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media/image115.jpg" ContentType="image/jpg"/>
  <Override PartName="/ppt/media/image116.jpg" ContentType="image/jpg"/>
  <Override PartName="/ppt/media/image117.jpg" ContentType="image/jpg"/>
  <Override PartName="/ppt/media/image118.jpg" ContentType="image/jpg"/>
  <Override PartName="/ppt/media/image119.jpg" ContentType="image/jpg"/>
  <Override PartName="/ppt/media/image120.jpg" ContentType="image/jpg"/>
  <Override PartName="/ppt/media/image121.jpg" ContentType="image/jpg"/>
  <Override PartName="/ppt/media/image122.jpg" ContentType="image/jpg"/>
  <Override PartName="/ppt/media/image123.jpg" ContentType="image/jpg"/>
  <Override PartName="/ppt/media/image12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76" r:id="rId3"/>
    <p:sldId id="467" r:id="rId4"/>
    <p:sldId id="465" r:id="rId5"/>
    <p:sldId id="391" r:id="rId6"/>
    <p:sldId id="468" r:id="rId7"/>
    <p:sldId id="455" r:id="rId8"/>
    <p:sldId id="386" r:id="rId9"/>
    <p:sldId id="447" r:id="rId10"/>
    <p:sldId id="421" r:id="rId11"/>
    <p:sldId id="422" r:id="rId12"/>
    <p:sldId id="425" r:id="rId13"/>
    <p:sldId id="414" r:id="rId14"/>
    <p:sldId id="417" r:id="rId15"/>
    <p:sldId id="420" r:id="rId16"/>
    <p:sldId id="427" r:id="rId17"/>
    <p:sldId id="419" r:id="rId18"/>
    <p:sldId id="423" r:id="rId19"/>
    <p:sldId id="442" r:id="rId20"/>
    <p:sldId id="426" r:id="rId21"/>
    <p:sldId id="385" r:id="rId22"/>
    <p:sldId id="452" r:id="rId23"/>
    <p:sldId id="409" r:id="rId24"/>
    <p:sldId id="384" r:id="rId25"/>
    <p:sldId id="389" r:id="rId26"/>
    <p:sldId id="393" r:id="rId27"/>
    <p:sldId id="394" r:id="rId28"/>
    <p:sldId id="388" r:id="rId29"/>
    <p:sldId id="383" r:id="rId30"/>
    <p:sldId id="396" r:id="rId31"/>
    <p:sldId id="397" r:id="rId32"/>
    <p:sldId id="398" r:id="rId33"/>
    <p:sldId id="392" r:id="rId34"/>
    <p:sldId id="413" r:id="rId35"/>
    <p:sldId id="399" r:id="rId36"/>
    <p:sldId id="441" r:id="rId37"/>
    <p:sldId id="407" r:id="rId38"/>
    <p:sldId id="410" r:id="rId39"/>
    <p:sldId id="379" r:id="rId40"/>
    <p:sldId id="380" r:id="rId41"/>
    <p:sldId id="408" r:id="rId42"/>
    <p:sldId id="411" r:id="rId43"/>
    <p:sldId id="402" r:id="rId44"/>
    <p:sldId id="259" r:id="rId45"/>
    <p:sldId id="412" r:id="rId46"/>
    <p:sldId id="382" r:id="rId47"/>
    <p:sldId id="435" r:id="rId48"/>
    <p:sldId id="418" r:id="rId49"/>
    <p:sldId id="434" r:id="rId50"/>
    <p:sldId id="436" r:id="rId51"/>
    <p:sldId id="432" r:id="rId52"/>
    <p:sldId id="437" r:id="rId53"/>
    <p:sldId id="424" r:id="rId54"/>
    <p:sldId id="451" r:id="rId55"/>
    <p:sldId id="401" r:id="rId56"/>
    <p:sldId id="390" r:id="rId57"/>
    <p:sldId id="377" r:id="rId58"/>
    <p:sldId id="444" r:id="rId59"/>
    <p:sldId id="463" r:id="rId60"/>
    <p:sldId id="459" r:id="rId61"/>
    <p:sldId id="469" r:id="rId62"/>
    <p:sldId id="460" r:id="rId63"/>
    <p:sldId id="450" r:id="rId64"/>
    <p:sldId id="449" r:id="rId65"/>
    <p:sldId id="458" r:id="rId66"/>
    <p:sldId id="457" r:id="rId67"/>
    <p:sldId id="387" r:id="rId68"/>
    <p:sldId id="405" r:id="rId69"/>
    <p:sldId id="464" r:id="rId70"/>
    <p:sldId id="415" r:id="rId71"/>
    <p:sldId id="400" r:id="rId72"/>
    <p:sldId id="416" r:id="rId73"/>
    <p:sldId id="404" r:id="rId74"/>
    <p:sldId id="443" r:id="rId75"/>
    <p:sldId id="25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0" autoAdjust="0"/>
    <p:restoredTop sz="94660"/>
  </p:normalViewPr>
  <p:slideViewPr>
    <p:cSldViewPr snapToGrid="0">
      <p:cViewPr>
        <p:scale>
          <a:sx n="65" d="100"/>
          <a:sy n="65" d="100"/>
        </p:scale>
        <p:origin x="1003" y="605"/>
      </p:cViewPr>
      <p:guideLst/>
    </p:cSldViewPr>
  </p:slideViewPr>
  <p:notesTextViewPr>
    <p:cViewPr>
      <p:scale>
        <a:sx n="1" d="1"/>
        <a:sy n="1" d="1"/>
      </p:scale>
      <p:origin x="0" y="0"/>
    </p:cViewPr>
  </p:notesTextViewPr>
  <p:sorterViewPr>
    <p:cViewPr>
      <p:scale>
        <a:sx n="51" d="100"/>
        <a:sy n="51" d="100"/>
      </p:scale>
      <p:origin x="0" y="-558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97DC-29CB-4B46-BE37-C15F97442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0C0B1A-0834-47B5-AFB6-2992506F3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0906EC-DD33-45EE-8D3D-023F80F6CABC}"/>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5" name="Footer Placeholder 4">
            <a:extLst>
              <a:ext uri="{FF2B5EF4-FFF2-40B4-BE49-F238E27FC236}">
                <a16:creationId xmlns:a16="http://schemas.microsoft.com/office/drawing/2014/main" id="{9AE40336-3ACD-4123-9D6A-D1D29CB277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44605-9269-4471-95F9-D02ED1516268}"/>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84307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F087-75E7-49CA-8DFC-3A734C70C1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C062A3-5E30-4421-965C-8844C0158F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826831-61CD-45D9-BBD8-F4E881F8894B}"/>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5" name="Footer Placeholder 4">
            <a:extLst>
              <a:ext uri="{FF2B5EF4-FFF2-40B4-BE49-F238E27FC236}">
                <a16:creationId xmlns:a16="http://schemas.microsoft.com/office/drawing/2014/main" id="{5DB93AF9-EE76-4325-9111-294E78DB2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0FAA5B-DB63-44AF-A2EC-BF56B3D0C523}"/>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67341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79C5F-68A8-432A-8FDC-4EEDEE5146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F2FC48-7C3E-45E9-859C-0D739B4FB5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97BD4D-8425-4D57-92F5-4EED701092E0}"/>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5" name="Footer Placeholder 4">
            <a:extLst>
              <a:ext uri="{FF2B5EF4-FFF2-40B4-BE49-F238E27FC236}">
                <a16:creationId xmlns:a16="http://schemas.microsoft.com/office/drawing/2014/main" id="{51AC3DE7-205E-4370-924D-C2CD96289F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BD7CDE-E0B4-499F-8435-A2CEF84BFB14}"/>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3503890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63719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10916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87352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98579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5362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7022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53929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81115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5CE-476B-4F41-8DA0-7C4CF518B7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984928-066A-4022-969B-B9A371F04F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9D1612-D141-4473-89C2-00018F561B4B}"/>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5" name="Footer Placeholder 4">
            <a:extLst>
              <a:ext uri="{FF2B5EF4-FFF2-40B4-BE49-F238E27FC236}">
                <a16:creationId xmlns:a16="http://schemas.microsoft.com/office/drawing/2014/main" id="{1833E042-64E8-45E6-86FF-EA550205B3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12398F-CBEB-4956-B486-31E1CF02A4AC}"/>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813753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53901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0087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8401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2F3C-4449-481C-AAD5-66B839559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AE690F-FBF0-431C-B4FC-E8D0C3DA86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9E88D0-BAFD-4582-BB41-63E02F5FE451}"/>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5" name="Footer Placeholder 4">
            <a:extLst>
              <a:ext uri="{FF2B5EF4-FFF2-40B4-BE49-F238E27FC236}">
                <a16:creationId xmlns:a16="http://schemas.microsoft.com/office/drawing/2014/main" id="{4BA63FF6-BAE8-4646-AFBE-D780B83223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009671-C5FD-4AD1-AAA8-05A3AA887D1C}"/>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363309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75D4-1A1B-4113-8040-7351C4F783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6FDE05-B04A-493C-9C37-726D17FB6B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0B7C1B-3846-4EE3-A018-B34F033B6A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C0D8D5-C135-4504-8395-3413572690D9}"/>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6" name="Footer Placeholder 5">
            <a:extLst>
              <a:ext uri="{FF2B5EF4-FFF2-40B4-BE49-F238E27FC236}">
                <a16:creationId xmlns:a16="http://schemas.microsoft.com/office/drawing/2014/main" id="{1342522F-86ED-456C-AEA2-275AD32357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036E64-725E-44E4-B8FD-4B22DE80D479}"/>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3792927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35DF-9449-4668-AB49-D0A4845436D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436DA9-646E-4118-B5E0-FC5E9C90A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088575-6F41-43E2-9573-9CB92DFCE8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FFE385-95F1-487A-96D8-280F31D98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F32708-A024-48B4-8366-072C3EB5DD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8986B7-6774-428E-85CD-6E547B681775}"/>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8" name="Footer Placeholder 7">
            <a:extLst>
              <a:ext uri="{FF2B5EF4-FFF2-40B4-BE49-F238E27FC236}">
                <a16:creationId xmlns:a16="http://schemas.microsoft.com/office/drawing/2014/main" id="{A4EE9636-0FA8-4A48-B4CA-6E7311F12E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F1838D-3987-47CA-BCA8-E60071EF2CD1}"/>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886312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5459-63C6-473E-9F7F-32D96770E1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6A0CBF-112C-4DB9-8BC1-50D913FD4659}"/>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4" name="Footer Placeholder 3">
            <a:extLst>
              <a:ext uri="{FF2B5EF4-FFF2-40B4-BE49-F238E27FC236}">
                <a16:creationId xmlns:a16="http://schemas.microsoft.com/office/drawing/2014/main" id="{F5D160AD-722B-4A54-82C8-BAA6691405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58E784-B893-4D71-9E7F-99DD4B7F3503}"/>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379870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04521-2C05-423A-8088-0CA1A81F7BE5}"/>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3" name="Footer Placeholder 2">
            <a:extLst>
              <a:ext uri="{FF2B5EF4-FFF2-40B4-BE49-F238E27FC236}">
                <a16:creationId xmlns:a16="http://schemas.microsoft.com/office/drawing/2014/main" id="{C701443F-5620-4D1C-9B0E-958D8E0553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435447-01E2-43B5-B35C-6A9BB25509C4}"/>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281594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FC79-3251-4DA7-9E1B-5EA3D85B98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2F9CFA-E4B8-4A5D-AC38-44EB79396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01B4BF-6CE3-475F-80C0-5BC15F6AA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2CDBC6-3110-43CC-846D-AC29AAC47912}"/>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6" name="Footer Placeholder 5">
            <a:extLst>
              <a:ext uri="{FF2B5EF4-FFF2-40B4-BE49-F238E27FC236}">
                <a16:creationId xmlns:a16="http://schemas.microsoft.com/office/drawing/2014/main" id="{3F7704EA-8678-4B8F-88CE-6AEE9B0D8E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99B339-ED0B-4444-9B51-843A11F4502D}"/>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358974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FC22C-3E48-4A8D-BF4D-8D00DF8BB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C768C4-65CF-473C-986A-B7D0A5F157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7D0454-42D8-42C5-A983-DF6FFB621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7A30DE-51CC-406B-B584-520C9A78CB71}"/>
              </a:ext>
            </a:extLst>
          </p:cNvPr>
          <p:cNvSpPr>
            <a:spLocks noGrp="1"/>
          </p:cNvSpPr>
          <p:nvPr>
            <p:ph type="dt" sz="half" idx="10"/>
          </p:nvPr>
        </p:nvSpPr>
        <p:spPr/>
        <p:txBody>
          <a:bodyPr/>
          <a:lstStyle/>
          <a:p>
            <a:fld id="{85B1F6B3-E8E2-4B7F-B87B-24B1D3CE2F27}" type="datetimeFigureOut">
              <a:rPr lang="en-GB" smtClean="0"/>
              <a:t>10/12/2024</a:t>
            </a:fld>
            <a:endParaRPr lang="en-GB"/>
          </a:p>
        </p:txBody>
      </p:sp>
      <p:sp>
        <p:nvSpPr>
          <p:cNvPr id="6" name="Footer Placeholder 5">
            <a:extLst>
              <a:ext uri="{FF2B5EF4-FFF2-40B4-BE49-F238E27FC236}">
                <a16:creationId xmlns:a16="http://schemas.microsoft.com/office/drawing/2014/main" id="{1EB6DDA8-E09F-4C46-964F-6EC3F33DFF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FFD65D-90D6-4287-BE8F-0C432626C9AA}"/>
              </a:ext>
            </a:extLst>
          </p:cNvPr>
          <p:cNvSpPr>
            <a:spLocks noGrp="1"/>
          </p:cNvSpPr>
          <p:nvPr>
            <p:ph type="sldNum" sz="quarter" idx="12"/>
          </p:nvPr>
        </p:nvSpPr>
        <p:spPr/>
        <p:txBody>
          <a:bodyPr/>
          <a:lstStyle/>
          <a:p>
            <a:fld id="{7910753B-A125-4549-8FE1-4C999847C1B7}" type="slidenum">
              <a:rPr lang="en-GB" smtClean="0"/>
              <a:t>‹#›</a:t>
            </a:fld>
            <a:endParaRPr lang="en-GB"/>
          </a:p>
        </p:txBody>
      </p:sp>
    </p:spTree>
    <p:extLst>
      <p:ext uri="{BB962C8B-B14F-4D97-AF65-F5344CB8AC3E}">
        <p14:creationId xmlns:p14="http://schemas.microsoft.com/office/powerpoint/2010/main" val="399515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0B82E-6C85-445E-B8B7-5BE1A68D60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EFF31C-73A0-403E-84E2-511835347A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02BB4A-C8C1-4104-B431-A8D42FC2DA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1F6B3-E8E2-4B7F-B87B-24B1D3CE2F27}" type="datetimeFigureOut">
              <a:rPr lang="en-GB" smtClean="0"/>
              <a:t>10/12/2024</a:t>
            </a:fld>
            <a:endParaRPr lang="en-GB"/>
          </a:p>
        </p:txBody>
      </p:sp>
      <p:sp>
        <p:nvSpPr>
          <p:cNvPr id="5" name="Footer Placeholder 4">
            <a:extLst>
              <a:ext uri="{FF2B5EF4-FFF2-40B4-BE49-F238E27FC236}">
                <a16:creationId xmlns:a16="http://schemas.microsoft.com/office/drawing/2014/main" id="{77DD2961-0C88-460F-A640-D805EC763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25B91F-6984-4D2C-AC7F-164329A21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0753B-A125-4549-8FE1-4C999847C1B7}" type="slidenum">
              <a:rPr lang="en-GB" smtClean="0"/>
              <a:t>‹#›</a:t>
            </a:fld>
            <a:endParaRPr lang="en-GB"/>
          </a:p>
        </p:txBody>
      </p:sp>
    </p:spTree>
    <p:extLst>
      <p:ext uri="{BB962C8B-B14F-4D97-AF65-F5344CB8AC3E}">
        <p14:creationId xmlns:p14="http://schemas.microsoft.com/office/powerpoint/2010/main" val="2622853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12/10/2024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8000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1.wdp"/><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1.wdp"/><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5.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microsoft.com/office/2007/relationships/hdphoto" Target="../media/hdphoto1.wdp"/><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09.jpg"/><Relationship Id="rId13" Type="http://schemas.openxmlformats.org/officeDocument/2006/relationships/image" Target="../media/image114.jpg"/><Relationship Id="rId18" Type="http://schemas.openxmlformats.org/officeDocument/2006/relationships/image" Target="../media/image119.jpg"/><Relationship Id="rId3" Type="http://schemas.microsoft.com/office/2007/relationships/hdphoto" Target="../media/hdphoto1.wdp"/><Relationship Id="rId21" Type="http://schemas.openxmlformats.org/officeDocument/2006/relationships/image" Target="../media/image122.jpg"/><Relationship Id="rId7" Type="http://schemas.openxmlformats.org/officeDocument/2006/relationships/image" Target="../media/image108.jpg"/><Relationship Id="rId12" Type="http://schemas.openxmlformats.org/officeDocument/2006/relationships/image" Target="../media/image113.jpg"/><Relationship Id="rId17" Type="http://schemas.openxmlformats.org/officeDocument/2006/relationships/image" Target="../media/image118.jpg"/><Relationship Id="rId2" Type="http://schemas.openxmlformats.org/officeDocument/2006/relationships/image" Target="../media/image5.png"/><Relationship Id="rId16" Type="http://schemas.openxmlformats.org/officeDocument/2006/relationships/image" Target="../media/image117.jpg"/><Relationship Id="rId20" Type="http://schemas.openxmlformats.org/officeDocument/2006/relationships/image" Target="../media/image121.jpg"/><Relationship Id="rId1" Type="http://schemas.openxmlformats.org/officeDocument/2006/relationships/slideLayout" Target="../slideLayouts/slideLayout1.xml"/><Relationship Id="rId6" Type="http://schemas.openxmlformats.org/officeDocument/2006/relationships/image" Target="../media/image107.jpg"/><Relationship Id="rId11" Type="http://schemas.openxmlformats.org/officeDocument/2006/relationships/image" Target="../media/image112.jpg"/><Relationship Id="rId5" Type="http://schemas.openxmlformats.org/officeDocument/2006/relationships/image" Target="../media/image106.jpg"/><Relationship Id="rId15" Type="http://schemas.openxmlformats.org/officeDocument/2006/relationships/image" Target="../media/image116.jpg"/><Relationship Id="rId23" Type="http://schemas.openxmlformats.org/officeDocument/2006/relationships/image" Target="../media/image124.jpg"/><Relationship Id="rId10" Type="http://schemas.openxmlformats.org/officeDocument/2006/relationships/image" Target="../media/image111.jpg"/><Relationship Id="rId19" Type="http://schemas.openxmlformats.org/officeDocument/2006/relationships/image" Target="../media/image120.jpg"/><Relationship Id="rId4" Type="http://schemas.openxmlformats.org/officeDocument/2006/relationships/image" Target="../media/image105.png"/><Relationship Id="rId9" Type="http://schemas.openxmlformats.org/officeDocument/2006/relationships/image" Target="../media/image110.jpg"/><Relationship Id="rId14" Type="http://schemas.openxmlformats.org/officeDocument/2006/relationships/image" Target="../media/image115.jpg"/><Relationship Id="rId22" Type="http://schemas.openxmlformats.org/officeDocument/2006/relationships/image" Target="../media/image123.jp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FFC000"/>
            </a:gs>
            <a:gs pos="84000">
              <a:schemeClr val="accent1">
                <a:lumMod val="45000"/>
                <a:lumOff val="55000"/>
              </a:schemeClr>
            </a:gs>
            <a:gs pos="100000">
              <a:srgbClr val="A9E0EB"/>
            </a:gs>
            <a:gs pos="55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id="{C19B7EB3-4B0B-4990-848F-9140AF064A41}"/>
                </a:ext>
              </a:extLst>
            </p:cNvPr>
            <p:cNvPicPr>
              <a:picLocks noChangeAspect="1"/>
            </p:cNvPicPr>
            <p:nvPr/>
          </p:nvPicPr>
          <p:blipFill>
            <a:blip r:embed="rId2"/>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id="{D6D8B338-A302-48A4-93AA-D8A2160378D9}"/>
                </a:ext>
              </a:extLst>
            </p:cNvPr>
            <p:cNvPicPr>
              <a:picLocks noChangeAspect="1"/>
            </p:cNvPicPr>
            <p:nvPr/>
          </p:nvPicPr>
          <p:blipFill>
            <a:blip r:embed="rId3"/>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id="{EB4B6CA8-3C40-4A5B-BDDB-ACBD72B7C8B9}"/>
              </a:ext>
            </a:extLst>
          </p:cNvPr>
          <p:cNvSpPr>
            <a:spLocks noGrp="1"/>
          </p:cNvSpPr>
          <p:nvPr>
            <p:ph type="subTitle" idx="1"/>
          </p:nvPr>
        </p:nvSpPr>
        <p:spPr>
          <a:xfrm>
            <a:off x="34167" y="896812"/>
            <a:ext cx="8977752" cy="2620829"/>
          </a:xfrm>
        </p:spPr>
        <p:txBody>
          <a:bodyPr>
            <a:noAutofit/>
          </a:bodyPr>
          <a:lstStyle/>
          <a:p>
            <a:pPr algn="ctr">
              <a:lnSpc>
                <a:spcPct val="150000"/>
              </a:lnSpc>
            </a:pPr>
            <a:r>
              <a:rPr lang="el-GR" sz="3400" b="1" dirty="0">
                <a:solidFill>
                  <a:srgbClr val="C00000"/>
                </a:solidFill>
                <a:latin typeface="Palatino Linotype" panose="02040502050505030304" pitchFamily="18" charset="0"/>
              </a:rPr>
              <a:t>ΕΥΓΟΝΙΚΗ:</a:t>
            </a:r>
            <a:endParaRPr lang="en-GB" sz="3400" b="1" dirty="0">
              <a:solidFill>
                <a:srgbClr val="C00000"/>
              </a:solidFill>
              <a:latin typeface="Palatino Linotype" panose="02040502050505030304" pitchFamily="18" charset="0"/>
            </a:endParaRPr>
          </a:p>
          <a:p>
            <a:pPr algn="ctr">
              <a:lnSpc>
                <a:spcPct val="150000"/>
              </a:lnSpc>
            </a:pPr>
            <a:r>
              <a:rPr lang="el-GR" sz="3400" b="1" dirty="0">
                <a:solidFill>
                  <a:srgbClr val="C00000"/>
                </a:solidFill>
                <a:latin typeface="Palatino Linotype" panose="02040502050505030304" pitchFamily="18" charset="0"/>
              </a:rPr>
              <a:t>ΔΗΜΙΟΥΡΓΩΝΤΑΣ ΤΟΝ </a:t>
            </a:r>
            <a:endParaRPr lang="en-GB" sz="3400" b="1" dirty="0">
              <a:solidFill>
                <a:srgbClr val="C00000"/>
              </a:solidFill>
              <a:latin typeface="Palatino Linotype" panose="02040502050505030304" pitchFamily="18" charset="0"/>
            </a:endParaRPr>
          </a:p>
          <a:p>
            <a:pPr algn="ctr">
              <a:lnSpc>
                <a:spcPct val="150000"/>
              </a:lnSpc>
            </a:pPr>
            <a:r>
              <a:rPr lang="en-GB" sz="3400" b="1" dirty="0">
                <a:solidFill>
                  <a:srgbClr val="C00000"/>
                </a:solidFill>
                <a:latin typeface="Palatino Linotype" panose="02040502050505030304" pitchFamily="18" charset="0"/>
              </a:rPr>
              <a:t>“</a:t>
            </a:r>
            <a:r>
              <a:rPr lang="el-GR" sz="3400" b="1" i="1" dirty="0">
                <a:solidFill>
                  <a:srgbClr val="C00000"/>
                </a:solidFill>
                <a:latin typeface="Palatino Linotype" panose="02040502050505030304" pitchFamily="18" charset="0"/>
              </a:rPr>
              <a:t>ΤΕΛΕΙΟ</a:t>
            </a:r>
            <a:r>
              <a:rPr lang="en-GB" sz="3400" b="1" dirty="0">
                <a:solidFill>
                  <a:srgbClr val="C00000"/>
                </a:solidFill>
                <a:latin typeface="Palatino Linotype" panose="02040502050505030304" pitchFamily="18" charset="0"/>
              </a:rPr>
              <a:t>”</a:t>
            </a:r>
            <a:r>
              <a:rPr lang="el-GR" sz="3400" b="1" dirty="0">
                <a:solidFill>
                  <a:srgbClr val="C00000"/>
                </a:solidFill>
                <a:latin typeface="Palatino Linotype" panose="02040502050505030304" pitchFamily="18" charset="0"/>
              </a:rPr>
              <a:t> ΑΝΘΡΩΠΟ;</a:t>
            </a:r>
          </a:p>
          <a:p>
            <a:pPr algn="ctr">
              <a:lnSpc>
                <a:spcPct val="150000"/>
              </a:lnSpc>
            </a:pPr>
            <a:endParaRPr lang="el-GR" sz="1200" b="1" dirty="0">
              <a:solidFill>
                <a:srgbClr val="C00000"/>
              </a:solidFill>
              <a:latin typeface="Palatino Linotype" panose="02040502050505030304" pitchFamily="18" charset="0"/>
            </a:endParaRPr>
          </a:p>
          <a:p>
            <a:pPr algn="ctr"/>
            <a:r>
              <a:rPr lang="el-GR" sz="3000" b="1" dirty="0">
                <a:solidFill>
                  <a:srgbClr val="C00000"/>
                </a:solidFill>
                <a:latin typeface="Palatino Linotype" panose="02040502050505030304" pitchFamily="18" charset="0"/>
              </a:rPr>
              <a:t>Δρ </a:t>
            </a:r>
            <a:r>
              <a:rPr lang="en-GB" sz="3000" b="1" dirty="0">
                <a:solidFill>
                  <a:srgbClr val="C00000"/>
                </a:solidFill>
                <a:latin typeface="Palatino Linotype" panose="02040502050505030304" pitchFamily="18" charset="0"/>
              </a:rPr>
              <a:t> </a:t>
            </a:r>
            <a:r>
              <a:rPr lang="el-GR" sz="3000" b="1" dirty="0">
                <a:solidFill>
                  <a:srgbClr val="C00000"/>
                </a:solidFill>
                <a:latin typeface="Palatino Linotype" panose="02040502050505030304" pitchFamily="18" charset="0"/>
              </a:rPr>
              <a:t>Κωνσταντίνος </a:t>
            </a:r>
            <a:r>
              <a:rPr lang="en-GB" sz="3000" b="1" dirty="0">
                <a:solidFill>
                  <a:srgbClr val="C00000"/>
                </a:solidFill>
                <a:latin typeface="Palatino Linotype" panose="02040502050505030304" pitchFamily="18" charset="0"/>
              </a:rPr>
              <a:t> </a:t>
            </a:r>
            <a:r>
              <a:rPr lang="el-GR" sz="3000" b="1" dirty="0">
                <a:solidFill>
                  <a:srgbClr val="C00000"/>
                </a:solidFill>
                <a:latin typeface="Palatino Linotype" panose="02040502050505030304" pitchFamily="18" charset="0"/>
              </a:rPr>
              <a:t>Χρ.</a:t>
            </a:r>
            <a:r>
              <a:rPr lang="en-GB" sz="3000" b="1" dirty="0">
                <a:solidFill>
                  <a:srgbClr val="C00000"/>
                </a:solidFill>
                <a:latin typeface="Palatino Linotype" panose="02040502050505030304" pitchFamily="18" charset="0"/>
              </a:rPr>
              <a:t> </a:t>
            </a:r>
            <a:r>
              <a:rPr lang="el-GR" sz="3000" b="1" dirty="0">
                <a:solidFill>
                  <a:srgbClr val="C00000"/>
                </a:solidFill>
                <a:latin typeface="Palatino Linotype" panose="02040502050505030304" pitchFamily="18" charset="0"/>
              </a:rPr>
              <a:t> Γκρίτζαλης</a:t>
            </a:r>
          </a:p>
          <a:p>
            <a:pPr algn="ctr"/>
            <a:r>
              <a:rPr lang="en-GB" sz="2000" b="1" dirty="0">
                <a:solidFill>
                  <a:srgbClr val="C00000"/>
                </a:solidFill>
                <a:latin typeface="Palatino Linotype" panose="02040502050505030304" pitchFamily="18" charset="0"/>
              </a:rPr>
              <a:t>kgritz@hcmr.gr</a:t>
            </a:r>
          </a:p>
        </p:txBody>
      </p:sp>
      <p:sp>
        <p:nvSpPr>
          <p:cNvPr id="2" name="Rectangle 1">
            <a:extLst>
              <a:ext uri="{FF2B5EF4-FFF2-40B4-BE49-F238E27FC236}">
                <a16:creationId xmlns:a16="http://schemas.microsoft.com/office/drawing/2014/main" id="{8A3C89C4-D06D-47A5-A163-5F2CC22B593D}"/>
              </a:ext>
            </a:extLst>
          </p:cNvPr>
          <p:cNvSpPr/>
          <p:nvPr/>
        </p:nvSpPr>
        <p:spPr>
          <a:xfrm>
            <a:off x="2767469" y="5520395"/>
            <a:ext cx="3812262"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ΑΚΑΔΗΜΑΪΚΟ  ΕΤΟΣ  2024-2025</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sp>
        <p:nvSpPr>
          <p:cNvPr id="14" name="Rectangle 13">
            <a:extLst>
              <a:ext uri="{FF2B5EF4-FFF2-40B4-BE49-F238E27FC236}">
                <a16:creationId xmlns:a16="http://schemas.microsoft.com/office/drawing/2014/main" id="{21CC2534-0596-4FD3-AFD1-54E14FEFECF6}"/>
              </a:ext>
            </a:extLst>
          </p:cNvPr>
          <p:cNvSpPr/>
          <p:nvPr/>
        </p:nvSpPr>
        <p:spPr>
          <a:xfrm>
            <a:off x="1880140" y="6074847"/>
            <a:ext cx="5958684" cy="465448"/>
          </a:xfrm>
          <a:prstGeom prst="rect">
            <a:avLst/>
          </a:prstGeom>
        </p:spPr>
        <p:txBody>
          <a:bodyPr wrap="none">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l-GR" sz="1800" b="1" i="0" u="none" strike="noStrike" kern="1200" cap="none" spc="0" normalizeH="0" baseline="0" noProof="0" dirty="0">
                <a:ln>
                  <a:noFill/>
                </a:ln>
                <a:solidFill>
                  <a:srgbClr val="FF0000"/>
                </a:solidFill>
                <a:effectLst/>
                <a:uLnTx/>
                <a:uFillTx/>
                <a:latin typeface="Palatino Linotype" panose="02040502050505030304" pitchFamily="18" charset="0"/>
                <a:ea typeface="Calibri" panose="020F0502020204030204" pitchFamily="34" charset="0"/>
                <a:cs typeface="Times New Roman" panose="02020603050405020304" pitchFamily="18" charset="0"/>
              </a:rPr>
              <a:t> «Επιστημολογία, Ιστορία και Ηθική της Ιατρικής»</a:t>
            </a:r>
            <a:endParaRPr kumimoji="0" lang="en-GB" sz="1600" b="0" i="0" u="none" strike="noStrike" kern="1200" cap="none" spc="0" normalizeH="0" baseline="0" noProof="0" dirty="0">
              <a:ln>
                <a:noFill/>
              </a:ln>
              <a:solidFill>
                <a:srgbClr val="FF0000"/>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5F65443-A6BF-460B-84BE-F6C901B1FEBA}"/>
              </a:ext>
            </a:extLst>
          </p:cNvPr>
          <p:cNvPicPr>
            <a:picLocks noChangeAspect="1"/>
          </p:cNvPicPr>
          <p:nvPr/>
        </p:nvPicPr>
        <p:blipFill>
          <a:blip r:embed="rId4"/>
          <a:stretch>
            <a:fillRect/>
          </a:stretch>
        </p:blipFill>
        <p:spPr>
          <a:xfrm>
            <a:off x="9255967" y="762477"/>
            <a:ext cx="2936033" cy="2410797"/>
          </a:xfrm>
          <a:prstGeom prst="rect">
            <a:avLst/>
          </a:prstGeom>
        </p:spPr>
      </p:pic>
      <p:pic>
        <p:nvPicPr>
          <p:cNvPr id="5" name="Picture 4">
            <a:extLst>
              <a:ext uri="{FF2B5EF4-FFF2-40B4-BE49-F238E27FC236}">
                <a16:creationId xmlns:a16="http://schemas.microsoft.com/office/drawing/2014/main" id="{B5F2CE5A-07B2-49E7-A93F-60545C88B0E5}"/>
              </a:ext>
            </a:extLst>
          </p:cNvPr>
          <p:cNvPicPr>
            <a:picLocks noChangeAspect="1"/>
          </p:cNvPicPr>
          <p:nvPr/>
        </p:nvPicPr>
        <p:blipFill>
          <a:blip r:embed="rId5"/>
          <a:stretch>
            <a:fillRect/>
          </a:stretch>
        </p:blipFill>
        <p:spPr>
          <a:xfrm>
            <a:off x="9255967" y="3180580"/>
            <a:ext cx="2936033" cy="2914943"/>
          </a:xfrm>
          <a:prstGeom prst="rect">
            <a:avLst/>
          </a:prstGeom>
        </p:spPr>
      </p:pic>
    </p:spTree>
    <p:extLst>
      <p:ext uri="{BB962C8B-B14F-4D97-AF65-F5344CB8AC3E}">
        <p14:creationId xmlns:p14="http://schemas.microsoft.com/office/powerpoint/2010/main" val="2077994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3023117" y="457977"/>
            <a:ext cx="9168881" cy="5546448"/>
          </a:xfrm>
        </p:spPr>
        <p:txBody>
          <a:bodyPr>
            <a:normAutofit fontScale="90000"/>
          </a:bodyPr>
          <a:lstStyle/>
          <a:p>
            <a:pPr algn="l"/>
            <a:r>
              <a:rPr lang="el-GR" sz="2400" b="1" dirty="0">
                <a:latin typeface="Arial Nova Light" panose="020B0304020202020204" pitchFamily="34" charset="0"/>
              </a:rPr>
              <a:t>Ολόκληρη η φιλοσοφία της κληρονομικότητας περιέχεται στο αξίωμα, που με τόση σαφήνεια και διορατικότητα έχει διατυπώσει ο πατέρας της Ιατρικής, ο Ιπποκράτης και αργότερα ο Γαληνός:</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a:t>
            </a:r>
            <a:r>
              <a:rPr lang="el-GR" sz="2400" b="1" i="1" dirty="0">
                <a:latin typeface="Arial Nova Light" panose="020B0304020202020204" pitchFamily="34" charset="0"/>
              </a:rPr>
              <a:t>Ο γαρ γόνος πανταχόθεν έρχεται του σώματος από τε των υγιηρών υγιηρός, από τε των νοσερών νοσερός</a:t>
            </a:r>
            <a:r>
              <a:rPr lang="el-GR" sz="2400" b="1" dirty="0">
                <a:latin typeface="Arial Nova Light" panose="020B0304020202020204" pitchFamily="34" charset="0"/>
              </a:rPr>
              <a:t>".</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a:t>
            </a:r>
            <a:r>
              <a:rPr lang="el-GR" sz="2400" b="1" i="1" dirty="0">
                <a:latin typeface="Arial Nova Light" panose="020B0304020202020204" pitchFamily="34" charset="0"/>
              </a:rPr>
              <a:t>Και εν αυτήφι τη γονή και εξέρχεται και της γυναικός και του ανδρός από παντός του σώματος, και από των ασθενέων ασθενής και από των ισχυρών ισχυρή</a:t>
            </a:r>
            <a:r>
              <a:rPr lang="el-GR" sz="2400" b="1" dirty="0">
                <a:latin typeface="Arial Nova Light" panose="020B0304020202020204" pitchFamily="34" charset="0"/>
              </a:rPr>
              <a:t>".</a:t>
            </a:r>
            <a:br>
              <a:rPr lang="el-GR" sz="2400" b="1" dirty="0">
                <a:latin typeface="Arial Nova Light" panose="020B0304020202020204" pitchFamily="34" charset="0"/>
              </a:rPr>
            </a:br>
            <a:br>
              <a:rPr lang="el-GR" sz="2400" b="1" dirty="0">
                <a:latin typeface="Arial Nova Light" panose="020B0304020202020204" pitchFamily="34" charset="0"/>
              </a:rPr>
            </a:b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Οι απόψεις περί ευγονικής του Πυθαγόρου του Σαμίου (580 π.Χ. - 496 π.Χ.) συνοψίζονται στα εξής:</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a:t>
            </a:r>
            <a:r>
              <a:rPr lang="el-GR" sz="2400" b="1" i="1" dirty="0">
                <a:latin typeface="Arial Nova Light" panose="020B0304020202020204" pitchFamily="34" charset="0"/>
              </a:rPr>
              <a:t>Αγαθοί γονείς, βελτίονα τέκνα, βέλτιστοι έγκονοι</a:t>
            </a:r>
            <a:r>
              <a:rPr lang="el-GR" sz="2400" b="1" dirty="0">
                <a:latin typeface="Arial Nova Light" panose="020B0304020202020204" pitchFamily="34" charset="0"/>
              </a:rPr>
              <a:t>".</a:t>
            </a:r>
            <a:br>
              <a:rPr lang="el-GR" sz="2400" b="1" dirty="0"/>
            </a:br>
            <a:endParaRPr lang="el-GR" sz="2400" b="1" dirty="0"/>
          </a:p>
        </p:txBody>
      </p:sp>
      <p:pic>
        <p:nvPicPr>
          <p:cNvPr id="6" name="Picture 5">
            <a:extLst>
              <a:ext uri="{FF2B5EF4-FFF2-40B4-BE49-F238E27FC236}">
                <a16:creationId xmlns:a16="http://schemas.microsoft.com/office/drawing/2014/main" id="{FE809015-056A-4732-BEAF-7C9D7B5A5CE4}"/>
              </a:ext>
            </a:extLst>
          </p:cNvPr>
          <p:cNvPicPr>
            <a:picLocks noChangeAspect="1"/>
          </p:cNvPicPr>
          <p:nvPr/>
        </p:nvPicPr>
        <p:blipFill>
          <a:blip r:embed="rId4"/>
          <a:stretch>
            <a:fillRect/>
          </a:stretch>
        </p:blipFill>
        <p:spPr>
          <a:xfrm>
            <a:off x="-1" y="3909527"/>
            <a:ext cx="3023118" cy="2948473"/>
          </a:xfrm>
          <a:prstGeom prst="rect">
            <a:avLst/>
          </a:prstGeom>
        </p:spPr>
      </p:pic>
      <p:pic>
        <p:nvPicPr>
          <p:cNvPr id="7" name="Picture 6">
            <a:extLst>
              <a:ext uri="{FF2B5EF4-FFF2-40B4-BE49-F238E27FC236}">
                <a16:creationId xmlns:a16="http://schemas.microsoft.com/office/drawing/2014/main" id="{E0942B72-8311-4BB2-845D-6BC785593F2F}"/>
              </a:ext>
            </a:extLst>
          </p:cNvPr>
          <p:cNvPicPr>
            <a:picLocks noChangeAspect="1"/>
          </p:cNvPicPr>
          <p:nvPr/>
        </p:nvPicPr>
        <p:blipFill>
          <a:blip r:embed="rId5"/>
          <a:stretch>
            <a:fillRect/>
          </a:stretch>
        </p:blipFill>
        <p:spPr>
          <a:xfrm>
            <a:off x="-1" y="457977"/>
            <a:ext cx="3023118" cy="3274267"/>
          </a:xfrm>
          <a:prstGeom prst="rect">
            <a:avLst/>
          </a:prstGeom>
        </p:spPr>
      </p:pic>
    </p:spTree>
    <p:extLst>
      <p:ext uri="{BB962C8B-B14F-4D97-AF65-F5344CB8AC3E}">
        <p14:creationId xmlns:p14="http://schemas.microsoft.com/office/powerpoint/2010/main" val="3495468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6221" y="0"/>
            <a:ext cx="12192000" cy="6859768"/>
          </a:xfrm>
          <a:prstGeom prst="rect">
            <a:avLst/>
          </a:prstGeom>
          <a:effectLst>
            <a:glow>
              <a:schemeClr val="accent1"/>
            </a:glow>
          </a:effectLst>
        </p:spPr>
      </p:pic>
      <p:sp>
        <p:nvSpPr>
          <p:cNvPr id="5" name="Rectangle 4">
            <a:extLst>
              <a:ext uri="{FF2B5EF4-FFF2-40B4-BE49-F238E27FC236}">
                <a16:creationId xmlns:a16="http://schemas.microsoft.com/office/drawing/2014/main" id="{8DB201C0-B7E5-4E0B-A8BE-B99D789B0B8F}"/>
              </a:ext>
            </a:extLst>
          </p:cNvPr>
          <p:cNvSpPr/>
          <p:nvPr/>
        </p:nvSpPr>
        <p:spPr>
          <a:xfrm>
            <a:off x="3181739" y="986070"/>
            <a:ext cx="9004040" cy="4093428"/>
          </a:xfrm>
          <a:prstGeom prst="rect">
            <a:avLst/>
          </a:prstGeom>
        </p:spPr>
        <p:txBody>
          <a:bodyPr wrap="square">
            <a:spAutoFit/>
          </a:bodyPr>
          <a:lstStyle/>
          <a:p>
            <a:r>
              <a:rPr lang="el-GR" sz="2000" b="1" dirty="0">
                <a:latin typeface="Arial Nova Light" panose="020B0304020202020204" pitchFamily="34" charset="0"/>
              </a:rPr>
              <a:t>Στο "Περί Ιερής Νούσου" ο Ιπποκράτης σημειώνει:</a:t>
            </a:r>
          </a:p>
          <a:p>
            <a:endParaRPr lang="el-GR" sz="2000" b="1" dirty="0">
              <a:latin typeface="Arial Nova Light" panose="020B0304020202020204" pitchFamily="34" charset="0"/>
            </a:endParaRPr>
          </a:p>
          <a:p>
            <a:r>
              <a:rPr lang="el-GR" sz="2000" b="1" dirty="0">
                <a:latin typeface="Arial Nova Light" panose="020B0304020202020204" pitchFamily="34" charset="0"/>
              </a:rPr>
              <a:t>"Αν λοιπόν από φλεγματώδεις γονείς γεννιούνται φλεγματώδη παιδιά και από χολώδεις χολώδη και από φυματικούς φυματικά και από σπληνώδεις σπληνώδη, τί εμποδίζει και στις περιπτώσεις όπου και ο πατέρας και η μητέρα κατέχονταν απ' αυτή την ασθένεια (την επιληψία) να την έχει και κάποιος απόγονος".</a:t>
            </a:r>
          </a:p>
          <a:p>
            <a:endParaRPr lang="el-GR" sz="2000" b="1" dirty="0">
              <a:latin typeface="Arial Nova Light" panose="020B0304020202020204" pitchFamily="34" charset="0"/>
            </a:endParaRPr>
          </a:p>
          <a:p>
            <a:r>
              <a:rPr lang="el-GR" sz="2000" b="1" dirty="0">
                <a:latin typeface="Arial Nova Light" panose="020B0304020202020204" pitchFamily="34" charset="0"/>
              </a:rPr>
              <a:t>Ο Ιπποκράτης αναφέρει ότι δεν κληρονομούνται οι επίκτητες σωματικές αναπηρίες:</a:t>
            </a:r>
          </a:p>
          <a:p>
            <a:endParaRPr lang="el-GR" sz="2000" b="1" dirty="0">
              <a:latin typeface="Arial Nova Light" panose="020B0304020202020204" pitchFamily="34" charset="0"/>
            </a:endParaRPr>
          </a:p>
          <a:p>
            <a:r>
              <a:rPr lang="el-GR" sz="2000" b="1" dirty="0">
                <a:latin typeface="Arial Nova Light" panose="020B0304020202020204" pitchFamily="34" charset="0"/>
              </a:rPr>
              <a:t>"</a:t>
            </a:r>
            <a:r>
              <a:rPr lang="el-GR" sz="2000" b="1" i="1" dirty="0">
                <a:latin typeface="Arial Nova Light" panose="020B0304020202020204" pitchFamily="34" charset="0"/>
              </a:rPr>
              <a:t>Σχετικά με τα παιδιά ανάπηρων γονέων, συνήθως γεννιούνται υγιή, γιατί το ανάπηρο μέρος έχει την ίδια σύσταση με το υγιές μέρος</a:t>
            </a:r>
            <a:r>
              <a:rPr lang="el-GR" sz="2000" b="1" dirty="0">
                <a:latin typeface="Arial Nova Light" panose="020B0304020202020204" pitchFamily="34" charset="0"/>
              </a:rPr>
              <a:t>".</a:t>
            </a:r>
          </a:p>
          <a:p>
            <a:endParaRPr lang="el-GR" sz="2000" b="1" dirty="0">
              <a:latin typeface="Arial Nova Light" panose="020B0304020202020204" pitchFamily="34" charset="0"/>
            </a:endParaRPr>
          </a:p>
        </p:txBody>
      </p:sp>
      <p:pic>
        <p:nvPicPr>
          <p:cNvPr id="8" name="Picture 7">
            <a:extLst>
              <a:ext uri="{FF2B5EF4-FFF2-40B4-BE49-F238E27FC236}">
                <a16:creationId xmlns:a16="http://schemas.microsoft.com/office/drawing/2014/main" id="{B0ED1727-A644-4BD0-AD8C-D17F2A33CB61}"/>
              </a:ext>
            </a:extLst>
          </p:cNvPr>
          <p:cNvPicPr>
            <a:picLocks noChangeAspect="1"/>
          </p:cNvPicPr>
          <p:nvPr/>
        </p:nvPicPr>
        <p:blipFill>
          <a:blip r:embed="rId4"/>
          <a:stretch>
            <a:fillRect/>
          </a:stretch>
        </p:blipFill>
        <p:spPr>
          <a:xfrm>
            <a:off x="6221" y="0"/>
            <a:ext cx="3054220" cy="5756988"/>
          </a:xfrm>
          <a:prstGeom prst="rect">
            <a:avLst/>
          </a:prstGeom>
        </p:spPr>
      </p:pic>
      <p:sp>
        <p:nvSpPr>
          <p:cNvPr id="9" name="Rectangle 8">
            <a:extLst>
              <a:ext uri="{FF2B5EF4-FFF2-40B4-BE49-F238E27FC236}">
                <a16:creationId xmlns:a16="http://schemas.microsoft.com/office/drawing/2014/main" id="{52D46A90-D7F4-4962-B8FE-D8FDEEFD0570}"/>
              </a:ext>
            </a:extLst>
          </p:cNvPr>
          <p:cNvSpPr/>
          <p:nvPr/>
        </p:nvSpPr>
        <p:spPr>
          <a:xfrm>
            <a:off x="392569" y="5871930"/>
            <a:ext cx="2281523" cy="646331"/>
          </a:xfrm>
          <a:prstGeom prst="rect">
            <a:avLst/>
          </a:prstGeom>
        </p:spPr>
        <p:txBody>
          <a:bodyPr wrap="none">
            <a:spAutoFit/>
          </a:bodyPr>
          <a:lstStyle/>
          <a:p>
            <a:pPr algn="ctr"/>
            <a:r>
              <a:rPr lang="el-GR" b="1" dirty="0">
                <a:latin typeface="Arial Nova Light" panose="020B0304020202020204" pitchFamily="34" charset="0"/>
              </a:rPr>
              <a:t>Ιπποκράτης</a:t>
            </a:r>
          </a:p>
          <a:p>
            <a:pPr algn="ctr"/>
            <a:r>
              <a:rPr lang="el-GR" b="1" dirty="0">
                <a:latin typeface="Arial Nova Light" panose="020B0304020202020204" pitchFamily="34" charset="0"/>
              </a:rPr>
              <a:t>(460 π.Χ. – 377 π.Χ.)</a:t>
            </a:r>
            <a:endParaRPr lang="en-GB" b="1" dirty="0">
              <a:latin typeface="Arial Nova Light" panose="020B0304020202020204" pitchFamily="34" charset="0"/>
            </a:endParaRPr>
          </a:p>
        </p:txBody>
      </p:sp>
    </p:spTree>
    <p:extLst>
      <p:ext uri="{BB962C8B-B14F-4D97-AF65-F5344CB8AC3E}">
        <p14:creationId xmlns:p14="http://schemas.microsoft.com/office/powerpoint/2010/main" val="3459858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578207" y="4632697"/>
            <a:ext cx="3831773" cy="631148"/>
          </a:xfrm>
        </p:spPr>
        <p:txBody>
          <a:bodyPr>
            <a:normAutofit fontScale="90000"/>
          </a:bodyPr>
          <a:lstStyle/>
          <a:p>
            <a:r>
              <a:rPr lang="el-GR" sz="2000" b="1" dirty="0">
                <a:latin typeface="Arial Nova Light" panose="020B0304020202020204" pitchFamily="34" charset="0"/>
              </a:rPr>
              <a:t>Πλάτων</a:t>
            </a:r>
            <a:br>
              <a:rPr lang="en-GB" sz="2000" b="1" dirty="0">
                <a:latin typeface="Arial Nova Light" panose="020B0304020202020204" pitchFamily="34" charset="0"/>
              </a:rPr>
            </a:br>
            <a:r>
              <a:rPr lang="el-GR" sz="2000" b="1" dirty="0">
                <a:latin typeface="Arial Nova Light" panose="020B0304020202020204" pitchFamily="34" charset="0"/>
              </a:rPr>
              <a:t>(427 π.Χ. –</a:t>
            </a:r>
            <a:r>
              <a:rPr lang="en-GB" sz="2000" b="1" dirty="0">
                <a:latin typeface="Arial Nova Light" panose="020B0304020202020204" pitchFamily="34" charset="0"/>
              </a:rPr>
              <a:t> </a:t>
            </a:r>
            <a:r>
              <a:rPr lang="el-GR" sz="2000" b="1" dirty="0">
                <a:latin typeface="Arial Nova Light" panose="020B0304020202020204" pitchFamily="34" charset="0"/>
              </a:rPr>
              <a:t>347 π.Χ.) </a:t>
            </a:r>
            <a:endParaRPr lang="en-GB" sz="2000" b="1" dirty="0">
              <a:latin typeface="Arial Nova Light" panose="020B0304020202020204" pitchFamily="34" charset="0"/>
            </a:endParaRPr>
          </a:p>
        </p:txBody>
      </p:sp>
      <p:pic>
        <p:nvPicPr>
          <p:cNvPr id="2" name="Picture 1">
            <a:extLst>
              <a:ext uri="{FF2B5EF4-FFF2-40B4-BE49-F238E27FC236}">
                <a16:creationId xmlns:a16="http://schemas.microsoft.com/office/drawing/2014/main" id="{1BD0B621-D79A-4E8D-8B0C-598786E76770}"/>
              </a:ext>
            </a:extLst>
          </p:cNvPr>
          <p:cNvPicPr>
            <a:picLocks noChangeAspect="1"/>
          </p:cNvPicPr>
          <p:nvPr/>
        </p:nvPicPr>
        <p:blipFill>
          <a:blip r:embed="rId4"/>
          <a:stretch>
            <a:fillRect/>
          </a:stretch>
        </p:blipFill>
        <p:spPr>
          <a:xfrm>
            <a:off x="2858083" y="141196"/>
            <a:ext cx="8391525" cy="2533650"/>
          </a:xfrm>
          <a:prstGeom prst="rect">
            <a:avLst/>
          </a:prstGeom>
        </p:spPr>
      </p:pic>
      <p:pic>
        <p:nvPicPr>
          <p:cNvPr id="5" name="Picture 4">
            <a:extLst>
              <a:ext uri="{FF2B5EF4-FFF2-40B4-BE49-F238E27FC236}">
                <a16:creationId xmlns:a16="http://schemas.microsoft.com/office/drawing/2014/main" id="{A3A63745-9208-48CB-9B7E-723C6BE551C5}"/>
              </a:ext>
            </a:extLst>
          </p:cNvPr>
          <p:cNvPicPr>
            <a:picLocks noChangeAspect="1"/>
          </p:cNvPicPr>
          <p:nvPr/>
        </p:nvPicPr>
        <p:blipFill>
          <a:blip r:embed="rId5"/>
          <a:stretch>
            <a:fillRect/>
          </a:stretch>
        </p:blipFill>
        <p:spPr>
          <a:xfrm>
            <a:off x="2953332" y="3038836"/>
            <a:ext cx="8201025" cy="3305175"/>
          </a:xfrm>
          <a:prstGeom prst="rect">
            <a:avLst/>
          </a:prstGeom>
        </p:spPr>
      </p:pic>
      <p:pic>
        <p:nvPicPr>
          <p:cNvPr id="6" name="Picture 5">
            <a:extLst>
              <a:ext uri="{FF2B5EF4-FFF2-40B4-BE49-F238E27FC236}">
                <a16:creationId xmlns:a16="http://schemas.microsoft.com/office/drawing/2014/main" id="{1B801050-9DEF-446B-8D97-A90CF1FD9E19}"/>
              </a:ext>
            </a:extLst>
          </p:cNvPr>
          <p:cNvPicPr>
            <a:picLocks noChangeAspect="1"/>
          </p:cNvPicPr>
          <p:nvPr/>
        </p:nvPicPr>
        <p:blipFill>
          <a:blip r:embed="rId6"/>
          <a:stretch>
            <a:fillRect/>
          </a:stretch>
        </p:blipFill>
        <p:spPr>
          <a:xfrm>
            <a:off x="0" y="-6803"/>
            <a:ext cx="2675360" cy="4632697"/>
          </a:xfrm>
          <a:prstGeom prst="rect">
            <a:avLst/>
          </a:prstGeom>
        </p:spPr>
      </p:pic>
      <p:cxnSp>
        <p:nvCxnSpPr>
          <p:cNvPr id="8" name="Straight Connector 7">
            <a:extLst>
              <a:ext uri="{FF2B5EF4-FFF2-40B4-BE49-F238E27FC236}">
                <a16:creationId xmlns:a16="http://schemas.microsoft.com/office/drawing/2014/main" id="{37D3010A-845A-4588-BCD6-DD81EA42EC27}"/>
              </a:ext>
            </a:extLst>
          </p:cNvPr>
          <p:cNvCxnSpPr>
            <a:cxnSpLocks/>
          </p:cNvCxnSpPr>
          <p:nvPr/>
        </p:nvCxnSpPr>
        <p:spPr>
          <a:xfrm flipV="1">
            <a:off x="4853474" y="587829"/>
            <a:ext cx="5596812" cy="186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52CA92-251C-44CA-A32E-C884A26CF0C8}"/>
              </a:ext>
            </a:extLst>
          </p:cNvPr>
          <p:cNvCxnSpPr>
            <a:cxnSpLocks/>
          </p:cNvCxnSpPr>
          <p:nvPr/>
        </p:nvCxnSpPr>
        <p:spPr>
          <a:xfrm>
            <a:off x="3523862" y="1010816"/>
            <a:ext cx="19625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6A68CB-9E33-4B80-BD90-B98E956622EA}"/>
              </a:ext>
            </a:extLst>
          </p:cNvPr>
          <p:cNvCxnSpPr>
            <a:cxnSpLocks/>
          </p:cNvCxnSpPr>
          <p:nvPr/>
        </p:nvCxnSpPr>
        <p:spPr>
          <a:xfrm flipV="1">
            <a:off x="5912498" y="1776093"/>
            <a:ext cx="4948335" cy="58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E77309-32F5-4E82-B7A9-9D5643642382}"/>
              </a:ext>
            </a:extLst>
          </p:cNvPr>
          <p:cNvCxnSpPr>
            <a:cxnSpLocks/>
          </p:cNvCxnSpPr>
          <p:nvPr/>
        </p:nvCxnSpPr>
        <p:spPr>
          <a:xfrm flipV="1">
            <a:off x="7651880" y="3517641"/>
            <a:ext cx="2602463" cy="373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30850BD-CF3D-4644-8A5F-754599375B07}"/>
              </a:ext>
            </a:extLst>
          </p:cNvPr>
          <p:cNvCxnSpPr>
            <a:cxnSpLocks/>
          </p:cNvCxnSpPr>
          <p:nvPr/>
        </p:nvCxnSpPr>
        <p:spPr>
          <a:xfrm flipV="1">
            <a:off x="3837992" y="3962400"/>
            <a:ext cx="2619571" cy="93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576EDC-437F-4C99-8FCE-CB85D853B6AD}"/>
              </a:ext>
            </a:extLst>
          </p:cNvPr>
          <p:cNvCxnSpPr>
            <a:cxnSpLocks/>
          </p:cNvCxnSpPr>
          <p:nvPr/>
        </p:nvCxnSpPr>
        <p:spPr>
          <a:xfrm flipV="1">
            <a:off x="7520473" y="3962400"/>
            <a:ext cx="2929813" cy="93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29658F-8895-4FFC-A9EA-540CB911B4F5}"/>
              </a:ext>
            </a:extLst>
          </p:cNvPr>
          <p:cNvCxnSpPr>
            <a:cxnSpLocks/>
          </p:cNvCxnSpPr>
          <p:nvPr/>
        </p:nvCxnSpPr>
        <p:spPr>
          <a:xfrm>
            <a:off x="3524641" y="4357395"/>
            <a:ext cx="1131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D055E2-5522-4345-8FFB-6C2B45ABCBD4}"/>
              </a:ext>
            </a:extLst>
          </p:cNvPr>
          <p:cNvCxnSpPr>
            <a:cxnSpLocks/>
          </p:cNvCxnSpPr>
          <p:nvPr/>
        </p:nvCxnSpPr>
        <p:spPr>
          <a:xfrm flipV="1">
            <a:off x="6096000" y="1310975"/>
            <a:ext cx="4764833" cy="576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449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C08E511A-0018-4EFF-B34A-9F36A5196691}"/>
              </a:ext>
            </a:extLst>
          </p:cNvPr>
          <p:cNvPicPr>
            <a:picLocks noChangeAspect="1"/>
          </p:cNvPicPr>
          <p:nvPr/>
        </p:nvPicPr>
        <p:blipFill>
          <a:blip r:embed="rId4"/>
          <a:stretch>
            <a:fillRect/>
          </a:stretch>
        </p:blipFill>
        <p:spPr>
          <a:xfrm>
            <a:off x="3633108" y="229668"/>
            <a:ext cx="8191500" cy="5838825"/>
          </a:xfrm>
          <a:prstGeom prst="rect">
            <a:avLst/>
          </a:prstGeom>
        </p:spPr>
      </p:pic>
      <p:cxnSp>
        <p:nvCxnSpPr>
          <p:cNvPr id="5" name="Straight Connector 4">
            <a:extLst>
              <a:ext uri="{FF2B5EF4-FFF2-40B4-BE49-F238E27FC236}">
                <a16:creationId xmlns:a16="http://schemas.microsoft.com/office/drawing/2014/main" id="{D06F57C7-6086-48DB-B14B-1F7F553498A1}"/>
              </a:ext>
            </a:extLst>
          </p:cNvPr>
          <p:cNvCxnSpPr>
            <a:cxnSpLocks/>
          </p:cNvCxnSpPr>
          <p:nvPr/>
        </p:nvCxnSpPr>
        <p:spPr>
          <a:xfrm>
            <a:off x="7962123" y="696687"/>
            <a:ext cx="33745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259EF46-57A8-49D8-A4AE-E4F5374335B4}"/>
              </a:ext>
            </a:extLst>
          </p:cNvPr>
          <p:cNvCxnSpPr>
            <a:cxnSpLocks/>
          </p:cNvCxnSpPr>
          <p:nvPr/>
        </p:nvCxnSpPr>
        <p:spPr>
          <a:xfrm flipV="1">
            <a:off x="4264090" y="1045029"/>
            <a:ext cx="7184571" cy="9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02F4FE6-B7A0-4748-90AC-DA38082684DC}"/>
              </a:ext>
            </a:extLst>
          </p:cNvPr>
          <p:cNvPicPr>
            <a:picLocks noChangeAspect="1"/>
          </p:cNvPicPr>
          <p:nvPr/>
        </p:nvPicPr>
        <p:blipFill>
          <a:blip r:embed="rId5"/>
          <a:stretch>
            <a:fillRect/>
          </a:stretch>
        </p:blipFill>
        <p:spPr>
          <a:xfrm>
            <a:off x="-1" y="0"/>
            <a:ext cx="2619571" cy="5243801"/>
          </a:xfrm>
          <a:prstGeom prst="rect">
            <a:avLst/>
          </a:prstGeom>
        </p:spPr>
      </p:pic>
      <p:cxnSp>
        <p:nvCxnSpPr>
          <p:cNvPr id="13" name="Straight Connector 12">
            <a:extLst>
              <a:ext uri="{FF2B5EF4-FFF2-40B4-BE49-F238E27FC236}">
                <a16:creationId xmlns:a16="http://schemas.microsoft.com/office/drawing/2014/main" id="{A2F3FC42-1E6E-4FE8-AC03-F6301BA854AA}"/>
              </a:ext>
            </a:extLst>
          </p:cNvPr>
          <p:cNvCxnSpPr>
            <a:cxnSpLocks/>
          </p:cNvCxnSpPr>
          <p:nvPr/>
        </p:nvCxnSpPr>
        <p:spPr>
          <a:xfrm flipV="1">
            <a:off x="4024604" y="1462134"/>
            <a:ext cx="7184571" cy="9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C6C8C2-208F-4DED-B542-D1964DDD7104}"/>
              </a:ext>
            </a:extLst>
          </p:cNvPr>
          <p:cNvCxnSpPr>
            <a:cxnSpLocks/>
          </p:cNvCxnSpPr>
          <p:nvPr/>
        </p:nvCxnSpPr>
        <p:spPr>
          <a:xfrm flipV="1">
            <a:off x="4264089" y="3919195"/>
            <a:ext cx="7184571" cy="997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50EE9D-1AB2-442B-89CA-C1CEDC935930}"/>
              </a:ext>
            </a:extLst>
          </p:cNvPr>
          <p:cNvCxnSpPr>
            <a:cxnSpLocks/>
          </p:cNvCxnSpPr>
          <p:nvPr/>
        </p:nvCxnSpPr>
        <p:spPr>
          <a:xfrm flipV="1">
            <a:off x="4152123" y="4319819"/>
            <a:ext cx="742716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0D0AA0-C4A6-4AB4-8829-A0384C4E7BE1}"/>
              </a:ext>
            </a:extLst>
          </p:cNvPr>
          <p:cNvCxnSpPr>
            <a:cxnSpLocks/>
          </p:cNvCxnSpPr>
          <p:nvPr/>
        </p:nvCxnSpPr>
        <p:spPr>
          <a:xfrm flipV="1">
            <a:off x="4152123" y="4775510"/>
            <a:ext cx="1032587"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6264CA6-B5F7-49D4-871E-18D761389BA2}"/>
              </a:ext>
            </a:extLst>
          </p:cNvPr>
          <p:cNvSpPr/>
          <p:nvPr/>
        </p:nvSpPr>
        <p:spPr>
          <a:xfrm>
            <a:off x="-251247" y="5317511"/>
            <a:ext cx="3122061" cy="646331"/>
          </a:xfrm>
          <a:prstGeom prst="rect">
            <a:avLst/>
          </a:prstGeom>
        </p:spPr>
        <p:txBody>
          <a:bodyPr wrap="square">
            <a:spAutoFit/>
          </a:bodyPr>
          <a:lstStyle/>
          <a:p>
            <a:pPr algn="ctr"/>
            <a:r>
              <a:rPr lang="el-GR" b="1" dirty="0">
                <a:latin typeface="Arial Nova Light" panose="020B0304020202020204" pitchFamily="34" charset="0"/>
              </a:rPr>
              <a:t>Αριστοτέλης</a:t>
            </a:r>
            <a:endParaRPr lang="en-GB" b="1" dirty="0">
              <a:latin typeface="Arial Nova Light" panose="020B0304020202020204" pitchFamily="34" charset="0"/>
            </a:endParaRPr>
          </a:p>
          <a:p>
            <a:pPr algn="ctr"/>
            <a:r>
              <a:rPr lang="el-GR" b="1" dirty="0">
                <a:latin typeface="Arial Nova Light" panose="020B0304020202020204" pitchFamily="34" charset="0"/>
              </a:rPr>
              <a:t>(384 π.Χ. - 322 π.Χ.</a:t>
            </a:r>
            <a:r>
              <a:rPr lang="en-GB" b="1" dirty="0">
                <a:latin typeface="Arial Nova Light" panose="020B0304020202020204" pitchFamily="34" charset="0"/>
              </a:rPr>
              <a:t>)</a:t>
            </a:r>
          </a:p>
        </p:txBody>
      </p:sp>
    </p:spTree>
    <p:extLst>
      <p:ext uri="{BB962C8B-B14F-4D97-AF65-F5344CB8AC3E}">
        <p14:creationId xmlns:p14="http://schemas.microsoft.com/office/powerpoint/2010/main" val="294673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5489359" y="239487"/>
            <a:ext cx="6702641" cy="6116314"/>
          </a:xfrm>
        </p:spPr>
        <p:txBody>
          <a:bodyPr>
            <a:normAutofit fontScale="90000"/>
          </a:bodyPr>
          <a:lstStyle/>
          <a:p>
            <a:pPr algn="l">
              <a:lnSpc>
                <a:spcPct val="150000"/>
              </a:lnSpc>
              <a:buClr>
                <a:srgbClr val="FF0000"/>
              </a:buClr>
            </a:pPr>
            <a:r>
              <a:rPr lang="el-GR" sz="2900" b="1" dirty="0">
                <a:latin typeface="Arial Nova Light" panose="020B0304020202020204" pitchFamily="34" charset="0"/>
              </a:rPr>
              <a:t>                        ΒΥΖΑΝΤΙΟ</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Καθιερώνουν συγκεκριμένες προγαμιαίες εξετάσεις για κάποια νοσήματα, όπως:</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τα ψυχιατρικά (π.χ. μανία),</a:t>
            </a:r>
            <a:br>
              <a:rPr lang="el-GR" sz="2400" b="1" dirty="0">
                <a:latin typeface="Arial Nova Light" panose="020B0304020202020204" pitchFamily="34" charset="0"/>
              </a:rPr>
            </a:br>
            <a:r>
              <a:rPr lang="el-GR" sz="2400" b="1" dirty="0">
                <a:latin typeface="Arial Nova Light" panose="020B0304020202020204" pitchFamily="34" charset="0"/>
              </a:rPr>
              <a:t>η επιληψία,</a:t>
            </a:r>
            <a:br>
              <a:rPr lang="el-GR" sz="2400" b="1" dirty="0">
                <a:latin typeface="Arial Nova Light" panose="020B0304020202020204" pitchFamily="34" charset="0"/>
              </a:rPr>
            </a:br>
            <a:r>
              <a:rPr lang="el-GR" sz="2400" b="1" dirty="0">
                <a:latin typeface="Arial Nova Light" panose="020B0304020202020204" pitchFamily="34" charset="0"/>
              </a:rPr>
              <a:t>ο αλκοολισμός,</a:t>
            </a:r>
            <a:br>
              <a:rPr lang="el-GR" sz="2400" b="1" dirty="0">
                <a:latin typeface="Arial Nova Light" panose="020B0304020202020204" pitchFamily="34" charset="0"/>
              </a:rPr>
            </a:br>
            <a:r>
              <a:rPr lang="el-GR" sz="2400" b="1" dirty="0">
                <a:latin typeface="Arial Nova Light" panose="020B0304020202020204" pitchFamily="34" charset="0"/>
              </a:rPr>
              <a:t>η λέπρα,</a:t>
            </a:r>
            <a:br>
              <a:rPr lang="el-GR" sz="2400" b="1" dirty="0">
                <a:latin typeface="Arial Nova Light" panose="020B0304020202020204" pitchFamily="34" charset="0"/>
              </a:rPr>
            </a:br>
            <a:r>
              <a:rPr lang="el-GR" sz="2400" b="1" dirty="0">
                <a:latin typeface="Arial Nova Light" panose="020B0304020202020204" pitchFamily="34" charset="0"/>
              </a:rPr>
              <a:t>η βαριά χρόνια πάθηση,</a:t>
            </a:r>
            <a:br>
              <a:rPr lang="el-GR" sz="2400" b="1" dirty="0">
                <a:latin typeface="Arial Nova Light" panose="020B0304020202020204" pitchFamily="34" charset="0"/>
              </a:rPr>
            </a:br>
            <a:r>
              <a:rPr lang="el-GR" sz="2400" b="1" dirty="0">
                <a:latin typeface="Arial Nova Light" panose="020B0304020202020204" pitchFamily="34" charset="0"/>
              </a:rPr>
              <a:t>ο ευνουχισμός και η ανικανότητα "προς συνάφεια"</a:t>
            </a:r>
            <a:endParaRPr lang="en-GB" sz="2400" b="1" dirty="0">
              <a:latin typeface="Arial Nova Light" panose="020B0304020202020204" pitchFamily="34" charset="0"/>
            </a:endParaRPr>
          </a:p>
        </p:txBody>
      </p:sp>
      <p:pic>
        <p:nvPicPr>
          <p:cNvPr id="5" name="Picture 4">
            <a:extLst>
              <a:ext uri="{FF2B5EF4-FFF2-40B4-BE49-F238E27FC236}">
                <a16:creationId xmlns:a16="http://schemas.microsoft.com/office/drawing/2014/main" id="{61D825D4-4883-483B-9671-7F85FF294E7A}"/>
              </a:ext>
            </a:extLst>
          </p:cNvPr>
          <p:cNvPicPr>
            <a:picLocks noChangeAspect="1"/>
          </p:cNvPicPr>
          <p:nvPr/>
        </p:nvPicPr>
        <p:blipFill>
          <a:blip r:embed="rId4"/>
          <a:stretch>
            <a:fillRect/>
          </a:stretch>
        </p:blipFill>
        <p:spPr>
          <a:xfrm>
            <a:off x="0" y="13996"/>
            <a:ext cx="5191796" cy="6859768"/>
          </a:xfrm>
          <a:prstGeom prst="rect">
            <a:avLst/>
          </a:prstGeom>
        </p:spPr>
      </p:pic>
    </p:spTree>
    <p:extLst>
      <p:ext uri="{BB962C8B-B14F-4D97-AF65-F5344CB8AC3E}">
        <p14:creationId xmlns:p14="http://schemas.microsoft.com/office/powerpoint/2010/main" val="205489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19396" y="5190927"/>
            <a:ext cx="3210940" cy="818521"/>
          </a:xfrm>
        </p:spPr>
        <p:txBody>
          <a:bodyPr>
            <a:normAutofit/>
          </a:bodyPr>
          <a:lstStyle/>
          <a:p>
            <a:r>
              <a:rPr lang="en-GB" sz="2000" b="1" dirty="0">
                <a:latin typeface="Arial Nova Light" panose="020B0304020202020204" pitchFamily="34" charset="0"/>
              </a:rPr>
              <a:t>Sir Francis Galton</a:t>
            </a:r>
            <a:br>
              <a:rPr lang="el-GR" sz="2000" b="1" dirty="0">
                <a:latin typeface="Arial Nova Light" panose="020B0304020202020204" pitchFamily="34" charset="0"/>
              </a:rPr>
            </a:br>
            <a:r>
              <a:rPr lang="en-GB" sz="2000" b="1" dirty="0">
                <a:latin typeface="Arial Nova Light" panose="020B0304020202020204" pitchFamily="34" charset="0"/>
              </a:rPr>
              <a:t>1822 –</a:t>
            </a:r>
            <a:r>
              <a:rPr lang="el-GR" sz="2000" b="1" dirty="0">
                <a:latin typeface="Arial Nova Light" panose="020B0304020202020204" pitchFamily="34" charset="0"/>
              </a:rPr>
              <a:t> </a:t>
            </a:r>
            <a:r>
              <a:rPr lang="en-GB" sz="2000" b="1" dirty="0">
                <a:latin typeface="Arial Nova Light" panose="020B0304020202020204" pitchFamily="34" charset="0"/>
              </a:rPr>
              <a:t>1911</a:t>
            </a:r>
          </a:p>
        </p:txBody>
      </p:sp>
      <p:pic>
        <p:nvPicPr>
          <p:cNvPr id="5" name="Picture 4">
            <a:extLst>
              <a:ext uri="{FF2B5EF4-FFF2-40B4-BE49-F238E27FC236}">
                <a16:creationId xmlns:a16="http://schemas.microsoft.com/office/drawing/2014/main" id="{29DD4EF5-61B6-41E9-A572-605F03FEB0CE}"/>
              </a:ext>
            </a:extLst>
          </p:cNvPr>
          <p:cNvPicPr>
            <a:picLocks noChangeAspect="1"/>
          </p:cNvPicPr>
          <p:nvPr/>
        </p:nvPicPr>
        <p:blipFill>
          <a:blip r:embed="rId4"/>
          <a:stretch>
            <a:fillRect/>
          </a:stretch>
        </p:blipFill>
        <p:spPr>
          <a:xfrm>
            <a:off x="0" y="0"/>
            <a:ext cx="3091543" cy="5202592"/>
          </a:xfrm>
          <a:prstGeom prst="rect">
            <a:avLst/>
          </a:prstGeom>
        </p:spPr>
      </p:pic>
      <p:sp>
        <p:nvSpPr>
          <p:cNvPr id="6" name="Rectangle 5">
            <a:extLst>
              <a:ext uri="{FF2B5EF4-FFF2-40B4-BE49-F238E27FC236}">
                <a16:creationId xmlns:a16="http://schemas.microsoft.com/office/drawing/2014/main" id="{1D51A69C-BFBF-4302-A0CE-88D3524E847A}"/>
              </a:ext>
            </a:extLst>
          </p:cNvPr>
          <p:cNvSpPr/>
          <p:nvPr/>
        </p:nvSpPr>
        <p:spPr>
          <a:xfrm>
            <a:off x="3091543" y="111803"/>
            <a:ext cx="9100457" cy="6740307"/>
          </a:xfrm>
          <a:prstGeom prst="rect">
            <a:avLst/>
          </a:prstGeom>
        </p:spPr>
        <p:txBody>
          <a:bodyPr wrap="square">
            <a:spAutoFit/>
          </a:bodyPr>
          <a:lstStyle/>
          <a:p>
            <a:pPr algn="ctr"/>
            <a:r>
              <a:rPr lang="el-GR" b="1" dirty="0">
                <a:latin typeface="Arial Nova Light" panose="020B0304020202020204" pitchFamily="34" charset="0"/>
              </a:rPr>
              <a:t>ΠΡΩΤΕΣ ΟΡΓΑΝΩΣΕΙΣ ΕΥΓΟΝΙΣΤΩΝ</a:t>
            </a:r>
          </a:p>
          <a:p>
            <a:endParaRPr lang="el-GR" b="1" dirty="0">
              <a:latin typeface="Arial Nova Light" panose="020B0304020202020204" pitchFamily="34" charset="0"/>
            </a:endParaRPr>
          </a:p>
          <a:p>
            <a:r>
              <a:rPr lang="el-GR" b="1" dirty="0">
                <a:latin typeface="Arial Nova Light" panose="020B0304020202020204" pitchFamily="34" charset="0"/>
              </a:rPr>
              <a:t>1904 στη Γερμανία (Δημοκρατία της Βαϊμάρης)</a:t>
            </a:r>
          </a:p>
          <a:p>
            <a:r>
              <a:rPr lang="el-GR" b="1" dirty="0">
                <a:latin typeface="Arial Nova Light" panose="020B0304020202020204" pitchFamily="34" charset="0"/>
              </a:rPr>
              <a:t>1907 στη Μεγάλη Βρετανία </a:t>
            </a:r>
          </a:p>
          <a:p>
            <a:r>
              <a:rPr lang="el-GR" b="1" dirty="0">
                <a:latin typeface="Arial Nova Light" panose="020B0304020202020204" pitchFamily="34" charset="0"/>
              </a:rPr>
              <a:t>1910 στις Ηνωμένες Πολιτείες Αμερικής </a:t>
            </a:r>
          </a:p>
          <a:p>
            <a:r>
              <a:rPr lang="el-GR" b="1" dirty="0">
                <a:latin typeface="Arial Nova Light" panose="020B0304020202020204" pitchFamily="34" charset="0"/>
              </a:rPr>
              <a:t>λίγο αργότερα</a:t>
            </a:r>
          </a:p>
          <a:p>
            <a:r>
              <a:rPr lang="el-GR" b="1" dirty="0">
                <a:latin typeface="Arial Nova Light" panose="020B0304020202020204" pitchFamily="34" charset="0"/>
              </a:rPr>
              <a:t>στην Τσεχοσλοβακία,</a:t>
            </a:r>
          </a:p>
          <a:p>
            <a:r>
              <a:rPr lang="el-GR" b="1" dirty="0">
                <a:latin typeface="Arial Nova Light" panose="020B0304020202020204" pitchFamily="34" charset="0"/>
              </a:rPr>
              <a:t>στην Ρουμανία και</a:t>
            </a:r>
          </a:p>
          <a:p>
            <a:r>
              <a:rPr lang="el-GR" b="1" dirty="0">
                <a:latin typeface="Arial Nova Light" panose="020B0304020202020204" pitchFamily="34" charset="0"/>
              </a:rPr>
              <a:t>στην Σοβιετική Ένωση.</a:t>
            </a:r>
          </a:p>
          <a:p>
            <a:endParaRPr lang="el-GR" b="1" dirty="0">
              <a:latin typeface="Arial Nova Light" panose="020B0304020202020204" pitchFamily="34" charset="0"/>
            </a:endParaRPr>
          </a:p>
          <a:p>
            <a:pPr algn="ctr"/>
            <a:r>
              <a:rPr lang="el-GR" b="1" dirty="0">
                <a:latin typeface="Arial Nova Light" panose="020B0304020202020204" pitchFamily="34" charset="0"/>
              </a:rPr>
              <a:t>ΚΡΑΤΙΚΕΣ ΠΟΛΙΤΙΚΕΣ</a:t>
            </a:r>
          </a:p>
          <a:p>
            <a:endParaRPr lang="el-GR" b="1" dirty="0">
              <a:latin typeface="Arial Nova Light" panose="020B0304020202020204" pitchFamily="34" charset="0"/>
            </a:endParaRPr>
          </a:p>
          <a:p>
            <a:r>
              <a:rPr lang="el-GR" b="1" dirty="0">
                <a:latin typeface="Arial Nova Light" panose="020B0304020202020204" pitchFamily="34" charset="0"/>
              </a:rPr>
              <a:t>Καναδάς</a:t>
            </a:r>
          </a:p>
          <a:p>
            <a:r>
              <a:rPr lang="el-GR" b="1" dirty="0">
                <a:latin typeface="Arial Nova Light" panose="020B0304020202020204" pitchFamily="34" charset="0"/>
              </a:rPr>
              <a:t>Ελβετία</a:t>
            </a:r>
          </a:p>
          <a:p>
            <a:r>
              <a:rPr lang="el-GR" b="1" dirty="0">
                <a:latin typeface="Arial Nova Light" panose="020B0304020202020204" pitchFamily="34" charset="0"/>
              </a:rPr>
              <a:t>Σιγκαπούρη</a:t>
            </a:r>
          </a:p>
          <a:p>
            <a:r>
              <a:rPr lang="el-GR" b="1" dirty="0">
                <a:latin typeface="Arial Nova Light" panose="020B0304020202020204" pitchFamily="34" charset="0"/>
              </a:rPr>
              <a:t>Ιαπωνία και </a:t>
            </a:r>
          </a:p>
          <a:p>
            <a:r>
              <a:rPr lang="el-GR" b="1" dirty="0">
                <a:latin typeface="Arial Nova Light" panose="020B0304020202020204" pitchFamily="34" charset="0"/>
              </a:rPr>
              <a:t>Γαλλία.</a:t>
            </a:r>
          </a:p>
          <a:p>
            <a:r>
              <a:rPr lang="el-GR" b="1" dirty="0">
                <a:latin typeface="Arial Nova Light" panose="020B0304020202020204" pitchFamily="34" charset="0"/>
              </a:rPr>
              <a:t>Το πρώτο Διεθνές Συνέδριο Ευγονικής πραγματοποιήθηκε το 1912 στο London University, από την Εταιρία Ευγονικής Εκπαιδεύσεως του Λονδίνου στην Αγγλία, όπου ο Ουίνστον Τσόρτσιλ, ως νεαρός υπουργός, υποστήριξε την υποχρεωτική στείρωση των </a:t>
            </a:r>
            <a:r>
              <a:rPr lang="el-GR" b="1" dirty="0">
                <a:highlight>
                  <a:srgbClr val="FFFF00"/>
                </a:highlight>
                <a:latin typeface="Arial Nova Light" panose="020B0304020202020204" pitchFamily="34" charset="0"/>
              </a:rPr>
              <a:t>«...</a:t>
            </a:r>
            <a:r>
              <a:rPr lang="el-GR" b="1" i="1" dirty="0">
                <a:highlight>
                  <a:srgbClr val="FFFF00"/>
                </a:highlight>
                <a:latin typeface="Arial Nova Light" panose="020B0304020202020204" pitchFamily="34" charset="0"/>
              </a:rPr>
              <a:t>πτωχών τω πνεύματι και παρανοϊκών τάξεων</a:t>
            </a:r>
            <a:r>
              <a:rPr lang="el-GR" b="1" dirty="0">
                <a:latin typeface="Arial Nova Light" panose="020B0304020202020204" pitchFamily="34" charset="0"/>
              </a:rPr>
              <a:t>», με 750 άτομα από πολλές χώρες, όπως Γερμανία, Γαλλία, Ιταλία, Βέλγιο, Ισπανία και Ηνωμένες Πολιτείες Αμερικής. Στη διάρκεια του συνεδρίου συζητήθηκε το κατά πόσον οι ευγονικές θεωρίες και πρακτικές, βρήκαν πρόσφορο έδαφος. </a:t>
            </a:r>
            <a:endParaRPr lang="en-GB" b="1" dirty="0">
              <a:latin typeface="Arial Nova Light" panose="020B0304020202020204" pitchFamily="34" charset="0"/>
            </a:endParaRPr>
          </a:p>
        </p:txBody>
      </p:sp>
    </p:spTree>
    <p:extLst>
      <p:ext uri="{BB962C8B-B14F-4D97-AF65-F5344CB8AC3E}">
        <p14:creationId xmlns:p14="http://schemas.microsoft.com/office/powerpoint/2010/main" val="4087860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524000" y="1122363"/>
            <a:ext cx="9144000" cy="2387600"/>
          </a:xfrm>
        </p:spPr>
        <p:txBody>
          <a:bodyPr>
            <a:normAutofit/>
          </a:bodyPr>
          <a:lstStyle/>
          <a:p>
            <a:r>
              <a:rPr lang="el-GR" sz="2400" b="1" dirty="0"/>
              <a:t>ή να γίνονται ορατές λόγω διαφορετικής ευαισθησίας σε ασθένειες. Σε τέτοια άτομα, μπορούν να γίνουν εμφανείς ως στρόβιλοι, κηλίδες, ραβδώσεις ή γραμμές σε γραμμική ή τμηματική κατανομή στο δέρμα. Ακολουθούν σχήμα V στην πλάτη, στροβιλισμούς σε σχήμα S στο στήθος και στα πλάγια και κυματιστά σχήματα στο κεφάλι.[5][6] Δεν ακολουθούν όλες οι δερματικές παθήσεις με μωσαϊκό τις γραμμές του Blaschko.[7]</a:t>
            </a:r>
            <a:endParaRPr lang="en-GB" sz="2400" b="1" dirty="0">
              <a:latin typeface="Papyrus" panose="03070502060502030205" pitchFamily="66" charset="0"/>
            </a:endParaRPr>
          </a:p>
        </p:txBody>
      </p:sp>
      <p:pic>
        <p:nvPicPr>
          <p:cNvPr id="2" name="Picture 1">
            <a:extLst>
              <a:ext uri="{FF2B5EF4-FFF2-40B4-BE49-F238E27FC236}">
                <a16:creationId xmlns:a16="http://schemas.microsoft.com/office/drawing/2014/main" id="{35806AE1-F56E-4533-8161-AF502AB2B658}"/>
              </a:ext>
            </a:extLst>
          </p:cNvPr>
          <p:cNvPicPr>
            <a:picLocks noChangeAspect="1"/>
          </p:cNvPicPr>
          <p:nvPr/>
        </p:nvPicPr>
        <p:blipFill>
          <a:blip r:embed="rId4"/>
          <a:stretch>
            <a:fillRect/>
          </a:stretch>
        </p:blipFill>
        <p:spPr>
          <a:xfrm>
            <a:off x="1519587" y="0"/>
            <a:ext cx="9152826" cy="6858000"/>
          </a:xfrm>
          <a:prstGeom prst="rect">
            <a:avLst/>
          </a:prstGeom>
        </p:spPr>
      </p:pic>
    </p:spTree>
    <p:extLst>
      <p:ext uri="{BB962C8B-B14F-4D97-AF65-F5344CB8AC3E}">
        <p14:creationId xmlns:p14="http://schemas.microsoft.com/office/powerpoint/2010/main" val="1379946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0" y="-1770"/>
            <a:ext cx="12192000" cy="6859769"/>
          </a:xfrm>
        </p:spPr>
        <p:txBody>
          <a:bodyPr>
            <a:normAutofit/>
          </a:bodyPr>
          <a:lstStyle/>
          <a:p>
            <a:pPr algn="l">
              <a:buClr>
                <a:srgbClr val="FF0000"/>
              </a:buClr>
            </a:pPr>
            <a:r>
              <a:rPr lang="el-GR" sz="2400" b="1" dirty="0">
                <a:latin typeface="Arial Nova Light" panose="020B0304020202020204" pitchFamily="34" charset="0"/>
              </a:rPr>
              <a:t>Ηνωμένες Πολιτείες Αμερικής</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Το 1910, ο βιολόγος Ch. Β. Davenport, ίδρυσε το Γραφείο Ευγονικών Καταχωρήσεων στο Λονγκ Άιλαντ, με σκοπό την καταγραφή όσων θεωρούνταν γενετικά ανώμαλοι και την αποτροπή περαιτέρω αναπαραγωγής τους.</a:t>
            </a:r>
            <a:br>
              <a:rPr lang="el-GR" sz="2000" b="1" dirty="0">
                <a:latin typeface="Arial Nova Light" panose="020B0304020202020204" pitchFamily="34" charset="0"/>
              </a:rPr>
            </a:br>
            <a:r>
              <a:rPr lang="el-GR" sz="2000" b="1" dirty="0">
                <a:latin typeface="Arial Nova Light" panose="020B0304020202020204" pitchFamily="34" charset="0"/>
              </a:rPr>
              <a:t>Μεταξύ των ετών 1905 και 1917 κατοχυρώθηκε νομοθετικά η καταναγκαστική στείρωση των διανοητικά ή σωματικά αναπήρων.</a:t>
            </a:r>
            <a:br>
              <a:rPr lang="el-GR" sz="2000" b="1" dirty="0">
                <a:latin typeface="Arial Nova Light" panose="020B0304020202020204" pitchFamily="34" charset="0"/>
              </a:rPr>
            </a:br>
            <a:r>
              <a:rPr lang="el-GR" sz="2000" b="1" dirty="0">
                <a:latin typeface="Arial Nova Light" panose="020B0304020202020204" pitchFamily="34" charset="0"/>
              </a:rPr>
              <a:t>Το 1907 ψηφίστηκε στην πολιτεία της Indiana, νόμος για τη καταναγκαστική στείρωση των κατά συρροή εγκληματιών, των νοητικά καθυστερημένων και των ατόμων που βρισκόταν σε οποιαδήποτε κατάσταση, την οποία οι ιατροί έκριναν ως ανεπίδεκτη βελτιώσεως.</a:t>
            </a:r>
            <a:br>
              <a:rPr lang="el-GR" sz="2000" b="1" dirty="0">
                <a:latin typeface="Arial Nova Light" panose="020B0304020202020204" pitchFamily="34" charset="0"/>
              </a:rPr>
            </a:br>
            <a:r>
              <a:rPr lang="el-GR" sz="2000" b="1" dirty="0">
                <a:solidFill>
                  <a:srgbClr val="FF0000"/>
                </a:solidFill>
                <a:latin typeface="Arial Nova Light" panose="020B0304020202020204" pitchFamily="34" charset="0"/>
              </a:rPr>
              <a:t>Από το 1907 ως το 1921, έγιναν 3.233 νόμιμες στειρώσεις, (2.700 φρενοβλαβείς, 400 διανοητικά καθυστερημένοι και 130 εγκληματίες)</a:t>
            </a:r>
            <a:r>
              <a:rPr lang="el-GR" sz="2000" b="1" dirty="0">
                <a:latin typeface="Arial Nova Light" panose="020B0304020202020204" pitchFamily="34" charset="0"/>
              </a:rPr>
              <a:t>.</a:t>
            </a:r>
            <a:br>
              <a:rPr lang="el-GR" sz="2000" b="1" dirty="0">
                <a:latin typeface="Arial Nova Light" panose="020B0304020202020204" pitchFamily="34" charset="0"/>
              </a:rPr>
            </a:br>
            <a:r>
              <a:rPr lang="el-GR" sz="2000" b="1" dirty="0">
                <a:latin typeface="Arial Nova Light" panose="020B0304020202020204" pitchFamily="34" charset="0"/>
              </a:rPr>
              <a:t>Συνολικά, 33 πολιτείες θέσπισαν νόμους για τη στείρωση.</a:t>
            </a:r>
            <a:br>
              <a:rPr lang="el-GR" sz="2000" b="1" dirty="0">
                <a:latin typeface="Arial Nova Light" panose="020B0304020202020204" pitchFamily="34" charset="0"/>
              </a:rPr>
            </a:br>
            <a:r>
              <a:rPr lang="el-GR" sz="2000" b="1" dirty="0">
                <a:latin typeface="Arial Nova Light" panose="020B0304020202020204" pitchFamily="34" charset="0"/>
              </a:rPr>
              <a:t>Το 1914 η ευγονική υπήρχε ως μάθημα σε 44 πανεπιστήμια των Η.Π.Α.</a:t>
            </a:r>
            <a:br>
              <a:rPr lang="el-GR" sz="2000" b="1" dirty="0">
                <a:latin typeface="Arial Nova Light" panose="020B0304020202020204" pitchFamily="34" charset="0"/>
              </a:rPr>
            </a:br>
            <a:r>
              <a:rPr lang="el-GR" sz="2000" b="1" dirty="0">
                <a:latin typeface="Arial Nova Light" panose="020B0304020202020204" pitchFamily="34" charset="0"/>
              </a:rPr>
              <a:t>Το 1928 ο αριθμός ανέβηκε σε 376 και σχεδόν το σύνολο των σχολικών βιβλίων βιολο­γίας την υποστήριζαν ως την πλέον εδραιωμένη θεωρία.</a:t>
            </a:r>
            <a:br>
              <a:rPr lang="el-GR" sz="2000" b="1" dirty="0">
                <a:latin typeface="Arial Nova Light" panose="020B0304020202020204" pitchFamily="34" charset="0"/>
              </a:rPr>
            </a:br>
            <a:r>
              <a:rPr lang="el-GR" sz="2000" b="1" dirty="0">
                <a:latin typeface="Arial Nova Light" panose="020B0304020202020204" pitchFamily="34" charset="0"/>
              </a:rPr>
              <a:t>Το 1913, ο ευγονιστής Harry Laughlin δήλωσε ότι, </a:t>
            </a:r>
            <a:r>
              <a:rPr lang="el-GR" sz="2000" b="1" dirty="0">
                <a:highlight>
                  <a:srgbClr val="FFFF00"/>
                </a:highlight>
                <a:latin typeface="Arial Nova Light" panose="020B0304020202020204" pitchFamily="34" charset="0"/>
              </a:rPr>
              <a:t>«...</a:t>
            </a:r>
            <a:r>
              <a:rPr lang="el-GR" sz="2000" b="1" i="1" dirty="0">
                <a:highlight>
                  <a:srgbClr val="FFFF00"/>
                </a:highlight>
                <a:latin typeface="Arial Nova Light" panose="020B0304020202020204" pitchFamily="34" charset="0"/>
              </a:rPr>
              <a:t>Η ευγονική είναι απλώς η εφαρμογή των επιχειρηματικών μεθόδων στην ανθρώπινη αναπαραγωγή</a:t>
            </a:r>
            <a:r>
              <a:rPr lang="el-GR" sz="2000" b="1" dirty="0">
                <a:highlight>
                  <a:srgbClr val="FFFF00"/>
                </a:highlight>
                <a:latin typeface="Arial Nova Light" panose="020B0304020202020204" pitchFamily="34" charset="0"/>
              </a:rPr>
              <a:t>...</a:t>
            </a:r>
            <a:r>
              <a:rPr lang="el-GR" sz="2000" b="1" dirty="0">
                <a:latin typeface="Arial Nova Light" panose="020B0304020202020204" pitchFamily="34" charset="0"/>
              </a:rPr>
              <a:t>».</a:t>
            </a:r>
            <a:br>
              <a:rPr lang="el-GR" sz="2000" b="1" dirty="0">
                <a:latin typeface="Arial Nova Light" panose="020B0304020202020204" pitchFamily="34" charset="0"/>
              </a:rPr>
            </a:br>
            <a:r>
              <a:rPr lang="el-GR" sz="2000" b="1" dirty="0">
                <a:latin typeface="Arial Nova Light" panose="020B0304020202020204" pitchFamily="34" charset="0"/>
              </a:rPr>
              <a:t>Το 1913 ιδρύθηκε η Ένωση Ευγονικής.</a:t>
            </a:r>
            <a:br>
              <a:rPr lang="el-GR" sz="2000" b="1" dirty="0">
                <a:latin typeface="Arial Nova Light" panose="020B0304020202020204" pitchFamily="34" charset="0"/>
              </a:rPr>
            </a:br>
            <a:r>
              <a:rPr lang="el-GR" sz="2000" b="1" dirty="0">
                <a:latin typeface="Arial Nova Light" panose="020B0304020202020204" pitchFamily="34" charset="0"/>
              </a:rPr>
              <a:t>Το 1918 η Εταιρία Γκάλτον, ενώ το 1923 συνενώθηκαν για να ιδρύσουν την Αμερικανική Εταιρία Ευγονικής.</a:t>
            </a:r>
            <a:br>
              <a:rPr lang="el-GR" sz="2000" b="1" dirty="0">
                <a:latin typeface="Arial Nova Light" panose="020B0304020202020204" pitchFamily="34" charset="0"/>
              </a:rPr>
            </a:br>
            <a:r>
              <a:rPr lang="el-GR" sz="2000" b="1" dirty="0">
                <a:latin typeface="Arial Nova Light" panose="020B0304020202020204" pitchFamily="34" charset="0"/>
              </a:rPr>
              <a:t>Το 1927 το Ανώτατο Δικαστήριο των Η.Π.Α. έκρινε συνταγματική την πρακτική της στείρωσης, με την δικαιολογία της αποφυγής υπονομεύσεως της κρατικής ευημερίας από τους ανίκανους.</a:t>
            </a:r>
            <a:br>
              <a:rPr lang="el-GR" sz="2000" b="1" dirty="0">
                <a:latin typeface="Arial Nova Light" panose="020B0304020202020204" pitchFamily="34" charset="0"/>
              </a:rPr>
            </a:br>
            <a:r>
              <a:rPr lang="el-GR" sz="2000" b="1" dirty="0">
                <a:latin typeface="Arial Nova Light" panose="020B0304020202020204" pitchFamily="34" charset="0"/>
              </a:rPr>
              <a:t>Το Γραφείο Ευγονικών Καταχωρήσεων καταργήθηκε το 1939, οπότε κορυφώθηκαν οι αντιδράσεις για την κακή χρήση των στοιχείων που συνέλεξε. </a:t>
            </a:r>
            <a:endParaRPr lang="en-GB" sz="2000" b="1" dirty="0">
              <a:latin typeface="Arial Nova Light" panose="020B0304020202020204" pitchFamily="34" charset="0"/>
            </a:endParaRPr>
          </a:p>
        </p:txBody>
      </p:sp>
    </p:spTree>
    <p:extLst>
      <p:ext uri="{BB962C8B-B14F-4D97-AF65-F5344CB8AC3E}">
        <p14:creationId xmlns:p14="http://schemas.microsoft.com/office/powerpoint/2010/main" val="3104835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0" y="239485"/>
            <a:ext cx="12192000" cy="6119539"/>
          </a:xfrm>
        </p:spPr>
        <p:txBody>
          <a:bodyPr>
            <a:noAutofit/>
          </a:bodyPr>
          <a:lstStyle/>
          <a:p>
            <a:pPr algn="l"/>
            <a:r>
              <a:rPr lang="el-GR" sz="2400" b="1" dirty="0">
                <a:latin typeface="Arial Nova Light" panose="020B0304020202020204" pitchFamily="34" charset="0"/>
              </a:rPr>
              <a:t>Γερμανία</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Πρωτεργάτης της Ευγονικής στη Γερμανία ήταν ο καθηγητής Ιατρικής Alfred Ploetz.</a:t>
            </a:r>
            <a:br>
              <a:rPr lang="el-GR" sz="2000" b="1" dirty="0">
                <a:latin typeface="Arial Nova Light" panose="020B0304020202020204" pitchFamily="34" charset="0"/>
              </a:rPr>
            </a:br>
            <a:r>
              <a:rPr lang="el-GR" sz="2000" b="1" dirty="0">
                <a:latin typeface="Arial Nova Light" panose="020B0304020202020204" pitchFamily="34" charset="0"/>
              </a:rPr>
              <a:t>Καθιέρωσε τον όρο «</a:t>
            </a:r>
            <a:r>
              <a:rPr lang="el-GR" sz="2000" b="1" i="1" dirty="0">
                <a:highlight>
                  <a:srgbClr val="FFFF00"/>
                </a:highlight>
                <a:latin typeface="Arial Nova Light" panose="020B0304020202020204" pitchFamily="34" charset="0"/>
              </a:rPr>
              <a:t>φυλετική υγιεινή</a:t>
            </a:r>
            <a:r>
              <a:rPr lang="el-GR" sz="2000" b="1" dirty="0">
                <a:latin typeface="Arial Nova Light" panose="020B0304020202020204" pitchFamily="34" charset="0"/>
              </a:rPr>
              <a:t>».</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14 Ιουλίου 1933: Στην περίοδο του Εθνικοσοσιαλισμού στη Γερμανία, το γερμανικό κοινοβούλιο επικύρωσε το νόμο για την «</a:t>
            </a:r>
            <a:r>
              <a:rPr lang="el-GR" sz="2000" b="1" i="1" dirty="0">
                <a:highlight>
                  <a:srgbClr val="FFFF00"/>
                </a:highlight>
                <a:latin typeface="Arial Nova Light" panose="020B0304020202020204" pitchFamily="34" charset="0"/>
              </a:rPr>
              <a:t>γενετική υγεία</a:t>
            </a:r>
            <a:r>
              <a:rPr lang="el-GR" sz="2000" b="1" dirty="0">
                <a:latin typeface="Arial Nova Light" panose="020B0304020202020204" pitchFamily="34" charset="0"/>
              </a:rPr>
              <a:t>», για την «</a:t>
            </a:r>
            <a:r>
              <a:rPr lang="el-GR" sz="2000" b="1" i="1" dirty="0">
                <a:highlight>
                  <a:srgbClr val="FFFF00"/>
                </a:highlight>
                <a:latin typeface="Arial Nova Light" panose="020B0304020202020204" pitchFamily="34" charset="0"/>
              </a:rPr>
              <a:t>υγεία των γονιδίων</a:t>
            </a:r>
            <a:r>
              <a:rPr lang="el-GR" sz="2000" b="1" dirty="0">
                <a:latin typeface="Arial Nova Light" panose="020B0304020202020204" pitchFamily="34" charset="0"/>
              </a:rPr>
              <a:t>», η οποία άνοιγε το δρόμο στην υποχρεωτική στείρωση, αλλά και στην ευθανασία.</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12 Δεκεμβρίου 1935: Τίθεται σε λειτουργία το πρόγραμμα: </a:t>
            </a:r>
            <a:r>
              <a:rPr lang="el-GR" sz="2000" b="1" i="1" dirty="0">
                <a:latin typeface="Arial Nova Light" panose="020B0304020202020204" pitchFamily="34" charset="0"/>
              </a:rPr>
              <a:t>Lebensborn</a:t>
            </a:r>
            <a:r>
              <a:rPr lang="el-GR" sz="2000" b="1" dirty="0">
                <a:latin typeface="Arial Nova Light" panose="020B0304020202020204" pitchFamily="34" charset="0"/>
              </a:rPr>
              <a:t>, τη χρονιά που απαγορεύθηκαν οι γάμοι με Εβραίους και άλλους. Ο πατέρας και η μητέρα του παιδιού έπρεπε να περάσουν </a:t>
            </a:r>
            <a:r>
              <a:rPr lang="el-GR" sz="2000" b="1" dirty="0">
                <a:highlight>
                  <a:srgbClr val="FFFF00"/>
                </a:highlight>
                <a:latin typeface="Arial Nova Light" panose="020B0304020202020204" pitchFamily="34" charset="0"/>
              </a:rPr>
              <a:t>τεστ «</a:t>
            </a:r>
            <a:r>
              <a:rPr lang="el-GR" sz="2000" b="1" i="1" dirty="0">
                <a:highlight>
                  <a:srgbClr val="FFFF00"/>
                </a:highlight>
                <a:latin typeface="Arial Nova Light" panose="020B0304020202020204" pitchFamily="34" charset="0"/>
              </a:rPr>
              <a:t>φυλετικής αγνότητας</a:t>
            </a:r>
            <a:r>
              <a:rPr lang="el-GR" sz="2000" b="1" dirty="0">
                <a:highlight>
                  <a:srgbClr val="FFFF00"/>
                </a:highlight>
                <a:latin typeface="Arial Nova Light" panose="020B0304020202020204" pitchFamily="34" charset="0"/>
              </a:rPr>
              <a:t>»</a:t>
            </a:r>
            <a:r>
              <a:rPr lang="el-GR" sz="2000" b="1" dirty="0">
                <a:latin typeface="Arial Nova Light" panose="020B0304020202020204" pitchFamily="34" charset="0"/>
              </a:rPr>
              <a:t> και προτιμούνταν άτομα με ξανθά μαλλιά και γαλανά μάτια.</a:t>
            </a:r>
            <a:br>
              <a:rPr lang="el-GR" sz="2000" b="1" dirty="0">
                <a:latin typeface="Arial Nova Light" panose="020B0304020202020204" pitchFamily="34" charset="0"/>
              </a:rPr>
            </a:br>
            <a:r>
              <a:rPr lang="el-GR" sz="2000" b="1" dirty="0">
                <a:solidFill>
                  <a:srgbClr val="FF0000"/>
                </a:solidFill>
                <a:latin typeface="Arial Nova Light" panose="020B0304020202020204" pitchFamily="34" charset="0"/>
              </a:rPr>
              <a:t>Στοχοποιήθηκαν:</a:t>
            </a:r>
            <a:r>
              <a:rPr lang="el-GR" sz="2000" b="1" dirty="0">
                <a:latin typeface="Arial Nova Light" panose="020B0304020202020204" pitchFamily="34" charset="0"/>
              </a:rPr>
              <a:t> "</a:t>
            </a:r>
            <a:r>
              <a:rPr lang="el-GR" sz="2000" b="1" i="1" dirty="0">
                <a:highlight>
                  <a:srgbClr val="FFFF00"/>
                </a:highlight>
                <a:latin typeface="Arial Nova Light" panose="020B0304020202020204" pitchFamily="34" charset="0"/>
              </a:rPr>
              <a:t>ζωές ανάξιες της ζωής</a:t>
            </a:r>
            <a:r>
              <a:rPr lang="el-GR" sz="2000" b="1" dirty="0">
                <a:latin typeface="Arial Nova Light" panose="020B0304020202020204" pitchFamily="34" charset="0"/>
              </a:rPr>
              <a:t>" (Lebensunwertes Leben), που περιλαμβάνουν, εκτός των άλλων, </a:t>
            </a:r>
            <a:r>
              <a:rPr lang="el-GR" sz="2000" b="1" dirty="0">
                <a:solidFill>
                  <a:srgbClr val="FF0000"/>
                </a:solidFill>
                <a:latin typeface="Arial Nova Light" panose="020B0304020202020204" pitchFamily="34" charset="0"/>
              </a:rPr>
              <a:t>ποινικούς εγκληματίες, "εκφυλισμένους", αντιφρονούντες, αδύναμους διανοητικά ή σωματικά, ομοφυλόφιλους, αέργους, παράφρονες</a:t>
            </a:r>
            <a:r>
              <a:rPr lang="el-GR" sz="2000" b="1" dirty="0">
                <a:latin typeface="Arial Nova Light" panose="020B0304020202020204" pitchFamily="34" charset="0"/>
              </a:rPr>
              <a:t>, για να αποβληθούν από την αλυσίδα της κληρονομικότητας.</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solidFill>
                  <a:srgbClr val="FF0000"/>
                </a:solidFill>
                <a:latin typeface="Arial Nova Light" panose="020B0304020202020204" pitchFamily="34" charset="0"/>
              </a:rPr>
              <a:t>Περισσότερα από 400.000 άτομα στειρώθηκαν παρά τη θέλησή τους, ενώ 275.000 θανατώθηκαν στο πλαίσιο του </a:t>
            </a:r>
            <a:r>
              <a:rPr lang="el-GR" sz="2000" b="1" i="1" dirty="0">
                <a:solidFill>
                  <a:srgbClr val="FF0000"/>
                </a:solidFill>
                <a:latin typeface="Arial Nova Light" panose="020B0304020202020204" pitchFamily="34" charset="0"/>
              </a:rPr>
              <a:t>Προγράμματος T4</a:t>
            </a:r>
            <a:r>
              <a:rPr lang="el-GR" sz="2000" b="1" dirty="0">
                <a:solidFill>
                  <a:srgbClr val="FF0000"/>
                </a:solidFill>
                <a:latin typeface="Arial Nova Light" panose="020B0304020202020204" pitchFamily="34" charset="0"/>
              </a:rPr>
              <a:t>, ενός προγράμματος ευθανασίας</a:t>
            </a:r>
            <a:r>
              <a:rPr lang="el-GR" sz="2000" b="1" dirty="0">
                <a:latin typeface="Arial Nova Light" panose="020B0304020202020204" pitchFamily="34" charset="0"/>
              </a:rPr>
              <a:t>.</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Μετά από την ήττα του Εθνικοσοσιαλισμού, στις Δίκες της Νυρεμβέργης οι Γερμανοί υπεύθυνοι επικαλέστηκαν το Αμερικανικό πρόγραμμα ευγονικής, προκειμένου να απολογηθούν για το δικό τους υπό τους Josef Mengele και Karl Brandt.</a:t>
            </a:r>
          </a:p>
        </p:txBody>
      </p:sp>
    </p:spTree>
    <p:extLst>
      <p:ext uri="{BB962C8B-B14F-4D97-AF65-F5344CB8AC3E}">
        <p14:creationId xmlns:p14="http://schemas.microsoft.com/office/powerpoint/2010/main" val="305275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0" y="-1"/>
            <a:ext cx="12192000" cy="6738257"/>
          </a:xfrm>
        </p:spPr>
        <p:txBody>
          <a:bodyPr>
            <a:normAutofit/>
          </a:bodyPr>
          <a:lstStyle/>
          <a:p>
            <a:pPr algn="l"/>
            <a:r>
              <a:rPr lang="el-GR" sz="2400" b="1" dirty="0">
                <a:latin typeface="Arial Nova Light" panose="020B0304020202020204" pitchFamily="34" charset="0"/>
              </a:rPr>
              <a:t>Σουηδία</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Στη Σουηδία από το 1757 υπήρχαν νόμοι που προέβλεπαν την απαγόρευση γάμων ανάμεσα σε επιληπτικούς.</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Στον 20</a:t>
            </a:r>
            <a:r>
              <a:rPr lang="el-GR" sz="2400" b="1" baseline="30000" dirty="0">
                <a:latin typeface="Arial Nova Light" panose="020B0304020202020204" pitchFamily="34" charset="0"/>
              </a:rPr>
              <a:t>ο</a:t>
            </a:r>
            <a:r>
              <a:rPr lang="el-GR" sz="2400" b="1" dirty="0">
                <a:latin typeface="Arial Nova Light" panose="020B0304020202020204" pitchFamily="34" charset="0"/>
              </a:rPr>
              <a:t> αιώνα τα επίσημα κρατικά Σοηδικά έγγραφα αναφέρουν ότι, </a:t>
            </a:r>
            <a:r>
              <a:rPr lang="el-GR" sz="2400" b="1" dirty="0">
                <a:highlight>
                  <a:srgbClr val="FFFF00"/>
                </a:highlight>
                <a:latin typeface="Arial Nova Light" panose="020B0304020202020204" pitchFamily="34" charset="0"/>
              </a:rPr>
              <a:t>«...</a:t>
            </a:r>
            <a:r>
              <a:rPr lang="el-GR" sz="2400" b="1" i="1" dirty="0">
                <a:highlight>
                  <a:srgbClr val="FFFF00"/>
                </a:highlight>
                <a:latin typeface="Arial Nova Light" panose="020B0304020202020204" pitchFamily="34" charset="0"/>
              </a:rPr>
              <a:t>τα ανεπιθύμητα φυλετικά χαρακτηριστικά, η ψυχοπάθεια, η αλήτικη ζωή, τα σημάδια κατωτερότητας και η σεξουαλική και κοινωνική παρέκκλιση</a:t>
            </a:r>
            <a:r>
              <a:rPr lang="el-GR" sz="2400" b="1" dirty="0">
                <a:highlight>
                  <a:srgbClr val="FFFF00"/>
                </a:highlight>
                <a:latin typeface="Arial Nova Light" panose="020B0304020202020204" pitchFamily="34" charset="0"/>
              </a:rPr>
              <a:t>..»</a:t>
            </a:r>
            <a:r>
              <a:rPr lang="el-GR" sz="2400" b="1" dirty="0">
                <a:latin typeface="Arial Nova Light" panose="020B0304020202020204" pitchFamily="34" charset="0"/>
              </a:rPr>
              <a:t>, ήταν σημαντικοί λόγοι εφαρμογής του ευγονισμού, ενώ οι νόμοι για τη στείρωση υιοθετήθηκαν από το σουηδικό κοινοβούλιο με τη συναίνεση όλων των πολιτικών παρατάξεων και τις ευλογίες της εκκλησίας, καθώς μέσω της διαδικασίας της στειρώσεως το κράτος πρόνοιας απαλλάσσονταν από μέλλοντες δικαιούχους. </a:t>
            </a:r>
            <a:r>
              <a:rPr lang="el-GR" sz="2400" b="1" dirty="0">
                <a:highlight>
                  <a:srgbClr val="FFFF00"/>
                </a:highlight>
                <a:latin typeface="Arial Nova Light" panose="020B0304020202020204" pitchFamily="34" charset="0"/>
              </a:rPr>
              <a:t>Φαινόμενα κληρονομικής παθογένειας θεωρήθηκαν ακόμη, η εγκληματικότητα, η κλοπή, η διανοητική καθυστέρηση, η πνευματική νωθρότητα, η ανικανότητα αποταμιεύσεως, η χαλαρή ζωή και αυνα­νισμός.</a:t>
            </a:r>
            <a:br>
              <a:rPr lang="el-GR" sz="2400" b="1" dirty="0">
                <a:highlight>
                  <a:srgbClr val="FFFF00"/>
                </a:highlight>
                <a:latin typeface="Arial Nova Light" panose="020B0304020202020204" pitchFamily="34" charset="0"/>
              </a:rPr>
            </a:br>
            <a:br>
              <a:rPr lang="el-GR" sz="2400" b="1" dirty="0">
                <a:latin typeface="Arial Nova Light" panose="020B0304020202020204" pitchFamily="34" charset="0"/>
              </a:rPr>
            </a:br>
            <a:r>
              <a:rPr lang="el-GR" sz="2400" b="1" dirty="0">
                <a:solidFill>
                  <a:srgbClr val="FF0000"/>
                </a:solidFill>
                <a:latin typeface="Arial Nova Light" panose="020B0304020202020204" pitchFamily="34" charset="0"/>
              </a:rPr>
              <a:t>Από το 1934 μέχρι και το 1975 επεβλήθησαν σε υποχρεωτική στείρωση περισσότερα από 62.888 άτομα</a:t>
            </a:r>
            <a:r>
              <a:rPr lang="el-GR" sz="2400" b="1" dirty="0">
                <a:latin typeface="Arial Nova Light" panose="020B0304020202020204" pitchFamily="34" charset="0"/>
              </a:rPr>
              <a:t>, χάρη σε 2 νόμους, έναν το 1935 και έναν αναθεωρημένο του 1941, καθιστώντας τη Σουηδία τη δεύτερη χώρα σε αριθμό υποχρεωτικών στειρώσεων σε προγράμματα ευγονικής μετά την Εθνικοσοσιαλιστική Γερμανία. </a:t>
            </a:r>
            <a:endParaRPr lang="en-GB" sz="2400" b="1" dirty="0">
              <a:latin typeface="Arial Nova Light" panose="020B0304020202020204" pitchFamily="34" charset="0"/>
            </a:endParaRPr>
          </a:p>
        </p:txBody>
      </p:sp>
    </p:spTree>
    <p:extLst>
      <p:ext uri="{BB962C8B-B14F-4D97-AF65-F5344CB8AC3E}">
        <p14:creationId xmlns:p14="http://schemas.microsoft.com/office/powerpoint/2010/main" val="157794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4" name="Picture 3">
            <a:extLst>
              <a:ext uri="{FF2B5EF4-FFF2-40B4-BE49-F238E27FC236}">
                <a16:creationId xmlns:a16="http://schemas.microsoft.com/office/drawing/2014/main" id="{D0E9E55B-BC7B-4AEB-928F-A7F1F060828C}"/>
              </a:ext>
            </a:extLst>
          </p:cNvPr>
          <p:cNvPicPr>
            <a:picLocks noChangeAspect="1"/>
          </p:cNvPicPr>
          <p:nvPr/>
        </p:nvPicPr>
        <p:blipFill>
          <a:blip r:embed="rId4"/>
          <a:stretch>
            <a:fillRect/>
          </a:stretch>
        </p:blipFill>
        <p:spPr>
          <a:xfrm>
            <a:off x="3106615" y="0"/>
            <a:ext cx="6072554" cy="6858000"/>
          </a:xfrm>
          <a:prstGeom prst="rect">
            <a:avLst/>
          </a:prstGeom>
        </p:spPr>
      </p:pic>
    </p:spTree>
    <p:extLst>
      <p:ext uri="{BB962C8B-B14F-4D97-AF65-F5344CB8AC3E}">
        <p14:creationId xmlns:p14="http://schemas.microsoft.com/office/powerpoint/2010/main" val="4130173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139960"/>
            <a:ext cx="12192000" cy="6993549"/>
          </a:xfrm>
          <a:prstGeom prst="rect">
            <a:avLst/>
          </a:prstGeom>
          <a:effectLst>
            <a:glow>
              <a:schemeClr val="accent1"/>
            </a:glow>
          </a:effectLst>
        </p:spPr>
      </p:pic>
      <p:sp>
        <p:nvSpPr>
          <p:cNvPr id="2" name="Rectangle 1">
            <a:extLst>
              <a:ext uri="{FF2B5EF4-FFF2-40B4-BE49-F238E27FC236}">
                <a16:creationId xmlns:a16="http://schemas.microsoft.com/office/drawing/2014/main" id="{1597A861-8521-42D7-844F-9AB9423409A2}"/>
              </a:ext>
            </a:extLst>
          </p:cNvPr>
          <p:cNvSpPr/>
          <p:nvPr/>
        </p:nvSpPr>
        <p:spPr>
          <a:xfrm>
            <a:off x="0" y="-121298"/>
            <a:ext cx="12192000" cy="7879080"/>
          </a:xfrm>
          <a:prstGeom prst="rect">
            <a:avLst/>
          </a:prstGeom>
        </p:spPr>
        <p:txBody>
          <a:bodyPr wrap="square">
            <a:spAutoFit/>
          </a:bodyPr>
          <a:lstStyle/>
          <a:p>
            <a:pPr algn="ctr">
              <a:buClr>
                <a:srgbClr val="FF0000"/>
              </a:buClr>
            </a:pPr>
            <a:r>
              <a:rPr lang="el-GR" sz="2200" b="1" dirty="0"/>
              <a:t>ΠΡΟΤΑΣΕΙΣ ΚΑΙ ΝΕΟΛΟΓΙΣΜΟΙ ΠΡΟΟΙΜΙΑ ΤΟΥ ΕΥΓΟΝΙΣΜΟΥ</a:t>
            </a:r>
          </a:p>
          <a:p>
            <a:pPr algn="ctr">
              <a:buClr>
                <a:srgbClr val="FF0000"/>
              </a:buClr>
            </a:pPr>
            <a:endParaRPr lang="fr-FR" sz="1500" b="1" dirty="0"/>
          </a:p>
          <a:p>
            <a:pPr marL="342900" indent="-342900">
              <a:buClr>
                <a:srgbClr val="FF0000"/>
              </a:buClr>
              <a:buFont typeface="Wingdings" panose="05000000000000000000" pitchFamily="2" charset="2"/>
              <a:buChar char="Ø"/>
            </a:pPr>
            <a:r>
              <a:rPr lang="fr-FR" sz="2200" b="1" dirty="0" err="1"/>
              <a:t>Callipédie</a:t>
            </a:r>
            <a:r>
              <a:rPr lang="fr-FR" sz="2200" b="1" dirty="0"/>
              <a:t>,  C. </a:t>
            </a:r>
            <a:r>
              <a:rPr lang="fr-FR" sz="2200" b="1" dirty="0" err="1"/>
              <a:t>Quillet</a:t>
            </a:r>
            <a:r>
              <a:rPr lang="fr-FR" sz="2200" b="1" dirty="0"/>
              <a:t> 1655</a:t>
            </a:r>
            <a:r>
              <a:rPr lang="el-GR" sz="2200" b="1" dirty="0"/>
              <a:t> (Όμορφα παιδιά)</a:t>
            </a:r>
            <a:endParaRPr lang="fr-FR" sz="2200" b="1" dirty="0"/>
          </a:p>
          <a:p>
            <a:pPr marL="342900" indent="-342900">
              <a:buClr>
                <a:srgbClr val="FF0000"/>
              </a:buClr>
              <a:buFont typeface="Wingdings" panose="05000000000000000000" pitchFamily="2" charset="2"/>
              <a:buChar char="Ø"/>
            </a:pPr>
            <a:r>
              <a:rPr lang="fr-FR" sz="2200" b="1" dirty="0" err="1"/>
              <a:t>Gonocritie</a:t>
            </a:r>
            <a:r>
              <a:rPr lang="fr-FR" sz="2200" b="1" dirty="0"/>
              <a:t>, A. Millot 1800</a:t>
            </a:r>
            <a:r>
              <a:rPr lang="el-GR" sz="2200" b="1" dirty="0"/>
              <a:t> (Προτίμηση φύλου)</a:t>
            </a:r>
            <a:endParaRPr lang="fr-FR" sz="2200" b="1" dirty="0"/>
          </a:p>
          <a:p>
            <a:pPr marL="342900" indent="-342900">
              <a:buClr>
                <a:srgbClr val="FF0000"/>
              </a:buClr>
              <a:buFont typeface="Wingdings" panose="05000000000000000000" pitchFamily="2" charset="2"/>
              <a:buChar char="Ø"/>
            </a:pPr>
            <a:r>
              <a:rPr lang="fr-FR" sz="2200" b="1" dirty="0"/>
              <a:t>Mégalanthropogénésie, Robert Le Jeune, 1803</a:t>
            </a:r>
            <a:r>
              <a:rPr lang="el-GR" sz="2200" b="1" dirty="0"/>
              <a:t> (Διαπρεπείς άνδρες &amp; κομψές γυναίκες)</a:t>
            </a:r>
            <a:endParaRPr lang="fr-FR" sz="2200" b="1" dirty="0"/>
          </a:p>
          <a:p>
            <a:pPr marL="342900" indent="-342900">
              <a:buClr>
                <a:srgbClr val="FF0000"/>
              </a:buClr>
              <a:buFont typeface="Wingdings" panose="05000000000000000000" pitchFamily="2" charset="2"/>
              <a:buChar char="Ø"/>
            </a:pPr>
            <a:r>
              <a:rPr lang="en-GB" sz="2200" b="1" dirty="0" err="1"/>
              <a:t>Aristogénie</a:t>
            </a:r>
            <a:r>
              <a:rPr lang="en-GB" sz="2200" b="1" dirty="0"/>
              <a:t>, G</a:t>
            </a:r>
            <a:r>
              <a:rPr lang="el-GR" sz="2200" b="1" dirty="0"/>
              <a:t>.</a:t>
            </a:r>
            <a:r>
              <a:rPr lang="en-GB" sz="2200" b="1" dirty="0"/>
              <a:t> V</a:t>
            </a:r>
            <a:r>
              <a:rPr lang="el-GR" sz="2200" b="1" dirty="0"/>
              <a:t>.</a:t>
            </a:r>
            <a:r>
              <a:rPr lang="en-GB" sz="2200" b="1" dirty="0"/>
              <a:t> de </a:t>
            </a:r>
            <a:r>
              <a:rPr lang="en-GB" sz="2200" b="1" dirty="0" err="1"/>
              <a:t>Lapouge</a:t>
            </a:r>
            <a:r>
              <a:rPr lang="en-GB" sz="2200" b="1" dirty="0"/>
              <a:t> 1869</a:t>
            </a:r>
            <a:r>
              <a:rPr lang="el-GR" sz="2200" b="1" dirty="0"/>
              <a:t> (Ενδογαμία στον υγιέστερο λαό και στην ανώτερη τάξη)</a:t>
            </a:r>
          </a:p>
          <a:p>
            <a:pPr marL="342900" indent="-342900">
              <a:buClr>
                <a:srgbClr val="FF0000"/>
              </a:buClr>
              <a:buFont typeface="Wingdings" panose="05000000000000000000" pitchFamily="2" charset="2"/>
              <a:buChar char="Ø"/>
            </a:pPr>
            <a:r>
              <a:rPr lang="el-GR" sz="2200" b="1" dirty="0"/>
              <a:t>Ορθοπαιδεία της φυλής</a:t>
            </a:r>
          </a:p>
          <a:p>
            <a:pPr marL="342900" indent="-342900">
              <a:buClr>
                <a:srgbClr val="FF0000"/>
              </a:buClr>
              <a:buFont typeface="Wingdings" panose="05000000000000000000" pitchFamily="2" charset="2"/>
              <a:buChar char="Ø"/>
            </a:pPr>
            <a:r>
              <a:rPr lang="el-GR" sz="2200" b="1" dirty="0"/>
              <a:t>Ανθρωποτεχνία</a:t>
            </a:r>
          </a:p>
          <a:p>
            <a:pPr marL="342900" indent="-342900">
              <a:buClr>
                <a:srgbClr val="FF0000"/>
              </a:buClr>
              <a:buFont typeface="Wingdings" panose="05000000000000000000" pitchFamily="2" charset="2"/>
              <a:buChar char="Ø"/>
            </a:pPr>
            <a:r>
              <a:rPr lang="el-GR" sz="2200" b="1" dirty="0"/>
              <a:t>Τεχνητή επιλογή</a:t>
            </a:r>
          </a:p>
          <a:p>
            <a:pPr marL="342900" indent="-342900">
              <a:buClr>
                <a:srgbClr val="FF0000"/>
              </a:buClr>
              <a:buFont typeface="Wingdings" panose="05000000000000000000" pitchFamily="2" charset="2"/>
              <a:buChar char="Ø"/>
            </a:pPr>
            <a:r>
              <a:rPr lang="el-GR" sz="2200" b="1" dirty="0"/>
              <a:t>Ανθρωποκομία</a:t>
            </a:r>
          </a:p>
          <a:p>
            <a:pPr marL="342900" indent="-342900">
              <a:buClr>
                <a:srgbClr val="FF0000"/>
              </a:buClr>
              <a:buFont typeface="Wingdings" panose="05000000000000000000" pitchFamily="2" charset="2"/>
              <a:buChar char="Ø"/>
            </a:pPr>
            <a:r>
              <a:rPr lang="el-GR" sz="2200" b="1" dirty="0"/>
              <a:t>Ανθρωπογενετική</a:t>
            </a:r>
          </a:p>
          <a:p>
            <a:pPr marL="342900" indent="-342900">
              <a:buClr>
                <a:srgbClr val="FF0000"/>
              </a:buClr>
              <a:buFont typeface="Wingdings" panose="05000000000000000000" pitchFamily="2" charset="2"/>
              <a:buChar char="Ø"/>
            </a:pPr>
            <a:r>
              <a:rPr lang="el-GR" sz="2200" b="1" dirty="0"/>
              <a:t>Ανθρώπινη ζωοτεχνία</a:t>
            </a:r>
          </a:p>
          <a:p>
            <a:pPr marL="342900" indent="-342900">
              <a:buClr>
                <a:srgbClr val="FF0000"/>
              </a:buClr>
              <a:buFont typeface="Wingdings" panose="05000000000000000000" pitchFamily="2" charset="2"/>
              <a:buChar char="Ø"/>
            </a:pPr>
            <a:r>
              <a:rPr lang="el-GR" sz="2200" b="1" dirty="0"/>
              <a:t>Φυσιολογική κοινωνιολογία</a:t>
            </a:r>
          </a:p>
          <a:p>
            <a:pPr marL="342900" indent="-342900">
              <a:buClr>
                <a:srgbClr val="FF0000"/>
              </a:buClr>
              <a:buFont typeface="Wingdings" panose="05000000000000000000" pitchFamily="2" charset="2"/>
              <a:buChar char="Ø"/>
            </a:pPr>
            <a:r>
              <a:rPr lang="el-GR" sz="2200" b="1" dirty="0"/>
              <a:t>Προγεννητική παιδοκομία</a:t>
            </a:r>
          </a:p>
          <a:p>
            <a:pPr marL="342900" indent="-342900">
              <a:buClr>
                <a:srgbClr val="FF0000"/>
              </a:buClr>
              <a:buFont typeface="Wingdings" panose="05000000000000000000" pitchFamily="2" charset="2"/>
              <a:buChar char="Ø"/>
            </a:pPr>
            <a:r>
              <a:rPr lang="el-GR" sz="2200" b="1" dirty="0"/>
              <a:t>Κοινωνιοτεχνία</a:t>
            </a:r>
          </a:p>
          <a:p>
            <a:pPr marL="342900" indent="-342900">
              <a:buClr>
                <a:srgbClr val="FF0000"/>
              </a:buClr>
              <a:buFont typeface="Wingdings" panose="05000000000000000000" pitchFamily="2" charset="2"/>
              <a:buChar char="Ø"/>
            </a:pPr>
            <a:r>
              <a:rPr lang="el-GR" sz="2200" b="1" dirty="0"/>
              <a:t>Κοινωνιοβιολογία</a:t>
            </a:r>
          </a:p>
          <a:p>
            <a:pPr marL="342900" indent="-342900">
              <a:buClr>
                <a:srgbClr val="FF0000"/>
              </a:buClr>
              <a:buFont typeface="Wingdings" panose="05000000000000000000" pitchFamily="2" charset="2"/>
              <a:buChar char="Ø"/>
            </a:pPr>
            <a:r>
              <a:rPr lang="el-GR" sz="2200" b="1" dirty="0"/>
              <a:t>Ορθοβιοτική</a:t>
            </a:r>
          </a:p>
          <a:p>
            <a:pPr marL="342900" indent="-342900">
              <a:buClr>
                <a:srgbClr val="FF0000"/>
              </a:buClr>
              <a:buFont typeface="Wingdings" panose="05000000000000000000" pitchFamily="2" charset="2"/>
              <a:buChar char="Ø"/>
            </a:pPr>
            <a:r>
              <a:rPr lang="el-GR" sz="2200" b="1" dirty="0"/>
              <a:t>Ανθρωποκαλλιέργεια</a:t>
            </a:r>
          </a:p>
          <a:p>
            <a:pPr marL="342900" indent="-342900">
              <a:buClr>
                <a:srgbClr val="FF0000"/>
              </a:buClr>
              <a:buFont typeface="Wingdings" panose="05000000000000000000" pitchFamily="2" charset="2"/>
              <a:buChar char="Ø"/>
            </a:pPr>
            <a:r>
              <a:rPr lang="el-GR" sz="2200" b="1" dirty="0"/>
              <a:t>Βιοκρατία</a:t>
            </a:r>
          </a:p>
          <a:p>
            <a:pPr marL="342900" indent="-342900">
              <a:buClr>
                <a:srgbClr val="FF0000"/>
              </a:buClr>
              <a:buFont typeface="Wingdings" panose="05000000000000000000" pitchFamily="2" charset="2"/>
              <a:buChar char="Ø"/>
            </a:pPr>
            <a:r>
              <a:rPr lang="el-GR" sz="2200" b="1" dirty="0"/>
              <a:t>Ανθρώπινη επιλογή</a:t>
            </a:r>
          </a:p>
          <a:p>
            <a:pPr marL="342900" indent="-342900">
              <a:buClr>
                <a:srgbClr val="FF0000"/>
              </a:buClr>
              <a:buFont typeface="Wingdings" panose="05000000000000000000" pitchFamily="2" charset="2"/>
              <a:buChar char="Ø"/>
            </a:pPr>
            <a:r>
              <a:rPr lang="el-GR" sz="2200" b="1" dirty="0"/>
              <a:t>Ανθρωποκαλλιέργεια</a:t>
            </a:r>
          </a:p>
          <a:p>
            <a:pPr marL="342900" indent="-342900">
              <a:buClr>
                <a:srgbClr val="FF0000"/>
              </a:buClr>
              <a:buFont typeface="Wingdings" panose="05000000000000000000" pitchFamily="2" charset="2"/>
              <a:buChar char="Ø"/>
            </a:pPr>
            <a:endParaRPr lang="en-GB" sz="2200" b="1" dirty="0"/>
          </a:p>
          <a:p>
            <a:pPr marL="342900" indent="-342900">
              <a:buClr>
                <a:srgbClr val="FF0000"/>
              </a:buClr>
              <a:buFont typeface="Wingdings" panose="05000000000000000000" pitchFamily="2" charset="2"/>
              <a:buChar char="Ø"/>
            </a:pPr>
            <a:endParaRPr lang="en-GB" sz="2200" b="1" dirty="0"/>
          </a:p>
        </p:txBody>
      </p:sp>
      <p:pic>
        <p:nvPicPr>
          <p:cNvPr id="5" name="Picture 4">
            <a:extLst>
              <a:ext uri="{FF2B5EF4-FFF2-40B4-BE49-F238E27FC236}">
                <a16:creationId xmlns:a16="http://schemas.microsoft.com/office/drawing/2014/main" id="{54502C6C-9915-4BE5-B5EC-B7CE37ADF89C}"/>
              </a:ext>
            </a:extLst>
          </p:cNvPr>
          <p:cNvPicPr>
            <a:picLocks noChangeAspect="1"/>
          </p:cNvPicPr>
          <p:nvPr/>
        </p:nvPicPr>
        <p:blipFill>
          <a:blip r:embed="rId4"/>
          <a:stretch>
            <a:fillRect/>
          </a:stretch>
        </p:blipFill>
        <p:spPr>
          <a:xfrm>
            <a:off x="5972278" y="2565574"/>
            <a:ext cx="6219721" cy="4288016"/>
          </a:xfrm>
          <a:prstGeom prst="rect">
            <a:avLst/>
          </a:prstGeom>
        </p:spPr>
      </p:pic>
    </p:spTree>
    <p:extLst>
      <p:ext uri="{BB962C8B-B14F-4D97-AF65-F5344CB8AC3E}">
        <p14:creationId xmlns:p14="http://schemas.microsoft.com/office/powerpoint/2010/main" val="2461447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2" name="Rectangle 1">
            <a:extLst>
              <a:ext uri="{FF2B5EF4-FFF2-40B4-BE49-F238E27FC236}">
                <a16:creationId xmlns:a16="http://schemas.microsoft.com/office/drawing/2014/main" id="{9451B93C-BCBD-4A0B-B46E-325CEF579D5D}"/>
              </a:ext>
            </a:extLst>
          </p:cNvPr>
          <p:cNvSpPr/>
          <p:nvPr/>
        </p:nvSpPr>
        <p:spPr>
          <a:xfrm>
            <a:off x="2172119" y="159490"/>
            <a:ext cx="8186057" cy="1569660"/>
          </a:xfrm>
          <a:prstGeom prst="rect">
            <a:avLst/>
          </a:prstGeom>
        </p:spPr>
        <p:txBody>
          <a:bodyPr wrap="square">
            <a:spAutoFit/>
          </a:bodyPr>
          <a:lstStyle/>
          <a:p>
            <a:pPr algn="ctr"/>
            <a:r>
              <a:rPr lang="el-GR" sz="3200" b="1" dirty="0">
                <a:latin typeface="Arial Nova Light" panose="020B0304020202020204" pitchFamily="34" charset="0"/>
              </a:rPr>
              <a:t>Πως αναπτύχθηκε η ευγονική;</a:t>
            </a:r>
            <a:endParaRPr lang="en-GB" sz="3200" b="1" dirty="0">
              <a:latin typeface="Arial Nova Light" panose="020B0304020202020204" pitchFamily="34" charset="0"/>
            </a:endParaRPr>
          </a:p>
          <a:p>
            <a:pPr algn="ctr"/>
            <a:r>
              <a:rPr lang="el-GR" sz="3200" b="1" dirty="0">
                <a:latin typeface="Arial Nova Light" panose="020B0304020202020204" pitchFamily="34" charset="0"/>
              </a:rPr>
              <a:t>ή</a:t>
            </a:r>
          </a:p>
          <a:p>
            <a:pPr algn="ctr"/>
            <a:r>
              <a:rPr lang="el-GR" sz="3200" b="1" dirty="0">
                <a:latin typeface="Arial Nova Light" panose="020B0304020202020204" pitchFamily="34" charset="0"/>
              </a:rPr>
              <a:t>η ανθρώπινη διαδρομή</a:t>
            </a:r>
            <a:endParaRPr lang="en-GB" sz="3200" dirty="0"/>
          </a:p>
        </p:txBody>
      </p:sp>
      <p:pic>
        <p:nvPicPr>
          <p:cNvPr id="4" name="Picture 3">
            <a:extLst>
              <a:ext uri="{FF2B5EF4-FFF2-40B4-BE49-F238E27FC236}">
                <a16:creationId xmlns:a16="http://schemas.microsoft.com/office/drawing/2014/main" id="{CE0676E5-BAEB-4B6B-8E24-712F1C87D269}"/>
              </a:ext>
            </a:extLst>
          </p:cNvPr>
          <p:cNvPicPr>
            <a:picLocks noChangeAspect="1"/>
          </p:cNvPicPr>
          <p:nvPr/>
        </p:nvPicPr>
        <p:blipFill>
          <a:blip r:embed="rId4"/>
          <a:stretch>
            <a:fillRect/>
          </a:stretch>
        </p:blipFill>
        <p:spPr>
          <a:xfrm>
            <a:off x="3017854" y="1888640"/>
            <a:ext cx="6360608" cy="4938268"/>
          </a:xfrm>
          <a:prstGeom prst="rect">
            <a:avLst/>
          </a:prstGeom>
        </p:spPr>
      </p:pic>
    </p:spTree>
    <p:extLst>
      <p:ext uri="{BB962C8B-B14F-4D97-AF65-F5344CB8AC3E}">
        <p14:creationId xmlns:p14="http://schemas.microsoft.com/office/powerpoint/2010/main" val="1475599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677E8454-49E7-4BB6-A383-4AE132627454}"/>
              </a:ext>
            </a:extLst>
          </p:cNvPr>
          <p:cNvPicPr>
            <a:picLocks noChangeAspect="1"/>
          </p:cNvPicPr>
          <p:nvPr/>
        </p:nvPicPr>
        <p:blipFill>
          <a:blip r:embed="rId4"/>
          <a:stretch>
            <a:fillRect/>
          </a:stretch>
        </p:blipFill>
        <p:spPr>
          <a:xfrm>
            <a:off x="3611" y="0"/>
            <a:ext cx="12188389" cy="6858000"/>
          </a:xfrm>
          <a:prstGeom prst="rect">
            <a:avLst/>
          </a:prstGeom>
        </p:spPr>
      </p:pic>
    </p:spTree>
    <p:extLst>
      <p:ext uri="{BB962C8B-B14F-4D97-AF65-F5344CB8AC3E}">
        <p14:creationId xmlns:p14="http://schemas.microsoft.com/office/powerpoint/2010/main" val="157663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280042CC-F3FE-4581-92B0-FDFB07AE1251}"/>
              </a:ext>
            </a:extLst>
          </p:cNvPr>
          <p:cNvPicPr>
            <a:picLocks noChangeAspect="1"/>
          </p:cNvPicPr>
          <p:nvPr/>
        </p:nvPicPr>
        <p:blipFill>
          <a:blip r:embed="rId4"/>
          <a:stretch>
            <a:fillRect/>
          </a:stretch>
        </p:blipFill>
        <p:spPr>
          <a:xfrm>
            <a:off x="503853" y="0"/>
            <a:ext cx="11131420" cy="6858000"/>
          </a:xfrm>
          <a:prstGeom prst="rect">
            <a:avLst/>
          </a:prstGeom>
        </p:spPr>
      </p:pic>
    </p:spTree>
    <p:extLst>
      <p:ext uri="{BB962C8B-B14F-4D97-AF65-F5344CB8AC3E}">
        <p14:creationId xmlns:p14="http://schemas.microsoft.com/office/powerpoint/2010/main" val="143286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524000" y="478515"/>
            <a:ext cx="9144000" cy="561489"/>
          </a:xfrm>
        </p:spPr>
        <p:txBody>
          <a:bodyPr>
            <a:normAutofit/>
          </a:bodyPr>
          <a:lstStyle/>
          <a:p>
            <a:r>
              <a:rPr lang="el-GR" sz="2400" b="1" dirty="0">
                <a:latin typeface="+mn-lt"/>
              </a:rPr>
              <a:t>ΠΡΟΕΛΕΥΣΗ ΖΩΗΣ ΣΤΗΝ ΑΡΧΑΙΑ ΕΛΛΗΝΙΚΗ ΓΡΑΜΜΑΤΕΙΑ</a:t>
            </a:r>
            <a:endParaRPr lang="en-GB" sz="2400" b="1" dirty="0">
              <a:latin typeface="+mn-lt"/>
            </a:endParaRPr>
          </a:p>
        </p:txBody>
      </p:sp>
      <p:pic>
        <p:nvPicPr>
          <p:cNvPr id="2" name="Picture 1">
            <a:extLst>
              <a:ext uri="{FF2B5EF4-FFF2-40B4-BE49-F238E27FC236}">
                <a16:creationId xmlns:a16="http://schemas.microsoft.com/office/drawing/2014/main" id="{E37F83AE-418B-4720-97B5-4BACACFAF0B4}"/>
              </a:ext>
            </a:extLst>
          </p:cNvPr>
          <p:cNvPicPr>
            <a:picLocks noChangeAspect="1"/>
          </p:cNvPicPr>
          <p:nvPr/>
        </p:nvPicPr>
        <p:blipFill>
          <a:blip r:embed="rId4"/>
          <a:stretch>
            <a:fillRect/>
          </a:stretch>
        </p:blipFill>
        <p:spPr>
          <a:xfrm>
            <a:off x="3954457" y="1518518"/>
            <a:ext cx="3826566" cy="4107320"/>
          </a:xfrm>
          <a:prstGeom prst="rect">
            <a:avLst/>
          </a:prstGeom>
        </p:spPr>
      </p:pic>
      <p:pic>
        <p:nvPicPr>
          <p:cNvPr id="6" name="Picture 5">
            <a:extLst>
              <a:ext uri="{FF2B5EF4-FFF2-40B4-BE49-F238E27FC236}">
                <a16:creationId xmlns:a16="http://schemas.microsoft.com/office/drawing/2014/main" id="{B6B7C996-058C-47F0-84F9-2BFFA84FC38B}"/>
              </a:ext>
            </a:extLst>
          </p:cNvPr>
          <p:cNvPicPr>
            <a:picLocks noChangeAspect="1"/>
          </p:cNvPicPr>
          <p:nvPr/>
        </p:nvPicPr>
        <p:blipFill>
          <a:blip r:embed="rId5"/>
          <a:stretch>
            <a:fillRect/>
          </a:stretch>
        </p:blipFill>
        <p:spPr>
          <a:xfrm>
            <a:off x="82907" y="1518518"/>
            <a:ext cx="3505200" cy="4107320"/>
          </a:xfrm>
          <a:prstGeom prst="rect">
            <a:avLst/>
          </a:prstGeom>
        </p:spPr>
      </p:pic>
      <p:pic>
        <p:nvPicPr>
          <p:cNvPr id="7" name="Picture 6">
            <a:extLst>
              <a:ext uri="{FF2B5EF4-FFF2-40B4-BE49-F238E27FC236}">
                <a16:creationId xmlns:a16="http://schemas.microsoft.com/office/drawing/2014/main" id="{F4488FBF-2BD4-440A-98DD-7C29901F9C43}"/>
              </a:ext>
            </a:extLst>
          </p:cNvPr>
          <p:cNvPicPr>
            <a:picLocks noChangeAspect="1"/>
          </p:cNvPicPr>
          <p:nvPr/>
        </p:nvPicPr>
        <p:blipFill>
          <a:blip r:embed="rId6"/>
          <a:stretch>
            <a:fillRect/>
          </a:stretch>
        </p:blipFill>
        <p:spPr>
          <a:xfrm>
            <a:off x="8147373" y="1518518"/>
            <a:ext cx="3826565" cy="4107320"/>
          </a:xfrm>
          <a:prstGeom prst="rect">
            <a:avLst/>
          </a:prstGeom>
        </p:spPr>
      </p:pic>
    </p:spTree>
    <p:extLst>
      <p:ext uri="{BB962C8B-B14F-4D97-AF65-F5344CB8AC3E}">
        <p14:creationId xmlns:p14="http://schemas.microsoft.com/office/powerpoint/2010/main" val="3369444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4" name="Picture 3">
            <a:extLst>
              <a:ext uri="{FF2B5EF4-FFF2-40B4-BE49-F238E27FC236}">
                <a16:creationId xmlns:a16="http://schemas.microsoft.com/office/drawing/2014/main" id="{A684E04D-46D8-4625-BDD8-493A7C93E501}"/>
              </a:ext>
            </a:extLst>
          </p:cNvPr>
          <p:cNvPicPr>
            <a:picLocks noChangeAspect="1"/>
          </p:cNvPicPr>
          <p:nvPr/>
        </p:nvPicPr>
        <p:blipFill>
          <a:blip r:embed="rId4"/>
          <a:stretch>
            <a:fillRect/>
          </a:stretch>
        </p:blipFill>
        <p:spPr>
          <a:xfrm>
            <a:off x="833248" y="273170"/>
            <a:ext cx="10525504" cy="5920596"/>
          </a:xfrm>
          <a:prstGeom prst="rect">
            <a:avLst/>
          </a:prstGeom>
        </p:spPr>
      </p:pic>
    </p:spTree>
    <p:extLst>
      <p:ext uri="{BB962C8B-B14F-4D97-AF65-F5344CB8AC3E}">
        <p14:creationId xmlns:p14="http://schemas.microsoft.com/office/powerpoint/2010/main" val="423926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1C06E9D4-A153-4D2F-BB56-429149D5615B}"/>
              </a:ext>
            </a:extLst>
          </p:cNvPr>
          <p:cNvPicPr>
            <a:picLocks noChangeAspect="1"/>
          </p:cNvPicPr>
          <p:nvPr/>
        </p:nvPicPr>
        <p:blipFill>
          <a:blip r:embed="rId4"/>
          <a:stretch>
            <a:fillRect/>
          </a:stretch>
        </p:blipFill>
        <p:spPr>
          <a:xfrm>
            <a:off x="372813" y="0"/>
            <a:ext cx="11486395" cy="6858000"/>
          </a:xfrm>
          <a:prstGeom prst="rect">
            <a:avLst/>
          </a:prstGeom>
        </p:spPr>
      </p:pic>
    </p:spTree>
    <p:extLst>
      <p:ext uri="{BB962C8B-B14F-4D97-AF65-F5344CB8AC3E}">
        <p14:creationId xmlns:p14="http://schemas.microsoft.com/office/powerpoint/2010/main" val="2390308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524000" y="1122363"/>
            <a:ext cx="9144000" cy="2387600"/>
          </a:xfrm>
        </p:spPr>
        <p:txBody>
          <a:bodyPr>
            <a:normAutofit/>
          </a:bodyPr>
          <a:lstStyle/>
          <a:p>
            <a:r>
              <a:rPr lang="el-GR" sz="2400" b="1" dirty="0"/>
              <a:t>ή να γίνονται ορατές λόγω διαφορετικής ευαισθησίας σε ασθένειες. Σε τέτοια άτομα, μπορούν να γίνουν εμφανείς ως στρόβιλοι, κηλίδες, ραβδώσεις ή γραμμές σε γραμμική ή τμηματική κατανομή στο δέρμα. Ακολουθούν σχήμα V στην πλάτη, στροβιλισμούς σε σχήμα S στο στήθος και στα πλάγια και κυματιστά σχήματα στο κεφάλι.[5][6] Δεν ακολουθούν όλες οι δερματικές παθήσεις με μωσαϊκό τις γραμμές του Blaschko.[7]</a:t>
            </a:r>
            <a:endParaRPr lang="en-GB" sz="2400" b="1" dirty="0">
              <a:latin typeface="Papyrus" panose="03070502060502030205" pitchFamily="66" charset="0"/>
            </a:endParaRPr>
          </a:p>
        </p:txBody>
      </p:sp>
      <p:pic>
        <p:nvPicPr>
          <p:cNvPr id="2" name="Picture 1">
            <a:extLst>
              <a:ext uri="{FF2B5EF4-FFF2-40B4-BE49-F238E27FC236}">
                <a16:creationId xmlns:a16="http://schemas.microsoft.com/office/drawing/2014/main" id="{00F27E35-A235-4B80-8D74-A3F53DDD3353}"/>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5083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876F37DA-E293-4679-8117-24BCE51F31EF}"/>
              </a:ext>
            </a:extLst>
          </p:cNvPr>
          <p:cNvPicPr>
            <a:picLocks noChangeAspect="1"/>
          </p:cNvPicPr>
          <p:nvPr/>
        </p:nvPicPr>
        <p:blipFill>
          <a:blip r:embed="rId4"/>
          <a:stretch>
            <a:fillRect/>
          </a:stretch>
        </p:blipFill>
        <p:spPr>
          <a:xfrm>
            <a:off x="3814665" y="819150"/>
            <a:ext cx="8285583" cy="5219700"/>
          </a:xfrm>
          <a:prstGeom prst="rect">
            <a:avLst/>
          </a:prstGeom>
        </p:spPr>
      </p:pic>
      <p:grpSp>
        <p:nvGrpSpPr>
          <p:cNvPr id="9" name="Group 8">
            <a:extLst>
              <a:ext uri="{FF2B5EF4-FFF2-40B4-BE49-F238E27FC236}">
                <a16:creationId xmlns:a16="http://schemas.microsoft.com/office/drawing/2014/main" id="{91C9D940-5AD5-424C-B851-D3BC14DDC833}"/>
              </a:ext>
            </a:extLst>
          </p:cNvPr>
          <p:cNvGrpSpPr/>
          <p:nvPr/>
        </p:nvGrpSpPr>
        <p:grpSpPr>
          <a:xfrm>
            <a:off x="0" y="0"/>
            <a:ext cx="3722914" cy="6858000"/>
            <a:chOff x="0" y="0"/>
            <a:chExt cx="3722914" cy="6858000"/>
          </a:xfrm>
        </p:grpSpPr>
        <p:pic>
          <p:nvPicPr>
            <p:cNvPr id="5" name="Picture 4">
              <a:extLst>
                <a:ext uri="{FF2B5EF4-FFF2-40B4-BE49-F238E27FC236}">
                  <a16:creationId xmlns:a16="http://schemas.microsoft.com/office/drawing/2014/main" id="{392B3155-DDA9-4F29-A49E-6C47472FA9A1}"/>
                </a:ext>
              </a:extLst>
            </p:cNvPr>
            <p:cNvPicPr>
              <a:picLocks noChangeAspect="1"/>
            </p:cNvPicPr>
            <p:nvPr/>
          </p:nvPicPr>
          <p:blipFill>
            <a:blip r:embed="rId5"/>
            <a:stretch>
              <a:fillRect/>
            </a:stretch>
          </p:blipFill>
          <p:spPr>
            <a:xfrm>
              <a:off x="0" y="0"/>
              <a:ext cx="3722914" cy="6858000"/>
            </a:xfrm>
            <a:prstGeom prst="rect">
              <a:avLst/>
            </a:prstGeom>
          </p:spPr>
        </p:pic>
        <p:sp>
          <p:nvSpPr>
            <p:cNvPr id="8" name="Oval 7">
              <a:extLst>
                <a:ext uri="{FF2B5EF4-FFF2-40B4-BE49-F238E27FC236}">
                  <a16:creationId xmlns:a16="http://schemas.microsoft.com/office/drawing/2014/main" id="{DA913DE3-6F12-4B29-9FFA-CA1F6E5DCB64}"/>
                </a:ext>
              </a:extLst>
            </p:cNvPr>
            <p:cNvSpPr/>
            <p:nvPr/>
          </p:nvSpPr>
          <p:spPr>
            <a:xfrm>
              <a:off x="0" y="5477069"/>
              <a:ext cx="1306286" cy="2799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34624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524000" y="99474"/>
            <a:ext cx="9144000" cy="543464"/>
          </a:xfrm>
        </p:spPr>
        <p:txBody>
          <a:bodyPr>
            <a:normAutofit/>
          </a:bodyPr>
          <a:lstStyle/>
          <a:p>
            <a:r>
              <a:rPr lang="el-GR" sz="2400" b="1" dirty="0">
                <a:latin typeface="Arial Nova Light" panose="020B0304020202020204" pitchFamily="34" charset="0"/>
              </a:rPr>
              <a:t>ΚΟΙΝΩΝΙΚΟΣ ΔΑΡΒΙΝΙΣΜΟΣ</a:t>
            </a:r>
            <a:endParaRPr lang="en-GB" sz="2400" b="1" dirty="0">
              <a:latin typeface="Arial Nova Light" panose="020B0304020202020204" pitchFamily="34" charset="0"/>
            </a:endParaRPr>
          </a:p>
        </p:txBody>
      </p:sp>
      <p:pic>
        <p:nvPicPr>
          <p:cNvPr id="2" name="Picture 1">
            <a:extLst>
              <a:ext uri="{FF2B5EF4-FFF2-40B4-BE49-F238E27FC236}">
                <a16:creationId xmlns:a16="http://schemas.microsoft.com/office/drawing/2014/main" id="{218C77C7-D3E4-47D3-B70B-5B1825C91224}"/>
              </a:ext>
            </a:extLst>
          </p:cNvPr>
          <p:cNvPicPr>
            <a:picLocks noChangeAspect="1"/>
          </p:cNvPicPr>
          <p:nvPr/>
        </p:nvPicPr>
        <p:blipFill>
          <a:blip r:embed="rId4"/>
          <a:stretch>
            <a:fillRect/>
          </a:stretch>
        </p:blipFill>
        <p:spPr>
          <a:xfrm>
            <a:off x="352593" y="854555"/>
            <a:ext cx="11387958" cy="5839543"/>
          </a:xfrm>
          <a:prstGeom prst="rect">
            <a:avLst/>
          </a:prstGeom>
        </p:spPr>
      </p:pic>
    </p:spTree>
    <p:extLst>
      <p:ext uri="{BB962C8B-B14F-4D97-AF65-F5344CB8AC3E}">
        <p14:creationId xmlns:p14="http://schemas.microsoft.com/office/powerpoint/2010/main" val="1986769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1" y="0"/>
            <a:ext cx="12192000" cy="6859768"/>
          </a:xfrm>
          <a:prstGeom prst="rect">
            <a:avLst/>
          </a:prstGeom>
          <a:effectLst>
            <a:glow>
              <a:schemeClr val="accent1"/>
            </a:glow>
          </a:effectLst>
        </p:spPr>
      </p:pic>
      <p:sp>
        <p:nvSpPr>
          <p:cNvPr id="2" name="Rectangle 1">
            <a:extLst>
              <a:ext uri="{FF2B5EF4-FFF2-40B4-BE49-F238E27FC236}">
                <a16:creationId xmlns:a16="http://schemas.microsoft.com/office/drawing/2014/main" id="{EE143F8B-FA5E-4D65-86FD-A987AFF094EA}"/>
              </a:ext>
            </a:extLst>
          </p:cNvPr>
          <p:cNvSpPr/>
          <p:nvPr/>
        </p:nvSpPr>
        <p:spPr>
          <a:xfrm>
            <a:off x="105506" y="937846"/>
            <a:ext cx="12191999" cy="4031873"/>
          </a:xfrm>
          <a:prstGeom prst="rect">
            <a:avLst/>
          </a:prstGeom>
        </p:spPr>
        <p:txBody>
          <a:bodyPr wrap="square">
            <a:spAutoFit/>
          </a:bodyPr>
          <a:lstStyle/>
          <a:p>
            <a:endParaRPr lang="el-GR" sz="3200" b="1" dirty="0"/>
          </a:p>
          <a:p>
            <a:r>
              <a:rPr lang="el-GR" sz="3200" b="1" dirty="0"/>
              <a:t>Κατά τον Πλάτωνα ο άνθρωπος είναι:</a:t>
            </a:r>
            <a:endParaRPr lang="en-GB" sz="3200" b="1" dirty="0"/>
          </a:p>
          <a:p>
            <a:r>
              <a:rPr lang="el-GR" sz="3200" b="1" dirty="0"/>
              <a:t>«</a:t>
            </a:r>
            <a:r>
              <a:rPr lang="el-GR" sz="3200" b="1" i="1" dirty="0"/>
              <a:t>ζῶον, ἄπτερον, δίπουν,</a:t>
            </a:r>
            <a:r>
              <a:rPr lang="en-GB" sz="3200" b="1" i="1" dirty="0"/>
              <a:t> </a:t>
            </a:r>
            <a:r>
              <a:rPr lang="el-GR" sz="3200" b="1" i="1" dirty="0"/>
              <a:t>πλατυώνυχον, ὅ μόνο τῶν ὄντων ἐπιστήμης τῆς κατά λόγον δεκτικόν ἐστίν</a:t>
            </a:r>
            <a:r>
              <a:rPr lang="el-GR" sz="3200" b="1" dirty="0"/>
              <a:t>».</a:t>
            </a:r>
            <a:endParaRPr lang="en-GB" sz="3200" b="1" dirty="0"/>
          </a:p>
          <a:p>
            <a:endParaRPr lang="en-GB" sz="3200" b="1" dirty="0"/>
          </a:p>
          <a:p>
            <a:endParaRPr lang="en-GB" sz="3200" b="1" dirty="0"/>
          </a:p>
          <a:p>
            <a:r>
              <a:rPr lang="el-GR" sz="3200" b="1" dirty="0"/>
              <a:t>«</a:t>
            </a:r>
            <a:r>
              <a:rPr lang="el-GR" sz="3200" b="1" i="1" dirty="0"/>
              <a:t>ἄνθρωπος ἐστί ζῶον, λογικόν θνητόν, νοῦ και ἐπιστήμης δεκτικόν</a:t>
            </a:r>
            <a:r>
              <a:rPr lang="el-GR" sz="3200" b="1" dirty="0"/>
              <a:t>».</a:t>
            </a:r>
          </a:p>
          <a:p>
            <a:endParaRPr lang="en-GB" sz="3200" b="1" dirty="0"/>
          </a:p>
        </p:txBody>
      </p:sp>
    </p:spTree>
    <p:extLst>
      <p:ext uri="{BB962C8B-B14F-4D97-AF65-F5344CB8AC3E}">
        <p14:creationId xmlns:p14="http://schemas.microsoft.com/office/powerpoint/2010/main" val="570560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6C412C94-4A9E-43BC-B662-2139C98B7A2B}"/>
              </a:ext>
            </a:extLst>
          </p:cNvPr>
          <p:cNvPicPr>
            <a:picLocks noChangeAspect="1"/>
          </p:cNvPicPr>
          <p:nvPr/>
        </p:nvPicPr>
        <p:blipFill>
          <a:blip r:embed="rId4"/>
          <a:stretch>
            <a:fillRect/>
          </a:stretch>
        </p:blipFill>
        <p:spPr>
          <a:xfrm>
            <a:off x="753156" y="171546"/>
            <a:ext cx="10796587" cy="6534054"/>
          </a:xfrm>
          <a:prstGeom prst="rect">
            <a:avLst/>
          </a:prstGeom>
        </p:spPr>
      </p:pic>
    </p:spTree>
    <p:extLst>
      <p:ext uri="{BB962C8B-B14F-4D97-AF65-F5344CB8AC3E}">
        <p14:creationId xmlns:p14="http://schemas.microsoft.com/office/powerpoint/2010/main" val="3121353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D8AF2C4F-E301-429A-8FB3-EF41858704C6}"/>
              </a:ext>
            </a:extLst>
          </p:cNvPr>
          <p:cNvPicPr>
            <a:picLocks noChangeAspect="1"/>
          </p:cNvPicPr>
          <p:nvPr/>
        </p:nvPicPr>
        <p:blipFill>
          <a:blip r:embed="rId4"/>
          <a:stretch>
            <a:fillRect/>
          </a:stretch>
        </p:blipFill>
        <p:spPr>
          <a:xfrm>
            <a:off x="729343" y="0"/>
            <a:ext cx="10776857" cy="6863837"/>
          </a:xfrm>
          <a:prstGeom prst="rect">
            <a:avLst/>
          </a:prstGeom>
        </p:spPr>
      </p:pic>
    </p:spTree>
    <p:extLst>
      <p:ext uri="{BB962C8B-B14F-4D97-AF65-F5344CB8AC3E}">
        <p14:creationId xmlns:p14="http://schemas.microsoft.com/office/powerpoint/2010/main" val="2306266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grpSp>
        <p:nvGrpSpPr>
          <p:cNvPr id="9" name="Group 8">
            <a:extLst>
              <a:ext uri="{FF2B5EF4-FFF2-40B4-BE49-F238E27FC236}">
                <a16:creationId xmlns:a16="http://schemas.microsoft.com/office/drawing/2014/main" id="{6843048B-CC2B-494C-910E-31DB6A51CB3C}"/>
              </a:ext>
            </a:extLst>
          </p:cNvPr>
          <p:cNvGrpSpPr/>
          <p:nvPr/>
        </p:nvGrpSpPr>
        <p:grpSpPr>
          <a:xfrm>
            <a:off x="0" y="0"/>
            <a:ext cx="12257314" cy="6872636"/>
            <a:chOff x="0" y="0"/>
            <a:chExt cx="12257314" cy="6872636"/>
          </a:xfrm>
        </p:grpSpPr>
        <p:pic>
          <p:nvPicPr>
            <p:cNvPr id="2" name="Picture 1">
              <a:extLst>
                <a:ext uri="{FF2B5EF4-FFF2-40B4-BE49-F238E27FC236}">
                  <a16:creationId xmlns:a16="http://schemas.microsoft.com/office/drawing/2014/main" id="{5FEAD431-49FB-46D9-8B8B-ABF97374941B}"/>
                </a:ext>
              </a:extLst>
            </p:cNvPr>
            <p:cNvPicPr>
              <a:picLocks noChangeAspect="1"/>
            </p:cNvPicPr>
            <p:nvPr/>
          </p:nvPicPr>
          <p:blipFill>
            <a:blip r:embed="rId4"/>
            <a:stretch>
              <a:fillRect/>
            </a:stretch>
          </p:blipFill>
          <p:spPr>
            <a:xfrm>
              <a:off x="0" y="0"/>
              <a:ext cx="12257314" cy="6872636"/>
            </a:xfrm>
            <a:prstGeom prst="rect">
              <a:avLst/>
            </a:prstGeom>
          </p:spPr>
        </p:pic>
        <p:sp>
          <p:nvSpPr>
            <p:cNvPr id="5" name="Rectangle: Rounded Corners 4">
              <a:extLst>
                <a:ext uri="{FF2B5EF4-FFF2-40B4-BE49-F238E27FC236}">
                  <a16:creationId xmlns:a16="http://schemas.microsoft.com/office/drawing/2014/main" id="{839D5DFD-F940-49D1-A404-D8189F9648D3}"/>
                </a:ext>
              </a:extLst>
            </p:cNvPr>
            <p:cNvSpPr/>
            <p:nvPr/>
          </p:nvSpPr>
          <p:spPr>
            <a:xfrm>
              <a:off x="2710992" y="5617029"/>
              <a:ext cx="9546321" cy="11569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79997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 y="0"/>
            <a:ext cx="5802086" cy="6857999"/>
          </a:xfrm>
        </p:spPr>
        <p:txBody>
          <a:bodyPr>
            <a:noAutofit/>
          </a:bodyPr>
          <a:lstStyle/>
          <a:p>
            <a:r>
              <a:rPr lang="el-GR" sz="2000" b="1" dirty="0">
                <a:latin typeface="Arial Nova Light" panose="020B0304020202020204" pitchFamily="34" charset="0"/>
              </a:rPr>
              <a:t>ΕΠΙΓΕΝΕΤΙΚΗ</a:t>
            </a:r>
            <a:br>
              <a:rPr lang="en-GB" sz="2000" b="1" dirty="0">
                <a:latin typeface="Arial Nova Light" panose="020B0304020202020204" pitchFamily="34" charset="0"/>
              </a:rPr>
            </a:br>
            <a:br>
              <a:rPr lang="en-GB" sz="2000" b="1" dirty="0">
                <a:latin typeface="Arial Nova Light" panose="020B0304020202020204" pitchFamily="34" charset="0"/>
              </a:rPr>
            </a:br>
            <a:br>
              <a:rPr lang="en-GB" sz="2000" b="1" dirty="0">
                <a:latin typeface="Arial Nova Light" panose="020B0304020202020204" pitchFamily="34" charset="0"/>
              </a:rPr>
            </a:br>
            <a:r>
              <a:rPr lang="el-GR" sz="2000" b="1" dirty="0">
                <a:latin typeface="Arial Nova Light" panose="020B0304020202020204" pitchFamily="34" charset="0"/>
              </a:rPr>
              <a:t>(ΕΝΕΡΓΟΠΟΙΗΣΗ – ΑΠΕΝΕΡΓΟΠΟΙΗΣΗ ΓΟΝΙΔΙΩΝ ΜΑΣ ΑΠΟ ΤΟΝ ΤΡΟΠΟ ΖΩΗΣ)</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Με αυτό τον τρόπο δημιουργούνται αλλαγές στα χαρακτηριστικά του οργανισμού (φαινότυπος), χωρίς να αλλάζει ο γενότυπος (η αλληλουχία των βάσεων του DNA).</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Οι επιγενετικές αλλαγές διατηρούνται-μεταφέρονται στις επόμενες γενιές των κυττάρων με τις κυτταρικές διαιρέσεις (μίτωση).</a:t>
            </a:r>
            <a:br>
              <a:rPr lang="el-GR" sz="2000" b="1" dirty="0">
                <a:latin typeface="Arial Nova Light" panose="020B0304020202020204" pitchFamily="34" charset="0"/>
              </a:rPr>
            </a:br>
            <a:br>
              <a:rPr lang="el-GR" sz="2000" b="1" dirty="0">
                <a:latin typeface="Arial Nova Light" panose="020B0304020202020204" pitchFamily="34" charset="0"/>
              </a:rPr>
            </a:br>
            <a:r>
              <a:rPr lang="el-GR" sz="2000" b="1" dirty="0">
                <a:latin typeface="Arial Nova Light" panose="020B0304020202020204" pitchFamily="34" charset="0"/>
              </a:rPr>
              <a:t>Το περιβάλλον θεωρείται ότι συμμετέχει κατά 80% περίπου στη δημιουργία διαφόρων παθήσεων.</a:t>
            </a:r>
            <a:br>
              <a:rPr lang="el-GR" sz="2000" b="1" dirty="0">
                <a:latin typeface="Arial Nova Light" panose="020B0304020202020204" pitchFamily="34" charset="0"/>
              </a:rPr>
            </a:br>
            <a:br>
              <a:rPr lang="el-GR" sz="2000" b="1" dirty="0">
                <a:latin typeface="Arial Nova Light" panose="020B0304020202020204" pitchFamily="34" charset="0"/>
              </a:rPr>
            </a:br>
            <a:br>
              <a:rPr lang="el-GR" sz="2000" b="1" dirty="0">
                <a:latin typeface="Arial Nova Light" panose="020B0304020202020204" pitchFamily="34" charset="0"/>
              </a:rPr>
            </a:br>
            <a:br>
              <a:rPr lang="el-GR" sz="2000" b="1" dirty="0">
                <a:latin typeface="Arial Nova Light" panose="020B0304020202020204" pitchFamily="34" charset="0"/>
              </a:rPr>
            </a:br>
            <a:endParaRPr lang="en-GB" sz="2000" b="1" dirty="0">
              <a:latin typeface="Arial Nova Light" panose="020B0304020202020204" pitchFamily="34" charset="0"/>
            </a:endParaRPr>
          </a:p>
        </p:txBody>
      </p:sp>
      <p:pic>
        <p:nvPicPr>
          <p:cNvPr id="2" name="Picture 1">
            <a:extLst>
              <a:ext uri="{FF2B5EF4-FFF2-40B4-BE49-F238E27FC236}">
                <a16:creationId xmlns:a16="http://schemas.microsoft.com/office/drawing/2014/main" id="{B43F5F8B-D74E-4703-92A6-0770248AB8B3}"/>
              </a:ext>
            </a:extLst>
          </p:cNvPr>
          <p:cNvPicPr>
            <a:picLocks noChangeAspect="1"/>
          </p:cNvPicPr>
          <p:nvPr/>
        </p:nvPicPr>
        <p:blipFill>
          <a:blip r:embed="rId4"/>
          <a:stretch>
            <a:fillRect/>
          </a:stretch>
        </p:blipFill>
        <p:spPr>
          <a:xfrm>
            <a:off x="5796288" y="751116"/>
            <a:ext cx="6393779" cy="4844142"/>
          </a:xfrm>
          <a:prstGeom prst="rect">
            <a:avLst/>
          </a:prstGeom>
        </p:spPr>
      </p:pic>
    </p:spTree>
    <p:extLst>
      <p:ext uri="{BB962C8B-B14F-4D97-AF65-F5344CB8AC3E}">
        <p14:creationId xmlns:p14="http://schemas.microsoft.com/office/powerpoint/2010/main" val="1274010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FE8B19B3-6131-44DD-9BC5-BF84612B0C0B}"/>
              </a:ext>
            </a:extLst>
          </p:cNvPr>
          <p:cNvPicPr>
            <a:picLocks noChangeAspect="1"/>
          </p:cNvPicPr>
          <p:nvPr/>
        </p:nvPicPr>
        <p:blipFill>
          <a:blip r:embed="rId4"/>
          <a:stretch>
            <a:fillRect/>
          </a:stretch>
        </p:blipFill>
        <p:spPr>
          <a:xfrm>
            <a:off x="1014315" y="176504"/>
            <a:ext cx="10163370" cy="6504992"/>
          </a:xfrm>
          <a:prstGeom prst="rect">
            <a:avLst/>
          </a:prstGeom>
        </p:spPr>
      </p:pic>
    </p:spTree>
    <p:extLst>
      <p:ext uri="{BB962C8B-B14F-4D97-AF65-F5344CB8AC3E}">
        <p14:creationId xmlns:p14="http://schemas.microsoft.com/office/powerpoint/2010/main" val="1717277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EE766958-4243-47E0-8F41-777A564D0EBC}"/>
              </a:ext>
            </a:extLst>
          </p:cNvPr>
          <p:cNvPicPr>
            <a:picLocks noChangeAspect="1"/>
          </p:cNvPicPr>
          <p:nvPr/>
        </p:nvPicPr>
        <p:blipFill>
          <a:blip r:embed="rId4"/>
          <a:stretch>
            <a:fillRect/>
          </a:stretch>
        </p:blipFill>
        <p:spPr>
          <a:xfrm>
            <a:off x="3031350" y="281344"/>
            <a:ext cx="5595065" cy="6189815"/>
          </a:xfrm>
          <a:prstGeom prst="rect">
            <a:avLst/>
          </a:prstGeom>
        </p:spPr>
      </p:pic>
    </p:spTree>
    <p:extLst>
      <p:ext uri="{BB962C8B-B14F-4D97-AF65-F5344CB8AC3E}">
        <p14:creationId xmlns:p14="http://schemas.microsoft.com/office/powerpoint/2010/main" val="900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7" name="Picture 6">
            <a:extLst>
              <a:ext uri="{FF2B5EF4-FFF2-40B4-BE49-F238E27FC236}">
                <a16:creationId xmlns:a16="http://schemas.microsoft.com/office/drawing/2014/main" id="{AA6DF834-CB9E-4FD9-B9F6-F85B6818B6B3}"/>
              </a:ext>
            </a:extLst>
          </p:cNvPr>
          <p:cNvPicPr>
            <a:picLocks noChangeAspect="1"/>
          </p:cNvPicPr>
          <p:nvPr/>
        </p:nvPicPr>
        <p:blipFill>
          <a:blip r:embed="rId4"/>
          <a:stretch>
            <a:fillRect/>
          </a:stretch>
        </p:blipFill>
        <p:spPr>
          <a:xfrm>
            <a:off x="1333500" y="252412"/>
            <a:ext cx="9525000" cy="6353175"/>
          </a:xfrm>
          <a:prstGeom prst="rect">
            <a:avLst/>
          </a:prstGeom>
        </p:spPr>
      </p:pic>
    </p:spTree>
    <p:extLst>
      <p:ext uri="{BB962C8B-B14F-4D97-AF65-F5344CB8AC3E}">
        <p14:creationId xmlns:p14="http://schemas.microsoft.com/office/powerpoint/2010/main" val="3595138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8" name="Picture 7">
            <a:extLst>
              <a:ext uri="{FF2B5EF4-FFF2-40B4-BE49-F238E27FC236}">
                <a16:creationId xmlns:a16="http://schemas.microsoft.com/office/drawing/2014/main" id="{89D0CD8D-47F0-44BA-A717-58535086394E}"/>
              </a:ext>
            </a:extLst>
          </p:cNvPr>
          <p:cNvPicPr>
            <a:picLocks noChangeAspect="1"/>
          </p:cNvPicPr>
          <p:nvPr/>
        </p:nvPicPr>
        <p:blipFill>
          <a:blip r:embed="rId4"/>
          <a:stretch>
            <a:fillRect/>
          </a:stretch>
        </p:blipFill>
        <p:spPr>
          <a:xfrm>
            <a:off x="4650742" y="113407"/>
            <a:ext cx="7541257" cy="5858185"/>
          </a:xfrm>
          <a:prstGeom prst="rect">
            <a:avLst/>
          </a:prstGeom>
        </p:spPr>
      </p:pic>
      <p:pic>
        <p:nvPicPr>
          <p:cNvPr id="14" name="Picture 13">
            <a:extLst>
              <a:ext uri="{FF2B5EF4-FFF2-40B4-BE49-F238E27FC236}">
                <a16:creationId xmlns:a16="http://schemas.microsoft.com/office/drawing/2014/main" id="{78A73338-E214-4057-9C39-F11A084D06AB}"/>
              </a:ext>
            </a:extLst>
          </p:cNvPr>
          <p:cNvPicPr>
            <a:picLocks noChangeAspect="1"/>
          </p:cNvPicPr>
          <p:nvPr/>
        </p:nvPicPr>
        <p:blipFill>
          <a:blip r:embed="rId5"/>
          <a:stretch>
            <a:fillRect/>
          </a:stretch>
        </p:blipFill>
        <p:spPr>
          <a:xfrm>
            <a:off x="0" y="0"/>
            <a:ext cx="2428875" cy="3257550"/>
          </a:xfrm>
          <a:prstGeom prst="rect">
            <a:avLst/>
          </a:prstGeom>
        </p:spPr>
      </p:pic>
      <p:pic>
        <p:nvPicPr>
          <p:cNvPr id="15" name="Picture 14">
            <a:extLst>
              <a:ext uri="{FF2B5EF4-FFF2-40B4-BE49-F238E27FC236}">
                <a16:creationId xmlns:a16="http://schemas.microsoft.com/office/drawing/2014/main" id="{8E378A07-9864-4966-8A4B-F646685863D2}"/>
              </a:ext>
            </a:extLst>
          </p:cNvPr>
          <p:cNvPicPr>
            <a:picLocks noChangeAspect="1"/>
          </p:cNvPicPr>
          <p:nvPr/>
        </p:nvPicPr>
        <p:blipFill>
          <a:blip r:embed="rId6"/>
          <a:stretch>
            <a:fillRect/>
          </a:stretch>
        </p:blipFill>
        <p:spPr>
          <a:xfrm>
            <a:off x="0" y="3429000"/>
            <a:ext cx="2428875" cy="3429000"/>
          </a:xfrm>
          <a:prstGeom prst="rect">
            <a:avLst/>
          </a:prstGeom>
        </p:spPr>
      </p:pic>
      <p:pic>
        <p:nvPicPr>
          <p:cNvPr id="16" name="Picture 15">
            <a:extLst>
              <a:ext uri="{FF2B5EF4-FFF2-40B4-BE49-F238E27FC236}">
                <a16:creationId xmlns:a16="http://schemas.microsoft.com/office/drawing/2014/main" id="{0D0CF4A3-1283-46AC-B05C-735E8C640750}"/>
              </a:ext>
            </a:extLst>
          </p:cNvPr>
          <p:cNvPicPr>
            <a:picLocks noChangeAspect="1"/>
          </p:cNvPicPr>
          <p:nvPr/>
        </p:nvPicPr>
        <p:blipFill>
          <a:blip r:embed="rId7"/>
          <a:stretch>
            <a:fillRect/>
          </a:stretch>
        </p:blipFill>
        <p:spPr>
          <a:xfrm>
            <a:off x="2479625" y="0"/>
            <a:ext cx="2120367" cy="3257550"/>
          </a:xfrm>
          <a:prstGeom prst="rect">
            <a:avLst/>
          </a:prstGeom>
        </p:spPr>
      </p:pic>
      <p:sp>
        <p:nvSpPr>
          <p:cNvPr id="17" name="Rectangle 16">
            <a:extLst>
              <a:ext uri="{FF2B5EF4-FFF2-40B4-BE49-F238E27FC236}">
                <a16:creationId xmlns:a16="http://schemas.microsoft.com/office/drawing/2014/main" id="{3B061E49-4C33-440A-B9C5-2169CCCA2B9E}"/>
              </a:ext>
            </a:extLst>
          </p:cNvPr>
          <p:cNvSpPr/>
          <p:nvPr/>
        </p:nvSpPr>
        <p:spPr>
          <a:xfrm>
            <a:off x="-77755" y="2696944"/>
            <a:ext cx="2506630" cy="553998"/>
          </a:xfrm>
          <a:prstGeom prst="rect">
            <a:avLst/>
          </a:prstGeom>
        </p:spPr>
        <p:txBody>
          <a:bodyPr wrap="square">
            <a:spAutoFit/>
          </a:bodyPr>
          <a:lstStyle/>
          <a:p>
            <a:pPr algn="ctr"/>
            <a:r>
              <a:rPr lang="en-GB" sz="1500" b="1" dirty="0">
                <a:solidFill>
                  <a:srgbClr val="FFFF00"/>
                </a:solidFill>
                <a:latin typeface="Calibri" panose="020F0502020204030204" pitchFamily="34" charset="0"/>
                <a:ea typeface="Calibri" panose="020F0502020204030204" pitchFamily="34" charset="0"/>
                <a:cs typeface="Calibri" panose="020F0502020204030204" pitchFamily="34" charset="0"/>
              </a:rPr>
              <a:t>Ernst Haeckel</a:t>
            </a:r>
          </a:p>
          <a:p>
            <a:pPr algn="ctr"/>
            <a:r>
              <a:rPr lang="en-GB" sz="1500" dirty="0">
                <a:solidFill>
                  <a:srgbClr val="FFFF00"/>
                </a:solidFill>
                <a:latin typeface="Calibri" panose="020F0502020204030204" pitchFamily="34" charset="0"/>
                <a:ea typeface="Calibri" panose="020F0502020204030204" pitchFamily="34" charset="0"/>
                <a:cs typeface="Calibri" panose="020F0502020204030204" pitchFamily="34" charset="0"/>
              </a:rPr>
              <a:t>(1834 –1919)</a:t>
            </a:r>
          </a:p>
        </p:txBody>
      </p:sp>
      <p:pic>
        <p:nvPicPr>
          <p:cNvPr id="18" name="Picture 17">
            <a:extLst>
              <a:ext uri="{FF2B5EF4-FFF2-40B4-BE49-F238E27FC236}">
                <a16:creationId xmlns:a16="http://schemas.microsoft.com/office/drawing/2014/main" id="{2485B360-46E2-4D88-B471-D72514566C19}"/>
              </a:ext>
            </a:extLst>
          </p:cNvPr>
          <p:cNvPicPr>
            <a:picLocks noChangeAspect="1"/>
          </p:cNvPicPr>
          <p:nvPr/>
        </p:nvPicPr>
        <p:blipFill>
          <a:blip r:embed="rId8"/>
          <a:stretch>
            <a:fillRect/>
          </a:stretch>
        </p:blipFill>
        <p:spPr>
          <a:xfrm>
            <a:off x="2479625" y="3429000"/>
            <a:ext cx="2120367" cy="3429000"/>
          </a:xfrm>
          <a:prstGeom prst="rect">
            <a:avLst/>
          </a:prstGeom>
        </p:spPr>
      </p:pic>
      <p:sp>
        <p:nvSpPr>
          <p:cNvPr id="2" name="Rectangle 1">
            <a:extLst>
              <a:ext uri="{FF2B5EF4-FFF2-40B4-BE49-F238E27FC236}">
                <a16:creationId xmlns:a16="http://schemas.microsoft.com/office/drawing/2014/main" id="{744CAAB5-68D9-4080-83E2-89D1B740A03F}"/>
              </a:ext>
            </a:extLst>
          </p:cNvPr>
          <p:cNvSpPr/>
          <p:nvPr/>
        </p:nvSpPr>
        <p:spPr>
          <a:xfrm>
            <a:off x="5445967" y="6044516"/>
            <a:ext cx="6096000" cy="707886"/>
          </a:xfrm>
          <a:prstGeom prst="rect">
            <a:avLst/>
          </a:prstGeom>
        </p:spPr>
        <p:txBody>
          <a:bodyPr>
            <a:spAutoFit/>
          </a:bodyPr>
          <a:lstStyle/>
          <a:p>
            <a:pPr algn="ctr"/>
            <a:r>
              <a:rPr lang="el-GR" sz="2000" b="1" dirty="0"/>
              <a:t>Η θεωρία της ανακεφαλαίωσης είναι συχνά γνωστή ως "η οντογένεση ανακεφαλαιώνει τη φυλογένεση"</a:t>
            </a:r>
            <a:endParaRPr lang="en-GB" sz="2000" b="1" dirty="0"/>
          </a:p>
        </p:txBody>
      </p:sp>
    </p:spTree>
    <p:extLst>
      <p:ext uri="{BB962C8B-B14F-4D97-AF65-F5344CB8AC3E}">
        <p14:creationId xmlns:p14="http://schemas.microsoft.com/office/powerpoint/2010/main" val="1413225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139959"/>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898849" y="0"/>
            <a:ext cx="9144000" cy="591781"/>
          </a:xfrm>
        </p:spPr>
        <p:txBody>
          <a:bodyPr>
            <a:normAutofit/>
          </a:bodyPr>
          <a:lstStyle/>
          <a:p>
            <a:r>
              <a:rPr lang="el-GR" sz="2800" b="1" dirty="0">
                <a:latin typeface="+mn-lt"/>
              </a:rPr>
              <a:t>ΑΤΑΒΙΣΜΟΣ</a:t>
            </a:r>
            <a:endParaRPr lang="en-GB" sz="2800" b="1" dirty="0">
              <a:latin typeface="+mn-lt"/>
            </a:endParaRPr>
          </a:p>
        </p:txBody>
      </p:sp>
      <p:pic>
        <p:nvPicPr>
          <p:cNvPr id="2" name="Picture 1">
            <a:extLst>
              <a:ext uri="{FF2B5EF4-FFF2-40B4-BE49-F238E27FC236}">
                <a16:creationId xmlns:a16="http://schemas.microsoft.com/office/drawing/2014/main" id="{5C1DA91F-E5C0-4CB8-80EB-40ADDDCBE6DA}"/>
              </a:ext>
            </a:extLst>
          </p:cNvPr>
          <p:cNvPicPr>
            <a:picLocks noChangeAspect="1"/>
          </p:cNvPicPr>
          <p:nvPr/>
        </p:nvPicPr>
        <p:blipFill>
          <a:blip r:embed="rId4"/>
          <a:stretch>
            <a:fillRect/>
          </a:stretch>
        </p:blipFill>
        <p:spPr>
          <a:xfrm>
            <a:off x="134737" y="768847"/>
            <a:ext cx="5046823" cy="2888754"/>
          </a:xfrm>
          <a:prstGeom prst="rect">
            <a:avLst/>
          </a:prstGeom>
        </p:spPr>
      </p:pic>
      <p:pic>
        <p:nvPicPr>
          <p:cNvPr id="7" name="Picture 6">
            <a:extLst>
              <a:ext uri="{FF2B5EF4-FFF2-40B4-BE49-F238E27FC236}">
                <a16:creationId xmlns:a16="http://schemas.microsoft.com/office/drawing/2014/main" id="{37D2F620-3577-4F60-A448-91F84852EBB2}"/>
              </a:ext>
            </a:extLst>
          </p:cNvPr>
          <p:cNvPicPr>
            <a:picLocks noChangeAspect="1"/>
          </p:cNvPicPr>
          <p:nvPr/>
        </p:nvPicPr>
        <p:blipFill>
          <a:blip r:embed="rId5"/>
          <a:stretch>
            <a:fillRect/>
          </a:stretch>
        </p:blipFill>
        <p:spPr>
          <a:xfrm>
            <a:off x="6558935" y="768846"/>
            <a:ext cx="4385873" cy="5913857"/>
          </a:xfrm>
          <a:prstGeom prst="rect">
            <a:avLst/>
          </a:prstGeom>
        </p:spPr>
      </p:pic>
      <p:pic>
        <p:nvPicPr>
          <p:cNvPr id="5" name="Picture 4">
            <a:extLst>
              <a:ext uri="{FF2B5EF4-FFF2-40B4-BE49-F238E27FC236}">
                <a16:creationId xmlns:a16="http://schemas.microsoft.com/office/drawing/2014/main" id="{2EA00E3B-F93F-4EEF-ABA2-AFC3C43CBA72}"/>
              </a:ext>
            </a:extLst>
          </p:cNvPr>
          <p:cNvPicPr>
            <a:picLocks noChangeAspect="1"/>
          </p:cNvPicPr>
          <p:nvPr/>
        </p:nvPicPr>
        <p:blipFill>
          <a:blip r:embed="rId6"/>
          <a:stretch>
            <a:fillRect/>
          </a:stretch>
        </p:blipFill>
        <p:spPr>
          <a:xfrm>
            <a:off x="898849" y="3758287"/>
            <a:ext cx="2907043" cy="2860836"/>
          </a:xfrm>
          <a:prstGeom prst="rect">
            <a:avLst/>
          </a:prstGeom>
        </p:spPr>
      </p:pic>
    </p:spTree>
    <p:extLst>
      <p:ext uri="{BB962C8B-B14F-4D97-AF65-F5344CB8AC3E}">
        <p14:creationId xmlns:p14="http://schemas.microsoft.com/office/powerpoint/2010/main" val="712738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1" y="8173"/>
            <a:ext cx="12192000" cy="6859768"/>
          </a:xfrm>
          <a:prstGeom prst="rect">
            <a:avLst/>
          </a:prstGeom>
          <a:effectLst>
            <a:glow>
              <a:schemeClr val="accent1"/>
            </a:glow>
          </a:effectLst>
        </p:spPr>
      </p:pic>
      <p:grpSp>
        <p:nvGrpSpPr>
          <p:cNvPr id="17" name="Group 16">
            <a:extLst>
              <a:ext uri="{FF2B5EF4-FFF2-40B4-BE49-F238E27FC236}">
                <a16:creationId xmlns:a16="http://schemas.microsoft.com/office/drawing/2014/main" id="{57BE687E-2A65-4846-B324-093C4921B7F8}"/>
              </a:ext>
            </a:extLst>
          </p:cNvPr>
          <p:cNvGrpSpPr/>
          <p:nvPr/>
        </p:nvGrpSpPr>
        <p:grpSpPr>
          <a:xfrm>
            <a:off x="463131" y="-28679"/>
            <a:ext cx="11287220" cy="6886679"/>
            <a:chOff x="463131" y="-28679"/>
            <a:chExt cx="11287220" cy="6886679"/>
          </a:xfrm>
        </p:grpSpPr>
        <p:pic>
          <p:nvPicPr>
            <p:cNvPr id="2" name="Picture 1">
              <a:extLst>
                <a:ext uri="{FF2B5EF4-FFF2-40B4-BE49-F238E27FC236}">
                  <a16:creationId xmlns:a16="http://schemas.microsoft.com/office/drawing/2014/main" id="{6A850270-0E82-41C9-B4DE-CF985350B655}"/>
                </a:ext>
              </a:extLst>
            </p:cNvPr>
            <p:cNvPicPr>
              <a:picLocks noChangeAspect="1"/>
            </p:cNvPicPr>
            <p:nvPr/>
          </p:nvPicPr>
          <p:blipFill>
            <a:blip r:embed="rId4"/>
            <a:stretch>
              <a:fillRect/>
            </a:stretch>
          </p:blipFill>
          <p:spPr>
            <a:xfrm>
              <a:off x="8369559" y="-28679"/>
              <a:ext cx="3380792" cy="3927802"/>
            </a:xfrm>
            <a:prstGeom prst="rect">
              <a:avLst/>
            </a:prstGeom>
          </p:spPr>
        </p:pic>
        <p:pic>
          <p:nvPicPr>
            <p:cNvPr id="6" name="Picture 5">
              <a:extLst>
                <a:ext uri="{FF2B5EF4-FFF2-40B4-BE49-F238E27FC236}">
                  <a16:creationId xmlns:a16="http://schemas.microsoft.com/office/drawing/2014/main" id="{EFB7998E-156E-449E-A23A-6610530A5391}"/>
                </a:ext>
              </a:extLst>
            </p:cNvPr>
            <p:cNvPicPr>
              <a:picLocks noChangeAspect="1"/>
            </p:cNvPicPr>
            <p:nvPr/>
          </p:nvPicPr>
          <p:blipFill>
            <a:blip r:embed="rId5"/>
            <a:stretch>
              <a:fillRect/>
            </a:stretch>
          </p:blipFill>
          <p:spPr>
            <a:xfrm>
              <a:off x="463131" y="8644"/>
              <a:ext cx="3007857" cy="3891955"/>
            </a:xfrm>
            <a:prstGeom prst="rect">
              <a:avLst/>
            </a:prstGeom>
          </p:spPr>
        </p:pic>
        <p:pic>
          <p:nvPicPr>
            <p:cNvPr id="7" name="Picture 6">
              <a:extLst>
                <a:ext uri="{FF2B5EF4-FFF2-40B4-BE49-F238E27FC236}">
                  <a16:creationId xmlns:a16="http://schemas.microsoft.com/office/drawing/2014/main" id="{54531936-957F-4082-AFBA-57389B6F0EDE}"/>
                </a:ext>
              </a:extLst>
            </p:cNvPr>
            <p:cNvPicPr>
              <a:picLocks noChangeAspect="1"/>
            </p:cNvPicPr>
            <p:nvPr/>
          </p:nvPicPr>
          <p:blipFill>
            <a:blip r:embed="rId6"/>
            <a:stretch>
              <a:fillRect/>
            </a:stretch>
          </p:blipFill>
          <p:spPr>
            <a:xfrm>
              <a:off x="3133724" y="3514725"/>
              <a:ext cx="5924550" cy="3343275"/>
            </a:xfrm>
            <a:prstGeom prst="rect">
              <a:avLst/>
            </a:prstGeom>
          </p:spPr>
        </p:pic>
        <p:cxnSp>
          <p:nvCxnSpPr>
            <p:cNvPr id="13" name="Straight Arrow Connector 12">
              <a:extLst>
                <a:ext uri="{FF2B5EF4-FFF2-40B4-BE49-F238E27FC236}">
                  <a16:creationId xmlns:a16="http://schemas.microsoft.com/office/drawing/2014/main" id="{720B03D7-70F6-4E03-AC4E-ABF9267BD6BC}"/>
                </a:ext>
              </a:extLst>
            </p:cNvPr>
            <p:cNvCxnSpPr/>
            <p:nvPr/>
          </p:nvCxnSpPr>
          <p:spPr>
            <a:xfrm>
              <a:off x="3470988" y="1623455"/>
              <a:ext cx="5999583" cy="5412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B2322DC-B3D5-411C-A962-9A71D3488CC1}"/>
                </a:ext>
              </a:extLst>
            </p:cNvPr>
            <p:cNvCxnSpPr>
              <a:cxnSpLocks/>
            </p:cNvCxnSpPr>
            <p:nvPr/>
          </p:nvCxnSpPr>
          <p:spPr>
            <a:xfrm>
              <a:off x="3302356" y="2870975"/>
              <a:ext cx="1589559" cy="22635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500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grpSp>
        <p:nvGrpSpPr>
          <p:cNvPr id="8" name="Group 7">
            <a:extLst>
              <a:ext uri="{FF2B5EF4-FFF2-40B4-BE49-F238E27FC236}">
                <a16:creationId xmlns:a16="http://schemas.microsoft.com/office/drawing/2014/main" id="{4BD8F0F6-C872-4266-8D2D-069E74D28098}"/>
              </a:ext>
            </a:extLst>
          </p:cNvPr>
          <p:cNvGrpSpPr/>
          <p:nvPr/>
        </p:nvGrpSpPr>
        <p:grpSpPr>
          <a:xfrm>
            <a:off x="0" y="326862"/>
            <a:ext cx="12065260" cy="5675734"/>
            <a:chOff x="0" y="1045319"/>
            <a:chExt cx="12065260" cy="5675734"/>
          </a:xfrm>
        </p:grpSpPr>
        <p:pic>
          <p:nvPicPr>
            <p:cNvPr id="5" name="Picture 4">
              <a:extLst>
                <a:ext uri="{FF2B5EF4-FFF2-40B4-BE49-F238E27FC236}">
                  <a16:creationId xmlns:a16="http://schemas.microsoft.com/office/drawing/2014/main" id="{F4327A27-B57E-4232-9B79-42E1C3182D55}"/>
                </a:ext>
              </a:extLst>
            </p:cNvPr>
            <p:cNvPicPr>
              <a:picLocks noChangeAspect="1"/>
            </p:cNvPicPr>
            <p:nvPr/>
          </p:nvPicPr>
          <p:blipFill>
            <a:blip r:embed="rId4"/>
            <a:stretch>
              <a:fillRect/>
            </a:stretch>
          </p:blipFill>
          <p:spPr>
            <a:xfrm>
              <a:off x="6235960" y="1853778"/>
              <a:ext cx="5829300" cy="4867275"/>
            </a:xfrm>
            <a:prstGeom prst="rect">
              <a:avLst/>
            </a:prstGeom>
          </p:spPr>
        </p:pic>
        <p:pic>
          <p:nvPicPr>
            <p:cNvPr id="2" name="Picture 1">
              <a:extLst>
                <a:ext uri="{FF2B5EF4-FFF2-40B4-BE49-F238E27FC236}">
                  <a16:creationId xmlns:a16="http://schemas.microsoft.com/office/drawing/2014/main" id="{0F9B6777-4075-4105-8A3F-5930AE79B44D}"/>
                </a:ext>
              </a:extLst>
            </p:cNvPr>
            <p:cNvPicPr>
              <a:picLocks noChangeAspect="1"/>
            </p:cNvPicPr>
            <p:nvPr/>
          </p:nvPicPr>
          <p:blipFill>
            <a:blip r:embed="rId5"/>
            <a:stretch>
              <a:fillRect/>
            </a:stretch>
          </p:blipFill>
          <p:spPr>
            <a:xfrm>
              <a:off x="0" y="1045319"/>
              <a:ext cx="8439150" cy="2714625"/>
            </a:xfrm>
            <a:prstGeom prst="rect">
              <a:avLst/>
            </a:prstGeom>
          </p:spPr>
        </p:pic>
      </p:grpSp>
      <p:pic>
        <p:nvPicPr>
          <p:cNvPr id="4" name="Picture 3">
            <a:extLst>
              <a:ext uri="{FF2B5EF4-FFF2-40B4-BE49-F238E27FC236}">
                <a16:creationId xmlns:a16="http://schemas.microsoft.com/office/drawing/2014/main" id="{F8AD5AB2-06C3-46B6-9F55-037DC80D496E}"/>
              </a:ext>
            </a:extLst>
          </p:cNvPr>
          <p:cNvPicPr>
            <a:picLocks noChangeAspect="1"/>
          </p:cNvPicPr>
          <p:nvPr/>
        </p:nvPicPr>
        <p:blipFill>
          <a:blip r:embed="rId6"/>
          <a:stretch>
            <a:fillRect/>
          </a:stretch>
        </p:blipFill>
        <p:spPr>
          <a:xfrm>
            <a:off x="0" y="3030601"/>
            <a:ext cx="6235960" cy="3827399"/>
          </a:xfrm>
          <a:prstGeom prst="rect">
            <a:avLst/>
          </a:prstGeom>
        </p:spPr>
      </p:pic>
    </p:spTree>
    <p:extLst>
      <p:ext uri="{BB962C8B-B14F-4D97-AF65-F5344CB8AC3E}">
        <p14:creationId xmlns:p14="http://schemas.microsoft.com/office/powerpoint/2010/main" val="3525048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grpSp>
        <p:nvGrpSpPr>
          <p:cNvPr id="4" name="Group 3">
            <a:extLst>
              <a:ext uri="{FF2B5EF4-FFF2-40B4-BE49-F238E27FC236}">
                <a16:creationId xmlns:a16="http://schemas.microsoft.com/office/drawing/2014/main" id="{0A62C736-1D3C-4237-8355-3875188DE7F7}"/>
              </a:ext>
            </a:extLst>
          </p:cNvPr>
          <p:cNvGrpSpPr/>
          <p:nvPr/>
        </p:nvGrpSpPr>
        <p:grpSpPr>
          <a:xfrm>
            <a:off x="2704322" y="0"/>
            <a:ext cx="6783355" cy="3769567"/>
            <a:chOff x="0" y="0"/>
            <a:chExt cx="6783355" cy="3769567"/>
          </a:xfrm>
        </p:grpSpPr>
        <p:pic>
          <p:nvPicPr>
            <p:cNvPr id="6" name="Picture 5">
              <a:extLst>
                <a:ext uri="{FF2B5EF4-FFF2-40B4-BE49-F238E27FC236}">
                  <a16:creationId xmlns:a16="http://schemas.microsoft.com/office/drawing/2014/main" id="{4490C078-377D-445E-8324-C7350630AF03}"/>
                </a:ext>
              </a:extLst>
            </p:cNvPr>
            <p:cNvPicPr>
              <a:picLocks noChangeAspect="1"/>
            </p:cNvPicPr>
            <p:nvPr/>
          </p:nvPicPr>
          <p:blipFill>
            <a:blip r:embed="rId4"/>
            <a:stretch>
              <a:fillRect/>
            </a:stretch>
          </p:blipFill>
          <p:spPr>
            <a:xfrm>
              <a:off x="0" y="0"/>
              <a:ext cx="4029897" cy="3769567"/>
            </a:xfrm>
            <a:prstGeom prst="rect">
              <a:avLst/>
            </a:prstGeom>
          </p:spPr>
        </p:pic>
        <p:pic>
          <p:nvPicPr>
            <p:cNvPr id="22" name="Picture 21">
              <a:extLst>
                <a:ext uri="{FF2B5EF4-FFF2-40B4-BE49-F238E27FC236}">
                  <a16:creationId xmlns:a16="http://schemas.microsoft.com/office/drawing/2014/main" id="{C33171B3-A696-4FA6-886B-75EA524348AD}"/>
                </a:ext>
              </a:extLst>
            </p:cNvPr>
            <p:cNvPicPr>
              <a:picLocks noChangeAspect="1"/>
            </p:cNvPicPr>
            <p:nvPr/>
          </p:nvPicPr>
          <p:blipFill>
            <a:blip r:embed="rId5"/>
            <a:stretch>
              <a:fillRect/>
            </a:stretch>
          </p:blipFill>
          <p:spPr>
            <a:xfrm>
              <a:off x="4029897" y="1"/>
              <a:ext cx="2753458" cy="3769566"/>
            </a:xfrm>
            <a:prstGeom prst="rect">
              <a:avLst/>
            </a:prstGeom>
          </p:spPr>
        </p:pic>
      </p:grpSp>
      <p:pic>
        <p:nvPicPr>
          <p:cNvPr id="2" name="Picture 1">
            <a:extLst>
              <a:ext uri="{FF2B5EF4-FFF2-40B4-BE49-F238E27FC236}">
                <a16:creationId xmlns:a16="http://schemas.microsoft.com/office/drawing/2014/main" id="{EA5D628D-79BD-4E6E-A322-564C7ADF91D4}"/>
              </a:ext>
            </a:extLst>
          </p:cNvPr>
          <p:cNvPicPr>
            <a:picLocks noChangeAspect="1"/>
          </p:cNvPicPr>
          <p:nvPr/>
        </p:nvPicPr>
        <p:blipFill>
          <a:blip r:embed="rId6"/>
          <a:stretch>
            <a:fillRect/>
          </a:stretch>
        </p:blipFill>
        <p:spPr>
          <a:xfrm>
            <a:off x="2499675" y="4012209"/>
            <a:ext cx="7427169" cy="2742637"/>
          </a:xfrm>
          <a:prstGeom prst="rect">
            <a:avLst/>
          </a:prstGeom>
        </p:spPr>
      </p:pic>
    </p:spTree>
    <p:extLst>
      <p:ext uri="{BB962C8B-B14F-4D97-AF65-F5344CB8AC3E}">
        <p14:creationId xmlns:p14="http://schemas.microsoft.com/office/powerpoint/2010/main" val="2780927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5" name="Picture 4">
            <a:extLst>
              <a:ext uri="{FF2B5EF4-FFF2-40B4-BE49-F238E27FC236}">
                <a16:creationId xmlns:a16="http://schemas.microsoft.com/office/drawing/2014/main" id="{D3BE2AA5-B6A4-4036-BAC4-DC1B39F04273}"/>
              </a:ext>
            </a:extLst>
          </p:cNvPr>
          <p:cNvPicPr>
            <a:picLocks noChangeAspect="1"/>
          </p:cNvPicPr>
          <p:nvPr/>
        </p:nvPicPr>
        <p:blipFill>
          <a:blip r:embed="rId4"/>
          <a:stretch>
            <a:fillRect/>
          </a:stretch>
        </p:blipFill>
        <p:spPr>
          <a:xfrm>
            <a:off x="191981" y="3650892"/>
            <a:ext cx="3691867" cy="2927190"/>
          </a:xfrm>
          <a:prstGeom prst="rect">
            <a:avLst/>
          </a:prstGeom>
        </p:spPr>
      </p:pic>
      <p:pic>
        <p:nvPicPr>
          <p:cNvPr id="9" name="Picture 8">
            <a:extLst>
              <a:ext uri="{FF2B5EF4-FFF2-40B4-BE49-F238E27FC236}">
                <a16:creationId xmlns:a16="http://schemas.microsoft.com/office/drawing/2014/main" id="{2B6A9A29-E060-43D0-A5A6-A11799BDD53E}"/>
              </a:ext>
            </a:extLst>
          </p:cNvPr>
          <p:cNvPicPr>
            <a:picLocks noChangeAspect="1"/>
          </p:cNvPicPr>
          <p:nvPr/>
        </p:nvPicPr>
        <p:blipFill>
          <a:blip r:embed="rId5"/>
          <a:stretch>
            <a:fillRect/>
          </a:stretch>
        </p:blipFill>
        <p:spPr>
          <a:xfrm>
            <a:off x="4075829" y="3650891"/>
            <a:ext cx="4232325" cy="2927189"/>
          </a:xfrm>
          <a:prstGeom prst="rect">
            <a:avLst/>
          </a:prstGeom>
        </p:spPr>
      </p:pic>
      <p:pic>
        <p:nvPicPr>
          <p:cNvPr id="10" name="Picture 9">
            <a:extLst>
              <a:ext uri="{FF2B5EF4-FFF2-40B4-BE49-F238E27FC236}">
                <a16:creationId xmlns:a16="http://schemas.microsoft.com/office/drawing/2014/main" id="{61C1609D-DC93-4338-8D64-CC5C6CB9EFAB}"/>
              </a:ext>
            </a:extLst>
          </p:cNvPr>
          <p:cNvPicPr>
            <a:picLocks noChangeAspect="1"/>
          </p:cNvPicPr>
          <p:nvPr/>
        </p:nvPicPr>
        <p:blipFill>
          <a:blip r:embed="rId6"/>
          <a:stretch>
            <a:fillRect/>
          </a:stretch>
        </p:blipFill>
        <p:spPr>
          <a:xfrm>
            <a:off x="187121" y="191990"/>
            <a:ext cx="4859437" cy="3333002"/>
          </a:xfrm>
          <a:prstGeom prst="rect">
            <a:avLst/>
          </a:prstGeom>
        </p:spPr>
      </p:pic>
      <p:pic>
        <p:nvPicPr>
          <p:cNvPr id="11" name="Picture 10">
            <a:extLst>
              <a:ext uri="{FF2B5EF4-FFF2-40B4-BE49-F238E27FC236}">
                <a16:creationId xmlns:a16="http://schemas.microsoft.com/office/drawing/2014/main" id="{EC1B5907-B438-4F7B-9A3C-9298FB5C8DC5}"/>
              </a:ext>
            </a:extLst>
          </p:cNvPr>
          <p:cNvPicPr>
            <a:picLocks noChangeAspect="1"/>
          </p:cNvPicPr>
          <p:nvPr/>
        </p:nvPicPr>
        <p:blipFill>
          <a:blip r:embed="rId7"/>
          <a:stretch>
            <a:fillRect/>
          </a:stretch>
        </p:blipFill>
        <p:spPr>
          <a:xfrm>
            <a:off x="5440700" y="191990"/>
            <a:ext cx="2867454" cy="3333002"/>
          </a:xfrm>
          <a:prstGeom prst="rect">
            <a:avLst/>
          </a:prstGeom>
        </p:spPr>
      </p:pic>
      <p:cxnSp>
        <p:nvCxnSpPr>
          <p:cNvPr id="13" name="Straight Arrow Connector 12">
            <a:extLst>
              <a:ext uri="{FF2B5EF4-FFF2-40B4-BE49-F238E27FC236}">
                <a16:creationId xmlns:a16="http://schemas.microsoft.com/office/drawing/2014/main" id="{DF9AEF3A-E3C9-4542-BAB9-08EEC38049A9}"/>
              </a:ext>
            </a:extLst>
          </p:cNvPr>
          <p:cNvCxnSpPr>
            <a:cxnSpLocks/>
          </p:cNvCxnSpPr>
          <p:nvPr/>
        </p:nvCxnSpPr>
        <p:spPr>
          <a:xfrm flipH="1" flipV="1">
            <a:off x="5775649" y="5114485"/>
            <a:ext cx="1884784" cy="3545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9998C40-9E76-40B4-80A0-358B65F930C6}"/>
              </a:ext>
            </a:extLst>
          </p:cNvPr>
          <p:cNvPicPr>
            <a:picLocks noChangeAspect="1"/>
          </p:cNvPicPr>
          <p:nvPr/>
        </p:nvPicPr>
        <p:blipFill>
          <a:blip r:embed="rId8"/>
          <a:stretch>
            <a:fillRect/>
          </a:stretch>
        </p:blipFill>
        <p:spPr>
          <a:xfrm>
            <a:off x="8580675" y="889907"/>
            <a:ext cx="3282042" cy="4923063"/>
          </a:xfrm>
          <a:prstGeom prst="rect">
            <a:avLst/>
          </a:prstGeom>
        </p:spPr>
      </p:pic>
    </p:spTree>
    <p:extLst>
      <p:ext uri="{BB962C8B-B14F-4D97-AF65-F5344CB8AC3E}">
        <p14:creationId xmlns:p14="http://schemas.microsoft.com/office/powerpoint/2010/main" val="274207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3090" y="-1768"/>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80F79AB4-293A-4889-BAB8-0187592898EB}"/>
              </a:ext>
            </a:extLst>
          </p:cNvPr>
          <p:cNvPicPr>
            <a:picLocks noChangeAspect="1"/>
          </p:cNvPicPr>
          <p:nvPr/>
        </p:nvPicPr>
        <p:blipFill>
          <a:blip r:embed="rId4"/>
          <a:stretch>
            <a:fillRect/>
          </a:stretch>
        </p:blipFill>
        <p:spPr>
          <a:xfrm>
            <a:off x="3303115" y="-10886"/>
            <a:ext cx="4248520" cy="6858000"/>
          </a:xfrm>
          <a:prstGeom prst="rect">
            <a:avLst/>
          </a:prstGeom>
        </p:spPr>
      </p:pic>
      <p:pic>
        <p:nvPicPr>
          <p:cNvPr id="5" name="Picture 4">
            <a:extLst>
              <a:ext uri="{FF2B5EF4-FFF2-40B4-BE49-F238E27FC236}">
                <a16:creationId xmlns:a16="http://schemas.microsoft.com/office/drawing/2014/main" id="{D043D39F-09EC-4A91-9ED5-4089AF5B5830}"/>
              </a:ext>
            </a:extLst>
          </p:cNvPr>
          <p:cNvPicPr>
            <a:picLocks noChangeAspect="1"/>
          </p:cNvPicPr>
          <p:nvPr/>
        </p:nvPicPr>
        <p:blipFill>
          <a:blip r:embed="rId5"/>
          <a:stretch>
            <a:fillRect/>
          </a:stretch>
        </p:blipFill>
        <p:spPr>
          <a:xfrm>
            <a:off x="7954724" y="-10886"/>
            <a:ext cx="4248520" cy="6858000"/>
          </a:xfrm>
          <a:prstGeom prst="rect">
            <a:avLst/>
          </a:prstGeom>
        </p:spPr>
      </p:pic>
      <p:grpSp>
        <p:nvGrpSpPr>
          <p:cNvPr id="4" name="Group 3">
            <a:extLst>
              <a:ext uri="{FF2B5EF4-FFF2-40B4-BE49-F238E27FC236}">
                <a16:creationId xmlns:a16="http://schemas.microsoft.com/office/drawing/2014/main" id="{8847B99E-C8DB-43E8-90FB-CD7712A7B88D}"/>
              </a:ext>
            </a:extLst>
          </p:cNvPr>
          <p:cNvGrpSpPr/>
          <p:nvPr/>
        </p:nvGrpSpPr>
        <p:grpSpPr>
          <a:xfrm>
            <a:off x="0" y="-1768"/>
            <a:ext cx="2858455" cy="6857998"/>
            <a:chOff x="9333545" y="1"/>
            <a:chExt cx="2858455" cy="6857998"/>
          </a:xfrm>
        </p:grpSpPr>
        <p:pic>
          <p:nvPicPr>
            <p:cNvPr id="9" name="Picture 8">
              <a:extLst>
                <a:ext uri="{FF2B5EF4-FFF2-40B4-BE49-F238E27FC236}">
                  <a16:creationId xmlns:a16="http://schemas.microsoft.com/office/drawing/2014/main" id="{569CB8B1-794A-40AE-935E-563E2A5F34EE}"/>
                </a:ext>
              </a:extLst>
            </p:cNvPr>
            <p:cNvPicPr>
              <a:picLocks noChangeAspect="1"/>
            </p:cNvPicPr>
            <p:nvPr/>
          </p:nvPicPr>
          <p:blipFill>
            <a:blip r:embed="rId6"/>
            <a:stretch>
              <a:fillRect/>
            </a:stretch>
          </p:blipFill>
          <p:spPr>
            <a:xfrm>
              <a:off x="9347879" y="2264229"/>
              <a:ext cx="2844121" cy="2209800"/>
            </a:xfrm>
            <a:prstGeom prst="rect">
              <a:avLst/>
            </a:prstGeom>
          </p:spPr>
        </p:pic>
        <p:pic>
          <p:nvPicPr>
            <p:cNvPr id="10" name="Picture 9">
              <a:extLst>
                <a:ext uri="{FF2B5EF4-FFF2-40B4-BE49-F238E27FC236}">
                  <a16:creationId xmlns:a16="http://schemas.microsoft.com/office/drawing/2014/main" id="{A036A9E7-0C12-4B30-B33C-8EE1DAAF2648}"/>
                </a:ext>
              </a:extLst>
            </p:cNvPr>
            <p:cNvPicPr>
              <a:picLocks noChangeAspect="1"/>
            </p:cNvPicPr>
            <p:nvPr/>
          </p:nvPicPr>
          <p:blipFill>
            <a:blip r:embed="rId7"/>
            <a:stretch>
              <a:fillRect/>
            </a:stretch>
          </p:blipFill>
          <p:spPr>
            <a:xfrm>
              <a:off x="9333545" y="1"/>
              <a:ext cx="2853750" cy="2264228"/>
            </a:xfrm>
            <a:prstGeom prst="rect">
              <a:avLst/>
            </a:prstGeom>
          </p:spPr>
        </p:pic>
        <p:pic>
          <p:nvPicPr>
            <p:cNvPr id="11" name="Picture 10">
              <a:extLst>
                <a:ext uri="{FF2B5EF4-FFF2-40B4-BE49-F238E27FC236}">
                  <a16:creationId xmlns:a16="http://schemas.microsoft.com/office/drawing/2014/main" id="{3E2B4242-127A-4966-94A9-AC582EA27651}"/>
                </a:ext>
              </a:extLst>
            </p:cNvPr>
            <p:cNvPicPr>
              <a:picLocks noChangeAspect="1"/>
            </p:cNvPicPr>
            <p:nvPr/>
          </p:nvPicPr>
          <p:blipFill>
            <a:blip r:embed="rId8"/>
            <a:stretch>
              <a:fillRect/>
            </a:stretch>
          </p:blipFill>
          <p:spPr>
            <a:xfrm>
              <a:off x="9347879" y="4486953"/>
              <a:ext cx="2844121" cy="2371046"/>
            </a:xfrm>
            <a:prstGeom prst="rect">
              <a:avLst/>
            </a:prstGeom>
          </p:spPr>
        </p:pic>
      </p:grpSp>
    </p:spTree>
    <p:extLst>
      <p:ext uri="{BB962C8B-B14F-4D97-AF65-F5344CB8AC3E}">
        <p14:creationId xmlns:p14="http://schemas.microsoft.com/office/powerpoint/2010/main" val="4207526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2857500" y="0"/>
            <a:ext cx="9334500" cy="6858000"/>
          </a:xfrm>
        </p:spPr>
        <p:txBody>
          <a:bodyPr>
            <a:noAutofit/>
          </a:bodyPr>
          <a:lstStyle/>
          <a:p>
            <a:pPr algn="l">
              <a:buClr>
                <a:srgbClr val="FF0000"/>
              </a:buClr>
            </a:pPr>
            <a:r>
              <a:rPr lang="el-GR" sz="2200" dirty="0">
                <a:latin typeface="Calibri" panose="020F0502020204030204" pitchFamily="34" charset="0"/>
                <a:ea typeface="Calibri" panose="020F0502020204030204" pitchFamily="34" charset="0"/>
                <a:cs typeface="Calibri" panose="020F0502020204030204" pitchFamily="34" charset="0"/>
              </a:rPr>
              <a:t>Ο εγκληματίας για το Λομπρόζο είναι περισσότερο άρρωστος παρά ένοχος. </a:t>
            </a:r>
            <a:br>
              <a:rPr lang="el-GR" sz="2200" dirty="0">
                <a:latin typeface="Calibri" panose="020F0502020204030204" pitchFamily="34" charset="0"/>
                <a:ea typeface="Calibri" panose="020F0502020204030204" pitchFamily="34" charset="0"/>
                <a:cs typeface="Calibri" panose="020F0502020204030204" pitchFamily="34" charset="0"/>
              </a:rPr>
            </a:br>
            <a:br>
              <a:rPr lang="en-GB" sz="2200" dirty="0">
                <a:latin typeface="Calibri" panose="020F0502020204030204" pitchFamily="34" charset="0"/>
                <a:ea typeface="Calibri" panose="020F0502020204030204" pitchFamily="34" charset="0"/>
                <a:cs typeface="Calibri" panose="020F0502020204030204" pitchFamily="34" charset="0"/>
              </a:rPr>
            </a:br>
            <a:r>
              <a:rPr lang="el-GR" sz="2200" dirty="0">
                <a:latin typeface="Calibri" panose="020F0502020204030204" pitchFamily="34" charset="0"/>
                <a:ea typeface="Calibri" panose="020F0502020204030204" pitchFamily="34" charset="0"/>
                <a:cs typeface="Calibri" panose="020F0502020204030204" pitchFamily="34" charset="0"/>
              </a:rPr>
              <a:t>Έργα:</a:t>
            </a:r>
            <a:br>
              <a:rPr lang="el-GR" sz="2200" dirty="0">
                <a:latin typeface="Calibri" panose="020F0502020204030204" pitchFamily="34" charset="0"/>
                <a:ea typeface="Calibri" panose="020F0502020204030204" pitchFamily="34" charset="0"/>
                <a:cs typeface="Calibri" panose="020F0502020204030204" pitchFamily="34" charset="0"/>
              </a:rPr>
            </a:br>
            <a:r>
              <a:rPr lang="el-GR" sz="2200" dirty="0">
                <a:latin typeface="Calibri" panose="020F0502020204030204" pitchFamily="34" charset="0"/>
                <a:ea typeface="Calibri" panose="020F0502020204030204" pitchFamily="34" charset="0"/>
                <a:cs typeface="Calibri" panose="020F0502020204030204" pitchFamily="34" charset="0"/>
              </a:rPr>
              <a:t>«Ο Εγκληματίας άνθρωπος»</a:t>
            </a:r>
            <a:br>
              <a:rPr lang="el-GR" sz="2200" dirty="0">
                <a:latin typeface="Calibri" panose="020F0502020204030204" pitchFamily="34" charset="0"/>
                <a:ea typeface="Calibri" panose="020F0502020204030204" pitchFamily="34" charset="0"/>
                <a:cs typeface="Calibri" panose="020F0502020204030204" pitchFamily="34" charset="0"/>
              </a:rPr>
            </a:br>
            <a:r>
              <a:rPr lang="el-GR" sz="2200" dirty="0">
                <a:latin typeface="Calibri" panose="020F0502020204030204" pitchFamily="34" charset="0"/>
                <a:ea typeface="Calibri" panose="020F0502020204030204" pitchFamily="34" charset="0"/>
                <a:cs typeface="Calibri" panose="020F0502020204030204" pitchFamily="34" charset="0"/>
              </a:rPr>
              <a:t>«Μεγαλοφυία και Παραφροσύνη»</a:t>
            </a:r>
            <a:br>
              <a:rPr lang="el-GR" sz="2200" dirty="0">
                <a:latin typeface="Calibri" panose="020F0502020204030204" pitchFamily="34" charset="0"/>
                <a:ea typeface="Calibri" panose="020F0502020204030204" pitchFamily="34" charset="0"/>
                <a:cs typeface="Calibri" panose="020F0502020204030204" pitchFamily="34" charset="0"/>
              </a:rPr>
            </a:br>
            <a:r>
              <a:rPr lang="el-GR" sz="2200" dirty="0">
                <a:latin typeface="Calibri" panose="020F0502020204030204" pitchFamily="34" charset="0"/>
                <a:ea typeface="Calibri" panose="020F0502020204030204" pitchFamily="34" charset="0"/>
                <a:cs typeface="Calibri" panose="020F0502020204030204" pitchFamily="34" charset="0"/>
              </a:rPr>
              <a:t>«Η γυναίκα εγκληματίας»</a:t>
            </a:r>
            <a:br>
              <a:rPr lang="el-GR" sz="2200" dirty="0">
                <a:latin typeface="Calibri" panose="020F0502020204030204" pitchFamily="34" charset="0"/>
                <a:ea typeface="Calibri" panose="020F0502020204030204" pitchFamily="34" charset="0"/>
                <a:cs typeface="Calibri" panose="020F0502020204030204" pitchFamily="34" charset="0"/>
              </a:rPr>
            </a:br>
            <a:r>
              <a:rPr lang="el-GR" sz="2200" dirty="0">
                <a:latin typeface="Calibri" panose="020F0502020204030204" pitchFamily="34" charset="0"/>
                <a:ea typeface="Calibri" panose="020F0502020204030204" pitchFamily="34" charset="0"/>
                <a:cs typeface="Calibri" panose="020F0502020204030204" pitchFamily="34" charset="0"/>
              </a:rPr>
              <a:t>«Το έγκλημα, αίτια και θεραπείες»</a:t>
            </a:r>
            <a:br>
              <a:rPr lang="el-GR" sz="2200" dirty="0">
                <a:latin typeface="Calibri" panose="020F0502020204030204" pitchFamily="34" charset="0"/>
                <a:ea typeface="Calibri" panose="020F0502020204030204" pitchFamily="34" charset="0"/>
                <a:cs typeface="Calibri" panose="020F0502020204030204" pitchFamily="34" charset="0"/>
              </a:rPr>
            </a:br>
            <a:r>
              <a:rPr lang="el-GR" sz="2200" dirty="0">
                <a:latin typeface="Calibri" panose="020F0502020204030204" pitchFamily="34" charset="0"/>
                <a:ea typeface="Calibri" panose="020F0502020204030204" pitchFamily="34" charset="0"/>
                <a:cs typeface="Calibri" panose="020F0502020204030204" pitchFamily="34" charset="0"/>
              </a:rPr>
              <a:t>«Πνευματισμός και Υπνωτισμός»</a:t>
            </a:r>
            <a:br>
              <a:rPr lang="el-GR" sz="2200" dirty="0">
                <a:latin typeface="Calibri" panose="020F0502020204030204" pitchFamily="34" charset="0"/>
                <a:ea typeface="Calibri" panose="020F0502020204030204" pitchFamily="34" charset="0"/>
                <a:cs typeface="Calibri" panose="020F0502020204030204" pitchFamily="34" charset="0"/>
              </a:rPr>
            </a:br>
            <a:br>
              <a:rPr lang="el-GR" sz="2200" dirty="0">
                <a:latin typeface="Calibri" panose="020F0502020204030204" pitchFamily="34" charset="0"/>
                <a:ea typeface="Calibri" panose="020F0502020204030204" pitchFamily="34" charset="0"/>
                <a:cs typeface="Calibri" panose="020F0502020204030204" pitchFamily="34" charset="0"/>
              </a:rPr>
            </a:br>
            <a:r>
              <a:rPr lang="el-GR" sz="2200" dirty="0">
                <a:latin typeface="Calibri" panose="020F0502020204030204" pitchFamily="34" charset="0"/>
                <a:ea typeface="Calibri" panose="020F0502020204030204" pitchFamily="34" charset="0"/>
                <a:cs typeface="Calibri" panose="020F0502020204030204" pitchFamily="34" charset="0"/>
              </a:rPr>
              <a:t>Βασικές πρωτότυπες δημοσιεύσεις:</a:t>
            </a:r>
            <a:br>
              <a:rPr lang="el-GR" sz="2200" dirty="0">
                <a:latin typeface="Calibri" panose="020F0502020204030204" pitchFamily="34" charset="0"/>
                <a:ea typeface="Calibri" panose="020F0502020204030204" pitchFamily="34" charset="0"/>
                <a:cs typeface="Calibri" panose="020F0502020204030204" pitchFamily="34" charset="0"/>
              </a:rPr>
            </a:br>
            <a:r>
              <a:rPr lang="en-GB" sz="2200" dirty="0" err="1">
                <a:latin typeface="Calibri" panose="020F0502020204030204" pitchFamily="34" charset="0"/>
                <a:ea typeface="Calibri" panose="020F0502020204030204" pitchFamily="34" charset="0"/>
                <a:cs typeface="Calibri" panose="020F0502020204030204" pitchFamily="34" charset="0"/>
              </a:rPr>
              <a:t>Studi</a:t>
            </a:r>
            <a:r>
              <a:rPr lang="en-GB" sz="2200" dirty="0">
                <a:latin typeface="Calibri" panose="020F0502020204030204" pitchFamily="34" charset="0"/>
                <a:ea typeface="Calibri" panose="020F0502020204030204" pitchFamily="34" charset="0"/>
                <a:cs typeface="Calibri" panose="020F0502020204030204" pitchFamily="34" charset="0"/>
              </a:rPr>
              <a:t> per una </a:t>
            </a:r>
            <a:r>
              <a:rPr lang="en-GB" sz="2200" dirty="0" err="1">
                <a:latin typeface="Calibri" panose="020F0502020204030204" pitchFamily="34" charset="0"/>
                <a:ea typeface="Calibri" panose="020F0502020204030204" pitchFamily="34" charset="0"/>
                <a:cs typeface="Calibri" panose="020F0502020204030204" pitchFamily="34" charset="0"/>
              </a:rPr>
              <a:t>geografia</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medica</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d'Italia</a:t>
            </a:r>
            <a:r>
              <a:rPr lang="en-GB" sz="2200" dirty="0">
                <a:latin typeface="Calibri" panose="020F0502020204030204" pitchFamily="34" charset="0"/>
                <a:ea typeface="Calibri" panose="020F0502020204030204" pitchFamily="34" charset="0"/>
                <a:cs typeface="Calibri" panose="020F0502020204030204" pitchFamily="34" charset="0"/>
              </a:rPr>
              <a:t>, Milano, Giuseppe </a:t>
            </a:r>
            <a:r>
              <a:rPr lang="en-GB" sz="2200" dirty="0" err="1">
                <a:latin typeface="Calibri" panose="020F0502020204030204" pitchFamily="34" charset="0"/>
                <a:ea typeface="Calibri" panose="020F0502020204030204" pitchFamily="34" charset="0"/>
                <a:cs typeface="Calibri" panose="020F0502020204030204" pitchFamily="34" charset="0"/>
              </a:rPr>
              <a:t>Chiusi</a:t>
            </a:r>
            <a:r>
              <a:rPr lang="en-GB" sz="2200" dirty="0">
                <a:latin typeface="Calibri" panose="020F0502020204030204" pitchFamily="34" charset="0"/>
                <a:ea typeface="Calibri" panose="020F0502020204030204" pitchFamily="34" charset="0"/>
                <a:cs typeface="Calibri" panose="020F0502020204030204" pitchFamily="34" charset="0"/>
              </a:rPr>
              <a:t>, 1865</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err="1">
                <a:latin typeface="Calibri" panose="020F0502020204030204" pitchFamily="34" charset="0"/>
                <a:ea typeface="Calibri" panose="020F0502020204030204" pitchFamily="34" charset="0"/>
                <a:cs typeface="Calibri" panose="020F0502020204030204" pitchFamily="34" charset="0"/>
              </a:rPr>
              <a:t>L'uomo</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delinquente</a:t>
            </a:r>
            <a:r>
              <a:rPr lang="en-GB" sz="2200" dirty="0">
                <a:latin typeface="Calibri" panose="020F0502020204030204" pitchFamily="34" charset="0"/>
                <a:ea typeface="Calibri" panose="020F0502020204030204" pitchFamily="34" charset="0"/>
                <a:cs typeface="Calibri" panose="020F0502020204030204" pitchFamily="34" charset="0"/>
              </a:rPr>
              <a:t>, Milano, </a:t>
            </a:r>
            <a:r>
              <a:rPr lang="en-GB" sz="2200" dirty="0" err="1">
                <a:latin typeface="Calibri" panose="020F0502020204030204" pitchFamily="34" charset="0"/>
                <a:ea typeface="Calibri" panose="020F0502020204030204" pitchFamily="34" charset="0"/>
                <a:cs typeface="Calibri" panose="020F0502020204030204" pitchFamily="34" charset="0"/>
              </a:rPr>
              <a:t>Hoepli</a:t>
            </a:r>
            <a:r>
              <a:rPr lang="en-GB" sz="2200" dirty="0">
                <a:latin typeface="Calibri" panose="020F0502020204030204" pitchFamily="34" charset="0"/>
                <a:ea typeface="Calibri" panose="020F0502020204030204" pitchFamily="34" charset="0"/>
                <a:cs typeface="Calibri" panose="020F0502020204030204" pitchFamily="34" charset="0"/>
              </a:rPr>
              <a:t>, 1876.</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err="1">
                <a:latin typeface="Calibri" panose="020F0502020204030204" pitchFamily="34" charset="0"/>
                <a:ea typeface="Calibri" panose="020F0502020204030204" pitchFamily="34" charset="0"/>
                <a:cs typeface="Calibri" panose="020F0502020204030204" pitchFamily="34" charset="0"/>
              </a:rPr>
              <a:t>Genio</a:t>
            </a:r>
            <a:r>
              <a:rPr lang="en-GB" sz="2200" dirty="0">
                <a:latin typeface="Calibri" panose="020F0502020204030204" pitchFamily="34" charset="0"/>
                <a:ea typeface="Calibri" panose="020F0502020204030204" pitchFamily="34" charset="0"/>
                <a:cs typeface="Calibri" panose="020F0502020204030204" pitchFamily="34" charset="0"/>
              </a:rPr>
              <a:t> e </a:t>
            </a:r>
            <a:r>
              <a:rPr lang="en-GB" sz="2200" dirty="0" err="1">
                <a:latin typeface="Calibri" panose="020F0502020204030204" pitchFamily="34" charset="0"/>
                <a:ea typeface="Calibri" panose="020F0502020204030204" pitchFamily="34" charset="0"/>
                <a:cs typeface="Calibri" panose="020F0502020204030204" pitchFamily="34" charset="0"/>
              </a:rPr>
              <a:t>follia</a:t>
            </a:r>
            <a:r>
              <a:rPr lang="en-GB" sz="2200" dirty="0">
                <a:latin typeface="Calibri" panose="020F0502020204030204" pitchFamily="34" charset="0"/>
                <a:ea typeface="Calibri" panose="020F0502020204030204" pitchFamily="34" charset="0"/>
                <a:cs typeface="Calibri" panose="020F0502020204030204" pitchFamily="34" charset="0"/>
              </a:rPr>
              <a:t>, Milano, </a:t>
            </a:r>
            <a:r>
              <a:rPr lang="en-GB" sz="2200" dirty="0" err="1">
                <a:latin typeface="Calibri" panose="020F0502020204030204" pitchFamily="34" charset="0"/>
                <a:ea typeface="Calibri" panose="020F0502020204030204" pitchFamily="34" charset="0"/>
                <a:cs typeface="Calibri" panose="020F0502020204030204" pitchFamily="34" charset="0"/>
              </a:rPr>
              <a:t>Chiusi</a:t>
            </a:r>
            <a:r>
              <a:rPr lang="en-GB" sz="2200" dirty="0">
                <a:latin typeface="Calibri" panose="020F0502020204030204" pitchFamily="34" charset="0"/>
                <a:ea typeface="Calibri" panose="020F0502020204030204" pitchFamily="34" charset="0"/>
                <a:cs typeface="Calibri" panose="020F0502020204030204" pitchFamily="34" charset="0"/>
              </a:rPr>
              <a:t>, 1864.</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err="1">
                <a:latin typeface="Calibri" panose="020F0502020204030204" pitchFamily="34" charset="0"/>
                <a:ea typeface="Calibri" panose="020F0502020204030204" pitchFamily="34" charset="0"/>
                <a:cs typeface="Calibri" panose="020F0502020204030204" pitchFamily="34" charset="0"/>
              </a:rPr>
              <a:t>Considerazioni</a:t>
            </a:r>
            <a:r>
              <a:rPr lang="en-GB" sz="2200" dirty="0">
                <a:latin typeface="Calibri" panose="020F0502020204030204" pitchFamily="34" charset="0"/>
                <a:ea typeface="Calibri" panose="020F0502020204030204" pitchFamily="34" charset="0"/>
                <a:cs typeface="Calibri" panose="020F0502020204030204" pitchFamily="34" charset="0"/>
              </a:rPr>
              <a:t> al </a:t>
            </a:r>
            <a:r>
              <a:rPr lang="en-GB" sz="2200" dirty="0" err="1">
                <a:latin typeface="Calibri" panose="020F0502020204030204" pitchFamily="34" charset="0"/>
                <a:ea typeface="Calibri" panose="020F0502020204030204" pitchFamily="34" charset="0"/>
                <a:cs typeface="Calibri" panose="020F0502020204030204" pitchFamily="34" charset="0"/>
              </a:rPr>
              <a:t>processo</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Passannante</a:t>
            </a:r>
            <a:r>
              <a:rPr lang="en-GB" sz="2200" dirty="0">
                <a:latin typeface="Calibri" panose="020F0502020204030204" pitchFamily="34" charset="0"/>
                <a:ea typeface="Calibri" panose="020F0502020204030204" pitchFamily="34" charset="0"/>
                <a:cs typeface="Calibri" panose="020F0502020204030204" pitchFamily="34" charset="0"/>
              </a:rPr>
              <a:t>, 1879, E. </a:t>
            </a:r>
            <a:r>
              <a:rPr lang="en-GB" sz="2200" dirty="0" err="1">
                <a:latin typeface="Calibri" panose="020F0502020204030204" pitchFamily="34" charset="0"/>
                <a:ea typeface="Calibri" panose="020F0502020204030204" pitchFamily="34" charset="0"/>
                <a:cs typeface="Calibri" panose="020F0502020204030204" pitchFamily="34" charset="0"/>
              </a:rPr>
              <a:t>Detken</a:t>
            </a:r>
            <a:r>
              <a:rPr lang="en-GB" sz="2200" dirty="0">
                <a:latin typeface="Calibri" panose="020F0502020204030204" pitchFamily="34" charset="0"/>
                <a:ea typeface="Calibri" panose="020F0502020204030204" pitchFamily="34" charset="0"/>
                <a:cs typeface="Calibri" panose="020F0502020204030204" pitchFamily="34" charset="0"/>
              </a:rPr>
              <a:t>, Napoli.</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err="1">
                <a:latin typeface="Calibri" panose="020F0502020204030204" pitchFamily="34" charset="0"/>
                <a:ea typeface="Calibri" panose="020F0502020204030204" pitchFamily="34" charset="0"/>
                <a:cs typeface="Calibri" panose="020F0502020204030204" pitchFamily="34" charset="0"/>
              </a:rPr>
              <a:t>Gli</a:t>
            </a:r>
            <a:r>
              <a:rPr lang="en-GB" sz="2200" dirty="0">
                <a:latin typeface="Calibri" panose="020F0502020204030204" pitchFamily="34" charset="0"/>
                <a:ea typeface="Calibri" panose="020F0502020204030204" pitchFamily="34" charset="0"/>
                <a:cs typeface="Calibri" panose="020F0502020204030204" pitchFamily="34" charset="0"/>
              </a:rPr>
              <a:t> Anarchici,1894, Milano.</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a:latin typeface="Calibri" panose="020F0502020204030204" pitchFamily="34" charset="0"/>
                <a:ea typeface="Calibri" panose="020F0502020204030204" pitchFamily="34" charset="0"/>
                <a:cs typeface="Calibri" panose="020F0502020204030204" pitchFamily="34" charset="0"/>
              </a:rPr>
              <a:t>Le </a:t>
            </a:r>
            <a:r>
              <a:rPr lang="en-GB" sz="2200" dirty="0" err="1">
                <a:latin typeface="Calibri" panose="020F0502020204030204" pitchFamily="34" charset="0"/>
                <a:ea typeface="Calibri" panose="020F0502020204030204" pitchFamily="34" charset="0"/>
                <a:cs typeface="Calibri" panose="020F0502020204030204" pitchFamily="34" charset="0"/>
              </a:rPr>
              <a:t>più</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recenti</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scoperte</a:t>
            </a:r>
            <a:r>
              <a:rPr lang="en-GB" sz="2200" dirty="0">
                <a:latin typeface="Calibri" panose="020F0502020204030204" pitchFamily="34" charset="0"/>
                <a:ea typeface="Calibri" panose="020F0502020204030204" pitchFamily="34" charset="0"/>
                <a:cs typeface="Calibri" panose="020F0502020204030204" pitchFamily="34" charset="0"/>
              </a:rPr>
              <a:t> ed </a:t>
            </a:r>
            <a:r>
              <a:rPr lang="en-GB" sz="2200" dirty="0" err="1">
                <a:latin typeface="Calibri" panose="020F0502020204030204" pitchFamily="34" charset="0"/>
                <a:ea typeface="Calibri" panose="020F0502020204030204" pitchFamily="34" charset="0"/>
                <a:cs typeface="Calibri" panose="020F0502020204030204" pitchFamily="34" charset="0"/>
              </a:rPr>
              <a:t>applicazioni</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della</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psichiatria</a:t>
            </a:r>
            <a:r>
              <a:rPr lang="en-GB" sz="2200" dirty="0">
                <a:latin typeface="Calibri" panose="020F0502020204030204" pitchFamily="34" charset="0"/>
                <a:ea typeface="Calibri" panose="020F0502020204030204" pitchFamily="34" charset="0"/>
                <a:cs typeface="Calibri" panose="020F0502020204030204" pitchFamily="34" charset="0"/>
              </a:rPr>
              <a:t> ed </a:t>
            </a:r>
            <a:r>
              <a:rPr lang="en-GB" sz="2200" dirty="0" err="1">
                <a:latin typeface="Calibri" panose="020F0502020204030204" pitchFamily="34" charset="0"/>
                <a:ea typeface="Calibri" panose="020F0502020204030204" pitchFamily="34" charset="0"/>
                <a:cs typeface="Calibri" panose="020F0502020204030204" pitchFamily="34" charset="0"/>
              </a:rPr>
              <a:t>antropologia</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criminale</a:t>
            </a:r>
            <a:r>
              <a:rPr lang="en-GB" sz="2200" dirty="0">
                <a:latin typeface="Calibri" panose="020F0502020204030204" pitchFamily="34" charset="0"/>
                <a:ea typeface="Calibri" panose="020F0502020204030204" pitchFamily="34" charset="0"/>
                <a:cs typeface="Calibri" panose="020F0502020204030204" pitchFamily="34" charset="0"/>
              </a:rPr>
              <a:t>, Torino, Fratelli Bocca, 1893.</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err="1">
                <a:latin typeface="Calibri" panose="020F0502020204030204" pitchFamily="34" charset="0"/>
                <a:ea typeface="Calibri" panose="020F0502020204030204" pitchFamily="34" charset="0"/>
                <a:cs typeface="Calibri" panose="020F0502020204030204" pitchFamily="34" charset="0"/>
              </a:rPr>
              <a:t>Grafologia</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Hoepli</a:t>
            </a:r>
            <a:r>
              <a:rPr lang="en-GB" sz="2200" dirty="0">
                <a:latin typeface="Calibri" panose="020F0502020204030204" pitchFamily="34" charset="0"/>
                <a:ea typeface="Calibri" panose="020F0502020204030204" pitchFamily="34" charset="0"/>
                <a:cs typeface="Calibri" panose="020F0502020204030204" pitchFamily="34" charset="0"/>
              </a:rPr>
              <a:t>, Milano, 1895.</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a:latin typeface="Calibri" panose="020F0502020204030204" pitchFamily="34" charset="0"/>
                <a:ea typeface="Calibri" panose="020F0502020204030204" pitchFamily="34" charset="0"/>
                <a:cs typeface="Calibri" panose="020F0502020204030204" pitchFamily="34" charset="0"/>
              </a:rPr>
              <a:t>La donna </a:t>
            </a:r>
            <a:r>
              <a:rPr lang="en-GB" sz="2200" dirty="0" err="1">
                <a:latin typeface="Calibri" panose="020F0502020204030204" pitchFamily="34" charset="0"/>
                <a:ea typeface="Calibri" panose="020F0502020204030204" pitchFamily="34" charset="0"/>
                <a:cs typeface="Calibri" panose="020F0502020204030204" pitchFamily="34" charset="0"/>
              </a:rPr>
              <a:t>criminale</a:t>
            </a:r>
            <a:r>
              <a:rPr lang="en-GB" sz="2200" dirty="0">
                <a:latin typeface="Calibri" panose="020F0502020204030204" pitchFamily="34" charset="0"/>
                <a:ea typeface="Calibri" panose="020F0502020204030204" pitchFamily="34" charset="0"/>
                <a:cs typeface="Calibri" panose="020F0502020204030204" pitchFamily="34" charset="0"/>
              </a:rPr>
              <a:t>, 1895.</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err="1">
                <a:latin typeface="Calibri" panose="020F0502020204030204" pitchFamily="34" charset="0"/>
                <a:ea typeface="Calibri" panose="020F0502020204030204" pitchFamily="34" charset="0"/>
                <a:cs typeface="Calibri" panose="020F0502020204030204" pitchFamily="34" charset="0"/>
              </a:rPr>
              <a:t>Nuovi</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studii</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sul</a:t>
            </a:r>
            <a:r>
              <a:rPr lang="en-GB" sz="2200" dirty="0">
                <a:latin typeface="Calibri" panose="020F0502020204030204" pitchFamily="34" charset="0"/>
                <a:ea typeface="Calibri" panose="020F0502020204030204" pitchFamily="34" charset="0"/>
                <a:cs typeface="Calibri" panose="020F0502020204030204" pitchFamily="34" charset="0"/>
              </a:rPr>
              <a:t> </a:t>
            </a:r>
            <a:r>
              <a:rPr lang="en-GB" sz="2200" dirty="0" err="1">
                <a:latin typeface="Calibri" panose="020F0502020204030204" pitchFamily="34" charset="0"/>
                <a:ea typeface="Calibri" panose="020F0502020204030204" pitchFamily="34" charset="0"/>
                <a:cs typeface="Calibri" panose="020F0502020204030204" pitchFamily="34" charset="0"/>
              </a:rPr>
              <a:t>genio</a:t>
            </a:r>
            <a:r>
              <a:rPr lang="en-GB" sz="2200" dirty="0">
                <a:latin typeface="Calibri" panose="020F0502020204030204" pitchFamily="34" charset="0"/>
                <a:ea typeface="Calibri" panose="020F0502020204030204" pitchFamily="34" charset="0"/>
                <a:cs typeface="Calibri" panose="020F0502020204030204" pitchFamily="34" charset="0"/>
              </a:rPr>
              <a:t>, Milano-Palermo, </a:t>
            </a:r>
            <a:r>
              <a:rPr lang="en-GB" sz="2200" dirty="0" err="1">
                <a:latin typeface="Calibri" panose="020F0502020204030204" pitchFamily="34" charset="0"/>
                <a:ea typeface="Calibri" panose="020F0502020204030204" pitchFamily="34" charset="0"/>
                <a:cs typeface="Calibri" panose="020F0502020204030204" pitchFamily="34" charset="0"/>
              </a:rPr>
              <a:t>Sandron</a:t>
            </a:r>
            <a:r>
              <a:rPr lang="en-GB" sz="2200" dirty="0">
                <a:latin typeface="Calibri" panose="020F0502020204030204" pitchFamily="34" charset="0"/>
                <a:ea typeface="Calibri" panose="020F0502020204030204" pitchFamily="34" charset="0"/>
                <a:cs typeface="Calibri" panose="020F0502020204030204" pitchFamily="34" charset="0"/>
              </a:rPr>
              <a:t>, 1902.</a:t>
            </a:r>
            <a:br>
              <a:rPr lang="en-GB" sz="2200" dirty="0">
                <a:latin typeface="Calibri" panose="020F0502020204030204" pitchFamily="34" charset="0"/>
                <a:ea typeface="Calibri" panose="020F0502020204030204" pitchFamily="34" charset="0"/>
                <a:cs typeface="Calibri" panose="020F0502020204030204" pitchFamily="34" charset="0"/>
              </a:rPr>
            </a:br>
            <a:r>
              <a:rPr lang="en-GB" sz="2200" dirty="0">
                <a:latin typeface="Calibri" panose="020F0502020204030204" pitchFamily="34" charset="0"/>
                <a:ea typeface="Calibri" panose="020F0502020204030204" pitchFamily="34" charset="0"/>
                <a:cs typeface="Calibri" panose="020F0502020204030204" pitchFamily="34" charset="0"/>
              </a:rPr>
              <a:t>La donna </a:t>
            </a:r>
            <a:r>
              <a:rPr lang="en-GB" sz="2200" dirty="0" err="1">
                <a:latin typeface="Calibri" panose="020F0502020204030204" pitchFamily="34" charset="0"/>
                <a:ea typeface="Calibri" panose="020F0502020204030204" pitchFamily="34" charset="0"/>
                <a:cs typeface="Calibri" panose="020F0502020204030204" pitchFamily="34" charset="0"/>
              </a:rPr>
              <a:t>delinquente</a:t>
            </a:r>
            <a:r>
              <a:rPr lang="en-GB" sz="2200" dirty="0">
                <a:latin typeface="Calibri" panose="020F0502020204030204" pitchFamily="34" charset="0"/>
                <a:ea typeface="Calibri" panose="020F0502020204030204" pitchFamily="34" charset="0"/>
                <a:cs typeface="Calibri" panose="020F0502020204030204" pitchFamily="34" charset="0"/>
              </a:rPr>
              <a:t>, 1927..</a:t>
            </a:r>
          </a:p>
        </p:txBody>
      </p:sp>
      <p:pic>
        <p:nvPicPr>
          <p:cNvPr id="2" name="Picture 1">
            <a:extLst>
              <a:ext uri="{FF2B5EF4-FFF2-40B4-BE49-F238E27FC236}">
                <a16:creationId xmlns:a16="http://schemas.microsoft.com/office/drawing/2014/main" id="{EB2D714B-0467-4EB9-831F-8A9B0A485419}"/>
              </a:ext>
            </a:extLst>
          </p:cNvPr>
          <p:cNvPicPr>
            <a:picLocks noChangeAspect="1"/>
          </p:cNvPicPr>
          <p:nvPr/>
        </p:nvPicPr>
        <p:blipFill>
          <a:blip r:embed="rId4"/>
          <a:stretch>
            <a:fillRect/>
          </a:stretch>
        </p:blipFill>
        <p:spPr>
          <a:xfrm>
            <a:off x="0" y="1"/>
            <a:ext cx="2857500" cy="3135085"/>
          </a:xfrm>
          <a:prstGeom prst="rect">
            <a:avLst/>
          </a:prstGeom>
        </p:spPr>
      </p:pic>
      <p:sp>
        <p:nvSpPr>
          <p:cNvPr id="5" name="Rectangle 4">
            <a:extLst>
              <a:ext uri="{FF2B5EF4-FFF2-40B4-BE49-F238E27FC236}">
                <a16:creationId xmlns:a16="http://schemas.microsoft.com/office/drawing/2014/main" id="{77EA15A1-3745-4B53-93E6-C428FC57C657}"/>
              </a:ext>
            </a:extLst>
          </p:cNvPr>
          <p:cNvSpPr/>
          <p:nvPr/>
        </p:nvSpPr>
        <p:spPr>
          <a:xfrm>
            <a:off x="0" y="3111758"/>
            <a:ext cx="2857500" cy="646331"/>
          </a:xfrm>
          <a:prstGeom prst="rect">
            <a:avLst/>
          </a:prstGeom>
        </p:spPr>
        <p:txBody>
          <a:bodyPr wrap="square">
            <a:spAutoFit/>
          </a:bodyPr>
          <a:lstStyle/>
          <a:p>
            <a:pPr algn="ctr"/>
            <a:r>
              <a:rPr lang="en-GB" b="1" dirty="0">
                <a:latin typeface="Arial Nova Light" panose="020B0304020202020204" pitchFamily="34" charset="0"/>
              </a:rPr>
              <a:t>Cesare Lombroso</a:t>
            </a:r>
            <a:br>
              <a:rPr lang="en-GB" b="1" dirty="0">
                <a:latin typeface="Arial Nova Light" panose="020B0304020202020204" pitchFamily="34" charset="0"/>
              </a:rPr>
            </a:br>
            <a:r>
              <a:rPr lang="el-GR" b="1" dirty="0">
                <a:latin typeface="Arial Nova Light" panose="020B0304020202020204" pitchFamily="34" charset="0"/>
              </a:rPr>
              <a:t>1835-</a:t>
            </a:r>
            <a:r>
              <a:rPr lang="en-GB" b="1" dirty="0">
                <a:latin typeface="Arial Nova Light" panose="020B0304020202020204" pitchFamily="34" charset="0"/>
              </a:rPr>
              <a:t>Verona</a:t>
            </a:r>
            <a:r>
              <a:rPr lang="el-GR" b="1" dirty="0">
                <a:latin typeface="Arial Nova Light" panose="020B0304020202020204" pitchFamily="34" charset="0"/>
              </a:rPr>
              <a:t> - 1909-</a:t>
            </a:r>
            <a:r>
              <a:rPr lang="en-GB" b="1" dirty="0">
                <a:latin typeface="Arial Nova Light" panose="020B0304020202020204" pitchFamily="34" charset="0"/>
              </a:rPr>
              <a:t>Torino</a:t>
            </a:r>
          </a:p>
        </p:txBody>
      </p:sp>
      <p:pic>
        <p:nvPicPr>
          <p:cNvPr id="6" name="Picture 5">
            <a:extLst>
              <a:ext uri="{FF2B5EF4-FFF2-40B4-BE49-F238E27FC236}">
                <a16:creationId xmlns:a16="http://schemas.microsoft.com/office/drawing/2014/main" id="{C00DF3D4-9A8C-47E0-A788-1E54FD8AB6AA}"/>
              </a:ext>
            </a:extLst>
          </p:cNvPr>
          <p:cNvPicPr>
            <a:picLocks noChangeAspect="1"/>
          </p:cNvPicPr>
          <p:nvPr/>
        </p:nvPicPr>
        <p:blipFill>
          <a:blip r:embed="rId5"/>
          <a:stretch>
            <a:fillRect/>
          </a:stretch>
        </p:blipFill>
        <p:spPr>
          <a:xfrm>
            <a:off x="1" y="3722915"/>
            <a:ext cx="2857500" cy="3135086"/>
          </a:xfrm>
          <a:prstGeom prst="rect">
            <a:avLst/>
          </a:prstGeom>
        </p:spPr>
      </p:pic>
    </p:spTree>
    <p:extLst>
      <p:ext uri="{BB962C8B-B14F-4D97-AF65-F5344CB8AC3E}">
        <p14:creationId xmlns:p14="http://schemas.microsoft.com/office/powerpoint/2010/main" val="2998065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845093" y="5284137"/>
            <a:ext cx="5659224" cy="987231"/>
          </a:xfrm>
        </p:spPr>
        <p:txBody>
          <a:bodyPr>
            <a:normAutofit fontScale="90000"/>
          </a:bodyPr>
          <a:lstStyle/>
          <a:p>
            <a:r>
              <a:rPr lang="el-GR" sz="2400" b="1" dirty="0">
                <a:latin typeface="Arial Nova Light" panose="020B0304020202020204" pitchFamily="34" charset="0"/>
              </a:rPr>
              <a:t>Φυσιογνωμίες Ρωσίδων εγκληματιών από το βιβλίο The Delinquent Woman (1893) του Τσέζαρε Λομπρόζο</a:t>
            </a:r>
            <a:endParaRPr lang="en-GB" sz="2400" b="1" dirty="0">
              <a:latin typeface="Arial Nova Light" panose="020B0304020202020204" pitchFamily="34" charset="0"/>
            </a:endParaRPr>
          </a:p>
        </p:txBody>
      </p:sp>
      <p:pic>
        <p:nvPicPr>
          <p:cNvPr id="2" name="Picture 1">
            <a:extLst>
              <a:ext uri="{FF2B5EF4-FFF2-40B4-BE49-F238E27FC236}">
                <a16:creationId xmlns:a16="http://schemas.microsoft.com/office/drawing/2014/main" id="{769AC998-E878-416A-BF77-10DDF92B02FF}"/>
              </a:ext>
            </a:extLst>
          </p:cNvPr>
          <p:cNvPicPr>
            <a:picLocks noChangeAspect="1"/>
          </p:cNvPicPr>
          <p:nvPr/>
        </p:nvPicPr>
        <p:blipFill>
          <a:blip r:embed="rId4"/>
          <a:stretch>
            <a:fillRect/>
          </a:stretch>
        </p:blipFill>
        <p:spPr>
          <a:xfrm>
            <a:off x="34210" y="-1"/>
            <a:ext cx="7280990" cy="4985658"/>
          </a:xfrm>
          <a:prstGeom prst="rect">
            <a:avLst/>
          </a:prstGeom>
        </p:spPr>
      </p:pic>
      <p:pic>
        <p:nvPicPr>
          <p:cNvPr id="5" name="Picture 4">
            <a:extLst>
              <a:ext uri="{FF2B5EF4-FFF2-40B4-BE49-F238E27FC236}">
                <a16:creationId xmlns:a16="http://schemas.microsoft.com/office/drawing/2014/main" id="{961AB6E3-9F7D-441F-B353-F67B173357AD}"/>
              </a:ext>
            </a:extLst>
          </p:cNvPr>
          <p:cNvPicPr>
            <a:picLocks noChangeAspect="1"/>
          </p:cNvPicPr>
          <p:nvPr/>
        </p:nvPicPr>
        <p:blipFill>
          <a:blip r:embed="rId5"/>
          <a:stretch>
            <a:fillRect/>
          </a:stretch>
        </p:blipFill>
        <p:spPr>
          <a:xfrm>
            <a:off x="8109133" y="0"/>
            <a:ext cx="4057988" cy="5932902"/>
          </a:xfrm>
          <a:prstGeom prst="rect">
            <a:avLst/>
          </a:prstGeom>
        </p:spPr>
      </p:pic>
      <p:sp>
        <p:nvSpPr>
          <p:cNvPr id="6" name="Rectangle 5">
            <a:extLst>
              <a:ext uri="{FF2B5EF4-FFF2-40B4-BE49-F238E27FC236}">
                <a16:creationId xmlns:a16="http://schemas.microsoft.com/office/drawing/2014/main" id="{131978CC-EF1B-4FF9-8A9C-AC7E4ACA4B21}"/>
              </a:ext>
            </a:extLst>
          </p:cNvPr>
          <p:cNvSpPr/>
          <p:nvPr/>
        </p:nvSpPr>
        <p:spPr>
          <a:xfrm>
            <a:off x="8625012" y="5934670"/>
            <a:ext cx="3445904" cy="923330"/>
          </a:xfrm>
          <a:prstGeom prst="rect">
            <a:avLst/>
          </a:prstGeom>
        </p:spPr>
        <p:txBody>
          <a:bodyPr wrap="square">
            <a:spAutoFit/>
          </a:bodyPr>
          <a:lstStyle/>
          <a:p>
            <a:pPr algn="ctr"/>
            <a:r>
              <a:rPr lang="en-GB" b="1" dirty="0">
                <a:latin typeface="Arial Nova Light" panose="020B0304020202020204" pitchFamily="34" charset="0"/>
              </a:rPr>
              <a:t>An illustration and definition of ‘phrenology’ from Webster’s Dictionary circa 1900.</a:t>
            </a:r>
          </a:p>
        </p:txBody>
      </p:sp>
    </p:spTree>
    <p:extLst>
      <p:ext uri="{BB962C8B-B14F-4D97-AF65-F5344CB8AC3E}">
        <p14:creationId xmlns:p14="http://schemas.microsoft.com/office/powerpoint/2010/main" val="223624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grpSp>
        <p:nvGrpSpPr>
          <p:cNvPr id="8" name="Group 7">
            <a:extLst>
              <a:ext uri="{FF2B5EF4-FFF2-40B4-BE49-F238E27FC236}">
                <a16:creationId xmlns:a16="http://schemas.microsoft.com/office/drawing/2014/main" id="{EB16D839-6E21-4986-B47E-0F149F27458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96D14936-FE37-4D26-8D71-C9F976269730}"/>
                </a:ext>
              </a:extLst>
            </p:cNvPr>
            <p:cNvPicPr>
              <a:picLocks noChangeAspect="1"/>
            </p:cNvPicPr>
            <p:nvPr/>
          </p:nvPicPr>
          <p:blipFill>
            <a:blip r:embed="rId4"/>
            <a:stretch>
              <a:fillRect/>
            </a:stretch>
          </p:blipFill>
          <p:spPr>
            <a:xfrm>
              <a:off x="0" y="1021702"/>
              <a:ext cx="6479553" cy="5057191"/>
            </a:xfrm>
            <a:prstGeom prst="rect">
              <a:avLst/>
            </a:prstGeom>
          </p:spPr>
        </p:pic>
        <p:pic>
          <p:nvPicPr>
            <p:cNvPr id="5" name="Picture 4">
              <a:extLst>
                <a:ext uri="{FF2B5EF4-FFF2-40B4-BE49-F238E27FC236}">
                  <a16:creationId xmlns:a16="http://schemas.microsoft.com/office/drawing/2014/main" id="{BEC54B53-AA96-4C33-B49F-C51F11C9569A}"/>
                </a:ext>
              </a:extLst>
            </p:cNvPr>
            <p:cNvPicPr>
              <a:picLocks noChangeAspect="1"/>
            </p:cNvPicPr>
            <p:nvPr/>
          </p:nvPicPr>
          <p:blipFill>
            <a:blip r:embed="rId5"/>
            <a:stretch>
              <a:fillRect/>
            </a:stretch>
          </p:blipFill>
          <p:spPr>
            <a:xfrm>
              <a:off x="6479553" y="0"/>
              <a:ext cx="5712447" cy="6858000"/>
            </a:xfrm>
            <a:prstGeom prst="rect">
              <a:avLst/>
            </a:prstGeom>
          </p:spPr>
        </p:pic>
      </p:grpSp>
    </p:spTree>
    <p:extLst>
      <p:ext uri="{BB962C8B-B14F-4D97-AF65-F5344CB8AC3E}">
        <p14:creationId xmlns:p14="http://schemas.microsoft.com/office/powerpoint/2010/main" val="1330373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440025" y="4711960"/>
            <a:ext cx="9144000" cy="1343608"/>
          </a:xfrm>
        </p:spPr>
        <p:txBody>
          <a:bodyPr>
            <a:normAutofit/>
          </a:bodyPr>
          <a:lstStyle/>
          <a:p>
            <a:r>
              <a:rPr lang="el-GR" sz="2400" b="1" dirty="0"/>
              <a:t>Η μία από τις δύο γυναίκες ήταν ηθοποιός τη δεκαετία του 1870,</a:t>
            </a:r>
            <a:br>
              <a:rPr lang="el-GR" sz="2400" b="1" dirty="0"/>
            </a:br>
            <a:br>
              <a:rPr lang="el-GR" sz="2400" b="1" dirty="0"/>
            </a:br>
            <a:r>
              <a:rPr lang="el-GR" sz="2400" b="1" dirty="0"/>
              <a:t>ενώ η άλλη κρεμάστηκε το 1955 επειδή δολοφόνησε τον σύντροφό της</a:t>
            </a:r>
            <a:endParaRPr lang="en-GB" sz="2400" b="1" dirty="0">
              <a:latin typeface="Papyrus" panose="03070502060502030205" pitchFamily="66" charset="0"/>
            </a:endParaRPr>
          </a:p>
        </p:txBody>
      </p:sp>
      <p:pic>
        <p:nvPicPr>
          <p:cNvPr id="2" name="Picture 1">
            <a:extLst>
              <a:ext uri="{FF2B5EF4-FFF2-40B4-BE49-F238E27FC236}">
                <a16:creationId xmlns:a16="http://schemas.microsoft.com/office/drawing/2014/main" id="{31756607-4381-4FB0-814E-168F3B2EFCAE}"/>
              </a:ext>
            </a:extLst>
          </p:cNvPr>
          <p:cNvPicPr>
            <a:picLocks noChangeAspect="1"/>
          </p:cNvPicPr>
          <p:nvPr/>
        </p:nvPicPr>
        <p:blipFill>
          <a:blip r:embed="rId4"/>
          <a:stretch>
            <a:fillRect/>
          </a:stretch>
        </p:blipFill>
        <p:spPr>
          <a:xfrm>
            <a:off x="2106190" y="2896"/>
            <a:ext cx="7373711" cy="4152074"/>
          </a:xfrm>
          <a:prstGeom prst="rect">
            <a:avLst/>
          </a:prstGeom>
        </p:spPr>
      </p:pic>
    </p:spTree>
    <p:extLst>
      <p:ext uri="{BB962C8B-B14F-4D97-AF65-F5344CB8AC3E}">
        <p14:creationId xmlns:p14="http://schemas.microsoft.com/office/powerpoint/2010/main" val="198990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328057" y="4926562"/>
            <a:ext cx="9144000" cy="839755"/>
          </a:xfrm>
        </p:spPr>
        <p:txBody>
          <a:bodyPr>
            <a:normAutofit/>
          </a:bodyPr>
          <a:lstStyle/>
          <a:p>
            <a:r>
              <a:rPr lang="el-GR" sz="2400" b="1" dirty="0"/>
              <a:t>1Α </a:t>
            </a:r>
            <a:r>
              <a:rPr lang="en-GB" sz="2400" b="1" dirty="0"/>
              <a:t>Ruth Ellis – </a:t>
            </a:r>
            <a:r>
              <a:rPr lang="el-GR" sz="2400" b="1" dirty="0"/>
              <a:t>δολοφόνος 1Β </a:t>
            </a:r>
            <a:r>
              <a:rPr lang="en-GB" sz="2400" b="1" dirty="0"/>
              <a:t>Lillie Langtry – </a:t>
            </a:r>
            <a:r>
              <a:rPr lang="el-GR" sz="2400" b="1" dirty="0"/>
              <a:t>ηθοποιός</a:t>
            </a:r>
            <a:endParaRPr lang="en-GB" sz="2400" b="1" dirty="0">
              <a:latin typeface="Papyrus" panose="03070502060502030205" pitchFamily="66" charset="0"/>
            </a:endParaRPr>
          </a:p>
        </p:txBody>
      </p:sp>
      <p:pic>
        <p:nvPicPr>
          <p:cNvPr id="2" name="Picture 1">
            <a:extLst>
              <a:ext uri="{FF2B5EF4-FFF2-40B4-BE49-F238E27FC236}">
                <a16:creationId xmlns:a16="http://schemas.microsoft.com/office/drawing/2014/main" id="{31756607-4381-4FB0-814E-168F3B2EFCAE}"/>
              </a:ext>
            </a:extLst>
          </p:cNvPr>
          <p:cNvPicPr>
            <a:picLocks noChangeAspect="1"/>
          </p:cNvPicPr>
          <p:nvPr/>
        </p:nvPicPr>
        <p:blipFill>
          <a:blip r:embed="rId4"/>
          <a:stretch>
            <a:fillRect/>
          </a:stretch>
        </p:blipFill>
        <p:spPr>
          <a:xfrm>
            <a:off x="2106190" y="2896"/>
            <a:ext cx="7373711" cy="4152074"/>
          </a:xfrm>
          <a:prstGeom prst="rect">
            <a:avLst/>
          </a:prstGeom>
        </p:spPr>
      </p:pic>
    </p:spTree>
    <p:extLst>
      <p:ext uri="{BB962C8B-B14F-4D97-AF65-F5344CB8AC3E}">
        <p14:creationId xmlns:p14="http://schemas.microsoft.com/office/powerpoint/2010/main" val="3019861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8627"/>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401217" y="4963885"/>
            <a:ext cx="10832840" cy="1559865"/>
          </a:xfrm>
        </p:spPr>
        <p:txBody>
          <a:bodyPr>
            <a:normAutofit/>
          </a:bodyPr>
          <a:lstStyle/>
          <a:p>
            <a:r>
              <a:rPr lang="el-GR" sz="2400" b="1" dirty="0"/>
              <a:t>Η μία από τις δύο γυναίκες ήταν σταρ του Χόλιγουντ τη δεκαετία του 1930, ενώ η άλλη</a:t>
            </a:r>
            <a:br>
              <a:rPr lang="el-GR" sz="2400" b="1" dirty="0"/>
            </a:br>
            <a:br>
              <a:rPr lang="el-GR" sz="2400" b="1" dirty="0"/>
            </a:br>
            <a:r>
              <a:rPr lang="el-GR" sz="2400" b="1" dirty="0"/>
              <a:t>διετέλεσε φύλακας των SS στο στρατόπεδο συγκέντρωσης του Άουσβιτς</a:t>
            </a:r>
            <a:endParaRPr lang="en-GB" sz="2400" b="1" dirty="0">
              <a:latin typeface="Papyrus" panose="03070502060502030205" pitchFamily="66" charset="0"/>
            </a:endParaRPr>
          </a:p>
        </p:txBody>
      </p:sp>
      <p:pic>
        <p:nvPicPr>
          <p:cNvPr id="6" name="Picture 5">
            <a:extLst>
              <a:ext uri="{FF2B5EF4-FFF2-40B4-BE49-F238E27FC236}">
                <a16:creationId xmlns:a16="http://schemas.microsoft.com/office/drawing/2014/main" id="{A08FEB57-EB6D-4B4B-8918-9F95A285EE6E}"/>
              </a:ext>
            </a:extLst>
          </p:cNvPr>
          <p:cNvPicPr>
            <a:picLocks noChangeAspect="1"/>
          </p:cNvPicPr>
          <p:nvPr/>
        </p:nvPicPr>
        <p:blipFill>
          <a:blip r:embed="rId4"/>
          <a:stretch>
            <a:fillRect/>
          </a:stretch>
        </p:blipFill>
        <p:spPr>
          <a:xfrm>
            <a:off x="2323905" y="152400"/>
            <a:ext cx="7345433" cy="4136151"/>
          </a:xfrm>
          <a:prstGeom prst="rect">
            <a:avLst/>
          </a:prstGeom>
        </p:spPr>
      </p:pic>
    </p:spTree>
    <p:extLst>
      <p:ext uri="{BB962C8B-B14F-4D97-AF65-F5344CB8AC3E}">
        <p14:creationId xmlns:p14="http://schemas.microsoft.com/office/powerpoint/2010/main" val="3071067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182025" y="4723420"/>
            <a:ext cx="9144000" cy="850739"/>
          </a:xfrm>
        </p:spPr>
        <p:txBody>
          <a:bodyPr>
            <a:normAutofit/>
          </a:bodyPr>
          <a:lstStyle/>
          <a:p>
            <a:r>
              <a:rPr lang="el-GR" sz="2400" b="1" dirty="0"/>
              <a:t>2Α </a:t>
            </a:r>
            <a:r>
              <a:rPr lang="en-GB" sz="2400" b="1" dirty="0"/>
              <a:t>Irma </a:t>
            </a:r>
            <a:r>
              <a:rPr lang="en-GB" sz="2400" b="1" dirty="0" err="1"/>
              <a:t>Grese</a:t>
            </a:r>
            <a:r>
              <a:rPr lang="en-GB" sz="2400" b="1" dirty="0"/>
              <a:t> – </a:t>
            </a:r>
            <a:r>
              <a:rPr lang="el-GR" sz="2400" b="1" dirty="0"/>
              <a:t>φύλακας του Άουσβιτς 2Β </a:t>
            </a:r>
            <a:r>
              <a:rPr lang="en-GB" sz="2400" b="1" dirty="0"/>
              <a:t>Carole Lombard – </a:t>
            </a:r>
            <a:r>
              <a:rPr lang="el-GR" sz="2400" b="1" dirty="0"/>
              <a:t>ηθοποιός</a:t>
            </a:r>
            <a:endParaRPr lang="en-GB" sz="2400" b="1" dirty="0">
              <a:latin typeface="Papyrus" panose="03070502060502030205" pitchFamily="66" charset="0"/>
            </a:endParaRPr>
          </a:p>
        </p:txBody>
      </p:sp>
      <p:pic>
        <p:nvPicPr>
          <p:cNvPr id="6" name="Picture 5">
            <a:extLst>
              <a:ext uri="{FF2B5EF4-FFF2-40B4-BE49-F238E27FC236}">
                <a16:creationId xmlns:a16="http://schemas.microsoft.com/office/drawing/2014/main" id="{A08FEB57-EB6D-4B4B-8918-9F95A285EE6E}"/>
              </a:ext>
            </a:extLst>
          </p:cNvPr>
          <p:cNvPicPr>
            <a:picLocks noChangeAspect="1"/>
          </p:cNvPicPr>
          <p:nvPr/>
        </p:nvPicPr>
        <p:blipFill>
          <a:blip r:embed="rId4"/>
          <a:stretch>
            <a:fillRect/>
          </a:stretch>
        </p:blipFill>
        <p:spPr>
          <a:xfrm>
            <a:off x="2323905" y="152400"/>
            <a:ext cx="7345433" cy="4136151"/>
          </a:xfrm>
          <a:prstGeom prst="rect">
            <a:avLst/>
          </a:prstGeom>
        </p:spPr>
      </p:pic>
    </p:spTree>
    <p:extLst>
      <p:ext uri="{BB962C8B-B14F-4D97-AF65-F5344CB8AC3E}">
        <p14:creationId xmlns:p14="http://schemas.microsoft.com/office/powerpoint/2010/main" val="268923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4" name="Picture 3">
            <a:extLst>
              <a:ext uri="{FF2B5EF4-FFF2-40B4-BE49-F238E27FC236}">
                <a16:creationId xmlns:a16="http://schemas.microsoft.com/office/drawing/2014/main" id="{EC548B3D-488C-414F-9BD5-3BEB7229E43D}"/>
              </a:ext>
            </a:extLst>
          </p:cNvPr>
          <p:cNvPicPr>
            <a:picLocks noChangeAspect="1"/>
          </p:cNvPicPr>
          <p:nvPr/>
        </p:nvPicPr>
        <p:blipFill>
          <a:blip r:embed="rId4"/>
          <a:stretch>
            <a:fillRect/>
          </a:stretch>
        </p:blipFill>
        <p:spPr>
          <a:xfrm>
            <a:off x="7842737" y="78909"/>
            <a:ext cx="4260771" cy="4270353"/>
          </a:xfrm>
          <a:prstGeom prst="rect">
            <a:avLst/>
          </a:prstGeom>
        </p:spPr>
      </p:pic>
      <p:pic>
        <p:nvPicPr>
          <p:cNvPr id="2" name="Picture 1">
            <a:extLst>
              <a:ext uri="{FF2B5EF4-FFF2-40B4-BE49-F238E27FC236}">
                <a16:creationId xmlns:a16="http://schemas.microsoft.com/office/drawing/2014/main" id="{9D998514-CDA5-4253-940E-A9367BB7CEF9}"/>
              </a:ext>
            </a:extLst>
          </p:cNvPr>
          <p:cNvPicPr>
            <a:picLocks noChangeAspect="1"/>
          </p:cNvPicPr>
          <p:nvPr/>
        </p:nvPicPr>
        <p:blipFill>
          <a:blip r:embed="rId5"/>
          <a:stretch>
            <a:fillRect/>
          </a:stretch>
        </p:blipFill>
        <p:spPr>
          <a:xfrm>
            <a:off x="-1" y="0"/>
            <a:ext cx="7360289" cy="4349262"/>
          </a:xfrm>
          <a:prstGeom prst="rect">
            <a:avLst/>
          </a:prstGeom>
        </p:spPr>
      </p:pic>
      <p:pic>
        <p:nvPicPr>
          <p:cNvPr id="5" name="Picture 4">
            <a:extLst>
              <a:ext uri="{FF2B5EF4-FFF2-40B4-BE49-F238E27FC236}">
                <a16:creationId xmlns:a16="http://schemas.microsoft.com/office/drawing/2014/main" id="{00A8C010-B3A7-4D4F-A3A4-9521F20643D9}"/>
              </a:ext>
            </a:extLst>
          </p:cNvPr>
          <p:cNvPicPr>
            <a:picLocks noChangeAspect="1"/>
          </p:cNvPicPr>
          <p:nvPr/>
        </p:nvPicPr>
        <p:blipFill>
          <a:blip r:embed="rId6"/>
          <a:stretch>
            <a:fillRect/>
          </a:stretch>
        </p:blipFill>
        <p:spPr>
          <a:xfrm>
            <a:off x="2704379" y="4478853"/>
            <a:ext cx="6087929" cy="2379147"/>
          </a:xfrm>
          <a:prstGeom prst="rect">
            <a:avLst/>
          </a:prstGeom>
        </p:spPr>
      </p:pic>
    </p:spTree>
    <p:extLst>
      <p:ext uri="{BB962C8B-B14F-4D97-AF65-F5344CB8AC3E}">
        <p14:creationId xmlns:p14="http://schemas.microsoft.com/office/powerpoint/2010/main" val="2842428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354562" y="4360085"/>
            <a:ext cx="11196735" cy="2387600"/>
          </a:xfrm>
        </p:spPr>
        <p:txBody>
          <a:bodyPr>
            <a:normAutofit/>
          </a:bodyPr>
          <a:lstStyle/>
          <a:p>
            <a:r>
              <a:rPr lang="el-GR" sz="2400" b="1" dirty="0"/>
              <a:t>Ο ένας από τους δύο άνδρες συμμετείχε στην εξερεύνηση του Ν. Πόλου</a:t>
            </a:r>
            <a:br>
              <a:rPr lang="el-GR" sz="2400" b="1" dirty="0"/>
            </a:br>
            <a:br>
              <a:rPr lang="el-GR" sz="2400" b="1" dirty="0"/>
            </a:br>
            <a:r>
              <a:rPr lang="el-GR" sz="2400" b="1" dirty="0"/>
              <a:t>πριν από έναν αιώνα περίπου,</a:t>
            </a:r>
            <a:br>
              <a:rPr lang="el-GR" sz="2400" b="1" dirty="0"/>
            </a:br>
            <a:br>
              <a:rPr lang="el-GR" sz="2400" b="1" dirty="0"/>
            </a:br>
            <a:r>
              <a:rPr lang="el-GR" sz="2400" b="1" dirty="0"/>
              <a:t>ενώ ο άλλος ήταν δολοφόνος που εξαφάνιζε τα θύματά του βυθίζοντάς τα σε οξύ</a:t>
            </a:r>
            <a:endParaRPr lang="en-GB" sz="2400" b="1" dirty="0">
              <a:latin typeface="Papyrus" panose="03070502060502030205" pitchFamily="66" charset="0"/>
            </a:endParaRPr>
          </a:p>
        </p:txBody>
      </p:sp>
      <p:pic>
        <p:nvPicPr>
          <p:cNvPr id="2" name="Picture 1">
            <a:extLst>
              <a:ext uri="{FF2B5EF4-FFF2-40B4-BE49-F238E27FC236}">
                <a16:creationId xmlns:a16="http://schemas.microsoft.com/office/drawing/2014/main" id="{7FDE08ED-FF8F-475A-8B5B-A4B68B380D46}"/>
              </a:ext>
            </a:extLst>
          </p:cNvPr>
          <p:cNvPicPr>
            <a:picLocks noChangeAspect="1"/>
          </p:cNvPicPr>
          <p:nvPr/>
        </p:nvPicPr>
        <p:blipFill>
          <a:blip r:embed="rId4"/>
          <a:stretch>
            <a:fillRect/>
          </a:stretch>
        </p:blipFill>
        <p:spPr>
          <a:xfrm>
            <a:off x="2115521" y="-1"/>
            <a:ext cx="7402865" cy="4133461"/>
          </a:xfrm>
          <a:prstGeom prst="rect">
            <a:avLst/>
          </a:prstGeom>
        </p:spPr>
      </p:pic>
    </p:spTree>
    <p:extLst>
      <p:ext uri="{BB962C8B-B14F-4D97-AF65-F5344CB8AC3E}">
        <p14:creationId xmlns:p14="http://schemas.microsoft.com/office/powerpoint/2010/main" val="3268828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104122" y="4916464"/>
            <a:ext cx="9144000" cy="580150"/>
          </a:xfrm>
        </p:spPr>
        <p:txBody>
          <a:bodyPr>
            <a:normAutofit/>
          </a:bodyPr>
          <a:lstStyle/>
          <a:p>
            <a:r>
              <a:rPr lang="el-GR" sz="2400" b="1" dirty="0"/>
              <a:t>3Α </a:t>
            </a:r>
            <a:r>
              <a:rPr lang="en-GB" sz="2400" b="1" dirty="0"/>
              <a:t>Edward Evans – </a:t>
            </a:r>
            <a:r>
              <a:rPr lang="el-GR" sz="2400" b="1" dirty="0"/>
              <a:t>εξερευνητής 3Β </a:t>
            </a:r>
            <a:r>
              <a:rPr lang="en-GB" sz="2400" b="1" dirty="0"/>
              <a:t>John Haigh – </a:t>
            </a:r>
            <a:r>
              <a:rPr lang="el-GR" sz="2400" b="1" dirty="0"/>
              <a:t>δολοφόνος</a:t>
            </a:r>
            <a:endParaRPr lang="en-GB" sz="2400" b="1" dirty="0">
              <a:latin typeface="Papyrus" panose="03070502060502030205" pitchFamily="66" charset="0"/>
            </a:endParaRPr>
          </a:p>
        </p:txBody>
      </p:sp>
      <p:pic>
        <p:nvPicPr>
          <p:cNvPr id="2" name="Picture 1">
            <a:extLst>
              <a:ext uri="{FF2B5EF4-FFF2-40B4-BE49-F238E27FC236}">
                <a16:creationId xmlns:a16="http://schemas.microsoft.com/office/drawing/2014/main" id="{7FDE08ED-FF8F-475A-8B5B-A4B68B380D46}"/>
              </a:ext>
            </a:extLst>
          </p:cNvPr>
          <p:cNvPicPr>
            <a:picLocks noChangeAspect="1"/>
          </p:cNvPicPr>
          <p:nvPr/>
        </p:nvPicPr>
        <p:blipFill>
          <a:blip r:embed="rId4"/>
          <a:stretch>
            <a:fillRect/>
          </a:stretch>
        </p:blipFill>
        <p:spPr>
          <a:xfrm>
            <a:off x="2115521" y="-1"/>
            <a:ext cx="7402865" cy="4133461"/>
          </a:xfrm>
          <a:prstGeom prst="rect">
            <a:avLst/>
          </a:prstGeom>
        </p:spPr>
      </p:pic>
    </p:spTree>
    <p:extLst>
      <p:ext uri="{BB962C8B-B14F-4D97-AF65-F5344CB8AC3E}">
        <p14:creationId xmlns:p14="http://schemas.microsoft.com/office/powerpoint/2010/main" val="2016818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C8DCFCD3-26EE-42D6-B467-341C5C588CE2}"/>
              </a:ext>
            </a:extLst>
          </p:cNvPr>
          <p:cNvPicPr>
            <a:picLocks noChangeAspect="1"/>
          </p:cNvPicPr>
          <p:nvPr/>
        </p:nvPicPr>
        <p:blipFill>
          <a:blip r:embed="rId4"/>
          <a:stretch>
            <a:fillRect/>
          </a:stretch>
        </p:blipFill>
        <p:spPr>
          <a:xfrm>
            <a:off x="246187" y="633046"/>
            <a:ext cx="5591908" cy="5591908"/>
          </a:xfrm>
          <a:prstGeom prst="rect">
            <a:avLst/>
          </a:prstGeom>
        </p:spPr>
      </p:pic>
      <p:pic>
        <p:nvPicPr>
          <p:cNvPr id="5" name="Picture 4">
            <a:extLst>
              <a:ext uri="{FF2B5EF4-FFF2-40B4-BE49-F238E27FC236}">
                <a16:creationId xmlns:a16="http://schemas.microsoft.com/office/drawing/2014/main" id="{EC26ED5F-D9ED-466D-B0CB-944925B64E01}"/>
              </a:ext>
            </a:extLst>
          </p:cNvPr>
          <p:cNvPicPr>
            <a:picLocks noChangeAspect="1"/>
          </p:cNvPicPr>
          <p:nvPr/>
        </p:nvPicPr>
        <p:blipFill>
          <a:blip r:embed="rId5"/>
          <a:stretch>
            <a:fillRect/>
          </a:stretch>
        </p:blipFill>
        <p:spPr>
          <a:xfrm>
            <a:off x="6348046" y="633046"/>
            <a:ext cx="5591908" cy="5591908"/>
          </a:xfrm>
          <a:prstGeom prst="rect">
            <a:avLst/>
          </a:prstGeom>
        </p:spPr>
      </p:pic>
    </p:spTree>
    <p:extLst>
      <p:ext uri="{BB962C8B-B14F-4D97-AF65-F5344CB8AC3E}">
        <p14:creationId xmlns:p14="http://schemas.microsoft.com/office/powerpoint/2010/main" val="965869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0" y="94891"/>
            <a:ext cx="12192000" cy="6364524"/>
          </a:xfrm>
        </p:spPr>
        <p:txBody>
          <a:bodyPr>
            <a:normAutofit fontScale="90000"/>
          </a:bodyPr>
          <a:lstStyle/>
          <a:p>
            <a:pPr algn="l">
              <a:lnSpc>
                <a:spcPct val="120000"/>
              </a:lnSpc>
              <a:spcBef>
                <a:spcPts val="0"/>
              </a:spcBef>
            </a:pPr>
            <a:r>
              <a:rPr lang="el-GR" sz="2400" b="1" dirty="0">
                <a:latin typeface="Arial Nova Light" panose="020B0304020202020204" pitchFamily="34" charset="0"/>
              </a:rPr>
              <a:t>ΧΙΜΑΙΡΑ:</a:t>
            </a:r>
            <a:br>
              <a:rPr lang="el-GR" sz="2400" b="1" dirty="0">
                <a:latin typeface="Arial Nova Light" panose="020B0304020202020204" pitchFamily="34" charset="0"/>
              </a:rPr>
            </a:br>
            <a:br>
              <a:rPr lang="en-GB" sz="2400" b="1" dirty="0">
                <a:latin typeface="Arial Nova Light" panose="020B0304020202020204" pitchFamily="34" charset="0"/>
              </a:rPr>
            </a:br>
            <a:r>
              <a:rPr lang="el-GR" sz="2400" b="1" dirty="0">
                <a:latin typeface="Arial Nova Light" panose="020B0304020202020204" pitchFamily="34" charset="0"/>
              </a:rPr>
              <a:t>1. ένα ανθρώπινο έμβρυο στο οποίο ένα μη ανθρώπινο κύτταρο ή κύτταρα (ή τα συστατικά μέρη τους) έχουν εισαχθεί για να καταστήσει αβέβαιη τη συμμετοχή του εμβρύου στο είδος </a:t>
            </a:r>
            <a:r>
              <a:rPr lang="el-GR" sz="2400" b="1" i="1" dirty="0">
                <a:latin typeface="Arial Nova Light" panose="020B0304020202020204" pitchFamily="34" charset="0"/>
              </a:rPr>
              <a:t>Homo sapiens</a:t>
            </a:r>
            <a:r>
              <a:rPr lang="el-GR" sz="2400" b="1" dirty="0">
                <a:latin typeface="Arial Nova Light" panose="020B0304020202020204" pitchFamily="34" charset="0"/>
              </a:rPr>
              <a:t>.</a:t>
            </a:r>
            <a:br>
              <a:rPr lang="en-GB" sz="2400" b="1" dirty="0">
                <a:latin typeface="Arial Nova Light" panose="020B0304020202020204" pitchFamily="34" charset="0"/>
              </a:rPr>
            </a:br>
            <a:r>
              <a:rPr lang="el-GR" sz="2400" b="1" dirty="0">
                <a:latin typeface="Arial Nova Light" panose="020B0304020202020204" pitchFamily="34" charset="0"/>
              </a:rPr>
              <a:t>2. ένα ανθρώπινο/ζωικό έμβρυο χίμαιρας που παράγεται γονιμοποιώντας ένα ανθρώπινο ωάριο με μη ανθρώπινο σπέρμα.</a:t>
            </a:r>
            <a:br>
              <a:rPr lang="el-GR" sz="2400" b="1" dirty="0">
                <a:latin typeface="Arial Nova Light" panose="020B0304020202020204" pitchFamily="34" charset="0"/>
              </a:rPr>
            </a:br>
            <a:r>
              <a:rPr lang="el-GR" sz="2400" b="1" dirty="0">
                <a:latin typeface="Arial Nova Light" panose="020B0304020202020204" pitchFamily="34" charset="0"/>
              </a:rPr>
              <a:t>3. έμβρυο χίμαιρας ανθρώπου/ζώου που παράγεται γονιμοποιώντας ένα μη ανθρώπινο ωάριο με ανθρώπινο σπέρμα.</a:t>
            </a:r>
            <a:br>
              <a:rPr lang="el-GR" sz="2400" b="1" dirty="0">
                <a:latin typeface="Arial Nova Light" panose="020B0304020202020204" pitchFamily="34" charset="0"/>
              </a:rPr>
            </a:br>
            <a:r>
              <a:rPr lang="el-GR" sz="2400" b="1" dirty="0">
                <a:latin typeface="Arial Nova Light" panose="020B0304020202020204" pitchFamily="34" charset="0"/>
              </a:rPr>
              <a:t>4. ένα έμβρυο που παράγεται εισάγοντας έναν μη ανθρώπινο πυρήνα σε ένα ανθρώπινο ωάριο.</a:t>
            </a:r>
            <a:br>
              <a:rPr lang="el-GR" sz="2400" b="1" dirty="0">
                <a:latin typeface="Arial Nova Light" panose="020B0304020202020204" pitchFamily="34" charset="0"/>
              </a:rPr>
            </a:br>
            <a:r>
              <a:rPr lang="el-GR" sz="2400" b="1" dirty="0">
                <a:latin typeface="Arial Nova Light" panose="020B0304020202020204" pitchFamily="34" charset="0"/>
              </a:rPr>
              <a:t>5. ένα έμβρυο που παράγεται εισάγοντας έναν ανθρώπινο πυρήνα σε ένα μη ανθρώπινο αυγό.</a:t>
            </a:r>
            <a:br>
              <a:rPr lang="el-GR" sz="2400" b="1" dirty="0">
                <a:latin typeface="Arial Nova Light" panose="020B0304020202020204" pitchFamily="34" charset="0"/>
              </a:rPr>
            </a:br>
            <a:r>
              <a:rPr lang="el-GR" sz="2400" b="1" dirty="0">
                <a:latin typeface="Arial Nova Light" panose="020B0304020202020204" pitchFamily="34" charset="0"/>
              </a:rPr>
              <a:t>6. ένα έμβρυο που περιέχει τουλάχιστον απλοειδή σύνολα χρωμοσωμάτων τόσο από ανθρώπινη όσο και από μη ανθρώπινη μορφή ζωής.</a:t>
            </a:r>
            <a:br>
              <a:rPr lang="el-GR" sz="2400" b="1" dirty="0">
                <a:latin typeface="Arial Nova Light" panose="020B0304020202020204" pitchFamily="34" charset="0"/>
              </a:rPr>
            </a:br>
            <a:r>
              <a:rPr lang="el-GR" sz="2400" b="1" dirty="0">
                <a:latin typeface="Arial Nova Light" panose="020B0304020202020204" pitchFamily="34" charset="0"/>
              </a:rPr>
              <a:t>7. μια μη ανθρώπινη μορφή ζωής σχεδιασμένη έτσι ώστε οι ανθρώπινοι γαμέτες να αναπτύσσονται μέσα στο σώμα μιας μη ανθρώπινης μορφής ζωής, ή</a:t>
            </a:r>
            <a:br>
              <a:rPr lang="el-GR" sz="2400" b="1" dirty="0">
                <a:latin typeface="Arial Nova Light" panose="020B0304020202020204" pitchFamily="34" charset="0"/>
              </a:rPr>
            </a:br>
            <a:r>
              <a:rPr lang="el-GR" sz="2400" b="1" dirty="0">
                <a:latin typeface="Arial Nova Light" panose="020B0304020202020204" pitchFamily="34" charset="0"/>
              </a:rPr>
              <a:t>8. μια μη ανθρώπινη μορφή ζωής που έχει σχεδιαστεί έτσι ώστε να περιέχει έναν ανθρώπινο εγκέφαλο ή έναν εγκέφαλο που προέρχεται εξ ολοκλήρου ή κυρίως από ανθρώπινους νευρικούς ιστούς.</a:t>
            </a:r>
          </a:p>
        </p:txBody>
      </p:sp>
    </p:spTree>
    <p:extLst>
      <p:ext uri="{BB962C8B-B14F-4D97-AF65-F5344CB8AC3E}">
        <p14:creationId xmlns:p14="http://schemas.microsoft.com/office/powerpoint/2010/main" val="2734982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DEB65007-2285-464E-A545-F7DCCAFCCA18}"/>
              </a:ext>
            </a:extLst>
          </p:cNvPr>
          <p:cNvPicPr>
            <a:picLocks noChangeAspect="1"/>
          </p:cNvPicPr>
          <p:nvPr/>
        </p:nvPicPr>
        <p:blipFill>
          <a:blip r:embed="rId4"/>
          <a:stretch>
            <a:fillRect/>
          </a:stretch>
        </p:blipFill>
        <p:spPr>
          <a:xfrm>
            <a:off x="3404507" y="0"/>
            <a:ext cx="8204503" cy="3502782"/>
          </a:xfrm>
          <a:prstGeom prst="rect">
            <a:avLst/>
          </a:prstGeom>
        </p:spPr>
      </p:pic>
      <p:pic>
        <p:nvPicPr>
          <p:cNvPr id="5" name="Picture 4">
            <a:extLst>
              <a:ext uri="{FF2B5EF4-FFF2-40B4-BE49-F238E27FC236}">
                <a16:creationId xmlns:a16="http://schemas.microsoft.com/office/drawing/2014/main" id="{99293CC0-BFD0-46E6-8888-66811DE92EA5}"/>
              </a:ext>
            </a:extLst>
          </p:cNvPr>
          <p:cNvPicPr>
            <a:picLocks noChangeAspect="1"/>
          </p:cNvPicPr>
          <p:nvPr/>
        </p:nvPicPr>
        <p:blipFill>
          <a:blip r:embed="rId5"/>
          <a:stretch>
            <a:fillRect/>
          </a:stretch>
        </p:blipFill>
        <p:spPr>
          <a:xfrm>
            <a:off x="6304673" y="3531357"/>
            <a:ext cx="3568549" cy="3329508"/>
          </a:xfrm>
          <a:prstGeom prst="rect">
            <a:avLst/>
          </a:prstGeom>
        </p:spPr>
      </p:pic>
      <p:pic>
        <p:nvPicPr>
          <p:cNvPr id="7" name="Picture 6">
            <a:extLst>
              <a:ext uri="{FF2B5EF4-FFF2-40B4-BE49-F238E27FC236}">
                <a16:creationId xmlns:a16="http://schemas.microsoft.com/office/drawing/2014/main" id="{A8048509-9B5F-4604-A121-920DD7C75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 y="8379"/>
            <a:ext cx="2690814" cy="6849621"/>
          </a:xfrm>
          <a:prstGeom prst="rect">
            <a:avLst/>
          </a:prstGeom>
        </p:spPr>
      </p:pic>
      <p:pic>
        <p:nvPicPr>
          <p:cNvPr id="9" name="Picture 8">
            <a:extLst>
              <a:ext uri="{FF2B5EF4-FFF2-40B4-BE49-F238E27FC236}">
                <a16:creationId xmlns:a16="http://schemas.microsoft.com/office/drawing/2014/main" id="{F2237939-DF17-47A5-951F-268BC318F6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500" y="4904532"/>
            <a:ext cx="2598064" cy="1951434"/>
          </a:xfrm>
          <a:prstGeom prst="rect">
            <a:avLst/>
          </a:prstGeom>
        </p:spPr>
      </p:pic>
      <p:sp>
        <p:nvSpPr>
          <p:cNvPr id="10" name="Rectangle 9">
            <a:extLst>
              <a:ext uri="{FF2B5EF4-FFF2-40B4-BE49-F238E27FC236}">
                <a16:creationId xmlns:a16="http://schemas.microsoft.com/office/drawing/2014/main" id="{8CBCF566-908F-4DA3-AD8C-1969D2BC7993}"/>
              </a:ext>
            </a:extLst>
          </p:cNvPr>
          <p:cNvSpPr/>
          <p:nvPr/>
        </p:nvSpPr>
        <p:spPr>
          <a:xfrm>
            <a:off x="4759683" y="3133450"/>
            <a:ext cx="4882427" cy="369332"/>
          </a:xfrm>
          <a:prstGeom prst="rect">
            <a:avLst/>
          </a:prstGeom>
        </p:spPr>
        <p:txBody>
          <a:bodyPr wrap="none">
            <a:spAutoFit/>
          </a:bodyPr>
          <a:lstStyle/>
          <a:p>
            <a:r>
              <a:rPr lang="el-GR" b="1" dirty="0">
                <a:highlight>
                  <a:srgbClr val="FFFF00"/>
                </a:highlight>
                <a:latin typeface="Arial Nova Light" panose="020B0304020202020204" pitchFamily="34" charset="0"/>
              </a:rPr>
              <a:t>ΣΥΓΓΕΝΗΣ ΣΠΟΝΔΥΛΟΕΠΙΦΥΣΙΚΗ ΔΥΣΠΛΑΣΙΑ</a:t>
            </a:r>
            <a:endParaRPr lang="en-GB" b="1" dirty="0">
              <a:highlight>
                <a:srgbClr val="FFFF00"/>
              </a:highlight>
              <a:latin typeface="Arial Nova Light" panose="020B0304020202020204" pitchFamily="34" charset="0"/>
            </a:endParaRPr>
          </a:p>
        </p:txBody>
      </p:sp>
      <p:sp>
        <p:nvSpPr>
          <p:cNvPr id="11" name="Rectangle 10">
            <a:extLst>
              <a:ext uri="{FF2B5EF4-FFF2-40B4-BE49-F238E27FC236}">
                <a16:creationId xmlns:a16="http://schemas.microsoft.com/office/drawing/2014/main" id="{588846AA-A3EA-4ED0-9CDA-DE847D9A5929}"/>
              </a:ext>
            </a:extLst>
          </p:cNvPr>
          <p:cNvSpPr/>
          <p:nvPr/>
        </p:nvSpPr>
        <p:spPr>
          <a:xfrm>
            <a:off x="6589914" y="6451566"/>
            <a:ext cx="2998065" cy="369332"/>
          </a:xfrm>
          <a:prstGeom prst="rect">
            <a:avLst/>
          </a:prstGeom>
        </p:spPr>
        <p:txBody>
          <a:bodyPr wrap="none">
            <a:spAutoFit/>
          </a:bodyPr>
          <a:lstStyle/>
          <a:p>
            <a:r>
              <a:rPr lang="el-GR" b="1" dirty="0">
                <a:highlight>
                  <a:srgbClr val="FFFF00"/>
                </a:highlight>
                <a:latin typeface="Arial Nova Light" panose="020B0304020202020204" pitchFamily="34" charset="0"/>
              </a:rPr>
              <a:t>ΣΥΝΔΡΟΜΟ </a:t>
            </a:r>
            <a:r>
              <a:rPr lang="en-GB" b="1" dirty="0">
                <a:highlight>
                  <a:srgbClr val="FFFF00"/>
                </a:highlight>
                <a:latin typeface="Arial Nova Light" panose="020B0304020202020204" pitchFamily="34" charset="0"/>
              </a:rPr>
              <a:t>KLIPPEL - FEIL</a:t>
            </a:r>
          </a:p>
        </p:txBody>
      </p:sp>
      <p:sp>
        <p:nvSpPr>
          <p:cNvPr id="12" name="Rectangle 11">
            <a:extLst>
              <a:ext uri="{FF2B5EF4-FFF2-40B4-BE49-F238E27FC236}">
                <a16:creationId xmlns:a16="http://schemas.microsoft.com/office/drawing/2014/main" id="{7D8202B2-380F-49F9-884E-13B83BB7F7A9}"/>
              </a:ext>
            </a:extLst>
          </p:cNvPr>
          <p:cNvSpPr/>
          <p:nvPr/>
        </p:nvSpPr>
        <p:spPr>
          <a:xfrm>
            <a:off x="46456" y="6451566"/>
            <a:ext cx="2051716" cy="369332"/>
          </a:xfrm>
          <a:prstGeom prst="rect">
            <a:avLst/>
          </a:prstGeom>
        </p:spPr>
        <p:txBody>
          <a:bodyPr wrap="none">
            <a:spAutoFit/>
          </a:bodyPr>
          <a:lstStyle/>
          <a:p>
            <a:r>
              <a:rPr lang="el-GR" b="1" dirty="0">
                <a:highlight>
                  <a:srgbClr val="FFFF00"/>
                </a:highlight>
                <a:latin typeface="Arial Nova Light" panose="020B0304020202020204" pitchFamily="34" charset="0"/>
              </a:rPr>
              <a:t>ΝΟΣΟΣ ΤΟΥ </a:t>
            </a:r>
            <a:r>
              <a:rPr lang="en-GB" b="1" dirty="0">
                <a:highlight>
                  <a:srgbClr val="FFFF00"/>
                </a:highlight>
                <a:latin typeface="Arial Nova Light" panose="020B0304020202020204" pitchFamily="34" charset="0"/>
              </a:rPr>
              <a:t>POTT</a:t>
            </a:r>
          </a:p>
        </p:txBody>
      </p:sp>
    </p:spTree>
    <p:extLst>
      <p:ext uri="{BB962C8B-B14F-4D97-AF65-F5344CB8AC3E}">
        <p14:creationId xmlns:p14="http://schemas.microsoft.com/office/powerpoint/2010/main" val="2547015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92ACD07C-D2FC-462A-B080-020BA534330D}"/>
              </a:ext>
            </a:extLst>
          </p:cNvPr>
          <p:cNvPicPr>
            <a:picLocks noChangeAspect="1"/>
          </p:cNvPicPr>
          <p:nvPr/>
        </p:nvPicPr>
        <p:blipFill>
          <a:blip r:embed="rId4"/>
          <a:stretch>
            <a:fillRect/>
          </a:stretch>
        </p:blipFill>
        <p:spPr>
          <a:xfrm>
            <a:off x="1" y="3767961"/>
            <a:ext cx="4637314" cy="3090039"/>
          </a:xfrm>
          <a:prstGeom prst="rect">
            <a:avLst/>
          </a:prstGeom>
        </p:spPr>
      </p:pic>
      <p:pic>
        <p:nvPicPr>
          <p:cNvPr id="5" name="Picture 4">
            <a:extLst>
              <a:ext uri="{FF2B5EF4-FFF2-40B4-BE49-F238E27FC236}">
                <a16:creationId xmlns:a16="http://schemas.microsoft.com/office/drawing/2014/main" id="{CBCDB0C9-7024-42CF-88B2-9C21218FAB10}"/>
              </a:ext>
            </a:extLst>
          </p:cNvPr>
          <p:cNvPicPr>
            <a:picLocks noChangeAspect="1"/>
          </p:cNvPicPr>
          <p:nvPr/>
        </p:nvPicPr>
        <p:blipFill>
          <a:blip r:embed="rId5"/>
          <a:stretch>
            <a:fillRect/>
          </a:stretch>
        </p:blipFill>
        <p:spPr>
          <a:xfrm>
            <a:off x="5688970" y="1"/>
            <a:ext cx="6503030" cy="3265714"/>
          </a:xfrm>
          <a:prstGeom prst="rect">
            <a:avLst/>
          </a:prstGeom>
        </p:spPr>
      </p:pic>
      <p:pic>
        <p:nvPicPr>
          <p:cNvPr id="6" name="Picture 5">
            <a:extLst>
              <a:ext uri="{FF2B5EF4-FFF2-40B4-BE49-F238E27FC236}">
                <a16:creationId xmlns:a16="http://schemas.microsoft.com/office/drawing/2014/main" id="{AC38E170-406D-4B9D-8EA0-A4DE4B23177E}"/>
              </a:ext>
            </a:extLst>
          </p:cNvPr>
          <p:cNvPicPr>
            <a:picLocks noChangeAspect="1"/>
          </p:cNvPicPr>
          <p:nvPr/>
        </p:nvPicPr>
        <p:blipFill>
          <a:blip r:embed="rId6"/>
          <a:stretch>
            <a:fillRect/>
          </a:stretch>
        </p:blipFill>
        <p:spPr>
          <a:xfrm>
            <a:off x="6490756" y="3408643"/>
            <a:ext cx="5181840" cy="3449357"/>
          </a:xfrm>
          <a:prstGeom prst="rect">
            <a:avLst/>
          </a:prstGeom>
        </p:spPr>
      </p:pic>
      <p:pic>
        <p:nvPicPr>
          <p:cNvPr id="9" name="Picture 8">
            <a:extLst>
              <a:ext uri="{FF2B5EF4-FFF2-40B4-BE49-F238E27FC236}">
                <a16:creationId xmlns:a16="http://schemas.microsoft.com/office/drawing/2014/main" id="{85B1AB4D-A8E1-41A8-BCB0-804D20D5C540}"/>
              </a:ext>
            </a:extLst>
          </p:cNvPr>
          <p:cNvPicPr>
            <a:picLocks noChangeAspect="1"/>
          </p:cNvPicPr>
          <p:nvPr/>
        </p:nvPicPr>
        <p:blipFill>
          <a:blip r:embed="rId7"/>
          <a:stretch>
            <a:fillRect/>
          </a:stretch>
        </p:blipFill>
        <p:spPr>
          <a:xfrm>
            <a:off x="0" y="-1767"/>
            <a:ext cx="5038531" cy="3778898"/>
          </a:xfrm>
          <a:prstGeom prst="rect">
            <a:avLst/>
          </a:prstGeom>
        </p:spPr>
      </p:pic>
    </p:spTree>
    <p:extLst>
      <p:ext uri="{BB962C8B-B14F-4D97-AF65-F5344CB8AC3E}">
        <p14:creationId xmlns:p14="http://schemas.microsoft.com/office/powerpoint/2010/main" val="3542443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139959"/>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132115" y="3345782"/>
            <a:ext cx="9355494" cy="454606"/>
          </a:xfrm>
        </p:spPr>
        <p:txBody>
          <a:bodyPr>
            <a:noAutofit/>
          </a:bodyPr>
          <a:lstStyle/>
          <a:p>
            <a:r>
              <a:rPr lang="el-GR" sz="2500" b="1" dirty="0">
                <a:latin typeface="Calibri" panose="020F0502020204030204" pitchFamily="34" charset="0"/>
                <a:ea typeface="Calibri" panose="020F0502020204030204" pitchFamily="34" charset="0"/>
                <a:cs typeface="Calibri" panose="020F0502020204030204" pitchFamily="34" charset="0"/>
              </a:rPr>
              <a:t>ΑΣΘΕΝΕΙΕΣ   ΜΕ  ΜΕΓΑΛΟ   ΑΡΙΘΜΟ  ΘΥΜΑΤΩΝ </a:t>
            </a:r>
            <a:endParaRPr lang="en-GB" sz="25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EE88294-ED4C-4734-8719-4CE6AFB6B882}"/>
              </a:ext>
            </a:extLst>
          </p:cNvPr>
          <p:cNvPicPr>
            <a:picLocks noChangeAspect="1"/>
          </p:cNvPicPr>
          <p:nvPr/>
        </p:nvPicPr>
        <p:blipFill>
          <a:blip r:embed="rId4"/>
          <a:stretch>
            <a:fillRect/>
          </a:stretch>
        </p:blipFill>
        <p:spPr>
          <a:xfrm>
            <a:off x="0" y="-1"/>
            <a:ext cx="2640563" cy="2827175"/>
          </a:xfrm>
          <a:prstGeom prst="rect">
            <a:avLst/>
          </a:prstGeom>
        </p:spPr>
      </p:pic>
      <p:pic>
        <p:nvPicPr>
          <p:cNvPr id="5" name="Picture 4">
            <a:extLst>
              <a:ext uri="{FF2B5EF4-FFF2-40B4-BE49-F238E27FC236}">
                <a16:creationId xmlns:a16="http://schemas.microsoft.com/office/drawing/2014/main" id="{B3BDBE20-2EB9-49A4-9440-7A6E0300EADE}"/>
              </a:ext>
            </a:extLst>
          </p:cNvPr>
          <p:cNvPicPr>
            <a:picLocks noChangeAspect="1"/>
          </p:cNvPicPr>
          <p:nvPr/>
        </p:nvPicPr>
        <p:blipFill>
          <a:blip r:embed="rId5"/>
          <a:stretch>
            <a:fillRect/>
          </a:stretch>
        </p:blipFill>
        <p:spPr>
          <a:xfrm>
            <a:off x="2640564" y="12454"/>
            <a:ext cx="2640564" cy="2803553"/>
          </a:xfrm>
          <a:prstGeom prst="rect">
            <a:avLst/>
          </a:prstGeom>
        </p:spPr>
      </p:pic>
      <p:pic>
        <p:nvPicPr>
          <p:cNvPr id="6" name="Picture 5">
            <a:extLst>
              <a:ext uri="{FF2B5EF4-FFF2-40B4-BE49-F238E27FC236}">
                <a16:creationId xmlns:a16="http://schemas.microsoft.com/office/drawing/2014/main" id="{BB76CD69-62CF-42D9-BC06-1D336A3F91D7}"/>
              </a:ext>
            </a:extLst>
          </p:cNvPr>
          <p:cNvPicPr>
            <a:picLocks noChangeAspect="1"/>
          </p:cNvPicPr>
          <p:nvPr/>
        </p:nvPicPr>
        <p:blipFill>
          <a:blip r:embed="rId6"/>
          <a:stretch>
            <a:fillRect/>
          </a:stretch>
        </p:blipFill>
        <p:spPr>
          <a:xfrm>
            <a:off x="5293565" y="0"/>
            <a:ext cx="2276671" cy="2827174"/>
          </a:xfrm>
          <a:prstGeom prst="rect">
            <a:avLst/>
          </a:prstGeom>
        </p:spPr>
      </p:pic>
      <p:pic>
        <p:nvPicPr>
          <p:cNvPr id="7" name="Picture 6">
            <a:extLst>
              <a:ext uri="{FF2B5EF4-FFF2-40B4-BE49-F238E27FC236}">
                <a16:creationId xmlns:a16="http://schemas.microsoft.com/office/drawing/2014/main" id="{701AD047-B446-4B27-94B3-FD2857DE332C}"/>
              </a:ext>
            </a:extLst>
          </p:cNvPr>
          <p:cNvPicPr>
            <a:picLocks noChangeAspect="1"/>
          </p:cNvPicPr>
          <p:nvPr/>
        </p:nvPicPr>
        <p:blipFill>
          <a:blip r:embed="rId7"/>
          <a:stretch>
            <a:fillRect/>
          </a:stretch>
        </p:blipFill>
        <p:spPr>
          <a:xfrm>
            <a:off x="7570236" y="4974"/>
            <a:ext cx="2444620" cy="2811033"/>
          </a:xfrm>
          <a:prstGeom prst="rect">
            <a:avLst/>
          </a:prstGeom>
        </p:spPr>
      </p:pic>
      <p:pic>
        <p:nvPicPr>
          <p:cNvPr id="9" name="Picture 8">
            <a:extLst>
              <a:ext uri="{FF2B5EF4-FFF2-40B4-BE49-F238E27FC236}">
                <a16:creationId xmlns:a16="http://schemas.microsoft.com/office/drawing/2014/main" id="{BA3BFE5B-DE33-4C48-8F70-5DE0173B721E}"/>
              </a:ext>
            </a:extLst>
          </p:cNvPr>
          <p:cNvPicPr>
            <a:picLocks noChangeAspect="1"/>
          </p:cNvPicPr>
          <p:nvPr/>
        </p:nvPicPr>
        <p:blipFill>
          <a:blip r:embed="rId8"/>
          <a:stretch>
            <a:fillRect/>
          </a:stretch>
        </p:blipFill>
        <p:spPr>
          <a:xfrm>
            <a:off x="10014857" y="12454"/>
            <a:ext cx="2158482" cy="2803553"/>
          </a:xfrm>
          <a:prstGeom prst="rect">
            <a:avLst/>
          </a:prstGeom>
        </p:spPr>
      </p:pic>
      <p:grpSp>
        <p:nvGrpSpPr>
          <p:cNvPr id="14" name="Group 13">
            <a:extLst>
              <a:ext uri="{FF2B5EF4-FFF2-40B4-BE49-F238E27FC236}">
                <a16:creationId xmlns:a16="http://schemas.microsoft.com/office/drawing/2014/main" id="{DDE549B0-B236-406C-B2B4-6503B1024396}"/>
              </a:ext>
            </a:extLst>
          </p:cNvPr>
          <p:cNvGrpSpPr/>
          <p:nvPr/>
        </p:nvGrpSpPr>
        <p:grpSpPr>
          <a:xfrm>
            <a:off x="18663" y="4355555"/>
            <a:ext cx="12154676" cy="2489991"/>
            <a:chOff x="18662" y="4355555"/>
            <a:chExt cx="12154676" cy="2489991"/>
          </a:xfrm>
        </p:grpSpPr>
        <p:pic>
          <p:nvPicPr>
            <p:cNvPr id="8" name="Picture 7">
              <a:extLst>
                <a:ext uri="{FF2B5EF4-FFF2-40B4-BE49-F238E27FC236}">
                  <a16:creationId xmlns:a16="http://schemas.microsoft.com/office/drawing/2014/main" id="{72ABD108-511C-4372-A80E-2CC9C2461E93}"/>
                </a:ext>
              </a:extLst>
            </p:cNvPr>
            <p:cNvPicPr>
              <a:picLocks noChangeAspect="1"/>
            </p:cNvPicPr>
            <p:nvPr/>
          </p:nvPicPr>
          <p:blipFill>
            <a:blip r:embed="rId9"/>
            <a:stretch>
              <a:fillRect/>
            </a:stretch>
          </p:blipFill>
          <p:spPr>
            <a:xfrm>
              <a:off x="2052735" y="4366724"/>
              <a:ext cx="2715208" cy="2478822"/>
            </a:xfrm>
            <a:prstGeom prst="rect">
              <a:avLst/>
            </a:prstGeom>
          </p:spPr>
        </p:pic>
        <p:pic>
          <p:nvPicPr>
            <p:cNvPr id="10" name="Picture 9">
              <a:extLst>
                <a:ext uri="{FF2B5EF4-FFF2-40B4-BE49-F238E27FC236}">
                  <a16:creationId xmlns:a16="http://schemas.microsoft.com/office/drawing/2014/main" id="{1022A84D-0663-4CB6-8549-9C27B609F2DF}"/>
                </a:ext>
              </a:extLst>
            </p:cNvPr>
            <p:cNvPicPr>
              <a:picLocks noChangeAspect="1"/>
            </p:cNvPicPr>
            <p:nvPr/>
          </p:nvPicPr>
          <p:blipFill>
            <a:blip r:embed="rId10"/>
            <a:stretch>
              <a:fillRect/>
            </a:stretch>
          </p:blipFill>
          <p:spPr>
            <a:xfrm>
              <a:off x="18662" y="4355557"/>
              <a:ext cx="2034073" cy="2489989"/>
            </a:xfrm>
            <a:prstGeom prst="rect">
              <a:avLst/>
            </a:prstGeom>
          </p:spPr>
        </p:pic>
        <p:pic>
          <p:nvPicPr>
            <p:cNvPr id="11" name="Picture 10">
              <a:extLst>
                <a:ext uri="{FF2B5EF4-FFF2-40B4-BE49-F238E27FC236}">
                  <a16:creationId xmlns:a16="http://schemas.microsoft.com/office/drawing/2014/main" id="{97A84DB7-6C21-4F17-8628-B8FEA8D741DF}"/>
                </a:ext>
              </a:extLst>
            </p:cNvPr>
            <p:cNvPicPr>
              <a:picLocks noChangeAspect="1"/>
            </p:cNvPicPr>
            <p:nvPr/>
          </p:nvPicPr>
          <p:blipFill>
            <a:blip r:embed="rId11"/>
            <a:stretch>
              <a:fillRect/>
            </a:stretch>
          </p:blipFill>
          <p:spPr>
            <a:xfrm>
              <a:off x="4705388" y="4355556"/>
              <a:ext cx="2649894" cy="2489989"/>
            </a:xfrm>
            <a:prstGeom prst="rect">
              <a:avLst/>
            </a:prstGeom>
          </p:spPr>
        </p:pic>
        <p:pic>
          <p:nvPicPr>
            <p:cNvPr id="12" name="Picture 11">
              <a:extLst>
                <a:ext uri="{FF2B5EF4-FFF2-40B4-BE49-F238E27FC236}">
                  <a16:creationId xmlns:a16="http://schemas.microsoft.com/office/drawing/2014/main" id="{985FF773-EFAE-40C9-A1B7-6DBEBA560DE9}"/>
                </a:ext>
              </a:extLst>
            </p:cNvPr>
            <p:cNvPicPr>
              <a:picLocks noChangeAspect="1"/>
            </p:cNvPicPr>
            <p:nvPr/>
          </p:nvPicPr>
          <p:blipFill>
            <a:blip r:embed="rId12"/>
            <a:stretch>
              <a:fillRect/>
            </a:stretch>
          </p:blipFill>
          <p:spPr>
            <a:xfrm>
              <a:off x="9428236" y="4366724"/>
              <a:ext cx="2745102" cy="2478821"/>
            </a:xfrm>
            <a:prstGeom prst="rect">
              <a:avLst/>
            </a:prstGeom>
          </p:spPr>
        </p:pic>
        <p:pic>
          <p:nvPicPr>
            <p:cNvPr id="13" name="Picture 12">
              <a:extLst>
                <a:ext uri="{FF2B5EF4-FFF2-40B4-BE49-F238E27FC236}">
                  <a16:creationId xmlns:a16="http://schemas.microsoft.com/office/drawing/2014/main" id="{CA582E67-5140-4E0E-91D5-7013A9E43E68}"/>
                </a:ext>
              </a:extLst>
            </p:cNvPr>
            <p:cNvPicPr>
              <a:picLocks noChangeAspect="1"/>
            </p:cNvPicPr>
            <p:nvPr/>
          </p:nvPicPr>
          <p:blipFill>
            <a:blip r:embed="rId13"/>
            <a:stretch>
              <a:fillRect/>
            </a:stretch>
          </p:blipFill>
          <p:spPr>
            <a:xfrm>
              <a:off x="7354425" y="4355555"/>
              <a:ext cx="2073811" cy="2489989"/>
            </a:xfrm>
            <a:prstGeom prst="rect">
              <a:avLst/>
            </a:prstGeom>
          </p:spPr>
        </p:pic>
      </p:grpSp>
    </p:spTree>
    <p:extLst>
      <p:ext uri="{BB962C8B-B14F-4D97-AF65-F5344CB8AC3E}">
        <p14:creationId xmlns:p14="http://schemas.microsoft.com/office/powerpoint/2010/main" val="3538716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6777B0E8-9253-4425-9DE9-C5DF2132B07C}"/>
              </a:ext>
            </a:extLst>
          </p:cNvPr>
          <p:cNvPicPr>
            <a:picLocks noChangeAspect="1"/>
          </p:cNvPicPr>
          <p:nvPr/>
        </p:nvPicPr>
        <p:blipFill>
          <a:blip r:embed="rId4"/>
          <a:stretch>
            <a:fillRect/>
          </a:stretch>
        </p:blipFill>
        <p:spPr>
          <a:xfrm>
            <a:off x="2296885" y="87084"/>
            <a:ext cx="7108372" cy="6640285"/>
          </a:xfrm>
          <a:prstGeom prst="rect">
            <a:avLst/>
          </a:prstGeom>
        </p:spPr>
      </p:pic>
    </p:spTree>
    <p:extLst>
      <p:ext uri="{BB962C8B-B14F-4D97-AF65-F5344CB8AC3E}">
        <p14:creationId xmlns:p14="http://schemas.microsoft.com/office/powerpoint/2010/main" val="152639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5BD51E89-E70B-49D5-9131-DC3A60F02A5F}"/>
              </a:ext>
            </a:extLst>
          </p:cNvPr>
          <p:cNvPicPr>
            <a:picLocks noChangeAspect="1"/>
          </p:cNvPicPr>
          <p:nvPr/>
        </p:nvPicPr>
        <p:blipFill>
          <a:blip r:embed="rId4"/>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4169279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5" name="Rectangle 4">
            <a:extLst>
              <a:ext uri="{FF2B5EF4-FFF2-40B4-BE49-F238E27FC236}">
                <a16:creationId xmlns:a16="http://schemas.microsoft.com/office/drawing/2014/main" id="{60014DCD-0B2A-423E-A729-0A9A07AF9EAC}"/>
              </a:ext>
            </a:extLst>
          </p:cNvPr>
          <p:cNvSpPr/>
          <p:nvPr/>
        </p:nvSpPr>
        <p:spPr>
          <a:xfrm>
            <a:off x="1" y="234461"/>
            <a:ext cx="12191999" cy="54784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Arial Nova Light" panose="020B0304020202020204" pitchFamily="34" charset="0"/>
              </a:rPr>
              <a:t>Η ανθρώπινη μεταβλητότητα αποδίδεται σε έναν συνδυασμό περιβαλλοντικών και γενετικών πηγών που περιλαμβάνουν: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1" i="0" u="none" strike="noStrike" kern="1200" cap="none" spc="0" normalizeH="0" baseline="0" noProof="0" dirty="0">
                <a:ln>
                  <a:noFill/>
                </a:ln>
                <a:solidFill>
                  <a:srgbClr val="FFFF00"/>
                </a:solidFill>
                <a:effectLst/>
                <a:highlight>
                  <a:srgbClr val="008000"/>
                </a:highlight>
                <a:uLnTx/>
                <a:uFillTx/>
                <a:latin typeface="Calibri" panose="020F0502020204030204"/>
                <a:ea typeface="+mn-ea"/>
                <a:cs typeface="+mn-cs"/>
              </a:rPr>
              <a:t>Περιβαλλοντικές αιτίες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Προγεννητικό περιβάλλον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Διατροφή και υποσιτισμός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Ποιότητα ζωής και φροντίδα υγείας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Έκθεση σε ρύπανση και τοξίνες και άλλους στρεσογόνους παράγοντες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Εκπαίδευση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Καλλιέργεια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Κλίμα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Οικογενειακό περιβάλλον και ανατροφή (ειδικά πριν την ηλικία των 5 ετών)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Παιδική κακοποίηση και παραμέληση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        Ατυχήματα (Τυχαίος, βιομηχανικός ή εκ προθέσεως τραυματισμός, ακρωτηριασμός ή αλλαγή σώματος)</a:t>
            </a:r>
            <a:endPar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9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0BFFF93D-D1FD-4CD7-8F46-9EB00F64DB05}"/>
              </a:ext>
            </a:extLst>
          </p:cNvPr>
          <p:cNvPicPr>
            <a:picLocks noChangeAspect="1"/>
          </p:cNvPicPr>
          <p:nvPr/>
        </p:nvPicPr>
        <p:blipFill>
          <a:blip r:embed="rId4"/>
          <a:stretch>
            <a:fillRect/>
          </a:stretch>
        </p:blipFill>
        <p:spPr>
          <a:xfrm>
            <a:off x="5732585" y="1639442"/>
            <a:ext cx="6390589" cy="3000459"/>
          </a:xfrm>
          <a:prstGeom prst="rect">
            <a:avLst/>
          </a:prstGeom>
        </p:spPr>
      </p:pic>
      <p:sp>
        <p:nvSpPr>
          <p:cNvPr id="4" name="Rectangle 3">
            <a:extLst>
              <a:ext uri="{FF2B5EF4-FFF2-40B4-BE49-F238E27FC236}">
                <a16:creationId xmlns:a16="http://schemas.microsoft.com/office/drawing/2014/main" id="{22097DCA-F10D-447B-A7A7-910DA584ABB1}"/>
              </a:ext>
            </a:extLst>
          </p:cNvPr>
          <p:cNvSpPr/>
          <p:nvPr/>
        </p:nvSpPr>
        <p:spPr>
          <a:xfrm>
            <a:off x="68826" y="2155257"/>
            <a:ext cx="5499636" cy="22159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Arial Nova Light" panose="020B0304020202020204" pitchFamily="34" charset="0"/>
              </a:rPr>
              <a:t>Η ανθρώπινη μεταβλητότητα, ή ανθρώπινη παραλλαγή, είναι το εύρος των πιθανών τιμών για οποιοδήποτε χαρακτηριστικό, φυσικό ή ψυχικό, των ανθρώπων.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458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5" name="Rectangle 4">
            <a:extLst>
              <a:ext uri="{FF2B5EF4-FFF2-40B4-BE49-F238E27FC236}">
                <a16:creationId xmlns:a16="http://schemas.microsoft.com/office/drawing/2014/main" id="{60014DCD-0B2A-423E-A729-0A9A07AF9EAC}"/>
              </a:ext>
            </a:extLst>
          </p:cNvPr>
          <p:cNvSpPr/>
          <p:nvPr/>
        </p:nvSpPr>
        <p:spPr>
          <a:xfrm>
            <a:off x="1" y="984738"/>
            <a:ext cx="12191999" cy="3477875"/>
          </a:xfrm>
          <a:prstGeom prst="rect">
            <a:avLst/>
          </a:prstGeom>
        </p:spPr>
        <p:txBody>
          <a:bodyPr wrap="square">
            <a:spAutoFit/>
          </a:bodyPr>
          <a:lstStyle/>
          <a:p>
            <a:pPr lvl="0" algn="ctr">
              <a:defRPr/>
            </a:pPr>
            <a:r>
              <a:rPr lang="el-GR" sz="2400" b="1" dirty="0">
                <a:solidFill>
                  <a:prstClr val="black"/>
                </a:solidFill>
                <a:latin typeface="Arial Nova Light" panose="020B0304020202020204" pitchFamily="34" charset="0"/>
              </a:rPr>
              <a:t>Η ανθρώπινη μεταβλητότητα αποδίδεται σε έναν συνδυασμό περιβαλλοντικών και γενετικών πηγών που περιλαμβάνουν:</a:t>
            </a:r>
          </a:p>
          <a:p>
            <a:pPr lvl="0">
              <a:defRPr/>
            </a:pPr>
            <a:endParaRPr lang="el-GR" sz="14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FF00"/>
                </a:solidFill>
                <a:effectLst/>
                <a:highlight>
                  <a:srgbClr val="008000"/>
                </a:highlight>
                <a:uLnTx/>
                <a:uFillTx/>
                <a:latin typeface="Calibri" panose="020F0502020204030204"/>
                <a:ea typeface="+mn-ea"/>
                <a:cs typeface="+mn-cs"/>
              </a:rPr>
              <a:t>Γενετικές αιτίες</a:t>
            </a:r>
          </a:p>
          <a:p>
            <a:pPr lvl="0"/>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Μεταλλάξεις}}}} </a:t>
            </a:r>
            <a:r>
              <a:rPr lang="el-GR" sz="2400" b="1" dirty="0">
                <a:solidFill>
                  <a:prstClr val="black"/>
                </a:solidFill>
              </a:rPr>
              <a:t>Γονιδιακή μετάλλαξη - Χρωμοσωμική μετάλλαξη - Εξωτερικές επιρροές</a:t>
            </a:r>
            <a:endPar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dirty="0">
                <a:solidFill>
                  <a:srgbClr val="FF0000"/>
                </a:solidFill>
                <a:latin typeface="Calibri" panose="020F0502020204030204"/>
              </a:rPr>
              <a:t>        </a:t>
            </a: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Σεξουαλική αναπαραγωγή}}}} </a:t>
            </a:r>
            <a:r>
              <a:rPr lang="el-GR" sz="2400" b="1" dirty="0">
                <a:solidFill>
                  <a:prstClr val="black"/>
                </a:solidFill>
              </a:rPr>
              <a:t>Ανασυνδυασμός (Τύποι αίματος/ανοσολογικοί τύποι) - Διαφορές </a:t>
            </a:r>
            <a:r>
              <a:rPr lang="el-GR" sz="2400" b="1" dirty="0"/>
              <a:t>αλληλόμορφων)</a:t>
            </a:r>
            <a:r>
              <a:rPr lang="el-GR" sz="2400" b="1" dirty="0">
                <a:latin typeface="Calibri" panose="020F0502020204030204"/>
              </a:rPr>
              <a:t> - </a:t>
            </a:r>
            <a:r>
              <a:rPr kumimoji="0" lang="el-GR" sz="2400" b="1" i="0" u="none" strike="noStrike" kern="1200" cap="none" spc="0" normalizeH="0" baseline="0" noProof="0" dirty="0">
                <a:ln>
                  <a:noFill/>
                </a:ln>
                <a:effectLst/>
                <a:uLnTx/>
                <a:uFillTx/>
                <a:latin typeface="Calibri" panose="020F0502020204030204"/>
                <a:ea typeface="+mn-ea"/>
                <a:cs typeface="+mn-cs"/>
              </a:rPr>
              <a:t>Επιλογή </a:t>
            </a: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συντρόφου - Αναπαραγωγικές ικανότητες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Επιγενετική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        Γονιδιακή ροή</a:t>
            </a:r>
            <a:endPar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853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7" name="Rectangle 6">
            <a:extLst>
              <a:ext uri="{FF2B5EF4-FFF2-40B4-BE49-F238E27FC236}">
                <a16:creationId xmlns:a16="http://schemas.microsoft.com/office/drawing/2014/main" id="{731DBC64-017B-49D5-A6E6-CC0D69E606C0}"/>
              </a:ext>
            </a:extLst>
          </p:cNvPr>
          <p:cNvSpPr/>
          <p:nvPr/>
        </p:nvSpPr>
        <p:spPr>
          <a:xfrm rot="16200000">
            <a:off x="5933396" y="2916614"/>
            <a:ext cx="542260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FF0000"/>
                </a:solidFill>
                <a:effectLst/>
                <a:uLnTx/>
                <a:uFillTx/>
                <a:latin typeface="Arial Nova Light" panose="020B0304020202020204" pitchFamily="34" charset="0"/>
                <a:ea typeface="+mn-ea"/>
                <a:cs typeface="+mn-cs"/>
              </a:rPr>
              <a:t>Φαινοτυπική </a:t>
            </a:r>
            <a:r>
              <a:rPr kumimoji="0" lang="en-GB" sz="2800" b="1" i="0" u="none" strike="noStrike" kern="1200" cap="none" spc="0" normalizeH="0" baseline="0" noProof="0" dirty="0">
                <a:ln>
                  <a:noFill/>
                </a:ln>
                <a:solidFill>
                  <a:srgbClr val="FF0000"/>
                </a:solidFill>
                <a:effectLst/>
                <a:uLnTx/>
                <a:uFillTx/>
                <a:latin typeface="Arial Nova Light" panose="020B0304020202020204" pitchFamily="34" charset="0"/>
                <a:ea typeface="+mn-ea"/>
                <a:cs typeface="+mn-cs"/>
              </a:rPr>
              <a:t>   </a:t>
            </a:r>
            <a:r>
              <a:rPr kumimoji="0" lang="el-GR" sz="2800" b="1" i="0" u="none" strike="noStrike" kern="1200" cap="none" spc="0" normalizeH="0" baseline="0" noProof="0" dirty="0">
                <a:ln>
                  <a:noFill/>
                </a:ln>
                <a:solidFill>
                  <a:srgbClr val="FF0000"/>
                </a:solidFill>
                <a:effectLst/>
                <a:uLnTx/>
                <a:uFillTx/>
                <a:latin typeface="Arial Nova Light" panose="020B0304020202020204" pitchFamily="34" charset="0"/>
                <a:ea typeface="+mn-ea"/>
                <a:cs typeface="+mn-cs"/>
              </a:rPr>
              <a:t>διακύμανση</a:t>
            </a:r>
          </a:p>
        </p:txBody>
      </p:sp>
      <p:grpSp>
        <p:nvGrpSpPr>
          <p:cNvPr id="13" name="Group 12">
            <a:extLst>
              <a:ext uri="{FF2B5EF4-FFF2-40B4-BE49-F238E27FC236}">
                <a16:creationId xmlns:a16="http://schemas.microsoft.com/office/drawing/2014/main" id="{3ABADCCF-B1D0-48E2-A39A-18AB6A6B0795}"/>
              </a:ext>
            </a:extLst>
          </p:cNvPr>
          <p:cNvGrpSpPr/>
          <p:nvPr/>
        </p:nvGrpSpPr>
        <p:grpSpPr>
          <a:xfrm>
            <a:off x="8985850" y="3923408"/>
            <a:ext cx="3200400" cy="2934592"/>
            <a:chOff x="8985850" y="3923408"/>
            <a:chExt cx="3200400" cy="2934592"/>
          </a:xfrm>
        </p:grpSpPr>
        <p:pic>
          <p:nvPicPr>
            <p:cNvPr id="2" name="Picture 1">
              <a:extLst>
                <a:ext uri="{FF2B5EF4-FFF2-40B4-BE49-F238E27FC236}">
                  <a16:creationId xmlns:a16="http://schemas.microsoft.com/office/drawing/2014/main" id="{1FBC2F4A-2F06-4F96-9C64-6672A7A54139}"/>
                </a:ext>
              </a:extLst>
            </p:cNvPr>
            <p:cNvPicPr>
              <a:picLocks noChangeAspect="1"/>
            </p:cNvPicPr>
            <p:nvPr/>
          </p:nvPicPr>
          <p:blipFill>
            <a:blip r:embed="rId4"/>
            <a:stretch>
              <a:fillRect/>
            </a:stretch>
          </p:blipFill>
          <p:spPr>
            <a:xfrm>
              <a:off x="8985850" y="3923408"/>
              <a:ext cx="3200400" cy="2934592"/>
            </a:xfrm>
            <a:prstGeom prst="rect">
              <a:avLst/>
            </a:prstGeom>
          </p:spPr>
        </p:pic>
        <p:sp>
          <p:nvSpPr>
            <p:cNvPr id="8" name="Rectangle 7">
              <a:extLst>
                <a:ext uri="{FF2B5EF4-FFF2-40B4-BE49-F238E27FC236}">
                  <a16:creationId xmlns:a16="http://schemas.microsoft.com/office/drawing/2014/main" id="{6D82EA45-E629-46A9-9EA8-890A1A3850E3}"/>
                </a:ext>
              </a:extLst>
            </p:cNvPr>
            <p:cNvSpPr/>
            <p:nvPr/>
          </p:nvSpPr>
          <p:spPr>
            <a:xfrm>
              <a:off x="9458355" y="6488668"/>
              <a:ext cx="23867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Hieracium</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umbellatum</a:t>
              </a: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p>
          </p:txBody>
        </p:sp>
      </p:grpSp>
      <p:grpSp>
        <p:nvGrpSpPr>
          <p:cNvPr id="12" name="Group 11">
            <a:extLst>
              <a:ext uri="{FF2B5EF4-FFF2-40B4-BE49-F238E27FC236}">
                <a16:creationId xmlns:a16="http://schemas.microsoft.com/office/drawing/2014/main" id="{168EDD42-4CD2-42F8-B435-09F6A4C24DE2}"/>
              </a:ext>
            </a:extLst>
          </p:cNvPr>
          <p:cNvGrpSpPr/>
          <p:nvPr/>
        </p:nvGrpSpPr>
        <p:grpSpPr>
          <a:xfrm>
            <a:off x="8974347" y="0"/>
            <a:ext cx="3223404" cy="3923408"/>
            <a:chOff x="8974347" y="0"/>
            <a:chExt cx="3223404" cy="3923408"/>
          </a:xfrm>
        </p:grpSpPr>
        <p:pic>
          <p:nvPicPr>
            <p:cNvPr id="5" name="Picture 4">
              <a:extLst>
                <a:ext uri="{FF2B5EF4-FFF2-40B4-BE49-F238E27FC236}">
                  <a16:creationId xmlns:a16="http://schemas.microsoft.com/office/drawing/2014/main" id="{F25550BD-254B-4D2F-A6DF-772E63FE3E8B}"/>
                </a:ext>
              </a:extLst>
            </p:cNvPr>
            <p:cNvPicPr>
              <a:picLocks noChangeAspect="1"/>
            </p:cNvPicPr>
            <p:nvPr/>
          </p:nvPicPr>
          <p:blipFill>
            <a:blip r:embed="rId5"/>
            <a:stretch>
              <a:fillRect/>
            </a:stretch>
          </p:blipFill>
          <p:spPr>
            <a:xfrm>
              <a:off x="8974347" y="1996266"/>
              <a:ext cx="3211902" cy="1927142"/>
            </a:xfrm>
            <a:prstGeom prst="rect">
              <a:avLst/>
            </a:prstGeom>
          </p:spPr>
        </p:pic>
        <p:pic>
          <p:nvPicPr>
            <p:cNvPr id="6" name="Picture 5">
              <a:extLst>
                <a:ext uri="{FF2B5EF4-FFF2-40B4-BE49-F238E27FC236}">
                  <a16:creationId xmlns:a16="http://schemas.microsoft.com/office/drawing/2014/main" id="{6F23D02F-7C06-41DA-AD48-B41772C41A06}"/>
                </a:ext>
              </a:extLst>
            </p:cNvPr>
            <p:cNvPicPr>
              <a:picLocks noChangeAspect="1"/>
            </p:cNvPicPr>
            <p:nvPr/>
          </p:nvPicPr>
          <p:blipFill>
            <a:blip r:embed="rId6"/>
            <a:stretch>
              <a:fillRect/>
            </a:stretch>
          </p:blipFill>
          <p:spPr>
            <a:xfrm>
              <a:off x="8985849" y="0"/>
              <a:ext cx="3211902" cy="1996266"/>
            </a:xfrm>
            <a:prstGeom prst="rect">
              <a:avLst/>
            </a:prstGeom>
          </p:spPr>
        </p:pic>
        <p:sp>
          <p:nvSpPr>
            <p:cNvPr id="9" name="Rectangle 8">
              <a:extLst>
                <a:ext uri="{FF2B5EF4-FFF2-40B4-BE49-F238E27FC236}">
                  <a16:creationId xmlns:a16="http://schemas.microsoft.com/office/drawing/2014/main" id="{D1FF5EAD-7883-41BC-A930-CEAD402DF485}"/>
                </a:ext>
              </a:extLst>
            </p:cNvPr>
            <p:cNvSpPr/>
            <p:nvPr/>
          </p:nvSpPr>
          <p:spPr>
            <a:xfrm>
              <a:off x="9315496" y="1810717"/>
              <a:ext cx="25296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Drosophila melanogaster</a:t>
              </a:r>
            </a:p>
          </p:txBody>
        </p:sp>
      </p:grpSp>
      <p:sp>
        <p:nvSpPr>
          <p:cNvPr id="4" name="Rectangle 3">
            <a:extLst>
              <a:ext uri="{FF2B5EF4-FFF2-40B4-BE49-F238E27FC236}">
                <a16:creationId xmlns:a16="http://schemas.microsoft.com/office/drawing/2014/main" id="{9EF11541-FB73-441E-9976-505325C7E4DD}"/>
              </a:ext>
            </a:extLst>
          </p:cNvPr>
          <p:cNvSpPr/>
          <p:nvPr/>
        </p:nvSpPr>
        <p:spPr>
          <a:xfrm>
            <a:off x="50363" y="2054010"/>
            <a:ext cx="8472313" cy="4462760"/>
          </a:xfrm>
          <a:prstGeom prst="rect">
            <a:avLst/>
          </a:prstGeom>
        </p:spPr>
        <p:txBody>
          <a:bodyPr wrap="square">
            <a:spAutoFit/>
          </a:bodyPr>
          <a:lstStyle/>
          <a:p>
            <a:pPr algn="ctr"/>
            <a:r>
              <a:rPr lang="el-GR" sz="3200" b="1" dirty="0">
                <a:latin typeface="Arial Nova Light" panose="020B0304020202020204" pitchFamily="34" charset="0"/>
              </a:rPr>
              <a:t>ΠΡΟΣΑΡΜΟΓΕΣ ΣΤΗΝ ΥΠΟΞΙΑ ΛΟΓΩ ΒΑΡΟΜΕΤΡΙΚΗΣ ΠΙΕΣΗΣ ΚΑΙ ΜΕΙΩΜΕΝΟΥ ΟΞΥΓΟΝΟΥ</a:t>
            </a:r>
          </a:p>
          <a:p>
            <a:endParaRPr lang="el-GR" sz="2000" dirty="0"/>
          </a:p>
          <a:p>
            <a:pPr marL="285750" indent="-285750">
              <a:buClr>
                <a:srgbClr val="FF0000"/>
              </a:buClr>
              <a:buFont typeface="Wingdings" panose="05000000000000000000" pitchFamily="2" charset="2"/>
              <a:buChar char="Ø"/>
            </a:pPr>
            <a:r>
              <a:rPr lang="el-GR" sz="2000" dirty="0"/>
              <a:t>    </a:t>
            </a:r>
            <a:r>
              <a:rPr lang="el-GR" sz="2800" b="1" dirty="0">
                <a:latin typeface="Arial Nova Light" panose="020B0304020202020204" pitchFamily="34" charset="0"/>
              </a:rPr>
              <a:t>Απελευθέρωση ερυθροποιητίνης</a:t>
            </a:r>
          </a:p>
          <a:p>
            <a:pPr marL="285750" indent="-285750">
              <a:buClr>
                <a:srgbClr val="FF0000"/>
              </a:buClr>
              <a:buFont typeface="Wingdings" panose="05000000000000000000" pitchFamily="2" charset="2"/>
              <a:buChar char="Ø"/>
            </a:pPr>
            <a:r>
              <a:rPr lang="el-GR" sz="2800" b="1" dirty="0">
                <a:latin typeface="Arial Nova Light" panose="020B0304020202020204" pitchFamily="34" charset="0"/>
              </a:rPr>
              <a:t>   Αύξηση ερυθροκυττάρων – αιμοσφαιρίνης</a:t>
            </a:r>
          </a:p>
          <a:p>
            <a:pPr marL="285750" indent="-285750">
              <a:buClr>
                <a:srgbClr val="FF0000"/>
              </a:buClr>
              <a:buFont typeface="Wingdings" panose="05000000000000000000" pitchFamily="2" charset="2"/>
              <a:buChar char="Ø"/>
            </a:pPr>
            <a:r>
              <a:rPr lang="el-GR" sz="2800" b="1" dirty="0">
                <a:latin typeface="Arial Nova Light" panose="020B0304020202020204" pitchFamily="34" charset="0"/>
              </a:rPr>
              <a:t>   Αύξηση συνολικού όγκου αίματος</a:t>
            </a:r>
          </a:p>
          <a:p>
            <a:pPr marL="285750" indent="-285750">
              <a:buClr>
                <a:srgbClr val="FF0000"/>
              </a:buClr>
              <a:buFont typeface="Wingdings" panose="05000000000000000000" pitchFamily="2" charset="2"/>
              <a:buChar char="Ø"/>
            </a:pPr>
            <a:r>
              <a:rPr lang="el-GR" sz="2800" b="1" dirty="0">
                <a:latin typeface="Arial Nova Light" panose="020B0304020202020204" pitchFamily="34" charset="0"/>
              </a:rPr>
              <a:t>   Βελτίωση της ικανότητας μεταφοράς οξυγόνου</a:t>
            </a:r>
          </a:p>
          <a:p>
            <a:pPr marL="285750" indent="-285750">
              <a:buClr>
                <a:srgbClr val="FF0000"/>
              </a:buClr>
              <a:buFont typeface="Wingdings" panose="05000000000000000000" pitchFamily="2" charset="2"/>
              <a:buChar char="Ø"/>
            </a:pPr>
            <a:r>
              <a:rPr lang="el-GR" sz="2800" b="1" dirty="0">
                <a:latin typeface="Arial Nova Light" panose="020B0304020202020204" pitchFamily="34" charset="0"/>
              </a:rPr>
              <a:t>   Άρα αύξηση της μέγιστης πρόσληψης οξυγόνου (VO</a:t>
            </a:r>
            <a:r>
              <a:rPr lang="el-GR" sz="2800" b="1" baseline="-25000" dirty="0">
                <a:latin typeface="Arial Nova Light" panose="020B0304020202020204" pitchFamily="34" charset="0"/>
              </a:rPr>
              <a:t>2</a:t>
            </a:r>
            <a:r>
              <a:rPr lang="el-GR" sz="2800" b="1" dirty="0">
                <a:latin typeface="Arial Nova Light" panose="020B0304020202020204" pitchFamily="34" charset="0"/>
              </a:rPr>
              <a:t> MAX)</a:t>
            </a:r>
            <a:endParaRPr lang="en-GB" sz="2800" b="1" dirty="0">
              <a:latin typeface="Arial Nova Light" panose="020B0304020202020204" pitchFamily="34" charset="0"/>
            </a:endParaRPr>
          </a:p>
        </p:txBody>
      </p:sp>
      <p:graphicFrame>
        <p:nvGraphicFramePr>
          <p:cNvPr id="14" name="Table 13">
            <a:extLst>
              <a:ext uri="{FF2B5EF4-FFF2-40B4-BE49-F238E27FC236}">
                <a16:creationId xmlns:a16="http://schemas.microsoft.com/office/drawing/2014/main" id="{60D4CD97-3A1F-405F-B804-5F763B5C48DC}"/>
              </a:ext>
            </a:extLst>
          </p:cNvPr>
          <p:cNvGraphicFramePr>
            <a:graphicFrameLocks noGrp="1"/>
          </p:cNvGraphicFramePr>
          <p:nvPr>
            <p:extLst>
              <p:ext uri="{D42A27DB-BD31-4B8C-83A1-F6EECF244321}">
                <p14:modId xmlns:p14="http://schemas.microsoft.com/office/powerpoint/2010/main" val="3771567432"/>
              </p:ext>
            </p:extLst>
          </p:nvPr>
        </p:nvGraphicFramePr>
        <p:xfrm>
          <a:off x="127545" y="103729"/>
          <a:ext cx="8128000" cy="1483360"/>
        </p:xfrm>
        <a:graphic>
          <a:graphicData uri="http://schemas.openxmlformats.org/drawingml/2006/table">
            <a:tbl>
              <a:tblPr firstRow="1" bandRow="1">
                <a:tableStyleId>{5C22544A-7EE6-4342-B048-85BDC9FD1C3A}</a:tableStyleId>
              </a:tblPr>
              <a:tblGrid>
                <a:gridCol w="1290947">
                  <a:extLst>
                    <a:ext uri="{9D8B030D-6E8A-4147-A177-3AD203B41FA5}">
                      <a16:colId xmlns:a16="http://schemas.microsoft.com/office/drawing/2014/main" val="3609201672"/>
                    </a:ext>
                  </a:extLst>
                </a:gridCol>
                <a:gridCol w="1606062">
                  <a:extLst>
                    <a:ext uri="{9D8B030D-6E8A-4147-A177-3AD203B41FA5}">
                      <a16:colId xmlns:a16="http://schemas.microsoft.com/office/drawing/2014/main" val="4128699894"/>
                    </a:ext>
                  </a:extLst>
                </a:gridCol>
                <a:gridCol w="1617784">
                  <a:extLst>
                    <a:ext uri="{9D8B030D-6E8A-4147-A177-3AD203B41FA5}">
                      <a16:colId xmlns:a16="http://schemas.microsoft.com/office/drawing/2014/main" val="1708303693"/>
                    </a:ext>
                  </a:extLst>
                </a:gridCol>
                <a:gridCol w="1987607">
                  <a:extLst>
                    <a:ext uri="{9D8B030D-6E8A-4147-A177-3AD203B41FA5}">
                      <a16:colId xmlns:a16="http://schemas.microsoft.com/office/drawing/2014/main" val="399983137"/>
                    </a:ext>
                  </a:extLst>
                </a:gridCol>
                <a:gridCol w="1625600">
                  <a:extLst>
                    <a:ext uri="{9D8B030D-6E8A-4147-A177-3AD203B41FA5}">
                      <a16:colId xmlns:a16="http://schemas.microsoft.com/office/drawing/2014/main" val="196751261"/>
                    </a:ext>
                  </a:extLst>
                </a:gridCol>
              </a:tblGrid>
              <a:tr h="370840">
                <a:tc>
                  <a:txBody>
                    <a:bodyPr/>
                    <a:lstStyle/>
                    <a:p>
                      <a:pPr algn="ctr"/>
                      <a:r>
                        <a:rPr lang="el-GR" sz="1600" b="1" dirty="0">
                          <a:latin typeface="Arial Nova Light" panose="020B0304020202020204" pitchFamily="34" charset="0"/>
                        </a:rPr>
                        <a:t>ΟΜΑΔΕΣ</a:t>
                      </a:r>
                      <a:endParaRPr lang="en-GB" sz="1600" b="1" dirty="0">
                        <a:latin typeface="Arial Nova Light" panose="020B0304020202020204" pitchFamily="34" charset="0"/>
                      </a:endParaRPr>
                    </a:p>
                  </a:txBody>
                  <a:tcPr/>
                </a:tc>
                <a:tc gridSpan="2">
                  <a:txBody>
                    <a:bodyPr/>
                    <a:lstStyle/>
                    <a:p>
                      <a:pPr algn="ctr"/>
                      <a:r>
                        <a:rPr lang="en-GB" sz="1600" b="1" dirty="0">
                          <a:latin typeface="Arial Nova Light" panose="020B0304020202020204" pitchFamily="34" charset="0"/>
                        </a:rPr>
                        <a:t>Hbmass</a:t>
                      </a:r>
                    </a:p>
                  </a:txBody>
                  <a:tcPr/>
                </a:tc>
                <a:tc hMerge="1">
                  <a:txBody>
                    <a:bodyPr/>
                    <a:lstStyle/>
                    <a:p>
                      <a:endParaRPr lang="en-GB" dirty="0"/>
                    </a:p>
                  </a:txBody>
                  <a:tcPr/>
                </a:tc>
                <a:tc gridSpan="2">
                  <a:txBody>
                    <a:bodyPr/>
                    <a:lstStyle/>
                    <a:p>
                      <a:pPr algn="ctr"/>
                      <a:r>
                        <a:rPr lang="el-GR" sz="1600" b="1" dirty="0">
                          <a:latin typeface="Arial Nova Light" panose="020B0304020202020204" pitchFamily="34" charset="0"/>
                        </a:rPr>
                        <a:t>ΑΙΜΑΤΟΚΡΙΤΗΣ</a:t>
                      </a:r>
                      <a:endParaRPr lang="en-GB" sz="1600" b="1" dirty="0">
                        <a:latin typeface="Arial Nova Light" panose="020B0304020202020204" pitchFamily="34" charset="0"/>
                      </a:endParaRPr>
                    </a:p>
                  </a:txBody>
                  <a:tcPr/>
                </a:tc>
                <a:tc hMerge="1">
                  <a:txBody>
                    <a:bodyPr/>
                    <a:lstStyle/>
                    <a:p>
                      <a:endParaRPr lang="en-GB" sz="1600" dirty="0"/>
                    </a:p>
                  </a:txBody>
                  <a:tcPr/>
                </a:tc>
                <a:extLst>
                  <a:ext uri="{0D108BD9-81ED-4DB2-BD59-A6C34878D82A}">
                    <a16:rowId xmlns:a16="http://schemas.microsoft.com/office/drawing/2014/main" val="2101723917"/>
                  </a:ext>
                </a:extLst>
              </a:tr>
              <a:tr h="370840">
                <a:tc>
                  <a:txBody>
                    <a:bodyPr/>
                    <a:lstStyle/>
                    <a:p>
                      <a:pPr algn="ctr"/>
                      <a:endParaRPr lang="en-GB" sz="1600" b="1" dirty="0">
                        <a:latin typeface="Arial Nova Light" panose="020B0304020202020204" pitchFamily="34" charset="0"/>
                      </a:endParaRPr>
                    </a:p>
                  </a:txBody>
                  <a:tcPr/>
                </a:tc>
                <a:tc>
                  <a:txBody>
                    <a:bodyPr/>
                    <a:lstStyle/>
                    <a:p>
                      <a:pPr algn="ctr"/>
                      <a:r>
                        <a:rPr lang="el-GR" sz="1600" b="1" dirty="0">
                          <a:latin typeface="Arial Nova Light" panose="020B0304020202020204" pitchFamily="34" charset="0"/>
                        </a:rPr>
                        <a:t>2 ΕΒΔΟΜΑΔΕΣ</a:t>
                      </a:r>
                      <a:endParaRPr lang="en-GB" sz="1600" b="1" dirty="0">
                        <a:latin typeface="Arial Nova Light" panose="020B03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b="1" dirty="0">
                          <a:latin typeface="Arial Nova Light" panose="020B0304020202020204" pitchFamily="34" charset="0"/>
                        </a:rPr>
                        <a:t>3 ΕΒΔΟΜΑΔΕΣ</a:t>
                      </a:r>
                      <a:endParaRPr lang="en-GB" sz="1600" b="1" dirty="0">
                        <a:latin typeface="Arial Nova Light" panose="020B03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b="1" dirty="0">
                          <a:latin typeface="Arial Nova Light" panose="020B0304020202020204" pitchFamily="34" charset="0"/>
                        </a:rPr>
                        <a:t>2 ΕΒΔΟΜΑΔΕΣ</a:t>
                      </a:r>
                      <a:endParaRPr lang="en-GB" sz="1600" b="1" dirty="0">
                        <a:latin typeface="Arial Nova Light" panose="020B03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b="1" dirty="0">
                          <a:latin typeface="Arial Nova Light" panose="020B0304020202020204" pitchFamily="34" charset="0"/>
                        </a:rPr>
                        <a:t>3 ΕΒΔΟΜΑΔΕΣ</a:t>
                      </a:r>
                      <a:endParaRPr lang="en-GB" sz="1600" b="1" dirty="0">
                        <a:latin typeface="Arial Nova Light" panose="020B0304020202020204" pitchFamily="34" charset="0"/>
                      </a:endParaRPr>
                    </a:p>
                  </a:txBody>
                  <a:tcPr/>
                </a:tc>
                <a:extLst>
                  <a:ext uri="{0D108BD9-81ED-4DB2-BD59-A6C34878D82A}">
                    <a16:rowId xmlns:a16="http://schemas.microsoft.com/office/drawing/2014/main" val="1556196856"/>
                  </a:ext>
                </a:extLst>
              </a:tr>
              <a:tr h="370840">
                <a:tc>
                  <a:txBody>
                    <a:bodyPr/>
                    <a:lstStyle/>
                    <a:p>
                      <a:pPr algn="ctr"/>
                      <a:r>
                        <a:rPr lang="el-GR" sz="1600" b="1" dirty="0">
                          <a:latin typeface="Arial Nova Light" panose="020B0304020202020204" pitchFamily="34" charset="0"/>
                        </a:rPr>
                        <a:t>ΑΝΑΦΟΡΑΣ</a:t>
                      </a:r>
                      <a:endParaRPr lang="en-GB" sz="1600" b="1" dirty="0">
                        <a:latin typeface="Arial Nova Light" panose="020B0304020202020204" pitchFamily="34" charset="0"/>
                      </a:endParaRPr>
                    </a:p>
                  </a:txBody>
                  <a:tcPr/>
                </a:tc>
                <a:tc>
                  <a:txBody>
                    <a:bodyPr/>
                    <a:lstStyle/>
                    <a:p>
                      <a:pPr algn="ctr"/>
                      <a:r>
                        <a:rPr lang="el-GR" sz="1600" b="1" dirty="0">
                          <a:latin typeface="Arial Nova Light" panose="020B0304020202020204" pitchFamily="34" charset="0"/>
                        </a:rPr>
                        <a:t>0,01</a:t>
                      </a:r>
                      <a:endParaRPr lang="en-GB" sz="1600" b="1" dirty="0">
                        <a:latin typeface="Arial Nova Light" panose="020B0304020202020204" pitchFamily="34" charset="0"/>
                      </a:endParaRPr>
                    </a:p>
                  </a:txBody>
                  <a:tcPr/>
                </a:tc>
                <a:tc>
                  <a:txBody>
                    <a:bodyPr/>
                    <a:lstStyle/>
                    <a:p>
                      <a:pPr algn="ctr"/>
                      <a:r>
                        <a:rPr lang="el-GR" sz="1600" b="1" dirty="0">
                          <a:latin typeface="Arial Nova Light" panose="020B0304020202020204" pitchFamily="34" charset="0"/>
                        </a:rPr>
                        <a:t>-1,1%</a:t>
                      </a:r>
                      <a:endParaRPr lang="en-GB" sz="1600" b="1" dirty="0">
                        <a:latin typeface="Arial Nova Light" panose="020B0304020202020204" pitchFamily="34" charset="0"/>
                      </a:endParaRPr>
                    </a:p>
                  </a:txBody>
                  <a:tcPr/>
                </a:tc>
                <a:tc rowSpan="2">
                  <a:txBody>
                    <a:bodyPr/>
                    <a:lstStyle/>
                    <a:p>
                      <a:pPr algn="ctr"/>
                      <a:endParaRPr lang="en-GB" sz="1600" b="1" dirty="0">
                        <a:latin typeface="Arial Nova Light" panose="020B0304020202020204" pitchFamily="34" charset="0"/>
                      </a:endParaRPr>
                    </a:p>
                    <a:p>
                      <a:pPr algn="ctr"/>
                      <a:r>
                        <a:rPr lang="el-GR" sz="1600" b="1" dirty="0">
                          <a:latin typeface="Arial Nova Light" panose="020B0304020202020204" pitchFamily="34" charset="0"/>
                        </a:rPr>
                        <a:t>p = 0,01</a:t>
                      </a:r>
                      <a:endParaRPr lang="en-GB" sz="1600" b="1" dirty="0">
                        <a:latin typeface="Arial Nova Light" panose="020B0304020202020204" pitchFamily="34" charset="0"/>
                      </a:endParaRPr>
                    </a:p>
                  </a:txBody>
                  <a:tcPr/>
                </a:tc>
                <a:tc rowSpan="2">
                  <a:txBody>
                    <a:bodyPr/>
                    <a:lstStyle/>
                    <a:p>
                      <a:pPr algn="ctr"/>
                      <a:endParaRPr lang="en-GB" sz="1600" b="1" dirty="0">
                        <a:latin typeface="Arial Nova Light" panose="020B0304020202020204" pitchFamily="34" charset="0"/>
                      </a:endParaRPr>
                    </a:p>
                    <a:p>
                      <a:pPr algn="ctr"/>
                      <a:r>
                        <a:rPr lang="el-GR" sz="1600" b="1" dirty="0">
                          <a:latin typeface="Arial Nova Light" panose="020B0304020202020204" pitchFamily="34" charset="0"/>
                        </a:rPr>
                        <a:t>p = 0,04</a:t>
                      </a:r>
                      <a:endParaRPr lang="en-GB" sz="1600" b="1" dirty="0">
                        <a:latin typeface="Arial Nova Light" panose="020B0304020202020204" pitchFamily="34" charset="0"/>
                      </a:endParaRPr>
                    </a:p>
                  </a:txBody>
                  <a:tcPr/>
                </a:tc>
                <a:extLst>
                  <a:ext uri="{0D108BD9-81ED-4DB2-BD59-A6C34878D82A}">
                    <a16:rowId xmlns:a16="http://schemas.microsoft.com/office/drawing/2014/main" val="1136958300"/>
                  </a:ext>
                </a:extLst>
              </a:tr>
              <a:tr h="370840">
                <a:tc>
                  <a:txBody>
                    <a:bodyPr/>
                    <a:lstStyle/>
                    <a:p>
                      <a:pPr algn="ctr"/>
                      <a:r>
                        <a:rPr lang="el-GR" sz="1600" b="1" dirty="0">
                          <a:latin typeface="Arial Nova Light" panose="020B0304020202020204" pitchFamily="34" charset="0"/>
                        </a:rPr>
                        <a:t>ΑΘΛΗΤΕΣ</a:t>
                      </a:r>
                      <a:endParaRPr lang="en-GB" sz="1600" b="1" dirty="0">
                        <a:latin typeface="Arial Nova Light" panose="020B0304020202020204" pitchFamily="34" charset="0"/>
                      </a:endParaRPr>
                    </a:p>
                  </a:txBody>
                  <a:tcPr/>
                </a:tc>
                <a:tc>
                  <a:txBody>
                    <a:bodyPr/>
                    <a:lstStyle/>
                    <a:p>
                      <a:pPr algn="ctr"/>
                      <a:r>
                        <a:rPr lang="en-GB" sz="1600" b="1" dirty="0">
                          <a:latin typeface="Arial Nova Light" panose="020B0304020202020204" pitchFamily="34" charset="0"/>
                        </a:rPr>
                        <a:t>3.1%</a:t>
                      </a:r>
                    </a:p>
                  </a:txBody>
                  <a:tcPr/>
                </a:tc>
                <a:tc>
                  <a:txBody>
                    <a:bodyPr/>
                    <a:lstStyle/>
                    <a:p>
                      <a:pPr algn="ctr"/>
                      <a:r>
                        <a:rPr lang="el-GR" sz="1600" b="1" dirty="0">
                          <a:latin typeface="Arial Nova Light" panose="020B0304020202020204" pitchFamily="34" charset="0"/>
                        </a:rPr>
                        <a:t>3</a:t>
                      </a:r>
                      <a:r>
                        <a:rPr lang="en-GB" sz="1600" b="1" dirty="0">
                          <a:latin typeface="Arial Nova Light" panose="020B0304020202020204" pitchFamily="34" charset="0"/>
                        </a:rPr>
                        <a:t>.0%</a:t>
                      </a:r>
                    </a:p>
                  </a:txBody>
                  <a:tcPr/>
                </a:tc>
                <a:tc vMerge="1">
                  <a:txBody>
                    <a:bodyPr/>
                    <a:lstStyle/>
                    <a:p>
                      <a:pPr algn="ctr"/>
                      <a:endParaRPr lang="en-GB" sz="1600" dirty="0">
                        <a:latin typeface="Arial Nova Light" panose="020B0304020202020204" pitchFamily="34" charset="0"/>
                      </a:endParaRPr>
                    </a:p>
                  </a:txBody>
                  <a:tcPr/>
                </a:tc>
                <a:tc vMerge="1">
                  <a:txBody>
                    <a:bodyPr/>
                    <a:lstStyle/>
                    <a:p>
                      <a:pPr algn="ctr"/>
                      <a:endParaRPr lang="en-GB" sz="1600" dirty="0">
                        <a:latin typeface="Arial Nova Light" panose="020B0304020202020204" pitchFamily="34" charset="0"/>
                      </a:endParaRPr>
                    </a:p>
                  </a:txBody>
                  <a:tcPr/>
                </a:tc>
                <a:extLst>
                  <a:ext uri="{0D108BD9-81ED-4DB2-BD59-A6C34878D82A}">
                    <a16:rowId xmlns:a16="http://schemas.microsoft.com/office/drawing/2014/main" val="380214008"/>
                  </a:ext>
                </a:extLst>
              </a:tr>
            </a:tbl>
          </a:graphicData>
        </a:graphic>
      </p:graphicFrame>
    </p:spTree>
    <p:extLst>
      <p:ext uri="{BB962C8B-B14F-4D97-AF65-F5344CB8AC3E}">
        <p14:creationId xmlns:p14="http://schemas.microsoft.com/office/powerpoint/2010/main" val="1325370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grpSp>
        <p:nvGrpSpPr>
          <p:cNvPr id="2" name="Group 1">
            <a:extLst>
              <a:ext uri="{FF2B5EF4-FFF2-40B4-BE49-F238E27FC236}">
                <a16:creationId xmlns:a16="http://schemas.microsoft.com/office/drawing/2014/main" id="{A59E78D3-3F8E-4D86-A96A-DD9BDE236105}"/>
              </a:ext>
            </a:extLst>
          </p:cNvPr>
          <p:cNvGrpSpPr/>
          <p:nvPr/>
        </p:nvGrpSpPr>
        <p:grpSpPr>
          <a:xfrm>
            <a:off x="0" y="-1"/>
            <a:ext cx="12192000" cy="6858001"/>
            <a:chOff x="-17844" y="762477"/>
            <a:chExt cx="12209844" cy="6123872"/>
          </a:xfrm>
        </p:grpSpPr>
        <p:sp>
          <p:nvSpPr>
            <p:cNvPr id="4" name="object 19">
              <a:extLst>
                <a:ext uri="{FF2B5EF4-FFF2-40B4-BE49-F238E27FC236}">
                  <a16:creationId xmlns:a16="http://schemas.microsoft.com/office/drawing/2014/main" id="{2C980D90-8615-4224-AE87-352673423AB5}"/>
                </a:ext>
              </a:extLst>
            </p:cNvPr>
            <p:cNvSpPr/>
            <p:nvPr/>
          </p:nvSpPr>
          <p:spPr>
            <a:xfrm>
              <a:off x="6547636" y="802909"/>
              <a:ext cx="2582375" cy="1110906"/>
            </a:xfrm>
            <a:prstGeom prst="rect">
              <a:avLst/>
            </a:prstGeom>
            <a:blipFill>
              <a:blip r:embed="rId4" cstate="print"/>
              <a:stretch>
                <a:fillRect/>
              </a:stretch>
            </a:blipFill>
          </p:spPr>
          <p:txBody>
            <a:bodyPr wrap="square" lIns="0" tIns="0" rIns="0" bIns="0" rtlCol="0"/>
            <a:lstStyle/>
            <a:p>
              <a:pPr defTabSz="626638"/>
              <a:endParaRPr sz="1234">
                <a:solidFill>
                  <a:prstClr val="black"/>
                </a:solidFill>
                <a:latin typeface="Calibri"/>
              </a:endParaRPr>
            </a:p>
          </p:txBody>
        </p:sp>
        <p:sp>
          <p:nvSpPr>
            <p:cNvPr id="5" name="object 20">
              <a:extLst>
                <a:ext uri="{FF2B5EF4-FFF2-40B4-BE49-F238E27FC236}">
                  <a16:creationId xmlns:a16="http://schemas.microsoft.com/office/drawing/2014/main" id="{F5F5F7A2-A7AC-42FA-A177-FF41B96999CC}"/>
                </a:ext>
              </a:extLst>
            </p:cNvPr>
            <p:cNvSpPr/>
            <p:nvPr/>
          </p:nvSpPr>
          <p:spPr>
            <a:xfrm>
              <a:off x="0" y="783008"/>
              <a:ext cx="3057525" cy="1130807"/>
            </a:xfrm>
            <a:prstGeom prst="rect">
              <a:avLst/>
            </a:prstGeom>
            <a:blipFill>
              <a:blip r:embed="rId5" cstate="print"/>
              <a:stretch>
                <a:fillRect/>
              </a:stretch>
            </a:blipFill>
          </p:spPr>
          <p:txBody>
            <a:bodyPr wrap="square" lIns="0" tIns="0" rIns="0" bIns="0" rtlCol="0"/>
            <a:lstStyle/>
            <a:p>
              <a:pPr defTabSz="626638"/>
              <a:endParaRPr sz="1234">
                <a:solidFill>
                  <a:prstClr val="black"/>
                </a:solidFill>
                <a:latin typeface="Calibri"/>
              </a:endParaRPr>
            </a:p>
          </p:txBody>
        </p:sp>
        <p:sp>
          <p:nvSpPr>
            <p:cNvPr id="6" name="object 21">
              <a:extLst>
                <a:ext uri="{FF2B5EF4-FFF2-40B4-BE49-F238E27FC236}">
                  <a16:creationId xmlns:a16="http://schemas.microsoft.com/office/drawing/2014/main" id="{AD1BEDA8-04E2-49E7-A119-2486971CFE61}"/>
                </a:ext>
              </a:extLst>
            </p:cNvPr>
            <p:cNvSpPr/>
            <p:nvPr/>
          </p:nvSpPr>
          <p:spPr>
            <a:xfrm>
              <a:off x="3057524" y="762477"/>
              <a:ext cx="3453909" cy="1140332"/>
            </a:xfrm>
            <a:prstGeom prst="rect">
              <a:avLst/>
            </a:prstGeom>
            <a:blipFill>
              <a:blip r:embed="rId6" cstate="print"/>
              <a:stretch>
                <a:fillRect/>
              </a:stretch>
            </a:blipFill>
          </p:spPr>
          <p:txBody>
            <a:bodyPr wrap="square" lIns="0" tIns="0" rIns="0" bIns="0" rtlCol="0"/>
            <a:lstStyle/>
            <a:p>
              <a:pPr defTabSz="626638"/>
              <a:endParaRPr sz="1234">
                <a:solidFill>
                  <a:prstClr val="black"/>
                </a:solidFill>
                <a:latin typeface="Calibri"/>
              </a:endParaRPr>
            </a:p>
          </p:txBody>
        </p:sp>
        <p:sp>
          <p:nvSpPr>
            <p:cNvPr id="7" name="object 26">
              <a:extLst>
                <a:ext uri="{FF2B5EF4-FFF2-40B4-BE49-F238E27FC236}">
                  <a16:creationId xmlns:a16="http://schemas.microsoft.com/office/drawing/2014/main" id="{E1CBB4B4-C8A5-46AC-9179-B0151D3A9021}"/>
                </a:ext>
              </a:extLst>
            </p:cNvPr>
            <p:cNvSpPr/>
            <p:nvPr/>
          </p:nvSpPr>
          <p:spPr>
            <a:xfrm>
              <a:off x="0" y="1913815"/>
              <a:ext cx="2610914" cy="1515185"/>
            </a:xfrm>
            <a:prstGeom prst="rect">
              <a:avLst/>
            </a:prstGeom>
            <a:blipFill>
              <a:blip r:embed="rId7" cstate="print"/>
              <a:stretch>
                <a:fillRect/>
              </a:stretch>
            </a:blipFill>
          </p:spPr>
          <p:txBody>
            <a:bodyPr wrap="square" lIns="0" tIns="0" rIns="0" bIns="0" rtlCol="0"/>
            <a:lstStyle/>
            <a:p>
              <a:pPr defTabSz="626638"/>
              <a:endParaRPr sz="1234">
                <a:solidFill>
                  <a:prstClr val="black"/>
                </a:solidFill>
                <a:latin typeface="Calibri"/>
              </a:endParaRPr>
            </a:p>
          </p:txBody>
        </p:sp>
        <p:sp>
          <p:nvSpPr>
            <p:cNvPr id="8" name="object 22">
              <a:extLst>
                <a:ext uri="{FF2B5EF4-FFF2-40B4-BE49-F238E27FC236}">
                  <a16:creationId xmlns:a16="http://schemas.microsoft.com/office/drawing/2014/main" id="{9DA914AB-EFC4-4E98-9B0F-603F6CA9A5D3}"/>
                </a:ext>
              </a:extLst>
            </p:cNvPr>
            <p:cNvSpPr/>
            <p:nvPr/>
          </p:nvSpPr>
          <p:spPr>
            <a:xfrm>
              <a:off x="2610914" y="1902809"/>
              <a:ext cx="3333750" cy="1526191"/>
            </a:xfrm>
            <a:prstGeom prst="rect">
              <a:avLst/>
            </a:prstGeom>
            <a:blipFill>
              <a:blip r:embed="rId8" cstate="print"/>
              <a:stretch>
                <a:fillRect/>
              </a:stretch>
            </a:blipFill>
          </p:spPr>
          <p:txBody>
            <a:bodyPr wrap="square" lIns="0" tIns="0" rIns="0" bIns="0" rtlCol="0"/>
            <a:lstStyle/>
            <a:p>
              <a:pPr defTabSz="626638"/>
              <a:endParaRPr sz="1234">
                <a:solidFill>
                  <a:prstClr val="black"/>
                </a:solidFill>
                <a:latin typeface="Calibri"/>
              </a:endParaRPr>
            </a:p>
          </p:txBody>
        </p:sp>
        <p:sp>
          <p:nvSpPr>
            <p:cNvPr id="9" name="object 23">
              <a:extLst>
                <a:ext uri="{FF2B5EF4-FFF2-40B4-BE49-F238E27FC236}">
                  <a16:creationId xmlns:a16="http://schemas.microsoft.com/office/drawing/2014/main" id="{40D48D89-7EBA-4CE0-9F27-A8EC794A6644}"/>
                </a:ext>
              </a:extLst>
            </p:cNvPr>
            <p:cNvSpPr/>
            <p:nvPr/>
          </p:nvSpPr>
          <p:spPr>
            <a:xfrm>
              <a:off x="5944664" y="1913815"/>
              <a:ext cx="1551511" cy="1515185"/>
            </a:xfrm>
            <a:prstGeom prst="rect">
              <a:avLst/>
            </a:prstGeom>
            <a:blipFill>
              <a:blip r:embed="rId9"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0" name="object 21">
              <a:extLst>
                <a:ext uri="{FF2B5EF4-FFF2-40B4-BE49-F238E27FC236}">
                  <a16:creationId xmlns:a16="http://schemas.microsoft.com/office/drawing/2014/main" id="{24675FE1-B5CE-4290-BDAE-F63D64416C17}"/>
                </a:ext>
              </a:extLst>
            </p:cNvPr>
            <p:cNvSpPr/>
            <p:nvPr/>
          </p:nvSpPr>
          <p:spPr>
            <a:xfrm>
              <a:off x="7496175" y="1913815"/>
              <a:ext cx="1633836" cy="1515185"/>
            </a:xfrm>
            <a:prstGeom prst="rect">
              <a:avLst/>
            </a:prstGeom>
            <a:blipFill>
              <a:blip r:embed="rId10"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1" name="object 21">
              <a:extLst>
                <a:ext uri="{FF2B5EF4-FFF2-40B4-BE49-F238E27FC236}">
                  <a16:creationId xmlns:a16="http://schemas.microsoft.com/office/drawing/2014/main" id="{30A5D57A-A0E4-47AD-AE55-4DB87A2AE3E0}"/>
                </a:ext>
              </a:extLst>
            </p:cNvPr>
            <p:cNvSpPr/>
            <p:nvPr/>
          </p:nvSpPr>
          <p:spPr>
            <a:xfrm>
              <a:off x="1" y="3438525"/>
              <a:ext cx="1480290" cy="1927386"/>
            </a:xfrm>
            <a:prstGeom prst="rect">
              <a:avLst/>
            </a:prstGeom>
            <a:blipFill>
              <a:blip r:embed="rId11"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2" name="object 22">
              <a:extLst>
                <a:ext uri="{FF2B5EF4-FFF2-40B4-BE49-F238E27FC236}">
                  <a16:creationId xmlns:a16="http://schemas.microsoft.com/office/drawing/2014/main" id="{F81B488B-F4CC-42F6-9521-9E966F7BDF37}"/>
                </a:ext>
              </a:extLst>
            </p:cNvPr>
            <p:cNvSpPr/>
            <p:nvPr/>
          </p:nvSpPr>
          <p:spPr>
            <a:xfrm>
              <a:off x="1480290" y="3438648"/>
              <a:ext cx="1843935" cy="1927263"/>
            </a:xfrm>
            <a:prstGeom prst="rect">
              <a:avLst/>
            </a:prstGeom>
            <a:blipFill>
              <a:blip r:embed="rId12" cstate="print"/>
              <a:stretch>
                <a:fillRect/>
              </a:stretch>
            </a:blipFill>
          </p:spPr>
          <p:txBody>
            <a:bodyPr wrap="square" lIns="0" tIns="0" rIns="0" bIns="0" rtlCol="0"/>
            <a:lstStyle/>
            <a:p>
              <a:pPr defTabSz="626638"/>
              <a:endParaRPr sz="1234">
                <a:solidFill>
                  <a:prstClr val="black"/>
                </a:solidFill>
                <a:latin typeface="Calibri"/>
              </a:endParaRPr>
            </a:p>
          </p:txBody>
        </p:sp>
        <p:pic>
          <p:nvPicPr>
            <p:cNvPr id="13" name="Picture 12">
              <a:extLst>
                <a:ext uri="{FF2B5EF4-FFF2-40B4-BE49-F238E27FC236}">
                  <a16:creationId xmlns:a16="http://schemas.microsoft.com/office/drawing/2014/main" id="{DD6CCD41-C0AB-4FAF-9FF3-07D8AA680E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30893" y="3438525"/>
              <a:ext cx="1705798" cy="1946313"/>
            </a:xfrm>
            <a:prstGeom prst="rect">
              <a:avLst/>
            </a:prstGeom>
          </p:spPr>
        </p:pic>
        <p:sp>
          <p:nvSpPr>
            <p:cNvPr id="14" name="object 22">
              <a:extLst>
                <a:ext uri="{FF2B5EF4-FFF2-40B4-BE49-F238E27FC236}">
                  <a16:creationId xmlns:a16="http://schemas.microsoft.com/office/drawing/2014/main" id="{C5FF835E-EE3B-4981-AD8A-2664341B6057}"/>
                </a:ext>
              </a:extLst>
            </p:cNvPr>
            <p:cNvSpPr/>
            <p:nvPr/>
          </p:nvSpPr>
          <p:spPr>
            <a:xfrm>
              <a:off x="9278415" y="783008"/>
              <a:ext cx="2494486" cy="1110907"/>
            </a:xfrm>
            <a:prstGeom prst="rect">
              <a:avLst/>
            </a:prstGeom>
            <a:blipFill>
              <a:blip r:embed="rId14"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5" name="object 25">
              <a:extLst>
                <a:ext uri="{FF2B5EF4-FFF2-40B4-BE49-F238E27FC236}">
                  <a16:creationId xmlns:a16="http://schemas.microsoft.com/office/drawing/2014/main" id="{E3573565-7B26-472B-A209-8DA22CCC6217}"/>
                </a:ext>
              </a:extLst>
            </p:cNvPr>
            <p:cNvSpPr/>
            <p:nvPr/>
          </p:nvSpPr>
          <p:spPr>
            <a:xfrm>
              <a:off x="9286696" y="1893915"/>
              <a:ext cx="2494486" cy="1230285"/>
            </a:xfrm>
            <a:prstGeom prst="rect">
              <a:avLst/>
            </a:prstGeom>
            <a:blipFill>
              <a:blip r:embed="rId15"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6" name="object 22">
              <a:extLst>
                <a:ext uri="{FF2B5EF4-FFF2-40B4-BE49-F238E27FC236}">
                  <a16:creationId xmlns:a16="http://schemas.microsoft.com/office/drawing/2014/main" id="{DB77F6E2-67E1-4ED9-B11F-B276D845A80E}"/>
                </a:ext>
              </a:extLst>
            </p:cNvPr>
            <p:cNvSpPr/>
            <p:nvPr/>
          </p:nvSpPr>
          <p:spPr>
            <a:xfrm>
              <a:off x="5049786" y="3429000"/>
              <a:ext cx="2373204" cy="1955838"/>
            </a:xfrm>
            <a:prstGeom prst="rect">
              <a:avLst/>
            </a:prstGeom>
            <a:blipFill>
              <a:blip r:embed="rId16"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7" name="object 24">
              <a:extLst>
                <a:ext uri="{FF2B5EF4-FFF2-40B4-BE49-F238E27FC236}">
                  <a16:creationId xmlns:a16="http://schemas.microsoft.com/office/drawing/2014/main" id="{FE5A56FD-D325-4D6F-AB0C-C6C6CD1C82D7}"/>
                </a:ext>
              </a:extLst>
            </p:cNvPr>
            <p:cNvSpPr/>
            <p:nvPr/>
          </p:nvSpPr>
          <p:spPr>
            <a:xfrm>
              <a:off x="7424214" y="3433762"/>
              <a:ext cx="1705798" cy="1955838"/>
            </a:xfrm>
            <a:prstGeom prst="rect">
              <a:avLst/>
            </a:prstGeom>
            <a:blipFill>
              <a:blip r:embed="rId17"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8" name="object 21">
              <a:extLst>
                <a:ext uri="{FF2B5EF4-FFF2-40B4-BE49-F238E27FC236}">
                  <a16:creationId xmlns:a16="http://schemas.microsoft.com/office/drawing/2014/main" id="{297665FB-1EE6-4EC9-BC8E-52750F6CEBB1}"/>
                </a:ext>
              </a:extLst>
            </p:cNvPr>
            <p:cNvSpPr/>
            <p:nvPr/>
          </p:nvSpPr>
          <p:spPr>
            <a:xfrm>
              <a:off x="9285473" y="3124200"/>
              <a:ext cx="2494485" cy="1628775"/>
            </a:xfrm>
            <a:prstGeom prst="rect">
              <a:avLst/>
            </a:prstGeom>
            <a:blipFill>
              <a:blip r:embed="rId18"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9" name="object 24">
              <a:extLst>
                <a:ext uri="{FF2B5EF4-FFF2-40B4-BE49-F238E27FC236}">
                  <a16:creationId xmlns:a16="http://schemas.microsoft.com/office/drawing/2014/main" id="{B6FA57ED-E1D6-454D-AC27-1799011E4B89}"/>
                </a:ext>
              </a:extLst>
            </p:cNvPr>
            <p:cNvSpPr/>
            <p:nvPr/>
          </p:nvSpPr>
          <p:spPr>
            <a:xfrm>
              <a:off x="9285473" y="4752229"/>
              <a:ext cx="2494484" cy="1322618"/>
            </a:xfrm>
            <a:prstGeom prst="rect">
              <a:avLst/>
            </a:prstGeom>
            <a:blipFill>
              <a:blip r:embed="rId19"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0" name="object 23">
              <a:extLst>
                <a:ext uri="{FF2B5EF4-FFF2-40B4-BE49-F238E27FC236}">
                  <a16:creationId xmlns:a16="http://schemas.microsoft.com/office/drawing/2014/main" id="{C691B709-2227-47C5-A970-7E8C0F584657}"/>
                </a:ext>
              </a:extLst>
            </p:cNvPr>
            <p:cNvSpPr/>
            <p:nvPr/>
          </p:nvSpPr>
          <p:spPr>
            <a:xfrm>
              <a:off x="-17844" y="5371165"/>
              <a:ext cx="3075368" cy="1486836"/>
            </a:xfrm>
            <a:prstGeom prst="rect">
              <a:avLst/>
            </a:prstGeom>
            <a:blipFill>
              <a:blip r:embed="rId20"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1" name="object 22">
              <a:extLst>
                <a:ext uri="{FF2B5EF4-FFF2-40B4-BE49-F238E27FC236}">
                  <a16:creationId xmlns:a16="http://schemas.microsoft.com/office/drawing/2014/main" id="{FD40A665-6D06-4BBE-9DB7-B591DE290740}"/>
                </a:ext>
              </a:extLst>
            </p:cNvPr>
            <p:cNvSpPr/>
            <p:nvPr/>
          </p:nvSpPr>
          <p:spPr>
            <a:xfrm>
              <a:off x="3057524" y="5371165"/>
              <a:ext cx="3099688" cy="1486835"/>
            </a:xfrm>
            <a:prstGeom prst="rect">
              <a:avLst/>
            </a:prstGeom>
            <a:blipFill>
              <a:blip r:embed="rId21"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2" name="object 19">
              <a:extLst>
                <a:ext uri="{FF2B5EF4-FFF2-40B4-BE49-F238E27FC236}">
                  <a16:creationId xmlns:a16="http://schemas.microsoft.com/office/drawing/2014/main" id="{C92A739B-6661-4097-80C8-5F840FE58999}"/>
                </a:ext>
              </a:extLst>
            </p:cNvPr>
            <p:cNvSpPr/>
            <p:nvPr/>
          </p:nvSpPr>
          <p:spPr>
            <a:xfrm>
              <a:off x="6170307" y="5371164"/>
              <a:ext cx="2690885" cy="1515185"/>
            </a:xfrm>
            <a:prstGeom prst="rect">
              <a:avLst/>
            </a:prstGeom>
            <a:blipFill>
              <a:blip r:embed="rId22"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3" name="object 21">
              <a:extLst>
                <a:ext uri="{FF2B5EF4-FFF2-40B4-BE49-F238E27FC236}">
                  <a16:creationId xmlns:a16="http://schemas.microsoft.com/office/drawing/2014/main" id="{3A3D94AF-00CB-4EBA-97CE-2A99758250CC}"/>
                </a:ext>
              </a:extLst>
            </p:cNvPr>
            <p:cNvSpPr/>
            <p:nvPr/>
          </p:nvSpPr>
          <p:spPr>
            <a:xfrm>
              <a:off x="8861192" y="5860514"/>
              <a:ext cx="3330808" cy="987185"/>
            </a:xfrm>
            <a:prstGeom prst="rect">
              <a:avLst/>
            </a:prstGeom>
            <a:blipFill>
              <a:blip r:embed="rId23" cstate="print"/>
              <a:stretch>
                <a:fillRect/>
              </a:stretch>
            </a:blipFill>
          </p:spPr>
          <p:txBody>
            <a:bodyPr wrap="square" lIns="0" tIns="0" rIns="0" bIns="0" rtlCol="0"/>
            <a:lstStyle/>
            <a:p>
              <a:pPr defTabSz="626638"/>
              <a:endParaRPr sz="1234">
                <a:solidFill>
                  <a:prstClr val="black"/>
                </a:solidFill>
                <a:latin typeface="Calibri"/>
              </a:endParaRPr>
            </a:p>
          </p:txBody>
        </p:sp>
      </p:grpSp>
    </p:spTree>
    <p:extLst>
      <p:ext uri="{BB962C8B-B14F-4D97-AF65-F5344CB8AC3E}">
        <p14:creationId xmlns:p14="http://schemas.microsoft.com/office/powerpoint/2010/main" val="9885255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BD9BB9D1-D04F-498B-B577-80AC21C63528}"/>
              </a:ext>
            </a:extLst>
          </p:cNvPr>
          <p:cNvPicPr>
            <a:picLocks noChangeAspect="1"/>
          </p:cNvPicPr>
          <p:nvPr/>
        </p:nvPicPr>
        <p:blipFill>
          <a:blip r:embed="rId4"/>
          <a:stretch>
            <a:fillRect/>
          </a:stretch>
        </p:blipFill>
        <p:spPr>
          <a:xfrm>
            <a:off x="1894113" y="522514"/>
            <a:ext cx="8196944" cy="5795116"/>
          </a:xfrm>
          <a:prstGeom prst="rect">
            <a:avLst/>
          </a:prstGeom>
        </p:spPr>
      </p:pic>
    </p:spTree>
    <p:extLst>
      <p:ext uri="{BB962C8B-B14F-4D97-AF65-F5344CB8AC3E}">
        <p14:creationId xmlns:p14="http://schemas.microsoft.com/office/powerpoint/2010/main" val="3191027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11723" y="-11723"/>
            <a:ext cx="12192000" cy="6859768"/>
          </a:xfrm>
          <a:prstGeom prst="rect">
            <a:avLst/>
          </a:prstGeom>
          <a:effectLst>
            <a:glow>
              <a:schemeClr val="accent1"/>
            </a:glow>
          </a:effectLst>
        </p:spPr>
      </p:pic>
      <p:grpSp>
        <p:nvGrpSpPr>
          <p:cNvPr id="10" name="Group 9">
            <a:extLst>
              <a:ext uri="{FF2B5EF4-FFF2-40B4-BE49-F238E27FC236}">
                <a16:creationId xmlns:a16="http://schemas.microsoft.com/office/drawing/2014/main" id="{F0B9BA0F-9F7D-4B5A-BDF2-0490EA441355}"/>
              </a:ext>
            </a:extLst>
          </p:cNvPr>
          <p:cNvGrpSpPr/>
          <p:nvPr/>
        </p:nvGrpSpPr>
        <p:grpSpPr>
          <a:xfrm>
            <a:off x="594271" y="248952"/>
            <a:ext cx="11026903" cy="6165890"/>
            <a:chOff x="1165096" y="647536"/>
            <a:chExt cx="11026903" cy="6165890"/>
          </a:xfrm>
        </p:grpSpPr>
        <p:grpSp>
          <p:nvGrpSpPr>
            <p:cNvPr id="8" name="Group 7">
              <a:extLst>
                <a:ext uri="{FF2B5EF4-FFF2-40B4-BE49-F238E27FC236}">
                  <a16:creationId xmlns:a16="http://schemas.microsoft.com/office/drawing/2014/main" id="{7F43DBCA-3F0F-409F-B5F2-3269042C03FC}"/>
                </a:ext>
              </a:extLst>
            </p:cNvPr>
            <p:cNvGrpSpPr/>
            <p:nvPr/>
          </p:nvGrpSpPr>
          <p:grpSpPr>
            <a:xfrm>
              <a:off x="1165096" y="647536"/>
              <a:ext cx="11026903" cy="6165890"/>
              <a:chOff x="1165096" y="647536"/>
              <a:chExt cx="11026903" cy="6165890"/>
            </a:xfrm>
          </p:grpSpPr>
          <p:pic>
            <p:nvPicPr>
              <p:cNvPr id="2" name="Picture 1">
                <a:extLst>
                  <a:ext uri="{FF2B5EF4-FFF2-40B4-BE49-F238E27FC236}">
                    <a16:creationId xmlns:a16="http://schemas.microsoft.com/office/drawing/2014/main" id="{4B4C1576-1BC6-4629-89EA-86B32559AB9E}"/>
                  </a:ext>
                </a:extLst>
              </p:cNvPr>
              <p:cNvPicPr>
                <a:picLocks noChangeAspect="1"/>
              </p:cNvPicPr>
              <p:nvPr/>
            </p:nvPicPr>
            <p:blipFill>
              <a:blip r:embed="rId4"/>
              <a:stretch>
                <a:fillRect/>
              </a:stretch>
            </p:blipFill>
            <p:spPr>
              <a:xfrm>
                <a:off x="5310451" y="2853290"/>
                <a:ext cx="6881548" cy="3960136"/>
              </a:xfrm>
              <a:prstGeom prst="rect">
                <a:avLst/>
              </a:prstGeom>
            </p:spPr>
          </p:pic>
          <p:pic>
            <p:nvPicPr>
              <p:cNvPr id="5" name="Picture 4">
                <a:extLst>
                  <a:ext uri="{FF2B5EF4-FFF2-40B4-BE49-F238E27FC236}">
                    <a16:creationId xmlns:a16="http://schemas.microsoft.com/office/drawing/2014/main" id="{3566215C-C31D-4440-A06F-3F06F0C10DFE}"/>
                  </a:ext>
                </a:extLst>
              </p:cNvPr>
              <p:cNvPicPr>
                <a:picLocks noChangeAspect="1"/>
              </p:cNvPicPr>
              <p:nvPr/>
            </p:nvPicPr>
            <p:blipFill>
              <a:blip r:embed="rId5"/>
              <a:stretch>
                <a:fillRect/>
              </a:stretch>
            </p:blipFill>
            <p:spPr>
              <a:xfrm>
                <a:off x="1165096" y="647536"/>
                <a:ext cx="3282462" cy="3291867"/>
              </a:xfrm>
              <a:prstGeom prst="rect">
                <a:avLst/>
              </a:prstGeom>
            </p:spPr>
          </p:pic>
        </p:grpSp>
        <p:sp>
          <p:nvSpPr>
            <p:cNvPr id="9" name="Arrow: Left-Right 8">
              <a:extLst>
                <a:ext uri="{FF2B5EF4-FFF2-40B4-BE49-F238E27FC236}">
                  <a16:creationId xmlns:a16="http://schemas.microsoft.com/office/drawing/2014/main" id="{A91EB911-F24C-4111-8D0E-25577819334A}"/>
                </a:ext>
              </a:extLst>
            </p:cNvPr>
            <p:cNvSpPr/>
            <p:nvPr/>
          </p:nvSpPr>
          <p:spPr>
            <a:xfrm rot="1729417">
              <a:off x="2818242" y="2104939"/>
              <a:ext cx="5716453" cy="1053150"/>
            </a:xfrm>
            <a:prstGeom prst="lef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l-GR" sz="1600" b="1" dirty="0">
                  <a:solidFill>
                    <a:prstClr val="black"/>
                  </a:solidFill>
                  <a:latin typeface="Arial Nova Light" panose="020B0304020202020204" pitchFamily="34" charset="0"/>
                </a:rPr>
                <a:t>Γενετικές επιρροές στην προσωπικότητα, διαμεσολάβηση από τη μεταβλητότητα στη δομή και τη λειτουργία ???</a:t>
              </a:r>
              <a:endParaRPr lang="en-GB" sz="1600" b="1" dirty="0">
                <a:solidFill>
                  <a:prstClr val="black"/>
                </a:solidFill>
                <a:latin typeface="Arial Nova Light" panose="020B0304020202020204" pitchFamily="34" charset="0"/>
              </a:endParaRPr>
            </a:p>
          </p:txBody>
        </p:sp>
      </p:grpSp>
    </p:spTree>
    <p:extLst>
      <p:ext uri="{BB962C8B-B14F-4D97-AF65-F5344CB8AC3E}">
        <p14:creationId xmlns:p14="http://schemas.microsoft.com/office/powerpoint/2010/main" val="2006735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9B0EEC33-A0CD-45D3-B750-1A6694AEE4AA}"/>
              </a:ext>
            </a:extLst>
          </p:cNvPr>
          <p:cNvPicPr>
            <a:picLocks noChangeAspect="1"/>
          </p:cNvPicPr>
          <p:nvPr/>
        </p:nvPicPr>
        <p:blipFill>
          <a:blip r:embed="rId4"/>
          <a:stretch>
            <a:fillRect/>
          </a:stretch>
        </p:blipFill>
        <p:spPr>
          <a:xfrm>
            <a:off x="0" y="1"/>
            <a:ext cx="4595446" cy="2435998"/>
          </a:xfrm>
          <a:prstGeom prst="rect">
            <a:avLst/>
          </a:prstGeom>
        </p:spPr>
      </p:pic>
      <p:sp>
        <p:nvSpPr>
          <p:cNvPr id="4" name="Rectangle 3">
            <a:extLst>
              <a:ext uri="{FF2B5EF4-FFF2-40B4-BE49-F238E27FC236}">
                <a16:creationId xmlns:a16="http://schemas.microsoft.com/office/drawing/2014/main" id="{E7CDECB8-0E9F-4786-84E9-30F5DA1E686F}"/>
              </a:ext>
            </a:extLst>
          </p:cNvPr>
          <p:cNvSpPr/>
          <p:nvPr/>
        </p:nvSpPr>
        <p:spPr>
          <a:xfrm>
            <a:off x="4595446" y="0"/>
            <a:ext cx="7596554" cy="7109639"/>
          </a:xfrm>
          <a:prstGeom prst="rect">
            <a:avLst/>
          </a:prstGeom>
        </p:spPr>
        <p:txBody>
          <a:bodyPr wrap="square">
            <a:spAutoFit/>
          </a:bodyPr>
          <a:lstStyle/>
          <a:p>
            <a:pPr algn="ctr"/>
            <a:r>
              <a:rPr lang="el-GR" b="1" dirty="0"/>
              <a:t>Τα κριτήρια για έναν ενδοφαινότυπο έχουν προέλθει από αυτά που προτάθηκαν από τους Gershon και Goldin:</a:t>
            </a:r>
          </a:p>
          <a:p>
            <a:endParaRPr lang="el-GR" dirty="0"/>
          </a:p>
          <a:p>
            <a:pPr marL="285750" indent="-285750">
              <a:buClr>
                <a:srgbClr val="FF0000"/>
              </a:buClr>
              <a:buFont typeface="Wingdings" panose="05000000000000000000" pitchFamily="2" charset="2"/>
              <a:buChar char="Ø"/>
            </a:pPr>
            <a:r>
              <a:rPr lang="el-GR" sz="2400" b="1" dirty="0">
                <a:latin typeface="Arial Nova Light" panose="020B0304020202020204" pitchFamily="34" charset="0"/>
              </a:rPr>
              <a:t>Ο ενδοφαινότυπος πρέπει να είναι ένα σταθερό, ανεξάρτητο από την κατάσταση χαρακτηριστικό (δηλαδή, πρέπει να είναι παρατηρήσιμο παρά το γεγονός ότι ο ασθενής μπορεί να βρίσκεται σε μερική ή πλήρη ύφεση).</a:t>
            </a:r>
          </a:p>
          <a:p>
            <a:pPr marL="285750" indent="-285750">
              <a:buClr>
                <a:srgbClr val="FF0000"/>
              </a:buClr>
              <a:buFont typeface="Wingdings" panose="05000000000000000000" pitchFamily="2" charset="2"/>
              <a:buChar char="Ø"/>
            </a:pPr>
            <a:endParaRPr lang="el-GR" sz="2400" b="1" dirty="0">
              <a:latin typeface="Arial Nova Light" panose="020B0304020202020204" pitchFamily="34" charset="0"/>
            </a:endParaRPr>
          </a:p>
          <a:p>
            <a:pPr marL="285750" indent="-285750">
              <a:buClr>
                <a:srgbClr val="FF0000"/>
              </a:buClr>
              <a:buFont typeface="Wingdings" panose="05000000000000000000" pitchFamily="2" charset="2"/>
              <a:buChar char="Ø"/>
            </a:pPr>
            <a:r>
              <a:rPr lang="el-GR" sz="2400" b="1" dirty="0">
                <a:latin typeface="Arial Nova Light" panose="020B0304020202020204" pitchFamily="34" charset="0"/>
              </a:rPr>
              <a:t>Ο ενδοφαινότυπος πρέπει να είναι κληρονομήσιμος.</a:t>
            </a:r>
          </a:p>
          <a:p>
            <a:pPr marL="285750" indent="-285750">
              <a:buClr>
                <a:srgbClr val="FF0000"/>
              </a:buClr>
              <a:buFont typeface="Wingdings" panose="05000000000000000000" pitchFamily="2" charset="2"/>
              <a:buChar char="Ø"/>
            </a:pPr>
            <a:endParaRPr lang="el-GR" sz="2400" b="1" dirty="0">
              <a:latin typeface="Arial Nova Light" panose="020B0304020202020204" pitchFamily="34" charset="0"/>
            </a:endParaRPr>
          </a:p>
          <a:p>
            <a:pPr marL="285750" indent="-285750">
              <a:buClr>
                <a:srgbClr val="FF0000"/>
              </a:buClr>
              <a:buFont typeface="Wingdings" panose="05000000000000000000" pitchFamily="2" charset="2"/>
              <a:buChar char="Ø"/>
            </a:pPr>
            <a:r>
              <a:rPr lang="el-GR" sz="2400" b="1" dirty="0">
                <a:latin typeface="Arial Nova Light" panose="020B0304020202020204" pitchFamily="34" charset="0"/>
              </a:rPr>
              <a:t>Ο ενδοφαινότυπος θα πρέπει να διαχωρίζεται με την ασθένεια μέσα στις οικογένειες.</a:t>
            </a:r>
          </a:p>
          <a:p>
            <a:pPr marL="285750" indent="-285750">
              <a:buClr>
                <a:srgbClr val="FF0000"/>
              </a:buClr>
              <a:buFont typeface="Wingdings" panose="05000000000000000000" pitchFamily="2" charset="2"/>
              <a:buChar char="Ø"/>
            </a:pPr>
            <a:endParaRPr lang="el-GR" sz="2400" b="1" dirty="0">
              <a:latin typeface="Arial Nova Light" panose="020B0304020202020204" pitchFamily="34" charset="0"/>
            </a:endParaRPr>
          </a:p>
          <a:p>
            <a:pPr marL="285750" indent="-285750">
              <a:buClr>
                <a:srgbClr val="FF0000"/>
              </a:buClr>
              <a:buFont typeface="Wingdings" panose="05000000000000000000" pitchFamily="2" charset="2"/>
              <a:buChar char="Ø"/>
            </a:pPr>
            <a:r>
              <a:rPr lang="el-GR" sz="2400" b="1" dirty="0">
                <a:latin typeface="Arial Nova Light" panose="020B0304020202020204" pitchFamily="34" charset="0"/>
              </a:rPr>
              <a:t>Μεταξύ των συγγενών στα οποία ο αρχικός ασθενής  έχει τον ενδοφαινότυπο, ο ενδοφαινότυπος θα πρέπει να είναι παρατηρήσιμος σε υψηλότερο ποσοστό μεταξύ των μη προσβεβλημένων μελών της οικογένειας σε σύγκριση με τον γενικό πληθυσμό.</a:t>
            </a:r>
          </a:p>
          <a:p>
            <a:endParaRPr lang="el-GR" dirty="0"/>
          </a:p>
        </p:txBody>
      </p:sp>
      <p:sp>
        <p:nvSpPr>
          <p:cNvPr id="5" name="Rectangle 4">
            <a:extLst>
              <a:ext uri="{FF2B5EF4-FFF2-40B4-BE49-F238E27FC236}">
                <a16:creationId xmlns:a16="http://schemas.microsoft.com/office/drawing/2014/main" id="{1B2FFA26-DFBA-4D60-94DD-5EDEBA3D7251}"/>
              </a:ext>
            </a:extLst>
          </p:cNvPr>
          <p:cNvSpPr/>
          <p:nvPr/>
        </p:nvSpPr>
        <p:spPr>
          <a:xfrm>
            <a:off x="0" y="5380671"/>
            <a:ext cx="4595446" cy="1569660"/>
          </a:xfrm>
          <a:prstGeom prst="rect">
            <a:avLst/>
          </a:prstGeom>
        </p:spPr>
        <p:txBody>
          <a:bodyPr wrap="square">
            <a:spAutoFit/>
          </a:bodyPr>
          <a:lstStyle/>
          <a:p>
            <a:r>
              <a:rPr lang="el-GR" sz="1600" b="1" dirty="0">
                <a:latin typeface="Arial Nova Light" panose="020B0304020202020204" pitchFamily="34" charset="0"/>
              </a:rPr>
              <a:t>Υποτιθέμενοι συστατικοί οικογενείς ενδοφαινότυποι που περιλαμβάνουν το «σύνδρομο σχιζοφρένειας», που διαχωρίζονται με βάση το ποσοστό ή την απουσία αντιψυχωτικής απόκρισης (Garver et al, 1988, 1999, 2000; Nair et al, 1997).</a:t>
            </a:r>
            <a:endParaRPr lang="en-GB" sz="1600" b="1" dirty="0">
              <a:latin typeface="Arial Nova Light" panose="020B0304020202020204" pitchFamily="34" charset="0"/>
            </a:endParaRPr>
          </a:p>
        </p:txBody>
      </p:sp>
      <p:pic>
        <p:nvPicPr>
          <p:cNvPr id="7" name="Picture 6">
            <a:extLst>
              <a:ext uri="{FF2B5EF4-FFF2-40B4-BE49-F238E27FC236}">
                <a16:creationId xmlns:a16="http://schemas.microsoft.com/office/drawing/2014/main" id="{878834FD-8249-46DC-83CB-C29A9EB81207}"/>
              </a:ext>
            </a:extLst>
          </p:cNvPr>
          <p:cNvPicPr>
            <a:picLocks noChangeAspect="1"/>
          </p:cNvPicPr>
          <p:nvPr/>
        </p:nvPicPr>
        <p:blipFill>
          <a:blip r:embed="rId5"/>
          <a:stretch>
            <a:fillRect/>
          </a:stretch>
        </p:blipFill>
        <p:spPr>
          <a:xfrm>
            <a:off x="0" y="2436039"/>
            <a:ext cx="4595446" cy="2942863"/>
          </a:xfrm>
          <a:prstGeom prst="rect">
            <a:avLst/>
          </a:prstGeom>
        </p:spPr>
      </p:pic>
    </p:spTree>
    <p:extLst>
      <p:ext uri="{BB962C8B-B14F-4D97-AF65-F5344CB8AC3E}">
        <p14:creationId xmlns:p14="http://schemas.microsoft.com/office/powerpoint/2010/main" val="28316751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01AC9592-80C9-4739-A7C6-9BDC02F55CDD}"/>
              </a:ext>
            </a:extLst>
          </p:cNvPr>
          <p:cNvPicPr>
            <a:picLocks noChangeAspect="1"/>
          </p:cNvPicPr>
          <p:nvPr/>
        </p:nvPicPr>
        <p:blipFill>
          <a:blip r:embed="rId4"/>
          <a:stretch>
            <a:fillRect/>
          </a:stretch>
        </p:blipFill>
        <p:spPr>
          <a:xfrm>
            <a:off x="536274" y="462771"/>
            <a:ext cx="11057011" cy="5937721"/>
          </a:xfrm>
          <a:prstGeom prst="rect">
            <a:avLst/>
          </a:prstGeom>
        </p:spPr>
      </p:pic>
    </p:spTree>
    <p:extLst>
      <p:ext uri="{BB962C8B-B14F-4D97-AF65-F5344CB8AC3E}">
        <p14:creationId xmlns:p14="http://schemas.microsoft.com/office/powerpoint/2010/main" val="3317959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1188098" y="5514392"/>
            <a:ext cx="9144000" cy="1298607"/>
          </a:xfrm>
        </p:spPr>
        <p:txBody>
          <a:bodyPr>
            <a:normAutofit/>
          </a:bodyPr>
          <a:lstStyle/>
          <a:p>
            <a:r>
              <a:rPr lang="el-GR" sz="2400" b="1" dirty="0"/>
              <a:t>Στάδια γενετικής προγεννητικής διάγνωσης </a:t>
            </a:r>
            <a:br>
              <a:rPr lang="el-GR" sz="2400" b="1" dirty="0"/>
            </a:br>
            <a:r>
              <a:rPr lang="el-GR" sz="2400" b="1" dirty="0"/>
              <a:t>σε δείγµα χοριακών λαχνών ή αµνιακού υγρού, όπως ακολουθούνται σήµερα διεθνώς</a:t>
            </a:r>
            <a:endParaRPr lang="en-GB" sz="2400" b="1" dirty="0">
              <a:latin typeface="Papyrus" panose="03070502060502030205" pitchFamily="66" charset="0"/>
            </a:endParaRPr>
          </a:p>
        </p:txBody>
      </p:sp>
      <p:pic>
        <p:nvPicPr>
          <p:cNvPr id="5" name="Picture 4">
            <a:extLst>
              <a:ext uri="{FF2B5EF4-FFF2-40B4-BE49-F238E27FC236}">
                <a16:creationId xmlns:a16="http://schemas.microsoft.com/office/drawing/2014/main" id="{FF3919D2-7A19-4E52-B4F7-6058CF5CB458}"/>
              </a:ext>
            </a:extLst>
          </p:cNvPr>
          <p:cNvPicPr>
            <a:picLocks noChangeAspect="1"/>
          </p:cNvPicPr>
          <p:nvPr/>
        </p:nvPicPr>
        <p:blipFill>
          <a:blip r:embed="rId4"/>
          <a:stretch>
            <a:fillRect/>
          </a:stretch>
        </p:blipFill>
        <p:spPr>
          <a:xfrm>
            <a:off x="1960498" y="110315"/>
            <a:ext cx="7099526" cy="5404077"/>
          </a:xfrm>
          <a:prstGeom prst="rect">
            <a:avLst/>
          </a:prstGeom>
        </p:spPr>
      </p:pic>
    </p:spTree>
    <p:extLst>
      <p:ext uri="{BB962C8B-B14F-4D97-AF65-F5344CB8AC3E}">
        <p14:creationId xmlns:p14="http://schemas.microsoft.com/office/powerpoint/2010/main" val="23677183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B6B89678-9876-4DB9-8B0F-0AB613BA0E56}"/>
              </a:ext>
            </a:extLst>
          </p:cNvPr>
          <p:cNvPicPr>
            <a:picLocks noChangeAspect="1"/>
          </p:cNvPicPr>
          <p:nvPr/>
        </p:nvPicPr>
        <p:blipFill>
          <a:blip r:embed="rId4"/>
          <a:stretch>
            <a:fillRect/>
          </a:stretch>
        </p:blipFill>
        <p:spPr>
          <a:xfrm>
            <a:off x="992382" y="1675299"/>
            <a:ext cx="10207235" cy="3189777"/>
          </a:xfrm>
          <a:prstGeom prst="rect">
            <a:avLst/>
          </a:prstGeom>
        </p:spPr>
      </p:pic>
    </p:spTree>
    <p:extLst>
      <p:ext uri="{BB962C8B-B14F-4D97-AF65-F5344CB8AC3E}">
        <p14:creationId xmlns:p14="http://schemas.microsoft.com/office/powerpoint/2010/main" val="1015166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2DD75339-91F2-4F4B-A500-D34F10D9081E}"/>
              </a:ext>
            </a:extLst>
          </p:cNvPr>
          <p:cNvPicPr>
            <a:picLocks noChangeAspect="1"/>
          </p:cNvPicPr>
          <p:nvPr/>
        </p:nvPicPr>
        <p:blipFill>
          <a:blip r:embed="rId4"/>
          <a:stretch>
            <a:fillRect/>
          </a:stretch>
        </p:blipFill>
        <p:spPr>
          <a:xfrm>
            <a:off x="0" y="0"/>
            <a:ext cx="4767943" cy="5822302"/>
          </a:xfrm>
          <a:prstGeom prst="rect">
            <a:avLst/>
          </a:prstGeom>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0" y="5559393"/>
            <a:ext cx="4842588" cy="1597186"/>
          </a:xfrm>
        </p:spPr>
        <p:txBody>
          <a:bodyPr>
            <a:normAutofit fontScale="90000"/>
          </a:bodyPr>
          <a:lstStyle/>
          <a:p>
            <a:r>
              <a:rPr lang="el-GR" sz="2400" b="1" dirty="0"/>
              <a:t>Επίπτωση της ηλικίας της μητέρας στη συχνότητα εμφάνισης τρισωμίας 21 κατά τη γέννηση και κατά την αμνιοκεντηση</a:t>
            </a:r>
            <a:br>
              <a:rPr lang="el-GR" sz="2400" b="1" dirty="0"/>
            </a:br>
            <a:endParaRPr lang="el-GR" sz="2400" b="1" dirty="0"/>
          </a:p>
        </p:txBody>
      </p:sp>
      <p:pic>
        <p:nvPicPr>
          <p:cNvPr id="5" name="Picture 4">
            <a:extLst>
              <a:ext uri="{FF2B5EF4-FFF2-40B4-BE49-F238E27FC236}">
                <a16:creationId xmlns:a16="http://schemas.microsoft.com/office/drawing/2014/main" id="{4D624FE1-F22C-4D5A-9F76-8034EC37F32B}"/>
              </a:ext>
            </a:extLst>
          </p:cNvPr>
          <p:cNvPicPr>
            <a:picLocks noChangeAspect="1"/>
          </p:cNvPicPr>
          <p:nvPr/>
        </p:nvPicPr>
        <p:blipFill>
          <a:blip r:embed="rId5"/>
          <a:stretch>
            <a:fillRect/>
          </a:stretch>
        </p:blipFill>
        <p:spPr>
          <a:xfrm>
            <a:off x="4767943" y="0"/>
            <a:ext cx="4605061" cy="3429000"/>
          </a:xfrm>
          <a:prstGeom prst="rect">
            <a:avLst/>
          </a:prstGeom>
        </p:spPr>
      </p:pic>
      <p:pic>
        <p:nvPicPr>
          <p:cNvPr id="6" name="Picture 5">
            <a:extLst>
              <a:ext uri="{FF2B5EF4-FFF2-40B4-BE49-F238E27FC236}">
                <a16:creationId xmlns:a16="http://schemas.microsoft.com/office/drawing/2014/main" id="{7BC1C574-898E-4AA0-8CA8-521127C9582B}"/>
              </a:ext>
            </a:extLst>
          </p:cNvPr>
          <p:cNvPicPr>
            <a:picLocks noChangeAspect="1"/>
          </p:cNvPicPr>
          <p:nvPr/>
        </p:nvPicPr>
        <p:blipFill>
          <a:blip r:embed="rId6"/>
          <a:stretch>
            <a:fillRect/>
          </a:stretch>
        </p:blipFill>
        <p:spPr>
          <a:xfrm>
            <a:off x="4767942" y="3429000"/>
            <a:ext cx="4605061" cy="3399040"/>
          </a:xfrm>
          <a:prstGeom prst="rect">
            <a:avLst/>
          </a:prstGeom>
        </p:spPr>
      </p:pic>
      <p:sp>
        <p:nvSpPr>
          <p:cNvPr id="7" name="Title 1">
            <a:extLst>
              <a:ext uri="{FF2B5EF4-FFF2-40B4-BE49-F238E27FC236}">
                <a16:creationId xmlns:a16="http://schemas.microsoft.com/office/drawing/2014/main" id="{54EA6B6E-55C7-4EB4-8D9E-D23FB15B1478}"/>
              </a:ext>
            </a:extLst>
          </p:cNvPr>
          <p:cNvSpPr txBox="1">
            <a:spLocks/>
          </p:cNvSpPr>
          <p:nvPr/>
        </p:nvSpPr>
        <p:spPr>
          <a:xfrm>
            <a:off x="9373004" y="1548882"/>
            <a:ext cx="2968433" cy="1026367"/>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400" b="1"/>
              <a:t>Καρυότυπος φυσιολογικής όψεως </a:t>
            </a:r>
            <a:br>
              <a:rPr lang="en-GB" sz="2400" b="1"/>
            </a:br>
            <a:r>
              <a:rPr lang="el-GR" sz="2400" b="1"/>
              <a:t>άρρενος εµβρύου</a:t>
            </a:r>
            <a:endParaRPr lang="en-GB" sz="2400" b="1" dirty="0">
              <a:latin typeface="Papyrus" panose="03070502060502030205" pitchFamily="66" charset="0"/>
            </a:endParaRPr>
          </a:p>
        </p:txBody>
      </p:sp>
      <p:sp>
        <p:nvSpPr>
          <p:cNvPr id="8" name="Title 1">
            <a:extLst>
              <a:ext uri="{FF2B5EF4-FFF2-40B4-BE49-F238E27FC236}">
                <a16:creationId xmlns:a16="http://schemas.microsoft.com/office/drawing/2014/main" id="{5A50BC2F-2884-4EF0-80E3-16CB493220D3}"/>
              </a:ext>
            </a:extLst>
          </p:cNvPr>
          <p:cNvSpPr txBox="1">
            <a:spLocks/>
          </p:cNvSpPr>
          <p:nvPr/>
        </p:nvSpPr>
        <p:spPr>
          <a:xfrm>
            <a:off x="9373003" y="4546562"/>
            <a:ext cx="2818997" cy="15251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2400" b="1" dirty="0"/>
              <a:t>Παθολογικός καρυότυπος θήλεος εµβρύου µε τρισωµία 21 (σύνδροµο Down) </a:t>
            </a:r>
            <a:endParaRPr lang="en-GB" sz="2400" b="1" dirty="0">
              <a:latin typeface="Papyrus" panose="03070502060502030205" pitchFamily="66" charset="0"/>
            </a:endParaRPr>
          </a:p>
        </p:txBody>
      </p:sp>
    </p:spTree>
    <p:extLst>
      <p:ext uri="{BB962C8B-B14F-4D97-AF65-F5344CB8AC3E}">
        <p14:creationId xmlns:p14="http://schemas.microsoft.com/office/powerpoint/2010/main" val="3042467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1768"/>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3461657" y="432053"/>
            <a:ext cx="4514461" cy="543560"/>
          </a:xfrm>
        </p:spPr>
        <p:txBody>
          <a:bodyPr>
            <a:noAutofit/>
          </a:bodyPr>
          <a:lstStyle/>
          <a:p>
            <a:r>
              <a:rPr lang="el-GR" sz="2800" b="1" dirty="0">
                <a:latin typeface="Arial Nova Light" panose="020B0304020202020204" pitchFamily="34" charset="0"/>
              </a:rPr>
              <a:t>ΕΥΓΟΝΙΣΜΟΣ</a:t>
            </a:r>
            <a:r>
              <a:rPr lang="en-GB" sz="2800" b="1" dirty="0">
                <a:latin typeface="Arial Nova Light" panose="020B0304020202020204" pitchFamily="34" charset="0"/>
              </a:rPr>
              <a:t>/</a:t>
            </a:r>
            <a:r>
              <a:rPr lang="el-GR" sz="2800" b="1" dirty="0">
                <a:latin typeface="Arial Nova Light" panose="020B0304020202020204" pitchFamily="34" charset="0"/>
              </a:rPr>
              <a:t>ΕΥΓΟΝΙΚΗ</a:t>
            </a:r>
            <a:endParaRPr lang="en-GB" sz="2800" b="1" dirty="0">
              <a:latin typeface="Arial Nova Light" panose="020B0304020202020204" pitchFamily="34" charset="0"/>
            </a:endParaRPr>
          </a:p>
        </p:txBody>
      </p:sp>
      <p:pic>
        <p:nvPicPr>
          <p:cNvPr id="2" name="Picture 1">
            <a:extLst>
              <a:ext uri="{FF2B5EF4-FFF2-40B4-BE49-F238E27FC236}">
                <a16:creationId xmlns:a16="http://schemas.microsoft.com/office/drawing/2014/main" id="{73ABD928-68DB-4A59-9DC1-6743A0F3A116}"/>
              </a:ext>
            </a:extLst>
          </p:cNvPr>
          <p:cNvPicPr>
            <a:picLocks noChangeAspect="1"/>
          </p:cNvPicPr>
          <p:nvPr/>
        </p:nvPicPr>
        <p:blipFill>
          <a:blip r:embed="rId4"/>
          <a:stretch>
            <a:fillRect/>
          </a:stretch>
        </p:blipFill>
        <p:spPr>
          <a:xfrm>
            <a:off x="3348665" y="1975705"/>
            <a:ext cx="8096886" cy="4048444"/>
          </a:xfrm>
          <a:prstGeom prst="rect">
            <a:avLst/>
          </a:prstGeom>
        </p:spPr>
      </p:pic>
      <p:sp>
        <p:nvSpPr>
          <p:cNvPr id="5" name="Rectangle 4">
            <a:extLst>
              <a:ext uri="{FF2B5EF4-FFF2-40B4-BE49-F238E27FC236}">
                <a16:creationId xmlns:a16="http://schemas.microsoft.com/office/drawing/2014/main" id="{F9B35B9C-2586-497A-9ED9-F07596DFAACF}"/>
              </a:ext>
            </a:extLst>
          </p:cNvPr>
          <p:cNvSpPr/>
          <p:nvPr/>
        </p:nvSpPr>
        <p:spPr>
          <a:xfrm>
            <a:off x="283806" y="2938825"/>
            <a:ext cx="2888601" cy="1384995"/>
          </a:xfrm>
          <a:prstGeom prst="rect">
            <a:avLst/>
          </a:prstGeom>
        </p:spPr>
        <p:txBody>
          <a:bodyPr wrap="square">
            <a:spAutoFit/>
          </a:bodyPr>
          <a:lstStyle/>
          <a:p>
            <a:pPr algn="ctr"/>
            <a:r>
              <a:rPr lang="el-GR" sz="2800" b="1" dirty="0">
                <a:solidFill>
                  <a:prstClr val="black"/>
                </a:solidFill>
                <a:latin typeface="Arial Nova Light" panose="020B0304020202020204" pitchFamily="34" charset="0"/>
                <a:ea typeface="+mj-ea"/>
                <a:cs typeface="+mj-cs"/>
              </a:rPr>
              <a:t>ΘΕΤΙΚΟΣ/Η;</a:t>
            </a:r>
          </a:p>
          <a:p>
            <a:pPr algn="ctr"/>
            <a:r>
              <a:rPr lang="el-GR" sz="2800" b="1" dirty="0">
                <a:solidFill>
                  <a:prstClr val="black"/>
                </a:solidFill>
                <a:latin typeface="Arial Nova Light" panose="020B0304020202020204" pitchFamily="34" charset="0"/>
                <a:ea typeface="+mj-ea"/>
                <a:cs typeface="+mj-cs"/>
              </a:rPr>
              <a:t>                                                                                   ΑΡΝΗΤΙΚΟΣ/Η</a:t>
            </a:r>
            <a:r>
              <a:rPr lang="el-GR" sz="2800" b="1" dirty="0">
                <a:solidFill>
                  <a:prstClr val="black"/>
                </a:solidFill>
                <a:ea typeface="+mj-ea"/>
                <a:cs typeface="+mj-cs"/>
              </a:rPr>
              <a:t>;</a:t>
            </a:r>
            <a:endParaRPr lang="en-GB" dirty="0"/>
          </a:p>
        </p:txBody>
      </p:sp>
    </p:spTree>
    <p:extLst>
      <p:ext uri="{BB962C8B-B14F-4D97-AF65-F5344CB8AC3E}">
        <p14:creationId xmlns:p14="http://schemas.microsoft.com/office/powerpoint/2010/main" val="3507812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CAF993B3-97DD-46AB-8DE2-E8FFD45F240F}"/>
              </a:ext>
            </a:extLst>
          </p:cNvPr>
          <p:cNvPicPr>
            <a:picLocks noChangeAspect="1"/>
          </p:cNvPicPr>
          <p:nvPr/>
        </p:nvPicPr>
        <p:blipFill>
          <a:blip r:embed="rId4"/>
          <a:stretch>
            <a:fillRect/>
          </a:stretch>
        </p:blipFill>
        <p:spPr>
          <a:xfrm>
            <a:off x="499965" y="358742"/>
            <a:ext cx="11042002" cy="6136100"/>
          </a:xfrm>
          <a:prstGeom prst="rect">
            <a:avLst/>
          </a:prstGeom>
        </p:spPr>
      </p:pic>
    </p:spTree>
    <p:extLst>
      <p:ext uri="{BB962C8B-B14F-4D97-AF65-F5344CB8AC3E}">
        <p14:creationId xmlns:p14="http://schemas.microsoft.com/office/powerpoint/2010/main" val="925089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2" name="Picture 1">
            <a:extLst>
              <a:ext uri="{FF2B5EF4-FFF2-40B4-BE49-F238E27FC236}">
                <a16:creationId xmlns:a16="http://schemas.microsoft.com/office/drawing/2014/main" id="{F565DF83-8E23-4FA4-97C9-25A3ABDA9180}"/>
              </a:ext>
            </a:extLst>
          </p:cNvPr>
          <p:cNvPicPr>
            <a:picLocks noChangeAspect="1"/>
          </p:cNvPicPr>
          <p:nvPr/>
        </p:nvPicPr>
        <p:blipFill>
          <a:blip r:embed="rId4"/>
          <a:stretch>
            <a:fillRect/>
          </a:stretch>
        </p:blipFill>
        <p:spPr>
          <a:xfrm>
            <a:off x="1342341" y="2651545"/>
            <a:ext cx="8802466" cy="4206455"/>
          </a:xfrm>
          <a:prstGeom prst="rect">
            <a:avLst/>
          </a:prstGeom>
        </p:spPr>
      </p:pic>
      <p:pic>
        <p:nvPicPr>
          <p:cNvPr id="7" name="Picture 6">
            <a:extLst>
              <a:ext uri="{FF2B5EF4-FFF2-40B4-BE49-F238E27FC236}">
                <a16:creationId xmlns:a16="http://schemas.microsoft.com/office/drawing/2014/main" id="{ECBAF695-F679-4EFF-A31F-A2E7A47F7F0F}"/>
              </a:ext>
            </a:extLst>
          </p:cNvPr>
          <p:cNvPicPr>
            <a:picLocks noChangeAspect="1"/>
          </p:cNvPicPr>
          <p:nvPr/>
        </p:nvPicPr>
        <p:blipFill>
          <a:blip r:embed="rId5"/>
          <a:stretch>
            <a:fillRect/>
          </a:stretch>
        </p:blipFill>
        <p:spPr>
          <a:xfrm>
            <a:off x="8360229" y="-1"/>
            <a:ext cx="3831771" cy="2637823"/>
          </a:xfrm>
          <a:prstGeom prst="rect">
            <a:avLst/>
          </a:prstGeom>
        </p:spPr>
      </p:pic>
      <p:pic>
        <p:nvPicPr>
          <p:cNvPr id="8" name="Picture 7">
            <a:extLst>
              <a:ext uri="{FF2B5EF4-FFF2-40B4-BE49-F238E27FC236}">
                <a16:creationId xmlns:a16="http://schemas.microsoft.com/office/drawing/2014/main" id="{88C4B215-39E0-4BDB-88C3-B95B0166A70D}"/>
              </a:ext>
            </a:extLst>
          </p:cNvPr>
          <p:cNvPicPr>
            <a:picLocks noChangeAspect="1"/>
          </p:cNvPicPr>
          <p:nvPr/>
        </p:nvPicPr>
        <p:blipFill>
          <a:blip r:embed="rId6"/>
          <a:stretch>
            <a:fillRect/>
          </a:stretch>
        </p:blipFill>
        <p:spPr>
          <a:xfrm>
            <a:off x="0" y="-1768"/>
            <a:ext cx="3057441" cy="2639591"/>
          </a:xfrm>
          <a:prstGeom prst="rect">
            <a:avLst/>
          </a:prstGeom>
        </p:spPr>
      </p:pic>
    </p:spTree>
    <p:extLst>
      <p:ext uri="{BB962C8B-B14F-4D97-AF65-F5344CB8AC3E}">
        <p14:creationId xmlns:p14="http://schemas.microsoft.com/office/powerpoint/2010/main" val="3067167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5" name="Picture 4">
            <a:extLst>
              <a:ext uri="{FF2B5EF4-FFF2-40B4-BE49-F238E27FC236}">
                <a16:creationId xmlns:a16="http://schemas.microsoft.com/office/drawing/2014/main" id="{8644B441-30BE-4EA0-A0F5-D24033EC2570}"/>
              </a:ext>
            </a:extLst>
          </p:cNvPr>
          <p:cNvPicPr>
            <a:picLocks noChangeAspect="1"/>
          </p:cNvPicPr>
          <p:nvPr/>
        </p:nvPicPr>
        <p:blipFill>
          <a:blip r:embed="rId4"/>
          <a:stretch>
            <a:fillRect/>
          </a:stretch>
        </p:blipFill>
        <p:spPr>
          <a:xfrm>
            <a:off x="1251177" y="1052003"/>
            <a:ext cx="9049820" cy="4753994"/>
          </a:xfrm>
          <a:prstGeom prst="rect">
            <a:avLst/>
          </a:prstGeom>
        </p:spPr>
      </p:pic>
      <p:sp>
        <p:nvSpPr>
          <p:cNvPr id="8" name="Oval 7">
            <a:extLst>
              <a:ext uri="{FF2B5EF4-FFF2-40B4-BE49-F238E27FC236}">
                <a16:creationId xmlns:a16="http://schemas.microsoft.com/office/drawing/2014/main" id="{794D5D58-CE95-494A-82ED-DB0725829242}"/>
              </a:ext>
            </a:extLst>
          </p:cNvPr>
          <p:cNvSpPr/>
          <p:nvPr/>
        </p:nvSpPr>
        <p:spPr>
          <a:xfrm>
            <a:off x="1324946" y="5353165"/>
            <a:ext cx="7417837" cy="6531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06525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pic>
        <p:nvPicPr>
          <p:cNvPr id="4" name="Picture 3">
            <a:extLst>
              <a:ext uri="{FF2B5EF4-FFF2-40B4-BE49-F238E27FC236}">
                <a16:creationId xmlns:a16="http://schemas.microsoft.com/office/drawing/2014/main" id="{2E9F7825-69B3-4BF7-A944-BF0DE5BDF9F4}"/>
              </a:ext>
            </a:extLst>
          </p:cNvPr>
          <p:cNvPicPr>
            <a:picLocks noChangeAspect="1"/>
          </p:cNvPicPr>
          <p:nvPr/>
        </p:nvPicPr>
        <p:blipFill>
          <a:blip r:embed="rId4"/>
          <a:stretch>
            <a:fillRect/>
          </a:stretch>
        </p:blipFill>
        <p:spPr>
          <a:xfrm>
            <a:off x="219076" y="201386"/>
            <a:ext cx="11744324" cy="6515100"/>
          </a:xfrm>
          <a:prstGeom prst="rect">
            <a:avLst/>
          </a:prstGeom>
        </p:spPr>
      </p:pic>
    </p:spTree>
    <p:extLst>
      <p:ext uri="{BB962C8B-B14F-4D97-AF65-F5344CB8AC3E}">
        <p14:creationId xmlns:p14="http://schemas.microsoft.com/office/powerpoint/2010/main" val="3823726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FEFF03-7891-48B9-A079-4470F534EE24}"/>
              </a:ext>
            </a:extLst>
          </p:cNvPr>
          <p:cNvPicPr>
            <a:picLocks noChangeAspect="1"/>
          </p:cNvPicPr>
          <p:nvPr/>
        </p:nvPicPr>
        <p:blipFill>
          <a:blip r:embed="rId2"/>
          <a:stretch>
            <a:fillRect/>
          </a:stretch>
        </p:blipFill>
        <p:spPr>
          <a:xfrm>
            <a:off x="0" y="0"/>
            <a:ext cx="12192000" cy="6834187"/>
          </a:xfrm>
          <a:prstGeom prst="rect">
            <a:avLst/>
          </a:prstGeom>
        </p:spPr>
      </p:pic>
      <p:sp>
        <p:nvSpPr>
          <p:cNvPr id="2" name="Rectangle 1">
            <a:extLst>
              <a:ext uri="{FF2B5EF4-FFF2-40B4-BE49-F238E27FC236}">
                <a16:creationId xmlns:a16="http://schemas.microsoft.com/office/drawing/2014/main" id="{F66A3817-4400-41E9-A907-32162CE0476A}"/>
              </a:ext>
            </a:extLst>
          </p:cNvPr>
          <p:cNvSpPr/>
          <p:nvPr/>
        </p:nvSpPr>
        <p:spPr>
          <a:xfrm>
            <a:off x="4172141" y="2424824"/>
            <a:ext cx="3606180" cy="2246769"/>
          </a:xfrm>
          <a:prstGeom prst="rect">
            <a:avLst/>
          </a:prstGeom>
        </p:spPr>
        <p:txBody>
          <a:bodyPr wrap="none">
            <a:spAutoFit/>
          </a:bodyPr>
          <a:lstStyle/>
          <a:p>
            <a:pPr algn="ctr"/>
            <a:r>
              <a:rPr lang="en-GB" sz="2800" dirty="0">
                <a:solidFill>
                  <a:srgbClr val="FF0000"/>
                </a:solidFill>
              </a:rPr>
              <a:t>“</a:t>
            </a:r>
            <a:r>
              <a:rPr lang="el-GR" sz="2800" dirty="0">
                <a:solidFill>
                  <a:srgbClr val="FF0000"/>
                </a:solidFill>
              </a:rPr>
              <a:t>ΤΕΛΕΙΟΣ  ΑΝΘΡΩΠΟΣ</a:t>
            </a:r>
            <a:r>
              <a:rPr lang="en-GB" sz="2800" dirty="0">
                <a:solidFill>
                  <a:srgbClr val="FF0000"/>
                </a:solidFill>
              </a:rPr>
              <a:t>”</a:t>
            </a:r>
            <a:endParaRPr lang="el-GR" sz="2800" dirty="0">
              <a:solidFill>
                <a:srgbClr val="FF0000"/>
              </a:solidFill>
            </a:endParaRPr>
          </a:p>
          <a:p>
            <a:pPr algn="ctr"/>
            <a:endParaRPr lang="el-GR" sz="2800" dirty="0">
              <a:solidFill>
                <a:srgbClr val="FF0000"/>
              </a:solidFill>
            </a:endParaRPr>
          </a:p>
          <a:p>
            <a:pPr algn="ctr"/>
            <a:r>
              <a:rPr lang="el-GR" sz="2800" dirty="0">
                <a:solidFill>
                  <a:srgbClr val="FF0000"/>
                </a:solidFill>
              </a:rPr>
              <a:t>ΠΡΑΓΜΑΤΙΚΟΤΗΤΑ</a:t>
            </a:r>
          </a:p>
          <a:p>
            <a:pPr algn="ctr"/>
            <a:r>
              <a:rPr lang="el-GR" sz="2800" dirty="0">
                <a:solidFill>
                  <a:srgbClr val="FF0000"/>
                </a:solidFill>
              </a:rPr>
              <a:t>Ή</a:t>
            </a:r>
          </a:p>
          <a:p>
            <a:pPr algn="ctr"/>
            <a:r>
              <a:rPr lang="el-GR" sz="2800" dirty="0">
                <a:solidFill>
                  <a:srgbClr val="FF0000"/>
                </a:solidFill>
              </a:rPr>
              <a:t>ΟΥΤΟΠΙΑ;;;</a:t>
            </a:r>
            <a:endParaRPr lang="en-GB" sz="2800" dirty="0">
              <a:solidFill>
                <a:srgbClr val="FF0000"/>
              </a:solidFill>
            </a:endParaRPr>
          </a:p>
        </p:txBody>
      </p:sp>
    </p:spTree>
    <p:extLst>
      <p:ext uri="{BB962C8B-B14F-4D97-AF65-F5344CB8AC3E}">
        <p14:creationId xmlns:p14="http://schemas.microsoft.com/office/powerpoint/2010/main" val="2673235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2" name="Rectangle 1">
            <a:extLst>
              <a:ext uri="{FF2B5EF4-FFF2-40B4-BE49-F238E27FC236}">
                <a16:creationId xmlns:a16="http://schemas.microsoft.com/office/drawing/2014/main" id="{9451B93C-BCBD-4A0B-B46E-325CEF579D5D}"/>
              </a:ext>
            </a:extLst>
          </p:cNvPr>
          <p:cNvSpPr/>
          <p:nvPr/>
        </p:nvSpPr>
        <p:spPr>
          <a:xfrm>
            <a:off x="2193574" y="942725"/>
            <a:ext cx="8186057" cy="584775"/>
          </a:xfrm>
          <a:prstGeom prst="rect">
            <a:avLst/>
          </a:prstGeom>
        </p:spPr>
        <p:txBody>
          <a:bodyPr wrap="square">
            <a:spAutoFit/>
          </a:bodyPr>
          <a:lstStyle/>
          <a:p>
            <a:r>
              <a:rPr lang="el-GR" sz="3200" b="1" dirty="0">
                <a:latin typeface="Arial Nova Light" panose="020B0304020202020204" pitchFamily="34" charset="0"/>
              </a:rPr>
              <a:t>Πότε αναπτύχθηκε/εφαρμόσθηκε η ευγονική;</a:t>
            </a:r>
            <a:endParaRPr lang="en-GB" sz="3200" dirty="0"/>
          </a:p>
        </p:txBody>
      </p:sp>
      <p:pic>
        <p:nvPicPr>
          <p:cNvPr id="4" name="Picture 3">
            <a:extLst>
              <a:ext uri="{FF2B5EF4-FFF2-40B4-BE49-F238E27FC236}">
                <a16:creationId xmlns:a16="http://schemas.microsoft.com/office/drawing/2014/main" id="{CE0676E5-BAEB-4B6B-8E24-712F1C87D269}"/>
              </a:ext>
            </a:extLst>
          </p:cNvPr>
          <p:cNvPicPr>
            <a:picLocks noChangeAspect="1"/>
          </p:cNvPicPr>
          <p:nvPr/>
        </p:nvPicPr>
        <p:blipFill>
          <a:blip r:embed="rId4"/>
          <a:stretch>
            <a:fillRect/>
          </a:stretch>
        </p:blipFill>
        <p:spPr>
          <a:xfrm>
            <a:off x="3461657" y="2080533"/>
            <a:ext cx="5312229" cy="4124324"/>
          </a:xfrm>
          <a:prstGeom prst="rect">
            <a:avLst/>
          </a:prstGeom>
        </p:spPr>
      </p:pic>
    </p:spTree>
    <p:extLst>
      <p:ext uri="{BB962C8B-B14F-4D97-AF65-F5344CB8AC3E}">
        <p14:creationId xmlns:p14="http://schemas.microsoft.com/office/powerpoint/2010/main" val="92924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46057-68A2-4AAB-B69E-C21DAE6B8C95}"/>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15000"/>
                    </a14:imgEffect>
                    <a14:imgEffect>
                      <a14:brightnessContrast bright="4000" contrast="17000"/>
                    </a14:imgEffect>
                  </a14:imgLayer>
                </a14:imgProps>
              </a:ext>
            </a:extLst>
          </a:blip>
          <a:stretch>
            <a:fillRect/>
          </a:stretch>
        </p:blipFill>
        <p:spPr>
          <a:xfrm>
            <a:off x="0" y="0"/>
            <a:ext cx="12192000" cy="6859768"/>
          </a:xfrm>
          <a:prstGeom prst="rect">
            <a:avLst/>
          </a:prstGeom>
          <a:effectLst>
            <a:glow>
              <a:schemeClr val="accent1"/>
            </a:glow>
          </a:effectLst>
        </p:spPr>
      </p:pic>
      <p:sp>
        <p:nvSpPr>
          <p:cNvPr id="4" name="Title 1">
            <a:extLst>
              <a:ext uri="{FF2B5EF4-FFF2-40B4-BE49-F238E27FC236}">
                <a16:creationId xmlns:a16="http://schemas.microsoft.com/office/drawing/2014/main" id="{AA720397-41D7-4D90-B810-FBAD9F266DF0}"/>
              </a:ext>
            </a:extLst>
          </p:cNvPr>
          <p:cNvSpPr>
            <a:spLocks noGrp="1"/>
          </p:cNvSpPr>
          <p:nvPr>
            <p:ph type="ctrTitle"/>
          </p:nvPr>
        </p:nvSpPr>
        <p:spPr>
          <a:xfrm>
            <a:off x="3907972" y="1537477"/>
            <a:ext cx="8164285" cy="3269861"/>
          </a:xfrm>
        </p:spPr>
        <p:txBody>
          <a:bodyPr>
            <a:normAutofit/>
          </a:bodyPr>
          <a:lstStyle/>
          <a:p>
            <a:pPr algn="l"/>
            <a:r>
              <a:rPr lang="el-GR" sz="2400" b="1" dirty="0">
                <a:latin typeface="Arial Nova Light" panose="020B0304020202020204" pitchFamily="34" charset="0"/>
              </a:rPr>
              <a:t>                                           ΣΩΚΡΑΤΗΣ</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Ο φιλόσοφος αποδίδει μεγάλη σημασία στην εμπειρία των μαιών, διότι αυτές γνωρίζουν άριστα να συνδυάζουν τα "</a:t>
            </a:r>
            <a:r>
              <a:rPr lang="el-GR" sz="2400" b="1" i="1" dirty="0">
                <a:latin typeface="Arial Nova Light" panose="020B0304020202020204" pitchFamily="34" charset="0"/>
              </a:rPr>
              <a:t>προς σύζευξιν</a:t>
            </a:r>
            <a:r>
              <a:rPr lang="el-GR" sz="2400" b="1" dirty="0">
                <a:latin typeface="Arial Nova Light" panose="020B0304020202020204" pitchFamily="34" charset="0"/>
              </a:rPr>
              <a:t>" άτομα:</a:t>
            </a:r>
            <a:br>
              <a:rPr lang="el-GR" sz="2400" b="1" dirty="0">
                <a:latin typeface="Arial Nova Light" panose="020B0304020202020204" pitchFamily="34" charset="0"/>
              </a:rPr>
            </a:br>
            <a:br>
              <a:rPr lang="el-GR" sz="2400" b="1" dirty="0">
                <a:latin typeface="Arial Nova Light" panose="020B0304020202020204" pitchFamily="34" charset="0"/>
              </a:rPr>
            </a:br>
            <a:r>
              <a:rPr lang="el-GR" sz="2400" b="1" dirty="0">
                <a:latin typeface="Arial Nova Light" panose="020B0304020202020204" pitchFamily="34" charset="0"/>
              </a:rPr>
              <a:t>"</a:t>
            </a:r>
            <a:r>
              <a:rPr lang="el-GR" sz="2400" b="1" i="1" dirty="0">
                <a:latin typeface="Arial Nova Light" panose="020B0304020202020204" pitchFamily="34" charset="0"/>
              </a:rPr>
              <a:t>Είναι πάρα πολύ ικανές προξενήτρες, αφού είναι πολύ σοφές στο να γνωρίζουν ποια γυναίκα πρέπει να παντρευτεί ποιον, για να γεννήσει άριστα παιδιά</a:t>
            </a:r>
            <a:r>
              <a:rPr lang="el-GR" sz="2400" b="1" dirty="0">
                <a:latin typeface="Arial Nova Light" panose="020B0304020202020204" pitchFamily="34" charset="0"/>
              </a:rPr>
              <a:t>".</a:t>
            </a:r>
          </a:p>
        </p:txBody>
      </p:sp>
      <p:pic>
        <p:nvPicPr>
          <p:cNvPr id="2" name="Picture 1">
            <a:extLst>
              <a:ext uri="{FF2B5EF4-FFF2-40B4-BE49-F238E27FC236}">
                <a16:creationId xmlns:a16="http://schemas.microsoft.com/office/drawing/2014/main" id="{4757EC82-4F02-4D52-B55A-5D9C9D587224}"/>
              </a:ext>
            </a:extLst>
          </p:cNvPr>
          <p:cNvPicPr>
            <a:picLocks noChangeAspect="1"/>
          </p:cNvPicPr>
          <p:nvPr/>
        </p:nvPicPr>
        <p:blipFill>
          <a:blip r:embed="rId4"/>
          <a:stretch>
            <a:fillRect/>
          </a:stretch>
        </p:blipFill>
        <p:spPr>
          <a:xfrm>
            <a:off x="0" y="447869"/>
            <a:ext cx="3788229" cy="5449078"/>
          </a:xfrm>
          <a:prstGeom prst="rect">
            <a:avLst/>
          </a:prstGeom>
        </p:spPr>
      </p:pic>
      <p:sp>
        <p:nvSpPr>
          <p:cNvPr id="5" name="Rectangle 4">
            <a:extLst>
              <a:ext uri="{FF2B5EF4-FFF2-40B4-BE49-F238E27FC236}">
                <a16:creationId xmlns:a16="http://schemas.microsoft.com/office/drawing/2014/main" id="{6C0C81E8-9EEA-4854-AFA2-4276CA8779D0}"/>
              </a:ext>
            </a:extLst>
          </p:cNvPr>
          <p:cNvSpPr/>
          <p:nvPr/>
        </p:nvSpPr>
        <p:spPr>
          <a:xfrm>
            <a:off x="-1" y="6021650"/>
            <a:ext cx="3788229" cy="707886"/>
          </a:xfrm>
          <a:prstGeom prst="rect">
            <a:avLst/>
          </a:prstGeom>
        </p:spPr>
        <p:txBody>
          <a:bodyPr wrap="square">
            <a:spAutoFit/>
          </a:bodyPr>
          <a:lstStyle/>
          <a:p>
            <a:pPr algn="ctr"/>
            <a:r>
              <a:rPr lang="el-GR" sz="2000" b="1" dirty="0">
                <a:latin typeface="Arial Nova Light" panose="020B0304020202020204" pitchFamily="34" charset="0"/>
              </a:rPr>
              <a:t>Σωκράτης</a:t>
            </a:r>
          </a:p>
          <a:p>
            <a:pPr algn="ctr"/>
            <a:r>
              <a:rPr lang="el-GR" sz="2000" b="1" dirty="0">
                <a:latin typeface="Arial Nova Light" panose="020B0304020202020204" pitchFamily="34" charset="0"/>
              </a:rPr>
              <a:t>(470 π.Χ./469 – 399 π.Χ.)</a:t>
            </a:r>
            <a:endParaRPr lang="en-GB" sz="2000" b="1" dirty="0">
              <a:latin typeface="Arial Nova Light" panose="020B0304020202020204" pitchFamily="34" charset="0"/>
            </a:endParaRPr>
          </a:p>
        </p:txBody>
      </p:sp>
    </p:spTree>
    <p:extLst>
      <p:ext uri="{BB962C8B-B14F-4D97-AF65-F5344CB8AC3E}">
        <p14:creationId xmlns:p14="http://schemas.microsoft.com/office/powerpoint/2010/main" val="4176042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3153</TotalTime>
  <Words>2649</Words>
  <Application>Microsoft Office PowerPoint</Application>
  <PresentationFormat>Widescreen</PresentationFormat>
  <Paragraphs>176</Paragraphs>
  <Slides>74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74</vt:i4>
      </vt:variant>
    </vt:vector>
  </HeadingPairs>
  <TitlesOfParts>
    <vt:vector size="86" baseType="lpstr">
      <vt:lpstr>Arial</vt:lpstr>
      <vt:lpstr>Arial Nova Light</vt:lpstr>
      <vt:lpstr>Calibri</vt:lpstr>
      <vt:lpstr>Calibri Light</vt:lpstr>
      <vt:lpstr>Corbel</vt:lpstr>
      <vt:lpstr>Palatino Linotype</vt:lpstr>
      <vt:lpstr>Papyrus</vt:lpstr>
      <vt:lpstr>Times New Roman</vt:lpstr>
      <vt:lpstr>Wingdings</vt:lpstr>
      <vt:lpstr>Wingdings 2</vt:lpstr>
      <vt:lpstr>Office Theme</vt:lpstr>
      <vt:lpstr>Frame</vt:lpstr>
      <vt:lpstr>PowerPoint Presentation</vt:lpstr>
      <vt:lpstr>PowerPoint Presentation</vt:lpstr>
      <vt:lpstr>PowerPoint Presentation</vt:lpstr>
      <vt:lpstr>PowerPoint Presentation</vt:lpstr>
      <vt:lpstr>PowerPoint Presentation</vt:lpstr>
      <vt:lpstr>PowerPoint Presentation</vt:lpstr>
      <vt:lpstr>ΕΥΓΟΝΙΣΜΟΣ/ΕΥΓΟΝΙΚΗ</vt:lpstr>
      <vt:lpstr>PowerPoint Presentation</vt:lpstr>
      <vt:lpstr>                                           ΣΩΚΡΑΤΗΣ  Ο φιλόσοφος αποδίδει μεγάλη σημασία στην εμπειρία των μαιών, διότι αυτές γνωρίζουν άριστα να συνδυάζουν τα "προς σύζευξιν" άτομα:  "Είναι πάρα πολύ ικανές προξενήτρες, αφού είναι πολύ σοφές στο να γνωρίζουν ποια γυναίκα πρέπει να παντρευτεί ποιον, για να γεννήσει άριστα παιδιά".</vt:lpstr>
      <vt:lpstr>Ολόκληρη η φιλοσοφία της κληρονομικότητας περιέχεται στο αξίωμα, που με τόση σαφήνεια και διορατικότητα έχει διατυπώσει ο πατέρας της Ιατρικής, ο Ιπποκράτης και αργότερα ο Γαληνός:  "Ο γαρ γόνος πανταχόθεν έρχεται του σώματος από τε των υγιηρών υγιηρός, από τε των νοσερών νοσερός".  "Και εν αυτήφι τη γονή και εξέρχεται και της γυναικός και του ανδρός από παντός του σώματος, και από των ασθενέων ασθενής και από των ισχυρών ισχυρή".    Οι απόψεις περί ευγονικής του Πυθαγόρου του Σαμίου (580 π.Χ. - 496 π.Χ.) συνοψίζονται στα εξής:  "Αγαθοί γονείς, βελτίονα τέκνα, βέλτιστοι έγκονοι". </vt:lpstr>
      <vt:lpstr>PowerPoint Presentation</vt:lpstr>
      <vt:lpstr>Πλάτων (427 π.Χ. – 347 π.Χ.) </vt:lpstr>
      <vt:lpstr>PowerPoint Presentation</vt:lpstr>
      <vt:lpstr>                        ΒΥΖΑΝΤΙΟ  Καθιερώνουν συγκεκριμένες προγαμιαίες εξετάσεις για κάποια νοσήματα, όπως:  τα ψυχιατρικά (π.χ. μανία), η επιληψία, ο αλκοολισμός, η λέπρα, η βαριά χρόνια πάθηση, ο ευνουχισμός και η ανικανότητα "προς συνάφεια"</vt:lpstr>
      <vt:lpstr>Sir Francis Galton 1822 – 1911</vt:lpstr>
      <vt:lpstr>ή να γίνονται ορατές λόγω διαφορετικής ευαισθησίας σε ασθένειες. Σε τέτοια άτομα, μπορούν να γίνουν εμφανείς ως στρόβιλοι, κηλίδες, ραβδώσεις ή γραμμές σε γραμμική ή τμηματική κατανομή στο δέρμα. Ακολουθούν σχήμα V στην πλάτη, στροβιλισμούς σε σχήμα S στο στήθος και στα πλάγια και κυματιστά σχήματα στο κεφάλι.[5][6] Δεν ακολουθούν όλες οι δερματικές παθήσεις με μωσαϊκό τις γραμμές του Blaschko.[7]</vt:lpstr>
      <vt:lpstr>Ηνωμένες Πολιτείες Αμερικής  Το 1910, ο βιολόγος Ch. Β. Davenport, ίδρυσε το Γραφείο Ευγονικών Καταχωρήσεων στο Λονγκ Άιλαντ, με σκοπό την καταγραφή όσων θεωρούνταν γενετικά ανώμαλοι και την αποτροπή περαιτέρω αναπαραγωγής τους. Μεταξύ των ετών 1905 και 1917 κατοχυρώθηκε νομοθετικά η καταναγκαστική στείρωση των διανοητικά ή σωματικά αναπήρων. Το 1907 ψηφίστηκε στην πολιτεία της Indiana, νόμος για τη καταναγκαστική στείρωση των κατά συρροή εγκληματιών, των νοητικά καθυστερημένων και των ατόμων που βρισκόταν σε οποιαδήποτε κατάσταση, την οποία οι ιατροί έκριναν ως ανεπίδεκτη βελτιώσεως. Από το 1907 ως το 1921, έγιναν 3.233 νόμιμες στειρώσεις, (2.700 φρενοβλαβείς, 400 διανοητικά καθυστερημένοι και 130 εγκληματίες). Συνολικά, 33 πολιτείες θέσπισαν νόμους για τη στείρωση. Το 1914 η ευγονική υπήρχε ως μάθημα σε 44 πανεπιστήμια των Η.Π.Α. Το 1928 ο αριθμός ανέβηκε σε 376 και σχεδόν το σύνολο των σχολικών βιβλίων βιολο­γίας την υποστήριζαν ως την πλέον εδραιωμένη θεωρία. Το 1913, ο ευγονιστής Harry Laughlin δήλωσε ότι, «...Η ευγονική είναι απλώς η εφαρμογή των επιχειρηματικών μεθόδων στην ανθρώπινη αναπαραγωγή...». Το 1913 ιδρύθηκε η Ένωση Ευγονικής. Το 1918 η Εταιρία Γκάλτον, ενώ το 1923 συνενώθηκαν για να ιδρύσουν την Αμερικανική Εταιρία Ευγονικής. Το 1927 το Ανώτατο Δικαστήριο των Η.Π.Α. έκρινε συνταγματική την πρακτική της στείρωσης, με την δικαιολογία της αποφυγής υπονομεύσεως της κρατικής ευημερίας από τους ανίκανους. Το Γραφείο Ευγονικών Καταχωρήσεων καταργήθηκε το 1939, οπότε κορυφώθηκαν οι αντιδράσεις για την κακή χρήση των στοιχείων που συνέλεξε. </vt:lpstr>
      <vt:lpstr>Γερμανία  Πρωτεργάτης της Ευγονικής στη Γερμανία ήταν ο καθηγητής Ιατρικής Alfred Ploetz. Καθιέρωσε τον όρο «φυλετική υγιεινή».  14 Ιουλίου 1933: Στην περίοδο του Εθνικοσοσιαλισμού στη Γερμανία, το γερμανικό κοινοβούλιο επικύρωσε το νόμο για την «γενετική υγεία», για την «υγεία των γονιδίων», η οποία άνοιγε το δρόμο στην υποχρεωτική στείρωση, αλλά και στην ευθανασία.  12 Δεκεμβρίου 1935: Τίθεται σε λειτουργία το πρόγραμμα: Lebensborn, τη χρονιά που απαγορεύθηκαν οι γάμοι με Εβραίους και άλλους. Ο πατέρας και η μητέρα του παιδιού έπρεπε να περάσουν τεστ «φυλετικής αγνότητας» και προτιμούνταν άτομα με ξανθά μαλλιά και γαλανά μάτια. Στοχοποιήθηκαν: "ζωές ανάξιες της ζωής" (Lebensunwertes Leben), που περιλαμβάνουν, εκτός των άλλων, ποινικούς εγκληματίες, "εκφυλισμένους", αντιφρονούντες, αδύναμους διανοητικά ή σωματικά, ομοφυλόφιλους, αέργους, παράφρονες, για να αποβληθούν από την αλυσίδα της κληρονομικότητας.  Περισσότερα από 400.000 άτομα στειρώθηκαν παρά τη θέλησή τους, ενώ 275.000 θανατώθηκαν στο πλαίσιο του Προγράμματος T4, ενός προγράμματος ευθανασίας.  Μετά από την ήττα του Εθνικοσοσιαλισμού, στις Δίκες της Νυρεμβέργης οι Γερμανοί υπεύθυνοι επικαλέστηκαν το Αμερικανικό πρόγραμμα ευγονικής, προκειμένου να απολογηθούν για το δικό τους υπό τους Josef Mengele και Karl Brandt.</vt:lpstr>
      <vt:lpstr>Σουηδία  Στη Σουηδία από το 1757 υπήρχαν νόμοι που προέβλεπαν την απαγόρευση γάμων ανάμεσα σε επιληπτικούς.  Στον 20ο αιώνα τα επίσημα κρατικά Σοηδικά έγγραφα αναφέρουν ότι, «...τα ανεπιθύμητα φυλετικά χαρακτηριστικά, η ψυχοπάθεια, η αλήτικη ζωή, τα σημάδια κατωτερότητας και η σεξουαλική και κοινωνική παρέκκλιση..», ήταν σημαντικοί λόγοι εφαρμογής του ευγονισμού, ενώ οι νόμοι για τη στείρωση υιοθετήθηκαν από το σουηδικό κοινοβούλιο με τη συναίνεση όλων των πολιτικών παρατάξεων και τις ευλογίες της εκκλησίας, καθώς μέσω της διαδικασίας της στειρώσεως το κράτος πρόνοιας απαλλάσσονταν από μέλλοντες δικαιούχους. Φαινόμενα κληρονομικής παθογένειας θεωρήθηκαν ακόμη, η εγκληματικότητα, η κλοπή, η διανοητική καθυστέρηση, η πνευματική νωθρότητα, η ανικανότητα αποταμιεύσεως, η χαλαρή ζωή και αυνα­νισμός.  Από το 1934 μέχρι και το 1975 επεβλήθησαν σε υποχρεωτική στείρωση περισσότερα από 62.888 άτομα, χάρη σε 2 νόμους, έναν το 1935 και έναν αναθεωρημένο του 1941, καθιστώντας τη Σουηδία τη δεύτερη χώρα σε αριθμό υποχρεωτικών στειρώσεων σε προγράμματα ευγονικής μετά την Εθνικοσοσιαλιστική Γερμανία. </vt:lpstr>
      <vt:lpstr>PowerPoint Presentation</vt:lpstr>
      <vt:lpstr>PowerPoint Presentation</vt:lpstr>
      <vt:lpstr>PowerPoint Presentation</vt:lpstr>
      <vt:lpstr>PowerPoint Presentation</vt:lpstr>
      <vt:lpstr>ΠΡΟΕΛΕΥΣΗ ΖΩΗΣ ΣΤΗΝ ΑΡΧΑΙΑ ΕΛΛΗΝΙΚΗ ΓΡΑΜΜΑΤΕΙΑ</vt:lpstr>
      <vt:lpstr>PowerPoint Presentation</vt:lpstr>
      <vt:lpstr>PowerPoint Presentation</vt:lpstr>
      <vt:lpstr>ή να γίνονται ορατές λόγω διαφορετικής ευαισθησίας σε ασθένειες. Σε τέτοια άτομα, μπορούν να γίνουν εμφανείς ως στρόβιλοι, κηλίδες, ραβδώσεις ή γραμμές σε γραμμική ή τμηματική κατανομή στο δέρμα. Ακολουθούν σχήμα V στην πλάτη, στροβιλισμούς σε σχήμα S στο στήθος και στα πλάγια και κυματιστά σχήματα στο κεφάλι.[5][6] Δεν ακολουθούν όλες οι δερματικές παθήσεις με μωσαϊκό τις γραμμές του Blaschko.[7]</vt:lpstr>
      <vt:lpstr>PowerPoint Presentation</vt:lpstr>
      <vt:lpstr>ΚΟΙΝΩΝΙΚΟΣ ΔΑΡΒΙΝΙΣΜΟΣ</vt:lpstr>
      <vt:lpstr>PowerPoint Presentation</vt:lpstr>
      <vt:lpstr>PowerPoint Presentation</vt:lpstr>
      <vt:lpstr>PowerPoint Presentation</vt:lpstr>
      <vt:lpstr>ΕΠΙΓΕΝΕΤΙΚΗ   (ΕΝΕΡΓΟΠΟΙΗΣΗ – ΑΠΕΝΕΡΓΟΠΟΙΗΣΗ ΓΟΝΙΔΙΩΝ ΜΑΣ ΑΠΟ ΤΟΝ ΤΡΟΠΟ ΖΩΗΣ)  Με αυτό τον τρόπο δημιουργούνται αλλαγές στα χαρακτηριστικά του οργανισμού (φαινότυπος), χωρίς να αλλάζει ο γενότυπος (η αλληλουχία των βάσεων του DNA).  Οι επιγενετικές αλλαγές διατηρούνται-μεταφέρονται στις επόμενες γενιές των κυττάρων με τις κυτταρικές διαιρέσεις (μίτωση).  Το περιβάλλον θεωρείται ότι συμμετέχει κατά 80% περίπου στη δημιουργία διαφόρων παθήσεων.    </vt:lpstr>
      <vt:lpstr>PowerPoint Presentation</vt:lpstr>
      <vt:lpstr>PowerPoint Presentation</vt:lpstr>
      <vt:lpstr>PowerPoint Presentation</vt:lpstr>
      <vt:lpstr>PowerPoint Presentation</vt:lpstr>
      <vt:lpstr>ΑΤΑΒΙΣΜΟΣ</vt:lpstr>
      <vt:lpstr>PowerPoint Presentation</vt:lpstr>
      <vt:lpstr>PowerPoint Presentation</vt:lpstr>
      <vt:lpstr>PowerPoint Presentation</vt:lpstr>
      <vt:lpstr>PowerPoint Presentation</vt:lpstr>
      <vt:lpstr>Ο εγκληματίας για το Λομπρόζο είναι περισσότερο άρρωστος παρά ένοχος.   Έργα: «Ο Εγκληματίας άνθρωπος» «Μεγαλοφυία και Παραφροσύνη» «Η γυναίκα εγκληματίας» «Το έγκλημα, αίτια και θεραπείες» «Πνευματισμός και Υπνωτισμός»  Βασικές πρωτότυπες δημοσιεύσεις: Studi per una geografia medica d'Italia, Milano, Giuseppe Chiusi, 1865 L'uomo delinquente, Milano, Hoepli, 1876. Genio e follia, Milano, Chiusi, 1864. Considerazioni al processo Passannante, 1879, E. Detken, Napoli. Gli Anarchici,1894, Milano. Le più recenti scoperte ed applicazioni della psichiatria ed antropologia criminale, Torino, Fratelli Bocca, 1893. Grafologia, Hoepli, Milano, 1895. La donna criminale, 1895. Nuovi studii sul genio, Milano-Palermo, Sandron, 1902. La donna delinquente, 1927..</vt:lpstr>
      <vt:lpstr>Φυσιογνωμίες Ρωσίδων εγκληματιών από το βιβλίο The Delinquent Woman (1893) του Τσέζαρε Λομπρόζο</vt:lpstr>
      <vt:lpstr>PowerPoint Presentation</vt:lpstr>
      <vt:lpstr>Η μία από τις δύο γυναίκες ήταν ηθοποιός τη δεκαετία του 1870,  ενώ η άλλη κρεμάστηκε το 1955 επειδή δολοφόνησε τον σύντροφό της</vt:lpstr>
      <vt:lpstr>1Α Ruth Ellis – δολοφόνος 1Β Lillie Langtry – ηθοποιός</vt:lpstr>
      <vt:lpstr>Η μία από τις δύο γυναίκες ήταν σταρ του Χόλιγουντ τη δεκαετία του 1930, ενώ η άλλη  διετέλεσε φύλακας των SS στο στρατόπεδο συγκέντρωσης του Άουσβιτς</vt:lpstr>
      <vt:lpstr>2Α Irma Grese – φύλακας του Άουσβιτς 2Β Carole Lombard – ηθοποιός</vt:lpstr>
      <vt:lpstr>Ο ένας από τους δύο άνδρες συμμετείχε στην εξερεύνηση του Ν. Πόλου  πριν από έναν αιώνα περίπου,  ενώ ο άλλος ήταν δολοφόνος που εξαφάνιζε τα θύματά του βυθίζοντάς τα σε οξύ</vt:lpstr>
      <vt:lpstr>3Α Edward Evans – εξερευνητής 3Β John Haigh – δολοφόνος</vt:lpstr>
      <vt:lpstr>PowerPoint Presentation</vt:lpstr>
      <vt:lpstr>ΧΙΜΑΙΡΑ:  1. ένα ανθρώπινο έμβρυο στο οποίο ένα μη ανθρώπινο κύτταρο ή κύτταρα (ή τα συστατικά μέρη τους) έχουν εισαχθεί για να καταστήσει αβέβαιη τη συμμετοχή του εμβρύου στο είδος Homo sapiens. 2. ένα ανθρώπινο/ζωικό έμβρυο χίμαιρας που παράγεται γονιμοποιώντας ένα ανθρώπινο ωάριο με μη ανθρώπινο σπέρμα. 3. έμβρυο χίμαιρας ανθρώπου/ζώου που παράγεται γονιμοποιώντας ένα μη ανθρώπινο ωάριο με ανθρώπινο σπέρμα. 4. ένα έμβρυο που παράγεται εισάγοντας έναν μη ανθρώπινο πυρήνα σε ένα ανθρώπινο ωάριο. 5. ένα έμβρυο που παράγεται εισάγοντας έναν ανθρώπινο πυρήνα σε ένα μη ανθρώπινο αυγό. 6. ένα έμβρυο που περιέχει τουλάχιστον απλοειδή σύνολα χρωμοσωμάτων τόσο από ανθρώπινη όσο και από μη ανθρώπινη μορφή ζωής. 7. μια μη ανθρώπινη μορφή ζωής σχεδιασμένη έτσι ώστε οι ανθρώπινοι γαμέτες να αναπτύσσονται μέσα στο σώμα μιας μη ανθρώπινης μορφής ζωής, ή 8. μια μη ανθρώπινη μορφή ζωής που έχει σχεδιαστεί έτσι ώστε να περιέχει έναν ανθρώπινο εγκέφαλο ή έναν εγκέφαλο που προέρχεται εξ ολοκλήρου ή κυρίως από ανθρώπινους νευρικούς ιστούς.</vt:lpstr>
      <vt:lpstr>PowerPoint Presentation</vt:lpstr>
      <vt:lpstr>PowerPoint Presentation</vt:lpstr>
      <vt:lpstr>ΑΣΘΕΝΕΙΕΣ   ΜΕ  ΜΕΓΑΛΟ   ΑΡΙΘΜΟ  ΘΥΜΑΤΩΝ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Στάδια γενετικής προγεννητικής διάγνωσης  σε δείγµα χοριακών λαχνών ή αµνιακού υγρού, όπως ακολουθούνται σήµερα διεθνώς</vt:lpstr>
      <vt:lpstr>PowerPoint Presentation</vt:lpstr>
      <vt:lpstr>Επίπτωση της ηλικίας της μητέρας στη συχνότητα εμφάνισης τρισωμίας 21 κατά τη γέννηση και κατά την αμνιοκεντηση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30697</dc:creator>
  <cp:lastModifiedBy>30697</cp:lastModifiedBy>
  <cp:revision>171</cp:revision>
  <dcterms:created xsi:type="dcterms:W3CDTF">2024-11-22T22:27:55Z</dcterms:created>
  <dcterms:modified xsi:type="dcterms:W3CDTF">2024-12-10T22:04:49Z</dcterms:modified>
</cp:coreProperties>
</file>