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f7562c6e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1f7562c6ee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f7562c6e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1f7562c6ee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f7562c6e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1f7562c6ee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f7562c6e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1f7562c6e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1f7562c6e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1f7562c6ee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1f7562c6e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1f7562c6ee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f7562c6ee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1f7562c6ee_0_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f7562c6ee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1f7562c6ee_0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1f7562c6ee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1f7562c6ee_0_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1f7562c6ee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31f7562c6ee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f7562c6e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31f7562c6ee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1f7562c6ee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1f7562c6ee_0_3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1f7562c6ee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1f7562c6ee_0_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1f7562c6ee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1f7562c6ee_0_3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f7562c6ee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1f7562c6ee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f7562c6ee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31f7562c6ee_0_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1f7562c6ee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1f7562c6ee_0_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1f7562c6ee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1f7562c6ee_0_3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f7562c6ee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1f7562c6ee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1f7562c6ee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1f7562c6ee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1f7562c6ee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1f7562c6ee_0_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1f7562c6e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31f7562c6ee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1f7562c6ee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1f7562c6ee_0_4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1f7562c6ee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1f7562c6ee_0_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f7562c6ee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1f7562c6ee_0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1f7562c6ee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1f7562c6ee_0_4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1a0194cbf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1a0194cbfa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1f7562c6e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1f7562c6ee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1f7562c6e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31f7562c6ee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f7562c6e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1f7562c6ee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f7562c6e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1f7562c6ee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f7562c6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1f7562c6e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title"/>
          </p:nvPr>
        </p:nvSpPr>
        <p:spPr>
          <a:xfrm>
            <a:off x="457200" y="210313"/>
            <a:ext cx="8229600" cy="1143000"/>
          </a:xfrm>
          <a:prstGeom prst="rect">
            <a:avLst/>
          </a:prstGeom>
          <a:noFill/>
          <a:ln>
            <a:noFill/>
          </a:ln>
        </p:spPr>
        <p:txBody>
          <a:bodyPr anchorCtr="0" anchor="ctr" bIns="45700" lIns="91425" spcFirstLastPara="1" rIns="91425" wrap="square" tIns="45700">
            <a:normAutofit fontScale="90000"/>
          </a:bodyPr>
          <a:lstStyle/>
          <a:p>
            <a:pPr indent="0" lvl="0" marL="342900" rtl="0" algn="ctr">
              <a:spcBef>
                <a:spcPts val="640"/>
              </a:spcBef>
              <a:spcAft>
                <a:spcPts val="0"/>
              </a:spcAft>
              <a:buNone/>
            </a:pPr>
            <a:r>
              <a:rPr lang="en-US" sz="3200"/>
              <a:t>Συμπεριφορά ιατρών-ασθενών κατά την κλινική εξέταση: ο καλός, ο κακός και ο «άσχημος»</a:t>
            </a:r>
            <a:endParaRPr/>
          </a:p>
        </p:txBody>
      </p:sp>
      <p:sp>
        <p:nvSpPr>
          <p:cNvPr id="85" name="Google Shape;85;p13"/>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lnSpcReduction="20000"/>
          </a:bodyPr>
          <a:lstStyle/>
          <a:p>
            <a:pPr indent="-139700" lvl="0" marL="342900" rtl="0" algn="l">
              <a:spcBef>
                <a:spcPts val="0"/>
              </a:spcBef>
              <a:spcAft>
                <a:spcPts val="0"/>
              </a:spcAft>
              <a:buClr>
                <a:schemeClr val="dk1"/>
              </a:buClr>
              <a:buSzPts val="3200"/>
              <a:buNone/>
            </a:pPr>
            <a:r>
              <a:t/>
            </a:r>
            <a:endParaRPr/>
          </a:p>
          <a:p>
            <a:pPr indent="-139700" lvl="0" marL="342900" rtl="0" algn="l">
              <a:spcBef>
                <a:spcPts val="0"/>
              </a:spcBef>
              <a:spcAft>
                <a:spcPts val="0"/>
              </a:spcAft>
              <a:buClr>
                <a:schemeClr val="dk1"/>
              </a:buClr>
              <a:buSzPts val="3200"/>
              <a:buNone/>
            </a:pPr>
            <a:r>
              <a:t/>
            </a:r>
            <a:endParaRPr/>
          </a:p>
          <a:p>
            <a:pPr indent="-139700" lvl="0" marL="342900" rtl="0" algn="l">
              <a:spcBef>
                <a:spcPts val="0"/>
              </a:spcBef>
              <a:spcAft>
                <a:spcPts val="0"/>
              </a:spcAft>
              <a:buClr>
                <a:schemeClr val="dk1"/>
              </a:buClr>
              <a:buSzPts val="3200"/>
              <a:buNone/>
            </a:pPr>
            <a:r>
              <a:t/>
            </a:r>
            <a:endParaRPr/>
          </a:p>
          <a:p>
            <a:pPr indent="-139700" lvl="0" marL="342900" rtl="0" algn="l">
              <a:spcBef>
                <a:spcPts val="0"/>
              </a:spcBef>
              <a:spcAft>
                <a:spcPts val="0"/>
              </a:spcAft>
              <a:buClr>
                <a:schemeClr val="dk1"/>
              </a:buClr>
              <a:buSzPts val="3200"/>
              <a:buNone/>
            </a:pPr>
            <a:r>
              <a:t/>
            </a:r>
            <a:endParaRPr/>
          </a:p>
          <a:p>
            <a:pPr indent="-139700" lvl="0" marL="342900" rtl="0" algn="l">
              <a:spcBef>
                <a:spcPts val="0"/>
              </a:spcBef>
              <a:spcAft>
                <a:spcPts val="0"/>
              </a:spcAft>
              <a:buClr>
                <a:schemeClr val="dk1"/>
              </a:buClr>
              <a:buSzPts val="3200"/>
              <a:buNone/>
            </a:pPr>
            <a:r>
              <a:t/>
            </a:r>
            <a:endParaRPr/>
          </a:p>
          <a:p>
            <a:pPr indent="-139700" lvl="0" marL="342900" rtl="0" algn="l">
              <a:spcBef>
                <a:spcPts val="0"/>
              </a:spcBef>
              <a:spcAft>
                <a:spcPts val="0"/>
              </a:spcAft>
              <a:buClr>
                <a:schemeClr val="dk1"/>
              </a:buClr>
              <a:buSzPts val="3200"/>
              <a:buNone/>
            </a:pPr>
            <a:r>
              <a:t/>
            </a:r>
            <a:endParaRPr/>
          </a:p>
          <a:p>
            <a:pPr indent="-139700" lvl="0" marL="342900" rtl="0" algn="l">
              <a:spcBef>
                <a:spcPts val="0"/>
              </a:spcBef>
              <a:spcAft>
                <a:spcPts val="0"/>
              </a:spcAft>
              <a:buClr>
                <a:schemeClr val="dk1"/>
              </a:buClr>
              <a:buSzPts val="3200"/>
              <a:buNone/>
            </a:pPr>
            <a:r>
              <a:t/>
            </a:r>
            <a:endParaRPr/>
          </a:p>
          <a:p>
            <a:pPr indent="0" lvl="0" marL="203200" rtl="0" algn="ctr">
              <a:spcBef>
                <a:spcPts val="0"/>
              </a:spcBef>
              <a:spcAft>
                <a:spcPts val="0"/>
              </a:spcAft>
              <a:buClr>
                <a:schemeClr val="dk1"/>
              </a:buClr>
              <a:buSzPts val="3200"/>
              <a:buNone/>
            </a:pPr>
            <a:r>
              <a:t/>
            </a:r>
            <a:endParaRPr/>
          </a:p>
          <a:p>
            <a:pPr indent="0" lvl="0" marL="0" rtl="0" algn="ctr">
              <a:spcBef>
                <a:spcPts val="640"/>
              </a:spcBef>
              <a:spcAft>
                <a:spcPts val="0"/>
              </a:spcAft>
              <a:buNone/>
            </a:pPr>
            <a:r>
              <a:rPr lang="en-US" sz="2480">
                <a:latin typeface="Arial"/>
                <a:ea typeface="Arial"/>
                <a:cs typeface="Arial"/>
                <a:sym typeface="Arial"/>
              </a:rPr>
              <a:t>Dr. </a:t>
            </a:r>
            <a:r>
              <a:rPr lang="en-US" sz="2400">
                <a:latin typeface="Arial"/>
                <a:ea typeface="Arial"/>
                <a:cs typeface="Arial"/>
                <a:sym typeface="Arial"/>
              </a:rPr>
              <a:t>Ιωάννης Νικολακάκης, MD, PhD, Γενικός Ιατρός, Ακαδημαϊκός Υπότροφος Εργαστήριο Ιστορίας της Ιατρικής και Ιατρικής Ηθικής Ιατρική Σχολή, ΕΚΠΑ, </a:t>
            </a:r>
            <a:r>
              <a:rPr lang="en-US" sz="2400">
                <a:latin typeface="Arial"/>
                <a:ea typeface="Arial"/>
                <a:cs typeface="Arial"/>
                <a:sym typeface="Arial"/>
              </a:rPr>
              <a:t>Επικουρικός Επιμελητής ΤΕΠ, Γ.Ν.Π. Τζάνειο</a:t>
            </a:r>
            <a:endParaRPr sz="2430">
              <a:latin typeface="Arial"/>
              <a:ea typeface="Arial"/>
              <a:cs typeface="Arial"/>
              <a:sym typeface="Arial"/>
            </a:endParaRPr>
          </a:p>
          <a:p>
            <a:pPr indent="0" lvl="0" marL="0" rtl="0" algn="l">
              <a:spcBef>
                <a:spcPts val="64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Κλινική Εξέταση</a:t>
            </a:r>
            <a:endParaRPr/>
          </a:p>
        </p:txBody>
      </p:sp>
      <p:sp>
        <p:nvSpPr>
          <p:cNvPr id="139" name="Google Shape;139;p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Αποστέλλεται υπέρηχος ήπατος &amp; χοληφόρων όπου καταδεικνύει ευρήματα.</a:t>
            </a:r>
            <a:endParaRPr/>
          </a:p>
          <a:p>
            <a:pPr indent="0" lvl="0" marL="0" rtl="0" algn="l">
              <a:spcBef>
                <a:spcPts val="640"/>
              </a:spcBef>
              <a:spcAft>
                <a:spcPts val="0"/>
              </a:spcAft>
              <a:buNone/>
            </a:pPr>
            <a:r>
              <a:t/>
            </a:r>
            <a:endParaRPr/>
          </a:p>
          <a:p>
            <a:pPr indent="0" lvl="0" marL="0" rtl="0" algn="l">
              <a:spcBef>
                <a:spcPts val="640"/>
              </a:spcBef>
              <a:spcAft>
                <a:spcPts val="0"/>
              </a:spcAft>
              <a:buClr>
                <a:schemeClr val="dk1"/>
              </a:buClr>
              <a:buSzPts val="1100"/>
              <a:buFont typeface="Arial"/>
              <a:buNone/>
            </a:pPr>
            <a:r>
              <a:rPr lang="en-US"/>
              <a:t>Ο υπέρηχος αναγράφει: Εικόνα πολλαπλών δευτεροπαθών εντοπίσεων στο ήπαρ πιθανώς εξεργασία. Κλινικοεργαστηριακή συνεκτίμηση.</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45" name="Google Shape;145;p2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t/>
            </a:r>
            <a:endParaRPr/>
          </a:p>
        </p:txBody>
      </p:sp>
      <p:pic>
        <p:nvPicPr>
          <p:cNvPr id="146" name="Google Shape;146;p23"/>
          <p:cNvPicPr preferRelativeResize="0"/>
          <p:nvPr/>
        </p:nvPicPr>
        <p:blipFill>
          <a:blip r:embed="rId3">
            <a:alphaModFix/>
          </a:blip>
          <a:stretch>
            <a:fillRect/>
          </a:stretch>
        </p:blipFill>
        <p:spPr>
          <a:xfrm>
            <a:off x="771954" y="1327002"/>
            <a:ext cx="7149696" cy="5072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Αποτελέσματα</a:t>
            </a:r>
            <a:endParaRPr/>
          </a:p>
        </p:txBody>
      </p:sp>
      <p:sp>
        <p:nvSpPr>
          <p:cNvPr id="152" name="Google Shape;152;p2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ασθενής έρχεται στο χώρο εξέτασης και έρχεται με τον υπέρηχο στο χέρι. </a:t>
            </a:r>
            <a:endParaRPr/>
          </a:p>
          <a:p>
            <a:pPr indent="0" lvl="0" marL="0" rtl="0" algn="l">
              <a:spcBef>
                <a:spcPts val="640"/>
              </a:spcBef>
              <a:spcAft>
                <a:spcPts val="0"/>
              </a:spcAft>
              <a:buNone/>
            </a:pPr>
            <a:r>
              <a:rPr lang="en-US"/>
              <a:t>Ο ειδικευόμενος τον παίρνει στο χέρι του και λέει στον επιμελητή του:</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Έχει μεταστάσεις στο ήπαρ.</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Που είναι τα λάθη;</a:t>
            </a:r>
            <a:endParaRPr/>
          </a:p>
        </p:txBody>
      </p:sp>
      <p:sp>
        <p:nvSpPr>
          <p:cNvPr id="158" name="Google Shape;158;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Πως κρίνετε τη συμπεριφορά του ειδικευόμενου ιατρού;</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Αποτελέσματα</a:t>
            </a:r>
            <a:endParaRPr/>
          </a:p>
        </p:txBody>
      </p:sp>
      <p:sp>
        <p:nvSpPr>
          <p:cNvPr id="164" name="Google Shape;164;p26"/>
          <p:cNvSpPr txBox="1"/>
          <p:nvPr>
            <p:ph idx="1" type="body"/>
          </p:nvPr>
        </p:nvSpPr>
        <p:spPr>
          <a:xfrm>
            <a:off x="457200" y="1613075"/>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ασθενής με εμφανή ανησυχία πλέον ρωτάει αν έχει καρκίνο.</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Που είναι τα λάθη;</a:t>
            </a:r>
            <a:endParaRPr/>
          </a:p>
        </p:txBody>
      </p:sp>
      <p:sp>
        <p:nvSpPr>
          <p:cNvPr id="170" name="Google Shape;170;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ασθενής πρέπει να ενημερώνεται σε ξεχωριστό χώρο, ΑΦΟΥ έχει υπάρξει συννενόηση μεταξύ ειδικευομένου-επιμελητού.</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Η χρήση κοινών όρων για καρκίνο πρέπει να αποφεύγεται. Ως ιατροί μπορούμε να χρησιμοποιούμε άλλους όρους. Ιδανικά όμως μακριά από τον ασθενή.</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3</a:t>
            </a:r>
            <a:endParaRPr/>
          </a:p>
        </p:txBody>
      </p:sp>
      <p:sp>
        <p:nvSpPr>
          <p:cNvPr id="176" name="Google Shape;176;p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Ασθενής 62 ετών, έρχεται στα ΤΕΠ με πόνο στη μέση εδώ και 3 μήνες. Ζητάει να τον εξετάσουν οι ορθοπεδικοί.</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Μετά από διαφωνία για τη χρονιότητα του πόνου ο ασθενής βρίζει και χαστουκίζει τον ιατρό.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3</a:t>
            </a:r>
            <a:endParaRPr/>
          </a:p>
        </p:txBody>
      </p:sp>
      <p:sp>
        <p:nvSpPr>
          <p:cNvPr id="182" name="Google Shape;182;p2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Πως κρίνετε τη συμπεριφορά του ασθενούς;</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Ποια θα ήταν οι επόμενες κινήσεις σας;</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3</a:t>
            </a:r>
            <a:endParaRPr/>
          </a:p>
        </p:txBody>
      </p:sp>
      <p:sp>
        <p:nvSpPr>
          <p:cNvPr id="188" name="Google Shape;188;p3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Οι ιατροί κλειδώνουν την πόρτα και ξεκινούν να ξυλοκοπούν τον ασθενή μετά το χτύπημα που δέχτηκαν.</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Αποτελεί δικαιολογημένη αντίδραση;</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4</a:t>
            </a:r>
            <a:endParaRPr/>
          </a:p>
        </p:txBody>
      </p:sp>
      <p:sp>
        <p:nvSpPr>
          <p:cNvPr id="194" name="Google Shape;194;p3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Ασθενής 65 ετών, ο οποίος πλέον δεν περπατά λόγω Σκλήρυνσης κατά πλάκας και έρχεται στο νοσοκομείο για έναν πόνο στο στήθος, όπου στο καρδιογράφημα καταδεικνύεται έμφραγμα. </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Ο καρδιολόγος λέει: Έχετε έμφραγμα και θα πρέπει να εισαχθείτε στην κλινική για αντιμετώπιση.</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367125" y="2360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					Περίπτωση 1</a:t>
            </a:r>
            <a:endParaRPr/>
          </a:p>
        </p:txBody>
      </p:sp>
      <p:sp>
        <p:nvSpPr>
          <p:cNvPr id="91" name="Google Shape;91;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Γυναίκα 38 ετών με ελεύθερο ατομικό ιστορικό προσέρχεται στα ΤΕΠ</a:t>
            </a:r>
            <a:r>
              <a:rPr lang="en-US"/>
              <a:t>(επείγοντα)</a:t>
            </a:r>
            <a:r>
              <a:rPr lang="en-US"/>
              <a:t>, ζητώντας ότι θέλει να κάνει αξονική κοιλίας.</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Πρόσφατα διαγνώσθηκε η μητέρα της με καρκίνο παγκρέατος και θέλει να ελεγχθεί.</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4</a:t>
            </a:r>
            <a:endParaRPr/>
          </a:p>
        </p:txBody>
      </p:sp>
      <p:sp>
        <p:nvSpPr>
          <p:cNvPr id="200" name="Google Shape;200;p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ασθενής απαντά: Δε θέλω να θεραπευτώ θα ήθελα να με αφήσετε να πεθάνω. </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Ο ιατρός μένει σκεπτικός και λέει ας κάνουμε τα βασικά που χρειάζεται και το αποφασίζουμε αργότερα.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4</a:t>
            </a:r>
            <a:endParaRPr/>
          </a:p>
        </p:txBody>
      </p:sp>
      <p:sp>
        <p:nvSpPr>
          <p:cNvPr id="206" name="Google Shape;206;p3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640"/>
              </a:spcBef>
              <a:spcAft>
                <a:spcPts val="0"/>
              </a:spcAft>
              <a:buNone/>
            </a:pPr>
            <a:r>
              <a:rPr lang="en-US"/>
              <a:t>Ο ασθενής απαντά: Δε θέλω να θεραπευτώ θα ήθελα να με αφήσετε να πεθάνω. </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Εκείνη τη στιγμή έρχεται η οικογένεια του ασθενούς και ξεκινάει να απειλεί τον γιατρό, διότι θα αφήσει τον συγγενή τους να πεθάνει.</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Πως κρίνετε τη συμπεριφορά ασθενούς και περιβάλλοντος του;</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4</a:t>
            </a:r>
            <a:endParaRPr/>
          </a:p>
        </p:txBody>
      </p:sp>
      <p:sp>
        <p:nvSpPr>
          <p:cNvPr id="212" name="Google Shape;212;p3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Επί της ουσίας ο ασθενής και το περιβάλλον μεταθέτουν το βάρος της διαφωνίας στον ιατρό.</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Πως θα έπρεπε να αντιδράσει ο ιατρός;</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(Ας βγάλουμε την συζήτηση περί ευθανασίας εκτός για σήμερα)</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5</a:t>
            </a:r>
            <a:endParaRPr/>
          </a:p>
        </p:txBody>
      </p:sp>
      <p:sp>
        <p:nvSpPr>
          <p:cNvPr id="218" name="Google Shape;218;p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Ηλικιωμένος 85 προσέρχεται με ΕΚΑΒ λόγω αδυναμίας και καταβολής, χωρίς συνοδούς.</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Ο ιατρός τον εξετάζει στα επείγοντα και τα αποτελέσματα των εξετάσεων αίματος του είναι άρτια χωρίς παθολογία.</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5</a:t>
            </a:r>
            <a:endParaRPr/>
          </a:p>
        </p:txBody>
      </p:sp>
      <p:sp>
        <p:nvSpPr>
          <p:cNvPr id="224" name="Google Shape;224;p3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ιατρός του εξηγεί ότι πρέπει να πάει σπίτι. Τότε ο ασθενής παρακαλάει να τον βάλει εισαγωγή, λέγοντας ότι νιώθει μόνος και τα παιδιά του τον έχουν παρατήσει. Επίσης έπεσε το ρεύμα στο σπίτι του με αποτέλεσμα να χαλάσουν όλα τα φαγητά του και να μην έχει χρήματα για φαί.</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5</a:t>
            </a:r>
            <a:endParaRPr/>
          </a:p>
        </p:txBody>
      </p:sp>
      <p:sp>
        <p:nvSpPr>
          <p:cNvPr id="230" name="Google Shape;230;p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ιατρός προτείνει να του δώσει 50 ευρώ για να μπορέσει να τραφει τις επόμενες ημέρες αλλά να μη μπει εισαγωγή.</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Πως κρίνετε τη συμπεριφορά του ιατρού μέχρις εδώ;</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5</a:t>
            </a:r>
            <a:endParaRPr/>
          </a:p>
        </p:txBody>
      </p:sp>
      <p:sp>
        <p:nvSpPr>
          <p:cNvPr id="236" name="Google Shape;236;p3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ασθενής το δέχεται και </a:t>
            </a:r>
            <a:r>
              <a:rPr lang="en-US"/>
              <a:t>ευγνωμονεί</a:t>
            </a:r>
            <a:r>
              <a:rPr lang="en-US"/>
              <a:t> τον ιατρό από τα βάθη της καρδιάς του.</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Ζητάει όμως το τηλέφωνο του ιατρού για να του κάνει παρέα και αμα χρειαστεί κάτι.</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Ο γιατρός το δίνει.</a:t>
            </a:r>
            <a:endParaRPr/>
          </a:p>
          <a:p>
            <a:pPr indent="0" lvl="0" marL="0" rtl="0" algn="l">
              <a:spcBef>
                <a:spcPts val="640"/>
              </a:spcBef>
              <a:spcAft>
                <a:spcPts val="0"/>
              </a:spcAft>
              <a:buNone/>
            </a:pPr>
            <a:r>
              <a:rPr lang="en-US"/>
              <a:t>Πως κρίνετε τον ιατρό και πως τον ασθενή;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5</a:t>
            </a:r>
            <a:endParaRPr/>
          </a:p>
        </p:txBody>
      </p:sp>
      <p:sp>
        <p:nvSpPr>
          <p:cNvPr id="242" name="Google Shape;242;p3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ασθενής καλεί τον ιατρό πολλές φορές την ημέρα, κυρίως για να του κάνει παρέα και επί της ουσίας ο ιατρός λειτουργεί ως κοινωνικός λειτουργός, ψυχολόγος, ιατρός και υιός του ασθενούς. </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Όμως είναι τελικά αυτό σωστό;</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6</a:t>
            </a:r>
            <a:endParaRPr/>
          </a:p>
        </p:txBody>
      </p:sp>
      <p:sp>
        <p:nvSpPr>
          <p:cNvPr id="248" name="Google Shape;248;p4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640"/>
              </a:spcBef>
              <a:spcAft>
                <a:spcPts val="0"/>
              </a:spcAft>
              <a:buNone/>
            </a:pPr>
            <a:r>
              <a:rPr lang="en-US"/>
              <a:t>Ένας ασθενής μετά από οπαδική συμπλοκή διακομίζεται με το ΕΚΑΒ μαχαιρωμένος στον θώρακα. </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Το περιβάλλον του κατηγορεί τον ιατρό ότι χρονοτριβεί και του λέει :</a:t>
            </a:r>
            <a:endParaRPr/>
          </a:p>
          <a:p>
            <a:pPr indent="-342900" lvl="0" marL="457200" rtl="0" algn="l">
              <a:spcBef>
                <a:spcPts val="640"/>
              </a:spcBef>
              <a:spcAft>
                <a:spcPts val="0"/>
              </a:spcAft>
              <a:buSzPts val="1800"/>
              <a:buChar char="-"/>
            </a:pPr>
            <a:r>
              <a:rPr lang="en-US"/>
              <a:t>Έλα </a:t>
            </a:r>
            <a:r>
              <a:rPr lang="en-US"/>
              <a:t>έξω</a:t>
            </a:r>
            <a:r>
              <a:rPr lang="en-US"/>
              <a:t> ρε!</a:t>
            </a:r>
            <a:endParaRPr/>
          </a:p>
          <a:p>
            <a:pPr indent="-342900" lvl="0" marL="457200" rtl="0" algn="l">
              <a:spcBef>
                <a:spcPts val="0"/>
              </a:spcBef>
              <a:spcAft>
                <a:spcPts val="0"/>
              </a:spcAft>
              <a:buSzPts val="1800"/>
              <a:buChar char="-"/>
            </a:pPr>
            <a:r>
              <a:rPr lang="en-US"/>
              <a:t>Ο ιατρός του απαντάει κανόνισε μην όντως έρθω.</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7</a:t>
            </a:r>
            <a:endParaRPr/>
          </a:p>
        </p:txBody>
      </p:sp>
      <p:sp>
        <p:nvSpPr>
          <p:cNvPr id="254" name="Google Shape;254;p41"/>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Κος Γ. </a:t>
            </a:r>
            <a:r>
              <a:rPr lang="en-US"/>
              <a:t>ετών 75</a:t>
            </a:r>
            <a:r>
              <a:rPr lang="en-US"/>
              <a:t> προσέρχεται ανα 4 ημέρες στην </a:t>
            </a:r>
            <a:r>
              <a:rPr lang="en-US"/>
              <a:t>εφημερία</a:t>
            </a:r>
            <a:r>
              <a:rPr lang="en-US"/>
              <a:t> του νοσοκομείου πάντα με το ίδιο σύμπτωμα - ως αναφέρει ‘’τσιμπηματακια’’ στο στήθος. Έρχεται σε σχεδόν κάθε εφημερία τα τελευταία 3 χρόνια χωρίς να αναδείξει κάτι το παθολογικό, με εξαίρεση μικρά ζητήματα.</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Για τον ιατρό είναι η 5η φορά που τον βλέπει και ο ιατρός εκνευρίζεται. Του λέει τι θα γίνει Κε Γ. θα έρχεσαι συνέχεια;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367125" y="2360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					Περίπτωση 1</a:t>
            </a:r>
            <a:endParaRPr/>
          </a:p>
        </p:txBody>
      </p:sp>
      <p:sp>
        <p:nvSpPr>
          <p:cNvPr id="97" name="Google Shape;97;p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Πως κρίνετε τη συμπεριφορά της ασθενούς;</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7</a:t>
            </a:r>
            <a:endParaRPr/>
          </a:p>
        </p:txBody>
      </p:sp>
      <p:sp>
        <p:nvSpPr>
          <p:cNvPr id="260" name="Google Shape;260;p42"/>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Κος Γ. λέει αφού πονάω τι να κάνω, αν πάθω κάτι;</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Ο ιατρός του λέει ότι το δημόσιο πληρώνει τα άγχη του και δεν ειναι σωστή η σπατάλη πόρων ανα 4ήμερο.</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Μέχρι στιγμής πως κρίνετε τον ασθενή και πως τον ιατρό;</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8</a:t>
            </a:r>
            <a:endParaRPr/>
          </a:p>
        </p:txBody>
      </p:sp>
      <p:sp>
        <p:nvSpPr>
          <p:cNvPr id="266" name="Google Shape;266;p43"/>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Προσέρχεται στα ΤΕΠ ο Κος Β. ετών 90 με πνευμονία Covid. Οι ιατροί έχουν χορηγήσει την επείγουσα αγωγή που έπρεπε να λάβει και η εισαγωγή έχει ολοκληρωθεί. Όμως δεν υπάρχει τραυματιοφορέας και ο ασθενής παραμένει στα επείγοντα για 3 ώρες χωρίς να μετακινηθεί στην κλινική. Τότε ο γιός του ασθενή λέει στον ιατρό:</a:t>
            </a:r>
            <a:endParaRPr/>
          </a:p>
          <a:p>
            <a:pPr indent="-342900" lvl="0" marL="457200" rtl="0" algn="l">
              <a:spcBef>
                <a:spcPts val="640"/>
              </a:spcBef>
              <a:spcAft>
                <a:spcPts val="0"/>
              </a:spcAft>
              <a:buSzPts val="1800"/>
              <a:buChar char="-"/>
            </a:pPr>
            <a:r>
              <a:rPr lang="en-US"/>
              <a:t>Τόσες ώρες ο πατέρας μου θα πεθάνει πρέπει να πάει στην κλινική.</a:t>
            </a:r>
            <a:endParaRPr/>
          </a:p>
          <a:p>
            <a:pPr indent="-342900" lvl="0" marL="457200" rtl="0" algn="l">
              <a:spcBef>
                <a:spcPts val="0"/>
              </a:spcBef>
              <a:spcAft>
                <a:spcPts val="0"/>
              </a:spcAft>
              <a:buSzPts val="1800"/>
              <a:buChar char="-"/>
            </a:pPr>
            <a:r>
              <a:rPr lang="en-US"/>
              <a:t>Δεν υπάρχει τραυματιοφορέας</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8</a:t>
            </a:r>
            <a:endParaRPr/>
          </a:p>
        </p:txBody>
      </p:sp>
      <p:sp>
        <p:nvSpPr>
          <p:cNvPr id="272" name="Google Shape;272;p44"/>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t/>
            </a:r>
            <a:endParaRPr/>
          </a:p>
          <a:p>
            <a:pPr indent="-342900" lvl="0" marL="457200" rtl="0" algn="l">
              <a:spcBef>
                <a:spcPts val="640"/>
              </a:spcBef>
              <a:spcAft>
                <a:spcPts val="0"/>
              </a:spcAft>
              <a:buSzPts val="1800"/>
              <a:buChar char="-"/>
            </a:pPr>
            <a:r>
              <a:rPr lang="en-US"/>
              <a:t>Και γιατί δεν τον πας εσύ. αν πάθει κάτι εσένα θα μηνύσω και δε θα σε ξεπλένει τίποτα.</a:t>
            </a:r>
            <a:endParaRPr/>
          </a:p>
          <a:p>
            <a:pPr indent="0" lvl="0" marL="457200" rtl="0" algn="l">
              <a:spcBef>
                <a:spcPts val="640"/>
              </a:spcBef>
              <a:spcAft>
                <a:spcPts val="0"/>
              </a:spcAft>
              <a:buNone/>
            </a:pPr>
            <a:r>
              <a:t/>
            </a:r>
            <a:endParaRPr/>
          </a:p>
          <a:p>
            <a:pPr indent="0" lvl="0" marL="457200" rtl="0" algn="l">
              <a:spcBef>
                <a:spcPts val="640"/>
              </a:spcBef>
              <a:spcAft>
                <a:spcPts val="0"/>
              </a:spcAft>
              <a:buNone/>
            </a:pPr>
            <a:r>
              <a:t/>
            </a:r>
            <a:endParaRPr/>
          </a:p>
          <a:p>
            <a:pPr indent="0" lvl="0" marL="457200" rtl="0" algn="l">
              <a:spcBef>
                <a:spcPts val="640"/>
              </a:spcBef>
              <a:spcAft>
                <a:spcPts val="0"/>
              </a:spcAft>
              <a:buNone/>
            </a:pPr>
            <a:r>
              <a:rPr lang="en-US"/>
              <a:t>Εσείς θα πηγαίνατε το φορείο;</a:t>
            </a:r>
            <a:endParaRPr/>
          </a:p>
          <a:p>
            <a:pPr indent="0" lvl="0" marL="457200" rtl="0" algn="l">
              <a:spcBef>
                <a:spcPts val="640"/>
              </a:spcBef>
              <a:spcAft>
                <a:spcPts val="0"/>
              </a:spcAft>
              <a:buNone/>
            </a:pPr>
            <a:r>
              <a:rPr lang="en-US"/>
              <a:t>Πως θα κρίνατε τη συμπεριφορά του ασθενούς;</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457200" y="2360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8</a:t>
            </a:r>
            <a:endParaRPr/>
          </a:p>
        </p:txBody>
      </p:sp>
      <p:sp>
        <p:nvSpPr>
          <p:cNvPr id="278" name="Google Shape;278;p45"/>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Ο ιατρός αν πάει το φορείο θα υποκύψει σε ένα αίτημα του συνοδού που παρά ότι είναι δικαιολογημένο, όμως ο ασθενής έχει χρησιμοποιήσει απειλή κάτι που είναι κοινότυπο αλλα δυσχεραίνει το έργο όλων.</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Ο ιατρός αν δεν πάει το φορείο θα ζει </a:t>
            </a:r>
            <a:r>
              <a:rPr lang="en-US"/>
              <a:t>υπό</a:t>
            </a:r>
            <a:r>
              <a:rPr lang="en-US"/>
              <a:t> ένα καθεστώς τρόμου.</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Τι κάνει τελικά η καλή επικοινωνία;</a:t>
            </a:r>
            <a:endParaRPr/>
          </a:p>
        </p:txBody>
      </p:sp>
      <p:sp>
        <p:nvSpPr>
          <p:cNvPr id="284" name="Google Shape;284;p4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62500" lnSpcReduction="20000"/>
          </a:bodyPr>
          <a:lstStyle/>
          <a:p>
            <a:pPr indent="-300037" lvl="0" marL="457200" rtl="0" algn="l">
              <a:spcBef>
                <a:spcPts val="640"/>
              </a:spcBef>
              <a:spcAft>
                <a:spcPts val="0"/>
              </a:spcAft>
              <a:buSzPct val="56250"/>
              <a:buAutoNum type="arabicPeriod"/>
            </a:pPr>
            <a:r>
              <a:rPr lang="en-US"/>
              <a:t>Βελτιώνει την ικανοποίηση των ασθενών Μελέτη: "Physician Communication on Patient Satisfaction" (Buller, M. K., &amp; Buller, D. B. (1987)➡ Οι ασθενείς αναφέρουν υψηλότερη ικανοποίηση όταν οι γιατροί είναι ευγενικοί και προσεκτικοί. </a:t>
            </a:r>
            <a:endParaRPr/>
          </a:p>
          <a:p>
            <a:pPr indent="-300037" lvl="0" marL="457200" rtl="0" algn="l">
              <a:spcBef>
                <a:spcPts val="0"/>
              </a:spcBef>
              <a:spcAft>
                <a:spcPts val="0"/>
              </a:spcAft>
              <a:buSzPct val="56250"/>
              <a:buAutoNum type="arabicPeriod"/>
            </a:pPr>
            <a:r>
              <a:rPr lang="en-US"/>
              <a:t>Οδηγεί σε καλύτερη συμμόρφωση στη θεραπεία Μελέτη: "Doctor-Patient Communication and Adherence to Treatment" (Zolnierek &amp; DiMatteo, 2009) ➡ Η θετική επικοινωνία αυξάνει τη συμμόρφωση κατά 19%. </a:t>
            </a:r>
            <a:endParaRPr/>
          </a:p>
          <a:p>
            <a:pPr indent="-300037" lvl="0" marL="457200" rtl="0" algn="l">
              <a:spcBef>
                <a:spcPts val="0"/>
              </a:spcBef>
              <a:spcAft>
                <a:spcPts val="0"/>
              </a:spcAft>
              <a:buSzPct val="56250"/>
              <a:buAutoNum type="arabicPeriod"/>
            </a:pPr>
            <a:r>
              <a:rPr lang="en-US"/>
              <a:t>Μειώνει το άγχος και τον πόνο των ασθενών Μελέτη: "Empathy in Healthcare: Effects on Anxiety" (Mercer et al., 2002) ➡ Οι ασθενείς νιώθουν λιγότερο πόνο και άγχος όταν υπάρχει ενσυναίσθηση.</a:t>
            </a:r>
            <a:endParaRPr/>
          </a:p>
          <a:p>
            <a:pPr indent="-300037" lvl="0" marL="457200" rtl="0" algn="l">
              <a:spcBef>
                <a:spcPts val="0"/>
              </a:spcBef>
              <a:spcAft>
                <a:spcPts val="0"/>
              </a:spcAft>
              <a:buSzPct val="56250"/>
              <a:buAutoNum type="arabicPeriod"/>
            </a:pPr>
            <a:r>
              <a:rPr lang="en-US"/>
              <a:t>Βελτιώνει τα κλινικά αποτελέσματα Μελέτη: "Physician-Patient Relationship and Health Outcomes" (Stewart, 1995) ➡ Η καλύτερη επικοινωνία συνδέεται με βελτιωμένα αποτελέσματα υγείας. </a:t>
            </a:r>
            <a:endParaRPr/>
          </a:p>
          <a:p>
            <a:pPr indent="-300037" lvl="0" marL="457200" rtl="0" algn="l">
              <a:spcBef>
                <a:spcPts val="0"/>
              </a:spcBef>
              <a:spcAft>
                <a:spcPts val="0"/>
              </a:spcAft>
              <a:buSzPct val="56250"/>
              <a:buAutoNum type="arabicPeriod"/>
            </a:pPr>
            <a:r>
              <a:rPr lang="en-US"/>
              <a:t>Μειώνει τον κίνδυνο ιατρικών παραπόνων και αγωγών Μελέτη: "The Role of Physician Behavior in Medical Complaints" (Hickson et al., 2002) ➡ Η καλή συμπεριφορά μειώνει σημαντικά τα νομικά ζητήματα.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367125" y="2360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					Περίπτωση 1</a:t>
            </a:r>
            <a:endParaRPr/>
          </a:p>
        </p:txBody>
      </p:sp>
      <p:sp>
        <p:nvSpPr>
          <p:cNvPr id="103" name="Google Shape;103;p16"/>
          <p:cNvSpPr txBox="1"/>
          <p:nvPr>
            <p:ph idx="1" type="body"/>
          </p:nvPr>
        </p:nvSpPr>
        <p:spPr>
          <a:xfrm>
            <a:off x="367125"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Clr>
                <a:schemeClr val="dk1"/>
              </a:buClr>
              <a:buSzPts val="1100"/>
              <a:buFont typeface="Arial"/>
              <a:buNone/>
            </a:pPr>
            <a:r>
              <a:rPr lang="en-US"/>
              <a:t>Πως</a:t>
            </a:r>
            <a:r>
              <a:rPr lang="en-US"/>
              <a:t> θα διαχειριζόσασταν αυτήν την περίπτωση;</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367125" y="2360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					Περίπτωση 1</a:t>
            </a:r>
            <a:endParaRPr/>
          </a:p>
        </p:txBody>
      </p:sp>
      <p:sp>
        <p:nvSpPr>
          <p:cNvPr id="109" name="Google Shape;109;p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640"/>
              </a:spcBef>
              <a:spcAft>
                <a:spcPts val="0"/>
              </a:spcAft>
              <a:buNone/>
            </a:pPr>
            <a:r>
              <a:rPr lang="en-US"/>
              <a:t>Ο ιατρός απαντά ότι δεν είναι επείγουσα εξέταση να διενεργηθεί και της εξηγεί με κατανόηση ότι πρέπει να κλείσει εξετάσεις εκτός επειγόντων.</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Η ασθενής απαντά: Δεν είναι επείγουσα μια διάγνωση καρκίνου;</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Πως σας φαίνεται η στάση του ιατρού;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367125" y="2360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					Περίπτωση 1</a:t>
            </a:r>
            <a:endParaRPr/>
          </a:p>
        </p:txBody>
      </p:sp>
      <p:sp>
        <p:nvSpPr>
          <p:cNvPr id="115" name="Google Shape;115;p18"/>
          <p:cNvSpPr txBox="1"/>
          <p:nvPr>
            <p:ph idx="1" type="body"/>
          </p:nvPr>
        </p:nvSpPr>
        <p:spPr>
          <a:xfrm>
            <a:off x="457200" y="1600200"/>
            <a:ext cx="8229600" cy="5325000"/>
          </a:xfrm>
          <a:prstGeom prst="rect">
            <a:avLst/>
          </a:prstGeom>
          <a:noFill/>
          <a:ln>
            <a:noFill/>
          </a:ln>
        </p:spPr>
        <p:txBody>
          <a:bodyPr anchorCtr="0" anchor="t" bIns="45700" lIns="91425" spcFirstLastPara="1" rIns="91425" wrap="square" tIns="45700">
            <a:normAutofit lnSpcReduction="20000"/>
          </a:bodyPr>
          <a:lstStyle/>
          <a:p>
            <a:pPr indent="-342900" lvl="0" marL="457200" rtl="0" algn="l">
              <a:spcBef>
                <a:spcPts val="640"/>
              </a:spcBef>
              <a:spcAft>
                <a:spcPts val="0"/>
              </a:spcAft>
              <a:buSzPts val="1800"/>
              <a:buChar char="•"/>
            </a:pPr>
            <a:r>
              <a:rPr lang="en-US"/>
              <a:t>Ο ασθενής ποτέ δεν επιλέγει τις εξετάσεις που θα κάνει.</a:t>
            </a:r>
            <a:endParaRPr/>
          </a:p>
          <a:p>
            <a:pPr indent="0" lvl="0" marL="457200" rtl="0" algn="l">
              <a:spcBef>
                <a:spcPts val="640"/>
              </a:spcBef>
              <a:spcAft>
                <a:spcPts val="0"/>
              </a:spcAft>
              <a:buNone/>
            </a:pPr>
            <a:r>
              <a:t/>
            </a:r>
            <a:endParaRPr/>
          </a:p>
          <a:p>
            <a:pPr indent="-342900" lvl="0" marL="457200" rtl="0" algn="l">
              <a:spcBef>
                <a:spcPts val="640"/>
              </a:spcBef>
              <a:spcAft>
                <a:spcPts val="0"/>
              </a:spcAft>
              <a:buSzPts val="1800"/>
              <a:buChar char="•"/>
            </a:pPr>
            <a:r>
              <a:rPr lang="en-US"/>
              <a:t>Είναι η δουλειά σας να κάνετε ακριβώς αυτό.</a:t>
            </a:r>
            <a:endParaRPr/>
          </a:p>
          <a:p>
            <a:pPr indent="0" lvl="0" marL="457200" rtl="0" algn="l">
              <a:spcBef>
                <a:spcPts val="640"/>
              </a:spcBef>
              <a:spcAft>
                <a:spcPts val="0"/>
              </a:spcAft>
              <a:buNone/>
            </a:pPr>
            <a:r>
              <a:t/>
            </a:r>
            <a:endParaRPr/>
          </a:p>
          <a:p>
            <a:pPr indent="-342900" lvl="0" marL="457200" rtl="0" algn="l">
              <a:spcBef>
                <a:spcPts val="640"/>
              </a:spcBef>
              <a:spcAft>
                <a:spcPts val="0"/>
              </a:spcAft>
              <a:buSzPts val="1800"/>
              <a:buChar char="•"/>
            </a:pPr>
            <a:r>
              <a:rPr lang="en-US"/>
              <a:t>Τα επείγοντα υπάρχουν για να εξυπηρετούν αμιγώς επείγοντα περιστατικά, όχι χρόνια νοσήματα.</a:t>
            </a:r>
            <a:endParaRPr/>
          </a:p>
          <a:p>
            <a:pPr indent="0" lvl="0" marL="457200" rtl="0" algn="l">
              <a:spcBef>
                <a:spcPts val="640"/>
              </a:spcBef>
              <a:spcAft>
                <a:spcPts val="0"/>
              </a:spcAft>
              <a:buNone/>
            </a:pPr>
            <a:r>
              <a:t/>
            </a:r>
            <a:endParaRPr/>
          </a:p>
          <a:p>
            <a:pPr indent="-342900" lvl="0" marL="457200" rtl="0" algn="l">
              <a:spcBef>
                <a:spcPts val="640"/>
              </a:spcBef>
              <a:spcAft>
                <a:spcPts val="0"/>
              </a:spcAft>
              <a:buSzPts val="1800"/>
              <a:buChar char="•"/>
            </a:pPr>
            <a:r>
              <a:rPr lang="en-US"/>
              <a:t>Η εύρεση ενός καρκίνου σε συγγενή δεν απαιτεί επείγουσα παρέμβαση για τη διάγνωση.</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67125" y="2360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					Περίπτωση 1</a:t>
            </a:r>
            <a:endParaRPr/>
          </a:p>
        </p:txBody>
      </p:sp>
      <p:sp>
        <p:nvSpPr>
          <p:cNvPr id="121" name="Google Shape;121;p19"/>
          <p:cNvSpPr txBox="1"/>
          <p:nvPr>
            <p:ph idx="1" type="body"/>
          </p:nvPr>
        </p:nvSpPr>
        <p:spPr>
          <a:xfrm>
            <a:off x="457200" y="1600200"/>
            <a:ext cx="8229600" cy="5325000"/>
          </a:xfrm>
          <a:prstGeom prst="rect">
            <a:avLst/>
          </a:prstGeom>
          <a:noFill/>
          <a:ln>
            <a:noFill/>
          </a:ln>
        </p:spPr>
        <p:txBody>
          <a:bodyPr anchorCtr="0" anchor="t" bIns="45700" lIns="91425" spcFirstLastPara="1" rIns="91425" wrap="square" tIns="45700">
            <a:normAutofit/>
          </a:bodyPr>
          <a:lstStyle/>
          <a:p>
            <a:pPr indent="-342900" lvl="0" marL="457200" rtl="0" algn="l">
              <a:spcBef>
                <a:spcPts val="640"/>
              </a:spcBef>
              <a:spcAft>
                <a:spcPts val="0"/>
              </a:spcAft>
              <a:buSzPts val="1800"/>
              <a:buChar char="•"/>
            </a:pPr>
            <a:r>
              <a:rPr lang="en-US"/>
              <a:t>Σε περίπτωση που στέλνατε την εξέταση, θα δεσμεύατε έναν τομογράφο στα επείγοντα με αποτέλεσμα την πιθανή καθυστέρηση (ενός τροχαίου, εγκεφαλικής αιμορραγίας κτλπ)</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Περίπτωση 2</a:t>
            </a:r>
            <a:endParaRPr/>
          </a:p>
        </p:txBody>
      </p:sp>
      <p:sp>
        <p:nvSpPr>
          <p:cNvPr id="127" name="Google Shape;12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sz="3200">
              <a:solidFill>
                <a:schemeClr val="dk1"/>
              </a:solidFill>
              <a:latin typeface="Calibri"/>
              <a:ea typeface="Calibri"/>
              <a:cs typeface="Calibri"/>
              <a:sym typeface="Calibri"/>
            </a:endParaRPr>
          </a:p>
          <a:p>
            <a:pPr indent="0" lvl="0" marL="0" rtl="0" algn="l">
              <a:spcBef>
                <a:spcPts val="640"/>
              </a:spcBef>
              <a:spcAft>
                <a:spcPts val="0"/>
              </a:spcAft>
              <a:buNone/>
            </a:pPr>
            <a:r>
              <a:rPr lang="en-US"/>
              <a:t>Ασθενής, 62 ετών έρχεται στα ΤΕΠ (επείγοντα)</a:t>
            </a:r>
            <a:endParaRPr/>
          </a:p>
          <a:p>
            <a:pPr indent="0" lvl="0" marL="342900" rtl="0" algn="l">
              <a:spcBef>
                <a:spcPts val="640"/>
              </a:spcBef>
              <a:spcAft>
                <a:spcPts val="0"/>
              </a:spcAft>
              <a:buNone/>
            </a:pPr>
            <a:r>
              <a:rPr lang="en-US"/>
              <a:t>Συμπτώματα: </a:t>
            </a:r>
            <a:endParaRPr/>
          </a:p>
          <a:p>
            <a:pPr indent="-342900" lvl="0" marL="457200" rtl="0" algn="l">
              <a:spcBef>
                <a:spcPts val="640"/>
              </a:spcBef>
              <a:spcAft>
                <a:spcPts val="0"/>
              </a:spcAft>
              <a:buSzPts val="1800"/>
              <a:buChar char="•"/>
            </a:pPr>
            <a:r>
              <a:rPr lang="en-US"/>
              <a:t>Απώλεια κιλών από διμήνου</a:t>
            </a:r>
            <a:endParaRPr/>
          </a:p>
          <a:p>
            <a:pPr indent="0" lvl="0" marL="0" rtl="0" algn="l">
              <a:spcBef>
                <a:spcPts val="640"/>
              </a:spcBef>
              <a:spcAft>
                <a:spcPts val="0"/>
              </a:spcAft>
              <a:buNone/>
            </a:pPr>
            <a:r>
              <a:rPr lang="en-US"/>
              <a:t>Επισκόπηση: αναιμική χροιά</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Ατομικό Ιστορικό (ΑΙ): άνευ διαγεγνωσμένων νοσημάτων</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Κλινική Εξέταση</a:t>
            </a:r>
            <a:endParaRPr/>
          </a:p>
        </p:txBody>
      </p:sp>
      <p:sp>
        <p:nvSpPr>
          <p:cNvPr id="133" name="Google Shape;133;p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None/>
            </a:pPr>
            <a:r>
              <a:rPr lang="en-US"/>
              <a:t>Κοιλιά: Μαλακή, Ευπίεστη, Ανώδυνη (ΜΕΑ)</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Λοιπά ζωτικά σημεία καλά, όμως ήπια υπόταση</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Λαμβάνεται γενική αίματος, βιοχημικός έλεγχος και δείκτες φλεγμονής (CRP)</a:t>
            </a:r>
            <a:endParaRPr/>
          </a:p>
          <a:p>
            <a:pPr indent="0" lvl="0" marL="0" rtl="0" algn="l">
              <a:spcBef>
                <a:spcPts val="64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