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343" r:id="rId3"/>
    <p:sldId id="346" r:id="rId4"/>
    <p:sldId id="347" r:id="rId5"/>
    <p:sldId id="342" r:id="rId6"/>
    <p:sldId id="348" r:id="rId7"/>
    <p:sldId id="351" r:id="rId8"/>
    <p:sldId id="322" r:id="rId9"/>
    <p:sldId id="258" r:id="rId10"/>
    <p:sldId id="287" r:id="rId11"/>
    <p:sldId id="352" r:id="rId12"/>
    <p:sldId id="288" r:id="rId13"/>
    <p:sldId id="257" r:id="rId14"/>
    <p:sldId id="341" r:id="rId15"/>
    <p:sldId id="328" r:id="rId16"/>
    <p:sldId id="303" r:id="rId17"/>
    <p:sldId id="304" r:id="rId18"/>
    <p:sldId id="332" r:id="rId19"/>
    <p:sldId id="305" r:id="rId20"/>
    <p:sldId id="333" r:id="rId21"/>
    <p:sldId id="350" r:id="rId22"/>
    <p:sldId id="306" r:id="rId23"/>
    <p:sldId id="335" r:id="rId24"/>
    <p:sldId id="307" r:id="rId25"/>
    <p:sldId id="311" r:id="rId26"/>
    <p:sldId id="308" r:id="rId27"/>
    <p:sldId id="317" r:id="rId28"/>
    <p:sldId id="318" r:id="rId29"/>
    <p:sldId id="319" r:id="rId30"/>
    <p:sldId id="310" r:id="rId31"/>
    <p:sldId id="353" r:id="rId32"/>
    <p:sldId id="313" r:id="rId33"/>
    <p:sldId id="260" r:id="rId34"/>
    <p:sldId id="331"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2446" autoAdjust="0"/>
  </p:normalViewPr>
  <p:slideViewPr>
    <p:cSldViewPr>
      <p:cViewPr varScale="1">
        <p:scale>
          <a:sx n="72" d="100"/>
          <a:sy n="72" d="100"/>
        </p:scale>
        <p:origin x="-1762"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9B3D5-F921-4A50-8CC2-FBE4471ECB49}" type="datetimeFigureOut">
              <a:rPr lang="el-GR" smtClean="0"/>
              <a:pPr/>
              <a:t>23/12/2024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3ECA9-12FF-4E32-86EC-106E4B37DB2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1E3ECA9-12FF-4E32-86EC-106E4B37DB25}"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Εξαρτάται</a:t>
            </a:r>
            <a:r>
              <a:rPr lang="el-GR" baseline="0" dirty="0" smtClean="0"/>
              <a:t> από παράγοντες του ατόμου και έξω από το άτομο</a:t>
            </a:r>
          </a:p>
          <a:p>
            <a:r>
              <a:rPr lang="el-GR" baseline="0" dirty="0" smtClean="0"/>
              <a:t>Θρησκευτικές πεποιθήσεις</a:t>
            </a:r>
          </a:p>
          <a:p>
            <a:r>
              <a:rPr lang="el-GR" baseline="0" dirty="0" smtClean="0"/>
              <a:t>κοινωνικά</a:t>
            </a:r>
          </a:p>
          <a:p>
            <a:r>
              <a:rPr lang="el-GR" baseline="0" dirty="0" smtClean="0"/>
              <a:t>Προ και προ</a:t>
            </a:r>
            <a:endParaRPr lang="el-GR" dirty="0"/>
          </a:p>
        </p:txBody>
      </p:sp>
      <p:sp>
        <p:nvSpPr>
          <p:cNvPr id="4" name="3 - Θέση αριθμού διαφάνειας"/>
          <p:cNvSpPr>
            <a:spLocks noGrp="1"/>
          </p:cNvSpPr>
          <p:nvPr>
            <p:ph type="sldNum" sz="quarter" idx="10"/>
          </p:nvPr>
        </p:nvSpPr>
        <p:spPr/>
        <p:txBody>
          <a:bodyPr/>
          <a:lstStyle/>
          <a:p>
            <a:fld id="{C1E3ECA9-12FF-4E32-86EC-106E4B37DB25}" type="slidenum">
              <a:rPr lang="el-GR" smtClean="0"/>
              <a:pPr/>
              <a:t>10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Αυτά είναι τα </a:t>
            </a:r>
            <a:r>
              <a:rPr lang="el-GR" dirty="0" err="1" smtClean="0"/>
              <a:t>οροσημα</a:t>
            </a:r>
            <a:r>
              <a:rPr lang="el-GR" dirty="0" smtClean="0"/>
              <a:t> όμως</a:t>
            </a:r>
            <a:r>
              <a:rPr lang="el-GR" baseline="0" dirty="0" smtClean="0"/>
              <a:t> αυτό δε σημαίνει ότι πριν </a:t>
            </a:r>
            <a:r>
              <a:rPr lang="el-GR" baseline="0" dirty="0" err="1" smtClean="0"/>
              <a:t>τιποτα</a:t>
            </a:r>
            <a:r>
              <a:rPr lang="el-GR" baseline="0" dirty="0" smtClean="0"/>
              <a:t>..ποιο είναι το </a:t>
            </a:r>
            <a:r>
              <a:rPr lang="el-GR" baseline="0" dirty="0" err="1" smtClean="0"/>
              <a:t>στατους</a:t>
            </a:r>
            <a:r>
              <a:rPr lang="el-GR" baseline="0" dirty="0" smtClean="0"/>
              <a:t> του εμβρύου, σταδιακή αναγνώριση</a:t>
            </a:r>
            <a:endParaRPr lang="el-GR" dirty="0"/>
          </a:p>
        </p:txBody>
      </p:sp>
      <p:sp>
        <p:nvSpPr>
          <p:cNvPr id="4" name="3 - Θέση αριθμού διαφάνειας"/>
          <p:cNvSpPr>
            <a:spLocks noGrp="1"/>
          </p:cNvSpPr>
          <p:nvPr>
            <p:ph type="sldNum" sz="quarter" idx="10"/>
          </p:nvPr>
        </p:nvSpPr>
        <p:spPr/>
        <p:txBody>
          <a:bodyPr/>
          <a:lstStyle/>
          <a:p>
            <a:fld id="{C1E3ECA9-12FF-4E32-86EC-106E4B37DB25}" type="slidenum">
              <a:rPr lang="el-GR" smtClean="0"/>
              <a:pPr/>
              <a:t>14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Σταδιακή</a:t>
            </a:r>
            <a:r>
              <a:rPr lang="el-GR" baseline="0" dirty="0" smtClean="0"/>
              <a:t> αναγνώριση δικαιωμάτων </a:t>
            </a:r>
          </a:p>
          <a:p>
            <a:r>
              <a:rPr lang="el-GR" baseline="0" dirty="0" smtClean="0"/>
              <a:t>Όχι άσπρο-μαύρο</a:t>
            </a:r>
          </a:p>
          <a:p>
            <a:endParaRPr lang="el-GR" dirty="0"/>
          </a:p>
        </p:txBody>
      </p:sp>
      <p:sp>
        <p:nvSpPr>
          <p:cNvPr id="4" name="3 - Θέση αριθμού διαφάνειας"/>
          <p:cNvSpPr>
            <a:spLocks noGrp="1"/>
          </p:cNvSpPr>
          <p:nvPr>
            <p:ph type="sldNum" sz="quarter" idx="10"/>
          </p:nvPr>
        </p:nvSpPr>
        <p:spPr/>
        <p:txBody>
          <a:bodyPr/>
          <a:lstStyle/>
          <a:p>
            <a:fld id="{C1E3ECA9-12FF-4E32-86EC-106E4B37DB25}" type="slidenum">
              <a:rPr lang="el-GR" smtClean="0"/>
              <a:pPr/>
              <a:t>15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1E3ECA9-12FF-4E32-86EC-106E4B37DB25}" type="slidenum">
              <a:rPr lang="el-GR" smtClean="0"/>
              <a:pPr/>
              <a:t>34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E56F6BBA-D2EB-42A7-98F8-16D7E9EBBE1D}" type="datetimeFigureOut">
              <a:rPr lang="el-GR" smtClean="0"/>
              <a:pPr/>
              <a:t>23/12/2024</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530D0DD-5CA1-45E7-8568-3A09437549E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56F6BBA-D2EB-42A7-98F8-16D7E9EBBE1D}" type="datetimeFigureOut">
              <a:rPr lang="el-GR" smtClean="0"/>
              <a:pPr/>
              <a:t>23/12/2024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530D0DD-5CA1-45E7-8568-3A09437549E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56F6BBA-D2EB-42A7-98F8-16D7E9EBBE1D}" type="datetimeFigureOut">
              <a:rPr lang="el-GR" smtClean="0"/>
              <a:pPr/>
              <a:t>23/12/2024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530D0DD-5CA1-45E7-8568-3A09437549E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E56F6BBA-D2EB-42A7-98F8-16D7E9EBBE1D}" type="datetimeFigureOut">
              <a:rPr lang="el-GR" smtClean="0"/>
              <a:pPr/>
              <a:t>23/12/2024</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1530D0DD-5CA1-45E7-8568-3A09437549E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E56F6BBA-D2EB-42A7-98F8-16D7E9EBBE1D}" type="datetimeFigureOut">
              <a:rPr lang="el-GR" smtClean="0"/>
              <a:pPr/>
              <a:t>23/12/2024</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1530D0DD-5CA1-45E7-8568-3A09437549E1}"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E56F6BBA-D2EB-42A7-98F8-16D7E9EBBE1D}" type="datetimeFigureOut">
              <a:rPr lang="el-GR" smtClean="0"/>
              <a:pPr/>
              <a:t>23/12/2024</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1530D0DD-5CA1-45E7-8568-3A09437549E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E56F6BBA-D2EB-42A7-98F8-16D7E9EBBE1D}" type="datetimeFigureOut">
              <a:rPr lang="el-GR" smtClean="0"/>
              <a:pPr/>
              <a:t>23/12/2024</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1530D0DD-5CA1-45E7-8568-3A09437549E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56F6BBA-D2EB-42A7-98F8-16D7E9EBBE1D}" type="datetimeFigureOut">
              <a:rPr lang="el-GR" smtClean="0"/>
              <a:pPr/>
              <a:t>23/12/2024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530D0DD-5CA1-45E7-8568-3A09437549E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E56F6BBA-D2EB-42A7-98F8-16D7E9EBBE1D}" type="datetimeFigureOut">
              <a:rPr lang="el-GR" smtClean="0"/>
              <a:pPr/>
              <a:t>23/12/2024</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1530D0DD-5CA1-45E7-8568-3A09437549E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E56F6BBA-D2EB-42A7-98F8-16D7E9EBBE1D}" type="datetimeFigureOut">
              <a:rPr lang="el-GR" smtClean="0"/>
              <a:pPr/>
              <a:t>23/12/2024</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1530D0DD-5CA1-45E7-8568-3A09437549E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E56F6BBA-D2EB-42A7-98F8-16D7E9EBBE1D}" type="datetimeFigureOut">
              <a:rPr lang="el-GR" smtClean="0"/>
              <a:pPr/>
              <a:t>23/12/2024</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1530D0DD-5CA1-45E7-8568-3A09437549E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56F6BBA-D2EB-42A7-98F8-16D7E9EBBE1D}" type="datetimeFigureOut">
              <a:rPr lang="el-GR" smtClean="0"/>
              <a:pPr/>
              <a:t>23/12/2024</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530D0DD-5CA1-45E7-8568-3A09437549E1}"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BgcXT6dIB_I" TargetMode="External"/><Relationship Id="rId2" Type="http://schemas.openxmlformats.org/officeDocument/2006/relationships/hyperlink" Target="https://www.who.int/podcasts/episode/science-in-5/episode--80---abortion"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57224" y="1357298"/>
            <a:ext cx="8062912" cy="1470025"/>
          </a:xfrm>
        </p:spPr>
        <p:txBody>
          <a:bodyPr/>
          <a:lstStyle/>
          <a:p>
            <a:r>
              <a:rPr lang="el-GR" dirty="0" smtClean="0"/>
              <a:t>Η ηθική των αμβλώσεων</a:t>
            </a:r>
            <a:endParaRPr lang="el-GR" dirty="0"/>
          </a:p>
        </p:txBody>
      </p:sp>
      <p:sp>
        <p:nvSpPr>
          <p:cNvPr id="3" name="2 - Υπότιτλος"/>
          <p:cNvSpPr>
            <a:spLocks noGrp="1"/>
          </p:cNvSpPr>
          <p:nvPr>
            <p:ph type="subTitle" idx="1"/>
          </p:nvPr>
        </p:nvSpPr>
        <p:spPr>
          <a:xfrm>
            <a:off x="112338" y="3214686"/>
            <a:ext cx="8817380" cy="2157426"/>
          </a:xfrm>
        </p:spPr>
        <p:txBody>
          <a:bodyPr>
            <a:normAutofit fontScale="77500" lnSpcReduction="20000"/>
          </a:bodyPr>
          <a:lstStyle/>
          <a:p>
            <a:r>
              <a:rPr lang="el-GR" dirty="0" smtClean="0"/>
              <a:t>Μάρθα </a:t>
            </a:r>
            <a:r>
              <a:rPr lang="el-GR" dirty="0" err="1" smtClean="0"/>
              <a:t>Βελονάκη</a:t>
            </a:r>
            <a:endParaRPr lang="el-GR" dirty="0" smtClean="0"/>
          </a:p>
          <a:p>
            <a:r>
              <a:rPr lang="el-GR" dirty="0" smtClean="0"/>
              <a:t>Υποψήφια διδάκτωρ </a:t>
            </a:r>
            <a:r>
              <a:rPr lang="en-US" dirty="0" smtClean="0"/>
              <a:t>-</a:t>
            </a:r>
            <a:r>
              <a:rPr lang="el-GR" dirty="0" smtClean="0"/>
              <a:t>  </a:t>
            </a:r>
            <a:endParaRPr lang="el-GR" dirty="0" smtClean="0"/>
          </a:p>
          <a:p>
            <a:r>
              <a:rPr lang="el-GR" dirty="0" smtClean="0"/>
              <a:t>Ειδικευόμενη Ψυχιατρικής Παιδιού κι Εφήβου </a:t>
            </a:r>
          </a:p>
          <a:p>
            <a:endParaRPr lang="el-GR" dirty="0" smtClean="0"/>
          </a:p>
          <a:p>
            <a:r>
              <a:rPr lang="el-GR" dirty="0" smtClean="0"/>
              <a:t>«Επιστημολογία, Ιστορία και Ηθική της Ιατρικής»</a:t>
            </a:r>
          </a:p>
          <a:p>
            <a:r>
              <a:rPr lang="el-GR" dirty="0" smtClean="0"/>
              <a:t>Ιατρική Σχολή ΕΚΠΑ</a:t>
            </a:r>
            <a:endParaRPr lang="en-US" dirty="0" smtClean="0"/>
          </a:p>
          <a:p>
            <a:r>
              <a:rPr lang="en-US" dirty="0" smtClean="0"/>
              <a:t>20/12/2024</a:t>
            </a:r>
            <a:endParaRPr lang="el-GR" dirty="0" smtClean="0"/>
          </a:p>
          <a:p>
            <a:endParaRPr lang="el-GR" dirty="0"/>
          </a:p>
        </p:txBody>
      </p:sp>
      <p:pic>
        <p:nvPicPr>
          <p:cNvPr id="1026" name="Picture 2"/>
          <p:cNvPicPr>
            <a:picLocks noChangeAspect="1" noChangeArrowheads="1"/>
          </p:cNvPicPr>
          <p:nvPr/>
        </p:nvPicPr>
        <p:blipFill>
          <a:blip r:embed="rId3"/>
          <a:srcRect/>
          <a:stretch>
            <a:fillRect/>
          </a:stretch>
        </p:blipFill>
        <p:spPr bwMode="auto">
          <a:xfrm>
            <a:off x="210165" y="142852"/>
            <a:ext cx="1718629" cy="17144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536" y="71422"/>
            <a:ext cx="11001452" cy="1143000"/>
          </a:xfrm>
        </p:spPr>
        <p:txBody>
          <a:bodyPr>
            <a:noAutofit/>
          </a:bodyPr>
          <a:lstStyle/>
          <a:p>
            <a:r>
              <a:rPr lang="el-GR" sz="3200" dirty="0" smtClean="0"/>
              <a:t>Υπέρμαχοι της ζωής </a:t>
            </a:r>
            <a:r>
              <a:rPr lang="en-US" sz="3200" dirty="0" err="1" smtClean="0"/>
              <a:t>vs</a:t>
            </a:r>
            <a:r>
              <a:rPr lang="en-US" sz="3200" dirty="0" smtClean="0"/>
              <a:t> </a:t>
            </a:r>
            <a:r>
              <a:rPr lang="el-GR" sz="3200" dirty="0" smtClean="0"/>
              <a:t>Υπέρμαχοι της επιλογής</a:t>
            </a:r>
            <a:endParaRPr lang="el-GR" sz="3600" dirty="0"/>
          </a:p>
        </p:txBody>
      </p:sp>
      <p:sp>
        <p:nvSpPr>
          <p:cNvPr id="3" name="2 - Θέση περιεχομένου"/>
          <p:cNvSpPr>
            <a:spLocks noGrp="1"/>
          </p:cNvSpPr>
          <p:nvPr>
            <p:ph idx="1"/>
          </p:nvPr>
        </p:nvSpPr>
        <p:spPr/>
        <p:txBody>
          <a:bodyPr/>
          <a:lstStyle/>
          <a:p>
            <a:endParaRPr lang="el-GR"/>
          </a:p>
        </p:txBody>
      </p:sp>
      <p:pic>
        <p:nvPicPr>
          <p:cNvPr id="44034" name="Picture 2" descr="Ας μιλήσουμε (ξανά) για το δικαίωμα στην έκτρωση - Το Μωβ"/>
          <p:cNvPicPr>
            <a:picLocks noChangeAspect="1" noChangeArrowheads="1"/>
          </p:cNvPicPr>
          <p:nvPr/>
        </p:nvPicPr>
        <p:blipFill>
          <a:blip r:embed="rId3"/>
          <a:srcRect/>
          <a:stretch>
            <a:fillRect/>
          </a:stretch>
        </p:blipFill>
        <p:spPr bwMode="auto">
          <a:xfrm>
            <a:off x="4786314" y="1214422"/>
            <a:ext cx="4214842" cy="5643578"/>
          </a:xfrm>
          <a:prstGeom prst="rect">
            <a:avLst/>
          </a:prstGeom>
          <a:noFill/>
        </p:spPr>
      </p:pic>
      <p:pic>
        <p:nvPicPr>
          <p:cNvPr id="44036" name="Picture 4" descr="Αμβλώσεις : Αποκαλύφθηκαν τα ψέματα όσων έκαναν τη διαφημιστική εκστρατεία  | in.gr"/>
          <p:cNvPicPr>
            <a:picLocks noChangeAspect="1" noChangeArrowheads="1"/>
          </p:cNvPicPr>
          <p:nvPr/>
        </p:nvPicPr>
        <p:blipFill>
          <a:blip r:embed="rId4"/>
          <a:srcRect/>
          <a:stretch>
            <a:fillRect/>
          </a:stretch>
        </p:blipFill>
        <p:spPr bwMode="auto">
          <a:xfrm>
            <a:off x="0" y="1214422"/>
            <a:ext cx="4643406" cy="564360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536" y="285728"/>
            <a:ext cx="10072758" cy="1399032"/>
          </a:xfrm>
        </p:spPr>
        <p:txBody>
          <a:bodyPr/>
          <a:lstStyle/>
          <a:p>
            <a:r>
              <a:rPr lang="el-GR" dirty="0" smtClean="0"/>
              <a:t>Η θέση κάθε ατόμου εξαρτάται από:</a:t>
            </a:r>
            <a:endParaRPr lang="el-GR" dirty="0"/>
          </a:p>
        </p:txBody>
      </p:sp>
      <p:sp>
        <p:nvSpPr>
          <p:cNvPr id="3" name="2 - Θέση περιεχομένου"/>
          <p:cNvSpPr>
            <a:spLocks noGrp="1"/>
          </p:cNvSpPr>
          <p:nvPr>
            <p:ph idx="1"/>
          </p:nvPr>
        </p:nvSpPr>
        <p:spPr>
          <a:xfrm>
            <a:off x="0" y="1643050"/>
            <a:ext cx="9429784" cy="4572000"/>
          </a:xfrm>
        </p:spPr>
        <p:txBody>
          <a:bodyPr>
            <a:normAutofit fontScale="85000" lnSpcReduction="10000"/>
          </a:bodyPr>
          <a:lstStyle/>
          <a:p>
            <a:r>
              <a:rPr lang="el-GR" dirty="0" smtClean="0"/>
              <a:t>Προσωπικά χαρακτηριστικά </a:t>
            </a:r>
          </a:p>
          <a:p>
            <a:r>
              <a:rPr lang="el-GR" dirty="0" smtClean="0"/>
              <a:t>θρησκευτικές πεποιθήσεις </a:t>
            </a:r>
          </a:p>
          <a:p>
            <a:r>
              <a:rPr lang="el-GR" dirty="0" smtClean="0"/>
              <a:t>πολιτικές πεποιθήσεις</a:t>
            </a:r>
          </a:p>
          <a:p>
            <a:r>
              <a:rPr lang="el-GR" dirty="0" smtClean="0"/>
              <a:t>εκπαιδευτικό επίπεδο</a:t>
            </a:r>
          </a:p>
          <a:p>
            <a:r>
              <a:rPr lang="el-GR" dirty="0" smtClean="0"/>
              <a:t>επάγγελμα</a:t>
            </a:r>
          </a:p>
          <a:p>
            <a:r>
              <a:rPr lang="el-GR" dirty="0" smtClean="0"/>
              <a:t>πολιτισμικά στοιχεία κλπ </a:t>
            </a:r>
          </a:p>
          <a:p>
            <a:r>
              <a:rPr lang="el-GR" dirty="0" smtClean="0"/>
              <a:t>τη χρονική στιγμή</a:t>
            </a:r>
          </a:p>
          <a:p>
            <a:r>
              <a:rPr lang="el-GR" dirty="0" smtClean="0"/>
              <a:t>την εκάστοτε περίπτωση</a:t>
            </a:r>
          </a:p>
          <a:p>
            <a:r>
              <a:rPr lang="el-GR" dirty="0" smtClean="0"/>
              <a:t>το ισχύον νομικό πλαίσιο</a:t>
            </a:r>
          </a:p>
          <a:p>
            <a:pPr>
              <a:buNone/>
            </a:pPr>
            <a:r>
              <a:rPr lang="el-GR" dirty="0" smtClean="0"/>
              <a:t>Νόμος &amp; ηθική: αλληλεπιδρούν και </a:t>
            </a:r>
            <a:r>
              <a:rPr lang="el-GR" dirty="0" err="1" smtClean="0"/>
              <a:t>συνδιαμορφώνονται</a:t>
            </a:r>
            <a:r>
              <a:rPr lang="el-GR" dirty="0" smtClean="0"/>
              <a:t> </a:t>
            </a:r>
            <a:endParaRPr lang="el-GR" dirty="0" smtClean="0"/>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90" y="71422"/>
            <a:ext cx="9572660" cy="1143000"/>
          </a:xfrm>
        </p:spPr>
        <p:txBody>
          <a:bodyPr>
            <a:normAutofit fontScale="90000"/>
          </a:bodyPr>
          <a:lstStyle/>
          <a:p>
            <a:r>
              <a:rPr lang="el-GR" dirty="0" smtClean="0"/>
              <a:t>Σημασία χρονικού σημείου έναρξης της ανθρώπινης ζωής </a:t>
            </a:r>
            <a:endParaRPr lang="el-GR" dirty="0"/>
          </a:p>
        </p:txBody>
      </p:sp>
      <p:sp>
        <p:nvSpPr>
          <p:cNvPr id="3" name="2 - Θέση περιεχομένου"/>
          <p:cNvSpPr>
            <a:spLocks noGrp="1"/>
          </p:cNvSpPr>
          <p:nvPr>
            <p:ph idx="1"/>
          </p:nvPr>
        </p:nvSpPr>
        <p:spPr>
          <a:xfrm>
            <a:off x="-71470" y="1214422"/>
            <a:ext cx="9215502" cy="3429024"/>
          </a:xfrm>
        </p:spPr>
        <p:txBody>
          <a:bodyPr>
            <a:normAutofit fontScale="92500"/>
          </a:bodyPr>
          <a:lstStyle/>
          <a:p>
            <a:pPr marL="514350" indent="-514350">
              <a:buFont typeface="Wingdings" pitchFamily="2" charset="2"/>
              <a:buChar char="§"/>
            </a:pPr>
            <a:r>
              <a:rPr lang="el-GR" dirty="0" smtClean="0"/>
              <a:t>Είναι κρίσιμης σημασίας για την αναγνώριση (ή μη) ανθρωπίνων δικαιωμάτων στο έμβρυο</a:t>
            </a:r>
            <a:endParaRPr lang="en-US" dirty="0" smtClean="0"/>
          </a:p>
          <a:p>
            <a:pPr marL="514350" indent="-514350">
              <a:buFont typeface="Wingdings" pitchFamily="2" charset="2"/>
              <a:buChar char="§"/>
            </a:pPr>
            <a:r>
              <a:rPr lang="el-GR" dirty="0" smtClean="0"/>
              <a:t>Από τότε: </a:t>
            </a:r>
          </a:p>
          <a:p>
            <a:pPr marL="788670" lvl="1" indent="-514350">
              <a:buFont typeface="Wingdings" pitchFamily="2" charset="2"/>
              <a:buChar char="§"/>
            </a:pPr>
            <a:r>
              <a:rPr lang="el-GR" dirty="0" smtClean="0"/>
              <a:t>αρχίζει να υπάρχει το ύψιστο έννομο αγαθό στην ιεραρχία των έννομων αγαθών, η ζωή. </a:t>
            </a:r>
          </a:p>
          <a:p>
            <a:pPr marL="788670" lvl="1" indent="-514350">
              <a:buFont typeface="Wingdings" pitchFamily="2" charset="2"/>
              <a:buChar char="§"/>
            </a:pPr>
            <a:r>
              <a:rPr lang="el-GR" dirty="0" smtClean="0"/>
              <a:t>ζωή εμβρύου= ζωή μητέρας </a:t>
            </a:r>
          </a:p>
          <a:p>
            <a:pPr marL="788670" lvl="1" indent="-514350">
              <a:buFont typeface="Wingdings" pitchFamily="2" charset="2"/>
              <a:buChar char="§"/>
            </a:pPr>
            <a:r>
              <a:rPr lang="el-GR" dirty="0" smtClean="0"/>
              <a:t>θάνατός εμβρύου = θάνατος γεννημένου ανθρώπου</a:t>
            </a:r>
          </a:p>
        </p:txBody>
      </p:sp>
      <p:pic>
        <p:nvPicPr>
          <p:cNvPr id="28674" name="Picture 2" descr="The Big Bang"/>
          <p:cNvPicPr>
            <a:picLocks noChangeAspect="1" noChangeArrowheads="1"/>
          </p:cNvPicPr>
          <p:nvPr/>
        </p:nvPicPr>
        <p:blipFill>
          <a:blip r:embed="rId2"/>
          <a:srcRect/>
          <a:stretch>
            <a:fillRect/>
          </a:stretch>
        </p:blipFill>
        <p:spPr bwMode="auto">
          <a:xfrm>
            <a:off x="2143140" y="4500570"/>
            <a:ext cx="4572000" cy="2286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0004" y="214298"/>
            <a:ext cx="7772400" cy="1143000"/>
          </a:xfrm>
        </p:spPr>
        <p:txBody>
          <a:bodyPr/>
          <a:lstStyle/>
          <a:p>
            <a:r>
              <a:rPr lang="el-GR" dirty="0" smtClean="0"/>
              <a:t>Εμβρυϊκή ανάπτυξη</a:t>
            </a:r>
            <a:endParaRPr lang="el-GR" dirty="0"/>
          </a:p>
        </p:txBody>
      </p:sp>
      <p:pic>
        <p:nvPicPr>
          <p:cNvPr id="29698" name="Picture 2" descr="Embryology - an overview | ScienceDirect Topics"/>
          <p:cNvPicPr>
            <a:picLocks noChangeAspect="1" noChangeArrowheads="1"/>
          </p:cNvPicPr>
          <p:nvPr/>
        </p:nvPicPr>
        <p:blipFill>
          <a:blip r:embed="rId2"/>
          <a:srcRect/>
          <a:stretch>
            <a:fillRect/>
          </a:stretch>
        </p:blipFill>
        <p:spPr bwMode="auto">
          <a:xfrm>
            <a:off x="-32" y="1500174"/>
            <a:ext cx="9144032" cy="53578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60" y="274638"/>
            <a:ext cx="9144064" cy="1143000"/>
          </a:xfrm>
        </p:spPr>
        <p:txBody>
          <a:bodyPr>
            <a:noAutofit/>
          </a:bodyPr>
          <a:lstStyle/>
          <a:p>
            <a:r>
              <a:rPr lang="el-GR" sz="3200" dirty="0" smtClean="0"/>
              <a:t>Πιθανά ορόσημα έναρξης πλήρως προστατευόμενης ζωής</a:t>
            </a:r>
            <a:endParaRPr lang="el-GR" sz="3200" dirty="0"/>
          </a:p>
        </p:txBody>
      </p:sp>
      <p:sp>
        <p:nvSpPr>
          <p:cNvPr id="3" name="2 - Θέση περιεχομένου"/>
          <p:cNvSpPr>
            <a:spLocks noGrp="1"/>
          </p:cNvSpPr>
          <p:nvPr>
            <p:ph idx="1"/>
          </p:nvPr>
        </p:nvSpPr>
        <p:spPr>
          <a:xfrm>
            <a:off x="32" y="1500206"/>
            <a:ext cx="9144000" cy="3143240"/>
          </a:xfrm>
        </p:spPr>
        <p:txBody>
          <a:bodyPr>
            <a:normAutofit fontScale="77500" lnSpcReduction="20000"/>
          </a:bodyPr>
          <a:lstStyle/>
          <a:p>
            <a:pPr>
              <a:buFont typeface="Wingdings" pitchFamily="2" charset="2"/>
              <a:buChar char="§"/>
            </a:pPr>
            <a:r>
              <a:rPr lang="el-GR" dirty="0" smtClean="0"/>
              <a:t>Σύλληψη</a:t>
            </a:r>
            <a:endParaRPr lang="en-US" dirty="0" smtClean="0"/>
          </a:p>
          <a:p>
            <a:pPr>
              <a:buFont typeface="Wingdings" pitchFamily="2" charset="2"/>
              <a:buChar char="§"/>
            </a:pPr>
            <a:r>
              <a:rPr lang="el-GR" dirty="0" smtClean="0"/>
              <a:t>Καρδιακή-αναπνευστική λειτουργία</a:t>
            </a:r>
          </a:p>
          <a:p>
            <a:pPr>
              <a:buFont typeface="Wingdings" pitchFamily="2" charset="2"/>
              <a:buChar char="§"/>
            </a:pPr>
            <a:r>
              <a:rPr lang="el-GR" dirty="0" smtClean="0"/>
              <a:t>Βιωσιμότητα</a:t>
            </a:r>
          </a:p>
          <a:p>
            <a:pPr>
              <a:buFont typeface="Wingdings" pitchFamily="2" charset="2"/>
              <a:buChar char="§"/>
            </a:pPr>
            <a:r>
              <a:rPr lang="el-GR" dirty="0" smtClean="0"/>
              <a:t>Αίσθημα πόνου</a:t>
            </a:r>
          </a:p>
          <a:p>
            <a:pPr>
              <a:buFont typeface="Wingdings" pitchFamily="2" charset="2"/>
              <a:buChar char="§"/>
            </a:pPr>
            <a:r>
              <a:rPr lang="el-GR" dirty="0" smtClean="0"/>
              <a:t>Συνείδηση-νευρολογική ανάπτυξη</a:t>
            </a:r>
            <a:endParaRPr lang="en-US" dirty="0" smtClean="0"/>
          </a:p>
          <a:p>
            <a:pPr>
              <a:buFont typeface="Wingdings" pitchFamily="2" charset="2"/>
              <a:buChar char="§"/>
            </a:pPr>
            <a:r>
              <a:rPr lang="el-GR" dirty="0" smtClean="0"/>
              <a:t>Έναρξη της διαδικασίας που οδηγεί αναπόδραστα στη γέννηση</a:t>
            </a:r>
            <a:endParaRPr lang="en-US" dirty="0" smtClean="0"/>
          </a:p>
          <a:p>
            <a:pPr>
              <a:buFont typeface="Wingdings" pitchFamily="2" charset="2"/>
              <a:buChar char="§"/>
            </a:pPr>
            <a:r>
              <a:rPr lang="el-GR" dirty="0" smtClean="0"/>
              <a:t>Εμφάνιση έστω και μέρους του σώματος</a:t>
            </a:r>
            <a:endParaRPr lang="en-US" dirty="0" smtClean="0"/>
          </a:p>
          <a:p>
            <a:pPr>
              <a:buFont typeface="Wingdings" pitchFamily="2" charset="2"/>
              <a:buChar char="§"/>
            </a:pPr>
            <a:r>
              <a:rPr lang="el-GR" dirty="0" smtClean="0"/>
              <a:t>Πλήρης έξοδος από το μητρικό σώμα</a:t>
            </a:r>
          </a:p>
          <a:p>
            <a:pPr>
              <a:buFont typeface="Wingdings" pitchFamily="2" charset="2"/>
              <a:buChar char="§"/>
            </a:pPr>
            <a:endParaRPr lang="el-GR" dirty="0" smtClean="0"/>
          </a:p>
        </p:txBody>
      </p:sp>
      <p:sp>
        <p:nvSpPr>
          <p:cNvPr id="29698" name="AutoShape 2" descr="Fetus Stock Photos - 69,463 Images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9700" name="AutoShape 4" descr="Fetus Stock Photos - 69,463 Images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9702" name="Picture 6" descr="Fetus Stock Photos - 69,463 Images | Shutterstock"/>
          <p:cNvPicPr>
            <a:picLocks noChangeAspect="1" noChangeArrowheads="1"/>
          </p:cNvPicPr>
          <p:nvPr/>
        </p:nvPicPr>
        <p:blipFill>
          <a:blip r:embed="rId3"/>
          <a:srcRect/>
          <a:stretch>
            <a:fillRect/>
          </a:stretch>
        </p:blipFill>
        <p:spPr bwMode="auto">
          <a:xfrm>
            <a:off x="-1" y="4643446"/>
            <a:ext cx="3357555" cy="2381248"/>
          </a:xfrm>
          <a:prstGeom prst="rect">
            <a:avLst/>
          </a:prstGeom>
          <a:noFill/>
        </p:spPr>
      </p:pic>
      <p:pic>
        <p:nvPicPr>
          <p:cNvPr id="29704" name="Picture 8" descr="Childrens Day Childrens Creative Worlds Children PNG Images, Children  Vector, Cartoon, Child PNG Transparent Background - Pngtree | Cartoon clip  art, Baby animal drawings, Easy drawings for kids"/>
          <p:cNvPicPr>
            <a:picLocks noChangeAspect="1" noChangeArrowheads="1"/>
          </p:cNvPicPr>
          <p:nvPr/>
        </p:nvPicPr>
        <p:blipFill>
          <a:blip r:embed="rId4" cstate="print"/>
          <a:srcRect/>
          <a:stretch>
            <a:fillRect/>
          </a:stretch>
        </p:blipFill>
        <p:spPr bwMode="auto">
          <a:xfrm>
            <a:off x="3357554" y="4643421"/>
            <a:ext cx="1857388" cy="2214579"/>
          </a:xfrm>
          <a:prstGeom prst="rect">
            <a:avLst/>
          </a:prstGeom>
          <a:noFill/>
        </p:spPr>
      </p:pic>
      <p:pic>
        <p:nvPicPr>
          <p:cNvPr id="29706" name="Picture 10" descr="Adult Drawing Illustration graphics, cartoon old man, child, team png |  PNGEgg"/>
          <p:cNvPicPr>
            <a:picLocks noChangeAspect="1" noChangeArrowheads="1"/>
          </p:cNvPicPr>
          <p:nvPr/>
        </p:nvPicPr>
        <p:blipFill>
          <a:blip r:embed="rId5"/>
          <a:srcRect/>
          <a:stretch>
            <a:fillRect/>
          </a:stretch>
        </p:blipFill>
        <p:spPr bwMode="auto">
          <a:xfrm>
            <a:off x="5214942" y="4631381"/>
            <a:ext cx="4000528" cy="229808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285728"/>
            <a:ext cx="8229600" cy="1399032"/>
          </a:xfrm>
        </p:spPr>
        <p:txBody>
          <a:bodyPr/>
          <a:lstStyle/>
          <a:p>
            <a:r>
              <a:rPr lang="el-GR" dirty="0" smtClean="0"/>
              <a:t>Ελληνική Νομοθεσία</a:t>
            </a:r>
            <a:endParaRPr lang="el-GR" dirty="0"/>
          </a:p>
        </p:txBody>
      </p:sp>
      <p:sp>
        <p:nvSpPr>
          <p:cNvPr id="3" name="2 - Θέση περιεχομένου"/>
          <p:cNvSpPr>
            <a:spLocks noGrp="1"/>
          </p:cNvSpPr>
          <p:nvPr>
            <p:ph idx="1"/>
          </p:nvPr>
        </p:nvSpPr>
        <p:spPr>
          <a:xfrm>
            <a:off x="214314" y="1500206"/>
            <a:ext cx="8643966" cy="4572000"/>
          </a:xfrm>
        </p:spPr>
        <p:txBody>
          <a:bodyPr>
            <a:normAutofit fontScale="92500" lnSpcReduction="10000"/>
          </a:bodyPr>
          <a:lstStyle/>
          <a:p>
            <a:pPr>
              <a:buFont typeface="Wingdings" pitchFamily="2" charset="2"/>
              <a:buChar char="§"/>
            </a:pPr>
            <a:r>
              <a:rPr lang="el-GR" dirty="0" smtClean="0"/>
              <a:t>Αστικός Κώδικας: Άνθρωπος υπάρχει από την ολοκλήρωση του τοκετού, μόλις δηλαδή αποχωριστεί το ζωντανό βρέφος από το μητρικό σώμα </a:t>
            </a:r>
          </a:p>
          <a:p>
            <a:pPr>
              <a:buNone/>
            </a:pPr>
            <a:r>
              <a:rPr lang="el-GR" dirty="0" smtClean="0">
                <a:sym typeface="Wingdings" pitchFamily="2" charset="2"/>
              </a:rPr>
              <a:t>	 Τ</a:t>
            </a:r>
            <a:r>
              <a:rPr lang="el-GR" dirty="0" smtClean="0"/>
              <a:t>ο  έμβρυο δεν μπορεί να θεωρείται υποκείμενο  συνταγματικών δικαιωμάτων</a:t>
            </a:r>
          </a:p>
          <a:p>
            <a:pPr>
              <a:buFont typeface="Wingdings" pitchFamily="2" charset="2"/>
              <a:buChar char="§"/>
            </a:pPr>
            <a:r>
              <a:rPr lang="el-GR" dirty="0" smtClean="0"/>
              <a:t>Κάποια πρώτα δικαιώματα ήδη από τη 14</a:t>
            </a:r>
            <a:r>
              <a:rPr lang="el-GR" baseline="30000" dirty="0" smtClean="0"/>
              <a:t>η</a:t>
            </a:r>
            <a:r>
              <a:rPr lang="el-GR" dirty="0" smtClean="0"/>
              <a:t> μέρα </a:t>
            </a:r>
            <a:r>
              <a:rPr lang="en-US" dirty="0" smtClean="0"/>
              <a:t>(</a:t>
            </a:r>
            <a:r>
              <a:rPr lang="el-GR" dirty="0" smtClean="0"/>
              <a:t>στο γονιμοποιημένο </a:t>
            </a:r>
            <a:r>
              <a:rPr lang="en-US" dirty="0" smtClean="0"/>
              <a:t>in vitro </a:t>
            </a:r>
            <a:r>
              <a:rPr lang="el-GR" dirty="0" smtClean="0"/>
              <a:t>ωάριο)</a:t>
            </a:r>
          </a:p>
          <a:p>
            <a:pPr>
              <a:buFont typeface="Wingdings" pitchFamily="2" charset="2"/>
              <a:buChar char="§"/>
            </a:pPr>
            <a:r>
              <a:rPr lang="el-GR" dirty="0" smtClean="0"/>
              <a:t>Άμβλωση χωρίς αιτιολόγηση ως τη 12</a:t>
            </a:r>
            <a:r>
              <a:rPr lang="el-GR" baseline="30000" dirty="0" smtClean="0"/>
              <a:t>η</a:t>
            </a:r>
            <a:r>
              <a:rPr lang="el-GR" dirty="0" smtClean="0"/>
              <a:t> εβδομάδα</a:t>
            </a:r>
          </a:p>
          <a:p>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214290"/>
            <a:ext cx="8786842" cy="1143000"/>
          </a:xfrm>
        </p:spPr>
        <p:txBody>
          <a:bodyPr>
            <a:noAutofit/>
          </a:bodyPr>
          <a:lstStyle/>
          <a:p>
            <a:r>
              <a:rPr lang="el-GR" dirty="0" smtClean="0"/>
              <a:t>Τεχνητή διακοπή της κύησης</a:t>
            </a:r>
            <a:endParaRPr lang="en-US" sz="2800" dirty="0"/>
          </a:p>
        </p:txBody>
      </p:sp>
      <p:sp>
        <p:nvSpPr>
          <p:cNvPr id="3" name="Content Placeholder 2"/>
          <p:cNvSpPr>
            <a:spLocks noGrp="1"/>
          </p:cNvSpPr>
          <p:nvPr>
            <p:ph idx="1"/>
          </p:nvPr>
        </p:nvSpPr>
        <p:spPr>
          <a:xfrm>
            <a:off x="-71470" y="1500206"/>
            <a:ext cx="9501254" cy="4572000"/>
          </a:xfrm>
        </p:spPr>
        <p:txBody>
          <a:bodyPr>
            <a:normAutofit/>
          </a:bodyPr>
          <a:lstStyle/>
          <a:p>
            <a:pPr>
              <a:buNone/>
            </a:pPr>
            <a:r>
              <a:rPr lang="el-GR" sz="2800" dirty="0" smtClean="0"/>
              <a:t>Υπό προϋποθέσεις το άδικο αίρεται σε περίπτωση:</a:t>
            </a:r>
            <a:endParaRPr lang="en-US" sz="2800" dirty="0" smtClean="0"/>
          </a:p>
          <a:p>
            <a:pPr>
              <a:buNone/>
            </a:pPr>
            <a:endParaRPr lang="en-US" sz="2800" dirty="0" smtClean="0"/>
          </a:p>
          <a:p>
            <a:pPr marL="578358" indent="-514350">
              <a:buFont typeface="+mj-lt"/>
              <a:buAutoNum type="arabicPeriod"/>
            </a:pPr>
            <a:r>
              <a:rPr lang="el-GR" dirty="0" smtClean="0"/>
              <a:t>Ανεπιθύμητης εγκυμοσύνης (12 εβδομάδες)</a:t>
            </a:r>
            <a:endParaRPr lang="en-US" dirty="0" smtClean="0"/>
          </a:p>
          <a:p>
            <a:pPr marL="578358" indent="-514350">
              <a:buFont typeface="+mj-lt"/>
              <a:buAutoNum type="arabicPeriod"/>
            </a:pPr>
            <a:r>
              <a:rPr lang="el-GR" dirty="0" smtClean="0"/>
              <a:t>Ηθικής ένδειξης (19 εβδομάδες)</a:t>
            </a:r>
            <a:endParaRPr lang="en-US" dirty="0" smtClean="0"/>
          </a:p>
          <a:p>
            <a:pPr marL="578358" indent="-514350">
              <a:buFont typeface="+mj-lt"/>
              <a:buAutoNum type="arabicPeriod"/>
            </a:pPr>
            <a:r>
              <a:rPr lang="el-GR" dirty="0" smtClean="0"/>
              <a:t>Ευγονικής ένδειξης</a:t>
            </a:r>
            <a:endParaRPr lang="en-US" dirty="0" smtClean="0"/>
          </a:p>
          <a:p>
            <a:pPr marL="578358" indent="-514350">
              <a:buFont typeface="+mj-lt"/>
              <a:buAutoNum type="arabicPeriod"/>
            </a:pPr>
            <a:r>
              <a:rPr lang="el-GR" dirty="0" smtClean="0"/>
              <a:t>Ιατρικής ένδειξης</a:t>
            </a:r>
            <a:endParaRPr lang="el-GR" dirty="0"/>
          </a:p>
        </p:txBody>
      </p:sp>
    </p:spTree>
    <p:extLst>
      <p:ext uri="{BB962C8B-B14F-4D97-AF65-F5344CB8AC3E}">
        <p14:creationId xmlns:p14="http://schemas.microsoft.com/office/powerpoint/2010/main" xmlns="" val="2312151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7166"/>
            <a:ext cx="7772400" cy="1143000"/>
          </a:xfrm>
        </p:spPr>
        <p:txBody>
          <a:bodyPr/>
          <a:lstStyle/>
          <a:p>
            <a:r>
              <a:rPr lang="el-GR" dirty="0" smtClean="0"/>
              <a:t>1. Ανεπιθύμητη εγκυμοσύνη</a:t>
            </a:r>
            <a:endParaRPr lang="en-US" dirty="0"/>
          </a:p>
        </p:txBody>
      </p:sp>
      <p:sp>
        <p:nvSpPr>
          <p:cNvPr id="3" name="Content Placeholder 2"/>
          <p:cNvSpPr>
            <a:spLocks noGrp="1"/>
          </p:cNvSpPr>
          <p:nvPr>
            <p:ph idx="1"/>
          </p:nvPr>
        </p:nvSpPr>
        <p:spPr>
          <a:xfrm>
            <a:off x="357158" y="1857396"/>
            <a:ext cx="8643998" cy="4572000"/>
          </a:xfrm>
        </p:spPr>
        <p:txBody>
          <a:bodyPr>
            <a:normAutofit/>
          </a:bodyPr>
          <a:lstStyle/>
          <a:p>
            <a:pPr>
              <a:buFont typeface="Wingdings" pitchFamily="2" charset="2"/>
              <a:buChar char="§"/>
            </a:pPr>
            <a:r>
              <a:rPr lang="el-GR" dirty="0" smtClean="0"/>
              <a:t>Ελεύθερη, χωρίς αιτιολόγηση διακοπή</a:t>
            </a:r>
          </a:p>
          <a:p>
            <a:pPr>
              <a:buFont typeface="Wingdings" pitchFamily="2" charset="2"/>
              <a:buChar char="§"/>
            </a:pPr>
            <a:r>
              <a:rPr lang="el-GR" dirty="0" smtClean="0"/>
              <a:t>Το συμφέρον της εγκύου να αποφασίζει για το αν επιθυμεί να έχει παιδί ή όχι κρίνεται σημαντικά ανώτερο από τη ζωή του εμβρύου.</a:t>
            </a:r>
          </a:p>
          <a:p>
            <a:pPr>
              <a:buFont typeface="Wingdings" pitchFamily="2" charset="2"/>
              <a:buChar char="§"/>
            </a:pPr>
            <a:r>
              <a:rPr lang="el-GR" dirty="0" smtClean="0"/>
              <a:t>Πριν τη συμπλήρωση 12 εβδομάδων</a:t>
            </a:r>
          </a:p>
        </p:txBody>
      </p:sp>
    </p:spTree>
    <p:extLst>
      <p:ext uri="{BB962C8B-B14F-4D97-AF65-F5344CB8AC3E}">
        <p14:creationId xmlns:p14="http://schemas.microsoft.com/office/powerpoint/2010/main" xmlns="" val="3395020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0"/>
            <a:ext cx="8229600" cy="1399032"/>
          </a:xfrm>
        </p:spPr>
        <p:txBody>
          <a:bodyPr/>
          <a:lstStyle/>
          <a:p>
            <a:r>
              <a:rPr lang="el-GR" dirty="0" smtClean="0"/>
              <a:t>Ρουμανία 1966</a:t>
            </a:r>
            <a:endParaRPr lang="el-GR" dirty="0"/>
          </a:p>
        </p:txBody>
      </p:sp>
      <p:sp>
        <p:nvSpPr>
          <p:cNvPr id="3" name="2 - Θέση περιεχομένου"/>
          <p:cNvSpPr>
            <a:spLocks noGrp="1"/>
          </p:cNvSpPr>
          <p:nvPr>
            <p:ph idx="1"/>
          </p:nvPr>
        </p:nvSpPr>
        <p:spPr>
          <a:xfrm>
            <a:off x="0" y="1214422"/>
            <a:ext cx="8858280" cy="3143272"/>
          </a:xfrm>
        </p:spPr>
        <p:txBody>
          <a:bodyPr>
            <a:normAutofit/>
          </a:bodyPr>
          <a:lstStyle/>
          <a:p>
            <a:r>
              <a:rPr lang="el-GR" sz="2800" dirty="0" smtClean="0"/>
              <a:t>Απαγόρευση άμβλωσης και αντισύλληψης για τις γυναίκες &lt;40 ετών με λιγότερα από 4 παιδιά</a:t>
            </a:r>
            <a:endParaRPr lang="en-US" sz="2800" dirty="0" smtClean="0"/>
          </a:p>
          <a:p>
            <a:r>
              <a:rPr lang="en-US" sz="2800" dirty="0" smtClean="0">
                <a:cs typeface="Times New Roman"/>
              </a:rPr>
              <a:t>↑</a:t>
            </a:r>
            <a:r>
              <a:rPr lang="el-GR" sz="2800" dirty="0" smtClean="0">
                <a:cs typeface="Times New Roman"/>
              </a:rPr>
              <a:t> γεννήσεων + φτώχεια </a:t>
            </a:r>
            <a:r>
              <a:rPr lang="el-GR" sz="2800" dirty="0" smtClean="0">
                <a:cs typeface="Times New Roman"/>
                <a:sym typeface="Wingdings" pitchFamily="2" charset="2"/>
              </a:rPr>
              <a:t> παιδιά στα ορφανοτροφεία του κράτους</a:t>
            </a:r>
            <a:endParaRPr lang="el-GR" sz="2800" dirty="0"/>
          </a:p>
        </p:txBody>
      </p:sp>
      <p:pic>
        <p:nvPicPr>
          <p:cNvPr id="2050" name="Picture 2" descr="figure 1"/>
          <p:cNvPicPr>
            <a:picLocks noChangeAspect="1" noChangeArrowheads="1"/>
          </p:cNvPicPr>
          <p:nvPr/>
        </p:nvPicPr>
        <p:blipFill>
          <a:blip r:embed="rId2"/>
          <a:srcRect/>
          <a:stretch>
            <a:fillRect/>
          </a:stretch>
        </p:blipFill>
        <p:spPr bwMode="auto">
          <a:xfrm>
            <a:off x="357158" y="3571876"/>
            <a:ext cx="3958089" cy="2820959"/>
          </a:xfrm>
          <a:prstGeom prst="rect">
            <a:avLst/>
          </a:prstGeom>
          <a:noFill/>
        </p:spPr>
      </p:pic>
      <p:pic>
        <p:nvPicPr>
          <p:cNvPr id="2052" name="Picture 4" descr="Under Communism Abandoned Children Were Left to Die. Romania's Child  Protection System Builds on This Legacy - Decree Chronicles"/>
          <p:cNvPicPr>
            <a:picLocks noChangeAspect="1" noChangeArrowheads="1"/>
          </p:cNvPicPr>
          <p:nvPr/>
        </p:nvPicPr>
        <p:blipFill>
          <a:blip r:embed="rId3"/>
          <a:srcRect/>
          <a:stretch>
            <a:fillRect/>
          </a:stretch>
        </p:blipFill>
        <p:spPr bwMode="auto">
          <a:xfrm>
            <a:off x="4429124" y="3571876"/>
            <a:ext cx="4561197" cy="302892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08" y="267494"/>
            <a:ext cx="8229600" cy="1399032"/>
          </a:xfrm>
        </p:spPr>
        <p:txBody>
          <a:bodyPr/>
          <a:lstStyle/>
          <a:p>
            <a:r>
              <a:rPr lang="el-GR" dirty="0" smtClean="0"/>
              <a:t>2. Ηθική Ένδειξη</a:t>
            </a:r>
            <a:endParaRPr lang="en-US" dirty="0"/>
          </a:p>
        </p:txBody>
      </p:sp>
      <p:sp>
        <p:nvSpPr>
          <p:cNvPr id="3" name="Content Placeholder 2"/>
          <p:cNvSpPr>
            <a:spLocks noGrp="1"/>
          </p:cNvSpPr>
          <p:nvPr>
            <p:ph idx="1"/>
          </p:nvPr>
        </p:nvSpPr>
        <p:spPr>
          <a:xfrm>
            <a:off x="-71470" y="1785958"/>
            <a:ext cx="9644098" cy="4572000"/>
          </a:xfrm>
        </p:spPr>
        <p:txBody>
          <a:bodyPr>
            <a:normAutofit/>
          </a:bodyPr>
          <a:lstStyle/>
          <a:p>
            <a:pPr>
              <a:buFont typeface="Wingdings" pitchFamily="2" charset="2"/>
              <a:buChar char="§"/>
            </a:pPr>
            <a:r>
              <a:rPr lang="el-GR" dirty="0" smtClean="0"/>
              <a:t>Η εγκυμοσύνη να είναι αποτέλεσμα ορισμένων εγκλημάτων κατά της γενετήσιας ελευθερίας (βιασμός, αποπλάνηση ανηλίκου…</a:t>
            </a:r>
            <a:r>
              <a:rPr lang="en-US" dirty="0" smtClean="0"/>
              <a:t>)</a:t>
            </a:r>
            <a:endParaRPr lang="el-GR" dirty="0" smtClean="0"/>
          </a:p>
          <a:p>
            <a:pPr>
              <a:buFont typeface="Wingdings" pitchFamily="2" charset="2"/>
              <a:buChar char="§"/>
            </a:pPr>
            <a:endParaRPr lang="el-GR" dirty="0" smtClean="0"/>
          </a:p>
          <a:p>
            <a:pPr>
              <a:buFont typeface="Wingdings" pitchFamily="2" charset="2"/>
              <a:buChar char="§"/>
            </a:pPr>
            <a:r>
              <a:rPr lang="el-GR" dirty="0" smtClean="0"/>
              <a:t>Πριν τη συμπλήρωση 19 εβδομάδων</a:t>
            </a:r>
            <a:r>
              <a:rPr lang="en-US" dirty="0" smtClean="0"/>
              <a:t>                                                                                                                                                                                                                                                                                                                                                                                                                                                                                                                                                                                                                                                                                                                                                                                                                                                                                                                                                                                                                                                                                                                                                                                                                                                                                                                                                                                                                                                                                                                                                                                                                                                                                                                                                                                                                                                                                                                                                                                                                                                                                                                                                                                                                                                                                                                                                                                                                                                                                                                                                                                                                                                                                                                                                                                                                       </a:t>
            </a:r>
            <a:endParaRPr lang="en-US" dirty="0"/>
          </a:p>
        </p:txBody>
      </p:sp>
    </p:spTree>
    <p:extLst>
      <p:ext uri="{BB962C8B-B14F-4D97-AF65-F5344CB8AC3E}">
        <p14:creationId xmlns:p14="http://schemas.microsoft.com/office/powerpoint/2010/main" xmlns="" val="2914927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928670"/>
            <a:ext cx="7772400" cy="1143000"/>
          </a:xfrm>
        </p:spPr>
        <p:txBody>
          <a:bodyPr/>
          <a:lstStyle/>
          <a:p>
            <a:r>
              <a:rPr lang="el-GR" dirty="0" smtClean="0"/>
              <a:t>Για την ιστορία…</a:t>
            </a:r>
            <a:endParaRPr lang="el-GR" dirty="0"/>
          </a:p>
        </p:txBody>
      </p:sp>
      <p:sp>
        <p:nvSpPr>
          <p:cNvPr id="52228" name="AutoShape 4" descr="Take a film adventure - College of Arts and Sciences"/>
          <p:cNvSpPr>
            <a:spLocks noChangeAspect="1" noChangeArrowheads="1"/>
          </p:cNvSpPr>
          <p:nvPr/>
        </p:nvSpPr>
        <p:spPr bwMode="auto">
          <a:xfrm>
            <a:off x="155575" y="-769938"/>
            <a:ext cx="2857500" cy="16097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2230" name="AutoShape 6" descr="Take a film adventure - College of Arts and Sciences"/>
          <p:cNvSpPr>
            <a:spLocks noChangeAspect="1" noChangeArrowheads="1"/>
          </p:cNvSpPr>
          <p:nvPr/>
        </p:nvSpPr>
        <p:spPr bwMode="auto">
          <a:xfrm>
            <a:off x="155575" y="-769938"/>
            <a:ext cx="2857500" cy="16097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2232" name="AutoShape 8" descr="Take a film adventure - College of Arts and Sciences"/>
          <p:cNvSpPr>
            <a:spLocks noChangeAspect="1" noChangeArrowheads="1"/>
          </p:cNvSpPr>
          <p:nvPr/>
        </p:nvSpPr>
        <p:spPr bwMode="auto">
          <a:xfrm>
            <a:off x="155575" y="-769938"/>
            <a:ext cx="2857500" cy="16097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2234" name="Picture 10" descr="BBC Radio 4 - The Film Programme"/>
          <p:cNvPicPr>
            <a:picLocks noChangeAspect="1" noChangeArrowheads="1"/>
          </p:cNvPicPr>
          <p:nvPr/>
        </p:nvPicPr>
        <p:blipFill>
          <a:blip r:embed="rId2"/>
          <a:srcRect/>
          <a:stretch>
            <a:fillRect/>
          </a:stretch>
        </p:blipFill>
        <p:spPr bwMode="auto">
          <a:xfrm>
            <a:off x="785786" y="2857496"/>
            <a:ext cx="4548219" cy="271464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28" y="71414"/>
            <a:ext cx="7772400" cy="1143000"/>
          </a:xfrm>
        </p:spPr>
        <p:txBody>
          <a:bodyPr>
            <a:normAutofit/>
          </a:bodyPr>
          <a:lstStyle/>
          <a:p>
            <a:r>
              <a:rPr lang="el-GR" sz="3600" dirty="0" smtClean="0"/>
              <a:t>Υπόθεση </a:t>
            </a:r>
            <a:r>
              <a:rPr lang="en-US" sz="3600" dirty="0" smtClean="0"/>
              <a:t>Roe</a:t>
            </a:r>
            <a:r>
              <a:rPr lang="el-GR" sz="3600" dirty="0" smtClean="0"/>
              <a:t> </a:t>
            </a:r>
            <a:r>
              <a:rPr lang="en-US" sz="3600" dirty="0" err="1" smtClean="0"/>
              <a:t>vs</a:t>
            </a:r>
            <a:r>
              <a:rPr lang="en-US" sz="3600" dirty="0" smtClean="0"/>
              <a:t> Wade</a:t>
            </a:r>
            <a:endParaRPr lang="el-GR" sz="3600" dirty="0"/>
          </a:p>
        </p:txBody>
      </p:sp>
      <p:sp>
        <p:nvSpPr>
          <p:cNvPr id="3" name="2 - Θέση περιεχομένου"/>
          <p:cNvSpPr>
            <a:spLocks noGrp="1"/>
          </p:cNvSpPr>
          <p:nvPr>
            <p:ph idx="1"/>
          </p:nvPr>
        </p:nvSpPr>
        <p:spPr>
          <a:xfrm>
            <a:off x="-32" y="1142984"/>
            <a:ext cx="6572296" cy="5715016"/>
          </a:xfrm>
        </p:spPr>
        <p:txBody>
          <a:bodyPr>
            <a:normAutofit fontScale="85000" lnSpcReduction="20000"/>
          </a:bodyPr>
          <a:lstStyle/>
          <a:p>
            <a:r>
              <a:rPr lang="el-GR" dirty="0" smtClean="0"/>
              <a:t>1969: η </a:t>
            </a:r>
            <a:r>
              <a:rPr lang="en-US" dirty="0" smtClean="0"/>
              <a:t>Norma </a:t>
            </a:r>
            <a:r>
              <a:rPr lang="en-US" dirty="0" err="1" smtClean="0"/>
              <a:t>McCorvey</a:t>
            </a:r>
            <a:r>
              <a:rPr lang="en-US" dirty="0" smtClean="0"/>
              <a:t> (Jane Roe) </a:t>
            </a:r>
            <a:r>
              <a:rPr lang="el-GR" dirty="0" smtClean="0"/>
              <a:t>αιτήθηκε άμβλωση επικαλούμενη βιασμό. Λόγω απαγόρευσης των αμβλώσεων στις ΗΠΑ (εκτός από τις περιπτώσεις κινδύνου της ζωής της μητέρας): το αίτημα απορρίφθηκε και γέννησε</a:t>
            </a:r>
          </a:p>
          <a:p>
            <a:r>
              <a:rPr lang="el-GR" dirty="0" smtClean="0"/>
              <a:t>Απόφαση από το Ανώτατο Δικαστήριο των ΗΠΑ,</a:t>
            </a:r>
            <a:r>
              <a:rPr lang="en-US" dirty="0" smtClean="0"/>
              <a:t> </a:t>
            </a:r>
            <a:r>
              <a:rPr lang="el-GR" dirty="0" smtClean="0"/>
              <a:t>1973: η άρνηση της άμβλωσης αντιτίθεται στα συνταγματικά δικαιώματα για προσωπική ζωή (</a:t>
            </a:r>
            <a:r>
              <a:rPr lang="en-US" dirty="0" smtClean="0"/>
              <a:t>privacy- 14</a:t>
            </a:r>
            <a:r>
              <a:rPr lang="en-US" baseline="30000" dirty="0" smtClean="0"/>
              <a:t>th</a:t>
            </a:r>
            <a:r>
              <a:rPr lang="en-US" dirty="0" smtClean="0"/>
              <a:t> amendment)</a:t>
            </a:r>
            <a:r>
              <a:rPr lang="el-GR" dirty="0" smtClean="0"/>
              <a:t> </a:t>
            </a:r>
          </a:p>
          <a:p>
            <a:pPr>
              <a:buNone/>
            </a:pPr>
            <a:r>
              <a:rPr lang="el-GR" dirty="0" smtClean="0">
                <a:sym typeface="Wingdings" pitchFamily="2" charset="2"/>
              </a:rPr>
              <a:t> </a:t>
            </a:r>
            <a:r>
              <a:rPr lang="el-GR" dirty="0" smtClean="0"/>
              <a:t>Αναγνώριση δικαιώματος στην άμβλωση το πρώτο τρίμηνο της εγκυμοσύνης στις ΗΠΑ</a:t>
            </a:r>
          </a:p>
          <a:p>
            <a:endParaRPr lang="el-GR" dirty="0"/>
          </a:p>
        </p:txBody>
      </p:sp>
      <p:pic>
        <p:nvPicPr>
          <p:cNvPr id="1026" name="Picture 2" descr="HISTORY - On #ThisDayInHistory 1973, the U.S. Supreme Court decriminalizes  abortion by handing down their decision in the case of Roe v. Wade. Despite  opponents' characterization of the decision, it was not"/>
          <p:cNvPicPr>
            <a:picLocks noChangeAspect="1" noChangeArrowheads="1"/>
          </p:cNvPicPr>
          <p:nvPr/>
        </p:nvPicPr>
        <p:blipFill>
          <a:blip r:embed="rId2"/>
          <a:srcRect/>
          <a:stretch>
            <a:fillRect/>
          </a:stretch>
        </p:blipFill>
        <p:spPr bwMode="auto">
          <a:xfrm>
            <a:off x="6572264" y="142852"/>
            <a:ext cx="2500330" cy="2786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8" name="Picture 4" descr="Woman at Center of Roe v. Wade Stars in Abortion-Themed Movie (Exclusive) –  The Hollywood Reporter"/>
          <p:cNvPicPr>
            <a:picLocks noChangeAspect="1" noChangeArrowheads="1"/>
          </p:cNvPicPr>
          <p:nvPr/>
        </p:nvPicPr>
        <p:blipFill>
          <a:blip r:embed="rId3"/>
          <a:srcRect/>
          <a:stretch>
            <a:fillRect/>
          </a:stretch>
        </p:blipFill>
        <p:spPr bwMode="auto">
          <a:xfrm>
            <a:off x="6500858" y="3281253"/>
            <a:ext cx="2571736" cy="34338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pic>
        <p:nvPicPr>
          <p:cNvPr id="1026" name="Picture 2"/>
          <p:cNvPicPr>
            <a:picLocks noChangeAspect="1" noChangeArrowheads="1"/>
          </p:cNvPicPr>
          <p:nvPr/>
        </p:nvPicPr>
        <p:blipFill>
          <a:blip r:embed="rId2"/>
          <a:srcRect/>
          <a:stretch>
            <a:fillRect/>
          </a:stretch>
        </p:blipFill>
        <p:spPr bwMode="auto">
          <a:xfrm>
            <a:off x="2357422" y="142852"/>
            <a:ext cx="4286280" cy="65445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08" y="267494"/>
            <a:ext cx="10501386" cy="1399032"/>
          </a:xfrm>
        </p:spPr>
        <p:txBody>
          <a:bodyPr>
            <a:normAutofit/>
          </a:bodyPr>
          <a:lstStyle/>
          <a:p>
            <a:r>
              <a:rPr lang="el-GR" dirty="0" smtClean="0"/>
              <a:t>3. Ευγονική ένδειξη </a:t>
            </a:r>
            <a:br>
              <a:rPr lang="el-GR" dirty="0" smtClean="0"/>
            </a:br>
            <a:r>
              <a:rPr lang="el-GR" dirty="0" smtClean="0"/>
              <a:t>(«αρνητική ευγονική») </a:t>
            </a:r>
            <a:endParaRPr lang="fr-CH" dirty="0"/>
          </a:p>
        </p:txBody>
      </p:sp>
      <p:sp>
        <p:nvSpPr>
          <p:cNvPr id="3" name="Content Placeholder 2"/>
          <p:cNvSpPr>
            <a:spLocks noGrp="1"/>
          </p:cNvSpPr>
          <p:nvPr>
            <p:ph idx="1"/>
          </p:nvPr>
        </p:nvSpPr>
        <p:spPr>
          <a:xfrm>
            <a:off x="200052" y="1867282"/>
            <a:ext cx="8229600" cy="4704990"/>
          </a:xfrm>
        </p:spPr>
        <p:txBody>
          <a:bodyPr>
            <a:normAutofit/>
          </a:bodyPr>
          <a:lstStyle/>
          <a:p>
            <a:pPr>
              <a:buFont typeface="Wingdings" pitchFamily="2" charset="2"/>
              <a:buChar char="§"/>
            </a:pPr>
            <a:r>
              <a:rPr lang="el-GR" sz="2800" dirty="0" smtClean="0"/>
              <a:t>Προγεννητική διάγνωση: ενδείξεις σοβαρής ανωμαλίας του εμβρύου που συνεπάγονται τη γέννηση παθολογικού νεογνού</a:t>
            </a:r>
          </a:p>
          <a:p>
            <a:pPr>
              <a:buFont typeface="Wingdings" pitchFamily="2" charset="2"/>
              <a:buChar char="§"/>
            </a:pPr>
            <a:endParaRPr lang="el-GR" sz="2800" dirty="0" smtClean="0"/>
          </a:p>
          <a:p>
            <a:pPr>
              <a:buFont typeface="Wingdings" pitchFamily="2" charset="2"/>
              <a:buChar char="§"/>
            </a:pPr>
            <a:r>
              <a:rPr lang="el-GR" sz="2800" dirty="0" smtClean="0"/>
              <a:t>Χωρίς χρονικό περιορισμό</a:t>
            </a:r>
          </a:p>
          <a:p>
            <a:pPr>
              <a:buFont typeface="Wingdings" pitchFamily="2" charset="2"/>
              <a:buChar char="§"/>
            </a:pPr>
            <a:endParaRPr lang="el-GR"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60" y="142852"/>
            <a:ext cx="8129558" cy="2000232"/>
          </a:xfrm>
        </p:spPr>
        <p:txBody>
          <a:bodyPr>
            <a:normAutofit fontScale="90000"/>
          </a:bodyPr>
          <a:lstStyle/>
          <a:p>
            <a:r>
              <a:rPr lang="el-GR" dirty="0" smtClean="0"/>
              <a:t>Ζημιογόνος ζωή (</a:t>
            </a:r>
            <a:r>
              <a:rPr lang="en-US" dirty="0" smtClean="0"/>
              <a:t>W</a:t>
            </a:r>
            <a:r>
              <a:rPr lang="el-GR" dirty="0" err="1" smtClean="0"/>
              <a:t>rongful</a:t>
            </a:r>
            <a:r>
              <a:rPr lang="en-US" dirty="0" smtClean="0"/>
              <a:t> </a:t>
            </a:r>
            <a:r>
              <a:rPr lang="el-GR" dirty="0" err="1" smtClean="0"/>
              <a:t>life</a:t>
            </a:r>
            <a:r>
              <a:rPr lang="el-GR" dirty="0" smtClean="0"/>
              <a:t>)</a:t>
            </a:r>
            <a:br>
              <a:rPr lang="el-GR" dirty="0" smtClean="0"/>
            </a:br>
            <a:r>
              <a:rPr lang="el-GR" sz="3600" dirty="0" smtClean="0"/>
              <a:t>Υπόθεση </a:t>
            </a:r>
            <a:r>
              <a:rPr lang="el-GR" sz="3600" dirty="0" err="1" smtClean="0"/>
              <a:t>Perruche</a:t>
            </a:r>
            <a:r>
              <a:rPr lang="en-US" dirty="0" smtClean="0"/>
              <a:t/>
            </a:r>
            <a:br>
              <a:rPr lang="en-US" dirty="0" smtClean="0"/>
            </a:br>
            <a:endParaRPr lang="el-GR" dirty="0"/>
          </a:p>
        </p:txBody>
      </p:sp>
      <p:sp>
        <p:nvSpPr>
          <p:cNvPr id="3" name="2 - Θέση περιεχομένου"/>
          <p:cNvSpPr>
            <a:spLocks noGrp="1"/>
          </p:cNvSpPr>
          <p:nvPr>
            <p:ph idx="1"/>
          </p:nvPr>
        </p:nvSpPr>
        <p:spPr>
          <a:xfrm>
            <a:off x="0" y="2500306"/>
            <a:ext cx="9144000" cy="4500594"/>
          </a:xfrm>
        </p:spPr>
        <p:txBody>
          <a:bodyPr>
            <a:normAutofit fontScale="70000" lnSpcReduction="20000"/>
          </a:bodyPr>
          <a:lstStyle/>
          <a:p>
            <a:r>
              <a:rPr lang="el-GR" dirty="0" smtClean="0"/>
              <a:t>Συμπτώματα ερυθράς σε έγκυο που είχε έρθει σε επαφή με ασθενή</a:t>
            </a:r>
          </a:p>
          <a:p>
            <a:pPr>
              <a:buFont typeface="Wingdings"/>
              <a:buChar char="à"/>
            </a:pPr>
            <a:r>
              <a:rPr lang="el-GR" dirty="0" smtClean="0"/>
              <a:t>εξετάσεις για έλεγχο του εμβρύου,</a:t>
            </a:r>
          </a:p>
          <a:p>
            <a:pPr>
              <a:buFont typeface="Wingdings"/>
              <a:buChar char="à"/>
            </a:pPr>
            <a:r>
              <a:rPr lang="el-GR" dirty="0" smtClean="0"/>
              <a:t>επιθυμία για τεχνητή διακοπή της κύησης σε περίπτωση προσβολής του εμβρύου</a:t>
            </a:r>
          </a:p>
          <a:p>
            <a:r>
              <a:rPr lang="el-GR" dirty="0" smtClean="0"/>
              <a:t>1</a:t>
            </a:r>
            <a:r>
              <a:rPr lang="el-GR" baseline="30000" dirty="0" smtClean="0"/>
              <a:t>η</a:t>
            </a:r>
            <a:r>
              <a:rPr lang="el-GR" dirty="0" smtClean="0"/>
              <a:t>: εξέταση αίματος: (-), 2</a:t>
            </a:r>
            <a:r>
              <a:rPr lang="el-GR" baseline="30000" dirty="0" smtClean="0"/>
              <a:t>η</a:t>
            </a:r>
            <a:r>
              <a:rPr lang="el-GR" dirty="0" smtClean="0"/>
              <a:t>: προσβολή του εμβρύου</a:t>
            </a:r>
          </a:p>
          <a:p>
            <a:r>
              <a:rPr lang="el-GR" dirty="0" smtClean="0"/>
              <a:t>Ιατρός: έγκυρη η 1</a:t>
            </a:r>
            <a:r>
              <a:rPr lang="el-GR" baseline="30000" dirty="0" smtClean="0"/>
              <a:t>η</a:t>
            </a:r>
            <a:r>
              <a:rPr lang="el-GR" dirty="0" smtClean="0"/>
              <a:t> εξέταση, εγκυμοσύνη χωρίς προβλήματα</a:t>
            </a:r>
          </a:p>
          <a:p>
            <a:r>
              <a:rPr lang="el-GR" dirty="0" smtClean="0"/>
              <a:t>Γέννηση νεογνού με αναπηρίες, αναμφισβήτητα  λόγω της ενδομήτριας λοίμωξης</a:t>
            </a:r>
          </a:p>
          <a:p>
            <a:r>
              <a:rPr lang="el-GR" dirty="0" smtClean="0"/>
              <a:t>1989: αγωγή από ζεύγος και τέκνο</a:t>
            </a:r>
          </a:p>
          <a:p>
            <a:pPr>
              <a:buNone/>
            </a:pPr>
            <a:r>
              <a:rPr lang="el-GR" dirty="0" smtClean="0">
                <a:sym typeface="Wingdings" pitchFamily="2" charset="2"/>
              </a:rPr>
              <a:t> </a:t>
            </a:r>
            <a:r>
              <a:rPr lang="el-GR" dirty="0" smtClean="0"/>
              <a:t>Απόφαση 2000: </a:t>
            </a:r>
            <a:r>
              <a:rPr lang="el-GR" sz="2100" i="1" dirty="0" smtClean="0"/>
              <a:t>εφόσον τα σφάλματα, που διαπράχθηκαν ... εμπόδισαν την έγκυο να ασκήσει το δικαίωμά της να προβεί σε τεχνητή διακοπή της κύησης, προκειμένου να αποφύγει τη γέννηση ενός παιδιού με αναπηρία, το τελευταίο μπορεί να ζητήσει την αποκατάσταση της ζημίας που προέρχεται από την αναπηρία αυτή και προκλήθηκε από τα εν λόγω σφάλματα</a:t>
            </a:r>
            <a:endParaRPr lang="el-GR" sz="2300" i="1" dirty="0" smtClean="0"/>
          </a:p>
          <a:p>
            <a:pPr>
              <a:buNone/>
            </a:pPr>
            <a:r>
              <a:rPr lang="el-GR" sz="2300" dirty="0" smtClean="0">
                <a:sym typeface="Wingdings" pitchFamily="2" charset="2"/>
              </a:rPr>
              <a:t> </a:t>
            </a:r>
            <a:r>
              <a:rPr lang="el-GR" dirty="0" smtClean="0"/>
              <a:t>Απόφαση 2002: </a:t>
            </a:r>
            <a:r>
              <a:rPr lang="el-GR" sz="2100" i="1" dirty="0" smtClean="0"/>
              <a:t>κανείς δεν μπορεί να επικαλεστεί ζημία που οφείλεται σε μόνο το γεγονός ότι γεννήθηκε</a:t>
            </a:r>
            <a:endParaRPr lang="en-US" sz="2100" i="1" dirty="0" smtClean="0"/>
          </a:p>
        </p:txBody>
      </p:sp>
      <p:pic>
        <p:nvPicPr>
          <p:cNvPr id="52226" name="Picture 2" descr="Wrongful Birth/Wrongful Life Allegations: Overview and Risk Mitigation  Strategies | MedPro Group"/>
          <p:cNvPicPr>
            <a:picLocks noChangeAspect="1" noChangeArrowheads="1"/>
          </p:cNvPicPr>
          <p:nvPr/>
        </p:nvPicPr>
        <p:blipFill>
          <a:blip r:embed="rId2" cstate="print"/>
          <a:srcRect/>
          <a:stretch>
            <a:fillRect/>
          </a:stretch>
        </p:blipFill>
        <p:spPr bwMode="auto">
          <a:xfrm>
            <a:off x="5515339" y="1051750"/>
            <a:ext cx="914049" cy="734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2228" name="Picture 4" descr="Parents Sue for 'Wrongful Birth'"/>
          <p:cNvPicPr>
            <a:picLocks noChangeAspect="1" noChangeArrowheads="1"/>
          </p:cNvPicPr>
          <p:nvPr/>
        </p:nvPicPr>
        <p:blipFill>
          <a:blip r:embed="rId3" cstate="print"/>
          <a:srcRect/>
          <a:stretch>
            <a:fillRect/>
          </a:stretch>
        </p:blipFill>
        <p:spPr bwMode="auto">
          <a:xfrm>
            <a:off x="6470746" y="966782"/>
            <a:ext cx="2601848" cy="146208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4. Ιατρική ένδειξη</a:t>
            </a:r>
            <a:endParaRPr lang="fr-CH" dirty="0"/>
          </a:p>
        </p:txBody>
      </p:sp>
      <p:sp>
        <p:nvSpPr>
          <p:cNvPr id="3" name="Content Placeholder 2"/>
          <p:cNvSpPr>
            <a:spLocks noGrp="1"/>
          </p:cNvSpPr>
          <p:nvPr>
            <p:ph idx="1"/>
          </p:nvPr>
        </p:nvSpPr>
        <p:spPr>
          <a:xfrm>
            <a:off x="671514" y="1643082"/>
            <a:ext cx="8186766" cy="4572000"/>
          </a:xfrm>
        </p:spPr>
        <p:txBody>
          <a:bodyPr>
            <a:normAutofit/>
          </a:bodyPr>
          <a:lstStyle/>
          <a:p>
            <a:pPr>
              <a:buFont typeface="Wingdings" pitchFamily="2" charset="2"/>
              <a:buChar char="§"/>
            </a:pPr>
            <a:r>
              <a:rPr lang="el-GR" dirty="0" smtClean="0"/>
              <a:t>Κίνδυνος θανάτου ή βαριάς σωματικής ή ψυχικής βλάβης της εγκύου</a:t>
            </a:r>
            <a:endParaRPr lang="en-US" dirty="0" smtClean="0"/>
          </a:p>
          <a:p>
            <a:pPr>
              <a:buFont typeface="Wingdings" pitchFamily="2" charset="2"/>
              <a:buChar char="§"/>
            </a:pPr>
            <a:endParaRPr lang="el-GR" dirty="0" smtClean="0"/>
          </a:p>
          <a:p>
            <a:pPr>
              <a:buFont typeface="Wingdings" pitchFamily="2" charset="2"/>
              <a:buChar char="§"/>
            </a:pPr>
            <a:r>
              <a:rPr lang="el-GR" dirty="0" smtClean="0"/>
              <a:t>Ο μοναδικός τρόπος να αποτραπεί ο κίνδυνος να είναι η διακοπή της εγκυμοσύνης</a:t>
            </a:r>
          </a:p>
          <a:p>
            <a:pPr>
              <a:buFont typeface="Wingdings" pitchFamily="2" charset="2"/>
              <a:buChar char="§"/>
            </a:pPr>
            <a:endParaRPr lang="en-US" dirty="0" smtClean="0"/>
          </a:p>
          <a:p>
            <a:pPr>
              <a:buFont typeface="Wingdings" pitchFamily="2" charset="2"/>
              <a:buChar char="§"/>
            </a:pPr>
            <a:r>
              <a:rPr lang="el-GR" dirty="0" smtClean="0"/>
              <a:t>Χωρίς χρονικό περιορισμό</a:t>
            </a:r>
          </a:p>
          <a:p>
            <a:pPr>
              <a:buFont typeface="Wingdings" pitchFamily="2" charset="2"/>
              <a:buChar char="§"/>
            </a:pPr>
            <a:endParaRPr lang="fr-CH"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0050"/>
            <a:ext cx="8415310" cy="1143000"/>
          </a:xfrm>
        </p:spPr>
        <p:txBody>
          <a:bodyPr>
            <a:normAutofit fontScale="90000"/>
          </a:bodyPr>
          <a:lstStyle/>
          <a:p>
            <a:r>
              <a:rPr lang="el-GR" dirty="0" smtClean="0"/>
              <a:t>Υπόθεση: </a:t>
            </a:r>
            <a:r>
              <a:rPr lang="el-GR" dirty="0" err="1" smtClean="0"/>
              <a:t>Tysiac</a:t>
            </a:r>
            <a:r>
              <a:rPr lang="el-GR" dirty="0" smtClean="0"/>
              <a:t> κατά Πολωνίας</a:t>
            </a:r>
            <a:br>
              <a:rPr lang="el-GR" dirty="0" smtClean="0"/>
            </a:br>
            <a:endParaRPr lang="fr-CH" dirty="0"/>
          </a:p>
        </p:txBody>
      </p:sp>
      <p:sp>
        <p:nvSpPr>
          <p:cNvPr id="3" name="Content Placeholder 2"/>
          <p:cNvSpPr>
            <a:spLocks noGrp="1"/>
          </p:cNvSpPr>
          <p:nvPr>
            <p:ph idx="1"/>
          </p:nvPr>
        </p:nvSpPr>
        <p:spPr>
          <a:xfrm>
            <a:off x="314324" y="1357298"/>
            <a:ext cx="8829676" cy="4330414"/>
          </a:xfrm>
        </p:spPr>
        <p:txBody>
          <a:bodyPr>
            <a:normAutofit/>
          </a:bodyPr>
          <a:lstStyle/>
          <a:p>
            <a:r>
              <a:rPr lang="el-GR" sz="2400" dirty="0" smtClean="0"/>
              <a:t>Στέρηση του δικαιώματος στην τεχνητή διακοπή της κύησης για λόγους υγείας της εγκύου </a:t>
            </a:r>
            <a:r>
              <a:rPr lang="el-GR" sz="2400" dirty="0" smtClean="0">
                <a:sym typeface="Wingdings" pitchFamily="2" charset="2"/>
              </a:rPr>
              <a:t> </a:t>
            </a:r>
            <a:r>
              <a:rPr lang="el-GR" sz="2400" dirty="0" smtClean="0"/>
              <a:t>σοβαρή επιδείνωση της όρασής της κι επακόλουθη αναπηρία</a:t>
            </a:r>
            <a:endParaRPr lang="en-US" sz="2400" dirty="0" smtClean="0"/>
          </a:p>
          <a:p>
            <a:r>
              <a:rPr lang="el-GR" sz="2400" dirty="0" smtClean="0"/>
              <a:t>Απόφαση: </a:t>
            </a:r>
            <a:r>
              <a:rPr lang="el-GR" sz="2400" dirty="0" err="1" smtClean="0"/>
              <a:t>Ευρωπαικό</a:t>
            </a:r>
            <a:r>
              <a:rPr lang="el-GR" sz="2400" dirty="0" smtClean="0"/>
              <a:t> Δικαστήριο Ανθρωπίνων Δικαιωμάτων 20.03.2007</a:t>
            </a:r>
          </a:p>
          <a:p>
            <a:pPr>
              <a:buNone/>
            </a:pPr>
            <a:r>
              <a:rPr lang="el-GR" sz="2400" dirty="0" smtClean="0">
                <a:sym typeface="Wingdings" pitchFamily="2" charset="2"/>
              </a:rPr>
              <a:t> </a:t>
            </a:r>
            <a:r>
              <a:rPr lang="el-GR" sz="2400" i="1" dirty="0" smtClean="0">
                <a:sym typeface="Wingdings" pitchFamily="2" charset="2"/>
              </a:rPr>
              <a:t>Τ</a:t>
            </a:r>
            <a:r>
              <a:rPr lang="el-GR" sz="2400" i="1" dirty="0" smtClean="0"/>
              <a:t>ο πολωνικό κράτος δεν προβαίνει σε θετικές πράξεις εξασφάλισης της προστασίας της σωματικής ακεραιότητας των μελλουσών μητέρων</a:t>
            </a:r>
            <a:endParaRPr lang="en-US" sz="2400" i="1" dirty="0" smtClean="0"/>
          </a:p>
        </p:txBody>
      </p:sp>
      <p:pic>
        <p:nvPicPr>
          <p:cNvPr id="5122" name="Picture 2" descr="Higher Selenium and Manganese Levels During Pregnancy May Protect Babies  From Future High Blood Pressure | Johns Hopkins | Bloomberg School of  Public Health"/>
          <p:cNvPicPr>
            <a:picLocks noChangeAspect="1" noChangeArrowheads="1"/>
          </p:cNvPicPr>
          <p:nvPr/>
        </p:nvPicPr>
        <p:blipFill>
          <a:blip r:embed="rId2"/>
          <a:srcRect/>
          <a:stretch>
            <a:fillRect/>
          </a:stretch>
        </p:blipFill>
        <p:spPr bwMode="auto">
          <a:xfrm>
            <a:off x="2285984" y="4846694"/>
            <a:ext cx="4429156" cy="1939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8686800" cy="1399032"/>
          </a:xfrm>
        </p:spPr>
        <p:txBody>
          <a:bodyPr>
            <a:noAutofit/>
          </a:bodyPr>
          <a:lstStyle/>
          <a:p>
            <a:r>
              <a:rPr lang="el-GR" sz="3200" dirty="0" smtClean="0"/>
              <a:t>Προϋποθέσεις για τη διακοπή της εγκυμοσύνης Ι</a:t>
            </a:r>
            <a:endParaRPr lang="en-US" sz="3200" dirty="0"/>
          </a:p>
        </p:txBody>
      </p:sp>
      <p:sp>
        <p:nvSpPr>
          <p:cNvPr id="3" name="Content Placeholder 2"/>
          <p:cNvSpPr>
            <a:spLocks noGrp="1"/>
          </p:cNvSpPr>
          <p:nvPr>
            <p:ph idx="1"/>
          </p:nvPr>
        </p:nvSpPr>
        <p:spPr>
          <a:xfrm>
            <a:off x="-71470" y="1214422"/>
            <a:ext cx="8593156" cy="5452515"/>
          </a:xfrm>
        </p:spPr>
        <p:txBody>
          <a:bodyPr>
            <a:normAutofit/>
          </a:bodyPr>
          <a:lstStyle/>
          <a:p>
            <a:pPr marL="514350" indent="-514350">
              <a:lnSpc>
                <a:spcPct val="150000"/>
              </a:lnSpc>
              <a:buNone/>
            </a:pPr>
            <a:r>
              <a:rPr lang="el-GR" sz="2500" dirty="0" smtClean="0"/>
              <a:t>	</a:t>
            </a:r>
          </a:p>
          <a:p>
            <a:pPr marL="514350" indent="-514350">
              <a:lnSpc>
                <a:spcPct val="150000"/>
              </a:lnSpc>
              <a:buNone/>
            </a:pPr>
            <a:r>
              <a:rPr lang="el-GR" sz="2400" dirty="0" smtClean="0"/>
              <a:t>	Βούληση της εγκύου (συναίνεση ελεύθερη και όχι ύστερα από σωματική ή ψυχολογική βία)</a:t>
            </a:r>
          </a:p>
          <a:p>
            <a:pPr marL="514350" indent="-514350">
              <a:lnSpc>
                <a:spcPct val="150000"/>
              </a:lnSpc>
              <a:buNone/>
            </a:pPr>
            <a:endParaRPr lang="el-GR" sz="2400" dirty="0" smtClean="0"/>
          </a:p>
          <a:p>
            <a:pPr marL="514350" indent="-514350">
              <a:lnSpc>
                <a:spcPct val="150000"/>
              </a:lnSpc>
              <a:buFont typeface="Wingdings"/>
              <a:buChar char="à"/>
            </a:pPr>
            <a:r>
              <a:rPr lang="el-GR" sz="2400" u="sng" dirty="0" smtClean="0"/>
              <a:t>Δεν απαιτείται η συναίνεση του συζύγου ή συντρόφου</a:t>
            </a:r>
          </a:p>
          <a:p>
            <a:pPr marL="514350" indent="-514350">
              <a:lnSpc>
                <a:spcPct val="150000"/>
              </a:lnSpc>
              <a:buFont typeface="Wingdings"/>
              <a:buChar char="à"/>
            </a:pPr>
            <a:endParaRPr lang="en-US" sz="2400" dirty="0" smtClean="0"/>
          </a:p>
          <a:p>
            <a:pPr marL="514350" indent="-514350">
              <a:lnSpc>
                <a:spcPct val="150000"/>
              </a:lnSpc>
              <a:buFont typeface="Wingdings"/>
              <a:buChar char="à"/>
            </a:pPr>
            <a:endParaRPr lang="en-US" sz="2400" dirty="0" smtClean="0"/>
          </a:p>
          <a:p>
            <a:pPr marL="514350" indent="-514350">
              <a:lnSpc>
                <a:spcPct val="150000"/>
              </a:lnSpc>
              <a:buFont typeface="Wingdings"/>
              <a:buChar char="à"/>
            </a:pPr>
            <a:endParaRPr lang="en-US" sz="2400" dirty="0" smtClean="0"/>
          </a:p>
        </p:txBody>
      </p:sp>
      <p:sp>
        <p:nvSpPr>
          <p:cNvPr id="11266" name="AutoShape 2" descr="Gender equality | Epthinktank | European Parliament"/>
          <p:cNvSpPr>
            <a:spLocks noChangeAspect="1" noChangeArrowheads="1"/>
          </p:cNvSpPr>
          <p:nvPr/>
        </p:nvSpPr>
        <p:spPr bwMode="auto">
          <a:xfrm>
            <a:off x="155575" y="-808038"/>
            <a:ext cx="2724150" cy="1685926"/>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1268" name="Picture 4" descr="Gender equality | Epthinktank | European Parliament"/>
          <p:cNvPicPr>
            <a:picLocks noChangeAspect="1" noChangeArrowheads="1"/>
          </p:cNvPicPr>
          <p:nvPr/>
        </p:nvPicPr>
        <p:blipFill>
          <a:blip r:embed="rId2" cstate="print"/>
          <a:srcRect/>
          <a:stretch>
            <a:fillRect/>
          </a:stretch>
        </p:blipFill>
        <p:spPr bwMode="auto">
          <a:xfrm>
            <a:off x="2428860" y="4357694"/>
            <a:ext cx="3886647" cy="2071702"/>
          </a:xfrm>
          <a:prstGeom prst="rect">
            <a:avLst/>
          </a:prstGeom>
          <a:noFill/>
        </p:spPr>
      </p:pic>
    </p:spTree>
    <p:extLst>
      <p:ext uri="{BB962C8B-B14F-4D97-AF65-F5344CB8AC3E}">
        <p14:creationId xmlns:p14="http://schemas.microsoft.com/office/powerpoint/2010/main" xmlns="" val="2447583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908" y="142852"/>
            <a:ext cx="8229600" cy="1399032"/>
          </a:xfrm>
        </p:spPr>
        <p:txBody>
          <a:bodyPr>
            <a:normAutofit/>
          </a:bodyPr>
          <a:lstStyle/>
          <a:p>
            <a:r>
              <a:rPr lang="el-GR" sz="3600" dirty="0" smtClean="0"/>
              <a:t>Προϋποθέσεις για τη διακοπή της εγκυμοσύνης ΙΙ</a:t>
            </a:r>
            <a:endParaRPr lang="el-GR" sz="3600" dirty="0"/>
          </a:p>
        </p:txBody>
      </p:sp>
      <p:sp>
        <p:nvSpPr>
          <p:cNvPr id="3" name="2 - Θέση περιεχομένου"/>
          <p:cNvSpPr>
            <a:spLocks noGrp="1"/>
          </p:cNvSpPr>
          <p:nvPr>
            <p:ph idx="1"/>
          </p:nvPr>
        </p:nvSpPr>
        <p:spPr>
          <a:xfrm>
            <a:off x="428596" y="1447800"/>
            <a:ext cx="8258204" cy="3552836"/>
          </a:xfrm>
        </p:spPr>
        <p:txBody>
          <a:bodyPr>
            <a:normAutofit fontScale="92500"/>
          </a:bodyPr>
          <a:lstStyle/>
          <a:p>
            <a:pPr marL="514350" indent="-514350">
              <a:lnSpc>
                <a:spcPct val="150000"/>
              </a:lnSpc>
              <a:buFont typeface="Wingdings" pitchFamily="2" charset="2"/>
              <a:buChar char="§"/>
            </a:pPr>
            <a:r>
              <a:rPr lang="el-GR" sz="2800" dirty="0" smtClean="0"/>
              <a:t>Από ιατρό μαιευτήρα-γυναικολόγο</a:t>
            </a:r>
          </a:p>
          <a:p>
            <a:pPr marL="514350" indent="-514350">
              <a:lnSpc>
                <a:spcPct val="150000"/>
              </a:lnSpc>
              <a:buFont typeface="Wingdings" pitchFamily="2" charset="2"/>
              <a:buChar char="§"/>
            </a:pPr>
            <a:r>
              <a:rPr lang="el-GR" sz="2800" dirty="0" smtClean="0"/>
              <a:t>Με συμμετοχή αναισθησιολόγου</a:t>
            </a:r>
          </a:p>
          <a:p>
            <a:pPr marL="514350" indent="-514350">
              <a:lnSpc>
                <a:spcPct val="150000"/>
              </a:lnSpc>
              <a:buFont typeface="Wingdings" pitchFamily="2" charset="2"/>
              <a:buChar char="§"/>
            </a:pPr>
            <a:r>
              <a:rPr lang="el-GR" sz="2800" dirty="0" smtClean="0"/>
              <a:t>Προϋποθέσεις ως προς τη νοσηλευτική μονάδα (ιατρικός εξοπλισμός, προσωπικό, χειρουργείο, υποδομή για μετάγγιση αίματος…) </a:t>
            </a:r>
            <a:endParaRPr lang="en-US" sz="2800" dirty="0" smtClean="0"/>
          </a:p>
          <a:p>
            <a:endParaRPr lang="el-GR" dirty="0"/>
          </a:p>
        </p:txBody>
      </p:sp>
      <p:pic>
        <p:nvPicPr>
          <p:cNvPr id="14338" name="Picture 2" descr="Choosing an Abortion Clinic: How to Find a Safe Provider"/>
          <p:cNvPicPr>
            <a:picLocks noChangeAspect="1" noChangeArrowheads="1"/>
          </p:cNvPicPr>
          <p:nvPr/>
        </p:nvPicPr>
        <p:blipFill>
          <a:blip r:embed="rId2"/>
          <a:srcRect/>
          <a:stretch>
            <a:fillRect/>
          </a:stretch>
        </p:blipFill>
        <p:spPr bwMode="auto">
          <a:xfrm>
            <a:off x="2714612" y="5000636"/>
            <a:ext cx="3000375" cy="153352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Ένσταση ηθικής συνείδησης</a:t>
            </a:r>
            <a:endParaRPr lang="el-GR" dirty="0"/>
          </a:p>
        </p:txBody>
      </p:sp>
      <p:pic>
        <p:nvPicPr>
          <p:cNvPr id="50178" name="Picture 2"/>
          <p:cNvPicPr>
            <a:picLocks noGrp="1" noChangeAspect="1" noChangeArrowheads="1"/>
          </p:cNvPicPr>
          <p:nvPr>
            <p:ph sz="half" idx="1"/>
          </p:nvPr>
        </p:nvPicPr>
        <p:blipFill>
          <a:blip r:embed="rId2"/>
          <a:stretch>
            <a:fillRect/>
          </a:stretch>
        </p:blipFill>
        <p:spPr bwMode="auto">
          <a:xfrm>
            <a:off x="2000232" y="4286256"/>
            <a:ext cx="1363980" cy="312420"/>
          </a:xfrm>
          <a:prstGeom prst="rect">
            <a:avLst/>
          </a:prstGeom>
          <a:noFill/>
          <a:ln w="9525">
            <a:noFill/>
            <a:miter lim="800000"/>
            <a:headEnd/>
            <a:tailEnd/>
          </a:ln>
          <a:effectLst/>
        </p:spPr>
      </p:pic>
      <p:sp>
        <p:nvSpPr>
          <p:cNvPr id="7" name="6 - Θέση περιεχομένου"/>
          <p:cNvSpPr>
            <a:spLocks noGrp="1"/>
          </p:cNvSpPr>
          <p:nvPr>
            <p:ph sz="half" idx="2"/>
          </p:nvPr>
        </p:nvSpPr>
        <p:spPr>
          <a:xfrm>
            <a:off x="214282" y="1571612"/>
            <a:ext cx="8929718" cy="2552704"/>
          </a:xfrm>
        </p:spPr>
        <p:txBody>
          <a:bodyPr>
            <a:normAutofit fontScale="92500" lnSpcReduction="10000"/>
          </a:bodyPr>
          <a:lstStyle/>
          <a:p>
            <a:pPr>
              <a:buNone/>
            </a:pPr>
            <a:r>
              <a:rPr lang="el-GR" dirty="0" smtClean="0"/>
              <a:t>	</a:t>
            </a:r>
            <a:r>
              <a:rPr lang="el-GR" b="1" dirty="0" smtClean="0"/>
              <a:t>Άρθρο 31 του Νόμου 3418/2005 (κώδικας ιατρικής δεοντολογίας): </a:t>
            </a:r>
            <a:r>
              <a:rPr lang="el-GR" i="1" dirty="0" smtClean="0"/>
              <a:t>«ο ιατρός μπορεί να επικαλεσθεί τους κανόνες και τις αρχές της ηθικής συνείδησής του και να αρνηθεί να εφαρμόσει ή να συμπράξει στις διαδικασίες τεχνητής διακοπής της κύησης, εκτός εάν υπάρχει αναπότρεπτος κίνδυνος για τη ζωή της εγκύου ή κίνδυνος σοβαρής και διαρκούς βλάβης της υγείας της»</a:t>
            </a:r>
            <a:endParaRPr lang="el-GR" i="1" dirty="0"/>
          </a:p>
        </p:txBody>
      </p:sp>
      <p:pic>
        <p:nvPicPr>
          <p:cNvPr id="4" name="Picture 2"/>
          <p:cNvPicPr>
            <a:picLocks noChangeAspect="1" noChangeArrowheads="1"/>
          </p:cNvPicPr>
          <p:nvPr/>
        </p:nvPicPr>
        <p:blipFill>
          <a:blip r:embed="rId3"/>
          <a:srcRect/>
          <a:stretch>
            <a:fillRect/>
          </a:stretch>
        </p:blipFill>
        <p:spPr bwMode="auto">
          <a:xfrm>
            <a:off x="2000232" y="4572008"/>
            <a:ext cx="6953250" cy="138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 name="Picture 1"/>
          <p:cNvPicPr>
            <a:picLocks noChangeAspect="1" noChangeArrowheads="1"/>
          </p:cNvPicPr>
          <p:nvPr/>
        </p:nvPicPr>
        <p:blipFill>
          <a:blip r:embed="rId2"/>
          <a:srcRect/>
          <a:stretch>
            <a:fillRect/>
          </a:stretch>
        </p:blipFill>
        <p:spPr bwMode="auto">
          <a:xfrm>
            <a:off x="928662" y="71414"/>
            <a:ext cx="7215238" cy="6643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1428768"/>
            <a:ext cx="5929354" cy="4572000"/>
          </a:xfrm>
        </p:spPr>
        <p:txBody>
          <a:bodyPr>
            <a:normAutofit lnSpcReduction="10000"/>
          </a:bodyPr>
          <a:lstStyle/>
          <a:p>
            <a:r>
              <a:rPr lang="el-GR" dirty="0" smtClean="0"/>
              <a:t>Πρώτη αναφορά στις αμβλώσεις: Πάπυρος του </a:t>
            </a:r>
            <a:r>
              <a:rPr lang="en-US" dirty="0" err="1" smtClean="0"/>
              <a:t>Ebers</a:t>
            </a:r>
            <a:r>
              <a:rPr lang="el-GR" dirty="0" smtClean="0"/>
              <a:t>, 1600πΧ</a:t>
            </a:r>
          </a:p>
          <a:p>
            <a:r>
              <a:rPr lang="el-GR" dirty="0" smtClean="0"/>
              <a:t>Περιγραφή μεθόδου αφαίρεσης του κυήματος κατά το πρώτο, δεύτερο και τρίτο τρίμηνο </a:t>
            </a:r>
          </a:p>
          <a:p>
            <a:r>
              <a:rPr lang="el-GR" dirty="0" smtClean="0"/>
              <a:t>Διάφορες τεχνικές όπως βότανα, κολπικές πλύσεις και κολπικά υπόθετα </a:t>
            </a:r>
          </a:p>
          <a:p>
            <a:pPr>
              <a:buNone/>
            </a:pPr>
            <a:endParaRPr lang="el-GR" dirty="0"/>
          </a:p>
        </p:txBody>
      </p:sp>
      <p:pic>
        <p:nvPicPr>
          <p:cNvPr id="4098" name="Picture 2" descr="The Ebers Papyrus - Egypt Museum"/>
          <p:cNvPicPr>
            <a:picLocks noChangeAspect="1" noChangeArrowheads="1"/>
          </p:cNvPicPr>
          <p:nvPr/>
        </p:nvPicPr>
        <p:blipFill>
          <a:blip r:embed="rId2"/>
          <a:srcRect/>
          <a:stretch>
            <a:fillRect/>
          </a:stretch>
        </p:blipFill>
        <p:spPr bwMode="auto">
          <a:xfrm>
            <a:off x="6373865" y="1500174"/>
            <a:ext cx="2484415" cy="335758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8358214" cy="1143000"/>
          </a:xfrm>
        </p:spPr>
        <p:txBody>
          <a:bodyPr>
            <a:noAutofit/>
          </a:bodyPr>
          <a:lstStyle/>
          <a:p>
            <a:r>
              <a:rPr lang="el-GR" sz="3600" dirty="0" smtClean="0"/>
              <a:t>Στην Ευρώπη…</a:t>
            </a:r>
            <a:endParaRPr lang="fr-CH" sz="3600" dirty="0"/>
          </a:p>
        </p:txBody>
      </p:sp>
      <p:pic>
        <p:nvPicPr>
          <p:cNvPr id="1026" name="Picture 2"/>
          <p:cNvPicPr>
            <a:picLocks noChangeAspect="1" noChangeArrowheads="1"/>
          </p:cNvPicPr>
          <p:nvPr/>
        </p:nvPicPr>
        <p:blipFill>
          <a:blip r:embed="rId2"/>
          <a:srcRect/>
          <a:stretch>
            <a:fillRect/>
          </a:stretch>
        </p:blipFill>
        <p:spPr bwMode="auto">
          <a:xfrm>
            <a:off x="1247771" y="1546248"/>
            <a:ext cx="6324625" cy="51689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56322" name="Picture 2"/>
          <p:cNvPicPr>
            <a:picLocks noChangeAspect="1" noChangeArrowheads="1"/>
          </p:cNvPicPr>
          <p:nvPr/>
        </p:nvPicPr>
        <p:blipFill>
          <a:blip r:embed="rId2"/>
          <a:srcRect/>
          <a:stretch>
            <a:fillRect/>
          </a:stretch>
        </p:blipFill>
        <p:spPr bwMode="auto">
          <a:xfrm>
            <a:off x="571472" y="571481"/>
            <a:ext cx="8099159" cy="5348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488952"/>
            <a:ext cx="7772400" cy="725470"/>
          </a:xfrm>
        </p:spPr>
        <p:txBody>
          <a:bodyPr>
            <a:normAutofit fontScale="90000"/>
          </a:bodyPr>
          <a:lstStyle/>
          <a:p>
            <a:r>
              <a:rPr lang="el-GR" dirty="0" smtClean="0"/>
              <a:t>Σε παγκόσμιο επίπεδο…</a:t>
            </a:r>
            <a:endParaRPr lang="el-GR" dirty="0"/>
          </a:p>
        </p:txBody>
      </p:sp>
      <p:pic>
        <p:nvPicPr>
          <p:cNvPr id="2050" name="Picture 2"/>
          <p:cNvPicPr>
            <a:picLocks noChangeAspect="1" noChangeArrowheads="1"/>
          </p:cNvPicPr>
          <p:nvPr/>
        </p:nvPicPr>
        <p:blipFill>
          <a:blip r:embed="rId2"/>
          <a:srcRect/>
          <a:stretch>
            <a:fillRect/>
          </a:stretch>
        </p:blipFill>
        <p:spPr bwMode="auto">
          <a:xfrm>
            <a:off x="-32" y="1428736"/>
            <a:ext cx="9144032" cy="542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500050"/>
            <a:ext cx="8929750" cy="1143000"/>
          </a:xfrm>
        </p:spPr>
        <p:txBody>
          <a:bodyPr>
            <a:noAutofit/>
          </a:bodyPr>
          <a:lstStyle/>
          <a:p>
            <a:r>
              <a:rPr lang="el-GR" sz="3200" dirty="0" smtClean="0">
                <a:latin typeface="Calibri" panose="020F0502020204030204" pitchFamily="34" charset="0"/>
                <a:ea typeface="Calibri" panose="020F0502020204030204" pitchFamily="34" charset="0"/>
                <a:cs typeface="Times New Roman" panose="02020603050405020304" pitchFamily="18" charset="0"/>
              </a:rPr>
              <a:t>ΠΟΥ- Ηνωμένα Έθνη</a:t>
            </a:r>
            <a:br>
              <a:rPr lang="el-GR" sz="3200" dirty="0" smtClean="0">
                <a:latin typeface="Calibri" panose="020F0502020204030204" pitchFamily="34" charset="0"/>
                <a:ea typeface="Calibri" panose="020F0502020204030204" pitchFamily="34" charset="0"/>
                <a:cs typeface="Times New Roman" panose="02020603050405020304" pitchFamily="18" charset="0"/>
              </a:rPr>
            </a:br>
            <a:endParaRPr lang="el-GR" sz="3200" dirty="0"/>
          </a:p>
        </p:txBody>
      </p:sp>
      <p:sp>
        <p:nvSpPr>
          <p:cNvPr id="3" name="2 - Θέση περιεχομένου"/>
          <p:cNvSpPr>
            <a:spLocks noGrp="1"/>
          </p:cNvSpPr>
          <p:nvPr>
            <p:ph idx="1"/>
          </p:nvPr>
        </p:nvSpPr>
        <p:spPr>
          <a:xfrm>
            <a:off x="-32" y="1428736"/>
            <a:ext cx="3571900" cy="5715040"/>
          </a:xfrm>
        </p:spPr>
        <p:txBody>
          <a:bodyPr>
            <a:normAutofit fontScale="92500" lnSpcReduction="20000"/>
          </a:bodyPr>
          <a:lstStyle/>
          <a:p>
            <a:r>
              <a:rPr lang="en-US" sz="2400" dirty="0" smtClean="0">
                <a:ea typeface="Times New Roman" panose="02020603050405020304" pitchFamily="18" charset="0"/>
                <a:cs typeface="Times New Roman" panose="02020603050405020304" pitchFamily="18" charset="0"/>
              </a:rPr>
              <a:t>World Contraception Day</a:t>
            </a:r>
            <a:r>
              <a:rPr lang="el-GR" sz="2400" dirty="0" smtClean="0">
                <a:ea typeface="Times New Roman" panose="02020603050405020304" pitchFamily="18" charset="0"/>
                <a:cs typeface="Times New Roman" panose="02020603050405020304" pitchFamily="18" charset="0"/>
              </a:rPr>
              <a:t>: </a:t>
            </a:r>
            <a:r>
              <a:rPr lang="en-US" sz="2400" dirty="0" smtClean="0">
                <a:ea typeface="Times New Roman" panose="02020603050405020304" pitchFamily="18" charset="0"/>
                <a:cs typeface="Times New Roman" panose="02020603050405020304" pitchFamily="18" charset="0"/>
              </a:rPr>
              <a:t>26</a:t>
            </a:r>
            <a:r>
              <a:rPr lang="el-GR" sz="2400" dirty="0" smtClean="0">
                <a:ea typeface="Times New Roman" panose="02020603050405020304" pitchFamily="18" charset="0"/>
                <a:cs typeface="Times New Roman" panose="02020603050405020304" pitchFamily="18" charset="0"/>
              </a:rPr>
              <a:t>/9</a:t>
            </a:r>
            <a:r>
              <a:rPr lang="en-US" sz="2400" dirty="0" smtClean="0">
                <a:ea typeface="Times New Roman" panose="02020603050405020304" pitchFamily="18" charset="0"/>
                <a:cs typeface="Times New Roman" panose="02020603050405020304" pitchFamily="18" charset="0"/>
              </a:rPr>
              <a:t/>
            </a:r>
            <a:br>
              <a:rPr lang="en-US" sz="2400" dirty="0" smtClean="0">
                <a:ea typeface="Times New Roman" panose="02020603050405020304" pitchFamily="18" charset="0"/>
                <a:cs typeface="Times New Roman" panose="02020603050405020304" pitchFamily="18" charset="0"/>
              </a:rPr>
            </a:br>
            <a:r>
              <a:rPr lang="en-US" sz="2400" dirty="0" smtClean="0">
                <a:ea typeface="Times New Roman" panose="02020603050405020304" pitchFamily="18" charset="0"/>
                <a:cs typeface="Times New Roman" panose="02020603050405020304" pitchFamily="18" charset="0"/>
              </a:rPr>
              <a:t>International Safe Abortion Day</a:t>
            </a:r>
            <a:r>
              <a:rPr lang="el-GR" sz="2400" dirty="0" smtClean="0">
                <a:ea typeface="Times New Roman" panose="02020603050405020304" pitchFamily="18" charset="0"/>
                <a:cs typeface="Times New Roman" panose="02020603050405020304" pitchFamily="18" charset="0"/>
              </a:rPr>
              <a:t>: </a:t>
            </a:r>
            <a:r>
              <a:rPr lang="en-US" sz="2400" dirty="0" smtClean="0">
                <a:ea typeface="Times New Roman" panose="02020603050405020304" pitchFamily="18" charset="0"/>
                <a:cs typeface="Times New Roman" panose="02020603050405020304" pitchFamily="18" charset="0"/>
              </a:rPr>
              <a:t>28</a:t>
            </a:r>
            <a:r>
              <a:rPr lang="el-GR" sz="2400" dirty="0" smtClean="0">
                <a:ea typeface="Times New Roman" panose="02020603050405020304" pitchFamily="18" charset="0"/>
                <a:cs typeface="Times New Roman" panose="02020603050405020304" pitchFamily="18" charset="0"/>
              </a:rPr>
              <a:t>/9</a:t>
            </a:r>
          </a:p>
          <a:p>
            <a:r>
              <a:rPr lang="el-GR" sz="2400" dirty="0" smtClean="0"/>
              <a:t>Ποιότητα, διαθεσιμότητα, προσβασιμότητα των υπηρεσιών σεξουαλικής και αναπαραγωγικής υγείας για όλους</a:t>
            </a:r>
          </a:p>
          <a:p>
            <a:r>
              <a:rPr lang="en-US" sz="2400" dirty="0" smtClean="0">
                <a:hlinkClick r:id="rId2"/>
              </a:rPr>
              <a:t>https://www.who.int/podcasts/episode/science-in-5/episode--80---abortion#</a:t>
            </a:r>
            <a:endParaRPr lang="el-GR" sz="2400" dirty="0" smtClean="0"/>
          </a:p>
          <a:p>
            <a:r>
              <a:rPr lang="en-US" sz="2400" dirty="0" smtClean="0">
                <a:hlinkClick r:id="rId3"/>
              </a:rPr>
              <a:t>https://www.youtube.com/watch?v=BgcXT6dIB_I</a:t>
            </a:r>
            <a:endParaRPr lang="el-GR" sz="2400" dirty="0" smtClean="0"/>
          </a:p>
          <a:p>
            <a:pPr>
              <a:buNone/>
            </a:pPr>
            <a:endParaRPr lang="el-GR" sz="2400" dirty="0" smtClean="0"/>
          </a:p>
          <a:p>
            <a:endParaRPr lang="el-GR" sz="2400" dirty="0" smtClean="0"/>
          </a:p>
          <a:p>
            <a:pPr>
              <a:buNone/>
            </a:pPr>
            <a:endParaRPr lang="en-US" sz="1900" dirty="0" smtClean="0"/>
          </a:p>
        </p:txBody>
      </p:sp>
      <p:pic>
        <p:nvPicPr>
          <p:cNvPr id="26625" name="Picture 1"/>
          <p:cNvPicPr>
            <a:picLocks noChangeAspect="1" noChangeArrowheads="1"/>
          </p:cNvPicPr>
          <p:nvPr/>
        </p:nvPicPr>
        <p:blipFill>
          <a:blip r:embed="rId4"/>
          <a:srcRect/>
          <a:stretch>
            <a:fillRect/>
          </a:stretch>
        </p:blipFill>
        <p:spPr bwMode="auto">
          <a:xfrm>
            <a:off x="3500430" y="1114404"/>
            <a:ext cx="5572164" cy="5600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opper's Pensive Lady In Pink Travels The World : N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0" name="AutoShape 4" descr="Hopper's Pensive Lady In Pink Travels The World : N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101" name="Picture 5"/>
          <p:cNvPicPr>
            <a:picLocks noChangeAspect="1" noChangeArrowheads="1"/>
          </p:cNvPicPr>
          <p:nvPr/>
        </p:nvPicPr>
        <p:blipFill>
          <a:blip r:embed="rId3"/>
          <a:srcRect/>
          <a:stretch>
            <a:fillRect/>
          </a:stretch>
        </p:blipFill>
        <p:spPr bwMode="auto">
          <a:xfrm>
            <a:off x="0" y="1"/>
            <a:ext cx="9144000" cy="7500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85814" y="71414"/>
            <a:ext cx="7772400" cy="1143000"/>
          </a:xfrm>
        </p:spPr>
        <p:txBody>
          <a:bodyPr/>
          <a:lstStyle/>
          <a:p>
            <a:r>
              <a:rPr lang="el-GR" dirty="0" smtClean="0"/>
              <a:t>Αρχαία Ελλάδα Ι</a:t>
            </a:r>
            <a:endParaRPr lang="el-GR" dirty="0"/>
          </a:p>
        </p:txBody>
      </p:sp>
      <p:sp>
        <p:nvSpPr>
          <p:cNvPr id="3" name="2 - Θέση περιεχομένου"/>
          <p:cNvSpPr>
            <a:spLocks noGrp="1"/>
          </p:cNvSpPr>
          <p:nvPr>
            <p:ph idx="1"/>
          </p:nvPr>
        </p:nvSpPr>
        <p:spPr>
          <a:xfrm>
            <a:off x="142844" y="1500174"/>
            <a:ext cx="6643734" cy="4929222"/>
          </a:xfrm>
        </p:spPr>
        <p:txBody>
          <a:bodyPr>
            <a:normAutofit fontScale="85000" lnSpcReduction="10000"/>
          </a:bodyPr>
          <a:lstStyle/>
          <a:p>
            <a:r>
              <a:rPr lang="el-GR" dirty="0" smtClean="0">
                <a:sym typeface="Wingdings" pitchFamily="2" charset="2"/>
              </a:rPr>
              <a:t>Χωρίς ποινή </a:t>
            </a:r>
            <a:r>
              <a:rPr lang="el-GR" dirty="0" smtClean="0"/>
              <a:t>για ανύπαντρη γυναίκα, εταίρα ή παντρεμένη γυναίκα με τη συγκατάθεση του συζύγου της </a:t>
            </a:r>
          </a:p>
          <a:p>
            <a:pPr>
              <a:buNone/>
            </a:pPr>
            <a:endParaRPr lang="en-US" dirty="0" smtClean="0"/>
          </a:p>
          <a:p>
            <a:r>
              <a:rPr lang="el-GR" dirty="0" smtClean="0"/>
              <a:t>Αριστοτέλης (384 - 322 </a:t>
            </a:r>
            <a:r>
              <a:rPr lang="el-GR" dirty="0" err="1" smtClean="0"/>
              <a:t>π.Χ.</a:t>
            </a:r>
            <a:r>
              <a:rPr lang="el-GR" dirty="0" smtClean="0"/>
              <a:t>) </a:t>
            </a:r>
          </a:p>
          <a:p>
            <a:pPr lvl="1"/>
            <a:r>
              <a:rPr lang="el-GR" dirty="0" smtClean="0"/>
              <a:t>Επιτρεπτή μέχρι ένα ορισμένο χρονικό σημείο της κύησης, προτού το έμβρυο αποκτήσει την αίσθηση και τη ζωή</a:t>
            </a:r>
          </a:p>
          <a:p>
            <a:pPr lvl="1"/>
            <a:r>
              <a:rPr lang="el-GR" dirty="0" smtClean="0"/>
              <a:t>Υπέρ της θεσμοθέτησης της άμβλωσης ως μέσου ποσοτικού ελέγχου των γεννήσεων χάριν της διατήρησης της δημογραφικής σταθερότητας στο εσωτερικό μιας πόλης </a:t>
            </a:r>
          </a:p>
          <a:p>
            <a:endParaRPr lang="en-US" dirty="0" smtClean="0"/>
          </a:p>
        </p:txBody>
      </p:sp>
      <p:pic>
        <p:nvPicPr>
          <p:cNvPr id="4" name="Picture 8" descr="Αριστοτέλης - Βικιπαίδεια"/>
          <p:cNvPicPr>
            <a:picLocks noChangeAspect="1" noChangeArrowheads="1"/>
          </p:cNvPicPr>
          <p:nvPr/>
        </p:nvPicPr>
        <p:blipFill>
          <a:blip r:embed="rId2" cstate="print"/>
          <a:srcRect/>
          <a:stretch>
            <a:fillRect/>
          </a:stretch>
        </p:blipFill>
        <p:spPr bwMode="auto">
          <a:xfrm>
            <a:off x="6715140" y="1928802"/>
            <a:ext cx="2295436" cy="307183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428612"/>
            <a:ext cx="7772400" cy="1143000"/>
          </a:xfrm>
        </p:spPr>
        <p:txBody>
          <a:bodyPr>
            <a:normAutofit fontScale="90000"/>
          </a:bodyPr>
          <a:lstStyle/>
          <a:p>
            <a:r>
              <a:rPr lang="el-GR" dirty="0" smtClean="0"/>
              <a:t>Αρχαία Ελλάδα ΙΙ</a:t>
            </a:r>
            <a:br>
              <a:rPr lang="el-GR" dirty="0" smtClean="0"/>
            </a:br>
            <a:endParaRPr lang="el-GR" dirty="0"/>
          </a:p>
        </p:txBody>
      </p:sp>
      <p:sp>
        <p:nvSpPr>
          <p:cNvPr id="3" name="2 - Θέση περιεχομένου"/>
          <p:cNvSpPr>
            <a:spLocks noGrp="1"/>
          </p:cNvSpPr>
          <p:nvPr>
            <p:ph idx="1"/>
          </p:nvPr>
        </p:nvSpPr>
        <p:spPr>
          <a:xfrm>
            <a:off x="214282" y="1142984"/>
            <a:ext cx="8501122" cy="2071670"/>
          </a:xfrm>
        </p:spPr>
        <p:txBody>
          <a:bodyPr/>
          <a:lstStyle/>
          <a:p>
            <a:pPr>
              <a:buNone/>
            </a:pPr>
            <a:r>
              <a:rPr lang="el-GR" dirty="0" smtClean="0"/>
              <a:t>	Όρκος Ιπποκράτη: «Ουδέ </a:t>
            </a:r>
            <a:r>
              <a:rPr lang="el-GR" dirty="0" err="1" smtClean="0"/>
              <a:t>γυναικεί</a:t>
            </a:r>
            <a:r>
              <a:rPr lang="el-GR" dirty="0" smtClean="0"/>
              <a:t> </a:t>
            </a:r>
            <a:r>
              <a:rPr lang="el-GR" dirty="0" err="1" smtClean="0"/>
              <a:t>πεσσόν</a:t>
            </a:r>
            <a:r>
              <a:rPr lang="el-GR" dirty="0" smtClean="0"/>
              <a:t> </a:t>
            </a:r>
            <a:r>
              <a:rPr lang="el-GR" dirty="0" err="1" smtClean="0"/>
              <a:t>φθόριον</a:t>
            </a:r>
            <a:r>
              <a:rPr lang="el-GR" dirty="0" smtClean="0"/>
              <a:t> δώσει» («να μη δώσω ποτέ σε γυναίκα φάρμακο για να αποβάλει») </a:t>
            </a:r>
          </a:p>
          <a:p>
            <a:pPr>
              <a:buNone/>
            </a:pPr>
            <a:r>
              <a:rPr lang="el-GR" dirty="0" smtClean="0">
                <a:sym typeface="Wingdings" pitchFamily="2" charset="2"/>
              </a:rPr>
              <a:t> γενική ή ειδική απαγόρευση;</a:t>
            </a:r>
            <a:endParaRPr lang="en-US" dirty="0" smtClean="0"/>
          </a:p>
          <a:p>
            <a:endParaRPr lang="el-GR" dirty="0"/>
          </a:p>
        </p:txBody>
      </p:sp>
      <p:pic>
        <p:nvPicPr>
          <p:cNvPr id="1026" name="Picture 2" descr="Εναντίον του Όρκου του Ιπποκράτη – Τerrapapers"/>
          <p:cNvPicPr>
            <a:picLocks noChangeAspect="1" noChangeArrowheads="1"/>
          </p:cNvPicPr>
          <p:nvPr/>
        </p:nvPicPr>
        <p:blipFill>
          <a:blip r:embed="rId2"/>
          <a:srcRect/>
          <a:stretch>
            <a:fillRect/>
          </a:stretch>
        </p:blipFill>
        <p:spPr bwMode="auto">
          <a:xfrm>
            <a:off x="1928794" y="3319474"/>
            <a:ext cx="5288594" cy="35385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657252" y="214290"/>
            <a:ext cx="7772400" cy="1143000"/>
          </a:xfrm>
        </p:spPr>
        <p:txBody>
          <a:bodyPr>
            <a:normAutofit/>
          </a:bodyPr>
          <a:lstStyle/>
          <a:p>
            <a:r>
              <a:rPr lang="el-GR" dirty="0" smtClean="0"/>
              <a:t>Ρωμαϊκή Αυτοκρατορία</a:t>
            </a:r>
            <a:endParaRPr lang="el-GR" dirty="0"/>
          </a:p>
        </p:txBody>
      </p:sp>
      <p:sp>
        <p:nvSpPr>
          <p:cNvPr id="8" name="7 - Θέση περιεχομένου"/>
          <p:cNvSpPr>
            <a:spLocks noGrp="1"/>
          </p:cNvSpPr>
          <p:nvPr>
            <p:ph idx="1"/>
          </p:nvPr>
        </p:nvSpPr>
        <p:spPr>
          <a:xfrm>
            <a:off x="214282" y="1662138"/>
            <a:ext cx="8772532" cy="5410200"/>
          </a:xfrm>
        </p:spPr>
        <p:txBody>
          <a:bodyPr>
            <a:normAutofit/>
          </a:bodyPr>
          <a:lstStyle/>
          <a:p>
            <a:r>
              <a:rPr lang="el-GR" dirty="0" smtClean="0"/>
              <a:t>Άμβλωση, φόνος των νηπίων των δούλων: </a:t>
            </a:r>
          </a:p>
          <a:p>
            <a:pPr>
              <a:buNone/>
            </a:pPr>
            <a:r>
              <a:rPr lang="el-GR" dirty="0" smtClean="0"/>
              <a:t>	πρακτικές νόμιμες και συνηθισμένες</a:t>
            </a:r>
          </a:p>
          <a:p>
            <a:pPr>
              <a:buNone/>
            </a:pPr>
            <a:endParaRPr lang="el-GR" dirty="0" smtClean="0"/>
          </a:p>
          <a:p>
            <a:r>
              <a:rPr lang="el-GR" dirty="0" smtClean="0"/>
              <a:t>Το έμβρυο θεωρείτο μέρος του γυναικείου σώματος</a:t>
            </a:r>
          </a:p>
          <a:p>
            <a:endParaRPr lang="el-GR" dirty="0" smtClean="0"/>
          </a:p>
          <a:p>
            <a:r>
              <a:rPr lang="el-GR" dirty="0" smtClean="0"/>
              <a:t>Τιμωρία από την ενδεχόμενη προσβολή της πατρικής εξουσίας</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908" y="285728"/>
            <a:ext cx="9215502" cy="1143000"/>
          </a:xfrm>
        </p:spPr>
        <p:txBody>
          <a:bodyPr>
            <a:normAutofit/>
          </a:bodyPr>
          <a:lstStyle/>
          <a:p>
            <a:r>
              <a:rPr lang="el-GR" sz="3200" dirty="0" smtClean="0"/>
              <a:t>Αμβλώσεις στον 20</a:t>
            </a:r>
            <a:r>
              <a:rPr lang="el-GR" sz="3200" baseline="30000" dirty="0" smtClean="0"/>
              <a:t>ο</a:t>
            </a:r>
            <a:r>
              <a:rPr lang="el-GR" sz="3200" dirty="0" smtClean="0"/>
              <a:t> αιώνα: το παράδειγμα της Σοβιετικής Ένωσης </a:t>
            </a:r>
            <a:endParaRPr lang="el-GR" sz="3200" dirty="0"/>
          </a:p>
        </p:txBody>
      </p:sp>
      <p:sp>
        <p:nvSpPr>
          <p:cNvPr id="3" name="2 - Θέση περιεχομένου"/>
          <p:cNvSpPr>
            <a:spLocks noGrp="1"/>
          </p:cNvSpPr>
          <p:nvPr>
            <p:ph idx="1"/>
          </p:nvPr>
        </p:nvSpPr>
        <p:spPr>
          <a:xfrm>
            <a:off x="285752" y="1643050"/>
            <a:ext cx="8429652" cy="4572000"/>
          </a:xfrm>
        </p:spPr>
        <p:txBody>
          <a:bodyPr>
            <a:normAutofit/>
          </a:bodyPr>
          <a:lstStyle/>
          <a:p>
            <a:r>
              <a:rPr lang="el-GR" dirty="0" smtClean="0"/>
              <a:t>Μετά την επανάσταση του 1917: δυνατότητα για διενέργεια άμβλωσης σε κρατικές εγκαταστάσεις</a:t>
            </a:r>
          </a:p>
          <a:p>
            <a:r>
              <a:rPr lang="el-GR" dirty="0" smtClean="0"/>
              <a:t>Στο Β’ Παγκόσμιο Πόλεμο: αυτές οι εγκαταστάσεις έκλεισαν και οι αμβλώσεις έγιναν παράνομες </a:t>
            </a:r>
          </a:p>
          <a:p>
            <a:r>
              <a:rPr lang="el-GR" dirty="0" smtClean="0"/>
              <a:t>Μετά το Β’ ΠΠ: γυναίκες στην εργασία</a:t>
            </a:r>
            <a:r>
              <a:rPr lang="el-GR" dirty="0" smtClean="0">
                <a:sym typeface="Wingdings" pitchFamily="2" charset="2"/>
              </a:rPr>
              <a:t>  </a:t>
            </a:r>
          </a:p>
          <a:p>
            <a:pPr>
              <a:buNone/>
            </a:pPr>
            <a:r>
              <a:rPr lang="el-GR" dirty="0" smtClean="0">
                <a:sym typeface="Wingdings" pitchFamily="2" charset="2"/>
              </a:rPr>
              <a:t>	εκ νέου νομιμοποίηση των αμβλώσεων</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dirty="0"/>
          </a:p>
        </p:txBody>
      </p:sp>
      <p:pic>
        <p:nvPicPr>
          <p:cNvPr id="1030" name="Picture 6" descr="How a rollback of Roe v. Wade would affect abortion rights in WA | Crosscut"/>
          <p:cNvPicPr>
            <a:picLocks noChangeAspect="1" noChangeArrowheads="1"/>
          </p:cNvPicPr>
          <p:nvPr/>
        </p:nvPicPr>
        <p:blipFill>
          <a:blip r:embed="rId2" cstate="print"/>
          <a:srcRect/>
          <a:stretch>
            <a:fillRect/>
          </a:stretch>
        </p:blipFill>
        <p:spPr bwMode="auto">
          <a:xfrm>
            <a:off x="4786314" y="0"/>
            <a:ext cx="4357718" cy="1714487"/>
          </a:xfrm>
          <a:prstGeom prst="rect">
            <a:avLst/>
          </a:prstGeom>
          <a:noFill/>
        </p:spPr>
      </p:pic>
      <p:pic>
        <p:nvPicPr>
          <p:cNvPr id="1034" name="Picture 10" descr="Timeline: 50 years of Supreme Court abortion decisions | Republican-American"/>
          <p:cNvPicPr>
            <a:picLocks noChangeAspect="1" noChangeArrowheads="1"/>
          </p:cNvPicPr>
          <p:nvPr/>
        </p:nvPicPr>
        <p:blipFill>
          <a:blip r:embed="rId3"/>
          <a:srcRect/>
          <a:stretch>
            <a:fillRect/>
          </a:stretch>
        </p:blipFill>
        <p:spPr bwMode="auto">
          <a:xfrm>
            <a:off x="0" y="1714464"/>
            <a:ext cx="9144000" cy="5143536"/>
          </a:xfrm>
          <a:prstGeom prst="rect">
            <a:avLst/>
          </a:prstGeom>
          <a:noFill/>
        </p:spPr>
      </p:pic>
      <p:pic>
        <p:nvPicPr>
          <p:cNvPr id="1036" name="Picture 12" descr="The Fight Over Abortion History - The New York Times"/>
          <p:cNvPicPr>
            <a:picLocks noChangeAspect="1" noChangeArrowheads="1"/>
          </p:cNvPicPr>
          <p:nvPr/>
        </p:nvPicPr>
        <p:blipFill>
          <a:blip r:embed="rId4"/>
          <a:srcRect/>
          <a:stretch>
            <a:fillRect/>
          </a:stretch>
        </p:blipFill>
        <p:spPr bwMode="auto">
          <a:xfrm>
            <a:off x="0" y="0"/>
            <a:ext cx="4786314" cy="1714488"/>
          </a:xfrm>
          <a:prstGeom prst="rect">
            <a:avLst/>
          </a:prstGeom>
          <a:noFill/>
        </p:spPr>
      </p:pic>
      <p:sp>
        <p:nvSpPr>
          <p:cNvPr id="8" name="7 - Έλλειψη"/>
          <p:cNvSpPr/>
          <p:nvPr/>
        </p:nvSpPr>
        <p:spPr>
          <a:xfrm>
            <a:off x="0" y="2643182"/>
            <a:ext cx="2143108" cy="264320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Έλλειψη"/>
          <p:cNvSpPr/>
          <p:nvPr/>
        </p:nvSpPr>
        <p:spPr>
          <a:xfrm>
            <a:off x="7786710" y="2857496"/>
            <a:ext cx="1500198" cy="128588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8674" name="Picture 2" descr="Άμβλωση-Έκτρωση-Διακοπή Κύησης-Τεχνητή Αποβολή-Φόνος-Προσωπική υπόθεση;"/>
          <p:cNvPicPr>
            <a:picLocks noChangeAspect="1" noChangeArrowheads="1"/>
          </p:cNvPicPr>
          <p:nvPr/>
        </p:nvPicPr>
        <p:blipFill>
          <a:blip r:embed="rId2"/>
          <a:srcRect/>
          <a:stretch>
            <a:fillRect/>
          </a:stretch>
        </p:blipFill>
        <p:spPr bwMode="auto">
          <a:xfrm>
            <a:off x="0" y="-55397"/>
            <a:ext cx="9144000" cy="691339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a mou">
  <a:themeElements>
    <a:clrScheme name="Προσαρμοσμένος 9">
      <a:dk1>
        <a:srgbClr val="262626"/>
      </a:dk1>
      <a:lt1>
        <a:srgbClr val="262626"/>
      </a:lt1>
      <a:dk2>
        <a:srgbClr val="3F3F3F"/>
      </a:dk2>
      <a:lt2>
        <a:srgbClr val="262626"/>
      </a:lt2>
      <a:accent1>
        <a:srgbClr val="700088"/>
      </a:accent1>
      <a:accent2>
        <a:srgbClr val="E365FF"/>
      </a:accent2>
      <a:accent3>
        <a:srgbClr val="4E005F"/>
      </a:accent3>
      <a:accent4>
        <a:srgbClr val="72008C"/>
      </a:accent4>
      <a:accent5>
        <a:srgbClr val="00D05E"/>
      </a:accent5>
      <a:accent6>
        <a:srgbClr val="45DB9B"/>
      </a:accent6>
      <a:hlink>
        <a:srgbClr val="27D35C"/>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thema mou</Template>
  <TotalTime>20407</TotalTime>
  <Words>899</Words>
  <Application>Microsoft Office PowerPoint</Application>
  <PresentationFormat>Προβολή στην οθόνη (4:3)</PresentationFormat>
  <Paragraphs>144</Paragraphs>
  <Slides>34</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thema mou</vt:lpstr>
      <vt:lpstr>Η ηθική των αμβλώσεων</vt:lpstr>
      <vt:lpstr>Για την ιστορία…</vt:lpstr>
      <vt:lpstr>Διαφάνεια 3</vt:lpstr>
      <vt:lpstr>Αρχαία Ελλάδα Ι</vt:lpstr>
      <vt:lpstr>Αρχαία Ελλάδα ΙΙ </vt:lpstr>
      <vt:lpstr>Ρωμαϊκή Αυτοκρατορία</vt:lpstr>
      <vt:lpstr>Αμβλώσεις στον 20ο αιώνα: το παράδειγμα της Σοβιετικής Ένωσης </vt:lpstr>
      <vt:lpstr>Διαφάνεια 8</vt:lpstr>
      <vt:lpstr>Διαφάνεια 9</vt:lpstr>
      <vt:lpstr>Υπέρμαχοι της ζωής vs Υπέρμαχοι της επιλογής</vt:lpstr>
      <vt:lpstr>Η θέση κάθε ατόμου εξαρτάται από:</vt:lpstr>
      <vt:lpstr>Σημασία χρονικού σημείου έναρξης της ανθρώπινης ζωής </vt:lpstr>
      <vt:lpstr>Εμβρυϊκή ανάπτυξη</vt:lpstr>
      <vt:lpstr>Πιθανά ορόσημα έναρξης πλήρως προστατευόμενης ζωής</vt:lpstr>
      <vt:lpstr>Ελληνική Νομοθεσία</vt:lpstr>
      <vt:lpstr>Τεχνητή διακοπή της κύησης</vt:lpstr>
      <vt:lpstr>1. Ανεπιθύμητη εγκυμοσύνη</vt:lpstr>
      <vt:lpstr>Ρουμανία 1966</vt:lpstr>
      <vt:lpstr>2. Ηθική Ένδειξη</vt:lpstr>
      <vt:lpstr>Υπόθεση Roe vs Wade</vt:lpstr>
      <vt:lpstr>Διαφάνεια 21</vt:lpstr>
      <vt:lpstr>3. Ευγονική ένδειξη  («αρνητική ευγονική») </vt:lpstr>
      <vt:lpstr>Ζημιογόνος ζωή (Wrongful life) Υπόθεση Perruche </vt:lpstr>
      <vt:lpstr>4. Ιατρική ένδειξη</vt:lpstr>
      <vt:lpstr>Υπόθεση: Tysiac κατά Πολωνίας </vt:lpstr>
      <vt:lpstr>Προϋποθέσεις για τη διακοπή της εγκυμοσύνης Ι</vt:lpstr>
      <vt:lpstr>Προϋποθέσεις για τη διακοπή της εγκυμοσύνης ΙΙ</vt:lpstr>
      <vt:lpstr>Ένσταση ηθικής συνείδησης</vt:lpstr>
      <vt:lpstr>Διαφάνεια 29</vt:lpstr>
      <vt:lpstr>Στην Ευρώπη…</vt:lpstr>
      <vt:lpstr>Διαφάνεια 31</vt:lpstr>
      <vt:lpstr>Σε παγκόσμιο επίπεδο…</vt:lpstr>
      <vt:lpstr>ΠΟΥ- Ηνωμένα Έθνη </vt:lpstr>
      <vt:lpstr>Διαφάνεια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Martha Velonaki</dc:creator>
  <cp:lastModifiedBy>Martha Velonaki</cp:lastModifiedBy>
  <cp:revision>274</cp:revision>
  <dcterms:created xsi:type="dcterms:W3CDTF">2022-12-31T13:27:46Z</dcterms:created>
  <dcterms:modified xsi:type="dcterms:W3CDTF">2024-12-23T18:15:58Z</dcterms:modified>
</cp:coreProperties>
</file>