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Libre Franklin Thin"/>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0" roundtripDataSignature="AMtx7miSjkWaUIgBJPwVcV22BHA7B1nd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ibreFranklinThin-bold.fntdata"/><Relationship Id="rId14" Type="http://schemas.openxmlformats.org/officeDocument/2006/relationships/slide" Target="slides/slide9.xml"/><Relationship Id="rId36" Type="http://schemas.openxmlformats.org/officeDocument/2006/relationships/font" Target="fonts/LibreFranklinThin-regular.fntdata"/><Relationship Id="rId17" Type="http://schemas.openxmlformats.org/officeDocument/2006/relationships/slide" Target="slides/slide12.xml"/><Relationship Id="rId39" Type="http://schemas.openxmlformats.org/officeDocument/2006/relationships/font" Target="fonts/LibreFranklinThin-boldItalic.fntdata"/><Relationship Id="rId16" Type="http://schemas.openxmlformats.org/officeDocument/2006/relationships/slide" Target="slides/slide11.xml"/><Relationship Id="rId38" Type="http://schemas.openxmlformats.org/officeDocument/2006/relationships/font" Target="fonts/LibreFranklinThin-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a825234b7_0_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30a825234b7_0_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a825234b7_0_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0a825234b7_0_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2377381d1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32377381d1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0a990e810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30a990e810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23fafe3a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2c23fafe3a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0a825234b7_0_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30a825234b7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c23fafe3a9_0_1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2c23fafe3a9_0_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23fafe3a9_0_1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2c23fafe3a9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c23fafe3a9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2c23fafe3a9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a825234b7_0_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30a825234b7_0_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275ba189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2c275ba189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c23fafe3a9_0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2c23fafe3a9_0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c275ba1896_0_1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2c275ba1896_0_1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c275ba1896_0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2c275ba1896_0_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275ba1896_0_1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2c275ba1896_0_1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c275ba1896_0_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2c275ba1896_0_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c23fafe3a9_0_1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2c23fafe3a9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c275ba1896_0_1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2c275ba1896_0_1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c275ba1896_0_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2c275ba1896_0_1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c275ba1896_0_1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2c275ba1896_0_1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0a825234b7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30a825234b7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275ba1896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c275ba1896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0a990e8109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30a990e8109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275ba1896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c275ba1896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275ba1896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c275ba1896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275ba1896_0_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c275ba1896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a825234b7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30a825234b7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a825234b7_0_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0a825234b7_0_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a825234b7_0_1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30a825234b7_0_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rgbClr val="7F7F7F"/>
        </a:solidFill>
      </p:bgPr>
    </p:bg>
    <p:spTree>
      <p:nvGrpSpPr>
        <p:cNvPr id="17" name="Shape 17"/>
        <p:cNvGrpSpPr/>
        <p:nvPr/>
      </p:nvGrpSpPr>
      <p:grpSpPr>
        <a:xfrm>
          <a:off x="0" y="0"/>
          <a:ext cx="0" cy="0"/>
          <a:chOff x="0" y="0"/>
          <a:chExt cx="0" cy="0"/>
        </a:xfrm>
      </p:grpSpPr>
      <p:pic>
        <p:nvPicPr>
          <p:cNvPr id="18" name="Google Shape;18;p91"/>
          <p:cNvPicPr preferRelativeResize="0"/>
          <p:nvPr/>
        </p:nvPicPr>
        <p:blipFill rotWithShape="1">
          <a:blip r:embed="rId2">
            <a:alphaModFix/>
          </a:blip>
          <a:srcRect b="0" l="0" r="0" t="0"/>
          <a:stretch/>
        </p:blipFill>
        <p:spPr>
          <a:xfrm>
            <a:off x="0" y="202199"/>
            <a:ext cx="9144000" cy="5143500"/>
          </a:xfrm>
          <a:prstGeom prst="rect">
            <a:avLst/>
          </a:prstGeom>
          <a:noFill/>
          <a:ln>
            <a:noFill/>
          </a:ln>
        </p:spPr>
      </p:pic>
      <p:sp>
        <p:nvSpPr>
          <p:cNvPr id="19" name="Google Shape;19;p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91"/>
          <p:cNvSpPr txBox="1"/>
          <p:nvPr>
            <p:ph type="ctrTitle"/>
          </p:nvPr>
        </p:nvSpPr>
        <p:spPr>
          <a:xfrm>
            <a:off x="1066800" y="5265057"/>
            <a:ext cx="7772400" cy="93345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lt1"/>
              </a:buClr>
              <a:buSzPts val="3200"/>
              <a:buFont typeface="Libre Franklin Th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1"/>
          <p:cNvSpPr txBox="1"/>
          <p:nvPr>
            <p:ph idx="1" type="subTitle"/>
          </p:nvPr>
        </p:nvSpPr>
        <p:spPr>
          <a:xfrm>
            <a:off x="2438400" y="6052461"/>
            <a:ext cx="6400800" cy="685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480"/>
              </a:spcBef>
              <a:spcAft>
                <a:spcPts val="0"/>
              </a:spcAft>
              <a:buClr>
                <a:schemeClr val="lt1"/>
              </a:buClr>
              <a:buSzPts val="2400"/>
              <a:buFont typeface="Calibri"/>
              <a:buNone/>
              <a:defRPr sz="2400">
                <a:solidFill>
                  <a:schemeClr val="lt1"/>
                </a:solidFill>
              </a:defRPr>
            </a:lvl1pPr>
            <a:lvl2pPr lvl="1" algn="ctr">
              <a:lnSpc>
                <a:spcPct val="100000"/>
              </a:lnSpc>
              <a:spcBef>
                <a:spcPts val="360"/>
              </a:spcBef>
              <a:spcAft>
                <a:spcPts val="0"/>
              </a:spcAft>
              <a:buClr>
                <a:srgbClr val="888888"/>
              </a:buClr>
              <a:buSzPts val="1800"/>
              <a:buFont typeface="Calibri"/>
              <a:buNone/>
              <a:defRPr>
                <a:solidFill>
                  <a:srgbClr val="888888"/>
                </a:solidFill>
              </a:defRPr>
            </a:lvl2pPr>
            <a:lvl3pPr lvl="2" algn="ctr">
              <a:lnSpc>
                <a:spcPct val="100000"/>
              </a:lnSpc>
              <a:spcBef>
                <a:spcPts val="360"/>
              </a:spcBef>
              <a:spcAft>
                <a:spcPts val="0"/>
              </a:spcAft>
              <a:buClr>
                <a:srgbClr val="888888"/>
              </a:buClr>
              <a:buSzPts val="1800"/>
              <a:buFont typeface="Calibri"/>
              <a:buNone/>
              <a:defRPr>
                <a:solidFill>
                  <a:srgbClr val="888888"/>
                </a:solidFill>
              </a:defRPr>
            </a:lvl3pPr>
            <a:lvl4pPr lvl="3" algn="ctr">
              <a:lnSpc>
                <a:spcPct val="100000"/>
              </a:lnSpc>
              <a:spcBef>
                <a:spcPts val="360"/>
              </a:spcBef>
              <a:spcAft>
                <a:spcPts val="0"/>
              </a:spcAft>
              <a:buClr>
                <a:srgbClr val="888888"/>
              </a:buClr>
              <a:buSzPts val="1800"/>
              <a:buFont typeface="Calibri"/>
              <a:buNone/>
              <a:defRPr>
                <a:solidFill>
                  <a:srgbClr val="888888"/>
                </a:solidFill>
              </a:defRPr>
            </a:lvl4pPr>
            <a:lvl5pPr lvl="4" algn="ctr">
              <a:lnSpc>
                <a:spcPct val="100000"/>
              </a:lnSpc>
              <a:spcBef>
                <a:spcPts val="360"/>
              </a:spcBef>
              <a:spcAft>
                <a:spcPts val="0"/>
              </a:spcAft>
              <a:buClr>
                <a:srgbClr val="888888"/>
              </a:buClr>
              <a:buSzPts val="18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4" name="Google Shape;24;p91"/>
          <p:cNvCxnSpPr/>
          <p:nvPr/>
        </p:nvCxnSpPr>
        <p:spPr>
          <a:xfrm>
            <a:off x="0" y="200681"/>
            <a:ext cx="9136800" cy="0"/>
          </a:xfrm>
          <a:prstGeom prst="straightConnector1">
            <a:avLst/>
          </a:prstGeom>
          <a:noFill/>
          <a:ln cap="flat" cmpd="sng" w="25400">
            <a:solidFill>
              <a:srgbClr val="3F3F3F"/>
            </a:solidFill>
            <a:prstDash val="solid"/>
            <a:round/>
            <a:headEnd len="sm" w="sm" type="none"/>
            <a:tailEnd len="sm" w="sm" type="none"/>
          </a:ln>
        </p:spPr>
      </p:cxnSp>
      <p:cxnSp>
        <p:nvCxnSpPr>
          <p:cNvPr id="25" name="Google Shape;25;p91"/>
          <p:cNvCxnSpPr/>
          <p:nvPr/>
        </p:nvCxnSpPr>
        <p:spPr>
          <a:xfrm>
            <a:off x="0" y="5345699"/>
            <a:ext cx="9136800" cy="0"/>
          </a:xfrm>
          <a:prstGeom prst="straightConnector1">
            <a:avLst/>
          </a:prstGeom>
          <a:noFill/>
          <a:ln cap="flat" cmpd="sng" w="25400">
            <a:solidFill>
              <a:srgbClr val="3F3F3F"/>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
                                        </p:tgtEl>
                                        <p:attrNameLst>
                                          <p:attrName>style.visibility</p:attrName>
                                        </p:attrNameLst>
                                      </p:cBhvr>
                                      <p:to>
                                        <p:strVal val="visible"/>
                                      </p:to>
                                    </p:set>
                                    <p:animEffect filter="fade" transition="in">
                                      <p:cBhvr>
                                        <p:cTn dur="5000"/>
                                        <p:tgtEl>
                                          <p:spTgt spid="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01"/>
          <p:cNvSpPr txBox="1"/>
          <p:nvPr>
            <p:ph type="title"/>
          </p:nvPr>
        </p:nvSpPr>
        <p:spPr>
          <a:xfrm>
            <a:off x="609600" y="285750"/>
            <a:ext cx="2438400"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2000"/>
              <a:buFont typeface="Libre Franklin Thin"/>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1"/>
          <p:cNvSpPr txBox="1"/>
          <p:nvPr>
            <p:ph idx="1" type="body"/>
          </p:nvPr>
        </p:nvSpPr>
        <p:spPr>
          <a:xfrm>
            <a:off x="3124200" y="304800"/>
            <a:ext cx="5562600" cy="5257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sz="2000"/>
            </a:lvl1pPr>
            <a:lvl2pPr indent="-228600" lvl="1" marL="914400" algn="l">
              <a:lnSpc>
                <a:spcPct val="100000"/>
              </a:lnSpc>
              <a:spcBef>
                <a:spcPts val="400"/>
              </a:spcBef>
              <a:spcAft>
                <a:spcPts val="0"/>
              </a:spcAft>
              <a:buClr>
                <a:srgbClr val="595959"/>
              </a:buClr>
              <a:buSzPts val="2000"/>
              <a:buFont typeface="Calibri"/>
              <a:buNone/>
              <a:defRPr sz="20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400"/>
              </a:spcBef>
              <a:spcAft>
                <a:spcPts val="0"/>
              </a:spcAft>
              <a:buClr>
                <a:srgbClr val="595959"/>
              </a:buClr>
              <a:buSzPts val="2000"/>
              <a:buFont typeface="Calibri"/>
              <a:buNone/>
              <a:defRPr sz="2000"/>
            </a:lvl4pPr>
            <a:lvl5pPr indent="-228600" lvl="4" marL="2286000" algn="l">
              <a:lnSpc>
                <a:spcPct val="100000"/>
              </a:lnSpc>
              <a:spcBef>
                <a:spcPts val="400"/>
              </a:spcBef>
              <a:spcAft>
                <a:spcPts val="0"/>
              </a:spcAft>
              <a:buClr>
                <a:srgbClr val="595959"/>
              </a:buClr>
              <a:buSzPts val="2000"/>
              <a:buFont typeface="Calibri"/>
              <a:buNone/>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84" name="Google Shape;84;p101"/>
          <p:cNvSpPr txBox="1"/>
          <p:nvPr>
            <p:ph idx="2" type="body"/>
          </p:nvPr>
        </p:nvSpPr>
        <p:spPr>
          <a:xfrm>
            <a:off x="609600" y="1447801"/>
            <a:ext cx="2438400" cy="411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595959"/>
              </a:buClr>
              <a:buSzPts val="1400"/>
              <a:buFont typeface="Calibri"/>
              <a:buNone/>
              <a:defRPr sz="1400"/>
            </a:lvl1pPr>
            <a:lvl2pPr indent="-228600" lvl="1" marL="914400" algn="l">
              <a:lnSpc>
                <a:spcPct val="100000"/>
              </a:lnSpc>
              <a:spcBef>
                <a:spcPts val="240"/>
              </a:spcBef>
              <a:spcAft>
                <a:spcPts val="0"/>
              </a:spcAft>
              <a:buClr>
                <a:srgbClr val="595959"/>
              </a:buClr>
              <a:buSzPts val="1200"/>
              <a:buFont typeface="Calibri"/>
              <a:buNone/>
              <a:defRPr sz="1200"/>
            </a:lvl2pPr>
            <a:lvl3pPr indent="-228600" lvl="2" marL="1371600" algn="l">
              <a:lnSpc>
                <a:spcPct val="100000"/>
              </a:lnSpc>
              <a:spcBef>
                <a:spcPts val="200"/>
              </a:spcBef>
              <a:spcAft>
                <a:spcPts val="0"/>
              </a:spcAft>
              <a:buClr>
                <a:srgbClr val="595959"/>
              </a:buClr>
              <a:buSzPts val="1000"/>
              <a:buFont typeface="Calibri"/>
              <a:buNone/>
              <a:defRPr sz="1000"/>
            </a:lvl3pPr>
            <a:lvl4pPr indent="-228600" lvl="3" marL="1828800" algn="l">
              <a:lnSpc>
                <a:spcPct val="100000"/>
              </a:lnSpc>
              <a:spcBef>
                <a:spcPts val="180"/>
              </a:spcBef>
              <a:spcAft>
                <a:spcPts val="0"/>
              </a:spcAft>
              <a:buClr>
                <a:srgbClr val="595959"/>
              </a:buClr>
              <a:buSzPts val="900"/>
              <a:buFont typeface="Calibri"/>
              <a:buNone/>
              <a:defRPr sz="900"/>
            </a:lvl4pPr>
            <a:lvl5pPr indent="-228600" lvl="4" marL="2286000" algn="l">
              <a:lnSpc>
                <a:spcPct val="100000"/>
              </a:lnSpc>
              <a:spcBef>
                <a:spcPts val="180"/>
              </a:spcBef>
              <a:spcAft>
                <a:spcPts val="0"/>
              </a:spcAft>
              <a:buClr>
                <a:srgbClr val="595959"/>
              </a:buClr>
              <a:buSzPts val="900"/>
              <a:buFont typeface="Calibri"/>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5" name="Google Shape;85;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8" name="Shape 88"/>
        <p:cNvGrpSpPr/>
        <p:nvPr/>
      </p:nvGrpSpPr>
      <p:grpSpPr>
        <a:xfrm>
          <a:off x="0" y="0"/>
          <a:ext cx="0" cy="0"/>
          <a:chOff x="0" y="0"/>
          <a:chExt cx="0" cy="0"/>
        </a:xfrm>
      </p:grpSpPr>
      <p:sp>
        <p:nvSpPr>
          <p:cNvPr id="89" name="Google Shape;89;p102"/>
          <p:cNvSpPr txBox="1"/>
          <p:nvPr>
            <p:ph type="title"/>
          </p:nvPr>
        </p:nvSpPr>
        <p:spPr>
          <a:xfrm>
            <a:off x="2057400" y="42672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2000"/>
              <a:buFont typeface="Libre Franklin Thin"/>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2"/>
          <p:cNvSpPr/>
          <p:nvPr>
            <p:ph idx="2" type="pic"/>
          </p:nvPr>
        </p:nvSpPr>
        <p:spPr>
          <a:xfrm>
            <a:off x="2057400" y="228600"/>
            <a:ext cx="5486400" cy="3962400"/>
          </a:xfrm>
          <a:prstGeom prst="rect">
            <a:avLst/>
          </a:prstGeom>
          <a:noFill/>
          <a:ln>
            <a:noFill/>
          </a:ln>
        </p:spPr>
      </p:sp>
      <p:sp>
        <p:nvSpPr>
          <p:cNvPr id="91" name="Google Shape;91;p102"/>
          <p:cNvSpPr txBox="1"/>
          <p:nvPr>
            <p:ph idx="1" type="body"/>
          </p:nvPr>
        </p:nvSpPr>
        <p:spPr>
          <a:xfrm>
            <a:off x="2057400" y="48339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595959"/>
              </a:buClr>
              <a:buSzPts val="1400"/>
              <a:buFont typeface="Calibri"/>
              <a:buNone/>
              <a:defRPr sz="1400"/>
            </a:lvl1pPr>
            <a:lvl2pPr indent="-228600" lvl="1" marL="914400" algn="l">
              <a:lnSpc>
                <a:spcPct val="100000"/>
              </a:lnSpc>
              <a:spcBef>
                <a:spcPts val="240"/>
              </a:spcBef>
              <a:spcAft>
                <a:spcPts val="0"/>
              </a:spcAft>
              <a:buClr>
                <a:srgbClr val="595959"/>
              </a:buClr>
              <a:buSzPts val="1200"/>
              <a:buFont typeface="Calibri"/>
              <a:buNone/>
              <a:defRPr sz="1200"/>
            </a:lvl2pPr>
            <a:lvl3pPr indent="-228600" lvl="2" marL="1371600" algn="l">
              <a:lnSpc>
                <a:spcPct val="100000"/>
              </a:lnSpc>
              <a:spcBef>
                <a:spcPts val="200"/>
              </a:spcBef>
              <a:spcAft>
                <a:spcPts val="0"/>
              </a:spcAft>
              <a:buClr>
                <a:srgbClr val="595959"/>
              </a:buClr>
              <a:buSzPts val="1000"/>
              <a:buFont typeface="Calibri"/>
              <a:buNone/>
              <a:defRPr sz="1000"/>
            </a:lvl3pPr>
            <a:lvl4pPr indent="-228600" lvl="3" marL="1828800" algn="l">
              <a:lnSpc>
                <a:spcPct val="100000"/>
              </a:lnSpc>
              <a:spcBef>
                <a:spcPts val="180"/>
              </a:spcBef>
              <a:spcAft>
                <a:spcPts val="0"/>
              </a:spcAft>
              <a:buClr>
                <a:srgbClr val="595959"/>
              </a:buClr>
              <a:buSzPts val="900"/>
              <a:buFont typeface="Calibri"/>
              <a:buNone/>
              <a:defRPr sz="900"/>
            </a:lvl4pPr>
            <a:lvl5pPr indent="-228600" lvl="4" marL="2286000" algn="l">
              <a:lnSpc>
                <a:spcPct val="100000"/>
              </a:lnSpc>
              <a:spcBef>
                <a:spcPts val="180"/>
              </a:spcBef>
              <a:spcAft>
                <a:spcPts val="0"/>
              </a:spcAft>
              <a:buClr>
                <a:srgbClr val="595959"/>
              </a:buClr>
              <a:buSzPts val="900"/>
              <a:buFont typeface="Calibri"/>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2" name="Google Shape;92;p1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p103"/>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03"/>
          <p:cNvSpPr txBox="1"/>
          <p:nvPr>
            <p:ph idx="1" type="body"/>
          </p:nvPr>
        </p:nvSpPr>
        <p:spPr>
          <a:xfrm rot="5400000">
            <a:off x="2324100" y="-800100"/>
            <a:ext cx="4495800" cy="8229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None/>
              <a:defRPr/>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8" name="Google Shape;98;p1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1" name="Shape 101"/>
        <p:cNvGrpSpPr/>
        <p:nvPr/>
      </p:nvGrpSpPr>
      <p:grpSpPr>
        <a:xfrm>
          <a:off x="0" y="0"/>
          <a:ext cx="0" cy="0"/>
          <a:chOff x="0" y="0"/>
          <a:chExt cx="0" cy="0"/>
        </a:xfrm>
      </p:grpSpPr>
      <p:sp>
        <p:nvSpPr>
          <p:cNvPr id="102" name="Google Shape;102;p104"/>
          <p:cNvSpPr txBox="1"/>
          <p:nvPr>
            <p:ph type="title"/>
          </p:nvPr>
        </p:nvSpPr>
        <p:spPr>
          <a:xfrm rot="5400000">
            <a:off x="5524500" y="2476501"/>
            <a:ext cx="5334000" cy="990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04"/>
          <p:cNvSpPr txBox="1"/>
          <p:nvPr>
            <p:ph idx="1" type="body"/>
          </p:nvPr>
        </p:nvSpPr>
        <p:spPr>
          <a:xfrm rot="5400000">
            <a:off x="1356519" y="-624680"/>
            <a:ext cx="5364162" cy="7162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None/>
              <a:defRPr/>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4" name="Google Shape;104;p1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Summary">
  <p:cSld name="Agenda/Summary">
    <p:spTree>
      <p:nvGrpSpPr>
        <p:cNvPr id="107" name="Shape 107"/>
        <p:cNvGrpSpPr/>
        <p:nvPr/>
      </p:nvGrpSpPr>
      <p:grpSpPr>
        <a:xfrm>
          <a:off x="0" y="0"/>
          <a:ext cx="0" cy="0"/>
          <a:chOff x="0" y="0"/>
          <a:chExt cx="0" cy="0"/>
        </a:xfrm>
      </p:grpSpPr>
      <p:sp>
        <p:nvSpPr>
          <p:cNvPr id="108" name="Google Shape;108;p10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05"/>
          <p:cNvSpPr txBox="1"/>
          <p:nvPr>
            <p:ph idx="1" type="body"/>
          </p:nvPr>
        </p:nvSpPr>
        <p:spPr>
          <a:xfrm>
            <a:off x="3962400" y="1524000"/>
            <a:ext cx="4648200" cy="8382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Font typeface="Calibri"/>
              <a:buNone/>
              <a:defRPr sz="1800"/>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1" name="Google Shape;111;p105"/>
          <p:cNvSpPr txBox="1"/>
          <p:nvPr>
            <p:ph idx="2" type="body"/>
          </p:nvPr>
        </p:nvSpPr>
        <p:spPr>
          <a:xfrm>
            <a:off x="3962400" y="2362200"/>
            <a:ext cx="4648200" cy="8382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Font typeface="Calibri"/>
              <a:buNone/>
              <a:defRPr sz="1800"/>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2" name="Google Shape;112;p105"/>
          <p:cNvSpPr txBox="1"/>
          <p:nvPr>
            <p:ph idx="3" type="body"/>
          </p:nvPr>
        </p:nvSpPr>
        <p:spPr>
          <a:xfrm>
            <a:off x="3962400" y="3200400"/>
            <a:ext cx="4648200" cy="8382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Font typeface="Calibri"/>
              <a:buNone/>
              <a:defRPr sz="1800"/>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3" name="Google Shape;113;p105"/>
          <p:cNvSpPr txBox="1"/>
          <p:nvPr>
            <p:ph idx="4" type="body"/>
          </p:nvPr>
        </p:nvSpPr>
        <p:spPr>
          <a:xfrm>
            <a:off x="3962400" y="4038600"/>
            <a:ext cx="4648200" cy="8382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Font typeface="Calibri"/>
              <a:buNone/>
              <a:defRPr sz="1800"/>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4" name="Google Shape;114;p105"/>
          <p:cNvSpPr txBox="1"/>
          <p:nvPr>
            <p:ph type="title"/>
          </p:nvPr>
        </p:nvSpPr>
        <p:spPr>
          <a:xfrm>
            <a:off x="457200" y="274638"/>
            <a:ext cx="81534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
  <p:cSld name="Two Picture">
    <p:spTree>
      <p:nvGrpSpPr>
        <p:cNvPr id="115" name="Shape 115"/>
        <p:cNvGrpSpPr/>
        <p:nvPr/>
      </p:nvGrpSpPr>
      <p:grpSpPr>
        <a:xfrm>
          <a:off x="0" y="0"/>
          <a:ext cx="0" cy="0"/>
          <a:chOff x="0" y="0"/>
          <a:chExt cx="0" cy="0"/>
        </a:xfrm>
      </p:grpSpPr>
      <p:sp>
        <p:nvSpPr>
          <p:cNvPr id="116" name="Google Shape;116;p10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06"/>
          <p:cNvSpPr txBox="1"/>
          <p:nvPr>
            <p:ph idx="1" type="body"/>
          </p:nvPr>
        </p:nvSpPr>
        <p:spPr>
          <a:xfrm>
            <a:off x="457200" y="1143000"/>
            <a:ext cx="3048000" cy="217640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60"/>
              </a:spcBef>
              <a:spcAft>
                <a:spcPts val="0"/>
              </a:spcAft>
              <a:buClr>
                <a:srgbClr val="595959"/>
              </a:buClr>
              <a:buSzPts val="2800"/>
              <a:buFont typeface="Calibri"/>
              <a:buNone/>
              <a:defRPr sz="28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9" name="Google Shape;119;p106"/>
          <p:cNvSpPr txBox="1"/>
          <p:nvPr>
            <p:ph idx="2" type="body"/>
          </p:nvPr>
        </p:nvSpPr>
        <p:spPr>
          <a:xfrm>
            <a:off x="3657600" y="1143000"/>
            <a:ext cx="5029200" cy="2144037"/>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sz="20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0" name="Google Shape;120;p106"/>
          <p:cNvSpPr txBox="1"/>
          <p:nvPr>
            <p:ph idx="3" type="body"/>
          </p:nvPr>
        </p:nvSpPr>
        <p:spPr>
          <a:xfrm>
            <a:off x="457200" y="3392186"/>
            <a:ext cx="3048000" cy="224661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60"/>
              </a:spcBef>
              <a:spcAft>
                <a:spcPts val="0"/>
              </a:spcAft>
              <a:buClr>
                <a:srgbClr val="595959"/>
              </a:buClr>
              <a:buSzPts val="2800"/>
              <a:buFont typeface="Calibri"/>
              <a:buNone/>
              <a:defRPr sz="28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1" name="Google Shape;121;p106"/>
          <p:cNvSpPr txBox="1"/>
          <p:nvPr>
            <p:ph idx="4" type="body"/>
          </p:nvPr>
        </p:nvSpPr>
        <p:spPr>
          <a:xfrm>
            <a:off x="3657600" y="3392186"/>
            <a:ext cx="5029200" cy="22132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sz="20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2" name="Google Shape;122;p106"/>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
  <p:cSld name="Three Picture">
    <p:spTree>
      <p:nvGrpSpPr>
        <p:cNvPr id="123" name="Shape 123"/>
        <p:cNvGrpSpPr/>
        <p:nvPr/>
      </p:nvGrpSpPr>
      <p:grpSpPr>
        <a:xfrm>
          <a:off x="0" y="0"/>
          <a:ext cx="0" cy="0"/>
          <a:chOff x="0" y="0"/>
          <a:chExt cx="0" cy="0"/>
        </a:xfrm>
      </p:grpSpPr>
      <p:sp>
        <p:nvSpPr>
          <p:cNvPr id="124" name="Google Shape;124;p10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07"/>
          <p:cNvSpPr txBox="1"/>
          <p:nvPr>
            <p:ph idx="1" type="body"/>
          </p:nvPr>
        </p:nvSpPr>
        <p:spPr>
          <a:xfrm>
            <a:off x="457201" y="3505201"/>
            <a:ext cx="2514597" cy="2133600"/>
          </a:xfrm>
          <a:prstGeom prst="rect">
            <a:avLst/>
          </a:prstGeom>
          <a:noFill/>
          <a:ln>
            <a:noFill/>
          </a:ln>
        </p:spPr>
        <p:txBody>
          <a:bodyPr anchorCtr="0" anchor="t" bIns="45700" lIns="274300" spcFirstLastPara="1" rIns="182875" wrap="square" tIns="0">
            <a:noAutofit/>
          </a:bodyPr>
          <a:lstStyle>
            <a:lvl1pPr indent="-228600" lvl="0" marL="457200" algn="l">
              <a:lnSpc>
                <a:spcPct val="111111"/>
              </a:lnSpc>
              <a:spcBef>
                <a:spcPts val="360"/>
              </a:spcBef>
              <a:spcAft>
                <a:spcPts val="0"/>
              </a:spcAft>
              <a:buClr>
                <a:srgbClr val="595959"/>
              </a:buClr>
              <a:buSzPts val="1800"/>
              <a:buFont typeface="Calibri"/>
              <a:buNone/>
              <a:defRPr sz="18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7" name="Google Shape;127;p107"/>
          <p:cNvSpPr txBox="1"/>
          <p:nvPr>
            <p:ph idx="2" type="body"/>
          </p:nvPr>
        </p:nvSpPr>
        <p:spPr>
          <a:xfrm>
            <a:off x="3314700" y="3505201"/>
            <a:ext cx="2514597" cy="2133600"/>
          </a:xfrm>
          <a:prstGeom prst="rect">
            <a:avLst/>
          </a:prstGeom>
          <a:noFill/>
          <a:ln>
            <a:noFill/>
          </a:ln>
        </p:spPr>
        <p:txBody>
          <a:bodyPr anchorCtr="0" anchor="t" bIns="45700" lIns="274300" spcFirstLastPara="1" rIns="182875" wrap="square" tIns="0">
            <a:noAutofit/>
          </a:bodyPr>
          <a:lstStyle>
            <a:lvl1pPr indent="-228600" lvl="0" marL="457200" algn="l">
              <a:lnSpc>
                <a:spcPct val="111111"/>
              </a:lnSpc>
              <a:spcBef>
                <a:spcPts val="360"/>
              </a:spcBef>
              <a:spcAft>
                <a:spcPts val="0"/>
              </a:spcAft>
              <a:buClr>
                <a:srgbClr val="595959"/>
              </a:buClr>
              <a:buSzPts val="1800"/>
              <a:buFont typeface="Calibri"/>
              <a:buNone/>
              <a:defRPr sz="18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8" name="Google Shape;128;p107"/>
          <p:cNvSpPr txBox="1"/>
          <p:nvPr>
            <p:ph idx="3" type="body"/>
          </p:nvPr>
        </p:nvSpPr>
        <p:spPr>
          <a:xfrm>
            <a:off x="6172199" y="3505201"/>
            <a:ext cx="2514597" cy="2133600"/>
          </a:xfrm>
          <a:prstGeom prst="rect">
            <a:avLst/>
          </a:prstGeom>
          <a:noFill/>
          <a:ln>
            <a:noFill/>
          </a:ln>
        </p:spPr>
        <p:txBody>
          <a:bodyPr anchorCtr="0" anchor="t" bIns="45700" lIns="274300" spcFirstLastPara="1" rIns="182875" wrap="square" tIns="0">
            <a:noAutofit/>
          </a:bodyPr>
          <a:lstStyle>
            <a:lvl1pPr indent="-228600" lvl="0" marL="457200" algn="l">
              <a:lnSpc>
                <a:spcPct val="111111"/>
              </a:lnSpc>
              <a:spcBef>
                <a:spcPts val="360"/>
              </a:spcBef>
              <a:spcAft>
                <a:spcPts val="0"/>
              </a:spcAft>
              <a:buClr>
                <a:srgbClr val="595959"/>
              </a:buClr>
              <a:buSzPts val="1800"/>
              <a:buFont typeface="Calibri"/>
              <a:buNone/>
              <a:defRPr sz="18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9" name="Google Shape;129;p107"/>
          <p:cNvSpPr txBox="1"/>
          <p:nvPr>
            <p:ph idx="4" type="body"/>
          </p:nvPr>
        </p:nvSpPr>
        <p:spPr>
          <a:xfrm>
            <a:off x="457201" y="1219200"/>
            <a:ext cx="2514597" cy="2209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60"/>
              </a:spcBef>
              <a:spcAft>
                <a:spcPts val="0"/>
              </a:spcAft>
              <a:buClr>
                <a:srgbClr val="595959"/>
              </a:buClr>
              <a:buSzPts val="2800"/>
              <a:buFont typeface="Calibri"/>
              <a:buNone/>
              <a:defRPr sz="28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0" name="Google Shape;130;p107"/>
          <p:cNvSpPr txBox="1"/>
          <p:nvPr>
            <p:ph idx="5" type="body"/>
          </p:nvPr>
        </p:nvSpPr>
        <p:spPr>
          <a:xfrm>
            <a:off x="3314699" y="1219200"/>
            <a:ext cx="2514600" cy="2209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60"/>
              </a:spcBef>
              <a:spcAft>
                <a:spcPts val="0"/>
              </a:spcAft>
              <a:buClr>
                <a:srgbClr val="595959"/>
              </a:buClr>
              <a:buSzPts val="2800"/>
              <a:buFont typeface="Calibri"/>
              <a:buNone/>
              <a:defRPr sz="28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1" name="Google Shape;131;p107"/>
          <p:cNvSpPr txBox="1"/>
          <p:nvPr>
            <p:ph idx="6" type="body"/>
          </p:nvPr>
        </p:nvSpPr>
        <p:spPr>
          <a:xfrm>
            <a:off x="6172200" y="1219200"/>
            <a:ext cx="2514600" cy="2209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60"/>
              </a:spcBef>
              <a:spcAft>
                <a:spcPts val="0"/>
              </a:spcAft>
              <a:buClr>
                <a:srgbClr val="595959"/>
              </a:buClr>
              <a:buSzPts val="2800"/>
              <a:buFont typeface="Calibri"/>
              <a:buNone/>
              <a:defRPr sz="2800"/>
            </a:lvl1pPr>
            <a:lvl2pPr indent="-228600" lvl="1" marL="914400" algn="l">
              <a:lnSpc>
                <a:spcPct val="100000"/>
              </a:lnSpc>
              <a:spcBef>
                <a:spcPts val="480"/>
              </a:spcBef>
              <a:spcAft>
                <a:spcPts val="0"/>
              </a:spcAft>
              <a:buClr>
                <a:srgbClr val="595959"/>
              </a:buClr>
              <a:buSzPts val="2400"/>
              <a:buFont typeface="Calibri"/>
              <a:buNone/>
              <a:defRPr sz="24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2" name="Google Shape;132;p107"/>
          <p:cNvSpPr txBox="1"/>
          <p:nvPr>
            <p:ph type="title"/>
          </p:nvPr>
        </p:nvSpPr>
        <p:spPr>
          <a:xfrm>
            <a:off x="457200" y="274638"/>
            <a:ext cx="61722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92"/>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2"/>
          <p:cNvSpPr txBox="1"/>
          <p:nvPr>
            <p:ph idx="1" type="body"/>
          </p:nvPr>
        </p:nvSpPr>
        <p:spPr>
          <a:xfrm>
            <a:off x="457200" y="1066800"/>
            <a:ext cx="8229600" cy="4572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None/>
              <a:defRPr/>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Light Backgroun">
  <p:cSld name="Title and Content Light Backgroun">
    <p:bg>
      <p:bgPr>
        <a:solidFill>
          <a:schemeClr val="lt1"/>
        </a:solidFill>
      </p:bgPr>
    </p:bg>
    <p:spTree>
      <p:nvGrpSpPr>
        <p:cNvPr id="32" name="Shape 32"/>
        <p:cNvGrpSpPr/>
        <p:nvPr/>
      </p:nvGrpSpPr>
      <p:grpSpPr>
        <a:xfrm>
          <a:off x="0" y="0"/>
          <a:ext cx="0" cy="0"/>
          <a:chOff x="0" y="0"/>
          <a:chExt cx="0" cy="0"/>
        </a:xfrm>
      </p:grpSpPr>
      <p:sp>
        <p:nvSpPr>
          <p:cNvPr id="33" name="Google Shape;33;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94"/>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4"/>
          <p:cNvSpPr txBox="1"/>
          <p:nvPr>
            <p:ph idx="1" type="body"/>
          </p:nvPr>
        </p:nvSpPr>
        <p:spPr>
          <a:xfrm>
            <a:off x="457200" y="1066800"/>
            <a:ext cx="8229600" cy="4495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None/>
              <a:defRPr/>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Title and Content">
  <p:cSld name="Bulleted Title and Content">
    <p:spTree>
      <p:nvGrpSpPr>
        <p:cNvPr id="38" name="Shape 38"/>
        <p:cNvGrpSpPr/>
        <p:nvPr/>
      </p:nvGrpSpPr>
      <p:grpSpPr>
        <a:xfrm>
          <a:off x="0" y="0"/>
          <a:ext cx="0" cy="0"/>
          <a:chOff x="0" y="0"/>
          <a:chExt cx="0" cy="0"/>
        </a:xfrm>
      </p:grpSpPr>
      <p:sp>
        <p:nvSpPr>
          <p:cNvPr id="39" name="Google Shape;39;p93"/>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3"/>
          <p:cNvSpPr txBox="1"/>
          <p:nvPr>
            <p:ph idx="1" type="body"/>
          </p:nvPr>
        </p:nvSpPr>
        <p:spPr>
          <a:xfrm>
            <a:off x="457200" y="1066800"/>
            <a:ext cx="8229600" cy="44958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595959"/>
              </a:buClr>
              <a:buSzPts val="2400"/>
              <a:buFont typeface="Arial"/>
              <a:buChar char="•"/>
              <a:defRPr sz="2400"/>
            </a:lvl1pPr>
            <a:lvl2pPr indent="-355600" lvl="1" marL="914400" algn="l">
              <a:lnSpc>
                <a:spcPct val="100000"/>
              </a:lnSpc>
              <a:spcBef>
                <a:spcPts val="400"/>
              </a:spcBef>
              <a:spcAft>
                <a:spcPts val="0"/>
              </a:spcAft>
              <a:buClr>
                <a:srgbClr val="595959"/>
              </a:buClr>
              <a:buSzPts val="2000"/>
              <a:buFont typeface="Arial"/>
              <a:buChar char="•"/>
              <a:defRPr sz="2000"/>
            </a:lvl2pPr>
            <a:lvl3pPr indent="-342900" lvl="2" marL="1371600" algn="l">
              <a:lnSpc>
                <a:spcPct val="100000"/>
              </a:lnSpc>
              <a:spcBef>
                <a:spcPts val="360"/>
              </a:spcBef>
              <a:spcAft>
                <a:spcPts val="0"/>
              </a:spcAft>
              <a:buClr>
                <a:srgbClr val="595959"/>
              </a:buClr>
              <a:buSzPts val="1800"/>
              <a:buFont typeface="Arial"/>
              <a:buChar char="•"/>
              <a:defRPr sz="1800"/>
            </a:lvl3pPr>
            <a:lvl4pPr indent="-330200" lvl="3" marL="1828800" algn="l">
              <a:lnSpc>
                <a:spcPct val="100000"/>
              </a:lnSpc>
              <a:spcBef>
                <a:spcPts val="320"/>
              </a:spcBef>
              <a:spcAft>
                <a:spcPts val="0"/>
              </a:spcAft>
              <a:buClr>
                <a:srgbClr val="595959"/>
              </a:buClr>
              <a:buSzPts val="1600"/>
              <a:buFont typeface="Arial"/>
              <a:buChar char="•"/>
              <a:defRPr sz="1600"/>
            </a:lvl4pPr>
            <a:lvl5pPr indent="-330200" lvl="4" marL="2286000" algn="l">
              <a:lnSpc>
                <a:spcPct val="100000"/>
              </a:lnSpc>
              <a:spcBef>
                <a:spcPts val="320"/>
              </a:spcBef>
              <a:spcAft>
                <a:spcPts val="0"/>
              </a:spcAft>
              <a:buClr>
                <a:srgbClr val="595959"/>
              </a:buClr>
              <a:buSzPts val="1600"/>
              <a:buFont typeface="Arial"/>
              <a:buChar char="•"/>
              <a:defRPr sz="16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o Side Graphic">
  <p:cSld name="Title and Content No Side Graphic">
    <p:spTree>
      <p:nvGrpSpPr>
        <p:cNvPr id="44" name="Shape 44"/>
        <p:cNvGrpSpPr/>
        <p:nvPr/>
      </p:nvGrpSpPr>
      <p:grpSpPr>
        <a:xfrm>
          <a:off x="0" y="0"/>
          <a:ext cx="0" cy="0"/>
          <a:chOff x="0" y="0"/>
          <a:chExt cx="0" cy="0"/>
        </a:xfrm>
      </p:grpSpPr>
      <p:sp>
        <p:nvSpPr>
          <p:cNvPr id="45" name="Google Shape;45;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95"/>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5"/>
          <p:cNvSpPr txBox="1"/>
          <p:nvPr>
            <p:ph idx="1" type="body"/>
          </p:nvPr>
        </p:nvSpPr>
        <p:spPr>
          <a:xfrm>
            <a:off x="457200" y="1066800"/>
            <a:ext cx="8229600" cy="4495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rgbClr val="595959"/>
              </a:buClr>
              <a:buSzPts val="1800"/>
              <a:buNone/>
              <a:defRPr/>
            </a:lvl1pPr>
            <a:lvl2pPr indent="-228600" lvl="1" marL="914400" algn="l">
              <a:lnSpc>
                <a:spcPct val="100000"/>
              </a:lnSpc>
              <a:spcBef>
                <a:spcPts val="360"/>
              </a:spcBef>
              <a:spcAft>
                <a:spcPts val="0"/>
              </a:spcAft>
              <a:buClr>
                <a:srgbClr val="595959"/>
              </a:buClr>
              <a:buSzPts val="1800"/>
              <a:buNone/>
              <a:defRPr/>
            </a:lvl2pPr>
            <a:lvl3pPr indent="-228600" lvl="2" marL="1371600" algn="l">
              <a:lnSpc>
                <a:spcPct val="100000"/>
              </a:lnSpc>
              <a:spcBef>
                <a:spcPts val="360"/>
              </a:spcBef>
              <a:spcAft>
                <a:spcPts val="0"/>
              </a:spcAft>
              <a:buClr>
                <a:srgbClr val="595959"/>
              </a:buClr>
              <a:buSzPts val="1800"/>
              <a:buNone/>
              <a:defRPr/>
            </a:lvl3pPr>
            <a:lvl4pPr indent="-228600" lvl="3" marL="1828800" algn="l">
              <a:lnSpc>
                <a:spcPct val="100000"/>
              </a:lnSpc>
              <a:spcBef>
                <a:spcPts val="360"/>
              </a:spcBef>
              <a:spcAft>
                <a:spcPts val="0"/>
              </a:spcAft>
              <a:buClr>
                <a:srgbClr val="595959"/>
              </a:buClr>
              <a:buSzPts val="1800"/>
              <a:buNone/>
              <a:defRPr/>
            </a:lvl4pPr>
            <a:lvl5pPr indent="-228600" lvl="4" marL="2286000" algn="l">
              <a:lnSpc>
                <a:spcPct val="100000"/>
              </a:lnSpc>
              <a:spcBef>
                <a:spcPts val="360"/>
              </a:spcBef>
              <a:spcAft>
                <a:spcPts val="0"/>
              </a:spcAft>
              <a:buClr>
                <a:srgbClr val="595959"/>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96"/>
          <p:cNvSpPr txBox="1"/>
          <p:nvPr>
            <p:ph type="title"/>
          </p:nvPr>
        </p:nvSpPr>
        <p:spPr>
          <a:xfrm>
            <a:off x="762000" y="4167187"/>
            <a:ext cx="70866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3F3F3F"/>
              </a:buClr>
              <a:buSzPts val="4000"/>
              <a:buFont typeface="Libre Franklin Thin"/>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6"/>
          <p:cNvSpPr txBox="1"/>
          <p:nvPr>
            <p:ph idx="1" type="body"/>
          </p:nvPr>
        </p:nvSpPr>
        <p:spPr>
          <a:xfrm>
            <a:off x="762000" y="2667000"/>
            <a:ext cx="70866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360"/>
              </a:spcBef>
              <a:spcAft>
                <a:spcPts val="0"/>
              </a:spcAft>
              <a:buClr>
                <a:srgbClr val="888888"/>
              </a:buClr>
              <a:buSzPts val="1800"/>
              <a:buFont typeface="Calibri"/>
              <a:buNone/>
              <a:defRPr sz="1800">
                <a:solidFill>
                  <a:srgbClr val="888888"/>
                </a:solidFill>
              </a:defRPr>
            </a:lvl2pPr>
            <a:lvl3pPr indent="-228600" lvl="2" marL="1371600" algn="l">
              <a:lnSpc>
                <a:spcPct val="100000"/>
              </a:lnSpc>
              <a:spcBef>
                <a:spcPts val="320"/>
              </a:spcBef>
              <a:spcAft>
                <a:spcPts val="0"/>
              </a:spcAft>
              <a:buClr>
                <a:srgbClr val="888888"/>
              </a:buClr>
              <a:buSzPts val="1600"/>
              <a:buFont typeface="Calibri"/>
              <a:buNone/>
              <a:defRPr sz="1600">
                <a:solidFill>
                  <a:srgbClr val="888888"/>
                </a:solidFill>
              </a:defRPr>
            </a:lvl3pPr>
            <a:lvl4pPr indent="-228600" lvl="3" marL="1828800" algn="l">
              <a:lnSpc>
                <a:spcPct val="100000"/>
              </a:lnSpc>
              <a:spcBef>
                <a:spcPts val="280"/>
              </a:spcBef>
              <a:spcAft>
                <a:spcPts val="0"/>
              </a:spcAft>
              <a:buClr>
                <a:srgbClr val="888888"/>
              </a:buClr>
              <a:buSzPts val="1400"/>
              <a:buFont typeface="Calibri"/>
              <a:buNone/>
              <a:defRPr sz="1400">
                <a:solidFill>
                  <a:srgbClr val="888888"/>
                </a:solidFill>
              </a:defRPr>
            </a:lvl4pPr>
            <a:lvl5pPr indent="-228600" lvl="4" marL="2286000" algn="l">
              <a:lnSpc>
                <a:spcPct val="100000"/>
              </a:lnSpc>
              <a:spcBef>
                <a:spcPts val="280"/>
              </a:spcBef>
              <a:spcAft>
                <a:spcPts val="0"/>
              </a:spcAft>
              <a:buClr>
                <a:srgbClr val="888888"/>
              </a:buClr>
              <a:buSzPts val="1400"/>
              <a:buFont typeface="Calibri"/>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3" name="Google Shape;53;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gradFill>
          <a:gsLst>
            <a:gs pos="0">
              <a:srgbClr val="7F7F7F"/>
            </a:gs>
            <a:gs pos="86000">
              <a:srgbClr val="F2F2F2"/>
            </a:gs>
            <a:gs pos="100000">
              <a:srgbClr val="BFBFBF"/>
            </a:gs>
          </a:gsLst>
          <a:lin ang="5400000" scaled="0"/>
        </a:gradFill>
      </p:bgPr>
    </p:bg>
    <p:spTree>
      <p:nvGrpSpPr>
        <p:cNvPr id="56" name="Shape 56"/>
        <p:cNvGrpSpPr/>
        <p:nvPr/>
      </p:nvGrpSpPr>
      <p:grpSpPr>
        <a:xfrm>
          <a:off x="0" y="0"/>
          <a:ext cx="0" cy="0"/>
          <a:chOff x="0" y="0"/>
          <a:chExt cx="0" cy="0"/>
        </a:xfrm>
      </p:grpSpPr>
      <p:sp>
        <p:nvSpPr>
          <p:cNvPr id="57" name="Google Shape;57;p97"/>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7"/>
          <p:cNvSpPr txBox="1"/>
          <p:nvPr>
            <p:ph idx="1" type="body"/>
          </p:nvPr>
        </p:nvSpPr>
        <p:spPr>
          <a:xfrm>
            <a:off x="457200" y="1143000"/>
            <a:ext cx="4038600" cy="4495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sz="2000"/>
            </a:lvl1pPr>
            <a:lvl2pPr indent="-228600" lvl="1" marL="914400" algn="l">
              <a:lnSpc>
                <a:spcPct val="100000"/>
              </a:lnSpc>
              <a:spcBef>
                <a:spcPts val="400"/>
              </a:spcBef>
              <a:spcAft>
                <a:spcPts val="0"/>
              </a:spcAft>
              <a:buClr>
                <a:srgbClr val="595959"/>
              </a:buClr>
              <a:buSzPts val="2000"/>
              <a:buFont typeface="Calibri"/>
              <a:buNone/>
              <a:defRPr sz="20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9" name="Google Shape;59;p97"/>
          <p:cNvSpPr txBox="1"/>
          <p:nvPr>
            <p:ph idx="2" type="body"/>
          </p:nvPr>
        </p:nvSpPr>
        <p:spPr>
          <a:xfrm>
            <a:off x="4648200" y="1143000"/>
            <a:ext cx="4038600" cy="4495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sz="2000"/>
            </a:lvl1pPr>
            <a:lvl2pPr indent="-228600" lvl="1" marL="914400" algn="l">
              <a:lnSpc>
                <a:spcPct val="100000"/>
              </a:lnSpc>
              <a:spcBef>
                <a:spcPts val="400"/>
              </a:spcBef>
              <a:spcAft>
                <a:spcPts val="0"/>
              </a:spcAft>
              <a:buClr>
                <a:srgbClr val="595959"/>
              </a:buClr>
              <a:buSzPts val="2000"/>
              <a:buFont typeface="Calibri"/>
              <a:buNone/>
              <a:defRPr sz="2000"/>
            </a:lvl2pPr>
            <a:lvl3pPr indent="-228600" lvl="2" marL="1371600" algn="l">
              <a:lnSpc>
                <a:spcPct val="100000"/>
              </a:lnSpc>
              <a:spcBef>
                <a:spcPts val="400"/>
              </a:spcBef>
              <a:spcAft>
                <a:spcPts val="0"/>
              </a:spcAft>
              <a:buClr>
                <a:srgbClr val="595959"/>
              </a:buClr>
              <a:buSzPts val="2000"/>
              <a:buFont typeface="Calibri"/>
              <a:buNone/>
              <a:defRPr sz="2000"/>
            </a:lvl3pPr>
            <a:lvl4pPr indent="-228600" lvl="3" marL="1828800" algn="l">
              <a:lnSpc>
                <a:spcPct val="100000"/>
              </a:lnSpc>
              <a:spcBef>
                <a:spcPts val="360"/>
              </a:spcBef>
              <a:spcAft>
                <a:spcPts val="0"/>
              </a:spcAft>
              <a:buClr>
                <a:srgbClr val="595959"/>
              </a:buClr>
              <a:buSzPts val="1800"/>
              <a:buFont typeface="Calibri"/>
              <a:buNone/>
              <a:defRPr sz="1800"/>
            </a:lvl4pPr>
            <a:lvl5pPr indent="-228600" lvl="4" marL="2286000" algn="l">
              <a:lnSpc>
                <a:spcPct val="100000"/>
              </a:lnSpc>
              <a:spcBef>
                <a:spcPts val="360"/>
              </a:spcBef>
              <a:spcAft>
                <a:spcPts val="0"/>
              </a:spcAft>
              <a:buClr>
                <a:srgbClr val="595959"/>
              </a:buClr>
              <a:buSzPts val="1800"/>
              <a:buFont typeface="Calibri"/>
              <a:buNone/>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0" name="Google Shape;60;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3" name="Shape 63"/>
        <p:cNvGrpSpPr/>
        <p:nvPr/>
      </p:nvGrpSpPr>
      <p:grpSpPr>
        <a:xfrm>
          <a:off x="0" y="0"/>
          <a:ext cx="0" cy="0"/>
          <a:chOff x="0" y="0"/>
          <a:chExt cx="0" cy="0"/>
        </a:xfrm>
      </p:grpSpPr>
      <p:sp>
        <p:nvSpPr>
          <p:cNvPr id="64" name="Google Shape;64;p98"/>
          <p:cNvSpPr txBox="1"/>
          <p:nvPr>
            <p:ph idx="1" type="body"/>
          </p:nvPr>
        </p:nvSpPr>
        <p:spPr>
          <a:xfrm>
            <a:off x="457200" y="1112838"/>
            <a:ext cx="396240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b="1" sz="2000"/>
            </a:lvl1pPr>
            <a:lvl2pPr indent="-228600" lvl="1" marL="914400" algn="l">
              <a:lnSpc>
                <a:spcPct val="100000"/>
              </a:lnSpc>
              <a:spcBef>
                <a:spcPts val="400"/>
              </a:spcBef>
              <a:spcAft>
                <a:spcPts val="0"/>
              </a:spcAft>
              <a:buClr>
                <a:srgbClr val="595959"/>
              </a:buClr>
              <a:buSzPts val="2000"/>
              <a:buFont typeface="Calibri"/>
              <a:buNone/>
              <a:defRPr b="1" sz="2000"/>
            </a:lvl2pPr>
            <a:lvl3pPr indent="-228600" lvl="2" marL="1371600" algn="l">
              <a:lnSpc>
                <a:spcPct val="100000"/>
              </a:lnSpc>
              <a:spcBef>
                <a:spcPts val="360"/>
              </a:spcBef>
              <a:spcAft>
                <a:spcPts val="0"/>
              </a:spcAft>
              <a:buClr>
                <a:srgbClr val="595959"/>
              </a:buClr>
              <a:buSzPts val="1800"/>
              <a:buFont typeface="Calibri"/>
              <a:buNone/>
              <a:defRPr b="1" sz="1800"/>
            </a:lvl3pPr>
            <a:lvl4pPr indent="-228600" lvl="3" marL="1828800" algn="l">
              <a:lnSpc>
                <a:spcPct val="100000"/>
              </a:lnSpc>
              <a:spcBef>
                <a:spcPts val="320"/>
              </a:spcBef>
              <a:spcAft>
                <a:spcPts val="0"/>
              </a:spcAft>
              <a:buClr>
                <a:srgbClr val="595959"/>
              </a:buClr>
              <a:buSzPts val="1600"/>
              <a:buFont typeface="Calibri"/>
              <a:buNone/>
              <a:defRPr b="1" sz="1600"/>
            </a:lvl4pPr>
            <a:lvl5pPr indent="-228600" lvl="4" marL="2286000" algn="l">
              <a:lnSpc>
                <a:spcPct val="100000"/>
              </a:lnSpc>
              <a:spcBef>
                <a:spcPts val="320"/>
              </a:spcBef>
              <a:spcAft>
                <a:spcPts val="0"/>
              </a:spcAft>
              <a:buClr>
                <a:srgbClr val="595959"/>
              </a:buClr>
              <a:buSzPts val="1600"/>
              <a:buFont typeface="Calibri"/>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5" name="Google Shape;65;p98"/>
          <p:cNvSpPr txBox="1"/>
          <p:nvPr>
            <p:ph idx="2" type="body"/>
          </p:nvPr>
        </p:nvSpPr>
        <p:spPr>
          <a:xfrm>
            <a:off x="457200" y="1828801"/>
            <a:ext cx="3962400" cy="3810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sz="2000"/>
            </a:lvl1pPr>
            <a:lvl2pPr indent="-228600" lvl="1" marL="914400" algn="l">
              <a:lnSpc>
                <a:spcPct val="100000"/>
              </a:lnSpc>
              <a:spcBef>
                <a:spcPts val="400"/>
              </a:spcBef>
              <a:spcAft>
                <a:spcPts val="0"/>
              </a:spcAft>
              <a:buClr>
                <a:srgbClr val="595959"/>
              </a:buClr>
              <a:buSzPts val="2000"/>
              <a:buFont typeface="Calibri"/>
              <a:buNone/>
              <a:defRPr sz="2000"/>
            </a:lvl2pPr>
            <a:lvl3pPr indent="-228600" lvl="2" marL="1371600" algn="l">
              <a:lnSpc>
                <a:spcPct val="100000"/>
              </a:lnSpc>
              <a:spcBef>
                <a:spcPts val="360"/>
              </a:spcBef>
              <a:spcAft>
                <a:spcPts val="0"/>
              </a:spcAft>
              <a:buClr>
                <a:srgbClr val="595959"/>
              </a:buClr>
              <a:buSzPts val="1800"/>
              <a:buFont typeface="Calibri"/>
              <a:buNone/>
              <a:defRPr sz="1800"/>
            </a:lvl3pPr>
            <a:lvl4pPr indent="-228600" lvl="3" marL="1828800" algn="l">
              <a:lnSpc>
                <a:spcPct val="100000"/>
              </a:lnSpc>
              <a:spcBef>
                <a:spcPts val="320"/>
              </a:spcBef>
              <a:spcAft>
                <a:spcPts val="0"/>
              </a:spcAft>
              <a:buClr>
                <a:srgbClr val="595959"/>
              </a:buClr>
              <a:buSzPts val="1600"/>
              <a:buFont typeface="Calibri"/>
              <a:buNone/>
              <a:defRPr sz="1600"/>
            </a:lvl4pPr>
            <a:lvl5pPr indent="-228600" lvl="4" marL="2286000" algn="l">
              <a:lnSpc>
                <a:spcPct val="100000"/>
              </a:lnSpc>
              <a:spcBef>
                <a:spcPts val="320"/>
              </a:spcBef>
              <a:spcAft>
                <a:spcPts val="0"/>
              </a:spcAft>
              <a:buClr>
                <a:srgbClr val="595959"/>
              </a:buClr>
              <a:buSzPts val="1600"/>
              <a:buFont typeface="Calibri"/>
              <a:buNone/>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6" name="Google Shape;66;p98"/>
          <p:cNvSpPr txBox="1"/>
          <p:nvPr>
            <p:ph idx="3" type="body"/>
          </p:nvPr>
        </p:nvSpPr>
        <p:spPr>
          <a:xfrm>
            <a:off x="4724400" y="1112838"/>
            <a:ext cx="3963957"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b="1" sz="2000"/>
            </a:lvl1pPr>
            <a:lvl2pPr indent="-228600" lvl="1" marL="914400" algn="l">
              <a:lnSpc>
                <a:spcPct val="100000"/>
              </a:lnSpc>
              <a:spcBef>
                <a:spcPts val="400"/>
              </a:spcBef>
              <a:spcAft>
                <a:spcPts val="0"/>
              </a:spcAft>
              <a:buClr>
                <a:srgbClr val="595959"/>
              </a:buClr>
              <a:buSzPts val="2000"/>
              <a:buFont typeface="Calibri"/>
              <a:buNone/>
              <a:defRPr b="1" sz="2000"/>
            </a:lvl2pPr>
            <a:lvl3pPr indent="-228600" lvl="2" marL="1371600" algn="l">
              <a:lnSpc>
                <a:spcPct val="100000"/>
              </a:lnSpc>
              <a:spcBef>
                <a:spcPts val="360"/>
              </a:spcBef>
              <a:spcAft>
                <a:spcPts val="0"/>
              </a:spcAft>
              <a:buClr>
                <a:srgbClr val="595959"/>
              </a:buClr>
              <a:buSzPts val="1800"/>
              <a:buFont typeface="Calibri"/>
              <a:buNone/>
              <a:defRPr b="1" sz="1800"/>
            </a:lvl3pPr>
            <a:lvl4pPr indent="-228600" lvl="3" marL="1828800" algn="l">
              <a:lnSpc>
                <a:spcPct val="100000"/>
              </a:lnSpc>
              <a:spcBef>
                <a:spcPts val="320"/>
              </a:spcBef>
              <a:spcAft>
                <a:spcPts val="0"/>
              </a:spcAft>
              <a:buClr>
                <a:srgbClr val="595959"/>
              </a:buClr>
              <a:buSzPts val="1600"/>
              <a:buFont typeface="Calibri"/>
              <a:buNone/>
              <a:defRPr b="1" sz="1600"/>
            </a:lvl4pPr>
            <a:lvl5pPr indent="-228600" lvl="4" marL="2286000" algn="l">
              <a:lnSpc>
                <a:spcPct val="100000"/>
              </a:lnSpc>
              <a:spcBef>
                <a:spcPts val="320"/>
              </a:spcBef>
              <a:spcAft>
                <a:spcPts val="0"/>
              </a:spcAft>
              <a:buClr>
                <a:srgbClr val="595959"/>
              </a:buClr>
              <a:buSzPts val="1600"/>
              <a:buFont typeface="Calibri"/>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7" name="Google Shape;67;p98"/>
          <p:cNvSpPr txBox="1"/>
          <p:nvPr>
            <p:ph idx="4" type="body"/>
          </p:nvPr>
        </p:nvSpPr>
        <p:spPr>
          <a:xfrm>
            <a:off x="4724400" y="1828801"/>
            <a:ext cx="3963957" cy="3810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rgbClr val="595959"/>
              </a:buClr>
              <a:buSzPts val="2000"/>
              <a:buFont typeface="Calibri"/>
              <a:buNone/>
              <a:defRPr sz="2000"/>
            </a:lvl1pPr>
            <a:lvl2pPr indent="-228600" lvl="1" marL="914400" algn="l">
              <a:lnSpc>
                <a:spcPct val="100000"/>
              </a:lnSpc>
              <a:spcBef>
                <a:spcPts val="400"/>
              </a:spcBef>
              <a:spcAft>
                <a:spcPts val="0"/>
              </a:spcAft>
              <a:buClr>
                <a:srgbClr val="595959"/>
              </a:buClr>
              <a:buSzPts val="2000"/>
              <a:buFont typeface="Calibri"/>
              <a:buNone/>
              <a:defRPr sz="2000"/>
            </a:lvl2pPr>
            <a:lvl3pPr indent="-228600" lvl="2" marL="1371600" algn="l">
              <a:lnSpc>
                <a:spcPct val="100000"/>
              </a:lnSpc>
              <a:spcBef>
                <a:spcPts val="360"/>
              </a:spcBef>
              <a:spcAft>
                <a:spcPts val="0"/>
              </a:spcAft>
              <a:buClr>
                <a:srgbClr val="595959"/>
              </a:buClr>
              <a:buSzPts val="1800"/>
              <a:buFont typeface="Calibri"/>
              <a:buNone/>
              <a:defRPr sz="1800"/>
            </a:lvl3pPr>
            <a:lvl4pPr indent="-228600" lvl="3" marL="1828800" algn="l">
              <a:lnSpc>
                <a:spcPct val="100000"/>
              </a:lnSpc>
              <a:spcBef>
                <a:spcPts val="320"/>
              </a:spcBef>
              <a:spcAft>
                <a:spcPts val="0"/>
              </a:spcAft>
              <a:buClr>
                <a:srgbClr val="595959"/>
              </a:buClr>
              <a:buSzPts val="1600"/>
              <a:buFont typeface="Calibri"/>
              <a:buNone/>
              <a:defRPr sz="1600"/>
            </a:lvl4pPr>
            <a:lvl5pPr indent="-228600" lvl="4" marL="2286000" algn="l">
              <a:lnSpc>
                <a:spcPct val="100000"/>
              </a:lnSpc>
              <a:spcBef>
                <a:spcPts val="320"/>
              </a:spcBef>
              <a:spcAft>
                <a:spcPts val="0"/>
              </a:spcAft>
              <a:buClr>
                <a:srgbClr val="595959"/>
              </a:buClr>
              <a:buSzPts val="1600"/>
              <a:buFont typeface="Calibri"/>
              <a:buNone/>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8" name="Google Shape;68;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98"/>
          <p:cNvSpPr txBox="1"/>
          <p:nvPr>
            <p:ph type="title"/>
          </p:nvPr>
        </p:nvSpPr>
        <p:spPr>
          <a:xfrm>
            <a:off x="457200" y="274638"/>
            <a:ext cx="81534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99"/>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F7F7F"/>
            </a:gs>
            <a:gs pos="86000">
              <a:srgbClr val="F2F2F2"/>
            </a:gs>
            <a:gs pos="100000">
              <a:srgbClr val="BFBFBF"/>
            </a:gs>
          </a:gsLst>
          <a:lin ang="5400000" scaled="0"/>
        </a:gradFill>
      </p:bgPr>
    </p:bg>
    <p:spTree>
      <p:nvGrpSpPr>
        <p:cNvPr id="9" name="Shape 9"/>
        <p:cNvGrpSpPr/>
        <p:nvPr/>
      </p:nvGrpSpPr>
      <p:grpSpPr>
        <a:xfrm>
          <a:off x="0" y="0"/>
          <a:ext cx="0" cy="0"/>
          <a:chOff x="0" y="0"/>
          <a:chExt cx="0" cy="0"/>
        </a:xfrm>
      </p:grpSpPr>
      <p:pic>
        <p:nvPicPr>
          <p:cNvPr id="10" name="Google Shape;10;p90"/>
          <p:cNvPicPr preferRelativeResize="0"/>
          <p:nvPr/>
        </p:nvPicPr>
        <p:blipFill rotWithShape="1">
          <a:blip r:embed="rId1">
            <a:alphaModFix/>
          </a:blip>
          <a:srcRect b="0" l="0" r="0" t="0"/>
          <a:stretch/>
        </p:blipFill>
        <p:spPr>
          <a:xfrm>
            <a:off x="0" y="5786437"/>
            <a:ext cx="9144000" cy="1071563"/>
          </a:xfrm>
          <a:prstGeom prst="rect">
            <a:avLst/>
          </a:prstGeom>
          <a:noFill/>
          <a:ln>
            <a:noFill/>
          </a:ln>
        </p:spPr>
      </p:pic>
      <p:sp>
        <p:nvSpPr>
          <p:cNvPr id="11" name="Google Shape;11;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4" name="Google Shape;14;p90"/>
          <p:cNvCxnSpPr/>
          <p:nvPr/>
        </p:nvCxnSpPr>
        <p:spPr>
          <a:xfrm rot="10800000">
            <a:off x="1" y="5791200"/>
            <a:ext cx="9143999" cy="0"/>
          </a:xfrm>
          <a:prstGeom prst="straightConnector1">
            <a:avLst/>
          </a:prstGeom>
          <a:noFill/>
          <a:ln cap="flat" cmpd="sng" w="28575">
            <a:solidFill>
              <a:srgbClr val="14273F"/>
            </a:solidFill>
            <a:prstDash val="solid"/>
            <a:round/>
            <a:headEnd len="sm" w="sm" type="none"/>
            <a:tailEnd len="sm" w="sm" type="none"/>
          </a:ln>
        </p:spPr>
      </p:cxnSp>
      <p:sp>
        <p:nvSpPr>
          <p:cNvPr id="15" name="Google Shape;15;p90"/>
          <p:cNvSpPr txBox="1"/>
          <p:nvPr>
            <p:ph type="title"/>
          </p:nvPr>
        </p:nvSpPr>
        <p:spPr>
          <a:xfrm>
            <a:off x="457200" y="274638"/>
            <a:ext cx="8229600" cy="79216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3F3F3F"/>
              </a:buClr>
              <a:buSzPts val="3200"/>
              <a:buFont typeface="Libre Franklin Thin"/>
              <a:buNone/>
              <a:defRPr b="0" i="0" sz="3200" u="none" cap="none" strike="noStrike">
                <a:solidFill>
                  <a:srgbClr val="3F3F3F"/>
                </a:solidFill>
                <a:latin typeface="Libre Franklin Thin"/>
                <a:ea typeface="Libre Franklin Thin"/>
                <a:cs typeface="Libre Franklin Thin"/>
                <a:sym typeface="Libre Frankli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90"/>
          <p:cNvSpPr txBox="1"/>
          <p:nvPr>
            <p:ph idx="1" type="body"/>
          </p:nvPr>
        </p:nvSpPr>
        <p:spPr>
          <a:xfrm>
            <a:off x="457200" y="1066800"/>
            <a:ext cx="8229600" cy="449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595959"/>
              </a:buClr>
              <a:buSzPts val="1800"/>
              <a:buFont typeface="Calibri"/>
              <a:buNone/>
              <a:defRPr b="0" i="0" sz="1800" u="none" cap="none" strike="noStrike">
                <a:solidFill>
                  <a:srgbClr val="595959"/>
                </a:solidFill>
                <a:latin typeface="Calibri"/>
                <a:ea typeface="Calibri"/>
                <a:cs typeface="Calibri"/>
                <a:sym typeface="Calibri"/>
              </a:defRPr>
            </a:lvl1pPr>
            <a:lvl2pPr indent="-228600" lvl="1" marL="914400" marR="0" rtl="0" algn="l">
              <a:lnSpc>
                <a:spcPct val="100000"/>
              </a:lnSpc>
              <a:spcBef>
                <a:spcPts val="360"/>
              </a:spcBef>
              <a:spcAft>
                <a:spcPts val="0"/>
              </a:spcAft>
              <a:buClr>
                <a:srgbClr val="595959"/>
              </a:buClr>
              <a:buSzPts val="1800"/>
              <a:buFont typeface="Calibri"/>
              <a:buNone/>
              <a:defRPr b="0" i="0" sz="1800" u="none" cap="none" strike="noStrike">
                <a:solidFill>
                  <a:srgbClr val="595959"/>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595959"/>
              </a:buClr>
              <a:buSzPts val="1800"/>
              <a:buFont typeface="Calibri"/>
              <a:buNone/>
              <a:defRPr b="0" i="0" sz="1800" u="none" cap="none" strike="noStrike">
                <a:solidFill>
                  <a:srgbClr val="595959"/>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595959"/>
              </a:buClr>
              <a:buSzPts val="1800"/>
              <a:buFont typeface="Calibri"/>
              <a:buNone/>
              <a:defRPr b="0" i="0" sz="1800" u="none" cap="none" strike="noStrike">
                <a:solidFill>
                  <a:srgbClr val="595959"/>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595959"/>
              </a:buClr>
              <a:buSzPts val="1800"/>
              <a:buFont typeface="Calibri"/>
              <a:buNone/>
              <a:defRPr b="0" i="0" sz="1800" u="none" cap="none" strike="noStrike">
                <a:solidFill>
                  <a:srgbClr val="595959"/>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
                                        </p:tgtEl>
                                        <p:attrNameLst>
                                          <p:attrName>style.visibility</p:attrName>
                                        </p:attrNameLst>
                                      </p:cBhvr>
                                      <p:to>
                                        <p:strVal val="visible"/>
                                      </p:to>
                                    </p:set>
                                    <p:animEffect filter="fade" transition="in">
                                      <p:cBhvr>
                                        <p:cTn dur="5000"/>
                                        <p:tgtEl>
                                          <p:spTgt spid="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ph type="ctrTitle"/>
          </p:nvPr>
        </p:nvSpPr>
        <p:spPr>
          <a:xfrm>
            <a:off x="155532" y="803753"/>
            <a:ext cx="8800500" cy="5960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880"/>
              <a:buNone/>
            </a:pPr>
            <a:r>
              <a:rPr lang="en-US" sz="2880">
                <a:solidFill>
                  <a:srgbClr val="BFBFBF"/>
                </a:solidFill>
                <a:latin typeface="Arial"/>
                <a:ea typeface="Arial"/>
                <a:cs typeface="Arial"/>
                <a:sym typeface="Arial"/>
              </a:rPr>
              <a:t>Η Ιστορία του Ανθρώπινου Πειραματισμού</a:t>
            </a:r>
            <a:br>
              <a:rPr lang="en-US" sz="2880">
                <a:solidFill>
                  <a:schemeClr val="dk1"/>
                </a:solidFill>
                <a:latin typeface="Arial"/>
                <a:ea typeface="Arial"/>
                <a:cs typeface="Arial"/>
                <a:sym typeface="Arial"/>
              </a:rPr>
            </a:br>
            <a:br>
              <a:rPr lang="en-US" sz="2880">
                <a:solidFill>
                  <a:schemeClr val="dk1"/>
                </a:solidFill>
                <a:latin typeface="Arial"/>
                <a:ea typeface="Arial"/>
                <a:cs typeface="Arial"/>
                <a:sym typeface="Arial"/>
              </a:rPr>
            </a:br>
            <a:br>
              <a:rPr lang="en-US" sz="2880">
                <a:solidFill>
                  <a:schemeClr val="dk1"/>
                </a:solidFill>
                <a:latin typeface="Arial"/>
                <a:ea typeface="Arial"/>
                <a:cs typeface="Arial"/>
                <a:sym typeface="Arial"/>
              </a:rPr>
            </a:br>
            <a:br>
              <a:rPr lang="en-US" sz="2880">
                <a:solidFill>
                  <a:schemeClr val="dk1"/>
                </a:solidFill>
                <a:latin typeface="Arial"/>
                <a:ea typeface="Arial"/>
                <a:cs typeface="Arial"/>
                <a:sym typeface="Arial"/>
              </a:rPr>
            </a:br>
            <a:r>
              <a:rPr lang="en-US" sz="2480">
                <a:solidFill>
                  <a:schemeClr val="dk1"/>
                </a:solidFill>
                <a:latin typeface="Arial"/>
                <a:ea typeface="Arial"/>
                <a:cs typeface="Arial"/>
                <a:sym typeface="Arial"/>
              </a:rPr>
              <a:t>Dr. </a:t>
            </a:r>
            <a:r>
              <a:rPr lang="en-US" sz="2400">
                <a:solidFill>
                  <a:schemeClr val="dk1"/>
                </a:solidFill>
                <a:latin typeface="Arial"/>
                <a:ea typeface="Arial"/>
                <a:cs typeface="Arial"/>
                <a:sym typeface="Arial"/>
              </a:rPr>
              <a:t>Ιωάννης Νικολακάκης, MD, PhD, Γενικός Ιατρός Ακαδημαϊκός Υπότροφος Εργαστήριο Ιστορίας της Ιατρικής και Ιατρικής Ηθικής Ιατρική Σχολή, ΕΚΠΑ</a:t>
            </a:r>
            <a:endParaRPr sz="243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05" name="Shape 205"/>
        <p:cNvGrpSpPr/>
        <p:nvPr/>
      </p:nvGrpSpPr>
      <p:grpSpPr>
        <a:xfrm>
          <a:off x="0" y="0"/>
          <a:ext cx="0" cy="0"/>
          <a:chOff x="0" y="0"/>
          <a:chExt cx="0" cy="0"/>
        </a:xfrm>
      </p:grpSpPr>
      <p:sp>
        <p:nvSpPr>
          <p:cNvPr id="206" name="Google Shape;206;g30a825234b7_0_111"/>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07" name="Google Shape;207;g30a825234b7_0_111"/>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08" name="Google Shape;208;g30a825234b7_0_111"/>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209" name="Google Shape;209;g30a825234b7_0_111"/>
          <p:cNvSpPr txBox="1"/>
          <p:nvPr/>
        </p:nvSpPr>
        <p:spPr>
          <a:xfrm>
            <a:off x="188825" y="1074450"/>
            <a:ext cx="8458200" cy="470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15000"/>
              </a:lnSpc>
              <a:spcBef>
                <a:spcPts val="120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Πειράματα στο ορφανοτροφείο St. Vincent (1908):</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Τρεις ερευνητές από τη Φιλαδέλφεια μόλυναν δεκάδες παιδιά με φυματίνη στο ορφανοτροφείο St. Vincent.</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Προκάλεσαν μόνιμη τύφλωση σε μερικά παιδιά και επώδυνες φλεγμονές και πληγές στα μάτια σε πολλά άλλα.</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Στην έρευνά τους, τα παιδιά αναφέρονται ως «υλικό που χρησιμοποιήθηκε».</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Knowles μόλυνε σκόπιμα δύο παιδιά σε ορφανοτροφείο με Molluscum contagiosum (ιός που προκαλεί κονδυλωματώδεις όγκους).</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Παρά το ότι ο μηχανισμός της νόσου ήταν ήδη  κατανοητός, προχώρησε στο πείραμα για περαιτέρω μελέτη.</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Παραδέχτηκε ότι η μελέτη δεν πρόσθεσε κάτι νέο, καθώς οι μηχανισμοί ήταν ήδη περιγεγραμμένοι στη βιβλιογραφία.</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13" name="Shape 213"/>
        <p:cNvGrpSpPr/>
        <p:nvPr/>
      </p:nvGrpSpPr>
      <p:grpSpPr>
        <a:xfrm>
          <a:off x="0" y="0"/>
          <a:ext cx="0" cy="0"/>
          <a:chOff x="0" y="0"/>
          <a:chExt cx="0" cy="0"/>
        </a:xfrm>
      </p:grpSpPr>
      <p:sp>
        <p:nvSpPr>
          <p:cNvPr id="214" name="Google Shape;214;g30a825234b7_0_103"/>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15" name="Google Shape;215;g30a825234b7_0_103"/>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16" name="Google Shape;216;g30a825234b7_0_103"/>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217" name="Google Shape;217;g30a825234b7_0_103"/>
          <p:cNvSpPr txBox="1"/>
          <p:nvPr/>
        </p:nvSpPr>
        <p:spPr>
          <a:xfrm>
            <a:off x="188825" y="1074450"/>
            <a:ext cx="8458200" cy="470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15000"/>
              </a:lnSpc>
              <a:spcBef>
                <a:spcPts val="120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Πειράματα του Dr. Arthur Wentworth (1896):</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Wentworth διεξήγαγε οσφυονωτιαίες παρακεντήσεις σε 29 παιδιά στο Νοσοκομείο Παίδων της Βοστώνης χωρίς τη γνώση ή τη συγκατάθεση των γονέων τους.</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218" name="Google Shape;218;g30a825234b7_0_103"/>
          <p:cNvPicPr preferRelativeResize="0"/>
          <p:nvPr/>
        </p:nvPicPr>
        <p:blipFill>
          <a:blip r:embed="rId4">
            <a:alphaModFix/>
          </a:blip>
          <a:stretch>
            <a:fillRect/>
          </a:stretch>
        </p:blipFill>
        <p:spPr>
          <a:xfrm>
            <a:off x="1482913" y="3065153"/>
            <a:ext cx="6635375" cy="328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22" name="Shape 222"/>
        <p:cNvGrpSpPr/>
        <p:nvPr/>
      </p:nvGrpSpPr>
      <p:grpSpPr>
        <a:xfrm>
          <a:off x="0" y="0"/>
          <a:ext cx="0" cy="0"/>
          <a:chOff x="0" y="0"/>
          <a:chExt cx="0" cy="0"/>
        </a:xfrm>
      </p:grpSpPr>
      <p:sp>
        <p:nvSpPr>
          <p:cNvPr id="223" name="Google Shape;223;g32377381d15_0_0"/>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24" name="Google Shape;224;g32377381d15_0_0"/>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25" name="Google Shape;225;g32377381d15_0_0"/>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226" name="Google Shape;226;g32377381d15_0_0"/>
          <p:cNvSpPr txBox="1"/>
          <p:nvPr/>
        </p:nvSpPr>
        <p:spPr>
          <a:xfrm>
            <a:off x="188825" y="1074450"/>
            <a:ext cx="8458200" cy="4709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None/>
            </a:pPr>
            <a:r>
              <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Πειράματα του Leo Stanley (1913–1951):</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επικεφαλής χειρουργός της φυλακής San Quentin πραγματοποίησε πειράματα σε εκατοντάδες κρατουμένους, περιλαμβάνοντας εμφυτεύσεις όρχεων από εκτελεσθέντες κρατουμένους σε ζωντανούς κρατούμενους όπως και εμφυτεύσεις όρχεων από κριάρια, κατσίκες και αγριόχοιρους.</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Stanley διεξήγαγε ευγονικά πειράματα και στειρώσεις, πιστεύοντας ότι τα πειράματά του θα αναζωογονούσαν τους ηλικιωμένους και θα εμπόδιζαν τους «ακατάλληλους» από το να αναπαράγονται.</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30" name="Shape 230"/>
        <p:cNvGrpSpPr/>
        <p:nvPr/>
      </p:nvGrpSpPr>
      <p:grpSpPr>
        <a:xfrm>
          <a:off x="0" y="0"/>
          <a:ext cx="0" cy="0"/>
          <a:chOff x="0" y="0"/>
          <a:chExt cx="0" cy="0"/>
        </a:xfrm>
      </p:grpSpPr>
      <p:sp>
        <p:nvSpPr>
          <p:cNvPr id="231" name="Google Shape;231;g30a990e8109_0_0"/>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32" name="Google Shape;232;g30a990e8109_0_0"/>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33" name="Google Shape;233;g30a990e8109_0_0"/>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Μερικά συμπεράσματα</a:t>
            </a:r>
            <a:endParaRPr b="0" i="0" sz="2400" u="none" cap="none" strike="noStrike">
              <a:solidFill>
                <a:schemeClr val="dk1"/>
              </a:solidFill>
              <a:latin typeface="Calibri"/>
              <a:ea typeface="Calibri"/>
              <a:cs typeface="Calibri"/>
              <a:sym typeface="Calibri"/>
            </a:endParaRPr>
          </a:p>
        </p:txBody>
      </p:sp>
      <p:sp>
        <p:nvSpPr>
          <p:cNvPr id="234" name="Google Shape;234;g30a990e8109_0_0"/>
          <p:cNvSpPr txBox="1"/>
          <p:nvPr/>
        </p:nvSpPr>
        <p:spPr>
          <a:xfrm>
            <a:off x="188825" y="1074450"/>
            <a:ext cx="8458200" cy="47091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Θύματα κυρίως οι κρατούμενοι ανά την ιστορία</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Οι πιο ευπαθείς κοινωνικές ομάδες </a:t>
            </a:r>
            <a:r>
              <a:rPr lang="en-US" sz="2200">
                <a:solidFill>
                  <a:schemeClr val="dk1"/>
                </a:solidFill>
                <a:latin typeface="Calibri"/>
                <a:ea typeface="Calibri"/>
                <a:cs typeface="Calibri"/>
                <a:sym typeface="Calibri"/>
              </a:rPr>
              <a:t>και ειδικά ομοφυλόφιλοι</a:t>
            </a:r>
            <a:r>
              <a:rPr b="0" i="0" lang="en-US" sz="2200" u="none" cap="none" strike="noStrike">
                <a:solidFill>
                  <a:schemeClr val="dk1"/>
                </a:solidFill>
                <a:latin typeface="Calibri"/>
                <a:ea typeface="Calibri"/>
                <a:cs typeface="Calibri"/>
                <a:sym typeface="Calibri"/>
              </a:rPr>
              <a:t> ήταν τα πιο ενδεδειγμένα πειραματόζωα</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Φυλές μη λευκών ήταν επίσης στοχοποιημένες για τη διενέργεια πειραμάτων με ανθρώπινα υποκείμενα</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ατιμωρησία ήταν ο κανόνας γιατί ήταν κάτι κοινωνικά αποδεκτό</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38" name="Shape 238"/>
        <p:cNvGrpSpPr/>
        <p:nvPr/>
      </p:nvGrpSpPr>
      <p:grpSpPr>
        <a:xfrm>
          <a:off x="0" y="0"/>
          <a:ext cx="0" cy="0"/>
          <a:chOff x="0" y="0"/>
          <a:chExt cx="0" cy="0"/>
        </a:xfrm>
      </p:grpSpPr>
      <p:sp>
        <p:nvSpPr>
          <p:cNvPr id="239" name="Google Shape;239;g2c23fafe3a9_0_0"/>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40" name="Google Shape;240;g2c23fafe3a9_0_0"/>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41" name="Google Shape;241;g2c23fafe3a9_0_0"/>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1200"/>
              </a:spcAft>
              <a:buClr>
                <a:schemeClr val="dk1"/>
              </a:buClr>
              <a:buSzPts val="1100"/>
              <a:buFont typeface="Arial"/>
              <a:buNone/>
            </a:pPr>
            <a:r>
              <a:rPr b="1" i="0" lang="en-US" sz="2200" u="none" cap="none" strike="noStrike">
                <a:solidFill>
                  <a:schemeClr val="dk1"/>
                </a:solidFill>
                <a:latin typeface="Calibri"/>
                <a:ea typeface="Calibri"/>
                <a:cs typeface="Calibri"/>
                <a:sym typeface="Calibri"/>
              </a:rPr>
              <a:t>Eugen Fischer</a:t>
            </a:r>
            <a:endParaRPr b="0" i="0" sz="2400" u="none" cap="none" strike="noStrike">
              <a:solidFill>
                <a:schemeClr val="dk1"/>
              </a:solidFill>
              <a:latin typeface="Calibri"/>
              <a:ea typeface="Calibri"/>
              <a:cs typeface="Calibri"/>
              <a:sym typeface="Calibri"/>
            </a:endParaRPr>
          </a:p>
        </p:txBody>
      </p:sp>
      <p:sp>
        <p:nvSpPr>
          <p:cNvPr id="242" name="Google Shape;242;g2c23fafe3a9_0_0"/>
          <p:cNvSpPr txBox="1"/>
          <p:nvPr/>
        </p:nvSpPr>
        <p:spPr>
          <a:xfrm>
            <a:off x="228600" y="870050"/>
            <a:ext cx="8458200" cy="4709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Πειράματα στείρωσης του Eugen Fischer:</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Διεξήχθησαν στη γερμανική αποικία της Νοτιοδυτικής Αφρικής κατά τον Α' Παγκόσμιο Πόλεμο.</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έρευνα του Fischer οδήγησε στην απαγόρευση των διαφυλετικών γάμων στις γερμανικές αποικίες.</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Εργασία "The Rehoboth Bastards and the Problem of Miscegenation among Humans" (1913):</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Πρόκειται για μια μελέτη που παρείχε το πλαίσιο για μεταγενέστερες φυλετικές συζητήσεις και επηρέασε τη γερμανική αποικιακή νομοθεσία.</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Και την διάβασε ο Χίτλερ.</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1705131"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Noto Sans"/>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46" name="Shape 246"/>
        <p:cNvGrpSpPr/>
        <p:nvPr/>
      </p:nvGrpSpPr>
      <p:grpSpPr>
        <a:xfrm>
          <a:off x="0" y="0"/>
          <a:ext cx="0" cy="0"/>
          <a:chOff x="0" y="0"/>
          <a:chExt cx="0" cy="0"/>
        </a:xfrm>
      </p:grpSpPr>
      <p:sp>
        <p:nvSpPr>
          <p:cNvPr id="247" name="Google Shape;247;g30a825234b7_0_79"/>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48" name="Google Shape;248;g30a825234b7_0_79"/>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49" name="Google Shape;249;g30a825234b7_0_79"/>
          <p:cNvSpPr txBox="1"/>
          <p:nvPr/>
        </p:nvSpPr>
        <p:spPr>
          <a:xfrm>
            <a:off x="1302000" y="2405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Άριες προδιαγραφές</a:t>
            </a:r>
            <a:endParaRPr b="0" i="0" sz="2400" u="none" cap="none" strike="noStrike">
              <a:solidFill>
                <a:schemeClr val="dk1"/>
              </a:solidFill>
              <a:latin typeface="Calibri"/>
              <a:ea typeface="Calibri"/>
              <a:cs typeface="Calibri"/>
              <a:sym typeface="Calibri"/>
            </a:endParaRPr>
          </a:p>
        </p:txBody>
      </p:sp>
      <p:sp>
        <p:nvSpPr>
          <p:cNvPr id="250" name="Google Shape;250;g30a825234b7_0_79"/>
          <p:cNvSpPr txBox="1"/>
          <p:nvPr/>
        </p:nvSpPr>
        <p:spPr>
          <a:xfrm>
            <a:off x="228600" y="870050"/>
            <a:ext cx="8458200" cy="4709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Fischer ανέπτυξε προδιαγραφές, όπως οι διαστάσεις του κρανίου, που χρησιμοποιήθηκαν για τον καθορισμό φυλετικής καταγωγής.</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Ανέπτυξε την κλίμακα Fischer-Saller για τον προσδιορισμό του χρώματος των μαλλιών.</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ίδιος και η ομάδα του πειραματίστηκαν σε Ρομά και Αφρογερμανούς, λαμβάνοντας δείγματα αίματος και μετρώντας τα κρανία τους.</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Καριέρα και διαδοχή:</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Διηύθυνε το Ινστιτούτο Ανθρωπολογίας, Κληρονομικότητας και Ευγονικής του Καϊζερ Βίλχελμ.</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Τον διαδέχθηκε ο Otmar Freiherr von Verschuer, ο οποίος δίδαξε τον Josef Mengele στο Άουσβιτς</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1705131"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Noto Sans"/>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54" name="Shape 254"/>
        <p:cNvGrpSpPr/>
        <p:nvPr/>
      </p:nvGrpSpPr>
      <p:grpSpPr>
        <a:xfrm>
          <a:off x="0" y="0"/>
          <a:ext cx="0" cy="0"/>
          <a:chOff x="0" y="0"/>
          <a:chExt cx="0" cy="0"/>
        </a:xfrm>
      </p:grpSpPr>
      <p:sp>
        <p:nvSpPr>
          <p:cNvPr id="255" name="Google Shape;255;g2c23fafe3a9_0_133"/>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56" name="Google Shape;256;g2c23fafe3a9_0_133"/>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57" name="Google Shape;257;g2c23fafe3a9_0_133"/>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Τα πειράματα των Ναζί</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58" name="Google Shape;258;g2c23fafe3a9_0_133"/>
          <p:cNvSpPr txBox="1"/>
          <p:nvPr/>
        </p:nvSpPr>
        <p:spPr>
          <a:xfrm>
            <a:off x="228600" y="396950"/>
            <a:ext cx="8458200" cy="470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Δανός ενδοκρινολόγος Carl Vaernet ανέπτυξε μια τεχνητή κάψουλα που απελευθέρωνε αργά τεστοστερόνη όταν εμφυτευόταν κάτω από το δέρμα.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1944, ο Vaernet πρότεινε στον αναπληρωτή γιατρό των SS, Ernst-Robert Grawitz, ότι η κάψουλα θα μπορούσε να μετατρέψει ομοφυλόφιλους άνδρες σε ετεροφυλόφιλους.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Στο στρατόπεδο συγκέντρωσης Buchenwald, με την ενθάρρυνση του Heinrich Himmler και την υποστήριξη του γιατρού του στρατοπέδου Gerhard Schiedlausky, ο Vaernet εμφύτευσε κάψουλες σε τουλάχιστον δέκα ομοφυλόφιλους κρατούμενους</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Vaernet ισχυρίστηκε ότι σημειώθηκαν "επιτυχίες" με τα εμφυτεύματα</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62" name="Shape 262"/>
        <p:cNvGrpSpPr/>
        <p:nvPr/>
      </p:nvGrpSpPr>
      <p:grpSpPr>
        <a:xfrm>
          <a:off x="0" y="0"/>
          <a:ext cx="0" cy="0"/>
          <a:chOff x="0" y="0"/>
          <a:chExt cx="0" cy="0"/>
        </a:xfrm>
      </p:grpSpPr>
      <p:sp>
        <p:nvSpPr>
          <p:cNvPr id="263" name="Google Shape;263;g2c23fafe3a9_0_148"/>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64" name="Google Shape;264;g2c23fafe3a9_0_148"/>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65" name="Google Shape;265;g2c23fafe3a9_0_148"/>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Τα πειράματα των Ναζί</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6" name="Google Shape;266;g2c23fafe3a9_0_148"/>
          <p:cNvSpPr txBox="1"/>
          <p:nvPr/>
        </p:nvSpPr>
        <p:spPr>
          <a:xfrm>
            <a:off x="228600" y="396950"/>
            <a:ext cx="8458200" cy="470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υπόθεση ότι οι ορμόνες καθόριζαν ή θεράπευαν την ομοφυλοφιλία απορρίφθηκε από μεταγενέστερες επιστημονικές έρευνες</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αφαίρεση των όρχεων ομοφυλόφιλων ανδρών εκτελούταν επίσης συχνά στη Ναζιστική Γερμανία.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Θεωρήθηκε ότι η αφαίρεση των όρχεων, η οποία μειώνει την αρσενική σεξουαλική ορμή, θα εμπόδιζε τους άνδρες από το να "μολύνουν" με ομοφυλοφιλία άλλους άνδρες.</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 Ομοφυλόφιλοι και Εβραίοι κρατούμενοι υποβλήθηκαν επίσης σε πειραματικές θεραπείες για τον τύφο στο Buchenwald, για εγκαύματα φωσφόρου στο Sachsenhausen, και χρησιμοποιήθηκαν για τη δοκιμή οπιούχων και Pervitin.</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70" name="Shape 270"/>
        <p:cNvGrpSpPr/>
        <p:nvPr/>
      </p:nvGrpSpPr>
      <p:grpSpPr>
        <a:xfrm>
          <a:off x="0" y="0"/>
          <a:ext cx="0" cy="0"/>
          <a:chOff x="0" y="0"/>
          <a:chExt cx="0" cy="0"/>
        </a:xfrm>
      </p:grpSpPr>
      <p:sp>
        <p:nvSpPr>
          <p:cNvPr id="271" name="Google Shape;271;g2c23fafe3a9_0_8"/>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72" name="Google Shape;272;g2c23fafe3a9_0_8"/>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73" name="Google Shape;273;g2c23fafe3a9_0_8"/>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Τα πειράματα των Ναζί</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4" name="Google Shape;274;g2c23fafe3a9_0_8"/>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 Ο Bruno Weber, επικεφαλής του Υγιεινού Ινστιτούτου στο Μπλοκ 10 του Άουσβιτς, έκανε ενέσεις στα θύματα με τύπους αίματος διαφορετικούς από τον δικό τους.</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6000"/>
          </a:blip>
          <a:stretch>
            <a:fillRect/>
          </a:stretch>
        </a:blipFill>
      </p:bgPr>
    </p:bg>
    <p:spTree>
      <p:nvGrpSpPr>
        <p:cNvPr id="278" name="Shape 278"/>
        <p:cNvGrpSpPr/>
        <p:nvPr/>
      </p:nvGrpSpPr>
      <p:grpSpPr>
        <a:xfrm>
          <a:off x="0" y="0"/>
          <a:ext cx="0" cy="0"/>
          <a:chOff x="0" y="0"/>
          <a:chExt cx="0" cy="0"/>
        </a:xfrm>
      </p:grpSpPr>
      <p:sp>
        <p:nvSpPr>
          <p:cNvPr id="279" name="Google Shape;279;g30a825234b7_0_241"/>
          <p:cNvSpPr txBox="1"/>
          <p:nvPr>
            <p:ph type="title"/>
          </p:nvPr>
        </p:nvSpPr>
        <p:spPr>
          <a:xfrm>
            <a:off x="779275" y="1510625"/>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80" name="Google Shape;280;g30a825234b7_0_241"/>
          <p:cNvSpPr txBox="1"/>
          <p:nvPr/>
        </p:nvSpPr>
        <p:spPr>
          <a:xfrm>
            <a:off x="415225" y="-7870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81" name="Google Shape;281;g30a825234b7_0_241"/>
          <p:cNvSpPr txBox="1"/>
          <p:nvPr/>
        </p:nvSpPr>
        <p:spPr>
          <a:xfrm>
            <a:off x="-190500" y="3352800"/>
            <a:ext cx="3657600" cy="7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F3F3F"/>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sp>
        <p:nvSpPr>
          <p:cNvPr id="282" name="Google Shape;282;g30a825234b7_0_241"/>
          <p:cNvSpPr txBox="1"/>
          <p:nvPr/>
        </p:nvSpPr>
        <p:spPr>
          <a:xfrm>
            <a:off x="5448300" y="3352800"/>
            <a:ext cx="36576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F3F3F"/>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F3F3F"/>
              </a:solidFill>
              <a:latin typeface="Calibri"/>
              <a:ea typeface="Calibri"/>
              <a:cs typeface="Calibri"/>
              <a:sym typeface="Calibri"/>
            </a:endParaRPr>
          </a:p>
        </p:txBody>
      </p:sp>
      <p:sp>
        <p:nvSpPr>
          <p:cNvPr id="283" name="Google Shape;283;g30a825234b7_0_241"/>
          <p:cNvSpPr txBox="1"/>
          <p:nvPr/>
        </p:nvSpPr>
        <p:spPr>
          <a:xfrm>
            <a:off x="2250762" y="150509"/>
            <a:ext cx="46425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Και η μη τιμωρία των εγκληματιών</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84" name="Google Shape;284;g30a825234b7_0_241"/>
          <p:cNvSpPr txBox="1"/>
          <p:nvPr/>
        </p:nvSpPr>
        <p:spPr>
          <a:xfrm>
            <a:off x="564975" y="778027"/>
            <a:ext cx="7696200" cy="557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85" name="Google Shape;285;g30a825234b7_0_241"/>
          <p:cNvPicPr preferRelativeResize="0"/>
          <p:nvPr/>
        </p:nvPicPr>
        <p:blipFill rotWithShape="1">
          <a:blip r:embed="rId4">
            <a:alphaModFix/>
          </a:blip>
          <a:srcRect b="0" l="0" r="0" t="0"/>
          <a:stretch/>
        </p:blipFill>
        <p:spPr>
          <a:xfrm>
            <a:off x="0" y="0"/>
            <a:ext cx="9144003" cy="6857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141" name="Shape 141"/>
        <p:cNvGrpSpPr/>
        <p:nvPr/>
      </p:nvGrpSpPr>
      <p:grpSpPr>
        <a:xfrm>
          <a:off x="0" y="0"/>
          <a:ext cx="0" cy="0"/>
          <a:chOff x="0" y="0"/>
          <a:chExt cx="0" cy="0"/>
        </a:xfrm>
      </p:grpSpPr>
      <p:sp>
        <p:nvSpPr>
          <p:cNvPr id="142" name="Google Shape;142;g2c275ba1896_0_0"/>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143" name="Google Shape;143;g2c275ba1896_0_0"/>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144" name="Google Shape;144;g2c275ba1896_0_0"/>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145" name="Google Shape;145;g2c275ba1896_0_0"/>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127000" lvl="0" marL="0" marR="0" rtl="0" algn="l">
              <a:lnSpc>
                <a:spcPct val="100000"/>
              </a:lnSpc>
              <a:spcBef>
                <a:spcPts val="0"/>
              </a:spcBef>
              <a:spcAft>
                <a:spcPts val="0"/>
              </a:spcAft>
              <a:buClr>
                <a:schemeClr val="dk1"/>
              </a:buClr>
              <a:buSzPts val="2000"/>
              <a:buFont typeface="Noto Sans"/>
              <a:buChar char="❑"/>
            </a:pPr>
            <a:r>
              <a:rPr b="0" i="0" lang="en-US" sz="2200" u="none" cap="none" strike="noStrike">
                <a:solidFill>
                  <a:schemeClr val="dk1"/>
                </a:solidFill>
                <a:latin typeface="Calibri"/>
                <a:ea typeface="Calibri"/>
                <a:cs typeface="Calibri"/>
                <a:sym typeface="Calibri"/>
              </a:rPr>
              <a:t>Ο ανθρώπινος πειραματισμός είναι μια πανάρχαια πρακτική</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Στην Ελληνιστική Αλεξάνδρεια (περίπου 300-200 π.Χ.) είναι πιθανό ότι η ζωοτομή ανθρώπινων σωμάτων άρχισε και αναπτύχθηκε ταυτόχρονα κατά την πρώτη χρυσή εποχή της ανατομίας.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Οι πρωτοπόροι Αλεξανδρινοί πιθανότατα επηρεάστηκαν από την επαφή με την αρχαία Αίγυπτο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διαφωτισμένη ατμόσφαιρα της Αλεξάνδρειας οφειλόταν κυρίως στο έντονο επιστημονικό ενδιαφέρον των Πτολεμαίων, ορισμένοι από τους οποίους συμμετείχαν σε καθημερινές ανατομικές διατομές.</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89" name="Shape 289"/>
        <p:cNvGrpSpPr/>
        <p:nvPr/>
      </p:nvGrpSpPr>
      <p:grpSpPr>
        <a:xfrm>
          <a:off x="0" y="0"/>
          <a:ext cx="0" cy="0"/>
          <a:chOff x="0" y="0"/>
          <a:chExt cx="0" cy="0"/>
        </a:xfrm>
      </p:grpSpPr>
      <p:sp>
        <p:nvSpPr>
          <p:cNvPr id="290" name="Google Shape;290;g2c23fafe3a9_0_181"/>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91" name="Google Shape;291;g2c23fafe3a9_0_181"/>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92" name="Google Shape;292;g2c23fafe3a9_0_181"/>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Το πείραμα της Tuskegee</a:t>
            </a:r>
            <a:endParaRPr b="0" i="0" sz="2400" u="none" cap="none" strike="noStrike">
              <a:solidFill>
                <a:schemeClr val="dk1"/>
              </a:solidFill>
              <a:latin typeface="Calibri"/>
              <a:ea typeface="Calibri"/>
              <a:cs typeface="Calibri"/>
              <a:sym typeface="Calibri"/>
            </a:endParaRPr>
          </a:p>
        </p:txBody>
      </p:sp>
      <p:sp>
        <p:nvSpPr>
          <p:cNvPr id="293" name="Google Shape;293;g2c23fafe3a9_0_181"/>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Μελέτη της Tuskegee για την Αντιμετώπιση της Σύφιλης στους Αφροαμερικανούς Άνδρες διεξήχθη μεταξύ του 1932 και του 1972 από την Υπηρεσία Δημόσιας Υγείας των Ηνωμένων Πολιτειών (PHS) και τα Κέντρα Ελέγχου και Πρόληψης Νοσημάτων</a:t>
            </a:r>
            <a:r>
              <a:rPr b="1" i="0" lang="en-US" sz="2200" u="none" cap="none" strike="noStrike">
                <a:solidFill>
                  <a:schemeClr val="dk1"/>
                </a:solidFill>
                <a:latin typeface="Calibri"/>
                <a:ea typeface="Calibri"/>
                <a:cs typeface="Calibri"/>
                <a:sym typeface="Calibri"/>
              </a:rPr>
              <a:t> (CDC) </a:t>
            </a:r>
            <a:endParaRPr b="1"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H μελέτη αφορούσε μια ομάδα σχεδόν 400 Αφροαμερικανών ανδρών με σύφιλη.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σκοπός της μελέτης ήταν να παρατηρηθούν οι επιπτώσεις της νόσου όταν αυτή δεν αντιμετωπίζεται</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Όμως οι ασθενείς δεν ενημερώθηκαν ποτέ ότι δε θα ελάμβαναν θεραπεία</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297" name="Shape 297"/>
        <p:cNvGrpSpPr/>
        <p:nvPr/>
      </p:nvGrpSpPr>
      <p:grpSpPr>
        <a:xfrm>
          <a:off x="0" y="0"/>
          <a:ext cx="0" cy="0"/>
          <a:chOff x="0" y="0"/>
          <a:chExt cx="0" cy="0"/>
        </a:xfrm>
      </p:grpSpPr>
      <p:sp>
        <p:nvSpPr>
          <p:cNvPr id="298" name="Google Shape;298;g2c275ba1896_0_157"/>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299" name="Google Shape;299;g2c275ba1896_0_157"/>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00" name="Google Shape;300;g2c275ba1896_0_157"/>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Το πείραμα της Tuskegee</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01" name="Google Shape;301;g2c275ba1896_0_157"/>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Στη μελέτη, εγγράφηκαν συνολικά 600 φτωχοί Αφροαμερικανοί αγρότες από την κομητεία Macon της Αλαμπάμα.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Από αυτούς τους άνδρες, 399 είχαν λανθάνουσα σύφιλη, με έναν ομάδα ελέγχου 201 ανδρών που δεν ήταν μολυσμένοι.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Ως κίνητρο για τη συμμετοχή στη μελέτη, στους άνδρες υποσχέθηκαν δωρεάν ιατρική φροντίδα.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Παρείχαν εικονικά φάρμακα, αναποτελεσματικές μεθόδους ως θεραπεία για το "κακό αίμα".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Οι άνδρες αρχικά ενημερώθηκαν ότι το πείραμα θα διαρκούσε μόνο έξι μήνες, αλλά παρατάθηκε σε 40 χρόνια.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305" name="Shape 305"/>
        <p:cNvGrpSpPr/>
        <p:nvPr/>
      </p:nvGrpSpPr>
      <p:grpSpPr>
        <a:xfrm>
          <a:off x="0" y="0"/>
          <a:ext cx="0" cy="0"/>
          <a:chOff x="0" y="0"/>
          <a:chExt cx="0" cy="0"/>
        </a:xfrm>
      </p:grpSpPr>
      <p:sp>
        <p:nvSpPr>
          <p:cNvPr id="306" name="Google Shape;306;g2c275ba1896_0_164"/>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07" name="Google Shape;307;g2c275ba1896_0_164"/>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08" name="Google Shape;308;g2c275ba1896_0_164"/>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Το πείραμα της Tuskegee</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09" name="Google Shape;309;g2c275ba1896_0_164"/>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Κανένας από τους μολυσμένους άνδρες δεν θεραπεύτηκε με πενικιλίνη παρά το γεγονός ότι, από το 1947, το αντιβιοτικό ήταν ευρέως διαθέσιμο και είχε γίνει η τυπική θεραπεία για τη σύφιλη</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μελέτη συνεχίστηκε, υπό πολλούς επιβλέποντες της Υπηρεσίας Δημόσιας Υγείας, μέχρι το 1972, όταν μια διαρροή στον τύπο οδήγησε στην τερματισμό της στις 16 Νοεμβρίου εκείνου του έτους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Μέχρι τότε, 28 ασθενείς είχαν πεθάνει απευθείας από σύφιλη, 100 πέθαναν από επιπλοκές σχετικές με τη σύφιλη, 40 από τις συζύγους των ασθενών μολύνθηκαν με σύφιλη, και 19 παιδιά γεννήθηκαν με συγγενή σύφιλη.</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313" name="Shape 313"/>
        <p:cNvGrpSpPr/>
        <p:nvPr/>
      </p:nvGrpSpPr>
      <p:grpSpPr>
        <a:xfrm>
          <a:off x="0" y="0"/>
          <a:ext cx="0" cy="0"/>
          <a:chOff x="0" y="0"/>
          <a:chExt cx="0" cy="0"/>
        </a:xfrm>
      </p:grpSpPr>
      <p:sp>
        <p:nvSpPr>
          <p:cNvPr id="314" name="Google Shape;314;g2c275ba1896_0_171"/>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15" name="Google Shape;315;g2c275ba1896_0_171"/>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16" name="Google Shape;316;g2c275ba1896_0_171"/>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Το πείραμα της Tuskegee</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17" name="Google Shape;317;g2c275ba1896_0_171"/>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 Η αποκάλυψή της οδήγησε στην έκθεση Belmont το 1979 και στην ίδρυση του Γραφείου για την Προστασία Ανθρώπινων Ερευνητικών Υποκειμένων (OHRP)</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OHRP διαχειρίζεται αυτή την ευθύνη εντός του Υπουργείου Υγείας και Ανθρώπινων Υπηρεσιών (HHS) των ΗΠΑ.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αποκάλυψή της έχει επίσης αποτελέσει σημαντική αιτία δυσπιστίας προς την ιατρική επιστήμη και την κυβέρνηση των ΗΠΑ ανάμεσα στους Αφροαμερικανούς.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Στις 16 Μαΐου 1997, ο Πρόεδρος Μπιλ Κλίντον απολογήθηκε επίσημα εκ μέρους των Ηνωμένων Πολιτειών στα θύματα της μελέτης</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321" name="Shape 321"/>
        <p:cNvGrpSpPr/>
        <p:nvPr/>
      </p:nvGrpSpPr>
      <p:grpSpPr>
        <a:xfrm>
          <a:off x="0" y="0"/>
          <a:ext cx="0" cy="0"/>
          <a:chOff x="0" y="0"/>
          <a:chExt cx="0" cy="0"/>
        </a:xfrm>
      </p:grpSpPr>
      <p:sp>
        <p:nvSpPr>
          <p:cNvPr id="322" name="Google Shape;322;g2c275ba1896_0_199"/>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23" name="Google Shape;323;g2c275ba1896_0_199"/>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24" name="Google Shape;324;g2c275ba1896_0_199"/>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Το Project Artichoke</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25" name="Google Shape;325;g2c275ba1896_0_199"/>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To Project Artichoke αποτελούσε μέρος των προσπαθειών της Κεντρικής Πληροφοριακής Υπηρεσίας (CIA) για τον έλεγχο του νου</a:t>
            </a:r>
            <a:endParaRPr b="0" i="0" sz="2200" u="none" cap="none" strike="noStrike">
              <a:solidFill>
                <a:schemeClr val="dk1"/>
              </a:solidFill>
              <a:latin typeface="Calibri"/>
              <a:ea typeface="Calibri"/>
              <a:cs typeface="Calibri"/>
              <a:sym typeface="Calibri"/>
            </a:endParaRPr>
          </a:p>
          <a:p>
            <a:pPr indent="0" lvl="0" marL="13716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πρόγραμμα, ξεκίνησε τη δεκαετία του 1950, ερευνούσε τις δυνατότητες της χρήσης της υπνωτισμού, LSD και άλλων ναρκωτικών</a:t>
            </a:r>
            <a:endParaRPr b="0" i="0" sz="2200" u="none" cap="none" strike="noStrike">
              <a:solidFill>
                <a:schemeClr val="dk1"/>
              </a:solidFill>
              <a:latin typeface="Calibri"/>
              <a:ea typeface="Calibri"/>
              <a:cs typeface="Calibri"/>
              <a:sym typeface="Calibri"/>
            </a:endParaRPr>
          </a:p>
          <a:p>
            <a:pPr indent="0" lvl="0" marL="13716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Παράλληλα διερεύνησε τον Δάγκειο Πυρετό ως προς το πως θα μπορούσε να αποδυναμώσει εγκεφαλικά έναν άνθρωπο για να ανακριθεί επιτυχώς</a:t>
            </a:r>
            <a:endParaRPr b="0" i="0" sz="2200" u="none" cap="none" strike="noStrike">
              <a:solidFill>
                <a:schemeClr val="dk1"/>
              </a:solidFill>
              <a:latin typeface="Calibri"/>
              <a:ea typeface="Calibri"/>
              <a:cs typeface="Calibri"/>
              <a:sym typeface="Calibri"/>
            </a:endParaRPr>
          </a:p>
          <a:p>
            <a:pPr indent="0" lvl="0" marL="13716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Τα υποκείμενα των πειραμάτων βρίσκονταν σε Φιλιππίνες, Ιαπωνία, Σαμόα και λοιπές χώρες ώστε να μην εμπίπτουν στην νομοθεσία των ΗΠΑ</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329" name="Shape 329"/>
        <p:cNvGrpSpPr/>
        <p:nvPr/>
      </p:nvGrpSpPr>
      <p:grpSpPr>
        <a:xfrm>
          <a:off x="0" y="0"/>
          <a:ext cx="0" cy="0"/>
          <a:chOff x="0" y="0"/>
          <a:chExt cx="0" cy="0"/>
        </a:xfrm>
      </p:grpSpPr>
      <p:sp>
        <p:nvSpPr>
          <p:cNvPr id="330" name="Google Shape;330;g2c23fafe3a9_0_190"/>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31" name="Google Shape;331;g2c23fafe3a9_0_190"/>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32" name="Google Shape;332;g2c23fafe3a9_0_190"/>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ΜΚ ULTRA</a:t>
            </a:r>
            <a:endParaRPr b="0" i="0" sz="2400" u="none" cap="none" strike="noStrike">
              <a:solidFill>
                <a:schemeClr val="dk1"/>
              </a:solidFill>
              <a:latin typeface="Calibri"/>
              <a:ea typeface="Calibri"/>
              <a:cs typeface="Calibri"/>
              <a:sym typeface="Calibri"/>
            </a:endParaRPr>
          </a:p>
        </p:txBody>
      </p:sp>
      <p:sp>
        <p:nvSpPr>
          <p:cNvPr id="333" name="Google Shape;333;g2c23fafe3a9_0_190"/>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Project MKUltra ήταν ένα παράνομο πρόγραμμα ανθρώπινων πειραμάτων που σχεδιάστηκε και υλοποιήθηκε από την Κεντρική Υπηρεσία Πληροφοριών των ΗΠΑ (CIA)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Σκοπός η ανάπτυξη διαδικασιών και την αναγνώριση φαρμάκων που θα μπορούσαν να χρησιμοποιηθούν κατά τις ανακρίσεις για απόσπαση ομολογιών</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Ξεκίνησε το 1953 και διακόπηκε το 1973.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MKUltra διαδέχθηκε το Project Artichoke. Οργανώθηκε μέσω του Γραφείου Επιστημονικής Πληροφορίας της CIA και συντονίστηκε από τα Βιολογικά Εργαστήρια Πολεμικής Υπηρεσίας του Στρατού των ΗΠΑ.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337" name="Shape 337"/>
        <p:cNvGrpSpPr/>
        <p:nvPr/>
      </p:nvGrpSpPr>
      <p:grpSpPr>
        <a:xfrm>
          <a:off x="0" y="0"/>
          <a:ext cx="0" cy="0"/>
          <a:chOff x="0" y="0"/>
          <a:chExt cx="0" cy="0"/>
        </a:xfrm>
      </p:grpSpPr>
      <p:sp>
        <p:nvSpPr>
          <p:cNvPr id="338" name="Google Shape;338;g2c275ba1896_0_178"/>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39" name="Google Shape;339;g2c275ba1896_0_178"/>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40" name="Google Shape;340;g2c275ba1896_0_178"/>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ΜΚ ULTRA</a:t>
            </a:r>
            <a:endParaRPr b="0" i="0" sz="2400" u="none" cap="none" strike="noStrike">
              <a:solidFill>
                <a:schemeClr val="dk1"/>
              </a:solidFill>
              <a:latin typeface="Calibri"/>
              <a:ea typeface="Calibri"/>
              <a:cs typeface="Calibri"/>
              <a:sym typeface="Calibri"/>
            </a:endParaRPr>
          </a:p>
        </p:txBody>
      </p:sp>
      <p:sp>
        <p:nvSpPr>
          <p:cNvPr id="341" name="Google Shape;341;g2c275ba1896_0_178"/>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Οι μεθοδολογίες απαιτούσαν τη χορήγηση υψηλών δόσεων ψυχοδραστικών φαρμάκων (ιδιαίτερα LSD) και άλλων χημικών, ηλεκτροσόκ, υπνωτισμός, απομόνωση, λεκτική και σεξουαλική κακοποίηση χωρίς καμία συγκατάθεση</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πρόγραμμα διεξήγαγε παράνομες δραστηριότητες, περιλαμβανομένης της χρήσης πολιτών των ΗΠΑ και του Καναδά ως υποκειμένων.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εύρος του MKUltra ήταν τέτοιο όπου πραγματοποιήθηκε σε περισσότερα από 80 ιδρύματα, πέρα από τον στρατιωτικό τομέα, συμπεριλαμβανομένων κολλεγίων και πανεπιστημίων, νοσοκομείων, φυλακών και φαρμακευτικών εταιρειών.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CIA στρατολόγησε θύματα χρησιμοποιώντας οργανισμούς-βιτρίνες</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345" name="Shape 345"/>
        <p:cNvGrpSpPr/>
        <p:nvPr/>
      </p:nvGrpSpPr>
      <p:grpSpPr>
        <a:xfrm>
          <a:off x="0" y="0"/>
          <a:ext cx="0" cy="0"/>
          <a:chOff x="0" y="0"/>
          <a:chExt cx="0" cy="0"/>
        </a:xfrm>
      </p:grpSpPr>
      <p:sp>
        <p:nvSpPr>
          <p:cNvPr id="346" name="Google Shape;346;g2c275ba1896_0_192"/>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47" name="Google Shape;347;g2c275ba1896_0_192"/>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48" name="Google Shape;348;g2c275ba1896_0_192"/>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ΜΚ ULTRA</a:t>
            </a:r>
            <a:endParaRPr b="0" i="0" sz="2400" u="none" cap="none" strike="noStrike">
              <a:solidFill>
                <a:schemeClr val="dk1"/>
              </a:solidFill>
              <a:latin typeface="Calibri"/>
              <a:ea typeface="Calibri"/>
              <a:cs typeface="Calibri"/>
              <a:sym typeface="Calibri"/>
            </a:endParaRPr>
          </a:p>
        </p:txBody>
      </p:sp>
      <p:sp>
        <p:nvSpPr>
          <p:cNvPr id="349" name="Google Shape;349;g2c275ba1896_0_192"/>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Frank Rudolph Emmanuel Olson (17 Ιουλίου 1910 – 28 Νοεμβρίου 1953) ήταν ένας Αμερικανός βακτηριολόγος, επιστήμονας βιολογικού πολέμου και υπάλληλος των Εργαστηρίων Βιολογικού Πολέμου του Στρατού των Ηνωμένων Πολιτειών (USBWL)</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 Σε μια συνάντηση του χορηγήθηκε κρυφά LSD από τον συνάδελφό του Sidney Gottlieb (επικεφαλής MKUltra)</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Εννιά ημέρες αργότερα, έπεσε από το παράθυρο του ξενοδοχείου του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κυβέρνηση των ΗΠΑ περιέγραψε αρχικά τον θάνατό του ως αυτοκτονία, και στη συνέχεια ως ατύχημα, ενώ η οικογένεια του ως δολοφονία της CIA</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353" name="Shape 353"/>
        <p:cNvGrpSpPr/>
        <p:nvPr/>
      </p:nvGrpSpPr>
      <p:grpSpPr>
        <a:xfrm>
          <a:off x="0" y="0"/>
          <a:ext cx="0" cy="0"/>
          <a:chOff x="0" y="0"/>
          <a:chExt cx="0" cy="0"/>
        </a:xfrm>
      </p:grpSpPr>
      <p:sp>
        <p:nvSpPr>
          <p:cNvPr id="354" name="Google Shape;354;g2c275ba1896_0_185"/>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55" name="Google Shape;355;g2c275ba1896_0_185"/>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56" name="Google Shape;356;g2c275ba1896_0_185"/>
          <p:cNvSpPr txBox="1"/>
          <p:nvPr/>
        </p:nvSpPr>
        <p:spPr>
          <a:xfrm>
            <a:off x="1302000" y="296200"/>
            <a:ext cx="6311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ΜΚ ULTRA</a:t>
            </a:r>
            <a:endParaRPr b="0" i="0" sz="2400" u="none" cap="none" strike="noStrike">
              <a:solidFill>
                <a:schemeClr val="dk1"/>
              </a:solidFill>
              <a:latin typeface="Calibri"/>
              <a:ea typeface="Calibri"/>
              <a:cs typeface="Calibri"/>
              <a:sym typeface="Calibri"/>
            </a:endParaRPr>
          </a:p>
        </p:txBody>
      </p:sp>
      <p:sp>
        <p:nvSpPr>
          <p:cNvPr id="357" name="Google Shape;357;g2c275ba1896_0_185"/>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MKUltra αποκαλύφθηκε στο κοινό το 1975 από την Επιτροπή Church του Κογκρέσου των Ηνωμένων Πολιτειών και την Επιτροπή του Προέδρου των Ηνωμένων Πολιτειών Gerald Ford για τις δραστηριότητες της CIA εντός των Ηνωμένων Πολιτειών (Επιτροπή Rockefeller). </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Οι προσπάθειες έρευνας δυσχερηναν από την εντολή του Διευθυντή της CIA Richard Helms για καταστροφή όλων των αρχείων MKUltra το 1973.</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91440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 Το 1977, ένα αίτημα βάσει του Νόμου για την Ελευθερία της Πληροφορίας αποκάλυψε ένα αρχείο 20.000 εγγράφων σχετικά με το MKUltra, το οποίο οδήγησε σε ακροάσεις της Γερουσίας. </a:t>
            </a:r>
            <a:endParaRPr b="0" i="0" sz="14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3000"/>
          </a:blip>
          <a:stretch>
            <a:fillRect/>
          </a:stretch>
        </a:blipFill>
      </p:bgPr>
    </p:bg>
    <p:spTree>
      <p:nvGrpSpPr>
        <p:cNvPr id="361" name="Shape 361"/>
        <p:cNvGrpSpPr/>
        <p:nvPr/>
      </p:nvGrpSpPr>
      <p:grpSpPr>
        <a:xfrm>
          <a:off x="0" y="0"/>
          <a:ext cx="0" cy="0"/>
          <a:chOff x="0" y="0"/>
          <a:chExt cx="0" cy="0"/>
        </a:xfrm>
      </p:grpSpPr>
      <p:sp>
        <p:nvSpPr>
          <p:cNvPr id="362" name="Google Shape;362;g30a825234b7_0_5"/>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63" name="Google Shape;363;g30a825234b7_0_5"/>
          <p:cNvSpPr txBox="1"/>
          <p:nvPr/>
        </p:nvSpPr>
        <p:spPr>
          <a:xfrm>
            <a:off x="-38100" y="-56735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64" name="Google Shape;364;g30a825234b7_0_5"/>
          <p:cNvSpPr txBox="1"/>
          <p:nvPr/>
        </p:nvSpPr>
        <p:spPr>
          <a:xfrm>
            <a:off x="-190500" y="3352800"/>
            <a:ext cx="3657600" cy="7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F3F3F"/>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sp>
        <p:nvSpPr>
          <p:cNvPr id="365" name="Google Shape;365;g30a825234b7_0_5"/>
          <p:cNvSpPr txBox="1"/>
          <p:nvPr/>
        </p:nvSpPr>
        <p:spPr>
          <a:xfrm>
            <a:off x="5448300" y="3352800"/>
            <a:ext cx="36576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F3F3F"/>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F3F3F"/>
              </a:solidFill>
              <a:latin typeface="Calibri"/>
              <a:ea typeface="Calibri"/>
              <a:cs typeface="Calibri"/>
              <a:sym typeface="Calibri"/>
            </a:endParaRPr>
          </a:p>
        </p:txBody>
      </p:sp>
      <p:sp>
        <p:nvSpPr>
          <p:cNvPr id="366" name="Google Shape;366;g30a825234b7_0_5"/>
          <p:cNvSpPr txBox="1"/>
          <p:nvPr/>
        </p:nvSpPr>
        <p:spPr>
          <a:xfrm>
            <a:off x="2250762" y="129009"/>
            <a:ext cx="46425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Ανθρώπινος πειραματισμός</a:t>
            </a:r>
            <a:endParaRPr b="0" i="0" sz="2400" u="none" cap="none" strike="noStrike">
              <a:solidFill>
                <a:schemeClr val="dk1"/>
              </a:solidFill>
              <a:latin typeface="Calibri"/>
              <a:ea typeface="Calibri"/>
              <a:cs typeface="Calibri"/>
              <a:sym typeface="Calibri"/>
            </a:endParaRPr>
          </a:p>
        </p:txBody>
      </p:sp>
      <p:sp>
        <p:nvSpPr>
          <p:cNvPr id="367" name="Google Shape;367;g30a825234b7_0_5"/>
          <p:cNvSpPr txBox="1"/>
          <p:nvPr/>
        </p:nvSpPr>
        <p:spPr>
          <a:xfrm>
            <a:off x="779263" y="952143"/>
            <a:ext cx="7696200" cy="4247400"/>
          </a:xfrm>
          <a:prstGeom prst="rect">
            <a:avLst/>
          </a:prstGeom>
          <a:noFill/>
          <a:ln>
            <a:noFill/>
          </a:ln>
        </p:spPr>
        <p:txBody>
          <a:bodyPr anchorCtr="0" anchor="t" bIns="45700" lIns="91425" spcFirstLastPara="1" rIns="91425" wrap="square" tIns="45700">
            <a:noAutofit/>
          </a:bodyPr>
          <a:lstStyle/>
          <a:p>
            <a:pPr indent="-365125" lvl="0" marL="457200" marR="0" rtl="0" algn="just">
              <a:lnSpc>
                <a:spcPct val="150000"/>
              </a:lnSpc>
              <a:spcBef>
                <a:spcPts val="0"/>
              </a:spcBef>
              <a:spcAft>
                <a:spcPts val="0"/>
              </a:spcAft>
              <a:buClr>
                <a:schemeClr val="dk1"/>
              </a:buClr>
              <a:buSzPts val="2150"/>
              <a:buFont typeface="Calibri"/>
              <a:buChar char="●"/>
            </a:pPr>
            <a:r>
              <a:rPr b="0" i="0" lang="en-US" sz="2150" u="none" cap="none" strike="noStrike">
                <a:solidFill>
                  <a:schemeClr val="dk1"/>
                </a:solidFill>
                <a:latin typeface="Calibri"/>
                <a:ea typeface="Calibri"/>
                <a:cs typeface="Calibri"/>
                <a:sym typeface="Calibri"/>
              </a:rPr>
              <a:t>Σε μεγάλο βαθμό ο ανθρώπινος πειραματισμός δεν ήταν τόσο κατακριτέος σε μη Ευρωπαίους πράγμα που φαίνεται να διατηρήθηκε και μελλοντικά. </a:t>
            </a:r>
            <a:endParaRPr b="0" i="0" sz="2150" u="none" cap="none" strike="noStrike">
              <a:solidFill>
                <a:schemeClr val="dk1"/>
              </a:solidFill>
              <a:latin typeface="Calibri"/>
              <a:ea typeface="Calibri"/>
              <a:cs typeface="Calibri"/>
              <a:sym typeface="Calibri"/>
            </a:endParaRPr>
          </a:p>
          <a:p>
            <a:pPr indent="0" lvl="0" marL="914400" marR="0" rtl="0" algn="just">
              <a:lnSpc>
                <a:spcPct val="150000"/>
              </a:lnSpc>
              <a:spcBef>
                <a:spcPts val="0"/>
              </a:spcBef>
              <a:spcAft>
                <a:spcPts val="0"/>
              </a:spcAft>
              <a:buNone/>
            </a:pPr>
            <a:r>
              <a:t/>
            </a:r>
            <a:endParaRPr b="0" i="0" sz="2150" u="none" cap="none" strike="noStrike">
              <a:solidFill>
                <a:schemeClr val="dk1"/>
              </a:solidFill>
              <a:latin typeface="Calibri"/>
              <a:ea typeface="Calibri"/>
              <a:cs typeface="Calibri"/>
              <a:sym typeface="Calibri"/>
            </a:endParaRPr>
          </a:p>
          <a:p>
            <a:pPr indent="-365125" lvl="0" marL="457200" marR="0" rtl="0" algn="just">
              <a:lnSpc>
                <a:spcPct val="150000"/>
              </a:lnSpc>
              <a:spcBef>
                <a:spcPts val="0"/>
              </a:spcBef>
              <a:spcAft>
                <a:spcPts val="0"/>
              </a:spcAft>
              <a:buClr>
                <a:schemeClr val="dk1"/>
              </a:buClr>
              <a:buSzPts val="2150"/>
              <a:buFont typeface="Calibri"/>
              <a:buChar char="●"/>
            </a:pPr>
            <a:r>
              <a:rPr b="0" i="0" lang="en-US" sz="2150" u="none" cap="none" strike="noStrike">
                <a:solidFill>
                  <a:schemeClr val="dk1"/>
                </a:solidFill>
                <a:latin typeface="Calibri"/>
                <a:ea typeface="Calibri"/>
                <a:cs typeface="Calibri"/>
                <a:sym typeface="Calibri"/>
              </a:rPr>
              <a:t>Εκτός Ευρώπης, ήταν ευκολότερη η συγκάλυψή τους και πιθανώς η κοινωνική αποδοχή. </a:t>
            </a:r>
            <a:endParaRPr b="0" i="0" sz="2150" u="none" cap="none" strike="noStrike">
              <a:solidFill>
                <a:schemeClr val="dk1"/>
              </a:solidFill>
              <a:latin typeface="Calibri"/>
              <a:ea typeface="Calibri"/>
              <a:cs typeface="Calibri"/>
              <a:sym typeface="Calibri"/>
            </a:endParaRPr>
          </a:p>
          <a:p>
            <a:pPr indent="0" lvl="0" marL="914400" marR="0" rtl="0" algn="just">
              <a:lnSpc>
                <a:spcPct val="150000"/>
              </a:lnSpc>
              <a:spcBef>
                <a:spcPts val="0"/>
              </a:spcBef>
              <a:spcAft>
                <a:spcPts val="0"/>
              </a:spcAft>
              <a:buNone/>
            </a:pPr>
            <a:r>
              <a:t/>
            </a:r>
            <a:endParaRPr b="0" i="0" sz="2150" u="none" cap="none" strike="noStrike">
              <a:solidFill>
                <a:schemeClr val="dk1"/>
              </a:solidFill>
              <a:latin typeface="Calibri"/>
              <a:ea typeface="Calibri"/>
              <a:cs typeface="Calibri"/>
              <a:sym typeface="Calibri"/>
            </a:endParaRPr>
          </a:p>
          <a:p>
            <a:pPr indent="-365125" lvl="0" marL="457200" marR="0" rtl="0" algn="just">
              <a:lnSpc>
                <a:spcPct val="150000"/>
              </a:lnSpc>
              <a:spcBef>
                <a:spcPts val="0"/>
              </a:spcBef>
              <a:spcAft>
                <a:spcPts val="0"/>
              </a:spcAft>
              <a:buClr>
                <a:schemeClr val="dk1"/>
              </a:buClr>
              <a:buSzPts val="2150"/>
              <a:buFont typeface="Calibri"/>
              <a:buChar char="●"/>
            </a:pPr>
            <a:r>
              <a:rPr b="0" i="0" lang="en-US" sz="2150" u="none" cap="none" strike="noStrike">
                <a:solidFill>
                  <a:schemeClr val="dk1"/>
                </a:solidFill>
                <a:latin typeface="Calibri"/>
                <a:ea typeface="Calibri"/>
                <a:cs typeface="Calibri"/>
                <a:sym typeface="Calibri"/>
              </a:rPr>
              <a:t>Στα πιο πολλά κράτη, όλα τα ανθρώπινα πειράματα είχαν τα φυλετικά κριτήρια με εξαίρεση όμως το πρόγραμμα της ΕΣΣΔ που βασίστηκε κυρίως σε πολιτικά κριτήρια.</a:t>
            </a:r>
            <a:endParaRPr b="0" i="0" sz="215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149" name="Shape 149"/>
        <p:cNvGrpSpPr/>
        <p:nvPr/>
      </p:nvGrpSpPr>
      <p:grpSpPr>
        <a:xfrm>
          <a:off x="0" y="0"/>
          <a:ext cx="0" cy="0"/>
          <a:chOff x="0" y="0"/>
          <a:chExt cx="0" cy="0"/>
        </a:xfrm>
      </p:grpSpPr>
      <p:sp>
        <p:nvSpPr>
          <p:cNvPr id="150" name="Google Shape;150;g2c275ba1896_0_8"/>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151" name="Google Shape;151;g2c275ba1896_0_8"/>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152" name="Google Shape;152;g2c275ba1896_0_8"/>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53" name="Google Shape;153;g2c275ba1896_0_8"/>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Οι δύο διάσημοι γίγαντες της εποχής ήταν ο Ηρόφιλος, ο πατέρας της ανατομίας, και ο νεότερος συνάδελφός του Ερασίστρατος, ο πατέρας της φυσιολογίας.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Και οι δύο λέγεται ότι εκτέλεσαν ανθρώπινη ζωοτομία σε τεράστια κλίμακα</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Οι Πτολεμαίοι ήταν της γνώμης ότι υπήρχε ανάγκη για αντικειμενικές γνώσεις και έκριναν ότι καταδικασμένοι εγκληματίες έπρεπε να υποβάλλονται σε πειραματισμό επειδή οφείλουν στην κοινωνία ένα μεγάλο χρέος.</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6000"/>
          </a:blip>
          <a:stretch>
            <a:fillRect/>
          </a:stretch>
        </a:blipFill>
      </p:bgPr>
    </p:bg>
    <p:spTree>
      <p:nvGrpSpPr>
        <p:cNvPr id="371" name="Shape 371"/>
        <p:cNvGrpSpPr/>
        <p:nvPr/>
      </p:nvGrpSpPr>
      <p:grpSpPr>
        <a:xfrm>
          <a:off x="0" y="0"/>
          <a:ext cx="0" cy="0"/>
          <a:chOff x="0" y="0"/>
          <a:chExt cx="0" cy="0"/>
        </a:xfrm>
      </p:grpSpPr>
      <p:sp>
        <p:nvSpPr>
          <p:cNvPr id="372" name="Google Shape;372;g30a990e8109_0_36"/>
          <p:cNvSpPr txBox="1"/>
          <p:nvPr>
            <p:ph type="title"/>
          </p:nvPr>
        </p:nvSpPr>
        <p:spPr>
          <a:xfrm>
            <a:off x="779275" y="1510625"/>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373" name="Google Shape;373;g30a990e8109_0_36"/>
          <p:cNvSpPr txBox="1"/>
          <p:nvPr/>
        </p:nvSpPr>
        <p:spPr>
          <a:xfrm>
            <a:off x="723285" y="1623691"/>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374" name="Google Shape;374;g30a990e8109_0_36"/>
          <p:cNvSpPr txBox="1"/>
          <p:nvPr/>
        </p:nvSpPr>
        <p:spPr>
          <a:xfrm>
            <a:off x="-190500" y="3352800"/>
            <a:ext cx="3657600" cy="7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F3F3F"/>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sp>
        <p:nvSpPr>
          <p:cNvPr id="375" name="Google Shape;375;g30a990e8109_0_36"/>
          <p:cNvSpPr txBox="1"/>
          <p:nvPr/>
        </p:nvSpPr>
        <p:spPr>
          <a:xfrm>
            <a:off x="5448300" y="3352800"/>
            <a:ext cx="36576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F3F3F"/>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F3F3F"/>
              </a:solidFill>
              <a:latin typeface="Calibri"/>
              <a:ea typeface="Calibri"/>
              <a:cs typeface="Calibri"/>
              <a:sym typeface="Calibri"/>
            </a:endParaRPr>
          </a:p>
        </p:txBody>
      </p:sp>
      <p:sp>
        <p:nvSpPr>
          <p:cNvPr id="376" name="Google Shape;376;g30a990e8109_0_36"/>
          <p:cNvSpPr txBox="1"/>
          <p:nvPr/>
        </p:nvSpPr>
        <p:spPr>
          <a:xfrm>
            <a:off x="2634600" y="232267"/>
            <a:ext cx="46425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Και μια ελληνική πρωτιά</a:t>
            </a:r>
            <a:endParaRPr b="0" i="0" sz="2400" u="none" cap="none" strike="noStrike">
              <a:solidFill>
                <a:schemeClr val="dk1"/>
              </a:solidFill>
              <a:latin typeface="Calibri"/>
              <a:ea typeface="Calibri"/>
              <a:cs typeface="Calibri"/>
              <a:sym typeface="Calibri"/>
            </a:endParaRPr>
          </a:p>
        </p:txBody>
      </p:sp>
      <p:sp>
        <p:nvSpPr>
          <p:cNvPr id="377" name="Google Shape;377;g30a990e8109_0_36"/>
          <p:cNvSpPr txBox="1"/>
          <p:nvPr/>
        </p:nvSpPr>
        <p:spPr>
          <a:xfrm>
            <a:off x="723285" y="1114883"/>
            <a:ext cx="7975800" cy="917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a:t>
            </a:r>
            <a:r>
              <a:rPr b="1" i="0" lang="en-US" sz="2200" u="none" cap="none" strike="noStrike">
                <a:solidFill>
                  <a:schemeClr val="dk1"/>
                </a:solidFill>
                <a:latin typeface="Calibri"/>
                <a:ea typeface="Calibri"/>
                <a:cs typeface="Calibri"/>
                <a:sym typeface="Calibri"/>
              </a:rPr>
              <a:t>ESBL</a:t>
            </a:r>
            <a:r>
              <a:rPr b="0" i="0" lang="en-US" sz="2200" u="none" cap="none" strike="noStrike">
                <a:solidFill>
                  <a:schemeClr val="dk1"/>
                </a:solidFill>
                <a:latin typeface="Calibri"/>
                <a:ea typeface="Calibri"/>
                <a:cs typeface="Calibri"/>
                <a:sym typeface="Calibri"/>
              </a:rPr>
              <a:t> (Extended Spectrum Beta-Lactamase, δηλαδή εκτεταμένου φάσματος β-λακταμάση) είναι ένα ένζυμο που παράγεται από ορισμένα βακτήρια, όπως η </a:t>
            </a:r>
            <a:r>
              <a:rPr b="1" i="0" lang="en-US" sz="2200" u="none" cap="none" strike="noStrike">
                <a:solidFill>
                  <a:schemeClr val="dk1"/>
                </a:solidFill>
                <a:latin typeface="Calibri"/>
                <a:ea typeface="Calibri"/>
                <a:cs typeface="Calibri"/>
                <a:sym typeface="Calibri"/>
              </a:rPr>
              <a:t>Escherichia coli</a:t>
            </a:r>
            <a:r>
              <a:rPr b="0" i="0" lang="en-US" sz="2200" u="none" cap="none" strike="noStrike">
                <a:solidFill>
                  <a:schemeClr val="dk1"/>
                </a:solidFill>
                <a:latin typeface="Calibri"/>
                <a:ea typeface="Calibri"/>
                <a:cs typeface="Calibri"/>
                <a:sym typeface="Calibri"/>
              </a:rPr>
              <a:t> και η </a:t>
            </a:r>
            <a:r>
              <a:rPr b="1" i="0" lang="en-US" sz="2200" u="none" cap="none" strike="noStrike">
                <a:solidFill>
                  <a:schemeClr val="dk1"/>
                </a:solidFill>
                <a:latin typeface="Calibri"/>
                <a:ea typeface="Calibri"/>
                <a:cs typeface="Calibri"/>
                <a:sym typeface="Calibri"/>
              </a:rPr>
              <a:t>Klebsiella pneumoniae</a:t>
            </a:r>
            <a:r>
              <a:rPr b="0" i="0" lang="en-US" sz="2200" u="none" cap="none" strike="noStrike">
                <a:solidFill>
                  <a:schemeClr val="dk1"/>
                </a:solidFill>
                <a:latin typeface="Calibri"/>
                <a:ea typeface="Calibri"/>
                <a:cs typeface="Calibri"/>
                <a:sym typeface="Calibri"/>
              </a:rPr>
              <a:t>, το οποίο τα καθιστά ανθεκτικά σε μια ευρεία γκάμα αντιβιοτικών της κατηγορίας των β-λακταμασών, όπως οι πενικιλλίνες, οι κεφαλοσπορίνες και οι μονοβακτάμες.</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209550" lvl="0" marL="0" marR="0" rtl="0" algn="l">
              <a:lnSpc>
                <a:spcPct val="100000"/>
              </a:lnSpc>
              <a:spcBef>
                <a:spcPts val="0"/>
              </a:spcBef>
              <a:spcAft>
                <a:spcPts val="0"/>
              </a:spcAft>
              <a:buClr>
                <a:schemeClr val="dk1"/>
              </a:buClr>
              <a:buSzPts val="3300"/>
              <a:buFont typeface="Calibri"/>
              <a:buChar char="•"/>
            </a:pPr>
            <a:r>
              <a:rPr b="0" i="0" lang="en-US" sz="1900" u="none" cap="none" strike="noStrike">
                <a:solidFill>
                  <a:schemeClr val="dk1"/>
                </a:solidFill>
                <a:latin typeface="Arial"/>
                <a:ea typeface="Arial"/>
                <a:cs typeface="Arial"/>
                <a:sym typeface="Arial"/>
              </a:rPr>
              <a:t>Οι ESBLs τύπου TEM (εκτεταμένου φάσματος β-λακταμάσες) είναι παράγωγα των TEM-1 και TEM-2. Η TEM-1 αναφέρθηκε για πρώτη φορά το 1965 από ένα απομονωμένο στέλεχος του βακτηρίου </a:t>
            </a:r>
            <a:r>
              <a:rPr b="1" i="0" lang="en-US" sz="1900" u="none" cap="none" strike="noStrike">
                <a:solidFill>
                  <a:schemeClr val="dk1"/>
                </a:solidFill>
                <a:latin typeface="Arial"/>
                <a:ea typeface="Arial"/>
                <a:cs typeface="Arial"/>
                <a:sym typeface="Arial"/>
              </a:rPr>
              <a:t>Escherichia coli</a:t>
            </a:r>
            <a:r>
              <a:rPr b="0" i="0" lang="en-US" sz="1900" u="none" cap="none" strike="noStrike">
                <a:solidFill>
                  <a:schemeClr val="dk1"/>
                </a:solidFill>
                <a:latin typeface="Arial"/>
                <a:ea typeface="Arial"/>
                <a:cs typeface="Arial"/>
                <a:sym typeface="Arial"/>
              </a:rPr>
              <a:t> σε έναν ασθενή στην Αθήνα, Ελλάδα, που ονομαζόταν </a:t>
            </a:r>
            <a:r>
              <a:rPr b="1" i="0" lang="en-US" sz="1900" u="none" cap="none" strike="noStrike">
                <a:solidFill>
                  <a:schemeClr val="dk1"/>
                </a:solidFill>
                <a:latin typeface="Arial"/>
                <a:ea typeface="Arial"/>
                <a:cs typeface="Arial"/>
                <a:sym typeface="Arial"/>
              </a:rPr>
              <a:t>Τεμονείρα</a:t>
            </a:r>
            <a:r>
              <a:rPr b="0" i="0" lang="en-US" sz="1900" u="none" cap="none" strike="noStrike">
                <a:solidFill>
                  <a:schemeClr val="dk1"/>
                </a:solidFill>
                <a:latin typeface="Arial"/>
                <a:ea typeface="Arial"/>
                <a:cs typeface="Arial"/>
                <a:sym typeface="Arial"/>
              </a:rPr>
              <a:t> (γι' αυτό και η ονομασία TEM)</a:t>
            </a:r>
            <a:r>
              <a:rPr b="0" i="0" lang="en-US" sz="2200" u="none" cap="none" strike="noStrike">
                <a:solidFill>
                  <a:schemeClr val="dk1"/>
                </a:solidFill>
                <a:latin typeface="Arial"/>
                <a:ea typeface="Arial"/>
                <a:cs typeface="Arial"/>
                <a:sym typeface="Arial"/>
              </a:rPr>
              <a:t>. </a:t>
            </a:r>
            <a:endParaRPr b="0" i="0" sz="3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Calibri"/>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Calibri"/>
              <a:buNone/>
            </a:pPr>
            <a:r>
              <a:rPr b="0" i="0" lang="en-US" sz="2200" u="none" cap="none" strike="noStrike">
                <a:solidFill>
                  <a:schemeClr val="dk1"/>
                </a:solidFill>
                <a:latin typeface="Calibri"/>
                <a:ea typeface="Calibri"/>
                <a:cs typeface="Calibri"/>
                <a:sym typeface="Calibri"/>
              </a:rPr>
              <a:t>Σας ευχαριστώ για την προσοχή σας.</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br>
              <a:rPr b="0" i="0" lang="en-US" sz="2200" u="none" cap="none" strike="noStrike">
                <a:solidFill>
                  <a:srgbClr val="000000"/>
                </a:solidFill>
                <a:latin typeface="Calibri"/>
                <a:ea typeface="Calibri"/>
                <a:cs typeface="Calibri"/>
                <a:sym typeface="Calibri"/>
              </a:rPr>
            </a:br>
            <a:br>
              <a:rPr b="0" i="0" lang="en-US" sz="2200" u="none" cap="none" strike="noStrike">
                <a:solidFill>
                  <a:srgbClr val="000000"/>
                </a:solidFill>
                <a:latin typeface="Calibri"/>
                <a:ea typeface="Calibri"/>
                <a:cs typeface="Calibri"/>
                <a:sym typeface="Calibri"/>
              </a:rPr>
            </a:br>
            <a:br>
              <a:rPr b="0" i="0" lang="en-US" sz="2200" u="none" cap="none" strike="noStrike">
                <a:solidFill>
                  <a:srgbClr val="000000"/>
                </a:solidFill>
                <a:latin typeface="Calibri"/>
                <a:ea typeface="Calibri"/>
                <a:cs typeface="Calibri"/>
                <a:sym typeface="Calibri"/>
              </a:rPr>
            </a:br>
            <a:br>
              <a:rPr b="0" i="0" lang="en-US" sz="2200" u="none" cap="none" strike="noStrike">
                <a:solidFill>
                  <a:srgbClr val="000000"/>
                </a:solidFill>
                <a:latin typeface="Calibri"/>
                <a:ea typeface="Calibri"/>
                <a:cs typeface="Calibri"/>
                <a:sym typeface="Calibri"/>
              </a:rPr>
            </a:br>
            <a:br>
              <a:rPr b="0" i="0" lang="en-US" sz="2200" u="none" cap="none" strike="noStrike">
                <a:solidFill>
                  <a:srgbClr val="000000"/>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Σας ευχαριστώ για την προσοχή σας!</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157" name="Shape 157"/>
        <p:cNvGrpSpPr/>
        <p:nvPr/>
      </p:nvGrpSpPr>
      <p:grpSpPr>
        <a:xfrm>
          <a:off x="0" y="0"/>
          <a:ext cx="0" cy="0"/>
          <a:chOff x="0" y="0"/>
          <a:chExt cx="0" cy="0"/>
        </a:xfrm>
      </p:grpSpPr>
      <p:sp>
        <p:nvSpPr>
          <p:cNvPr id="158" name="Google Shape;158;g2c275ba1896_0_15"/>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159" name="Google Shape;159;g2c275ba1896_0_15"/>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160" name="Google Shape;160;g2c275ba1896_0_15"/>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161" name="Google Shape;161;g2c275ba1896_0_15"/>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Γκαμπριέλλε Φαλόπιο ήταν μαθητής του διακεκριμένου ιατρού Βεζάλιου, γνωστού για τις νεκροτομές</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1563, ο Μέγας Δούκας της Τοσκάνης παρέδωσε στον καθηγητή ανατομίας της Πίζας έναν καταδικασμένο εγκληματία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καταδικασμένος υπέφερε από κάποια λοίμωξη.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Fallopius χορήγησε μια αρχική δόση τριών δράμιων οπίου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εγκληματίας ήταν πρόθυμος να υποβληθεί σε μια ακόμα δοκιμή με την ελπίδα να κερδίσει μια χάρη από τον δούκα.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Μια δεύτερη δόση τριών δραμιών δόθηκε με αποτέλεσμα ήταν το θάνατο</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165" name="Shape 165"/>
        <p:cNvGrpSpPr/>
        <p:nvPr/>
      </p:nvGrpSpPr>
      <p:grpSpPr>
        <a:xfrm>
          <a:off x="0" y="0"/>
          <a:ext cx="0" cy="0"/>
          <a:chOff x="0" y="0"/>
          <a:chExt cx="0" cy="0"/>
        </a:xfrm>
      </p:grpSpPr>
      <p:sp>
        <p:nvSpPr>
          <p:cNvPr id="166" name="Google Shape;166;g2c275ba1896_0_23"/>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167" name="Google Shape;167;g2c275ba1896_0_23"/>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168" name="Google Shape;168;g2c275ba1896_0_23"/>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169" name="Google Shape;169;g2c275ba1896_0_23"/>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Ένα από τα πρώτα μοντέρνα πειράματα σε καταδικασμένους στον θάνατο έγινε στη Γερμανία το 1791.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Μπροστά σε γιατρούς και φοιτητές που είχαν συγκεντρωθεί στον τόπο μιας εκτέλεσης με αποκεφαλισμό, ο ερευνητής ξεκίνησε δείχνοντας ότι εκτεθειμένα μέρη των μυών του αυχένα τρέμουν όταν τα αγγίξει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Συνέχισε ελέγχοντας τους μυς του προσώπου με έντονες συσπάσεις</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Τα αποτελέσματα οδήγησαν στο συμπέρασμα ότι η συνείδηση πιθανώς διατηρούνταν και μετά τον αποκεφαλισμό, αλλά το θέαμα σόκαρε τους θεατές</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173" name="Shape 173"/>
        <p:cNvGrpSpPr/>
        <p:nvPr/>
      </p:nvGrpSpPr>
      <p:grpSpPr>
        <a:xfrm>
          <a:off x="0" y="0"/>
          <a:ext cx="0" cy="0"/>
          <a:chOff x="0" y="0"/>
          <a:chExt cx="0" cy="0"/>
        </a:xfrm>
      </p:grpSpPr>
      <p:sp>
        <p:nvSpPr>
          <p:cNvPr id="174" name="Google Shape;174;g2c275ba1896_0_45"/>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175" name="Google Shape;175;g2c275ba1896_0_45"/>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176" name="Google Shape;176;g2c275ba1896_0_45"/>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177" name="Google Shape;177;g2c275ba1896_0_45"/>
          <p:cNvSpPr txBox="1"/>
          <p:nvPr/>
        </p:nvSpPr>
        <p:spPr>
          <a:xfrm>
            <a:off x="228600" y="1066800"/>
            <a:ext cx="8458200" cy="4709100"/>
          </a:xfrm>
          <a:prstGeom prst="rect">
            <a:avLst/>
          </a:prstGeom>
          <a:noFill/>
          <a:ln>
            <a:noFill/>
          </a:ln>
        </p:spPr>
        <p:txBody>
          <a:bodyPr anchorCtr="0" anchor="t" bIns="45700" lIns="91425" spcFirstLastPara="1" rIns="91425" wrap="square" tIns="45700">
            <a:noAutofit/>
          </a:bodyPr>
          <a:lstStyle/>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Ένας εγκληματίας εκτελέστηκε με αποκεφαλισμό στις 25 Φεβρουαρίου του 1803, στο Μπρέσλαου. </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Όταν το κομμένο άκρο του νωτιαίου μυελού ήρθε σε επαφή με ένα μηχανικό εργαλείο, τα χείλη και τα μυικά συστήματα του προσώπου αντέδρασαν</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Όταν ένα δάχτυλο ωθήθηκε γρήγορα προς το ανοικτό μάτι του αποκομμένου κεφαλιού, τα βλέφαρα έκλεισαν</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 Τα ίδια αντανακλαστικά προκλήθηκαν κρατώντας το κεφάλι ψηλά με το πρόσωπο στραμμένο προς τον ήλιο. Κάθε φορά που φώναζαν το όνομα του θύματος τα βλέφαρα άνοιγαν, το βλέμμα στρεφόταν αργά προς την φωνή, και το στόμα άνοιγε κάνοντας κινήσεις σαν να προσπαθούσε να μιλήσει</a:t>
            </a:r>
            <a:endParaRPr b="0" i="0" sz="2200" u="none" cap="none" strike="noStrike">
              <a:solidFill>
                <a:schemeClr val="dk1"/>
              </a:solidFill>
              <a:latin typeface="Calibri"/>
              <a:ea typeface="Calibri"/>
              <a:cs typeface="Calibri"/>
              <a:sym typeface="Calibri"/>
            </a:endParaRPr>
          </a:p>
          <a:p>
            <a:pPr indent="-139700" lvl="0" marL="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υποκείμενο αντιδρούσε για 1 ½ λεπτό εμφανώς αλλά το πείραμα συνεχίστηκε</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181" name="Shape 181"/>
        <p:cNvGrpSpPr/>
        <p:nvPr/>
      </p:nvGrpSpPr>
      <p:grpSpPr>
        <a:xfrm>
          <a:off x="0" y="0"/>
          <a:ext cx="0" cy="0"/>
          <a:chOff x="0" y="0"/>
          <a:chExt cx="0" cy="0"/>
        </a:xfrm>
      </p:grpSpPr>
      <p:sp>
        <p:nvSpPr>
          <p:cNvPr id="182" name="Google Shape;182;g30a825234b7_0_14"/>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183" name="Google Shape;183;g30a825234b7_0_14"/>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184" name="Google Shape;184;g30a825234b7_0_14"/>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185" name="Google Shape;185;g30a825234b7_0_14"/>
          <p:cNvSpPr txBox="1"/>
          <p:nvPr/>
        </p:nvSpPr>
        <p:spPr>
          <a:xfrm>
            <a:off x="188825" y="1074450"/>
            <a:ext cx="8458200" cy="4709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Χειρουργικά πειράματα (1840):</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J. Marion Sims, γνωστός ως «πατέρας της γυναικολογίας», διεξήγαγε χειρουργικά πειράματα σε βρέφη, σκλάβες Αφρικανές γυναίκες και κορίτσια μόλις 13 ετών χωρίς αναισθησία.</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Μια ασθενής υπεβλήθη σε 30 επεμβάσεις, υποφέροντας από λοιμώξεις και αποτυχημένες χειρουργικές επεμβάσεις πριν θεραπευτεί τελικά.</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χρήση αναισθησίας δεν είχε ακόμα γενικευτεί και θεωρούταν μη ασφαλής εκείνη την εποχή (1845–1849).</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189" name="Shape 189"/>
        <p:cNvGrpSpPr/>
        <p:nvPr/>
      </p:nvGrpSpPr>
      <p:grpSpPr>
        <a:xfrm>
          <a:off x="0" y="0"/>
          <a:ext cx="0" cy="0"/>
          <a:chOff x="0" y="0"/>
          <a:chExt cx="0" cy="0"/>
        </a:xfrm>
      </p:grpSpPr>
      <p:sp>
        <p:nvSpPr>
          <p:cNvPr id="190" name="Google Shape;190;g30a825234b7_0_95"/>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191" name="Google Shape;191;g30a825234b7_0_95"/>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192" name="Google Shape;192;g30a825234b7_0_95"/>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193" name="Google Shape;193;g30a825234b7_0_95"/>
          <p:cNvSpPr txBox="1"/>
          <p:nvPr/>
        </p:nvSpPr>
        <p:spPr>
          <a:xfrm>
            <a:off x="188825" y="1074450"/>
            <a:ext cx="8458200" cy="4709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Πείραμα της Mary Rafferty (1874):</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Dr. Roberts Bartholow από το νοσοκομείο Good Samaritan στο Οχάιο έκανε πειράματα στην Mary Rafferty, μιας Ιρλανδής υπηρέτριας, χωρίς την πρόθεση να τη θεραπεύσει από επιληπτικές κρίσεις.</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Τοποθέτησε ηλεκτρόδια στον εγκέφαλό της, προκαλώντας έντονες αντιδράσεις και σοβαρή κρίση.</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Η Rafferty πέθανε από επιληπτική κρίση λίγες ημέρες μετά το πείραμα.</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Ο Bartholow κατηγορήθηκε από συναδέλφους του και η Αμερικανική Ιατρική Ένωση καταδίκασε τα πειράματά του για την πρόκληση άμεσης βλάβης.</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12000"/>
          </a:blip>
          <a:stretch>
            <a:fillRect/>
          </a:stretch>
        </a:blipFill>
      </p:bgPr>
    </p:bg>
    <p:spTree>
      <p:nvGrpSpPr>
        <p:cNvPr id="197" name="Shape 197"/>
        <p:cNvGrpSpPr/>
        <p:nvPr/>
      </p:nvGrpSpPr>
      <p:grpSpPr>
        <a:xfrm>
          <a:off x="0" y="0"/>
          <a:ext cx="0" cy="0"/>
          <a:chOff x="0" y="0"/>
          <a:chExt cx="0" cy="0"/>
        </a:xfrm>
      </p:grpSpPr>
      <p:sp>
        <p:nvSpPr>
          <p:cNvPr id="198" name="Google Shape;198;g30a825234b7_0_118"/>
          <p:cNvSpPr txBox="1"/>
          <p:nvPr>
            <p:ph type="title"/>
          </p:nvPr>
        </p:nvSpPr>
        <p:spPr>
          <a:xfrm>
            <a:off x="685800" y="1524000"/>
            <a:ext cx="8229600" cy="792300"/>
          </a:xfrm>
          <a:prstGeom prst="rect">
            <a:avLst/>
          </a:prstGeom>
          <a:noFill/>
          <a:ln>
            <a:noFill/>
          </a:ln>
        </p:spPr>
        <p:txBody>
          <a:bodyPr anchorCtr="0" anchor="b" bIns="45700" lIns="91425" spcFirstLastPara="1" rIns="91425" wrap="square" tIns="45700">
            <a:noAutofit/>
          </a:bodyPr>
          <a:lstStyle/>
          <a:p>
            <a:pPr indent="-285750" lvl="1" marL="742950" rtl="0" algn="l">
              <a:lnSpc>
                <a:spcPct val="100000"/>
              </a:lnSpc>
              <a:spcBef>
                <a:spcPts val="0"/>
              </a:spcBef>
              <a:spcAft>
                <a:spcPts val="0"/>
              </a:spcAft>
              <a:buSzPts val="1400"/>
              <a:buNone/>
            </a:pPr>
            <a:br>
              <a:rPr lang="en-US" sz="1620"/>
            </a:br>
            <a:br>
              <a:rPr lang="en-US" sz="1620"/>
            </a:br>
            <a:br>
              <a:rPr lang="en-US" sz="1620"/>
            </a:br>
            <a:endParaRPr sz="1620"/>
          </a:p>
        </p:txBody>
      </p:sp>
      <p:sp>
        <p:nvSpPr>
          <p:cNvPr id="199" name="Google Shape;199;g30a825234b7_0_118"/>
          <p:cNvSpPr txBox="1"/>
          <p:nvPr/>
        </p:nvSpPr>
        <p:spPr>
          <a:xfrm>
            <a:off x="0" y="457200"/>
            <a:ext cx="9144000" cy="1676400"/>
          </a:xfrm>
          <a:prstGeom prst="rect">
            <a:avLst/>
          </a:prstGeom>
          <a:noFill/>
          <a:ln>
            <a:noFill/>
          </a:ln>
        </p:spPr>
        <p:txBody>
          <a:bodyPr anchorCtr="0" anchor="b" bIns="45700" lIns="91425" spcFirstLastPara="1" rIns="91425" wrap="square" tIns="45700">
            <a:noAutofit/>
          </a:bodyPr>
          <a:lstStyle/>
          <a:p>
            <a:pPr indent="-342900" lvl="1" marL="800100" marR="0" rtl="0" algn="ctr">
              <a:lnSpc>
                <a:spcPct val="100000"/>
              </a:lnSpc>
              <a:spcBef>
                <a:spcPts val="0"/>
              </a:spcBef>
              <a:spcAft>
                <a:spcPts val="0"/>
              </a:spcAft>
              <a:buClr>
                <a:srgbClr val="000000"/>
              </a:buClr>
              <a:buSzPts val="3600"/>
              <a:buFont typeface="Arial"/>
              <a:buNone/>
            </a:pPr>
            <a:br>
              <a:rPr b="0" i="0" lang="en-US" sz="3600" u="none" cap="none" strike="noStrike">
                <a:solidFill>
                  <a:srgbClr val="3F3F3F"/>
                </a:solidFill>
                <a:latin typeface="Libre Franklin Thin"/>
                <a:ea typeface="Libre Franklin Thin"/>
                <a:cs typeface="Libre Franklin Thin"/>
                <a:sym typeface="Libre Franklin Thin"/>
              </a:rPr>
            </a:br>
            <a:r>
              <a:rPr b="0" i="0" lang="en-US" sz="3600" u="none" cap="none" strike="noStrike">
                <a:solidFill>
                  <a:srgbClr val="3F3F3F"/>
                </a:solidFill>
                <a:latin typeface="Libre Franklin Thin"/>
                <a:ea typeface="Libre Franklin Thin"/>
                <a:cs typeface="Libre Franklin Thin"/>
                <a:sym typeface="Libre Franklin Thin"/>
              </a:rPr>
              <a:t>	</a:t>
            </a:r>
            <a:endParaRPr b="0" i="0" sz="1100" u="none" cap="none" strike="noStrike">
              <a:solidFill>
                <a:srgbClr val="3F3F3F"/>
              </a:solidFill>
              <a:latin typeface="Libre Franklin Thin"/>
              <a:ea typeface="Libre Franklin Thin"/>
              <a:cs typeface="Libre Franklin Thin"/>
              <a:sym typeface="Libre Franklin Thin"/>
            </a:endParaRPr>
          </a:p>
        </p:txBody>
      </p:sp>
      <p:sp>
        <p:nvSpPr>
          <p:cNvPr id="200" name="Google Shape;200;g30a825234b7_0_118"/>
          <p:cNvSpPr txBox="1"/>
          <p:nvPr/>
        </p:nvSpPr>
        <p:spPr>
          <a:xfrm>
            <a:off x="2476500" y="252325"/>
            <a:ext cx="396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H ιστορία του ανθρώπινου πειραματισμού</a:t>
            </a:r>
            <a:endParaRPr b="0" i="0" sz="2400" u="none" cap="none" strike="noStrike">
              <a:solidFill>
                <a:schemeClr val="dk1"/>
              </a:solidFill>
              <a:latin typeface="Calibri"/>
              <a:ea typeface="Calibri"/>
              <a:cs typeface="Calibri"/>
              <a:sym typeface="Calibri"/>
            </a:endParaRPr>
          </a:p>
        </p:txBody>
      </p:sp>
      <p:sp>
        <p:nvSpPr>
          <p:cNvPr id="201" name="Google Shape;201;g30a825234b7_0_118"/>
          <p:cNvSpPr txBox="1"/>
          <p:nvPr/>
        </p:nvSpPr>
        <p:spPr>
          <a:xfrm>
            <a:off x="188825" y="1074450"/>
            <a:ext cx="8458200" cy="4709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Παθογόνα, ασθένειες και βιολογικά όπλα:</a:t>
            </a:r>
            <a:endParaRPr b="1"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120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Στη δεκαετία του 1880, ένας γιατρός στη Χαβάη ενοφθάλμισε σύφιλη σε έξι κορίτσια κάτω των 12 ετών.</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1895, ο παιδίατρος Henry Heiman από τη Νέα Υόρκη μόλυνε δύο διανοητικά στερηση αγόρια με γονόρροια, ενώ έχουν καταγραφεί πάνω από 40 περιπτώσεις παρόμοιων μολύνσεων σε παιδιά.</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Γιατροί του αμερικανικού στρατού μόλυναν 5 κρατούμενους στις Φιλιππίνες με βουβωνική πανώλη και προκάλεσαν μπέρι-μπέρι σε 29 άλλους κρατούμενους, οδηγώντας στον θάνατο 4.</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Το 1906, ο καθηγητής Richard P. Strong από το Χάρβαρντ μόλυνε 24 κρατούμενους στις Φιλιππίνες με χολέρα, οδηγώντας στον θάνατο 13 από αυτούς χωρίς τη συγκατάθεσή τους.</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PresenterMedia.com Animated Theme">
  <a:themeElements>
    <a:clrScheme name="my colors">
      <a:dk1>
        <a:srgbClr val="000000"/>
      </a:dk1>
      <a:lt1>
        <a:srgbClr val="FFFFFF"/>
      </a:lt1>
      <a:dk2>
        <a:srgbClr val="1C3554"/>
      </a:dk2>
      <a:lt2>
        <a:srgbClr val="BFDBFF"/>
      </a:lt2>
      <a:accent1>
        <a:srgbClr val="0072FF"/>
      </a:accent1>
      <a:accent2>
        <a:srgbClr val="BFDBFF"/>
      </a:accent2>
      <a:accent3>
        <a:srgbClr val="386BA9"/>
      </a:accent3>
      <a:accent4>
        <a:srgbClr val="1C3554"/>
      </a:accent4>
      <a:accent5>
        <a:srgbClr val="38A989"/>
      </a:accent5>
      <a:accent6>
        <a:srgbClr val="FF8800"/>
      </a:accent6>
      <a:hlink>
        <a:srgbClr val="FF8800"/>
      </a:hlink>
      <a:folHlink>
        <a:srgbClr val="FF8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dc:creator>
</cp:coreProperties>
</file>