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60" r:id="rId4"/>
    <p:sldId id="261" r:id="rId5"/>
    <p:sldId id="262" r:id="rId6"/>
    <p:sldId id="263" r:id="rId7"/>
    <p:sldId id="287" r:id="rId8"/>
    <p:sldId id="288" r:id="rId9"/>
    <p:sldId id="276" r:id="rId10"/>
    <p:sldId id="277" r:id="rId11"/>
    <p:sldId id="291" r:id="rId12"/>
    <p:sldId id="278" r:id="rId13"/>
    <p:sldId id="279" r:id="rId14"/>
    <p:sldId id="280" r:id="rId15"/>
    <p:sldId id="281" r:id="rId16"/>
    <p:sldId id="284" r:id="rId17"/>
    <p:sldId id="289" r:id="rId18"/>
    <p:sldId id="290" r:id="rId19"/>
    <p:sldId id="282" r:id="rId20"/>
    <p:sldId id="286" r:id="rId21"/>
    <p:sldId id="285" r:id="rId22"/>
    <p:sldId id="283"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tonia Pothoulaki" userId="0d250a7a-a340-409e-b43f-25fd4c78f3e6" providerId="ADAL" clId="{669CAFF5-7DAD-42C6-827F-86258C3D7B09}"/>
    <pc:docChg chg="custSel modSld">
      <pc:chgData name="Antonia Pothoulaki" userId="0d250a7a-a340-409e-b43f-25fd4c78f3e6" providerId="ADAL" clId="{669CAFF5-7DAD-42C6-827F-86258C3D7B09}" dt="2024-12-11T16:01:56.064" v="23" actId="20577"/>
      <pc:docMkLst>
        <pc:docMk/>
      </pc:docMkLst>
      <pc:sldChg chg="modSp mod">
        <pc:chgData name="Antonia Pothoulaki" userId="0d250a7a-a340-409e-b43f-25fd4c78f3e6" providerId="ADAL" clId="{669CAFF5-7DAD-42C6-827F-86258C3D7B09}" dt="2024-12-11T16:01:56.064" v="23" actId="20577"/>
        <pc:sldMkLst>
          <pc:docMk/>
          <pc:sldMk cId="857867453" sldId="256"/>
        </pc:sldMkLst>
        <pc:spChg chg="mod">
          <ac:chgData name="Antonia Pothoulaki" userId="0d250a7a-a340-409e-b43f-25fd4c78f3e6" providerId="ADAL" clId="{669CAFF5-7DAD-42C6-827F-86258C3D7B09}" dt="2024-12-11T16:01:56.064" v="23" actId="20577"/>
          <ac:spMkLst>
            <pc:docMk/>
            <pc:sldMk cId="857867453" sldId="256"/>
            <ac:spMk id="3" creationId="{3CB0E66E-47A3-4BC7-B672-C2903509536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70C19858-0CD1-443E-B4BB-CA2C17457503}" type="datetimeFigureOut">
              <a:rPr lang="el-GR" smtClean="0"/>
              <a:t>12/1/2025</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9E1F49D-9710-405E-B89E-BB7D02B9B0FD}" type="slidenum">
              <a:rPr lang="el-GR" smtClean="0"/>
              <a:t>‹#›</a:t>
            </a:fld>
            <a:endParaRPr lang="el-GR"/>
          </a:p>
        </p:txBody>
      </p:sp>
    </p:spTree>
    <p:extLst>
      <p:ext uri="{BB962C8B-B14F-4D97-AF65-F5344CB8AC3E}">
        <p14:creationId xmlns:p14="http://schemas.microsoft.com/office/powerpoint/2010/main" val="3138592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70C19858-0CD1-443E-B4BB-CA2C17457503}" type="datetimeFigureOut">
              <a:rPr lang="el-GR" smtClean="0"/>
              <a:t>12/1/2025</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9E1F49D-9710-405E-B89E-BB7D02B9B0FD}" type="slidenum">
              <a:rPr lang="el-GR" smtClean="0"/>
              <a:t>‹#›</a:t>
            </a:fld>
            <a:endParaRPr lang="el-GR"/>
          </a:p>
        </p:txBody>
      </p:sp>
    </p:spTree>
    <p:extLst>
      <p:ext uri="{BB962C8B-B14F-4D97-AF65-F5344CB8AC3E}">
        <p14:creationId xmlns:p14="http://schemas.microsoft.com/office/powerpoint/2010/main" val="499979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70C19858-0CD1-443E-B4BB-CA2C17457503}" type="datetimeFigureOut">
              <a:rPr lang="el-GR" smtClean="0"/>
              <a:t>12/1/2025</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9E1F49D-9710-405E-B89E-BB7D02B9B0FD}"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376174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70C19858-0CD1-443E-B4BB-CA2C17457503}" type="datetimeFigureOut">
              <a:rPr lang="el-GR" smtClean="0"/>
              <a:t>12/1/2025</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9E1F49D-9710-405E-B89E-BB7D02B9B0FD}" type="slidenum">
              <a:rPr lang="el-GR" smtClean="0"/>
              <a:t>‹#›</a:t>
            </a:fld>
            <a:endParaRPr lang="el-GR"/>
          </a:p>
        </p:txBody>
      </p:sp>
    </p:spTree>
    <p:extLst>
      <p:ext uri="{BB962C8B-B14F-4D97-AF65-F5344CB8AC3E}">
        <p14:creationId xmlns:p14="http://schemas.microsoft.com/office/powerpoint/2010/main" val="9035028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70C19858-0CD1-443E-B4BB-CA2C17457503}" type="datetimeFigureOut">
              <a:rPr lang="el-GR" smtClean="0"/>
              <a:t>12/1/2025</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9E1F49D-9710-405E-B89E-BB7D02B9B0FD}"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754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70C19858-0CD1-443E-B4BB-CA2C17457503}" type="datetimeFigureOut">
              <a:rPr lang="el-GR" smtClean="0"/>
              <a:t>12/1/2025</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9E1F49D-9710-405E-B89E-BB7D02B9B0FD}" type="slidenum">
              <a:rPr lang="el-GR" smtClean="0"/>
              <a:t>‹#›</a:t>
            </a:fld>
            <a:endParaRPr lang="el-GR"/>
          </a:p>
        </p:txBody>
      </p:sp>
    </p:spTree>
    <p:extLst>
      <p:ext uri="{BB962C8B-B14F-4D97-AF65-F5344CB8AC3E}">
        <p14:creationId xmlns:p14="http://schemas.microsoft.com/office/powerpoint/2010/main" val="21494996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0C19858-0CD1-443E-B4BB-CA2C17457503}" type="datetimeFigureOut">
              <a:rPr lang="el-GR" smtClean="0"/>
              <a:t>12/1/2025</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9E1F49D-9710-405E-B89E-BB7D02B9B0FD}" type="slidenum">
              <a:rPr lang="el-GR" smtClean="0"/>
              <a:t>‹#›</a:t>
            </a:fld>
            <a:endParaRPr lang="el-GR"/>
          </a:p>
        </p:txBody>
      </p:sp>
    </p:spTree>
    <p:extLst>
      <p:ext uri="{BB962C8B-B14F-4D97-AF65-F5344CB8AC3E}">
        <p14:creationId xmlns:p14="http://schemas.microsoft.com/office/powerpoint/2010/main" val="12169518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0C19858-0CD1-443E-B4BB-CA2C17457503}" type="datetimeFigureOut">
              <a:rPr lang="el-GR" smtClean="0"/>
              <a:t>12/1/2025</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9E1F49D-9710-405E-B89E-BB7D02B9B0FD}" type="slidenum">
              <a:rPr lang="el-GR" smtClean="0"/>
              <a:t>‹#›</a:t>
            </a:fld>
            <a:endParaRPr lang="el-GR"/>
          </a:p>
        </p:txBody>
      </p:sp>
    </p:spTree>
    <p:extLst>
      <p:ext uri="{BB962C8B-B14F-4D97-AF65-F5344CB8AC3E}">
        <p14:creationId xmlns:p14="http://schemas.microsoft.com/office/powerpoint/2010/main" val="1679918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0C19858-0CD1-443E-B4BB-CA2C17457503}" type="datetimeFigureOut">
              <a:rPr lang="el-GR" smtClean="0"/>
              <a:t>12/1/2025</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9E1F49D-9710-405E-B89E-BB7D02B9B0FD}" type="slidenum">
              <a:rPr lang="el-GR" smtClean="0"/>
              <a:t>‹#›</a:t>
            </a:fld>
            <a:endParaRPr lang="el-GR"/>
          </a:p>
        </p:txBody>
      </p:sp>
    </p:spTree>
    <p:extLst>
      <p:ext uri="{BB962C8B-B14F-4D97-AF65-F5344CB8AC3E}">
        <p14:creationId xmlns:p14="http://schemas.microsoft.com/office/powerpoint/2010/main" val="3393069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70C19858-0CD1-443E-B4BB-CA2C17457503}" type="datetimeFigureOut">
              <a:rPr lang="el-GR" smtClean="0"/>
              <a:t>12/1/2025</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9E1F49D-9710-405E-B89E-BB7D02B9B0FD}" type="slidenum">
              <a:rPr lang="el-GR" smtClean="0"/>
              <a:t>‹#›</a:t>
            </a:fld>
            <a:endParaRPr lang="el-GR"/>
          </a:p>
        </p:txBody>
      </p:sp>
    </p:spTree>
    <p:extLst>
      <p:ext uri="{BB962C8B-B14F-4D97-AF65-F5344CB8AC3E}">
        <p14:creationId xmlns:p14="http://schemas.microsoft.com/office/powerpoint/2010/main" val="3750890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70C19858-0CD1-443E-B4BB-CA2C17457503}" type="datetimeFigureOut">
              <a:rPr lang="el-GR" smtClean="0"/>
              <a:t>12/1/2025</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9E1F49D-9710-405E-B89E-BB7D02B9B0FD}" type="slidenum">
              <a:rPr lang="el-GR" smtClean="0"/>
              <a:t>‹#›</a:t>
            </a:fld>
            <a:endParaRPr lang="el-GR"/>
          </a:p>
        </p:txBody>
      </p:sp>
    </p:spTree>
    <p:extLst>
      <p:ext uri="{BB962C8B-B14F-4D97-AF65-F5344CB8AC3E}">
        <p14:creationId xmlns:p14="http://schemas.microsoft.com/office/powerpoint/2010/main" val="4163043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70C19858-0CD1-443E-B4BB-CA2C17457503}" type="datetimeFigureOut">
              <a:rPr lang="el-GR" smtClean="0"/>
              <a:t>12/1/2025</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9E1F49D-9710-405E-B89E-BB7D02B9B0FD}" type="slidenum">
              <a:rPr lang="el-GR" smtClean="0"/>
              <a:t>‹#›</a:t>
            </a:fld>
            <a:endParaRPr lang="el-GR"/>
          </a:p>
        </p:txBody>
      </p:sp>
    </p:spTree>
    <p:extLst>
      <p:ext uri="{BB962C8B-B14F-4D97-AF65-F5344CB8AC3E}">
        <p14:creationId xmlns:p14="http://schemas.microsoft.com/office/powerpoint/2010/main" val="501954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70C19858-0CD1-443E-B4BB-CA2C17457503}" type="datetimeFigureOut">
              <a:rPr lang="el-GR" smtClean="0"/>
              <a:t>12/1/2025</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9E1F49D-9710-405E-B89E-BB7D02B9B0FD}" type="slidenum">
              <a:rPr lang="el-GR" smtClean="0"/>
              <a:t>‹#›</a:t>
            </a:fld>
            <a:endParaRPr lang="el-GR"/>
          </a:p>
        </p:txBody>
      </p:sp>
    </p:spTree>
    <p:extLst>
      <p:ext uri="{BB962C8B-B14F-4D97-AF65-F5344CB8AC3E}">
        <p14:creationId xmlns:p14="http://schemas.microsoft.com/office/powerpoint/2010/main" val="2866177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C19858-0CD1-443E-B4BB-CA2C17457503}" type="datetimeFigureOut">
              <a:rPr lang="el-GR" smtClean="0"/>
              <a:t>12/1/2025</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9E1F49D-9710-405E-B89E-BB7D02B9B0FD}" type="slidenum">
              <a:rPr lang="el-GR" smtClean="0"/>
              <a:t>‹#›</a:t>
            </a:fld>
            <a:endParaRPr lang="el-GR"/>
          </a:p>
        </p:txBody>
      </p:sp>
    </p:spTree>
    <p:extLst>
      <p:ext uri="{BB962C8B-B14F-4D97-AF65-F5344CB8AC3E}">
        <p14:creationId xmlns:p14="http://schemas.microsoft.com/office/powerpoint/2010/main" val="614379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70C19858-0CD1-443E-B4BB-CA2C17457503}" type="datetimeFigureOut">
              <a:rPr lang="el-GR" smtClean="0"/>
              <a:t>12/1/2025</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9E1F49D-9710-405E-B89E-BB7D02B9B0FD}" type="slidenum">
              <a:rPr lang="el-GR" smtClean="0"/>
              <a:t>‹#›</a:t>
            </a:fld>
            <a:endParaRPr lang="el-GR"/>
          </a:p>
        </p:txBody>
      </p:sp>
    </p:spTree>
    <p:extLst>
      <p:ext uri="{BB962C8B-B14F-4D97-AF65-F5344CB8AC3E}">
        <p14:creationId xmlns:p14="http://schemas.microsoft.com/office/powerpoint/2010/main" val="3483693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70C19858-0CD1-443E-B4BB-CA2C17457503}" type="datetimeFigureOut">
              <a:rPr lang="el-GR" smtClean="0"/>
              <a:t>12/1/2025</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9E1F49D-9710-405E-B89E-BB7D02B9B0FD}" type="slidenum">
              <a:rPr lang="el-GR" smtClean="0"/>
              <a:t>‹#›</a:t>
            </a:fld>
            <a:endParaRPr lang="el-GR"/>
          </a:p>
        </p:txBody>
      </p:sp>
    </p:spTree>
    <p:extLst>
      <p:ext uri="{BB962C8B-B14F-4D97-AF65-F5344CB8AC3E}">
        <p14:creationId xmlns:p14="http://schemas.microsoft.com/office/powerpoint/2010/main" val="747949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0C19858-0CD1-443E-B4BB-CA2C17457503}" type="datetimeFigureOut">
              <a:rPr lang="el-GR" smtClean="0"/>
              <a:t>12/1/2025</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9E1F49D-9710-405E-B89E-BB7D02B9B0FD}" type="slidenum">
              <a:rPr lang="el-GR" smtClean="0"/>
              <a:t>‹#›</a:t>
            </a:fld>
            <a:endParaRPr lang="el-GR"/>
          </a:p>
        </p:txBody>
      </p:sp>
    </p:spTree>
    <p:extLst>
      <p:ext uri="{BB962C8B-B14F-4D97-AF65-F5344CB8AC3E}">
        <p14:creationId xmlns:p14="http://schemas.microsoft.com/office/powerpoint/2010/main" val="426302186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C2396E-C388-4A13-B65E-421DAB3F665D}"/>
              </a:ext>
            </a:extLst>
          </p:cNvPr>
          <p:cNvSpPr>
            <a:spLocks noGrp="1"/>
          </p:cNvSpPr>
          <p:nvPr>
            <p:ph type="title"/>
          </p:nvPr>
        </p:nvSpPr>
        <p:spPr>
          <a:xfrm>
            <a:off x="1969470" y="360219"/>
            <a:ext cx="8911687" cy="1281545"/>
          </a:xfrm>
        </p:spPr>
        <p:txBody>
          <a:bodyPr>
            <a:normAutofit/>
          </a:bodyPr>
          <a:lstStyle/>
          <a:p>
            <a:pPr algn="ctr"/>
            <a:r>
              <a:rPr lang="el-GR" sz="1800" i="1" dirty="0">
                <a:effectLst>
                  <a:outerShdw blurRad="38100" dist="38100" dir="2700000" algn="tl">
                    <a:srgbClr val="000000">
                      <a:alpha val="43137"/>
                    </a:srgbClr>
                  </a:outerShdw>
                </a:effectLst>
                <a:latin typeface="Book Antiqua" panose="02040602050305030304" pitchFamily="18" charset="0"/>
                <a:ea typeface="Times New Roman" panose="02020603050405020304" pitchFamily="18" charset="0"/>
              </a:rPr>
              <a:t>Επιστημολογία, Ιστορία και Ηθική της Ιατρικής</a:t>
            </a:r>
            <a:br>
              <a:rPr lang="el-GR" sz="1800" i="1" dirty="0">
                <a:effectLst>
                  <a:outerShdw blurRad="38100" dist="38100" dir="2700000" algn="tl">
                    <a:srgbClr val="000000">
                      <a:alpha val="43137"/>
                    </a:srgbClr>
                  </a:outerShdw>
                </a:effectLst>
                <a:latin typeface="Book Antiqua" panose="02040602050305030304" pitchFamily="18" charset="0"/>
                <a:ea typeface="Times New Roman" panose="02020603050405020304" pitchFamily="18" charset="0"/>
              </a:rPr>
            </a:br>
            <a:r>
              <a:rPr lang="el-GR" sz="1800" i="1" dirty="0">
                <a:effectLst>
                  <a:outerShdw blurRad="38100" dist="38100" dir="2700000" algn="tl">
                    <a:srgbClr val="000000">
                      <a:alpha val="43137"/>
                    </a:srgbClr>
                  </a:outerShdw>
                </a:effectLst>
                <a:latin typeface="Book Antiqua" panose="02040602050305030304" pitchFamily="18" charset="0"/>
                <a:ea typeface="Times New Roman" panose="02020603050405020304" pitchFamily="18" charset="0"/>
              </a:rPr>
              <a:t>2024-2025</a:t>
            </a:r>
            <a:endParaRPr lang="el-GR" sz="3300" i="1" dirty="0">
              <a:effectLst>
                <a:outerShdw blurRad="38100" dist="38100" dir="2700000" algn="tl">
                  <a:srgbClr val="000000">
                    <a:alpha val="43137"/>
                  </a:srgbClr>
                </a:outerShdw>
              </a:effectLst>
              <a:latin typeface="Book Antiqua" panose="02040602050305030304" pitchFamily="18" charset="0"/>
            </a:endParaRPr>
          </a:p>
        </p:txBody>
      </p:sp>
      <p:sp>
        <p:nvSpPr>
          <p:cNvPr id="3" name="Θέση περιεχομένου 2">
            <a:extLst>
              <a:ext uri="{FF2B5EF4-FFF2-40B4-BE49-F238E27FC236}">
                <a16:creationId xmlns:a16="http://schemas.microsoft.com/office/drawing/2014/main" id="{3CB0E66E-47A3-4BC7-B672-C2903509536E}"/>
              </a:ext>
            </a:extLst>
          </p:cNvPr>
          <p:cNvSpPr>
            <a:spLocks noGrp="1"/>
          </p:cNvSpPr>
          <p:nvPr>
            <p:ph idx="1"/>
          </p:nvPr>
        </p:nvSpPr>
        <p:spPr>
          <a:xfrm>
            <a:off x="3683721" y="2175164"/>
            <a:ext cx="5835121" cy="3722203"/>
          </a:xfrm>
        </p:spPr>
        <p:txBody>
          <a:bodyPr>
            <a:normAutofit/>
          </a:bodyPr>
          <a:lstStyle/>
          <a:p>
            <a:pPr marL="0" indent="0" algn="ctr">
              <a:lnSpc>
                <a:spcPct val="90000"/>
              </a:lnSpc>
              <a:buNone/>
            </a:pPr>
            <a:r>
              <a:rPr lang="el-GR" sz="1900" b="1" i="1" dirty="0">
                <a:effectLst/>
                <a:latin typeface="Book Antiqua" panose="02040602050305030304" pitchFamily="18" charset="0"/>
                <a:ea typeface="Times New Roman" panose="02020603050405020304" pitchFamily="18" charset="0"/>
              </a:rPr>
              <a:t> «Ηθικά προβλήματα κατά το τέλος της ζωής»</a:t>
            </a:r>
          </a:p>
          <a:p>
            <a:pPr marL="0" indent="0" algn="ctr">
              <a:lnSpc>
                <a:spcPct val="90000"/>
              </a:lnSpc>
              <a:buNone/>
            </a:pPr>
            <a:endParaRPr lang="el-GR" sz="1400" i="1" dirty="0">
              <a:latin typeface="Book Antiqua" panose="02040602050305030304" pitchFamily="18" charset="0"/>
            </a:endParaRPr>
          </a:p>
          <a:p>
            <a:pPr marL="0" indent="0" algn="ctr">
              <a:lnSpc>
                <a:spcPct val="90000"/>
              </a:lnSpc>
              <a:buNone/>
            </a:pPr>
            <a:r>
              <a:rPr lang="el-GR" sz="1900" b="1" i="1" dirty="0">
                <a:latin typeface="Book Antiqua" panose="02040602050305030304" pitchFamily="18" charset="0"/>
              </a:rPr>
              <a:t>Ενότητα: </a:t>
            </a:r>
            <a:r>
              <a:rPr lang="el-GR" sz="1900" b="1" i="1" dirty="0">
                <a:effectLst/>
                <a:latin typeface="Book Antiqua" panose="02040602050305030304" pitchFamily="18" charset="0"/>
                <a:ea typeface="Times New Roman" panose="02020603050405020304" pitchFamily="18" charset="0"/>
              </a:rPr>
              <a:t>« Ιατρική Ηθική»</a:t>
            </a:r>
          </a:p>
          <a:p>
            <a:pPr marL="0" indent="0" algn="ctr">
              <a:lnSpc>
                <a:spcPct val="90000"/>
              </a:lnSpc>
              <a:buNone/>
            </a:pPr>
            <a:endParaRPr lang="el-GR" sz="1400" b="1" i="1" dirty="0">
              <a:effectLst/>
              <a:latin typeface="Book Antiqua" panose="02040602050305030304" pitchFamily="18" charset="0"/>
              <a:ea typeface="Times New Roman" panose="02020603050405020304" pitchFamily="18" charset="0"/>
            </a:endParaRPr>
          </a:p>
          <a:p>
            <a:pPr marL="0" indent="0" algn="ctr">
              <a:lnSpc>
                <a:spcPct val="90000"/>
              </a:lnSpc>
              <a:buNone/>
            </a:pPr>
            <a:endParaRPr lang="el-GR" sz="1400" b="1" i="1" dirty="0">
              <a:effectLst/>
              <a:latin typeface="Book Antiqua" panose="02040602050305030304" pitchFamily="18" charset="0"/>
              <a:ea typeface="Times New Roman" panose="02020603050405020304" pitchFamily="18" charset="0"/>
            </a:endParaRPr>
          </a:p>
          <a:p>
            <a:pPr marL="0" marR="0" lvl="0" indent="0" algn="ctr" defTabSz="457200" rtl="0" eaLnBrk="1" fontAlgn="auto" latinLnBrk="0" hangingPunct="1">
              <a:lnSpc>
                <a:spcPct val="90000"/>
              </a:lnSpc>
              <a:spcBef>
                <a:spcPts val="1000"/>
              </a:spcBef>
              <a:spcAft>
                <a:spcPts val="0"/>
              </a:spcAft>
              <a:buClr>
                <a:srgbClr val="A53010"/>
              </a:buClr>
              <a:buSzTx/>
              <a:buFont typeface="Wingdings 3" charset="2"/>
              <a:buNone/>
              <a:tabLst/>
              <a:defRPr/>
            </a:pPr>
            <a:r>
              <a:rPr kumimoji="0" lang="el-GR" sz="1400" b="1" i="0" u="none" strike="noStrike" kern="1200" cap="none" spc="0" normalizeH="0" baseline="0" noProof="0" dirty="0">
                <a:ln>
                  <a:noFill/>
                </a:ln>
                <a:solidFill>
                  <a:srgbClr val="404040"/>
                </a:solidFill>
                <a:effectLst/>
                <a:uLnTx/>
                <a:uFillTx/>
                <a:latin typeface="Century Gothic" panose="020B0502020202020204" pitchFamily="34" charset="0"/>
                <a:ea typeface="+mn-ea"/>
                <a:cs typeface="+mn-cs"/>
              </a:rPr>
              <a:t>Αντωνία Ποθουλάκη</a:t>
            </a:r>
            <a:r>
              <a:rPr kumimoji="0" lang="el-GR" sz="1400" b="0" i="0" u="none" strike="noStrike" kern="1200" cap="none" spc="0" normalizeH="0" baseline="0" noProof="0" dirty="0">
                <a:ln>
                  <a:noFill/>
                </a:ln>
                <a:solidFill>
                  <a:srgbClr val="404040"/>
                </a:solidFill>
                <a:effectLst/>
                <a:uLnTx/>
                <a:uFillTx/>
                <a:latin typeface="Century Gothic" panose="020B0502020202020204" pitchFamily="34" charset="0"/>
                <a:ea typeface="+mn-ea"/>
                <a:cs typeface="+mn-cs"/>
              </a:rPr>
              <a:t>, </a:t>
            </a:r>
          </a:p>
          <a:p>
            <a:pPr marL="0" indent="0" algn="ctr">
              <a:lnSpc>
                <a:spcPct val="90000"/>
              </a:lnSpc>
              <a:buNone/>
            </a:pPr>
            <a:r>
              <a:rPr lang="el-GR" sz="1200" dirty="0">
                <a:solidFill>
                  <a:prstClr val="black">
                    <a:lumMod val="75000"/>
                    <a:lumOff val="25000"/>
                  </a:prstClr>
                </a:solidFill>
                <a:latin typeface="Calibri" panose="020F0502020204030204" pitchFamily="34" charset="0"/>
                <a:cs typeface="Arial" panose="020B0604020202020204" pitchFamily="34" charset="0"/>
              </a:rPr>
              <a:t>Επίκουρη Καθηγήτρια Εφαρμοσμένης Ηθικής Φιλοσοφίας, </a:t>
            </a:r>
            <a:r>
              <a:rPr lang="el-GR" sz="1200" dirty="0" err="1">
                <a:solidFill>
                  <a:prstClr val="black">
                    <a:lumMod val="75000"/>
                    <a:lumOff val="25000"/>
                  </a:prstClr>
                </a:solidFill>
                <a:latin typeface="Calibri" panose="020F0502020204030204" pitchFamily="34" charset="0"/>
                <a:cs typeface="Arial" panose="020B0604020202020204" pitchFamily="34" charset="0"/>
              </a:rPr>
              <a:t>Webster</a:t>
            </a:r>
            <a:r>
              <a:rPr lang="el-GR" sz="1200" dirty="0">
                <a:solidFill>
                  <a:prstClr val="black">
                    <a:lumMod val="75000"/>
                    <a:lumOff val="25000"/>
                  </a:prstClr>
                </a:solidFill>
                <a:latin typeface="Calibri" panose="020F0502020204030204" pitchFamily="34" charset="0"/>
                <a:cs typeface="Arial" panose="020B0604020202020204" pitchFamily="34" charset="0"/>
              </a:rPr>
              <a:t> </a:t>
            </a:r>
            <a:r>
              <a:rPr lang="el-GR" sz="1200" dirty="0" err="1">
                <a:solidFill>
                  <a:prstClr val="black">
                    <a:lumMod val="75000"/>
                    <a:lumOff val="25000"/>
                  </a:prstClr>
                </a:solidFill>
                <a:latin typeface="Calibri" panose="020F0502020204030204" pitchFamily="34" charset="0"/>
                <a:cs typeface="Arial" panose="020B0604020202020204" pitchFamily="34" charset="0"/>
              </a:rPr>
              <a:t>Vienna</a:t>
            </a:r>
            <a:r>
              <a:rPr lang="el-GR" sz="1200" dirty="0">
                <a:solidFill>
                  <a:prstClr val="black">
                    <a:lumMod val="75000"/>
                    <a:lumOff val="25000"/>
                  </a:prstClr>
                </a:solidFill>
                <a:latin typeface="Calibri" panose="020F0502020204030204" pitchFamily="34" charset="0"/>
                <a:cs typeface="Arial" panose="020B0604020202020204" pitchFamily="34" charset="0"/>
              </a:rPr>
              <a:t> </a:t>
            </a:r>
            <a:r>
              <a:rPr lang="el-GR" sz="1200" dirty="0" err="1">
                <a:solidFill>
                  <a:prstClr val="black">
                    <a:lumMod val="75000"/>
                    <a:lumOff val="25000"/>
                  </a:prstClr>
                </a:solidFill>
                <a:latin typeface="Calibri" panose="020F0502020204030204" pitchFamily="34" charset="0"/>
                <a:cs typeface="Arial" panose="020B0604020202020204" pitchFamily="34" charset="0"/>
              </a:rPr>
              <a:t>University</a:t>
            </a:r>
            <a:endParaRPr lang="el-GR" sz="1200" dirty="0">
              <a:solidFill>
                <a:prstClr val="black">
                  <a:lumMod val="75000"/>
                  <a:lumOff val="25000"/>
                </a:prstClr>
              </a:solidFill>
              <a:latin typeface="Calibri" panose="020F0502020204030204" pitchFamily="34" charset="0"/>
              <a:cs typeface="Arial" panose="020B0604020202020204" pitchFamily="34" charset="0"/>
            </a:endParaRPr>
          </a:p>
          <a:p>
            <a:pPr marL="0" marR="0" lvl="0" indent="0" algn="ctr" defTabSz="457200" rtl="0" eaLnBrk="1" fontAlgn="auto" latinLnBrk="0" hangingPunct="1">
              <a:lnSpc>
                <a:spcPct val="90000"/>
              </a:lnSpc>
              <a:spcBef>
                <a:spcPts val="1000"/>
              </a:spcBef>
              <a:spcAft>
                <a:spcPts val="0"/>
              </a:spcAft>
              <a:buClr>
                <a:srgbClr val="A53010"/>
              </a:buClr>
              <a:buSzTx/>
              <a:buFont typeface="Wingdings 3" charset="2"/>
              <a:buNone/>
              <a:tabLst/>
              <a:defRPr/>
            </a:pPr>
            <a:r>
              <a:rPr kumimoji="0" lang="el-GR" sz="12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t>Δρ. Εφαρμοσμένης Ηθικής Φιλοσοφίας, Επιστημονική Συνεργάτης Εργαστηρίου Ιστορίας της Ιατρικής και Ιατρικής Ηθικής, Ιατρική Σχολή, ΕΚΠΑ</a:t>
            </a:r>
            <a:endParaRPr kumimoji="0" lang="el-GR" sz="1800" b="1" i="0" u="none" strike="noStrike" kern="1200" cap="none" spc="0" normalizeH="0" baseline="0" noProof="0" dirty="0">
              <a:ln>
                <a:noFill/>
              </a:ln>
              <a:solidFill>
                <a:srgbClr val="404040"/>
              </a:solidFill>
              <a:effectLst/>
              <a:uLnTx/>
              <a:uFillTx/>
              <a:latin typeface="Century Gothic" panose="020B0502020202020204" pitchFamily="34" charset="0"/>
              <a:ea typeface="+mn-ea"/>
              <a:cs typeface="+mn-cs"/>
            </a:endParaRPr>
          </a:p>
          <a:p>
            <a:pPr marL="0" indent="0" algn="ctr">
              <a:lnSpc>
                <a:spcPct val="90000"/>
              </a:lnSpc>
              <a:buNone/>
            </a:pPr>
            <a:r>
              <a:rPr lang="el-GR" sz="1200" dirty="0">
                <a:solidFill>
                  <a:prstClr val="black">
                    <a:lumMod val="75000"/>
                    <a:lumOff val="25000"/>
                  </a:prstClr>
                </a:solidFill>
                <a:latin typeface="Calibri" panose="020F0502020204030204" pitchFamily="34" charset="0"/>
                <a:cs typeface="Arial" panose="020B0604020202020204" pitchFamily="34" charset="0"/>
              </a:rPr>
              <a:t>13.01.2025</a:t>
            </a:r>
          </a:p>
          <a:p>
            <a:pPr marL="0" indent="0" algn="ctr">
              <a:lnSpc>
                <a:spcPct val="90000"/>
              </a:lnSpc>
              <a:buNone/>
            </a:pPr>
            <a:br>
              <a:rPr lang="el-GR" sz="1400" i="1" dirty="0">
                <a:latin typeface="Book Antiqua" panose="02040602050305030304" pitchFamily="18" charset="0"/>
              </a:rPr>
            </a:br>
            <a:r>
              <a:rPr lang="el-GR" sz="1400" i="1" dirty="0">
                <a:latin typeface="Book Antiqua" panose="02040602050305030304" pitchFamily="18" charset="0"/>
              </a:rPr>
              <a:t>antoniapothoulaki@gmail.com</a:t>
            </a:r>
          </a:p>
        </p:txBody>
      </p:sp>
    </p:spTree>
    <p:extLst>
      <p:ext uri="{BB962C8B-B14F-4D97-AF65-F5344CB8AC3E}">
        <p14:creationId xmlns:p14="http://schemas.microsoft.com/office/powerpoint/2010/main" val="857867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BE0789E-91A7-4246-978E-A17FE1BF95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795735" cy="6858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3C6C0BD2-8B3C-4042-B4EE-5DB7665A373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17" y="-786"/>
            <a:ext cx="2989516" cy="6854040"/>
            <a:chOff x="6627813" y="194833"/>
            <a:chExt cx="1952625" cy="5678918"/>
          </a:xfrm>
          <a:solidFill>
            <a:schemeClr val="bg2">
              <a:alpha val="80000"/>
            </a:schemeClr>
          </a:solidFill>
        </p:grpSpPr>
        <p:sp>
          <p:nvSpPr>
            <p:cNvPr id="11" name="Freeform 27">
              <a:extLst>
                <a:ext uri="{FF2B5EF4-FFF2-40B4-BE49-F238E27FC236}">
                  <a16:creationId xmlns:a16="http://schemas.microsoft.com/office/drawing/2014/main" id="{5F53669F-C1E6-43B8-AC6F-B44CE56BF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txBody>
            <a:bodyPr/>
            <a:lstStyle/>
            <a:p>
              <a:endParaRPr lang="en-US"/>
            </a:p>
          </p:txBody>
        </p:sp>
        <p:sp>
          <p:nvSpPr>
            <p:cNvPr id="12" name="Freeform 28">
              <a:extLst>
                <a:ext uri="{FF2B5EF4-FFF2-40B4-BE49-F238E27FC236}">
                  <a16:creationId xmlns:a16="http://schemas.microsoft.com/office/drawing/2014/main" id="{53966C25-DAEA-4318-8FBC-EC6FF8F5A1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txBody>
            <a:bodyPr/>
            <a:lstStyle/>
            <a:p>
              <a:endParaRPr lang="en-US"/>
            </a:p>
          </p:txBody>
        </p:sp>
        <p:sp>
          <p:nvSpPr>
            <p:cNvPr id="13" name="Freeform 29">
              <a:extLst>
                <a:ext uri="{FF2B5EF4-FFF2-40B4-BE49-F238E27FC236}">
                  <a16:creationId xmlns:a16="http://schemas.microsoft.com/office/drawing/2014/main" id="{ED6EA716-EAD4-4023-8673-0809A1E245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txBody>
            <a:bodyPr/>
            <a:lstStyle/>
            <a:p>
              <a:endParaRPr lang="en-US"/>
            </a:p>
          </p:txBody>
        </p:sp>
        <p:sp>
          <p:nvSpPr>
            <p:cNvPr id="14" name="Freeform 30">
              <a:extLst>
                <a:ext uri="{FF2B5EF4-FFF2-40B4-BE49-F238E27FC236}">
                  <a16:creationId xmlns:a16="http://schemas.microsoft.com/office/drawing/2014/main" id="{84261748-EFC0-4729-A7BB-A88FDAF6FA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txBody>
            <a:bodyPr/>
            <a:lstStyle/>
            <a:p>
              <a:endParaRPr lang="en-US"/>
            </a:p>
          </p:txBody>
        </p:sp>
        <p:sp>
          <p:nvSpPr>
            <p:cNvPr id="15" name="Freeform 31">
              <a:extLst>
                <a:ext uri="{FF2B5EF4-FFF2-40B4-BE49-F238E27FC236}">
                  <a16:creationId xmlns:a16="http://schemas.microsoft.com/office/drawing/2014/main" id="{2C14F808-CC69-494F-98AC-CB750416CC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txBody>
            <a:bodyPr/>
            <a:lstStyle/>
            <a:p>
              <a:endParaRPr lang="en-US"/>
            </a:p>
          </p:txBody>
        </p:sp>
        <p:sp>
          <p:nvSpPr>
            <p:cNvPr id="16" name="Freeform 32">
              <a:extLst>
                <a:ext uri="{FF2B5EF4-FFF2-40B4-BE49-F238E27FC236}">
                  <a16:creationId xmlns:a16="http://schemas.microsoft.com/office/drawing/2014/main" id="{F1CA3607-84D0-4085-A363-796A17B1D7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txBody>
            <a:bodyPr/>
            <a:lstStyle/>
            <a:p>
              <a:endParaRPr lang="en-US"/>
            </a:p>
          </p:txBody>
        </p:sp>
        <p:sp>
          <p:nvSpPr>
            <p:cNvPr id="17" name="Freeform 33">
              <a:extLst>
                <a:ext uri="{FF2B5EF4-FFF2-40B4-BE49-F238E27FC236}">
                  <a16:creationId xmlns:a16="http://schemas.microsoft.com/office/drawing/2014/main" id="{491E6160-2958-4A90-8B50-EDA182AABB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txBody>
            <a:bodyPr/>
            <a:lstStyle/>
            <a:p>
              <a:endParaRPr lang="en-US"/>
            </a:p>
          </p:txBody>
        </p:sp>
        <p:sp>
          <p:nvSpPr>
            <p:cNvPr id="18" name="Freeform 34">
              <a:extLst>
                <a:ext uri="{FF2B5EF4-FFF2-40B4-BE49-F238E27FC236}">
                  <a16:creationId xmlns:a16="http://schemas.microsoft.com/office/drawing/2014/main" id="{559F6CB7-E057-499B-A859-3602769892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txBody>
            <a:bodyPr/>
            <a:lstStyle/>
            <a:p>
              <a:endParaRPr lang="en-US"/>
            </a:p>
          </p:txBody>
        </p:sp>
        <p:sp>
          <p:nvSpPr>
            <p:cNvPr id="19" name="Freeform 35">
              <a:extLst>
                <a:ext uri="{FF2B5EF4-FFF2-40B4-BE49-F238E27FC236}">
                  <a16:creationId xmlns:a16="http://schemas.microsoft.com/office/drawing/2014/main" id="{FF12353D-CF89-4D03-8075-C161824E23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txBody>
            <a:bodyPr/>
            <a:lstStyle/>
            <a:p>
              <a:endParaRPr lang="en-US"/>
            </a:p>
          </p:txBody>
        </p:sp>
        <p:sp>
          <p:nvSpPr>
            <p:cNvPr id="20" name="Freeform 36">
              <a:extLst>
                <a:ext uri="{FF2B5EF4-FFF2-40B4-BE49-F238E27FC236}">
                  <a16:creationId xmlns:a16="http://schemas.microsoft.com/office/drawing/2014/main" id="{5B91C9D6-FAF2-445B-AF1B-43992602A9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txBody>
            <a:bodyPr/>
            <a:lstStyle/>
            <a:p>
              <a:endParaRPr lang="en-US"/>
            </a:p>
          </p:txBody>
        </p:sp>
        <p:sp>
          <p:nvSpPr>
            <p:cNvPr id="21" name="Freeform 37">
              <a:extLst>
                <a:ext uri="{FF2B5EF4-FFF2-40B4-BE49-F238E27FC236}">
                  <a16:creationId xmlns:a16="http://schemas.microsoft.com/office/drawing/2014/main" id="{570F7A1D-86B1-4AD1-B4A3-9AE2A52C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txBody>
            <a:bodyPr/>
            <a:lstStyle/>
            <a:p>
              <a:endParaRPr lang="en-US"/>
            </a:p>
          </p:txBody>
        </p:sp>
        <p:sp>
          <p:nvSpPr>
            <p:cNvPr id="22" name="Freeform 38">
              <a:extLst>
                <a:ext uri="{FF2B5EF4-FFF2-40B4-BE49-F238E27FC236}">
                  <a16:creationId xmlns:a16="http://schemas.microsoft.com/office/drawing/2014/main" id="{52C6EBA8-95CC-4FE6-A8E4-3A6911E8A4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txBody>
            <a:bodyPr/>
            <a:lstStyle/>
            <a:p>
              <a:endParaRPr lang="en-US"/>
            </a:p>
          </p:txBody>
        </p:sp>
      </p:grpSp>
      <p:sp>
        <p:nvSpPr>
          <p:cNvPr id="2" name="Τίτλος 1">
            <a:extLst>
              <a:ext uri="{FF2B5EF4-FFF2-40B4-BE49-F238E27FC236}">
                <a16:creationId xmlns:a16="http://schemas.microsoft.com/office/drawing/2014/main" id="{6F2CB4F2-1649-4FCD-BC79-12D8342A2A10}"/>
              </a:ext>
            </a:extLst>
          </p:cNvPr>
          <p:cNvSpPr>
            <a:spLocks noGrp="1"/>
          </p:cNvSpPr>
          <p:nvPr>
            <p:ph type="title"/>
          </p:nvPr>
        </p:nvSpPr>
        <p:spPr>
          <a:xfrm>
            <a:off x="1217056" y="1093380"/>
            <a:ext cx="3068182" cy="4671240"/>
          </a:xfrm>
        </p:spPr>
        <p:txBody>
          <a:bodyPr anchor="ctr">
            <a:normAutofit/>
          </a:bodyPr>
          <a:lstStyle/>
          <a:p>
            <a:r>
              <a:rPr lang="en-US" i="1" dirty="0">
                <a:latin typeface="Book Antiqua" panose="02040602050305030304" pitchFamily="18" charset="0"/>
              </a:rPr>
              <a:t>H</a:t>
            </a:r>
            <a:r>
              <a:rPr lang="el-GR" i="1" dirty="0" err="1">
                <a:latin typeface="Book Antiqua" panose="02040602050305030304" pitchFamily="18" charset="0"/>
              </a:rPr>
              <a:t>θικά</a:t>
            </a:r>
            <a:r>
              <a:rPr lang="el-GR" i="1" dirty="0">
                <a:latin typeface="Book Antiqua" panose="02040602050305030304" pitchFamily="18" charset="0"/>
              </a:rPr>
              <a:t> ερωτήματα, τα οποία αφορούν: </a:t>
            </a:r>
          </a:p>
        </p:txBody>
      </p:sp>
      <p:sp>
        <p:nvSpPr>
          <p:cNvPr id="24" name="Freeform 11">
            <a:extLst>
              <a:ext uri="{FF2B5EF4-FFF2-40B4-BE49-F238E27FC236}">
                <a16:creationId xmlns:a16="http://schemas.microsoft.com/office/drawing/2014/main" id="{15EDA122-4530-45D2-A70A-B1A967AAE5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en-US"/>
          </a:p>
        </p:txBody>
      </p:sp>
      <p:sp>
        <p:nvSpPr>
          <p:cNvPr id="26" name="Rectangle 25">
            <a:extLst>
              <a:ext uri="{FF2B5EF4-FFF2-40B4-BE49-F238E27FC236}">
                <a16:creationId xmlns:a16="http://schemas.microsoft.com/office/drawing/2014/main" id="{9782F52E-0F94-4BFC-9F89-B054DDEAB9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C8C3B24F-1D77-4D03-B5B7-1CA850646C06}"/>
              </a:ext>
            </a:extLst>
          </p:cNvPr>
          <p:cNvSpPr>
            <a:spLocks noGrp="1"/>
          </p:cNvSpPr>
          <p:nvPr>
            <p:ph idx="1"/>
          </p:nvPr>
        </p:nvSpPr>
        <p:spPr>
          <a:xfrm>
            <a:off x="5285509" y="-787"/>
            <a:ext cx="6906491" cy="6854039"/>
          </a:xfrm>
        </p:spPr>
        <p:txBody>
          <a:bodyPr anchor="ctr">
            <a:normAutofit/>
          </a:bodyPr>
          <a:lstStyle/>
          <a:p>
            <a:pPr algn="just">
              <a:lnSpc>
                <a:spcPct val="150000"/>
              </a:lnSpc>
            </a:pPr>
            <a:r>
              <a:rPr lang="el-GR" sz="1500" i="1" dirty="0">
                <a:latin typeface="Book Antiqua" panose="02040602050305030304" pitchFamily="18" charset="0"/>
              </a:rPr>
              <a:t>την ποιότητα της ζωής, τι είναι αυτό, το οποίο δίνει ποιότητα στη ζωή, ποια είναι τα κριτήρια για την επιλογή του οριστικού τερματισμού της ζωής κάποιου και αν τελικά είναι πραγματικά ανθρωπιστικού χαρακτήρα τα κίνητρα αυτών, οι οποίοι θα συνδράμουν σε μια τέτοια ενέργεια, όπως η ευθανασία κλπ. </a:t>
            </a:r>
            <a:endParaRPr lang="en-US" sz="1500" i="1" dirty="0">
              <a:latin typeface="Book Antiqua" panose="02040602050305030304" pitchFamily="18" charset="0"/>
            </a:endParaRPr>
          </a:p>
          <a:p>
            <a:pPr algn="just">
              <a:lnSpc>
                <a:spcPct val="150000"/>
              </a:lnSpc>
            </a:pPr>
            <a:r>
              <a:rPr lang="el-GR" sz="1500" i="1" dirty="0">
                <a:latin typeface="Book Antiqua" panose="02040602050305030304" pitchFamily="18" charset="0"/>
              </a:rPr>
              <a:t>Ποια πρέπει να είναι η στάση των γιατρών; Τι είδους θεραπεία παρέχεται;</a:t>
            </a:r>
            <a:endParaRPr lang="en-US" sz="1500" i="1" dirty="0">
              <a:latin typeface="Book Antiqua" panose="02040602050305030304" pitchFamily="18" charset="0"/>
            </a:endParaRPr>
          </a:p>
          <a:p>
            <a:pPr algn="just">
              <a:lnSpc>
                <a:spcPct val="150000"/>
              </a:lnSpc>
            </a:pPr>
            <a:r>
              <a:rPr lang="el-GR" sz="1500" i="1" dirty="0">
                <a:latin typeface="Book Antiqua" panose="02040602050305030304" pitchFamily="18" charset="0"/>
              </a:rPr>
              <a:t>Είναι ο θάνατος μια μορφή ανακούφισης από τον πόνο;</a:t>
            </a:r>
            <a:endParaRPr lang="en-US" sz="1500" i="1" dirty="0">
              <a:latin typeface="Book Antiqua" panose="02040602050305030304" pitchFamily="18" charset="0"/>
            </a:endParaRPr>
          </a:p>
          <a:p>
            <a:pPr algn="just">
              <a:lnSpc>
                <a:spcPct val="150000"/>
              </a:lnSpc>
            </a:pPr>
            <a:r>
              <a:rPr lang="el-GR" sz="1500" i="1" dirty="0">
                <a:latin typeface="Book Antiqua" panose="02040602050305030304" pitchFamily="18" charset="0"/>
              </a:rPr>
              <a:t> Έχει το δικαίωμα ένας ενήλικος (ανήλικος στην Ολλανδία・ έχει θεσμοποιηθεί) να επιλέξει το θάνατο του; Η θεσμοθέτηση της ευθανασίας είναι γενικά αποδεκτή; </a:t>
            </a:r>
            <a:endParaRPr lang="en-US" sz="1500" i="1" dirty="0">
              <a:latin typeface="Book Antiqua" panose="02040602050305030304" pitchFamily="18" charset="0"/>
            </a:endParaRPr>
          </a:p>
          <a:p>
            <a:pPr algn="just">
              <a:lnSpc>
                <a:spcPct val="150000"/>
              </a:lnSpc>
            </a:pPr>
            <a:r>
              <a:rPr lang="el-GR" sz="1500" i="1" dirty="0">
                <a:latin typeface="Book Antiqua" panose="02040602050305030304" pitchFamily="18" charset="0"/>
              </a:rPr>
              <a:t>Ποια θα μπορούσε να είναι τα πιθανά μακροπρόθεσμα αποτελέσματα μιας ευρύτερης μορφής νομικής θεσμοθέτησης υπέρ της ευθανασίας;</a:t>
            </a:r>
            <a:endParaRPr lang="en-US" sz="1500" i="1" dirty="0">
              <a:latin typeface="Book Antiqua" panose="02040602050305030304" pitchFamily="18" charset="0"/>
            </a:endParaRPr>
          </a:p>
          <a:p>
            <a:pPr algn="just">
              <a:lnSpc>
                <a:spcPct val="150000"/>
              </a:lnSpc>
            </a:pPr>
            <a:r>
              <a:rPr lang="el-GR" sz="1500" i="1" dirty="0">
                <a:latin typeface="Book Antiqua" panose="02040602050305030304" pitchFamily="18" charset="0"/>
              </a:rPr>
              <a:t> Η εκκλησία τάσσεται κατά της ευθανασίας. Στην Ελλάδα, η Ιερά Σύνοδος της Εκκλησίας τάχθηκε κατά της ευθανασίας,</a:t>
            </a:r>
            <a:r>
              <a:rPr lang="en-US" sz="1500" i="1" dirty="0">
                <a:latin typeface="Book Antiqua" panose="02040602050305030304" pitchFamily="18" charset="0"/>
              </a:rPr>
              <a:t> </a:t>
            </a:r>
            <a:r>
              <a:rPr lang="el-GR" sz="1500" i="1" dirty="0">
                <a:latin typeface="Book Antiqua" panose="02040602050305030304" pitchFamily="18" charset="0"/>
              </a:rPr>
              <a:t>τονίζοντας ότι είναι μια μορφή υποβοηθούμενης αυτοκτονίας, η οποία βρίσκεται μεταξύ των ορίων του φόνου και της αυτοχειρίας. </a:t>
            </a:r>
          </a:p>
        </p:txBody>
      </p:sp>
    </p:spTree>
    <p:extLst>
      <p:ext uri="{BB962C8B-B14F-4D97-AF65-F5344CB8AC3E}">
        <p14:creationId xmlns:p14="http://schemas.microsoft.com/office/powerpoint/2010/main" val="4177174689"/>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8911687" cy="844472"/>
          </a:xfrm>
        </p:spPr>
        <p:txBody>
          <a:bodyPr/>
          <a:lstStyle/>
          <a:p>
            <a:r>
              <a:rPr lang="el-GR" i="1" dirty="0">
                <a:latin typeface="Book Antiqua" panose="02040602050305030304" pitchFamily="18" charset="0"/>
              </a:rPr>
              <a:t>Θέση της Ορθόδοξης Εκκλησίας</a:t>
            </a:r>
            <a:endParaRPr lang="en-US" i="1" dirty="0">
              <a:latin typeface="Book Antiqua" panose="02040602050305030304" pitchFamily="18" charset="0"/>
            </a:endParaRPr>
          </a:p>
        </p:txBody>
      </p:sp>
      <p:sp>
        <p:nvSpPr>
          <p:cNvPr id="3" name="Θέση περιεχομένου 2"/>
          <p:cNvSpPr>
            <a:spLocks noGrp="1"/>
          </p:cNvSpPr>
          <p:nvPr>
            <p:ph idx="1"/>
          </p:nvPr>
        </p:nvSpPr>
        <p:spPr>
          <a:xfrm>
            <a:off x="2589212" y="1468582"/>
            <a:ext cx="8915400" cy="4442640"/>
          </a:xfrm>
        </p:spPr>
        <p:txBody>
          <a:bodyPr/>
          <a:lstStyle/>
          <a:p>
            <a:pPr marL="0" indent="0" algn="just">
              <a:lnSpc>
                <a:spcPct val="150000"/>
              </a:lnSpc>
              <a:buNone/>
            </a:pPr>
            <a:r>
              <a:rPr lang="el-GR" i="1" dirty="0">
                <a:latin typeface="Book Antiqua" panose="02040602050305030304" pitchFamily="18" charset="0"/>
              </a:rPr>
              <a:t>Η χριστιανική πίστη απέναντι στη ζωή και στο θάνατο δεν μπορεί να στηρίζει την ευθανασία. Η ζωή δεν ταυτίζεται απόλυτα με τη βιολογική ύπαρξη του ανθρώπου, ούτε ο θάνατος είναι το τέλος της ζωής. </a:t>
            </a:r>
          </a:p>
          <a:p>
            <a:pPr marL="0" indent="0" algn="just">
              <a:lnSpc>
                <a:spcPct val="150000"/>
              </a:lnSpc>
              <a:buNone/>
            </a:pPr>
            <a:r>
              <a:rPr lang="el-GR" i="1" dirty="0">
                <a:latin typeface="Book Antiqua" panose="02040602050305030304" pitchFamily="18" charset="0"/>
              </a:rPr>
              <a:t>Ο θάνατος είναι ένα απλό συμβάν για τη μετάβαση του ανθρώπου σε έναν άλλον τρόπο προσωπικής ύπαρξης. </a:t>
            </a:r>
          </a:p>
          <a:p>
            <a:pPr marL="0" indent="0" algn="just">
              <a:lnSpc>
                <a:spcPct val="150000"/>
              </a:lnSpc>
              <a:buNone/>
            </a:pPr>
            <a:r>
              <a:rPr lang="el-GR" i="1" dirty="0">
                <a:latin typeface="Book Antiqua" panose="02040602050305030304" pitchFamily="18" charset="0"/>
              </a:rPr>
              <a:t>Η ζωή δεν ανήκει στον άνθρωπο, αλλά στο Θεό, γι’ αυτό και δεν μπορεί κανείς να παρεμβαίνει σε κάτι που δεν το προσδιόρισε. </a:t>
            </a:r>
          </a:p>
          <a:p>
            <a:pPr marL="0" indent="0" algn="just">
              <a:lnSpc>
                <a:spcPct val="150000"/>
              </a:lnSpc>
              <a:buNone/>
            </a:pPr>
            <a:r>
              <a:rPr lang="el-GR" i="1" dirty="0">
                <a:latin typeface="Book Antiqua" panose="02040602050305030304" pitchFamily="18" charset="0"/>
              </a:rPr>
              <a:t>Ο πόνος είναι ευεργετικός στη ζωή του ανθρώπου, γιατί εκτός των άλλων αναπτύσσει και ισχυρούς δεσμούς αγάπης μεταξύ των ανθρώπων.</a:t>
            </a:r>
            <a:endParaRPr lang="en-US" i="1" dirty="0">
              <a:latin typeface="Book Antiqua" panose="02040602050305030304" pitchFamily="18" charset="0"/>
            </a:endParaRPr>
          </a:p>
        </p:txBody>
      </p:sp>
    </p:spTree>
    <p:extLst>
      <p:ext uri="{BB962C8B-B14F-4D97-AF65-F5344CB8AC3E}">
        <p14:creationId xmlns:p14="http://schemas.microsoft.com/office/powerpoint/2010/main" val="1752614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5879851-1A1D-4246-AAA1-C484E85833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8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Εικόνα 4" descr="Εικόνα που περιέχει κείμενο, συσκευή, εσωτερικό, ράβδος μέτρησης&#10;&#10;Περιγραφή που δημιουργήθηκε αυτόματα">
            <a:extLst>
              <a:ext uri="{FF2B5EF4-FFF2-40B4-BE49-F238E27FC236}">
                <a16:creationId xmlns:a16="http://schemas.microsoft.com/office/drawing/2014/main" id="{4D92F085-A798-4A67-A185-22DAA24228C4}"/>
              </a:ext>
            </a:extLst>
          </p:cNvPr>
          <p:cNvPicPr>
            <a:picLocks noChangeAspect="1"/>
          </p:cNvPicPr>
          <p:nvPr/>
        </p:nvPicPr>
        <p:blipFill rotWithShape="1">
          <a:blip r:embed="rId2">
            <a:duotone>
              <a:prstClr val="black"/>
              <a:schemeClr val="tx2">
                <a:tint val="45000"/>
                <a:satMod val="400000"/>
              </a:schemeClr>
            </a:duotone>
            <a:alphaModFix amt="35000"/>
            <a:extLst>
              <a:ext uri="{28A0092B-C50C-407E-A947-70E740481C1C}">
                <a14:useLocalDpi xmlns:a14="http://schemas.microsoft.com/office/drawing/2010/main" val="0"/>
              </a:ext>
            </a:extLst>
          </a:blip>
          <a:srcRect b="10000"/>
          <a:stretch/>
        </p:blipFill>
        <p:spPr>
          <a:xfrm>
            <a:off x="20" y="10"/>
            <a:ext cx="12191980" cy="6857990"/>
          </a:xfrm>
          <a:prstGeom prst="rect">
            <a:avLst/>
          </a:prstGeom>
        </p:spPr>
      </p:pic>
      <p:sp>
        <p:nvSpPr>
          <p:cNvPr id="2" name="Τίτλος 1">
            <a:extLst>
              <a:ext uri="{FF2B5EF4-FFF2-40B4-BE49-F238E27FC236}">
                <a16:creationId xmlns:a16="http://schemas.microsoft.com/office/drawing/2014/main" id="{C8DF1A63-36E4-4B42-9D3B-9A903AEB11F6}"/>
              </a:ext>
            </a:extLst>
          </p:cNvPr>
          <p:cNvSpPr>
            <a:spLocks noGrp="1"/>
          </p:cNvSpPr>
          <p:nvPr>
            <p:ph type="title"/>
          </p:nvPr>
        </p:nvSpPr>
        <p:spPr>
          <a:xfrm>
            <a:off x="2592925" y="624110"/>
            <a:ext cx="8911687" cy="1280890"/>
          </a:xfrm>
        </p:spPr>
        <p:txBody>
          <a:bodyPr>
            <a:normAutofit/>
          </a:bodyPr>
          <a:lstStyle/>
          <a:p>
            <a:r>
              <a:rPr lang="el-GR" i="1" dirty="0">
                <a:latin typeface="Book Antiqua" panose="02040602050305030304" pitchFamily="18" charset="0"/>
              </a:rPr>
              <a:t>Μορφές Ευθανασίας</a:t>
            </a:r>
          </a:p>
        </p:txBody>
      </p:sp>
      <p:sp>
        <p:nvSpPr>
          <p:cNvPr id="12" name="Rectangle 11">
            <a:extLst>
              <a:ext uri="{FF2B5EF4-FFF2-40B4-BE49-F238E27FC236}">
                <a16:creationId xmlns:a16="http://schemas.microsoft.com/office/drawing/2014/main" id="{047FC0EE-347A-48CD-B437-8E3C1E6807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Freeform 11">
            <a:extLst>
              <a:ext uri="{FF2B5EF4-FFF2-40B4-BE49-F238E27FC236}">
                <a16:creationId xmlns:a16="http://schemas.microsoft.com/office/drawing/2014/main" id="{531E865F-583A-41A7-8FC4-630555C081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US"/>
          </a:p>
        </p:txBody>
      </p:sp>
      <p:sp>
        <p:nvSpPr>
          <p:cNvPr id="3" name="Θέση περιεχομένου 2">
            <a:extLst>
              <a:ext uri="{FF2B5EF4-FFF2-40B4-BE49-F238E27FC236}">
                <a16:creationId xmlns:a16="http://schemas.microsoft.com/office/drawing/2014/main" id="{84EA9B2C-4E7B-481F-9B7C-5CC155FCE9EE}"/>
              </a:ext>
            </a:extLst>
          </p:cNvPr>
          <p:cNvSpPr>
            <a:spLocks noGrp="1"/>
          </p:cNvSpPr>
          <p:nvPr>
            <p:ph idx="1"/>
          </p:nvPr>
        </p:nvSpPr>
        <p:spPr>
          <a:xfrm>
            <a:off x="2589212" y="1413164"/>
            <a:ext cx="9408824" cy="5334000"/>
          </a:xfrm>
        </p:spPr>
        <p:txBody>
          <a:bodyPr>
            <a:normAutofit/>
          </a:bodyPr>
          <a:lstStyle/>
          <a:p>
            <a:pPr marL="0" indent="0">
              <a:lnSpc>
                <a:spcPct val="150000"/>
              </a:lnSpc>
              <a:buNone/>
            </a:pPr>
            <a:r>
              <a:rPr lang="el-GR" dirty="0"/>
              <a:t>• </a:t>
            </a:r>
            <a:r>
              <a:rPr lang="el-GR" i="1" dirty="0">
                <a:latin typeface="Book Antiqua" panose="02040602050305030304" pitchFamily="18" charset="0"/>
              </a:rPr>
              <a:t>Ενεργητική ευθανασία (</a:t>
            </a:r>
            <a:r>
              <a:rPr lang="el-GR" i="1" dirty="0" err="1">
                <a:latin typeface="Book Antiqua" panose="02040602050305030304" pitchFamily="18" charset="0"/>
              </a:rPr>
              <a:t>active</a:t>
            </a:r>
            <a:r>
              <a:rPr lang="el-GR" i="1" dirty="0">
                <a:latin typeface="Book Antiqua" panose="02040602050305030304" pitchFamily="18" charset="0"/>
              </a:rPr>
              <a:t> </a:t>
            </a:r>
            <a:r>
              <a:rPr lang="el-GR" i="1" dirty="0" err="1">
                <a:latin typeface="Book Antiqua" panose="02040602050305030304" pitchFamily="18" charset="0"/>
              </a:rPr>
              <a:t>euthanasia</a:t>
            </a:r>
            <a:r>
              <a:rPr lang="el-GR" i="1" dirty="0">
                <a:latin typeface="Book Antiqua" panose="02040602050305030304" pitchFamily="18" charset="0"/>
              </a:rPr>
              <a:t>)</a:t>
            </a:r>
          </a:p>
          <a:p>
            <a:pPr marL="0" indent="0">
              <a:lnSpc>
                <a:spcPct val="150000"/>
              </a:lnSpc>
              <a:buNone/>
            </a:pPr>
            <a:r>
              <a:rPr lang="el-GR" i="1" dirty="0">
                <a:latin typeface="Book Antiqua" panose="02040602050305030304" pitchFamily="18" charset="0"/>
              </a:rPr>
              <a:t>• Παθητική ευθανασία (</a:t>
            </a:r>
            <a:r>
              <a:rPr lang="el-GR" i="1" dirty="0" err="1">
                <a:latin typeface="Book Antiqua" panose="02040602050305030304" pitchFamily="18" charset="0"/>
              </a:rPr>
              <a:t>passive</a:t>
            </a:r>
            <a:r>
              <a:rPr lang="el-GR" i="1" dirty="0">
                <a:latin typeface="Book Antiqua" panose="02040602050305030304" pitchFamily="18" charset="0"/>
              </a:rPr>
              <a:t> </a:t>
            </a:r>
            <a:r>
              <a:rPr lang="el-GR" i="1" dirty="0" err="1">
                <a:latin typeface="Book Antiqua" panose="02040602050305030304" pitchFamily="18" charset="0"/>
              </a:rPr>
              <a:t>euthanasia</a:t>
            </a:r>
            <a:r>
              <a:rPr lang="el-GR" i="1" dirty="0">
                <a:latin typeface="Book Antiqua" panose="02040602050305030304" pitchFamily="18" charset="0"/>
              </a:rPr>
              <a:t>)</a:t>
            </a:r>
          </a:p>
          <a:p>
            <a:pPr marL="0" indent="0">
              <a:lnSpc>
                <a:spcPct val="150000"/>
              </a:lnSpc>
              <a:buNone/>
            </a:pPr>
            <a:r>
              <a:rPr lang="el-GR" i="1" dirty="0">
                <a:latin typeface="Book Antiqua" panose="02040602050305030304" pitchFamily="18" charset="0"/>
              </a:rPr>
              <a:t>και ως υποκατηγορίες αυτών, λαμβάνοντας υπόψη την οπτική του πάσχοντος (λαμβάνοντας υπόψη τη βούληση του):</a:t>
            </a:r>
          </a:p>
          <a:p>
            <a:pPr marL="0" indent="0">
              <a:lnSpc>
                <a:spcPct val="150000"/>
              </a:lnSpc>
              <a:buNone/>
            </a:pPr>
            <a:r>
              <a:rPr lang="en-US" i="1" dirty="0">
                <a:latin typeface="Book Antiqua" panose="02040602050305030304" pitchFamily="18" charset="0"/>
              </a:rPr>
              <a:t>-</a:t>
            </a:r>
            <a:r>
              <a:rPr lang="el-GR" i="1" dirty="0">
                <a:latin typeface="Book Antiqua" panose="02040602050305030304" pitchFamily="18" charset="0"/>
              </a:rPr>
              <a:t>Εκούσια ευθανασία(</a:t>
            </a:r>
            <a:r>
              <a:rPr lang="el-GR" i="1" dirty="0" err="1">
                <a:latin typeface="Book Antiqua" panose="02040602050305030304" pitchFamily="18" charset="0"/>
              </a:rPr>
              <a:t>voluntary</a:t>
            </a:r>
            <a:r>
              <a:rPr lang="el-GR" i="1" dirty="0">
                <a:latin typeface="Book Antiqua" panose="02040602050305030304" pitchFamily="18" charset="0"/>
              </a:rPr>
              <a:t> </a:t>
            </a:r>
            <a:r>
              <a:rPr lang="el-GR" i="1" dirty="0" err="1">
                <a:latin typeface="Book Antiqua" panose="02040602050305030304" pitchFamily="18" charset="0"/>
              </a:rPr>
              <a:t>euthanasia</a:t>
            </a:r>
            <a:r>
              <a:rPr lang="el-GR" i="1" dirty="0">
                <a:latin typeface="Book Antiqua" panose="02040602050305030304" pitchFamily="18" charset="0"/>
              </a:rPr>
              <a:t>)</a:t>
            </a:r>
          </a:p>
          <a:p>
            <a:pPr marL="0" indent="0">
              <a:lnSpc>
                <a:spcPct val="150000"/>
              </a:lnSpc>
              <a:buNone/>
            </a:pPr>
            <a:r>
              <a:rPr lang="en-US" i="1" dirty="0">
                <a:latin typeface="Book Antiqua" panose="02040602050305030304" pitchFamily="18" charset="0"/>
              </a:rPr>
              <a:t>-</a:t>
            </a:r>
            <a:r>
              <a:rPr lang="el-GR" i="1" dirty="0">
                <a:latin typeface="Book Antiqua" panose="02040602050305030304" pitchFamily="18" charset="0"/>
              </a:rPr>
              <a:t>Ακούσια ευθανασία (</a:t>
            </a:r>
            <a:r>
              <a:rPr lang="el-GR" i="1" dirty="0" err="1">
                <a:latin typeface="Book Antiqua" panose="02040602050305030304" pitchFamily="18" charset="0"/>
              </a:rPr>
              <a:t>involuntary</a:t>
            </a:r>
            <a:r>
              <a:rPr lang="el-GR" i="1" dirty="0">
                <a:latin typeface="Book Antiqua" panose="02040602050305030304" pitchFamily="18" charset="0"/>
              </a:rPr>
              <a:t> </a:t>
            </a:r>
            <a:r>
              <a:rPr lang="el-GR" i="1" dirty="0" err="1">
                <a:latin typeface="Book Antiqua" panose="02040602050305030304" pitchFamily="18" charset="0"/>
              </a:rPr>
              <a:t>euthanasia</a:t>
            </a:r>
            <a:r>
              <a:rPr lang="el-GR" i="1" dirty="0">
                <a:latin typeface="Book Antiqua" panose="02040602050305030304" pitchFamily="18" charset="0"/>
              </a:rPr>
              <a:t>), όπου δεν υπάρχει η συναίνεση του ασθενούς, γιατί αυτός δεν είναι σε θέση να συναινέσει</a:t>
            </a:r>
          </a:p>
          <a:p>
            <a:pPr marL="0" indent="0">
              <a:lnSpc>
                <a:spcPct val="150000"/>
              </a:lnSpc>
              <a:buNone/>
            </a:pPr>
            <a:r>
              <a:rPr lang="en-US" i="1" dirty="0">
                <a:latin typeface="Book Antiqua" panose="02040602050305030304" pitchFamily="18" charset="0"/>
              </a:rPr>
              <a:t>-</a:t>
            </a:r>
            <a:r>
              <a:rPr lang="el-GR" i="1" dirty="0">
                <a:latin typeface="Book Antiqua" panose="02040602050305030304" pitchFamily="18" charset="0"/>
              </a:rPr>
              <a:t>Ηθελημένη/μη εκούσια ευθανασία (non </a:t>
            </a:r>
            <a:r>
              <a:rPr lang="el-GR" i="1" dirty="0" err="1">
                <a:latin typeface="Book Antiqua" panose="02040602050305030304" pitchFamily="18" charset="0"/>
              </a:rPr>
              <a:t>voluntary</a:t>
            </a:r>
            <a:r>
              <a:rPr lang="el-GR" i="1" dirty="0">
                <a:latin typeface="Book Antiqua" panose="02040602050305030304" pitchFamily="18" charset="0"/>
              </a:rPr>
              <a:t>),δεν υπάρχει συναίνεση, γιατί ο ασθενής, δεν είναι σε θέση να συναινέσει ή να εκφράσει τις επιθυμίες του</a:t>
            </a:r>
          </a:p>
          <a:p>
            <a:pPr>
              <a:lnSpc>
                <a:spcPct val="150000"/>
              </a:lnSpc>
            </a:pPr>
            <a:endParaRPr lang="el-GR" i="1" dirty="0">
              <a:latin typeface="Book Antiqua" panose="02040602050305030304" pitchFamily="18" charset="0"/>
            </a:endParaRPr>
          </a:p>
        </p:txBody>
      </p:sp>
    </p:spTree>
    <p:extLst>
      <p:ext uri="{BB962C8B-B14F-4D97-AF65-F5344CB8AC3E}">
        <p14:creationId xmlns:p14="http://schemas.microsoft.com/office/powerpoint/2010/main" val="1091739518"/>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5879851-1A1D-4246-AAA1-C484E85833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8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Εικόνα 4" descr="Εικόνα που περιέχει κείμενο, συσκευή, εσωτερικό, ράβδος μέτρησης&#10;&#10;Περιγραφή που δημιουργήθηκε αυτόματα">
            <a:extLst>
              <a:ext uri="{FF2B5EF4-FFF2-40B4-BE49-F238E27FC236}">
                <a16:creationId xmlns:a16="http://schemas.microsoft.com/office/drawing/2014/main" id="{66B74794-03B0-4031-9CEB-328E7D0F3FDD}"/>
              </a:ext>
            </a:extLst>
          </p:cNvPr>
          <p:cNvPicPr>
            <a:picLocks noChangeAspect="1"/>
          </p:cNvPicPr>
          <p:nvPr/>
        </p:nvPicPr>
        <p:blipFill rotWithShape="1">
          <a:blip r:embed="rId2">
            <a:duotone>
              <a:prstClr val="black"/>
              <a:schemeClr val="tx2">
                <a:tint val="45000"/>
                <a:satMod val="400000"/>
              </a:schemeClr>
            </a:duotone>
            <a:alphaModFix amt="35000"/>
            <a:extLst>
              <a:ext uri="{28A0092B-C50C-407E-A947-70E740481C1C}">
                <a14:useLocalDpi xmlns:a14="http://schemas.microsoft.com/office/drawing/2010/main" val="0"/>
              </a:ext>
            </a:extLst>
          </a:blip>
          <a:srcRect b="10000"/>
          <a:stretch/>
        </p:blipFill>
        <p:spPr>
          <a:xfrm>
            <a:off x="20" y="10"/>
            <a:ext cx="12191980" cy="6857990"/>
          </a:xfrm>
          <a:prstGeom prst="rect">
            <a:avLst/>
          </a:prstGeom>
        </p:spPr>
      </p:pic>
      <p:sp>
        <p:nvSpPr>
          <p:cNvPr id="2" name="Τίτλος 1">
            <a:extLst>
              <a:ext uri="{FF2B5EF4-FFF2-40B4-BE49-F238E27FC236}">
                <a16:creationId xmlns:a16="http://schemas.microsoft.com/office/drawing/2014/main" id="{4BB329DB-54AD-4215-8C7C-34469E3AF527}"/>
              </a:ext>
            </a:extLst>
          </p:cNvPr>
          <p:cNvSpPr>
            <a:spLocks noGrp="1"/>
          </p:cNvSpPr>
          <p:nvPr>
            <p:ph type="title"/>
          </p:nvPr>
        </p:nvSpPr>
        <p:spPr>
          <a:xfrm>
            <a:off x="2592925" y="624110"/>
            <a:ext cx="8911687" cy="1280890"/>
          </a:xfrm>
        </p:spPr>
        <p:txBody>
          <a:bodyPr>
            <a:normAutofit/>
          </a:bodyPr>
          <a:lstStyle/>
          <a:p>
            <a:r>
              <a:rPr lang="en-US" i="1" dirty="0">
                <a:latin typeface="Book Antiqua" panose="02040602050305030304" pitchFamily="18" charset="0"/>
              </a:rPr>
              <a:t>Y</a:t>
            </a:r>
            <a:r>
              <a:rPr lang="el-GR" i="1" dirty="0" err="1">
                <a:latin typeface="Book Antiqua" panose="02040602050305030304" pitchFamily="18" charset="0"/>
              </a:rPr>
              <a:t>ποβοηθούμενη</a:t>
            </a:r>
            <a:r>
              <a:rPr lang="el-GR" i="1" dirty="0">
                <a:latin typeface="Book Antiqua" panose="02040602050305030304" pitchFamily="18" charset="0"/>
              </a:rPr>
              <a:t> ιατρικά αυτοκτονία (</a:t>
            </a:r>
            <a:r>
              <a:rPr lang="en-US" i="1" dirty="0">
                <a:latin typeface="Book Antiqua" panose="02040602050305030304" pitchFamily="18" charset="0"/>
              </a:rPr>
              <a:t>medically assisted suicide)</a:t>
            </a:r>
            <a:endParaRPr lang="el-GR" i="1" dirty="0">
              <a:latin typeface="Book Antiqua" panose="02040602050305030304" pitchFamily="18" charset="0"/>
            </a:endParaRPr>
          </a:p>
        </p:txBody>
      </p:sp>
      <p:sp>
        <p:nvSpPr>
          <p:cNvPr id="12" name="Rectangle 11">
            <a:extLst>
              <a:ext uri="{FF2B5EF4-FFF2-40B4-BE49-F238E27FC236}">
                <a16:creationId xmlns:a16="http://schemas.microsoft.com/office/drawing/2014/main" id="{047FC0EE-347A-48CD-B437-8E3C1E6807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Freeform 11">
            <a:extLst>
              <a:ext uri="{FF2B5EF4-FFF2-40B4-BE49-F238E27FC236}">
                <a16:creationId xmlns:a16="http://schemas.microsoft.com/office/drawing/2014/main" id="{531E865F-583A-41A7-8FC4-630555C081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US"/>
          </a:p>
        </p:txBody>
      </p:sp>
      <p:sp>
        <p:nvSpPr>
          <p:cNvPr id="3" name="Θέση περιεχομένου 2">
            <a:extLst>
              <a:ext uri="{FF2B5EF4-FFF2-40B4-BE49-F238E27FC236}">
                <a16:creationId xmlns:a16="http://schemas.microsoft.com/office/drawing/2014/main" id="{1B5A356C-85FE-4B94-9850-04D7ECDA575F}"/>
              </a:ext>
            </a:extLst>
          </p:cNvPr>
          <p:cNvSpPr>
            <a:spLocks noGrp="1"/>
          </p:cNvSpPr>
          <p:nvPr>
            <p:ph idx="1"/>
          </p:nvPr>
        </p:nvSpPr>
        <p:spPr>
          <a:xfrm>
            <a:off x="2589212" y="2133600"/>
            <a:ext cx="8915400" cy="3777622"/>
          </a:xfrm>
        </p:spPr>
        <p:txBody>
          <a:bodyPr>
            <a:normAutofit/>
          </a:bodyPr>
          <a:lstStyle/>
          <a:p>
            <a:pPr algn="just">
              <a:lnSpc>
                <a:spcPct val="150000"/>
              </a:lnSpc>
            </a:pPr>
            <a:r>
              <a:rPr lang="el-GR" i="1" dirty="0">
                <a:latin typeface="Book Antiqua" panose="02040602050305030304" pitchFamily="18" charset="0"/>
              </a:rPr>
              <a:t>Αυτή η μέθοδος είναι γνωστή από τον γιατρό J. </a:t>
            </a:r>
            <a:r>
              <a:rPr lang="el-GR" i="1" dirty="0" err="1">
                <a:latin typeface="Book Antiqua" panose="02040602050305030304" pitchFamily="18" charset="0"/>
              </a:rPr>
              <a:t>Kevorkian</a:t>
            </a:r>
            <a:r>
              <a:rPr lang="el-GR" i="1" dirty="0">
                <a:latin typeface="Book Antiqua" panose="02040602050305030304" pitchFamily="18" charset="0"/>
              </a:rPr>
              <a:t>, ο οποίος δημιούργησε μια μηχανή, την οποία ο ίδιος ο ασθενής θα έθετε σε λειτουργία για να επιφέρει το θάνατο του. </a:t>
            </a:r>
            <a:endParaRPr lang="en-US" i="1" dirty="0">
              <a:latin typeface="Book Antiqua" panose="02040602050305030304" pitchFamily="18" charset="0"/>
            </a:endParaRPr>
          </a:p>
          <a:p>
            <a:pPr algn="just">
              <a:lnSpc>
                <a:spcPct val="150000"/>
              </a:lnSpc>
            </a:pPr>
            <a:r>
              <a:rPr lang="el-GR" i="1" dirty="0">
                <a:latin typeface="Book Antiqua" panose="02040602050305030304" pitchFamily="18" charset="0"/>
              </a:rPr>
              <a:t>Οι πάσχοντες, οι οποίοι πέθαναν με τη μέθοδο του </a:t>
            </a:r>
            <a:r>
              <a:rPr lang="el-GR" i="1" dirty="0" err="1">
                <a:latin typeface="Book Antiqua" panose="02040602050305030304" pitchFamily="18" charset="0"/>
              </a:rPr>
              <a:t>Kevorkian</a:t>
            </a:r>
            <a:r>
              <a:rPr lang="el-GR" i="1" dirty="0">
                <a:latin typeface="Book Antiqua" panose="02040602050305030304" pitchFamily="18" charset="0"/>
              </a:rPr>
              <a:t> δεν βρίσκονταν στο τελικό στάδιο της ασθένειας και οι περισσότεροι από αυτούς ήταν γυναίκες και άτομα, τα οποία ήταν διαζευγμένα ή δεν είχαν παντρευτεί ποτέ (</a:t>
            </a:r>
            <a:r>
              <a:rPr lang="el-GR" i="1" dirty="0" err="1">
                <a:latin typeface="Book Antiqua" panose="02040602050305030304" pitchFamily="18" charset="0"/>
              </a:rPr>
              <a:t>Roscoe</a:t>
            </a:r>
            <a:r>
              <a:rPr lang="el-GR" i="1" dirty="0">
                <a:latin typeface="Book Antiqua" panose="02040602050305030304" pitchFamily="18" charset="0"/>
              </a:rPr>
              <a:t>, </a:t>
            </a:r>
            <a:r>
              <a:rPr lang="el-GR" i="1" dirty="0" err="1">
                <a:latin typeface="Book Antiqua" panose="02040602050305030304" pitchFamily="18" charset="0"/>
              </a:rPr>
              <a:t>et</a:t>
            </a:r>
            <a:r>
              <a:rPr lang="el-GR" i="1" dirty="0">
                <a:latin typeface="Book Antiqua" panose="02040602050305030304" pitchFamily="18" charset="0"/>
              </a:rPr>
              <a:t> </a:t>
            </a:r>
            <a:r>
              <a:rPr lang="el-GR" i="1" dirty="0" err="1">
                <a:latin typeface="Book Antiqua" panose="02040602050305030304" pitchFamily="18" charset="0"/>
              </a:rPr>
              <a:t>el</a:t>
            </a:r>
            <a:r>
              <a:rPr lang="el-GR" i="1" dirty="0">
                <a:latin typeface="Book Antiqua" panose="02040602050305030304" pitchFamily="18" charset="0"/>
              </a:rPr>
              <a:t>., 2000).</a:t>
            </a:r>
          </a:p>
        </p:txBody>
      </p:sp>
    </p:spTree>
    <p:extLst>
      <p:ext uri="{BB962C8B-B14F-4D97-AF65-F5344CB8AC3E}">
        <p14:creationId xmlns:p14="http://schemas.microsoft.com/office/powerpoint/2010/main" val="4166115960"/>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59169B-FD2C-4575-9040-74CD62CB6E9B}"/>
              </a:ext>
            </a:extLst>
          </p:cNvPr>
          <p:cNvSpPr>
            <a:spLocks noGrp="1"/>
          </p:cNvSpPr>
          <p:nvPr>
            <p:ph type="title"/>
          </p:nvPr>
        </p:nvSpPr>
        <p:spPr>
          <a:xfrm>
            <a:off x="2592925" y="235527"/>
            <a:ext cx="8911687" cy="1669473"/>
          </a:xfrm>
        </p:spPr>
        <p:txBody>
          <a:bodyPr>
            <a:normAutofit/>
          </a:bodyPr>
          <a:lstStyle/>
          <a:p>
            <a:pPr algn="ctr">
              <a:lnSpc>
                <a:spcPct val="150000"/>
              </a:lnSpc>
            </a:pPr>
            <a:r>
              <a:rPr lang="el-GR" sz="1800" i="1" dirty="0">
                <a:latin typeface="Book Antiqua" panose="02040602050305030304" pitchFamily="18" charset="0"/>
              </a:rPr>
              <a:t>Διαχείριση καταστάσεων, όπως όταν: ο ασθενής βρίσκεται σε τελικό στάδιο, ή δεν είναι σε θέση να εκφράσει ο ίδιος τις επιθυμίες του, ή βρίσκεται σε μηχανική υποστήριξη ή επιθυμεί να θέσει τέρμα στη ζωή του</a:t>
            </a:r>
          </a:p>
        </p:txBody>
      </p:sp>
      <p:sp>
        <p:nvSpPr>
          <p:cNvPr id="3" name="Θέση περιεχομένου 2">
            <a:extLst>
              <a:ext uri="{FF2B5EF4-FFF2-40B4-BE49-F238E27FC236}">
                <a16:creationId xmlns:a16="http://schemas.microsoft.com/office/drawing/2014/main" id="{80566815-1185-49A1-805B-BB54433B9AB1}"/>
              </a:ext>
            </a:extLst>
          </p:cNvPr>
          <p:cNvSpPr>
            <a:spLocks noGrp="1"/>
          </p:cNvSpPr>
          <p:nvPr>
            <p:ph idx="1"/>
          </p:nvPr>
        </p:nvSpPr>
        <p:spPr/>
        <p:txBody>
          <a:bodyPr>
            <a:normAutofit/>
          </a:bodyPr>
          <a:lstStyle/>
          <a:p>
            <a:pPr algn="just">
              <a:lnSpc>
                <a:spcPct val="150000"/>
              </a:lnSpc>
            </a:pPr>
            <a:r>
              <a:rPr lang="el-GR" sz="2000" b="1" i="1" dirty="0">
                <a:latin typeface="Book Antiqua" panose="02040602050305030304" pitchFamily="18" charset="0"/>
              </a:rPr>
              <a:t>«διαθήκες ζωής» </a:t>
            </a:r>
            <a:r>
              <a:rPr lang="el-GR" sz="2000" i="1" dirty="0">
                <a:latin typeface="Book Antiqua" panose="02040602050305030304" pitchFamily="18" charset="0"/>
              </a:rPr>
              <a:t>είναι γραπτές οδηγίες, με τις οποίες ο ασθενής δηλώνει πώς θα ήθελε να αντιμετωπίσουν οι ιατροί την κατάστασή του σε περίπτωση π.χ. που μπορεί να χρειασθεί </a:t>
            </a:r>
            <a:r>
              <a:rPr lang="el-GR" sz="2000" i="1" dirty="0" err="1">
                <a:latin typeface="Book Antiqua" panose="02040602050305030304" pitchFamily="18" charset="0"/>
              </a:rPr>
              <a:t>καρδι-οαναπνευστική</a:t>
            </a:r>
            <a:r>
              <a:rPr lang="el-GR" sz="2000" i="1" dirty="0">
                <a:latin typeface="Book Antiqua" panose="02040602050305030304" pitchFamily="18" charset="0"/>
              </a:rPr>
              <a:t> </a:t>
            </a:r>
            <a:r>
              <a:rPr lang="el-GR" sz="2000" i="1" dirty="0" err="1">
                <a:latin typeface="Book Antiqua" panose="02040602050305030304" pitchFamily="18" charset="0"/>
              </a:rPr>
              <a:t>αναζωογό-νηση</a:t>
            </a:r>
            <a:r>
              <a:rPr lang="el-GR" sz="2000" i="1" dirty="0">
                <a:latin typeface="Book Antiqua" panose="02040602050305030304" pitchFamily="18" charset="0"/>
              </a:rPr>
              <a:t> ή τεχνητή σίτιση και ενυδάτωση. </a:t>
            </a:r>
          </a:p>
          <a:p>
            <a:pPr algn="just">
              <a:lnSpc>
                <a:spcPct val="150000"/>
              </a:lnSpc>
            </a:pPr>
            <a:r>
              <a:rPr lang="el-GR" sz="2000" i="1" dirty="0">
                <a:latin typeface="Book Antiqua" panose="02040602050305030304" pitchFamily="18" charset="0"/>
              </a:rPr>
              <a:t>Επίσης, είναι δυνατόν ο πάσχων να έχει ορίσει ένα πρόσωπο της εμπιστοσύνης του (π.χ. έναν στενό συγγενή) ως </a:t>
            </a:r>
            <a:r>
              <a:rPr lang="el-GR" sz="2000" b="1" i="1" dirty="0">
                <a:latin typeface="Book Antiqua" panose="02040602050305030304" pitchFamily="18" charset="0"/>
              </a:rPr>
              <a:t>«αντιπρόσωπο σε θέματα υγείας»</a:t>
            </a:r>
            <a:r>
              <a:rPr lang="el-GR" sz="2000" i="1" dirty="0">
                <a:latin typeface="Book Antiqua" panose="02040602050305030304" pitchFamily="18" charset="0"/>
              </a:rPr>
              <a:t>, που θα λαμβάνει τις αποφάσεις όταν ο ίδιος ο ασθενής αδυνατεί. </a:t>
            </a:r>
          </a:p>
        </p:txBody>
      </p:sp>
    </p:spTree>
    <p:extLst>
      <p:ext uri="{BB962C8B-B14F-4D97-AF65-F5344CB8AC3E}">
        <p14:creationId xmlns:p14="http://schemas.microsoft.com/office/powerpoint/2010/main" val="30565410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5879851-1A1D-4246-AAA1-C484E85833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8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Εικόνα 4" descr="Εικόνα που περιέχει κείμενο&#10;&#10;Περιγραφή που δημιουργήθηκε αυτόματα">
            <a:extLst>
              <a:ext uri="{FF2B5EF4-FFF2-40B4-BE49-F238E27FC236}">
                <a16:creationId xmlns:a16="http://schemas.microsoft.com/office/drawing/2014/main" id="{D476BBBF-810F-4396-AD3F-8C8B95654FA9}"/>
              </a:ext>
            </a:extLst>
          </p:cNvPr>
          <p:cNvPicPr>
            <a:picLocks noChangeAspect="1"/>
          </p:cNvPicPr>
          <p:nvPr/>
        </p:nvPicPr>
        <p:blipFill rotWithShape="1">
          <a:blip r:embed="rId2">
            <a:duotone>
              <a:prstClr val="black"/>
              <a:schemeClr val="tx2">
                <a:tint val="45000"/>
                <a:satMod val="400000"/>
              </a:schemeClr>
            </a:duotone>
            <a:alphaModFix amt="35000"/>
            <a:extLst>
              <a:ext uri="{28A0092B-C50C-407E-A947-70E740481C1C}">
                <a14:useLocalDpi xmlns:a14="http://schemas.microsoft.com/office/drawing/2010/main" val="0"/>
              </a:ext>
            </a:extLst>
          </a:blip>
          <a:srcRect t="5063"/>
          <a:stretch/>
        </p:blipFill>
        <p:spPr>
          <a:xfrm>
            <a:off x="20" y="10"/>
            <a:ext cx="12191980" cy="6857990"/>
          </a:xfrm>
          <a:prstGeom prst="rect">
            <a:avLst/>
          </a:prstGeom>
        </p:spPr>
      </p:pic>
      <p:sp>
        <p:nvSpPr>
          <p:cNvPr id="2" name="Τίτλος 1">
            <a:extLst>
              <a:ext uri="{FF2B5EF4-FFF2-40B4-BE49-F238E27FC236}">
                <a16:creationId xmlns:a16="http://schemas.microsoft.com/office/drawing/2014/main" id="{9320E529-38F2-4016-A578-C6DAF25D776C}"/>
              </a:ext>
            </a:extLst>
          </p:cNvPr>
          <p:cNvSpPr>
            <a:spLocks noGrp="1"/>
          </p:cNvSpPr>
          <p:nvPr>
            <p:ph type="title"/>
          </p:nvPr>
        </p:nvSpPr>
        <p:spPr>
          <a:xfrm>
            <a:off x="1983325" y="212260"/>
            <a:ext cx="8911687" cy="1280890"/>
          </a:xfrm>
        </p:spPr>
        <p:txBody>
          <a:bodyPr>
            <a:normAutofit/>
          </a:bodyPr>
          <a:lstStyle/>
          <a:p>
            <a:r>
              <a:rPr lang="el-GR" i="1" dirty="0">
                <a:latin typeface="Book Antiqua" panose="02040602050305030304" pitchFamily="18" charset="0"/>
              </a:rPr>
              <a:t>Ηθικά ζητήματα </a:t>
            </a:r>
          </a:p>
        </p:txBody>
      </p:sp>
      <p:sp>
        <p:nvSpPr>
          <p:cNvPr id="12" name="Rectangle 11">
            <a:extLst>
              <a:ext uri="{FF2B5EF4-FFF2-40B4-BE49-F238E27FC236}">
                <a16:creationId xmlns:a16="http://schemas.microsoft.com/office/drawing/2014/main" id="{047FC0EE-347A-48CD-B437-8E3C1E6807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Freeform 11">
            <a:extLst>
              <a:ext uri="{FF2B5EF4-FFF2-40B4-BE49-F238E27FC236}">
                <a16:creationId xmlns:a16="http://schemas.microsoft.com/office/drawing/2014/main" id="{531E865F-583A-41A7-8FC4-630555C081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US"/>
          </a:p>
        </p:txBody>
      </p:sp>
      <p:sp>
        <p:nvSpPr>
          <p:cNvPr id="3" name="Θέση περιεχομένου 2">
            <a:extLst>
              <a:ext uri="{FF2B5EF4-FFF2-40B4-BE49-F238E27FC236}">
                <a16:creationId xmlns:a16="http://schemas.microsoft.com/office/drawing/2014/main" id="{90D0D328-8D24-44B0-B1F6-37F698616EF8}"/>
              </a:ext>
            </a:extLst>
          </p:cNvPr>
          <p:cNvSpPr>
            <a:spLocks noGrp="1"/>
          </p:cNvSpPr>
          <p:nvPr>
            <p:ph idx="1"/>
          </p:nvPr>
        </p:nvSpPr>
        <p:spPr>
          <a:xfrm>
            <a:off x="2378599" y="1116157"/>
            <a:ext cx="8915400" cy="5196847"/>
          </a:xfrm>
        </p:spPr>
        <p:txBody>
          <a:bodyPr>
            <a:normAutofit/>
          </a:bodyPr>
          <a:lstStyle/>
          <a:p>
            <a:pPr algn="just">
              <a:lnSpc>
                <a:spcPct val="150000"/>
              </a:lnSpc>
            </a:pPr>
            <a:r>
              <a:rPr lang="el-GR" i="1" dirty="0">
                <a:latin typeface="Book Antiqua" panose="02040602050305030304" pitchFamily="18" charset="0"/>
              </a:rPr>
              <a:t>Η αξία της ανθρώπινης ζωής</a:t>
            </a:r>
            <a:r>
              <a:rPr lang="en-US" i="1" dirty="0">
                <a:latin typeface="Book Antiqua" panose="02040602050305030304" pitchFamily="18" charset="0"/>
              </a:rPr>
              <a:t>: </a:t>
            </a:r>
            <a:r>
              <a:rPr lang="el-GR" i="1" dirty="0">
                <a:latin typeface="Book Antiqua" panose="02040602050305030304" pitchFamily="18" charset="0"/>
              </a:rPr>
              <a:t>α)</a:t>
            </a:r>
            <a:r>
              <a:rPr lang="en-US" i="1" dirty="0">
                <a:latin typeface="Book Antiqua" panose="02040602050305030304" pitchFamily="18" charset="0"/>
              </a:rPr>
              <a:t> </a:t>
            </a:r>
            <a:r>
              <a:rPr lang="el-GR" i="1" dirty="0">
                <a:latin typeface="Book Antiqua" panose="02040602050305030304" pitchFamily="18" charset="0"/>
              </a:rPr>
              <a:t>η ανθρώπινη ζωή έχει απόλυτη αξία, επομένως πρέπει να διατηρείται με κάθε δυνατό μέσον &amp; β) η ζωή έχει μεν πολύ σημαντική αξία, όμως υπάρχουν κάποιες εξαιρετικές περιπτώσεις όπου υπερισχύουν άλλες αξίες. </a:t>
            </a:r>
          </a:p>
          <a:p>
            <a:pPr algn="just">
              <a:lnSpc>
                <a:spcPct val="150000"/>
              </a:lnSpc>
            </a:pPr>
            <a:r>
              <a:rPr lang="el-GR" i="1" dirty="0">
                <a:latin typeface="Book Antiqua" panose="02040602050305030304" pitchFamily="18" charset="0"/>
              </a:rPr>
              <a:t>Ποιο είναι το καθήκον του γιατρού απέναντι στον ασθενή</a:t>
            </a:r>
            <a:r>
              <a:rPr lang="en-US" i="1" dirty="0">
                <a:latin typeface="Book Antiqua" panose="02040602050305030304" pitchFamily="18" charset="0"/>
              </a:rPr>
              <a:t>; (</a:t>
            </a:r>
            <a:r>
              <a:rPr lang="el-GR" i="1" dirty="0">
                <a:latin typeface="Book Antiqua" panose="02040602050305030304" pitchFamily="18" charset="0"/>
              </a:rPr>
              <a:t>αρχή της ωφέλειας </a:t>
            </a:r>
            <a:r>
              <a:rPr lang="en-US" i="1" dirty="0">
                <a:latin typeface="Book Antiqua" panose="02040602050305030304" pitchFamily="18" charset="0"/>
              </a:rPr>
              <a:t>&amp; </a:t>
            </a:r>
            <a:r>
              <a:rPr lang="el-GR" i="1" dirty="0">
                <a:latin typeface="Book Antiqua" panose="02040602050305030304" pitchFamily="18" charset="0"/>
              </a:rPr>
              <a:t>αρχή της αυτονομίας</a:t>
            </a:r>
            <a:r>
              <a:rPr lang="en-US" i="1" dirty="0">
                <a:latin typeface="Book Antiqua" panose="02040602050305030304" pitchFamily="18" charset="0"/>
              </a:rPr>
              <a:t>)</a:t>
            </a:r>
          </a:p>
          <a:p>
            <a:pPr algn="just">
              <a:lnSpc>
                <a:spcPct val="150000"/>
              </a:lnSpc>
            </a:pPr>
            <a:r>
              <a:rPr lang="el-GR" i="1" dirty="0">
                <a:latin typeface="Book Antiqua" panose="02040602050305030304" pitchFamily="18" charset="0"/>
              </a:rPr>
              <a:t> Πότε η προσπάθεια είναι «Μάταιη»</a:t>
            </a:r>
            <a:r>
              <a:rPr lang="en-US" i="1" dirty="0">
                <a:latin typeface="Book Antiqua" panose="02040602050305030304" pitchFamily="18" charset="0"/>
              </a:rPr>
              <a:t>;</a:t>
            </a:r>
          </a:p>
          <a:p>
            <a:pPr algn="just">
              <a:lnSpc>
                <a:spcPct val="150000"/>
              </a:lnSpc>
            </a:pPr>
            <a:r>
              <a:rPr lang="el-GR" i="1" dirty="0">
                <a:latin typeface="Book Antiqua" panose="02040602050305030304" pitchFamily="18" charset="0"/>
              </a:rPr>
              <a:t>Αν υποθέσουμε ότι η βούληση του ασθενούς να διακόψει τη ζωή του πρέπει να γίνεται σεβαστή (όπως σε χώρες που ο νόμος επιτρέπει τη διακοπή της τεχνητής υποστήριξης ή την ευθανασία - π.χ. Ολλανδία, Βέλγιο, Γαλλία), τότε αντιμετωπίζουμε το πρόβλημα του «πότε» ισχύει αυτή η βούληση. </a:t>
            </a:r>
            <a:r>
              <a:rPr lang="en-US" i="1" dirty="0">
                <a:latin typeface="Book Antiqua" panose="02040602050305030304" pitchFamily="18" charset="0"/>
              </a:rPr>
              <a:t>(</a:t>
            </a:r>
            <a:r>
              <a:rPr lang="el-GR" i="1" dirty="0">
                <a:latin typeface="Book Antiqua" panose="02040602050305030304" pitchFamily="18" charset="0"/>
              </a:rPr>
              <a:t>«προγενέστερη» επιθυμία </a:t>
            </a:r>
            <a:r>
              <a:rPr lang="en-US" i="1" dirty="0">
                <a:latin typeface="Book Antiqua" panose="02040602050305030304" pitchFamily="18" charset="0"/>
              </a:rPr>
              <a:t>)</a:t>
            </a:r>
          </a:p>
        </p:txBody>
      </p:sp>
    </p:spTree>
    <p:extLst>
      <p:ext uri="{BB962C8B-B14F-4D97-AF65-F5344CB8AC3E}">
        <p14:creationId xmlns:p14="http://schemas.microsoft.com/office/powerpoint/2010/main" val="1159495803"/>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CA8000-56E9-4FA9-A419-55DCEAEB23ED}"/>
              </a:ext>
            </a:extLst>
          </p:cNvPr>
          <p:cNvSpPr>
            <a:spLocks noGrp="1"/>
          </p:cNvSpPr>
          <p:nvPr>
            <p:ph type="title"/>
          </p:nvPr>
        </p:nvSpPr>
        <p:spPr>
          <a:xfrm>
            <a:off x="2024889" y="194619"/>
            <a:ext cx="8911687" cy="1280890"/>
          </a:xfrm>
        </p:spPr>
        <p:txBody>
          <a:bodyPr>
            <a:normAutofit/>
          </a:bodyPr>
          <a:lstStyle/>
          <a:p>
            <a:r>
              <a:rPr lang="el-GR" i="1" dirty="0">
                <a:latin typeface="Book Antiqua" panose="02040602050305030304" pitchFamily="18" charset="0"/>
              </a:rPr>
              <a:t>Νομοθεσία και Ευθανασία</a:t>
            </a:r>
          </a:p>
        </p:txBody>
      </p:sp>
      <p:sp>
        <p:nvSpPr>
          <p:cNvPr id="3" name="Θέση περιεχομένου 2">
            <a:extLst>
              <a:ext uri="{FF2B5EF4-FFF2-40B4-BE49-F238E27FC236}">
                <a16:creationId xmlns:a16="http://schemas.microsoft.com/office/drawing/2014/main" id="{C9B164E4-59E3-4CC3-9220-C153BD666487}"/>
              </a:ext>
            </a:extLst>
          </p:cNvPr>
          <p:cNvSpPr>
            <a:spLocks noGrp="1"/>
          </p:cNvSpPr>
          <p:nvPr>
            <p:ph idx="1"/>
          </p:nvPr>
        </p:nvSpPr>
        <p:spPr>
          <a:xfrm>
            <a:off x="1634836" y="900546"/>
            <a:ext cx="7684005" cy="5721928"/>
          </a:xfrm>
        </p:spPr>
        <p:txBody>
          <a:bodyPr>
            <a:normAutofit/>
          </a:bodyPr>
          <a:lstStyle/>
          <a:p>
            <a:pPr algn="just">
              <a:lnSpc>
                <a:spcPct val="150000"/>
              </a:lnSpc>
            </a:pPr>
            <a:r>
              <a:rPr lang="el-GR" sz="1400" i="1" dirty="0">
                <a:latin typeface="Book Antiqua" panose="02040602050305030304" pitchFamily="18" charset="0"/>
              </a:rPr>
              <a:t>Στην Ολλανδία από το 2002 ισχύει νομοθεσία για την ευθανασία. Αυτός ο νόμος επιτρέπει την κάλυψη</a:t>
            </a:r>
            <a:r>
              <a:rPr lang="en-US" sz="1400" i="1" dirty="0">
                <a:latin typeface="Book Antiqua" panose="02040602050305030304" pitchFamily="18" charset="0"/>
              </a:rPr>
              <a:t> </a:t>
            </a:r>
            <a:r>
              <a:rPr lang="el-GR" sz="1400" i="1" dirty="0">
                <a:latin typeface="Book Antiqua" panose="02040602050305030304" pitchFamily="18" charset="0"/>
              </a:rPr>
              <a:t>διαφορετικών περιπτώσεων και κατά την επίσημη αξιολόγηση του, παρουσιάστηκε ότι αυτός οδήγησε σε μια</a:t>
            </a:r>
            <a:r>
              <a:rPr lang="en-US" sz="1400" i="1" dirty="0">
                <a:latin typeface="Book Antiqua" panose="02040602050305030304" pitchFamily="18" charset="0"/>
              </a:rPr>
              <a:t> </a:t>
            </a:r>
            <a:r>
              <a:rPr lang="el-GR" sz="1400" i="1" dirty="0">
                <a:latin typeface="Book Antiqua" panose="02040602050305030304" pitchFamily="18" charset="0"/>
              </a:rPr>
              <a:t>μεσαία μεγέθους μείωση των περιστατικών ευθανασίας και των υποβοηθούμενων μορφών αυτοκτονίας (</a:t>
            </a:r>
            <a:r>
              <a:rPr lang="el-GR" sz="1400" i="1" dirty="0" err="1">
                <a:latin typeface="Book Antiqua" panose="02040602050305030304" pitchFamily="18" charset="0"/>
              </a:rPr>
              <a:t>Hertogh</a:t>
            </a:r>
            <a:r>
              <a:rPr lang="el-GR" sz="1400" i="1" dirty="0">
                <a:latin typeface="Book Antiqua" panose="02040602050305030304" pitchFamily="18" charset="0"/>
              </a:rPr>
              <a:t>,</a:t>
            </a:r>
            <a:r>
              <a:rPr lang="en-US" sz="1400" i="1" dirty="0">
                <a:latin typeface="Book Antiqua" panose="02040602050305030304" pitchFamily="18" charset="0"/>
              </a:rPr>
              <a:t> </a:t>
            </a:r>
            <a:r>
              <a:rPr lang="el-GR" sz="1400" i="1" dirty="0">
                <a:latin typeface="Book Antiqua" panose="02040602050305030304" pitchFamily="18" charset="0"/>
              </a:rPr>
              <a:t>2009).</a:t>
            </a:r>
            <a:endParaRPr lang="en-US" sz="1400" i="1" dirty="0">
              <a:latin typeface="Book Antiqua" panose="02040602050305030304" pitchFamily="18" charset="0"/>
            </a:endParaRPr>
          </a:p>
          <a:p>
            <a:pPr algn="just">
              <a:lnSpc>
                <a:spcPct val="150000"/>
              </a:lnSpc>
            </a:pPr>
            <a:r>
              <a:rPr lang="el-GR" sz="1400" i="1" dirty="0">
                <a:latin typeface="Book Antiqua" panose="02040602050305030304" pitchFamily="18" charset="0"/>
              </a:rPr>
              <a:t>Στο Βέλγιο η ευθανασία είναι νόμιμη από το 2002και ο νόμος γνωστός ως Act on </a:t>
            </a:r>
            <a:r>
              <a:rPr lang="el-GR" sz="1400" i="1" dirty="0" err="1">
                <a:latin typeface="Book Antiqua" panose="02040602050305030304" pitchFamily="18" charset="0"/>
              </a:rPr>
              <a:t>Euthanasia</a:t>
            </a:r>
            <a:endParaRPr lang="en-US" sz="1400" i="1" dirty="0">
              <a:latin typeface="Book Antiqua" panose="02040602050305030304" pitchFamily="18" charset="0"/>
            </a:endParaRPr>
          </a:p>
          <a:p>
            <a:pPr algn="just">
              <a:lnSpc>
                <a:spcPct val="150000"/>
              </a:lnSpc>
            </a:pPr>
            <a:r>
              <a:rPr lang="el-GR" sz="1400" i="1" dirty="0">
                <a:latin typeface="Book Antiqua" panose="02040602050305030304" pitchFamily="18" charset="0"/>
              </a:rPr>
              <a:t>Στη Γερμανία το θέμα της ευθανασίας εξακολουθεί να είναι ένα ευαίσθητο θέμα αναλογιζόμενος κάποιος</a:t>
            </a:r>
            <a:r>
              <a:rPr lang="en-US" sz="1400" i="1" dirty="0">
                <a:latin typeface="Book Antiqua" panose="02040602050305030304" pitchFamily="18" charset="0"/>
              </a:rPr>
              <a:t> </a:t>
            </a:r>
            <a:r>
              <a:rPr lang="el-GR" sz="1400" i="1" dirty="0">
                <a:latin typeface="Book Antiqua" panose="02040602050305030304" pitchFamily="18" charset="0"/>
              </a:rPr>
              <a:t>και τις αντίστοιχες ιστορικές διασυνδέσεις.</a:t>
            </a:r>
            <a:endParaRPr lang="en-US" sz="1400" i="1" dirty="0">
              <a:latin typeface="Book Antiqua" panose="02040602050305030304" pitchFamily="18" charset="0"/>
            </a:endParaRPr>
          </a:p>
          <a:p>
            <a:pPr algn="just">
              <a:lnSpc>
                <a:spcPct val="150000"/>
              </a:lnSpc>
            </a:pPr>
            <a:r>
              <a:rPr lang="el-GR" sz="1400" i="1" dirty="0">
                <a:latin typeface="Book Antiqua" panose="02040602050305030304" pitchFamily="18" charset="0"/>
              </a:rPr>
              <a:t>Το Συμβούλιο της Ευρώπης το 2004 ερμηνεύοντας τη γνωστή αναφορά από την Social, Health and</a:t>
            </a:r>
            <a:r>
              <a:rPr lang="en-US" sz="1400" i="1" dirty="0">
                <a:latin typeface="Book Antiqua" panose="02040602050305030304" pitchFamily="18" charset="0"/>
              </a:rPr>
              <a:t> </a:t>
            </a:r>
            <a:r>
              <a:rPr lang="el-GR" sz="1400" i="1" dirty="0" err="1">
                <a:latin typeface="Book Antiqua" panose="02040602050305030304" pitchFamily="18" charset="0"/>
              </a:rPr>
              <a:t>Family</a:t>
            </a:r>
            <a:r>
              <a:rPr lang="el-GR" sz="1400" i="1" dirty="0">
                <a:latin typeface="Book Antiqua" panose="02040602050305030304" pitchFamily="18" charset="0"/>
              </a:rPr>
              <a:t> </a:t>
            </a:r>
            <a:r>
              <a:rPr lang="el-GR" sz="1400" i="1" dirty="0" err="1">
                <a:latin typeface="Book Antiqua" panose="02040602050305030304" pitchFamily="18" charset="0"/>
              </a:rPr>
              <a:t>Affairs</a:t>
            </a:r>
            <a:r>
              <a:rPr lang="el-GR" sz="1400" i="1" dirty="0">
                <a:latin typeface="Book Antiqua" panose="02040602050305030304" pitchFamily="18" charset="0"/>
              </a:rPr>
              <a:t> Committee, γνωστή ως </a:t>
            </a:r>
            <a:r>
              <a:rPr lang="el-GR" sz="1400" i="1" dirty="0" err="1">
                <a:latin typeface="Book Antiqua" panose="02040602050305030304" pitchFamily="18" charset="0"/>
              </a:rPr>
              <a:t>Marty</a:t>
            </a:r>
            <a:r>
              <a:rPr lang="el-GR" sz="1400" i="1" dirty="0">
                <a:latin typeface="Book Antiqua" panose="02040602050305030304" pitchFamily="18" charset="0"/>
              </a:rPr>
              <a:t> </a:t>
            </a:r>
            <a:r>
              <a:rPr lang="el-GR" sz="1400" i="1" dirty="0" err="1">
                <a:latin typeface="Book Antiqua" panose="02040602050305030304" pitchFamily="18" charset="0"/>
              </a:rPr>
              <a:t>Report</a:t>
            </a:r>
            <a:r>
              <a:rPr lang="el-GR" sz="1400" i="1" dirty="0">
                <a:latin typeface="Book Antiqua" panose="02040602050305030304" pitchFamily="18" charset="0"/>
              </a:rPr>
              <a:t>, η οποία επιχειρηματολογούσε για το θεμιτό της νομικής</a:t>
            </a:r>
            <a:r>
              <a:rPr lang="en-US" sz="1400" i="1" dirty="0">
                <a:latin typeface="Book Antiqua" panose="02040602050305030304" pitchFamily="18" charset="0"/>
              </a:rPr>
              <a:t> </a:t>
            </a:r>
            <a:r>
              <a:rPr lang="el-GR" sz="1400" i="1" dirty="0">
                <a:latin typeface="Book Antiqua" panose="02040602050305030304" pitchFamily="18" charset="0"/>
              </a:rPr>
              <a:t>κάλυψης της ευθανασίας, τοποθετήθηκε αρνητικά.</a:t>
            </a:r>
            <a:endParaRPr lang="en-US" sz="1400" i="1" dirty="0">
              <a:latin typeface="Book Antiqua" panose="02040602050305030304" pitchFamily="18" charset="0"/>
            </a:endParaRPr>
          </a:p>
          <a:p>
            <a:pPr algn="just">
              <a:lnSpc>
                <a:spcPct val="150000"/>
              </a:lnSpc>
            </a:pPr>
            <a:r>
              <a:rPr lang="el-GR" sz="1400" i="1" dirty="0">
                <a:latin typeface="Book Antiqua" panose="02040602050305030304" pitchFamily="18" charset="0"/>
              </a:rPr>
              <a:t>Στην Ελλάδα δεν υπάρχει εξειδικευμένη μορφή νομοθεσίας για την ευθανασία, άρα το αξιόποινο της</a:t>
            </a:r>
            <a:r>
              <a:rPr lang="en-US" sz="1400" i="1" dirty="0">
                <a:latin typeface="Book Antiqua" panose="02040602050305030304" pitchFamily="18" charset="0"/>
              </a:rPr>
              <a:t> </a:t>
            </a:r>
            <a:r>
              <a:rPr lang="el-GR" sz="1400" i="1" dirty="0">
                <a:latin typeface="Book Antiqua" panose="02040602050305030304" pitchFamily="18" charset="0"/>
              </a:rPr>
              <a:t>πράξης κρίνεται με βάση τους νόμους για ανθρωποκτονία με δόλο και τη συμμετοχή σε αυτοκτονία. Ακόμα και η</a:t>
            </a:r>
            <a:r>
              <a:rPr lang="en-US" sz="1400" i="1" dirty="0">
                <a:latin typeface="Book Antiqua" panose="02040602050305030304" pitchFamily="18" charset="0"/>
              </a:rPr>
              <a:t> </a:t>
            </a:r>
            <a:r>
              <a:rPr lang="el-GR" sz="1400" i="1" dirty="0">
                <a:latin typeface="Book Antiqua" panose="02040602050305030304" pitchFamily="18" charset="0"/>
              </a:rPr>
              <a:t>πραγματοποίηση της πράξης μετά την επίπονη απαίτηση του ασθενούς επισύρει ποινή φυλάκισης.</a:t>
            </a:r>
            <a:endParaRPr lang="en-US" sz="1400" i="1" dirty="0">
              <a:latin typeface="Book Antiqua" panose="02040602050305030304" pitchFamily="18" charset="0"/>
            </a:endParaRPr>
          </a:p>
          <a:p>
            <a:pPr marL="0" indent="0" algn="just">
              <a:lnSpc>
                <a:spcPct val="150000"/>
              </a:lnSpc>
              <a:buNone/>
            </a:pPr>
            <a:r>
              <a:rPr lang="el-GR" sz="1400" b="1" i="1" dirty="0">
                <a:latin typeface="Book Antiqua" panose="02040602050305030304" pitchFamily="18" charset="0"/>
              </a:rPr>
              <a:t>Πιστεύετε ότι πρέπει, τελικά, να θεσμοθετηθεί η ευθανασία σε ένα ευρύτερο πλαίσιο;</a:t>
            </a:r>
          </a:p>
        </p:txBody>
      </p:sp>
      <p:pic>
        <p:nvPicPr>
          <p:cNvPr id="5" name="Εικόνα 4" descr="Εικόνα που περιέχει κείμενο&#10;&#10;Περιγραφή που δημιουργήθηκε αυτόματα">
            <a:extLst>
              <a:ext uri="{FF2B5EF4-FFF2-40B4-BE49-F238E27FC236}">
                <a16:creationId xmlns:a16="http://schemas.microsoft.com/office/drawing/2014/main" id="{DD186B98-8645-4D57-9BDF-7335D68A4E49}"/>
              </a:ext>
            </a:extLst>
          </p:cNvPr>
          <p:cNvPicPr>
            <a:picLocks noChangeAspect="1"/>
          </p:cNvPicPr>
          <p:nvPr/>
        </p:nvPicPr>
        <p:blipFill rotWithShape="1">
          <a:blip r:embed="rId2">
            <a:extLst>
              <a:ext uri="{28A0092B-C50C-407E-A947-70E740481C1C}">
                <a14:useLocalDpi xmlns:a14="http://schemas.microsoft.com/office/drawing/2010/main" val="0"/>
              </a:ext>
            </a:extLst>
          </a:blip>
          <a:srcRect l="35197" r="13493" b="-2"/>
          <a:stretch/>
        </p:blipFill>
        <p:spPr>
          <a:xfrm>
            <a:off x="9318841" y="2065783"/>
            <a:ext cx="2873159" cy="3737814"/>
          </a:xfrm>
          <a:prstGeom prst="rect">
            <a:avLst/>
          </a:prstGeom>
        </p:spPr>
      </p:pic>
    </p:spTree>
    <p:extLst>
      <p:ext uri="{BB962C8B-B14F-4D97-AF65-F5344CB8AC3E}">
        <p14:creationId xmlns:p14="http://schemas.microsoft.com/office/powerpoint/2010/main" val="2310963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i="1" dirty="0">
                <a:latin typeface="Book Antiqua" panose="02040602050305030304" pitchFamily="18" charset="0"/>
              </a:rPr>
              <a:t>Ελλάδα</a:t>
            </a:r>
            <a:endParaRPr lang="en-US" i="1" dirty="0">
              <a:latin typeface="Book Antiqua" panose="02040602050305030304" pitchFamily="18" charset="0"/>
            </a:endParaRPr>
          </a:p>
        </p:txBody>
      </p:sp>
      <p:sp>
        <p:nvSpPr>
          <p:cNvPr id="3" name="Θέση περιεχομένου 2"/>
          <p:cNvSpPr>
            <a:spLocks noGrp="1"/>
          </p:cNvSpPr>
          <p:nvPr>
            <p:ph idx="1"/>
          </p:nvPr>
        </p:nvSpPr>
        <p:spPr/>
        <p:txBody>
          <a:bodyPr>
            <a:normAutofit/>
          </a:bodyPr>
          <a:lstStyle/>
          <a:p>
            <a:pPr marL="0" indent="0" algn="just">
              <a:lnSpc>
                <a:spcPct val="150000"/>
              </a:lnSpc>
              <a:buNone/>
            </a:pPr>
            <a:r>
              <a:rPr lang="el-GR" i="1" dirty="0">
                <a:latin typeface="Book Antiqua" panose="02040602050305030304" pitchFamily="18" charset="0"/>
              </a:rPr>
              <a:t>Στο ελληνικό θεσμικό πλαίσιο για  την ακούσια ευθανασία ισχύει το Άρθρο </a:t>
            </a:r>
            <a:r>
              <a:rPr lang="el-GR" b="1" i="1" dirty="0">
                <a:latin typeface="Book Antiqua" panose="02040602050305030304" pitchFamily="18" charset="0"/>
              </a:rPr>
              <a:t>300 (Π.Κ.) </a:t>
            </a:r>
            <a:r>
              <a:rPr lang="el-GR" i="1" dirty="0">
                <a:latin typeface="Book Antiqua" panose="02040602050305030304" pitchFamily="18" charset="0"/>
              </a:rPr>
              <a:t>του Ποινικού Κώδικα περί ανθρωποκτονίας με συναίνεση: </a:t>
            </a:r>
          </a:p>
          <a:p>
            <a:pPr marL="0" indent="0" algn="just">
              <a:lnSpc>
                <a:spcPct val="150000"/>
              </a:lnSpc>
              <a:buNone/>
            </a:pPr>
            <a:r>
              <a:rPr lang="el-GR" i="1" dirty="0">
                <a:latin typeface="Book Antiqua" panose="02040602050305030304" pitchFamily="18" charset="0"/>
              </a:rPr>
              <a:t>«Όποιος αποφάσισε και εκτέλεσε ανθρωποκτονία ύστερα από σπουδαία και επίμονη απαίτηση του θύματος και από οίκτο γι’ αυτόν που έπασχε από ανίατη ασθένεια, τιμωρείται με φυλάκιση».</a:t>
            </a:r>
          </a:p>
          <a:p>
            <a:pPr marL="0" indent="0" algn="just">
              <a:lnSpc>
                <a:spcPct val="150000"/>
              </a:lnSpc>
              <a:buNone/>
            </a:pPr>
            <a:r>
              <a:rPr lang="el-GR" i="1" dirty="0">
                <a:latin typeface="Book Antiqua" panose="02040602050305030304" pitchFamily="18" charset="0"/>
              </a:rPr>
              <a:t> Με τη διατύπωση αυτή αναγνωρίζεται κατά κάποιον τρόπο η ύπαρξη ελαφρυντικού, το οποίο μπορεί να ληφθεί υπόψη στην επιμέτρηση της ποινής.</a:t>
            </a:r>
          </a:p>
          <a:p>
            <a:pPr marL="0" indent="0" algn="just">
              <a:lnSpc>
                <a:spcPct val="150000"/>
              </a:lnSpc>
              <a:buNone/>
            </a:pPr>
            <a:endParaRPr lang="el-GR" i="1" dirty="0">
              <a:latin typeface="Book Antiqua" panose="02040602050305030304" pitchFamily="18" charset="0"/>
            </a:endParaRPr>
          </a:p>
          <a:p>
            <a:pPr marL="0" indent="0">
              <a:buNone/>
            </a:pPr>
            <a:endParaRPr lang="en-US" dirty="0"/>
          </a:p>
        </p:txBody>
      </p:sp>
    </p:spTree>
    <p:extLst>
      <p:ext uri="{BB962C8B-B14F-4D97-AF65-F5344CB8AC3E}">
        <p14:creationId xmlns:p14="http://schemas.microsoft.com/office/powerpoint/2010/main" val="8376796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i="1" dirty="0" err="1">
                <a:latin typeface="Book Antiqua" panose="02040602050305030304" pitchFamily="18" charset="0"/>
              </a:rPr>
              <a:t>Εναντιωθέντες</a:t>
            </a:r>
            <a:r>
              <a:rPr lang="el-GR" i="1" dirty="0">
                <a:latin typeface="Book Antiqua" panose="02040602050305030304" pitchFamily="18" charset="0"/>
              </a:rPr>
              <a:t> στην ευθανασία:</a:t>
            </a:r>
            <a:endParaRPr lang="en-US" i="1" dirty="0">
              <a:latin typeface="Book Antiqua" panose="02040602050305030304" pitchFamily="18" charset="0"/>
            </a:endParaRPr>
          </a:p>
        </p:txBody>
      </p:sp>
      <p:sp>
        <p:nvSpPr>
          <p:cNvPr id="3" name="Θέση περιεχομένου 2"/>
          <p:cNvSpPr>
            <a:spLocks noGrp="1"/>
          </p:cNvSpPr>
          <p:nvPr>
            <p:ph idx="1"/>
          </p:nvPr>
        </p:nvSpPr>
        <p:spPr>
          <a:xfrm>
            <a:off x="2048884" y="1524000"/>
            <a:ext cx="8915400" cy="5334000"/>
          </a:xfrm>
        </p:spPr>
        <p:txBody>
          <a:bodyPr>
            <a:normAutofit/>
          </a:bodyPr>
          <a:lstStyle/>
          <a:p>
            <a:pPr>
              <a:lnSpc>
                <a:spcPct val="150000"/>
              </a:lnSpc>
              <a:buFont typeface="Wingdings" panose="05000000000000000000" pitchFamily="2" charset="2"/>
              <a:buChar char="v"/>
            </a:pPr>
            <a:r>
              <a:rPr lang="el-GR" i="1" dirty="0">
                <a:latin typeface="Book Antiqua" panose="02040602050305030304" pitchFamily="18" charset="0"/>
              </a:rPr>
              <a:t>Ποιος έχει το δικαίωμα να βλάψει ή να καταστρέψει την ανθρώπινη ζωή;</a:t>
            </a:r>
          </a:p>
          <a:p>
            <a:pPr>
              <a:lnSpc>
                <a:spcPct val="150000"/>
              </a:lnSpc>
              <a:buFont typeface="Wingdings" panose="05000000000000000000" pitchFamily="2" charset="2"/>
              <a:buChar char="v"/>
            </a:pPr>
            <a:r>
              <a:rPr lang="el-GR" i="1" dirty="0">
                <a:latin typeface="Book Antiqua" panose="02040602050305030304" pitchFamily="18" charset="0"/>
              </a:rPr>
              <a:t>Πόσο σίγουρο είναι ότι δε θα διαταραχθεί η αμοιβαία εμπιστοσύνη που χαρακτηρίζει τη σχέση γιατρού – ασθενούς;</a:t>
            </a:r>
          </a:p>
          <a:p>
            <a:pPr>
              <a:lnSpc>
                <a:spcPct val="150000"/>
              </a:lnSpc>
              <a:buFont typeface="Wingdings" panose="05000000000000000000" pitchFamily="2" charset="2"/>
              <a:buChar char="v"/>
            </a:pPr>
            <a:r>
              <a:rPr lang="el-GR" i="1" dirty="0">
                <a:latin typeface="Book Antiqua" panose="02040602050305030304" pitchFamily="18" charset="0"/>
              </a:rPr>
              <a:t>Πώς μπορεί η ευθανασία να είναι λύση, όταν σε πολλές περιπτώσεις, όπου ο θάνατος φαίνεται αναπόφευκτος, τελικά ο ασθενής αναρρώνει;</a:t>
            </a:r>
          </a:p>
          <a:p>
            <a:pPr>
              <a:lnSpc>
                <a:spcPct val="150000"/>
              </a:lnSpc>
              <a:buFont typeface="Wingdings" panose="05000000000000000000" pitchFamily="2" charset="2"/>
              <a:buChar char="v"/>
            </a:pPr>
            <a:r>
              <a:rPr lang="el-GR" i="1" dirty="0">
                <a:latin typeface="Book Antiqua" panose="02040602050305030304" pitchFamily="18" charset="0"/>
              </a:rPr>
              <a:t>Πόσο αγνά και ειλικρινή είναι τα κίνητρα των συγγενών του ασθενής που ζητούν την ευθανασία του;</a:t>
            </a:r>
          </a:p>
          <a:p>
            <a:pPr>
              <a:lnSpc>
                <a:spcPct val="150000"/>
              </a:lnSpc>
              <a:buFont typeface="Wingdings" panose="05000000000000000000" pitchFamily="2" charset="2"/>
              <a:buChar char="v"/>
            </a:pPr>
            <a:r>
              <a:rPr lang="el-GR" i="1" dirty="0">
                <a:latin typeface="Book Antiqua" panose="02040602050305030304" pitchFamily="18" charset="0"/>
              </a:rPr>
              <a:t>Αν γίνει λάθος διάγνωση και η πάθηση δεν είναι ανίατη;</a:t>
            </a:r>
          </a:p>
          <a:p>
            <a:pPr>
              <a:lnSpc>
                <a:spcPct val="150000"/>
              </a:lnSpc>
              <a:buFont typeface="Wingdings" panose="05000000000000000000" pitchFamily="2" charset="2"/>
              <a:buChar char="v"/>
            </a:pPr>
            <a:r>
              <a:rPr lang="el-GR" i="1" dirty="0">
                <a:latin typeface="Book Antiqua" panose="02040602050305030304" pitchFamily="18" charset="0"/>
              </a:rPr>
              <a:t>Αν ο ασθενής ζητήσει ευθανασία και στη συνέχεια αλλάξει γνώμη;</a:t>
            </a:r>
          </a:p>
          <a:p>
            <a:pPr marL="0" indent="0">
              <a:buNone/>
            </a:pPr>
            <a:endParaRPr lang="el-GR" dirty="0"/>
          </a:p>
          <a:p>
            <a:pPr marL="0" indent="0">
              <a:buNone/>
            </a:pPr>
            <a:endParaRPr lang="el-GR" dirty="0"/>
          </a:p>
          <a:p>
            <a:pPr marL="0" indent="0">
              <a:buNone/>
            </a:pPr>
            <a:endParaRPr lang="en-US" dirty="0"/>
          </a:p>
        </p:txBody>
      </p:sp>
    </p:spTree>
    <p:extLst>
      <p:ext uri="{BB962C8B-B14F-4D97-AF65-F5344CB8AC3E}">
        <p14:creationId xmlns:p14="http://schemas.microsoft.com/office/powerpoint/2010/main" val="3008687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A3C2D7E-3F2E-404E-9B30-CB12DC972D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1F7FD00-BF97-4325-B7C2-E451F20840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06695"/>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Τίτλος 1">
            <a:extLst>
              <a:ext uri="{FF2B5EF4-FFF2-40B4-BE49-F238E27FC236}">
                <a16:creationId xmlns:a16="http://schemas.microsoft.com/office/drawing/2014/main" id="{D67F8F2C-E60D-4CE9-A27F-3CDCF39980FD}"/>
              </a:ext>
            </a:extLst>
          </p:cNvPr>
          <p:cNvSpPr>
            <a:spLocks noGrp="1"/>
          </p:cNvSpPr>
          <p:nvPr>
            <p:ph type="title"/>
          </p:nvPr>
        </p:nvSpPr>
        <p:spPr>
          <a:xfrm>
            <a:off x="1843391" y="624110"/>
            <a:ext cx="9383408" cy="1280890"/>
          </a:xfrm>
        </p:spPr>
        <p:txBody>
          <a:bodyPr>
            <a:normAutofit/>
          </a:bodyPr>
          <a:lstStyle/>
          <a:p>
            <a:r>
              <a:rPr lang="el-GR" i="1" dirty="0">
                <a:solidFill>
                  <a:schemeClr val="bg1"/>
                </a:solidFill>
                <a:latin typeface="Book Antiqua" panose="02040602050305030304" pitchFamily="18" charset="0"/>
              </a:rPr>
              <a:t>Περίπτωση Μελέτης</a:t>
            </a:r>
          </a:p>
        </p:txBody>
      </p:sp>
      <p:sp>
        <p:nvSpPr>
          <p:cNvPr id="12" name="Freeform 11">
            <a:extLst>
              <a:ext uri="{FF2B5EF4-FFF2-40B4-BE49-F238E27FC236}">
                <a16:creationId xmlns:a16="http://schemas.microsoft.com/office/drawing/2014/main" id="{179B5294-DA4E-4926-B14A-DD6E07A12F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US"/>
          </a:p>
        </p:txBody>
      </p:sp>
      <p:sp>
        <p:nvSpPr>
          <p:cNvPr id="3" name="Θέση περιεχομένου 2">
            <a:extLst>
              <a:ext uri="{FF2B5EF4-FFF2-40B4-BE49-F238E27FC236}">
                <a16:creationId xmlns:a16="http://schemas.microsoft.com/office/drawing/2014/main" id="{526C27FB-9259-40CD-975C-2D4486923A52}"/>
              </a:ext>
            </a:extLst>
          </p:cNvPr>
          <p:cNvSpPr>
            <a:spLocks noGrp="1"/>
          </p:cNvSpPr>
          <p:nvPr>
            <p:ph idx="1"/>
          </p:nvPr>
        </p:nvSpPr>
        <p:spPr>
          <a:xfrm>
            <a:off x="166255" y="2223481"/>
            <a:ext cx="12025745" cy="4703705"/>
          </a:xfrm>
        </p:spPr>
        <p:txBody>
          <a:bodyPr>
            <a:normAutofit fontScale="92500" lnSpcReduction="20000"/>
          </a:bodyPr>
          <a:lstStyle/>
          <a:p>
            <a:pPr marL="0" indent="0" algn="just">
              <a:lnSpc>
                <a:spcPct val="150000"/>
              </a:lnSpc>
              <a:buNone/>
            </a:pPr>
            <a:r>
              <a:rPr lang="el-GR" i="1" dirty="0">
                <a:latin typeface="Book Antiqua" panose="02040602050305030304" pitchFamily="18" charset="0"/>
              </a:rPr>
              <a:t>Ο Α νοσηλεύεται σε τελικό στάδιο καρκίνου στο νοσοκομείο. Υποφέρει από έντονους πόνους και αγωνιά έντονα για το πώς θα εξελιχθεί η κατάστασή του, ακόμη και κατά τις αμέσως επόμενες ώρες. Αισθάνεται ότι πρέπει να πάρει άμεσα μια απόφαση κρίσιμη για τη ζωή του. Τι πρέπει να κάνει ο Γ, γιατρός του Α, </a:t>
            </a:r>
          </a:p>
          <a:p>
            <a:pPr marL="0" indent="0" algn="just">
              <a:lnSpc>
                <a:spcPct val="150000"/>
              </a:lnSpc>
              <a:buNone/>
            </a:pPr>
            <a:r>
              <a:rPr lang="el-GR" i="1" dirty="0">
                <a:latin typeface="Book Antiqua" panose="02040602050305030304" pitchFamily="18" charset="0"/>
              </a:rPr>
              <a:t> Αν ο Α ζητήσει να διακόψει τη θεραπεία που του παρέχεται; </a:t>
            </a:r>
          </a:p>
          <a:p>
            <a:pPr marL="0" indent="0" algn="just">
              <a:lnSpc>
                <a:spcPct val="150000"/>
              </a:lnSpc>
              <a:buNone/>
            </a:pPr>
            <a:r>
              <a:rPr lang="el-GR" i="1" dirty="0">
                <a:latin typeface="Book Antiqua" panose="02040602050305030304" pitchFamily="18" charset="0"/>
              </a:rPr>
              <a:t> Αν ο ίδιος ο Γ θεωρεί ότι η θεραπεία αυτή δεν ωφελεί πλέον τον Α και δεν υπάρχει άλλη; </a:t>
            </a:r>
          </a:p>
          <a:p>
            <a:pPr marL="0" indent="0" algn="just">
              <a:lnSpc>
                <a:spcPct val="150000"/>
              </a:lnSpc>
              <a:buNone/>
            </a:pPr>
            <a:r>
              <a:rPr lang="el-GR" i="1" dirty="0">
                <a:latin typeface="Book Antiqua" panose="02040602050305030304" pitchFamily="18" charset="0"/>
              </a:rPr>
              <a:t> Αν οι συγγενείς του Α κρίνουν το ίδιο; </a:t>
            </a:r>
          </a:p>
          <a:p>
            <a:pPr marL="0" indent="0" algn="just">
              <a:lnSpc>
                <a:spcPct val="150000"/>
              </a:lnSpc>
              <a:buNone/>
            </a:pPr>
            <a:r>
              <a:rPr lang="el-GR" i="1" dirty="0">
                <a:latin typeface="Book Antiqua" panose="02040602050305030304" pitchFamily="18" charset="0"/>
              </a:rPr>
              <a:t> Αν ο Α ζητήσει να του χορηγηθεί από τον Γ φάρμακο για να πεθάνει ήρεμα; </a:t>
            </a:r>
          </a:p>
          <a:p>
            <a:pPr marL="0" indent="0" algn="just">
              <a:lnSpc>
                <a:spcPct val="150000"/>
              </a:lnSpc>
              <a:buNone/>
            </a:pPr>
            <a:r>
              <a:rPr lang="el-GR" i="1" dirty="0">
                <a:latin typeface="Book Antiqua" panose="02040602050305030304" pitchFamily="18" charset="0"/>
              </a:rPr>
              <a:t> Αν ο Α ζητήσει να του δώσει ο Γ φάρμακο για να αυτοκτονήσει; </a:t>
            </a:r>
          </a:p>
          <a:p>
            <a:pPr marL="0" indent="0" algn="just">
              <a:lnSpc>
                <a:spcPct val="150000"/>
              </a:lnSpc>
              <a:buNone/>
            </a:pPr>
            <a:r>
              <a:rPr lang="el-GR" i="1" dirty="0">
                <a:latin typeface="Book Antiqua" panose="02040602050305030304" pitchFamily="18" charset="0"/>
              </a:rPr>
              <a:t> Αν ο Α πέσει σε κώμα και ο Γ έχει στα χέρια του ιδιόγραφη «διαθήκη ζωής» που ζητά να πάψει η θεραπεία και έχει συνταχθεί την προηγούμενη ημέρα; </a:t>
            </a:r>
          </a:p>
          <a:p>
            <a:pPr marL="0" indent="0" algn="just">
              <a:lnSpc>
                <a:spcPct val="150000"/>
              </a:lnSpc>
              <a:buNone/>
            </a:pPr>
            <a:r>
              <a:rPr lang="el-GR" i="1" dirty="0">
                <a:latin typeface="Book Antiqua" panose="02040602050305030304" pitchFamily="18" charset="0"/>
              </a:rPr>
              <a:t> Αν ο Α πέσει σε κώμα και οι συγγενείς του γνωρίζουν ότι Α δεν επιθυμεί να συνεχιστεί η χορήγηση θεραπείας; </a:t>
            </a:r>
          </a:p>
          <a:p>
            <a:pPr>
              <a:lnSpc>
                <a:spcPct val="90000"/>
              </a:lnSpc>
            </a:pPr>
            <a:endParaRPr lang="el-GR" sz="1400" dirty="0"/>
          </a:p>
        </p:txBody>
      </p:sp>
    </p:spTree>
    <p:extLst>
      <p:ext uri="{BB962C8B-B14F-4D97-AF65-F5344CB8AC3E}">
        <p14:creationId xmlns:p14="http://schemas.microsoft.com/office/powerpoint/2010/main" val="2385474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6C11B2-713D-4695-9F73-E37F51A8A81B}"/>
              </a:ext>
            </a:extLst>
          </p:cNvPr>
          <p:cNvSpPr>
            <a:spLocks noGrp="1"/>
          </p:cNvSpPr>
          <p:nvPr>
            <p:ph type="title"/>
          </p:nvPr>
        </p:nvSpPr>
        <p:spPr/>
        <p:txBody>
          <a:bodyPr/>
          <a:lstStyle/>
          <a:p>
            <a:r>
              <a:rPr lang="el-GR" i="1" dirty="0">
                <a:latin typeface="Book Antiqua" panose="02040602050305030304" pitchFamily="18" charset="0"/>
              </a:rPr>
              <a:t>Ευθανασία</a:t>
            </a:r>
          </a:p>
        </p:txBody>
      </p:sp>
      <p:sp>
        <p:nvSpPr>
          <p:cNvPr id="3" name="Θέση περιεχομένου 2">
            <a:extLst>
              <a:ext uri="{FF2B5EF4-FFF2-40B4-BE49-F238E27FC236}">
                <a16:creationId xmlns:a16="http://schemas.microsoft.com/office/drawing/2014/main" id="{4FF92A47-3919-48BD-BE5C-891289F1928A}"/>
              </a:ext>
            </a:extLst>
          </p:cNvPr>
          <p:cNvSpPr>
            <a:spLocks noGrp="1"/>
          </p:cNvSpPr>
          <p:nvPr>
            <p:ph idx="1"/>
          </p:nvPr>
        </p:nvSpPr>
        <p:spPr/>
        <p:txBody>
          <a:bodyPr>
            <a:normAutofit/>
          </a:bodyPr>
          <a:lstStyle/>
          <a:p>
            <a:pPr marL="0" indent="0" algn="just">
              <a:lnSpc>
                <a:spcPct val="150000"/>
              </a:lnSpc>
              <a:buNone/>
            </a:pPr>
            <a:r>
              <a:rPr lang="el-GR" sz="1800" i="1" dirty="0">
                <a:latin typeface="Book Antiqua" panose="02040602050305030304" pitchFamily="18" charset="0"/>
              </a:rPr>
              <a:t>Περίληψη: </a:t>
            </a:r>
          </a:p>
          <a:p>
            <a:pPr marL="0" indent="0" algn="just">
              <a:lnSpc>
                <a:spcPct val="150000"/>
              </a:lnSpc>
              <a:buNone/>
            </a:pPr>
            <a:r>
              <a:rPr lang="el-GR" sz="1800" i="1" dirty="0">
                <a:latin typeface="Book Antiqua" panose="02040602050305030304" pitchFamily="18" charset="0"/>
              </a:rPr>
              <a:t>γίνεται αναφορά στο θέμα της ευθανασίας και πως αυτή αντιμετωπίζεται από τη Βιοηθική προβάλλοντας τις πτυχές της. </a:t>
            </a:r>
          </a:p>
          <a:p>
            <a:pPr marL="0" indent="0" algn="just">
              <a:lnSpc>
                <a:spcPct val="150000"/>
              </a:lnSpc>
              <a:buNone/>
            </a:pPr>
            <a:r>
              <a:rPr lang="el-GR" sz="1800" i="1" dirty="0">
                <a:latin typeface="Book Antiqua" panose="02040602050305030304" pitchFamily="18" charset="0"/>
              </a:rPr>
              <a:t>Θα γίνει διάκριση μεταξύ των μορφών της ευθανασίας και θα αναδειχτούν τα διλήμματα, με τα οποία αυτή σχετίζεται. </a:t>
            </a:r>
          </a:p>
          <a:p>
            <a:pPr marL="0" indent="0" algn="just">
              <a:lnSpc>
                <a:spcPct val="150000"/>
              </a:lnSpc>
              <a:buNone/>
            </a:pPr>
            <a:r>
              <a:rPr lang="el-GR" sz="1800" i="1" dirty="0">
                <a:latin typeface="Book Antiqua" panose="02040602050305030304" pitchFamily="18" charset="0"/>
              </a:rPr>
              <a:t>Μια άλλη σημαντική παράμετρος, η οποία θα αναδειχτεί είναι ο ρόλος των νομοθετικών δικλείδων σε σχέση με την ευθανασία. </a:t>
            </a:r>
          </a:p>
          <a:p>
            <a:endParaRPr lang="el-GR" dirty="0"/>
          </a:p>
        </p:txBody>
      </p:sp>
    </p:spTree>
    <p:extLst>
      <p:ext uri="{BB962C8B-B14F-4D97-AF65-F5344CB8AC3E}">
        <p14:creationId xmlns:p14="http://schemas.microsoft.com/office/powerpoint/2010/main" val="20178974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useBgFill="1">
        <p:nvSpPr>
          <p:cNvPr id="83" name="Rectangle 48">
            <a:extLst>
              <a:ext uri="{FF2B5EF4-FFF2-40B4-BE49-F238E27FC236}">
                <a16:creationId xmlns:a16="http://schemas.microsoft.com/office/drawing/2014/main" id="{35879851-1A1D-4246-AAA1-C484E85833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8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Εικόνα 4" descr="Εικόνα που περιέχει άτομο, όρθιος, περουκίνι, πόζα&#10;&#10;Περιγραφή που δημιουργήθηκε αυτόματα">
            <a:extLst>
              <a:ext uri="{FF2B5EF4-FFF2-40B4-BE49-F238E27FC236}">
                <a16:creationId xmlns:a16="http://schemas.microsoft.com/office/drawing/2014/main" id="{28A59574-5F2B-4DFB-A37F-5B180517BF49}"/>
              </a:ext>
            </a:extLst>
          </p:cNvPr>
          <p:cNvPicPr>
            <a:picLocks noChangeAspect="1"/>
          </p:cNvPicPr>
          <p:nvPr/>
        </p:nvPicPr>
        <p:blipFill rotWithShape="1">
          <a:blip r:embed="rId2">
            <a:duotone>
              <a:prstClr val="black"/>
              <a:schemeClr val="tx2">
                <a:tint val="45000"/>
                <a:satMod val="400000"/>
              </a:schemeClr>
            </a:duotone>
            <a:alphaModFix amt="35000"/>
            <a:extLst>
              <a:ext uri="{28A0092B-C50C-407E-A947-70E740481C1C}">
                <a14:useLocalDpi xmlns:a14="http://schemas.microsoft.com/office/drawing/2010/main" val="0"/>
              </a:ext>
            </a:extLst>
          </a:blip>
          <a:srcRect r="5778"/>
          <a:stretch/>
        </p:blipFill>
        <p:spPr>
          <a:xfrm>
            <a:off x="20" y="10"/>
            <a:ext cx="12191980" cy="6857990"/>
          </a:xfrm>
          <a:prstGeom prst="rect">
            <a:avLst/>
          </a:prstGeom>
        </p:spPr>
      </p:pic>
      <p:sp>
        <p:nvSpPr>
          <p:cNvPr id="2" name="Τίτλος 1">
            <a:extLst>
              <a:ext uri="{FF2B5EF4-FFF2-40B4-BE49-F238E27FC236}">
                <a16:creationId xmlns:a16="http://schemas.microsoft.com/office/drawing/2014/main" id="{A49E68B7-1D0D-4026-82B9-F93141C4011C}"/>
              </a:ext>
            </a:extLst>
          </p:cNvPr>
          <p:cNvSpPr>
            <a:spLocks noGrp="1"/>
          </p:cNvSpPr>
          <p:nvPr>
            <p:ph type="title"/>
          </p:nvPr>
        </p:nvSpPr>
        <p:spPr>
          <a:xfrm>
            <a:off x="1955616" y="0"/>
            <a:ext cx="8911687" cy="1510145"/>
          </a:xfrm>
        </p:spPr>
        <p:txBody>
          <a:bodyPr>
            <a:normAutofit/>
          </a:bodyPr>
          <a:lstStyle/>
          <a:p>
            <a:pPr algn="ctr">
              <a:lnSpc>
                <a:spcPct val="150000"/>
              </a:lnSpc>
            </a:pPr>
            <a:r>
              <a:rPr lang="el-GR" sz="1700" i="1" dirty="0">
                <a:latin typeface="Book Antiqua" panose="02040602050305030304" pitchFamily="18" charset="0"/>
              </a:rPr>
              <a:t>Γαλλίδα δασκάλα η οποία έπασχε από μία σπάνια μορφή καρκίνου που της προκάλεσε παραμόρφωση στα μάτια και το πρόσωπο, ενώ είχε χάσει τρεις αισθήσεις: της όρασης, της γεύσης και της όσφρησης. Είχε ζητήσει δικαίωμα ευθανασίας από τη γαλλική κυβέρνηση, η οποία το είχε απορρίψει.</a:t>
            </a:r>
          </a:p>
        </p:txBody>
      </p:sp>
      <p:sp>
        <p:nvSpPr>
          <p:cNvPr id="51" name="Rectangle 50">
            <a:extLst>
              <a:ext uri="{FF2B5EF4-FFF2-40B4-BE49-F238E27FC236}">
                <a16:creationId xmlns:a16="http://schemas.microsoft.com/office/drawing/2014/main" id="{047FC0EE-347A-48CD-B437-8E3C1E6807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3" name="Freeform 11">
            <a:extLst>
              <a:ext uri="{FF2B5EF4-FFF2-40B4-BE49-F238E27FC236}">
                <a16:creationId xmlns:a16="http://schemas.microsoft.com/office/drawing/2014/main" id="{531E865F-583A-41A7-8FC4-630555C081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US"/>
          </a:p>
        </p:txBody>
      </p:sp>
      <p:sp>
        <p:nvSpPr>
          <p:cNvPr id="3" name="Θέση περιεχομένου 2">
            <a:extLst>
              <a:ext uri="{FF2B5EF4-FFF2-40B4-BE49-F238E27FC236}">
                <a16:creationId xmlns:a16="http://schemas.microsoft.com/office/drawing/2014/main" id="{F7F86343-0500-4930-ADC6-2E378594347A}"/>
              </a:ext>
            </a:extLst>
          </p:cNvPr>
          <p:cNvSpPr>
            <a:spLocks noGrp="1"/>
          </p:cNvSpPr>
          <p:nvPr>
            <p:ph idx="1"/>
          </p:nvPr>
        </p:nvSpPr>
        <p:spPr>
          <a:xfrm>
            <a:off x="1726121" y="5499253"/>
            <a:ext cx="8915400" cy="1538856"/>
          </a:xfrm>
        </p:spPr>
        <p:txBody>
          <a:bodyPr>
            <a:normAutofit/>
          </a:bodyPr>
          <a:lstStyle/>
          <a:p>
            <a:pPr marL="0" indent="0" algn="ctr">
              <a:lnSpc>
                <a:spcPct val="150000"/>
              </a:lnSpc>
              <a:buClr>
                <a:srgbClr val="A07F4A"/>
              </a:buClr>
              <a:buNone/>
            </a:pPr>
            <a:r>
              <a:rPr lang="el-GR" i="1" dirty="0">
                <a:latin typeface="Book Antiqua" panose="02040602050305030304" pitchFamily="18" charset="0"/>
              </a:rPr>
              <a:t>Στις 19 Μαρτίου 2008 βρέθηκε νεκρή έχοντας καταναλώσει κοκτέιλ φαρμάκων που δεν ήταν διαθέσιμα στη Γαλλία, γεγονός που έκανε πολλούς να συμπεράνουν ότι ο θάνατός της ήταν ιατρικώς υποβοηθούμενη αυτοκτονία</a:t>
            </a:r>
          </a:p>
          <a:p>
            <a:pPr marL="0" indent="0">
              <a:buClr>
                <a:srgbClr val="A07F4A"/>
              </a:buClr>
              <a:buNone/>
            </a:pPr>
            <a:endParaRPr lang="el-GR" dirty="0"/>
          </a:p>
        </p:txBody>
      </p:sp>
    </p:spTree>
    <p:extLst>
      <p:ext uri="{BB962C8B-B14F-4D97-AF65-F5344CB8AC3E}">
        <p14:creationId xmlns:p14="http://schemas.microsoft.com/office/powerpoint/2010/main" val="3646390767"/>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FBFE3618-8387-4153-870E-99EA1B9784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29B278D8-2E71-4401-9742-7152D873F248}"/>
              </a:ext>
            </a:extLst>
          </p:cNvPr>
          <p:cNvSpPr>
            <a:spLocks noGrp="1"/>
          </p:cNvSpPr>
          <p:nvPr>
            <p:ph type="title"/>
          </p:nvPr>
        </p:nvSpPr>
        <p:spPr>
          <a:xfrm>
            <a:off x="649224" y="645106"/>
            <a:ext cx="3650279" cy="1259894"/>
          </a:xfrm>
        </p:spPr>
        <p:txBody>
          <a:bodyPr>
            <a:normAutofit/>
          </a:bodyPr>
          <a:lstStyle/>
          <a:p>
            <a:pPr>
              <a:lnSpc>
                <a:spcPct val="90000"/>
              </a:lnSpc>
            </a:pPr>
            <a:r>
              <a:rPr lang="el-GR" sz="2400" i="1" dirty="0">
                <a:latin typeface="Book Antiqua" panose="02040602050305030304" pitchFamily="18" charset="0"/>
              </a:rPr>
              <a:t>Συσκευή ευθανασίας</a:t>
            </a:r>
            <a:br>
              <a:rPr lang="el-GR" sz="2800" dirty="0"/>
            </a:br>
            <a:endParaRPr lang="el-GR" sz="2800" dirty="0"/>
          </a:p>
        </p:txBody>
      </p:sp>
      <p:sp>
        <p:nvSpPr>
          <p:cNvPr id="23" name="Rectangle 22">
            <a:extLst>
              <a:ext uri="{FF2B5EF4-FFF2-40B4-BE49-F238E27FC236}">
                <a16:creationId xmlns:a16="http://schemas.microsoft.com/office/drawing/2014/main" id="{BB99A42A-5548-4BB8-9115-A05821C360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9" name="Content Placeholder 8">
            <a:extLst>
              <a:ext uri="{FF2B5EF4-FFF2-40B4-BE49-F238E27FC236}">
                <a16:creationId xmlns:a16="http://schemas.microsoft.com/office/drawing/2014/main" id="{EFDD1F48-B539-4832-B14A-9C9933415DC0}"/>
              </a:ext>
            </a:extLst>
          </p:cNvPr>
          <p:cNvSpPr>
            <a:spLocks noGrp="1"/>
          </p:cNvSpPr>
          <p:nvPr>
            <p:ph idx="1"/>
          </p:nvPr>
        </p:nvSpPr>
        <p:spPr>
          <a:xfrm>
            <a:off x="649225" y="4632959"/>
            <a:ext cx="3650278" cy="1259894"/>
          </a:xfrm>
        </p:spPr>
        <p:txBody>
          <a:bodyPr>
            <a:normAutofit/>
          </a:bodyPr>
          <a:lstStyle/>
          <a:p>
            <a:pPr algn="just">
              <a:lnSpc>
                <a:spcPct val="150000"/>
              </a:lnSpc>
            </a:pPr>
            <a:r>
              <a:rPr lang="en-US" sz="1200" i="1" dirty="0">
                <a:latin typeface="Book Antiqua" panose="02040602050305030304" pitchFamily="18" charset="0"/>
              </a:rPr>
              <a:t>(https://www.enikos.gr/international/afti-einai-i-syskevi-efthanasias-pou-exei-prokalesei-entones-anti/1134942/ )</a:t>
            </a:r>
          </a:p>
        </p:txBody>
      </p:sp>
      <p:pic>
        <p:nvPicPr>
          <p:cNvPr id="5" name="Θέση περιεχομένου 4" descr="Εικόνα που περιέχει χλόη, ουρανός, υπαίθριος, κόκκινο&#10;&#10;Περιγραφή που δημιουργήθηκε αυτόματα">
            <a:extLst>
              <a:ext uri="{FF2B5EF4-FFF2-40B4-BE49-F238E27FC236}">
                <a16:creationId xmlns:a16="http://schemas.microsoft.com/office/drawing/2014/main" id="{9B39C81D-F76F-4B17-9567-11141CEE1B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19543" y="952822"/>
            <a:ext cx="6953577" cy="4627289"/>
          </a:xfrm>
          <a:prstGeom prst="rect">
            <a:avLst/>
          </a:prstGeom>
        </p:spPr>
      </p:pic>
      <p:sp>
        <p:nvSpPr>
          <p:cNvPr id="25" name="Freeform 11">
            <a:extLst>
              <a:ext uri="{FF2B5EF4-FFF2-40B4-BE49-F238E27FC236}">
                <a16:creationId xmlns:a16="http://schemas.microsoft.com/office/drawing/2014/main" id="{D49441E5-946F-46B3-BDD2-BAD088532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55531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13C2CBB-FBA9-4601-A756-927997BF9E0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471AD1B6-2D6A-41A3-AAFA-548C3C82B7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en-US"/>
            </a:p>
          </p:txBody>
        </p:sp>
        <p:sp>
          <p:nvSpPr>
            <p:cNvPr id="10" name="Freeform 12">
              <a:extLst>
                <a:ext uri="{FF2B5EF4-FFF2-40B4-BE49-F238E27FC236}">
                  <a16:creationId xmlns:a16="http://schemas.microsoft.com/office/drawing/2014/main" id="{008B2D67-18BC-46CD-B558-71B0C027A0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en-US"/>
            </a:p>
          </p:txBody>
        </p:sp>
        <p:sp>
          <p:nvSpPr>
            <p:cNvPr id="11" name="Freeform 13">
              <a:extLst>
                <a:ext uri="{FF2B5EF4-FFF2-40B4-BE49-F238E27FC236}">
                  <a16:creationId xmlns:a16="http://schemas.microsoft.com/office/drawing/2014/main" id="{02349D49-844A-4732-B74F-A633E4F909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en-US"/>
            </a:p>
          </p:txBody>
        </p:sp>
        <p:sp>
          <p:nvSpPr>
            <p:cNvPr id="12" name="Freeform 14">
              <a:extLst>
                <a:ext uri="{FF2B5EF4-FFF2-40B4-BE49-F238E27FC236}">
                  <a16:creationId xmlns:a16="http://schemas.microsoft.com/office/drawing/2014/main" id="{C6B70679-34C8-45DA-A982-7C94DB2A8A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en-US"/>
            </a:p>
          </p:txBody>
        </p:sp>
        <p:sp>
          <p:nvSpPr>
            <p:cNvPr id="13" name="Freeform 15">
              <a:extLst>
                <a:ext uri="{FF2B5EF4-FFF2-40B4-BE49-F238E27FC236}">
                  <a16:creationId xmlns:a16="http://schemas.microsoft.com/office/drawing/2014/main" id="{058DE69F-ECB5-46CD-B0CD-526CB7A7D6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en-US"/>
            </a:p>
          </p:txBody>
        </p:sp>
        <p:sp>
          <p:nvSpPr>
            <p:cNvPr id="14" name="Freeform 16">
              <a:extLst>
                <a:ext uri="{FF2B5EF4-FFF2-40B4-BE49-F238E27FC236}">
                  <a16:creationId xmlns:a16="http://schemas.microsoft.com/office/drawing/2014/main" id="{5A106322-670F-4CE5-96C6-5779E42C3B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en-US"/>
            </a:p>
          </p:txBody>
        </p:sp>
        <p:sp>
          <p:nvSpPr>
            <p:cNvPr id="15" name="Freeform 17">
              <a:extLst>
                <a:ext uri="{FF2B5EF4-FFF2-40B4-BE49-F238E27FC236}">
                  <a16:creationId xmlns:a16="http://schemas.microsoft.com/office/drawing/2014/main" id="{841566A8-C662-4164-8DAC-4ECE012DD2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en-US"/>
            </a:p>
          </p:txBody>
        </p:sp>
        <p:sp>
          <p:nvSpPr>
            <p:cNvPr id="16" name="Freeform 18">
              <a:extLst>
                <a:ext uri="{FF2B5EF4-FFF2-40B4-BE49-F238E27FC236}">
                  <a16:creationId xmlns:a16="http://schemas.microsoft.com/office/drawing/2014/main" id="{8AA41139-9478-4631-83AC-CACF510E22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en-US"/>
            </a:p>
          </p:txBody>
        </p:sp>
        <p:sp>
          <p:nvSpPr>
            <p:cNvPr id="17" name="Freeform 19">
              <a:extLst>
                <a:ext uri="{FF2B5EF4-FFF2-40B4-BE49-F238E27FC236}">
                  <a16:creationId xmlns:a16="http://schemas.microsoft.com/office/drawing/2014/main" id="{2757AEA2-47D3-4F15-8965-CF5ACB9FBB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en-US"/>
            </a:p>
          </p:txBody>
        </p:sp>
        <p:sp>
          <p:nvSpPr>
            <p:cNvPr id="18" name="Freeform 20">
              <a:extLst>
                <a:ext uri="{FF2B5EF4-FFF2-40B4-BE49-F238E27FC236}">
                  <a16:creationId xmlns:a16="http://schemas.microsoft.com/office/drawing/2014/main" id="{9A724763-FC28-428A-8C6C-22C1D04F2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en-US"/>
            </a:p>
          </p:txBody>
        </p:sp>
        <p:sp>
          <p:nvSpPr>
            <p:cNvPr id="19" name="Freeform 21">
              <a:extLst>
                <a:ext uri="{FF2B5EF4-FFF2-40B4-BE49-F238E27FC236}">
                  <a16:creationId xmlns:a16="http://schemas.microsoft.com/office/drawing/2014/main" id="{5A6B8103-BF34-4758-A663-1060D0D05A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en-US"/>
            </a:p>
          </p:txBody>
        </p:sp>
        <p:sp>
          <p:nvSpPr>
            <p:cNvPr id="20" name="Freeform 22">
              <a:extLst>
                <a:ext uri="{FF2B5EF4-FFF2-40B4-BE49-F238E27FC236}">
                  <a16:creationId xmlns:a16="http://schemas.microsoft.com/office/drawing/2014/main" id="{BCE9E2B0-1FB5-4D63-ABD1-0C645BFDDE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en-US"/>
            </a:p>
          </p:txBody>
        </p:sp>
      </p:grpSp>
      <p:grpSp>
        <p:nvGrpSpPr>
          <p:cNvPr id="22" name="Group 21">
            <a:extLst>
              <a:ext uri="{FF2B5EF4-FFF2-40B4-BE49-F238E27FC236}">
                <a16:creationId xmlns:a16="http://schemas.microsoft.com/office/drawing/2014/main" id="{1A54B10D-23ED-48C3-B878-DB4D22D70C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32"/>
            <a:ext cx="2356675" cy="6853285"/>
            <a:chOff x="6627813" y="195454"/>
            <a:chExt cx="1952625" cy="5678297"/>
          </a:xfrm>
        </p:grpSpPr>
        <p:sp>
          <p:nvSpPr>
            <p:cNvPr id="23" name="Freeform 27">
              <a:extLst>
                <a:ext uri="{FF2B5EF4-FFF2-40B4-BE49-F238E27FC236}">
                  <a16:creationId xmlns:a16="http://schemas.microsoft.com/office/drawing/2014/main" id="{427FE77E-63C3-43BF-91DD-60C1C11D9E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en-US"/>
            </a:p>
          </p:txBody>
        </p:sp>
        <p:sp>
          <p:nvSpPr>
            <p:cNvPr id="24" name="Freeform 28">
              <a:extLst>
                <a:ext uri="{FF2B5EF4-FFF2-40B4-BE49-F238E27FC236}">
                  <a16:creationId xmlns:a16="http://schemas.microsoft.com/office/drawing/2014/main" id="{904C998C-3D2D-42D6-B78F-9ABE6D4AA4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en-US"/>
            </a:p>
          </p:txBody>
        </p:sp>
        <p:sp>
          <p:nvSpPr>
            <p:cNvPr id="25" name="Freeform 29">
              <a:extLst>
                <a:ext uri="{FF2B5EF4-FFF2-40B4-BE49-F238E27FC236}">
                  <a16:creationId xmlns:a16="http://schemas.microsoft.com/office/drawing/2014/main" id="{23E5FB0C-0803-42A2-8F72-7BADB103F2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en-US"/>
            </a:p>
          </p:txBody>
        </p:sp>
        <p:sp>
          <p:nvSpPr>
            <p:cNvPr id="26" name="Freeform 30">
              <a:extLst>
                <a:ext uri="{FF2B5EF4-FFF2-40B4-BE49-F238E27FC236}">
                  <a16:creationId xmlns:a16="http://schemas.microsoft.com/office/drawing/2014/main" id="{62E2BC20-5586-4EAB-B00A-9D8A4C1DCC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en-US"/>
            </a:p>
          </p:txBody>
        </p:sp>
        <p:sp>
          <p:nvSpPr>
            <p:cNvPr id="27" name="Freeform 31">
              <a:extLst>
                <a:ext uri="{FF2B5EF4-FFF2-40B4-BE49-F238E27FC236}">
                  <a16:creationId xmlns:a16="http://schemas.microsoft.com/office/drawing/2014/main" id="{8D072118-6DC0-4325-84D1-9A091A947D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en-US"/>
            </a:p>
          </p:txBody>
        </p:sp>
        <p:sp>
          <p:nvSpPr>
            <p:cNvPr id="28" name="Freeform 32">
              <a:extLst>
                <a:ext uri="{FF2B5EF4-FFF2-40B4-BE49-F238E27FC236}">
                  <a16:creationId xmlns:a16="http://schemas.microsoft.com/office/drawing/2014/main" id="{B301CE86-EB1F-4CCB-A241-E55CEC25E3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en-US"/>
            </a:p>
          </p:txBody>
        </p:sp>
        <p:sp>
          <p:nvSpPr>
            <p:cNvPr id="29" name="Freeform 33">
              <a:extLst>
                <a:ext uri="{FF2B5EF4-FFF2-40B4-BE49-F238E27FC236}">
                  <a16:creationId xmlns:a16="http://schemas.microsoft.com/office/drawing/2014/main" id="{BC6F83ED-79B1-4B8A-859B-688CBBD362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en-US"/>
            </a:p>
          </p:txBody>
        </p:sp>
        <p:sp>
          <p:nvSpPr>
            <p:cNvPr id="30" name="Freeform 34">
              <a:extLst>
                <a:ext uri="{FF2B5EF4-FFF2-40B4-BE49-F238E27FC236}">
                  <a16:creationId xmlns:a16="http://schemas.microsoft.com/office/drawing/2014/main" id="{25AF9289-F5D5-458E-9690-F41146DE0E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en-US"/>
            </a:p>
          </p:txBody>
        </p:sp>
        <p:sp>
          <p:nvSpPr>
            <p:cNvPr id="31" name="Freeform 35">
              <a:extLst>
                <a:ext uri="{FF2B5EF4-FFF2-40B4-BE49-F238E27FC236}">
                  <a16:creationId xmlns:a16="http://schemas.microsoft.com/office/drawing/2014/main" id="{A36A93EA-AE44-4149-90F1-741509CC29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en-US"/>
            </a:p>
          </p:txBody>
        </p:sp>
        <p:sp>
          <p:nvSpPr>
            <p:cNvPr id="32" name="Freeform 36">
              <a:extLst>
                <a:ext uri="{FF2B5EF4-FFF2-40B4-BE49-F238E27FC236}">
                  <a16:creationId xmlns:a16="http://schemas.microsoft.com/office/drawing/2014/main" id="{99944D26-7135-409D-9254-8A82B14BD3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en-US"/>
            </a:p>
          </p:txBody>
        </p:sp>
        <p:sp>
          <p:nvSpPr>
            <p:cNvPr id="33" name="Freeform 37">
              <a:extLst>
                <a:ext uri="{FF2B5EF4-FFF2-40B4-BE49-F238E27FC236}">
                  <a16:creationId xmlns:a16="http://schemas.microsoft.com/office/drawing/2014/main" id="{98086B18-EF68-4DCB-94D7-3E3928D408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en-US"/>
            </a:p>
          </p:txBody>
        </p:sp>
        <p:sp>
          <p:nvSpPr>
            <p:cNvPr id="34" name="Freeform 38">
              <a:extLst>
                <a:ext uri="{FF2B5EF4-FFF2-40B4-BE49-F238E27FC236}">
                  <a16:creationId xmlns:a16="http://schemas.microsoft.com/office/drawing/2014/main" id="{B8EF7AB5-060E-4C7D-BB79-E2A671C52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en-US"/>
            </a:p>
          </p:txBody>
        </p:sp>
      </p:grpSp>
      <p:sp>
        <p:nvSpPr>
          <p:cNvPr id="36" name="Rectangle 35">
            <a:extLst>
              <a:ext uri="{FF2B5EF4-FFF2-40B4-BE49-F238E27FC236}">
                <a16:creationId xmlns:a16="http://schemas.microsoft.com/office/drawing/2014/main" id="{72EA7E7A-2786-4974-974E-596DF24123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8" name="Freeform 6">
            <a:extLst>
              <a:ext uri="{FF2B5EF4-FFF2-40B4-BE49-F238E27FC236}">
                <a16:creationId xmlns:a16="http://schemas.microsoft.com/office/drawing/2014/main" id="{1C84F1F1-4602-447E-9A65-91C7D6D2E5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en-US"/>
          </a:p>
        </p:txBody>
      </p:sp>
      <p:sp useBgFill="1">
        <p:nvSpPr>
          <p:cNvPr id="40" name="Rectangle 39">
            <a:extLst>
              <a:ext uri="{FF2B5EF4-FFF2-40B4-BE49-F238E27FC236}">
                <a16:creationId xmlns:a16="http://schemas.microsoft.com/office/drawing/2014/main" id="{F2EA518E-6C90-4FB8-9D88-C59B749893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81E51CB8-5F11-4610-8C45-D54FDB4F4158}"/>
              </a:ext>
            </a:extLst>
          </p:cNvPr>
          <p:cNvSpPr>
            <a:spLocks noGrp="1"/>
          </p:cNvSpPr>
          <p:nvPr>
            <p:ph type="title"/>
          </p:nvPr>
        </p:nvSpPr>
        <p:spPr>
          <a:xfrm>
            <a:off x="1742873" y="782782"/>
            <a:ext cx="9008254" cy="3410475"/>
          </a:xfrm>
        </p:spPr>
        <p:txBody>
          <a:bodyPr vert="horz" lIns="91440" tIns="45720" rIns="91440" bIns="45720" rtlCol="0" anchor="ctr">
            <a:normAutofit/>
          </a:bodyPr>
          <a:lstStyle/>
          <a:p>
            <a:r>
              <a:rPr lang="en-US" sz="6000" i="1" dirty="0">
                <a:latin typeface="Book Antiqua" panose="02040602050305030304" pitchFamily="18" charset="0"/>
              </a:rPr>
              <a:t>Σας </a:t>
            </a:r>
            <a:r>
              <a:rPr lang="en-US" sz="6000" i="1" dirty="0" err="1">
                <a:latin typeface="Book Antiqua" panose="02040602050305030304" pitchFamily="18" charset="0"/>
              </a:rPr>
              <a:t>ευχ</a:t>
            </a:r>
            <a:r>
              <a:rPr lang="en-US" sz="6000" i="1" dirty="0">
                <a:latin typeface="Book Antiqua" panose="02040602050305030304" pitchFamily="18" charset="0"/>
              </a:rPr>
              <a:t>αριστώ!</a:t>
            </a:r>
          </a:p>
        </p:txBody>
      </p:sp>
      <p:sp>
        <p:nvSpPr>
          <p:cNvPr id="42" name="Rectangle 41">
            <a:extLst>
              <a:ext uri="{FF2B5EF4-FFF2-40B4-BE49-F238E27FC236}">
                <a16:creationId xmlns:a16="http://schemas.microsoft.com/office/drawing/2014/main" id="{51AFC3C9-5F6F-4B0C-B9BC-4538C1E6F3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50424"/>
            <a:ext cx="12192000" cy="230757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κειμένου 2">
            <a:extLst>
              <a:ext uri="{FF2B5EF4-FFF2-40B4-BE49-F238E27FC236}">
                <a16:creationId xmlns:a16="http://schemas.microsoft.com/office/drawing/2014/main" id="{3682A800-AFC4-4406-9586-C776B830C557}"/>
              </a:ext>
            </a:extLst>
          </p:cNvPr>
          <p:cNvSpPr>
            <a:spLocks noGrp="1"/>
          </p:cNvSpPr>
          <p:nvPr>
            <p:ph type="body" idx="1"/>
          </p:nvPr>
        </p:nvSpPr>
        <p:spPr>
          <a:xfrm>
            <a:off x="1794165" y="4709627"/>
            <a:ext cx="8956962" cy="1126283"/>
          </a:xfrm>
        </p:spPr>
        <p:txBody>
          <a:bodyPr vert="horz" lIns="91440" tIns="45720" rIns="91440" bIns="45720" rtlCol="0" anchor="ctr">
            <a:normAutofit/>
          </a:bodyPr>
          <a:lstStyle/>
          <a:p>
            <a:pPr algn="ctr">
              <a:lnSpc>
                <a:spcPct val="150000"/>
              </a:lnSpc>
            </a:pPr>
            <a:r>
              <a:rPr lang="en-US" sz="1800" i="1" dirty="0" err="1">
                <a:solidFill>
                  <a:schemeClr val="bg1"/>
                </a:solidFill>
                <a:latin typeface="Book Antiqua" panose="02040602050305030304" pitchFamily="18" charset="0"/>
              </a:rPr>
              <a:t>Δρ</a:t>
            </a:r>
            <a:r>
              <a:rPr lang="en-US" sz="1800" i="1" dirty="0">
                <a:solidFill>
                  <a:schemeClr val="bg1"/>
                </a:solidFill>
                <a:latin typeface="Book Antiqua" panose="02040602050305030304" pitchFamily="18" charset="0"/>
              </a:rPr>
              <a:t>. </a:t>
            </a:r>
            <a:r>
              <a:rPr lang="en-US" sz="1800" i="1" dirty="0" err="1">
                <a:solidFill>
                  <a:schemeClr val="bg1"/>
                </a:solidFill>
                <a:latin typeface="Book Antiqua" panose="02040602050305030304" pitchFamily="18" charset="0"/>
              </a:rPr>
              <a:t>Αντωνί</a:t>
            </a:r>
            <a:r>
              <a:rPr lang="en-US" sz="1800" i="1" dirty="0">
                <a:solidFill>
                  <a:schemeClr val="bg1"/>
                </a:solidFill>
                <a:latin typeface="Book Antiqua" panose="02040602050305030304" pitchFamily="18" charset="0"/>
              </a:rPr>
              <a:t>α Ποθουλάκη, Επίκουρη Καθηγήτρια Εφαρμοσμένης Ηθικής Φιλοσοφίας (WVPU)</a:t>
            </a:r>
          </a:p>
          <a:p>
            <a:pPr algn="ctr">
              <a:lnSpc>
                <a:spcPct val="150000"/>
              </a:lnSpc>
            </a:pPr>
            <a:r>
              <a:rPr lang="en-US" sz="1800" i="1" dirty="0">
                <a:solidFill>
                  <a:schemeClr val="bg1"/>
                </a:solidFill>
                <a:latin typeface="Book Antiqua" panose="02040602050305030304" pitchFamily="18" charset="0"/>
              </a:rPr>
              <a:t>antoniapothoulaki@gmail.com</a:t>
            </a:r>
          </a:p>
        </p:txBody>
      </p:sp>
      <p:sp>
        <p:nvSpPr>
          <p:cNvPr id="44" name="Freeform 11">
            <a:extLst>
              <a:ext uri="{FF2B5EF4-FFF2-40B4-BE49-F238E27FC236}">
                <a16:creationId xmlns:a16="http://schemas.microsoft.com/office/drawing/2014/main" id="{BA844245-4805-4DD5-AF47-842A0B27FA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5019122"/>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US"/>
          </a:p>
        </p:txBody>
      </p:sp>
    </p:spTree>
    <p:extLst>
      <p:ext uri="{BB962C8B-B14F-4D97-AF65-F5344CB8AC3E}">
        <p14:creationId xmlns:p14="http://schemas.microsoft.com/office/powerpoint/2010/main" val="3694279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44B127-3AC4-4F89-AA29-5C0359CBDCA7}"/>
              </a:ext>
            </a:extLst>
          </p:cNvPr>
          <p:cNvSpPr>
            <a:spLocks noGrp="1"/>
          </p:cNvSpPr>
          <p:nvPr>
            <p:ph type="title"/>
          </p:nvPr>
        </p:nvSpPr>
        <p:spPr/>
        <p:txBody>
          <a:bodyPr/>
          <a:lstStyle/>
          <a:p>
            <a:r>
              <a:rPr lang="el-GR" i="1" dirty="0">
                <a:latin typeface="Book Antiqua" panose="02040602050305030304" pitchFamily="18" charset="0"/>
              </a:rPr>
              <a:t>Σκοποί της Βιοηθικής</a:t>
            </a:r>
          </a:p>
        </p:txBody>
      </p:sp>
      <p:sp>
        <p:nvSpPr>
          <p:cNvPr id="3" name="Θέση περιεχομένου 2">
            <a:extLst>
              <a:ext uri="{FF2B5EF4-FFF2-40B4-BE49-F238E27FC236}">
                <a16:creationId xmlns:a16="http://schemas.microsoft.com/office/drawing/2014/main" id="{0E04822E-1423-4956-BCA6-9CFC320DF376}"/>
              </a:ext>
            </a:extLst>
          </p:cNvPr>
          <p:cNvSpPr>
            <a:spLocks noGrp="1"/>
          </p:cNvSpPr>
          <p:nvPr>
            <p:ph idx="1"/>
          </p:nvPr>
        </p:nvSpPr>
        <p:spPr>
          <a:xfrm>
            <a:off x="2187430" y="1717964"/>
            <a:ext cx="8915400" cy="3777622"/>
          </a:xfrm>
        </p:spPr>
        <p:txBody>
          <a:bodyPr>
            <a:normAutofit/>
          </a:bodyPr>
          <a:lstStyle/>
          <a:p>
            <a:pPr marL="0" indent="0" algn="just">
              <a:lnSpc>
                <a:spcPct val="150000"/>
              </a:lnSpc>
              <a:buNone/>
            </a:pPr>
            <a:r>
              <a:rPr lang="el-GR" dirty="0"/>
              <a:t>• </a:t>
            </a:r>
            <a:r>
              <a:rPr lang="el-GR" i="1" dirty="0">
                <a:latin typeface="Book Antiqua" panose="02040602050305030304" pitchFamily="18" charset="0"/>
              </a:rPr>
              <a:t>Να ορίσει και να υπερασπιστεί ανθρώπινες αξίες, όπως π.χ. το δικαίωμα στην ζωή και στην υγεία και ο σεβασμός στην αυτονομία του ατόμου. </a:t>
            </a:r>
          </a:p>
          <a:p>
            <a:pPr marL="0" indent="0" algn="just">
              <a:lnSpc>
                <a:spcPct val="150000"/>
              </a:lnSpc>
              <a:buNone/>
            </a:pPr>
            <a:r>
              <a:rPr lang="el-GR" i="1" dirty="0">
                <a:latin typeface="Book Antiqua" panose="02040602050305030304" pitchFamily="18" charset="0"/>
              </a:rPr>
              <a:t>• Να προαγάγει τις αξίες αυτές στους τομείς της έρευνας και της επιστήμης. </a:t>
            </a:r>
          </a:p>
          <a:p>
            <a:pPr marL="0" indent="0" algn="just">
              <a:lnSpc>
                <a:spcPct val="150000"/>
              </a:lnSpc>
              <a:buNone/>
            </a:pPr>
            <a:r>
              <a:rPr lang="el-GR" i="1" dirty="0">
                <a:latin typeface="Book Antiqua" panose="02040602050305030304" pitchFamily="18" charset="0"/>
              </a:rPr>
              <a:t>• Να προβλέψει τους πιθανούς κινδύνους που μπορεί να προκύψουν από ραγδαίες επιστημονικές εξελίξεις και να σταθμίσει τα οφέλη και τους κινδύνους προς όφελος του ανθρώπου, των άλλων ζωντανών οργανισμών και του περιβάλλοντος. </a:t>
            </a:r>
          </a:p>
          <a:p>
            <a:pPr marL="0" indent="0" algn="just">
              <a:lnSpc>
                <a:spcPct val="150000"/>
              </a:lnSpc>
              <a:buNone/>
            </a:pPr>
            <a:r>
              <a:rPr lang="el-GR" i="1" dirty="0">
                <a:latin typeface="Book Antiqua" panose="02040602050305030304" pitchFamily="18" charset="0"/>
              </a:rPr>
              <a:t>• Να διαμορφώσει, τελικά, ένα πλαίσιο για την πρακτική επίλυση δύσκολων ηθικών διλημμάτων. </a:t>
            </a:r>
          </a:p>
        </p:txBody>
      </p:sp>
    </p:spTree>
    <p:extLst>
      <p:ext uri="{BB962C8B-B14F-4D97-AF65-F5344CB8AC3E}">
        <p14:creationId xmlns:p14="http://schemas.microsoft.com/office/powerpoint/2010/main" val="4178098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7C70D1-5749-4020-ABA8-A46468469657}"/>
              </a:ext>
            </a:extLst>
          </p:cNvPr>
          <p:cNvSpPr>
            <a:spLocks noGrp="1"/>
          </p:cNvSpPr>
          <p:nvPr>
            <p:ph type="title"/>
          </p:nvPr>
        </p:nvSpPr>
        <p:spPr/>
        <p:txBody>
          <a:bodyPr/>
          <a:lstStyle/>
          <a:p>
            <a:r>
              <a:rPr lang="el-GR" i="1" dirty="0">
                <a:latin typeface="Book Antiqua" panose="02040602050305030304" pitchFamily="18" charset="0"/>
              </a:rPr>
              <a:t>Διακρίσεις της Βιοηθικής </a:t>
            </a:r>
          </a:p>
        </p:txBody>
      </p:sp>
      <p:sp>
        <p:nvSpPr>
          <p:cNvPr id="3" name="Θέση περιεχομένου 2">
            <a:extLst>
              <a:ext uri="{FF2B5EF4-FFF2-40B4-BE49-F238E27FC236}">
                <a16:creationId xmlns:a16="http://schemas.microsoft.com/office/drawing/2014/main" id="{B36E3E0E-EB67-4BBC-80CE-1C78D0A16575}"/>
              </a:ext>
            </a:extLst>
          </p:cNvPr>
          <p:cNvSpPr>
            <a:spLocks noGrp="1"/>
          </p:cNvSpPr>
          <p:nvPr>
            <p:ph idx="1"/>
          </p:nvPr>
        </p:nvSpPr>
        <p:spPr/>
        <p:txBody>
          <a:bodyPr/>
          <a:lstStyle/>
          <a:p>
            <a:pPr algn="just">
              <a:lnSpc>
                <a:spcPct val="150000"/>
              </a:lnSpc>
            </a:pPr>
            <a:r>
              <a:rPr lang="el-GR" dirty="0"/>
              <a:t> </a:t>
            </a:r>
            <a:r>
              <a:rPr lang="el-GR" i="1" dirty="0">
                <a:latin typeface="Book Antiqua" panose="02040602050305030304" pitchFamily="18" charset="0"/>
              </a:rPr>
              <a:t>Η </a:t>
            </a:r>
            <a:r>
              <a:rPr lang="el-GR" i="1" dirty="0" err="1">
                <a:latin typeface="Book Antiqua" panose="02040602050305030304" pitchFamily="18" charset="0"/>
              </a:rPr>
              <a:t>Βιοϊατρική</a:t>
            </a:r>
            <a:r>
              <a:rPr lang="el-GR" i="1" dirty="0">
                <a:latin typeface="Book Antiqua" panose="02040602050305030304" pitchFamily="18" charset="0"/>
              </a:rPr>
              <a:t> Ηθική ασχολείται με τα ηθικά και κοινωνικά ζητήματα που αφορούν τη διαχείριση της ζωής του ανθρώπου, κυρίως στο πεδίο της Ιατρικής. </a:t>
            </a:r>
          </a:p>
          <a:p>
            <a:pPr algn="just">
              <a:lnSpc>
                <a:spcPct val="150000"/>
              </a:lnSpc>
            </a:pPr>
            <a:r>
              <a:rPr lang="el-GR" i="1" dirty="0">
                <a:latin typeface="Book Antiqua" panose="02040602050305030304" pitchFamily="18" charset="0"/>
              </a:rPr>
              <a:t> Η Περιβαλλοντική Ηθική ενδιαφέρεται για τον τρόπο διαχείρισης της ζωής όλων των άλλων οργανισμών ή μικροοργανισμών, είτε στο πεδίο εφαρμογών, όπως η παραγωγή τροφίμων, καυσίμων ή η διατήρηση των οικοσυστημάτων και της βιοποικιλότητας, είτε στο πεδίο της βιολογικής έρευνας. </a:t>
            </a:r>
          </a:p>
          <a:p>
            <a:pPr marL="0" indent="0" algn="just">
              <a:lnSpc>
                <a:spcPct val="150000"/>
              </a:lnSpc>
              <a:buNone/>
            </a:pPr>
            <a:endParaRPr lang="el-GR" i="1" dirty="0">
              <a:latin typeface="Book Antiqua" panose="02040602050305030304" pitchFamily="18" charset="0"/>
            </a:endParaRPr>
          </a:p>
        </p:txBody>
      </p:sp>
    </p:spTree>
    <p:extLst>
      <p:ext uri="{BB962C8B-B14F-4D97-AF65-F5344CB8AC3E}">
        <p14:creationId xmlns:p14="http://schemas.microsoft.com/office/powerpoint/2010/main" val="1242707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F2308B-D95A-4C16-B0C3-D7BD65F63CD2}"/>
              </a:ext>
            </a:extLst>
          </p:cNvPr>
          <p:cNvSpPr>
            <a:spLocks noGrp="1"/>
          </p:cNvSpPr>
          <p:nvPr>
            <p:ph type="title"/>
          </p:nvPr>
        </p:nvSpPr>
        <p:spPr/>
        <p:txBody>
          <a:bodyPr/>
          <a:lstStyle/>
          <a:p>
            <a:r>
              <a:rPr lang="el-GR" i="1" dirty="0">
                <a:latin typeface="Book Antiqua" panose="02040602050305030304" pitchFamily="18" charset="0"/>
              </a:rPr>
              <a:t>Βασικές αρχές της </a:t>
            </a:r>
            <a:r>
              <a:rPr lang="el-GR" i="1" dirty="0" err="1">
                <a:latin typeface="Book Antiqua" panose="02040602050305030304" pitchFamily="18" charset="0"/>
              </a:rPr>
              <a:t>Βιοϊατρικής</a:t>
            </a:r>
            <a:r>
              <a:rPr lang="el-GR" i="1" dirty="0">
                <a:latin typeface="Book Antiqua" panose="02040602050305030304" pitchFamily="18" charset="0"/>
              </a:rPr>
              <a:t> Ηθικής </a:t>
            </a:r>
          </a:p>
        </p:txBody>
      </p:sp>
      <p:sp>
        <p:nvSpPr>
          <p:cNvPr id="3" name="Θέση περιεχομένου 2">
            <a:extLst>
              <a:ext uri="{FF2B5EF4-FFF2-40B4-BE49-F238E27FC236}">
                <a16:creationId xmlns:a16="http://schemas.microsoft.com/office/drawing/2014/main" id="{529D46B2-64A7-4A09-B868-8828F2AD314E}"/>
              </a:ext>
            </a:extLst>
          </p:cNvPr>
          <p:cNvSpPr>
            <a:spLocks noGrp="1"/>
          </p:cNvSpPr>
          <p:nvPr>
            <p:ph idx="1"/>
          </p:nvPr>
        </p:nvSpPr>
        <p:spPr>
          <a:xfrm>
            <a:off x="2589212" y="1413163"/>
            <a:ext cx="8915400" cy="4973781"/>
          </a:xfrm>
        </p:spPr>
        <p:txBody>
          <a:bodyPr>
            <a:normAutofit/>
          </a:bodyPr>
          <a:lstStyle/>
          <a:p>
            <a:pPr marL="0" indent="0" algn="just">
              <a:lnSpc>
                <a:spcPct val="150000"/>
              </a:lnSpc>
              <a:buNone/>
            </a:pPr>
            <a:r>
              <a:rPr lang="el-GR" dirty="0"/>
              <a:t>1. </a:t>
            </a:r>
            <a:r>
              <a:rPr lang="el-GR" b="1" i="1" dirty="0">
                <a:latin typeface="Book Antiqua" panose="02040602050305030304" pitchFamily="18" charset="0"/>
              </a:rPr>
              <a:t>Αρχή της αυτονομίας</a:t>
            </a:r>
            <a:r>
              <a:rPr lang="el-GR" i="1" dirty="0">
                <a:latin typeface="Book Antiqua" panose="02040602050305030304" pitchFamily="18" charset="0"/>
              </a:rPr>
              <a:t>. Αναφέρεται στο δικαίωμα του ατόμου να κάνει τις δικές του επιλογές σε θέματα υγείας, βάσει των προσωπικών του πεποιθήσεων και αξιών. Οι απόψεις και τα δικαιώματά του πρέπει να είναι σεβαστά, εφόσον δεν βλάπτουν άλλους. </a:t>
            </a:r>
          </a:p>
          <a:p>
            <a:pPr marL="0" indent="0" algn="just">
              <a:lnSpc>
                <a:spcPct val="150000"/>
              </a:lnSpc>
              <a:buNone/>
            </a:pPr>
            <a:r>
              <a:rPr lang="el-GR" i="1" dirty="0">
                <a:latin typeface="Book Antiqua" panose="02040602050305030304" pitchFamily="18" charset="0"/>
              </a:rPr>
              <a:t>2. </a:t>
            </a:r>
            <a:r>
              <a:rPr lang="el-GR" b="1" i="1" dirty="0">
                <a:latin typeface="Book Antiqua" panose="02040602050305030304" pitchFamily="18" charset="0"/>
              </a:rPr>
              <a:t>Αρχή της «</a:t>
            </a:r>
            <a:r>
              <a:rPr lang="el-GR" b="1" i="1" dirty="0" err="1">
                <a:latin typeface="Book Antiqua" panose="02040602050305030304" pitchFamily="18" charset="0"/>
              </a:rPr>
              <a:t>αβλάβειας</a:t>
            </a:r>
            <a:r>
              <a:rPr lang="el-GR" b="1" i="1" dirty="0">
                <a:latin typeface="Book Antiqua" panose="02040602050305030304" pitchFamily="18" charset="0"/>
              </a:rPr>
              <a:t>». </a:t>
            </a:r>
            <a:r>
              <a:rPr lang="el-GR" i="1" dirty="0">
                <a:latin typeface="Book Antiqua" panose="02040602050305030304" pitchFamily="18" charset="0"/>
              </a:rPr>
              <a:t>Αναφέρεται γενικά στην υποχρέωση κάθε ατόμου να μην βλάπτει τον συνάνθρωπό του, αλλά και ειδικά στο καθήκον του ιατρού να φροντίζει για την υγεία του ασθενούς, αποφεύγοντας ιατρικές πράξεις που μπορεί να τη βλάψουν. </a:t>
            </a:r>
          </a:p>
          <a:p>
            <a:pPr marL="0" indent="0" algn="just">
              <a:lnSpc>
                <a:spcPct val="150000"/>
              </a:lnSpc>
              <a:buNone/>
            </a:pPr>
            <a:r>
              <a:rPr lang="el-GR" i="1" dirty="0">
                <a:latin typeface="Book Antiqua" panose="02040602050305030304" pitchFamily="18" charset="0"/>
              </a:rPr>
              <a:t>3. </a:t>
            </a:r>
            <a:r>
              <a:rPr lang="el-GR" b="1" i="1" dirty="0">
                <a:latin typeface="Book Antiqua" panose="02040602050305030304" pitchFamily="18" charset="0"/>
              </a:rPr>
              <a:t>Αρχή της ευεργεσίας. </a:t>
            </a:r>
            <a:r>
              <a:rPr lang="el-GR" i="1" dirty="0">
                <a:latin typeface="Book Antiqua" panose="02040602050305030304" pitchFamily="18" charset="0"/>
              </a:rPr>
              <a:t>Περιλαμβάνει την αγάπη και τον αλτρουισμό. Εμπεριέχει κανόνες για την εξισορρόπηση ωφελειών και κινδύνων. </a:t>
            </a:r>
          </a:p>
          <a:p>
            <a:pPr marL="0" indent="0" algn="just">
              <a:lnSpc>
                <a:spcPct val="150000"/>
              </a:lnSpc>
              <a:buNone/>
            </a:pPr>
            <a:r>
              <a:rPr lang="el-GR" i="1" dirty="0">
                <a:latin typeface="Book Antiqua" panose="02040602050305030304" pitchFamily="18" charset="0"/>
              </a:rPr>
              <a:t>4. </a:t>
            </a:r>
            <a:r>
              <a:rPr lang="el-GR" b="1" i="1" dirty="0">
                <a:latin typeface="Book Antiqua" panose="02040602050305030304" pitchFamily="18" charset="0"/>
              </a:rPr>
              <a:t>Αρχή της δικαιοσύνης</a:t>
            </a:r>
            <a:r>
              <a:rPr lang="el-GR" i="1" dirty="0">
                <a:latin typeface="Book Antiqua" panose="02040602050305030304" pitchFamily="18" charset="0"/>
              </a:rPr>
              <a:t>. Αναφέρεται στη δίκαιη μεταχείριση των ατόμων, την ίση πρόσβαση σε υπηρεσίες υγείας, καθώς και την ίση κατανομή πόρων για την υγεία.</a:t>
            </a:r>
          </a:p>
          <a:p>
            <a:endParaRPr lang="el-GR" dirty="0"/>
          </a:p>
        </p:txBody>
      </p:sp>
    </p:spTree>
    <p:extLst>
      <p:ext uri="{BB962C8B-B14F-4D97-AF65-F5344CB8AC3E}">
        <p14:creationId xmlns:p14="http://schemas.microsoft.com/office/powerpoint/2010/main" val="879040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959179-0C62-4219-B105-F5F94710B4DE}"/>
              </a:ext>
            </a:extLst>
          </p:cNvPr>
          <p:cNvSpPr>
            <a:spLocks noGrp="1"/>
          </p:cNvSpPr>
          <p:nvPr>
            <p:ph type="title"/>
          </p:nvPr>
        </p:nvSpPr>
        <p:spPr/>
        <p:txBody>
          <a:bodyPr/>
          <a:lstStyle/>
          <a:p>
            <a:r>
              <a:rPr lang="el-GR" i="1" dirty="0">
                <a:latin typeface="Book Antiqua" panose="02040602050305030304" pitchFamily="18" charset="0"/>
              </a:rPr>
              <a:t>Επιτροπές Βιοηθικής </a:t>
            </a:r>
          </a:p>
        </p:txBody>
      </p:sp>
      <p:sp>
        <p:nvSpPr>
          <p:cNvPr id="3" name="Θέση περιεχομένου 2">
            <a:extLst>
              <a:ext uri="{FF2B5EF4-FFF2-40B4-BE49-F238E27FC236}">
                <a16:creationId xmlns:a16="http://schemas.microsoft.com/office/drawing/2014/main" id="{C686F289-FF33-4678-8670-A6B2E0354E88}"/>
              </a:ext>
            </a:extLst>
          </p:cNvPr>
          <p:cNvSpPr>
            <a:spLocks noGrp="1"/>
          </p:cNvSpPr>
          <p:nvPr>
            <p:ph idx="1"/>
          </p:nvPr>
        </p:nvSpPr>
        <p:spPr>
          <a:xfrm>
            <a:off x="2478376" y="1773382"/>
            <a:ext cx="8915400" cy="3777622"/>
          </a:xfrm>
        </p:spPr>
        <p:txBody>
          <a:bodyPr>
            <a:normAutofit/>
          </a:bodyPr>
          <a:lstStyle/>
          <a:p>
            <a:pPr marL="0" indent="0" algn="just">
              <a:lnSpc>
                <a:spcPct val="150000"/>
              </a:lnSpc>
              <a:buNone/>
            </a:pPr>
            <a:r>
              <a:rPr lang="el-GR" i="1" dirty="0">
                <a:latin typeface="Book Antiqua" panose="02040602050305030304" pitchFamily="18" charset="0"/>
              </a:rPr>
              <a:t>Αποτελούνται από ειδικούς τόσο των θετικών όσο και των θεωρητικών επιστημών, είναι η επεξεργασία προτάσεων προς την Πολιτεία για τη ρύθμιση των εφαρμογών της τεχνολογίας, με τρόπο σύμφωνο προς τις αξίες μιας δημοκρατικής κοινωνίας. Οι γνώμες τους, λοιπόν, διαμορφώνουν τόσο τη νομοθεσία, όσο και την καθημερινή πρακτική (π.χ. σε νοσοκομεία, ερευνητικά κέντρα κ.λπ.). </a:t>
            </a:r>
          </a:p>
          <a:p>
            <a:pPr algn="just">
              <a:lnSpc>
                <a:spcPct val="150000"/>
              </a:lnSpc>
            </a:pPr>
            <a:r>
              <a:rPr lang="el-GR" i="1" dirty="0">
                <a:latin typeface="Book Antiqua" panose="02040602050305030304" pitchFamily="18" charset="0"/>
              </a:rPr>
              <a:t>Ελλάδα</a:t>
            </a:r>
            <a:r>
              <a:rPr lang="en-US" i="1" dirty="0">
                <a:latin typeface="Book Antiqua" panose="02040602050305030304" pitchFamily="18" charset="0"/>
              </a:rPr>
              <a:t>: </a:t>
            </a:r>
            <a:r>
              <a:rPr lang="el-GR" i="1" dirty="0">
                <a:latin typeface="Book Antiqua" panose="02040602050305030304" pitchFamily="18" charset="0"/>
              </a:rPr>
              <a:t>Εθνική Επιτροπή Βιοηθικής (www.bioethics.gr). </a:t>
            </a:r>
            <a:endParaRPr lang="en-US" i="1" dirty="0">
              <a:latin typeface="Book Antiqua" panose="02040602050305030304" pitchFamily="18" charset="0"/>
            </a:endParaRPr>
          </a:p>
          <a:p>
            <a:pPr algn="just">
              <a:lnSpc>
                <a:spcPct val="150000"/>
              </a:lnSpc>
            </a:pPr>
            <a:r>
              <a:rPr lang="el-GR" i="1" dirty="0">
                <a:latin typeface="Book Antiqua" panose="02040602050305030304" pitchFamily="18" charset="0"/>
              </a:rPr>
              <a:t>Εθνικές Επιτροπές Βιοηθικής και διεθνείς Επιτροπές Βιοηθικής</a:t>
            </a:r>
            <a:r>
              <a:rPr lang="en-US" i="1" dirty="0">
                <a:latin typeface="Book Antiqua" panose="02040602050305030304" pitchFamily="18" charset="0"/>
              </a:rPr>
              <a:t>: </a:t>
            </a:r>
            <a:r>
              <a:rPr lang="el-GR" i="1" dirty="0">
                <a:latin typeface="Book Antiqua" panose="02040602050305030304" pitchFamily="18" charset="0"/>
              </a:rPr>
              <a:t>Ευρωπαϊκή Ένωση,</a:t>
            </a:r>
            <a:r>
              <a:rPr lang="en-US" i="1" dirty="0">
                <a:latin typeface="Book Antiqua" panose="02040602050305030304" pitchFamily="18" charset="0"/>
              </a:rPr>
              <a:t> </a:t>
            </a:r>
            <a:r>
              <a:rPr lang="el-GR" i="1" dirty="0">
                <a:latin typeface="Book Antiqua" panose="02040602050305030304" pitchFamily="18" charset="0"/>
              </a:rPr>
              <a:t>UNESCO, το Συμβούλιο της Ευρώπης, κ.λπ. </a:t>
            </a:r>
          </a:p>
          <a:p>
            <a:endParaRPr lang="el-GR" dirty="0"/>
          </a:p>
        </p:txBody>
      </p:sp>
    </p:spTree>
    <p:extLst>
      <p:ext uri="{BB962C8B-B14F-4D97-AF65-F5344CB8AC3E}">
        <p14:creationId xmlns:p14="http://schemas.microsoft.com/office/powerpoint/2010/main" val="2141575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911927" y="1734694"/>
            <a:ext cx="9282546" cy="2544351"/>
          </a:xfrm>
          <a:prstGeom prst="rect">
            <a:avLst/>
          </a:prstGeom>
        </p:spPr>
        <p:txBody>
          <a:bodyPr wrap="square">
            <a:spAutoFit/>
          </a:bodyPr>
          <a:lstStyle/>
          <a:p>
            <a:pPr algn="just">
              <a:lnSpc>
                <a:spcPct val="150000"/>
              </a:lnSpc>
            </a:pPr>
            <a:r>
              <a:rPr lang="el-GR" i="1" dirty="0">
                <a:latin typeface="Book Antiqua" panose="02040602050305030304" pitchFamily="18" charset="0"/>
              </a:rPr>
              <a:t>Ο όρος ευθανασία χρησιμοποιήθηκε στο πλαίσιο της ιατρικής για πρώτη φορά από το </a:t>
            </a:r>
            <a:r>
              <a:rPr lang="el-GR" i="1" dirty="0" err="1">
                <a:latin typeface="Book Antiqua" panose="02040602050305030304" pitchFamily="18" charset="0"/>
              </a:rPr>
              <a:t>Francis</a:t>
            </a:r>
            <a:r>
              <a:rPr lang="el-GR" i="1" dirty="0">
                <a:latin typeface="Book Antiqua" panose="02040602050305030304" pitchFamily="18" charset="0"/>
              </a:rPr>
              <a:t> </a:t>
            </a:r>
            <a:r>
              <a:rPr lang="el-GR" i="1" dirty="0" err="1">
                <a:latin typeface="Book Antiqua" panose="02040602050305030304" pitchFamily="18" charset="0"/>
              </a:rPr>
              <a:t>Bacon</a:t>
            </a:r>
            <a:r>
              <a:rPr lang="el-GR" i="1" dirty="0">
                <a:latin typeface="Book Antiqua" panose="02040602050305030304" pitchFamily="18" charset="0"/>
              </a:rPr>
              <a:t> το 17ο αιώνα.</a:t>
            </a:r>
          </a:p>
          <a:p>
            <a:pPr algn="just">
              <a:lnSpc>
                <a:spcPct val="150000"/>
              </a:lnSpc>
            </a:pPr>
            <a:r>
              <a:rPr lang="el-GR" i="1" dirty="0">
                <a:latin typeface="Book Antiqua" panose="02040602050305030304" pitchFamily="18" charset="0"/>
              </a:rPr>
              <a:t> Γίνεται αναφορά σε έναν εύκολο, ανώδυνο, ευτυχή θάνατο, όπου ήταν ευθύνη του γιατρού να απαλύνει τους «φυσικούς πόνους» του σώματος. </a:t>
            </a:r>
          </a:p>
          <a:p>
            <a:pPr algn="just">
              <a:lnSpc>
                <a:spcPct val="150000"/>
              </a:lnSpc>
            </a:pPr>
            <a:r>
              <a:rPr lang="el-GR" i="1" dirty="0">
                <a:latin typeface="Book Antiqua" panose="02040602050305030304" pitchFamily="18" charset="0"/>
              </a:rPr>
              <a:t>Ο </a:t>
            </a:r>
            <a:r>
              <a:rPr lang="el-GR" i="1" dirty="0" err="1">
                <a:latin typeface="Book Antiqua" panose="02040602050305030304" pitchFamily="18" charset="0"/>
              </a:rPr>
              <a:t>Bacon</a:t>
            </a:r>
            <a:r>
              <a:rPr lang="el-GR" i="1" dirty="0">
                <a:latin typeface="Book Antiqua" panose="02040602050305030304" pitchFamily="18" charset="0"/>
              </a:rPr>
              <a:t> αναφέρεται σε μια «εξωτερική ευθανασία» σε αντιδιαστολή προς την «πνευματική» ευθανασία, η οποία απαιτεί την προετοιμασία της ψυχής.</a:t>
            </a:r>
          </a:p>
        </p:txBody>
      </p:sp>
    </p:spTree>
    <p:extLst>
      <p:ext uri="{BB962C8B-B14F-4D97-AF65-F5344CB8AC3E}">
        <p14:creationId xmlns:p14="http://schemas.microsoft.com/office/powerpoint/2010/main" val="1568479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i="1" dirty="0">
                <a:latin typeface="Book Antiqua" panose="02040602050305030304" pitchFamily="18" charset="0"/>
              </a:rPr>
              <a:t>Ιστορική αναδρομή..</a:t>
            </a:r>
            <a:endParaRPr lang="en-US" i="1" dirty="0">
              <a:latin typeface="Book Antiqua" panose="02040602050305030304" pitchFamily="18" charset="0"/>
            </a:endParaRPr>
          </a:p>
        </p:txBody>
      </p:sp>
      <p:sp>
        <p:nvSpPr>
          <p:cNvPr id="3" name="Θέση περιεχομένου 2"/>
          <p:cNvSpPr>
            <a:spLocks noGrp="1"/>
          </p:cNvSpPr>
          <p:nvPr>
            <p:ph idx="1"/>
          </p:nvPr>
        </p:nvSpPr>
        <p:spPr/>
        <p:txBody>
          <a:bodyPr/>
          <a:lstStyle/>
          <a:p>
            <a:r>
              <a:rPr lang="el-GR" i="1" dirty="0">
                <a:latin typeface="Book Antiqua" panose="02040602050305030304" pitchFamily="18" charset="0"/>
              </a:rPr>
              <a:t>Αρχαιότητα:</a:t>
            </a:r>
          </a:p>
          <a:p>
            <a:endParaRPr lang="el-GR" i="1" dirty="0">
              <a:latin typeface="Book Antiqua" panose="02040602050305030304" pitchFamily="18" charset="0"/>
            </a:endParaRPr>
          </a:p>
          <a:p>
            <a:pPr marL="0" indent="0" algn="ctr">
              <a:lnSpc>
                <a:spcPct val="150000"/>
              </a:lnSpc>
              <a:buNone/>
            </a:pPr>
            <a:r>
              <a:rPr lang="el-GR" i="1" dirty="0">
                <a:latin typeface="Book Antiqua" panose="02040602050305030304" pitchFamily="18" charset="0"/>
              </a:rPr>
              <a:t>Το κώνειο χρησιμοποιούνταν για την επίσπευση του θανάτου στην Κέα και υποστηριζόταν από τον Σενέκα τον πρεσβύτερο, ενώ ο Ιπποκράτης ήταν σαφώς αντίθετος.</a:t>
            </a:r>
          </a:p>
          <a:p>
            <a:pPr marL="0" indent="0">
              <a:buNone/>
            </a:pPr>
            <a:endParaRPr lang="el-GR" i="1" dirty="0">
              <a:latin typeface="Book Antiqua" panose="02040602050305030304" pitchFamily="18" charset="0"/>
            </a:endParaRPr>
          </a:p>
        </p:txBody>
      </p:sp>
    </p:spTree>
    <p:extLst>
      <p:ext uri="{BB962C8B-B14F-4D97-AF65-F5344CB8AC3E}">
        <p14:creationId xmlns:p14="http://schemas.microsoft.com/office/powerpoint/2010/main" val="2998247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1851F7E-1FA4-429B-8346-D74AB7D48D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Εικόνα 4" descr="Εικόνα που περιέχει κείμενο&#10;&#10;Περιγραφή που δημιουργήθηκε αυτόματα">
            <a:extLst>
              <a:ext uri="{FF2B5EF4-FFF2-40B4-BE49-F238E27FC236}">
                <a16:creationId xmlns:a16="http://schemas.microsoft.com/office/drawing/2014/main" id="{DCC1B5E8-131D-490F-AC6D-7911EAA51E48}"/>
              </a:ext>
            </a:extLst>
          </p:cNvPr>
          <p:cNvPicPr>
            <a:picLocks noChangeAspect="1"/>
          </p:cNvPicPr>
          <p:nvPr/>
        </p:nvPicPr>
        <p:blipFill rotWithShape="1">
          <a:blip r:embed="rId2">
            <a:duotone>
              <a:schemeClr val="bg2">
                <a:shade val="45000"/>
                <a:satMod val="135000"/>
              </a:schemeClr>
              <a:prstClr val="white"/>
            </a:duotone>
            <a:alphaModFix amt="40000"/>
            <a:extLst>
              <a:ext uri="{28A0092B-C50C-407E-A947-70E740481C1C}">
                <a14:useLocalDpi xmlns:a14="http://schemas.microsoft.com/office/drawing/2010/main" val="0"/>
              </a:ext>
            </a:extLst>
          </a:blip>
          <a:srcRect t="5063"/>
          <a:stretch/>
        </p:blipFill>
        <p:spPr>
          <a:xfrm>
            <a:off x="20" y="10"/>
            <a:ext cx="12191980" cy="6857990"/>
          </a:xfrm>
          <a:prstGeom prst="rect">
            <a:avLst/>
          </a:prstGeom>
        </p:spPr>
      </p:pic>
      <p:grpSp>
        <p:nvGrpSpPr>
          <p:cNvPr id="12" name="Group 11">
            <a:extLst>
              <a:ext uri="{FF2B5EF4-FFF2-40B4-BE49-F238E27FC236}">
                <a16:creationId xmlns:a16="http://schemas.microsoft.com/office/drawing/2014/main" id="{8EE8933F-CE40-492C-A124-59A9BB2EA4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3" name="Freeform 11">
              <a:extLst>
                <a:ext uri="{FF2B5EF4-FFF2-40B4-BE49-F238E27FC236}">
                  <a16:creationId xmlns:a16="http://schemas.microsoft.com/office/drawing/2014/main" id="{495D9449-9704-436C-893A-481236A3C0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en-US"/>
            </a:p>
          </p:txBody>
        </p:sp>
        <p:sp>
          <p:nvSpPr>
            <p:cNvPr id="14" name="Freeform 12">
              <a:extLst>
                <a:ext uri="{FF2B5EF4-FFF2-40B4-BE49-F238E27FC236}">
                  <a16:creationId xmlns:a16="http://schemas.microsoft.com/office/drawing/2014/main" id="{B4A6A8DB-D531-4634-BAE2-09069F9882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en-US"/>
            </a:p>
          </p:txBody>
        </p:sp>
        <p:sp>
          <p:nvSpPr>
            <p:cNvPr id="15" name="Freeform 13">
              <a:extLst>
                <a:ext uri="{FF2B5EF4-FFF2-40B4-BE49-F238E27FC236}">
                  <a16:creationId xmlns:a16="http://schemas.microsoft.com/office/drawing/2014/main" id="{9D8D0671-37AF-42E0-8A10-9B79E3469F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en-US"/>
            </a:p>
          </p:txBody>
        </p:sp>
        <p:sp>
          <p:nvSpPr>
            <p:cNvPr id="16" name="Freeform 14">
              <a:extLst>
                <a:ext uri="{FF2B5EF4-FFF2-40B4-BE49-F238E27FC236}">
                  <a16:creationId xmlns:a16="http://schemas.microsoft.com/office/drawing/2014/main" id="{B94F3235-BABF-4E27-A250-C785A131B1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en-US"/>
            </a:p>
          </p:txBody>
        </p:sp>
        <p:sp>
          <p:nvSpPr>
            <p:cNvPr id="17" name="Freeform 15">
              <a:extLst>
                <a:ext uri="{FF2B5EF4-FFF2-40B4-BE49-F238E27FC236}">
                  <a16:creationId xmlns:a16="http://schemas.microsoft.com/office/drawing/2014/main" id="{7246E2D5-CE0B-4068-9A7D-9DC1375DB5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en-US"/>
            </a:p>
          </p:txBody>
        </p:sp>
        <p:sp>
          <p:nvSpPr>
            <p:cNvPr id="18" name="Freeform 16">
              <a:extLst>
                <a:ext uri="{FF2B5EF4-FFF2-40B4-BE49-F238E27FC236}">
                  <a16:creationId xmlns:a16="http://schemas.microsoft.com/office/drawing/2014/main" id="{43F6E2A1-532E-4BC2-B15E-48A6DBF5A7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en-US"/>
            </a:p>
          </p:txBody>
        </p:sp>
        <p:sp>
          <p:nvSpPr>
            <p:cNvPr id="19" name="Freeform 17">
              <a:extLst>
                <a:ext uri="{FF2B5EF4-FFF2-40B4-BE49-F238E27FC236}">
                  <a16:creationId xmlns:a16="http://schemas.microsoft.com/office/drawing/2014/main" id="{03A0F057-4B8F-4F26-985A-D737599282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en-US"/>
            </a:p>
          </p:txBody>
        </p:sp>
        <p:sp>
          <p:nvSpPr>
            <p:cNvPr id="20" name="Freeform 18">
              <a:extLst>
                <a:ext uri="{FF2B5EF4-FFF2-40B4-BE49-F238E27FC236}">
                  <a16:creationId xmlns:a16="http://schemas.microsoft.com/office/drawing/2014/main" id="{64B1C50E-E8D9-41B4-A199-11051B0E0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en-US"/>
            </a:p>
          </p:txBody>
        </p:sp>
        <p:sp>
          <p:nvSpPr>
            <p:cNvPr id="21" name="Freeform 19">
              <a:extLst>
                <a:ext uri="{FF2B5EF4-FFF2-40B4-BE49-F238E27FC236}">
                  <a16:creationId xmlns:a16="http://schemas.microsoft.com/office/drawing/2014/main" id="{B85F5261-8BF6-4F84-B570-F51C3447CD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en-US"/>
            </a:p>
          </p:txBody>
        </p:sp>
        <p:sp>
          <p:nvSpPr>
            <p:cNvPr id="22" name="Freeform 20">
              <a:extLst>
                <a:ext uri="{FF2B5EF4-FFF2-40B4-BE49-F238E27FC236}">
                  <a16:creationId xmlns:a16="http://schemas.microsoft.com/office/drawing/2014/main" id="{8D3E2FDD-558C-4594-AE52-387CFDA017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en-US"/>
            </a:p>
          </p:txBody>
        </p:sp>
        <p:sp>
          <p:nvSpPr>
            <p:cNvPr id="23" name="Freeform 21">
              <a:extLst>
                <a:ext uri="{FF2B5EF4-FFF2-40B4-BE49-F238E27FC236}">
                  <a16:creationId xmlns:a16="http://schemas.microsoft.com/office/drawing/2014/main" id="{EC056D65-A228-41C9-A642-A9F281AD74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en-US"/>
            </a:p>
          </p:txBody>
        </p:sp>
        <p:sp>
          <p:nvSpPr>
            <p:cNvPr id="24" name="Freeform 22">
              <a:extLst>
                <a:ext uri="{FF2B5EF4-FFF2-40B4-BE49-F238E27FC236}">
                  <a16:creationId xmlns:a16="http://schemas.microsoft.com/office/drawing/2014/main" id="{CA2D183C-9A86-467C-978F-0E89925E4A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en-US"/>
            </a:p>
          </p:txBody>
        </p:sp>
      </p:grpSp>
      <p:sp>
        <p:nvSpPr>
          <p:cNvPr id="2" name="Τίτλος 1">
            <a:extLst>
              <a:ext uri="{FF2B5EF4-FFF2-40B4-BE49-F238E27FC236}">
                <a16:creationId xmlns:a16="http://schemas.microsoft.com/office/drawing/2014/main" id="{38C365EB-EE7D-49F5-AEB0-450B0BDED27D}"/>
              </a:ext>
            </a:extLst>
          </p:cNvPr>
          <p:cNvSpPr>
            <a:spLocks noGrp="1"/>
          </p:cNvSpPr>
          <p:nvPr>
            <p:ph type="title"/>
          </p:nvPr>
        </p:nvSpPr>
        <p:spPr>
          <a:xfrm>
            <a:off x="2589212" y="149993"/>
            <a:ext cx="8911687" cy="1280890"/>
          </a:xfrm>
        </p:spPr>
        <p:txBody>
          <a:bodyPr>
            <a:normAutofit/>
          </a:bodyPr>
          <a:lstStyle/>
          <a:p>
            <a:pPr algn="ctr">
              <a:lnSpc>
                <a:spcPct val="90000"/>
              </a:lnSpc>
            </a:pPr>
            <a:r>
              <a:rPr lang="el-GR" sz="2800" i="1" dirty="0">
                <a:latin typeface="Book Antiqua" panose="02040602050305030304" pitchFamily="18" charset="0"/>
              </a:rPr>
              <a:t>Ευθανασία</a:t>
            </a:r>
            <a:br>
              <a:rPr lang="el-GR" sz="2800" i="1" dirty="0">
                <a:latin typeface="Book Antiqua" panose="02040602050305030304" pitchFamily="18" charset="0"/>
              </a:rPr>
            </a:br>
            <a:r>
              <a:rPr lang="el-GR" sz="2800" i="1" dirty="0">
                <a:latin typeface="Book Antiqua" panose="02040602050305030304" pitchFamily="18" charset="0"/>
              </a:rPr>
              <a:t>≪για τον καλό ή τον εύκολο θάνατο≫ (ευ/καλώς και θνήσκω)</a:t>
            </a:r>
          </a:p>
        </p:txBody>
      </p:sp>
      <p:grpSp>
        <p:nvGrpSpPr>
          <p:cNvPr id="26" name="Group 25">
            <a:extLst>
              <a:ext uri="{FF2B5EF4-FFF2-40B4-BE49-F238E27FC236}">
                <a16:creationId xmlns:a16="http://schemas.microsoft.com/office/drawing/2014/main" id="{1B871EAB-8A69-408E-B593-068341C7DBC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7" name="Freeform 27">
              <a:extLst>
                <a:ext uri="{FF2B5EF4-FFF2-40B4-BE49-F238E27FC236}">
                  <a16:creationId xmlns:a16="http://schemas.microsoft.com/office/drawing/2014/main" id="{64AD5766-52CB-4B7E-9D4C-6E85617EFE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en-US"/>
            </a:p>
          </p:txBody>
        </p:sp>
        <p:sp>
          <p:nvSpPr>
            <p:cNvPr id="28" name="Freeform 28">
              <a:extLst>
                <a:ext uri="{FF2B5EF4-FFF2-40B4-BE49-F238E27FC236}">
                  <a16:creationId xmlns:a16="http://schemas.microsoft.com/office/drawing/2014/main" id="{58CE041A-2BBD-413A-A698-86B86FB3D0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en-US"/>
            </a:p>
          </p:txBody>
        </p:sp>
        <p:sp>
          <p:nvSpPr>
            <p:cNvPr id="29" name="Freeform 29">
              <a:extLst>
                <a:ext uri="{FF2B5EF4-FFF2-40B4-BE49-F238E27FC236}">
                  <a16:creationId xmlns:a16="http://schemas.microsoft.com/office/drawing/2014/main" id="{D831C5BF-FFFE-4369-817B-6B4D56208D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en-US"/>
            </a:p>
          </p:txBody>
        </p:sp>
        <p:sp>
          <p:nvSpPr>
            <p:cNvPr id="30" name="Freeform 30">
              <a:extLst>
                <a:ext uri="{FF2B5EF4-FFF2-40B4-BE49-F238E27FC236}">
                  <a16:creationId xmlns:a16="http://schemas.microsoft.com/office/drawing/2014/main" id="{B6E9F119-5A84-4A1C-AF6C-78517BA014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en-US"/>
            </a:p>
          </p:txBody>
        </p:sp>
        <p:sp>
          <p:nvSpPr>
            <p:cNvPr id="31" name="Freeform 31">
              <a:extLst>
                <a:ext uri="{FF2B5EF4-FFF2-40B4-BE49-F238E27FC236}">
                  <a16:creationId xmlns:a16="http://schemas.microsoft.com/office/drawing/2014/main" id="{277F9516-82F9-476C-BD16-B6D41EB5D4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en-US"/>
            </a:p>
          </p:txBody>
        </p:sp>
        <p:sp>
          <p:nvSpPr>
            <p:cNvPr id="32" name="Freeform 32">
              <a:extLst>
                <a:ext uri="{FF2B5EF4-FFF2-40B4-BE49-F238E27FC236}">
                  <a16:creationId xmlns:a16="http://schemas.microsoft.com/office/drawing/2014/main" id="{B8C37CAA-46A4-4583-A93F-28DCCAA8D4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en-US"/>
            </a:p>
          </p:txBody>
        </p:sp>
        <p:sp>
          <p:nvSpPr>
            <p:cNvPr id="33" name="Freeform 33">
              <a:extLst>
                <a:ext uri="{FF2B5EF4-FFF2-40B4-BE49-F238E27FC236}">
                  <a16:creationId xmlns:a16="http://schemas.microsoft.com/office/drawing/2014/main" id="{6C3755F5-DF08-4BD9-B26C-5BDACE12EF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en-US"/>
            </a:p>
          </p:txBody>
        </p:sp>
        <p:sp>
          <p:nvSpPr>
            <p:cNvPr id="34" name="Freeform 34">
              <a:extLst>
                <a:ext uri="{FF2B5EF4-FFF2-40B4-BE49-F238E27FC236}">
                  <a16:creationId xmlns:a16="http://schemas.microsoft.com/office/drawing/2014/main" id="{C5454663-B464-4C7F-A3FA-6E5801FC18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en-US"/>
            </a:p>
          </p:txBody>
        </p:sp>
        <p:sp>
          <p:nvSpPr>
            <p:cNvPr id="35" name="Freeform 35">
              <a:extLst>
                <a:ext uri="{FF2B5EF4-FFF2-40B4-BE49-F238E27FC236}">
                  <a16:creationId xmlns:a16="http://schemas.microsoft.com/office/drawing/2014/main" id="{9EC7EEEB-3445-4E58-827A-AA94BEBBD1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en-US"/>
            </a:p>
          </p:txBody>
        </p:sp>
        <p:sp>
          <p:nvSpPr>
            <p:cNvPr id="36" name="Freeform 36">
              <a:extLst>
                <a:ext uri="{FF2B5EF4-FFF2-40B4-BE49-F238E27FC236}">
                  <a16:creationId xmlns:a16="http://schemas.microsoft.com/office/drawing/2014/main" id="{911CC918-1F1F-461E-BDE5-2FC74FAD7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en-US"/>
            </a:p>
          </p:txBody>
        </p:sp>
        <p:sp>
          <p:nvSpPr>
            <p:cNvPr id="37" name="Freeform 37">
              <a:extLst>
                <a:ext uri="{FF2B5EF4-FFF2-40B4-BE49-F238E27FC236}">
                  <a16:creationId xmlns:a16="http://schemas.microsoft.com/office/drawing/2014/main" id="{69F3CDE4-9111-4F4F-8A5A-2E35253BC4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en-US"/>
            </a:p>
          </p:txBody>
        </p:sp>
        <p:sp>
          <p:nvSpPr>
            <p:cNvPr id="38" name="Freeform 38">
              <a:extLst>
                <a:ext uri="{FF2B5EF4-FFF2-40B4-BE49-F238E27FC236}">
                  <a16:creationId xmlns:a16="http://schemas.microsoft.com/office/drawing/2014/main" id="{1E554A99-1D27-4A71-AA70-54822D2AEF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en-US"/>
            </a:p>
          </p:txBody>
        </p:sp>
      </p:grpSp>
      <p:sp>
        <p:nvSpPr>
          <p:cNvPr id="40" name="Rectangle 39">
            <a:extLst>
              <a:ext uri="{FF2B5EF4-FFF2-40B4-BE49-F238E27FC236}">
                <a16:creationId xmlns:a16="http://schemas.microsoft.com/office/drawing/2014/main" id="{786038CD-5A86-4D1C-BDDF-95136A583F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2" name="Freeform 11">
            <a:extLst>
              <a:ext uri="{FF2B5EF4-FFF2-40B4-BE49-F238E27FC236}">
                <a16:creationId xmlns:a16="http://schemas.microsoft.com/office/drawing/2014/main" id="{A06BEFDB-A93F-46A4-9393-364D051EED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US"/>
          </a:p>
        </p:txBody>
      </p:sp>
      <p:sp>
        <p:nvSpPr>
          <p:cNvPr id="3" name="Θέση περιεχομένου 2">
            <a:extLst>
              <a:ext uri="{FF2B5EF4-FFF2-40B4-BE49-F238E27FC236}">
                <a16:creationId xmlns:a16="http://schemas.microsoft.com/office/drawing/2014/main" id="{3D6D591E-6CFB-4827-9437-37E15508A0FB}"/>
              </a:ext>
            </a:extLst>
          </p:cNvPr>
          <p:cNvSpPr>
            <a:spLocks noGrp="1"/>
          </p:cNvSpPr>
          <p:nvPr>
            <p:ph idx="1"/>
          </p:nvPr>
        </p:nvSpPr>
        <p:spPr>
          <a:xfrm>
            <a:off x="2589212" y="1496291"/>
            <a:ext cx="8915400" cy="5349783"/>
          </a:xfrm>
        </p:spPr>
        <p:txBody>
          <a:bodyPr>
            <a:normAutofit/>
          </a:bodyPr>
          <a:lstStyle/>
          <a:p>
            <a:pPr algn="just">
              <a:lnSpc>
                <a:spcPct val="150000"/>
              </a:lnSpc>
            </a:pPr>
            <a:r>
              <a:rPr lang="el-GR" sz="1500" i="1" dirty="0">
                <a:latin typeface="Book Antiqua" panose="02040602050305030304" pitchFamily="18" charset="0"/>
              </a:rPr>
              <a:t>ποιος είναι αυτός, ο οποίος θα αποφασίσει/κρίνει αν η ζωή μπορεί να διατηρηθεί ή όχι; Πρέπει να λαμβάνονται υπόψη οι συνθήκες;</a:t>
            </a:r>
          </a:p>
          <a:p>
            <a:pPr algn="just">
              <a:lnSpc>
                <a:spcPct val="150000"/>
              </a:lnSpc>
            </a:pPr>
            <a:r>
              <a:rPr lang="el-GR" sz="1500" i="1" dirty="0">
                <a:latin typeface="Book Antiqua" panose="02040602050305030304" pitchFamily="18" charset="0"/>
              </a:rPr>
              <a:t>ως έγκλημα ή ως αμάρτημα </a:t>
            </a:r>
          </a:p>
          <a:p>
            <a:pPr algn="just">
              <a:lnSpc>
                <a:spcPct val="150000"/>
              </a:lnSpc>
            </a:pPr>
            <a:r>
              <a:rPr lang="el-GR" sz="1500" i="1" dirty="0">
                <a:latin typeface="Book Antiqua" panose="02040602050305030304" pitchFamily="18" charset="0"/>
              </a:rPr>
              <a:t>ως ≪αυτοκτονία≫ ή ως ≪φόνος≫</a:t>
            </a:r>
          </a:p>
          <a:p>
            <a:pPr algn="just">
              <a:lnSpc>
                <a:spcPct val="150000"/>
              </a:lnSpc>
            </a:pPr>
            <a:r>
              <a:rPr lang="el-GR" sz="1500" i="1" dirty="0">
                <a:latin typeface="Book Antiqua" panose="02040602050305030304" pitchFamily="18" charset="0"/>
              </a:rPr>
              <a:t>ευγονική ευθανασία</a:t>
            </a:r>
          </a:p>
          <a:p>
            <a:pPr algn="just">
              <a:lnSpc>
                <a:spcPct val="150000"/>
              </a:lnSpc>
            </a:pPr>
            <a:r>
              <a:rPr lang="el-GR" sz="1500" i="1" dirty="0">
                <a:latin typeface="Book Antiqua" panose="02040602050305030304" pitchFamily="18" charset="0"/>
              </a:rPr>
              <a:t>Σενέκας</a:t>
            </a:r>
            <a:r>
              <a:rPr lang="en-US" sz="1500" i="1" dirty="0">
                <a:latin typeface="Book Antiqua" panose="02040602050305030304" pitchFamily="18" charset="0"/>
              </a:rPr>
              <a:t>: </a:t>
            </a:r>
            <a:r>
              <a:rPr lang="el-GR" sz="1500" i="1" dirty="0">
                <a:latin typeface="Book Antiqua" panose="02040602050305030304" pitchFamily="18" charset="0"/>
              </a:rPr>
              <a:t>«όπως κάποιος επιλέγει το σπίτι, το οποίο θα κατοικήσει, έτσι μπορεί να επιλέξει και το θάνατο του, όταν πρόκειται να φύγει από τη ζωή»(Σενέκας, 2008). </a:t>
            </a:r>
          </a:p>
          <a:p>
            <a:pPr algn="just">
              <a:lnSpc>
                <a:spcPct val="150000"/>
              </a:lnSpc>
            </a:pPr>
            <a:r>
              <a:rPr lang="el-GR" sz="1500" i="1" dirty="0">
                <a:latin typeface="Book Antiqua" panose="02040602050305030304" pitchFamily="18" charset="0"/>
              </a:rPr>
              <a:t>Χίτλερ</a:t>
            </a:r>
            <a:r>
              <a:rPr lang="en-US" sz="1500" i="1" dirty="0">
                <a:latin typeface="Book Antiqua" panose="02040602050305030304" pitchFamily="18" charset="0"/>
              </a:rPr>
              <a:t>: </a:t>
            </a:r>
            <a:r>
              <a:rPr lang="el-GR" sz="1500" i="1" dirty="0">
                <a:latin typeface="Book Antiqua" panose="02040602050305030304" pitchFamily="18" charset="0"/>
              </a:rPr>
              <a:t>είχε εφαρμόσει πρόγραμμα ευθανασίας, στο οποίο ως το 1939, είχε οδηγήσει σε υποχρεωτική ευθανασία σε θαλάμους αερίων γύρω στα 275.000 άτομα</a:t>
            </a:r>
            <a:endParaRPr lang="en-US" sz="1500" i="1" dirty="0">
              <a:latin typeface="Book Antiqua" panose="02040602050305030304" pitchFamily="18" charset="0"/>
            </a:endParaRPr>
          </a:p>
          <a:p>
            <a:pPr algn="just">
              <a:lnSpc>
                <a:spcPct val="150000"/>
              </a:lnSpc>
            </a:pPr>
            <a:r>
              <a:rPr lang="el-GR" sz="1500" i="1" dirty="0">
                <a:latin typeface="Book Antiqua" panose="02040602050305030304" pitchFamily="18" charset="0"/>
              </a:rPr>
              <a:t>Ιπποκρατικός Όρκος</a:t>
            </a:r>
            <a:r>
              <a:rPr lang="en-US" sz="1500" i="1" dirty="0">
                <a:latin typeface="Book Antiqua" panose="02040602050305030304" pitchFamily="18" charset="0"/>
              </a:rPr>
              <a:t>:</a:t>
            </a:r>
            <a:r>
              <a:rPr lang="el-GR" sz="1500" i="1" dirty="0">
                <a:latin typeface="Book Antiqua" panose="02040602050305030304" pitchFamily="18" charset="0"/>
              </a:rPr>
              <a:t> ≪ο ιατρός καλείται να βοηθά μέσω θεραπειών τους ασθενείς του, χωρίς ποτέ να θέλει να τους βλάψει ή να τους αδικήσει. Ταυτόχρονα δεν θα τους δώσει ποτέ κάποιο θανατηφόρο φάρμακο, ακόμα και αν του ζητηθεί και ποτέ δεν θα προβεί ο ίδιος σε μια τέτοια υπόδειξη≫ (</a:t>
            </a:r>
            <a:r>
              <a:rPr lang="el-GR" sz="1500" i="1" dirty="0" err="1">
                <a:latin typeface="Book Antiqua" panose="02040602050305030304" pitchFamily="18" charset="0"/>
              </a:rPr>
              <a:t>Λυπουρλής</a:t>
            </a:r>
            <a:r>
              <a:rPr lang="el-GR" sz="1500" i="1" dirty="0">
                <a:latin typeface="Book Antiqua" panose="02040602050305030304" pitchFamily="18" charset="0"/>
              </a:rPr>
              <a:t>, 2008)</a:t>
            </a:r>
            <a:endParaRPr lang="en-US" sz="1500" i="1" dirty="0">
              <a:latin typeface="Book Antiqua" panose="02040602050305030304" pitchFamily="18" charset="0"/>
            </a:endParaRPr>
          </a:p>
          <a:p>
            <a:pPr>
              <a:lnSpc>
                <a:spcPct val="90000"/>
              </a:lnSpc>
            </a:pPr>
            <a:endParaRPr lang="el-GR" sz="1500" dirty="0"/>
          </a:p>
        </p:txBody>
      </p:sp>
    </p:spTree>
    <p:extLst>
      <p:ext uri="{BB962C8B-B14F-4D97-AF65-F5344CB8AC3E}">
        <p14:creationId xmlns:p14="http://schemas.microsoft.com/office/powerpoint/2010/main" val="2862432628"/>
      </p:ext>
    </p:extLst>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628</TotalTime>
  <Words>2229</Words>
  <Application>Microsoft Office PowerPoint</Application>
  <PresentationFormat>Ευρεία οθόνη</PresentationFormat>
  <Paragraphs>113</Paragraphs>
  <Slides>22</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22</vt:i4>
      </vt:variant>
    </vt:vector>
  </HeadingPairs>
  <TitlesOfParts>
    <vt:vector size="29" baseType="lpstr">
      <vt:lpstr>Arial</vt:lpstr>
      <vt:lpstr>Book Antiqua</vt:lpstr>
      <vt:lpstr>Calibri</vt:lpstr>
      <vt:lpstr>Century Gothic</vt:lpstr>
      <vt:lpstr>Wingdings</vt:lpstr>
      <vt:lpstr>Wingdings 3</vt:lpstr>
      <vt:lpstr>Θρόισμα</vt:lpstr>
      <vt:lpstr>Επιστημολογία, Ιστορία και Ηθική της Ιατρικής 2024-2025</vt:lpstr>
      <vt:lpstr>Ευθανασία</vt:lpstr>
      <vt:lpstr>Σκοποί της Βιοηθικής</vt:lpstr>
      <vt:lpstr>Διακρίσεις της Βιοηθικής </vt:lpstr>
      <vt:lpstr>Βασικές αρχές της Βιοϊατρικής Ηθικής </vt:lpstr>
      <vt:lpstr>Επιτροπές Βιοηθικής </vt:lpstr>
      <vt:lpstr>Παρουσίαση του PowerPoint</vt:lpstr>
      <vt:lpstr>Ιστορική αναδρομή..</vt:lpstr>
      <vt:lpstr>Ευθανασία ≪για τον καλό ή τον εύκολο θάνατο≫ (ευ/καλώς και θνήσκω)</vt:lpstr>
      <vt:lpstr>Hθικά ερωτήματα, τα οποία αφορούν: </vt:lpstr>
      <vt:lpstr>Θέση της Ορθόδοξης Εκκλησίας</vt:lpstr>
      <vt:lpstr>Μορφές Ευθανασίας</vt:lpstr>
      <vt:lpstr>Yποβοηθούμενη ιατρικά αυτοκτονία (medically assisted suicide)</vt:lpstr>
      <vt:lpstr>Διαχείριση καταστάσεων, όπως όταν: ο ασθενής βρίσκεται σε τελικό στάδιο, ή δεν είναι σε θέση να εκφράσει ο ίδιος τις επιθυμίες του, ή βρίσκεται σε μηχανική υποστήριξη ή επιθυμεί να θέσει τέρμα στη ζωή του</vt:lpstr>
      <vt:lpstr>Ηθικά ζητήματα </vt:lpstr>
      <vt:lpstr>Νομοθεσία και Ευθανασία</vt:lpstr>
      <vt:lpstr>Ελλάδα</vt:lpstr>
      <vt:lpstr>Εναντιωθέντες στην ευθανασία:</vt:lpstr>
      <vt:lpstr>Περίπτωση Μελέτης</vt:lpstr>
      <vt:lpstr>Γαλλίδα δασκάλα η οποία έπασχε από μία σπάνια μορφή καρκίνου που της προκάλεσε παραμόρφωση στα μάτια και το πρόσωπο, ενώ είχε χάσει τρεις αισθήσεις: της όρασης, της γεύσης και της όσφρησης. Είχε ζητήσει δικαίωμα ευθανασίας από τη γαλλική κυβέρνηση, η οποία το είχε απορρίψει.</vt:lpstr>
      <vt:lpstr>Συσκευή ευθανασίας </vt:lpstr>
      <vt:lpstr>Σας ευχαριστώ!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Ευθανασία και Ευγονική: Ηθικά διλήμματα και νομικές προεκτάσεις</dc:title>
  <dc:creator>Antonia Pothoulaki</dc:creator>
  <cp:lastModifiedBy>Antonia Pothoulaki</cp:lastModifiedBy>
  <cp:revision>74</cp:revision>
  <dcterms:created xsi:type="dcterms:W3CDTF">2021-11-01T08:18:40Z</dcterms:created>
  <dcterms:modified xsi:type="dcterms:W3CDTF">2025-01-12T18:32:23Z</dcterms:modified>
</cp:coreProperties>
</file>