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9144000"/>
  <p:notesSz cx="6858000" cy="9144000"/>
  <p:embeddedFontLst>
    <p:embeddedFont>
      <p:font typeface="Libre Franklin Black"/>
      <p:bold r:id="rId42"/>
      <p:boldItalic r:id="rId43"/>
    </p:embeddedFont>
    <p:embeddedFont>
      <p:font typeface="Libre Franklin Thin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LibreFranklinBlack-bold.fnt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LibreFranklinThin-regular.fntdata"/><Relationship Id="rId21" Type="http://schemas.openxmlformats.org/officeDocument/2006/relationships/slide" Target="slides/slide15.xml"/><Relationship Id="rId43" Type="http://schemas.openxmlformats.org/officeDocument/2006/relationships/font" Target="fonts/LibreFranklinBlack-boldItalic.fntdata"/><Relationship Id="rId24" Type="http://schemas.openxmlformats.org/officeDocument/2006/relationships/slide" Target="slides/slide18.xml"/><Relationship Id="rId46" Type="http://schemas.openxmlformats.org/officeDocument/2006/relationships/font" Target="fonts/LibreFranklinThin-italic.fntdata"/><Relationship Id="rId23" Type="http://schemas.openxmlformats.org/officeDocument/2006/relationships/slide" Target="slides/slide17.xml"/><Relationship Id="rId45" Type="http://schemas.openxmlformats.org/officeDocument/2006/relationships/font" Target="fonts/LibreFranklinThin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LibreFranklinThin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0e41331d9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g30e41331d90_0_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e41331d90_0_1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g30e41331d90_0_11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0e41331d90_0_1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g30e41331d90_0_11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e41331d9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30e41331d90_0_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0e41331d90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g30e41331d90_0_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0e41331d90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0e41331d90_0_6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0f775faa2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g30f775faa2b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0f775faa2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g30f775faa2b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0f02710e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30f02710e5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0f775faa2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30f775faa2b_0_1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fd11f026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g30fd11f026e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0f02710e5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30f02710e55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7" name="Google Shape;40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0e41331d90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30e41331d90_0_7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0f775faa2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g30f775faa2b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0f775faa2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g30f775faa2b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0f775faa2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g30f775faa2b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0e41331d90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30e41331d90_0_7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1" name="Google Shape;45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0f775faa2b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7" name="Google Shape;457;g30f775faa2b_0_1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0e41331d90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30e41331d90_0_8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e41331d90_0_1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g30e41331d90_0_10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0e41331d9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g30e41331d90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0e41331d90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g30e41331d90_0_10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9" name="Google Shape;48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0e41331d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5" name="Google Shape;495;g30e41331d9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0fef7c43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1" name="Google Shape;501;g30fef7c438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0e41331d90_0_1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30e41331d90_0_10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e41331d90_0_1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g30e41331d90_0_10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0f775faa2b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g30f775faa2b_0_3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0e41331d9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g30e41331d90_0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e41331d9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g30e41331d90_0_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e41331d9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g30e41331d90_0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rgbClr val="7F7F7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219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"/>
          <p:cNvSpPr txBox="1"/>
          <p:nvPr>
            <p:ph type="ctrTitle"/>
          </p:nvPr>
        </p:nvSpPr>
        <p:spPr>
          <a:xfrm>
            <a:off x="1066800" y="5265057"/>
            <a:ext cx="7772400" cy="933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Thin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" type="subTitle"/>
          </p:nvPr>
        </p:nvSpPr>
        <p:spPr>
          <a:xfrm>
            <a:off x="2438400" y="6052461"/>
            <a:ext cx="6400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24" name="Google Shape;24;p2"/>
          <p:cNvCxnSpPr/>
          <p:nvPr/>
        </p:nvCxnSpPr>
        <p:spPr>
          <a:xfrm>
            <a:off x="0" y="200681"/>
            <a:ext cx="9136800" cy="0"/>
          </a:xfrm>
          <a:prstGeom prst="straightConnector1">
            <a:avLst/>
          </a:prstGeom>
          <a:noFill/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" name="Google Shape;25;p2"/>
          <p:cNvCxnSpPr/>
          <p:nvPr/>
        </p:nvCxnSpPr>
        <p:spPr>
          <a:xfrm>
            <a:off x="0" y="5345699"/>
            <a:ext cx="9136800" cy="0"/>
          </a:xfrm>
          <a:prstGeom prst="straightConnector1">
            <a:avLst/>
          </a:prstGeom>
          <a:noFill/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type="title"/>
          </p:nvPr>
        </p:nvSpPr>
        <p:spPr>
          <a:xfrm>
            <a:off x="609600" y="285750"/>
            <a:ext cx="24384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" type="body"/>
          </p:nvPr>
        </p:nvSpPr>
        <p:spPr>
          <a:xfrm>
            <a:off x="3124200" y="304800"/>
            <a:ext cx="5562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4" name="Google Shape;84;p12"/>
          <p:cNvSpPr txBox="1"/>
          <p:nvPr>
            <p:ph idx="2" type="body"/>
          </p:nvPr>
        </p:nvSpPr>
        <p:spPr>
          <a:xfrm>
            <a:off x="609600" y="1447801"/>
            <a:ext cx="2438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type="title"/>
          </p:nvPr>
        </p:nvSpPr>
        <p:spPr>
          <a:xfrm>
            <a:off x="2057400" y="42672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/>
          <p:nvPr>
            <p:ph idx="2" type="pic"/>
          </p:nvPr>
        </p:nvSpPr>
        <p:spPr>
          <a:xfrm>
            <a:off x="2057400" y="228600"/>
            <a:ext cx="5486400" cy="39624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3"/>
          <p:cNvSpPr txBox="1"/>
          <p:nvPr>
            <p:ph idx="1" type="body"/>
          </p:nvPr>
        </p:nvSpPr>
        <p:spPr>
          <a:xfrm>
            <a:off x="2057400" y="48339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2" name="Google Shape;9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1" type="body"/>
          </p:nvPr>
        </p:nvSpPr>
        <p:spPr>
          <a:xfrm rot="5400000">
            <a:off x="2324100" y="-800100"/>
            <a:ext cx="4495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type="title"/>
          </p:nvPr>
        </p:nvSpPr>
        <p:spPr>
          <a:xfrm rot="5400000">
            <a:off x="5524500" y="2476501"/>
            <a:ext cx="5334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5"/>
          <p:cNvSpPr txBox="1"/>
          <p:nvPr>
            <p:ph idx="1" type="body"/>
          </p:nvPr>
        </p:nvSpPr>
        <p:spPr>
          <a:xfrm rot="5400000">
            <a:off x="1356519" y="-624680"/>
            <a:ext cx="5364162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Summary">
  <p:cSld name="Agenda/Summar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3962400" y="15240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2" type="body"/>
          </p:nvPr>
        </p:nvSpPr>
        <p:spPr>
          <a:xfrm>
            <a:off x="3962400" y="23622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3" type="body"/>
          </p:nvPr>
        </p:nvSpPr>
        <p:spPr>
          <a:xfrm>
            <a:off x="3962400" y="32004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4" type="body"/>
          </p:nvPr>
        </p:nvSpPr>
        <p:spPr>
          <a:xfrm>
            <a:off x="3962400" y="40386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type="title"/>
          </p:nvPr>
        </p:nvSpPr>
        <p:spPr>
          <a:xfrm>
            <a:off x="457200" y="274638"/>
            <a:ext cx="81534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icture">
  <p:cSld name="Two Pictur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457200" y="1143000"/>
            <a:ext cx="3048000" cy="2176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9" name="Google Shape;119;p17"/>
          <p:cNvSpPr txBox="1"/>
          <p:nvPr>
            <p:ph idx="2" type="body"/>
          </p:nvPr>
        </p:nvSpPr>
        <p:spPr>
          <a:xfrm>
            <a:off x="3657600" y="1143000"/>
            <a:ext cx="5029200" cy="2144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0" name="Google Shape;120;p17"/>
          <p:cNvSpPr txBox="1"/>
          <p:nvPr>
            <p:ph idx="3" type="body"/>
          </p:nvPr>
        </p:nvSpPr>
        <p:spPr>
          <a:xfrm>
            <a:off x="457200" y="3392186"/>
            <a:ext cx="3048000" cy="2246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1" name="Google Shape;121;p17"/>
          <p:cNvSpPr txBox="1"/>
          <p:nvPr>
            <p:ph idx="4" type="body"/>
          </p:nvPr>
        </p:nvSpPr>
        <p:spPr>
          <a:xfrm>
            <a:off x="3657600" y="3392186"/>
            <a:ext cx="5029200" cy="22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2" name="Google Shape;122;p17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Picture">
  <p:cSld name="Three Pictur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457201" y="3505201"/>
            <a:ext cx="2514597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7" name="Google Shape;127;p18"/>
          <p:cNvSpPr txBox="1"/>
          <p:nvPr>
            <p:ph idx="2" type="body"/>
          </p:nvPr>
        </p:nvSpPr>
        <p:spPr>
          <a:xfrm>
            <a:off x="3314700" y="3505201"/>
            <a:ext cx="2514597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8" name="Google Shape;128;p18"/>
          <p:cNvSpPr txBox="1"/>
          <p:nvPr>
            <p:ph idx="3" type="body"/>
          </p:nvPr>
        </p:nvSpPr>
        <p:spPr>
          <a:xfrm>
            <a:off x="6172199" y="3505201"/>
            <a:ext cx="2514597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9" name="Google Shape;129;p18"/>
          <p:cNvSpPr txBox="1"/>
          <p:nvPr>
            <p:ph idx="4" type="body"/>
          </p:nvPr>
        </p:nvSpPr>
        <p:spPr>
          <a:xfrm>
            <a:off x="457201" y="1219200"/>
            <a:ext cx="2514597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0" name="Google Shape;130;p18"/>
          <p:cNvSpPr txBox="1"/>
          <p:nvPr>
            <p:ph idx="5" type="body"/>
          </p:nvPr>
        </p:nvSpPr>
        <p:spPr>
          <a:xfrm>
            <a:off x="3314699" y="1219200"/>
            <a:ext cx="2514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1" name="Google Shape;131;p18"/>
          <p:cNvSpPr txBox="1"/>
          <p:nvPr>
            <p:ph idx="6" type="body"/>
          </p:nvPr>
        </p:nvSpPr>
        <p:spPr>
          <a:xfrm>
            <a:off x="6172200" y="1219200"/>
            <a:ext cx="2514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2" name="Google Shape;132;p18"/>
          <p:cNvSpPr txBox="1"/>
          <p:nvPr>
            <p:ph type="title"/>
          </p:nvPr>
        </p:nvSpPr>
        <p:spPr>
          <a:xfrm>
            <a:off x="457200" y="274638"/>
            <a:ext cx="61722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rgbClr val="7F7F7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219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20"/>
          <p:cNvSpPr txBox="1"/>
          <p:nvPr>
            <p:ph type="ctrTitle"/>
          </p:nvPr>
        </p:nvSpPr>
        <p:spPr>
          <a:xfrm>
            <a:off x="1066800" y="5265057"/>
            <a:ext cx="77724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Black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0"/>
          <p:cNvSpPr txBox="1"/>
          <p:nvPr>
            <p:ph idx="1" type="subTitle"/>
          </p:nvPr>
        </p:nvSpPr>
        <p:spPr>
          <a:xfrm>
            <a:off x="2438400" y="6052461"/>
            <a:ext cx="6400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148" name="Google Shape;148;p20"/>
          <p:cNvCxnSpPr/>
          <p:nvPr/>
        </p:nvCxnSpPr>
        <p:spPr>
          <a:xfrm>
            <a:off x="0" y="200681"/>
            <a:ext cx="9136800" cy="0"/>
          </a:xfrm>
          <a:prstGeom prst="straightConnector1">
            <a:avLst/>
          </a:prstGeom>
          <a:noFill/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" name="Google Shape;149;p20"/>
          <p:cNvCxnSpPr/>
          <p:nvPr/>
        </p:nvCxnSpPr>
        <p:spPr>
          <a:xfrm>
            <a:off x="0" y="5345699"/>
            <a:ext cx="9136800" cy="0"/>
          </a:xfrm>
          <a:prstGeom prst="straightConnector1">
            <a:avLst/>
          </a:prstGeom>
          <a:noFill/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2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Title and Content">
  <p:cSld name="Bulleted Title and Conten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3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Light Backgroun">
  <p:cSld name="Title and Content Light Backgroun"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" name="Google Shape;170;p24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4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No Side Graphic">
  <p:cSld name="Title and Content No Side Graphic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25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762000" y="4167187"/>
            <a:ext cx="70866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Libre Franklin Black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762000" y="2667000"/>
            <a:ext cx="7086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1" name="Google Shape;181;p2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gradFill>
          <a:gsLst>
            <a:gs pos="0">
              <a:srgbClr val="7F7F7F"/>
            </a:gs>
            <a:gs pos="86000">
              <a:srgbClr val="F2F2F2"/>
            </a:gs>
            <a:gs pos="100000">
              <a:srgbClr val="BFBFBF"/>
            </a:gs>
          </a:gsLst>
          <a:lin ang="5400012" scaled="0"/>
        </a:gra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457200" y="1143000"/>
            <a:ext cx="4038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7" name="Google Shape;187;p27"/>
          <p:cNvSpPr txBox="1"/>
          <p:nvPr>
            <p:ph idx="2" type="body"/>
          </p:nvPr>
        </p:nvSpPr>
        <p:spPr>
          <a:xfrm>
            <a:off x="4648200" y="1143000"/>
            <a:ext cx="4038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8" name="Google Shape;188;p2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idx="1" type="body"/>
          </p:nvPr>
        </p:nvSpPr>
        <p:spPr>
          <a:xfrm>
            <a:off x="457200" y="1112838"/>
            <a:ext cx="3962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28"/>
          <p:cNvSpPr txBox="1"/>
          <p:nvPr>
            <p:ph idx="2" type="body"/>
          </p:nvPr>
        </p:nvSpPr>
        <p:spPr>
          <a:xfrm>
            <a:off x="457200" y="1828801"/>
            <a:ext cx="3962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4" name="Google Shape;194;p28"/>
          <p:cNvSpPr txBox="1"/>
          <p:nvPr>
            <p:ph idx="3" type="body"/>
          </p:nvPr>
        </p:nvSpPr>
        <p:spPr>
          <a:xfrm>
            <a:off x="4724400" y="1112838"/>
            <a:ext cx="3963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28"/>
          <p:cNvSpPr txBox="1"/>
          <p:nvPr>
            <p:ph idx="4" type="body"/>
          </p:nvPr>
        </p:nvSpPr>
        <p:spPr>
          <a:xfrm>
            <a:off x="4724400" y="1828801"/>
            <a:ext cx="39639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6" name="Google Shape;196;p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28"/>
          <p:cNvSpPr txBox="1"/>
          <p:nvPr>
            <p:ph type="title"/>
          </p:nvPr>
        </p:nvSpPr>
        <p:spPr>
          <a:xfrm>
            <a:off x="457200" y="274638"/>
            <a:ext cx="81534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>
            <p:ph type="title"/>
          </p:nvPr>
        </p:nvSpPr>
        <p:spPr>
          <a:xfrm>
            <a:off x="609600" y="285750"/>
            <a:ext cx="243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Black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0"/>
          <p:cNvSpPr txBox="1"/>
          <p:nvPr>
            <p:ph idx="1" type="body"/>
          </p:nvPr>
        </p:nvSpPr>
        <p:spPr>
          <a:xfrm>
            <a:off x="3124200" y="304800"/>
            <a:ext cx="5562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8" name="Google Shape;208;p30"/>
          <p:cNvSpPr txBox="1"/>
          <p:nvPr>
            <p:ph idx="2" type="body"/>
          </p:nvPr>
        </p:nvSpPr>
        <p:spPr>
          <a:xfrm>
            <a:off x="609600" y="1447801"/>
            <a:ext cx="2438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09" name="Google Shape;209;p3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2057400" y="42672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Black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1"/>
          <p:cNvSpPr/>
          <p:nvPr>
            <p:ph idx="2" type="pic"/>
          </p:nvPr>
        </p:nvSpPr>
        <p:spPr>
          <a:xfrm>
            <a:off x="2057400" y="228600"/>
            <a:ext cx="54864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31"/>
          <p:cNvSpPr txBox="1"/>
          <p:nvPr>
            <p:ph idx="1" type="body"/>
          </p:nvPr>
        </p:nvSpPr>
        <p:spPr>
          <a:xfrm>
            <a:off x="2057400" y="48339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6" name="Google Shape;216;p3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Title and Content">
  <p:cSld name="Bulleted Title and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 rot="5400000">
            <a:off x="2324100" y="-800100"/>
            <a:ext cx="4495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3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/>
          <p:nvPr>
            <p:ph type="title"/>
          </p:nvPr>
        </p:nvSpPr>
        <p:spPr>
          <a:xfrm rot="5400000">
            <a:off x="5524500" y="2476501"/>
            <a:ext cx="5334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3"/>
          <p:cNvSpPr txBox="1"/>
          <p:nvPr>
            <p:ph idx="1" type="body"/>
          </p:nvPr>
        </p:nvSpPr>
        <p:spPr>
          <a:xfrm rot="5400000">
            <a:off x="1356450" y="-624611"/>
            <a:ext cx="53643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3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Summary">
  <p:cSld name="Agenda/Summary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34"/>
          <p:cNvSpPr txBox="1"/>
          <p:nvPr>
            <p:ph idx="1" type="body"/>
          </p:nvPr>
        </p:nvSpPr>
        <p:spPr>
          <a:xfrm>
            <a:off x="3962400" y="15240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34"/>
          <p:cNvSpPr txBox="1"/>
          <p:nvPr>
            <p:ph idx="2" type="body"/>
          </p:nvPr>
        </p:nvSpPr>
        <p:spPr>
          <a:xfrm>
            <a:off x="3962400" y="23622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34"/>
          <p:cNvSpPr txBox="1"/>
          <p:nvPr>
            <p:ph idx="3" type="body"/>
          </p:nvPr>
        </p:nvSpPr>
        <p:spPr>
          <a:xfrm>
            <a:off x="3962400" y="32004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34"/>
          <p:cNvSpPr txBox="1"/>
          <p:nvPr>
            <p:ph idx="4" type="body"/>
          </p:nvPr>
        </p:nvSpPr>
        <p:spPr>
          <a:xfrm>
            <a:off x="3962400" y="40386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34"/>
          <p:cNvSpPr txBox="1"/>
          <p:nvPr>
            <p:ph type="title"/>
          </p:nvPr>
        </p:nvSpPr>
        <p:spPr>
          <a:xfrm>
            <a:off x="457200" y="274638"/>
            <a:ext cx="81534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icture">
  <p:cSld name="Two Picture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2" name="Google Shape;242;p35"/>
          <p:cNvSpPr txBox="1"/>
          <p:nvPr>
            <p:ph idx="1" type="body"/>
          </p:nvPr>
        </p:nvSpPr>
        <p:spPr>
          <a:xfrm>
            <a:off x="457200" y="1143000"/>
            <a:ext cx="3048000" cy="21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3" name="Google Shape;243;p35"/>
          <p:cNvSpPr txBox="1"/>
          <p:nvPr>
            <p:ph idx="2" type="body"/>
          </p:nvPr>
        </p:nvSpPr>
        <p:spPr>
          <a:xfrm>
            <a:off x="3657600" y="1143000"/>
            <a:ext cx="5029200" cy="21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4" name="Google Shape;244;p35"/>
          <p:cNvSpPr txBox="1"/>
          <p:nvPr>
            <p:ph idx="3" type="body"/>
          </p:nvPr>
        </p:nvSpPr>
        <p:spPr>
          <a:xfrm>
            <a:off x="457200" y="3392186"/>
            <a:ext cx="30480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5" name="Google Shape;245;p35"/>
          <p:cNvSpPr txBox="1"/>
          <p:nvPr>
            <p:ph idx="4" type="body"/>
          </p:nvPr>
        </p:nvSpPr>
        <p:spPr>
          <a:xfrm>
            <a:off x="3657600" y="3392186"/>
            <a:ext cx="5029200" cy="22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6" name="Google Shape;246;p35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Picture">
  <p:cSld name="Three Picture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3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36"/>
          <p:cNvSpPr txBox="1"/>
          <p:nvPr>
            <p:ph idx="1" type="body"/>
          </p:nvPr>
        </p:nvSpPr>
        <p:spPr>
          <a:xfrm>
            <a:off x="457201" y="3505201"/>
            <a:ext cx="25146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1" name="Google Shape;251;p36"/>
          <p:cNvSpPr txBox="1"/>
          <p:nvPr>
            <p:ph idx="2" type="body"/>
          </p:nvPr>
        </p:nvSpPr>
        <p:spPr>
          <a:xfrm>
            <a:off x="3314700" y="3505201"/>
            <a:ext cx="25146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2" name="Google Shape;252;p36"/>
          <p:cNvSpPr txBox="1"/>
          <p:nvPr>
            <p:ph idx="3" type="body"/>
          </p:nvPr>
        </p:nvSpPr>
        <p:spPr>
          <a:xfrm>
            <a:off x="6172199" y="3505201"/>
            <a:ext cx="25146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3" name="Google Shape;253;p36"/>
          <p:cNvSpPr txBox="1"/>
          <p:nvPr>
            <p:ph idx="4" type="body"/>
          </p:nvPr>
        </p:nvSpPr>
        <p:spPr>
          <a:xfrm>
            <a:off x="457201" y="1219200"/>
            <a:ext cx="2514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4" name="Google Shape;254;p36"/>
          <p:cNvSpPr txBox="1"/>
          <p:nvPr>
            <p:ph idx="5" type="body"/>
          </p:nvPr>
        </p:nvSpPr>
        <p:spPr>
          <a:xfrm>
            <a:off x="3314699" y="1219200"/>
            <a:ext cx="2514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5" name="Google Shape;255;p36"/>
          <p:cNvSpPr txBox="1"/>
          <p:nvPr>
            <p:ph idx="6" type="body"/>
          </p:nvPr>
        </p:nvSpPr>
        <p:spPr>
          <a:xfrm>
            <a:off x="6172200" y="1219200"/>
            <a:ext cx="2514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6" name="Google Shape;256;p36"/>
          <p:cNvSpPr txBox="1"/>
          <p:nvPr>
            <p:ph type="title"/>
          </p:nvPr>
        </p:nvSpPr>
        <p:spPr>
          <a:xfrm>
            <a:off x="457200" y="274638"/>
            <a:ext cx="61722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Light Backgroun">
  <p:cSld name="Title and Content Light Backgroun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5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No Side Graphic">
  <p:cSld name="Title and Content No Side Graphic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762000" y="4167187"/>
            <a:ext cx="70866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Libre Franklin Thin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" type="body"/>
          </p:nvPr>
        </p:nvSpPr>
        <p:spPr>
          <a:xfrm>
            <a:off x="762000" y="2667000"/>
            <a:ext cx="7086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gradFill>
          <a:gsLst>
            <a:gs pos="0">
              <a:srgbClr val="7F7F7F"/>
            </a:gs>
            <a:gs pos="86000">
              <a:srgbClr val="F2F2F2"/>
            </a:gs>
            <a:gs pos="100000">
              <a:srgbClr val="BFBFBF"/>
            </a:gs>
          </a:gsLst>
          <a:lin ang="5400000" scaled="0"/>
        </a:gra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457200" y="1143000"/>
            <a:ext cx="4038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9" name="Google Shape;59;p8"/>
          <p:cNvSpPr txBox="1"/>
          <p:nvPr>
            <p:ph idx="2" type="body"/>
          </p:nvPr>
        </p:nvSpPr>
        <p:spPr>
          <a:xfrm>
            <a:off x="4648200" y="1143000"/>
            <a:ext cx="4038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idx="1" type="body"/>
          </p:nvPr>
        </p:nvSpPr>
        <p:spPr>
          <a:xfrm>
            <a:off x="457200" y="1112838"/>
            <a:ext cx="39624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457200" y="1828801"/>
            <a:ext cx="3962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6" name="Google Shape;66;p9"/>
          <p:cNvSpPr txBox="1"/>
          <p:nvPr>
            <p:ph idx="3" type="body"/>
          </p:nvPr>
        </p:nvSpPr>
        <p:spPr>
          <a:xfrm>
            <a:off x="4724400" y="1112838"/>
            <a:ext cx="396395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9"/>
          <p:cNvSpPr txBox="1"/>
          <p:nvPr>
            <p:ph idx="4" type="body"/>
          </p:nvPr>
        </p:nvSpPr>
        <p:spPr>
          <a:xfrm>
            <a:off x="4724400" y="1828801"/>
            <a:ext cx="396395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9"/>
          <p:cNvSpPr txBox="1"/>
          <p:nvPr>
            <p:ph type="title"/>
          </p:nvPr>
        </p:nvSpPr>
        <p:spPr>
          <a:xfrm>
            <a:off x="457200" y="274638"/>
            <a:ext cx="81534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F7F7F"/>
            </a:gs>
            <a:gs pos="86000">
              <a:srgbClr val="F2F2F2"/>
            </a:gs>
            <a:gs pos="100000">
              <a:srgbClr val="BFBFBF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5786437"/>
            <a:ext cx="9144000" cy="107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" name="Google Shape;14;p1"/>
          <p:cNvCxnSpPr/>
          <p:nvPr/>
        </p:nvCxnSpPr>
        <p:spPr>
          <a:xfrm rot="10800000">
            <a:off x="1" y="5791200"/>
            <a:ext cx="9143999" cy="0"/>
          </a:xfrm>
          <a:prstGeom prst="straightConnector1">
            <a:avLst/>
          </a:prstGeom>
          <a:noFill/>
          <a:ln cap="flat" cmpd="sng" w="28575">
            <a:solidFill>
              <a:srgbClr val="1427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" name="Google Shape;15;p1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Libre Franklin Thin"/>
              <a:buNone/>
              <a:defRPr b="0" i="0" sz="3200" u="none" cap="none" strike="noStrike">
                <a:solidFill>
                  <a:srgbClr val="3F3F3F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F7F7F"/>
            </a:gs>
            <a:gs pos="86000">
              <a:srgbClr val="F2F2F2"/>
            </a:gs>
            <a:gs pos="100000">
              <a:srgbClr val="BFBFBF"/>
            </a:gs>
          </a:gsLst>
          <a:lin ang="5400012" scaled="0"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5786437"/>
            <a:ext cx="9144000" cy="107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8" name="Google Shape;138;p19"/>
          <p:cNvCxnSpPr/>
          <p:nvPr/>
        </p:nvCxnSpPr>
        <p:spPr>
          <a:xfrm rot="10800000">
            <a:off x="0" y="5791200"/>
            <a:ext cx="9144000" cy="0"/>
          </a:xfrm>
          <a:prstGeom prst="straightConnector1">
            <a:avLst/>
          </a:prstGeom>
          <a:noFill/>
          <a:ln cap="flat" cmpd="sng" w="28575">
            <a:solidFill>
              <a:srgbClr val="1427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9" name="Google Shape;139;p19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Libre Franklin Black"/>
              <a:buNone/>
              <a:defRPr b="0" i="0" sz="3200" u="none" cap="none" strike="noStrike">
                <a:solidFill>
                  <a:srgbClr val="3F3F3F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19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jp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Relationship Id="rId4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jp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ctrTitle"/>
          </p:nvPr>
        </p:nvSpPr>
        <p:spPr>
          <a:xfrm>
            <a:off x="155532" y="803753"/>
            <a:ext cx="8800578" cy="59603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</a:pPr>
            <a:r>
              <a:rPr lang="en-US" sz="2880">
                <a:latin typeface="Arial"/>
                <a:ea typeface="Arial"/>
                <a:cs typeface="Arial"/>
                <a:sym typeface="Arial"/>
              </a:rPr>
              <a:t>Μεσαιωνική Ιατρική</a:t>
            </a:r>
            <a:br>
              <a:rPr lang="en-US" sz="2880"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latin typeface="Arial"/>
                <a:ea typeface="Arial"/>
                <a:cs typeface="Arial"/>
                <a:sym typeface="Arial"/>
              </a:rPr>
              <a:t>Ιωάννης Νικολακάκης</a:t>
            </a:r>
            <a:r>
              <a:rPr lang="en-US" sz="2430">
                <a:latin typeface="Arial"/>
                <a:ea typeface="Arial"/>
                <a:cs typeface="Arial"/>
                <a:sym typeface="Arial"/>
              </a:rPr>
              <a:t>, MD, PhD, Ακαδημαικός υπότροφος, Εργαστήριο Ιστορίας Ιατρικής και Ιατρικής Ηθικής , ΕΚΠΑ</a:t>
            </a:r>
            <a:endParaRPr sz="243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</a:pPr>
            <a:r>
              <a:rPr lang="en-US" sz="2430">
                <a:latin typeface="Arial"/>
                <a:ea typeface="Arial"/>
                <a:cs typeface="Arial"/>
                <a:sym typeface="Arial"/>
              </a:rPr>
              <a:t>Καθηγήτρια Μαριάννα Καραμάνου</a:t>
            </a:r>
            <a:endParaRPr sz="243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327" name="Google Shape;327;p46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Aλχημιστής και πρωτοπόρος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Ρότζερ Μπέικον (1219-1292): Άγγλος φραγκισκανός μοναχός, αλχημιστής, γιατρός, φιλόσοφος και πρωτοπόρος.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Ακολούθησε τις πρακτικές και ιδέες του Γαληνού.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Το έργο του απαγορεύτηκε να δημοσιευτεί και φυλακίστηκε για 14 χρόνια.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Πιθανότατα είχε ανακαλύψει το μικροσκόπιο, τα γυαλιά οράσεως και το τηλεσκόπιο.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335" name="Google Shape;335;p47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Οι πιο διάσημοι χειρουργοί-ιατροί του μεσαίωνα: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>
                <a:solidFill>
                  <a:schemeClr val="dk1"/>
                </a:solidFill>
              </a:rPr>
              <a:t>Καθηγητής Γουλιέλμο Σαλιτσέτι (1270-1277): Στο έργο του </a:t>
            </a:r>
            <a:r>
              <a:rPr i="1" lang="en-US" sz="2100">
                <a:solidFill>
                  <a:schemeClr val="dk1"/>
                </a:solidFill>
              </a:rPr>
              <a:t>Cyrurgia</a:t>
            </a:r>
            <a:r>
              <a:rPr lang="en-US" sz="2100">
                <a:solidFill>
                  <a:schemeClr val="dk1"/>
                </a:solidFill>
              </a:rPr>
              <a:t> επανεισήγαγε το νυστέρι μετά από πολλά χρόνια. Έδωσε έμφαση στα κατάγματα οστών και στη συρραφή νεύρων.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>
                <a:solidFill>
                  <a:schemeClr val="dk1"/>
                </a:solidFill>
              </a:rPr>
              <a:t>Γκουίντο Λανφράνκι (1250-1315): Έγραψε τα </a:t>
            </a:r>
            <a:r>
              <a:rPr i="1" lang="en-US" sz="2100">
                <a:solidFill>
                  <a:schemeClr val="dk1"/>
                </a:solidFill>
              </a:rPr>
              <a:t>Chirurgia Parva</a:t>
            </a:r>
            <a:r>
              <a:rPr lang="en-US" sz="2100">
                <a:solidFill>
                  <a:schemeClr val="dk1"/>
                </a:solidFill>
              </a:rPr>
              <a:t> και </a:t>
            </a:r>
            <a:r>
              <a:rPr i="1" lang="en-US" sz="2100">
                <a:solidFill>
                  <a:schemeClr val="dk1"/>
                </a:solidFill>
              </a:rPr>
              <a:t>Chirurgia Magna</a:t>
            </a:r>
            <a:r>
              <a:rPr lang="en-US" sz="2100">
                <a:solidFill>
                  <a:schemeClr val="dk1"/>
                </a:solidFill>
              </a:rPr>
              <a:t> – ήταν αντίθετος με τη διάκριση μεταξύ χειρουργών και ιατρών και έδωσε έμφαση στους νεφρoλιθίαση και τα κατάγματα.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>
                <a:solidFill>
                  <a:schemeClr val="dk1"/>
                </a:solidFill>
              </a:rPr>
              <a:t>Ανρί ντε Μοντβίλ (1260-1320): Νορμανδικής καταγωγής, κατέληξε σωστά στο συμπέρασμα ότι το πύον είναι επιβλαβές και δεν χρειάζεται για την επούλωση πληγών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8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343" name="Google Shape;343;p48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44" name="Google Shape;344;p48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ανατομία στο μεσαίωνα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8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</a:rPr>
              <a:t>Mondino De Luzzi (1270 - 1326)</a:t>
            </a:r>
            <a:endParaRPr sz="20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1700">
                <a:solidFill>
                  <a:schemeClr val="dk1"/>
                </a:solidFill>
              </a:rPr>
              <a:t>Ανατόμος και πολιτικός - ο τάφος του μέχρι και σήμερα θεωρείται αξιοθέατο.</a:t>
            </a:r>
            <a:endParaRPr sz="17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1700">
                <a:solidFill>
                  <a:schemeClr val="dk1"/>
                </a:solidFill>
              </a:rPr>
              <a:t>Το Magnum Opus του είναι το </a:t>
            </a:r>
            <a:r>
              <a:rPr i="1" lang="en-US" sz="1700">
                <a:solidFill>
                  <a:schemeClr val="dk1"/>
                </a:solidFill>
              </a:rPr>
              <a:t>Anathomia Corporis Humani</a:t>
            </a:r>
            <a:r>
              <a:rPr lang="en-US" sz="1700">
                <a:solidFill>
                  <a:schemeClr val="dk1"/>
                </a:solidFill>
              </a:rPr>
              <a:t>.</a:t>
            </a:r>
            <a:endParaRPr sz="17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1700">
                <a:solidFill>
                  <a:schemeClr val="dk1"/>
                </a:solidFill>
              </a:rPr>
              <a:t>Είναι ο πρώτος που συμπεριέλαβε το μάθημα της ανατομίας στις ιατρικές σπουδές.</a:t>
            </a:r>
            <a:endParaRPr sz="17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1700">
                <a:solidFill>
                  <a:schemeClr val="dk1"/>
                </a:solidFill>
              </a:rPr>
              <a:t>Η ανατομία του επαναλαμβάνει τα λάθη του Γαληνού, πιθανώς για να αποφύγει τις διώξεις.</a:t>
            </a:r>
            <a:endParaRPr sz="17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1700">
                <a:solidFill>
                  <a:schemeClr val="dk1"/>
                </a:solidFill>
              </a:rPr>
              <a:t>Δικαιολογούσε τις αντικρουόμενες απόψεις του ως λάθη στη μετάφραση από τα ελληνικά στα αραβικά.</a:t>
            </a:r>
            <a:endParaRPr sz="17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351" name="Google Shape;351;p49"/>
          <p:cNvSpPr txBox="1"/>
          <p:nvPr/>
        </p:nvSpPr>
        <p:spPr>
          <a:xfrm>
            <a:off x="851275" y="-185475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52" name="Google Shape;352;p49"/>
          <p:cNvSpPr txBox="1"/>
          <p:nvPr/>
        </p:nvSpPr>
        <p:spPr>
          <a:xfrm>
            <a:off x="2952847" y="5231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Guy de Chauliac (1300-1367)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9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Θεωρείται ως ο «πατέρας της χειρουργικής».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Ήταν φοιτητής στο Μονπελιέ, στην Τουλούζη, στη Σορβόννη, καθώς και στη Μπολόνια για μαθήματα ανατομίας.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Ήταν επίσης γιατρός του Πάπα Κλήμη ΣΤ' και του Ουρβανού Ε'.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Το σημαντικότερο έργο του είναι η </a:t>
            </a:r>
            <a:r>
              <a:rPr i="1" lang="en-US" sz="1600">
                <a:solidFill>
                  <a:schemeClr val="dk1"/>
                </a:solidFill>
              </a:rPr>
              <a:t>Chirurgia Magna</a:t>
            </a:r>
            <a:r>
              <a:rPr lang="en-US" sz="1600">
                <a:solidFill>
                  <a:schemeClr val="dk1"/>
                </a:solidFill>
              </a:rPr>
              <a:t>, που θεωρήθηκε κλασικό και χρησιμοποιήθηκε μέχρι τον 16ο αιώνα, παραμένοντας ένα χρήσιμο εγχειρίδιο έκτοτε.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Στο βιβλίο του περιγράφει: Χειρουργική όγκων, καταρράκτη, κήλη, ακρωτηριασμούς σε περίπτωση γάγγραινας και τραχειοτομή.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Υιοθέτησε τα ιδεώδη του Ιπποκράτη, αλλά θεωρούσε το πύον θετικό σημάδι.</a:t>
            </a:r>
            <a:endParaRPr sz="16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359" name="Google Shape;359;p50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60" name="Google Shape;360;p50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Guy de Chauliac (1300-1367)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0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Κατά τη διάρκεια τoυ Μαύρου Θανάτου (πανώλη) παρέμεινε στο καθήκον του, θεραπεύοντας ασθενείς και, αν και προσβλήθηκε από την ασθένεια, επιβίωσε.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Διέκρινε δύο τύπους της πανώλης: την πνευμονική και τη βουβωνική.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 txBox="1"/>
          <p:nvPr>
            <p:ph type="ctrTitle"/>
          </p:nvPr>
        </p:nvSpPr>
        <p:spPr>
          <a:xfrm>
            <a:off x="775750" y="327480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F9CFF"/>
              </a:buClr>
              <a:buSzPts val="2880"/>
              <a:buFont typeface="Arial"/>
              <a:buNone/>
            </a:pPr>
            <a:r>
              <a:rPr i="1" lang="en-US" sz="28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Yersinia Pestis</a:t>
            </a:r>
            <a:endParaRPr i="1" sz="288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30000"/>
          </a:blip>
          <a:stretch>
            <a:fillRect/>
          </a:stretch>
        </a:blip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/>
          <p:nvPr>
            <p:ph type="title"/>
          </p:nvPr>
        </p:nvSpPr>
        <p:spPr>
          <a:xfrm>
            <a:off x="0" y="274638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Yersinia Pestis</a:t>
            </a:r>
            <a:br>
              <a:rPr lang="en-US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latin typeface="Libre Franklin Thin"/>
                <a:ea typeface="Libre Franklin Thin"/>
                <a:cs typeface="Libre Franklin Thin"/>
                <a:sym typeface="Libre Franklin Thin"/>
              </a:rPr>
              <a:t>		</a:t>
            </a:r>
            <a:endParaRPr/>
          </a:p>
        </p:txBody>
      </p:sp>
      <p:sp>
        <p:nvSpPr>
          <p:cNvPr id="372" name="Google Shape;372;p52"/>
          <p:cNvSpPr txBox="1"/>
          <p:nvPr/>
        </p:nvSpPr>
        <p:spPr>
          <a:xfrm>
            <a:off x="76200" y="1329100"/>
            <a:ext cx="9067800" cy="3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Yersinia Pestis είναι ένας Gram αρνητικός,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κοκκοβάκιλος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οπου μεταδίδεται μέσω του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Xenopsylla cheopis (ψύλλος αρουραίων της Ανατολής)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Διακρίνεται σε 3 μορφές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πνευμονική, βουβωνική και σηπτική πανώλη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Θνητότητα: Πνευμονική 90%, βουβωνική 50% και σηπτική 100%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2"/>
          <p:cNvSpPr txBox="1"/>
          <p:nvPr/>
        </p:nvSpPr>
        <p:spPr>
          <a:xfrm>
            <a:off x="304800" y="3581400"/>
            <a:ext cx="845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Libre Franklin Thin"/>
              <a:buNone/>
            </a:pPr>
            <a:r>
              <a:t/>
            </a:r>
            <a:endParaRPr/>
          </a:p>
        </p:txBody>
      </p:sp>
      <p:pic>
        <p:nvPicPr>
          <p:cNvPr descr="C:\Users\manager\Desktop\ν\Plague_-buboes.jpg" id="379" name="Google Shape;37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86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4"/>
          <p:cNvSpPr txBox="1"/>
          <p:nvPr>
            <p:ph type="title"/>
          </p:nvPr>
        </p:nvSpPr>
        <p:spPr>
          <a:xfrm>
            <a:off x="70825" y="4842025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 Black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Χρησιμοποιείστε τα μάτια σας σαν τους ιατρούς του 1200.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 Black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Η ιστορία της ιατρικής μας μαθαίνει να θυμόμαστε πόσο σημαντική είναι η </a:t>
            </a:r>
            <a:r>
              <a:rPr b="1" i="1" lang="en-US">
                <a:latin typeface="Calibri"/>
                <a:ea typeface="Calibri"/>
                <a:cs typeface="Calibri"/>
                <a:sym typeface="Calibri"/>
              </a:rPr>
              <a:t>παρατήρηση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.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54"/>
          <p:cNvSpPr txBox="1"/>
          <p:nvPr/>
        </p:nvSpPr>
        <p:spPr>
          <a:xfrm>
            <a:off x="0" y="57912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4888" y="95475"/>
            <a:ext cx="2895875" cy="33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"/>
          <p:cNvSpPr txBox="1"/>
          <p:nvPr>
            <p:ph type="title"/>
          </p:nvPr>
        </p:nvSpPr>
        <p:spPr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 Black"/>
              <a:buNone/>
            </a:pPr>
            <a:r>
              <a:t/>
            </a:r>
            <a:endParaRPr/>
          </a:p>
        </p:txBody>
      </p:sp>
      <p:sp>
        <p:nvSpPr>
          <p:cNvPr id="392" name="Google Shape;392;p55"/>
          <p:cNvSpPr txBox="1"/>
          <p:nvPr/>
        </p:nvSpPr>
        <p:spPr>
          <a:xfrm>
            <a:off x="0" y="57912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5"/>
          <p:cNvSpPr txBox="1"/>
          <p:nvPr/>
        </p:nvSpPr>
        <p:spPr>
          <a:xfrm>
            <a:off x="304800" y="1752600"/>
            <a:ext cx="83820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55"/>
          <p:cNvSpPr txBox="1"/>
          <p:nvPr/>
        </p:nvSpPr>
        <p:spPr>
          <a:xfrm>
            <a:off x="381000" y="990600"/>
            <a:ext cx="754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16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267" name="Google Shape;267;p38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268" name="Google Shape;268;p38"/>
          <p:cNvSpPr txBox="1"/>
          <p:nvPr/>
        </p:nvSpPr>
        <p:spPr>
          <a:xfrm>
            <a:off x="1425747" y="4479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Μεσαιωνική Ιατρική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8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Υποχώρηση της Επιστημονικής Ιατρικής: </a:t>
            </a:r>
            <a:r>
              <a:rPr lang="en-US" sz="1900">
                <a:solidFill>
                  <a:schemeClr val="dk1"/>
                </a:solidFill>
              </a:rPr>
              <a:t>Η ιατρική σημείωσε οπισθοδρόμηση, καθώς οι εισβολές, οι πόλεμοι και οι επιδημίες κατέκλυσαν τη Δυτική Ευρώπη.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Κυριαρχία της Εκκλησίας:</a:t>
            </a:r>
            <a:r>
              <a:rPr lang="en-US" sz="1900">
                <a:solidFill>
                  <a:schemeClr val="dk1"/>
                </a:solidFill>
              </a:rPr>
              <a:t> Η Εκκλησία ανέλαβε την ευθύνη για τη θεραπεία, συνδέοντας την πνευματική με τη σωματική φροντίδα.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-US" sz="1900">
                <a:solidFill>
                  <a:schemeClr val="dk1"/>
                </a:solidFill>
              </a:rPr>
              <a:t>Τα μοναστήρια ως κέντρα γνώσης: </a:t>
            </a:r>
            <a:r>
              <a:rPr lang="en-US" sz="1900">
                <a:solidFill>
                  <a:schemeClr val="dk1"/>
                </a:solidFill>
              </a:rPr>
              <a:t>Τα μοναστήρια διατήρησαν τα αρχαία ελληνικά και ρωμαϊκά κείμενα περί ιατρικής.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 txBox="1"/>
          <p:nvPr>
            <p:ph type="title"/>
          </p:nvPr>
        </p:nvSpPr>
        <p:spPr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 Black"/>
              <a:buNone/>
            </a:pPr>
            <a:r>
              <a:t/>
            </a:r>
            <a:endParaRPr/>
          </a:p>
        </p:txBody>
      </p:sp>
      <p:sp>
        <p:nvSpPr>
          <p:cNvPr id="401" name="Google Shape;401;p56"/>
          <p:cNvSpPr txBox="1"/>
          <p:nvPr/>
        </p:nvSpPr>
        <p:spPr>
          <a:xfrm>
            <a:off x="0" y="57912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6"/>
          <p:cNvSpPr txBox="1"/>
          <p:nvPr/>
        </p:nvSpPr>
        <p:spPr>
          <a:xfrm>
            <a:off x="304800" y="1752600"/>
            <a:ext cx="83820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6"/>
          <p:cNvSpPr txBox="1"/>
          <p:nvPr/>
        </p:nvSpPr>
        <p:spPr>
          <a:xfrm>
            <a:off x="381000" y="990600"/>
            <a:ext cx="754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816" y="337936"/>
            <a:ext cx="7990375" cy="54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/>
          <p:nvPr>
            <p:ph type="title"/>
          </p:nvPr>
        </p:nvSpPr>
        <p:spPr>
          <a:xfrm>
            <a:off x="0" y="274638"/>
            <a:ext cx="91440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80"/>
              <a:buFont typeface="Libre Franklin Thin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O Μαύρος Θάνατος 1308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manager\Desktop\ν\9ceb88b1e3fde47944486e5138463844.gif" id="410" name="Google Shape;41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3000"/>
            <a:ext cx="9144000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8"/>
          <p:cNvSpPr txBox="1"/>
          <p:nvPr>
            <p:ph type="title"/>
          </p:nvPr>
        </p:nvSpPr>
        <p:spPr>
          <a:xfrm>
            <a:off x="0" y="274638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0">
                <a:solidFill>
                  <a:srgbClr val="3F3F3F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Τιτλος</a:t>
            </a:r>
            <a:br>
              <a:rPr lang="en-US" sz="2160">
                <a:latin typeface="Libre Franklin Black"/>
                <a:ea typeface="Libre Franklin Black"/>
                <a:cs typeface="Libre Franklin Black"/>
                <a:sym typeface="Libre Franklin Black"/>
              </a:rPr>
            </a:br>
            <a:r>
              <a:rPr lang="en-US" sz="1620">
                <a:latin typeface="Libre Franklin Black"/>
                <a:ea typeface="Libre Franklin Black"/>
                <a:cs typeface="Libre Franklin Black"/>
                <a:sym typeface="Libre Franklin Black"/>
              </a:rPr>
              <a:t>		</a:t>
            </a:r>
            <a:endParaRPr/>
          </a:p>
        </p:txBody>
      </p:sp>
      <p:pic>
        <p:nvPicPr>
          <p:cNvPr descr="C:\Users\manager\Desktop\ν\ΠΛΑΓΑ.png" id="416" name="Google Shape;41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0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 rotWithShape="1">
          <a:blip r:embed="rId3">
            <a:alphaModFix amt="22000"/>
          </a:blip>
          <a:tile algn="tl" flip="none" tx="0" sx="100000" ty="0" sy="100000"/>
        </a:blip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9"/>
          <p:cNvSpPr txBox="1"/>
          <p:nvPr/>
        </p:nvSpPr>
        <p:spPr>
          <a:xfrm>
            <a:off x="219520" y="972324"/>
            <a:ext cx="85344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Επίσημος ορισμός: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σηψαιμία ορίζεται ως μία απειλητική για τη ζωή δυσλειτουργία οργάνων και συστημάτων, η οποία προκαλείται από μια παρεκκλίνουσα απόκριση του ξενιστή σε λοίμωξη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Από ένα αρχικό σημείο είτε όργανο του σώματος, γίνεται διάδοση της λοίμωξης εντός της κυκλοφορίας του αίματος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Τότε προκαλείται συνήθως ρίγος και εμπύρετο – ο ασθενής χρήζει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ΑΜΕΣΗΣ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αντιβιοτικής θεραπείας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Κριτήρια αναγνώρισης: 1.Ταχύπνοια (πάνω από 22 αναπνοές/λεπτό),   2. Πτώση επιπέδου συνείδησης, 3. Αρτηριακή Πίεση &lt; 100 mmHg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Ονομάζονται κριτήρια QSOFA – Quick System Organ Failure Assessment – Κριτήρια ταχείας αναγνώρισης πολυοργανικής ανεπάρκειας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9"/>
          <p:cNvSpPr txBox="1"/>
          <p:nvPr/>
        </p:nvSpPr>
        <p:spPr>
          <a:xfrm>
            <a:off x="0" y="1100855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πρώτη επαφή με την σηπτική καταπληξία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(δεν απαιτείται να τα γνωρίζετε ολωσδιόλου στο πρώτο έτος)</a:t>
            </a:r>
            <a:endParaRPr b="0" i="1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 rotWithShape="1">
          <a:blip r:embed="rId3">
            <a:alphaModFix amt="22000"/>
          </a:blip>
          <a:tile algn="tl" flip="none" tx="0" sx="100000" ty="0" sy="100000"/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0"/>
          <p:cNvSpPr txBox="1"/>
          <p:nvPr/>
        </p:nvSpPr>
        <p:spPr>
          <a:xfrm>
            <a:off x="219520" y="972324"/>
            <a:ext cx="85344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60"/>
          <p:cNvSpPr txBox="1"/>
          <p:nvPr/>
        </p:nvSpPr>
        <p:spPr>
          <a:xfrm>
            <a:off x="0" y="1100855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πρώτη επαφή με την σηπτική καταπληξία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(δεν απαιτείται να τα γνωρίζετε ολωσδιόλου στο πρώτο έτος)</a:t>
            </a:r>
            <a:endParaRPr b="0" i="1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8777" y="1862852"/>
            <a:ext cx="5026450" cy="36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7000"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1"/>
          <p:cNvSpPr txBox="1"/>
          <p:nvPr>
            <p:ph type="title"/>
          </p:nvPr>
        </p:nvSpPr>
        <p:spPr>
          <a:xfrm>
            <a:off x="457200" y="1143000"/>
            <a:ext cx="7543800" cy="216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b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2400"/>
            </a:br>
            <a:endParaRPr sz="2400"/>
          </a:p>
        </p:txBody>
      </p:sp>
      <p:sp>
        <p:nvSpPr>
          <p:cNvPr id="435" name="Google Shape;435;p61"/>
          <p:cNvSpPr txBox="1"/>
          <p:nvPr/>
        </p:nvSpPr>
        <p:spPr>
          <a:xfrm>
            <a:off x="2438400" y="86055"/>
            <a:ext cx="408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Μαύρος Θάνατος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61"/>
          <p:cNvSpPr txBox="1"/>
          <p:nvPr/>
        </p:nvSpPr>
        <p:spPr>
          <a:xfrm>
            <a:off x="751764" y="1600200"/>
            <a:ext cx="8001000" cy="24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61"/>
          <p:cNvSpPr txBox="1"/>
          <p:nvPr/>
        </p:nvSpPr>
        <p:spPr>
          <a:xfrm>
            <a:off x="675564" y="4222674"/>
            <a:ext cx="8153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me\Desktop\Biowar\Qsofa.png" id="438" name="Google Shape;43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17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2"/>
          <p:cNvSpPr txBox="1"/>
          <p:nvPr>
            <p:ph idx="4294967295" type="title"/>
          </p:nvPr>
        </p:nvSpPr>
        <p:spPr>
          <a:xfrm>
            <a:off x="0" y="274638"/>
            <a:ext cx="9144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20"/>
              <a:buFont typeface="Libre Franklin Black"/>
              <a:buNone/>
            </a:pPr>
            <a:r>
              <a:rPr lang="en-US" sz="2520"/>
              <a:t>Κώστας 40 ετών αναφέρει από 24ώρου</a:t>
            </a:r>
            <a:endParaRPr sz="2520"/>
          </a:p>
        </p:txBody>
      </p:sp>
      <p:sp>
        <p:nvSpPr>
          <p:cNvPr id="444" name="Google Shape;444;p62"/>
          <p:cNvSpPr txBox="1"/>
          <p:nvPr/>
        </p:nvSpPr>
        <p:spPr>
          <a:xfrm>
            <a:off x="685800" y="914400"/>
            <a:ext cx="14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Φαρυγγαλγία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62"/>
          <p:cNvSpPr txBox="1"/>
          <p:nvPr/>
        </p:nvSpPr>
        <p:spPr>
          <a:xfrm>
            <a:off x="3835762" y="1143000"/>
            <a:ext cx="132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Κεφαλαλγία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62"/>
          <p:cNvSpPr txBox="1"/>
          <p:nvPr/>
        </p:nvSpPr>
        <p:spPr>
          <a:xfrm>
            <a:off x="6705600" y="914400"/>
            <a:ext cx="134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Πυρετό 39 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62"/>
          <p:cNvSpPr txBox="1"/>
          <p:nvPr/>
        </p:nvSpPr>
        <p:spPr>
          <a:xfrm>
            <a:off x="0" y="51816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Χωρίς βήχα, ρινίτιδα ή βράγχος φωνής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manager\Desktop\ν\490ed57e8d2569c25645c7391faa8211--black-death-black-plague-history-middle-ages.jpg" id="448" name="Google Shape;44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676400"/>
            <a:ext cx="9144000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3"/>
          <p:cNvSpPr txBox="1"/>
          <p:nvPr>
            <p:ph type="title"/>
          </p:nvPr>
        </p:nvSpPr>
        <p:spPr>
          <a:xfrm>
            <a:off x="0" y="274638"/>
            <a:ext cx="91440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2400">
                <a:latin typeface="Libre Franklin Thin"/>
                <a:ea typeface="Libre Franklin Thin"/>
                <a:cs typeface="Libre Franklin Thin"/>
                <a:sym typeface="Libre Franklin Thin"/>
              </a:rPr>
            </a:br>
            <a:r>
              <a:rPr lang="en-US">
                <a:latin typeface="Libre Franklin Thin"/>
                <a:ea typeface="Libre Franklin Thin"/>
                <a:cs typeface="Libre Franklin Thin"/>
                <a:sym typeface="Libre Franklin Thin"/>
              </a:rPr>
              <a:t>		</a:t>
            </a:r>
            <a:endParaRPr/>
          </a:p>
        </p:txBody>
      </p:sp>
      <p:pic>
        <p:nvPicPr>
          <p:cNvPr descr="C:\Users\manager\Desktop\ν\Blackdeath2.gif" id="454" name="Google Shape;45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4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460" name="Google Shape;460;p64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461" name="Google Shape;461;p64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Θεραπείες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για πανούκλα στο μεσαίωνα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4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Αφαίμαξη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Τομή στο λεμφαδένα και κάλυψη του με μίξη από ρίζες, ρετσίνι και ανθρώπινα κόπρανα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Εφαρμογή μελάσας στους τετμημένους λεμφαδένες (λόγω των ζυμομυκήτων, περιόριζαν σε μικρό βαθμό την y.pestis)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Αρωματοθεραπεία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Καθήλωση ενός κοτόπουλου στο λεμφαδένα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5"/>
          <p:cNvSpPr txBox="1"/>
          <p:nvPr/>
        </p:nvSpPr>
        <p:spPr>
          <a:xfrm>
            <a:off x="0" y="30480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400" u="none" cap="none" strike="noStrike">
                <a:solidFill>
                  <a:srgbClr val="3F3F3F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</a:br>
            <a:endParaRPr b="0" i="0" sz="1050" u="none" cap="none" strike="noStrike">
              <a:solidFill>
                <a:srgbClr val="3F3F3F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  <p:sp>
        <p:nvSpPr>
          <p:cNvPr id="468" name="Google Shape;468;p65"/>
          <p:cNvSpPr txBox="1"/>
          <p:nvPr/>
        </p:nvSpPr>
        <p:spPr>
          <a:xfrm>
            <a:off x="3124200" y="381000"/>
            <a:ext cx="236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just in case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65"/>
          <p:cNvSpPr txBox="1"/>
          <p:nvPr/>
        </p:nvSpPr>
        <p:spPr>
          <a:xfrm>
            <a:off x="457200" y="1219200"/>
            <a:ext cx="65286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-US">
                <a:solidFill>
                  <a:schemeClr val="dk1"/>
                </a:solidFill>
              </a:rPr>
              <a:t>Η Yersinia Pestis</a:t>
            </a:r>
            <a:r>
              <a:rPr lang="en-US">
                <a:solidFill>
                  <a:schemeClr val="dk1"/>
                </a:solidFill>
              </a:rPr>
              <a:t> χαρακτηρίζεται επικίνδυνο παθογόνο για μια σοβαρή έξαρση.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Η πανώλη έχει παρουσιάσει εξάρσεις μέχρι και σήμερα, με την τελευταία να είναι το 2013 στη Μαδαγασκάρη, με 675 περιστατικά και 40 καταγεγραμμένους θανάτους.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Σε αυτή την περίπτωση, η θεραπεία θα ήταν: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65"/>
          <p:cNvSpPr txBox="1"/>
          <p:nvPr/>
        </p:nvSpPr>
        <p:spPr>
          <a:xfrm>
            <a:off x="457200" y="3006975"/>
            <a:ext cx="46923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Gentamycin 2.5 mg/kg 12h /7 days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Doxycycline 100 mg per os 12h/ 7 days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>
            <p:ph type="ctrTitle"/>
          </p:nvPr>
        </p:nvSpPr>
        <p:spPr>
          <a:xfrm>
            <a:off x="155532" y="803753"/>
            <a:ext cx="8800500" cy="59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</a:pPr>
            <a:r>
              <a:rPr lang="en-US" sz="2430">
                <a:latin typeface="Arial"/>
                <a:ea typeface="Arial"/>
                <a:cs typeface="Arial"/>
                <a:sym typeface="Arial"/>
              </a:rPr>
              <a:t>867 AD</a:t>
            </a:r>
            <a:endParaRPr sz="243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2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6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476" name="Google Shape;476;p66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477" name="Google Shape;477;p66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Μεσαιωνικά Νοσοκομεία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66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Πρώτα νοσοκομεία</a:t>
            </a:r>
            <a:r>
              <a:rPr lang="en-US" sz="1800">
                <a:solidFill>
                  <a:schemeClr val="dk1"/>
                </a:solidFill>
              </a:rPr>
              <a:t>: Αρχικά ιδρύθηκαν από μοναστήρια και εξυπηρετούσαν ως χώροι φιλανθρωπίας για τους αρρώστους, τα ορφανά και τους φτωχούς.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Δημόσιος Έλεγχος:</a:t>
            </a:r>
            <a:r>
              <a:rPr lang="en-US" sz="1800">
                <a:solidFill>
                  <a:schemeClr val="dk1"/>
                </a:solidFill>
              </a:rPr>
              <a:t> Μέχρι τα τέλη του Μεσαίωνα, τα νοσοκομεία μετακινήθηκαν από τον έλεγχο των μοναστηριών στον δημόσιο ή στις δημοτικές αρχές.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Κληρονομιά</a:t>
            </a:r>
            <a:r>
              <a:rPr lang="en-US" sz="1800">
                <a:solidFill>
                  <a:schemeClr val="dk1"/>
                </a:solidFill>
              </a:rPr>
              <a:t>: Πολλά νοσοκομεία που ιδρύθηκαν κατά την περίοδο αυτή είναι ακόμη ενεργά σήμερα.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7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484" name="Google Shape;484;p67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485" name="Google Shape;485;p67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Μεσαιωνικά Νοσοκομεία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67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Τα διασημότερα: Hotel Dieu, Santo Spirito, Santa Maria della Scala, Saint Bartholomew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Είχαν διττή λειτουργία και ως άσυλα απόρων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Χορηγούσαν θεραπείες σε λεπρούς και γενικά ασθενείς που υπέφεραν από κοινωνικό στίγμα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.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8"/>
          <p:cNvSpPr txBox="1"/>
          <p:nvPr/>
        </p:nvSpPr>
        <p:spPr>
          <a:xfrm>
            <a:off x="76200" y="1329100"/>
            <a:ext cx="9067800" cy="3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68"/>
          <p:cNvSpPr txBox="1"/>
          <p:nvPr/>
        </p:nvSpPr>
        <p:spPr>
          <a:xfrm>
            <a:off x="304800" y="3581400"/>
            <a:ext cx="8458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30000"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9"/>
          <p:cNvSpPr txBox="1"/>
          <p:nvPr>
            <p:ph type="title"/>
          </p:nvPr>
        </p:nvSpPr>
        <p:spPr>
          <a:xfrm>
            <a:off x="0" y="274638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Dancing Plague 1518</a:t>
            </a:r>
            <a:endParaRPr/>
          </a:p>
        </p:txBody>
      </p:sp>
      <p:sp>
        <p:nvSpPr>
          <p:cNvPr id="498" name="Google Shape;498;p69"/>
          <p:cNvSpPr txBox="1"/>
          <p:nvPr/>
        </p:nvSpPr>
        <p:spPr>
          <a:xfrm>
            <a:off x="38100" y="1132375"/>
            <a:ext cx="9067800" cy="3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Ξαφνικά, οι άνθρωποι άρχισαν να χορεύουν ανεξέλεγκτα. Ξεκίνησε με μία γυναίκα, μετά έγιναν 6 άτομα, και τελικά 400 άνθρωποι «γλεντούσαν» στην κεντρική πλατεία της Αλσατίας.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Μία μέρα, 15 άνθρωποι πέθαναν από εξάντληση σε αυτό που θεωρείται το πιο αδιάκοπο πάρτι στην ιστορία του Μεσαίωνα.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Πιθανή αιτία: Μολυσμένο σιτάρι (ερυσίβη), </a:t>
            </a:r>
            <a:r>
              <a:rPr i="1" lang="en-US" sz="2200">
                <a:solidFill>
                  <a:schemeClr val="dk1"/>
                </a:solidFill>
              </a:rPr>
              <a:t>claviceps purpurea</a:t>
            </a:r>
            <a:r>
              <a:rPr lang="en-US" sz="2200">
                <a:solidFill>
                  <a:schemeClr val="dk1"/>
                </a:solidFill>
              </a:rPr>
              <a:t>, πιθανώς δηλητηριασμένο από έναν μύκητα, που λειτούργησε ως ψυχοδραστική ουσία.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Η Χορευτική του «πανούκλα» του 1518 (Γαλλικά: Épidémie dansante de 1518).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30000"/>
          </a:blip>
          <a:stretch>
            <a:fillRect/>
          </a:stretch>
        </a:blip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0"/>
          <p:cNvSpPr txBox="1"/>
          <p:nvPr>
            <p:ph type="title"/>
          </p:nvPr>
        </p:nvSpPr>
        <p:spPr>
          <a:xfrm>
            <a:off x="0" y="274638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4" name="Google Shape;504;p70"/>
          <p:cNvSpPr txBox="1"/>
          <p:nvPr/>
        </p:nvSpPr>
        <p:spPr>
          <a:xfrm>
            <a:off x="38100" y="1132375"/>
            <a:ext cx="9067800" cy="3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pic>
        <p:nvPicPr>
          <p:cNvPr id="505" name="Google Shape;50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100" y="1484550"/>
            <a:ext cx="3679976" cy="46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7195" y="1484558"/>
            <a:ext cx="3497305" cy="465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1"/>
          <p:cNvSpPr txBox="1"/>
          <p:nvPr/>
        </p:nvSpPr>
        <p:spPr>
          <a:xfrm>
            <a:off x="0" y="243840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71"/>
          <p:cNvSpPr txBox="1"/>
          <p:nvPr>
            <p:ph type="ctrTitle"/>
          </p:nvPr>
        </p:nvSpPr>
        <p:spPr>
          <a:xfrm>
            <a:off x="762000" y="1981200"/>
            <a:ext cx="77724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1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20"/>
          </a:p>
        </p:txBody>
      </p:sp>
      <p:sp>
        <p:nvSpPr>
          <p:cNvPr id="513" name="Google Shape;513;p71"/>
          <p:cNvSpPr txBox="1"/>
          <p:nvPr>
            <p:ph idx="1" type="subTitle"/>
          </p:nvPr>
        </p:nvSpPr>
        <p:spPr>
          <a:xfrm>
            <a:off x="2438400" y="6052461"/>
            <a:ext cx="6400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US">
                <a:solidFill>
                  <a:srgbClr val="3F3F3F"/>
                </a:solidFill>
              </a:rPr>
              <a:t>Σας ευχαριστώ για την προσοχή σας!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/>
          <p:nvPr>
            <p:ph type="ctrTitle"/>
          </p:nvPr>
        </p:nvSpPr>
        <p:spPr>
          <a:xfrm>
            <a:off x="155532" y="803753"/>
            <a:ext cx="8800500" cy="59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</a:pPr>
            <a:r>
              <a:rPr lang="en-US" sz="2430">
                <a:latin typeface="Arial"/>
                <a:ea typeface="Arial"/>
                <a:cs typeface="Arial"/>
                <a:sym typeface="Arial"/>
              </a:rPr>
              <a:t>1066 AD</a:t>
            </a:r>
            <a:endParaRPr sz="243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3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287" name="Google Shape;287;p41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288" name="Google Shape;288;p41"/>
          <p:cNvSpPr txBox="1"/>
          <p:nvPr/>
        </p:nvSpPr>
        <p:spPr>
          <a:xfrm>
            <a:off x="1616247" y="445483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σχολή του Σαλέρνο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1"/>
          <p:cNvSpPr txBox="1"/>
          <p:nvPr/>
        </p:nvSpPr>
        <p:spPr>
          <a:xfrm>
            <a:off x="152400" y="1013400"/>
            <a:ext cx="8458200" cy="51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b="1" lang="en-US" sz="2000">
                <a:solidFill>
                  <a:schemeClr val="dk1"/>
                </a:solidFill>
              </a:rPr>
              <a:t>Η Ιατρική Σχολή του Σαλέρνο (Ιταλία): </a:t>
            </a:r>
            <a:r>
              <a:rPr lang="en-US" sz="2000">
                <a:solidFill>
                  <a:schemeClr val="dk1"/>
                </a:solidFill>
              </a:rPr>
              <a:t>η αρχαιότερη ιατρική σχολή, που συνδύασε γνώσεις από την ελληνική, ρωμαϊκή και αραβική παράδοση.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Έφτασε στο απόγειό της τον 11ο αιώνα και παρουσίασε σημάδια παρακμής τον 14ο αιώνα, ενώ έκλεισε τον 19ο αιώνα.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Κατά την πρώτη της περίοδο, είχε 10 καθηγητές που πληρώνονταν από τους φοιτητές, οι οποίοι προέρχονταν από όλη την Ευρώπη.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295" name="Google Shape;295;p42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296" name="Google Shape;296;p42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σχολή του Σαλέρνο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152400" y="1013400"/>
            <a:ext cx="8458200" cy="51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Στη δεύτερη "χρυσή" της περίοδο, ο Κωνσταντίνος ο Αφρικανός (1020-1087) μετέφρασε πολλά βιβλία της αρχαιότητας, μαζί με τον </a:t>
            </a:r>
            <a:r>
              <a:rPr lang="en-US" sz="2000">
                <a:solidFill>
                  <a:schemeClr val="dk1"/>
                </a:solidFill>
              </a:rPr>
              <a:t>Ρογήρο</a:t>
            </a:r>
            <a:r>
              <a:rPr lang="en-US" sz="2000">
                <a:solidFill>
                  <a:schemeClr val="dk1"/>
                </a:solidFill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Σαλερνιτανό</a:t>
            </a:r>
            <a:r>
              <a:rPr lang="en-US" sz="2000">
                <a:solidFill>
                  <a:schemeClr val="dk1"/>
                </a:solidFill>
              </a:rPr>
              <a:t> για τη χειρουργική.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Το πιο γνωστό βιβλίο είναι το "Regimen Sanitatis Salernitanum."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Κατά τη φάση παρακμής, θεσπίστηκε ένα πενταετές πρόγραμμα σπουδών και ένας χρόνος πρακτικής άσκησης, με άλλα πανεπιστήμια να εισάγουν το δικό τους πρόγραμμα σπουδών.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/>
          <p:nvPr>
            <p:ph type="title"/>
          </p:nvPr>
        </p:nvSpPr>
        <p:spPr>
          <a:xfrm>
            <a:off x="685800" y="1524000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303" name="Google Shape;303;p43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04" name="Google Shape;304;p43"/>
          <p:cNvSpPr txBox="1"/>
          <p:nvPr/>
        </p:nvSpPr>
        <p:spPr>
          <a:xfrm>
            <a:off x="1616222" y="483358"/>
            <a:ext cx="59115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των μοναστηριών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3"/>
          <p:cNvSpPr txBox="1"/>
          <p:nvPr/>
        </p:nvSpPr>
        <p:spPr>
          <a:xfrm>
            <a:off x="152400" y="1447800"/>
            <a:ext cx="8458200" cy="4678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Μοναστηριακή Ιατρική: Οι μοναχοί και οι μοναχές παρείχαν φροντίδα, χρησιμοποιώντας θεραπείες βασισμένες στη βοτανολογία και την προσευχή.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ιατρική γνώση αντιγραφόταν και αποθηκευόταν στα μοναστήρια (Scriptorium), διατηρώντας τη συνέχεια με τον αρχαίο κόσμο.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Μοναστηριακά Νοσοκομεία: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Μοναστηριακά Νοσοκομεία: Τα νοσοκομεία ιδρύθηκαν αρχικά από μοναστήρια για τη φροντίδα των ασθενών και των φτωχών.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 Μοναστήρι του Μοντεκασσίνο ήταν ένα διάσημο κέντρο ιατρικών σπουδών.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Μετατόπιση σε ατομικούς Ιατρούς: Μέχρι τον 10ο αιώνα, η ιατρική εκπαίδευση και πρακτική άρχισε να μεταβαίνει σε κοσμικά άτομα, οδηγώντας στην ανάπτυξη ιατρικών σχολών.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311" name="Google Shape;311;p44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12" name="Google Shape;312;p44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μοναστήρι του Μόντε Κασσίνο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4"/>
          <p:cNvSpPr txBox="1"/>
          <p:nvPr/>
        </p:nvSpPr>
        <p:spPr>
          <a:xfrm>
            <a:off x="187800" y="15240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Ιδρύθηκε τον 6ο αιώνα μ.Χ. από Βενεδικτίνους μοναχούς.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Ήταν ένας από τους κύριους προδρόμους των πανεπιστημίων.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βιβλιοθήκη</a:t>
            </a: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Διέθετε μία από τις πιο πλούσιες συλλογές χειρογράφων – ο Πάπας Βίκτωρ ο Γ’ είχε δωρίσει ένα τετράτομο βιβλίο.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Στέγαζε έναν βοτανικό κήπο για την καλλιέργεια θεραπευτικών φυτών.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μοναστηριακή ιατρική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διαφύλαξε τα αρχαία ελληνικά και ρωμαϊκά κείμενα, αλλά τελικά η ενασχόληση των κληρικών με την ιατρική απαγορεύτηκε το 1163, και η ιατρική πέρασε στα χέρια κοσμικών γιατρών.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 amt="22000"/>
          </a:blip>
          <a:stretch>
            <a:fillRect/>
          </a:stretch>
        </a:blip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/>
          <p:nvPr>
            <p:ph type="title"/>
          </p:nvPr>
        </p:nvSpPr>
        <p:spPr>
          <a:xfrm>
            <a:off x="685800" y="1524000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20"/>
            </a:br>
            <a:br>
              <a:rPr lang="en-US" sz="1620"/>
            </a:br>
            <a:br>
              <a:rPr lang="en-US" sz="1620"/>
            </a:br>
            <a:endParaRPr sz="1620"/>
          </a:p>
        </p:txBody>
      </p:sp>
      <p:sp>
        <p:nvSpPr>
          <p:cNvPr id="319" name="Google Shape;319;p45"/>
          <p:cNvSpPr txBox="1"/>
          <p:nvPr/>
        </p:nvSpPr>
        <p:spPr>
          <a:xfrm>
            <a:off x="0" y="-3048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F3F3F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  <p:sp>
        <p:nvSpPr>
          <p:cNvPr id="320" name="Google Shape;320;p45"/>
          <p:cNvSpPr txBox="1"/>
          <p:nvPr/>
        </p:nvSpPr>
        <p:spPr>
          <a:xfrm>
            <a:off x="1616222" y="483358"/>
            <a:ext cx="59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Τα πρώτα πανεπιστήμια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5"/>
          <p:cNvSpPr txBox="1"/>
          <p:nvPr/>
        </p:nvSpPr>
        <p:spPr>
          <a:xfrm>
            <a:off x="152400" y="1447800"/>
            <a:ext cx="8458200" cy="4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Εμφάνιση Πανεπιστημίων (11ος-12ος αιώνας): Τα πρώτα πανεπιστήμια με επίσημες ιατρικές σχολές ιδρύθηκαν, με τα πιο αξιοσημείωτα να περιλαμβάνουν:</a:t>
            </a:r>
            <a:endParaRPr sz="20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000">
                <a:solidFill>
                  <a:schemeClr val="dk1"/>
                </a:solidFill>
              </a:rPr>
              <a:t>Μπολόνια, Πάδοβα, Νάπολη</a:t>
            </a:r>
            <a:endParaRPr sz="20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000">
                <a:solidFill>
                  <a:schemeClr val="dk1"/>
                </a:solidFill>
              </a:rPr>
              <a:t>Μονπελιέ, Τουλούζη</a:t>
            </a:r>
            <a:endParaRPr sz="20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000">
                <a:solidFill>
                  <a:schemeClr val="dk1"/>
                </a:solidFill>
              </a:rPr>
              <a:t>Σαλαμάνκα, Λέριδα</a:t>
            </a:r>
            <a:endParaRPr sz="20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000">
                <a:solidFill>
                  <a:schemeClr val="dk1"/>
                </a:solidFill>
              </a:rPr>
              <a:t>Κοΐμπρα</a:t>
            </a:r>
            <a:endParaRPr sz="20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000">
                <a:solidFill>
                  <a:schemeClr val="dk1"/>
                </a:solidFill>
              </a:rPr>
              <a:t>Χαϊδελβέργη, Ιένα, Βύρτσμπουργκ</a:t>
            </a:r>
            <a:endParaRPr sz="20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000">
                <a:solidFill>
                  <a:schemeClr val="dk1"/>
                </a:solidFill>
              </a:rPr>
              <a:t>Βασιλεία</a:t>
            </a:r>
            <a:endParaRPr sz="20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2000">
                <a:solidFill>
                  <a:schemeClr val="dk1"/>
                </a:solidFill>
              </a:rPr>
              <a:t>Βιέννη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esenterMedia.com Animated Theme">
  <a:themeElements>
    <a:clrScheme name="my colors">
      <a:dk1>
        <a:srgbClr val="000000"/>
      </a:dk1>
      <a:lt1>
        <a:srgbClr val="FFFFFF"/>
      </a:lt1>
      <a:dk2>
        <a:srgbClr val="1C3554"/>
      </a:dk2>
      <a:lt2>
        <a:srgbClr val="BFDBFF"/>
      </a:lt2>
      <a:accent1>
        <a:srgbClr val="0072FF"/>
      </a:accent1>
      <a:accent2>
        <a:srgbClr val="BFDBFF"/>
      </a:accent2>
      <a:accent3>
        <a:srgbClr val="386BA9"/>
      </a:accent3>
      <a:accent4>
        <a:srgbClr val="1C3554"/>
      </a:accent4>
      <a:accent5>
        <a:srgbClr val="38A989"/>
      </a:accent5>
      <a:accent6>
        <a:srgbClr val="FF8800"/>
      </a:accent6>
      <a:hlink>
        <a:srgbClr val="FF8800"/>
      </a:hlink>
      <a:folHlink>
        <a:srgbClr val="FF8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esenterMedia.com Animated Theme">
  <a:themeElements>
    <a:clrScheme name="my colors">
      <a:dk1>
        <a:srgbClr val="000000"/>
      </a:dk1>
      <a:lt1>
        <a:srgbClr val="FFFFFF"/>
      </a:lt1>
      <a:dk2>
        <a:srgbClr val="1C3554"/>
      </a:dk2>
      <a:lt2>
        <a:srgbClr val="BFDBFF"/>
      </a:lt2>
      <a:accent1>
        <a:srgbClr val="0072FF"/>
      </a:accent1>
      <a:accent2>
        <a:srgbClr val="BFDBFF"/>
      </a:accent2>
      <a:accent3>
        <a:srgbClr val="386BA9"/>
      </a:accent3>
      <a:accent4>
        <a:srgbClr val="1C3554"/>
      </a:accent4>
      <a:accent5>
        <a:srgbClr val="38A989"/>
      </a:accent5>
      <a:accent6>
        <a:srgbClr val="FF8800"/>
      </a:accent6>
      <a:hlink>
        <a:srgbClr val="FF8800"/>
      </a:hlink>
      <a:folHlink>
        <a:srgbClr val="FF8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