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78" r:id="rId4"/>
    <p:sldId id="277" r:id="rId5"/>
    <p:sldId id="279" r:id="rId6"/>
    <p:sldId id="274" r:id="rId7"/>
    <p:sldId id="275" r:id="rId8"/>
    <p:sldId id="276" r:id="rId9"/>
    <p:sldId id="282" r:id="rId10"/>
    <p:sldId id="283" r:id="rId11"/>
    <p:sldId id="291" r:id="rId12"/>
    <p:sldId id="280" r:id="rId13"/>
    <p:sldId id="292" r:id="rId14"/>
    <p:sldId id="288" r:id="rId15"/>
    <p:sldId id="289" r:id="rId16"/>
    <p:sldId id="290" r:id="rId17"/>
    <p:sldId id="267" r:id="rId18"/>
    <p:sldId id="284" r:id="rId19"/>
    <p:sldId id="285" r:id="rId20"/>
    <p:sldId id="287" r:id="rId21"/>
    <p:sldId id="286" r:id="rId22"/>
    <p:sldId id="281" r:id="rId2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24"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5727391-7F7F-4F9B-A328-2BE9A599DE5F}" type="datetimeFigureOut">
              <a:rPr lang="el-GR" smtClean="0"/>
              <a:t>31/10/2021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46D4AD2-5812-4195-906A-B77E62D01F20}" type="slidenum">
              <a:rPr lang="el-GR" smtClean="0"/>
              <a:t>‹#›</a:t>
            </a:fld>
            <a:endParaRPr lang="el-GR"/>
          </a:p>
        </p:txBody>
      </p:sp>
    </p:spTree>
    <p:extLst>
      <p:ext uri="{BB962C8B-B14F-4D97-AF65-F5344CB8AC3E}">
        <p14:creationId xmlns:p14="http://schemas.microsoft.com/office/powerpoint/2010/main" val="415896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5727391-7F7F-4F9B-A328-2BE9A599DE5F}" type="datetimeFigureOut">
              <a:rPr lang="el-GR" smtClean="0"/>
              <a:t>31/10/2021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46D4AD2-5812-4195-906A-B77E62D01F20}" type="slidenum">
              <a:rPr lang="el-GR" smtClean="0"/>
              <a:t>‹#›</a:t>
            </a:fld>
            <a:endParaRPr lang="el-GR"/>
          </a:p>
        </p:txBody>
      </p:sp>
    </p:spTree>
    <p:extLst>
      <p:ext uri="{BB962C8B-B14F-4D97-AF65-F5344CB8AC3E}">
        <p14:creationId xmlns:p14="http://schemas.microsoft.com/office/powerpoint/2010/main" val="2208154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5727391-7F7F-4F9B-A328-2BE9A599DE5F}" type="datetimeFigureOut">
              <a:rPr lang="el-GR" smtClean="0"/>
              <a:t>31/10/2021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46D4AD2-5812-4195-906A-B77E62D01F20}" type="slidenum">
              <a:rPr lang="el-GR" smtClean="0"/>
              <a:t>‹#›</a:t>
            </a:fld>
            <a:endParaRPr lang="el-GR"/>
          </a:p>
        </p:txBody>
      </p:sp>
    </p:spTree>
    <p:extLst>
      <p:ext uri="{BB962C8B-B14F-4D97-AF65-F5344CB8AC3E}">
        <p14:creationId xmlns:p14="http://schemas.microsoft.com/office/powerpoint/2010/main" val="2472505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2"/>
          <p:cNvSpPr>
            <a:spLocks noGrp="1" noChangeArrowheads="1"/>
          </p:cNvSpPr>
          <p:nvPr>
            <p:ph type="dt" sz="half" idx="10"/>
          </p:nvPr>
        </p:nvSpPr>
        <p:spPr/>
        <p:txBody>
          <a:bodyPr/>
          <a:lstStyle>
            <a:lvl1pPr>
              <a:defRPr/>
            </a:lvl1pPr>
          </a:lstStyle>
          <a:p>
            <a:pPr>
              <a:defRPr/>
            </a:pPr>
            <a:endParaRPr lang="el-GR"/>
          </a:p>
        </p:txBody>
      </p:sp>
      <p:sp>
        <p:nvSpPr>
          <p:cNvPr id="6" name="Rectangle 3"/>
          <p:cNvSpPr>
            <a:spLocks noGrp="1" noChangeArrowheads="1"/>
          </p:cNvSpPr>
          <p:nvPr>
            <p:ph type="sldNum" sz="quarter" idx="11"/>
          </p:nvPr>
        </p:nvSpPr>
        <p:spPr/>
        <p:txBody>
          <a:bodyPr/>
          <a:lstStyle>
            <a:lvl1pPr>
              <a:defRPr/>
            </a:lvl1pPr>
          </a:lstStyle>
          <a:p>
            <a:pPr>
              <a:defRPr/>
            </a:pPr>
            <a:fld id="{69C9E282-DD07-43C2-AE36-F565AB7D6D12}" type="slidenum">
              <a:rPr lang="el-GR"/>
              <a:pPr>
                <a:defRPr/>
              </a:pPr>
              <a:t>‹#›</a:t>
            </a:fld>
            <a:endParaRPr lang="el-GR"/>
          </a:p>
        </p:txBody>
      </p:sp>
      <p:sp>
        <p:nvSpPr>
          <p:cNvPr id="7" name="Rectangle 14"/>
          <p:cNvSpPr>
            <a:spLocks noGrp="1" noChangeArrowheads="1"/>
          </p:cNvSpPr>
          <p:nvPr>
            <p:ph type="ftr" sz="quarter" idx="12"/>
          </p:nvPr>
        </p:nvSpPr>
        <p:spPr/>
        <p:txBody>
          <a:bodyPr/>
          <a:lstStyle>
            <a:lvl1pPr>
              <a:defRPr/>
            </a:lvl1pPr>
          </a:lstStyle>
          <a:p>
            <a:pPr>
              <a:defRPr/>
            </a:pPr>
            <a:endParaRPr lang="el-GR"/>
          </a:p>
        </p:txBody>
      </p:sp>
    </p:spTree>
    <p:extLst>
      <p:ext uri="{BB962C8B-B14F-4D97-AF65-F5344CB8AC3E}">
        <p14:creationId xmlns:p14="http://schemas.microsoft.com/office/powerpoint/2010/main" val="3553935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5727391-7F7F-4F9B-A328-2BE9A599DE5F}" type="datetimeFigureOut">
              <a:rPr lang="el-GR" smtClean="0"/>
              <a:t>31/10/2021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46D4AD2-5812-4195-906A-B77E62D01F20}" type="slidenum">
              <a:rPr lang="el-GR" smtClean="0"/>
              <a:t>‹#›</a:t>
            </a:fld>
            <a:endParaRPr lang="el-GR"/>
          </a:p>
        </p:txBody>
      </p:sp>
    </p:spTree>
    <p:extLst>
      <p:ext uri="{BB962C8B-B14F-4D97-AF65-F5344CB8AC3E}">
        <p14:creationId xmlns:p14="http://schemas.microsoft.com/office/powerpoint/2010/main" val="121689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5727391-7F7F-4F9B-A328-2BE9A599DE5F}" type="datetimeFigureOut">
              <a:rPr lang="el-GR" smtClean="0"/>
              <a:t>31/10/2021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46D4AD2-5812-4195-906A-B77E62D01F20}" type="slidenum">
              <a:rPr lang="el-GR" smtClean="0"/>
              <a:t>‹#›</a:t>
            </a:fld>
            <a:endParaRPr lang="el-GR"/>
          </a:p>
        </p:txBody>
      </p:sp>
    </p:spTree>
    <p:extLst>
      <p:ext uri="{BB962C8B-B14F-4D97-AF65-F5344CB8AC3E}">
        <p14:creationId xmlns:p14="http://schemas.microsoft.com/office/powerpoint/2010/main" val="88583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5727391-7F7F-4F9B-A328-2BE9A599DE5F}" type="datetimeFigureOut">
              <a:rPr lang="el-GR" smtClean="0"/>
              <a:t>31/10/2021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46D4AD2-5812-4195-906A-B77E62D01F20}" type="slidenum">
              <a:rPr lang="el-GR" smtClean="0"/>
              <a:t>‹#›</a:t>
            </a:fld>
            <a:endParaRPr lang="el-GR"/>
          </a:p>
        </p:txBody>
      </p:sp>
    </p:spTree>
    <p:extLst>
      <p:ext uri="{BB962C8B-B14F-4D97-AF65-F5344CB8AC3E}">
        <p14:creationId xmlns:p14="http://schemas.microsoft.com/office/powerpoint/2010/main" val="1654804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5727391-7F7F-4F9B-A328-2BE9A599DE5F}" type="datetimeFigureOut">
              <a:rPr lang="el-GR" smtClean="0"/>
              <a:t>31/10/2021</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446D4AD2-5812-4195-906A-B77E62D01F20}" type="slidenum">
              <a:rPr lang="el-GR" smtClean="0"/>
              <a:t>‹#›</a:t>
            </a:fld>
            <a:endParaRPr lang="el-GR"/>
          </a:p>
        </p:txBody>
      </p:sp>
    </p:spTree>
    <p:extLst>
      <p:ext uri="{BB962C8B-B14F-4D97-AF65-F5344CB8AC3E}">
        <p14:creationId xmlns:p14="http://schemas.microsoft.com/office/powerpoint/2010/main" val="2237116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5727391-7F7F-4F9B-A328-2BE9A599DE5F}" type="datetimeFigureOut">
              <a:rPr lang="el-GR" smtClean="0"/>
              <a:t>31/10/2021</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446D4AD2-5812-4195-906A-B77E62D01F20}" type="slidenum">
              <a:rPr lang="el-GR" smtClean="0"/>
              <a:t>‹#›</a:t>
            </a:fld>
            <a:endParaRPr lang="el-GR"/>
          </a:p>
        </p:txBody>
      </p:sp>
    </p:spTree>
    <p:extLst>
      <p:ext uri="{BB962C8B-B14F-4D97-AF65-F5344CB8AC3E}">
        <p14:creationId xmlns:p14="http://schemas.microsoft.com/office/powerpoint/2010/main" val="841255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5727391-7F7F-4F9B-A328-2BE9A599DE5F}" type="datetimeFigureOut">
              <a:rPr lang="el-GR" smtClean="0"/>
              <a:t>31/10/2021</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446D4AD2-5812-4195-906A-B77E62D01F20}" type="slidenum">
              <a:rPr lang="el-GR" smtClean="0"/>
              <a:t>‹#›</a:t>
            </a:fld>
            <a:endParaRPr lang="el-GR"/>
          </a:p>
        </p:txBody>
      </p:sp>
    </p:spTree>
    <p:extLst>
      <p:ext uri="{BB962C8B-B14F-4D97-AF65-F5344CB8AC3E}">
        <p14:creationId xmlns:p14="http://schemas.microsoft.com/office/powerpoint/2010/main" val="56292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5727391-7F7F-4F9B-A328-2BE9A599DE5F}" type="datetimeFigureOut">
              <a:rPr lang="el-GR" smtClean="0"/>
              <a:t>31/10/2021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46D4AD2-5812-4195-906A-B77E62D01F20}" type="slidenum">
              <a:rPr lang="el-GR" smtClean="0"/>
              <a:t>‹#›</a:t>
            </a:fld>
            <a:endParaRPr lang="el-GR"/>
          </a:p>
        </p:txBody>
      </p:sp>
    </p:spTree>
    <p:extLst>
      <p:ext uri="{BB962C8B-B14F-4D97-AF65-F5344CB8AC3E}">
        <p14:creationId xmlns:p14="http://schemas.microsoft.com/office/powerpoint/2010/main" val="857811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5727391-7F7F-4F9B-A328-2BE9A599DE5F}" type="datetimeFigureOut">
              <a:rPr lang="el-GR" smtClean="0"/>
              <a:t>31/10/2021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46D4AD2-5812-4195-906A-B77E62D01F20}" type="slidenum">
              <a:rPr lang="el-GR" smtClean="0"/>
              <a:t>‹#›</a:t>
            </a:fld>
            <a:endParaRPr lang="el-GR"/>
          </a:p>
        </p:txBody>
      </p:sp>
    </p:spTree>
    <p:extLst>
      <p:ext uri="{BB962C8B-B14F-4D97-AF65-F5344CB8AC3E}">
        <p14:creationId xmlns:p14="http://schemas.microsoft.com/office/powerpoint/2010/main" val="3087754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27391-7F7F-4F9B-A328-2BE9A599DE5F}" type="datetimeFigureOut">
              <a:rPr lang="el-GR" smtClean="0"/>
              <a:t>31/10/2021</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D4AD2-5812-4195-906A-B77E62D01F20}" type="slidenum">
              <a:rPr lang="el-GR" smtClean="0"/>
              <a:t>‹#›</a:t>
            </a:fld>
            <a:endParaRPr lang="el-GR"/>
          </a:p>
        </p:txBody>
      </p:sp>
    </p:spTree>
    <p:extLst>
      <p:ext uri="{BB962C8B-B14F-4D97-AF65-F5344CB8AC3E}">
        <p14:creationId xmlns:p14="http://schemas.microsoft.com/office/powerpoint/2010/main" val="2911687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n-US" dirty="0" smtClean="0"/>
              <a:t>20</a:t>
            </a:r>
            <a:r>
              <a:rPr lang="el-GR" baseline="30000" dirty="0" err="1" smtClean="0"/>
              <a:t>ος</a:t>
            </a:r>
            <a:r>
              <a:rPr lang="el-GR" dirty="0" smtClean="0"/>
              <a:t> αιώνας</a:t>
            </a:r>
            <a:endParaRPr lang="el-GR" dirty="0"/>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2533761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txBody>
          <a:bodyPr>
            <a:normAutofit/>
          </a:bodyPr>
          <a:lstStyle/>
          <a:p>
            <a:endParaRPr lang="el-GR" sz="3600" dirty="0"/>
          </a:p>
        </p:txBody>
      </p:sp>
      <p:sp>
        <p:nvSpPr>
          <p:cNvPr id="8" name="7 - Θέση περιεχομένου"/>
          <p:cNvSpPr>
            <a:spLocks noGrp="1"/>
          </p:cNvSpPr>
          <p:nvPr>
            <p:ph idx="1"/>
          </p:nvPr>
        </p:nvSpPr>
        <p:spPr/>
        <p:txBody>
          <a:bodyPr/>
          <a:lstStyle/>
          <a:p>
            <a:endParaRPr lang="el-G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32656"/>
            <a:ext cx="7452360" cy="6092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979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sz="3200" dirty="0" smtClean="0"/>
              <a:t>Karl Landsteiner (1888-1943)</a:t>
            </a:r>
            <a:r>
              <a:rPr lang="el-GR" sz="3200" dirty="0" smtClean="0"/>
              <a:t/>
            </a:r>
            <a:br>
              <a:rPr lang="el-GR" sz="3200" dirty="0" smtClean="0"/>
            </a:br>
            <a:r>
              <a:rPr lang="el-GR" sz="2200" dirty="0" smtClean="0"/>
              <a:t>Νόμπελ Φυσιολογίας και Ιατρικής</a:t>
            </a:r>
            <a:r>
              <a:rPr lang="en-US" sz="2200" dirty="0" smtClean="0"/>
              <a:t>,</a:t>
            </a:r>
            <a:r>
              <a:rPr lang="el-GR" sz="2200" dirty="0" smtClean="0"/>
              <a:t> 1930</a:t>
            </a:r>
            <a:r>
              <a:rPr lang="en-US" sz="2200" dirty="0" smtClean="0"/>
              <a:t/>
            </a:r>
            <a:br>
              <a:rPr lang="en-US" sz="2200" dirty="0" smtClean="0"/>
            </a:br>
            <a:r>
              <a:rPr lang="el-GR" sz="2200" dirty="0" smtClean="0"/>
              <a:t> συστηματοποίηση των ομάδων αίματος κατά ΑΒΟ (1900)</a:t>
            </a:r>
            <a:br>
              <a:rPr lang="el-GR" sz="2200" dirty="0" smtClean="0"/>
            </a:br>
            <a:r>
              <a:rPr lang="el-GR" sz="2200" dirty="0" smtClean="0"/>
              <a:t>παράγοντας </a:t>
            </a:r>
            <a:r>
              <a:rPr lang="en-US" sz="2200" dirty="0" smtClean="0"/>
              <a:t>Rhesus (1940)</a:t>
            </a:r>
            <a:r>
              <a:rPr lang="el-GR" sz="2200" dirty="0" smtClean="0"/>
              <a:t/>
            </a:r>
            <a:br>
              <a:rPr lang="el-GR" sz="2200" dirty="0" smtClean="0"/>
            </a:br>
            <a:endParaRPr lang="el-GR" sz="2200" dirty="0"/>
          </a:p>
        </p:txBody>
      </p:sp>
      <p:sp>
        <p:nvSpPr>
          <p:cNvPr id="3" name="Θέση περιεχομένου 2"/>
          <p:cNvSpPr>
            <a:spLocks noGrp="1"/>
          </p:cNvSpPr>
          <p:nvPr>
            <p:ph idx="1"/>
          </p:nvPr>
        </p:nvSpPr>
        <p:spPr>
          <a:xfrm>
            <a:off x="5076056" y="1412776"/>
            <a:ext cx="3610744" cy="4713387"/>
          </a:xfrm>
        </p:spPr>
        <p:txBody>
          <a:bodyPr/>
          <a:lstStyle/>
          <a:p>
            <a:endParaRPr lang="el-GR"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348880"/>
            <a:ext cx="5715000" cy="321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271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3 - Θέση περιεχομένου" descr="ritr0040.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7504" y="1628800"/>
            <a:ext cx="3578225" cy="4525962"/>
          </a:xfrm>
        </p:spPr>
      </p:pic>
      <p:sp>
        <p:nvSpPr>
          <p:cNvPr id="2" name="1 - Τίτλος"/>
          <p:cNvSpPr>
            <a:spLocks noGrp="1"/>
          </p:cNvSpPr>
          <p:nvPr>
            <p:ph type="title"/>
          </p:nvPr>
        </p:nvSpPr>
        <p:spPr/>
        <p:txBody>
          <a:bodyPr>
            <a:normAutofit/>
          </a:bodyPr>
          <a:lstStyle/>
          <a:p>
            <a:pPr algn="ctr" eaLnBrk="1" fontAlgn="auto" hangingPunct="1">
              <a:spcAft>
                <a:spcPts val="0"/>
              </a:spcAft>
              <a:defRPr/>
            </a:pPr>
            <a:r>
              <a:rPr lang="en-US" sz="3600" dirty="0" smtClean="0"/>
              <a:t>Charles Richet (1850-1935)</a:t>
            </a:r>
            <a:br>
              <a:rPr lang="en-US" sz="3600" dirty="0" smtClean="0"/>
            </a:br>
            <a:r>
              <a:rPr lang="en-US" sz="2200" dirty="0" smtClean="0"/>
              <a:t>Nobel</a:t>
            </a:r>
            <a:r>
              <a:rPr lang="el-GR" sz="2200" dirty="0" smtClean="0"/>
              <a:t> Φυσιολογίας και Ιατρικής</a:t>
            </a:r>
            <a:r>
              <a:rPr lang="en-US" sz="2200" dirty="0" smtClean="0"/>
              <a:t>, 1913 – </a:t>
            </a:r>
            <a:r>
              <a:rPr lang="el-GR" sz="2200" dirty="0" smtClean="0"/>
              <a:t>αναφυλαξία (1902)</a:t>
            </a:r>
            <a:endParaRPr lang="el-GR" sz="2200" dirty="0"/>
          </a:p>
        </p:txBody>
      </p:sp>
    </p:spTree>
    <p:extLst>
      <p:ext uri="{BB962C8B-B14F-4D97-AF65-F5344CB8AC3E}">
        <p14:creationId xmlns:p14="http://schemas.microsoft.com/office/powerpoint/2010/main" val="1122527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eaLnBrk="1" fontAlgn="auto" hangingPunct="1">
              <a:spcAft>
                <a:spcPts val="0"/>
              </a:spcAft>
              <a:defRPr/>
            </a:pPr>
            <a:r>
              <a:rPr lang="en-US" dirty="0" smtClean="0"/>
              <a:t> </a:t>
            </a:r>
            <a:endParaRPr lang="el-GR" sz="2400" dirty="0"/>
          </a:p>
        </p:txBody>
      </p:sp>
      <p:sp>
        <p:nvSpPr>
          <p:cNvPr id="3" name="Θέση κειμένου 2"/>
          <p:cNvSpPr>
            <a:spLocks noGrp="1"/>
          </p:cNvSpPr>
          <p:nvPr>
            <p:ph type="body" idx="1"/>
          </p:nvPr>
        </p:nvSpPr>
        <p:spPr>
          <a:xfrm>
            <a:off x="323528" y="260648"/>
            <a:ext cx="4040188" cy="639762"/>
          </a:xfrm>
        </p:spPr>
        <p:txBody>
          <a:bodyPr>
            <a:normAutofit fontScale="62500" lnSpcReduction="20000"/>
          </a:bodyPr>
          <a:lstStyle/>
          <a:p>
            <a:r>
              <a:rPr lang="en-US" b="0" dirty="0" smtClean="0"/>
              <a:t>H Sarah Bernhardt </a:t>
            </a:r>
            <a:r>
              <a:rPr lang="el-GR" b="0" dirty="0" smtClean="0"/>
              <a:t>υποδύεται την Κίρκη, 1905, </a:t>
            </a:r>
            <a:br>
              <a:rPr lang="el-GR" b="0" dirty="0" smtClean="0"/>
            </a:br>
            <a:r>
              <a:rPr lang="el-GR" b="0" dirty="0" smtClean="0"/>
              <a:t>έργο του </a:t>
            </a:r>
            <a:r>
              <a:rPr lang="en-US" b="0" dirty="0" smtClean="0"/>
              <a:t>Charles Richet</a:t>
            </a:r>
            <a:r>
              <a:rPr lang="el-GR" b="0" dirty="0" smtClean="0"/>
              <a:t> (</a:t>
            </a:r>
            <a:r>
              <a:rPr lang="en-US" b="0" dirty="0" smtClean="0"/>
              <a:t>Charles </a:t>
            </a:r>
            <a:r>
              <a:rPr lang="en-US" b="0" dirty="0" err="1" smtClean="0"/>
              <a:t>Epheyre</a:t>
            </a:r>
            <a:r>
              <a:rPr lang="el-GR" b="0" dirty="0" smtClean="0"/>
              <a:t>)</a:t>
            </a:r>
            <a:endParaRPr lang="el-GR" b="0" dirty="0"/>
          </a:p>
        </p:txBody>
      </p:sp>
      <p:sp>
        <p:nvSpPr>
          <p:cNvPr id="4" name="Θέση περιεχομένου 3"/>
          <p:cNvSpPr>
            <a:spLocks noGrp="1"/>
          </p:cNvSpPr>
          <p:nvPr>
            <p:ph sz="half" idx="2"/>
          </p:nvPr>
        </p:nvSpPr>
        <p:spPr/>
        <p:txBody>
          <a:bodyPr/>
          <a:lstStyle/>
          <a:p>
            <a:endParaRPr lang="el-GR"/>
          </a:p>
        </p:txBody>
      </p:sp>
      <p:sp>
        <p:nvSpPr>
          <p:cNvPr id="5" name="Θέση κειμένου 4"/>
          <p:cNvSpPr>
            <a:spLocks noGrp="1"/>
          </p:cNvSpPr>
          <p:nvPr>
            <p:ph type="body" sz="quarter" idx="3"/>
          </p:nvPr>
        </p:nvSpPr>
        <p:spPr>
          <a:xfrm>
            <a:off x="4708842" y="260648"/>
            <a:ext cx="4041775" cy="639762"/>
          </a:xfrm>
        </p:spPr>
        <p:txBody>
          <a:bodyPr>
            <a:normAutofit/>
          </a:bodyPr>
          <a:lstStyle/>
          <a:p>
            <a:pPr algn="ctr"/>
            <a:r>
              <a:rPr lang="en-US" sz="1800" b="0" dirty="0" smtClean="0"/>
              <a:t>To </a:t>
            </a:r>
            <a:r>
              <a:rPr lang="el-GR" sz="1800" b="0" dirty="0" err="1" smtClean="0"/>
              <a:t>γυροπλάνο</a:t>
            </a:r>
            <a:r>
              <a:rPr lang="el-GR" sz="1800" b="0" dirty="0" smtClean="0"/>
              <a:t> των </a:t>
            </a:r>
            <a:r>
              <a:rPr lang="en-US" sz="1800" b="0" dirty="0" err="1" smtClean="0"/>
              <a:t>Breguet</a:t>
            </a:r>
            <a:r>
              <a:rPr lang="en-US" sz="1800" b="0" dirty="0" smtClean="0"/>
              <a:t> - Richet</a:t>
            </a:r>
            <a:endParaRPr lang="el-GR" sz="1800" b="0" dirty="0"/>
          </a:p>
        </p:txBody>
      </p:sp>
      <p:sp>
        <p:nvSpPr>
          <p:cNvPr id="6" name="Θέση περιεχομένου 5"/>
          <p:cNvSpPr>
            <a:spLocks noGrp="1"/>
          </p:cNvSpPr>
          <p:nvPr>
            <p:ph sz="quarter" idx="4"/>
          </p:nvPr>
        </p:nvSpPr>
        <p:spPr/>
        <p:txBody>
          <a:bodyPr/>
          <a:lstStyle/>
          <a:p>
            <a:endParaRPr lang="el-GR"/>
          </a:p>
        </p:txBody>
      </p:sp>
      <p:pic>
        <p:nvPicPr>
          <p:cNvPr id="31747" name="2 - Εικόνα" descr="cat.j_notes.00155.0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68760"/>
            <a:ext cx="296545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687" y="2348880"/>
            <a:ext cx="4818087" cy="2786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31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eaLnBrk="1" fontAlgn="auto" hangingPunct="1">
              <a:spcAft>
                <a:spcPts val="0"/>
              </a:spcAft>
              <a:defRPr/>
            </a:pPr>
            <a:r>
              <a:rPr lang="el-GR" sz="2400" dirty="0" smtClean="0"/>
              <a:t>Πνευματιστική  συνεδρία</a:t>
            </a:r>
            <a:br>
              <a:rPr lang="el-GR" sz="2400" dirty="0" smtClean="0"/>
            </a:br>
            <a:r>
              <a:rPr lang="en-US" sz="2400" dirty="0" smtClean="0"/>
              <a:t>(</a:t>
            </a:r>
            <a:r>
              <a:rPr lang="en-US" sz="2400" dirty="0" err="1" smtClean="0"/>
              <a:t>Palladino</a:t>
            </a:r>
            <a:r>
              <a:rPr lang="en-US" sz="2400" dirty="0" smtClean="0"/>
              <a:t>-Richet</a:t>
            </a:r>
            <a:r>
              <a:rPr lang="el-GR" sz="2400" dirty="0" smtClean="0"/>
              <a:t>)</a:t>
            </a:r>
            <a:endParaRPr lang="el-GR" sz="2400" dirty="0"/>
          </a:p>
        </p:txBody>
      </p:sp>
      <p:pic>
        <p:nvPicPr>
          <p:cNvPr id="29699" name="3 - Εικόνα" descr="palla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4341" y="1628800"/>
            <a:ext cx="62547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041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sz="3200" dirty="0" smtClean="0"/>
              <a:t>Alexis Carrel (1873-1944)</a:t>
            </a:r>
            <a:br>
              <a:rPr lang="en-US" sz="3200" dirty="0" smtClean="0"/>
            </a:br>
            <a:r>
              <a:rPr lang="el-GR" sz="2200" dirty="0" smtClean="0"/>
              <a:t>πρόδρομος της αγγειοχειρουργικής, της μεταμόσχευσης οργάνων, και των ιστοκαλλιεργειών.</a:t>
            </a:r>
            <a:r>
              <a:rPr lang="en-US" sz="2200" dirty="0" smtClean="0"/>
              <a:t/>
            </a:r>
            <a:br>
              <a:rPr lang="en-US" sz="2200" dirty="0" smtClean="0"/>
            </a:br>
            <a:r>
              <a:rPr lang="en-US" sz="2200" dirty="0" smtClean="0"/>
              <a:t>Nobel</a:t>
            </a:r>
            <a:r>
              <a:rPr lang="el-GR" sz="2200" dirty="0" smtClean="0"/>
              <a:t> Φυσιολογίας και</a:t>
            </a:r>
            <a:r>
              <a:rPr lang="en-US" sz="2200" dirty="0" smtClean="0"/>
              <a:t> </a:t>
            </a:r>
            <a:r>
              <a:rPr lang="el-GR" sz="2200" dirty="0" smtClean="0"/>
              <a:t>Ιατρικής</a:t>
            </a:r>
            <a:r>
              <a:rPr lang="en-US" sz="2200" dirty="0" smtClean="0"/>
              <a:t>, 1912</a:t>
            </a:r>
            <a:r>
              <a:rPr lang="el-GR" sz="2200" dirty="0" smtClean="0"/>
              <a:t>- τεχνική αναστόμωσης αγγείων</a:t>
            </a:r>
            <a:endParaRPr lang="el-GR" sz="2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700808"/>
            <a:ext cx="3097037" cy="500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8862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endParaRPr lang="el-GR"/>
          </a:p>
        </p:txBody>
      </p:sp>
      <p:sp>
        <p:nvSpPr>
          <p:cNvPr id="5" name="Θέση περιεχομένου 4"/>
          <p:cNvSpPr>
            <a:spLocks noGrp="1"/>
          </p:cNvSpPr>
          <p:nvPr>
            <p:ph sz="half" idx="2"/>
          </p:nvPr>
        </p:nvSpPr>
        <p:spPr/>
        <p:txBody>
          <a:bodyPr>
            <a:normAutofit/>
          </a:bodyPr>
          <a:lstStyle/>
          <a:p>
            <a:endParaRPr lang="el-G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48"/>
          <a:stretch/>
        </p:blipFill>
        <p:spPr bwMode="auto">
          <a:xfrm>
            <a:off x="2411760" y="165370"/>
            <a:ext cx="4572000" cy="6692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Θέση περιεχομένου 5"/>
          <p:cNvSpPr>
            <a:spLocks noGrp="1"/>
          </p:cNvSpPr>
          <p:nvPr>
            <p:ph sz="half" idx="1"/>
          </p:nvPr>
        </p:nvSpPr>
        <p:spPr/>
        <p:txBody>
          <a:bodyPr/>
          <a:lstStyle/>
          <a:p>
            <a:endParaRPr lang="el-GR"/>
          </a:p>
        </p:txBody>
      </p:sp>
    </p:spTree>
    <p:extLst>
      <p:ext uri="{BB962C8B-B14F-4D97-AF65-F5344CB8AC3E}">
        <p14:creationId xmlns:p14="http://schemas.microsoft.com/office/powerpoint/2010/main" val="3009005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κειμένου 2"/>
          <p:cNvSpPr>
            <a:spLocks noGrp="1"/>
          </p:cNvSpPr>
          <p:nvPr>
            <p:ph type="body" sz="half" idx="1"/>
          </p:nvPr>
        </p:nvSpPr>
        <p:spPr>
          <a:xfrm>
            <a:off x="251520" y="5042367"/>
            <a:ext cx="4172272" cy="896963"/>
          </a:xfrm>
        </p:spPr>
        <p:txBody>
          <a:bodyPr>
            <a:noAutofit/>
          </a:bodyPr>
          <a:lstStyle/>
          <a:p>
            <a:pPr marL="0" indent="0" algn="just">
              <a:buNone/>
            </a:pPr>
            <a:r>
              <a:rPr lang="el-GR" sz="1100" dirty="0" smtClean="0"/>
              <a:t>Μία από τις απειλές της φυλή μας, εξηγεί ο </a:t>
            </a:r>
            <a:r>
              <a:rPr lang="el-GR" sz="1100" dirty="0" err="1" smtClean="0"/>
              <a:t>Carrel</a:t>
            </a:r>
            <a:r>
              <a:rPr lang="el-GR" sz="1100" dirty="0" smtClean="0"/>
              <a:t>, είναι ότι οι γυναίκες «των παλιών οικογενειών », οι πιο ικανές να τεκνοποιήσουν «παιδιά καλής ποιότητας», αρνούνται πλέον, ενώ «οι χωρικοί, οι εργάτες και τα κατώτερα κοινωνικά στρώματα» δημιουργούν πολυμελείς οικογένειες. Ποιες είναι αυτές οι «παλιές οικογένειες»;  Αναμφίβολα οι αριστοκράτες, ή τουλάχιστον η ανώτερη μεσαία τάξη. Πρέπει, λοιπόν, να προάγεται, σύμφωνα με τον  </a:t>
            </a:r>
            <a:r>
              <a:rPr lang="el-GR" sz="1100" dirty="0" err="1" smtClean="0"/>
              <a:t>Carrel</a:t>
            </a:r>
            <a:r>
              <a:rPr lang="el-GR" sz="1100" dirty="0" smtClean="0"/>
              <a:t> η εθελοντική ευγονική, και να πεισθούν οι απόγονοι των παλιών οικογενειών να τεκνοποιήσουν ώστε να δημιουργηθούν, </a:t>
            </a:r>
            <a:r>
              <a:rPr lang="el-GR" sz="1100" dirty="0" err="1" smtClean="0"/>
              <a:t>ιδιοφυΐεις</a:t>
            </a:r>
            <a:r>
              <a:rPr lang="el-GR" sz="1100" dirty="0" smtClean="0"/>
              <a:t> άνθρωποι ...</a:t>
            </a:r>
          </a:p>
          <a:p>
            <a:pPr marL="0" indent="0">
              <a:buNone/>
            </a:pPr>
            <a:endParaRPr lang="el-GR" sz="1100" dirty="0"/>
          </a:p>
        </p:txBody>
      </p:sp>
      <p:sp>
        <p:nvSpPr>
          <p:cNvPr id="4" name="Θέση περιεχομένου 3"/>
          <p:cNvSpPr>
            <a:spLocks noGrp="1"/>
          </p:cNvSpPr>
          <p:nvPr>
            <p:ph sz="half" idx="2"/>
          </p:nvPr>
        </p:nvSpPr>
        <p:spPr>
          <a:xfrm>
            <a:off x="4644008" y="5229200"/>
            <a:ext cx="4042792" cy="896963"/>
          </a:xfrm>
        </p:spPr>
        <p:txBody>
          <a:bodyPr>
            <a:normAutofit fontScale="77500" lnSpcReduction="20000"/>
          </a:bodyPr>
          <a:lstStyle/>
          <a:p>
            <a:pPr marL="0" indent="0" algn="just">
              <a:buNone/>
            </a:pPr>
            <a:r>
              <a:rPr lang="el-GR" sz="1600" dirty="0" smtClean="0"/>
              <a:t>Οι αδύναμοι συνθλίβονται, το άτομο είναι ένα τίποτα, τα είδη  είναι το πάν… Δεν θα πρέπει να μας ικανοποιεί  η δημιουργία μιας καλύτερης ποιότητας λαχανικών</a:t>
            </a:r>
            <a:r>
              <a:rPr lang="en-US" sz="1600" dirty="0" smtClean="0"/>
              <a:t> </a:t>
            </a:r>
            <a:r>
              <a:rPr lang="el-GR" sz="1600" dirty="0" smtClean="0"/>
              <a:t>ή ζώων, πρέπει να δημιουργήσουμε τον τέλειο άνθρωπο.</a:t>
            </a:r>
          </a:p>
          <a:p>
            <a:pPr marL="0" indent="0" algn="just">
              <a:buNone/>
            </a:pPr>
            <a:endParaRPr lang="el-GR" sz="1600" dirty="0"/>
          </a:p>
        </p:txBody>
      </p:sp>
      <p:pic>
        <p:nvPicPr>
          <p:cNvPr id="23554" name="Picture 2" descr="Αποτέλεσμα εικόνας για carrel lhomme cet inconn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470" t="10416" r="17657" b="16182"/>
          <a:stretch/>
        </p:blipFill>
        <p:spPr bwMode="auto">
          <a:xfrm>
            <a:off x="467543" y="0"/>
            <a:ext cx="3114989" cy="4772967"/>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6632"/>
            <a:ext cx="3414056" cy="4894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8899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n-US" sz="3200" dirty="0" err="1" smtClean="0"/>
              <a:t>Christiaan</a:t>
            </a:r>
            <a:r>
              <a:rPr lang="en-US" sz="3200" dirty="0" smtClean="0"/>
              <a:t>  Barnard (1922 –2001) </a:t>
            </a:r>
            <a:r>
              <a:rPr lang="el-GR" sz="3200" dirty="0" smtClean="0"/>
              <a:t/>
            </a:r>
            <a:br>
              <a:rPr lang="el-GR" sz="3200" dirty="0" smtClean="0"/>
            </a:br>
            <a:r>
              <a:rPr lang="el-GR" sz="2400" i="1" dirty="0" smtClean="0"/>
              <a:t>1967-Μεταμοσχευση καρδιάς</a:t>
            </a:r>
            <a:endParaRPr lang="el-GR" sz="2400" i="1" dirty="0"/>
          </a:p>
        </p:txBody>
      </p:sp>
      <p:sp>
        <p:nvSpPr>
          <p:cNvPr id="3" name="2 - Θέση περιεχομένου"/>
          <p:cNvSpPr>
            <a:spLocks noGrp="1"/>
          </p:cNvSpPr>
          <p:nvPr>
            <p:ph idx="1"/>
          </p:nvPr>
        </p:nvSpPr>
        <p:spPr/>
        <p:txBody>
          <a:bodyPr/>
          <a:lstStyle/>
          <a:p>
            <a:endParaRPr lang="el-GR"/>
          </a:p>
        </p:txBody>
      </p:sp>
      <p:pic>
        <p:nvPicPr>
          <p:cNvPr id="69634" name="Picture 2" descr="http://y.cdn-expressen.se/images/51/2c/512cbc380af5492cb97b67091dcee76a/16x9/645@70.jpg"/>
          <p:cNvPicPr>
            <a:picLocks noChangeAspect="1" noChangeArrowheads="1"/>
          </p:cNvPicPr>
          <p:nvPr/>
        </p:nvPicPr>
        <p:blipFill>
          <a:blip r:embed="rId2"/>
          <a:srcRect/>
          <a:stretch>
            <a:fillRect/>
          </a:stretch>
        </p:blipFill>
        <p:spPr bwMode="auto">
          <a:xfrm>
            <a:off x="1714480" y="2143116"/>
            <a:ext cx="6143625" cy="3429001"/>
          </a:xfrm>
          <a:prstGeom prst="rect">
            <a:avLst/>
          </a:prstGeom>
          <a:noFill/>
        </p:spPr>
      </p:pic>
    </p:spTree>
    <p:extLst>
      <p:ext uri="{BB962C8B-B14F-4D97-AF65-F5344CB8AC3E}">
        <p14:creationId xmlns:p14="http://schemas.microsoft.com/office/powerpoint/2010/main" val="1481264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600" dirty="0" smtClean="0"/>
              <a:t>John H. Gibbon </a:t>
            </a:r>
            <a:r>
              <a:rPr lang="el-GR" sz="3600" dirty="0" smtClean="0"/>
              <a:t>(1904-1973)</a:t>
            </a:r>
            <a:endParaRPr lang="el-GR" sz="3600" dirty="0"/>
          </a:p>
        </p:txBody>
      </p:sp>
      <p:sp>
        <p:nvSpPr>
          <p:cNvPr id="3" name="2 - Θέση περιεχομένου"/>
          <p:cNvSpPr>
            <a:spLocks noGrp="1"/>
          </p:cNvSpPr>
          <p:nvPr>
            <p:ph idx="1"/>
          </p:nvPr>
        </p:nvSpPr>
        <p:spPr/>
        <p:txBody>
          <a:bodyPr/>
          <a:lstStyle/>
          <a:p>
            <a:endParaRPr lang="el-GR" dirty="0"/>
          </a:p>
        </p:txBody>
      </p:sp>
      <p:pic>
        <p:nvPicPr>
          <p:cNvPr id="70658" name="Picture 2" descr="http://img.ymlp.com/u2q4_1s20S1053077012005708gr1_1.jpg"/>
          <p:cNvPicPr>
            <a:picLocks noChangeAspect="1" noChangeArrowheads="1"/>
          </p:cNvPicPr>
          <p:nvPr/>
        </p:nvPicPr>
        <p:blipFill>
          <a:blip r:embed="rId2"/>
          <a:srcRect/>
          <a:stretch>
            <a:fillRect/>
          </a:stretch>
        </p:blipFill>
        <p:spPr bwMode="auto">
          <a:xfrm>
            <a:off x="1500166" y="2428868"/>
            <a:ext cx="5826265" cy="3015092"/>
          </a:xfrm>
          <a:prstGeom prst="rect">
            <a:avLst/>
          </a:prstGeom>
          <a:noFill/>
        </p:spPr>
      </p:pic>
    </p:spTree>
    <p:extLst>
      <p:ext uri="{BB962C8B-B14F-4D97-AF65-F5344CB8AC3E}">
        <p14:creationId xmlns:p14="http://schemas.microsoft.com/office/powerpoint/2010/main" val="2388825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9512" y="13659"/>
            <a:ext cx="8258175" cy="1162050"/>
          </a:xfrm>
        </p:spPr>
        <p:txBody>
          <a:bodyPr/>
          <a:lstStyle/>
          <a:p>
            <a:pPr algn="ctr"/>
            <a:r>
              <a:rPr lang="fr-FR" sz="2400" b="0" dirty="0" smtClean="0"/>
              <a:t>O Wilhelm Röntgen (1845-1923) </a:t>
            </a:r>
            <a:r>
              <a:rPr lang="el-GR" sz="2400" b="0" dirty="0" smtClean="0"/>
              <a:t>κρατά έναν καθοδικό σωλήνα</a:t>
            </a:r>
            <a:r>
              <a:rPr lang="en-US" sz="2400" b="0" dirty="0" smtClean="0"/>
              <a:t/>
            </a:r>
            <a:br>
              <a:rPr lang="en-US" sz="2400" b="0" dirty="0" smtClean="0"/>
            </a:br>
            <a:r>
              <a:rPr lang="en-US" sz="2400" b="0" dirty="0" smtClean="0"/>
              <a:t>Nobel </a:t>
            </a:r>
            <a:r>
              <a:rPr lang="el-GR" sz="2400" b="0" dirty="0" smtClean="0"/>
              <a:t>Φυσικής, 1901 </a:t>
            </a:r>
          </a:p>
        </p:txBody>
      </p:sp>
      <p:sp>
        <p:nvSpPr>
          <p:cNvPr id="21507" name="Text Placeholder 2"/>
          <p:cNvSpPr>
            <a:spLocks noGrp="1"/>
          </p:cNvSpPr>
          <p:nvPr>
            <p:ph type="body" idx="2"/>
          </p:nvPr>
        </p:nvSpPr>
        <p:spPr/>
        <p:txBody>
          <a:bodyPr/>
          <a:lstStyle/>
          <a:p>
            <a:pPr marL="53975" eaLnBrk="1" hangingPunct="1"/>
            <a:endParaRPr lang="el-GR" smtClean="0"/>
          </a:p>
        </p:txBody>
      </p:sp>
      <p:pic>
        <p:nvPicPr>
          <p:cNvPr id="21508" name="Content Placeholder 4" descr="tenant une tube qu il a utilise pour la decouverte de x.jpg"/>
          <p:cNvPicPr>
            <a:picLocks noGrp="1" noChangeAspect="1"/>
          </p:cNvPicPr>
          <p:nvPr>
            <p:ph sz="half" idx="1"/>
          </p:nvPr>
        </p:nvPicPr>
        <p:blipFill>
          <a:blip r:embed="rId2">
            <a:extLst>
              <a:ext uri="{28A0092B-C50C-407E-A947-70E740481C1C}">
                <a14:useLocalDpi xmlns:a14="http://schemas.microsoft.com/office/drawing/2010/main" val="0"/>
              </a:ext>
            </a:extLst>
          </a:blip>
          <a:srcRect t="18736" b="19290"/>
          <a:stretch>
            <a:fillRect/>
          </a:stretch>
        </p:blipFill>
        <p:spPr>
          <a:xfrm>
            <a:off x="0" y="1484784"/>
            <a:ext cx="5684838" cy="5160962"/>
          </a:xfrm>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556792"/>
            <a:ext cx="3517900" cy="51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202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7772400" cy="914400"/>
          </a:xfrm>
        </p:spPr>
        <p:txBody>
          <a:bodyPr>
            <a:normAutofit fontScale="90000"/>
          </a:bodyPr>
          <a:lstStyle/>
          <a:p>
            <a:pPr>
              <a:defRPr/>
            </a:pPr>
            <a:r>
              <a:rPr lang="el-GR" sz="2400" dirty="0" smtClean="0"/>
              <a:t>27 Απριλίου 1968</a:t>
            </a:r>
            <a:r>
              <a:rPr lang="en-US" sz="2400" dirty="0"/>
              <a:t>, </a:t>
            </a:r>
            <a:r>
              <a:rPr lang="el-GR" sz="2400" dirty="0" smtClean="0"/>
              <a:t>νοσοκομείο </a:t>
            </a:r>
            <a:r>
              <a:rPr lang="en-US" sz="2400" dirty="0" err="1" smtClean="0"/>
              <a:t>Pitié-Salpêtrière</a:t>
            </a:r>
            <a:r>
              <a:rPr lang="el-GR" sz="2400" dirty="0" smtClean="0"/>
              <a:t/>
            </a:r>
            <a:br>
              <a:rPr lang="el-GR" sz="2400" dirty="0" smtClean="0"/>
            </a:br>
            <a:r>
              <a:rPr lang="el-GR" sz="2400" dirty="0" smtClean="0"/>
              <a:t>Ο </a:t>
            </a:r>
            <a:r>
              <a:rPr lang="en-US" sz="2400" dirty="0" smtClean="0"/>
              <a:t>Christian </a:t>
            </a:r>
            <a:r>
              <a:rPr lang="en-US" sz="2400" dirty="0" err="1" smtClean="0"/>
              <a:t>Cabrol</a:t>
            </a:r>
            <a:r>
              <a:rPr lang="en-US" sz="2400" dirty="0" smtClean="0"/>
              <a:t> (1925-2017)</a:t>
            </a:r>
            <a:r>
              <a:rPr lang="el-GR" sz="2400" dirty="0" smtClean="0"/>
              <a:t> και η ομάδα του πραγματοποιούν τη πρώτη μεταμόσχευση καρδιάς στην Ευρώπη</a:t>
            </a:r>
            <a:r>
              <a:rPr lang="en-US" sz="2400" dirty="0" smtClean="0"/>
              <a:t> </a:t>
            </a:r>
            <a:endParaRPr lang="el-GR" sz="2400" dirty="0"/>
          </a:p>
        </p:txBody>
      </p:sp>
      <p:pic>
        <p:nvPicPr>
          <p:cNvPr id="20483" name="Picture 1" descr="σάρωση002"/>
          <p:cNvPicPr>
            <a:picLocks noChangeAspect="1" noChangeArrowheads="1"/>
          </p:cNvPicPr>
          <p:nvPr/>
        </p:nvPicPr>
        <p:blipFill>
          <a:blip r:embed="rId2">
            <a:extLst>
              <a:ext uri="{28A0092B-C50C-407E-A947-70E740481C1C}">
                <a14:useLocalDpi xmlns:a14="http://schemas.microsoft.com/office/drawing/2010/main" val="0"/>
              </a:ext>
            </a:extLst>
          </a:blip>
          <a:srcRect l="10007" t="60577" r="13701" b="6688"/>
          <a:stretch>
            <a:fillRect/>
          </a:stretch>
        </p:blipFill>
        <p:spPr bwMode="auto">
          <a:xfrm>
            <a:off x="642938" y="1714500"/>
            <a:ext cx="8301037"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Έλλειψη 2"/>
          <p:cNvSpPr/>
          <p:nvPr/>
        </p:nvSpPr>
        <p:spPr>
          <a:xfrm>
            <a:off x="3779912" y="2739286"/>
            <a:ext cx="1152128"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653872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200" dirty="0" smtClean="0"/>
              <a:t>Alain </a:t>
            </a:r>
            <a:r>
              <a:rPr lang="en-US" sz="3200" dirty="0" err="1" smtClean="0"/>
              <a:t>Carpentier</a:t>
            </a:r>
            <a:r>
              <a:rPr lang="en-US" sz="3200" dirty="0" smtClean="0"/>
              <a:t> (1933-)   </a:t>
            </a:r>
            <a:r>
              <a:rPr lang="en-US" sz="3200" i="1" dirty="0" err="1" smtClean="0"/>
              <a:t>Carmat</a:t>
            </a:r>
            <a:endParaRPr lang="el-GR" sz="3200" i="1" dirty="0"/>
          </a:p>
        </p:txBody>
      </p:sp>
      <p:sp>
        <p:nvSpPr>
          <p:cNvPr id="3" name="2 - Θέση περιεχομένου"/>
          <p:cNvSpPr>
            <a:spLocks noGrp="1"/>
          </p:cNvSpPr>
          <p:nvPr>
            <p:ph idx="1"/>
          </p:nvPr>
        </p:nvSpPr>
        <p:spPr/>
        <p:txBody>
          <a:bodyPr/>
          <a:lstStyle/>
          <a:p>
            <a:endParaRPr lang="el-GR"/>
          </a:p>
        </p:txBody>
      </p:sp>
      <p:pic>
        <p:nvPicPr>
          <p:cNvPr id="71682" name="Picture 2" descr="Εξιτήριο για τον πρώτο ασθενή στον κόσμο με μόνιμη τεχνητή καρδιά "/>
          <p:cNvPicPr>
            <a:picLocks noChangeAspect="1" noChangeArrowheads="1"/>
          </p:cNvPicPr>
          <p:nvPr/>
        </p:nvPicPr>
        <p:blipFill>
          <a:blip r:embed="rId2"/>
          <a:srcRect l="2273" r="2272"/>
          <a:stretch>
            <a:fillRect/>
          </a:stretch>
        </p:blipFill>
        <p:spPr bwMode="auto">
          <a:xfrm>
            <a:off x="3143208" y="1428736"/>
            <a:ext cx="6000792" cy="3581400"/>
          </a:xfrm>
          <a:prstGeom prst="rect">
            <a:avLst/>
          </a:prstGeom>
          <a:noFill/>
        </p:spPr>
      </p:pic>
      <p:pic>
        <p:nvPicPr>
          <p:cNvPr id="71688" name="Picture 8" descr="http://static.latribune.fr/article_page/324395/alain-carpentier.png"/>
          <p:cNvPicPr>
            <a:picLocks noChangeAspect="1" noChangeArrowheads="1"/>
          </p:cNvPicPr>
          <p:nvPr/>
        </p:nvPicPr>
        <p:blipFill>
          <a:blip r:embed="rId3"/>
          <a:srcRect/>
          <a:stretch>
            <a:fillRect/>
          </a:stretch>
        </p:blipFill>
        <p:spPr bwMode="auto">
          <a:xfrm>
            <a:off x="285720" y="2214554"/>
            <a:ext cx="2857500" cy="2362200"/>
          </a:xfrm>
          <a:prstGeom prst="rect">
            <a:avLst/>
          </a:prstGeom>
          <a:noFill/>
        </p:spPr>
      </p:pic>
    </p:spTree>
    <p:extLst>
      <p:ext uri="{BB962C8B-B14F-4D97-AF65-F5344CB8AC3E}">
        <p14:creationId xmlns:p14="http://schemas.microsoft.com/office/powerpoint/2010/main" val="2211866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51520" y="620688"/>
            <a:ext cx="8435280" cy="5505475"/>
          </a:xfrm>
        </p:spPr>
        <p:txBody>
          <a:bodyPr>
            <a:normAutofit/>
          </a:bodyPr>
          <a:lstStyle/>
          <a:p>
            <a:pPr marL="0" indent="0" algn="just">
              <a:buNone/>
            </a:pPr>
            <a:endParaRPr lang="el-GR" sz="2800" i="1" dirty="0" smtClean="0"/>
          </a:p>
          <a:p>
            <a:pPr marL="0" indent="0" algn="just">
              <a:buNone/>
            </a:pPr>
            <a:endParaRPr lang="el-GR" sz="2800" i="1" dirty="0"/>
          </a:p>
          <a:p>
            <a:pPr marL="0" indent="0" algn="just">
              <a:buNone/>
            </a:pPr>
            <a:endParaRPr lang="el-GR" sz="2800" i="1" dirty="0" smtClean="0"/>
          </a:p>
          <a:p>
            <a:pPr marL="0" indent="0" algn="just">
              <a:buNone/>
            </a:pPr>
            <a:r>
              <a:rPr lang="el-GR" sz="2800" i="1" dirty="0" smtClean="0"/>
              <a:t>Όλα παρέρχονται. Οι αυταπάτες των ανθρώπων, ακόμα και οι πιο γενναιόφρονες, είναι προορισμένες στην παρακμή. Μόνον οι αλήθειες της επιστήμης μπορούν ίσως να διεκδικήσουν την αιωνιότητα</a:t>
            </a:r>
          </a:p>
          <a:p>
            <a:pPr marL="0" indent="0" algn="just">
              <a:buNone/>
            </a:pPr>
            <a:endParaRPr lang="en-US" sz="2800" dirty="0" smtClean="0"/>
          </a:p>
          <a:p>
            <a:pPr marL="0" indent="0" algn="just">
              <a:buNone/>
            </a:pPr>
            <a:r>
              <a:rPr lang="en-US" sz="2800" dirty="0" smtClean="0"/>
              <a:t>Charles Richet</a:t>
            </a:r>
            <a:r>
              <a:rPr lang="el-GR" sz="2800" smtClean="0"/>
              <a:t>, 1935</a:t>
            </a:r>
            <a:endParaRPr lang="el-GR" sz="2800" dirty="0"/>
          </a:p>
        </p:txBody>
      </p:sp>
    </p:spTree>
    <p:extLst>
      <p:ext uri="{BB962C8B-B14F-4D97-AF65-F5344CB8AC3E}">
        <p14:creationId xmlns:p14="http://schemas.microsoft.com/office/powerpoint/2010/main" val="2245158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err="1" smtClean="0"/>
              <a:t>Antoine</a:t>
            </a:r>
            <a:r>
              <a:rPr lang="el-GR" sz="3600" dirty="0" smtClean="0"/>
              <a:t> </a:t>
            </a:r>
            <a:r>
              <a:rPr lang="el-GR" sz="3600" dirty="0" err="1" smtClean="0"/>
              <a:t>Béclère</a:t>
            </a:r>
            <a:r>
              <a:rPr lang="el-GR" sz="3600" dirty="0" smtClean="0"/>
              <a:t> (1856-1939)</a:t>
            </a:r>
            <a:endParaRPr lang="el-GR" sz="3600" dirty="0"/>
          </a:p>
        </p:txBody>
      </p:sp>
      <p:sp>
        <p:nvSpPr>
          <p:cNvPr id="3" name="2 - Θέση περιεχομένου"/>
          <p:cNvSpPr>
            <a:spLocks noGrp="1"/>
          </p:cNvSpPr>
          <p:nvPr>
            <p:ph idx="1"/>
          </p:nvPr>
        </p:nvSpPr>
        <p:spPr/>
        <p:txBody>
          <a:bodyPr/>
          <a:lstStyle/>
          <a:p>
            <a:endParaRPr lang="el-GR" dirty="0"/>
          </a:p>
        </p:txBody>
      </p:sp>
      <p:pic>
        <p:nvPicPr>
          <p:cNvPr id="5" name="Content Placeholder 4" descr="radioscop.jpg"/>
          <p:cNvPicPr>
            <a:picLocks noChangeAspect="1"/>
          </p:cNvPicPr>
          <p:nvPr/>
        </p:nvPicPr>
        <p:blipFill>
          <a:blip r:embed="rId2"/>
          <a:srcRect l="4263" t="15457" r="7509" b="9481"/>
          <a:stretch>
            <a:fillRect/>
          </a:stretch>
        </p:blipFill>
        <p:spPr>
          <a:xfrm>
            <a:off x="4845050" y="1500150"/>
            <a:ext cx="4298950" cy="5357850"/>
          </a:xfrm>
          <a:prstGeom prst="rect">
            <a:avLst/>
          </a:prstGeom>
        </p:spPr>
      </p:pic>
      <p:pic>
        <p:nvPicPr>
          <p:cNvPr id="52226" name="Picture 2" descr="http://img.zvab.com/member/35037s/64844773.jpg"/>
          <p:cNvPicPr>
            <a:picLocks noChangeAspect="1" noChangeArrowheads="1"/>
          </p:cNvPicPr>
          <p:nvPr/>
        </p:nvPicPr>
        <p:blipFill>
          <a:blip r:embed="rId3"/>
          <a:srcRect l="52500" t="4255" r="4642" b="7253"/>
          <a:stretch>
            <a:fillRect/>
          </a:stretch>
        </p:blipFill>
        <p:spPr bwMode="auto">
          <a:xfrm>
            <a:off x="0" y="1628733"/>
            <a:ext cx="3429069" cy="5229267"/>
          </a:xfrm>
          <a:prstGeom prst="rect">
            <a:avLst/>
          </a:prstGeom>
          <a:noFill/>
        </p:spPr>
      </p:pic>
    </p:spTree>
    <p:extLst>
      <p:ext uri="{BB962C8B-B14F-4D97-AF65-F5344CB8AC3E}">
        <p14:creationId xmlns:p14="http://schemas.microsoft.com/office/powerpoint/2010/main" val="473137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sp>
        <p:nvSpPr>
          <p:cNvPr id="4" name="Θέση κειμένου 3"/>
          <p:cNvSpPr>
            <a:spLocks noGrp="1"/>
          </p:cNvSpPr>
          <p:nvPr>
            <p:ph type="body" sz="half" idx="2"/>
          </p:nvPr>
        </p:nvSpPr>
        <p:spPr/>
        <p:txBody>
          <a:bodyPr/>
          <a:lstStyle/>
          <a:p>
            <a:endParaRPr lang="el-G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92696"/>
            <a:ext cx="7620000" cy="578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854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 name="Picture 4" descr="1938 l' annee de sa mort.jpg"/>
          <p:cNvPicPr>
            <a:picLocks noChangeAspect="1"/>
          </p:cNvPicPr>
          <p:nvPr/>
        </p:nvPicPr>
        <p:blipFill>
          <a:blip r:embed="rId2"/>
          <a:srcRect l="3431" t="5027" r="2192" b="3239"/>
          <a:stretch>
            <a:fillRect/>
          </a:stretch>
        </p:blipFill>
        <p:spPr bwMode="auto">
          <a:xfrm>
            <a:off x="3143240" y="2857496"/>
            <a:ext cx="5613314" cy="3725104"/>
          </a:xfrm>
          <a:prstGeom prst="rect">
            <a:avLst/>
          </a:prstGeom>
          <a:noFill/>
          <a:ln w="9525">
            <a:noFill/>
            <a:miter lim="800000"/>
            <a:headEnd/>
            <a:tailEnd/>
          </a:ln>
        </p:spPr>
      </p:pic>
      <p:pic>
        <p:nvPicPr>
          <p:cNvPr id="53250" name="Picture 2" descr="http://3.bp.blogspot.com/_PlOcaGhz8Tc/SGEJkk9hBFI/AAAAAAAAAD0/B9WOaPe1n2s/s1600/curiosidade5.jpg"/>
          <p:cNvPicPr>
            <a:picLocks noChangeAspect="1" noChangeArrowheads="1"/>
          </p:cNvPicPr>
          <p:nvPr/>
        </p:nvPicPr>
        <p:blipFill>
          <a:blip r:embed="rId3"/>
          <a:srcRect/>
          <a:stretch>
            <a:fillRect/>
          </a:stretch>
        </p:blipFill>
        <p:spPr bwMode="auto">
          <a:xfrm>
            <a:off x="0" y="0"/>
            <a:ext cx="4238625" cy="2781300"/>
          </a:xfrm>
          <a:prstGeom prst="rect">
            <a:avLst/>
          </a:prstGeom>
          <a:noFill/>
        </p:spPr>
      </p:pic>
    </p:spTree>
    <p:extLst>
      <p:ext uri="{BB962C8B-B14F-4D97-AF65-F5344CB8AC3E}">
        <p14:creationId xmlns:p14="http://schemas.microsoft.com/office/powerpoint/2010/main" val="1657772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lstStyle/>
          <a:p>
            <a:endParaRPr lang="el-GR" smtClean="0"/>
          </a:p>
        </p:txBody>
      </p:sp>
      <p:sp>
        <p:nvSpPr>
          <p:cNvPr id="16387" name="2 - Θέση περιεχομένου"/>
          <p:cNvSpPr>
            <a:spLocks noGrp="1"/>
          </p:cNvSpPr>
          <p:nvPr>
            <p:ph idx="1"/>
          </p:nvPr>
        </p:nvSpPr>
        <p:spPr/>
        <p:txBody>
          <a:bodyPr/>
          <a:lstStyle/>
          <a:p>
            <a:endParaRPr lang="el-GR" smtClean="0"/>
          </a:p>
        </p:txBody>
      </p:sp>
      <p:pic>
        <p:nvPicPr>
          <p:cNvPr id="16388" name="Picture 2" descr="http://www.biusante.parisdescartes.fr/images/banque/zoom/018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 y="1052736"/>
            <a:ext cx="37988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http://www.biusante.parisdescartes.fr/images/banque/zoom/00398.jpg"/>
          <p:cNvPicPr>
            <a:picLocks noChangeAspect="1" noChangeArrowheads="1"/>
          </p:cNvPicPr>
          <p:nvPr/>
        </p:nvPicPr>
        <p:blipFill>
          <a:blip r:embed="rId3">
            <a:extLst>
              <a:ext uri="{28A0092B-C50C-407E-A947-70E740481C1C}">
                <a14:useLocalDpi xmlns:a14="http://schemas.microsoft.com/office/drawing/2010/main" val="0"/>
              </a:ext>
            </a:extLst>
          </a:blip>
          <a:srcRect b="49750"/>
          <a:stretch>
            <a:fillRect/>
          </a:stretch>
        </p:blipFill>
        <p:spPr bwMode="auto">
          <a:xfrm>
            <a:off x="4049713" y="3314533"/>
            <a:ext cx="48545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0009" y="245204"/>
            <a:ext cx="487680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229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fontAlgn="auto">
              <a:spcAft>
                <a:spcPts val="0"/>
              </a:spcAft>
              <a:defRPr/>
            </a:pPr>
            <a:r>
              <a:rPr lang="en-US" dirty="0" smtClean="0"/>
              <a:t/>
            </a:r>
            <a:br>
              <a:rPr lang="en-US" dirty="0" smtClean="0"/>
            </a:br>
            <a:r>
              <a:rPr lang="en-US" sz="3600" dirty="0" err="1" smtClean="0"/>
              <a:t>Scipione</a:t>
            </a:r>
            <a:r>
              <a:rPr lang="en-US" sz="3600" dirty="0" smtClean="0"/>
              <a:t> Riva-</a:t>
            </a:r>
            <a:r>
              <a:rPr lang="en-US" sz="3600" dirty="0" err="1" smtClean="0"/>
              <a:t>Rocci</a:t>
            </a:r>
            <a:r>
              <a:rPr lang="en-US" sz="3600" dirty="0" smtClean="0"/>
              <a:t> (1896-1937)</a:t>
            </a:r>
            <a:r>
              <a:rPr lang="el-GR" sz="3600" dirty="0" smtClean="0"/>
              <a:t/>
            </a:r>
            <a:br>
              <a:rPr lang="el-GR" sz="3600" dirty="0" smtClean="0"/>
            </a:br>
            <a:r>
              <a:rPr lang="el-GR" sz="2700" dirty="0" smtClean="0"/>
              <a:t>Υδραργυρικό σφυγμομανόμετρο </a:t>
            </a:r>
            <a:r>
              <a:rPr lang="el-GR" sz="4000" dirty="0" smtClean="0"/>
              <a:t/>
            </a:r>
            <a:br>
              <a:rPr lang="el-GR" sz="4000" dirty="0" smtClean="0"/>
            </a:br>
            <a:endParaRPr lang="el-GR" sz="4000" dirty="0" smtClean="0"/>
          </a:p>
        </p:txBody>
      </p:sp>
      <p:sp>
        <p:nvSpPr>
          <p:cNvPr id="18435" name="2 - Θέση περιεχομένου"/>
          <p:cNvSpPr>
            <a:spLocks noGrp="1"/>
          </p:cNvSpPr>
          <p:nvPr>
            <p:ph idx="1"/>
          </p:nvPr>
        </p:nvSpPr>
        <p:spPr/>
        <p:txBody>
          <a:bodyPr/>
          <a:lstStyle/>
          <a:p>
            <a:endParaRPr lang="el-GR" smtClean="0"/>
          </a:p>
        </p:txBody>
      </p:sp>
      <p:pic>
        <p:nvPicPr>
          <p:cNvPr id="18436" name="Picture 2" descr="https://upload.wikimedia.org/wikipedia/commons/7/7a/Riva_Rocci_1863-19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000250"/>
            <a:ext cx="2682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C:\Users\User\Desktop\Downloads\thm8gzn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1776413"/>
            <a:ext cx="3916362"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37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p:cNvSpPr>
            <a:spLocks noGrp="1"/>
          </p:cNvSpPr>
          <p:nvPr>
            <p:ph type="title"/>
          </p:nvPr>
        </p:nvSpPr>
        <p:spPr/>
        <p:txBody>
          <a:bodyPr>
            <a:normAutofit/>
          </a:bodyPr>
          <a:lstStyle/>
          <a:p>
            <a:r>
              <a:rPr lang="en-US" sz="3200" dirty="0" smtClean="0"/>
              <a:t>Harvey Cushing (1869-1939)</a:t>
            </a:r>
            <a:endParaRPr lang="el-GR" sz="3200" dirty="0" smtClean="0"/>
          </a:p>
        </p:txBody>
      </p:sp>
      <p:sp>
        <p:nvSpPr>
          <p:cNvPr id="19459" name="2 - Θέση περιεχομένου"/>
          <p:cNvSpPr>
            <a:spLocks noGrp="1"/>
          </p:cNvSpPr>
          <p:nvPr>
            <p:ph idx="1"/>
          </p:nvPr>
        </p:nvSpPr>
        <p:spPr/>
        <p:txBody>
          <a:bodyPr/>
          <a:lstStyle/>
          <a:p>
            <a:endParaRPr lang="el-GR" smtClean="0"/>
          </a:p>
        </p:txBody>
      </p:sp>
      <p:pic>
        <p:nvPicPr>
          <p:cNvPr id="19460" name="Picture 2" descr="Image result for harvey cushing and riva roc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 y="1628800"/>
            <a:ext cx="3657600"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2105025"/>
            <a:ext cx="47625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008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2400" dirty="0" smtClean="0"/>
              <a:t>Willem Einthoven (1860 –1927) </a:t>
            </a:r>
            <a:r>
              <a:rPr lang="el-GR" sz="2400" dirty="0" smtClean="0"/>
              <a:t/>
            </a:r>
            <a:br>
              <a:rPr lang="el-GR" sz="2400" dirty="0" smtClean="0"/>
            </a:br>
            <a:r>
              <a:rPr lang="en-US" sz="1800" dirty="0" smtClean="0"/>
              <a:t>Nobel </a:t>
            </a:r>
            <a:r>
              <a:rPr lang="el-GR" sz="1800" dirty="0" smtClean="0"/>
              <a:t>Ιατρικής και Φυσιολογίας, 1924</a:t>
            </a:r>
            <a:endParaRPr lang="el-GR" sz="1800" dirty="0"/>
          </a:p>
        </p:txBody>
      </p:sp>
      <p:sp>
        <p:nvSpPr>
          <p:cNvPr id="3" name="2 - Θέση περιεχομένου"/>
          <p:cNvSpPr>
            <a:spLocks noGrp="1"/>
          </p:cNvSpPr>
          <p:nvPr>
            <p:ph idx="1"/>
          </p:nvPr>
        </p:nvSpPr>
        <p:spPr/>
        <p:txBody>
          <a:bodyPr/>
          <a:lstStyle/>
          <a:p>
            <a:endParaRPr lang="el-GR"/>
          </a:p>
        </p:txBody>
      </p:sp>
      <p:pic>
        <p:nvPicPr>
          <p:cNvPr id="66562" name="Picture 2" descr="http://www.metealpaslan.com/ecg/reel/000088-09.jpg"/>
          <p:cNvPicPr>
            <a:picLocks noChangeAspect="1" noChangeArrowheads="1"/>
          </p:cNvPicPr>
          <p:nvPr/>
        </p:nvPicPr>
        <p:blipFill>
          <a:blip r:embed="rId2"/>
          <a:srcRect/>
          <a:stretch>
            <a:fillRect/>
          </a:stretch>
        </p:blipFill>
        <p:spPr bwMode="auto">
          <a:xfrm>
            <a:off x="755576" y="1556792"/>
            <a:ext cx="7654442" cy="4569866"/>
          </a:xfrm>
          <a:prstGeom prst="rect">
            <a:avLst/>
          </a:prstGeom>
          <a:noFill/>
        </p:spPr>
      </p:pic>
    </p:spTree>
    <p:extLst>
      <p:ext uri="{BB962C8B-B14F-4D97-AF65-F5344CB8AC3E}">
        <p14:creationId xmlns:p14="http://schemas.microsoft.com/office/powerpoint/2010/main" val="4220429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254</Words>
  <Application>Microsoft Office PowerPoint</Application>
  <PresentationFormat>Προβολή στην οθόνη (4:3)</PresentationFormat>
  <Paragraphs>25</Paragraphs>
  <Slides>22</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22</vt:i4>
      </vt:variant>
    </vt:vector>
  </HeadingPairs>
  <TitlesOfParts>
    <vt:vector size="23" baseType="lpstr">
      <vt:lpstr>Θέμα του Office</vt:lpstr>
      <vt:lpstr>20ος αιώνας</vt:lpstr>
      <vt:lpstr>O Wilhelm Röntgen (1845-1923) κρατά έναν καθοδικό σωλήνα Nobel Φυσικής, 1901 </vt:lpstr>
      <vt:lpstr>Antoine Béclère (1856-1939)</vt:lpstr>
      <vt:lpstr>Παρουσίαση του PowerPoint</vt:lpstr>
      <vt:lpstr>Παρουσίαση του PowerPoint</vt:lpstr>
      <vt:lpstr>Παρουσίαση του PowerPoint</vt:lpstr>
      <vt:lpstr> Scipione Riva-Rocci (1896-1937) Υδραργυρικό σφυγμομανόμετρο  </vt:lpstr>
      <vt:lpstr>Harvey Cushing (1869-1939)</vt:lpstr>
      <vt:lpstr>Willem Einthoven (1860 –1927)  Nobel Ιατρικής και Φυσιολογίας, 1924</vt:lpstr>
      <vt:lpstr>Παρουσίαση του PowerPoint</vt:lpstr>
      <vt:lpstr>Karl Landsteiner (1888-1943) Νόμπελ Φυσιολογίας και Ιατρικής, 1930  συστηματοποίηση των ομάδων αίματος κατά ΑΒΟ (1900) παράγοντας Rhesus (1940) </vt:lpstr>
      <vt:lpstr>Charles Richet (1850-1935) Nobel Φυσιολογίας και Ιατρικής, 1913 – αναφυλαξία (1902)</vt:lpstr>
      <vt:lpstr> </vt:lpstr>
      <vt:lpstr>Πνευματιστική  συνεδρία (Palladino-Richet)</vt:lpstr>
      <vt:lpstr>Alexis Carrel (1873-1944) πρόδρομος της αγγειοχειρουργικής, της μεταμόσχευσης οργάνων, και των ιστοκαλλιεργειών. Nobel Φυσιολογίας και Ιατρικής, 1912- τεχνική αναστόμωσης αγγείων</vt:lpstr>
      <vt:lpstr>Παρουσίαση του PowerPoint</vt:lpstr>
      <vt:lpstr>Παρουσίαση του PowerPoint</vt:lpstr>
      <vt:lpstr>Christiaan  Barnard (1922 –2001)  1967-Μεταμοσχευση καρδιάς</vt:lpstr>
      <vt:lpstr>John H. Gibbon (1904-1973)</vt:lpstr>
      <vt:lpstr>27 Απριλίου 1968, νοσοκομείο Pitié-Salpêtrière Ο Christian Cabrol (1925-2017) και η ομάδα του πραγματοποιούν τη πρώτη μεταμόσχευση καρδιάς στην Ευρώπη </vt:lpstr>
      <vt:lpstr>Alain Carpentier (1933-)   Carmat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Windows User</dc:creator>
  <cp:lastModifiedBy>Windows User</cp:lastModifiedBy>
  <cp:revision>25</cp:revision>
  <dcterms:created xsi:type="dcterms:W3CDTF">2020-11-07T12:12:55Z</dcterms:created>
  <dcterms:modified xsi:type="dcterms:W3CDTF">2021-10-31T11:07:19Z</dcterms:modified>
</cp:coreProperties>
</file>