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93" r:id="rId2"/>
    <p:sldId id="294" r:id="rId3"/>
    <p:sldId id="258" r:id="rId4"/>
    <p:sldId id="276" r:id="rId5"/>
    <p:sldId id="275" r:id="rId6"/>
    <p:sldId id="259" r:id="rId7"/>
    <p:sldId id="260" r:id="rId8"/>
    <p:sldId id="270" r:id="rId9"/>
    <p:sldId id="271" r:id="rId10"/>
    <p:sldId id="268" r:id="rId11"/>
    <p:sldId id="290" r:id="rId12"/>
    <p:sldId id="269" r:id="rId13"/>
    <p:sldId id="265" r:id="rId14"/>
    <p:sldId id="289" r:id="rId15"/>
    <p:sldId id="287" r:id="rId16"/>
    <p:sldId id="288" r:id="rId17"/>
    <p:sldId id="266" r:id="rId18"/>
    <p:sldId id="283" r:id="rId19"/>
    <p:sldId id="284" r:id="rId20"/>
    <p:sldId id="285" r:id="rId21"/>
    <p:sldId id="286" r:id="rId22"/>
    <p:sldId id="291" r:id="rId23"/>
    <p:sldId id="292" r:id="rId24"/>
    <p:sldId id="274" r:id="rId25"/>
    <p:sldId id="272" r:id="rId26"/>
    <p:sldId id="28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9" d="100"/>
          <a:sy n="99" d="100"/>
        </p:scale>
        <p:origin x="-192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D8C80C-A131-684D-9D2F-7CB8FDD58E98}" type="doc">
      <dgm:prSet loTypeId="urn:microsoft.com/office/officeart/2005/8/layout/list1" loCatId="" qsTypeId="urn:microsoft.com/office/officeart/2005/8/quickstyle/simple2" qsCatId="simple" csTypeId="urn:microsoft.com/office/officeart/2005/8/colors/accent0_2" csCatId="mainScheme" phldr="1"/>
      <dgm:spPr/>
      <dgm:t>
        <a:bodyPr/>
        <a:lstStyle/>
        <a:p>
          <a:endParaRPr lang="en-US"/>
        </a:p>
      </dgm:t>
    </dgm:pt>
    <dgm:pt modelId="{F05C2FC8-9CE5-D04C-BB38-75A126FBE4E5}">
      <dgm:prSet custT="1"/>
      <dgm:spPr/>
      <dgm:t>
        <a:bodyPr/>
        <a:lstStyle/>
        <a:p>
          <a:pPr algn="l" rtl="0"/>
          <a:r>
            <a:rPr lang="en-US" sz="2400" baseline="30000" dirty="0" smtClean="0"/>
            <a:t>increased clotting potential, </a:t>
          </a:r>
          <a:endParaRPr lang="en-US" sz="2400" baseline="30000" dirty="0" smtClean="0"/>
        </a:p>
        <a:p>
          <a:pPr algn="l" rtl="0"/>
          <a:r>
            <a:rPr lang="en-US" sz="2400" baseline="30000" dirty="0" smtClean="0"/>
            <a:t>decreased </a:t>
          </a:r>
          <a:r>
            <a:rPr lang="en-US" sz="2400" baseline="30000" dirty="0" smtClean="0"/>
            <a:t>anticoagulant </a:t>
          </a:r>
          <a:r>
            <a:rPr lang="en-US" sz="2400" baseline="30000" dirty="0" smtClean="0"/>
            <a:t>activity </a:t>
          </a:r>
        </a:p>
        <a:p>
          <a:pPr algn="l" rtl="0"/>
          <a:r>
            <a:rPr lang="en-US" sz="2400" baseline="30000" dirty="0" smtClean="0"/>
            <a:t>decreased </a:t>
          </a:r>
          <a:r>
            <a:rPr lang="en-US" sz="2400" baseline="30000" dirty="0" smtClean="0"/>
            <a:t>fibrinolysis . </a:t>
          </a:r>
          <a:endParaRPr lang="en-US" sz="2400" dirty="0"/>
        </a:p>
      </dgm:t>
    </dgm:pt>
    <dgm:pt modelId="{DDE5EC55-BCEF-4140-B122-F277E5B2070E}" type="parTrans" cxnId="{E2FC45DF-231C-CB44-A20F-7D9E92756FD0}">
      <dgm:prSet/>
      <dgm:spPr/>
      <dgm:t>
        <a:bodyPr/>
        <a:lstStyle/>
        <a:p>
          <a:endParaRPr lang="en-US" sz="4000"/>
        </a:p>
      </dgm:t>
    </dgm:pt>
    <dgm:pt modelId="{A91909DD-C225-BF4A-8BA0-B9D53CFAB460}" type="sibTrans" cxnId="{E2FC45DF-231C-CB44-A20F-7D9E92756FD0}">
      <dgm:prSet/>
      <dgm:spPr/>
      <dgm:t>
        <a:bodyPr/>
        <a:lstStyle/>
        <a:p>
          <a:endParaRPr lang="en-US" sz="4000"/>
        </a:p>
      </dgm:t>
    </dgm:pt>
    <dgm:pt modelId="{D064E767-28EF-9446-9F54-32E5B5B8217D}">
      <dgm:prSet custT="1"/>
      <dgm:spPr/>
      <dgm:t>
        <a:bodyPr/>
        <a:lstStyle/>
        <a:p>
          <a:r>
            <a:rPr lang="en-US" sz="1600" dirty="0" smtClean="0"/>
            <a:t>1/ 1600 pregnancies,  </a:t>
          </a:r>
          <a:endParaRPr lang="en-US" sz="1600" dirty="0" smtClean="0"/>
        </a:p>
        <a:p>
          <a:r>
            <a:rPr lang="en-US" sz="1600" dirty="0" smtClean="0"/>
            <a:t>9</a:t>
          </a:r>
          <a:r>
            <a:rPr lang="en-US" sz="1600" dirty="0" smtClean="0"/>
            <a:t>% maternal deaths in USA</a:t>
          </a:r>
          <a:endParaRPr lang="en-US" sz="1600" dirty="0"/>
        </a:p>
      </dgm:t>
    </dgm:pt>
    <dgm:pt modelId="{BF49CBBB-C887-A74B-A824-45BEEFFFF783}" type="parTrans" cxnId="{6A37D229-3682-454E-9579-53C1606DD61B}">
      <dgm:prSet/>
      <dgm:spPr/>
      <dgm:t>
        <a:bodyPr/>
        <a:lstStyle/>
        <a:p>
          <a:endParaRPr lang="en-US" sz="2400"/>
        </a:p>
      </dgm:t>
    </dgm:pt>
    <dgm:pt modelId="{57C52A08-6178-AA46-864B-7FAE2E43D099}" type="sibTrans" cxnId="{6A37D229-3682-454E-9579-53C1606DD61B}">
      <dgm:prSet/>
      <dgm:spPr/>
      <dgm:t>
        <a:bodyPr/>
        <a:lstStyle/>
        <a:p>
          <a:endParaRPr lang="en-US" sz="2400"/>
        </a:p>
      </dgm:t>
    </dgm:pt>
    <dgm:pt modelId="{A97CA753-EEAC-514D-896D-A58B940AD06E}">
      <dgm:prSet custT="1"/>
      <dgm:spPr/>
      <dgm:t>
        <a:bodyPr/>
        <a:lstStyle/>
        <a:p>
          <a:r>
            <a:rPr lang="en-US" sz="1600" dirty="0" smtClean="0"/>
            <a:t>Risk </a:t>
          </a:r>
          <a:r>
            <a:rPr lang="en-US" sz="1600" dirty="0" smtClean="0"/>
            <a:t>of DVT  during pregnancy x5</a:t>
          </a:r>
          <a:endParaRPr lang="en-US" sz="1600" dirty="0"/>
        </a:p>
      </dgm:t>
    </dgm:pt>
    <dgm:pt modelId="{7A7B560B-3EE8-AF4D-9A72-9F85DF5C7A5A}" type="parTrans" cxnId="{D09398CC-F146-1043-A87E-61B71CCF492E}">
      <dgm:prSet/>
      <dgm:spPr/>
      <dgm:t>
        <a:bodyPr/>
        <a:lstStyle/>
        <a:p>
          <a:endParaRPr lang="en-US" sz="2400"/>
        </a:p>
      </dgm:t>
    </dgm:pt>
    <dgm:pt modelId="{33F218B8-E19E-A748-BB07-03BB88F243CF}" type="sibTrans" cxnId="{D09398CC-F146-1043-A87E-61B71CCF492E}">
      <dgm:prSet/>
      <dgm:spPr/>
      <dgm:t>
        <a:bodyPr/>
        <a:lstStyle/>
        <a:p>
          <a:endParaRPr lang="en-US" sz="2400"/>
        </a:p>
      </dgm:t>
    </dgm:pt>
    <dgm:pt modelId="{F9A1962D-D9E9-8944-A7BF-771BD50D589B}" type="pres">
      <dgm:prSet presAssocID="{A7D8C80C-A131-684D-9D2F-7CB8FDD58E98}" presName="linear" presStyleCnt="0">
        <dgm:presLayoutVars>
          <dgm:dir/>
          <dgm:animLvl val="lvl"/>
          <dgm:resizeHandles val="exact"/>
        </dgm:presLayoutVars>
      </dgm:prSet>
      <dgm:spPr/>
      <dgm:t>
        <a:bodyPr/>
        <a:lstStyle/>
        <a:p>
          <a:endParaRPr lang="en-US"/>
        </a:p>
      </dgm:t>
    </dgm:pt>
    <dgm:pt modelId="{939439C4-5504-654D-A5FB-0C5F2E34CD8E}" type="pres">
      <dgm:prSet presAssocID="{A97CA753-EEAC-514D-896D-A58B940AD06E}" presName="parentLin" presStyleCnt="0"/>
      <dgm:spPr/>
    </dgm:pt>
    <dgm:pt modelId="{54C79D4C-32B9-2B40-B0D1-F1991E8E107B}" type="pres">
      <dgm:prSet presAssocID="{A97CA753-EEAC-514D-896D-A58B940AD06E}" presName="parentLeftMargin" presStyleLbl="node1" presStyleIdx="0" presStyleCnt="3"/>
      <dgm:spPr/>
      <dgm:t>
        <a:bodyPr/>
        <a:lstStyle/>
        <a:p>
          <a:endParaRPr lang="en-US"/>
        </a:p>
      </dgm:t>
    </dgm:pt>
    <dgm:pt modelId="{4656074B-D366-5243-8764-5E6926BCF1FC}" type="pres">
      <dgm:prSet presAssocID="{A97CA753-EEAC-514D-896D-A58B940AD06E}" presName="parentText" presStyleLbl="node1" presStyleIdx="0" presStyleCnt="3" custScaleX="116667" custScaleY="225404">
        <dgm:presLayoutVars>
          <dgm:chMax val="0"/>
          <dgm:bulletEnabled val="1"/>
        </dgm:presLayoutVars>
      </dgm:prSet>
      <dgm:spPr/>
      <dgm:t>
        <a:bodyPr/>
        <a:lstStyle/>
        <a:p>
          <a:endParaRPr lang="en-US"/>
        </a:p>
      </dgm:t>
    </dgm:pt>
    <dgm:pt modelId="{8B96DB1C-4B10-C944-BC51-968D94BBA667}" type="pres">
      <dgm:prSet presAssocID="{A97CA753-EEAC-514D-896D-A58B940AD06E}" presName="negativeSpace" presStyleCnt="0"/>
      <dgm:spPr/>
    </dgm:pt>
    <dgm:pt modelId="{D2BAF38F-F3E9-5B46-862A-58805650BC40}" type="pres">
      <dgm:prSet presAssocID="{A97CA753-EEAC-514D-896D-A58B940AD06E}" presName="childText" presStyleLbl="conFgAcc1" presStyleIdx="0" presStyleCnt="3">
        <dgm:presLayoutVars>
          <dgm:bulletEnabled val="1"/>
        </dgm:presLayoutVars>
      </dgm:prSet>
      <dgm:spPr/>
    </dgm:pt>
    <dgm:pt modelId="{D03FADDF-54BA-A547-A6D2-4B9176D7E30B}" type="pres">
      <dgm:prSet presAssocID="{33F218B8-E19E-A748-BB07-03BB88F243CF}" presName="spaceBetweenRectangles" presStyleCnt="0"/>
      <dgm:spPr/>
    </dgm:pt>
    <dgm:pt modelId="{E8D873D2-10DF-4149-9575-11B8A09891D0}" type="pres">
      <dgm:prSet presAssocID="{F05C2FC8-9CE5-D04C-BB38-75A126FBE4E5}" presName="parentLin" presStyleCnt="0"/>
      <dgm:spPr/>
    </dgm:pt>
    <dgm:pt modelId="{B6040882-70ED-5347-84C9-109BCAD18773}" type="pres">
      <dgm:prSet presAssocID="{F05C2FC8-9CE5-D04C-BB38-75A126FBE4E5}" presName="parentLeftMargin" presStyleLbl="node1" presStyleIdx="0" presStyleCnt="3"/>
      <dgm:spPr/>
      <dgm:t>
        <a:bodyPr/>
        <a:lstStyle/>
        <a:p>
          <a:endParaRPr lang="en-US"/>
        </a:p>
      </dgm:t>
    </dgm:pt>
    <dgm:pt modelId="{5621F0DC-C50C-724F-B2F4-97D4AB3E0557}" type="pres">
      <dgm:prSet presAssocID="{F05C2FC8-9CE5-D04C-BB38-75A126FBE4E5}" presName="parentText" presStyleLbl="node1" presStyleIdx="1" presStyleCnt="3" custScaleX="119810" custScaleY="220738">
        <dgm:presLayoutVars>
          <dgm:chMax val="0"/>
          <dgm:bulletEnabled val="1"/>
        </dgm:presLayoutVars>
      </dgm:prSet>
      <dgm:spPr/>
      <dgm:t>
        <a:bodyPr/>
        <a:lstStyle/>
        <a:p>
          <a:endParaRPr lang="en-US"/>
        </a:p>
      </dgm:t>
    </dgm:pt>
    <dgm:pt modelId="{84C10F75-9E29-9B46-8AB3-A3675AB78887}" type="pres">
      <dgm:prSet presAssocID="{F05C2FC8-9CE5-D04C-BB38-75A126FBE4E5}" presName="negativeSpace" presStyleCnt="0"/>
      <dgm:spPr/>
    </dgm:pt>
    <dgm:pt modelId="{A8513DE6-8569-F44D-891B-6A8FE0E8DA39}" type="pres">
      <dgm:prSet presAssocID="{F05C2FC8-9CE5-D04C-BB38-75A126FBE4E5}" presName="childText" presStyleLbl="conFgAcc1" presStyleIdx="1" presStyleCnt="3">
        <dgm:presLayoutVars>
          <dgm:bulletEnabled val="1"/>
        </dgm:presLayoutVars>
      </dgm:prSet>
      <dgm:spPr/>
    </dgm:pt>
    <dgm:pt modelId="{126A64ED-4DCD-6444-890F-726E2F1D3C86}" type="pres">
      <dgm:prSet presAssocID="{A91909DD-C225-BF4A-8BA0-B9D53CFAB460}" presName="spaceBetweenRectangles" presStyleCnt="0"/>
      <dgm:spPr/>
    </dgm:pt>
    <dgm:pt modelId="{79BC9C27-DEDD-6E42-9B3C-F5DDADE60FEC}" type="pres">
      <dgm:prSet presAssocID="{D064E767-28EF-9446-9F54-32E5B5B8217D}" presName="parentLin" presStyleCnt="0"/>
      <dgm:spPr/>
    </dgm:pt>
    <dgm:pt modelId="{582146E5-4D99-C24D-8054-A1915B7C1290}" type="pres">
      <dgm:prSet presAssocID="{D064E767-28EF-9446-9F54-32E5B5B8217D}" presName="parentLeftMargin" presStyleLbl="node1" presStyleIdx="1" presStyleCnt="3"/>
      <dgm:spPr/>
      <dgm:t>
        <a:bodyPr/>
        <a:lstStyle/>
        <a:p>
          <a:endParaRPr lang="en-US"/>
        </a:p>
      </dgm:t>
    </dgm:pt>
    <dgm:pt modelId="{3480178C-2186-B04B-B31D-18B55AE72D92}" type="pres">
      <dgm:prSet presAssocID="{D064E767-28EF-9446-9F54-32E5B5B8217D}" presName="parentText" presStyleLbl="node1" presStyleIdx="2" presStyleCnt="3" custScaleY="228699" custLinFactNeighborY="-3585">
        <dgm:presLayoutVars>
          <dgm:chMax val="0"/>
          <dgm:bulletEnabled val="1"/>
        </dgm:presLayoutVars>
      </dgm:prSet>
      <dgm:spPr/>
      <dgm:t>
        <a:bodyPr/>
        <a:lstStyle/>
        <a:p>
          <a:endParaRPr lang="en-US"/>
        </a:p>
      </dgm:t>
    </dgm:pt>
    <dgm:pt modelId="{5E17D2C0-4830-554E-A842-2D46174A1695}" type="pres">
      <dgm:prSet presAssocID="{D064E767-28EF-9446-9F54-32E5B5B8217D}" presName="negativeSpace" presStyleCnt="0"/>
      <dgm:spPr/>
    </dgm:pt>
    <dgm:pt modelId="{BAA63A1B-A6B4-784E-AD30-5990D8B63663}" type="pres">
      <dgm:prSet presAssocID="{D064E767-28EF-9446-9F54-32E5B5B8217D}" presName="childText" presStyleLbl="conFgAcc1" presStyleIdx="2" presStyleCnt="3">
        <dgm:presLayoutVars>
          <dgm:bulletEnabled val="1"/>
        </dgm:presLayoutVars>
      </dgm:prSet>
      <dgm:spPr/>
    </dgm:pt>
  </dgm:ptLst>
  <dgm:cxnLst>
    <dgm:cxn modelId="{D5200A0F-435F-324C-8AFE-D30F3C1607A4}" type="presOf" srcId="{A97CA753-EEAC-514D-896D-A58B940AD06E}" destId="{54C79D4C-32B9-2B40-B0D1-F1991E8E107B}" srcOrd="0" destOrd="0" presId="urn:microsoft.com/office/officeart/2005/8/layout/list1"/>
    <dgm:cxn modelId="{472C9FD0-E08C-114E-8A1B-EF82B4338232}" type="presOf" srcId="{F05C2FC8-9CE5-D04C-BB38-75A126FBE4E5}" destId="{5621F0DC-C50C-724F-B2F4-97D4AB3E0557}" srcOrd="1" destOrd="0" presId="urn:microsoft.com/office/officeart/2005/8/layout/list1"/>
    <dgm:cxn modelId="{E2FC45DF-231C-CB44-A20F-7D9E92756FD0}" srcId="{A7D8C80C-A131-684D-9D2F-7CB8FDD58E98}" destId="{F05C2FC8-9CE5-D04C-BB38-75A126FBE4E5}" srcOrd="1" destOrd="0" parTransId="{DDE5EC55-BCEF-4140-B122-F277E5B2070E}" sibTransId="{A91909DD-C225-BF4A-8BA0-B9D53CFAB460}"/>
    <dgm:cxn modelId="{E4A5DB20-DDB3-8643-A105-A3D0AAC4CF14}" type="presOf" srcId="{D064E767-28EF-9446-9F54-32E5B5B8217D}" destId="{3480178C-2186-B04B-B31D-18B55AE72D92}" srcOrd="1" destOrd="0" presId="urn:microsoft.com/office/officeart/2005/8/layout/list1"/>
    <dgm:cxn modelId="{32F0C318-C180-C74F-90A8-DE2854BB5B5A}" type="presOf" srcId="{A97CA753-EEAC-514D-896D-A58B940AD06E}" destId="{4656074B-D366-5243-8764-5E6926BCF1FC}" srcOrd="1" destOrd="0" presId="urn:microsoft.com/office/officeart/2005/8/layout/list1"/>
    <dgm:cxn modelId="{AD2D71A5-B6DA-8D4C-B566-1A48AEBD1E51}" type="presOf" srcId="{D064E767-28EF-9446-9F54-32E5B5B8217D}" destId="{582146E5-4D99-C24D-8054-A1915B7C1290}" srcOrd="0" destOrd="0" presId="urn:microsoft.com/office/officeart/2005/8/layout/list1"/>
    <dgm:cxn modelId="{6A37D229-3682-454E-9579-53C1606DD61B}" srcId="{A7D8C80C-A131-684D-9D2F-7CB8FDD58E98}" destId="{D064E767-28EF-9446-9F54-32E5B5B8217D}" srcOrd="2" destOrd="0" parTransId="{BF49CBBB-C887-A74B-A824-45BEEFFFF783}" sibTransId="{57C52A08-6178-AA46-864B-7FAE2E43D099}"/>
    <dgm:cxn modelId="{D09398CC-F146-1043-A87E-61B71CCF492E}" srcId="{A7D8C80C-A131-684D-9D2F-7CB8FDD58E98}" destId="{A97CA753-EEAC-514D-896D-A58B940AD06E}" srcOrd="0" destOrd="0" parTransId="{7A7B560B-3EE8-AF4D-9A72-9F85DF5C7A5A}" sibTransId="{33F218B8-E19E-A748-BB07-03BB88F243CF}"/>
    <dgm:cxn modelId="{DDDAB600-E45A-A74F-8241-2CA1F4D559F5}" type="presOf" srcId="{F05C2FC8-9CE5-D04C-BB38-75A126FBE4E5}" destId="{B6040882-70ED-5347-84C9-109BCAD18773}" srcOrd="0" destOrd="0" presId="urn:microsoft.com/office/officeart/2005/8/layout/list1"/>
    <dgm:cxn modelId="{BA93AD52-C3E8-8945-AA11-E797C1CA9C0C}" type="presOf" srcId="{A7D8C80C-A131-684D-9D2F-7CB8FDD58E98}" destId="{F9A1962D-D9E9-8944-A7BF-771BD50D589B}" srcOrd="0" destOrd="0" presId="urn:microsoft.com/office/officeart/2005/8/layout/list1"/>
    <dgm:cxn modelId="{3AF5934C-7685-1A4C-9250-6C4425CF00C4}" type="presParOf" srcId="{F9A1962D-D9E9-8944-A7BF-771BD50D589B}" destId="{939439C4-5504-654D-A5FB-0C5F2E34CD8E}" srcOrd="0" destOrd="0" presId="urn:microsoft.com/office/officeart/2005/8/layout/list1"/>
    <dgm:cxn modelId="{0ECB28FB-D997-E24B-961F-4AFFDDF593AE}" type="presParOf" srcId="{939439C4-5504-654D-A5FB-0C5F2E34CD8E}" destId="{54C79D4C-32B9-2B40-B0D1-F1991E8E107B}" srcOrd="0" destOrd="0" presId="urn:microsoft.com/office/officeart/2005/8/layout/list1"/>
    <dgm:cxn modelId="{F0A73DC1-191D-7B46-9C74-221E1BF7E4E1}" type="presParOf" srcId="{939439C4-5504-654D-A5FB-0C5F2E34CD8E}" destId="{4656074B-D366-5243-8764-5E6926BCF1FC}" srcOrd="1" destOrd="0" presId="urn:microsoft.com/office/officeart/2005/8/layout/list1"/>
    <dgm:cxn modelId="{06585936-A6DE-6442-B552-5D70F033DB20}" type="presParOf" srcId="{F9A1962D-D9E9-8944-A7BF-771BD50D589B}" destId="{8B96DB1C-4B10-C944-BC51-968D94BBA667}" srcOrd="1" destOrd="0" presId="urn:microsoft.com/office/officeart/2005/8/layout/list1"/>
    <dgm:cxn modelId="{8BF97B7C-850A-A04D-80B1-CA7860EF5972}" type="presParOf" srcId="{F9A1962D-D9E9-8944-A7BF-771BD50D589B}" destId="{D2BAF38F-F3E9-5B46-862A-58805650BC40}" srcOrd="2" destOrd="0" presId="urn:microsoft.com/office/officeart/2005/8/layout/list1"/>
    <dgm:cxn modelId="{81D70A20-0E4A-A147-8B36-27ED11E31B1E}" type="presParOf" srcId="{F9A1962D-D9E9-8944-A7BF-771BD50D589B}" destId="{D03FADDF-54BA-A547-A6D2-4B9176D7E30B}" srcOrd="3" destOrd="0" presId="urn:microsoft.com/office/officeart/2005/8/layout/list1"/>
    <dgm:cxn modelId="{46F43645-935B-8C4D-B9F6-D8283605EDAB}" type="presParOf" srcId="{F9A1962D-D9E9-8944-A7BF-771BD50D589B}" destId="{E8D873D2-10DF-4149-9575-11B8A09891D0}" srcOrd="4" destOrd="0" presId="urn:microsoft.com/office/officeart/2005/8/layout/list1"/>
    <dgm:cxn modelId="{7D3F9612-9168-A243-A1ED-F1D7CCBA0F34}" type="presParOf" srcId="{E8D873D2-10DF-4149-9575-11B8A09891D0}" destId="{B6040882-70ED-5347-84C9-109BCAD18773}" srcOrd="0" destOrd="0" presId="urn:microsoft.com/office/officeart/2005/8/layout/list1"/>
    <dgm:cxn modelId="{92FE51AC-AFCC-7E48-B10E-D8D52F220BAD}" type="presParOf" srcId="{E8D873D2-10DF-4149-9575-11B8A09891D0}" destId="{5621F0DC-C50C-724F-B2F4-97D4AB3E0557}" srcOrd="1" destOrd="0" presId="urn:microsoft.com/office/officeart/2005/8/layout/list1"/>
    <dgm:cxn modelId="{011692A1-A51E-2740-9BDB-07B5153F97E9}" type="presParOf" srcId="{F9A1962D-D9E9-8944-A7BF-771BD50D589B}" destId="{84C10F75-9E29-9B46-8AB3-A3675AB78887}" srcOrd="5" destOrd="0" presId="urn:microsoft.com/office/officeart/2005/8/layout/list1"/>
    <dgm:cxn modelId="{6297407A-9474-0F47-8826-B7361C66A788}" type="presParOf" srcId="{F9A1962D-D9E9-8944-A7BF-771BD50D589B}" destId="{A8513DE6-8569-F44D-891B-6A8FE0E8DA39}" srcOrd="6" destOrd="0" presId="urn:microsoft.com/office/officeart/2005/8/layout/list1"/>
    <dgm:cxn modelId="{2903FAC6-329A-024B-8B98-1AD894ED8967}" type="presParOf" srcId="{F9A1962D-D9E9-8944-A7BF-771BD50D589B}" destId="{126A64ED-4DCD-6444-890F-726E2F1D3C86}" srcOrd="7" destOrd="0" presId="urn:microsoft.com/office/officeart/2005/8/layout/list1"/>
    <dgm:cxn modelId="{7FECAE2E-AA15-8444-A41B-CDACDE268696}" type="presParOf" srcId="{F9A1962D-D9E9-8944-A7BF-771BD50D589B}" destId="{79BC9C27-DEDD-6E42-9B3C-F5DDADE60FEC}" srcOrd="8" destOrd="0" presId="urn:microsoft.com/office/officeart/2005/8/layout/list1"/>
    <dgm:cxn modelId="{04C04E40-103A-1A40-A6AA-BCC1DEEC06CB}" type="presParOf" srcId="{79BC9C27-DEDD-6E42-9B3C-F5DDADE60FEC}" destId="{582146E5-4D99-C24D-8054-A1915B7C1290}" srcOrd="0" destOrd="0" presId="urn:microsoft.com/office/officeart/2005/8/layout/list1"/>
    <dgm:cxn modelId="{9F3C3B32-B9C8-9847-9A73-3D450ED98134}" type="presParOf" srcId="{79BC9C27-DEDD-6E42-9B3C-F5DDADE60FEC}" destId="{3480178C-2186-B04B-B31D-18B55AE72D92}" srcOrd="1" destOrd="0" presId="urn:microsoft.com/office/officeart/2005/8/layout/list1"/>
    <dgm:cxn modelId="{041D4935-75A6-F54F-AA2A-42E8D2256405}" type="presParOf" srcId="{F9A1962D-D9E9-8944-A7BF-771BD50D589B}" destId="{5E17D2C0-4830-554E-A842-2D46174A1695}" srcOrd="9" destOrd="0" presId="urn:microsoft.com/office/officeart/2005/8/layout/list1"/>
    <dgm:cxn modelId="{8476B33D-E133-E641-ACC8-D4B46C27E94B}" type="presParOf" srcId="{F9A1962D-D9E9-8944-A7BF-771BD50D589B}" destId="{BAA63A1B-A6B4-784E-AD30-5990D8B6366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EC160B-7C7C-3341-A465-B2A754953393}" type="doc">
      <dgm:prSet loTypeId="urn:microsoft.com/office/officeart/2005/8/layout/list1" loCatId="" qsTypeId="urn:microsoft.com/office/officeart/2005/8/quickstyle/simple2" qsCatId="simple" csTypeId="urn:microsoft.com/office/officeart/2005/8/colors/accent0_2" csCatId="mainScheme" phldr="1"/>
      <dgm:spPr/>
      <dgm:t>
        <a:bodyPr/>
        <a:lstStyle/>
        <a:p>
          <a:endParaRPr lang="en-US"/>
        </a:p>
      </dgm:t>
    </dgm:pt>
    <dgm:pt modelId="{75A802A8-B379-7647-881A-FDD7CD53C5F6}">
      <dgm:prSet custT="1"/>
      <dgm:spPr/>
      <dgm:t>
        <a:bodyPr/>
        <a:lstStyle/>
        <a:p>
          <a:pPr rtl="0"/>
          <a:r>
            <a:rPr lang="en-US" sz="2000" baseline="30000" dirty="0" smtClean="0"/>
            <a:t>The risk of venous thromboembolism may be higher in the third trimester compared with the first and second trimesters  but the increased risk of venous thromboembolism is present from the first trimester.  </a:t>
          </a:r>
          <a:endParaRPr lang="en-US" sz="2000" dirty="0"/>
        </a:p>
      </dgm:t>
    </dgm:pt>
    <dgm:pt modelId="{D035B991-E845-504D-9A07-7AF582BC160B}" type="parTrans" cxnId="{58E417B9-D0C1-B749-8602-09044A59BACC}">
      <dgm:prSet/>
      <dgm:spPr/>
      <dgm:t>
        <a:bodyPr/>
        <a:lstStyle/>
        <a:p>
          <a:endParaRPr lang="en-US" sz="3600"/>
        </a:p>
      </dgm:t>
    </dgm:pt>
    <dgm:pt modelId="{22A5D17B-C406-C244-8944-54E31D89B00D}" type="sibTrans" cxnId="{58E417B9-D0C1-B749-8602-09044A59BACC}">
      <dgm:prSet/>
      <dgm:spPr/>
      <dgm:t>
        <a:bodyPr/>
        <a:lstStyle/>
        <a:p>
          <a:endParaRPr lang="en-US" sz="3600"/>
        </a:p>
      </dgm:t>
    </dgm:pt>
    <dgm:pt modelId="{87625A46-04D9-4C45-B7C7-1F198DAAC389}">
      <dgm:prSet custT="1"/>
      <dgm:spPr/>
      <dgm:t>
        <a:bodyPr/>
        <a:lstStyle/>
        <a:p>
          <a:pPr rtl="0"/>
          <a:r>
            <a:rPr lang="en-US" sz="2000" baseline="30000" dirty="0" smtClean="0"/>
            <a:t>The risk of venous thromboembolism is higher during the postpartum period than it is during pregnancy, especially during the first week postpartum.</a:t>
          </a:r>
          <a:endParaRPr lang="en-US" sz="2000" dirty="0"/>
        </a:p>
      </dgm:t>
    </dgm:pt>
    <dgm:pt modelId="{00301D89-E9FA-FC47-AD35-D627C092B6A3}" type="parTrans" cxnId="{D9AAB461-7E41-4745-9DC6-FE7DCE460865}">
      <dgm:prSet/>
      <dgm:spPr/>
      <dgm:t>
        <a:bodyPr/>
        <a:lstStyle/>
        <a:p>
          <a:endParaRPr lang="en-US" sz="3600"/>
        </a:p>
      </dgm:t>
    </dgm:pt>
    <dgm:pt modelId="{12309CFE-C06C-B641-85CB-575D434E53C8}" type="sibTrans" cxnId="{D9AAB461-7E41-4745-9DC6-FE7DCE460865}">
      <dgm:prSet/>
      <dgm:spPr/>
      <dgm:t>
        <a:bodyPr/>
        <a:lstStyle/>
        <a:p>
          <a:endParaRPr lang="en-US" sz="3600"/>
        </a:p>
      </dgm:t>
    </dgm:pt>
    <dgm:pt modelId="{43166FD7-29BC-E44F-B25F-4EB17BBF3D09}">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en-US" sz="1800" b="1" baseline="30000" dirty="0" smtClean="0"/>
            <a:t>The most important individual risk factor for venous thromboembolism in pregnancy is a personal history of thrombosis.</a:t>
          </a:r>
          <a:endParaRPr lang="en-US" sz="1800" b="1" dirty="0"/>
        </a:p>
      </dgm:t>
    </dgm:pt>
    <dgm:pt modelId="{F9852A72-3D99-F840-8426-BE5FA9AAAB27}" type="parTrans" cxnId="{3A605381-96FD-A640-9109-5FA5A4866B88}">
      <dgm:prSet/>
      <dgm:spPr/>
      <dgm:t>
        <a:bodyPr/>
        <a:lstStyle/>
        <a:p>
          <a:endParaRPr lang="en-US" sz="3600"/>
        </a:p>
      </dgm:t>
    </dgm:pt>
    <dgm:pt modelId="{A7EB4D0B-CBAE-4245-A17D-79E1707827F0}" type="sibTrans" cxnId="{3A605381-96FD-A640-9109-5FA5A4866B88}">
      <dgm:prSet/>
      <dgm:spPr/>
      <dgm:t>
        <a:bodyPr/>
        <a:lstStyle/>
        <a:p>
          <a:endParaRPr lang="en-US" sz="3600"/>
        </a:p>
      </dgm:t>
    </dgm:pt>
    <dgm:pt modelId="{A8F7C6F1-70CF-C743-876F-ED151A654CFF}">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en-US" sz="1800" b="1" baseline="30000" dirty="0" smtClean="0"/>
            <a:t>The next most important individual risk factor for venous thromboembolism in pregnancy is the presence of a thrombophilia. </a:t>
          </a:r>
          <a:endParaRPr lang="en-US" sz="1800" b="1" dirty="0"/>
        </a:p>
      </dgm:t>
    </dgm:pt>
    <dgm:pt modelId="{C8340D00-BF7B-604B-933C-FE384E59FFA9}" type="parTrans" cxnId="{EF3DF6B5-0C37-DF4E-BFFC-3A788C4D0B3F}">
      <dgm:prSet/>
      <dgm:spPr/>
      <dgm:t>
        <a:bodyPr/>
        <a:lstStyle/>
        <a:p>
          <a:endParaRPr lang="en-US" sz="3600"/>
        </a:p>
      </dgm:t>
    </dgm:pt>
    <dgm:pt modelId="{1269CBD2-55E6-3E43-9A15-9C042A0E4DC1}" type="sibTrans" cxnId="{EF3DF6B5-0C37-DF4E-BFFC-3A788C4D0B3F}">
      <dgm:prSet/>
      <dgm:spPr/>
      <dgm:t>
        <a:bodyPr/>
        <a:lstStyle/>
        <a:p>
          <a:endParaRPr lang="en-US" sz="3600"/>
        </a:p>
      </dgm:t>
    </dgm:pt>
    <dgm:pt modelId="{3FA9E9E2-A6E5-1E4F-BAC6-B570B0D6A5E8}">
      <dgm:prSet custT="1"/>
      <dgm:spPr/>
      <dgm:t>
        <a:bodyPr/>
        <a:lstStyle/>
        <a:p>
          <a:pPr rtl="0"/>
          <a:r>
            <a:rPr lang="en-US" sz="1600" baseline="30000" smtClean="0"/>
            <a:t>Thrombophilia is present in 20–50% of women who experience venous thromboembolism during pregnancy and the postpartum period . Both acquired and inherited thrombophilias increase the risk of venous thromboembolism . </a:t>
          </a:r>
          <a:endParaRPr lang="en-US" sz="1600"/>
        </a:p>
      </dgm:t>
    </dgm:pt>
    <dgm:pt modelId="{EA18EFD4-D669-B84E-83ED-DB4A8EE7EF60}" type="parTrans" cxnId="{F83F0823-C514-4F43-99DC-93E26E9605D2}">
      <dgm:prSet/>
      <dgm:spPr/>
      <dgm:t>
        <a:bodyPr/>
        <a:lstStyle/>
        <a:p>
          <a:endParaRPr lang="en-US" sz="3600"/>
        </a:p>
      </dgm:t>
    </dgm:pt>
    <dgm:pt modelId="{6123C6D8-7661-4E42-982B-C11CBDFD6C39}" type="sibTrans" cxnId="{F83F0823-C514-4F43-99DC-93E26E9605D2}">
      <dgm:prSet/>
      <dgm:spPr/>
      <dgm:t>
        <a:bodyPr/>
        <a:lstStyle/>
        <a:p>
          <a:endParaRPr lang="en-US" sz="3600"/>
        </a:p>
      </dgm:t>
    </dgm:pt>
    <dgm:pt modelId="{857442A0-D7AF-3140-888D-51505EE738B5}">
      <dgm:prSet custT="1"/>
      <dgm:spPr/>
      <dgm:t>
        <a:bodyPr/>
        <a:lstStyle/>
        <a:p>
          <a:pPr rtl="0"/>
          <a:r>
            <a:rPr lang="en-US" sz="1600" baseline="30000" dirty="0" smtClean="0"/>
            <a:t> The risk of recurrent venous thromboembolism during pregnancy is increased threefold to fourfold</a:t>
          </a:r>
          <a:endParaRPr lang="en-US" sz="1600" dirty="0"/>
        </a:p>
      </dgm:t>
    </dgm:pt>
    <dgm:pt modelId="{5547E8AD-1FB5-9342-8AEA-48FA9BE742AC}" type="parTrans" cxnId="{42F1EAE9-24C1-1544-AF44-BBB0FE19D949}">
      <dgm:prSet/>
      <dgm:spPr/>
      <dgm:t>
        <a:bodyPr/>
        <a:lstStyle/>
        <a:p>
          <a:endParaRPr lang="en-US"/>
        </a:p>
      </dgm:t>
    </dgm:pt>
    <dgm:pt modelId="{DB88AB6E-E959-8A45-8EB5-A23C7EC81698}" type="sibTrans" cxnId="{42F1EAE9-24C1-1544-AF44-BBB0FE19D949}">
      <dgm:prSet/>
      <dgm:spPr/>
      <dgm:t>
        <a:bodyPr/>
        <a:lstStyle/>
        <a:p>
          <a:endParaRPr lang="en-US"/>
        </a:p>
      </dgm:t>
    </dgm:pt>
    <dgm:pt modelId="{54F534E5-E913-A944-894E-13E2C3215016}">
      <dgm:prSet custT="1"/>
      <dgm:spPr/>
      <dgm:t>
        <a:bodyPr/>
        <a:lstStyle/>
        <a:p>
          <a:pPr rtl="0"/>
          <a:r>
            <a:rPr lang="en-US" sz="1600" baseline="30000" dirty="0" smtClean="0"/>
            <a:t>15–25% of all cases of venous thromboembolism in pregnancy are recurrent events. </a:t>
          </a:r>
          <a:endParaRPr lang="en-US" sz="1600" dirty="0"/>
        </a:p>
      </dgm:t>
    </dgm:pt>
    <dgm:pt modelId="{620A7699-5C31-1F49-BF44-C3AAACBAB065}" type="parTrans" cxnId="{47909C6F-AF9B-3240-832E-38B6EFF72177}">
      <dgm:prSet/>
      <dgm:spPr/>
      <dgm:t>
        <a:bodyPr/>
        <a:lstStyle/>
        <a:p>
          <a:endParaRPr lang="en-US"/>
        </a:p>
      </dgm:t>
    </dgm:pt>
    <dgm:pt modelId="{F0C5770D-1310-5340-B0AA-0F4EBADEDBDF}" type="sibTrans" cxnId="{47909C6F-AF9B-3240-832E-38B6EFF72177}">
      <dgm:prSet/>
      <dgm:spPr/>
      <dgm:t>
        <a:bodyPr/>
        <a:lstStyle/>
        <a:p>
          <a:endParaRPr lang="en-US"/>
        </a:p>
      </dgm:t>
    </dgm:pt>
    <dgm:pt modelId="{68AA7C4C-4357-4A4D-A906-F390232BDA6D}" type="pres">
      <dgm:prSet presAssocID="{71EC160B-7C7C-3341-A465-B2A754953393}" presName="linear" presStyleCnt="0">
        <dgm:presLayoutVars>
          <dgm:dir/>
          <dgm:animLvl val="lvl"/>
          <dgm:resizeHandles val="exact"/>
        </dgm:presLayoutVars>
      </dgm:prSet>
      <dgm:spPr/>
      <dgm:t>
        <a:bodyPr/>
        <a:lstStyle/>
        <a:p>
          <a:endParaRPr lang="en-US"/>
        </a:p>
      </dgm:t>
    </dgm:pt>
    <dgm:pt modelId="{1193BAEA-1944-7B4B-9A96-F73C52A42F86}" type="pres">
      <dgm:prSet presAssocID="{75A802A8-B379-7647-881A-FDD7CD53C5F6}" presName="parentLin" presStyleCnt="0"/>
      <dgm:spPr/>
    </dgm:pt>
    <dgm:pt modelId="{F8A713B9-F7FF-5F42-A23B-5B198F4F7DD4}" type="pres">
      <dgm:prSet presAssocID="{75A802A8-B379-7647-881A-FDD7CD53C5F6}" presName="parentLeftMargin" presStyleLbl="node1" presStyleIdx="0" presStyleCnt="5"/>
      <dgm:spPr/>
      <dgm:t>
        <a:bodyPr/>
        <a:lstStyle/>
        <a:p>
          <a:endParaRPr lang="en-US"/>
        </a:p>
      </dgm:t>
    </dgm:pt>
    <dgm:pt modelId="{21F7CD18-29AC-624E-823D-8DA9C11C846D}" type="pres">
      <dgm:prSet presAssocID="{75A802A8-B379-7647-881A-FDD7CD53C5F6}" presName="parentText" presStyleLbl="node1" presStyleIdx="0" presStyleCnt="5" custScaleX="137817" custLinFactNeighborY="2414">
        <dgm:presLayoutVars>
          <dgm:chMax val="0"/>
          <dgm:bulletEnabled val="1"/>
        </dgm:presLayoutVars>
      </dgm:prSet>
      <dgm:spPr/>
      <dgm:t>
        <a:bodyPr/>
        <a:lstStyle/>
        <a:p>
          <a:endParaRPr lang="en-US"/>
        </a:p>
      </dgm:t>
    </dgm:pt>
    <dgm:pt modelId="{8B995AC4-55A9-3E42-811F-DFA48625BEE3}" type="pres">
      <dgm:prSet presAssocID="{75A802A8-B379-7647-881A-FDD7CD53C5F6}" presName="negativeSpace" presStyleCnt="0"/>
      <dgm:spPr/>
    </dgm:pt>
    <dgm:pt modelId="{6BB7CFFD-1878-944F-BAFC-0973A3DE0A3C}" type="pres">
      <dgm:prSet presAssocID="{75A802A8-B379-7647-881A-FDD7CD53C5F6}" presName="childText" presStyleLbl="conFgAcc1" presStyleIdx="0" presStyleCnt="5">
        <dgm:presLayoutVars>
          <dgm:bulletEnabled val="1"/>
        </dgm:presLayoutVars>
      </dgm:prSet>
      <dgm:spPr/>
    </dgm:pt>
    <dgm:pt modelId="{E92A6408-9F9D-6D4F-AB0C-8B4B2D889CC1}" type="pres">
      <dgm:prSet presAssocID="{22A5D17B-C406-C244-8944-54E31D89B00D}" presName="spaceBetweenRectangles" presStyleCnt="0"/>
      <dgm:spPr/>
    </dgm:pt>
    <dgm:pt modelId="{752C935E-7E4E-E247-B713-C017BCC2CDB4}" type="pres">
      <dgm:prSet presAssocID="{87625A46-04D9-4C45-B7C7-1F198DAAC389}" presName="parentLin" presStyleCnt="0"/>
      <dgm:spPr/>
    </dgm:pt>
    <dgm:pt modelId="{51EDA280-21C0-6749-B3DE-5BB9F9C8698C}" type="pres">
      <dgm:prSet presAssocID="{87625A46-04D9-4C45-B7C7-1F198DAAC389}" presName="parentLeftMargin" presStyleLbl="node1" presStyleIdx="0" presStyleCnt="5"/>
      <dgm:spPr/>
      <dgm:t>
        <a:bodyPr/>
        <a:lstStyle/>
        <a:p>
          <a:endParaRPr lang="en-US"/>
        </a:p>
      </dgm:t>
    </dgm:pt>
    <dgm:pt modelId="{EC52CCAB-26F9-9A4F-AAD9-72FF26CE1CFF}" type="pres">
      <dgm:prSet presAssocID="{87625A46-04D9-4C45-B7C7-1F198DAAC389}" presName="parentText" presStyleLbl="node1" presStyleIdx="1" presStyleCnt="5" custScaleX="138815" custScaleY="123810" custLinFactNeighborY="0">
        <dgm:presLayoutVars>
          <dgm:chMax val="0"/>
          <dgm:bulletEnabled val="1"/>
        </dgm:presLayoutVars>
      </dgm:prSet>
      <dgm:spPr/>
      <dgm:t>
        <a:bodyPr/>
        <a:lstStyle/>
        <a:p>
          <a:endParaRPr lang="en-US"/>
        </a:p>
      </dgm:t>
    </dgm:pt>
    <dgm:pt modelId="{45CAAFD6-EBD5-814C-B9DF-C3FFAA345355}" type="pres">
      <dgm:prSet presAssocID="{87625A46-04D9-4C45-B7C7-1F198DAAC389}" presName="negativeSpace" presStyleCnt="0"/>
      <dgm:spPr/>
    </dgm:pt>
    <dgm:pt modelId="{8CFF431F-E5D0-BC4C-B8D1-23ED55F7917A}" type="pres">
      <dgm:prSet presAssocID="{87625A46-04D9-4C45-B7C7-1F198DAAC389}" presName="childText" presStyleLbl="conFgAcc1" presStyleIdx="1" presStyleCnt="5">
        <dgm:presLayoutVars>
          <dgm:bulletEnabled val="1"/>
        </dgm:presLayoutVars>
      </dgm:prSet>
      <dgm:spPr/>
    </dgm:pt>
    <dgm:pt modelId="{C9E1F22E-469C-6B49-A14B-5E71DFC58D78}" type="pres">
      <dgm:prSet presAssocID="{12309CFE-C06C-B641-85CB-575D434E53C8}" presName="spaceBetweenRectangles" presStyleCnt="0"/>
      <dgm:spPr/>
    </dgm:pt>
    <dgm:pt modelId="{8E1F5D40-A917-814D-9FD7-3945E325FB56}" type="pres">
      <dgm:prSet presAssocID="{43166FD7-29BC-E44F-B25F-4EB17BBF3D09}" presName="parentLin" presStyleCnt="0"/>
      <dgm:spPr/>
    </dgm:pt>
    <dgm:pt modelId="{40DACEEE-6B14-A646-9FCB-BF726A383153}" type="pres">
      <dgm:prSet presAssocID="{43166FD7-29BC-E44F-B25F-4EB17BBF3D09}" presName="parentLeftMargin" presStyleLbl="node1" presStyleIdx="1" presStyleCnt="5"/>
      <dgm:spPr/>
      <dgm:t>
        <a:bodyPr/>
        <a:lstStyle/>
        <a:p>
          <a:endParaRPr lang="en-US"/>
        </a:p>
      </dgm:t>
    </dgm:pt>
    <dgm:pt modelId="{C0830003-CB1E-2F4C-B46A-A98BD20DE378}" type="pres">
      <dgm:prSet presAssocID="{43166FD7-29BC-E44F-B25F-4EB17BBF3D09}" presName="parentText" presStyleLbl="node1" presStyleIdx="2" presStyleCnt="5" custScaleX="122624">
        <dgm:presLayoutVars>
          <dgm:chMax val="0"/>
          <dgm:bulletEnabled val="1"/>
        </dgm:presLayoutVars>
      </dgm:prSet>
      <dgm:spPr/>
      <dgm:t>
        <a:bodyPr/>
        <a:lstStyle/>
        <a:p>
          <a:endParaRPr lang="en-US"/>
        </a:p>
      </dgm:t>
    </dgm:pt>
    <dgm:pt modelId="{DCDBA497-D511-F045-A466-823E47CBBB9E}" type="pres">
      <dgm:prSet presAssocID="{43166FD7-29BC-E44F-B25F-4EB17BBF3D09}" presName="negativeSpace" presStyleCnt="0"/>
      <dgm:spPr/>
    </dgm:pt>
    <dgm:pt modelId="{B31E8845-50CA-A24C-91AA-C2EDEEA4521F}" type="pres">
      <dgm:prSet presAssocID="{43166FD7-29BC-E44F-B25F-4EB17BBF3D09}" presName="childText" presStyleLbl="conFgAcc1" presStyleIdx="2" presStyleCnt="5">
        <dgm:presLayoutVars>
          <dgm:bulletEnabled val="1"/>
        </dgm:presLayoutVars>
      </dgm:prSet>
      <dgm:spPr/>
      <dgm:t>
        <a:bodyPr/>
        <a:lstStyle/>
        <a:p>
          <a:endParaRPr lang="en-US"/>
        </a:p>
      </dgm:t>
    </dgm:pt>
    <dgm:pt modelId="{6CB37156-31C0-D643-82D9-759BA467359D}" type="pres">
      <dgm:prSet presAssocID="{A7EB4D0B-CBAE-4245-A17D-79E1707827F0}" presName="spaceBetweenRectangles" presStyleCnt="0"/>
      <dgm:spPr/>
    </dgm:pt>
    <dgm:pt modelId="{9489296A-6E36-F94B-AC3A-5F56914AF8E3}" type="pres">
      <dgm:prSet presAssocID="{A8F7C6F1-70CF-C743-876F-ED151A654CFF}" presName="parentLin" presStyleCnt="0"/>
      <dgm:spPr/>
    </dgm:pt>
    <dgm:pt modelId="{D40424FC-D329-374C-B322-A69285261803}" type="pres">
      <dgm:prSet presAssocID="{A8F7C6F1-70CF-C743-876F-ED151A654CFF}" presName="parentLeftMargin" presStyleLbl="node1" presStyleIdx="2" presStyleCnt="5"/>
      <dgm:spPr/>
      <dgm:t>
        <a:bodyPr/>
        <a:lstStyle/>
        <a:p>
          <a:endParaRPr lang="en-US"/>
        </a:p>
      </dgm:t>
    </dgm:pt>
    <dgm:pt modelId="{0EB717A2-059B-8A43-B70B-BA2F62239527}" type="pres">
      <dgm:prSet presAssocID="{A8F7C6F1-70CF-C743-876F-ED151A654CFF}" presName="parentText" presStyleLbl="node1" presStyleIdx="3" presStyleCnt="5" custScaleX="115839">
        <dgm:presLayoutVars>
          <dgm:chMax val="0"/>
          <dgm:bulletEnabled val="1"/>
        </dgm:presLayoutVars>
      </dgm:prSet>
      <dgm:spPr/>
      <dgm:t>
        <a:bodyPr/>
        <a:lstStyle/>
        <a:p>
          <a:endParaRPr lang="en-US"/>
        </a:p>
      </dgm:t>
    </dgm:pt>
    <dgm:pt modelId="{DA45F420-09F4-C749-9251-2FADE9CD0FDD}" type="pres">
      <dgm:prSet presAssocID="{A8F7C6F1-70CF-C743-876F-ED151A654CFF}" presName="negativeSpace" presStyleCnt="0"/>
      <dgm:spPr/>
    </dgm:pt>
    <dgm:pt modelId="{EB9D4A1E-C2B3-0F40-A51D-56D6B46CDB08}" type="pres">
      <dgm:prSet presAssocID="{A8F7C6F1-70CF-C743-876F-ED151A654CFF}" presName="childText" presStyleLbl="conFgAcc1" presStyleIdx="3" presStyleCnt="5">
        <dgm:presLayoutVars>
          <dgm:bulletEnabled val="1"/>
        </dgm:presLayoutVars>
      </dgm:prSet>
      <dgm:spPr/>
    </dgm:pt>
    <dgm:pt modelId="{557F4A08-6112-7943-8A77-2F1845E6E5CD}" type="pres">
      <dgm:prSet presAssocID="{1269CBD2-55E6-3E43-9A15-9C042A0E4DC1}" presName="spaceBetweenRectangles" presStyleCnt="0"/>
      <dgm:spPr/>
    </dgm:pt>
    <dgm:pt modelId="{EBC9A1B8-B9AA-DD48-B119-98C8ED3D2C93}" type="pres">
      <dgm:prSet presAssocID="{3FA9E9E2-A6E5-1E4F-BAC6-B570B0D6A5E8}" presName="parentLin" presStyleCnt="0"/>
      <dgm:spPr/>
    </dgm:pt>
    <dgm:pt modelId="{CA66ADB1-6FF6-C44A-827C-6A61163AA96F}" type="pres">
      <dgm:prSet presAssocID="{3FA9E9E2-A6E5-1E4F-BAC6-B570B0D6A5E8}" presName="parentLeftMargin" presStyleLbl="node1" presStyleIdx="3" presStyleCnt="5"/>
      <dgm:spPr/>
      <dgm:t>
        <a:bodyPr/>
        <a:lstStyle/>
        <a:p>
          <a:endParaRPr lang="en-US"/>
        </a:p>
      </dgm:t>
    </dgm:pt>
    <dgm:pt modelId="{F3C909CC-80B3-F447-8799-C84315AB08D6}" type="pres">
      <dgm:prSet presAssocID="{3FA9E9E2-A6E5-1E4F-BAC6-B570B0D6A5E8}" presName="parentText" presStyleLbl="node1" presStyleIdx="4" presStyleCnt="5" custScaleX="120928">
        <dgm:presLayoutVars>
          <dgm:chMax val="0"/>
          <dgm:bulletEnabled val="1"/>
        </dgm:presLayoutVars>
      </dgm:prSet>
      <dgm:spPr/>
      <dgm:t>
        <a:bodyPr/>
        <a:lstStyle/>
        <a:p>
          <a:endParaRPr lang="en-US"/>
        </a:p>
      </dgm:t>
    </dgm:pt>
    <dgm:pt modelId="{7F7FE1A4-36A3-6F4A-AFB7-85A2DF2A3295}" type="pres">
      <dgm:prSet presAssocID="{3FA9E9E2-A6E5-1E4F-BAC6-B570B0D6A5E8}" presName="negativeSpace" presStyleCnt="0"/>
      <dgm:spPr/>
    </dgm:pt>
    <dgm:pt modelId="{F03B1505-B696-8049-A6FE-2AF37E45CD50}" type="pres">
      <dgm:prSet presAssocID="{3FA9E9E2-A6E5-1E4F-BAC6-B570B0D6A5E8}" presName="childText" presStyleLbl="conFgAcc1" presStyleIdx="4" presStyleCnt="5">
        <dgm:presLayoutVars>
          <dgm:bulletEnabled val="1"/>
        </dgm:presLayoutVars>
      </dgm:prSet>
      <dgm:spPr/>
    </dgm:pt>
  </dgm:ptLst>
  <dgm:cxnLst>
    <dgm:cxn modelId="{6D1E4424-D56A-A843-8A48-A6D98F192DD4}" type="presOf" srcId="{87625A46-04D9-4C45-B7C7-1F198DAAC389}" destId="{EC52CCAB-26F9-9A4F-AAD9-72FF26CE1CFF}" srcOrd="1" destOrd="0" presId="urn:microsoft.com/office/officeart/2005/8/layout/list1"/>
    <dgm:cxn modelId="{3EE47D03-2149-A34B-AB75-40911FE7B6FD}" type="presOf" srcId="{A8F7C6F1-70CF-C743-876F-ED151A654CFF}" destId="{D40424FC-D329-374C-B322-A69285261803}" srcOrd="0" destOrd="0" presId="urn:microsoft.com/office/officeart/2005/8/layout/list1"/>
    <dgm:cxn modelId="{58E417B9-D0C1-B749-8602-09044A59BACC}" srcId="{71EC160B-7C7C-3341-A465-B2A754953393}" destId="{75A802A8-B379-7647-881A-FDD7CD53C5F6}" srcOrd="0" destOrd="0" parTransId="{D035B991-E845-504D-9A07-7AF582BC160B}" sibTransId="{22A5D17B-C406-C244-8944-54E31D89B00D}"/>
    <dgm:cxn modelId="{42F1EAE9-24C1-1544-AF44-BBB0FE19D949}" srcId="{43166FD7-29BC-E44F-B25F-4EB17BBF3D09}" destId="{857442A0-D7AF-3140-888D-51505EE738B5}" srcOrd="0" destOrd="0" parTransId="{5547E8AD-1FB5-9342-8AEA-48FA9BE742AC}" sibTransId="{DB88AB6E-E959-8A45-8EB5-A23C7EC81698}"/>
    <dgm:cxn modelId="{39FD93C9-8BEE-3940-B918-CD8F97EDD005}" type="presOf" srcId="{87625A46-04D9-4C45-B7C7-1F198DAAC389}" destId="{51EDA280-21C0-6749-B3DE-5BB9F9C8698C}" srcOrd="0" destOrd="0" presId="urn:microsoft.com/office/officeart/2005/8/layout/list1"/>
    <dgm:cxn modelId="{47909C6F-AF9B-3240-832E-38B6EFF72177}" srcId="{43166FD7-29BC-E44F-B25F-4EB17BBF3D09}" destId="{54F534E5-E913-A944-894E-13E2C3215016}" srcOrd="1" destOrd="0" parTransId="{620A7699-5C31-1F49-BF44-C3AAACBAB065}" sibTransId="{F0C5770D-1310-5340-B0AA-0F4EBADEDBDF}"/>
    <dgm:cxn modelId="{5A405528-9376-A54C-96C6-FC39A19C6FDF}" type="presOf" srcId="{A8F7C6F1-70CF-C743-876F-ED151A654CFF}" destId="{0EB717A2-059B-8A43-B70B-BA2F62239527}" srcOrd="1" destOrd="0" presId="urn:microsoft.com/office/officeart/2005/8/layout/list1"/>
    <dgm:cxn modelId="{EF3DF6B5-0C37-DF4E-BFFC-3A788C4D0B3F}" srcId="{71EC160B-7C7C-3341-A465-B2A754953393}" destId="{A8F7C6F1-70CF-C743-876F-ED151A654CFF}" srcOrd="3" destOrd="0" parTransId="{C8340D00-BF7B-604B-933C-FE384E59FFA9}" sibTransId="{1269CBD2-55E6-3E43-9A15-9C042A0E4DC1}"/>
    <dgm:cxn modelId="{C2BCF101-07FF-6B47-8904-D2F4EEBEB3E8}" type="presOf" srcId="{75A802A8-B379-7647-881A-FDD7CD53C5F6}" destId="{21F7CD18-29AC-624E-823D-8DA9C11C846D}" srcOrd="1" destOrd="0" presId="urn:microsoft.com/office/officeart/2005/8/layout/list1"/>
    <dgm:cxn modelId="{0E28895C-102D-FC40-9DF0-1A84F4AEE7D6}" type="presOf" srcId="{3FA9E9E2-A6E5-1E4F-BAC6-B570B0D6A5E8}" destId="{F3C909CC-80B3-F447-8799-C84315AB08D6}" srcOrd="1" destOrd="0" presId="urn:microsoft.com/office/officeart/2005/8/layout/list1"/>
    <dgm:cxn modelId="{9BA0EFA8-955A-524C-B868-B0C938E32D9B}" type="presOf" srcId="{43166FD7-29BC-E44F-B25F-4EB17BBF3D09}" destId="{40DACEEE-6B14-A646-9FCB-BF726A383153}" srcOrd="0" destOrd="0" presId="urn:microsoft.com/office/officeart/2005/8/layout/list1"/>
    <dgm:cxn modelId="{3A605381-96FD-A640-9109-5FA5A4866B88}" srcId="{71EC160B-7C7C-3341-A465-B2A754953393}" destId="{43166FD7-29BC-E44F-B25F-4EB17BBF3D09}" srcOrd="2" destOrd="0" parTransId="{F9852A72-3D99-F840-8426-BE5FA9AAAB27}" sibTransId="{A7EB4D0B-CBAE-4245-A17D-79E1707827F0}"/>
    <dgm:cxn modelId="{5202D3BF-DB6D-5841-A842-504BD705ACDC}" type="presOf" srcId="{71EC160B-7C7C-3341-A465-B2A754953393}" destId="{68AA7C4C-4357-4A4D-A906-F390232BDA6D}" srcOrd="0" destOrd="0" presId="urn:microsoft.com/office/officeart/2005/8/layout/list1"/>
    <dgm:cxn modelId="{F83F0823-C514-4F43-99DC-93E26E9605D2}" srcId="{71EC160B-7C7C-3341-A465-B2A754953393}" destId="{3FA9E9E2-A6E5-1E4F-BAC6-B570B0D6A5E8}" srcOrd="4" destOrd="0" parTransId="{EA18EFD4-D669-B84E-83ED-DB4A8EE7EF60}" sibTransId="{6123C6D8-7661-4E42-982B-C11CBDFD6C39}"/>
    <dgm:cxn modelId="{2CE6193B-5FCA-DF44-B0D7-B7BC20E81FD2}" type="presOf" srcId="{3FA9E9E2-A6E5-1E4F-BAC6-B570B0D6A5E8}" destId="{CA66ADB1-6FF6-C44A-827C-6A61163AA96F}" srcOrd="0" destOrd="0" presId="urn:microsoft.com/office/officeart/2005/8/layout/list1"/>
    <dgm:cxn modelId="{B805AB73-088E-464D-8FAE-CB8348DBC450}" type="presOf" srcId="{43166FD7-29BC-E44F-B25F-4EB17BBF3D09}" destId="{C0830003-CB1E-2F4C-B46A-A98BD20DE378}" srcOrd="1" destOrd="0" presId="urn:microsoft.com/office/officeart/2005/8/layout/list1"/>
    <dgm:cxn modelId="{0754E657-562E-9247-A9F9-F5C838F0F78A}" type="presOf" srcId="{857442A0-D7AF-3140-888D-51505EE738B5}" destId="{B31E8845-50CA-A24C-91AA-C2EDEEA4521F}" srcOrd="0" destOrd="0" presId="urn:microsoft.com/office/officeart/2005/8/layout/list1"/>
    <dgm:cxn modelId="{D9AAB461-7E41-4745-9DC6-FE7DCE460865}" srcId="{71EC160B-7C7C-3341-A465-B2A754953393}" destId="{87625A46-04D9-4C45-B7C7-1F198DAAC389}" srcOrd="1" destOrd="0" parTransId="{00301D89-E9FA-FC47-AD35-D627C092B6A3}" sibTransId="{12309CFE-C06C-B641-85CB-575D434E53C8}"/>
    <dgm:cxn modelId="{76093F00-3CD8-BF46-A2E1-440FBD64FA4F}" type="presOf" srcId="{75A802A8-B379-7647-881A-FDD7CD53C5F6}" destId="{F8A713B9-F7FF-5F42-A23B-5B198F4F7DD4}" srcOrd="0" destOrd="0" presId="urn:microsoft.com/office/officeart/2005/8/layout/list1"/>
    <dgm:cxn modelId="{4398A4F9-02BD-FB4A-86A2-D8ADCD674574}" type="presOf" srcId="{54F534E5-E913-A944-894E-13E2C3215016}" destId="{B31E8845-50CA-A24C-91AA-C2EDEEA4521F}" srcOrd="0" destOrd="1" presId="urn:microsoft.com/office/officeart/2005/8/layout/list1"/>
    <dgm:cxn modelId="{FFE5BD42-C610-A347-9F6F-D54100234FD3}" type="presParOf" srcId="{68AA7C4C-4357-4A4D-A906-F390232BDA6D}" destId="{1193BAEA-1944-7B4B-9A96-F73C52A42F86}" srcOrd="0" destOrd="0" presId="urn:microsoft.com/office/officeart/2005/8/layout/list1"/>
    <dgm:cxn modelId="{8C640144-AFD5-1648-96DB-522FDBD5BA1C}" type="presParOf" srcId="{1193BAEA-1944-7B4B-9A96-F73C52A42F86}" destId="{F8A713B9-F7FF-5F42-A23B-5B198F4F7DD4}" srcOrd="0" destOrd="0" presId="urn:microsoft.com/office/officeart/2005/8/layout/list1"/>
    <dgm:cxn modelId="{B0E093A6-299D-424E-AD99-321D961811BC}" type="presParOf" srcId="{1193BAEA-1944-7B4B-9A96-F73C52A42F86}" destId="{21F7CD18-29AC-624E-823D-8DA9C11C846D}" srcOrd="1" destOrd="0" presId="urn:microsoft.com/office/officeart/2005/8/layout/list1"/>
    <dgm:cxn modelId="{C74516D1-3773-2B46-A32B-60D32E09DB29}" type="presParOf" srcId="{68AA7C4C-4357-4A4D-A906-F390232BDA6D}" destId="{8B995AC4-55A9-3E42-811F-DFA48625BEE3}" srcOrd="1" destOrd="0" presId="urn:microsoft.com/office/officeart/2005/8/layout/list1"/>
    <dgm:cxn modelId="{74FD7F53-C83C-804B-8A16-566FDDC7E8F4}" type="presParOf" srcId="{68AA7C4C-4357-4A4D-A906-F390232BDA6D}" destId="{6BB7CFFD-1878-944F-BAFC-0973A3DE0A3C}" srcOrd="2" destOrd="0" presId="urn:microsoft.com/office/officeart/2005/8/layout/list1"/>
    <dgm:cxn modelId="{71D4674C-9DCE-AB40-A561-73E42439FB97}" type="presParOf" srcId="{68AA7C4C-4357-4A4D-A906-F390232BDA6D}" destId="{E92A6408-9F9D-6D4F-AB0C-8B4B2D889CC1}" srcOrd="3" destOrd="0" presId="urn:microsoft.com/office/officeart/2005/8/layout/list1"/>
    <dgm:cxn modelId="{6BAD88C6-9BFF-D544-9211-1D519C876E1B}" type="presParOf" srcId="{68AA7C4C-4357-4A4D-A906-F390232BDA6D}" destId="{752C935E-7E4E-E247-B713-C017BCC2CDB4}" srcOrd="4" destOrd="0" presId="urn:microsoft.com/office/officeart/2005/8/layout/list1"/>
    <dgm:cxn modelId="{05A221D5-1C70-6041-9F5D-8AF7668B0C9F}" type="presParOf" srcId="{752C935E-7E4E-E247-B713-C017BCC2CDB4}" destId="{51EDA280-21C0-6749-B3DE-5BB9F9C8698C}" srcOrd="0" destOrd="0" presId="urn:microsoft.com/office/officeart/2005/8/layout/list1"/>
    <dgm:cxn modelId="{B40FABFD-96D7-7C44-B40B-8E5B946A1A64}" type="presParOf" srcId="{752C935E-7E4E-E247-B713-C017BCC2CDB4}" destId="{EC52CCAB-26F9-9A4F-AAD9-72FF26CE1CFF}" srcOrd="1" destOrd="0" presId="urn:microsoft.com/office/officeart/2005/8/layout/list1"/>
    <dgm:cxn modelId="{BB7FD14F-2629-A84A-9205-EDF52E05B065}" type="presParOf" srcId="{68AA7C4C-4357-4A4D-A906-F390232BDA6D}" destId="{45CAAFD6-EBD5-814C-B9DF-C3FFAA345355}" srcOrd="5" destOrd="0" presId="urn:microsoft.com/office/officeart/2005/8/layout/list1"/>
    <dgm:cxn modelId="{150CADBD-BA61-BF44-8D43-3BBF3191C075}" type="presParOf" srcId="{68AA7C4C-4357-4A4D-A906-F390232BDA6D}" destId="{8CFF431F-E5D0-BC4C-B8D1-23ED55F7917A}" srcOrd="6" destOrd="0" presId="urn:microsoft.com/office/officeart/2005/8/layout/list1"/>
    <dgm:cxn modelId="{DB65719D-4A54-6C45-8AC7-BA8467BF1111}" type="presParOf" srcId="{68AA7C4C-4357-4A4D-A906-F390232BDA6D}" destId="{C9E1F22E-469C-6B49-A14B-5E71DFC58D78}" srcOrd="7" destOrd="0" presId="urn:microsoft.com/office/officeart/2005/8/layout/list1"/>
    <dgm:cxn modelId="{CDC64035-36F0-CD43-B39F-A45D9C3A2D04}" type="presParOf" srcId="{68AA7C4C-4357-4A4D-A906-F390232BDA6D}" destId="{8E1F5D40-A917-814D-9FD7-3945E325FB56}" srcOrd="8" destOrd="0" presId="urn:microsoft.com/office/officeart/2005/8/layout/list1"/>
    <dgm:cxn modelId="{07D0D08C-EC4C-4B47-A564-C28076C4C808}" type="presParOf" srcId="{8E1F5D40-A917-814D-9FD7-3945E325FB56}" destId="{40DACEEE-6B14-A646-9FCB-BF726A383153}" srcOrd="0" destOrd="0" presId="urn:microsoft.com/office/officeart/2005/8/layout/list1"/>
    <dgm:cxn modelId="{E1B6C41D-28A7-B44B-9692-85D2DE6D313F}" type="presParOf" srcId="{8E1F5D40-A917-814D-9FD7-3945E325FB56}" destId="{C0830003-CB1E-2F4C-B46A-A98BD20DE378}" srcOrd="1" destOrd="0" presId="urn:microsoft.com/office/officeart/2005/8/layout/list1"/>
    <dgm:cxn modelId="{33BA1255-69F4-B54A-8103-F7645045C576}" type="presParOf" srcId="{68AA7C4C-4357-4A4D-A906-F390232BDA6D}" destId="{DCDBA497-D511-F045-A466-823E47CBBB9E}" srcOrd="9" destOrd="0" presId="urn:microsoft.com/office/officeart/2005/8/layout/list1"/>
    <dgm:cxn modelId="{7A7F9894-CBA4-004E-A9A2-BB1DE82E4678}" type="presParOf" srcId="{68AA7C4C-4357-4A4D-A906-F390232BDA6D}" destId="{B31E8845-50CA-A24C-91AA-C2EDEEA4521F}" srcOrd="10" destOrd="0" presId="urn:microsoft.com/office/officeart/2005/8/layout/list1"/>
    <dgm:cxn modelId="{69C738D5-B051-AB4C-9CF4-AF4ADD94B992}" type="presParOf" srcId="{68AA7C4C-4357-4A4D-A906-F390232BDA6D}" destId="{6CB37156-31C0-D643-82D9-759BA467359D}" srcOrd="11" destOrd="0" presId="urn:microsoft.com/office/officeart/2005/8/layout/list1"/>
    <dgm:cxn modelId="{E479E379-4913-234B-B747-9519A6187FBA}" type="presParOf" srcId="{68AA7C4C-4357-4A4D-A906-F390232BDA6D}" destId="{9489296A-6E36-F94B-AC3A-5F56914AF8E3}" srcOrd="12" destOrd="0" presId="urn:microsoft.com/office/officeart/2005/8/layout/list1"/>
    <dgm:cxn modelId="{98BF6B67-C55B-574A-8546-FC446BAA7681}" type="presParOf" srcId="{9489296A-6E36-F94B-AC3A-5F56914AF8E3}" destId="{D40424FC-D329-374C-B322-A69285261803}" srcOrd="0" destOrd="0" presId="urn:microsoft.com/office/officeart/2005/8/layout/list1"/>
    <dgm:cxn modelId="{DAC58B68-2257-5F4A-B223-0D5AA51BB586}" type="presParOf" srcId="{9489296A-6E36-F94B-AC3A-5F56914AF8E3}" destId="{0EB717A2-059B-8A43-B70B-BA2F62239527}" srcOrd="1" destOrd="0" presId="urn:microsoft.com/office/officeart/2005/8/layout/list1"/>
    <dgm:cxn modelId="{AEFA5A92-F720-0A4A-8AEB-F644AC4424AE}" type="presParOf" srcId="{68AA7C4C-4357-4A4D-A906-F390232BDA6D}" destId="{DA45F420-09F4-C749-9251-2FADE9CD0FDD}" srcOrd="13" destOrd="0" presId="urn:microsoft.com/office/officeart/2005/8/layout/list1"/>
    <dgm:cxn modelId="{286F67F2-8B46-7E4F-82B9-95AA4083B866}" type="presParOf" srcId="{68AA7C4C-4357-4A4D-A906-F390232BDA6D}" destId="{EB9D4A1E-C2B3-0F40-A51D-56D6B46CDB08}" srcOrd="14" destOrd="0" presId="urn:microsoft.com/office/officeart/2005/8/layout/list1"/>
    <dgm:cxn modelId="{3764A58A-A7CB-B542-9BFA-4B50B660B0D9}" type="presParOf" srcId="{68AA7C4C-4357-4A4D-A906-F390232BDA6D}" destId="{557F4A08-6112-7943-8A77-2F1845E6E5CD}" srcOrd="15" destOrd="0" presId="urn:microsoft.com/office/officeart/2005/8/layout/list1"/>
    <dgm:cxn modelId="{D7973495-E1A5-8F43-ACA8-77FAC31A3A38}" type="presParOf" srcId="{68AA7C4C-4357-4A4D-A906-F390232BDA6D}" destId="{EBC9A1B8-B9AA-DD48-B119-98C8ED3D2C93}" srcOrd="16" destOrd="0" presId="urn:microsoft.com/office/officeart/2005/8/layout/list1"/>
    <dgm:cxn modelId="{5CA74748-70A5-7D4B-A584-042DB1F81853}" type="presParOf" srcId="{EBC9A1B8-B9AA-DD48-B119-98C8ED3D2C93}" destId="{CA66ADB1-6FF6-C44A-827C-6A61163AA96F}" srcOrd="0" destOrd="0" presId="urn:microsoft.com/office/officeart/2005/8/layout/list1"/>
    <dgm:cxn modelId="{9897E32A-745C-7D4F-AAA0-A3BCF70DE45C}" type="presParOf" srcId="{EBC9A1B8-B9AA-DD48-B119-98C8ED3D2C93}" destId="{F3C909CC-80B3-F447-8799-C84315AB08D6}" srcOrd="1" destOrd="0" presId="urn:microsoft.com/office/officeart/2005/8/layout/list1"/>
    <dgm:cxn modelId="{FCE558FA-931C-3A41-AD48-A728CCFF63CB}" type="presParOf" srcId="{68AA7C4C-4357-4A4D-A906-F390232BDA6D}" destId="{7F7FE1A4-36A3-6F4A-AFB7-85A2DF2A3295}" srcOrd="17" destOrd="0" presId="urn:microsoft.com/office/officeart/2005/8/layout/list1"/>
    <dgm:cxn modelId="{A5BEFAA2-E114-AC43-9D22-E43DD0917552}" type="presParOf" srcId="{68AA7C4C-4357-4A4D-A906-F390232BDA6D}" destId="{F03B1505-B696-8049-A6FE-2AF37E45CD50}"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8D48C7-FD40-FC4D-BDE9-C0E07FE8D4BB}" type="doc">
      <dgm:prSet loTypeId="urn:microsoft.com/office/officeart/2005/8/layout/list1" loCatId="" qsTypeId="urn:microsoft.com/office/officeart/2005/8/quickstyle/simple2" qsCatId="simple" csTypeId="urn:microsoft.com/office/officeart/2005/8/colors/accent0_2" csCatId="mainScheme" phldr="1"/>
      <dgm:spPr/>
      <dgm:t>
        <a:bodyPr/>
        <a:lstStyle/>
        <a:p>
          <a:endParaRPr lang="en-US"/>
        </a:p>
      </dgm:t>
    </dgm:pt>
    <dgm:pt modelId="{CC4473A4-5362-6348-ACF4-9AF21FF61A05}">
      <dgm:prSet custT="1"/>
      <dgm:spPr/>
      <dgm:t>
        <a:bodyPr/>
        <a:lstStyle/>
        <a:p>
          <a:pPr rtl="0"/>
          <a:r>
            <a:rPr lang="en-US" sz="1400" smtClean="0"/>
            <a:t>Homozygosity for the methylenetetrahydrofolate reductase (</a:t>
          </a:r>
          <a:r>
            <a:rPr lang="en-US" sz="1400" i="1" smtClean="0"/>
            <a:t>MTHFR</a:t>
          </a:r>
          <a:r>
            <a:rPr lang="en-US" sz="1400" smtClean="0"/>
            <a:t>) gene mutations is the most common cause of hyperhomocysteinemia. </a:t>
          </a:r>
          <a:endParaRPr lang="en-US" sz="1400"/>
        </a:p>
      </dgm:t>
    </dgm:pt>
    <dgm:pt modelId="{54C1CC9B-2E2C-204D-9A22-41C9E22A425C}" type="parTrans" cxnId="{22A88AD1-8640-774E-AC90-A67B7CC1CFCB}">
      <dgm:prSet/>
      <dgm:spPr/>
      <dgm:t>
        <a:bodyPr/>
        <a:lstStyle/>
        <a:p>
          <a:endParaRPr lang="en-US" sz="5400"/>
        </a:p>
      </dgm:t>
    </dgm:pt>
    <dgm:pt modelId="{4A4F352A-D9E2-E74E-A26B-C10F7F2404EE}" type="sibTrans" cxnId="{22A88AD1-8640-774E-AC90-A67B7CC1CFCB}">
      <dgm:prSet/>
      <dgm:spPr/>
      <dgm:t>
        <a:bodyPr/>
        <a:lstStyle/>
        <a:p>
          <a:endParaRPr lang="en-US" sz="5400"/>
        </a:p>
      </dgm:t>
    </dgm:pt>
    <dgm:pt modelId="{CCD4C513-3C58-5948-B068-C0EA720E8EFD}">
      <dgm:prSet custT="1"/>
      <dgm:spPr/>
      <dgm:t>
        <a:bodyPr/>
        <a:lstStyle/>
        <a:p>
          <a:pPr rtl="0"/>
          <a:r>
            <a:rPr lang="en-US" sz="1400" smtClean="0"/>
            <a:t>Homozygosity for the MTHFR C677T and A1298C polymorphisms is present in 10–16% and 4–6% of all Europeans, respectively. </a:t>
          </a:r>
          <a:endParaRPr lang="en-US" sz="1400"/>
        </a:p>
      </dgm:t>
    </dgm:pt>
    <dgm:pt modelId="{715130FA-0CDB-FB48-95D5-BB896E7F9831}" type="parTrans" cxnId="{DEC983B3-7BCD-8245-AA80-3F16F7A379EC}">
      <dgm:prSet/>
      <dgm:spPr/>
      <dgm:t>
        <a:bodyPr/>
        <a:lstStyle/>
        <a:p>
          <a:endParaRPr lang="en-US" sz="5400"/>
        </a:p>
      </dgm:t>
    </dgm:pt>
    <dgm:pt modelId="{D8D3E81A-9D8F-964F-8C4C-66B40CA1DA3B}" type="sibTrans" cxnId="{DEC983B3-7BCD-8245-AA80-3F16F7A379EC}">
      <dgm:prSet/>
      <dgm:spPr/>
      <dgm:t>
        <a:bodyPr/>
        <a:lstStyle/>
        <a:p>
          <a:endParaRPr lang="en-US" sz="5400"/>
        </a:p>
      </dgm:t>
    </dgm:pt>
    <dgm:pt modelId="{C8D03D94-08D7-DC4A-B3AA-CF5CDD2B0D35}">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1400" i="1" dirty="0" smtClean="0"/>
            <a:t>MTHFR </a:t>
          </a:r>
          <a:r>
            <a:rPr lang="en-US" sz="1400" dirty="0" smtClean="0"/>
            <a:t>mutations by themselves do not appear to convey an increased risk for venous thromboembolism in either </a:t>
          </a:r>
          <a:r>
            <a:rPr lang="en-US" sz="1400" dirty="0" err="1" smtClean="0"/>
            <a:t>nonpregnant</a:t>
          </a:r>
          <a:r>
            <a:rPr lang="en-US" sz="1400" dirty="0" smtClean="0"/>
            <a:t>  or pregnant women. </a:t>
          </a:r>
          <a:endParaRPr lang="en-US" sz="1400" dirty="0"/>
        </a:p>
      </dgm:t>
    </dgm:pt>
    <dgm:pt modelId="{8FC3D800-1404-614C-879A-85939FF9E7C2}" type="parTrans" cxnId="{20D0FAAF-BAF8-2444-BF74-459B9E6E14E9}">
      <dgm:prSet/>
      <dgm:spPr/>
      <dgm:t>
        <a:bodyPr/>
        <a:lstStyle/>
        <a:p>
          <a:endParaRPr lang="en-US" sz="5400"/>
        </a:p>
      </dgm:t>
    </dgm:pt>
    <dgm:pt modelId="{010EF6BE-A20C-734D-8A47-5BAC188BCF0E}" type="sibTrans" cxnId="{20D0FAAF-BAF8-2444-BF74-459B9E6E14E9}">
      <dgm:prSet/>
      <dgm:spPr/>
      <dgm:t>
        <a:bodyPr/>
        <a:lstStyle/>
        <a:p>
          <a:endParaRPr lang="en-US" sz="5400"/>
        </a:p>
      </dgm:t>
    </dgm:pt>
    <dgm:pt modelId="{38485CAE-1590-754C-81ED-D70ACD5F663C}">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1400" dirty="0" smtClean="0"/>
            <a:t>Although </a:t>
          </a:r>
          <a:r>
            <a:rPr lang="en-US" sz="1400" dirty="0" err="1" smtClean="0"/>
            <a:t>hyperhomocysteinemia</a:t>
          </a:r>
          <a:r>
            <a:rPr lang="en-US" sz="1400" dirty="0" smtClean="0"/>
            <a:t> was previously reported to be a modest risk factor of venous thromboembolism, recent data indicate that elevated </a:t>
          </a:r>
          <a:r>
            <a:rPr lang="en-US" sz="1400" dirty="0" err="1" smtClean="0"/>
            <a:t>homocysteine</a:t>
          </a:r>
          <a:r>
            <a:rPr lang="en-US" sz="1400" dirty="0" smtClean="0"/>
            <a:t> levels are a weak risk factor of venous thromboembolism. </a:t>
          </a:r>
          <a:endParaRPr lang="en-US" sz="1400" dirty="0"/>
        </a:p>
      </dgm:t>
    </dgm:pt>
    <dgm:pt modelId="{0FAA902E-FA83-5247-A7A8-538A2E577320}" type="parTrans" cxnId="{AA7E4498-3AA9-4E43-BB7E-B2E59F4A4C41}">
      <dgm:prSet/>
      <dgm:spPr/>
      <dgm:t>
        <a:bodyPr/>
        <a:lstStyle/>
        <a:p>
          <a:endParaRPr lang="en-US" sz="5400"/>
        </a:p>
      </dgm:t>
    </dgm:pt>
    <dgm:pt modelId="{D4BA0CB9-0394-D642-B979-4C85728ADDAA}" type="sibTrans" cxnId="{AA7E4498-3AA9-4E43-BB7E-B2E59F4A4C41}">
      <dgm:prSet/>
      <dgm:spPr/>
      <dgm:t>
        <a:bodyPr/>
        <a:lstStyle/>
        <a:p>
          <a:endParaRPr lang="en-US" sz="5400"/>
        </a:p>
      </dgm:t>
    </dgm:pt>
    <dgm:pt modelId="{29254216-1149-2740-9E92-F2A12AD5A9D8}" type="pres">
      <dgm:prSet presAssocID="{948D48C7-FD40-FC4D-BDE9-C0E07FE8D4BB}" presName="linear" presStyleCnt="0">
        <dgm:presLayoutVars>
          <dgm:dir/>
          <dgm:animLvl val="lvl"/>
          <dgm:resizeHandles val="exact"/>
        </dgm:presLayoutVars>
      </dgm:prSet>
      <dgm:spPr/>
      <dgm:t>
        <a:bodyPr/>
        <a:lstStyle/>
        <a:p>
          <a:endParaRPr lang="en-US"/>
        </a:p>
      </dgm:t>
    </dgm:pt>
    <dgm:pt modelId="{A3AD7A60-47B1-A042-B9A8-BF181970DBF9}" type="pres">
      <dgm:prSet presAssocID="{CC4473A4-5362-6348-ACF4-9AF21FF61A05}" presName="parentLin" presStyleCnt="0"/>
      <dgm:spPr/>
    </dgm:pt>
    <dgm:pt modelId="{2ABD614C-22AB-5F43-81E7-44E8B4119E66}" type="pres">
      <dgm:prSet presAssocID="{CC4473A4-5362-6348-ACF4-9AF21FF61A05}" presName="parentLeftMargin" presStyleLbl="node1" presStyleIdx="0" presStyleCnt="4"/>
      <dgm:spPr/>
      <dgm:t>
        <a:bodyPr/>
        <a:lstStyle/>
        <a:p>
          <a:endParaRPr lang="en-US"/>
        </a:p>
      </dgm:t>
    </dgm:pt>
    <dgm:pt modelId="{09D4C7AA-74B6-934E-9E63-C9C65D92B91D}" type="pres">
      <dgm:prSet presAssocID="{CC4473A4-5362-6348-ACF4-9AF21FF61A05}" presName="parentText" presStyleLbl="node1" presStyleIdx="0" presStyleCnt="4">
        <dgm:presLayoutVars>
          <dgm:chMax val="0"/>
          <dgm:bulletEnabled val="1"/>
        </dgm:presLayoutVars>
      </dgm:prSet>
      <dgm:spPr/>
      <dgm:t>
        <a:bodyPr/>
        <a:lstStyle/>
        <a:p>
          <a:endParaRPr lang="en-US"/>
        </a:p>
      </dgm:t>
    </dgm:pt>
    <dgm:pt modelId="{C5BC1D57-FB86-5147-9133-23EE659A6869}" type="pres">
      <dgm:prSet presAssocID="{CC4473A4-5362-6348-ACF4-9AF21FF61A05}" presName="negativeSpace" presStyleCnt="0"/>
      <dgm:spPr/>
    </dgm:pt>
    <dgm:pt modelId="{03944A25-9540-AE47-9099-87EF35FF9C92}" type="pres">
      <dgm:prSet presAssocID="{CC4473A4-5362-6348-ACF4-9AF21FF61A05}" presName="childText" presStyleLbl="conFgAcc1" presStyleIdx="0" presStyleCnt="4">
        <dgm:presLayoutVars>
          <dgm:bulletEnabled val="1"/>
        </dgm:presLayoutVars>
      </dgm:prSet>
      <dgm:spPr/>
    </dgm:pt>
    <dgm:pt modelId="{158FE586-288D-1045-B3EC-228561B30D5C}" type="pres">
      <dgm:prSet presAssocID="{4A4F352A-D9E2-E74E-A26B-C10F7F2404EE}" presName="spaceBetweenRectangles" presStyleCnt="0"/>
      <dgm:spPr/>
    </dgm:pt>
    <dgm:pt modelId="{953E1F6D-8453-7843-87D0-541A97F77FB2}" type="pres">
      <dgm:prSet presAssocID="{CCD4C513-3C58-5948-B068-C0EA720E8EFD}" presName="parentLin" presStyleCnt="0"/>
      <dgm:spPr/>
    </dgm:pt>
    <dgm:pt modelId="{16AB2BD3-5DFF-D948-910F-D11FAF0C14E6}" type="pres">
      <dgm:prSet presAssocID="{CCD4C513-3C58-5948-B068-C0EA720E8EFD}" presName="parentLeftMargin" presStyleLbl="node1" presStyleIdx="0" presStyleCnt="4"/>
      <dgm:spPr/>
      <dgm:t>
        <a:bodyPr/>
        <a:lstStyle/>
        <a:p>
          <a:endParaRPr lang="en-US"/>
        </a:p>
      </dgm:t>
    </dgm:pt>
    <dgm:pt modelId="{76C80A35-9278-E54C-AA5D-2DCC4B97FC8E}" type="pres">
      <dgm:prSet presAssocID="{CCD4C513-3C58-5948-B068-C0EA720E8EFD}" presName="parentText" presStyleLbl="node1" presStyleIdx="1" presStyleCnt="4">
        <dgm:presLayoutVars>
          <dgm:chMax val="0"/>
          <dgm:bulletEnabled val="1"/>
        </dgm:presLayoutVars>
      </dgm:prSet>
      <dgm:spPr/>
      <dgm:t>
        <a:bodyPr/>
        <a:lstStyle/>
        <a:p>
          <a:endParaRPr lang="en-US"/>
        </a:p>
      </dgm:t>
    </dgm:pt>
    <dgm:pt modelId="{F1356848-1CBB-B744-B3FB-68675603DCA9}" type="pres">
      <dgm:prSet presAssocID="{CCD4C513-3C58-5948-B068-C0EA720E8EFD}" presName="negativeSpace" presStyleCnt="0"/>
      <dgm:spPr/>
    </dgm:pt>
    <dgm:pt modelId="{A0F1EF21-3085-9649-8E68-9738BB06F584}" type="pres">
      <dgm:prSet presAssocID="{CCD4C513-3C58-5948-B068-C0EA720E8EFD}" presName="childText" presStyleLbl="conFgAcc1" presStyleIdx="1" presStyleCnt="4">
        <dgm:presLayoutVars>
          <dgm:bulletEnabled val="1"/>
        </dgm:presLayoutVars>
      </dgm:prSet>
      <dgm:spPr/>
    </dgm:pt>
    <dgm:pt modelId="{05AE8060-980D-A442-93BB-F7095E85326D}" type="pres">
      <dgm:prSet presAssocID="{D8D3E81A-9D8F-964F-8C4C-66B40CA1DA3B}" presName="spaceBetweenRectangles" presStyleCnt="0"/>
      <dgm:spPr/>
    </dgm:pt>
    <dgm:pt modelId="{6E21BB7B-03E9-604C-A91C-EC2B624E1B0A}" type="pres">
      <dgm:prSet presAssocID="{C8D03D94-08D7-DC4A-B3AA-CF5CDD2B0D35}" presName="parentLin" presStyleCnt="0"/>
      <dgm:spPr/>
    </dgm:pt>
    <dgm:pt modelId="{CD807561-AF91-FF49-B428-17EA51529C21}" type="pres">
      <dgm:prSet presAssocID="{C8D03D94-08D7-DC4A-B3AA-CF5CDD2B0D35}" presName="parentLeftMargin" presStyleLbl="node1" presStyleIdx="1" presStyleCnt="4"/>
      <dgm:spPr/>
      <dgm:t>
        <a:bodyPr/>
        <a:lstStyle/>
        <a:p>
          <a:endParaRPr lang="en-US"/>
        </a:p>
      </dgm:t>
    </dgm:pt>
    <dgm:pt modelId="{EC583EAE-D9C8-5946-9114-F3FC5B7E4786}" type="pres">
      <dgm:prSet presAssocID="{C8D03D94-08D7-DC4A-B3AA-CF5CDD2B0D35}" presName="parentText" presStyleLbl="node1" presStyleIdx="2" presStyleCnt="4" custScaleX="115764">
        <dgm:presLayoutVars>
          <dgm:chMax val="0"/>
          <dgm:bulletEnabled val="1"/>
        </dgm:presLayoutVars>
      </dgm:prSet>
      <dgm:spPr/>
      <dgm:t>
        <a:bodyPr/>
        <a:lstStyle/>
        <a:p>
          <a:endParaRPr lang="en-US"/>
        </a:p>
      </dgm:t>
    </dgm:pt>
    <dgm:pt modelId="{131140B6-575C-E34D-B1E7-9695F542998D}" type="pres">
      <dgm:prSet presAssocID="{C8D03D94-08D7-DC4A-B3AA-CF5CDD2B0D35}" presName="negativeSpace" presStyleCnt="0"/>
      <dgm:spPr/>
    </dgm:pt>
    <dgm:pt modelId="{7A809E6A-A76B-4149-9F8C-C2B1D5E5F5FF}" type="pres">
      <dgm:prSet presAssocID="{C8D03D94-08D7-DC4A-B3AA-CF5CDD2B0D35}" presName="childText" presStyleLbl="conFgAcc1" presStyleIdx="2" presStyleCnt="4">
        <dgm:presLayoutVars>
          <dgm:bulletEnabled val="1"/>
        </dgm:presLayoutVars>
      </dgm:prSet>
      <dgm:spPr/>
    </dgm:pt>
    <dgm:pt modelId="{708E583B-5BEB-0B42-9C19-553006414922}" type="pres">
      <dgm:prSet presAssocID="{010EF6BE-A20C-734D-8A47-5BAC188BCF0E}" presName="spaceBetweenRectangles" presStyleCnt="0"/>
      <dgm:spPr/>
    </dgm:pt>
    <dgm:pt modelId="{28C1D79A-EE1F-FC4B-886A-9CAE5DFD848B}" type="pres">
      <dgm:prSet presAssocID="{38485CAE-1590-754C-81ED-D70ACD5F663C}" presName="parentLin" presStyleCnt="0"/>
      <dgm:spPr/>
    </dgm:pt>
    <dgm:pt modelId="{B721191D-00F0-0849-8D8D-156F47A987E9}" type="pres">
      <dgm:prSet presAssocID="{38485CAE-1590-754C-81ED-D70ACD5F663C}" presName="parentLeftMargin" presStyleLbl="node1" presStyleIdx="2" presStyleCnt="4"/>
      <dgm:spPr/>
      <dgm:t>
        <a:bodyPr/>
        <a:lstStyle/>
        <a:p>
          <a:endParaRPr lang="en-US"/>
        </a:p>
      </dgm:t>
    </dgm:pt>
    <dgm:pt modelId="{7B7EFF27-EB10-714F-91B9-1803EAEB6275}" type="pres">
      <dgm:prSet presAssocID="{38485CAE-1590-754C-81ED-D70ACD5F663C}" presName="parentText" presStyleLbl="node1" presStyleIdx="3" presStyleCnt="4" custScaleX="127582">
        <dgm:presLayoutVars>
          <dgm:chMax val="0"/>
          <dgm:bulletEnabled val="1"/>
        </dgm:presLayoutVars>
      </dgm:prSet>
      <dgm:spPr/>
      <dgm:t>
        <a:bodyPr/>
        <a:lstStyle/>
        <a:p>
          <a:endParaRPr lang="en-US"/>
        </a:p>
      </dgm:t>
    </dgm:pt>
    <dgm:pt modelId="{7549CD43-42B7-3C47-B704-4187EE0A9C82}" type="pres">
      <dgm:prSet presAssocID="{38485CAE-1590-754C-81ED-D70ACD5F663C}" presName="negativeSpace" presStyleCnt="0"/>
      <dgm:spPr/>
    </dgm:pt>
    <dgm:pt modelId="{97D2B541-86D4-3C46-B0D3-E5FB9C1877D5}" type="pres">
      <dgm:prSet presAssocID="{38485CAE-1590-754C-81ED-D70ACD5F663C}" presName="childText" presStyleLbl="conFgAcc1" presStyleIdx="3" presStyleCnt="4">
        <dgm:presLayoutVars>
          <dgm:bulletEnabled val="1"/>
        </dgm:presLayoutVars>
      </dgm:prSet>
      <dgm:spPr/>
    </dgm:pt>
  </dgm:ptLst>
  <dgm:cxnLst>
    <dgm:cxn modelId="{07864DCB-81A8-DF46-A55C-20CFF966B395}" type="presOf" srcId="{CC4473A4-5362-6348-ACF4-9AF21FF61A05}" destId="{2ABD614C-22AB-5F43-81E7-44E8B4119E66}" srcOrd="0" destOrd="0" presId="urn:microsoft.com/office/officeart/2005/8/layout/list1"/>
    <dgm:cxn modelId="{56A250DD-B9F1-B241-8306-C08882984356}" type="presOf" srcId="{C8D03D94-08D7-DC4A-B3AA-CF5CDD2B0D35}" destId="{EC583EAE-D9C8-5946-9114-F3FC5B7E4786}" srcOrd="1" destOrd="0" presId="urn:microsoft.com/office/officeart/2005/8/layout/list1"/>
    <dgm:cxn modelId="{FAE68506-BDBB-A344-92B1-1BCFA306D596}" type="presOf" srcId="{38485CAE-1590-754C-81ED-D70ACD5F663C}" destId="{7B7EFF27-EB10-714F-91B9-1803EAEB6275}" srcOrd="1" destOrd="0" presId="urn:microsoft.com/office/officeart/2005/8/layout/list1"/>
    <dgm:cxn modelId="{12EFB65B-0DD0-1E43-9D6F-525B692D2C1B}" type="presOf" srcId="{CCD4C513-3C58-5948-B068-C0EA720E8EFD}" destId="{16AB2BD3-5DFF-D948-910F-D11FAF0C14E6}" srcOrd="0" destOrd="0" presId="urn:microsoft.com/office/officeart/2005/8/layout/list1"/>
    <dgm:cxn modelId="{16CC2A4E-774E-0449-851D-80D75E527615}" type="presOf" srcId="{CCD4C513-3C58-5948-B068-C0EA720E8EFD}" destId="{76C80A35-9278-E54C-AA5D-2DCC4B97FC8E}" srcOrd="1" destOrd="0" presId="urn:microsoft.com/office/officeart/2005/8/layout/list1"/>
    <dgm:cxn modelId="{20D0FAAF-BAF8-2444-BF74-459B9E6E14E9}" srcId="{948D48C7-FD40-FC4D-BDE9-C0E07FE8D4BB}" destId="{C8D03D94-08D7-DC4A-B3AA-CF5CDD2B0D35}" srcOrd="2" destOrd="0" parTransId="{8FC3D800-1404-614C-879A-85939FF9E7C2}" sibTransId="{010EF6BE-A20C-734D-8A47-5BAC188BCF0E}"/>
    <dgm:cxn modelId="{AA7E4498-3AA9-4E43-BB7E-B2E59F4A4C41}" srcId="{948D48C7-FD40-FC4D-BDE9-C0E07FE8D4BB}" destId="{38485CAE-1590-754C-81ED-D70ACD5F663C}" srcOrd="3" destOrd="0" parTransId="{0FAA902E-FA83-5247-A7A8-538A2E577320}" sibTransId="{D4BA0CB9-0394-D642-B979-4C85728ADDAA}"/>
    <dgm:cxn modelId="{7309319D-F3CA-A545-9560-735FD8D7EEAA}" type="presOf" srcId="{948D48C7-FD40-FC4D-BDE9-C0E07FE8D4BB}" destId="{29254216-1149-2740-9E92-F2A12AD5A9D8}" srcOrd="0" destOrd="0" presId="urn:microsoft.com/office/officeart/2005/8/layout/list1"/>
    <dgm:cxn modelId="{22A88AD1-8640-774E-AC90-A67B7CC1CFCB}" srcId="{948D48C7-FD40-FC4D-BDE9-C0E07FE8D4BB}" destId="{CC4473A4-5362-6348-ACF4-9AF21FF61A05}" srcOrd="0" destOrd="0" parTransId="{54C1CC9B-2E2C-204D-9A22-41C9E22A425C}" sibTransId="{4A4F352A-D9E2-E74E-A26B-C10F7F2404EE}"/>
    <dgm:cxn modelId="{DEC983B3-7BCD-8245-AA80-3F16F7A379EC}" srcId="{948D48C7-FD40-FC4D-BDE9-C0E07FE8D4BB}" destId="{CCD4C513-3C58-5948-B068-C0EA720E8EFD}" srcOrd="1" destOrd="0" parTransId="{715130FA-0CDB-FB48-95D5-BB896E7F9831}" sibTransId="{D8D3E81A-9D8F-964F-8C4C-66B40CA1DA3B}"/>
    <dgm:cxn modelId="{B1254203-CCC5-EF42-8C1D-EA71283A2F56}" type="presOf" srcId="{38485CAE-1590-754C-81ED-D70ACD5F663C}" destId="{B721191D-00F0-0849-8D8D-156F47A987E9}" srcOrd="0" destOrd="0" presId="urn:microsoft.com/office/officeart/2005/8/layout/list1"/>
    <dgm:cxn modelId="{485EE61E-3F18-4447-AAD3-4D9E4BF3565B}" type="presOf" srcId="{CC4473A4-5362-6348-ACF4-9AF21FF61A05}" destId="{09D4C7AA-74B6-934E-9E63-C9C65D92B91D}" srcOrd="1" destOrd="0" presId="urn:microsoft.com/office/officeart/2005/8/layout/list1"/>
    <dgm:cxn modelId="{9481ABB6-C21D-F84C-A33C-FAC989C9B19A}" type="presOf" srcId="{C8D03D94-08D7-DC4A-B3AA-CF5CDD2B0D35}" destId="{CD807561-AF91-FF49-B428-17EA51529C21}" srcOrd="0" destOrd="0" presId="urn:microsoft.com/office/officeart/2005/8/layout/list1"/>
    <dgm:cxn modelId="{82E9D303-532D-4A48-A658-C3B44E964989}" type="presParOf" srcId="{29254216-1149-2740-9E92-F2A12AD5A9D8}" destId="{A3AD7A60-47B1-A042-B9A8-BF181970DBF9}" srcOrd="0" destOrd="0" presId="urn:microsoft.com/office/officeart/2005/8/layout/list1"/>
    <dgm:cxn modelId="{97DD6DDA-3CF2-0B48-A59D-1B5CA21CD302}" type="presParOf" srcId="{A3AD7A60-47B1-A042-B9A8-BF181970DBF9}" destId="{2ABD614C-22AB-5F43-81E7-44E8B4119E66}" srcOrd="0" destOrd="0" presId="urn:microsoft.com/office/officeart/2005/8/layout/list1"/>
    <dgm:cxn modelId="{42116E4D-F8B7-734E-B6BF-2C9B627D0400}" type="presParOf" srcId="{A3AD7A60-47B1-A042-B9A8-BF181970DBF9}" destId="{09D4C7AA-74B6-934E-9E63-C9C65D92B91D}" srcOrd="1" destOrd="0" presId="urn:microsoft.com/office/officeart/2005/8/layout/list1"/>
    <dgm:cxn modelId="{AB307621-465F-4343-8D67-CDBCDAD4FB09}" type="presParOf" srcId="{29254216-1149-2740-9E92-F2A12AD5A9D8}" destId="{C5BC1D57-FB86-5147-9133-23EE659A6869}" srcOrd="1" destOrd="0" presId="urn:microsoft.com/office/officeart/2005/8/layout/list1"/>
    <dgm:cxn modelId="{9C46639A-DBE6-3440-BAC1-3546CF758101}" type="presParOf" srcId="{29254216-1149-2740-9E92-F2A12AD5A9D8}" destId="{03944A25-9540-AE47-9099-87EF35FF9C92}" srcOrd="2" destOrd="0" presId="urn:microsoft.com/office/officeart/2005/8/layout/list1"/>
    <dgm:cxn modelId="{CEA2B30C-0315-A443-8362-38E15A5E2F04}" type="presParOf" srcId="{29254216-1149-2740-9E92-F2A12AD5A9D8}" destId="{158FE586-288D-1045-B3EC-228561B30D5C}" srcOrd="3" destOrd="0" presId="urn:microsoft.com/office/officeart/2005/8/layout/list1"/>
    <dgm:cxn modelId="{E00163C3-AAAB-9D42-9768-BDB1E3194CFA}" type="presParOf" srcId="{29254216-1149-2740-9E92-F2A12AD5A9D8}" destId="{953E1F6D-8453-7843-87D0-541A97F77FB2}" srcOrd="4" destOrd="0" presId="urn:microsoft.com/office/officeart/2005/8/layout/list1"/>
    <dgm:cxn modelId="{18007491-CE83-4740-B13D-DD30D7D89719}" type="presParOf" srcId="{953E1F6D-8453-7843-87D0-541A97F77FB2}" destId="{16AB2BD3-5DFF-D948-910F-D11FAF0C14E6}" srcOrd="0" destOrd="0" presId="urn:microsoft.com/office/officeart/2005/8/layout/list1"/>
    <dgm:cxn modelId="{554E54CB-13AB-9A42-966C-03EF7E8B3B98}" type="presParOf" srcId="{953E1F6D-8453-7843-87D0-541A97F77FB2}" destId="{76C80A35-9278-E54C-AA5D-2DCC4B97FC8E}" srcOrd="1" destOrd="0" presId="urn:microsoft.com/office/officeart/2005/8/layout/list1"/>
    <dgm:cxn modelId="{D7B5C045-3E05-CD47-BD2C-83FE5300A000}" type="presParOf" srcId="{29254216-1149-2740-9E92-F2A12AD5A9D8}" destId="{F1356848-1CBB-B744-B3FB-68675603DCA9}" srcOrd="5" destOrd="0" presId="urn:microsoft.com/office/officeart/2005/8/layout/list1"/>
    <dgm:cxn modelId="{43A013C7-3672-0D4E-8847-375CCB8A8A09}" type="presParOf" srcId="{29254216-1149-2740-9E92-F2A12AD5A9D8}" destId="{A0F1EF21-3085-9649-8E68-9738BB06F584}" srcOrd="6" destOrd="0" presId="urn:microsoft.com/office/officeart/2005/8/layout/list1"/>
    <dgm:cxn modelId="{7BE4C295-10AD-E042-95E5-9277F219D949}" type="presParOf" srcId="{29254216-1149-2740-9E92-F2A12AD5A9D8}" destId="{05AE8060-980D-A442-93BB-F7095E85326D}" srcOrd="7" destOrd="0" presId="urn:microsoft.com/office/officeart/2005/8/layout/list1"/>
    <dgm:cxn modelId="{DF29EF01-3107-FA49-A0E5-4ADC450D3FB2}" type="presParOf" srcId="{29254216-1149-2740-9E92-F2A12AD5A9D8}" destId="{6E21BB7B-03E9-604C-A91C-EC2B624E1B0A}" srcOrd="8" destOrd="0" presId="urn:microsoft.com/office/officeart/2005/8/layout/list1"/>
    <dgm:cxn modelId="{FF982ABF-60B3-6744-A240-71F3B1BCE7AF}" type="presParOf" srcId="{6E21BB7B-03E9-604C-A91C-EC2B624E1B0A}" destId="{CD807561-AF91-FF49-B428-17EA51529C21}" srcOrd="0" destOrd="0" presId="urn:microsoft.com/office/officeart/2005/8/layout/list1"/>
    <dgm:cxn modelId="{49196EEC-C429-7F46-90C1-B41DF0B05294}" type="presParOf" srcId="{6E21BB7B-03E9-604C-A91C-EC2B624E1B0A}" destId="{EC583EAE-D9C8-5946-9114-F3FC5B7E4786}" srcOrd="1" destOrd="0" presId="urn:microsoft.com/office/officeart/2005/8/layout/list1"/>
    <dgm:cxn modelId="{C2E6C826-624C-9845-A4A5-0C854EC52710}" type="presParOf" srcId="{29254216-1149-2740-9E92-F2A12AD5A9D8}" destId="{131140B6-575C-E34D-B1E7-9695F542998D}" srcOrd="9" destOrd="0" presId="urn:microsoft.com/office/officeart/2005/8/layout/list1"/>
    <dgm:cxn modelId="{498777A7-1529-B243-B734-7BD3DCBFECF4}" type="presParOf" srcId="{29254216-1149-2740-9E92-F2A12AD5A9D8}" destId="{7A809E6A-A76B-4149-9F8C-C2B1D5E5F5FF}" srcOrd="10" destOrd="0" presId="urn:microsoft.com/office/officeart/2005/8/layout/list1"/>
    <dgm:cxn modelId="{4F0C5503-A05A-094A-A8B6-6E6EBFB38E4A}" type="presParOf" srcId="{29254216-1149-2740-9E92-F2A12AD5A9D8}" destId="{708E583B-5BEB-0B42-9C19-553006414922}" srcOrd="11" destOrd="0" presId="urn:microsoft.com/office/officeart/2005/8/layout/list1"/>
    <dgm:cxn modelId="{0052F1A1-E70D-C247-BDDC-694853C2F475}" type="presParOf" srcId="{29254216-1149-2740-9E92-F2A12AD5A9D8}" destId="{28C1D79A-EE1F-FC4B-886A-9CAE5DFD848B}" srcOrd="12" destOrd="0" presId="urn:microsoft.com/office/officeart/2005/8/layout/list1"/>
    <dgm:cxn modelId="{2A95F58E-D619-7F45-A3D3-2F273E9C48BC}" type="presParOf" srcId="{28C1D79A-EE1F-FC4B-886A-9CAE5DFD848B}" destId="{B721191D-00F0-0849-8D8D-156F47A987E9}" srcOrd="0" destOrd="0" presId="urn:microsoft.com/office/officeart/2005/8/layout/list1"/>
    <dgm:cxn modelId="{866ACF01-809B-984F-91C4-78044ED8CCC8}" type="presParOf" srcId="{28C1D79A-EE1F-FC4B-886A-9CAE5DFD848B}" destId="{7B7EFF27-EB10-714F-91B9-1803EAEB6275}" srcOrd="1" destOrd="0" presId="urn:microsoft.com/office/officeart/2005/8/layout/list1"/>
    <dgm:cxn modelId="{0D4B3EEB-70DF-A243-8D87-D768CBE48F2D}" type="presParOf" srcId="{29254216-1149-2740-9E92-F2A12AD5A9D8}" destId="{7549CD43-42B7-3C47-B704-4187EE0A9C82}" srcOrd="13" destOrd="0" presId="urn:microsoft.com/office/officeart/2005/8/layout/list1"/>
    <dgm:cxn modelId="{235200C3-3446-024E-AEC2-CB50039000B9}" type="presParOf" srcId="{29254216-1149-2740-9E92-F2A12AD5A9D8}" destId="{97D2B541-86D4-3C46-B0D3-E5FB9C1877D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72E8C6-9CBA-BC4B-9646-62B32B42C988}" type="doc">
      <dgm:prSet loTypeId="urn:microsoft.com/office/officeart/2005/8/layout/list1" loCatId="" qsTypeId="urn:microsoft.com/office/officeart/2005/8/quickstyle/simple2" qsCatId="simple" csTypeId="urn:microsoft.com/office/officeart/2005/8/colors/accent0_2" csCatId="mainScheme" phldr="1"/>
      <dgm:spPr/>
      <dgm:t>
        <a:bodyPr/>
        <a:lstStyle/>
        <a:p>
          <a:endParaRPr lang="en-US"/>
        </a:p>
      </dgm:t>
    </dgm:pt>
    <dgm:pt modelId="{7DF6CC87-274A-4646-8D17-87BB2ED29B1B}">
      <dgm:prSet custT="1"/>
      <dgm:spPr/>
      <dgm:t>
        <a:bodyPr/>
        <a:lstStyle/>
        <a:p>
          <a:pPr rtl="0"/>
          <a:r>
            <a:rPr lang="en-US" sz="2400" baseline="30000" dirty="0" smtClean="0"/>
            <a:t>Low-risk thrombophilia:</a:t>
          </a:r>
          <a:endParaRPr lang="en-US" sz="2400" dirty="0"/>
        </a:p>
      </dgm:t>
    </dgm:pt>
    <dgm:pt modelId="{097FD36A-0E1E-5D44-8E33-EDEB01A68978}" type="parTrans" cxnId="{0C5E4272-1759-454B-90C4-FCE7240C8E92}">
      <dgm:prSet/>
      <dgm:spPr/>
      <dgm:t>
        <a:bodyPr/>
        <a:lstStyle/>
        <a:p>
          <a:endParaRPr lang="en-US" sz="3600"/>
        </a:p>
      </dgm:t>
    </dgm:pt>
    <dgm:pt modelId="{E239047A-3A37-A54F-AD40-075DDC8D9F1C}" type="sibTrans" cxnId="{0C5E4272-1759-454B-90C4-FCE7240C8E92}">
      <dgm:prSet/>
      <dgm:spPr/>
      <dgm:t>
        <a:bodyPr/>
        <a:lstStyle/>
        <a:p>
          <a:endParaRPr lang="en-US" sz="3600"/>
        </a:p>
      </dgm:t>
    </dgm:pt>
    <dgm:pt modelId="{228D06CA-A596-E742-8268-9816B8C63163}">
      <dgm:prSet custT="1"/>
      <dgm:spPr/>
      <dgm:t>
        <a:bodyPr/>
        <a:lstStyle/>
        <a:p>
          <a:pPr rtl="0"/>
          <a:r>
            <a:rPr lang="en-US" sz="2400" baseline="30000" dirty="0" smtClean="0"/>
            <a:t>Additional risk factors</a:t>
          </a:r>
          <a:endParaRPr lang="en-US" sz="2400" dirty="0"/>
        </a:p>
      </dgm:t>
    </dgm:pt>
    <dgm:pt modelId="{8D4D8BDA-13D4-E545-AF44-DD36A9D1A16C}" type="parTrans" cxnId="{B06C28FD-AC61-0D4A-8E0C-065F7CAF4B9A}">
      <dgm:prSet/>
      <dgm:spPr/>
      <dgm:t>
        <a:bodyPr/>
        <a:lstStyle/>
        <a:p>
          <a:endParaRPr lang="en-US" sz="3600"/>
        </a:p>
      </dgm:t>
    </dgm:pt>
    <dgm:pt modelId="{B46D3089-25CE-084E-9524-B78DAC722E32}" type="sibTrans" cxnId="{B06C28FD-AC61-0D4A-8E0C-065F7CAF4B9A}">
      <dgm:prSet/>
      <dgm:spPr/>
      <dgm:t>
        <a:bodyPr/>
        <a:lstStyle/>
        <a:p>
          <a:endParaRPr lang="en-US" sz="3600"/>
        </a:p>
      </dgm:t>
    </dgm:pt>
    <dgm:pt modelId="{C5E3A920-C703-6746-814F-E42B307FB1D7}">
      <dgm:prSet custT="1"/>
      <dgm:spPr/>
      <dgm:t>
        <a:bodyPr/>
        <a:lstStyle/>
        <a:p>
          <a:pPr rtl="0"/>
          <a:r>
            <a:rPr lang="en-US" sz="2400" baseline="30000" dirty="0" smtClean="0"/>
            <a:t>High-risk thrombophilia:</a:t>
          </a:r>
          <a:endParaRPr lang="en-US" sz="2400" dirty="0"/>
        </a:p>
      </dgm:t>
    </dgm:pt>
    <dgm:pt modelId="{DDDC79D5-603E-F44B-A5E7-C309209F0D15}" type="parTrans" cxnId="{8113C58D-2378-B042-A4D2-F7EC33DAF9DB}">
      <dgm:prSet/>
      <dgm:spPr/>
      <dgm:t>
        <a:bodyPr/>
        <a:lstStyle/>
        <a:p>
          <a:endParaRPr lang="en-US" sz="3600"/>
        </a:p>
      </dgm:t>
    </dgm:pt>
    <dgm:pt modelId="{C327F892-DCBC-CA44-853A-FCFBFB7117A8}" type="sibTrans" cxnId="{8113C58D-2378-B042-A4D2-F7EC33DAF9DB}">
      <dgm:prSet/>
      <dgm:spPr/>
      <dgm:t>
        <a:bodyPr/>
        <a:lstStyle/>
        <a:p>
          <a:endParaRPr lang="en-US" sz="3600"/>
        </a:p>
      </dgm:t>
    </dgm:pt>
    <dgm:pt modelId="{E7C415BE-3125-F549-B063-41B53E68086F}">
      <dgm:prSet custT="1"/>
      <dgm:spPr/>
      <dgm:t>
        <a:bodyPr/>
        <a:lstStyle/>
        <a:p>
          <a:pPr rtl="0"/>
          <a:r>
            <a:rPr lang="en-US" sz="2400" baseline="30000" dirty="0" smtClean="0"/>
            <a:t>protein C or protein S deficiency.</a:t>
          </a:r>
          <a:endParaRPr lang="en-US" sz="2400" dirty="0"/>
        </a:p>
      </dgm:t>
    </dgm:pt>
    <dgm:pt modelId="{A0E57238-1954-8C4F-8B56-BA06C4796E46}" type="parTrans" cxnId="{A64CD27E-E713-0C4B-B4DA-6A097AF51C53}">
      <dgm:prSet/>
      <dgm:spPr/>
      <dgm:t>
        <a:bodyPr/>
        <a:lstStyle/>
        <a:p>
          <a:endParaRPr lang="en-US"/>
        </a:p>
      </dgm:t>
    </dgm:pt>
    <dgm:pt modelId="{1A7FA5F3-2FF9-E747-A03E-8FD93F862590}" type="sibTrans" cxnId="{A64CD27E-E713-0C4B-B4DA-6A097AF51C53}">
      <dgm:prSet/>
      <dgm:spPr/>
      <dgm:t>
        <a:bodyPr/>
        <a:lstStyle/>
        <a:p>
          <a:endParaRPr lang="en-US"/>
        </a:p>
      </dgm:t>
    </dgm:pt>
    <dgm:pt modelId="{5FA7C648-43A6-1740-8518-A79F003F0991}">
      <dgm:prSet custT="1"/>
      <dgm:spPr/>
      <dgm:t>
        <a:bodyPr/>
        <a:lstStyle/>
        <a:p>
          <a:pPr rtl="0"/>
          <a:r>
            <a:rPr lang="en-US" sz="2400" baseline="30000" dirty="0" smtClean="0"/>
            <a:t>factor V Leiden heterozygous; </a:t>
          </a:r>
          <a:endParaRPr lang="en-US" sz="2400" dirty="0"/>
        </a:p>
      </dgm:t>
    </dgm:pt>
    <dgm:pt modelId="{A0635627-B198-624C-82A4-C91B7CCBA9E4}" type="parTrans" cxnId="{1197BCBF-8FBC-DE49-88C3-A187D8DC94F8}">
      <dgm:prSet/>
      <dgm:spPr/>
      <dgm:t>
        <a:bodyPr/>
        <a:lstStyle/>
        <a:p>
          <a:endParaRPr lang="en-US"/>
        </a:p>
      </dgm:t>
    </dgm:pt>
    <dgm:pt modelId="{797B4ABB-42CD-B840-B471-7F1AF15125D5}" type="sibTrans" cxnId="{1197BCBF-8FBC-DE49-88C3-A187D8DC94F8}">
      <dgm:prSet/>
      <dgm:spPr/>
      <dgm:t>
        <a:bodyPr/>
        <a:lstStyle/>
        <a:p>
          <a:endParaRPr lang="en-US"/>
        </a:p>
      </dgm:t>
    </dgm:pt>
    <dgm:pt modelId="{79E204AB-6EAF-7C4A-BEC7-B4998BA05AB5}">
      <dgm:prSet custT="1"/>
      <dgm:spPr/>
      <dgm:t>
        <a:bodyPr/>
        <a:lstStyle/>
        <a:p>
          <a:pPr rtl="0"/>
          <a:r>
            <a:rPr lang="en-US" sz="2400" baseline="30000" dirty="0" err="1" smtClean="0"/>
            <a:t>prothrombin</a:t>
          </a:r>
          <a:r>
            <a:rPr lang="en-US" sz="2400" baseline="30000" dirty="0" smtClean="0"/>
            <a:t> G20210A heterozygous; </a:t>
          </a:r>
          <a:endParaRPr lang="en-US" sz="2400" dirty="0"/>
        </a:p>
      </dgm:t>
    </dgm:pt>
    <dgm:pt modelId="{70186F73-B770-5344-B3C7-4B14D9403D2A}" type="parTrans" cxnId="{707C159F-ABF2-F14C-AE1D-A12695A27496}">
      <dgm:prSet/>
      <dgm:spPr/>
      <dgm:t>
        <a:bodyPr/>
        <a:lstStyle/>
        <a:p>
          <a:endParaRPr lang="en-US"/>
        </a:p>
      </dgm:t>
    </dgm:pt>
    <dgm:pt modelId="{69AF232C-BE40-6640-8DD8-93AC5B434FE1}" type="sibTrans" cxnId="{707C159F-ABF2-F14C-AE1D-A12695A27496}">
      <dgm:prSet/>
      <dgm:spPr/>
      <dgm:t>
        <a:bodyPr/>
        <a:lstStyle/>
        <a:p>
          <a:endParaRPr lang="en-US"/>
        </a:p>
      </dgm:t>
    </dgm:pt>
    <dgm:pt modelId="{2A78530A-2326-AE49-B999-E2C4FC8F0095}">
      <dgm:prSet custT="1"/>
      <dgm:spPr/>
      <dgm:t>
        <a:bodyPr/>
        <a:lstStyle/>
        <a:p>
          <a:pPr rtl="0"/>
          <a:r>
            <a:rPr lang="en-US" sz="2400" baseline="30000" dirty="0" smtClean="0"/>
            <a:t>double heterozygous for </a:t>
          </a:r>
          <a:r>
            <a:rPr lang="en-US" sz="2400" baseline="30000" dirty="0" err="1" smtClean="0"/>
            <a:t>prothrombin</a:t>
          </a:r>
          <a:r>
            <a:rPr lang="en-US" sz="2400" baseline="30000" dirty="0" smtClean="0"/>
            <a:t> G20210A mutation and factor V Leiden; </a:t>
          </a:r>
          <a:endParaRPr lang="en-US" sz="2400" dirty="0"/>
        </a:p>
      </dgm:t>
    </dgm:pt>
    <dgm:pt modelId="{24AD6BB0-92F6-1C4C-9432-3D47A475A3E9}" type="parTrans" cxnId="{1DC73033-066A-3945-9064-892CF7FEAFFA}">
      <dgm:prSet/>
      <dgm:spPr/>
      <dgm:t>
        <a:bodyPr/>
        <a:lstStyle/>
        <a:p>
          <a:endParaRPr lang="en-US"/>
        </a:p>
      </dgm:t>
    </dgm:pt>
    <dgm:pt modelId="{F9465C38-C656-6641-8FF4-9092304121A2}" type="sibTrans" cxnId="{1DC73033-066A-3945-9064-892CF7FEAFFA}">
      <dgm:prSet/>
      <dgm:spPr/>
      <dgm:t>
        <a:bodyPr/>
        <a:lstStyle/>
        <a:p>
          <a:endParaRPr lang="en-US"/>
        </a:p>
      </dgm:t>
    </dgm:pt>
    <dgm:pt modelId="{AB0EBEEB-C3B7-5B41-AD62-313C264A209D}">
      <dgm:prSet custT="1"/>
      <dgm:spPr/>
      <dgm:t>
        <a:bodyPr/>
        <a:lstStyle/>
        <a:p>
          <a:pPr rtl="0"/>
          <a:r>
            <a:rPr lang="en-US" sz="2400" baseline="30000" dirty="0" err="1" smtClean="0"/>
            <a:t>prothrombin</a:t>
          </a:r>
          <a:r>
            <a:rPr lang="en-US" sz="2400" baseline="30000" dirty="0" smtClean="0"/>
            <a:t> G20210A mutation homozygous.</a:t>
          </a:r>
          <a:endParaRPr lang="en-US" sz="2400" dirty="0"/>
        </a:p>
      </dgm:t>
    </dgm:pt>
    <dgm:pt modelId="{D3146E35-5FF4-614C-A20F-AA7DFE703585}" type="parTrans" cxnId="{43C21D9C-FA1A-0D4F-AF08-020EBC3A5C00}">
      <dgm:prSet/>
      <dgm:spPr/>
      <dgm:t>
        <a:bodyPr/>
        <a:lstStyle/>
        <a:p>
          <a:endParaRPr lang="en-US"/>
        </a:p>
      </dgm:t>
    </dgm:pt>
    <dgm:pt modelId="{A9A0F550-D963-234A-947B-C595D963A3F5}" type="sibTrans" cxnId="{43C21D9C-FA1A-0D4F-AF08-020EBC3A5C00}">
      <dgm:prSet/>
      <dgm:spPr/>
      <dgm:t>
        <a:bodyPr/>
        <a:lstStyle/>
        <a:p>
          <a:endParaRPr lang="en-US"/>
        </a:p>
      </dgm:t>
    </dgm:pt>
    <dgm:pt modelId="{B603D924-DC75-6448-92F2-C92B0EE13985}">
      <dgm:prSet custT="1"/>
      <dgm:spPr/>
      <dgm:t>
        <a:bodyPr/>
        <a:lstStyle/>
        <a:p>
          <a:pPr rtl="0"/>
          <a:r>
            <a:rPr lang="en-US" sz="2400" baseline="30000" dirty="0" err="1" smtClean="0"/>
            <a:t>antithrombin</a:t>
          </a:r>
          <a:r>
            <a:rPr lang="en-US" sz="2400" baseline="30000" dirty="0" smtClean="0"/>
            <a:t> deficiency; </a:t>
          </a:r>
          <a:endParaRPr lang="en-US" sz="2400" dirty="0"/>
        </a:p>
      </dgm:t>
    </dgm:pt>
    <dgm:pt modelId="{1EA280D6-5F8F-704C-8370-A25C72AABF86}" type="parTrans" cxnId="{1A5DD123-629F-8B46-84E2-DF253BA78C14}">
      <dgm:prSet/>
      <dgm:spPr/>
      <dgm:t>
        <a:bodyPr/>
        <a:lstStyle/>
        <a:p>
          <a:endParaRPr lang="en-US"/>
        </a:p>
      </dgm:t>
    </dgm:pt>
    <dgm:pt modelId="{992174BD-682F-814E-93F3-4F9CE005BE06}" type="sibTrans" cxnId="{1A5DD123-629F-8B46-84E2-DF253BA78C14}">
      <dgm:prSet/>
      <dgm:spPr/>
      <dgm:t>
        <a:bodyPr/>
        <a:lstStyle/>
        <a:p>
          <a:endParaRPr lang="en-US"/>
        </a:p>
      </dgm:t>
    </dgm:pt>
    <dgm:pt modelId="{31534A32-DFD1-D145-8AB5-F9B3FFADB1DC}">
      <dgm:prSet custT="1"/>
      <dgm:spPr/>
      <dgm:t>
        <a:bodyPr/>
        <a:lstStyle/>
        <a:p>
          <a:pPr rtl="0"/>
          <a:r>
            <a:rPr lang="en-US" sz="2400" baseline="30000" dirty="0" smtClean="0"/>
            <a:t>First-degree relative with a history of a thrombotic episode before age 50 years, or</a:t>
          </a:r>
          <a:endParaRPr lang="en-US" sz="2400" dirty="0"/>
        </a:p>
      </dgm:t>
    </dgm:pt>
    <dgm:pt modelId="{246156DA-9D5C-EE42-A264-D021BA128935}" type="parTrans" cxnId="{C66977DB-3F35-B741-8936-2132A86F531D}">
      <dgm:prSet/>
      <dgm:spPr/>
      <dgm:t>
        <a:bodyPr/>
        <a:lstStyle/>
        <a:p>
          <a:endParaRPr lang="en-US"/>
        </a:p>
      </dgm:t>
    </dgm:pt>
    <dgm:pt modelId="{5BD6B54F-5D23-BB45-A6EF-F840FA4ECB34}" type="sibTrans" cxnId="{C66977DB-3F35-B741-8936-2132A86F531D}">
      <dgm:prSet/>
      <dgm:spPr/>
      <dgm:t>
        <a:bodyPr/>
        <a:lstStyle/>
        <a:p>
          <a:endParaRPr lang="en-US"/>
        </a:p>
      </dgm:t>
    </dgm:pt>
    <dgm:pt modelId="{26832D4E-E3BC-414F-AC8A-1F66DD034F86}">
      <dgm:prSet custT="1"/>
      <dgm:spPr/>
      <dgm:t>
        <a:bodyPr/>
        <a:lstStyle/>
        <a:p>
          <a:pPr rtl="0"/>
          <a:r>
            <a:rPr lang="en-US" sz="2400" baseline="30000" dirty="0" smtClean="0"/>
            <a:t>other major thrombotic risk factors (</a:t>
          </a:r>
          <a:r>
            <a:rPr lang="en-US" sz="2400" baseline="30000" dirty="0" err="1" smtClean="0"/>
            <a:t>eg</a:t>
          </a:r>
          <a:r>
            <a:rPr lang="en-US" sz="2400" baseline="30000" dirty="0" smtClean="0"/>
            <a:t>, obesity or prolonged immobility).</a:t>
          </a:r>
          <a:endParaRPr lang="en-US" sz="2400" dirty="0"/>
        </a:p>
      </dgm:t>
    </dgm:pt>
    <dgm:pt modelId="{80416A12-CF0D-6C4B-9D3D-9D8BDFF58A49}" type="parTrans" cxnId="{251E069B-38F9-604F-B796-E96572FC2A96}">
      <dgm:prSet/>
      <dgm:spPr/>
      <dgm:t>
        <a:bodyPr/>
        <a:lstStyle/>
        <a:p>
          <a:endParaRPr lang="en-US"/>
        </a:p>
      </dgm:t>
    </dgm:pt>
    <dgm:pt modelId="{AB6978D3-36C6-3646-BA8D-0E019167D86B}" type="sibTrans" cxnId="{251E069B-38F9-604F-B796-E96572FC2A96}">
      <dgm:prSet/>
      <dgm:spPr/>
      <dgm:t>
        <a:bodyPr/>
        <a:lstStyle/>
        <a:p>
          <a:endParaRPr lang="en-US"/>
        </a:p>
      </dgm:t>
    </dgm:pt>
    <dgm:pt modelId="{1FFFFB55-354E-074D-9DCD-EEF459AC61A7}">
      <dgm:prSet custT="1"/>
      <dgm:spPr/>
      <dgm:t>
        <a:bodyPr/>
        <a:lstStyle/>
        <a:p>
          <a:pPr rtl="0"/>
          <a:r>
            <a:rPr lang="en-US" sz="2400" baseline="30000" dirty="0" smtClean="0"/>
            <a:t>factor V Leiden homozygous or</a:t>
          </a:r>
          <a:endParaRPr lang="en-US" sz="2400" dirty="0"/>
        </a:p>
      </dgm:t>
    </dgm:pt>
    <dgm:pt modelId="{0485CAD7-F1A7-294A-967F-9E1E80EBCEA8}" type="parTrans" cxnId="{81436B5C-B430-2A47-A484-6256BD79150F}">
      <dgm:prSet/>
      <dgm:spPr/>
      <dgm:t>
        <a:bodyPr/>
        <a:lstStyle/>
        <a:p>
          <a:endParaRPr lang="en-US"/>
        </a:p>
      </dgm:t>
    </dgm:pt>
    <dgm:pt modelId="{306B0878-57A3-BD48-AB52-5F0F14449BBA}" type="sibTrans" cxnId="{81436B5C-B430-2A47-A484-6256BD79150F}">
      <dgm:prSet/>
      <dgm:spPr/>
      <dgm:t>
        <a:bodyPr/>
        <a:lstStyle/>
        <a:p>
          <a:endParaRPr lang="en-US"/>
        </a:p>
      </dgm:t>
    </dgm:pt>
    <dgm:pt modelId="{A6477227-3B20-044C-B638-854FE4FA69F8}" type="pres">
      <dgm:prSet presAssocID="{FD72E8C6-9CBA-BC4B-9646-62B32B42C988}" presName="linear" presStyleCnt="0">
        <dgm:presLayoutVars>
          <dgm:dir/>
          <dgm:animLvl val="lvl"/>
          <dgm:resizeHandles val="exact"/>
        </dgm:presLayoutVars>
      </dgm:prSet>
      <dgm:spPr/>
      <dgm:t>
        <a:bodyPr/>
        <a:lstStyle/>
        <a:p>
          <a:endParaRPr lang="en-US"/>
        </a:p>
      </dgm:t>
    </dgm:pt>
    <dgm:pt modelId="{BBF0DA6E-2358-D84C-AF11-D091D52D8369}" type="pres">
      <dgm:prSet presAssocID="{7DF6CC87-274A-4646-8D17-87BB2ED29B1B}" presName="parentLin" presStyleCnt="0"/>
      <dgm:spPr/>
    </dgm:pt>
    <dgm:pt modelId="{DBB13B88-BC74-F24F-AC12-DD98FCDEDFF5}" type="pres">
      <dgm:prSet presAssocID="{7DF6CC87-274A-4646-8D17-87BB2ED29B1B}" presName="parentLeftMargin" presStyleLbl="node1" presStyleIdx="0" presStyleCnt="3"/>
      <dgm:spPr/>
      <dgm:t>
        <a:bodyPr/>
        <a:lstStyle/>
        <a:p>
          <a:endParaRPr lang="en-US"/>
        </a:p>
      </dgm:t>
    </dgm:pt>
    <dgm:pt modelId="{A84559A3-64B3-ED44-A511-4E9F026AE17E}" type="pres">
      <dgm:prSet presAssocID="{7DF6CC87-274A-4646-8D17-87BB2ED29B1B}" presName="parentText" presStyleLbl="node1" presStyleIdx="0" presStyleCnt="3" custScaleY="175247">
        <dgm:presLayoutVars>
          <dgm:chMax val="0"/>
          <dgm:bulletEnabled val="1"/>
        </dgm:presLayoutVars>
      </dgm:prSet>
      <dgm:spPr/>
      <dgm:t>
        <a:bodyPr/>
        <a:lstStyle/>
        <a:p>
          <a:endParaRPr lang="en-US"/>
        </a:p>
      </dgm:t>
    </dgm:pt>
    <dgm:pt modelId="{F198747B-948B-9646-BCC3-646EAAEEB950}" type="pres">
      <dgm:prSet presAssocID="{7DF6CC87-274A-4646-8D17-87BB2ED29B1B}" presName="negativeSpace" presStyleCnt="0"/>
      <dgm:spPr/>
    </dgm:pt>
    <dgm:pt modelId="{D56DA6EF-5D62-4445-B153-FB1974A0C7D1}" type="pres">
      <dgm:prSet presAssocID="{7DF6CC87-274A-4646-8D17-87BB2ED29B1B}" presName="childText" presStyleLbl="conFgAcc1" presStyleIdx="0" presStyleCnt="3" custLinFactY="10365" custLinFactNeighborY="100000">
        <dgm:presLayoutVars>
          <dgm:bulletEnabled val="1"/>
        </dgm:presLayoutVars>
      </dgm:prSet>
      <dgm:spPr/>
      <dgm:t>
        <a:bodyPr/>
        <a:lstStyle/>
        <a:p>
          <a:endParaRPr lang="en-US"/>
        </a:p>
      </dgm:t>
    </dgm:pt>
    <dgm:pt modelId="{D01FE3CE-2F38-6B4A-93E7-7CA5CD2EE0DA}" type="pres">
      <dgm:prSet presAssocID="{E239047A-3A37-A54F-AD40-075DDC8D9F1C}" presName="spaceBetweenRectangles" presStyleCnt="0"/>
      <dgm:spPr/>
    </dgm:pt>
    <dgm:pt modelId="{63EADFDF-D9B1-7743-BB12-5E9AB79BBA58}" type="pres">
      <dgm:prSet presAssocID="{C5E3A920-C703-6746-814F-E42B307FB1D7}" presName="parentLin" presStyleCnt="0"/>
      <dgm:spPr/>
    </dgm:pt>
    <dgm:pt modelId="{5B512542-FF76-334A-A7FA-F13225846710}" type="pres">
      <dgm:prSet presAssocID="{C5E3A920-C703-6746-814F-E42B307FB1D7}" presName="parentLeftMargin" presStyleLbl="node1" presStyleIdx="0" presStyleCnt="3"/>
      <dgm:spPr/>
      <dgm:t>
        <a:bodyPr/>
        <a:lstStyle/>
        <a:p>
          <a:endParaRPr lang="en-US"/>
        </a:p>
      </dgm:t>
    </dgm:pt>
    <dgm:pt modelId="{69A2ACAF-2BF8-4641-A9DD-31430F4DA520}" type="pres">
      <dgm:prSet presAssocID="{C5E3A920-C703-6746-814F-E42B307FB1D7}" presName="parentText" presStyleLbl="node1" presStyleIdx="1" presStyleCnt="3" custScaleY="175624" custLinFactNeighborY="-3377">
        <dgm:presLayoutVars>
          <dgm:chMax val="0"/>
          <dgm:bulletEnabled val="1"/>
        </dgm:presLayoutVars>
      </dgm:prSet>
      <dgm:spPr/>
      <dgm:t>
        <a:bodyPr/>
        <a:lstStyle/>
        <a:p>
          <a:endParaRPr lang="en-US"/>
        </a:p>
      </dgm:t>
    </dgm:pt>
    <dgm:pt modelId="{C3CA515B-0EEF-AB4D-B093-63A5EF80DECB}" type="pres">
      <dgm:prSet presAssocID="{C5E3A920-C703-6746-814F-E42B307FB1D7}" presName="negativeSpace" presStyleCnt="0"/>
      <dgm:spPr/>
    </dgm:pt>
    <dgm:pt modelId="{1F0EA7DA-C5E0-764C-8C64-CAE136DA7C3C}" type="pres">
      <dgm:prSet presAssocID="{C5E3A920-C703-6746-814F-E42B307FB1D7}" presName="childText" presStyleLbl="conFgAcc1" presStyleIdx="1" presStyleCnt="3" custLinFactY="3626" custLinFactNeighborY="100000">
        <dgm:presLayoutVars>
          <dgm:bulletEnabled val="1"/>
        </dgm:presLayoutVars>
      </dgm:prSet>
      <dgm:spPr/>
      <dgm:t>
        <a:bodyPr/>
        <a:lstStyle/>
        <a:p>
          <a:endParaRPr lang="en-US"/>
        </a:p>
      </dgm:t>
    </dgm:pt>
    <dgm:pt modelId="{4025401B-EA9D-C64B-B19E-247CBB79E609}" type="pres">
      <dgm:prSet presAssocID="{C327F892-DCBC-CA44-853A-FCFBFB7117A8}" presName="spaceBetweenRectangles" presStyleCnt="0"/>
      <dgm:spPr/>
    </dgm:pt>
    <dgm:pt modelId="{8B6D5E84-AA23-BC4F-BC99-751F30194325}" type="pres">
      <dgm:prSet presAssocID="{228D06CA-A596-E742-8268-9816B8C63163}" presName="parentLin" presStyleCnt="0"/>
      <dgm:spPr/>
    </dgm:pt>
    <dgm:pt modelId="{AF87E9C0-DAA9-3347-A641-2377C701E78D}" type="pres">
      <dgm:prSet presAssocID="{228D06CA-A596-E742-8268-9816B8C63163}" presName="parentLeftMargin" presStyleLbl="node1" presStyleIdx="1" presStyleCnt="3"/>
      <dgm:spPr/>
      <dgm:t>
        <a:bodyPr/>
        <a:lstStyle/>
        <a:p>
          <a:endParaRPr lang="en-US"/>
        </a:p>
      </dgm:t>
    </dgm:pt>
    <dgm:pt modelId="{7594EBD1-6526-DB4F-85F9-46F19D464048}" type="pres">
      <dgm:prSet presAssocID="{228D06CA-A596-E742-8268-9816B8C63163}" presName="parentText" presStyleLbl="node1" presStyleIdx="2" presStyleCnt="3" custScaleY="199336" custLinFactNeighborY="-26340">
        <dgm:presLayoutVars>
          <dgm:chMax val="0"/>
          <dgm:bulletEnabled val="1"/>
        </dgm:presLayoutVars>
      </dgm:prSet>
      <dgm:spPr/>
      <dgm:t>
        <a:bodyPr/>
        <a:lstStyle/>
        <a:p>
          <a:endParaRPr lang="en-US"/>
        </a:p>
      </dgm:t>
    </dgm:pt>
    <dgm:pt modelId="{E4E482D9-0443-094D-8325-33FEB0747795}" type="pres">
      <dgm:prSet presAssocID="{228D06CA-A596-E742-8268-9816B8C63163}" presName="negativeSpace" presStyleCnt="0"/>
      <dgm:spPr/>
    </dgm:pt>
    <dgm:pt modelId="{FF10B52C-B0C0-594A-8C0D-22345A4990CA}" type="pres">
      <dgm:prSet presAssocID="{228D06CA-A596-E742-8268-9816B8C63163}" presName="childText" presStyleLbl="conFgAcc1" presStyleIdx="2" presStyleCnt="3" custLinFactNeighborY="17266">
        <dgm:presLayoutVars>
          <dgm:bulletEnabled val="1"/>
        </dgm:presLayoutVars>
      </dgm:prSet>
      <dgm:spPr/>
      <dgm:t>
        <a:bodyPr/>
        <a:lstStyle/>
        <a:p>
          <a:endParaRPr lang="en-US"/>
        </a:p>
      </dgm:t>
    </dgm:pt>
  </dgm:ptLst>
  <dgm:cxnLst>
    <dgm:cxn modelId="{6F4D9DD7-E810-2246-9AEA-8CE49E630260}" type="presOf" srcId="{5FA7C648-43A6-1740-8518-A79F003F0991}" destId="{D56DA6EF-5D62-4445-B153-FB1974A0C7D1}" srcOrd="0" destOrd="0" presId="urn:microsoft.com/office/officeart/2005/8/layout/list1"/>
    <dgm:cxn modelId="{B06C28FD-AC61-0D4A-8E0C-065F7CAF4B9A}" srcId="{FD72E8C6-9CBA-BC4B-9646-62B32B42C988}" destId="{228D06CA-A596-E742-8268-9816B8C63163}" srcOrd="2" destOrd="0" parTransId="{8D4D8BDA-13D4-E545-AF44-DD36A9D1A16C}" sibTransId="{B46D3089-25CE-084E-9524-B78DAC722E32}"/>
    <dgm:cxn modelId="{F2B5ED60-F226-FA4E-BF5F-89AA7A220A85}" type="presOf" srcId="{31534A32-DFD1-D145-8AB5-F9B3FFADB1DC}" destId="{FF10B52C-B0C0-594A-8C0D-22345A4990CA}" srcOrd="0" destOrd="0" presId="urn:microsoft.com/office/officeart/2005/8/layout/list1"/>
    <dgm:cxn modelId="{1A5DD123-629F-8B46-84E2-DF253BA78C14}" srcId="{C5E3A920-C703-6746-814F-E42B307FB1D7}" destId="{B603D924-DC75-6448-92F2-C92B0EE13985}" srcOrd="0" destOrd="0" parTransId="{1EA280D6-5F8F-704C-8370-A25C72AABF86}" sibTransId="{992174BD-682F-814E-93F3-4F9CE005BE06}"/>
    <dgm:cxn modelId="{251E069B-38F9-604F-B796-E96572FC2A96}" srcId="{228D06CA-A596-E742-8268-9816B8C63163}" destId="{26832D4E-E3BC-414F-AC8A-1F66DD034F86}" srcOrd="1" destOrd="0" parTransId="{80416A12-CF0D-6C4B-9D3D-9D8BDFF58A49}" sibTransId="{AB6978D3-36C6-3646-BA8D-0E019167D86B}"/>
    <dgm:cxn modelId="{81436B5C-B430-2A47-A484-6256BD79150F}" srcId="{C5E3A920-C703-6746-814F-E42B307FB1D7}" destId="{1FFFFB55-354E-074D-9DCD-EEF459AC61A7}" srcOrd="2" destOrd="0" parTransId="{0485CAD7-F1A7-294A-967F-9E1E80EBCEA8}" sibTransId="{306B0878-57A3-BD48-AB52-5F0F14449BBA}"/>
    <dgm:cxn modelId="{C66977DB-3F35-B741-8936-2132A86F531D}" srcId="{228D06CA-A596-E742-8268-9816B8C63163}" destId="{31534A32-DFD1-D145-8AB5-F9B3FFADB1DC}" srcOrd="0" destOrd="0" parTransId="{246156DA-9D5C-EE42-A264-D021BA128935}" sibTransId="{5BD6B54F-5D23-BB45-A6EF-F840FA4ECB34}"/>
    <dgm:cxn modelId="{0C5E4272-1759-454B-90C4-FCE7240C8E92}" srcId="{FD72E8C6-9CBA-BC4B-9646-62B32B42C988}" destId="{7DF6CC87-274A-4646-8D17-87BB2ED29B1B}" srcOrd="0" destOrd="0" parTransId="{097FD36A-0E1E-5D44-8E33-EDEB01A68978}" sibTransId="{E239047A-3A37-A54F-AD40-075DDC8D9F1C}"/>
    <dgm:cxn modelId="{F10451A1-87C2-774E-99D1-B7F6EE67D254}" type="presOf" srcId="{2A78530A-2326-AE49-B999-E2C4FC8F0095}" destId="{1F0EA7DA-C5E0-764C-8C64-CAE136DA7C3C}" srcOrd="0" destOrd="1" presId="urn:microsoft.com/office/officeart/2005/8/layout/list1"/>
    <dgm:cxn modelId="{E7A8F7D4-2ADA-1141-A3EE-BCA827A7FD9A}" type="presOf" srcId="{79E204AB-6EAF-7C4A-BEC7-B4998BA05AB5}" destId="{D56DA6EF-5D62-4445-B153-FB1974A0C7D1}" srcOrd="0" destOrd="1" presId="urn:microsoft.com/office/officeart/2005/8/layout/list1"/>
    <dgm:cxn modelId="{855AD6A6-411B-7E47-8A29-B71BAE0545F6}" type="presOf" srcId="{228D06CA-A596-E742-8268-9816B8C63163}" destId="{AF87E9C0-DAA9-3347-A641-2377C701E78D}" srcOrd="0" destOrd="0" presId="urn:microsoft.com/office/officeart/2005/8/layout/list1"/>
    <dgm:cxn modelId="{264EADEE-6A96-3747-840E-C14581964C5D}" type="presOf" srcId="{228D06CA-A596-E742-8268-9816B8C63163}" destId="{7594EBD1-6526-DB4F-85F9-46F19D464048}" srcOrd="1" destOrd="0" presId="urn:microsoft.com/office/officeart/2005/8/layout/list1"/>
    <dgm:cxn modelId="{8113C58D-2378-B042-A4D2-F7EC33DAF9DB}" srcId="{FD72E8C6-9CBA-BC4B-9646-62B32B42C988}" destId="{C5E3A920-C703-6746-814F-E42B307FB1D7}" srcOrd="1" destOrd="0" parTransId="{DDDC79D5-603E-F44B-A5E7-C309209F0D15}" sibTransId="{C327F892-DCBC-CA44-853A-FCFBFB7117A8}"/>
    <dgm:cxn modelId="{C6A80075-D7E8-F04A-A2C9-AD8151568BDA}" type="presOf" srcId="{26832D4E-E3BC-414F-AC8A-1F66DD034F86}" destId="{FF10B52C-B0C0-594A-8C0D-22345A4990CA}" srcOrd="0" destOrd="1" presId="urn:microsoft.com/office/officeart/2005/8/layout/list1"/>
    <dgm:cxn modelId="{C795D606-48EE-3248-BB0F-4548EA7A51C9}" type="presOf" srcId="{C5E3A920-C703-6746-814F-E42B307FB1D7}" destId="{69A2ACAF-2BF8-4641-A9DD-31430F4DA520}" srcOrd="1" destOrd="0" presId="urn:microsoft.com/office/officeart/2005/8/layout/list1"/>
    <dgm:cxn modelId="{11A1EB29-5B6E-B842-A88D-D2959F6E0D05}" type="presOf" srcId="{B603D924-DC75-6448-92F2-C92B0EE13985}" destId="{1F0EA7DA-C5E0-764C-8C64-CAE136DA7C3C}" srcOrd="0" destOrd="0" presId="urn:microsoft.com/office/officeart/2005/8/layout/list1"/>
    <dgm:cxn modelId="{D6B6D85F-4546-3144-84D1-D6A5C5C264F8}" type="presOf" srcId="{7DF6CC87-274A-4646-8D17-87BB2ED29B1B}" destId="{A84559A3-64B3-ED44-A511-4E9F026AE17E}" srcOrd="1" destOrd="0" presId="urn:microsoft.com/office/officeart/2005/8/layout/list1"/>
    <dgm:cxn modelId="{707C159F-ABF2-F14C-AE1D-A12695A27496}" srcId="{7DF6CC87-274A-4646-8D17-87BB2ED29B1B}" destId="{79E204AB-6EAF-7C4A-BEC7-B4998BA05AB5}" srcOrd="1" destOrd="0" parTransId="{70186F73-B770-5344-B3C7-4B14D9403D2A}" sibTransId="{69AF232C-BE40-6640-8DD8-93AC5B434FE1}"/>
    <dgm:cxn modelId="{43C21D9C-FA1A-0D4F-AF08-020EBC3A5C00}" srcId="{C5E3A920-C703-6746-814F-E42B307FB1D7}" destId="{AB0EBEEB-C3B7-5B41-AD62-313C264A209D}" srcOrd="3" destOrd="0" parTransId="{D3146E35-5FF4-614C-A20F-AA7DFE703585}" sibTransId="{A9A0F550-D963-234A-947B-C595D963A3F5}"/>
    <dgm:cxn modelId="{AA70F7FA-A6EA-0F44-9430-3E865E414291}" type="presOf" srcId="{1FFFFB55-354E-074D-9DCD-EEF459AC61A7}" destId="{1F0EA7DA-C5E0-764C-8C64-CAE136DA7C3C}" srcOrd="0" destOrd="2" presId="urn:microsoft.com/office/officeart/2005/8/layout/list1"/>
    <dgm:cxn modelId="{C3F88BC5-FF0C-224B-8FD3-FA1FD184BCBA}" type="presOf" srcId="{C5E3A920-C703-6746-814F-E42B307FB1D7}" destId="{5B512542-FF76-334A-A7FA-F13225846710}" srcOrd="0" destOrd="0" presId="urn:microsoft.com/office/officeart/2005/8/layout/list1"/>
    <dgm:cxn modelId="{A64CD27E-E713-0C4B-B4DA-6A097AF51C53}" srcId="{7DF6CC87-274A-4646-8D17-87BB2ED29B1B}" destId="{E7C415BE-3125-F549-B063-41B53E68086F}" srcOrd="2" destOrd="0" parTransId="{A0E57238-1954-8C4F-8B56-BA06C4796E46}" sibTransId="{1A7FA5F3-2FF9-E747-A03E-8FD93F862590}"/>
    <dgm:cxn modelId="{1197BCBF-8FBC-DE49-88C3-A187D8DC94F8}" srcId="{7DF6CC87-274A-4646-8D17-87BB2ED29B1B}" destId="{5FA7C648-43A6-1740-8518-A79F003F0991}" srcOrd="0" destOrd="0" parTransId="{A0635627-B198-624C-82A4-C91B7CCBA9E4}" sibTransId="{797B4ABB-42CD-B840-B471-7F1AF15125D5}"/>
    <dgm:cxn modelId="{1DC73033-066A-3945-9064-892CF7FEAFFA}" srcId="{C5E3A920-C703-6746-814F-E42B307FB1D7}" destId="{2A78530A-2326-AE49-B999-E2C4FC8F0095}" srcOrd="1" destOrd="0" parTransId="{24AD6BB0-92F6-1C4C-9432-3D47A475A3E9}" sibTransId="{F9465C38-C656-6641-8FF4-9092304121A2}"/>
    <dgm:cxn modelId="{4B3F0A40-9EF1-CA47-B371-5860349A6C8D}" type="presOf" srcId="{FD72E8C6-9CBA-BC4B-9646-62B32B42C988}" destId="{A6477227-3B20-044C-B638-854FE4FA69F8}" srcOrd="0" destOrd="0" presId="urn:microsoft.com/office/officeart/2005/8/layout/list1"/>
    <dgm:cxn modelId="{93B987E6-027D-8249-8BCB-95243B49E39F}" type="presOf" srcId="{7DF6CC87-274A-4646-8D17-87BB2ED29B1B}" destId="{DBB13B88-BC74-F24F-AC12-DD98FCDEDFF5}" srcOrd="0" destOrd="0" presId="urn:microsoft.com/office/officeart/2005/8/layout/list1"/>
    <dgm:cxn modelId="{6EAC2E8D-2A6D-0845-AB72-07ED7535E9A4}" type="presOf" srcId="{AB0EBEEB-C3B7-5B41-AD62-313C264A209D}" destId="{1F0EA7DA-C5E0-764C-8C64-CAE136DA7C3C}" srcOrd="0" destOrd="3" presId="urn:microsoft.com/office/officeart/2005/8/layout/list1"/>
    <dgm:cxn modelId="{6287729B-2C42-AE4F-A124-8C5C8394CA8B}" type="presOf" srcId="{E7C415BE-3125-F549-B063-41B53E68086F}" destId="{D56DA6EF-5D62-4445-B153-FB1974A0C7D1}" srcOrd="0" destOrd="2" presId="urn:microsoft.com/office/officeart/2005/8/layout/list1"/>
    <dgm:cxn modelId="{2ED38F8E-E90B-D349-9C9C-FA660B7195A4}" type="presParOf" srcId="{A6477227-3B20-044C-B638-854FE4FA69F8}" destId="{BBF0DA6E-2358-D84C-AF11-D091D52D8369}" srcOrd="0" destOrd="0" presId="urn:microsoft.com/office/officeart/2005/8/layout/list1"/>
    <dgm:cxn modelId="{77D75C9D-992B-9D49-A783-B1B149CE0A8D}" type="presParOf" srcId="{BBF0DA6E-2358-D84C-AF11-D091D52D8369}" destId="{DBB13B88-BC74-F24F-AC12-DD98FCDEDFF5}" srcOrd="0" destOrd="0" presId="urn:microsoft.com/office/officeart/2005/8/layout/list1"/>
    <dgm:cxn modelId="{53EC99DC-F89B-1248-81E5-C2D3881C1334}" type="presParOf" srcId="{BBF0DA6E-2358-D84C-AF11-D091D52D8369}" destId="{A84559A3-64B3-ED44-A511-4E9F026AE17E}" srcOrd="1" destOrd="0" presId="urn:microsoft.com/office/officeart/2005/8/layout/list1"/>
    <dgm:cxn modelId="{D667040D-2044-5B49-9D7B-EC07AF7CB46F}" type="presParOf" srcId="{A6477227-3B20-044C-B638-854FE4FA69F8}" destId="{F198747B-948B-9646-BCC3-646EAAEEB950}" srcOrd="1" destOrd="0" presId="urn:microsoft.com/office/officeart/2005/8/layout/list1"/>
    <dgm:cxn modelId="{FF105521-888C-A241-B618-CC2145FB5386}" type="presParOf" srcId="{A6477227-3B20-044C-B638-854FE4FA69F8}" destId="{D56DA6EF-5D62-4445-B153-FB1974A0C7D1}" srcOrd="2" destOrd="0" presId="urn:microsoft.com/office/officeart/2005/8/layout/list1"/>
    <dgm:cxn modelId="{FC024801-336C-304A-A7F4-44C9882D3848}" type="presParOf" srcId="{A6477227-3B20-044C-B638-854FE4FA69F8}" destId="{D01FE3CE-2F38-6B4A-93E7-7CA5CD2EE0DA}" srcOrd="3" destOrd="0" presId="urn:microsoft.com/office/officeart/2005/8/layout/list1"/>
    <dgm:cxn modelId="{AC06B989-9F4B-8741-81F1-A42A90ADF8D8}" type="presParOf" srcId="{A6477227-3B20-044C-B638-854FE4FA69F8}" destId="{63EADFDF-D9B1-7743-BB12-5E9AB79BBA58}" srcOrd="4" destOrd="0" presId="urn:microsoft.com/office/officeart/2005/8/layout/list1"/>
    <dgm:cxn modelId="{5B0D1149-8665-F34D-B3BE-63D5006A69CB}" type="presParOf" srcId="{63EADFDF-D9B1-7743-BB12-5E9AB79BBA58}" destId="{5B512542-FF76-334A-A7FA-F13225846710}" srcOrd="0" destOrd="0" presId="urn:microsoft.com/office/officeart/2005/8/layout/list1"/>
    <dgm:cxn modelId="{74CFB9DC-B681-EE42-B68F-1EEF65EEBAA7}" type="presParOf" srcId="{63EADFDF-D9B1-7743-BB12-5E9AB79BBA58}" destId="{69A2ACAF-2BF8-4641-A9DD-31430F4DA520}" srcOrd="1" destOrd="0" presId="urn:microsoft.com/office/officeart/2005/8/layout/list1"/>
    <dgm:cxn modelId="{0A549191-B1B3-604E-A66B-CBD4AD8ADD69}" type="presParOf" srcId="{A6477227-3B20-044C-B638-854FE4FA69F8}" destId="{C3CA515B-0EEF-AB4D-B093-63A5EF80DECB}" srcOrd="5" destOrd="0" presId="urn:microsoft.com/office/officeart/2005/8/layout/list1"/>
    <dgm:cxn modelId="{A406EC0C-995E-E947-B8A2-5F0B335AC255}" type="presParOf" srcId="{A6477227-3B20-044C-B638-854FE4FA69F8}" destId="{1F0EA7DA-C5E0-764C-8C64-CAE136DA7C3C}" srcOrd="6" destOrd="0" presId="urn:microsoft.com/office/officeart/2005/8/layout/list1"/>
    <dgm:cxn modelId="{3C4E8B65-E26D-1245-AEDA-D942C8B9BBCC}" type="presParOf" srcId="{A6477227-3B20-044C-B638-854FE4FA69F8}" destId="{4025401B-EA9D-C64B-B19E-247CBB79E609}" srcOrd="7" destOrd="0" presId="urn:microsoft.com/office/officeart/2005/8/layout/list1"/>
    <dgm:cxn modelId="{A0DDD8EC-3E73-F242-9A4C-57D572E1E7E6}" type="presParOf" srcId="{A6477227-3B20-044C-B638-854FE4FA69F8}" destId="{8B6D5E84-AA23-BC4F-BC99-751F30194325}" srcOrd="8" destOrd="0" presId="urn:microsoft.com/office/officeart/2005/8/layout/list1"/>
    <dgm:cxn modelId="{CFA6671A-804B-E147-9C74-D94B9E85EF5F}" type="presParOf" srcId="{8B6D5E84-AA23-BC4F-BC99-751F30194325}" destId="{AF87E9C0-DAA9-3347-A641-2377C701E78D}" srcOrd="0" destOrd="0" presId="urn:microsoft.com/office/officeart/2005/8/layout/list1"/>
    <dgm:cxn modelId="{6A4C18D7-B505-294F-B9D4-BC43AFEF09D8}" type="presParOf" srcId="{8B6D5E84-AA23-BC4F-BC99-751F30194325}" destId="{7594EBD1-6526-DB4F-85F9-46F19D464048}" srcOrd="1" destOrd="0" presId="urn:microsoft.com/office/officeart/2005/8/layout/list1"/>
    <dgm:cxn modelId="{BFCCA924-83E0-6640-B5A4-35E5CE7E9FC3}" type="presParOf" srcId="{A6477227-3B20-044C-B638-854FE4FA69F8}" destId="{E4E482D9-0443-094D-8325-33FEB0747795}" srcOrd="9" destOrd="0" presId="urn:microsoft.com/office/officeart/2005/8/layout/list1"/>
    <dgm:cxn modelId="{B6352444-E87F-544A-99A4-16B5577A593C}" type="presParOf" srcId="{A6477227-3B20-044C-B638-854FE4FA69F8}" destId="{FF10B52C-B0C0-594A-8C0D-22345A4990C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AB7D5B-F334-1744-B47E-C95F32717962}" type="doc">
      <dgm:prSet loTypeId="urn:microsoft.com/office/officeart/2008/layout/VerticalCurvedList" loCatId="" qsTypeId="urn:microsoft.com/office/officeart/2005/8/quickstyle/simple3" qsCatId="simple" csTypeId="urn:microsoft.com/office/officeart/2005/8/colors/accent0_2" csCatId="mainScheme" phldr="1"/>
      <dgm:spPr/>
      <dgm:t>
        <a:bodyPr/>
        <a:lstStyle/>
        <a:p>
          <a:endParaRPr lang="en-US"/>
        </a:p>
      </dgm:t>
    </dgm:pt>
    <dgm:pt modelId="{1C3DEDA3-9073-274C-A2CF-1AB600A21A79}">
      <dgm:prSet custT="1"/>
      <dgm:spPr/>
      <dgm:t>
        <a:bodyPr/>
        <a:lstStyle/>
        <a:p>
          <a:pPr rtl="0"/>
          <a:r>
            <a:rPr lang="en-US" sz="1800" dirty="0" smtClean="0"/>
            <a:t>Fetal loss  (5-20%)</a:t>
          </a:r>
          <a:endParaRPr lang="en-US" sz="1800" dirty="0"/>
        </a:p>
      </dgm:t>
    </dgm:pt>
    <dgm:pt modelId="{9FFE0E96-8609-5441-BE9A-8BD90EB1BC6C}" type="parTrans" cxnId="{11412615-9C5D-8F4B-A6BB-6207D3F53FDF}">
      <dgm:prSet/>
      <dgm:spPr/>
      <dgm:t>
        <a:bodyPr/>
        <a:lstStyle/>
        <a:p>
          <a:endParaRPr lang="en-US" sz="1050"/>
        </a:p>
      </dgm:t>
    </dgm:pt>
    <dgm:pt modelId="{3894EADF-6682-8947-8D9B-D7E2A9C5146B}" type="sibTrans" cxnId="{11412615-9C5D-8F4B-A6BB-6207D3F53FDF}">
      <dgm:prSet/>
      <dgm:spPr/>
      <dgm:t>
        <a:bodyPr/>
        <a:lstStyle/>
        <a:p>
          <a:endParaRPr lang="en-US" sz="1050"/>
        </a:p>
      </dgm:t>
    </dgm:pt>
    <dgm:pt modelId="{D041D867-3547-2B46-9D0D-2EDE26789A61}">
      <dgm:prSet custT="1"/>
      <dgm:spPr/>
      <dgm:t>
        <a:bodyPr/>
        <a:lstStyle/>
        <a:p>
          <a:pPr rtl="0"/>
          <a:r>
            <a:rPr lang="en-US" sz="1800" dirty="0" smtClean="0"/>
            <a:t>Preeclampsia (11-17%)</a:t>
          </a:r>
          <a:endParaRPr lang="en-US" sz="1800" dirty="0"/>
        </a:p>
      </dgm:t>
    </dgm:pt>
    <dgm:pt modelId="{ED854E6F-E294-B943-8B83-9CFDDE3592A3}" type="parTrans" cxnId="{515B864B-5EDC-C74E-BFCB-B6BE4421992F}">
      <dgm:prSet/>
      <dgm:spPr/>
      <dgm:t>
        <a:bodyPr/>
        <a:lstStyle/>
        <a:p>
          <a:endParaRPr lang="en-US" sz="1050"/>
        </a:p>
      </dgm:t>
    </dgm:pt>
    <dgm:pt modelId="{09F87BC6-5B9A-8140-95B7-A68902400F98}" type="sibTrans" cxnId="{515B864B-5EDC-C74E-BFCB-B6BE4421992F}">
      <dgm:prSet/>
      <dgm:spPr/>
      <dgm:t>
        <a:bodyPr/>
        <a:lstStyle/>
        <a:p>
          <a:endParaRPr lang="en-US" sz="1050"/>
        </a:p>
      </dgm:t>
    </dgm:pt>
    <dgm:pt modelId="{23DA5227-2645-054E-9625-6D0AFDB261F0}">
      <dgm:prSet custT="1"/>
      <dgm:spPr/>
      <dgm:t>
        <a:bodyPr/>
        <a:lstStyle/>
        <a:p>
          <a:pPr rtl="0"/>
          <a:r>
            <a:rPr lang="en-US" sz="1800" dirty="0" smtClean="0"/>
            <a:t>Fetal growth restriction (15-30%)</a:t>
          </a:r>
          <a:endParaRPr lang="en-US" sz="1800" dirty="0"/>
        </a:p>
      </dgm:t>
    </dgm:pt>
    <dgm:pt modelId="{2F2B4EAD-D51E-DE43-96DC-64F420979440}" type="parTrans" cxnId="{30195C9C-003F-034F-9E0D-21CCA1710E44}">
      <dgm:prSet/>
      <dgm:spPr/>
      <dgm:t>
        <a:bodyPr/>
        <a:lstStyle/>
        <a:p>
          <a:endParaRPr lang="en-US" sz="1050"/>
        </a:p>
      </dgm:t>
    </dgm:pt>
    <dgm:pt modelId="{A8FB36B4-4999-394D-8180-4460015F4523}" type="sibTrans" cxnId="{30195C9C-003F-034F-9E0D-21CCA1710E44}">
      <dgm:prSet/>
      <dgm:spPr/>
      <dgm:t>
        <a:bodyPr/>
        <a:lstStyle/>
        <a:p>
          <a:endParaRPr lang="en-US" sz="1050"/>
        </a:p>
      </dgm:t>
    </dgm:pt>
    <dgm:pt modelId="{C8828297-C570-5C48-8B12-214FFE53F85E}" type="pres">
      <dgm:prSet presAssocID="{1CAB7D5B-F334-1744-B47E-C95F32717962}" presName="Name0" presStyleCnt="0">
        <dgm:presLayoutVars>
          <dgm:chMax val="7"/>
          <dgm:chPref val="7"/>
          <dgm:dir/>
        </dgm:presLayoutVars>
      </dgm:prSet>
      <dgm:spPr/>
      <dgm:t>
        <a:bodyPr/>
        <a:lstStyle/>
        <a:p>
          <a:endParaRPr lang="en-US"/>
        </a:p>
      </dgm:t>
    </dgm:pt>
    <dgm:pt modelId="{8454C5AB-9D3E-E540-A5D3-00AB273D86FB}" type="pres">
      <dgm:prSet presAssocID="{1CAB7D5B-F334-1744-B47E-C95F32717962}" presName="Name1" presStyleCnt="0"/>
      <dgm:spPr/>
    </dgm:pt>
    <dgm:pt modelId="{4D47B415-F7A3-9B4A-8A44-809E946D22FC}" type="pres">
      <dgm:prSet presAssocID="{1CAB7D5B-F334-1744-B47E-C95F32717962}" presName="cycle" presStyleCnt="0"/>
      <dgm:spPr/>
    </dgm:pt>
    <dgm:pt modelId="{5F05B3FB-13E5-DB4A-9371-F4B4090A4ADD}" type="pres">
      <dgm:prSet presAssocID="{1CAB7D5B-F334-1744-B47E-C95F32717962}" presName="srcNode" presStyleLbl="node1" presStyleIdx="0" presStyleCnt="3"/>
      <dgm:spPr/>
    </dgm:pt>
    <dgm:pt modelId="{8BCB7FC6-C686-B048-A94C-4FBD4EFCDE3B}" type="pres">
      <dgm:prSet presAssocID="{1CAB7D5B-F334-1744-B47E-C95F32717962}" presName="conn" presStyleLbl="parChTrans1D2" presStyleIdx="0" presStyleCnt="1"/>
      <dgm:spPr/>
      <dgm:t>
        <a:bodyPr/>
        <a:lstStyle/>
        <a:p>
          <a:endParaRPr lang="en-US"/>
        </a:p>
      </dgm:t>
    </dgm:pt>
    <dgm:pt modelId="{F4884EAA-3C2C-6F4A-8743-39E93F5131A2}" type="pres">
      <dgm:prSet presAssocID="{1CAB7D5B-F334-1744-B47E-C95F32717962}" presName="extraNode" presStyleLbl="node1" presStyleIdx="0" presStyleCnt="3"/>
      <dgm:spPr/>
    </dgm:pt>
    <dgm:pt modelId="{AC75E173-C045-5547-BF9B-8630C56AB65A}" type="pres">
      <dgm:prSet presAssocID="{1CAB7D5B-F334-1744-B47E-C95F32717962}" presName="dstNode" presStyleLbl="node1" presStyleIdx="0" presStyleCnt="3"/>
      <dgm:spPr/>
    </dgm:pt>
    <dgm:pt modelId="{54B16693-575E-FB42-A794-EE1DA3826B05}" type="pres">
      <dgm:prSet presAssocID="{1C3DEDA3-9073-274C-A2CF-1AB600A21A79}" presName="text_1" presStyleLbl="node1" presStyleIdx="0" presStyleCnt="3">
        <dgm:presLayoutVars>
          <dgm:bulletEnabled val="1"/>
        </dgm:presLayoutVars>
      </dgm:prSet>
      <dgm:spPr/>
      <dgm:t>
        <a:bodyPr/>
        <a:lstStyle/>
        <a:p>
          <a:endParaRPr lang="en-US"/>
        </a:p>
      </dgm:t>
    </dgm:pt>
    <dgm:pt modelId="{1A6F4BDF-A589-F74B-96B9-1390AA16EC1D}" type="pres">
      <dgm:prSet presAssocID="{1C3DEDA3-9073-274C-A2CF-1AB600A21A79}" presName="accent_1" presStyleCnt="0"/>
      <dgm:spPr/>
    </dgm:pt>
    <dgm:pt modelId="{892277EF-B887-D348-B36C-5509425525D9}" type="pres">
      <dgm:prSet presAssocID="{1C3DEDA3-9073-274C-A2CF-1AB600A21A79}" presName="accentRepeatNode" presStyleLbl="solidFgAcc1" presStyleIdx="0" presStyleCnt="3"/>
      <dgm:spPr/>
    </dgm:pt>
    <dgm:pt modelId="{6AEE5D94-C790-864B-88F5-1ED0B8100C69}" type="pres">
      <dgm:prSet presAssocID="{D041D867-3547-2B46-9D0D-2EDE26789A61}" presName="text_2" presStyleLbl="node1" presStyleIdx="1" presStyleCnt="3">
        <dgm:presLayoutVars>
          <dgm:bulletEnabled val="1"/>
        </dgm:presLayoutVars>
      </dgm:prSet>
      <dgm:spPr/>
      <dgm:t>
        <a:bodyPr/>
        <a:lstStyle/>
        <a:p>
          <a:endParaRPr lang="en-US"/>
        </a:p>
      </dgm:t>
    </dgm:pt>
    <dgm:pt modelId="{2CBE1BBB-A5AB-9840-9AC4-D0F676B4C172}" type="pres">
      <dgm:prSet presAssocID="{D041D867-3547-2B46-9D0D-2EDE26789A61}" presName="accent_2" presStyleCnt="0"/>
      <dgm:spPr/>
    </dgm:pt>
    <dgm:pt modelId="{A27C3B5D-02A5-F14B-8AEC-3242D7CE0592}" type="pres">
      <dgm:prSet presAssocID="{D041D867-3547-2B46-9D0D-2EDE26789A61}" presName="accentRepeatNode" presStyleLbl="solidFgAcc1" presStyleIdx="1" presStyleCnt="3"/>
      <dgm:spPr/>
    </dgm:pt>
    <dgm:pt modelId="{D8E01D87-AF84-974D-8966-DB49D2D0CFE9}" type="pres">
      <dgm:prSet presAssocID="{23DA5227-2645-054E-9625-6D0AFDB261F0}" presName="text_3" presStyleLbl="node1" presStyleIdx="2" presStyleCnt="3">
        <dgm:presLayoutVars>
          <dgm:bulletEnabled val="1"/>
        </dgm:presLayoutVars>
      </dgm:prSet>
      <dgm:spPr/>
      <dgm:t>
        <a:bodyPr/>
        <a:lstStyle/>
        <a:p>
          <a:endParaRPr lang="en-US"/>
        </a:p>
      </dgm:t>
    </dgm:pt>
    <dgm:pt modelId="{3BE3C3AC-AB83-EE40-B308-C41DD5D55A28}" type="pres">
      <dgm:prSet presAssocID="{23DA5227-2645-054E-9625-6D0AFDB261F0}" presName="accent_3" presStyleCnt="0"/>
      <dgm:spPr/>
    </dgm:pt>
    <dgm:pt modelId="{AB0BD088-52EF-694A-B58F-C07AA557D6EF}" type="pres">
      <dgm:prSet presAssocID="{23DA5227-2645-054E-9625-6D0AFDB261F0}" presName="accentRepeatNode" presStyleLbl="solidFgAcc1" presStyleIdx="2" presStyleCnt="3"/>
      <dgm:spPr/>
    </dgm:pt>
  </dgm:ptLst>
  <dgm:cxnLst>
    <dgm:cxn modelId="{AC333FE7-F3C7-CE47-A668-48B695E6D63F}" type="presOf" srcId="{3894EADF-6682-8947-8D9B-D7E2A9C5146B}" destId="{8BCB7FC6-C686-B048-A94C-4FBD4EFCDE3B}" srcOrd="0" destOrd="0" presId="urn:microsoft.com/office/officeart/2008/layout/VerticalCurvedList"/>
    <dgm:cxn modelId="{80531D7B-F176-D44B-8761-697E70210DF6}" type="presOf" srcId="{23DA5227-2645-054E-9625-6D0AFDB261F0}" destId="{D8E01D87-AF84-974D-8966-DB49D2D0CFE9}" srcOrd="0" destOrd="0" presId="urn:microsoft.com/office/officeart/2008/layout/VerticalCurvedList"/>
    <dgm:cxn modelId="{5BD8DB41-EE63-1049-8F22-FA8574A59D98}" type="presOf" srcId="{1C3DEDA3-9073-274C-A2CF-1AB600A21A79}" destId="{54B16693-575E-FB42-A794-EE1DA3826B05}" srcOrd="0" destOrd="0" presId="urn:microsoft.com/office/officeart/2008/layout/VerticalCurvedList"/>
    <dgm:cxn modelId="{11412615-9C5D-8F4B-A6BB-6207D3F53FDF}" srcId="{1CAB7D5B-F334-1744-B47E-C95F32717962}" destId="{1C3DEDA3-9073-274C-A2CF-1AB600A21A79}" srcOrd="0" destOrd="0" parTransId="{9FFE0E96-8609-5441-BE9A-8BD90EB1BC6C}" sibTransId="{3894EADF-6682-8947-8D9B-D7E2A9C5146B}"/>
    <dgm:cxn modelId="{3F17D6B3-662A-404D-8233-10B0375C87AD}" type="presOf" srcId="{1CAB7D5B-F334-1744-B47E-C95F32717962}" destId="{C8828297-C570-5C48-8B12-214FFE53F85E}" srcOrd="0" destOrd="0" presId="urn:microsoft.com/office/officeart/2008/layout/VerticalCurvedList"/>
    <dgm:cxn modelId="{30195C9C-003F-034F-9E0D-21CCA1710E44}" srcId="{1CAB7D5B-F334-1744-B47E-C95F32717962}" destId="{23DA5227-2645-054E-9625-6D0AFDB261F0}" srcOrd="2" destOrd="0" parTransId="{2F2B4EAD-D51E-DE43-96DC-64F420979440}" sibTransId="{A8FB36B4-4999-394D-8180-4460015F4523}"/>
    <dgm:cxn modelId="{56732901-AD2B-4B4B-A35B-04CFBEAFC27F}" type="presOf" srcId="{D041D867-3547-2B46-9D0D-2EDE26789A61}" destId="{6AEE5D94-C790-864B-88F5-1ED0B8100C69}" srcOrd="0" destOrd="0" presId="urn:microsoft.com/office/officeart/2008/layout/VerticalCurvedList"/>
    <dgm:cxn modelId="{515B864B-5EDC-C74E-BFCB-B6BE4421992F}" srcId="{1CAB7D5B-F334-1744-B47E-C95F32717962}" destId="{D041D867-3547-2B46-9D0D-2EDE26789A61}" srcOrd="1" destOrd="0" parTransId="{ED854E6F-E294-B943-8B83-9CFDDE3592A3}" sibTransId="{09F87BC6-5B9A-8140-95B7-A68902400F98}"/>
    <dgm:cxn modelId="{5C6B6DC4-6BCE-664F-B138-09C63C0750F4}" type="presParOf" srcId="{C8828297-C570-5C48-8B12-214FFE53F85E}" destId="{8454C5AB-9D3E-E540-A5D3-00AB273D86FB}" srcOrd="0" destOrd="0" presId="urn:microsoft.com/office/officeart/2008/layout/VerticalCurvedList"/>
    <dgm:cxn modelId="{22ECEB48-ECC3-EF41-B7F6-B5118075C54A}" type="presParOf" srcId="{8454C5AB-9D3E-E540-A5D3-00AB273D86FB}" destId="{4D47B415-F7A3-9B4A-8A44-809E946D22FC}" srcOrd="0" destOrd="0" presId="urn:microsoft.com/office/officeart/2008/layout/VerticalCurvedList"/>
    <dgm:cxn modelId="{380D1A80-0E6C-004B-930E-0D7BFC60AEB9}" type="presParOf" srcId="{4D47B415-F7A3-9B4A-8A44-809E946D22FC}" destId="{5F05B3FB-13E5-DB4A-9371-F4B4090A4ADD}" srcOrd="0" destOrd="0" presId="urn:microsoft.com/office/officeart/2008/layout/VerticalCurvedList"/>
    <dgm:cxn modelId="{9B0718D3-E736-0647-8146-301D43E73576}" type="presParOf" srcId="{4D47B415-F7A3-9B4A-8A44-809E946D22FC}" destId="{8BCB7FC6-C686-B048-A94C-4FBD4EFCDE3B}" srcOrd="1" destOrd="0" presId="urn:microsoft.com/office/officeart/2008/layout/VerticalCurvedList"/>
    <dgm:cxn modelId="{BE633A40-7064-CE4F-9661-A16E42F36EEF}" type="presParOf" srcId="{4D47B415-F7A3-9B4A-8A44-809E946D22FC}" destId="{F4884EAA-3C2C-6F4A-8743-39E93F5131A2}" srcOrd="2" destOrd="0" presId="urn:microsoft.com/office/officeart/2008/layout/VerticalCurvedList"/>
    <dgm:cxn modelId="{825FCAC1-BD6F-314D-9C57-F16203E671D3}" type="presParOf" srcId="{4D47B415-F7A3-9B4A-8A44-809E946D22FC}" destId="{AC75E173-C045-5547-BF9B-8630C56AB65A}" srcOrd="3" destOrd="0" presId="urn:microsoft.com/office/officeart/2008/layout/VerticalCurvedList"/>
    <dgm:cxn modelId="{B09F26BF-6B8C-C04F-AFBC-E4012F6FED0C}" type="presParOf" srcId="{8454C5AB-9D3E-E540-A5D3-00AB273D86FB}" destId="{54B16693-575E-FB42-A794-EE1DA3826B05}" srcOrd="1" destOrd="0" presId="urn:microsoft.com/office/officeart/2008/layout/VerticalCurvedList"/>
    <dgm:cxn modelId="{66A6A9A5-BB27-DE47-B4AE-AB92EFC91FF9}" type="presParOf" srcId="{8454C5AB-9D3E-E540-A5D3-00AB273D86FB}" destId="{1A6F4BDF-A589-F74B-96B9-1390AA16EC1D}" srcOrd="2" destOrd="0" presId="urn:microsoft.com/office/officeart/2008/layout/VerticalCurvedList"/>
    <dgm:cxn modelId="{44414609-3AEA-984A-BF9A-74B3C3B5C39A}" type="presParOf" srcId="{1A6F4BDF-A589-F74B-96B9-1390AA16EC1D}" destId="{892277EF-B887-D348-B36C-5509425525D9}" srcOrd="0" destOrd="0" presId="urn:microsoft.com/office/officeart/2008/layout/VerticalCurvedList"/>
    <dgm:cxn modelId="{07AC75F8-3325-9F41-83CC-7A03D77B6137}" type="presParOf" srcId="{8454C5AB-9D3E-E540-A5D3-00AB273D86FB}" destId="{6AEE5D94-C790-864B-88F5-1ED0B8100C69}" srcOrd="3" destOrd="0" presId="urn:microsoft.com/office/officeart/2008/layout/VerticalCurvedList"/>
    <dgm:cxn modelId="{7B7EE526-7EDB-6144-AC49-8A7A5C3ED092}" type="presParOf" srcId="{8454C5AB-9D3E-E540-A5D3-00AB273D86FB}" destId="{2CBE1BBB-A5AB-9840-9AC4-D0F676B4C172}" srcOrd="4" destOrd="0" presId="urn:microsoft.com/office/officeart/2008/layout/VerticalCurvedList"/>
    <dgm:cxn modelId="{9B78DBDC-E690-EA41-8253-11D7F11D03C6}" type="presParOf" srcId="{2CBE1BBB-A5AB-9840-9AC4-D0F676B4C172}" destId="{A27C3B5D-02A5-F14B-8AEC-3242D7CE0592}" srcOrd="0" destOrd="0" presId="urn:microsoft.com/office/officeart/2008/layout/VerticalCurvedList"/>
    <dgm:cxn modelId="{89354C70-F5D7-3945-890A-359938D671C0}" type="presParOf" srcId="{8454C5AB-9D3E-E540-A5D3-00AB273D86FB}" destId="{D8E01D87-AF84-974D-8966-DB49D2D0CFE9}" srcOrd="5" destOrd="0" presId="urn:microsoft.com/office/officeart/2008/layout/VerticalCurvedList"/>
    <dgm:cxn modelId="{DB8ADF1E-D387-CC44-92F1-E1CB4EA30442}" type="presParOf" srcId="{8454C5AB-9D3E-E540-A5D3-00AB273D86FB}" destId="{3BE3C3AC-AB83-EE40-B308-C41DD5D55A28}" srcOrd="6" destOrd="0" presId="urn:microsoft.com/office/officeart/2008/layout/VerticalCurvedList"/>
    <dgm:cxn modelId="{ACF5579B-6814-2B47-8045-7F4FD9522D00}" type="presParOf" srcId="{3BE3C3AC-AB83-EE40-B308-C41DD5D55A28}" destId="{AB0BD088-52EF-694A-B58F-C07AA557D6E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C4C560-3C12-8F4F-9DB0-DC8EEC03C497}"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6A761DB4-FBD4-FD49-9F43-83D41DC9BFD9}">
      <dgm:prSet custT="1"/>
      <dgm:spPr/>
      <dgm:t>
        <a:bodyPr/>
        <a:lstStyle/>
        <a:p>
          <a:pPr rtl="0"/>
          <a:r>
            <a:rPr lang="en-US" sz="3200" baseline="30000" dirty="0" smtClean="0"/>
            <a:t>Expert Opinion:</a:t>
          </a:r>
          <a:r>
            <a:rPr lang="en-US" sz="3200" dirty="0" smtClean="0"/>
            <a:t> </a:t>
          </a:r>
          <a:endParaRPr lang="en-US" sz="3200" dirty="0"/>
        </a:p>
      </dgm:t>
    </dgm:pt>
    <dgm:pt modelId="{43C831E7-27E2-4049-B2A3-9681775A64C6}" type="parTrans" cxnId="{65478BBC-DC24-FB4C-AA9E-99C5DD12A2C5}">
      <dgm:prSet/>
      <dgm:spPr/>
      <dgm:t>
        <a:bodyPr/>
        <a:lstStyle/>
        <a:p>
          <a:endParaRPr lang="en-US" sz="3600"/>
        </a:p>
      </dgm:t>
    </dgm:pt>
    <dgm:pt modelId="{A385C0C7-D8DD-B54C-ADFE-6CACC284B021}" type="sibTrans" cxnId="{65478BBC-DC24-FB4C-AA9E-99C5DD12A2C5}">
      <dgm:prSet/>
      <dgm:spPr/>
      <dgm:t>
        <a:bodyPr/>
        <a:lstStyle/>
        <a:p>
          <a:endParaRPr lang="en-US" sz="3600"/>
        </a:p>
      </dgm:t>
    </dgm:pt>
    <dgm:pt modelId="{5138E611-3706-F545-8BC5-F097D2F84C48}">
      <dgm:prSet custT="1"/>
      <dgm:spPr/>
      <dgm:t>
        <a:bodyPr/>
        <a:lstStyle/>
        <a:p>
          <a:pPr rtl="0"/>
          <a:r>
            <a:rPr lang="en-US" sz="2400" baseline="30000" dirty="0" smtClean="0"/>
            <a:t>For women with APS who have had a thrombotic event, prophylactic anticoagulation with heparin through- out pregnancy and 6 weeks postpartum . </a:t>
          </a:r>
          <a:endParaRPr lang="en-US" sz="2400" dirty="0"/>
        </a:p>
      </dgm:t>
    </dgm:pt>
    <dgm:pt modelId="{D9F34876-79D3-F148-976A-4896368DE290}" type="parTrans" cxnId="{A4377BFD-A9CB-4847-AA9A-72FBDBD0F6AB}">
      <dgm:prSet/>
      <dgm:spPr/>
      <dgm:t>
        <a:bodyPr/>
        <a:lstStyle/>
        <a:p>
          <a:endParaRPr lang="en-US" sz="3600"/>
        </a:p>
      </dgm:t>
    </dgm:pt>
    <dgm:pt modelId="{363BBEBC-537C-2145-A952-AC1D61983E91}" type="sibTrans" cxnId="{A4377BFD-A9CB-4847-AA9A-72FBDBD0F6AB}">
      <dgm:prSet/>
      <dgm:spPr/>
      <dgm:t>
        <a:bodyPr/>
        <a:lstStyle/>
        <a:p>
          <a:endParaRPr lang="en-US" sz="3600"/>
        </a:p>
      </dgm:t>
    </dgm:pt>
    <dgm:pt modelId="{073A730A-B2B9-3B43-8D3B-8946D97842A1}">
      <dgm:prSet custT="1"/>
      <dgm:spPr/>
      <dgm:t>
        <a:bodyPr/>
        <a:lstStyle/>
        <a:p>
          <a:pPr rtl="0"/>
          <a:r>
            <a:rPr lang="en-US" sz="1600" dirty="0" smtClean="0"/>
            <a:t>For women without thrombotic event clinical surveillance or prophylactic heparin use antepartum in addition to 6 weeks of postpartum anticoagulation may be warranted </a:t>
          </a:r>
          <a:endParaRPr lang="en-US" sz="1600" dirty="0"/>
        </a:p>
      </dgm:t>
    </dgm:pt>
    <dgm:pt modelId="{DEED0BE7-9CC6-914E-A0A1-B5EE31892C3B}" type="parTrans" cxnId="{EB0BB349-5087-6E4F-AB9B-5ACE2CE13F55}">
      <dgm:prSet/>
      <dgm:spPr/>
      <dgm:t>
        <a:bodyPr/>
        <a:lstStyle/>
        <a:p>
          <a:endParaRPr lang="en-US" sz="3600"/>
        </a:p>
      </dgm:t>
    </dgm:pt>
    <dgm:pt modelId="{141CC6F1-DF1F-E34D-8B77-025AC935E4AD}" type="sibTrans" cxnId="{EB0BB349-5087-6E4F-AB9B-5ACE2CE13F55}">
      <dgm:prSet/>
      <dgm:spPr/>
      <dgm:t>
        <a:bodyPr/>
        <a:lstStyle/>
        <a:p>
          <a:endParaRPr lang="en-US" sz="3600"/>
        </a:p>
      </dgm:t>
    </dgm:pt>
    <dgm:pt modelId="{47A74830-C5C0-8A45-9CED-FFA9B69452C0}">
      <dgm:prSet custT="1"/>
      <dgm:spPr/>
      <dgm:t>
        <a:bodyPr/>
        <a:lstStyle/>
        <a:p>
          <a:pPr rtl="0"/>
          <a:r>
            <a:rPr lang="en-US" sz="1600" dirty="0" smtClean="0"/>
            <a:t>Women with recurrent pregnancy loss and </a:t>
          </a:r>
          <a:r>
            <a:rPr lang="en-US" sz="1600" dirty="0" err="1" smtClean="0"/>
            <a:t>antiphospholipid</a:t>
          </a:r>
          <a:r>
            <a:rPr lang="en-US" sz="1600" dirty="0" smtClean="0"/>
            <a:t> antibodies, prophylactic use of heparin and low-dose aspirin may reduce pregnancy loss by 50%. </a:t>
          </a:r>
          <a:endParaRPr lang="en-US" sz="1600" dirty="0"/>
        </a:p>
      </dgm:t>
    </dgm:pt>
    <dgm:pt modelId="{EB6714F0-36CD-BD4D-814B-1EA802BEC774}" type="parTrans" cxnId="{9A17A0AF-7F17-734B-AFFD-1180D939D905}">
      <dgm:prSet/>
      <dgm:spPr/>
      <dgm:t>
        <a:bodyPr/>
        <a:lstStyle/>
        <a:p>
          <a:endParaRPr lang="en-US" sz="3600"/>
        </a:p>
      </dgm:t>
    </dgm:pt>
    <dgm:pt modelId="{C0411EBB-8E2E-D94E-85BC-2B24B025BCDA}" type="sibTrans" cxnId="{9A17A0AF-7F17-734B-AFFD-1180D939D905}">
      <dgm:prSet/>
      <dgm:spPr/>
      <dgm:t>
        <a:bodyPr/>
        <a:lstStyle/>
        <a:p>
          <a:endParaRPr lang="en-US" sz="3600"/>
        </a:p>
      </dgm:t>
    </dgm:pt>
    <dgm:pt modelId="{F5A38BE4-634F-9944-9232-4835F5302D05}" type="pres">
      <dgm:prSet presAssocID="{2BC4C560-3C12-8F4F-9DB0-DC8EEC03C497}" presName="linear" presStyleCnt="0">
        <dgm:presLayoutVars>
          <dgm:dir/>
          <dgm:animLvl val="lvl"/>
          <dgm:resizeHandles val="exact"/>
        </dgm:presLayoutVars>
      </dgm:prSet>
      <dgm:spPr/>
    </dgm:pt>
    <dgm:pt modelId="{B3002F06-7035-1E41-B5D1-EA2F12A9F746}" type="pres">
      <dgm:prSet presAssocID="{6A761DB4-FBD4-FD49-9F43-83D41DC9BFD9}" presName="parentLin" presStyleCnt="0"/>
      <dgm:spPr/>
    </dgm:pt>
    <dgm:pt modelId="{335C38AD-86AD-C149-88E7-C4615ACA89EA}" type="pres">
      <dgm:prSet presAssocID="{6A761DB4-FBD4-FD49-9F43-83D41DC9BFD9}" presName="parentLeftMargin" presStyleLbl="node1" presStyleIdx="0" presStyleCnt="1"/>
      <dgm:spPr/>
    </dgm:pt>
    <dgm:pt modelId="{66799011-9292-3B42-9BD8-3AF34F473465}" type="pres">
      <dgm:prSet presAssocID="{6A761DB4-FBD4-FD49-9F43-83D41DC9BFD9}" presName="parentText" presStyleLbl="node1" presStyleIdx="0" presStyleCnt="1" custScaleX="42211" custScaleY="42387" custLinFactNeighborX="-42342" custLinFactNeighborY="-2997">
        <dgm:presLayoutVars>
          <dgm:chMax val="0"/>
          <dgm:bulletEnabled val="1"/>
        </dgm:presLayoutVars>
      </dgm:prSet>
      <dgm:spPr/>
    </dgm:pt>
    <dgm:pt modelId="{5C3A3757-699E-4A4B-A111-6B133CB37458}" type="pres">
      <dgm:prSet presAssocID="{6A761DB4-FBD4-FD49-9F43-83D41DC9BFD9}" presName="negativeSpace" presStyleCnt="0"/>
      <dgm:spPr/>
    </dgm:pt>
    <dgm:pt modelId="{FE868196-02E5-D043-A50A-3AB0C14D84AF}" type="pres">
      <dgm:prSet presAssocID="{6A761DB4-FBD4-FD49-9F43-83D41DC9BFD9}" presName="childText" presStyleLbl="conFgAcc1" presStyleIdx="0" presStyleCnt="1" custLinFactNeighborY="-3393">
        <dgm:presLayoutVars>
          <dgm:bulletEnabled val="1"/>
        </dgm:presLayoutVars>
      </dgm:prSet>
      <dgm:spPr/>
      <dgm:t>
        <a:bodyPr/>
        <a:lstStyle/>
        <a:p>
          <a:endParaRPr lang="en-US"/>
        </a:p>
      </dgm:t>
    </dgm:pt>
  </dgm:ptLst>
  <dgm:cxnLst>
    <dgm:cxn modelId="{A4377BFD-A9CB-4847-AA9A-72FBDBD0F6AB}" srcId="{6A761DB4-FBD4-FD49-9F43-83D41DC9BFD9}" destId="{5138E611-3706-F545-8BC5-F097D2F84C48}" srcOrd="0" destOrd="0" parTransId="{D9F34876-79D3-F148-976A-4896368DE290}" sibTransId="{363BBEBC-537C-2145-A952-AC1D61983E91}"/>
    <dgm:cxn modelId="{7705D84C-3189-D34A-8B3B-4978A665EFF7}" type="presOf" srcId="{2BC4C560-3C12-8F4F-9DB0-DC8EEC03C497}" destId="{F5A38BE4-634F-9944-9232-4835F5302D05}" srcOrd="0" destOrd="0" presId="urn:microsoft.com/office/officeart/2005/8/layout/list1"/>
    <dgm:cxn modelId="{D56F76BE-27E4-D940-BD31-384FAB8C3787}" type="presOf" srcId="{6A761DB4-FBD4-FD49-9F43-83D41DC9BFD9}" destId="{66799011-9292-3B42-9BD8-3AF34F473465}" srcOrd="1" destOrd="0" presId="urn:microsoft.com/office/officeart/2005/8/layout/list1"/>
    <dgm:cxn modelId="{9A17A0AF-7F17-734B-AFFD-1180D939D905}" srcId="{6A761DB4-FBD4-FD49-9F43-83D41DC9BFD9}" destId="{47A74830-C5C0-8A45-9CED-FFA9B69452C0}" srcOrd="2" destOrd="0" parTransId="{EB6714F0-36CD-BD4D-814B-1EA802BEC774}" sibTransId="{C0411EBB-8E2E-D94E-85BC-2B24B025BCDA}"/>
    <dgm:cxn modelId="{4D514224-F7F7-0B42-A2E5-E7F5D1AC17A1}" type="presOf" srcId="{47A74830-C5C0-8A45-9CED-FFA9B69452C0}" destId="{FE868196-02E5-D043-A50A-3AB0C14D84AF}" srcOrd="0" destOrd="2" presId="urn:microsoft.com/office/officeart/2005/8/layout/list1"/>
    <dgm:cxn modelId="{78048410-F326-4347-9464-7A48745FF853}" type="presOf" srcId="{5138E611-3706-F545-8BC5-F097D2F84C48}" destId="{FE868196-02E5-D043-A50A-3AB0C14D84AF}" srcOrd="0" destOrd="0" presId="urn:microsoft.com/office/officeart/2005/8/layout/list1"/>
    <dgm:cxn modelId="{5B4E5AAC-7382-DE45-B8CE-D6E37C6BABB8}" type="presOf" srcId="{6A761DB4-FBD4-FD49-9F43-83D41DC9BFD9}" destId="{335C38AD-86AD-C149-88E7-C4615ACA89EA}" srcOrd="0" destOrd="0" presId="urn:microsoft.com/office/officeart/2005/8/layout/list1"/>
    <dgm:cxn modelId="{65478BBC-DC24-FB4C-AA9E-99C5DD12A2C5}" srcId="{2BC4C560-3C12-8F4F-9DB0-DC8EEC03C497}" destId="{6A761DB4-FBD4-FD49-9F43-83D41DC9BFD9}" srcOrd="0" destOrd="0" parTransId="{43C831E7-27E2-4049-B2A3-9681775A64C6}" sibTransId="{A385C0C7-D8DD-B54C-ADFE-6CACC284B021}"/>
    <dgm:cxn modelId="{EB0BB349-5087-6E4F-AB9B-5ACE2CE13F55}" srcId="{6A761DB4-FBD4-FD49-9F43-83D41DC9BFD9}" destId="{073A730A-B2B9-3B43-8D3B-8946D97842A1}" srcOrd="1" destOrd="0" parTransId="{DEED0BE7-9CC6-914E-A0A1-B5EE31892C3B}" sibTransId="{141CC6F1-DF1F-E34D-8B77-025AC935E4AD}"/>
    <dgm:cxn modelId="{81397555-CE84-194C-9ADD-134D614C7C61}" type="presOf" srcId="{073A730A-B2B9-3B43-8D3B-8946D97842A1}" destId="{FE868196-02E5-D043-A50A-3AB0C14D84AF}" srcOrd="0" destOrd="1" presId="urn:microsoft.com/office/officeart/2005/8/layout/list1"/>
    <dgm:cxn modelId="{EA8C7647-CE6E-F74D-B2F0-B1DD0DDB65B9}" type="presParOf" srcId="{F5A38BE4-634F-9944-9232-4835F5302D05}" destId="{B3002F06-7035-1E41-B5D1-EA2F12A9F746}" srcOrd="0" destOrd="0" presId="urn:microsoft.com/office/officeart/2005/8/layout/list1"/>
    <dgm:cxn modelId="{9C68A2F3-7F12-7B4C-A3F4-5A0FFF62D8EF}" type="presParOf" srcId="{B3002F06-7035-1E41-B5D1-EA2F12A9F746}" destId="{335C38AD-86AD-C149-88E7-C4615ACA89EA}" srcOrd="0" destOrd="0" presId="urn:microsoft.com/office/officeart/2005/8/layout/list1"/>
    <dgm:cxn modelId="{AAE1E280-83A6-A84E-B971-7AA66ED296C4}" type="presParOf" srcId="{B3002F06-7035-1E41-B5D1-EA2F12A9F746}" destId="{66799011-9292-3B42-9BD8-3AF34F473465}" srcOrd="1" destOrd="0" presId="urn:microsoft.com/office/officeart/2005/8/layout/list1"/>
    <dgm:cxn modelId="{B3AA867A-2106-9B4B-806E-07062374A4D2}" type="presParOf" srcId="{F5A38BE4-634F-9944-9232-4835F5302D05}" destId="{5C3A3757-699E-4A4B-A111-6B133CB37458}" srcOrd="1" destOrd="0" presId="urn:microsoft.com/office/officeart/2005/8/layout/list1"/>
    <dgm:cxn modelId="{D589231D-F8B9-D142-AD39-C0AB8BC3FD6D}" type="presParOf" srcId="{F5A38BE4-634F-9944-9232-4835F5302D05}" destId="{FE868196-02E5-D043-A50A-3AB0C14D84A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4D3B30-A5D0-074A-ADD1-A8DBA3D5D917}" type="doc">
      <dgm:prSet loTypeId="urn:microsoft.com/office/officeart/2005/8/layout/list1" loCatId="" qsTypeId="urn:microsoft.com/office/officeart/2005/8/quickstyle/simple2" qsCatId="simple" csTypeId="urn:microsoft.com/office/officeart/2005/8/colors/accent0_2" csCatId="mainScheme" phldr="1"/>
      <dgm:spPr/>
      <dgm:t>
        <a:bodyPr/>
        <a:lstStyle/>
        <a:p>
          <a:endParaRPr lang="en-US"/>
        </a:p>
      </dgm:t>
    </dgm:pt>
    <dgm:pt modelId="{92E36BBB-A2BE-4B48-9FFC-378A619181F5}">
      <dgm:prSet custT="1"/>
      <dgm:spPr/>
      <dgm:t>
        <a:bodyPr/>
        <a:lstStyle/>
        <a:p>
          <a:pPr rtl="0"/>
          <a:r>
            <a:rPr lang="en-US" sz="2000" i="0" baseline="30000" dirty="0" smtClean="0"/>
            <a:t>Pregnant women have a fourfold to fivefold increased risk of thromboembolism compared with </a:t>
          </a:r>
          <a:r>
            <a:rPr lang="en-US" sz="2000" i="0" baseline="30000" dirty="0" err="1" smtClean="0"/>
            <a:t>nonpregnant</a:t>
          </a:r>
          <a:r>
            <a:rPr lang="en-US" sz="2000" i="0" baseline="30000" dirty="0" smtClean="0"/>
            <a:t> women</a:t>
          </a:r>
          <a:endParaRPr lang="en-US" sz="2000" i="0" dirty="0"/>
        </a:p>
      </dgm:t>
    </dgm:pt>
    <dgm:pt modelId="{8F6CB257-D0A5-D549-B8AE-2466AE61477F}" type="parTrans" cxnId="{13925116-D2FB-5F4E-B389-60D168F854FA}">
      <dgm:prSet/>
      <dgm:spPr/>
      <dgm:t>
        <a:bodyPr/>
        <a:lstStyle/>
        <a:p>
          <a:endParaRPr lang="en-US" sz="4400" i="0"/>
        </a:p>
      </dgm:t>
    </dgm:pt>
    <dgm:pt modelId="{901773B9-63DD-A642-A2B0-79654B7D62AB}" type="sibTrans" cxnId="{13925116-D2FB-5F4E-B389-60D168F854FA}">
      <dgm:prSet/>
      <dgm:spPr/>
      <dgm:t>
        <a:bodyPr/>
        <a:lstStyle/>
        <a:p>
          <a:endParaRPr lang="en-US" sz="4400" i="0"/>
        </a:p>
      </dgm:t>
    </dgm:pt>
    <dgm:pt modelId="{EA0B911E-F244-9549-BE83-BF1771F4CE29}">
      <dgm:prSet custT="1"/>
      <dgm:spPr/>
      <dgm:t>
        <a:bodyPr/>
        <a:lstStyle/>
        <a:p>
          <a:pPr rtl="0"/>
          <a:r>
            <a:rPr lang="en-US" sz="2000" i="0" baseline="30000" dirty="0" smtClean="0"/>
            <a:t>Venous thromboembolism, including pulmonary embolism, accounts for 1.1 deaths per 100,000 deliveries), or 9 % of all maternal deaths in the United States . </a:t>
          </a:r>
          <a:endParaRPr lang="en-US" sz="2000" i="0" dirty="0"/>
        </a:p>
      </dgm:t>
    </dgm:pt>
    <dgm:pt modelId="{4A0E5187-30EE-A546-BC39-09986139DC32}" type="parTrans" cxnId="{BC125558-6678-FE43-BBD4-A43D693E7B3C}">
      <dgm:prSet/>
      <dgm:spPr/>
      <dgm:t>
        <a:bodyPr/>
        <a:lstStyle/>
        <a:p>
          <a:endParaRPr lang="en-US" sz="4400" i="0"/>
        </a:p>
      </dgm:t>
    </dgm:pt>
    <dgm:pt modelId="{ACF3FFE2-67FB-4148-8F08-11CA100D7176}" type="sibTrans" cxnId="{BC125558-6678-FE43-BBD4-A43D693E7B3C}">
      <dgm:prSet/>
      <dgm:spPr/>
      <dgm:t>
        <a:bodyPr/>
        <a:lstStyle/>
        <a:p>
          <a:endParaRPr lang="en-US" sz="4400" i="0"/>
        </a:p>
      </dgm:t>
    </dgm:pt>
    <dgm:pt modelId="{675C6B85-B04B-BD4C-9F19-CE8968579B39}">
      <dgm:prSet custT="1"/>
      <dgm:spPr/>
      <dgm:t>
        <a:bodyPr/>
        <a:lstStyle/>
        <a:p>
          <a:pPr rtl="0"/>
          <a:r>
            <a:rPr lang="en-US" sz="2000" i="0" baseline="30000" dirty="0" smtClean="0"/>
            <a:t>In the developing world, the leading cause of maternal death is hemorrhage </a:t>
          </a:r>
          <a:endParaRPr lang="en-US" sz="2000" i="0" dirty="0"/>
        </a:p>
      </dgm:t>
    </dgm:pt>
    <dgm:pt modelId="{C57C0B75-A504-E84C-ACEF-1D2E0E50D9A5}" type="parTrans" cxnId="{256FF270-12F6-4547-B9D3-6D0ECF24BB8C}">
      <dgm:prSet/>
      <dgm:spPr/>
      <dgm:t>
        <a:bodyPr/>
        <a:lstStyle/>
        <a:p>
          <a:endParaRPr lang="en-US" sz="4400" i="0"/>
        </a:p>
      </dgm:t>
    </dgm:pt>
    <dgm:pt modelId="{FE9373B4-DC3F-0D49-8262-B21DAD01CB46}" type="sibTrans" cxnId="{256FF270-12F6-4547-B9D3-6D0ECF24BB8C}">
      <dgm:prSet/>
      <dgm:spPr/>
      <dgm:t>
        <a:bodyPr/>
        <a:lstStyle/>
        <a:p>
          <a:endParaRPr lang="en-US" sz="4400" i="0"/>
        </a:p>
      </dgm:t>
    </dgm:pt>
    <dgm:pt modelId="{99FF38EB-A8C0-C048-90F8-1DFE34BA5D85}">
      <dgm:prSet custT="1"/>
      <dgm:spPr/>
      <dgm:t>
        <a:bodyPr/>
        <a:lstStyle/>
        <a:p>
          <a:pPr rtl="0"/>
          <a:r>
            <a:rPr lang="en-US" sz="2000" i="0" baseline="30000" dirty="0" smtClean="0"/>
            <a:t>In developed nations, where hemorrhage is more often success- fully treated and prevented, thromboembolic disease is one of the leading causes of death .</a:t>
          </a:r>
          <a:endParaRPr lang="en-US" sz="2000" i="0" dirty="0"/>
        </a:p>
      </dgm:t>
    </dgm:pt>
    <dgm:pt modelId="{212B25C8-7B2F-3B4A-99CF-060055B6A692}" type="parTrans" cxnId="{360D94D6-8703-F942-B13B-7E6D52A27335}">
      <dgm:prSet/>
      <dgm:spPr/>
      <dgm:t>
        <a:bodyPr/>
        <a:lstStyle/>
        <a:p>
          <a:endParaRPr lang="en-US" sz="4400" i="0"/>
        </a:p>
      </dgm:t>
    </dgm:pt>
    <dgm:pt modelId="{20D5DA5D-560D-6A43-9AD8-B1A8AA4559EA}" type="sibTrans" cxnId="{360D94D6-8703-F942-B13B-7E6D52A27335}">
      <dgm:prSet/>
      <dgm:spPr/>
      <dgm:t>
        <a:bodyPr/>
        <a:lstStyle/>
        <a:p>
          <a:endParaRPr lang="en-US" sz="4400" i="0"/>
        </a:p>
      </dgm:t>
    </dgm:pt>
    <dgm:pt modelId="{B756C0C3-22A8-3246-9CC9-9EC3AE143F5C}" type="pres">
      <dgm:prSet presAssocID="{8C4D3B30-A5D0-074A-ADD1-A8DBA3D5D917}" presName="linear" presStyleCnt="0">
        <dgm:presLayoutVars>
          <dgm:dir/>
          <dgm:animLvl val="lvl"/>
          <dgm:resizeHandles val="exact"/>
        </dgm:presLayoutVars>
      </dgm:prSet>
      <dgm:spPr/>
      <dgm:t>
        <a:bodyPr/>
        <a:lstStyle/>
        <a:p>
          <a:endParaRPr lang="en-US"/>
        </a:p>
      </dgm:t>
    </dgm:pt>
    <dgm:pt modelId="{14ABA893-D7C6-0E4F-8849-FCD380FD0F0A}" type="pres">
      <dgm:prSet presAssocID="{675C6B85-B04B-BD4C-9F19-CE8968579B39}" presName="parentLin" presStyleCnt="0"/>
      <dgm:spPr/>
    </dgm:pt>
    <dgm:pt modelId="{88C4BA9A-A00A-0242-8438-7FB79AF7E789}" type="pres">
      <dgm:prSet presAssocID="{675C6B85-B04B-BD4C-9F19-CE8968579B39}" presName="parentLeftMargin" presStyleLbl="node1" presStyleIdx="0" presStyleCnt="4"/>
      <dgm:spPr/>
      <dgm:t>
        <a:bodyPr/>
        <a:lstStyle/>
        <a:p>
          <a:endParaRPr lang="en-US"/>
        </a:p>
      </dgm:t>
    </dgm:pt>
    <dgm:pt modelId="{77A0812F-C6A8-6C42-B603-FA88B275A50D}" type="pres">
      <dgm:prSet presAssocID="{675C6B85-B04B-BD4C-9F19-CE8968579B39}" presName="parentText" presStyleLbl="node1" presStyleIdx="0" presStyleCnt="4" custScaleX="101684">
        <dgm:presLayoutVars>
          <dgm:chMax val="0"/>
          <dgm:bulletEnabled val="1"/>
        </dgm:presLayoutVars>
      </dgm:prSet>
      <dgm:spPr/>
      <dgm:t>
        <a:bodyPr/>
        <a:lstStyle/>
        <a:p>
          <a:endParaRPr lang="en-US"/>
        </a:p>
      </dgm:t>
    </dgm:pt>
    <dgm:pt modelId="{0167E87C-D458-FD4B-B5E3-5BA864091C71}" type="pres">
      <dgm:prSet presAssocID="{675C6B85-B04B-BD4C-9F19-CE8968579B39}" presName="negativeSpace" presStyleCnt="0"/>
      <dgm:spPr/>
    </dgm:pt>
    <dgm:pt modelId="{64302632-EB8D-3C40-B506-AE7BD478B0D1}" type="pres">
      <dgm:prSet presAssocID="{675C6B85-B04B-BD4C-9F19-CE8968579B39}" presName="childText" presStyleLbl="conFgAcc1" presStyleIdx="0" presStyleCnt="4">
        <dgm:presLayoutVars>
          <dgm:bulletEnabled val="1"/>
        </dgm:presLayoutVars>
      </dgm:prSet>
      <dgm:spPr/>
    </dgm:pt>
    <dgm:pt modelId="{8DCEA9DB-0B77-FE44-AFEA-8C177DF9D818}" type="pres">
      <dgm:prSet presAssocID="{FE9373B4-DC3F-0D49-8262-B21DAD01CB46}" presName="spaceBetweenRectangles" presStyleCnt="0"/>
      <dgm:spPr/>
    </dgm:pt>
    <dgm:pt modelId="{043E5B91-9AAE-BA4A-93F7-5410AE92AC7D}" type="pres">
      <dgm:prSet presAssocID="{99FF38EB-A8C0-C048-90F8-1DFE34BA5D85}" presName="parentLin" presStyleCnt="0"/>
      <dgm:spPr/>
    </dgm:pt>
    <dgm:pt modelId="{5A3A93BE-0F43-274D-A3D4-0DE04D412C04}" type="pres">
      <dgm:prSet presAssocID="{99FF38EB-A8C0-C048-90F8-1DFE34BA5D85}" presName="parentLeftMargin" presStyleLbl="node1" presStyleIdx="0" presStyleCnt="4"/>
      <dgm:spPr/>
      <dgm:t>
        <a:bodyPr/>
        <a:lstStyle/>
        <a:p>
          <a:endParaRPr lang="en-US"/>
        </a:p>
      </dgm:t>
    </dgm:pt>
    <dgm:pt modelId="{99D41445-5C3C-3948-8DCC-7673DD0F3EE6}" type="pres">
      <dgm:prSet presAssocID="{99FF38EB-A8C0-C048-90F8-1DFE34BA5D85}" presName="parentText" presStyleLbl="node1" presStyleIdx="1" presStyleCnt="4" custScaleX="122119" custScaleY="126745" custLinFactNeighborY="2743">
        <dgm:presLayoutVars>
          <dgm:chMax val="0"/>
          <dgm:bulletEnabled val="1"/>
        </dgm:presLayoutVars>
      </dgm:prSet>
      <dgm:spPr/>
      <dgm:t>
        <a:bodyPr/>
        <a:lstStyle/>
        <a:p>
          <a:endParaRPr lang="en-US"/>
        </a:p>
      </dgm:t>
    </dgm:pt>
    <dgm:pt modelId="{635D26EA-137A-8043-AE64-1625D74A2BD5}" type="pres">
      <dgm:prSet presAssocID="{99FF38EB-A8C0-C048-90F8-1DFE34BA5D85}" presName="negativeSpace" presStyleCnt="0"/>
      <dgm:spPr/>
    </dgm:pt>
    <dgm:pt modelId="{DFF00FCD-876D-0C4F-9C18-77B8C10C7065}" type="pres">
      <dgm:prSet presAssocID="{99FF38EB-A8C0-C048-90F8-1DFE34BA5D85}" presName="childText" presStyleLbl="conFgAcc1" presStyleIdx="1" presStyleCnt="4">
        <dgm:presLayoutVars>
          <dgm:bulletEnabled val="1"/>
        </dgm:presLayoutVars>
      </dgm:prSet>
      <dgm:spPr/>
    </dgm:pt>
    <dgm:pt modelId="{2ADB7762-A507-814E-8F41-0F1F66C337D7}" type="pres">
      <dgm:prSet presAssocID="{20D5DA5D-560D-6A43-9AD8-B1A8AA4559EA}" presName="spaceBetweenRectangles" presStyleCnt="0"/>
      <dgm:spPr/>
    </dgm:pt>
    <dgm:pt modelId="{EC0FF42D-2350-454A-BBEB-FF46DF38DAD1}" type="pres">
      <dgm:prSet presAssocID="{92E36BBB-A2BE-4B48-9FFC-378A619181F5}" presName="parentLin" presStyleCnt="0"/>
      <dgm:spPr/>
    </dgm:pt>
    <dgm:pt modelId="{D59C63E5-1D49-3241-9BBE-D623750F4EDC}" type="pres">
      <dgm:prSet presAssocID="{92E36BBB-A2BE-4B48-9FFC-378A619181F5}" presName="parentLeftMargin" presStyleLbl="node1" presStyleIdx="1" presStyleCnt="4"/>
      <dgm:spPr/>
      <dgm:t>
        <a:bodyPr/>
        <a:lstStyle/>
        <a:p>
          <a:endParaRPr lang="en-US"/>
        </a:p>
      </dgm:t>
    </dgm:pt>
    <dgm:pt modelId="{FF15B01D-5761-ED43-8D0F-90AAE77A061C}" type="pres">
      <dgm:prSet presAssocID="{92E36BBB-A2BE-4B48-9FFC-378A619181F5}" presName="parentText" presStyleLbl="node1" presStyleIdx="2" presStyleCnt="4" custScaleX="122563">
        <dgm:presLayoutVars>
          <dgm:chMax val="0"/>
          <dgm:bulletEnabled val="1"/>
        </dgm:presLayoutVars>
      </dgm:prSet>
      <dgm:spPr/>
      <dgm:t>
        <a:bodyPr/>
        <a:lstStyle/>
        <a:p>
          <a:endParaRPr lang="en-US"/>
        </a:p>
      </dgm:t>
    </dgm:pt>
    <dgm:pt modelId="{6A2E2E63-ECD9-A94D-9D1E-AC807C247907}" type="pres">
      <dgm:prSet presAssocID="{92E36BBB-A2BE-4B48-9FFC-378A619181F5}" presName="negativeSpace" presStyleCnt="0"/>
      <dgm:spPr/>
    </dgm:pt>
    <dgm:pt modelId="{890818DA-E318-7F4B-AA38-C9BBD33E2F33}" type="pres">
      <dgm:prSet presAssocID="{92E36BBB-A2BE-4B48-9FFC-378A619181F5}" presName="childText" presStyleLbl="conFgAcc1" presStyleIdx="2" presStyleCnt="4">
        <dgm:presLayoutVars>
          <dgm:bulletEnabled val="1"/>
        </dgm:presLayoutVars>
      </dgm:prSet>
      <dgm:spPr/>
    </dgm:pt>
    <dgm:pt modelId="{C8D48290-81CE-294C-AAFE-E7168F81AB10}" type="pres">
      <dgm:prSet presAssocID="{901773B9-63DD-A642-A2B0-79654B7D62AB}" presName="spaceBetweenRectangles" presStyleCnt="0"/>
      <dgm:spPr/>
    </dgm:pt>
    <dgm:pt modelId="{3F3135B5-A3D4-6647-9D74-8BB5BD5D25E4}" type="pres">
      <dgm:prSet presAssocID="{EA0B911E-F244-9549-BE83-BF1771F4CE29}" presName="parentLin" presStyleCnt="0"/>
      <dgm:spPr/>
    </dgm:pt>
    <dgm:pt modelId="{F5A83B89-8F43-C64C-B97A-DED2617F4F53}" type="pres">
      <dgm:prSet presAssocID="{EA0B911E-F244-9549-BE83-BF1771F4CE29}" presName="parentLeftMargin" presStyleLbl="node1" presStyleIdx="2" presStyleCnt="4"/>
      <dgm:spPr/>
      <dgm:t>
        <a:bodyPr/>
        <a:lstStyle/>
        <a:p>
          <a:endParaRPr lang="en-US"/>
        </a:p>
      </dgm:t>
    </dgm:pt>
    <dgm:pt modelId="{FEE36CB8-B793-5D4D-AA50-019E83AB878E}" type="pres">
      <dgm:prSet presAssocID="{EA0B911E-F244-9549-BE83-BF1771F4CE29}" presName="parentText" presStyleLbl="node1" presStyleIdx="3" presStyleCnt="4" custScaleX="131892">
        <dgm:presLayoutVars>
          <dgm:chMax val="0"/>
          <dgm:bulletEnabled val="1"/>
        </dgm:presLayoutVars>
      </dgm:prSet>
      <dgm:spPr/>
      <dgm:t>
        <a:bodyPr/>
        <a:lstStyle/>
        <a:p>
          <a:endParaRPr lang="en-US"/>
        </a:p>
      </dgm:t>
    </dgm:pt>
    <dgm:pt modelId="{B949E8A5-798F-3143-B893-C4F1B0E76FF8}" type="pres">
      <dgm:prSet presAssocID="{EA0B911E-F244-9549-BE83-BF1771F4CE29}" presName="negativeSpace" presStyleCnt="0"/>
      <dgm:spPr/>
    </dgm:pt>
    <dgm:pt modelId="{2F0B2EAC-0FC6-944C-BB16-319207A3A8C8}" type="pres">
      <dgm:prSet presAssocID="{EA0B911E-F244-9549-BE83-BF1771F4CE29}" presName="childText" presStyleLbl="conFgAcc1" presStyleIdx="3" presStyleCnt="4">
        <dgm:presLayoutVars>
          <dgm:bulletEnabled val="1"/>
        </dgm:presLayoutVars>
      </dgm:prSet>
      <dgm:spPr/>
    </dgm:pt>
  </dgm:ptLst>
  <dgm:cxnLst>
    <dgm:cxn modelId="{B7C24260-E9C3-F344-9BD4-25F5219E1583}" type="presOf" srcId="{92E36BBB-A2BE-4B48-9FFC-378A619181F5}" destId="{D59C63E5-1D49-3241-9BBE-D623750F4EDC}" srcOrd="0" destOrd="0" presId="urn:microsoft.com/office/officeart/2005/8/layout/list1"/>
    <dgm:cxn modelId="{360D94D6-8703-F942-B13B-7E6D52A27335}" srcId="{8C4D3B30-A5D0-074A-ADD1-A8DBA3D5D917}" destId="{99FF38EB-A8C0-C048-90F8-1DFE34BA5D85}" srcOrd="1" destOrd="0" parTransId="{212B25C8-7B2F-3B4A-99CF-060055B6A692}" sibTransId="{20D5DA5D-560D-6A43-9AD8-B1A8AA4559EA}"/>
    <dgm:cxn modelId="{7EE4E058-B008-134E-A5CB-52BA8756E50F}" type="presOf" srcId="{99FF38EB-A8C0-C048-90F8-1DFE34BA5D85}" destId="{99D41445-5C3C-3948-8DCC-7673DD0F3EE6}" srcOrd="1" destOrd="0" presId="urn:microsoft.com/office/officeart/2005/8/layout/list1"/>
    <dgm:cxn modelId="{C7AC3073-4D70-7944-AB50-47A711FC4A87}" type="presOf" srcId="{675C6B85-B04B-BD4C-9F19-CE8968579B39}" destId="{77A0812F-C6A8-6C42-B603-FA88B275A50D}" srcOrd="1" destOrd="0" presId="urn:microsoft.com/office/officeart/2005/8/layout/list1"/>
    <dgm:cxn modelId="{BBE114B8-2B3F-804F-B6C5-BB24185BC1A2}" type="presOf" srcId="{8C4D3B30-A5D0-074A-ADD1-A8DBA3D5D917}" destId="{B756C0C3-22A8-3246-9CC9-9EC3AE143F5C}" srcOrd="0" destOrd="0" presId="urn:microsoft.com/office/officeart/2005/8/layout/list1"/>
    <dgm:cxn modelId="{FC2766F2-4014-964D-BD6E-7F26ED8B3791}" type="presOf" srcId="{99FF38EB-A8C0-C048-90F8-1DFE34BA5D85}" destId="{5A3A93BE-0F43-274D-A3D4-0DE04D412C04}" srcOrd="0" destOrd="0" presId="urn:microsoft.com/office/officeart/2005/8/layout/list1"/>
    <dgm:cxn modelId="{202D1947-64B5-A541-844D-24FF994B673C}" type="presOf" srcId="{675C6B85-B04B-BD4C-9F19-CE8968579B39}" destId="{88C4BA9A-A00A-0242-8438-7FB79AF7E789}" srcOrd="0" destOrd="0" presId="urn:microsoft.com/office/officeart/2005/8/layout/list1"/>
    <dgm:cxn modelId="{7896A853-4087-F94D-A82D-56D0A9228723}" type="presOf" srcId="{92E36BBB-A2BE-4B48-9FFC-378A619181F5}" destId="{FF15B01D-5761-ED43-8D0F-90AAE77A061C}" srcOrd="1" destOrd="0" presId="urn:microsoft.com/office/officeart/2005/8/layout/list1"/>
    <dgm:cxn modelId="{256FF270-12F6-4547-B9D3-6D0ECF24BB8C}" srcId="{8C4D3B30-A5D0-074A-ADD1-A8DBA3D5D917}" destId="{675C6B85-B04B-BD4C-9F19-CE8968579B39}" srcOrd="0" destOrd="0" parTransId="{C57C0B75-A504-E84C-ACEF-1D2E0E50D9A5}" sibTransId="{FE9373B4-DC3F-0D49-8262-B21DAD01CB46}"/>
    <dgm:cxn modelId="{13925116-D2FB-5F4E-B389-60D168F854FA}" srcId="{8C4D3B30-A5D0-074A-ADD1-A8DBA3D5D917}" destId="{92E36BBB-A2BE-4B48-9FFC-378A619181F5}" srcOrd="2" destOrd="0" parTransId="{8F6CB257-D0A5-D549-B8AE-2466AE61477F}" sibTransId="{901773B9-63DD-A642-A2B0-79654B7D62AB}"/>
    <dgm:cxn modelId="{BC125558-6678-FE43-BBD4-A43D693E7B3C}" srcId="{8C4D3B30-A5D0-074A-ADD1-A8DBA3D5D917}" destId="{EA0B911E-F244-9549-BE83-BF1771F4CE29}" srcOrd="3" destOrd="0" parTransId="{4A0E5187-30EE-A546-BC39-09986139DC32}" sibTransId="{ACF3FFE2-67FB-4148-8F08-11CA100D7176}"/>
    <dgm:cxn modelId="{C43DA63C-2DDB-EA49-AA26-E88D7C4C86F2}" type="presOf" srcId="{EA0B911E-F244-9549-BE83-BF1771F4CE29}" destId="{FEE36CB8-B793-5D4D-AA50-019E83AB878E}" srcOrd="1" destOrd="0" presId="urn:microsoft.com/office/officeart/2005/8/layout/list1"/>
    <dgm:cxn modelId="{BCEABCD4-5920-D14E-AE17-EC5B6E2DB5D6}" type="presOf" srcId="{EA0B911E-F244-9549-BE83-BF1771F4CE29}" destId="{F5A83B89-8F43-C64C-B97A-DED2617F4F53}" srcOrd="0" destOrd="0" presId="urn:microsoft.com/office/officeart/2005/8/layout/list1"/>
    <dgm:cxn modelId="{7FB8A56A-D411-B049-B245-27B7A25EA8CE}" type="presParOf" srcId="{B756C0C3-22A8-3246-9CC9-9EC3AE143F5C}" destId="{14ABA893-D7C6-0E4F-8849-FCD380FD0F0A}" srcOrd="0" destOrd="0" presId="urn:microsoft.com/office/officeart/2005/8/layout/list1"/>
    <dgm:cxn modelId="{B80BDEB3-4C45-7349-AD32-FB46D5AE519A}" type="presParOf" srcId="{14ABA893-D7C6-0E4F-8849-FCD380FD0F0A}" destId="{88C4BA9A-A00A-0242-8438-7FB79AF7E789}" srcOrd="0" destOrd="0" presId="urn:microsoft.com/office/officeart/2005/8/layout/list1"/>
    <dgm:cxn modelId="{D5938C42-22BA-5545-A40A-CDBCD959337E}" type="presParOf" srcId="{14ABA893-D7C6-0E4F-8849-FCD380FD0F0A}" destId="{77A0812F-C6A8-6C42-B603-FA88B275A50D}" srcOrd="1" destOrd="0" presId="urn:microsoft.com/office/officeart/2005/8/layout/list1"/>
    <dgm:cxn modelId="{CD3744D6-02FD-6542-8AA9-D564DB8EEE69}" type="presParOf" srcId="{B756C0C3-22A8-3246-9CC9-9EC3AE143F5C}" destId="{0167E87C-D458-FD4B-B5E3-5BA864091C71}" srcOrd="1" destOrd="0" presId="urn:microsoft.com/office/officeart/2005/8/layout/list1"/>
    <dgm:cxn modelId="{AA612226-34C6-7A48-90DC-621193934E9A}" type="presParOf" srcId="{B756C0C3-22A8-3246-9CC9-9EC3AE143F5C}" destId="{64302632-EB8D-3C40-B506-AE7BD478B0D1}" srcOrd="2" destOrd="0" presId="urn:microsoft.com/office/officeart/2005/8/layout/list1"/>
    <dgm:cxn modelId="{D4757A49-3FF8-044F-BC39-BA2C49745A49}" type="presParOf" srcId="{B756C0C3-22A8-3246-9CC9-9EC3AE143F5C}" destId="{8DCEA9DB-0B77-FE44-AFEA-8C177DF9D818}" srcOrd="3" destOrd="0" presId="urn:microsoft.com/office/officeart/2005/8/layout/list1"/>
    <dgm:cxn modelId="{ED035C0D-A851-1F48-A055-C28287EEECDB}" type="presParOf" srcId="{B756C0C3-22A8-3246-9CC9-9EC3AE143F5C}" destId="{043E5B91-9AAE-BA4A-93F7-5410AE92AC7D}" srcOrd="4" destOrd="0" presId="urn:microsoft.com/office/officeart/2005/8/layout/list1"/>
    <dgm:cxn modelId="{9EFBC503-7C3F-214F-A764-50D7741A6B46}" type="presParOf" srcId="{043E5B91-9AAE-BA4A-93F7-5410AE92AC7D}" destId="{5A3A93BE-0F43-274D-A3D4-0DE04D412C04}" srcOrd="0" destOrd="0" presId="urn:microsoft.com/office/officeart/2005/8/layout/list1"/>
    <dgm:cxn modelId="{30529194-DCF7-BE40-9614-FEF651700581}" type="presParOf" srcId="{043E5B91-9AAE-BA4A-93F7-5410AE92AC7D}" destId="{99D41445-5C3C-3948-8DCC-7673DD0F3EE6}" srcOrd="1" destOrd="0" presId="urn:microsoft.com/office/officeart/2005/8/layout/list1"/>
    <dgm:cxn modelId="{A033DD58-BA01-7449-B2EA-4C2DB03C0A6F}" type="presParOf" srcId="{B756C0C3-22A8-3246-9CC9-9EC3AE143F5C}" destId="{635D26EA-137A-8043-AE64-1625D74A2BD5}" srcOrd="5" destOrd="0" presId="urn:microsoft.com/office/officeart/2005/8/layout/list1"/>
    <dgm:cxn modelId="{037D0FB2-DABB-964E-B1E4-15D590FD11D7}" type="presParOf" srcId="{B756C0C3-22A8-3246-9CC9-9EC3AE143F5C}" destId="{DFF00FCD-876D-0C4F-9C18-77B8C10C7065}" srcOrd="6" destOrd="0" presId="urn:microsoft.com/office/officeart/2005/8/layout/list1"/>
    <dgm:cxn modelId="{1D6C5ABD-4E6A-234A-95A9-1E80D4E71E35}" type="presParOf" srcId="{B756C0C3-22A8-3246-9CC9-9EC3AE143F5C}" destId="{2ADB7762-A507-814E-8F41-0F1F66C337D7}" srcOrd="7" destOrd="0" presId="urn:microsoft.com/office/officeart/2005/8/layout/list1"/>
    <dgm:cxn modelId="{F94B04AF-3F40-7440-BC06-1B9559D26544}" type="presParOf" srcId="{B756C0C3-22A8-3246-9CC9-9EC3AE143F5C}" destId="{EC0FF42D-2350-454A-BBEB-FF46DF38DAD1}" srcOrd="8" destOrd="0" presId="urn:microsoft.com/office/officeart/2005/8/layout/list1"/>
    <dgm:cxn modelId="{51F354AD-84F2-5047-AE02-948325DC566C}" type="presParOf" srcId="{EC0FF42D-2350-454A-BBEB-FF46DF38DAD1}" destId="{D59C63E5-1D49-3241-9BBE-D623750F4EDC}" srcOrd="0" destOrd="0" presId="urn:microsoft.com/office/officeart/2005/8/layout/list1"/>
    <dgm:cxn modelId="{7531DCF8-52A6-3C46-BDF1-3C9A4E94781E}" type="presParOf" srcId="{EC0FF42D-2350-454A-BBEB-FF46DF38DAD1}" destId="{FF15B01D-5761-ED43-8D0F-90AAE77A061C}" srcOrd="1" destOrd="0" presId="urn:microsoft.com/office/officeart/2005/8/layout/list1"/>
    <dgm:cxn modelId="{33C27C64-A080-C140-B077-1B0242332B6D}" type="presParOf" srcId="{B756C0C3-22A8-3246-9CC9-9EC3AE143F5C}" destId="{6A2E2E63-ECD9-A94D-9D1E-AC807C247907}" srcOrd="9" destOrd="0" presId="urn:microsoft.com/office/officeart/2005/8/layout/list1"/>
    <dgm:cxn modelId="{451E1DEE-FDD9-3D48-BFEB-F84612E612BE}" type="presParOf" srcId="{B756C0C3-22A8-3246-9CC9-9EC3AE143F5C}" destId="{890818DA-E318-7F4B-AA38-C9BBD33E2F33}" srcOrd="10" destOrd="0" presId="urn:microsoft.com/office/officeart/2005/8/layout/list1"/>
    <dgm:cxn modelId="{C472BA05-9225-9A47-A0C4-587FF8E7E605}" type="presParOf" srcId="{B756C0C3-22A8-3246-9CC9-9EC3AE143F5C}" destId="{C8D48290-81CE-294C-AAFE-E7168F81AB10}" srcOrd="11" destOrd="0" presId="urn:microsoft.com/office/officeart/2005/8/layout/list1"/>
    <dgm:cxn modelId="{F3343A2A-93A0-2C47-9146-B40F5B8ED30D}" type="presParOf" srcId="{B756C0C3-22A8-3246-9CC9-9EC3AE143F5C}" destId="{3F3135B5-A3D4-6647-9D74-8BB5BD5D25E4}" srcOrd="12" destOrd="0" presId="urn:microsoft.com/office/officeart/2005/8/layout/list1"/>
    <dgm:cxn modelId="{881EB964-23CD-9441-8AE6-ABB22EF7A4F6}" type="presParOf" srcId="{3F3135B5-A3D4-6647-9D74-8BB5BD5D25E4}" destId="{F5A83B89-8F43-C64C-B97A-DED2617F4F53}" srcOrd="0" destOrd="0" presId="urn:microsoft.com/office/officeart/2005/8/layout/list1"/>
    <dgm:cxn modelId="{0DE66F6E-5201-BD4F-8FCB-B2D69A719623}" type="presParOf" srcId="{3F3135B5-A3D4-6647-9D74-8BB5BD5D25E4}" destId="{FEE36CB8-B793-5D4D-AA50-019E83AB878E}" srcOrd="1" destOrd="0" presId="urn:microsoft.com/office/officeart/2005/8/layout/list1"/>
    <dgm:cxn modelId="{EBF9DE74-239D-074F-BF20-B4AF6D7432CE}" type="presParOf" srcId="{B756C0C3-22A8-3246-9CC9-9EC3AE143F5C}" destId="{B949E8A5-798F-3143-B893-C4F1B0E76FF8}" srcOrd="13" destOrd="0" presId="urn:microsoft.com/office/officeart/2005/8/layout/list1"/>
    <dgm:cxn modelId="{B1A46A19-B4FA-3D46-AA43-459A2443BE43}" type="presParOf" srcId="{B756C0C3-22A8-3246-9CC9-9EC3AE143F5C}" destId="{2F0B2EAC-0FC6-944C-BB16-319207A3A8C8}"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5C38CC-F001-8C4E-96F7-D8A0E733B30F}" type="doc">
      <dgm:prSet loTypeId="urn:microsoft.com/office/officeart/2005/8/layout/vList2" loCatId="" qsTypeId="urn:microsoft.com/office/officeart/2005/8/quickstyle/simple2" qsCatId="simple" csTypeId="urn:microsoft.com/office/officeart/2005/8/colors/accent0_2" csCatId="mainScheme" phldr="1"/>
      <dgm:spPr/>
      <dgm:t>
        <a:bodyPr/>
        <a:lstStyle/>
        <a:p>
          <a:endParaRPr lang="en-US"/>
        </a:p>
      </dgm:t>
    </dgm:pt>
    <dgm:pt modelId="{C560553B-0EDE-8B4C-8631-C0601B73F575}">
      <dgm:prSet custT="1"/>
      <dgm:spPr/>
      <dgm:t>
        <a:bodyPr/>
        <a:lstStyle/>
        <a:p>
          <a:pPr rtl="0"/>
          <a:r>
            <a:rPr lang="en-US" sz="2400" baseline="30000" dirty="0" smtClean="0"/>
            <a:t>Deep vein thrombosis (DVT) and pulmonary embolism (PE) are collectively referred to as venous thromboembolic events. 0.5-2 per 1000</a:t>
          </a:r>
          <a:endParaRPr lang="en-US" sz="2400" dirty="0"/>
        </a:p>
      </dgm:t>
    </dgm:pt>
    <dgm:pt modelId="{5EE4B4DF-EB35-854E-81A0-499B46B5C8D8}" type="parTrans" cxnId="{8A67FCDB-9B50-6847-85D8-188A7046E2EE}">
      <dgm:prSet/>
      <dgm:spPr/>
      <dgm:t>
        <a:bodyPr/>
        <a:lstStyle/>
        <a:p>
          <a:endParaRPr lang="en-US" sz="1600"/>
        </a:p>
      </dgm:t>
    </dgm:pt>
    <dgm:pt modelId="{69ED6ACD-BB1C-5049-ABA2-A6F34F9A061E}" type="sibTrans" cxnId="{8A67FCDB-9B50-6847-85D8-188A7046E2EE}">
      <dgm:prSet/>
      <dgm:spPr/>
      <dgm:t>
        <a:bodyPr/>
        <a:lstStyle/>
        <a:p>
          <a:endParaRPr lang="en-US" sz="1600"/>
        </a:p>
      </dgm:t>
    </dgm:pt>
    <dgm:pt modelId="{88125141-C815-5748-AB52-E7EA17AAFCEA}">
      <dgm:prSet custT="1"/>
      <dgm:spPr/>
      <dgm:t>
        <a:bodyPr/>
        <a:lstStyle/>
        <a:p>
          <a:pPr rtl="0"/>
          <a:r>
            <a:rPr lang="en-US" sz="2400" baseline="30000" dirty="0" smtClean="0"/>
            <a:t>Approximately 75–80% of cases of pregnancy-associated venous thromboembolism are caused by DVT, and 20–25% of cases are caused by PE. </a:t>
          </a:r>
          <a:endParaRPr lang="en-US" sz="2400" dirty="0"/>
        </a:p>
      </dgm:t>
    </dgm:pt>
    <dgm:pt modelId="{96A943B7-FEE1-C44E-9388-D738BB32F6EB}" type="parTrans" cxnId="{836EE090-DD1B-6046-9CBE-894C73A11FFF}">
      <dgm:prSet/>
      <dgm:spPr/>
      <dgm:t>
        <a:bodyPr/>
        <a:lstStyle/>
        <a:p>
          <a:endParaRPr lang="en-US" sz="1600"/>
        </a:p>
      </dgm:t>
    </dgm:pt>
    <dgm:pt modelId="{39725A70-5BB0-5847-AA5A-81CCCD0D759D}" type="sibTrans" cxnId="{836EE090-DD1B-6046-9CBE-894C73A11FFF}">
      <dgm:prSet/>
      <dgm:spPr/>
      <dgm:t>
        <a:bodyPr/>
        <a:lstStyle/>
        <a:p>
          <a:endParaRPr lang="en-US" sz="1600"/>
        </a:p>
      </dgm:t>
    </dgm:pt>
    <dgm:pt modelId="{04CEB03A-00F2-264F-A8B7-00EABDAFA6AA}">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en-US" sz="2400" baseline="30000" dirty="0" smtClean="0"/>
            <a:t>One half of these events occur during pregnancy and one half occur during the postpartum period.</a:t>
          </a:r>
          <a:endParaRPr lang="en-US" sz="2400" dirty="0"/>
        </a:p>
      </dgm:t>
    </dgm:pt>
    <dgm:pt modelId="{90CB6E30-1591-564F-A0A6-F2FFD0721381}" type="parTrans" cxnId="{5C4A727F-C9EE-AC4B-AF38-3772B861E14B}">
      <dgm:prSet/>
      <dgm:spPr/>
      <dgm:t>
        <a:bodyPr/>
        <a:lstStyle/>
        <a:p>
          <a:endParaRPr lang="en-US" sz="1600"/>
        </a:p>
      </dgm:t>
    </dgm:pt>
    <dgm:pt modelId="{B0BA8023-3849-C348-B635-2A551AB358EB}" type="sibTrans" cxnId="{5C4A727F-C9EE-AC4B-AF38-3772B861E14B}">
      <dgm:prSet/>
      <dgm:spPr/>
      <dgm:t>
        <a:bodyPr/>
        <a:lstStyle/>
        <a:p>
          <a:endParaRPr lang="en-US" sz="1600"/>
        </a:p>
      </dgm:t>
    </dgm:pt>
    <dgm:pt modelId="{B6E08919-3F9C-D74A-9B11-13B5C192894C}" type="pres">
      <dgm:prSet presAssocID="{D85C38CC-F001-8C4E-96F7-D8A0E733B30F}" presName="linear" presStyleCnt="0">
        <dgm:presLayoutVars>
          <dgm:animLvl val="lvl"/>
          <dgm:resizeHandles val="exact"/>
        </dgm:presLayoutVars>
      </dgm:prSet>
      <dgm:spPr/>
      <dgm:t>
        <a:bodyPr/>
        <a:lstStyle/>
        <a:p>
          <a:endParaRPr lang="en-US"/>
        </a:p>
      </dgm:t>
    </dgm:pt>
    <dgm:pt modelId="{C0E6949D-8F7A-7C4D-9C6E-7F418C50A79B}" type="pres">
      <dgm:prSet presAssocID="{C560553B-0EDE-8B4C-8631-C0601B73F575}" presName="parentText" presStyleLbl="node1" presStyleIdx="0" presStyleCnt="3">
        <dgm:presLayoutVars>
          <dgm:chMax val="0"/>
          <dgm:bulletEnabled val="1"/>
        </dgm:presLayoutVars>
      </dgm:prSet>
      <dgm:spPr/>
      <dgm:t>
        <a:bodyPr/>
        <a:lstStyle/>
        <a:p>
          <a:endParaRPr lang="en-US"/>
        </a:p>
      </dgm:t>
    </dgm:pt>
    <dgm:pt modelId="{638DB034-AAF5-7C4B-8CE5-64006E3CE27C}" type="pres">
      <dgm:prSet presAssocID="{69ED6ACD-BB1C-5049-ABA2-A6F34F9A061E}" presName="spacer" presStyleCnt="0"/>
      <dgm:spPr/>
    </dgm:pt>
    <dgm:pt modelId="{3D2E24A2-3F31-864A-9D43-3696B53034C4}" type="pres">
      <dgm:prSet presAssocID="{88125141-C815-5748-AB52-E7EA17AAFCEA}" presName="parentText" presStyleLbl="node1" presStyleIdx="1" presStyleCnt="3">
        <dgm:presLayoutVars>
          <dgm:chMax val="0"/>
          <dgm:bulletEnabled val="1"/>
        </dgm:presLayoutVars>
      </dgm:prSet>
      <dgm:spPr/>
      <dgm:t>
        <a:bodyPr/>
        <a:lstStyle/>
        <a:p>
          <a:endParaRPr lang="en-US"/>
        </a:p>
      </dgm:t>
    </dgm:pt>
    <dgm:pt modelId="{D07A366C-E0F4-0946-ABF4-7F62245FAAE8}" type="pres">
      <dgm:prSet presAssocID="{39725A70-5BB0-5847-AA5A-81CCCD0D759D}" presName="spacer" presStyleCnt="0"/>
      <dgm:spPr/>
    </dgm:pt>
    <dgm:pt modelId="{BC646E52-0309-8045-882D-1404C7B6FAA0}" type="pres">
      <dgm:prSet presAssocID="{04CEB03A-00F2-264F-A8B7-00EABDAFA6AA}" presName="parentText" presStyleLbl="node1" presStyleIdx="2" presStyleCnt="3">
        <dgm:presLayoutVars>
          <dgm:chMax val="0"/>
          <dgm:bulletEnabled val="1"/>
        </dgm:presLayoutVars>
      </dgm:prSet>
      <dgm:spPr/>
      <dgm:t>
        <a:bodyPr/>
        <a:lstStyle/>
        <a:p>
          <a:endParaRPr lang="en-US"/>
        </a:p>
      </dgm:t>
    </dgm:pt>
  </dgm:ptLst>
  <dgm:cxnLst>
    <dgm:cxn modelId="{8A67FCDB-9B50-6847-85D8-188A7046E2EE}" srcId="{D85C38CC-F001-8C4E-96F7-D8A0E733B30F}" destId="{C560553B-0EDE-8B4C-8631-C0601B73F575}" srcOrd="0" destOrd="0" parTransId="{5EE4B4DF-EB35-854E-81A0-499B46B5C8D8}" sibTransId="{69ED6ACD-BB1C-5049-ABA2-A6F34F9A061E}"/>
    <dgm:cxn modelId="{23F2A225-7CA4-414B-B4AD-2664F93BF937}" type="presOf" srcId="{04CEB03A-00F2-264F-A8B7-00EABDAFA6AA}" destId="{BC646E52-0309-8045-882D-1404C7B6FAA0}" srcOrd="0" destOrd="0" presId="urn:microsoft.com/office/officeart/2005/8/layout/vList2"/>
    <dgm:cxn modelId="{3BB1654A-713D-8645-847E-145B2EB11365}" type="presOf" srcId="{88125141-C815-5748-AB52-E7EA17AAFCEA}" destId="{3D2E24A2-3F31-864A-9D43-3696B53034C4}" srcOrd="0" destOrd="0" presId="urn:microsoft.com/office/officeart/2005/8/layout/vList2"/>
    <dgm:cxn modelId="{836EE090-DD1B-6046-9CBE-894C73A11FFF}" srcId="{D85C38CC-F001-8C4E-96F7-D8A0E733B30F}" destId="{88125141-C815-5748-AB52-E7EA17AAFCEA}" srcOrd="1" destOrd="0" parTransId="{96A943B7-FEE1-C44E-9388-D738BB32F6EB}" sibTransId="{39725A70-5BB0-5847-AA5A-81CCCD0D759D}"/>
    <dgm:cxn modelId="{7F807677-D420-334A-A921-9CD2EBA03038}" type="presOf" srcId="{D85C38CC-F001-8C4E-96F7-D8A0E733B30F}" destId="{B6E08919-3F9C-D74A-9B11-13B5C192894C}" srcOrd="0" destOrd="0" presId="urn:microsoft.com/office/officeart/2005/8/layout/vList2"/>
    <dgm:cxn modelId="{71164F81-EED0-C842-AFCC-FC5A8FC23197}" type="presOf" srcId="{C560553B-0EDE-8B4C-8631-C0601B73F575}" destId="{C0E6949D-8F7A-7C4D-9C6E-7F418C50A79B}" srcOrd="0" destOrd="0" presId="urn:microsoft.com/office/officeart/2005/8/layout/vList2"/>
    <dgm:cxn modelId="{5C4A727F-C9EE-AC4B-AF38-3772B861E14B}" srcId="{D85C38CC-F001-8C4E-96F7-D8A0E733B30F}" destId="{04CEB03A-00F2-264F-A8B7-00EABDAFA6AA}" srcOrd="2" destOrd="0" parTransId="{90CB6E30-1591-564F-A0A6-F2FFD0721381}" sibTransId="{B0BA8023-3849-C348-B635-2A551AB358EB}"/>
    <dgm:cxn modelId="{8785A868-C1B0-C44B-A9BA-8DFF2F3B3C34}" type="presParOf" srcId="{B6E08919-3F9C-D74A-9B11-13B5C192894C}" destId="{C0E6949D-8F7A-7C4D-9C6E-7F418C50A79B}" srcOrd="0" destOrd="0" presId="urn:microsoft.com/office/officeart/2005/8/layout/vList2"/>
    <dgm:cxn modelId="{4B59F080-D4F7-3541-8646-0F4A7E5E529F}" type="presParOf" srcId="{B6E08919-3F9C-D74A-9B11-13B5C192894C}" destId="{638DB034-AAF5-7C4B-8CE5-64006E3CE27C}" srcOrd="1" destOrd="0" presId="urn:microsoft.com/office/officeart/2005/8/layout/vList2"/>
    <dgm:cxn modelId="{991F0986-148E-F74B-832C-C63160407985}" type="presParOf" srcId="{B6E08919-3F9C-D74A-9B11-13B5C192894C}" destId="{3D2E24A2-3F31-864A-9D43-3696B53034C4}" srcOrd="2" destOrd="0" presId="urn:microsoft.com/office/officeart/2005/8/layout/vList2"/>
    <dgm:cxn modelId="{852DFC4B-99C6-0D45-AD39-A5283E469984}" type="presParOf" srcId="{B6E08919-3F9C-D74A-9B11-13B5C192894C}" destId="{D07A366C-E0F4-0946-ABF4-7F62245FAAE8}" srcOrd="3" destOrd="0" presId="urn:microsoft.com/office/officeart/2005/8/layout/vList2"/>
    <dgm:cxn modelId="{44F72F49-7996-0044-BB68-9D4E4E11FD0E}" type="presParOf" srcId="{B6E08919-3F9C-D74A-9B11-13B5C192894C}" destId="{BC646E52-0309-8045-882D-1404C7B6FAA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AF38F-F3E9-5B46-862A-58805650BC40}">
      <dsp:nvSpPr>
        <dsp:cNvPr id="0" name=""/>
        <dsp:cNvSpPr/>
      </dsp:nvSpPr>
      <dsp:spPr>
        <a:xfrm>
          <a:off x="0" y="1013137"/>
          <a:ext cx="4216902" cy="4536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56074B-D366-5243-8764-5E6926BCF1FC}">
      <dsp:nvSpPr>
        <dsp:cNvPr id="0" name=""/>
        <dsp:cNvSpPr/>
      </dsp:nvSpPr>
      <dsp:spPr>
        <a:xfrm>
          <a:off x="210845" y="81110"/>
          <a:ext cx="3443813" cy="1197706"/>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1572" tIns="0" rIns="111572" bIns="0" numCol="1" spcCol="1270" anchor="ctr" anchorCtr="0">
          <a:noAutofit/>
        </a:bodyPr>
        <a:lstStyle/>
        <a:p>
          <a:pPr lvl="0" algn="l" defTabSz="711200">
            <a:lnSpc>
              <a:spcPct val="90000"/>
            </a:lnSpc>
            <a:spcBef>
              <a:spcPct val="0"/>
            </a:spcBef>
            <a:spcAft>
              <a:spcPct val="35000"/>
            </a:spcAft>
          </a:pPr>
          <a:r>
            <a:rPr lang="en-US" sz="1600" kern="1200" dirty="0" smtClean="0"/>
            <a:t>Risk </a:t>
          </a:r>
          <a:r>
            <a:rPr lang="en-US" sz="1600" kern="1200" dirty="0" smtClean="0"/>
            <a:t>of DVT  during pregnancy x5</a:t>
          </a:r>
          <a:endParaRPr lang="en-US" sz="1600" kern="1200" dirty="0"/>
        </a:p>
      </dsp:txBody>
      <dsp:txXfrm>
        <a:off x="269312" y="139577"/>
        <a:ext cx="3326879" cy="1080772"/>
      </dsp:txXfrm>
    </dsp:sp>
    <dsp:sp modelId="{A8513DE6-8569-F44D-891B-6A8FE0E8DA39}">
      <dsp:nvSpPr>
        <dsp:cNvPr id="0" name=""/>
        <dsp:cNvSpPr/>
      </dsp:nvSpPr>
      <dsp:spPr>
        <a:xfrm>
          <a:off x="0" y="2471171"/>
          <a:ext cx="4216902" cy="4536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21F0DC-C50C-724F-B2F4-97D4AB3E0557}">
      <dsp:nvSpPr>
        <dsp:cNvPr id="0" name=""/>
        <dsp:cNvSpPr/>
      </dsp:nvSpPr>
      <dsp:spPr>
        <a:xfrm>
          <a:off x="210845" y="1563937"/>
          <a:ext cx="3536589" cy="1172913"/>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1572" tIns="0" rIns="111572" bIns="0" numCol="1" spcCol="1270" anchor="ctr" anchorCtr="0">
          <a:noAutofit/>
        </a:bodyPr>
        <a:lstStyle/>
        <a:p>
          <a:pPr lvl="0" algn="l" defTabSz="1066800" rtl="0">
            <a:lnSpc>
              <a:spcPct val="90000"/>
            </a:lnSpc>
            <a:spcBef>
              <a:spcPct val="0"/>
            </a:spcBef>
            <a:spcAft>
              <a:spcPct val="35000"/>
            </a:spcAft>
          </a:pPr>
          <a:r>
            <a:rPr lang="en-US" sz="2400" kern="1200" baseline="30000" dirty="0" smtClean="0"/>
            <a:t>increased clotting potential, </a:t>
          </a:r>
          <a:endParaRPr lang="en-US" sz="2400" kern="1200" baseline="30000" dirty="0" smtClean="0"/>
        </a:p>
        <a:p>
          <a:pPr lvl="0" algn="l" defTabSz="1066800" rtl="0">
            <a:lnSpc>
              <a:spcPct val="90000"/>
            </a:lnSpc>
            <a:spcBef>
              <a:spcPct val="0"/>
            </a:spcBef>
            <a:spcAft>
              <a:spcPct val="35000"/>
            </a:spcAft>
          </a:pPr>
          <a:r>
            <a:rPr lang="en-US" sz="2400" kern="1200" baseline="30000" dirty="0" smtClean="0"/>
            <a:t>decreased </a:t>
          </a:r>
          <a:r>
            <a:rPr lang="en-US" sz="2400" kern="1200" baseline="30000" dirty="0" smtClean="0"/>
            <a:t>anticoagulant </a:t>
          </a:r>
          <a:r>
            <a:rPr lang="en-US" sz="2400" kern="1200" baseline="30000" dirty="0" smtClean="0"/>
            <a:t>activity </a:t>
          </a:r>
        </a:p>
        <a:p>
          <a:pPr lvl="0" algn="l" defTabSz="1066800" rtl="0">
            <a:lnSpc>
              <a:spcPct val="90000"/>
            </a:lnSpc>
            <a:spcBef>
              <a:spcPct val="0"/>
            </a:spcBef>
            <a:spcAft>
              <a:spcPct val="35000"/>
            </a:spcAft>
          </a:pPr>
          <a:r>
            <a:rPr lang="en-US" sz="2400" kern="1200" baseline="30000" dirty="0" smtClean="0"/>
            <a:t>decreased </a:t>
          </a:r>
          <a:r>
            <a:rPr lang="en-US" sz="2400" kern="1200" baseline="30000" dirty="0" smtClean="0"/>
            <a:t>fibrinolysis . </a:t>
          </a:r>
          <a:endParaRPr lang="en-US" sz="2400" kern="1200" dirty="0"/>
        </a:p>
      </dsp:txBody>
      <dsp:txXfrm>
        <a:off x="268102" y="1621194"/>
        <a:ext cx="3422075" cy="1058399"/>
      </dsp:txXfrm>
    </dsp:sp>
    <dsp:sp modelId="{BAA63A1B-A6B4-784E-AD30-5990D8B63663}">
      <dsp:nvSpPr>
        <dsp:cNvPr id="0" name=""/>
        <dsp:cNvSpPr/>
      </dsp:nvSpPr>
      <dsp:spPr>
        <a:xfrm>
          <a:off x="0" y="3971506"/>
          <a:ext cx="4216902" cy="4536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80178C-2186-B04B-B31D-18B55AE72D92}">
      <dsp:nvSpPr>
        <dsp:cNvPr id="0" name=""/>
        <dsp:cNvSpPr/>
      </dsp:nvSpPr>
      <dsp:spPr>
        <a:xfrm>
          <a:off x="210845" y="3002921"/>
          <a:ext cx="2951831" cy="1215215"/>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1572" tIns="0" rIns="111572" bIns="0" numCol="1" spcCol="1270" anchor="ctr" anchorCtr="0">
          <a:noAutofit/>
        </a:bodyPr>
        <a:lstStyle/>
        <a:p>
          <a:pPr lvl="0" algn="l" defTabSz="711200">
            <a:lnSpc>
              <a:spcPct val="90000"/>
            </a:lnSpc>
            <a:spcBef>
              <a:spcPct val="0"/>
            </a:spcBef>
            <a:spcAft>
              <a:spcPct val="35000"/>
            </a:spcAft>
          </a:pPr>
          <a:r>
            <a:rPr lang="en-US" sz="1600" kern="1200" dirty="0" smtClean="0"/>
            <a:t>1/ 1600 pregnancies,  </a:t>
          </a:r>
          <a:endParaRPr lang="en-US" sz="1600" kern="1200" dirty="0" smtClean="0"/>
        </a:p>
        <a:p>
          <a:pPr lvl="0" algn="l" defTabSz="711200">
            <a:lnSpc>
              <a:spcPct val="90000"/>
            </a:lnSpc>
            <a:spcBef>
              <a:spcPct val="0"/>
            </a:spcBef>
            <a:spcAft>
              <a:spcPct val="35000"/>
            </a:spcAft>
          </a:pPr>
          <a:r>
            <a:rPr lang="en-US" sz="1600" kern="1200" dirty="0" smtClean="0"/>
            <a:t>9</a:t>
          </a:r>
          <a:r>
            <a:rPr lang="en-US" sz="1600" kern="1200" dirty="0" smtClean="0"/>
            <a:t>% maternal deaths in USA</a:t>
          </a:r>
          <a:endParaRPr lang="en-US" sz="1600" kern="1200" dirty="0"/>
        </a:p>
      </dsp:txBody>
      <dsp:txXfrm>
        <a:off x="270167" y="3062243"/>
        <a:ext cx="2833187" cy="10965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7CFFD-1878-944F-BAFC-0973A3DE0A3C}">
      <dsp:nvSpPr>
        <dsp:cNvPr id="0" name=""/>
        <dsp:cNvSpPr/>
      </dsp:nvSpPr>
      <dsp:spPr>
        <a:xfrm>
          <a:off x="0" y="285742"/>
          <a:ext cx="8731212" cy="4536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F7CD18-29AC-624E-823D-8DA9C11C846D}">
      <dsp:nvSpPr>
        <dsp:cNvPr id="0" name=""/>
        <dsp:cNvSpPr/>
      </dsp:nvSpPr>
      <dsp:spPr>
        <a:xfrm>
          <a:off x="430165" y="32889"/>
          <a:ext cx="8299779" cy="53136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1013" tIns="0" rIns="231013" bIns="0" numCol="1" spcCol="1270" anchor="ctr" anchorCtr="0">
          <a:noAutofit/>
        </a:bodyPr>
        <a:lstStyle/>
        <a:p>
          <a:pPr lvl="0" algn="l" defTabSz="889000" rtl="0">
            <a:lnSpc>
              <a:spcPct val="90000"/>
            </a:lnSpc>
            <a:spcBef>
              <a:spcPct val="0"/>
            </a:spcBef>
            <a:spcAft>
              <a:spcPct val="35000"/>
            </a:spcAft>
          </a:pPr>
          <a:r>
            <a:rPr lang="en-US" sz="2000" kern="1200" baseline="30000" dirty="0" smtClean="0"/>
            <a:t>The risk of venous thromboembolism may be higher in the third trimester compared with the first and second trimesters  but the increased risk of venous thromboembolism is present from the first trimester.  </a:t>
          </a:r>
          <a:endParaRPr lang="en-US" sz="2000" kern="1200" dirty="0"/>
        </a:p>
      </dsp:txBody>
      <dsp:txXfrm>
        <a:off x="456104" y="58828"/>
        <a:ext cx="8247901" cy="479482"/>
      </dsp:txXfrm>
    </dsp:sp>
    <dsp:sp modelId="{8CFF431F-E5D0-BC4C-B8D1-23ED55F7917A}">
      <dsp:nvSpPr>
        <dsp:cNvPr id="0" name=""/>
        <dsp:cNvSpPr/>
      </dsp:nvSpPr>
      <dsp:spPr>
        <a:xfrm>
          <a:off x="0" y="1228739"/>
          <a:ext cx="8731212" cy="4536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52CCAB-26F9-9A4F-AAD9-72FF26CE1CFF}">
      <dsp:nvSpPr>
        <dsp:cNvPr id="0" name=""/>
        <dsp:cNvSpPr/>
      </dsp:nvSpPr>
      <dsp:spPr>
        <a:xfrm>
          <a:off x="427181" y="836542"/>
          <a:ext cx="8301885" cy="657876"/>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1013" tIns="0" rIns="231013" bIns="0" numCol="1" spcCol="1270" anchor="ctr" anchorCtr="0">
          <a:noAutofit/>
        </a:bodyPr>
        <a:lstStyle/>
        <a:p>
          <a:pPr lvl="0" algn="l" defTabSz="889000" rtl="0">
            <a:lnSpc>
              <a:spcPct val="90000"/>
            </a:lnSpc>
            <a:spcBef>
              <a:spcPct val="0"/>
            </a:spcBef>
            <a:spcAft>
              <a:spcPct val="35000"/>
            </a:spcAft>
          </a:pPr>
          <a:r>
            <a:rPr lang="en-US" sz="2000" kern="1200" baseline="30000" dirty="0" smtClean="0"/>
            <a:t>The risk of venous thromboembolism is higher during the postpartum period than it is during pregnancy, especially during the first week postpartum.</a:t>
          </a:r>
          <a:endParaRPr lang="en-US" sz="2000" kern="1200" dirty="0"/>
        </a:p>
      </dsp:txBody>
      <dsp:txXfrm>
        <a:off x="459296" y="868657"/>
        <a:ext cx="8237655" cy="593646"/>
      </dsp:txXfrm>
    </dsp:sp>
    <dsp:sp modelId="{B31E8845-50CA-A24C-91AA-C2EDEEA4521F}">
      <dsp:nvSpPr>
        <dsp:cNvPr id="0" name=""/>
        <dsp:cNvSpPr/>
      </dsp:nvSpPr>
      <dsp:spPr>
        <a:xfrm>
          <a:off x="0" y="2045219"/>
          <a:ext cx="8731212" cy="807975"/>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7639" tIns="374904" rIns="677639"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baseline="30000" dirty="0" smtClean="0"/>
            <a:t> The risk of recurrent venous thromboembolism during pregnancy is increased threefold to fourfold</a:t>
          </a:r>
          <a:endParaRPr lang="en-US" sz="1600" kern="1200" dirty="0"/>
        </a:p>
        <a:p>
          <a:pPr marL="171450" lvl="1" indent="-171450" algn="l" defTabSz="711200" rtl="0">
            <a:lnSpc>
              <a:spcPct val="90000"/>
            </a:lnSpc>
            <a:spcBef>
              <a:spcPct val="0"/>
            </a:spcBef>
            <a:spcAft>
              <a:spcPct val="15000"/>
            </a:spcAft>
            <a:buChar char="••"/>
          </a:pPr>
          <a:r>
            <a:rPr lang="en-US" sz="1600" kern="1200" baseline="30000" dirty="0" smtClean="0"/>
            <a:t>15–25% of all cases of venous thromboembolism in pregnancy are recurrent events. </a:t>
          </a:r>
          <a:endParaRPr lang="en-US" sz="1600" kern="1200" dirty="0"/>
        </a:p>
      </dsp:txBody>
      <dsp:txXfrm>
        <a:off x="0" y="2045219"/>
        <a:ext cx="8731212" cy="807975"/>
      </dsp:txXfrm>
    </dsp:sp>
    <dsp:sp modelId="{C0830003-CB1E-2F4C-B46A-A98BD20DE378}">
      <dsp:nvSpPr>
        <dsp:cNvPr id="0" name=""/>
        <dsp:cNvSpPr/>
      </dsp:nvSpPr>
      <dsp:spPr>
        <a:xfrm>
          <a:off x="436560" y="1779539"/>
          <a:ext cx="7494592" cy="53136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31013" tIns="0" rIns="231013" bIns="0" numCol="1" spcCol="1270" anchor="ctr" anchorCtr="0">
          <a:noAutofit/>
        </a:bodyPr>
        <a:lstStyle/>
        <a:p>
          <a:pPr lvl="0" algn="l" defTabSz="800100" rtl="0">
            <a:lnSpc>
              <a:spcPct val="90000"/>
            </a:lnSpc>
            <a:spcBef>
              <a:spcPct val="0"/>
            </a:spcBef>
            <a:spcAft>
              <a:spcPct val="35000"/>
            </a:spcAft>
          </a:pPr>
          <a:r>
            <a:rPr lang="en-US" sz="1800" b="1" kern="1200" baseline="30000" dirty="0" smtClean="0"/>
            <a:t>The most important individual risk factor for venous thromboembolism in pregnancy is a personal history of thrombosis.</a:t>
          </a:r>
          <a:endParaRPr lang="en-US" sz="1800" b="1" kern="1200" dirty="0"/>
        </a:p>
      </dsp:txBody>
      <dsp:txXfrm>
        <a:off x="462499" y="1805478"/>
        <a:ext cx="7442714" cy="479482"/>
      </dsp:txXfrm>
    </dsp:sp>
    <dsp:sp modelId="{EB9D4A1E-C2B3-0F40-A51D-56D6B46CDB08}">
      <dsp:nvSpPr>
        <dsp:cNvPr id="0" name=""/>
        <dsp:cNvSpPr/>
      </dsp:nvSpPr>
      <dsp:spPr>
        <a:xfrm>
          <a:off x="0" y="3216074"/>
          <a:ext cx="8731212" cy="4536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B717A2-059B-8A43-B70B-BA2F62239527}">
      <dsp:nvSpPr>
        <dsp:cNvPr id="0" name=""/>
        <dsp:cNvSpPr/>
      </dsp:nvSpPr>
      <dsp:spPr>
        <a:xfrm>
          <a:off x="436560" y="2950394"/>
          <a:ext cx="7079904" cy="53136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31013" tIns="0" rIns="231013" bIns="0" numCol="1" spcCol="1270" anchor="ctr" anchorCtr="0">
          <a:noAutofit/>
        </a:bodyPr>
        <a:lstStyle/>
        <a:p>
          <a:pPr lvl="0" algn="l" defTabSz="800100" rtl="0">
            <a:lnSpc>
              <a:spcPct val="90000"/>
            </a:lnSpc>
            <a:spcBef>
              <a:spcPct val="0"/>
            </a:spcBef>
            <a:spcAft>
              <a:spcPct val="35000"/>
            </a:spcAft>
          </a:pPr>
          <a:r>
            <a:rPr lang="en-US" sz="1800" b="1" kern="1200" baseline="30000" dirty="0" smtClean="0"/>
            <a:t>The next most important individual risk factor for venous thromboembolism in pregnancy is the presence of a thrombophilia. </a:t>
          </a:r>
          <a:endParaRPr lang="en-US" sz="1800" b="1" kern="1200" dirty="0"/>
        </a:p>
      </dsp:txBody>
      <dsp:txXfrm>
        <a:off x="462499" y="2976333"/>
        <a:ext cx="7028026" cy="479482"/>
      </dsp:txXfrm>
    </dsp:sp>
    <dsp:sp modelId="{F03B1505-B696-8049-A6FE-2AF37E45CD50}">
      <dsp:nvSpPr>
        <dsp:cNvPr id="0" name=""/>
        <dsp:cNvSpPr/>
      </dsp:nvSpPr>
      <dsp:spPr>
        <a:xfrm>
          <a:off x="0" y="4032554"/>
          <a:ext cx="8731212" cy="4536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C909CC-80B3-F447-8799-C84315AB08D6}">
      <dsp:nvSpPr>
        <dsp:cNvPr id="0" name=""/>
        <dsp:cNvSpPr/>
      </dsp:nvSpPr>
      <dsp:spPr>
        <a:xfrm>
          <a:off x="436560" y="3766874"/>
          <a:ext cx="7390936" cy="53136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1013" tIns="0" rIns="231013" bIns="0" numCol="1" spcCol="1270" anchor="ctr" anchorCtr="0">
          <a:noAutofit/>
        </a:bodyPr>
        <a:lstStyle/>
        <a:p>
          <a:pPr lvl="0" algn="l" defTabSz="711200" rtl="0">
            <a:lnSpc>
              <a:spcPct val="90000"/>
            </a:lnSpc>
            <a:spcBef>
              <a:spcPct val="0"/>
            </a:spcBef>
            <a:spcAft>
              <a:spcPct val="35000"/>
            </a:spcAft>
          </a:pPr>
          <a:r>
            <a:rPr lang="en-US" sz="1600" kern="1200" baseline="30000" smtClean="0"/>
            <a:t>Thrombophilia is present in 20–50% of women who experience venous thromboembolism during pregnancy and the postpartum period . Both acquired and inherited thrombophilias increase the risk of venous thromboembolism . </a:t>
          </a:r>
          <a:endParaRPr lang="en-US" sz="1600" kern="1200"/>
        </a:p>
      </dsp:txBody>
      <dsp:txXfrm>
        <a:off x="462499" y="3792813"/>
        <a:ext cx="7339058"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44A25-9540-AE47-9099-87EF35FF9C92}">
      <dsp:nvSpPr>
        <dsp:cNvPr id="0" name=""/>
        <dsp:cNvSpPr/>
      </dsp:nvSpPr>
      <dsp:spPr>
        <a:xfrm>
          <a:off x="0" y="431481"/>
          <a:ext cx="8229600" cy="630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D4C7AA-74B6-934E-9E63-C9C65D92B91D}">
      <dsp:nvSpPr>
        <dsp:cNvPr id="0" name=""/>
        <dsp:cNvSpPr/>
      </dsp:nvSpPr>
      <dsp:spPr>
        <a:xfrm>
          <a:off x="411480" y="62481"/>
          <a:ext cx="5760720" cy="73800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622300" rtl="0">
            <a:lnSpc>
              <a:spcPct val="90000"/>
            </a:lnSpc>
            <a:spcBef>
              <a:spcPct val="0"/>
            </a:spcBef>
            <a:spcAft>
              <a:spcPct val="35000"/>
            </a:spcAft>
          </a:pPr>
          <a:r>
            <a:rPr lang="en-US" sz="1400" kern="1200" smtClean="0"/>
            <a:t>Homozygosity for the methylenetetrahydrofolate reductase (</a:t>
          </a:r>
          <a:r>
            <a:rPr lang="en-US" sz="1400" i="1" kern="1200" smtClean="0"/>
            <a:t>MTHFR</a:t>
          </a:r>
          <a:r>
            <a:rPr lang="en-US" sz="1400" kern="1200" smtClean="0"/>
            <a:t>) gene mutations is the most common cause of hyperhomocysteinemia. </a:t>
          </a:r>
          <a:endParaRPr lang="en-US" sz="1400" kern="1200"/>
        </a:p>
      </dsp:txBody>
      <dsp:txXfrm>
        <a:off x="447506" y="98507"/>
        <a:ext cx="5688668" cy="665948"/>
      </dsp:txXfrm>
    </dsp:sp>
    <dsp:sp modelId="{A0F1EF21-3085-9649-8E68-9738BB06F584}">
      <dsp:nvSpPr>
        <dsp:cNvPr id="0" name=""/>
        <dsp:cNvSpPr/>
      </dsp:nvSpPr>
      <dsp:spPr>
        <a:xfrm>
          <a:off x="0" y="1565481"/>
          <a:ext cx="8229600" cy="630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C80A35-9278-E54C-AA5D-2DCC4B97FC8E}">
      <dsp:nvSpPr>
        <dsp:cNvPr id="0" name=""/>
        <dsp:cNvSpPr/>
      </dsp:nvSpPr>
      <dsp:spPr>
        <a:xfrm>
          <a:off x="411480" y="1196481"/>
          <a:ext cx="5760720" cy="73800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622300" rtl="0">
            <a:lnSpc>
              <a:spcPct val="90000"/>
            </a:lnSpc>
            <a:spcBef>
              <a:spcPct val="0"/>
            </a:spcBef>
            <a:spcAft>
              <a:spcPct val="35000"/>
            </a:spcAft>
          </a:pPr>
          <a:r>
            <a:rPr lang="en-US" sz="1400" kern="1200" smtClean="0"/>
            <a:t>Homozygosity for the MTHFR C677T and A1298C polymorphisms is present in 10–16% and 4–6% of all Europeans, respectively. </a:t>
          </a:r>
          <a:endParaRPr lang="en-US" sz="1400" kern="1200"/>
        </a:p>
      </dsp:txBody>
      <dsp:txXfrm>
        <a:off x="447506" y="1232507"/>
        <a:ext cx="5688668" cy="665948"/>
      </dsp:txXfrm>
    </dsp:sp>
    <dsp:sp modelId="{7A809E6A-A76B-4149-9F8C-C2B1D5E5F5FF}">
      <dsp:nvSpPr>
        <dsp:cNvPr id="0" name=""/>
        <dsp:cNvSpPr/>
      </dsp:nvSpPr>
      <dsp:spPr>
        <a:xfrm>
          <a:off x="0" y="2699481"/>
          <a:ext cx="8229600" cy="630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583EAE-D9C8-5946-9114-F3FC5B7E4786}">
      <dsp:nvSpPr>
        <dsp:cNvPr id="0" name=""/>
        <dsp:cNvSpPr/>
      </dsp:nvSpPr>
      <dsp:spPr>
        <a:xfrm>
          <a:off x="411480" y="2330481"/>
          <a:ext cx="6668839" cy="738000"/>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17742" tIns="0" rIns="217742" bIns="0" numCol="1" spcCol="1270" anchor="ctr" anchorCtr="0">
          <a:noAutofit/>
        </a:bodyPr>
        <a:lstStyle/>
        <a:p>
          <a:pPr lvl="0" algn="l" defTabSz="622300" rtl="0">
            <a:lnSpc>
              <a:spcPct val="90000"/>
            </a:lnSpc>
            <a:spcBef>
              <a:spcPct val="0"/>
            </a:spcBef>
            <a:spcAft>
              <a:spcPct val="35000"/>
            </a:spcAft>
          </a:pPr>
          <a:r>
            <a:rPr lang="en-US" sz="1400" i="1" kern="1200" dirty="0" smtClean="0"/>
            <a:t>MTHFR </a:t>
          </a:r>
          <a:r>
            <a:rPr lang="en-US" sz="1400" kern="1200" dirty="0" smtClean="0"/>
            <a:t>mutations by themselves do not appear to convey an increased risk for venous thromboembolism in either </a:t>
          </a:r>
          <a:r>
            <a:rPr lang="en-US" sz="1400" kern="1200" dirty="0" err="1" smtClean="0"/>
            <a:t>nonpregnant</a:t>
          </a:r>
          <a:r>
            <a:rPr lang="en-US" sz="1400" kern="1200" dirty="0" smtClean="0"/>
            <a:t>  or pregnant women. </a:t>
          </a:r>
          <a:endParaRPr lang="en-US" sz="1400" kern="1200" dirty="0"/>
        </a:p>
      </dsp:txBody>
      <dsp:txXfrm>
        <a:off x="447506" y="2366507"/>
        <a:ext cx="6596787" cy="665948"/>
      </dsp:txXfrm>
    </dsp:sp>
    <dsp:sp modelId="{97D2B541-86D4-3C46-B0D3-E5FB9C1877D5}">
      <dsp:nvSpPr>
        <dsp:cNvPr id="0" name=""/>
        <dsp:cNvSpPr/>
      </dsp:nvSpPr>
      <dsp:spPr>
        <a:xfrm>
          <a:off x="0" y="3833481"/>
          <a:ext cx="8229600" cy="630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FF27-EB10-714F-91B9-1803EAEB6275}">
      <dsp:nvSpPr>
        <dsp:cNvPr id="0" name=""/>
        <dsp:cNvSpPr/>
      </dsp:nvSpPr>
      <dsp:spPr>
        <a:xfrm>
          <a:off x="411480" y="3464481"/>
          <a:ext cx="7349641" cy="738000"/>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17742" tIns="0" rIns="217742" bIns="0" numCol="1" spcCol="1270" anchor="ctr" anchorCtr="0">
          <a:noAutofit/>
        </a:bodyPr>
        <a:lstStyle/>
        <a:p>
          <a:pPr lvl="0" algn="l" defTabSz="622300" rtl="0">
            <a:lnSpc>
              <a:spcPct val="90000"/>
            </a:lnSpc>
            <a:spcBef>
              <a:spcPct val="0"/>
            </a:spcBef>
            <a:spcAft>
              <a:spcPct val="35000"/>
            </a:spcAft>
          </a:pPr>
          <a:r>
            <a:rPr lang="en-US" sz="1400" kern="1200" dirty="0" smtClean="0"/>
            <a:t>Although </a:t>
          </a:r>
          <a:r>
            <a:rPr lang="en-US" sz="1400" kern="1200" dirty="0" err="1" smtClean="0"/>
            <a:t>hyperhomocysteinemia</a:t>
          </a:r>
          <a:r>
            <a:rPr lang="en-US" sz="1400" kern="1200" dirty="0" smtClean="0"/>
            <a:t> was previously reported to be a modest risk factor of venous thromboembolism, recent data indicate that elevated </a:t>
          </a:r>
          <a:r>
            <a:rPr lang="en-US" sz="1400" kern="1200" dirty="0" err="1" smtClean="0"/>
            <a:t>homocysteine</a:t>
          </a:r>
          <a:r>
            <a:rPr lang="en-US" sz="1400" kern="1200" dirty="0" smtClean="0"/>
            <a:t> levels are a weak risk factor of venous thromboembolism. </a:t>
          </a:r>
          <a:endParaRPr lang="en-US" sz="1400" kern="1200" dirty="0"/>
        </a:p>
      </dsp:txBody>
      <dsp:txXfrm>
        <a:off x="447506" y="3500507"/>
        <a:ext cx="7277589" cy="6659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DA6EF-5D62-4445-B153-FB1974A0C7D1}">
      <dsp:nvSpPr>
        <dsp:cNvPr id="0" name=""/>
        <dsp:cNvSpPr/>
      </dsp:nvSpPr>
      <dsp:spPr>
        <a:xfrm>
          <a:off x="0" y="598941"/>
          <a:ext cx="8423170" cy="110565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3732" tIns="187452" rIns="653732"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baseline="30000" dirty="0" smtClean="0"/>
            <a:t>factor V Leiden heterozygous; </a:t>
          </a:r>
          <a:endParaRPr lang="en-US" sz="2400" kern="1200" dirty="0"/>
        </a:p>
        <a:p>
          <a:pPr marL="228600" lvl="1" indent="-228600" algn="l" defTabSz="1066800" rtl="0">
            <a:lnSpc>
              <a:spcPct val="90000"/>
            </a:lnSpc>
            <a:spcBef>
              <a:spcPct val="0"/>
            </a:spcBef>
            <a:spcAft>
              <a:spcPct val="15000"/>
            </a:spcAft>
            <a:buChar char="••"/>
          </a:pPr>
          <a:r>
            <a:rPr lang="en-US" sz="2400" kern="1200" baseline="30000" dirty="0" err="1" smtClean="0"/>
            <a:t>prothrombin</a:t>
          </a:r>
          <a:r>
            <a:rPr lang="en-US" sz="2400" kern="1200" baseline="30000" dirty="0" smtClean="0"/>
            <a:t> G20210A heterozygous; </a:t>
          </a:r>
          <a:endParaRPr lang="en-US" sz="2400" kern="1200" dirty="0"/>
        </a:p>
        <a:p>
          <a:pPr marL="228600" lvl="1" indent="-228600" algn="l" defTabSz="1066800" rtl="0">
            <a:lnSpc>
              <a:spcPct val="90000"/>
            </a:lnSpc>
            <a:spcBef>
              <a:spcPct val="0"/>
            </a:spcBef>
            <a:spcAft>
              <a:spcPct val="15000"/>
            </a:spcAft>
            <a:buChar char="••"/>
          </a:pPr>
          <a:r>
            <a:rPr lang="en-US" sz="2400" kern="1200" baseline="30000" dirty="0" smtClean="0"/>
            <a:t>protein C or protein S deficiency.</a:t>
          </a:r>
          <a:endParaRPr lang="en-US" sz="2400" kern="1200" dirty="0"/>
        </a:p>
      </dsp:txBody>
      <dsp:txXfrm>
        <a:off x="0" y="598941"/>
        <a:ext cx="8423170" cy="1105650"/>
      </dsp:txXfrm>
    </dsp:sp>
    <dsp:sp modelId="{A84559A3-64B3-ED44-A511-4E9F026AE17E}">
      <dsp:nvSpPr>
        <dsp:cNvPr id="0" name=""/>
        <dsp:cNvSpPr/>
      </dsp:nvSpPr>
      <dsp:spPr>
        <a:xfrm>
          <a:off x="421158" y="102985"/>
          <a:ext cx="5896219" cy="465596"/>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2863" tIns="0" rIns="222863" bIns="0" numCol="1" spcCol="1270" anchor="ctr" anchorCtr="0">
          <a:noAutofit/>
        </a:bodyPr>
        <a:lstStyle/>
        <a:p>
          <a:pPr lvl="0" algn="l" defTabSz="1066800" rtl="0">
            <a:lnSpc>
              <a:spcPct val="90000"/>
            </a:lnSpc>
            <a:spcBef>
              <a:spcPct val="0"/>
            </a:spcBef>
            <a:spcAft>
              <a:spcPct val="35000"/>
            </a:spcAft>
          </a:pPr>
          <a:r>
            <a:rPr lang="en-US" sz="2400" kern="1200" baseline="30000" dirty="0" smtClean="0"/>
            <a:t>Low-risk thrombophilia:</a:t>
          </a:r>
          <a:endParaRPr lang="en-US" sz="2400" kern="1200" dirty="0"/>
        </a:p>
      </dsp:txBody>
      <dsp:txXfrm>
        <a:off x="443887" y="125714"/>
        <a:ext cx="5850761" cy="420138"/>
      </dsp:txXfrm>
    </dsp:sp>
    <dsp:sp modelId="{1F0EA7DA-C5E0-764C-8C64-CAE136DA7C3C}">
      <dsp:nvSpPr>
        <dsp:cNvPr id="0" name=""/>
        <dsp:cNvSpPr/>
      </dsp:nvSpPr>
      <dsp:spPr>
        <a:xfrm>
          <a:off x="0" y="2021691"/>
          <a:ext cx="8423170" cy="13608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3732" tIns="187452" rIns="653732"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baseline="30000" dirty="0" err="1" smtClean="0"/>
            <a:t>antithrombin</a:t>
          </a:r>
          <a:r>
            <a:rPr lang="en-US" sz="2400" kern="1200" baseline="30000" dirty="0" smtClean="0"/>
            <a:t> deficiency; </a:t>
          </a:r>
          <a:endParaRPr lang="en-US" sz="2400" kern="1200" dirty="0"/>
        </a:p>
        <a:p>
          <a:pPr marL="228600" lvl="1" indent="-228600" algn="l" defTabSz="1066800" rtl="0">
            <a:lnSpc>
              <a:spcPct val="90000"/>
            </a:lnSpc>
            <a:spcBef>
              <a:spcPct val="0"/>
            </a:spcBef>
            <a:spcAft>
              <a:spcPct val="15000"/>
            </a:spcAft>
            <a:buChar char="••"/>
          </a:pPr>
          <a:r>
            <a:rPr lang="en-US" sz="2400" kern="1200" baseline="30000" dirty="0" smtClean="0"/>
            <a:t>double heterozygous for </a:t>
          </a:r>
          <a:r>
            <a:rPr lang="en-US" sz="2400" kern="1200" baseline="30000" dirty="0" err="1" smtClean="0"/>
            <a:t>prothrombin</a:t>
          </a:r>
          <a:r>
            <a:rPr lang="en-US" sz="2400" kern="1200" baseline="30000" dirty="0" smtClean="0"/>
            <a:t> G20210A mutation and factor V Leiden; </a:t>
          </a:r>
          <a:endParaRPr lang="en-US" sz="2400" kern="1200" dirty="0"/>
        </a:p>
        <a:p>
          <a:pPr marL="228600" lvl="1" indent="-228600" algn="l" defTabSz="1066800" rtl="0">
            <a:lnSpc>
              <a:spcPct val="90000"/>
            </a:lnSpc>
            <a:spcBef>
              <a:spcPct val="0"/>
            </a:spcBef>
            <a:spcAft>
              <a:spcPct val="15000"/>
            </a:spcAft>
            <a:buChar char="••"/>
          </a:pPr>
          <a:r>
            <a:rPr lang="en-US" sz="2400" kern="1200" baseline="30000" dirty="0" smtClean="0"/>
            <a:t>factor V Leiden homozygous or</a:t>
          </a:r>
          <a:endParaRPr lang="en-US" sz="2400" kern="1200" dirty="0"/>
        </a:p>
        <a:p>
          <a:pPr marL="228600" lvl="1" indent="-228600" algn="l" defTabSz="1066800" rtl="0">
            <a:lnSpc>
              <a:spcPct val="90000"/>
            </a:lnSpc>
            <a:spcBef>
              <a:spcPct val="0"/>
            </a:spcBef>
            <a:spcAft>
              <a:spcPct val="15000"/>
            </a:spcAft>
            <a:buChar char="••"/>
          </a:pPr>
          <a:r>
            <a:rPr lang="en-US" sz="2400" kern="1200" baseline="30000" dirty="0" err="1" smtClean="0"/>
            <a:t>prothrombin</a:t>
          </a:r>
          <a:r>
            <a:rPr lang="en-US" sz="2400" kern="1200" baseline="30000" dirty="0" smtClean="0"/>
            <a:t> G20210A mutation homozygous.</a:t>
          </a:r>
          <a:endParaRPr lang="en-US" sz="2400" kern="1200" dirty="0"/>
        </a:p>
      </dsp:txBody>
      <dsp:txXfrm>
        <a:off x="0" y="2021691"/>
        <a:ext cx="8423170" cy="1360800"/>
      </dsp:txXfrm>
    </dsp:sp>
    <dsp:sp modelId="{69A2ACAF-2BF8-4641-A9DD-31430F4DA520}">
      <dsp:nvSpPr>
        <dsp:cNvPr id="0" name=""/>
        <dsp:cNvSpPr/>
      </dsp:nvSpPr>
      <dsp:spPr>
        <a:xfrm>
          <a:off x="421158" y="1581019"/>
          <a:ext cx="5896219" cy="466597"/>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2863" tIns="0" rIns="222863" bIns="0" numCol="1" spcCol="1270" anchor="ctr" anchorCtr="0">
          <a:noAutofit/>
        </a:bodyPr>
        <a:lstStyle/>
        <a:p>
          <a:pPr lvl="0" algn="l" defTabSz="1066800" rtl="0">
            <a:lnSpc>
              <a:spcPct val="90000"/>
            </a:lnSpc>
            <a:spcBef>
              <a:spcPct val="0"/>
            </a:spcBef>
            <a:spcAft>
              <a:spcPct val="35000"/>
            </a:spcAft>
          </a:pPr>
          <a:r>
            <a:rPr lang="en-US" sz="2400" kern="1200" baseline="30000" dirty="0" smtClean="0"/>
            <a:t>High-risk thrombophilia:</a:t>
          </a:r>
          <a:endParaRPr lang="en-US" sz="2400" kern="1200" dirty="0"/>
        </a:p>
      </dsp:txBody>
      <dsp:txXfrm>
        <a:off x="443935" y="1603796"/>
        <a:ext cx="5850665" cy="421043"/>
      </dsp:txXfrm>
    </dsp:sp>
    <dsp:sp modelId="{FF10B52C-B0C0-594A-8C0D-22345A4990CA}">
      <dsp:nvSpPr>
        <dsp:cNvPr id="0" name=""/>
        <dsp:cNvSpPr/>
      </dsp:nvSpPr>
      <dsp:spPr>
        <a:xfrm>
          <a:off x="0" y="3752841"/>
          <a:ext cx="8423170" cy="836325"/>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3732" tIns="187452" rIns="653732"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baseline="30000" dirty="0" smtClean="0"/>
            <a:t>First-degree relative with a history of a thrombotic episode before age 50 years, or</a:t>
          </a:r>
          <a:endParaRPr lang="en-US" sz="2400" kern="1200" dirty="0"/>
        </a:p>
        <a:p>
          <a:pPr marL="228600" lvl="1" indent="-228600" algn="l" defTabSz="1066800" rtl="0">
            <a:lnSpc>
              <a:spcPct val="90000"/>
            </a:lnSpc>
            <a:spcBef>
              <a:spcPct val="0"/>
            </a:spcBef>
            <a:spcAft>
              <a:spcPct val="15000"/>
            </a:spcAft>
            <a:buChar char="••"/>
          </a:pPr>
          <a:r>
            <a:rPr lang="en-US" sz="2400" kern="1200" baseline="30000" dirty="0" smtClean="0"/>
            <a:t>other major thrombotic risk factors (</a:t>
          </a:r>
          <a:r>
            <a:rPr lang="en-US" sz="2400" kern="1200" baseline="30000" dirty="0" err="1" smtClean="0"/>
            <a:t>eg</a:t>
          </a:r>
          <a:r>
            <a:rPr lang="en-US" sz="2400" kern="1200" baseline="30000" dirty="0" smtClean="0"/>
            <a:t>, obesity or prolonged immobility).</a:t>
          </a:r>
          <a:endParaRPr lang="en-US" sz="2400" kern="1200" dirty="0"/>
        </a:p>
      </dsp:txBody>
      <dsp:txXfrm>
        <a:off x="0" y="3752841"/>
        <a:ext cx="8423170" cy="836325"/>
      </dsp:txXfrm>
    </dsp:sp>
    <dsp:sp modelId="{7594EBD1-6526-DB4F-85F9-46F19D464048}">
      <dsp:nvSpPr>
        <dsp:cNvPr id="0" name=""/>
        <dsp:cNvSpPr/>
      </dsp:nvSpPr>
      <dsp:spPr>
        <a:xfrm>
          <a:off x="421158" y="3263168"/>
          <a:ext cx="5896219" cy="529595"/>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2863" tIns="0" rIns="222863" bIns="0" numCol="1" spcCol="1270" anchor="ctr" anchorCtr="0">
          <a:noAutofit/>
        </a:bodyPr>
        <a:lstStyle/>
        <a:p>
          <a:pPr lvl="0" algn="l" defTabSz="1066800" rtl="0">
            <a:lnSpc>
              <a:spcPct val="90000"/>
            </a:lnSpc>
            <a:spcBef>
              <a:spcPct val="0"/>
            </a:spcBef>
            <a:spcAft>
              <a:spcPct val="35000"/>
            </a:spcAft>
          </a:pPr>
          <a:r>
            <a:rPr lang="en-US" sz="2400" kern="1200" baseline="30000" dirty="0" smtClean="0"/>
            <a:t>Additional risk factors</a:t>
          </a:r>
          <a:endParaRPr lang="en-US" sz="2400" kern="1200" dirty="0"/>
        </a:p>
      </dsp:txBody>
      <dsp:txXfrm>
        <a:off x="447011" y="3289021"/>
        <a:ext cx="5844513" cy="4778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B7FC6-C686-B048-A94C-4FBD4EFCDE3B}">
      <dsp:nvSpPr>
        <dsp:cNvPr id="0" name=""/>
        <dsp:cNvSpPr/>
      </dsp:nvSpPr>
      <dsp:spPr>
        <a:xfrm>
          <a:off x="-4570987" y="-700858"/>
          <a:ext cx="5445079" cy="5445079"/>
        </a:xfrm>
        <a:prstGeom prst="blockArc">
          <a:avLst>
            <a:gd name="adj1" fmla="val 18900000"/>
            <a:gd name="adj2" fmla="val 2700000"/>
            <a:gd name="adj3" fmla="val 397"/>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B16693-575E-FB42-A794-EE1DA3826B05}">
      <dsp:nvSpPr>
        <dsp:cNvPr id="0" name=""/>
        <dsp:cNvSpPr/>
      </dsp:nvSpPr>
      <dsp:spPr>
        <a:xfrm>
          <a:off x="562156" y="404336"/>
          <a:ext cx="3624782" cy="80867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1884"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t>Fetal loss  (5-20%)</a:t>
          </a:r>
          <a:endParaRPr lang="en-US" sz="1800" kern="1200" dirty="0"/>
        </a:p>
      </dsp:txBody>
      <dsp:txXfrm>
        <a:off x="562156" y="404336"/>
        <a:ext cx="3624782" cy="808672"/>
      </dsp:txXfrm>
    </dsp:sp>
    <dsp:sp modelId="{892277EF-B887-D348-B36C-5509425525D9}">
      <dsp:nvSpPr>
        <dsp:cNvPr id="0" name=""/>
        <dsp:cNvSpPr/>
      </dsp:nvSpPr>
      <dsp:spPr>
        <a:xfrm>
          <a:off x="56736" y="303252"/>
          <a:ext cx="1010840" cy="101084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AEE5D94-C790-864B-88F5-1ED0B8100C69}">
      <dsp:nvSpPr>
        <dsp:cNvPr id="0" name=""/>
        <dsp:cNvSpPr/>
      </dsp:nvSpPr>
      <dsp:spPr>
        <a:xfrm>
          <a:off x="856109" y="1617345"/>
          <a:ext cx="3330830" cy="80867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1884"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t>Preeclampsia (11-17%)</a:t>
          </a:r>
          <a:endParaRPr lang="en-US" sz="1800" kern="1200" dirty="0"/>
        </a:p>
      </dsp:txBody>
      <dsp:txXfrm>
        <a:off x="856109" y="1617345"/>
        <a:ext cx="3330830" cy="808672"/>
      </dsp:txXfrm>
    </dsp:sp>
    <dsp:sp modelId="{A27C3B5D-02A5-F14B-8AEC-3242D7CE0592}">
      <dsp:nvSpPr>
        <dsp:cNvPr id="0" name=""/>
        <dsp:cNvSpPr/>
      </dsp:nvSpPr>
      <dsp:spPr>
        <a:xfrm>
          <a:off x="350688" y="1516261"/>
          <a:ext cx="1010840" cy="101084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8E01D87-AF84-974D-8966-DB49D2D0CFE9}">
      <dsp:nvSpPr>
        <dsp:cNvPr id="0" name=""/>
        <dsp:cNvSpPr/>
      </dsp:nvSpPr>
      <dsp:spPr>
        <a:xfrm>
          <a:off x="562156" y="2830354"/>
          <a:ext cx="3624782" cy="80867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1884"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t>Fetal growth restriction (15-30%)</a:t>
          </a:r>
          <a:endParaRPr lang="en-US" sz="1800" kern="1200" dirty="0"/>
        </a:p>
      </dsp:txBody>
      <dsp:txXfrm>
        <a:off x="562156" y="2830354"/>
        <a:ext cx="3624782" cy="808672"/>
      </dsp:txXfrm>
    </dsp:sp>
    <dsp:sp modelId="{AB0BD088-52EF-694A-B58F-C07AA557D6EF}">
      <dsp:nvSpPr>
        <dsp:cNvPr id="0" name=""/>
        <dsp:cNvSpPr/>
      </dsp:nvSpPr>
      <dsp:spPr>
        <a:xfrm>
          <a:off x="56736" y="2729270"/>
          <a:ext cx="1010840" cy="101084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68196-02E5-D043-A50A-3AB0C14D84AF}">
      <dsp:nvSpPr>
        <dsp:cNvPr id="0" name=""/>
        <dsp:cNvSpPr/>
      </dsp:nvSpPr>
      <dsp:spPr>
        <a:xfrm>
          <a:off x="0" y="0"/>
          <a:ext cx="8483600" cy="30145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8422" tIns="1208024" rIns="658422"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baseline="30000" dirty="0" smtClean="0"/>
            <a:t>For women with APS who have had a thrombotic event, prophylactic anticoagulation with heparin through- out pregnancy and 6 weeks postpartum . </a:t>
          </a:r>
          <a:endParaRPr lang="en-US" sz="2400" kern="1200" dirty="0"/>
        </a:p>
        <a:p>
          <a:pPr marL="171450" lvl="1" indent="-171450" algn="l" defTabSz="711200" rtl="0">
            <a:lnSpc>
              <a:spcPct val="90000"/>
            </a:lnSpc>
            <a:spcBef>
              <a:spcPct val="0"/>
            </a:spcBef>
            <a:spcAft>
              <a:spcPct val="15000"/>
            </a:spcAft>
            <a:buChar char="••"/>
          </a:pPr>
          <a:r>
            <a:rPr lang="en-US" sz="1600" kern="1200" dirty="0" smtClean="0"/>
            <a:t>For women without thrombotic event clinical surveillance or prophylactic heparin use antepartum in addition to 6 weeks of postpartum anticoagulation may be warranted </a:t>
          </a:r>
          <a:endParaRPr lang="en-US" sz="1600" kern="1200" dirty="0"/>
        </a:p>
        <a:p>
          <a:pPr marL="171450" lvl="1" indent="-171450" algn="l" defTabSz="711200" rtl="0">
            <a:lnSpc>
              <a:spcPct val="90000"/>
            </a:lnSpc>
            <a:spcBef>
              <a:spcPct val="0"/>
            </a:spcBef>
            <a:spcAft>
              <a:spcPct val="15000"/>
            </a:spcAft>
            <a:buChar char="••"/>
          </a:pPr>
          <a:r>
            <a:rPr lang="en-US" sz="1600" kern="1200" dirty="0" smtClean="0"/>
            <a:t>Women with recurrent pregnancy loss and </a:t>
          </a:r>
          <a:r>
            <a:rPr lang="en-US" sz="1600" kern="1200" dirty="0" err="1" smtClean="0"/>
            <a:t>antiphospholipid</a:t>
          </a:r>
          <a:r>
            <a:rPr lang="en-US" sz="1600" kern="1200" dirty="0" smtClean="0"/>
            <a:t> antibodies, prophylactic use of heparin and low-dose aspirin may reduce pregnancy loss by 50%. </a:t>
          </a:r>
          <a:endParaRPr lang="en-US" sz="1600" kern="1200" dirty="0"/>
        </a:p>
      </dsp:txBody>
      <dsp:txXfrm>
        <a:off x="0" y="0"/>
        <a:ext cx="8483600" cy="3014550"/>
      </dsp:txXfrm>
    </dsp:sp>
    <dsp:sp modelId="{66799011-9292-3B42-9BD8-3AF34F473465}">
      <dsp:nvSpPr>
        <dsp:cNvPr id="0" name=""/>
        <dsp:cNvSpPr/>
      </dsp:nvSpPr>
      <dsp:spPr>
        <a:xfrm>
          <a:off x="244573" y="95252"/>
          <a:ext cx="2506708" cy="72573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4462" tIns="0" rIns="224462" bIns="0" numCol="1" spcCol="1270" anchor="ctr" anchorCtr="0">
          <a:noAutofit/>
        </a:bodyPr>
        <a:lstStyle/>
        <a:p>
          <a:pPr lvl="0" algn="l" defTabSz="1422400" rtl="0">
            <a:lnSpc>
              <a:spcPct val="90000"/>
            </a:lnSpc>
            <a:spcBef>
              <a:spcPct val="0"/>
            </a:spcBef>
            <a:spcAft>
              <a:spcPct val="35000"/>
            </a:spcAft>
          </a:pPr>
          <a:r>
            <a:rPr lang="en-US" sz="3200" kern="1200" baseline="30000" dirty="0" smtClean="0"/>
            <a:t>Expert Opinion:</a:t>
          </a:r>
          <a:r>
            <a:rPr lang="en-US" sz="3200" kern="1200" dirty="0" smtClean="0"/>
            <a:t> </a:t>
          </a:r>
          <a:endParaRPr lang="en-US" sz="3200" kern="1200" dirty="0"/>
        </a:p>
      </dsp:txBody>
      <dsp:txXfrm>
        <a:off x="280000" y="130679"/>
        <a:ext cx="2435854" cy="6548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02632-EB8D-3C40-B506-AE7BD478B0D1}">
      <dsp:nvSpPr>
        <dsp:cNvPr id="0" name=""/>
        <dsp:cNvSpPr/>
      </dsp:nvSpPr>
      <dsp:spPr>
        <a:xfrm>
          <a:off x="0" y="321871"/>
          <a:ext cx="8334573" cy="504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A0812F-C6A8-6C42-B603-FA88B275A50D}">
      <dsp:nvSpPr>
        <dsp:cNvPr id="0" name=""/>
        <dsp:cNvSpPr/>
      </dsp:nvSpPr>
      <dsp:spPr>
        <a:xfrm>
          <a:off x="416728" y="26671"/>
          <a:ext cx="5932449" cy="59040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0519" tIns="0" rIns="220519" bIns="0" numCol="1" spcCol="1270" anchor="ctr" anchorCtr="0">
          <a:noAutofit/>
        </a:bodyPr>
        <a:lstStyle/>
        <a:p>
          <a:pPr lvl="0" algn="l" defTabSz="889000" rtl="0">
            <a:lnSpc>
              <a:spcPct val="90000"/>
            </a:lnSpc>
            <a:spcBef>
              <a:spcPct val="0"/>
            </a:spcBef>
            <a:spcAft>
              <a:spcPct val="35000"/>
            </a:spcAft>
          </a:pPr>
          <a:r>
            <a:rPr lang="en-US" sz="2000" i="0" kern="1200" baseline="30000" dirty="0" smtClean="0"/>
            <a:t>In the developing world, the leading cause of maternal death is hemorrhage </a:t>
          </a:r>
          <a:endParaRPr lang="en-US" sz="2000" i="0" kern="1200" dirty="0"/>
        </a:p>
      </dsp:txBody>
      <dsp:txXfrm>
        <a:off x="445549" y="55492"/>
        <a:ext cx="5874807" cy="532758"/>
      </dsp:txXfrm>
    </dsp:sp>
    <dsp:sp modelId="{DFF00FCD-876D-0C4F-9C18-77B8C10C7065}">
      <dsp:nvSpPr>
        <dsp:cNvPr id="0" name=""/>
        <dsp:cNvSpPr/>
      </dsp:nvSpPr>
      <dsp:spPr>
        <a:xfrm>
          <a:off x="0" y="1386973"/>
          <a:ext cx="8334573" cy="504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D41445-5C3C-3948-8DCC-7673DD0F3EE6}">
      <dsp:nvSpPr>
        <dsp:cNvPr id="0" name=""/>
        <dsp:cNvSpPr/>
      </dsp:nvSpPr>
      <dsp:spPr>
        <a:xfrm>
          <a:off x="416728" y="950065"/>
          <a:ext cx="7124668" cy="748302"/>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0519" tIns="0" rIns="220519" bIns="0" numCol="1" spcCol="1270" anchor="ctr" anchorCtr="0">
          <a:noAutofit/>
        </a:bodyPr>
        <a:lstStyle/>
        <a:p>
          <a:pPr lvl="0" algn="l" defTabSz="889000" rtl="0">
            <a:lnSpc>
              <a:spcPct val="90000"/>
            </a:lnSpc>
            <a:spcBef>
              <a:spcPct val="0"/>
            </a:spcBef>
            <a:spcAft>
              <a:spcPct val="35000"/>
            </a:spcAft>
          </a:pPr>
          <a:r>
            <a:rPr lang="en-US" sz="2000" i="0" kern="1200" baseline="30000" dirty="0" smtClean="0"/>
            <a:t>In developed nations, where hemorrhage is more often success- fully treated and prevented, thromboembolic disease is one of the leading causes of death .</a:t>
          </a:r>
          <a:endParaRPr lang="en-US" sz="2000" i="0" kern="1200" dirty="0"/>
        </a:p>
      </dsp:txBody>
      <dsp:txXfrm>
        <a:off x="453257" y="986594"/>
        <a:ext cx="7051610" cy="675244"/>
      </dsp:txXfrm>
    </dsp:sp>
    <dsp:sp modelId="{890818DA-E318-7F4B-AA38-C9BBD33E2F33}">
      <dsp:nvSpPr>
        <dsp:cNvPr id="0" name=""/>
        <dsp:cNvSpPr/>
      </dsp:nvSpPr>
      <dsp:spPr>
        <a:xfrm>
          <a:off x="0" y="2294173"/>
          <a:ext cx="8334573" cy="504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15B01D-5761-ED43-8D0F-90AAE77A061C}">
      <dsp:nvSpPr>
        <dsp:cNvPr id="0" name=""/>
        <dsp:cNvSpPr/>
      </dsp:nvSpPr>
      <dsp:spPr>
        <a:xfrm>
          <a:off x="416728" y="1998973"/>
          <a:ext cx="7150571" cy="59040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0519" tIns="0" rIns="220519" bIns="0" numCol="1" spcCol="1270" anchor="ctr" anchorCtr="0">
          <a:noAutofit/>
        </a:bodyPr>
        <a:lstStyle/>
        <a:p>
          <a:pPr lvl="0" algn="l" defTabSz="889000" rtl="0">
            <a:lnSpc>
              <a:spcPct val="90000"/>
            </a:lnSpc>
            <a:spcBef>
              <a:spcPct val="0"/>
            </a:spcBef>
            <a:spcAft>
              <a:spcPct val="35000"/>
            </a:spcAft>
          </a:pPr>
          <a:r>
            <a:rPr lang="en-US" sz="2000" i="0" kern="1200" baseline="30000" dirty="0" smtClean="0"/>
            <a:t>Pregnant women have a fourfold to fivefold increased risk of thromboembolism compared with </a:t>
          </a:r>
          <a:r>
            <a:rPr lang="en-US" sz="2000" i="0" kern="1200" baseline="30000" dirty="0" err="1" smtClean="0"/>
            <a:t>nonpregnant</a:t>
          </a:r>
          <a:r>
            <a:rPr lang="en-US" sz="2000" i="0" kern="1200" baseline="30000" dirty="0" smtClean="0"/>
            <a:t> women</a:t>
          </a:r>
          <a:endParaRPr lang="en-US" sz="2000" i="0" kern="1200" dirty="0"/>
        </a:p>
      </dsp:txBody>
      <dsp:txXfrm>
        <a:off x="445549" y="2027794"/>
        <a:ext cx="7092929" cy="532758"/>
      </dsp:txXfrm>
    </dsp:sp>
    <dsp:sp modelId="{2F0B2EAC-0FC6-944C-BB16-319207A3A8C8}">
      <dsp:nvSpPr>
        <dsp:cNvPr id="0" name=""/>
        <dsp:cNvSpPr/>
      </dsp:nvSpPr>
      <dsp:spPr>
        <a:xfrm>
          <a:off x="0" y="3201373"/>
          <a:ext cx="8334573" cy="504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E36CB8-B793-5D4D-AA50-019E83AB878E}">
      <dsp:nvSpPr>
        <dsp:cNvPr id="0" name=""/>
        <dsp:cNvSpPr/>
      </dsp:nvSpPr>
      <dsp:spPr>
        <a:xfrm>
          <a:off x="416728" y="2906173"/>
          <a:ext cx="7694844" cy="59040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0519" tIns="0" rIns="220519" bIns="0" numCol="1" spcCol="1270" anchor="ctr" anchorCtr="0">
          <a:noAutofit/>
        </a:bodyPr>
        <a:lstStyle/>
        <a:p>
          <a:pPr lvl="0" algn="l" defTabSz="889000" rtl="0">
            <a:lnSpc>
              <a:spcPct val="90000"/>
            </a:lnSpc>
            <a:spcBef>
              <a:spcPct val="0"/>
            </a:spcBef>
            <a:spcAft>
              <a:spcPct val="35000"/>
            </a:spcAft>
          </a:pPr>
          <a:r>
            <a:rPr lang="en-US" sz="2000" i="0" kern="1200" baseline="30000" dirty="0" smtClean="0"/>
            <a:t>Venous thromboembolism, including pulmonary embolism, accounts for 1.1 deaths per 100,000 deliveries), or 9 % of all maternal deaths in the United States . </a:t>
          </a:r>
          <a:endParaRPr lang="en-US" sz="2000" i="0" kern="1200" dirty="0"/>
        </a:p>
      </dsp:txBody>
      <dsp:txXfrm>
        <a:off x="445549" y="2934994"/>
        <a:ext cx="7637202" cy="5327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6949D-8F7A-7C4D-9C6E-7F418C50A79B}">
      <dsp:nvSpPr>
        <dsp:cNvPr id="0" name=""/>
        <dsp:cNvSpPr/>
      </dsp:nvSpPr>
      <dsp:spPr>
        <a:xfrm>
          <a:off x="0" y="167683"/>
          <a:ext cx="8063150" cy="121680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baseline="30000" dirty="0" smtClean="0"/>
            <a:t>Deep vein thrombosis (DVT) and pulmonary embolism (PE) are collectively referred to as venous thromboembolic events. 0.5-2 per 1000</a:t>
          </a:r>
          <a:endParaRPr lang="en-US" sz="2400" kern="1200" dirty="0"/>
        </a:p>
      </dsp:txBody>
      <dsp:txXfrm>
        <a:off x="59399" y="227082"/>
        <a:ext cx="7944352" cy="1098002"/>
      </dsp:txXfrm>
    </dsp:sp>
    <dsp:sp modelId="{3D2E24A2-3F31-864A-9D43-3696B53034C4}">
      <dsp:nvSpPr>
        <dsp:cNvPr id="0" name=""/>
        <dsp:cNvSpPr/>
      </dsp:nvSpPr>
      <dsp:spPr>
        <a:xfrm>
          <a:off x="0" y="1571683"/>
          <a:ext cx="8063150" cy="121680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baseline="30000" dirty="0" smtClean="0"/>
            <a:t>Approximately 75–80% of cases of pregnancy-associated venous thromboembolism are caused by DVT, and 20–25% of cases are caused by PE. </a:t>
          </a:r>
          <a:endParaRPr lang="en-US" sz="2400" kern="1200" dirty="0"/>
        </a:p>
      </dsp:txBody>
      <dsp:txXfrm>
        <a:off x="59399" y="1631082"/>
        <a:ext cx="7944352" cy="1098002"/>
      </dsp:txXfrm>
    </dsp:sp>
    <dsp:sp modelId="{BC646E52-0309-8045-882D-1404C7B6FAA0}">
      <dsp:nvSpPr>
        <dsp:cNvPr id="0" name=""/>
        <dsp:cNvSpPr/>
      </dsp:nvSpPr>
      <dsp:spPr>
        <a:xfrm>
          <a:off x="0" y="2975683"/>
          <a:ext cx="8063150" cy="121680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baseline="30000" dirty="0" smtClean="0"/>
            <a:t>One half of these events occur during pregnancy and one half occur during the postpartum period.</a:t>
          </a:r>
          <a:endParaRPr lang="en-US" sz="2400" kern="1200" dirty="0"/>
        </a:p>
      </dsp:txBody>
      <dsp:txXfrm>
        <a:off x="59399" y="3035082"/>
        <a:ext cx="794435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501B76-59C8-354A-83D4-B90AEA8E2D0A}" type="datetimeFigureOut">
              <a:rPr lang="en-US" smtClean="0"/>
              <a:t>04/03/17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220D68-91D9-2D46-812F-589CAAC90451}" type="slidenum">
              <a:rPr lang="en-US" smtClean="0"/>
              <a:t>‹#›</a:t>
            </a:fld>
            <a:endParaRPr lang="en-US"/>
          </a:p>
        </p:txBody>
      </p:sp>
    </p:spTree>
    <p:extLst>
      <p:ext uri="{BB962C8B-B14F-4D97-AF65-F5344CB8AC3E}">
        <p14:creationId xmlns:p14="http://schemas.microsoft.com/office/powerpoint/2010/main" val="35889882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49C2C-4C25-C84F-A743-6A4C8DBC4DAA}" type="datetimeFigureOut">
              <a:rPr lang="en-US" smtClean="0"/>
              <a:t>04/03/17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5D7824-7B82-F747-8E1F-2EF65D49099A}" type="slidenum">
              <a:rPr lang="en-US" smtClean="0"/>
              <a:t>‹#›</a:t>
            </a:fld>
            <a:endParaRPr lang="en-US"/>
          </a:p>
        </p:txBody>
      </p:sp>
    </p:spTree>
    <p:extLst>
      <p:ext uri="{BB962C8B-B14F-4D97-AF65-F5344CB8AC3E}">
        <p14:creationId xmlns:p14="http://schemas.microsoft.com/office/powerpoint/2010/main" val="6029711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B45B91-4A4E-044C-B525-A244567D8A8A}" type="datetime1">
              <a:rPr lang="el-GR" smtClean="0"/>
              <a:t>04/03/17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137E6-4D81-7B47-8CB0-168157584151}" type="slidenum">
              <a:rPr lang="en-US" smtClean="0"/>
              <a:t>‹#›</a:t>
            </a:fld>
            <a:endParaRPr lang="en-US"/>
          </a:p>
        </p:txBody>
      </p:sp>
    </p:spTree>
    <p:extLst>
      <p:ext uri="{BB962C8B-B14F-4D97-AF65-F5344CB8AC3E}">
        <p14:creationId xmlns:p14="http://schemas.microsoft.com/office/powerpoint/2010/main" val="4235254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7D6A1-5356-6342-8011-1709D9005F99}" type="datetime1">
              <a:rPr lang="el-GR" smtClean="0"/>
              <a:t>04/03/17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137E6-4D81-7B47-8CB0-168157584151}" type="slidenum">
              <a:rPr lang="en-US" smtClean="0"/>
              <a:t>‹#›</a:t>
            </a:fld>
            <a:endParaRPr lang="en-US"/>
          </a:p>
        </p:txBody>
      </p:sp>
    </p:spTree>
    <p:extLst>
      <p:ext uri="{BB962C8B-B14F-4D97-AF65-F5344CB8AC3E}">
        <p14:creationId xmlns:p14="http://schemas.microsoft.com/office/powerpoint/2010/main" val="176604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9F9D9-F8CF-5646-858C-ACA209EE7E5B}" type="datetime1">
              <a:rPr lang="el-GR" smtClean="0"/>
              <a:t>04/03/17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137E6-4D81-7B47-8CB0-168157584151}" type="slidenum">
              <a:rPr lang="en-US" smtClean="0"/>
              <a:t>‹#›</a:t>
            </a:fld>
            <a:endParaRPr lang="en-US"/>
          </a:p>
        </p:txBody>
      </p:sp>
    </p:spTree>
    <p:extLst>
      <p:ext uri="{BB962C8B-B14F-4D97-AF65-F5344CB8AC3E}">
        <p14:creationId xmlns:p14="http://schemas.microsoft.com/office/powerpoint/2010/main" val="219001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C574F-C278-7445-A9AD-B6E299534E1E}" type="datetime1">
              <a:rPr lang="el-GR" smtClean="0"/>
              <a:t>04/03/17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137E6-4D81-7B47-8CB0-168157584151}" type="slidenum">
              <a:rPr lang="en-US" smtClean="0"/>
              <a:t>‹#›</a:t>
            </a:fld>
            <a:endParaRPr lang="en-US"/>
          </a:p>
        </p:txBody>
      </p:sp>
    </p:spTree>
    <p:extLst>
      <p:ext uri="{BB962C8B-B14F-4D97-AF65-F5344CB8AC3E}">
        <p14:creationId xmlns:p14="http://schemas.microsoft.com/office/powerpoint/2010/main" val="3161442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23CDB5-9D4D-9145-8E84-B783E180D441}" type="datetime1">
              <a:rPr lang="el-GR" smtClean="0"/>
              <a:t>04/03/17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137E6-4D81-7B47-8CB0-168157584151}" type="slidenum">
              <a:rPr lang="en-US" smtClean="0"/>
              <a:t>‹#›</a:t>
            </a:fld>
            <a:endParaRPr lang="en-US"/>
          </a:p>
        </p:txBody>
      </p:sp>
    </p:spTree>
    <p:extLst>
      <p:ext uri="{BB962C8B-B14F-4D97-AF65-F5344CB8AC3E}">
        <p14:creationId xmlns:p14="http://schemas.microsoft.com/office/powerpoint/2010/main" val="3968514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F88BDE-91D2-4441-AEDC-311062270102}" type="datetime1">
              <a:rPr lang="el-GR" smtClean="0"/>
              <a:t>04/03/17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137E6-4D81-7B47-8CB0-168157584151}" type="slidenum">
              <a:rPr lang="en-US" smtClean="0"/>
              <a:t>‹#›</a:t>
            </a:fld>
            <a:endParaRPr lang="en-US"/>
          </a:p>
        </p:txBody>
      </p:sp>
    </p:spTree>
    <p:extLst>
      <p:ext uri="{BB962C8B-B14F-4D97-AF65-F5344CB8AC3E}">
        <p14:creationId xmlns:p14="http://schemas.microsoft.com/office/powerpoint/2010/main" val="1692156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37CEB8-A5CF-5E4D-BD90-3F41DD4383EC}" type="datetime1">
              <a:rPr lang="el-GR" smtClean="0"/>
              <a:t>04/03/17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8137E6-4D81-7B47-8CB0-168157584151}" type="slidenum">
              <a:rPr lang="en-US" smtClean="0"/>
              <a:t>‹#›</a:t>
            </a:fld>
            <a:endParaRPr lang="en-US"/>
          </a:p>
        </p:txBody>
      </p:sp>
    </p:spTree>
    <p:extLst>
      <p:ext uri="{BB962C8B-B14F-4D97-AF65-F5344CB8AC3E}">
        <p14:creationId xmlns:p14="http://schemas.microsoft.com/office/powerpoint/2010/main" val="383553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1F90C7-85FE-BF43-95C4-B3BC9308CA75}" type="datetime1">
              <a:rPr lang="el-GR" smtClean="0"/>
              <a:t>04/03/17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8137E6-4D81-7B47-8CB0-168157584151}" type="slidenum">
              <a:rPr lang="en-US" smtClean="0"/>
              <a:t>‹#›</a:t>
            </a:fld>
            <a:endParaRPr lang="en-US"/>
          </a:p>
        </p:txBody>
      </p:sp>
    </p:spTree>
    <p:extLst>
      <p:ext uri="{BB962C8B-B14F-4D97-AF65-F5344CB8AC3E}">
        <p14:creationId xmlns:p14="http://schemas.microsoft.com/office/powerpoint/2010/main" val="2239107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45881-1269-3742-A747-5866AF861B2E}" type="datetime1">
              <a:rPr lang="el-GR" smtClean="0"/>
              <a:t>04/03/17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8137E6-4D81-7B47-8CB0-168157584151}" type="slidenum">
              <a:rPr lang="en-US" smtClean="0"/>
              <a:t>‹#›</a:t>
            </a:fld>
            <a:endParaRPr lang="en-US"/>
          </a:p>
        </p:txBody>
      </p:sp>
    </p:spTree>
    <p:extLst>
      <p:ext uri="{BB962C8B-B14F-4D97-AF65-F5344CB8AC3E}">
        <p14:creationId xmlns:p14="http://schemas.microsoft.com/office/powerpoint/2010/main" val="79470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AE5AF-C265-EA4F-AB2A-1516E1F630CA}" type="datetime1">
              <a:rPr lang="el-GR" smtClean="0"/>
              <a:t>04/03/17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137E6-4D81-7B47-8CB0-168157584151}" type="slidenum">
              <a:rPr lang="en-US" smtClean="0"/>
              <a:t>‹#›</a:t>
            </a:fld>
            <a:endParaRPr lang="en-US"/>
          </a:p>
        </p:txBody>
      </p:sp>
    </p:spTree>
    <p:extLst>
      <p:ext uri="{BB962C8B-B14F-4D97-AF65-F5344CB8AC3E}">
        <p14:creationId xmlns:p14="http://schemas.microsoft.com/office/powerpoint/2010/main" val="236945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20A77-E539-E54D-BD16-791FA5E55B62}" type="datetime1">
              <a:rPr lang="el-GR" smtClean="0"/>
              <a:t>04/03/17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137E6-4D81-7B47-8CB0-168157584151}" type="slidenum">
              <a:rPr lang="en-US" smtClean="0"/>
              <a:t>‹#›</a:t>
            </a:fld>
            <a:endParaRPr lang="en-US"/>
          </a:p>
        </p:txBody>
      </p:sp>
    </p:spTree>
    <p:extLst>
      <p:ext uri="{BB962C8B-B14F-4D97-AF65-F5344CB8AC3E}">
        <p14:creationId xmlns:p14="http://schemas.microsoft.com/office/powerpoint/2010/main" val="16268257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FD5D5-A5B7-934C-B520-EC57E0407109}" type="datetime1">
              <a:rPr lang="el-GR" smtClean="0"/>
              <a:t>04/03/17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137E6-4D81-7B47-8CB0-168157584151}" type="slidenum">
              <a:rPr lang="en-US" smtClean="0"/>
              <a:t>‹#›</a:t>
            </a:fld>
            <a:endParaRPr lang="en-US"/>
          </a:p>
        </p:txBody>
      </p:sp>
    </p:spTree>
    <p:extLst>
      <p:ext uri="{BB962C8B-B14F-4D97-AF65-F5344CB8AC3E}">
        <p14:creationId xmlns:p14="http://schemas.microsoft.com/office/powerpoint/2010/main" val="1988761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0.png"/><Relationship Id="rId5"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image" Target="../media/image3.png"/><Relationship Id="rId8"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diagramData" Target="../diagrams/data7.xml"/><Relationship Id="rId6" Type="http://schemas.openxmlformats.org/officeDocument/2006/relationships/diagramLayout" Target="../diagrams/layout7.xml"/><Relationship Id="rId7" Type="http://schemas.openxmlformats.org/officeDocument/2006/relationships/diagramQuickStyle" Target="../diagrams/quickStyle7.xml"/><Relationship Id="rId8" Type="http://schemas.openxmlformats.org/officeDocument/2006/relationships/diagramColors" Target="../diagrams/colors7.xml"/><Relationship Id="rId9" Type="http://schemas.microsoft.com/office/2007/relationships/diagramDrawing" Target="../diagrams/drawing7.xml"/><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image" Target="../media/image8.png"/><Relationship Id="rId8"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diagramData" Target="../diagrams/data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png"/><Relationship Id="rId8"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8137E6-4D81-7B47-8CB0-168157584151}" type="slidenum">
              <a:rPr lang="en-US" smtClean="0"/>
              <a:t>1</a:t>
            </a:fld>
            <a:endParaRPr lang="en-US"/>
          </a:p>
        </p:txBody>
      </p:sp>
      <p:pic>
        <p:nvPicPr>
          <p:cNvPr id="3" name="Picture 2"/>
          <p:cNvPicPr>
            <a:picLocks noChangeAspect="1"/>
          </p:cNvPicPr>
          <p:nvPr/>
        </p:nvPicPr>
        <p:blipFill>
          <a:blip r:embed="rId2"/>
          <a:stretch>
            <a:fillRect/>
          </a:stretch>
        </p:blipFill>
        <p:spPr>
          <a:xfrm>
            <a:off x="0" y="0"/>
            <a:ext cx="4656993" cy="6200795"/>
          </a:xfrm>
          <a:prstGeom prst="rect">
            <a:avLst/>
          </a:prstGeom>
        </p:spPr>
      </p:pic>
      <p:sp>
        <p:nvSpPr>
          <p:cNvPr id="4" name="Rectangle 3"/>
          <p:cNvSpPr/>
          <p:nvPr/>
        </p:nvSpPr>
        <p:spPr>
          <a:xfrm>
            <a:off x="4667310" y="2910846"/>
            <a:ext cx="4364680" cy="502702"/>
          </a:xfrm>
          <a:prstGeom prst="rect">
            <a:avLst/>
          </a:prstGeom>
        </p:spPr>
        <p:txBody>
          <a:bodyPr wrap="square">
            <a:spAutoFit/>
          </a:bodyPr>
          <a:lstStyle/>
          <a:p>
            <a:pPr algn="ctr"/>
            <a:r>
              <a:rPr lang="el-GR" sz="4000" baseline="30000" dirty="0" smtClean="0"/>
              <a:t>Εγκυμοσ</a:t>
            </a:r>
            <a:r>
              <a:rPr lang="el-GR" sz="4000" baseline="30000" dirty="0" smtClean="0"/>
              <a:t>ύνη και Θρόμβωση </a:t>
            </a:r>
            <a:endParaRPr lang="el-GR" sz="4000" baseline="30000" dirty="0"/>
          </a:p>
        </p:txBody>
      </p:sp>
      <p:pic>
        <p:nvPicPr>
          <p:cNvPr id="5" name="Picture 4"/>
          <p:cNvPicPr>
            <a:picLocks noChangeAspect="1"/>
          </p:cNvPicPr>
          <p:nvPr/>
        </p:nvPicPr>
        <p:blipFill>
          <a:blip r:embed="rId3"/>
          <a:stretch>
            <a:fillRect/>
          </a:stretch>
        </p:blipFill>
        <p:spPr>
          <a:xfrm>
            <a:off x="4746799" y="126649"/>
            <a:ext cx="2764789" cy="1241774"/>
          </a:xfrm>
          <a:prstGeom prst="rect">
            <a:avLst/>
          </a:prstGeom>
        </p:spPr>
      </p:pic>
      <p:pic>
        <p:nvPicPr>
          <p:cNvPr id="6" name="Picture 5"/>
          <p:cNvPicPr>
            <a:picLocks noChangeAspect="1"/>
          </p:cNvPicPr>
          <p:nvPr/>
        </p:nvPicPr>
        <p:blipFill>
          <a:blip r:embed="rId4"/>
          <a:stretch>
            <a:fillRect/>
          </a:stretch>
        </p:blipFill>
        <p:spPr>
          <a:xfrm>
            <a:off x="8169835" y="233828"/>
            <a:ext cx="785812" cy="1134595"/>
          </a:xfrm>
          <a:prstGeom prst="rect">
            <a:avLst/>
          </a:prstGeom>
        </p:spPr>
      </p:pic>
      <p:sp>
        <p:nvSpPr>
          <p:cNvPr id="7" name="TextBox 6"/>
          <p:cNvSpPr txBox="1"/>
          <p:nvPr/>
        </p:nvSpPr>
        <p:spPr>
          <a:xfrm>
            <a:off x="782278" y="6289264"/>
            <a:ext cx="7733945" cy="461665"/>
          </a:xfrm>
          <a:prstGeom prst="rect">
            <a:avLst/>
          </a:prstGeom>
          <a:noFill/>
        </p:spPr>
        <p:txBody>
          <a:bodyPr wrap="square" rtlCol="0">
            <a:spAutoFit/>
          </a:bodyPr>
          <a:lstStyle/>
          <a:p>
            <a:pPr algn="ctr"/>
            <a:r>
              <a:rPr lang="el-GR" sz="1200" dirty="0" smtClean="0"/>
              <a:t>Νικόλαος Φ. Βλάχος </a:t>
            </a:r>
            <a:r>
              <a:rPr lang="en-US" sz="1200" dirty="0" smtClean="0"/>
              <a:t>MD. PhD, FACOG</a:t>
            </a:r>
          </a:p>
          <a:p>
            <a:pPr algn="ctr"/>
            <a:r>
              <a:rPr lang="el-GR" sz="1200" dirty="0" smtClean="0"/>
              <a:t>Καθηγητής Μαιευτικής, Γυναικολογίας και Υποβοηθούμενης Αναπαραγωγής</a:t>
            </a:r>
            <a:endParaRPr lang="en-US" sz="1200" dirty="0" smtClean="0"/>
          </a:p>
        </p:txBody>
      </p:sp>
    </p:spTree>
    <p:extLst>
      <p:ext uri="{BB962C8B-B14F-4D97-AF65-F5344CB8AC3E}">
        <p14:creationId xmlns:p14="http://schemas.microsoft.com/office/powerpoint/2010/main" val="29025701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64051294"/>
              </p:ext>
            </p:extLst>
          </p:nvPr>
        </p:nvGraphicFramePr>
        <p:xfrm>
          <a:off x="492432" y="2030049"/>
          <a:ext cx="8423170" cy="466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0" y="0"/>
            <a:ext cx="4872480" cy="2044927"/>
          </a:xfrm>
          <a:prstGeom prst="rect">
            <a:avLst/>
          </a:prstGeom>
        </p:spPr>
      </p:pic>
      <p:sp>
        <p:nvSpPr>
          <p:cNvPr id="5" name="Slide Number Placeholder 4"/>
          <p:cNvSpPr>
            <a:spLocks noGrp="1"/>
          </p:cNvSpPr>
          <p:nvPr>
            <p:ph type="sldNum" sz="quarter" idx="12"/>
          </p:nvPr>
        </p:nvSpPr>
        <p:spPr/>
        <p:txBody>
          <a:bodyPr/>
          <a:lstStyle/>
          <a:p>
            <a:fld id="{1A8137E6-4D81-7B47-8CB0-168157584151}" type="slidenum">
              <a:rPr lang="en-US" smtClean="0"/>
              <a:t>10</a:t>
            </a:fld>
            <a:endParaRPr lang="en-US"/>
          </a:p>
        </p:txBody>
      </p:sp>
    </p:spTree>
    <p:extLst>
      <p:ext uri="{BB962C8B-B14F-4D97-AF65-F5344CB8AC3E}">
        <p14:creationId xmlns:p14="http://schemas.microsoft.com/office/powerpoint/2010/main" val="33811893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8137E6-4D81-7B47-8CB0-168157584151}" type="slidenum">
              <a:rPr lang="en-US" smtClean="0"/>
              <a:t>11</a:t>
            </a:fld>
            <a:endParaRPr lang="en-US"/>
          </a:p>
        </p:txBody>
      </p:sp>
      <p:pic>
        <p:nvPicPr>
          <p:cNvPr id="3" name="Picture 2"/>
          <p:cNvPicPr>
            <a:picLocks noChangeAspect="1"/>
          </p:cNvPicPr>
          <p:nvPr/>
        </p:nvPicPr>
        <p:blipFill>
          <a:blip r:embed="rId2"/>
          <a:stretch>
            <a:fillRect/>
          </a:stretch>
        </p:blipFill>
        <p:spPr>
          <a:xfrm>
            <a:off x="71786" y="0"/>
            <a:ext cx="4428427" cy="1338553"/>
          </a:xfrm>
          <a:prstGeom prst="rect">
            <a:avLst/>
          </a:prstGeom>
        </p:spPr>
      </p:pic>
      <p:pic>
        <p:nvPicPr>
          <p:cNvPr id="4" name="Picture 3"/>
          <p:cNvPicPr>
            <a:picLocks noChangeAspect="1"/>
          </p:cNvPicPr>
          <p:nvPr/>
        </p:nvPicPr>
        <p:blipFill>
          <a:blip r:embed="rId3"/>
          <a:stretch>
            <a:fillRect/>
          </a:stretch>
        </p:blipFill>
        <p:spPr>
          <a:xfrm>
            <a:off x="330110" y="1414998"/>
            <a:ext cx="3871323" cy="4613034"/>
          </a:xfrm>
          <a:prstGeom prst="rect">
            <a:avLst/>
          </a:prstGeom>
          <a:effectLst>
            <a:glow rad="101600">
              <a:schemeClr val="accent2">
                <a:alpha val="75000"/>
              </a:schemeClr>
            </a:glow>
          </a:effectLst>
        </p:spPr>
      </p:pic>
      <p:pic>
        <p:nvPicPr>
          <p:cNvPr id="7" name="Picture 6"/>
          <p:cNvPicPr>
            <a:picLocks noChangeAspect="1"/>
          </p:cNvPicPr>
          <p:nvPr/>
        </p:nvPicPr>
        <p:blipFill>
          <a:blip r:embed="rId4"/>
          <a:stretch>
            <a:fillRect/>
          </a:stretch>
        </p:blipFill>
        <p:spPr>
          <a:xfrm>
            <a:off x="5077580" y="1402298"/>
            <a:ext cx="3609220" cy="4613034"/>
          </a:xfrm>
          <a:prstGeom prst="rect">
            <a:avLst/>
          </a:prstGeom>
          <a:effectLst>
            <a:glow rad="101600">
              <a:schemeClr val="accent2">
                <a:alpha val="75000"/>
              </a:schemeClr>
            </a:glow>
          </a:effectLst>
        </p:spPr>
      </p:pic>
      <p:sp>
        <p:nvSpPr>
          <p:cNvPr id="8" name="Rectangle 7"/>
          <p:cNvSpPr/>
          <p:nvPr/>
        </p:nvSpPr>
        <p:spPr>
          <a:xfrm>
            <a:off x="4626266" y="209838"/>
            <a:ext cx="4393006"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endParaRPr lang="en-US" sz="2800" i="1" baseline="30000" dirty="0" smtClean="0"/>
          </a:p>
          <a:p>
            <a:r>
              <a:rPr lang="en-US" sz="2800" i="1" baseline="30000" dirty="0" smtClean="0"/>
              <a:t>Diagnosis </a:t>
            </a:r>
            <a:r>
              <a:rPr lang="en-US" sz="2800" i="1" baseline="30000" dirty="0"/>
              <a:t>requires that at least one clinical and one laboratory criterion are met. </a:t>
            </a:r>
            <a:endParaRPr lang="en-US" sz="2800" dirty="0"/>
          </a:p>
        </p:txBody>
      </p:sp>
      <p:sp>
        <p:nvSpPr>
          <p:cNvPr id="9" name="Rectangle 8"/>
          <p:cNvSpPr/>
          <p:nvPr/>
        </p:nvSpPr>
        <p:spPr>
          <a:xfrm>
            <a:off x="1430956" y="6085182"/>
            <a:ext cx="6671644" cy="66684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endParaRPr lang="en-US" sz="2800" baseline="30000" dirty="0" smtClean="0"/>
          </a:p>
          <a:p>
            <a:pPr algn="ctr"/>
            <a:r>
              <a:rPr lang="en-US" sz="2800" baseline="30000" dirty="0" smtClean="0"/>
              <a:t>5</a:t>
            </a:r>
            <a:r>
              <a:rPr lang="en-US" sz="2800" baseline="30000" dirty="0"/>
              <a:t>–12% risk of thrombosis during pregnancy or the </a:t>
            </a:r>
            <a:r>
              <a:rPr lang="en-US" sz="2800" baseline="30000" dirty="0" err="1" smtClean="0"/>
              <a:t>puerperium</a:t>
            </a:r>
            <a:endParaRPr lang="en-US" sz="2800" dirty="0"/>
          </a:p>
        </p:txBody>
      </p:sp>
    </p:spTree>
    <p:extLst>
      <p:ext uri="{BB962C8B-B14F-4D97-AF65-F5344CB8AC3E}">
        <p14:creationId xmlns:p14="http://schemas.microsoft.com/office/powerpoint/2010/main" val="31622399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09530772"/>
              </p:ext>
            </p:extLst>
          </p:nvPr>
        </p:nvGraphicFramePr>
        <p:xfrm>
          <a:off x="469900" y="1689100"/>
          <a:ext cx="4241800" cy="4043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457200" y="274638"/>
            <a:ext cx="3962400" cy="1143000"/>
          </a:xfrm>
        </p:spPr>
        <p:txBody>
          <a:bodyPr>
            <a:noAutofit/>
          </a:bodyPr>
          <a:lstStyle/>
          <a:p>
            <a:r>
              <a:rPr lang="en-US" sz="2000" dirty="0" smtClean="0"/>
              <a:t>Anti-phospholipid antibodies and adverse pregnancy  outcome </a:t>
            </a:r>
            <a:endParaRPr lang="en-US" sz="2000" dirty="0"/>
          </a:p>
        </p:txBody>
      </p:sp>
      <p:sp>
        <p:nvSpPr>
          <p:cNvPr id="2" name="Slide Number Placeholder 1"/>
          <p:cNvSpPr>
            <a:spLocks noGrp="1"/>
          </p:cNvSpPr>
          <p:nvPr>
            <p:ph type="sldNum" sz="quarter" idx="12"/>
          </p:nvPr>
        </p:nvSpPr>
        <p:spPr/>
        <p:txBody>
          <a:bodyPr/>
          <a:lstStyle/>
          <a:p>
            <a:fld id="{1A8137E6-4D81-7B47-8CB0-168157584151}" type="slidenum">
              <a:rPr lang="en-US" smtClean="0"/>
              <a:t>12</a:t>
            </a:fld>
            <a:endParaRPr lang="en-US"/>
          </a:p>
        </p:txBody>
      </p:sp>
      <p:sp>
        <p:nvSpPr>
          <p:cNvPr id="7" name="Title 2"/>
          <p:cNvSpPr txBox="1">
            <a:spLocks/>
          </p:cNvSpPr>
          <p:nvPr/>
        </p:nvSpPr>
        <p:spPr>
          <a:xfrm>
            <a:off x="4711700" y="274638"/>
            <a:ext cx="39751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smtClean="0"/>
              <a:t>Inherited Thrombophilias and adverse pregnancy outcome</a:t>
            </a:r>
            <a:endParaRPr lang="en-US" sz="2000" dirty="0"/>
          </a:p>
        </p:txBody>
      </p:sp>
      <p:pic>
        <p:nvPicPr>
          <p:cNvPr id="8" name="Picture 7" descr="j0315598.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8300" y="1937258"/>
            <a:ext cx="3238500" cy="3561842"/>
          </a:xfrm>
          <a:prstGeom prst="rect">
            <a:avLst/>
          </a:prstGeom>
        </p:spPr>
      </p:pic>
    </p:spTree>
    <p:extLst>
      <p:ext uri="{BB962C8B-B14F-4D97-AF65-F5344CB8AC3E}">
        <p14:creationId xmlns:p14="http://schemas.microsoft.com/office/powerpoint/2010/main" val="10816128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984812"/>
            <a:ext cx="9144000" cy="3855308"/>
          </a:xfrm>
          <a:prstGeom prst="rect">
            <a:avLst/>
          </a:prstGeom>
        </p:spPr>
      </p:pic>
      <p:sp>
        <p:nvSpPr>
          <p:cNvPr id="3" name="Slide Number Placeholder 2"/>
          <p:cNvSpPr>
            <a:spLocks noGrp="1"/>
          </p:cNvSpPr>
          <p:nvPr>
            <p:ph type="sldNum" sz="quarter" idx="12"/>
          </p:nvPr>
        </p:nvSpPr>
        <p:spPr/>
        <p:txBody>
          <a:bodyPr/>
          <a:lstStyle/>
          <a:p>
            <a:fld id="{1A8137E6-4D81-7B47-8CB0-168157584151}" type="slidenum">
              <a:rPr lang="en-US" smtClean="0"/>
              <a:t>13</a:t>
            </a:fld>
            <a:endParaRPr lang="en-US"/>
          </a:p>
        </p:txBody>
      </p:sp>
      <p:sp>
        <p:nvSpPr>
          <p:cNvPr id="5" name="Rectangle 4"/>
          <p:cNvSpPr/>
          <p:nvPr/>
        </p:nvSpPr>
        <p:spPr>
          <a:xfrm>
            <a:off x="1620687" y="491345"/>
            <a:ext cx="6338311" cy="707886"/>
          </a:xfrm>
          <a:prstGeom prst="rect">
            <a:avLst/>
          </a:prstGeom>
        </p:spPr>
        <p:txBody>
          <a:bodyPr wrap="square">
            <a:spAutoFit/>
          </a:bodyPr>
          <a:lstStyle/>
          <a:p>
            <a:pPr algn="ctr"/>
            <a:r>
              <a:rPr lang="el-GR" sz="4000" baseline="30000" dirty="0" smtClean="0"/>
              <a:t>Φλεβοθρομβοεμβολική νόσος</a:t>
            </a:r>
            <a:r>
              <a:rPr lang="en-US" sz="4000" dirty="0" smtClean="0"/>
              <a:t> </a:t>
            </a:r>
            <a:r>
              <a:rPr lang="el-GR" sz="4000" baseline="30000" dirty="0" smtClean="0"/>
              <a:t>και κύηση</a:t>
            </a:r>
            <a:endParaRPr lang="el-GR" sz="4000" baseline="30000" dirty="0"/>
          </a:p>
        </p:txBody>
      </p:sp>
      <p:pic>
        <p:nvPicPr>
          <p:cNvPr id="6" name="Picture 5"/>
          <p:cNvPicPr>
            <a:picLocks noChangeAspect="1"/>
          </p:cNvPicPr>
          <p:nvPr/>
        </p:nvPicPr>
        <p:blipFill>
          <a:blip r:embed="rId3"/>
          <a:stretch>
            <a:fillRect/>
          </a:stretch>
        </p:blipFill>
        <p:spPr>
          <a:xfrm>
            <a:off x="8169835" y="233828"/>
            <a:ext cx="785812" cy="1134595"/>
          </a:xfrm>
          <a:prstGeom prst="rect">
            <a:avLst/>
          </a:prstGeom>
        </p:spPr>
      </p:pic>
      <p:pic>
        <p:nvPicPr>
          <p:cNvPr id="7" name="Picture 6"/>
          <p:cNvPicPr>
            <a:picLocks noChangeAspect="1"/>
          </p:cNvPicPr>
          <p:nvPr/>
        </p:nvPicPr>
        <p:blipFill>
          <a:blip r:embed="rId4"/>
          <a:stretch>
            <a:fillRect/>
          </a:stretch>
        </p:blipFill>
        <p:spPr>
          <a:xfrm>
            <a:off x="237037" y="157962"/>
            <a:ext cx="1090481" cy="1451978"/>
          </a:xfrm>
          <a:prstGeom prst="rect">
            <a:avLst/>
          </a:prstGeom>
        </p:spPr>
      </p:pic>
    </p:spTree>
    <p:extLst>
      <p:ext uri="{BB962C8B-B14F-4D97-AF65-F5344CB8AC3E}">
        <p14:creationId xmlns:p14="http://schemas.microsoft.com/office/powerpoint/2010/main" val="20851888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738984"/>
            <a:ext cx="9144000" cy="1373456"/>
          </a:xfrm>
          <a:prstGeom prst="rect">
            <a:avLst/>
          </a:prstGeom>
        </p:spPr>
      </p:pic>
      <p:pic>
        <p:nvPicPr>
          <p:cNvPr id="3" name="Picture 2"/>
          <p:cNvPicPr>
            <a:picLocks noChangeAspect="1"/>
          </p:cNvPicPr>
          <p:nvPr/>
        </p:nvPicPr>
        <p:blipFill>
          <a:blip r:embed="rId3"/>
          <a:stretch>
            <a:fillRect/>
          </a:stretch>
        </p:blipFill>
        <p:spPr>
          <a:xfrm>
            <a:off x="0" y="431800"/>
            <a:ext cx="9144000" cy="979277"/>
          </a:xfrm>
          <a:prstGeom prst="rect">
            <a:avLst/>
          </a:prstGeom>
        </p:spPr>
      </p:pic>
      <p:sp>
        <p:nvSpPr>
          <p:cNvPr id="4" name="Slide Number Placeholder 3"/>
          <p:cNvSpPr>
            <a:spLocks noGrp="1"/>
          </p:cNvSpPr>
          <p:nvPr>
            <p:ph type="sldNum" sz="quarter" idx="12"/>
          </p:nvPr>
        </p:nvSpPr>
        <p:spPr/>
        <p:txBody>
          <a:bodyPr/>
          <a:lstStyle/>
          <a:p>
            <a:fld id="{1A8137E6-4D81-7B47-8CB0-168157584151}" type="slidenum">
              <a:rPr lang="en-US" smtClean="0"/>
              <a:t>14</a:t>
            </a:fld>
            <a:endParaRPr lang="en-US"/>
          </a:p>
        </p:txBody>
      </p:sp>
      <p:pic>
        <p:nvPicPr>
          <p:cNvPr id="5" name="Picture 4"/>
          <p:cNvPicPr>
            <a:picLocks noChangeAspect="1"/>
          </p:cNvPicPr>
          <p:nvPr/>
        </p:nvPicPr>
        <p:blipFill>
          <a:blip r:embed="rId4"/>
          <a:stretch>
            <a:fillRect/>
          </a:stretch>
        </p:blipFill>
        <p:spPr>
          <a:xfrm>
            <a:off x="0" y="1603098"/>
            <a:ext cx="9144000" cy="2662335"/>
          </a:xfrm>
          <a:prstGeom prst="rect">
            <a:avLst/>
          </a:prstGeom>
        </p:spPr>
      </p:pic>
    </p:spTree>
    <p:extLst>
      <p:ext uri="{BB962C8B-B14F-4D97-AF65-F5344CB8AC3E}">
        <p14:creationId xmlns:p14="http://schemas.microsoft.com/office/powerpoint/2010/main" val="13699864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153370"/>
            <a:ext cx="9144000" cy="494939"/>
          </a:xfrm>
          <a:prstGeom prst="rect">
            <a:avLst/>
          </a:prstGeom>
        </p:spPr>
      </p:pic>
      <p:pic>
        <p:nvPicPr>
          <p:cNvPr id="3" name="Picture 2"/>
          <p:cNvPicPr>
            <a:picLocks noChangeAspect="1"/>
          </p:cNvPicPr>
          <p:nvPr/>
        </p:nvPicPr>
        <p:blipFill>
          <a:blip r:embed="rId3"/>
          <a:stretch>
            <a:fillRect/>
          </a:stretch>
        </p:blipFill>
        <p:spPr>
          <a:xfrm>
            <a:off x="0" y="2620884"/>
            <a:ext cx="9144000" cy="2320306"/>
          </a:xfrm>
          <a:prstGeom prst="rect">
            <a:avLst/>
          </a:prstGeom>
        </p:spPr>
      </p:pic>
      <p:pic>
        <p:nvPicPr>
          <p:cNvPr id="4" name="Picture 3"/>
          <p:cNvPicPr>
            <a:picLocks noChangeAspect="1"/>
          </p:cNvPicPr>
          <p:nvPr/>
        </p:nvPicPr>
        <p:blipFill>
          <a:blip r:embed="rId4"/>
          <a:stretch>
            <a:fillRect/>
          </a:stretch>
        </p:blipFill>
        <p:spPr>
          <a:xfrm>
            <a:off x="0" y="0"/>
            <a:ext cx="5361910" cy="2250335"/>
          </a:xfrm>
          <a:prstGeom prst="rect">
            <a:avLst/>
          </a:prstGeom>
        </p:spPr>
      </p:pic>
      <p:pic>
        <p:nvPicPr>
          <p:cNvPr id="5" name="Picture 4"/>
          <p:cNvPicPr>
            <a:picLocks noChangeAspect="1"/>
          </p:cNvPicPr>
          <p:nvPr/>
        </p:nvPicPr>
        <p:blipFill>
          <a:blip r:embed="rId5"/>
          <a:stretch>
            <a:fillRect/>
          </a:stretch>
        </p:blipFill>
        <p:spPr>
          <a:xfrm>
            <a:off x="0" y="4941190"/>
            <a:ext cx="8992146" cy="1954060"/>
          </a:xfrm>
          <a:prstGeom prst="rect">
            <a:avLst/>
          </a:prstGeom>
        </p:spPr>
      </p:pic>
      <p:sp>
        <p:nvSpPr>
          <p:cNvPr id="6" name="Slide Number Placeholder 5"/>
          <p:cNvSpPr>
            <a:spLocks noGrp="1"/>
          </p:cNvSpPr>
          <p:nvPr>
            <p:ph type="sldNum" sz="quarter" idx="12"/>
          </p:nvPr>
        </p:nvSpPr>
        <p:spPr/>
        <p:txBody>
          <a:bodyPr/>
          <a:lstStyle/>
          <a:p>
            <a:fld id="{1A8137E6-4D81-7B47-8CB0-168157584151}" type="slidenum">
              <a:rPr lang="en-US" smtClean="0"/>
              <a:t>15</a:t>
            </a:fld>
            <a:endParaRPr lang="en-US"/>
          </a:p>
        </p:txBody>
      </p:sp>
    </p:spTree>
    <p:extLst>
      <p:ext uri="{BB962C8B-B14F-4D97-AF65-F5344CB8AC3E}">
        <p14:creationId xmlns:p14="http://schemas.microsoft.com/office/powerpoint/2010/main" val="34079548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222405"/>
            <a:ext cx="9144000" cy="494939"/>
          </a:xfrm>
          <a:prstGeom prst="rect">
            <a:avLst/>
          </a:prstGeom>
        </p:spPr>
      </p:pic>
      <p:pic>
        <p:nvPicPr>
          <p:cNvPr id="3" name="Picture 2"/>
          <p:cNvPicPr>
            <a:picLocks noChangeAspect="1"/>
          </p:cNvPicPr>
          <p:nvPr/>
        </p:nvPicPr>
        <p:blipFill>
          <a:blip r:embed="rId3"/>
          <a:stretch>
            <a:fillRect/>
          </a:stretch>
        </p:blipFill>
        <p:spPr>
          <a:xfrm>
            <a:off x="0" y="3077270"/>
            <a:ext cx="9144000" cy="1080198"/>
          </a:xfrm>
          <a:prstGeom prst="rect">
            <a:avLst/>
          </a:prstGeom>
        </p:spPr>
      </p:pic>
      <p:pic>
        <p:nvPicPr>
          <p:cNvPr id="4" name="Picture 3"/>
          <p:cNvPicPr>
            <a:picLocks noChangeAspect="1"/>
          </p:cNvPicPr>
          <p:nvPr/>
        </p:nvPicPr>
        <p:blipFill>
          <a:blip r:embed="rId4"/>
          <a:stretch>
            <a:fillRect/>
          </a:stretch>
        </p:blipFill>
        <p:spPr>
          <a:xfrm>
            <a:off x="0" y="0"/>
            <a:ext cx="5361910" cy="2250335"/>
          </a:xfrm>
          <a:prstGeom prst="rect">
            <a:avLst/>
          </a:prstGeom>
        </p:spPr>
      </p:pic>
      <p:sp>
        <p:nvSpPr>
          <p:cNvPr id="5" name="Slide Number Placeholder 4"/>
          <p:cNvSpPr>
            <a:spLocks noGrp="1"/>
          </p:cNvSpPr>
          <p:nvPr>
            <p:ph type="sldNum" sz="quarter" idx="12"/>
          </p:nvPr>
        </p:nvSpPr>
        <p:spPr/>
        <p:txBody>
          <a:bodyPr/>
          <a:lstStyle/>
          <a:p>
            <a:fld id="{1A8137E6-4D81-7B47-8CB0-168157584151}" type="slidenum">
              <a:rPr lang="en-US" smtClean="0"/>
              <a:t>16</a:t>
            </a:fld>
            <a:endParaRPr lang="en-US"/>
          </a:p>
        </p:txBody>
      </p:sp>
    </p:spTree>
    <p:extLst>
      <p:ext uri="{BB962C8B-B14F-4D97-AF65-F5344CB8AC3E}">
        <p14:creationId xmlns:p14="http://schemas.microsoft.com/office/powerpoint/2010/main" val="34113869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8137E6-4D81-7B47-8CB0-168157584151}" type="slidenum">
              <a:rPr lang="en-US" smtClean="0"/>
              <a:t>17</a:t>
            </a:fld>
            <a:endParaRPr lang="en-US"/>
          </a:p>
        </p:txBody>
      </p:sp>
      <p:sp>
        <p:nvSpPr>
          <p:cNvPr id="5" name="Rectangle 4"/>
          <p:cNvSpPr/>
          <p:nvPr/>
        </p:nvSpPr>
        <p:spPr>
          <a:xfrm>
            <a:off x="406400" y="1748304"/>
            <a:ext cx="8483600" cy="1815881"/>
          </a:xfrm>
          <a:prstGeom prst="rect">
            <a:avLst/>
          </a:prstGeom>
        </p:spPr>
        <p:txBody>
          <a:bodyPr wrap="square">
            <a:spAutoFit/>
          </a:bodyPr>
          <a:lstStyle/>
          <a:p>
            <a:r>
              <a:rPr lang="en-US" sz="2800" b="1" i="1" baseline="30000" dirty="0"/>
              <a:t>How should </a:t>
            </a:r>
            <a:r>
              <a:rPr lang="en-US" sz="2800" b="1" i="1" baseline="30000" dirty="0" err="1"/>
              <a:t>antiphospholipid</a:t>
            </a:r>
            <a:r>
              <a:rPr lang="en-US" sz="2800" b="1" i="1" baseline="30000" dirty="0"/>
              <a:t> syndrome be managed during pregnancy and the post- partum period?</a:t>
            </a:r>
          </a:p>
          <a:p>
            <a:r>
              <a:rPr lang="en-US" sz="2800" baseline="30000" dirty="0"/>
              <a:t>The goals of treatment for APS during pregnancy are to improve maternal and fetal–neonatal outcome. </a:t>
            </a:r>
            <a:endParaRPr lang="en-US" sz="2800" baseline="30000" dirty="0" smtClean="0"/>
          </a:p>
          <a:p>
            <a:r>
              <a:rPr lang="en-US" sz="2800" baseline="30000" dirty="0" smtClean="0"/>
              <a:t>1) Those </a:t>
            </a:r>
            <a:r>
              <a:rPr lang="en-US" sz="2800" baseline="30000" dirty="0"/>
              <a:t>with a history of thrombotic events and </a:t>
            </a:r>
            <a:endParaRPr lang="en-US" sz="2800" baseline="30000" dirty="0" smtClean="0"/>
          </a:p>
          <a:p>
            <a:r>
              <a:rPr lang="en-US" sz="2800" baseline="30000" dirty="0" smtClean="0"/>
              <a:t>2</a:t>
            </a:r>
            <a:r>
              <a:rPr lang="en-US" sz="2800" baseline="30000" dirty="0"/>
              <a:t>) </a:t>
            </a:r>
            <a:r>
              <a:rPr lang="en-US" sz="2800" baseline="30000" dirty="0" smtClean="0"/>
              <a:t>Those </a:t>
            </a:r>
            <a:r>
              <a:rPr lang="en-US" sz="2800" baseline="30000" dirty="0"/>
              <a:t>without a </a:t>
            </a:r>
            <a:r>
              <a:rPr lang="en-US" sz="2800" baseline="30000" dirty="0" smtClean="0"/>
              <a:t>history </a:t>
            </a:r>
            <a:r>
              <a:rPr lang="en-US" sz="2800" baseline="30000" dirty="0"/>
              <a:t>of thrombotic events. </a:t>
            </a:r>
            <a:endParaRPr lang="en-US" sz="2800" baseline="30000" dirty="0" smtClean="0"/>
          </a:p>
        </p:txBody>
      </p:sp>
      <p:graphicFrame>
        <p:nvGraphicFramePr>
          <p:cNvPr id="2" name="Diagram 1"/>
          <p:cNvGraphicFramePr/>
          <p:nvPr>
            <p:extLst>
              <p:ext uri="{D42A27DB-BD31-4B8C-83A1-F6EECF244321}">
                <p14:modId xmlns:p14="http://schemas.microsoft.com/office/powerpoint/2010/main" val="561689335"/>
              </p:ext>
            </p:extLst>
          </p:nvPr>
        </p:nvGraphicFramePr>
        <p:xfrm>
          <a:off x="472047" y="3571959"/>
          <a:ext cx="8483600" cy="3046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620687" y="491345"/>
            <a:ext cx="6338311" cy="707886"/>
          </a:xfrm>
          <a:prstGeom prst="rect">
            <a:avLst/>
          </a:prstGeom>
        </p:spPr>
        <p:txBody>
          <a:bodyPr wrap="square">
            <a:spAutoFit/>
          </a:bodyPr>
          <a:lstStyle/>
          <a:p>
            <a:pPr algn="ctr"/>
            <a:r>
              <a:rPr lang="el-GR" sz="4000" baseline="30000" dirty="0" smtClean="0"/>
              <a:t>Φλεβοθρομβοεμβολική νόσος</a:t>
            </a:r>
            <a:r>
              <a:rPr lang="en-US" sz="4000" dirty="0" smtClean="0"/>
              <a:t> </a:t>
            </a:r>
            <a:r>
              <a:rPr lang="el-GR" sz="4000" baseline="30000" dirty="0" smtClean="0"/>
              <a:t>και κύηση</a:t>
            </a:r>
            <a:endParaRPr lang="el-GR" sz="4000" baseline="30000" dirty="0"/>
          </a:p>
        </p:txBody>
      </p:sp>
      <p:pic>
        <p:nvPicPr>
          <p:cNvPr id="9" name="Picture 8"/>
          <p:cNvPicPr>
            <a:picLocks noChangeAspect="1"/>
          </p:cNvPicPr>
          <p:nvPr/>
        </p:nvPicPr>
        <p:blipFill>
          <a:blip r:embed="rId7"/>
          <a:stretch>
            <a:fillRect/>
          </a:stretch>
        </p:blipFill>
        <p:spPr>
          <a:xfrm>
            <a:off x="8169835" y="233828"/>
            <a:ext cx="785812" cy="1134595"/>
          </a:xfrm>
          <a:prstGeom prst="rect">
            <a:avLst/>
          </a:prstGeom>
        </p:spPr>
      </p:pic>
      <p:pic>
        <p:nvPicPr>
          <p:cNvPr id="10" name="Picture 9"/>
          <p:cNvPicPr>
            <a:picLocks noChangeAspect="1"/>
          </p:cNvPicPr>
          <p:nvPr/>
        </p:nvPicPr>
        <p:blipFill>
          <a:blip r:embed="rId8"/>
          <a:stretch>
            <a:fillRect/>
          </a:stretch>
        </p:blipFill>
        <p:spPr>
          <a:xfrm>
            <a:off x="237037" y="157962"/>
            <a:ext cx="1090481" cy="1451978"/>
          </a:xfrm>
          <a:prstGeom prst="rect">
            <a:avLst/>
          </a:prstGeom>
        </p:spPr>
      </p:pic>
    </p:spTree>
    <p:extLst>
      <p:ext uri="{BB962C8B-B14F-4D97-AF65-F5344CB8AC3E}">
        <p14:creationId xmlns:p14="http://schemas.microsoft.com/office/powerpoint/2010/main" val="19848524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8137E6-4D81-7B47-8CB0-168157584151}" type="slidenum">
              <a:rPr lang="en-US" smtClean="0"/>
              <a:t>18</a:t>
            </a:fld>
            <a:endParaRPr lang="en-US"/>
          </a:p>
        </p:txBody>
      </p:sp>
      <p:sp>
        <p:nvSpPr>
          <p:cNvPr id="3" name="Rectangle 2"/>
          <p:cNvSpPr/>
          <p:nvPr/>
        </p:nvSpPr>
        <p:spPr>
          <a:xfrm>
            <a:off x="466514" y="2459504"/>
            <a:ext cx="8220286" cy="2722796"/>
          </a:xfrm>
          <a:prstGeom prst="rect">
            <a:avLst/>
          </a:prstGeom>
        </p:spPr>
        <p:txBody>
          <a:bodyPr wrap="square">
            <a:spAutoFit/>
          </a:bodyPr>
          <a:lstStyle/>
          <a:p>
            <a:r>
              <a:rPr lang="en-US" sz="2400" b="1" i="1" baseline="30000" dirty="0"/>
              <a:t>The following recommendations and conclusions are based on limited or inconsistent scientific </a:t>
            </a:r>
            <a:r>
              <a:rPr lang="en-US" sz="2400" b="1" i="1" baseline="30000" dirty="0" smtClean="0"/>
              <a:t>evidence </a:t>
            </a:r>
            <a:r>
              <a:rPr lang="en-US" sz="2400" b="1" i="1" baseline="30000" dirty="0"/>
              <a:t>(Level B)</a:t>
            </a:r>
            <a:r>
              <a:rPr lang="en-US" sz="2400" b="1" i="1" baseline="30000" dirty="0" smtClean="0"/>
              <a:t>:</a:t>
            </a:r>
          </a:p>
          <a:p>
            <a:endParaRPr lang="en-US" sz="2400" b="1" i="1" baseline="30000" dirty="0"/>
          </a:p>
          <a:p>
            <a:pPr marL="342900" indent="-342900">
              <a:lnSpc>
                <a:spcPct val="110000"/>
              </a:lnSpc>
              <a:buFont typeface="Arial"/>
              <a:buChar char="•"/>
            </a:pPr>
            <a:r>
              <a:rPr lang="en-US" sz="2400" baseline="30000" dirty="0"/>
              <a:t>The preferred anticoagulants in pregnancy are </a:t>
            </a:r>
            <a:r>
              <a:rPr lang="en-US" sz="2400" baseline="30000" dirty="0" smtClean="0"/>
              <a:t>heparin </a:t>
            </a:r>
            <a:r>
              <a:rPr lang="en-US" sz="2400" baseline="30000" dirty="0"/>
              <a:t>compounds.</a:t>
            </a:r>
          </a:p>
          <a:p>
            <a:pPr marL="342900" indent="-342900">
              <a:lnSpc>
                <a:spcPct val="110000"/>
              </a:lnSpc>
              <a:buFont typeface="Arial"/>
              <a:buChar char="•"/>
            </a:pPr>
            <a:r>
              <a:rPr lang="en-US" sz="2400" baseline="30000" dirty="0"/>
              <a:t>A reasonable approach to minimize postpartum bleeding complications is resumption of </a:t>
            </a:r>
            <a:r>
              <a:rPr lang="en-US" sz="2400" baseline="30000" dirty="0" smtClean="0"/>
              <a:t>anticoagulation </a:t>
            </a:r>
            <a:r>
              <a:rPr lang="en-US" sz="2400" baseline="30000" dirty="0"/>
              <a:t>therapy no sooner than 4–6 hours after vaginal delivery or 6–12 hours after cesarean delivery.</a:t>
            </a:r>
          </a:p>
          <a:p>
            <a:pPr marL="342900" indent="-342900">
              <a:lnSpc>
                <a:spcPct val="110000"/>
              </a:lnSpc>
              <a:buFont typeface="Arial"/>
              <a:buChar char="•"/>
            </a:pPr>
            <a:r>
              <a:rPr lang="en-US" sz="2400" baseline="30000" dirty="0"/>
              <a:t>Because warfarin, LMWH, and unfractionated </a:t>
            </a:r>
            <a:r>
              <a:rPr lang="en-US" sz="2400" baseline="30000" dirty="0" smtClean="0"/>
              <a:t>heparin </a:t>
            </a:r>
            <a:r>
              <a:rPr lang="en-US" sz="2400" baseline="30000" dirty="0"/>
              <a:t>do not accumulate in breast milk and do not induce an anticoagulant effect in the infant, these anticoagulants are compatible with breastfeeding.</a:t>
            </a:r>
            <a:endParaRPr lang="en-US" sz="2400" dirty="0"/>
          </a:p>
        </p:txBody>
      </p:sp>
      <p:sp>
        <p:nvSpPr>
          <p:cNvPr id="5" name="Rectangle 4"/>
          <p:cNvSpPr/>
          <p:nvPr/>
        </p:nvSpPr>
        <p:spPr>
          <a:xfrm>
            <a:off x="1620687" y="491345"/>
            <a:ext cx="6338311" cy="707886"/>
          </a:xfrm>
          <a:prstGeom prst="rect">
            <a:avLst/>
          </a:prstGeom>
        </p:spPr>
        <p:txBody>
          <a:bodyPr wrap="square">
            <a:spAutoFit/>
          </a:bodyPr>
          <a:lstStyle/>
          <a:p>
            <a:pPr algn="ctr"/>
            <a:r>
              <a:rPr lang="el-GR" sz="4000" baseline="30000" dirty="0" smtClean="0"/>
              <a:t>Φλεβοθρομβοεμβολική νόσος</a:t>
            </a:r>
            <a:r>
              <a:rPr lang="en-US" sz="4000" dirty="0" smtClean="0"/>
              <a:t> </a:t>
            </a:r>
            <a:r>
              <a:rPr lang="el-GR" sz="4000" baseline="30000" dirty="0" smtClean="0"/>
              <a:t>και κύηση</a:t>
            </a:r>
            <a:endParaRPr lang="el-GR" sz="4000" baseline="30000" dirty="0"/>
          </a:p>
        </p:txBody>
      </p:sp>
      <p:pic>
        <p:nvPicPr>
          <p:cNvPr id="6" name="Picture 5"/>
          <p:cNvPicPr>
            <a:picLocks noChangeAspect="1"/>
          </p:cNvPicPr>
          <p:nvPr/>
        </p:nvPicPr>
        <p:blipFill>
          <a:blip r:embed="rId2"/>
          <a:stretch>
            <a:fillRect/>
          </a:stretch>
        </p:blipFill>
        <p:spPr>
          <a:xfrm>
            <a:off x="8169835" y="233828"/>
            <a:ext cx="785812" cy="1134595"/>
          </a:xfrm>
          <a:prstGeom prst="rect">
            <a:avLst/>
          </a:prstGeom>
        </p:spPr>
      </p:pic>
    </p:spTree>
    <p:extLst>
      <p:ext uri="{BB962C8B-B14F-4D97-AF65-F5344CB8AC3E}">
        <p14:creationId xmlns:p14="http://schemas.microsoft.com/office/powerpoint/2010/main" val="9448398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8137E6-4D81-7B47-8CB0-168157584151}" type="slidenum">
              <a:rPr lang="en-US" smtClean="0"/>
              <a:t>19</a:t>
            </a:fld>
            <a:endParaRPr lang="en-US"/>
          </a:p>
        </p:txBody>
      </p:sp>
      <p:sp>
        <p:nvSpPr>
          <p:cNvPr id="4" name="Rectangle 3"/>
          <p:cNvSpPr/>
          <p:nvPr/>
        </p:nvSpPr>
        <p:spPr>
          <a:xfrm>
            <a:off x="1620687" y="491345"/>
            <a:ext cx="6338311" cy="707886"/>
          </a:xfrm>
          <a:prstGeom prst="rect">
            <a:avLst/>
          </a:prstGeom>
        </p:spPr>
        <p:txBody>
          <a:bodyPr wrap="square">
            <a:spAutoFit/>
          </a:bodyPr>
          <a:lstStyle/>
          <a:p>
            <a:pPr algn="ctr"/>
            <a:r>
              <a:rPr lang="el-GR" sz="4000" baseline="30000" dirty="0" smtClean="0"/>
              <a:t>Φλεβοθρομβοεμβολική νόσος</a:t>
            </a:r>
            <a:r>
              <a:rPr lang="en-US" sz="4000" dirty="0" smtClean="0"/>
              <a:t> </a:t>
            </a:r>
            <a:r>
              <a:rPr lang="el-GR" sz="4000" baseline="30000" dirty="0" smtClean="0"/>
              <a:t>και κύηση</a:t>
            </a:r>
            <a:endParaRPr lang="el-GR" sz="4000" baseline="30000" dirty="0"/>
          </a:p>
        </p:txBody>
      </p:sp>
      <p:pic>
        <p:nvPicPr>
          <p:cNvPr id="5" name="Picture 4"/>
          <p:cNvPicPr>
            <a:picLocks noChangeAspect="1"/>
          </p:cNvPicPr>
          <p:nvPr/>
        </p:nvPicPr>
        <p:blipFill>
          <a:blip r:embed="rId2"/>
          <a:stretch>
            <a:fillRect/>
          </a:stretch>
        </p:blipFill>
        <p:spPr>
          <a:xfrm>
            <a:off x="8169835" y="233828"/>
            <a:ext cx="785812" cy="1134595"/>
          </a:xfrm>
          <a:prstGeom prst="rect">
            <a:avLst/>
          </a:prstGeom>
        </p:spPr>
      </p:pic>
      <p:sp>
        <p:nvSpPr>
          <p:cNvPr id="6" name="Rectangle 5"/>
          <p:cNvSpPr/>
          <p:nvPr/>
        </p:nvSpPr>
        <p:spPr>
          <a:xfrm>
            <a:off x="453555" y="1824505"/>
            <a:ext cx="8410213" cy="3867725"/>
          </a:xfrm>
          <a:prstGeom prst="rect">
            <a:avLst/>
          </a:prstGeom>
        </p:spPr>
        <p:txBody>
          <a:bodyPr wrap="square">
            <a:spAutoFit/>
          </a:bodyPr>
          <a:lstStyle/>
          <a:p>
            <a:r>
              <a:rPr lang="en-US" sz="3200" b="1" baseline="30000" dirty="0"/>
              <a:t>Heparin Compounds</a:t>
            </a:r>
          </a:p>
          <a:p>
            <a:pPr marL="342900" indent="-342900">
              <a:buFont typeface="Arial"/>
              <a:buChar char="•"/>
            </a:pPr>
            <a:r>
              <a:rPr lang="en-US" sz="2400" baseline="30000" dirty="0"/>
              <a:t>Neither unfractionated heparin nor LMWH crosses the placenta </a:t>
            </a:r>
            <a:r>
              <a:rPr lang="en-US" sz="2400" baseline="30000" dirty="0" smtClean="0"/>
              <a:t> </a:t>
            </a:r>
            <a:r>
              <a:rPr lang="en-US" sz="2400" baseline="30000" dirty="0"/>
              <a:t>and both are considered safe in </a:t>
            </a:r>
            <a:r>
              <a:rPr lang="en-US" sz="2400" baseline="30000" dirty="0" smtClean="0"/>
              <a:t>pregnancy. </a:t>
            </a:r>
          </a:p>
          <a:p>
            <a:pPr marL="342900" indent="-342900">
              <a:buFont typeface="Arial"/>
              <a:buChar char="•"/>
            </a:pPr>
            <a:r>
              <a:rPr lang="en-US" sz="2400" baseline="30000" dirty="0" smtClean="0"/>
              <a:t>Unique </a:t>
            </a:r>
            <a:r>
              <a:rPr lang="en-US" sz="2400" baseline="30000" dirty="0"/>
              <a:t>considerations regarding the use of anticoagulation therapy in pregnancy include a 40–50% increase in maternal blood volume; an increase in </a:t>
            </a:r>
            <a:r>
              <a:rPr lang="en-US" sz="2400" baseline="30000" dirty="0" smtClean="0"/>
              <a:t>glomerular </a:t>
            </a:r>
            <a:r>
              <a:rPr lang="en-US" sz="2400" baseline="30000" dirty="0"/>
              <a:t>filtration, which results in increased renal </a:t>
            </a:r>
            <a:r>
              <a:rPr lang="en-US" sz="2400" baseline="30000" dirty="0" smtClean="0"/>
              <a:t>excretion </a:t>
            </a:r>
            <a:r>
              <a:rPr lang="en-US" sz="2400" baseline="30000" dirty="0"/>
              <a:t>of heparin compounds; and an increase in protein binding of heparin </a:t>
            </a:r>
            <a:r>
              <a:rPr lang="en-US" sz="2400" baseline="30000" dirty="0" smtClean="0"/>
              <a:t>. </a:t>
            </a:r>
          </a:p>
          <a:p>
            <a:pPr marL="342900" indent="-342900">
              <a:buFont typeface="Arial"/>
              <a:buChar char="•"/>
            </a:pPr>
            <a:r>
              <a:rPr lang="en-US" sz="2400" baseline="30000" dirty="0" smtClean="0"/>
              <a:t>During </a:t>
            </a:r>
            <a:r>
              <a:rPr lang="en-US" sz="2400" baseline="30000" dirty="0"/>
              <a:t>pregnancy, both </a:t>
            </a:r>
            <a:r>
              <a:rPr lang="en-US" sz="2400" baseline="30000" dirty="0" smtClean="0"/>
              <a:t>unfractionated </a:t>
            </a:r>
            <a:r>
              <a:rPr lang="en-US" sz="2400" baseline="30000" dirty="0"/>
              <a:t>heparin and LMWH have shorter half-lives and lower peak plasma concentrations, usually necessitating higher doses and more frequent administration in order to maintain effective concentrations </a:t>
            </a:r>
            <a:r>
              <a:rPr lang="en-US" sz="2400" baseline="30000" dirty="0" smtClean="0"/>
              <a:t>.</a:t>
            </a:r>
            <a:endParaRPr lang="en-US" sz="2400" baseline="30000" dirty="0"/>
          </a:p>
          <a:p>
            <a:pPr marL="342900" indent="-342900">
              <a:buFont typeface="Arial"/>
              <a:buChar char="•"/>
            </a:pPr>
            <a:r>
              <a:rPr lang="en-US" sz="2400" baseline="30000" dirty="0" smtClean="0"/>
              <a:t>Potential </a:t>
            </a:r>
            <a:r>
              <a:rPr lang="en-US" sz="2400" baseline="30000" dirty="0"/>
              <a:t>advantages of LMWH include fewer bleeding episodes, a more predictable therapeutic response, a lower risk of heparin-induced thrombocytopenia, a longer half-life, and less bone </a:t>
            </a:r>
            <a:r>
              <a:rPr lang="en-US" sz="2400" baseline="30000" dirty="0" smtClean="0"/>
              <a:t>mineral </a:t>
            </a:r>
            <a:r>
              <a:rPr lang="en-US" sz="2400" baseline="30000" dirty="0"/>
              <a:t>density </a:t>
            </a:r>
            <a:r>
              <a:rPr lang="en-US" sz="2400" baseline="30000" dirty="0" smtClean="0"/>
              <a:t>loss. </a:t>
            </a:r>
          </a:p>
          <a:p>
            <a:pPr marL="342900" indent="-342900">
              <a:buFont typeface="Arial"/>
              <a:buChar char="•"/>
            </a:pPr>
            <a:r>
              <a:rPr lang="en-US" sz="2400" baseline="30000" dirty="0" smtClean="0"/>
              <a:t>Unfractionated heparin, is associated with increased bruising at the injection sites, also has been associated with other skin reactions and serious allergic reactions </a:t>
            </a:r>
            <a:endParaRPr lang="en-US" sz="2400" dirty="0"/>
          </a:p>
        </p:txBody>
      </p:sp>
      <p:sp>
        <p:nvSpPr>
          <p:cNvPr id="7" name="Rectangle 6"/>
          <p:cNvSpPr/>
          <p:nvPr/>
        </p:nvSpPr>
        <p:spPr>
          <a:xfrm>
            <a:off x="453555" y="5792296"/>
            <a:ext cx="8233245"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endParaRPr lang="el-GR" sz="2400" baseline="30000" dirty="0" smtClean="0"/>
          </a:p>
          <a:p>
            <a:pPr algn="ctr"/>
            <a:r>
              <a:rPr lang="en-US" sz="2400" baseline="30000" dirty="0" smtClean="0"/>
              <a:t>A relative </a:t>
            </a:r>
            <a:r>
              <a:rPr lang="en-US" sz="2400" baseline="30000" dirty="0"/>
              <a:t>disadvantage of LMWH at the time of delivery is its </a:t>
            </a:r>
            <a:r>
              <a:rPr lang="en-US" sz="2400" baseline="30000" dirty="0" smtClean="0"/>
              <a:t>longer </a:t>
            </a:r>
            <a:r>
              <a:rPr lang="en-US" sz="2400" baseline="30000" dirty="0"/>
              <a:t>half-life, which is an important consideration for both </a:t>
            </a:r>
            <a:r>
              <a:rPr lang="en-US" sz="2400" baseline="30000" dirty="0" err="1"/>
              <a:t>neuraxial</a:t>
            </a:r>
            <a:r>
              <a:rPr lang="en-US" sz="2400" baseline="30000" dirty="0"/>
              <a:t> anesthesia and </a:t>
            </a:r>
            <a:r>
              <a:rPr lang="en-US" sz="2400" baseline="30000" dirty="0" err="1"/>
              <a:t>peripartum</a:t>
            </a:r>
            <a:r>
              <a:rPr lang="en-US" sz="2400" baseline="30000" dirty="0"/>
              <a:t> bleeding risk.</a:t>
            </a:r>
            <a:endParaRPr lang="en-US" sz="2400" dirty="0"/>
          </a:p>
        </p:txBody>
      </p:sp>
    </p:spTree>
    <p:extLst>
      <p:ext uri="{BB962C8B-B14F-4D97-AF65-F5344CB8AC3E}">
        <p14:creationId xmlns:p14="http://schemas.microsoft.com/office/powerpoint/2010/main" val="26115522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8137E6-4D81-7B47-8CB0-168157584151}" type="slidenum">
              <a:rPr lang="en-US" smtClean="0"/>
              <a:t>2</a:t>
            </a:fld>
            <a:endParaRPr lang="en-US"/>
          </a:p>
        </p:txBody>
      </p:sp>
      <p:sp>
        <p:nvSpPr>
          <p:cNvPr id="3" name="TextBox 2"/>
          <p:cNvSpPr txBox="1"/>
          <p:nvPr/>
        </p:nvSpPr>
        <p:spPr>
          <a:xfrm>
            <a:off x="1467123" y="102618"/>
            <a:ext cx="6246296" cy="769441"/>
          </a:xfrm>
          <a:prstGeom prst="rect">
            <a:avLst/>
          </a:prstGeom>
          <a:noFill/>
        </p:spPr>
        <p:txBody>
          <a:bodyPr wrap="none" rtlCol="0">
            <a:spAutoFit/>
          </a:bodyPr>
          <a:lstStyle/>
          <a:p>
            <a:r>
              <a:rPr lang="el-GR" sz="4400" dirty="0" smtClean="0"/>
              <a:t>Κ</a:t>
            </a:r>
            <a:r>
              <a:rPr lang="el-GR" sz="4400" dirty="0" smtClean="0"/>
              <a:t>ύ</a:t>
            </a:r>
            <a:r>
              <a:rPr lang="el-GR" sz="4400" dirty="0" smtClean="0"/>
              <a:t>ηση = υπερπηκτικ</a:t>
            </a:r>
            <a:r>
              <a:rPr lang="el-GR" sz="4400" dirty="0" smtClean="0"/>
              <a:t>ότητα</a:t>
            </a:r>
            <a:endParaRPr lang="en-US" sz="4400" dirty="0"/>
          </a:p>
        </p:txBody>
      </p:sp>
      <p:pic>
        <p:nvPicPr>
          <p:cNvPr id="7" name="Picture 6"/>
          <p:cNvPicPr>
            <a:picLocks noChangeAspect="1"/>
          </p:cNvPicPr>
          <p:nvPr/>
        </p:nvPicPr>
        <p:blipFill>
          <a:blip r:embed="rId2"/>
          <a:stretch>
            <a:fillRect/>
          </a:stretch>
        </p:blipFill>
        <p:spPr>
          <a:xfrm>
            <a:off x="535198" y="1004885"/>
            <a:ext cx="8084252" cy="5588543"/>
          </a:xfrm>
          <a:prstGeom prst="rect">
            <a:avLst/>
          </a:prstGeom>
          <a:ln w="31750">
            <a:solidFill>
              <a:srgbClr val="FF0000"/>
            </a:solidFill>
          </a:ln>
        </p:spPr>
      </p:pic>
      <p:pic>
        <p:nvPicPr>
          <p:cNvPr id="5" name="Picture 4"/>
          <p:cNvPicPr>
            <a:picLocks noChangeAspect="1"/>
          </p:cNvPicPr>
          <p:nvPr/>
        </p:nvPicPr>
        <p:blipFill rotWithShape="1">
          <a:blip r:embed="rId3"/>
          <a:srcRect l="14207" t="909" r="11975" b="-909"/>
          <a:stretch/>
        </p:blipFill>
        <p:spPr>
          <a:xfrm>
            <a:off x="4432333" y="1021586"/>
            <a:ext cx="4176044" cy="2762580"/>
          </a:xfrm>
          <a:prstGeom prst="rect">
            <a:avLst/>
          </a:prstGeom>
        </p:spPr>
      </p:pic>
    </p:spTree>
    <p:extLst>
      <p:ext uri="{BB962C8B-B14F-4D97-AF65-F5344CB8AC3E}">
        <p14:creationId xmlns:p14="http://schemas.microsoft.com/office/powerpoint/2010/main" val="40121985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8137E6-4D81-7B47-8CB0-168157584151}" type="slidenum">
              <a:rPr lang="en-US" smtClean="0"/>
              <a:t>20</a:t>
            </a:fld>
            <a:endParaRPr lang="en-US"/>
          </a:p>
        </p:txBody>
      </p:sp>
      <p:sp>
        <p:nvSpPr>
          <p:cNvPr id="4" name="Rectangle 3"/>
          <p:cNvSpPr/>
          <p:nvPr/>
        </p:nvSpPr>
        <p:spPr>
          <a:xfrm>
            <a:off x="1620687" y="491345"/>
            <a:ext cx="6338311" cy="707886"/>
          </a:xfrm>
          <a:prstGeom prst="rect">
            <a:avLst/>
          </a:prstGeom>
        </p:spPr>
        <p:txBody>
          <a:bodyPr wrap="square">
            <a:spAutoFit/>
          </a:bodyPr>
          <a:lstStyle/>
          <a:p>
            <a:pPr algn="ctr"/>
            <a:r>
              <a:rPr lang="el-GR" sz="4000" baseline="30000" dirty="0" smtClean="0"/>
              <a:t>Φλεβοθρομβοεμβολική νόσος</a:t>
            </a:r>
            <a:r>
              <a:rPr lang="en-US" sz="4000" dirty="0" smtClean="0"/>
              <a:t> </a:t>
            </a:r>
            <a:r>
              <a:rPr lang="el-GR" sz="4000" baseline="30000" dirty="0" smtClean="0"/>
              <a:t>και κύηση</a:t>
            </a:r>
            <a:endParaRPr lang="el-GR" sz="4000" baseline="30000" dirty="0"/>
          </a:p>
        </p:txBody>
      </p:sp>
      <p:pic>
        <p:nvPicPr>
          <p:cNvPr id="5" name="Picture 4"/>
          <p:cNvPicPr>
            <a:picLocks noChangeAspect="1"/>
          </p:cNvPicPr>
          <p:nvPr/>
        </p:nvPicPr>
        <p:blipFill>
          <a:blip r:embed="rId2"/>
          <a:stretch>
            <a:fillRect/>
          </a:stretch>
        </p:blipFill>
        <p:spPr>
          <a:xfrm>
            <a:off x="8169835" y="233828"/>
            <a:ext cx="785812" cy="1134595"/>
          </a:xfrm>
          <a:prstGeom prst="rect">
            <a:avLst/>
          </a:prstGeom>
        </p:spPr>
      </p:pic>
      <p:sp>
        <p:nvSpPr>
          <p:cNvPr id="6" name="Rectangle 5"/>
          <p:cNvSpPr/>
          <p:nvPr/>
        </p:nvSpPr>
        <p:spPr>
          <a:xfrm>
            <a:off x="224435" y="2090172"/>
            <a:ext cx="8626374" cy="3670748"/>
          </a:xfrm>
          <a:prstGeom prst="rect">
            <a:avLst/>
          </a:prstGeom>
        </p:spPr>
        <p:txBody>
          <a:bodyPr wrap="square">
            <a:spAutoFit/>
          </a:bodyPr>
          <a:lstStyle/>
          <a:p>
            <a:r>
              <a:rPr lang="en-US" sz="2800" b="1" i="1" baseline="30000" dirty="0"/>
              <a:t>Which anticoagulants should be used in cases of heparin allergy</a:t>
            </a:r>
            <a:r>
              <a:rPr lang="en-US" sz="2800" b="1" i="1" baseline="30000" dirty="0" smtClean="0"/>
              <a:t>?</a:t>
            </a:r>
          </a:p>
          <a:p>
            <a:pPr marL="457200" indent="-457200">
              <a:lnSpc>
                <a:spcPct val="120000"/>
              </a:lnSpc>
              <a:buFont typeface="Arial"/>
              <a:buChar char="•"/>
            </a:pPr>
            <a:endParaRPr lang="en-US" sz="2800" b="1" i="1" baseline="30000" dirty="0"/>
          </a:p>
          <a:p>
            <a:pPr marL="457200" indent="-457200">
              <a:lnSpc>
                <a:spcPct val="120000"/>
              </a:lnSpc>
              <a:buFont typeface="Arial"/>
              <a:buChar char="•"/>
            </a:pPr>
            <a:r>
              <a:rPr lang="en-US" sz="2400" baseline="30000" dirty="0"/>
              <a:t>In cases of severe cutaneous allergies or heparin- induced thrombocytopenia in pregnancy, </a:t>
            </a:r>
            <a:r>
              <a:rPr lang="en-US" sz="2400" b="1" baseline="30000" dirty="0" err="1"/>
              <a:t>fondaparinux</a:t>
            </a:r>
            <a:r>
              <a:rPr lang="en-US" sz="2400" baseline="30000" dirty="0"/>
              <a:t> (a synthetic </a:t>
            </a:r>
            <a:r>
              <a:rPr lang="en-US" sz="2400" baseline="30000" dirty="0" err="1"/>
              <a:t>pentasaccharide</a:t>
            </a:r>
            <a:r>
              <a:rPr lang="en-US" sz="2400" baseline="30000" dirty="0"/>
              <a:t>) may be the preferred anti- coagulant because </a:t>
            </a:r>
            <a:r>
              <a:rPr lang="en-US" sz="2400" b="1" baseline="30000" dirty="0" err="1"/>
              <a:t>danaparoid</a:t>
            </a:r>
            <a:r>
              <a:rPr lang="en-US" sz="2400" baseline="30000" dirty="0"/>
              <a:t>, an LMWH with minimal cross-reactivity in heparin-sensitive patients, is currently unavailable in the United States </a:t>
            </a:r>
            <a:r>
              <a:rPr lang="en-US" sz="2400" baseline="30000" dirty="0" smtClean="0"/>
              <a:t>.</a:t>
            </a:r>
          </a:p>
          <a:p>
            <a:pPr marL="457200" indent="-457200">
              <a:lnSpc>
                <a:spcPct val="120000"/>
              </a:lnSpc>
              <a:buFont typeface="Arial"/>
              <a:buChar char="•"/>
            </a:pPr>
            <a:r>
              <a:rPr lang="en-US" sz="2400" baseline="30000" dirty="0" smtClean="0"/>
              <a:t> </a:t>
            </a:r>
            <a:r>
              <a:rPr lang="en-US" sz="2400" baseline="30000" dirty="0"/>
              <a:t>However, there are insufficient data to justify the routine use of </a:t>
            </a:r>
            <a:r>
              <a:rPr lang="en-US" sz="2400" baseline="30000" dirty="0" err="1"/>
              <a:t>fondaparinux</a:t>
            </a:r>
            <a:r>
              <a:rPr lang="en-US" sz="2400" baseline="30000" dirty="0"/>
              <a:t> as an alternative to heparins for prophylaxis of venous thromboembolism in pregnancy. </a:t>
            </a:r>
            <a:endParaRPr lang="en-US" sz="2400" baseline="30000" dirty="0" smtClean="0"/>
          </a:p>
          <a:p>
            <a:pPr marL="457200" indent="-457200">
              <a:lnSpc>
                <a:spcPct val="120000"/>
              </a:lnSpc>
              <a:buFont typeface="Arial"/>
              <a:buChar char="•"/>
            </a:pPr>
            <a:r>
              <a:rPr lang="en-US" sz="2400" baseline="30000" dirty="0" smtClean="0"/>
              <a:t>Although </a:t>
            </a:r>
            <a:r>
              <a:rPr lang="en-US" sz="2400" baseline="30000" dirty="0"/>
              <a:t>a recent </a:t>
            </a:r>
            <a:r>
              <a:rPr lang="en-US" sz="2400" baseline="30000" dirty="0" smtClean="0"/>
              <a:t>retrospective </a:t>
            </a:r>
            <a:r>
              <a:rPr lang="en-US" sz="2400" baseline="30000" dirty="0"/>
              <a:t>study comparing </a:t>
            </a:r>
            <a:r>
              <a:rPr lang="en-US" sz="2400" baseline="30000" dirty="0" err="1"/>
              <a:t>fondaparinux</a:t>
            </a:r>
            <a:r>
              <a:rPr lang="en-US" sz="2400" baseline="30000" dirty="0"/>
              <a:t> with enoxaparin administered between day 6 of the conception cycle and continued until 12 weeks of gestation found no untoward effects of </a:t>
            </a:r>
            <a:r>
              <a:rPr lang="en-US" sz="2400" baseline="30000" dirty="0" err="1"/>
              <a:t>fondaparinux</a:t>
            </a:r>
            <a:r>
              <a:rPr lang="en-US" sz="2400" baseline="30000" dirty="0"/>
              <a:t> on mother or </a:t>
            </a:r>
            <a:r>
              <a:rPr lang="en-US" sz="2400" baseline="30000" dirty="0" smtClean="0"/>
              <a:t>infant, anticoagulant </a:t>
            </a:r>
            <a:r>
              <a:rPr lang="en-US" sz="2400" baseline="30000" dirty="0"/>
              <a:t>activity has been detected in umbilical cord blood of exposed </a:t>
            </a:r>
            <a:r>
              <a:rPr lang="en-US" sz="2400" baseline="30000" dirty="0" smtClean="0"/>
              <a:t>fetuses.</a:t>
            </a:r>
            <a:endParaRPr lang="en-US" sz="2400" dirty="0"/>
          </a:p>
        </p:txBody>
      </p:sp>
      <p:sp>
        <p:nvSpPr>
          <p:cNvPr id="7" name="Rectangle 6"/>
          <p:cNvSpPr/>
          <p:nvPr/>
        </p:nvSpPr>
        <p:spPr>
          <a:xfrm>
            <a:off x="431900" y="6247052"/>
            <a:ext cx="2377574" cy="276999"/>
          </a:xfrm>
          <a:prstGeom prst="rect">
            <a:avLst/>
          </a:prstGeom>
        </p:spPr>
        <p:txBody>
          <a:bodyPr wrap="none">
            <a:spAutoFit/>
          </a:bodyPr>
          <a:lstStyle/>
          <a:p>
            <a:r>
              <a:rPr lang="en-US" baseline="30000" dirty="0"/>
              <a:t>J </a:t>
            </a:r>
            <a:r>
              <a:rPr lang="en-US" baseline="30000" dirty="0" err="1"/>
              <a:t>Thromb</a:t>
            </a:r>
            <a:r>
              <a:rPr lang="en-US" baseline="30000" dirty="0"/>
              <a:t> </a:t>
            </a:r>
            <a:r>
              <a:rPr lang="en-US" baseline="30000" dirty="0" err="1"/>
              <a:t>Haemost</a:t>
            </a:r>
            <a:r>
              <a:rPr lang="en-US" baseline="30000" dirty="0"/>
              <a:t> 2010;8:1876–9. </a:t>
            </a:r>
            <a:endParaRPr lang="en-US" dirty="0"/>
          </a:p>
        </p:txBody>
      </p:sp>
      <p:sp>
        <p:nvSpPr>
          <p:cNvPr id="8" name="Rectangle 7"/>
          <p:cNvSpPr/>
          <p:nvPr/>
        </p:nvSpPr>
        <p:spPr>
          <a:xfrm>
            <a:off x="2809474" y="6188413"/>
            <a:ext cx="2487780" cy="307777"/>
          </a:xfrm>
          <a:prstGeom prst="rect">
            <a:avLst/>
          </a:prstGeom>
        </p:spPr>
        <p:txBody>
          <a:bodyPr wrap="none">
            <a:spAutoFit/>
          </a:bodyPr>
          <a:lstStyle/>
          <a:p>
            <a:r>
              <a:rPr lang="da-DK" sz="1400" dirty="0" smtClean="0"/>
              <a:t>N </a:t>
            </a:r>
            <a:r>
              <a:rPr lang="da-DK" sz="1400" dirty="0" err="1" smtClean="0"/>
              <a:t>Engl</a:t>
            </a:r>
            <a:r>
              <a:rPr lang="da-DK" sz="1400" dirty="0" smtClean="0"/>
              <a:t> J Med 2004;350:1914–5. </a:t>
            </a:r>
          </a:p>
        </p:txBody>
      </p:sp>
    </p:spTree>
    <p:extLst>
      <p:ext uri="{BB962C8B-B14F-4D97-AF65-F5344CB8AC3E}">
        <p14:creationId xmlns:p14="http://schemas.microsoft.com/office/powerpoint/2010/main" val="22550864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8137E6-4D81-7B47-8CB0-168157584151}" type="slidenum">
              <a:rPr lang="en-US" smtClean="0"/>
              <a:t>21</a:t>
            </a:fld>
            <a:endParaRPr lang="en-US"/>
          </a:p>
        </p:txBody>
      </p:sp>
      <p:sp>
        <p:nvSpPr>
          <p:cNvPr id="3" name="Rectangle 2"/>
          <p:cNvSpPr/>
          <p:nvPr/>
        </p:nvSpPr>
        <p:spPr>
          <a:xfrm>
            <a:off x="427635" y="1705775"/>
            <a:ext cx="4245965" cy="3334246"/>
          </a:xfrm>
          <a:prstGeom prst="rect">
            <a:avLst/>
          </a:prstGeom>
        </p:spPr>
        <p:txBody>
          <a:bodyPr wrap="square">
            <a:spAutoFit/>
          </a:bodyPr>
          <a:lstStyle/>
          <a:p>
            <a:pPr>
              <a:lnSpc>
                <a:spcPct val="120000"/>
              </a:lnSpc>
            </a:pPr>
            <a:r>
              <a:rPr lang="en-US" sz="2400" b="1" baseline="30000" dirty="0" smtClean="0"/>
              <a:t>Warfarin</a:t>
            </a:r>
          </a:p>
          <a:p>
            <a:pPr>
              <a:lnSpc>
                <a:spcPct val="120000"/>
              </a:lnSpc>
            </a:pPr>
            <a:endParaRPr lang="en-US" sz="2400" b="1" baseline="30000" dirty="0"/>
          </a:p>
          <a:p>
            <a:pPr marL="342900" indent="-342900">
              <a:lnSpc>
                <a:spcPct val="120000"/>
              </a:lnSpc>
              <a:buFont typeface="Arial"/>
              <a:buChar char="•"/>
            </a:pPr>
            <a:r>
              <a:rPr lang="en-US" sz="2400" baseline="30000" dirty="0" smtClean="0"/>
              <a:t>Warfarin </a:t>
            </a:r>
            <a:r>
              <a:rPr lang="en-US" sz="2400" baseline="30000" dirty="0" err="1" smtClean="0"/>
              <a:t>embryopathy</a:t>
            </a:r>
            <a:r>
              <a:rPr lang="en-US" sz="2400" baseline="30000" dirty="0" smtClean="0"/>
              <a:t> has been linked with exposure at 6–12 weeks of gestation, </a:t>
            </a:r>
          </a:p>
          <a:p>
            <a:pPr marL="342900" indent="-342900">
              <a:lnSpc>
                <a:spcPct val="120000"/>
              </a:lnSpc>
              <a:buFont typeface="Arial"/>
              <a:buChar char="•"/>
            </a:pPr>
            <a:r>
              <a:rPr lang="en-US" sz="2400" baseline="30000" dirty="0" smtClean="0"/>
              <a:t>LMWH </a:t>
            </a:r>
            <a:r>
              <a:rPr lang="en-US" sz="2400" baseline="30000" dirty="0"/>
              <a:t>be used in place of warfarin.</a:t>
            </a:r>
          </a:p>
          <a:p>
            <a:pPr marL="342900" indent="-342900">
              <a:lnSpc>
                <a:spcPct val="120000"/>
              </a:lnSpc>
              <a:buFont typeface="Arial"/>
              <a:buChar char="•"/>
            </a:pPr>
            <a:r>
              <a:rPr lang="en-US" sz="2400" baseline="30000" dirty="0"/>
              <a:t>Although rarely prescribed in pregnancy, warfarin is still considered in pregnancy for women with </a:t>
            </a:r>
            <a:r>
              <a:rPr lang="en-US" sz="2400" baseline="30000" dirty="0" smtClean="0"/>
              <a:t>mechanical </a:t>
            </a:r>
            <a:r>
              <a:rPr lang="en-US" sz="2400" baseline="30000" dirty="0"/>
              <a:t>heart valves because of their high risk of </a:t>
            </a:r>
            <a:r>
              <a:rPr lang="en-US" sz="2400" baseline="30000" dirty="0" smtClean="0"/>
              <a:t>thrombosis even with heparin or LMWH anticoagulation therapy </a:t>
            </a:r>
          </a:p>
        </p:txBody>
      </p:sp>
      <p:sp>
        <p:nvSpPr>
          <p:cNvPr id="5" name="Rectangle 4"/>
          <p:cNvSpPr/>
          <p:nvPr/>
        </p:nvSpPr>
        <p:spPr>
          <a:xfrm>
            <a:off x="1620687" y="491345"/>
            <a:ext cx="6338311" cy="707886"/>
          </a:xfrm>
          <a:prstGeom prst="rect">
            <a:avLst/>
          </a:prstGeom>
        </p:spPr>
        <p:txBody>
          <a:bodyPr wrap="square">
            <a:spAutoFit/>
          </a:bodyPr>
          <a:lstStyle/>
          <a:p>
            <a:pPr algn="ctr"/>
            <a:r>
              <a:rPr lang="el-GR" sz="4000" baseline="30000" dirty="0" smtClean="0"/>
              <a:t>Φλεβοθρομβοεμβολική νόσος</a:t>
            </a:r>
            <a:r>
              <a:rPr lang="en-US" sz="4000" dirty="0" smtClean="0"/>
              <a:t> </a:t>
            </a:r>
            <a:r>
              <a:rPr lang="el-GR" sz="4000" baseline="30000" dirty="0" smtClean="0"/>
              <a:t>και κύηση</a:t>
            </a:r>
            <a:endParaRPr lang="el-GR" sz="4000" baseline="30000" dirty="0"/>
          </a:p>
        </p:txBody>
      </p:sp>
      <p:pic>
        <p:nvPicPr>
          <p:cNvPr id="6" name="Picture 5"/>
          <p:cNvPicPr>
            <a:picLocks noChangeAspect="1"/>
          </p:cNvPicPr>
          <p:nvPr/>
        </p:nvPicPr>
        <p:blipFill>
          <a:blip r:embed="rId2"/>
          <a:stretch>
            <a:fillRect/>
          </a:stretch>
        </p:blipFill>
        <p:spPr>
          <a:xfrm>
            <a:off x="8169835" y="233828"/>
            <a:ext cx="785812" cy="1134595"/>
          </a:xfrm>
          <a:prstGeom prst="rect">
            <a:avLst/>
          </a:prstGeom>
        </p:spPr>
      </p:pic>
      <p:pic>
        <p:nvPicPr>
          <p:cNvPr id="7" name="Picture 6"/>
          <p:cNvPicPr>
            <a:picLocks noChangeAspect="1"/>
          </p:cNvPicPr>
          <p:nvPr/>
        </p:nvPicPr>
        <p:blipFill>
          <a:blip r:embed="rId3"/>
          <a:stretch>
            <a:fillRect/>
          </a:stretch>
        </p:blipFill>
        <p:spPr>
          <a:xfrm>
            <a:off x="4967610" y="2400300"/>
            <a:ext cx="3988037" cy="3200400"/>
          </a:xfrm>
          <a:prstGeom prst="rect">
            <a:avLst/>
          </a:prstGeom>
        </p:spPr>
      </p:pic>
    </p:spTree>
    <p:extLst>
      <p:ext uri="{BB962C8B-B14F-4D97-AF65-F5344CB8AC3E}">
        <p14:creationId xmlns:p14="http://schemas.microsoft.com/office/powerpoint/2010/main" val="29262180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8137E6-4D81-7B47-8CB0-168157584151}" type="slidenum">
              <a:rPr lang="en-US" smtClean="0"/>
              <a:t>22</a:t>
            </a:fld>
            <a:endParaRPr lang="en-US"/>
          </a:p>
        </p:txBody>
      </p:sp>
      <p:sp>
        <p:nvSpPr>
          <p:cNvPr id="3" name="Rectangle 2"/>
          <p:cNvSpPr/>
          <p:nvPr/>
        </p:nvSpPr>
        <p:spPr>
          <a:xfrm>
            <a:off x="224435" y="1677938"/>
            <a:ext cx="8731212" cy="2349360"/>
          </a:xfrm>
          <a:prstGeom prst="rect">
            <a:avLst/>
          </a:prstGeom>
        </p:spPr>
        <p:txBody>
          <a:bodyPr wrap="square">
            <a:spAutoFit/>
          </a:bodyPr>
          <a:lstStyle/>
          <a:p>
            <a:r>
              <a:rPr lang="en-US" sz="2800" b="1" i="1" baseline="30000" dirty="0"/>
              <a:t>Who are candidates for thrombophilia evaluation</a:t>
            </a:r>
            <a:r>
              <a:rPr lang="en-US" sz="2800" b="1" i="1" baseline="30000" dirty="0" smtClean="0"/>
              <a:t>?</a:t>
            </a:r>
          </a:p>
          <a:p>
            <a:endParaRPr lang="en-US" sz="2800" b="1" i="1" baseline="30000" dirty="0"/>
          </a:p>
          <a:p>
            <a:r>
              <a:rPr lang="en-US" sz="2800" baseline="30000" dirty="0" smtClean="0"/>
              <a:t>•  	Personal </a:t>
            </a:r>
            <a:r>
              <a:rPr lang="en-US" sz="2800" baseline="30000" dirty="0"/>
              <a:t>history of venous thromboembolism that was associated with a </a:t>
            </a:r>
            <a:r>
              <a:rPr lang="en-US" sz="2800" baseline="30000" dirty="0" smtClean="0"/>
              <a:t>non-	recurrent </a:t>
            </a:r>
            <a:r>
              <a:rPr lang="en-US" sz="2800" baseline="30000" dirty="0"/>
              <a:t>risk factor (</a:t>
            </a:r>
            <a:r>
              <a:rPr lang="en-US" sz="2800" baseline="30000" dirty="0" err="1"/>
              <a:t>eg</a:t>
            </a:r>
            <a:r>
              <a:rPr lang="en-US" sz="2800" baseline="30000" dirty="0"/>
              <a:t>, fractures, surgery, and prolonged </a:t>
            </a:r>
            <a:r>
              <a:rPr lang="en-US" sz="2800" baseline="30000" dirty="0" smtClean="0"/>
              <a:t>immobilization</a:t>
            </a:r>
            <a:r>
              <a:rPr lang="en-US" sz="2800" baseline="30000" dirty="0"/>
              <a:t>). </a:t>
            </a:r>
            <a:endParaRPr lang="en-US" sz="2800" baseline="30000" dirty="0" smtClean="0"/>
          </a:p>
          <a:p>
            <a:r>
              <a:rPr lang="en-US" sz="2800" baseline="30000" dirty="0"/>
              <a:t>	</a:t>
            </a:r>
            <a:r>
              <a:rPr lang="en-US" sz="2800" baseline="30000" dirty="0" smtClean="0"/>
              <a:t>		</a:t>
            </a:r>
            <a:r>
              <a:rPr lang="en-US" sz="2400" baseline="30000" dirty="0" smtClean="0"/>
              <a:t>The </a:t>
            </a:r>
            <a:r>
              <a:rPr lang="en-US" sz="2400" baseline="30000" dirty="0"/>
              <a:t>recurrence risk among untreated pregnant women with such a history and </a:t>
            </a:r>
            <a:r>
              <a:rPr lang="en-US" sz="2400" baseline="30000" dirty="0" smtClean="0"/>
              <a:t>a</a:t>
            </a:r>
            <a:r>
              <a:rPr lang="en-US" sz="2400" baseline="30000" dirty="0"/>
              <a:t> </a:t>
            </a:r>
            <a:r>
              <a:rPr lang="en-US" sz="2400" baseline="30000" dirty="0" smtClean="0"/>
              <a:t>thrombophilia 		was </a:t>
            </a:r>
            <a:r>
              <a:rPr lang="en-US" sz="2400" baseline="30000" dirty="0"/>
              <a:t>16</a:t>
            </a:r>
            <a:r>
              <a:rPr lang="en-US" sz="2400" baseline="30000" dirty="0" smtClean="0"/>
              <a:t>%</a:t>
            </a:r>
            <a:endParaRPr lang="en-US" sz="2800" baseline="30000" dirty="0"/>
          </a:p>
          <a:p>
            <a:pPr marL="457200" indent="-457200">
              <a:buFont typeface="Arial"/>
              <a:buChar char="•"/>
            </a:pPr>
            <a:r>
              <a:rPr lang="en-US" sz="2800" baseline="30000" dirty="0" smtClean="0"/>
              <a:t>A </a:t>
            </a:r>
            <a:r>
              <a:rPr lang="en-US" sz="2800" baseline="30000" dirty="0"/>
              <a:t>first-degree relative (</a:t>
            </a:r>
            <a:r>
              <a:rPr lang="en-US" sz="2800" baseline="30000" dirty="0" err="1"/>
              <a:t>eg</a:t>
            </a:r>
            <a:r>
              <a:rPr lang="en-US" sz="2800" baseline="30000" dirty="0"/>
              <a:t>, parent or sibling) with a history of high-risk thrombophilia.</a:t>
            </a:r>
          </a:p>
        </p:txBody>
      </p:sp>
      <p:sp>
        <p:nvSpPr>
          <p:cNvPr id="5" name="Rectangle 4"/>
          <p:cNvSpPr/>
          <p:nvPr/>
        </p:nvSpPr>
        <p:spPr>
          <a:xfrm>
            <a:off x="1620687" y="491345"/>
            <a:ext cx="6338311" cy="707886"/>
          </a:xfrm>
          <a:prstGeom prst="rect">
            <a:avLst/>
          </a:prstGeom>
        </p:spPr>
        <p:txBody>
          <a:bodyPr wrap="square">
            <a:spAutoFit/>
          </a:bodyPr>
          <a:lstStyle/>
          <a:p>
            <a:pPr algn="ctr"/>
            <a:r>
              <a:rPr lang="el-GR" sz="4000" baseline="30000" dirty="0" smtClean="0"/>
              <a:t>Φλεβοθρομβοεμβολική νόσος</a:t>
            </a:r>
            <a:r>
              <a:rPr lang="en-US" sz="4000" dirty="0" smtClean="0"/>
              <a:t> </a:t>
            </a:r>
            <a:r>
              <a:rPr lang="el-GR" sz="4000" baseline="30000" dirty="0" smtClean="0"/>
              <a:t>και κύηση</a:t>
            </a:r>
            <a:endParaRPr lang="el-GR" sz="4000" baseline="30000" dirty="0"/>
          </a:p>
        </p:txBody>
      </p:sp>
      <p:pic>
        <p:nvPicPr>
          <p:cNvPr id="6" name="Picture 5"/>
          <p:cNvPicPr>
            <a:picLocks noChangeAspect="1"/>
          </p:cNvPicPr>
          <p:nvPr/>
        </p:nvPicPr>
        <p:blipFill>
          <a:blip r:embed="rId2"/>
          <a:stretch>
            <a:fillRect/>
          </a:stretch>
        </p:blipFill>
        <p:spPr>
          <a:xfrm>
            <a:off x="8169835" y="233828"/>
            <a:ext cx="785812" cy="1134595"/>
          </a:xfrm>
          <a:prstGeom prst="rect">
            <a:avLst/>
          </a:prstGeom>
        </p:spPr>
      </p:pic>
      <p:sp>
        <p:nvSpPr>
          <p:cNvPr id="7" name="Rectangle 6"/>
          <p:cNvSpPr/>
          <p:nvPr/>
        </p:nvSpPr>
        <p:spPr>
          <a:xfrm>
            <a:off x="224435" y="3938886"/>
            <a:ext cx="8731212" cy="280076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buFont typeface="Arial"/>
              <a:buChar char="•"/>
            </a:pPr>
            <a:r>
              <a:rPr lang="en-US" sz="1600" dirty="0" smtClean="0"/>
              <a:t>Testing for inherited </a:t>
            </a:r>
            <a:r>
              <a:rPr lang="en-US" sz="1600" dirty="0" err="1" smtClean="0"/>
              <a:t>thrombophilias</a:t>
            </a:r>
            <a:r>
              <a:rPr lang="en-US" sz="1600" dirty="0" smtClean="0"/>
              <a:t> in women who have experienced recurrent fetal  loss or placental abruption is not recommended because it is unclear if anticoagulation therapy reduces recurrence. </a:t>
            </a:r>
          </a:p>
          <a:p>
            <a:pPr marL="285750" indent="-285750">
              <a:buFont typeface="Arial"/>
              <a:buChar char="•"/>
            </a:pPr>
            <a:endParaRPr lang="en-US" sz="1600" dirty="0" smtClean="0"/>
          </a:p>
          <a:p>
            <a:pPr marL="285750" indent="-285750">
              <a:buFont typeface="Arial"/>
              <a:buChar char="•"/>
            </a:pPr>
            <a:r>
              <a:rPr lang="en-US" sz="1600" dirty="0" smtClean="0"/>
              <a:t>Although there may be an association in these cases, there is insufficient clinical evidence that ante- partum prophylaxis with unfractionated heparin or low molecular weight heparin (LMWH) prevents recurrence in these patients (56). </a:t>
            </a:r>
          </a:p>
          <a:p>
            <a:pPr marL="285750" indent="-285750">
              <a:buFont typeface="Arial"/>
              <a:buChar char="•"/>
            </a:pPr>
            <a:endParaRPr lang="en-US" sz="1600" dirty="0"/>
          </a:p>
          <a:p>
            <a:pPr marL="285750" indent="-285750">
              <a:buFont typeface="Arial"/>
              <a:buChar char="•"/>
            </a:pPr>
            <a:r>
              <a:rPr lang="en-US" sz="1600" dirty="0" smtClean="0"/>
              <a:t>However, screening for </a:t>
            </a:r>
            <a:r>
              <a:rPr lang="en-US" sz="1600" dirty="0" err="1" smtClean="0"/>
              <a:t>antiphospholipid</a:t>
            </a:r>
            <a:r>
              <a:rPr lang="en-US" sz="1600" dirty="0" smtClean="0"/>
              <a:t> antibodies may be appropriate in patients experiencing fetal loss </a:t>
            </a:r>
          </a:p>
          <a:p>
            <a:pPr marL="285750" indent="-285750">
              <a:buFont typeface="Arial"/>
              <a:buChar char="•"/>
            </a:pPr>
            <a:endParaRPr lang="en-US" sz="1600" dirty="0"/>
          </a:p>
        </p:txBody>
      </p:sp>
    </p:spTree>
    <p:extLst>
      <p:ext uri="{BB962C8B-B14F-4D97-AF65-F5344CB8AC3E}">
        <p14:creationId xmlns:p14="http://schemas.microsoft.com/office/powerpoint/2010/main" val="20431829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8137E6-4D81-7B47-8CB0-168157584151}" type="slidenum">
              <a:rPr lang="en-US" smtClean="0"/>
              <a:t>23</a:t>
            </a:fld>
            <a:endParaRPr lang="en-US"/>
          </a:p>
        </p:txBody>
      </p:sp>
      <p:pic>
        <p:nvPicPr>
          <p:cNvPr id="4" name="Picture 3"/>
          <p:cNvPicPr>
            <a:picLocks noChangeAspect="1"/>
          </p:cNvPicPr>
          <p:nvPr/>
        </p:nvPicPr>
        <p:blipFill>
          <a:blip r:embed="rId2"/>
          <a:stretch>
            <a:fillRect/>
          </a:stretch>
        </p:blipFill>
        <p:spPr>
          <a:xfrm>
            <a:off x="1439826" y="1689100"/>
            <a:ext cx="5954232" cy="3657600"/>
          </a:xfrm>
          <a:prstGeom prst="rect">
            <a:avLst/>
          </a:prstGeom>
        </p:spPr>
      </p:pic>
    </p:spTree>
    <p:extLst>
      <p:ext uri="{BB962C8B-B14F-4D97-AF65-F5344CB8AC3E}">
        <p14:creationId xmlns:p14="http://schemas.microsoft.com/office/powerpoint/2010/main" val="142881149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699" t="9441" r="4483" b="8929"/>
          <a:stretch/>
        </p:blipFill>
        <p:spPr>
          <a:xfrm>
            <a:off x="233257" y="206307"/>
            <a:ext cx="1664706" cy="2094351"/>
          </a:xfrm>
          <a:prstGeom prst="rect">
            <a:avLst/>
          </a:prstGeom>
        </p:spPr>
      </p:pic>
      <p:sp>
        <p:nvSpPr>
          <p:cNvPr id="5" name="Rectangle 4"/>
          <p:cNvSpPr/>
          <p:nvPr/>
        </p:nvSpPr>
        <p:spPr>
          <a:xfrm>
            <a:off x="2177912" y="1592772"/>
            <a:ext cx="6338311" cy="707886"/>
          </a:xfrm>
          <a:prstGeom prst="rect">
            <a:avLst/>
          </a:prstGeom>
        </p:spPr>
        <p:txBody>
          <a:bodyPr wrap="square">
            <a:spAutoFit/>
          </a:bodyPr>
          <a:lstStyle/>
          <a:p>
            <a:pPr algn="ctr"/>
            <a:r>
              <a:rPr lang="el-GR" sz="4000" baseline="30000" dirty="0" smtClean="0"/>
              <a:t>Φλεβοθρομβοεμβολική νόσος</a:t>
            </a:r>
            <a:r>
              <a:rPr lang="en-US" sz="4000" dirty="0" smtClean="0"/>
              <a:t> </a:t>
            </a:r>
            <a:r>
              <a:rPr lang="el-GR" sz="4000" baseline="30000" dirty="0" smtClean="0"/>
              <a:t>και κύηση</a:t>
            </a:r>
            <a:endParaRPr lang="el-GR" sz="4000" baseline="30000" dirty="0"/>
          </a:p>
        </p:txBody>
      </p:sp>
      <p:pic>
        <p:nvPicPr>
          <p:cNvPr id="7" name="Picture 6"/>
          <p:cNvPicPr>
            <a:picLocks noChangeAspect="1"/>
          </p:cNvPicPr>
          <p:nvPr/>
        </p:nvPicPr>
        <p:blipFill>
          <a:blip r:embed="rId3"/>
          <a:stretch>
            <a:fillRect/>
          </a:stretch>
        </p:blipFill>
        <p:spPr>
          <a:xfrm>
            <a:off x="3788411" y="233828"/>
            <a:ext cx="2764789" cy="1241774"/>
          </a:xfrm>
          <a:prstGeom prst="rect">
            <a:avLst/>
          </a:prstGeom>
        </p:spPr>
      </p:pic>
      <p:pic>
        <p:nvPicPr>
          <p:cNvPr id="8" name="Picture 7"/>
          <p:cNvPicPr>
            <a:picLocks noChangeAspect="1"/>
          </p:cNvPicPr>
          <p:nvPr/>
        </p:nvPicPr>
        <p:blipFill>
          <a:blip r:embed="rId4"/>
          <a:stretch>
            <a:fillRect/>
          </a:stretch>
        </p:blipFill>
        <p:spPr>
          <a:xfrm>
            <a:off x="8169835" y="233828"/>
            <a:ext cx="785812" cy="1134595"/>
          </a:xfrm>
          <a:prstGeom prst="rect">
            <a:avLst/>
          </a:prstGeom>
        </p:spPr>
      </p:pic>
      <p:sp>
        <p:nvSpPr>
          <p:cNvPr id="9" name="TextBox 8"/>
          <p:cNvSpPr txBox="1"/>
          <p:nvPr/>
        </p:nvSpPr>
        <p:spPr>
          <a:xfrm>
            <a:off x="782278" y="6214116"/>
            <a:ext cx="7733945" cy="461665"/>
          </a:xfrm>
          <a:prstGeom prst="rect">
            <a:avLst/>
          </a:prstGeom>
          <a:noFill/>
        </p:spPr>
        <p:txBody>
          <a:bodyPr wrap="square" rtlCol="0">
            <a:spAutoFit/>
          </a:bodyPr>
          <a:lstStyle/>
          <a:p>
            <a:pPr algn="ctr"/>
            <a:r>
              <a:rPr lang="el-GR" sz="1200" dirty="0" smtClean="0"/>
              <a:t>Νικόλαος Φ. Βλάχος </a:t>
            </a:r>
            <a:r>
              <a:rPr lang="en-US" sz="1200" dirty="0" smtClean="0"/>
              <a:t>MD. PhD, FACOG</a:t>
            </a:r>
          </a:p>
          <a:p>
            <a:pPr algn="ctr"/>
            <a:r>
              <a:rPr lang="el-GR" sz="1200" dirty="0" smtClean="0"/>
              <a:t>Καθηγητής Μαιευτικής, Γυναικολογίας και Υποβοηθούμενης Αναπαραγωγής</a:t>
            </a:r>
            <a:endParaRPr lang="en-US" sz="1200" dirty="0" smtClean="0"/>
          </a:p>
        </p:txBody>
      </p:sp>
      <p:sp>
        <p:nvSpPr>
          <p:cNvPr id="10" name="Slide Number Placeholder 9"/>
          <p:cNvSpPr>
            <a:spLocks noGrp="1"/>
          </p:cNvSpPr>
          <p:nvPr>
            <p:ph type="sldNum" sz="quarter" idx="12"/>
          </p:nvPr>
        </p:nvSpPr>
        <p:spPr/>
        <p:txBody>
          <a:bodyPr/>
          <a:lstStyle/>
          <a:p>
            <a:fld id="{1A8137E6-4D81-7B47-8CB0-168157584151}" type="slidenum">
              <a:rPr lang="en-US" smtClean="0"/>
              <a:t>24</a:t>
            </a:fld>
            <a:endParaRPr lang="en-US"/>
          </a:p>
        </p:txBody>
      </p:sp>
      <p:graphicFrame>
        <p:nvGraphicFramePr>
          <p:cNvPr id="2" name="Diagram 1"/>
          <p:cNvGraphicFramePr/>
          <p:nvPr>
            <p:extLst>
              <p:ext uri="{D42A27DB-BD31-4B8C-83A1-F6EECF244321}">
                <p14:modId xmlns:p14="http://schemas.microsoft.com/office/powerpoint/2010/main" val="2597727335"/>
              </p:ext>
            </p:extLst>
          </p:nvPr>
        </p:nvGraphicFramePr>
        <p:xfrm>
          <a:off x="451442" y="2533902"/>
          <a:ext cx="8334573" cy="37320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25777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8137E6-4D81-7B47-8CB0-168157584151}" type="slidenum">
              <a:rPr lang="en-US" smtClean="0"/>
              <a:t>25</a:t>
            </a:fld>
            <a:endParaRPr lang="en-US"/>
          </a:p>
        </p:txBody>
      </p:sp>
      <p:graphicFrame>
        <p:nvGraphicFramePr>
          <p:cNvPr id="8" name="Diagram 7"/>
          <p:cNvGraphicFramePr/>
          <p:nvPr>
            <p:extLst>
              <p:ext uri="{D42A27DB-BD31-4B8C-83A1-F6EECF244321}">
                <p14:modId xmlns:p14="http://schemas.microsoft.com/office/powerpoint/2010/main" val="2981578879"/>
              </p:ext>
            </p:extLst>
          </p:nvPr>
        </p:nvGraphicFramePr>
        <p:xfrm>
          <a:off x="774701" y="2086232"/>
          <a:ext cx="8063150" cy="4360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rotWithShape="1">
          <a:blip r:embed="rId7"/>
          <a:srcRect l="3699" t="9441" r="4483" b="8929"/>
          <a:stretch/>
        </p:blipFill>
        <p:spPr>
          <a:xfrm>
            <a:off x="224435" y="206307"/>
            <a:ext cx="1115685" cy="1403633"/>
          </a:xfrm>
          <a:prstGeom prst="rect">
            <a:avLst/>
          </a:prstGeom>
        </p:spPr>
      </p:pic>
      <p:sp>
        <p:nvSpPr>
          <p:cNvPr id="10" name="Rectangle 9"/>
          <p:cNvSpPr/>
          <p:nvPr/>
        </p:nvSpPr>
        <p:spPr>
          <a:xfrm>
            <a:off x="1620687" y="491345"/>
            <a:ext cx="6338311" cy="707886"/>
          </a:xfrm>
          <a:prstGeom prst="rect">
            <a:avLst/>
          </a:prstGeom>
        </p:spPr>
        <p:txBody>
          <a:bodyPr wrap="square">
            <a:spAutoFit/>
          </a:bodyPr>
          <a:lstStyle/>
          <a:p>
            <a:pPr algn="ctr"/>
            <a:r>
              <a:rPr lang="el-GR" sz="4000" baseline="30000" dirty="0" smtClean="0"/>
              <a:t>Φλεβοθρομβοεμβολική νόσος</a:t>
            </a:r>
            <a:r>
              <a:rPr lang="en-US" sz="4000" dirty="0" smtClean="0"/>
              <a:t> </a:t>
            </a:r>
            <a:r>
              <a:rPr lang="el-GR" sz="4000" baseline="30000" dirty="0" smtClean="0"/>
              <a:t>και κύηση</a:t>
            </a:r>
            <a:endParaRPr lang="el-GR" sz="4000" baseline="30000" dirty="0"/>
          </a:p>
        </p:txBody>
      </p:sp>
      <p:pic>
        <p:nvPicPr>
          <p:cNvPr id="11" name="Picture 10"/>
          <p:cNvPicPr>
            <a:picLocks noChangeAspect="1"/>
          </p:cNvPicPr>
          <p:nvPr/>
        </p:nvPicPr>
        <p:blipFill>
          <a:blip r:embed="rId8"/>
          <a:stretch>
            <a:fillRect/>
          </a:stretch>
        </p:blipFill>
        <p:spPr>
          <a:xfrm>
            <a:off x="8169835" y="233828"/>
            <a:ext cx="785812" cy="1134595"/>
          </a:xfrm>
          <a:prstGeom prst="rect">
            <a:avLst/>
          </a:prstGeom>
        </p:spPr>
      </p:pic>
    </p:spTree>
    <p:extLst>
      <p:ext uri="{BB962C8B-B14F-4D97-AF65-F5344CB8AC3E}">
        <p14:creationId xmlns:p14="http://schemas.microsoft.com/office/powerpoint/2010/main" val="182719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A8137E6-4D81-7B47-8CB0-168157584151}" type="slidenum">
              <a:rPr lang="en-US" smtClean="0"/>
              <a:t>26</a:t>
            </a:fld>
            <a:endParaRPr lang="en-US"/>
          </a:p>
        </p:txBody>
      </p:sp>
      <p:sp>
        <p:nvSpPr>
          <p:cNvPr id="4" name="Rectangle 3"/>
          <p:cNvSpPr/>
          <p:nvPr/>
        </p:nvSpPr>
        <p:spPr>
          <a:xfrm>
            <a:off x="224436" y="2459503"/>
            <a:ext cx="8731212" cy="2821284"/>
          </a:xfrm>
          <a:prstGeom prst="rect">
            <a:avLst/>
          </a:prstGeom>
        </p:spPr>
        <p:txBody>
          <a:bodyPr wrap="square">
            <a:spAutoFit/>
          </a:bodyPr>
          <a:lstStyle/>
          <a:p>
            <a:r>
              <a:rPr lang="en-US" sz="2800" b="1" i="1" baseline="30000" dirty="0"/>
              <a:t>What is the appropriate evaluation of women with a prior </a:t>
            </a:r>
            <a:r>
              <a:rPr lang="en-US" sz="2800" b="1" i="1" baseline="30000" dirty="0" smtClean="0"/>
              <a:t>venous</a:t>
            </a:r>
            <a:r>
              <a:rPr lang="en-US" sz="2800" b="1" i="1" dirty="0" smtClean="0"/>
              <a:t> </a:t>
            </a:r>
            <a:r>
              <a:rPr lang="en-US" sz="2800" b="1" i="1" baseline="30000" dirty="0" smtClean="0"/>
              <a:t>thromboembolism</a:t>
            </a:r>
            <a:r>
              <a:rPr lang="en-US" sz="2800" b="1" i="1" baseline="30000" dirty="0"/>
              <a:t>?</a:t>
            </a:r>
          </a:p>
          <a:p>
            <a:endParaRPr lang="en-US" sz="2800" baseline="30000" dirty="0" smtClean="0"/>
          </a:p>
          <a:p>
            <a:r>
              <a:rPr lang="en-US" sz="2800" baseline="30000" dirty="0" smtClean="0"/>
              <a:t>Women </a:t>
            </a:r>
            <a:r>
              <a:rPr lang="en-US" sz="2800" baseline="30000" dirty="0"/>
              <a:t>with a history of thrombosis who have not had a complete evaluation of possible underlying etiologies should be tested for both </a:t>
            </a:r>
            <a:r>
              <a:rPr lang="en-US" sz="2800" b="1" baseline="30000" dirty="0" err="1"/>
              <a:t>antiphospholipid</a:t>
            </a:r>
            <a:r>
              <a:rPr lang="en-US" sz="2800" b="1" baseline="30000" dirty="0"/>
              <a:t> </a:t>
            </a:r>
            <a:r>
              <a:rPr lang="en-US" sz="2800" b="1" baseline="30000" dirty="0" smtClean="0"/>
              <a:t>antibodies </a:t>
            </a:r>
            <a:r>
              <a:rPr lang="en-US" sz="2800" baseline="30000" dirty="0"/>
              <a:t>and for </a:t>
            </a:r>
            <a:r>
              <a:rPr lang="en-US" sz="2800" b="1" baseline="30000" dirty="0"/>
              <a:t>inherited </a:t>
            </a:r>
            <a:r>
              <a:rPr lang="en-US" sz="2800" b="1" baseline="30000" dirty="0" err="1" smtClean="0"/>
              <a:t>thrombophilias</a:t>
            </a:r>
            <a:r>
              <a:rPr lang="en-US" sz="2800" baseline="30000" dirty="0" smtClean="0"/>
              <a:t>. </a:t>
            </a:r>
          </a:p>
          <a:p>
            <a:r>
              <a:rPr lang="en-US" sz="2800" baseline="30000" dirty="0" smtClean="0"/>
              <a:t>The </a:t>
            </a:r>
            <a:r>
              <a:rPr lang="en-US" sz="2800" baseline="30000" dirty="0"/>
              <a:t>results of thrombophilia testing in women with a prior venous thromboembolism may alter the need for treatment or the intensity of treatment from a prophylactic to a </a:t>
            </a:r>
            <a:r>
              <a:rPr lang="en-US" sz="2800" baseline="30000" dirty="0" smtClean="0"/>
              <a:t>therapeutic </a:t>
            </a:r>
            <a:r>
              <a:rPr lang="en-US" sz="2800" baseline="30000" dirty="0"/>
              <a:t>dose (also known as adjusted-dose or weight- based dose) of LMWH or unfractionated </a:t>
            </a:r>
            <a:r>
              <a:rPr lang="en-US" sz="2800" baseline="30000" dirty="0" smtClean="0"/>
              <a:t>heparin.</a:t>
            </a:r>
            <a:endParaRPr lang="en-US" sz="2800" dirty="0"/>
          </a:p>
        </p:txBody>
      </p:sp>
      <p:pic>
        <p:nvPicPr>
          <p:cNvPr id="5" name="Picture 4"/>
          <p:cNvPicPr>
            <a:picLocks noChangeAspect="1"/>
          </p:cNvPicPr>
          <p:nvPr/>
        </p:nvPicPr>
        <p:blipFill rotWithShape="1">
          <a:blip r:embed="rId2"/>
          <a:srcRect l="3699" t="9441" r="4483" b="8929"/>
          <a:stretch/>
        </p:blipFill>
        <p:spPr>
          <a:xfrm>
            <a:off x="224435" y="167433"/>
            <a:ext cx="1115685" cy="1403633"/>
          </a:xfrm>
          <a:prstGeom prst="rect">
            <a:avLst/>
          </a:prstGeom>
        </p:spPr>
      </p:pic>
      <p:sp>
        <p:nvSpPr>
          <p:cNvPr id="6" name="Rectangle 5"/>
          <p:cNvSpPr/>
          <p:nvPr/>
        </p:nvSpPr>
        <p:spPr>
          <a:xfrm>
            <a:off x="1620687" y="452471"/>
            <a:ext cx="6338311" cy="707886"/>
          </a:xfrm>
          <a:prstGeom prst="rect">
            <a:avLst/>
          </a:prstGeom>
        </p:spPr>
        <p:txBody>
          <a:bodyPr wrap="square">
            <a:spAutoFit/>
          </a:bodyPr>
          <a:lstStyle/>
          <a:p>
            <a:pPr algn="ctr"/>
            <a:r>
              <a:rPr lang="el-GR" sz="4000" baseline="30000" dirty="0" smtClean="0"/>
              <a:t>Φλεβοθρομβοεμβολική νόσος</a:t>
            </a:r>
            <a:r>
              <a:rPr lang="en-US" sz="4000" dirty="0" smtClean="0"/>
              <a:t> </a:t>
            </a:r>
            <a:r>
              <a:rPr lang="el-GR" sz="4000" baseline="30000" dirty="0" smtClean="0"/>
              <a:t>και κύηση</a:t>
            </a:r>
            <a:endParaRPr lang="el-GR" sz="4000" baseline="30000" dirty="0"/>
          </a:p>
        </p:txBody>
      </p:sp>
      <p:pic>
        <p:nvPicPr>
          <p:cNvPr id="7" name="Picture 6"/>
          <p:cNvPicPr>
            <a:picLocks noChangeAspect="1"/>
          </p:cNvPicPr>
          <p:nvPr/>
        </p:nvPicPr>
        <p:blipFill>
          <a:blip r:embed="rId3"/>
          <a:stretch>
            <a:fillRect/>
          </a:stretch>
        </p:blipFill>
        <p:spPr>
          <a:xfrm>
            <a:off x="8169835" y="194954"/>
            <a:ext cx="785812" cy="1134595"/>
          </a:xfrm>
          <a:prstGeom prst="rect">
            <a:avLst/>
          </a:prstGeom>
        </p:spPr>
      </p:pic>
    </p:spTree>
    <p:extLst>
      <p:ext uri="{BB962C8B-B14F-4D97-AF65-F5344CB8AC3E}">
        <p14:creationId xmlns:p14="http://schemas.microsoft.com/office/powerpoint/2010/main" val="3711024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077961104"/>
              </p:ext>
            </p:extLst>
          </p:nvPr>
        </p:nvGraphicFramePr>
        <p:xfrm>
          <a:off x="221996" y="1609940"/>
          <a:ext cx="4216902" cy="4506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360433" y="6463033"/>
            <a:ext cx="4570482" cy="276999"/>
          </a:xfrm>
          <a:prstGeom prst="rect">
            <a:avLst/>
          </a:prstGeom>
          <a:noFill/>
        </p:spPr>
        <p:txBody>
          <a:bodyPr wrap="none" rtlCol="0">
            <a:spAutoFit/>
          </a:bodyPr>
          <a:lstStyle/>
          <a:p>
            <a:r>
              <a:rPr lang="ro-RO" sz="1600" baseline="-25000" dirty="0" smtClean="0"/>
              <a:t>Obstet </a:t>
            </a:r>
            <a:r>
              <a:rPr lang="ro-RO" sz="1600" baseline="-25000" dirty="0"/>
              <a:t>Gynecol 1999;94:730–4</a:t>
            </a:r>
            <a:r>
              <a:rPr lang="ro-RO" sz="1600" baseline="-25000" dirty="0" smtClean="0"/>
              <a:t>.,  </a:t>
            </a:r>
            <a:r>
              <a:rPr lang="en-US" baseline="-25000" dirty="0" err="1" smtClean="0"/>
              <a:t>Semin</a:t>
            </a:r>
            <a:r>
              <a:rPr lang="en-US" baseline="-25000" dirty="0" smtClean="0"/>
              <a:t> </a:t>
            </a:r>
            <a:r>
              <a:rPr lang="en-US" baseline="-25000" dirty="0" err="1" smtClean="0"/>
              <a:t>Thromb</a:t>
            </a:r>
            <a:r>
              <a:rPr lang="en-US" baseline="-25000" dirty="0" smtClean="0"/>
              <a:t> </a:t>
            </a:r>
            <a:r>
              <a:rPr lang="en-US" baseline="-25000" dirty="0" err="1" smtClean="0"/>
              <a:t>Hemost</a:t>
            </a:r>
            <a:r>
              <a:rPr lang="en-US" baseline="-25000" dirty="0" smtClean="0"/>
              <a:t> 2003;29:125–30</a:t>
            </a:r>
            <a:r>
              <a:rPr lang="en-US" baseline="-25000" dirty="0" smtClean="0"/>
              <a:t>.</a:t>
            </a:r>
            <a:endParaRPr lang="en-US" baseline="-25000" dirty="0" smtClean="0"/>
          </a:p>
        </p:txBody>
      </p:sp>
      <p:sp>
        <p:nvSpPr>
          <p:cNvPr id="5" name="Slide Number Placeholder 4"/>
          <p:cNvSpPr>
            <a:spLocks noGrp="1"/>
          </p:cNvSpPr>
          <p:nvPr>
            <p:ph type="sldNum" sz="quarter" idx="12"/>
          </p:nvPr>
        </p:nvSpPr>
        <p:spPr/>
        <p:txBody>
          <a:bodyPr/>
          <a:lstStyle/>
          <a:p>
            <a:fld id="{1A8137E6-4D81-7B47-8CB0-168157584151}" type="slidenum">
              <a:rPr lang="en-US" smtClean="0"/>
              <a:t>3</a:t>
            </a:fld>
            <a:endParaRPr lang="en-US"/>
          </a:p>
        </p:txBody>
      </p:sp>
      <p:sp>
        <p:nvSpPr>
          <p:cNvPr id="7" name="Rectangle 6"/>
          <p:cNvSpPr/>
          <p:nvPr/>
        </p:nvSpPr>
        <p:spPr>
          <a:xfrm>
            <a:off x="1530884" y="234785"/>
            <a:ext cx="6338311" cy="707886"/>
          </a:xfrm>
          <a:prstGeom prst="rect">
            <a:avLst/>
          </a:prstGeom>
        </p:spPr>
        <p:txBody>
          <a:bodyPr wrap="square">
            <a:spAutoFit/>
          </a:bodyPr>
          <a:lstStyle/>
          <a:p>
            <a:pPr algn="ctr"/>
            <a:r>
              <a:rPr lang="el-GR" sz="4000" baseline="30000" dirty="0" smtClean="0"/>
              <a:t>Φλεβοθρομβοεμβολική νόσος</a:t>
            </a:r>
            <a:r>
              <a:rPr lang="en-US" sz="4000" dirty="0" smtClean="0"/>
              <a:t> </a:t>
            </a:r>
            <a:r>
              <a:rPr lang="el-GR" sz="4000" baseline="30000" dirty="0" smtClean="0"/>
              <a:t>και κύηση</a:t>
            </a:r>
            <a:endParaRPr lang="el-GR" sz="4000" baseline="30000" dirty="0"/>
          </a:p>
        </p:txBody>
      </p:sp>
      <p:pic>
        <p:nvPicPr>
          <p:cNvPr id="8" name="Picture 7"/>
          <p:cNvPicPr>
            <a:picLocks noChangeAspect="1"/>
          </p:cNvPicPr>
          <p:nvPr/>
        </p:nvPicPr>
        <p:blipFill>
          <a:blip r:embed="rId7"/>
          <a:stretch>
            <a:fillRect/>
          </a:stretch>
        </p:blipFill>
        <p:spPr>
          <a:xfrm>
            <a:off x="8195493" y="67064"/>
            <a:ext cx="785812" cy="1134595"/>
          </a:xfrm>
          <a:prstGeom prst="rect">
            <a:avLst/>
          </a:prstGeom>
        </p:spPr>
      </p:pic>
      <p:pic>
        <p:nvPicPr>
          <p:cNvPr id="9" name="Picture 8"/>
          <p:cNvPicPr>
            <a:picLocks noChangeAspect="1"/>
          </p:cNvPicPr>
          <p:nvPr/>
        </p:nvPicPr>
        <p:blipFill>
          <a:blip r:embed="rId8"/>
          <a:stretch>
            <a:fillRect/>
          </a:stretch>
        </p:blipFill>
        <p:spPr>
          <a:xfrm>
            <a:off x="4695481" y="1307070"/>
            <a:ext cx="4247338" cy="5139166"/>
          </a:xfrm>
          <a:prstGeom prst="rect">
            <a:avLst/>
          </a:prstGeom>
          <a:effectLst>
            <a:glow rad="101600">
              <a:schemeClr val="accent2">
                <a:alpha val="75000"/>
              </a:schemeClr>
            </a:glow>
          </a:effectLst>
        </p:spPr>
      </p:pic>
    </p:spTree>
    <p:extLst>
      <p:ext uri="{BB962C8B-B14F-4D97-AF65-F5344CB8AC3E}">
        <p14:creationId xmlns:p14="http://schemas.microsoft.com/office/powerpoint/2010/main" val="522778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45377"/>
          </a:xfrm>
        </p:spPr>
        <p:txBody>
          <a:bodyPr>
            <a:normAutofit/>
          </a:bodyPr>
          <a:lstStyle/>
          <a:p>
            <a:r>
              <a:rPr lang="el-GR" sz="3600" dirty="0"/>
              <a:t>   </a:t>
            </a:r>
            <a:r>
              <a:rPr lang="en-US" sz="3600" dirty="0" smtClean="0"/>
              <a:t>Diagnosis of DVT during pregnancy</a:t>
            </a:r>
            <a:endParaRPr lang="en-US" sz="3600" dirty="0"/>
          </a:p>
        </p:txBody>
      </p:sp>
      <p:sp>
        <p:nvSpPr>
          <p:cNvPr id="2" name="Slide Number Placeholder 1"/>
          <p:cNvSpPr>
            <a:spLocks noGrp="1"/>
          </p:cNvSpPr>
          <p:nvPr>
            <p:ph type="sldNum" sz="quarter" idx="12"/>
          </p:nvPr>
        </p:nvSpPr>
        <p:spPr/>
        <p:txBody>
          <a:bodyPr/>
          <a:lstStyle/>
          <a:p>
            <a:fld id="{1A8137E6-4D81-7B47-8CB0-168157584151}" type="slidenum">
              <a:rPr lang="en-US" smtClean="0"/>
              <a:t>4</a:t>
            </a:fld>
            <a:endParaRPr lang="en-US"/>
          </a:p>
        </p:txBody>
      </p:sp>
      <p:pic>
        <p:nvPicPr>
          <p:cNvPr id="3" name="Picture 2"/>
          <p:cNvPicPr>
            <a:picLocks noChangeAspect="1"/>
          </p:cNvPicPr>
          <p:nvPr/>
        </p:nvPicPr>
        <p:blipFill>
          <a:blip r:embed="rId2"/>
          <a:stretch>
            <a:fillRect/>
          </a:stretch>
        </p:blipFill>
        <p:spPr>
          <a:xfrm>
            <a:off x="336927" y="1054814"/>
            <a:ext cx="4073085" cy="5126130"/>
          </a:xfrm>
          <a:prstGeom prst="rect">
            <a:avLst/>
          </a:prstGeom>
          <a:effectLst>
            <a:glow rad="101600">
              <a:schemeClr val="accent2">
                <a:alpha val="75000"/>
              </a:schemeClr>
            </a:glow>
          </a:effectLst>
        </p:spPr>
      </p:pic>
      <p:sp>
        <p:nvSpPr>
          <p:cNvPr id="4" name="Rectangle 3"/>
          <p:cNvSpPr/>
          <p:nvPr/>
        </p:nvSpPr>
        <p:spPr>
          <a:xfrm>
            <a:off x="4701587" y="1064256"/>
            <a:ext cx="4114800" cy="306750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10000"/>
              </a:lnSpc>
            </a:pPr>
            <a:endParaRPr lang="en-US" sz="2400" baseline="30000" dirty="0" smtClean="0"/>
          </a:p>
          <a:p>
            <a:pPr marL="457200" indent="-457200">
              <a:lnSpc>
                <a:spcPct val="110000"/>
              </a:lnSpc>
              <a:buFont typeface="Arial"/>
              <a:buChar char="•"/>
            </a:pPr>
            <a:r>
              <a:rPr lang="en-US" sz="2400" baseline="30000" dirty="0" smtClean="0"/>
              <a:t>Although </a:t>
            </a:r>
            <a:r>
              <a:rPr lang="en-US" sz="2400" baseline="30000" dirty="0"/>
              <a:t>measurement of D-dimer levels is a </a:t>
            </a:r>
            <a:r>
              <a:rPr lang="en-US" sz="2400" baseline="30000" dirty="0" smtClean="0"/>
              <a:t>useful </a:t>
            </a:r>
            <a:r>
              <a:rPr lang="en-US" sz="2400" baseline="30000" dirty="0"/>
              <a:t>screening tool to exclude venous thromboembolism in the </a:t>
            </a:r>
            <a:r>
              <a:rPr lang="en-US" sz="2400" baseline="30000" dirty="0" smtClean="0"/>
              <a:t>non-pregnant </a:t>
            </a:r>
            <a:r>
              <a:rPr lang="en-US" sz="2400" baseline="30000" dirty="0"/>
              <a:t>population, pregnancy is accompanied by a progressive increase in D-dimer levels, </a:t>
            </a:r>
            <a:endParaRPr lang="en-US" sz="2400" baseline="30000" dirty="0" smtClean="0"/>
          </a:p>
          <a:p>
            <a:pPr>
              <a:lnSpc>
                <a:spcPct val="110000"/>
              </a:lnSpc>
            </a:pPr>
            <a:endParaRPr lang="en-US" sz="2400" baseline="30000" dirty="0" smtClean="0"/>
          </a:p>
          <a:p>
            <a:pPr marL="457200" indent="-457200">
              <a:lnSpc>
                <a:spcPct val="110000"/>
              </a:lnSpc>
              <a:buFont typeface="Arial"/>
              <a:buChar char="•"/>
            </a:pPr>
            <a:r>
              <a:rPr lang="en-US" sz="2400" baseline="30000" dirty="0" smtClean="0"/>
              <a:t>even </a:t>
            </a:r>
            <a:r>
              <a:rPr lang="en-US" sz="2400" baseline="30000" dirty="0"/>
              <a:t>a high D-dimer level does not predict venous thromboembolism in </a:t>
            </a:r>
            <a:r>
              <a:rPr lang="en-US" sz="2400" baseline="30000" dirty="0" smtClean="0"/>
              <a:t>pregnancy.</a:t>
            </a:r>
            <a:endParaRPr lang="en-US" sz="2400" dirty="0"/>
          </a:p>
        </p:txBody>
      </p:sp>
      <p:sp>
        <p:nvSpPr>
          <p:cNvPr id="6" name="Rectangle 5"/>
          <p:cNvSpPr/>
          <p:nvPr/>
        </p:nvSpPr>
        <p:spPr>
          <a:xfrm>
            <a:off x="4697541" y="4367315"/>
            <a:ext cx="4118846"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b="1" baseline="30000" dirty="0"/>
              <a:t>The diagnosis of new-onset PE is similar to that in the </a:t>
            </a:r>
            <a:r>
              <a:rPr lang="en-US" sz="2400" b="1" baseline="30000" dirty="0" err="1"/>
              <a:t>nonpregnant</a:t>
            </a:r>
            <a:r>
              <a:rPr lang="en-US" sz="2400" b="1" baseline="30000" dirty="0"/>
              <a:t> individual. </a:t>
            </a:r>
            <a:endParaRPr lang="en-US" sz="2400" b="1" baseline="30000" dirty="0" smtClean="0"/>
          </a:p>
          <a:p>
            <a:endParaRPr lang="en-US" sz="2400" baseline="30000" dirty="0" smtClean="0"/>
          </a:p>
          <a:p>
            <a:r>
              <a:rPr lang="en-US" sz="2400" baseline="30000" dirty="0" smtClean="0"/>
              <a:t>Both </a:t>
            </a:r>
            <a:r>
              <a:rPr lang="en-US" sz="2400" baseline="30000" dirty="0"/>
              <a:t>ventilation–</a:t>
            </a:r>
            <a:r>
              <a:rPr lang="en-US" sz="2400" baseline="30000" dirty="0" smtClean="0"/>
              <a:t>perfusion scanning and computed tomographic (CT) angiography are associated with relatively low radiation expo- sure for the fetus. </a:t>
            </a:r>
          </a:p>
        </p:txBody>
      </p:sp>
      <p:sp>
        <p:nvSpPr>
          <p:cNvPr id="7" name="Rectangle 6"/>
          <p:cNvSpPr/>
          <p:nvPr/>
        </p:nvSpPr>
        <p:spPr>
          <a:xfrm>
            <a:off x="1570634" y="6360411"/>
            <a:ext cx="5678756" cy="461665"/>
          </a:xfrm>
          <a:prstGeom prst="rect">
            <a:avLst/>
          </a:prstGeom>
        </p:spPr>
        <p:txBody>
          <a:bodyPr wrap="square">
            <a:spAutoFit/>
          </a:bodyPr>
          <a:lstStyle/>
          <a:p>
            <a:r>
              <a:rPr lang="en-US" baseline="30000" dirty="0" err="1"/>
              <a:t>Chunilal</a:t>
            </a:r>
            <a:r>
              <a:rPr lang="en-US" baseline="30000" dirty="0"/>
              <a:t> SD, Bates SM. Venous thromboembolism in pregnancy: diagnosis, management and prevention. </a:t>
            </a:r>
            <a:r>
              <a:rPr lang="en-US" baseline="30000" dirty="0" err="1"/>
              <a:t>Thromb</a:t>
            </a:r>
            <a:r>
              <a:rPr lang="en-US" baseline="30000" dirty="0"/>
              <a:t> </a:t>
            </a:r>
            <a:r>
              <a:rPr lang="en-US" baseline="30000" dirty="0" err="1"/>
              <a:t>Haemost</a:t>
            </a:r>
            <a:r>
              <a:rPr lang="en-US" baseline="30000" dirty="0"/>
              <a:t> 2009;101:428–38. </a:t>
            </a:r>
            <a:endParaRPr lang="en-US" dirty="0"/>
          </a:p>
        </p:txBody>
      </p:sp>
    </p:spTree>
    <p:extLst>
      <p:ext uri="{BB962C8B-B14F-4D97-AF65-F5344CB8AC3E}">
        <p14:creationId xmlns:p14="http://schemas.microsoft.com/office/powerpoint/2010/main" val="16235630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699" t="9441" r="4483" b="8929"/>
          <a:stretch/>
        </p:blipFill>
        <p:spPr>
          <a:xfrm>
            <a:off x="224435" y="206307"/>
            <a:ext cx="1115685" cy="1403633"/>
          </a:xfrm>
          <a:prstGeom prst="rect">
            <a:avLst/>
          </a:prstGeom>
        </p:spPr>
      </p:pic>
      <p:sp>
        <p:nvSpPr>
          <p:cNvPr id="5" name="Rectangle 4"/>
          <p:cNvSpPr/>
          <p:nvPr/>
        </p:nvSpPr>
        <p:spPr>
          <a:xfrm>
            <a:off x="1620687" y="491345"/>
            <a:ext cx="6338311" cy="707886"/>
          </a:xfrm>
          <a:prstGeom prst="rect">
            <a:avLst/>
          </a:prstGeom>
        </p:spPr>
        <p:txBody>
          <a:bodyPr wrap="square">
            <a:spAutoFit/>
          </a:bodyPr>
          <a:lstStyle/>
          <a:p>
            <a:pPr algn="ctr"/>
            <a:r>
              <a:rPr lang="el-GR" sz="4000" baseline="30000" dirty="0" smtClean="0"/>
              <a:t>Φλεβοθρομβοεμβολική νόσος</a:t>
            </a:r>
            <a:r>
              <a:rPr lang="en-US" sz="4000" dirty="0" smtClean="0"/>
              <a:t> </a:t>
            </a:r>
            <a:r>
              <a:rPr lang="el-GR" sz="4000" baseline="30000" dirty="0" smtClean="0"/>
              <a:t>και κύηση</a:t>
            </a:r>
            <a:endParaRPr lang="el-GR" sz="4000" baseline="30000" dirty="0"/>
          </a:p>
        </p:txBody>
      </p:sp>
      <p:pic>
        <p:nvPicPr>
          <p:cNvPr id="8" name="Picture 7"/>
          <p:cNvPicPr>
            <a:picLocks noChangeAspect="1"/>
          </p:cNvPicPr>
          <p:nvPr/>
        </p:nvPicPr>
        <p:blipFill>
          <a:blip r:embed="rId3"/>
          <a:stretch>
            <a:fillRect/>
          </a:stretch>
        </p:blipFill>
        <p:spPr>
          <a:xfrm>
            <a:off x="8169835" y="233828"/>
            <a:ext cx="785812" cy="1134595"/>
          </a:xfrm>
          <a:prstGeom prst="rect">
            <a:avLst/>
          </a:prstGeom>
        </p:spPr>
      </p:pic>
      <p:sp>
        <p:nvSpPr>
          <p:cNvPr id="9" name="TextBox 8"/>
          <p:cNvSpPr txBox="1"/>
          <p:nvPr/>
        </p:nvSpPr>
        <p:spPr>
          <a:xfrm>
            <a:off x="782278" y="6214116"/>
            <a:ext cx="7733945" cy="461665"/>
          </a:xfrm>
          <a:prstGeom prst="rect">
            <a:avLst/>
          </a:prstGeom>
          <a:noFill/>
        </p:spPr>
        <p:txBody>
          <a:bodyPr wrap="square" rtlCol="0">
            <a:spAutoFit/>
          </a:bodyPr>
          <a:lstStyle/>
          <a:p>
            <a:pPr algn="ctr"/>
            <a:r>
              <a:rPr lang="el-GR" sz="1200" dirty="0" smtClean="0"/>
              <a:t>Νικόλαος Φ. Βλάχος </a:t>
            </a:r>
            <a:r>
              <a:rPr lang="en-US" sz="1200" dirty="0" smtClean="0"/>
              <a:t>MD. PhD, FACOG</a:t>
            </a:r>
          </a:p>
          <a:p>
            <a:pPr algn="ctr"/>
            <a:r>
              <a:rPr lang="el-GR" sz="1200" dirty="0" smtClean="0"/>
              <a:t>Καθηγητής Μαιευτικής, Γυναικολογίας και Υποβοηθούμενης Αναπαραγωγής</a:t>
            </a:r>
            <a:endParaRPr lang="en-US" sz="1200" dirty="0" smtClean="0"/>
          </a:p>
        </p:txBody>
      </p:sp>
      <p:sp>
        <p:nvSpPr>
          <p:cNvPr id="10" name="Slide Number Placeholder 9"/>
          <p:cNvSpPr>
            <a:spLocks noGrp="1"/>
          </p:cNvSpPr>
          <p:nvPr>
            <p:ph type="sldNum" sz="quarter" idx="12"/>
          </p:nvPr>
        </p:nvSpPr>
        <p:spPr/>
        <p:txBody>
          <a:bodyPr/>
          <a:lstStyle/>
          <a:p>
            <a:fld id="{1A8137E6-4D81-7B47-8CB0-168157584151}" type="slidenum">
              <a:rPr lang="en-US" smtClean="0"/>
              <a:t>5</a:t>
            </a:fld>
            <a:endParaRPr lang="en-US"/>
          </a:p>
        </p:txBody>
      </p:sp>
      <p:graphicFrame>
        <p:nvGraphicFramePr>
          <p:cNvPr id="6" name="Diagram 5"/>
          <p:cNvGraphicFramePr/>
          <p:nvPr>
            <p:extLst>
              <p:ext uri="{D42A27DB-BD31-4B8C-83A1-F6EECF244321}">
                <p14:modId xmlns:p14="http://schemas.microsoft.com/office/powerpoint/2010/main" val="1446787678"/>
              </p:ext>
            </p:extLst>
          </p:nvPr>
        </p:nvGraphicFramePr>
        <p:xfrm>
          <a:off x="224435" y="1609940"/>
          <a:ext cx="8731212" cy="45062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p:cNvPicPr>
            <a:picLocks noChangeAspect="1"/>
          </p:cNvPicPr>
          <p:nvPr/>
        </p:nvPicPr>
        <p:blipFill>
          <a:blip r:embed="rId9"/>
          <a:stretch>
            <a:fillRect/>
          </a:stretch>
        </p:blipFill>
        <p:spPr>
          <a:xfrm>
            <a:off x="237037" y="157962"/>
            <a:ext cx="1090481" cy="1451978"/>
          </a:xfrm>
          <a:prstGeom prst="rect">
            <a:avLst/>
          </a:prstGeom>
        </p:spPr>
      </p:pic>
    </p:spTree>
    <p:extLst>
      <p:ext uri="{BB962C8B-B14F-4D97-AF65-F5344CB8AC3E}">
        <p14:creationId xmlns:p14="http://schemas.microsoft.com/office/powerpoint/2010/main" val="23287444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293" y="2397222"/>
            <a:ext cx="9125644" cy="3360121"/>
          </a:xfrm>
          <a:prstGeom prst="rect">
            <a:avLst/>
          </a:prstGeom>
        </p:spPr>
      </p:pic>
      <p:pic>
        <p:nvPicPr>
          <p:cNvPr id="3" name="Picture 2"/>
          <p:cNvPicPr>
            <a:picLocks noChangeAspect="1"/>
          </p:cNvPicPr>
          <p:nvPr/>
        </p:nvPicPr>
        <p:blipFill>
          <a:blip r:embed="rId3"/>
          <a:stretch>
            <a:fillRect/>
          </a:stretch>
        </p:blipFill>
        <p:spPr>
          <a:xfrm>
            <a:off x="0" y="0"/>
            <a:ext cx="5361910" cy="2250335"/>
          </a:xfrm>
          <a:prstGeom prst="rect">
            <a:avLst/>
          </a:prstGeom>
        </p:spPr>
      </p:pic>
      <p:sp>
        <p:nvSpPr>
          <p:cNvPr id="4" name="Slide Number Placeholder 3"/>
          <p:cNvSpPr>
            <a:spLocks noGrp="1"/>
          </p:cNvSpPr>
          <p:nvPr>
            <p:ph type="sldNum" sz="quarter" idx="12"/>
          </p:nvPr>
        </p:nvSpPr>
        <p:spPr/>
        <p:txBody>
          <a:bodyPr/>
          <a:lstStyle/>
          <a:p>
            <a:fld id="{1A8137E6-4D81-7B47-8CB0-168157584151}" type="slidenum">
              <a:rPr lang="en-US" smtClean="0"/>
              <a:t>6</a:t>
            </a:fld>
            <a:endParaRPr lang="en-US"/>
          </a:p>
        </p:txBody>
      </p:sp>
    </p:spTree>
    <p:extLst>
      <p:ext uri="{BB962C8B-B14F-4D97-AF65-F5344CB8AC3E}">
        <p14:creationId xmlns:p14="http://schemas.microsoft.com/office/powerpoint/2010/main" val="3447718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466836"/>
            <a:ext cx="9144000" cy="3492243"/>
          </a:xfrm>
          <a:prstGeom prst="rect">
            <a:avLst/>
          </a:prstGeom>
        </p:spPr>
      </p:pic>
      <p:pic>
        <p:nvPicPr>
          <p:cNvPr id="3" name="Picture 2"/>
          <p:cNvPicPr>
            <a:picLocks noChangeAspect="1"/>
          </p:cNvPicPr>
          <p:nvPr/>
        </p:nvPicPr>
        <p:blipFill>
          <a:blip r:embed="rId3"/>
          <a:stretch>
            <a:fillRect/>
          </a:stretch>
        </p:blipFill>
        <p:spPr>
          <a:xfrm>
            <a:off x="0" y="0"/>
            <a:ext cx="5361910" cy="2250335"/>
          </a:xfrm>
          <a:prstGeom prst="rect">
            <a:avLst/>
          </a:prstGeom>
        </p:spPr>
      </p:pic>
      <p:sp>
        <p:nvSpPr>
          <p:cNvPr id="4" name="Slide Number Placeholder 3"/>
          <p:cNvSpPr>
            <a:spLocks noGrp="1"/>
          </p:cNvSpPr>
          <p:nvPr>
            <p:ph type="sldNum" sz="quarter" idx="12"/>
          </p:nvPr>
        </p:nvSpPr>
        <p:spPr/>
        <p:txBody>
          <a:bodyPr/>
          <a:lstStyle/>
          <a:p>
            <a:fld id="{1A8137E6-4D81-7B47-8CB0-168157584151}" type="slidenum">
              <a:rPr lang="en-US" smtClean="0"/>
              <a:t>7</a:t>
            </a:fld>
            <a:endParaRPr lang="en-US"/>
          </a:p>
        </p:txBody>
      </p:sp>
    </p:spTree>
    <p:extLst>
      <p:ext uri="{BB962C8B-B14F-4D97-AF65-F5344CB8AC3E}">
        <p14:creationId xmlns:p14="http://schemas.microsoft.com/office/powerpoint/2010/main" val="23020438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MTHFR  mutation and risk of thrombosis</a:t>
            </a:r>
            <a:endParaRPr lang="en-US" sz="36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6468956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1A8137E6-4D81-7B47-8CB0-168157584151}" type="slidenum">
              <a:rPr lang="en-US" smtClean="0"/>
              <a:t>8</a:t>
            </a:fld>
            <a:endParaRPr lang="en-US" dirty="0"/>
          </a:p>
        </p:txBody>
      </p:sp>
      <p:sp>
        <p:nvSpPr>
          <p:cNvPr id="5" name="Rectangle 4"/>
          <p:cNvSpPr/>
          <p:nvPr/>
        </p:nvSpPr>
        <p:spPr>
          <a:xfrm>
            <a:off x="621522" y="6156140"/>
            <a:ext cx="2095445" cy="276999"/>
          </a:xfrm>
          <a:prstGeom prst="rect">
            <a:avLst/>
          </a:prstGeom>
        </p:spPr>
        <p:txBody>
          <a:bodyPr wrap="none">
            <a:spAutoFit/>
          </a:bodyPr>
          <a:lstStyle/>
          <a:p>
            <a:r>
              <a:rPr lang="en-US" baseline="30000" dirty="0" err="1"/>
              <a:t>Int</a:t>
            </a:r>
            <a:r>
              <a:rPr lang="en-US" baseline="30000" dirty="0"/>
              <a:t> J </a:t>
            </a:r>
            <a:r>
              <a:rPr lang="en-US" baseline="30000" dirty="0" err="1"/>
              <a:t>Mol</a:t>
            </a:r>
            <a:r>
              <a:rPr lang="en-US" baseline="30000" dirty="0"/>
              <a:t> Med 2001; 8:509–11. </a:t>
            </a:r>
            <a:endParaRPr lang="en-US" dirty="0"/>
          </a:p>
        </p:txBody>
      </p:sp>
      <p:sp>
        <p:nvSpPr>
          <p:cNvPr id="6" name="Rectangle 5"/>
          <p:cNvSpPr/>
          <p:nvPr/>
        </p:nvSpPr>
        <p:spPr>
          <a:xfrm>
            <a:off x="2716967" y="6156140"/>
            <a:ext cx="2831048" cy="276999"/>
          </a:xfrm>
          <a:prstGeom prst="rect">
            <a:avLst/>
          </a:prstGeom>
        </p:spPr>
        <p:txBody>
          <a:bodyPr wrap="none">
            <a:spAutoFit/>
          </a:bodyPr>
          <a:lstStyle/>
          <a:p>
            <a:r>
              <a:rPr lang="en-US" baseline="30000" dirty="0"/>
              <a:t>Blood </a:t>
            </a:r>
            <a:r>
              <a:rPr lang="en-US" baseline="30000" dirty="0" err="1"/>
              <a:t>Coagul</a:t>
            </a:r>
            <a:r>
              <a:rPr lang="en-US" baseline="30000" dirty="0"/>
              <a:t> Fibrinolysis 2002;13:423–31. </a:t>
            </a:r>
            <a:endParaRPr lang="en-US" dirty="0"/>
          </a:p>
        </p:txBody>
      </p:sp>
      <p:sp>
        <p:nvSpPr>
          <p:cNvPr id="7" name="Rectangle 6"/>
          <p:cNvSpPr/>
          <p:nvPr/>
        </p:nvSpPr>
        <p:spPr>
          <a:xfrm>
            <a:off x="3046982" y="6389216"/>
            <a:ext cx="1608133" cy="276999"/>
          </a:xfrm>
          <a:prstGeom prst="rect">
            <a:avLst/>
          </a:prstGeom>
        </p:spPr>
        <p:txBody>
          <a:bodyPr wrap="none">
            <a:spAutoFit/>
          </a:bodyPr>
          <a:lstStyle/>
          <a:p>
            <a:r>
              <a:rPr lang="en-US" baseline="30000" dirty="0"/>
              <a:t>BJOG </a:t>
            </a:r>
            <a:r>
              <a:rPr lang="en-US" baseline="30000" dirty="0" smtClean="0"/>
              <a:t>2000;107</a:t>
            </a:r>
            <a:r>
              <a:rPr lang="en-US" baseline="30000" dirty="0"/>
              <a:t>:565–9.</a:t>
            </a:r>
            <a:endParaRPr lang="en-US" dirty="0"/>
          </a:p>
        </p:txBody>
      </p:sp>
      <p:sp>
        <p:nvSpPr>
          <p:cNvPr id="8" name="Rectangle 7"/>
          <p:cNvSpPr/>
          <p:nvPr/>
        </p:nvSpPr>
        <p:spPr>
          <a:xfrm>
            <a:off x="621522" y="6389216"/>
            <a:ext cx="2294318" cy="276999"/>
          </a:xfrm>
          <a:prstGeom prst="rect">
            <a:avLst/>
          </a:prstGeom>
        </p:spPr>
        <p:txBody>
          <a:bodyPr wrap="none">
            <a:spAutoFit/>
          </a:bodyPr>
          <a:lstStyle/>
          <a:p>
            <a:r>
              <a:rPr lang="en-US" baseline="30000" dirty="0"/>
              <a:t>J </a:t>
            </a:r>
            <a:r>
              <a:rPr lang="en-US" baseline="30000" dirty="0" err="1"/>
              <a:t>Thromb</a:t>
            </a:r>
            <a:r>
              <a:rPr lang="en-US" baseline="30000" dirty="0"/>
              <a:t> </a:t>
            </a:r>
            <a:r>
              <a:rPr lang="en-US" baseline="30000" dirty="0" err="1"/>
              <a:t>Haemost</a:t>
            </a:r>
            <a:r>
              <a:rPr lang="en-US" baseline="30000" dirty="0"/>
              <a:t> 2005;3:292–9. </a:t>
            </a:r>
            <a:endParaRPr lang="en-US" dirty="0"/>
          </a:p>
        </p:txBody>
      </p:sp>
    </p:spTree>
    <p:extLst>
      <p:ext uri="{BB962C8B-B14F-4D97-AF65-F5344CB8AC3E}">
        <p14:creationId xmlns:p14="http://schemas.microsoft.com/office/powerpoint/2010/main" val="30229414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Other </a:t>
            </a:r>
            <a:r>
              <a:rPr lang="en-US" dirty="0" err="1" smtClean="0"/>
              <a:t>thrombophilias</a:t>
            </a:r>
            <a:r>
              <a:rPr lang="en-US" dirty="0" smtClean="0"/>
              <a:t> </a:t>
            </a:r>
            <a:endParaRPr lang="en-US" dirty="0"/>
          </a:p>
        </p:txBody>
      </p:sp>
      <p:sp>
        <p:nvSpPr>
          <p:cNvPr id="4" name="Content Placeholder 3"/>
          <p:cNvSpPr>
            <a:spLocks noGrp="1"/>
          </p:cNvSpPr>
          <p:nvPr>
            <p:ph idx="1"/>
          </p:nvPr>
        </p:nvSpPr>
        <p:spPr/>
        <p:txBody>
          <a:bodyPr>
            <a:normAutofit/>
          </a:bodyPr>
          <a:lstStyle/>
          <a:p>
            <a:pPr>
              <a:lnSpc>
                <a:spcPct val="120000"/>
              </a:lnSpc>
            </a:pPr>
            <a:r>
              <a:rPr lang="en-US" sz="2000" dirty="0"/>
              <a:t>A variety of other </a:t>
            </a:r>
            <a:r>
              <a:rPr lang="en-US" sz="2000" dirty="0" err="1"/>
              <a:t>thrombophilias</a:t>
            </a:r>
            <a:r>
              <a:rPr lang="en-US" sz="2000" dirty="0"/>
              <a:t> have been described, </a:t>
            </a:r>
            <a:endParaRPr lang="en-US" sz="2000" dirty="0" smtClean="0"/>
          </a:p>
          <a:p>
            <a:pPr lvl="1">
              <a:lnSpc>
                <a:spcPct val="120000"/>
              </a:lnSpc>
            </a:pPr>
            <a:r>
              <a:rPr lang="en-US" sz="1800" dirty="0" smtClean="0"/>
              <a:t>including </a:t>
            </a:r>
            <a:r>
              <a:rPr lang="en-US" sz="1800" dirty="0"/>
              <a:t>alternative mutations in the factor V gene, </a:t>
            </a:r>
            <a:endParaRPr lang="en-US" sz="1800" dirty="0" smtClean="0"/>
          </a:p>
          <a:p>
            <a:pPr lvl="1">
              <a:lnSpc>
                <a:spcPct val="120000"/>
              </a:lnSpc>
            </a:pPr>
            <a:r>
              <a:rPr lang="en-US" sz="1800" dirty="0" smtClean="0"/>
              <a:t>a </a:t>
            </a:r>
            <a:r>
              <a:rPr lang="en-US" sz="1800" dirty="0"/>
              <a:t>promoter mutation in the </a:t>
            </a:r>
            <a:r>
              <a:rPr lang="en-US" sz="1800" i="1" dirty="0"/>
              <a:t>PAI-1 </a:t>
            </a:r>
            <a:r>
              <a:rPr lang="en-US" sz="1800" dirty="0"/>
              <a:t>gene, </a:t>
            </a:r>
            <a:endParaRPr lang="en-US" sz="1800" dirty="0" smtClean="0"/>
          </a:p>
          <a:p>
            <a:pPr lvl="1">
              <a:lnSpc>
                <a:spcPct val="120000"/>
              </a:lnSpc>
            </a:pPr>
            <a:r>
              <a:rPr lang="en-US" sz="1800" dirty="0" smtClean="0"/>
              <a:t>protein </a:t>
            </a:r>
            <a:r>
              <a:rPr lang="en-US" sz="1800" dirty="0"/>
              <a:t>Z </a:t>
            </a:r>
            <a:r>
              <a:rPr lang="en-US" sz="1800" dirty="0" smtClean="0"/>
              <a:t>deficiency</a:t>
            </a:r>
            <a:r>
              <a:rPr lang="en-US" sz="1800" dirty="0"/>
              <a:t>, and </a:t>
            </a:r>
            <a:endParaRPr lang="en-US" sz="1800" dirty="0" smtClean="0"/>
          </a:p>
          <a:p>
            <a:pPr lvl="1">
              <a:lnSpc>
                <a:spcPct val="120000"/>
              </a:lnSpc>
            </a:pPr>
            <a:r>
              <a:rPr lang="en-US" sz="1800" dirty="0" smtClean="0"/>
              <a:t>activity</a:t>
            </a:r>
            <a:r>
              <a:rPr lang="en-US" sz="1800" dirty="0"/>
              <a:t>-enhancing mutations in various clotting factor genes. </a:t>
            </a:r>
            <a:endParaRPr lang="en-US" sz="1800" dirty="0" smtClean="0"/>
          </a:p>
          <a:p>
            <a:pPr>
              <a:lnSpc>
                <a:spcPct val="120000"/>
              </a:lnSpc>
            </a:pPr>
            <a:r>
              <a:rPr lang="en-US" sz="2000" dirty="0" smtClean="0"/>
              <a:t>Although </a:t>
            </a:r>
            <a:r>
              <a:rPr lang="en-US" sz="2000" dirty="0"/>
              <a:t>they appear to exert little </a:t>
            </a:r>
            <a:r>
              <a:rPr lang="en-US" sz="2000" dirty="0" smtClean="0"/>
              <a:t>independent </a:t>
            </a:r>
            <a:r>
              <a:rPr lang="en-US" sz="2000" dirty="0"/>
              <a:t>risk of venous thromboembolism, they may exacerbate risk among patients with the aforementioned mutations. </a:t>
            </a:r>
            <a:endParaRPr lang="en-US" sz="2000" dirty="0" smtClean="0"/>
          </a:p>
          <a:p>
            <a:pPr>
              <a:lnSpc>
                <a:spcPct val="120000"/>
              </a:lnSpc>
            </a:pPr>
            <a:r>
              <a:rPr lang="en-US" sz="2000" dirty="0" smtClean="0"/>
              <a:t>However</a:t>
            </a:r>
            <a:r>
              <a:rPr lang="en-US" sz="2000" dirty="0"/>
              <a:t>, there is insufficient evidence to recommend screening for these </a:t>
            </a:r>
            <a:r>
              <a:rPr lang="en-US" sz="2000" dirty="0" err="1"/>
              <a:t>thrombophilias</a:t>
            </a:r>
            <a:r>
              <a:rPr lang="en-US" sz="2000" dirty="0"/>
              <a:t>. </a:t>
            </a:r>
            <a:endParaRPr lang="en-US" sz="2000" dirty="0" smtClean="0">
              <a:effectLst/>
            </a:endParaRPr>
          </a:p>
          <a:p>
            <a:pPr>
              <a:lnSpc>
                <a:spcPct val="120000"/>
              </a:lnSpc>
            </a:pPr>
            <a:endParaRPr lang="en-US" sz="2000" dirty="0"/>
          </a:p>
        </p:txBody>
      </p:sp>
      <p:sp>
        <p:nvSpPr>
          <p:cNvPr id="2" name="Slide Number Placeholder 1"/>
          <p:cNvSpPr>
            <a:spLocks noGrp="1"/>
          </p:cNvSpPr>
          <p:nvPr>
            <p:ph type="sldNum" sz="quarter" idx="12"/>
          </p:nvPr>
        </p:nvSpPr>
        <p:spPr/>
        <p:txBody>
          <a:bodyPr/>
          <a:lstStyle/>
          <a:p>
            <a:fld id="{1A8137E6-4D81-7B47-8CB0-168157584151}" type="slidenum">
              <a:rPr lang="en-US" smtClean="0"/>
              <a:t>9</a:t>
            </a:fld>
            <a:endParaRPr lang="en-US"/>
          </a:p>
        </p:txBody>
      </p:sp>
      <p:pic>
        <p:nvPicPr>
          <p:cNvPr id="5" name="Picture 4"/>
          <p:cNvPicPr>
            <a:picLocks noChangeAspect="1"/>
          </p:cNvPicPr>
          <p:nvPr/>
        </p:nvPicPr>
        <p:blipFill>
          <a:blip r:embed="rId2"/>
          <a:stretch>
            <a:fillRect/>
          </a:stretch>
        </p:blipFill>
        <p:spPr>
          <a:xfrm>
            <a:off x="237037" y="157962"/>
            <a:ext cx="1090481" cy="1451978"/>
          </a:xfrm>
          <a:prstGeom prst="rect">
            <a:avLst/>
          </a:prstGeom>
        </p:spPr>
      </p:pic>
    </p:spTree>
    <p:extLst>
      <p:ext uri="{BB962C8B-B14F-4D97-AF65-F5344CB8AC3E}">
        <p14:creationId xmlns:p14="http://schemas.microsoft.com/office/powerpoint/2010/main" val="18365509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9862</TotalTime>
  <Words>1783</Words>
  <Application>Microsoft Macintosh PowerPoint</Application>
  <PresentationFormat>On-screen Show (4:3)</PresentationFormat>
  <Paragraphs>161</Paragraphs>
  <Slides>26</Slides>
  <Notes>0</Notes>
  <HiddenSlides>3</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   Diagnosis of DVT during pregnancy</vt:lpstr>
      <vt:lpstr>PowerPoint Presentation</vt:lpstr>
      <vt:lpstr>PowerPoint Presentation</vt:lpstr>
      <vt:lpstr>PowerPoint Presentation</vt:lpstr>
      <vt:lpstr>MTHFR  mutation and risk of thrombosis</vt:lpstr>
      <vt:lpstr>Other thrombophilias </vt:lpstr>
      <vt:lpstr>PowerPoint Presentation</vt:lpstr>
      <vt:lpstr>PowerPoint Presentation</vt:lpstr>
      <vt:lpstr>Anti-phospholipid antibodies and adverse pregnancy  outcome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Retina</dc:creator>
  <cp:lastModifiedBy>Retina</cp:lastModifiedBy>
  <cp:revision>45</cp:revision>
  <dcterms:created xsi:type="dcterms:W3CDTF">2016-10-15T17:09:00Z</dcterms:created>
  <dcterms:modified xsi:type="dcterms:W3CDTF">2017-03-04T14:54:55Z</dcterms:modified>
</cp:coreProperties>
</file>