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2"/>
  </p:notesMasterIdLst>
  <p:handoutMasterIdLst>
    <p:handoutMasterId r:id="rId103"/>
  </p:handoutMasterIdLst>
  <p:sldIdLst>
    <p:sldId id="475" r:id="rId2"/>
    <p:sldId id="315" r:id="rId3"/>
    <p:sldId id="431" r:id="rId4"/>
    <p:sldId id="469" r:id="rId5"/>
    <p:sldId id="470" r:id="rId6"/>
    <p:sldId id="428" r:id="rId7"/>
    <p:sldId id="473" r:id="rId8"/>
    <p:sldId id="1445" r:id="rId9"/>
    <p:sldId id="429" r:id="rId10"/>
    <p:sldId id="430" r:id="rId11"/>
    <p:sldId id="1453" r:id="rId12"/>
    <p:sldId id="1452" r:id="rId13"/>
    <p:sldId id="268" r:id="rId14"/>
    <p:sldId id="269" r:id="rId15"/>
    <p:sldId id="1112" r:id="rId16"/>
    <p:sldId id="468" r:id="rId17"/>
    <p:sldId id="389" r:id="rId18"/>
    <p:sldId id="390" r:id="rId19"/>
    <p:sldId id="395" r:id="rId20"/>
    <p:sldId id="396" r:id="rId21"/>
    <p:sldId id="405" r:id="rId22"/>
    <p:sldId id="383" r:id="rId23"/>
    <p:sldId id="381" r:id="rId24"/>
    <p:sldId id="1447" r:id="rId25"/>
    <p:sldId id="308" r:id="rId26"/>
    <p:sldId id="1444" r:id="rId27"/>
    <p:sldId id="1120" r:id="rId28"/>
    <p:sldId id="1448" r:id="rId29"/>
    <p:sldId id="274" r:id="rId30"/>
    <p:sldId id="1455" r:id="rId31"/>
    <p:sldId id="1441" r:id="rId32"/>
    <p:sldId id="440" r:id="rId33"/>
    <p:sldId id="487" r:id="rId34"/>
    <p:sldId id="484" r:id="rId35"/>
    <p:sldId id="482" r:id="rId36"/>
    <p:sldId id="483" r:id="rId37"/>
    <p:sldId id="488" r:id="rId38"/>
    <p:sldId id="490" r:id="rId39"/>
    <p:sldId id="453" r:id="rId40"/>
    <p:sldId id="446" r:id="rId41"/>
    <p:sldId id="1446" r:id="rId42"/>
    <p:sldId id="1449" r:id="rId43"/>
    <p:sldId id="264" r:id="rId44"/>
    <p:sldId id="1099" r:id="rId45"/>
    <p:sldId id="333" r:id="rId46"/>
    <p:sldId id="441" r:id="rId47"/>
    <p:sldId id="443" r:id="rId48"/>
    <p:sldId id="1440" r:id="rId49"/>
    <p:sldId id="1454" r:id="rId50"/>
    <p:sldId id="444" r:id="rId51"/>
    <p:sldId id="465" r:id="rId52"/>
    <p:sldId id="472" r:id="rId53"/>
    <p:sldId id="442" r:id="rId54"/>
    <p:sldId id="476" r:id="rId55"/>
    <p:sldId id="455" r:id="rId56"/>
    <p:sldId id="422" r:id="rId57"/>
    <p:sldId id="421" r:id="rId58"/>
    <p:sldId id="464" r:id="rId59"/>
    <p:sldId id="316" r:id="rId60"/>
    <p:sldId id="404" r:id="rId61"/>
    <p:sldId id="382" r:id="rId62"/>
    <p:sldId id="331" r:id="rId63"/>
    <p:sldId id="334" r:id="rId64"/>
    <p:sldId id="345" r:id="rId65"/>
    <p:sldId id="346" r:id="rId66"/>
    <p:sldId id="347" r:id="rId67"/>
    <p:sldId id="340" r:id="rId68"/>
    <p:sldId id="342" r:id="rId69"/>
    <p:sldId id="343" r:id="rId70"/>
    <p:sldId id="311" r:id="rId71"/>
    <p:sldId id="356" r:id="rId72"/>
    <p:sldId id="357" r:id="rId73"/>
    <p:sldId id="358" r:id="rId74"/>
    <p:sldId id="359" r:id="rId75"/>
    <p:sldId id="360" r:id="rId76"/>
    <p:sldId id="361" r:id="rId77"/>
    <p:sldId id="362" r:id="rId78"/>
    <p:sldId id="363" r:id="rId79"/>
    <p:sldId id="364" r:id="rId80"/>
    <p:sldId id="365" r:id="rId81"/>
    <p:sldId id="366" r:id="rId82"/>
    <p:sldId id="367" r:id="rId83"/>
    <p:sldId id="368" r:id="rId84"/>
    <p:sldId id="369" r:id="rId85"/>
    <p:sldId id="370" r:id="rId86"/>
    <p:sldId id="371" r:id="rId87"/>
    <p:sldId id="372" r:id="rId88"/>
    <p:sldId id="373" r:id="rId89"/>
    <p:sldId id="271" r:id="rId90"/>
    <p:sldId id="376" r:id="rId91"/>
    <p:sldId id="377" r:id="rId92"/>
    <p:sldId id="329" r:id="rId93"/>
    <p:sldId id="318" r:id="rId94"/>
    <p:sldId id="456" r:id="rId95"/>
    <p:sldId id="457" r:id="rId96"/>
    <p:sldId id="458" r:id="rId97"/>
    <p:sldId id="459" r:id="rId98"/>
    <p:sldId id="460" r:id="rId99"/>
    <p:sldId id="461" r:id="rId100"/>
    <p:sldId id="462" r:id="rId10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03"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65"/>
    <p:restoredTop sz="92954" autoAdjust="0"/>
  </p:normalViewPr>
  <p:slideViewPr>
    <p:cSldViewPr snapToGrid="0" snapToObjects="1">
      <p:cViewPr varScale="1">
        <p:scale>
          <a:sx n="159" d="100"/>
          <a:sy n="159" d="100"/>
        </p:scale>
        <p:origin x="608" y="184"/>
      </p:cViewPr>
      <p:guideLst>
        <p:guide orient="horz" pos="1603"/>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5" d="100"/>
        <a:sy n="105" d="100"/>
      </p:scale>
      <p:origin x="0" y="0"/>
    </p:cViewPr>
  </p:sorterViewPr>
  <p:notesViewPr>
    <p:cSldViewPr snapToGrid="0" snapToObjects="1" showGuides="1">
      <p:cViewPr varScale="1">
        <p:scale>
          <a:sx n="97" d="100"/>
          <a:sy n="97" d="100"/>
        </p:scale>
        <p:origin x="3688" y="2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_rels/data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diagrams/_rels/data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image" Target="../media/image3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F3CBB0-E1F2-C541-A1AD-0DE3B74E9FDB}" type="doc">
      <dgm:prSet loTypeId="urn:microsoft.com/office/officeart/2005/8/layout/vList2" loCatId="" qsTypeId="urn:microsoft.com/office/officeart/2005/8/quickstyle/3D3" qsCatId="3D" csTypeId="urn:microsoft.com/office/officeart/2005/8/colors/colorful2" csCatId="colorful" phldr="1"/>
      <dgm:spPr/>
      <dgm:t>
        <a:bodyPr/>
        <a:lstStyle/>
        <a:p>
          <a:endParaRPr lang="en-US"/>
        </a:p>
      </dgm:t>
    </dgm:pt>
    <dgm:pt modelId="{41FC4C6D-8C28-A547-A18B-274FA72D4BC9}">
      <dgm:prSet custT="1"/>
      <dgm:spPr/>
      <dgm:t>
        <a:bodyPr/>
        <a:lstStyle/>
        <a:p>
          <a:pPr algn="ctr" rtl="0"/>
          <a:r>
            <a:rPr lang="en-US" sz="1800" dirty="0"/>
            <a:t>Embryo  cryopreservation represents the most efficacious method  for fertility preservation in women with  cancer </a:t>
          </a:r>
        </a:p>
      </dgm:t>
    </dgm:pt>
    <dgm:pt modelId="{D3E29AC6-C88F-D84E-BD07-BFD37568608C}" type="parTrans" cxnId="{234AD503-31E4-A84E-B8D1-D08A467AE911}">
      <dgm:prSet/>
      <dgm:spPr/>
      <dgm:t>
        <a:bodyPr/>
        <a:lstStyle/>
        <a:p>
          <a:endParaRPr lang="en-US" sz="1200"/>
        </a:p>
      </dgm:t>
    </dgm:pt>
    <dgm:pt modelId="{232138FF-546B-B04B-A867-BBCF330B04A8}" type="sibTrans" cxnId="{234AD503-31E4-A84E-B8D1-D08A467AE911}">
      <dgm:prSet/>
      <dgm:spPr/>
      <dgm:t>
        <a:bodyPr/>
        <a:lstStyle/>
        <a:p>
          <a:endParaRPr lang="en-US" sz="1200"/>
        </a:p>
      </dgm:t>
    </dgm:pt>
    <dgm:pt modelId="{74840B43-87FA-3A45-82AB-4796B60ABBCB}">
      <dgm:prSet custT="1"/>
      <dgm:spPr/>
      <dgm:t>
        <a:bodyPr/>
        <a:lstStyle/>
        <a:p>
          <a:pPr algn="l" rtl="0"/>
          <a:endParaRPr lang="en-US" sz="1600" dirty="0"/>
        </a:p>
      </dgm:t>
    </dgm:pt>
    <dgm:pt modelId="{4E970C22-A6AB-204B-BAF5-94427A287646}" type="parTrans" cxnId="{A4B529E1-605E-2445-9A2D-1C0EFB6E5BD5}">
      <dgm:prSet/>
      <dgm:spPr/>
      <dgm:t>
        <a:bodyPr/>
        <a:lstStyle/>
        <a:p>
          <a:endParaRPr lang="en-US" sz="1200"/>
        </a:p>
      </dgm:t>
    </dgm:pt>
    <dgm:pt modelId="{D3792CA6-58B8-C24E-B563-4441476871EA}" type="sibTrans" cxnId="{A4B529E1-605E-2445-9A2D-1C0EFB6E5BD5}">
      <dgm:prSet/>
      <dgm:spPr/>
      <dgm:t>
        <a:bodyPr/>
        <a:lstStyle/>
        <a:p>
          <a:endParaRPr lang="en-US" sz="1200"/>
        </a:p>
      </dgm:t>
    </dgm:pt>
    <dgm:pt modelId="{D6981CD2-E764-AA4C-87F1-F753852A9BF1}">
      <dgm:prSet custT="1"/>
      <dgm:spPr/>
      <dgm:t>
        <a:bodyPr/>
        <a:lstStyle/>
        <a:p>
          <a:pPr algn="ctr" rtl="0"/>
          <a:r>
            <a:rPr lang="en-US" sz="2800" dirty="0"/>
            <a:t>But………</a:t>
          </a:r>
        </a:p>
      </dgm:t>
    </dgm:pt>
    <dgm:pt modelId="{32C57DE0-EA87-4146-AAE1-58FE7656FCC6}" type="parTrans" cxnId="{1E89372E-898B-C44C-8B9B-79738F77282A}">
      <dgm:prSet/>
      <dgm:spPr/>
      <dgm:t>
        <a:bodyPr/>
        <a:lstStyle/>
        <a:p>
          <a:endParaRPr lang="en-US" sz="1200"/>
        </a:p>
      </dgm:t>
    </dgm:pt>
    <dgm:pt modelId="{8F93B003-ED6D-C44D-A5EB-284F59D278D6}" type="sibTrans" cxnId="{1E89372E-898B-C44C-8B9B-79738F77282A}">
      <dgm:prSet/>
      <dgm:spPr/>
      <dgm:t>
        <a:bodyPr/>
        <a:lstStyle/>
        <a:p>
          <a:endParaRPr lang="en-US" sz="1200"/>
        </a:p>
      </dgm:t>
    </dgm:pt>
    <dgm:pt modelId="{3919CDC9-0AB6-8F4A-AC27-926E5A058AE0}">
      <dgm:prSet custT="1"/>
      <dgm:spPr/>
      <dgm:t>
        <a:bodyPr/>
        <a:lstStyle/>
        <a:p>
          <a:pPr algn="l" rtl="0"/>
          <a:r>
            <a:rPr lang="en-US" sz="2400" dirty="0"/>
            <a:t>Sperm is also required!!!!!</a:t>
          </a:r>
        </a:p>
      </dgm:t>
    </dgm:pt>
    <dgm:pt modelId="{C4ECA070-4EB3-494B-AA56-313AC2FDC833}" type="parTrans" cxnId="{DB2B0676-E907-C145-8DE7-ECF3ACB0173F}">
      <dgm:prSet/>
      <dgm:spPr/>
      <dgm:t>
        <a:bodyPr/>
        <a:lstStyle/>
        <a:p>
          <a:endParaRPr lang="en-US" sz="1200"/>
        </a:p>
      </dgm:t>
    </dgm:pt>
    <dgm:pt modelId="{5B92D369-ACBE-A249-9047-FDE511AF371D}" type="sibTrans" cxnId="{DB2B0676-E907-C145-8DE7-ECF3ACB0173F}">
      <dgm:prSet/>
      <dgm:spPr/>
      <dgm:t>
        <a:bodyPr/>
        <a:lstStyle/>
        <a:p>
          <a:endParaRPr lang="en-US" sz="1200"/>
        </a:p>
      </dgm:t>
    </dgm:pt>
    <dgm:pt modelId="{16B481F2-7102-AD42-913A-49587B107C50}" type="pres">
      <dgm:prSet presAssocID="{3EF3CBB0-E1F2-C541-A1AD-0DE3B74E9FDB}" presName="linear" presStyleCnt="0">
        <dgm:presLayoutVars>
          <dgm:animLvl val="lvl"/>
          <dgm:resizeHandles val="exact"/>
        </dgm:presLayoutVars>
      </dgm:prSet>
      <dgm:spPr/>
    </dgm:pt>
    <dgm:pt modelId="{F45EA7A5-134E-254E-96A0-3EEE6263B9A7}" type="pres">
      <dgm:prSet presAssocID="{41FC4C6D-8C28-A547-A18B-274FA72D4BC9}" presName="parentText" presStyleLbl="node1" presStyleIdx="0" presStyleCnt="2" custLinFactNeighborX="-25375" custLinFactNeighborY="36403">
        <dgm:presLayoutVars>
          <dgm:chMax val="0"/>
          <dgm:bulletEnabled val="1"/>
        </dgm:presLayoutVars>
      </dgm:prSet>
      <dgm:spPr/>
    </dgm:pt>
    <dgm:pt modelId="{DBD6DC0F-DDBE-FE43-AF6F-A8CAB6FDAA09}" type="pres">
      <dgm:prSet presAssocID="{232138FF-546B-B04B-A867-BBCF330B04A8}" presName="spacer" presStyleCnt="0"/>
      <dgm:spPr/>
    </dgm:pt>
    <dgm:pt modelId="{F4B68C50-C5F9-3A48-A037-A923893CC921}" type="pres">
      <dgm:prSet presAssocID="{D6981CD2-E764-AA4C-87F1-F753852A9BF1}" presName="parentText" presStyleLbl="node1" presStyleIdx="1" presStyleCnt="2" custScaleX="61324" custScaleY="41699">
        <dgm:presLayoutVars>
          <dgm:chMax val="0"/>
          <dgm:bulletEnabled val="1"/>
        </dgm:presLayoutVars>
      </dgm:prSet>
      <dgm:spPr/>
    </dgm:pt>
    <dgm:pt modelId="{21BC4397-925F-974B-A149-9DC14615FA7B}" type="pres">
      <dgm:prSet presAssocID="{D6981CD2-E764-AA4C-87F1-F753852A9BF1}" presName="childText" presStyleLbl="revTx" presStyleIdx="0" presStyleCnt="1" custScaleX="100000" custLinFactNeighborY="23990">
        <dgm:presLayoutVars>
          <dgm:bulletEnabled val="1"/>
        </dgm:presLayoutVars>
      </dgm:prSet>
      <dgm:spPr/>
    </dgm:pt>
  </dgm:ptLst>
  <dgm:cxnLst>
    <dgm:cxn modelId="{234AD503-31E4-A84E-B8D1-D08A467AE911}" srcId="{3EF3CBB0-E1F2-C541-A1AD-0DE3B74E9FDB}" destId="{41FC4C6D-8C28-A547-A18B-274FA72D4BC9}" srcOrd="0" destOrd="0" parTransId="{D3E29AC6-C88F-D84E-BD07-BFD37568608C}" sibTransId="{232138FF-546B-B04B-A867-BBCF330B04A8}"/>
    <dgm:cxn modelId="{A4FDCE0E-F672-8E4E-B219-083DEC905FA8}" type="presOf" srcId="{3EF3CBB0-E1F2-C541-A1AD-0DE3B74E9FDB}" destId="{16B481F2-7102-AD42-913A-49587B107C50}" srcOrd="0" destOrd="0" presId="urn:microsoft.com/office/officeart/2005/8/layout/vList2"/>
    <dgm:cxn modelId="{2057AA11-6631-E34F-8F90-A74D5727F1DA}" type="presOf" srcId="{41FC4C6D-8C28-A547-A18B-274FA72D4BC9}" destId="{F45EA7A5-134E-254E-96A0-3EEE6263B9A7}" srcOrd="0" destOrd="0" presId="urn:microsoft.com/office/officeart/2005/8/layout/vList2"/>
    <dgm:cxn modelId="{1E89372E-898B-C44C-8B9B-79738F77282A}" srcId="{3EF3CBB0-E1F2-C541-A1AD-0DE3B74E9FDB}" destId="{D6981CD2-E764-AA4C-87F1-F753852A9BF1}" srcOrd="1" destOrd="0" parTransId="{32C57DE0-EA87-4146-AAE1-58FE7656FCC6}" sibTransId="{8F93B003-ED6D-C44D-A5EB-284F59D278D6}"/>
    <dgm:cxn modelId="{B14D4539-B0B2-A24E-81C0-064291B05B5B}" type="presOf" srcId="{D6981CD2-E764-AA4C-87F1-F753852A9BF1}" destId="{F4B68C50-C5F9-3A48-A037-A923893CC921}" srcOrd="0" destOrd="0" presId="urn:microsoft.com/office/officeart/2005/8/layout/vList2"/>
    <dgm:cxn modelId="{DB2B0676-E907-C145-8DE7-ECF3ACB0173F}" srcId="{74840B43-87FA-3A45-82AB-4796B60ABBCB}" destId="{3919CDC9-0AB6-8F4A-AC27-926E5A058AE0}" srcOrd="0" destOrd="0" parTransId="{C4ECA070-4EB3-494B-AA56-313AC2FDC833}" sibTransId="{5B92D369-ACBE-A249-9047-FDE511AF371D}"/>
    <dgm:cxn modelId="{25A21EB2-FC58-0E4F-9387-213A0949C28F}" type="presOf" srcId="{3919CDC9-0AB6-8F4A-AC27-926E5A058AE0}" destId="{21BC4397-925F-974B-A149-9DC14615FA7B}" srcOrd="0" destOrd="1" presId="urn:microsoft.com/office/officeart/2005/8/layout/vList2"/>
    <dgm:cxn modelId="{5D41CCE0-D436-E344-9A07-462585BB94E4}" type="presOf" srcId="{74840B43-87FA-3A45-82AB-4796B60ABBCB}" destId="{21BC4397-925F-974B-A149-9DC14615FA7B}" srcOrd="0" destOrd="0" presId="urn:microsoft.com/office/officeart/2005/8/layout/vList2"/>
    <dgm:cxn modelId="{A4B529E1-605E-2445-9A2D-1C0EFB6E5BD5}" srcId="{D6981CD2-E764-AA4C-87F1-F753852A9BF1}" destId="{74840B43-87FA-3A45-82AB-4796B60ABBCB}" srcOrd="0" destOrd="0" parTransId="{4E970C22-A6AB-204B-BAF5-94427A287646}" sibTransId="{D3792CA6-58B8-C24E-B563-4441476871EA}"/>
    <dgm:cxn modelId="{063F1D8C-26B6-5045-9B65-A8C340A2AC90}" type="presParOf" srcId="{16B481F2-7102-AD42-913A-49587B107C50}" destId="{F45EA7A5-134E-254E-96A0-3EEE6263B9A7}" srcOrd="0" destOrd="0" presId="urn:microsoft.com/office/officeart/2005/8/layout/vList2"/>
    <dgm:cxn modelId="{11553BA3-69B2-6A45-97CC-45D6F25B7F38}" type="presParOf" srcId="{16B481F2-7102-AD42-913A-49587B107C50}" destId="{DBD6DC0F-DDBE-FE43-AF6F-A8CAB6FDAA09}" srcOrd="1" destOrd="0" presId="urn:microsoft.com/office/officeart/2005/8/layout/vList2"/>
    <dgm:cxn modelId="{B5738649-1946-B949-AA24-05D4E226726C}" type="presParOf" srcId="{16B481F2-7102-AD42-913A-49587B107C50}" destId="{F4B68C50-C5F9-3A48-A037-A923893CC921}" srcOrd="2" destOrd="0" presId="urn:microsoft.com/office/officeart/2005/8/layout/vList2"/>
    <dgm:cxn modelId="{D85979AC-46A1-694F-A641-016789016F00}" type="presParOf" srcId="{16B481F2-7102-AD42-913A-49587B107C50}" destId="{21BC4397-925F-974B-A149-9DC14615FA7B}"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59FA2F9-12E8-0649-A2C8-D3FCB8F66EF1}" type="doc">
      <dgm:prSet loTypeId="urn:microsoft.com/office/officeart/2005/8/layout/radial4" loCatId="" qsTypeId="urn:microsoft.com/office/officeart/2005/8/quickstyle/simple2" qsCatId="simple" csTypeId="urn:microsoft.com/office/officeart/2005/8/colors/colorful1" csCatId="colorful" phldr="1"/>
      <dgm:spPr/>
      <dgm:t>
        <a:bodyPr/>
        <a:lstStyle/>
        <a:p>
          <a:endParaRPr lang="en-US"/>
        </a:p>
      </dgm:t>
    </dgm:pt>
    <dgm:pt modelId="{CF9F0963-CA8E-6045-928D-F433D542AFD0}">
      <dgm:prSet custT="1"/>
      <dgm:spPr/>
      <dgm:t>
        <a:bodyPr/>
        <a:lstStyle/>
        <a:p>
          <a:pPr rtl="0"/>
          <a:r>
            <a:rPr lang="el-GR" sz="3200" dirty="0"/>
            <a:t>Διαμόρφωση Πολιτικής  </a:t>
          </a:r>
          <a:endParaRPr lang="en-US" sz="3200" dirty="0"/>
        </a:p>
      </dgm:t>
    </dgm:pt>
    <dgm:pt modelId="{BA331998-FE2B-FC4F-B1B6-C06178D0E305}" type="parTrans" cxnId="{5E2124C1-EF63-0647-A71C-780B0F0ECE57}">
      <dgm:prSet/>
      <dgm:spPr/>
      <dgm:t>
        <a:bodyPr/>
        <a:lstStyle/>
        <a:p>
          <a:endParaRPr lang="en-US"/>
        </a:p>
      </dgm:t>
    </dgm:pt>
    <dgm:pt modelId="{1B9D78CD-8986-2F4C-8F5A-139F1C573524}" type="sibTrans" cxnId="{5E2124C1-EF63-0647-A71C-780B0F0ECE57}">
      <dgm:prSet/>
      <dgm:spPr/>
      <dgm:t>
        <a:bodyPr/>
        <a:lstStyle/>
        <a:p>
          <a:endParaRPr lang="en-US"/>
        </a:p>
      </dgm:t>
    </dgm:pt>
    <dgm:pt modelId="{0F3EA4C4-15DD-7642-B4BF-031F337CAAF4}">
      <dgm:prSet custT="1"/>
      <dgm:spPr/>
      <dgm:t>
        <a:bodyPr/>
        <a:lstStyle/>
        <a:p>
          <a:pPr rtl="0"/>
          <a:r>
            <a:rPr lang="el-GR" sz="2400" dirty="0"/>
            <a:t>Επιστήμη</a:t>
          </a:r>
          <a:endParaRPr lang="en-US" sz="2400" dirty="0"/>
        </a:p>
      </dgm:t>
    </dgm:pt>
    <dgm:pt modelId="{3DB0D40E-B651-EB47-83E5-9A502047D72F}" type="parTrans" cxnId="{E89E27E6-9099-2547-9EC8-9689A9F292D1}">
      <dgm:prSet/>
      <dgm:spPr/>
      <dgm:t>
        <a:bodyPr/>
        <a:lstStyle/>
        <a:p>
          <a:endParaRPr lang="en-US"/>
        </a:p>
      </dgm:t>
    </dgm:pt>
    <dgm:pt modelId="{CFC64E7B-0052-C948-855B-A5AC7688CE68}" type="sibTrans" cxnId="{E89E27E6-9099-2547-9EC8-9689A9F292D1}">
      <dgm:prSet/>
      <dgm:spPr/>
      <dgm:t>
        <a:bodyPr/>
        <a:lstStyle/>
        <a:p>
          <a:endParaRPr lang="en-US"/>
        </a:p>
      </dgm:t>
    </dgm:pt>
    <dgm:pt modelId="{9D9419DD-58B8-FF4C-857A-F3C9FFA2C0CB}">
      <dgm:prSet custT="1"/>
      <dgm:spPr/>
      <dgm:t>
        <a:bodyPr/>
        <a:lstStyle/>
        <a:p>
          <a:pPr rtl="0"/>
          <a:r>
            <a:rPr lang="el-GR" sz="2400" dirty="0"/>
            <a:t>Ενημέρωση </a:t>
          </a:r>
          <a:endParaRPr lang="en-US" sz="2400" dirty="0"/>
        </a:p>
      </dgm:t>
    </dgm:pt>
    <dgm:pt modelId="{AAFC4BAB-ED0A-2041-8FE8-5ACEEBC3A16E}" type="parTrans" cxnId="{0324FBBD-6F25-D548-B968-9775A091538F}">
      <dgm:prSet/>
      <dgm:spPr/>
      <dgm:t>
        <a:bodyPr/>
        <a:lstStyle/>
        <a:p>
          <a:endParaRPr lang="en-US"/>
        </a:p>
      </dgm:t>
    </dgm:pt>
    <dgm:pt modelId="{5DEBC4A8-511A-114B-AF54-8F0CB4349B27}" type="sibTrans" cxnId="{0324FBBD-6F25-D548-B968-9775A091538F}">
      <dgm:prSet/>
      <dgm:spPr/>
      <dgm:t>
        <a:bodyPr/>
        <a:lstStyle/>
        <a:p>
          <a:endParaRPr lang="en-US"/>
        </a:p>
      </dgm:t>
    </dgm:pt>
    <dgm:pt modelId="{7ADB069E-8343-B14A-B2F9-52A72F68C38D}" type="pres">
      <dgm:prSet presAssocID="{359FA2F9-12E8-0649-A2C8-D3FCB8F66EF1}" presName="cycle" presStyleCnt="0">
        <dgm:presLayoutVars>
          <dgm:chMax val="1"/>
          <dgm:dir/>
          <dgm:animLvl val="ctr"/>
          <dgm:resizeHandles val="exact"/>
        </dgm:presLayoutVars>
      </dgm:prSet>
      <dgm:spPr/>
    </dgm:pt>
    <dgm:pt modelId="{C15D6547-F9C1-AE42-A3D3-18B79E70C19D}" type="pres">
      <dgm:prSet presAssocID="{CF9F0963-CA8E-6045-928D-F433D542AFD0}" presName="centerShape" presStyleLbl="node0" presStyleIdx="0" presStyleCnt="1" custScaleX="176820"/>
      <dgm:spPr/>
    </dgm:pt>
    <dgm:pt modelId="{F06099D4-BBC3-E84A-9661-860F8C425518}" type="pres">
      <dgm:prSet presAssocID="{AAFC4BAB-ED0A-2041-8FE8-5ACEEBC3A16E}" presName="parTrans" presStyleLbl="bgSibTrans2D1" presStyleIdx="0" presStyleCnt="2"/>
      <dgm:spPr/>
    </dgm:pt>
    <dgm:pt modelId="{E491D5AD-CBEA-5D42-ADDC-1E7E07F97CF3}" type="pres">
      <dgm:prSet presAssocID="{9D9419DD-58B8-FF4C-857A-F3C9FFA2C0CB}" presName="node" presStyleLbl="node1" presStyleIdx="0" presStyleCnt="2" custScaleX="80851" custScaleY="44703">
        <dgm:presLayoutVars>
          <dgm:bulletEnabled val="1"/>
        </dgm:presLayoutVars>
      </dgm:prSet>
      <dgm:spPr/>
    </dgm:pt>
    <dgm:pt modelId="{528180AE-608C-B34A-9A15-D87FC7F63F09}" type="pres">
      <dgm:prSet presAssocID="{3DB0D40E-B651-EB47-83E5-9A502047D72F}" presName="parTrans" presStyleLbl="bgSibTrans2D1" presStyleIdx="1" presStyleCnt="2"/>
      <dgm:spPr/>
    </dgm:pt>
    <dgm:pt modelId="{2F5E46C9-10BA-9442-BE73-D8581FC66AF2}" type="pres">
      <dgm:prSet presAssocID="{0F3EA4C4-15DD-7642-B4BF-031F337CAAF4}" presName="node" presStyleLbl="node1" presStyleIdx="1" presStyleCnt="2" custScaleX="85798" custScaleY="48525">
        <dgm:presLayoutVars>
          <dgm:bulletEnabled val="1"/>
        </dgm:presLayoutVars>
      </dgm:prSet>
      <dgm:spPr/>
    </dgm:pt>
  </dgm:ptLst>
  <dgm:cxnLst>
    <dgm:cxn modelId="{B5DFE73B-56F2-D14C-8C6E-C5A306C796E3}" type="presOf" srcId="{3DB0D40E-B651-EB47-83E5-9A502047D72F}" destId="{528180AE-608C-B34A-9A15-D87FC7F63F09}" srcOrd="0" destOrd="0" presId="urn:microsoft.com/office/officeart/2005/8/layout/radial4"/>
    <dgm:cxn modelId="{145582AC-59FE-E349-B95B-1047ED31A7F5}" type="presOf" srcId="{9D9419DD-58B8-FF4C-857A-F3C9FFA2C0CB}" destId="{E491D5AD-CBEA-5D42-ADDC-1E7E07F97CF3}" srcOrd="0" destOrd="0" presId="urn:microsoft.com/office/officeart/2005/8/layout/radial4"/>
    <dgm:cxn modelId="{0324FBBD-6F25-D548-B968-9775A091538F}" srcId="{CF9F0963-CA8E-6045-928D-F433D542AFD0}" destId="{9D9419DD-58B8-FF4C-857A-F3C9FFA2C0CB}" srcOrd="0" destOrd="0" parTransId="{AAFC4BAB-ED0A-2041-8FE8-5ACEEBC3A16E}" sibTransId="{5DEBC4A8-511A-114B-AF54-8F0CB4349B27}"/>
    <dgm:cxn modelId="{5E2124C1-EF63-0647-A71C-780B0F0ECE57}" srcId="{359FA2F9-12E8-0649-A2C8-D3FCB8F66EF1}" destId="{CF9F0963-CA8E-6045-928D-F433D542AFD0}" srcOrd="0" destOrd="0" parTransId="{BA331998-FE2B-FC4F-B1B6-C06178D0E305}" sibTransId="{1B9D78CD-8986-2F4C-8F5A-139F1C573524}"/>
    <dgm:cxn modelId="{CAA62DC7-1EDA-1C41-A73E-2ADFBF4F46FC}" type="presOf" srcId="{0F3EA4C4-15DD-7642-B4BF-031F337CAAF4}" destId="{2F5E46C9-10BA-9442-BE73-D8581FC66AF2}" srcOrd="0" destOrd="0" presId="urn:microsoft.com/office/officeart/2005/8/layout/radial4"/>
    <dgm:cxn modelId="{CB1A5ACB-7073-9B4D-88D4-1CF1C72CC767}" type="presOf" srcId="{CF9F0963-CA8E-6045-928D-F433D542AFD0}" destId="{C15D6547-F9C1-AE42-A3D3-18B79E70C19D}" srcOrd="0" destOrd="0" presId="urn:microsoft.com/office/officeart/2005/8/layout/radial4"/>
    <dgm:cxn modelId="{B052F8DE-3AD1-3E4D-AEEE-D9A4E3943677}" type="presOf" srcId="{AAFC4BAB-ED0A-2041-8FE8-5ACEEBC3A16E}" destId="{F06099D4-BBC3-E84A-9661-860F8C425518}" srcOrd="0" destOrd="0" presId="urn:microsoft.com/office/officeart/2005/8/layout/radial4"/>
    <dgm:cxn modelId="{E89E27E6-9099-2547-9EC8-9689A9F292D1}" srcId="{CF9F0963-CA8E-6045-928D-F433D542AFD0}" destId="{0F3EA4C4-15DD-7642-B4BF-031F337CAAF4}" srcOrd="1" destOrd="0" parTransId="{3DB0D40E-B651-EB47-83E5-9A502047D72F}" sibTransId="{CFC64E7B-0052-C948-855B-A5AC7688CE68}"/>
    <dgm:cxn modelId="{491C25EC-EE9D-464B-ADA5-04FEFD7669BE}" type="presOf" srcId="{359FA2F9-12E8-0649-A2C8-D3FCB8F66EF1}" destId="{7ADB069E-8343-B14A-B2F9-52A72F68C38D}" srcOrd="0" destOrd="0" presId="urn:microsoft.com/office/officeart/2005/8/layout/radial4"/>
    <dgm:cxn modelId="{5AF348B6-7C1E-D440-947A-B8E4A90B9616}" type="presParOf" srcId="{7ADB069E-8343-B14A-B2F9-52A72F68C38D}" destId="{C15D6547-F9C1-AE42-A3D3-18B79E70C19D}" srcOrd="0" destOrd="0" presId="urn:microsoft.com/office/officeart/2005/8/layout/radial4"/>
    <dgm:cxn modelId="{45DCA876-11AB-7348-AE3D-988514CDFDD5}" type="presParOf" srcId="{7ADB069E-8343-B14A-B2F9-52A72F68C38D}" destId="{F06099D4-BBC3-E84A-9661-860F8C425518}" srcOrd="1" destOrd="0" presId="urn:microsoft.com/office/officeart/2005/8/layout/radial4"/>
    <dgm:cxn modelId="{8B71FD5B-99DB-CA4B-AF66-B77BDA8A80A1}" type="presParOf" srcId="{7ADB069E-8343-B14A-B2F9-52A72F68C38D}" destId="{E491D5AD-CBEA-5D42-ADDC-1E7E07F97CF3}" srcOrd="2" destOrd="0" presId="urn:microsoft.com/office/officeart/2005/8/layout/radial4"/>
    <dgm:cxn modelId="{7AF8B617-E9F5-5640-BC57-174AAFD508DA}" type="presParOf" srcId="{7ADB069E-8343-B14A-B2F9-52A72F68C38D}" destId="{528180AE-608C-B34A-9A15-D87FC7F63F09}" srcOrd="3" destOrd="0" presId="urn:microsoft.com/office/officeart/2005/8/layout/radial4"/>
    <dgm:cxn modelId="{86753FCF-7AA0-084F-B039-75B4CE2D1EA6}" type="presParOf" srcId="{7ADB069E-8343-B14A-B2F9-52A72F68C38D}" destId="{2F5E46C9-10BA-9442-BE73-D8581FC66AF2}" srcOrd="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46EEC9B-3D61-0241-9C2D-1CC535A94AD0}" type="doc">
      <dgm:prSet loTypeId="urn:microsoft.com/office/officeart/2005/8/layout/hProcess9" loCatId="" qsTypeId="urn:microsoft.com/office/officeart/2005/8/quickstyle/simple2" qsCatId="simple" csTypeId="urn:microsoft.com/office/officeart/2005/8/colors/accent0_2" csCatId="mainScheme"/>
      <dgm:spPr/>
      <dgm:t>
        <a:bodyPr/>
        <a:lstStyle/>
        <a:p>
          <a:endParaRPr lang="en-US"/>
        </a:p>
      </dgm:t>
    </dgm:pt>
    <dgm:pt modelId="{F930974E-CDA8-DB46-B451-B4A7184B857A}">
      <dgm:prSet/>
      <dgm:spPr/>
      <dgm:t>
        <a:bodyPr/>
        <a:lstStyle/>
        <a:p>
          <a:pPr rtl="0"/>
          <a:r>
            <a:rPr lang="en-US"/>
            <a:t>10 eggs are frozen, </a:t>
          </a:r>
        </a:p>
      </dgm:t>
    </dgm:pt>
    <dgm:pt modelId="{4B4B167D-C08D-DB41-9675-2F87F0379CFF}" type="parTrans" cxnId="{D046DC58-CBF1-F148-9E2B-A81EF35A9758}">
      <dgm:prSet/>
      <dgm:spPr/>
      <dgm:t>
        <a:bodyPr/>
        <a:lstStyle/>
        <a:p>
          <a:endParaRPr lang="en-US"/>
        </a:p>
      </dgm:t>
    </dgm:pt>
    <dgm:pt modelId="{6E0A11AB-AE85-C742-B034-28CEE720AACD}" type="sibTrans" cxnId="{D046DC58-CBF1-F148-9E2B-A81EF35A9758}">
      <dgm:prSet/>
      <dgm:spPr/>
      <dgm:t>
        <a:bodyPr/>
        <a:lstStyle/>
        <a:p>
          <a:endParaRPr lang="en-US"/>
        </a:p>
      </dgm:t>
    </dgm:pt>
    <dgm:pt modelId="{C0B30DCD-3577-5848-A227-B6EAC90C7F8E}">
      <dgm:prSet/>
      <dgm:spPr/>
      <dgm:t>
        <a:bodyPr/>
        <a:lstStyle/>
        <a:p>
          <a:pPr rtl="0"/>
          <a:r>
            <a:rPr lang="en-US"/>
            <a:t>7 are expected to survive the thaw,</a:t>
          </a:r>
        </a:p>
      </dgm:t>
    </dgm:pt>
    <dgm:pt modelId="{9ABE55FF-16E1-D742-95C0-CA68517AFB24}" type="parTrans" cxnId="{06F04D6C-947C-154C-A43F-E09A5FDE13BA}">
      <dgm:prSet/>
      <dgm:spPr/>
      <dgm:t>
        <a:bodyPr/>
        <a:lstStyle/>
        <a:p>
          <a:endParaRPr lang="en-US"/>
        </a:p>
      </dgm:t>
    </dgm:pt>
    <dgm:pt modelId="{1464377D-FC3F-B74F-9536-696DAA33FECA}" type="sibTrans" cxnId="{06F04D6C-947C-154C-A43F-E09A5FDE13BA}">
      <dgm:prSet/>
      <dgm:spPr/>
      <dgm:t>
        <a:bodyPr/>
        <a:lstStyle/>
        <a:p>
          <a:endParaRPr lang="en-US"/>
        </a:p>
      </dgm:t>
    </dgm:pt>
    <dgm:pt modelId="{310220E7-3E9B-0D4E-9C64-D5D175FD2E67}">
      <dgm:prSet/>
      <dgm:spPr/>
      <dgm:t>
        <a:bodyPr/>
        <a:lstStyle/>
        <a:p>
          <a:pPr rtl="0"/>
          <a:r>
            <a:rPr lang="en-US"/>
            <a:t>5 to 6 are expected to fertilize and become embryos. </a:t>
          </a:r>
        </a:p>
      </dgm:t>
    </dgm:pt>
    <dgm:pt modelId="{8F2586BB-E80F-A545-86B9-F69D91B97C46}" type="parTrans" cxnId="{DD88952A-CC2D-DE41-916C-3FEC0793DF50}">
      <dgm:prSet/>
      <dgm:spPr/>
      <dgm:t>
        <a:bodyPr/>
        <a:lstStyle/>
        <a:p>
          <a:endParaRPr lang="en-US"/>
        </a:p>
      </dgm:t>
    </dgm:pt>
    <dgm:pt modelId="{B094AA75-70FC-0449-A184-5DAB77D36A82}" type="sibTrans" cxnId="{DD88952A-CC2D-DE41-916C-3FEC0793DF50}">
      <dgm:prSet/>
      <dgm:spPr/>
      <dgm:t>
        <a:bodyPr/>
        <a:lstStyle/>
        <a:p>
          <a:endParaRPr lang="en-US"/>
        </a:p>
      </dgm:t>
    </dgm:pt>
    <dgm:pt modelId="{637E7E30-910C-EC48-AAE3-CBFA9C67EF2D}">
      <dgm:prSet/>
      <dgm:spPr/>
      <dgm:t>
        <a:bodyPr/>
        <a:lstStyle/>
        <a:p>
          <a:pPr rtl="0"/>
          <a:r>
            <a:rPr lang="en-US" dirty="0"/>
            <a:t>Usually 2-3 embryos are transferred in women up to 38 years of age.</a:t>
          </a:r>
        </a:p>
      </dgm:t>
    </dgm:pt>
    <dgm:pt modelId="{2F50C1E6-E918-4643-A79C-7D35D5873AC3}" type="parTrans" cxnId="{A082AEB5-B420-B34D-9145-3584C7FE1877}">
      <dgm:prSet/>
      <dgm:spPr/>
      <dgm:t>
        <a:bodyPr/>
        <a:lstStyle/>
        <a:p>
          <a:endParaRPr lang="en-US"/>
        </a:p>
      </dgm:t>
    </dgm:pt>
    <dgm:pt modelId="{336D0AB3-9208-C84D-85E9-4960CA2B940F}" type="sibTrans" cxnId="{A082AEB5-B420-B34D-9145-3584C7FE1877}">
      <dgm:prSet/>
      <dgm:spPr/>
      <dgm:t>
        <a:bodyPr/>
        <a:lstStyle/>
        <a:p>
          <a:endParaRPr lang="en-US"/>
        </a:p>
      </dgm:t>
    </dgm:pt>
    <dgm:pt modelId="{A8EB4E2E-D69D-D74B-9302-2A3EF4A656C9}" type="pres">
      <dgm:prSet presAssocID="{246EEC9B-3D61-0241-9C2D-1CC535A94AD0}" presName="CompostProcess" presStyleCnt="0">
        <dgm:presLayoutVars>
          <dgm:dir/>
          <dgm:resizeHandles val="exact"/>
        </dgm:presLayoutVars>
      </dgm:prSet>
      <dgm:spPr/>
    </dgm:pt>
    <dgm:pt modelId="{2882536C-71A8-DE4E-8C9B-7EEE68072FC3}" type="pres">
      <dgm:prSet presAssocID="{246EEC9B-3D61-0241-9C2D-1CC535A94AD0}" presName="arrow" presStyleLbl="bgShp" presStyleIdx="0" presStyleCnt="1"/>
      <dgm:spPr/>
    </dgm:pt>
    <dgm:pt modelId="{5BFBE8EC-9AAE-4944-8D09-12D7042AD473}" type="pres">
      <dgm:prSet presAssocID="{246EEC9B-3D61-0241-9C2D-1CC535A94AD0}" presName="linearProcess" presStyleCnt="0"/>
      <dgm:spPr/>
    </dgm:pt>
    <dgm:pt modelId="{DFA26458-4D81-3C4A-9B8E-60B4C71E660B}" type="pres">
      <dgm:prSet presAssocID="{F930974E-CDA8-DB46-B451-B4A7184B857A}" presName="textNode" presStyleLbl="node1" presStyleIdx="0" presStyleCnt="4">
        <dgm:presLayoutVars>
          <dgm:bulletEnabled val="1"/>
        </dgm:presLayoutVars>
      </dgm:prSet>
      <dgm:spPr/>
    </dgm:pt>
    <dgm:pt modelId="{7A4AF699-A4B6-9641-9556-56D92B788760}" type="pres">
      <dgm:prSet presAssocID="{6E0A11AB-AE85-C742-B034-28CEE720AACD}" presName="sibTrans" presStyleCnt="0"/>
      <dgm:spPr/>
    </dgm:pt>
    <dgm:pt modelId="{2D8E9419-E726-E74F-92A6-B14C5F804C77}" type="pres">
      <dgm:prSet presAssocID="{C0B30DCD-3577-5848-A227-B6EAC90C7F8E}" presName="textNode" presStyleLbl="node1" presStyleIdx="1" presStyleCnt="4">
        <dgm:presLayoutVars>
          <dgm:bulletEnabled val="1"/>
        </dgm:presLayoutVars>
      </dgm:prSet>
      <dgm:spPr/>
    </dgm:pt>
    <dgm:pt modelId="{A0626B8B-E1CE-7543-A8D7-5F7D8349A9D7}" type="pres">
      <dgm:prSet presAssocID="{1464377D-FC3F-B74F-9536-696DAA33FECA}" presName="sibTrans" presStyleCnt="0"/>
      <dgm:spPr/>
    </dgm:pt>
    <dgm:pt modelId="{77A9A488-6878-E34F-B07A-E9CF6A999992}" type="pres">
      <dgm:prSet presAssocID="{310220E7-3E9B-0D4E-9C64-D5D175FD2E67}" presName="textNode" presStyleLbl="node1" presStyleIdx="2" presStyleCnt="4">
        <dgm:presLayoutVars>
          <dgm:bulletEnabled val="1"/>
        </dgm:presLayoutVars>
      </dgm:prSet>
      <dgm:spPr/>
    </dgm:pt>
    <dgm:pt modelId="{96345DE9-C5D4-854A-B5B9-4E1711AE71D2}" type="pres">
      <dgm:prSet presAssocID="{B094AA75-70FC-0449-A184-5DAB77D36A82}" presName="sibTrans" presStyleCnt="0"/>
      <dgm:spPr/>
    </dgm:pt>
    <dgm:pt modelId="{69861A47-C6EA-A54F-B327-D4F629AA6365}" type="pres">
      <dgm:prSet presAssocID="{637E7E30-910C-EC48-AAE3-CBFA9C67EF2D}" presName="textNode" presStyleLbl="node1" presStyleIdx="3" presStyleCnt="4">
        <dgm:presLayoutVars>
          <dgm:bulletEnabled val="1"/>
        </dgm:presLayoutVars>
      </dgm:prSet>
      <dgm:spPr/>
    </dgm:pt>
  </dgm:ptLst>
  <dgm:cxnLst>
    <dgm:cxn modelId="{DD88952A-CC2D-DE41-916C-3FEC0793DF50}" srcId="{246EEC9B-3D61-0241-9C2D-1CC535A94AD0}" destId="{310220E7-3E9B-0D4E-9C64-D5D175FD2E67}" srcOrd="2" destOrd="0" parTransId="{8F2586BB-E80F-A545-86B9-F69D91B97C46}" sibTransId="{B094AA75-70FC-0449-A184-5DAB77D36A82}"/>
    <dgm:cxn modelId="{4FB2A441-C16B-4746-B40B-7DFCD6F43469}" type="presOf" srcId="{246EEC9B-3D61-0241-9C2D-1CC535A94AD0}" destId="{A8EB4E2E-D69D-D74B-9302-2A3EF4A656C9}" srcOrd="0" destOrd="0" presId="urn:microsoft.com/office/officeart/2005/8/layout/hProcess9"/>
    <dgm:cxn modelId="{D046DC58-CBF1-F148-9E2B-A81EF35A9758}" srcId="{246EEC9B-3D61-0241-9C2D-1CC535A94AD0}" destId="{F930974E-CDA8-DB46-B451-B4A7184B857A}" srcOrd="0" destOrd="0" parTransId="{4B4B167D-C08D-DB41-9675-2F87F0379CFF}" sibTransId="{6E0A11AB-AE85-C742-B034-28CEE720AACD}"/>
    <dgm:cxn modelId="{240E8563-78AA-1942-B73A-7F10D671DCD2}" type="presOf" srcId="{310220E7-3E9B-0D4E-9C64-D5D175FD2E67}" destId="{77A9A488-6878-E34F-B07A-E9CF6A999992}" srcOrd="0" destOrd="0" presId="urn:microsoft.com/office/officeart/2005/8/layout/hProcess9"/>
    <dgm:cxn modelId="{6A8E3B6B-5F6A-C144-AF40-D7CCA2239B2B}" type="presOf" srcId="{C0B30DCD-3577-5848-A227-B6EAC90C7F8E}" destId="{2D8E9419-E726-E74F-92A6-B14C5F804C77}" srcOrd="0" destOrd="0" presId="urn:microsoft.com/office/officeart/2005/8/layout/hProcess9"/>
    <dgm:cxn modelId="{06F04D6C-947C-154C-A43F-E09A5FDE13BA}" srcId="{246EEC9B-3D61-0241-9C2D-1CC535A94AD0}" destId="{C0B30DCD-3577-5848-A227-B6EAC90C7F8E}" srcOrd="1" destOrd="0" parTransId="{9ABE55FF-16E1-D742-95C0-CA68517AFB24}" sibTransId="{1464377D-FC3F-B74F-9536-696DAA33FECA}"/>
    <dgm:cxn modelId="{50C65B93-7B64-0449-BC30-BAE65C03BC94}" type="presOf" srcId="{F930974E-CDA8-DB46-B451-B4A7184B857A}" destId="{DFA26458-4D81-3C4A-9B8E-60B4C71E660B}" srcOrd="0" destOrd="0" presId="urn:microsoft.com/office/officeart/2005/8/layout/hProcess9"/>
    <dgm:cxn modelId="{A082AEB5-B420-B34D-9145-3584C7FE1877}" srcId="{246EEC9B-3D61-0241-9C2D-1CC535A94AD0}" destId="{637E7E30-910C-EC48-AAE3-CBFA9C67EF2D}" srcOrd="3" destOrd="0" parTransId="{2F50C1E6-E918-4643-A79C-7D35D5873AC3}" sibTransId="{336D0AB3-9208-C84D-85E9-4960CA2B940F}"/>
    <dgm:cxn modelId="{8E038FB8-8598-5B41-A2EA-FFB1D2756EE2}" type="presOf" srcId="{637E7E30-910C-EC48-AAE3-CBFA9C67EF2D}" destId="{69861A47-C6EA-A54F-B327-D4F629AA6365}" srcOrd="0" destOrd="0" presId="urn:microsoft.com/office/officeart/2005/8/layout/hProcess9"/>
    <dgm:cxn modelId="{F7CE256A-8210-5043-B340-4A0BC6466FCF}" type="presParOf" srcId="{A8EB4E2E-D69D-D74B-9302-2A3EF4A656C9}" destId="{2882536C-71A8-DE4E-8C9B-7EEE68072FC3}" srcOrd="0" destOrd="0" presId="urn:microsoft.com/office/officeart/2005/8/layout/hProcess9"/>
    <dgm:cxn modelId="{2FA5A43A-7E30-7249-BF66-4C85369DFAB5}" type="presParOf" srcId="{A8EB4E2E-D69D-D74B-9302-2A3EF4A656C9}" destId="{5BFBE8EC-9AAE-4944-8D09-12D7042AD473}" srcOrd="1" destOrd="0" presId="urn:microsoft.com/office/officeart/2005/8/layout/hProcess9"/>
    <dgm:cxn modelId="{A00FA775-B09A-7844-8B14-4ACFC85C1861}" type="presParOf" srcId="{5BFBE8EC-9AAE-4944-8D09-12D7042AD473}" destId="{DFA26458-4D81-3C4A-9B8E-60B4C71E660B}" srcOrd="0" destOrd="0" presId="urn:microsoft.com/office/officeart/2005/8/layout/hProcess9"/>
    <dgm:cxn modelId="{DCDE0963-043A-5840-8E59-8FD6FD480C08}" type="presParOf" srcId="{5BFBE8EC-9AAE-4944-8D09-12D7042AD473}" destId="{7A4AF699-A4B6-9641-9556-56D92B788760}" srcOrd="1" destOrd="0" presId="urn:microsoft.com/office/officeart/2005/8/layout/hProcess9"/>
    <dgm:cxn modelId="{98468157-9651-AA4A-9355-D98160C263E5}" type="presParOf" srcId="{5BFBE8EC-9AAE-4944-8D09-12D7042AD473}" destId="{2D8E9419-E726-E74F-92A6-B14C5F804C77}" srcOrd="2" destOrd="0" presId="urn:microsoft.com/office/officeart/2005/8/layout/hProcess9"/>
    <dgm:cxn modelId="{860695E3-6685-C645-B3BC-0175A88FAA42}" type="presParOf" srcId="{5BFBE8EC-9AAE-4944-8D09-12D7042AD473}" destId="{A0626B8B-E1CE-7543-A8D7-5F7D8349A9D7}" srcOrd="3" destOrd="0" presId="urn:microsoft.com/office/officeart/2005/8/layout/hProcess9"/>
    <dgm:cxn modelId="{B0889AE0-971E-684E-BA14-7FF7B8BEF507}" type="presParOf" srcId="{5BFBE8EC-9AAE-4944-8D09-12D7042AD473}" destId="{77A9A488-6878-E34F-B07A-E9CF6A999992}" srcOrd="4" destOrd="0" presId="urn:microsoft.com/office/officeart/2005/8/layout/hProcess9"/>
    <dgm:cxn modelId="{054F865C-03D5-8D4F-B6D0-946A6F14583A}" type="presParOf" srcId="{5BFBE8EC-9AAE-4944-8D09-12D7042AD473}" destId="{96345DE9-C5D4-854A-B5B9-4E1711AE71D2}" srcOrd="5" destOrd="0" presId="urn:microsoft.com/office/officeart/2005/8/layout/hProcess9"/>
    <dgm:cxn modelId="{51D16AAA-F510-DC4B-BEB4-C2D8486ECB16}" type="presParOf" srcId="{5BFBE8EC-9AAE-4944-8D09-12D7042AD473}" destId="{69861A47-C6EA-A54F-B327-D4F629AA6365}"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5C61123-DD7C-914D-93BF-9DABA577F5AF}" type="doc">
      <dgm:prSet loTypeId="urn:microsoft.com/office/officeart/2005/8/layout/cycle8" loCatId="" qsTypeId="urn:microsoft.com/office/officeart/2005/8/quickstyle/3D3" qsCatId="3D" csTypeId="urn:microsoft.com/office/officeart/2005/8/colors/colorful1" csCatId="colorful" phldr="1"/>
      <dgm:spPr/>
      <dgm:t>
        <a:bodyPr/>
        <a:lstStyle/>
        <a:p>
          <a:endParaRPr lang="en-US"/>
        </a:p>
      </dgm:t>
    </dgm:pt>
    <dgm:pt modelId="{6B80DAB4-0080-7A40-8D63-88968E714E28}">
      <dgm:prSet/>
      <dgm:spPr/>
      <dgm:t>
        <a:bodyPr/>
        <a:lstStyle/>
        <a:p>
          <a:pPr rtl="0"/>
          <a:r>
            <a:rPr lang="en-US" dirty="0" err="1"/>
            <a:t>Vitrification</a:t>
          </a:r>
          <a:endParaRPr lang="en-US" dirty="0"/>
        </a:p>
      </dgm:t>
    </dgm:pt>
    <dgm:pt modelId="{69547C4F-1D1A-FD45-8ED6-2D5244C24E74}" type="parTrans" cxnId="{1F98999C-838B-3946-A291-C3135A188E20}">
      <dgm:prSet/>
      <dgm:spPr/>
      <dgm:t>
        <a:bodyPr/>
        <a:lstStyle/>
        <a:p>
          <a:endParaRPr lang="en-US">
            <a:solidFill>
              <a:schemeClr val="bg1"/>
            </a:solidFill>
          </a:endParaRPr>
        </a:p>
      </dgm:t>
    </dgm:pt>
    <dgm:pt modelId="{C44D072E-4301-4D43-83FD-A4590FF9B579}" type="sibTrans" cxnId="{1F98999C-838B-3946-A291-C3135A188E20}">
      <dgm:prSet/>
      <dgm:spPr/>
      <dgm:t>
        <a:bodyPr/>
        <a:lstStyle/>
        <a:p>
          <a:endParaRPr lang="en-US">
            <a:solidFill>
              <a:schemeClr val="bg1"/>
            </a:solidFill>
          </a:endParaRPr>
        </a:p>
      </dgm:t>
    </dgm:pt>
    <dgm:pt modelId="{E5BC07C9-5CA2-7246-9EE3-37196C7369D0}">
      <dgm:prSet/>
      <dgm:spPr/>
      <dgm:t>
        <a:bodyPr/>
        <a:lstStyle/>
        <a:p>
          <a:pPr rtl="0"/>
          <a:r>
            <a:rPr lang="en-US"/>
            <a:t>Aromatase inhibitors</a:t>
          </a:r>
        </a:p>
      </dgm:t>
    </dgm:pt>
    <dgm:pt modelId="{B2DA9737-F9C7-5546-AE93-852CBB9A61CE}" type="parTrans" cxnId="{C9CEE38A-7F93-7747-BA6B-F09FFF5FBEEA}">
      <dgm:prSet/>
      <dgm:spPr/>
      <dgm:t>
        <a:bodyPr/>
        <a:lstStyle/>
        <a:p>
          <a:endParaRPr lang="en-US">
            <a:solidFill>
              <a:schemeClr val="bg1"/>
            </a:solidFill>
          </a:endParaRPr>
        </a:p>
      </dgm:t>
    </dgm:pt>
    <dgm:pt modelId="{364B98E5-7FF2-0C43-8D81-96835AD379F9}" type="sibTrans" cxnId="{C9CEE38A-7F93-7747-BA6B-F09FFF5FBEEA}">
      <dgm:prSet/>
      <dgm:spPr/>
      <dgm:t>
        <a:bodyPr/>
        <a:lstStyle/>
        <a:p>
          <a:endParaRPr lang="en-US">
            <a:solidFill>
              <a:schemeClr val="bg1"/>
            </a:solidFill>
          </a:endParaRPr>
        </a:p>
      </dgm:t>
    </dgm:pt>
    <dgm:pt modelId="{0335F738-C31B-1741-94CC-46C8ADEFB46C}">
      <dgm:prSet/>
      <dgm:spPr/>
      <dgm:t>
        <a:bodyPr/>
        <a:lstStyle/>
        <a:p>
          <a:pPr rtl="0"/>
          <a:r>
            <a:rPr lang="en-US"/>
            <a:t>Random start COH</a:t>
          </a:r>
          <a:endParaRPr lang="en-US" dirty="0"/>
        </a:p>
      </dgm:t>
    </dgm:pt>
    <dgm:pt modelId="{2924E5AD-22C0-B94D-8C40-D739053BCAFD}" type="parTrans" cxnId="{6FD168A7-A052-894A-812F-1B108D07848C}">
      <dgm:prSet/>
      <dgm:spPr/>
      <dgm:t>
        <a:bodyPr/>
        <a:lstStyle/>
        <a:p>
          <a:endParaRPr lang="en-US">
            <a:solidFill>
              <a:schemeClr val="bg1"/>
            </a:solidFill>
          </a:endParaRPr>
        </a:p>
      </dgm:t>
    </dgm:pt>
    <dgm:pt modelId="{550FA133-02CE-8248-9BD1-C4F74922A043}" type="sibTrans" cxnId="{6FD168A7-A052-894A-812F-1B108D07848C}">
      <dgm:prSet/>
      <dgm:spPr/>
      <dgm:t>
        <a:bodyPr/>
        <a:lstStyle/>
        <a:p>
          <a:endParaRPr lang="en-US">
            <a:solidFill>
              <a:schemeClr val="bg1"/>
            </a:solidFill>
          </a:endParaRPr>
        </a:p>
      </dgm:t>
    </dgm:pt>
    <dgm:pt modelId="{6BA0C59F-B19A-F442-A2B6-5EF29DBF6BF7}" type="pres">
      <dgm:prSet presAssocID="{75C61123-DD7C-914D-93BF-9DABA577F5AF}" presName="compositeShape" presStyleCnt="0">
        <dgm:presLayoutVars>
          <dgm:chMax val="7"/>
          <dgm:dir/>
          <dgm:resizeHandles val="exact"/>
        </dgm:presLayoutVars>
      </dgm:prSet>
      <dgm:spPr/>
    </dgm:pt>
    <dgm:pt modelId="{70F008A9-BADE-4E45-A692-49CDBC2A6B59}" type="pres">
      <dgm:prSet presAssocID="{75C61123-DD7C-914D-93BF-9DABA577F5AF}" presName="wedge1" presStyleLbl="node1" presStyleIdx="0" presStyleCnt="3"/>
      <dgm:spPr/>
    </dgm:pt>
    <dgm:pt modelId="{19518CFC-4723-DA4D-9CDD-E78E1DC8B90F}" type="pres">
      <dgm:prSet presAssocID="{75C61123-DD7C-914D-93BF-9DABA577F5AF}" presName="dummy1a" presStyleCnt="0"/>
      <dgm:spPr/>
    </dgm:pt>
    <dgm:pt modelId="{116F98CD-5001-7D46-8B44-D35392640C3E}" type="pres">
      <dgm:prSet presAssocID="{75C61123-DD7C-914D-93BF-9DABA577F5AF}" presName="dummy1b" presStyleCnt="0"/>
      <dgm:spPr/>
    </dgm:pt>
    <dgm:pt modelId="{5DCCDCCE-8E9A-5047-8644-9F7B368F6050}" type="pres">
      <dgm:prSet presAssocID="{75C61123-DD7C-914D-93BF-9DABA577F5AF}" presName="wedge1Tx" presStyleLbl="node1" presStyleIdx="0" presStyleCnt="3">
        <dgm:presLayoutVars>
          <dgm:chMax val="0"/>
          <dgm:chPref val="0"/>
          <dgm:bulletEnabled val="1"/>
        </dgm:presLayoutVars>
      </dgm:prSet>
      <dgm:spPr/>
    </dgm:pt>
    <dgm:pt modelId="{62E9B07B-2F53-4940-AACB-DD93BDB99003}" type="pres">
      <dgm:prSet presAssocID="{75C61123-DD7C-914D-93BF-9DABA577F5AF}" presName="wedge2" presStyleLbl="node1" presStyleIdx="1" presStyleCnt="3"/>
      <dgm:spPr/>
    </dgm:pt>
    <dgm:pt modelId="{84D6A1C8-4EC0-C44E-8C5B-34AF7C7FABA1}" type="pres">
      <dgm:prSet presAssocID="{75C61123-DD7C-914D-93BF-9DABA577F5AF}" presName="dummy2a" presStyleCnt="0"/>
      <dgm:spPr/>
    </dgm:pt>
    <dgm:pt modelId="{36F2F634-4FCF-614B-895A-430D62343514}" type="pres">
      <dgm:prSet presAssocID="{75C61123-DD7C-914D-93BF-9DABA577F5AF}" presName="dummy2b" presStyleCnt="0"/>
      <dgm:spPr/>
    </dgm:pt>
    <dgm:pt modelId="{FA155101-CF22-1649-A0A8-D8A60DB3AEAC}" type="pres">
      <dgm:prSet presAssocID="{75C61123-DD7C-914D-93BF-9DABA577F5AF}" presName="wedge2Tx" presStyleLbl="node1" presStyleIdx="1" presStyleCnt="3">
        <dgm:presLayoutVars>
          <dgm:chMax val="0"/>
          <dgm:chPref val="0"/>
          <dgm:bulletEnabled val="1"/>
        </dgm:presLayoutVars>
      </dgm:prSet>
      <dgm:spPr/>
    </dgm:pt>
    <dgm:pt modelId="{15FFC66C-F44A-E444-A73B-B6CB4FE68D2D}" type="pres">
      <dgm:prSet presAssocID="{75C61123-DD7C-914D-93BF-9DABA577F5AF}" presName="wedge3" presStyleLbl="node1" presStyleIdx="2" presStyleCnt="3"/>
      <dgm:spPr/>
    </dgm:pt>
    <dgm:pt modelId="{1DFA7C48-02C5-B845-9573-5A5463BE2D1A}" type="pres">
      <dgm:prSet presAssocID="{75C61123-DD7C-914D-93BF-9DABA577F5AF}" presName="dummy3a" presStyleCnt="0"/>
      <dgm:spPr/>
    </dgm:pt>
    <dgm:pt modelId="{B6F20B2F-DB99-694C-AC03-AED83B3494CA}" type="pres">
      <dgm:prSet presAssocID="{75C61123-DD7C-914D-93BF-9DABA577F5AF}" presName="dummy3b" presStyleCnt="0"/>
      <dgm:spPr/>
    </dgm:pt>
    <dgm:pt modelId="{148515BD-11FF-F846-A49D-6FF5C8A90A6F}" type="pres">
      <dgm:prSet presAssocID="{75C61123-DD7C-914D-93BF-9DABA577F5AF}" presName="wedge3Tx" presStyleLbl="node1" presStyleIdx="2" presStyleCnt="3">
        <dgm:presLayoutVars>
          <dgm:chMax val="0"/>
          <dgm:chPref val="0"/>
          <dgm:bulletEnabled val="1"/>
        </dgm:presLayoutVars>
      </dgm:prSet>
      <dgm:spPr/>
    </dgm:pt>
    <dgm:pt modelId="{26389B7A-45A2-1D49-9E98-09C0FE4F23BC}" type="pres">
      <dgm:prSet presAssocID="{550FA133-02CE-8248-9BD1-C4F74922A043}" presName="arrowWedge1" presStyleLbl="fgSibTrans2D1" presStyleIdx="0" presStyleCnt="3"/>
      <dgm:spPr/>
    </dgm:pt>
    <dgm:pt modelId="{18C1B6A5-621C-824F-A56A-5E730E17A20D}" type="pres">
      <dgm:prSet presAssocID="{364B98E5-7FF2-0C43-8D81-96835AD379F9}" presName="arrowWedge2" presStyleLbl="fgSibTrans2D1" presStyleIdx="1" presStyleCnt="3"/>
      <dgm:spPr/>
    </dgm:pt>
    <dgm:pt modelId="{36BE13F8-C032-3446-A4F9-B5951180FD9A}" type="pres">
      <dgm:prSet presAssocID="{C44D072E-4301-4D43-83FD-A4590FF9B579}" presName="arrowWedge3" presStyleLbl="fgSibTrans2D1" presStyleIdx="2" presStyleCnt="3"/>
      <dgm:spPr/>
    </dgm:pt>
  </dgm:ptLst>
  <dgm:cxnLst>
    <dgm:cxn modelId="{75CAD401-7478-E046-92D2-8FCC17E33187}" type="presOf" srcId="{6B80DAB4-0080-7A40-8D63-88968E714E28}" destId="{15FFC66C-F44A-E444-A73B-B6CB4FE68D2D}" srcOrd="0" destOrd="0" presId="urn:microsoft.com/office/officeart/2005/8/layout/cycle8"/>
    <dgm:cxn modelId="{E4BC3611-979A-E34E-A42C-DC7AFFE48FA5}" type="presOf" srcId="{75C61123-DD7C-914D-93BF-9DABA577F5AF}" destId="{6BA0C59F-B19A-F442-A2B6-5EF29DBF6BF7}" srcOrd="0" destOrd="0" presId="urn:microsoft.com/office/officeart/2005/8/layout/cycle8"/>
    <dgm:cxn modelId="{CD0F561C-5D05-D747-BDAB-806ABDBD5122}" type="presOf" srcId="{E5BC07C9-5CA2-7246-9EE3-37196C7369D0}" destId="{FA155101-CF22-1649-A0A8-D8A60DB3AEAC}" srcOrd="1" destOrd="0" presId="urn:microsoft.com/office/officeart/2005/8/layout/cycle8"/>
    <dgm:cxn modelId="{C9CEE38A-7F93-7747-BA6B-F09FFF5FBEEA}" srcId="{75C61123-DD7C-914D-93BF-9DABA577F5AF}" destId="{E5BC07C9-5CA2-7246-9EE3-37196C7369D0}" srcOrd="1" destOrd="0" parTransId="{B2DA9737-F9C7-5546-AE93-852CBB9A61CE}" sibTransId="{364B98E5-7FF2-0C43-8D81-96835AD379F9}"/>
    <dgm:cxn modelId="{1F98999C-838B-3946-A291-C3135A188E20}" srcId="{75C61123-DD7C-914D-93BF-9DABA577F5AF}" destId="{6B80DAB4-0080-7A40-8D63-88968E714E28}" srcOrd="2" destOrd="0" parTransId="{69547C4F-1D1A-FD45-8ED6-2D5244C24E74}" sibTransId="{C44D072E-4301-4D43-83FD-A4590FF9B579}"/>
    <dgm:cxn modelId="{CA03089E-3C27-9341-A1E8-A9D726745131}" type="presOf" srcId="{E5BC07C9-5CA2-7246-9EE3-37196C7369D0}" destId="{62E9B07B-2F53-4940-AACB-DD93BDB99003}" srcOrd="0" destOrd="0" presId="urn:microsoft.com/office/officeart/2005/8/layout/cycle8"/>
    <dgm:cxn modelId="{6FD168A7-A052-894A-812F-1B108D07848C}" srcId="{75C61123-DD7C-914D-93BF-9DABA577F5AF}" destId="{0335F738-C31B-1741-94CC-46C8ADEFB46C}" srcOrd="0" destOrd="0" parTransId="{2924E5AD-22C0-B94D-8C40-D739053BCAFD}" sibTransId="{550FA133-02CE-8248-9BD1-C4F74922A043}"/>
    <dgm:cxn modelId="{309D2AAD-39C5-9144-A227-9E72827FD81A}" type="presOf" srcId="{6B80DAB4-0080-7A40-8D63-88968E714E28}" destId="{148515BD-11FF-F846-A49D-6FF5C8A90A6F}" srcOrd="1" destOrd="0" presId="urn:microsoft.com/office/officeart/2005/8/layout/cycle8"/>
    <dgm:cxn modelId="{F4EE91B6-FD14-A344-B901-94574A82259F}" type="presOf" srcId="{0335F738-C31B-1741-94CC-46C8ADEFB46C}" destId="{5DCCDCCE-8E9A-5047-8644-9F7B368F6050}" srcOrd="1" destOrd="0" presId="urn:microsoft.com/office/officeart/2005/8/layout/cycle8"/>
    <dgm:cxn modelId="{31AF0FFC-9271-7B4C-9131-B56DEA43EB37}" type="presOf" srcId="{0335F738-C31B-1741-94CC-46C8ADEFB46C}" destId="{70F008A9-BADE-4E45-A692-49CDBC2A6B59}" srcOrd="0" destOrd="0" presId="urn:microsoft.com/office/officeart/2005/8/layout/cycle8"/>
    <dgm:cxn modelId="{62A822A5-3FDD-A142-9155-4EEE8DAAC5A3}" type="presParOf" srcId="{6BA0C59F-B19A-F442-A2B6-5EF29DBF6BF7}" destId="{70F008A9-BADE-4E45-A692-49CDBC2A6B59}" srcOrd="0" destOrd="0" presId="urn:microsoft.com/office/officeart/2005/8/layout/cycle8"/>
    <dgm:cxn modelId="{715433DA-3D54-C245-BDCA-AA5D9325E837}" type="presParOf" srcId="{6BA0C59F-B19A-F442-A2B6-5EF29DBF6BF7}" destId="{19518CFC-4723-DA4D-9CDD-E78E1DC8B90F}" srcOrd="1" destOrd="0" presId="urn:microsoft.com/office/officeart/2005/8/layout/cycle8"/>
    <dgm:cxn modelId="{6739B526-7D9B-C943-AFF2-0D88D7C95CEC}" type="presParOf" srcId="{6BA0C59F-B19A-F442-A2B6-5EF29DBF6BF7}" destId="{116F98CD-5001-7D46-8B44-D35392640C3E}" srcOrd="2" destOrd="0" presId="urn:microsoft.com/office/officeart/2005/8/layout/cycle8"/>
    <dgm:cxn modelId="{83EE3851-21DD-BF44-951A-3F0DC737F6C6}" type="presParOf" srcId="{6BA0C59F-B19A-F442-A2B6-5EF29DBF6BF7}" destId="{5DCCDCCE-8E9A-5047-8644-9F7B368F6050}" srcOrd="3" destOrd="0" presId="urn:microsoft.com/office/officeart/2005/8/layout/cycle8"/>
    <dgm:cxn modelId="{EF28659F-FE5A-5944-BC50-C670255726D3}" type="presParOf" srcId="{6BA0C59F-B19A-F442-A2B6-5EF29DBF6BF7}" destId="{62E9B07B-2F53-4940-AACB-DD93BDB99003}" srcOrd="4" destOrd="0" presId="urn:microsoft.com/office/officeart/2005/8/layout/cycle8"/>
    <dgm:cxn modelId="{348EF070-DB1F-FF4B-8D75-FF88157DDAE6}" type="presParOf" srcId="{6BA0C59F-B19A-F442-A2B6-5EF29DBF6BF7}" destId="{84D6A1C8-4EC0-C44E-8C5B-34AF7C7FABA1}" srcOrd="5" destOrd="0" presId="urn:microsoft.com/office/officeart/2005/8/layout/cycle8"/>
    <dgm:cxn modelId="{03F0B9AB-E771-E74D-892D-2B0C5941624E}" type="presParOf" srcId="{6BA0C59F-B19A-F442-A2B6-5EF29DBF6BF7}" destId="{36F2F634-4FCF-614B-895A-430D62343514}" srcOrd="6" destOrd="0" presId="urn:microsoft.com/office/officeart/2005/8/layout/cycle8"/>
    <dgm:cxn modelId="{B7454763-3F34-EA4E-90B9-47CCB5379F1C}" type="presParOf" srcId="{6BA0C59F-B19A-F442-A2B6-5EF29DBF6BF7}" destId="{FA155101-CF22-1649-A0A8-D8A60DB3AEAC}" srcOrd="7" destOrd="0" presId="urn:microsoft.com/office/officeart/2005/8/layout/cycle8"/>
    <dgm:cxn modelId="{61FEE6AD-C761-0744-9C7E-69EC1CB07033}" type="presParOf" srcId="{6BA0C59F-B19A-F442-A2B6-5EF29DBF6BF7}" destId="{15FFC66C-F44A-E444-A73B-B6CB4FE68D2D}" srcOrd="8" destOrd="0" presId="urn:microsoft.com/office/officeart/2005/8/layout/cycle8"/>
    <dgm:cxn modelId="{0A7C6762-A98A-5542-91F0-FB6338A62A23}" type="presParOf" srcId="{6BA0C59F-B19A-F442-A2B6-5EF29DBF6BF7}" destId="{1DFA7C48-02C5-B845-9573-5A5463BE2D1A}" srcOrd="9" destOrd="0" presId="urn:microsoft.com/office/officeart/2005/8/layout/cycle8"/>
    <dgm:cxn modelId="{A6D6B824-43A9-4E46-885A-4FBDE5E30476}" type="presParOf" srcId="{6BA0C59F-B19A-F442-A2B6-5EF29DBF6BF7}" destId="{B6F20B2F-DB99-694C-AC03-AED83B3494CA}" srcOrd="10" destOrd="0" presId="urn:microsoft.com/office/officeart/2005/8/layout/cycle8"/>
    <dgm:cxn modelId="{53639015-7170-174E-98CA-514D31374ADE}" type="presParOf" srcId="{6BA0C59F-B19A-F442-A2B6-5EF29DBF6BF7}" destId="{148515BD-11FF-F846-A49D-6FF5C8A90A6F}" srcOrd="11" destOrd="0" presId="urn:microsoft.com/office/officeart/2005/8/layout/cycle8"/>
    <dgm:cxn modelId="{81B87D69-2B63-5E45-B4DD-CBA5024D5815}" type="presParOf" srcId="{6BA0C59F-B19A-F442-A2B6-5EF29DBF6BF7}" destId="{26389B7A-45A2-1D49-9E98-09C0FE4F23BC}" srcOrd="12" destOrd="0" presId="urn:microsoft.com/office/officeart/2005/8/layout/cycle8"/>
    <dgm:cxn modelId="{B01CC7DE-868C-9F45-A550-F9C17F8B950C}" type="presParOf" srcId="{6BA0C59F-B19A-F442-A2B6-5EF29DBF6BF7}" destId="{18C1B6A5-621C-824F-A56A-5E730E17A20D}" srcOrd="13" destOrd="0" presId="urn:microsoft.com/office/officeart/2005/8/layout/cycle8"/>
    <dgm:cxn modelId="{CA2E2D5F-DD14-3248-BC03-E5EC5FD6932A}" type="presParOf" srcId="{6BA0C59F-B19A-F442-A2B6-5EF29DBF6BF7}" destId="{36BE13F8-C032-3446-A4F9-B5951180FD9A}"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E4A6F5A-DC4B-0C44-8D9E-352131EDE766}" type="doc">
      <dgm:prSet loTypeId="urn:microsoft.com/office/officeart/2005/8/layout/hierarchy1" loCatId="" qsTypeId="urn:microsoft.com/office/officeart/2005/8/quickstyle/simple4" qsCatId="simple" csTypeId="urn:microsoft.com/office/officeart/2005/8/colors/colorful1" csCatId="colorful" phldr="1"/>
      <dgm:spPr/>
      <dgm:t>
        <a:bodyPr/>
        <a:lstStyle/>
        <a:p>
          <a:endParaRPr lang="en-US"/>
        </a:p>
      </dgm:t>
    </dgm:pt>
    <dgm:pt modelId="{93AA77D8-6440-9B4F-99B3-A504FB2C9C69}">
      <dgm:prSet/>
      <dgm:spPr/>
      <dgm:t>
        <a:bodyPr/>
        <a:lstStyle/>
        <a:p>
          <a:pPr rtl="0"/>
          <a:r>
            <a:rPr lang="en-US" dirty="0"/>
            <a:t>Assisted reproductive technologies </a:t>
          </a:r>
        </a:p>
      </dgm:t>
    </dgm:pt>
    <dgm:pt modelId="{C0BD0E7B-7A26-9745-956D-F5263CEFAF49}" type="parTrans" cxnId="{63EB1BBD-1AAE-AD46-8483-345012B2820E}">
      <dgm:prSet/>
      <dgm:spPr/>
      <dgm:t>
        <a:bodyPr/>
        <a:lstStyle/>
        <a:p>
          <a:endParaRPr lang="en-US"/>
        </a:p>
      </dgm:t>
    </dgm:pt>
    <dgm:pt modelId="{7E6315EB-42BF-9A4E-A19D-83E6C464D3FC}" type="sibTrans" cxnId="{63EB1BBD-1AAE-AD46-8483-345012B2820E}">
      <dgm:prSet/>
      <dgm:spPr/>
      <dgm:t>
        <a:bodyPr/>
        <a:lstStyle/>
        <a:p>
          <a:endParaRPr lang="en-US"/>
        </a:p>
      </dgm:t>
    </dgm:pt>
    <dgm:pt modelId="{FD8CBC50-2403-4C4F-BB54-A5D809984B8B}">
      <dgm:prSet/>
      <dgm:spPr/>
      <dgm:t>
        <a:bodyPr/>
        <a:lstStyle/>
        <a:p>
          <a:pPr rtl="0"/>
          <a:r>
            <a:rPr lang="en-US" dirty="0"/>
            <a:t>Ovarian stimulation prior to chemo</a:t>
          </a:r>
        </a:p>
      </dgm:t>
    </dgm:pt>
    <dgm:pt modelId="{D8D52C41-7B86-0E41-8696-526FC568EEDA}" type="parTrans" cxnId="{339F3AC6-490E-F348-B873-5FC6F4B646E8}">
      <dgm:prSet/>
      <dgm:spPr/>
      <dgm:t>
        <a:bodyPr/>
        <a:lstStyle/>
        <a:p>
          <a:endParaRPr lang="en-US"/>
        </a:p>
      </dgm:t>
    </dgm:pt>
    <dgm:pt modelId="{80B3CE37-C277-C941-9F52-5492DD8FE566}" type="sibTrans" cxnId="{339F3AC6-490E-F348-B873-5FC6F4B646E8}">
      <dgm:prSet/>
      <dgm:spPr/>
      <dgm:t>
        <a:bodyPr/>
        <a:lstStyle/>
        <a:p>
          <a:endParaRPr lang="en-US"/>
        </a:p>
      </dgm:t>
    </dgm:pt>
    <dgm:pt modelId="{B9F3AC86-6A82-6F41-A6D4-3B74D92CCE8E}">
      <dgm:prSet/>
      <dgm:spPr/>
      <dgm:t>
        <a:bodyPr/>
        <a:lstStyle/>
        <a:p>
          <a:pPr rtl="0"/>
          <a:r>
            <a:rPr lang="en-US" dirty="0"/>
            <a:t>Oocyte or embryo freezing</a:t>
          </a:r>
        </a:p>
      </dgm:t>
    </dgm:pt>
    <dgm:pt modelId="{B584806F-E1C8-ED4E-A8A7-6C616B822756}" type="parTrans" cxnId="{80456F28-B6EF-124D-BCA0-6708F91DCDFC}">
      <dgm:prSet/>
      <dgm:spPr/>
      <dgm:t>
        <a:bodyPr/>
        <a:lstStyle/>
        <a:p>
          <a:endParaRPr lang="en-US"/>
        </a:p>
      </dgm:t>
    </dgm:pt>
    <dgm:pt modelId="{F6E79F07-ED5B-2547-9C4F-5ED227AA06AE}" type="sibTrans" cxnId="{80456F28-B6EF-124D-BCA0-6708F91DCDFC}">
      <dgm:prSet/>
      <dgm:spPr/>
      <dgm:t>
        <a:bodyPr/>
        <a:lstStyle/>
        <a:p>
          <a:endParaRPr lang="en-US"/>
        </a:p>
      </dgm:t>
    </dgm:pt>
    <dgm:pt modelId="{215C3CFF-90BB-DE43-B55B-13A45F061229}">
      <dgm:prSet/>
      <dgm:spPr/>
      <dgm:t>
        <a:bodyPr/>
        <a:lstStyle/>
        <a:p>
          <a:pPr rtl="0"/>
          <a:r>
            <a:rPr lang="en-US" dirty="0"/>
            <a:t>Ovarian cryopreservation</a:t>
          </a:r>
        </a:p>
      </dgm:t>
    </dgm:pt>
    <dgm:pt modelId="{41FA8699-0147-3D40-8704-6A5F78C73EA0}" type="parTrans" cxnId="{9BEEB38D-0DBB-7B45-8658-DE7AB509E1DA}">
      <dgm:prSet/>
      <dgm:spPr/>
      <dgm:t>
        <a:bodyPr/>
        <a:lstStyle/>
        <a:p>
          <a:endParaRPr lang="en-US"/>
        </a:p>
      </dgm:t>
    </dgm:pt>
    <dgm:pt modelId="{70642B99-4946-C84A-872A-B07C0C252575}" type="sibTrans" cxnId="{9BEEB38D-0DBB-7B45-8658-DE7AB509E1DA}">
      <dgm:prSet/>
      <dgm:spPr/>
      <dgm:t>
        <a:bodyPr/>
        <a:lstStyle/>
        <a:p>
          <a:endParaRPr lang="en-US"/>
        </a:p>
      </dgm:t>
    </dgm:pt>
    <dgm:pt modelId="{59487EEB-114C-B646-9CA9-7F72D7418396}">
      <dgm:prSet/>
      <dgm:spPr/>
      <dgm:t>
        <a:bodyPr/>
        <a:lstStyle/>
        <a:p>
          <a:pPr rtl="0"/>
          <a:r>
            <a:rPr lang="en-US" dirty="0"/>
            <a:t>Oocyte  donation</a:t>
          </a:r>
        </a:p>
      </dgm:t>
    </dgm:pt>
    <dgm:pt modelId="{483415F1-76AA-F343-90FC-054E08665DE9}" type="parTrans" cxnId="{25074A89-11CD-AF44-9F7E-91542AF6832D}">
      <dgm:prSet/>
      <dgm:spPr/>
      <dgm:t>
        <a:bodyPr/>
        <a:lstStyle/>
        <a:p>
          <a:endParaRPr lang="en-US"/>
        </a:p>
      </dgm:t>
    </dgm:pt>
    <dgm:pt modelId="{BA578B47-BD67-334E-AF80-E42B469E0507}" type="sibTrans" cxnId="{25074A89-11CD-AF44-9F7E-91542AF6832D}">
      <dgm:prSet/>
      <dgm:spPr/>
      <dgm:t>
        <a:bodyPr/>
        <a:lstStyle/>
        <a:p>
          <a:endParaRPr lang="en-US"/>
        </a:p>
      </dgm:t>
    </dgm:pt>
    <dgm:pt modelId="{5B30DBF3-DC0D-AE46-B245-C7EF530C8CAE}" type="pres">
      <dgm:prSet presAssocID="{8E4A6F5A-DC4B-0C44-8D9E-352131EDE766}" presName="hierChild1" presStyleCnt="0">
        <dgm:presLayoutVars>
          <dgm:chPref val="1"/>
          <dgm:dir/>
          <dgm:animOne val="branch"/>
          <dgm:animLvl val="lvl"/>
          <dgm:resizeHandles/>
        </dgm:presLayoutVars>
      </dgm:prSet>
      <dgm:spPr/>
    </dgm:pt>
    <dgm:pt modelId="{9E1B39DD-023A-854E-90A5-486F74FE8745}" type="pres">
      <dgm:prSet presAssocID="{93AA77D8-6440-9B4F-99B3-A504FB2C9C69}" presName="hierRoot1" presStyleCnt="0"/>
      <dgm:spPr/>
    </dgm:pt>
    <dgm:pt modelId="{3F903088-0F93-5D48-B7CE-E2642FB25CC8}" type="pres">
      <dgm:prSet presAssocID="{93AA77D8-6440-9B4F-99B3-A504FB2C9C69}" presName="composite" presStyleCnt="0"/>
      <dgm:spPr/>
    </dgm:pt>
    <dgm:pt modelId="{0A925FFE-9907-004C-B7F5-4AF2BDAD00B0}" type="pres">
      <dgm:prSet presAssocID="{93AA77D8-6440-9B4F-99B3-A504FB2C9C69}" presName="background" presStyleLbl="node0" presStyleIdx="0" presStyleCnt="1"/>
      <dgm:spPr/>
    </dgm:pt>
    <dgm:pt modelId="{2DEDD65E-C873-0347-BC5C-D0ECA0117D77}" type="pres">
      <dgm:prSet presAssocID="{93AA77D8-6440-9B4F-99B3-A504FB2C9C69}" presName="text" presStyleLbl="fgAcc0" presStyleIdx="0" presStyleCnt="1">
        <dgm:presLayoutVars>
          <dgm:chPref val="3"/>
        </dgm:presLayoutVars>
      </dgm:prSet>
      <dgm:spPr/>
    </dgm:pt>
    <dgm:pt modelId="{AE77F49E-78DA-5542-8B31-CAFE526B1D1B}" type="pres">
      <dgm:prSet presAssocID="{93AA77D8-6440-9B4F-99B3-A504FB2C9C69}" presName="hierChild2" presStyleCnt="0"/>
      <dgm:spPr/>
    </dgm:pt>
    <dgm:pt modelId="{93B0718D-9EB0-734B-8DE3-31D1B90D16C8}" type="pres">
      <dgm:prSet presAssocID="{D8D52C41-7B86-0E41-8696-526FC568EEDA}" presName="Name10" presStyleLbl="parChTrans1D2" presStyleIdx="0" presStyleCnt="3"/>
      <dgm:spPr/>
    </dgm:pt>
    <dgm:pt modelId="{A13D7BB4-2B6D-0D49-A64B-6D5173E6503E}" type="pres">
      <dgm:prSet presAssocID="{FD8CBC50-2403-4C4F-BB54-A5D809984B8B}" presName="hierRoot2" presStyleCnt="0"/>
      <dgm:spPr/>
    </dgm:pt>
    <dgm:pt modelId="{C5146EEE-7A58-1B4B-A2F5-2770BC8C187B}" type="pres">
      <dgm:prSet presAssocID="{FD8CBC50-2403-4C4F-BB54-A5D809984B8B}" presName="composite2" presStyleCnt="0"/>
      <dgm:spPr/>
    </dgm:pt>
    <dgm:pt modelId="{14B51695-DC3A-8248-BFB1-015D0E4EF38C}" type="pres">
      <dgm:prSet presAssocID="{FD8CBC50-2403-4C4F-BB54-A5D809984B8B}" presName="background2" presStyleLbl="node2" presStyleIdx="0" presStyleCnt="3"/>
      <dgm:spPr/>
    </dgm:pt>
    <dgm:pt modelId="{53BAC958-2A71-5741-B31E-2D83363E1E67}" type="pres">
      <dgm:prSet presAssocID="{FD8CBC50-2403-4C4F-BB54-A5D809984B8B}" presName="text2" presStyleLbl="fgAcc2" presStyleIdx="0" presStyleCnt="3">
        <dgm:presLayoutVars>
          <dgm:chPref val="3"/>
        </dgm:presLayoutVars>
      </dgm:prSet>
      <dgm:spPr/>
    </dgm:pt>
    <dgm:pt modelId="{ADB112E3-CDB4-D843-8523-9C84A1BA57BE}" type="pres">
      <dgm:prSet presAssocID="{FD8CBC50-2403-4C4F-BB54-A5D809984B8B}" presName="hierChild3" presStyleCnt="0"/>
      <dgm:spPr/>
    </dgm:pt>
    <dgm:pt modelId="{D26971C9-24CB-9043-8CEE-00D7EC1F6CDF}" type="pres">
      <dgm:prSet presAssocID="{B584806F-E1C8-ED4E-A8A7-6C616B822756}" presName="Name17" presStyleLbl="parChTrans1D3" presStyleIdx="0" presStyleCnt="1"/>
      <dgm:spPr/>
    </dgm:pt>
    <dgm:pt modelId="{D6EFC223-605F-6B41-9932-BA1B1C93E0F8}" type="pres">
      <dgm:prSet presAssocID="{B9F3AC86-6A82-6F41-A6D4-3B74D92CCE8E}" presName="hierRoot3" presStyleCnt="0"/>
      <dgm:spPr/>
    </dgm:pt>
    <dgm:pt modelId="{17751BE5-77EC-CC47-9A54-8E5612D641CC}" type="pres">
      <dgm:prSet presAssocID="{B9F3AC86-6A82-6F41-A6D4-3B74D92CCE8E}" presName="composite3" presStyleCnt="0"/>
      <dgm:spPr/>
    </dgm:pt>
    <dgm:pt modelId="{DC23F04B-CAEA-F949-9BD4-AC2476F21AA7}" type="pres">
      <dgm:prSet presAssocID="{B9F3AC86-6A82-6F41-A6D4-3B74D92CCE8E}" presName="background3" presStyleLbl="node3" presStyleIdx="0" presStyleCnt="1"/>
      <dgm:spPr/>
    </dgm:pt>
    <dgm:pt modelId="{AF0B2711-7018-AD4B-A8B4-F8F07821A032}" type="pres">
      <dgm:prSet presAssocID="{B9F3AC86-6A82-6F41-A6D4-3B74D92CCE8E}" presName="text3" presStyleLbl="fgAcc3" presStyleIdx="0" presStyleCnt="1">
        <dgm:presLayoutVars>
          <dgm:chPref val="3"/>
        </dgm:presLayoutVars>
      </dgm:prSet>
      <dgm:spPr/>
    </dgm:pt>
    <dgm:pt modelId="{3F9165F2-F104-0547-8F75-6858528174A2}" type="pres">
      <dgm:prSet presAssocID="{B9F3AC86-6A82-6F41-A6D4-3B74D92CCE8E}" presName="hierChild4" presStyleCnt="0"/>
      <dgm:spPr/>
    </dgm:pt>
    <dgm:pt modelId="{6D83B810-22E5-164E-9449-23C6C4EFF7C0}" type="pres">
      <dgm:prSet presAssocID="{41FA8699-0147-3D40-8704-6A5F78C73EA0}" presName="Name10" presStyleLbl="parChTrans1D2" presStyleIdx="1" presStyleCnt="3"/>
      <dgm:spPr/>
    </dgm:pt>
    <dgm:pt modelId="{C6ED7D6D-4F09-DF45-A6E6-9B6C81ADF320}" type="pres">
      <dgm:prSet presAssocID="{215C3CFF-90BB-DE43-B55B-13A45F061229}" presName="hierRoot2" presStyleCnt="0"/>
      <dgm:spPr/>
    </dgm:pt>
    <dgm:pt modelId="{74CFF03B-A857-3A4E-94F0-4B94B49DBF5F}" type="pres">
      <dgm:prSet presAssocID="{215C3CFF-90BB-DE43-B55B-13A45F061229}" presName="composite2" presStyleCnt="0"/>
      <dgm:spPr/>
    </dgm:pt>
    <dgm:pt modelId="{687B87D2-6E76-8F44-A746-298EFFDC6C39}" type="pres">
      <dgm:prSet presAssocID="{215C3CFF-90BB-DE43-B55B-13A45F061229}" presName="background2" presStyleLbl="node2" presStyleIdx="1" presStyleCnt="3"/>
      <dgm:spPr/>
    </dgm:pt>
    <dgm:pt modelId="{E2472451-5DF9-DA46-8215-7F207824F218}" type="pres">
      <dgm:prSet presAssocID="{215C3CFF-90BB-DE43-B55B-13A45F061229}" presName="text2" presStyleLbl="fgAcc2" presStyleIdx="1" presStyleCnt="3">
        <dgm:presLayoutVars>
          <dgm:chPref val="3"/>
        </dgm:presLayoutVars>
      </dgm:prSet>
      <dgm:spPr/>
    </dgm:pt>
    <dgm:pt modelId="{46E84560-653D-1341-8A0B-772141AF3E19}" type="pres">
      <dgm:prSet presAssocID="{215C3CFF-90BB-DE43-B55B-13A45F061229}" presName="hierChild3" presStyleCnt="0"/>
      <dgm:spPr/>
    </dgm:pt>
    <dgm:pt modelId="{534F8CAB-5F4E-1447-A729-D0930C53F9D2}" type="pres">
      <dgm:prSet presAssocID="{483415F1-76AA-F343-90FC-054E08665DE9}" presName="Name10" presStyleLbl="parChTrans1D2" presStyleIdx="2" presStyleCnt="3"/>
      <dgm:spPr/>
    </dgm:pt>
    <dgm:pt modelId="{12B934FF-5C68-F142-A884-AF1CF9DA1798}" type="pres">
      <dgm:prSet presAssocID="{59487EEB-114C-B646-9CA9-7F72D7418396}" presName="hierRoot2" presStyleCnt="0"/>
      <dgm:spPr/>
    </dgm:pt>
    <dgm:pt modelId="{3B593000-2A38-1347-99FC-4D33A9F669D8}" type="pres">
      <dgm:prSet presAssocID="{59487EEB-114C-B646-9CA9-7F72D7418396}" presName="composite2" presStyleCnt="0"/>
      <dgm:spPr/>
    </dgm:pt>
    <dgm:pt modelId="{C662E229-2A37-074D-B475-5523A268C530}" type="pres">
      <dgm:prSet presAssocID="{59487EEB-114C-B646-9CA9-7F72D7418396}" presName="background2" presStyleLbl="node2" presStyleIdx="2" presStyleCnt="3"/>
      <dgm:spPr/>
    </dgm:pt>
    <dgm:pt modelId="{FB0177CC-A837-144A-9F6E-F5832B537874}" type="pres">
      <dgm:prSet presAssocID="{59487EEB-114C-B646-9CA9-7F72D7418396}" presName="text2" presStyleLbl="fgAcc2" presStyleIdx="2" presStyleCnt="3">
        <dgm:presLayoutVars>
          <dgm:chPref val="3"/>
        </dgm:presLayoutVars>
      </dgm:prSet>
      <dgm:spPr/>
    </dgm:pt>
    <dgm:pt modelId="{D7003957-1284-6B4C-88A1-BE1D6B772242}" type="pres">
      <dgm:prSet presAssocID="{59487EEB-114C-B646-9CA9-7F72D7418396}" presName="hierChild3" presStyleCnt="0"/>
      <dgm:spPr/>
    </dgm:pt>
  </dgm:ptLst>
  <dgm:cxnLst>
    <dgm:cxn modelId="{E8D39319-0D13-4B4B-B61C-F826324B5DD0}" type="presOf" srcId="{8E4A6F5A-DC4B-0C44-8D9E-352131EDE766}" destId="{5B30DBF3-DC0D-AE46-B245-C7EF530C8CAE}" srcOrd="0" destOrd="0" presId="urn:microsoft.com/office/officeart/2005/8/layout/hierarchy1"/>
    <dgm:cxn modelId="{87666821-FDFA-A04E-9A86-660FF6E1B779}" type="presOf" srcId="{215C3CFF-90BB-DE43-B55B-13A45F061229}" destId="{E2472451-5DF9-DA46-8215-7F207824F218}" srcOrd="0" destOrd="0" presId="urn:microsoft.com/office/officeart/2005/8/layout/hierarchy1"/>
    <dgm:cxn modelId="{14DE4427-4993-CE40-837E-6B08B5FF7929}" type="presOf" srcId="{483415F1-76AA-F343-90FC-054E08665DE9}" destId="{534F8CAB-5F4E-1447-A729-D0930C53F9D2}" srcOrd="0" destOrd="0" presId="urn:microsoft.com/office/officeart/2005/8/layout/hierarchy1"/>
    <dgm:cxn modelId="{80456F28-B6EF-124D-BCA0-6708F91DCDFC}" srcId="{FD8CBC50-2403-4C4F-BB54-A5D809984B8B}" destId="{B9F3AC86-6A82-6F41-A6D4-3B74D92CCE8E}" srcOrd="0" destOrd="0" parTransId="{B584806F-E1C8-ED4E-A8A7-6C616B822756}" sibTransId="{F6E79F07-ED5B-2547-9C4F-5ED227AA06AE}"/>
    <dgm:cxn modelId="{13708046-5182-474B-A3CB-DBB87E8662EF}" type="presOf" srcId="{D8D52C41-7B86-0E41-8696-526FC568EEDA}" destId="{93B0718D-9EB0-734B-8DE3-31D1B90D16C8}" srcOrd="0" destOrd="0" presId="urn:microsoft.com/office/officeart/2005/8/layout/hierarchy1"/>
    <dgm:cxn modelId="{8888C154-80C3-D445-88B3-565A0C1CD82A}" type="presOf" srcId="{93AA77D8-6440-9B4F-99B3-A504FB2C9C69}" destId="{2DEDD65E-C873-0347-BC5C-D0ECA0117D77}" srcOrd="0" destOrd="0" presId="urn:microsoft.com/office/officeart/2005/8/layout/hierarchy1"/>
    <dgm:cxn modelId="{67551071-C799-BE43-BC4D-D2AA60A00B4A}" type="presOf" srcId="{59487EEB-114C-B646-9CA9-7F72D7418396}" destId="{FB0177CC-A837-144A-9F6E-F5832B537874}" srcOrd="0" destOrd="0" presId="urn:microsoft.com/office/officeart/2005/8/layout/hierarchy1"/>
    <dgm:cxn modelId="{25074A89-11CD-AF44-9F7E-91542AF6832D}" srcId="{93AA77D8-6440-9B4F-99B3-A504FB2C9C69}" destId="{59487EEB-114C-B646-9CA9-7F72D7418396}" srcOrd="2" destOrd="0" parTransId="{483415F1-76AA-F343-90FC-054E08665DE9}" sibTransId="{BA578B47-BD67-334E-AF80-E42B469E0507}"/>
    <dgm:cxn modelId="{9BEEB38D-0DBB-7B45-8658-DE7AB509E1DA}" srcId="{93AA77D8-6440-9B4F-99B3-A504FB2C9C69}" destId="{215C3CFF-90BB-DE43-B55B-13A45F061229}" srcOrd="1" destOrd="0" parTransId="{41FA8699-0147-3D40-8704-6A5F78C73EA0}" sibTransId="{70642B99-4946-C84A-872A-B07C0C252575}"/>
    <dgm:cxn modelId="{D5A55BA2-13CD-884A-B2A6-5A7BE8FEB485}" type="presOf" srcId="{41FA8699-0147-3D40-8704-6A5F78C73EA0}" destId="{6D83B810-22E5-164E-9449-23C6C4EFF7C0}" srcOrd="0" destOrd="0" presId="urn:microsoft.com/office/officeart/2005/8/layout/hierarchy1"/>
    <dgm:cxn modelId="{B6FE06AB-3FE8-484E-A4EE-1B13F01B2B73}" type="presOf" srcId="{B9F3AC86-6A82-6F41-A6D4-3B74D92CCE8E}" destId="{AF0B2711-7018-AD4B-A8B4-F8F07821A032}" srcOrd="0" destOrd="0" presId="urn:microsoft.com/office/officeart/2005/8/layout/hierarchy1"/>
    <dgm:cxn modelId="{B44E73B8-E712-2A4B-BC0E-5451851BB997}" type="presOf" srcId="{FD8CBC50-2403-4C4F-BB54-A5D809984B8B}" destId="{53BAC958-2A71-5741-B31E-2D83363E1E67}" srcOrd="0" destOrd="0" presId="urn:microsoft.com/office/officeart/2005/8/layout/hierarchy1"/>
    <dgm:cxn modelId="{63EB1BBD-1AAE-AD46-8483-345012B2820E}" srcId="{8E4A6F5A-DC4B-0C44-8D9E-352131EDE766}" destId="{93AA77D8-6440-9B4F-99B3-A504FB2C9C69}" srcOrd="0" destOrd="0" parTransId="{C0BD0E7B-7A26-9745-956D-F5263CEFAF49}" sibTransId="{7E6315EB-42BF-9A4E-A19D-83E6C464D3FC}"/>
    <dgm:cxn modelId="{339F3AC6-490E-F348-B873-5FC6F4B646E8}" srcId="{93AA77D8-6440-9B4F-99B3-A504FB2C9C69}" destId="{FD8CBC50-2403-4C4F-BB54-A5D809984B8B}" srcOrd="0" destOrd="0" parTransId="{D8D52C41-7B86-0E41-8696-526FC568EEDA}" sibTransId="{80B3CE37-C277-C941-9F52-5492DD8FE566}"/>
    <dgm:cxn modelId="{E54353D6-FCED-3647-8CEF-22465AF648D5}" type="presOf" srcId="{B584806F-E1C8-ED4E-A8A7-6C616B822756}" destId="{D26971C9-24CB-9043-8CEE-00D7EC1F6CDF}" srcOrd="0" destOrd="0" presId="urn:microsoft.com/office/officeart/2005/8/layout/hierarchy1"/>
    <dgm:cxn modelId="{64D504BD-2764-784F-9330-6EBF5C6BDF1F}" type="presParOf" srcId="{5B30DBF3-DC0D-AE46-B245-C7EF530C8CAE}" destId="{9E1B39DD-023A-854E-90A5-486F74FE8745}" srcOrd="0" destOrd="0" presId="urn:microsoft.com/office/officeart/2005/8/layout/hierarchy1"/>
    <dgm:cxn modelId="{338F470C-BDDB-704D-8ABF-9BA79EB7F456}" type="presParOf" srcId="{9E1B39DD-023A-854E-90A5-486F74FE8745}" destId="{3F903088-0F93-5D48-B7CE-E2642FB25CC8}" srcOrd="0" destOrd="0" presId="urn:microsoft.com/office/officeart/2005/8/layout/hierarchy1"/>
    <dgm:cxn modelId="{A1C521D2-B079-DE4B-B933-3DD5C58A91DB}" type="presParOf" srcId="{3F903088-0F93-5D48-B7CE-E2642FB25CC8}" destId="{0A925FFE-9907-004C-B7F5-4AF2BDAD00B0}" srcOrd="0" destOrd="0" presId="urn:microsoft.com/office/officeart/2005/8/layout/hierarchy1"/>
    <dgm:cxn modelId="{8A72850C-E89F-704A-B2EA-B9ED8A192AB0}" type="presParOf" srcId="{3F903088-0F93-5D48-B7CE-E2642FB25CC8}" destId="{2DEDD65E-C873-0347-BC5C-D0ECA0117D77}" srcOrd="1" destOrd="0" presId="urn:microsoft.com/office/officeart/2005/8/layout/hierarchy1"/>
    <dgm:cxn modelId="{B73B9B9A-198A-7149-A37A-4768BE176E0E}" type="presParOf" srcId="{9E1B39DD-023A-854E-90A5-486F74FE8745}" destId="{AE77F49E-78DA-5542-8B31-CAFE526B1D1B}" srcOrd="1" destOrd="0" presId="urn:microsoft.com/office/officeart/2005/8/layout/hierarchy1"/>
    <dgm:cxn modelId="{FAB97550-0077-EF4A-AF69-32714594E21E}" type="presParOf" srcId="{AE77F49E-78DA-5542-8B31-CAFE526B1D1B}" destId="{93B0718D-9EB0-734B-8DE3-31D1B90D16C8}" srcOrd="0" destOrd="0" presId="urn:microsoft.com/office/officeart/2005/8/layout/hierarchy1"/>
    <dgm:cxn modelId="{460CDD2D-6C16-FB4D-BDA9-9A96D56326AB}" type="presParOf" srcId="{AE77F49E-78DA-5542-8B31-CAFE526B1D1B}" destId="{A13D7BB4-2B6D-0D49-A64B-6D5173E6503E}" srcOrd="1" destOrd="0" presId="urn:microsoft.com/office/officeart/2005/8/layout/hierarchy1"/>
    <dgm:cxn modelId="{6CF25783-A78E-7F42-A228-1259975B2A00}" type="presParOf" srcId="{A13D7BB4-2B6D-0D49-A64B-6D5173E6503E}" destId="{C5146EEE-7A58-1B4B-A2F5-2770BC8C187B}" srcOrd="0" destOrd="0" presId="urn:microsoft.com/office/officeart/2005/8/layout/hierarchy1"/>
    <dgm:cxn modelId="{99900CFF-B23A-DB44-9607-96763520A710}" type="presParOf" srcId="{C5146EEE-7A58-1B4B-A2F5-2770BC8C187B}" destId="{14B51695-DC3A-8248-BFB1-015D0E4EF38C}" srcOrd="0" destOrd="0" presId="urn:microsoft.com/office/officeart/2005/8/layout/hierarchy1"/>
    <dgm:cxn modelId="{14A2F33C-BD26-BC4B-9C05-54A576E9E140}" type="presParOf" srcId="{C5146EEE-7A58-1B4B-A2F5-2770BC8C187B}" destId="{53BAC958-2A71-5741-B31E-2D83363E1E67}" srcOrd="1" destOrd="0" presId="urn:microsoft.com/office/officeart/2005/8/layout/hierarchy1"/>
    <dgm:cxn modelId="{BB0D9583-5361-6D40-B77D-7549F6E212B9}" type="presParOf" srcId="{A13D7BB4-2B6D-0D49-A64B-6D5173E6503E}" destId="{ADB112E3-CDB4-D843-8523-9C84A1BA57BE}" srcOrd="1" destOrd="0" presId="urn:microsoft.com/office/officeart/2005/8/layout/hierarchy1"/>
    <dgm:cxn modelId="{4B1DB0DB-6A41-774F-9D91-C73AEBBFAABD}" type="presParOf" srcId="{ADB112E3-CDB4-D843-8523-9C84A1BA57BE}" destId="{D26971C9-24CB-9043-8CEE-00D7EC1F6CDF}" srcOrd="0" destOrd="0" presId="urn:microsoft.com/office/officeart/2005/8/layout/hierarchy1"/>
    <dgm:cxn modelId="{EF29F977-F765-C54F-BA8A-9F76C4D084BF}" type="presParOf" srcId="{ADB112E3-CDB4-D843-8523-9C84A1BA57BE}" destId="{D6EFC223-605F-6B41-9932-BA1B1C93E0F8}" srcOrd="1" destOrd="0" presId="urn:microsoft.com/office/officeart/2005/8/layout/hierarchy1"/>
    <dgm:cxn modelId="{802F6215-7A2F-804C-9A3E-6EEEF08E63E8}" type="presParOf" srcId="{D6EFC223-605F-6B41-9932-BA1B1C93E0F8}" destId="{17751BE5-77EC-CC47-9A54-8E5612D641CC}" srcOrd="0" destOrd="0" presId="urn:microsoft.com/office/officeart/2005/8/layout/hierarchy1"/>
    <dgm:cxn modelId="{D2DFED11-345C-3346-A87D-8AE6BFF20916}" type="presParOf" srcId="{17751BE5-77EC-CC47-9A54-8E5612D641CC}" destId="{DC23F04B-CAEA-F949-9BD4-AC2476F21AA7}" srcOrd="0" destOrd="0" presId="urn:microsoft.com/office/officeart/2005/8/layout/hierarchy1"/>
    <dgm:cxn modelId="{844E575A-37A1-FD42-9244-DD72B32E729D}" type="presParOf" srcId="{17751BE5-77EC-CC47-9A54-8E5612D641CC}" destId="{AF0B2711-7018-AD4B-A8B4-F8F07821A032}" srcOrd="1" destOrd="0" presId="urn:microsoft.com/office/officeart/2005/8/layout/hierarchy1"/>
    <dgm:cxn modelId="{0B862957-AEF3-C74E-A8C4-D6F7E5D5590F}" type="presParOf" srcId="{D6EFC223-605F-6B41-9932-BA1B1C93E0F8}" destId="{3F9165F2-F104-0547-8F75-6858528174A2}" srcOrd="1" destOrd="0" presId="urn:microsoft.com/office/officeart/2005/8/layout/hierarchy1"/>
    <dgm:cxn modelId="{9574CE0F-60D4-F840-8093-0758EE35BC35}" type="presParOf" srcId="{AE77F49E-78DA-5542-8B31-CAFE526B1D1B}" destId="{6D83B810-22E5-164E-9449-23C6C4EFF7C0}" srcOrd="2" destOrd="0" presId="urn:microsoft.com/office/officeart/2005/8/layout/hierarchy1"/>
    <dgm:cxn modelId="{81F1F214-5576-4D47-B0B0-F015E83E917C}" type="presParOf" srcId="{AE77F49E-78DA-5542-8B31-CAFE526B1D1B}" destId="{C6ED7D6D-4F09-DF45-A6E6-9B6C81ADF320}" srcOrd="3" destOrd="0" presId="urn:microsoft.com/office/officeart/2005/8/layout/hierarchy1"/>
    <dgm:cxn modelId="{82E5CF07-6B3A-0143-A121-4C778273186F}" type="presParOf" srcId="{C6ED7D6D-4F09-DF45-A6E6-9B6C81ADF320}" destId="{74CFF03B-A857-3A4E-94F0-4B94B49DBF5F}" srcOrd="0" destOrd="0" presId="urn:microsoft.com/office/officeart/2005/8/layout/hierarchy1"/>
    <dgm:cxn modelId="{94D69F36-B5C0-5A47-B9A6-9864F18AC36D}" type="presParOf" srcId="{74CFF03B-A857-3A4E-94F0-4B94B49DBF5F}" destId="{687B87D2-6E76-8F44-A746-298EFFDC6C39}" srcOrd="0" destOrd="0" presId="urn:microsoft.com/office/officeart/2005/8/layout/hierarchy1"/>
    <dgm:cxn modelId="{8886E9CB-4E50-6249-8E6B-699B3EE63F3B}" type="presParOf" srcId="{74CFF03B-A857-3A4E-94F0-4B94B49DBF5F}" destId="{E2472451-5DF9-DA46-8215-7F207824F218}" srcOrd="1" destOrd="0" presId="urn:microsoft.com/office/officeart/2005/8/layout/hierarchy1"/>
    <dgm:cxn modelId="{666D935E-D53F-CF45-8FB5-D4C2FDA8BC05}" type="presParOf" srcId="{C6ED7D6D-4F09-DF45-A6E6-9B6C81ADF320}" destId="{46E84560-653D-1341-8A0B-772141AF3E19}" srcOrd="1" destOrd="0" presId="urn:microsoft.com/office/officeart/2005/8/layout/hierarchy1"/>
    <dgm:cxn modelId="{446D7167-6508-C247-878A-DFFF06F99BD6}" type="presParOf" srcId="{AE77F49E-78DA-5542-8B31-CAFE526B1D1B}" destId="{534F8CAB-5F4E-1447-A729-D0930C53F9D2}" srcOrd="4" destOrd="0" presId="urn:microsoft.com/office/officeart/2005/8/layout/hierarchy1"/>
    <dgm:cxn modelId="{C27A3F52-5AE2-4B41-8604-B3F8BDC08B56}" type="presParOf" srcId="{AE77F49E-78DA-5542-8B31-CAFE526B1D1B}" destId="{12B934FF-5C68-F142-A884-AF1CF9DA1798}" srcOrd="5" destOrd="0" presId="urn:microsoft.com/office/officeart/2005/8/layout/hierarchy1"/>
    <dgm:cxn modelId="{BF4B32AA-B172-D84E-8F35-98EFE0BF97E2}" type="presParOf" srcId="{12B934FF-5C68-F142-A884-AF1CF9DA1798}" destId="{3B593000-2A38-1347-99FC-4D33A9F669D8}" srcOrd="0" destOrd="0" presId="urn:microsoft.com/office/officeart/2005/8/layout/hierarchy1"/>
    <dgm:cxn modelId="{381E1E1A-0BD0-C84C-95DB-B5CF50D90B19}" type="presParOf" srcId="{3B593000-2A38-1347-99FC-4D33A9F669D8}" destId="{C662E229-2A37-074D-B475-5523A268C530}" srcOrd="0" destOrd="0" presId="urn:microsoft.com/office/officeart/2005/8/layout/hierarchy1"/>
    <dgm:cxn modelId="{38DAFFBB-45C9-624B-89B3-76E1B64F8ED8}" type="presParOf" srcId="{3B593000-2A38-1347-99FC-4D33A9F669D8}" destId="{FB0177CC-A837-144A-9F6E-F5832B537874}" srcOrd="1" destOrd="0" presId="urn:microsoft.com/office/officeart/2005/8/layout/hierarchy1"/>
    <dgm:cxn modelId="{B13FA92E-3C0A-1248-A5DD-592BB06F810F}" type="presParOf" srcId="{12B934FF-5C68-F142-A884-AF1CF9DA1798}" destId="{D7003957-1284-6B4C-88A1-BE1D6B77224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A1A2A82-45F5-F44B-93C0-40B558D5E3FC}" type="doc">
      <dgm:prSet loTypeId="urn:microsoft.com/office/officeart/2005/8/layout/list1" loCatId="" qsTypeId="urn:microsoft.com/office/officeart/2005/8/quickstyle/simple2" qsCatId="simple" csTypeId="urn:microsoft.com/office/officeart/2005/8/colors/accent0_2" csCatId="mainScheme" phldr="1"/>
      <dgm:spPr/>
      <dgm:t>
        <a:bodyPr/>
        <a:lstStyle/>
        <a:p>
          <a:endParaRPr lang="en-US"/>
        </a:p>
      </dgm:t>
    </dgm:pt>
    <dgm:pt modelId="{F42293F2-C928-8D4E-B8D0-329B7D1385CD}">
      <dgm:prSet/>
      <dgm:spPr/>
      <dgm:t>
        <a:bodyPr/>
        <a:lstStyle/>
        <a:p>
          <a:pPr rtl="0"/>
          <a:r>
            <a:rPr lang="en-US" dirty="0"/>
            <a:t>Day 2 FSH  combined with Estradiol </a:t>
          </a:r>
        </a:p>
      </dgm:t>
    </dgm:pt>
    <dgm:pt modelId="{DA050ECB-53CB-394B-ABDF-250DD2A334BF}" type="parTrans" cxnId="{4BF97445-3D81-DB45-8C91-B5D3D44B4C88}">
      <dgm:prSet/>
      <dgm:spPr/>
      <dgm:t>
        <a:bodyPr/>
        <a:lstStyle/>
        <a:p>
          <a:endParaRPr lang="en-US"/>
        </a:p>
      </dgm:t>
    </dgm:pt>
    <dgm:pt modelId="{33B53B64-B98E-EF4F-9FE5-55FBAC65C364}" type="sibTrans" cxnId="{4BF97445-3D81-DB45-8C91-B5D3D44B4C88}">
      <dgm:prSet/>
      <dgm:spPr/>
      <dgm:t>
        <a:bodyPr/>
        <a:lstStyle/>
        <a:p>
          <a:endParaRPr lang="en-US"/>
        </a:p>
      </dgm:t>
    </dgm:pt>
    <dgm:pt modelId="{4820CF79-9AA8-1042-9C31-BE451FE48CEE}">
      <dgm:prSet/>
      <dgm:spPr/>
      <dgm:t>
        <a:bodyPr/>
        <a:lstStyle/>
        <a:p>
          <a:pPr rtl="0"/>
          <a:r>
            <a:rPr lang="en-US"/>
            <a:t>Inhibin B</a:t>
          </a:r>
        </a:p>
      </dgm:t>
    </dgm:pt>
    <dgm:pt modelId="{0022CA43-6562-A442-92C7-D5BAAF385C3D}" type="parTrans" cxnId="{9C0223D3-2A4A-B444-837C-0421A731674B}">
      <dgm:prSet/>
      <dgm:spPr/>
      <dgm:t>
        <a:bodyPr/>
        <a:lstStyle/>
        <a:p>
          <a:endParaRPr lang="en-US"/>
        </a:p>
      </dgm:t>
    </dgm:pt>
    <dgm:pt modelId="{A41EB41B-21C1-8C46-AE53-4F075BB09A20}" type="sibTrans" cxnId="{9C0223D3-2A4A-B444-837C-0421A731674B}">
      <dgm:prSet/>
      <dgm:spPr/>
      <dgm:t>
        <a:bodyPr/>
        <a:lstStyle/>
        <a:p>
          <a:endParaRPr lang="en-US"/>
        </a:p>
      </dgm:t>
    </dgm:pt>
    <dgm:pt modelId="{14BE8DF9-F0FA-B34D-A65D-5418D01844E1}">
      <dgm:prSet/>
      <dgm:spPr/>
      <dgm:t>
        <a:bodyPr/>
        <a:lstStyle/>
        <a:p>
          <a:pPr rtl="0"/>
          <a:r>
            <a:rPr lang="en-US"/>
            <a:t>AMH </a:t>
          </a:r>
        </a:p>
      </dgm:t>
    </dgm:pt>
    <dgm:pt modelId="{D4A5C1A7-C8A0-3E48-8197-BF712159FF1B}" type="parTrans" cxnId="{ECC6DDFE-F642-FF43-84C0-6452196727E6}">
      <dgm:prSet/>
      <dgm:spPr/>
      <dgm:t>
        <a:bodyPr/>
        <a:lstStyle/>
        <a:p>
          <a:endParaRPr lang="en-US"/>
        </a:p>
      </dgm:t>
    </dgm:pt>
    <dgm:pt modelId="{9412DBA3-9250-0E42-AC54-6F31BBC3A80A}" type="sibTrans" cxnId="{ECC6DDFE-F642-FF43-84C0-6452196727E6}">
      <dgm:prSet/>
      <dgm:spPr/>
      <dgm:t>
        <a:bodyPr/>
        <a:lstStyle/>
        <a:p>
          <a:endParaRPr lang="en-US"/>
        </a:p>
      </dgm:t>
    </dgm:pt>
    <dgm:pt modelId="{863BE5CD-9EA7-2B42-8FEB-21ADC98C1E10}">
      <dgm:prSet/>
      <dgm:spPr/>
      <dgm:t>
        <a:bodyPr/>
        <a:lstStyle/>
        <a:p>
          <a:pPr rtl="0"/>
          <a:r>
            <a:rPr lang="en-US"/>
            <a:t>Antral follicle count (AFC) </a:t>
          </a:r>
        </a:p>
      </dgm:t>
    </dgm:pt>
    <dgm:pt modelId="{E1BB931A-DFA0-8948-AF10-E79E2B234FEA}" type="parTrans" cxnId="{2D3BD846-6F7D-0849-9D8B-09DC8CCBE1EB}">
      <dgm:prSet/>
      <dgm:spPr/>
      <dgm:t>
        <a:bodyPr/>
        <a:lstStyle/>
        <a:p>
          <a:endParaRPr lang="en-US"/>
        </a:p>
      </dgm:t>
    </dgm:pt>
    <dgm:pt modelId="{D07A2B69-4552-334E-AF76-004E3D0894FA}" type="sibTrans" cxnId="{2D3BD846-6F7D-0849-9D8B-09DC8CCBE1EB}">
      <dgm:prSet/>
      <dgm:spPr/>
      <dgm:t>
        <a:bodyPr/>
        <a:lstStyle/>
        <a:p>
          <a:endParaRPr lang="en-US"/>
        </a:p>
      </dgm:t>
    </dgm:pt>
    <dgm:pt modelId="{D0FC9D80-9737-CB47-BE1B-EB465F5A5079}">
      <dgm:prSet/>
      <dgm:spPr/>
      <dgm:t>
        <a:bodyPr/>
        <a:lstStyle/>
        <a:p>
          <a:pPr rtl="0"/>
          <a:r>
            <a:rPr lang="el-GR"/>
            <a:t>Δυναμικοί δείκτες ωοθηκής απόκρισης</a:t>
          </a:r>
        </a:p>
      </dgm:t>
    </dgm:pt>
    <dgm:pt modelId="{1DAE9CAA-01B8-BC47-BF44-0C0BE655EBD1}" type="parTrans" cxnId="{CC013826-1EA7-1A4A-8EE8-87BDC7068677}">
      <dgm:prSet/>
      <dgm:spPr/>
      <dgm:t>
        <a:bodyPr/>
        <a:lstStyle/>
        <a:p>
          <a:endParaRPr lang="en-US"/>
        </a:p>
      </dgm:t>
    </dgm:pt>
    <dgm:pt modelId="{86C58494-59D4-0F41-A66B-FB74C68BEC28}" type="sibTrans" cxnId="{CC013826-1EA7-1A4A-8EE8-87BDC7068677}">
      <dgm:prSet/>
      <dgm:spPr/>
      <dgm:t>
        <a:bodyPr/>
        <a:lstStyle/>
        <a:p>
          <a:endParaRPr lang="en-US"/>
        </a:p>
      </dgm:t>
    </dgm:pt>
    <dgm:pt modelId="{92D6C543-61C9-A940-9F0E-26E744021BE7}">
      <dgm:prSet/>
      <dgm:spPr/>
      <dgm:t>
        <a:bodyPr/>
        <a:lstStyle/>
        <a:p>
          <a:pPr rtl="0"/>
          <a:r>
            <a:rPr lang="en-US"/>
            <a:t>Clomiphene challenge test </a:t>
          </a:r>
        </a:p>
      </dgm:t>
    </dgm:pt>
    <dgm:pt modelId="{A6C3590D-542C-BF40-90C4-5CFD86E45F8A}" type="parTrans" cxnId="{6BAC3D20-DAC8-F64C-907E-4E2E31203336}">
      <dgm:prSet/>
      <dgm:spPr/>
      <dgm:t>
        <a:bodyPr/>
        <a:lstStyle/>
        <a:p>
          <a:endParaRPr lang="en-US"/>
        </a:p>
      </dgm:t>
    </dgm:pt>
    <dgm:pt modelId="{7C46DB83-0464-D546-8F02-D9137897ABC9}" type="sibTrans" cxnId="{6BAC3D20-DAC8-F64C-907E-4E2E31203336}">
      <dgm:prSet/>
      <dgm:spPr/>
      <dgm:t>
        <a:bodyPr/>
        <a:lstStyle/>
        <a:p>
          <a:endParaRPr lang="en-US"/>
        </a:p>
      </dgm:t>
    </dgm:pt>
    <dgm:pt modelId="{AE456266-DE80-224D-AEB7-8738509DDA27}">
      <dgm:prSet/>
      <dgm:spPr/>
      <dgm:t>
        <a:bodyPr/>
        <a:lstStyle/>
        <a:p>
          <a:pPr rtl="0"/>
          <a:r>
            <a:rPr lang="en-US"/>
            <a:t>GnRH analog stimulation test</a:t>
          </a:r>
        </a:p>
      </dgm:t>
    </dgm:pt>
    <dgm:pt modelId="{EE9560B0-A962-9244-A586-F0F27B945228}" type="parTrans" cxnId="{3F11A231-0D44-D74C-B537-678233332F4B}">
      <dgm:prSet/>
      <dgm:spPr/>
      <dgm:t>
        <a:bodyPr/>
        <a:lstStyle/>
        <a:p>
          <a:endParaRPr lang="en-US"/>
        </a:p>
      </dgm:t>
    </dgm:pt>
    <dgm:pt modelId="{FB1196F1-83E5-DF4C-B98F-E2DEB468C931}" type="sibTrans" cxnId="{3F11A231-0D44-D74C-B537-678233332F4B}">
      <dgm:prSet/>
      <dgm:spPr/>
      <dgm:t>
        <a:bodyPr/>
        <a:lstStyle/>
        <a:p>
          <a:endParaRPr lang="en-US"/>
        </a:p>
      </dgm:t>
    </dgm:pt>
    <dgm:pt modelId="{12FF3F0B-8489-2446-B4B6-30174B8B83C2}">
      <dgm:prSet/>
      <dgm:spPr/>
      <dgm:t>
        <a:bodyPr/>
        <a:lstStyle/>
        <a:p>
          <a:pPr rtl="0"/>
          <a:r>
            <a:rPr lang="en-US"/>
            <a:t>Previous response to stimulation  </a:t>
          </a:r>
        </a:p>
      </dgm:t>
    </dgm:pt>
    <dgm:pt modelId="{AD35EC47-FA82-AD41-92B0-236E6075F5C2}" type="parTrans" cxnId="{E677BBA6-F277-CA44-949D-7FF563089B9C}">
      <dgm:prSet/>
      <dgm:spPr/>
      <dgm:t>
        <a:bodyPr/>
        <a:lstStyle/>
        <a:p>
          <a:endParaRPr lang="en-US"/>
        </a:p>
      </dgm:t>
    </dgm:pt>
    <dgm:pt modelId="{892B94FF-7215-324C-ABE2-5AE04996BAC8}" type="sibTrans" cxnId="{E677BBA6-F277-CA44-949D-7FF563089B9C}">
      <dgm:prSet/>
      <dgm:spPr/>
      <dgm:t>
        <a:bodyPr/>
        <a:lstStyle/>
        <a:p>
          <a:endParaRPr lang="en-US"/>
        </a:p>
      </dgm:t>
    </dgm:pt>
    <dgm:pt modelId="{147EC1BC-13E1-C045-B6D9-7E1887A85E1A}" type="pres">
      <dgm:prSet presAssocID="{4A1A2A82-45F5-F44B-93C0-40B558D5E3FC}" presName="linear" presStyleCnt="0">
        <dgm:presLayoutVars>
          <dgm:dir/>
          <dgm:animLvl val="lvl"/>
          <dgm:resizeHandles val="exact"/>
        </dgm:presLayoutVars>
      </dgm:prSet>
      <dgm:spPr/>
    </dgm:pt>
    <dgm:pt modelId="{F77CFB84-71B6-7D4C-A964-DB4A3B470777}" type="pres">
      <dgm:prSet presAssocID="{F42293F2-C928-8D4E-B8D0-329B7D1385CD}" presName="parentLin" presStyleCnt="0"/>
      <dgm:spPr/>
    </dgm:pt>
    <dgm:pt modelId="{0143A390-F026-D94A-84BF-9EFA5019A08B}" type="pres">
      <dgm:prSet presAssocID="{F42293F2-C928-8D4E-B8D0-329B7D1385CD}" presName="parentLeftMargin" presStyleLbl="node1" presStyleIdx="0" presStyleCnt="5"/>
      <dgm:spPr/>
    </dgm:pt>
    <dgm:pt modelId="{8D0AD41D-2C88-6542-80A0-6B1776EA64CA}" type="pres">
      <dgm:prSet presAssocID="{F42293F2-C928-8D4E-B8D0-329B7D1385CD}" presName="parentText" presStyleLbl="node1" presStyleIdx="0" presStyleCnt="5">
        <dgm:presLayoutVars>
          <dgm:chMax val="0"/>
          <dgm:bulletEnabled val="1"/>
        </dgm:presLayoutVars>
      </dgm:prSet>
      <dgm:spPr/>
    </dgm:pt>
    <dgm:pt modelId="{7DC832DF-63C2-3342-981D-06DB372DEC4B}" type="pres">
      <dgm:prSet presAssocID="{F42293F2-C928-8D4E-B8D0-329B7D1385CD}" presName="negativeSpace" presStyleCnt="0"/>
      <dgm:spPr/>
    </dgm:pt>
    <dgm:pt modelId="{D85CB485-E82F-CE4B-9F0B-E34B2CCA1BA7}" type="pres">
      <dgm:prSet presAssocID="{F42293F2-C928-8D4E-B8D0-329B7D1385CD}" presName="childText" presStyleLbl="conFgAcc1" presStyleIdx="0" presStyleCnt="5">
        <dgm:presLayoutVars>
          <dgm:bulletEnabled val="1"/>
        </dgm:presLayoutVars>
      </dgm:prSet>
      <dgm:spPr/>
    </dgm:pt>
    <dgm:pt modelId="{7D72A821-FE44-AB4A-8287-CDC9CCD6C769}" type="pres">
      <dgm:prSet presAssocID="{33B53B64-B98E-EF4F-9FE5-55FBAC65C364}" presName="spaceBetweenRectangles" presStyleCnt="0"/>
      <dgm:spPr/>
    </dgm:pt>
    <dgm:pt modelId="{48FAAAC4-C91B-B14E-9AF5-63BEE3CEB2CC}" type="pres">
      <dgm:prSet presAssocID="{4820CF79-9AA8-1042-9C31-BE451FE48CEE}" presName="parentLin" presStyleCnt="0"/>
      <dgm:spPr/>
    </dgm:pt>
    <dgm:pt modelId="{BDE72B47-10FF-2447-BFD2-F8ADDD8D8C6C}" type="pres">
      <dgm:prSet presAssocID="{4820CF79-9AA8-1042-9C31-BE451FE48CEE}" presName="parentLeftMargin" presStyleLbl="node1" presStyleIdx="0" presStyleCnt="5"/>
      <dgm:spPr/>
    </dgm:pt>
    <dgm:pt modelId="{6E2F7308-2636-8743-95D8-A92855D6BF38}" type="pres">
      <dgm:prSet presAssocID="{4820CF79-9AA8-1042-9C31-BE451FE48CEE}" presName="parentText" presStyleLbl="node1" presStyleIdx="1" presStyleCnt="5">
        <dgm:presLayoutVars>
          <dgm:chMax val="0"/>
          <dgm:bulletEnabled val="1"/>
        </dgm:presLayoutVars>
      </dgm:prSet>
      <dgm:spPr/>
    </dgm:pt>
    <dgm:pt modelId="{D6305247-257F-5940-84AE-20B7FA916EB7}" type="pres">
      <dgm:prSet presAssocID="{4820CF79-9AA8-1042-9C31-BE451FE48CEE}" presName="negativeSpace" presStyleCnt="0"/>
      <dgm:spPr/>
    </dgm:pt>
    <dgm:pt modelId="{21C342CF-5AE3-FA4C-8962-A079D2A01D66}" type="pres">
      <dgm:prSet presAssocID="{4820CF79-9AA8-1042-9C31-BE451FE48CEE}" presName="childText" presStyleLbl="conFgAcc1" presStyleIdx="1" presStyleCnt="5">
        <dgm:presLayoutVars>
          <dgm:bulletEnabled val="1"/>
        </dgm:presLayoutVars>
      </dgm:prSet>
      <dgm:spPr/>
    </dgm:pt>
    <dgm:pt modelId="{ADC0311F-8C2E-DD46-B7AF-86AF78322B17}" type="pres">
      <dgm:prSet presAssocID="{A41EB41B-21C1-8C46-AE53-4F075BB09A20}" presName="spaceBetweenRectangles" presStyleCnt="0"/>
      <dgm:spPr/>
    </dgm:pt>
    <dgm:pt modelId="{693DEAA2-6CF7-094C-AB10-B24F2410392F}" type="pres">
      <dgm:prSet presAssocID="{14BE8DF9-F0FA-B34D-A65D-5418D01844E1}" presName="parentLin" presStyleCnt="0"/>
      <dgm:spPr/>
    </dgm:pt>
    <dgm:pt modelId="{EB79518F-AB6E-344C-9375-9BBDB9D48428}" type="pres">
      <dgm:prSet presAssocID="{14BE8DF9-F0FA-B34D-A65D-5418D01844E1}" presName="parentLeftMargin" presStyleLbl="node1" presStyleIdx="1" presStyleCnt="5"/>
      <dgm:spPr/>
    </dgm:pt>
    <dgm:pt modelId="{A92F1223-FB3A-D74D-90E1-E409DE7BB376}" type="pres">
      <dgm:prSet presAssocID="{14BE8DF9-F0FA-B34D-A65D-5418D01844E1}" presName="parentText" presStyleLbl="node1" presStyleIdx="2" presStyleCnt="5">
        <dgm:presLayoutVars>
          <dgm:chMax val="0"/>
          <dgm:bulletEnabled val="1"/>
        </dgm:presLayoutVars>
      </dgm:prSet>
      <dgm:spPr/>
    </dgm:pt>
    <dgm:pt modelId="{2B2B4E73-9FC2-334F-9CFE-6BCC69E2A14B}" type="pres">
      <dgm:prSet presAssocID="{14BE8DF9-F0FA-B34D-A65D-5418D01844E1}" presName="negativeSpace" presStyleCnt="0"/>
      <dgm:spPr/>
    </dgm:pt>
    <dgm:pt modelId="{D30A1D7A-49FD-ED47-AB7F-EAC5F52A9E95}" type="pres">
      <dgm:prSet presAssocID="{14BE8DF9-F0FA-B34D-A65D-5418D01844E1}" presName="childText" presStyleLbl="conFgAcc1" presStyleIdx="2" presStyleCnt="5">
        <dgm:presLayoutVars>
          <dgm:bulletEnabled val="1"/>
        </dgm:presLayoutVars>
      </dgm:prSet>
      <dgm:spPr/>
    </dgm:pt>
    <dgm:pt modelId="{8FBF4CE5-F24F-0144-8820-8FBA3C8476B7}" type="pres">
      <dgm:prSet presAssocID="{9412DBA3-9250-0E42-AC54-6F31BBC3A80A}" presName="spaceBetweenRectangles" presStyleCnt="0"/>
      <dgm:spPr/>
    </dgm:pt>
    <dgm:pt modelId="{18D5D9EB-E2D1-D74B-935D-C28DD60AA57C}" type="pres">
      <dgm:prSet presAssocID="{863BE5CD-9EA7-2B42-8FEB-21ADC98C1E10}" presName="parentLin" presStyleCnt="0"/>
      <dgm:spPr/>
    </dgm:pt>
    <dgm:pt modelId="{3269F8FF-8063-5346-AD1D-5549DDDDE885}" type="pres">
      <dgm:prSet presAssocID="{863BE5CD-9EA7-2B42-8FEB-21ADC98C1E10}" presName="parentLeftMargin" presStyleLbl="node1" presStyleIdx="2" presStyleCnt="5"/>
      <dgm:spPr/>
    </dgm:pt>
    <dgm:pt modelId="{A01ED4FF-E265-6F4F-87CA-CFD9E56F62B5}" type="pres">
      <dgm:prSet presAssocID="{863BE5CD-9EA7-2B42-8FEB-21ADC98C1E10}" presName="parentText" presStyleLbl="node1" presStyleIdx="3" presStyleCnt="5">
        <dgm:presLayoutVars>
          <dgm:chMax val="0"/>
          <dgm:bulletEnabled val="1"/>
        </dgm:presLayoutVars>
      </dgm:prSet>
      <dgm:spPr/>
    </dgm:pt>
    <dgm:pt modelId="{5C843405-6A5C-7B45-9A22-1B5D9235C8D7}" type="pres">
      <dgm:prSet presAssocID="{863BE5CD-9EA7-2B42-8FEB-21ADC98C1E10}" presName="negativeSpace" presStyleCnt="0"/>
      <dgm:spPr/>
    </dgm:pt>
    <dgm:pt modelId="{281FB821-32AB-D14B-BA87-D0FC38AA0AD8}" type="pres">
      <dgm:prSet presAssocID="{863BE5CD-9EA7-2B42-8FEB-21ADC98C1E10}" presName="childText" presStyleLbl="conFgAcc1" presStyleIdx="3" presStyleCnt="5">
        <dgm:presLayoutVars>
          <dgm:bulletEnabled val="1"/>
        </dgm:presLayoutVars>
      </dgm:prSet>
      <dgm:spPr/>
    </dgm:pt>
    <dgm:pt modelId="{5DD7FE38-7534-E74C-AF09-580F0DB18213}" type="pres">
      <dgm:prSet presAssocID="{D07A2B69-4552-334E-AF76-004E3D0894FA}" presName="spaceBetweenRectangles" presStyleCnt="0"/>
      <dgm:spPr/>
    </dgm:pt>
    <dgm:pt modelId="{753A19C7-D9B7-1548-8FD2-FCDC8B4DC778}" type="pres">
      <dgm:prSet presAssocID="{D0FC9D80-9737-CB47-BE1B-EB465F5A5079}" presName="parentLin" presStyleCnt="0"/>
      <dgm:spPr/>
    </dgm:pt>
    <dgm:pt modelId="{56F581EE-28B2-3E4F-A9C1-E78D59598515}" type="pres">
      <dgm:prSet presAssocID="{D0FC9D80-9737-CB47-BE1B-EB465F5A5079}" presName="parentLeftMargin" presStyleLbl="node1" presStyleIdx="3" presStyleCnt="5"/>
      <dgm:spPr/>
    </dgm:pt>
    <dgm:pt modelId="{F3317C23-93CE-4A42-892A-5D73BF2A41EB}" type="pres">
      <dgm:prSet presAssocID="{D0FC9D80-9737-CB47-BE1B-EB465F5A5079}" presName="parentText" presStyleLbl="node1" presStyleIdx="4" presStyleCnt="5">
        <dgm:presLayoutVars>
          <dgm:chMax val="0"/>
          <dgm:bulletEnabled val="1"/>
        </dgm:presLayoutVars>
      </dgm:prSet>
      <dgm:spPr/>
    </dgm:pt>
    <dgm:pt modelId="{8444701D-0674-BA40-A37C-5248D3B62C00}" type="pres">
      <dgm:prSet presAssocID="{D0FC9D80-9737-CB47-BE1B-EB465F5A5079}" presName="negativeSpace" presStyleCnt="0"/>
      <dgm:spPr/>
    </dgm:pt>
    <dgm:pt modelId="{8C718E7C-8ADD-A54E-AF91-499A93F90D80}" type="pres">
      <dgm:prSet presAssocID="{D0FC9D80-9737-CB47-BE1B-EB465F5A5079}" presName="childText" presStyleLbl="conFgAcc1" presStyleIdx="4" presStyleCnt="5">
        <dgm:presLayoutVars>
          <dgm:bulletEnabled val="1"/>
        </dgm:presLayoutVars>
      </dgm:prSet>
      <dgm:spPr/>
    </dgm:pt>
  </dgm:ptLst>
  <dgm:cxnLst>
    <dgm:cxn modelId="{02B9F20C-6A6E-AC4F-89FF-53098F716580}" type="presOf" srcId="{14BE8DF9-F0FA-B34D-A65D-5418D01844E1}" destId="{EB79518F-AB6E-344C-9375-9BBDB9D48428}" srcOrd="0" destOrd="0" presId="urn:microsoft.com/office/officeart/2005/8/layout/list1"/>
    <dgm:cxn modelId="{6BAC3D20-DAC8-F64C-907E-4E2E31203336}" srcId="{D0FC9D80-9737-CB47-BE1B-EB465F5A5079}" destId="{92D6C543-61C9-A940-9F0E-26E744021BE7}" srcOrd="0" destOrd="0" parTransId="{A6C3590D-542C-BF40-90C4-5CFD86E45F8A}" sibTransId="{7C46DB83-0464-D546-8F02-D9137897ABC9}"/>
    <dgm:cxn modelId="{47BF3625-61D5-E143-BCC7-F9B554A02079}" type="presOf" srcId="{863BE5CD-9EA7-2B42-8FEB-21ADC98C1E10}" destId="{A01ED4FF-E265-6F4F-87CA-CFD9E56F62B5}" srcOrd="1" destOrd="0" presId="urn:microsoft.com/office/officeart/2005/8/layout/list1"/>
    <dgm:cxn modelId="{CC013826-1EA7-1A4A-8EE8-87BDC7068677}" srcId="{4A1A2A82-45F5-F44B-93C0-40B558D5E3FC}" destId="{D0FC9D80-9737-CB47-BE1B-EB465F5A5079}" srcOrd="4" destOrd="0" parTransId="{1DAE9CAA-01B8-BC47-BF44-0C0BE655EBD1}" sibTransId="{86C58494-59D4-0F41-A66B-FB74C68BEC28}"/>
    <dgm:cxn modelId="{3F11A231-0D44-D74C-B537-678233332F4B}" srcId="{D0FC9D80-9737-CB47-BE1B-EB465F5A5079}" destId="{AE456266-DE80-224D-AEB7-8738509DDA27}" srcOrd="1" destOrd="0" parTransId="{EE9560B0-A962-9244-A586-F0F27B945228}" sibTransId="{FB1196F1-83E5-DF4C-B98F-E2DEB468C931}"/>
    <dgm:cxn modelId="{CD5AAD39-495D-994D-A039-AE09E4FEA694}" type="presOf" srcId="{D0FC9D80-9737-CB47-BE1B-EB465F5A5079}" destId="{F3317C23-93CE-4A42-892A-5D73BF2A41EB}" srcOrd="1" destOrd="0" presId="urn:microsoft.com/office/officeart/2005/8/layout/list1"/>
    <dgm:cxn modelId="{4BF97445-3D81-DB45-8C91-B5D3D44B4C88}" srcId="{4A1A2A82-45F5-F44B-93C0-40B558D5E3FC}" destId="{F42293F2-C928-8D4E-B8D0-329B7D1385CD}" srcOrd="0" destOrd="0" parTransId="{DA050ECB-53CB-394B-ABDF-250DD2A334BF}" sibTransId="{33B53B64-B98E-EF4F-9FE5-55FBAC65C364}"/>
    <dgm:cxn modelId="{2D3BD846-6F7D-0849-9D8B-09DC8CCBE1EB}" srcId="{4A1A2A82-45F5-F44B-93C0-40B558D5E3FC}" destId="{863BE5CD-9EA7-2B42-8FEB-21ADC98C1E10}" srcOrd="3" destOrd="0" parTransId="{E1BB931A-DFA0-8948-AF10-E79E2B234FEA}" sibTransId="{D07A2B69-4552-334E-AF76-004E3D0894FA}"/>
    <dgm:cxn modelId="{346C1F50-F340-7440-9473-A5B47AF11846}" type="presOf" srcId="{F42293F2-C928-8D4E-B8D0-329B7D1385CD}" destId="{8D0AD41D-2C88-6542-80A0-6B1776EA64CA}" srcOrd="1" destOrd="0" presId="urn:microsoft.com/office/officeart/2005/8/layout/list1"/>
    <dgm:cxn modelId="{B3FBCC5A-8BA4-4D45-8377-2A6475C2799C}" type="presOf" srcId="{14BE8DF9-F0FA-B34D-A65D-5418D01844E1}" destId="{A92F1223-FB3A-D74D-90E1-E409DE7BB376}" srcOrd="1" destOrd="0" presId="urn:microsoft.com/office/officeart/2005/8/layout/list1"/>
    <dgm:cxn modelId="{EE44A963-E975-184A-A2A8-1A75FA557311}" type="presOf" srcId="{4820CF79-9AA8-1042-9C31-BE451FE48CEE}" destId="{6E2F7308-2636-8743-95D8-A92855D6BF38}" srcOrd="1" destOrd="0" presId="urn:microsoft.com/office/officeart/2005/8/layout/list1"/>
    <dgm:cxn modelId="{E6ABE47E-6133-FA46-8C62-E9148B6D24E8}" type="presOf" srcId="{4820CF79-9AA8-1042-9C31-BE451FE48CEE}" destId="{BDE72B47-10FF-2447-BFD2-F8ADDD8D8C6C}" srcOrd="0" destOrd="0" presId="urn:microsoft.com/office/officeart/2005/8/layout/list1"/>
    <dgm:cxn modelId="{7FB05981-1BEF-7C40-9E8C-A2A01E5808E2}" type="presOf" srcId="{92D6C543-61C9-A940-9F0E-26E744021BE7}" destId="{8C718E7C-8ADD-A54E-AF91-499A93F90D80}" srcOrd="0" destOrd="0" presId="urn:microsoft.com/office/officeart/2005/8/layout/list1"/>
    <dgm:cxn modelId="{010BF88C-6021-B94F-B6CF-BEE368BC94FC}" type="presOf" srcId="{12FF3F0B-8489-2446-B4B6-30174B8B83C2}" destId="{8C718E7C-8ADD-A54E-AF91-499A93F90D80}" srcOrd="0" destOrd="2" presId="urn:microsoft.com/office/officeart/2005/8/layout/list1"/>
    <dgm:cxn modelId="{C56CC192-9FD4-534A-8C79-0D6EBB00F5C0}" type="presOf" srcId="{AE456266-DE80-224D-AEB7-8738509DDA27}" destId="{8C718E7C-8ADD-A54E-AF91-499A93F90D80}" srcOrd="0" destOrd="1" presId="urn:microsoft.com/office/officeart/2005/8/layout/list1"/>
    <dgm:cxn modelId="{FE013296-862E-D641-A720-825175978E5F}" type="presOf" srcId="{F42293F2-C928-8D4E-B8D0-329B7D1385CD}" destId="{0143A390-F026-D94A-84BF-9EFA5019A08B}" srcOrd="0" destOrd="0" presId="urn:microsoft.com/office/officeart/2005/8/layout/list1"/>
    <dgm:cxn modelId="{E677BBA6-F277-CA44-949D-7FF563089B9C}" srcId="{D0FC9D80-9737-CB47-BE1B-EB465F5A5079}" destId="{12FF3F0B-8489-2446-B4B6-30174B8B83C2}" srcOrd="2" destOrd="0" parTransId="{AD35EC47-FA82-AD41-92B0-236E6075F5C2}" sibTransId="{892B94FF-7215-324C-ABE2-5AE04996BAC8}"/>
    <dgm:cxn modelId="{9C0223D3-2A4A-B444-837C-0421A731674B}" srcId="{4A1A2A82-45F5-F44B-93C0-40B558D5E3FC}" destId="{4820CF79-9AA8-1042-9C31-BE451FE48CEE}" srcOrd="1" destOrd="0" parTransId="{0022CA43-6562-A442-92C7-D5BAAF385C3D}" sibTransId="{A41EB41B-21C1-8C46-AE53-4F075BB09A20}"/>
    <dgm:cxn modelId="{97D834D5-97FB-4F45-8648-7AE82145D6BD}" type="presOf" srcId="{4A1A2A82-45F5-F44B-93C0-40B558D5E3FC}" destId="{147EC1BC-13E1-C045-B6D9-7E1887A85E1A}" srcOrd="0" destOrd="0" presId="urn:microsoft.com/office/officeart/2005/8/layout/list1"/>
    <dgm:cxn modelId="{28BF07E4-6189-3947-8AE0-C1B37620391C}" type="presOf" srcId="{863BE5CD-9EA7-2B42-8FEB-21ADC98C1E10}" destId="{3269F8FF-8063-5346-AD1D-5549DDDDE885}" srcOrd="0" destOrd="0" presId="urn:microsoft.com/office/officeart/2005/8/layout/list1"/>
    <dgm:cxn modelId="{B5623EF4-3CF0-8A4A-B900-DDB8554CE9D2}" type="presOf" srcId="{D0FC9D80-9737-CB47-BE1B-EB465F5A5079}" destId="{56F581EE-28B2-3E4F-A9C1-E78D59598515}" srcOrd="0" destOrd="0" presId="urn:microsoft.com/office/officeart/2005/8/layout/list1"/>
    <dgm:cxn modelId="{ECC6DDFE-F642-FF43-84C0-6452196727E6}" srcId="{4A1A2A82-45F5-F44B-93C0-40B558D5E3FC}" destId="{14BE8DF9-F0FA-B34D-A65D-5418D01844E1}" srcOrd="2" destOrd="0" parTransId="{D4A5C1A7-C8A0-3E48-8197-BF712159FF1B}" sibTransId="{9412DBA3-9250-0E42-AC54-6F31BBC3A80A}"/>
    <dgm:cxn modelId="{38BE014D-ADE3-D246-B8D5-DD2EEC3BCE53}" type="presParOf" srcId="{147EC1BC-13E1-C045-B6D9-7E1887A85E1A}" destId="{F77CFB84-71B6-7D4C-A964-DB4A3B470777}" srcOrd="0" destOrd="0" presId="urn:microsoft.com/office/officeart/2005/8/layout/list1"/>
    <dgm:cxn modelId="{A9D4C60A-2739-B745-B57F-95C32BB0A092}" type="presParOf" srcId="{F77CFB84-71B6-7D4C-A964-DB4A3B470777}" destId="{0143A390-F026-D94A-84BF-9EFA5019A08B}" srcOrd="0" destOrd="0" presId="urn:microsoft.com/office/officeart/2005/8/layout/list1"/>
    <dgm:cxn modelId="{59CD2DB5-29DB-1645-AE64-4C4958A136E6}" type="presParOf" srcId="{F77CFB84-71B6-7D4C-A964-DB4A3B470777}" destId="{8D0AD41D-2C88-6542-80A0-6B1776EA64CA}" srcOrd="1" destOrd="0" presId="urn:microsoft.com/office/officeart/2005/8/layout/list1"/>
    <dgm:cxn modelId="{1A2FC446-AE89-3445-8F85-D8E820DADF28}" type="presParOf" srcId="{147EC1BC-13E1-C045-B6D9-7E1887A85E1A}" destId="{7DC832DF-63C2-3342-981D-06DB372DEC4B}" srcOrd="1" destOrd="0" presId="urn:microsoft.com/office/officeart/2005/8/layout/list1"/>
    <dgm:cxn modelId="{4438875F-7205-9548-AD1D-DA1AE87C9612}" type="presParOf" srcId="{147EC1BC-13E1-C045-B6D9-7E1887A85E1A}" destId="{D85CB485-E82F-CE4B-9F0B-E34B2CCA1BA7}" srcOrd="2" destOrd="0" presId="urn:microsoft.com/office/officeart/2005/8/layout/list1"/>
    <dgm:cxn modelId="{CE58DFF2-0E46-5E45-AC6E-7E264AFB921D}" type="presParOf" srcId="{147EC1BC-13E1-C045-B6D9-7E1887A85E1A}" destId="{7D72A821-FE44-AB4A-8287-CDC9CCD6C769}" srcOrd="3" destOrd="0" presId="urn:microsoft.com/office/officeart/2005/8/layout/list1"/>
    <dgm:cxn modelId="{2078BD00-D6AF-CF40-9A63-A1D0BA6A705A}" type="presParOf" srcId="{147EC1BC-13E1-C045-B6D9-7E1887A85E1A}" destId="{48FAAAC4-C91B-B14E-9AF5-63BEE3CEB2CC}" srcOrd="4" destOrd="0" presId="urn:microsoft.com/office/officeart/2005/8/layout/list1"/>
    <dgm:cxn modelId="{B2159E6B-1AB7-9A42-844B-B0B6E2106C0D}" type="presParOf" srcId="{48FAAAC4-C91B-B14E-9AF5-63BEE3CEB2CC}" destId="{BDE72B47-10FF-2447-BFD2-F8ADDD8D8C6C}" srcOrd="0" destOrd="0" presId="urn:microsoft.com/office/officeart/2005/8/layout/list1"/>
    <dgm:cxn modelId="{3BAA0BE5-E2CC-4E4D-8EA8-63AAADAE9965}" type="presParOf" srcId="{48FAAAC4-C91B-B14E-9AF5-63BEE3CEB2CC}" destId="{6E2F7308-2636-8743-95D8-A92855D6BF38}" srcOrd="1" destOrd="0" presId="urn:microsoft.com/office/officeart/2005/8/layout/list1"/>
    <dgm:cxn modelId="{DE5FA2DA-8468-274A-A931-315B4E473DA7}" type="presParOf" srcId="{147EC1BC-13E1-C045-B6D9-7E1887A85E1A}" destId="{D6305247-257F-5940-84AE-20B7FA916EB7}" srcOrd="5" destOrd="0" presId="urn:microsoft.com/office/officeart/2005/8/layout/list1"/>
    <dgm:cxn modelId="{1591BA96-763D-AE4A-9480-E771DDB5EEFC}" type="presParOf" srcId="{147EC1BC-13E1-C045-B6D9-7E1887A85E1A}" destId="{21C342CF-5AE3-FA4C-8962-A079D2A01D66}" srcOrd="6" destOrd="0" presId="urn:microsoft.com/office/officeart/2005/8/layout/list1"/>
    <dgm:cxn modelId="{574F40BC-2759-1A42-B4AB-87FD89FE8EBB}" type="presParOf" srcId="{147EC1BC-13E1-C045-B6D9-7E1887A85E1A}" destId="{ADC0311F-8C2E-DD46-B7AF-86AF78322B17}" srcOrd="7" destOrd="0" presId="urn:microsoft.com/office/officeart/2005/8/layout/list1"/>
    <dgm:cxn modelId="{0079E6E6-D4F5-1340-B487-98995C990358}" type="presParOf" srcId="{147EC1BC-13E1-C045-B6D9-7E1887A85E1A}" destId="{693DEAA2-6CF7-094C-AB10-B24F2410392F}" srcOrd="8" destOrd="0" presId="urn:microsoft.com/office/officeart/2005/8/layout/list1"/>
    <dgm:cxn modelId="{63CCAA65-7C67-1E44-94AC-6B600431B3C3}" type="presParOf" srcId="{693DEAA2-6CF7-094C-AB10-B24F2410392F}" destId="{EB79518F-AB6E-344C-9375-9BBDB9D48428}" srcOrd="0" destOrd="0" presId="urn:microsoft.com/office/officeart/2005/8/layout/list1"/>
    <dgm:cxn modelId="{ABEC3CFE-873E-F943-B667-899412520A33}" type="presParOf" srcId="{693DEAA2-6CF7-094C-AB10-B24F2410392F}" destId="{A92F1223-FB3A-D74D-90E1-E409DE7BB376}" srcOrd="1" destOrd="0" presId="urn:microsoft.com/office/officeart/2005/8/layout/list1"/>
    <dgm:cxn modelId="{8325A5BA-7CCF-0348-9691-620FD94D401B}" type="presParOf" srcId="{147EC1BC-13E1-C045-B6D9-7E1887A85E1A}" destId="{2B2B4E73-9FC2-334F-9CFE-6BCC69E2A14B}" srcOrd="9" destOrd="0" presId="urn:microsoft.com/office/officeart/2005/8/layout/list1"/>
    <dgm:cxn modelId="{8A12B6E3-97B4-504B-9762-01AE1664B4A3}" type="presParOf" srcId="{147EC1BC-13E1-C045-B6D9-7E1887A85E1A}" destId="{D30A1D7A-49FD-ED47-AB7F-EAC5F52A9E95}" srcOrd="10" destOrd="0" presId="urn:microsoft.com/office/officeart/2005/8/layout/list1"/>
    <dgm:cxn modelId="{D2D1375A-45B7-C34C-A94F-22AE31B4F0AE}" type="presParOf" srcId="{147EC1BC-13E1-C045-B6D9-7E1887A85E1A}" destId="{8FBF4CE5-F24F-0144-8820-8FBA3C8476B7}" srcOrd="11" destOrd="0" presId="urn:microsoft.com/office/officeart/2005/8/layout/list1"/>
    <dgm:cxn modelId="{12C2894E-D3BE-D147-8ECF-C92B8068507B}" type="presParOf" srcId="{147EC1BC-13E1-C045-B6D9-7E1887A85E1A}" destId="{18D5D9EB-E2D1-D74B-935D-C28DD60AA57C}" srcOrd="12" destOrd="0" presId="urn:microsoft.com/office/officeart/2005/8/layout/list1"/>
    <dgm:cxn modelId="{E766F037-EE20-6F4E-91E2-F42EB64CFEA2}" type="presParOf" srcId="{18D5D9EB-E2D1-D74B-935D-C28DD60AA57C}" destId="{3269F8FF-8063-5346-AD1D-5549DDDDE885}" srcOrd="0" destOrd="0" presId="urn:microsoft.com/office/officeart/2005/8/layout/list1"/>
    <dgm:cxn modelId="{A382BF5E-998C-B54D-A9D1-FC18B5F3C99C}" type="presParOf" srcId="{18D5D9EB-E2D1-D74B-935D-C28DD60AA57C}" destId="{A01ED4FF-E265-6F4F-87CA-CFD9E56F62B5}" srcOrd="1" destOrd="0" presId="urn:microsoft.com/office/officeart/2005/8/layout/list1"/>
    <dgm:cxn modelId="{58B35494-BE96-1C46-A14C-5DE10E7067DC}" type="presParOf" srcId="{147EC1BC-13E1-C045-B6D9-7E1887A85E1A}" destId="{5C843405-6A5C-7B45-9A22-1B5D9235C8D7}" srcOrd="13" destOrd="0" presId="urn:microsoft.com/office/officeart/2005/8/layout/list1"/>
    <dgm:cxn modelId="{44BC2486-BFD8-D545-A678-16B9EDA17254}" type="presParOf" srcId="{147EC1BC-13E1-C045-B6D9-7E1887A85E1A}" destId="{281FB821-32AB-D14B-BA87-D0FC38AA0AD8}" srcOrd="14" destOrd="0" presId="urn:microsoft.com/office/officeart/2005/8/layout/list1"/>
    <dgm:cxn modelId="{AEE9F26D-61CE-B342-85FA-A62B8C4C12E8}" type="presParOf" srcId="{147EC1BC-13E1-C045-B6D9-7E1887A85E1A}" destId="{5DD7FE38-7534-E74C-AF09-580F0DB18213}" srcOrd="15" destOrd="0" presId="urn:microsoft.com/office/officeart/2005/8/layout/list1"/>
    <dgm:cxn modelId="{D7CE4B9F-2EBA-9C4D-81E1-736121DECC9B}" type="presParOf" srcId="{147EC1BC-13E1-C045-B6D9-7E1887A85E1A}" destId="{753A19C7-D9B7-1548-8FD2-FCDC8B4DC778}" srcOrd="16" destOrd="0" presId="urn:microsoft.com/office/officeart/2005/8/layout/list1"/>
    <dgm:cxn modelId="{21973C44-0FCF-A34E-B38B-C1101C676A13}" type="presParOf" srcId="{753A19C7-D9B7-1548-8FD2-FCDC8B4DC778}" destId="{56F581EE-28B2-3E4F-A9C1-E78D59598515}" srcOrd="0" destOrd="0" presId="urn:microsoft.com/office/officeart/2005/8/layout/list1"/>
    <dgm:cxn modelId="{14BA562B-A7A7-804E-9B61-F0EA7F0D2DA5}" type="presParOf" srcId="{753A19C7-D9B7-1548-8FD2-FCDC8B4DC778}" destId="{F3317C23-93CE-4A42-892A-5D73BF2A41EB}" srcOrd="1" destOrd="0" presId="urn:microsoft.com/office/officeart/2005/8/layout/list1"/>
    <dgm:cxn modelId="{696DBB6D-7FC4-2842-897F-9D66A364E4F8}" type="presParOf" srcId="{147EC1BC-13E1-C045-B6D9-7E1887A85E1A}" destId="{8444701D-0674-BA40-A37C-5248D3B62C00}" srcOrd="17" destOrd="0" presId="urn:microsoft.com/office/officeart/2005/8/layout/list1"/>
    <dgm:cxn modelId="{5255084E-586C-BB4F-B735-E28D2248D37F}" type="presParOf" srcId="{147EC1BC-13E1-C045-B6D9-7E1887A85E1A}" destId="{8C718E7C-8ADD-A54E-AF91-499A93F90D80}"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4176233-44BF-3242-9E7A-FFAF724E77DB}" type="doc">
      <dgm:prSet loTypeId="urn:microsoft.com/office/officeart/2005/8/layout/list1" loCatId="" qsTypeId="urn:microsoft.com/office/officeart/2005/8/quickstyle/simple2" qsCatId="simple" csTypeId="urn:microsoft.com/office/officeart/2005/8/colors/accent0_2" csCatId="mainScheme" phldr="1"/>
      <dgm:spPr/>
      <dgm:t>
        <a:bodyPr/>
        <a:lstStyle/>
        <a:p>
          <a:endParaRPr lang="en-US"/>
        </a:p>
      </dgm:t>
    </dgm:pt>
    <dgm:pt modelId="{13C11B75-C2AB-E349-9113-59BB21922AB2}">
      <dgm:prSet custT="1"/>
      <dgm:spPr/>
      <dgm:t>
        <a:bodyPr/>
        <a:lstStyle/>
        <a:p>
          <a:pPr rtl="0"/>
          <a:r>
            <a:rPr lang="en-US" sz="2400" baseline="30000" dirty="0"/>
            <a:t>Whereas AMH is primarily secreted by primary, </a:t>
          </a:r>
          <a:r>
            <a:rPr lang="en-US" sz="2400" baseline="30000" dirty="0" err="1"/>
            <a:t>preantral</a:t>
          </a:r>
          <a:r>
            <a:rPr lang="en-US" sz="2400" baseline="30000" dirty="0"/>
            <a:t>, and </a:t>
          </a:r>
          <a:r>
            <a:rPr lang="en-US" sz="2400" baseline="30000" dirty="0" err="1"/>
            <a:t>antral</a:t>
          </a:r>
          <a:r>
            <a:rPr lang="en-US" sz="2400" baseline="30000" dirty="0"/>
            <a:t> follicles, </a:t>
          </a:r>
          <a:r>
            <a:rPr lang="en-US" sz="2400" baseline="30000" dirty="0" err="1"/>
            <a:t>inhibin</a:t>
          </a:r>
          <a:r>
            <a:rPr lang="en-US" sz="2400" baseline="30000" dirty="0"/>
            <a:t> B is secreted primarily by pre-</a:t>
          </a:r>
          <a:r>
            <a:rPr lang="en-US" sz="2400" baseline="30000" dirty="0" err="1"/>
            <a:t>antral</a:t>
          </a:r>
          <a:r>
            <a:rPr lang="en-US" sz="2400" baseline="30000" dirty="0"/>
            <a:t> follicles. </a:t>
          </a:r>
          <a:endParaRPr lang="en-US" sz="2400" dirty="0"/>
        </a:p>
      </dgm:t>
    </dgm:pt>
    <dgm:pt modelId="{E76D320D-E79E-F54E-A3B1-61FC046004CC}" type="parTrans" cxnId="{428D8C78-6CA8-0E45-80C7-62AEEBAEF638}">
      <dgm:prSet/>
      <dgm:spPr/>
      <dgm:t>
        <a:bodyPr/>
        <a:lstStyle/>
        <a:p>
          <a:endParaRPr lang="en-US" sz="3200"/>
        </a:p>
      </dgm:t>
    </dgm:pt>
    <dgm:pt modelId="{7CE1B323-E5BB-EE43-BB41-1767A95D1E66}" type="sibTrans" cxnId="{428D8C78-6CA8-0E45-80C7-62AEEBAEF638}">
      <dgm:prSet/>
      <dgm:spPr/>
      <dgm:t>
        <a:bodyPr/>
        <a:lstStyle/>
        <a:p>
          <a:endParaRPr lang="en-US" sz="3200"/>
        </a:p>
      </dgm:t>
    </dgm:pt>
    <dgm:pt modelId="{78D3ABFC-E583-844C-AB54-D826F09487EE}">
      <dgm:prSet custT="1"/>
      <dgm:spPr/>
      <dgm:t>
        <a:bodyPr/>
        <a:lstStyle/>
        <a:p>
          <a:pPr rtl="0"/>
          <a:r>
            <a:rPr lang="en-US" sz="2400" baseline="30000" dirty="0"/>
            <a:t>As the number of ovarian follicles declines with age, both AMH and early follicular phase </a:t>
          </a:r>
          <a:r>
            <a:rPr lang="en-US" sz="2400" baseline="30000" dirty="0" err="1"/>
            <a:t>inhibin</a:t>
          </a:r>
          <a:r>
            <a:rPr lang="en-US" sz="2400" baseline="30000" dirty="0"/>
            <a:t> B concentrations decline. </a:t>
          </a:r>
          <a:endParaRPr lang="en-US" sz="2400" dirty="0"/>
        </a:p>
      </dgm:t>
    </dgm:pt>
    <dgm:pt modelId="{61085F91-B14D-8547-AA29-EDBC3DD16711}" type="parTrans" cxnId="{7923641E-A890-6643-A77F-D86EE481BC6A}">
      <dgm:prSet/>
      <dgm:spPr/>
      <dgm:t>
        <a:bodyPr/>
        <a:lstStyle/>
        <a:p>
          <a:endParaRPr lang="en-US" sz="3200"/>
        </a:p>
      </dgm:t>
    </dgm:pt>
    <dgm:pt modelId="{B889F405-9F06-6E41-9F95-9E11FC54C0E7}" type="sibTrans" cxnId="{7923641E-A890-6643-A77F-D86EE481BC6A}">
      <dgm:prSet/>
      <dgm:spPr/>
      <dgm:t>
        <a:bodyPr/>
        <a:lstStyle/>
        <a:p>
          <a:endParaRPr lang="en-US" sz="3200"/>
        </a:p>
      </dgm:t>
    </dgm:pt>
    <dgm:pt modelId="{04654133-A811-0B41-BFCE-1B9DF426CC26}">
      <dgm:prSet custT="1"/>
      <dgm:spPr/>
      <dgm:t>
        <a:bodyPr/>
        <a:lstStyle/>
        <a:p>
          <a:pPr rtl="0"/>
          <a:r>
            <a:rPr lang="en-US" sz="2400" baseline="30000" dirty="0"/>
            <a:t>Decreased </a:t>
          </a:r>
          <a:r>
            <a:rPr lang="en-US" sz="2400" baseline="30000" dirty="0" err="1"/>
            <a:t>inhibin</a:t>
          </a:r>
          <a:r>
            <a:rPr lang="en-US" sz="2400" baseline="30000" dirty="0"/>
            <a:t> B secretion lowers the level of central negative feedback, resulting in increased pituitary FSH secretion and in higher late luteal and early follicular FSH concentrations (an ‘‘indirect’’ measure). </a:t>
          </a:r>
          <a:endParaRPr lang="en-US" sz="2400" dirty="0"/>
        </a:p>
      </dgm:t>
    </dgm:pt>
    <dgm:pt modelId="{2A1F072A-F438-274D-A33E-B540AF2893DB}" type="parTrans" cxnId="{123B659A-8323-2A42-9799-5AD93DC7CFDA}">
      <dgm:prSet/>
      <dgm:spPr/>
      <dgm:t>
        <a:bodyPr/>
        <a:lstStyle/>
        <a:p>
          <a:endParaRPr lang="en-US" sz="3200"/>
        </a:p>
      </dgm:t>
    </dgm:pt>
    <dgm:pt modelId="{7D86878D-112F-0443-A25B-3415E0ED1F12}" type="sibTrans" cxnId="{123B659A-8323-2A42-9799-5AD93DC7CFDA}">
      <dgm:prSet/>
      <dgm:spPr/>
      <dgm:t>
        <a:bodyPr/>
        <a:lstStyle/>
        <a:p>
          <a:endParaRPr lang="en-US" sz="3200"/>
        </a:p>
      </dgm:t>
    </dgm:pt>
    <dgm:pt modelId="{B5C7A26C-6250-1D4F-A009-72F4B8899CFF}">
      <dgm:prSet custT="1"/>
      <dgm:spPr/>
      <dgm:t>
        <a:bodyPr/>
        <a:lstStyle/>
        <a:p>
          <a:pPr rtl="0"/>
          <a:r>
            <a:rPr lang="en-US" sz="2400" baseline="30000" dirty="0"/>
            <a:t>In turn, the earlier increase in FSH levels stimulates an earlier onset of new follicular growth and increase in estradiol concentrations, ultimately decreasing the length of the follicular phase and the overall cycle. </a:t>
          </a:r>
          <a:endParaRPr lang="en-US" sz="2400" dirty="0"/>
        </a:p>
      </dgm:t>
    </dgm:pt>
    <dgm:pt modelId="{84ABBD64-3041-8744-9900-E9F6290B0430}" type="parTrans" cxnId="{1E7A798E-B882-C547-A26F-175343B86D60}">
      <dgm:prSet/>
      <dgm:spPr/>
      <dgm:t>
        <a:bodyPr/>
        <a:lstStyle/>
        <a:p>
          <a:endParaRPr lang="en-US" sz="3200"/>
        </a:p>
      </dgm:t>
    </dgm:pt>
    <dgm:pt modelId="{B203FDEB-CB5A-9E4C-8399-17143037A43D}" type="sibTrans" cxnId="{1E7A798E-B882-C547-A26F-175343B86D60}">
      <dgm:prSet/>
      <dgm:spPr/>
      <dgm:t>
        <a:bodyPr/>
        <a:lstStyle/>
        <a:p>
          <a:endParaRPr lang="en-US" sz="3200"/>
        </a:p>
      </dgm:t>
    </dgm:pt>
    <dgm:pt modelId="{B2418CC1-4156-004D-AB8D-B7CAE53DF4C4}">
      <dgm:prSet custT="1"/>
      <dgm:spPr/>
      <dgm:t>
        <a:bodyPr/>
        <a:lstStyle/>
        <a:p>
          <a:pPr rtl="0"/>
          <a:r>
            <a:rPr lang="en-US" sz="2400" baseline="30000"/>
            <a:t>Early</a:t>
          </a:r>
          <a:r>
            <a:rPr lang="en-US" sz="2400"/>
            <a:t> </a:t>
          </a:r>
          <a:r>
            <a:rPr lang="en-US" sz="2400" baseline="30000"/>
            <a:t>follicular recruitment </a:t>
          </a:r>
          <a:endParaRPr lang="en-US" sz="2400"/>
        </a:p>
      </dgm:t>
    </dgm:pt>
    <dgm:pt modelId="{25D98CA4-6A88-B14A-854E-6DDF5D295A14}" type="parTrans" cxnId="{8751E696-0862-DE4B-874E-181EF02FCEB0}">
      <dgm:prSet/>
      <dgm:spPr/>
      <dgm:t>
        <a:bodyPr/>
        <a:lstStyle/>
        <a:p>
          <a:endParaRPr lang="en-US" sz="3200"/>
        </a:p>
      </dgm:t>
    </dgm:pt>
    <dgm:pt modelId="{56D9A739-7EF0-5147-B38C-4902F854D796}" type="sibTrans" cxnId="{8751E696-0862-DE4B-874E-181EF02FCEB0}">
      <dgm:prSet/>
      <dgm:spPr/>
      <dgm:t>
        <a:bodyPr/>
        <a:lstStyle/>
        <a:p>
          <a:endParaRPr lang="en-US" sz="3200"/>
        </a:p>
      </dgm:t>
    </dgm:pt>
    <dgm:pt modelId="{FBA4E8D8-DC6C-EF47-B8BB-877B22A6D84E}" type="pres">
      <dgm:prSet presAssocID="{74176233-44BF-3242-9E7A-FFAF724E77DB}" presName="linear" presStyleCnt="0">
        <dgm:presLayoutVars>
          <dgm:dir/>
          <dgm:animLvl val="lvl"/>
          <dgm:resizeHandles val="exact"/>
        </dgm:presLayoutVars>
      </dgm:prSet>
      <dgm:spPr/>
    </dgm:pt>
    <dgm:pt modelId="{BBC25FDC-3C13-584B-89C8-26BEFDE74F37}" type="pres">
      <dgm:prSet presAssocID="{13C11B75-C2AB-E349-9113-59BB21922AB2}" presName="parentLin" presStyleCnt="0"/>
      <dgm:spPr/>
    </dgm:pt>
    <dgm:pt modelId="{080E5F34-855D-FD42-996F-A9FA42C4568D}" type="pres">
      <dgm:prSet presAssocID="{13C11B75-C2AB-E349-9113-59BB21922AB2}" presName="parentLeftMargin" presStyleLbl="node1" presStyleIdx="0" presStyleCnt="5"/>
      <dgm:spPr/>
    </dgm:pt>
    <dgm:pt modelId="{C2FA5681-0C5E-EE40-BA62-458D483F3F65}" type="pres">
      <dgm:prSet presAssocID="{13C11B75-C2AB-E349-9113-59BB21922AB2}" presName="parentText" presStyleLbl="node1" presStyleIdx="0" presStyleCnt="5" custScaleX="129674">
        <dgm:presLayoutVars>
          <dgm:chMax val="0"/>
          <dgm:bulletEnabled val="1"/>
        </dgm:presLayoutVars>
      </dgm:prSet>
      <dgm:spPr/>
    </dgm:pt>
    <dgm:pt modelId="{1F000EF3-96EA-EC40-9A1F-BF49C399F7FB}" type="pres">
      <dgm:prSet presAssocID="{13C11B75-C2AB-E349-9113-59BB21922AB2}" presName="negativeSpace" presStyleCnt="0"/>
      <dgm:spPr/>
    </dgm:pt>
    <dgm:pt modelId="{440561BA-E817-0049-9D1A-930CDA39989D}" type="pres">
      <dgm:prSet presAssocID="{13C11B75-C2AB-E349-9113-59BB21922AB2}" presName="childText" presStyleLbl="conFgAcc1" presStyleIdx="0" presStyleCnt="5">
        <dgm:presLayoutVars>
          <dgm:bulletEnabled val="1"/>
        </dgm:presLayoutVars>
      </dgm:prSet>
      <dgm:spPr/>
    </dgm:pt>
    <dgm:pt modelId="{B3A2C3FE-6123-234D-920F-7092447388E6}" type="pres">
      <dgm:prSet presAssocID="{7CE1B323-E5BB-EE43-BB41-1767A95D1E66}" presName="spaceBetweenRectangles" presStyleCnt="0"/>
      <dgm:spPr/>
    </dgm:pt>
    <dgm:pt modelId="{F02D9A7C-A6DF-454A-BBFC-BC3DBE71AFBB}" type="pres">
      <dgm:prSet presAssocID="{78D3ABFC-E583-844C-AB54-D826F09487EE}" presName="parentLin" presStyleCnt="0"/>
      <dgm:spPr/>
    </dgm:pt>
    <dgm:pt modelId="{FCFA3595-D812-EA4F-8F3D-7A638A3A4FED}" type="pres">
      <dgm:prSet presAssocID="{78D3ABFC-E583-844C-AB54-D826F09487EE}" presName="parentLeftMargin" presStyleLbl="node1" presStyleIdx="0" presStyleCnt="5"/>
      <dgm:spPr/>
    </dgm:pt>
    <dgm:pt modelId="{0EA4B7E7-8F58-274F-8469-933C8742715D}" type="pres">
      <dgm:prSet presAssocID="{78D3ABFC-E583-844C-AB54-D826F09487EE}" presName="parentText" presStyleLbl="node1" presStyleIdx="1" presStyleCnt="5" custScaleX="120257">
        <dgm:presLayoutVars>
          <dgm:chMax val="0"/>
          <dgm:bulletEnabled val="1"/>
        </dgm:presLayoutVars>
      </dgm:prSet>
      <dgm:spPr/>
    </dgm:pt>
    <dgm:pt modelId="{5EB19D08-F9E0-934D-AA70-725964139314}" type="pres">
      <dgm:prSet presAssocID="{78D3ABFC-E583-844C-AB54-D826F09487EE}" presName="negativeSpace" presStyleCnt="0"/>
      <dgm:spPr/>
    </dgm:pt>
    <dgm:pt modelId="{F8442CA7-D965-F64E-BEC3-BFA5D8942FE8}" type="pres">
      <dgm:prSet presAssocID="{78D3ABFC-E583-844C-AB54-D826F09487EE}" presName="childText" presStyleLbl="conFgAcc1" presStyleIdx="1" presStyleCnt="5">
        <dgm:presLayoutVars>
          <dgm:bulletEnabled val="1"/>
        </dgm:presLayoutVars>
      </dgm:prSet>
      <dgm:spPr/>
    </dgm:pt>
    <dgm:pt modelId="{C272B1AF-9010-484D-B6B8-348805285B83}" type="pres">
      <dgm:prSet presAssocID="{B889F405-9F06-6E41-9F95-9E11FC54C0E7}" presName="spaceBetweenRectangles" presStyleCnt="0"/>
      <dgm:spPr/>
    </dgm:pt>
    <dgm:pt modelId="{ACCD9725-9049-7C40-A5FA-4AD9CBFA6B51}" type="pres">
      <dgm:prSet presAssocID="{04654133-A811-0B41-BFCE-1B9DF426CC26}" presName="parentLin" presStyleCnt="0"/>
      <dgm:spPr/>
    </dgm:pt>
    <dgm:pt modelId="{B7A849B2-3B05-404C-B736-D059AFEBA982}" type="pres">
      <dgm:prSet presAssocID="{04654133-A811-0B41-BFCE-1B9DF426CC26}" presName="parentLeftMargin" presStyleLbl="node1" presStyleIdx="1" presStyleCnt="5"/>
      <dgm:spPr/>
    </dgm:pt>
    <dgm:pt modelId="{38E5ADE8-5C85-5349-BE75-B8B6B4A5AE6F}" type="pres">
      <dgm:prSet presAssocID="{04654133-A811-0B41-BFCE-1B9DF426CC26}" presName="parentText" presStyleLbl="node1" presStyleIdx="2" presStyleCnt="5" custScaleX="135667" custScaleY="151067">
        <dgm:presLayoutVars>
          <dgm:chMax val="0"/>
          <dgm:bulletEnabled val="1"/>
        </dgm:presLayoutVars>
      </dgm:prSet>
      <dgm:spPr/>
    </dgm:pt>
    <dgm:pt modelId="{95662AD5-668B-A543-A0C9-AC6DE2C2769B}" type="pres">
      <dgm:prSet presAssocID="{04654133-A811-0B41-BFCE-1B9DF426CC26}" presName="negativeSpace" presStyleCnt="0"/>
      <dgm:spPr/>
    </dgm:pt>
    <dgm:pt modelId="{5F0D539F-0FB7-4D45-A6C5-5FDA732A0196}" type="pres">
      <dgm:prSet presAssocID="{04654133-A811-0B41-BFCE-1B9DF426CC26}" presName="childText" presStyleLbl="conFgAcc1" presStyleIdx="2" presStyleCnt="5">
        <dgm:presLayoutVars>
          <dgm:bulletEnabled val="1"/>
        </dgm:presLayoutVars>
      </dgm:prSet>
      <dgm:spPr/>
    </dgm:pt>
    <dgm:pt modelId="{C5642671-6456-6D4D-8B1E-3CC49C7BD6B5}" type="pres">
      <dgm:prSet presAssocID="{7D86878D-112F-0443-A25B-3415E0ED1F12}" presName="spaceBetweenRectangles" presStyleCnt="0"/>
      <dgm:spPr/>
    </dgm:pt>
    <dgm:pt modelId="{B79E31B9-2871-FA48-B042-F73E76D97F59}" type="pres">
      <dgm:prSet presAssocID="{B5C7A26C-6250-1D4F-A009-72F4B8899CFF}" presName="parentLin" presStyleCnt="0"/>
      <dgm:spPr/>
    </dgm:pt>
    <dgm:pt modelId="{81CBBCD6-F01B-6847-BA5C-493F18D10951}" type="pres">
      <dgm:prSet presAssocID="{B5C7A26C-6250-1D4F-A009-72F4B8899CFF}" presName="parentLeftMargin" presStyleLbl="node1" presStyleIdx="2" presStyleCnt="5"/>
      <dgm:spPr/>
    </dgm:pt>
    <dgm:pt modelId="{44FABAD1-D86E-6D4D-B4B9-144C39E49C84}" type="pres">
      <dgm:prSet presAssocID="{B5C7A26C-6250-1D4F-A009-72F4B8899CFF}" presName="parentText" presStyleLbl="node1" presStyleIdx="3" presStyleCnt="5" custScaleX="136095" custScaleY="137548">
        <dgm:presLayoutVars>
          <dgm:chMax val="0"/>
          <dgm:bulletEnabled val="1"/>
        </dgm:presLayoutVars>
      </dgm:prSet>
      <dgm:spPr/>
    </dgm:pt>
    <dgm:pt modelId="{07AB994A-D81F-264F-A798-330089F1EDBD}" type="pres">
      <dgm:prSet presAssocID="{B5C7A26C-6250-1D4F-A009-72F4B8899CFF}" presName="negativeSpace" presStyleCnt="0"/>
      <dgm:spPr/>
    </dgm:pt>
    <dgm:pt modelId="{94ADD22C-70C2-8243-ADA8-E0A85230D041}" type="pres">
      <dgm:prSet presAssocID="{B5C7A26C-6250-1D4F-A009-72F4B8899CFF}" presName="childText" presStyleLbl="conFgAcc1" presStyleIdx="3" presStyleCnt="5">
        <dgm:presLayoutVars>
          <dgm:bulletEnabled val="1"/>
        </dgm:presLayoutVars>
      </dgm:prSet>
      <dgm:spPr/>
    </dgm:pt>
    <dgm:pt modelId="{47626DDC-B47C-224E-8A02-1EFD5F37EA1A}" type="pres">
      <dgm:prSet presAssocID="{B203FDEB-CB5A-9E4C-8399-17143037A43D}" presName="spaceBetweenRectangles" presStyleCnt="0"/>
      <dgm:spPr/>
    </dgm:pt>
    <dgm:pt modelId="{632C62D6-FCB4-2043-9269-B309CF007A5B}" type="pres">
      <dgm:prSet presAssocID="{B2418CC1-4156-004D-AB8D-B7CAE53DF4C4}" presName="parentLin" presStyleCnt="0"/>
      <dgm:spPr/>
    </dgm:pt>
    <dgm:pt modelId="{2C42EF0E-6F34-1B45-8C25-87E5D9EA2263}" type="pres">
      <dgm:prSet presAssocID="{B2418CC1-4156-004D-AB8D-B7CAE53DF4C4}" presName="parentLeftMargin" presStyleLbl="node1" presStyleIdx="3" presStyleCnt="5"/>
      <dgm:spPr/>
    </dgm:pt>
    <dgm:pt modelId="{96B8842D-4C76-794C-B363-4256359AA523}" type="pres">
      <dgm:prSet presAssocID="{B2418CC1-4156-004D-AB8D-B7CAE53DF4C4}" presName="parentText" presStyleLbl="node1" presStyleIdx="4" presStyleCnt="5">
        <dgm:presLayoutVars>
          <dgm:chMax val="0"/>
          <dgm:bulletEnabled val="1"/>
        </dgm:presLayoutVars>
      </dgm:prSet>
      <dgm:spPr/>
    </dgm:pt>
    <dgm:pt modelId="{A60CDDC3-094B-E54B-9390-DE247774532A}" type="pres">
      <dgm:prSet presAssocID="{B2418CC1-4156-004D-AB8D-B7CAE53DF4C4}" presName="negativeSpace" presStyleCnt="0"/>
      <dgm:spPr/>
    </dgm:pt>
    <dgm:pt modelId="{B2F07486-6F1E-114B-B418-36F090CB22E4}" type="pres">
      <dgm:prSet presAssocID="{B2418CC1-4156-004D-AB8D-B7CAE53DF4C4}" presName="childText" presStyleLbl="conFgAcc1" presStyleIdx="4" presStyleCnt="5">
        <dgm:presLayoutVars>
          <dgm:bulletEnabled val="1"/>
        </dgm:presLayoutVars>
      </dgm:prSet>
      <dgm:spPr/>
    </dgm:pt>
  </dgm:ptLst>
  <dgm:cxnLst>
    <dgm:cxn modelId="{70D58112-FEB2-274D-A6EB-E2DF2A2CE052}" type="presOf" srcId="{78D3ABFC-E583-844C-AB54-D826F09487EE}" destId="{FCFA3595-D812-EA4F-8F3D-7A638A3A4FED}" srcOrd="0" destOrd="0" presId="urn:microsoft.com/office/officeart/2005/8/layout/list1"/>
    <dgm:cxn modelId="{7923641E-A890-6643-A77F-D86EE481BC6A}" srcId="{74176233-44BF-3242-9E7A-FFAF724E77DB}" destId="{78D3ABFC-E583-844C-AB54-D826F09487EE}" srcOrd="1" destOrd="0" parTransId="{61085F91-B14D-8547-AA29-EDBC3DD16711}" sibTransId="{B889F405-9F06-6E41-9F95-9E11FC54C0E7}"/>
    <dgm:cxn modelId="{55C58C43-A600-F042-BEB6-F2C004D25000}" type="presOf" srcId="{B2418CC1-4156-004D-AB8D-B7CAE53DF4C4}" destId="{2C42EF0E-6F34-1B45-8C25-87E5D9EA2263}" srcOrd="0" destOrd="0" presId="urn:microsoft.com/office/officeart/2005/8/layout/list1"/>
    <dgm:cxn modelId="{DE1E944D-7D19-5843-BAC5-0E23DE47C47C}" type="presOf" srcId="{04654133-A811-0B41-BFCE-1B9DF426CC26}" destId="{38E5ADE8-5C85-5349-BE75-B8B6B4A5AE6F}" srcOrd="1" destOrd="0" presId="urn:microsoft.com/office/officeart/2005/8/layout/list1"/>
    <dgm:cxn modelId="{1A652B67-2C41-A144-BF85-991AA7251716}" type="presOf" srcId="{13C11B75-C2AB-E349-9113-59BB21922AB2}" destId="{C2FA5681-0C5E-EE40-BA62-458D483F3F65}" srcOrd="1" destOrd="0" presId="urn:microsoft.com/office/officeart/2005/8/layout/list1"/>
    <dgm:cxn modelId="{32505469-3F16-2849-B1E2-DE832789660D}" type="presOf" srcId="{B5C7A26C-6250-1D4F-A009-72F4B8899CFF}" destId="{44FABAD1-D86E-6D4D-B4B9-144C39E49C84}" srcOrd="1" destOrd="0" presId="urn:microsoft.com/office/officeart/2005/8/layout/list1"/>
    <dgm:cxn modelId="{428D8C78-6CA8-0E45-80C7-62AEEBAEF638}" srcId="{74176233-44BF-3242-9E7A-FFAF724E77DB}" destId="{13C11B75-C2AB-E349-9113-59BB21922AB2}" srcOrd="0" destOrd="0" parTransId="{E76D320D-E79E-F54E-A3B1-61FC046004CC}" sibTransId="{7CE1B323-E5BB-EE43-BB41-1767A95D1E66}"/>
    <dgm:cxn modelId="{7F3D8C7B-DBC4-1F45-A424-FA9C8CCDE5F7}" type="presOf" srcId="{B2418CC1-4156-004D-AB8D-B7CAE53DF4C4}" destId="{96B8842D-4C76-794C-B363-4256359AA523}" srcOrd="1" destOrd="0" presId="urn:microsoft.com/office/officeart/2005/8/layout/list1"/>
    <dgm:cxn modelId="{1E7A798E-B882-C547-A26F-175343B86D60}" srcId="{74176233-44BF-3242-9E7A-FFAF724E77DB}" destId="{B5C7A26C-6250-1D4F-A009-72F4B8899CFF}" srcOrd="3" destOrd="0" parTransId="{84ABBD64-3041-8744-9900-E9F6290B0430}" sibTransId="{B203FDEB-CB5A-9E4C-8399-17143037A43D}"/>
    <dgm:cxn modelId="{53990292-B24A-6046-9B91-CDCF3DD36C5E}" type="presOf" srcId="{78D3ABFC-E583-844C-AB54-D826F09487EE}" destId="{0EA4B7E7-8F58-274F-8469-933C8742715D}" srcOrd="1" destOrd="0" presId="urn:microsoft.com/office/officeart/2005/8/layout/list1"/>
    <dgm:cxn modelId="{8751E696-0862-DE4B-874E-181EF02FCEB0}" srcId="{74176233-44BF-3242-9E7A-FFAF724E77DB}" destId="{B2418CC1-4156-004D-AB8D-B7CAE53DF4C4}" srcOrd="4" destOrd="0" parTransId="{25D98CA4-6A88-B14A-854E-6DDF5D295A14}" sibTransId="{56D9A739-7EF0-5147-B38C-4902F854D796}"/>
    <dgm:cxn modelId="{123B659A-8323-2A42-9799-5AD93DC7CFDA}" srcId="{74176233-44BF-3242-9E7A-FFAF724E77DB}" destId="{04654133-A811-0B41-BFCE-1B9DF426CC26}" srcOrd="2" destOrd="0" parTransId="{2A1F072A-F438-274D-A33E-B540AF2893DB}" sibTransId="{7D86878D-112F-0443-A25B-3415E0ED1F12}"/>
    <dgm:cxn modelId="{6391C9A5-87DF-544E-B363-1AE9FAE345AD}" type="presOf" srcId="{04654133-A811-0B41-BFCE-1B9DF426CC26}" destId="{B7A849B2-3B05-404C-B736-D059AFEBA982}" srcOrd="0" destOrd="0" presId="urn:microsoft.com/office/officeart/2005/8/layout/list1"/>
    <dgm:cxn modelId="{A27DDDA5-BED3-8A46-B6BB-702D10241A30}" type="presOf" srcId="{74176233-44BF-3242-9E7A-FFAF724E77DB}" destId="{FBA4E8D8-DC6C-EF47-B8BB-877B22A6D84E}" srcOrd="0" destOrd="0" presId="urn:microsoft.com/office/officeart/2005/8/layout/list1"/>
    <dgm:cxn modelId="{43CCC8C9-DD70-634B-8194-F379F3149569}" type="presOf" srcId="{13C11B75-C2AB-E349-9113-59BB21922AB2}" destId="{080E5F34-855D-FD42-996F-A9FA42C4568D}" srcOrd="0" destOrd="0" presId="urn:microsoft.com/office/officeart/2005/8/layout/list1"/>
    <dgm:cxn modelId="{76FAEECB-4845-3D4F-9329-AEA35E9A700A}" type="presOf" srcId="{B5C7A26C-6250-1D4F-A009-72F4B8899CFF}" destId="{81CBBCD6-F01B-6847-BA5C-493F18D10951}" srcOrd="0" destOrd="0" presId="urn:microsoft.com/office/officeart/2005/8/layout/list1"/>
    <dgm:cxn modelId="{0D480670-B489-1A4F-94E9-8EAD7DC4CDEF}" type="presParOf" srcId="{FBA4E8D8-DC6C-EF47-B8BB-877B22A6D84E}" destId="{BBC25FDC-3C13-584B-89C8-26BEFDE74F37}" srcOrd="0" destOrd="0" presId="urn:microsoft.com/office/officeart/2005/8/layout/list1"/>
    <dgm:cxn modelId="{05042996-4898-EB46-B307-BA3682643905}" type="presParOf" srcId="{BBC25FDC-3C13-584B-89C8-26BEFDE74F37}" destId="{080E5F34-855D-FD42-996F-A9FA42C4568D}" srcOrd="0" destOrd="0" presId="urn:microsoft.com/office/officeart/2005/8/layout/list1"/>
    <dgm:cxn modelId="{23B608DC-E15A-F04B-9CF1-66C0C5B86F3C}" type="presParOf" srcId="{BBC25FDC-3C13-584B-89C8-26BEFDE74F37}" destId="{C2FA5681-0C5E-EE40-BA62-458D483F3F65}" srcOrd="1" destOrd="0" presId="urn:microsoft.com/office/officeart/2005/8/layout/list1"/>
    <dgm:cxn modelId="{83B905D1-E1AD-4D49-90C6-807E447E12CA}" type="presParOf" srcId="{FBA4E8D8-DC6C-EF47-B8BB-877B22A6D84E}" destId="{1F000EF3-96EA-EC40-9A1F-BF49C399F7FB}" srcOrd="1" destOrd="0" presId="urn:microsoft.com/office/officeart/2005/8/layout/list1"/>
    <dgm:cxn modelId="{E61C3D07-B3EF-814A-A507-6A20FA534C59}" type="presParOf" srcId="{FBA4E8D8-DC6C-EF47-B8BB-877B22A6D84E}" destId="{440561BA-E817-0049-9D1A-930CDA39989D}" srcOrd="2" destOrd="0" presId="urn:microsoft.com/office/officeart/2005/8/layout/list1"/>
    <dgm:cxn modelId="{54A964EF-A54D-014A-A498-DD083C83F583}" type="presParOf" srcId="{FBA4E8D8-DC6C-EF47-B8BB-877B22A6D84E}" destId="{B3A2C3FE-6123-234D-920F-7092447388E6}" srcOrd="3" destOrd="0" presId="urn:microsoft.com/office/officeart/2005/8/layout/list1"/>
    <dgm:cxn modelId="{020C21B6-B163-A443-924E-06558497007B}" type="presParOf" srcId="{FBA4E8D8-DC6C-EF47-B8BB-877B22A6D84E}" destId="{F02D9A7C-A6DF-454A-BBFC-BC3DBE71AFBB}" srcOrd="4" destOrd="0" presId="urn:microsoft.com/office/officeart/2005/8/layout/list1"/>
    <dgm:cxn modelId="{4B322B71-3F37-6E4B-8EBB-7FFAF960E666}" type="presParOf" srcId="{F02D9A7C-A6DF-454A-BBFC-BC3DBE71AFBB}" destId="{FCFA3595-D812-EA4F-8F3D-7A638A3A4FED}" srcOrd="0" destOrd="0" presId="urn:microsoft.com/office/officeart/2005/8/layout/list1"/>
    <dgm:cxn modelId="{331A455E-50BE-5247-A108-94FEC888E11F}" type="presParOf" srcId="{F02D9A7C-A6DF-454A-BBFC-BC3DBE71AFBB}" destId="{0EA4B7E7-8F58-274F-8469-933C8742715D}" srcOrd="1" destOrd="0" presId="urn:microsoft.com/office/officeart/2005/8/layout/list1"/>
    <dgm:cxn modelId="{9871FAC4-2651-5E4B-B573-2082A5D7D7B7}" type="presParOf" srcId="{FBA4E8D8-DC6C-EF47-B8BB-877B22A6D84E}" destId="{5EB19D08-F9E0-934D-AA70-725964139314}" srcOrd="5" destOrd="0" presId="urn:microsoft.com/office/officeart/2005/8/layout/list1"/>
    <dgm:cxn modelId="{DF158C5A-B8D1-A045-A2E9-860EAD3613FA}" type="presParOf" srcId="{FBA4E8D8-DC6C-EF47-B8BB-877B22A6D84E}" destId="{F8442CA7-D965-F64E-BEC3-BFA5D8942FE8}" srcOrd="6" destOrd="0" presId="urn:microsoft.com/office/officeart/2005/8/layout/list1"/>
    <dgm:cxn modelId="{D8B41F6F-FA11-1940-951D-A4DC17DB8C58}" type="presParOf" srcId="{FBA4E8D8-DC6C-EF47-B8BB-877B22A6D84E}" destId="{C272B1AF-9010-484D-B6B8-348805285B83}" srcOrd="7" destOrd="0" presId="urn:microsoft.com/office/officeart/2005/8/layout/list1"/>
    <dgm:cxn modelId="{0529C8D8-6C38-C843-B96D-955200890286}" type="presParOf" srcId="{FBA4E8D8-DC6C-EF47-B8BB-877B22A6D84E}" destId="{ACCD9725-9049-7C40-A5FA-4AD9CBFA6B51}" srcOrd="8" destOrd="0" presId="urn:microsoft.com/office/officeart/2005/8/layout/list1"/>
    <dgm:cxn modelId="{E298D972-99B8-544E-BB32-29AEC9B11AF9}" type="presParOf" srcId="{ACCD9725-9049-7C40-A5FA-4AD9CBFA6B51}" destId="{B7A849B2-3B05-404C-B736-D059AFEBA982}" srcOrd="0" destOrd="0" presId="urn:microsoft.com/office/officeart/2005/8/layout/list1"/>
    <dgm:cxn modelId="{FDBAA1B8-6905-2344-BF5F-E4478B735532}" type="presParOf" srcId="{ACCD9725-9049-7C40-A5FA-4AD9CBFA6B51}" destId="{38E5ADE8-5C85-5349-BE75-B8B6B4A5AE6F}" srcOrd="1" destOrd="0" presId="urn:microsoft.com/office/officeart/2005/8/layout/list1"/>
    <dgm:cxn modelId="{7F0412C3-85F0-824A-B84E-7F38AF516EDC}" type="presParOf" srcId="{FBA4E8D8-DC6C-EF47-B8BB-877B22A6D84E}" destId="{95662AD5-668B-A543-A0C9-AC6DE2C2769B}" srcOrd="9" destOrd="0" presId="urn:microsoft.com/office/officeart/2005/8/layout/list1"/>
    <dgm:cxn modelId="{C1B31751-02C1-BE4E-926A-EAA228C7132F}" type="presParOf" srcId="{FBA4E8D8-DC6C-EF47-B8BB-877B22A6D84E}" destId="{5F0D539F-0FB7-4D45-A6C5-5FDA732A0196}" srcOrd="10" destOrd="0" presId="urn:microsoft.com/office/officeart/2005/8/layout/list1"/>
    <dgm:cxn modelId="{806F0BAB-9157-FA49-AE4B-BF1A9360C64D}" type="presParOf" srcId="{FBA4E8D8-DC6C-EF47-B8BB-877B22A6D84E}" destId="{C5642671-6456-6D4D-8B1E-3CC49C7BD6B5}" srcOrd="11" destOrd="0" presId="urn:microsoft.com/office/officeart/2005/8/layout/list1"/>
    <dgm:cxn modelId="{910F8FC9-6A31-A047-92E6-A6FE875ADDDB}" type="presParOf" srcId="{FBA4E8D8-DC6C-EF47-B8BB-877B22A6D84E}" destId="{B79E31B9-2871-FA48-B042-F73E76D97F59}" srcOrd="12" destOrd="0" presId="urn:microsoft.com/office/officeart/2005/8/layout/list1"/>
    <dgm:cxn modelId="{303188D4-305F-4947-8C77-1F7933D14B71}" type="presParOf" srcId="{B79E31B9-2871-FA48-B042-F73E76D97F59}" destId="{81CBBCD6-F01B-6847-BA5C-493F18D10951}" srcOrd="0" destOrd="0" presId="urn:microsoft.com/office/officeart/2005/8/layout/list1"/>
    <dgm:cxn modelId="{FB95EE30-ADF6-C649-ADEA-548E8BE2E494}" type="presParOf" srcId="{B79E31B9-2871-FA48-B042-F73E76D97F59}" destId="{44FABAD1-D86E-6D4D-B4B9-144C39E49C84}" srcOrd="1" destOrd="0" presId="urn:microsoft.com/office/officeart/2005/8/layout/list1"/>
    <dgm:cxn modelId="{46AD8C8C-6C42-894B-A15E-E9BC25EBCA23}" type="presParOf" srcId="{FBA4E8D8-DC6C-EF47-B8BB-877B22A6D84E}" destId="{07AB994A-D81F-264F-A798-330089F1EDBD}" srcOrd="13" destOrd="0" presId="urn:microsoft.com/office/officeart/2005/8/layout/list1"/>
    <dgm:cxn modelId="{C585481C-08FA-3C40-BA72-50851870C3F4}" type="presParOf" srcId="{FBA4E8D8-DC6C-EF47-B8BB-877B22A6D84E}" destId="{94ADD22C-70C2-8243-ADA8-E0A85230D041}" srcOrd="14" destOrd="0" presId="urn:microsoft.com/office/officeart/2005/8/layout/list1"/>
    <dgm:cxn modelId="{1EBDD5F3-1440-214E-B995-DCAC91242778}" type="presParOf" srcId="{FBA4E8D8-DC6C-EF47-B8BB-877B22A6D84E}" destId="{47626DDC-B47C-224E-8A02-1EFD5F37EA1A}" srcOrd="15" destOrd="0" presId="urn:microsoft.com/office/officeart/2005/8/layout/list1"/>
    <dgm:cxn modelId="{94F8CA2E-ED32-F947-904C-10D09960899A}" type="presParOf" srcId="{FBA4E8D8-DC6C-EF47-B8BB-877B22A6D84E}" destId="{632C62D6-FCB4-2043-9269-B309CF007A5B}" srcOrd="16" destOrd="0" presId="urn:microsoft.com/office/officeart/2005/8/layout/list1"/>
    <dgm:cxn modelId="{3BC219D8-A4B5-F34C-A8C0-CAE0D343274D}" type="presParOf" srcId="{632C62D6-FCB4-2043-9269-B309CF007A5B}" destId="{2C42EF0E-6F34-1B45-8C25-87E5D9EA2263}" srcOrd="0" destOrd="0" presId="urn:microsoft.com/office/officeart/2005/8/layout/list1"/>
    <dgm:cxn modelId="{87134571-FDE1-0845-AC28-0217CE4191E7}" type="presParOf" srcId="{632C62D6-FCB4-2043-9269-B309CF007A5B}" destId="{96B8842D-4C76-794C-B363-4256359AA523}" srcOrd="1" destOrd="0" presId="urn:microsoft.com/office/officeart/2005/8/layout/list1"/>
    <dgm:cxn modelId="{4226A4A0-07C4-2D44-8788-792C9A1FCA0F}" type="presParOf" srcId="{FBA4E8D8-DC6C-EF47-B8BB-877B22A6D84E}" destId="{A60CDDC3-094B-E54B-9390-DE247774532A}" srcOrd="17" destOrd="0" presId="urn:microsoft.com/office/officeart/2005/8/layout/list1"/>
    <dgm:cxn modelId="{AE15158E-F87D-894E-8D22-ED5AF78340D6}" type="presParOf" srcId="{FBA4E8D8-DC6C-EF47-B8BB-877B22A6D84E}" destId="{B2F07486-6F1E-114B-B418-36F090CB22E4}"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5E41251-7533-8A42-ABAE-761F865F1668}" type="doc">
      <dgm:prSet loTypeId="urn:microsoft.com/office/officeart/2005/8/layout/list1" loCatId="" qsTypeId="urn:microsoft.com/office/officeart/2005/8/quickstyle/simple2" qsCatId="simple" csTypeId="urn:microsoft.com/office/officeart/2005/8/colors/accent0_2" csCatId="mainScheme"/>
      <dgm:spPr/>
      <dgm:t>
        <a:bodyPr/>
        <a:lstStyle/>
        <a:p>
          <a:endParaRPr lang="en-US"/>
        </a:p>
      </dgm:t>
    </dgm:pt>
    <dgm:pt modelId="{3F2226D8-C0C7-294A-B75B-264E127EC5D7}">
      <dgm:prSet custT="1"/>
      <dgm:spPr/>
      <dgm:t>
        <a:bodyPr/>
        <a:lstStyle/>
        <a:p>
          <a:pPr rtl="0"/>
          <a:r>
            <a:rPr lang="en-US" sz="1400"/>
            <a:t>AMH is a glucoprotein  which belongs to the TGF beta superfamily closely related to inhibin and activin.</a:t>
          </a:r>
        </a:p>
      </dgm:t>
    </dgm:pt>
    <dgm:pt modelId="{F29495CD-90FB-E746-9F04-C8A623922E98}" type="parTrans" cxnId="{5F560600-8A37-E840-A18C-33263E77F76A}">
      <dgm:prSet/>
      <dgm:spPr/>
      <dgm:t>
        <a:bodyPr/>
        <a:lstStyle/>
        <a:p>
          <a:endParaRPr lang="en-US" sz="5400"/>
        </a:p>
      </dgm:t>
    </dgm:pt>
    <dgm:pt modelId="{E52D2A84-E5DD-464C-92A4-3E1F749D1091}" type="sibTrans" cxnId="{5F560600-8A37-E840-A18C-33263E77F76A}">
      <dgm:prSet/>
      <dgm:spPr/>
      <dgm:t>
        <a:bodyPr/>
        <a:lstStyle/>
        <a:p>
          <a:endParaRPr lang="en-US" sz="5400"/>
        </a:p>
      </dgm:t>
    </dgm:pt>
    <dgm:pt modelId="{61C4319F-5C9C-9E4E-9C78-4F0A333AE2A5}">
      <dgm:prSet custT="1"/>
      <dgm:spPr/>
      <dgm:t>
        <a:bodyPr/>
        <a:lstStyle/>
        <a:p>
          <a:pPr rtl="0"/>
          <a:r>
            <a:rPr lang="en-US" sz="1400" dirty="0"/>
            <a:t>AMH is also a product of </a:t>
          </a:r>
          <a:r>
            <a:rPr lang="en-US" sz="1400" dirty="0" err="1"/>
            <a:t>granulosa</a:t>
          </a:r>
          <a:r>
            <a:rPr lang="en-US" sz="1400" dirty="0"/>
            <a:t> cells of  the pre-</a:t>
          </a:r>
          <a:r>
            <a:rPr lang="en-US" sz="1400" dirty="0" err="1"/>
            <a:t>antral</a:t>
          </a:r>
          <a:r>
            <a:rPr lang="en-US" sz="1400" dirty="0"/>
            <a:t> and small </a:t>
          </a:r>
          <a:r>
            <a:rPr lang="en-US" sz="1400" dirty="0" err="1"/>
            <a:t>antral</a:t>
          </a:r>
          <a:r>
            <a:rPr lang="en-US" sz="1400" dirty="0"/>
            <a:t> follicles.</a:t>
          </a:r>
        </a:p>
      </dgm:t>
    </dgm:pt>
    <dgm:pt modelId="{716F7E8C-44FD-0147-BBAC-BFDA0157E97B}" type="parTrans" cxnId="{EF48828B-0EAF-6B40-8891-C2071F2540F9}">
      <dgm:prSet/>
      <dgm:spPr/>
      <dgm:t>
        <a:bodyPr/>
        <a:lstStyle/>
        <a:p>
          <a:endParaRPr lang="en-US" sz="5400"/>
        </a:p>
      </dgm:t>
    </dgm:pt>
    <dgm:pt modelId="{2E879099-DADA-2643-80DA-AA89E69A77D5}" type="sibTrans" cxnId="{EF48828B-0EAF-6B40-8891-C2071F2540F9}">
      <dgm:prSet/>
      <dgm:spPr/>
      <dgm:t>
        <a:bodyPr/>
        <a:lstStyle/>
        <a:p>
          <a:endParaRPr lang="en-US" sz="5400"/>
        </a:p>
      </dgm:t>
    </dgm:pt>
    <dgm:pt modelId="{3DE8D9F0-B7F7-364C-A28C-C2EEC901767D}">
      <dgm:prSet custT="1"/>
      <dgm:spPr/>
      <dgm:t>
        <a:bodyPr/>
        <a:lstStyle/>
        <a:p>
          <a:pPr rtl="0"/>
          <a:r>
            <a:rPr lang="en-US" sz="1400"/>
            <a:t>The gene for AMH is located on the chromosome 19 while the gene for the AMH receptor on chromosome 12.</a:t>
          </a:r>
        </a:p>
      </dgm:t>
    </dgm:pt>
    <dgm:pt modelId="{7FA4022B-DB33-8942-B311-944B93E38ADF}" type="parTrans" cxnId="{1B283B83-065F-3641-AA86-1FE19BEE1B20}">
      <dgm:prSet/>
      <dgm:spPr/>
      <dgm:t>
        <a:bodyPr/>
        <a:lstStyle/>
        <a:p>
          <a:endParaRPr lang="en-US" sz="5400"/>
        </a:p>
      </dgm:t>
    </dgm:pt>
    <dgm:pt modelId="{B209E116-40C0-A448-8F28-018B1E54F908}" type="sibTrans" cxnId="{1B283B83-065F-3641-AA86-1FE19BEE1B20}">
      <dgm:prSet/>
      <dgm:spPr/>
      <dgm:t>
        <a:bodyPr/>
        <a:lstStyle/>
        <a:p>
          <a:endParaRPr lang="en-US" sz="5400"/>
        </a:p>
      </dgm:t>
    </dgm:pt>
    <dgm:pt modelId="{19C3D6C1-36CC-F043-A5FE-9CC04573C878}">
      <dgm:prSet custT="1"/>
      <dgm:spPr/>
      <dgm:t>
        <a:bodyPr/>
        <a:lstStyle/>
        <a:p>
          <a:pPr rtl="0"/>
          <a:r>
            <a:rPr lang="en-US" sz="1400" dirty="0"/>
            <a:t>As the product of </a:t>
          </a:r>
          <a:r>
            <a:rPr lang="en-US" sz="1400" dirty="0" err="1"/>
            <a:t>gralnulosa</a:t>
          </a:r>
          <a:r>
            <a:rPr lang="en-US" sz="1400" dirty="0"/>
            <a:t> cells surrounding the egg within  the  follicle it can serve as a molecular biomarker of the size of the follicular cohort and thus the ovarian reserve. </a:t>
          </a:r>
        </a:p>
      </dgm:t>
    </dgm:pt>
    <dgm:pt modelId="{BCA9890A-5B33-8949-8016-990C86DB4DDA}" type="parTrans" cxnId="{411526A9-B235-3848-807E-01DA35230D40}">
      <dgm:prSet/>
      <dgm:spPr/>
      <dgm:t>
        <a:bodyPr/>
        <a:lstStyle/>
        <a:p>
          <a:endParaRPr lang="en-US" sz="5400"/>
        </a:p>
      </dgm:t>
    </dgm:pt>
    <dgm:pt modelId="{5F24E5A8-FE8A-F847-A5AA-4A82E97611DA}" type="sibTrans" cxnId="{411526A9-B235-3848-807E-01DA35230D40}">
      <dgm:prSet/>
      <dgm:spPr/>
      <dgm:t>
        <a:bodyPr/>
        <a:lstStyle/>
        <a:p>
          <a:endParaRPr lang="en-US" sz="5400"/>
        </a:p>
      </dgm:t>
    </dgm:pt>
    <dgm:pt modelId="{D6F911D1-C113-6F4B-B61F-AD09AD0DB8F8}" type="pres">
      <dgm:prSet presAssocID="{25E41251-7533-8A42-ABAE-761F865F1668}" presName="linear" presStyleCnt="0">
        <dgm:presLayoutVars>
          <dgm:dir/>
          <dgm:animLvl val="lvl"/>
          <dgm:resizeHandles val="exact"/>
        </dgm:presLayoutVars>
      </dgm:prSet>
      <dgm:spPr/>
    </dgm:pt>
    <dgm:pt modelId="{9F8BB8B4-F155-9449-AE33-3870080C5723}" type="pres">
      <dgm:prSet presAssocID="{3F2226D8-C0C7-294A-B75B-264E127EC5D7}" presName="parentLin" presStyleCnt="0"/>
      <dgm:spPr/>
    </dgm:pt>
    <dgm:pt modelId="{827C3DF7-7C6C-CB49-85E2-9F0FA90D7547}" type="pres">
      <dgm:prSet presAssocID="{3F2226D8-C0C7-294A-B75B-264E127EC5D7}" presName="parentLeftMargin" presStyleLbl="node1" presStyleIdx="0" presStyleCnt="4"/>
      <dgm:spPr/>
    </dgm:pt>
    <dgm:pt modelId="{AC7FB1F9-3AB0-2940-924E-0449B231B857}" type="pres">
      <dgm:prSet presAssocID="{3F2226D8-C0C7-294A-B75B-264E127EC5D7}" presName="parentText" presStyleLbl="node1" presStyleIdx="0" presStyleCnt="4">
        <dgm:presLayoutVars>
          <dgm:chMax val="0"/>
          <dgm:bulletEnabled val="1"/>
        </dgm:presLayoutVars>
      </dgm:prSet>
      <dgm:spPr/>
    </dgm:pt>
    <dgm:pt modelId="{42BD972E-D5ED-BC44-A379-770D4FE073CB}" type="pres">
      <dgm:prSet presAssocID="{3F2226D8-C0C7-294A-B75B-264E127EC5D7}" presName="negativeSpace" presStyleCnt="0"/>
      <dgm:spPr/>
    </dgm:pt>
    <dgm:pt modelId="{D5EAD41C-3201-1B45-B3DB-67CBC6CD1648}" type="pres">
      <dgm:prSet presAssocID="{3F2226D8-C0C7-294A-B75B-264E127EC5D7}" presName="childText" presStyleLbl="conFgAcc1" presStyleIdx="0" presStyleCnt="4">
        <dgm:presLayoutVars>
          <dgm:bulletEnabled val="1"/>
        </dgm:presLayoutVars>
      </dgm:prSet>
      <dgm:spPr/>
    </dgm:pt>
    <dgm:pt modelId="{4FDA7F60-75F6-1540-B12E-9CFF9EEAD4F8}" type="pres">
      <dgm:prSet presAssocID="{E52D2A84-E5DD-464C-92A4-3E1F749D1091}" presName="spaceBetweenRectangles" presStyleCnt="0"/>
      <dgm:spPr/>
    </dgm:pt>
    <dgm:pt modelId="{68EB8F53-89F1-F145-AB4D-BAFCDB719E1C}" type="pres">
      <dgm:prSet presAssocID="{61C4319F-5C9C-9E4E-9C78-4F0A333AE2A5}" presName="parentLin" presStyleCnt="0"/>
      <dgm:spPr/>
    </dgm:pt>
    <dgm:pt modelId="{C96A7B01-6F61-BD43-B5E4-54223C396507}" type="pres">
      <dgm:prSet presAssocID="{61C4319F-5C9C-9E4E-9C78-4F0A333AE2A5}" presName="parentLeftMargin" presStyleLbl="node1" presStyleIdx="0" presStyleCnt="4"/>
      <dgm:spPr/>
    </dgm:pt>
    <dgm:pt modelId="{C3DA3C07-F71A-DC41-9FCE-134C425C5284}" type="pres">
      <dgm:prSet presAssocID="{61C4319F-5C9C-9E4E-9C78-4F0A333AE2A5}" presName="parentText" presStyleLbl="node1" presStyleIdx="1" presStyleCnt="4">
        <dgm:presLayoutVars>
          <dgm:chMax val="0"/>
          <dgm:bulletEnabled val="1"/>
        </dgm:presLayoutVars>
      </dgm:prSet>
      <dgm:spPr/>
    </dgm:pt>
    <dgm:pt modelId="{BAA7E4F5-47A3-8844-A48E-DC6A82A9F034}" type="pres">
      <dgm:prSet presAssocID="{61C4319F-5C9C-9E4E-9C78-4F0A333AE2A5}" presName="negativeSpace" presStyleCnt="0"/>
      <dgm:spPr/>
    </dgm:pt>
    <dgm:pt modelId="{A3CDC37C-5620-E74E-9B9E-6866C4F94B5D}" type="pres">
      <dgm:prSet presAssocID="{61C4319F-5C9C-9E4E-9C78-4F0A333AE2A5}" presName="childText" presStyleLbl="conFgAcc1" presStyleIdx="1" presStyleCnt="4">
        <dgm:presLayoutVars>
          <dgm:bulletEnabled val="1"/>
        </dgm:presLayoutVars>
      </dgm:prSet>
      <dgm:spPr/>
    </dgm:pt>
    <dgm:pt modelId="{5A0BD4FD-D249-DE41-9699-9DF1FE207169}" type="pres">
      <dgm:prSet presAssocID="{2E879099-DADA-2643-80DA-AA89E69A77D5}" presName="spaceBetweenRectangles" presStyleCnt="0"/>
      <dgm:spPr/>
    </dgm:pt>
    <dgm:pt modelId="{BE431438-BB04-F145-BB80-7E5D0768E0A4}" type="pres">
      <dgm:prSet presAssocID="{3DE8D9F0-B7F7-364C-A28C-C2EEC901767D}" presName="parentLin" presStyleCnt="0"/>
      <dgm:spPr/>
    </dgm:pt>
    <dgm:pt modelId="{0B6501C9-47E7-C445-B918-42A77056D67D}" type="pres">
      <dgm:prSet presAssocID="{3DE8D9F0-B7F7-364C-A28C-C2EEC901767D}" presName="parentLeftMargin" presStyleLbl="node1" presStyleIdx="1" presStyleCnt="4"/>
      <dgm:spPr/>
    </dgm:pt>
    <dgm:pt modelId="{4F8BBF58-75FD-1640-A575-A535450E782E}" type="pres">
      <dgm:prSet presAssocID="{3DE8D9F0-B7F7-364C-A28C-C2EEC901767D}" presName="parentText" presStyleLbl="node1" presStyleIdx="2" presStyleCnt="4">
        <dgm:presLayoutVars>
          <dgm:chMax val="0"/>
          <dgm:bulletEnabled val="1"/>
        </dgm:presLayoutVars>
      </dgm:prSet>
      <dgm:spPr/>
    </dgm:pt>
    <dgm:pt modelId="{96E10251-2260-2D4D-A504-C3453FCF6C81}" type="pres">
      <dgm:prSet presAssocID="{3DE8D9F0-B7F7-364C-A28C-C2EEC901767D}" presName="negativeSpace" presStyleCnt="0"/>
      <dgm:spPr/>
    </dgm:pt>
    <dgm:pt modelId="{68744941-951E-AC40-9126-4B04DDC89F03}" type="pres">
      <dgm:prSet presAssocID="{3DE8D9F0-B7F7-364C-A28C-C2EEC901767D}" presName="childText" presStyleLbl="conFgAcc1" presStyleIdx="2" presStyleCnt="4">
        <dgm:presLayoutVars>
          <dgm:bulletEnabled val="1"/>
        </dgm:presLayoutVars>
      </dgm:prSet>
      <dgm:spPr/>
    </dgm:pt>
    <dgm:pt modelId="{BB7ABC29-6685-054B-93D7-A96C641F5E71}" type="pres">
      <dgm:prSet presAssocID="{B209E116-40C0-A448-8F28-018B1E54F908}" presName="spaceBetweenRectangles" presStyleCnt="0"/>
      <dgm:spPr/>
    </dgm:pt>
    <dgm:pt modelId="{979E0FC8-5138-C947-BB91-A36A3B6D6ABB}" type="pres">
      <dgm:prSet presAssocID="{19C3D6C1-36CC-F043-A5FE-9CC04573C878}" presName="parentLin" presStyleCnt="0"/>
      <dgm:spPr/>
    </dgm:pt>
    <dgm:pt modelId="{CC7A6ECA-99A0-8B4A-B898-2823C74D6C4C}" type="pres">
      <dgm:prSet presAssocID="{19C3D6C1-36CC-F043-A5FE-9CC04573C878}" presName="parentLeftMargin" presStyleLbl="node1" presStyleIdx="2" presStyleCnt="4"/>
      <dgm:spPr/>
    </dgm:pt>
    <dgm:pt modelId="{5A39D535-9F9A-2D47-8023-9AB8639DDDA5}" type="pres">
      <dgm:prSet presAssocID="{19C3D6C1-36CC-F043-A5FE-9CC04573C878}" presName="parentText" presStyleLbl="node1" presStyleIdx="3" presStyleCnt="4">
        <dgm:presLayoutVars>
          <dgm:chMax val="0"/>
          <dgm:bulletEnabled val="1"/>
        </dgm:presLayoutVars>
      </dgm:prSet>
      <dgm:spPr/>
    </dgm:pt>
    <dgm:pt modelId="{B3580882-BF67-DF42-8948-09F38B8B518F}" type="pres">
      <dgm:prSet presAssocID="{19C3D6C1-36CC-F043-A5FE-9CC04573C878}" presName="negativeSpace" presStyleCnt="0"/>
      <dgm:spPr/>
    </dgm:pt>
    <dgm:pt modelId="{338B1DFA-4147-8D44-809E-54F41806E4AE}" type="pres">
      <dgm:prSet presAssocID="{19C3D6C1-36CC-F043-A5FE-9CC04573C878}" presName="childText" presStyleLbl="conFgAcc1" presStyleIdx="3" presStyleCnt="4">
        <dgm:presLayoutVars>
          <dgm:bulletEnabled val="1"/>
        </dgm:presLayoutVars>
      </dgm:prSet>
      <dgm:spPr/>
    </dgm:pt>
  </dgm:ptLst>
  <dgm:cxnLst>
    <dgm:cxn modelId="{5F560600-8A37-E840-A18C-33263E77F76A}" srcId="{25E41251-7533-8A42-ABAE-761F865F1668}" destId="{3F2226D8-C0C7-294A-B75B-264E127EC5D7}" srcOrd="0" destOrd="0" parTransId="{F29495CD-90FB-E746-9F04-C8A623922E98}" sibTransId="{E52D2A84-E5DD-464C-92A4-3E1F749D1091}"/>
    <dgm:cxn modelId="{B6CD0004-9995-134B-9A32-F033F7FB5572}" type="presOf" srcId="{3DE8D9F0-B7F7-364C-A28C-C2EEC901767D}" destId="{4F8BBF58-75FD-1640-A575-A535450E782E}" srcOrd="1" destOrd="0" presId="urn:microsoft.com/office/officeart/2005/8/layout/list1"/>
    <dgm:cxn modelId="{2395E116-194C-3340-99BB-18C67E216783}" type="presOf" srcId="{61C4319F-5C9C-9E4E-9C78-4F0A333AE2A5}" destId="{C3DA3C07-F71A-DC41-9FCE-134C425C5284}" srcOrd="1" destOrd="0" presId="urn:microsoft.com/office/officeart/2005/8/layout/list1"/>
    <dgm:cxn modelId="{5D52B244-64CC-DE4C-AEF9-EB204840C148}" type="presOf" srcId="{19C3D6C1-36CC-F043-A5FE-9CC04573C878}" destId="{CC7A6ECA-99A0-8B4A-B898-2823C74D6C4C}" srcOrd="0" destOrd="0" presId="urn:microsoft.com/office/officeart/2005/8/layout/list1"/>
    <dgm:cxn modelId="{F497845D-7127-C44F-A2A6-802FEE98E409}" type="presOf" srcId="{3F2226D8-C0C7-294A-B75B-264E127EC5D7}" destId="{AC7FB1F9-3AB0-2940-924E-0449B231B857}" srcOrd="1" destOrd="0" presId="urn:microsoft.com/office/officeart/2005/8/layout/list1"/>
    <dgm:cxn modelId="{A1C61B68-16A3-3C4E-A1F3-E5A879847601}" type="presOf" srcId="{3F2226D8-C0C7-294A-B75B-264E127EC5D7}" destId="{827C3DF7-7C6C-CB49-85E2-9F0FA90D7547}" srcOrd="0" destOrd="0" presId="urn:microsoft.com/office/officeart/2005/8/layout/list1"/>
    <dgm:cxn modelId="{1B283B83-065F-3641-AA86-1FE19BEE1B20}" srcId="{25E41251-7533-8A42-ABAE-761F865F1668}" destId="{3DE8D9F0-B7F7-364C-A28C-C2EEC901767D}" srcOrd="2" destOrd="0" parTransId="{7FA4022B-DB33-8942-B311-944B93E38ADF}" sibTransId="{B209E116-40C0-A448-8F28-018B1E54F908}"/>
    <dgm:cxn modelId="{EF48828B-0EAF-6B40-8891-C2071F2540F9}" srcId="{25E41251-7533-8A42-ABAE-761F865F1668}" destId="{61C4319F-5C9C-9E4E-9C78-4F0A333AE2A5}" srcOrd="1" destOrd="0" parTransId="{716F7E8C-44FD-0147-BBAC-BFDA0157E97B}" sibTransId="{2E879099-DADA-2643-80DA-AA89E69A77D5}"/>
    <dgm:cxn modelId="{29B2579F-89D0-AA4F-A3E2-22CC64E41C0A}" type="presOf" srcId="{61C4319F-5C9C-9E4E-9C78-4F0A333AE2A5}" destId="{C96A7B01-6F61-BD43-B5E4-54223C396507}" srcOrd="0" destOrd="0" presId="urn:microsoft.com/office/officeart/2005/8/layout/list1"/>
    <dgm:cxn modelId="{411526A9-B235-3848-807E-01DA35230D40}" srcId="{25E41251-7533-8A42-ABAE-761F865F1668}" destId="{19C3D6C1-36CC-F043-A5FE-9CC04573C878}" srcOrd="3" destOrd="0" parTransId="{BCA9890A-5B33-8949-8016-990C86DB4DDA}" sibTransId="{5F24E5A8-FE8A-F847-A5AA-4A82E97611DA}"/>
    <dgm:cxn modelId="{C6D700AA-0034-2946-A931-E90A0AD88D85}" type="presOf" srcId="{19C3D6C1-36CC-F043-A5FE-9CC04573C878}" destId="{5A39D535-9F9A-2D47-8023-9AB8639DDDA5}" srcOrd="1" destOrd="0" presId="urn:microsoft.com/office/officeart/2005/8/layout/list1"/>
    <dgm:cxn modelId="{2F6BD9D6-4C03-3F47-B23D-11129C8C097D}" type="presOf" srcId="{3DE8D9F0-B7F7-364C-A28C-C2EEC901767D}" destId="{0B6501C9-47E7-C445-B918-42A77056D67D}" srcOrd="0" destOrd="0" presId="urn:microsoft.com/office/officeart/2005/8/layout/list1"/>
    <dgm:cxn modelId="{9FDB1BED-1399-BD4C-BE1C-A53187894EC5}" type="presOf" srcId="{25E41251-7533-8A42-ABAE-761F865F1668}" destId="{D6F911D1-C113-6F4B-B61F-AD09AD0DB8F8}" srcOrd="0" destOrd="0" presId="urn:microsoft.com/office/officeart/2005/8/layout/list1"/>
    <dgm:cxn modelId="{F4B10D57-7D07-4D4E-9CE6-26EE82B7D5AC}" type="presParOf" srcId="{D6F911D1-C113-6F4B-B61F-AD09AD0DB8F8}" destId="{9F8BB8B4-F155-9449-AE33-3870080C5723}" srcOrd="0" destOrd="0" presId="urn:microsoft.com/office/officeart/2005/8/layout/list1"/>
    <dgm:cxn modelId="{F7ADC321-630B-F742-BF8B-C033AE403C19}" type="presParOf" srcId="{9F8BB8B4-F155-9449-AE33-3870080C5723}" destId="{827C3DF7-7C6C-CB49-85E2-9F0FA90D7547}" srcOrd="0" destOrd="0" presId="urn:microsoft.com/office/officeart/2005/8/layout/list1"/>
    <dgm:cxn modelId="{93858CB4-EE75-6B48-8847-6C8E713FF492}" type="presParOf" srcId="{9F8BB8B4-F155-9449-AE33-3870080C5723}" destId="{AC7FB1F9-3AB0-2940-924E-0449B231B857}" srcOrd="1" destOrd="0" presId="urn:microsoft.com/office/officeart/2005/8/layout/list1"/>
    <dgm:cxn modelId="{7D1BCF6B-B36E-1C41-94D2-72B17A1850B1}" type="presParOf" srcId="{D6F911D1-C113-6F4B-B61F-AD09AD0DB8F8}" destId="{42BD972E-D5ED-BC44-A379-770D4FE073CB}" srcOrd="1" destOrd="0" presId="urn:microsoft.com/office/officeart/2005/8/layout/list1"/>
    <dgm:cxn modelId="{F8C797A8-B05F-D84A-B83B-3064A8B3607C}" type="presParOf" srcId="{D6F911D1-C113-6F4B-B61F-AD09AD0DB8F8}" destId="{D5EAD41C-3201-1B45-B3DB-67CBC6CD1648}" srcOrd="2" destOrd="0" presId="urn:microsoft.com/office/officeart/2005/8/layout/list1"/>
    <dgm:cxn modelId="{A3FD2042-AEC1-9B4A-A3BC-7ACBFF32AA54}" type="presParOf" srcId="{D6F911D1-C113-6F4B-B61F-AD09AD0DB8F8}" destId="{4FDA7F60-75F6-1540-B12E-9CFF9EEAD4F8}" srcOrd="3" destOrd="0" presId="urn:microsoft.com/office/officeart/2005/8/layout/list1"/>
    <dgm:cxn modelId="{C4F8D112-EA57-AF4D-81E4-5E15DC57C0F0}" type="presParOf" srcId="{D6F911D1-C113-6F4B-B61F-AD09AD0DB8F8}" destId="{68EB8F53-89F1-F145-AB4D-BAFCDB719E1C}" srcOrd="4" destOrd="0" presId="urn:microsoft.com/office/officeart/2005/8/layout/list1"/>
    <dgm:cxn modelId="{593AA161-7C08-3947-A97F-1DAFCB873385}" type="presParOf" srcId="{68EB8F53-89F1-F145-AB4D-BAFCDB719E1C}" destId="{C96A7B01-6F61-BD43-B5E4-54223C396507}" srcOrd="0" destOrd="0" presId="urn:microsoft.com/office/officeart/2005/8/layout/list1"/>
    <dgm:cxn modelId="{AF85EDBE-72B9-3A48-BF56-AA376F3A36B0}" type="presParOf" srcId="{68EB8F53-89F1-F145-AB4D-BAFCDB719E1C}" destId="{C3DA3C07-F71A-DC41-9FCE-134C425C5284}" srcOrd="1" destOrd="0" presId="urn:microsoft.com/office/officeart/2005/8/layout/list1"/>
    <dgm:cxn modelId="{F2E5F3F6-8640-8B41-A83D-1D33E200FA62}" type="presParOf" srcId="{D6F911D1-C113-6F4B-B61F-AD09AD0DB8F8}" destId="{BAA7E4F5-47A3-8844-A48E-DC6A82A9F034}" srcOrd="5" destOrd="0" presId="urn:microsoft.com/office/officeart/2005/8/layout/list1"/>
    <dgm:cxn modelId="{9A043E5E-57AB-2A4E-B301-FA0A4C045230}" type="presParOf" srcId="{D6F911D1-C113-6F4B-B61F-AD09AD0DB8F8}" destId="{A3CDC37C-5620-E74E-9B9E-6866C4F94B5D}" srcOrd="6" destOrd="0" presId="urn:microsoft.com/office/officeart/2005/8/layout/list1"/>
    <dgm:cxn modelId="{9FADDE45-7869-1E4A-A37D-D8B8FFF217EB}" type="presParOf" srcId="{D6F911D1-C113-6F4B-B61F-AD09AD0DB8F8}" destId="{5A0BD4FD-D249-DE41-9699-9DF1FE207169}" srcOrd="7" destOrd="0" presId="urn:microsoft.com/office/officeart/2005/8/layout/list1"/>
    <dgm:cxn modelId="{ED2DA3F6-58CD-2341-8695-4063626AE7D5}" type="presParOf" srcId="{D6F911D1-C113-6F4B-B61F-AD09AD0DB8F8}" destId="{BE431438-BB04-F145-BB80-7E5D0768E0A4}" srcOrd="8" destOrd="0" presId="urn:microsoft.com/office/officeart/2005/8/layout/list1"/>
    <dgm:cxn modelId="{4425A93D-5BF9-684E-97DC-4018FEC64A55}" type="presParOf" srcId="{BE431438-BB04-F145-BB80-7E5D0768E0A4}" destId="{0B6501C9-47E7-C445-B918-42A77056D67D}" srcOrd="0" destOrd="0" presId="urn:microsoft.com/office/officeart/2005/8/layout/list1"/>
    <dgm:cxn modelId="{1DC46C2F-3AF6-DE4B-AEE8-4ED18919E411}" type="presParOf" srcId="{BE431438-BB04-F145-BB80-7E5D0768E0A4}" destId="{4F8BBF58-75FD-1640-A575-A535450E782E}" srcOrd="1" destOrd="0" presId="urn:microsoft.com/office/officeart/2005/8/layout/list1"/>
    <dgm:cxn modelId="{EAE85C2E-0309-1D40-8131-17E945C3AFB8}" type="presParOf" srcId="{D6F911D1-C113-6F4B-B61F-AD09AD0DB8F8}" destId="{96E10251-2260-2D4D-A504-C3453FCF6C81}" srcOrd="9" destOrd="0" presId="urn:microsoft.com/office/officeart/2005/8/layout/list1"/>
    <dgm:cxn modelId="{F7455167-784E-4D4B-9DDD-AD6218FC7DDD}" type="presParOf" srcId="{D6F911D1-C113-6F4B-B61F-AD09AD0DB8F8}" destId="{68744941-951E-AC40-9126-4B04DDC89F03}" srcOrd="10" destOrd="0" presId="urn:microsoft.com/office/officeart/2005/8/layout/list1"/>
    <dgm:cxn modelId="{5C2B8A05-8F97-4142-803B-890B35B615EC}" type="presParOf" srcId="{D6F911D1-C113-6F4B-B61F-AD09AD0DB8F8}" destId="{BB7ABC29-6685-054B-93D7-A96C641F5E71}" srcOrd="11" destOrd="0" presId="urn:microsoft.com/office/officeart/2005/8/layout/list1"/>
    <dgm:cxn modelId="{5A90281C-C58E-A049-89F5-4CBDF49DF0E2}" type="presParOf" srcId="{D6F911D1-C113-6F4B-B61F-AD09AD0DB8F8}" destId="{979E0FC8-5138-C947-BB91-A36A3B6D6ABB}" srcOrd="12" destOrd="0" presId="urn:microsoft.com/office/officeart/2005/8/layout/list1"/>
    <dgm:cxn modelId="{F133BB8E-DFD5-1241-9115-60AC915799DB}" type="presParOf" srcId="{979E0FC8-5138-C947-BB91-A36A3B6D6ABB}" destId="{CC7A6ECA-99A0-8B4A-B898-2823C74D6C4C}" srcOrd="0" destOrd="0" presId="urn:microsoft.com/office/officeart/2005/8/layout/list1"/>
    <dgm:cxn modelId="{CCF525AB-0958-1542-AA81-0CC2176A6D42}" type="presParOf" srcId="{979E0FC8-5138-C947-BB91-A36A3B6D6ABB}" destId="{5A39D535-9F9A-2D47-8023-9AB8639DDDA5}" srcOrd="1" destOrd="0" presId="urn:microsoft.com/office/officeart/2005/8/layout/list1"/>
    <dgm:cxn modelId="{D64F1138-8455-AC43-8A0D-987780E2032D}" type="presParOf" srcId="{D6F911D1-C113-6F4B-B61F-AD09AD0DB8F8}" destId="{B3580882-BF67-DF42-8948-09F38B8B518F}" srcOrd="13" destOrd="0" presId="urn:microsoft.com/office/officeart/2005/8/layout/list1"/>
    <dgm:cxn modelId="{840FA231-B4F5-2D47-9AD6-231FF0F360F1}" type="presParOf" srcId="{D6F911D1-C113-6F4B-B61F-AD09AD0DB8F8}" destId="{338B1DFA-4147-8D44-809E-54F41806E4AE}"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97F29B3-AD72-C445-8FC2-A2454BC961C5}" type="doc">
      <dgm:prSet loTypeId="urn:microsoft.com/office/officeart/2005/8/layout/list1" loCatId="" qsTypeId="urn:microsoft.com/office/officeart/2005/8/quickstyle/simple2" qsCatId="simple" csTypeId="urn:microsoft.com/office/officeart/2005/8/colors/accent0_2" csCatId="mainScheme" phldr="1"/>
      <dgm:spPr/>
      <dgm:t>
        <a:bodyPr/>
        <a:lstStyle/>
        <a:p>
          <a:endParaRPr lang="en-US"/>
        </a:p>
      </dgm:t>
    </dgm:pt>
    <dgm:pt modelId="{76B6D328-B666-8B4C-AF51-8AE1B1006683}">
      <dgm:prSet custT="1"/>
      <dgm:spPr/>
      <dgm:t>
        <a:bodyPr/>
        <a:lstStyle/>
        <a:p>
          <a:pPr rtl="0"/>
          <a:r>
            <a:rPr lang="en-US" sz="2400" baseline="30000" dirty="0" err="1"/>
            <a:t>Antral</a:t>
          </a:r>
          <a:r>
            <a:rPr lang="en-US" sz="2400" baseline="30000" dirty="0"/>
            <a:t> follicle count is the sum of </a:t>
          </a:r>
          <a:r>
            <a:rPr lang="en-US" sz="2400" baseline="30000" dirty="0" err="1"/>
            <a:t>antral</a:t>
          </a:r>
          <a:r>
            <a:rPr lang="en-US" sz="2400" baseline="30000" dirty="0"/>
            <a:t> follicles in both ovaries, as observed with </a:t>
          </a:r>
          <a:r>
            <a:rPr lang="en-US" sz="2400" baseline="30000" dirty="0" err="1"/>
            <a:t>transvaginal</a:t>
          </a:r>
          <a:r>
            <a:rPr lang="en-US" sz="2400" baseline="30000" dirty="0"/>
            <a:t> ultrasonography during the early follicular phase.</a:t>
          </a:r>
          <a:endParaRPr lang="en-US" sz="2400" dirty="0"/>
        </a:p>
      </dgm:t>
    </dgm:pt>
    <dgm:pt modelId="{40F6065F-67CB-7D4A-AF72-6CFD6915A5CE}" type="parTrans" cxnId="{453CD2A3-DC4A-CB43-82A3-E6F1CE74E1BE}">
      <dgm:prSet/>
      <dgm:spPr/>
      <dgm:t>
        <a:bodyPr/>
        <a:lstStyle/>
        <a:p>
          <a:endParaRPr lang="en-US" sz="5400"/>
        </a:p>
      </dgm:t>
    </dgm:pt>
    <dgm:pt modelId="{B66AC1DF-600C-6140-8D11-BC5D83F3776F}" type="sibTrans" cxnId="{453CD2A3-DC4A-CB43-82A3-E6F1CE74E1BE}">
      <dgm:prSet/>
      <dgm:spPr/>
      <dgm:t>
        <a:bodyPr/>
        <a:lstStyle/>
        <a:p>
          <a:endParaRPr lang="en-US" sz="5400"/>
        </a:p>
      </dgm:t>
    </dgm:pt>
    <dgm:pt modelId="{17A757A5-3946-BD45-A484-E4DD052047C9}">
      <dgm:prSet custT="1"/>
      <dgm:spPr/>
      <dgm:t>
        <a:bodyPr/>
        <a:lstStyle/>
        <a:p>
          <a:pPr rtl="0"/>
          <a:r>
            <a:rPr lang="en-US" sz="2400" baseline="30000" dirty="0"/>
            <a:t>Most studies have defined </a:t>
          </a:r>
          <a:r>
            <a:rPr lang="en-US" sz="2400" baseline="30000" dirty="0" err="1"/>
            <a:t>antral</a:t>
          </a:r>
          <a:r>
            <a:rPr lang="en-US" sz="2400" baseline="30000" dirty="0"/>
            <a:t> follicles as those measuring 2–10 mm in mean diameter in the greatest two-dimensional (2D) plane; some have defined </a:t>
          </a:r>
          <a:r>
            <a:rPr lang="en-US" sz="2400" baseline="30000" dirty="0" err="1"/>
            <a:t>antral</a:t>
          </a:r>
          <a:r>
            <a:rPr lang="en-US" sz="2400" baseline="30000" dirty="0"/>
            <a:t> follicles as those measuring 3–8 mm in mean diameter. </a:t>
          </a:r>
          <a:endParaRPr lang="en-US" sz="2400" dirty="0"/>
        </a:p>
      </dgm:t>
    </dgm:pt>
    <dgm:pt modelId="{976FA311-B592-D842-B3E6-B5B084B08DC4}" type="parTrans" cxnId="{F3B8A15F-4D70-9F4B-8723-C2882652F8EF}">
      <dgm:prSet/>
      <dgm:spPr/>
      <dgm:t>
        <a:bodyPr/>
        <a:lstStyle/>
        <a:p>
          <a:endParaRPr lang="en-US" sz="5400"/>
        </a:p>
      </dgm:t>
    </dgm:pt>
    <dgm:pt modelId="{EDEE61A7-A188-F341-AC68-A5E1E4CBE3DF}" type="sibTrans" cxnId="{F3B8A15F-4D70-9F4B-8723-C2882652F8EF}">
      <dgm:prSet/>
      <dgm:spPr/>
      <dgm:t>
        <a:bodyPr/>
        <a:lstStyle/>
        <a:p>
          <a:endParaRPr lang="en-US" sz="5400"/>
        </a:p>
      </dgm:t>
    </dgm:pt>
    <dgm:pt modelId="{AD3AE7B2-E14F-A84E-9C52-B3056FF90AB5}">
      <dgm:prSet custT="1"/>
      <dgm:spPr/>
      <dgm:t>
        <a:bodyPr/>
        <a:lstStyle/>
        <a:p>
          <a:pPr rtl="0"/>
          <a:r>
            <a:rPr lang="en-US" sz="2400" baseline="30000" dirty="0" err="1"/>
            <a:t>Antral</a:t>
          </a:r>
          <a:r>
            <a:rPr lang="en-US" sz="2400" baseline="30000" dirty="0"/>
            <a:t> follicle count has good inter-cycle reliability and inter- observer reliability in experienced centers</a:t>
          </a:r>
          <a:endParaRPr lang="en-US" sz="2400" dirty="0"/>
        </a:p>
      </dgm:t>
    </dgm:pt>
    <dgm:pt modelId="{4446EEF5-B03A-BD4C-BF22-C21EF5F25CFF}" type="parTrans" cxnId="{A06653E1-CA6F-8542-9A2E-2A6BD80E245A}">
      <dgm:prSet/>
      <dgm:spPr/>
      <dgm:t>
        <a:bodyPr/>
        <a:lstStyle/>
        <a:p>
          <a:endParaRPr lang="en-US" sz="5400"/>
        </a:p>
      </dgm:t>
    </dgm:pt>
    <dgm:pt modelId="{78701355-B6C9-234B-BE35-75D0C4642203}" type="sibTrans" cxnId="{A06653E1-CA6F-8542-9A2E-2A6BD80E245A}">
      <dgm:prSet/>
      <dgm:spPr/>
      <dgm:t>
        <a:bodyPr/>
        <a:lstStyle/>
        <a:p>
          <a:endParaRPr lang="en-US" sz="5400"/>
        </a:p>
      </dgm:t>
    </dgm:pt>
    <dgm:pt modelId="{758B1126-96BD-F948-AC43-27CF6A9DAAAE}">
      <dgm:prSet custT="1"/>
      <dgm:spPr/>
      <dgm:t>
        <a:bodyPr/>
        <a:lstStyle/>
        <a:p>
          <a:pPr rtl="0"/>
          <a:r>
            <a:rPr lang="en-US" sz="2400" baseline="30000" dirty="0"/>
            <a:t>As suggested by a meta-analysis evaluating AFC as a predictor of poor ovarian response and pregnancy after IVF, a low AFC is considered to be 3–6 total </a:t>
          </a:r>
          <a:r>
            <a:rPr lang="en-US" sz="2400" baseline="30000" dirty="0" err="1"/>
            <a:t>antral</a:t>
          </a:r>
          <a:r>
            <a:rPr lang="en-US" sz="2400" baseline="30000" dirty="0"/>
            <a:t> follicles (mean of 5.2 with SD 2.11) and is associated with poor response to ovarian stimulation during IVF, but does not reliably predict failure to conceive .</a:t>
          </a:r>
          <a:endParaRPr lang="en-US" sz="2400" dirty="0"/>
        </a:p>
      </dgm:t>
    </dgm:pt>
    <dgm:pt modelId="{48DAE063-38DD-5C4C-99CA-454B1C81C5A2}" type="parTrans" cxnId="{DAF69EB1-BAF0-F74F-89E0-4AC228F93CE4}">
      <dgm:prSet/>
      <dgm:spPr/>
      <dgm:t>
        <a:bodyPr/>
        <a:lstStyle/>
        <a:p>
          <a:endParaRPr lang="en-US" sz="5400"/>
        </a:p>
      </dgm:t>
    </dgm:pt>
    <dgm:pt modelId="{278DE2A0-0EF3-8E49-A7B3-01A6A9F33C8D}" type="sibTrans" cxnId="{DAF69EB1-BAF0-F74F-89E0-4AC228F93CE4}">
      <dgm:prSet/>
      <dgm:spPr/>
      <dgm:t>
        <a:bodyPr/>
        <a:lstStyle/>
        <a:p>
          <a:endParaRPr lang="en-US" sz="5400"/>
        </a:p>
      </dgm:t>
    </dgm:pt>
    <dgm:pt modelId="{DC0BB8D7-3EAB-8641-85FA-5FF66C72CBFC}" type="pres">
      <dgm:prSet presAssocID="{F97F29B3-AD72-C445-8FC2-A2454BC961C5}" presName="linear" presStyleCnt="0">
        <dgm:presLayoutVars>
          <dgm:dir/>
          <dgm:animLvl val="lvl"/>
          <dgm:resizeHandles val="exact"/>
        </dgm:presLayoutVars>
      </dgm:prSet>
      <dgm:spPr/>
    </dgm:pt>
    <dgm:pt modelId="{F8ABCD07-4C8F-1949-BAF3-A39547D926D7}" type="pres">
      <dgm:prSet presAssocID="{76B6D328-B666-8B4C-AF51-8AE1B1006683}" presName="parentLin" presStyleCnt="0"/>
      <dgm:spPr/>
    </dgm:pt>
    <dgm:pt modelId="{9E6025FF-9843-EB49-8F49-D83DA3194FF4}" type="pres">
      <dgm:prSet presAssocID="{76B6D328-B666-8B4C-AF51-8AE1B1006683}" presName="parentLeftMargin" presStyleLbl="node1" presStyleIdx="0" presStyleCnt="4"/>
      <dgm:spPr/>
    </dgm:pt>
    <dgm:pt modelId="{E0633D0C-8A4D-9D41-BC06-8043E7FD9DD9}" type="pres">
      <dgm:prSet presAssocID="{76B6D328-B666-8B4C-AF51-8AE1B1006683}" presName="parentText" presStyleLbl="node1" presStyleIdx="0" presStyleCnt="4" custScaleX="126112" custScaleY="101537" custLinFactNeighborX="5993" custLinFactNeighborY="-3891">
        <dgm:presLayoutVars>
          <dgm:chMax val="0"/>
          <dgm:bulletEnabled val="1"/>
        </dgm:presLayoutVars>
      </dgm:prSet>
      <dgm:spPr/>
    </dgm:pt>
    <dgm:pt modelId="{B2EDA8AA-8C73-0A41-8838-3B4AAF5036C4}" type="pres">
      <dgm:prSet presAssocID="{76B6D328-B666-8B4C-AF51-8AE1B1006683}" presName="negativeSpace" presStyleCnt="0"/>
      <dgm:spPr/>
    </dgm:pt>
    <dgm:pt modelId="{94DBA2DC-4F76-CA4B-8458-9C5881090360}" type="pres">
      <dgm:prSet presAssocID="{76B6D328-B666-8B4C-AF51-8AE1B1006683}" presName="childText" presStyleLbl="conFgAcc1" presStyleIdx="0" presStyleCnt="4">
        <dgm:presLayoutVars>
          <dgm:bulletEnabled val="1"/>
        </dgm:presLayoutVars>
      </dgm:prSet>
      <dgm:spPr/>
    </dgm:pt>
    <dgm:pt modelId="{8B762629-7CA9-E74E-A509-67BDED8F0F0B}" type="pres">
      <dgm:prSet presAssocID="{B66AC1DF-600C-6140-8D11-BC5D83F3776F}" presName="spaceBetweenRectangles" presStyleCnt="0"/>
      <dgm:spPr/>
    </dgm:pt>
    <dgm:pt modelId="{83960800-2499-3C4A-9034-E9FE10A7D685}" type="pres">
      <dgm:prSet presAssocID="{17A757A5-3946-BD45-A484-E4DD052047C9}" presName="parentLin" presStyleCnt="0"/>
      <dgm:spPr/>
    </dgm:pt>
    <dgm:pt modelId="{53C68DB7-D35A-1F42-B3C1-C208E0F16402}" type="pres">
      <dgm:prSet presAssocID="{17A757A5-3946-BD45-A484-E4DD052047C9}" presName="parentLeftMargin" presStyleLbl="node1" presStyleIdx="0" presStyleCnt="4"/>
      <dgm:spPr/>
    </dgm:pt>
    <dgm:pt modelId="{0EA9CC33-A166-A347-8C68-54D3C440DCD0}" type="pres">
      <dgm:prSet presAssocID="{17A757A5-3946-BD45-A484-E4DD052047C9}" presName="parentText" presStyleLbl="node1" presStyleIdx="1" presStyleCnt="4" custScaleX="135667" custScaleY="146775">
        <dgm:presLayoutVars>
          <dgm:chMax val="0"/>
          <dgm:bulletEnabled val="1"/>
        </dgm:presLayoutVars>
      </dgm:prSet>
      <dgm:spPr/>
    </dgm:pt>
    <dgm:pt modelId="{76E3447C-F461-B046-9C61-D6F7DA443FEF}" type="pres">
      <dgm:prSet presAssocID="{17A757A5-3946-BD45-A484-E4DD052047C9}" presName="negativeSpace" presStyleCnt="0"/>
      <dgm:spPr/>
    </dgm:pt>
    <dgm:pt modelId="{CF1DDF21-80A5-FF4B-9B54-83DA16130CCF}" type="pres">
      <dgm:prSet presAssocID="{17A757A5-3946-BD45-A484-E4DD052047C9}" presName="childText" presStyleLbl="conFgAcc1" presStyleIdx="1" presStyleCnt="4">
        <dgm:presLayoutVars>
          <dgm:bulletEnabled val="1"/>
        </dgm:presLayoutVars>
      </dgm:prSet>
      <dgm:spPr/>
    </dgm:pt>
    <dgm:pt modelId="{122B95A4-EBC5-B842-8E12-3D113BF4E2A8}" type="pres">
      <dgm:prSet presAssocID="{EDEE61A7-A188-F341-AC68-A5E1E4CBE3DF}" presName="spaceBetweenRectangles" presStyleCnt="0"/>
      <dgm:spPr/>
    </dgm:pt>
    <dgm:pt modelId="{80993604-7704-F145-8B2C-16F04B7369F9}" type="pres">
      <dgm:prSet presAssocID="{AD3AE7B2-E14F-A84E-9C52-B3056FF90AB5}" presName="parentLin" presStyleCnt="0"/>
      <dgm:spPr/>
    </dgm:pt>
    <dgm:pt modelId="{8A86109E-4D89-024C-AF50-D19665D1B9B1}" type="pres">
      <dgm:prSet presAssocID="{AD3AE7B2-E14F-A84E-9C52-B3056FF90AB5}" presName="parentLeftMargin" presStyleLbl="node1" presStyleIdx="1" presStyleCnt="4"/>
      <dgm:spPr/>
    </dgm:pt>
    <dgm:pt modelId="{9A481FBB-FC00-7748-8186-A71F963AA850}" type="pres">
      <dgm:prSet presAssocID="{AD3AE7B2-E14F-A84E-9C52-B3056FF90AB5}" presName="parentText" presStyleLbl="node1" presStyleIdx="2" presStyleCnt="4" custScaleX="122825">
        <dgm:presLayoutVars>
          <dgm:chMax val="0"/>
          <dgm:bulletEnabled val="1"/>
        </dgm:presLayoutVars>
      </dgm:prSet>
      <dgm:spPr/>
    </dgm:pt>
    <dgm:pt modelId="{EE1B1DF9-801D-1546-91EC-749DEE92C56A}" type="pres">
      <dgm:prSet presAssocID="{AD3AE7B2-E14F-A84E-9C52-B3056FF90AB5}" presName="negativeSpace" presStyleCnt="0"/>
      <dgm:spPr/>
    </dgm:pt>
    <dgm:pt modelId="{ADDC62D6-5CBF-8F4F-9D7A-3E18CD062992}" type="pres">
      <dgm:prSet presAssocID="{AD3AE7B2-E14F-A84E-9C52-B3056FF90AB5}" presName="childText" presStyleLbl="conFgAcc1" presStyleIdx="2" presStyleCnt="4">
        <dgm:presLayoutVars>
          <dgm:bulletEnabled val="1"/>
        </dgm:presLayoutVars>
      </dgm:prSet>
      <dgm:spPr/>
    </dgm:pt>
    <dgm:pt modelId="{284991A8-4107-A443-93D6-1234A6BEBE0D}" type="pres">
      <dgm:prSet presAssocID="{78701355-B6C9-234B-BE35-75D0C4642203}" presName="spaceBetweenRectangles" presStyleCnt="0"/>
      <dgm:spPr/>
    </dgm:pt>
    <dgm:pt modelId="{82CF22CE-30E6-6E4E-BAD4-3AD60B830DC1}" type="pres">
      <dgm:prSet presAssocID="{758B1126-96BD-F948-AC43-27CF6A9DAAAE}" presName="parentLin" presStyleCnt="0"/>
      <dgm:spPr/>
    </dgm:pt>
    <dgm:pt modelId="{5FBC1E44-5A31-BE40-9BE0-8F8A54A94875}" type="pres">
      <dgm:prSet presAssocID="{758B1126-96BD-F948-AC43-27CF6A9DAAAE}" presName="parentLeftMargin" presStyleLbl="node1" presStyleIdx="2" presStyleCnt="4"/>
      <dgm:spPr/>
    </dgm:pt>
    <dgm:pt modelId="{0441346F-A450-714D-B268-B240801A7419}" type="pres">
      <dgm:prSet presAssocID="{758B1126-96BD-F948-AC43-27CF6A9DAAAE}" presName="parentText" presStyleLbl="node1" presStyleIdx="3" presStyleCnt="4" custScaleX="139091" custScaleY="178138">
        <dgm:presLayoutVars>
          <dgm:chMax val="0"/>
          <dgm:bulletEnabled val="1"/>
        </dgm:presLayoutVars>
      </dgm:prSet>
      <dgm:spPr/>
    </dgm:pt>
    <dgm:pt modelId="{631EED49-07C8-A843-A8D9-7DAF4CDEB880}" type="pres">
      <dgm:prSet presAssocID="{758B1126-96BD-F948-AC43-27CF6A9DAAAE}" presName="negativeSpace" presStyleCnt="0"/>
      <dgm:spPr/>
    </dgm:pt>
    <dgm:pt modelId="{51123BB3-29B7-0B40-A9AC-CB196737D365}" type="pres">
      <dgm:prSet presAssocID="{758B1126-96BD-F948-AC43-27CF6A9DAAAE}" presName="childText" presStyleLbl="conFgAcc1" presStyleIdx="3" presStyleCnt="4">
        <dgm:presLayoutVars>
          <dgm:bulletEnabled val="1"/>
        </dgm:presLayoutVars>
      </dgm:prSet>
      <dgm:spPr/>
    </dgm:pt>
  </dgm:ptLst>
  <dgm:cxnLst>
    <dgm:cxn modelId="{EDA2D51A-2BC5-0940-9D50-954E35C020E4}" type="presOf" srcId="{758B1126-96BD-F948-AC43-27CF6A9DAAAE}" destId="{5FBC1E44-5A31-BE40-9BE0-8F8A54A94875}" srcOrd="0" destOrd="0" presId="urn:microsoft.com/office/officeart/2005/8/layout/list1"/>
    <dgm:cxn modelId="{0790F229-48BA-1644-AC23-9DDD8B8FEACB}" type="presOf" srcId="{17A757A5-3946-BD45-A484-E4DD052047C9}" destId="{53C68DB7-D35A-1F42-B3C1-C208E0F16402}" srcOrd="0" destOrd="0" presId="urn:microsoft.com/office/officeart/2005/8/layout/list1"/>
    <dgm:cxn modelId="{3A118737-1518-E440-9751-1B5219531704}" type="presOf" srcId="{17A757A5-3946-BD45-A484-E4DD052047C9}" destId="{0EA9CC33-A166-A347-8C68-54D3C440DCD0}" srcOrd="1" destOrd="0" presId="urn:microsoft.com/office/officeart/2005/8/layout/list1"/>
    <dgm:cxn modelId="{3B0F6840-7B31-5046-B665-44FF074DB153}" type="presOf" srcId="{AD3AE7B2-E14F-A84E-9C52-B3056FF90AB5}" destId="{9A481FBB-FC00-7748-8186-A71F963AA850}" srcOrd="1" destOrd="0" presId="urn:microsoft.com/office/officeart/2005/8/layout/list1"/>
    <dgm:cxn modelId="{175D4E45-A9EE-3745-AA8D-8B90205CA199}" type="presOf" srcId="{76B6D328-B666-8B4C-AF51-8AE1B1006683}" destId="{9E6025FF-9843-EB49-8F49-D83DA3194FF4}" srcOrd="0" destOrd="0" presId="urn:microsoft.com/office/officeart/2005/8/layout/list1"/>
    <dgm:cxn modelId="{00FB2A4D-410D-CD4F-B0BD-7A28C3EC0092}" type="presOf" srcId="{F97F29B3-AD72-C445-8FC2-A2454BC961C5}" destId="{DC0BB8D7-3EAB-8641-85FA-5FF66C72CBFC}" srcOrd="0" destOrd="0" presId="urn:microsoft.com/office/officeart/2005/8/layout/list1"/>
    <dgm:cxn modelId="{F3B8A15F-4D70-9F4B-8723-C2882652F8EF}" srcId="{F97F29B3-AD72-C445-8FC2-A2454BC961C5}" destId="{17A757A5-3946-BD45-A484-E4DD052047C9}" srcOrd="1" destOrd="0" parTransId="{976FA311-B592-D842-B3E6-B5B084B08DC4}" sibTransId="{EDEE61A7-A188-F341-AC68-A5E1E4CBE3DF}"/>
    <dgm:cxn modelId="{453CD2A3-DC4A-CB43-82A3-E6F1CE74E1BE}" srcId="{F97F29B3-AD72-C445-8FC2-A2454BC961C5}" destId="{76B6D328-B666-8B4C-AF51-8AE1B1006683}" srcOrd="0" destOrd="0" parTransId="{40F6065F-67CB-7D4A-AF72-6CFD6915A5CE}" sibTransId="{B66AC1DF-600C-6140-8D11-BC5D83F3776F}"/>
    <dgm:cxn modelId="{7239D8AE-0975-FC4B-8C36-B7E9B39A47FF}" type="presOf" srcId="{76B6D328-B666-8B4C-AF51-8AE1B1006683}" destId="{E0633D0C-8A4D-9D41-BC06-8043E7FD9DD9}" srcOrd="1" destOrd="0" presId="urn:microsoft.com/office/officeart/2005/8/layout/list1"/>
    <dgm:cxn modelId="{DAF69EB1-BAF0-F74F-89E0-4AC228F93CE4}" srcId="{F97F29B3-AD72-C445-8FC2-A2454BC961C5}" destId="{758B1126-96BD-F948-AC43-27CF6A9DAAAE}" srcOrd="3" destOrd="0" parTransId="{48DAE063-38DD-5C4C-99CA-454B1C81C5A2}" sibTransId="{278DE2A0-0EF3-8E49-A7B3-01A6A9F33C8D}"/>
    <dgm:cxn modelId="{A06653E1-CA6F-8542-9A2E-2A6BD80E245A}" srcId="{F97F29B3-AD72-C445-8FC2-A2454BC961C5}" destId="{AD3AE7B2-E14F-A84E-9C52-B3056FF90AB5}" srcOrd="2" destOrd="0" parTransId="{4446EEF5-B03A-BD4C-BF22-C21EF5F25CFF}" sibTransId="{78701355-B6C9-234B-BE35-75D0C4642203}"/>
    <dgm:cxn modelId="{20F1A7E5-50C9-784B-BB16-87F8569C5D35}" type="presOf" srcId="{AD3AE7B2-E14F-A84E-9C52-B3056FF90AB5}" destId="{8A86109E-4D89-024C-AF50-D19665D1B9B1}" srcOrd="0" destOrd="0" presId="urn:microsoft.com/office/officeart/2005/8/layout/list1"/>
    <dgm:cxn modelId="{94D0E6F4-8BD5-A146-BE54-4189BC56359D}" type="presOf" srcId="{758B1126-96BD-F948-AC43-27CF6A9DAAAE}" destId="{0441346F-A450-714D-B268-B240801A7419}" srcOrd="1" destOrd="0" presId="urn:microsoft.com/office/officeart/2005/8/layout/list1"/>
    <dgm:cxn modelId="{42DF7ECB-DA07-6546-8BF8-BC9EB32F80C4}" type="presParOf" srcId="{DC0BB8D7-3EAB-8641-85FA-5FF66C72CBFC}" destId="{F8ABCD07-4C8F-1949-BAF3-A39547D926D7}" srcOrd="0" destOrd="0" presId="urn:microsoft.com/office/officeart/2005/8/layout/list1"/>
    <dgm:cxn modelId="{096B6726-355A-3549-866B-242387EA70D2}" type="presParOf" srcId="{F8ABCD07-4C8F-1949-BAF3-A39547D926D7}" destId="{9E6025FF-9843-EB49-8F49-D83DA3194FF4}" srcOrd="0" destOrd="0" presId="urn:microsoft.com/office/officeart/2005/8/layout/list1"/>
    <dgm:cxn modelId="{966F8EBB-8E4C-4C4D-B682-23F7602FE255}" type="presParOf" srcId="{F8ABCD07-4C8F-1949-BAF3-A39547D926D7}" destId="{E0633D0C-8A4D-9D41-BC06-8043E7FD9DD9}" srcOrd="1" destOrd="0" presId="urn:microsoft.com/office/officeart/2005/8/layout/list1"/>
    <dgm:cxn modelId="{465CE1C8-1936-CC45-92C4-31E5F94A806F}" type="presParOf" srcId="{DC0BB8D7-3EAB-8641-85FA-5FF66C72CBFC}" destId="{B2EDA8AA-8C73-0A41-8838-3B4AAF5036C4}" srcOrd="1" destOrd="0" presId="urn:microsoft.com/office/officeart/2005/8/layout/list1"/>
    <dgm:cxn modelId="{9BC00050-0CE0-D94A-9A84-F5E02F18FF80}" type="presParOf" srcId="{DC0BB8D7-3EAB-8641-85FA-5FF66C72CBFC}" destId="{94DBA2DC-4F76-CA4B-8458-9C5881090360}" srcOrd="2" destOrd="0" presId="urn:microsoft.com/office/officeart/2005/8/layout/list1"/>
    <dgm:cxn modelId="{3BA2F320-552C-DD4B-8543-DA567E700034}" type="presParOf" srcId="{DC0BB8D7-3EAB-8641-85FA-5FF66C72CBFC}" destId="{8B762629-7CA9-E74E-A509-67BDED8F0F0B}" srcOrd="3" destOrd="0" presId="urn:microsoft.com/office/officeart/2005/8/layout/list1"/>
    <dgm:cxn modelId="{47FE79C9-4DBA-EC4B-8FE8-CB90734BCEA0}" type="presParOf" srcId="{DC0BB8D7-3EAB-8641-85FA-5FF66C72CBFC}" destId="{83960800-2499-3C4A-9034-E9FE10A7D685}" srcOrd="4" destOrd="0" presId="urn:microsoft.com/office/officeart/2005/8/layout/list1"/>
    <dgm:cxn modelId="{D45278D5-1768-A040-AF15-E10E9AC0FD70}" type="presParOf" srcId="{83960800-2499-3C4A-9034-E9FE10A7D685}" destId="{53C68DB7-D35A-1F42-B3C1-C208E0F16402}" srcOrd="0" destOrd="0" presId="urn:microsoft.com/office/officeart/2005/8/layout/list1"/>
    <dgm:cxn modelId="{B898C869-005D-3A41-B7A0-978AF48FFB43}" type="presParOf" srcId="{83960800-2499-3C4A-9034-E9FE10A7D685}" destId="{0EA9CC33-A166-A347-8C68-54D3C440DCD0}" srcOrd="1" destOrd="0" presId="urn:microsoft.com/office/officeart/2005/8/layout/list1"/>
    <dgm:cxn modelId="{38A66C3F-EE27-7B42-9B48-91D8D0C86D80}" type="presParOf" srcId="{DC0BB8D7-3EAB-8641-85FA-5FF66C72CBFC}" destId="{76E3447C-F461-B046-9C61-D6F7DA443FEF}" srcOrd="5" destOrd="0" presId="urn:microsoft.com/office/officeart/2005/8/layout/list1"/>
    <dgm:cxn modelId="{001DBA57-24EC-C74C-AA50-2CF6915A9343}" type="presParOf" srcId="{DC0BB8D7-3EAB-8641-85FA-5FF66C72CBFC}" destId="{CF1DDF21-80A5-FF4B-9B54-83DA16130CCF}" srcOrd="6" destOrd="0" presId="urn:microsoft.com/office/officeart/2005/8/layout/list1"/>
    <dgm:cxn modelId="{5D5D8530-3918-AD42-882B-6F64EB997C8D}" type="presParOf" srcId="{DC0BB8D7-3EAB-8641-85FA-5FF66C72CBFC}" destId="{122B95A4-EBC5-B842-8E12-3D113BF4E2A8}" srcOrd="7" destOrd="0" presId="urn:microsoft.com/office/officeart/2005/8/layout/list1"/>
    <dgm:cxn modelId="{AAA228B2-E43A-F044-8AE0-4BF5C646A29C}" type="presParOf" srcId="{DC0BB8D7-3EAB-8641-85FA-5FF66C72CBFC}" destId="{80993604-7704-F145-8B2C-16F04B7369F9}" srcOrd="8" destOrd="0" presId="urn:microsoft.com/office/officeart/2005/8/layout/list1"/>
    <dgm:cxn modelId="{29D39622-4ED6-014D-B6C2-8605D1BCECA3}" type="presParOf" srcId="{80993604-7704-F145-8B2C-16F04B7369F9}" destId="{8A86109E-4D89-024C-AF50-D19665D1B9B1}" srcOrd="0" destOrd="0" presId="urn:microsoft.com/office/officeart/2005/8/layout/list1"/>
    <dgm:cxn modelId="{1F2D1FEE-938F-634A-BADD-DE03F5C78EC3}" type="presParOf" srcId="{80993604-7704-F145-8B2C-16F04B7369F9}" destId="{9A481FBB-FC00-7748-8186-A71F963AA850}" srcOrd="1" destOrd="0" presId="urn:microsoft.com/office/officeart/2005/8/layout/list1"/>
    <dgm:cxn modelId="{8E8C2BD4-D45C-2C4F-8C91-142CAFEE22D2}" type="presParOf" srcId="{DC0BB8D7-3EAB-8641-85FA-5FF66C72CBFC}" destId="{EE1B1DF9-801D-1546-91EC-749DEE92C56A}" srcOrd="9" destOrd="0" presId="urn:microsoft.com/office/officeart/2005/8/layout/list1"/>
    <dgm:cxn modelId="{A5006187-EFEC-D541-86F0-5CCCA52824B6}" type="presParOf" srcId="{DC0BB8D7-3EAB-8641-85FA-5FF66C72CBFC}" destId="{ADDC62D6-5CBF-8F4F-9D7A-3E18CD062992}" srcOrd="10" destOrd="0" presId="urn:microsoft.com/office/officeart/2005/8/layout/list1"/>
    <dgm:cxn modelId="{FFC428DD-EC5F-B94B-8A1F-1009510CE90E}" type="presParOf" srcId="{DC0BB8D7-3EAB-8641-85FA-5FF66C72CBFC}" destId="{284991A8-4107-A443-93D6-1234A6BEBE0D}" srcOrd="11" destOrd="0" presId="urn:microsoft.com/office/officeart/2005/8/layout/list1"/>
    <dgm:cxn modelId="{28E1DBEC-9F92-D349-A4A6-39A951C4FFC1}" type="presParOf" srcId="{DC0BB8D7-3EAB-8641-85FA-5FF66C72CBFC}" destId="{82CF22CE-30E6-6E4E-BAD4-3AD60B830DC1}" srcOrd="12" destOrd="0" presId="urn:microsoft.com/office/officeart/2005/8/layout/list1"/>
    <dgm:cxn modelId="{4548B24D-DECC-CE4C-B056-EA62185B7BE0}" type="presParOf" srcId="{82CF22CE-30E6-6E4E-BAD4-3AD60B830DC1}" destId="{5FBC1E44-5A31-BE40-9BE0-8F8A54A94875}" srcOrd="0" destOrd="0" presId="urn:microsoft.com/office/officeart/2005/8/layout/list1"/>
    <dgm:cxn modelId="{FB0E2DC9-C714-B94B-8EA0-7ED61AC0E981}" type="presParOf" srcId="{82CF22CE-30E6-6E4E-BAD4-3AD60B830DC1}" destId="{0441346F-A450-714D-B268-B240801A7419}" srcOrd="1" destOrd="0" presId="urn:microsoft.com/office/officeart/2005/8/layout/list1"/>
    <dgm:cxn modelId="{8E893D9F-4255-9C4D-A84F-D54E87CC336C}" type="presParOf" srcId="{DC0BB8D7-3EAB-8641-85FA-5FF66C72CBFC}" destId="{631EED49-07C8-A843-A8D9-7DAF4CDEB880}" srcOrd="13" destOrd="0" presId="urn:microsoft.com/office/officeart/2005/8/layout/list1"/>
    <dgm:cxn modelId="{B15DAB27-CB48-CA4C-8675-4335A1BBCA75}" type="presParOf" srcId="{DC0BB8D7-3EAB-8641-85FA-5FF66C72CBFC}" destId="{51123BB3-29B7-0B40-A9AC-CB196737D365}"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EC72F93-F033-FD4B-96DA-56B92F099939}" type="doc">
      <dgm:prSet loTypeId="urn:microsoft.com/office/officeart/2005/8/layout/list1" loCatId="" qsTypeId="urn:microsoft.com/office/officeart/2005/8/quickstyle/simple2" qsCatId="simple" csTypeId="urn:microsoft.com/office/officeart/2005/8/colors/accent0_2" csCatId="mainScheme" phldr="1"/>
      <dgm:spPr/>
      <dgm:t>
        <a:bodyPr/>
        <a:lstStyle/>
        <a:p>
          <a:endParaRPr lang="en-US"/>
        </a:p>
      </dgm:t>
    </dgm:pt>
    <dgm:pt modelId="{F62BD3C1-632E-8D46-AE74-02FEAAD2E8FD}">
      <dgm:prSet custT="1"/>
      <dgm:spPr/>
      <dgm:t>
        <a:bodyPr/>
        <a:lstStyle/>
        <a:p>
          <a:pPr rtl="0"/>
          <a:r>
            <a:rPr lang="en-US" sz="2400" baseline="30000"/>
            <a:t>The follicular pool that influences serum AMH levels the most probably is that of 1 – 2 mm follicles, although some analyses have suggested a slightly larger size (Jeppesen et al., 2013). </a:t>
          </a:r>
          <a:endParaRPr lang="en-US" sz="2400"/>
        </a:p>
      </dgm:t>
    </dgm:pt>
    <dgm:pt modelId="{B27EDFDE-EC2A-0743-9A85-1EF4C6E23DD8}" type="parTrans" cxnId="{BE8559CA-6A93-024E-BBEB-A93394644626}">
      <dgm:prSet/>
      <dgm:spPr/>
      <dgm:t>
        <a:bodyPr/>
        <a:lstStyle/>
        <a:p>
          <a:endParaRPr lang="en-US" sz="4800"/>
        </a:p>
      </dgm:t>
    </dgm:pt>
    <dgm:pt modelId="{D57EDA4D-31CC-5147-92CF-846748E432FE}" type="sibTrans" cxnId="{BE8559CA-6A93-024E-BBEB-A93394644626}">
      <dgm:prSet/>
      <dgm:spPr/>
      <dgm:t>
        <a:bodyPr/>
        <a:lstStyle/>
        <a:p>
          <a:endParaRPr lang="en-US" sz="4800"/>
        </a:p>
      </dgm:t>
    </dgm:pt>
    <dgm:pt modelId="{4ADFC740-4C71-6446-A832-4BD0B797E84F}">
      <dgm:prSet custT="1"/>
      <dgm:spPr/>
      <dgm:t>
        <a:bodyPr/>
        <a:lstStyle/>
        <a:p>
          <a:pPr rtl="0"/>
          <a:r>
            <a:rPr lang="en-US" sz="2400" baseline="30000"/>
            <a:t>According to recent guidelines (Broekmans et al., 2010)  and</a:t>
          </a:r>
          <a:r>
            <a:rPr lang="en-US" sz="2400"/>
            <a:t> </a:t>
          </a:r>
          <a:r>
            <a:rPr lang="en-US" sz="2400" baseline="30000"/>
            <a:t>current clinical practice worldwide, ultrasonographic counting considers</a:t>
          </a:r>
          <a:r>
            <a:rPr lang="en-US" sz="2400"/>
            <a:t> </a:t>
          </a:r>
          <a:r>
            <a:rPr lang="en-US" sz="2400" baseline="30000"/>
            <a:t>antral follicles whose diameter varies considerably, from 2 to 10 mm. </a:t>
          </a:r>
          <a:endParaRPr lang="en-US" sz="2400"/>
        </a:p>
      </dgm:t>
    </dgm:pt>
    <dgm:pt modelId="{F46BD092-72CA-564C-ADA6-52F78B7A04CF}" type="parTrans" cxnId="{F8335D02-FB2C-C049-A224-8DEA5E422B14}">
      <dgm:prSet/>
      <dgm:spPr/>
      <dgm:t>
        <a:bodyPr/>
        <a:lstStyle/>
        <a:p>
          <a:endParaRPr lang="en-US" sz="4800"/>
        </a:p>
      </dgm:t>
    </dgm:pt>
    <dgm:pt modelId="{BC14EB18-C3D5-3544-B9CB-4E62826B8EEC}" type="sibTrans" cxnId="{F8335D02-FB2C-C049-A224-8DEA5E422B14}">
      <dgm:prSet/>
      <dgm:spPr/>
      <dgm:t>
        <a:bodyPr/>
        <a:lstStyle/>
        <a:p>
          <a:endParaRPr lang="en-US" sz="4800"/>
        </a:p>
      </dgm:t>
    </dgm:pt>
    <dgm:pt modelId="{E523E161-196E-1445-A969-B709C633B079}">
      <dgm:prSet custT="1"/>
      <dgm:spPr/>
      <dgm:t>
        <a:bodyPr/>
        <a:lstStyle/>
        <a:p>
          <a:pPr rtl="0"/>
          <a:r>
            <a:rPr lang="en-US" sz="2400" baseline="30000" dirty="0"/>
            <a:t>It is</a:t>
          </a:r>
          <a:r>
            <a:rPr lang="en-US" sz="2400" dirty="0"/>
            <a:t> </a:t>
          </a:r>
          <a:r>
            <a:rPr lang="en-US" sz="2400" baseline="30000" dirty="0"/>
            <a:t>also noteworthy that</a:t>
          </a:r>
          <a:r>
            <a:rPr lang="en-US" sz="2400" dirty="0"/>
            <a:t> </a:t>
          </a:r>
          <a:r>
            <a:rPr lang="en-US" sz="2400" baseline="30000" dirty="0"/>
            <a:t>ultrasound technology cannot distinguish healthy</a:t>
          </a:r>
          <a:r>
            <a:rPr lang="en-US" sz="2400" dirty="0"/>
            <a:t> </a:t>
          </a:r>
          <a:r>
            <a:rPr lang="en-US" sz="2400" baseline="30000" dirty="0"/>
            <a:t>from </a:t>
          </a:r>
          <a:r>
            <a:rPr lang="en-US" sz="2400" baseline="30000" dirty="0" err="1"/>
            <a:t>atretic</a:t>
          </a:r>
          <a:r>
            <a:rPr lang="en-US" sz="2400" baseline="30000" dirty="0"/>
            <a:t> follicles. </a:t>
          </a:r>
          <a:endParaRPr lang="en-US" sz="2400" dirty="0"/>
        </a:p>
      </dgm:t>
    </dgm:pt>
    <dgm:pt modelId="{970B625E-C636-6D42-A4FA-6518E247CA96}" type="parTrans" cxnId="{1D73B344-28E9-3C4C-8261-8CF09D19E347}">
      <dgm:prSet/>
      <dgm:spPr/>
      <dgm:t>
        <a:bodyPr/>
        <a:lstStyle/>
        <a:p>
          <a:endParaRPr lang="en-US" sz="4800"/>
        </a:p>
      </dgm:t>
    </dgm:pt>
    <dgm:pt modelId="{E55BC57D-07F6-F347-911B-0DA4DA3A8216}" type="sibTrans" cxnId="{1D73B344-28E9-3C4C-8261-8CF09D19E347}">
      <dgm:prSet/>
      <dgm:spPr/>
      <dgm:t>
        <a:bodyPr/>
        <a:lstStyle/>
        <a:p>
          <a:endParaRPr lang="en-US" sz="4800"/>
        </a:p>
      </dgm:t>
    </dgm:pt>
    <dgm:pt modelId="{E080DD81-4D7B-8D4D-B3AD-964F12D578C2}" type="pres">
      <dgm:prSet presAssocID="{9EC72F93-F033-FD4B-96DA-56B92F099939}" presName="linear" presStyleCnt="0">
        <dgm:presLayoutVars>
          <dgm:dir/>
          <dgm:animLvl val="lvl"/>
          <dgm:resizeHandles val="exact"/>
        </dgm:presLayoutVars>
      </dgm:prSet>
      <dgm:spPr/>
    </dgm:pt>
    <dgm:pt modelId="{D0E1591D-03CC-1540-8FD9-DE32990EF39C}" type="pres">
      <dgm:prSet presAssocID="{F62BD3C1-632E-8D46-AE74-02FEAAD2E8FD}" presName="parentLin" presStyleCnt="0"/>
      <dgm:spPr/>
    </dgm:pt>
    <dgm:pt modelId="{3E0DD8E4-2D2F-574F-80B5-A5BF0E4E8AD8}" type="pres">
      <dgm:prSet presAssocID="{F62BD3C1-632E-8D46-AE74-02FEAAD2E8FD}" presName="parentLeftMargin" presStyleLbl="node1" presStyleIdx="0" presStyleCnt="3"/>
      <dgm:spPr/>
    </dgm:pt>
    <dgm:pt modelId="{934F31B3-35BB-7946-86BB-E2E2710E1B61}" type="pres">
      <dgm:prSet presAssocID="{F62BD3C1-632E-8D46-AE74-02FEAAD2E8FD}" presName="parentText" presStyleLbl="node1" presStyleIdx="0" presStyleCnt="3" custScaleX="115478">
        <dgm:presLayoutVars>
          <dgm:chMax val="0"/>
          <dgm:bulletEnabled val="1"/>
        </dgm:presLayoutVars>
      </dgm:prSet>
      <dgm:spPr/>
    </dgm:pt>
    <dgm:pt modelId="{64CA60D7-9C53-7A4D-A61D-0DFD9D676904}" type="pres">
      <dgm:prSet presAssocID="{F62BD3C1-632E-8D46-AE74-02FEAAD2E8FD}" presName="negativeSpace" presStyleCnt="0"/>
      <dgm:spPr/>
    </dgm:pt>
    <dgm:pt modelId="{C69974F2-8B4D-3A48-9E86-C3BB8CD59BB5}" type="pres">
      <dgm:prSet presAssocID="{F62BD3C1-632E-8D46-AE74-02FEAAD2E8FD}" presName="childText" presStyleLbl="conFgAcc1" presStyleIdx="0" presStyleCnt="3">
        <dgm:presLayoutVars>
          <dgm:bulletEnabled val="1"/>
        </dgm:presLayoutVars>
      </dgm:prSet>
      <dgm:spPr/>
    </dgm:pt>
    <dgm:pt modelId="{332846C4-6626-B243-AFAF-A1EEF3882198}" type="pres">
      <dgm:prSet presAssocID="{D57EDA4D-31CC-5147-92CF-846748E432FE}" presName="spaceBetweenRectangles" presStyleCnt="0"/>
      <dgm:spPr/>
    </dgm:pt>
    <dgm:pt modelId="{AF6498FF-171B-D243-8A6C-401B7F94008E}" type="pres">
      <dgm:prSet presAssocID="{4ADFC740-4C71-6446-A832-4BD0B797E84F}" presName="parentLin" presStyleCnt="0"/>
      <dgm:spPr/>
    </dgm:pt>
    <dgm:pt modelId="{CC95C685-D1AB-C74B-90DF-F61479572C28}" type="pres">
      <dgm:prSet presAssocID="{4ADFC740-4C71-6446-A832-4BD0B797E84F}" presName="parentLeftMargin" presStyleLbl="node1" presStyleIdx="0" presStyleCnt="3"/>
      <dgm:spPr/>
    </dgm:pt>
    <dgm:pt modelId="{BFC154E9-D9DF-F644-BDE8-C75FCF8D2FE7}" type="pres">
      <dgm:prSet presAssocID="{4ADFC740-4C71-6446-A832-4BD0B797E84F}" presName="parentText" presStyleLbl="node1" presStyleIdx="1" presStyleCnt="3" custScaleX="126943">
        <dgm:presLayoutVars>
          <dgm:chMax val="0"/>
          <dgm:bulletEnabled val="1"/>
        </dgm:presLayoutVars>
      </dgm:prSet>
      <dgm:spPr/>
    </dgm:pt>
    <dgm:pt modelId="{609BC04D-EF1C-BD4E-A914-B1CAAF0A15D8}" type="pres">
      <dgm:prSet presAssocID="{4ADFC740-4C71-6446-A832-4BD0B797E84F}" presName="negativeSpace" presStyleCnt="0"/>
      <dgm:spPr/>
    </dgm:pt>
    <dgm:pt modelId="{3DEE7E62-8D3E-374F-8130-843EDD883E73}" type="pres">
      <dgm:prSet presAssocID="{4ADFC740-4C71-6446-A832-4BD0B797E84F}" presName="childText" presStyleLbl="conFgAcc1" presStyleIdx="1" presStyleCnt="3">
        <dgm:presLayoutVars>
          <dgm:bulletEnabled val="1"/>
        </dgm:presLayoutVars>
      </dgm:prSet>
      <dgm:spPr/>
    </dgm:pt>
    <dgm:pt modelId="{19543FF4-9F77-A547-B626-16C332B36725}" type="pres">
      <dgm:prSet presAssocID="{BC14EB18-C3D5-3544-B9CB-4E62826B8EEC}" presName="spaceBetweenRectangles" presStyleCnt="0"/>
      <dgm:spPr/>
    </dgm:pt>
    <dgm:pt modelId="{2DF1447A-2229-894C-A516-B307AF799A4A}" type="pres">
      <dgm:prSet presAssocID="{E523E161-196E-1445-A969-B709C633B079}" presName="parentLin" presStyleCnt="0"/>
      <dgm:spPr/>
    </dgm:pt>
    <dgm:pt modelId="{418A3E8E-EE9C-2349-A507-C3ED9A9A36A3}" type="pres">
      <dgm:prSet presAssocID="{E523E161-196E-1445-A969-B709C633B079}" presName="parentLeftMargin" presStyleLbl="node1" presStyleIdx="1" presStyleCnt="3"/>
      <dgm:spPr/>
    </dgm:pt>
    <dgm:pt modelId="{4556D5CD-1695-0042-A9FC-226388C9C601}" type="pres">
      <dgm:prSet presAssocID="{E523E161-196E-1445-A969-B709C633B079}" presName="parentText" presStyleLbl="node1" presStyleIdx="2" presStyleCnt="3" custScaleX="125568">
        <dgm:presLayoutVars>
          <dgm:chMax val="0"/>
          <dgm:bulletEnabled val="1"/>
        </dgm:presLayoutVars>
      </dgm:prSet>
      <dgm:spPr/>
    </dgm:pt>
    <dgm:pt modelId="{58E190FF-EA1B-9342-9EFC-92C2A188D430}" type="pres">
      <dgm:prSet presAssocID="{E523E161-196E-1445-A969-B709C633B079}" presName="negativeSpace" presStyleCnt="0"/>
      <dgm:spPr/>
    </dgm:pt>
    <dgm:pt modelId="{E43365E7-955D-214C-B376-4F8E25A69DE7}" type="pres">
      <dgm:prSet presAssocID="{E523E161-196E-1445-A969-B709C633B079}" presName="childText" presStyleLbl="conFgAcc1" presStyleIdx="2" presStyleCnt="3">
        <dgm:presLayoutVars>
          <dgm:bulletEnabled val="1"/>
        </dgm:presLayoutVars>
      </dgm:prSet>
      <dgm:spPr/>
    </dgm:pt>
  </dgm:ptLst>
  <dgm:cxnLst>
    <dgm:cxn modelId="{F8335D02-FB2C-C049-A224-8DEA5E422B14}" srcId="{9EC72F93-F033-FD4B-96DA-56B92F099939}" destId="{4ADFC740-4C71-6446-A832-4BD0B797E84F}" srcOrd="1" destOrd="0" parTransId="{F46BD092-72CA-564C-ADA6-52F78B7A04CF}" sibTransId="{BC14EB18-C3D5-3544-B9CB-4E62826B8EEC}"/>
    <dgm:cxn modelId="{0996130C-76F2-4947-A768-F5C7DCB2BCA9}" type="presOf" srcId="{F62BD3C1-632E-8D46-AE74-02FEAAD2E8FD}" destId="{934F31B3-35BB-7946-86BB-E2E2710E1B61}" srcOrd="1" destOrd="0" presId="urn:microsoft.com/office/officeart/2005/8/layout/list1"/>
    <dgm:cxn modelId="{C7B1E81B-FDF9-7E43-9AAE-EBC2BEB6BF3B}" type="presOf" srcId="{4ADFC740-4C71-6446-A832-4BD0B797E84F}" destId="{CC95C685-D1AB-C74B-90DF-F61479572C28}" srcOrd="0" destOrd="0" presId="urn:microsoft.com/office/officeart/2005/8/layout/list1"/>
    <dgm:cxn modelId="{8160B625-5209-9043-BB7B-D22C7CCBC452}" type="presOf" srcId="{4ADFC740-4C71-6446-A832-4BD0B797E84F}" destId="{BFC154E9-D9DF-F644-BDE8-C75FCF8D2FE7}" srcOrd="1" destOrd="0" presId="urn:microsoft.com/office/officeart/2005/8/layout/list1"/>
    <dgm:cxn modelId="{1D73B344-28E9-3C4C-8261-8CF09D19E347}" srcId="{9EC72F93-F033-FD4B-96DA-56B92F099939}" destId="{E523E161-196E-1445-A969-B709C633B079}" srcOrd="2" destOrd="0" parTransId="{970B625E-C636-6D42-A4FA-6518E247CA96}" sibTransId="{E55BC57D-07F6-F347-911B-0DA4DA3A8216}"/>
    <dgm:cxn modelId="{077A3064-1D4F-CF4D-B164-772B8674888F}" type="presOf" srcId="{9EC72F93-F033-FD4B-96DA-56B92F099939}" destId="{E080DD81-4D7B-8D4D-B3AD-964F12D578C2}" srcOrd="0" destOrd="0" presId="urn:microsoft.com/office/officeart/2005/8/layout/list1"/>
    <dgm:cxn modelId="{A648689D-D549-964C-8284-6AE96966C28A}" type="presOf" srcId="{F62BD3C1-632E-8D46-AE74-02FEAAD2E8FD}" destId="{3E0DD8E4-2D2F-574F-80B5-A5BF0E4E8AD8}" srcOrd="0" destOrd="0" presId="urn:microsoft.com/office/officeart/2005/8/layout/list1"/>
    <dgm:cxn modelId="{BE8559CA-6A93-024E-BBEB-A93394644626}" srcId="{9EC72F93-F033-FD4B-96DA-56B92F099939}" destId="{F62BD3C1-632E-8D46-AE74-02FEAAD2E8FD}" srcOrd="0" destOrd="0" parTransId="{B27EDFDE-EC2A-0743-9A85-1EF4C6E23DD8}" sibTransId="{D57EDA4D-31CC-5147-92CF-846748E432FE}"/>
    <dgm:cxn modelId="{00C496DA-D53D-F44F-81DA-949212AC3603}" type="presOf" srcId="{E523E161-196E-1445-A969-B709C633B079}" destId="{418A3E8E-EE9C-2349-A507-C3ED9A9A36A3}" srcOrd="0" destOrd="0" presId="urn:microsoft.com/office/officeart/2005/8/layout/list1"/>
    <dgm:cxn modelId="{C710E5E8-6D10-354A-8586-8B69E467732E}" type="presOf" srcId="{E523E161-196E-1445-A969-B709C633B079}" destId="{4556D5CD-1695-0042-A9FC-226388C9C601}" srcOrd="1" destOrd="0" presId="urn:microsoft.com/office/officeart/2005/8/layout/list1"/>
    <dgm:cxn modelId="{3A7FA50B-F38A-834E-A2C5-E71D13C5ED36}" type="presParOf" srcId="{E080DD81-4D7B-8D4D-B3AD-964F12D578C2}" destId="{D0E1591D-03CC-1540-8FD9-DE32990EF39C}" srcOrd="0" destOrd="0" presId="urn:microsoft.com/office/officeart/2005/8/layout/list1"/>
    <dgm:cxn modelId="{3B0786B1-5D01-BF43-BD1C-C65E883D3FEF}" type="presParOf" srcId="{D0E1591D-03CC-1540-8FD9-DE32990EF39C}" destId="{3E0DD8E4-2D2F-574F-80B5-A5BF0E4E8AD8}" srcOrd="0" destOrd="0" presId="urn:microsoft.com/office/officeart/2005/8/layout/list1"/>
    <dgm:cxn modelId="{8367FC26-3C76-9745-861E-99DECC6F2563}" type="presParOf" srcId="{D0E1591D-03CC-1540-8FD9-DE32990EF39C}" destId="{934F31B3-35BB-7946-86BB-E2E2710E1B61}" srcOrd="1" destOrd="0" presId="urn:microsoft.com/office/officeart/2005/8/layout/list1"/>
    <dgm:cxn modelId="{B934F29E-7CE7-CB4B-8630-166A0146CDC1}" type="presParOf" srcId="{E080DD81-4D7B-8D4D-B3AD-964F12D578C2}" destId="{64CA60D7-9C53-7A4D-A61D-0DFD9D676904}" srcOrd="1" destOrd="0" presId="urn:microsoft.com/office/officeart/2005/8/layout/list1"/>
    <dgm:cxn modelId="{797542E1-C8B6-1A42-8DE0-FEE20EC67974}" type="presParOf" srcId="{E080DD81-4D7B-8D4D-B3AD-964F12D578C2}" destId="{C69974F2-8B4D-3A48-9E86-C3BB8CD59BB5}" srcOrd="2" destOrd="0" presId="urn:microsoft.com/office/officeart/2005/8/layout/list1"/>
    <dgm:cxn modelId="{573AFEFD-F94F-604F-B42F-BE84AADBFE0D}" type="presParOf" srcId="{E080DD81-4D7B-8D4D-B3AD-964F12D578C2}" destId="{332846C4-6626-B243-AFAF-A1EEF3882198}" srcOrd="3" destOrd="0" presId="urn:microsoft.com/office/officeart/2005/8/layout/list1"/>
    <dgm:cxn modelId="{7F062E42-FA09-8C41-8EBF-913233571628}" type="presParOf" srcId="{E080DD81-4D7B-8D4D-B3AD-964F12D578C2}" destId="{AF6498FF-171B-D243-8A6C-401B7F94008E}" srcOrd="4" destOrd="0" presId="urn:microsoft.com/office/officeart/2005/8/layout/list1"/>
    <dgm:cxn modelId="{A336AA26-6E45-E741-B742-B2446375CD97}" type="presParOf" srcId="{AF6498FF-171B-D243-8A6C-401B7F94008E}" destId="{CC95C685-D1AB-C74B-90DF-F61479572C28}" srcOrd="0" destOrd="0" presId="urn:microsoft.com/office/officeart/2005/8/layout/list1"/>
    <dgm:cxn modelId="{E4BDE745-5FB4-E446-B3FE-823E12E4EE2F}" type="presParOf" srcId="{AF6498FF-171B-D243-8A6C-401B7F94008E}" destId="{BFC154E9-D9DF-F644-BDE8-C75FCF8D2FE7}" srcOrd="1" destOrd="0" presId="urn:microsoft.com/office/officeart/2005/8/layout/list1"/>
    <dgm:cxn modelId="{4B84BB2A-027B-A744-82FA-60376FE5629F}" type="presParOf" srcId="{E080DD81-4D7B-8D4D-B3AD-964F12D578C2}" destId="{609BC04D-EF1C-BD4E-A914-B1CAAF0A15D8}" srcOrd="5" destOrd="0" presId="urn:microsoft.com/office/officeart/2005/8/layout/list1"/>
    <dgm:cxn modelId="{64B3C843-0DB9-B24C-9C64-2F42A51E2AE5}" type="presParOf" srcId="{E080DD81-4D7B-8D4D-B3AD-964F12D578C2}" destId="{3DEE7E62-8D3E-374F-8130-843EDD883E73}" srcOrd="6" destOrd="0" presId="urn:microsoft.com/office/officeart/2005/8/layout/list1"/>
    <dgm:cxn modelId="{8A5FCD38-416F-9147-83C2-06C68AA70C82}" type="presParOf" srcId="{E080DD81-4D7B-8D4D-B3AD-964F12D578C2}" destId="{19543FF4-9F77-A547-B626-16C332B36725}" srcOrd="7" destOrd="0" presId="urn:microsoft.com/office/officeart/2005/8/layout/list1"/>
    <dgm:cxn modelId="{2B09D6E8-7B69-9D4A-BE56-68C93A35E49C}" type="presParOf" srcId="{E080DD81-4D7B-8D4D-B3AD-964F12D578C2}" destId="{2DF1447A-2229-894C-A516-B307AF799A4A}" srcOrd="8" destOrd="0" presId="urn:microsoft.com/office/officeart/2005/8/layout/list1"/>
    <dgm:cxn modelId="{E7E2BD32-2061-8B4E-ABD7-1B50F839E950}" type="presParOf" srcId="{2DF1447A-2229-894C-A516-B307AF799A4A}" destId="{418A3E8E-EE9C-2349-A507-C3ED9A9A36A3}" srcOrd="0" destOrd="0" presId="urn:microsoft.com/office/officeart/2005/8/layout/list1"/>
    <dgm:cxn modelId="{B547F477-2B2C-4649-8A23-BC72EA5A182F}" type="presParOf" srcId="{2DF1447A-2229-894C-A516-B307AF799A4A}" destId="{4556D5CD-1695-0042-A9FC-226388C9C601}" srcOrd="1" destOrd="0" presId="urn:microsoft.com/office/officeart/2005/8/layout/list1"/>
    <dgm:cxn modelId="{11668C15-00DB-E64A-9D39-E9569D0BEFE5}" type="presParOf" srcId="{E080DD81-4D7B-8D4D-B3AD-964F12D578C2}" destId="{58E190FF-EA1B-9342-9EFC-92C2A188D430}" srcOrd="9" destOrd="0" presId="urn:microsoft.com/office/officeart/2005/8/layout/list1"/>
    <dgm:cxn modelId="{D71F4BE0-2FC0-7949-A9A8-8CD65AA37536}" type="presParOf" srcId="{E080DD81-4D7B-8D4D-B3AD-964F12D578C2}" destId="{E43365E7-955D-214C-B376-4F8E25A69DE7}"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4B92CC2-92D1-4948-9257-56372E7DD0BF}" type="doc">
      <dgm:prSet loTypeId="urn:microsoft.com/office/officeart/2005/8/layout/vProcess5" loCatId="" qsTypeId="urn:microsoft.com/office/officeart/2005/8/quickstyle/simple2" qsCatId="simple" csTypeId="urn:microsoft.com/office/officeart/2005/8/colors/accent0_2" csCatId="mainScheme" phldr="1"/>
      <dgm:spPr/>
      <dgm:t>
        <a:bodyPr/>
        <a:lstStyle/>
        <a:p>
          <a:endParaRPr lang="en-US"/>
        </a:p>
      </dgm:t>
    </dgm:pt>
    <dgm:pt modelId="{DDF29A48-D9A8-9F4D-9196-28FCB05102F1}">
      <dgm:prSet/>
      <dgm:spPr/>
      <dgm:t>
        <a:bodyPr/>
        <a:lstStyle/>
        <a:p>
          <a:pPr rtl="0"/>
          <a:r>
            <a:rPr lang="en-US"/>
            <a:t>Biomarkers for ovarian reserve can provide a reliable estimation for success in the process of oocyte harvesting.</a:t>
          </a:r>
        </a:p>
      </dgm:t>
    </dgm:pt>
    <dgm:pt modelId="{A6822D3A-FFB9-4549-85D1-D63E04160B7F}" type="parTrans" cxnId="{E994E922-60CD-094B-B477-8385669245F9}">
      <dgm:prSet/>
      <dgm:spPr/>
      <dgm:t>
        <a:bodyPr/>
        <a:lstStyle/>
        <a:p>
          <a:endParaRPr lang="en-US"/>
        </a:p>
      </dgm:t>
    </dgm:pt>
    <dgm:pt modelId="{F4C3057B-938D-F54B-8BBE-B2A3DAB1B3A0}" type="sibTrans" cxnId="{E994E922-60CD-094B-B477-8385669245F9}">
      <dgm:prSet/>
      <dgm:spPr/>
      <dgm:t>
        <a:bodyPr/>
        <a:lstStyle/>
        <a:p>
          <a:endParaRPr lang="en-US"/>
        </a:p>
      </dgm:t>
    </dgm:pt>
    <dgm:pt modelId="{F41795FF-EA2F-9349-BA9B-5BACD4771360}">
      <dgm:prSet/>
      <dgm:spPr/>
      <dgm:t>
        <a:bodyPr/>
        <a:lstStyle/>
        <a:p>
          <a:pPr rtl="0"/>
          <a:r>
            <a:rPr lang="en-US"/>
            <a:t>In contrast they are not as  reliable to predict poor response and therefore exclude patients from ovarian stimulation if they desire to do so. </a:t>
          </a:r>
        </a:p>
      </dgm:t>
    </dgm:pt>
    <dgm:pt modelId="{C2210E74-FA86-024C-B5AC-B54D665B8E5A}" type="parTrans" cxnId="{373A1715-7DB2-5B42-A5F6-F0DE126E37FA}">
      <dgm:prSet/>
      <dgm:spPr/>
      <dgm:t>
        <a:bodyPr/>
        <a:lstStyle/>
        <a:p>
          <a:endParaRPr lang="en-US"/>
        </a:p>
      </dgm:t>
    </dgm:pt>
    <dgm:pt modelId="{6A79C813-FDE5-6545-9796-37491B048FDE}" type="sibTrans" cxnId="{373A1715-7DB2-5B42-A5F6-F0DE126E37FA}">
      <dgm:prSet/>
      <dgm:spPr/>
      <dgm:t>
        <a:bodyPr/>
        <a:lstStyle/>
        <a:p>
          <a:endParaRPr lang="en-US"/>
        </a:p>
      </dgm:t>
    </dgm:pt>
    <dgm:pt modelId="{F5FEDF2A-C20D-E04F-993F-2E4B2E605820}">
      <dgm:prSet/>
      <dgm:spPr/>
      <dgm:t>
        <a:bodyPr/>
        <a:lstStyle/>
        <a:p>
          <a:pPr rtl="0"/>
          <a:r>
            <a:rPr lang="en-US" dirty="0"/>
            <a:t>Ovarian response is not synonymous to fecundity and ability to produce pregnancy. </a:t>
          </a:r>
        </a:p>
      </dgm:t>
    </dgm:pt>
    <dgm:pt modelId="{DAFA004C-4114-DD40-A0D1-D896BB8766AF}" type="parTrans" cxnId="{DFEE1382-B439-0E4E-AF4E-37F615239BD5}">
      <dgm:prSet/>
      <dgm:spPr/>
      <dgm:t>
        <a:bodyPr/>
        <a:lstStyle/>
        <a:p>
          <a:endParaRPr lang="en-US"/>
        </a:p>
      </dgm:t>
    </dgm:pt>
    <dgm:pt modelId="{E67377C8-8B9D-EB4E-9567-127B1CFCF397}" type="sibTrans" cxnId="{DFEE1382-B439-0E4E-AF4E-37F615239BD5}">
      <dgm:prSet/>
      <dgm:spPr/>
      <dgm:t>
        <a:bodyPr/>
        <a:lstStyle/>
        <a:p>
          <a:endParaRPr lang="en-US"/>
        </a:p>
      </dgm:t>
    </dgm:pt>
    <dgm:pt modelId="{706192EB-24D8-1744-8A07-3A37FB32A334}">
      <dgm:prSet/>
      <dgm:spPr/>
      <dgm:t>
        <a:bodyPr/>
        <a:lstStyle/>
        <a:p>
          <a:pPr rtl="0"/>
          <a:r>
            <a:rPr lang="en-US"/>
            <a:t>The age factor should be also included in the equation.  </a:t>
          </a:r>
        </a:p>
      </dgm:t>
    </dgm:pt>
    <dgm:pt modelId="{303B3828-C98E-3C4F-857C-561C10AAD10A}" type="parTrans" cxnId="{57D4E6DA-1807-6541-919D-B14FB99B2196}">
      <dgm:prSet/>
      <dgm:spPr/>
      <dgm:t>
        <a:bodyPr/>
        <a:lstStyle/>
        <a:p>
          <a:endParaRPr lang="en-US"/>
        </a:p>
      </dgm:t>
    </dgm:pt>
    <dgm:pt modelId="{C83F7FC5-FE4C-1D4B-9BF9-2B5CFC2F5C61}" type="sibTrans" cxnId="{57D4E6DA-1807-6541-919D-B14FB99B2196}">
      <dgm:prSet/>
      <dgm:spPr/>
      <dgm:t>
        <a:bodyPr/>
        <a:lstStyle/>
        <a:p>
          <a:endParaRPr lang="en-US"/>
        </a:p>
      </dgm:t>
    </dgm:pt>
    <dgm:pt modelId="{F6D34C9F-5C37-5D48-B1FA-3EE50DB5CB47}" type="pres">
      <dgm:prSet presAssocID="{14B92CC2-92D1-4948-9257-56372E7DD0BF}" presName="outerComposite" presStyleCnt="0">
        <dgm:presLayoutVars>
          <dgm:chMax val="5"/>
          <dgm:dir/>
          <dgm:resizeHandles val="exact"/>
        </dgm:presLayoutVars>
      </dgm:prSet>
      <dgm:spPr/>
    </dgm:pt>
    <dgm:pt modelId="{39E39A8B-0483-7F40-A491-C47F91DA0D38}" type="pres">
      <dgm:prSet presAssocID="{14B92CC2-92D1-4948-9257-56372E7DD0BF}" presName="dummyMaxCanvas" presStyleCnt="0">
        <dgm:presLayoutVars/>
      </dgm:prSet>
      <dgm:spPr/>
    </dgm:pt>
    <dgm:pt modelId="{CEBB7690-126A-1A44-8ADA-E30626C8D5FD}" type="pres">
      <dgm:prSet presAssocID="{14B92CC2-92D1-4948-9257-56372E7DD0BF}" presName="FourNodes_1" presStyleLbl="node1" presStyleIdx="0" presStyleCnt="4">
        <dgm:presLayoutVars>
          <dgm:bulletEnabled val="1"/>
        </dgm:presLayoutVars>
      </dgm:prSet>
      <dgm:spPr/>
    </dgm:pt>
    <dgm:pt modelId="{1FCAAD6D-CD1E-5040-BC0C-0D87B8B8DA61}" type="pres">
      <dgm:prSet presAssocID="{14B92CC2-92D1-4948-9257-56372E7DD0BF}" presName="FourNodes_2" presStyleLbl="node1" presStyleIdx="1" presStyleCnt="4">
        <dgm:presLayoutVars>
          <dgm:bulletEnabled val="1"/>
        </dgm:presLayoutVars>
      </dgm:prSet>
      <dgm:spPr/>
    </dgm:pt>
    <dgm:pt modelId="{4692C021-A6DB-7048-B6B2-9D757ADA8D0C}" type="pres">
      <dgm:prSet presAssocID="{14B92CC2-92D1-4948-9257-56372E7DD0BF}" presName="FourNodes_3" presStyleLbl="node1" presStyleIdx="2" presStyleCnt="4">
        <dgm:presLayoutVars>
          <dgm:bulletEnabled val="1"/>
        </dgm:presLayoutVars>
      </dgm:prSet>
      <dgm:spPr/>
    </dgm:pt>
    <dgm:pt modelId="{E824D0F6-D4B2-F74C-BFE2-32B2D1EA37A0}" type="pres">
      <dgm:prSet presAssocID="{14B92CC2-92D1-4948-9257-56372E7DD0BF}" presName="FourNodes_4" presStyleLbl="node1" presStyleIdx="3" presStyleCnt="4">
        <dgm:presLayoutVars>
          <dgm:bulletEnabled val="1"/>
        </dgm:presLayoutVars>
      </dgm:prSet>
      <dgm:spPr/>
    </dgm:pt>
    <dgm:pt modelId="{0CE7873B-D7C8-4F43-9ED6-F436518A5FD1}" type="pres">
      <dgm:prSet presAssocID="{14B92CC2-92D1-4948-9257-56372E7DD0BF}" presName="FourConn_1-2" presStyleLbl="fgAccFollowNode1" presStyleIdx="0" presStyleCnt="3">
        <dgm:presLayoutVars>
          <dgm:bulletEnabled val="1"/>
        </dgm:presLayoutVars>
      </dgm:prSet>
      <dgm:spPr/>
    </dgm:pt>
    <dgm:pt modelId="{75D57B91-E1DA-F440-A989-41B50EBA7591}" type="pres">
      <dgm:prSet presAssocID="{14B92CC2-92D1-4948-9257-56372E7DD0BF}" presName="FourConn_2-3" presStyleLbl="fgAccFollowNode1" presStyleIdx="1" presStyleCnt="3">
        <dgm:presLayoutVars>
          <dgm:bulletEnabled val="1"/>
        </dgm:presLayoutVars>
      </dgm:prSet>
      <dgm:spPr/>
    </dgm:pt>
    <dgm:pt modelId="{C71B18BE-45FA-E748-A82D-3D857F8AB15A}" type="pres">
      <dgm:prSet presAssocID="{14B92CC2-92D1-4948-9257-56372E7DD0BF}" presName="FourConn_3-4" presStyleLbl="fgAccFollowNode1" presStyleIdx="2" presStyleCnt="3">
        <dgm:presLayoutVars>
          <dgm:bulletEnabled val="1"/>
        </dgm:presLayoutVars>
      </dgm:prSet>
      <dgm:spPr/>
    </dgm:pt>
    <dgm:pt modelId="{2983BE9E-B19D-0D49-917B-1D72E79EF6F1}" type="pres">
      <dgm:prSet presAssocID="{14B92CC2-92D1-4948-9257-56372E7DD0BF}" presName="FourNodes_1_text" presStyleLbl="node1" presStyleIdx="3" presStyleCnt="4">
        <dgm:presLayoutVars>
          <dgm:bulletEnabled val="1"/>
        </dgm:presLayoutVars>
      </dgm:prSet>
      <dgm:spPr/>
    </dgm:pt>
    <dgm:pt modelId="{A0CA6CFA-6AD5-F343-8469-C64D878E0402}" type="pres">
      <dgm:prSet presAssocID="{14B92CC2-92D1-4948-9257-56372E7DD0BF}" presName="FourNodes_2_text" presStyleLbl="node1" presStyleIdx="3" presStyleCnt="4">
        <dgm:presLayoutVars>
          <dgm:bulletEnabled val="1"/>
        </dgm:presLayoutVars>
      </dgm:prSet>
      <dgm:spPr/>
    </dgm:pt>
    <dgm:pt modelId="{0D54546F-9D47-9D49-BCA4-3A0EFBF86566}" type="pres">
      <dgm:prSet presAssocID="{14B92CC2-92D1-4948-9257-56372E7DD0BF}" presName="FourNodes_3_text" presStyleLbl="node1" presStyleIdx="3" presStyleCnt="4">
        <dgm:presLayoutVars>
          <dgm:bulletEnabled val="1"/>
        </dgm:presLayoutVars>
      </dgm:prSet>
      <dgm:spPr/>
    </dgm:pt>
    <dgm:pt modelId="{DD046F60-248D-D145-822F-02EA2288F158}" type="pres">
      <dgm:prSet presAssocID="{14B92CC2-92D1-4948-9257-56372E7DD0BF}" presName="FourNodes_4_text" presStyleLbl="node1" presStyleIdx="3" presStyleCnt="4">
        <dgm:presLayoutVars>
          <dgm:bulletEnabled val="1"/>
        </dgm:presLayoutVars>
      </dgm:prSet>
      <dgm:spPr/>
    </dgm:pt>
  </dgm:ptLst>
  <dgm:cxnLst>
    <dgm:cxn modelId="{373A1715-7DB2-5B42-A5F6-F0DE126E37FA}" srcId="{14B92CC2-92D1-4948-9257-56372E7DD0BF}" destId="{F41795FF-EA2F-9349-BA9B-5BACD4771360}" srcOrd="1" destOrd="0" parTransId="{C2210E74-FA86-024C-B5AC-B54D665B8E5A}" sibTransId="{6A79C813-FDE5-6545-9796-37491B048FDE}"/>
    <dgm:cxn modelId="{E994E922-60CD-094B-B477-8385669245F9}" srcId="{14B92CC2-92D1-4948-9257-56372E7DD0BF}" destId="{DDF29A48-D9A8-9F4D-9196-28FCB05102F1}" srcOrd="0" destOrd="0" parTransId="{A6822D3A-FFB9-4549-85D1-D63E04160B7F}" sibTransId="{F4C3057B-938D-F54B-8BBE-B2A3DAB1B3A0}"/>
    <dgm:cxn modelId="{23141323-6A9D-3646-BBE9-C946F4CC4875}" type="presOf" srcId="{F4C3057B-938D-F54B-8BBE-B2A3DAB1B3A0}" destId="{0CE7873B-D7C8-4F43-9ED6-F436518A5FD1}" srcOrd="0" destOrd="0" presId="urn:microsoft.com/office/officeart/2005/8/layout/vProcess5"/>
    <dgm:cxn modelId="{1A3E2633-35FD-4344-8254-3AF5B972271F}" type="presOf" srcId="{706192EB-24D8-1744-8A07-3A37FB32A334}" destId="{E824D0F6-D4B2-F74C-BFE2-32B2D1EA37A0}" srcOrd="0" destOrd="0" presId="urn:microsoft.com/office/officeart/2005/8/layout/vProcess5"/>
    <dgm:cxn modelId="{659EA73C-73F5-A449-9AAE-A4ED3D32E5CD}" type="presOf" srcId="{F41795FF-EA2F-9349-BA9B-5BACD4771360}" destId="{A0CA6CFA-6AD5-F343-8469-C64D878E0402}" srcOrd="1" destOrd="0" presId="urn:microsoft.com/office/officeart/2005/8/layout/vProcess5"/>
    <dgm:cxn modelId="{854AFC4D-E065-0545-BBE1-C4592289F968}" type="presOf" srcId="{DDF29A48-D9A8-9F4D-9196-28FCB05102F1}" destId="{2983BE9E-B19D-0D49-917B-1D72E79EF6F1}" srcOrd="1" destOrd="0" presId="urn:microsoft.com/office/officeart/2005/8/layout/vProcess5"/>
    <dgm:cxn modelId="{9003115E-18E3-AA4E-8718-81A7BE5407F1}" type="presOf" srcId="{DDF29A48-D9A8-9F4D-9196-28FCB05102F1}" destId="{CEBB7690-126A-1A44-8ADA-E30626C8D5FD}" srcOrd="0" destOrd="0" presId="urn:microsoft.com/office/officeart/2005/8/layout/vProcess5"/>
    <dgm:cxn modelId="{E1974962-D2D9-8845-946F-A5E030F4D046}" type="presOf" srcId="{14B92CC2-92D1-4948-9257-56372E7DD0BF}" destId="{F6D34C9F-5C37-5D48-B1FA-3EE50DB5CB47}" srcOrd="0" destOrd="0" presId="urn:microsoft.com/office/officeart/2005/8/layout/vProcess5"/>
    <dgm:cxn modelId="{D5B57F7D-7C65-C84E-AF96-0A68A73F6F04}" type="presOf" srcId="{706192EB-24D8-1744-8A07-3A37FB32A334}" destId="{DD046F60-248D-D145-822F-02EA2288F158}" srcOrd="1" destOrd="0" presId="urn:microsoft.com/office/officeart/2005/8/layout/vProcess5"/>
    <dgm:cxn modelId="{DFEE1382-B439-0E4E-AF4E-37F615239BD5}" srcId="{14B92CC2-92D1-4948-9257-56372E7DD0BF}" destId="{F5FEDF2A-C20D-E04F-993F-2E4B2E605820}" srcOrd="2" destOrd="0" parTransId="{DAFA004C-4114-DD40-A0D1-D896BB8766AF}" sibTransId="{E67377C8-8B9D-EB4E-9567-127B1CFCF397}"/>
    <dgm:cxn modelId="{B0CFA189-D81E-3442-B140-FD038023894B}" type="presOf" srcId="{F5FEDF2A-C20D-E04F-993F-2E4B2E605820}" destId="{0D54546F-9D47-9D49-BCA4-3A0EFBF86566}" srcOrd="1" destOrd="0" presId="urn:microsoft.com/office/officeart/2005/8/layout/vProcess5"/>
    <dgm:cxn modelId="{3FCD619D-8B12-4041-A24B-779C04876529}" type="presOf" srcId="{F41795FF-EA2F-9349-BA9B-5BACD4771360}" destId="{1FCAAD6D-CD1E-5040-BC0C-0D87B8B8DA61}" srcOrd="0" destOrd="0" presId="urn:microsoft.com/office/officeart/2005/8/layout/vProcess5"/>
    <dgm:cxn modelId="{EC4AA9B1-6D61-A545-A78E-8D343C12EBEB}" type="presOf" srcId="{E67377C8-8B9D-EB4E-9567-127B1CFCF397}" destId="{C71B18BE-45FA-E748-A82D-3D857F8AB15A}" srcOrd="0" destOrd="0" presId="urn:microsoft.com/office/officeart/2005/8/layout/vProcess5"/>
    <dgm:cxn modelId="{F02FDFB2-AD67-2445-9BAE-C2E0A7C9A612}" type="presOf" srcId="{F5FEDF2A-C20D-E04F-993F-2E4B2E605820}" destId="{4692C021-A6DB-7048-B6B2-9D757ADA8D0C}" srcOrd="0" destOrd="0" presId="urn:microsoft.com/office/officeart/2005/8/layout/vProcess5"/>
    <dgm:cxn modelId="{3767CCC0-260B-4A4C-B271-7DBF9801DE8C}" type="presOf" srcId="{6A79C813-FDE5-6545-9796-37491B048FDE}" destId="{75D57B91-E1DA-F440-A989-41B50EBA7591}" srcOrd="0" destOrd="0" presId="urn:microsoft.com/office/officeart/2005/8/layout/vProcess5"/>
    <dgm:cxn modelId="{57D4E6DA-1807-6541-919D-B14FB99B2196}" srcId="{14B92CC2-92D1-4948-9257-56372E7DD0BF}" destId="{706192EB-24D8-1744-8A07-3A37FB32A334}" srcOrd="3" destOrd="0" parTransId="{303B3828-C98E-3C4F-857C-561C10AAD10A}" sibTransId="{C83F7FC5-FE4C-1D4B-9BF9-2B5CFC2F5C61}"/>
    <dgm:cxn modelId="{70386F90-F087-DA4E-AF8B-E26791FF666D}" type="presParOf" srcId="{F6D34C9F-5C37-5D48-B1FA-3EE50DB5CB47}" destId="{39E39A8B-0483-7F40-A491-C47F91DA0D38}" srcOrd="0" destOrd="0" presId="urn:microsoft.com/office/officeart/2005/8/layout/vProcess5"/>
    <dgm:cxn modelId="{CCF837FA-2154-1040-8713-EE96939FABA5}" type="presParOf" srcId="{F6D34C9F-5C37-5D48-B1FA-3EE50DB5CB47}" destId="{CEBB7690-126A-1A44-8ADA-E30626C8D5FD}" srcOrd="1" destOrd="0" presId="urn:microsoft.com/office/officeart/2005/8/layout/vProcess5"/>
    <dgm:cxn modelId="{8403383A-F8AB-4A4D-8553-9C2012600A96}" type="presParOf" srcId="{F6D34C9F-5C37-5D48-B1FA-3EE50DB5CB47}" destId="{1FCAAD6D-CD1E-5040-BC0C-0D87B8B8DA61}" srcOrd="2" destOrd="0" presId="urn:microsoft.com/office/officeart/2005/8/layout/vProcess5"/>
    <dgm:cxn modelId="{B30F64A1-7919-A64F-8C26-CD4C3AC434C0}" type="presParOf" srcId="{F6D34C9F-5C37-5D48-B1FA-3EE50DB5CB47}" destId="{4692C021-A6DB-7048-B6B2-9D757ADA8D0C}" srcOrd="3" destOrd="0" presId="urn:microsoft.com/office/officeart/2005/8/layout/vProcess5"/>
    <dgm:cxn modelId="{48102754-C6A8-AE4C-95EE-053E5A2789C8}" type="presParOf" srcId="{F6D34C9F-5C37-5D48-B1FA-3EE50DB5CB47}" destId="{E824D0F6-D4B2-F74C-BFE2-32B2D1EA37A0}" srcOrd="4" destOrd="0" presId="urn:microsoft.com/office/officeart/2005/8/layout/vProcess5"/>
    <dgm:cxn modelId="{8D3746EA-A4BC-FC4E-8B5E-88BF34C8513D}" type="presParOf" srcId="{F6D34C9F-5C37-5D48-B1FA-3EE50DB5CB47}" destId="{0CE7873B-D7C8-4F43-9ED6-F436518A5FD1}" srcOrd="5" destOrd="0" presId="urn:microsoft.com/office/officeart/2005/8/layout/vProcess5"/>
    <dgm:cxn modelId="{D2B22AA1-87AE-D24D-9F20-35485093B204}" type="presParOf" srcId="{F6D34C9F-5C37-5D48-B1FA-3EE50DB5CB47}" destId="{75D57B91-E1DA-F440-A989-41B50EBA7591}" srcOrd="6" destOrd="0" presId="urn:microsoft.com/office/officeart/2005/8/layout/vProcess5"/>
    <dgm:cxn modelId="{D77CF2E8-DE02-884B-AAE1-B06ED0DEB28C}" type="presParOf" srcId="{F6D34C9F-5C37-5D48-B1FA-3EE50DB5CB47}" destId="{C71B18BE-45FA-E748-A82D-3D857F8AB15A}" srcOrd="7" destOrd="0" presId="urn:microsoft.com/office/officeart/2005/8/layout/vProcess5"/>
    <dgm:cxn modelId="{A711D6F6-FE59-214C-93D1-87A59251BED8}" type="presParOf" srcId="{F6D34C9F-5C37-5D48-B1FA-3EE50DB5CB47}" destId="{2983BE9E-B19D-0D49-917B-1D72E79EF6F1}" srcOrd="8" destOrd="0" presId="urn:microsoft.com/office/officeart/2005/8/layout/vProcess5"/>
    <dgm:cxn modelId="{2D1E1159-4FD7-0344-93BD-0E125411E5DF}" type="presParOf" srcId="{F6D34C9F-5C37-5D48-B1FA-3EE50DB5CB47}" destId="{A0CA6CFA-6AD5-F343-8469-C64D878E0402}" srcOrd="9" destOrd="0" presId="urn:microsoft.com/office/officeart/2005/8/layout/vProcess5"/>
    <dgm:cxn modelId="{9E6376B7-6A55-6645-9AA3-A8060AEF62FD}" type="presParOf" srcId="{F6D34C9F-5C37-5D48-B1FA-3EE50DB5CB47}" destId="{0D54546F-9D47-9D49-BCA4-3A0EFBF86566}" srcOrd="10" destOrd="0" presId="urn:microsoft.com/office/officeart/2005/8/layout/vProcess5"/>
    <dgm:cxn modelId="{6C22ED95-877F-C641-A342-4F4A49C520A2}" type="presParOf" srcId="{F6D34C9F-5C37-5D48-B1FA-3EE50DB5CB47}" destId="{DD046F60-248D-D145-822F-02EA2288F158}"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1F4EF4-2C3E-734C-8BD2-D8EC91D7E615}" type="doc">
      <dgm:prSet loTypeId="urn:microsoft.com/office/officeart/2009/layout/CircleArrowProcess" loCatId="" qsTypeId="urn:microsoft.com/office/officeart/2005/8/quickstyle/simple2" qsCatId="simple" csTypeId="urn:microsoft.com/office/officeart/2005/8/colors/colorful2" csCatId="colorful" phldr="1"/>
      <dgm:spPr/>
      <dgm:t>
        <a:bodyPr/>
        <a:lstStyle/>
        <a:p>
          <a:endParaRPr lang="en-US"/>
        </a:p>
      </dgm:t>
    </dgm:pt>
    <dgm:pt modelId="{DE54F8EB-0596-644E-B4ED-C43145E67362}">
      <dgm:prSet/>
      <dgm:spPr/>
      <dgm:t>
        <a:bodyPr/>
        <a:lstStyle/>
        <a:p>
          <a:pPr rtl="0"/>
          <a:r>
            <a:rPr lang="en-US" dirty="0"/>
            <a:t>Medical</a:t>
          </a:r>
          <a:endParaRPr lang="el-GR" dirty="0"/>
        </a:p>
      </dgm:t>
    </dgm:pt>
    <dgm:pt modelId="{13A1B1D5-9B87-1C46-B767-FB60B22CA5D0}" type="parTrans" cxnId="{408CE4B7-5588-D549-87A1-098392842355}">
      <dgm:prSet/>
      <dgm:spPr/>
      <dgm:t>
        <a:bodyPr/>
        <a:lstStyle/>
        <a:p>
          <a:endParaRPr lang="en-US"/>
        </a:p>
      </dgm:t>
    </dgm:pt>
    <dgm:pt modelId="{B2940250-C19B-3C4B-9F50-64E101760D63}" type="sibTrans" cxnId="{408CE4B7-5588-D549-87A1-098392842355}">
      <dgm:prSet/>
      <dgm:spPr/>
      <dgm:t>
        <a:bodyPr/>
        <a:lstStyle/>
        <a:p>
          <a:endParaRPr lang="en-US"/>
        </a:p>
      </dgm:t>
    </dgm:pt>
    <dgm:pt modelId="{72718CD1-77FF-3D47-925D-8A7FF65F2A03}">
      <dgm:prSet custT="1"/>
      <dgm:spPr/>
      <dgm:t>
        <a:bodyPr/>
        <a:lstStyle/>
        <a:p>
          <a:pPr rtl="0"/>
          <a:r>
            <a:rPr lang="en-US" sz="2000" dirty="0"/>
            <a:t>Social</a:t>
          </a:r>
          <a:endParaRPr lang="el-GR" sz="2000" dirty="0"/>
        </a:p>
      </dgm:t>
    </dgm:pt>
    <dgm:pt modelId="{BB2EF529-240B-F842-B52A-83823CF4E186}" type="parTrans" cxnId="{FED8178A-34B0-8F40-825F-BFFE5AD68A47}">
      <dgm:prSet/>
      <dgm:spPr/>
      <dgm:t>
        <a:bodyPr/>
        <a:lstStyle/>
        <a:p>
          <a:endParaRPr lang="en-US"/>
        </a:p>
      </dgm:t>
    </dgm:pt>
    <dgm:pt modelId="{78FF8FD9-2946-EE42-B999-59DAB2B1A472}" type="sibTrans" cxnId="{FED8178A-34B0-8F40-825F-BFFE5AD68A47}">
      <dgm:prSet/>
      <dgm:spPr/>
      <dgm:t>
        <a:bodyPr/>
        <a:lstStyle/>
        <a:p>
          <a:endParaRPr lang="en-US"/>
        </a:p>
      </dgm:t>
    </dgm:pt>
    <dgm:pt modelId="{5CFC0D04-C8F1-8E44-A7F3-086D670707C0}" type="pres">
      <dgm:prSet presAssocID="{411F4EF4-2C3E-734C-8BD2-D8EC91D7E615}" presName="Name0" presStyleCnt="0">
        <dgm:presLayoutVars>
          <dgm:chMax val="7"/>
          <dgm:chPref val="7"/>
          <dgm:dir/>
          <dgm:animLvl val="lvl"/>
        </dgm:presLayoutVars>
      </dgm:prSet>
      <dgm:spPr/>
    </dgm:pt>
    <dgm:pt modelId="{E6C37D49-7B9E-DC46-A0FE-70F87A962F97}" type="pres">
      <dgm:prSet presAssocID="{DE54F8EB-0596-644E-B4ED-C43145E67362}" presName="Accent1" presStyleCnt="0"/>
      <dgm:spPr/>
    </dgm:pt>
    <dgm:pt modelId="{DAA38B79-37E6-5A49-A314-B954791B28A0}" type="pres">
      <dgm:prSet presAssocID="{DE54F8EB-0596-644E-B4ED-C43145E67362}" presName="Accent" presStyleLbl="node1" presStyleIdx="0" presStyleCnt="2" custScaleX="185051" custScaleY="174709"/>
      <dgm:spPr/>
    </dgm:pt>
    <dgm:pt modelId="{626A8C80-E468-BC49-ADCB-35F661E0215C}" type="pres">
      <dgm:prSet presAssocID="{DE54F8EB-0596-644E-B4ED-C43145E67362}" presName="Parent1" presStyleLbl="revTx" presStyleIdx="0" presStyleCnt="2" custScaleX="139460" custScaleY="162813">
        <dgm:presLayoutVars>
          <dgm:chMax val="1"/>
          <dgm:chPref val="1"/>
          <dgm:bulletEnabled val="1"/>
        </dgm:presLayoutVars>
      </dgm:prSet>
      <dgm:spPr/>
    </dgm:pt>
    <dgm:pt modelId="{BE05E260-6B93-AC44-8A6D-F0628AC04E8A}" type="pres">
      <dgm:prSet presAssocID="{72718CD1-77FF-3D47-925D-8A7FF65F2A03}" presName="Accent2" presStyleCnt="0"/>
      <dgm:spPr/>
    </dgm:pt>
    <dgm:pt modelId="{74C1F133-1044-7040-B5FA-B5AF751887DA}" type="pres">
      <dgm:prSet presAssocID="{72718CD1-77FF-3D47-925D-8A7FF65F2A03}" presName="Accent" presStyleLbl="node1" presStyleIdx="1" presStyleCnt="2" custScaleX="122380" custScaleY="116622" custLinFactNeighborX="-9744" custLinFactNeighborY="34820"/>
      <dgm:spPr/>
    </dgm:pt>
    <dgm:pt modelId="{0A1B9C71-BD8E-B94F-B141-9106E80B956B}" type="pres">
      <dgm:prSet presAssocID="{72718CD1-77FF-3D47-925D-8A7FF65F2A03}" presName="Parent2" presStyleLbl="revTx" presStyleIdx="1" presStyleCnt="2" custScaleX="164036" custLinFactY="5886" custLinFactNeighborX="-19495" custLinFactNeighborY="100000">
        <dgm:presLayoutVars>
          <dgm:chMax val="1"/>
          <dgm:chPref val="1"/>
          <dgm:bulletEnabled val="1"/>
        </dgm:presLayoutVars>
      </dgm:prSet>
      <dgm:spPr/>
    </dgm:pt>
  </dgm:ptLst>
  <dgm:cxnLst>
    <dgm:cxn modelId="{FB4F6B16-4A10-8149-AABF-8F9C3B6E6FD2}" type="presOf" srcId="{411F4EF4-2C3E-734C-8BD2-D8EC91D7E615}" destId="{5CFC0D04-C8F1-8E44-A7F3-086D670707C0}" srcOrd="0" destOrd="0" presId="urn:microsoft.com/office/officeart/2009/layout/CircleArrowProcess"/>
    <dgm:cxn modelId="{FED8178A-34B0-8F40-825F-BFFE5AD68A47}" srcId="{411F4EF4-2C3E-734C-8BD2-D8EC91D7E615}" destId="{72718CD1-77FF-3D47-925D-8A7FF65F2A03}" srcOrd="1" destOrd="0" parTransId="{BB2EF529-240B-F842-B52A-83823CF4E186}" sibTransId="{78FF8FD9-2946-EE42-B999-59DAB2B1A472}"/>
    <dgm:cxn modelId="{408CE4B7-5588-D549-87A1-098392842355}" srcId="{411F4EF4-2C3E-734C-8BD2-D8EC91D7E615}" destId="{DE54F8EB-0596-644E-B4ED-C43145E67362}" srcOrd="0" destOrd="0" parTransId="{13A1B1D5-9B87-1C46-B767-FB60B22CA5D0}" sibTransId="{B2940250-C19B-3C4B-9F50-64E101760D63}"/>
    <dgm:cxn modelId="{CD5172BD-C195-B54C-9346-3993168F292D}" type="presOf" srcId="{72718CD1-77FF-3D47-925D-8A7FF65F2A03}" destId="{0A1B9C71-BD8E-B94F-B141-9106E80B956B}" srcOrd="0" destOrd="0" presId="urn:microsoft.com/office/officeart/2009/layout/CircleArrowProcess"/>
    <dgm:cxn modelId="{F69100C1-4F37-CD48-A951-ACC57E0DDCAB}" type="presOf" srcId="{DE54F8EB-0596-644E-B4ED-C43145E67362}" destId="{626A8C80-E468-BC49-ADCB-35F661E0215C}" srcOrd="0" destOrd="0" presId="urn:microsoft.com/office/officeart/2009/layout/CircleArrowProcess"/>
    <dgm:cxn modelId="{786F7163-AAFB-164F-A9A9-9F669773CA8C}" type="presParOf" srcId="{5CFC0D04-C8F1-8E44-A7F3-086D670707C0}" destId="{E6C37D49-7B9E-DC46-A0FE-70F87A962F97}" srcOrd="0" destOrd="0" presId="urn:microsoft.com/office/officeart/2009/layout/CircleArrowProcess"/>
    <dgm:cxn modelId="{2A4DE90C-67D4-AD42-B963-FEB7B1429387}" type="presParOf" srcId="{E6C37D49-7B9E-DC46-A0FE-70F87A962F97}" destId="{DAA38B79-37E6-5A49-A314-B954791B28A0}" srcOrd="0" destOrd="0" presId="urn:microsoft.com/office/officeart/2009/layout/CircleArrowProcess"/>
    <dgm:cxn modelId="{AD27CA5F-1776-C64F-9D7E-805082139AE6}" type="presParOf" srcId="{5CFC0D04-C8F1-8E44-A7F3-086D670707C0}" destId="{626A8C80-E468-BC49-ADCB-35F661E0215C}" srcOrd="1" destOrd="0" presId="urn:microsoft.com/office/officeart/2009/layout/CircleArrowProcess"/>
    <dgm:cxn modelId="{9A1B1089-53E6-4046-8A73-2CEAE528AC8E}" type="presParOf" srcId="{5CFC0D04-C8F1-8E44-A7F3-086D670707C0}" destId="{BE05E260-6B93-AC44-8A6D-F0628AC04E8A}" srcOrd="2" destOrd="0" presId="urn:microsoft.com/office/officeart/2009/layout/CircleArrowProcess"/>
    <dgm:cxn modelId="{F2C808FD-4C13-5147-84E3-1C1834DC72DF}" type="presParOf" srcId="{BE05E260-6B93-AC44-8A6D-F0628AC04E8A}" destId="{74C1F133-1044-7040-B5FA-B5AF751887DA}" srcOrd="0" destOrd="0" presId="urn:microsoft.com/office/officeart/2009/layout/CircleArrowProcess"/>
    <dgm:cxn modelId="{61E75BD5-F698-5044-8C45-CBA9B4E288DC}" type="presParOf" srcId="{5CFC0D04-C8F1-8E44-A7F3-086D670707C0}" destId="{0A1B9C71-BD8E-B94F-B141-9106E80B956B}" srcOrd="3"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11BAA2-FC4D-924E-9FBE-14B296D52831}" type="doc">
      <dgm:prSet loTypeId="urn:microsoft.com/office/officeart/2008/layout/TitledPictureBlocks" loCatId="list" qsTypeId="urn:microsoft.com/office/officeart/2005/8/quickstyle/simple2" qsCatId="simple" csTypeId="urn:microsoft.com/office/officeart/2005/8/colors/accent1_2" csCatId="accent1" phldr="1"/>
      <dgm:spPr/>
      <dgm:t>
        <a:bodyPr/>
        <a:lstStyle/>
        <a:p>
          <a:endParaRPr lang="en-US"/>
        </a:p>
      </dgm:t>
    </dgm:pt>
    <dgm:pt modelId="{33D57AEB-A20A-FD43-807D-7DAAD04E7CA0}">
      <dgm:prSet custT="1"/>
      <dgm:spPr/>
      <dgm:t>
        <a:bodyPr/>
        <a:lstStyle/>
        <a:p>
          <a:r>
            <a:rPr lang="en-US" sz="1600" dirty="0"/>
            <a:t>Risks and benefits </a:t>
          </a:r>
        </a:p>
      </dgm:t>
    </dgm:pt>
    <dgm:pt modelId="{224986AB-8A61-954E-9965-4A3F47CC6DF8}" type="sibTrans" cxnId="{79DC4ECE-CF4D-5845-AF46-97355EB49A20}">
      <dgm:prSet/>
      <dgm:spPr/>
      <dgm:t>
        <a:bodyPr/>
        <a:lstStyle/>
        <a:p>
          <a:endParaRPr lang="en-US"/>
        </a:p>
      </dgm:t>
    </dgm:pt>
    <dgm:pt modelId="{6A18C659-970E-A243-8F5E-66E39830279F}" type="parTrans" cxnId="{79DC4ECE-CF4D-5845-AF46-97355EB49A20}">
      <dgm:prSet/>
      <dgm:spPr/>
      <dgm:t>
        <a:bodyPr/>
        <a:lstStyle/>
        <a:p>
          <a:endParaRPr lang="en-US"/>
        </a:p>
      </dgm:t>
    </dgm:pt>
    <dgm:pt modelId="{7B94C692-AE79-7B4C-9DA8-9F3D3AB11F31}">
      <dgm:prSet custT="1"/>
      <dgm:spPr/>
      <dgm:t>
        <a:bodyPr/>
        <a:lstStyle/>
        <a:p>
          <a:r>
            <a:rPr lang="en-US" sz="1600" dirty="0"/>
            <a:t>How it is done? </a:t>
          </a:r>
        </a:p>
      </dgm:t>
    </dgm:pt>
    <dgm:pt modelId="{A04D69F0-B362-744A-B06D-56D2398CE271}" type="sibTrans" cxnId="{6738320E-3D9F-114A-B091-915B6B678591}">
      <dgm:prSet/>
      <dgm:spPr/>
      <dgm:t>
        <a:bodyPr/>
        <a:lstStyle/>
        <a:p>
          <a:endParaRPr lang="en-US"/>
        </a:p>
      </dgm:t>
    </dgm:pt>
    <dgm:pt modelId="{8B8D8BA5-461B-4F43-BF73-E912000BF42E}" type="parTrans" cxnId="{6738320E-3D9F-114A-B091-915B6B678591}">
      <dgm:prSet/>
      <dgm:spPr/>
      <dgm:t>
        <a:bodyPr/>
        <a:lstStyle/>
        <a:p>
          <a:endParaRPr lang="en-US"/>
        </a:p>
      </dgm:t>
    </dgm:pt>
    <dgm:pt modelId="{04C26D32-72F9-994B-825C-0B80FEC705C2}">
      <dgm:prSet custT="1"/>
      <dgm:spPr/>
      <dgm:t>
        <a:bodyPr/>
        <a:lstStyle/>
        <a:p>
          <a:r>
            <a:rPr lang="en-US" sz="1600" dirty="0"/>
            <a:t>Medical indications for fertility preservation </a:t>
          </a:r>
        </a:p>
      </dgm:t>
    </dgm:pt>
    <dgm:pt modelId="{A07957EE-125F-C14F-9A78-4CA87DC337CF}" type="sibTrans" cxnId="{D18A4FF5-64DB-7C41-9E46-AB23A1E2CBED}">
      <dgm:prSet/>
      <dgm:spPr/>
      <dgm:t>
        <a:bodyPr/>
        <a:lstStyle/>
        <a:p>
          <a:endParaRPr lang="en-US"/>
        </a:p>
      </dgm:t>
    </dgm:pt>
    <dgm:pt modelId="{8DFB26EB-2211-1B46-8A77-52C3B4015D48}" type="parTrans" cxnId="{D18A4FF5-64DB-7C41-9E46-AB23A1E2CBED}">
      <dgm:prSet/>
      <dgm:spPr/>
      <dgm:t>
        <a:bodyPr/>
        <a:lstStyle/>
        <a:p>
          <a:endParaRPr lang="en-US"/>
        </a:p>
      </dgm:t>
    </dgm:pt>
    <dgm:pt modelId="{D2E474B9-08D0-0C45-8422-B102BDFCECE6}" type="pres">
      <dgm:prSet presAssocID="{0111BAA2-FC4D-924E-9FBE-14B296D52831}" presName="rootNode" presStyleCnt="0">
        <dgm:presLayoutVars>
          <dgm:chMax/>
          <dgm:chPref/>
          <dgm:dir/>
          <dgm:animLvl val="lvl"/>
        </dgm:presLayoutVars>
      </dgm:prSet>
      <dgm:spPr/>
    </dgm:pt>
    <dgm:pt modelId="{83E8BD73-E222-7247-BD48-A426597B86F1}" type="pres">
      <dgm:prSet presAssocID="{04C26D32-72F9-994B-825C-0B80FEC705C2}" presName="composite" presStyleCnt="0"/>
      <dgm:spPr/>
    </dgm:pt>
    <dgm:pt modelId="{C716DF4D-2D16-2D45-B6A9-1F19484E4517}" type="pres">
      <dgm:prSet presAssocID="{04C26D32-72F9-994B-825C-0B80FEC705C2}" presName="ParentText" presStyleLbl="node1" presStyleIdx="0" presStyleCnt="3" custScaleX="163402" custScaleY="310482" custLinFactY="-100000" custLinFactNeighborX="2195" custLinFactNeighborY="-160763">
        <dgm:presLayoutVars>
          <dgm:chMax val="1"/>
          <dgm:chPref val="1"/>
          <dgm:bulletEnabled val="1"/>
        </dgm:presLayoutVars>
      </dgm:prSet>
      <dgm:spPr/>
    </dgm:pt>
    <dgm:pt modelId="{F6CB09C8-C039-B048-8C32-54AE03D77E7B}" type="pres">
      <dgm:prSet presAssocID="{04C26D32-72F9-994B-825C-0B80FEC705C2}" presName="Image" presStyleLbl="bgImgPlace1" presStyleIdx="0" presStyleCnt="3" custScaleX="108736" custScaleY="131474" custLinFactNeighborX="822" custLinFactNeighborY="-9943"/>
      <dgm:spPr>
        <a:blipFill>
          <a:blip xmlns:r="http://schemas.openxmlformats.org/officeDocument/2006/relationships" r:embed="rId1">
            <a:extLst>
              <a:ext uri="{28A0092B-C50C-407E-A947-70E740481C1C}">
                <a14:useLocalDpi xmlns:a14="http://schemas.microsoft.com/office/drawing/2010/main" val="0"/>
              </a:ext>
            </a:extLst>
          </a:blip>
          <a:srcRect/>
          <a:stretch>
            <a:fillRect l="-34000" r="-34000"/>
          </a:stretch>
        </a:blipFill>
      </dgm:spPr>
    </dgm:pt>
    <dgm:pt modelId="{105E9F26-87A0-AA46-8B3D-9BE213DCD8B0}" type="pres">
      <dgm:prSet presAssocID="{04C26D32-72F9-994B-825C-0B80FEC705C2}" presName="ChildText" presStyleLbl="fgAcc1" presStyleIdx="0" presStyleCnt="0">
        <dgm:presLayoutVars>
          <dgm:chMax val="0"/>
          <dgm:chPref val="0"/>
          <dgm:bulletEnabled val="1"/>
        </dgm:presLayoutVars>
      </dgm:prSet>
      <dgm:spPr/>
    </dgm:pt>
    <dgm:pt modelId="{E403EC14-BD68-4941-9757-647618C1F1DD}" type="pres">
      <dgm:prSet presAssocID="{A07957EE-125F-C14F-9A78-4CA87DC337CF}" presName="sibTrans" presStyleCnt="0"/>
      <dgm:spPr/>
    </dgm:pt>
    <dgm:pt modelId="{C5129819-EB7C-2D4A-A563-FC31E8FED17A}" type="pres">
      <dgm:prSet presAssocID="{7B94C692-AE79-7B4C-9DA8-9F3D3AB11F31}" presName="composite" presStyleCnt="0"/>
      <dgm:spPr/>
    </dgm:pt>
    <dgm:pt modelId="{69779580-7B15-1548-AB0B-45AA60B46CF9}" type="pres">
      <dgm:prSet presAssocID="{7B94C692-AE79-7B4C-9DA8-9F3D3AB11F31}" presName="ParentText" presStyleLbl="node1" presStyleIdx="1" presStyleCnt="3" custScaleX="111147" custScaleY="203060" custLinFactNeighborX="6334" custLinFactNeighborY="70206">
        <dgm:presLayoutVars>
          <dgm:chMax val="1"/>
          <dgm:chPref val="1"/>
          <dgm:bulletEnabled val="1"/>
        </dgm:presLayoutVars>
      </dgm:prSet>
      <dgm:spPr/>
    </dgm:pt>
    <dgm:pt modelId="{C6D7E6B5-DFDA-584E-8D0F-8F4881890320}" type="pres">
      <dgm:prSet presAssocID="{7B94C692-AE79-7B4C-9DA8-9F3D3AB11F31}" presName="Image" presStyleLbl="bgImgPlace1" presStyleIdx="1" presStyleCnt="3" custLinFactNeighborX="8529" custLinFactNeighborY="29560"/>
      <dgm:spPr>
        <a:blipFill>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dgm:spPr>
    </dgm:pt>
    <dgm:pt modelId="{110C2D5B-D4B3-CD48-841C-9DC86BE8FAB5}" type="pres">
      <dgm:prSet presAssocID="{7B94C692-AE79-7B4C-9DA8-9F3D3AB11F31}" presName="ChildText" presStyleLbl="fgAcc1" presStyleIdx="0" presStyleCnt="0">
        <dgm:presLayoutVars>
          <dgm:chMax val="0"/>
          <dgm:chPref val="0"/>
          <dgm:bulletEnabled val="1"/>
        </dgm:presLayoutVars>
      </dgm:prSet>
      <dgm:spPr/>
    </dgm:pt>
    <dgm:pt modelId="{F14CAAA3-34DA-9349-AEB8-841BDD0D67BF}" type="pres">
      <dgm:prSet presAssocID="{A04D69F0-B362-744A-B06D-56D2398CE271}" presName="sibTrans" presStyleCnt="0"/>
      <dgm:spPr/>
    </dgm:pt>
    <dgm:pt modelId="{53A474C4-9054-8046-BC90-B5F34E6511D8}" type="pres">
      <dgm:prSet presAssocID="{33D57AEB-A20A-FD43-807D-7DAAD04E7CA0}" presName="composite" presStyleCnt="0"/>
      <dgm:spPr/>
    </dgm:pt>
    <dgm:pt modelId="{AA5C7C9E-C019-1E44-9A6D-03945B0A0BBA}" type="pres">
      <dgm:prSet presAssocID="{33D57AEB-A20A-FD43-807D-7DAAD04E7CA0}" presName="ParentText" presStyleLbl="node1" presStyleIdx="2" presStyleCnt="3" custScaleY="249283" custLinFactNeighborX="22678" custLinFactNeighborY="69808">
        <dgm:presLayoutVars>
          <dgm:chMax val="1"/>
          <dgm:chPref val="1"/>
          <dgm:bulletEnabled val="1"/>
        </dgm:presLayoutVars>
      </dgm:prSet>
      <dgm:spPr/>
    </dgm:pt>
    <dgm:pt modelId="{7612F83C-4A22-C642-B1FD-2A7F8305115A}" type="pres">
      <dgm:prSet presAssocID="{33D57AEB-A20A-FD43-807D-7DAAD04E7CA0}" presName="Image" presStyleLbl="bgImgPlace1" presStyleIdx="2" presStyleCnt="3" custLinFactNeighborX="22678" custLinFactNeighborY="26945"/>
      <dgm:spPr>
        <a:blipFill>
          <a:blip xmlns:r="http://schemas.openxmlformats.org/officeDocument/2006/relationships" r:embed="rId3">
            <a:extLst>
              <a:ext uri="{28A0092B-C50C-407E-A947-70E740481C1C}">
                <a14:useLocalDpi xmlns:a14="http://schemas.microsoft.com/office/drawing/2010/main" val="0"/>
              </a:ext>
            </a:extLst>
          </a:blip>
          <a:srcRect/>
          <a:stretch>
            <a:fillRect t="-9000" b="-9000"/>
          </a:stretch>
        </a:blipFill>
      </dgm:spPr>
    </dgm:pt>
    <dgm:pt modelId="{C72C5238-C739-134D-99A8-EDCC4021BF83}" type="pres">
      <dgm:prSet presAssocID="{33D57AEB-A20A-FD43-807D-7DAAD04E7CA0}" presName="ChildText" presStyleLbl="fgAcc1" presStyleIdx="0" presStyleCnt="0">
        <dgm:presLayoutVars>
          <dgm:chMax val="0"/>
          <dgm:chPref val="0"/>
          <dgm:bulletEnabled val="1"/>
        </dgm:presLayoutVars>
      </dgm:prSet>
      <dgm:spPr/>
    </dgm:pt>
  </dgm:ptLst>
  <dgm:cxnLst>
    <dgm:cxn modelId="{6738320E-3D9F-114A-B091-915B6B678591}" srcId="{0111BAA2-FC4D-924E-9FBE-14B296D52831}" destId="{7B94C692-AE79-7B4C-9DA8-9F3D3AB11F31}" srcOrd="1" destOrd="0" parTransId="{8B8D8BA5-461B-4F43-BF73-E912000BF42E}" sibTransId="{A04D69F0-B362-744A-B06D-56D2398CE271}"/>
    <dgm:cxn modelId="{60A93A65-BDDD-D846-8C54-B127B9F51BD8}" type="presOf" srcId="{04C26D32-72F9-994B-825C-0B80FEC705C2}" destId="{C716DF4D-2D16-2D45-B6A9-1F19484E4517}" srcOrd="0" destOrd="0" presId="urn:microsoft.com/office/officeart/2008/layout/TitledPictureBlocks"/>
    <dgm:cxn modelId="{B1BA186F-613C-AA4F-95EC-A43B397664B1}" type="presOf" srcId="{7B94C692-AE79-7B4C-9DA8-9F3D3AB11F31}" destId="{69779580-7B15-1548-AB0B-45AA60B46CF9}" srcOrd="0" destOrd="0" presId="urn:microsoft.com/office/officeart/2008/layout/TitledPictureBlocks"/>
    <dgm:cxn modelId="{79DC4ECE-CF4D-5845-AF46-97355EB49A20}" srcId="{0111BAA2-FC4D-924E-9FBE-14B296D52831}" destId="{33D57AEB-A20A-FD43-807D-7DAAD04E7CA0}" srcOrd="2" destOrd="0" parTransId="{6A18C659-970E-A243-8F5E-66E39830279F}" sibTransId="{224986AB-8A61-954E-9965-4A3F47CC6DF8}"/>
    <dgm:cxn modelId="{5785C3CF-9199-2D46-B7F2-F8CB12125807}" type="presOf" srcId="{33D57AEB-A20A-FD43-807D-7DAAD04E7CA0}" destId="{AA5C7C9E-C019-1E44-9A6D-03945B0A0BBA}" srcOrd="0" destOrd="0" presId="urn:microsoft.com/office/officeart/2008/layout/TitledPictureBlocks"/>
    <dgm:cxn modelId="{1B0DF9D4-92AB-6146-99CA-7E8F00BD1E0C}" type="presOf" srcId="{0111BAA2-FC4D-924E-9FBE-14B296D52831}" destId="{D2E474B9-08D0-0C45-8422-B102BDFCECE6}" srcOrd="0" destOrd="0" presId="urn:microsoft.com/office/officeart/2008/layout/TitledPictureBlocks"/>
    <dgm:cxn modelId="{D18A4FF5-64DB-7C41-9E46-AB23A1E2CBED}" srcId="{0111BAA2-FC4D-924E-9FBE-14B296D52831}" destId="{04C26D32-72F9-994B-825C-0B80FEC705C2}" srcOrd="0" destOrd="0" parTransId="{8DFB26EB-2211-1B46-8A77-52C3B4015D48}" sibTransId="{A07957EE-125F-C14F-9A78-4CA87DC337CF}"/>
    <dgm:cxn modelId="{55921E1B-80E7-E342-9C40-79C51A8E3E64}" type="presParOf" srcId="{D2E474B9-08D0-0C45-8422-B102BDFCECE6}" destId="{83E8BD73-E222-7247-BD48-A426597B86F1}" srcOrd="0" destOrd="0" presId="urn:microsoft.com/office/officeart/2008/layout/TitledPictureBlocks"/>
    <dgm:cxn modelId="{CB263132-B0F5-9440-9588-84BC166A76CC}" type="presParOf" srcId="{83E8BD73-E222-7247-BD48-A426597B86F1}" destId="{C716DF4D-2D16-2D45-B6A9-1F19484E4517}" srcOrd="0" destOrd="0" presId="urn:microsoft.com/office/officeart/2008/layout/TitledPictureBlocks"/>
    <dgm:cxn modelId="{30E65F14-923A-4A40-8386-557AE41D36E9}" type="presParOf" srcId="{83E8BD73-E222-7247-BD48-A426597B86F1}" destId="{F6CB09C8-C039-B048-8C32-54AE03D77E7B}" srcOrd="1" destOrd="0" presId="urn:microsoft.com/office/officeart/2008/layout/TitledPictureBlocks"/>
    <dgm:cxn modelId="{5FF27F3A-5EC5-BD4E-90CB-141B206B5523}" type="presParOf" srcId="{83E8BD73-E222-7247-BD48-A426597B86F1}" destId="{105E9F26-87A0-AA46-8B3D-9BE213DCD8B0}" srcOrd="2" destOrd="0" presId="urn:microsoft.com/office/officeart/2008/layout/TitledPictureBlocks"/>
    <dgm:cxn modelId="{A7C007A5-9C3D-D046-9F8F-5DAE519BE843}" type="presParOf" srcId="{D2E474B9-08D0-0C45-8422-B102BDFCECE6}" destId="{E403EC14-BD68-4941-9757-647618C1F1DD}" srcOrd="1" destOrd="0" presId="urn:microsoft.com/office/officeart/2008/layout/TitledPictureBlocks"/>
    <dgm:cxn modelId="{89C45B4C-B9A3-584E-B6CC-EDF7A062B330}" type="presParOf" srcId="{D2E474B9-08D0-0C45-8422-B102BDFCECE6}" destId="{C5129819-EB7C-2D4A-A563-FC31E8FED17A}" srcOrd="2" destOrd="0" presId="urn:microsoft.com/office/officeart/2008/layout/TitledPictureBlocks"/>
    <dgm:cxn modelId="{11D1514F-4B69-D340-9827-6EAE32A73166}" type="presParOf" srcId="{C5129819-EB7C-2D4A-A563-FC31E8FED17A}" destId="{69779580-7B15-1548-AB0B-45AA60B46CF9}" srcOrd="0" destOrd="0" presId="urn:microsoft.com/office/officeart/2008/layout/TitledPictureBlocks"/>
    <dgm:cxn modelId="{9A83BE26-3F1F-5741-9C7B-23258F1F7638}" type="presParOf" srcId="{C5129819-EB7C-2D4A-A563-FC31E8FED17A}" destId="{C6D7E6B5-DFDA-584E-8D0F-8F4881890320}" srcOrd="1" destOrd="0" presId="urn:microsoft.com/office/officeart/2008/layout/TitledPictureBlocks"/>
    <dgm:cxn modelId="{6C35BB75-C83E-D046-A108-CB295E93D751}" type="presParOf" srcId="{C5129819-EB7C-2D4A-A563-FC31E8FED17A}" destId="{110C2D5B-D4B3-CD48-841C-9DC86BE8FAB5}" srcOrd="2" destOrd="0" presId="urn:microsoft.com/office/officeart/2008/layout/TitledPictureBlocks"/>
    <dgm:cxn modelId="{CE5D1FBB-857F-484B-A2D1-351804232691}" type="presParOf" srcId="{D2E474B9-08D0-0C45-8422-B102BDFCECE6}" destId="{F14CAAA3-34DA-9349-AEB8-841BDD0D67BF}" srcOrd="3" destOrd="0" presId="urn:microsoft.com/office/officeart/2008/layout/TitledPictureBlocks"/>
    <dgm:cxn modelId="{DCF0BCFB-FBC6-0F4D-95DE-F00B8FD897F5}" type="presParOf" srcId="{D2E474B9-08D0-0C45-8422-B102BDFCECE6}" destId="{53A474C4-9054-8046-BC90-B5F34E6511D8}" srcOrd="4" destOrd="0" presId="urn:microsoft.com/office/officeart/2008/layout/TitledPictureBlocks"/>
    <dgm:cxn modelId="{0C280306-6EB6-5B4A-8B83-16002CF6A320}" type="presParOf" srcId="{53A474C4-9054-8046-BC90-B5F34E6511D8}" destId="{AA5C7C9E-C019-1E44-9A6D-03945B0A0BBA}" srcOrd="0" destOrd="0" presId="urn:microsoft.com/office/officeart/2008/layout/TitledPictureBlocks"/>
    <dgm:cxn modelId="{F195579B-1C80-E348-A2C5-7C414E48BAC1}" type="presParOf" srcId="{53A474C4-9054-8046-BC90-B5F34E6511D8}" destId="{7612F83C-4A22-C642-B1FD-2A7F8305115A}" srcOrd="1" destOrd="0" presId="urn:microsoft.com/office/officeart/2008/layout/TitledPictureBlocks"/>
    <dgm:cxn modelId="{AA564018-DE69-B444-BDA3-5EB3A7343D5B}" type="presParOf" srcId="{53A474C4-9054-8046-BC90-B5F34E6511D8}" destId="{C72C5238-C739-134D-99A8-EDCC4021BF83}" srcOrd="2" destOrd="0" presId="urn:microsoft.com/office/officeart/2008/layout/TitledPictureBlock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FCF3B8-BF03-0649-B7BB-439E42BB46AF}" type="doc">
      <dgm:prSet loTypeId="urn:microsoft.com/office/officeart/2005/8/layout/process1" loCatId="" qsTypeId="urn:microsoft.com/office/officeart/2005/8/quickstyle/3D3" qsCatId="3D" csTypeId="urn:microsoft.com/office/officeart/2005/8/colors/colorful1" csCatId="colorful" phldr="1"/>
      <dgm:spPr/>
    </dgm:pt>
    <dgm:pt modelId="{8368DA5D-A8EC-B843-BCC9-E0F0F693268A}">
      <dgm:prSet phldrT="[Text]" custT="1"/>
      <dgm:spPr/>
      <dgm:t>
        <a:bodyPr/>
        <a:lstStyle/>
        <a:p>
          <a:r>
            <a:rPr lang="en-US" sz="1800" dirty="0"/>
            <a:t>Cancer diagnosis</a:t>
          </a:r>
        </a:p>
      </dgm:t>
    </dgm:pt>
    <dgm:pt modelId="{6265F1EE-2FA2-BC4A-9585-E48BB6D9AAA5}" type="parTrans" cxnId="{847BD01A-F593-A541-BE03-D787961E12E3}">
      <dgm:prSet/>
      <dgm:spPr/>
      <dgm:t>
        <a:bodyPr/>
        <a:lstStyle/>
        <a:p>
          <a:endParaRPr lang="en-US" sz="1200"/>
        </a:p>
      </dgm:t>
    </dgm:pt>
    <dgm:pt modelId="{9050F56D-F862-C743-BD66-288EE50F148A}" type="sibTrans" cxnId="{847BD01A-F593-A541-BE03-D787961E12E3}">
      <dgm:prSet custT="1"/>
      <dgm:spPr/>
      <dgm:t>
        <a:bodyPr/>
        <a:lstStyle/>
        <a:p>
          <a:endParaRPr lang="en-US" sz="1600"/>
        </a:p>
      </dgm:t>
    </dgm:pt>
    <dgm:pt modelId="{CAFE75FE-89FF-7D45-9C7F-79B132B3AD0E}">
      <dgm:prSet phldrT="[Text]" custT="1"/>
      <dgm:spPr/>
      <dgm:t>
        <a:bodyPr/>
        <a:lstStyle/>
        <a:p>
          <a:r>
            <a:rPr lang="en-US" sz="1800" dirty="0"/>
            <a:t>Fertility preservation</a:t>
          </a:r>
        </a:p>
      </dgm:t>
    </dgm:pt>
    <dgm:pt modelId="{A6D191C4-EEF4-5445-B7EA-8F6E74BCD69A}" type="parTrans" cxnId="{5B53AAEF-24C1-9341-AC4E-233C12E5E23A}">
      <dgm:prSet/>
      <dgm:spPr/>
      <dgm:t>
        <a:bodyPr/>
        <a:lstStyle/>
        <a:p>
          <a:endParaRPr lang="en-US" sz="1200"/>
        </a:p>
      </dgm:t>
    </dgm:pt>
    <dgm:pt modelId="{801997F0-CF33-B341-8F56-0F73435EC67F}" type="sibTrans" cxnId="{5B53AAEF-24C1-9341-AC4E-233C12E5E23A}">
      <dgm:prSet custT="1"/>
      <dgm:spPr/>
      <dgm:t>
        <a:bodyPr/>
        <a:lstStyle/>
        <a:p>
          <a:endParaRPr lang="en-US" sz="1600"/>
        </a:p>
      </dgm:t>
    </dgm:pt>
    <dgm:pt modelId="{DA586F85-90A5-8C41-B770-34997D862BAE}">
      <dgm:prSet phldrT="[Text]" custT="1"/>
      <dgm:spPr/>
      <dgm:t>
        <a:bodyPr/>
        <a:lstStyle/>
        <a:p>
          <a:r>
            <a:rPr lang="en-US" sz="1800" dirty="0"/>
            <a:t>Treatment </a:t>
          </a:r>
        </a:p>
      </dgm:t>
    </dgm:pt>
    <dgm:pt modelId="{0E01BCAB-C0B1-244F-953B-B10CAF96455D}" type="parTrans" cxnId="{0BC16EBF-4602-E54F-B79D-F8D91A3BE6F8}">
      <dgm:prSet/>
      <dgm:spPr/>
      <dgm:t>
        <a:bodyPr/>
        <a:lstStyle/>
        <a:p>
          <a:endParaRPr lang="en-US" sz="1200"/>
        </a:p>
      </dgm:t>
    </dgm:pt>
    <dgm:pt modelId="{2B223452-EE74-884C-8E2C-B4CB0AC75B8F}" type="sibTrans" cxnId="{0BC16EBF-4602-E54F-B79D-F8D91A3BE6F8}">
      <dgm:prSet/>
      <dgm:spPr/>
      <dgm:t>
        <a:bodyPr/>
        <a:lstStyle/>
        <a:p>
          <a:endParaRPr lang="en-US" sz="1200"/>
        </a:p>
      </dgm:t>
    </dgm:pt>
    <dgm:pt modelId="{C46407AB-9A9A-7C44-B46F-D21F58C117AD}" type="pres">
      <dgm:prSet presAssocID="{8BFCF3B8-BF03-0649-B7BB-439E42BB46AF}" presName="Name0" presStyleCnt="0">
        <dgm:presLayoutVars>
          <dgm:dir/>
          <dgm:resizeHandles val="exact"/>
        </dgm:presLayoutVars>
      </dgm:prSet>
      <dgm:spPr/>
    </dgm:pt>
    <dgm:pt modelId="{8E70EE70-FC2B-AB48-91A8-88A0CB90DB99}" type="pres">
      <dgm:prSet presAssocID="{8368DA5D-A8EC-B843-BCC9-E0F0F693268A}" presName="node" presStyleLbl="node1" presStyleIdx="0" presStyleCnt="3">
        <dgm:presLayoutVars>
          <dgm:bulletEnabled val="1"/>
        </dgm:presLayoutVars>
      </dgm:prSet>
      <dgm:spPr/>
    </dgm:pt>
    <dgm:pt modelId="{7C89A353-9F8E-6B47-8248-DFBD6BDB53B4}" type="pres">
      <dgm:prSet presAssocID="{9050F56D-F862-C743-BD66-288EE50F148A}" presName="sibTrans" presStyleLbl="sibTrans2D1" presStyleIdx="0" presStyleCnt="2"/>
      <dgm:spPr/>
    </dgm:pt>
    <dgm:pt modelId="{B647A3A5-7B72-314A-A5E0-9710D293D1A3}" type="pres">
      <dgm:prSet presAssocID="{9050F56D-F862-C743-BD66-288EE50F148A}" presName="connectorText" presStyleLbl="sibTrans2D1" presStyleIdx="0" presStyleCnt="2"/>
      <dgm:spPr/>
    </dgm:pt>
    <dgm:pt modelId="{F17DFDF3-E012-0B42-954C-819EEB9D9BA9}" type="pres">
      <dgm:prSet presAssocID="{CAFE75FE-89FF-7D45-9C7F-79B132B3AD0E}" presName="node" presStyleLbl="node1" presStyleIdx="1" presStyleCnt="3">
        <dgm:presLayoutVars>
          <dgm:bulletEnabled val="1"/>
        </dgm:presLayoutVars>
      </dgm:prSet>
      <dgm:spPr/>
    </dgm:pt>
    <dgm:pt modelId="{5B8D959B-5FDD-3747-928C-831ABE3C1C1C}" type="pres">
      <dgm:prSet presAssocID="{801997F0-CF33-B341-8F56-0F73435EC67F}" presName="sibTrans" presStyleLbl="sibTrans2D1" presStyleIdx="1" presStyleCnt="2"/>
      <dgm:spPr/>
    </dgm:pt>
    <dgm:pt modelId="{098DDA02-DD99-3A4C-8485-CC53BB9BAA80}" type="pres">
      <dgm:prSet presAssocID="{801997F0-CF33-B341-8F56-0F73435EC67F}" presName="connectorText" presStyleLbl="sibTrans2D1" presStyleIdx="1" presStyleCnt="2"/>
      <dgm:spPr/>
    </dgm:pt>
    <dgm:pt modelId="{5087D106-1C8B-2C49-B742-DD5F97D9D287}" type="pres">
      <dgm:prSet presAssocID="{DA586F85-90A5-8C41-B770-34997D862BAE}" presName="node" presStyleLbl="node1" presStyleIdx="2" presStyleCnt="3">
        <dgm:presLayoutVars>
          <dgm:bulletEnabled val="1"/>
        </dgm:presLayoutVars>
      </dgm:prSet>
      <dgm:spPr/>
    </dgm:pt>
  </dgm:ptLst>
  <dgm:cxnLst>
    <dgm:cxn modelId="{DBE73600-D829-F447-A7FA-0F706ED6E5F1}" type="presOf" srcId="{9050F56D-F862-C743-BD66-288EE50F148A}" destId="{B647A3A5-7B72-314A-A5E0-9710D293D1A3}" srcOrd="1" destOrd="0" presId="urn:microsoft.com/office/officeart/2005/8/layout/process1"/>
    <dgm:cxn modelId="{847BD01A-F593-A541-BE03-D787961E12E3}" srcId="{8BFCF3B8-BF03-0649-B7BB-439E42BB46AF}" destId="{8368DA5D-A8EC-B843-BCC9-E0F0F693268A}" srcOrd="0" destOrd="0" parTransId="{6265F1EE-2FA2-BC4A-9585-E48BB6D9AAA5}" sibTransId="{9050F56D-F862-C743-BD66-288EE50F148A}"/>
    <dgm:cxn modelId="{01F15533-7F88-9345-B410-3B3CDA3B2E15}" type="presOf" srcId="{8368DA5D-A8EC-B843-BCC9-E0F0F693268A}" destId="{8E70EE70-FC2B-AB48-91A8-88A0CB90DB99}" srcOrd="0" destOrd="0" presId="urn:microsoft.com/office/officeart/2005/8/layout/process1"/>
    <dgm:cxn modelId="{4D73B835-38D8-7A45-8D83-5183FF557561}" type="presOf" srcId="{801997F0-CF33-B341-8F56-0F73435EC67F}" destId="{098DDA02-DD99-3A4C-8485-CC53BB9BAA80}" srcOrd="1" destOrd="0" presId="urn:microsoft.com/office/officeart/2005/8/layout/process1"/>
    <dgm:cxn modelId="{772BDC6A-AD03-E948-905F-F86781A5DF5A}" type="presOf" srcId="{DA586F85-90A5-8C41-B770-34997D862BAE}" destId="{5087D106-1C8B-2C49-B742-DD5F97D9D287}" srcOrd="0" destOrd="0" presId="urn:microsoft.com/office/officeart/2005/8/layout/process1"/>
    <dgm:cxn modelId="{56B1D0AD-8AE6-D84B-A0C4-D82F05D76B27}" type="presOf" srcId="{8BFCF3B8-BF03-0649-B7BB-439E42BB46AF}" destId="{C46407AB-9A9A-7C44-B46F-D21F58C117AD}" srcOrd="0" destOrd="0" presId="urn:microsoft.com/office/officeart/2005/8/layout/process1"/>
    <dgm:cxn modelId="{0BC16EBF-4602-E54F-B79D-F8D91A3BE6F8}" srcId="{8BFCF3B8-BF03-0649-B7BB-439E42BB46AF}" destId="{DA586F85-90A5-8C41-B770-34997D862BAE}" srcOrd="2" destOrd="0" parTransId="{0E01BCAB-C0B1-244F-953B-B10CAF96455D}" sibTransId="{2B223452-EE74-884C-8E2C-B4CB0AC75B8F}"/>
    <dgm:cxn modelId="{30CA76C5-BEFF-8445-9BC9-CF5B72B6CD11}" type="presOf" srcId="{9050F56D-F862-C743-BD66-288EE50F148A}" destId="{7C89A353-9F8E-6B47-8248-DFBD6BDB53B4}" srcOrd="0" destOrd="0" presId="urn:microsoft.com/office/officeart/2005/8/layout/process1"/>
    <dgm:cxn modelId="{DABBDED6-3E37-204F-8ACA-17F4DC282DD4}" type="presOf" srcId="{CAFE75FE-89FF-7D45-9C7F-79B132B3AD0E}" destId="{F17DFDF3-E012-0B42-954C-819EEB9D9BA9}" srcOrd="0" destOrd="0" presId="urn:microsoft.com/office/officeart/2005/8/layout/process1"/>
    <dgm:cxn modelId="{D743CCE8-6843-6B41-8141-D01F525B4C37}" type="presOf" srcId="{801997F0-CF33-B341-8F56-0F73435EC67F}" destId="{5B8D959B-5FDD-3747-928C-831ABE3C1C1C}" srcOrd="0" destOrd="0" presId="urn:microsoft.com/office/officeart/2005/8/layout/process1"/>
    <dgm:cxn modelId="{5B53AAEF-24C1-9341-AC4E-233C12E5E23A}" srcId="{8BFCF3B8-BF03-0649-B7BB-439E42BB46AF}" destId="{CAFE75FE-89FF-7D45-9C7F-79B132B3AD0E}" srcOrd="1" destOrd="0" parTransId="{A6D191C4-EEF4-5445-B7EA-8F6E74BCD69A}" sibTransId="{801997F0-CF33-B341-8F56-0F73435EC67F}"/>
    <dgm:cxn modelId="{F817B29E-0345-F74A-930C-CE5C08DAC3A1}" type="presParOf" srcId="{C46407AB-9A9A-7C44-B46F-D21F58C117AD}" destId="{8E70EE70-FC2B-AB48-91A8-88A0CB90DB99}" srcOrd="0" destOrd="0" presId="urn:microsoft.com/office/officeart/2005/8/layout/process1"/>
    <dgm:cxn modelId="{8627A4DE-229A-D64B-9764-F174D638EA2B}" type="presParOf" srcId="{C46407AB-9A9A-7C44-B46F-D21F58C117AD}" destId="{7C89A353-9F8E-6B47-8248-DFBD6BDB53B4}" srcOrd="1" destOrd="0" presId="urn:microsoft.com/office/officeart/2005/8/layout/process1"/>
    <dgm:cxn modelId="{3F0EDA3F-CE08-684A-88C0-F9C3B0E1F84C}" type="presParOf" srcId="{7C89A353-9F8E-6B47-8248-DFBD6BDB53B4}" destId="{B647A3A5-7B72-314A-A5E0-9710D293D1A3}" srcOrd="0" destOrd="0" presId="urn:microsoft.com/office/officeart/2005/8/layout/process1"/>
    <dgm:cxn modelId="{B8DC9282-60E1-8D43-9EA6-42159305A670}" type="presParOf" srcId="{C46407AB-9A9A-7C44-B46F-D21F58C117AD}" destId="{F17DFDF3-E012-0B42-954C-819EEB9D9BA9}" srcOrd="2" destOrd="0" presId="urn:microsoft.com/office/officeart/2005/8/layout/process1"/>
    <dgm:cxn modelId="{7825DB1C-5740-EC43-ACBB-5EAAEE29A588}" type="presParOf" srcId="{C46407AB-9A9A-7C44-B46F-D21F58C117AD}" destId="{5B8D959B-5FDD-3747-928C-831ABE3C1C1C}" srcOrd="3" destOrd="0" presId="urn:microsoft.com/office/officeart/2005/8/layout/process1"/>
    <dgm:cxn modelId="{6DB900A1-31D2-0E4C-AC84-EEE6CE700A2A}" type="presParOf" srcId="{5B8D959B-5FDD-3747-928C-831ABE3C1C1C}" destId="{098DDA02-DD99-3A4C-8485-CC53BB9BAA80}" srcOrd="0" destOrd="0" presId="urn:microsoft.com/office/officeart/2005/8/layout/process1"/>
    <dgm:cxn modelId="{8CAADBEB-F318-8D43-B6DC-99C7A88BBBDE}" type="presParOf" srcId="{C46407AB-9A9A-7C44-B46F-D21F58C117AD}" destId="{5087D106-1C8B-2C49-B742-DD5F97D9D287}"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11F4EF4-2C3E-734C-8BD2-D8EC91D7E615}" type="doc">
      <dgm:prSet loTypeId="urn:microsoft.com/office/officeart/2009/layout/CircleArrowProcess" loCatId="" qsTypeId="urn:microsoft.com/office/officeart/2005/8/quickstyle/simple2" qsCatId="simple" csTypeId="urn:microsoft.com/office/officeart/2005/8/colors/colorful2" csCatId="colorful" phldr="1"/>
      <dgm:spPr/>
      <dgm:t>
        <a:bodyPr/>
        <a:lstStyle/>
        <a:p>
          <a:endParaRPr lang="en-US"/>
        </a:p>
      </dgm:t>
    </dgm:pt>
    <dgm:pt modelId="{DE54F8EB-0596-644E-B4ED-C43145E67362}">
      <dgm:prSet custT="1"/>
      <dgm:spPr/>
      <dgm:t>
        <a:bodyPr/>
        <a:lstStyle/>
        <a:p>
          <a:pPr rtl="0"/>
          <a:r>
            <a:rPr lang="en-US" sz="2000" dirty="0"/>
            <a:t>Medical </a:t>
          </a:r>
          <a:endParaRPr lang="el-GR" sz="2000" dirty="0"/>
        </a:p>
      </dgm:t>
    </dgm:pt>
    <dgm:pt modelId="{13A1B1D5-9B87-1C46-B767-FB60B22CA5D0}" type="parTrans" cxnId="{408CE4B7-5588-D549-87A1-098392842355}">
      <dgm:prSet/>
      <dgm:spPr/>
      <dgm:t>
        <a:bodyPr/>
        <a:lstStyle/>
        <a:p>
          <a:endParaRPr lang="en-US"/>
        </a:p>
      </dgm:t>
    </dgm:pt>
    <dgm:pt modelId="{B2940250-C19B-3C4B-9F50-64E101760D63}" type="sibTrans" cxnId="{408CE4B7-5588-D549-87A1-098392842355}">
      <dgm:prSet/>
      <dgm:spPr/>
      <dgm:t>
        <a:bodyPr/>
        <a:lstStyle/>
        <a:p>
          <a:endParaRPr lang="en-US"/>
        </a:p>
      </dgm:t>
    </dgm:pt>
    <dgm:pt modelId="{72718CD1-77FF-3D47-925D-8A7FF65F2A03}">
      <dgm:prSet/>
      <dgm:spPr/>
      <dgm:t>
        <a:bodyPr/>
        <a:lstStyle/>
        <a:p>
          <a:pPr rtl="0"/>
          <a:r>
            <a:rPr lang="en-US" dirty="0"/>
            <a:t>Social </a:t>
          </a:r>
          <a:endParaRPr lang="el-GR" dirty="0"/>
        </a:p>
      </dgm:t>
    </dgm:pt>
    <dgm:pt modelId="{BB2EF529-240B-F842-B52A-83823CF4E186}" type="parTrans" cxnId="{FED8178A-34B0-8F40-825F-BFFE5AD68A47}">
      <dgm:prSet/>
      <dgm:spPr/>
      <dgm:t>
        <a:bodyPr/>
        <a:lstStyle/>
        <a:p>
          <a:endParaRPr lang="en-US"/>
        </a:p>
      </dgm:t>
    </dgm:pt>
    <dgm:pt modelId="{78FF8FD9-2946-EE42-B999-59DAB2B1A472}" type="sibTrans" cxnId="{FED8178A-34B0-8F40-825F-BFFE5AD68A47}">
      <dgm:prSet/>
      <dgm:spPr/>
      <dgm:t>
        <a:bodyPr/>
        <a:lstStyle/>
        <a:p>
          <a:endParaRPr lang="en-US"/>
        </a:p>
      </dgm:t>
    </dgm:pt>
    <dgm:pt modelId="{5CFC0D04-C8F1-8E44-A7F3-086D670707C0}" type="pres">
      <dgm:prSet presAssocID="{411F4EF4-2C3E-734C-8BD2-D8EC91D7E615}" presName="Name0" presStyleCnt="0">
        <dgm:presLayoutVars>
          <dgm:chMax val="7"/>
          <dgm:chPref val="7"/>
          <dgm:dir/>
          <dgm:animLvl val="lvl"/>
        </dgm:presLayoutVars>
      </dgm:prSet>
      <dgm:spPr/>
    </dgm:pt>
    <dgm:pt modelId="{E6C37D49-7B9E-DC46-A0FE-70F87A962F97}" type="pres">
      <dgm:prSet presAssocID="{DE54F8EB-0596-644E-B4ED-C43145E67362}" presName="Accent1" presStyleCnt="0"/>
      <dgm:spPr/>
    </dgm:pt>
    <dgm:pt modelId="{DAA38B79-37E6-5A49-A314-B954791B28A0}" type="pres">
      <dgm:prSet presAssocID="{DE54F8EB-0596-644E-B4ED-C43145E67362}" presName="Accent" presStyleLbl="node1" presStyleIdx="0" presStyleCnt="2"/>
      <dgm:spPr/>
    </dgm:pt>
    <dgm:pt modelId="{626A8C80-E468-BC49-ADCB-35F661E0215C}" type="pres">
      <dgm:prSet presAssocID="{DE54F8EB-0596-644E-B4ED-C43145E67362}" presName="Parent1" presStyleLbl="revTx" presStyleIdx="0" presStyleCnt="2">
        <dgm:presLayoutVars>
          <dgm:chMax val="1"/>
          <dgm:chPref val="1"/>
          <dgm:bulletEnabled val="1"/>
        </dgm:presLayoutVars>
      </dgm:prSet>
      <dgm:spPr/>
    </dgm:pt>
    <dgm:pt modelId="{BE05E260-6B93-AC44-8A6D-F0628AC04E8A}" type="pres">
      <dgm:prSet presAssocID="{72718CD1-77FF-3D47-925D-8A7FF65F2A03}" presName="Accent2" presStyleCnt="0"/>
      <dgm:spPr/>
    </dgm:pt>
    <dgm:pt modelId="{74C1F133-1044-7040-B5FA-B5AF751887DA}" type="pres">
      <dgm:prSet presAssocID="{72718CD1-77FF-3D47-925D-8A7FF65F2A03}" presName="Accent" presStyleLbl="node1" presStyleIdx="1" presStyleCnt="2" custScaleX="177049" custScaleY="174968" custLinFactNeighborX="-19419" custLinFactNeighborY="23808"/>
      <dgm:spPr/>
    </dgm:pt>
    <dgm:pt modelId="{0A1B9C71-BD8E-B94F-B141-9106E80B956B}" type="pres">
      <dgm:prSet presAssocID="{72718CD1-77FF-3D47-925D-8A7FF65F2A03}" presName="Parent2" presStyleLbl="revTx" presStyleIdx="1" presStyleCnt="2" custScaleX="164036" custLinFactNeighborX="-33085" custLinFactNeighborY="70202">
        <dgm:presLayoutVars>
          <dgm:chMax val="1"/>
          <dgm:chPref val="1"/>
          <dgm:bulletEnabled val="1"/>
        </dgm:presLayoutVars>
      </dgm:prSet>
      <dgm:spPr/>
    </dgm:pt>
  </dgm:ptLst>
  <dgm:cxnLst>
    <dgm:cxn modelId="{FB4F6B16-4A10-8149-AABF-8F9C3B6E6FD2}" type="presOf" srcId="{411F4EF4-2C3E-734C-8BD2-D8EC91D7E615}" destId="{5CFC0D04-C8F1-8E44-A7F3-086D670707C0}" srcOrd="0" destOrd="0" presId="urn:microsoft.com/office/officeart/2009/layout/CircleArrowProcess"/>
    <dgm:cxn modelId="{FED8178A-34B0-8F40-825F-BFFE5AD68A47}" srcId="{411F4EF4-2C3E-734C-8BD2-D8EC91D7E615}" destId="{72718CD1-77FF-3D47-925D-8A7FF65F2A03}" srcOrd="1" destOrd="0" parTransId="{BB2EF529-240B-F842-B52A-83823CF4E186}" sibTransId="{78FF8FD9-2946-EE42-B999-59DAB2B1A472}"/>
    <dgm:cxn modelId="{408CE4B7-5588-D549-87A1-098392842355}" srcId="{411F4EF4-2C3E-734C-8BD2-D8EC91D7E615}" destId="{DE54F8EB-0596-644E-B4ED-C43145E67362}" srcOrd="0" destOrd="0" parTransId="{13A1B1D5-9B87-1C46-B767-FB60B22CA5D0}" sibTransId="{B2940250-C19B-3C4B-9F50-64E101760D63}"/>
    <dgm:cxn modelId="{CD5172BD-C195-B54C-9346-3993168F292D}" type="presOf" srcId="{72718CD1-77FF-3D47-925D-8A7FF65F2A03}" destId="{0A1B9C71-BD8E-B94F-B141-9106E80B956B}" srcOrd="0" destOrd="0" presId="urn:microsoft.com/office/officeart/2009/layout/CircleArrowProcess"/>
    <dgm:cxn modelId="{F69100C1-4F37-CD48-A951-ACC57E0DDCAB}" type="presOf" srcId="{DE54F8EB-0596-644E-B4ED-C43145E67362}" destId="{626A8C80-E468-BC49-ADCB-35F661E0215C}" srcOrd="0" destOrd="0" presId="urn:microsoft.com/office/officeart/2009/layout/CircleArrowProcess"/>
    <dgm:cxn modelId="{786F7163-AAFB-164F-A9A9-9F669773CA8C}" type="presParOf" srcId="{5CFC0D04-C8F1-8E44-A7F3-086D670707C0}" destId="{E6C37D49-7B9E-DC46-A0FE-70F87A962F97}" srcOrd="0" destOrd="0" presId="urn:microsoft.com/office/officeart/2009/layout/CircleArrowProcess"/>
    <dgm:cxn modelId="{2A4DE90C-67D4-AD42-B963-FEB7B1429387}" type="presParOf" srcId="{E6C37D49-7B9E-DC46-A0FE-70F87A962F97}" destId="{DAA38B79-37E6-5A49-A314-B954791B28A0}" srcOrd="0" destOrd="0" presId="urn:microsoft.com/office/officeart/2009/layout/CircleArrowProcess"/>
    <dgm:cxn modelId="{AD27CA5F-1776-C64F-9D7E-805082139AE6}" type="presParOf" srcId="{5CFC0D04-C8F1-8E44-A7F3-086D670707C0}" destId="{626A8C80-E468-BC49-ADCB-35F661E0215C}" srcOrd="1" destOrd="0" presId="urn:microsoft.com/office/officeart/2009/layout/CircleArrowProcess"/>
    <dgm:cxn modelId="{9A1B1089-53E6-4046-8A73-2CEAE528AC8E}" type="presParOf" srcId="{5CFC0D04-C8F1-8E44-A7F3-086D670707C0}" destId="{BE05E260-6B93-AC44-8A6D-F0628AC04E8A}" srcOrd="2" destOrd="0" presId="urn:microsoft.com/office/officeart/2009/layout/CircleArrowProcess"/>
    <dgm:cxn modelId="{F2C808FD-4C13-5147-84E3-1C1834DC72DF}" type="presParOf" srcId="{BE05E260-6B93-AC44-8A6D-F0628AC04E8A}" destId="{74C1F133-1044-7040-B5FA-B5AF751887DA}" srcOrd="0" destOrd="0" presId="urn:microsoft.com/office/officeart/2009/layout/CircleArrowProcess"/>
    <dgm:cxn modelId="{61E75BD5-F698-5044-8C45-CBA9B4E288DC}" type="presParOf" srcId="{5CFC0D04-C8F1-8E44-A7F3-086D670707C0}" destId="{0A1B9C71-BD8E-B94F-B141-9106E80B956B}" srcOrd="3"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111BAA2-FC4D-924E-9FBE-14B296D52831}" type="doc">
      <dgm:prSet loTypeId="urn:microsoft.com/office/officeart/2008/layout/TitledPictureBlocks" loCatId="list" qsTypeId="urn:microsoft.com/office/officeart/2005/8/quickstyle/simple2" qsCatId="simple" csTypeId="urn:microsoft.com/office/officeart/2005/8/colors/accent1_2" csCatId="accent1" phldr="1"/>
      <dgm:spPr/>
      <dgm:t>
        <a:bodyPr/>
        <a:lstStyle/>
        <a:p>
          <a:endParaRPr lang="en-US"/>
        </a:p>
      </dgm:t>
    </dgm:pt>
    <dgm:pt modelId="{04C26D32-72F9-994B-825C-0B80FEC705C2}">
      <dgm:prSet custT="1"/>
      <dgm:spPr/>
      <dgm:t>
        <a:bodyPr/>
        <a:lstStyle/>
        <a:p>
          <a:r>
            <a:rPr lang="en-US" sz="1600" dirty="0"/>
            <a:t>Why do we need fertility  preservation for social reasons</a:t>
          </a:r>
        </a:p>
      </dgm:t>
    </dgm:pt>
    <dgm:pt modelId="{8DFB26EB-2211-1B46-8A77-52C3B4015D48}" type="parTrans" cxnId="{D18A4FF5-64DB-7C41-9E46-AB23A1E2CBED}">
      <dgm:prSet/>
      <dgm:spPr/>
      <dgm:t>
        <a:bodyPr/>
        <a:lstStyle/>
        <a:p>
          <a:endParaRPr lang="en-US"/>
        </a:p>
      </dgm:t>
    </dgm:pt>
    <dgm:pt modelId="{A07957EE-125F-C14F-9A78-4CA87DC337CF}" type="sibTrans" cxnId="{D18A4FF5-64DB-7C41-9E46-AB23A1E2CBED}">
      <dgm:prSet/>
      <dgm:spPr/>
      <dgm:t>
        <a:bodyPr/>
        <a:lstStyle/>
        <a:p>
          <a:endParaRPr lang="en-US"/>
        </a:p>
      </dgm:t>
    </dgm:pt>
    <dgm:pt modelId="{33D57AEB-A20A-FD43-807D-7DAAD04E7CA0}">
      <dgm:prSet custT="1"/>
      <dgm:spPr/>
      <dgm:t>
        <a:bodyPr/>
        <a:lstStyle/>
        <a:p>
          <a:r>
            <a:rPr lang="en-US" sz="1600" dirty="0"/>
            <a:t>Ethics involved in this process</a:t>
          </a:r>
        </a:p>
      </dgm:t>
    </dgm:pt>
    <dgm:pt modelId="{6A18C659-970E-A243-8F5E-66E39830279F}" type="parTrans" cxnId="{79DC4ECE-CF4D-5845-AF46-97355EB49A20}">
      <dgm:prSet/>
      <dgm:spPr/>
      <dgm:t>
        <a:bodyPr/>
        <a:lstStyle/>
        <a:p>
          <a:endParaRPr lang="en-US"/>
        </a:p>
      </dgm:t>
    </dgm:pt>
    <dgm:pt modelId="{224986AB-8A61-954E-9965-4A3F47CC6DF8}" type="sibTrans" cxnId="{79DC4ECE-CF4D-5845-AF46-97355EB49A20}">
      <dgm:prSet/>
      <dgm:spPr/>
      <dgm:t>
        <a:bodyPr/>
        <a:lstStyle/>
        <a:p>
          <a:endParaRPr lang="en-US"/>
        </a:p>
      </dgm:t>
    </dgm:pt>
    <dgm:pt modelId="{7B94C692-AE79-7B4C-9DA8-9F3D3AB11F31}">
      <dgm:prSet custT="1"/>
      <dgm:spPr/>
      <dgm:t>
        <a:bodyPr/>
        <a:lstStyle/>
        <a:p>
          <a:r>
            <a:rPr lang="en-US" sz="1600" dirty="0"/>
            <a:t>How it is done? </a:t>
          </a:r>
        </a:p>
      </dgm:t>
    </dgm:pt>
    <dgm:pt modelId="{8B8D8BA5-461B-4F43-BF73-E912000BF42E}" type="parTrans" cxnId="{6738320E-3D9F-114A-B091-915B6B678591}">
      <dgm:prSet/>
      <dgm:spPr/>
      <dgm:t>
        <a:bodyPr/>
        <a:lstStyle/>
        <a:p>
          <a:endParaRPr lang="en-US"/>
        </a:p>
      </dgm:t>
    </dgm:pt>
    <dgm:pt modelId="{A04D69F0-B362-744A-B06D-56D2398CE271}" type="sibTrans" cxnId="{6738320E-3D9F-114A-B091-915B6B678591}">
      <dgm:prSet/>
      <dgm:spPr/>
      <dgm:t>
        <a:bodyPr/>
        <a:lstStyle/>
        <a:p>
          <a:endParaRPr lang="en-US"/>
        </a:p>
      </dgm:t>
    </dgm:pt>
    <dgm:pt modelId="{D2E474B9-08D0-0C45-8422-B102BDFCECE6}" type="pres">
      <dgm:prSet presAssocID="{0111BAA2-FC4D-924E-9FBE-14B296D52831}" presName="rootNode" presStyleCnt="0">
        <dgm:presLayoutVars>
          <dgm:chMax/>
          <dgm:chPref/>
          <dgm:dir/>
          <dgm:animLvl val="lvl"/>
        </dgm:presLayoutVars>
      </dgm:prSet>
      <dgm:spPr/>
    </dgm:pt>
    <dgm:pt modelId="{83E8BD73-E222-7247-BD48-A426597B86F1}" type="pres">
      <dgm:prSet presAssocID="{04C26D32-72F9-994B-825C-0B80FEC705C2}" presName="composite" presStyleCnt="0"/>
      <dgm:spPr/>
    </dgm:pt>
    <dgm:pt modelId="{C716DF4D-2D16-2D45-B6A9-1F19484E4517}" type="pres">
      <dgm:prSet presAssocID="{04C26D32-72F9-994B-825C-0B80FEC705C2}" presName="ParentText" presStyleLbl="node1" presStyleIdx="0" presStyleCnt="3" custScaleX="237037" custScaleY="310482" custLinFactY="-100000" custLinFactNeighborX="2195" custLinFactNeighborY="-160763">
        <dgm:presLayoutVars>
          <dgm:chMax val="1"/>
          <dgm:chPref val="1"/>
          <dgm:bulletEnabled val="1"/>
        </dgm:presLayoutVars>
      </dgm:prSet>
      <dgm:spPr/>
    </dgm:pt>
    <dgm:pt modelId="{F6CB09C8-C039-B048-8C32-54AE03D77E7B}" type="pres">
      <dgm:prSet presAssocID="{04C26D32-72F9-994B-825C-0B80FEC705C2}" presName="Image" presStyleLbl="bgImgPlace1" presStyleIdx="0" presStyleCnt="3" custScaleY="131474" custLinFactNeighborY="10571"/>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105E9F26-87A0-AA46-8B3D-9BE213DCD8B0}" type="pres">
      <dgm:prSet presAssocID="{04C26D32-72F9-994B-825C-0B80FEC705C2}" presName="ChildText" presStyleLbl="fgAcc1" presStyleIdx="0" presStyleCnt="0">
        <dgm:presLayoutVars>
          <dgm:chMax val="0"/>
          <dgm:chPref val="0"/>
          <dgm:bulletEnabled val="1"/>
        </dgm:presLayoutVars>
      </dgm:prSet>
      <dgm:spPr/>
    </dgm:pt>
    <dgm:pt modelId="{E403EC14-BD68-4941-9757-647618C1F1DD}" type="pres">
      <dgm:prSet presAssocID="{A07957EE-125F-C14F-9A78-4CA87DC337CF}" presName="sibTrans" presStyleCnt="0"/>
      <dgm:spPr/>
    </dgm:pt>
    <dgm:pt modelId="{C5129819-EB7C-2D4A-A563-FC31E8FED17A}" type="pres">
      <dgm:prSet presAssocID="{7B94C692-AE79-7B4C-9DA8-9F3D3AB11F31}" presName="composite" presStyleCnt="0"/>
      <dgm:spPr/>
    </dgm:pt>
    <dgm:pt modelId="{69779580-7B15-1548-AB0B-45AA60B46CF9}" type="pres">
      <dgm:prSet presAssocID="{7B94C692-AE79-7B4C-9DA8-9F3D3AB11F31}" presName="ParentText" presStyleLbl="node1" presStyleIdx="1" presStyleCnt="3" custScaleX="111147" custScaleY="203060" custLinFactNeighborX="6334" custLinFactNeighborY="70206">
        <dgm:presLayoutVars>
          <dgm:chMax val="1"/>
          <dgm:chPref val="1"/>
          <dgm:bulletEnabled val="1"/>
        </dgm:presLayoutVars>
      </dgm:prSet>
      <dgm:spPr/>
    </dgm:pt>
    <dgm:pt modelId="{C6D7E6B5-DFDA-584E-8D0F-8F4881890320}" type="pres">
      <dgm:prSet presAssocID="{7B94C692-AE79-7B4C-9DA8-9F3D3AB11F31}" presName="Image" presStyleLbl="bgImgPlace1" presStyleIdx="1" presStyleCnt="3" custLinFactNeighborX="8529" custLinFactNeighborY="29560"/>
      <dgm:spPr>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dgm:spPr>
    </dgm:pt>
    <dgm:pt modelId="{110C2D5B-D4B3-CD48-841C-9DC86BE8FAB5}" type="pres">
      <dgm:prSet presAssocID="{7B94C692-AE79-7B4C-9DA8-9F3D3AB11F31}" presName="ChildText" presStyleLbl="fgAcc1" presStyleIdx="0" presStyleCnt="0">
        <dgm:presLayoutVars>
          <dgm:chMax val="0"/>
          <dgm:chPref val="0"/>
          <dgm:bulletEnabled val="1"/>
        </dgm:presLayoutVars>
      </dgm:prSet>
      <dgm:spPr/>
    </dgm:pt>
    <dgm:pt modelId="{F14CAAA3-34DA-9349-AEB8-841BDD0D67BF}" type="pres">
      <dgm:prSet presAssocID="{A04D69F0-B362-744A-B06D-56D2398CE271}" presName="sibTrans" presStyleCnt="0"/>
      <dgm:spPr/>
    </dgm:pt>
    <dgm:pt modelId="{53A474C4-9054-8046-BC90-B5F34E6511D8}" type="pres">
      <dgm:prSet presAssocID="{33D57AEB-A20A-FD43-807D-7DAAD04E7CA0}" presName="composite" presStyleCnt="0"/>
      <dgm:spPr/>
    </dgm:pt>
    <dgm:pt modelId="{AA5C7C9E-C019-1E44-9A6D-03945B0A0BBA}" type="pres">
      <dgm:prSet presAssocID="{33D57AEB-A20A-FD43-807D-7DAAD04E7CA0}" presName="ParentText" presStyleLbl="node1" presStyleIdx="2" presStyleCnt="3" custScaleX="166892" custScaleY="249283" custLinFactNeighborX="760" custLinFactNeighborY="41954">
        <dgm:presLayoutVars>
          <dgm:chMax val="1"/>
          <dgm:chPref val="1"/>
          <dgm:bulletEnabled val="1"/>
        </dgm:presLayoutVars>
      </dgm:prSet>
      <dgm:spPr/>
    </dgm:pt>
    <dgm:pt modelId="{7612F83C-4A22-C642-B1FD-2A7F8305115A}" type="pres">
      <dgm:prSet presAssocID="{33D57AEB-A20A-FD43-807D-7DAAD04E7CA0}" presName="Image" presStyleLbl="bgImgPlace1" presStyleIdx="2" presStyleCnt="3" custLinFactNeighborX="22678" custLinFactNeighborY="26945"/>
      <dgm:spPr>
        <a:blipFill>
          <a:blip xmlns:r="http://schemas.openxmlformats.org/officeDocument/2006/relationships" r:embed="rId3">
            <a:extLst>
              <a:ext uri="{28A0092B-C50C-407E-A947-70E740481C1C}">
                <a14:useLocalDpi xmlns:a14="http://schemas.microsoft.com/office/drawing/2010/main" val="0"/>
              </a:ext>
            </a:extLst>
          </a:blip>
          <a:srcRect/>
          <a:stretch>
            <a:fillRect t="-9000" b="-9000"/>
          </a:stretch>
        </a:blipFill>
      </dgm:spPr>
    </dgm:pt>
    <dgm:pt modelId="{C72C5238-C739-134D-99A8-EDCC4021BF83}" type="pres">
      <dgm:prSet presAssocID="{33D57AEB-A20A-FD43-807D-7DAAD04E7CA0}" presName="ChildText" presStyleLbl="fgAcc1" presStyleIdx="0" presStyleCnt="0">
        <dgm:presLayoutVars>
          <dgm:chMax val="0"/>
          <dgm:chPref val="0"/>
          <dgm:bulletEnabled val="1"/>
        </dgm:presLayoutVars>
      </dgm:prSet>
      <dgm:spPr/>
    </dgm:pt>
  </dgm:ptLst>
  <dgm:cxnLst>
    <dgm:cxn modelId="{6738320E-3D9F-114A-B091-915B6B678591}" srcId="{0111BAA2-FC4D-924E-9FBE-14B296D52831}" destId="{7B94C692-AE79-7B4C-9DA8-9F3D3AB11F31}" srcOrd="1" destOrd="0" parTransId="{8B8D8BA5-461B-4F43-BF73-E912000BF42E}" sibTransId="{A04D69F0-B362-744A-B06D-56D2398CE271}"/>
    <dgm:cxn modelId="{60A93A65-BDDD-D846-8C54-B127B9F51BD8}" type="presOf" srcId="{04C26D32-72F9-994B-825C-0B80FEC705C2}" destId="{C716DF4D-2D16-2D45-B6A9-1F19484E4517}" srcOrd="0" destOrd="0" presId="urn:microsoft.com/office/officeart/2008/layout/TitledPictureBlocks"/>
    <dgm:cxn modelId="{B1BA186F-613C-AA4F-95EC-A43B397664B1}" type="presOf" srcId="{7B94C692-AE79-7B4C-9DA8-9F3D3AB11F31}" destId="{69779580-7B15-1548-AB0B-45AA60B46CF9}" srcOrd="0" destOrd="0" presId="urn:microsoft.com/office/officeart/2008/layout/TitledPictureBlocks"/>
    <dgm:cxn modelId="{79DC4ECE-CF4D-5845-AF46-97355EB49A20}" srcId="{0111BAA2-FC4D-924E-9FBE-14B296D52831}" destId="{33D57AEB-A20A-FD43-807D-7DAAD04E7CA0}" srcOrd="2" destOrd="0" parTransId="{6A18C659-970E-A243-8F5E-66E39830279F}" sibTransId="{224986AB-8A61-954E-9965-4A3F47CC6DF8}"/>
    <dgm:cxn modelId="{5785C3CF-9199-2D46-B7F2-F8CB12125807}" type="presOf" srcId="{33D57AEB-A20A-FD43-807D-7DAAD04E7CA0}" destId="{AA5C7C9E-C019-1E44-9A6D-03945B0A0BBA}" srcOrd="0" destOrd="0" presId="urn:microsoft.com/office/officeart/2008/layout/TitledPictureBlocks"/>
    <dgm:cxn modelId="{1B0DF9D4-92AB-6146-99CA-7E8F00BD1E0C}" type="presOf" srcId="{0111BAA2-FC4D-924E-9FBE-14B296D52831}" destId="{D2E474B9-08D0-0C45-8422-B102BDFCECE6}" srcOrd="0" destOrd="0" presId="urn:microsoft.com/office/officeart/2008/layout/TitledPictureBlocks"/>
    <dgm:cxn modelId="{D18A4FF5-64DB-7C41-9E46-AB23A1E2CBED}" srcId="{0111BAA2-FC4D-924E-9FBE-14B296D52831}" destId="{04C26D32-72F9-994B-825C-0B80FEC705C2}" srcOrd="0" destOrd="0" parTransId="{8DFB26EB-2211-1B46-8A77-52C3B4015D48}" sibTransId="{A07957EE-125F-C14F-9A78-4CA87DC337CF}"/>
    <dgm:cxn modelId="{55921E1B-80E7-E342-9C40-79C51A8E3E64}" type="presParOf" srcId="{D2E474B9-08D0-0C45-8422-B102BDFCECE6}" destId="{83E8BD73-E222-7247-BD48-A426597B86F1}" srcOrd="0" destOrd="0" presId="urn:microsoft.com/office/officeart/2008/layout/TitledPictureBlocks"/>
    <dgm:cxn modelId="{CB263132-B0F5-9440-9588-84BC166A76CC}" type="presParOf" srcId="{83E8BD73-E222-7247-BD48-A426597B86F1}" destId="{C716DF4D-2D16-2D45-B6A9-1F19484E4517}" srcOrd="0" destOrd="0" presId="urn:microsoft.com/office/officeart/2008/layout/TitledPictureBlocks"/>
    <dgm:cxn modelId="{30E65F14-923A-4A40-8386-557AE41D36E9}" type="presParOf" srcId="{83E8BD73-E222-7247-BD48-A426597B86F1}" destId="{F6CB09C8-C039-B048-8C32-54AE03D77E7B}" srcOrd="1" destOrd="0" presId="urn:microsoft.com/office/officeart/2008/layout/TitledPictureBlocks"/>
    <dgm:cxn modelId="{5FF27F3A-5EC5-BD4E-90CB-141B206B5523}" type="presParOf" srcId="{83E8BD73-E222-7247-BD48-A426597B86F1}" destId="{105E9F26-87A0-AA46-8B3D-9BE213DCD8B0}" srcOrd="2" destOrd="0" presId="urn:microsoft.com/office/officeart/2008/layout/TitledPictureBlocks"/>
    <dgm:cxn modelId="{A7C007A5-9C3D-D046-9F8F-5DAE519BE843}" type="presParOf" srcId="{D2E474B9-08D0-0C45-8422-B102BDFCECE6}" destId="{E403EC14-BD68-4941-9757-647618C1F1DD}" srcOrd="1" destOrd="0" presId="urn:microsoft.com/office/officeart/2008/layout/TitledPictureBlocks"/>
    <dgm:cxn modelId="{89C45B4C-B9A3-584E-B6CC-EDF7A062B330}" type="presParOf" srcId="{D2E474B9-08D0-0C45-8422-B102BDFCECE6}" destId="{C5129819-EB7C-2D4A-A563-FC31E8FED17A}" srcOrd="2" destOrd="0" presId="urn:microsoft.com/office/officeart/2008/layout/TitledPictureBlocks"/>
    <dgm:cxn modelId="{11D1514F-4B69-D340-9827-6EAE32A73166}" type="presParOf" srcId="{C5129819-EB7C-2D4A-A563-FC31E8FED17A}" destId="{69779580-7B15-1548-AB0B-45AA60B46CF9}" srcOrd="0" destOrd="0" presId="urn:microsoft.com/office/officeart/2008/layout/TitledPictureBlocks"/>
    <dgm:cxn modelId="{9A83BE26-3F1F-5741-9C7B-23258F1F7638}" type="presParOf" srcId="{C5129819-EB7C-2D4A-A563-FC31E8FED17A}" destId="{C6D7E6B5-DFDA-584E-8D0F-8F4881890320}" srcOrd="1" destOrd="0" presId="urn:microsoft.com/office/officeart/2008/layout/TitledPictureBlocks"/>
    <dgm:cxn modelId="{6C35BB75-C83E-D046-A108-CB295E93D751}" type="presParOf" srcId="{C5129819-EB7C-2D4A-A563-FC31E8FED17A}" destId="{110C2D5B-D4B3-CD48-841C-9DC86BE8FAB5}" srcOrd="2" destOrd="0" presId="urn:microsoft.com/office/officeart/2008/layout/TitledPictureBlocks"/>
    <dgm:cxn modelId="{CE5D1FBB-857F-484B-A2D1-351804232691}" type="presParOf" srcId="{D2E474B9-08D0-0C45-8422-B102BDFCECE6}" destId="{F14CAAA3-34DA-9349-AEB8-841BDD0D67BF}" srcOrd="3" destOrd="0" presId="urn:microsoft.com/office/officeart/2008/layout/TitledPictureBlocks"/>
    <dgm:cxn modelId="{DCF0BCFB-FBC6-0F4D-95DE-F00B8FD897F5}" type="presParOf" srcId="{D2E474B9-08D0-0C45-8422-B102BDFCECE6}" destId="{53A474C4-9054-8046-BC90-B5F34E6511D8}" srcOrd="4" destOrd="0" presId="urn:microsoft.com/office/officeart/2008/layout/TitledPictureBlocks"/>
    <dgm:cxn modelId="{0C280306-6EB6-5B4A-8B83-16002CF6A320}" type="presParOf" srcId="{53A474C4-9054-8046-BC90-B5F34E6511D8}" destId="{AA5C7C9E-C019-1E44-9A6D-03945B0A0BBA}" srcOrd="0" destOrd="0" presId="urn:microsoft.com/office/officeart/2008/layout/TitledPictureBlocks"/>
    <dgm:cxn modelId="{F195579B-1C80-E348-A2C5-7C414E48BAC1}" type="presParOf" srcId="{53A474C4-9054-8046-BC90-B5F34E6511D8}" destId="{7612F83C-4A22-C642-B1FD-2A7F8305115A}" srcOrd="1" destOrd="0" presId="urn:microsoft.com/office/officeart/2008/layout/TitledPictureBlocks"/>
    <dgm:cxn modelId="{AA564018-DE69-B444-BDA3-5EB3A7343D5B}" type="presParOf" srcId="{53A474C4-9054-8046-BC90-B5F34E6511D8}" destId="{C72C5238-C739-134D-99A8-EDCC4021BF83}" srcOrd="2" destOrd="0" presId="urn:microsoft.com/office/officeart/2008/layout/TitledPictureBlock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0FED9CB-3521-5A4E-8B68-04BE7EEF4896}" type="doc">
      <dgm:prSet loTypeId="urn:microsoft.com/office/officeart/2005/8/layout/radial4" loCatId="" qsTypeId="urn:microsoft.com/office/officeart/2005/8/quickstyle/3d7" qsCatId="3D" csTypeId="urn:microsoft.com/office/officeart/2005/8/colors/colorful1" csCatId="colorful" phldr="1"/>
      <dgm:spPr/>
      <dgm:t>
        <a:bodyPr/>
        <a:lstStyle/>
        <a:p>
          <a:endParaRPr lang="en-US"/>
        </a:p>
      </dgm:t>
    </dgm:pt>
    <dgm:pt modelId="{F41BBA86-B3FB-5C47-812D-59E5752CD3F0}">
      <dgm:prSet custT="1"/>
      <dgm:spPr/>
      <dgm:t>
        <a:bodyPr/>
        <a:lstStyle/>
        <a:p>
          <a:r>
            <a:rPr lang="en-US" sz="1800" dirty="0"/>
            <a:t>European drop in fertility rates </a:t>
          </a:r>
        </a:p>
      </dgm:t>
    </dgm:pt>
    <dgm:pt modelId="{6A6B8784-D987-534C-A23E-9E3A85E2F9C9}" type="parTrans" cxnId="{BCA660C7-A3B3-9345-BD1C-C0E8431AEA1B}">
      <dgm:prSet/>
      <dgm:spPr/>
      <dgm:t>
        <a:bodyPr/>
        <a:lstStyle/>
        <a:p>
          <a:endParaRPr lang="en-US" sz="1800"/>
        </a:p>
      </dgm:t>
    </dgm:pt>
    <dgm:pt modelId="{DD40303A-6887-024A-82E9-FC1F8F386C91}" type="sibTrans" cxnId="{BCA660C7-A3B3-9345-BD1C-C0E8431AEA1B}">
      <dgm:prSet/>
      <dgm:spPr/>
      <dgm:t>
        <a:bodyPr/>
        <a:lstStyle/>
        <a:p>
          <a:endParaRPr lang="en-US" sz="1800"/>
        </a:p>
      </dgm:t>
    </dgm:pt>
    <dgm:pt modelId="{BA319223-9791-9A49-835A-1BAB6987023C}">
      <dgm:prSet custT="1"/>
      <dgm:spPr/>
      <dgm:t>
        <a:bodyPr/>
        <a:lstStyle/>
        <a:p>
          <a:pPr rtl="0"/>
          <a:r>
            <a:rPr lang="en-US" sz="1800" dirty="0"/>
            <a:t>Feminism   </a:t>
          </a:r>
        </a:p>
      </dgm:t>
    </dgm:pt>
    <dgm:pt modelId="{A4DA7611-02D7-BF45-8C79-46798D339516}" type="sibTrans" cxnId="{CE6FE9A1-F91A-AF40-9080-53FDAA532166}">
      <dgm:prSet/>
      <dgm:spPr/>
      <dgm:t>
        <a:bodyPr/>
        <a:lstStyle/>
        <a:p>
          <a:endParaRPr lang="en-US" sz="1800"/>
        </a:p>
      </dgm:t>
    </dgm:pt>
    <dgm:pt modelId="{D250239F-0FB8-C942-8740-76DFAE76FF82}" type="parTrans" cxnId="{CE6FE9A1-F91A-AF40-9080-53FDAA532166}">
      <dgm:prSet/>
      <dgm:spPr/>
      <dgm:t>
        <a:bodyPr/>
        <a:lstStyle/>
        <a:p>
          <a:endParaRPr lang="en-US" sz="1800"/>
        </a:p>
      </dgm:t>
    </dgm:pt>
    <dgm:pt modelId="{3913A61A-1616-F646-855F-4435E95EAF87}">
      <dgm:prSet custT="1"/>
      <dgm:spPr/>
      <dgm:t>
        <a:bodyPr/>
        <a:lstStyle/>
        <a:p>
          <a:pPr rtl="0"/>
          <a:r>
            <a:rPr lang="en-US" sz="1800" dirty="0"/>
            <a:t>Contraception </a:t>
          </a:r>
        </a:p>
      </dgm:t>
    </dgm:pt>
    <dgm:pt modelId="{0136785B-2BAC-0E44-8DD6-042E91AB8A86}" type="sibTrans" cxnId="{D7EF254F-C30C-7548-9F76-5FFD1E29532A}">
      <dgm:prSet/>
      <dgm:spPr/>
      <dgm:t>
        <a:bodyPr/>
        <a:lstStyle/>
        <a:p>
          <a:endParaRPr lang="en-US" sz="1800"/>
        </a:p>
      </dgm:t>
    </dgm:pt>
    <dgm:pt modelId="{2B5FD0B4-44CF-B746-B4D4-BE4BCA81F999}" type="parTrans" cxnId="{D7EF254F-C30C-7548-9F76-5FFD1E29532A}">
      <dgm:prSet/>
      <dgm:spPr/>
      <dgm:t>
        <a:bodyPr/>
        <a:lstStyle/>
        <a:p>
          <a:endParaRPr lang="en-US" sz="1800"/>
        </a:p>
      </dgm:t>
    </dgm:pt>
    <dgm:pt modelId="{8129E1CB-0177-5441-ADA1-1E6F8E6666C6}">
      <dgm:prSet custT="1"/>
      <dgm:spPr/>
      <dgm:t>
        <a:bodyPr/>
        <a:lstStyle/>
        <a:p>
          <a:pPr rtl="0"/>
          <a:r>
            <a:rPr lang="en-US" sz="1800" dirty="0"/>
            <a:t>War </a:t>
          </a:r>
        </a:p>
      </dgm:t>
    </dgm:pt>
    <dgm:pt modelId="{A7D4969A-6C6E-604F-B715-73B503F4F3AD}" type="sibTrans" cxnId="{6D19CD0A-762E-D048-8E50-4E98EF46F5BF}">
      <dgm:prSet/>
      <dgm:spPr/>
      <dgm:t>
        <a:bodyPr/>
        <a:lstStyle/>
        <a:p>
          <a:endParaRPr lang="en-US" sz="1800"/>
        </a:p>
      </dgm:t>
    </dgm:pt>
    <dgm:pt modelId="{8C7D045F-4E06-2848-A9AE-6647C215A26A}" type="parTrans" cxnId="{6D19CD0A-762E-D048-8E50-4E98EF46F5BF}">
      <dgm:prSet/>
      <dgm:spPr/>
      <dgm:t>
        <a:bodyPr/>
        <a:lstStyle/>
        <a:p>
          <a:endParaRPr lang="en-US" sz="1800"/>
        </a:p>
      </dgm:t>
    </dgm:pt>
    <dgm:pt modelId="{2FD02121-C297-0247-BA09-9A465FB82A5E}" type="pres">
      <dgm:prSet presAssocID="{40FED9CB-3521-5A4E-8B68-04BE7EEF4896}" presName="cycle" presStyleCnt="0">
        <dgm:presLayoutVars>
          <dgm:chMax val="1"/>
          <dgm:dir/>
          <dgm:animLvl val="ctr"/>
          <dgm:resizeHandles val="exact"/>
        </dgm:presLayoutVars>
      </dgm:prSet>
      <dgm:spPr/>
    </dgm:pt>
    <dgm:pt modelId="{24E4EEA3-C170-4840-B25E-9797F9409FB2}" type="pres">
      <dgm:prSet presAssocID="{F41BBA86-B3FB-5C47-812D-59E5752CD3F0}" presName="centerShape" presStyleLbl="node0" presStyleIdx="0" presStyleCnt="1" custScaleX="148840"/>
      <dgm:spPr/>
    </dgm:pt>
    <dgm:pt modelId="{F8C2CDEB-38FC-FA4B-A97E-4C3734F67D54}" type="pres">
      <dgm:prSet presAssocID="{2B5FD0B4-44CF-B746-B4D4-BE4BCA81F999}" presName="parTrans" presStyleLbl="bgSibTrans2D1" presStyleIdx="0" presStyleCnt="3"/>
      <dgm:spPr/>
    </dgm:pt>
    <dgm:pt modelId="{9DF34C97-0D6A-014A-802C-3218DA9CC22F}" type="pres">
      <dgm:prSet presAssocID="{3913A61A-1616-F646-855F-4435E95EAF87}" presName="node" presStyleLbl="node1" presStyleIdx="0" presStyleCnt="3" custScaleY="50301" custRadScaleRad="130919" custRadScaleInc="-16403">
        <dgm:presLayoutVars>
          <dgm:bulletEnabled val="1"/>
        </dgm:presLayoutVars>
      </dgm:prSet>
      <dgm:spPr/>
    </dgm:pt>
    <dgm:pt modelId="{B6DC53A4-BB45-9A43-8F70-342C84D1AAB5}" type="pres">
      <dgm:prSet presAssocID="{8C7D045F-4E06-2848-A9AE-6647C215A26A}" presName="parTrans" presStyleLbl="bgSibTrans2D1" presStyleIdx="1" presStyleCnt="3"/>
      <dgm:spPr/>
    </dgm:pt>
    <dgm:pt modelId="{4E4BD717-2190-B34B-B854-4D212B5FA80A}" type="pres">
      <dgm:prSet presAssocID="{8129E1CB-0177-5441-ADA1-1E6F8E6666C6}" presName="node" presStyleLbl="node1" presStyleIdx="1" presStyleCnt="3" custScaleY="46557">
        <dgm:presLayoutVars>
          <dgm:bulletEnabled val="1"/>
        </dgm:presLayoutVars>
      </dgm:prSet>
      <dgm:spPr/>
    </dgm:pt>
    <dgm:pt modelId="{0A015988-41DF-C940-9C24-1E71331F85DE}" type="pres">
      <dgm:prSet presAssocID="{D250239F-0FB8-C942-8740-76DFAE76FF82}" presName="parTrans" presStyleLbl="bgSibTrans2D1" presStyleIdx="2" presStyleCnt="3"/>
      <dgm:spPr/>
    </dgm:pt>
    <dgm:pt modelId="{DFA56D89-FA22-2049-9F91-C88FAEC85E23}" type="pres">
      <dgm:prSet presAssocID="{BA319223-9791-9A49-835A-1BAB6987023C}" presName="node" presStyleLbl="node1" presStyleIdx="2" presStyleCnt="3" custScaleY="45899" custRadScaleRad="130876" custRadScaleInc="13277">
        <dgm:presLayoutVars>
          <dgm:bulletEnabled val="1"/>
        </dgm:presLayoutVars>
      </dgm:prSet>
      <dgm:spPr/>
    </dgm:pt>
  </dgm:ptLst>
  <dgm:cxnLst>
    <dgm:cxn modelId="{6D19CD0A-762E-D048-8E50-4E98EF46F5BF}" srcId="{F41BBA86-B3FB-5C47-812D-59E5752CD3F0}" destId="{8129E1CB-0177-5441-ADA1-1E6F8E6666C6}" srcOrd="1" destOrd="0" parTransId="{8C7D045F-4E06-2848-A9AE-6647C215A26A}" sibTransId="{A7D4969A-6C6E-604F-B715-73B503F4F3AD}"/>
    <dgm:cxn modelId="{06BA5546-316D-A548-8137-9B95BDBF8624}" type="presOf" srcId="{BA319223-9791-9A49-835A-1BAB6987023C}" destId="{DFA56D89-FA22-2049-9F91-C88FAEC85E23}" srcOrd="0" destOrd="0" presId="urn:microsoft.com/office/officeart/2005/8/layout/radial4"/>
    <dgm:cxn modelId="{D7EF254F-C30C-7548-9F76-5FFD1E29532A}" srcId="{F41BBA86-B3FB-5C47-812D-59E5752CD3F0}" destId="{3913A61A-1616-F646-855F-4435E95EAF87}" srcOrd="0" destOrd="0" parTransId="{2B5FD0B4-44CF-B746-B4D4-BE4BCA81F999}" sibTransId="{0136785B-2BAC-0E44-8DD6-042E91AB8A86}"/>
    <dgm:cxn modelId="{DCE1C250-1953-2842-8037-82D62DBEF9DE}" type="presOf" srcId="{3913A61A-1616-F646-855F-4435E95EAF87}" destId="{9DF34C97-0D6A-014A-802C-3218DA9CC22F}" srcOrd="0" destOrd="0" presId="urn:microsoft.com/office/officeart/2005/8/layout/radial4"/>
    <dgm:cxn modelId="{638A5C58-97F3-2042-AB63-BA37994C8089}" type="presOf" srcId="{40FED9CB-3521-5A4E-8B68-04BE7EEF4896}" destId="{2FD02121-C297-0247-BA09-9A465FB82A5E}" srcOrd="0" destOrd="0" presId="urn:microsoft.com/office/officeart/2005/8/layout/radial4"/>
    <dgm:cxn modelId="{CE6FE9A1-F91A-AF40-9080-53FDAA532166}" srcId="{F41BBA86-B3FB-5C47-812D-59E5752CD3F0}" destId="{BA319223-9791-9A49-835A-1BAB6987023C}" srcOrd="2" destOrd="0" parTransId="{D250239F-0FB8-C942-8740-76DFAE76FF82}" sibTransId="{A4DA7611-02D7-BF45-8C79-46798D339516}"/>
    <dgm:cxn modelId="{9656DFA2-AE2A-A34D-A05E-E4BDD4F7A9D7}" type="presOf" srcId="{D250239F-0FB8-C942-8740-76DFAE76FF82}" destId="{0A015988-41DF-C940-9C24-1E71331F85DE}" srcOrd="0" destOrd="0" presId="urn:microsoft.com/office/officeart/2005/8/layout/radial4"/>
    <dgm:cxn modelId="{00FC08B8-D9C7-7B45-B217-6A251739D771}" type="presOf" srcId="{F41BBA86-B3FB-5C47-812D-59E5752CD3F0}" destId="{24E4EEA3-C170-4840-B25E-9797F9409FB2}" srcOrd="0" destOrd="0" presId="urn:microsoft.com/office/officeart/2005/8/layout/radial4"/>
    <dgm:cxn modelId="{BCA660C7-A3B3-9345-BD1C-C0E8431AEA1B}" srcId="{40FED9CB-3521-5A4E-8B68-04BE7EEF4896}" destId="{F41BBA86-B3FB-5C47-812D-59E5752CD3F0}" srcOrd="0" destOrd="0" parTransId="{6A6B8784-D987-534C-A23E-9E3A85E2F9C9}" sibTransId="{DD40303A-6887-024A-82E9-FC1F8F386C91}"/>
    <dgm:cxn modelId="{A42B23E3-ACAB-034E-AA00-46297A852AFC}" type="presOf" srcId="{8129E1CB-0177-5441-ADA1-1E6F8E6666C6}" destId="{4E4BD717-2190-B34B-B854-4D212B5FA80A}" srcOrd="0" destOrd="0" presId="urn:microsoft.com/office/officeart/2005/8/layout/radial4"/>
    <dgm:cxn modelId="{A686E1EB-48DC-0844-AE57-1FF05D082A59}" type="presOf" srcId="{8C7D045F-4E06-2848-A9AE-6647C215A26A}" destId="{B6DC53A4-BB45-9A43-8F70-342C84D1AAB5}" srcOrd="0" destOrd="0" presId="urn:microsoft.com/office/officeart/2005/8/layout/radial4"/>
    <dgm:cxn modelId="{1DA328F3-1BB7-AD48-BFAA-333899D9478B}" type="presOf" srcId="{2B5FD0B4-44CF-B746-B4D4-BE4BCA81F999}" destId="{F8C2CDEB-38FC-FA4B-A97E-4C3734F67D54}" srcOrd="0" destOrd="0" presId="urn:microsoft.com/office/officeart/2005/8/layout/radial4"/>
    <dgm:cxn modelId="{7F30C07F-EA83-7F4C-921D-4EAD880A671E}" type="presParOf" srcId="{2FD02121-C297-0247-BA09-9A465FB82A5E}" destId="{24E4EEA3-C170-4840-B25E-9797F9409FB2}" srcOrd="0" destOrd="0" presId="urn:microsoft.com/office/officeart/2005/8/layout/radial4"/>
    <dgm:cxn modelId="{E495037A-56D2-2A4C-8700-9B9323E2DB70}" type="presParOf" srcId="{2FD02121-C297-0247-BA09-9A465FB82A5E}" destId="{F8C2CDEB-38FC-FA4B-A97E-4C3734F67D54}" srcOrd="1" destOrd="0" presId="urn:microsoft.com/office/officeart/2005/8/layout/radial4"/>
    <dgm:cxn modelId="{5948525A-FC2F-6844-93C0-754B4F3EC4C3}" type="presParOf" srcId="{2FD02121-C297-0247-BA09-9A465FB82A5E}" destId="{9DF34C97-0D6A-014A-802C-3218DA9CC22F}" srcOrd="2" destOrd="0" presId="urn:microsoft.com/office/officeart/2005/8/layout/radial4"/>
    <dgm:cxn modelId="{F75D9CC8-A332-FE4A-943E-4E27E41B59AC}" type="presParOf" srcId="{2FD02121-C297-0247-BA09-9A465FB82A5E}" destId="{B6DC53A4-BB45-9A43-8F70-342C84D1AAB5}" srcOrd="3" destOrd="0" presId="urn:microsoft.com/office/officeart/2005/8/layout/radial4"/>
    <dgm:cxn modelId="{475C0901-9354-3748-A8C2-7F0F46DCA8C8}" type="presParOf" srcId="{2FD02121-C297-0247-BA09-9A465FB82A5E}" destId="{4E4BD717-2190-B34B-B854-4D212B5FA80A}" srcOrd="4" destOrd="0" presId="urn:microsoft.com/office/officeart/2005/8/layout/radial4"/>
    <dgm:cxn modelId="{7F508E10-52FA-2042-B45E-F18826AEE562}" type="presParOf" srcId="{2FD02121-C297-0247-BA09-9A465FB82A5E}" destId="{0A015988-41DF-C940-9C24-1E71331F85DE}" srcOrd="5" destOrd="0" presId="urn:microsoft.com/office/officeart/2005/8/layout/radial4"/>
    <dgm:cxn modelId="{96250BBE-50E3-B442-B6D2-4C99C55F2772}" type="presParOf" srcId="{2FD02121-C297-0247-BA09-9A465FB82A5E}" destId="{DFA56D89-FA22-2049-9F91-C88FAEC85E23}"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59FA2F9-12E8-0649-A2C8-D3FCB8F66EF1}" type="doc">
      <dgm:prSet loTypeId="urn:microsoft.com/office/officeart/2005/8/layout/arrow2" loCatId="" qsTypeId="urn:microsoft.com/office/officeart/2005/8/quickstyle/simple5" qsCatId="simple" csTypeId="urn:microsoft.com/office/officeart/2005/8/colors/colorful2" csCatId="colorful" phldr="1"/>
      <dgm:spPr/>
      <dgm:t>
        <a:bodyPr/>
        <a:lstStyle/>
        <a:p>
          <a:endParaRPr lang="en-US"/>
        </a:p>
      </dgm:t>
    </dgm:pt>
    <dgm:pt modelId="{CF9F0963-CA8E-6045-928D-F433D542AFD0}">
      <dgm:prSet custT="1"/>
      <dgm:spPr/>
      <dgm:t>
        <a:bodyPr/>
        <a:lstStyle/>
        <a:p>
          <a:pPr rtl="0"/>
          <a:r>
            <a:rPr lang="en-US" sz="2000" dirty="0"/>
            <a:t>Global problem!</a:t>
          </a:r>
        </a:p>
      </dgm:t>
    </dgm:pt>
    <dgm:pt modelId="{BA331998-FE2B-FC4F-B1B6-C06178D0E305}" type="parTrans" cxnId="{5E2124C1-EF63-0647-A71C-780B0F0ECE57}">
      <dgm:prSet/>
      <dgm:spPr/>
      <dgm:t>
        <a:bodyPr/>
        <a:lstStyle/>
        <a:p>
          <a:endParaRPr lang="en-US"/>
        </a:p>
      </dgm:t>
    </dgm:pt>
    <dgm:pt modelId="{1B9D78CD-8986-2F4C-8F5A-139F1C573524}" type="sibTrans" cxnId="{5E2124C1-EF63-0647-A71C-780B0F0ECE57}">
      <dgm:prSet/>
      <dgm:spPr/>
      <dgm:t>
        <a:bodyPr/>
        <a:lstStyle/>
        <a:p>
          <a:endParaRPr lang="en-US"/>
        </a:p>
      </dgm:t>
    </dgm:pt>
    <dgm:pt modelId="{0F3EA4C4-15DD-7642-B4BF-031F337CAAF4}">
      <dgm:prSet custT="1"/>
      <dgm:spPr/>
      <dgm:t>
        <a:bodyPr/>
        <a:lstStyle/>
        <a:p>
          <a:pPr rtl="0"/>
          <a:r>
            <a:rPr lang="en-US" sz="2400" dirty="0"/>
            <a:t>European  problem !!</a:t>
          </a:r>
        </a:p>
      </dgm:t>
    </dgm:pt>
    <dgm:pt modelId="{3DB0D40E-B651-EB47-83E5-9A502047D72F}" type="parTrans" cxnId="{E89E27E6-9099-2547-9EC8-9689A9F292D1}">
      <dgm:prSet/>
      <dgm:spPr/>
      <dgm:t>
        <a:bodyPr/>
        <a:lstStyle/>
        <a:p>
          <a:endParaRPr lang="en-US"/>
        </a:p>
      </dgm:t>
    </dgm:pt>
    <dgm:pt modelId="{CFC64E7B-0052-C948-855B-A5AC7688CE68}" type="sibTrans" cxnId="{E89E27E6-9099-2547-9EC8-9689A9F292D1}">
      <dgm:prSet/>
      <dgm:spPr/>
      <dgm:t>
        <a:bodyPr/>
        <a:lstStyle/>
        <a:p>
          <a:endParaRPr lang="en-US"/>
        </a:p>
      </dgm:t>
    </dgm:pt>
    <dgm:pt modelId="{9D9419DD-58B8-FF4C-857A-F3C9FFA2C0CB}">
      <dgm:prSet/>
      <dgm:spPr/>
      <dgm:t>
        <a:bodyPr/>
        <a:lstStyle/>
        <a:p>
          <a:pPr rtl="0"/>
          <a:r>
            <a:rPr lang="en-US" dirty="0"/>
            <a:t>Greek problem!!!</a:t>
          </a:r>
        </a:p>
      </dgm:t>
    </dgm:pt>
    <dgm:pt modelId="{AAFC4BAB-ED0A-2041-8FE8-5ACEEBC3A16E}" type="parTrans" cxnId="{0324FBBD-6F25-D548-B968-9775A091538F}">
      <dgm:prSet/>
      <dgm:spPr/>
      <dgm:t>
        <a:bodyPr/>
        <a:lstStyle/>
        <a:p>
          <a:endParaRPr lang="en-US"/>
        </a:p>
      </dgm:t>
    </dgm:pt>
    <dgm:pt modelId="{5DEBC4A8-511A-114B-AF54-8F0CB4349B27}" type="sibTrans" cxnId="{0324FBBD-6F25-D548-B968-9775A091538F}">
      <dgm:prSet/>
      <dgm:spPr/>
      <dgm:t>
        <a:bodyPr/>
        <a:lstStyle/>
        <a:p>
          <a:endParaRPr lang="en-US"/>
        </a:p>
      </dgm:t>
    </dgm:pt>
    <dgm:pt modelId="{F1959F41-F847-5249-A3E3-2511AA70EE49}" type="pres">
      <dgm:prSet presAssocID="{359FA2F9-12E8-0649-A2C8-D3FCB8F66EF1}" presName="arrowDiagram" presStyleCnt="0">
        <dgm:presLayoutVars>
          <dgm:chMax val="5"/>
          <dgm:dir/>
          <dgm:resizeHandles val="exact"/>
        </dgm:presLayoutVars>
      </dgm:prSet>
      <dgm:spPr/>
    </dgm:pt>
    <dgm:pt modelId="{82ADA85D-D775-EF45-AC48-88150081A2B2}" type="pres">
      <dgm:prSet presAssocID="{359FA2F9-12E8-0649-A2C8-D3FCB8F66EF1}" presName="arrow" presStyleLbl="bgShp" presStyleIdx="0" presStyleCnt="1"/>
      <dgm:spPr/>
    </dgm:pt>
    <dgm:pt modelId="{85F0BCD7-0ED3-ED43-BB0C-CD2DE24704AC}" type="pres">
      <dgm:prSet presAssocID="{359FA2F9-12E8-0649-A2C8-D3FCB8F66EF1}" presName="arrowDiagram3" presStyleCnt="0"/>
      <dgm:spPr/>
    </dgm:pt>
    <dgm:pt modelId="{697BAB4F-6ECE-4247-9B49-1E7DD06DBC74}" type="pres">
      <dgm:prSet presAssocID="{CF9F0963-CA8E-6045-928D-F433D542AFD0}" presName="bullet3a" presStyleLbl="node1" presStyleIdx="0" presStyleCnt="3"/>
      <dgm:spPr/>
    </dgm:pt>
    <dgm:pt modelId="{143C5857-2696-B941-BC39-9D8AAD1DEC90}" type="pres">
      <dgm:prSet presAssocID="{CF9F0963-CA8E-6045-928D-F433D542AFD0}" presName="textBox3a" presStyleLbl="revTx" presStyleIdx="0" presStyleCnt="3" custScaleY="20528" custLinFactNeighborX="-8524" custLinFactNeighborY="-25379">
        <dgm:presLayoutVars>
          <dgm:bulletEnabled val="1"/>
        </dgm:presLayoutVars>
      </dgm:prSet>
      <dgm:spPr/>
    </dgm:pt>
    <dgm:pt modelId="{53E13CAF-29B1-894A-B057-D44F7F4873E0}" type="pres">
      <dgm:prSet presAssocID="{0F3EA4C4-15DD-7642-B4BF-031F337CAAF4}" presName="bullet3b" presStyleLbl="node1" presStyleIdx="1" presStyleCnt="3" custScaleX="175005" custScaleY="157973"/>
      <dgm:spPr/>
    </dgm:pt>
    <dgm:pt modelId="{12BB1EB9-E0C8-324F-8593-8F82057A5AF5}" type="pres">
      <dgm:prSet presAssocID="{0F3EA4C4-15DD-7642-B4BF-031F337CAAF4}" presName="textBox3b" presStyleLbl="revTx" presStyleIdx="1" presStyleCnt="3" custScaleY="35310" custLinFactNeighborX="-24827" custLinFactNeighborY="-16179">
        <dgm:presLayoutVars>
          <dgm:bulletEnabled val="1"/>
        </dgm:presLayoutVars>
      </dgm:prSet>
      <dgm:spPr/>
    </dgm:pt>
    <dgm:pt modelId="{5283EF93-CB18-234D-A285-643BCEBB72E7}" type="pres">
      <dgm:prSet presAssocID="{9D9419DD-58B8-FF4C-857A-F3C9FFA2C0CB}" presName="bullet3c" presStyleLbl="node1" presStyleIdx="2" presStyleCnt="3" custScaleX="233272" custScaleY="213003" custLinFactX="80989" custLinFactNeighborX="100000" custLinFactNeighborY="-39963"/>
      <dgm:spPr/>
    </dgm:pt>
    <dgm:pt modelId="{6112143B-D528-A14F-90F5-D127467F943A}" type="pres">
      <dgm:prSet presAssocID="{9D9419DD-58B8-FF4C-857A-F3C9FFA2C0CB}" presName="textBox3c" presStyleLbl="revTx" presStyleIdx="2" presStyleCnt="3" custScaleY="33887" custLinFactNeighborX="-3820" custLinFactNeighborY="-15478">
        <dgm:presLayoutVars>
          <dgm:bulletEnabled val="1"/>
        </dgm:presLayoutVars>
      </dgm:prSet>
      <dgm:spPr/>
    </dgm:pt>
  </dgm:ptLst>
  <dgm:cxnLst>
    <dgm:cxn modelId="{4AEA5136-F0C5-FA4B-9745-E5F9ED48265E}" type="presOf" srcId="{0F3EA4C4-15DD-7642-B4BF-031F337CAAF4}" destId="{12BB1EB9-E0C8-324F-8593-8F82057A5AF5}" srcOrd="0" destOrd="0" presId="urn:microsoft.com/office/officeart/2005/8/layout/arrow2"/>
    <dgm:cxn modelId="{212DBA7F-A2E7-924E-9850-E98C1E275CB9}" type="presOf" srcId="{CF9F0963-CA8E-6045-928D-F433D542AFD0}" destId="{143C5857-2696-B941-BC39-9D8AAD1DEC90}" srcOrd="0" destOrd="0" presId="urn:microsoft.com/office/officeart/2005/8/layout/arrow2"/>
    <dgm:cxn modelId="{0324FBBD-6F25-D548-B968-9775A091538F}" srcId="{359FA2F9-12E8-0649-A2C8-D3FCB8F66EF1}" destId="{9D9419DD-58B8-FF4C-857A-F3C9FFA2C0CB}" srcOrd="2" destOrd="0" parTransId="{AAFC4BAB-ED0A-2041-8FE8-5ACEEBC3A16E}" sibTransId="{5DEBC4A8-511A-114B-AF54-8F0CB4349B27}"/>
    <dgm:cxn modelId="{5E2124C1-EF63-0647-A71C-780B0F0ECE57}" srcId="{359FA2F9-12E8-0649-A2C8-D3FCB8F66EF1}" destId="{CF9F0963-CA8E-6045-928D-F433D542AFD0}" srcOrd="0" destOrd="0" parTransId="{BA331998-FE2B-FC4F-B1B6-C06178D0E305}" sibTransId="{1B9D78CD-8986-2F4C-8F5A-139F1C573524}"/>
    <dgm:cxn modelId="{30861FDB-9D17-DC47-9793-92C7505DDC87}" type="presOf" srcId="{9D9419DD-58B8-FF4C-857A-F3C9FFA2C0CB}" destId="{6112143B-D528-A14F-90F5-D127467F943A}" srcOrd="0" destOrd="0" presId="urn:microsoft.com/office/officeart/2005/8/layout/arrow2"/>
    <dgm:cxn modelId="{E89E27E6-9099-2547-9EC8-9689A9F292D1}" srcId="{359FA2F9-12E8-0649-A2C8-D3FCB8F66EF1}" destId="{0F3EA4C4-15DD-7642-B4BF-031F337CAAF4}" srcOrd="1" destOrd="0" parTransId="{3DB0D40E-B651-EB47-83E5-9A502047D72F}" sibTransId="{CFC64E7B-0052-C948-855B-A5AC7688CE68}"/>
    <dgm:cxn modelId="{098A70F7-5F3B-9E4D-A6CA-C8FC58926639}" type="presOf" srcId="{359FA2F9-12E8-0649-A2C8-D3FCB8F66EF1}" destId="{F1959F41-F847-5249-A3E3-2511AA70EE49}" srcOrd="0" destOrd="0" presId="urn:microsoft.com/office/officeart/2005/8/layout/arrow2"/>
    <dgm:cxn modelId="{A645C379-76A4-F445-ACD7-2483BE007C3C}" type="presParOf" srcId="{F1959F41-F847-5249-A3E3-2511AA70EE49}" destId="{82ADA85D-D775-EF45-AC48-88150081A2B2}" srcOrd="0" destOrd="0" presId="urn:microsoft.com/office/officeart/2005/8/layout/arrow2"/>
    <dgm:cxn modelId="{EBF9B031-1994-B04E-A03D-BEEB5BDD2FF0}" type="presParOf" srcId="{F1959F41-F847-5249-A3E3-2511AA70EE49}" destId="{85F0BCD7-0ED3-ED43-BB0C-CD2DE24704AC}" srcOrd="1" destOrd="0" presId="urn:microsoft.com/office/officeart/2005/8/layout/arrow2"/>
    <dgm:cxn modelId="{BA76B286-CFAF-864F-BD63-E7DCE50AD12C}" type="presParOf" srcId="{85F0BCD7-0ED3-ED43-BB0C-CD2DE24704AC}" destId="{697BAB4F-6ECE-4247-9B49-1E7DD06DBC74}" srcOrd="0" destOrd="0" presId="urn:microsoft.com/office/officeart/2005/8/layout/arrow2"/>
    <dgm:cxn modelId="{98C38AD7-77A5-D44E-A274-57C64C8A7B04}" type="presParOf" srcId="{85F0BCD7-0ED3-ED43-BB0C-CD2DE24704AC}" destId="{143C5857-2696-B941-BC39-9D8AAD1DEC90}" srcOrd="1" destOrd="0" presId="urn:microsoft.com/office/officeart/2005/8/layout/arrow2"/>
    <dgm:cxn modelId="{B3B9FB5B-F62D-634C-8A94-D19A3103F0C9}" type="presParOf" srcId="{85F0BCD7-0ED3-ED43-BB0C-CD2DE24704AC}" destId="{53E13CAF-29B1-894A-B057-D44F7F4873E0}" srcOrd="2" destOrd="0" presId="urn:microsoft.com/office/officeart/2005/8/layout/arrow2"/>
    <dgm:cxn modelId="{6C2B566E-BDC6-6C43-A927-CD921FBFECE5}" type="presParOf" srcId="{85F0BCD7-0ED3-ED43-BB0C-CD2DE24704AC}" destId="{12BB1EB9-E0C8-324F-8593-8F82057A5AF5}" srcOrd="3" destOrd="0" presId="urn:microsoft.com/office/officeart/2005/8/layout/arrow2"/>
    <dgm:cxn modelId="{10C70A37-12A4-7847-A3C4-E67DAC6CCB79}" type="presParOf" srcId="{85F0BCD7-0ED3-ED43-BB0C-CD2DE24704AC}" destId="{5283EF93-CB18-234D-A285-643BCEBB72E7}" srcOrd="4" destOrd="0" presId="urn:microsoft.com/office/officeart/2005/8/layout/arrow2"/>
    <dgm:cxn modelId="{F9868674-B8B6-034E-B88C-96C053FA7940}" type="presParOf" srcId="{85F0BCD7-0ED3-ED43-BB0C-CD2DE24704AC}" destId="{6112143B-D528-A14F-90F5-D127467F943A}"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BFCF3B8-BF03-0649-B7BB-439E42BB46AF}" type="doc">
      <dgm:prSet loTypeId="urn:microsoft.com/office/officeart/2005/8/layout/process1" loCatId="" qsTypeId="urn:microsoft.com/office/officeart/2005/8/quickstyle/3D3" qsCatId="3D" csTypeId="urn:microsoft.com/office/officeart/2005/8/colors/colorful1" csCatId="colorful" phldr="1"/>
      <dgm:spPr/>
    </dgm:pt>
    <dgm:pt modelId="{8368DA5D-A8EC-B843-BCC9-E0F0F693268A}">
      <dgm:prSet phldrT="[Text]"/>
      <dgm:spPr/>
      <dgm:t>
        <a:bodyPr/>
        <a:lstStyle/>
        <a:p>
          <a:r>
            <a:rPr lang="el-GR" dirty="0"/>
            <a:t> </a:t>
          </a:r>
          <a:r>
            <a:rPr lang="en-US" dirty="0"/>
            <a:t>Education </a:t>
          </a:r>
        </a:p>
      </dgm:t>
    </dgm:pt>
    <dgm:pt modelId="{6265F1EE-2FA2-BC4A-9585-E48BB6D9AAA5}" type="parTrans" cxnId="{847BD01A-F593-A541-BE03-D787961E12E3}">
      <dgm:prSet/>
      <dgm:spPr/>
      <dgm:t>
        <a:bodyPr/>
        <a:lstStyle/>
        <a:p>
          <a:endParaRPr lang="en-US"/>
        </a:p>
      </dgm:t>
    </dgm:pt>
    <dgm:pt modelId="{9050F56D-F862-C743-BD66-288EE50F148A}" type="sibTrans" cxnId="{847BD01A-F593-A541-BE03-D787961E12E3}">
      <dgm:prSet/>
      <dgm:spPr/>
      <dgm:t>
        <a:bodyPr/>
        <a:lstStyle/>
        <a:p>
          <a:endParaRPr lang="en-US"/>
        </a:p>
      </dgm:t>
    </dgm:pt>
    <dgm:pt modelId="{CAFE75FE-89FF-7D45-9C7F-79B132B3AD0E}">
      <dgm:prSet phldrT="[Text]"/>
      <dgm:spPr/>
      <dgm:t>
        <a:bodyPr/>
        <a:lstStyle/>
        <a:p>
          <a:r>
            <a:rPr lang="en-US" dirty="0"/>
            <a:t>Fertility preservation</a:t>
          </a:r>
        </a:p>
      </dgm:t>
    </dgm:pt>
    <dgm:pt modelId="{A6D191C4-EEF4-5445-B7EA-8F6E74BCD69A}" type="parTrans" cxnId="{5B53AAEF-24C1-9341-AC4E-233C12E5E23A}">
      <dgm:prSet/>
      <dgm:spPr/>
      <dgm:t>
        <a:bodyPr/>
        <a:lstStyle/>
        <a:p>
          <a:endParaRPr lang="en-US"/>
        </a:p>
      </dgm:t>
    </dgm:pt>
    <dgm:pt modelId="{801997F0-CF33-B341-8F56-0F73435EC67F}" type="sibTrans" cxnId="{5B53AAEF-24C1-9341-AC4E-233C12E5E23A}">
      <dgm:prSet/>
      <dgm:spPr/>
      <dgm:t>
        <a:bodyPr/>
        <a:lstStyle/>
        <a:p>
          <a:endParaRPr lang="en-US"/>
        </a:p>
      </dgm:t>
    </dgm:pt>
    <dgm:pt modelId="{DA586F85-90A5-8C41-B770-34997D862BAE}">
      <dgm:prSet phldrT="[Text]"/>
      <dgm:spPr/>
      <dgm:t>
        <a:bodyPr/>
        <a:lstStyle/>
        <a:p>
          <a:r>
            <a:rPr lang="en-US" dirty="0"/>
            <a:t>Career </a:t>
          </a:r>
        </a:p>
      </dgm:t>
    </dgm:pt>
    <dgm:pt modelId="{0E01BCAB-C0B1-244F-953B-B10CAF96455D}" type="parTrans" cxnId="{0BC16EBF-4602-E54F-B79D-F8D91A3BE6F8}">
      <dgm:prSet/>
      <dgm:spPr/>
      <dgm:t>
        <a:bodyPr/>
        <a:lstStyle/>
        <a:p>
          <a:endParaRPr lang="en-US"/>
        </a:p>
      </dgm:t>
    </dgm:pt>
    <dgm:pt modelId="{2B223452-EE74-884C-8E2C-B4CB0AC75B8F}" type="sibTrans" cxnId="{0BC16EBF-4602-E54F-B79D-F8D91A3BE6F8}">
      <dgm:prSet/>
      <dgm:spPr/>
      <dgm:t>
        <a:bodyPr/>
        <a:lstStyle/>
        <a:p>
          <a:endParaRPr lang="en-US"/>
        </a:p>
      </dgm:t>
    </dgm:pt>
    <dgm:pt modelId="{C46407AB-9A9A-7C44-B46F-D21F58C117AD}" type="pres">
      <dgm:prSet presAssocID="{8BFCF3B8-BF03-0649-B7BB-439E42BB46AF}" presName="Name0" presStyleCnt="0">
        <dgm:presLayoutVars>
          <dgm:dir/>
          <dgm:resizeHandles val="exact"/>
        </dgm:presLayoutVars>
      </dgm:prSet>
      <dgm:spPr/>
    </dgm:pt>
    <dgm:pt modelId="{8E70EE70-FC2B-AB48-91A8-88A0CB90DB99}" type="pres">
      <dgm:prSet presAssocID="{8368DA5D-A8EC-B843-BCC9-E0F0F693268A}" presName="node" presStyleLbl="node1" presStyleIdx="0" presStyleCnt="3">
        <dgm:presLayoutVars>
          <dgm:bulletEnabled val="1"/>
        </dgm:presLayoutVars>
      </dgm:prSet>
      <dgm:spPr/>
    </dgm:pt>
    <dgm:pt modelId="{7C89A353-9F8E-6B47-8248-DFBD6BDB53B4}" type="pres">
      <dgm:prSet presAssocID="{9050F56D-F862-C743-BD66-288EE50F148A}" presName="sibTrans" presStyleLbl="sibTrans2D1" presStyleIdx="0" presStyleCnt="2"/>
      <dgm:spPr/>
    </dgm:pt>
    <dgm:pt modelId="{B647A3A5-7B72-314A-A5E0-9710D293D1A3}" type="pres">
      <dgm:prSet presAssocID="{9050F56D-F862-C743-BD66-288EE50F148A}" presName="connectorText" presStyleLbl="sibTrans2D1" presStyleIdx="0" presStyleCnt="2"/>
      <dgm:spPr/>
    </dgm:pt>
    <dgm:pt modelId="{F17DFDF3-E012-0B42-954C-819EEB9D9BA9}" type="pres">
      <dgm:prSet presAssocID="{CAFE75FE-89FF-7D45-9C7F-79B132B3AD0E}" presName="node" presStyleLbl="node1" presStyleIdx="1" presStyleCnt="3">
        <dgm:presLayoutVars>
          <dgm:bulletEnabled val="1"/>
        </dgm:presLayoutVars>
      </dgm:prSet>
      <dgm:spPr/>
    </dgm:pt>
    <dgm:pt modelId="{5B8D959B-5FDD-3747-928C-831ABE3C1C1C}" type="pres">
      <dgm:prSet presAssocID="{801997F0-CF33-B341-8F56-0F73435EC67F}" presName="sibTrans" presStyleLbl="sibTrans2D1" presStyleIdx="1" presStyleCnt="2"/>
      <dgm:spPr/>
    </dgm:pt>
    <dgm:pt modelId="{098DDA02-DD99-3A4C-8485-CC53BB9BAA80}" type="pres">
      <dgm:prSet presAssocID="{801997F0-CF33-B341-8F56-0F73435EC67F}" presName="connectorText" presStyleLbl="sibTrans2D1" presStyleIdx="1" presStyleCnt="2"/>
      <dgm:spPr/>
    </dgm:pt>
    <dgm:pt modelId="{5087D106-1C8B-2C49-B742-DD5F97D9D287}" type="pres">
      <dgm:prSet presAssocID="{DA586F85-90A5-8C41-B770-34997D862BAE}" presName="node" presStyleLbl="node1" presStyleIdx="2" presStyleCnt="3">
        <dgm:presLayoutVars>
          <dgm:bulletEnabled val="1"/>
        </dgm:presLayoutVars>
      </dgm:prSet>
      <dgm:spPr/>
    </dgm:pt>
  </dgm:ptLst>
  <dgm:cxnLst>
    <dgm:cxn modelId="{1A3BEA02-6576-E042-BA7E-383F0DABDF9F}" type="presOf" srcId="{DA586F85-90A5-8C41-B770-34997D862BAE}" destId="{5087D106-1C8B-2C49-B742-DD5F97D9D287}" srcOrd="0" destOrd="0" presId="urn:microsoft.com/office/officeart/2005/8/layout/process1"/>
    <dgm:cxn modelId="{137FB610-5F94-9248-A1A1-0FC188F069CB}" type="presOf" srcId="{9050F56D-F862-C743-BD66-288EE50F148A}" destId="{7C89A353-9F8E-6B47-8248-DFBD6BDB53B4}" srcOrd="0" destOrd="0" presId="urn:microsoft.com/office/officeart/2005/8/layout/process1"/>
    <dgm:cxn modelId="{5CA45F11-8C92-FE47-932E-5D15E7FE6E1F}" type="presOf" srcId="{801997F0-CF33-B341-8F56-0F73435EC67F}" destId="{5B8D959B-5FDD-3747-928C-831ABE3C1C1C}" srcOrd="0" destOrd="0" presId="urn:microsoft.com/office/officeart/2005/8/layout/process1"/>
    <dgm:cxn modelId="{847BD01A-F593-A541-BE03-D787961E12E3}" srcId="{8BFCF3B8-BF03-0649-B7BB-439E42BB46AF}" destId="{8368DA5D-A8EC-B843-BCC9-E0F0F693268A}" srcOrd="0" destOrd="0" parTransId="{6265F1EE-2FA2-BC4A-9585-E48BB6D9AAA5}" sibTransId="{9050F56D-F862-C743-BD66-288EE50F148A}"/>
    <dgm:cxn modelId="{D21A661F-22E0-AC4C-950B-175AC932F33E}" type="presOf" srcId="{CAFE75FE-89FF-7D45-9C7F-79B132B3AD0E}" destId="{F17DFDF3-E012-0B42-954C-819EEB9D9BA9}" srcOrd="0" destOrd="0" presId="urn:microsoft.com/office/officeart/2005/8/layout/process1"/>
    <dgm:cxn modelId="{C436662F-C24C-7A4E-90B8-CD1F13E5CE17}" type="presOf" srcId="{9050F56D-F862-C743-BD66-288EE50F148A}" destId="{B647A3A5-7B72-314A-A5E0-9710D293D1A3}" srcOrd="1" destOrd="0" presId="urn:microsoft.com/office/officeart/2005/8/layout/process1"/>
    <dgm:cxn modelId="{383698A4-B170-0846-BBB0-B67168EC4128}" type="presOf" srcId="{8BFCF3B8-BF03-0649-B7BB-439E42BB46AF}" destId="{C46407AB-9A9A-7C44-B46F-D21F58C117AD}" srcOrd="0" destOrd="0" presId="urn:microsoft.com/office/officeart/2005/8/layout/process1"/>
    <dgm:cxn modelId="{0BC16EBF-4602-E54F-B79D-F8D91A3BE6F8}" srcId="{8BFCF3B8-BF03-0649-B7BB-439E42BB46AF}" destId="{DA586F85-90A5-8C41-B770-34997D862BAE}" srcOrd="2" destOrd="0" parTransId="{0E01BCAB-C0B1-244F-953B-B10CAF96455D}" sibTransId="{2B223452-EE74-884C-8E2C-B4CB0AC75B8F}"/>
    <dgm:cxn modelId="{6EBAF2C0-F83A-7044-B5BC-D05E97F5681C}" type="presOf" srcId="{801997F0-CF33-B341-8F56-0F73435EC67F}" destId="{098DDA02-DD99-3A4C-8485-CC53BB9BAA80}" srcOrd="1" destOrd="0" presId="urn:microsoft.com/office/officeart/2005/8/layout/process1"/>
    <dgm:cxn modelId="{44FC49E2-420A-B549-ADAB-8924C9CF1FD3}" type="presOf" srcId="{8368DA5D-A8EC-B843-BCC9-E0F0F693268A}" destId="{8E70EE70-FC2B-AB48-91A8-88A0CB90DB99}" srcOrd="0" destOrd="0" presId="urn:microsoft.com/office/officeart/2005/8/layout/process1"/>
    <dgm:cxn modelId="{5B53AAEF-24C1-9341-AC4E-233C12E5E23A}" srcId="{8BFCF3B8-BF03-0649-B7BB-439E42BB46AF}" destId="{CAFE75FE-89FF-7D45-9C7F-79B132B3AD0E}" srcOrd="1" destOrd="0" parTransId="{A6D191C4-EEF4-5445-B7EA-8F6E74BCD69A}" sibTransId="{801997F0-CF33-B341-8F56-0F73435EC67F}"/>
    <dgm:cxn modelId="{3294F633-4BB8-A145-AAA4-B5A7F9590AE5}" type="presParOf" srcId="{C46407AB-9A9A-7C44-B46F-D21F58C117AD}" destId="{8E70EE70-FC2B-AB48-91A8-88A0CB90DB99}" srcOrd="0" destOrd="0" presId="urn:microsoft.com/office/officeart/2005/8/layout/process1"/>
    <dgm:cxn modelId="{B2A0463B-42D8-B54E-9519-B936AB9E7642}" type="presParOf" srcId="{C46407AB-9A9A-7C44-B46F-D21F58C117AD}" destId="{7C89A353-9F8E-6B47-8248-DFBD6BDB53B4}" srcOrd="1" destOrd="0" presId="urn:microsoft.com/office/officeart/2005/8/layout/process1"/>
    <dgm:cxn modelId="{09487DD0-6ACD-9840-A8FA-E1155F8A8CD1}" type="presParOf" srcId="{7C89A353-9F8E-6B47-8248-DFBD6BDB53B4}" destId="{B647A3A5-7B72-314A-A5E0-9710D293D1A3}" srcOrd="0" destOrd="0" presId="urn:microsoft.com/office/officeart/2005/8/layout/process1"/>
    <dgm:cxn modelId="{700CD661-977E-7A4B-863D-EEFCDF87A280}" type="presParOf" srcId="{C46407AB-9A9A-7C44-B46F-D21F58C117AD}" destId="{F17DFDF3-E012-0B42-954C-819EEB9D9BA9}" srcOrd="2" destOrd="0" presId="urn:microsoft.com/office/officeart/2005/8/layout/process1"/>
    <dgm:cxn modelId="{BDA2C1C6-5D76-4F4D-A775-68949B84D4F2}" type="presParOf" srcId="{C46407AB-9A9A-7C44-B46F-D21F58C117AD}" destId="{5B8D959B-5FDD-3747-928C-831ABE3C1C1C}" srcOrd="3" destOrd="0" presId="urn:microsoft.com/office/officeart/2005/8/layout/process1"/>
    <dgm:cxn modelId="{F93E596B-B225-CE4A-8366-03DD3FDCFF56}" type="presParOf" srcId="{5B8D959B-5FDD-3747-928C-831ABE3C1C1C}" destId="{098DDA02-DD99-3A4C-8485-CC53BB9BAA80}" srcOrd="0" destOrd="0" presId="urn:microsoft.com/office/officeart/2005/8/layout/process1"/>
    <dgm:cxn modelId="{520FD7DE-7A9F-EF48-8DD4-75EEDB585D1D}" type="presParOf" srcId="{C46407AB-9A9A-7C44-B46F-D21F58C117AD}" destId="{5087D106-1C8B-2C49-B742-DD5F97D9D287}"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EA7A5-134E-254E-96A0-3EEE6263B9A7}">
      <dsp:nvSpPr>
        <dsp:cNvPr id="0" name=""/>
        <dsp:cNvSpPr/>
      </dsp:nvSpPr>
      <dsp:spPr>
        <a:xfrm>
          <a:off x="0" y="64087"/>
          <a:ext cx="4464176" cy="989820"/>
        </a:xfrm>
        <a:prstGeom prst="round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Embryo  cryopreservation represents the most efficacious method  for fertility preservation in women with  cancer </a:t>
          </a:r>
        </a:p>
      </dsp:txBody>
      <dsp:txXfrm>
        <a:off x="48319" y="112406"/>
        <a:ext cx="4367538" cy="893182"/>
      </dsp:txXfrm>
    </dsp:sp>
    <dsp:sp modelId="{F4B68C50-C5F9-3A48-A037-A923893CC921}">
      <dsp:nvSpPr>
        <dsp:cNvPr id="0" name=""/>
        <dsp:cNvSpPr/>
      </dsp:nvSpPr>
      <dsp:spPr>
        <a:xfrm>
          <a:off x="863282" y="1139991"/>
          <a:ext cx="2737611" cy="412745"/>
        </a:xfrm>
        <a:prstGeom prst="roundRect">
          <a:avLst/>
        </a:prstGeom>
        <a:solidFill>
          <a:schemeClr val="accent2">
            <a:hueOff val="4681519"/>
            <a:satOff val="-5839"/>
            <a:lumOff val="137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t>But………</a:t>
          </a:r>
        </a:p>
      </dsp:txBody>
      <dsp:txXfrm>
        <a:off x="883431" y="1160140"/>
        <a:ext cx="2697313" cy="372447"/>
      </dsp:txXfrm>
    </dsp:sp>
    <dsp:sp modelId="{21BC4397-925F-974B-A149-9DC14615FA7B}">
      <dsp:nvSpPr>
        <dsp:cNvPr id="0" name=""/>
        <dsp:cNvSpPr/>
      </dsp:nvSpPr>
      <dsp:spPr>
        <a:xfrm>
          <a:off x="0" y="1567549"/>
          <a:ext cx="4464176" cy="77832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41738" tIns="20320" rIns="113792" bIns="20320" numCol="1" spcCol="1270" anchor="t" anchorCtr="0">
          <a:noAutofit/>
        </a:bodyPr>
        <a:lstStyle/>
        <a:p>
          <a:pPr marL="171450" lvl="1" indent="-171450" algn="l" defTabSz="711200" rtl="0">
            <a:lnSpc>
              <a:spcPct val="90000"/>
            </a:lnSpc>
            <a:spcBef>
              <a:spcPct val="0"/>
            </a:spcBef>
            <a:spcAft>
              <a:spcPct val="20000"/>
            </a:spcAft>
            <a:buChar char="•"/>
          </a:pPr>
          <a:endParaRPr lang="en-US" sz="1600" kern="1200" dirty="0"/>
        </a:p>
        <a:p>
          <a:pPr marL="457200" lvl="2" indent="-228600" algn="l" defTabSz="1066800" rtl="0">
            <a:lnSpc>
              <a:spcPct val="90000"/>
            </a:lnSpc>
            <a:spcBef>
              <a:spcPct val="0"/>
            </a:spcBef>
            <a:spcAft>
              <a:spcPct val="20000"/>
            </a:spcAft>
            <a:buChar char="•"/>
          </a:pPr>
          <a:r>
            <a:rPr lang="en-US" sz="2400" kern="1200" dirty="0"/>
            <a:t>Sperm is also required!!!!!</a:t>
          </a:r>
        </a:p>
      </dsp:txBody>
      <dsp:txXfrm>
        <a:off x="0" y="1567549"/>
        <a:ext cx="4464176" cy="7783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5D6547-F9C1-AE42-A3D3-18B79E70C19D}">
      <dsp:nvSpPr>
        <dsp:cNvPr id="0" name=""/>
        <dsp:cNvSpPr/>
      </dsp:nvSpPr>
      <dsp:spPr>
        <a:xfrm>
          <a:off x="2213806" y="1161018"/>
          <a:ext cx="3839198" cy="2171246"/>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rtl="0">
            <a:lnSpc>
              <a:spcPct val="90000"/>
            </a:lnSpc>
            <a:spcBef>
              <a:spcPct val="0"/>
            </a:spcBef>
            <a:spcAft>
              <a:spcPct val="35000"/>
            </a:spcAft>
            <a:buNone/>
          </a:pPr>
          <a:r>
            <a:rPr lang="el-GR" sz="3200" kern="1200" dirty="0"/>
            <a:t>Διαμόρφωση Πολιτικής  </a:t>
          </a:r>
          <a:endParaRPr lang="en-US" sz="3200" kern="1200" dirty="0"/>
        </a:p>
      </dsp:txBody>
      <dsp:txXfrm>
        <a:off x="2776044" y="1478990"/>
        <a:ext cx="2714722" cy="1535302"/>
      </dsp:txXfrm>
    </dsp:sp>
    <dsp:sp modelId="{F06099D4-BBC3-E84A-9661-860F8C425518}">
      <dsp:nvSpPr>
        <dsp:cNvPr id="0" name=""/>
        <dsp:cNvSpPr/>
      </dsp:nvSpPr>
      <dsp:spPr>
        <a:xfrm rot="12900000">
          <a:off x="1683072" y="676544"/>
          <a:ext cx="1299746" cy="618805"/>
        </a:xfrm>
        <a:prstGeom prst="leftArrow">
          <a:avLst>
            <a:gd name="adj1" fmla="val 60000"/>
            <a:gd name="adj2" fmla="val 50000"/>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E491D5AD-CBEA-5D42-ADDC-1E7E07F97CF3}">
      <dsp:nvSpPr>
        <dsp:cNvPr id="0" name=""/>
        <dsp:cNvSpPr/>
      </dsp:nvSpPr>
      <dsp:spPr>
        <a:xfrm>
          <a:off x="966750" y="244361"/>
          <a:ext cx="1667700" cy="737665"/>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rtl="0">
            <a:lnSpc>
              <a:spcPct val="90000"/>
            </a:lnSpc>
            <a:spcBef>
              <a:spcPct val="0"/>
            </a:spcBef>
            <a:spcAft>
              <a:spcPct val="35000"/>
            </a:spcAft>
            <a:buNone/>
          </a:pPr>
          <a:r>
            <a:rPr lang="el-GR" sz="2400" kern="1200" dirty="0"/>
            <a:t>Ενημέρωση </a:t>
          </a:r>
          <a:endParaRPr lang="en-US" sz="2400" kern="1200" dirty="0"/>
        </a:p>
      </dsp:txBody>
      <dsp:txXfrm>
        <a:off x="988355" y="265966"/>
        <a:ext cx="1624490" cy="694455"/>
      </dsp:txXfrm>
    </dsp:sp>
    <dsp:sp modelId="{528180AE-608C-B34A-9A15-D87FC7F63F09}">
      <dsp:nvSpPr>
        <dsp:cNvPr id="0" name=""/>
        <dsp:cNvSpPr/>
      </dsp:nvSpPr>
      <dsp:spPr>
        <a:xfrm rot="19500000">
          <a:off x="5283992" y="676544"/>
          <a:ext cx="1299746" cy="618805"/>
        </a:xfrm>
        <a:prstGeom prst="leftArrow">
          <a:avLst>
            <a:gd name="adj1" fmla="val 60000"/>
            <a:gd name="adj2" fmla="val 50000"/>
          </a:avLst>
        </a:prstGeom>
        <a:solidFill>
          <a:schemeClr val="accent3">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2F5E46C9-10BA-9442-BE73-D8581FC66AF2}">
      <dsp:nvSpPr>
        <dsp:cNvPr id="0" name=""/>
        <dsp:cNvSpPr/>
      </dsp:nvSpPr>
      <dsp:spPr>
        <a:xfrm>
          <a:off x="5581339" y="212827"/>
          <a:ext cx="1769741" cy="800734"/>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rtl="0">
            <a:lnSpc>
              <a:spcPct val="90000"/>
            </a:lnSpc>
            <a:spcBef>
              <a:spcPct val="0"/>
            </a:spcBef>
            <a:spcAft>
              <a:spcPct val="35000"/>
            </a:spcAft>
            <a:buNone/>
          </a:pPr>
          <a:r>
            <a:rPr lang="el-GR" sz="2400" kern="1200" dirty="0"/>
            <a:t>Επιστήμη</a:t>
          </a:r>
          <a:endParaRPr lang="en-US" sz="2400" kern="1200" dirty="0"/>
        </a:p>
      </dsp:txBody>
      <dsp:txXfrm>
        <a:off x="5604792" y="236280"/>
        <a:ext cx="1722835" cy="75382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82536C-71A8-DE4E-8C9B-7EEE68072FC3}">
      <dsp:nvSpPr>
        <dsp:cNvPr id="0" name=""/>
        <dsp:cNvSpPr/>
      </dsp:nvSpPr>
      <dsp:spPr>
        <a:xfrm>
          <a:off x="468103" y="0"/>
          <a:ext cx="5305174" cy="2923501"/>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A26458-4D81-3C4A-9B8E-60B4C71E660B}">
      <dsp:nvSpPr>
        <dsp:cNvPr id="0" name=""/>
        <dsp:cNvSpPr/>
      </dsp:nvSpPr>
      <dsp:spPr>
        <a:xfrm>
          <a:off x="3123" y="877050"/>
          <a:ext cx="1502442" cy="1169400"/>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a:t>10 eggs are frozen, </a:t>
          </a:r>
        </a:p>
      </dsp:txBody>
      <dsp:txXfrm>
        <a:off x="60208" y="934135"/>
        <a:ext cx="1388272" cy="1055230"/>
      </dsp:txXfrm>
    </dsp:sp>
    <dsp:sp modelId="{2D8E9419-E726-E74F-92A6-B14C5F804C77}">
      <dsp:nvSpPr>
        <dsp:cNvPr id="0" name=""/>
        <dsp:cNvSpPr/>
      </dsp:nvSpPr>
      <dsp:spPr>
        <a:xfrm>
          <a:off x="1580687" y="877050"/>
          <a:ext cx="1502442" cy="1169400"/>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a:t>7 are expected to survive the thaw,</a:t>
          </a:r>
        </a:p>
      </dsp:txBody>
      <dsp:txXfrm>
        <a:off x="1637772" y="934135"/>
        <a:ext cx="1388272" cy="1055230"/>
      </dsp:txXfrm>
    </dsp:sp>
    <dsp:sp modelId="{77A9A488-6878-E34F-B07A-E9CF6A999992}">
      <dsp:nvSpPr>
        <dsp:cNvPr id="0" name=""/>
        <dsp:cNvSpPr/>
      </dsp:nvSpPr>
      <dsp:spPr>
        <a:xfrm>
          <a:off x="3158252" y="877050"/>
          <a:ext cx="1502442" cy="1169400"/>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a:t>5 to 6 are expected to fertilize and become embryos. </a:t>
          </a:r>
        </a:p>
      </dsp:txBody>
      <dsp:txXfrm>
        <a:off x="3215337" y="934135"/>
        <a:ext cx="1388272" cy="1055230"/>
      </dsp:txXfrm>
    </dsp:sp>
    <dsp:sp modelId="{69861A47-C6EA-A54F-B327-D4F629AA6365}">
      <dsp:nvSpPr>
        <dsp:cNvPr id="0" name=""/>
        <dsp:cNvSpPr/>
      </dsp:nvSpPr>
      <dsp:spPr>
        <a:xfrm>
          <a:off x="4735816" y="877050"/>
          <a:ext cx="1502442" cy="1169400"/>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dirty="0"/>
            <a:t>Usually 2-3 embryos are transferred in women up to 38 years of age.</a:t>
          </a:r>
        </a:p>
      </dsp:txBody>
      <dsp:txXfrm>
        <a:off x="4792901" y="934135"/>
        <a:ext cx="1388272" cy="105523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F008A9-BADE-4E45-A692-49CDBC2A6B59}">
      <dsp:nvSpPr>
        <dsp:cNvPr id="0" name=""/>
        <dsp:cNvSpPr/>
      </dsp:nvSpPr>
      <dsp:spPr>
        <a:xfrm>
          <a:off x="1719146" y="220640"/>
          <a:ext cx="2851356" cy="2851356"/>
        </a:xfrm>
        <a:prstGeom prst="pie">
          <a:avLst>
            <a:gd name="adj1" fmla="val 16200000"/>
            <a:gd name="adj2" fmla="val 180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US" sz="1600" kern="1200"/>
            <a:t>Random start COH</a:t>
          </a:r>
          <a:endParaRPr lang="en-US" sz="1600" kern="1200" dirty="0"/>
        </a:p>
      </dsp:txBody>
      <dsp:txXfrm>
        <a:off x="3221878" y="824856"/>
        <a:ext cx="1018341" cy="848618"/>
      </dsp:txXfrm>
    </dsp:sp>
    <dsp:sp modelId="{62E9B07B-2F53-4940-AACB-DD93BDB99003}">
      <dsp:nvSpPr>
        <dsp:cNvPr id="0" name=""/>
        <dsp:cNvSpPr/>
      </dsp:nvSpPr>
      <dsp:spPr>
        <a:xfrm>
          <a:off x="1660421" y="322474"/>
          <a:ext cx="2851356" cy="2851356"/>
        </a:xfrm>
        <a:prstGeom prst="pie">
          <a:avLst>
            <a:gd name="adj1" fmla="val 1800000"/>
            <a:gd name="adj2" fmla="val 900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US" sz="1600" kern="1200"/>
            <a:t>Aromatase inhibitors</a:t>
          </a:r>
        </a:p>
      </dsp:txBody>
      <dsp:txXfrm>
        <a:off x="2339316" y="2172462"/>
        <a:ext cx="1527512" cy="746783"/>
      </dsp:txXfrm>
    </dsp:sp>
    <dsp:sp modelId="{15FFC66C-F44A-E444-A73B-B6CB4FE68D2D}">
      <dsp:nvSpPr>
        <dsp:cNvPr id="0" name=""/>
        <dsp:cNvSpPr/>
      </dsp:nvSpPr>
      <dsp:spPr>
        <a:xfrm>
          <a:off x="1601697" y="220640"/>
          <a:ext cx="2851356" cy="2851356"/>
        </a:xfrm>
        <a:prstGeom prst="pie">
          <a:avLst>
            <a:gd name="adj1" fmla="val 9000000"/>
            <a:gd name="adj2" fmla="val 162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US" sz="1600" kern="1200" dirty="0" err="1"/>
            <a:t>Vitrification</a:t>
          </a:r>
          <a:endParaRPr lang="en-US" sz="1600" kern="1200" dirty="0"/>
        </a:p>
      </dsp:txBody>
      <dsp:txXfrm>
        <a:off x="1931979" y="824856"/>
        <a:ext cx="1018341" cy="848618"/>
      </dsp:txXfrm>
    </dsp:sp>
    <dsp:sp modelId="{26389B7A-45A2-1D49-9E98-09C0FE4F23BC}">
      <dsp:nvSpPr>
        <dsp:cNvPr id="0" name=""/>
        <dsp:cNvSpPr/>
      </dsp:nvSpPr>
      <dsp:spPr>
        <a:xfrm>
          <a:off x="1542868" y="44128"/>
          <a:ext cx="3204381" cy="3204381"/>
        </a:xfrm>
        <a:prstGeom prst="circularArrow">
          <a:avLst>
            <a:gd name="adj1" fmla="val 5085"/>
            <a:gd name="adj2" fmla="val 327528"/>
            <a:gd name="adj3" fmla="val 1472472"/>
            <a:gd name="adj4" fmla="val 16199432"/>
            <a:gd name="adj5" fmla="val 5932"/>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18C1B6A5-621C-824F-A56A-5E730E17A20D}">
      <dsp:nvSpPr>
        <dsp:cNvPr id="0" name=""/>
        <dsp:cNvSpPr/>
      </dsp:nvSpPr>
      <dsp:spPr>
        <a:xfrm>
          <a:off x="1483909" y="145782"/>
          <a:ext cx="3204381" cy="3204381"/>
        </a:xfrm>
        <a:prstGeom prst="circularArrow">
          <a:avLst>
            <a:gd name="adj1" fmla="val 5085"/>
            <a:gd name="adj2" fmla="val 327528"/>
            <a:gd name="adj3" fmla="val 8671970"/>
            <a:gd name="adj4" fmla="val 1800502"/>
            <a:gd name="adj5" fmla="val 5932"/>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36BE13F8-C032-3446-A4F9-B5951180FD9A}">
      <dsp:nvSpPr>
        <dsp:cNvPr id="0" name=""/>
        <dsp:cNvSpPr/>
      </dsp:nvSpPr>
      <dsp:spPr>
        <a:xfrm>
          <a:off x="1424949" y="44128"/>
          <a:ext cx="3204381" cy="3204381"/>
        </a:xfrm>
        <a:prstGeom prst="circularArrow">
          <a:avLst>
            <a:gd name="adj1" fmla="val 5085"/>
            <a:gd name="adj2" fmla="val 327528"/>
            <a:gd name="adj3" fmla="val 15873039"/>
            <a:gd name="adj4" fmla="val 9000000"/>
            <a:gd name="adj5" fmla="val 5932"/>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4F8CAB-5F4E-1447-A729-D0930C53F9D2}">
      <dsp:nvSpPr>
        <dsp:cNvPr id="0" name=""/>
        <dsp:cNvSpPr/>
      </dsp:nvSpPr>
      <dsp:spPr>
        <a:xfrm>
          <a:off x="3013392" y="832020"/>
          <a:ext cx="1599558" cy="380622"/>
        </a:xfrm>
        <a:custGeom>
          <a:avLst/>
          <a:gdLst/>
          <a:ahLst/>
          <a:cxnLst/>
          <a:rect l="0" t="0" r="0" b="0"/>
          <a:pathLst>
            <a:path>
              <a:moveTo>
                <a:pt x="0" y="0"/>
              </a:moveTo>
              <a:lnTo>
                <a:pt x="0" y="259382"/>
              </a:lnTo>
              <a:lnTo>
                <a:pt x="1599558" y="259382"/>
              </a:lnTo>
              <a:lnTo>
                <a:pt x="1599558" y="380622"/>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D83B810-22E5-164E-9449-23C6C4EFF7C0}">
      <dsp:nvSpPr>
        <dsp:cNvPr id="0" name=""/>
        <dsp:cNvSpPr/>
      </dsp:nvSpPr>
      <dsp:spPr>
        <a:xfrm>
          <a:off x="2967672" y="832020"/>
          <a:ext cx="91440" cy="380622"/>
        </a:xfrm>
        <a:custGeom>
          <a:avLst/>
          <a:gdLst/>
          <a:ahLst/>
          <a:cxnLst/>
          <a:rect l="0" t="0" r="0" b="0"/>
          <a:pathLst>
            <a:path>
              <a:moveTo>
                <a:pt x="45720" y="0"/>
              </a:moveTo>
              <a:lnTo>
                <a:pt x="45720" y="380622"/>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26971C9-24CB-9043-8CEE-00D7EC1F6CDF}">
      <dsp:nvSpPr>
        <dsp:cNvPr id="0" name=""/>
        <dsp:cNvSpPr/>
      </dsp:nvSpPr>
      <dsp:spPr>
        <a:xfrm>
          <a:off x="1368114" y="2043685"/>
          <a:ext cx="91440" cy="380622"/>
        </a:xfrm>
        <a:custGeom>
          <a:avLst/>
          <a:gdLst/>
          <a:ahLst/>
          <a:cxnLst/>
          <a:rect l="0" t="0" r="0" b="0"/>
          <a:pathLst>
            <a:path>
              <a:moveTo>
                <a:pt x="45720" y="0"/>
              </a:moveTo>
              <a:lnTo>
                <a:pt x="45720" y="380622"/>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3B0718D-9EB0-734B-8DE3-31D1B90D16C8}">
      <dsp:nvSpPr>
        <dsp:cNvPr id="0" name=""/>
        <dsp:cNvSpPr/>
      </dsp:nvSpPr>
      <dsp:spPr>
        <a:xfrm>
          <a:off x="1413834" y="832020"/>
          <a:ext cx="1599558" cy="380622"/>
        </a:xfrm>
        <a:custGeom>
          <a:avLst/>
          <a:gdLst/>
          <a:ahLst/>
          <a:cxnLst/>
          <a:rect l="0" t="0" r="0" b="0"/>
          <a:pathLst>
            <a:path>
              <a:moveTo>
                <a:pt x="1599558" y="0"/>
              </a:moveTo>
              <a:lnTo>
                <a:pt x="1599558" y="259382"/>
              </a:lnTo>
              <a:lnTo>
                <a:pt x="0" y="259382"/>
              </a:lnTo>
              <a:lnTo>
                <a:pt x="0" y="380622"/>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A925FFE-9907-004C-B7F5-4AF2BDAD00B0}">
      <dsp:nvSpPr>
        <dsp:cNvPr id="0" name=""/>
        <dsp:cNvSpPr/>
      </dsp:nvSpPr>
      <dsp:spPr>
        <a:xfrm>
          <a:off x="2359028" y="977"/>
          <a:ext cx="1308729" cy="83104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DEDD65E-C873-0347-BC5C-D0ECA0117D77}">
      <dsp:nvSpPr>
        <dsp:cNvPr id="0" name=""/>
        <dsp:cNvSpPr/>
      </dsp:nvSpPr>
      <dsp:spPr>
        <a:xfrm>
          <a:off x="2504442" y="139120"/>
          <a:ext cx="1308729" cy="83104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dirty="0"/>
            <a:t>Assisted reproductive technologies </a:t>
          </a:r>
        </a:p>
      </dsp:txBody>
      <dsp:txXfrm>
        <a:off x="2528782" y="163460"/>
        <a:ext cx="1260049" cy="782363"/>
      </dsp:txXfrm>
    </dsp:sp>
    <dsp:sp modelId="{14B51695-DC3A-8248-BFB1-015D0E4EF38C}">
      <dsp:nvSpPr>
        <dsp:cNvPr id="0" name=""/>
        <dsp:cNvSpPr/>
      </dsp:nvSpPr>
      <dsp:spPr>
        <a:xfrm>
          <a:off x="759469" y="1212642"/>
          <a:ext cx="1308729" cy="831043"/>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3BAC958-2A71-5741-B31E-2D83363E1E67}">
      <dsp:nvSpPr>
        <dsp:cNvPr id="0" name=""/>
        <dsp:cNvSpPr/>
      </dsp:nvSpPr>
      <dsp:spPr>
        <a:xfrm>
          <a:off x="904884" y="1350786"/>
          <a:ext cx="1308729" cy="831043"/>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dirty="0"/>
            <a:t>Ovarian stimulation prior to chemo</a:t>
          </a:r>
        </a:p>
      </dsp:txBody>
      <dsp:txXfrm>
        <a:off x="929224" y="1375126"/>
        <a:ext cx="1260049" cy="782363"/>
      </dsp:txXfrm>
    </dsp:sp>
    <dsp:sp modelId="{DC23F04B-CAEA-F949-9BD4-AC2476F21AA7}">
      <dsp:nvSpPr>
        <dsp:cNvPr id="0" name=""/>
        <dsp:cNvSpPr/>
      </dsp:nvSpPr>
      <dsp:spPr>
        <a:xfrm>
          <a:off x="759469" y="2424307"/>
          <a:ext cx="1308729" cy="831043"/>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F0B2711-7018-AD4B-A8B4-F8F07821A032}">
      <dsp:nvSpPr>
        <dsp:cNvPr id="0" name=""/>
        <dsp:cNvSpPr/>
      </dsp:nvSpPr>
      <dsp:spPr>
        <a:xfrm>
          <a:off x="904884" y="2562451"/>
          <a:ext cx="1308729" cy="831043"/>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dirty="0"/>
            <a:t>Oocyte or embryo freezing</a:t>
          </a:r>
        </a:p>
      </dsp:txBody>
      <dsp:txXfrm>
        <a:off x="929224" y="2586791"/>
        <a:ext cx="1260049" cy="782363"/>
      </dsp:txXfrm>
    </dsp:sp>
    <dsp:sp modelId="{687B87D2-6E76-8F44-A746-298EFFDC6C39}">
      <dsp:nvSpPr>
        <dsp:cNvPr id="0" name=""/>
        <dsp:cNvSpPr/>
      </dsp:nvSpPr>
      <dsp:spPr>
        <a:xfrm>
          <a:off x="2359028" y="1212642"/>
          <a:ext cx="1308729" cy="831043"/>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2472451-5DF9-DA46-8215-7F207824F218}">
      <dsp:nvSpPr>
        <dsp:cNvPr id="0" name=""/>
        <dsp:cNvSpPr/>
      </dsp:nvSpPr>
      <dsp:spPr>
        <a:xfrm>
          <a:off x="2504442" y="1350786"/>
          <a:ext cx="1308729" cy="831043"/>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dirty="0"/>
            <a:t>Ovarian cryopreservation</a:t>
          </a:r>
        </a:p>
      </dsp:txBody>
      <dsp:txXfrm>
        <a:off x="2528782" y="1375126"/>
        <a:ext cx="1260049" cy="782363"/>
      </dsp:txXfrm>
    </dsp:sp>
    <dsp:sp modelId="{C662E229-2A37-074D-B475-5523A268C530}">
      <dsp:nvSpPr>
        <dsp:cNvPr id="0" name=""/>
        <dsp:cNvSpPr/>
      </dsp:nvSpPr>
      <dsp:spPr>
        <a:xfrm>
          <a:off x="3958586" y="1212642"/>
          <a:ext cx="1308729" cy="831043"/>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B0177CC-A837-144A-9F6E-F5832B537874}">
      <dsp:nvSpPr>
        <dsp:cNvPr id="0" name=""/>
        <dsp:cNvSpPr/>
      </dsp:nvSpPr>
      <dsp:spPr>
        <a:xfrm>
          <a:off x="4104000" y="1350786"/>
          <a:ext cx="1308729" cy="831043"/>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dirty="0"/>
            <a:t>Oocyte  donation</a:t>
          </a:r>
        </a:p>
      </dsp:txBody>
      <dsp:txXfrm>
        <a:off x="4128340" y="1375126"/>
        <a:ext cx="1260049" cy="78236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5CB485-E82F-CE4B-9F0B-E34B2CCA1BA7}">
      <dsp:nvSpPr>
        <dsp:cNvPr id="0" name=""/>
        <dsp:cNvSpPr/>
      </dsp:nvSpPr>
      <dsp:spPr>
        <a:xfrm>
          <a:off x="0" y="243556"/>
          <a:ext cx="6172199" cy="3024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0AD41D-2C88-6542-80A0-6B1776EA64CA}">
      <dsp:nvSpPr>
        <dsp:cNvPr id="0" name=""/>
        <dsp:cNvSpPr/>
      </dsp:nvSpPr>
      <dsp:spPr>
        <a:xfrm>
          <a:off x="308610" y="66436"/>
          <a:ext cx="4320540" cy="354240"/>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533400" rtl="0">
            <a:lnSpc>
              <a:spcPct val="90000"/>
            </a:lnSpc>
            <a:spcBef>
              <a:spcPct val="0"/>
            </a:spcBef>
            <a:spcAft>
              <a:spcPct val="35000"/>
            </a:spcAft>
            <a:buNone/>
          </a:pPr>
          <a:r>
            <a:rPr lang="en-US" sz="1200" kern="1200" dirty="0"/>
            <a:t>Day 2 FSH  combined with Estradiol </a:t>
          </a:r>
        </a:p>
      </dsp:txBody>
      <dsp:txXfrm>
        <a:off x="325903" y="83729"/>
        <a:ext cx="4285954" cy="319654"/>
      </dsp:txXfrm>
    </dsp:sp>
    <dsp:sp modelId="{21C342CF-5AE3-FA4C-8962-A079D2A01D66}">
      <dsp:nvSpPr>
        <dsp:cNvPr id="0" name=""/>
        <dsp:cNvSpPr/>
      </dsp:nvSpPr>
      <dsp:spPr>
        <a:xfrm>
          <a:off x="0" y="787876"/>
          <a:ext cx="6172199" cy="3024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2F7308-2636-8743-95D8-A92855D6BF38}">
      <dsp:nvSpPr>
        <dsp:cNvPr id="0" name=""/>
        <dsp:cNvSpPr/>
      </dsp:nvSpPr>
      <dsp:spPr>
        <a:xfrm>
          <a:off x="308610" y="610756"/>
          <a:ext cx="4320540" cy="354240"/>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533400" rtl="0">
            <a:lnSpc>
              <a:spcPct val="90000"/>
            </a:lnSpc>
            <a:spcBef>
              <a:spcPct val="0"/>
            </a:spcBef>
            <a:spcAft>
              <a:spcPct val="35000"/>
            </a:spcAft>
            <a:buNone/>
          </a:pPr>
          <a:r>
            <a:rPr lang="en-US" sz="1200" kern="1200"/>
            <a:t>Inhibin B</a:t>
          </a:r>
        </a:p>
      </dsp:txBody>
      <dsp:txXfrm>
        <a:off x="325903" y="628049"/>
        <a:ext cx="4285954" cy="319654"/>
      </dsp:txXfrm>
    </dsp:sp>
    <dsp:sp modelId="{D30A1D7A-49FD-ED47-AB7F-EAC5F52A9E95}">
      <dsp:nvSpPr>
        <dsp:cNvPr id="0" name=""/>
        <dsp:cNvSpPr/>
      </dsp:nvSpPr>
      <dsp:spPr>
        <a:xfrm>
          <a:off x="0" y="1332196"/>
          <a:ext cx="6172199" cy="3024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2F1223-FB3A-D74D-90E1-E409DE7BB376}">
      <dsp:nvSpPr>
        <dsp:cNvPr id="0" name=""/>
        <dsp:cNvSpPr/>
      </dsp:nvSpPr>
      <dsp:spPr>
        <a:xfrm>
          <a:off x="308610" y="1155076"/>
          <a:ext cx="4320540" cy="354240"/>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533400" rtl="0">
            <a:lnSpc>
              <a:spcPct val="90000"/>
            </a:lnSpc>
            <a:spcBef>
              <a:spcPct val="0"/>
            </a:spcBef>
            <a:spcAft>
              <a:spcPct val="35000"/>
            </a:spcAft>
            <a:buNone/>
          </a:pPr>
          <a:r>
            <a:rPr lang="en-US" sz="1200" kern="1200"/>
            <a:t>AMH </a:t>
          </a:r>
        </a:p>
      </dsp:txBody>
      <dsp:txXfrm>
        <a:off x="325903" y="1172369"/>
        <a:ext cx="4285954" cy="319654"/>
      </dsp:txXfrm>
    </dsp:sp>
    <dsp:sp modelId="{281FB821-32AB-D14B-BA87-D0FC38AA0AD8}">
      <dsp:nvSpPr>
        <dsp:cNvPr id="0" name=""/>
        <dsp:cNvSpPr/>
      </dsp:nvSpPr>
      <dsp:spPr>
        <a:xfrm>
          <a:off x="0" y="1876516"/>
          <a:ext cx="6172199" cy="3024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1ED4FF-E265-6F4F-87CA-CFD9E56F62B5}">
      <dsp:nvSpPr>
        <dsp:cNvPr id="0" name=""/>
        <dsp:cNvSpPr/>
      </dsp:nvSpPr>
      <dsp:spPr>
        <a:xfrm>
          <a:off x="308610" y="1699396"/>
          <a:ext cx="4320540" cy="354240"/>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533400" rtl="0">
            <a:lnSpc>
              <a:spcPct val="90000"/>
            </a:lnSpc>
            <a:spcBef>
              <a:spcPct val="0"/>
            </a:spcBef>
            <a:spcAft>
              <a:spcPct val="35000"/>
            </a:spcAft>
            <a:buNone/>
          </a:pPr>
          <a:r>
            <a:rPr lang="en-US" sz="1200" kern="1200"/>
            <a:t>Antral follicle count (AFC) </a:t>
          </a:r>
        </a:p>
      </dsp:txBody>
      <dsp:txXfrm>
        <a:off x="325903" y="1716689"/>
        <a:ext cx="4285954" cy="319654"/>
      </dsp:txXfrm>
    </dsp:sp>
    <dsp:sp modelId="{8C718E7C-8ADD-A54E-AF91-499A93F90D80}">
      <dsp:nvSpPr>
        <dsp:cNvPr id="0" name=""/>
        <dsp:cNvSpPr/>
      </dsp:nvSpPr>
      <dsp:spPr>
        <a:xfrm>
          <a:off x="0" y="2420835"/>
          <a:ext cx="6172199" cy="9072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9031" tIns="249936" rIns="479031" bIns="85344" numCol="1" spcCol="1270" anchor="t" anchorCtr="0">
          <a:noAutofit/>
        </a:bodyPr>
        <a:lstStyle/>
        <a:p>
          <a:pPr marL="114300" lvl="1" indent="-114300" algn="l" defTabSz="533400" rtl="0">
            <a:lnSpc>
              <a:spcPct val="90000"/>
            </a:lnSpc>
            <a:spcBef>
              <a:spcPct val="0"/>
            </a:spcBef>
            <a:spcAft>
              <a:spcPct val="15000"/>
            </a:spcAft>
            <a:buChar char="•"/>
          </a:pPr>
          <a:r>
            <a:rPr lang="en-US" sz="1200" kern="1200"/>
            <a:t>Clomiphene challenge test </a:t>
          </a:r>
        </a:p>
        <a:p>
          <a:pPr marL="114300" lvl="1" indent="-114300" algn="l" defTabSz="533400" rtl="0">
            <a:lnSpc>
              <a:spcPct val="90000"/>
            </a:lnSpc>
            <a:spcBef>
              <a:spcPct val="0"/>
            </a:spcBef>
            <a:spcAft>
              <a:spcPct val="15000"/>
            </a:spcAft>
            <a:buChar char="•"/>
          </a:pPr>
          <a:r>
            <a:rPr lang="en-US" sz="1200" kern="1200"/>
            <a:t>GnRH analog stimulation test</a:t>
          </a:r>
        </a:p>
        <a:p>
          <a:pPr marL="114300" lvl="1" indent="-114300" algn="l" defTabSz="533400" rtl="0">
            <a:lnSpc>
              <a:spcPct val="90000"/>
            </a:lnSpc>
            <a:spcBef>
              <a:spcPct val="0"/>
            </a:spcBef>
            <a:spcAft>
              <a:spcPct val="15000"/>
            </a:spcAft>
            <a:buChar char="•"/>
          </a:pPr>
          <a:r>
            <a:rPr lang="en-US" sz="1200" kern="1200"/>
            <a:t>Previous response to stimulation  </a:t>
          </a:r>
        </a:p>
      </dsp:txBody>
      <dsp:txXfrm>
        <a:off x="0" y="2420835"/>
        <a:ext cx="6172199" cy="907200"/>
      </dsp:txXfrm>
    </dsp:sp>
    <dsp:sp modelId="{F3317C23-93CE-4A42-892A-5D73BF2A41EB}">
      <dsp:nvSpPr>
        <dsp:cNvPr id="0" name=""/>
        <dsp:cNvSpPr/>
      </dsp:nvSpPr>
      <dsp:spPr>
        <a:xfrm>
          <a:off x="308610" y="2243715"/>
          <a:ext cx="4320540" cy="354240"/>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533400" rtl="0">
            <a:lnSpc>
              <a:spcPct val="90000"/>
            </a:lnSpc>
            <a:spcBef>
              <a:spcPct val="0"/>
            </a:spcBef>
            <a:spcAft>
              <a:spcPct val="35000"/>
            </a:spcAft>
            <a:buNone/>
          </a:pPr>
          <a:r>
            <a:rPr lang="el-GR" sz="1200" kern="1200"/>
            <a:t>Δυναμικοί δείκτες ωοθηκής απόκρισης</a:t>
          </a:r>
        </a:p>
      </dsp:txBody>
      <dsp:txXfrm>
        <a:off x="325903" y="2261008"/>
        <a:ext cx="4285954" cy="31965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0561BA-E817-0049-9D1A-930CDA39989D}">
      <dsp:nvSpPr>
        <dsp:cNvPr id="0" name=""/>
        <dsp:cNvSpPr/>
      </dsp:nvSpPr>
      <dsp:spPr>
        <a:xfrm>
          <a:off x="0" y="317710"/>
          <a:ext cx="6172199" cy="4032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FA5681-0C5E-EE40-BA62-458D483F3F65}">
      <dsp:nvSpPr>
        <dsp:cNvPr id="0" name=""/>
        <dsp:cNvSpPr/>
      </dsp:nvSpPr>
      <dsp:spPr>
        <a:xfrm>
          <a:off x="308610" y="81550"/>
          <a:ext cx="5602617" cy="472320"/>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1066800" rtl="0">
            <a:lnSpc>
              <a:spcPct val="90000"/>
            </a:lnSpc>
            <a:spcBef>
              <a:spcPct val="0"/>
            </a:spcBef>
            <a:spcAft>
              <a:spcPct val="35000"/>
            </a:spcAft>
            <a:buNone/>
          </a:pPr>
          <a:r>
            <a:rPr lang="en-US" sz="2400" kern="1200" baseline="30000" dirty="0"/>
            <a:t>Whereas AMH is primarily secreted by primary, </a:t>
          </a:r>
          <a:r>
            <a:rPr lang="en-US" sz="2400" kern="1200" baseline="30000" dirty="0" err="1"/>
            <a:t>preantral</a:t>
          </a:r>
          <a:r>
            <a:rPr lang="en-US" sz="2400" kern="1200" baseline="30000" dirty="0"/>
            <a:t>, and </a:t>
          </a:r>
          <a:r>
            <a:rPr lang="en-US" sz="2400" kern="1200" baseline="30000" dirty="0" err="1"/>
            <a:t>antral</a:t>
          </a:r>
          <a:r>
            <a:rPr lang="en-US" sz="2400" kern="1200" baseline="30000" dirty="0"/>
            <a:t> follicles, </a:t>
          </a:r>
          <a:r>
            <a:rPr lang="en-US" sz="2400" kern="1200" baseline="30000" dirty="0" err="1"/>
            <a:t>inhibin</a:t>
          </a:r>
          <a:r>
            <a:rPr lang="en-US" sz="2400" kern="1200" baseline="30000" dirty="0"/>
            <a:t> B is secreted primarily by pre-</a:t>
          </a:r>
          <a:r>
            <a:rPr lang="en-US" sz="2400" kern="1200" baseline="30000" dirty="0" err="1"/>
            <a:t>antral</a:t>
          </a:r>
          <a:r>
            <a:rPr lang="en-US" sz="2400" kern="1200" baseline="30000" dirty="0"/>
            <a:t> follicles. </a:t>
          </a:r>
          <a:endParaRPr lang="en-US" sz="2400" kern="1200" dirty="0"/>
        </a:p>
      </dsp:txBody>
      <dsp:txXfrm>
        <a:off x="331667" y="104607"/>
        <a:ext cx="5556503" cy="426206"/>
      </dsp:txXfrm>
    </dsp:sp>
    <dsp:sp modelId="{F8442CA7-D965-F64E-BEC3-BFA5D8942FE8}">
      <dsp:nvSpPr>
        <dsp:cNvPr id="0" name=""/>
        <dsp:cNvSpPr/>
      </dsp:nvSpPr>
      <dsp:spPr>
        <a:xfrm>
          <a:off x="0" y="1043470"/>
          <a:ext cx="6172199" cy="4032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A4B7E7-8F58-274F-8469-933C8742715D}">
      <dsp:nvSpPr>
        <dsp:cNvPr id="0" name=""/>
        <dsp:cNvSpPr/>
      </dsp:nvSpPr>
      <dsp:spPr>
        <a:xfrm>
          <a:off x="308610" y="807310"/>
          <a:ext cx="5195751" cy="472320"/>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1066800" rtl="0">
            <a:lnSpc>
              <a:spcPct val="90000"/>
            </a:lnSpc>
            <a:spcBef>
              <a:spcPct val="0"/>
            </a:spcBef>
            <a:spcAft>
              <a:spcPct val="35000"/>
            </a:spcAft>
            <a:buNone/>
          </a:pPr>
          <a:r>
            <a:rPr lang="en-US" sz="2400" kern="1200" baseline="30000" dirty="0"/>
            <a:t>As the number of ovarian follicles declines with age, both AMH and early follicular phase </a:t>
          </a:r>
          <a:r>
            <a:rPr lang="en-US" sz="2400" kern="1200" baseline="30000" dirty="0" err="1"/>
            <a:t>inhibin</a:t>
          </a:r>
          <a:r>
            <a:rPr lang="en-US" sz="2400" kern="1200" baseline="30000" dirty="0"/>
            <a:t> B concentrations decline. </a:t>
          </a:r>
          <a:endParaRPr lang="en-US" sz="2400" kern="1200" dirty="0"/>
        </a:p>
      </dsp:txBody>
      <dsp:txXfrm>
        <a:off x="331667" y="830367"/>
        <a:ext cx="5149637" cy="426206"/>
      </dsp:txXfrm>
    </dsp:sp>
    <dsp:sp modelId="{5F0D539F-0FB7-4D45-A6C5-5FDA732A0196}">
      <dsp:nvSpPr>
        <dsp:cNvPr id="0" name=""/>
        <dsp:cNvSpPr/>
      </dsp:nvSpPr>
      <dsp:spPr>
        <a:xfrm>
          <a:off x="0" y="2010429"/>
          <a:ext cx="6172199" cy="4032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E5ADE8-5C85-5349-BE75-B8B6B4A5AE6F}">
      <dsp:nvSpPr>
        <dsp:cNvPr id="0" name=""/>
        <dsp:cNvSpPr/>
      </dsp:nvSpPr>
      <dsp:spPr>
        <a:xfrm>
          <a:off x="308610" y="1533070"/>
          <a:ext cx="5861547" cy="713519"/>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1066800" rtl="0">
            <a:lnSpc>
              <a:spcPct val="90000"/>
            </a:lnSpc>
            <a:spcBef>
              <a:spcPct val="0"/>
            </a:spcBef>
            <a:spcAft>
              <a:spcPct val="35000"/>
            </a:spcAft>
            <a:buNone/>
          </a:pPr>
          <a:r>
            <a:rPr lang="en-US" sz="2400" kern="1200" baseline="30000" dirty="0"/>
            <a:t>Decreased </a:t>
          </a:r>
          <a:r>
            <a:rPr lang="en-US" sz="2400" kern="1200" baseline="30000" dirty="0" err="1"/>
            <a:t>inhibin</a:t>
          </a:r>
          <a:r>
            <a:rPr lang="en-US" sz="2400" kern="1200" baseline="30000" dirty="0"/>
            <a:t> B secretion lowers the level of central negative feedback, resulting in increased pituitary FSH secretion and in higher late luteal and early follicular FSH concentrations (an ‘‘indirect’’ measure). </a:t>
          </a:r>
          <a:endParaRPr lang="en-US" sz="2400" kern="1200" dirty="0"/>
        </a:p>
      </dsp:txBody>
      <dsp:txXfrm>
        <a:off x="343441" y="1567901"/>
        <a:ext cx="5791885" cy="643857"/>
      </dsp:txXfrm>
    </dsp:sp>
    <dsp:sp modelId="{94ADD22C-70C2-8243-ADA8-E0A85230D041}">
      <dsp:nvSpPr>
        <dsp:cNvPr id="0" name=""/>
        <dsp:cNvSpPr/>
      </dsp:nvSpPr>
      <dsp:spPr>
        <a:xfrm>
          <a:off x="0" y="2913536"/>
          <a:ext cx="6172199" cy="4032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FABAD1-D86E-6D4D-B4B9-144C39E49C84}">
      <dsp:nvSpPr>
        <dsp:cNvPr id="0" name=""/>
        <dsp:cNvSpPr/>
      </dsp:nvSpPr>
      <dsp:spPr>
        <a:xfrm>
          <a:off x="307705" y="2500029"/>
          <a:ext cx="5862812" cy="649666"/>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1066800" rtl="0">
            <a:lnSpc>
              <a:spcPct val="90000"/>
            </a:lnSpc>
            <a:spcBef>
              <a:spcPct val="0"/>
            </a:spcBef>
            <a:spcAft>
              <a:spcPct val="35000"/>
            </a:spcAft>
            <a:buNone/>
          </a:pPr>
          <a:r>
            <a:rPr lang="en-US" sz="2400" kern="1200" baseline="30000" dirty="0"/>
            <a:t>In turn, the earlier increase in FSH levels stimulates an earlier onset of new follicular growth and increase in estradiol concentrations, ultimately decreasing the length of the follicular phase and the overall cycle. </a:t>
          </a:r>
          <a:endParaRPr lang="en-US" sz="2400" kern="1200" dirty="0"/>
        </a:p>
      </dsp:txBody>
      <dsp:txXfrm>
        <a:off x="339419" y="2531743"/>
        <a:ext cx="5799384" cy="586238"/>
      </dsp:txXfrm>
    </dsp:sp>
    <dsp:sp modelId="{B2F07486-6F1E-114B-B418-36F090CB22E4}">
      <dsp:nvSpPr>
        <dsp:cNvPr id="0" name=""/>
        <dsp:cNvSpPr/>
      </dsp:nvSpPr>
      <dsp:spPr>
        <a:xfrm>
          <a:off x="0" y="3639296"/>
          <a:ext cx="6172199" cy="4032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B8842D-4C76-794C-B363-4256359AA523}">
      <dsp:nvSpPr>
        <dsp:cNvPr id="0" name=""/>
        <dsp:cNvSpPr/>
      </dsp:nvSpPr>
      <dsp:spPr>
        <a:xfrm>
          <a:off x="308610" y="3403136"/>
          <a:ext cx="4320540" cy="472320"/>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1066800" rtl="0">
            <a:lnSpc>
              <a:spcPct val="90000"/>
            </a:lnSpc>
            <a:spcBef>
              <a:spcPct val="0"/>
            </a:spcBef>
            <a:spcAft>
              <a:spcPct val="35000"/>
            </a:spcAft>
            <a:buNone/>
          </a:pPr>
          <a:r>
            <a:rPr lang="en-US" sz="2400" kern="1200" baseline="30000"/>
            <a:t>Early</a:t>
          </a:r>
          <a:r>
            <a:rPr lang="en-US" sz="2400" kern="1200"/>
            <a:t> </a:t>
          </a:r>
          <a:r>
            <a:rPr lang="en-US" sz="2400" kern="1200" baseline="30000"/>
            <a:t>follicular recruitment </a:t>
          </a:r>
          <a:endParaRPr lang="en-US" sz="2400" kern="1200"/>
        </a:p>
      </dsp:txBody>
      <dsp:txXfrm>
        <a:off x="331667" y="3426193"/>
        <a:ext cx="4274426" cy="42620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EAD41C-3201-1B45-B3DB-67CBC6CD1648}">
      <dsp:nvSpPr>
        <dsp:cNvPr id="0" name=""/>
        <dsp:cNvSpPr/>
      </dsp:nvSpPr>
      <dsp:spPr>
        <a:xfrm>
          <a:off x="0" y="367155"/>
          <a:ext cx="4415233" cy="5544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7FB1F9-3AB0-2940-924E-0449B231B857}">
      <dsp:nvSpPr>
        <dsp:cNvPr id="0" name=""/>
        <dsp:cNvSpPr/>
      </dsp:nvSpPr>
      <dsp:spPr>
        <a:xfrm>
          <a:off x="220761" y="42435"/>
          <a:ext cx="3090663" cy="649440"/>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6820" tIns="0" rIns="116820" bIns="0" numCol="1" spcCol="1270" anchor="ctr" anchorCtr="0">
          <a:noAutofit/>
        </a:bodyPr>
        <a:lstStyle/>
        <a:p>
          <a:pPr marL="0" lvl="0" indent="0" algn="l" defTabSz="622300" rtl="0">
            <a:lnSpc>
              <a:spcPct val="90000"/>
            </a:lnSpc>
            <a:spcBef>
              <a:spcPct val="0"/>
            </a:spcBef>
            <a:spcAft>
              <a:spcPct val="35000"/>
            </a:spcAft>
            <a:buNone/>
          </a:pPr>
          <a:r>
            <a:rPr lang="en-US" sz="1400" kern="1200"/>
            <a:t>AMH is a glucoprotein  which belongs to the TGF beta superfamily closely related to inhibin and activin.</a:t>
          </a:r>
        </a:p>
      </dsp:txBody>
      <dsp:txXfrm>
        <a:off x="252464" y="74138"/>
        <a:ext cx="3027257" cy="586034"/>
      </dsp:txXfrm>
    </dsp:sp>
    <dsp:sp modelId="{A3CDC37C-5620-E74E-9B9E-6866C4F94B5D}">
      <dsp:nvSpPr>
        <dsp:cNvPr id="0" name=""/>
        <dsp:cNvSpPr/>
      </dsp:nvSpPr>
      <dsp:spPr>
        <a:xfrm>
          <a:off x="0" y="1365075"/>
          <a:ext cx="4415233" cy="5544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DA3C07-F71A-DC41-9FCE-134C425C5284}">
      <dsp:nvSpPr>
        <dsp:cNvPr id="0" name=""/>
        <dsp:cNvSpPr/>
      </dsp:nvSpPr>
      <dsp:spPr>
        <a:xfrm>
          <a:off x="220761" y="1040355"/>
          <a:ext cx="3090663" cy="649440"/>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6820" tIns="0" rIns="116820" bIns="0" numCol="1" spcCol="1270" anchor="ctr" anchorCtr="0">
          <a:noAutofit/>
        </a:bodyPr>
        <a:lstStyle/>
        <a:p>
          <a:pPr marL="0" lvl="0" indent="0" algn="l" defTabSz="622300" rtl="0">
            <a:lnSpc>
              <a:spcPct val="90000"/>
            </a:lnSpc>
            <a:spcBef>
              <a:spcPct val="0"/>
            </a:spcBef>
            <a:spcAft>
              <a:spcPct val="35000"/>
            </a:spcAft>
            <a:buNone/>
          </a:pPr>
          <a:r>
            <a:rPr lang="en-US" sz="1400" kern="1200" dirty="0"/>
            <a:t>AMH is also a product of </a:t>
          </a:r>
          <a:r>
            <a:rPr lang="en-US" sz="1400" kern="1200" dirty="0" err="1"/>
            <a:t>granulosa</a:t>
          </a:r>
          <a:r>
            <a:rPr lang="en-US" sz="1400" kern="1200" dirty="0"/>
            <a:t> cells of  the pre-</a:t>
          </a:r>
          <a:r>
            <a:rPr lang="en-US" sz="1400" kern="1200" dirty="0" err="1"/>
            <a:t>antral</a:t>
          </a:r>
          <a:r>
            <a:rPr lang="en-US" sz="1400" kern="1200" dirty="0"/>
            <a:t> and small </a:t>
          </a:r>
          <a:r>
            <a:rPr lang="en-US" sz="1400" kern="1200" dirty="0" err="1"/>
            <a:t>antral</a:t>
          </a:r>
          <a:r>
            <a:rPr lang="en-US" sz="1400" kern="1200" dirty="0"/>
            <a:t> follicles.</a:t>
          </a:r>
        </a:p>
      </dsp:txBody>
      <dsp:txXfrm>
        <a:off x="252464" y="1072058"/>
        <a:ext cx="3027257" cy="586034"/>
      </dsp:txXfrm>
    </dsp:sp>
    <dsp:sp modelId="{68744941-951E-AC40-9126-4B04DDC89F03}">
      <dsp:nvSpPr>
        <dsp:cNvPr id="0" name=""/>
        <dsp:cNvSpPr/>
      </dsp:nvSpPr>
      <dsp:spPr>
        <a:xfrm>
          <a:off x="0" y="2362996"/>
          <a:ext cx="4415233" cy="5544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8BBF58-75FD-1640-A575-A535450E782E}">
      <dsp:nvSpPr>
        <dsp:cNvPr id="0" name=""/>
        <dsp:cNvSpPr/>
      </dsp:nvSpPr>
      <dsp:spPr>
        <a:xfrm>
          <a:off x="220761" y="2038275"/>
          <a:ext cx="3090663" cy="649440"/>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6820" tIns="0" rIns="116820" bIns="0" numCol="1" spcCol="1270" anchor="ctr" anchorCtr="0">
          <a:noAutofit/>
        </a:bodyPr>
        <a:lstStyle/>
        <a:p>
          <a:pPr marL="0" lvl="0" indent="0" algn="l" defTabSz="622300" rtl="0">
            <a:lnSpc>
              <a:spcPct val="90000"/>
            </a:lnSpc>
            <a:spcBef>
              <a:spcPct val="0"/>
            </a:spcBef>
            <a:spcAft>
              <a:spcPct val="35000"/>
            </a:spcAft>
            <a:buNone/>
          </a:pPr>
          <a:r>
            <a:rPr lang="en-US" sz="1400" kern="1200"/>
            <a:t>The gene for AMH is located on the chromosome 19 while the gene for the AMH receptor on chromosome 12.</a:t>
          </a:r>
        </a:p>
      </dsp:txBody>
      <dsp:txXfrm>
        <a:off x="252464" y="2069978"/>
        <a:ext cx="3027257" cy="586034"/>
      </dsp:txXfrm>
    </dsp:sp>
    <dsp:sp modelId="{338B1DFA-4147-8D44-809E-54F41806E4AE}">
      <dsp:nvSpPr>
        <dsp:cNvPr id="0" name=""/>
        <dsp:cNvSpPr/>
      </dsp:nvSpPr>
      <dsp:spPr>
        <a:xfrm>
          <a:off x="0" y="3360916"/>
          <a:ext cx="4415233" cy="5544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39D535-9F9A-2D47-8023-9AB8639DDDA5}">
      <dsp:nvSpPr>
        <dsp:cNvPr id="0" name=""/>
        <dsp:cNvSpPr/>
      </dsp:nvSpPr>
      <dsp:spPr>
        <a:xfrm>
          <a:off x="220761" y="3036196"/>
          <a:ext cx="3090663" cy="649440"/>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6820" tIns="0" rIns="116820" bIns="0" numCol="1" spcCol="1270" anchor="ctr" anchorCtr="0">
          <a:noAutofit/>
        </a:bodyPr>
        <a:lstStyle/>
        <a:p>
          <a:pPr marL="0" lvl="0" indent="0" algn="l" defTabSz="622300" rtl="0">
            <a:lnSpc>
              <a:spcPct val="90000"/>
            </a:lnSpc>
            <a:spcBef>
              <a:spcPct val="0"/>
            </a:spcBef>
            <a:spcAft>
              <a:spcPct val="35000"/>
            </a:spcAft>
            <a:buNone/>
          </a:pPr>
          <a:r>
            <a:rPr lang="en-US" sz="1400" kern="1200" dirty="0"/>
            <a:t>As the product of </a:t>
          </a:r>
          <a:r>
            <a:rPr lang="en-US" sz="1400" kern="1200" dirty="0" err="1"/>
            <a:t>gralnulosa</a:t>
          </a:r>
          <a:r>
            <a:rPr lang="en-US" sz="1400" kern="1200" dirty="0"/>
            <a:t> cells surrounding the egg within  the  follicle it can serve as a molecular biomarker of the size of the follicular cohort and thus the ovarian reserve. </a:t>
          </a:r>
        </a:p>
      </dsp:txBody>
      <dsp:txXfrm>
        <a:off x="252464" y="3067899"/>
        <a:ext cx="3027257" cy="58603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DBA2DC-4F76-CA4B-8458-9C5881090360}">
      <dsp:nvSpPr>
        <dsp:cNvPr id="0" name=""/>
        <dsp:cNvSpPr/>
      </dsp:nvSpPr>
      <dsp:spPr>
        <a:xfrm>
          <a:off x="0" y="308296"/>
          <a:ext cx="6172199" cy="4284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633D0C-8A4D-9D41-BC06-8043E7FD9DD9}">
      <dsp:nvSpPr>
        <dsp:cNvPr id="0" name=""/>
        <dsp:cNvSpPr/>
      </dsp:nvSpPr>
      <dsp:spPr>
        <a:xfrm>
          <a:off x="327104" y="30137"/>
          <a:ext cx="5448719" cy="509553"/>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1066800" rtl="0">
            <a:lnSpc>
              <a:spcPct val="90000"/>
            </a:lnSpc>
            <a:spcBef>
              <a:spcPct val="0"/>
            </a:spcBef>
            <a:spcAft>
              <a:spcPct val="35000"/>
            </a:spcAft>
            <a:buNone/>
          </a:pPr>
          <a:r>
            <a:rPr lang="en-US" sz="2400" kern="1200" baseline="30000" dirty="0" err="1"/>
            <a:t>Antral</a:t>
          </a:r>
          <a:r>
            <a:rPr lang="en-US" sz="2400" kern="1200" baseline="30000" dirty="0"/>
            <a:t> follicle count is the sum of </a:t>
          </a:r>
          <a:r>
            <a:rPr lang="en-US" sz="2400" kern="1200" baseline="30000" dirty="0" err="1"/>
            <a:t>antral</a:t>
          </a:r>
          <a:r>
            <a:rPr lang="en-US" sz="2400" kern="1200" baseline="30000" dirty="0"/>
            <a:t> follicles in both ovaries, as observed with </a:t>
          </a:r>
          <a:r>
            <a:rPr lang="en-US" sz="2400" kern="1200" baseline="30000" dirty="0" err="1"/>
            <a:t>transvaginal</a:t>
          </a:r>
          <a:r>
            <a:rPr lang="en-US" sz="2400" kern="1200" baseline="30000" dirty="0"/>
            <a:t> ultrasonography during the early follicular phase.</a:t>
          </a:r>
          <a:endParaRPr lang="en-US" sz="2400" kern="1200" dirty="0"/>
        </a:p>
      </dsp:txBody>
      <dsp:txXfrm>
        <a:off x="351978" y="55011"/>
        <a:ext cx="5398971" cy="459805"/>
      </dsp:txXfrm>
    </dsp:sp>
    <dsp:sp modelId="{CF1DDF21-80A5-FF4B-9B54-83DA16130CCF}">
      <dsp:nvSpPr>
        <dsp:cNvPr id="0" name=""/>
        <dsp:cNvSpPr/>
      </dsp:nvSpPr>
      <dsp:spPr>
        <a:xfrm>
          <a:off x="0" y="1314152"/>
          <a:ext cx="6172199" cy="4284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A9CC33-A166-A347-8C68-54D3C440DCD0}">
      <dsp:nvSpPr>
        <dsp:cNvPr id="0" name=""/>
        <dsp:cNvSpPr/>
      </dsp:nvSpPr>
      <dsp:spPr>
        <a:xfrm>
          <a:off x="308610" y="828496"/>
          <a:ext cx="5861547" cy="736575"/>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1066800" rtl="0">
            <a:lnSpc>
              <a:spcPct val="90000"/>
            </a:lnSpc>
            <a:spcBef>
              <a:spcPct val="0"/>
            </a:spcBef>
            <a:spcAft>
              <a:spcPct val="35000"/>
            </a:spcAft>
            <a:buNone/>
          </a:pPr>
          <a:r>
            <a:rPr lang="en-US" sz="2400" kern="1200" baseline="30000" dirty="0"/>
            <a:t>Most studies have defined </a:t>
          </a:r>
          <a:r>
            <a:rPr lang="en-US" sz="2400" kern="1200" baseline="30000" dirty="0" err="1"/>
            <a:t>antral</a:t>
          </a:r>
          <a:r>
            <a:rPr lang="en-US" sz="2400" kern="1200" baseline="30000" dirty="0"/>
            <a:t> follicles as those measuring 2–10 mm in mean diameter in the greatest two-dimensional (2D) plane; some have defined </a:t>
          </a:r>
          <a:r>
            <a:rPr lang="en-US" sz="2400" kern="1200" baseline="30000" dirty="0" err="1"/>
            <a:t>antral</a:t>
          </a:r>
          <a:r>
            <a:rPr lang="en-US" sz="2400" kern="1200" baseline="30000" dirty="0"/>
            <a:t> follicles as those measuring 3–8 mm in mean diameter. </a:t>
          </a:r>
          <a:endParaRPr lang="en-US" sz="2400" kern="1200" dirty="0"/>
        </a:p>
      </dsp:txBody>
      <dsp:txXfrm>
        <a:off x="344567" y="864453"/>
        <a:ext cx="5789633" cy="664661"/>
      </dsp:txXfrm>
    </dsp:sp>
    <dsp:sp modelId="{ADDC62D6-5CBF-8F4F-9D7A-3E18CD062992}">
      <dsp:nvSpPr>
        <dsp:cNvPr id="0" name=""/>
        <dsp:cNvSpPr/>
      </dsp:nvSpPr>
      <dsp:spPr>
        <a:xfrm>
          <a:off x="0" y="2085272"/>
          <a:ext cx="6172199" cy="4284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481FBB-FC00-7748-8186-A71F963AA850}">
      <dsp:nvSpPr>
        <dsp:cNvPr id="0" name=""/>
        <dsp:cNvSpPr/>
      </dsp:nvSpPr>
      <dsp:spPr>
        <a:xfrm>
          <a:off x="308610" y="1834352"/>
          <a:ext cx="5306703" cy="501840"/>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1066800" rtl="0">
            <a:lnSpc>
              <a:spcPct val="90000"/>
            </a:lnSpc>
            <a:spcBef>
              <a:spcPct val="0"/>
            </a:spcBef>
            <a:spcAft>
              <a:spcPct val="35000"/>
            </a:spcAft>
            <a:buNone/>
          </a:pPr>
          <a:r>
            <a:rPr lang="en-US" sz="2400" kern="1200" baseline="30000" dirty="0" err="1"/>
            <a:t>Antral</a:t>
          </a:r>
          <a:r>
            <a:rPr lang="en-US" sz="2400" kern="1200" baseline="30000" dirty="0"/>
            <a:t> follicle count has good inter-cycle reliability and inter- observer reliability in experienced centers</a:t>
          </a:r>
          <a:endParaRPr lang="en-US" sz="2400" kern="1200" dirty="0"/>
        </a:p>
      </dsp:txBody>
      <dsp:txXfrm>
        <a:off x="333108" y="1858850"/>
        <a:ext cx="5257707" cy="452844"/>
      </dsp:txXfrm>
    </dsp:sp>
    <dsp:sp modelId="{51123BB3-29B7-0B40-A9AC-CB196737D365}">
      <dsp:nvSpPr>
        <dsp:cNvPr id="0" name=""/>
        <dsp:cNvSpPr/>
      </dsp:nvSpPr>
      <dsp:spPr>
        <a:xfrm>
          <a:off x="0" y="3248520"/>
          <a:ext cx="6172199" cy="4284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41346F-A450-714D-B268-B240801A7419}">
      <dsp:nvSpPr>
        <dsp:cNvPr id="0" name=""/>
        <dsp:cNvSpPr/>
      </dsp:nvSpPr>
      <dsp:spPr>
        <a:xfrm>
          <a:off x="301376" y="2605472"/>
          <a:ext cx="5868635" cy="893967"/>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1066800" rtl="0">
            <a:lnSpc>
              <a:spcPct val="90000"/>
            </a:lnSpc>
            <a:spcBef>
              <a:spcPct val="0"/>
            </a:spcBef>
            <a:spcAft>
              <a:spcPct val="35000"/>
            </a:spcAft>
            <a:buNone/>
          </a:pPr>
          <a:r>
            <a:rPr lang="en-US" sz="2400" kern="1200" baseline="30000" dirty="0"/>
            <a:t>As suggested by a meta-analysis evaluating AFC as a predictor of poor ovarian response and pregnancy after IVF, a low AFC is considered to be 3–6 total </a:t>
          </a:r>
          <a:r>
            <a:rPr lang="en-US" sz="2400" kern="1200" baseline="30000" dirty="0" err="1"/>
            <a:t>antral</a:t>
          </a:r>
          <a:r>
            <a:rPr lang="en-US" sz="2400" kern="1200" baseline="30000" dirty="0"/>
            <a:t> follicles (mean of 5.2 with SD 2.11) and is associated with poor response to ovarian stimulation during IVF, but does not reliably predict failure to conceive .</a:t>
          </a:r>
          <a:endParaRPr lang="en-US" sz="2400" kern="1200" dirty="0"/>
        </a:p>
      </dsp:txBody>
      <dsp:txXfrm>
        <a:off x="345016" y="2649112"/>
        <a:ext cx="5781355" cy="80668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9974F2-8B4D-3A48-9E86-C3BB8CD59BB5}">
      <dsp:nvSpPr>
        <dsp:cNvPr id="0" name=""/>
        <dsp:cNvSpPr/>
      </dsp:nvSpPr>
      <dsp:spPr>
        <a:xfrm>
          <a:off x="0" y="451323"/>
          <a:ext cx="5761043" cy="6804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4F31B3-35BB-7946-86BB-E2E2710E1B61}">
      <dsp:nvSpPr>
        <dsp:cNvPr id="0" name=""/>
        <dsp:cNvSpPr/>
      </dsp:nvSpPr>
      <dsp:spPr>
        <a:xfrm>
          <a:off x="288052" y="52803"/>
          <a:ext cx="4656916" cy="797040"/>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28" tIns="0" rIns="152428" bIns="0" numCol="1" spcCol="1270" anchor="ctr" anchorCtr="0">
          <a:noAutofit/>
        </a:bodyPr>
        <a:lstStyle/>
        <a:p>
          <a:pPr marL="0" lvl="0" indent="0" algn="l" defTabSz="1066800" rtl="0">
            <a:lnSpc>
              <a:spcPct val="90000"/>
            </a:lnSpc>
            <a:spcBef>
              <a:spcPct val="0"/>
            </a:spcBef>
            <a:spcAft>
              <a:spcPct val="35000"/>
            </a:spcAft>
            <a:buNone/>
          </a:pPr>
          <a:r>
            <a:rPr lang="en-US" sz="2400" kern="1200" baseline="30000"/>
            <a:t>The follicular pool that influences serum AMH levels the most probably is that of 1 – 2 mm follicles, although some analyses have suggested a slightly larger size (Jeppesen et al., 2013). </a:t>
          </a:r>
          <a:endParaRPr lang="en-US" sz="2400" kern="1200"/>
        </a:p>
      </dsp:txBody>
      <dsp:txXfrm>
        <a:off x="326960" y="91711"/>
        <a:ext cx="4579100" cy="719224"/>
      </dsp:txXfrm>
    </dsp:sp>
    <dsp:sp modelId="{3DEE7E62-8D3E-374F-8130-843EDD883E73}">
      <dsp:nvSpPr>
        <dsp:cNvPr id="0" name=""/>
        <dsp:cNvSpPr/>
      </dsp:nvSpPr>
      <dsp:spPr>
        <a:xfrm>
          <a:off x="0" y="1676043"/>
          <a:ext cx="5761043" cy="6804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C154E9-D9DF-F644-BDE8-C75FCF8D2FE7}">
      <dsp:nvSpPr>
        <dsp:cNvPr id="0" name=""/>
        <dsp:cNvSpPr/>
      </dsp:nvSpPr>
      <dsp:spPr>
        <a:xfrm>
          <a:off x="288052" y="1277523"/>
          <a:ext cx="5119268" cy="797040"/>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28" tIns="0" rIns="152428" bIns="0" numCol="1" spcCol="1270" anchor="ctr" anchorCtr="0">
          <a:noAutofit/>
        </a:bodyPr>
        <a:lstStyle/>
        <a:p>
          <a:pPr marL="0" lvl="0" indent="0" algn="l" defTabSz="1066800" rtl="0">
            <a:lnSpc>
              <a:spcPct val="90000"/>
            </a:lnSpc>
            <a:spcBef>
              <a:spcPct val="0"/>
            </a:spcBef>
            <a:spcAft>
              <a:spcPct val="35000"/>
            </a:spcAft>
            <a:buNone/>
          </a:pPr>
          <a:r>
            <a:rPr lang="en-US" sz="2400" kern="1200" baseline="30000"/>
            <a:t>According to recent guidelines (Broekmans et al., 2010)  and</a:t>
          </a:r>
          <a:r>
            <a:rPr lang="en-US" sz="2400" kern="1200"/>
            <a:t> </a:t>
          </a:r>
          <a:r>
            <a:rPr lang="en-US" sz="2400" kern="1200" baseline="30000"/>
            <a:t>current clinical practice worldwide, ultrasonographic counting considers</a:t>
          </a:r>
          <a:r>
            <a:rPr lang="en-US" sz="2400" kern="1200"/>
            <a:t> </a:t>
          </a:r>
          <a:r>
            <a:rPr lang="en-US" sz="2400" kern="1200" baseline="30000"/>
            <a:t>antral follicles whose diameter varies considerably, from 2 to 10 mm. </a:t>
          </a:r>
          <a:endParaRPr lang="en-US" sz="2400" kern="1200"/>
        </a:p>
      </dsp:txBody>
      <dsp:txXfrm>
        <a:off x="326960" y="1316431"/>
        <a:ext cx="5041452" cy="719224"/>
      </dsp:txXfrm>
    </dsp:sp>
    <dsp:sp modelId="{E43365E7-955D-214C-B376-4F8E25A69DE7}">
      <dsp:nvSpPr>
        <dsp:cNvPr id="0" name=""/>
        <dsp:cNvSpPr/>
      </dsp:nvSpPr>
      <dsp:spPr>
        <a:xfrm>
          <a:off x="0" y="2900764"/>
          <a:ext cx="5761043" cy="6804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56D5CD-1695-0042-A9FC-226388C9C601}">
      <dsp:nvSpPr>
        <dsp:cNvPr id="0" name=""/>
        <dsp:cNvSpPr/>
      </dsp:nvSpPr>
      <dsp:spPr>
        <a:xfrm>
          <a:off x="288052" y="2502244"/>
          <a:ext cx="5063818" cy="797040"/>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28" tIns="0" rIns="152428" bIns="0" numCol="1" spcCol="1270" anchor="ctr" anchorCtr="0">
          <a:noAutofit/>
        </a:bodyPr>
        <a:lstStyle/>
        <a:p>
          <a:pPr marL="0" lvl="0" indent="0" algn="l" defTabSz="1066800" rtl="0">
            <a:lnSpc>
              <a:spcPct val="90000"/>
            </a:lnSpc>
            <a:spcBef>
              <a:spcPct val="0"/>
            </a:spcBef>
            <a:spcAft>
              <a:spcPct val="35000"/>
            </a:spcAft>
            <a:buNone/>
          </a:pPr>
          <a:r>
            <a:rPr lang="en-US" sz="2400" kern="1200" baseline="30000" dirty="0"/>
            <a:t>It is</a:t>
          </a:r>
          <a:r>
            <a:rPr lang="en-US" sz="2400" kern="1200" dirty="0"/>
            <a:t> </a:t>
          </a:r>
          <a:r>
            <a:rPr lang="en-US" sz="2400" kern="1200" baseline="30000" dirty="0"/>
            <a:t>also noteworthy that</a:t>
          </a:r>
          <a:r>
            <a:rPr lang="en-US" sz="2400" kern="1200" dirty="0"/>
            <a:t> </a:t>
          </a:r>
          <a:r>
            <a:rPr lang="en-US" sz="2400" kern="1200" baseline="30000" dirty="0"/>
            <a:t>ultrasound technology cannot distinguish healthy</a:t>
          </a:r>
          <a:r>
            <a:rPr lang="en-US" sz="2400" kern="1200" dirty="0"/>
            <a:t> </a:t>
          </a:r>
          <a:r>
            <a:rPr lang="en-US" sz="2400" kern="1200" baseline="30000" dirty="0"/>
            <a:t>from </a:t>
          </a:r>
          <a:r>
            <a:rPr lang="en-US" sz="2400" kern="1200" baseline="30000" dirty="0" err="1"/>
            <a:t>atretic</a:t>
          </a:r>
          <a:r>
            <a:rPr lang="en-US" sz="2400" kern="1200" baseline="30000" dirty="0"/>
            <a:t> follicles. </a:t>
          </a:r>
          <a:endParaRPr lang="en-US" sz="2400" kern="1200" dirty="0"/>
        </a:p>
      </dsp:txBody>
      <dsp:txXfrm>
        <a:off x="326960" y="2541152"/>
        <a:ext cx="4986002" cy="71922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BB7690-126A-1A44-8ADA-E30626C8D5FD}">
      <dsp:nvSpPr>
        <dsp:cNvPr id="0" name=""/>
        <dsp:cNvSpPr/>
      </dsp:nvSpPr>
      <dsp:spPr>
        <a:xfrm>
          <a:off x="0" y="0"/>
          <a:ext cx="4937760" cy="746783"/>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Biomarkers for ovarian reserve can provide a reliable estimation for success in the process of oocyte harvesting.</a:t>
          </a:r>
        </a:p>
      </dsp:txBody>
      <dsp:txXfrm>
        <a:off x="21873" y="21873"/>
        <a:ext cx="4068817" cy="703037"/>
      </dsp:txXfrm>
    </dsp:sp>
    <dsp:sp modelId="{1FCAAD6D-CD1E-5040-BC0C-0D87B8B8DA61}">
      <dsp:nvSpPr>
        <dsp:cNvPr id="0" name=""/>
        <dsp:cNvSpPr/>
      </dsp:nvSpPr>
      <dsp:spPr>
        <a:xfrm>
          <a:off x="413537" y="882562"/>
          <a:ext cx="4937760" cy="746783"/>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In contrast they are not as  reliable to predict poor response and therefore exclude patients from ovarian stimulation if they desire to do so. </a:t>
          </a:r>
        </a:p>
      </dsp:txBody>
      <dsp:txXfrm>
        <a:off x="435410" y="904435"/>
        <a:ext cx="3995067" cy="703037"/>
      </dsp:txXfrm>
    </dsp:sp>
    <dsp:sp modelId="{4692C021-A6DB-7048-B6B2-9D757ADA8D0C}">
      <dsp:nvSpPr>
        <dsp:cNvPr id="0" name=""/>
        <dsp:cNvSpPr/>
      </dsp:nvSpPr>
      <dsp:spPr>
        <a:xfrm>
          <a:off x="820902" y="1765125"/>
          <a:ext cx="4937760" cy="746783"/>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dirty="0"/>
            <a:t>Ovarian response is not synonymous to fecundity and ability to produce pregnancy. </a:t>
          </a:r>
        </a:p>
      </dsp:txBody>
      <dsp:txXfrm>
        <a:off x="842775" y="1786998"/>
        <a:ext cx="4001239" cy="703037"/>
      </dsp:txXfrm>
    </dsp:sp>
    <dsp:sp modelId="{E824D0F6-D4B2-F74C-BFE2-32B2D1EA37A0}">
      <dsp:nvSpPr>
        <dsp:cNvPr id="0" name=""/>
        <dsp:cNvSpPr/>
      </dsp:nvSpPr>
      <dsp:spPr>
        <a:xfrm>
          <a:off x="1234439" y="2647688"/>
          <a:ext cx="4937760" cy="746783"/>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The age factor should be also included in the equation.  </a:t>
          </a:r>
        </a:p>
      </dsp:txBody>
      <dsp:txXfrm>
        <a:off x="1256312" y="2669561"/>
        <a:ext cx="3995067" cy="703037"/>
      </dsp:txXfrm>
    </dsp:sp>
    <dsp:sp modelId="{0CE7873B-D7C8-4F43-9ED6-F436518A5FD1}">
      <dsp:nvSpPr>
        <dsp:cNvPr id="0" name=""/>
        <dsp:cNvSpPr/>
      </dsp:nvSpPr>
      <dsp:spPr>
        <a:xfrm>
          <a:off x="4452350" y="571968"/>
          <a:ext cx="485409" cy="485409"/>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4561567" y="571968"/>
        <a:ext cx="266975" cy="365270"/>
      </dsp:txXfrm>
    </dsp:sp>
    <dsp:sp modelId="{75D57B91-E1DA-F440-A989-41B50EBA7591}">
      <dsp:nvSpPr>
        <dsp:cNvPr id="0" name=""/>
        <dsp:cNvSpPr/>
      </dsp:nvSpPr>
      <dsp:spPr>
        <a:xfrm>
          <a:off x="4865887" y="1454531"/>
          <a:ext cx="485409" cy="485409"/>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4975104" y="1454531"/>
        <a:ext cx="266975" cy="365270"/>
      </dsp:txXfrm>
    </dsp:sp>
    <dsp:sp modelId="{C71B18BE-45FA-E748-A82D-3D857F8AB15A}">
      <dsp:nvSpPr>
        <dsp:cNvPr id="0" name=""/>
        <dsp:cNvSpPr/>
      </dsp:nvSpPr>
      <dsp:spPr>
        <a:xfrm>
          <a:off x="5273253" y="2337093"/>
          <a:ext cx="485409" cy="485409"/>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5382470" y="2337093"/>
        <a:ext cx="266975" cy="3652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A38B79-37E6-5A49-A314-B954791B28A0}">
      <dsp:nvSpPr>
        <dsp:cNvPr id="0" name=""/>
        <dsp:cNvSpPr/>
      </dsp:nvSpPr>
      <dsp:spPr>
        <a:xfrm>
          <a:off x="-40338" y="130176"/>
          <a:ext cx="3237933" cy="3057061"/>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626A8C80-E468-BC49-ADCB-35F661E0215C}">
      <dsp:nvSpPr>
        <dsp:cNvPr id="0" name=""/>
        <dsp:cNvSpPr/>
      </dsp:nvSpPr>
      <dsp:spPr>
        <a:xfrm>
          <a:off x="897591" y="1264025"/>
          <a:ext cx="1361441" cy="794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1422400" rtl="0">
            <a:lnSpc>
              <a:spcPct val="90000"/>
            </a:lnSpc>
            <a:spcBef>
              <a:spcPct val="0"/>
            </a:spcBef>
            <a:spcAft>
              <a:spcPct val="35000"/>
            </a:spcAft>
            <a:buNone/>
          </a:pPr>
          <a:r>
            <a:rPr lang="en-US" sz="3200" kern="1200" dirty="0"/>
            <a:t>Medical</a:t>
          </a:r>
          <a:endParaRPr lang="el-GR" sz="3200" kern="1200" dirty="0"/>
        </a:p>
      </dsp:txBody>
      <dsp:txXfrm>
        <a:off x="897591" y="1264025"/>
        <a:ext cx="1361441" cy="794615"/>
      </dsp:txXfrm>
    </dsp:sp>
    <dsp:sp modelId="{74C1F133-1044-7040-B5FA-B5AF751887DA}">
      <dsp:nvSpPr>
        <dsp:cNvPr id="0" name=""/>
        <dsp:cNvSpPr/>
      </dsp:nvSpPr>
      <dsp:spPr>
        <a:xfrm>
          <a:off x="27888" y="2304003"/>
          <a:ext cx="1839579" cy="1753768"/>
        </a:xfrm>
        <a:prstGeom prst="blockArc">
          <a:avLst>
            <a:gd name="adj1" fmla="val 0"/>
            <a:gd name="adj2" fmla="val 18900000"/>
            <a:gd name="adj3" fmla="val 12740"/>
          </a:avLst>
        </a:prstGeom>
        <a:solidFill>
          <a:schemeClr val="accent2">
            <a:hueOff val="4681519"/>
            <a:satOff val="-5839"/>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A1B9C71-BD8E-B94F-B141-9106E80B956B}">
      <dsp:nvSpPr>
        <dsp:cNvPr id="0" name=""/>
        <dsp:cNvSpPr/>
      </dsp:nvSpPr>
      <dsp:spPr>
        <a:xfrm>
          <a:off x="99206" y="2941437"/>
          <a:ext cx="1601358" cy="488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dirty="0"/>
            <a:t>Social</a:t>
          </a:r>
          <a:endParaRPr lang="el-GR" sz="2000" kern="1200" dirty="0"/>
        </a:p>
      </dsp:txBody>
      <dsp:txXfrm>
        <a:off x="99206" y="2941437"/>
        <a:ext cx="1601358" cy="4880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CB09C8-C039-B048-8C32-54AE03D77E7B}">
      <dsp:nvSpPr>
        <dsp:cNvPr id="0" name=""/>
        <dsp:cNvSpPr/>
      </dsp:nvSpPr>
      <dsp:spPr>
        <a:xfrm>
          <a:off x="1134727" y="614233"/>
          <a:ext cx="1388005" cy="142197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4000" r="-34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C716DF4D-2D16-2D45-B6A9-1F19484E4517}">
      <dsp:nvSpPr>
        <dsp:cNvPr id="0" name=""/>
        <dsp:cNvSpPr/>
      </dsp:nvSpPr>
      <dsp:spPr>
        <a:xfrm>
          <a:off x="803350" y="4098"/>
          <a:ext cx="2085812" cy="578244"/>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Medical indications for fertility preservation </a:t>
          </a:r>
        </a:p>
      </dsp:txBody>
      <dsp:txXfrm>
        <a:off x="803350" y="4098"/>
        <a:ext cx="2085812" cy="578244"/>
      </dsp:txXfrm>
    </dsp:sp>
    <dsp:sp modelId="{C6D7E6B5-DFDA-584E-8D0F-8F4881890320}">
      <dsp:nvSpPr>
        <dsp:cNvPr id="0" name=""/>
        <dsp:cNvSpPr/>
      </dsp:nvSpPr>
      <dsp:spPr>
        <a:xfrm>
          <a:off x="180614" y="2958360"/>
          <a:ext cx="1276491" cy="108156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69779580-7B15-1548-AB0B-45AA60B46CF9}">
      <dsp:nvSpPr>
        <dsp:cNvPr id="0" name=""/>
        <dsp:cNvSpPr/>
      </dsp:nvSpPr>
      <dsp:spPr>
        <a:xfrm>
          <a:off x="81450" y="2467201"/>
          <a:ext cx="1418781" cy="378180"/>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How it is done? </a:t>
          </a:r>
        </a:p>
      </dsp:txBody>
      <dsp:txXfrm>
        <a:off x="81450" y="2467201"/>
        <a:ext cx="1418781" cy="378180"/>
      </dsp:txXfrm>
    </dsp:sp>
    <dsp:sp modelId="{7612F83C-4A22-C642-B1FD-2A7F8305115A}">
      <dsp:nvSpPr>
        <dsp:cNvPr id="0" name=""/>
        <dsp:cNvSpPr/>
      </dsp:nvSpPr>
      <dsp:spPr>
        <a:xfrm>
          <a:off x="2244207" y="2951598"/>
          <a:ext cx="1276491" cy="108156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9000" b="-9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AA5C7C9E-C019-1E44-9A6D-03945B0A0BBA}">
      <dsp:nvSpPr>
        <dsp:cNvPr id="0" name=""/>
        <dsp:cNvSpPr/>
      </dsp:nvSpPr>
      <dsp:spPr>
        <a:xfrm>
          <a:off x="2244207" y="2444938"/>
          <a:ext cx="1276491" cy="464266"/>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Risks and benefits </a:t>
          </a:r>
        </a:p>
      </dsp:txBody>
      <dsp:txXfrm>
        <a:off x="2244207" y="2444938"/>
        <a:ext cx="1276491" cy="4642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70EE70-FC2B-AB48-91A8-88A0CB90DB99}">
      <dsp:nvSpPr>
        <dsp:cNvPr id="0" name=""/>
        <dsp:cNvSpPr/>
      </dsp:nvSpPr>
      <dsp:spPr>
        <a:xfrm>
          <a:off x="7127" y="77453"/>
          <a:ext cx="2130270" cy="1278162"/>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Cancer diagnosis</a:t>
          </a:r>
        </a:p>
      </dsp:txBody>
      <dsp:txXfrm>
        <a:off x="44563" y="114889"/>
        <a:ext cx="2055398" cy="1203290"/>
      </dsp:txXfrm>
    </dsp:sp>
    <dsp:sp modelId="{7C89A353-9F8E-6B47-8248-DFBD6BDB53B4}">
      <dsp:nvSpPr>
        <dsp:cNvPr id="0" name=""/>
        <dsp:cNvSpPr/>
      </dsp:nvSpPr>
      <dsp:spPr>
        <a:xfrm>
          <a:off x="2350425" y="452380"/>
          <a:ext cx="451617" cy="528307"/>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350425" y="558041"/>
        <a:ext cx="316132" cy="316985"/>
      </dsp:txXfrm>
    </dsp:sp>
    <dsp:sp modelId="{F17DFDF3-E012-0B42-954C-819EEB9D9BA9}">
      <dsp:nvSpPr>
        <dsp:cNvPr id="0" name=""/>
        <dsp:cNvSpPr/>
      </dsp:nvSpPr>
      <dsp:spPr>
        <a:xfrm>
          <a:off x="2989506" y="77453"/>
          <a:ext cx="2130270" cy="1278162"/>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Fertility preservation</a:t>
          </a:r>
        </a:p>
      </dsp:txBody>
      <dsp:txXfrm>
        <a:off x="3026942" y="114889"/>
        <a:ext cx="2055398" cy="1203290"/>
      </dsp:txXfrm>
    </dsp:sp>
    <dsp:sp modelId="{5B8D959B-5FDD-3747-928C-831ABE3C1C1C}">
      <dsp:nvSpPr>
        <dsp:cNvPr id="0" name=""/>
        <dsp:cNvSpPr/>
      </dsp:nvSpPr>
      <dsp:spPr>
        <a:xfrm>
          <a:off x="5332804" y="452380"/>
          <a:ext cx="451617" cy="528307"/>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5332804" y="558041"/>
        <a:ext cx="316132" cy="316985"/>
      </dsp:txXfrm>
    </dsp:sp>
    <dsp:sp modelId="{5087D106-1C8B-2C49-B742-DD5F97D9D287}">
      <dsp:nvSpPr>
        <dsp:cNvPr id="0" name=""/>
        <dsp:cNvSpPr/>
      </dsp:nvSpPr>
      <dsp:spPr>
        <a:xfrm>
          <a:off x="5971885" y="77453"/>
          <a:ext cx="2130270" cy="1278162"/>
        </a:xfrm>
        <a:prstGeom prst="roundRect">
          <a:avLst>
            <a:gd name="adj" fmla="val 1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Treatment </a:t>
          </a:r>
        </a:p>
      </dsp:txBody>
      <dsp:txXfrm>
        <a:off x="6009321" y="114889"/>
        <a:ext cx="2055398" cy="12032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A38B79-37E6-5A49-A314-B954791B28A0}">
      <dsp:nvSpPr>
        <dsp:cNvPr id="0" name=""/>
        <dsp:cNvSpPr/>
      </dsp:nvSpPr>
      <dsp:spPr>
        <a:xfrm>
          <a:off x="1221806" y="388269"/>
          <a:ext cx="1821170" cy="1821222"/>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626A8C80-E468-BC49-ADCB-35F661E0215C}">
      <dsp:nvSpPr>
        <dsp:cNvPr id="0" name=""/>
        <dsp:cNvSpPr/>
      </dsp:nvSpPr>
      <dsp:spPr>
        <a:xfrm>
          <a:off x="1624027" y="1047625"/>
          <a:ext cx="1016069" cy="507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dirty="0"/>
            <a:t>Medical </a:t>
          </a:r>
          <a:endParaRPr lang="el-GR" sz="2000" kern="1200" dirty="0"/>
        </a:p>
      </dsp:txBody>
      <dsp:txXfrm>
        <a:off x="1624027" y="1047625"/>
        <a:ext cx="1016069" cy="507974"/>
      </dsp:txXfrm>
    </dsp:sp>
    <dsp:sp modelId="{74C1F133-1044-7040-B5FA-B5AF751887DA}">
      <dsp:nvSpPr>
        <dsp:cNvPr id="0" name=""/>
        <dsp:cNvSpPr/>
      </dsp:nvSpPr>
      <dsp:spPr>
        <a:xfrm>
          <a:off x="-60666" y="1341545"/>
          <a:ext cx="2769974" cy="2738574"/>
        </a:xfrm>
        <a:prstGeom prst="blockArc">
          <a:avLst>
            <a:gd name="adj1" fmla="val 0"/>
            <a:gd name="adj2" fmla="val 18900000"/>
            <a:gd name="adj3" fmla="val 12740"/>
          </a:avLst>
        </a:prstGeom>
        <a:solidFill>
          <a:schemeClr val="accent2">
            <a:hueOff val="4681519"/>
            <a:satOff val="-5839"/>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A1B9C71-BD8E-B94F-B141-9106E80B956B}">
      <dsp:nvSpPr>
        <dsp:cNvPr id="0" name=""/>
        <dsp:cNvSpPr/>
      </dsp:nvSpPr>
      <dsp:spPr>
        <a:xfrm>
          <a:off x="454500" y="2452701"/>
          <a:ext cx="1666720" cy="507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20955" rIns="20955" bIns="20955" numCol="1" spcCol="1270" anchor="ctr" anchorCtr="0">
          <a:noAutofit/>
        </a:bodyPr>
        <a:lstStyle/>
        <a:p>
          <a:pPr marL="0" lvl="0" indent="0" algn="ctr" defTabSz="1466850" rtl="0">
            <a:lnSpc>
              <a:spcPct val="90000"/>
            </a:lnSpc>
            <a:spcBef>
              <a:spcPct val="0"/>
            </a:spcBef>
            <a:spcAft>
              <a:spcPct val="35000"/>
            </a:spcAft>
            <a:buNone/>
          </a:pPr>
          <a:r>
            <a:rPr lang="en-US" sz="3300" kern="1200" dirty="0"/>
            <a:t>Social </a:t>
          </a:r>
          <a:endParaRPr lang="el-GR" sz="3300" kern="1200" dirty="0"/>
        </a:p>
      </dsp:txBody>
      <dsp:txXfrm>
        <a:off x="454500" y="2452701"/>
        <a:ext cx="1666720" cy="5079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CB09C8-C039-B048-8C32-54AE03D77E7B}">
      <dsp:nvSpPr>
        <dsp:cNvPr id="0" name=""/>
        <dsp:cNvSpPr/>
      </dsp:nvSpPr>
      <dsp:spPr>
        <a:xfrm>
          <a:off x="1525536" y="730777"/>
          <a:ext cx="1381560" cy="153901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C716DF4D-2D16-2D45-B6A9-1F19484E4517}">
      <dsp:nvSpPr>
        <dsp:cNvPr id="0" name=""/>
        <dsp:cNvSpPr/>
      </dsp:nvSpPr>
      <dsp:spPr>
        <a:xfrm>
          <a:off x="609237" y="0"/>
          <a:ext cx="3274808" cy="625840"/>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Why do we need fertility  preservation for social reasons</a:t>
          </a:r>
        </a:p>
      </dsp:txBody>
      <dsp:txXfrm>
        <a:off x="609237" y="0"/>
        <a:ext cx="3274808" cy="625840"/>
      </dsp:txXfrm>
    </dsp:sp>
    <dsp:sp modelId="{C6D7E6B5-DFDA-584E-8D0F-8F4881890320}">
      <dsp:nvSpPr>
        <dsp:cNvPr id="0" name=""/>
        <dsp:cNvSpPr/>
      </dsp:nvSpPr>
      <dsp:spPr>
        <a:xfrm>
          <a:off x="196274" y="3027716"/>
          <a:ext cx="1381560" cy="117058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69779580-7B15-1548-AB0B-45AA60B46CF9}">
      <dsp:nvSpPr>
        <dsp:cNvPr id="0" name=""/>
        <dsp:cNvSpPr/>
      </dsp:nvSpPr>
      <dsp:spPr>
        <a:xfrm>
          <a:off x="88948" y="2496130"/>
          <a:ext cx="1535562" cy="409309"/>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How it is done? </a:t>
          </a:r>
        </a:p>
      </dsp:txBody>
      <dsp:txXfrm>
        <a:off x="88948" y="2496130"/>
        <a:ext cx="1535562" cy="409309"/>
      </dsp:txXfrm>
    </dsp:sp>
    <dsp:sp modelId="{7612F83C-4A22-C642-B1FD-2A7F8305115A}">
      <dsp:nvSpPr>
        <dsp:cNvPr id="0" name=""/>
        <dsp:cNvSpPr/>
      </dsp:nvSpPr>
      <dsp:spPr>
        <a:xfrm>
          <a:off x="2891801" y="3020399"/>
          <a:ext cx="1381560" cy="1170587"/>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9000" b="-9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AA5C7C9E-C019-1E44-9A6D-03945B0A0BBA}">
      <dsp:nvSpPr>
        <dsp:cNvPr id="0" name=""/>
        <dsp:cNvSpPr/>
      </dsp:nvSpPr>
      <dsp:spPr>
        <a:xfrm>
          <a:off x="2126914" y="2415890"/>
          <a:ext cx="2305713" cy="50248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Ethics involved in this process</a:t>
          </a:r>
        </a:p>
      </dsp:txBody>
      <dsp:txXfrm>
        <a:off x="2126914" y="2415890"/>
        <a:ext cx="2305713" cy="5024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4EEA3-C170-4840-B25E-9797F9409FB2}">
      <dsp:nvSpPr>
        <dsp:cNvPr id="0" name=""/>
        <dsp:cNvSpPr/>
      </dsp:nvSpPr>
      <dsp:spPr>
        <a:xfrm>
          <a:off x="2424222" y="2077910"/>
          <a:ext cx="2838893" cy="1907345"/>
        </a:xfrm>
        <a:prstGeom prst="ellipse">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European drop in fertility rates </a:t>
          </a:r>
        </a:p>
      </dsp:txBody>
      <dsp:txXfrm>
        <a:off x="2839968" y="2357234"/>
        <a:ext cx="2007401" cy="1348697"/>
      </dsp:txXfrm>
    </dsp:sp>
    <dsp:sp modelId="{F8C2CDEB-38FC-FA4B-A97E-4C3734F67D54}">
      <dsp:nvSpPr>
        <dsp:cNvPr id="0" name=""/>
        <dsp:cNvSpPr/>
      </dsp:nvSpPr>
      <dsp:spPr>
        <a:xfrm rot="12320353">
          <a:off x="816586" y="1766388"/>
          <a:ext cx="1858498" cy="543593"/>
        </a:xfrm>
        <a:prstGeom prst="leftArrow">
          <a:avLst>
            <a:gd name="adj1" fmla="val 60000"/>
            <a:gd name="adj2" fmla="val 5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p3d z="-211800">
          <a:bevelT w="40600" h="20600" prst="relaxedInset"/>
        </a:sp3d>
      </dsp:spPr>
      <dsp:style>
        <a:lnRef idx="0">
          <a:scrgbClr r="0" g="0" b="0"/>
        </a:lnRef>
        <a:fillRef idx="1">
          <a:scrgbClr r="0" g="0" b="0"/>
        </a:fillRef>
        <a:effectRef idx="2">
          <a:scrgbClr r="0" g="0" b="0"/>
        </a:effectRef>
        <a:fontRef idx="minor"/>
      </dsp:style>
    </dsp:sp>
    <dsp:sp modelId="{9DF34C97-0D6A-014A-802C-3218DA9CC22F}">
      <dsp:nvSpPr>
        <dsp:cNvPr id="0" name=""/>
        <dsp:cNvSpPr/>
      </dsp:nvSpPr>
      <dsp:spPr>
        <a:xfrm>
          <a:off x="0" y="1275911"/>
          <a:ext cx="1811978" cy="729154"/>
        </a:xfrm>
        <a:prstGeom prst="roundRect">
          <a:avLst>
            <a:gd name="adj" fmla="val 10000"/>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t>Contraception </a:t>
          </a:r>
        </a:p>
      </dsp:txBody>
      <dsp:txXfrm>
        <a:off x="21356" y="1297267"/>
        <a:ext cx="1769266" cy="686442"/>
      </dsp:txXfrm>
    </dsp:sp>
    <dsp:sp modelId="{B6DC53A4-BB45-9A43-8F70-342C84D1AAB5}">
      <dsp:nvSpPr>
        <dsp:cNvPr id="0" name=""/>
        <dsp:cNvSpPr/>
      </dsp:nvSpPr>
      <dsp:spPr>
        <a:xfrm rot="16200000">
          <a:off x="3113291" y="990719"/>
          <a:ext cx="1460755" cy="543593"/>
        </a:xfrm>
        <a:prstGeom prst="leftArrow">
          <a:avLst>
            <a:gd name="adj1" fmla="val 60000"/>
            <a:gd name="adj2" fmla="val 5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p3d z="-211800">
          <a:bevelT w="40600" h="20600" prst="relaxedInset"/>
        </a:sp3d>
      </dsp:spPr>
      <dsp:style>
        <a:lnRef idx="0">
          <a:scrgbClr r="0" g="0" b="0"/>
        </a:lnRef>
        <a:fillRef idx="1">
          <a:scrgbClr r="0" g="0" b="0"/>
        </a:fillRef>
        <a:effectRef idx="2">
          <a:scrgbClr r="0" g="0" b="0"/>
        </a:effectRef>
        <a:fontRef idx="minor"/>
      </dsp:style>
    </dsp:sp>
    <dsp:sp modelId="{4E4BD717-2190-B34B-B854-4D212B5FA80A}">
      <dsp:nvSpPr>
        <dsp:cNvPr id="0" name=""/>
        <dsp:cNvSpPr/>
      </dsp:nvSpPr>
      <dsp:spPr>
        <a:xfrm>
          <a:off x="2937680" y="194697"/>
          <a:ext cx="1811978" cy="674882"/>
        </a:xfrm>
        <a:prstGeom prst="roundRect">
          <a:avLst>
            <a:gd name="adj" fmla="val 10000"/>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t>War </a:t>
          </a:r>
        </a:p>
      </dsp:txBody>
      <dsp:txXfrm>
        <a:off x="2957447" y="214464"/>
        <a:ext cx="1772444" cy="635348"/>
      </dsp:txXfrm>
    </dsp:sp>
    <dsp:sp modelId="{0A015988-41DF-C940-9C24-1E71331F85DE}">
      <dsp:nvSpPr>
        <dsp:cNvPr id="0" name=""/>
        <dsp:cNvSpPr/>
      </dsp:nvSpPr>
      <dsp:spPr>
        <a:xfrm rot="19977972">
          <a:off x="4968783" y="1702959"/>
          <a:ext cx="1892008" cy="543593"/>
        </a:xfrm>
        <a:prstGeom prst="leftArrow">
          <a:avLst>
            <a:gd name="adj1" fmla="val 60000"/>
            <a:gd name="adj2" fmla="val 5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p3d z="-211800">
          <a:bevelT w="40600" h="20600" prst="relaxedInset"/>
        </a:sp3d>
      </dsp:spPr>
      <dsp:style>
        <a:lnRef idx="0">
          <a:scrgbClr r="0" g="0" b="0"/>
        </a:lnRef>
        <a:fillRef idx="1">
          <a:scrgbClr r="0" g="0" b="0"/>
        </a:fillRef>
        <a:effectRef idx="2">
          <a:scrgbClr r="0" g="0" b="0"/>
        </a:effectRef>
        <a:fontRef idx="minor"/>
      </dsp:style>
    </dsp:sp>
    <dsp:sp modelId="{DFA56D89-FA22-2049-9F91-C88FAEC85E23}">
      <dsp:nvSpPr>
        <dsp:cNvPr id="0" name=""/>
        <dsp:cNvSpPr/>
      </dsp:nvSpPr>
      <dsp:spPr>
        <a:xfrm>
          <a:off x="5851441" y="1212110"/>
          <a:ext cx="1811978" cy="665344"/>
        </a:xfrm>
        <a:prstGeom prst="roundRect">
          <a:avLst>
            <a:gd name="adj" fmla="val 10000"/>
          </a:avLst>
        </a:prstGeom>
        <a:solidFill>
          <a:schemeClr val="accent4">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t>Feminism   </a:t>
          </a:r>
        </a:p>
      </dsp:txBody>
      <dsp:txXfrm>
        <a:off x="5870928" y="1231597"/>
        <a:ext cx="1773004" cy="6263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DA85D-D775-EF45-AC48-88150081A2B2}">
      <dsp:nvSpPr>
        <dsp:cNvPr id="0" name=""/>
        <dsp:cNvSpPr/>
      </dsp:nvSpPr>
      <dsp:spPr>
        <a:xfrm>
          <a:off x="772949" y="0"/>
          <a:ext cx="6178374" cy="3861484"/>
        </a:xfrm>
        <a:prstGeom prst="swooshArrow">
          <a:avLst>
            <a:gd name="adj1" fmla="val 25000"/>
            <a:gd name="adj2" fmla="val 25000"/>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97BAB4F-6ECE-4247-9B49-1E7DD06DBC74}">
      <dsp:nvSpPr>
        <dsp:cNvPr id="0" name=""/>
        <dsp:cNvSpPr/>
      </dsp:nvSpPr>
      <dsp:spPr>
        <a:xfrm>
          <a:off x="1557603" y="2665196"/>
          <a:ext cx="160637" cy="160637"/>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43C5857-2696-B941-BC39-9D8AAD1DEC90}">
      <dsp:nvSpPr>
        <dsp:cNvPr id="0" name=""/>
        <dsp:cNvSpPr/>
      </dsp:nvSpPr>
      <dsp:spPr>
        <a:xfrm>
          <a:off x="1515214" y="2905734"/>
          <a:ext cx="1439561" cy="229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119" tIns="0" rIns="0" bIns="0" numCol="1" spcCol="1270" anchor="t" anchorCtr="0">
          <a:noAutofit/>
        </a:bodyPr>
        <a:lstStyle/>
        <a:p>
          <a:pPr marL="0" lvl="0" indent="0" algn="l" defTabSz="889000" rtl="0">
            <a:lnSpc>
              <a:spcPct val="90000"/>
            </a:lnSpc>
            <a:spcBef>
              <a:spcPct val="0"/>
            </a:spcBef>
            <a:spcAft>
              <a:spcPct val="35000"/>
            </a:spcAft>
            <a:buNone/>
          </a:pPr>
          <a:r>
            <a:rPr lang="en-US" sz="2000" kern="1200" dirty="0"/>
            <a:t>Global problem!</a:t>
          </a:r>
        </a:p>
      </dsp:txBody>
      <dsp:txXfrm>
        <a:off x="1515214" y="2905734"/>
        <a:ext cx="1439561" cy="229086"/>
      </dsp:txXfrm>
    </dsp:sp>
    <dsp:sp modelId="{53E13CAF-29B1-894A-B057-D44F7F4873E0}">
      <dsp:nvSpPr>
        <dsp:cNvPr id="0" name=""/>
        <dsp:cNvSpPr/>
      </dsp:nvSpPr>
      <dsp:spPr>
        <a:xfrm>
          <a:off x="2866639" y="1531472"/>
          <a:ext cx="508185" cy="458727"/>
        </a:xfrm>
        <a:prstGeom prst="ellipse">
          <a:avLst/>
        </a:prstGeom>
        <a:gradFill rotWithShape="0">
          <a:gsLst>
            <a:gs pos="0">
              <a:schemeClr val="accent2">
                <a:hueOff val="2340759"/>
                <a:satOff val="-2919"/>
                <a:lumOff val="686"/>
                <a:alphaOff val="0"/>
                <a:tint val="100000"/>
                <a:shade val="100000"/>
                <a:satMod val="130000"/>
              </a:schemeClr>
            </a:gs>
            <a:gs pos="100000">
              <a:schemeClr val="accent2">
                <a:hueOff val="2340759"/>
                <a:satOff val="-2919"/>
                <a:lumOff val="68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2BB1EB9-E0C8-324F-8593-8F82057A5AF5}">
      <dsp:nvSpPr>
        <dsp:cNvPr id="0" name=""/>
        <dsp:cNvSpPr/>
      </dsp:nvSpPr>
      <dsp:spPr>
        <a:xfrm>
          <a:off x="2752594" y="2100427"/>
          <a:ext cx="1482809" cy="741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868" tIns="0" rIns="0" bIns="0" numCol="1" spcCol="1270" anchor="t" anchorCtr="0">
          <a:noAutofit/>
        </a:bodyPr>
        <a:lstStyle/>
        <a:p>
          <a:pPr marL="0" lvl="0" indent="0" algn="l" defTabSz="1066800" rtl="0">
            <a:lnSpc>
              <a:spcPct val="90000"/>
            </a:lnSpc>
            <a:spcBef>
              <a:spcPct val="0"/>
            </a:spcBef>
            <a:spcAft>
              <a:spcPct val="35000"/>
            </a:spcAft>
            <a:buNone/>
          </a:pPr>
          <a:r>
            <a:rPr lang="en-US" sz="2400" kern="1200" dirty="0"/>
            <a:t>European  problem !!</a:t>
          </a:r>
        </a:p>
      </dsp:txBody>
      <dsp:txXfrm>
        <a:off x="2752594" y="2100427"/>
        <a:ext cx="1482809" cy="741738"/>
      </dsp:txXfrm>
    </dsp:sp>
    <dsp:sp modelId="{5283EF93-CB18-234D-A285-643BCEBB72E7}">
      <dsp:nvSpPr>
        <dsp:cNvPr id="0" name=""/>
        <dsp:cNvSpPr/>
      </dsp:nvSpPr>
      <dsp:spPr>
        <a:xfrm>
          <a:off x="5140006" y="589559"/>
          <a:ext cx="936807" cy="855407"/>
        </a:xfrm>
        <a:prstGeom prst="ellipse">
          <a:avLst/>
        </a:prstGeom>
        <a:gradFill rotWithShape="0">
          <a:gsLst>
            <a:gs pos="0">
              <a:schemeClr val="accent2">
                <a:hueOff val="4681519"/>
                <a:satOff val="-5839"/>
                <a:lumOff val="1373"/>
                <a:alphaOff val="0"/>
                <a:tint val="100000"/>
                <a:shade val="100000"/>
                <a:satMod val="130000"/>
              </a:schemeClr>
            </a:gs>
            <a:gs pos="100000">
              <a:schemeClr val="accent2">
                <a:hueOff val="4681519"/>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6112143B-D528-A14F-90F5-D127467F943A}">
      <dsp:nvSpPr>
        <dsp:cNvPr id="0" name=""/>
        <dsp:cNvSpPr/>
      </dsp:nvSpPr>
      <dsp:spPr>
        <a:xfrm>
          <a:off x="4824925" y="1649512"/>
          <a:ext cx="1482809" cy="909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797" tIns="0" rIns="0" bIns="0" numCol="1" spcCol="1270" anchor="t" anchorCtr="0">
          <a:noAutofit/>
        </a:bodyPr>
        <a:lstStyle/>
        <a:p>
          <a:pPr marL="0" lvl="0" indent="0" algn="l" defTabSz="977900" rtl="0">
            <a:lnSpc>
              <a:spcPct val="90000"/>
            </a:lnSpc>
            <a:spcBef>
              <a:spcPct val="0"/>
            </a:spcBef>
            <a:spcAft>
              <a:spcPct val="35000"/>
            </a:spcAft>
            <a:buNone/>
          </a:pPr>
          <a:r>
            <a:rPr lang="en-US" sz="2200" kern="1200" dirty="0"/>
            <a:t>Greek problem!!!</a:t>
          </a:r>
        </a:p>
      </dsp:txBody>
      <dsp:txXfrm>
        <a:off x="4824925" y="1649512"/>
        <a:ext cx="1482809" cy="90943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70EE70-FC2B-AB48-91A8-88A0CB90DB99}">
      <dsp:nvSpPr>
        <dsp:cNvPr id="0" name=""/>
        <dsp:cNvSpPr/>
      </dsp:nvSpPr>
      <dsp:spPr>
        <a:xfrm>
          <a:off x="5450" y="604663"/>
          <a:ext cx="1629003" cy="977401"/>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l-GR" sz="2100" kern="1200" dirty="0"/>
            <a:t> </a:t>
          </a:r>
          <a:r>
            <a:rPr lang="en-US" sz="2100" kern="1200" dirty="0"/>
            <a:t>Education </a:t>
          </a:r>
        </a:p>
      </dsp:txBody>
      <dsp:txXfrm>
        <a:off x="34077" y="633290"/>
        <a:ext cx="1571749" cy="920147"/>
      </dsp:txXfrm>
    </dsp:sp>
    <dsp:sp modelId="{7C89A353-9F8E-6B47-8248-DFBD6BDB53B4}">
      <dsp:nvSpPr>
        <dsp:cNvPr id="0" name=""/>
        <dsp:cNvSpPr/>
      </dsp:nvSpPr>
      <dsp:spPr>
        <a:xfrm>
          <a:off x="1797353" y="891367"/>
          <a:ext cx="345348" cy="403992"/>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1797353" y="972165"/>
        <a:ext cx="241744" cy="242396"/>
      </dsp:txXfrm>
    </dsp:sp>
    <dsp:sp modelId="{F17DFDF3-E012-0B42-954C-819EEB9D9BA9}">
      <dsp:nvSpPr>
        <dsp:cNvPr id="0" name=""/>
        <dsp:cNvSpPr/>
      </dsp:nvSpPr>
      <dsp:spPr>
        <a:xfrm>
          <a:off x="2286054" y="604663"/>
          <a:ext cx="1629003" cy="977401"/>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Fertility preservation</a:t>
          </a:r>
        </a:p>
      </dsp:txBody>
      <dsp:txXfrm>
        <a:off x="2314681" y="633290"/>
        <a:ext cx="1571749" cy="920147"/>
      </dsp:txXfrm>
    </dsp:sp>
    <dsp:sp modelId="{5B8D959B-5FDD-3747-928C-831ABE3C1C1C}">
      <dsp:nvSpPr>
        <dsp:cNvPr id="0" name=""/>
        <dsp:cNvSpPr/>
      </dsp:nvSpPr>
      <dsp:spPr>
        <a:xfrm>
          <a:off x="4077958" y="891367"/>
          <a:ext cx="345348" cy="403992"/>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4077958" y="972165"/>
        <a:ext cx="241744" cy="242396"/>
      </dsp:txXfrm>
    </dsp:sp>
    <dsp:sp modelId="{5087D106-1C8B-2C49-B742-DD5F97D9D287}">
      <dsp:nvSpPr>
        <dsp:cNvPr id="0" name=""/>
        <dsp:cNvSpPr/>
      </dsp:nvSpPr>
      <dsp:spPr>
        <a:xfrm>
          <a:off x="4566659" y="604663"/>
          <a:ext cx="1629003" cy="977401"/>
        </a:xfrm>
        <a:prstGeom prst="roundRect">
          <a:avLst>
            <a:gd name="adj" fmla="val 1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Career </a:t>
          </a:r>
        </a:p>
      </dsp:txBody>
      <dsp:txXfrm>
        <a:off x="4595286" y="633290"/>
        <a:ext cx="1571749" cy="92014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785BAD4-EE6E-2746-A6F3-58F242C77DC6}" type="datetimeFigureOut">
              <a:rPr lang="en-US" smtClean="0"/>
              <a:t>2/22/20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B8093B1-91B4-9D41-8300-FE0B9885EC7B}" type="slidenum">
              <a:rPr lang="en-US" smtClean="0"/>
              <a:t>‹#›</a:t>
            </a:fld>
            <a:endParaRPr lang="en-US"/>
          </a:p>
        </p:txBody>
      </p:sp>
    </p:spTree>
    <p:extLst>
      <p:ext uri="{BB962C8B-B14F-4D97-AF65-F5344CB8AC3E}">
        <p14:creationId xmlns:p14="http://schemas.microsoft.com/office/powerpoint/2010/main" val="10347543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7E4F8E-A92A-E64B-9D72-84B39C6A7E3C}" type="datetimeFigureOut">
              <a:rPr lang="en-US" smtClean="0"/>
              <a:t>2/22/20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EABF9B-36D2-9448-96BE-91961DA1844B}" type="slidenum">
              <a:rPr lang="en-US" smtClean="0"/>
              <a:t>‹#›</a:t>
            </a:fld>
            <a:endParaRPr lang="en-US"/>
          </a:p>
        </p:txBody>
      </p:sp>
    </p:spTree>
    <p:extLst>
      <p:ext uri="{BB962C8B-B14F-4D97-AF65-F5344CB8AC3E}">
        <p14:creationId xmlns:p14="http://schemas.microsoft.com/office/powerpoint/2010/main" val="20225334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EEABF9B-36D2-9448-96BE-91961DA1844B}" type="slidenum">
              <a:rPr lang="en-US" smtClean="0"/>
              <a:t>19</a:t>
            </a:fld>
            <a:endParaRPr lang="en-US"/>
          </a:p>
        </p:txBody>
      </p:sp>
    </p:spTree>
    <p:extLst>
      <p:ext uri="{BB962C8B-B14F-4D97-AF65-F5344CB8AC3E}">
        <p14:creationId xmlns:p14="http://schemas.microsoft.com/office/powerpoint/2010/main" val="984666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Abstract </a:t>
            </a:r>
            <a:endParaRPr lang="en-US" dirty="0"/>
          </a:p>
          <a:p>
            <a:r>
              <a:rPr lang="en-US" sz="1200" kern="1200" dirty="0">
                <a:solidFill>
                  <a:schemeClr val="tx1"/>
                </a:solidFill>
                <a:effectLst/>
                <a:latin typeface="+mn-lt"/>
                <a:ea typeface="+mn-ea"/>
                <a:cs typeface="+mn-cs"/>
              </a:rPr>
              <a:t>Background: Elevated follicle stimulating hormone (FSH) is associated with poor vaginal oocyte retrieval (VOR) outcomes and cycle cancellations but </a:t>
            </a:r>
            <a:r>
              <a:rPr lang="en-US" sz="1200" kern="1200" dirty="0" err="1">
                <a:solidFill>
                  <a:schemeClr val="tx1"/>
                </a:solidFill>
                <a:effectLst/>
                <a:latin typeface="+mn-lt"/>
                <a:ea typeface="+mn-ea"/>
                <a:cs typeface="+mn-cs"/>
              </a:rPr>
              <a:t>intercycle</a:t>
            </a:r>
            <a:r>
              <a:rPr lang="en-US" sz="1200" kern="1200" dirty="0">
                <a:solidFill>
                  <a:schemeClr val="tx1"/>
                </a:solidFill>
                <a:effectLst/>
                <a:latin typeface="+mn-lt"/>
                <a:ea typeface="+mn-ea"/>
                <a:cs typeface="+mn-cs"/>
              </a:rPr>
              <a:t> variability in basal FSH reportedly does not predict ovarian response. </a:t>
            </a:r>
            <a:endParaRPr lang="en-US" dirty="0"/>
          </a:p>
          <a:p>
            <a:r>
              <a:rPr lang="en-US" sz="1200" kern="1200" dirty="0">
                <a:solidFill>
                  <a:schemeClr val="tx1"/>
                </a:solidFill>
                <a:effectLst/>
                <a:latin typeface="+mn-lt"/>
                <a:ea typeface="+mn-ea"/>
                <a:cs typeface="+mn-cs"/>
              </a:rPr>
              <a:t>Methods: We conducted a retrospective cohort study of basal FSH (n = 15573 cycles) in couples (n = 9132) who initiated IVF cycle(s) with basal estradiol (E2) &lt;100 </a:t>
            </a:r>
            <a:r>
              <a:rPr lang="en-US" sz="1200" kern="1200" dirty="0" err="1">
                <a:solidFill>
                  <a:schemeClr val="tx1"/>
                </a:solidFill>
                <a:effectLst/>
                <a:latin typeface="+mn-lt"/>
                <a:ea typeface="+mn-ea"/>
                <a:cs typeface="+mn-cs"/>
              </a:rPr>
              <a:t>pg</a:t>
            </a:r>
            <a:r>
              <a:rPr lang="en-US" sz="1200" kern="1200" dirty="0">
                <a:solidFill>
                  <a:schemeClr val="tx1"/>
                </a:solidFill>
                <a:effectLst/>
                <a:latin typeface="+mn-lt"/>
                <a:ea typeface="+mn-ea"/>
                <a:cs typeface="+mn-cs"/>
              </a:rPr>
              <a:t>/mL between 2002 and 2014 to reevaluate this hypothesis.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most recent (current) FSH, maximum FSH (Max FSH) and prior cycle maximum basal FSH (</a:t>
            </a:r>
            <a:r>
              <a:rPr lang="en-US" sz="1200" kern="1200" dirty="0" err="1">
                <a:solidFill>
                  <a:schemeClr val="tx1"/>
                </a:solidFill>
                <a:effectLst/>
                <a:latin typeface="+mn-lt"/>
                <a:ea typeface="+mn-ea"/>
                <a:cs typeface="+mn-cs"/>
              </a:rPr>
              <a:t>PMax</a:t>
            </a:r>
            <a:r>
              <a:rPr lang="en-US" sz="1200" kern="1200" dirty="0">
                <a:solidFill>
                  <a:schemeClr val="tx1"/>
                </a:solidFill>
                <a:effectLst/>
                <a:latin typeface="+mn-lt"/>
                <a:ea typeface="+mn-ea"/>
                <a:cs typeface="+mn-cs"/>
              </a:rPr>
              <a:t> FSH) were computed for each cycle. Metaphase II (MII) oocyte counts were modeled by age, stimulation type, prior peak E2 level, prior MII count, Max FSH, </a:t>
            </a:r>
            <a:r>
              <a:rPr lang="en-US" sz="1200" kern="1200" dirty="0" err="1">
                <a:solidFill>
                  <a:schemeClr val="tx1"/>
                </a:solidFill>
                <a:effectLst/>
                <a:latin typeface="+mn-lt"/>
                <a:ea typeface="+mn-ea"/>
                <a:cs typeface="+mn-cs"/>
              </a:rPr>
              <a:t>PMax</a:t>
            </a:r>
            <a:r>
              <a:rPr lang="en-US" sz="1200" kern="1200" dirty="0">
                <a:solidFill>
                  <a:schemeClr val="tx1"/>
                </a:solidFill>
                <a:effectLst/>
                <a:latin typeface="+mn-lt"/>
                <a:ea typeface="+mn-ea"/>
                <a:cs typeface="+mn-cs"/>
              </a:rPr>
              <a:t> FSH and current FSH. </a:t>
            </a:r>
            <a:r>
              <a:rPr lang="en-US" sz="1200" kern="1200" dirty="0" err="1">
                <a:solidFill>
                  <a:schemeClr val="tx1"/>
                </a:solidFill>
                <a:effectLst/>
                <a:latin typeface="+mn-lt"/>
                <a:ea typeface="+mn-ea"/>
                <a:cs typeface="+mn-cs"/>
              </a:rPr>
              <a:t>Antral</a:t>
            </a:r>
            <a:r>
              <a:rPr lang="en-US" sz="1200" kern="1200" dirty="0">
                <a:solidFill>
                  <a:schemeClr val="tx1"/>
                </a:solidFill>
                <a:effectLst/>
                <a:latin typeface="+mn-lt"/>
                <a:ea typeface="+mn-ea"/>
                <a:cs typeface="+mn-cs"/>
              </a:rPr>
              <a:t> follicle counts, pregnancy, clinical pregnancy and live birth rates were modeled as secondary outcomes. </a:t>
            </a:r>
            <a:endParaRPr lang="en-US" dirty="0"/>
          </a:p>
          <a:p>
            <a:r>
              <a:rPr lang="en-US" sz="1200" kern="1200" dirty="0">
                <a:solidFill>
                  <a:schemeClr val="tx1"/>
                </a:solidFill>
                <a:effectLst/>
                <a:latin typeface="+mn-lt"/>
                <a:ea typeface="+mn-ea"/>
                <a:cs typeface="+mn-cs"/>
              </a:rPr>
              <a:t>Results: Max FSH level distinguished completed cycles from cancelled cycles better than </a:t>
            </a:r>
            <a:r>
              <a:rPr lang="en-US" sz="1200" kern="1200" dirty="0" err="1">
                <a:solidFill>
                  <a:schemeClr val="tx1"/>
                </a:solidFill>
                <a:effectLst/>
                <a:latin typeface="+mn-lt"/>
                <a:ea typeface="+mn-ea"/>
                <a:cs typeface="+mn-cs"/>
              </a:rPr>
              <a:t>PMax</a:t>
            </a:r>
            <a:r>
              <a:rPr lang="en-US" sz="1200" kern="1200" dirty="0">
                <a:solidFill>
                  <a:schemeClr val="tx1"/>
                </a:solidFill>
                <a:effectLst/>
                <a:latin typeface="+mn-lt"/>
                <a:ea typeface="+mn-ea"/>
                <a:cs typeface="+mn-cs"/>
              </a:rPr>
              <a:t> FSH or current FSH (AUC of 0.72, 0.71 and 0.61, respectively, p &lt; 0.001). Fewer MIIs were retrieved (5.7 ± 3.8) in cycles with Max FSH &gt;13 </a:t>
            </a:r>
            <a:r>
              <a:rPr lang="en-US" sz="1200" kern="1200" dirty="0" err="1">
                <a:solidFill>
                  <a:schemeClr val="tx1"/>
                </a:solidFill>
                <a:effectLst/>
                <a:latin typeface="+mn-lt"/>
                <a:ea typeface="+mn-ea"/>
                <a:cs typeface="+mn-cs"/>
              </a:rPr>
              <a:t>mIU</a:t>
            </a:r>
            <a:r>
              <a:rPr lang="en-US" sz="1200" kern="1200" dirty="0">
                <a:solidFill>
                  <a:schemeClr val="tx1"/>
                </a:solidFill>
                <a:effectLst/>
                <a:latin typeface="+mn-lt"/>
                <a:ea typeface="+mn-ea"/>
                <a:cs typeface="+mn-cs"/>
              </a:rPr>
              <a:t>/mL (n = 1475) than those with ≤13 </a:t>
            </a:r>
            <a:r>
              <a:rPr lang="en-US" sz="1200" kern="1200" dirty="0" err="1">
                <a:solidFill>
                  <a:schemeClr val="tx1"/>
                </a:solidFill>
                <a:effectLst/>
                <a:latin typeface="+mn-lt"/>
                <a:ea typeface="+mn-ea"/>
                <a:cs typeface="+mn-cs"/>
              </a:rPr>
              <a:t>mIU</a:t>
            </a:r>
            <a:r>
              <a:rPr lang="en-US" sz="1200" kern="1200" dirty="0">
                <a:solidFill>
                  <a:schemeClr val="tx1"/>
                </a:solidFill>
                <a:effectLst/>
                <a:latin typeface="+mn-lt"/>
                <a:ea typeface="+mn-ea"/>
                <a:cs typeface="+mn-cs"/>
              </a:rPr>
              <a:t>/mL (n = 11978) (11.6 ± 7.1) (p &lt; 0.001). Max FSH was a better predictor of MII count than </a:t>
            </a:r>
            <a:r>
              <a:rPr lang="en-US" sz="1200" kern="1200" dirty="0" err="1">
                <a:solidFill>
                  <a:schemeClr val="tx1"/>
                </a:solidFill>
                <a:effectLst/>
                <a:latin typeface="+mn-lt"/>
                <a:ea typeface="+mn-ea"/>
                <a:cs typeface="+mn-cs"/>
              </a:rPr>
              <a:t>PMax</a:t>
            </a:r>
            <a:r>
              <a:rPr lang="en-US" sz="1200" kern="1200" dirty="0">
                <a:solidFill>
                  <a:schemeClr val="tx1"/>
                </a:solidFill>
                <a:effectLst/>
                <a:latin typeface="+mn-lt"/>
                <a:ea typeface="+mn-ea"/>
                <a:cs typeface="+mn-cs"/>
              </a:rPr>
              <a:t> FSH or current FSH after controlling for age, stimulation type, prior peak E2 level and prior MII count. </a:t>
            </a:r>
            <a:endParaRPr lang="en-US" dirty="0"/>
          </a:p>
          <a:p>
            <a:r>
              <a:rPr lang="en-US" sz="1200" kern="1200" dirty="0">
                <a:solidFill>
                  <a:schemeClr val="tx1"/>
                </a:solidFill>
                <a:effectLst/>
                <a:latin typeface="+mn-lt"/>
                <a:ea typeface="+mn-ea"/>
                <a:cs typeface="+mn-cs"/>
              </a:rPr>
              <a:t>Additional MIIs were retrieved on average in cycles with </a:t>
            </a:r>
            <a:r>
              <a:rPr lang="en-US" sz="1200" kern="1200" dirty="0" err="1">
                <a:solidFill>
                  <a:schemeClr val="tx1"/>
                </a:solidFill>
                <a:effectLst/>
                <a:latin typeface="+mn-lt"/>
                <a:ea typeface="+mn-ea"/>
                <a:cs typeface="+mn-cs"/>
              </a:rPr>
              <a:t>PMax</a:t>
            </a:r>
            <a:r>
              <a:rPr lang="en-US" sz="1200" kern="1200" dirty="0">
                <a:solidFill>
                  <a:schemeClr val="tx1"/>
                </a:solidFill>
                <a:effectLst/>
                <a:latin typeface="+mn-lt"/>
                <a:ea typeface="+mn-ea"/>
                <a:cs typeface="+mn-cs"/>
              </a:rPr>
              <a:t> FSH &gt;13 </a:t>
            </a:r>
            <a:r>
              <a:rPr lang="en-US" sz="1200" kern="1200" dirty="0" err="1">
                <a:solidFill>
                  <a:schemeClr val="tx1"/>
                </a:solidFill>
                <a:effectLst/>
                <a:latin typeface="+mn-lt"/>
                <a:ea typeface="+mn-ea"/>
                <a:cs typeface="+mn-cs"/>
              </a:rPr>
              <a:t>mIU</a:t>
            </a:r>
            <a:r>
              <a:rPr lang="en-US" sz="1200" kern="1200" dirty="0">
                <a:solidFill>
                  <a:schemeClr val="tx1"/>
                </a:solidFill>
                <a:effectLst/>
                <a:latin typeface="+mn-lt"/>
                <a:ea typeface="+mn-ea"/>
                <a:cs typeface="+mn-cs"/>
              </a:rPr>
              <a:t>/mL (n = 1930) whose current FSH was ≤13 </a:t>
            </a:r>
            <a:r>
              <a:rPr lang="en-US" sz="1200" kern="1200" dirty="0" err="1">
                <a:solidFill>
                  <a:schemeClr val="tx1"/>
                </a:solidFill>
                <a:effectLst/>
                <a:latin typeface="+mn-lt"/>
                <a:ea typeface="+mn-ea"/>
                <a:cs typeface="+mn-cs"/>
              </a:rPr>
              <a:t>mIU</a:t>
            </a:r>
            <a:r>
              <a:rPr lang="en-US" sz="1200" kern="1200" dirty="0">
                <a:solidFill>
                  <a:schemeClr val="tx1"/>
                </a:solidFill>
                <a:effectLst/>
                <a:latin typeface="+mn-lt"/>
                <a:ea typeface="+mn-ea"/>
                <a:cs typeface="+mn-cs"/>
              </a:rPr>
              <a:t>/ml rather than &gt;13 </a:t>
            </a:r>
            <a:r>
              <a:rPr lang="en-US" sz="1200" kern="1200" dirty="0" err="1">
                <a:solidFill>
                  <a:schemeClr val="tx1"/>
                </a:solidFill>
                <a:effectLst/>
                <a:latin typeface="+mn-lt"/>
                <a:ea typeface="+mn-ea"/>
                <a:cs typeface="+mn-cs"/>
              </a:rPr>
              <a:t>mIU</a:t>
            </a:r>
            <a:r>
              <a:rPr lang="en-US" sz="1200" kern="1200" dirty="0">
                <a:solidFill>
                  <a:schemeClr val="tx1"/>
                </a:solidFill>
                <a:effectLst/>
                <a:latin typeface="+mn-lt"/>
                <a:ea typeface="+mn-ea"/>
                <a:cs typeface="+mn-cs"/>
              </a:rPr>
              <a:t>/ml (p &lt; 0.01) after controlling for age, cycle number and stimulation type. However, no improvement in pregnancy or live birth rate was detected. </a:t>
            </a:r>
            <a:endParaRPr lang="en-US" dirty="0"/>
          </a:p>
          <a:p>
            <a:r>
              <a:rPr lang="en-US" sz="1200" kern="1200" dirty="0">
                <a:solidFill>
                  <a:schemeClr val="tx1"/>
                </a:solidFill>
                <a:effectLst/>
                <a:latin typeface="+mn-lt"/>
                <a:ea typeface="+mn-ea"/>
                <a:cs typeface="+mn-cs"/>
              </a:rPr>
              <a:t>Conclusions: Max FSH is the best FSH-based predictor of ovarian reserve. Retrieval benefits from waiting for a "better" month appear to exist but are limited. </a:t>
            </a:r>
            <a:endParaRPr lang="en-US" dirty="0"/>
          </a:p>
          <a:p>
            <a:endParaRPr lang="en-US" dirty="0"/>
          </a:p>
        </p:txBody>
      </p:sp>
      <p:sp>
        <p:nvSpPr>
          <p:cNvPr id="4" name="Slide Number Placeholder 3"/>
          <p:cNvSpPr>
            <a:spLocks noGrp="1"/>
          </p:cNvSpPr>
          <p:nvPr>
            <p:ph type="sldNum" sz="quarter" idx="10"/>
          </p:nvPr>
        </p:nvSpPr>
        <p:spPr/>
        <p:txBody>
          <a:bodyPr/>
          <a:lstStyle/>
          <a:p>
            <a:fld id="{9EEABF9B-36D2-9448-96BE-91961DA1844B}" type="slidenum">
              <a:rPr lang="en-US" smtClean="0"/>
              <a:t>73</a:t>
            </a:fld>
            <a:endParaRPr lang="en-US"/>
          </a:p>
        </p:txBody>
      </p:sp>
    </p:spTree>
    <p:extLst>
      <p:ext uri="{BB962C8B-B14F-4D97-AF65-F5344CB8AC3E}">
        <p14:creationId xmlns:p14="http://schemas.microsoft.com/office/powerpoint/2010/main" val="3431572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Original Article </a:t>
            </a:r>
            <a:endParaRPr lang="en-US" dirty="0"/>
          </a:p>
          <a:p>
            <a:r>
              <a:rPr lang="en-US" sz="1200" kern="1200" dirty="0">
                <a:solidFill>
                  <a:schemeClr val="tx1"/>
                </a:solidFill>
                <a:effectLst/>
                <a:latin typeface="+mn-lt"/>
                <a:ea typeface="+mn-ea"/>
                <a:cs typeface="+mn-cs"/>
              </a:rPr>
              <a:t>The Correlations of Anti-</a:t>
            </a:r>
            <a:r>
              <a:rPr lang="en-US" sz="1200" kern="1200" dirty="0" err="1">
                <a:solidFill>
                  <a:schemeClr val="tx1"/>
                </a:solidFill>
                <a:effectLst/>
                <a:latin typeface="+mn-lt"/>
                <a:ea typeface="+mn-ea"/>
                <a:cs typeface="+mn-cs"/>
              </a:rPr>
              <a:t>Mullerian</a:t>
            </a:r>
            <a:r>
              <a:rPr lang="en-US" sz="1200" kern="1200" dirty="0">
                <a:solidFill>
                  <a:schemeClr val="tx1"/>
                </a:solidFill>
                <a:effectLst/>
                <a:latin typeface="+mn-lt"/>
                <a:ea typeface="+mn-ea"/>
                <a:cs typeface="+mn-cs"/>
              </a:rPr>
              <a:t> Hormone, Follicle-Stimulating Hormone and </a:t>
            </a:r>
            <a:r>
              <a:rPr lang="en-US" sz="1200" kern="1200" dirty="0" err="1">
                <a:solidFill>
                  <a:schemeClr val="tx1"/>
                </a:solidFill>
                <a:effectLst/>
                <a:latin typeface="+mn-lt"/>
                <a:ea typeface="+mn-ea"/>
                <a:cs typeface="+mn-cs"/>
              </a:rPr>
              <a:t>Antral</a:t>
            </a:r>
            <a:r>
              <a:rPr lang="en-US" sz="1200" kern="1200" dirty="0">
                <a:solidFill>
                  <a:schemeClr val="tx1"/>
                </a:solidFill>
                <a:effectLst/>
                <a:latin typeface="+mn-lt"/>
                <a:ea typeface="+mn-ea"/>
                <a:cs typeface="+mn-cs"/>
              </a:rPr>
              <a:t> Follicle Count in Different Age Groups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of Infertile Women </a:t>
            </a:r>
            <a:endParaRPr lang="en-US" dirty="0"/>
          </a:p>
          <a:p>
            <a:r>
              <a:rPr lang="en-US" sz="1200" b="1" kern="1200" dirty="0" err="1">
                <a:solidFill>
                  <a:schemeClr val="tx1"/>
                </a:solidFill>
                <a:effectLst/>
                <a:latin typeface="+mn-lt"/>
                <a:ea typeface="+mn-ea"/>
                <a:cs typeface="+mn-cs"/>
              </a:rPr>
              <a:t>Ludmila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Barbakadze</a:t>
            </a:r>
            <a:r>
              <a:rPr lang="en-US" sz="1200" b="1" kern="1200" dirty="0">
                <a:solidFill>
                  <a:schemeClr val="tx1"/>
                </a:solidFill>
                <a:effectLst/>
                <a:latin typeface="+mn-lt"/>
                <a:ea typeface="+mn-ea"/>
                <a:cs typeface="+mn-cs"/>
              </a:rPr>
              <a:t>, M.D.1*, </a:t>
            </a:r>
            <a:r>
              <a:rPr lang="en-US" sz="1200" b="1" kern="1200" dirty="0" err="1">
                <a:solidFill>
                  <a:schemeClr val="tx1"/>
                </a:solidFill>
                <a:effectLst/>
                <a:latin typeface="+mn-lt"/>
                <a:ea typeface="+mn-ea"/>
                <a:cs typeface="+mn-cs"/>
              </a:rPr>
              <a:t>Jenara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Kristesashvili</a:t>
            </a:r>
            <a:r>
              <a:rPr lang="en-US" sz="1200" b="1" kern="1200" dirty="0">
                <a:solidFill>
                  <a:schemeClr val="tx1"/>
                </a:solidFill>
                <a:effectLst/>
                <a:latin typeface="+mn-lt"/>
                <a:ea typeface="+mn-ea"/>
                <a:cs typeface="+mn-cs"/>
              </a:rPr>
              <a:t>, M.D., Ph.D.1, Natalia </a:t>
            </a:r>
            <a:r>
              <a:rPr lang="en-US" sz="1200" b="1" kern="1200" dirty="0" err="1">
                <a:solidFill>
                  <a:schemeClr val="tx1"/>
                </a:solidFill>
                <a:effectLst/>
                <a:latin typeface="+mn-lt"/>
                <a:ea typeface="+mn-ea"/>
                <a:cs typeface="+mn-cs"/>
              </a:rPr>
              <a:t>Khonelidze</a:t>
            </a:r>
            <a:r>
              <a:rPr lang="en-US" sz="1200" b="1" kern="1200" dirty="0">
                <a:solidFill>
                  <a:schemeClr val="tx1"/>
                </a:solidFill>
                <a:effectLst/>
                <a:latin typeface="+mn-lt"/>
                <a:ea typeface="+mn-ea"/>
                <a:cs typeface="+mn-cs"/>
              </a:rPr>
              <a:t>, M.D., Ph.D.2, </a:t>
            </a:r>
            <a:r>
              <a:rPr lang="en-US" sz="1200" b="1" kern="1200" dirty="0" err="1">
                <a:solidFill>
                  <a:schemeClr val="tx1"/>
                </a:solidFill>
                <a:effectLst/>
                <a:latin typeface="+mn-lt"/>
                <a:ea typeface="+mn-ea"/>
                <a:cs typeface="+mn-cs"/>
              </a:rPr>
              <a:t>Gia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Tsagareishvili</a:t>
            </a:r>
            <a:r>
              <a:rPr lang="en-US" sz="1200" b="1" kern="1200" dirty="0">
                <a:solidFill>
                  <a:schemeClr val="tx1"/>
                </a:solidFill>
                <a:effectLst/>
                <a:latin typeface="+mn-lt"/>
                <a:ea typeface="+mn-ea"/>
                <a:cs typeface="+mn-cs"/>
              </a:rPr>
              <a:t>, M.D., Ph.D.2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Materials and Methods: </a:t>
            </a:r>
            <a:r>
              <a:rPr lang="en-US" sz="1200" kern="1200" dirty="0">
                <a:solidFill>
                  <a:schemeClr val="tx1"/>
                </a:solidFill>
                <a:effectLst/>
                <a:latin typeface="+mn-lt"/>
                <a:ea typeface="+mn-ea"/>
                <a:cs typeface="+mn-cs"/>
              </a:rPr>
              <a:t>In this prospective study, 112 infertile women were assessed. Subjects were divided into three age groups: group I &lt;35 years (n=39), group II 35-40 years (n=31), and group III 41-46 years (n=42). AMH, FSH and AFC were determined on days 2-3 of the patients’ menstrual cycles. </a:t>
            </a:r>
            <a:endParaRPr lang="en-US"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EEABF9B-36D2-9448-96BE-91961DA1844B}" type="slidenum">
              <a:rPr lang="en-US" smtClean="0"/>
              <a:t>82</a:t>
            </a:fld>
            <a:endParaRPr lang="en-US"/>
          </a:p>
        </p:txBody>
      </p:sp>
    </p:spTree>
    <p:extLst>
      <p:ext uri="{BB962C8B-B14F-4D97-AF65-F5344CB8AC3E}">
        <p14:creationId xmlns:p14="http://schemas.microsoft.com/office/powerpoint/2010/main" val="2906830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bstract</a:t>
            </a:r>
            <a:r>
              <a:rPr lang="en-US" sz="1200" b="1" kern="1200" dirty="0">
                <a:solidFill>
                  <a:schemeClr val="tx1"/>
                </a:solidFill>
                <a:effectLst/>
                <a:latin typeface="+mn-lt"/>
                <a:ea typeface="+mn-ea"/>
                <a:cs typeface="+mn-cs"/>
              </a:rPr>
              <a:t> </a:t>
            </a:r>
            <a:endParaRPr lang="en-US" dirty="0"/>
          </a:p>
          <a:p>
            <a:r>
              <a:rPr lang="en-US" sz="1200" b="1" kern="1200" dirty="0">
                <a:solidFill>
                  <a:schemeClr val="tx1"/>
                </a:solidFill>
                <a:effectLst/>
                <a:latin typeface="+mn-lt"/>
                <a:ea typeface="+mn-ea"/>
                <a:cs typeface="+mn-cs"/>
              </a:rPr>
              <a:t>Background: </a:t>
            </a:r>
            <a:r>
              <a:rPr lang="en-US" sz="1200" kern="1200" dirty="0">
                <a:solidFill>
                  <a:schemeClr val="tx1"/>
                </a:solidFill>
                <a:effectLst/>
                <a:latin typeface="+mn-lt"/>
                <a:ea typeface="+mn-ea"/>
                <a:cs typeface="+mn-cs"/>
              </a:rPr>
              <a:t>There are comparatively few data on the value of different ovarian response predictors in conjunction with a gonadotropin-releasing hormone (</a:t>
            </a:r>
            <a:r>
              <a:rPr lang="en-US" sz="1200" kern="1200" dirty="0" err="1">
                <a:solidFill>
                  <a:schemeClr val="tx1"/>
                </a:solidFill>
                <a:effectLst/>
                <a:latin typeface="+mn-lt"/>
                <a:ea typeface="+mn-ea"/>
                <a:cs typeface="+mn-cs"/>
              </a:rPr>
              <a:t>GnRH</a:t>
            </a:r>
            <a:r>
              <a:rPr lang="en-US" sz="1200" kern="1200" dirty="0">
                <a:solidFill>
                  <a:schemeClr val="tx1"/>
                </a:solidFill>
                <a:effectLst/>
                <a:latin typeface="+mn-lt"/>
                <a:ea typeface="+mn-ea"/>
                <a:cs typeface="+mn-cs"/>
              </a:rPr>
              <a:t>) antagonist controlled ovarian stimulation (COS) protocol. This study assessed the predictive value of AMH, FSH and AFC for determining poor and high ovarian responses in Vietnamese patients (n=820) undergoing </a:t>
            </a:r>
            <a:r>
              <a:rPr lang="en-US" sz="1200" kern="1200" dirty="0" err="1">
                <a:solidFill>
                  <a:schemeClr val="tx1"/>
                </a:solidFill>
                <a:effectLst/>
                <a:latin typeface="+mn-lt"/>
                <a:ea typeface="+mn-ea"/>
                <a:cs typeface="+mn-cs"/>
              </a:rPr>
              <a:t>GnRH</a:t>
            </a:r>
            <a:r>
              <a:rPr lang="en-US" sz="1200" kern="1200" dirty="0">
                <a:solidFill>
                  <a:schemeClr val="tx1"/>
                </a:solidFill>
                <a:effectLst/>
                <a:latin typeface="+mn-lt"/>
                <a:ea typeface="+mn-ea"/>
                <a:cs typeface="+mn-cs"/>
              </a:rPr>
              <a:t> antagonist protocol COS. </a:t>
            </a:r>
            <a:endParaRPr lang="en-US" dirty="0"/>
          </a:p>
          <a:p>
            <a:r>
              <a:rPr lang="en-US" sz="1200" b="1" kern="1200" dirty="0">
                <a:solidFill>
                  <a:schemeClr val="tx1"/>
                </a:solidFill>
                <a:effectLst/>
                <a:latin typeface="+mn-lt"/>
                <a:ea typeface="+mn-ea"/>
                <a:cs typeface="+mn-cs"/>
              </a:rPr>
              <a:t>Methods: </a:t>
            </a:r>
            <a:r>
              <a:rPr lang="en-US" sz="1200" kern="1200" dirty="0">
                <a:solidFill>
                  <a:schemeClr val="tx1"/>
                </a:solidFill>
                <a:effectLst/>
                <a:latin typeface="+mn-lt"/>
                <a:ea typeface="+mn-ea"/>
                <a:cs typeface="+mn-cs"/>
              </a:rPr>
              <a:t>Poor, normal and high response were de </a:t>
            </a:r>
            <a:r>
              <a:rPr lang="en-US" sz="1200" kern="1200" dirty="0" err="1">
                <a:solidFill>
                  <a:schemeClr val="tx1"/>
                </a:solidFill>
                <a:effectLst/>
                <a:latin typeface="+mn-lt"/>
                <a:ea typeface="+mn-ea"/>
                <a:cs typeface="+mn-cs"/>
              </a:rPr>
              <a:t>ned</a:t>
            </a:r>
            <a:r>
              <a:rPr lang="en-US" sz="1200" kern="1200" dirty="0">
                <a:solidFill>
                  <a:schemeClr val="tx1"/>
                </a:solidFill>
                <a:effectLst/>
                <a:latin typeface="+mn-lt"/>
                <a:ea typeface="+mn-ea"/>
                <a:cs typeface="+mn-cs"/>
              </a:rPr>
              <a:t> as ≤ 3, 4-15 and &gt;15 oocytes retrieved, respectively. AMH, FSH and AFC were assessed on cycle day 2. Cut-off predictive values were </a:t>
            </a:r>
            <a:r>
              <a:rPr lang="en-US" sz="1200" kern="1200" dirty="0" err="1">
                <a:solidFill>
                  <a:schemeClr val="tx1"/>
                </a:solidFill>
                <a:effectLst/>
                <a:latin typeface="+mn-lt"/>
                <a:ea typeface="+mn-ea"/>
                <a:cs typeface="+mn-cs"/>
              </a:rPr>
              <a:t>identi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a:t>
            </a:r>
            <a:r>
              <a:rPr lang="en-US" sz="1200" kern="1200" dirty="0">
                <a:solidFill>
                  <a:schemeClr val="tx1"/>
                </a:solidFill>
                <a:effectLst/>
                <a:latin typeface="+mn-lt"/>
                <a:ea typeface="+mn-ea"/>
                <a:cs typeface="+mn-cs"/>
              </a:rPr>
              <a:t>, and poor and high response models developed. </a:t>
            </a:r>
            <a:endParaRPr lang="en-US" dirty="0"/>
          </a:p>
          <a:p>
            <a:r>
              <a:rPr lang="en-US" sz="1200" b="1" kern="1200" dirty="0">
                <a:solidFill>
                  <a:schemeClr val="tx1"/>
                </a:solidFill>
                <a:effectLst/>
                <a:latin typeface="+mn-lt"/>
                <a:ea typeface="+mn-ea"/>
                <a:cs typeface="+mn-cs"/>
              </a:rPr>
              <a:t>Results: </a:t>
            </a:r>
            <a:r>
              <a:rPr lang="en-US" sz="1200" kern="1200" dirty="0">
                <a:solidFill>
                  <a:schemeClr val="tx1"/>
                </a:solidFill>
                <a:effectLst/>
                <a:latin typeface="+mn-lt"/>
                <a:ea typeface="+mn-ea"/>
                <a:cs typeface="+mn-cs"/>
              </a:rPr>
              <a:t>AMH had the highest accuracy for predicting both poor and high ovarian response (cut-off values ≤1.25 and &gt;3.57 </a:t>
            </a:r>
            <a:r>
              <a:rPr lang="en-US" sz="1200" kern="1200" dirty="0" err="1">
                <a:solidFill>
                  <a:schemeClr val="tx1"/>
                </a:solidFill>
                <a:effectLst/>
                <a:latin typeface="+mn-lt"/>
                <a:ea typeface="+mn-ea"/>
                <a:cs typeface="+mn-cs"/>
              </a:rPr>
              <a:t>ng</a:t>
            </a:r>
            <a:r>
              <a:rPr lang="en-US" sz="1200" kern="1200" dirty="0">
                <a:solidFill>
                  <a:schemeClr val="tx1"/>
                </a:solidFill>
                <a:effectLst/>
                <a:latin typeface="+mn-lt"/>
                <a:ea typeface="+mn-ea"/>
                <a:cs typeface="+mn-cs"/>
              </a:rPr>
              <a:t>/mL, respectively) and was </a:t>
            </a:r>
            <a:r>
              <a:rPr lang="en-US" sz="1200" kern="1200" dirty="0" err="1">
                <a:solidFill>
                  <a:schemeClr val="tx1"/>
                </a:solidFill>
                <a:effectLst/>
                <a:latin typeface="+mn-lt"/>
                <a:ea typeface="+mn-ea"/>
                <a:cs typeface="+mn-cs"/>
              </a:rPr>
              <a:t>signi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cantly</a:t>
            </a:r>
            <a:r>
              <a:rPr lang="en-US" sz="1200" kern="1200" dirty="0">
                <a:solidFill>
                  <a:schemeClr val="tx1"/>
                </a:solidFill>
                <a:effectLst/>
                <a:latin typeface="+mn-lt"/>
                <a:ea typeface="+mn-ea"/>
                <a:cs typeface="+mn-cs"/>
              </a:rPr>
              <a:t> better than AFC (cut-offs ≤5 and &gt;12), and both AMH and AFC were </a:t>
            </a:r>
            <a:r>
              <a:rPr lang="en-US" sz="1200" kern="1200" dirty="0" err="1">
                <a:solidFill>
                  <a:schemeClr val="tx1"/>
                </a:solidFill>
                <a:effectLst/>
                <a:latin typeface="+mn-lt"/>
                <a:ea typeface="+mn-ea"/>
                <a:cs typeface="+mn-cs"/>
              </a:rPr>
              <a:t>signi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cantly</a:t>
            </a:r>
            <a:r>
              <a:rPr lang="en-US" sz="1200" kern="1200" dirty="0">
                <a:solidFill>
                  <a:schemeClr val="tx1"/>
                </a:solidFill>
                <a:effectLst/>
                <a:latin typeface="+mn-lt"/>
                <a:ea typeface="+mn-ea"/>
                <a:cs typeface="+mn-cs"/>
              </a:rPr>
              <a:t> better than FSH (cut-offs &gt;8.94 and ≤7.36 IU/mL). For prediction of poor ovarian response, a model including AMH+AFC (AUC 0.93, 95%CI 0.91, 0.96) was equivalent to one using AMH only (AUC 0.92, 95%CI 0.90, 0.95; p=0.131), and both were better than AFC alone (AUC 0.89, 95%CI 0.86, 0.92; p&lt;0.001). For high ovarian response, AMH+AFC (AUC 0.90, 95%CI 0.88, 0.92) was </a:t>
            </a:r>
            <a:r>
              <a:rPr lang="en-US" sz="1200" kern="1200" dirty="0" err="1">
                <a:solidFill>
                  <a:schemeClr val="tx1"/>
                </a:solidFill>
                <a:effectLst/>
                <a:latin typeface="+mn-lt"/>
                <a:ea typeface="+mn-ea"/>
                <a:cs typeface="+mn-cs"/>
              </a:rPr>
              <a:t>signi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cantly</a:t>
            </a:r>
            <a:r>
              <a:rPr lang="en-US" sz="1200" kern="1200" dirty="0">
                <a:solidFill>
                  <a:schemeClr val="tx1"/>
                </a:solidFill>
                <a:effectLst/>
                <a:latin typeface="+mn-lt"/>
                <a:ea typeface="+mn-ea"/>
                <a:cs typeface="+mn-cs"/>
              </a:rPr>
              <a:t> better than AMH alone (AUC 0.89, 95%CI 0.87, 0.91; p=0.03), and AMH+AFC and AMH were better than AFC alone (AUC 0.86, 95%CI 0.83, 0.89; p&lt;0.001). </a:t>
            </a:r>
            <a:endParaRPr lang="en-US" dirty="0"/>
          </a:p>
          <a:p>
            <a:r>
              <a:rPr lang="en-US" sz="1200" b="1" kern="1200" dirty="0">
                <a:solidFill>
                  <a:schemeClr val="tx1"/>
                </a:solidFill>
                <a:effectLst/>
                <a:latin typeface="+mn-lt"/>
                <a:ea typeface="+mn-ea"/>
                <a:cs typeface="+mn-cs"/>
              </a:rPr>
              <a:t>Conclusions: </a:t>
            </a:r>
            <a:r>
              <a:rPr lang="en-US" sz="1200" kern="1200" dirty="0">
                <a:solidFill>
                  <a:schemeClr val="tx1"/>
                </a:solidFill>
                <a:effectLst/>
                <a:latin typeface="+mn-lt"/>
                <a:ea typeface="+mn-ea"/>
                <a:cs typeface="+mn-cs"/>
              </a:rPr>
              <a:t>In Vietnamese women undergoing </a:t>
            </a:r>
            <a:r>
              <a:rPr lang="en-US" sz="1200" kern="1200" dirty="0" err="1">
                <a:solidFill>
                  <a:schemeClr val="tx1"/>
                </a:solidFill>
                <a:effectLst/>
                <a:latin typeface="+mn-lt"/>
                <a:ea typeface="+mn-ea"/>
                <a:cs typeface="+mn-cs"/>
              </a:rPr>
              <a:t>GnRH</a:t>
            </a:r>
            <a:r>
              <a:rPr lang="en-US" sz="1200" kern="1200" dirty="0">
                <a:solidFill>
                  <a:schemeClr val="tx1"/>
                </a:solidFill>
                <a:effectLst/>
                <a:latin typeface="+mn-lt"/>
                <a:ea typeface="+mn-ea"/>
                <a:cs typeface="+mn-cs"/>
              </a:rPr>
              <a:t> antagonist COS, the best single biomarker was AMH, while a model including AMH+AFC had the highest predictive value for high ovarian responses. </a:t>
            </a:r>
            <a:endParaRPr lang="en-US" dirty="0"/>
          </a:p>
          <a:p>
            <a:endParaRPr lang="en-US" dirty="0"/>
          </a:p>
        </p:txBody>
      </p:sp>
      <p:sp>
        <p:nvSpPr>
          <p:cNvPr id="4" name="Slide Number Placeholder 3"/>
          <p:cNvSpPr>
            <a:spLocks noGrp="1"/>
          </p:cNvSpPr>
          <p:nvPr>
            <p:ph type="sldNum" sz="quarter" idx="10"/>
          </p:nvPr>
        </p:nvSpPr>
        <p:spPr/>
        <p:txBody>
          <a:bodyPr/>
          <a:lstStyle/>
          <a:p>
            <a:fld id="{9EEABF9B-36D2-9448-96BE-91961DA1844B}" type="slidenum">
              <a:rPr lang="en-US" smtClean="0"/>
              <a:t>84</a:t>
            </a:fld>
            <a:endParaRPr lang="en-US"/>
          </a:p>
        </p:txBody>
      </p:sp>
    </p:spTree>
    <p:extLst>
      <p:ext uri="{BB962C8B-B14F-4D97-AF65-F5344CB8AC3E}">
        <p14:creationId xmlns:p14="http://schemas.microsoft.com/office/powerpoint/2010/main" val="3710907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bstract</a:t>
            </a:r>
            <a:r>
              <a:rPr lang="en-US" sz="1200" b="1" kern="1200" dirty="0">
                <a:solidFill>
                  <a:schemeClr val="tx1"/>
                </a:solidFill>
                <a:effectLst/>
                <a:latin typeface="+mn-lt"/>
                <a:ea typeface="+mn-ea"/>
                <a:cs typeface="+mn-cs"/>
              </a:rPr>
              <a:t> </a:t>
            </a:r>
            <a:endParaRPr lang="en-US" dirty="0"/>
          </a:p>
          <a:p>
            <a:r>
              <a:rPr lang="en-US" sz="1200" b="1" kern="1200" dirty="0">
                <a:solidFill>
                  <a:schemeClr val="tx1"/>
                </a:solidFill>
                <a:effectLst/>
                <a:latin typeface="+mn-lt"/>
                <a:ea typeface="+mn-ea"/>
                <a:cs typeface="+mn-cs"/>
              </a:rPr>
              <a:t>Background: </a:t>
            </a:r>
            <a:r>
              <a:rPr lang="en-US" sz="1200" kern="1200" dirty="0">
                <a:solidFill>
                  <a:schemeClr val="tx1"/>
                </a:solidFill>
                <a:effectLst/>
                <a:latin typeface="+mn-lt"/>
                <a:ea typeface="+mn-ea"/>
                <a:cs typeface="+mn-cs"/>
              </a:rPr>
              <a:t>There are comparatively few data on the value of different ovarian response predictors in conjunction with a gonadotropin-releasing hormone (</a:t>
            </a:r>
            <a:r>
              <a:rPr lang="en-US" sz="1200" kern="1200" dirty="0" err="1">
                <a:solidFill>
                  <a:schemeClr val="tx1"/>
                </a:solidFill>
                <a:effectLst/>
                <a:latin typeface="+mn-lt"/>
                <a:ea typeface="+mn-ea"/>
                <a:cs typeface="+mn-cs"/>
              </a:rPr>
              <a:t>GnRH</a:t>
            </a:r>
            <a:r>
              <a:rPr lang="en-US" sz="1200" kern="1200" dirty="0">
                <a:solidFill>
                  <a:schemeClr val="tx1"/>
                </a:solidFill>
                <a:effectLst/>
                <a:latin typeface="+mn-lt"/>
                <a:ea typeface="+mn-ea"/>
                <a:cs typeface="+mn-cs"/>
              </a:rPr>
              <a:t>) antagonist controlled ovarian stimulation (COS) protocol. This study assessed the predictive value of AMH, FSH and AFC for determining poor and high ovarian responses in Vietnamese patients (n=820) undergoing </a:t>
            </a:r>
            <a:r>
              <a:rPr lang="en-US" sz="1200" kern="1200" dirty="0" err="1">
                <a:solidFill>
                  <a:schemeClr val="tx1"/>
                </a:solidFill>
                <a:effectLst/>
                <a:latin typeface="+mn-lt"/>
                <a:ea typeface="+mn-ea"/>
                <a:cs typeface="+mn-cs"/>
              </a:rPr>
              <a:t>GnRH</a:t>
            </a:r>
            <a:r>
              <a:rPr lang="en-US" sz="1200" kern="1200" dirty="0">
                <a:solidFill>
                  <a:schemeClr val="tx1"/>
                </a:solidFill>
                <a:effectLst/>
                <a:latin typeface="+mn-lt"/>
                <a:ea typeface="+mn-ea"/>
                <a:cs typeface="+mn-cs"/>
              </a:rPr>
              <a:t> antagonist protocol COS. </a:t>
            </a:r>
            <a:endParaRPr lang="en-US" dirty="0"/>
          </a:p>
          <a:p>
            <a:r>
              <a:rPr lang="en-US" sz="1200" b="1" kern="1200" dirty="0">
                <a:solidFill>
                  <a:schemeClr val="tx1"/>
                </a:solidFill>
                <a:effectLst/>
                <a:latin typeface="+mn-lt"/>
                <a:ea typeface="+mn-ea"/>
                <a:cs typeface="+mn-cs"/>
              </a:rPr>
              <a:t>Methods: </a:t>
            </a:r>
            <a:r>
              <a:rPr lang="en-US" sz="1200" kern="1200" dirty="0">
                <a:solidFill>
                  <a:schemeClr val="tx1"/>
                </a:solidFill>
                <a:effectLst/>
                <a:latin typeface="+mn-lt"/>
                <a:ea typeface="+mn-ea"/>
                <a:cs typeface="+mn-cs"/>
              </a:rPr>
              <a:t>Poor, normal and high response were de </a:t>
            </a:r>
            <a:r>
              <a:rPr lang="en-US" sz="1200" kern="1200" dirty="0" err="1">
                <a:solidFill>
                  <a:schemeClr val="tx1"/>
                </a:solidFill>
                <a:effectLst/>
                <a:latin typeface="+mn-lt"/>
                <a:ea typeface="+mn-ea"/>
                <a:cs typeface="+mn-cs"/>
              </a:rPr>
              <a:t>ned</a:t>
            </a:r>
            <a:r>
              <a:rPr lang="en-US" sz="1200" kern="1200" dirty="0">
                <a:solidFill>
                  <a:schemeClr val="tx1"/>
                </a:solidFill>
                <a:effectLst/>
                <a:latin typeface="+mn-lt"/>
                <a:ea typeface="+mn-ea"/>
                <a:cs typeface="+mn-cs"/>
              </a:rPr>
              <a:t> as ≤ 3, 4-15 and &gt;15 oocytes retrieved, respectively. AMH, FSH and AFC were assessed on cycle day 2. Cut-off predictive values were </a:t>
            </a:r>
            <a:r>
              <a:rPr lang="en-US" sz="1200" kern="1200" dirty="0" err="1">
                <a:solidFill>
                  <a:schemeClr val="tx1"/>
                </a:solidFill>
                <a:effectLst/>
                <a:latin typeface="+mn-lt"/>
                <a:ea typeface="+mn-ea"/>
                <a:cs typeface="+mn-cs"/>
              </a:rPr>
              <a:t>identi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ed</a:t>
            </a:r>
            <a:r>
              <a:rPr lang="en-US" sz="1200" kern="1200" dirty="0">
                <a:solidFill>
                  <a:schemeClr val="tx1"/>
                </a:solidFill>
                <a:effectLst/>
                <a:latin typeface="+mn-lt"/>
                <a:ea typeface="+mn-ea"/>
                <a:cs typeface="+mn-cs"/>
              </a:rPr>
              <a:t>, and poor and high response models developed. </a:t>
            </a:r>
            <a:endParaRPr lang="en-US" dirty="0"/>
          </a:p>
          <a:p>
            <a:r>
              <a:rPr lang="en-US" sz="1200" b="1" kern="1200" dirty="0">
                <a:solidFill>
                  <a:schemeClr val="tx1"/>
                </a:solidFill>
                <a:effectLst/>
                <a:latin typeface="+mn-lt"/>
                <a:ea typeface="+mn-ea"/>
                <a:cs typeface="+mn-cs"/>
              </a:rPr>
              <a:t>Results: </a:t>
            </a:r>
            <a:r>
              <a:rPr lang="en-US" sz="1200" kern="1200" dirty="0">
                <a:solidFill>
                  <a:schemeClr val="tx1"/>
                </a:solidFill>
                <a:effectLst/>
                <a:latin typeface="+mn-lt"/>
                <a:ea typeface="+mn-ea"/>
                <a:cs typeface="+mn-cs"/>
              </a:rPr>
              <a:t>AMH had the highest accuracy for predicting both poor and high ovarian response (cut-off values ≤1.25 and &gt;3.57 </a:t>
            </a:r>
            <a:r>
              <a:rPr lang="en-US" sz="1200" kern="1200" dirty="0" err="1">
                <a:solidFill>
                  <a:schemeClr val="tx1"/>
                </a:solidFill>
                <a:effectLst/>
                <a:latin typeface="+mn-lt"/>
                <a:ea typeface="+mn-ea"/>
                <a:cs typeface="+mn-cs"/>
              </a:rPr>
              <a:t>ng</a:t>
            </a:r>
            <a:r>
              <a:rPr lang="en-US" sz="1200" kern="1200" dirty="0">
                <a:solidFill>
                  <a:schemeClr val="tx1"/>
                </a:solidFill>
                <a:effectLst/>
                <a:latin typeface="+mn-lt"/>
                <a:ea typeface="+mn-ea"/>
                <a:cs typeface="+mn-cs"/>
              </a:rPr>
              <a:t>/mL, respectively) and was </a:t>
            </a:r>
            <a:r>
              <a:rPr lang="en-US" sz="1200" kern="1200" dirty="0" err="1">
                <a:solidFill>
                  <a:schemeClr val="tx1"/>
                </a:solidFill>
                <a:effectLst/>
                <a:latin typeface="+mn-lt"/>
                <a:ea typeface="+mn-ea"/>
                <a:cs typeface="+mn-cs"/>
              </a:rPr>
              <a:t>signi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cantly</a:t>
            </a:r>
            <a:r>
              <a:rPr lang="en-US" sz="1200" kern="1200" dirty="0">
                <a:solidFill>
                  <a:schemeClr val="tx1"/>
                </a:solidFill>
                <a:effectLst/>
                <a:latin typeface="+mn-lt"/>
                <a:ea typeface="+mn-ea"/>
                <a:cs typeface="+mn-cs"/>
              </a:rPr>
              <a:t> better than AFC (cut-offs ≤5 and &gt;12), and both AMH and AFC were </a:t>
            </a:r>
            <a:r>
              <a:rPr lang="en-US" sz="1200" kern="1200" dirty="0" err="1">
                <a:solidFill>
                  <a:schemeClr val="tx1"/>
                </a:solidFill>
                <a:effectLst/>
                <a:latin typeface="+mn-lt"/>
                <a:ea typeface="+mn-ea"/>
                <a:cs typeface="+mn-cs"/>
              </a:rPr>
              <a:t>signi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cantly</a:t>
            </a:r>
            <a:r>
              <a:rPr lang="en-US" sz="1200" kern="1200" dirty="0">
                <a:solidFill>
                  <a:schemeClr val="tx1"/>
                </a:solidFill>
                <a:effectLst/>
                <a:latin typeface="+mn-lt"/>
                <a:ea typeface="+mn-ea"/>
                <a:cs typeface="+mn-cs"/>
              </a:rPr>
              <a:t> better than FSH (cut-offs &gt;8.94 and ≤7.36 IU/mL). For prediction of poor ovarian response, a model including AMH+AFC (AUC 0.93, 95%CI 0.91, 0.96) was equivalent to one using AMH only (AUC 0.92, 95%CI 0.90, 0.95; p=0.131), and both were better than AFC alone (AUC 0.89, 95%CI 0.86, 0.92; p&lt;0.001). For high ovarian response, AMH+AFC (AUC 0.90, 95%CI 0.88, 0.92) was </a:t>
            </a:r>
            <a:r>
              <a:rPr lang="en-US" sz="1200" kern="1200" dirty="0" err="1">
                <a:solidFill>
                  <a:schemeClr val="tx1"/>
                </a:solidFill>
                <a:effectLst/>
                <a:latin typeface="+mn-lt"/>
                <a:ea typeface="+mn-ea"/>
                <a:cs typeface="+mn-cs"/>
              </a:rPr>
              <a:t>signi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cantly</a:t>
            </a:r>
            <a:r>
              <a:rPr lang="en-US" sz="1200" kern="1200" dirty="0">
                <a:solidFill>
                  <a:schemeClr val="tx1"/>
                </a:solidFill>
                <a:effectLst/>
                <a:latin typeface="+mn-lt"/>
                <a:ea typeface="+mn-ea"/>
                <a:cs typeface="+mn-cs"/>
              </a:rPr>
              <a:t> better than AMH alone (AUC 0.89, 95%CI 0.87, 0.91; p=0.03), and AMH+AFC and AMH were better than AFC alone (AUC 0.86, 95%CI 0.83, 0.89; p&lt;0.001). </a:t>
            </a:r>
            <a:endParaRPr lang="en-US" dirty="0"/>
          </a:p>
          <a:p>
            <a:r>
              <a:rPr lang="en-US" sz="1200" b="1" kern="1200" dirty="0">
                <a:solidFill>
                  <a:schemeClr val="tx1"/>
                </a:solidFill>
                <a:effectLst/>
                <a:latin typeface="+mn-lt"/>
                <a:ea typeface="+mn-ea"/>
                <a:cs typeface="+mn-cs"/>
              </a:rPr>
              <a:t>Conclusions: </a:t>
            </a:r>
            <a:r>
              <a:rPr lang="en-US" sz="1200" kern="1200" dirty="0">
                <a:solidFill>
                  <a:schemeClr val="tx1"/>
                </a:solidFill>
                <a:effectLst/>
                <a:latin typeface="+mn-lt"/>
                <a:ea typeface="+mn-ea"/>
                <a:cs typeface="+mn-cs"/>
              </a:rPr>
              <a:t>In Vietnamese women undergoing </a:t>
            </a:r>
            <a:r>
              <a:rPr lang="en-US" sz="1200" kern="1200" dirty="0" err="1">
                <a:solidFill>
                  <a:schemeClr val="tx1"/>
                </a:solidFill>
                <a:effectLst/>
                <a:latin typeface="+mn-lt"/>
                <a:ea typeface="+mn-ea"/>
                <a:cs typeface="+mn-cs"/>
              </a:rPr>
              <a:t>GnRH</a:t>
            </a:r>
            <a:r>
              <a:rPr lang="en-US" sz="1200" kern="1200">
                <a:solidFill>
                  <a:schemeClr val="tx1"/>
                </a:solidFill>
                <a:effectLst/>
                <a:latin typeface="+mn-lt"/>
                <a:ea typeface="+mn-ea"/>
                <a:cs typeface="+mn-cs"/>
              </a:rPr>
              <a:t> antagonist COS, the best single biomarker was AMH, while a model including AMH+AFC had the highest predictive value for high ovarian responses. </a:t>
            </a:r>
            <a:endParaRPr lang="en-US"/>
          </a:p>
          <a:p>
            <a:endParaRPr lang="en-US"/>
          </a:p>
        </p:txBody>
      </p:sp>
      <p:sp>
        <p:nvSpPr>
          <p:cNvPr id="4" name="Slide Number Placeholder 3"/>
          <p:cNvSpPr>
            <a:spLocks noGrp="1"/>
          </p:cNvSpPr>
          <p:nvPr>
            <p:ph type="sldNum" sz="quarter" idx="10"/>
          </p:nvPr>
        </p:nvSpPr>
        <p:spPr/>
        <p:txBody>
          <a:bodyPr/>
          <a:lstStyle/>
          <a:p>
            <a:fld id="{9EEABF9B-36D2-9448-96BE-91961DA1844B}" type="slidenum">
              <a:rPr lang="en-US" smtClean="0"/>
              <a:t>85</a:t>
            </a:fld>
            <a:endParaRPr lang="en-US"/>
          </a:p>
        </p:txBody>
      </p:sp>
    </p:spTree>
    <p:extLst>
      <p:ext uri="{BB962C8B-B14F-4D97-AF65-F5344CB8AC3E}">
        <p14:creationId xmlns:p14="http://schemas.microsoft.com/office/powerpoint/2010/main" val="3710907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To further characterize the risk of COH using </a:t>
            </a:r>
            <a:r>
              <a:rPr lang="en-US" sz="1200" b="0" i="0" u="none" strike="noStrike" kern="1200" baseline="0" dirty="0" err="1">
                <a:solidFill>
                  <a:schemeClr val="tx1"/>
                </a:solidFill>
                <a:latin typeface="+mn-lt"/>
                <a:ea typeface="+mn-ea"/>
                <a:cs typeface="+mn-cs"/>
              </a:rPr>
              <a:t>letrozole</a:t>
            </a:r>
            <a:r>
              <a:rPr lang="en-US" sz="1200" b="0" i="0" u="none" strike="noStrike" kern="1200" baseline="0" dirty="0">
                <a:solidFill>
                  <a:schemeClr val="tx1"/>
                </a:solidFill>
                <a:latin typeface="+mn-lt"/>
                <a:ea typeface="+mn-ea"/>
                <a:cs typeface="+mn-cs"/>
              </a:rPr>
              <a:t> and</a:t>
            </a:r>
          </a:p>
          <a:p>
            <a:r>
              <a:rPr lang="en-US" sz="1200" b="0" i="0" u="none" strike="noStrike" kern="1200" baseline="0" dirty="0">
                <a:solidFill>
                  <a:schemeClr val="tx1"/>
                </a:solidFill>
                <a:latin typeface="+mn-lt"/>
                <a:ea typeface="+mn-ea"/>
                <a:cs typeface="+mn-cs"/>
              </a:rPr>
              <a:t>FSH on the risk of breast cancer recurrence, we enrolled 215</a:t>
            </a:r>
          </a:p>
          <a:p>
            <a:r>
              <a:rPr lang="en-US" sz="1200" b="0" i="0" u="none" strike="noStrike" kern="1200" baseline="0" dirty="0">
                <a:solidFill>
                  <a:schemeClr val="tx1"/>
                </a:solidFill>
                <a:latin typeface="+mn-lt"/>
                <a:ea typeface="+mn-ea"/>
                <a:cs typeface="+mn-cs"/>
              </a:rPr>
              <a:t>breast cancer patients into a prospective nonrandomized controlled</a:t>
            </a:r>
          </a:p>
          <a:p>
            <a:r>
              <a:rPr lang="en-US" sz="1200" b="0" i="0" u="none" strike="noStrike" kern="1200" baseline="0" dirty="0">
                <a:solidFill>
                  <a:schemeClr val="tx1"/>
                </a:solidFill>
                <a:latin typeface="+mn-lt"/>
                <a:ea typeface="+mn-ea"/>
                <a:cs typeface="+mn-cs"/>
              </a:rPr>
              <a:t>study from January 2002 to April 2007. Seventy-nine</a:t>
            </a:r>
          </a:p>
          <a:p>
            <a:r>
              <a:rPr lang="en-US" sz="1200" b="0" i="0" u="none" strike="noStrike" kern="1200" baseline="0" dirty="0">
                <a:solidFill>
                  <a:schemeClr val="tx1"/>
                </a:solidFill>
                <a:latin typeface="+mn-lt"/>
                <a:ea typeface="+mn-ea"/>
                <a:cs typeface="+mn-cs"/>
              </a:rPr>
              <a:t>women elected to undergo COH with </a:t>
            </a:r>
            <a:r>
              <a:rPr lang="en-US" sz="1200" b="0" i="0" u="none" strike="noStrike" kern="1200" baseline="0" dirty="0" err="1">
                <a:solidFill>
                  <a:schemeClr val="tx1"/>
                </a:solidFill>
                <a:latin typeface="+mn-lt"/>
                <a:ea typeface="+mn-ea"/>
                <a:cs typeface="+mn-cs"/>
              </a:rPr>
              <a:t>letrozole</a:t>
            </a:r>
            <a:r>
              <a:rPr lang="en-US" sz="1200" b="0" i="0" u="none" strike="noStrike" kern="1200" baseline="0" dirty="0">
                <a:solidFill>
                  <a:schemeClr val="tx1"/>
                </a:solidFill>
                <a:latin typeface="+mn-lt"/>
                <a:ea typeface="+mn-ea"/>
                <a:cs typeface="+mn-cs"/>
              </a:rPr>
              <a:t> and FSH, and</a:t>
            </a:r>
          </a:p>
          <a:p>
            <a:r>
              <a:rPr lang="en-US" sz="1200" b="0" i="0" u="none" strike="noStrike" kern="1200" baseline="0" dirty="0">
                <a:solidFill>
                  <a:schemeClr val="tx1"/>
                </a:solidFill>
                <a:latin typeface="+mn-lt"/>
                <a:ea typeface="+mn-ea"/>
                <a:cs typeface="+mn-cs"/>
              </a:rPr>
              <a:t>the remaining 136 women declined fertility preservation</a:t>
            </a:r>
          </a:p>
          <a:p>
            <a:r>
              <a:rPr lang="en-US" sz="1200" b="0" i="0" u="none" strike="noStrike" kern="1200" baseline="0" dirty="0">
                <a:solidFill>
                  <a:schemeClr val="tx1"/>
                </a:solidFill>
                <a:latin typeface="+mn-lt"/>
                <a:ea typeface="+mn-ea"/>
                <a:cs typeface="+mn-cs"/>
              </a:rPr>
              <a:t>and served as control subjects. </a:t>
            </a:r>
            <a:r>
              <a:rPr lang="en-US" sz="1200" b="0" i="0" u="none" strike="noStrike" kern="1200" baseline="0" dirty="0" err="1">
                <a:solidFill>
                  <a:schemeClr val="tx1"/>
                </a:solidFill>
                <a:latin typeface="+mn-lt"/>
                <a:ea typeface="+mn-ea"/>
                <a:cs typeface="+mn-cs"/>
              </a:rPr>
              <a:t>Letrozole</a:t>
            </a:r>
            <a:r>
              <a:rPr lang="en-US" sz="1200" b="0" i="0" u="none" strike="noStrike" kern="1200" baseline="0" dirty="0">
                <a:solidFill>
                  <a:schemeClr val="tx1"/>
                </a:solidFill>
                <a:latin typeface="+mn-lt"/>
                <a:ea typeface="+mn-ea"/>
                <a:cs typeface="+mn-cs"/>
              </a:rPr>
              <a:t> (5 mg) was start on</a:t>
            </a:r>
          </a:p>
          <a:p>
            <a:r>
              <a:rPr lang="en-US" sz="1200" b="0" i="0" u="none" strike="noStrike" kern="1200" baseline="0" dirty="0">
                <a:solidFill>
                  <a:schemeClr val="tx1"/>
                </a:solidFill>
                <a:latin typeface="+mn-lt"/>
                <a:ea typeface="+mn-ea"/>
                <a:cs typeface="+mn-cs"/>
              </a:rPr>
              <a:t>cycle day 2 or 3.</a:t>
            </a:r>
            <a:endParaRPr lang="en-US" dirty="0"/>
          </a:p>
        </p:txBody>
      </p:sp>
      <p:sp>
        <p:nvSpPr>
          <p:cNvPr id="4" name="Slide Number Placeholder 3"/>
          <p:cNvSpPr>
            <a:spLocks noGrp="1"/>
          </p:cNvSpPr>
          <p:nvPr>
            <p:ph type="sldNum" sz="quarter" idx="10"/>
          </p:nvPr>
        </p:nvSpPr>
        <p:spPr/>
        <p:txBody>
          <a:bodyPr/>
          <a:lstStyle/>
          <a:p>
            <a:fld id="{B2F8F8EF-9056-7944-AC18-3DB23988DDA6}" type="slidenum">
              <a:rPr lang="en-US" smtClean="0"/>
              <a:pPr/>
              <a:t>99</a:t>
            </a:fld>
            <a:endParaRPr lang="en-US" dirty="0"/>
          </a:p>
        </p:txBody>
      </p:sp>
    </p:spTree>
    <p:extLst>
      <p:ext uri="{BB962C8B-B14F-4D97-AF65-F5344CB8AC3E}">
        <p14:creationId xmlns:p14="http://schemas.microsoft.com/office/powerpoint/2010/main" val="581494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EABF9B-36D2-9448-96BE-91961DA1844B}" type="slidenum">
              <a:rPr lang="en-US" smtClean="0"/>
              <a:t>24</a:t>
            </a:fld>
            <a:endParaRPr lang="en-US"/>
          </a:p>
        </p:txBody>
      </p:sp>
    </p:spTree>
    <p:extLst>
      <p:ext uri="{BB962C8B-B14F-4D97-AF65-F5344CB8AC3E}">
        <p14:creationId xmlns:p14="http://schemas.microsoft.com/office/powerpoint/2010/main" val="1423818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Objective: To estimate the optimal age to pursue elective oocyte cryopreservation.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Design: Adecision-treemodelwasconstructedtodeterminethesuccessandcost-effectivenessofoocytepreservationversusnoaction when considered at ages 25–40 years, assuming an attempt at procreation 3, 5, or 7 years after initial decision.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Setting: Not applicable.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Patient(s): Hypothetical patients 25–40 years old presenting to discuss elective oocyte cryopreservation.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Intervention(s): Decision to cryopreserve oocytes from age 25 years to age 40 years versus taking no action.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Main Outcome and Measure(s): Probability of live birth after initial decision whether or not to cryopreserve oocytes.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Result(s): Oocyte cryopreservation provided the greatest improvement in probability of live birth compared with no action (51.6% vs. 21.9%) when performed at age 37 years. The highest probability of live birth was seen when oocyte cryopreservation was performed at ages &lt;34 years (&gt;74%), although little benefit over no action was seen at ages 25–30 years (2.6%–7.1% increase). Oocyte cryopreservation was most cost-effective at age 37 years, at $28,759 per each additional live birth in the oocyte cryopreservation group. When the probability of marriage was included, oocyte cryopreservation resulted in little improvement in live birth rates.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Conclusion(s): Oocyte cryopreservation can be of great benefit to specific women and has the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highest chance of success when performed at an earlier age. At age 37 years, oocyte cryopreservation has the largest benefit over no action and is most cost-effective. (</a:t>
            </a:r>
            <a:r>
              <a:rPr lang="en-US" sz="1200" kern="1200" dirty="0" err="1">
                <a:solidFill>
                  <a:schemeClr val="tx1"/>
                </a:solidFill>
                <a:effectLst/>
                <a:latin typeface="+mn-lt"/>
                <a:ea typeface="+mn-ea"/>
                <a:cs typeface="+mn-cs"/>
              </a:rPr>
              <a:t>Fertil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Steril</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2015;103:1551–6. !2015 by American Society for Reproductive Medicine.)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Key Words: Elective oocyte cryopreservation, egg freezing, fertility preservation </a:t>
            </a:r>
            <a:endParaRPr lang="en-US" dirty="0"/>
          </a:p>
          <a:p>
            <a:endParaRPr lang="en-US" dirty="0"/>
          </a:p>
        </p:txBody>
      </p:sp>
      <p:sp>
        <p:nvSpPr>
          <p:cNvPr id="4" name="Slide Number Placeholder 3"/>
          <p:cNvSpPr>
            <a:spLocks noGrp="1"/>
          </p:cNvSpPr>
          <p:nvPr>
            <p:ph type="sldNum" sz="quarter" idx="10"/>
          </p:nvPr>
        </p:nvSpPr>
        <p:spPr/>
        <p:txBody>
          <a:bodyPr/>
          <a:lstStyle/>
          <a:p>
            <a:fld id="{5EB95B1F-E55B-9647-8583-BC797C3E62FB}" type="slidenum">
              <a:rPr lang="en-US" smtClean="0"/>
              <a:t>53</a:t>
            </a:fld>
            <a:endParaRPr lang="en-US"/>
          </a:p>
        </p:txBody>
      </p:sp>
    </p:spTree>
    <p:extLst>
      <p:ext uri="{BB962C8B-B14F-4D97-AF65-F5344CB8AC3E}">
        <p14:creationId xmlns:p14="http://schemas.microsoft.com/office/powerpoint/2010/main" val="335471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Schematic illustrations of the three different theories of ovarian follicular recruitment during the menstrual/estrous cycle. The theory of continuous recruitment (a) suggests that small </a:t>
            </a:r>
            <a:r>
              <a:rPr lang="en-US" sz="1200" kern="1200" dirty="0" err="1">
                <a:solidFill>
                  <a:schemeClr val="tx1"/>
                </a:solidFill>
                <a:effectLst/>
                <a:latin typeface="+mn-lt"/>
                <a:ea typeface="+mn-ea"/>
                <a:cs typeface="+mn-cs"/>
              </a:rPr>
              <a:t>antral</a:t>
            </a:r>
            <a:r>
              <a:rPr lang="en-US" sz="1200" kern="1200" dirty="0">
                <a:solidFill>
                  <a:schemeClr val="tx1"/>
                </a:solidFill>
                <a:effectLst/>
                <a:latin typeface="+mn-lt"/>
                <a:ea typeface="+mn-ea"/>
                <a:cs typeface="+mn-cs"/>
              </a:rPr>
              <a:t> follicles grow and regress constantly throughout the </a:t>
            </a:r>
            <a:r>
              <a:rPr lang="en-US" sz="1200" kern="1200" dirty="0" err="1">
                <a:solidFill>
                  <a:schemeClr val="tx1"/>
                </a:solidFill>
                <a:effectLst/>
                <a:latin typeface="+mn-lt"/>
                <a:ea typeface="+mn-ea"/>
                <a:cs typeface="+mn-cs"/>
              </a:rPr>
              <a:t>interovulatory</a:t>
            </a:r>
            <a:r>
              <a:rPr lang="en-US" sz="1200" kern="1200" dirty="0">
                <a:solidFill>
                  <a:schemeClr val="tx1"/>
                </a:solidFill>
                <a:effectLst/>
                <a:latin typeface="+mn-lt"/>
                <a:ea typeface="+mn-ea"/>
                <a:cs typeface="+mn-cs"/>
              </a:rPr>
              <a:t> interval and the dominant ovulatory follicle is selected, by chance, from the pool following luteal regression. The theory of a single recruitment episode (b) suggests that an ovulatory follicle is selected from a single follicular cohort that emerges following luteal regression. The wave theory of </a:t>
            </a:r>
            <a:r>
              <a:rPr lang="en-US" sz="1200" kern="1200" dirty="0" err="1">
                <a:solidFill>
                  <a:schemeClr val="tx1"/>
                </a:solidFill>
                <a:effectLst/>
                <a:latin typeface="+mn-lt"/>
                <a:ea typeface="+mn-ea"/>
                <a:cs typeface="+mn-cs"/>
              </a:rPr>
              <a:t>fol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licle</a:t>
            </a:r>
            <a:r>
              <a:rPr lang="en-US" sz="1200" kern="1200" dirty="0">
                <a:solidFill>
                  <a:schemeClr val="tx1"/>
                </a:solidFill>
                <a:effectLst/>
                <a:latin typeface="+mn-lt"/>
                <a:ea typeface="+mn-ea"/>
                <a:cs typeface="+mn-cs"/>
              </a:rPr>
              <a:t> recruitment (c) suggests that two or more cohorts (i.e. waves) of </a:t>
            </a:r>
            <a:r>
              <a:rPr lang="en-US" sz="1200" kern="1200" dirty="0" err="1">
                <a:solidFill>
                  <a:schemeClr val="tx1"/>
                </a:solidFill>
                <a:effectLst/>
                <a:latin typeface="+mn-lt"/>
                <a:ea typeface="+mn-ea"/>
                <a:cs typeface="+mn-cs"/>
              </a:rPr>
              <a:t>antral</a:t>
            </a:r>
            <a:r>
              <a:rPr lang="en-US" sz="1200" kern="1200" dirty="0">
                <a:solidFill>
                  <a:schemeClr val="tx1"/>
                </a:solidFill>
                <a:effectLst/>
                <a:latin typeface="+mn-lt"/>
                <a:ea typeface="+mn-ea"/>
                <a:cs typeface="+mn-cs"/>
              </a:rPr>
              <a:t> follicles are recruited (i.e. emerge) during the ovarian cycle. The dominant follicle that develops in the final wave of the IOI ovulates while preceding waves are </a:t>
            </a:r>
            <a:r>
              <a:rPr lang="en-US" sz="1200" kern="1200" dirty="0" err="1">
                <a:solidFill>
                  <a:schemeClr val="tx1"/>
                </a:solidFill>
                <a:effectLst/>
                <a:latin typeface="+mn-lt"/>
                <a:ea typeface="+mn-ea"/>
                <a:cs typeface="+mn-cs"/>
              </a:rPr>
              <a:t>anovulatory</a:t>
            </a:r>
            <a:r>
              <a:rPr lang="en-US" sz="1200" kern="1200" dirty="0">
                <a:solidFill>
                  <a:schemeClr val="tx1"/>
                </a:solidFill>
                <a:effectLst/>
                <a:latin typeface="+mn-lt"/>
                <a:ea typeface="+mn-ea"/>
                <a:cs typeface="+mn-cs"/>
              </a:rPr>
              <a:t>; dominant follicles develop in a minority of </a:t>
            </a:r>
            <a:r>
              <a:rPr lang="en-US" sz="1200" kern="1200" dirty="0" err="1">
                <a:solidFill>
                  <a:schemeClr val="tx1"/>
                </a:solidFill>
                <a:effectLst/>
                <a:latin typeface="+mn-lt"/>
                <a:ea typeface="+mn-ea"/>
                <a:cs typeface="+mn-cs"/>
              </a:rPr>
              <a:t>anovulatory</a:t>
            </a:r>
            <a:r>
              <a:rPr lang="en-US" sz="1200" kern="1200" dirty="0">
                <a:solidFill>
                  <a:schemeClr val="tx1"/>
                </a:solidFill>
                <a:effectLst/>
                <a:latin typeface="+mn-lt"/>
                <a:ea typeface="+mn-ea"/>
                <a:cs typeface="+mn-cs"/>
              </a:rPr>
              <a:t> waves (dotted line). M, menses.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B2F8F8EF-9056-7944-AC18-3DB23988DDA6}" type="slidenum">
              <a:rPr lang="en-US" smtClean="0"/>
              <a:pPr/>
              <a:t>58</a:t>
            </a:fld>
            <a:endParaRPr lang="en-US" dirty="0"/>
          </a:p>
        </p:txBody>
      </p:sp>
    </p:spTree>
    <p:extLst>
      <p:ext uri="{BB962C8B-B14F-4D97-AF65-F5344CB8AC3E}">
        <p14:creationId xmlns:p14="http://schemas.microsoft.com/office/powerpoint/2010/main" val="1800758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2013 publication Results: Seven studies with a total of 677 participants met the inclusion criteria. The outcome of meta-analysis implied that,</a:t>
            </a:r>
          </a:p>
          <a:p>
            <a:r>
              <a:rPr lang="en-US" sz="1200" b="0" i="0" u="none" strike="noStrike" kern="1200" baseline="0" dirty="0">
                <a:solidFill>
                  <a:schemeClr val="tx1"/>
                </a:solidFill>
                <a:latin typeface="+mn-lt"/>
                <a:ea typeface="+mn-ea"/>
                <a:cs typeface="+mn-cs"/>
              </a:rPr>
              <a:t>compared with adjuvant chemotherapy alone, the number of patients with resumption of spontaneous menstruation was</a:t>
            </a:r>
          </a:p>
          <a:p>
            <a:r>
              <a:rPr lang="en-US" sz="1200" b="0" i="0" u="none" strike="noStrike" kern="1200" baseline="0" dirty="0">
                <a:solidFill>
                  <a:schemeClr val="tx1"/>
                </a:solidFill>
                <a:latin typeface="+mn-lt"/>
                <a:ea typeface="+mn-ea"/>
                <a:cs typeface="+mn-cs"/>
              </a:rPr>
              <a:t>statistically greater in the </a:t>
            </a:r>
            <a:r>
              <a:rPr lang="en-US" sz="1200" b="0" i="0" u="none" strike="noStrike" kern="1200" baseline="0" dirty="0" err="1">
                <a:solidFill>
                  <a:schemeClr val="tx1"/>
                </a:solidFill>
                <a:latin typeface="+mn-lt"/>
                <a:ea typeface="+mn-ea"/>
                <a:cs typeface="+mn-cs"/>
              </a:rPr>
              <a:t>GnRH</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cotreatment</a:t>
            </a:r>
            <a:r>
              <a:rPr lang="en-US" sz="1200" b="0" i="0" u="none" strike="noStrike" kern="1200" baseline="0" dirty="0">
                <a:solidFill>
                  <a:schemeClr val="tx1"/>
                </a:solidFill>
                <a:latin typeface="+mn-lt"/>
                <a:ea typeface="+mn-ea"/>
                <a:cs typeface="+mn-cs"/>
              </a:rPr>
              <a:t> patients (OR 2.83; 95% CI, 1.52–5.25).</a:t>
            </a:r>
          </a:p>
          <a:p>
            <a:r>
              <a:rPr lang="en-US" sz="1200" b="0" i="0" u="none" strike="noStrike" kern="1200" baseline="0" dirty="0">
                <a:solidFill>
                  <a:schemeClr val="tx1"/>
                </a:solidFill>
                <a:latin typeface="+mn-lt"/>
                <a:ea typeface="+mn-ea"/>
                <a:cs typeface="+mn-cs"/>
              </a:rPr>
              <a:t>Conclusions: Evidence from RCTs suggests a potential benefit of </a:t>
            </a:r>
            <a:r>
              <a:rPr lang="en-US" sz="1200" b="0" i="0" u="none" strike="noStrike" kern="1200" baseline="0" dirty="0" err="1">
                <a:solidFill>
                  <a:schemeClr val="tx1"/>
                </a:solidFill>
                <a:latin typeface="+mn-lt"/>
                <a:ea typeface="+mn-ea"/>
                <a:cs typeface="+mn-cs"/>
              </a:rPr>
              <a:t>GnRH</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cotreatment</a:t>
            </a:r>
            <a:r>
              <a:rPr lang="en-US" sz="1200" b="0" i="0" u="none" strike="noStrike" kern="1200" baseline="0" dirty="0">
                <a:solidFill>
                  <a:schemeClr val="tx1"/>
                </a:solidFill>
                <a:latin typeface="+mn-lt"/>
                <a:ea typeface="+mn-ea"/>
                <a:cs typeface="+mn-cs"/>
              </a:rPr>
              <a:t> with chemotherapy in premenopausal</a:t>
            </a:r>
          </a:p>
          <a:p>
            <a:r>
              <a:rPr lang="en-US" sz="1200" b="0" i="0" u="none" strike="noStrike" kern="1200" baseline="0" dirty="0">
                <a:solidFill>
                  <a:schemeClr val="tx1"/>
                </a:solidFill>
                <a:latin typeface="+mn-lt"/>
                <a:ea typeface="+mn-ea"/>
                <a:cs typeface="+mn-cs"/>
              </a:rPr>
              <a:t>women, producing higher rates of spontaneous resumption of menses.</a:t>
            </a:r>
            <a:endParaRPr lang="en-US" dirty="0"/>
          </a:p>
        </p:txBody>
      </p:sp>
      <p:sp>
        <p:nvSpPr>
          <p:cNvPr id="4" name="Slide Number Placeholder 3"/>
          <p:cNvSpPr>
            <a:spLocks noGrp="1"/>
          </p:cNvSpPr>
          <p:nvPr>
            <p:ph type="sldNum" sz="quarter" idx="10"/>
          </p:nvPr>
        </p:nvSpPr>
        <p:spPr/>
        <p:txBody>
          <a:bodyPr/>
          <a:lstStyle/>
          <a:p>
            <a:fld id="{B2F8F8EF-9056-7944-AC18-3DB23988DDA6}" type="slidenum">
              <a:rPr lang="en-US" smtClean="0"/>
              <a:pPr/>
              <a:t>60</a:t>
            </a:fld>
            <a:endParaRPr lang="en-US" dirty="0"/>
          </a:p>
        </p:txBody>
      </p:sp>
    </p:spTree>
    <p:extLst>
      <p:ext uri="{BB962C8B-B14F-4D97-AF65-F5344CB8AC3E}">
        <p14:creationId xmlns:p14="http://schemas.microsoft.com/office/powerpoint/2010/main" val="3119786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Objective: To analyze if oocytes can be obtained in all patients before cancer treatment within 2 weeks by initiating ovarian stimulation during the follicular or luteal phase.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Design: Prospective controlled multicenter trial.</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Setting: Four university-based centers. </a:t>
            </a:r>
            <a:endParaRPr lang="en-US" dirty="0"/>
          </a:p>
          <a:p>
            <a:r>
              <a:rPr lang="en-US" sz="1200" kern="1200" dirty="0">
                <a:solidFill>
                  <a:schemeClr val="tx1"/>
                </a:solidFill>
                <a:effectLst/>
                <a:latin typeface="+mn-lt"/>
                <a:ea typeface="+mn-ea"/>
                <a:cs typeface="+mn-cs"/>
              </a:rPr>
              <a:t>Patient(s): Forty cancer patients before chemotherapy.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Intervention(s): Twenty-eight patients were stimulated with gonadotropins in the follicular phase (group I). In 12 patients (group II), ovarian stimulation was initiated in the luteal phase, and these received </a:t>
            </a:r>
            <a:r>
              <a:rPr lang="en-US" sz="1200" kern="1200" dirty="0" err="1">
                <a:solidFill>
                  <a:schemeClr val="tx1"/>
                </a:solidFill>
                <a:effectLst/>
                <a:latin typeface="+mn-lt"/>
                <a:ea typeface="+mn-ea"/>
                <a:cs typeface="+mn-cs"/>
              </a:rPr>
              <a:t>GnRH</a:t>
            </a:r>
            <a:r>
              <a:rPr lang="en-US" sz="1200" kern="1200" dirty="0">
                <a:solidFill>
                  <a:schemeClr val="tx1"/>
                </a:solidFill>
                <a:effectLst/>
                <a:latin typeface="+mn-lt"/>
                <a:ea typeface="+mn-ea"/>
                <a:cs typeface="+mn-cs"/>
              </a:rPr>
              <a:t> antagonists and recombinant FSH. In 14 patients, 143 oocytes were further processed for fertilization by </a:t>
            </a:r>
            <a:r>
              <a:rPr lang="en-US" sz="1200" kern="1200" dirty="0" err="1">
                <a:solidFill>
                  <a:schemeClr val="tx1"/>
                </a:solidFill>
                <a:effectLst/>
                <a:latin typeface="+mn-lt"/>
                <a:ea typeface="+mn-ea"/>
                <a:cs typeface="+mn-cs"/>
              </a:rPr>
              <a:t>intracytoplasmic</a:t>
            </a:r>
            <a:r>
              <a:rPr lang="en-US" sz="1200" kern="1200" dirty="0">
                <a:solidFill>
                  <a:schemeClr val="tx1"/>
                </a:solidFill>
                <a:effectLst/>
                <a:latin typeface="+mn-lt"/>
                <a:ea typeface="+mn-ea"/>
                <a:cs typeface="+mn-cs"/>
              </a:rPr>
              <a:t> sperm injection (ICSI).</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MainOutcomeMeasure</a:t>
            </a:r>
            <a:r>
              <a:rPr lang="en-US" sz="1200" kern="1200" dirty="0">
                <a:solidFill>
                  <a:schemeClr val="tx1"/>
                </a:solidFill>
                <a:effectLst/>
                <a:latin typeface="+mn-lt"/>
                <a:ea typeface="+mn-ea"/>
                <a:cs typeface="+mn-cs"/>
              </a:rPr>
              <a:t>(s): </a:t>
            </a:r>
            <a:r>
              <a:rPr lang="en-US" sz="1200" kern="1200" dirty="0" err="1">
                <a:solidFill>
                  <a:schemeClr val="tx1"/>
                </a:solidFill>
                <a:effectLst/>
                <a:latin typeface="+mn-lt"/>
                <a:ea typeface="+mn-ea"/>
                <a:cs typeface="+mn-cs"/>
              </a:rPr>
              <a:t>Numberofoocytesaspiratedafterovarianstimulation,cumulativeFSH</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hMGdosage</a:t>
            </a:r>
            <a:r>
              <a:rPr lang="en-US" sz="1200" kern="1200" dirty="0">
                <a:solidFill>
                  <a:schemeClr val="tx1"/>
                </a:solidFill>
                <a:effectLst/>
                <a:latin typeface="+mn-lt"/>
                <a:ea typeface="+mn-ea"/>
                <a:cs typeface="+mn-cs"/>
              </a:rPr>
              <a:t>, viability and maturity of oocytes, and fertilization rate by ICSI.</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Result(s): Patients in group I (age 27.6 􏰀 4.9 </a:t>
            </a:r>
            <a:r>
              <a:rPr lang="en-US" sz="1200" kern="1200" dirty="0" err="1">
                <a:solidFill>
                  <a:schemeClr val="tx1"/>
                </a:solidFill>
                <a:effectLst/>
                <a:latin typeface="+mn-lt"/>
                <a:ea typeface="+mn-ea"/>
                <a:cs typeface="+mn-cs"/>
              </a:rPr>
              <a:t>yrs</a:t>
            </a:r>
            <a:r>
              <a:rPr lang="en-US" sz="1200" kern="1200" dirty="0">
                <a:solidFill>
                  <a:schemeClr val="tx1"/>
                </a:solidFill>
                <a:effectLst/>
                <a:latin typeface="+mn-lt"/>
                <a:ea typeface="+mn-ea"/>
                <a:cs typeface="+mn-cs"/>
              </a:rPr>
              <a:t>) were stimulated on average for 10.6 days, and patients in group II (age 31.2 􏰀 5.7 </a:t>
            </a:r>
            <a:r>
              <a:rPr lang="en-US" sz="1200" kern="1200" dirty="0" err="1">
                <a:solidFill>
                  <a:schemeClr val="tx1"/>
                </a:solidFill>
                <a:effectLst/>
                <a:latin typeface="+mn-lt"/>
                <a:ea typeface="+mn-ea"/>
                <a:cs typeface="+mn-cs"/>
              </a:rPr>
              <a:t>yrs</a:t>
            </a:r>
            <a:r>
              <a:rPr lang="en-US" sz="1200" kern="1200" dirty="0">
                <a:solidFill>
                  <a:schemeClr val="tx1"/>
                </a:solidFill>
                <a:effectLst/>
                <a:latin typeface="+mn-lt"/>
                <a:ea typeface="+mn-ea"/>
                <a:cs typeface="+mn-cs"/>
              </a:rPr>
              <a:t>) for 11.4 days. Total amount of FSH was on average 2,255 IU (I) and 2,720 IU (II) per patient. Average and median numbers of aspirated oocytes were, respectively, 13.1 and 11.5 (I) versus 10.0 and 8.5 (II); 83.7% (I) and 80.4% (II) of the oocytes were mature and viable and could be treated by ICSI. Fertilization rate was 61.0% (I) versus 75.6% (II).</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Conclusion(s): This pilot study suggests that oocytes can be obtained before cancer treatment efficiently </a:t>
            </a:r>
            <a:r>
              <a:rPr lang="en-US" sz="1200" kern="1200" dirty="0" err="1">
                <a:solidFill>
                  <a:schemeClr val="tx1"/>
                </a:solidFill>
                <a:effectLst/>
                <a:latin typeface="+mn-lt"/>
                <a:ea typeface="+mn-ea"/>
                <a:cs typeface="+mn-cs"/>
              </a:rPr>
              <a:t>irrespec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tive</a:t>
            </a:r>
            <a:r>
              <a:rPr lang="en-US" sz="1200" kern="1200" dirty="0">
                <a:solidFill>
                  <a:schemeClr val="tx1"/>
                </a:solidFill>
                <a:effectLst/>
                <a:latin typeface="+mn-lt"/>
                <a:ea typeface="+mn-ea"/>
                <a:cs typeface="+mn-cs"/>
              </a:rPr>
              <a:t> of the phase of the menstrual cycle. (</a:t>
            </a:r>
            <a:r>
              <a:rPr lang="en-US" sz="1200" kern="1200" dirty="0" err="1">
                <a:solidFill>
                  <a:schemeClr val="tx1"/>
                </a:solidFill>
                <a:effectLst/>
                <a:latin typeface="+mn-lt"/>
                <a:ea typeface="+mn-ea"/>
                <a:cs typeface="+mn-cs"/>
              </a:rPr>
              <a:t>Fertil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SterilO</a:t>
            </a:r>
            <a:r>
              <a:rPr lang="en-US" sz="1200" kern="1200" dirty="0">
                <a:solidFill>
                  <a:schemeClr val="tx1"/>
                </a:solidFill>
                <a:effectLst/>
                <a:latin typeface="+mn-lt"/>
                <a:ea typeface="+mn-ea"/>
                <a:cs typeface="+mn-cs"/>
              </a:rPr>
              <a:t>̀ 2009;92:1360–5. Ó2009 by American Society for Repro- </a:t>
            </a:r>
            <a:r>
              <a:rPr lang="en-US" sz="1200" kern="1200" dirty="0" err="1">
                <a:solidFill>
                  <a:schemeClr val="tx1"/>
                </a:solidFill>
                <a:effectLst/>
                <a:latin typeface="+mn-lt"/>
                <a:ea typeface="+mn-ea"/>
                <a:cs typeface="+mn-cs"/>
              </a:rPr>
              <a:t>ductive</a:t>
            </a:r>
            <a:r>
              <a:rPr lang="en-US" sz="1200" kern="1200" dirty="0">
                <a:solidFill>
                  <a:schemeClr val="tx1"/>
                </a:solidFill>
                <a:effectLst/>
                <a:latin typeface="+mn-lt"/>
                <a:ea typeface="+mn-ea"/>
                <a:cs typeface="+mn-cs"/>
              </a:rPr>
              <a:t> Medicine.) </a:t>
            </a:r>
            <a:endParaRPr lang="en-US" dirty="0"/>
          </a:p>
          <a:p>
            <a:endParaRPr lang="en-US" dirty="0"/>
          </a:p>
        </p:txBody>
      </p:sp>
      <p:sp>
        <p:nvSpPr>
          <p:cNvPr id="4" name="Slide Number Placeholder 3"/>
          <p:cNvSpPr>
            <a:spLocks noGrp="1"/>
          </p:cNvSpPr>
          <p:nvPr>
            <p:ph type="sldNum" sz="quarter" idx="10"/>
          </p:nvPr>
        </p:nvSpPr>
        <p:spPr/>
        <p:txBody>
          <a:bodyPr/>
          <a:lstStyle/>
          <a:p>
            <a:fld id="{B2F8F8EF-9056-7944-AC18-3DB23988DDA6}" type="slidenum">
              <a:rPr lang="en-US" smtClean="0"/>
              <a:pPr/>
              <a:t>64</a:t>
            </a:fld>
            <a:endParaRPr lang="en-US" dirty="0"/>
          </a:p>
        </p:txBody>
      </p:sp>
    </p:spTree>
    <p:extLst>
      <p:ext uri="{BB962C8B-B14F-4D97-AF65-F5344CB8AC3E}">
        <p14:creationId xmlns:p14="http://schemas.microsoft.com/office/powerpoint/2010/main" val="595837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lain" startAt="3"/>
            </a:pPr>
            <a:r>
              <a:rPr lang="en-US" dirty="0"/>
              <a:t>Patients with breast cancer  2011</a:t>
            </a:r>
          </a:p>
          <a:p>
            <a:pPr marL="228600" indent="-228600">
              <a:buAutoNum type="arabicPlain" startAt="3"/>
            </a:pPr>
            <a:endParaRPr lang="en-US" dirty="0"/>
          </a:p>
          <a:p>
            <a:pPr marL="0" indent="0">
              <a:buNone/>
            </a:pPr>
            <a:r>
              <a:rPr lang="en-US" dirty="0" err="1"/>
              <a:t>Femara</a:t>
            </a:r>
            <a:r>
              <a:rPr lang="en-US" dirty="0"/>
              <a:t> 2.5 </a:t>
            </a:r>
          </a:p>
          <a:p>
            <a:r>
              <a:rPr lang="en-US" dirty="0" err="1"/>
              <a:t>Recomb</a:t>
            </a:r>
            <a:r>
              <a:rPr lang="en-US" dirty="0"/>
              <a:t>  FSH</a:t>
            </a:r>
          </a:p>
          <a:p>
            <a:r>
              <a:rPr lang="en-US" dirty="0"/>
              <a:t>Antagonists</a:t>
            </a:r>
          </a:p>
        </p:txBody>
      </p:sp>
      <p:sp>
        <p:nvSpPr>
          <p:cNvPr id="4" name="Slide Number Placeholder 3"/>
          <p:cNvSpPr>
            <a:spLocks noGrp="1"/>
          </p:cNvSpPr>
          <p:nvPr>
            <p:ph type="sldNum" sz="quarter" idx="10"/>
          </p:nvPr>
        </p:nvSpPr>
        <p:spPr/>
        <p:txBody>
          <a:bodyPr/>
          <a:lstStyle/>
          <a:p>
            <a:fld id="{B2F8F8EF-9056-7944-AC18-3DB23988DDA6}" type="slidenum">
              <a:rPr lang="en-US" smtClean="0"/>
              <a:pPr/>
              <a:t>65</a:t>
            </a:fld>
            <a:endParaRPr lang="en-US" dirty="0"/>
          </a:p>
        </p:txBody>
      </p:sp>
    </p:spTree>
    <p:extLst>
      <p:ext uri="{BB962C8B-B14F-4D97-AF65-F5344CB8AC3E}">
        <p14:creationId xmlns:p14="http://schemas.microsoft.com/office/powerpoint/2010/main" val="3265758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Original data from 10 studies including 2,265 cycles from 1,805 patients were obtained. Live birth success rates declined with</a:t>
            </a:r>
          </a:p>
          <a:p>
            <a:r>
              <a:rPr lang="en-US" sz="1200" b="0" i="0" u="none" strike="noStrike" kern="1200" baseline="0" dirty="0">
                <a:solidFill>
                  <a:schemeClr val="tx1"/>
                </a:solidFill>
                <a:latin typeface="+mn-lt"/>
                <a:ea typeface="+mn-ea"/>
                <a:cs typeface="+mn-cs"/>
              </a:rPr>
              <a:t>age regardless of the freezing technique. Despite this age-induced compromise, live births continued to occur as late as ages 42 and 44</a:t>
            </a:r>
          </a:p>
          <a:p>
            <a:r>
              <a:rPr lang="en-US" sz="1200" b="0" i="0" u="none" strike="noStrike" kern="1200" baseline="0" dirty="0">
                <a:solidFill>
                  <a:schemeClr val="tx1"/>
                </a:solidFill>
                <a:latin typeface="+mn-lt"/>
                <a:ea typeface="+mn-ea"/>
                <a:cs typeface="+mn-cs"/>
              </a:rPr>
              <a:t>years with slowly frozen and vitrified oocytes, respectively. Estimated probabilities of live birth for vitrified oocytes were higher than</a:t>
            </a:r>
          </a:p>
          <a:p>
            <a:r>
              <a:rPr lang="en-US" sz="1200" b="0" i="0" u="none" strike="noStrike" kern="1200" baseline="0" dirty="0">
                <a:solidFill>
                  <a:schemeClr val="tx1"/>
                </a:solidFill>
                <a:latin typeface="+mn-lt"/>
                <a:ea typeface="+mn-ea"/>
                <a:cs typeface="+mn-cs"/>
              </a:rPr>
              <a:t>those for slowly frozen.</a:t>
            </a:r>
            <a:endParaRPr lang="en-US" dirty="0"/>
          </a:p>
        </p:txBody>
      </p:sp>
      <p:sp>
        <p:nvSpPr>
          <p:cNvPr id="4" name="Slide Number Placeholder 3"/>
          <p:cNvSpPr>
            <a:spLocks noGrp="1"/>
          </p:cNvSpPr>
          <p:nvPr>
            <p:ph type="sldNum" sz="quarter" idx="10"/>
          </p:nvPr>
        </p:nvSpPr>
        <p:spPr/>
        <p:txBody>
          <a:bodyPr/>
          <a:lstStyle/>
          <a:p>
            <a:fld id="{B2F8F8EF-9056-7944-AC18-3DB23988DDA6}" type="slidenum">
              <a:rPr lang="en-US" smtClean="0"/>
              <a:pPr/>
              <a:t>69</a:t>
            </a:fld>
            <a:endParaRPr lang="en-US" dirty="0"/>
          </a:p>
        </p:txBody>
      </p:sp>
    </p:spTree>
    <p:extLst>
      <p:ext uri="{BB962C8B-B14F-4D97-AF65-F5344CB8AC3E}">
        <p14:creationId xmlns:p14="http://schemas.microsoft.com/office/powerpoint/2010/main" val="3778282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Abstract </a:t>
            </a:r>
            <a:endParaRPr lang="en-US" dirty="0"/>
          </a:p>
          <a:p>
            <a:r>
              <a:rPr lang="en-US" sz="1200" kern="1200" dirty="0">
                <a:solidFill>
                  <a:schemeClr val="tx1"/>
                </a:solidFill>
                <a:effectLst/>
                <a:latin typeface="+mn-lt"/>
                <a:ea typeface="+mn-ea"/>
                <a:cs typeface="+mn-cs"/>
              </a:rPr>
              <a:t>Background: Most of infertile women with normal follicle stimulating hormone (FSH) levels and </a:t>
            </a:r>
            <a:r>
              <a:rPr lang="en-US" sz="1200" kern="1200" dirty="0" err="1">
                <a:solidFill>
                  <a:schemeClr val="tx1"/>
                </a:solidFill>
                <a:effectLst/>
                <a:latin typeface="+mn-lt"/>
                <a:ea typeface="+mn-ea"/>
                <a:cs typeface="+mn-cs"/>
              </a:rPr>
              <a:t>antral</a:t>
            </a:r>
            <a:r>
              <a:rPr lang="en-US" sz="1200" kern="1200" dirty="0">
                <a:solidFill>
                  <a:schemeClr val="tx1"/>
                </a:solidFill>
                <a:effectLst/>
                <a:latin typeface="+mn-lt"/>
                <a:ea typeface="+mn-ea"/>
                <a:cs typeface="+mn-cs"/>
              </a:rPr>
              <a:t> follicle count (AFC) at day 2–3 of the period, but poor IVF outcomes may occur when use of routine controlled ovarian stimulation. This paper is to evaluate the predictive value of age-specific FSH levels for IVF-ET outcomes in women with normal ovarian function. </a:t>
            </a:r>
            <a:endParaRPr lang="en-US" dirty="0"/>
          </a:p>
          <a:p>
            <a:r>
              <a:rPr lang="en-US" sz="1200" kern="1200" dirty="0">
                <a:solidFill>
                  <a:schemeClr val="tx1"/>
                </a:solidFill>
                <a:effectLst/>
                <a:latin typeface="+mn-lt"/>
                <a:ea typeface="+mn-ea"/>
                <a:cs typeface="+mn-cs"/>
              </a:rPr>
              <a:t>Methods: A total of 1287 women undergoing their first IVF cycles were enrolled in this retrospective study. The FSH levels and AFC of all of the women were within normal ranges (FSH ≤ 12 IU/L;AFC ≥ 5). The patients were grouped by age (younger: &lt; 33 years, medium-aged:33–37years and older:38–41years), and within each age group, the patients were subdivided by the upper limit of the 95 % confidence interval (CI) for mean FSH levels. Patients with FSH levels equal to or greater than the upper 95 % CI of FSH in each age group were included into a premature ovarian aging (POA) subgroup (</a:t>
            </a:r>
            <a:r>
              <a:rPr lang="en-US" sz="1200" kern="1200" dirty="0" err="1">
                <a:solidFill>
                  <a:schemeClr val="tx1"/>
                </a:solidFill>
                <a:effectLst/>
                <a:latin typeface="+mn-lt"/>
                <a:ea typeface="+mn-ea"/>
                <a:cs typeface="+mn-cs"/>
              </a:rPr>
              <a:t>younger:FSH</a:t>
            </a:r>
            <a:r>
              <a:rPr lang="en-US" sz="1200" kern="1200" dirty="0">
                <a:solidFill>
                  <a:schemeClr val="tx1"/>
                </a:solidFill>
                <a:effectLst/>
                <a:latin typeface="+mn-lt"/>
                <a:ea typeface="+mn-ea"/>
                <a:cs typeface="+mn-cs"/>
              </a:rPr>
              <a:t> ≥ 7.84, medium-aged: ≥8.12 and older: FSH ≥ 8.47),the remaining patients in each age group were included into a control subgroup. The outcomes of IVF-ET were compared between the POA subgroup and the control subgroup in each age group. </a:t>
            </a:r>
            <a:endParaRPr lang="en-US" dirty="0"/>
          </a:p>
          <a:p>
            <a:r>
              <a:rPr lang="en-US" sz="1200" kern="1200" dirty="0">
                <a:solidFill>
                  <a:schemeClr val="tx1"/>
                </a:solidFill>
                <a:effectLst/>
                <a:latin typeface="+mn-lt"/>
                <a:ea typeface="+mn-ea"/>
                <a:cs typeface="+mn-cs"/>
              </a:rPr>
              <a:t>Results: In each age group, the total dose of gonadotropin(</a:t>
            </a:r>
            <a:r>
              <a:rPr lang="en-US" sz="1200" kern="1200" dirty="0" err="1">
                <a:solidFill>
                  <a:schemeClr val="tx1"/>
                </a:solidFill>
                <a:effectLst/>
                <a:latin typeface="+mn-lt"/>
                <a:ea typeface="+mn-ea"/>
                <a:cs typeface="+mn-cs"/>
              </a:rPr>
              <a:t>Gn</a:t>
            </a:r>
            <a:r>
              <a:rPr lang="en-US" sz="1200" kern="1200" dirty="0">
                <a:solidFill>
                  <a:schemeClr val="tx1"/>
                </a:solidFill>
                <a:effectLst/>
                <a:latin typeface="+mn-lt"/>
                <a:ea typeface="+mn-ea"/>
                <a:cs typeface="+mn-cs"/>
              </a:rPr>
              <a:t>) in the POA subgroups were significantly higher than those of the corresponding control subgroups. In the younger and medium-aged groups, women in the POA subgroups had significantly lower oocyte yields, frozen embryos, and higher rates of poor ovarian response(POR) than those in the corresponding control subgroups. When controlling for age, BMI and AFC, the multiple logistic regression analysis indicated the following: In each age group, the total dose of </a:t>
            </a:r>
            <a:r>
              <a:rPr lang="en-US" sz="1200" kern="1200" dirty="0" err="1">
                <a:solidFill>
                  <a:schemeClr val="tx1"/>
                </a:solidFill>
                <a:effectLst/>
                <a:latin typeface="+mn-lt"/>
                <a:ea typeface="+mn-ea"/>
                <a:cs typeface="+mn-cs"/>
              </a:rPr>
              <a:t>Gn</a:t>
            </a:r>
            <a:r>
              <a:rPr lang="en-US" sz="1200" kern="1200" dirty="0">
                <a:solidFill>
                  <a:schemeClr val="tx1"/>
                </a:solidFill>
                <a:effectLst/>
                <a:latin typeface="+mn-lt"/>
                <a:ea typeface="+mn-ea"/>
                <a:cs typeface="+mn-cs"/>
              </a:rPr>
              <a:t> was significantly correlated with POA; the oocyte yield was significantly related to POA only in the younger group; and in the whole age groups, the incidence of POR in the POA group was 2.719 times greater than in the control group (OR = 2.719, 95 % CI [1.598–4.625], P &lt; 0.001). </a:t>
            </a:r>
            <a:endParaRPr lang="en-US" dirty="0"/>
          </a:p>
          <a:p>
            <a:r>
              <a:rPr lang="en-US" sz="1200" kern="1200" dirty="0">
                <a:solidFill>
                  <a:schemeClr val="tx1"/>
                </a:solidFill>
                <a:effectLst/>
                <a:latin typeface="+mn-lt"/>
                <a:ea typeface="+mn-ea"/>
                <a:cs typeface="+mn-cs"/>
              </a:rPr>
              <a:t>Conclusion: Basal FSH levels combined with age (age-specific FSH levels) can be used as a more accurate marker for the ovarian response in women with normal ovarian reserves undergoing IVF-ET, particularly in women ≤37 years old. </a:t>
            </a:r>
            <a:endParaRPr lang="en-US" dirty="0"/>
          </a:p>
          <a:p>
            <a:r>
              <a:rPr lang="en-US" sz="1200" kern="1200" dirty="0">
                <a:solidFill>
                  <a:schemeClr val="tx1"/>
                </a:solidFill>
                <a:effectLst/>
                <a:latin typeface="+mn-lt"/>
                <a:ea typeface="+mn-ea"/>
                <a:cs typeface="+mn-cs"/>
              </a:rPr>
              <a:t>Keywords: Age, FSH, Premature ovarian aging (POA), IVF-ET </a:t>
            </a:r>
            <a:endParaRPr lang="en-US" dirty="0"/>
          </a:p>
          <a:p>
            <a:endParaRPr lang="en-US" dirty="0"/>
          </a:p>
        </p:txBody>
      </p:sp>
      <p:sp>
        <p:nvSpPr>
          <p:cNvPr id="4" name="Slide Number Placeholder 3"/>
          <p:cNvSpPr>
            <a:spLocks noGrp="1"/>
          </p:cNvSpPr>
          <p:nvPr>
            <p:ph type="sldNum" sz="quarter" idx="10"/>
          </p:nvPr>
        </p:nvSpPr>
        <p:spPr/>
        <p:txBody>
          <a:bodyPr/>
          <a:lstStyle/>
          <a:p>
            <a:fld id="{9EEABF9B-36D2-9448-96BE-91961DA1844B}" type="slidenum">
              <a:rPr lang="en-US" smtClean="0"/>
              <a:t>72</a:t>
            </a:fld>
            <a:endParaRPr lang="en-US"/>
          </a:p>
        </p:txBody>
      </p:sp>
    </p:spTree>
    <p:extLst>
      <p:ext uri="{BB962C8B-B14F-4D97-AF65-F5344CB8AC3E}">
        <p14:creationId xmlns:p14="http://schemas.microsoft.com/office/powerpoint/2010/main" val="1487961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l-GR"/>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l-GR"/>
              <a:t>Click to edit Master subtitle style</a:t>
            </a:r>
            <a:endParaRPr lang="en-US"/>
          </a:p>
        </p:txBody>
      </p:sp>
      <p:sp>
        <p:nvSpPr>
          <p:cNvPr id="4" name="Date Placeholder 3"/>
          <p:cNvSpPr>
            <a:spLocks noGrp="1"/>
          </p:cNvSpPr>
          <p:nvPr>
            <p:ph type="dt" sz="half" idx="10"/>
          </p:nvPr>
        </p:nvSpPr>
        <p:spPr/>
        <p:txBody>
          <a:bodyPr/>
          <a:lstStyle/>
          <a:p>
            <a:fld id="{345F8C52-453F-E84A-8B57-C6329315635B}" type="datetime1">
              <a:rPr lang="en-US" smtClean="0"/>
              <a:t>2/22/20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09EFDD-8AF1-B048-9685-7C78C3DFF5CE}" type="slidenum">
              <a:rPr lang="en-US" smtClean="0"/>
              <a:t>‹#›</a:t>
            </a:fld>
            <a:endParaRPr lang="en-US"/>
          </a:p>
        </p:txBody>
      </p:sp>
    </p:spTree>
    <p:extLst>
      <p:ext uri="{BB962C8B-B14F-4D97-AF65-F5344CB8AC3E}">
        <p14:creationId xmlns:p14="http://schemas.microsoft.com/office/powerpoint/2010/main" val="2425832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Date Placeholder 3"/>
          <p:cNvSpPr>
            <a:spLocks noGrp="1"/>
          </p:cNvSpPr>
          <p:nvPr>
            <p:ph type="dt" sz="half" idx="10"/>
          </p:nvPr>
        </p:nvSpPr>
        <p:spPr/>
        <p:txBody>
          <a:bodyPr/>
          <a:lstStyle/>
          <a:p>
            <a:fld id="{A89D1F31-AA14-E546-BCD4-7B52D8C481B1}" type="datetime1">
              <a:rPr lang="en-US" smtClean="0"/>
              <a:t>2/22/20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09EFDD-8AF1-B048-9685-7C78C3DFF5CE}" type="slidenum">
              <a:rPr lang="en-US" smtClean="0"/>
              <a:t>‹#›</a:t>
            </a:fld>
            <a:endParaRPr lang="en-US"/>
          </a:p>
        </p:txBody>
      </p:sp>
    </p:spTree>
    <p:extLst>
      <p:ext uri="{BB962C8B-B14F-4D97-AF65-F5344CB8AC3E}">
        <p14:creationId xmlns:p14="http://schemas.microsoft.com/office/powerpoint/2010/main" val="2581615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l-GR"/>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Date Placeholder 3"/>
          <p:cNvSpPr>
            <a:spLocks noGrp="1"/>
          </p:cNvSpPr>
          <p:nvPr>
            <p:ph type="dt" sz="half" idx="10"/>
          </p:nvPr>
        </p:nvSpPr>
        <p:spPr/>
        <p:txBody>
          <a:bodyPr/>
          <a:lstStyle/>
          <a:p>
            <a:fld id="{F00EA360-467B-8349-8402-E26EE00FAF3E}" type="datetime1">
              <a:rPr lang="en-US" smtClean="0"/>
              <a:t>2/22/20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09EFDD-8AF1-B048-9685-7C78C3DFF5CE}" type="slidenum">
              <a:rPr lang="en-US" smtClean="0"/>
              <a:t>‹#›</a:t>
            </a:fld>
            <a:endParaRPr lang="en-US"/>
          </a:p>
        </p:txBody>
      </p:sp>
    </p:spTree>
    <p:extLst>
      <p:ext uri="{BB962C8B-B14F-4D97-AF65-F5344CB8AC3E}">
        <p14:creationId xmlns:p14="http://schemas.microsoft.com/office/powerpoint/2010/main" val="3342026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Click to edit Master title style</a:t>
            </a:r>
            <a:endParaRPr lang="en-US"/>
          </a:p>
        </p:txBody>
      </p:sp>
      <p:sp>
        <p:nvSpPr>
          <p:cNvPr id="3" name="Content Placeholder 2"/>
          <p:cNvSpPr>
            <a:spLocks noGrp="1"/>
          </p:cNvSpPr>
          <p:nvPr>
            <p:ph idx="1"/>
          </p:nvPr>
        </p:nvSpPr>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Date Placeholder 3"/>
          <p:cNvSpPr>
            <a:spLocks noGrp="1"/>
          </p:cNvSpPr>
          <p:nvPr>
            <p:ph type="dt" sz="half" idx="10"/>
          </p:nvPr>
        </p:nvSpPr>
        <p:spPr/>
        <p:txBody>
          <a:bodyPr/>
          <a:lstStyle/>
          <a:p>
            <a:fld id="{9BA30C0B-7D2E-AB4A-9095-D4E99B348E67}" type="datetime1">
              <a:rPr lang="en-US" smtClean="0"/>
              <a:t>2/22/20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09EFDD-8AF1-B048-9685-7C78C3DFF5CE}" type="slidenum">
              <a:rPr lang="en-US" smtClean="0"/>
              <a:t>‹#›</a:t>
            </a:fld>
            <a:endParaRPr lang="en-US"/>
          </a:p>
        </p:txBody>
      </p:sp>
    </p:spTree>
    <p:extLst>
      <p:ext uri="{BB962C8B-B14F-4D97-AF65-F5344CB8AC3E}">
        <p14:creationId xmlns:p14="http://schemas.microsoft.com/office/powerpoint/2010/main" val="726555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l-GR"/>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l-GR"/>
              <a:t>Click to edit Master text styles</a:t>
            </a:r>
          </a:p>
        </p:txBody>
      </p:sp>
      <p:sp>
        <p:nvSpPr>
          <p:cNvPr id="4" name="Date Placeholder 3"/>
          <p:cNvSpPr>
            <a:spLocks noGrp="1"/>
          </p:cNvSpPr>
          <p:nvPr>
            <p:ph type="dt" sz="half" idx="10"/>
          </p:nvPr>
        </p:nvSpPr>
        <p:spPr/>
        <p:txBody>
          <a:bodyPr/>
          <a:lstStyle/>
          <a:p>
            <a:fld id="{F0A71E19-0285-784F-AB7D-AB006D0EEDBF}" type="datetime1">
              <a:rPr lang="en-US" smtClean="0"/>
              <a:t>2/22/20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09EFDD-8AF1-B048-9685-7C78C3DFF5CE}" type="slidenum">
              <a:rPr lang="en-US" smtClean="0"/>
              <a:t>‹#›</a:t>
            </a:fld>
            <a:endParaRPr lang="en-US"/>
          </a:p>
        </p:txBody>
      </p:sp>
    </p:spTree>
    <p:extLst>
      <p:ext uri="{BB962C8B-B14F-4D97-AF65-F5344CB8AC3E}">
        <p14:creationId xmlns:p14="http://schemas.microsoft.com/office/powerpoint/2010/main" val="92891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5" name="Date Placeholder 4"/>
          <p:cNvSpPr>
            <a:spLocks noGrp="1"/>
          </p:cNvSpPr>
          <p:nvPr>
            <p:ph type="dt" sz="half" idx="10"/>
          </p:nvPr>
        </p:nvSpPr>
        <p:spPr/>
        <p:txBody>
          <a:bodyPr/>
          <a:lstStyle/>
          <a:p>
            <a:fld id="{78DB1CE7-D208-1945-BC31-C492B563A74B}" type="datetime1">
              <a:rPr lang="en-US" smtClean="0"/>
              <a:t>2/22/20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09EFDD-8AF1-B048-9685-7C78C3DFF5CE}" type="slidenum">
              <a:rPr lang="en-US" smtClean="0"/>
              <a:t>‹#›</a:t>
            </a:fld>
            <a:endParaRPr lang="en-US"/>
          </a:p>
        </p:txBody>
      </p:sp>
    </p:spTree>
    <p:extLst>
      <p:ext uri="{BB962C8B-B14F-4D97-AF65-F5344CB8AC3E}">
        <p14:creationId xmlns:p14="http://schemas.microsoft.com/office/powerpoint/2010/main" val="2127290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7" name="Date Placeholder 6"/>
          <p:cNvSpPr>
            <a:spLocks noGrp="1"/>
          </p:cNvSpPr>
          <p:nvPr>
            <p:ph type="dt" sz="half" idx="10"/>
          </p:nvPr>
        </p:nvSpPr>
        <p:spPr/>
        <p:txBody>
          <a:bodyPr/>
          <a:lstStyle/>
          <a:p>
            <a:fld id="{2F2E5D75-863E-1041-8034-3C9476E387CA}" type="datetime1">
              <a:rPr lang="en-US" smtClean="0"/>
              <a:t>2/22/20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09EFDD-8AF1-B048-9685-7C78C3DFF5CE}" type="slidenum">
              <a:rPr lang="en-US" smtClean="0"/>
              <a:t>‹#›</a:t>
            </a:fld>
            <a:endParaRPr lang="en-US"/>
          </a:p>
        </p:txBody>
      </p:sp>
    </p:spTree>
    <p:extLst>
      <p:ext uri="{BB962C8B-B14F-4D97-AF65-F5344CB8AC3E}">
        <p14:creationId xmlns:p14="http://schemas.microsoft.com/office/powerpoint/2010/main" val="1181827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Click to edit Master title style</a:t>
            </a:r>
            <a:endParaRPr lang="en-US"/>
          </a:p>
        </p:txBody>
      </p:sp>
      <p:sp>
        <p:nvSpPr>
          <p:cNvPr id="3" name="Date Placeholder 2"/>
          <p:cNvSpPr>
            <a:spLocks noGrp="1"/>
          </p:cNvSpPr>
          <p:nvPr>
            <p:ph type="dt" sz="half" idx="10"/>
          </p:nvPr>
        </p:nvSpPr>
        <p:spPr/>
        <p:txBody>
          <a:bodyPr/>
          <a:lstStyle/>
          <a:p>
            <a:fld id="{88DA85A7-14B6-DE4B-A368-93AAF13BDEFF}" type="datetime1">
              <a:rPr lang="en-US" smtClean="0"/>
              <a:t>2/22/20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09EFDD-8AF1-B048-9685-7C78C3DFF5CE}" type="slidenum">
              <a:rPr lang="en-US" smtClean="0"/>
              <a:t>‹#›</a:t>
            </a:fld>
            <a:endParaRPr lang="en-US"/>
          </a:p>
        </p:txBody>
      </p:sp>
    </p:spTree>
    <p:extLst>
      <p:ext uri="{BB962C8B-B14F-4D97-AF65-F5344CB8AC3E}">
        <p14:creationId xmlns:p14="http://schemas.microsoft.com/office/powerpoint/2010/main" val="3210506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F2615F-EB45-CE45-B5E4-5A06E8DC3521}" type="datetime1">
              <a:rPr lang="en-US" smtClean="0"/>
              <a:t>2/22/20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09EFDD-8AF1-B048-9685-7C78C3DFF5CE}" type="slidenum">
              <a:rPr lang="en-US" smtClean="0"/>
              <a:t>‹#›</a:t>
            </a:fld>
            <a:endParaRPr lang="en-US"/>
          </a:p>
        </p:txBody>
      </p:sp>
    </p:spTree>
    <p:extLst>
      <p:ext uri="{BB962C8B-B14F-4D97-AF65-F5344CB8AC3E}">
        <p14:creationId xmlns:p14="http://schemas.microsoft.com/office/powerpoint/2010/main" val="1067406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1500" b="1"/>
            </a:lvl1pPr>
          </a:lstStyle>
          <a:p>
            <a:r>
              <a:rPr lang="el-GR"/>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l-GR"/>
              <a:t>Click to edit Master text styles</a:t>
            </a:r>
          </a:p>
        </p:txBody>
      </p:sp>
      <p:sp>
        <p:nvSpPr>
          <p:cNvPr id="5" name="Date Placeholder 4"/>
          <p:cNvSpPr>
            <a:spLocks noGrp="1"/>
          </p:cNvSpPr>
          <p:nvPr>
            <p:ph type="dt" sz="half" idx="10"/>
          </p:nvPr>
        </p:nvSpPr>
        <p:spPr/>
        <p:txBody>
          <a:bodyPr/>
          <a:lstStyle/>
          <a:p>
            <a:fld id="{33C4F8FE-0525-0741-ACE5-4B9CE3F18BC9}" type="datetime1">
              <a:rPr lang="en-US" smtClean="0"/>
              <a:t>2/22/20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09EFDD-8AF1-B048-9685-7C78C3DFF5CE}" type="slidenum">
              <a:rPr lang="en-US" smtClean="0"/>
              <a:t>‹#›</a:t>
            </a:fld>
            <a:endParaRPr lang="en-US"/>
          </a:p>
        </p:txBody>
      </p:sp>
    </p:spTree>
    <p:extLst>
      <p:ext uri="{BB962C8B-B14F-4D97-AF65-F5344CB8AC3E}">
        <p14:creationId xmlns:p14="http://schemas.microsoft.com/office/powerpoint/2010/main" val="1322108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l-GR"/>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l-GR"/>
              <a:t>Click to edit Master text styles</a:t>
            </a:r>
          </a:p>
        </p:txBody>
      </p:sp>
      <p:sp>
        <p:nvSpPr>
          <p:cNvPr id="5" name="Date Placeholder 4"/>
          <p:cNvSpPr>
            <a:spLocks noGrp="1"/>
          </p:cNvSpPr>
          <p:nvPr>
            <p:ph type="dt" sz="half" idx="10"/>
          </p:nvPr>
        </p:nvSpPr>
        <p:spPr/>
        <p:txBody>
          <a:bodyPr/>
          <a:lstStyle/>
          <a:p>
            <a:fld id="{8C59AA3E-6F0E-9940-8F33-AA24DB6ED61F}" type="datetime1">
              <a:rPr lang="en-US" smtClean="0"/>
              <a:t>2/22/20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09EFDD-8AF1-B048-9685-7C78C3DFF5CE}" type="slidenum">
              <a:rPr lang="en-US" smtClean="0"/>
              <a:t>‹#›</a:t>
            </a:fld>
            <a:endParaRPr lang="en-US"/>
          </a:p>
        </p:txBody>
      </p:sp>
    </p:spTree>
    <p:extLst>
      <p:ext uri="{BB962C8B-B14F-4D97-AF65-F5344CB8AC3E}">
        <p14:creationId xmlns:p14="http://schemas.microsoft.com/office/powerpoint/2010/main" val="1837936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l-GR"/>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7D33BA8-D112-A944-A5F0-AAD56913CDAF}" type="datetime1">
              <a:rPr lang="en-US" smtClean="0"/>
              <a:t>2/22/20</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C09EFDD-8AF1-B048-9685-7C78C3DFF5CE}" type="slidenum">
              <a:rPr lang="en-US" smtClean="0"/>
              <a:t>‹#›</a:t>
            </a:fld>
            <a:endParaRPr lang="en-US"/>
          </a:p>
        </p:txBody>
      </p:sp>
    </p:spTree>
    <p:extLst>
      <p:ext uri="{BB962C8B-B14F-4D97-AF65-F5344CB8AC3E}">
        <p14:creationId xmlns:p14="http://schemas.microsoft.com/office/powerpoint/2010/main" val="1933406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4.png"/></Relationships>
</file>

<file path=ppt/slides/_rels/slide10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6.xml"/><Relationship Id="rId4" Type="http://schemas.openxmlformats.org/officeDocument/2006/relationships/image" Target="../media/image135.png"/></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2.pn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35.jp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32.png"/><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1.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hyperlink" Target="http://www.bioeticacs.org/iceb/documentos/Warnock_Report_of_the_Committee_of_Inquiry_into_Human_Fertilisation_and_Embryology_1984.pdf" TargetMode="External"/><Relationship Id="rId2" Type="http://schemas.openxmlformats.org/officeDocument/2006/relationships/hyperlink" Target="https://academic.oup.com/humrep/article/24/11/2683/629168" TargetMode="External"/><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3.tif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3.tif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3.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3.tif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tiff"/><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tiff"/><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tiff"/></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76.jpg"/></Relationships>
</file>

<file path=ppt/slides/_rels/slide49.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1.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1.emf"/><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6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7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09.png"/></Relationships>
</file>

<file path=ppt/slides/_rels/slide7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11.png"/></Relationships>
</file>

<file path=ppt/slides/_rels/slide7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6.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7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114.png"/><Relationship Id="rId2" Type="http://schemas.openxmlformats.org/officeDocument/2006/relationships/diagramData" Target="../diagrams/data16.xml"/><Relationship Id="rId1" Type="http://schemas.openxmlformats.org/officeDocument/2006/relationships/slideLayout" Target="../slideLayouts/slideLayout6.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7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Layout" Target="../diagrams/layout1.xml"/><Relationship Id="rId7" Type="http://schemas.openxmlformats.org/officeDocument/2006/relationships/image" Target="../media/image17.tiff"/><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9.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6.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8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6.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8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19.png"/></Relationships>
</file>

<file path=ppt/slides/_rels/slide8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20.png"/></Relationships>
</file>

<file path=ppt/slides/_rels/slide8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8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8" Type="http://schemas.openxmlformats.org/officeDocument/2006/relationships/hyperlink" Target="https://www.ncbi.nlm.nih.gov/pubmed/?term=Ben-Haroush%20A%5bAuthor%5d&amp;cauthor=true&amp;cauthor_uid=26848188" TargetMode="External"/><Relationship Id="rId3" Type="http://schemas.openxmlformats.org/officeDocument/2006/relationships/hyperlink" Target="https://www.ncbi.nlm.nih.gov/pubmed/?term=Ben-Aharon%20I%5bAuthor%5d&amp;cauthor=true&amp;cauthor_uid=26848188" TargetMode="External"/><Relationship Id="rId7" Type="http://schemas.openxmlformats.org/officeDocument/2006/relationships/hyperlink" Target="https://www.ncbi.nlm.nih.gov/pubmed/?term=Stemmer%20SM%5bAuthor%5d&amp;cauthor=true&amp;cauthor_uid=26848188" TargetMode="External"/><Relationship Id="rId12" Type="http://schemas.openxmlformats.org/officeDocument/2006/relationships/hyperlink" Target="https://www.ncbi.nlm.nih.gov/pubmed/?term=Fisch%20B%5bAuthor%5d&amp;cauthor=true&amp;cauthor_uid=26848188" TargetMode="External"/><Relationship Id="rId2" Type="http://schemas.openxmlformats.org/officeDocument/2006/relationships/hyperlink" Target="https://www.ncbi.nlm.nih.gov/pubmed/?term=Abir%20R%5bAuthor%5d&amp;cauthor=true&amp;cauthor_uid=26848188" TargetMode="External"/><Relationship Id="rId1" Type="http://schemas.openxmlformats.org/officeDocument/2006/relationships/slideLayout" Target="../slideLayouts/slideLayout7.xml"/><Relationship Id="rId6" Type="http://schemas.openxmlformats.org/officeDocument/2006/relationships/hyperlink" Target="https://www.ncbi.nlm.nih.gov/pubmed/?term=Ash%20S%5bAuthor%5d&amp;cauthor=true&amp;cauthor_uid=26848188" TargetMode="External"/><Relationship Id="rId11" Type="http://schemas.openxmlformats.org/officeDocument/2006/relationships/hyperlink" Target="https://www.ncbi.nlm.nih.gov/pubmed/?term=Sapir%20O%5bAuthor%5d&amp;cauthor=true&amp;cauthor_uid=26848188" TargetMode="External"/><Relationship Id="rId5" Type="http://schemas.openxmlformats.org/officeDocument/2006/relationships/hyperlink" Target="https://www.ncbi.nlm.nih.gov/pubmed/?term=Yaniv%20I%5bAuthor%5d&amp;cauthor=true&amp;cauthor_uid=26848188" TargetMode="External"/><Relationship Id="rId10" Type="http://schemas.openxmlformats.org/officeDocument/2006/relationships/hyperlink" Target="https://www.ncbi.nlm.nih.gov/pubmed/?term=Kravarusic%20D%5bAuthor%5d&amp;cauthor=true&amp;cauthor_uid=26848188" TargetMode="External"/><Relationship Id="rId4" Type="http://schemas.openxmlformats.org/officeDocument/2006/relationships/hyperlink" Target="https://www.ncbi.nlm.nih.gov/pubmed/?term=Garor%20R%5bAuthor%5d&amp;cauthor=true&amp;cauthor_uid=26848188" TargetMode="External"/><Relationship Id="rId9" Type="http://schemas.openxmlformats.org/officeDocument/2006/relationships/hyperlink" Target="https://www.ncbi.nlm.nih.gov/pubmed/?term=Freud%20E%5bAuthor%5d&amp;cauthor=true&amp;cauthor_uid=26848188"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4.png"/><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9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0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Box 2"/>
          <p:cNvSpPr txBox="1">
            <a:spLocks noChangeArrowheads="1"/>
          </p:cNvSpPr>
          <p:nvPr/>
        </p:nvSpPr>
        <p:spPr bwMode="auto">
          <a:xfrm>
            <a:off x="4884821" y="2349634"/>
            <a:ext cx="3922294"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l-GR" sz="1800" dirty="0"/>
              <a:t>Κατάψυξη ωαρίων:</a:t>
            </a:r>
          </a:p>
          <a:p>
            <a:pPr algn="ctr"/>
            <a:r>
              <a:rPr lang="en-US" sz="1800" dirty="0"/>
              <a:t> </a:t>
            </a:r>
            <a:r>
              <a:rPr lang="el-GR" sz="1800" dirty="0"/>
              <a:t>Μόδα η Ιατρική αναγκαιότητα</a:t>
            </a:r>
            <a:r>
              <a:rPr lang="en-US" sz="1800" dirty="0"/>
              <a:t>;</a:t>
            </a:r>
            <a:r>
              <a:rPr lang="el-GR" sz="1800" dirty="0"/>
              <a:t> </a:t>
            </a:r>
            <a:endParaRPr lang="en-US" sz="1800" dirty="0"/>
          </a:p>
        </p:txBody>
      </p:sp>
      <p:pic>
        <p:nvPicPr>
          <p:cNvPr id="23654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97565" y="121063"/>
            <a:ext cx="2206144" cy="879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654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6093" y="140101"/>
            <a:ext cx="601413" cy="867983"/>
          </a:xfrm>
          <a:prstGeom prst="rect">
            <a:avLst/>
          </a:prstGeom>
          <a:blipFill>
            <a:blip r:embed="rId4"/>
            <a:tile tx="0" ty="0" sx="100000" sy="100000" flip="none" algn="tl"/>
          </a:blipFill>
          <a:ln>
            <a:solidFill>
              <a:srgbClr val="FF000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95357251-5F30-4F47-9CD5-25C28089C32A}" type="slidenum">
              <a:rPr lang="de-DE" smtClean="0"/>
              <a:pPr>
                <a:defRPr/>
              </a:pPr>
              <a:t>1</a:t>
            </a:fld>
            <a:endParaRPr lang="de-DE"/>
          </a:p>
        </p:txBody>
      </p:sp>
      <p:sp>
        <p:nvSpPr>
          <p:cNvPr id="9" name="Rectangle 8">
            <a:extLst>
              <a:ext uri="{FF2B5EF4-FFF2-40B4-BE49-F238E27FC236}">
                <a16:creationId xmlns:a16="http://schemas.microsoft.com/office/drawing/2014/main" id="{495AC9A8-5ED0-4C49-977E-5BA2F08F18FE}"/>
              </a:ext>
            </a:extLst>
          </p:cNvPr>
          <p:cNvSpPr/>
          <p:nvPr/>
        </p:nvSpPr>
        <p:spPr>
          <a:xfrm>
            <a:off x="1614992" y="4556359"/>
            <a:ext cx="5914016" cy="507831"/>
          </a:xfrm>
          <a:prstGeom prst="rect">
            <a:avLst/>
          </a:prstGeom>
        </p:spPr>
        <p:txBody>
          <a:bodyPr wrap="square">
            <a:spAutoFit/>
          </a:bodyPr>
          <a:lstStyle/>
          <a:p>
            <a:pPr algn="ctr"/>
            <a:r>
              <a:rPr lang="el-GR" sz="900" dirty="0"/>
              <a:t>Νικόλαος Φ. Βλάχος </a:t>
            </a:r>
            <a:r>
              <a:rPr lang="en-US" sz="900" dirty="0"/>
              <a:t>MD. PhD, FACOG</a:t>
            </a:r>
          </a:p>
          <a:p>
            <a:pPr algn="ctr"/>
            <a:r>
              <a:rPr lang="el-GR" sz="900" dirty="0"/>
              <a:t>Καθηγητής Μαιευτικής, Γυναικολογίας και Υποβοηθούμενης Αναπαραγωγής</a:t>
            </a:r>
            <a:endParaRPr lang="en-US" sz="900" dirty="0"/>
          </a:p>
          <a:p>
            <a:pPr algn="ctr"/>
            <a:r>
              <a:rPr lang="en-US" sz="900" dirty="0"/>
              <a:t>B’</a:t>
            </a:r>
            <a:r>
              <a:rPr lang="el-GR" sz="900" dirty="0"/>
              <a:t>Μαιευτική και Γυναικολογική Κλινική, Αρεταίειο Νοσοκομείο. </a:t>
            </a:r>
            <a:endParaRPr lang="en-US" sz="900" dirty="0"/>
          </a:p>
        </p:txBody>
      </p:sp>
      <p:pic>
        <p:nvPicPr>
          <p:cNvPr id="10" name="Picture 9" descr="28493122e106c43d42d9d08d081672ab.jpg">
            <a:extLst>
              <a:ext uri="{FF2B5EF4-FFF2-40B4-BE49-F238E27FC236}">
                <a16:creationId xmlns:a16="http://schemas.microsoft.com/office/drawing/2014/main" id="{487E499E-562A-8548-9714-7AFB711A73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4593" y="233279"/>
            <a:ext cx="1194896" cy="913577"/>
          </a:xfrm>
          <a:prstGeom prst="rect">
            <a:avLst/>
          </a:prstGeom>
        </p:spPr>
      </p:pic>
      <p:pic>
        <p:nvPicPr>
          <p:cNvPr id="11" name="Picture 10" descr="f8a87a65-2b28-4811-a53f-883ff4f5a5ce-2060x1236.jpeg">
            <a:extLst>
              <a:ext uri="{FF2B5EF4-FFF2-40B4-BE49-F238E27FC236}">
                <a16:creationId xmlns:a16="http://schemas.microsoft.com/office/drawing/2014/main" id="{2A50A40F-3A06-F745-8DC4-EB42FFEFE9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4593" y="1453248"/>
            <a:ext cx="1229343" cy="936608"/>
          </a:xfrm>
          <a:prstGeom prst="rect">
            <a:avLst/>
          </a:prstGeom>
        </p:spPr>
      </p:pic>
      <p:pic>
        <p:nvPicPr>
          <p:cNvPr id="12" name="Picture 11" descr="egg-freezing-fertility-without-an-expiration-date2.jpg">
            <a:extLst>
              <a:ext uri="{FF2B5EF4-FFF2-40B4-BE49-F238E27FC236}">
                <a16:creationId xmlns:a16="http://schemas.microsoft.com/office/drawing/2014/main" id="{79706640-C0DD-614F-83C2-5CB97FFB52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7034" y="2603612"/>
            <a:ext cx="1170014" cy="1006213"/>
          </a:xfrm>
          <a:prstGeom prst="rect">
            <a:avLst/>
          </a:prstGeom>
        </p:spPr>
      </p:pic>
      <p:pic>
        <p:nvPicPr>
          <p:cNvPr id="13" name="Picture 12">
            <a:extLst>
              <a:ext uri="{FF2B5EF4-FFF2-40B4-BE49-F238E27FC236}">
                <a16:creationId xmlns:a16="http://schemas.microsoft.com/office/drawing/2014/main" id="{366F6D36-3C59-0E4B-A903-07DC9C1E6338}"/>
              </a:ext>
            </a:extLst>
          </p:cNvPr>
          <p:cNvPicPr>
            <a:picLocks noChangeAspect="1"/>
          </p:cNvPicPr>
          <p:nvPr/>
        </p:nvPicPr>
        <p:blipFill>
          <a:blip r:embed="rId8"/>
          <a:stretch>
            <a:fillRect/>
          </a:stretch>
        </p:blipFill>
        <p:spPr>
          <a:xfrm>
            <a:off x="227774" y="233279"/>
            <a:ext cx="2774435" cy="3376546"/>
          </a:xfrm>
          <a:prstGeom prst="rect">
            <a:avLst/>
          </a:prstGeom>
        </p:spPr>
      </p:pic>
    </p:spTree>
    <p:extLst>
      <p:ext uri="{BB962C8B-B14F-4D97-AF65-F5344CB8AC3E}">
        <p14:creationId xmlns:p14="http://schemas.microsoft.com/office/powerpoint/2010/main" val="148448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E048D1F-C194-B343-A374-69CF252E1607}" type="slidenum">
              <a:rPr lang="en-US" smtClean="0"/>
              <a:pPr/>
              <a:t>10</a:t>
            </a:fld>
            <a:endParaRPr lang="en-US" dirty="0"/>
          </a:p>
        </p:txBody>
      </p:sp>
      <p:pic>
        <p:nvPicPr>
          <p:cNvPr id="3" name="Picture 2"/>
          <p:cNvPicPr>
            <a:picLocks noChangeAspect="1"/>
          </p:cNvPicPr>
          <p:nvPr/>
        </p:nvPicPr>
        <p:blipFill>
          <a:blip r:embed="rId2"/>
          <a:stretch>
            <a:fillRect/>
          </a:stretch>
        </p:blipFill>
        <p:spPr>
          <a:xfrm>
            <a:off x="1143000" y="1520591"/>
            <a:ext cx="6858000" cy="3310487"/>
          </a:xfrm>
          <a:prstGeom prst="rect">
            <a:avLst/>
          </a:prstGeom>
        </p:spPr>
      </p:pic>
      <p:pic>
        <p:nvPicPr>
          <p:cNvPr id="4" name="Picture 3"/>
          <p:cNvPicPr>
            <a:picLocks noChangeAspect="1"/>
          </p:cNvPicPr>
          <p:nvPr/>
        </p:nvPicPr>
        <p:blipFill>
          <a:blip r:embed="rId3"/>
          <a:stretch>
            <a:fillRect/>
          </a:stretch>
        </p:blipFill>
        <p:spPr>
          <a:xfrm>
            <a:off x="2305844" y="86601"/>
            <a:ext cx="4599833" cy="1321594"/>
          </a:xfrm>
          <a:prstGeom prst="rect">
            <a:avLst/>
          </a:prstGeom>
        </p:spPr>
      </p:pic>
      <p:pic>
        <p:nvPicPr>
          <p:cNvPr id="5" name="Picture 4"/>
          <p:cNvPicPr>
            <a:picLocks noChangeAspect="1"/>
          </p:cNvPicPr>
          <p:nvPr/>
        </p:nvPicPr>
        <p:blipFill>
          <a:blip r:embed="rId4"/>
          <a:stretch>
            <a:fillRect/>
          </a:stretch>
        </p:blipFill>
        <p:spPr>
          <a:xfrm>
            <a:off x="6905625" y="83344"/>
            <a:ext cx="978694" cy="1310750"/>
          </a:xfrm>
          <a:prstGeom prst="rect">
            <a:avLst/>
          </a:prstGeom>
        </p:spPr>
      </p:pic>
      <p:sp>
        <p:nvSpPr>
          <p:cNvPr id="6" name="Rounded Rectangle 5"/>
          <p:cNvSpPr/>
          <p:nvPr/>
        </p:nvSpPr>
        <p:spPr>
          <a:xfrm>
            <a:off x="1155211" y="4065962"/>
            <a:ext cx="6515100" cy="512824"/>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7" name="Picture 6">
            <a:extLst>
              <a:ext uri="{FF2B5EF4-FFF2-40B4-BE49-F238E27FC236}">
                <a16:creationId xmlns:a16="http://schemas.microsoft.com/office/drawing/2014/main" id="{2BDC7793-4A06-8E4B-B71B-31539CAF2D83}"/>
              </a:ext>
            </a:extLst>
          </p:cNvPr>
          <p:cNvPicPr>
            <a:picLocks noChangeAspect="1"/>
          </p:cNvPicPr>
          <p:nvPr/>
        </p:nvPicPr>
        <p:blipFill>
          <a:blip r:embed="rId5"/>
          <a:stretch>
            <a:fillRect/>
          </a:stretch>
        </p:blipFill>
        <p:spPr>
          <a:xfrm rot="10800000">
            <a:off x="156824" y="137403"/>
            <a:ext cx="2149020" cy="1427905"/>
          </a:xfrm>
          <a:prstGeom prst="rect">
            <a:avLst/>
          </a:prstGeom>
        </p:spPr>
      </p:pic>
    </p:spTree>
    <p:extLst>
      <p:ext uri="{BB962C8B-B14F-4D97-AF65-F5344CB8AC3E}">
        <p14:creationId xmlns:p14="http://schemas.microsoft.com/office/powerpoint/2010/main" val="13022761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Ovarian cryopreservation for subsequent re-implantation</a:t>
            </a:r>
          </a:p>
        </p:txBody>
      </p:sp>
      <p:sp>
        <p:nvSpPr>
          <p:cNvPr id="2" name="Slide Number Placeholder 1"/>
          <p:cNvSpPr>
            <a:spLocks noGrp="1"/>
          </p:cNvSpPr>
          <p:nvPr>
            <p:ph type="sldNum" sz="quarter" idx="12"/>
          </p:nvPr>
        </p:nvSpPr>
        <p:spPr/>
        <p:txBody>
          <a:bodyPr/>
          <a:lstStyle/>
          <a:p>
            <a:fld id="{7E048D1F-C194-B343-A374-69CF252E1607}" type="slidenum">
              <a:rPr lang="en-US" smtClean="0"/>
              <a:pPr/>
              <a:t>100</a:t>
            </a:fld>
            <a:endParaRPr lang="en-US" dirty="0"/>
          </a:p>
        </p:txBody>
      </p:sp>
      <p:pic>
        <p:nvPicPr>
          <p:cNvPr id="3" name="Picture 2"/>
          <p:cNvPicPr>
            <a:picLocks noChangeAspect="1"/>
          </p:cNvPicPr>
          <p:nvPr/>
        </p:nvPicPr>
        <p:blipFill>
          <a:blip r:embed="rId2"/>
          <a:stretch>
            <a:fillRect/>
          </a:stretch>
        </p:blipFill>
        <p:spPr>
          <a:xfrm>
            <a:off x="1343025" y="2805804"/>
            <a:ext cx="6515100" cy="1516673"/>
          </a:xfrm>
          <a:prstGeom prst="rect">
            <a:avLst/>
          </a:prstGeom>
        </p:spPr>
      </p:pic>
      <p:sp>
        <p:nvSpPr>
          <p:cNvPr id="8" name="Rectangle 7"/>
          <p:cNvSpPr/>
          <p:nvPr/>
        </p:nvSpPr>
        <p:spPr>
          <a:xfrm>
            <a:off x="2684311" y="4524888"/>
            <a:ext cx="3429000" cy="253916"/>
          </a:xfrm>
          <a:prstGeom prst="rect">
            <a:avLst/>
          </a:prstGeom>
        </p:spPr>
        <p:txBody>
          <a:bodyPr>
            <a:spAutoFit/>
          </a:bodyPr>
          <a:lstStyle/>
          <a:p>
            <a:r>
              <a:rPr lang="en-US" sz="1050" dirty="0" err="1"/>
              <a:t>Donnez</a:t>
            </a:r>
            <a:r>
              <a:rPr lang="en-US" sz="1050" dirty="0"/>
              <a:t>. Transplantation of ovarian tissue. Fertil </a:t>
            </a:r>
            <a:r>
              <a:rPr lang="en-US" sz="1050" dirty="0" err="1"/>
              <a:t>Steril</a:t>
            </a:r>
            <a:r>
              <a:rPr lang="en-US" sz="1050" dirty="0"/>
              <a:t> 2013.</a:t>
            </a:r>
          </a:p>
        </p:txBody>
      </p:sp>
      <p:pic>
        <p:nvPicPr>
          <p:cNvPr id="7" name="Picture 6"/>
          <p:cNvPicPr>
            <a:picLocks noChangeAspect="1"/>
          </p:cNvPicPr>
          <p:nvPr/>
        </p:nvPicPr>
        <p:blipFill>
          <a:blip r:embed="rId3"/>
          <a:stretch>
            <a:fillRect/>
          </a:stretch>
        </p:blipFill>
        <p:spPr>
          <a:xfrm>
            <a:off x="2262233" y="1331884"/>
            <a:ext cx="1946340" cy="1301300"/>
          </a:xfrm>
          <a:prstGeom prst="rect">
            <a:avLst/>
          </a:prstGeom>
        </p:spPr>
      </p:pic>
      <p:pic>
        <p:nvPicPr>
          <p:cNvPr id="9" name="Picture 8"/>
          <p:cNvPicPr>
            <a:picLocks noChangeAspect="1"/>
          </p:cNvPicPr>
          <p:nvPr/>
        </p:nvPicPr>
        <p:blipFill>
          <a:blip r:embed="rId4"/>
          <a:stretch>
            <a:fillRect/>
          </a:stretch>
        </p:blipFill>
        <p:spPr>
          <a:xfrm>
            <a:off x="5076268" y="1331884"/>
            <a:ext cx="1963265" cy="1301300"/>
          </a:xfrm>
          <a:prstGeom prst="rect">
            <a:avLst/>
          </a:prstGeom>
        </p:spPr>
      </p:pic>
    </p:spTree>
    <p:extLst>
      <p:ext uri="{BB962C8B-B14F-4D97-AF65-F5344CB8AC3E}">
        <p14:creationId xmlns:p14="http://schemas.microsoft.com/office/powerpoint/2010/main" val="2267672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833718" y="809626"/>
          <a:ext cx="3157257" cy="3664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DC09EFDD-8AF1-B048-9685-7C78C3DFF5CE}" type="slidenum">
              <a:rPr lang="en-US" smtClean="0"/>
              <a:t>11</a:t>
            </a:fld>
            <a:endParaRPr lang="en-US"/>
          </a:p>
        </p:txBody>
      </p:sp>
      <p:graphicFrame>
        <p:nvGraphicFramePr>
          <p:cNvPr id="7" name="Diagram 6">
            <a:extLst>
              <a:ext uri="{FF2B5EF4-FFF2-40B4-BE49-F238E27FC236}">
                <a16:creationId xmlns:a16="http://schemas.microsoft.com/office/drawing/2014/main" id="{0DDF22F3-DD04-554A-88D6-775D95DEFC93}"/>
              </a:ext>
            </a:extLst>
          </p:cNvPr>
          <p:cNvGraphicFramePr/>
          <p:nvPr>
            <p:extLst>
              <p:ext uri="{D42A27DB-BD31-4B8C-83A1-F6EECF244321}">
                <p14:modId xmlns:p14="http://schemas.microsoft.com/office/powerpoint/2010/main" val="2847479509"/>
              </p:ext>
            </p:extLst>
          </p:nvPr>
        </p:nvGraphicFramePr>
        <p:xfrm>
          <a:off x="4624388" y="809626"/>
          <a:ext cx="3667125" cy="423148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TextBox 2">
            <a:extLst>
              <a:ext uri="{FF2B5EF4-FFF2-40B4-BE49-F238E27FC236}">
                <a16:creationId xmlns:a16="http://schemas.microsoft.com/office/drawing/2014/main" id="{3040C8B0-E502-4E4C-8171-527A9DF8001D}"/>
              </a:ext>
            </a:extLst>
          </p:cNvPr>
          <p:cNvSpPr txBox="1">
            <a:spLocks noChangeArrowheads="1"/>
          </p:cNvSpPr>
          <p:nvPr/>
        </p:nvSpPr>
        <p:spPr bwMode="auto">
          <a:xfrm>
            <a:off x="68681" y="284396"/>
            <a:ext cx="3922294"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l-GR" sz="1800" dirty="0"/>
              <a:t>Κατάψυξη ωαρίων:</a:t>
            </a:r>
          </a:p>
          <a:p>
            <a:pPr algn="ctr"/>
            <a:r>
              <a:rPr lang="en-US" sz="1800" dirty="0"/>
              <a:t> </a:t>
            </a:r>
            <a:r>
              <a:rPr lang="el-GR" sz="1800" dirty="0"/>
              <a:t>Μόδα η Ιατρική αναγκαιότητα</a:t>
            </a:r>
            <a:r>
              <a:rPr lang="en-US" sz="1800" dirty="0"/>
              <a:t>;</a:t>
            </a:r>
            <a:r>
              <a:rPr lang="el-GR" sz="1800" dirty="0"/>
              <a:t> </a:t>
            </a:r>
            <a:endParaRPr lang="en-US" sz="1800" dirty="0"/>
          </a:p>
        </p:txBody>
      </p:sp>
    </p:spTree>
    <p:extLst>
      <p:ext uri="{BB962C8B-B14F-4D97-AF65-F5344CB8AC3E}">
        <p14:creationId xmlns:p14="http://schemas.microsoft.com/office/powerpoint/2010/main" val="2415857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10-23 at 21.28.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2050" y="0"/>
            <a:ext cx="6819572" cy="5143500"/>
          </a:xfrm>
          <a:prstGeom prst="rect">
            <a:avLst/>
          </a:prstGeom>
        </p:spPr>
      </p:pic>
      <p:pic>
        <p:nvPicPr>
          <p:cNvPr id="4" name="Picture 3">
            <a:extLst>
              <a:ext uri="{FF2B5EF4-FFF2-40B4-BE49-F238E27FC236}">
                <a16:creationId xmlns:a16="http://schemas.microsoft.com/office/drawing/2014/main" id="{B0B3F55E-A6A1-8447-BA2F-E8C6E344B92A}"/>
              </a:ext>
            </a:extLst>
          </p:cNvPr>
          <p:cNvPicPr>
            <a:picLocks noChangeAspect="1"/>
          </p:cNvPicPr>
          <p:nvPr/>
        </p:nvPicPr>
        <p:blipFill>
          <a:blip r:embed="rId3"/>
          <a:stretch>
            <a:fillRect/>
          </a:stretch>
        </p:blipFill>
        <p:spPr>
          <a:xfrm>
            <a:off x="196524" y="1781823"/>
            <a:ext cx="8750624" cy="6959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79462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Breast cancer age distribution. </a:t>
            </a:r>
          </a:p>
        </p:txBody>
      </p:sp>
      <p:sp>
        <p:nvSpPr>
          <p:cNvPr id="3" name="Slide Number Placeholder 2"/>
          <p:cNvSpPr>
            <a:spLocks noGrp="1"/>
          </p:cNvSpPr>
          <p:nvPr>
            <p:ph type="sldNum" sz="quarter" idx="12"/>
          </p:nvPr>
        </p:nvSpPr>
        <p:spPr/>
        <p:txBody>
          <a:bodyPr/>
          <a:lstStyle/>
          <a:p>
            <a:fld id="{7E048D1F-C194-B343-A374-69CF252E1607}" type="slidenum">
              <a:rPr lang="en-US" smtClean="0"/>
              <a:pPr/>
              <a:t>13</a:t>
            </a:fld>
            <a:endParaRPr lang="en-US" dirty="0"/>
          </a:p>
        </p:txBody>
      </p:sp>
      <p:pic>
        <p:nvPicPr>
          <p:cNvPr id="4" name="Picture 3"/>
          <p:cNvPicPr>
            <a:picLocks noChangeAspect="1"/>
          </p:cNvPicPr>
          <p:nvPr/>
        </p:nvPicPr>
        <p:blipFill>
          <a:blip r:embed="rId2"/>
          <a:stretch>
            <a:fillRect/>
          </a:stretch>
        </p:blipFill>
        <p:spPr>
          <a:xfrm>
            <a:off x="1767014" y="1214691"/>
            <a:ext cx="5714658" cy="3371956"/>
          </a:xfrm>
          <a:prstGeom prst="rect">
            <a:avLst/>
          </a:prstGeom>
        </p:spPr>
      </p:pic>
      <p:pic>
        <p:nvPicPr>
          <p:cNvPr id="5" name="Picture 4"/>
          <p:cNvPicPr>
            <a:picLocks noChangeAspect="1"/>
          </p:cNvPicPr>
          <p:nvPr/>
        </p:nvPicPr>
        <p:blipFill>
          <a:blip r:embed="rId3"/>
          <a:stretch>
            <a:fillRect/>
          </a:stretch>
        </p:blipFill>
        <p:spPr>
          <a:xfrm>
            <a:off x="3179060" y="4774406"/>
            <a:ext cx="2457450" cy="266700"/>
          </a:xfrm>
          <a:prstGeom prst="rect">
            <a:avLst/>
          </a:prstGeom>
        </p:spPr>
      </p:pic>
      <p:sp>
        <p:nvSpPr>
          <p:cNvPr id="6" name="Rounded Rectangle 5"/>
          <p:cNvSpPr/>
          <p:nvPr/>
        </p:nvSpPr>
        <p:spPr>
          <a:xfrm>
            <a:off x="2341765" y="3004822"/>
            <a:ext cx="1543614" cy="1581824"/>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77434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72453" y="1868488"/>
            <a:ext cx="4345451" cy="857250"/>
          </a:xfrm>
        </p:spPr>
        <p:txBody>
          <a:bodyPr/>
          <a:lstStyle/>
          <a:p>
            <a:r>
              <a:rPr lang="en-US" dirty="0"/>
              <a:t>Time is important!!!</a:t>
            </a:r>
          </a:p>
        </p:txBody>
      </p:sp>
      <p:sp>
        <p:nvSpPr>
          <p:cNvPr id="4" name="Slide Number Placeholder 3"/>
          <p:cNvSpPr>
            <a:spLocks noGrp="1"/>
          </p:cNvSpPr>
          <p:nvPr>
            <p:ph type="sldNum" sz="quarter" idx="12"/>
          </p:nvPr>
        </p:nvSpPr>
        <p:spPr/>
        <p:txBody>
          <a:bodyPr/>
          <a:lstStyle/>
          <a:p>
            <a:fld id="{7E048D1F-C194-B343-A374-69CF252E1607}" type="slidenum">
              <a:rPr lang="en-US" smtClean="0"/>
              <a:pPr/>
              <a:t>14</a:t>
            </a:fld>
            <a:endParaRPr lang="en-US" dirty="0"/>
          </a:p>
        </p:txBody>
      </p:sp>
      <p:graphicFrame>
        <p:nvGraphicFramePr>
          <p:cNvPr id="7" name="Diagram 6"/>
          <p:cNvGraphicFramePr/>
          <p:nvPr>
            <p:extLst>
              <p:ext uri="{D42A27DB-BD31-4B8C-83A1-F6EECF244321}">
                <p14:modId xmlns:p14="http://schemas.microsoft.com/office/powerpoint/2010/main" val="1273521131"/>
              </p:ext>
            </p:extLst>
          </p:nvPr>
        </p:nvGraphicFramePr>
        <p:xfrm>
          <a:off x="649705" y="2765635"/>
          <a:ext cx="8109284" cy="14330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p:cNvPicPr>
            <a:picLocks noChangeAspect="1"/>
          </p:cNvPicPr>
          <p:nvPr/>
        </p:nvPicPr>
        <p:blipFill>
          <a:blip r:embed="rId7"/>
          <a:stretch>
            <a:fillRect/>
          </a:stretch>
        </p:blipFill>
        <p:spPr>
          <a:xfrm>
            <a:off x="6400683" y="295101"/>
            <a:ext cx="2438633" cy="1624027"/>
          </a:xfrm>
          <a:prstGeom prst="rect">
            <a:avLst/>
          </a:prstGeom>
        </p:spPr>
      </p:pic>
      <p:sp>
        <p:nvSpPr>
          <p:cNvPr id="10" name="TextBox 2">
            <a:extLst>
              <a:ext uri="{FF2B5EF4-FFF2-40B4-BE49-F238E27FC236}">
                <a16:creationId xmlns:a16="http://schemas.microsoft.com/office/drawing/2014/main" id="{58697441-D032-D641-81FC-9A122893D784}"/>
              </a:ext>
            </a:extLst>
          </p:cNvPr>
          <p:cNvSpPr txBox="1">
            <a:spLocks noChangeArrowheads="1"/>
          </p:cNvSpPr>
          <p:nvPr/>
        </p:nvSpPr>
        <p:spPr bwMode="auto">
          <a:xfrm>
            <a:off x="256673" y="295101"/>
            <a:ext cx="3922294"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l-GR" sz="1800" dirty="0"/>
              <a:t>Κατάψυξη ωαρίων:</a:t>
            </a:r>
          </a:p>
          <a:p>
            <a:pPr algn="ctr"/>
            <a:r>
              <a:rPr lang="en-US" sz="1800" dirty="0"/>
              <a:t> </a:t>
            </a:r>
            <a:r>
              <a:rPr lang="el-GR" sz="1800" dirty="0"/>
              <a:t>Μόδα η Ιατρική αναγκαιότητα</a:t>
            </a:r>
            <a:r>
              <a:rPr lang="en-US" sz="1800" dirty="0"/>
              <a:t>;</a:t>
            </a:r>
            <a:r>
              <a:rPr lang="el-GR" sz="1800" dirty="0"/>
              <a:t> </a:t>
            </a:r>
            <a:endParaRPr lang="en-US" sz="1800" dirty="0"/>
          </a:p>
        </p:txBody>
      </p:sp>
    </p:spTree>
    <p:extLst>
      <p:ext uri="{BB962C8B-B14F-4D97-AF65-F5344CB8AC3E}">
        <p14:creationId xmlns:p14="http://schemas.microsoft.com/office/powerpoint/2010/main" val="3107198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526676" y="742950"/>
          <a:ext cx="3286125" cy="4095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DC09EFDD-8AF1-B048-9685-7C78C3DFF5CE}" type="slidenum">
              <a:rPr lang="en-US" smtClean="0"/>
              <a:t>15</a:t>
            </a:fld>
            <a:endParaRPr lang="en-US"/>
          </a:p>
        </p:txBody>
      </p:sp>
      <p:graphicFrame>
        <p:nvGraphicFramePr>
          <p:cNvPr id="7" name="Diagram 6">
            <a:extLst>
              <a:ext uri="{FF2B5EF4-FFF2-40B4-BE49-F238E27FC236}">
                <a16:creationId xmlns:a16="http://schemas.microsoft.com/office/drawing/2014/main" id="{0DDF22F3-DD04-554A-88D6-775D95DEFC93}"/>
              </a:ext>
            </a:extLst>
          </p:cNvPr>
          <p:cNvGraphicFramePr/>
          <p:nvPr>
            <p:extLst/>
          </p:nvPr>
        </p:nvGraphicFramePr>
        <p:xfrm>
          <a:off x="4082717" y="809626"/>
          <a:ext cx="4432634" cy="423148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TextBox 2">
            <a:extLst>
              <a:ext uri="{FF2B5EF4-FFF2-40B4-BE49-F238E27FC236}">
                <a16:creationId xmlns:a16="http://schemas.microsoft.com/office/drawing/2014/main" id="{43D41E87-5F6A-F24E-94E1-62A0DC550D29}"/>
              </a:ext>
            </a:extLst>
          </p:cNvPr>
          <p:cNvSpPr txBox="1">
            <a:spLocks noChangeArrowheads="1"/>
          </p:cNvSpPr>
          <p:nvPr/>
        </p:nvSpPr>
        <p:spPr bwMode="auto">
          <a:xfrm>
            <a:off x="0" y="178837"/>
            <a:ext cx="3922294"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l-GR" sz="1800" dirty="0"/>
              <a:t>Κατάψυξη ωαρίων:</a:t>
            </a:r>
          </a:p>
          <a:p>
            <a:pPr algn="ctr"/>
            <a:r>
              <a:rPr lang="en-US" sz="1800" dirty="0"/>
              <a:t> </a:t>
            </a:r>
            <a:r>
              <a:rPr lang="el-GR" sz="1800" dirty="0"/>
              <a:t>Μόδα η Ιατρική αναγκαιότητα</a:t>
            </a:r>
            <a:r>
              <a:rPr lang="en-US" sz="1800" dirty="0"/>
              <a:t>;</a:t>
            </a:r>
            <a:r>
              <a:rPr lang="el-GR" sz="1800" dirty="0"/>
              <a:t> </a:t>
            </a:r>
            <a:endParaRPr lang="en-US" sz="1800" dirty="0"/>
          </a:p>
        </p:txBody>
      </p:sp>
    </p:spTree>
    <p:extLst>
      <p:ext uri="{BB962C8B-B14F-4D97-AF65-F5344CB8AC3E}">
        <p14:creationId xmlns:p14="http://schemas.microsoft.com/office/powerpoint/2010/main" val="3463575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C09EFDD-8AF1-B048-9685-7C78C3DFF5CE}" type="slidenum">
              <a:rPr lang="en-US" smtClean="0"/>
              <a:t>16</a:t>
            </a:fld>
            <a:endParaRPr lang="en-US"/>
          </a:p>
        </p:txBody>
      </p:sp>
      <p:pic>
        <p:nvPicPr>
          <p:cNvPr id="4" name="Picture 3" descr="Screenshot 2019-01-12 at 16.02.54.png"/>
          <p:cNvPicPr>
            <a:picLocks noChangeAspect="1"/>
          </p:cNvPicPr>
          <p:nvPr/>
        </p:nvPicPr>
        <p:blipFill rotWithShape="1">
          <a:blip r:embed="rId2">
            <a:extLst>
              <a:ext uri="{28A0092B-C50C-407E-A947-70E740481C1C}">
                <a14:useLocalDpi xmlns:a14="http://schemas.microsoft.com/office/drawing/2010/main" val="0"/>
              </a:ext>
            </a:extLst>
          </a:blip>
          <a:srcRect t="15894"/>
          <a:stretch/>
        </p:blipFill>
        <p:spPr>
          <a:xfrm>
            <a:off x="208546" y="713875"/>
            <a:ext cx="4798251" cy="4326012"/>
          </a:xfrm>
          <a:prstGeom prst="rect">
            <a:avLst/>
          </a:prstGeom>
        </p:spPr>
      </p:pic>
      <p:pic>
        <p:nvPicPr>
          <p:cNvPr id="6" name="Picture 5" descr="Screenshot 2019-01-12 at 16.03.03.png">
            <a:extLst>
              <a:ext uri="{FF2B5EF4-FFF2-40B4-BE49-F238E27FC236}">
                <a16:creationId xmlns:a16="http://schemas.microsoft.com/office/drawing/2014/main" id="{BAF29C38-4800-DA47-BC8C-89C06220642D}"/>
              </a:ext>
            </a:extLst>
          </p:cNvPr>
          <p:cNvPicPr>
            <a:picLocks noChangeAspect="1"/>
          </p:cNvPicPr>
          <p:nvPr/>
        </p:nvPicPr>
        <p:blipFill rotWithShape="1">
          <a:blip r:embed="rId3">
            <a:extLst>
              <a:ext uri="{28A0092B-C50C-407E-A947-70E740481C1C}">
                <a14:useLocalDpi xmlns:a14="http://schemas.microsoft.com/office/drawing/2010/main" val="0"/>
              </a:ext>
            </a:extLst>
          </a:blip>
          <a:srcRect b="25620"/>
          <a:stretch/>
        </p:blipFill>
        <p:spPr>
          <a:xfrm>
            <a:off x="240630" y="0"/>
            <a:ext cx="4700337" cy="721895"/>
          </a:xfrm>
          <a:prstGeom prst="rect">
            <a:avLst/>
          </a:prstGeom>
        </p:spPr>
      </p:pic>
      <p:pic>
        <p:nvPicPr>
          <p:cNvPr id="9" name="Picture 8" descr="Screenshot 2019-01-12 at 15.56.03.png">
            <a:extLst>
              <a:ext uri="{FF2B5EF4-FFF2-40B4-BE49-F238E27FC236}">
                <a16:creationId xmlns:a16="http://schemas.microsoft.com/office/drawing/2014/main" id="{F6FBD631-EDD6-B545-82AD-55029D0B1A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2968" y="3540405"/>
            <a:ext cx="3323083" cy="1226859"/>
          </a:xfrm>
          <a:prstGeom prst="rect">
            <a:avLst/>
          </a:prstGeom>
        </p:spPr>
      </p:pic>
      <p:pic>
        <p:nvPicPr>
          <p:cNvPr id="11" name="Picture 10" descr="brigitte-nielsen.jpg">
            <a:extLst>
              <a:ext uri="{FF2B5EF4-FFF2-40B4-BE49-F238E27FC236}">
                <a16:creationId xmlns:a16="http://schemas.microsoft.com/office/drawing/2014/main" id="{362CC90E-FE56-604D-A35C-72428CF56C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2054" y="721895"/>
            <a:ext cx="2844746" cy="2844746"/>
          </a:xfrm>
          <a:prstGeom prst="rect">
            <a:avLst/>
          </a:prstGeom>
        </p:spPr>
      </p:pic>
    </p:spTree>
    <p:extLst>
      <p:ext uri="{BB962C8B-B14F-4D97-AF65-F5344CB8AC3E}">
        <p14:creationId xmlns:p14="http://schemas.microsoft.com/office/powerpoint/2010/main" val="3127968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85900" y="205979"/>
            <a:ext cx="6172200" cy="520218"/>
          </a:xfrm>
        </p:spPr>
        <p:txBody>
          <a:bodyPr>
            <a:normAutofit/>
          </a:bodyPr>
          <a:lstStyle/>
          <a:p>
            <a:r>
              <a:rPr lang="en-US" sz="2700" dirty="0"/>
              <a:t>Reproductive Performance</a:t>
            </a:r>
          </a:p>
        </p:txBody>
      </p:sp>
      <p:sp>
        <p:nvSpPr>
          <p:cNvPr id="2" name="Slide Number Placeholder 1"/>
          <p:cNvSpPr>
            <a:spLocks noGrp="1"/>
          </p:cNvSpPr>
          <p:nvPr>
            <p:ph type="sldNum" sz="quarter" idx="12"/>
          </p:nvPr>
        </p:nvSpPr>
        <p:spPr/>
        <p:txBody>
          <a:bodyPr/>
          <a:lstStyle/>
          <a:p>
            <a:fld id="{DC09EFDD-8AF1-B048-9685-7C78C3DFF5CE}" type="slidenum">
              <a:rPr lang="en-US" smtClean="0"/>
              <a:t>17</a:t>
            </a:fld>
            <a:endParaRPr lang="en-US"/>
          </a:p>
        </p:txBody>
      </p:sp>
      <p:pic>
        <p:nvPicPr>
          <p:cNvPr id="3" name="Picture 2" descr="World-population-by-level-of-fertility-without-projec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937" y="927748"/>
            <a:ext cx="7684168" cy="3993452"/>
          </a:xfrm>
          <a:prstGeom prst="rect">
            <a:avLst/>
          </a:prstGeom>
        </p:spPr>
      </p:pic>
    </p:spTree>
    <p:extLst>
      <p:ext uri="{BB962C8B-B14F-4D97-AF65-F5344CB8AC3E}">
        <p14:creationId xmlns:p14="http://schemas.microsoft.com/office/powerpoint/2010/main" val="3701480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C09EFDD-8AF1-B048-9685-7C78C3DFF5CE}" type="slidenum">
              <a:rPr lang="en-US" smtClean="0"/>
              <a:t>18</a:t>
            </a:fld>
            <a:endParaRPr lang="en-US"/>
          </a:p>
        </p:txBody>
      </p:sp>
      <p:pic>
        <p:nvPicPr>
          <p:cNvPr id="3" name="Picture 2" descr="fig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532" y="1355882"/>
            <a:ext cx="4245530" cy="2839820"/>
          </a:xfrm>
          <a:prstGeom prst="rect">
            <a:avLst/>
          </a:prstGeom>
        </p:spPr>
      </p:pic>
      <p:sp>
        <p:nvSpPr>
          <p:cNvPr id="4" name="Title 3"/>
          <p:cNvSpPr txBox="1">
            <a:spLocks/>
          </p:cNvSpPr>
          <p:nvPr/>
        </p:nvSpPr>
        <p:spPr>
          <a:xfrm>
            <a:off x="1485900" y="205979"/>
            <a:ext cx="6172200" cy="52021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700"/>
              <a:t>Reproductive Performance</a:t>
            </a:r>
            <a:endParaRPr lang="en-US" sz="2700" dirty="0"/>
          </a:p>
        </p:txBody>
      </p:sp>
      <p:grpSp>
        <p:nvGrpSpPr>
          <p:cNvPr id="8" name="Group 7">
            <a:extLst>
              <a:ext uri="{FF2B5EF4-FFF2-40B4-BE49-F238E27FC236}">
                <a16:creationId xmlns:a16="http://schemas.microsoft.com/office/drawing/2014/main" id="{590726FF-E241-644B-BB65-819C39E5026E}"/>
              </a:ext>
            </a:extLst>
          </p:cNvPr>
          <p:cNvGrpSpPr/>
          <p:nvPr/>
        </p:nvGrpSpPr>
        <p:grpSpPr>
          <a:xfrm>
            <a:off x="4724401" y="726197"/>
            <a:ext cx="4162926" cy="4076089"/>
            <a:chOff x="905043" y="628680"/>
            <a:chExt cx="5153245" cy="5367964"/>
          </a:xfrm>
        </p:grpSpPr>
        <p:pic>
          <p:nvPicPr>
            <p:cNvPr id="9" name="Picture 8" descr="1494839515_TotalFertilityRate_EUComparison_2015.jpg">
              <a:extLst>
                <a:ext uri="{FF2B5EF4-FFF2-40B4-BE49-F238E27FC236}">
                  <a16:creationId xmlns:a16="http://schemas.microsoft.com/office/drawing/2014/main" id="{05330E97-6230-BD45-B8E7-3098AF677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043" y="628680"/>
              <a:ext cx="5153245" cy="5367964"/>
            </a:xfrm>
            <a:prstGeom prst="rect">
              <a:avLst/>
            </a:prstGeom>
          </p:spPr>
        </p:pic>
        <p:cxnSp>
          <p:nvCxnSpPr>
            <p:cNvPr id="10" name="Straight Connector 9">
              <a:extLst>
                <a:ext uri="{FF2B5EF4-FFF2-40B4-BE49-F238E27FC236}">
                  <a16:creationId xmlns:a16="http://schemas.microsoft.com/office/drawing/2014/main" id="{35FA00D9-0C23-FE4F-8DB4-02ABB05F7883}"/>
                </a:ext>
              </a:extLst>
            </p:cNvPr>
            <p:cNvCxnSpPr/>
            <p:nvPr/>
          </p:nvCxnSpPr>
          <p:spPr>
            <a:xfrm>
              <a:off x="1970770" y="4803154"/>
              <a:ext cx="2481708" cy="0"/>
            </a:xfrm>
            <a:prstGeom prst="line">
              <a:avLst/>
            </a:prstGeom>
            <a:ln w="69850" cmpd="sng">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27269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C09EFDD-8AF1-B048-9685-7C78C3DFF5CE}" type="slidenum">
              <a:rPr lang="en-US" smtClean="0"/>
              <a:t>19</a:t>
            </a:fld>
            <a:endParaRPr lang="en-US"/>
          </a:p>
        </p:txBody>
      </p:sp>
      <p:sp>
        <p:nvSpPr>
          <p:cNvPr id="6" name="TextBox 5"/>
          <p:cNvSpPr txBox="1"/>
          <p:nvPr/>
        </p:nvSpPr>
        <p:spPr>
          <a:xfrm>
            <a:off x="3785811" y="4661633"/>
            <a:ext cx="1688154" cy="300082"/>
          </a:xfrm>
          <a:prstGeom prst="rect">
            <a:avLst/>
          </a:prstGeom>
          <a:noFill/>
        </p:spPr>
        <p:txBody>
          <a:bodyPr wrap="none" rtlCol="0">
            <a:spAutoFit/>
          </a:bodyPr>
          <a:lstStyle/>
          <a:p>
            <a:r>
              <a:rPr lang="en-US" sz="1350" dirty="0"/>
              <a:t>The economist  2008 </a:t>
            </a:r>
          </a:p>
        </p:txBody>
      </p:sp>
      <p:sp>
        <p:nvSpPr>
          <p:cNvPr id="8" name="TextBox 2">
            <a:extLst>
              <a:ext uri="{FF2B5EF4-FFF2-40B4-BE49-F238E27FC236}">
                <a16:creationId xmlns:a16="http://schemas.microsoft.com/office/drawing/2014/main" id="{0FFD184C-DEF5-6444-9C60-191F330C1B18}"/>
              </a:ext>
            </a:extLst>
          </p:cNvPr>
          <p:cNvSpPr txBox="1">
            <a:spLocks noChangeArrowheads="1"/>
          </p:cNvSpPr>
          <p:nvPr/>
        </p:nvSpPr>
        <p:spPr bwMode="auto">
          <a:xfrm>
            <a:off x="635456" y="239847"/>
            <a:ext cx="3922294"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l-GR" sz="1800" dirty="0"/>
              <a:t>Κατάψυξη ωαρίων:</a:t>
            </a:r>
          </a:p>
          <a:p>
            <a:pPr algn="ctr"/>
            <a:r>
              <a:rPr lang="en-US" sz="1800" dirty="0"/>
              <a:t> </a:t>
            </a:r>
            <a:r>
              <a:rPr lang="el-GR" sz="1800" dirty="0"/>
              <a:t>Μόδα η Ιατρική αναγκαιότητα</a:t>
            </a:r>
            <a:r>
              <a:rPr lang="en-US" sz="1800" dirty="0"/>
              <a:t>;</a:t>
            </a:r>
            <a:r>
              <a:rPr lang="el-GR" sz="1800" dirty="0"/>
              <a:t> </a:t>
            </a:r>
            <a:endParaRPr lang="en-US" sz="1800" dirty="0"/>
          </a:p>
        </p:txBody>
      </p:sp>
      <p:pic>
        <p:nvPicPr>
          <p:cNvPr id="9" name="Picture 8" descr="CFB914.gif">
            <a:extLst>
              <a:ext uri="{FF2B5EF4-FFF2-40B4-BE49-F238E27FC236}">
                <a16:creationId xmlns:a16="http://schemas.microsoft.com/office/drawing/2014/main" id="{A62A6DBB-6C2C-3043-AA12-233C0277C1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300" y="1056021"/>
            <a:ext cx="7038900" cy="3435769"/>
          </a:xfrm>
          <a:prstGeom prst="rect">
            <a:avLst/>
          </a:prstGeom>
        </p:spPr>
      </p:pic>
    </p:spTree>
    <p:extLst>
      <p:ext uri="{BB962C8B-B14F-4D97-AF65-F5344CB8AC3E}">
        <p14:creationId xmlns:p14="http://schemas.microsoft.com/office/powerpoint/2010/main" val="1194730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05979"/>
            <a:ext cx="6172200" cy="626228"/>
          </a:xfrm>
        </p:spPr>
        <p:txBody>
          <a:bodyPr>
            <a:normAutofit fontScale="90000"/>
          </a:bodyPr>
          <a:lstStyle/>
          <a:p>
            <a:r>
              <a:rPr lang="en-US" sz="3600" b="1" baseline="30000" dirty="0"/>
              <a:t>What is Ovarian Reserve?</a:t>
            </a:r>
            <a:endParaRPr lang="en-US" sz="3600" dirty="0"/>
          </a:p>
        </p:txBody>
      </p:sp>
      <p:sp>
        <p:nvSpPr>
          <p:cNvPr id="3" name="Rectangle 2"/>
          <p:cNvSpPr/>
          <p:nvPr/>
        </p:nvSpPr>
        <p:spPr>
          <a:xfrm>
            <a:off x="641684" y="2047295"/>
            <a:ext cx="7860631" cy="106182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endParaRPr lang="en-US" sz="2700" baseline="30000" dirty="0"/>
          </a:p>
          <a:p>
            <a:pPr algn="ctr"/>
            <a:r>
              <a:rPr lang="en-US" sz="2700" baseline="30000" dirty="0"/>
              <a:t>The pool (number) of  follicles in the ovaries that are capable of growing in the presence of </a:t>
            </a:r>
            <a:r>
              <a:rPr lang="en-US" sz="2700" baseline="30000" dirty="0" err="1"/>
              <a:t>gonadotrophins</a:t>
            </a:r>
            <a:r>
              <a:rPr lang="en-US" sz="2700" baseline="30000" dirty="0"/>
              <a:t>.</a:t>
            </a:r>
            <a:r>
              <a:rPr lang="mr-IN" sz="2700" baseline="30000" dirty="0"/>
              <a:t> </a:t>
            </a:r>
            <a:endParaRPr lang="en-US" sz="2700" dirty="0"/>
          </a:p>
        </p:txBody>
      </p:sp>
      <p:sp>
        <p:nvSpPr>
          <p:cNvPr id="4" name="Slide Number Placeholder 3"/>
          <p:cNvSpPr>
            <a:spLocks noGrp="1"/>
          </p:cNvSpPr>
          <p:nvPr>
            <p:ph type="sldNum" sz="quarter" idx="12"/>
          </p:nvPr>
        </p:nvSpPr>
        <p:spPr/>
        <p:txBody>
          <a:bodyPr/>
          <a:lstStyle/>
          <a:p>
            <a:fld id="{DC09EFDD-8AF1-B048-9685-7C78C3DFF5CE}" type="slidenum">
              <a:rPr lang="en-US" smtClean="0"/>
              <a:t>2</a:t>
            </a:fld>
            <a:endParaRPr lang="en-US"/>
          </a:p>
        </p:txBody>
      </p:sp>
      <p:pic>
        <p:nvPicPr>
          <p:cNvPr id="5" name="Picture 4" descr="Ovary10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3370680"/>
            <a:ext cx="2348525" cy="1533506"/>
          </a:xfrm>
          <a:prstGeom prst="rect">
            <a:avLst/>
          </a:prstGeom>
        </p:spPr>
      </p:pic>
      <p:pic>
        <p:nvPicPr>
          <p:cNvPr id="6" name="Picture 5" descr="Ovary5x.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4396" y="-1564"/>
            <a:ext cx="2397329" cy="1997773"/>
          </a:xfrm>
          <a:prstGeom prst="rect">
            <a:avLst/>
          </a:prstGeom>
        </p:spPr>
      </p:pic>
      <p:pic>
        <p:nvPicPr>
          <p:cNvPr id="7" name="Picture 6" descr="Ova41h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61487" y="2926747"/>
            <a:ext cx="1694948" cy="2259930"/>
          </a:xfrm>
          <a:prstGeom prst="rect">
            <a:avLst/>
          </a:prstGeom>
        </p:spPr>
      </p:pic>
      <p:pic>
        <p:nvPicPr>
          <p:cNvPr id="8" name="Picture 7" descr="This-schematic-of-the-ovary-depicts-the-developing-follicle-and-oocyte-in-the-ovaria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996" y="306090"/>
            <a:ext cx="2412330" cy="1690120"/>
          </a:xfrm>
          <a:prstGeom prst="rect">
            <a:avLst/>
          </a:prstGeom>
        </p:spPr>
      </p:pic>
    </p:spTree>
    <p:extLst>
      <p:ext uri="{BB962C8B-B14F-4D97-AF65-F5344CB8AC3E}">
        <p14:creationId xmlns:p14="http://schemas.microsoft.com/office/powerpoint/2010/main" val="1706704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100940621"/>
              </p:ext>
            </p:extLst>
          </p:nvPr>
        </p:nvGraphicFramePr>
        <p:xfrm>
          <a:off x="701749" y="414670"/>
          <a:ext cx="7687339" cy="41799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DC09EFDD-8AF1-B048-9685-7C78C3DFF5CE}" type="slidenum">
              <a:rPr lang="en-US" smtClean="0"/>
              <a:t>20</a:t>
            </a:fld>
            <a:endParaRPr lang="en-US"/>
          </a:p>
        </p:txBody>
      </p:sp>
    </p:spTree>
    <p:extLst>
      <p:ext uri="{BB962C8B-B14F-4D97-AF65-F5344CB8AC3E}">
        <p14:creationId xmlns:p14="http://schemas.microsoft.com/office/powerpoint/2010/main" val="3558241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C09EFDD-8AF1-B048-9685-7C78C3DFF5CE}" type="slidenum">
              <a:rPr lang="en-US" smtClean="0"/>
              <a:t>21</a:t>
            </a:fld>
            <a:endParaRPr lang="en-US"/>
          </a:p>
        </p:txBody>
      </p:sp>
      <p:pic>
        <p:nvPicPr>
          <p:cNvPr id="6" name="Picture 5" descr="images-15.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9600" y="2374154"/>
            <a:ext cx="1572368" cy="2393109"/>
          </a:xfrm>
          <a:prstGeom prst="rect">
            <a:avLst/>
          </a:prstGeom>
        </p:spPr>
      </p:pic>
      <p:pic>
        <p:nvPicPr>
          <p:cNvPr id="10" name="Picture 9" descr="images-1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6622" y="2374154"/>
            <a:ext cx="1731378" cy="2393109"/>
          </a:xfrm>
          <a:prstGeom prst="rect">
            <a:avLst/>
          </a:prstGeom>
        </p:spPr>
      </p:pic>
      <p:pic>
        <p:nvPicPr>
          <p:cNvPr id="11" name="Picture 10" descr="images-9.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5634" y="216068"/>
            <a:ext cx="2400300" cy="1905000"/>
          </a:xfrm>
          <a:prstGeom prst="rect">
            <a:avLst/>
          </a:prstGeom>
        </p:spPr>
      </p:pic>
      <p:pic>
        <p:nvPicPr>
          <p:cNvPr id="8" name="Picture 7" descr="images-6.jpeg">
            <a:extLst>
              <a:ext uri="{FF2B5EF4-FFF2-40B4-BE49-F238E27FC236}">
                <a16:creationId xmlns:a16="http://schemas.microsoft.com/office/drawing/2014/main" id="{34FF3DF2-4CA2-A340-B12E-3911F0ECB0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381" y="216068"/>
            <a:ext cx="2335239" cy="1853364"/>
          </a:xfrm>
          <a:prstGeom prst="rect">
            <a:avLst/>
          </a:prstGeom>
        </p:spPr>
      </p:pic>
      <p:pic>
        <p:nvPicPr>
          <p:cNvPr id="9" name="Picture 8" descr="images-7.jpeg">
            <a:extLst>
              <a:ext uri="{FF2B5EF4-FFF2-40B4-BE49-F238E27FC236}">
                <a16:creationId xmlns:a16="http://schemas.microsoft.com/office/drawing/2014/main" id="{DF3B1747-B925-CE46-9111-DD39946707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381" y="2591186"/>
            <a:ext cx="2473785" cy="2061487"/>
          </a:xfrm>
          <a:prstGeom prst="rect">
            <a:avLst/>
          </a:prstGeom>
        </p:spPr>
      </p:pic>
      <p:pic>
        <p:nvPicPr>
          <p:cNvPr id="17" name="Picture 16" descr="images-13.jpeg">
            <a:extLst>
              <a:ext uri="{FF2B5EF4-FFF2-40B4-BE49-F238E27FC236}">
                <a16:creationId xmlns:a16="http://schemas.microsoft.com/office/drawing/2014/main" id="{9D76155B-7846-4B48-B0E1-E2BBB56417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5568" y="216068"/>
            <a:ext cx="3193632" cy="1841671"/>
          </a:xfrm>
          <a:prstGeom prst="rect">
            <a:avLst/>
          </a:prstGeom>
        </p:spPr>
      </p:pic>
      <p:pic>
        <p:nvPicPr>
          <p:cNvPr id="18" name="Picture 17" descr="images-2.jpeg">
            <a:extLst>
              <a:ext uri="{FF2B5EF4-FFF2-40B4-BE49-F238E27FC236}">
                <a16:creationId xmlns:a16="http://schemas.microsoft.com/office/drawing/2014/main" id="{BB6A356E-1ACE-D845-882D-9BF311217E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0400" y="2374155"/>
            <a:ext cx="1828800" cy="2495550"/>
          </a:xfrm>
          <a:prstGeom prst="rect">
            <a:avLst/>
          </a:prstGeom>
        </p:spPr>
      </p:pic>
    </p:spTree>
    <p:extLst>
      <p:ext uri="{BB962C8B-B14F-4D97-AF65-F5344CB8AC3E}">
        <p14:creationId xmlns:p14="http://schemas.microsoft.com/office/powerpoint/2010/main" val="2291888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C09EFDD-8AF1-B048-9685-7C78C3DFF5CE}" type="slidenum">
              <a:rPr lang="en-US" smtClean="0"/>
              <a:t>22</a:t>
            </a:fld>
            <a:endParaRPr lang="en-US"/>
          </a:p>
        </p:txBody>
      </p:sp>
      <p:pic>
        <p:nvPicPr>
          <p:cNvPr id="8" name="Picture 7" descr="fig0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85195"/>
            <a:ext cx="6744407" cy="5058305"/>
          </a:xfrm>
          <a:prstGeom prst="rect">
            <a:avLst/>
          </a:prstGeom>
        </p:spPr>
      </p:pic>
    </p:spTree>
    <p:extLst>
      <p:ext uri="{BB962C8B-B14F-4D97-AF65-F5344CB8AC3E}">
        <p14:creationId xmlns:p14="http://schemas.microsoft.com/office/powerpoint/2010/main" val="1685942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l-GR" sz="2100" dirty="0"/>
              <a:t>Ανάγκη και δυνατότητες της διατήρησης της αναπαραγωγικής λειτουργίας σήμερα</a:t>
            </a:r>
            <a:br>
              <a:rPr lang="el-GR" sz="2100" dirty="0"/>
            </a:br>
            <a:endParaRPr lang="en-US" sz="2100" dirty="0"/>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1230740127"/>
              </p:ext>
            </p:extLst>
          </p:nvPr>
        </p:nvGraphicFramePr>
        <p:xfrm>
          <a:off x="770021" y="1063230"/>
          <a:ext cx="7724274" cy="38614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DC09EFDD-8AF1-B048-9685-7C78C3DFF5CE}" type="slidenum">
              <a:rPr lang="en-US" smtClean="0"/>
              <a:t>23</a:t>
            </a:fld>
            <a:endParaRPr lang="en-US"/>
          </a:p>
        </p:txBody>
      </p:sp>
    </p:spTree>
    <p:extLst>
      <p:ext uri="{BB962C8B-B14F-4D97-AF65-F5344CB8AC3E}">
        <p14:creationId xmlns:p14="http://schemas.microsoft.com/office/powerpoint/2010/main" val="1416966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815742" y="559694"/>
            <a:ext cx="1548530" cy="555908"/>
          </a:xfrm>
        </p:spPr>
        <p:txBody>
          <a:bodyPr>
            <a:normAutofit fontScale="90000"/>
          </a:bodyPr>
          <a:lstStyle/>
          <a:p>
            <a:r>
              <a:rPr lang="el-GR" dirty="0"/>
              <a:t>ΕΛΣΤΑΤ </a:t>
            </a:r>
            <a:endParaRPr lang="en-US" dirty="0"/>
          </a:p>
        </p:txBody>
      </p:sp>
      <p:graphicFrame>
        <p:nvGraphicFramePr>
          <p:cNvPr id="12" name="Content Placeholder 11"/>
          <p:cNvGraphicFramePr>
            <a:graphicFrameLocks noGrp="1"/>
          </p:cNvGraphicFramePr>
          <p:nvPr>
            <p:ph sz="half" idx="1"/>
            <p:extLst>
              <p:ext uri="{D42A27DB-BD31-4B8C-83A1-F6EECF244321}">
                <p14:modId xmlns:p14="http://schemas.microsoft.com/office/powerpoint/2010/main" val="1326544371"/>
              </p:ext>
            </p:extLst>
          </p:nvPr>
        </p:nvGraphicFramePr>
        <p:xfrm>
          <a:off x="5723956" y="462011"/>
          <a:ext cx="3028950" cy="3473388"/>
        </p:xfrm>
        <a:graphic>
          <a:graphicData uri="http://schemas.openxmlformats.org/drawingml/2006/table">
            <a:tbl>
              <a:tblPr firstRow="1" bandRow="1">
                <a:tableStyleId>{5C22544A-7EE6-4342-B048-85BDC9FD1C3A}</a:tableStyleId>
              </a:tblPr>
              <a:tblGrid>
                <a:gridCol w="1514475">
                  <a:extLst>
                    <a:ext uri="{9D8B030D-6E8A-4147-A177-3AD203B41FA5}">
                      <a16:colId xmlns:a16="http://schemas.microsoft.com/office/drawing/2014/main" val="20000"/>
                    </a:ext>
                  </a:extLst>
                </a:gridCol>
                <a:gridCol w="1514475">
                  <a:extLst>
                    <a:ext uri="{9D8B030D-6E8A-4147-A177-3AD203B41FA5}">
                      <a16:colId xmlns:a16="http://schemas.microsoft.com/office/drawing/2014/main" val="20001"/>
                    </a:ext>
                  </a:extLst>
                </a:gridCol>
              </a:tblGrid>
              <a:tr h="377190">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l-GR" sz="1000" dirty="0"/>
                        <a:t>Δείκτης</a:t>
                      </a:r>
                      <a:r>
                        <a:rPr lang="el-GR" sz="1000" baseline="0" dirty="0"/>
                        <a:t> Γονιμότητας </a:t>
                      </a:r>
                      <a:endParaRPr lang="en-US" sz="1000" dirty="0"/>
                    </a:p>
                    <a:p>
                      <a:pPr algn="ctr"/>
                      <a:endParaRPr lang="en-US" sz="1000" dirty="0"/>
                    </a:p>
                  </a:txBody>
                  <a:tcPr marL="68580" marR="68580" marT="34290" marB="34290"/>
                </a:tc>
                <a:tc hMerge="1">
                  <a:txBody>
                    <a:bodyPr/>
                    <a:lstStyle/>
                    <a:p>
                      <a:endParaRPr lang="en-US" dirty="0"/>
                    </a:p>
                  </a:txBody>
                  <a:tcPr/>
                </a:tc>
                <a:extLst>
                  <a:ext uri="{0D108BD9-81ED-4DB2-BD59-A6C34878D82A}">
                    <a16:rowId xmlns:a16="http://schemas.microsoft.com/office/drawing/2014/main" val="10000"/>
                  </a:ext>
                </a:extLst>
              </a:tr>
              <a:tr h="221157">
                <a:tc>
                  <a:txBody>
                    <a:bodyPr/>
                    <a:lstStyle/>
                    <a:p>
                      <a:pPr algn="ctr" fontAlgn="b"/>
                      <a:r>
                        <a:rPr lang="is-IS" sz="900" b="1" i="0" u="none" strike="noStrike">
                          <a:effectLst/>
                          <a:latin typeface="Arial Greek"/>
                        </a:rPr>
                        <a:t>1950</a:t>
                      </a:r>
                    </a:p>
                  </a:txBody>
                  <a:tcPr marL="9525" marR="9525" marT="9525" marB="0" anchor="b"/>
                </a:tc>
                <a:tc>
                  <a:txBody>
                    <a:bodyPr/>
                    <a:lstStyle/>
                    <a:p>
                      <a:pPr algn="ctr" fontAlgn="b"/>
                      <a:r>
                        <a:rPr lang="fi-FI" sz="1200" b="0" i="0" u="none" strike="noStrike" dirty="0">
                          <a:solidFill>
                            <a:srgbClr val="FF0000"/>
                          </a:solidFill>
                          <a:effectLst/>
                          <a:latin typeface="Arial Greek"/>
                        </a:rPr>
                        <a:t>2,57</a:t>
                      </a:r>
                    </a:p>
                  </a:txBody>
                  <a:tcPr marL="9525" marR="9525" marT="9525" marB="0" anchor="b"/>
                </a:tc>
                <a:extLst>
                  <a:ext uri="{0D108BD9-81ED-4DB2-BD59-A6C34878D82A}">
                    <a16:rowId xmlns:a16="http://schemas.microsoft.com/office/drawing/2014/main" val="10001"/>
                  </a:ext>
                </a:extLst>
              </a:tr>
              <a:tr h="221157">
                <a:tc>
                  <a:txBody>
                    <a:bodyPr/>
                    <a:lstStyle/>
                    <a:p>
                      <a:pPr algn="ctr" fontAlgn="b"/>
                      <a:r>
                        <a:rPr lang="is-IS" sz="900" b="1" i="0" u="none" strike="noStrike">
                          <a:effectLst/>
                          <a:latin typeface="Arial Greek"/>
                        </a:rPr>
                        <a:t>1955</a:t>
                      </a:r>
                    </a:p>
                  </a:txBody>
                  <a:tcPr marL="9525" marR="9525" marT="9525" marB="0" anchor="b"/>
                </a:tc>
                <a:tc>
                  <a:txBody>
                    <a:bodyPr/>
                    <a:lstStyle/>
                    <a:p>
                      <a:pPr algn="ctr" fontAlgn="b"/>
                      <a:r>
                        <a:rPr lang="uk-UA" sz="900" b="0" i="0" u="none" strike="noStrike" dirty="0">
                          <a:effectLst/>
                          <a:latin typeface="Arial Greek"/>
                        </a:rPr>
                        <a:t>2,39</a:t>
                      </a:r>
                    </a:p>
                  </a:txBody>
                  <a:tcPr marL="9525" marR="9525" marT="9525" marB="0" anchor="b"/>
                </a:tc>
                <a:extLst>
                  <a:ext uri="{0D108BD9-81ED-4DB2-BD59-A6C34878D82A}">
                    <a16:rowId xmlns:a16="http://schemas.microsoft.com/office/drawing/2014/main" val="10002"/>
                  </a:ext>
                </a:extLst>
              </a:tr>
              <a:tr h="221157">
                <a:tc>
                  <a:txBody>
                    <a:bodyPr/>
                    <a:lstStyle/>
                    <a:p>
                      <a:pPr algn="ctr" fontAlgn="b"/>
                      <a:r>
                        <a:rPr lang="en-US" sz="900" b="1" i="0" u="none" strike="noStrike">
                          <a:effectLst/>
                          <a:latin typeface="Arial Greek"/>
                        </a:rPr>
                        <a:t>1960</a:t>
                      </a:r>
                    </a:p>
                  </a:txBody>
                  <a:tcPr marL="9525" marR="9525" marT="9525" marB="0" anchor="b"/>
                </a:tc>
                <a:tc>
                  <a:txBody>
                    <a:bodyPr/>
                    <a:lstStyle/>
                    <a:p>
                      <a:pPr algn="ctr" fontAlgn="b"/>
                      <a:r>
                        <a:rPr lang="is-IS" sz="900" b="0" i="0" u="none" strike="noStrike" dirty="0">
                          <a:effectLst/>
                          <a:latin typeface="Arial Greek"/>
                        </a:rPr>
                        <a:t>2,23</a:t>
                      </a:r>
                    </a:p>
                  </a:txBody>
                  <a:tcPr marL="9525" marR="9525" marT="9525" marB="0" anchor="b"/>
                </a:tc>
                <a:extLst>
                  <a:ext uri="{0D108BD9-81ED-4DB2-BD59-A6C34878D82A}">
                    <a16:rowId xmlns:a16="http://schemas.microsoft.com/office/drawing/2014/main" val="10003"/>
                  </a:ext>
                </a:extLst>
              </a:tr>
              <a:tr h="221157">
                <a:tc>
                  <a:txBody>
                    <a:bodyPr/>
                    <a:lstStyle/>
                    <a:p>
                      <a:pPr algn="ctr" fontAlgn="b"/>
                      <a:r>
                        <a:rPr lang="en-US" sz="900" b="1" i="0" u="none" strike="noStrike">
                          <a:effectLst/>
                          <a:latin typeface="Arial Greek"/>
                        </a:rPr>
                        <a:t>1965</a:t>
                      </a:r>
                    </a:p>
                  </a:txBody>
                  <a:tcPr marL="9525" marR="9525" marT="9525" marB="0" anchor="b"/>
                </a:tc>
                <a:tc>
                  <a:txBody>
                    <a:bodyPr/>
                    <a:lstStyle/>
                    <a:p>
                      <a:pPr algn="ctr" fontAlgn="b"/>
                      <a:r>
                        <a:rPr lang="fi-FI" sz="900" b="0" i="0" u="none" strike="noStrike" dirty="0">
                          <a:effectLst/>
                          <a:latin typeface="Arial Greek"/>
                        </a:rPr>
                        <a:t>2,32</a:t>
                      </a:r>
                    </a:p>
                  </a:txBody>
                  <a:tcPr marL="9525" marR="9525" marT="9525" marB="0" anchor="b"/>
                </a:tc>
                <a:extLst>
                  <a:ext uri="{0D108BD9-81ED-4DB2-BD59-A6C34878D82A}">
                    <a16:rowId xmlns:a16="http://schemas.microsoft.com/office/drawing/2014/main" val="10004"/>
                  </a:ext>
                </a:extLst>
              </a:tr>
              <a:tr h="221157">
                <a:tc>
                  <a:txBody>
                    <a:bodyPr/>
                    <a:lstStyle/>
                    <a:p>
                      <a:pPr algn="ctr" fontAlgn="b"/>
                      <a:r>
                        <a:rPr lang="cs-CZ" sz="900" b="1" i="0" u="none" strike="noStrike">
                          <a:effectLst/>
                          <a:latin typeface="Arial Greek"/>
                        </a:rPr>
                        <a:t>1970</a:t>
                      </a:r>
                    </a:p>
                  </a:txBody>
                  <a:tcPr marL="9525" marR="9525" marT="9525" marB="0" anchor="b"/>
                </a:tc>
                <a:tc>
                  <a:txBody>
                    <a:bodyPr/>
                    <a:lstStyle/>
                    <a:p>
                      <a:pPr algn="ctr" fontAlgn="b"/>
                      <a:r>
                        <a:rPr lang="fi-FI" sz="900" b="0" i="0" u="none" strike="noStrike" dirty="0">
                          <a:effectLst/>
                          <a:latin typeface="Arial Greek"/>
                        </a:rPr>
                        <a:t>2,43</a:t>
                      </a:r>
                    </a:p>
                  </a:txBody>
                  <a:tcPr marL="9525" marR="9525" marT="9525" marB="0" anchor="b"/>
                </a:tc>
                <a:extLst>
                  <a:ext uri="{0D108BD9-81ED-4DB2-BD59-A6C34878D82A}">
                    <a16:rowId xmlns:a16="http://schemas.microsoft.com/office/drawing/2014/main" val="10005"/>
                  </a:ext>
                </a:extLst>
              </a:tr>
              <a:tr h="221157">
                <a:tc>
                  <a:txBody>
                    <a:bodyPr/>
                    <a:lstStyle/>
                    <a:p>
                      <a:pPr algn="ctr" fontAlgn="b"/>
                      <a:r>
                        <a:rPr lang="cs-CZ" sz="900" b="1" i="0" u="none" strike="noStrike">
                          <a:effectLst/>
                          <a:latin typeface="Arial Greek"/>
                        </a:rPr>
                        <a:t>1975</a:t>
                      </a:r>
                    </a:p>
                  </a:txBody>
                  <a:tcPr marL="9525" marR="9525" marT="9525" marB="0" anchor="b"/>
                </a:tc>
                <a:tc>
                  <a:txBody>
                    <a:bodyPr/>
                    <a:lstStyle/>
                    <a:p>
                      <a:pPr algn="ctr" fontAlgn="b"/>
                      <a:r>
                        <a:rPr lang="fi-FI" sz="900" b="0" i="0" u="none" strike="noStrike" dirty="0">
                          <a:effectLst/>
                          <a:latin typeface="Arial Greek"/>
                        </a:rPr>
                        <a:t>2,33</a:t>
                      </a:r>
                    </a:p>
                  </a:txBody>
                  <a:tcPr marL="9525" marR="9525" marT="9525" marB="0" anchor="b"/>
                </a:tc>
                <a:extLst>
                  <a:ext uri="{0D108BD9-81ED-4DB2-BD59-A6C34878D82A}">
                    <a16:rowId xmlns:a16="http://schemas.microsoft.com/office/drawing/2014/main" val="10006"/>
                  </a:ext>
                </a:extLst>
              </a:tr>
              <a:tr h="221157">
                <a:tc>
                  <a:txBody>
                    <a:bodyPr/>
                    <a:lstStyle/>
                    <a:p>
                      <a:pPr algn="ctr" fontAlgn="b"/>
                      <a:r>
                        <a:rPr lang="en-US" sz="900" b="1" i="0" u="none" strike="noStrike" dirty="0">
                          <a:effectLst/>
                          <a:latin typeface="Arial Greek"/>
                        </a:rPr>
                        <a:t>1980</a:t>
                      </a:r>
                    </a:p>
                  </a:txBody>
                  <a:tcPr marL="9525" marR="9525" marT="9525" marB="0" anchor="b"/>
                </a:tc>
                <a:tc>
                  <a:txBody>
                    <a:bodyPr/>
                    <a:lstStyle/>
                    <a:p>
                      <a:pPr algn="ctr" fontAlgn="b"/>
                      <a:r>
                        <a:rPr lang="is-IS" sz="900" b="0" i="0" u="none" strike="noStrike" dirty="0">
                          <a:effectLst/>
                          <a:latin typeface="Arial Greek"/>
                        </a:rPr>
                        <a:t>2,23</a:t>
                      </a:r>
                    </a:p>
                  </a:txBody>
                  <a:tcPr marL="9525" marR="9525" marT="9525" marB="0" anchor="b"/>
                </a:tc>
                <a:extLst>
                  <a:ext uri="{0D108BD9-81ED-4DB2-BD59-A6C34878D82A}">
                    <a16:rowId xmlns:a16="http://schemas.microsoft.com/office/drawing/2014/main" val="10007"/>
                  </a:ext>
                </a:extLst>
              </a:tr>
              <a:tr h="221157">
                <a:tc>
                  <a:txBody>
                    <a:bodyPr/>
                    <a:lstStyle/>
                    <a:p>
                      <a:pPr algn="ctr" fontAlgn="b"/>
                      <a:r>
                        <a:rPr lang="en-US" sz="900" b="1" i="0" u="none" strike="noStrike" dirty="0">
                          <a:effectLst/>
                          <a:latin typeface="Arial Greek"/>
                        </a:rPr>
                        <a:t>1985</a:t>
                      </a:r>
                    </a:p>
                  </a:txBody>
                  <a:tcPr marL="9525" marR="9525" marT="9525" marB="0" anchor="b"/>
                </a:tc>
                <a:tc>
                  <a:txBody>
                    <a:bodyPr/>
                    <a:lstStyle/>
                    <a:p>
                      <a:pPr algn="ctr" fontAlgn="b"/>
                      <a:r>
                        <a:rPr lang="fi-FI" sz="900" b="0" i="0" u="none" strike="noStrike" dirty="0">
                          <a:effectLst/>
                          <a:latin typeface="Arial Greek"/>
                        </a:rPr>
                        <a:t>1,68</a:t>
                      </a:r>
                    </a:p>
                  </a:txBody>
                  <a:tcPr marL="9525" marR="9525" marT="9525" marB="0" anchor="b"/>
                </a:tc>
                <a:extLst>
                  <a:ext uri="{0D108BD9-81ED-4DB2-BD59-A6C34878D82A}">
                    <a16:rowId xmlns:a16="http://schemas.microsoft.com/office/drawing/2014/main" val="10008"/>
                  </a:ext>
                </a:extLst>
              </a:tr>
              <a:tr h="221157">
                <a:tc>
                  <a:txBody>
                    <a:bodyPr/>
                    <a:lstStyle/>
                    <a:p>
                      <a:pPr algn="ctr" fontAlgn="b"/>
                      <a:r>
                        <a:rPr lang="en-US" sz="900" b="1" i="0" u="none" strike="noStrike" dirty="0">
                          <a:effectLst/>
                          <a:latin typeface="Arial Greek"/>
                        </a:rPr>
                        <a:t>1990</a:t>
                      </a:r>
                    </a:p>
                  </a:txBody>
                  <a:tcPr marL="9525" marR="9525" marT="9525" marB="0" anchor="b"/>
                </a:tc>
                <a:tc>
                  <a:txBody>
                    <a:bodyPr/>
                    <a:lstStyle/>
                    <a:p>
                      <a:pPr algn="ctr" fontAlgn="b"/>
                      <a:r>
                        <a:rPr lang="uk-UA" sz="900" b="0" i="0" u="none" strike="noStrike" dirty="0">
                          <a:effectLst/>
                          <a:latin typeface="Arial Greek"/>
                        </a:rPr>
                        <a:t>1,39</a:t>
                      </a:r>
                    </a:p>
                  </a:txBody>
                  <a:tcPr marL="9525" marR="9525" marT="9525" marB="0" anchor="b"/>
                </a:tc>
                <a:extLst>
                  <a:ext uri="{0D108BD9-81ED-4DB2-BD59-A6C34878D82A}">
                    <a16:rowId xmlns:a16="http://schemas.microsoft.com/office/drawing/2014/main" val="10009"/>
                  </a:ext>
                </a:extLst>
              </a:tr>
              <a:tr h="221157">
                <a:tc>
                  <a:txBody>
                    <a:bodyPr/>
                    <a:lstStyle/>
                    <a:p>
                      <a:pPr algn="ctr" fontAlgn="b"/>
                      <a:r>
                        <a:rPr lang="en-US" sz="900" b="1" i="0" u="none" strike="noStrike" dirty="0">
                          <a:effectLst/>
                          <a:latin typeface="Arial Greek"/>
                        </a:rPr>
                        <a:t>1995</a:t>
                      </a:r>
                    </a:p>
                  </a:txBody>
                  <a:tcPr marL="9525" marR="9525" marT="9525" marB="0" anchor="b"/>
                </a:tc>
                <a:tc>
                  <a:txBody>
                    <a:bodyPr/>
                    <a:lstStyle/>
                    <a:p>
                      <a:pPr algn="ctr" fontAlgn="b"/>
                      <a:r>
                        <a:rPr lang="fi-FI" sz="900" b="0" i="0" u="none" strike="noStrike" dirty="0">
                          <a:effectLst/>
                          <a:latin typeface="Arial Greek"/>
                        </a:rPr>
                        <a:t>1,28</a:t>
                      </a:r>
                    </a:p>
                  </a:txBody>
                  <a:tcPr marL="9525" marR="9525" marT="9525" marB="0" anchor="b"/>
                </a:tc>
                <a:extLst>
                  <a:ext uri="{0D108BD9-81ED-4DB2-BD59-A6C34878D82A}">
                    <a16:rowId xmlns:a16="http://schemas.microsoft.com/office/drawing/2014/main" val="10010"/>
                  </a:ext>
                </a:extLst>
              </a:tr>
              <a:tr h="221157">
                <a:tc>
                  <a:txBody>
                    <a:bodyPr/>
                    <a:lstStyle/>
                    <a:p>
                      <a:pPr algn="ctr" fontAlgn="b"/>
                      <a:r>
                        <a:rPr lang="is-IS" sz="900" b="1" i="0" u="none" strike="noStrike" dirty="0">
                          <a:effectLst/>
                          <a:latin typeface="Arial Greek"/>
                        </a:rPr>
                        <a:t>2000</a:t>
                      </a:r>
                    </a:p>
                  </a:txBody>
                  <a:tcPr marL="9525" marR="9525" marT="9525" marB="0" anchor="b"/>
                </a:tc>
                <a:tc>
                  <a:txBody>
                    <a:bodyPr/>
                    <a:lstStyle/>
                    <a:p>
                      <a:pPr algn="ctr" fontAlgn="b"/>
                      <a:r>
                        <a:rPr lang="fi-FI" sz="900" b="0" i="0" u="none" strike="noStrike" dirty="0">
                          <a:effectLst/>
                          <a:latin typeface="Arial Greek"/>
                        </a:rPr>
                        <a:t>1,25</a:t>
                      </a:r>
                    </a:p>
                  </a:txBody>
                  <a:tcPr marL="9525" marR="9525" marT="9525" marB="0" anchor="b"/>
                </a:tc>
                <a:extLst>
                  <a:ext uri="{0D108BD9-81ED-4DB2-BD59-A6C34878D82A}">
                    <a16:rowId xmlns:a16="http://schemas.microsoft.com/office/drawing/2014/main" val="10011"/>
                  </a:ext>
                </a:extLst>
              </a:tr>
              <a:tr h="221157">
                <a:tc>
                  <a:txBody>
                    <a:bodyPr/>
                    <a:lstStyle/>
                    <a:p>
                      <a:pPr algn="ctr" fontAlgn="b"/>
                      <a:r>
                        <a:rPr lang="is-IS" sz="900" b="1" i="0" u="none" strike="noStrike" dirty="0">
                          <a:effectLst/>
                          <a:latin typeface="Arial Greek"/>
                        </a:rPr>
                        <a:t>2005</a:t>
                      </a:r>
                    </a:p>
                  </a:txBody>
                  <a:tcPr marL="9525" marR="9525" marT="9525" marB="0" anchor="b"/>
                </a:tc>
                <a:tc>
                  <a:txBody>
                    <a:bodyPr/>
                    <a:lstStyle/>
                    <a:p>
                      <a:pPr algn="ctr" fontAlgn="b"/>
                      <a:r>
                        <a:rPr lang="uk-UA" sz="900" b="0" i="0" u="none" strike="noStrike" dirty="0">
                          <a:effectLst/>
                          <a:latin typeface="Arial Greek"/>
                        </a:rPr>
                        <a:t>1,34</a:t>
                      </a:r>
                    </a:p>
                  </a:txBody>
                  <a:tcPr marL="9525" marR="9525" marT="9525" marB="0" anchor="b"/>
                </a:tc>
                <a:extLst>
                  <a:ext uri="{0D108BD9-81ED-4DB2-BD59-A6C34878D82A}">
                    <a16:rowId xmlns:a16="http://schemas.microsoft.com/office/drawing/2014/main" val="10012"/>
                  </a:ext>
                </a:extLst>
              </a:tr>
              <a:tr h="221157">
                <a:tc>
                  <a:txBody>
                    <a:bodyPr/>
                    <a:lstStyle/>
                    <a:p>
                      <a:pPr algn="ctr" fontAlgn="b"/>
                      <a:r>
                        <a:rPr lang="is-IS" sz="900" b="1" i="0" u="none" strike="noStrike" dirty="0">
                          <a:effectLst/>
                          <a:latin typeface="Arial Greek"/>
                        </a:rPr>
                        <a:t>2010</a:t>
                      </a:r>
                    </a:p>
                  </a:txBody>
                  <a:tcPr marL="9525" marR="9525" marT="9525" marB="0" anchor="b"/>
                </a:tc>
                <a:tc>
                  <a:txBody>
                    <a:bodyPr/>
                    <a:lstStyle/>
                    <a:p>
                      <a:pPr algn="ctr" fontAlgn="b"/>
                      <a:r>
                        <a:rPr lang="fi-FI" sz="900" b="0" i="0" u="none" strike="noStrike" dirty="0">
                          <a:effectLst/>
                          <a:latin typeface="Arial Greek"/>
                        </a:rPr>
                        <a:t>1,48</a:t>
                      </a:r>
                    </a:p>
                  </a:txBody>
                  <a:tcPr marL="9525" marR="9525" marT="9525" marB="0" anchor="b"/>
                </a:tc>
                <a:extLst>
                  <a:ext uri="{0D108BD9-81ED-4DB2-BD59-A6C34878D82A}">
                    <a16:rowId xmlns:a16="http://schemas.microsoft.com/office/drawing/2014/main" val="10013"/>
                  </a:ext>
                </a:extLst>
              </a:tr>
              <a:tr h="221157">
                <a:tc>
                  <a:txBody>
                    <a:bodyPr/>
                    <a:lstStyle/>
                    <a:p>
                      <a:pPr algn="ctr" fontAlgn="b"/>
                      <a:r>
                        <a:rPr lang="is-IS" sz="900" b="1" i="0" u="none" strike="noStrike" dirty="0">
                          <a:effectLst/>
                          <a:latin typeface="Arial Greek"/>
                        </a:rPr>
                        <a:t>201</a:t>
                      </a:r>
                      <a:r>
                        <a:rPr lang="el-GR" sz="900" b="1" i="0" u="none" strike="noStrike" dirty="0">
                          <a:effectLst/>
                          <a:latin typeface="Arial Greek"/>
                        </a:rPr>
                        <a:t>5</a:t>
                      </a:r>
                      <a:endParaRPr lang="is-IS" sz="900" b="1" i="0" u="none" strike="noStrike" dirty="0">
                        <a:effectLst/>
                        <a:latin typeface="Arial Greek"/>
                      </a:endParaRPr>
                    </a:p>
                  </a:txBody>
                  <a:tcPr marL="9525" marR="9525" marT="9525" marB="0" anchor="b"/>
                </a:tc>
                <a:tc>
                  <a:txBody>
                    <a:bodyPr/>
                    <a:lstStyle/>
                    <a:p>
                      <a:pPr algn="ctr" fontAlgn="b"/>
                      <a:r>
                        <a:rPr lang="it-IT" sz="1200" b="0" i="0" u="none" strike="noStrike" dirty="0">
                          <a:solidFill>
                            <a:srgbClr val="FF0000"/>
                          </a:solidFill>
                          <a:effectLst/>
                          <a:latin typeface="Arial Greek"/>
                        </a:rPr>
                        <a:t>1,3</a:t>
                      </a:r>
                      <a:r>
                        <a:rPr lang="el-GR" sz="1200" b="0" i="0" u="none" strike="noStrike" dirty="0">
                          <a:solidFill>
                            <a:srgbClr val="FF0000"/>
                          </a:solidFill>
                          <a:effectLst/>
                          <a:latin typeface="Arial Greek"/>
                        </a:rPr>
                        <a:t>5</a:t>
                      </a:r>
                      <a:endParaRPr lang="it-IT" sz="1200" b="0" i="0" u="none" strike="noStrike" dirty="0">
                        <a:solidFill>
                          <a:srgbClr val="FF0000"/>
                        </a:solidFill>
                        <a:effectLst/>
                        <a:latin typeface="Arial Greek"/>
                      </a:endParaRPr>
                    </a:p>
                  </a:txBody>
                  <a:tcPr marL="9525" marR="9525" marT="9525" marB="0" anchor="b"/>
                </a:tc>
                <a:extLst>
                  <a:ext uri="{0D108BD9-81ED-4DB2-BD59-A6C34878D82A}">
                    <a16:rowId xmlns:a16="http://schemas.microsoft.com/office/drawing/2014/main" val="10014"/>
                  </a:ext>
                </a:extLst>
              </a:tr>
            </a:tbl>
          </a:graphicData>
        </a:graphic>
      </p:graphicFrame>
      <p:graphicFrame>
        <p:nvGraphicFramePr>
          <p:cNvPr id="14" name="Content Placeholder 13"/>
          <p:cNvGraphicFramePr>
            <a:graphicFrameLocks noGrp="1"/>
          </p:cNvGraphicFramePr>
          <p:nvPr>
            <p:ph sz="half" idx="2"/>
            <p:extLst>
              <p:ext uri="{D42A27DB-BD31-4B8C-83A1-F6EECF244321}">
                <p14:modId xmlns:p14="http://schemas.microsoft.com/office/powerpoint/2010/main" val="111924259"/>
              </p:ext>
            </p:extLst>
          </p:nvPr>
        </p:nvGraphicFramePr>
        <p:xfrm>
          <a:off x="256373" y="469965"/>
          <a:ext cx="3028950" cy="4344494"/>
        </p:xfrm>
        <a:graphic>
          <a:graphicData uri="http://schemas.openxmlformats.org/drawingml/2006/table">
            <a:tbl>
              <a:tblPr firstRow="1" bandRow="1">
                <a:tableStyleId>{5C22544A-7EE6-4342-B048-85BDC9FD1C3A}</a:tableStyleId>
              </a:tblPr>
              <a:tblGrid>
                <a:gridCol w="1514475">
                  <a:extLst>
                    <a:ext uri="{9D8B030D-6E8A-4147-A177-3AD203B41FA5}">
                      <a16:colId xmlns:a16="http://schemas.microsoft.com/office/drawing/2014/main" val="20000"/>
                    </a:ext>
                  </a:extLst>
                </a:gridCol>
                <a:gridCol w="1514475">
                  <a:extLst>
                    <a:ext uri="{9D8B030D-6E8A-4147-A177-3AD203B41FA5}">
                      <a16:colId xmlns:a16="http://schemas.microsoft.com/office/drawing/2014/main" val="20001"/>
                    </a:ext>
                  </a:extLst>
                </a:gridCol>
              </a:tblGrid>
              <a:tr h="503324">
                <a:tc gridSpan="2">
                  <a:txBody>
                    <a:bodyPr/>
                    <a:lstStyle/>
                    <a:p>
                      <a:pPr algn="ctr"/>
                      <a:r>
                        <a:rPr lang="en-US" sz="1000" baseline="0" dirty="0"/>
                        <a:t> </a:t>
                      </a:r>
                      <a:r>
                        <a:rPr lang="el-GR" sz="1000" baseline="0" dirty="0"/>
                        <a:t>Μέση ηλικία Κυησης στην Ελλάδα </a:t>
                      </a:r>
                      <a:endParaRPr lang="en-US" sz="1000" dirty="0"/>
                    </a:p>
                  </a:txBody>
                  <a:tcPr marL="68580" marR="68580" marT="34290" marB="34290"/>
                </a:tc>
                <a:tc hMerge="1">
                  <a:txBody>
                    <a:bodyPr/>
                    <a:lstStyle/>
                    <a:p>
                      <a:endParaRPr lang="en-US" dirty="0"/>
                    </a:p>
                  </a:txBody>
                  <a:tcPr/>
                </a:tc>
                <a:extLst>
                  <a:ext uri="{0D108BD9-81ED-4DB2-BD59-A6C34878D82A}">
                    <a16:rowId xmlns:a16="http://schemas.microsoft.com/office/drawing/2014/main" val="10000"/>
                  </a:ext>
                </a:extLst>
              </a:tr>
              <a:tr h="256078">
                <a:tc>
                  <a:txBody>
                    <a:bodyPr/>
                    <a:lstStyle/>
                    <a:p>
                      <a:pPr algn="ctr" fontAlgn="b"/>
                      <a:r>
                        <a:rPr lang="cs-CZ" sz="900" b="1" i="0" u="none" strike="noStrike" dirty="0">
                          <a:effectLst/>
                          <a:latin typeface="Arial Greek"/>
                        </a:rPr>
                        <a:t>1975</a:t>
                      </a:r>
                    </a:p>
                  </a:txBody>
                  <a:tcPr marL="9525" marR="9525" marT="9525" marB="0" anchor="b"/>
                </a:tc>
                <a:tc>
                  <a:txBody>
                    <a:bodyPr/>
                    <a:lstStyle/>
                    <a:p>
                      <a:pPr algn="ctr" fontAlgn="b"/>
                      <a:r>
                        <a:rPr lang="is-IS" sz="1200" b="0" i="0" u="none" strike="noStrike" dirty="0">
                          <a:solidFill>
                            <a:srgbClr val="FF0000"/>
                          </a:solidFill>
                          <a:effectLst/>
                          <a:latin typeface="Arial"/>
                        </a:rPr>
                        <a:t>26,82</a:t>
                      </a:r>
                    </a:p>
                  </a:txBody>
                  <a:tcPr marL="9525" marR="9525" marT="9525" marB="0" anchor="b"/>
                </a:tc>
                <a:extLst>
                  <a:ext uri="{0D108BD9-81ED-4DB2-BD59-A6C34878D82A}">
                    <a16:rowId xmlns:a16="http://schemas.microsoft.com/office/drawing/2014/main" val="10001"/>
                  </a:ext>
                </a:extLst>
              </a:tr>
              <a:tr h="256078">
                <a:tc>
                  <a:txBody>
                    <a:bodyPr/>
                    <a:lstStyle/>
                    <a:p>
                      <a:pPr algn="ctr" fontAlgn="b"/>
                      <a:r>
                        <a:rPr lang="en-US" sz="900" b="1" i="0" u="none" strike="noStrike" dirty="0">
                          <a:effectLst/>
                          <a:latin typeface="Arial Greek"/>
                        </a:rPr>
                        <a:t>1980</a:t>
                      </a:r>
                    </a:p>
                  </a:txBody>
                  <a:tcPr marL="9525" marR="9525" marT="9525" marB="0" anchor="b"/>
                </a:tc>
                <a:tc>
                  <a:txBody>
                    <a:bodyPr/>
                    <a:lstStyle/>
                    <a:p>
                      <a:pPr algn="ctr" fontAlgn="b"/>
                      <a:r>
                        <a:rPr lang="is-IS" sz="900" b="0" i="0" u="none" strike="noStrike" dirty="0">
                          <a:effectLst/>
                          <a:latin typeface="Arial"/>
                        </a:rPr>
                        <a:t>26,10</a:t>
                      </a:r>
                    </a:p>
                  </a:txBody>
                  <a:tcPr marL="9525" marR="9525" marT="9525" marB="0" anchor="b"/>
                </a:tc>
                <a:extLst>
                  <a:ext uri="{0D108BD9-81ED-4DB2-BD59-A6C34878D82A}">
                    <a16:rowId xmlns:a16="http://schemas.microsoft.com/office/drawing/2014/main" val="10002"/>
                  </a:ext>
                </a:extLst>
              </a:tr>
              <a:tr h="256078">
                <a:tc>
                  <a:txBody>
                    <a:bodyPr/>
                    <a:lstStyle/>
                    <a:p>
                      <a:pPr algn="ctr" fontAlgn="b"/>
                      <a:r>
                        <a:rPr lang="en-US" sz="900" b="1" i="0" u="none" strike="noStrike" dirty="0">
                          <a:effectLst/>
                          <a:latin typeface="Arial Greek"/>
                        </a:rPr>
                        <a:t>1985</a:t>
                      </a:r>
                    </a:p>
                  </a:txBody>
                  <a:tcPr marL="9525" marR="9525" marT="9525" marB="0" anchor="b"/>
                </a:tc>
                <a:tc>
                  <a:txBody>
                    <a:bodyPr/>
                    <a:lstStyle/>
                    <a:p>
                      <a:pPr algn="ctr" fontAlgn="b"/>
                      <a:r>
                        <a:rPr lang="is-IS" sz="900" b="0" i="0" u="none" strike="noStrike" dirty="0">
                          <a:effectLst/>
                          <a:latin typeface="Arial"/>
                        </a:rPr>
                        <a:t>26,24</a:t>
                      </a:r>
                    </a:p>
                  </a:txBody>
                  <a:tcPr marL="9525" marR="9525" marT="9525" marB="0" anchor="b"/>
                </a:tc>
                <a:extLst>
                  <a:ext uri="{0D108BD9-81ED-4DB2-BD59-A6C34878D82A}">
                    <a16:rowId xmlns:a16="http://schemas.microsoft.com/office/drawing/2014/main" val="10003"/>
                  </a:ext>
                </a:extLst>
              </a:tr>
              <a:tr h="256078">
                <a:tc>
                  <a:txBody>
                    <a:bodyPr/>
                    <a:lstStyle/>
                    <a:p>
                      <a:pPr algn="ctr" fontAlgn="b"/>
                      <a:r>
                        <a:rPr lang="en-US" sz="900" b="1" i="0" u="none" strike="noStrike" dirty="0">
                          <a:effectLst/>
                          <a:latin typeface="Arial Greek"/>
                        </a:rPr>
                        <a:t>1990</a:t>
                      </a:r>
                    </a:p>
                  </a:txBody>
                  <a:tcPr marL="9525" marR="9525" marT="9525" marB="0" anchor="b"/>
                </a:tc>
                <a:tc>
                  <a:txBody>
                    <a:bodyPr/>
                    <a:lstStyle/>
                    <a:p>
                      <a:pPr algn="ctr" fontAlgn="b"/>
                      <a:r>
                        <a:rPr lang="is-IS" sz="900" b="0" i="0" u="none" strike="noStrike" dirty="0">
                          <a:effectLst/>
                          <a:latin typeface="Arial"/>
                        </a:rPr>
                        <a:t>27,18</a:t>
                      </a:r>
                    </a:p>
                  </a:txBody>
                  <a:tcPr marL="9525" marR="9525" marT="9525" marB="0" anchor="b"/>
                </a:tc>
                <a:extLst>
                  <a:ext uri="{0D108BD9-81ED-4DB2-BD59-A6C34878D82A}">
                    <a16:rowId xmlns:a16="http://schemas.microsoft.com/office/drawing/2014/main" val="10004"/>
                  </a:ext>
                </a:extLst>
              </a:tr>
              <a:tr h="256078">
                <a:tc>
                  <a:txBody>
                    <a:bodyPr/>
                    <a:lstStyle/>
                    <a:p>
                      <a:pPr algn="ctr" fontAlgn="b"/>
                      <a:r>
                        <a:rPr lang="en-US" sz="900" b="1" i="0" u="none" strike="noStrike" dirty="0">
                          <a:effectLst/>
                          <a:latin typeface="Arial Greek"/>
                        </a:rPr>
                        <a:t>1995</a:t>
                      </a:r>
                    </a:p>
                  </a:txBody>
                  <a:tcPr marL="9525" marR="9525" marT="9525" marB="0" anchor="b"/>
                </a:tc>
                <a:tc>
                  <a:txBody>
                    <a:bodyPr/>
                    <a:lstStyle/>
                    <a:p>
                      <a:pPr algn="ctr" fontAlgn="b"/>
                      <a:r>
                        <a:rPr lang="is-IS" sz="900" b="0" i="0" u="none" strike="noStrike" dirty="0">
                          <a:effectLst/>
                          <a:latin typeface="Arial"/>
                        </a:rPr>
                        <a:t>28,27</a:t>
                      </a:r>
                    </a:p>
                  </a:txBody>
                  <a:tcPr marL="9525" marR="9525" marT="9525" marB="0" anchor="b"/>
                </a:tc>
                <a:extLst>
                  <a:ext uri="{0D108BD9-81ED-4DB2-BD59-A6C34878D82A}">
                    <a16:rowId xmlns:a16="http://schemas.microsoft.com/office/drawing/2014/main" val="10005"/>
                  </a:ext>
                </a:extLst>
              </a:tr>
              <a:tr h="256078">
                <a:tc>
                  <a:txBody>
                    <a:bodyPr/>
                    <a:lstStyle/>
                    <a:p>
                      <a:pPr algn="ctr" fontAlgn="b"/>
                      <a:r>
                        <a:rPr lang="is-IS" sz="900" b="1" i="0" u="none" strike="noStrike" dirty="0">
                          <a:effectLst/>
                          <a:latin typeface="Arial Greek"/>
                        </a:rPr>
                        <a:t>2000</a:t>
                      </a:r>
                    </a:p>
                  </a:txBody>
                  <a:tcPr marL="9525" marR="9525" marT="9525" marB="0" anchor="b"/>
                </a:tc>
                <a:tc>
                  <a:txBody>
                    <a:bodyPr/>
                    <a:lstStyle/>
                    <a:p>
                      <a:pPr algn="ctr" fontAlgn="b"/>
                      <a:r>
                        <a:rPr lang="cs-CZ" sz="900" b="0" i="0" u="none" strike="noStrike" dirty="0">
                          <a:effectLst/>
                          <a:latin typeface="Arial"/>
                        </a:rPr>
                        <a:t>29,10</a:t>
                      </a:r>
                    </a:p>
                  </a:txBody>
                  <a:tcPr marL="9525" marR="9525" marT="9525" marB="0" anchor="b"/>
                </a:tc>
                <a:extLst>
                  <a:ext uri="{0D108BD9-81ED-4DB2-BD59-A6C34878D82A}">
                    <a16:rowId xmlns:a16="http://schemas.microsoft.com/office/drawing/2014/main" val="10006"/>
                  </a:ext>
                </a:extLst>
              </a:tr>
              <a:tr h="256078">
                <a:tc>
                  <a:txBody>
                    <a:bodyPr/>
                    <a:lstStyle/>
                    <a:p>
                      <a:pPr algn="ctr" fontAlgn="b"/>
                      <a:r>
                        <a:rPr lang="is-IS" sz="900" b="1" i="0" u="none" strike="noStrike" dirty="0">
                          <a:effectLst/>
                          <a:latin typeface="Arial Greek"/>
                        </a:rPr>
                        <a:t>2005</a:t>
                      </a:r>
                    </a:p>
                  </a:txBody>
                  <a:tcPr marL="9525" marR="9525" marT="9525" marB="0" anchor="b"/>
                </a:tc>
                <a:tc>
                  <a:txBody>
                    <a:bodyPr/>
                    <a:lstStyle/>
                    <a:p>
                      <a:pPr algn="ctr" fontAlgn="b"/>
                      <a:r>
                        <a:rPr lang="fi-FI" sz="900" b="0" i="0" u="none" strike="noStrike" dirty="0">
                          <a:effectLst/>
                          <a:latin typeface="Arial"/>
                        </a:rPr>
                        <a:t>29,91</a:t>
                      </a:r>
                    </a:p>
                  </a:txBody>
                  <a:tcPr marL="9525" marR="9525" marT="9525" marB="0" anchor="b"/>
                </a:tc>
                <a:extLst>
                  <a:ext uri="{0D108BD9-81ED-4DB2-BD59-A6C34878D82A}">
                    <a16:rowId xmlns:a16="http://schemas.microsoft.com/office/drawing/2014/main" val="10007"/>
                  </a:ext>
                </a:extLst>
              </a:tr>
              <a:tr h="256078">
                <a:tc>
                  <a:txBody>
                    <a:bodyPr/>
                    <a:lstStyle/>
                    <a:p>
                      <a:pPr algn="ctr" fontAlgn="b"/>
                      <a:r>
                        <a:rPr lang="is-IS" sz="900" b="1" i="0" u="none" strike="noStrike" dirty="0">
                          <a:effectLst/>
                          <a:latin typeface="Arial Greek"/>
                        </a:rPr>
                        <a:t>2010</a:t>
                      </a:r>
                    </a:p>
                  </a:txBody>
                  <a:tcPr marL="9525" marR="9525" marT="9525" marB="0" anchor="b"/>
                </a:tc>
                <a:tc>
                  <a:txBody>
                    <a:bodyPr/>
                    <a:lstStyle/>
                    <a:p>
                      <a:pPr algn="ctr" fontAlgn="b"/>
                      <a:r>
                        <a:rPr lang="uk-UA" sz="900" b="0" i="0" u="none" strike="noStrike" dirty="0">
                          <a:effectLst/>
                          <a:latin typeface="Arial"/>
                        </a:rPr>
                        <a:t>30,39</a:t>
                      </a:r>
                    </a:p>
                  </a:txBody>
                  <a:tcPr marL="9525" marR="9525" marT="9525" marB="0" anchor="b"/>
                </a:tc>
                <a:extLst>
                  <a:ext uri="{0D108BD9-81ED-4DB2-BD59-A6C34878D82A}">
                    <a16:rowId xmlns:a16="http://schemas.microsoft.com/office/drawing/2014/main" val="10008"/>
                  </a:ext>
                </a:extLst>
              </a:tr>
              <a:tr h="256078">
                <a:tc>
                  <a:txBody>
                    <a:bodyPr/>
                    <a:lstStyle/>
                    <a:p>
                      <a:pPr algn="ctr" fontAlgn="b"/>
                      <a:r>
                        <a:rPr lang="is-IS" sz="900" b="1" i="0" u="none" strike="noStrike">
                          <a:effectLst/>
                          <a:latin typeface="Arial Greek"/>
                        </a:rPr>
                        <a:t>2011</a:t>
                      </a:r>
                    </a:p>
                  </a:txBody>
                  <a:tcPr marL="9525" marR="9525" marT="9525" marB="0" anchor="b"/>
                </a:tc>
                <a:tc>
                  <a:txBody>
                    <a:bodyPr/>
                    <a:lstStyle/>
                    <a:p>
                      <a:pPr algn="ctr" fontAlgn="b"/>
                      <a:r>
                        <a:rPr lang="cs-CZ" sz="900" b="0" i="0" u="none" strike="noStrike" dirty="0">
                          <a:effectLst/>
                          <a:latin typeface="Arial Greek"/>
                        </a:rPr>
                        <a:t>30,49</a:t>
                      </a:r>
                    </a:p>
                  </a:txBody>
                  <a:tcPr marL="9525" marR="9525" marT="9525" marB="0" anchor="b"/>
                </a:tc>
                <a:extLst>
                  <a:ext uri="{0D108BD9-81ED-4DB2-BD59-A6C34878D82A}">
                    <a16:rowId xmlns:a16="http://schemas.microsoft.com/office/drawing/2014/main" val="10009"/>
                  </a:ext>
                </a:extLst>
              </a:tr>
              <a:tr h="256078">
                <a:tc>
                  <a:txBody>
                    <a:bodyPr/>
                    <a:lstStyle/>
                    <a:p>
                      <a:pPr algn="ctr" fontAlgn="b"/>
                      <a:r>
                        <a:rPr lang="is-IS" sz="900" b="1" i="0" u="none" strike="noStrike">
                          <a:effectLst/>
                          <a:latin typeface="Arial Greek"/>
                        </a:rPr>
                        <a:t>2012</a:t>
                      </a:r>
                    </a:p>
                  </a:txBody>
                  <a:tcPr marL="9525" marR="9525" marT="9525" marB="0" anchor="b"/>
                </a:tc>
                <a:tc>
                  <a:txBody>
                    <a:bodyPr/>
                    <a:lstStyle/>
                    <a:p>
                      <a:pPr algn="ctr" fontAlgn="b"/>
                      <a:r>
                        <a:rPr lang="is-IS" sz="900" b="0" i="0" u="none" strike="noStrike" dirty="0">
                          <a:effectLst/>
                          <a:latin typeface="Arial Greek"/>
                        </a:rPr>
                        <a:t>30,68</a:t>
                      </a:r>
                    </a:p>
                  </a:txBody>
                  <a:tcPr marL="9525" marR="9525" marT="9525" marB="0" anchor="b"/>
                </a:tc>
                <a:extLst>
                  <a:ext uri="{0D108BD9-81ED-4DB2-BD59-A6C34878D82A}">
                    <a16:rowId xmlns:a16="http://schemas.microsoft.com/office/drawing/2014/main" val="10010"/>
                  </a:ext>
                </a:extLst>
              </a:tr>
              <a:tr h="256078">
                <a:tc>
                  <a:txBody>
                    <a:bodyPr/>
                    <a:lstStyle/>
                    <a:p>
                      <a:pPr algn="ctr" fontAlgn="b"/>
                      <a:r>
                        <a:rPr lang="is-IS" sz="900" b="1" i="0" u="none" strike="noStrike">
                          <a:effectLst/>
                          <a:latin typeface="Arial Greek"/>
                        </a:rPr>
                        <a:t>2013</a:t>
                      </a:r>
                    </a:p>
                  </a:txBody>
                  <a:tcPr marL="9525" marR="9525" marT="9525" marB="0" anchor="b"/>
                </a:tc>
                <a:tc>
                  <a:txBody>
                    <a:bodyPr/>
                    <a:lstStyle/>
                    <a:p>
                      <a:pPr algn="ctr" fontAlgn="b"/>
                      <a:r>
                        <a:rPr lang="fi-FI" sz="900" b="0" i="0" u="none" strike="noStrike" dirty="0">
                          <a:effectLst/>
                          <a:latin typeface="Arial Greek"/>
                        </a:rPr>
                        <a:t>30,90</a:t>
                      </a:r>
                    </a:p>
                  </a:txBody>
                  <a:tcPr marL="9525" marR="9525" marT="9525" marB="0" anchor="b"/>
                </a:tc>
                <a:extLst>
                  <a:ext uri="{0D108BD9-81ED-4DB2-BD59-A6C34878D82A}">
                    <a16:rowId xmlns:a16="http://schemas.microsoft.com/office/drawing/2014/main" val="10011"/>
                  </a:ext>
                </a:extLst>
              </a:tr>
              <a:tr h="256078">
                <a:tc>
                  <a:txBody>
                    <a:bodyPr/>
                    <a:lstStyle/>
                    <a:p>
                      <a:pPr algn="ctr" fontAlgn="b"/>
                      <a:r>
                        <a:rPr lang="is-IS" sz="900" b="1" i="0" u="none" strike="noStrike">
                          <a:effectLst/>
                          <a:latin typeface="Arial Greek"/>
                        </a:rPr>
                        <a:t>2014</a:t>
                      </a:r>
                    </a:p>
                  </a:txBody>
                  <a:tcPr marL="9525" marR="9525" marT="9525" marB="0" anchor="b"/>
                </a:tc>
                <a:tc>
                  <a:txBody>
                    <a:bodyPr/>
                    <a:lstStyle/>
                    <a:p>
                      <a:pPr algn="ctr" fontAlgn="b"/>
                      <a:r>
                        <a:rPr lang="fi-FI" sz="1200" b="0" i="0" u="none" strike="noStrike" dirty="0">
                          <a:solidFill>
                            <a:srgbClr val="FF0000"/>
                          </a:solidFill>
                          <a:effectLst/>
                          <a:latin typeface="Arial Greek"/>
                        </a:rPr>
                        <a:t>30,97</a:t>
                      </a:r>
                    </a:p>
                  </a:txBody>
                  <a:tcPr marL="9525" marR="9525" marT="9525" marB="0" anchor="b"/>
                </a:tc>
                <a:extLst>
                  <a:ext uri="{0D108BD9-81ED-4DB2-BD59-A6C34878D82A}">
                    <a16:rowId xmlns:a16="http://schemas.microsoft.com/office/drawing/2014/main" val="10012"/>
                  </a:ext>
                </a:extLst>
              </a:tr>
              <a:tr h="256078">
                <a:tc>
                  <a:txBody>
                    <a:bodyPr/>
                    <a:lstStyle/>
                    <a:p>
                      <a:pPr algn="ctr" fontAlgn="b"/>
                      <a:r>
                        <a:rPr lang="el-GR" sz="900" b="1" i="0" u="none" strike="noStrike" dirty="0">
                          <a:effectLst/>
                          <a:latin typeface="Arial Greek"/>
                        </a:rPr>
                        <a:t>2015</a:t>
                      </a:r>
                      <a:endParaRPr lang="is-IS" sz="900" b="1" i="0" u="none" strike="noStrike" dirty="0">
                        <a:effectLst/>
                        <a:latin typeface="Arial Greek"/>
                      </a:endParaRPr>
                    </a:p>
                  </a:txBody>
                  <a:tcPr marL="9525" marR="9525" marT="9525" marB="0" anchor="b"/>
                </a:tc>
                <a:tc>
                  <a:txBody>
                    <a:bodyPr/>
                    <a:lstStyle/>
                    <a:p>
                      <a:pPr algn="ctr" fontAlgn="b"/>
                      <a:r>
                        <a:rPr lang="en-US" sz="1400" b="0" i="0" u="none" strike="noStrike">
                          <a:effectLst/>
                          <a:latin typeface="Arial Greek"/>
                        </a:rPr>
                        <a:t>31,31</a:t>
                      </a:r>
                    </a:p>
                  </a:txBody>
                  <a:tcPr marL="7144" marR="7144" marT="7144" marB="0" anchor="b"/>
                </a:tc>
                <a:extLst>
                  <a:ext uri="{0D108BD9-81ED-4DB2-BD59-A6C34878D82A}">
                    <a16:rowId xmlns:a16="http://schemas.microsoft.com/office/drawing/2014/main" val="1873971475"/>
                  </a:ext>
                </a:extLst>
              </a:tr>
              <a:tr h="256078">
                <a:tc>
                  <a:txBody>
                    <a:bodyPr/>
                    <a:lstStyle/>
                    <a:p>
                      <a:pPr algn="ctr" fontAlgn="b"/>
                      <a:r>
                        <a:rPr lang="el-GR" sz="900" b="1" i="0" u="none" strike="noStrike" dirty="0">
                          <a:effectLst/>
                          <a:latin typeface="Arial Greek"/>
                        </a:rPr>
                        <a:t>2016</a:t>
                      </a:r>
                      <a:endParaRPr lang="is-IS" sz="900" b="1" i="0" u="none" strike="noStrike" dirty="0">
                        <a:effectLst/>
                        <a:latin typeface="Arial Greek"/>
                      </a:endParaRPr>
                    </a:p>
                  </a:txBody>
                  <a:tcPr marL="9525" marR="9525" marT="9525" marB="0" anchor="b"/>
                </a:tc>
                <a:tc>
                  <a:txBody>
                    <a:bodyPr/>
                    <a:lstStyle/>
                    <a:p>
                      <a:pPr algn="ctr" fontAlgn="b"/>
                      <a:r>
                        <a:rPr lang="en-US" sz="1400" b="0" i="0" u="none" strike="noStrike">
                          <a:effectLst/>
                          <a:latin typeface="Arial Greek"/>
                        </a:rPr>
                        <a:t>31,32</a:t>
                      </a:r>
                    </a:p>
                  </a:txBody>
                  <a:tcPr marL="7144" marR="7144" marT="7144" marB="0" anchor="b"/>
                </a:tc>
                <a:extLst>
                  <a:ext uri="{0D108BD9-81ED-4DB2-BD59-A6C34878D82A}">
                    <a16:rowId xmlns:a16="http://schemas.microsoft.com/office/drawing/2014/main" val="4071130318"/>
                  </a:ext>
                </a:extLst>
              </a:tr>
              <a:tr h="256078">
                <a:tc>
                  <a:txBody>
                    <a:bodyPr/>
                    <a:lstStyle/>
                    <a:p>
                      <a:pPr algn="ctr" fontAlgn="b"/>
                      <a:r>
                        <a:rPr lang="el-GR" sz="900" b="1" i="0" u="none" strike="noStrike" dirty="0">
                          <a:effectLst/>
                          <a:latin typeface="Arial Greek"/>
                        </a:rPr>
                        <a:t>2017</a:t>
                      </a:r>
                      <a:endParaRPr lang="is-IS" sz="900" b="1" i="0" u="none" strike="noStrike" dirty="0">
                        <a:effectLst/>
                        <a:latin typeface="Arial Greek"/>
                      </a:endParaRPr>
                    </a:p>
                  </a:txBody>
                  <a:tcPr marL="9525" marR="9525" marT="9525" marB="0" anchor="b"/>
                </a:tc>
                <a:tc>
                  <a:txBody>
                    <a:bodyPr/>
                    <a:lstStyle/>
                    <a:p>
                      <a:pPr algn="ctr" fontAlgn="b"/>
                      <a:r>
                        <a:rPr lang="en-US" sz="1400" b="0" i="0" u="none" strike="noStrike" dirty="0">
                          <a:solidFill>
                            <a:srgbClr val="FF0000"/>
                          </a:solidFill>
                          <a:effectLst/>
                          <a:latin typeface="Arial Greek"/>
                        </a:rPr>
                        <a:t>31,45</a:t>
                      </a:r>
                    </a:p>
                  </a:txBody>
                  <a:tcPr marL="7144" marR="7144" marT="7144" marB="0" anchor="b"/>
                </a:tc>
                <a:extLst>
                  <a:ext uri="{0D108BD9-81ED-4DB2-BD59-A6C34878D82A}">
                    <a16:rowId xmlns:a16="http://schemas.microsoft.com/office/drawing/2014/main" val="4061770243"/>
                  </a:ext>
                </a:extLst>
              </a:tr>
            </a:tbl>
          </a:graphicData>
        </a:graphic>
      </p:graphicFrame>
      <p:sp>
        <p:nvSpPr>
          <p:cNvPr id="4" name="Slide Number Placeholder 3"/>
          <p:cNvSpPr>
            <a:spLocks noGrp="1"/>
          </p:cNvSpPr>
          <p:nvPr>
            <p:ph type="sldNum" sz="quarter" idx="12"/>
          </p:nvPr>
        </p:nvSpPr>
        <p:spPr/>
        <p:txBody>
          <a:bodyPr/>
          <a:lstStyle/>
          <a:p>
            <a:fld id="{DC09EFDD-8AF1-B048-9685-7C78C3DFF5CE}" type="slidenum">
              <a:rPr lang="en-US" smtClean="0"/>
              <a:t>24</a:t>
            </a:fld>
            <a:endParaRPr lang="en-US"/>
          </a:p>
        </p:txBody>
      </p:sp>
      <p:pic>
        <p:nvPicPr>
          <p:cNvPr id="3" name="Picture 2">
            <a:extLst>
              <a:ext uri="{FF2B5EF4-FFF2-40B4-BE49-F238E27FC236}">
                <a16:creationId xmlns:a16="http://schemas.microsoft.com/office/drawing/2014/main" id="{EB753A87-8BC7-944E-B0A4-3CC08ABA4F7D}"/>
              </a:ext>
            </a:extLst>
          </p:cNvPr>
          <p:cNvPicPr>
            <a:picLocks noChangeAspect="1"/>
          </p:cNvPicPr>
          <p:nvPr/>
        </p:nvPicPr>
        <p:blipFill>
          <a:blip r:embed="rId3"/>
          <a:stretch>
            <a:fillRect/>
          </a:stretch>
        </p:blipFill>
        <p:spPr>
          <a:xfrm>
            <a:off x="3688262" y="1385352"/>
            <a:ext cx="1647825" cy="1543050"/>
          </a:xfrm>
          <a:prstGeom prst="rect">
            <a:avLst/>
          </a:prstGeom>
        </p:spPr>
      </p:pic>
      <p:sp>
        <p:nvSpPr>
          <p:cNvPr id="2" name="Oval 1">
            <a:extLst>
              <a:ext uri="{FF2B5EF4-FFF2-40B4-BE49-F238E27FC236}">
                <a16:creationId xmlns:a16="http://schemas.microsoft.com/office/drawing/2014/main" id="{330DB5F2-F869-5E44-9B43-67B7D2710D97}"/>
              </a:ext>
            </a:extLst>
          </p:cNvPr>
          <p:cNvSpPr/>
          <p:nvPr/>
        </p:nvSpPr>
        <p:spPr>
          <a:xfrm>
            <a:off x="5723956" y="2200934"/>
            <a:ext cx="3028950" cy="46783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2891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n.fig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629" y="1050717"/>
            <a:ext cx="6455465" cy="3809317"/>
          </a:xfrm>
          <a:prstGeom prst="rect">
            <a:avLst/>
          </a:prstGeom>
          <a:ln>
            <a:solidFill>
              <a:schemeClr val="tx1"/>
            </a:solidFill>
          </a:ln>
        </p:spPr>
      </p:pic>
      <p:sp>
        <p:nvSpPr>
          <p:cNvPr id="4" name="Title 1"/>
          <p:cNvSpPr txBox="1">
            <a:spLocks/>
          </p:cNvSpPr>
          <p:nvPr/>
        </p:nvSpPr>
        <p:spPr>
          <a:xfrm>
            <a:off x="305629" y="198149"/>
            <a:ext cx="6172200" cy="69027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l-GR" sz="2000" dirty="0"/>
              <a:t>Κατάψυξη ωαρίων:</a:t>
            </a:r>
          </a:p>
          <a:p>
            <a:pPr algn="l"/>
            <a:r>
              <a:rPr lang="el-GR" sz="2000" dirty="0"/>
              <a:t>Μόδα η Ιατρική αναγκαιότητα; </a:t>
            </a:r>
          </a:p>
        </p:txBody>
      </p:sp>
      <p:sp>
        <p:nvSpPr>
          <p:cNvPr id="5" name="Slide Number Placeholder 4"/>
          <p:cNvSpPr>
            <a:spLocks noGrp="1"/>
          </p:cNvSpPr>
          <p:nvPr>
            <p:ph type="sldNum" sz="quarter" idx="12"/>
          </p:nvPr>
        </p:nvSpPr>
        <p:spPr/>
        <p:txBody>
          <a:bodyPr/>
          <a:lstStyle/>
          <a:p>
            <a:fld id="{A3958343-9ED7-7B41-98EF-4209FB131B91}" type="slidenum">
              <a:rPr lang="en-US" smtClean="0"/>
              <a:t>25</a:t>
            </a:fld>
            <a:endParaRPr lang="en-US"/>
          </a:p>
        </p:txBody>
      </p:sp>
      <p:sp>
        <p:nvSpPr>
          <p:cNvPr id="7" name="Oval 6">
            <a:extLst>
              <a:ext uri="{FF2B5EF4-FFF2-40B4-BE49-F238E27FC236}">
                <a16:creationId xmlns:a16="http://schemas.microsoft.com/office/drawing/2014/main" id="{217F6F17-7E62-244B-B5B7-1B7098C58502}"/>
              </a:ext>
            </a:extLst>
          </p:cNvPr>
          <p:cNvSpPr/>
          <p:nvPr/>
        </p:nvSpPr>
        <p:spPr>
          <a:xfrm>
            <a:off x="1380995" y="1737986"/>
            <a:ext cx="1540702" cy="685800"/>
          </a:xfrm>
          <a:prstGeom prst="ellipse">
            <a:avLst/>
          </a:prstGeom>
          <a:solidFill>
            <a:srgbClr val="990001">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val 8">
            <a:extLst>
              <a:ext uri="{FF2B5EF4-FFF2-40B4-BE49-F238E27FC236}">
                <a16:creationId xmlns:a16="http://schemas.microsoft.com/office/drawing/2014/main" id="{BFF13E1D-0646-0443-938F-95393311E1BE}"/>
              </a:ext>
            </a:extLst>
          </p:cNvPr>
          <p:cNvSpPr/>
          <p:nvPr/>
        </p:nvSpPr>
        <p:spPr>
          <a:xfrm>
            <a:off x="1380994" y="3559242"/>
            <a:ext cx="2461364" cy="947281"/>
          </a:xfrm>
          <a:prstGeom prst="ellipse">
            <a:avLst/>
          </a:prstGeom>
          <a:solidFill>
            <a:srgbClr val="990001">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6EA1A9D3-39F1-DC4B-99AD-88ADAA9AA5C4}"/>
              </a:ext>
            </a:extLst>
          </p:cNvPr>
          <p:cNvPicPr>
            <a:picLocks noChangeAspect="1"/>
          </p:cNvPicPr>
          <p:nvPr/>
        </p:nvPicPr>
        <p:blipFill>
          <a:blip r:embed="rId3"/>
          <a:stretch>
            <a:fillRect/>
          </a:stretch>
        </p:blipFill>
        <p:spPr>
          <a:xfrm>
            <a:off x="6986748" y="342003"/>
            <a:ext cx="2078801" cy="1395983"/>
          </a:xfrm>
          <a:prstGeom prst="rect">
            <a:avLst/>
          </a:prstGeom>
        </p:spPr>
      </p:pic>
      <p:cxnSp>
        <p:nvCxnSpPr>
          <p:cNvPr id="6" name="Straight Connector 5">
            <a:extLst>
              <a:ext uri="{FF2B5EF4-FFF2-40B4-BE49-F238E27FC236}">
                <a16:creationId xmlns:a16="http://schemas.microsoft.com/office/drawing/2014/main" id="{C75C88C5-0CEF-CD48-8F4B-67DD9D2E51F3}"/>
              </a:ext>
            </a:extLst>
          </p:cNvPr>
          <p:cNvCxnSpPr>
            <a:cxnSpLocks/>
          </p:cNvCxnSpPr>
          <p:nvPr/>
        </p:nvCxnSpPr>
        <p:spPr>
          <a:xfrm>
            <a:off x="2615608" y="2091948"/>
            <a:ext cx="0" cy="251195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9B07E21E-4887-DC4B-9B69-6E74DDBDA006}"/>
              </a:ext>
            </a:extLst>
          </p:cNvPr>
          <p:cNvCxnSpPr>
            <a:cxnSpLocks/>
          </p:cNvCxnSpPr>
          <p:nvPr/>
        </p:nvCxnSpPr>
        <p:spPr>
          <a:xfrm flipH="1">
            <a:off x="3565456" y="3265075"/>
            <a:ext cx="1" cy="1331728"/>
          </a:xfrm>
          <a:prstGeom prst="line">
            <a:avLst/>
          </a:prstGeom>
        </p:spPr>
        <p:style>
          <a:lnRef idx="2">
            <a:schemeClr val="accent1"/>
          </a:lnRef>
          <a:fillRef idx="0">
            <a:schemeClr val="accent1"/>
          </a:fillRef>
          <a:effectRef idx="1">
            <a:schemeClr val="accent1"/>
          </a:effectRef>
          <a:fontRef idx="minor">
            <a:schemeClr val="tx1"/>
          </a:fontRef>
        </p:style>
      </p:cxnSp>
      <p:sp>
        <p:nvSpPr>
          <p:cNvPr id="8" name="Striped Right Arrow 7">
            <a:extLst>
              <a:ext uri="{FF2B5EF4-FFF2-40B4-BE49-F238E27FC236}">
                <a16:creationId xmlns:a16="http://schemas.microsoft.com/office/drawing/2014/main" id="{CA5771DC-CD16-8C4A-958A-0787F5D2D160}"/>
              </a:ext>
            </a:extLst>
          </p:cNvPr>
          <p:cNvSpPr/>
          <p:nvPr/>
        </p:nvSpPr>
        <p:spPr>
          <a:xfrm>
            <a:off x="2615608" y="3088105"/>
            <a:ext cx="949848" cy="393032"/>
          </a:xfrm>
          <a:prstGeom prst="strip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35% drop </a:t>
            </a:r>
          </a:p>
        </p:txBody>
      </p:sp>
    </p:spTree>
    <p:extLst>
      <p:ext uri="{BB962C8B-B14F-4D97-AF65-F5344CB8AC3E}">
        <p14:creationId xmlns:p14="http://schemas.microsoft.com/office/powerpoint/2010/main" val="3218162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4C88DB-95E6-1B48-BE5C-9A032D371C0E}"/>
              </a:ext>
            </a:extLst>
          </p:cNvPr>
          <p:cNvSpPr>
            <a:spLocks noGrp="1"/>
          </p:cNvSpPr>
          <p:nvPr>
            <p:ph type="sldNum" sz="quarter" idx="12"/>
          </p:nvPr>
        </p:nvSpPr>
        <p:spPr/>
        <p:txBody>
          <a:bodyPr/>
          <a:lstStyle/>
          <a:p>
            <a:fld id="{DC09EFDD-8AF1-B048-9685-7C78C3DFF5CE}" type="slidenum">
              <a:rPr lang="en-US" smtClean="0"/>
              <a:t>26</a:t>
            </a:fld>
            <a:endParaRPr lang="en-US"/>
          </a:p>
        </p:txBody>
      </p:sp>
      <p:pic>
        <p:nvPicPr>
          <p:cNvPr id="4" name="Picture 3">
            <a:extLst>
              <a:ext uri="{FF2B5EF4-FFF2-40B4-BE49-F238E27FC236}">
                <a16:creationId xmlns:a16="http://schemas.microsoft.com/office/drawing/2014/main" id="{46572804-7180-7C46-916F-D52FBDED4B3D}"/>
              </a:ext>
            </a:extLst>
          </p:cNvPr>
          <p:cNvPicPr>
            <a:picLocks noChangeAspect="1"/>
          </p:cNvPicPr>
          <p:nvPr/>
        </p:nvPicPr>
        <p:blipFill rotWithShape="1">
          <a:blip r:embed="rId2"/>
          <a:srcRect l="13493" r="13887"/>
          <a:stretch/>
        </p:blipFill>
        <p:spPr>
          <a:xfrm>
            <a:off x="529389" y="280737"/>
            <a:ext cx="8365958" cy="4368755"/>
          </a:xfrm>
          <a:prstGeom prst="rect">
            <a:avLst/>
          </a:prstGeom>
        </p:spPr>
      </p:pic>
    </p:spTree>
    <p:extLst>
      <p:ext uri="{BB962C8B-B14F-4D97-AF65-F5344CB8AC3E}">
        <p14:creationId xmlns:p14="http://schemas.microsoft.com/office/powerpoint/2010/main" val="2488428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91BAF3-849B-924E-A2D5-6D87068707B9}"/>
              </a:ext>
            </a:extLst>
          </p:cNvPr>
          <p:cNvPicPr>
            <a:picLocks noChangeAspect="1"/>
          </p:cNvPicPr>
          <p:nvPr/>
        </p:nvPicPr>
        <p:blipFill>
          <a:blip r:embed="rId2"/>
          <a:stretch>
            <a:fillRect/>
          </a:stretch>
        </p:blipFill>
        <p:spPr>
          <a:xfrm>
            <a:off x="721895" y="283212"/>
            <a:ext cx="7796463" cy="4533788"/>
          </a:xfrm>
          <a:prstGeom prst="rect">
            <a:avLst/>
          </a:prstGeom>
        </p:spPr>
      </p:pic>
    </p:spTree>
    <p:extLst>
      <p:ext uri="{BB962C8B-B14F-4D97-AF65-F5344CB8AC3E}">
        <p14:creationId xmlns:p14="http://schemas.microsoft.com/office/powerpoint/2010/main" val="2921068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C09EFDD-8AF1-B048-9685-7C78C3DFF5CE}" type="slidenum">
              <a:rPr lang="en-US" smtClean="0"/>
              <a:t>28</a:t>
            </a:fld>
            <a:endParaRPr lang="en-US"/>
          </a:p>
        </p:txBody>
      </p:sp>
      <p:pic>
        <p:nvPicPr>
          <p:cNvPr id="6" name="Picture 5"/>
          <p:cNvPicPr>
            <a:picLocks noChangeAspect="1"/>
          </p:cNvPicPr>
          <p:nvPr/>
        </p:nvPicPr>
        <p:blipFill>
          <a:blip r:embed="rId2"/>
          <a:stretch>
            <a:fillRect/>
          </a:stretch>
        </p:blipFill>
        <p:spPr>
          <a:xfrm>
            <a:off x="1" y="187555"/>
            <a:ext cx="4977977" cy="1528950"/>
          </a:xfrm>
          <a:prstGeom prst="rect">
            <a:avLst/>
          </a:prstGeom>
        </p:spPr>
      </p:pic>
      <p:sp>
        <p:nvSpPr>
          <p:cNvPr id="8" name="Rectangle 7"/>
          <p:cNvSpPr/>
          <p:nvPr/>
        </p:nvSpPr>
        <p:spPr>
          <a:xfrm>
            <a:off x="630462" y="2403682"/>
            <a:ext cx="3530774" cy="738664"/>
          </a:xfrm>
          <a:prstGeom prst="rect">
            <a:avLst/>
          </a:prstGeom>
        </p:spPr>
        <p:txBody>
          <a:bodyPr wrap="square">
            <a:spAutoFit/>
          </a:bodyPr>
          <a:lstStyle/>
          <a:p>
            <a:r>
              <a:rPr lang="en-US" sz="2100" dirty="0"/>
              <a:t>Up to 13% of female infertility may be caused by smoking, </a:t>
            </a:r>
          </a:p>
        </p:txBody>
      </p:sp>
      <p:sp>
        <p:nvSpPr>
          <p:cNvPr id="9" name="Rectangle 8"/>
          <p:cNvSpPr/>
          <p:nvPr/>
        </p:nvSpPr>
        <p:spPr>
          <a:xfrm>
            <a:off x="2628900" y="4256557"/>
            <a:ext cx="3429000" cy="438582"/>
          </a:xfrm>
          <a:prstGeom prst="rect">
            <a:avLst/>
          </a:prstGeom>
        </p:spPr>
        <p:txBody>
          <a:bodyPr>
            <a:spAutoFit/>
          </a:bodyPr>
          <a:lstStyle/>
          <a:p>
            <a:r>
              <a:rPr lang="en-US" sz="1350" baseline="30000" dirty="0"/>
              <a:t> </a:t>
            </a:r>
            <a:r>
              <a:rPr lang="en-US" sz="1350" baseline="30000" dirty="0" err="1"/>
              <a:t>Augood</a:t>
            </a:r>
            <a:r>
              <a:rPr lang="en-US" sz="1350" baseline="30000" dirty="0"/>
              <a:t> C, </a:t>
            </a:r>
            <a:r>
              <a:rPr lang="en-US" sz="1350" baseline="30000" dirty="0" err="1"/>
              <a:t>Duckitt</a:t>
            </a:r>
            <a:r>
              <a:rPr lang="en-US" sz="1350" baseline="30000" dirty="0"/>
              <a:t> K, Templeton AA. Smoking and female infertility: a systematic review and meta-analysis. Hum </a:t>
            </a:r>
            <a:r>
              <a:rPr lang="en-US" sz="1350" baseline="30000" dirty="0" err="1"/>
              <a:t>Reprod</a:t>
            </a:r>
            <a:r>
              <a:rPr lang="en-US" sz="1350" baseline="30000" dirty="0"/>
              <a:t> 1998;13:1532–9.</a:t>
            </a:r>
            <a:endParaRPr lang="en-US" sz="1350" dirty="0"/>
          </a:p>
        </p:txBody>
      </p:sp>
      <p:pic>
        <p:nvPicPr>
          <p:cNvPr id="10" name="Content Placeholder 5" descr="Smoking-2.jpg">
            <a:extLst>
              <a:ext uri="{FF2B5EF4-FFF2-40B4-BE49-F238E27FC236}">
                <a16:creationId xmlns:a16="http://schemas.microsoft.com/office/drawing/2014/main" id="{839594FD-A7D2-2D41-9336-B34CA9FC97CE}"/>
              </a:ext>
            </a:extLst>
          </p:cNvPr>
          <p:cNvPicPr>
            <a:picLocks noChangeAspect="1"/>
          </p:cNvPicPr>
          <p:nvPr/>
        </p:nvPicPr>
        <p:blipFill rotWithShape="1">
          <a:blip r:embed="rId3">
            <a:extLst>
              <a:ext uri="{28A0092B-C50C-407E-A947-70E740481C1C}">
                <a14:useLocalDpi xmlns:a14="http://schemas.microsoft.com/office/drawing/2010/main" val="0"/>
              </a:ext>
            </a:extLst>
          </a:blip>
          <a:srcRect t="-560" r="7349" b="-59"/>
          <a:stretch/>
        </p:blipFill>
        <p:spPr>
          <a:xfrm>
            <a:off x="5020089" y="187555"/>
            <a:ext cx="3899421" cy="3262725"/>
          </a:xfrm>
          <a:prstGeom prst="rect">
            <a:avLst/>
          </a:prstGeom>
        </p:spPr>
      </p:pic>
    </p:spTree>
    <p:extLst>
      <p:ext uri="{BB962C8B-B14F-4D97-AF65-F5344CB8AC3E}">
        <p14:creationId xmlns:p14="http://schemas.microsoft.com/office/powerpoint/2010/main" val="2140980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Time is important!!!</a:t>
            </a:r>
          </a:p>
        </p:txBody>
      </p:sp>
      <p:sp>
        <p:nvSpPr>
          <p:cNvPr id="4" name="Slide Number Placeholder 3"/>
          <p:cNvSpPr>
            <a:spLocks noGrp="1"/>
          </p:cNvSpPr>
          <p:nvPr>
            <p:ph type="sldNum" sz="quarter" idx="12"/>
          </p:nvPr>
        </p:nvSpPr>
        <p:spPr/>
        <p:txBody>
          <a:bodyPr/>
          <a:lstStyle/>
          <a:p>
            <a:fld id="{7E048D1F-C194-B343-A374-69CF252E1607}" type="slidenum">
              <a:rPr lang="en-US" smtClean="0"/>
              <a:pPr/>
              <a:t>29</a:t>
            </a:fld>
            <a:endParaRPr lang="en-US" dirty="0"/>
          </a:p>
        </p:txBody>
      </p:sp>
      <p:graphicFrame>
        <p:nvGraphicFramePr>
          <p:cNvPr id="7" name="Diagram 6"/>
          <p:cNvGraphicFramePr/>
          <p:nvPr>
            <p:extLst>
              <p:ext uri="{D42A27DB-BD31-4B8C-83A1-F6EECF244321}">
                <p14:modId xmlns:p14="http://schemas.microsoft.com/office/powerpoint/2010/main" val="2858322908"/>
              </p:ext>
            </p:extLst>
          </p:nvPr>
        </p:nvGraphicFramePr>
        <p:xfrm>
          <a:off x="1456989" y="1047752"/>
          <a:ext cx="6201113" cy="21867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p:cNvPicPr>
            <a:picLocks noChangeAspect="1"/>
          </p:cNvPicPr>
          <p:nvPr/>
        </p:nvPicPr>
        <p:blipFill>
          <a:blip r:embed="rId7"/>
          <a:stretch>
            <a:fillRect/>
          </a:stretch>
        </p:blipFill>
        <p:spPr>
          <a:xfrm>
            <a:off x="3072091" y="2962322"/>
            <a:ext cx="2985811" cy="1988423"/>
          </a:xfrm>
          <a:prstGeom prst="rect">
            <a:avLst/>
          </a:prstGeom>
        </p:spPr>
      </p:pic>
    </p:spTree>
    <p:extLst>
      <p:ext uri="{BB962C8B-B14F-4D97-AF65-F5344CB8AC3E}">
        <p14:creationId xmlns:p14="http://schemas.microsoft.com/office/powerpoint/2010/main" val="728979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46483" y="882315"/>
            <a:ext cx="7162801" cy="4205037"/>
          </a:xfrm>
          <a:prstGeom prst="rect">
            <a:avLst/>
          </a:prstGeom>
        </p:spPr>
      </p:pic>
      <p:sp>
        <p:nvSpPr>
          <p:cNvPr id="3" name="Slide Number Placeholder 2"/>
          <p:cNvSpPr>
            <a:spLocks noGrp="1"/>
          </p:cNvSpPr>
          <p:nvPr>
            <p:ph type="sldNum" sz="quarter" idx="12"/>
          </p:nvPr>
        </p:nvSpPr>
        <p:spPr/>
        <p:txBody>
          <a:bodyPr/>
          <a:lstStyle/>
          <a:p>
            <a:fld id="{DC09EFDD-8AF1-B048-9685-7C78C3DFF5CE}" type="slidenum">
              <a:rPr lang="en-US" smtClean="0"/>
              <a:t>3</a:t>
            </a:fld>
            <a:endParaRPr lang="en-US"/>
          </a:p>
        </p:txBody>
      </p:sp>
      <p:sp>
        <p:nvSpPr>
          <p:cNvPr id="5" name="Rectangle 4"/>
          <p:cNvSpPr/>
          <p:nvPr/>
        </p:nvSpPr>
        <p:spPr>
          <a:xfrm>
            <a:off x="3067710" y="2248901"/>
            <a:ext cx="3476258" cy="1335591"/>
          </a:xfrm>
          <a:prstGeom prst="rect">
            <a:avLst/>
          </a:prstGeom>
        </p:spPr>
        <p:style>
          <a:lnRef idx="2">
            <a:schemeClr val="accent1"/>
          </a:lnRef>
          <a:fillRef idx="1">
            <a:schemeClr val="lt1"/>
          </a:fillRef>
          <a:effectRef idx="0">
            <a:schemeClr val="accent1"/>
          </a:effectRef>
          <a:fontRef idx="minor">
            <a:schemeClr val="dk1"/>
          </a:fontRef>
        </p:style>
        <p:txBody>
          <a:bodyPr wrap="square" lIns="68580" tIns="34290" rIns="68580" bIns="34290" numCol="1">
            <a:prstTxWarp prst="textInflate">
              <a:avLst/>
            </a:prstTxWarp>
            <a:spAutoFit/>
          </a:bodyPr>
          <a:lstStyle/>
          <a:p>
            <a:pPr algn="ctr"/>
            <a:r>
              <a:rPr lang="en-US" sz="405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AGE</a:t>
            </a:r>
          </a:p>
        </p:txBody>
      </p:sp>
      <p:sp>
        <p:nvSpPr>
          <p:cNvPr id="7" name="Rectangle 6">
            <a:extLst>
              <a:ext uri="{FF2B5EF4-FFF2-40B4-BE49-F238E27FC236}">
                <a16:creationId xmlns:a16="http://schemas.microsoft.com/office/drawing/2014/main" id="{9F1815D2-731F-6148-BD4F-8EF9FEC30603}"/>
              </a:ext>
            </a:extLst>
          </p:cNvPr>
          <p:cNvSpPr/>
          <p:nvPr/>
        </p:nvSpPr>
        <p:spPr>
          <a:xfrm>
            <a:off x="112295" y="123006"/>
            <a:ext cx="3569368" cy="646331"/>
          </a:xfrm>
          <a:prstGeom prst="rect">
            <a:avLst/>
          </a:prstGeom>
        </p:spPr>
        <p:txBody>
          <a:bodyPr wrap="square">
            <a:spAutoFit/>
          </a:bodyPr>
          <a:lstStyle/>
          <a:p>
            <a:r>
              <a:rPr lang="el-GR" dirty="0"/>
              <a:t>Κατάψυξη ωαρίων:</a:t>
            </a:r>
          </a:p>
          <a:p>
            <a:r>
              <a:rPr lang="el-GR" dirty="0"/>
              <a:t>Μόδα η Ιατρική αναγκαιότητα; </a:t>
            </a:r>
          </a:p>
        </p:txBody>
      </p:sp>
    </p:spTree>
    <p:extLst>
      <p:ext uri="{BB962C8B-B14F-4D97-AF65-F5344CB8AC3E}">
        <p14:creationId xmlns:p14="http://schemas.microsoft.com/office/powerpoint/2010/main" val="315317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ocloc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1388313"/>
            <a:ext cx="6179218" cy="2884036"/>
          </a:xfrm>
          <a:prstGeom prst="rect">
            <a:avLst/>
          </a:prstGeom>
          <a:ln>
            <a:solidFill>
              <a:srgbClr val="FF0000">
                <a:alpha val="41000"/>
              </a:srgbClr>
            </a:solidFill>
          </a:ln>
        </p:spPr>
      </p:pic>
      <p:sp>
        <p:nvSpPr>
          <p:cNvPr id="4" name="Slide Number Placeholder 3"/>
          <p:cNvSpPr>
            <a:spLocks noGrp="1"/>
          </p:cNvSpPr>
          <p:nvPr>
            <p:ph type="sldNum" sz="quarter" idx="12"/>
          </p:nvPr>
        </p:nvSpPr>
        <p:spPr/>
        <p:txBody>
          <a:bodyPr/>
          <a:lstStyle/>
          <a:p>
            <a:fld id="{A3958343-9ED7-7B41-98EF-4209FB131B91}" type="slidenum">
              <a:rPr lang="en-US" smtClean="0"/>
              <a:t>30</a:t>
            </a:fld>
            <a:endParaRPr lang="en-US"/>
          </a:p>
        </p:txBody>
      </p:sp>
      <p:sp>
        <p:nvSpPr>
          <p:cNvPr id="5" name="TextBox 4">
            <a:extLst>
              <a:ext uri="{FF2B5EF4-FFF2-40B4-BE49-F238E27FC236}">
                <a16:creationId xmlns:a16="http://schemas.microsoft.com/office/drawing/2014/main" id="{7F2F620A-BF42-3344-8BE4-BAEAF56C7B3A}"/>
              </a:ext>
            </a:extLst>
          </p:cNvPr>
          <p:cNvSpPr txBox="1"/>
          <p:nvPr/>
        </p:nvSpPr>
        <p:spPr>
          <a:xfrm>
            <a:off x="6553200" y="2294691"/>
            <a:ext cx="2616273" cy="861774"/>
          </a:xfrm>
          <a:prstGeom prst="rect">
            <a:avLst/>
          </a:prstGeom>
          <a:noFill/>
        </p:spPr>
        <p:txBody>
          <a:bodyPr wrap="square" rtlCol="0">
            <a:spAutoFit/>
          </a:bodyPr>
          <a:lstStyle/>
          <a:p>
            <a:pPr marL="257175" indent="-257175">
              <a:buFont typeface="Arial" panose="020B0604020202020204" pitchFamily="34" charset="0"/>
              <a:buChar char="•"/>
            </a:pPr>
            <a:r>
              <a:rPr lang="en-US" sz="1600" dirty="0"/>
              <a:t>Classic IVF </a:t>
            </a:r>
          </a:p>
          <a:p>
            <a:pPr marL="257175" indent="-257175">
              <a:buFont typeface="Arial" panose="020B0604020202020204" pitchFamily="34" charset="0"/>
              <a:buChar char="•"/>
            </a:pPr>
            <a:r>
              <a:rPr lang="en-US" sz="1600" dirty="0"/>
              <a:t>Sperm and Egg donation</a:t>
            </a:r>
          </a:p>
          <a:p>
            <a:pPr marL="257175" indent="-257175">
              <a:buFont typeface="Arial" panose="020B0604020202020204" pitchFamily="34" charset="0"/>
              <a:buChar char="•"/>
            </a:pPr>
            <a:r>
              <a:rPr lang="en-US" sz="1600" dirty="0"/>
              <a:t>Egg Freezing </a:t>
            </a:r>
          </a:p>
        </p:txBody>
      </p:sp>
      <p:sp>
        <p:nvSpPr>
          <p:cNvPr id="7" name="Rectangle 6">
            <a:extLst>
              <a:ext uri="{FF2B5EF4-FFF2-40B4-BE49-F238E27FC236}">
                <a16:creationId xmlns:a16="http://schemas.microsoft.com/office/drawing/2014/main" id="{A4F60F8F-441B-B146-BB2E-F468B7B8A95B}"/>
              </a:ext>
            </a:extLst>
          </p:cNvPr>
          <p:cNvSpPr/>
          <p:nvPr/>
        </p:nvSpPr>
        <p:spPr>
          <a:xfrm>
            <a:off x="232952" y="224231"/>
            <a:ext cx="5680213" cy="1061829"/>
          </a:xfrm>
          <a:prstGeom prst="rect">
            <a:avLst/>
          </a:prstGeom>
        </p:spPr>
        <p:txBody>
          <a:bodyPr wrap="square">
            <a:spAutoFit/>
          </a:bodyPr>
          <a:lstStyle/>
          <a:p>
            <a:pPr algn="ctr"/>
            <a:r>
              <a:rPr lang="en-US" sz="2100" b="1" dirty="0">
                <a:solidFill>
                  <a:srgbClr val="000000"/>
                </a:solidFill>
                <a:latin typeface="Segoe UI"/>
              </a:rPr>
              <a:t>MEDICINE: BEATING THE ODDS</a:t>
            </a:r>
            <a:endParaRPr lang="en-US" sz="2100" dirty="0">
              <a:solidFill>
                <a:srgbClr val="000000"/>
              </a:solidFill>
              <a:latin typeface="Arial" panose="020B0604020202020204" pitchFamily="34" charset="0"/>
            </a:endParaRPr>
          </a:p>
          <a:p>
            <a:pPr algn="ctr"/>
            <a:r>
              <a:rPr lang="en-US" sz="2100" b="1" dirty="0">
                <a:solidFill>
                  <a:srgbClr val="000000"/>
                </a:solidFill>
                <a:latin typeface="Segoe UI"/>
              </a:rPr>
              <a:t>COMBATING LOW BIRTH RATE THROUGH SCIENCE</a:t>
            </a:r>
            <a:endParaRPr lang="en-US" sz="2100" dirty="0">
              <a:solidFill>
                <a:srgbClr val="000000"/>
              </a:solidFill>
              <a:latin typeface="Arial" panose="020B0604020202020204" pitchFamily="34" charset="0"/>
            </a:endParaRPr>
          </a:p>
        </p:txBody>
      </p:sp>
    </p:spTree>
    <p:extLst>
      <p:ext uri="{BB962C8B-B14F-4D97-AF65-F5344CB8AC3E}">
        <p14:creationId xmlns:p14="http://schemas.microsoft.com/office/powerpoint/2010/main" val="3144426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Social egg Freezing </a:t>
            </a:r>
          </a:p>
        </p:txBody>
      </p:sp>
      <p:sp>
        <p:nvSpPr>
          <p:cNvPr id="2" name="Slide Number Placeholder 1"/>
          <p:cNvSpPr>
            <a:spLocks noGrp="1"/>
          </p:cNvSpPr>
          <p:nvPr>
            <p:ph type="sldNum" sz="quarter" idx="12"/>
          </p:nvPr>
        </p:nvSpPr>
        <p:spPr/>
        <p:txBody>
          <a:bodyPr/>
          <a:lstStyle/>
          <a:p>
            <a:fld id="{7E048D1F-C194-B343-A374-69CF252E1607}" type="slidenum">
              <a:rPr lang="en-US" smtClean="0"/>
              <a:pPr/>
              <a:t>31</a:t>
            </a:fld>
            <a:endParaRPr lang="en-US" dirty="0"/>
          </a:p>
        </p:txBody>
      </p:sp>
      <p:pic>
        <p:nvPicPr>
          <p:cNvPr id="4" name="Picture 3"/>
          <p:cNvPicPr>
            <a:picLocks noChangeAspect="1"/>
          </p:cNvPicPr>
          <p:nvPr/>
        </p:nvPicPr>
        <p:blipFill>
          <a:blip r:embed="rId2"/>
          <a:stretch>
            <a:fillRect/>
          </a:stretch>
        </p:blipFill>
        <p:spPr>
          <a:xfrm>
            <a:off x="1551217" y="1025298"/>
            <a:ext cx="2759135" cy="3741965"/>
          </a:xfrm>
          <a:prstGeom prst="rect">
            <a:avLst/>
          </a:prstGeom>
        </p:spPr>
      </p:pic>
      <p:pic>
        <p:nvPicPr>
          <p:cNvPr id="5" name="Picture 4" descr="images-6.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025298"/>
            <a:ext cx="3209925" cy="3209925"/>
          </a:xfrm>
          <a:prstGeom prst="rect">
            <a:avLst/>
          </a:prstGeom>
        </p:spPr>
      </p:pic>
    </p:spTree>
    <p:extLst>
      <p:ext uri="{BB962C8B-B14F-4D97-AF65-F5344CB8AC3E}">
        <p14:creationId xmlns:p14="http://schemas.microsoft.com/office/powerpoint/2010/main" val="548454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E048D1F-C194-B343-A374-69CF252E1607}" type="slidenum">
              <a:rPr lang="en-US" smtClean="0"/>
              <a:pPr/>
              <a:t>32</a:t>
            </a:fld>
            <a:endParaRPr lang="en-US" dirty="0"/>
          </a:p>
        </p:txBody>
      </p:sp>
      <p:pic>
        <p:nvPicPr>
          <p:cNvPr id="4" name="Picture 3"/>
          <p:cNvPicPr>
            <a:picLocks noChangeAspect="1"/>
          </p:cNvPicPr>
          <p:nvPr/>
        </p:nvPicPr>
        <p:blipFill>
          <a:blip r:embed="rId4"/>
          <a:stretch>
            <a:fillRect/>
          </a:stretch>
        </p:blipFill>
        <p:spPr>
          <a:xfrm>
            <a:off x="7772402" y="457199"/>
            <a:ext cx="1123246" cy="1523356"/>
          </a:xfrm>
          <a:prstGeom prst="rect">
            <a:avLst/>
          </a:prstGeom>
        </p:spPr>
      </p:pic>
      <p:pic>
        <p:nvPicPr>
          <p:cNvPr id="3" name="Watch  Apple and Facebook say they will freeze eggs for female employees....mp4">
            <a:hlinkClick r:id="" action="ppaction://media"/>
            <a:extLst>
              <a:ext uri="{FF2B5EF4-FFF2-40B4-BE49-F238E27FC236}">
                <a16:creationId xmlns:a16="http://schemas.microsoft.com/office/drawing/2014/main" id="{6BC3F0C0-D375-7145-BE86-2993FED2034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9043" y="457199"/>
            <a:ext cx="6861544" cy="3859619"/>
          </a:xfrm>
          <a:prstGeom prst="rect">
            <a:avLst/>
          </a:prstGeom>
        </p:spPr>
      </p:pic>
    </p:spTree>
    <p:extLst>
      <p:ext uri="{BB962C8B-B14F-4D97-AF65-F5344CB8AC3E}">
        <p14:creationId xmlns:p14="http://schemas.microsoft.com/office/powerpoint/2010/main" val="177545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DD834-EDBE-054F-82A9-8C5EAA705D98}"/>
              </a:ext>
            </a:extLst>
          </p:cNvPr>
          <p:cNvSpPr>
            <a:spLocks noGrp="1"/>
          </p:cNvSpPr>
          <p:nvPr>
            <p:ph type="title"/>
          </p:nvPr>
        </p:nvSpPr>
        <p:spPr>
          <a:xfrm>
            <a:off x="1485900" y="139304"/>
            <a:ext cx="5057775" cy="857250"/>
          </a:xfrm>
        </p:spPr>
        <p:txBody>
          <a:bodyPr>
            <a:noAutofit/>
          </a:bodyPr>
          <a:lstStyle/>
          <a:p>
            <a:r>
              <a:rPr lang="en-US" sz="2800" dirty="0"/>
              <a:t> On the ethics of egg Freezing </a:t>
            </a:r>
            <a:br>
              <a:rPr lang="en-US" sz="2800" dirty="0"/>
            </a:br>
            <a:r>
              <a:rPr lang="en-US" sz="2000" dirty="0"/>
              <a:t>Is Infertility  a disease ?</a:t>
            </a:r>
            <a:endParaRPr lang="en-US" sz="2800" dirty="0"/>
          </a:p>
        </p:txBody>
      </p:sp>
      <p:sp>
        <p:nvSpPr>
          <p:cNvPr id="3" name="Slide Number Placeholder 2">
            <a:extLst>
              <a:ext uri="{FF2B5EF4-FFF2-40B4-BE49-F238E27FC236}">
                <a16:creationId xmlns:a16="http://schemas.microsoft.com/office/drawing/2014/main" id="{59035DC1-71E6-0844-B216-778EA1D8212D}"/>
              </a:ext>
            </a:extLst>
          </p:cNvPr>
          <p:cNvSpPr>
            <a:spLocks noGrp="1"/>
          </p:cNvSpPr>
          <p:nvPr>
            <p:ph type="sldNum" sz="quarter" idx="12"/>
          </p:nvPr>
        </p:nvSpPr>
        <p:spPr/>
        <p:txBody>
          <a:bodyPr/>
          <a:lstStyle/>
          <a:p>
            <a:fld id="{DC09EFDD-8AF1-B048-9685-7C78C3DFF5CE}" type="slidenum">
              <a:rPr lang="en-US" smtClean="0"/>
              <a:t>33</a:t>
            </a:fld>
            <a:endParaRPr lang="en-US"/>
          </a:p>
        </p:txBody>
      </p:sp>
      <p:sp>
        <p:nvSpPr>
          <p:cNvPr id="8" name="Rectangle 7">
            <a:extLst>
              <a:ext uri="{FF2B5EF4-FFF2-40B4-BE49-F238E27FC236}">
                <a16:creationId xmlns:a16="http://schemas.microsoft.com/office/drawing/2014/main" id="{00A03A6A-5E2B-8C46-A9DF-226E04397D06}"/>
              </a:ext>
            </a:extLst>
          </p:cNvPr>
          <p:cNvSpPr/>
          <p:nvPr/>
        </p:nvSpPr>
        <p:spPr>
          <a:xfrm>
            <a:off x="561473" y="1526053"/>
            <a:ext cx="8069179" cy="738664"/>
          </a:xfrm>
          <a:prstGeom prst="rect">
            <a:avLst/>
          </a:prstGeom>
        </p:spPr>
        <p:txBody>
          <a:bodyPr wrap="square">
            <a:spAutoFit/>
          </a:bodyPr>
          <a:lstStyle/>
          <a:p>
            <a:pPr fontAlgn="base"/>
            <a:r>
              <a:rPr lang="en-US" sz="1400" b="1" dirty="0">
                <a:solidFill>
                  <a:srgbClr val="333333"/>
                </a:solidFill>
              </a:rPr>
              <a:t>WHO definition of health?</a:t>
            </a:r>
          </a:p>
          <a:p>
            <a:pPr fontAlgn="base"/>
            <a:r>
              <a:rPr lang="en-US" sz="1400" dirty="0">
                <a:solidFill>
                  <a:srgbClr val="333333"/>
                </a:solidFill>
              </a:rPr>
              <a:t>Health is a state of complete physical, mental and social well-being and not merely the absence of disease or infirmity. </a:t>
            </a:r>
          </a:p>
        </p:txBody>
      </p:sp>
      <p:sp>
        <p:nvSpPr>
          <p:cNvPr id="9" name="Rectangle 8">
            <a:extLst>
              <a:ext uri="{FF2B5EF4-FFF2-40B4-BE49-F238E27FC236}">
                <a16:creationId xmlns:a16="http://schemas.microsoft.com/office/drawing/2014/main" id="{D09588CF-E1B7-A743-8919-436B6AD49748}"/>
              </a:ext>
            </a:extLst>
          </p:cNvPr>
          <p:cNvSpPr/>
          <p:nvPr/>
        </p:nvSpPr>
        <p:spPr>
          <a:xfrm>
            <a:off x="561473" y="2457499"/>
            <a:ext cx="7764380" cy="954107"/>
          </a:xfrm>
          <a:prstGeom prst="rect">
            <a:avLst/>
          </a:prstGeom>
        </p:spPr>
        <p:txBody>
          <a:bodyPr wrap="square">
            <a:spAutoFit/>
          </a:bodyPr>
          <a:lstStyle/>
          <a:p>
            <a:r>
              <a:rPr lang="en-US" sz="1400" dirty="0">
                <a:solidFill>
                  <a:srgbClr val="333333"/>
                </a:solidFill>
              </a:rPr>
              <a:t>The </a:t>
            </a:r>
            <a:r>
              <a:rPr lang="en-US" sz="1400" dirty="0">
                <a:solidFill>
                  <a:srgbClr val="000000"/>
                </a:solidFill>
                <a:hlinkClick r:id="rId2"/>
              </a:rPr>
              <a:t>World Health Organization</a:t>
            </a:r>
            <a:r>
              <a:rPr lang="en-US" sz="1400" dirty="0">
                <a:solidFill>
                  <a:srgbClr val="333333"/>
                </a:solidFill>
              </a:rPr>
              <a:t> considers infertility to be “</a:t>
            </a:r>
            <a:r>
              <a:rPr lang="en-US" sz="1400" dirty="0">
                <a:solidFill>
                  <a:srgbClr val="FF0000"/>
                </a:solidFill>
              </a:rPr>
              <a:t>a disease of the reproductive system </a:t>
            </a:r>
          </a:p>
          <a:p>
            <a:endParaRPr lang="en-US" sz="1400" dirty="0">
              <a:solidFill>
                <a:srgbClr val="333333"/>
              </a:solidFill>
            </a:endParaRPr>
          </a:p>
          <a:p>
            <a:r>
              <a:rPr lang="en-US" sz="1400" dirty="0">
                <a:solidFill>
                  <a:srgbClr val="333333"/>
                </a:solidFill>
              </a:rPr>
              <a:t>The influential 1984 </a:t>
            </a:r>
            <a:r>
              <a:rPr lang="en-US" sz="1400" dirty="0">
                <a:solidFill>
                  <a:srgbClr val="000000"/>
                </a:solidFill>
                <a:hlinkClick r:id="rId3"/>
              </a:rPr>
              <a:t>Warnock Report</a:t>
            </a:r>
            <a:r>
              <a:rPr lang="en-US" sz="1400" dirty="0">
                <a:solidFill>
                  <a:srgbClr val="333333"/>
                </a:solidFill>
              </a:rPr>
              <a:t> states that “an inability to have children is a </a:t>
            </a:r>
            <a:r>
              <a:rPr lang="en-US" sz="1400" dirty="0">
                <a:solidFill>
                  <a:srgbClr val="FF0000"/>
                </a:solidFill>
              </a:rPr>
              <a:t>malfunction </a:t>
            </a:r>
            <a:r>
              <a:rPr lang="en-US" sz="1400" dirty="0">
                <a:solidFill>
                  <a:srgbClr val="333333"/>
                </a:solidFill>
              </a:rPr>
              <a:t>and should be considered in exactly the same way as any other”.</a:t>
            </a:r>
            <a:endParaRPr lang="en-US" sz="1400" dirty="0"/>
          </a:p>
        </p:txBody>
      </p:sp>
      <p:sp>
        <p:nvSpPr>
          <p:cNvPr id="12" name="TextBox 11">
            <a:extLst>
              <a:ext uri="{FF2B5EF4-FFF2-40B4-BE49-F238E27FC236}">
                <a16:creationId xmlns:a16="http://schemas.microsoft.com/office/drawing/2014/main" id="{88279AB2-2DB0-CA48-988D-6E817B78F771}"/>
              </a:ext>
            </a:extLst>
          </p:cNvPr>
          <p:cNvSpPr txBox="1"/>
          <p:nvPr/>
        </p:nvSpPr>
        <p:spPr>
          <a:xfrm>
            <a:off x="561473" y="3899453"/>
            <a:ext cx="8125327" cy="584775"/>
          </a:xfrm>
          <a:prstGeom prst="rect">
            <a:avLst/>
          </a:prstGeom>
          <a:noFill/>
          <a:ln>
            <a:solidFill>
              <a:srgbClr val="FF0000"/>
            </a:solidFill>
          </a:ln>
        </p:spPr>
        <p:txBody>
          <a:bodyPr wrap="square" rtlCol="0">
            <a:spAutoFit/>
          </a:bodyPr>
          <a:lstStyle/>
          <a:p>
            <a:pPr algn="ctr"/>
            <a:r>
              <a:rPr lang="el-GR" sz="1600" dirty="0"/>
              <a:t> </a:t>
            </a:r>
            <a:r>
              <a:rPr lang="en-US" sz="1600" dirty="0"/>
              <a:t>If  one of the most common causes of female infertility is  advanced reproductive age……………</a:t>
            </a:r>
          </a:p>
          <a:p>
            <a:pPr algn="ctr"/>
            <a:r>
              <a:rPr lang="en-US" sz="1600" dirty="0">
                <a:solidFill>
                  <a:srgbClr val="FF0000"/>
                </a:solidFill>
              </a:rPr>
              <a:t>Then  egg freezing is the treatment for age-related infertility  </a:t>
            </a:r>
          </a:p>
        </p:txBody>
      </p:sp>
      <p:pic>
        <p:nvPicPr>
          <p:cNvPr id="10" name="Picture 9">
            <a:extLst>
              <a:ext uri="{FF2B5EF4-FFF2-40B4-BE49-F238E27FC236}">
                <a16:creationId xmlns:a16="http://schemas.microsoft.com/office/drawing/2014/main" id="{79B77EC5-EBF4-864F-9E07-B638AFD73A42}"/>
              </a:ext>
            </a:extLst>
          </p:cNvPr>
          <p:cNvPicPr>
            <a:picLocks noChangeAspect="1"/>
          </p:cNvPicPr>
          <p:nvPr/>
        </p:nvPicPr>
        <p:blipFill>
          <a:blip r:embed="rId4"/>
          <a:stretch>
            <a:fillRect/>
          </a:stretch>
        </p:blipFill>
        <p:spPr>
          <a:xfrm>
            <a:off x="7307179" y="165038"/>
            <a:ext cx="1612232" cy="1070898"/>
          </a:xfrm>
          <a:prstGeom prst="rect">
            <a:avLst/>
          </a:prstGeom>
        </p:spPr>
      </p:pic>
    </p:spTree>
    <p:extLst>
      <p:ext uri="{BB962C8B-B14F-4D97-AF65-F5344CB8AC3E}">
        <p14:creationId xmlns:p14="http://schemas.microsoft.com/office/powerpoint/2010/main" val="1034284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5E1C8E-C812-2A4D-8D2F-FF8D7E5A2DC1}"/>
              </a:ext>
            </a:extLst>
          </p:cNvPr>
          <p:cNvPicPr>
            <a:picLocks noChangeAspect="1"/>
          </p:cNvPicPr>
          <p:nvPr/>
        </p:nvPicPr>
        <p:blipFill rotWithShape="1">
          <a:blip r:embed="rId2"/>
          <a:srcRect b="26656"/>
          <a:stretch/>
        </p:blipFill>
        <p:spPr>
          <a:xfrm>
            <a:off x="358498" y="86258"/>
            <a:ext cx="6194702" cy="1667220"/>
          </a:xfrm>
          <a:prstGeom prst="rect">
            <a:avLst/>
          </a:prstGeom>
        </p:spPr>
      </p:pic>
      <p:sp>
        <p:nvSpPr>
          <p:cNvPr id="2" name="Slide Number Placeholder 1">
            <a:extLst>
              <a:ext uri="{FF2B5EF4-FFF2-40B4-BE49-F238E27FC236}">
                <a16:creationId xmlns:a16="http://schemas.microsoft.com/office/drawing/2014/main" id="{A93909FD-2977-0640-8442-6165AD7D1EF6}"/>
              </a:ext>
            </a:extLst>
          </p:cNvPr>
          <p:cNvSpPr>
            <a:spLocks noGrp="1"/>
          </p:cNvSpPr>
          <p:nvPr>
            <p:ph type="sldNum" sz="quarter" idx="12"/>
          </p:nvPr>
        </p:nvSpPr>
        <p:spPr/>
        <p:txBody>
          <a:bodyPr/>
          <a:lstStyle/>
          <a:p>
            <a:fld id="{DC09EFDD-8AF1-B048-9685-7C78C3DFF5CE}" type="slidenum">
              <a:rPr lang="en-US" smtClean="0"/>
              <a:t>34</a:t>
            </a:fld>
            <a:endParaRPr lang="en-US"/>
          </a:p>
        </p:txBody>
      </p:sp>
      <p:sp>
        <p:nvSpPr>
          <p:cNvPr id="7" name="Rectangle 6">
            <a:extLst>
              <a:ext uri="{FF2B5EF4-FFF2-40B4-BE49-F238E27FC236}">
                <a16:creationId xmlns:a16="http://schemas.microsoft.com/office/drawing/2014/main" id="{11E1EB6C-8953-334C-B35D-3E244F99FFEB}"/>
              </a:ext>
            </a:extLst>
          </p:cNvPr>
          <p:cNvSpPr/>
          <p:nvPr/>
        </p:nvSpPr>
        <p:spPr>
          <a:xfrm>
            <a:off x="641685" y="1753478"/>
            <a:ext cx="7764379" cy="2171172"/>
          </a:xfrm>
          <a:prstGeom prst="rect">
            <a:avLst/>
          </a:prstGeom>
        </p:spPr>
        <p:txBody>
          <a:bodyPr wrap="square">
            <a:spAutoFit/>
          </a:bodyPr>
          <a:lstStyle/>
          <a:p>
            <a:pPr marL="238125" indent="-238125" algn="ctr">
              <a:lnSpc>
                <a:spcPct val="150000"/>
              </a:lnSpc>
            </a:pPr>
            <a:r>
              <a:rPr lang="en-US" sz="2100" b="1" dirty="0">
                <a:latin typeface="TimesNewRomanPS"/>
              </a:rPr>
              <a:t>	                 </a:t>
            </a:r>
            <a:r>
              <a:rPr lang="en-US" sz="2400" b="1" dirty="0">
                <a:latin typeface="TimesNewRomanPS"/>
              </a:rPr>
              <a:t>???????????	</a:t>
            </a:r>
            <a:r>
              <a:rPr lang="en-US" sz="2100" b="1" dirty="0">
                <a:latin typeface="TimesNewRomanPS"/>
              </a:rPr>
              <a:t>				</a:t>
            </a:r>
          </a:p>
          <a:p>
            <a:pPr marL="238125" indent="-238125">
              <a:lnSpc>
                <a:spcPct val="150000"/>
              </a:lnSpc>
              <a:buFont typeface="Arial" panose="020B0604020202020204" pitchFamily="34" charset="0"/>
              <a:buChar char="•"/>
            </a:pPr>
            <a:r>
              <a:rPr lang="en-US" sz="1350" dirty="0">
                <a:latin typeface="TimesNewRomanPS"/>
              </a:rPr>
              <a:t>Should it matter, morally, if the infertility is caused by illness or age? </a:t>
            </a:r>
          </a:p>
          <a:p>
            <a:pPr marL="214313" indent="-214313">
              <a:lnSpc>
                <a:spcPct val="150000"/>
              </a:lnSpc>
              <a:buFont typeface="Arial" panose="020B0604020202020204" pitchFamily="34" charset="0"/>
              <a:buChar char="•"/>
            </a:pPr>
            <a:r>
              <a:rPr lang="en-US" sz="1350" dirty="0">
                <a:latin typeface="TimesNewRomanPS"/>
              </a:rPr>
              <a:t>Should it matter if a woman anticipates infertility in the future but does not experience it in the present, and seeks preventive steps to address it preemptively?</a:t>
            </a:r>
          </a:p>
          <a:p>
            <a:pPr marL="214313" indent="-214313">
              <a:lnSpc>
                <a:spcPct val="150000"/>
              </a:lnSpc>
              <a:buFont typeface="Arial" panose="020B0604020202020204" pitchFamily="34" charset="0"/>
              <a:buChar char="•"/>
            </a:pPr>
            <a:r>
              <a:rPr lang="en-US" sz="1350" b="1" dirty="0">
                <a:solidFill>
                  <a:srgbClr val="FF0000"/>
                </a:solidFill>
                <a:latin typeface="TimesNewRomanPS"/>
              </a:rPr>
              <a:t>Preventing infertility is the same as preventing lung cancer by stop smoking or cervical cancer by  doing pap smears  or Breast cancer by doing mammograms?  </a:t>
            </a:r>
            <a:endParaRPr lang="en-US" sz="1350" b="1" dirty="0">
              <a:solidFill>
                <a:srgbClr val="FF0000"/>
              </a:solidFill>
            </a:endParaRPr>
          </a:p>
        </p:txBody>
      </p:sp>
      <p:pic>
        <p:nvPicPr>
          <p:cNvPr id="8" name="Picture 7">
            <a:extLst>
              <a:ext uri="{FF2B5EF4-FFF2-40B4-BE49-F238E27FC236}">
                <a16:creationId xmlns:a16="http://schemas.microsoft.com/office/drawing/2014/main" id="{608FA1CF-0F6E-4240-9CF3-F75757C4E90F}"/>
              </a:ext>
            </a:extLst>
          </p:cNvPr>
          <p:cNvPicPr>
            <a:picLocks noChangeAspect="1"/>
          </p:cNvPicPr>
          <p:nvPr/>
        </p:nvPicPr>
        <p:blipFill>
          <a:blip r:embed="rId3"/>
          <a:stretch>
            <a:fillRect/>
          </a:stretch>
        </p:blipFill>
        <p:spPr>
          <a:xfrm>
            <a:off x="7307179" y="165038"/>
            <a:ext cx="1612232" cy="1070898"/>
          </a:xfrm>
          <a:prstGeom prst="rect">
            <a:avLst/>
          </a:prstGeom>
        </p:spPr>
      </p:pic>
    </p:spTree>
    <p:extLst>
      <p:ext uri="{BB962C8B-B14F-4D97-AF65-F5344CB8AC3E}">
        <p14:creationId xmlns:p14="http://schemas.microsoft.com/office/powerpoint/2010/main" val="2013204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3909FD-2977-0640-8442-6165AD7D1EF6}"/>
              </a:ext>
            </a:extLst>
          </p:cNvPr>
          <p:cNvSpPr>
            <a:spLocks noGrp="1"/>
          </p:cNvSpPr>
          <p:nvPr>
            <p:ph type="sldNum" sz="quarter" idx="12"/>
          </p:nvPr>
        </p:nvSpPr>
        <p:spPr/>
        <p:txBody>
          <a:bodyPr/>
          <a:lstStyle/>
          <a:p>
            <a:fld id="{DC09EFDD-8AF1-B048-9685-7C78C3DFF5CE}" type="slidenum">
              <a:rPr lang="en-US" smtClean="0"/>
              <a:t>35</a:t>
            </a:fld>
            <a:endParaRPr lang="en-US"/>
          </a:p>
        </p:txBody>
      </p:sp>
      <p:sp>
        <p:nvSpPr>
          <p:cNvPr id="6" name="Rectangle 5">
            <a:extLst>
              <a:ext uri="{FF2B5EF4-FFF2-40B4-BE49-F238E27FC236}">
                <a16:creationId xmlns:a16="http://schemas.microsoft.com/office/drawing/2014/main" id="{199ADFC7-6233-9543-82AE-EB61D8BFDE10}"/>
              </a:ext>
            </a:extLst>
          </p:cNvPr>
          <p:cNvSpPr/>
          <p:nvPr/>
        </p:nvSpPr>
        <p:spPr>
          <a:xfrm>
            <a:off x="593558" y="2042888"/>
            <a:ext cx="7972926" cy="1546577"/>
          </a:xfrm>
          <a:prstGeom prst="rect">
            <a:avLst/>
          </a:prstGeom>
        </p:spPr>
        <p:txBody>
          <a:bodyPr wrap="square">
            <a:spAutoFit/>
          </a:bodyPr>
          <a:lstStyle/>
          <a:p>
            <a:r>
              <a:rPr lang="en-US" sz="1350" dirty="0">
                <a:latin typeface="TimesNewRomanPS"/>
              </a:rPr>
              <a:t>However, the tide may be turning toward conceptualizing </a:t>
            </a:r>
            <a:r>
              <a:rPr lang="en-US" sz="1350" b="1" dirty="0">
                <a:latin typeface="TimesNewRomanPS"/>
              </a:rPr>
              <a:t>age-related fertility loss </a:t>
            </a:r>
            <a:r>
              <a:rPr lang="en-US" sz="1350" dirty="0">
                <a:latin typeface="TimesNewRomanPS"/>
              </a:rPr>
              <a:t>as a </a:t>
            </a:r>
            <a:r>
              <a:rPr lang="en-US" sz="1350" b="1" dirty="0">
                <a:latin typeface="TimesNewRomanPS"/>
              </a:rPr>
              <a:t>medical reason for egg freezing</a:t>
            </a:r>
            <a:r>
              <a:rPr lang="en-US" sz="1350" dirty="0">
                <a:latin typeface="TimesNewRomanPS"/>
              </a:rPr>
              <a:t>. </a:t>
            </a:r>
          </a:p>
          <a:p>
            <a:r>
              <a:rPr lang="en-US" sz="1350" dirty="0">
                <a:latin typeface="TimesNewRomanPS"/>
              </a:rPr>
              <a:t>In some of the literature, egg freezing is characterized as </a:t>
            </a:r>
            <a:r>
              <a:rPr lang="en-US" sz="1350" b="1" dirty="0">
                <a:latin typeface="TimesNewRomanPS"/>
              </a:rPr>
              <a:t>“preventive medicine” </a:t>
            </a:r>
            <a:r>
              <a:rPr lang="en-US" sz="1350" dirty="0">
                <a:latin typeface="TimesNewRomanPS"/>
              </a:rPr>
              <a:t>for age-related fertility decline. </a:t>
            </a:r>
          </a:p>
          <a:p>
            <a:endParaRPr lang="en-US" sz="1350" dirty="0">
              <a:latin typeface="TimesNewRomanPS"/>
            </a:endParaRPr>
          </a:p>
          <a:p>
            <a:endParaRPr lang="en-US" sz="1350" dirty="0">
              <a:latin typeface="TimesNewRomanPS"/>
            </a:endParaRPr>
          </a:p>
          <a:p>
            <a:r>
              <a:rPr lang="en-US" sz="1350" dirty="0">
                <a:latin typeface="TimesNewRomanPS"/>
              </a:rPr>
              <a:t>The European Society of Human Reproduction and Embryology, for example, makes the case that fertility preservation for natural ovarian aging “</a:t>
            </a:r>
            <a:r>
              <a:rPr lang="en-US" sz="1350" b="1" dirty="0">
                <a:latin typeface="TimesNewRomanPS"/>
              </a:rPr>
              <a:t>cannot so easily be dismissed as a non-health-related preference.”</a:t>
            </a:r>
            <a:r>
              <a:rPr lang="en-US" sz="600" b="1" dirty="0">
                <a:latin typeface="TimesNewRomanPS"/>
              </a:rPr>
              <a:t>15 </a:t>
            </a:r>
            <a:endParaRPr lang="en-US" sz="1350" b="1" dirty="0"/>
          </a:p>
        </p:txBody>
      </p:sp>
      <p:pic>
        <p:nvPicPr>
          <p:cNvPr id="8" name="Picture 7">
            <a:extLst>
              <a:ext uri="{FF2B5EF4-FFF2-40B4-BE49-F238E27FC236}">
                <a16:creationId xmlns:a16="http://schemas.microsoft.com/office/drawing/2014/main" id="{F5EE5EBF-89C9-CB4D-ADAC-F9AF01EAB682}"/>
              </a:ext>
            </a:extLst>
          </p:cNvPr>
          <p:cNvPicPr>
            <a:picLocks noChangeAspect="1"/>
          </p:cNvPicPr>
          <p:nvPr/>
        </p:nvPicPr>
        <p:blipFill rotWithShape="1">
          <a:blip r:embed="rId2"/>
          <a:srcRect b="26656"/>
          <a:stretch/>
        </p:blipFill>
        <p:spPr>
          <a:xfrm>
            <a:off x="358498" y="86258"/>
            <a:ext cx="6194702" cy="1667220"/>
          </a:xfrm>
          <a:prstGeom prst="rect">
            <a:avLst/>
          </a:prstGeom>
        </p:spPr>
      </p:pic>
      <p:pic>
        <p:nvPicPr>
          <p:cNvPr id="10" name="Picture 9">
            <a:extLst>
              <a:ext uri="{FF2B5EF4-FFF2-40B4-BE49-F238E27FC236}">
                <a16:creationId xmlns:a16="http://schemas.microsoft.com/office/drawing/2014/main" id="{23DC8805-2357-B343-B4EA-E3AE5BFFC8A6}"/>
              </a:ext>
            </a:extLst>
          </p:cNvPr>
          <p:cNvPicPr>
            <a:picLocks noChangeAspect="1"/>
          </p:cNvPicPr>
          <p:nvPr/>
        </p:nvPicPr>
        <p:blipFill>
          <a:blip r:embed="rId3"/>
          <a:stretch>
            <a:fillRect/>
          </a:stretch>
        </p:blipFill>
        <p:spPr>
          <a:xfrm>
            <a:off x="7307179" y="165038"/>
            <a:ext cx="1612232" cy="1070898"/>
          </a:xfrm>
          <a:prstGeom prst="rect">
            <a:avLst/>
          </a:prstGeom>
        </p:spPr>
      </p:pic>
    </p:spTree>
    <p:extLst>
      <p:ext uri="{BB962C8B-B14F-4D97-AF65-F5344CB8AC3E}">
        <p14:creationId xmlns:p14="http://schemas.microsoft.com/office/powerpoint/2010/main" val="31168893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3909FD-2977-0640-8442-6165AD7D1EF6}"/>
              </a:ext>
            </a:extLst>
          </p:cNvPr>
          <p:cNvSpPr>
            <a:spLocks noGrp="1"/>
          </p:cNvSpPr>
          <p:nvPr>
            <p:ph type="sldNum" sz="quarter" idx="12"/>
          </p:nvPr>
        </p:nvSpPr>
        <p:spPr/>
        <p:txBody>
          <a:bodyPr/>
          <a:lstStyle/>
          <a:p>
            <a:fld id="{DC09EFDD-8AF1-B048-9685-7C78C3DFF5CE}" type="slidenum">
              <a:rPr lang="en-US" smtClean="0"/>
              <a:t>36</a:t>
            </a:fld>
            <a:endParaRPr lang="en-US"/>
          </a:p>
        </p:txBody>
      </p:sp>
      <p:sp>
        <p:nvSpPr>
          <p:cNvPr id="5" name="Rectangle 4">
            <a:extLst>
              <a:ext uri="{FF2B5EF4-FFF2-40B4-BE49-F238E27FC236}">
                <a16:creationId xmlns:a16="http://schemas.microsoft.com/office/drawing/2014/main" id="{A7D6E198-D309-4244-9A96-E005A85983DB}"/>
              </a:ext>
            </a:extLst>
          </p:cNvPr>
          <p:cNvSpPr/>
          <p:nvPr/>
        </p:nvSpPr>
        <p:spPr>
          <a:xfrm>
            <a:off x="638886" y="2180314"/>
            <a:ext cx="7844590" cy="1338828"/>
          </a:xfrm>
          <a:prstGeom prst="rect">
            <a:avLst/>
          </a:prstGeom>
        </p:spPr>
        <p:txBody>
          <a:bodyPr wrap="square">
            <a:spAutoFit/>
          </a:bodyPr>
          <a:lstStyle/>
          <a:p>
            <a:r>
              <a:rPr lang="en-US" sz="1350" dirty="0">
                <a:latin typeface="TimesNewRomanPS"/>
              </a:rPr>
              <a:t>Many of the ethical arguments in favor of egg freezing for nonmedical reasons focus on the liberating potential of </a:t>
            </a:r>
            <a:r>
              <a:rPr lang="en-US" sz="1350" dirty="0"/>
              <a:t>egg freezing for women. </a:t>
            </a:r>
          </a:p>
          <a:p>
            <a:endParaRPr lang="en-US" sz="1350" dirty="0"/>
          </a:p>
          <a:p>
            <a:r>
              <a:rPr lang="en-US" sz="1350" dirty="0"/>
              <a:t>If biological difference is the root of </a:t>
            </a:r>
            <a:r>
              <a:rPr lang="en-US" sz="1350" dirty="0">
                <a:solidFill>
                  <a:srgbClr val="FF0000"/>
                </a:solidFill>
              </a:rPr>
              <a:t>inequality between men and women</a:t>
            </a:r>
            <a:r>
              <a:rPr lang="en-US" sz="1350" dirty="0"/>
              <a:t>, then egg freezing can help level the playing field by lengthening the time during which a woman can become pregnant. </a:t>
            </a:r>
          </a:p>
          <a:p>
            <a:endParaRPr lang="en-US" sz="1350" dirty="0"/>
          </a:p>
        </p:txBody>
      </p:sp>
      <p:pic>
        <p:nvPicPr>
          <p:cNvPr id="7" name="Picture 6">
            <a:extLst>
              <a:ext uri="{FF2B5EF4-FFF2-40B4-BE49-F238E27FC236}">
                <a16:creationId xmlns:a16="http://schemas.microsoft.com/office/drawing/2014/main" id="{BFAFF88F-0999-CA45-8FF7-537B66EDA173}"/>
              </a:ext>
            </a:extLst>
          </p:cNvPr>
          <p:cNvPicPr>
            <a:picLocks noChangeAspect="1"/>
          </p:cNvPicPr>
          <p:nvPr/>
        </p:nvPicPr>
        <p:blipFill rotWithShape="1">
          <a:blip r:embed="rId2"/>
          <a:srcRect b="26656"/>
          <a:stretch/>
        </p:blipFill>
        <p:spPr>
          <a:xfrm>
            <a:off x="358498" y="86258"/>
            <a:ext cx="6194702" cy="1667220"/>
          </a:xfrm>
          <a:prstGeom prst="rect">
            <a:avLst/>
          </a:prstGeom>
        </p:spPr>
      </p:pic>
      <p:pic>
        <p:nvPicPr>
          <p:cNvPr id="9" name="Picture 8">
            <a:extLst>
              <a:ext uri="{FF2B5EF4-FFF2-40B4-BE49-F238E27FC236}">
                <a16:creationId xmlns:a16="http://schemas.microsoft.com/office/drawing/2014/main" id="{696C8C4A-9487-7344-B042-E10CC6135C67}"/>
              </a:ext>
            </a:extLst>
          </p:cNvPr>
          <p:cNvPicPr>
            <a:picLocks noChangeAspect="1"/>
          </p:cNvPicPr>
          <p:nvPr/>
        </p:nvPicPr>
        <p:blipFill>
          <a:blip r:embed="rId3"/>
          <a:stretch>
            <a:fillRect/>
          </a:stretch>
        </p:blipFill>
        <p:spPr>
          <a:xfrm>
            <a:off x="7307179" y="165038"/>
            <a:ext cx="1612232" cy="1070898"/>
          </a:xfrm>
          <a:prstGeom prst="rect">
            <a:avLst/>
          </a:prstGeom>
        </p:spPr>
      </p:pic>
    </p:spTree>
    <p:extLst>
      <p:ext uri="{BB962C8B-B14F-4D97-AF65-F5344CB8AC3E}">
        <p14:creationId xmlns:p14="http://schemas.microsoft.com/office/powerpoint/2010/main" val="3773437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3909FD-2977-0640-8442-6165AD7D1EF6}"/>
              </a:ext>
            </a:extLst>
          </p:cNvPr>
          <p:cNvSpPr>
            <a:spLocks noGrp="1"/>
          </p:cNvSpPr>
          <p:nvPr>
            <p:ph type="sldNum" sz="quarter" idx="12"/>
          </p:nvPr>
        </p:nvSpPr>
        <p:spPr/>
        <p:txBody>
          <a:bodyPr/>
          <a:lstStyle/>
          <a:p>
            <a:fld id="{DC09EFDD-8AF1-B048-9685-7C78C3DFF5CE}" type="slidenum">
              <a:rPr lang="en-US" smtClean="0"/>
              <a:t>37</a:t>
            </a:fld>
            <a:endParaRPr lang="en-US"/>
          </a:p>
        </p:txBody>
      </p:sp>
      <p:sp>
        <p:nvSpPr>
          <p:cNvPr id="6" name="Rectangle 5">
            <a:extLst>
              <a:ext uri="{FF2B5EF4-FFF2-40B4-BE49-F238E27FC236}">
                <a16:creationId xmlns:a16="http://schemas.microsoft.com/office/drawing/2014/main" id="{B5A7874B-4BD8-9B49-AEE0-B569548F7C28}"/>
              </a:ext>
            </a:extLst>
          </p:cNvPr>
          <p:cNvSpPr/>
          <p:nvPr/>
        </p:nvSpPr>
        <p:spPr>
          <a:xfrm>
            <a:off x="753978" y="1784372"/>
            <a:ext cx="7844589" cy="2552045"/>
          </a:xfrm>
          <a:prstGeom prst="rect">
            <a:avLst/>
          </a:prstGeom>
          <a:ln>
            <a:solidFill>
              <a:srgbClr val="FF0000"/>
            </a:solidFill>
          </a:ln>
        </p:spPr>
        <p:txBody>
          <a:bodyPr wrap="square">
            <a:spAutoFit/>
          </a:bodyPr>
          <a:lstStyle/>
          <a:p>
            <a:pPr algn="ctr">
              <a:lnSpc>
                <a:spcPct val="150000"/>
              </a:lnSpc>
            </a:pPr>
            <a:r>
              <a:rPr lang="en-US" sz="1350" b="1" dirty="0">
                <a:latin typeface="TimesNewRomanPS"/>
              </a:rPr>
              <a:t>Egg freezing for nonmedical reasons promotes sex equality</a:t>
            </a:r>
            <a:r>
              <a:rPr lang="en-US" sz="1350" dirty="0">
                <a:latin typeface="TimesNewRomanPS"/>
              </a:rPr>
              <a:t>. </a:t>
            </a:r>
          </a:p>
          <a:p>
            <a:pPr>
              <a:lnSpc>
                <a:spcPct val="150000"/>
              </a:lnSpc>
            </a:pPr>
            <a:r>
              <a:rPr lang="en-US" sz="1350" dirty="0">
                <a:latin typeface="TimesNewRomanPS"/>
              </a:rPr>
              <a:t>Among its many benefits, egg freezing promotes </a:t>
            </a:r>
          </a:p>
          <a:p>
            <a:pPr>
              <a:lnSpc>
                <a:spcPct val="150000"/>
              </a:lnSpc>
            </a:pPr>
            <a:r>
              <a:rPr lang="en-US" sz="1350" dirty="0">
                <a:latin typeface="TimesNewRomanPS"/>
              </a:rPr>
              <a:t>	equal participation in employment, </a:t>
            </a:r>
          </a:p>
          <a:p>
            <a:pPr>
              <a:lnSpc>
                <a:spcPct val="150000"/>
              </a:lnSpc>
            </a:pPr>
            <a:r>
              <a:rPr lang="en-US" sz="1350" dirty="0">
                <a:latin typeface="TimesNewRomanPS"/>
              </a:rPr>
              <a:t>	equal participation in educational endeavors, and </a:t>
            </a:r>
          </a:p>
          <a:p>
            <a:pPr>
              <a:lnSpc>
                <a:spcPct val="150000"/>
              </a:lnSpc>
            </a:pPr>
            <a:r>
              <a:rPr lang="en-US" sz="1350" dirty="0">
                <a:latin typeface="TimesNewRomanPS"/>
              </a:rPr>
              <a:t>	a more equal amount of time to find a partner. </a:t>
            </a:r>
          </a:p>
          <a:p>
            <a:pPr>
              <a:lnSpc>
                <a:spcPct val="150000"/>
              </a:lnSpc>
            </a:pPr>
            <a:endParaRPr lang="en-US" sz="1350" dirty="0">
              <a:latin typeface="TimesNewRomanPS"/>
            </a:endParaRPr>
          </a:p>
          <a:p>
            <a:pPr>
              <a:lnSpc>
                <a:spcPct val="150000"/>
              </a:lnSpc>
            </a:pPr>
            <a:r>
              <a:rPr lang="en-US" sz="1350" dirty="0">
                <a:latin typeface="TimesNewRomanPS"/>
              </a:rPr>
              <a:t>Other benefits include more time to become emotionally and psychologically ready to be a parent, something appreciated by men and women alike. </a:t>
            </a:r>
            <a:endParaRPr lang="en-US" sz="1350" dirty="0"/>
          </a:p>
        </p:txBody>
      </p:sp>
      <p:sp>
        <p:nvSpPr>
          <p:cNvPr id="10" name="Rectangle 9">
            <a:extLst>
              <a:ext uri="{FF2B5EF4-FFF2-40B4-BE49-F238E27FC236}">
                <a16:creationId xmlns:a16="http://schemas.microsoft.com/office/drawing/2014/main" id="{72D8DF35-7869-F649-8893-DE7142AAED66}"/>
              </a:ext>
            </a:extLst>
          </p:cNvPr>
          <p:cNvSpPr/>
          <p:nvPr/>
        </p:nvSpPr>
        <p:spPr>
          <a:xfrm>
            <a:off x="1515980" y="4509816"/>
            <a:ext cx="6142120" cy="507831"/>
          </a:xfrm>
          <a:prstGeom prst="rect">
            <a:avLst/>
          </a:prstGeom>
        </p:spPr>
        <p:txBody>
          <a:bodyPr wrap="square">
            <a:spAutoFit/>
          </a:bodyPr>
          <a:lstStyle/>
          <a:p>
            <a:r>
              <a:rPr lang="en-US" sz="900" dirty="0">
                <a:latin typeface="TimesNewRomanPS"/>
              </a:rPr>
              <a:t>Firestone S. </a:t>
            </a:r>
            <a:r>
              <a:rPr lang="en-US" sz="900" i="1" dirty="0">
                <a:latin typeface="TimesNewRomanPS"/>
              </a:rPr>
              <a:t>The Dialectic of Sex: The Case for Feminist Revolution</a:t>
            </a:r>
            <a:r>
              <a:rPr lang="en-US" sz="900" dirty="0">
                <a:latin typeface="TimesNewRomanPS"/>
              </a:rPr>
              <a:t>. New York: Morrow; 1970. </a:t>
            </a:r>
            <a:endParaRPr lang="en-US" sz="900" dirty="0"/>
          </a:p>
          <a:p>
            <a:r>
              <a:rPr lang="en-US" sz="900" dirty="0" err="1">
                <a:latin typeface="TimesNewRomanPS"/>
              </a:rPr>
              <a:t>Savulescu</a:t>
            </a:r>
            <a:r>
              <a:rPr lang="en-US" sz="900" dirty="0">
                <a:latin typeface="TimesNewRomanPS"/>
              </a:rPr>
              <a:t> J, Imogen G. Freezing eggs for lifestyle reasons. </a:t>
            </a:r>
            <a:r>
              <a:rPr lang="en-US" sz="900" i="1" dirty="0">
                <a:latin typeface="TimesNewRomanPS"/>
              </a:rPr>
              <a:t>Am J </a:t>
            </a:r>
            <a:r>
              <a:rPr lang="en-US" sz="900" i="1" dirty="0" err="1">
                <a:latin typeface="TimesNewRomanPS"/>
              </a:rPr>
              <a:t>Bioeth</a:t>
            </a:r>
            <a:r>
              <a:rPr lang="en-US" sz="900" dirty="0">
                <a:latin typeface="TimesNewRomanPS"/>
              </a:rPr>
              <a:t>. 2008;8(6):32–35. </a:t>
            </a:r>
            <a:endParaRPr lang="en-US" sz="900" dirty="0"/>
          </a:p>
          <a:p>
            <a:r>
              <a:rPr lang="en-US" sz="900" dirty="0" err="1">
                <a:latin typeface="TimesNewRomanPS"/>
              </a:rPr>
              <a:t>Goold</a:t>
            </a:r>
            <a:r>
              <a:rPr lang="en-US" sz="900" dirty="0">
                <a:latin typeface="TimesNewRomanPS"/>
              </a:rPr>
              <a:t> I, </a:t>
            </a:r>
            <a:r>
              <a:rPr lang="en-US" sz="900" dirty="0" err="1">
                <a:latin typeface="TimesNewRomanPS"/>
              </a:rPr>
              <a:t>Savulescu</a:t>
            </a:r>
            <a:r>
              <a:rPr lang="en-US" sz="900" dirty="0">
                <a:latin typeface="TimesNewRomanPS"/>
              </a:rPr>
              <a:t> J. In </a:t>
            </a:r>
            <a:r>
              <a:rPr lang="en-US" sz="900" dirty="0" err="1">
                <a:latin typeface="TimesNewRomanPS"/>
              </a:rPr>
              <a:t>favour</a:t>
            </a:r>
            <a:r>
              <a:rPr lang="en-US" sz="900" dirty="0">
                <a:latin typeface="TimesNewRomanPS"/>
              </a:rPr>
              <a:t> of freezing eggs for non-medical reasons. </a:t>
            </a:r>
            <a:r>
              <a:rPr lang="en-US" sz="900" i="1" dirty="0">
                <a:latin typeface="TimesNewRomanPS"/>
              </a:rPr>
              <a:t>Bioethics</a:t>
            </a:r>
            <a:r>
              <a:rPr lang="en-US" sz="900" dirty="0">
                <a:latin typeface="TimesNewRomanPS"/>
              </a:rPr>
              <a:t>. 2009;23(1):47–58. </a:t>
            </a:r>
            <a:endParaRPr lang="en-US" sz="900" dirty="0"/>
          </a:p>
        </p:txBody>
      </p:sp>
      <p:pic>
        <p:nvPicPr>
          <p:cNvPr id="11" name="Picture 10">
            <a:extLst>
              <a:ext uri="{FF2B5EF4-FFF2-40B4-BE49-F238E27FC236}">
                <a16:creationId xmlns:a16="http://schemas.microsoft.com/office/drawing/2014/main" id="{CA93AD38-2D82-ED4C-A583-46116CBEE326}"/>
              </a:ext>
            </a:extLst>
          </p:cNvPr>
          <p:cNvPicPr>
            <a:picLocks noChangeAspect="1"/>
          </p:cNvPicPr>
          <p:nvPr/>
        </p:nvPicPr>
        <p:blipFill rotWithShape="1">
          <a:blip r:embed="rId2"/>
          <a:srcRect b="26656"/>
          <a:stretch/>
        </p:blipFill>
        <p:spPr>
          <a:xfrm>
            <a:off x="358498" y="86258"/>
            <a:ext cx="6194702" cy="1667220"/>
          </a:xfrm>
          <a:prstGeom prst="rect">
            <a:avLst/>
          </a:prstGeom>
        </p:spPr>
      </p:pic>
      <p:pic>
        <p:nvPicPr>
          <p:cNvPr id="13" name="Picture 12">
            <a:extLst>
              <a:ext uri="{FF2B5EF4-FFF2-40B4-BE49-F238E27FC236}">
                <a16:creationId xmlns:a16="http://schemas.microsoft.com/office/drawing/2014/main" id="{EAB25BA7-D261-924D-9653-F68A8885AEBB}"/>
              </a:ext>
            </a:extLst>
          </p:cNvPr>
          <p:cNvPicPr>
            <a:picLocks noChangeAspect="1"/>
          </p:cNvPicPr>
          <p:nvPr/>
        </p:nvPicPr>
        <p:blipFill>
          <a:blip r:embed="rId3"/>
          <a:stretch>
            <a:fillRect/>
          </a:stretch>
        </p:blipFill>
        <p:spPr>
          <a:xfrm>
            <a:off x="7307179" y="165038"/>
            <a:ext cx="1612232" cy="1070898"/>
          </a:xfrm>
          <a:prstGeom prst="rect">
            <a:avLst/>
          </a:prstGeom>
        </p:spPr>
      </p:pic>
    </p:spTree>
    <p:extLst>
      <p:ext uri="{BB962C8B-B14F-4D97-AF65-F5344CB8AC3E}">
        <p14:creationId xmlns:p14="http://schemas.microsoft.com/office/powerpoint/2010/main" val="40999006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3909FD-2977-0640-8442-6165AD7D1EF6}"/>
              </a:ext>
            </a:extLst>
          </p:cNvPr>
          <p:cNvSpPr>
            <a:spLocks noGrp="1"/>
          </p:cNvSpPr>
          <p:nvPr>
            <p:ph type="sldNum" sz="quarter" idx="12"/>
          </p:nvPr>
        </p:nvSpPr>
        <p:spPr/>
        <p:txBody>
          <a:bodyPr/>
          <a:lstStyle/>
          <a:p>
            <a:fld id="{DC09EFDD-8AF1-B048-9685-7C78C3DFF5CE}" type="slidenum">
              <a:rPr lang="en-US" smtClean="0"/>
              <a:t>38</a:t>
            </a:fld>
            <a:endParaRPr lang="en-US"/>
          </a:p>
        </p:txBody>
      </p:sp>
      <p:pic>
        <p:nvPicPr>
          <p:cNvPr id="4" name="Picture 3">
            <a:extLst>
              <a:ext uri="{FF2B5EF4-FFF2-40B4-BE49-F238E27FC236}">
                <a16:creationId xmlns:a16="http://schemas.microsoft.com/office/drawing/2014/main" id="{7C8C0F59-D3D6-2741-AE52-E452C9274596}"/>
              </a:ext>
            </a:extLst>
          </p:cNvPr>
          <p:cNvPicPr preferRelativeResize="0">
            <a:picLocks/>
          </p:cNvPicPr>
          <p:nvPr/>
        </p:nvPicPr>
        <p:blipFill rotWithShape="1">
          <a:blip r:embed="rId2"/>
          <a:srcRect b="29691"/>
          <a:stretch/>
        </p:blipFill>
        <p:spPr>
          <a:xfrm>
            <a:off x="163045" y="142040"/>
            <a:ext cx="4390907" cy="1334453"/>
          </a:xfrm>
          <a:prstGeom prst="rect">
            <a:avLst/>
          </a:prstGeom>
        </p:spPr>
      </p:pic>
      <p:sp>
        <p:nvSpPr>
          <p:cNvPr id="3" name="Rectangle 2">
            <a:extLst>
              <a:ext uri="{FF2B5EF4-FFF2-40B4-BE49-F238E27FC236}">
                <a16:creationId xmlns:a16="http://schemas.microsoft.com/office/drawing/2014/main" id="{D25ABE42-DB11-4B43-B19B-D6B261FDBA5A}"/>
              </a:ext>
            </a:extLst>
          </p:cNvPr>
          <p:cNvSpPr/>
          <p:nvPr/>
        </p:nvSpPr>
        <p:spPr>
          <a:xfrm>
            <a:off x="1528012" y="1595451"/>
            <a:ext cx="6130090" cy="1338828"/>
          </a:xfrm>
          <a:prstGeom prst="rect">
            <a:avLst/>
          </a:prstGeom>
        </p:spPr>
        <p:txBody>
          <a:bodyPr wrap="square">
            <a:spAutoFit/>
          </a:bodyPr>
          <a:lstStyle/>
          <a:p>
            <a:r>
              <a:rPr lang="en-US" sz="1350" dirty="0">
                <a:solidFill>
                  <a:srgbClr val="FF0000"/>
                </a:solidFill>
                <a:latin typeface="TimesNewRomanPS"/>
              </a:rPr>
              <a:t>Others wonder more skeptically whether egg freezing may do more harm than good.</a:t>
            </a:r>
          </a:p>
          <a:p>
            <a:endParaRPr lang="en-US" sz="1350" dirty="0">
              <a:latin typeface="TimesNewRomanPS"/>
            </a:endParaRPr>
          </a:p>
          <a:p>
            <a:pPr marL="214313" indent="-214313">
              <a:lnSpc>
                <a:spcPct val="150000"/>
              </a:lnSpc>
              <a:buFont typeface="Arial" panose="020B0604020202020204" pitchFamily="34" charset="0"/>
              <a:buChar char="•"/>
            </a:pPr>
            <a:r>
              <a:rPr lang="en-US" sz="1350" dirty="0"/>
              <a:t>short-term fix that leaves sexist structures fundamentally unchanged. </a:t>
            </a:r>
          </a:p>
          <a:p>
            <a:pPr marL="214313" indent="-214313">
              <a:lnSpc>
                <a:spcPct val="150000"/>
              </a:lnSpc>
              <a:buFont typeface="Arial" panose="020B0604020202020204" pitchFamily="34" charset="0"/>
              <a:buChar char="•"/>
            </a:pPr>
            <a:r>
              <a:rPr lang="en-US" sz="1350" dirty="0"/>
              <a:t>opening the door to the option creates a pressure to use it. </a:t>
            </a:r>
          </a:p>
          <a:p>
            <a:endParaRPr lang="en-US" sz="1350" dirty="0"/>
          </a:p>
        </p:txBody>
      </p:sp>
      <p:sp>
        <p:nvSpPr>
          <p:cNvPr id="5" name="Rectangle 4">
            <a:extLst>
              <a:ext uri="{FF2B5EF4-FFF2-40B4-BE49-F238E27FC236}">
                <a16:creationId xmlns:a16="http://schemas.microsoft.com/office/drawing/2014/main" id="{2564C565-3602-2149-9018-BAA4AE57378D}"/>
              </a:ext>
            </a:extLst>
          </p:cNvPr>
          <p:cNvSpPr/>
          <p:nvPr/>
        </p:nvSpPr>
        <p:spPr>
          <a:xfrm>
            <a:off x="354935" y="2794950"/>
            <a:ext cx="4012530" cy="101566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1200" dirty="0">
                <a:latin typeface="TimesNewRomanPS"/>
              </a:rPr>
              <a:t>In an environment where genetic intervention is the norm, it would no longer be a misfortune if your child was short or nearsighted or hemophiliac; it would now be the parents’ fault for not taking advantage of an available technology proactively. </a:t>
            </a:r>
            <a:endParaRPr lang="en-US" sz="1200" dirty="0"/>
          </a:p>
        </p:txBody>
      </p:sp>
      <p:sp>
        <p:nvSpPr>
          <p:cNvPr id="7" name="Rectangle 6">
            <a:extLst>
              <a:ext uri="{FF2B5EF4-FFF2-40B4-BE49-F238E27FC236}">
                <a16:creationId xmlns:a16="http://schemas.microsoft.com/office/drawing/2014/main" id="{399D9257-F5BD-7943-BC34-01365F45DB89}"/>
              </a:ext>
            </a:extLst>
          </p:cNvPr>
          <p:cNvSpPr/>
          <p:nvPr/>
        </p:nvSpPr>
        <p:spPr>
          <a:xfrm>
            <a:off x="4753697" y="2794950"/>
            <a:ext cx="4077482" cy="101566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1200" dirty="0">
                <a:latin typeface="TimesNewRomanPS"/>
              </a:rPr>
              <a:t>Similarly, as pointed out when Apple and Facebook made their generous offers, the option to freeze eggs might quickly become an obligation to freeze eggs, a way to demonstrate one’s seriousness about one’s career, or a way to avoid self- blame.</a:t>
            </a:r>
            <a:r>
              <a:rPr lang="en-US" sz="525" dirty="0">
                <a:latin typeface="TimesNewRomanPS"/>
              </a:rPr>
              <a:t>19 </a:t>
            </a:r>
            <a:endParaRPr lang="en-US" sz="1200" dirty="0"/>
          </a:p>
        </p:txBody>
      </p:sp>
      <p:sp>
        <p:nvSpPr>
          <p:cNvPr id="11" name="Rectangle 10">
            <a:extLst>
              <a:ext uri="{FF2B5EF4-FFF2-40B4-BE49-F238E27FC236}">
                <a16:creationId xmlns:a16="http://schemas.microsoft.com/office/drawing/2014/main" id="{7425BF26-C922-F748-A6B4-98A40DDD843E}"/>
              </a:ext>
            </a:extLst>
          </p:cNvPr>
          <p:cNvSpPr/>
          <p:nvPr/>
        </p:nvSpPr>
        <p:spPr>
          <a:xfrm>
            <a:off x="1648325" y="4417861"/>
            <a:ext cx="5811254" cy="646331"/>
          </a:xfrm>
          <a:prstGeom prst="rect">
            <a:avLst/>
          </a:prstGeom>
        </p:spPr>
        <p:txBody>
          <a:bodyPr wrap="square">
            <a:spAutoFit/>
          </a:bodyPr>
          <a:lstStyle/>
          <a:p>
            <a:r>
              <a:rPr lang="en-US" sz="900" dirty="0">
                <a:latin typeface="TimesNewRomanPS"/>
              </a:rPr>
              <a:t>Harwood K. Egg freezing: a breakthrough for reproductive autonomy? </a:t>
            </a:r>
            <a:r>
              <a:rPr lang="en-US" sz="900" i="1" dirty="0">
                <a:latin typeface="TimesNewRomanPS"/>
              </a:rPr>
              <a:t>Bioethics</a:t>
            </a:r>
            <a:r>
              <a:rPr lang="en-US" sz="900" dirty="0">
                <a:latin typeface="TimesNewRomanPS"/>
              </a:rPr>
              <a:t>. 2009;23(1):39–46. </a:t>
            </a:r>
            <a:endParaRPr lang="en-US" sz="900" dirty="0"/>
          </a:p>
          <a:p>
            <a:r>
              <a:rPr lang="en-US" sz="900" dirty="0" err="1">
                <a:latin typeface="TimesNewRomanPS"/>
              </a:rPr>
              <a:t>Sandel</a:t>
            </a:r>
            <a:r>
              <a:rPr lang="en-US" sz="900" dirty="0">
                <a:latin typeface="TimesNewRomanPS"/>
              </a:rPr>
              <a:t> MJ. The case against perfection: what’s wrong with designer children, bionic athletes, and genetic engineering. </a:t>
            </a:r>
            <a:r>
              <a:rPr lang="en-US" sz="900" i="1" dirty="0" err="1">
                <a:latin typeface="TimesNewRomanPS"/>
              </a:rPr>
              <a:t>Atl</a:t>
            </a:r>
            <a:r>
              <a:rPr lang="en-US" sz="900" i="1" dirty="0">
                <a:latin typeface="TimesNewRomanPS"/>
              </a:rPr>
              <a:t> Mon</a:t>
            </a:r>
            <a:r>
              <a:rPr lang="en-US" sz="900" dirty="0">
                <a:latin typeface="TimesNewRomanPS"/>
              </a:rPr>
              <a:t>. 2004;293(3):50–54, 56–60, 62. </a:t>
            </a:r>
            <a:endParaRPr lang="en-US" sz="900" dirty="0"/>
          </a:p>
          <a:p>
            <a:r>
              <a:rPr lang="en-US" sz="900" dirty="0">
                <a:latin typeface="TimesNewRomanPS"/>
              </a:rPr>
              <a:t>O’Neill O. </a:t>
            </a:r>
            <a:r>
              <a:rPr lang="en-US" sz="900" i="1" dirty="0">
                <a:latin typeface="TimesNewRomanPS"/>
              </a:rPr>
              <a:t>Autonomy and Trust in Bioethics</a:t>
            </a:r>
            <a:r>
              <a:rPr lang="en-US" sz="900" dirty="0">
                <a:latin typeface="TimesNewRomanPS"/>
              </a:rPr>
              <a:t>. Cambridge: Cambridge University Press; 2000. </a:t>
            </a:r>
            <a:endParaRPr lang="en-US" sz="900" dirty="0"/>
          </a:p>
        </p:txBody>
      </p:sp>
      <p:pic>
        <p:nvPicPr>
          <p:cNvPr id="9" name="Picture 8" descr="5179ac178a38a301535d86ddef269770.jpg">
            <a:extLst>
              <a:ext uri="{FF2B5EF4-FFF2-40B4-BE49-F238E27FC236}">
                <a16:creationId xmlns:a16="http://schemas.microsoft.com/office/drawing/2014/main" id="{770F793F-6628-B848-9360-7657157B1F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3697" y="191955"/>
            <a:ext cx="2235431" cy="1173601"/>
          </a:xfrm>
          <a:prstGeom prst="rect">
            <a:avLst/>
          </a:prstGeom>
        </p:spPr>
      </p:pic>
      <p:pic>
        <p:nvPicPr>
          <p:cNvPr id="13" name="Picture 12">
            <a:extLst>
              <a:ext uri="{FF2B5EF4-FFF2-40B4-BE49-F238E27FC236}">
                <a16:creationId xmlns:a16="http://schemas.microsoft.com/office/drawing/2014/main" id="{FE1EF943-75E3-F646-ABAC-094490E7C3EF}"/>
              </a:ext>
            </a:extLst>
          </p:cNvPr>
          <p:cNvPicPr>
            <a:picLocks noChangeAspect="1"/>
          </p:cNvPicPr>
          <p:nvPr/>
        </p:nvPicPr>
        <p:blipFill>
          <a:blip r:embed="rId4"/>
          <a:stretch>
            <a:fillRect/>
          </a:stretch>
        </p:blipFill>
        <p:spPr>
          <a:xfrm>
            <a:off x="7307179" y="165038"/>
            <a:ext cx="1612232" cy="1070898"/>
          </a:xfrm>
          <a:prstGeom prst="rect">
            <a:avLst/>
          </a:prstGeom>
        </p:spPr>
      </p:pic>
    </p:spTree>
    <p:extLst>
      <p:ext uri="{BB962C8B-B14F-4D97-AF65-F5344CB8AC3E}">
        <p14:creationId xmlns:p14="http://schemas.microsoft.com/office/powerpoint/2010/main" val="29172821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3473303240"/>
              </p:ext>
            </p:extLst>
          </p:nvPr>
        </p:nvGraphicFramePr>
        <p:xfrm>
          <a:off x="513347" y="1379620"/>
          <a:ext cx="8317832" cy="35450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DC09EFDD-8AF1-B048-9685-7C78C3DFF5CE}" type="slidenum">
              <a:rPr lang="en-US" smtClean="0"/>
              <a:t>39</a:t>
            </a:fld>
            <a:endParaRPr lang="en-US"/>
          </a:p>
        </p:txBody>
      </p:sp>
      <p:sp>
        <p:nvSpPr>
          <p:cNvPr id="5" name="Title 3">
            <a:extLst>
              <a:ext uri="{FF2B5EF4-FFF2-40B4-BE49-F238E27FC236}">
                <a16:creationId xmlns:a16="http://schemas.microsoft.com/office/drawing/2014/main" id="{FFB79913-F469-4B43-9029-665EE4679E42}"/>
              </a:ext>
            </a:extLst>
          </p:cNvPr>
          <p:cNvSpPr txBox="1">
            <a:spLocks/>
          </p:cNvSpPr>
          <p:nvPr/>
        </p:nvSpPr>
        <p:spPr>
          <a:xfrm>
            <a:off x="425302" y="96819"/>
            <a:ext cx="8261498" cy="1395034"/>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l-GR" sz="2100" i="1" dirty="0">
                <a:cs typeface="Arial Hebrew Scholar" pitchFamily="2" charset="-79"/>
              </a:rPr>
              <a:t>Στην Ελλάδα του  2020 η υποστήριξη της αναπαραγωγικής ικανότητας των Ελληνίδων είναι πιο επιτακτική από ποτέ !</a:t>
            </a:r>
            <a:endParaRPr lang="en-US" sz="2100" i="1" dirty="0">
              <a:latin typeface="Arial Hebrew Scholar" pitchFamily="2" charset="-79"/>
              <a:cs typeface="Arial Hebrew Scholar" pitchFamily="2" charset="-79"/>
            </a:endParaRPr>
          </a:p>
        </p:txBody>
      </p:sp>
    </p:spTree>
    <p:extLst>
      <p:ext uri="{BB962C8B-B14F-4D97-AF65-F5344CB8AC3E}">
        <p14:creationId xmlns:p14="http://schemas.microsoft.com/office/powerpoint/2010/main" val="364731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670" y="1017273"/>
            <a:ext cx="6172200" cy="857250"/>
          </a:xfrm>
        </p:spPr>
        <p:txBody>
          <a:bodyPr>
            <a:normAutofit fontScale="90000"/>
          </a:bodyPr>
          <a:lstStyle/>
          <a:p>
            <a:r>
              <a:rPr lang="en-US" b="1" dirty="0"/>
              <a:t>A history of oocyte cryopreservation</a:t>
            </a:r>
            <a:endParaRPr lang="en-US" dirty="0"/>
          </a:p>
        </p:txBody>
      </p:sp>
      <p:sp>
        <p:nvSpPr>
          <p:cNvPr id="3" name="Slide Number Placeholder 2"/>
          <p:cNvSpPr>
            <a:spLocks noGrp="1"/>
          </p:cNvSpPr>
          <p:nvPr>
            <p:ph type="sldNum" sz="quarter" idx="12"/>
          </p:nvPr>
        </p:nvSpPr>
        <p:spPr/>
        <p:txBody>
          <a:bodyPr/>
          <a:lstStyle/>
          <a:p>
            <a:fld id="{DC09EFDD-8AF1-B048-9685-7C78C3DFF5CE}" type="slidenum">
              <a:rPr lang="en-US" smtClean="0"/>
              <a:t>4</a:t>
            </a:fld>
            <a:endParaRPr lang="en-US"/>
          </a:p>
        </p:txBody>
      </p:sp>
      <p:sp>
        <p:nvSpPr>
          <p:cNvPr id="4" name="Rectangle 3"/>
          <p:cNvSpPr/>
          <p:nvPr/>
        </p:nvSpPr>
        <p:spPr>
          <a:xfrm>
            <a:off x="553453" y="2018606"/>
            <a:ext cx="8021052" cy="1942711"/>
          </a:xfrm>
          <a:prstGeom prst="rect">
            <a:avLst/>
          </a:prstGeom>
        </p:spPr>
        <p:txBody>
          <a:bodyPr wrap="square">
            <a:spAutoFit/>
          </a:bodyPr>
          <a:lstStyle/>
          <a:p>
            <a:pPr marL="214313" indent="-214313">
              <a:buFont typeface="Arial"/>
              <a:buChar char="•"/>
            </a:pPr>
            <a:r>
              <a:rPr lang="en-US" sz="1200" dirty="0"/>
              <a:t>Successful pregnancies from frozen oocytes were first achieved in the late 1980s, using slow-freeze and rapid-thaw cryopreservation techniques ( Chen, 1986 , 1988 ; Van </a:t>
            </a:r>
            <a:r>
              <a:rPr lang="en-US" sz="1200" dirty="0" err="1"/>
              <a:t>Uem</a:t>
            </a:r>
            <a:r>
              <a:rPr lang="en-US" sz="1200" dirty="0"/>
              <a:t> et al., 1987 ). </a:t>
            </a:r>
          </a:p>
          <a:p>
            <a:endParaRPr lang="en-US" sz="1200" dirty="0"/>
          </a:p>
          <a:p>
            <a:pPr marL="214313" indent="-214313">
              <a:buFont typeface="Arial"/>
              <a:buChar char="•"/>
            </a:pPr>
            <a:r>
              <a:rPr lang="en-US" sz="1500" dirty="0">
                <a:solidFill>
                  <a:srgbClr val="FF0000"/>
                </a:solidFill>
              </a:rPr>
              <a:t>Oocytes are notoriously difficult cells to cryopreserve, due to their low surface area to volume ratio and high susceptibility to intracellular ice formation ( </a:t>
            </a:r>
            <a:r>
              <a:rPr lang="en-US" sz="1500" dirty="0" err="1">
                <a:solidFill>
                  <a:srgbClr val="FF0000"/>
                </a:solidFill>
              </a:rPr>
              <a:t>Paynter</a:t>
            </a:r>
            <a:r>
              <a:rPr lang="en-US" sz="1500" dirty="0">
                <a:solidFill>
                  <a:srgbClr val="FF0000"/>
                </a:solidFill>
              </a:rPr>
              <a:t> </a:t>
            </a:r>
            <a:r>
              <a:rPr lang="en-US" sz="1500" i="1" dirty="0">
                <a:solidFill>
                  <a:srgbClr val="FF0000"/>
                </a:solidFill>
              </a:rPr>
              <a:t>et al.</a:t>
            </a:r>
            <a:r>
              <a:rPr lang="en-US" sz="1500" dirty="0">
                <a:solidFill>
                  <a:srgbClr val="FF0000"/>
                </a:solidFill>
              </a:rPr>
              <a:t> , 1999 ). </a:t>
            </a:r>
          </a:p>
          <a:p>
            <a:endParaRPr lang="en-US" sz="1200" dirty="0"/>
          </a:p>
          <a:p>
            <a:pPr marL="214313" indent="-214313">
              <a:lnSpc>
                <a:spcPct val="120000"/>
              </a:lnSpc>
              <a:buFont typeface="Arial"/>
              <a:buChar char="•"/>
            </a:pPr>
            <a:r>
              <a:rPr lang="en-US" sz="1200" dirty="0"/>
              <a:t>Studies also revealed the </a:t>
            </a:r>
            <a:r>
              <a:rPr lang="en-US" sz="1200" dirty="0">
                <a:solidFill>
                  <a:srgbClr val="FF0000"/>
                </a:solidFill>
              </a:rPr>
              <a:t>negative effects of cryopreservation on the stability of microtubules and microfilaments in </a:t>
            </a:r>
            <a:r>
              <a:rPr lang="en-US" sz="1200" dirty="0"/>
              <a:t>mammalian oocytes ( Pickering and Johnson, 1987 ; </a:t>
            </a:r>
            <a:r>
              <a:rPr lang="en-US" sz="1200" dirty="0" err="1"/>
              <a:t>Sathananthan</a:t>
            </a:r>
            <a:r>
              <a:rPr lang="en-US" sz="1200" dirty="0"/>
              <a:t> </a:t>
            </a:r>
            <a:r>
              <a:rPr lang="en-US" sz="1200" i="1" dirty="0"/>
              <a:t>et al.</a:t>
            </a:r>
            <a:r>
              <a:rPr lang="en-US" sz="1200" dirty="0"/>
              <a:t> , 1988 ; Vincent </a:t>
            </a:r>
            <a:r>
              <a:rPr lang="en-US" sz="1200" i="1" dirty="0"/>
              <a:t>et al.</a:t>
            </a:r>
            <a:r>
              <a:rPr lang="en-US" sz="1200" dirty="0"/>
              <a:t> , 1989 ; Pickering </a:t>
            </a:r>
            <a:r>
              <a:rPr lang="en-US" sz="1200" i="1" dirty="0"/>
              <a:t>et al.</a:t>
            </a:r>
            <a:r>
              <a:rPr lang="en-US" sz="1200" dirty="0"/>
              <a:t> , 1990 ; </a:t>
            </a:r>
            <a:r>
              <a:rPr lang="en-US" sz="1200" dirty="0" err="1"/>
              <a:t>Joly</a:t>
            </a:r>
            <a:r>
              <a:rPr lang="en-US" sz="1200" dirty="0"/>
              <a:t> </a:t>
            </a:r>
            <a:r>
              <a:rPr lang="en-US" sz="1200" i="1" dirty="0"/>
              <a:t>et al.</a:t>
            </a:r>
            <a:r>
              <a:rPr lang="en-US" sz="1200" dirty="0"/>
              <a:t> , 1992 ), which are vital for normal chromosomal segregation ( </a:t>
            </a:r>
            <a:r>
              <a:rPr lang="en-US" sz="1200" dirty="0" err="1"/>
              <a:t>Glenister</a:t>
            </a:r>
            <a:r>
              <a:rPr lang="en-US" sz="1200" dirty="0"/>
              <a:t> </a:t>
            </a:r>
            <a:r>
              <a:rPr lang="en-US" sz="1200" i="1" dirty="0"/>
              <a:t>et al.</a:t>
            </a:r>
            <a:r>
              <a:rPr lang="en-US" sz="1200" dirty="0"/>
              <a:t> , 1987 ). </a:t>
            </a:r>
          </a:p>
        </p:txBody>
      </p:sp>
      <p:pic>
        <p:nvPicPr>
          <p:cNvPr id="5" name="Picture 4"/>
          <p:cNvPicPr>
            <a:picLocks noChangeAspect="1"/>
          </p:cNvPicPr>
          <p:nvPr/>
        </p:nvPicPr>
        <p:blipFill>
          <a:blip r:embed="rId2"/>
          <a:stretch>
            <a:fillRect/>
          </a:stretch>
        </p:blipFill>
        <p:spPr>
          <a:xfrm>
            <a:off x="4308770" y="119333"/>
            <a:ext cx="3598845" cy="1046625"/>
          </a:xfrm>
          <a:prstGeom prst="rect">
            <a:avLst/>
          </a:prstGeom>
        </p:spPr>
      </p:pic>
    </p:spTree>
    <p:extLst>
      <p:ext uri="{BB962C8B-B14F-4D97-AF65-F5344CB8AC3E}">
        <p14:creationId xmlns:p14="http://schemas.microsoft.com/office/powerpoint/2010/main" val="26671435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537" y="95250"/>
            <a:ext cx="7900737" cy="967979"/>
          </a:xfrm>
          <a:ln>
            <a:solidFill>
              <a:schemeClr val="accent2">
                <a:lumMod val="75000"/>
              </a:schemeClr>
            </a:solidFill>
          </a:ln>
        </p:spPr>
        <p:txBody>
          <a:bodyPr>
            <a:noAutofit/>
          </a:bodyPr>
          <a:lstStyle/>
          <a:p>
            <a:r>
              <a:rPr lang="en-US" sz="2100" dirty="0"/>
              <a:t> </a:t>
            </a:r>
            <a:r>
              <a:rPr lang="el-GR" sz="2100" dirty="0"/>
              <a:t>Ελληνική Εταιρία Διατήρησης Αναπαραγωγής </a:t>
            </a:r>
            <a:br>
              <a:rPr lang="el-GR" sz="2100" dirty="0"/>
            </a:br>
            <a:r>
              <a:rPr lang="en-US" sz="1500" dirty="0"/>
              <a:t>Hellenic Society for Fertility Preservation </a:t>
            </a:r>
            <a:br>
              <a:rPr lang="en-US" sz="1500" dirty="0"/>
            </a:br>
            <a:r>
              <a:rPr lang="en-US" sz="1500" dirty="0"/>
              <a:t>( www. </a:t>
            </a:r>
            <a:r>
              <a:rPr lang="en-US" sz="1500" dirty="0" err="1"/>
              <a:t>hsfp.gr</a:t>
            </a:r>
            <a:r>
              <a:rPr lang="en-US" sz="1500" dirty="0"/>
              <a:t>) </a:t>
            </a:r>
          </a:p>
        </p:txBody>
      </p:sp>
      <p:sp>
        <p:nvSpPr>
          <p:cNvPr id="3" name="Slide Number Placeholder 2"/>
          <p:cNvSpPr>
            <a:spLocks noGrp="1"/>
          </p:cNvSpPr>
          <p:nvPr>
            <p:ph type="sldNum" sz="quarter" idx="12"/>
          </p:nvPr>
        </p:nvSpPr>
        <p:spPr/>
        <p:txBody>
          <a:bodyPr/>
          <a:lstStyle/>
          <a:p>
            <a:fld id="{7E048D1F-C194-B343-A374-69CF252E1607}" type="slidenum">
              <a:rPr lang="en-US" smtClean="0"/>
              <a:pPr/>
              <a:t>40</a:t>
            </a:fld>
            <a:endParaRPr lang="en-US" dirty="0"/>
          </a:p>
        </p:txBody>
      </p:sp>
      <p:pic>
        <p:nvPicPr>
          <p:cNvPr id="5" name="Picture 4"/>
          <p:cNvPicPr>
            <a:picLocks noChangeAspect="1"/>
          </p:cNvPicPr>
          <p:nvPr/>
        </p:nvPicPr>
        <p:blipFill>
          <a:blip r:embed="rId2"/>
          <a:stretch>
            <a:fillRect/>
          </a:stretch>
        </p:blipFill>
        <p:spPr>
          <a:xfrm>
            <a:off x="585537" y="1063230"/>
            <a:ext cx="7900737" cy="4104874"/>
          </a:xfrm>
          <a:prstGeom prst="rect">
            <a:avLst/>
          </a:prstGeom>
        </p:spPr>
      </p:pic>
    </p:spTree>
    <p:extLst>
      <p:ext uri="{BB962C8B-B14F-4D97-AF65-F5344CB8AC3E}">
        <p14:creationId xmlns:p14="http://schemas.microsoft.com/office/powerpoint/2010/main" val="3202180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0D5203-8FF8-EA43-9419-37207545B4E2}"/>
              </a:ext>
            </a:extLst>
          </p:cNvPr>
          <p:cNvSpPr>
            <a:spLocks noGrp="1"/>
          </p:cNvSpPr>
          <p:nvPr>
            <p:ph type="sldNum" sz="quarter" idx="12"/>
          </p:nvPr>
        </p:nvSpPr>
        <p:spPr/>
        <p:txBody>
          <a:bodyPr/>
          <a:lstStyle/>
          <a:p>
            <a:fld id="{DC09EFDD-8AF1-B048-9685-7C78C3DFF5CE}" type="slidenum">
              <a:rPr lang="en-US" smtClean="0"/>
              <a:t>41</a:t>
            </a:fld>
            <a:endParaRPr lang="en-US"/>
          </a:p>
        </p:txBody>
      </p:sp>
      <p:pic>
        <p:nvPicPr>
          <p:cNvPr id="8" name="Picture 7">
            <a:extLst>
              <a:ext uri="{FF2B5EF4-FFF2-40B4-BE49-F238E27FC236}">
                <a16:creationId xmlns:a16="http://schemas.microsoft.com/office/drawing/2014/main" id="{E35F37E7-4139-6142-A68D-2F9A2A7BD9F0}"/>
              </a:ext>
            </a:extLst>
          </p:cNvPr>
          <p:cNvPicPr>
            <a:picLocks noChangeAspect="1"/>
          </p:cNvPicPr>
          <p:nvPr/>
        </p:nvPicPr>
        <p:blipFill>
          <a:blip r:embed="rId2"/>
          <a:stretch>
            <a:fillRect/>
          </a:stretch>
        </p:blipFill>
        <p:spPr>
          <a:xfrm>
            <a:off x="1631885" y="1658679"/>
            <a:ext cx="3082902" cy="2309201"/>
          </a:xfrm>
          <a:prstGeom prst="rect">
            <a:avLst/>
          </a:prstGeom>
        </p:spPr>
      </p:pic>
      <p:pic>
        <p:nvPicPr>
          <p:cNvPr id="12" name="Picture 11">
            <a:extLst>
              <a:ext uri="{FF2B5EF4-FFF2-40B4-BE49-F238E27FC236}">
                <a16:creationId xmlns:a16="http://schemas.microsoft.com/office/drawing/2014/main" id="{E3AA39A0-F096-404D-9BEE-95A567AD27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40" y="133329"/>
            <a:ext cx="2952494" cy="123198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6EE26C4-2FCE-F34A-9B61-66832BA756BF}"/>
              </a:ext>
            </a:extLst>
          </p:cNvPr>
          <p:cNvPicPr>
            <a:picLocks noChangeAspect="1"/>
          </p:cNvPicPr>
          <p:nvPr/>
        </p:nvPicPr>
        <p:blipFill>
          <a:blip r:embed="rId4"/>
          <a:stretch>
            <a:fillRect/>
          </a:stretch>
        </p:blipFill>
        <p:spPr>
          <a:xfrm>
            <a:off x="4884447" y="1658679"/>
            <a:ext cx="3945430" cy="2309201"/>
          </a:xfrm>
          <a:prstGeom prst="rect">
            <a:avLst/>
          </a:prstGeom>
        </p:spPr>
      </p:pic>
      <p:sp>
        <p:nvSpPr>
          <p:cNvPr id="10" name="TextBox 4">
            <a:extLst>
              <a:ext uri="{FF2B5EF4-FFF2-40B4-BE49-F238E27FC236}">
                <a16:creationId xmlns:a16="http://schemas.microsoft.com/office/drawing/2014/main" id="{136BA952-650D-714C-A1E4-AF6AF4EAEAFE}"/>
              </a:ext>
            </a:extLst>
          </p:cNvPr>
          <p:cNvSpPr txBox="1">
            <a:spLocks noChangeArrowheads="1"/>
          </p:cNvSpPr>
          <p:nvPr/>
        </p:nvSpPr>
        <p:spPr bwMode="auto">
          <a:xfrm>
            <a:off x="183147" y="1559492"/>
            <a:ext cx="1497793" cy="3213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50000"/>
              </a:lnSpc>
            </a:pPr>
            <a:r>
              <a:rPr lang="en-US" altLang="en-US" sz="1050" dirty="0" err="1"/>
              <a:t>Aravantinos</a:t>
            </a:r>
            <a:r>
              <a:rPr lang="en-US" altLang="en-US" sz="1050" dirty="0"/>
              <a:t> L.</a:t>
            </a:r>
          </a:p>
          <a:p>
            <a:pPr>
              <a:lnSpc>
                <a:spcPct val="150000"/>
              </a:lnSpc>
            </a:pPr>
            <a:r>
              <a:rPr lang="en-US" altLang="en-US" sz="1050" dirty="0" err="1"/>
              <a:t>Vakas</a:t>
            </a:r>
            <a:r>
              <a:rPr lang="en-US" altLang="en-US" sz="1050" dirty="0"/>
              <a:t> P.</a:t>
            </a:r>
          </a:p>
          <a:p>
            <a:pPr>
              <a:lnSpc>
                <a:spcPct val="150000"/>
              </a:lnSpc>
            </a:pPr>
            <a:r>
              <a:rPr lang="en-US" altLang="en-US" sz="1050" dirty="0" err="1"/>
              <a:t>Eleutheriadis</a:t>
            </a:r>
            <a:r>
              <a:rPr lang="en-US" altLang="en-US" sz="1050" dirty="0"/>
              <a:t> M. </a:t>
            </a:r>
          </a:p>
          <a:p>
            <a:pPr>
              <a:lnSpc>
                <a:spcPct val="150000"/>
              </a:lnSpc>
            </a:pPr>
            <a:r>
              <a:rPr lang="en-US" altLang="en-US" sz="1050" dirty="0" err="1"/>
              <a:t>Lambrinoudaki</a:t>
            </a:r>
            <a:r>
              <a:rPr lang="en-US" altLang="en-US" sz="1050" dirty="0"/>
              <a:t> I.</a:t>
            </a:r>
          </a:p>
          <a:p>
            <a:pPr>
              <a:lnSpc>
                <a:spcPct val="150000"/>
              </a:lnSpc>
            </a:pPr>
            <a:r>
              <a:rPr lang="en-US" altLang="en-US" sz="1050" dirty="0" err="1"/>
              <a:t>Oikonomou</a:t>
            </a:r>
            <a:r>
              <a:rPr lang="en-US" altLang="en-US" sz="1050" dirty="0"/>
              <a:t> E.</a:t>
            </a:r>
          </a:p>
          <a:p>
            <a:pPr>
              <a:lnSpc>
                <a:spcPct val="150000"/>
              </a:lnSpc>
            </a:pPr>
            <a:r>
              <a:rPr lang="en-US" altLang="en-US" sz="1050" dirty="0" err="1"/>
              <a:t>Panoskaltsis</a:t>
            </a:r>
            <a:r>
              <a:rPr lang="en-US" altLang="en-US" sz="1050" dirty="0"/>
              <a:t> T.</a:t>
            </a:r>
          </a:p>
          <a:p>
            <a:pPr>
              <a:lnSpc>
                <a:spcPct val="150000"/>
              </a:lnSpc>
            </a:pPr>
            <a:r>
              <a:rPr lang="en-US" altLang="en-US" sz="1050" dirty="0" err="1"/>
              <a:t>Panoulis</a:t>
            </a:r>
            <a:r>
              <a:rPr lang="en-US" altLang="en-US" sz="1050" dirty="0"/>
              <a:t> K.</a:t>
            </a:r>
          </a:p>
          <a:p>
            <a:pPr>
              <a:lnSpc>
                <a:spcPct val="150000"/>
              </a:lnSpc>
            </a:pPr>
            <a:r>
              <a:rPr lang="en-US" altLang="en-US" sz="1050" dirty="0" err="1"/>
              <a:t>Papapetrou</a:t>
            </a:r>
            <a:r>
              <a:rPr lang="en-US" altLang="en-US" sz="1050" dirty="0"/>
              <a:t> Ch. </a:t>
            </a:r>
          </a:p>
          <a:p>
            <a:pPr>
              <a:lnSpc>
                <a:spcPct val="150000"/>
              </a:lnSpc>
            </a:pPr>
            <a:r>
              <a:rPr lang="en-US" altLang="en-US" sz="1050" dirty="0" err="1"/>
              <a:t>Rizos</a:t>
            </a:r>
            <a:r>
              <a:rPr lang="en-US" altLang="en-US" sz="1050" dirty="0"/>
              <a:t> D </a:t>
            </a:r>
          </a:p>
          <a:p>
            <a:pPr>
              <a:lnSpc>
                <a:spcPct val="150000"/>
              </a:lnSpc>
            </a:pPr>
            <a:r>
              <a:rPr lang="en-US" altLang="en-US" sz="1050" dirty="0" err="1"/>
              <a:t>Salakos</a:t>
            </a:r>
            <a:r>
              <a:rPr lang="en-US" altLang="en-US" sz="1050" dirty="0"/>
              <a:t> N.</a:t>
            </a:r>
          </a:p>
          <a:p>
            <a:pPr>
              <a:lnSpc>
                <a:spcPct val="150000"/>
              </a:lnSpc>
            </a:pPr>
            <a:r>
              <a:rPr lang="en-US" altLang="en-US" sz="1050" dirty="0" err="1"/>
              <a:t>Simopoulou</a:t>
            </a:r>
            <a:r>
              <a:rPr lang="en-US" altLang="en-US" sz="1050" dirty="0"/>
              <a:t> M.</a:t>
            </a:r>
          </a:p>
          <a:p>
            <a:pPr>
              <a:lnSpc>
                <a:spcPct val="150000"/>
              </a:lnSpc>
            </a:pPr>
            <a:r>
              <a:rPr lang="en-US" altLang="en-US" sz="1050" dirty="0" err="1"/>
              <a:t>Siristratidis</a:t>
            </a:r>
            <a:r>
              <a:rPr lang="en-US" altLang="en-US" sz="1050" dirty="0"/>
              <a:t> H. </a:t>
            </a:r>
          </a:p>
          <a:p>
            <a:pPr>
              <a:lnSpc>
                <a:spcPct val="150000"/>
              </a:lnSpc>
            </a:pPr>
            <a:r>
              <a:rPr lang="en-US" altLang="en-US" sz="1050" dirty="0" err="1"/>
              <a:t>Tzanakaki</a:t>
            </a:r>
            <a:r>
              <a:rPr lang="en-US" altLang="en-US" sz="1050" dirty="0"/>
              <a:t> D</a:t>
            </a:r>
          </a:p>
        </p:txBody>
      </p:sp>
      <p:sp>
        <p:nvSpPr>
          <p:cNvPr id="11" name="Title 1">
            <a:extLst>
              <a:ext uri="{FF2B5EF4-FFF2-40B4-BE49-F238E27FC236}">
                <a16:creationId xmlns:a16="http://schemas.microsoft.com/office/drawing/2014/main" id="{5C0DBA29-1DB2-9A41-9890-2DCFE876B869}"/>
              </a:ext>
            </a:extLst>
          </p:cNvPr>
          <p:cNvSpPr txBox="1">
            <a:spLocks/>
          </p:cNvSpPr>
          <p:nvPr/>
        </p:nvSpPr>
        <p:spPr>
          <a:xfrm>
            <a:off x="2721291" y="4261248"/>
            <a:ext cx="3842444" cy="642938"/>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l-GR" altLang="en-US" sz="3300" dirty="0">
                <a:ea typeface="ＭＳ Ｐゴシック" panose="020B0600070205080204" pitchFamily="34" charset="-128"/>
              </a:rPr>
              <a:t>Σας Ευχαριστώ</a:t>
            </a:r>
            <a:endParaRPr lang="en-US" altLang="en-US" sz="3300" dirty="0">
              <a:ea typeface="ＭＳ Ｐゴシック" panose="020B0600070205080204" pitchFamily="34" charset="-128"/>
            </a:endParaRPr>
          </a:p>
        </p:txBody>
      </p:sp>
      <p:pic>
        <p:nvPicPr>
          <p:cNvPr id="13" name="Picture 12">
            <a:extLst>
              <a:ext uri="{FF2B5EF4-FFF2-40B4-BE49-F238E27FC236}">
                <a16:creationId xmlns:a16="http://schemas.microsoft.com/office/drawing/2014/main" id="{49004958-EEDD-7A4B-B232-E70557FD2901}"/>
              </a:ext>
            </a:extLst>
          </p:cNvPr>
          <p:cNvPicPr>
            <a:picLocks noChangeAspect="1"/>
          </p:cNvPicPr>
          <p:nvPr/>
        </p:nvPicPr>
        <p:blipFill>
          <a:blip r:embed="rId5"/>
          <a:stretch>
            <a:fillRect/>
          </a:stretch>
        </p:blipFill>
        <p:spPr>
          <a:xfrm>
            <a:off x="3435462" y="159698"/>
            <a:ext cx="5394415" cy="11792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29652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69184" y="101710"/>
            <a:ext cx="3886200" cy="994172"/>
          </a:xfrm>
        </p:spPr>
        <p:txBody>
          <a:bodyPr>
            <a:normAutofit/>
          </a:bodyPr>
          <a:lstStyle/>
          <a:p>
            <a:r>
              <a:rPr lang="en-US" sz="2700" dirty="0"/>
              <a:t>Greek statistics 2014 !!!!!</a:t>
            </a:r>
          </a:p>
        </p:txBody>
      </p:sp>
      <p:pic>
        <p:nvPicPr>
          <p:cNvPr id="6" name="Content Placeholder 5" descr="Smoking-2.jpg"/>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560" r="7349" b="-59"/>
          <a:stretch/>
        </p:blipFill>
        <p:spPr>
          <a:xfrm>
            <a:off x="4712326" y="1183709"/>
            <a:ext cx="4008323" cy="3353845"/>
          </a:xfrm>
        </p:spPr>
      </p:pic>
      <p:pic>
        <p:nvPicPr>
          <p:cNvPr id="7" name="Content Placeholder 6" descr="Proportion_of_daily_smokers_of_cigarettes,_2014_(%_persons_aged_15_and_over).png"/>
          <p:cNvPicPr>
            <a:picLocks noGrp="1" noChangeAspect="1"/>
          </p:cNvPicPr>
          <p:nvPr>
            <p:ph sz="half" idx="2"/>
          </p:nvPr>
        </p:nvPicPr>
        <p:blipFill>
          <a:blip r:embed="rId3">
            <a:extLst>
              <a:ext uri="{28A0092B-C50C-407E-A947-70E740481C1C}">
                <a14:useLocalDpi xmlns:a14="http://schemas.microsoft.com/office/drawing/2010/main" val="0"/>
              </a:ext>
            </a:extLst>
          </a:blip>
          <a:srcRect t="1671" b="1671"/>
          <a:stretch>
            <a:fillRect/>
          </a:stretch>
        </p:blipFill>
        <p:spPr>
          <a:xfrm>
            <a:off x="765845" y="795655"/>
            <a:ext cx="3645666" cy="4085612"/>
          </a:xfrm>
        </p:spPr>
      </p:pic>
      <p:sp>
        <p:nvSpPr>
          <p:cNvPr id="5" name="Slide Number Placeholder 4"/>
          <p:cNvSpPr>
            <a:spLocks noGrp="1"/>
          </p:cNvSpPr>
          <p:nvPr>
            <p:ph type="sldNum" sz="quarter" idx="12"/>
          </p:nvPr>
        </p:nvSpPr>
        <p:spPr/>
        <p:txBody>
          <a:bodyPr/>
          <a:lstStyle/>
          <a:p>
            <a:fld id="{DC09EFDD-8AF1-B048-9685-7C78C3DFF5CE}" type="slidenum">
              <a:rPr lang="en-US" smtClean="0"/>
              <a:t>42</a:t>
            </a:fld>
            <a:endParaRPr lang="en-US"/>
          </a:p>
        </p:txBody>
      </p:sp>
      <p:sp>
        <p:nvSpPr>
          <p:cNvPr id="8" name="Rounded Rectangle 7"/>
          <p:cNvSpPr/>
          <p:nvPr/>
        </p:nvSpPr>
        <p:spPr>
          <a:xfrm>
            <a:off x="765845" y="2085261"/>
            <a:ext cx="3645666" cy="141241"/>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910434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Ovarian reserve</a:t>
            </a:r>
          </a:p>
        </p:txBody>
      </p:sp>
      <p:sp>
        <p:nvSpPr>
          <p:cNvPr id="3" name="Slide Number Placeholder 2"/>
          <p:cNvSpPr>
            <a:spLocks noGrp="1"/>
          </p:cNvSpPr>
          <p:nvPr>
            <p:ph type="sldNum" sz="quarter" idx="12"/>
          </p:nvPr>
        </p:nvSpPr>
        <p:spPr/>
        <p:txBody>
          <a:bodyPr/>
          <a:lstStyle/>
          <a:p>
            <a:fld id="{7E048D1F-C194-B343-A374-69CF252E1607}" type="slidenum">
              <a:rPr lang="en-US" smtClean="0"/>
              <a:pPr/>
              <a:t>43</a:t>
            </a:fld>
            <a:endParaRPr lang="en-US" dirty="0"/>
          </a:p>
        </p:txBody>
      </p:sp>
      <p:pic>
        <p:nvPicPr>
          <p:cNvPr id="4" name="Picture 3"/>
          <p:cNvPicPr>
            <a:picLocks noChangeAspect="1"/>
          </p:cNvPicPr>
          <p:nvPr/>
        </p:nvPicPr>
        <p:blipFill>
          <a:blip r:embed="rId2"/>
          <a:stretch>
            <a:fillRect/>
          </a:stretch>
        </p:blipFill>
        <p:spPr>
          <a:xfrm>
            <a:off x="745958" y="1049948"/>
            <a:ext cx="7299158" cy="3638733"/>
          </a:xfrm>
          <a:prstGeom prst="rect">
            <a:avLst/>
          </a:prstGeom>
        </p:spPr>
      </p:pic>
    </p:spTree>
    <p:extLst>
      <p:ext uri="{BB962C8B-B14F-4D97-AF65-F5344CB8AC3E}">
        <p14:creationId xmlns:p14="http://schemas.microsoft.com/office/powerpoint/2010/main" val="8569277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20537" y="201215"/>
            <a:ext cx="3317186" cy="994172"/>
          </a:xfrm>
        </p:spPr>
        <p:txBody>
          <a:bodyPr/>
          <a:lstStyle/>
          <a:p>
            <a:r>
              <a:rPr lang="en-US" dirty="0"/>
              <a:t>Age and Fertility</a:t>
            </a:r>
          </a:p>
        </p:txBody>
      </p:sp>
      <p:sp>
        <p:nvSpPr>
          <p:cNvPr id="3" name="Slide Number Placeholder 2"/>
          <p:cNvSpPr>
            <a:spLocks noGrp="1"/>
          </p:cNvSpPr>
          <p:nvPr>
            <p:ph type="sldNum" sz="quarter" idx="12"/>
          </p:nvPr>
        </p:nvSpPr>
        <p:spPr/>
        <p:txBody>
          <a:bodyPr/>
          <a:lstStyle/>
          <a:p>
            <a:fld id="{7E048D1F-C194-B343-A374-69CF252E1607}" type="slidenum">
              <a:rPr lang="en-US" smtClean="0"/>
              <a:pPr/>
              <a:t>44</a:t>
            </a:fld>
            <a:endParaRPr lang="en-US" dirty="0"/>
          </a:p>
        </p:txBody>
      </p:sp>
      <p:pic>
        <p:nvPicPr>
          <p:cNvPr id="4" name="Picture 3"/>
          <p:cNvPicPr>
            <a:picLocks noChangeAspect="1"/>
          </p:cNvPicPr>
          <p:nvPr/>
        </p:nvPicPr>
        <p:blipFill>
          <a:blip r:embed="rId2"/>
          <a:stretch>
            <a:fillRect/>
          </a:stretch>
        </p:blipFill>
        <p:spPr>
          <a:xfrm>
            <a:off x="320538" y="1332309"/>
            <a:ext cx="6465404" cy="3571875"/>
          </a:xfrm>
          <a:prstGeom prst="rect">
            <a:avLst/>
          </a:prstGeom>
        </p:spPr>
      </p:pic>
      <p:pic>
        <p:nvPicPr>
          <p:cNvPr id="7" name="Picture 6">
            <a:extLst>
              <a:ext uri="{FF2B5EF4-FFF2-40B4-BE49-F238E27FC236}">
                <a16:creationId xmlns:a16="http://schemas.microsoft.com/office/drawing/2014/main" id="{4CAFCCAE-4CEF-9349-A7E4-3699124464B4}"/>
              </a:ext>
            </a:extLst>
          </p:cNvPr>
          <p:cNvPicPr>
            <a:picLocks noChangeAspect="1"/>
          </p:cNvPicPr>
          <p:nvPr/>
        </p:nvPicPr>
        <p:blipFill>
          <a:blip r:embed="rId3"/>
          <a:stretch>
            <a:fillRect/>
          </a:stretch>
        </p:blipFill>
        <p:spPr>
          <a:xfrm>
            <a:off x="6784730" y="1332309"/>
            <a:ext cx="2078801" cy="1395983"/>
          </a:xfrm>
          <a:prstGeom prst="rect">
            <a:avLst/>
          </a:prstGeom>
        </p:spPr>
      </p:pic>
      <p:sp>
        <p:nvSpPr>
          <p:cNvPr id="8" name="Rounded Rectangle 7">
            <a:extLst>
              <a:ext uri="{FF2B5EF4-FFF2-40B4-BE49-F238E27FC236}">
                <a16:creationId xmlns:a16="http://schemas.microsoft.com/office/drawing/2014/main" id="{09346CCE-3490-F340-90C7-CE699431CCEE}"/>
              </a:ext>
            </a:extLst>
          </p:cNvPr>
          <p:cNvSpPr/>
          <p:nvPr/>
        </p:nvSpPr>
        <p:spPr>
          <a:xfrm>
            <a:off x="2311052" y="2536521"/>
            <a:ext cx="1218957" cy="1756776"/>
          </a:xfrm>
          <a:prstGeom prst="roundRect">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494C7CA7-AA40-D143-A450-7E9E44AF6C84}"/>
              </a:ext>
            </a:extLst>
          </p:cNvPr>
          <p:cNvSpPr txBox="1"/>
          <p:nvPr/>
        </p:nvSpPr>
        <p:spPr>
          <a:xfrm>
            <a:off x="5056469" y="2687872"/>
            <a:ext cx="2666820" cy="507831"/>
          </a:xfrm>
          <a:prstGeom prst="rect">
            <a:avLst/>
          </a:prstGeom>
          <a:gradFill>
            <a:gsLst>
              <a:gs pos="0">
                <a:srgbClr val="C00000"/>
              </a:gs>
              <a:gs pos="50000">
                <a:schemeClr val="accent2">
                  <a:satMod val="110000"/>
                  <a:lumMod val="100000"/>
                  <a:shade val="100000"/>
                </a:schemeClr>
              </a:gs>
              <a:gs pos="100000">
                <a:schemeClr val="accent2">
                  <a:lumMod val="99000"/>
                  <a:satMod val="120000"/>
                  <a:shade val="78000"/>
                </a:schemeClr>
              </a:gs>
            </a:gsLst>
          </a:gradFill>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1350" dirty="0"/>
              <a:t>17%  drop in conception rates </a:t>
            </a:r>
          </a:p>
          <a:p>
            <a:r>
              <a:rPr lang="en-US" sz="1350" dirty="0"/>
              <a:t>From the age of 26 to the age or 31</a:t>
            </a:r>
          </a:p>
        </p:txBody>
      </p:sp>
    </p:spTree>
    <p:extLst>
      <p:ext uri="{BB962C8B-B14F-4D97-AF65-F5344CB8AC3E}">
        <p14:creationId xmlns:p14="http://schemas.microsoft.com/office/powerpoint/2010/main" val="30926071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2257425" y="758730"/>
            <a:ext cx="4629150" cy="642938"/>
          </a:xfrm>
        </p:spPr>
        <p:txBody>
          <a:bodyPr>
            <a:normAutofit fontScale="90000"/>
          </a:bodyPr>
          <a:lstStyle/>
          <a:p>
            <a:pPr eaLnBrk="1" hangingPunct="1"/>
            <a:r>
              <a:rPr lang="en-US" dirty="0">
                <a:latin typeface="Calibri" charset="0"/>
              </a:rPr>
              <a:t>Ovarian stimulation protocol</a:t>
            </a:r>
            <a:br>
              <a:rPr lang="en-US" dirty="0">
                <a:latin typeface="Calibri" charset="0"/>
              </a:rPr>
            </a:br>
            <a:r>
              <a:rPr lang="en-US" sz="2250" dirty="0">
                <a:latin typeface="Calibri" charset="0"/>
              </a:rPr>
              <a:t>(</a:t>
            </a:r>
            <a:r>
              <a:rPr lang="en-US" sz="2250" dirty="0" err="1">
                <a:latin typeface="Calibri" charset="0"/>
              </a:rPr>
              <a:t>GnRH</a:t>
            </a:r>
            <a:r>
              <a:rPr lang="en-US" sz="2250" dirty="0">
                <a:latin typeface="Calibri" charset="0"/>
              </a:rPr>
              <a:t> antagonists)  </a:t>
            </a:r>
            <a:endParaRPr lang="en-US" dirty="0">
              <a:latin typeface="Calibri" charset="0"/>
            </a:endParaRPr>
          </a:p>
        </p:txBody>
      </p:sp>
      <p:sp>
        <p:nvSpPr>
          <p:cNvPr id="56322" name="Text Box 3"/>
          <p:cNvSpPr txBox="1">
            <a:spLocks noChangeArrowheads="1"/>
          </p:cNvSpPr>
          <p:nvPr/>
        </p:nvSpPr>
        <p:spPr bwMode="auto">
          <a:xfrm>
            <a:off x="3466495" y="3507580"/>
            <a:ext cx="3184911" cy="33470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sz="1575" b="1" dirty="0">
                <a:solidFill>
                  <a:srgbClr val="000000"/>
                </a:solidFill>
                <a:latin typeface="Garamond" charset="0"/>
                <a:cs typeface="Times New Roman" charset="0"/>
              </a:rPr>
              <a:t>Duration of stimulation: 10-12 days</a:t>
            </a:r>
            <a:endParaRPr lang="en-US" sz="1575" b="1" dirty="0">
              <a:solidFill>
                <a:srgbClr val="000000"/>
              </a:solidFill>
              <a:cs typeface="Times New Roman" charset="0"/>
            </a:endParaRPr>
          </a:p>
        </p:txBody>
      </p:sp>
      <p:sp>
        <p:nvSpPr>
          <p:cNvPr id="480280" name="Text Box 24"/>
          <p:cNvSpPr txBox="1">
            <a:spLocks noChangeArrowheads="1"/>
          </p:cNvSpPr>
          <p:nvPr/>
        </p:nvSpPr>
        <p:spPr bwMode="auto">
          <a:xfrm>
            <a:off x="1904703" y="4306789"/>
            <a:ext cx="2939654" cy="3347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lgn="l">
              <a:tabLst>
                <a:tab pos="114300" algn="l"/>
              </a:tabLst>
              <a:defRPr>
                <a:solidFill>
                  <a:schemeClr val="tx1"/>
                </a:solidFill>
                <a:latin typeface="Arial" charset="0"/>
                <a:ea typeface="ＭＳ Ｐゴシック" charset="0"/>
              </a:defRPr>
            </a:lvl1pPr>
            <a:lvl2pPr algn="l">
              <a:tabLst>
                <a:tab pos="114300" algn="l"/>
              </a:tabLst>
              <a:defRPr>
                <a:solidFill>
                  <a:schemeClr val="tx1"/>
                </a:solidFill>
                <a:latin typeface="Arial" charset="0"/>
                <a:ea typeface="ＭＳ Ｐゴシック" charset="0"/>
              </a:defRPr>
            </a:lvl2pPr>
            <a:lvl3pPr algn="l">
              <a:tabLst>
                <a:tab pos="114300" algn="l"/>
              </a:tabLst>
              <a:defRPr>
                <a:solidFill>
                  <a:schemeClr val="tx1"/>
                </a:solidFill>
                <a:latin typeface="Arial" charset="0"/>
                <a:ea typeface="ＭＳ Ｐゴシック" charset="0"/>
              </a:defRPr>
            </a:lvl3pPr>
            <a:lvl4pPr algn="l">
              <a:tabLst>
                <a:tab pos="114300" algn="l"/>
              </a:tabLst>
              <a:defRPr>
                <a:solidFill>
                  <a:schemeClr val="tx1"/>
                </a:solidFill>
                <a:latin typeface="Arial" charset="0"/>
                <a:ea typeface="ＭＳ Ｐゴシック" charset="0"/>
              </a:defRPr>
            </a:lvl4pPr>
            <a:lvl5pPr algn="l">
              <a:tabLst>
                <a:tab pos="114300" algn="l"/>
              </a:tabLst>
              <a:defRPr>
                <a:solidFill>
                  <a:schemeClr val="tx1"/>
                </a:solidFill>
                <a:latin typeface="Arial" charset="0"/>
                <a:ea typeface="ＭＳ Ｐゴシック" charset="0"/>
              </a:defRPr>
            </a:lvl5pPr>
            <a:lvl6pPr fontAlgn="base">
              <a:spcBef>
                <a:spcPct val="0"/>
              </a:spcBef>
              <a:spcAft>
                <a:spcPct val="0"/>
              </a:spcAft>
              <a:tabLst>
                <a:tab pos="114300" algn="l"/>
              </a:tabLst>
              <a:defRPr>
                <a:solidFill>
                  <a:schemeClr val="tx1"/>
                </a:solidFill>
                <a:latin typeface="Arial" charset="0"/>
                <a:ea typeface="ＭＳ Ｐゴシック" charset="0"/>
              </a:defRPr>
            </a:lvl6pPr>
            <a:lvl7pPr fontAlgn="base">
              <a:spcBef>
                <a:spcPct val="0"/>
              </a:spcBef>
              <a:spcAft>
                <a:spcPct val="0"/>
              </a:spcAft>
              <a:tabLst>
                <a:tab pos="114300" algn="l"/>
              </a:tabLst>
              <a:defRPr>
                <a:solidFill>
                  <a:schemeClr val="tx1"/>
                </a:solidFill>
                <a:latin typeface="Arial" charset="0"/>
                <a:ea typeface="ＭＳ Ｐゴシック" charset="0"/>
              </a:defRPr>
            </a:lvl7pPr>
            <a:lvl8pPr fontAlgn="base">
              <a:spcBef>
                <a:spcPct val="0"/>
              </a:spcBef>
              <a:spcAft>
                <a:spcPct val="0"/>
              </a:spcAft>
              <a:tabLst>
                <a:tab pos="114300" algn="l"/>
              </a:tabLst>
              <a:defRPr>
                <a:solidFill>
                  <a:schemeClr val="tx1"/>
                </a:solidFill>
                <a:latin typeface="Arial" charset="0"/>
                <a:ea typeface="ＭＳ Ｐゴシック" charset="0"/>
              </a:defRPr>
            </a:lvl8pPr>
            <a:lvl9pPr fontAlgn="base">
              <a:spcBef>
                <a:spcPct val="0"/>
              </a:spcBef>
              <a:spcAft>
                <a:spcPct val="0"/>
              </a:spcAft>
              <a:tabLst>
                <a:tab pos="114300" algn="l"/>
              </a:tabLst>
              <a:defRPr>
                <a:solidFill>
                  <a:schemeClr val="tx1"/>
                </a:solidFill>
                <a:latin typeface="Arial" charset="0"/>
                <a:ea typeface="ＭＳ Ｐゴシック" charset="0"/>
              </a:defRPr>
            </a:lvl9pPr>
          </a:lstStyle>
          <a:p>
            <a:pPr eaLnBrk="0" hangingPunct="0">
              <a:defRPr/>
            </a:pPr>
            <a:endParaRPr lang="en-US" sz="900" b="1">
              <a:cs typeface="Times New Roman" charset="0"/>
            </a:endParaRPr>
          </a:p>
          <a:p>
            <a:pPr eaLnBrk="0" hangingPunct="0">
              <a:defRPr/>
            </a:pPr>
            <a:endParaRPr lang="en-US" sz="675" b="1">
              <a:cs typeface="Times New Roman" charset="0"/>
            </a:endParaRPr>
          </a:p>
        </p:txBody>
      </p:sp>
      <p:grpSp>
        <p:nvGrpSpPr>
          <p:cNvPr id="3" name="Group 2"/>
          <p:cNvGrpSpPr/>
          <p:nvPr/>
        </p:nvGrpSpPr>
        <p:grpSpPr>
          <a:xfrm>
            <a:off x="2263677" y="1751778"/>
            <a:ext cx="4344293" cy="1532643"/>
            <a:chOff x="468313" y="2255838"/>
            <a:chExt cx="7723187" cy="2724698"/>
          </a:xfrm>
          <a:solidFill>
            <a:schemeClr val="accent6">
              <a:lumMod val="20000"/>
              <a:lumOff val="80000"/>
            </a:schemeClr>
          </a:solidFill>
        </p:grpSpPr>
        <p:sp>
          <p:nvSpPr>
            <p:cNvPr id="56324" name="Rectangle 5"/>
            <p:cNvSpPr>
              <a:spLocks noChangeArrowheads="1"/>
            </p:cNvSpPr>
            <p:nvPr/>
          </p:nvSpPr>
          <p:spPr bwMode="auto">
            <a:xfrm>
              <a:off x="903288" y="3546475"/>
              <a:ext cx="5414962" cy="509588"/>
            </a:xfrm>
            <a:prstGeom prst="rect">
              <a:avLst/>
            </a:prstGeom>
            <a:grpFill/>
            <a:ln w="9525">
              <a:solidFill>
                <a:srgbClr val="FF0000"/>
              </a:solidFill>
              <a:miter lim="800000"/>
              <a:headEnd/>
              <a:tailEnd/>
            </a:ln>
          </p:spPr>
          <p:txBody>
            <a:bodyPr wrap="none" anchor="ctr"/>
            <a:lstStyle/>
            <a:p>
              <a:pPr algn="ctr" eaLnBrk="0" hangingPunct="0"/>
              <a:endParaRPr lang="en-US" sz="900" b="1" dirty="0">
                <a:latin typeface="Garamond" charset="0"/>
                <a:cs typeface="Times New Roman" charset="0"/>
              </a:endParaRPr>
            </a:p>
            <a:p>
              <a:pPr algn="ctr" eaLnBrk="0" hangingPunct="0"/>
              <a:r>
                <a:rPr lang="en-US" sz="900" b="1" dirty="0">
                  <a:latin typeface="Garamond" charset="0"/>
                  <a:cs typeface="Times New Roman" charset="0"/>
                </a:rPr>
                <a:t>Ovarian stimulation with gonadotropins </a:t>
              </a:r>
            </a:p>
            <a:p>
              <a:pPr algn="ctr" eaLnBrk="0" hangingPunct="0"/>
              <a:endParaRPr lang="en-US" sz="675" b="1" dirty="0">
                <a:solidFill>
                  <a:schemeClr val="bg1"/>
                </a:solidFill>
                <a:cs typeface="Times New Roman" charset="0"/>
              </a:endParaRPr>
            </a:p>
          </p:txBody>
        </p:sp>
        <p:sp>
          <p:nvSpPr>
            <p:cNvPr id="56326" name="Rectangle 7"/>
            <p:cNvSpPr>
              <a:spLocks noChangeArrowheads="1"/>
            </p:cNvSpPr>
            <p:nvPr/>
          </p:nvSpPr>
          <p:spPr bwMode="auto">
            <a:xfrm>
              <a:off x="3440112" y="3170238"/>
              <a:ext cx="2865437" cy="376237"/>
            </a:xfrm>
            <a:prstGeom prst="rect">
              <a:avLst/>
            </a:prstGeom>
            <a:grpFill/>
            <a:ln w="9525">
              <a:solidFill>
                <a:srgbClr val="FF0000"/>
              </a:solidFill>
              <a:miter lim="800000"/>
              <a:headEnd/>
              <a:tailEnd/>
            </a:ln>
          </p:spPr>
          <p:txBody>
            <a:bodyPr wrap="none" anchor="ctr"/>
            <a:lstStyle/>
            <a:p>
              <a:pPr algn="ctr" eaLnBrk="0" hangingPunct="0"/>
              <a:r>
                <a:rPr lang="en-US" sz="900" b="1" dirty="0" err="1">
                  <a:latin typeface="Garamond" charset="0"/>
                  <a:cs typeface="Times New Roman" charset="0"/>
                </a:rPr>
                <a:t>GnRH</a:t>
              </a:r>
              <a:r>
                <a:rPr lang="en-US" sz="900" b="1" dirty="0">
                  <a:latin typeface="Garamond" charset="0"/>
                  <a:cs typeface="Times New Roman" charset="0"/>
                </a:rPr>
                <a:t> Antagonist</a:t>
              </a:r>
              <a:endParaRPr lang="en-US" sz="675" b="1" dirty="0">
                <a:solidFill>
                  <a:schemeClr val="bg1"/>
                </a:solidFill>
                <a:cs typeface="Times New Roman" charset="0"/>
              </a:endParaRPr>
            </a:p>
          </p:txBody>
        </p:sp>
        <p:sp>
          <p:nvSpPr>
            <p:cNvPr id="56331" name="Text Box 12"/>
            <p:cNvSpPr txBox="1">
              <a:spLocks noChangeArrowheads="1"/>
            </p:cNvSpPr>
            <p:nvPr/>
          </p:nvSpPr>
          <p:spPr bwMode="auto">
            <a:xfrm>
              <a:off x="2746373" y="2320924"/>
              <a:ext cx="1452563" cy="595262"/>
            </a:xfrm>
            <a:prstGeom prst="rect">
              <a:avLst/>
            </a:prstGeom>
            <a:grpFill/>
            <a:ln w="9525">
              <a:solidFill>
                <a:srgbClr val="FF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sz="788" b="1" dirty="0">
                  <a:latin typeface="Garamond" charset="0"/>
                  <a:cs typeface="Times New Roman" charset="0"/>
                </a:rPr>
                <a:t>Day 9</a:t>
              </a:r>
              <a:r>
                <a:rPr lang="el-GR" sz="788" b="1" dirty="0">
                  <a:latin typeface="Garamond" charset="0"/>
                  <a:cs typeface="Times New Roman" charset="0"/>
                </a:rPr>
                <a:t>  </a:t>
              </a:r>
              <a:r>
                <a:rPr lang="en-US" sz="788" b="1" dirty="0">
                  <a:latin typeface="Garamond" charset="0"/>
                  <a:cs typeface="Times New Roman" charset="0"/>
                </a:rPr>
                <a:t>of Cycle</a:t>
              </a:r>
            </a:p>
          </p:txBody>
        </p:sp>
        <p:sp>
          <p:nvSpPr>
            <p:cNvPr id="56332" name="Text Box 13"/>
            <p:cNvSpPr txBox="1">
              <a:spLocks noChangeArrowheads="1"/>
            </p:cNvSpPr>
            <p:nvPr/>
          </p:nvSpPr>
          <p:spPr bwMode="auto">
            <a:xfrm>
              <a:off x="5062537" y="2262188"/>
              <a:ext cx="1366837" cy="570528"/>
            </a:xfrm>
            <a:prstGeom prst="rect">
              <a:avLst/>
            </a:prstGeom>
            <a:grpFill/>
            <a:ln w="9525">
              <a:solidFill>
                <a:srgbClr val="FF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nSpc>
                  <a:spcPct val="60000"/>
                </a:lnSpc>
              </a:pPr>
              <a:r>
                <a:rPr lang="en-US" sz="788" b="1" dirty="0">
                  <a:latin typeface="Garamond" charset="0"/>
                  <a:cs typeface="Times New Roman" charset="0"/>
                </a:rPr>
                <a:t>Day of </a:t>
              </a:r>
              <a:r>
                <a:rPr lang="en-US" sz="788" b="1" dirty="0" err="1">
                  <a:latin typeface="Garamond" charset="0"/>
                  <a:cs typeface="Times New Roman" charset="0"/>
                </a:rPr>
                <a:t>hCG</a:t>
              </a:r>
              <a:endParaRPr lang="en-US" sz="788" b="1" dirty="0">
                <a:latin typeface="Garamond" charset="0"/>
                <a:cs typeface="Times New Roman" charset="0"/>
              </a:endParaRPr>
            </a:p>
            <a:p>
              <a:pPr>
                <a:lnSpc>
                  <a:spcPct val="60000"/>
                </a:lnSpc>
              </a:pPr>
              <a:endParaRPr lang="en-US" sz="788" b="1" dirty="0">
                <a:latin typeface="Garamond" charset="0"/>
                <a:cs typeface="Times New Roman" charset="0"/>
              </a:endParaRPr>
            </a:p>
            <a:p>
              <a:pPr>
                <a:lnSpc>
                  <a:spcPct val="60000"/>
                </a:lnSpc>
              </a:pPr>
              <a:r>
                <a:rPr lang="en-US" sz="788" b="1" dirty="0">
                  <a:latin typeface="Garamond" charset="0"/>
                  <a:cs typeface="Times New Roman" charset="0"/>
                </a:rPr>
                <a:t> (Day 13) </a:t>
              </a:r>
              <a:endParaRPr lang="en-US" sz="675" b="1" baseline="30000" dirty="0">
                <a:cs typeface="Times New Roman" charset="0"/>
              </a:endParaRPr>
            </a:p>
          </p:txBody>
        </p:sp>
        <p:sp>
          <p:nvSpPr>
            <p:cNvPr id="480270" name="Line 14"/>
            <p:cNvSpPr>
              <a:spLocks noChangeShapeType="1"/>
            </p:cNvSpPr>
            <p:nvPr/>
          </p:nvSpPr>
          <p:spPr bwMode="auto">
            <a:xfrm>
              <a:off x="3473450" y="2747963"/>
              <a:ext cx="0" cy="252412"/>
            </a:xfrm>
            <a:prstGeom prst="line">
              <a:avLst/>
            </a:prstGeom>
            <a:grpFill/>
            <a:ln w="28575">
              <a:solidFill>
                <a:srgbClr val="FF0000"/>
              </a:solidFill>
              <a:round/>
              <a:headEn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013"/>
            </a:p>
          </p:txBody>
        </p:sp>
        <p:sp>
          <p:nvSpPr>
            <p:cNvPr id="480271" name="Line 15"/>
            <p:cNvSpPr>
              <a:spLocks noChangeShapeType="1"/>
            </p:cNvSpPr>
            <p:nvPr/>
          </p:nvSpPr>
          <p:spPr bwMode="auto">
            <a:xfrm>
              <a:off x="6296025" y="2747963"/>
              <a:ext cx="9525" cy="252412"/>
            </a:xfrm>
            <a:prstGeom prst="line">
              <a:avLst/>
            </a:prstGeom>
            <a:grpFill/>
            <a:ln w="28575">
              <a:solidFill>
                <a:srgbClr val="FF0000"/>
              </a:solidFill>
              <a:round/>
              <a:headEn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013"/>
            </a:p>
          </p:txBody>
        </p:sp>
        <p:sp>
          <p:nvSpPr>
            <p:cNvPr id="56339" name="Text Box 22"/>
            <p:cNvSpPr txBox="1">
              <a:spLocks noChangeArrowheads="1"/>
            </p:cNvSpPr>
            <p:nvPr/>
          </p:nvSpPr>
          <p:spPr bwMode="auto">
            <a:xfrm>
              <a:off x="468313" y="4638675"/>
              <a:ext cx="1404937" cy="341861"/>
            </a:xfrm>
            <a:prstGeom prst="rect">
              <a:avLst/>
            </a:prstGeom>
            <a:grpFill/>
            <a:ln w="9525">
              <a:solidFill>
                <a:srgbClr val="FF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pPr>
              <a:r>
                <a:rPr lang="en-US" sz="788" b="1" dirty="0">
                  <a:latin typeface="Garamond" charset="0"/>
                  <a:cs typeface="Times New Roman" charset="0"/>
                </a:rPr>
                <a:t>Day 3 of cycle  </a:t>
              </a:r>
              <a:endParaRPr lang="en-US" sz="675" b="1" dirty="0">
                <a:solidFill>
                  <a:schemeClr val="bg1"/>
                </a:solidFill>
                <a:cs typeface="Times New Roman" charset="0"/>
              </a:endParaRPr>
            </a:p>
          </p:txBody>
        </p:sp>
        <p:sp>
          <p:nvSpPr>
            <p:cNvPr id="56342" name="Rectangle 27"/>
            <p:cNvSpPr>
              <a:spLocks noChangeArrowheads="1"/>
            </p:cNvSpPr>
            <p:nvPr/>
          </p:nvSpPr>
          <p:spPr bwMode="auto">
            <a:xfrm>
              <a:off x="468313" y="4018611"/>
              <a:ext cx="1233486" cy="379707"/>
            </a:xfrm>
            <a:prstGeom prst="rect">
              <a:avLst/>
            </a:prstGeom>
            <a:solidFill>
              <a:srgbClr val="FF0000"/>
            </a:solidFill>
            <a:ln w="12700">
              <a:solidFill>
                <a:srgbClr val="FF0000"/>
              </a:solidFill>
              <a:miter lim="800000"/>
              <a:headEnd/>
              <a:tailEnd/>
            </a:ln>
          </p:spPr>
          <p:txBody>
            <a:bodyPr anchor="ctr">
              <a:spAutoFit/>
            </a:bodyPr>
            <a:lstStyle/>
            <a:p>
              <a:pPr algn="ctr" eaLnBrk="0" hangingPunct="0"/>
              <a:r>
                <a:rPr lang="en-US" sz="788" b="1" dirty="0">
                  <a:latin typeface="Garamond" charset="0"/>
                  <a:cs typeface="Times New Roman" charset="0"/>
                </a:rPr>
                <a:t>menses</a:t>
              </a:r>
              <a:endParaRPr lang="en-US" sz="788" dirty="0">
                <a:latin typeface="Times New Roman" charset="0"/>
                <a:cs typeface="Times New Roman" charset="0"/>
              </a:endParaRPr>
            </a:p>
          </p:txBody>
        </p:sp>
        <p:sp>
          <p:nvSpPr>
            <p:cNvPr id="480285" name="Line 29"/>
            <p:cNvSpPr>
              <a:spLocks noChangeShapeType="1"/>
            </p:cNvSpPr>
            <p:nvPr/>
          </p:nvSpPr>
          <p:spPr bwMode="auto">
            <a:xfrm rot="10800000">
              <a:off x="903288" y="4419600"/>
              <a:ext cx="0" cy="254000"/>
            </a:xfrm>
            <a:prstGeom prst="line">
              <a:avLst/>
            </a:prstGeom>
            <a:grpFill/>
            <a:ln w="28575">
              <a:solidFill>
                <a:srgbClr val="FF0000"/>
              </a:solidFill>
              <a:round/>
              <a:headEn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013"/>
            </a:p>
          </p:txBody>
        </p:sp>
        <p:sp>
          <p:nvSpPr>
            <p:cNvPr id="31" name="Text Box 13"/>
            <p:cNvSpPr txBox="1">
              <a:spLocks noChangeArrowheads="1"/>
            </p:cNvSpPr>
            <p:nvPr/>
          </p:nvSpPr>
          <p:spPr bwMode="auto">
            <a:xfrm>
              <a:off x="6684963" y="2255838"/>
              <a:ext cx="1506537" cy="570528"/>
            </a:xfrm>
            <a:prstGeom prst="rect">
              <a:avLst/>
            </a:prstGeom>
            <a:grpFill/>
            <a:ln w="9525">
              <a:solidFill>
                <a:srgbClr val="FF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nSpc>
                  <a:spcPct val="60000"/>
                </a:lnSpc>
              </a:pPr>
              <a:r>
                <a:rPr lang="en-US" sz="788" b="1" dirty="0">
                  <a:latin typeface="Garamond" charset="0"/>
                  <a:cs typeface="Times New Roman" charset="0"/>
                </a:rPr>
                <a:t>Egg collection</a:t>
              </a:r>
            </a:p>
            <a:p>
              <a:pPr>
                <a:lnSpc>
                  <a:spcPct val="60000"/>
                </a:lnSpc>
              </a:pPr>
              <a:endParaRPr lang="en-US" sz="788" b="1" dirty="0">
                <a:latin typeface="Garamond" charset="0"/>
                <a:cs typeface="Times New Roman" charset="0"/>
              </a:endParaRPr>
            </a:p>
            <a:p>
              <a:pPr>
                <a:lnSpc>
                  <a:spcPct val="60000"/>
                </a:lnSpc>
              </a:pPr>
              <a:r>
                <a:rPr lang="en-US" sz="788" b="1" dirty="0">
                  <a:latin typeface="Garamond" charset="0"/>
                  <a:cs typeface="Times New Roman" charset="0"/>
                </a:rPr>
                <a:t> ( Day 15)</a:t>
              </a:r>
            </a:p>
          </p:txBody>
        </p:sp>
        <p:sp>
          <p:nvSpPr>
            <p:cNvPr id="32" name="Line 15"/>
            <p:cNvSpPr>
              <a:spLocks noChangeShapeType="1"/>
            </p:cNvSpPr>
            <p:nvPr/>
          </p:nvSpPr>
          <p:spPr bwMode="auto">
            <a:xfrm>
              <a:off x="7305675" y="2741613"/>
              <a:ext cx="9525" cy="252412"/>
            </a:xfrm>
            <a:prstGeom prst="line">
              <a:avLst/>
            </a:prstGeom>
            <a:grpFill/>
            <a:ln w="28575">
              <a:solidFill>
                <a:srgbClr val="FF0000"/>
              </a:solidFill>
              <a:round/>
              <a:headEn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013"/>
            </a:p>
          </p:txBody>
        </p:sp>
      </p:grpSp>
      <p:cxnSp>
        <p:nvCxnSpPr>
          <p:cNvPr id="5" name="Straight Connector 4"/>
          <p:cNvCxnSpPr/>
          <p:nvPr/>
        </p:nvCxnSpPr>
        <p:spPr>
          <a:xfrm>
            <a:off x="2508352" y="3357563"/>
            <a:ext cx="3606701" cy="11906"/>
          </a:xfrm>
          <a:prstGeom prst="line">
            <a:avLst/>
          </a:prstGeom>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p:nvPicPr>
        <p:blipFill>
          <a:blip r:embed="rId2"/>
          <a:stretch>
            <a:fillRect/>
          </a:stretch>
        </p:blipFill>
        <p:spPr>
          <a:xfrm>
            <a:off x="3663035" y="2784255"/>
            <a:ext cx="705520" cy="549972"/>
          </a:xfrm>
          <a:prstGeom prst="rect">
            <a:avLst/>
          </a:prstGeom>
        </p:spPr>
      </p:pic>
      <p:pic>
        <p:nvPicPr>
          <p:cNvPr id="19" name="Picture 18"/>
          <p:cNvPicPr>
            <a:picLocks noChangeAspect="1"/>
          </p:cNvPicPr>
          <p:nvPr/>
        </p:nvPicPr>
        <p:blipFill>
          <a:blip r:embed="rId3"/>
          <a:stretch>
            <a:fillRect/>
          </a:stretch>
        </p:blipFill>
        <p:spPr>
          <a:xfrm>
            <a:off x="5716919" y="2167008"/>
            <a:ext cx="796262" cy="568759"/>
          </a:xfrm>
          <a:prstGeom prst="rect">
            <a:avLst/>
          </a:prstGeom>
        </p:spPr>
      </p:pic>
      <p:pic>
        <p:nvPicPr>
          <p:cNvPr id="20" name="Picture 19"/>
          <p:cNvPicPr>
            <a:picLocks noChangeAspect="1"/>
          </p:cNvPicPr>
          <p:nvPr/>
        </p:nvPicPr>
        <p:blipFill>
          <a:blip r:embed="rId4"/>
          <a:stretch>
            <a:fillRect/>
          </a:stretch>
        </p:blipFill>
        <p:spPr>
          <a:xfrm>
            <a:off x="6308902" y="2760831"/>
            <a:ext cx="754937" cy="565475"/>
          </a:xfrm>
          <a:prstGeom prst="rect">
            <a:avLst/>
          </a:prstGeom>
        </p:spPr>
      </p:pic>
      <p:sp>
        <p:nvSpPr>
          <p:cNvPr id="2" name="Slide Number Placeholder 1">
            <a:extLst>
              <a:ext uri="{FF2B5EF4-FFF2-40B4-BE49-F238E27FC236}">
                <a16:creationId xmlns:a16="http://schemas.microsoft.com/office/drawing/2014/main" id="{EC413AAD-DDE7-F841-BC01-A1F6AEF98451}"/>
              </a:ext>
            </a:extLst>
          </p:cNvPr>
          <p:cNvSpPr>
            <a:spLocks noGrp="1"/>
          </p:cNvSpPr>
          <p:nvPr>
            <p:ph type="sldNum" sz="quarter" idx="12"/>
          </p:nvPr>
        </p:nvSpPr>
        <p:spPr/>
        <p:txBody>
          <a:bodyPr/>
          <a:lstStyle/>
          <a:p>
            <a:fld id="{DC09EFDD-8AF1-B048-9685-7C78C3DFF5CE}" type="slidenum">
              <a:rPr lang="en-US" smtClean="0"/>
              <a:t>45</a:t>
            </a:fld>
            <a:endParaRPr lang="en-US"/>
          </a:p>
        </p:txBody>
      </p:sp>
    </p:spTree>
    <p:extLst>
      <p:ext uri="{BB962C8B-B14F-4D97-AF65-F5344CB8AC3E}">
        <p14:creationId xmlns:p14="http://schemas.microsoft.com/office/powerpoint/2010/main" val="15088137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Egg-freezing-succcess-rates-chart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1852" y="634971"/>
            <a:ext cx="5645191" cy="3982996"/>
          </a:xfrm>
          <a:prstGeom prst="rect">
            <a:avLst/>
          </a:prstGeom>
          <a:ln>
            <a:solidFill>
              <a:srgbClr val="FF0000">
                <a:alpha val="41000"/>
              </a:srgbClr>
            </a:solidFill>
          </a:ln>
        </p:spPr>
      </p:pic>
      <p:sp>
        <p:nvSpPr>
          <p:cNvPr id="3" name="TextBox 2"/>
          <p:cNvSpPr txBox="1"/>
          <p:nvPr/>
        </p:nvSpPr>
        <p:spPr>
          <a:xfrm>
            <a:off x="3548475" y="1269930"/>
            <a:ext cx="590226" cy="300082"/>
          </a:xfrm>
          <a:prstGeom prst="rect">
            <a:avLst/>
          </a:prstGeom>
          <a:noFill/>
        </p:spPr>
        <p:txBody>
          <a:bodyPr wrap="none" rtlCol="0">
            <a:spAutoFit/>
          </a:bodyPr>
          <a:lstStyle/>
          <a:p>
            <a:r>
              <a:rPr lang="en-US" sz="1350" dirty="0"/>
              <a:t>38-39</a:t>
            </a:r>
          </a:p>
        </p:txBody>
      </p:sp>
      <p:sp>
        <p:nvSpPr>
          <p:cNvPr id="4" name="Slide Number Placeholder 3"/>
          <p:cNvSpPr>
            <a:spLocks noGrp="1"/>
          </p:cNvSpPr>
          <p:nvPr>
            <p:ph type="sldNum" sz="quarter" idx="12"/>
          </p:nvPr>
        </p:nvSpPr>
        <p:spPr/>
        <p:txBody>
          <a:bodyPr/>
          <a:lstStyle/>
          <a:p>
            <a:fld id="{DC09EFDD-8AF1-B048-9685-7C78C3DFF5CE}" type="slidenum">
              <a:rPr lang="en-US" smtClean="0"/>
              <a:t>46</a:t>
            </a:fld>
            <a:endParaRPr lang="en-US"/>
          </a:p>
        </p:txBody>
      </p:sp>
    </p:spTree>
    <p:extLst>
      <p:ext uri="{BB962C8B-B14F-4D97-AF65-F5344CB8AC3E}">
        <p14:creationId xmlns:p14="http://schemas.microsoft.com/office/powerpoint/2010/main" val="20427059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E048D1F-C194-B343-A374-69CF252E1607}" type="slidenum">
              <a:rPr lang="en-US" smtClean="0"/>
              <a:pPr/>
              <a:t>47</a:t>
            </a:fld>
            <a:endParaRPr lang="en-US" dirty="0"/>
          </a:p>
        </p:txBody>
      </p:sp>
      <p:sp>
        <p:nvSpPr>
          <p:cNvPr id="3" name="Rectangle 2"/>
          <p:cNvSpPr/>
          <p:nvPr/>
        </p:nvSpPr>
        <p:spPr>
          <a:xfrm>
            <a:off x="1416718" y="327370"/>
            <a:ext cx="6361202" cy="1869743"/>
          </a:xfrm>
          <a:prstGeom prst="rect">
            <a:avLst/>
          </a:prstGeom>
        </p:spPr>
        <p:txBody>
          <a:bodyPr wrap="square">
            <a:spAutoFit/>
          </a:bodyPr>
          <a:lstStyle/>
          <a:p>
            <a:pPr algn="ctr"/>
            <a:r>
              <a:rPr lang="en-US" sz="2100" dirty="0"/>
              <a:t>How many eggs should I store to achieve a pregnancy?</a:t>
            </a:r>
          </a:p>
          <a:p>
            <a:pPr algn="ctr"/>
            <a:endParaRPr lang="en-US" sz="1350" dirty="0"/>
          </a:p>
          <a:p>
            <a:pPr algn="ctr"/>
            <a:r>
              <a:rPr lang="en-US" sz="1350" dirty="0" err="1"/>
              <a:t>Surgival</a:t>
            </a:r>
            <a:r>
              <a:rPr lang="en-US" sz="1350" dirty="0"/>
              <a:t> rates after thawing  75% and </a:t>
            </a:r>
          </a:p>
          <a:p>
            <a:pPr algn="ctr"/>
            <a:r>
              <a:rPr lang="en-US" sz="1350" dirty="0"/>
              <a:t>fertilization rates of 75% are anticipated in women up to 38 years of age. </a:t>
            </a:r>
          </a:p>
          <a:p>
            <a:pPr algn="ctr"/>
            <a:endParaRPr lang="en-US" sz="1350" dirty="0"/>
          </a:p>
          <a:p>
            <a:pPr algn="ctr"/>
            <a:endParaRPr lang="en-US" sz="1350" dirty="0"/>
          </a:p>
          <a:p>
            <a:pPr algn="ctr"/>
            <a:endParaRPr lang="en-US" sz="1350" dirty="0"/>
          </a:p>
          <a:p>
            <a:pPr algn="ctr"/>
            <a:r>
              <a:rPr lang="en-US" sz="1350" dirty="0"/>
              <a:t>.</a:t>
            </a:r>
          </a:p>
        </p:txBody>
      </p:sp>
      <p:sp>
        <p:nvSpPr>
          <p:cNvPr id="4" name="Rectangle 3"/>
          <p:cNvSpPr/>
          <p:nvPr/>
        </p:nvSpPr>
        <p:spPr>
          <a:xfrm>
            <a:off x="1799925" y="4418674"/>
            <a:ext cx="5594792" cy="300082"/>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n-US" sz="1350" dirty="0"/>
              <a:t>10 eggs should be stored for each pregnancy attempt. </a:t>
            </a:r>
          </a:p>
        </p:txBody>
      </p:sp>
      <p:graphicFrame>
        <p:nvGraphicFramePr>
          <p:cNvPr id="7" name="Diagram 6"/>
          <p:cNvGraphicFramePr/>
          <p:nvPr>
            <p:extLst/>
          </p:nvPr>
        </p:nvGraphicFramePr>
        <p:xfrm>
          <a:off x="1416720" y="1511024"/>
          <a:ext cx="6241382" cy="29235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290558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5939" name="Picture 3">
            <a:extLst>
              <a:ext uri="{FF2B5EF4-FFF2-40B4-BE49-F238E27FC236}">
                <a16:creationId xmlns:a16="http://schemas.microsoft.com/office/drawing/2014/main" id="{E5DE4F38-DB9F-5944-A889-800A5C6ED091}"/>
              </a:ext>
            </a:extLst>
          </p:cNvPr>
          <p:cNvSpPr>
            <a:spLocks noChangeAspect="1"/>
          </p:cNvSpPr>
          <p:nvPr/>
        </p:nvSpPr>
        <p:spPr bwMode="auto">
          <a:xfrm flipH="1">
            <a:off x="4126409" y="1959173"/>
            <a:ext cx="3429000"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013"/>
          </a:p>
        </p:txBody>
      </p:sp>
      <p:sp>
        <p:nvSpPr>
          <p:cNvPr id="295940" name="TextBox 4">
            <a:extLst>
              <a:ext uri="{FF2B5EF4-FFF2-40B4-BE49-F238E27FC236}">
                <a16:creationId xmlns:a16="http://schemas.microsoft.com/office/drawing/2014/main" id="{1566FF4D-DE54-B840-B002-5765763B54C2}"/>
              </a:ext>
            </a:extLst>
          </p:cNvPr>
          <p:cNvSpPr txBox="1">
            <a:spLocks noChangeArrowheads="1"/>
          </p:cNvSpPr>
          <p:nvPr/>
        </p:nvSpPr>
        <p:spPr bwMode="auto">
          <a:xfrm>
            <a:off x="1636677" y="1600194"/>
            <a:ext cx="1497793" cy="3213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50000"/>
              </a:lnSpc>
            </a:pPr>
            <a:r>
              <a:rPr lang="en-US" altLang="en-US" sz="1050" dirty="0" err="1"/>
              <a:t>Aravantinos</a:t>
            </a:r>
            <a:r>
              <a:rPr lang="en-US" altLang="en-US" sz="1050" dirty="0"/>
              <a:t> L.</a:t>
            </a:r>
          </a:p>
          <a:p>
            <a:pPr>
              <a:lnSpc>
                <a:spcPct val="150000"/>
              </a:lnSpc>
            </a:pPr>
            <a:r>
              <a:rPr lang="en-US" altLang="en-US" sz="1050" dirty="0" err="1"/>
              <a:t>Vakas</a:t>
            </a:r>
            <a:r>
              <a:rPr lang="en-US" altLang="en-US" sz="1050" dirty="0"/>
              <a:t> P.</a:t>
            </a:r>
          </a:p>
          <a:p>
            <a:pPr>
              <a:lnSpc>
                <a:spcPct val="150000"/>
              </a:lnSpc>
            </a:pPr>
            <a:r>
              <a:rPr lang="en-US" altLang="en-US" sz="1050" dirty="0" err="1"/>
              <a:t>Eleutheriadis</a:t>
            </a:r>
            <a:r>
              <a:rPr lang="en-US" altLang="en-US" sz="1050" dirty="0"/>
              <a:t> M. </a:t>
            </a:r>
          </a:p>
          <a:p>
            <a:pPr>
              <a:lnSpc>
                <a:spcPct val="150000"/>
              </a:lnSpc>
            </a:pPr>
            <a:r>
              <a:rPr lang="en-US" altLang="en-US" sz="1050" dirty="0" err="1"/>
              <a:t>Lambrinoudaki</a:t>
            </a:r>
            <a:r>
              <a:rPr lang="en-US" altLang="en-US" sz="1050" dirty="0"/>
              <a:t> I.</a:t>
            </a:r>
          </a:p>
          <a:p>
            <a:pPr>
              <a:lnSpc>
                <a:spcPct val="150000"/>
              </a:lnSpc>
            </a:pPr>
            <a:r>
              <a:rPr lang="en-US" altLang="en-US" sz="1050" dirty="0" err="1"/>
              <a:t>Oikonomou</a:t>
            </a:r>
            <a:r>
              <a:rPr lang="en-US" altLang="en-US" sz="1050" dirty="0"/>
              <a:t> E.</a:t>
            </a:r>
          </a:p>
          <a:p>
            <a:pPr>
              <a:lnSpc>
                <a:spcPct val="150000"/>
              </a:lnSpc>
            </a:pPr>
            <a:r>
              <a:rPr lang="en-US" altLang="en-US" sz="1050" dirty="0" err="1"/>
              <a:t>Panoskaltsis</a:t>
            </a:r>
            <a:r>
              <a:rPr lang="en-US" altLang="en-US" sz="1050" dirty="0"/>
              <a:t> T.</a:t>
            </a:r>
          </a:p>
          <a:p>
            <a:pPr>
              <a:lnSpc>
                <a:spcPct val="150000"/>
              </a:lnSpc>
            </a:pPr>
            <a:r>
              <a:rPr lang="en-US" altLang="en-US" sz="1050" dirty="0" err="1"/>
              <a:t>Panoulis</a:t>
            </a:r>
            <a:r>
              <a:rPr lang="en-US" altLang="en-US" sz="1050" dirty="0"/>
              <a:t> K.</a:t>
            </a:r>
          </a:p>
          <a:p>
            <a:pPr>
              <a:lnSpc>
                <a:spcPct val="150000"/>
              </a:lnSpc>
            </a:pPr>
            <a:r>
              <a:rPr lang="en-US" altLang="en-US" sz="1050" dirty="0" err="1"/>
              <a:t>Papapetrou</a:t>
            </a:r>
            <a:r>
              <a:rPr lang="en-US" altLang="en-US" sz="1050" dirty="0"/>
              <a:t> Ch. </a:t>
            </a:r>
          </a:p>
          <a:p>
            <a:pPr>
              <a:lnSpc>
                <a:spcPct val="150000"/>
              </a:lnSpc>
            </a:pPr>
            <a:r>
              <a:rPr lang="en-US" altLang="en-US" sz="1050" dirty="0" err="1"/>
              <a:t>Rizos</a:t>
            </a:r>
            <a:r>
              <a:rPr lang="en-US" altLang="en-US" sz="1050" dirty="0"/>
              <a:t> D </a:t>
            </a:r>
          </a:p>
          <a:p>
            <a:pPr>
              <a:lnSpc>
                <a:spcPct val="150000"/>
              </a:lnSpc>
            </a:pPr>
            <a:r>
              <a:rPr lang="en-US" altLang="en-US" sz="1050" dirty="0" err="1"/>
              <a:t>Salakos</a:t>
            </a:r>
            <a:r>
              <a:rPr lang="en-US" altLang="en-US" sz="1050" dirty="0"/>
              <a:t> N.</a:t>
            </a:r>
          </a:p>
          <a:p>
            <a:pPr>
              <a:lnSpc>
                <a:spcPct val="150000"/>
              </a:lnSpc>
            </a:pPr>
            <a:r>
              <a:rPr lang="en-US" altLang="en-US" sz="1050" dirty="0" err="1"/>
              <a:t>Simopoulou</a:t>
            </a:r>
            <a:r>
              <a:rPr lang="en-US" altLang="en-US" sz="1050" dirty="0"/>
              <a:t> M.</a:t>
            </a:r>
          </a:p>
          <a:p>
            <a:pPr>
              <a:lnSpc>
                <a:spcPct val="150000"/>
              </a:lnSpc>
            </a:pPr>
            <a:r>
              <a:rPr lang="en-US" altLang="en-US" sz="1050" dirty="0" err="1"/>
              <a:t>Siristratidis</a:t>
            </a:r>
            <a:r>
              <a:rPr lang="en-US" altLang="en-US" sz="1050" dirty="0"/>
              <a:t> H. </a:t>
            </a:r>
          </a:p>
          <a:p>
            <a:pPr>
              <a:lnSpc>
                <a:spcPct val="150000"/>
              </a:lnSpc>
            </a:pPr>
            <a:r>
              <a:rPr lang="en-US" altLang="en-US" sz="1050" dirty="0" err="1"/>
              <a:t>Tzanakaki</a:t>
            </a:r>
            <a:r>
              <a:rPr lang="en-US" altLang="en-US" sz="1050" dirty="0"/>
              <a:t> D</a:t>
            </a:r>
          </a:p>
        </p:txBody>
      </p:sp>
      <p:sp>
        <p:nvSpPr>
          <p:cNvPr id="295941" name="Picture 6">
            <a:extLst>
              <a:ext uri="{FF2B5EF4-FFF2-40B4-BE49-F238E27FC236}">
                <a16:creationId xmlns:a16="http://schemas.microsoft.com/office/drawing/2014/main" id="{76EC34CB-848D-C84E-A846-3F0216FD1147}"/>
              </a:ext>
            </a:extLst>
          </p:cNvPr>
          <p:cNvSpPr>
            <a:spLocks noChangeAspect="1"/>
          </p:cNvSpPr>
          <p:nvPr/>
        </p:nvSpPr>
        <p:spPr bwMode="auto">
          <a:xfrm>
            <a:off x="1384997" y="842964"/>
            <a:ext cx="2764631" cy="932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013"/>
          </a:p>
        </p:txBody>
      </p:sp>
      <p:pic>
        <p:nvPicPr>
          <p:cNvPr id="7" name="Picture 6">
            <a:extLst>
              <a:ext uri="{FF2B5EF4-FFF2-40B4-BE49-F238E27FC236}">
                <a16:creationId xmlns:a16="http://schemas.microsoft.com/office/drawing/2014/main" id="{5D108002-2F5A-9243-ADBB-EA8510C415A9}"/>
              </a:ext>
            </a:extLst>
          </p:cNvPr>
          <p:cNvPicPr>
            <a:picLocks noChangeAspect="1"/>
          </p:cNvPicPr>
          <p:nvPr/>
        </p:nvPicPr>
        <p:blipFill>
          <a:blip r:embed="rId2"/>
          <a:stretch>
            <a:fillRect/>
          </a:stretch>
        </p:blipFill>
        <p:spPr>
          <a:xfrm>
            <a:off x="4219888" y="2322595"/>
            <a:ext cx="2698236" cy="1925313"/>
          </a:xfrm>
          <a:prstGeom prst="rect">
            <a:avLst/>
          </a:prstGeom>
        </p:spPr>
      </p:pic>
      <p:pic>
        <p:nvPicPr>
          <p:cNvPr id="8" name="Picture 6">
            <a:extLst>
              <a:ext uri="{FF2B5EF4-FFF2-40B4-BE49-F238E27FC236}">
                <a16:creationId xmlns:a16="http://schemas.microsoft.com/office/drawing/2014/main" id="{3E79FB4A-E443-A142-BCFC-2E559052D4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1233" y="152400"/>
            <a:ext cx="2188679" cy="983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DD7BF46E-D420-1546-BFB3-ACE94AD5B5F5}"/>
              </a:ext>
            </a:extLst>
          </p:cNvPr>
          <p:cNvSpPr txBox="1">
            <a:spLocks/>
          </p:cNvSpPr>
          <p:nvPr/>
        </p:nvSpPr>
        <p:spPr>
          <a:xfrm>
            <a:off x="3815656" y="323850"/>
            <a:ext cx="3842444" cy="642938"/>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l-GR" altLang="en-US" sz="3300" dirty="0">
                <a:ea typeface="ＭＳ Ｐゴシック" panose="020B0600070205080204" pitchFamily="34" charset="-128"/>
              </a:rPr>
              <a:t>Σας Ευχαριστώ</a:t>
            </a:r>
            <a:endParaRPr lang="en-US" altLang="en-US" sz="3300" dirty="0">
              <a:ea typeface="ＭＳ Ｐゴシック" panose="020B0600070205080204" pitchFamily="34" charset="-128"/>
            </a:endParaRPr>
          </a:p>
        </p:txBody>
      </p:sp>
      <p:sp>
        <p:nvSpPr>
          <p:cNvPr id="13" name="Rectangle 12">
            <a:extLst>
              <a:ext uri="{FF2B5EF4-FFF2-40B4-BE49-F238E27FC236}">
                <a16:creationId xmlns:a16="http://schemas.microsoft.com/office/drawing/2014/main" id="{29ACA18E-1AC4-1842-8614-8DBECF19D0C8}"/>
              </a:ext>
            </a:extLst>
          </p:cNvPr>
          <p:cNvSpPr/>
          <p:nvPr/>
        </p:nvSpPr>
        <p:spPr>
          <a:xfrm>
            <a:off x="3479911" y="4517418"/>
            <a:ext cx="4178189" cy="507831"/>
          </a:xfrm>
          <a:prstGeom prst="rect">
            <a:avLst/>
          </a:prstGeom>
        </p:spPr>
        <p:txBody>
          <a:bodyPr wrap="square">
            <a:spAutoFit/>
          </a:bodyPr>
          <a:lstStyle/>
          <a:p>
            <a:pPr algn="ctr"/>
            <a:r>
              <a:rPr lang="el-GR" sz="900" dirty="0"/>
              <a:t>Νικόλαος Φ. Βλάχος </a:t>
            </a:r>
            <a:r>
              <a:rPr lang="en-US" sz="900" dirty="0"/>
              <a:t>MD. PhD, FACOG</a:t>
            </a:r>
          </a:p>
          <a:p>
            <a:pPr algn="ctr"/>
            <a:r>
              <a:rPr lang="el-GR" sz="900" dirty="0"/>
              <a:t>Καθηγητής Μαιευτικής, Γυναικολογίας και Υποβοηθούμενης Αναπαραγωγής</a:t>
            </a:r>
            <a:endParaRPr lang="en-US" sz="900" dirty="0"/>
          </a:p>
          <a:p>
            <a:pPr algn="ctr"/>
            <a:r>
              <a:rPr lang="en-US" sz="900" dirty="0"/>
              <a:t>B’</a:t>
            </a:r>
            <a:r>
              <a:rPr lang="el-GR" sz="900" dirty="0"/>
              <a:t>Μαιευτική και Γυναικολογική Κλινική, Αρεταίειο Νοσοκομείο. </a:t>
            </a:r>
            <a:endParaRPr lang="en-US" sz="900" dirty="0"/>
          </a:p>
        </p:txBody>
      </p:sp>
      <p:pic>
        <p:nvPicPr>
          <p:cNvPr id="16" name="Picture 15" descr="socialegg-616x280.jpg">
            <a:extLst>
              <a:ext uri="{FF2B5EF4-FFF2-40B4-BE49-F238E27FC236}">
                <a16:creationId xmlns:a16="http://schemas.microsoft.com/office/drawing/2014/main" id="{60EE22E1-9BC3-564D-93CD-AEA5ACFC5E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0691" y="1061744"/>
            <a:ext cx="2416629" cy="1076902"/>
          </a:xfrm>
          <a:prstGeom prst="rect">
            <a:avLst/>
          </a:prstGeom>
        </p:spPr>
      </p:pic>
    </p:spTree>
    <p:extLst>
      <p:ext uri="{BB962C8B-B14F-4D97-AF65-F5344CB8AC3E}">
        <p14:creationId xmlns:p14="http://schemas.microsoft.com/office/powerpoint/2010/main" val="15542877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537" y="201215"/>
            <a:ext cx="3317186" cy="994172"/>
          </a:xfrm>
        </p:spPr>
        <p:txBody>
          <a:bodyPr/>
          <a:lstStyle/>
          <a:p>
            <a:r>
              <a:rPr lang="en-US" dirty="0"/>
              <a:t>Age and Fertility</a:t>
            </a:r>
          </a:p>
        </p:txBody>
      </p:sp>
      <p:sp>
        <p:nvSpPr>
          <p:cNvPr id="3" name="Slide Number Placeholder 2"/>
          <p:cNvSpPr>
            <a:spLocks noGrp="1"/>
          </p:cNvSpPr>
          <p:nvPr>
            <p:ph type="sldNum" sz="quarter" idx="12"/>
          </p:nvPr>
        </p:nvSpPr>
        <p:spPr/>
        <p:txBody>
          <a:bodyPr/>
          <a:lstStyle/>
          <a:p>
            <a:fld id="{7E048D1F-C194-B343-A374-69CF252E1607}" type="slidenum">
              <a:rPr lang="en-US" smtClean="0"/>
              <a:pPr/>
              <a:t>49</a:t>
            </a:fld>
            <a:endParaRPr lang="en-US" dirty="0"/>
          </a:p>
        </p:txBody>
      </p:sp>
      <p:pic>
        <p:nvPicPr>
          <p:cNvPr id="4" name="Picture 3"/>
          <p:cNvPicPr>
            <a:picLocks noChangeAspect="1"/>
          </p:cNvPicPr>
          <p:nvPr/>
        </p:nvPicPr>
        <p:blipFill>
          <a:blip r:embed="rId2"/>
          <a:stretch>
            <a:fillRect/>
          </a:stretch>
        </p:blipFill>
        <p:spPr>
          <a:xfrm>
            <a:off x="320538" y="1332309"/>
            <a:ext cx="6465404" cy="3571875"/>
          </a:xfrm>
          <a:prstGeom prst="rect">
            <a:avLst/>
          </a:prstGeom>
        </p:spPr>
      </p:pic>
      <p:pic>
        <p:nvPicPr>
          <p:cNvPr id="7" name="Picture 6">
            <a:extLst>
              <a:ext uri="{FF2B5EF4-FFF2-40B4-BE49-F238E27FC236}">
                <a16:creationId xmlns:a16="http://schemas.microsoft.com/office/drawing/2014/main" id="{4CAFCCAE-4CEF-9349-A7E4-3699124464B4}"/>
              </a:ext>
            </a:extLst>
          </p:cNvPr>
          <p:cNvPicPr>
            <a:picLocks noChangeAspect="1"/>
          </p:cNvPicPr>
          <p:nvPr/>
        </p:nvPicPr>
        <p:blipFill>
          <a:blip r:embed="rId3"/>
          <a:stretch>
            <a:fillRect/>
          </a:stretch>
        </p:blipFill>
        <p:spPr>
          <a:xfrm>
            <a:off x="6784730" y="1332309"/>
            <a:ext cx="2078801" cy="1395983"/>
          </a:xfrm>
          <a:prstGeom prst="rect">
            <a:avLst/>
          </a:prstGeom>
        </p:spPr>
      </p:pic>
      <p:sp>
        <p:nvSpPr>
          <p:cNvPr id="8" name="Rounded Rectangle 7">
            <a:extLst>
              <a:ext uri="{FF2B5EF4-FFF2-40B4-BE49-F238E27FC236}">
                <a16:creationId xmlns:a16="http://schemas.microsoft.com/office/drawing/2014/main" id="{09346CCE-3490-F340-90C7-CE699431CCEE}"/>
              </a:ext>
            </a:extLst>
          </p:cNvPr>
          <p:cNvSpPr/>
          <p:nvPr/>
        </p:nvSpPr>
        <p:spPr>
          <a:xfrm>
            <a:off x="2311052" y="2536521"/>
            <a:ext cx="1218957" cy="1756776"/>
          </a:xfrm>
          <a:prstGeom prst="roundRect">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494C7CA7-AA40-D143-A450-7E9E44AF6C84}"/>
              </a:ext>
            </a:extLst>
          </p:cNvPr>
          <p:cNvSpPr txBox="1"/>
          <p:nvPr/>
        </p:nvSpPr>
        <p:spPr>
          <a:xfrm>
            <a:off x="5056469" y="2687872"/>
            <a:ext cx="2666820" cy="507831"/>
          </a:xfrm>
          <a:prstGeom prst="rect">
            <a:avLst/>
          </a:prstGeom>
          <a:gradFill>
            <a:gsLst>
              <a:gs pos="0">
                <a:srgbClr val="C00000"/>
              </a:gs>
              <a:gs pos="50000">
                <a:schemeClr val="accent2">
                  <a:satMod val="110000"/>
                  <a:lumMod val="100000"/>
                  <a:shade val="100000"/>
                </a:schemeClr>
              </a:gs>
              <a:gs pos="100000">
                <a:schemeClr val="accent2">
                  <a:lumMod val="99000"/>
                  <a:satMod val="120000"/>
                  <a:shade val="78000"/>
                </a:schemeClr>
              </a:gs>
            </a:gsLst>
          </a:gradFill>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1350" dirty="0"/>
              <a:t>17%  drop in conception rates </a:t>
            </a:r>
          </a:p>
          <a:p>
            <a:r>
              <a:rPr lang="en-US" sz="1350" dirty="0"/>
              <a:t>From the age of 26 to the age or 31</a:t>
            </a:r>
          </a:p>
        </p:txBody>
      </p:sp>
    </p:spTree>
    <p:extLst>
      <p:ext uri="{BB962C8B-B14F-4D97-AF65-F5344CB8AC3E}">
        <p14:creationId xmlns:p14="http://schemas.microsoft.com/office/powerpoint/2010/main" val="3364835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052462"/>
            <a:ext cx="6172200" cy="857250"/>
          </a:xfrm>
        </p:spPr>
        <p:txBody>
          <a:bodyPr>
            <a:normAutofit fontScale="90000"/>
          </a:bodyPr>
          <a:lstStyle/>
          <a:p>
            <a:r>
              <a:rPr lang="en-US" b="1" dirty="0"/>
              <a:t>A history of oocyte cryopreservation</a:t>
            </a:r>
            <a:endParaRPr lang="en-US" dirty="0"/>
          </a:p>
        </p:txBody>
      </p:sp>
      <p:sp>
        <p:nvSpPr>
          <p:cNvPr id="3" name="Slide Number Placeholder 2"/>
          <p:cNvSpPr>
            <a:spLocks noGrp="1"/>
          </p:cNvSpPr>
          <p:nvPr>
            <p:ph type="sldNum" sz="quarter" idx="12"/>
          </p:nvPr>
        </p:nvSpPr>
        <p:spPr/>
        <p:txBody>
          <a:bodyPr/>
          <a:lstStyle/>
          <a:p>
            <a:fld id="{DC09EFDD-8AF1-B048-9685-7C78C3DFF5CE}" type="slidenum">
              <a:rPr lang="en-US" smtClean="0"/>
              <a:t>5</a:t>
            </a:fld>
            <a:endParaRPr lang="en-US"/>
          </a:p>
        </p:txBody>
      </p:sp>
      <p:sp>
        <p:nvSpPr>
          <p:cNvPr id="4" name="Rectangle 3"/>
          <p:cNvSpPr/>
          <p:nvPr/>
        </p:nvSpPr>
        <p:spPr>
          <a:xfrm>
            <a:off x="393031" y="1900041"/>
            <a:ext cx="8422105" cy="2670859"/>
          </a:xfrm>
          <a:prstGeom prst="rect">
            <a:avLst/>
          </a:prstGeom>
        </p:spPr>
        <p:txBody>
          <a:bodyPr wrap="square">
            <a:spAutoFit/>
          </a:bodyPr>
          <a:lstStyle/>
          <a:p>
            <a:pPr marL="214313" indent="-214313">
              <a:lnSpc>
                <a:spcPct val="110000"/>
              </a:lnSpc>
              <a:buFont typeface="Arial"/>
              <a:buChar char="•"/>
            </a:pPr>
            <a:r>
              <a:rPr lang="en-US" sz="1350" dirty="0"/>
              <a:t>Research into oocyte cryopreservation was accelerated by legislative restrictions surrounding the storage of embryos, particularly those in Italy that prevented the cryopreservation of excess embryos ( </a:t>
            </a:r>
            <a:r>
              <a:rPr lang="en-US" sz="1350" dirty="0" err="1"/>
              <a:t>Benagiano</a:t>
            </a:r>
            <a:r>
              <a:rPr lang="en-US" sz="1350" dirty="0"/>
              <a:t> and </a:t>
            </a:r>
            <a:r>
              <a:rPr lang="en-US" sz="1350" dirty="0" err="1"/>
              <a:t>Gianaroli</a:t>
            </a:r>
            <a:r>
              <a:rPr lang="en-US" sz="1350" dirty="0"/>
              <a:t>, 2004 ). </a:t>
            </a:r>
          </a:p>
          <a:p>
            <a:pPr marL="214313" indent="-214313">
              <a:lnSpc>
                <a:spcPct val="110000"/>
              </a:lnSpc>
              <a:buFont typeface="Arial"/>
              <a:buChar char="•"/>
            </a:pPr>
            <a:endParaRPr lang="en-US" sz="1350" dirty="0"/>
          </a:p>
          <a:p>
            <a:pPr marL="214313" indent="-214313">
              <a:lnSpc>
                <a:spcPct val="110000"/>
              </a:lnSpc>
              <a:buFont typeface="Arial"/>
              <a:buChar char="•"/>
            </a:pPr>
            <a:r>
              <a:rPr lang="en-US" sz="1500" b="1" dirty="0">
                <a:solidFill>
                  <a:srgbClr val="FF0000"/>
                </a:solidFill>
              </a:rPr>
              <a:t>The introduction of </a:t>
            </a:r>
            <a:r>
              <a:rPr lang="en-US" sz="1500" b="1" dirty="0" err="1">
                <a:solidFill>
                  <a:srgbClr val="FF0000"/>
                </a:solidFill>
              </a:rPr>
              <a:t>vitrification</a:t>
            </a:r>
            <a:r>
              <a:rPr lang="en-US" sz="1500" b="1" dirty="0">
                <a:solidFill>
                  <a:srgbClr val="FF0000"/>
                </a:solidFill>
              </a:rPr>
              <a:t> as an alternative to slow freezing reduced damage to internal structures and led to superior success rates </a:t>
            </a:r>
            <a:r>
              <a:rPr lang="en-US" sz="1500" dirty="0">
                <a:solidFill>
                  <a:srgbClr val="FF0000"/>
                </a:solidFill>
              </a:rPr>
              <a:t>( </a:t>
            </a:r>
            <a:r>
              <a:rPr lang="en-US" sz="1500" dirty="0" err="1">
                <a:solidFill>
                  <a:srgbClr val="FF0000"/>
                </a:solidFill>
              </a:rPr>
              <a:t>Antinori</a:t>
            </a:r>
            <a:r>
              <a:rPr lang="en-US" sz="1500" dirty="0">
                <a:solidFill>
                  <a:srgbClr val="FF0000"/>
                </a:solidFill>
              </a:rPr>
              <a:t> </a:t>
            </a:r>
            <a:r>
              <a:rPr lang="en-US" sz="1500" i="1" dirty="0">
                <a:solidFill>
                  <a:srgbClr val="FF0000"/>
                </a:solidFill>
              </a:rPr>
              <a:t>et al.</a:t>
            </a:r>
            <a:r>
              <a:rPr lang="en-US" sz="1500" dirty="0">
                <a:solidFill>
                  <a:srgbClr val="FF0000"/>
                </a:solidFill>
              </a:rPr>
              <a:t> , 2007 ; Cao </a:t>
            </a:r>
            <a:r>
              <a:rPr lang="en-US" sz="1500" i="1" dirty="0">
                <a:solidFill>
                  <a:srgbClr val="FF0000"/>
                </a:solidFill>
              </a:rPr>
              <a:t>et al.</a:t>
            </a:r>
            <a:r>
              <a:rPr lang="en-US" sz="1500" dirty="0">
                <a:solidFill>
                  <a:srgbClr val="FF0000"/>
                </a:solidFill>
              </a:rPr>
              <a:t> , 2009 ; </a:t>
            </a:r>
            <a:r>
              <a:rPr lang="en-US" sz="1500" dirty="0" err="1">
                <a:solidFill>
                  <a:srgbClr val="FF0000"/>
                </a:solidFill>
              </a:rPr>
              <a:t>Fadini</a:t>
            </a:r>
            <a:r>
              <a:rPr lang="en-US" sz="1500" dirty="0">
                <a:solidFill>
                  <a:srgbClr val="FF0000"/>
                </a:solidFill>
              </a:rPr>
              <a:t> </a:t>
            </a:r>
            <a:r>
              <a:rPr lang="en-US" sz="1500" i="1" dirty="0">
                <a:solidFill>
                  <a:srgbClr val="FF0000"/>
                </a:solidFill>
              </a:rPr>
              <a:t>et al.</a:t>
            </a:r>
            <a:r>
              <a:rPr lang="en-US" sz="1500" dirty="0">
                <a:solidFill>
                  <a:srgbClr val="FF0000"/>
                </a:solidFill>
              </a:rPr>
              <a:t> , 2009 ; Smith </a:t>
            </a:r>
            <a:r>
              <a:rPr lang="en-US" sz="1500" i="1" dirty="0">
                <a:solidFill>
                  <a:srgbClr val="FF0000"/>
                </a:solidFill>
              </a:rPr>
              <a:t>et al.</a:t>
            </a:r>
            <a:r>
              <a:rPr lang="en-US" sz="1500" dirty="0">
                <a:solidFill>
                  <a:srgbClr val="FF0000"/>
                </a:solidFill>
              </a:rPr>
              <a:t> , 2010 ).</a:t>
            </a:r>
          </a:p>
          <a:p>
            <a:pPr marL="214313" indent="-214313">
              <a:lnSpc>
                <a:spcPct val="110000"/>
              </a:lnSpc>
              <a:buFont typeface="Arial"/>
              <a:buChar char="•"/>
            </a:pPr>
            <a:endParaRPr lang="en-US" sz="1350" dirty="0"/>
          </a:p>
          <a:p>
            <a:pPr marL="214313" indent="-214313">
              <a:lnSpc>
                <a:spcPct val="110000"/>
              </a:lnSpc>
              <a:buFont typeface="Arial"/>
              <a:buChar char="•"/>
            </a:pPr>
            <a:r>
              <a:rPr lang="en-US" sz="1350" dirty="0"/>
              <a:t> Further, the use of </a:t>
            </a:r>
            <a:r>
              <a:rPr lang="en-US" sz="1350" dirty="0" err="1"/>
              <a:t>intracytoplasmic</a:t>
            </a:r>
            <a:r>
              <a:rPr lang="en-US" sz="1350" dirty="0"/>
              <a:t> sperm injection (ICSI) as an insemination method for vitrified oocytes was found to </a:t>
            </a:r>
            <a:r>
              <a:rPr lang="en-US" sz="1350" dirty="0">
                <a:solidFill>
                  <a:srgbClr val="FF0000"/>
                </a:solidFill>
              </a:rPr>
              <a:t>rectify fertilization issues due to </a:t>
            </a:r>
            <a:r>
              <a:rPr lang="en-US" sz="1350" dirty="0" err="1">
                <a:solidFill>
                  <a:srgbClr val="FF0000"/>
                </a:solidFill>
              </a:rPr>
              <a:t>zona</a:t>
            </a:r>
            <a:r>
              <a:rPr lang="en-US" sz="1350" dirty="0">
                <a:solidFill>
                  <a:srgbClr val="FF0000"/>
                </a:solidFill>
              </a:rPr>
              <a:t> </a:t>
            </a:r>
            <a:r>
              <a:rPr lang="en-US" sz="1350" dirty="0" err="1">
                <a:solidFill>
                  <a:srgbClr val="FF0000"/>
                </a:solidFill>
              </a:rPr>
              <a:t>pellucida</a:t>
            </a:r>
            <a:r>
              <a:rPr lang="en-US" sz="1350" dirty="0">
                <a:solidFill>
                  <a:srgbClr val="FF0000"/>
                </a:solidFill>
              </a:rPr>
              <a:t> hardening </a:t>
            </a:r>
            <a:r>
              <a:rPr lang="en-US" sz="1350" dirty="0"/>
              <a:t>( </a:t>
            </a:r>
            <a:r>
              <a:rPr lang="en-US" sz="1350" dirty="0" err="1"/>
              <a:t>Kazem</a:t>
            </a:r>
            <a:r>
              <a:rPr lang="en-US" sz="1350" dirty="0"/>
              <a:t> </a:t>
            </a:r>
            <a:r>
              <a:rPr lang="en-US" sz="1350" i="1" dirty="0"/>
              <a:t>et al.</a:t>
            </a:r>
            <a:r>
              <a:rPr lang="en-US" sz="1350" dirty="0"/>
              <a:t> , 1995 ; </a:t>
            </a:r>
            <a:r>
              <a:rPr lang="en-US" sz="1350" dirty="0" err="1"/>
              <a:t>Porcu</a:t>
            </a:r>
            <a:r>
              <a:rPr lang="en-US" sz="1350" dirty="0"/>
              <a:t> </a:t>
            </a:r>
            <a:r>
              <a:rPr lang="en-US" sz="1350" i="1" dirty="0"/>
              <a:t>et al.</a:t>
            </a:r>
            <a:r>
              <a:rPr lang="en-US" sz="1350" dirty="0"/>
              <a:t> , 1997 ; </a:t>
            </a:r>
            <a:r>
              <a:rPr lang="en-US" sz="1350" dirty="0" err="1"/>
              <a:t>Fabbri</a:t>
            </a:r>
            <a:r>
              <a:rPr lang="en-US" sz="1350" dirty="0"/>
              <a:t> </a:t>
            </a:r>
            <a:r>
              <a:rPr lang="en-US" sz="1350" i="1" dirty="0"/>
              <a:t>et al.</a:t>
            </a:r>
            <a:r>
              <a:rPr lang="en-US" sz="1350" dirty="0"/>
              <a:t> , 1998 ).</a:t>
            </a:r>
          </a:p>
        </p:txBody>
      </p:sp>
      <p:pic>
        <p:nvPicPr>
          <p:cNvPr id="5" name="Picture 4"/>
          <p:cNvPicPr>
            <a:picLocks noChangeAspect="1"/>
          </p:cNvPicPr>
          <p:nvPr/>
        </p:nvPicPr>
        <p:blipFill>
          <a:blip r:embed="rId2"/>
          <a:stretch>
            <a:fillRect/>
          </a:stretch>
        </p:blipFill>
        <p:spPr>
          <a:xfrm>
            <a:off x="5387543" y="111200"/>
            <a:ext cx="3598845" cy="1046625"/>
          </a:xfrm>
          <a:prstGeom prst="rect">
            <a:avLst/>
          </a:prstGeom>
        </p:spPr>
      </p:pic>
    </p:spTree>
    <p:extLst>
      <p:ext uri="{BB962C8B-B14F-4D97-AF65-F5344CB8AC3E}">
        <p14:creationId xmlns:p14="http://schemas.microsoft.com/office/powerpoint/2010/main" val="20623234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100" dirty="0"/>
              <a:t>Fertility preservation in women is feasible and successful because………..</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843853340"/>
              </p:ext>
            </p:extLst>
          </p:nvPr>
        </p:nvGraphicFramePr>
        <p:xfrm>
          <a:off x="1485900" y="1085007"/>
          <a:ext cx="6172200" cy="3394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7E048D1F-C194-B343-A374-69CF252E1607}" type="slidenum">
              <a:rPr lang="en-US" smtClean="0"/>
              <a:pPr/>
              <a:t>50</a:t>
            </a:fld>
            <a:endParaRPr lang="en-US" dirty="0"/>
          </a:p>
        </p:txBody>
      </p:sp>
      <p:sp>
        <p:nvSpPr>
          <p:cNvPr id="9" name="TextBox 8"/>
          <p:cNvSpPr txBox="1"/>
          <p:nvPr/>
        </p:nvSpPr>
        <p:spPr>
          <a:xfrm>
            <a:off x="1865171" y="4456933"/>
            <a:ext cx="5639108" cy="369332"/>
          </a:xfrm>
          <a:prstGeom prst="rect">
            <a:avLst/>
          </a:prstGeom>
          <a:noFill/>
        </p:spPr>
        <p:txBody>
          <a:bodyPr wrap="none" rtlCol="0">
            <a:spAutoFit/>
          </a:bodyPr>
          <a:lstStyle/>
          <a:p>
            <a:r>
              <a:rPr lang="en-US" dirty="0"/>
              <a:t>There is no excuse not to offer this  option to  our patients</a:t>
            </a:r>
          </a:p>
        </p:txBody>
      </p:sp>
    </p:spTree>
    <p:extLst>
      <p:ext uri="{BB962C8B-B14F-4D97-AF65-F5344CB8AC3E}">
        <p14:creationId xmlns:p14="http://schemas.microsoft.com/office/powerpoint/2010/main" val="21832954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002f.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7298" y="357900"/>
            <a:ext cx="5431703" cy="4004550"/>
          </a:xfrm>
          <a:prstGeom prst="rect">
            <a:avLst/>
          </a:prstGeom>
        </p:spPr>
      </p:pic>
      <p:sp>
        <p:nvSpPr>
          <p:cNvPr id="4" name="Rectangle 3"/>
          <p:cNvSpPr/>
          <p:nvPr/>
        </p:nvSpPr>
        <p:spPr>
          <a:xfrm>
            <a:off x="1485900" y="4604824"/>
            <a:ext cx="6312694" cy="461665"/>
          </a:xfrm>
          <a:prstGeom prst="rect">
            <a:avLst/>
          </a:prstGeom>
        </p:spPr>
        <p:txBody>
          <a:bodyPr wrap="square">
            <a:spAutoFit/>
          </a:bodyPr>
          <a:lstStyle/>
          <a:p>
            <a:pPr algn="ctr"/>
            <a:r>
              <a:rPr lang="en-US" sz="1200" dirty="0"/>
              <a:t>From </a:t>
            </a:r>
            <a:r>
              <a:rPr lang="en-US" sz="1200" dirty="0" err="1"/>
              <a:t>Gougeon</a:t>
            </a:r>
            <a:r>
              <a:rPr lang="en-US" sz="1200" dirty="0"/>
              <a:t> A: Dynamics of follicular growth in the human: A model from preliminary results. Hum </a:t>
            </a:r>
            <a:r>
              <a:rPr lang="en-US" sz="1200" dirty="0" err="1"/>
              <a:t>Reprod</a:t>
            </a:r>
            <a:r>
              <a:rPr lang="en-US" sz="1200" dirty="0"/>
              <a:t> 1:81, 1986.</a:t>
            </a:r>
          </a:p>
        </p:txBody>
      </p:sp>
      <p:cxnSp>
        <p:nvCxnSpPr>
          <p:cNvPr id="10" name="Elbow Connector 9"/>
          <p:cNvCxnSpPr/>
          <p:nvPr/>
        </p:nvCxnSpPr>
        <p:spPr>
          <a:xfrm flipV="1">
            <a:off x="3584282" y="665770"/>
            <a:ext cx="3550949" cy="3347318"/>
          </a:xfrm>
          <a:prstGeom prst="bentConnector3">
            <a:avLst>
              <a:gd name="adj1" fmla="val 5026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Slide Number Placeholder 26"/>
          <p:cNvSpPr>
            <a:spLocks noGrp="1"/>
          </p:cNvSpPr>
          <p:nvPr>
            <p:ph type="sldNum" sz="quarter" idx="12"/>
          </p:nvPr>
        </p:nvSpPr>
        <p:spPr/>
        <p:txBody>
          <a:bodyPr/>
          <a:lstStyle/>
          <a:p>
            <a:fld id="{DC09EFDD-8AF1-B048-9685-7C78C3DFF5CE}" type="slidenum">
              <a:rPr lang="en-US" smtClean="0"/>
              <a:t>51</a:t>
            </a:fld>
            <a:endParaRPr lang="en-US"/>
          </a:p>
        </p:txBody>
      </p:sp>
    </p:spTree>
    <p:extLst>
      <p:ext uri="{BB962C8B-B14F-4D97-AF65-F5344CB8AC3E}">
        <p14:creationId xmlns:p14="http://schemas.microsoft.com/office/powerpoint/2010/main" val="38232379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E048D1F-C194-B343-A374-69CF252E1607}" type="slidenum">
              <a:rPr lang="en-US" smtClean="0"/>
              <a:pPr/>
              <a:t>52</a:t>
            </a:fld>
            <a:endParaRPr lang="en-US" dirty="0"/>
          </a:p>
        </p:txBody>
      </p:sp>
      <p:pic>
        <p:nvPicPr>
          <p:cNvPr id="6" name="Picture 5" descr="socialegg-616x28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8073" y="2925941"/>
            <a:ext cx="4132033" cy="1841322"/>
          </a:xfrm>
          <a:prstGeom prst="rect">
            <a:avLst/>
          </a:prstGeom>
        </p:spPr>
      </p:pic>
      <p:pic>
        <p:nvPicPr>
          <p:cNvPr id="4" name="Picture 3">
            <a:extLst>
              <a:ext uri="{FF2B5EF4-FFF2-40B4-BE49-F238E27FC236}">
                <a16:creationId xmlns:a16="http://schemas.microsoft.com/office/drawing/2014/main" id="{8663144D-4121-F741-9794-DB21F30DBDCF}"/>
              </a:ext>
            </a:extLst>
          </p:cNvPr>
          <p:cNvPicPr>
            <a:picLocks noChangeAspect="1"/>
          </p:cNvPicPr>
          <p:nvPr/>
        </p:nvPicPr>
        <p:blipFill>
          <a:blip r:embed="rId3"/>
          <a:stretch>
            <a:fillRect/>
          </a:stretch>
        </p:blipFill>
        <p:spPr>
          <a:xfrm>
            <a:off x="3267075" y="719138"/>
            <a:ext cx="1304925" cy="866775"/>
          </a:xfrm>
          <a:prstGeom prst="rect">
            <a:avLst/>
          </a:prstGeom>
        </p:spPr>
      </p:pic>
    </p:spTree>
    <p:extLst>
      <p:ext uri="{BB962C8B-B14F-4D97-AF65-F5344CB8AC3E}">
        <p14:creationId xmlns:p14="http://schemas.microsoft.com/office/powerpoint/2010/main" val="29302036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3175464" y="4643882"/>
            <a:ext cx="2836802" cy="300082"/>
          </a:xfrm>
          <a:prstGeom prst="rect">
            <a:avLst/>
          </a:prstGeom>
        </p:spPr>
        <p:txBody>
          <a:bodyPr wrap="none">
            <a:spAutoFit/>
          </a:bodyPr>
          <a:lstStyle/>
          <a:p>
            <a:r>
              <a:rPr lang="en-US" sz="1350" baseline="30000" dirty="0" err="1"/>
              <a:t>Mesen</a:t>
            </a:r>
            <a:r>
              <a:rPr lang="en-US" sz="1350" baseline="30000" dirty="0"/>
              <a:t>. Timing of elective egg freezing. </a:t>
            </a:r>
            <a:r>
              <a:rPr lang="en-US" sz="1350" baseline="30000" dirty="0" err="1"/>
              <a:t>Fertil</a:t>
            </a:r>
            <a:r>
              <a:rPr lang="en-US" sz="1350" baseline="30000" dirty="0"/>
              <a:t> </a:t>
            </a:r>
            <a:r>
              <a:rPr lang="en-US" sz="1350" baseline="30000" dirty="0" err="1"/>
              <a:t>Steril</a:t>
            </a:r>
            <a:r>
              <a:rPr lang="en-US" sz="1350" baseline="30000" dirty="0"/>
              <a:t> 2015.</a:t>
            </a:r>
            <a:endParaRPr lang="en-US" sz="1350" dirty="0"/>
          </a:p>
        </p:txBody>
      </p:sp>
      <p:pic>
        <p:nvPicPr>
          <p:cNvPr id="4" name="Picture 3"/>
          <p:cNvPicPr>
            <a:picLocks noChangeAspect="1"/>
          </p:cNvPicPr>
          <p:nvPr/>
        </p:nvPicPr>
        <p:blipFill>
          <a:blip r:embed="rId3"/>
          <a:stretch>
            <a:fillRect/>
          </a:stretch>
        </p:blipFill>
        <p:spPr>
          <a:xfrm>
            <a:off x="1682611" y="48105"/>
            <a:ext cx="4738148" cy="1317516"/>
          </a:xfrm>
          <a:prstGeom prst="rect">
            <a:avLst/>
          </a:prstGeom>
        </p:spPr>
      </p:pic>
      <p:grpSp>
        <p:nvGrpSpPr>
          <p:cNvPr id="9" name="Group 8"/>
          <p:cNvGrpSpPr/>
          <p:nvPr/>
        </p:nvGrpSpPr>
        <p:grpSpPr>
          <a:xfrm>
            <a:off x="1881290" y="1442328"/>
            <a:ext cx="5390356" cy="3016762"/>
            <a:chOff x="984384" y="1923102"/>
            <a:chExt cx="7187141" cy="4022349"/>
          </a:xfrm>
        </p:grpSpPr>
        <p:pic>
          <p:nvPicPr>
            <p:cNvPr id="2" name="Picture 1"/>
            <p:cNvPicPr>
              <a:picLocks noChangeAspect="1"/>
            </p:cNvPicPr>
            <p:nvPr/>
          </p:nvPicPr>
          <p:blipFill>
            <a:blip r:embed="rId4"/>
            <a:stretch>
              <a:fillRect/>
            </a:stretch>
          </p:blipFill>
          <p:spPr>
            <a:xfrm>
              <a:off x="984384" y="1923102"/>
              <a:ext cx="7187141" cy="4022349"/>
            </a:xfrm>
            <a:prstGeom prst="rect">
              <a:avLst/>
            </a:prstGeom>
            <a:ln>
              <a:solidFill>
                <a:srgbClr val="FF0000"/>
              </a:solidFill>
            </a:ln>
          </p:spPr>
        </p:pic>
        <p:sp>
          <p:nvSpPr>
            <p:cNvPr id="8" name="Rounded Rectangle 7"/>
            <p:cNvSpPr/>
            <p:nvPr/>
          </p:nvSpPr>
          <p:spPr>
            <a:xfrm>
              <a:off x="4048576" y="2440614"/>
              <a:ext cx="2826469" cy="3504837"/>
            </a:xfrm>
            <a:prstGeom prst="roundRect">
              <a:avLst/>
            </a:prstGeom>
            <a:solidFill>
              <a:srgbClr val="FF0000">
                <a:alpha val="18000"/>
              </a:srgbClr>
            </a:solidFill>
            <a:ln>
              <a:solidFill>
                <a:srgbClr val="FF0000">
                  <a:alpha val="41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5" name="Slide Number Placeholder 4"/>
          <p:cNvSpPr>
            <a:spLocks noGrp="1"/>
          </p:cNvSpPr>
          <p:nvPr>
            <p:ph type="sldNum" sz="quarter" idx="12"/>
          </p:nvPr>
        </p:nvSpPr>
        <p:spPr/>
        <p:txBody>
          <a:bodyPr/>
          <a:lstStyle/>
          <a:p>
            <a:fld id="{DC09EFDD-8AF1-B048-9685-7C78C3DFF5CE}" type="slidenum">
              <a:rPr lang="en-US" smtClean="0"/>
              <a:t>53</a:t>
            </a:fld>
            <a:endParaRPr lang="en-US"/>
          </a:p>
        </p:txBody>
      </p:sp>
    </p:spTree>
    <p:extLst>
      <p:ext uri="{BB962C8B-B14F-4D97-AF65-F5344CB8AC3E}">
        <p14:creationId xmlns:p14="http://schemas.microsoft.com/office/powerpoint/2010/main" val="29297602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A1FB79-D923-2C47-8C15-AC1F5FEE69B4}"/>
              </a:ext>
            </a:extLst>
          </p:cNvPr>
          <p:cNvSpPr>
            <a:spLocks noGrp="1"/>
          </p:cNvSpPr>
          <p:nvPr>
            <p:ph type="sldNum" sz="quarter" idx="12"/>
          </p:nvPr>
        </p:nvSpPr>
        <p:spPr/>
        <p:txBody>
          <a:bodyPr/>
          <a:lstStyle/>
          <a:p>
            <a:fld id="{DC09EFDD-8AF1-B048-9685-7C78C3DFF5CE}" type="slidenum">
              <a:rPr lang="en-US" smtClean="0"/>
              <a:t>54</a:t>
            </a:fld>
            <a:endParaRPr lang="en-US"/>
          </a:p>
        </p:txBody>
      </p:sp>
      <p:pic>
        <p:nvPicPr>
          <p:cNvPr id="6" name="Picture 5">
            <a:extLst>
              <a:ext uri="{FF2B5EF4-FFF2-40B4-BE49-F238E27FC236}">
                <a16:creationId xmlns:a16="http://schemas.microsoft.com/office/drawing/2014/main" id="{8A7F5DE7-2D06-F942-B859-9FBC91A8AAB5}"/>
              </a:ext>
            </a:extLst>
          </p:cNvPr>
          <p:cNvPicPr>
            <a:picLocks noChangeAspect="1"/>
          </p:cNvPicPr>
          <p:nvPr/>
        </p:nvPicPr>
        <p:blipFill>
          <a:blip r:embed="rId2"/>
          <a:stretch>
            <a:fillRect/>
          </a:stretch>
        </p:blipFill>
        <p:spPr>
          <a:xfrm>
            <a:off x="1200150" y="161925"/>
            <a:ext cx="3371850" cy="2409825"/>
          </a:xfrm>
          <a:prstGeom prst="rect">
            <a:avLst/>
          </a:prstGeom>
        </p:spPr>
      </p:pic>
    </p:spTree>
    <p:extLst>
      <p:ext uri="{BB962C8B-B14F-4D97-AF65-F5344CB8AC3E}">
        <p14:creationId xmlns:p14="http://schemas.microsoft.com/office/powerpoint/2010/main" val="2732901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6546" name="TextBox 2"/>
          <p:cNvSpPr txBox="1">
            <a:spLocks noChangeArrowheads="1"/>
          </p:cNvSpPr>
          <p:nvPr/>
        </p:nvSpPr>
        <p:spPr bwMode="auto">
          <a:xfrm>
            <a:off x="3401733" y="3214340"/>
            <a:ext cx="231345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Social Egg Freezing </a:t>
            </a:r>
          </a:p>
        </p:txBody>
      </p:sp>
      <p:pic>
        <p:nvPicPr>
          <p:cNvPr id="236547"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18978" y="4204097"/>
            <a:ext cx="5509617" cy="709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654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1233" y="141685"/>
            <a:ext cx="2031504" cy="913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6549"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3029" y="86917"/>
            <a:ext cx="823317" cy="11882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95357251-5F30-4F47-9CD5-25C28089C32A}" type="slidenum">
              <a:rPr lang="de-DE" smtClean="0"/>
              <a:pPr>
                <a:defRPr/>
              </a:pPr>
              <a:t>55</a:t>
            </a:fld>
            <a:endParaRPr lang="de-DE"/>
          </a:p>
        </p:txBody>
      </p:sp>
      <p:pic>
        <p:nvPicPr>
          <p:cNvPr id="236551" name="Picture 3" descr="Screenshot 2019-01-04 at 15.19.18.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91235" y="1329928"/>
            <a:ext cx="6601718" cy="1422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14260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800" dirty="0"/>
              <a:t>Five-year Relative Survival Rates*(%) for Selected Cancers among Individuals† Aged 15 and Older in Select Countries </a:t>
            </a:r>
          </a:p>
        </p:txBody>
      </p:sp>
      <p:sp>
        <p:nvSpPr>
          <p:cNvPr id="3" name="Slide Number Placeholder 2"/>
          <p:cNvSpPr>
            <a:spLocks noGrp="1"/>
          </p:cNvSpPr>
          <p:nvPr>
            <p:ph type="sldNum" sz="quarter" idx="12"/>
          </p:nvPr>
        </p:nvSpPr>
        <p:spPr/>
        <p:txBody>
          <a:bodyPr/>
          <a:lstStyle/>
          <a:p>
            <a:fld id="{7E048D1F-C194-B343-A374-69CF252E1607}" type="slidenum">
              <a:rPr lang="en-US" smtClean="0"/>
              <a:pPr/>
              <a:t>56</a:t>
            </a:fld>
            <a:endParaRPr lang="en-US" dirty="0"/>
          </a:p>
        </p:txBody>
      </p:sp>
      <p:pic>
        <p:nvPicPr>
          <p:cNvPr id="4" name="Picture 3"/>
          <p:cNvPicPr>
            <a:picLocks noChangeAspect="1"/>
          </p:cNvPicPr>
          <p:nvPr/>
        </p:nvPicPr>
        <p:blipFill>
          <a:blip r:embed="rId2"/>
          <a:stretch>
            <a:fillRect/>
          </a:stretch>
        </p:blipFill>
        <p:spPr>
          <a:xfrm>
            <a:off x="1462088" y="1298920"/>
            <a:ext cx="6238875" cy="3468344"/>
          </a:xfrm>
          <a:prstGeom prst="rect">
            <a:avLst/>
          </a:prstGeom>
        </p:spPr>
      </p:pic>
      <p:cxnSp>
        <p:nvCxnSpPr>
          <p:cNvPr id="6" name="Straight Connector 5"/>
          <p:cNvCxnSpPr/>
          <p:nvPr/>
        </p:nvCxnSpPr>
        <p:spPr>
          <a:xfrm flipV="1">
            <a:off x="1462088" y="1831863"/>
            <a:ext cx="6172200" cy="3571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1483204" y="2194671"/>
            <a:ext cx="6172200" cy="3571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1483204" y="4400148"/>
            <a:ext cx="6172200" cy="3571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27359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800" dirty="0"/>
              <a:t>Estimated New Cancer Cases for Leading Cancer Sites </a:t>
            </a:r>
            <a:br>
              <a:rPr lang="en-US" sz="1800" dirty="0"/>
            </a:br>
            <a:endParaRPr lang="en-US" sz="1800" dirty="0"/>
          </a:p>
        </p:txBody>
      </p:sp>
      <p:pic>
        <p:nvPicPr>
          <p:cNvPr id="3" name="Picture 2"/>
          <p:cNvPicPr>
            <a:picLocks noChangeAspect="1"/>
          </p:cNvPicPr>
          <p:nvPr/>
        </p:nvPicPr>
        <p:blipFill>
          <a:blip r:embed="rId2"/>
          <a:stretch>
            <a:fillRect/>
          </a:stretch>
        </p:blipFill>
        <p:spPr>
          <a:xfrm>
            <a:off x="1847353" y="822293"/>
            <a:ext cx="5290412" cy="3917156"/>
          </a:xfrm>
          <a:prstGeom prst="rect">
            <a:avLst/>
          </a:prstGeom>
        </p:spPr>
      </p:pic>
      <p:sp>
        <p:nvSpPr>
          <p:cNvPr id="4" name="Slide Number Placeholder 3"/>
          <p:cNvSpPr>
            <a:spLocks noGrp="1"/>
          </p:cNvSpPr>
          <p:nvPr>
            <p:ph type="sldNum" sz="quarter" idx="12"/>
          </p:nvPr>
        </p:nvSpPr>
        <p:spPr/>
        <p:txBody>
          <a:bodyPr/>
          <a:lstStyle/>
          <a:p>
            <a:fld id="{7E048D1F-C194-B343-A374-69CF252E1607}" type="slidenum">
              <a:rPr lang="en-US" smtClean="0"/>
              <a:pPr/>
              <a:t>57</a:t>
            </a:fld>
            <a:endParaRPr lang="en-US" dirty="0"/>
          </a:p>
        </p:txBody>
      </p:sp>
      <p:pic>
        <p:nvPicPr>
          <p:cNvPr id="5" name="Picture 3"/>
          <p:cNvPicPr>
            <a:picLocks noChangeAspect="1"/>
          </p:cNvPicPr>
          <p:nvPr/>
        </p:nvPicPr>
        <p:blipFill>
          <a:blip r:embed="rId3"/>
          <a:stretch>
            <a:fillRect/>
          </a:stretch>
        </p:blipFill>
        <p:spPr>
          <a:xfrm>
            <a:off x="4893733" y="4620884"/>
            <a:ext cx="2573867" cy="420223"/>
          </a:xfrm>
          <a:prstGeom prst="rect">
            <a:avLst/>
          </a:prstGeom>
        </p:spPr>
      </p:pic>
      <p:sp>
        <p:nvSpPr>
          <p:cNvPr id="6" name="Round Same Side Corner Rectangle 5"/>
          <p:cNvSpPr/>
          <p:nvPr/>
        </p:nvSpPr>
        <p:spPr>
          <a:xfrm>
            <a:off x="5233604" y="1156925"/>
            <a:ext cx="1358329" cy="326590"/>
          </a:xfrm>
          <a:prstGeom prst="round2Same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ound Same Side Corner Rectangle 6"/>
          <p:cNvSpPr/>
          <p:nvPr/>
        </p:nvSpPr>
        <p:spPr>
          <a:xfrm>
            <a:off x="5233604" y="2058151"/>
            <a:ext cx="1358329" cy="326590"/>
          </a:xfrm>
          <a:prstGeom prst="round2Same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ound Same Side Corner Rectangle 7"/>
          <p:cNvSpPr/>
          <p:nvPr/>
        </p:nvSpPr>
        <p:spPr>
          <a:xfrm>
            <a:off x="5233604" y="3818786"/>
            <a:ext cx="1358329" cy="326590"/>
          </a:xfrm>
          <a:prstGeom prst="round2Same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390713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E048D1F-C194-B343-A374-69CF252E1607}" type="slidenum">
              <a:rPr lang="en-US" smtClean="0"/>
              <a:pPr/>
              <a:t>58</a:t>
            </a:fld>
            <a:endParaRPr lang="en-US" dirty="0"/>
          </a:p>
        </p:txBody>
      </p:sp>
      <p:pic>
        <p:nvPicPr>
          <p:cNvPr id="3" name="Picture 2"/>
          <p:cNvPicPr>
            <a:picLocks noChangeAspect="1"/>
          </p:cNvPicPr>
          <p:nvPr/>
        </p:nvPicPr>
        <p:blipFill>
          <a:blip r:embed="rId3"/>
          <a:stretch>
            <a:fillRect/>
          </a:stretch>
        </p:blipFill>
        <p:spPr>
          <a:xfrm>
            <a:off x="1458593" y="912091"/>
            <a:ext cx="3280562" cy="4129016"/>
          </a:xfrm>
          <a:prstGeom prst="rect">
            <a:avLst/>
          </a:prstGeom>
          <a:ln>
            <a:solidFill>
              <a:srgbClr val="FF0000"/>
            </a:solidFill>
          </a:ln>
        </p:spPr>
      </p:pic>
      <p:pic>
        <p:nvPicPr>
          <p:cNvPr id="6" name="Picture 5"/>
          <p:cNvPicPr>
            <a:picLocks noChangeAspect="1"/>
          </p:cNvPicPr>
          <p:nvPr/>
        </p:nvPicPr>
        <p:blipFill>
          <a:blip r:embed="rId4"/>
          <a:stretch>
            <a:fillRect/>
          </a:stretch>
        </p:blipFill>
        <p:spPr>
          <a:xfrm>
            <a:off x="1143000" y="0"/>
            <a:ext cx="6858000" cy="912091"/>
          </a:xfrm>
          <a:prstGeom prst="rect">
            <a:avLst/>
          </a:prstGeom>
        </p:spPr>
      </p:pic>
      <p:pic>
        <p:nvPicPr>
          <p:cNvPr id="7" name="Picture 6"/>
          <p:cNvPicPr>
            <a:picLocks noChangeAspect="1"/>
          </p:cNvPicPr>
          <p:nvPr/>
        </p:nvPicPr>
        <p:blipFill>
          <a:blip r:embed="rId5"/>
          <a:stretch>
            <a:fillRect/>
          </a:stretch>
        </p:blipFill>
        <p:spPr>
          <a:xfrm>
            <a:off x="3861583" y="560189"/>
            <a:ext cx="3240359" cy="197049"/>
          </a:xfrm>
          <a:prstGeom prst="rect">
            <a:avLst/>
          </a:prstGeom>
        </p:spPr>
      </p:pic>
      <p:sp>
        <p:nvSpPr>
          <p:cNvPr id="4" name="TextBox 3"/>
          <p:cNvSpPr txBox="1"/>
          <p:nvPr/>
        </p:nvSpPr>
        <p:spPr>
          <a:xfrm>
            <a:off x="4922983" y="1240014"/>
            <a:ext cx="1868717" cy="300082"/>
          </a:xfrm>
          <a:prstGeom prst="rect">
            <a:avLst/>
          </a:prstGeom>
          <a:noFill/>
        </p:spPr>
        <p:txBody>
          <a:bodyPr wrap="none" rtlCol="0">
            <a:spAutoFit/>
          </a:bodyPr>
          <a:lstStyle/>
          <a:p>
            <a:r>
              <a:rPr lang="en-US" sz="1350" dirty="0"/>
              <a:t>Continuous recruitment</a:t>
            </a:r>
          </a:p>
        </p:txBody>
      </p:sp>
      <p:sp>
        <p:nvSpPr>
          <p:cNvPr id="8" name="TextBox 7"/>
          <p:cNvSpPr txBox="1"/>
          <p:nvPr/>
        </p:nvSpPr>
        <p:spPr>
          <a:xfrm>
            <a:off x="4944682" y="2669229"/>
            <a:ext cx="2077107" cy="300082"/>
          </a:xfrm>
          <a:prstGeom prst="rect">
            <a:avLst/>
          </a:prstGeom>
          <a:noFill/>
        </p:spPr>
        <p:txBody>
          <a:bodyPr wrap="none" rtlCol="0">
            <a:spAutoFit/>
          </a:bodyPr>
          <a:lstStyle/>
          <a:p>
            <a:r>
              <a:rPr lang="en-US" sz="1350" dirty="0"/>
              <a:t>Single recruitment episode</a:t>
            </a:r>
          </a:p>
        </p:txBody>
      </p:sp>
      <p:sp>
        <p:nvSpPr>
          <p:cNvPr id="9" name="TextBox 8"/>
          <p:cNvSpPr txBox="1"/>
          <p:nvPr/>
        </p:nvSpPr>
        <p:spPr>
          <a:xfrm>
            <a:off x="5015508" y="3988142"/>
            <a:ext cx="2144305" cy="300082"/>
          </a:xfrm>
          <a:prstGeom prst="rect">
            <a:avLst/>
          </a:prstGeom>
          <a:noFill/>
        </p:spPr>
        <p:txBody>
          <a:bodyPr wrap="none" rtlCol="0">
            <a:spAutoFit/>
          </a:bodyPr>
          <a:lstStyle/>
          <a:p>
            <a:r>
              <a:rPr lang="en-US" sz="1350" dirty="0"/>
              <a:t>Wave theory of recruitment</a:t>
            </a:r>
          </a:p>
        </p:txBody>
      </p:sp>
    </p:spTree>
    <p:extLst>
      <p:ext uri="{BB962C8B-B14F-4D97-AF65-F5344CB8AC3E}">
        <p14:creationId xmlns:p14="http://schemas.microsoft.com/office/powerpoint/2010/main" val="11897848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Biomarkers of ovarian reserve </a:t>
            </a:r>
          </a:p>
        </p:txBody>
      </p:sp>
      <p:pic>
        <p:nvPicPr>
          <p:cNvPr id="3" name="Picture 2"/>
          <p:cNvPicPr>
            <a:picLocks noChangeAspect="1"/>
          </p:cNvPicPr>
          <p:nvPr/>
        </p:nvPicPr>
        <p:blipFill>
          <a:blip r:embed="rId2"/>
          <a:stretch>
            <a:fillRect/>
          </a:stretch>
        </p:blipFill>
        <p:spPr>
          <a:xfrm>
            <a:off x="1143000" y="1428750"/>
            <a:ext cx="6858000" cy="2286000"/>
          </a:xfrm>
          <a:prstGeom prst="rect">
            <a:avLst/>
          </a:prstGeom>
        </p:spPr>
      </p:pic>
      <p:sp>
        <p:nvSpPr>
          <p:cNvPr id="4" name="Slide Number Placeholder 3"/>
          <p:cNvSpPr>
            <a:spLocks noGrp="1"/>
          </p:cNvSpPr>
          <p:nvPr>
            <p:ph type="sldNum" sz="quarter" idx="12"/>
          </p:nvPr>
        </p:nvSpPr>
        <p:spPr/>
        <p:txBody>
          <a:bodyPr/>
          <a:lstStyle/>
          <a:p>
            <a:fld id="{DC09EFDD-8AF1-B048-9685-7C78C3DFF5CE}" type="slidenum">
              <a:rPr lang="en-US" smtClean="0"/>
              <a:t>59</a:t>
            </a:fld>
            <a:endParaRPr lang="en-US"/>
          </a:p>
        </p:txBody>
      </p:sp>
    </p:spTree>
    <p:extLst>
      <p:ext uri="{BB962C8B-B14F-4D97-AF65-F5344CB8AC3E}">
        <p14:creationId xmlns:p14="http://schemas.microsoft.com/office/powerpoint/2010/main" val="74735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611" y="58615"/>
            <a:ext cx="6320589" cy="857250"/>
          </a:xfrm>
        </p:spPr>
        <p:txBody>
          <a:bodyPr>
            <a:normAutofit/>
          </a:bodyPr>
          <a:lstStyle/>
          <a:p>
            <a:r>
              <a:rPr lang="en-US" sz="2700" dirty="0"/>
              <a:t>Cryopreservation of eggs and embryos</a:t>
            </a:r>
          </a:p>
        </p:txBody>
      </p:sp>
      <p:sp>
        <p:nvSpPr>
          <p:cNvPr id="3" name="Slide Number Placeholder 2"/>
          <p:cNvSpPr>
            <a:spLocks noGrp="1"/>
          </p:cNvSpPr>
          <p:nvPr>
            <p:ph type="sldNum" sz="quarter" idx="12"/>
          </p:nvPr>
        </p:nvSpPr>
        <p:spPr/>
        <p:txBody>
          <a:bodyPr/>
          <a:lstStyle/>
          <a:p>
            <a:fld id="{7E048D1F-C194-B343-A374-69CF252E1607}" type="slidenum">
              <a:rPr lang="en-US" smtClean="0"/>
              <a:pPr/>
              <a:t>6</a:t>
            </a:fld>
            <a:endParaRPr lang="en-US" dirty="0"/>
          </a:p>
        </p:txBody>
      </p:sp>
      <p:pic>
        <p:nvPicPr>
          <p:cNvPr id="7" name="Picture 6"/>
          <p:cNvPicPr>
            <a:picLocks noChangeAspect="1"/>
          </p:cNvPicPr>
          <p:nvPr/>
        </p:nvPicPr>
        <p:blipFill rotWithShape="1">
          <a:blip r:embed="rId2"/>
          <a:srcRect l="5224" t="10591" r="14552" b="13374"/>
          <a:stretch/>
        </p:blipFill>
        <p:spPr>
          <a:xfrm>
            <a:off x="232611" y="1267729"/>
            <a:ext cx="4527885" cy="3329339"/>
          </a:xfrm>
          <a:prstGeom prst="rect">
            <a:avLst/>
          </a:prstGeom>
        </p:spPr>
      </p:pic>
      <p:pic>
        <p:nvPicPr>
          <p:cNvPr id="11" name="Picture 10">
            <a:extLst>
              <a:ext uri="{FF2B5EF4-FFF2-40B4-BE49-F238E27FC236}">
                <a16:creationId xmlns:a16="http://schemas.microsoft.com/office/drawing/2014/main" id="{EADB786B-4B5A-DC4F-A80E-07B30DDD49B3}"/>
              </a:ext>
            </a:extLst>
          </p:cNvPr>
          <p:cNvPicPr>
            <a:picLocks noChangeAspect="1"/>
          </p:cNvPicPr>
          <p:nvPr/>
        </p:nvPicPr>
        <p:blipFill>
          <a:blip r:embed="rId3"/>
          <a:stretch>
            <a:fillRect/>
          </a:stretch>
        </p:blipFill>
        <p:spPr>
          <a:xfrm>
            <a:off x="6437206" y="279846"/>
            <a:ext cx="2474422" cy="1442234"/>
          </a:xfrm>
          <a:prstGeom prst="rect">
            <a:avLst/>
          </a:prstGeom>
        </p:spPr>
      </p:pic>
      <p:pic>
        <p:nvPicPr>
          <p:cNvPr id="12" name="Picture 11">
            <a:extLst>
              <a:ext uri="{FF2B5EF4-FFF2-40B4-BE49-F238E27FC236}">
                <a16:creationId xmlns:a16="http://schemas.microsoft.com/office/drawing/2014/main" id="{5FAEB43D-0066-7341-9F2B-AFE83E9C284B}"/>
              </a:ext>
            </a:extLst>
          </p:cNvPr>
          <p:cNvPicPr>
            <a:picLocks noChangeAspect="1"/>
          </p:cNvPicPr>
          <p:nvPr/>
        </p:nvPicPr>
        <p:blipFill>
          <a:blip r:embed="rId4"/>
          <a:stretch>
            <a:fillRect/>
          </a:stretch>
        </p:blipFill>
        <p:spPr>
          <a:xfrm>
            <a:off x="5117431" y="1943311"/>
            <a:ext cx="1969717" cy="2896016"/>
          </a:xfrm>
          <a:prstGeom prst="rect">
            <a:avLst/>
          </a:prstGeom>
        </p:spPr>
      </p:pic>
    </p:spTree>
    <p:extLst>
      <p:ext uri="{BB962C8B-B14F-4D97-AF65-F5344CB8AC3E}">
        <p14:creationId xmlns:p14="http://schemas.microsoft.com/office/powerpoint/2010/main" val="24108810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E048D1F-C194-B343-A374-69CF252E1607}" type="slidenum">
              <a:rPr lang="en-US" smtClean="0"/>
              <a:pPr/>
              <a:t>60</a:t>
            </a:fld>
            <a:endParaRPr lang="en-US" dirty="0"/>
          </a:p>
        </p:txBody>
      </p:sp>
      <p:pic>
        <p:nvPicPr>
          <p:cNvPr id="4" name="Picture 3"/>
          <p:cNvPicPr>
            <a:picLocks noChangeAspect="1"/>
          </p:cNvPicPr>
          <p:nvPr/>
        </p:nvPicPr>
        <p:blipFill>
          <a:blip r:embed="rId3"/>
          <a:stretch>
            <a:fillRect/>
          </a:stretch>
        </p:blipFill>
        <p:spPr>
          <a:xfrm>
            <a:off x="1291448" y="208371"/>
            <a:ext cx="4914900" cy="1391830"/>
          </a:xfrm>
          <a:prstGeom prst="rect">
            <a:avLst/>
          </a:prstGeom>
        </p:spPr>
      </p:pic>
      <p:pic>
        <p:nvPicPr>
          <p:cNvPr id="5" name="Picture 4"/>
          <p:cNvPicPr>
            <a:picLocks noChangeAspect="1"/>
          </p:cNvPicPr>
          <p:nvPr/>
        </p:nvPicPr>
        <p:blipFill>
          <a:blip r:embed="rId4"/>
          <a:stretch>
            <a:fillRect/>
          </a:stretch>
        </p:blipFill>
        <p:spPr>
          <a:xfrm>
            <a:off x="1405752" y="1429806"/>
            <a:ext cx="5749406" cy="3436427"/>
          </a:xfrm>
          <a:prstGeom prst="rect">
            <a:avLst/>
          </a:prstGeom>
          <a:ln>
            <a:solidFill>
              <a:srgbClr val="FF0000"/>
            </a:solidFill>
          </a:ln>
        </p:spPr>
      </p:pic>
    </p:spTree>
    <p:extLst>
      <p:ext uri="{BB962C8B-B14F-4D97-AF65-F5344CB8AC3E}">
        <p14:creationId xmlns:p14="http://schemas.microsoft.com/office/powerpoint/2010/main" val="13409895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C09EFDD-8AF1-B048-9685-7C78C3DFF5CE}" type="slidenum">
              <a:rPr lang="en-US" smtClean="0"/>
              <a:t>61</a:t>
            </a:fld>
            <a:endParaRPr lang="en-US"/>
          </a:p>
        </p:txBody>
      </p:sp>
      <p:pic>
        <p:nvPicPr>
          <p:cNvPr id="3" name="Picture 2"/>
          <p:cNvPicPr>
            <a:picLocks noChangeAspect="1"/>
          </p:cNvPicPr>
          <p:nvPr/>
        </p:nvPicPr>
        <p:blipFill>
          <a:blip r:embed="rId2"/>
          <a:stretch>
            <a:fillRect/>
          </a:stretch>
        </p:blipFill>
        <p:spPr>
          <a:xfrm>
            <a:off x="1143000" y="723902"/>
            <a:ext cx="6858000" cy="3686263"/>
          </a:xfrm>
          <a:prstGeom prst="rect">
            <a:avLst/>
          </a:prstGeom>
        </p:spPr>
      </p:pic>
    </p:spTree>
    <p:extLst>
      <p:ext uri="{BB962C8B-B14F-4D97-AF65-F5344CB8AC3E}">
        <p14:creationId xmlns:p14="http://schemas.microsoft.com/office/powerpoint/2010/main" val="17326380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Fertility preservation in patients with cancer. </a:t>
            </a:r>
            <a:r>
              <a:rPr lang="en-US" sz="2100" dirty="0"/>
              <a:t>Options for management</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4124011231"/>
              </p:ext>
            </p:extLst>
          </p:nvPr>
        </p:nvGraphicFramePr>
        <p:xfrm>
          <a:off x="1485900" y="1200152"/>
          <a:ext cx="6172200" cy="3394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7E048D1F-C194-B343-A374-69CF252E1607}" type="slidenum">
              <a:rPr lang="en-US" smtClean="0"/>
              <a:pPr/>
              <a:t>62</a:t>
            </a:fld>
            <a:endParaRPr lang="en-US" dirty="0"/>
          </a:p>
        </p:txBody>
      </p:sp>
    </p:spTree>
    <p:extLst>
      <p:ext uri="{BB962C8B-B14F-4D97-AF65-F5344CB8AC3E}">
        <p14:creationId xmlns:p14="http://schemas.microsoft.com/office/powerpoint/2010/main" val="33551910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dirty="0"/>
              <a:t>Time from diagnosis to egg harvesting</a:t>
            </a:r>
          </a:p>
        </p:txBody>
      </p:sp>
      <p:sp>
        <p:nvSpPr>
          <p:cNvPr id="2" name="Slide Number Placeholder 1"/>
          <p:cNvSpPr>
            <a:spLocks noGrp="1"/>
          </p:cNvSpPr>
          <p:nvPr>
            <p:ph type="sldNum" sz="quarter" idx="12"/>
          </p:nvPr>
        </p:nvSpPr>
        <p:spPr/>
        <p:txBody>
          <a:bodyPr/>
          <a:lstStyle/>
          <a:p>
            <a:fld id="{7E048D1F-C194-B343-A374-69CF252E1607}" type="slidenum">
              <a:rPr lang="en-US" smtClean="0"/>
              <a:pPr/>
              <a:t>63</a:t>
            </a:fld>
            <a:endParaRPr lang="en-US" dirty="0"/>
          </a:p>
        </p:txBody>
      </p:sp>
      <p:cxnSp>
        <p:nvCxnSpPr>
          <p:cNvPr id="4" name="Straight Connector 3"/>
          <p:cNvCxnSpPr/>
          <p:nvPr/>
        </p:nvCxnSpPr>
        <p:spPr>
          <a:xfrm flipV="1">
            <a:off x="1486488" y="3872753"/>
            <a:ext cx="6171614" cy="31232"/>
          </a:xfrm>
          <a:prstGeom prst="line">
            <a:avLst/>
          </a:prstGeom>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1720677" y="3622898"/>
            <a:ext cx="655745" cy="249855"/>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p:nvSpPr>
        <p:spPr>
          <a:xfrm>
            <a:off x="4395508" y="3612271"/>
            <a:ext cx="655745" cy="249855"/>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TextBox 6"/>
          <p:cNvSpPr txBox="1"/>
          <p:nvPr/>
        </p:nvSpPr>
        <p:spPr>
          <a:xfrm>
            <a:off x="1486488" y="3950836"/>
            <a:ext cx="614271" cy="300082"/>
          </a:xfrm>
          <a:prstGeom prst="rect">
            <a:avLst/>
          </a:prstGeom>
          <a:noFill/>
        </p:spPr>
        <p:txBody>
          <a:bodyPr wrap="none" rtlCol="0">
            <a:spAutoFit/>
          </a:bodyPr>
          <a:lstStyle/>
          <a:p>
            <a:r>
              <a:rPr lang="en-US" sz="1350" dirty="0"/>
              <a:t>Day 1 </a:t>
            </a:r>
          </a:p>
        </p:txBody>
      </p:sp>
      <p:sp>
        <p:nvSpPr>
          <p:cNvPr id="8" name="TextBox 7"/>
          <p:cNvSpPr txBox="1"/>
          <p:nvPr/>
        </p:nvSpPr>
        <p:spPr>
          <a:xfrm>
            <a:off x="4145704" y="3935221"/>
            <a:ext cx="663964" cy="300082"/>
          </a:xfrm>
          <a:prstGeom prst="rect">
            <a:avLst/>
          </a:prstGeom>
          <a:noFill/>
        </p:spPr>
        <p:txBody>
          <a:bodyPr wrap="none" rtlCol="0">
            <a:spAutoFit/>
          </a:bodyPr>
          <a:lstStyle/>
          <a:p>
            <a:r>
              <a:rPr lang="en-US" sz="1350" dirty="0"/>
              <a:t>Day 28</a:t>
            </a:r>
          </a:p>
        </p:txBody>
      </p:sp>
      <p:sp>
        <p:nvSpPr>
          <p:cNvPr id="9" name="TextBox 8"/>
          <p:cNvSpPr txBox="1"/>
          <p:nvPr/>
        </p:nvSpPr>
        <p:spPr>
          <a:xfrm>
            <a:off x="6123545" y="3899905"/>
            <a:ext cx="625492" cy="300082"/>
          </a:xfrm>
          <a:prstGeom prst="rect">
            <a:avLst/>
          </a:prstGeom>
          <a:noFill/>
        </p:spPr>
        <p:txBody>
          <a:bodyPr wrap="none" rtlCol="0">
            <a:spAutoFit/>
          </a:bodyPr>
          <a:lstStyle/>
          <a:p>
            <a:r>
              <a:rPr lang="en-US" sz="1350" dirty="0"/>
              <a:t>Day15</a:t>
            </a:r>
          </a:p>
        </p:txBody>
      </p:sp>
      <p:sp>
        <p:nvSpPr>
          <p:cNvPr id="11" name="TextBox 10"/>
          <p:cNvSpPr txBox="1"/>
          <p:nvPr/>
        </p:nvSpPr>
        <p:spPr>
          <a:xfrm>
            <a:off x="2345205" y="2420470"/>
            <a:ext cx="1601721" cy="300082"/>
          </a:xfrm>
          <a:prstGeom prst="rect">
            <a:avLst/>
          </a:prstGeom>
          <a:noFill/>
        </p:spPr>
        <p:txBody>
          <a:bodyPr wrap="none" rtlCol="0">
            <a:spAutoFit/>
          </a:bodyPr>
          <a:lstStyle/>
          <a:p>
            <a:r>
              <a:rPr lang="en-US" sz="1350" dirty="0"/>
              <a:t>Diagnosis of Cancer </a:t>
            </a:r>
          </a:p>
        </p:txBody>
      </p:sp>
      <p:cxnSp>
        <p:nvCxnSpPr>
          <p:cNvPr id="13" name="Straight Connector 12"/>
          <p:cNvCxnSpPr/>
          <p:nvPr/>
        </p:nvCxnSpPr>
        <p:spPr>
          <a:xfrm>
            <a:off x="1720677" y="1936378"/>
            <a:ext cx="0" cy="1280507"/>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364243" y="1988215"/>
            <a:ext cx="0" cy="1280507"/>
          </a:xfrm>
          <a:prstGeom prst="line">
            <a:avLst/>
          </a:prstGeom>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516831" y="2463233"/>
            <a:ext cx="1568378" cy="300082"/>
          </a:xfrm>
          <a:prstGeom prst="rect">
            <a:avLst/>
          </a:prstGeom>
          <a:noFill/>
        </p:spPr>
        <p:txBody>
          <a:bodyPr wrap="none" rtlCol="0">
            <a:spAutoFit/>
          </a:bodyPr>
          <a:lstStyle/>
          <a:p>
            <a:r>
              <a:rPr lang="en-US" sz="1350" dirty="0"/>
              <a:t>Ovarian stimulation</a:t>
            </a:r>
          </a:p>
        </p:txBody>
      </p:sp>
      <p:cxnSp>
        <p:nvCxnSpPr>
          <p:cNvPr id="19" name="Straight Connector 18"/>
          <p:cNvCxnSpPr/>
          <p:nvPr/>
        </p:nvCxnSpPr>
        <p:spPr>
          <a:xfrm>
            <a:off x="6705335" y="1988215"/>
            <a:ext cx="0" cy="1280507"/>
          </a:xfrm>
          <a:prstGeom prst="line">
            <a:avLst/>
          </a:prstGeom>
        </p:spPr>
        <p:style>
          <a:lnRef idx="2">
            <a:schemeClr val="accent1"/>
          </a:lnRef>
          <a:fillRef idx="0">
            <a:schemeClr val="accent1"/>
          </a:fillRef>
          <a:effectRef idx="1">
            <a:schemeClr val="accent1"/>
          </a:effectRef>
          <a:fontRef idx="minor">
            <a:schemeClr val="tx1"/>
          </a:fontRef>
        </p:style>
      </p:cxnSp>
      <p:sp>
        <p:nvSpPr>
          <p:cNvPr id="20" name="Rectangular Callout 19"/>
          <p:cNvSpPr/>
          <p:nvPr/>
        </p:nvSpPr>
        <p:spPr>
          <a:xfrm>
            <a:off x="6420184" y="1175694"/>
            <a:ext cx="1127079" cy="459486"/>
          </a:xfrm>
          <a:prstGeom prst="wedgeRectCallout">
            <a:avLst>
              <a:gd name="adj1" fmla="val -24989"/>
              <a:gd name="adj2" fmla="val 11687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Oocyte harvesting</a:t>
            </a:r>
          </a:p>
        </p:txBody>
      </p:sp>
      <p:cxnSp>
        <p:nvCxnSpPr>
          <p:cNvPr id="22" name="Straight Arrow Connector 21"/>
          <p:cNvCxnSpPr/>
          <p:nvPr/>
        </p:nvCxnSpPr>
        <p:spPr>
          <a:xfrm>
            <a:off x="4936955" y="4497392"/>
            <a:ext cx="1768382" cy="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1720680" y="4497390"/>
            <a:ext cx="1904785" cy="2"/>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34756" y="4325618"/>
            <a:ext cx="1154419" cy="300082"/>
          </a:xfrm>
          <a:prstGeom prst="rect">
            <a:avLst/>
          </a:prstGeom>
          <a:noFill/>
        </p:spPr>
        <p:txBody>
          <a:bodyPr wrap="none" rtlCol="0">
            <a:spAutoFit/>
          </a:bodyPr>
          <a:lstStyle/>
          <a:p>
            <a:r>
              <a:rPr lang="en-US" sz="1350" dirty="0"/>
              <a:t>28 to 45 days </a:t>
            </a:r>
          </a:p>
        </p:txBody>
      </p:sp>
    </p:spTree>
    <p:extLst>
      <p:ext uri="{BB962C8B-B14F-4D97-AF65-F5344CB8AC3E}">
        <p14:creationId xmlns:p14="http://schemas.microsoft.com/office/powerpoint/2010/main" val="25312954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E048D1F-C194-B343-A374-69CF252E1607}" type="slidenum">
              <a:rPr lang="en-US" smtClean="0"/>
              <a:pPr/>
              <a:t>64</a:t>
            </a:fld>
            <a:endParaRPr lang="en-US" dirty="0"/>
          </a:p>
        </p:txBody>
      </p:sp>
      <p:pic>
        <p:nvPicPr>
          <p:cNvPr id="4" name="Picture 3"/>
          <p:cNvPicPr>
            <a:picLocks noChangeAspect="1"/>
          </p:cNvPicPr>
          <p:nvPr/>
        </p:nvPicPr>
        <p:blipFill>
          <a:blip r:embed="rId3"/>
          <a:stretch>
            <a:fillRect/>
          </a:stretch>
        </p:blipFill>
        <p:spPr>
          <a:xfrm>
            <a:off x="1143000" y="155575"/>
            <a:ext cx="6858000" cy="1272049"/>
          </a:xfrm>
          <a:prstGeom prst="rect">
            <a:avLst/>
          </a:prstGeom>
        </p:spPr>
      </p:pic>
      <p:pic>
        <p:nvPicPr>
          <p:cNvPr id="5" name="Picture 4"/>
          <p:cNvPicPr>
            <a:picLocks noChangeAspect="1"/>
          </p:cNvPicPr>
          <p:nvPr/>
        </p:nvPicPr>
        <p:blipFill>
          <a:blip r:embed="rId4"/>
          <a:stretch>
            <a:fillRect/>
          </a:stretch>
        </p:blipFill>
        <p:spPr>
          <a:xfrm>
            <a:off x="5582458" y="1703918"/>
            <a:ext cx="2312709" cy="2722486"/>
          </a:xfrm>
          <a:prstGeom prst="rect">
            <a:avLst/>
          </a:prstGeom>
          <a:ln>
            <a:solidFill>
              <a:srgbClr val="FF0000"/>
            </a:solidFill>
          </a:ln>
        </p:spPr>
      </p:pic>
      <p:pic>
        <p:nvPicPr>
          <p:cNvPr id="6" name="Picture 5"/>
          <p:cNvPicPr>
            <a:picLocks noChangeAspect="1"/>
          </p:cNvPicPr>
          <p:nvPr/>
        </p:nvPicPr>
        <p:blipFill>
          <a:blip r:embed="rId5"/>
          <a:stretch>
            <a:fillRect/>
          </a:stretch>
        </p:blipFill>
        <p:spPr>
          <a:xfrm>
            <a:off x="1244602" y="1703917"/>
            <a:ext cx="4287062" cy="1930929"/>
          </a:xfrm>
          <a:prstGeom prst="rect">
            <a:avLst/>
          </a:prstGeom>
        </p:spPr>
      </p:pic>
      <p:pic>
        <p:nvPicPr>
          <p:cNvPr id="7" name="Picture 6"/>
          <p:cNvPicPr>
            <a:picLocks noChangeAspect="1"/>
          </p:cNvPicPr>
          <p:nvPr/>
        </p:nvPicPr>
        <p:blipFill>
          <a:blip r:embed="rId6"/>
          <a:stretch>
            <a:fillRect/>
          </a:stretch>
        </p:blipFill>
        <p:spPr>
          <a:xfrm>
            <a:off x="2192486" y="3857096"/>
            <a:ext cx="2600325" cy="190500"/>
          </a:xfrm>
          <a:prstGeom prst="rect">
            <a:avLst/>
          </a:prstGeom>
        </p:spPr>
      </p:pic>
    </p:spTree>
    <p:extLst>
      <p:ext uri="{BB962C8B-B14F-4D97-AF65-F5344CB8AC3E}">
        <p14:creationId xmlns:p14="http://schemas.microsoft.com/office/powerpoint/2010/main" val="30790939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7E048D1F-C194-B343-A374-69CF252E1607}" type="slidenum">
              <a:rPr lang="en-US" smtClean="0"/>
              <a:pPr/>
              <a:t>65</a:t>
            </a:fld>
            <a:endParaRPr lang="en-US" dirty="0"/>
          </a:p>
        </p:txBody>
      </p:sp>
      <p:pic>
        <p:nvPicPr>
          <p:cNvPr id="5" name="Picture 4"/>
          <p:cNvPicPr>
            <a:picLocks noChangeAspect="1"/>
          </p:cNvPicPr>
          <p:nvPr/>
        </p:nvPicPr>
        <p:blipFill>
          <a:blip r:embed="rId3"/>
          <a:stretch>
            <a:fillRect/>
          </a:stretch>
        </p:blipFill>
        <p:spPr>
          <a:xfrm>
            <a:off x="1143000" y="0"/>
            <a:ext cx="6858000" cy="1450731"/>
          </a:xfrm>
          <a:prstGeom prst="rect">
            <a:avLst/>
          </a:prstGeom>
        </p:spPr>
      </p:pic>
      <p:pic>
        <p:nvPicPr>
          <p:cNvPr id="6" name="Picture 5"/>
          <p:cNvPicPr>
            <a:picLocks noChangeAspect="1"/>
          </p:cNvPicPr>
          <p:nvPr/>
        </p:nvPicPr>
        <p:blipFill>
          <a:blip r:embed="rId4"/>
          <a:stretch>
            <a:fillRect/>
          </a:stretch>
        </p:blipFill>
        <p:spPr>
          <a:xfrm>
            <a:off x="1143000" y="1450731"/>
            <a:ext cx="6858000" cy="3692769"/>
          </a:xfrm>
          <a:prstGeom prst="rect">
            <a:avLst/>
          </a:prstGeom>
        </p:spPr>
      </p:pic>
    </p:spTree>
    <p:extLst>
      <p:ext uri="{BB962C8B-B14F-4D97-AF65-F5344CB8AC3E}">
        <p14:creationId xmlns:p14="http://schemas.microsoft.com/office/powerpoint/2010/main" val="19059901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E048D1F-C194-B343-A374-69CF252E1607}" type="slidenum">
              <a:rPr lang="en-US" smtClean="0"/>
              <a:pPr/>
              <a:t>66</a:t>
            </a:fld>
            <a:endParaRPr lang="en-US" dirty="0"/>
          </a:p>
        </p:txBody>
      </p:sp>
      <p:pic>
        <p:nvPicPr>
          <p:cNvPr id="4" name="Picture 3"/>
          <p:cNvPicPr>
            <a:picLocks noChangeAspect="1"/>
          </p:cNvPicPr>
          <p:nvPr/>
        </p:nvPicPr>
        <p:blipFill>
          <a:blip r:embed="rId2"/>
          <a:stretch>
            <a:fillRect/>
          </a:stretch>
        </p:blipFill>
        <p:spPr>
          <a:xfrm>
            <a:off x="1143001" y="1"/>
            <a:ext cx="5683250" cy="1821392"/>
          </a:xfrm>
          <a:prstGeom prst="rect">
            <a:avLst/>
          </a:prstGeom>
        </p:spPr>
      </p:pic>
      <p:pic>
        <p:nvPicPr>
          <p:cNvPr id="7" name="Picture 6"/>
          <p:cNvPicPr>
            <a:picLocks noChangeAspect="1"/>
          </p:cNvPicPr>
          <p:nvPr/>
        </p:nvPicPr>
        <p:blipFill>
          <a:blip r:embed="rId3"/>
          <a:stretch>
            <a:fillRect/>
          </a:stretch>
        </p:blipFill>
        <p:spPr>
          <a:xfrm>
            <a:off x="2909358" y="4860131"/>
            <a:ext cx="3028950" cy="180975"/>
          </a:xfrm>
          <a:prstGeom prst="rect">
            <a:avLst/>
          </a:prstGeom>
        </p:spPr>
      </p:pic>
      <p:pic>
        <p:nvPicPr>
          <p:cNvPr id="2" name="Picture 1"/>
          <p:cNvPicPr>
            <a:picLocks noChangeAspect="1"/>
          </p:cNvPicPr>
          <p:nvPr/>
        </p:nvPicPr>
        <p:blipFill>
          <a:blip r:embed="rId4"/>
          <a:stretch>
            <a:fillRect/>
          </a:stretch>
        </p:blipFill>
        <p:spPr>
          <a:xfrm>
            <a:off x="1143000" y="1777762"/>
            <a:ext cx="6858000" cy="2778614"/>
          </a:xfrm>
          <a:prstGeom prst="rect">
            <a:avLst/>
          </a:prstGeom>
        </p:spPr>
      </p:pic>
    </p:spTree>
    <p:extLst>
      <p:ext uri="{BB962C8B-B14F-4D97-AF65-F5344CB8AC3E}">
        <p14:creationId xmlns:p14="http://schemas.microsoft.com/office/powerpoint/2010/main" val="35911646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E048D1F-C194-B343-A374-69CF252E1607}" type="slidenum">
              <a:rPr lang="en-US" smtClean="0"/>
              <a:pPr/>
              <a:t>67</a:t>
            </a:fld>
            <a:endParaRPr lang="en-US" dirty="0"/>
          </a:p>
        </p:txBody>
      </p:sp>
      <p:pic>
        <p:nvPicPr>
          <p:cNvPr id="3" name="Picture 2"/>
          <p:cNvPicPr>
            <a:picLocks noChangeAspect="1"/>
          </p:cNvPicPr>
          <p:nvPr/>
        </p:nvPicPr>
        <p:blipFill>
          <a:blip r:embed="rId2"/>
          <a:stretch>
            <a:fillRect/>
          </a:stretch>
        </p:blipFill>
        <p:spPr>
          <a:xfrm>
            <a:off x="1905001" y="1409578"/>
            <a:ext cx="5393531" cy="3604001"/>
          </a:xfrm>
          <a:prstGeom prst="rect">
            <a:avLst/>
          </a:prstGeom>
        </p:spPr>
      </p:pic>
      <p:pic>
        <p:nvPicPr>
          <p:cNvPr id="4" name="Picture 3"/>
          <p:cNvPicPr>
            <a:picLocks noChangeAspect="1"/>
          </p:cNvPicPr>
          <p:nvPr/>
        </p:nvPicPr>
        <p:blipFill>
          <a:blip r:embed="rId3"/>
          <a:stretch>
            <a:fillRect/>
          </a:stretch>
        </p:blipFill>
        <p:spPr>
          <a:xfrm>
            <a:off x="1557338" y="80245"/>
            <a:ext cx="3490913" cy="1270266"/>
          </a:xfrm>
          <a:prstGeom prst="rect">
            <a:avLst/>
          </a:prstGeom>
        </p:spPr>
      </p:pic>
      <p:pic>
        <p:nvPicPr>
          <p:cNvPr id="5" name="Picture 4"/>
          <p:cNvPicPr>
            <a:picLocks noChangeAspect="1"/>
          </p:cNvPicPr>
          <p:nvPr/>
        </p:nvPicPr>
        <p:blipFill>
          <a:blip r:embed="rId4"/>
          <a:stretch>
            <a:fillRect/>
          </a:stretch>
        </p:blipFill>
        <p:spPr>
          <a:xfrm>
            <a:off x="6926737" y="119063"/>
            <a:ext cx="919481" cy="1231448"/>
          </a:xfrm>
          <a:prstGeom prst="rect">
            <a:avLst/>
          </a:prstGeom>
        </p:spPr>
      </p:pic>
      <p:sp>
        <p:nvSpPr>
          <p:cNvPr id="6" name="Rectangle 5"/>
          <p:cNvSpPr/>
          <p:nvPr/>
        </p:nvSpPr>
        <p:spPr>
          <a:xfrm>
            <a:off x="3983113" y="1073512"/>
            <a:ext cx="2180790" cy="300082"/>
          </a:xfrm>
          <a:prstGeom prst="rect">
            <a:avLst/>
          </a:prstGeom>
        </p:spPr>
        <p:txBody>
          <a:bodyPr wrap="none">
            <a:spAutoFit/>
          </a:bodyPr>
          <a:lstStyle/>
          <a:p>
            <a:r>
              <a:rPr lang="da-DK" sz="1350" dirty="0"/>
              <a:t>Fertil Steril 2012;98:1363–9.</a:t>
            </a:r>
            <a:endParaRPr lang="en-US" sz="1350" dirty="0"/>
          </a:p>
        </p:txBody>
      </p:sp>
    </p:spTree>
    <p:extLst>
      <p:ext uri="{BB962C8B-B14F-4D97-AF65-F5344CB8AC3E}">
        <p14:creationId xmlns:p14="http://schemas.microsoft.com/office/powerpoint/2010/main" val="40133451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αριθμού διαφάνειας"/>
          <p:cNvSpPr>
            <a:spLocks noGrp="1"/>
          </p:cNvSpPr>
          <p:nvPr>
            <p:ph type="sldNum" sz="quarter" idx="12"/>
          </p:nvPr>
        </p:nvSpPr>
        <p:spPr/>
        <p:txBody>
          <a:bodyPr/>
          <a:lstStyle/>
          <a:p>
            <a:fld id="{7E048D1F-C194-B343-A374-69CF252E1607}" type="slidenum">
              <a:rPr lang="en-US" smtClean="0"/>
              <a:pPr/>
              <a:t>68</a:t>
            </a:fld>
            <a:endParaRPr lang="en-US" dirty="0"/>
          </a:p>
        </p:txBody>
      </p:sp>
      <p:pic>
        <p:nvPicPr>
          <p:cNvPr id="4" name="Picture 3"/>
          <p:cNvPicPr>
            <a:picLocks noChangeAspect="1"/>
          </p:cNvPicPr>
          <p:nvPr/>
        </p:nvPicPr>
        <p:blipFill>
          <a:blip r:embed="rId2"/>
          <a:stretch>
            <a:fillRect/>
          </a:stretch>
        </p:blipFill>
        <p:spPr>
          <a:xfrm>
            <a:off x="1664822" y="166688"/>
            <a:ext cx="4599833" cy="1321594"/>
          </a:xfrm>
          <a:prstGeom prst="rect">
            <a:avLst/>
          </a:prstGeom>
        </p:spPr>
      </p:pic>
      <p:sp>
        <p:nvSpPr>
          <p:cNvPr id="6" name="Rectangle 5"/>
          <p:cNvSpPr/>
          <p:nvPr/>
        </p:nvSpPr>
        <p:spPr>
          <a:xfrm>
            <a:off x="2131221" y="2134235"/>
            <a:ext cx="4774406" cy="1338828"/>
          </a:xfrm>
          <a:prstGeom prst="rect">
            <a:avLst/>
          </a:prstGeom>
        </p:spPr>
        <p:txBody>
          <a:bodyPr wrap="square">
            <a:spAutoFit/>
          </a:bodyPr>
          <a:lstStyle/>
          <a:p>
            <a:r>
              <a:rPr lang="en-US" sz="1350" b="1" dirty="0"/>
              <a:t>Evidence indicates that oocyte </a:t>
            </a:r>
            <a:r>
              <a:rPr lang="en-US" sz="1350" b="1" dirty="0" err="1"/>
              <a:t>vitrification</a:t>
            </a:r>
            <a:r>
              <a:rPr lang="en-US" sz="1350" b="1" dirty="0"/>
              <a:t> and warming should no longer be considered experimental. </a:t>
            </a:r>
          </a:p>
          <a:p>
            <a:endParaRPr lang="en-US" sz="1350" dirty="0"/>
          </a:p>
          <a:p>
            <a:r>
              <a:rPr lang="en-US" sz="1350" dirty="0"/>
              <a:t>This document replaces the document last published in 2008 titled, ‘‘Ovarian Tissue and Oocyte Cryopreservation,’’</a:t>
            </a:r>
          </a:p>
          <a:p>
            <a:r>
              <a:rPr lang="en-US" sz="1350" dirty="0"/>
              <a:t> Fertil </a:t>
            </a:r>
            <a:r>
              <a:rPr lang="en-US" sz="1350" dirty="0" err="1"/>
              <a:t>Steril</a:t>
            </a:r>
            <a:r>
              <a:rPr lang="en-US" sz="1350" dirty="0"/>
              <a:t> 2008;90:S241-6. </a:t>
            </a:r>
          </a:p>
        </p:txBody>
      </p:sp>
      <p:pic>
        <p:nvPicPr>
          <p:cNvPr id="5" name="Picture 4"/>
          <p:cNvPicPr>
            <a:picLocks noChangeAspect="1"/>
          </p:cNvPicPr>
          <p:nvPr/>
        </p:nvPicPr>
        <p:blipFill>
          <a:blip r:embed="rId3"/>
          <a:stretch>
            <a:fillRect/>
          </a:stretch>
        </p:blipFill>
        <p:spPr>
          <a:xfrm>
            <a:off x="6905625" y="83344"/>
            <a:ext cx="978694" cy="1310750"/>
          </a:xfrm>
          <a:prstGeom prst="rect">
            <a:avLst/>
          </a:prstGeom>
        </p:spPr>
      </p:pic>
      <p:sp>
        <p:nvSpPr>
          <p:cNvPr id="2" name="Rectangle 1"/>
          <p:cNvSpPr/>
          <p:nvPr/>
        </p:nvSpPr>
        <p:spPr>
          <a:xfrm>
            <a:off x="2857500" y="4127254"/>
            <a:ext cx="3429000" cy="415498"/>
          </a:xfrm>
          <a:prstGeom prst="rect">
            <a:avLst/>
          </a:prstGeom>
        </p:spPr>
        <p:txBody>
          <a:bodyPr>
            <a:spAutoFit/>
          </a:bodyPr>
          <a:lstStyle/>
          <a:p>
            <a:pPr algn="ctr"/>
            <a:r>
              <a:rPr lang="en-US" sz="1050" dirty="0"/>
              <a:t>Fertil </a:t>
            </a:r>
            <a:r>
              <a:rPr lang="en-US" sz="1050" dirty="0" err="1"/>
              <a:t>Steril</a:t>
            </a:r>
            <a:r>
              <a:rPr lang="en-US" sz="1050" dirty="0"/>
              <a:t> 2013;99:37–43.  </a:t>
            </a:r>
          </a:p>
          <a:p>
            <a:pPr algn="ctr"/>
            <a:endParaRPr lang="en-US" sz="1050" dirty="0"/>
          </a:p>
        </p:txBody>
      </p:sp>
    </p:spTree>
    <p:extLst>
      <p:ext uri="{BB962C8B-B14F-4D97-AF65-F5344CB8AC3E}">
        <p14:creationId xmlns:p14="http://schemas.microsoft.com/office/powerpoint/2010/main" val="33926538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E048D1F-C194-B343-A374-69CF252E1607}" type="slidenum">
              <a:rPr lang="en-US" smtClean="0"/>
              <a:pPr/>
              <a:t>69</a:t>
            </a:fld>
            <a:endParaRPr lang="en-US" dirty="0"/>
          </a:p>
        </p:txBody>
      </p:sp>
      <p:pic>
        <p:nvPicPr>
          <p:cNvPr id="3" name="Picture 2"/>
          <p:cNvPicPr>
            <a:picLocks noChangeAspect="1"/>
          </p:cNvPicPr>
          <p:nvPr/>
        </p:nvPicPr>
        <p:blipFill>
          <a:blip r:embed="rId3"/>
          <a:stretch>
            <a:fillRect/>
          </a:stretch>
        </p:blipFill>
        <p:spPr>
          <a:xfrm>
            <a:off x="6905625" y="83344"/>
            <a:ext cx="978694" cy="1310750"/>
          </a:xfrm>
          <a:prstGeom prst="rect">
            <a:avLst/>
          </a:prstGeom>
        </p:spPr>
      </p:pic>
      <p:pic>
        <p:nvPicPr>
          <p:cNvPr id="5" name="Picture 4"/>
          <p:cNvPicPr>
            <a:picLocks noChangeAspect="1"/>
          </p:cNvPicPr>
          <p:nvPr/>
        </p:nvPicPr>
        <p:blipFill>
          <a:blip r:embed="rId4"/>
          <a:stretch>
            <a:fillRect/>
          </a:stretch>
        </p:blipFill>
        <p:spPr>
          <a:xfrm>
            <a:off x="1404938" y="71438"/>
            <a:ext cx="5191125" cy="1338290"/>
          </a:xfrm>
          <a:prstGeom prst="rect">
            <a:avLst/>
          </a:prstGeom>
        </p:spPr>
      </p:pic>
      <p:pic>
        <p:nvPicPr>
          <p:cNvPr id="6" name="Picture 5"/>
          <p:cNvPicPr>
            <a:picLocks noChangeAspect="1"/>
          </p:cNvPicPr>
          <p:nvPr/>
        </p:nvPicPr>
        <p:blipFill>
          <a:blip r:embed="rId5"/>
          <a:stretch>
            <a:fillRect/>
          </a:stretch>
        </p:blipFill>
        <p:spPr>
          <a:xfrm>
            <a:off x="2261386" y="1409730"/>
            <a:ext cx="4846776" cy="3733772"/>
          </a:xfrm>
          <a:prstGeom prst="rect">
            <a:avLst/>
          </a:prstGeom>
        </p:spPr>
      </p:pic>
    </p:spTree>
    <p:extLst>
      <p:ext uri="{BB962C8B-B14F-4D97-AF65-F5344CB8AC3E}">
        <p14:creationId xmlns:p14="http://schemas.microsoft.com/office/powerpoint/2010/main" val="991563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a:t>A history of oocyte cryopreservation</a:t>
            </a:r>
            <a:endParaRPr lang="en-US" dirty="0"/>
          </a:p>
        </p:txBody>
      </p:sp>
      <p:sp>
        <p:nvSpPr>
          <p:cNvPr id="2" name="Slide Number Placeholder 1"/>
          <p:cNvSpPr>
            <a:spLocks noGrp="1"/>
          </p:cNvSpPr>
          <p:nvPr>
            <p:ph type="sldNum" sz="quarter" idx="12"/>
          </p:nvPr>
        </p:nvSpPr>
        <p:spPr/>
        <p:txBody>
          <a:bodyPr/>
          <a:lstStyle/>
          <a:p>
            <a:fld id="{DC09EFDD-8AF1-B048-9685-7C78C3DFF5CE}" type="slidenum">
              <a:rPr lang="en-US" smtClean="0"/>
              <a:t>7</a:t>
            </a:fld>
            <a:endParaRPr lang="en-US"/>
          </a:p>
        </p:txBody>
      </p:sp>
      <p:sp>
        <p:nvSpPr>
          <p:cNvPr id="3" name="Rectangle 2"/>
          <p:cNvSpPr/>
          <p:nvPr/>
        </p:nvSpPr>
        <p:spPr>
          <a:xfrm>
            <a:off x="545432" y="1477745"/>
            <a:ext cx="8069179" cy="1021177"/>
          </a:xfrm>
          <a:prstGeom prst="rect">
            <a:avLst/>
          </a:prstGeom>
        </p:spPr>
        <p:txBody>
          <a:bodyPr wrap="square">
            <a:spAutoFit/>
          </a:bodyPr>
          <a:lstStyle/>
          <a:p>
            <a:pPr>
              <a:lnSpc>
                <a:spcPct val="120000"/>
              </a:lnSpc>
            </a:pPr>
            <a:r>
              <a:rPr lang="en-US" sz="1350" dirty="0"/>
              <a:t>In 2013, the American Society for Reproductive Medicine (ASRM) </a:t>
            </a:r>
            <a:r>
              <a:rPr lang="en-US" sz="1350" dirty="0">
                <a:solidFill>
                  <a:srgbClr val="FF0000"/>
                </a:solidFill>
              </a:rPr>
              <a:t>lifted the experimental label applied to oocyte freezing, </a:t>
            </a:r>
            <a:r>
              <a:rPr lang="en-US" sz="1350" dirty="0"/>
              <a:t>following four randomized controlled trials that suggested that in-vitro fertilization (IVF) using vitrified/warmed oocytes could produce similar fertilization and pregnancy rates to IVF with fresh oocytes</a:t>
            </a:r>
          </a:p>
          <a:p>
            <a:pPr>
              <a:lnSpc>
                <a:spcPct val="120000"/>
              </a:lnSpc>
            </a:pPr>
            <a:r>
              <a:rPr lang="en-US" sz="1050" dirty="0"/>
              <a:t>(</a:t>
            </a:r>
            <a:r>
              <a:rPr lang="en-US" sz="1050" dirty="0" err="1"/>
              <a:t>Cobo</a:t>
            </a:r>
            <a:r>
              <a:rPr lang="en-US" sz="1050" dirty="0"/>
              <a:t> </a:t>
            </a:r>
            <a:r>
              <a:rPr lang="en-US" sz="1050" i="1" dirty="0"/>
              <a:t>et al.</a:t>
            </a:r>
            <a:r>
              <a:rPr lang="en-US" sz="1050" dirty="0"/>
              <a:t> , 2008 , 2010a , Rienzi </a:t>
            </a:r>
            <a:r>
              <a:rPr lang="en-US" sz="1050" i="1" dirty="0"/>
              <a:t>et al.</a:t>
            </a:r>
            <a:r>
              <a:rPr lang="en-US" sz="1050" dirty="0"/>
              <a:t> , 2010 ; </a:t>
            </a:r>
            <a:r>
              <a:rPr lang="en-US" sz="1050" dirty="0" err="1"/>
              <a:t>Parmegiani</a:t>
            </a:r>
            <a:r>
              <a:rPr lang="en-US" sz="1050" dirty="0"/>
              <a:t> </a:t>
            </a:r>
            <a:r>
              <a:rPr lang="en-US" sz="1050" i="1" dirty="0"/>
              <a:t>et al.</a:t>
            </a:r>
            <a:r>
              <a:rPr lang="en-US" sz="1050" dirty="0"/>
              <a:t> , 2011 )</a:t>
            </a:r>
          </a:p>
        </p:txBody>
      </p:sp>
      <p:sp>
        <p:nvSpPr>
          <p:cNvPr id="6" name="Rectangle 5"/>
          <p:cNvSpPr/>
          <p:nvPr/>
        </p:nvSpPr>
        <p:spPr>
          <a:xfrm>
            <a:off x="457200" y="2764408"/>
            <a:ext cx="8229600" cy="1519775"/>
          </a:xfrm>
          <a:prstGeom prst="rect">
            <a:avLst/>
          </a:prstGeom>
        </p:spPr>
        <p:txBody>
          <a:bodyPr wrap="square">
            <a:spAutoFit/>
          </a:bodyPr>
          <a:lstStyle/>
          <a:p>
            <a:pPr>
              <a:lnSpc>
                <a:spcPct val="120000"/>
              </a:lnSpc>
            </a:pPr>
            <a:r>
              <a:rPr lang="en-US" sz="1350" b="1" dirty="0"/>
              <a:t>There are two main classes of </a:t>
            </a:r>
            <a:r>
              <a:rPr lang="en-US" sz="1350" b="1" dirty="0" err="1"/>
              <a:t>vitrification</a:t>
            </a:r>
            <a:r>
              <a:rPr lang="en-US" sz="1350" b="1" dirty="0"/>
              <a:t> protocol: </a:t>
            </a:r>
          </a:p>
          <a:p>
            <a:pPr>
              <a:lnSpc>
                <a:spcPct val="120000"/>
              </a:lnSpc>
            </a:pPr>
            <a:endParaRPr lang="en-US" sz="1350" b="1" dirty="0"/>
          </a:p>
          <a:p>
            <a:pPr>
              <a:lnSpc>
                <a:spcPct val="120000"/>
              </a:lnSpc>
            </a:pPr>
            <a:r>
              <a:rPr lang="en-US" sz="1350" dirty="0">
                <a:solidFill>
                  <a:srgbClr val="FF0000"/>
                </a:solidFill>
              </a:rPr>
              <a:t>Open </a:t>
            </a:r>
            <a:r>
              <a:rPr lang="en-US" sz="1350" dirty="0" err="1">
                <a:solidFill>
                  <a:srgbClr val="FF0000"/>
                </a:solidFill>
              </a:rPr>
              <a:t>vitrification</a:t>
            </a:r>
            <a:r>
              <a:rPr lang="en-US" sz="1350" dirty="0">
                <a:solidFill>
                  <a:srgbClr val="FF0000"/>
                </a:solidFill>
              </a:rPr>
              <a:t> </a:t>
            </a:r>
            <a:r>
              <a:rPr lang="en-US" sz="1350" dirty="0"/>
              <a:t>involves direct contact between oocytes and liquid nitrogen, using low volume devices such as capillary glasses, cooper devices, pulled straws, and loops</a:t>
            </a:r>
          </a:p>
          <a:p>
            <a:pPr>
              <a:lnSpc>
                <a:spcPct val="120000"/>
              </a:lnSpc>
            </a:pPr>
            <a:r>
              <a:rPr lang="en-US" sz="1350" dirty="0">
                <a:solidFill>
                  <a:srgbClr val="FF0000"/>
                </a:solidFill>
              </a:rPr>
              <a:t>Closed </a:t>
            </a:r>
            <a:r>
              <a:rPr lang="en-US" sz="1350" dirty="0" err="1">
                <a:solidFill>
                  <a:srgbClr val="FF0000"/>
                </a:solidFill>
              </a:rPr>
              <a:t>vitrification</a:t>
            </a:r>
            <a:r>
              <a:rPr lang="en-US" sz="1350" dirty="0">
                <a:solidFill>
                  <a:srgbClr val="FF0000"/>
                </a:solidFill>
              </a:rPr>
              <a:t> </a:t>
            </a:r>
            <a:r>
              <a:rPr lang="en-US" sz="1350" dirty="0"/>
              <a:t>involves indirect contact between oocytes and liquid nitrogen using tubing systems </a:t>
            </a:r>
          </a:p>
          <a:p>
            <a:pPr>
              <a:lnSpc>
                <a:spcPct val="120000"/>
              </a:lnSpc>
            </a:pPr>
            <a:r>
              <a:rPr lang="en-US" sz="1050" dirty="0"/>
              <a:t> </a:t>
            </a:r>
            <a:r>
              <a:rPr lang="en-US" sz="1050" dirty="0" err="1"/>
              <a:t>Glujovsky</a:t>
            </a:r>
            <a:r>
              <a:rPr lang="en-US" sz="1050" dirty="0"/>
              <a:t> </a:t>
            </a:r>
            <a:r>
              <a:rPr lang="en-US" sz="1050" i="1" dirty="0"/>
              <a:t>et al.</a:t>
            </a:r>
            <a:r>
              <a:rPr lang="en-US" sz="1050" dirty="0"/>
              <a:t> , 2014.</a:t>
            </a:r>
          </a:p>
        </p:txBody>
      </p:sp>
    </p:spTree>
    <p:extLst>
      <p:ext uri="{BB962C8B-B14F-4D97-AF65-F5344CB8AC3E}">
        <p14:creationId xmlns:p14="http://schemas.microsoft.com/office/powerpoint/2010/main" val="4869634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Ovarian damage after chemotherapy </a:t>
            </a:r>
          </a:p>
        </p:txBody>
      </p:sp>
      <p:pic>
        <p:nvPicPr>
          <p:cNvPr id="3" name="Picture 2"/>
          <p:cNvPicPr>
            <a:picLocks noChangeAspect="1"/>
          </p:cNvPicPr>
          <p:nvPr/>
        </p:nvPicPr>
        <p:blipFill>
          <a:blip r:embed="rId2"/>
          <a:stretch>
            <a:fillRect/>
          </a:stretch>
        </p:blipFill>
        <p:spPr>
          <a:xfrm>
            <a:off x="2869615" y="953313"/>
            <a:ext cx="3747764" cy="3339488"/>
          </a:xfrm>
          <a:prstGeom prst="rect">
            <a:avLst/>
          </a:prstGeom>
        </p:spPr>
      </p:pic>
      <p:sp>
        <p:nvSpPr>
          <p:cNvPr id="4" name="Rectangle 3"/>
          <p:cNvSpPr/>
          <p:nvPr/>
        </p:nvSpPr>
        <p:spPr>
          <a:xfrm>
            <a:off x="1688589" y="4639049"/>
            <a:ext cx="5969512" cy="438582"/>
          </a:xfrm>
          <a:prstGeom prst="rect">
            <a:avLst/>
          </a:prstGeom>
        </p:spPr>
        <p:txBody>
          <a:bodyPr wrap="square">
            <a:spAutoFit/>
          </a:bodyPr>
          <a:lstStyle/>
          <a:p>
            <a:r>
              <a:rPr lang="en-US" sz="1350" baseline="30000" dirty="0"/>
              <a:t>Anderson RA, </a:t>
            </a:r>
            <a:r>
              <a:rPr lang="en-US" sz="1350" baseline="30000" dirty="0" err="1"/>
              <a:t>Rosendahl</a:t>
            </a:r>
            <a:r>
              <a:rPr lang="en-US" sz="1350" baseline="30000" dirty="0"/>
              <a:t> M, Kelsey TW, Cameron DA. Pretreatment anti-Mu ̈</a:t>
            </a:r>
            <a:r>
              <a:rPr lang="en-US" sz="1350" baseline="30000" dirty="0" err="1"/>
              <a:t>llerian</a:t>
            </a:r>
            <a:r>
              <a:rPr lang="en-US" sz="1350" baseline="30000" dirty="0"/>
              <a:t> hormone predicts for loss of ovarian function after chemotherapy for early breast cancer. </a:t>
            </a:r>
            <a:r>
              <a:rPr lang="en-US" sz="1350" baseline="30000" dirty="0" err="1"/>
              <a:t>Eur</a:t>
            </a:r>
            <a:r>
              <a:rPr lang="en-US" sz="1350" baseline="30000" dirty="0"/>
              <a:t> J Cancer 2013;49:3404–3411.</a:t>
            </a:r>
            <a:endParaRPr lang="en-US" sz="1350" dirty="0"/>
          </a:p>
        </p:txBody>
      </p:sp>
      <p:sp>
        <p:nvSpPr>
          <p:cNvPr id="5" name="Slide Number Placeholder 4"/>
          <p:cNvSpPr>
            <a:spLocks noGrp="1"/>
          </p:cNvSpPr>
          <p:nvPr>
            <p:ph type="sldNum" sz="quarter" idx="12"/>
          </p:nvPr>
        </p:nvSpPr>
        <p:spPr/>
        <p:txBody>
          <a:bodyPr/>
          <a:lstStyle/>
          <a:p>
            <a:fld id="{DC09EFDD-8AF1-B048-9685-7C78C3DFF5CE}" type="slidenum">
              <a:rPr lang="en-US" smtClean="0"/>
              <a:t>70</a:t>
            </a:fld>
            <a:endParaRPr lang="en-US"/>
          </a:p>
        </p:txBody>
      </p:sp>
    </p:spTree>
    <p:extLst>
      <p:ext uri="{BB962C8B-B14F-4D97-AF65-F5344CB8AC3E}">
        <p14:creationId xmlns:p14="http://schemas.microsoft.com/office/powerpoint/2010/main" val="18566738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a:t>
            </a:r>
            <a:r>
              <a:rPr lang="el-GR" dirty="0"/>
              <a:t>Βιοδείκτες ωοθηκικού αποθέματος</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33109402"/>
              </p:ext>
            </p:extLst>
          </p:nvPr>
        </p:nvGraphicFramePr>
        <p:xfrm>
          <a:off x="1485900" y="1200152"/>
          <a:ext cx="6172200" cy="3394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DC09EFDD-8AF1-B048-9685-7C78C3DFF5CE}" type="slidenum">
              <a:rPr lang="en-US" smtClean="0"/>
              <a:t>71</a:t>
            </a:fld>
            <a:endParaRPr lang="en-US"/>
          </a:p>
        </p:txBody>
      </p:sp>
    </p:spTree>
    <p:extLst>
      <p:ext uri="{BB962C8B-B14F-4D97-AF65-F5344CB8AC3E}">
        <p14:creationId xmlns:p14="http://schemas.microsoft.com/office/powerpoint/2010/main" val="37271578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1143000" y="35767"/>
            <a:ext cx="6858000" cy="1688258"/>
          </a:xfrm>
          <a:prstGeom prst="rect">
            <a:avLst/>
          </a:prstGeom>
        </p:spPr>
      </p:pic>
      <p:sp>
        <p:nvSpPr>
          <p:cNvPr id="4" name="Rectangle 3"/>
          <p:cNvSpPr/>
          <p:nvPr/>
        </p:nvSpPr>
        <p:spPr>
          <a:xfrm>
            <a:off x="2990477" y="4935751"/>
            <a:ext cx="3195940" cy="300082"/>
          </a:xfrm>
          <a:prstGeom prst="rect">
            <a:avLst/>
          </a:prstGeom>
        </p:spPr>
        <p:txBody>
          <a:bodyPr wrap="none">
            <a:spAutoFit/>
          </a:bodyPr>
          <a:lstStyle/>
          <a:p>
            <a:r>
              <a:rPr lang="en-US" sz="1350" baseline="30000" dirty="0"/>
              <a:t>Fang et al. Reproductive Biology and Endocrinology (2015) 13:63</a:t>
            </a:r>
            <a:endParaRPr lang="en-US" sz="1350" dirty="0"/>
          </a:p>
        </p:txBody>
      </p:sp>
      <p:pic>
        <p:nvPicPr>
          <p:cNvPr id="5" name="Picture 4"/>
          <p:cNvPicPr>
            <a:picLocks noChangeAspect="1"/>
          </p:cNvPicPr>
          <p:nvPr/>
        </p:nvPicPr>
        <p:blipFill>
          <a:blip r:embed="rId4"/>
          <a:stretch>
            <a:fillRect/>
          </a:stretch>
        </p:blipFill>
        <p:spPr>
          <a:xfrm>
            <a:off x="1757960" y="1868908"/>
            <a:ext cx="5652198" cy="2364998"/>
          </a:xfrm>
          <a:prstGeom prst="rect">
            <a:avLst/>
          </a:prstGeom>
        </p:spPr>
      </p:pic>
      <p:sp>
        <p:nvSpPr>
          <p:cNvPr id="6" name="Slide Number Placeholder 5"/>
          <p:cNvSpPr>
            <a:spLocks noGrp="1"/>
          </p:cNvSpPr>
          <p:nvPr>
            <p:ph type="sldNum" sz="quarter" idx="12"/>
          </p:nvPr>
        </p:nvSpPr>
        <p:spPr/>
        <p:txBody>
          <a:bodyPr/>
          <a:lstStyle/>
          <a:p>
            <a:fld id="{DC09EFDD-8AF1-B048-9685-7C78C3DFF5CE}" type="slidenum">
              <a:rPr lang="en-US" smtClean="0"/>
              <a:t>72</a:t>
            </a:fld>
            <a:endParaRPr lang="en-US"/>
          </a:p>
        </p:txBody>
      </p:sp>
    </p:spTree>
    <p:extLst>
      <p:ext uri="{BB962C8B-B14F-4D97-AF65-F5344CB8AC3E}">
        <p14:creationId xmlns:p14="http://schemas.microsoft.com/office/powerpoint/2010/main" val="37725298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1143000" y="29831"/>
            <a:ext cx="4780834" cy="1440800"/>
          </a:xfrm>
          <a:prstGeom prst="rect">
            <a:avLst/>
          </a:prstGeom>
        </p:spPr>
      </p:pic>
      <p:sp>
        <p:nvSpPr>
          <p:cNvPr id="4" name="Rectangle 3"/>
          <p:cNvSpPr/>
          <p:nvPr/>
        </p:nvSpPr>
        <p:spPr>
          <a:xfrm>
            <a:off x="2855855" y="4862782"/>
            <a:ext cx="3339312" cy="300082"/>
          </a:xfrm>
          <a:prstGeom prst="rect">
            <a:avLst/>
          </a:prstGeom>
        </p:spPr>
        <p:txBody>
          <a:bodyPr wrap="none">
            <a:spAutoFit/>
          </a:bodyPr>
          <a:lstStyle/>
          <a:p>
            <a:r>
              <a:rPr lang="en-US" sz="1350" baseline="30000" dirty="0" err="1"/>
              <a:t>Gingold</a:t>
            </a:r>
            <a:r>
              <a:rPr lang="en-US" sz="1350" baseline="30000" dirty="0"/>
              <a:t> et al. Reproductive Biology and Endocrinology (2015) 13:91</a:t>
            </a:r>
            <a:endParaRPr lang="en-US" sz="1350" dirty="0"/>
          </a:p>
        </p:txBody>
      </p:sp>
      <p:pic>
        <p:nvPicPr>
          <p:cNvPr id="5" name="Picture 4"/>
          <p:cNvPicPr>
            <a:picLocks noChangeAspect="1"/>
          </p:cNvPicPr>
          <p:nvPr/>
        </p:nvPicPr>
        <p:blipFill>
          <a:blip r:embed="rId4"/>
          <a:stretch>
            <a:fillRect/>
          </a:stretch>
        </p:blipFill>
        <p:spPr>
          <a:xfrm>
            <a:off x="1143000" y="1741534"/>
            <a:ext cx="6858000" cy="3010073"/>
          </a:xfrm>
          <a:prstGeom prst="rect">
            <a:avLst/>
          </a:prstGeom>
        </p:spPr>
      </p:pic>
      <p:sp>
        <p:nvSpPr>
          <p:cNvPr id="6" name="Slide Number Placeholder 5"/>
          <p:cNvSpPr>
            <a:spLocks noGrp="1"/>
          </p:cNvSpPr>
          <p:nvPr>
            <p:ph type="sldNum" sz="quarter" idx="12"/>
          </p:nvPr>
        </p:nvSpPr>
        <p:spPr/>
        <p:txBody>
          <a:bodyPr/>
          <a:lstStyle/>
          <a:p>
            <a:fld id="{DC09EFDD-8AF1-B048-9685-7C78C3DFF5CE}" type="slidenum">
              <a:rPr lang="en-US" smtClean="0"/>
              <a:t>73</a:t>
            </a:fld>
            <a:endParaRPr lang="en-US"/>
          </a:p>
        </p:txBody>
      </p:sp>
    </p:spTree>
    <p:extLst>
      <p:ext uri="{BB962C8B-B14F-4D97-AF65-F5344CB8AC3E}">
        <p14:creationId xmlns:p14="http://schemas.microsoft.com/office/powerpoint/2010/main" val="32542050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Inhibin</a:t>
            </a:r>
            <a:r>
              <a:rPr lang="en-US" dirty="0"/>
              <a:t> and </a:t>
            </a:r>
            <a:r>
              <a:rPr lang="en-US" dirty="0" err="1"/>
              <a:t>Activins</a:t>
            </a:r>
            <a:r>
              <a:rPr lang="en-US" dirty="0"/>
              <a:t> </a:t>
            </a:r>
          </a:p>
        </p:txBody>
      </p:sp>
      <p:pic>
        <p:nvPicPr>
          <p:cNvPr id="3" name="Picture 2"/>
          <p:cNvPicPr>
            <a:picLocks noChangeAspect="1"/>
          </p:cNvPicPr>
          <p:nvPr/>
        </p:nvPicPr>
        <p:blipFill>
          <a:blip r:embed="rId2"/>
          <a:stretch>
            <a:fillRect/>
          </a:stretch>
        </p:blipFill>
        <p:spPr>
          <a:xfrm>
            <a:off x="1428750" y="1400175"/>
            <a:ext cx="6286500" cy="2333625"/>
          </a:xfrm>
          <a:prstGeom prst="rect">
            <a:avLst/>
          </a:prstGeom>
        </p:spPr>
      </p:pic>
      <p:sp>
        <p:nvSpPr>
          <p:cNvPr id="4" name="Slide Number Placeholder 3"/>
          <p:cNvSpPr>
            <a:spLocks noGrp="1"/>
          </p:cNvSpPr>
          <p:nvPr>
            <p:ph type="sldNum" sz="quarter" idx="12"/>
          </p:nvPr>
        </p:nvSpPr>
        <p:spPr/>
        <p:txBody>
          <a:bodyPr/>
          <a:lstStyle/>
          <a:p>
            <a:fld id="{DC09EFDD-8AF1-B048-9685-7C78C3DFF5CE}" type="slidenum">
              <a:rPr lang="en-US" smtClean="0"/>
              <a:t>74</a:t>
            </a:fld>
            <a:endParaRPr lang="en-US"/>
          </a:p>
        </p:txBody>
      </p:sp>
    </p:spTree>
    <p:extLst>
      <p:ext uri="{BB962C8B-B14F-4D97-AF65-F5344CB8AC3E}">
        <p14:creationId xmlns:p14="http://schemas.microsoft.com/office/powerpoint/2010/main" val="8653210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05979"/>
            <a:ext cx="6172200" cy="515267"/>
          </a:xfrm>
        </p:spPr>
        <p:txBody>
          <a:bodyPr>
            <a:normAutofit fontScale="90000"/>
          </a:bodyPr>
          <a:lstStyle/>
          <a:p>
            <a:r>
              <a:rPr lang="en-US" dirty="0" err="1"/>
              <a:t>Inhibin</a:t>
            </a:r>
            <a:r>
              <a:rPr lang="en-US" dirty="0"/>
              <a:t> beta</a:t>
            </a:r>
          </a:p>
        </p:txBody>
      </p:sp>
      <p:graphicFrame>
        <p:nvGraphicFramePr>
          <p:cNvPr id="4" name="Diagram 3"/>
          <p:cNvGraphicFramePr/>
          <p:nvPr>
            <p:extLst>
              <p:ext uri="{D42A27DB-BD31-4B8C-83A1-F6EECF244321}">
                <p14:modId xmlns:p14="http://schemas.microsoft.com/office/powerpoint/2010/main" val="1083365921"/>
              </p:ext>
            </p:extLst>
          </p:nvPr>
        </p:nvGraphicFramePr>
        <p:xfrm>
          <a:off x="1485900" y="841455"/>
          <a:ext cx="6172200" cy="4124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DC09EFDD-8AF1-B048-9685-7C78C3DFF5CE}" type="slidenum">
              <a:rPr lang="en-US" smtClean="0"/>
              <a:t>75</a:t>
            </a:fld>
            <a:endParaRPr lang="en-US"/>
          </a:p>
        </p:txBody>
      </p:sp>
    </p:spTree>
    <p:extLst>
      <p:ext uri="{BB962C8B-B14F-4D97-AF65-F5344CB8AC3E}">
        <p14:creationId xmlns:p14="http://schemas.microsoft.com/office/powerpoint/2010/main" val="3357765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err="1"/>
              <a:t>Inhibin</a:t>
            </a:r>
            <a:r>
              <a:rPr lang="en-US" sz="3000" dirty="0"/>
              <a:t> B  and ovarian reserve</a:t>
            </a:r>
          </a:p>
        </p:txBody>
      </p:sp>
      <p:pic>
        <p:nvPicPr>
          <p:cNvPr id="5" name="Picture 4"/>
          <p:cNvPicPr>
            <a:picLocks noChangeAspect="1"/>
          </p:cNvPicPr>
          <p:nvPr/>
        </p:nvPicPr>
        <p:blipFill>
          <a:blip r:embed="rId2"/>
          <a:stretch>
            <a:fillRect/>
          </a:stretch>
        </p:blipFill>
        <p:spPr>
          <a:xfrm>
            <a:off x="1314450" y="857250"/>
            <a:ext cx="6619875" cy="4152900"/>
          </a:xfrm>
          <a:prstGeom prst="rect">
            <a:avLst/>
          </a:prstGeom>
        </p:spPr>
      </p:pic>
      <p:sp>
        <p:nvSpPr>
          <p:cNvPr id="3" name="Slide Number Placeholder 2"/>
          <p:cNvSpPr>
            <a:spLocks noGrp="1"/>
          </p:cNvSpPr>
          <p:nvPr>
            <p:ph type="sldNum" sz="quarter" idx="12"/>
          </p:nvPr>
        </p:nvSpPr>
        <p:spPr/>
        <p:txBody>
          <a:bodyPr/>
          <a:lstStyle/>
          <a:p>
            <a:fld id="{DC09EFDD-8AF1-B048-9685-7C78C3DFF5CE}" type="slidenum">
              <a:rPr lang="en-US" smtClean="0"/>
              <a:t>76</a:t>
            </a:fld>
            <a:endParaRPr lang="en-US"/>
          </a:p>
        </p:txBody>
      </p:sp>
    </p:spTree>
    <p:extLst>
      <p:ext uri="{BB962C8B-B14F-4D97-AF65-F5344CB8AC3E}">
        <p14:creationId xmlns:p14="http://schemas.microsoft.com/office/powerpoint/2010/main" val="24332077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AMH </a:t>
            </a:r>
          </a:p>
        </p:txBody>
      </p:sp>
      <p:graphicFrame>
        <p:nvGraphicFramePr>
          <p:cNvPr id="4" name="Diagram 3"/>
          <p:cNvGraphicFramePr/>
          <p:nvPr>
            <p:extLst>
              <p:ext uri="{D42A27DB-BD31-4B8C-83A1-F6EECF244321}">
                <p14:modId xmlns:p14="http://schemas.microsoft.com/office/powerpoint/2010/main" val="911804697"/>
              </p:ext>
            </p:extLst>
          </p:nvPr>
        </p:nvGraphicFramePr>
        <p:xfrm>
          <a:off x="1471614" y="1063231"/>
          <a:ext cx="4415233" cy="3957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stretch>
            <a:fillRect/>
          </a:stretch>
        </p:blipFill>
        <p:spPr>
          <a:xfrm>
            <a:off x="4914490" y="1128105"/>
            <a:ext cx="2936180" cy="2478127"/>
          </a:xfrm>
          <a:prstGeom prst="rect">
            <a:avLst/>
          </a:prstGeom>
          <a:ln>
            <a:solidFill>
              <a:srgbClr val="0000FF"/>
            </a:solidFill>
            <a:prstDash val="solid"/>
          </a:ln>
        </p:spPr>
      </p:pic>
      <p:sp>
        <p:nvSpPr>
          <p:cNvPr id="3" name="Slide Number Placeholder 2"/>
          <p:cNvSpPr>
            <a:spLocks noGrp="1"/>
          </p:cNvSpPr>
          <p:nvPr>
            <p:ph type="sldNum" sz="quarter" idx="12"/>
          </p:nvPr>
        </p:nvSpPr>
        <p:spPr/>
        <p:txBody>
          <a:bodyPr/>
          <a:lstStyle/>
          <a:p>
            <a:fld id="{DC09EFDD-8AF1-B048-9685-7C78C3DFF5CE}" type="slidenum">
              <a:rPr lang="en-US" smtClean="0"/>
              <a:t>77</a:t>
            </a:fld>
            <a:endParaRPr lang="en-US"/>
          </a:p>
        </p:txBody>
      </p:sp>
    </p:spTree>
    <p:extLst>
      <p:ext uri="{BB962C8B-B14F-4D97-AF65-F5344CB8AC3E}">
        <p14:creationId xmlns:p14="http://schemas.microsoft.com/office/powerpoint/2010/main" val="2962216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AMH levels through out the reproductive life </a:t>
            </a:r>
          </a:p>
        </p:txBody>
      </p:sp>
      <p:pic>
        <p:nvPicPr>
          <p:cNvPr id="4" name="Picture 3"/>
          <p:cNvPicPr>
            <a:picLocks noChangeAspect="1"/>
          </p:cNvPicPr>
          <p:nvPr/>
        </p:nvPicPr>
        <p:blipFill>
          <a:blip r:embed="rId2"/>
          <a:stretch>
            <a:fillRect/>
          </a:stretch>
        </p:blipFill>
        <p:spPr>
          <a:xfrm>
            <a:off x="1485900" y="1083415"/>
            <a:ext cx="6164456" cy="4041521"/>
          </a:xfrm>
          <a:prstGeom prst="rect">
            <a:avLst/>
          </a:prstGeom>
        </p:spPr>
      </p:pic>
      <p:sp>
        <p:nvSpPr>
          <p:cNvPr id="3" name="Slide Number Placeholder 2"/>
          <p:cNvSpPr>
            <a:spLocks noGrp="1"/>
          </p:cNvSpPr>
          <p:nvPr>
            <p:ph type="sldNum" sz="quarter" idx="12"/>
          </p:nvPr>
        </p:nvSpPr>
        <p:spPr/>
        <p:txBody>
          <a:bodyPr/>
          <a:lstStyle/>
          <a:p>
            <a:fld id="{DC09EFDD-8AF1-B048-9685-7C78C3DFF5CE}" type="slidenum">
              <a:rPr lang="en-US" smtClean="0"/>
              <a:t>78</a:t>
            </a:fld>
            <a:endParaRPr lang="en-US"/>
          </a:p>
        </p:txBody>
      </p:sp>
    </p:spTree>
    <p:extLst>
      <p:ext uri="{BB962C8B-B14F-4D97-AF65-F5344CB8AC3E}">
        <p14:creationId xmlns:p14="http://schemas.microsoft.com/office/powerpoint/2010/main" val="12731790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AMH and PCOs </a:t>
            </a:r>
          </a:p>
        </p:txBody>
      </p:sp>
      <p:pic>
        <p:nvPicPr>
          <p:cNvPr id="3" name="Picture 2"/>
          <p:cNvPicPr>
            <a:picLocks noChangeAspect="1"/>
          </p:cNvPicPr>
          <p:nvPr/>
        </p:nvPicPr>
        <p:blipFill>
          <a:blip r:embed="rId2"/>
          <a:stretch>
            <a:fillRect/>
          </a:stretch>
        </p:blipFill>
        <p:spPr>
          <a:xfrm>
            <a:off x="1143000" y="1390160"/>
            <a:ext cx="6858000" cy="3011900"/>
          </a:xfrm>
          <a:prstGeom prst="rect">
            <a:avLst/>
          </a:prstGeom>
        </p:spPr>
      </p:pic>
      <p:sp>
        <p:nvSpPr>
          <p:cNvPr id="4" name="Slide Number Placeholder 3"/>
          <p:cNvSpPr>
            <a:spLocks noGrp="1"/>
          </p:cNvSpPr>
          <p:nvPr>
            <p:ph type="sldNum" sz="quarter" idx="12"/>
          </p:nvPr>
        </p:nvSpPr>
        <p:spPr/>
        <p:txBody>
          <a:bodyPr/>
          <a:lstStyle/>
          <a:p>
            <a:fld id="{DC09EFDD-8AF1-B048-9685-7C78C3DFF5CE}" type="slidenum">
              <a:rPr lang="en-US" smtClean="0"/>
              <a:t>79</a:t>
            </a:fld>
            <a:endParaRPr lang="en-US"/>
          </a:p>
        </p:txBody>
      </p:sp>
    </p:spTree>
    <p:extLst>
      <p:ext uri="{BB962C8B-B14F-4D97-AF65-F5344CB8AC3E}">
        <p14:creationId xmlns:p14="http://schemas.microsoft.com/office/powerpoint/2010/main" val="3477564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848" y="185050"/>
            <a:ext cx="5153585" cy="994172"/>
          </a:xfrm>
        </p:spPr>
        <p:txBody>
          <a:bodyPr>
            <a:noAutofit/>
          </a:bodyPr>
          <a:lstStyle/>
          <a:p>
            <a:r>
              <a:rPr lang="en-US" sz="2700" dirty="0"/>
              <a:t>Fertility preservation after puberty?</a:t>
            </a:r>
          </a:p>
        </p:txBody>
      </p:sp>
      <p:sp>
        <p:nvSpPr>
          <p:cNvPr id="2" name="Slide Number Placeholder 1"/>
          <p:cNvSpPr>
            <a:spLocks noGrp="1"/>
          </p:cNvSpPr>
          <p:nvPr>
            <p:ph type="sldNum" sz="quarter" idx="12"/>
          </p:nvPr>
        </p:nvSpPr>
        <p:spPr/>
        <p:txBody>
          <a:bodyPr/>
          <a:lstStyle/>
          <a:p>
            <a:fld id="{7E048D1F-C194-B343-A374-69CF252E1607}" type="slidenum">
              <a:rPr lang="en-US" smtClean="0"/>
              <a:pPr/>
              <a:t>8</a:t>
            </a:fld>
            <a:endParaRPr lang="en-US" dirty="0"/>
          </a:p>
        </p:txBody>
      </p:sp>
      <p:graphicFrame>
        <p:nvGraphicFramePr>
          <p:cNvPr id="5" name="Diagram 4"/>
          <p:cNvGraphicFramePr/>
          <p:nvPr>
            <p:extLst/>
          </p:nvPr>
        </p:nvGraphicFramePr>
        <p:xfrm>
          <a:off x="228848" y="2091662"/>
          <a:ext cx="4464176" cy="23458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19CAC6A4-259C-474A-B95B-2B38EA620D5D}"/>
              </a:ext>
            </a:extLst>
          </p:cNvPr>
          <p:cNvPicPr>
            <a:picLocks noChangeAspect="1"/>
          </p:cNvPicPr>
          <p:nvPr/>
        </p:nvPicPr>
        <p:blipFill rotWithShape="1">
          <a:blip r:embed="rId7"/>
          <a:srcRect r="35883"/>
          <a:stretch/>
        </p:blipFill>
        <p:spPr>
          <a:xfrm>
            <a:off x="7664824" y="185051"/>
            <a:ext cx="1143000" cy="1187526"/>
          </a:xfrm>
          <a:prstGeom prst="rect">
            <a:avLst/>
          </a:prstGeom>
        </p:spPr>
      </p:pic>
      <p:sp>
        <p:nvSpPr>
          <p:cNvPr id="3" name="Rectangle 2">
            <a:extLst>
              <a:ext uri="{FF2B5EF4-FFF2-40B4-BE49-F238E27FC236}">
                <a16:creationId xmlns:a16="http://schemas.microsoft.com/office/drawing/2014/main" id="{1CA5D5E1-D673-CA46-A36B-0DB08B601B8A}"/>
              </a:ext>
            </a:extLst>
          </p:cNvPr>
          <p:cNvSpPr/>
          <p:nvPr/>
        </p:nvSpPr>
        <p:spPr>
          <a:xfrm>
            <a:off x="228848" y="1243027"/>
            <a:ext cx="6699847" cy="415498"/>
          </a:xfrm>
          <a:prstGeom prst="rect">
            <a:avLst/>
          </a:prstGeom>
        </p:spPr>
        <p:txBody>
          <a:bodyPr wrap="none">
            <a:spAutoFit/>
          </a:bodyPr>
          <a:lstStyle/>
          <a:p>
            <a:r>
              <a:rPr lang="en-US" sz="2100" dirty="0"/>
              <a:t>Few years ago 								Now……………</a:t>
            </a:r>
          </a:p>
        </p:txBody>
      </p:sp>
      <p:grpSp>
        <p:nvGrpSpPr>
          <p:cNvPr id="11" name="Group 10">
            <a:extLst>
              <a:ext uri="{FF2B5EF4-FFF2-40B4-BE49-F238E27FC236}">
                <a16:creationId xmlns:a16="http://schemas.microsoft.com/office/drawing/2014/main" id="{13A4590D-8BF7-6B4B-8DC8-2EDB8AF40FD5}"/>
              </a:ext>
            </a:extLst>
          </p:cNvPr>
          <p:cNvGrpSpPr/>
          <p:nvPr/>
        </p:nvGrpSpPr>
        <p:grpSpPr>
          <a:xfrm>
            <a:off x="5042648" y="2091661"/>
            <a:ext cx="3765176" cy="2477828"/>
            <a:chOff x="2839229" y="671882"/>
            <a:chExt cx="6513540" cy="5303370"/>
          </a:xfrm>
        </p:grpSpPr>
        <p:sp>
          <p:nvSpPr>
            <p:cNvPr id="12" name="TextBox 11">
              <a:extLst>
                <a:ext uri="{FF2B5EF4-FFF2-40B4-BE49-F238E27FC236}">
                  <a16:creationId xmlns:a16="http://schemas.microsoft.com/office/drawing/2014/main" id="{048D08F0-FB69-634D-87D7-CAA10C09F9A7}"/>
                </a:ext>
              </a:extLst>
            </p:cNvPr>
            <p:cNvSpPr txBox="1"/>
            <p:nvPr/>
          </p:nvSpPr>
          <p:spPr>
            <a:xfrm>
              <a:off x="2839229" y="671882"/>
              <a:ext cx="6513540" cy="1185739"/>
            </a:xfrm>
            <a:prstGeom prst="rect">
              <a:avLst/>
            </a:prstGeom>
            <a:blipFill>
              <a:blip r:embed="rId8"/>
              <a:tile tx="0" ty="0" sx="100000" sy="100000" flip="none" algn="tl"/>
            </a:blip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500" dirty="0"/>
                <a:t>Oocyte cryopreservation equally successful to embryo cryopreservation </a:t>
              </a:r>
            </a:p>
          </p:txBody>
        </p:sp>
        <p:pic>
          <p:nvPicPr>
            <p:cNvPr id="13" name="Picture 12">
              <a:extLst>
                <a:ext uri="{FF2B5EF4-FFF2-40B4-BE49-F238E27FC236}">
                  <a16:creationId xmlns:a16="http://schemas.microsoft.com/office/drawing/2014/main" id="{96E1BF45-07D5-FA47-888D-1573F5007216}"/>
                </a:ext>
              </a:extLst>
            </p:cNvPr>
            <p:cNvPicPr>
              <a:picLocks noChangeAspect="1"/>
            </p:cNvPicPr>
            <p:nvPr/>
          </p:nvPicPr>
          <p:blipFill>
            <a:blip r:embed="rId9"/>
            <a:stretch>
              <a:fillRect/>
            </a:stretch>
          </p:blipFill>
          <p:spPr>
            <a:xfrm>
              <a:off x="2839229" y="2426208"/>
              <a:ext cx="6513540" cy="3549044"/>
            </a:xfrm>
            <a:prstGeom prst="rect">
              <a:avLst/>
            </a:prstGeom>
          </p:spPr>
        </p:pic>
      </p:grpSp>
    </p:spTree>
    <p:extLst>
      <p:ext uri="{BB962C8B-B14F-4D97-AF65-F5344CB8AC3E}">
        <p14:creationId xmlns:p14="http://schemas.microsoft.com/office/powerpoint/2010/main" val="6263697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05978"/>
            <a:ext cx="6172200" cy="506021"/>
          </a:xfrm>
        </p:spPr>
        <p:txBody>
          <a:bodyPr>
            <a:normAutofit/>
          </a:bodyPr>
          <a:lstStyle/>
          <a:p>
            <a:r>
              <a:rPr lang="en-US" sz="2400" dirty="0"/>
              <a:t>Limitations to AMH measurements </a:t>
            </a:r>
          </a:p>
        </p:txBody>
      </p:sp>
      <p:sp>
        <p:nvSpPr>
          <p:cNvPr id="3" name="Rectangle 2"/>
          <p:cNvSpPr/>
          <p:nvPr/>
        </p:nvSpPr>
        <p:spPr>
          <a:xfrm>
            <a:off x="1485900" y="1063231"/>
            <a:ext cx="6172200" cy="646331"/>
          </a:xfrm>
          <a:prstGeom prst="rect">
            <a:avLst/>
          </a:prstGeom>
        </p:spPr>
        <p:txBody>
          <a:bodyPr wrap="square">
            <a:spAutoFit/>
          </a:bodyPr>
          <a:lstStyle/>
          <a:p>
            <a:r>
              <a:rPr lang="en-US" baseline="30000" dirty="0"/>
              <a:t>The</a:t>
            </a:r>
            <a:r>
              <a:rPr lang="en-US" dirty="0"/>
              <a:t> </a:t>
            </a:r>
            <a:r>
              <a:rPr lang="en-US" baseline="30000" dirty="0"/>
              <a:t>first reliable assay expected to measure total AMH, and was commercially available through </a:t>
            </a:r>
            <a:r>
              <a:rPr lang="en-US" b="1" baseline="30000" dirty="0"/>
              <a:t>Diagnostic Systems Lab (DSL), </a:t>
            </a:r>
            <a:r>
              <a:rPr lang="en-US" baseline="30000" dirty="0"/>
              <a:t>with a detection limit of 6.3 </a:t>
            </a:r>
            <a:r>
              <a:rPr lang="en-US" baseline="30000" dirty="0" err="1"/>
              <a:t>pg</a:t>
            </a:r>
            <a:r>
              <a:rPr lang="en-US" baseline="30000" dirty="0"/>
              <a:t>/ml (</a:t>
            </a:r>
            <a:r>
              <a:rPr lang="en-US" baseline="30000" dirty="0" err="1"/>
              <a:t>Kevenaar</a:t>
            </a:r>
            <a:r>
              <a:rPr lang="en-US" baseline="30000" dirty="0"/>
              <a:t> et al., 2006).</a:t>
            </a:r>
            <a:endParaRPr lang="en-US" dirty="0"/>
          </a:p>
        </p:txBody>
      </p:sp>
      <p:sp>
        <p:nvSpPr>
          <p:cNvPr id="4" name="Rectangle 3"/>
          <p:cNvSpPr/>
          <p:nvPr/>
        </p:nvSpPr>
        <p:spPr>
          <a:xfrm>
            <a:off x="1485902" y="2594487"/>
            <a:ext cx="6061984" cy="523220"/>
          </a:xfrm>
          <a:prstGeom prst="rect">
            <a:avLst/>
          </a:prstGeom>
        </p:spPr>
        <p:txBody>
          <a:bodyPr wrap="square">
            <a:spAutoFit/>
          </a:bodyPr>
          <a:lstStyle/>
          <a:p>
            <a:r>
              <a:rPr lang="en-US" sz="2100" baseline="30000" dirty="0"/>
              <a:t>With the acquisition of DSL by Beckman-Coulter, the two existing assays were replaced by a new ELISA. This Beckman-Coulter </a:t>
            </a:r>
            <a:r>
              <a:rPr lang="en-US" sz="2100" b="1" baseline="30000" dirty="0"/>
              <a:t>AMH Gen II assay </a:t>
            </a:r>
            <a:r>
              <a:rPr lang="en-US" sz="2100" baseline="30000" dirty="0"/>
              <a:t>continues </a:t>
            </a:r>
          </a:p>
        </p:txBody>
      </p:sp>
      <p:sp>
        <p:nvSpPr>
          <p:cNvPr id="5" name="Rectangle 4"/>
          <p:cNvSpPr/>
          <p:nvPr/>
        </p:nvSpPr>
        <p:spPr>
          <a:xfrm>
            <a:off x="1485902" y="1808849"/>
            <a:ext cx="6061984" cy="738664"/>
          </a:xfrm>
          <a:prstGeom prst="rect">
            <a:avLst/>
          </a:prstGeom>
        </p:spPr>
        <p:txBody>
          <a:bodyPr wrap="square">
            <a:spAutoFit/>
          </a:bodyPr>
          <a:lstStyle/>
          <a:p>
            <a:r>
              <a:rPr lang="en-US" baseline="30000" dirty="0"/>
              <a:t>A further improvement in sensitivity to 0.1 </a:t>
            </a:r>
            <a:r>
              <a:rPr lang="en-US" baseline="30000" dirty="0" err="1"/>
              <a:t>ng</a:t>
            </a:r>
            <a:r>
              <a:rPr lang="en-US" baseline="30000" dirty="0"/>
              <a:t>/ml was reached by the use of two different monoclonal antibodies (Long et al., 2000). This ultrasensitive assay, known as the IOT assay, became commercially available through </a:t>
            </a:r>
            <a:r>
              <a:rPr lang="en-US" b="1" baseline="30000" dirty="0"/>
              <a:t>Beckman-Coulter</a:t>
            </a:r>
            <a:endParaRPr lang="en-US" b="1" dirty="0"/>
          </a:p>
        </p:txBody>
      </p:sp>
      <p:sp>
        <p:nvSpPr>
          <p:cNvPr id="6" name="TextBox 5"/>
          <p:cNvSpPr txBox="1"/>
          <p:nvPr/>
        </p:nvSpPr>
        <p:spPr>
          <a:xfrm>
            <a:off x="1594916" y="3246012"/>
            <a:ext cx="5854716" cy="5078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350" dirty="0"/>
              <a:t>Still measurements of AMH with the new Gen II assay many affected  by the time of storage , Temperature,  measurements in the  blood or serum   </a:t>
            </a:r>
          </a:p>
        </p:txBody>
      </p:sp>
      <p:sp>
        <p:nvSpPr>
          <p:cNvPr id="7" name="Rectangle 6"/>
          <p:cNvSpPr/>
          <p:nvPr/>
        </p:nvSpPr>
        <p:spPr>
          <a:xfrm>
            <a:off x="1594916" y="3989666"/>
            <a:ext cx="5854716" cy="84638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100" baseline="30000" dirty="0"/>
              <a:t>Therefore, results published so far with the AMH Gen II assay have to be taken with caution and will probably need to be revisited once the technical issues are resolved.</a:t>
            </a:r>
            <a:endParaRPr lang="en-US" sz="2100" dirty="0"/>
          </a:p>
        </p:txBody>
      </p:sp>
      <p:sp>
        <p:nvSpPr>
          <p:cNvPr id="8" name="Slide Number Placeholder 7"/>
          <p:cNvSpPr>
            <a:spLocks noGrp="1"/>
          </p:cNvSpPr>
          <p:nvPr>
            <p:ph type="sldNum" sz="quarter" idx="12"/>
          </p:nvPr>
        </p:nvSpPr>
        <p:spPr/>
        <p:txBody>
          <a:bodyPr/>
          <a:lstStyle/>
          <a:p>
            <a:fld id="{DC09EFDD-8AF1-B048-9685-7C78C3DFF5CE}" type="slidenum">
              <a:rPr lang="en-US" smtClean="0"/>
              <a:t>80</a:t>
            </a:fld>
            <a:endParaRPr lang="en-US"/>
          </a:p>
        </p:txBody>
      </p:sp>
    </p:spTree>
    <p:extLst>
      <p:ext uri="{BB962C8B-B14F-4D97-AF65-F5344CB8AC3E}">
        <p14:creationId xmlns:p14="http://schemas.microsoft.com/office/powerpoint/2010/main" val="29838566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Antral</a:t>
            </a:r>
            <a:r>
              <a:rPr lang="en-US" dirty="0"/>
              <a:t> follicle count  ( AFC) </a:t>
            </a:r>
          </a:p>
        </p:txBody>
      </p:sp>
      <p:graphicFrame>
        <p:nvGraphicFramePr>
          <p:cNvPr id="4" name="Diagram 3"/>
          <p:cNvGraphicFramePr/>
          <p:nvPr>
            <p:extLst>
              <p:ext uri="{D42A27DB-BD31-4B8C-83A1-F6EECF244321}">
                <p14:modId xmlns:p14="http://schemas.microsoft.com/office/powerpoint/2010/main" val="2045964589"/>
              </p:ext>
            </p:extLst>
          </p:nvPr>
        </p:nvGraphicFramePr>
        <p:xfrm>
          <a:off x="1485900" y="1063228"/>
          <a:ext cx="6172200" cy="372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DC09EFDD-8AF1-B048-9685-7C78C3DFF5CE}" type="slidenum">
              <a:rPr lang="en-US" smtClean="0"/>
              <a:t>81</a:t>
            </a:fld>
            <a:endParaRPr lang="en-US"/>
          </a:p>
        </p:txBody>
      </p:sp>
    </p:spTree>
    <p:extLst>
      <p:ext uri="{BB962C8B-B14F-4D97-AF65-F5344CB8AC3E}">
        <p14:creationId xmlns:p14="http://schemas.microsoft.com/office/powerpoint/2010/main" val="30608660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05979"/>
            <a:ext cx="6172200" cy="523875"/>
          </a:xfrm>
        </p:spPr>
        <p:txBody>
          <a:bodyPr>
            <a:normAutofit/>
          </a:bodyPr>
          <a:lstStyle/>
          <a:p>
            <a:r>
              <a:rPr lang="en-US" sz="2100" dirty="0"/>
              <a:t>Changes in FSH , AMH and AFC during reproductive life </a:t>
            </a:r>
          </a:p>
        </p:txBody>
      </p:sp>
      <p:pic>
        <p:nvPicPr>
          <p:cNvPr id="3" name="Picture 2"/>
          <p:cNvPicPr>
            <a:picLocks noChangeAspect="1"/>
          </p:cNvPicPr>
          <p:nvPr/>
        </p:nvPicPr>
        <p:blipFill>
          <a:blip r:embed="rId3"/>
          <a:stretch>
            <a:fillRect/>
          </a:stretch>
        </p:blipFill>
        <p:spPr>
          <a:xfrm>
            <a:off x="2320528" y="872728"/>
            <a:ext cx="4737497" cy="4080272"/>
          </a:xfrm>
          <a:prstGeom prst="rect">
            <a:avLst/>
          </a:prstGeom>
        </p:spPr>
      </p:pic>
      <p:sp>
        <p:nvSpPr>
          <p:cNvPr id="4" name="Slide Number Placeholder 3"/>
          <p:cNvSpPr>
            <a:spLocks noGrp="1"/>
          </p:cNvSpPr>
          <p:nvPr>
            <p:ph type="sldNum" sz="quarter" idx="12"/>
          </p:nvPr>
        </p:nvSpPr>
        <p:spPr/>
        <p:txBody>
          <a:bodyPr/>
          <a:lstStyle/>
          <a:p>
            <a:fld id="{DC09EFDD-8AF1-B048-9685-7C78C3DFF5CE}" type="slidenum">
              <a:rPr lang="en-US" smtClean="0"/>
              <a:t>82</a:t>
            </a:fld>
            <a:endParaRPr lang="en-US"/>
          </a:p>
        </p:txBody>
      </p:sp>
    </p:spTree>
    <p:extLst>
      <p:ext uri="{BB962C8B-B14F-4D97-AF65-F5344CB8AC3E}">
        <p14:creationId xmlns:p14="http://schemas.microsoft.com/office/powerpoint/2010/main" val="3385017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83222"/>
            <a:ext cx="6172200" cy="748986"/>
          </a:xfrm>
        </p:spPr>
        <p:txBody>
          <a:bodyPr>
            <a:noAutofit/>
          </a:bodyPr>
          <a:lstStyle/>
          <a:p>
            <a:r>
              <a:rPr lang="en-US" sz="2100" dirty="0"/>
              <a:t>Factors influencing the relationship between, </a:t>
            </a:r>
            <a:br>
              <a:rPr lang="en-US" sz="2100" dirty="0"/>
            </a:br>
            <a:r>
              <a:rPr lang="en-US" sz="2100" dirty="0"/>
              <a:t>and the predictability of, AMH and AFC </a:t>
            </a:r>
          </a:p>
        </p:txBody>
      </p:sp>
      <p:graphicFrame>
        <p:nvGraphicFramePr>
          <p:cNvPr id="6" name="Diagram 5"/>
          <p:cNvGraphicFramePr/>
          <p:nvPr>
            <p:extLst>
              <p:ext uri="{D42A27DB-BD31-4B8C-83A1-F6EECF244321}">
                <p14:modId xmlns:p14="http://schemas.microsoft.com/office/powerpoint/2010/main" val="540107238"/>
              </p:ext>
            </p:extLst>
          </p:nvPr>
        </p:nvGraphicFramePr>
        <p:xfrm>
          <a:off x="1670095" y="915430"/>
          <a:ext cx="5761043" cy="36339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2254730" y="4670273"/>
            <a:ext cx="4751034" cy="478464"/>
          </a:xfrm>
          <a:prstGeom prst="rect">
            <a:avLst/>
          </a:prstGeom>
        </p:spPr>
        <p:txBody>
          <a:bodyPr wrap="square">
            <a:spAutoFit/>
          </a:bodyPr>
          <a:lstStyle/>
          <a:p>
            <a:pPr lvl="0" algn="ctr">
              <a:lnSpc>
                <a:spcPct val="130000"/>
              </a:lnSpc>
            </a:pPr>
            <a:r>
              <a:rPr lang="en-US" sz="2100" baseline="30000" dirty="0">
                <a:solidFill>
                  <a:prstClr val="black"/>
                </a:solidFill>
              </a:rPr>
              <a:t>(</a:t>
            </a:r>
            <a:r>
              <a:rPr lang="en-US" sz="2100" baseline="30000" dirty="0" err="1">
                <a:solidFill>
                  <a:prstClr val="black"/>
                </a:solidFill>
              </a:rPr>
              <a:t>Jeppesen</a:t>
            </a:r>
            <a:r>
              <a:rPr lang="en-US" sz="2100" baseline="30000" dirty="0">
                <a:solidFill>
                  <a:prstClr val="black"/>
                </a:solidFill>
              </a:rPr>
              <a:t> et al., 2013). </a:t>
            </a:r>
            <a:r>
              <a:rPr lang="en-US" sz="2100" baseline="30000" dirty="0"/>
              <a:t>Broekmans et al., 2010</a:t>
            </a:r>
            <a:endParaRPr lang="en-US" sz="2100" dirty="0">
              <a:solidFill>
                <a:prstClr val="black"/>
              </a:solidFill>
            </a:endParaRPr>
          </a:p>
        </p:txBody>
      </p:sp>
      <p:sp>
        <p:nvSpPr>
          <p:cNvPr id="3" name="Slide Number Placeholder 2"/>
          <p:cNvSpPr>
            <a:spLocks noGrp="1"/>
          </p:cNvSpPr>
          <p:nvPr>
            <p:ph type="sldNum" sz="quarter" idx="12"/>
          </p:nvPr>
        </p:nvSpPr>
        <p:spPr/>
        <p:txBody>
          <a:bodyPr/>
          <a:lstStyle/>
          <a:p>
            <a:fld id="{DC09EFDD-8AF1-B048-9685-7C78C3DFF5CE}" type="slidenum">
              <a:rPr lang="en-US" smtClean="0"/>
              <a:t>83</a:t>
            </a:fld>
            <a:endParaRPr lang="en-US"/>
          </a:p>
        </p:txBody>
      </p:sp>
    </p:spTree>
    <p:extLst>
      <p:ext uri="{BB962C8B-B14F-4D97-AF65-F5344CB8AC3E}">
        <p14:creationId xmlns:p14="http://schemas.microsoft.com/office/powerpoint/2010/main" val="29009627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1143000" y="0"/>
            <a:ext cx="6858000" cy="1781299"/>
          </a:xfrm>
          <a:prstGeom prst="rect">
            <a:avLst/>
          </a:prstGeom>
        </p:spPr>
      </p:pic>
      <p:pic>
        <p:nvPicPr>
          <p:cNvPr id="4" name="Picture 3"/>
          <p:cNvPicPr>
            <a:picLocks noChangeAspect="1"/>
          </p:cNvPicPr>
          <p:nvPr/>
        </p:nvPicPr>
        <p:blipFill>
          <a:blip r:embed="rId4"/>
          <a:stretch>
            <a:fillRect/>
          </a:stretch>
        </p:blipFill>
        <p:spPr>
          <a:xfrm>
            <a:off x="1436163" y="1835950"/>
            <a:ext cx="6221939" cy="3286620"/>
          </a:xfrm>
          <a:prstGeom prst="rect">
            <a:avLst/>
          </a:prstGeom>
        </p:spPr>
      </p:pic>
      <p:sp>
        <p:nvSpPr>
          <p:cNvPr id="5" name="Slide Number Placeholder 4"/>
          <p:cNvSpPr>
            <a:spLocks noGrp="1"/>
          </p:cNvSpPr>
          <p:nvPr>
            <p:ph type="sldNum" sz="quarter" idx="12"/>
          </p:nvPr>
        </p:nvSpPr>
        <p:spPr/>
        <p:txBody>
          <a:bodyPr/>
          <a:lstStyle/>
          <a:p>
            <a:fld id="{DC09EFDD-8AF1-B048-9685-7C78C3DFF5CE}" type="slidenum">
              <a:rPr lang="en-US" smtClean="0"/>
              <a:t>84</a:t>
            </a:fld>
            <a:endParaRPr lang="en-US"/>
          </a:p>
        </p:txBody>
      </p:sp>
    </p:spTree>
    <p:extLst>
      <p:ext uri="{BB962C8B-B14F-4D97-AF65-F5344CB8AC3E}">
        <p14:creationId xmlns:p14="http://schemas.microsoft.com/office/powerpoint/2010/main" val="5234792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1143000" y="0"/>
            <a:ext cx="6858000" cy="1781299"/>
          </a:xfrm>
          <a:prstGeom prst="rect">
            <a:avLst/>
          </a:prstGeom>
        </p:spPr>
      </p:pic>
      <p:pic>
        <p:nvPicPr>
          <p:cNvPr id="5" name="Picture 4"/>
          <p:cNvPicPr>
            <a:picLocks noChangeAspect="1"/>
          </p:cNvPicPr>
          <p:nvPr/>
        </p:nvPicPr>
        <p:blipFill>
          <a:blip r:embed="rId4"/>
          <a:stretch>
            <a:fillRect/>
          </a:stretch>
        </p:blipFill>
        <p:spPr>
          <a:xfrm>
            <a:off x="1347987" y="1801854"/>
            <a:ext cx="6653013" cy="3341648"/>
          </a:xfrm>
          <a:prstGeom prst="rect">
            <a:avLst/>
          </a:prstGeom>
        </p:spPr>
      </p:pic>
      <p:sp>
        <p:nvSpPr>
          <p:cNvPr id="4" name="Slide Number Placeholder 3"/>
          <p:cNvSpPr>
            <a:spLocks noGrp="1"/>
          </p:cNvSpPr>
          <p:nvPr>
            <p:ph type="sldNum" sz="quarter" idx="12"/>
          </p:nvPr>
        </p:nvSpPr>
        <p:spPr/>
        <p:txBody>
          <a:bodyPr/>
          <a:lstStyle/>
          <a:p>
            <a:fld id="{DC09EFDD-8AF1-B048-9685-7C78C3DFF5CE}" type="slidenum">
              <a:rPr lang="en-US" smtClean="0"/>
              <a:t>85</a:t>
            </a:fld>
            <a:endParaRPr lang="en-US"/>
          </a:p>
        </p:txBody>
      </p:sp>
    </p:spTree>
    <p:extLst>
      <p:ext uri="{BB962C8B-B14F-4D97-AF65-F5344CB8AC3E}">
        <p14:creationId xmlns:p14="http://schemas.microsoft.com/office/powerpoint/2010/main" val="41872789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143000" y="0"/>
            <a:ext cx="6858000" cy="1900814"/>
          </a:xfrm>
          <a:prstGeom prst="rect">
            <a:avLst/>
          </a:prstGeom>
        </p:spPr>
      </p:pic>
      <p:sp>
        <p:nvSpPr>
          <p:cNvPr id="4" name="Rectangle 3"/>
          <p:cNvSpPr/>
          <p:nvPr/>
        </p:nvSpPr>
        <p:spPr>
          <a:xfrm>
            <a:off x="3787598" y="4935751"/>
            <a:ext cx="1602298" cy="300082"/>
          </a:xfrm>
          <a:prstGeom prst="rect">
            <a:avLst/>
          </a:prstGeom>
        </p:spPr>
        <p:txBody>
          <a:bodyPr wrap="none">
            <a:spAutoFit/>
          </a:bodyPr>
          <a:lstStyle/>
          <a:p>
            <a:r>
              <a:rPr lang="de-DE" sz="1350" baseline="30000" dirty="0"/>
              <a:t>VOL. 103 NO. 3 / MARCH 2015</a:t>
            </a:r>
            <a:endParaRPr lang="en-US" sz="1350" dirty="0"/>
          </a:p>
        </p:txBody>
      </p:sp>
      <p:pic>
        <p:nvPicPr>
          <p:cNvPr id="5" name="Picture 4"/>
          <p:cNvPicPr>
            <a:picLocks noChangeAspect="1"/>
          </p:cNvPicPr>
          <p:nvPr/>
        </p:nvPicPr>
        <p:blipFill>
          <a:blip r:embed="rId3"/>
          <a:stretch>
            <a:fillRect/>
          </a:stretch>
        </p:blipFill>
        <p:spPr>
          <a:xfrm>
            <a:off x="1964532" y="2043688"/>
            <a:ext cx="5322094" cy="2719532"/>
          </a:xfrm>
          <a:prstGeom prst="rect">
            <a:avLst/>
          </a:prstGeom>
        </p:spPr>
      </p:pic>
      <p:sp>
        <p:nvSpPr>
          <p:cNvPr id="6" name="Slide Number Placeholder 5"/>
          <p:cNvSpPr>
            <a:spLocks noGrp="1"/>
          </p:cNvSpPr>
          <p:nvPr>
            <p:ph type="sldNum" sz="quarter" idx="12"/>
          </p:nvPr>
        </p:nvSpPr>
        <p:spPr/>
        <p:txBody>
          <a:bodyPr/>
          <a:lstStyle/>
          <a:p>
            <a:fld id="{DC09EFDD-8AF1-B048-9685-7C78C3DFF5CE}" type="slidenum">
              <a:rPr lang="en-US" smtClean="0"/>
              <a:t>86</a:t>
            </a:fld>
            <a:endParaRPr lang="en-US"/>
          </a:p>
        </p:txBody>
      </p:sp>
    </p:spTree>
    <p:extLst>
      <p:ext uri="{BB962C8B-B14F-4D97-AF65-F5344CB8AC3E}">
        <p14:creationId xmlns:p14="http://schemas.microsoft.com/office/powerpoint/2010/main" val="23881014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143000" y="0"/>
            <a:ext cx="6858000" cy="1900814"/>
          </a:xfrm>
          <a:prstGeom prst="rect">
            <a:avLst/>
          </a:prstGeom>
        </p:spPr>
      </p:pic>
      <p:sp>
        <p:nvSpPr>
          <p:cNvPr id="4" name="Rectangle 3"/>
          <p:cNvSpPr/>
          <p:nvPr/>
        </p:nvSpPr>
        <p:spPr>
          <a:xfrm>
            <a:off x="3787598" y="4935751"/>
            <a:ext cx="1602298" cy="300082"/>
          </a:xfrm>
          <a:prstGeom prst="rect">
            <a:avLst/>
          </a:prstGeom>
        </p:spPr>
        <p:txBody>
          <a:bodyPr wrap="none">
            <a:spAutoFit/>
          </a:bodyPr>
          <a:lstStyle/>
          <a:p>
            <a:r>
              <a:rPr lang="de-DE" sz="1350" baseline="30000" dirty="0"/>
              <a:t>VOL. 103 NO. 3 / MARCH 2015</a:t>
            </a:r>
            <a:endParaRPr lang="en-US" sz="1350" dirty="0"/>
          </a:p>
        </p:txBody>
      </p:sp>
      <p:pic>
        <p:nvPicPr>
          <p:cNvPr id="6" name="Picture 5"/>
          <p:cNvPicPr>
            <a:picLocks noChangeAspect="1"/>
          </p:cNvPicPr>
          <p:nvPr/>
        </p:nvPicPr>
        <p:blipFill>
          <a:blip r:embed="rId3"/>
          <a:stretch>
            <a:fillRect/>
          </a:stretch>
        </p:blipFill>
        <p:spPr>
          <a:xfrm>
            <a:off x="1143000" y="1679108"/>
            <a:ext cx="6858000" cy="3256643"/>
          </a:xfrm>
          <a:prstGeom prst="rect">
            <a:avLst/>
          </a:prstGeom>
        </p:spPr>
      </p:pic>
      <p:sp>
        <p:nvSpPr>
          <p:cNvPr id="5" name="Slide Number Placeholder 4"/>
          <p:cNvSpPr>
            <a:spLocks noGrp="1"/>
          </p:cNvSpPr>
          <p:nvPr>
            <p:ph type="sldNum" sz="quarter" idx="12"/>
          </p:nvPr>
        </p:nvSpPr>
        <p:spPr/>
        <p:txBody>
          <a:bodyPr/>
          <a:lstStyle/>
          <a:p>
            <a:fld id="{DC09EFDD-8AF1-B048-9685-7C78C3DFF5CE}" type="slidenum">
              <a:rPr lang="en-US" smtClean="0"/>
              <a:t>87</a:t>
            </a:fld>
            <a:endParaRPr lang="en-US"/>
          </a:p>
        </p:txBody>
      </p:sp>
    </p:spTree>
    <p:extLst>
      <p:ext uri="{BB962C8B-B14F-4D97-AF65-F5344CB8AC3E}">
        <p14:creationId xmlns:p14="http://schemas.microsoft.com/office/powerpoint/2010/main" val="8632024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home message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25562868"/>
              </p:ext>
            </p:extLst>
          </p:nvPr>
        </p:nvGraphicFramePr>
        <p:xfrm>
          <a:off x="1485900" y="1200152"/>
          <a:ext cx="6172200" cy="3394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DC09EFDD-8AF1-B048-9685-7C78C3DFF5CE}" type="slidenum">
              <a:rPr lang="en-US" smtClean="0"/>
              <a:t>88</a:t>
            </a:fld>
            <a:endParaRPr lang="en-US"/>
          </a:p>
        </p:txBody>
      </p:sp>
    </p:spTree>
    <p:extLst>
      <p:ext uri="{BB962C8B-B14F-4D97-AF65-F5344CB8AC3E}">
        <p14:creationId xmlns:p14="http://schemas.microsoft.com/office/powerpoint/2010/main" val="33662325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3000" y="19050"/>
            <a:ext cx="5457825" cy="984871"/>
          </a:xfrm>
          <a:prstGeom prst="rect">
            <a:avLst/>
          </a:prstGeom>
        </p:spPr>
      </p:pic>
      <p:sp>
        <p:nvSpPr>
          <p:cNvPr id="5" name="Rectangle 4"/>
          <p:cNvSpPr/>
          <p:nvPr/>
        </p:nvSpPr>
        <p:spPr>
          <a:xfrm>
            <a:off x="3101287" y="4778075"/>
            <a:ext cx="3164392" cy="300082"/>
          </a:xfrm>
          <a:prstGeom prst="rect">
            <a:avLst/>
          </a:prstGeom>
        </p:spPr>
        <p:txBody>
          <a:bodyPr wrap="none">
            <a:spAutoFit/>
          </a:bodyPr>
          <a:lstStyle/>
          <a:p>
            <a:r>
              <a:rPr lang="en-US" sz="1350" baseline="30000" dirty="0"/>
              <a:t> Vlahos N</a:t>
            </a:r>
            <a:r>
              <a:rPr lang="en-US" sz="1350" dirty="0"/>
              <a:t> </a:t>
            </a:r>
            <a:r>
              <a:rPr lang="en-US" sz="1350" baseline="30000" dirty="0"/>
              <a:t>Reproductive </a:t>
            </a:r>
            <a:r>
              <a:rPr lang="en-US" sz="1350" baseline="30000" dirty="0" err="1"/>
              <a:t>BioMedicine</a:t>
            </a:r>
            <a:r>
              <a:rPr lang="en-US" sz="1350" baseline="30000" dirty="0"/>
              <a:t> Online (2015) </a:t>
            </a:r>
            <a:r>
              <a:rPr lang="en-US" sz="1350" b="1" baseline="30000" dirty="0"/>
              <a:t>30</a:t>
            </a:r>
            <a:r>
              <a:rPr lang="en-US" sz="1350" baseline="30000" dirty="0"/>
              <a:t>, 191–196</a:t>
            </a:r>
            <a:endParaRPr lang="en-US" sz="1350" dirty="0"/>
          </a:p>
        </p:txBody>
      </p:sp>
      <p:pic>
        <p:nvPicPr>
          <p:cNvPr id="6" name="Picture 5"/>
          <p:cNvPicPr>
            <a:picLocks noChangeAspect="1"/>
          </p:cNvPicPr>
          <p:nvPr/>
        </p:nvPicPr>
        <p:blipFill>
          <a:blip r:embed="rId3"/>
          <a:stretch>
            <a:fillRect/>
          </a:stretch>
        </p:blipFill>
        <p:spPr>
          <a:xfrm>
            <a:off x="1822569" y="962027"/>
            <a:ext cx="5776213" cy="1342309"/>
          </a:xfrm>
          <a:prstGeom prst="rect">
            <a:avLst/>
          </a:prstGeom>
        </p:spPr>
      </p:pic>
      <p:pic>
        <p:nvPicPr>
          <p:cNvPr id="7" name="Picture 6"/>
          <p:cNvPicPr>
            <a:picLocks noChangeAspect="1"/>
          </p:cNvPicPr>
          <p:nvPr/>
        </p:nvPicPr>
        <p:blipFill>
          <a:blip r:embed="rId4"/>
          <a:stretch>
            <a:fillRect/>
          </a:stretch>
        </p:blipFill>
        <p:spPr>
          <a:xfrm>
            <a:off x="3267077" y="2371368"/>
            <a:ext cx="2552699" cy="2478217"/>
          </a:xfrm>
          <a:prstGeom prst="rect">
            <a:avLst/>
          </a:prstGeom>
        </p:spPr>
      </p:pic>
      <p:sp>
        <p:nvSpPr>
          <p:cNvPr id="2" name="Slide Number Placeholder 1"/>
          <p:cNvSpPr>
            <a:spLocks noGrp="1"/>
          </p:cNvSpPr>
          <p:nvPr>
            <p:ph type="sldNum" sz="quarter" idx="12"/>
          </p:nvPr>
        </p:nvSpPr>
        <p:spPr/>
        <p:txBody>
          <a:bodyPr/>
          <a:lstStyle/>
          <a:p>
            <a:fld id="{DC09EFDD-8AF1-B048-9685-7C78C3DFF5CE}" type="slidenum">
              <a:rPr lang="en-US" smtClean="0"/>
              <a:t>89</a:t>
            </a:fld>
            <a:endParaRPr lang="en-US"/>
          </a:p>
        </p:txBody>
      </p:sp>
    </p:spTree>
    <p:extLst>
      <p:ext uri="{BB962C8B-B14F-4D97-AF65-F5344CB8AC3E}">
        <p14:creationId xmlns:p14="http://schemas.microsoft.com/office/powerpoint/2010/main" val="2006189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000" dirty="0"/>
              <a:t> </a:t>
            </a:r>
            <a:r>
              <a:rPr lang="en-US" sz="3000" dirty="0"/>
              <a:t>Oocyte    </a:t>
            </a:r>
            <a:r>
              <a:rPr lang="en-US" sz="3000" dirty="0" err="1"/>
              <a:t>Vitrification</a:t>
            </a:r>
            <a:endParaRPr lang="en-US" sz="3000" dirty="0"/>
          </a:p>
        </p:txBody>
      </p:sp>
      <p:sp>
        <p:nvSpPr>
          <p:cNvPr id="3" name="Slide Number Placeholder 2"/>
          <p:cNvSpPr>
            <a:spLocks noGrp="1"/>
          </p:cNvSpPr>
          <p:nvPr>
            <p:ph type="sldNum" sz="quarter" idx="12"/>
          </p:nvPr>
        </p:nvSpPr>
        <p:spPr/>
        <p:txBody>
          <a:bodyPr/>
          <a:lstStyle/>
          <a:p>
            <a:fld id="{7E048D1F-C194-B343-A374-69CF252E1607}" type="slidenum">
              <a:rPr lang="en-US" smtClean="0"/>
              <a:pPr/>
              <a:t>9</a:t>
            </a:fld>
            <a:endParaRPr lang="en-US" dirty="0"/>
          </a:p>
        </p:txBody>
      </p:sp>
      <p:pic>
        <p:nvPicPr>
          <p:cNvPr id="4" name="Picture 3"/>
          <p:cNvPicPr>
            <a:picLocks noChangeAspect="1"/>
          </p:cNvPicPr>
          <p:nvPr/>
        </p:nvPicPr>
        <p:blipFill>
          <a:blip r:embed="rId2"/>
          <a:stretch>
            <a:fillRect/>
          </a:stretch>
        </p:blipFill>
        <p:spPr>
          <a:xfrm>
            <a:off x="1407093" y="1063229"/>
            <a:ext cx="3864107" cy="3491784"/>
          </a:xfrm>
          <a:prstGeom prst="rect">
            <a:avLst/>
          </a:prstGeom>
        </p:spPr>
      </p:pic>
      <p:pic>
        <p:nvPicPr>
          <p:cNvPr id="5" name="Picture 4"/>
          <p:cNvPicPr>
            <a:picLocks noChangeAspect="1"/>
          </p:cNvPicPr>
          <p:nvPr/>
        </p:nvPicPr>
        <p:blipFill>
          <a:blip r:embed="rId3"/>
          <a:stretch>
            <a:fillRect/>
          </a:stretch>
        </p:blipFill>
        <p:spPr>
          <a:xfrm rot="5400000">
            <a:off x="4697977" y="1643082"/>
            <a:ext cx="3416576" cy="2270126"/>
          </a:xfrm>
          <a:prstGeom prst="rect">
            <a:avLst/>
          </a:prstGeom>
        </p:spPr>
      </p:pic>
    </p:spTree>
    <p:extLst>
      <p:ext uri="{BB962C8B-B14F-4D97-AF65-F5344CB8AC3E}">
        <p14:creationId xmlns:p14="http://schemas.microsoft.com/office/powerpoint/2010/main" val="29719091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E048D1F-C194-B343-A374-69CF252E1607}" type="slidenum">
              <a:rPr lang="en-US" smtClean="0"/>
              <a:pPr/>
              <a:t>90</a:t>
            </a:fld>
            <a:endParaRPr lang="en-US" dirty="0"/>
          </a:p>
        </p:txBody>
      </p:sp>
      <p:pic>
        <p:nvPicPr>
          <p:cNvPr id="6" name="Picture 5"/>
          <p:cNvPicPr>
            <a:picLocks noChangeAspect="1"/>
          </p:cNvPicPr>
          <p:nvPr/>
        </p:nvPicPr>
        <p:blipFill>
          <a:blip r:embed="rId2"/>
          <a:stretch>
            <a:fillRect/>
          </a:stretch>
        </p:blipFill>
        <p:spPr>
          <a:xfrm>
            <a:off x="1143000" y="257175"/>
            <a:ext cx="6858000" cy="2705600"/>
          </a:xfrm>
          <a:prstGeom prst="rect">
            <a:avLst/>
          </a:prstGeom>
        </p:spPr>
      </p:pic>
      <p:pic>
        <p:nvPicPr>
          <p:cNvPr id="7" name="Picture 6"/>
          <p:cNvPicPr>
            <a:picLocks noChangeAspect="1"/>
          </p:cNvPicPr>
          <p:nvPr/>
        </p:nvPicPr>
        <p:blipFill>
          <a:blip r:embed="rId3"/>
          <a:stretch>
            <a:fillRect/>
          </a:stretch>
        </p:blipFill>
        <p:spPr>
          <a:xfrm>
            <a:off x="1143000" y="3226860"/>
            <a:ext cx="6858000" cy="1116904"/>
          </a:xfrm>
          <a:prstGeom prst="rect">
            <a:avLst/>
          </a:prstGeom>
        </p:spPr>
      </p:pic>
    </p:spTree>
    <p:extLst>
      <p:ext uri="{BB962C8B-B14F-4D97-AF65-F5344CB8AC3E}">
        <p14:creationId xmlns:p14="http://schemas.microsoft.com/office/powerpoint/2010/main" val="33564313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C09EFDD-8AF1-B048-9685-7C78C3DFF5CE}" type="slidenum">
              <a:rPr lang="en-US" smtClean="0"/>
              <a:t>91</a:t>
            </a:fld>
            <a:endParaRPr lang="en-US"/>
          </a:p>
        </p:txBody>
      </p:sp>
      <p:sp>
        <p:nvSpPr>
          <p:cNvPr id="3" name="Rectangle 2"/>
          <p:cNvSpPr/>
          <p:nvPr/>
        </p:nvSpPr>
        <p:spPr>
          <a:xfrm>
            <a:off x="1600589" y="979008"/>
            <a:ext cx="6294185" cy="2377574"/>
          </a:xfrm>
          <a:prstGeom prst="rect">
            <a:avLst/>
          </a:prstGeom>
        </p:spPr>
        <p:txBody>
          <a:bodyPr wrap="square">
            <a:spAutoFit/>
          </a:bodyPr>
          <a:lstStyle/>
          <a:p>
            <a:endParaRPr lang="en-US" sz="1350" b="1" dirty="0"/>
          </a:p>
          <a:p>
            <a:endParaRPr lang="en-US" sz="1350" dirty="0"/>
          </a:p>
          <a:p>
            <a:endParaRPr lang="en-US" sz="1350" dirty="0"/>
          </a:p>
          <a:p>
            <a:endParaRPr lang="en-US" sz="1350" dirty="0"/>
          </a:p>
          <a:p>
            <a:endParaRPr lang="en-US" sz="1350" dirty="0"/>
          </a:p>
          <a:p>
            <a:r>
              <a:rPr lang="de-DE" sz="1350" u="sng" dirty="0"/>
              <a:t>Hum </a:t>
            </a:r>
            <a:r>
              <a:rPr lang="de-DE" sz="1350" u="sng" dirty="0" err="1"/>
              <a:t>Reprod</a:t>
            </a:r>
            <a:r>
              <a:rPr lang="de-DE" sz="1350" u="sng" dirty="0"/>
              <a:t>. 2016 Apr;31(4):750-62. </a:t>
            </a:r>
            <a:r>
              <a:rPr lang="de-DE" sz="1350" u="sng" dirty="0" err="1"/>
              <a:t>doi</a:t>
            </a:r>
            <a:r>
              <a:rPr lang="de-DE" sz="1350" u="sng" dirty="0"/>
              <a:t>: 10.1093/</a:t>
            </a:r>
            <a:r>
              <a:rPr lang="de-DE" sz="1350" u="sng" dirty="0" err="1"/>
              <a:t>humrep</a:t>
            </a:r>
            <a:r>
              <a:rPr lang="de-DE" sz="1350" u="sng" dirty="0"/>
              <a:t>/dew007. </a:t>
            </a:r>
            <a:r>
              <a:rPr lang="de-DE" sz="1350" u="sng" dirty="0" err="1"/>
              <a:t>Epub</a:t>
            </a:r>
            <a:r>
              <a:rPr lang="de-DE" sz="1350" u="sng" dirty="0"/>
              <a:t> 2016 Feb 4.</a:t>
            </a:r>
          </a:p>
          <a:p>
            <a:r>
              <a:rPr lang="de-DE" sz="1350" b="1" u="sng" dirty="0" err="1"/>
              <a:t>Cryopreservation</a:t>
            </a:r>
            <a:r>
              <a:rPr lang="de-DE" sz="1350" b="1" u="sng" dirty="0"/>
              <a:t> </a:t>
            </a:r>
            <a:r>
              <a:rPr lang="de-DE" sz="1350" b="1" u="sng" dirty="0" err="1"/>
              <a:t>of</a:t>
            </a:r>
            <a:r>
              <a:rPr lang="de-DE" sz="1350" b="1" u="sng" dirty="0"/>
              <a:t> in vitro </a:t>
            </a:r>
            <a:r>
              <a:rPr lang="de-DE" sz="1350" b="1" u="sng" dirty="0" err="1"/>
              <a:t>matured</a:t>
            </a:r>
            <a:r>
              <a:rPr lang="de-DE" sz="1350" b="1" u="sng" dirty="0"/>
              <a:t> </a:t>
            </a:r>
            <a:r>
              <a:rPr lang="de-DE" sz="1350" b="1" u="sng" dirty="0" err="1"/>
              <a:t>oocytes</a:t>
            </a:r>
            <a:r>
              <a:rPr lang="de-DE" sz="1350" b="1" u="sng" dirty="0"/>
              <a:t> in </a:t>
            </a:r>
            <a:r>
              <a:rPr lang="de-DE" sz="1350" b="1" u="sng" dirty="0" err="1"/>
              <a:t>addition</a:t>
            </a:r>
            <a:r>
              <a:rPr lang="de-DE" sz="1350" b="1" u="sng" dirty="0"/>
              <a:t> </a:t>
            </a:r>
            <a:r>
              <a:rPr lang="de-DE" sz="1350" b="1" u="sng" dirty="0" err="1"/>
              <a:t>to</a:t>
            </a:r>
            <a:r>
              <a:rPr lang="de-DE" sz="1350" b="1" u="sng" dirty="0"/>
              <a:t> </a:t>
            </a:r>
            <a:r>
              <a:rPr lang="de-DE" sz="1350" b="1" u="sng" dirty="0" err="1"/>
              <a:t>ovarian</a:t>
            </a:r>
            <a:r>
              <a:rPr lang="de-DE" sz="1350" b="1" u="sng" dirty="0"/>
              <a:t> </a:t>
            </a:r>
            <a:r>
              <a:rPr lang="de-DE" sz="1350" b="1" u="sng" dirty="0" err="1"/>
              <a:t>tissue</a:t>
            </a:r>
            <a:r>
              <a:rPr lang="de-DE" sz="1350" b="1" u="sng" dirty="0"/>
              <a:t> </a:t>
            </a:r>
            <a:r>
              <a:rPr lang="de-DE" sz="1350" b="1" u="sng" dirty="0" err="1"/>
              <a:t>freezing</a:t>
            </a:r>
            <a:r>
              <a:rPr lang="de-DE" sz="1350" b="1" u="sng" dirty="0"/>
              <a:t> </a:t>
            </a:r>
            <a:r>
              <a:rPr lang="de-DE" sz="1350" b="1" u="sng" dirty="0" err="1"/>
              <a:t>for</a:t>
            </a:r>
            <a:r>
              <a:rPr lang="de-DE" sz="1350" b="1" u="sng" dirty="0"/>
              <a:t> </a:t>
            </a:r>
            <a:r>
              <a:rPr lang="de-DE" sz="1350" b="1" u="sng" dirty="0" err="1"/>
              <a:t>fertility</a:t>
            </a:r>
            <a:r>
              <a:rPr lang="de-DE" sz="1350" b="1" u="sng" dirty="0"/>
              <a:t> </a:t>
            </a:r>
            <a:r>
              <a:rPr lang="de-DE" sz="1350" b="1" u="sng" dirty="0" err="1"/>
              <a:t>preservation</a:t>
            </a:r>
            <a:r>
              <a:rPr lang="de-DE" sz="1350" b="1" u="sng" dirty="0"/>
              <a:t> in </a:t>
            </a:r>
            <a:r>
              <a:rPr lang="de-DE" sz="1350" b="1" u="sng" dirty="0" err="1"/>
              <a:t>paediatric</a:t>
            </a:r>
            <a:r>
              <a:rPr lang="de-DE" sz="1350" b="1" u="sng" dirty="0"/>
              <a:t> </a:t>
            </a:r>
            <a:r>
              <a:rPr lang="de-DE" sz="1350" b="1" u="sng" dirty="0" err="1"/>
              <a:t>female</a:t>
            </a:r>
            <a:r>
              <a:rPr lang="de-DE" sz="1350" b="1" u="sng" dirty="0"/>
              <a:t> </a:t>
            </a:r>
            <a:r>
              <a:rPr lang="de-DE" sz="1350" b="1" u="sng" dirty="0" err="1"/>
              <a:t>cancer</a:t>
            </a:r>
            <a:r>
              <a:rPr lang="de-DE" sz="1350" b="1" u="sng" dirty="0"/>
              <a:t> </a:t>
            </a:r>
            <a:r>
              <a:rPr lang="de-DE" sz="1350" b="1" u="sng" dirty="0" err="1"/>
              <a:t>patients</a:t>
            </a:r>
            <a:r>
              <a:rPr lang="de-DE" sz="1350" b="1" u="sng" dirty="0"/>
              <a:t> </a:t>
            </a:r>
            <a:r>
              <a:rPr lang="de-DE" sz="1350" b="1" u="sng" dirty="0" err="1"/>
              <a:t>before</a:t>
            </a:r>
            <a:r>
              <a:rPr lang="de-DE" sz="1350" b="1" u="sng" dirty="0"/>
              <a:t> </a:t>
            </a:r>
            <a:r>
              <a:rPr lang="de-DE" sz="1350" b="1" u="sng" dirty="0" err="1"/>
              <a:t>and</a:t>
            </a:r>
            <a:r>
              <a:rPr lang="de-DE" sz="1350" b="1" u="sng" dirty="0"/>
              <a:t> after </a:t>
            </a:r>
            <a:r>
              <a:rPr lang="de-DE" sz="1350" b="1" u="sng" dirty="0" err="1"/>
              <a:t>cancer</a:t>
            </a:r>
            <a:r>
              <a:rPr lang="de-DE" sz="1350" b="1" u="sng" dirty="0"/>
              <a:t> </a:t>
            </a:r>
            <a:r>
              <a:rPr lang="de-DE" sz="1350" b="1" u="sng" dirty="0" err="1"/>
              <a:t>therapy</a:t>
            </a:r>
            <a:r>
              <a:rPr lang="de-DE" sz="1350" b="1" u="sng" dirty="0"/>
              <a:t>.</a:t>
            </a:r>
          </a:p>
          <a:p>
            <a:r>
              <a:rPr lang="de-DE" sz="1350" u="sng" dirty="0">
                <a:hlinkClick r:id="rId2"/>
              </a:rPr>
              <a:t>Abir R1, </a:t>
            </a:r>
            <a:r>
              <a:rPr lang="de-DE" sz="1350" u="sng" dirty="0">
                <a:hlinkClick r:id="rId3"/>
              </a:rPr>
              <a:t>Ben-Aharon I2, </a:t>
            </a:r>
            <a:r>
              <a:rPr lang="de-DE" sz="1350" u="sng" dirty="0">
                <a:hlinkClick r:id="rId4"/>
              </a:rPr>
              <a:t>Garor R3, </a:t>
            </a:r>
            <a:r>
              <a:rPr lang="de-DE" sz="1350" u="sng" dirty="0">
                <a:hlinkClick r:id="rId5"/>
              </a:rPr>
              <a:t>Yaniv I4, </a:t>
            </a:r>
            <a:r>
              <a:rPr lang="de-DE" sz="1350" u="sng" dirty="0">
                <a:hlinkClick r:id="rId6"/>
              </a:rPr>
              <a:t>Ash S4, </a:t>
            </a:r>
            <a:r>
              <a:rPr lang="de-DE" sz="1350" u="sng" dirty="0">
                <a:hlinkClick r:id="rId7"/>
              </a:rPr>
              <a:t>Stemmer SM2, </a:t>
            </a:r>
            <a:r>
              <a:rPr lang="de-DE" sz="1350" u="sng" dirty="0">
                <a:hlinkClick r:id="rId8"/>
              </a:rPr>
              <a:t>Ben-Haroush A3, </a:t>
            </a:r>
            <a:r>
              <a:rPr lang="de-DE" sz="1350" u="sng" dirty="0">
                <a:hlinkClick r:id="rId9"/>
              </a:rPr>
              <a:t>Freud E5, </a:t>
            </a:r>
            <a:r>
              <a:rPr lang="de-DE" sz="1350" u="sng" dirty="0">
                <a:hlinkClick r:id="rId10"/>
              </a:rPr>
              <a:t>Kravarusic D5, </a:t>
            </a:r>
            <a:r>
              <a:rPr lang="de-DE" sz="1350" u="sng" dirty="0">
                <a:hlinkClick r:id="rId11"/>
              </a:rPr>
              <a:t>Sapir O3, </a:t>
            </a:r>
            <a:r>
              <a:rPr lang="de-DE" sz="1350" u="sng" dirty="0">
                <a:hlinkClick r:id="rId12"/>
              </a:rPr>
              <a:t>Fisch B3.</a:t>
            </a:r>
          </a:p>
        </p:txBody>
      </p:sp>
    </p:spTree>
    <p:extLst>
      <p:ext uri="{BB962C8B-B14F-4D97-AF65-F5344CB8AC3E}">
        <p14:creationId xmlns:p14="http://schemas.microsoft.com/office/powerpoint/2010/main" val="40836280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400" dirty="0"/>
              <a:t>The role of </a:t>
            </a:r>
            <a:r>
              <a:rPr lang="en-US" sz="2400" dirty="0" err="1"/>
              <a:t>GnRH</a:t>
            </a:r>
            <a:r>
              <a:rPr lang="en-US" sz="2400" dirty="0"/>
              <a:t> agonists during chemotherapy  in fertility preservation </a:t>
            </a:r>
          </a:p>
        </p:txBody>
      </p:sp>
      <p:sp>
        <p:nvSpPr>
          <p:cNvPr id="2" name="Slide Number Placeholder 1"/>
          <p:cNvSpPr>
            <a:spLocks noGrp="1"/>
          </p:cNvSpPr>
          <p:nvPr>
            <p:ph type="sldNum" sz="quarter" idx="12"/>
          </p:nvPr>
        </p:nvSpPr>
        <p:spPr/>
        <p:txBody>
          <a:bodyPr/>
          <a:lstStyle/>
          <a:p>
            <a:fld id="{DC09EFDD-8AF1-B048-9685-7C78C3DFF5CE}" type="slidenum">
              <a:rPr lang="en-US" smtClean="0"/>
              <a:t>92</a:t>
            </a:fld>
            <a:endParaRPr lang="en-US"/>
          </a:p>
        </p:txBody>
      </p:sp>
      <p:sp>
        <p:nvSpPr>
          <p:cNvPr id="3" name="Rectangle 2"/>
          <p:cNvSpPr/>
          <p:nvPr/>
        </p:nvSpPr>
        <p:spPr>
          <a:xfrm>
            <a:off x="2460888" y="1207304"/>
            <a:ext cx="4600841" cy="3416320"/>
          </a:xfrm>
          <a:prstGeom prst="rect">
            <a:avLst/>
          </a:prstGeom>
        </p:spPr>
        <p:txBody>
          <a:bodyPr wrap="square">
            <a:spAutoFit/>
          </a:bodyPr>
          <a:lstStyle/>
          <a:p>
            <a:r>
              <a:rPr lang="en-US" sz="1350" dirty="0"/>
              <a:t>121. </a:t>
            </a:r>
            <a:r>
              <a:rPr lang="en-US" sz="1350" dirty="0" err="1"/>
              <a:t>Blumenfeld</a:t>
            </a:r>
            <a:r>
              <a:rPr lang="en-US" sz="1350" dirty="0"/>
              <a:t> Z, </a:t>
            </a:r>
            <a:r>
              <a:rPr lang="en-US" sz="1350" dirty="0" err="1"/>
              <a:t>Evron</a:t>
            </a:r>
            <a:r>
              <a:rPr lang="en-US" sz="1350" dirty="0"/>
              <a:t> A. Preserving fertility when choosing chemotherapy regimens - the role of gonadotropin-releasing hormone agonists. Expert </a:t>
            </a:r>
            <a:r>
              <a:rPr lang="en-US" sz="1350" dirty="0" err="1"/>
              <a:t>Opin</a:t>
            </a:r>
            <a:r>
              <a:rPr lang="en-US" sz="1350" dirty="0"/>
              <a:t> </a:t>
            </a:r>
            <a:r>
              <a:rPr lang="en-US" sz="1350" dirty="0" err="1"/>
              <a:t>Pharmacother</a:t>
            </a:r>
            <a:r>
              <a:rPr lang="en-US" sz="1350" dirty="0"/>
              <a:t> 2015;16:1009-1020. Available at: http://</a:t>
            </a:r>
            <a:r>
              <a:rPr lang="en-US" sz="1350" dirty="0" err="1"/>
              <a:t>www.ncbi.nlm.nih.gov</a:t>
            </a:r>
            <a:r>
              <a:rPr lang="en-US" sz="1350" dirty="0"/>
              <a:t>/</a:t>
            </a:r>
            <a:r>
              <a:rPr lang="en-US" sz="1350" dirty="0" err="1"/>
              <a:t>pubmed</a:t>
            </a:r>
            <a:r>
              <a:rPr lang="en-US" sz="1350" dirty="0"/>
              <a:t>/25826240.</a:t>
            </a:r>
          </a:p>
          <a:p>
            <a:r>
              <a:rPr lang="en-US" sz="1350" dirty="0"/>
              <a:t>122. Del </a:t>
            </a:r>
            <a:r>
              <a:rPr lang="en-US" sz="1350" dirty="0" err="1"/>
              <a:t>Mastro</a:t>
            </a:r>
            <a:r>
              <a:rPr lang="en-US" sz="1350" dirty="0"/>
              <a:t> L, </a:t>
            </a:r>
            <a:r>
              <a:rPr lang="en-US" sz="1350" dirty="0" err="1"/>
              <a:t>Lambertini</a:t>
            </a:r>
            <a:r>
              <a:rPr lang="en-US" sz="1350" dirty="0"/>
              <a:t> M. Temporary Ovarian Suppression With Gonadotropin-Releasing Hormone Agonist During Chemotherapy for Fertility Preservation: Toward the End of the Debate? Oncologist 2015;20:1233-1235. Available at: http://</a:t>
            </a:r>
            <a:r>
              <a:rPr lang="en-US" sz="1350" dirty="0" err="1"/>
              <a:t>www.ncbi.nlm.nih.gov</a:t>
            </a:r>
            <a:r>
              <a:rPr lang="en-US" sz="1350" dirty="0"/>
              <a:t>/</a:t>
            </a:r>
            <a:r>
              <a:rPr lang="en-US" sz="1350" dirty="0" err="1"/>
              <a:t>pubmed</a:t>
            </a:r>
            <a:r>
              <a:rPr lang="en-US" sz="1350" dirty="0"/>
              <a:t>/26463868.</a:t>
            </a:r>
          </a:p>
          <a:p>
            <a:r>
              <a:rPr lang="en-US" sz="1350" dirty="0"/>
              <a:t>123. </a:t>
            </a:r>
            <a:r>
              <a:rPr lang="en-US" sz="1350" dirty="0" err="1"/>
              <a:t>Lambertini</a:t>
            </a:r>
            <a:r>
              <a:rPr lang="en-US" sz="1350" dirty="0"/>
              <a:t> M, </a:t>
            </a:r>
            <a:r>
              <a:rPr lang="en-US" sz="1350" dirty="0" err="1"/>
              <a:t>Peccatori</a:t>
            </a:r>
            <a:r>
              <a:rPr lang="en-US" sz="1350" dirty="0"/>
              <a:t> FA, Moore HC, Del </a:t>
            </a:r>
            <a:r>
              <a:rPr lang="en-US" sz="1350" dirty="0" err="1"/>
              <a:t>Mastro</a:t>
            </a:r>
            <a:r>
              <a:rPr lang="en-US" sz="1350" dirty="0"/>
              <a:t> L. Reply to the letter to the editor 'Can ovarian suppression with gonadotropin releasing hormone analogs (</a:t>
            </a:r>
            <a:r>
              <a:rPr lang="en-US" sz="1350" dirty="0" err="1"/>
              <a:t>GnRHa</a:t>
            </a:r>
            <a:r>
              <a:rPr lang="en-US" sz="1350" dirty="0"/>
              <a:t>) preserve fertility in cancer patients?' by Rodriguez-</a:t>
            </a:r>
            <a:r>
              <a:rPr lang="en-US" sz="1350" dirty="0" err="1"/>
              <a:t>Wallberg</a:t>
            </a:r>
            <a:r>
              <a:rPr lang="en-US" sz="1350" dirty="0"/>
              <a:t> et al. Ann </a:t>
            </a:r>
            <a:r>
              <a:rPr lang="en-US" sz="1350" dirty="0" err="1"/>
              <a:t>Oncol</a:t>
            </a:r>
            <a:r>
              <a:rPr lang="en-US" sz="1350" dirty="0"/>
              <a:t> 2015. Available at: http://</a:t>
            </a:r>
            <a:r>
              <a:rPr lang="en-US" sz="1350" dirty="0" err="1"/>
              <a:t>www.ncbi.nlm.nih.gov</a:t>
            </a:r>
            <a:r>
              <a:rPr lang="en-US" sz="1350" dirty="0"/>
              <a:t>/</a:t>
            </a:r>
            <a:r>
              <a:rPr lang="en-US" sz="1350" dirty="0" err="1"/>
              <a:t>pubmed</a:t>
            </a:r>
            <a:r>
              <a:rPr lang="en-US" sz="1350" dirty="0"/>
              <a:t>/26646756.</a:t>
            </a:r>
          </a:p>
        </p:txBody>
      </p:sp>
    </p:spTree>
    <p:extLst>
      <p:ext uri="{BB962C8B-B14F-4D97-AF65-F5344CB8AC3E}">
        <p14:creationId xmlns:p14="http://schemas.microsoft.com/office/powerpoint/2010/main" val="34645113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AFC</a:t>
            </a:r>
          </a:p>
        </p:txBody>
      </p:sp>
      <p:sp>
        <p:nvSpPr>
          <p:cNvPr id="3" name="Rectangle 2"/>
          <p:cNvSpPr/>
          <p:nvPr/>
        </p:nvSpPr>
        <p:spPr>
          <a:xfrm>
            <a:off x="3146497" y="4820551"/>
            <a:ext cx="2875339" cy="300082"/>
          </a:xfrm>
          <a:prstGeom prst="rect">
            <a:avLst/>
          </a:prstGeom>
        </p:spPr>
        <p:txBody>
          <a:bodyPr wrap="none">
            <a:spAutoFit/>
          </a:bodyPr>
          <a:lstStyle/>
          <a:p>
            <a:r>
              <a:rPr lang="fr-FR" sz="1350" baseline="30000" dirty="0" err="1"/>
              <a:t>Human</a:t>
            </a:r>
            <a:r>
              <a:rPr lang="fr-FR" sz="1350" baseline="30000" dirty="0"/>
              <a:t> Reproduction, Vol.32, No.12 pp. 2506–2514, 2017</a:t>
            </a:r>
            <a:endParaRPr lang="en-US" sz="1350" dirty="0"/>
          </a:p>
        </p:txBody>
      </p:sp>
      <p:pic>
        <p:nvPicPr>
          <p:cNvPr id="4" name="Picture 3"/>
          <p:cNvPicPr>
            <a:picLocks noChangeAspect="1"/>
          </p:cNvPicPr>
          <p:nvPr/>
        </p:nvPicPr>
        <p:blipFill>
          <a:blip r:embed="rId2"/>
          <a:stretch>
            <a:fillRect/>
          </a:stretch>
        </p:blipFill>
        <p:spPr>
          <a:xfrm>
            <a:off x="1698994" y="1063228"/>
            <a:ext cx="5777339" cy="3175397"/>
          </a:xfrm>
          <a:prstGeom prst="rect">
            <a:avLst/>
          </a:prstGeom>
        </p:spPr>
      </p:pic>
      <p:sp>
        <p:nvSpPr>
          <p:cNvPr id="5" name="Slide Number Placeholder 4"/>
          <p:cNvSpPr>
            <a:spLocks noGrp="1"/>
          </p:cNvSpPr>
          <p:nvPr>
            <p:ph type="sldNum" sz="quarter" idx="12"/>
          </p:nvPr>
        </p:nvSpPr>
        <p:spPr/>
        <p:txBody>
          <a:bodyPr/>
          <a:lstStyle/>
          <a:p>
            <a:fld id="{DC09EFDD-8AF1-B048-9685-7C78C3DFF5CE}" type="slidenum">
              <a:rPr lang="en-US" smtClean="0"/>
              <a:t>93</a:t>
            </a:fld>
            <a:endParaRPr lang="en-US"/>
          </a:p>
        </p:txBody>
      </p:sp>
    </p:spTree>
    <p:extLst>
      <p:ext uri="{BB962C8B-B14F-4D97-AF65-F5344CB8AC3E}">
        <p14:creationId xmlns:p14="http://schemas.microsoft.com/office/powerpoint/2010/main" val="18356162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1485900" y="154390"/>
            <a:ext cx="6172200" cy="857250"/>
          </a:xfrm>
        </p:spPr>
        <p:txBody>
          <a:bodyPr>
            <a:normAutofit fontScale="90000"/>
          </a:bodyPr>
          <a:lstStyle/>
          <a:p>
            <a:pPr eaLnBrk="1" hangingPunct="1"/>
            <a:r>
              <a:rPr lang="en-US" dirty="0">
                <a:latin typeface="Calibri" charset="0"/>
              </a:rPr>
              <a:t>Ovarian stimulation protocol</a:t>
            </a:r>
            <a:br>
              <a:rPr lang="en-US" dirty="0">
                <a:latin typeface="Calibri" charset="0"/>
              </a:rPr>
            </a:br>
            <a:r>
              <a:rPr lang="en-US" sz="3000" dirty="0">
                <a:latin typeface="Calibri" charset="0"/>
              </a:rPr>
              <a:t>(</a:t>
            </a:r>
            <a:r>
              <a:rPr lang="en-US" sz="3000" dirty="0" err="1">
                <a:latin typeface="Calibri" charset="0"/>
              </a:rPr>
              <a:t>GnRH</a:t>
            </a:r>
            <a:r>
              <a:rPr lang="en-US" sz="3000" dirty="0">
                <a:latin typeface="Calibri" charset="0"/>
              </a:rPr>
              <a:t> antagonists)  </a:t>
            </a:r>
            <a:endParaRPr lang="en-US" dirty="0">
              <a:latin typeface="Calibri" charset="0"/>
            </a:endParaRPr>
          </a:p>
        </p:txBody>
      </p:sp>
      <p:sp>
        <p:nvSpPr>
          <p:cNvPr id="56322" name="Text Box 3"/>
          <p:cNvSpPr txBox="1">
            <a:spLocks noChangeArrowheads="1"/>
          </p:cNvSpPr>
          <p:nvPr/>
        </p:nvSpPr>
        <p:spPr bwMode="auto">
          <a:xfrm>
            <a:off x="3097992" y="3819522"/>
            <a:ext cx="4145687" cy="41549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sz="2100" b="1" dirty="0">
                <a:solidFill>
                  <a:srgbClr val="000000"/>
                </a:solidFill>
                <a:latin typeface="Garamond" charset="0"/>
                <a:cs typeface="Times New Roman" charset="0"/>
              </a:rPr>
              <a:t>Duration of stimulation: 10-12 days</a:t>
            </a:r>
            <a:endParaRPr lang="en-US" sz="2100" b="1" dirty="0">
              <a:solidFill>
                <a:srgbClr val="000000"/>
              </a:solidFill>
              <a:cs typeface="Times New Roman" charset="0"/>
            </a:endParaRPr>
          </a:p>
        </p:txBody>
      </p:sp>
      <p:sp>
        <p:nvSpPr>
          <p:cNvPr id="480280" name="Text Box 24"/>
          <p:cNvSpPr txBox="1">
            <a:spLocks noChangeArrowheads="1"/>
          </p:cNvSpPr>
          <p:nvPr/>
        </p:nvSpPr>
        <p:spPr bwMode="auto">
          <a:xfrm>
            <a:off x="1015603" y="4885135"/>
            <a:ext cx="3919538" cy="4154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tabLst>
                <a:tab pos="114300" algn="l"/>
              </a:tabLst>
              <a:defRPr>
                <a:solidFill>
                  <a:schemeClr val="tx1"/>
                </a:solidFill>
                <a:latin typeface="Arial" charset="0"/>
                <a:ea typeface="ＭＳ Ｐゴシック" charset="0"/>
              </a:defRPr>
            </a:lvl1pPr>
            <a:lvl2pPr algn="l">
              <a:tabLst>
                <a:tab pos="114300" algn="l"/>
              </a:tabLst>
              <a:defRPr>
                <a:solidFill>
                  <a:schemeClr val="tx1"/>
                </a:solidFill>
                <a:latin typeface="Arial" charset="0"/>
                <a:ea typeface="ＭＳ Ｐゴシック" charset="0"/>
              </a:defRPr>
            </a:lvl2pPr>
            <a:lvl3pPr algn="l">
              <a:tabLst>
                <a:tab pos="114300" algn="l"/>
              </a:tabLst>
              <a:defRPr>
                <a:solidFill>
                  <a:schemeClr val="tx1"/>
                </a:solidFill>
                <a:latin typeface="Arial" charset="0"/>
                <a:ea typeface="ＭＳ Ｐゴシック" charset="0"/>
              </a:defRPr>
            </a:lvl3pPr>
            <a:lvl4pPr algn="l">
              <a:tabLst>
                <a:tab pos="114300" algn="l"/>
              </a:tabLst>
              <a:defRPr>
                <a:solidFill>
                  <a:schemeClr val="tx1"/>
                </a:solidFill>
                <a:latin typeface="Arial" charset="0"/>
                <a:ea typeface="ＭＳ Ｐゴシック" charset="0"/>
              </a:defRPr>
            </a:lvl4pPr>
            <a:lvl5pPr algn="l">
              <a:tabLst>
                <a:tab pos="114300" algn="l"/>
              </a:tabLst>
              <a:defRPr>
                <a:solidFill>
                  <a:schemeClr val="tx1"/>
                </a:solidFill>
                <a:latin typeface="Arial" charset="0"/>
                <a:ea typeface="ＭＳ Ｐゴシック" charset="0"/>
              </a:defRPr>
            </a:lvl5pPr>
            <a:lvl6pPr fontAlgn="base">
              <a:spcBef>
                <a:spcPct val="0"/>
              </a:spcBef>
              <a:spcAft>
                <a:spcPct val="0"/>
              </a:spcAft>
              <a:tabLst>
                <a:tab pos="114300" algn="l"/>
              </a:tabLst>
              <a:defRPr>
                <a:solidFill>
                  <a:schemeClr val="tx1"/>
                </a:solidFill>
                <a:latin typeface="Arial" charset="0"/>
                <a:ea typeface="ＭＳ Ｐゴシック" charset="0"/>
              </a:defRPr>
            </a:lvl6pPr>
            <a:lvl7pPr fontAlgn="base">
              <a:spcBef>
                <a:spcPct val="0"/>
              </a:spcBef>
              <a:spcAft>
                <a:spcPct val="0"/>
              </a:spcAft>
              <a:tabLst>
                <a:tab pos="114300" algn="l"/>
              </a:tabLst>
              <a:defRPr>
                <a:solidFill>
                  <a:schemeClr val="tx1"/>
                </a:solidFill>
                <a:latin typeface="Arial" charset="0"/>
                <a:ea typeface="ＭＳ Ｐゴシック" charset="0"/>
              </a:defRPr>
            </a:lvl7pPr>
            <a:lvl8pPr fontAlgn="base">
              <a:spcBef>
                <a:spcPct val="0"/>
              </a:spcBef>
              <a:spcAft>
                <a:spcPct val="0"/>
              </a:spcAft>
              <a:tabLst>
                <a:tab pos="114300" algn="l"/>
              </a:tabLst>
              <a:defRPr>
                <a:solidFill>
                  <a:schemeClr val="tx1"/>
                </a:solidFill>
                <a:latin typeface="Arial" charset="0"/>
                <a:ea typeface="ＭＳ Ｐゴシック" charset="0"/>
              </a:defRPr>
            </a:lvl8pPr>
            <a:lvl9pPr fontAlgn="base">
              <a:spcBef>
                <a:spcPct val="0"/>
              </a:spcBef>
              <a:spcAft>
                <a:spcPct val="0"/>
              </a:spcAft>
              <a:tabLst>
                <a:tab pos="114300" algn="l"/>
              </a:tabLst>
              <a:defRPr>
                <a:solidFill>
                  <a:schemeClr val="tx1"/>
                </a:solidFill>
                <a:latin typeface="Arial" charset="0"/>
                <a:ea typeface="ＭＳ Ｐゴシック" charset="0"/>
              </a:defRPr>
            </a:lvl9pPr>
          </a:lstStyle>
          <a:p>
            <a:pPr eaLnBrk="0" hangingPunct="0">
              <a:defRPr/>
            </a:pPr>
            <a:endParaRPr lang="en-US" sz="1200" b="1">
              <a:cs typeface="Times New Roman" charset="0"/>
            </a:endParaRPr>
          </a:p>
          <a:p>
            <a:pPr eaLnBrk="0" hangingPunct="0">
              <a:defRPr/>
            </a:pPr>
            <a:endParaRPr lang="en-US" sz="900" b="1">
              <a:cs typeface="Times New Roman" charset="0"/>
            </a:endParaRPr>
          </a:p>
        </p:txBody>
      </p:sp>
      <p:grpSp>
        <p:nvGrpSpPr>
          <p:cNvPr id="3" name="Group 2"/>
          <p:cNvGrpSpPr/>
          <p:nvPr/>
        </p:nvGrpSpPr>
        <p:grpSpPr>
          <a:xfrm>
            <a:off x="1494237" y="1478452"/>
            <a:ext cx="5792390" cy="2012639"/>
            <a:chOff x="468313" y="2255838"/>
            <a:chExt cx="7723187" cy="2683518"/>
          </a:xfrm>
          <a:solidFill>
            <a:schemeClr val="accent6">
              <a:lumMod val="20000"/>
              <a:lumOff val="80000"/>
            </a:schemeClr>
          </a:solidFill>
        </p:grpSpPr>
        <p:sp>
          <p:nvSpPr>
            <p:cNvPr id="56324" name="Rectangle 5"/>
            <p:cNvSpPr>
              <a:spLocks noChangeArrowheads="1"/>
            </p:cNvSpPr>
            <p:nvPr/>
          </p:nvSpPr>
          <p:spPr bwMode="auto">
            <a:xfrm>
              <a:off x="903288" y="3546475"/>
              <a:ext cx="5414962" cy="509588"/>
            </a:xfrm>
            <a:prstGeom prst="rect">
              <a:avLst/>
            </a:prstGeom>
            <a:grpFill/>
            <a:ln w="9525">
              <a:solidFill>
                <a:srgbClr val="FF0000"/>
              </a:solidFill>
              <a:miter lim="800000"/>
              <a:headEnd/>
              <a:tailEnd/>
            </a:ln>
          </p:spPr>
          <p:txBody>
            <a:bodyPr wrap="none" anchor="ctr"/>
            <a:lstStyle/>
            <a:p>
              <a:pPr algn="ctr" eaLnBrk="0" hangingPunct="0"/>
              <a:endParaRPr lang="en-US" sz="1200" b="1" dirty="0">
                <a:latin typeface="Garamond" charset="0"/>
                <a:cs typeface="Times New Roman" charset="0"/>
              </a:endParaRPr>
            </a:p>
            <a:p>
              <a:pPr algn="ctr" eaLnBrk="0" hangingPunct="0"/>
              <a:r>
                <a:rPr lang="en-US" sz="1200" b="1" dirty="0">
                  <a:latin typeface="Garamond" charset="0"/>
                  <a:cs typeface="Times New Roman" charset="0"/>
                </a:rPr>
                <a:t>Ovarian stimulation with gonadotropins </a:t>
              </a:r>
            </a:p>
            <a:p>
              <a:pPr algn="ctr" eaLnBrk="0" hangingPunct="0"/>
              <a:endParaRPr lang="en-US" sz="900" b="1" dirty="0">
                <a:solidFill>
                  <a:schemeClr val="bg1"/>
                </a:solidFill>
                <a:cs typeface="Times New Roman" charset="0"/>
              </a:endParaRPr>
            </a:p>
          </p:txBody>
        </p:sp>
        <p:sp>
          <p:nvSpPr>
            <p:cNvPr id="56326" name="Rectangle 7"/>
            <p:cNvSpPr>
              <a:spLocks noChangeArrowheads="1"/>
            </p:cNvSpPr>
            <p:nvPr/>
          </p:nvSpPr>
          <p:spPr bwMode="auto">
            <a:xfrm>
              <a:off x="3440112" y="3170238"/>
              <a:ext cx="2865437" cy="376237"/>
            </a:xfrm>
            <a:prstGeom prst="rect">
              <a:avLst/>
            </a:prstGeom>
            <a:grpFill/>
            <a:ln w="9525">
              <a:solidFill>
                <a:srgbClr val="FF0000"/>
              </a:solidFill>
              <a:miter lim="800000"/>
              <a:headEnd/>
              <a:tailEnd/>
            </a:ln>
          </p:spPr>
          <p:txBody>
            <a:bodyPr wrap="none" anchor="ctr"/>
            <a:lstStyle/>
            <a:p>
              <a:pPr algn="ctr" eaLnBrk="0" hangingPunct="0"/>
              <a:r>
                <a:rPr lang="en-US" sz="1200" b="1" dirty="0" err="1">
                  <a:latin typeface="Garamond" charset="0"/>
                  <a:cs typeface="Times New Roman" charset="0"/>
                </a:rPr>
                <a:t>GnRH</a:t>
              </a:r>
              <a:r>
                <a:rPr lang="en-US" sz="1200" b="1" dirty="0">
                  <a:latin typeface="Garamond" charset="0"/>
                  <a:cs typeface="Times New Roman" charset="0"/>
                </a:rPr>
                <a:t> Antagonist</a:t>
              </a:r>
              <a:endParaRPr lang="en-US" sz="900" b="1" dirty="0">
                <a:solidFill>
                  <a:schemeClr val="bg1"/>
                </a:solidFill>
                <a:cs typeface="Times New Roman" charset="0"/>
              </a:endParaRPr>
            </a:p>
          </p:txBody>
        </p:sp>
        <p:sp>
          <p:nvSpPr>
            <p:cNvPr id="56331" name="Text Box 12"/>
            <p:cNvSpPr txBox="1">
              <a:spLocks noChangeArrowheads="1"/>
            </p:cNvSpPr>
            <p:nvPr/>
          </p:nvSpPr>
          <p:spPr bwMode="auto">
            <a:xfrm>
              <a:off x="2746374" y="2320925"/>
              <a:ext cx="1452563" cy="338555"/>
            </a:xfrm>
            <a:prstGeom prst="rect">
              <a:avLst/>
            </a:prstGeom>
            <a:grpFill/>
            <a:ln w="9525">
              <a:solidFill>
                <a:srgbClr val="FF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sz="1050" b="1" dirty="0">
                  <a:latin typeface="Garamond" charset="0"/>
                  <a:cs typeface="Times New Roman" charset="0"/>
                </a:rPr>
                <a:t>Day 9</a:t>
              </a:r>
              <a:r>
                <a:rPr lang="el-GR" sz="1050" b="1" dirty="0">
                  <a:latin typeface="Garamond" charset="0"/>
                  <a:cs typeface="Times New Roman" charset="0"/>
                </a:rPr>
                <a:t>  </a:t>
              </a:r>
              <a:r>
                <a:rPr lang="en-US" sz="1050" b="1" dirty="0">
                  <a:latin typeface="Garamond" charset="0"/>
                  <a:cs typeface="Times New Roman" charset="0"/>
                </a:rPr>
                <a:t>of Cycle</a:t>
              </a:r>
            </a:p>
          </p:txBody>
        </p:sp>
        <p:sp>
          <p:nvSpPr>
            <p:cNvPr id="56332" name="Text Box 13"/>
            <p:cNvSpPr txBox="1">
              <a:spLocks noChangeArrowheads="1"/>
            </p:cNvSpPr>
            <p:nvPr/>
          </p:nvSpPr>
          <p:spPr bwMode="auto">
            <a:xfrm>
              <a:off x="5062537" y="2262189"/>
              <a:ext cx="1366837" cy="529033"/>
            </a:xfrm>
            <a:prstGeom prst="rect">
              <a:avLst/>
            </a:prstGeom>
            <a:grpFill/>
            <a:ln w="9525">
              <a:solidFill>
                <a:srgbClr val="FF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nSpc>
                  <a:spcPct val="60000"/>
                </a:lnSpc>
              </a:pPr>
              <a:r>
                <a:rPr lang="en-US" sz="1050" b="1" dirty="0">
                  <a:latin typeface="Garamond" charset="0"/>
                  <a:cs typeface="Times New Roman" charset="0"/>
                </a:rPr>
                <a:t>Day of </a:t>
              </a:r>
              <a:r>
                <a:rPr lang="en-US" sz="1050" b="1" dirty="0" err="1">
                  <a:latin typeface="Garamond" charset="0"/>
                  <a:cs typeface="Times New Roman" charset="0"/>
                </a:rPr>
                <a:t>hCG</a:t>
              </a:r>
              <a:endParaRPr lang="en-US" sz="1050" b="1" dirty="0">
                <a:latin typeface="Garamond" charset="0"/>
                <a:cs typeface="Times New Roman" charset="0"/>
              </a:endParaRPr>
            </a:p>
            <a:p>
              <a:pPr>
                <a:lnSpc>
                  <a:spcPct val="60000"/>
                </a:lnSpc>
              </a:pPr>
              <a:endParaRPr lang="en-US" sz="1050" b="1" dirty="0">
                <a:latin typeface="Garamond" charset="0"/>
                <a:cs typeface="Times New Roman" charset="0"/>
              </a:endParaRPr>
            </a:p>
            <a:p>
              <a:pPr>
                <a:lnSpc>
                  <a:spcPct val="60000"/>
                </a:lnSpc>
              </a:pPr>
              <a:r>
                <a:rPr lang="en-US" sz="1050" b="1" dirty="0">
                  <a:latin typeface="Garamond" charset="0"/>
                  <a:cs typeface="Times New Roman" charset="0"/>
                </a:rPr>
                <a:t> (Day 13) </a:t>
              </a:r>
              <a:endParaRPr lang="en-US" sz="900" b="1" baseline="30000" dirty="0">
                <a:cs typeface="Times New Roman" charset="0"/>
              </a:endParaRPr>
            </a:p>
          </p:txBody>
        </p:sp>
        <p:sp>
          <p:nvSpPr>
            <p:cNvPr id="480270" name="Line 14"/>
            <p:cNvSpPr>
              <a:spLocks noChangeShapeType="1"/>
            </p:cNvSpPr>
            <p:nvPr/>
          </p:nvSpPr>
          <p:spPr bwMode="auto">
            <a:xfrm>
              <a:off x="3473450" y="2747963"/>
              <a:ext cx="0" cy="252412"/>
            </a:xfrm>
            <a:prstGeom prst="line">
              <a:avLst/>
            </a:prstGeom>
            <a:grpFill/>
            <a:ln w="28575">
              <a:solidFill>
                <a:srgbClr val="FF0000"/>
              </a:solidFill>
              <a:round/>
              <a:headEn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480271" name="Line 15"/>
            <p:cNvSpPr>
              <a:spLocks noChangeShapeType="1"/>
            </p:cNvSpPr>
            <p:nvPr/>
          </p:nvSpPr>
          <p:spPr bwMode="auto">
            <a:xfrm>
              <a:off x="6296025" y="2747963"/>
              <a:ext cx="9525" cy="252412"/>
            </a:xfrm>
            <a:prstGeom prst="line">
              <a:avLst/>
            </a:prstGeom>
            <a:grpFill/>
            <a:ln w="28575">
              <a:solidFill>
                <a:srgbClr val="FF0000"/>
              </a:solidFill>
              <a:round/>
              <a:headEn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56339" name="Text Box 22"/>
            <p:cNvSpPr txBox="1">
              <a:spLocks noChangeArrowheads="1"/>
            </p:cNvSpPr>
            <p:nvPr/>
          </p:nvSpPr>
          <p:spPr bwMode="auto">
            <a:xfrm>
              <a:off x="468313" y="4638675"/>
              <a:ext cx="1404937" cy="300681"/>
            </a:xfrm>
            <a:prstGeom prst="rect">
              <a:avLst/>
            </a:prstGeom>
            <a:grpFill/>
            <a:ln w="9525">
              <a:solidFill>
                <a:srgbClr val="FF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pPr>
              <a:r>
                <a:rPr lang="en-US" sz="1050" b="1" dirty="0">
                  <a:latin typeface="Garamond" charset="0"/>
                  <a:cs typeface="Times New Roman" charset="0"/>
                </a:rPr>
                <a:t>Day 3 of cycle  </a:t>
              </a:r>
              <a:endParaRPr lang="en-US" sz="900" b="1" dirty="0">
                <a:solidFill>
                  <a:schemeClr val="bg1"/>
                </a:solidFill>
                <a:cs typeface="Times New Roman" charset="0"/>
              </a:endParaRPr>
            </a:p>
          </p:txBody>
        </p:sp>
        <p:sp>
          <p:nvSpPr>
            <p:cNvPr id="56342" name="Rectangle 27"/>
            <p:cNvSpPr>
              <a:spLocks noChangeArrowheads="1"/>
            </p:cNvSpPr>
            <p:nvPr/>
          </p:nvSpPr>
          <p:spPr bwMode="auto">
            <a:xfrm>
              <a:off x="468313" y="4039187"/>
              <a:ext cx="1233487" cy="338555"/>
            </a:xfrm>
            <a:prstGeom prst="rect">
              <a:avLst/>
            </a:prstGeom>
            <a:solidFill>
              <a:srgbClr val="FF0000"/>
            </a:solidFill>
            <a:ln w="12700">
              <a:solidFill>
                <a:srgbClr val="FF0000"/>
              </a:solidFill>
              <a:miter lim="800000"/>
              <a:headEnd/>
              <a:tailEnd/>
            </a:ln>
          </p:spPr>
          <p:txBody>
            <a:bodyPr anchor="ctr">
              <a:spAutoFit/>
            </a:bodyPr>
            <a:lstStyle/>
            <a:p>
              <a:pPr algn="ctr" eaLnBrk="0" hangingPunct="0"/>
              <a:r>
                <a:rPr lang="en-US" sz="1050" b="1" dirty="0">
                  <a:latin typeface="Garamond" charset="0"/>
                  <a:cs typeface="Times New Roman" charset="0"/>
                </a:rPr>
                <a:t>menses</a:t>
              </a:r>
              <a:endParaRPr lang="en-US" sz="1050" dirty="0">
                <a:latin typeface="Times New Roman" charset="0"/>
                <a:cs typeface="Times New Roman" charset="0"/>
              </a:endParaRPr>
            </a:p>
          </p:txBody>
        </p:sp>
        <p:sp>
          <p:nvSpPr>
            <p:cNvPr id="480285" name="Line 29"/>
            <p:cNvSpPr>
              <a:spLocks noChangeShapeType="1"/>
            </p:cNvSpPr>
            <p:nvPr/>
          </p:nvSpPr>
          <p:spPr bwMode="auto">
            <a:xfrm rot="10800000">
              <a:off x="903288" y="4419600"/>
              <a:ext cx="0" cy="254000"/>
            </a:xfrm>
            <a:prstGeom prst="line">
              <a:avLst/>
            </a:prstGeom>
            <a:grpFill/>
            <a:ln w="28575">
              <a:solidFill>
                <a:srgbClr val="FF0000"/>
              </a:solidFill>
              <a:round/>
              <a:headEn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31" name="Text Box 13"/>
            <p:cNvSpPr txBox="1">
              <a:spLocks noChangeArrowheads="1"/>
            </p:cNvSpPr>
            <p:nvPr/>
          </p:nvSpPr>
          <p:spPr bwMode="auto">
            <a:xfrm>
              <a:off x="6684963" y="2255838"/>
              <a:ext cx="1506537" cy="529033"/>
            </a:xfrm>
            <a:prstGeom prst="rect">
              <a:avLst/>
            </a:prstGeom>
            <a:grpFill/>
            <a:ln w="9525">
              <a:solidFill>
                <a:srgbClr val="FF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nSpc>
                  <a:spcPct val="60000"/>
                </a:lnSpc>
              </a:pPr>
              <a:r>
                <a:rPr lang="en-US" sz="1050" b="1" dirty="0">
                  <a:latin typeface="Garamond" charset="0"/>
                  <a:cs typeface="Times New Roman" charset="0"/>
                </a:rPr>
                <a:t>Egg collection</a:t>
              </a:r>
            </a:p>
            <a:p>
              <a:pPr>
                <a:lnSpc>
                  <a:spcPct val="60000"/>
                </a:lnSpc>
              </a:pPr>
              <a:endParaRPr lang="en-US" sz="1050" b="1" dirty="0">
                <a:latin typeface="Garamond" charset="0"/>
                <a:cs typeface="Times New Roman" charset="0"/>
              </a:endParaRPr>
            </a:p>
            <a:p>
              <a:pPr>
                <a:lnSpc>
                  <a:spcPct val="60000"/>
                </a:lnSpc>
              </a:pPr>
              <a:r>
                <a:rPr lang="en-US" sz="1050" b="1" dirty="0">
                  <a:latin typeface="Garamond" charset="0"/>
                  <a:cs typeface="Times New Roman" charset="0"/>
                </a:rPr>
                <a:t> ( Day 15)</a:t>
              </a:r>
            </a:p>
          </p:txBody>
        </p:sp>
        <p:sp>
          <p:nvSpPr>
            <p:cNvPr id="32" name="Line 15"/>
            <p:cNvSpPr>
              <a:spLocks noChangeShapeType="1"/>
            </p:cNvSpPr>
            <p:nvPr/>
          </p:nvSpPr>
          <p:spPr bwMode="auto">
            <a:xfrm>
              <a:off x="7305675" y="2741613"/>
              <a:ext cx="9525" cy="252412"/>
            </a:xfrm>
            <a:prstGeom prst="line">
              <a:avLst/>
            </a:prstGeom>
            <a:grpFill/>
            <a:ln w="28575">
              <a:solidFill>
                <a:srgbClr val="FF0000"/>
              </a:solidFill>
              <a:round/>
              <a:headEn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cxnSp>
        <p:nvCxnSpPr>
          <p:cNvPr id="5" name="Straight Connector 4"/>
          <p:cNvCxnSpPr/>
          <p:nvPr/>
        </p:nvCxnSpPr>
        <p:spPr>
          <a:xfrm>
            <a:off x="1820467" y="3619498"/>
            <a:ext cx="4808935" cy="15875"/>
          </a:xfrm>
          <a:prstGeom prst="line">
            <a:avLst/>
          </a:prstGeom>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p:nvPicPr>
        <p:blipFill>
          <a:blip r:embed="rId2"/>
          <a:stretch>
            <a:fillRect/>
          </a:stretch>
        </p:blipFill>
        <p:spPr>
          <a:xfrm>
            <a:off x="3360045" y="2855090"/>
            <a:ext cx="940693" cy="733296"/>
          </a:xfrm>
          <a:prstGeom prst="rect">
            <a:avLst/>
          </a:prstGeom>
        </p:spPr>
      </p:pic>
      <p:pic>
        <p:nvPicPr>
          <p:cNvPr id="19" name="Picture 18"/>
          <p:cNvPicPr>
            <a:picLocks noChangeAspect="1"/>
          </p:cNvPicPr>
          <p:nvPr/>
        </p:nvPicPr>
        <p:blipFill>
          <a:blip r:embed="rId3"/>
          <a:stretch>
            <a:fillRect/>
          </a:stretch>
        </p:blipFill>
        <p:spPr>
          <a:xfrm>
            <a:off x="6098559" y="2032092"/>
            <a:ext cx="1061682" cy="758345"/>
          </a:xfrm>
          <a:prstGeom prst="rect">
            <a:avLst/>
          </a:prstGeom>
        </p:spPr>
      </p:pic>
      <p:pic>
        <p:nvPicPr>
          <p:cNvPr id="20" name="Picture 19"/>
          <p:cNvPicPr>
            <a:picLocks noChangeAspect="1"/>
          </p:cNvPicPr>
          <p:nvPr/>
        </p:nvPicPr>
        <p:blipFill>
          <a:blip r:embed="rId4"/>
          <a:stretch>
            <a:fillRect/>
          </a:stretch>
        </p:blipFill>
        <p:spPr>
          <a:xfrm>
            <a:off x="6887868" y="2823858"/>
            <a:ext cx="1006583" cy="753966"/>
          </a:xfrm>
          <a:prstGeom prst="rect">
            <a:avLst/>
          </a:prstGeom>
        </p:spPr>
      </p:pic>
    </p:spTree>
    <p:extLst>
      <p:ext uri="{BB962C8B-B14F-4D97-AF65-F5344CB8AC3E}">
        <p14:creationId xmlns:p14="http://schemas.microsoft.com/office/powerpoint/2010/main" val="21932960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100" dirty="0"/>
              <a:t>Facts and Fiction in ovarian physiology</a:t>
            </a:r>
            <a:br>
              <a:rPr lang="en-US" sz="2100" dirty="0"/>
            </a:br>
            <a:r>
              <a:rPr lang="en-US" sz="2100" dirty="0"/>
              <a:t>Tradition and Innovation in Assisted Reproduction  </a:t>
            </a:r>
          </a:p>
        </p:txBody>
      </p:sp>
      <p:sp>
        <p:nvSpPr>
          <p:cNvPr id="5" name="Text Placeholder 4"/>
          <p:cNvSpPr>
            <a:spLocks noGrp="1"/>
          </p:cNvSpPr>
          <p:nvPr>
            <p:ph type="body" idx="1"/>
          </p:nvPr>
        </p:nvSpPr>
        <p:spPr/>
        <p:txBody>
          <a:bodyPr/>
          <a:lstStyle/>
          <a:p>
            <a:r>
              <a:rPr lang="en-US" dirty="0"/>
              <a:t>Common belief</a:t>
            </a:r>
          </a:p>
        </p:txBody>
      </p:sp>
      <p:sp>
        <p:nvSpPr>
          <p:cNvPr id="4" name="Content Placeholder 3"/>
          <p:cNvSpPr>
            <a:spLocks noGrp="1"/>
          </p:cNvSpPr>
          <p:nvPr>
            <p:ph sz="half" idx="2"/>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a:lnSpc>
                <a:spcPct val="120000"/>
              </a:lnSpc>
            </a:pPr>
            <a:r>
              <a:rPr lang="en-US" sz="1500" dirty="0"/>
              <a:t>Ovarian  stimulation should start the first 2-3 days of the cycle</a:t>
            </a:r>
          </a:p>
          <a:p>
            <a:pPr>
              <a:lnSpc>
                <a:spcPct val="120000"/>
              </a:lnSpc>
            </a:pPr>
            <a:r>
              <a:rPr lang="en-US" sz="1500" dirty="0"/>
              <a:t>The presence of a corpus </a:t>
            </a:r>
            <a:r>
              <a:rPr lang="en-US" sz="1500" dirty="0" err="1"/>
              <a:t>luteum</a:t>
            </a:r>
            <a:r>
              <a:rPr lang="en-US" sz="1500" dirty="0"/>
              <a:t> may compromise oocyte quality</a:t>
            </a:r>
          </a:p>
          <a:p>
            <a:pPr>
              <a:lnSpc>
                <a:spcPct val="120000"/>
              </a:lnSpc>
            </a:pPr>
            <a:r>
              <a:rPr lang="en-US" sz="1500" dirty="0"/>
              <a:t>The presence of a dominant follicle precludes gonadotropin stimulation</a:t>
            </a:r>
          </a:p>
        </p:txBody>
      </p:sp>
      <p:sp>
        <p:nvSpPr>
          <p:cNvPr id="6" name="Text Placeholder 5"/>
          <p:cNvSpPr>
            <a:spLocks noGrp="1"/>
          </p:cNvSpPr>
          <p:nvPr>
            <p:ph type="body" sz="quarter" idx="3"/>
          </p:nvPr>
        </p:nvSpPr>
        <p:spPr/>
        <p:txBody>
          <a:bodyPr/>
          <a:lstStyle/>
          <a:p>
            <a:r>
              <a:rPr lang="en-US" dirty="0"/>
              <a:t>Reality </a:t>
            </a:r>
          </a:p>
        </p:txBody>
      </p:sp>
      <p:sp>
        <p:nvSpPr>
          <p:cNvPr id="7" name="Content Placeholder 6"/>
          <p:cNvSpPr>
            <a:spLocks noGrp="1"/>
          </p:cNvSpPr>
          <p:nvPr>
            <p:ph sz="quarter" idx="4"/>
          </p:nvPr>
        </p:nvSpPr>
        <p:spPr/>
        <p:style>
          <a:lnRef idx="3">
            <a:schemeClr val="lt1"/>
          </a:lnRef>
          <a:fillRef idx="1">
            <a:schemeClr val="accent2"/>
          </a:fillRef>
          <a:effectRef idx="1">
            <a:schemeClr val="accent2"/>
          </a:effectRef>
          <a:fontRef idx="minor">
            <a:schemeClr val="lt1"/>
          </a:fontRef>
        </p:style>
        <p:txBody>
          <a:bodyPr/>
          <a:lstStyle/>
          <a:p>
            <a:r>
              <a:rPr lang="en-US" dirty="0"/>
              <a:t>Ovarian stimulation can start any time in the cycle</a:t>
            </a:r>
          </a:p>
        </p:txBody>
      </p:sp>
      <p:sp>
        <p:nvSpPr>
          <p:cNvPr id="2" name="Slide Number Placeholder 1"/>
          <p:cNvSpPr>
            <a:spLocks noGrp="1"/>
          </p:cNvSpPr>
          <p:nvPr>
            <p:ph type="sldNum" sz="quarter" idx="12"/>
          </p:nvPr>
        </p:nvSpPr>
        <p:spPr/>
        <p:txBody>
          <a:bodyPr/>
          <a:lstStyle/>
          <a:p>
            <a:fld id="{7E048D1F-C194-B343-A374-69CF252E1607}" type="slidenum">
              <a:rPr lang="en-US" smtClean="0"/>
              <a:pPr/>
              <a:t>95</a:t>
            </a:fld>
            <a:endParaRPr lang="en-US" dirty="0"/>
          </a:p>
        </p:txBody>
      </p:sp>
    </p:spTree>
    <p:extLst>
      <p:ext uri="{BB962C8B-B14F-4D97-AF65-F5344CB8AC3E}">
        <p14:creationId xmlns:p14="http://schemas.microsoft.com/office/powerpoint/2010/main" val="12007945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E048D1F-C194-B343-A374-69CF252E1607}" type="slidenum">
              <a:rPr lang="en-US" smtClean="0"/>
              <a:pPr/>
              <a:t>96</a:t>
            </a:fld>
            <a:endParaRPr lang="en-US" dirty="0"/>
          </a:p>
        </p:txBody>
      </p:sp>
      <p:pic>
        <p:nvPicPr>
          <p:cNvPr id="4" name="Picture 3"/>
          <p:cNvPicPr>
            <a:picLocks noChangeAspect="1"/>
          </p:cNvPicPr>
          <p:nvPr/>
        </p:nvPicPr>
        <p:blipFill>
          <a:blip r:embed="rId2"/>
          <a:stretch>
            <a:fillRect/>
          </a:stretch>
        </p:blipFill>
        <p:spPr>
          <a:xfrm>
            <a:off x="1143001" y="1"/>
            <a:ext cx="5683250" cy="1821392"/>
          </a:xfrm>
          <a:prstGeom prst="rect">
            <a:avLst/>
          </a:prstGeom>
        </p:spPr>
      </p:pic>
      <p:pic>
        <p:nvPicPr>
          <p:cNvPr id="7" name="Picture 6"/>
          <p:cNvPicPr>
            <a:picLocks noChangeAspect="1"/>
          </p:cNvPicPr>
          <p:nvPr/>
        </p:nvPicPr>
        <p:blipFill>
          <a:blip r:embed="rId3"/>
          <a:stretch>
            <a:fillRect/>
          </a:stretch>
        </p:blipFill>
        <p:spPr>
          <a:xfrm>
            <a:off x="2909358" y="4860131"/>
            <a:ext cx="3028950" cy="180975"/>
          </a:xfrm>
          <a:prstGeom prst="rect">
            <a:avLst/>
          </a:prstGeom>
        </p:spPr>
      </p:pic>
      <p:pic>
        <p:nvPicPr>
          <p:cNvPr id="2" name="Picture 1"/>
          <p:cNvPicPr>
            <a:picLocks noChangeAspect="1"/>
          </p:cNvPicPr>
          <p:nvPr/>
        </p:nvPicPr>
        <p:blipFill>
          <a:blip r:embed="rId4"/>
          <a:stretch>
            <a:fillRect/>
          </a:stretch>
        </p:blipFill>
        <p:spPr>
          <a:xfrm>
            <a:off x="1143000" y="1459666"/>
            <a:ext cx="6858000" cy="3326336"/>
          </a:xfrm>
          <a:prstGeom prst="rect">
            <a:avLst/>
          </a:prstGeom>
        </p:spPr>
      </p:pic>
    </p:spTree>
    <p:extLst>
      <p:ext uri="{BB962C8B-B14F-4D97-AF65-F5344CB8AC3E}">
        <p14:creationId xmlns:p14="http://schemas.microsoft.com/office/powerpoint/2010/main" val="14387387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470287" y="1424022"/>
            <a:ext cx="6172200" cy="2042717"/>
          </a:xfrm>
        </p:spPr>
        <p:txBody>
          <a:bodyPr>
            <a:normAutofit fontScale="90000"/>
          </a:bodyPr>
          <a:lstStyle/>
          <a:p>
            <a:r>
              <a:rPr lang="en-US" dirty="0"/>
              <a:t>Problem #2</a:t>
            </a:r>
            <a:br>
              <a:rPr lang="en-US" dirty="0"/>
            </a:br>
            <a:br>
              <a:rPr lang="en-US" dirty="0"/>
            </a:br>
            <a:r>
              <a:rPr lang="en-US" dirty="0"/>
              <a:t>Ovarian stimulation may increase estradiol levels </a:t>
            </a:r>
          </a:p>
        </p:txBody>
      </p:sp>
      <p:sp>
        <p:nvSpPr>
          <p:cNvPr id="2" name="Slide Number Placeholder 1"/>
          <p:cNvSpPr>
            <a:spLocks noGrp="1"/>
          </p:cNvSpPr>
          <p:nvPr>
            <p:ph type="sldNum" sz="quarter" idx="12"/>
          </p:nvPr>
        </p:nvSpPr>
        <p:spPr/>
        <p:txBody>
          <a:bodyPr/>
          <a:lstStyle/>
          <a:p>
            <a:fld id="{7E048D1F-C194-B343-A374-69CF252E1607}" type="slidenum">
              <a:rPr lang="en-US" smtClean="0"/>
              <a:pPr/>
              <a:t>97</a:t>
            </a:fld>
            <a:endParaRPr lang="en-US" dirty="0"/>
          </a:p>
        </p:txBody>
      </p:sp>
    </p:spTree>
    <p:extLst>
      <p:ext uri="{BB962C8B-B14F-4D97-AF65-F5344CB8AC3E}">
        <p14:creationId xmlns:p14="http://schemas.microsoft.com/office/powerpoint/2010/main" val="5970697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E048D1F-C194-B343-A374-69CF252E1607}" type="slidenum">
              <a:rPr lang="en-US" smtClean="0"/>
              <a:pPr/>
              <a:t>98</a:t>
            </a:fld>
            <a:endParaRPr lang="en-US" dirty="0"/>
          </a:p>
        </p:txBody>
      </p:sp>
      <p:pic>
        <p:nvPicPr>
          <p:cNvPr id="6" name="Picture 5"/>
          <p:cNvPicPr>
            <a:picLocks noChangeAspect="1"/>
          </p:cNvPicPr>
          <p:nvPr/>
        </p:nvPicPr>
        <p:blipFill>
          <a:blip r:embed="rId2"/>
          <a:stretch>
            <a:fillRect/>
          </a:stretch>
        </p:blipFill>
        <p:spPr>
          <a:xfrm>
            <a:off x="6779419" y="119063"/>
            <a:ext cx="1066800" cy="1428750"/>
          </a:xfrm>
          <a:prstGeom prst="rect">
            <a:avLst/>
          </a:prstGeom>
        </p:spPr>
      </p:pic>
      <p:pic>
        <p:nvPicPr>
          <p:cNvPr id="7" name="Picture 6"/>
          <p:cNvPicPr>
            <a:picLocks noChangeAspect="1"/>
          </p:cNvPicPr>
          <p:nvPr/>
        </p:nvPicPr>
        <p:blipFill>
          <a:blip r:embed="rId3"/>
          <a:stretch>
            <a:fillRect/>
          </a:stretch>
        </p:blipFill>
        <p:spPr>
          <a:xfrm>
            <a:off x="1628776" y="139776"/>
            <a:ext cx="3869531" cy="1408037"/>
          </a:xfrm>
          <a:prstGeom prst="rect">
            <a:avLst/>
          </a:prstGeom>
        </p:spPr>
      </p:pic>
      <p:sp>
        <p:nvSpPr>
          <p:cNvPr id="9" name="Rectangle 8"/>
          <p:cNvSpPr/>
          <p:nvPr/>
        </p:nvSpPr>
        <p:spPr>
          <a:xfrm>
            <a:off x="3506863" y="4497794"/>
            <a:ext cx="2180790" cy="300082"/>
          </a:xfrm>
          <a:prstGeom prst="rect">
            <a:avLst/>
          </a:prstGeom>
        </p:spPr>
        <p:txBody>
          <a:bodyPr wrap="none">
            <a:spAutoFit/>
          </a:bodyPr>
          <a:lstStyle/>
          <a:p>
            <a:r>
              <a:rPr lang="da-DK" sz="1350" dirty="0"/>
              <a:t>Fertil Steril 2012;98:1363–9.</a:t>
            </a:r>
            <a:endParaRPr lang="en-US" sz="1350" dirty="0"/>
          </a:p>
        </p:txBody>
      </p:sp>
      <p:pic>
        <p:nvPicPr>
          <p:cNvPr id="2" name="Picture 1"/>
          <p:cNvPicPr>
            <a:picLocks noChangeAspect="1"/>
          </p:cNvPicPr>
          <p:nvPr/>
        </p:nvPicPr>
        <p:blipFill>
          <a:blip r:embed="rId4"/>
          <a:stretch>
            <a:fillRect/>
          </a:stretch>
        </p:blipFill>
        <p:spPr>
          <a:xfrm>
            <a:off x="2115196" y="1831592"/>
            <a:ext cx="5150644" cy="2324100"/>
          </a:xfrm>
          <a:prstGeom prst="rect">
            <a:avLst/>
          </a:prstGeom>
        </p:spPr>
      </p:pic>
    </p:spTree>
    <p:extLst>
      <p:ext uri="{BB962C8B-B14F-4D97-AF65-F5344CB8AC3E}">
        <p14:creationId xmlns:p14="http://schemas.microsoft.com/office/powerpoint/2010/main" val="27540259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E048D1F-C194-B343-A374-69CF252E1607}" type="slidenum">
              <a:rPr lang="en-US" smtClean="0"/>
              <a:pPr/>
              <a:t>99</a:t>
            </a:fld>
            <a:endParaRPr lang="en-US" dirty="0"/>
          </a:p>
        </p:txBody>
      </p:sp>
      <p:pic>
        <p:nvPicPr>
          <p:cNvPr id="6" name="Picture 5"/>
          <p:cNvPicPr>
            <a:picLocks noChangeAspect="1"/>
          </p:cNvPicPr>
          <p:nvPr/>
        </p:nvPicPr>
        <p:blipFill>
          <a:blip r:embed="rId3"/>
          <a:stretch>
            <a:fillRect/>
          </a:stretch>
        </p:blipFill>
        <p:spPr>
          <a:xfrm>
            <a:off x="6779419" y="119063"/>
            <a:ext cx="1066800" cy="1428750"/>
          </a:xfrm>
          <a:prstGeom prst="rect">
            <a:avLst/>
          </a:prstGeom>
        </p:spPr>
      </p:pic>
      <p:pic>
        <p:nvPicPr>
          <p:cNvPr id="7" name="Picture 6"/>
          <p:cNvPicPr>
            <a:picLocks noChangeAspect="1"/>
          </p:cNvPicPr>
          <p:nvPr/>
        </p:nvPicPr>
        <p:blipFill>
          <a:blip r:embed="rId4"/>
          <a:stretch>
            <a:fillRect/>
          </a:stretch>
        </p:blipFill>
        <p:spPr>
          <a:xfrm>
            <a:off x="1628776" y="139776"/>
            <a:ext cx="3869531" cy="1408037"/>
          </a:xfrm>
          <a:prstGeom prst="rect">
            <a:avLst/>
          </a:prstGeom>
        </p:spPr>
      </p:pic>
      <p:sp>
        <p:nvSpPr>
          <p:cNvPr id="9" name="Rectangle 8"/>
          <p:cNvSpPr/>
          <p:nvPr/>
        </p:nvSpPr>
        <p:spPr>
          <a:xfrm>
            <a:off x="3506863" y="4741037"/>
            <a:ext cx="2178802" cy="300082"/>
          </a:xfrm>
          <a:prstGeom prst="rect">
            <a:avLst/>
          </a:prstGeom>
        </p:spPr>
        <p:txBody>
          <a:bodyPr wrap="none">
            <a:spAutoFit/>
          </a:bodyPr>
          <a:lstStyle/>
          <a:p>
            <a:r>
              <a:rPr lang="da-DK" sz="1350" dirty="0"/>
              <a:t>Fertil Steril 2012;98:1363–9.</a:t>
            </a:r>
            <a:endParaRPr lang="en-US" sz="1350" dirty="0"/>
          </a:p>
        </p:txBody>
      </p:sp>
      <p:pic>
        <p:nvPicPr>
          <p:cNvPr id="2" name="Picture 1"/>
          <p:cNvPicPr>
            <a:picLocks noChangeAspect="1"/>
          </p:cNvPicPr>
          <p:nvPr/>
        </p:nvPicPr>
        <p:blipFill>
          <a:blip r:embed="rId5"/>
          <a:stretch>
            <a:fillRect/>
          </a:stretch>
        </p:blipFill>
        <p:spPr>
          <a:xfrm>
            <a:off x="2235994" y="1547813"/>
            <a:ext cx="4543425" cy="3028950"/>
          </a:xfrm>
          <a:prstGeom prst="rect">
            <a:avLst/>
          </a:prstGeom>
        </p:spPr>
      </p:pic>
    </p:spTree>
    <p:extLst>
      <p:ext uri="{BB962C8B-B14F-4D97-AF65-F5344CB8AC3E}">
        <p14:creationId xmlns:p14="http://schemas.microsoft.com/office/powerpoint/2010/main" val="10000550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10152</TotalTime>
  <Words>4797</Words>
  <Application>Microsoft Macintosh PowerPoint</Application>
  <PresentationFormat>On-screen Show (16:9)</PresentationFormat>
  <Paragraphs>549</Paragraphs>
  <Slides>100</Slides>
  <Notes>14</Notes>
  <HiddenSlides>27</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100</vt:i4>
      </vt:variant>
    </vt:vector>
  </HeadingPairs>
  <TitlesOfParts>
    <vt:vector size="111" baseType="lpstr">
      <vt:lpstr>ＭＳ Ｐゴシック</vt:lpstr>
      <vt:lpstr>Arial</vt:lpstr>
      <vt:lpstr>Arial Greek</vt:lpstr>
      <vt:lpstr>Arial Hebrew Scholar</vt:lpstr>
      <vt:lpstr>Calibri</vt:lpstr>
      <vt:lpstr>Garamond</vt:lpstr>
      <vt:lpstr>Mangal</vt:lpstr>
      <vt:lpstr>Segoe UI</vt:lpstr>
      <vt:lpstr>Times New Roman</vt:lpstr>
      <vt:lpstr>TimesNewRomanPS</vt:lpstr>
      <vt:lpstr>Office Theme</vt:lpstr>
      <vt:lpstr>PowerPoint Presentation</vt:lpstr>
      <vt:lpstr>What is Ovarian Reserve?</vt:lpstr>
      <vt:lpstr>PowerPoint Presentation</vt:lpstr>
      <vt:lpstr>A history of oocyte cryopreservation</vt:lpstr>
      <vt:lpstr>A history of oocyte cryopreservation</vt:lpstr>
      <vt:lpstr>Cryopreservation of eggs and embryos</vt:lpstr>
      <vt:lpstr>A history of oocyte cryopreservation</vt:lpstr>
      <vt:lpstr>Fertility preservation after puberty?</vt:lpstr>
      <vt:lpstr> Oocyte    Vitrification</vt:lpstr>
      <vt:lpstr>PowerPoint Presentation</vt:lpstr>
      <vt:lpstr>PowerPoint Presentation</vt:lpstr>
      <vt:lpstr>PowerPoint Presentation</vt:lpstr>
      <vt:lpstr>Breast cancer age distribution. </vt:lpstr>
      <vt:lpstr>Time is important!!!</vt:lpstr>
      <vt:lpstr>PowerPoint Presentation</vt:lpstr>
      <vt:lpstr>PowerPoint Presentation</vt:lpstr>
      <vt:lpstr>Reproductive Performance</vt:lpstr>
      <vt:lpstr>PowerPoint Presentation</vt:lpstr>
      <vt:lpstr>PowerPoint Presentation</vt:lpstr>
      <vt:lpstr>PowerPoint Presentation</vt:lpstr>
      <vt:lpstr>PowerPoint Presentation</vt:lpstr>
      <vt:lpstr>PowerPoint Presentation</vt:lpstr>
      <vt:lpstr>Ανάγκη και δυνατότητες της διατήρησης της αναπαραγωγικής λειτουργίας σήμερα </vt:lpstr>
      <vt:lpstr>ΕΛΣΤΑΤ </vt:lpstr>
      <vt:lpstr>PowerPoint Presentation</vt:lpstr>
      <vt:lpstr>PowerPoint Presentation</vt:lpstr>
      <vt:lpstr>PowerPoint Presentation</vt:lpstr>
      <vt:lpstr>PowerPoint Presentation</vt:lpstr>
      <vt:lpstr>Time is important!!!</vt:lpstr>
      <vt:lpstr>PowerPoint Presentation</vt:lpstr>
      <vt:lpstr>Social egg Freezing </vt:lpstr>
      <vt:lpstr>PowerPoint Presentation</vt:lpstr>
      <vt:lpstr> On the ethics of egg Freezing  Is Infertility  a disease ?</vt:lpstr>
      <vt:lpstr>PowerPoint Presentation</vt:lpstr>
      <vt:lpstr>PowerPoint Presentation</vt:lpstr>
      <vt:lpstr>PowerPoint Presentation</vt:lpstr>
      <vt:lpstr>PowerPoint Presentation</vt:lpstr>
      <vt:lpstr>PowerPoint Presentation</vt:lpstr>
      <vt:lpstr>PowerPoint Presentation</vt:lpstr>
      <vt:lpstr> Ελληνική Εταιρία Διατήρησης Αναπαραγωγής  Hellenic Society for Fertility Preservation  ( www. hsfp.gr) </vt:lpstr>
      <vt:lpstr>PowerPoint Presentation</vt:lpstr>
      <vt:lpstr>Greek statistics 2014 !!!!!</vt:lpstr>
      <vt:lpstr>Ovarian reserve</vt:lpstr>
      <vt:lpstr>Age and Fertility</vt:lpstr>
      <vt:lpstr>Ovarian stimulation protocol (GnRH antagonists)  </vt:lpstr>
      <vt:lpstr>PowerPoint Presentation</vt:lpstr>
      <vt:lpstr>PowerPoint Presentation</vt:lpstr>
      <vt:lpstr>PowerPoint Presentation</vt:lpstr>
      <vt:lpstr>Age and Fertility</vt:lpstr>
      <vt:lpstr>Fertility preservation in women is feasible and successful because………..</vt:lpstr>
      <vt:lpstr>PowerPoint Presentation</vt:lpstr>
      <vt:lpstr>PowerPoint Presentation</vt:lpstr>
      <vt:lpstr>PowerPoint Presentation</vt:lpstr>
      <vt:lpstr>PowerPoint Presentation</vt:lpstr>
      <vt:lpstr>PowerPoint Presentation</vt:lpstr>
      <vt:lpstr>Five-year Relative Survival Rates*(%) for Selected Cancers among Individuals† Aged 15 and Older in Select Countries </vt:lpstr>
      <vt:lpstr>Estimated New Cancer Cases for Leading Cancer Sites  </vt:lpstr>
      <vt:lpstr>PowerPoint Presentation</vt:lpstr>
      <vt:lpstr>Biomarkers of ovarian reserve </vt:lpstr>
      <vt:lpstr>PowerPoint Presentation</vt:lpstr>
      <vt:lpstr>PowerPoint Presentation</vt:lpstr>
      <vt:lpstr>Fertility preservation in patients with cancer. Options for management</vt:lpstr>
      <vt:lpstr>Time from diagnosis to egg harvesting</vt:lpstr>
      <vt:lpstr>PowerPoint Presentation</vt:lpstr>
      <vt:lpstr>PowerPoint Presentation</vt:lpstr>
      <vt:lpstr>PowerPoint Presentation</vt:lpstr>
      <vt:lpstr>PowerPoint Presentation</vt:lpstr>
      <vt:lpstr>PowerPoint Presentation</vt:lpstr>
      <vt:lpstr>PowerPoint Presentation</vt:lpstr>
      <vt:lpstr>Ovarian damage after chemotherapy </vt:lpstr>
      <vt:lpstr>   Βιοδείκτες ωοθηκικού αποθέματος</vt:lpstr>
      <vt:lpstr>PowerPoint Presentation</vt:lpstr>
      <vt:lpstr>PowerPoint Presentation</vt:lpstr>
      <vt:lpstr>Inhibin and Activins </vt:lpstr>
      <vt:lpstr>Inhibin beta</vt:lpstr>
      <vt:lpstr>Inhibin B  and ovarian reserve</vt:lpstr>
      <vt:lpstr>AMH </vt:lpstr>
      <vt:lpstr>AMH levels through out the reproductive life </vt:lpstr>
      <vt:lpstr>AMH and PCOs </vt:lpstr>
      <vt:lpstr>Limitations to AMH measurements </vt:lpstr>
      <vt:lpstr>Antral follicle count  ( AFC) </vt:lpstr>
      <vt:lpstr>Changes in FSH , AMH and AFC during reproductive life </vt:lpstr>
      <vt:lpstr>Factors influencing the relationship between,  and the predictability of, AMH and AFC </vt:lpstr>
      <vt:lpstr>PowerPoint Presentation</vt:lpstr>
      <vt:lpstr>PowerPoint Presentation</vt:lpstr>
      <vt:lpstr>PowerPoint Presentation</vt:lpstr>
      <vt:lpstr>PowerPoint Presentation</vt:lpstr>
      <vt:lpstr>Take home message</vt:lpstr>
      <vt:lpstr>PowerPoint Presentation</vt:lpstr>
      <vt:lpstr>PowerPoint Presentation</vt:lpstr>
      <vt:lpstr>PowerPoint Presentation</vt:lpstr>
      <vt:lpstr>The role of GnRH agonists during chemotherapy  in fertility preservation </vt:lpstr>
      <vt:lpstr>AFC</vt:lpstr>
      <vt:lpstr>Ovarian stimulation protocol (GnRH antagonists)  </vt:lpstr>
      <vt:lpstr>Facts and Fiction in ovarian physiology Tradition and Innovation in Assisted Reproduction  </vt:lpstr>
      <vt:lpstr>PowerPoint Presentation</vt:lpstr>
      <vt:lpstr>Problem #2  Ovarian stimulation may increase estradiol levels </vt:lpstr>
      <vt:lpstr>PowerPoint Presentation</vt:lpstr>
      <vt:lpstr>PowerPoint Presentation</vt:lpstr>
      <vt:lpstr>Ovarian cryopreservation for subsequent re-implantation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Retina</dc:creator>
  <cp:lastModifiedBy>Microsoft Office User</cp:lastModifiedBy>
  <cp:revision>150</cp:revision>
  <dcterms:created xsi:type="dcterms:W3CDTF">2018-04-09T19:51:09Z</dcterms:created>
  <dcterms:modified xsi:type="dcterms:W3CDTF">2020-02-22T17:25:30Z</dcterms:modified>
</cp:coreProperties>
</file>