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5" r:id="rId4"/>
    <p:sldId id="258" r:id="rId5"/>
    <p:sldId id="259" r:id="rId6"/>
    <p:sldId id="274" r:id="rId7"/>
    <p:sldId id="270" r:id="rId8"/>
    <p:sldId id="271" r:id="rId9"/>
    <p:sldId id="260" r:id="rId10"/>
    <p:sldId id="261" r:id="rId11"/>
    <p:sldId id="262" r:id="rId12"/>
    <p:sldId id="267" r:id="rId13"/>
    <p:sldId id="268" r:id="rId14"/>
    <p:sldId id="263" r:id="rId15"/>
    <p:sldId id="272" r:id="rId16"/>
    <p:sldId id="273" r:id="rId17"/>
    <p:sldId id="275" r:id="rId18"/>
    <p:sldId id="278" r:id="rId19"/>
    <p:sldId id="277" r:id="rId20"/>
    <p:sldId id="276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9" r:id="rId29"/>
    <p:sldId id="286" r:id="rId30"/>
    <p:sldId id="287" r:id="rId31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7880" autoAdjust="0"/>
    <p:restoredTop sz="94660"/>
  </p:normalViewPr>
  <p:slideViewPr>
    <p:cSldViewPr>
      <p:cViewPr varScale="1">
        <p:scale>
          <a:sx n="81" d="100"/>
          <a:sy n="81" d="100"/>
        </p:scale>
        <p:origin x="-82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Ορθογώνιο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837D2-1359-4453-A484-85B999E02768}" type="datetimeFigureOut">
              <a:rPr lang="el-GR" smtClean="0"/>
              <a:pPr/>
              <a:t>14/2/2017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3F382-E07F-4991-B961-5596A5715882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0" name="9 - Ορθογώνιο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837D2-1359-4453-A484-85B999E02768}" type="datetimeFigureOut">
              <a:rPr lang="el-GR" smtClean="0"/>
              <a:pPr/>
              <a:t>14/2/2017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3F382-E07F-4991-B961-5596A571588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Ορθογώνιο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7 - Ορθογώνιο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837D2-1359-4453-A484-85B999E02768}" type="datetimeFigureOut">
              <a:rPr lang="el-GR" smtClean="0"/>
              <a:pPr/>
              <a:t>14/2/2017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3F382-E07F-4991-B961-5596A571588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837D2-1359-4453-A484-85B999E02768}" type="datetimeFigureOut">
              <a:rPr lang="el-GR" smtClean="0"/>
              <a:pPr/>
              <a:t>14/2/2017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3F382-E07F-4991-B961-5596A571588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Ορθογώνιο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11 - Ορθογώνιο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837D2-1359-4453-A484-85B999E02768}" type="datetimeFigureOut">
              <a:rPr lang="el-GR" smtClean="0"/>
              <a:pPr/>
              <a:t>14/2/2017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3F382-E07F-4991-B961-5596A571588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837D2-1359-4453-A484-85B999E02768}" type="datetimeFigureOut">
              <a:rPr lang="el-GR" smtClean="0"/>
              <a:pPr/>
              <a:t>14/2/2017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3F382-E07F-4991-B961-5596A571588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837D2-1359-4453-A484-85B999E02768}" type="datetimeFigureOut">
              <a:rPr lang="el-GR" smtClean="0"/>
              <a:pPr/>
              <a:t>14/2/2017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3F382-E07F-4991-B961-5596A571588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837D2-1359-4453-A484-85B999E02768}" type="datetimeFigureOut">
              <a:rPr lang="el-GR" smtClean="0"/>
              <a:pPr/>
              <a:t>14/2/2017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3F382-E07F-4991-B961-5596A571588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837D2-1359-4453-A484-85B999E02768}" type="datetimeFigureOut">
              <a:rPr lang="el-GR" smtClean="0"/>
              <a:pPr/>
              <a:t>14/2/2017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3F382-E07F-4991-B961-5596A571588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837D2-1359-4453-A484-85B999E02768}" type="datetimeFigureOut">
              <a:rPr lang="el-GR" smtClean="0"/>
              <a:pPr/>
              <a:t>14/2/2017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3F382-E07F-4991-B961-5596A5715882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2" name="11 - Ορθογώνιο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- Ορθογώνιο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l-GR" smtClean="0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2E9837D2-1359-4453-A484-85B999E02768}" type="datetimeFigureOut">
              <a:rPr lang="el-GR" smtClean="0"/>
              <a:pPr/>
              <a:t>14/2/2017</a:t>
            </a:fld>
            <a:endParaRPr lang="el-GR"/>
          </a:p>
        </p:txBody>
      </p:sp>
      <p:sp>
        <p:nvSpPr>
          <p:cNvPr id="11" name="10 - Ορθογώνιο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- Ορθογώνιο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F843F382-E07F-4991-B961-5596A571588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- Ορθογώνιο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6 - Ορθογώνιο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2E9837D2-1359-4453-A484-85B999E02768}" type="datetimeFigureOut">
              <a:rPr lang="el-GR" smtClean="0"/>
              <a:pPr/>
              <a:t>14/2/2017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F843F382-E07F-4991-B961-5596A5715882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Kassanos\Desktop\&#949;&#957;&#948;&#959;&#956;&#951;&#964;&#961;&#943;&#969;&#963;&#951;%20&#966;&#959;&#953;&#964;&#951;&#964;&#941;&#962;\endometriosis%20fitites%201.wmv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Kassanos\Desktop\&#949;&#957;&#948;&#959;&#956;&#951;&#964;&#961;&#943;&#969;&#963;&#951;%20&#966;&#959;&#953;&#964;&#951;&#964;&#941;&#962;\fitites%202.wmv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Kassanos\Desktop\&#949;&#957;&#948;&#959;&#956;&#951;&#964;&#961;&#943;&#969;&#963;&#951;%20&#966;&#959;&#953;&#964;&#951;&#964;&#941;&#962;\fitites%203.wmv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l-GR" sz="8000" dirty="0" smtClean="0"/>
              <a:t>ΕΝΔΟΜΗΤΡΙΩΣΗ</a:t>
            </a:r>
            <a:br>
              <a:rPr lang="el-GR" sz="8000" dirty="0" smtClean="0"/>
            </a:br>
            <a:r>
              <a:rPr lang="el-GR" dirty="0" smtClean="0"/>
              <a:t>Νεώτερα δεδομένα</a:t>
            </a:r>
            <a:br>
              <a:rPr lang="el-GR" dirty="0" smtClean="0"/>
            </a:br>
            <a:endParaRPr lang="el-GR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611560" y="5157192"/>
            <a:ext cx="8077200" cy="1499616"/>
          </a:xfrm>
        </p:spPr>
        <p:txBody>
          <a:bodyPr>
            <a:normAutofit/>
          </a:bodyPr>
          <a:lstStyle/>
          <a:p>
            <a:r>
              <a:rPr lang="el-GR" sz="2400" dirty="0" smtClean="0"/>
              <a:t>Παντελής Ι. </a:t>
            </a:r>
            <a:r>
              <a:rPr lang="el-GR" sz="2400" dirty="0" err="1" smtClean="0"/>
              <a:t>Τρομπούκης</a:t>
            </a:r>
            <a:endParaRPr lang="el-GR" sz="2400" dirty="0" smtClean="0"/>
          </a:p>
          <a:p>
            <a:r>
              <a:rPr lang="el-GR" sz="2400" dirty="0" err="1" smtClean="0"/>
              <a:t>Λέκτωρας</a:t>
            </a:r>
            <a:r>
              <a:rPr lang="el-GR" sz="2400" dirty="0" smtClean="0"/>
              <a:t> (ΠΔ 407)</a:t>
            </a:r>
          </a:p>
          <a:p>
            <a:r>
              <a:rPr lang="el-GR" sz="2400" dirty="0" smtClean="0"/>
              <a:t>3</a:t>
            </a:r>
            <a:r>
              <a:rPr lang="el-GR" sz="2400" baseline="30000" dirty="0" smtClean="0"/>
              <a:t>η</a:t>
            </a:r>
            <a:r>
              <a:rPr lang="el-GR" sz="2400" dirty="0" smtClean="0"/>
              <a:t> Μαιευτική &amp; Γυναικολογική Κλινική ΕΚΠΑ</a:t>
            </a:r>
            <a:endParaRPr lang="el-GR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2740" t="3331"/>
          <a:stretch>
            <a:fillRect/>
          </a:stretch>
        </p:blipFill>
        <p:spPr bwMode="auto">
          <a:xfrm>
            <a:off x="6588224" y="0"/>
            <a:ext cx="2555776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" name="Picture 4" descr="Image_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-1"/>
            <a:ext cx="9144000" cy="6861417"/>
          </a:xfrm>
          <a:prstGeom prst="rect">
            <a:avLst/>
          </a:prstGeo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" name="Picture 6" descr="Image_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832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800" dirty="0" err="1" smtClean="0"/>
              <a:t>Παθογένεση</a:t>
            </a:r>
            <a:r>
              <a:rPr lang="el-GR" sz="4800" dirty="0" smtClean="0"/>
              <a:t>- θεωρίες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1484784"/>
            <a:ext cx="9433048" cy="6264695"/>
          </a:xfrm>
        </p:spPr>
        <p:txBody>
          <a:bodyPr>
            <a:normAutofit fontScale="70000" lnSpcReduction="20000"/>
          </a:bodyPr>
          <a:lstStyle/>
          <a:p>
            <a:r>
              <a:rPr lang="en-US" sz="4000" dirty="0" smtClean="0"/>
              <a:t>1860- </a:t>
            </a:r>
            <a:r>
              <a:rPr lang="en-US" sz="4000" dirty="0" err="1" smtClean="0"/>
              <a:t>Rokitansky</a:t>
            </a:r>
            <a:r>
              <a:rPr lang="en-US" sz="4000" dirty="0" smtClean="0"/>
              <a:t>, </a:t>
            </a:r>
            <a:r>
              <a:rPr lang="el-GR" sz="4000" dirty="0" smtClean="0"/>
              <a:t>πρώτη περιγραφή</a:t>
            </a:r>
            <a:endParaRPr lang="en-US" sz="4000" dirty="0" smtClean="0"/>
          </a:p>
          <a:p>
            <a:pPr>
              <a:buNone/>
            </a:pPr>
            <a:endParaRPr lang="en-US" sz="4000" dirty="0" smtClean="0"/>
          </a:p>
          <a:p>
            <a:r>
              <a:rPr lang="en-US" sz="4000" dirty="0" smtClean="0"/>
              <a:t>1897- </a:t>
            </a:r>
            <a:r>
              <a:rPr lang="en-US" sz="4000" dirty="0" err="1" smtClean="0"/>
              <a:t>Reclinhausen</a:t>
            </a:r>
            <a:r>
              <a:rPr lang="en-US" sz="4000" dirty="0" smtClean="0"/>
              <a:t>, </a:t>
            </a:r>
            <a:r>
              <a:rPr lang="el-GR" sz="4000" dirty="0" smtClean="0"/>
              <a:t>προέρχεται από εμβρυϊκά στοιχεία </a:t>
            </a:r>
            <a:r>
              <a:rPr lang="el-GR" sz="4000" dirty="0" err="1" smtClean="0"/>
              <a:t>μεσόνεφρου</a:t>
            </a:r>
            <a:endParaRPr lang="en-US" sz="4000" dirty="0" smtClean="0"/>
          </a:p>
          <a:p>
            <a:pPr>
              <a:buNone/>
            </a:pPr>
            <a:endParaRPr lang="el-GR" sz="4000" dirty="0" smtClean="0"/>
          </a:p>
          <a:p>
            <a:r>
              <a:rPr lang="el-GR" sz="4000" dirty="0" smtClean="0"/>
              <a:t>1898- </a:t>
            </a:r>
            <a:r>
              <a:rPr lang="en-US" sz="4000" dirty="0" err="1" smtClean="0"/>
              <a:t>Ivanof</a:t>
            </a:r>
            <a:r>
              <a:rPr lang="el-GR" sz="4000" dirty="0" smtClean="0"/>
              <a:t>, 1907</a:t>
            </a:r>
            <a:r>
              <a:rPr lang="en-US" sz="4000" dirty="0" smtClean="0"/>
              <a:t> Meyer</a:t>
            </a:r>
            <a:r>
              <a:rPr lang="el-GR" sz="4000" dirty="0" smtClean="0"/>
              <a:t>,</a:t>
            </a:r>
            <a:r>
              <a:rPr lang="en-US" sz="4000" dirty="0" smtClean="0"/>
              <a:t> </a:t>
            </a:r>
            <a:r>
              <a:rPr lang="el-GR" sz="4000" dirty="0" smtClean="0"/>
              <a:t>θεωρία μετάπλασης- </a:t>
            </a:r>
          </a:p>
          <a:p>
            <a:pPr>
              <a:buNone/>
            </a:pPr>
            <a:r>
              <a:rPr lang="el-GR" sz="4000" dirty="0" smtClean="0"/>
              <a:t>     </a:t>
            </a:r>
            <a:r>
              <a:rPr lang="el-GR" sz="4000" dirty="0" err="1" smtClean="0"/>
              <a:t>μεσοθήλιο</a:t>
            </a:r>
            <a:r>
              <a:rPr lang="el-GR" sz="4000" dirty="0" smtClean="0"/>
              <a:t> </a:t>
            </a:r>
            <a:r>
              <a:rPr lang="el-GR" sz="4000" dirty="0" err="1" smtClean="0"/>
              <a:t>περιτονέου</a:t>
            </a:r>
            <a:r>
              <a:rPr lang="el-GR" sz="4000" dirty="0" smtClean="0"/>
              <a:t> σε </a:t>
            </a:r>
            <a:r>
              <a:rPr lang="el-GR" sz="4000" dirty="0" err="1" smtClean="0"/>
              <a:t>ενδομητρικό</a:t>
            </a:r>
            <a:r>
              <a:rPr lang="el-GR" sz="4000" dirty="0" smtClean="0"/>
              <a:t> ιστό</a:t>
            </a:r>
          </a:p>
          <a:p>
            <a:endParaRPr lang="el-GR" sz="4000" dirty="0" smtClean="0"/>
          </a:p>
          <a:p>
            <a:r>
              <a:rPr lang="el-GR" sz="4000" dirty="0" smtClean="0"/>
              <a:t>1908 </a:t>
            </a:r>
            <a:r>
              <a:rPr lang="en-US" sz="4000" dirty="0" smtClean="0"/>
              <a:t>,</a:t>
            </a:r>
            <a:r>
              <a:rPr lang="el-GR" sz="4000" dirty="0" smtClean="0"/>
              <a:t>1921</a:t>
            </a:r>
            <a:r>
              <a:rPr lang="en-US" sz="4000" dirty="0" smtClean="0"/>
              <a:t>-</a:t>
            </a:r>
            <a:r>
              <a:rPr lang="el-GR" sz="4000" dirty="0" smtClean="0"/>
              <a:t> </a:t>
            </a:r>
            <a:r>
              <a:rPr lang="en-US" sz="4000" dirty="0" err="1" smtClean="0"/>
              <a:t>Gulen</a:t>
            </a:r>
            <a:r>
              <a:rPr lang="en-US" sz="4000" dirty="0" smtClean="0"/>
              <a:t> </a:t>
            </a:r>
            <a:r>
              <a:rPr lang="el-GR" sz="4000" dirty="0" smtClean="0"/>
              <a:t>και </a:t>
            </a:r>
            <a:r>
              <a:rPr lang="en-US" sz="4000" dirty="0" smtClean="0"/>
              <a:t>Sampson</a:t>
            </a:r>
            <a:r>
              <a:rPr lang="el-GR" sz="4000" dirty="0" smtClean="0"/>
              <a:t> θεωρία μεταφοράς και εμφύτευσης</a:t>
            </a:r>
          </a:p>
          <a:p>
            <a:endParaRPr lang="el-GR" sz="4000" dirty="0" smtClean="0"/>
          </a:p>
          <a:p>
            <a:r>
              <a:rPr lang="el-GR" sz="4000" dirty="0" smtClean="0"/>
              <a:t>1924</a:t>
            </a:r>
            <a:r>
              <a:rPr lang="en-US" sz="4000" dirty="0" smtClean="0"/>
              <a:t>- </a:t>
            </a:r>
            <a:r>
              <a:rPr lang="el-GR" sz="4000" dirty="0" smtClean="0"/>
              <a:t> </a:t>
            </a:r>
            <a:r>
              <a:rPr lang="en-US" sz="4000" dirty="0" err="1" smtClean="0"/>
              <a:t>Halban</a:t>
            </a:r>
            <a:r>
              <a:rPr lang="en-US" sz="4000" dirty="0" smtClean="0"/>
              <a:t> </a:t>
            </a:r>
            <a:r>
              <a:rPr lang="el-GR" sz="4000" dirty="0" err="1" smtClean="0"/>
              <a:t>λεμφωγενής</a:t>
            </a:r>
            <a:r>
              <a:rPr lang="el-GR" sz="4000" dirty="0" smtClean="0"/>
              <a:t> διασπορά</a:t>
            </a:r>
          </a:p>
          <a:p>
            <a:endParaRPr lang="el-GR" sz="4000" dirty="0" smtClean="0"/>
          </a:p>
          <a:p>
            <a:r>
              <a:rPr lang="el-GR" sz="4000" dirty="0" smtClean="0"/>
              <a:t>1949</a:t>
            </a:r>
            <a:r>
              <a:rPr lang="en-US" sz="4000" dirty="0" smtClean="0"/>
              <a:t>- </a:t>
            </a:r>
            <a:r>
              <a:rPr lang="en-US" sz="4000" dirty="0" err="1" smtClean="0"/>
              <a:t>Javert</a:t>
            </a:r>
            <a:r>
              <a:rPr lang="en-US" sz="4000" dirty="0" smtClean="0"/>
              <a:t>,</a:t>
            </a:r>
            <a:r>
              <a:rPr lang="el-GR" sz="4000" dirty="0" smtClean="0"/>
              <a:t> </a:t>
            </a:r>
            <a:r>
              <a:rPr lang="el-GR" sz="4000" dirty="0" err="1" smtClean="0"/>
              <a:t>αιματογενής</a:t>
            </a:r>
            <a:r>
              <a:rPr lang="el-GR" sz="4000" dirty="0" smtClean="0"/>
              <a:t> διασπορά</a:t>
            </a:r>
          </a:p>
          <a:p>
            <a:pPr>
              <a:buNone/>
            </a:pPr>
            <a:endParaRPr lang="el-GR" dirty="0" smtClean="0"/>
          </a:p>
          <a:p>
            <a:endParaRPr lang="el-GR" dirty="0" smtClean="0"/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r>
              <a:rPr lang="el-GR" dirty="0" smtClean="0"/>
              <a:t> </a:t>
            </a:r>
            <a:endParaRPr lang="en-US" dirty="0" smtClean="0"/>
          </a:p>
          <a:p>
            <a:endParaRPr lang="en-US" dirty="0" smtClean="0"/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2510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John Albertson Sampson  (1873-1946)</a:t>
            </a:r>
            <a:endParaRPr lang="el-G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412776"/>
            <a:ext cx="4286990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251062"/>
          </a:xfrm>
        </p:spPr>
        <p:txBody>
          <a:bodyPr>
            <a:noAutofit/>
          </a:bodyPr>
          <a:lstStyle/>
          <a:p>
            <a:r>
              <a:rPr lang="el-GR" sz="4400" dirty="0" smtClean="0"/>
              <a:t>Θεωρία του </a:t>
            </a:r>
            <a:r>
              <a:rPr lang="en-US" sz="4400" dirty="0" smtClean="0"/>
              <a:t>Sampson</a:t>
            </a:r>
            <a:r>
              <a:rPr lang="el-GR" sz="4400" dirty="0" smtClean="0"/>
              <a:t/>
            </a:r>
            <a:br>
              <a:rPr lang="el-GR" sz="4400" dirty="0" smtClean="0"/>
            </a:br>
            <a:endParaRPr lang="el-GR" sz="4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78634"/>
            <a:ext cx="9144000" cy="562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800" dirty="0" smtClean="0"/>
              <a:t>Θεωρία του </a:t>
            </a:r>
            <a:r>
              <a:rPr lang="en-US" sz="4800" dirty="0" smtClean="0"/>
              <a:t>Sampson</a:t>
            </a:r>
            <a:endParaRPr lang="el-G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8352928" cy="497205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400" dirty="0" smtClean="0"/>
              <a:t>Θεωρία του </a:t>
            </a:r>
            <a:r>
              <a:rPr lang="en-US" sz="4400" dirty="0" smtClean="0"/>
              <a:t>Sampson</a:t>
            </a:r>
            <a:endParaRPr lang="el-G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556792"/>
            <a:ext cx="7877175" cy="494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</a:t>
            </a:r>
            <a:r>
              <a:rPr lang="el-GR" dirty="0" err="1" smtClean="0"/>
              <a:t>εώτερες</a:t>
            </a:r>
            <a:r>
              <a:rPr lang="el-GR" dirty="0" smtClean="0"/>
              <a:t> θεωρίες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79512" y="1628800"/>
            <a:ext cx="8964488" cy="5229199"/>
          </a:xfrm>
        </p:spPr>
        <p:txBody>
          <a:bodyPr>
            <a:normAutofit/>
          </a:bodyPr>
          <a:lstStyle/>
          <a:p>
            <a:r>
              <a:rPr lang="el-GR" dirty="0" smtClean="0"/>
              <a:t>Ανοσολογικός παράγοντας, κυτταρική ανοσία, ΝΚ κύτταρα του </a:t>
            </a:r>
            <a:r>
              <a:rPr lang="el-GR" dirty="0" err="1" smtClean="0"/>
              <a:t>περιτονέου</a:t>
            </a:r>
            <a:r>
              <a:rPr lang="el-GR" dirty="0" smtClean="0"/>
              <a:t> και Τ λεμφοκύτταρα με επηρεασμένη λειτουργία επιτρέπουν την εμφύτευση και την ανάπτυξη του ιστού</a:t>
            </a:r>
          </a:p>
          <a:p>
            <a:endParaRPr lang="el-GR" dirty="0" smtClean="0"/>
          </a:p>
          <a:p>
            <a:r>
              <a:rPr lang="el-GR" dirty="0" smtClean="0"/>
              <a:t> Γενετικοί παράγοντες</a:t>
            </a:r>
            <a:r>
              <a:rPr lang="en-US" dirty="0" smtClean="0"/>
              <a:t> :</a:t>
            </a:r>
            <a:r>
              <a:rPr lang="el-GR" dirty="0" smtClean="0"/>
              <a:t> </a:t>
            </a:r>
          </a:p>
          <a:p>
            <a:pPr>
              <a:buFont typeface="Wingdings" pitchFamily="2" charset="2"/>
              <a:buChar char="ü"/>
            </a:pPr>
            <a:r>
              <a:rPr lang="el-GR" dirty="0" smtClean="0"/>
              <a:t>    </a:t>
            </a:r>
            <a:r>
              <a:rPr lang="en-US" dirty="0" smtClean="0"/>
              <a:t>7-9%</a:t>
            </a:r>
            <a:r>
              <a:rPr lang="el-GR" dirty="0" smtClean="0"/>
              <a:t> των ασθενών με πρώτου βαθμού συγγενείς πάσχοντες διαγιγνώσκονται με </a:t>
            </a:r>
            <a:r>
              <a:rPr lang="el-GR" dirty="0" err="1" smtClean="0"/>
              <a:t>ενδομητρίωση</a:t>
            </a:r>
            <a:r>
              <a:rPr lang="el-GR" dirty="0" smtClean="0"/>
              <a:t>, έναντι 1-2%</a:t>
            </a:r>
          </a:p>
          <a:p>
            <a:pPr>
              <a:buFont typeface="Wingdings" pitchFamily="2" charset="2"/>
              <a:buChar char="ü"/>
            </a:pPr>
            <a:r>
              <a:rPr lang="el-GR" dirty="0" smtClean="0"/>
              <a:t>Πιθανός ρόλος του </a:t>
            </a:r>
            <a:r>
              <a:rPr lang="en-US" dirty="0" smtClean="0"/>
              <a:t>HLA-B7 </a:t>
            </a:r>
            <a:r>
              <a:rPr lang="el-GR" dirty="0" smtClean="0"/>
              <a:t>αντιγόνου</a:t>
            </a:r>
          </a:p>
          <a:p>
            <a:pPr>
              <a:buFont typeface="Wingdings" pitchFamily="2" charset="2"/>
              <a:buChar char="ü"/>
            </a:pP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Περιτοναϊκές εμφυτεύσεις</a:t>
            </a:r>
            <a:endParaRPr lang="el-G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63574"/>
            <a:ext cx="7704856" cy="5399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« </a:t>
            </a:r>
            <a:r>
              <a:rPr lang="el-GR" dirty="0" err="1" smtClean="0"/>
              <a:t>Σοκολατοειδής</a:t>
            </a:r>
            <a:r>
              <a:rPr lang="el-GR" dirty="0" smtClean="0"/>
              <a:t>» κύστεις</a:t>
            </a:r>
            <a:endParaRPr lang="el-GR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385392"/>
            <a:ext cx="684076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Ορισμός 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1775191"/>
            <a:ext cx="9144000" cy="5082809"/>
          </a:xfrm>
        </p:spPr>
        <p:txBody>
          <a:bodyPr/>
          <a:lstStyle/>
          <a:p>
            <a:r>
              <a:rPr lang="el-GR" dirty="0" smtClean="0"/>
              <a:t>Η </a:t>
            </a:r>
            <a:r>
              <a:rPr lang="el-GR" dirty="0" err="1" smtClean="0"/>
              <a:t>ενδομητρίωση</a:t>
            </a:r>
            <a:r>
              <a:rPr lang="el-GR" dirty="0" smtClean="0"/>
              <a:t> είναι μία νόσος της γυναίκας άγνωστης αιτιολογίας</a:t>
            </a:r>
          </a:p>
          <a:p>
            <a:endParaRPr lang="el-GR" dirty="0" smtClean="0"/>
          </a:p>
          <a:p>
            <a:r>
              <a:rPr lang="el-GR" dirty="0" smtClean="0"/>
              <a:t>Χαρακτηρίζεται από ανάπτυξη  ιστού παρόμοιου του ενδομητρίου σε περιοχές εκτός της </a:t>
            </a:r>
            <a:r>
              <a:rPr lang="el-GR" dirty="0" err="1" smtClean="0"/>
              <a:t>ενδομητρικής</a:t>
            </a:r>
            <a:r>
              <a:rPr lang="el-GR" dirty="0" smtClean="0"/>
              <a:t> κοιλότητας</a:t>
            </a:r>
            <a:endParaRPr lang="en-US" dirty="0" smtClean="0"/>
          </a:p>
          <a:p>
            <a:pPr>
              <a:buNone/>
            </a:pPr>
            <a:endParaRPr lang="el-GR" dirty="0" smtClean="0"/>
          </a:p>
          <a:p>
            <a:r>
              <a:rPr lang="el-GR" dirty="0" smtClean="0"/>
              <a:t>Νόσος των γυναικών αναπαραγωγικής ηλικίας</a:t>
            </a:r>
            <a:r>
              <a:rPr lang="en-US" dirty="0" smtClean="0"/>
              <a:t>,</a:t>
            </a:r>
            <a:endParaRPr lang="el-GR" dirty="0" smtClean="0"/>
          </a:p>
          <a:p>
            <a:pPr>
              <a:buNone/>
            </a:pPr>
            <a:r>
              <a:rPr lang="el-GR" dirty="0" smtClean="0"/>
              <a:t>     σχεδόν ποτέ σε </a:t>
            </a:r>
            <a:r>
              <a:rPr lang="el-GR" dirty="0" err="1" smtClean="0"/>
              <a:t>μετεμμηνοπαυσιακές</a:t>
            </a:r>
            <a:r>
              <a:rPr lang="el-GR" dirty="0" smtClean="0"/>
              <a:t> </a:t>
            </a:r>
          </a:p>
          <a:p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Ιστολογική εικόνα</a:t>
            </a:r>
            <a:endParaRPr lang="el-GR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144000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endometriosis fitites 1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1188640" y="692696"/>
            <a:ext cx="10892036" cy="61653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Συμπτωματολογία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1556792"/>
            <a:ext cx="8964488" cy="5301207"/>
          </a:xfrm>
        </p:spPr>
        <p:txBody>
          <a:bodyPr/>
          <a:lstStyle/>
          <a:p>
            <a:r>
              <a:rPr lang="el-GR" dirty="0" smtClean="0"/>
              <a:t>ΠΥΕΛΙΚΟΣ ΠΟΝΟΣ </a:t>
            </a:r>
          </a:p>
          <a:p>
            <a:pPr>
              <a:buNone/>
            </a:pPr>
            <a:endParaRPr lang="el-GR" dirty="0" smtClean="0"/>
          </a:p>
          <a:p>
            <a:pPr>
              <a:buFont typeface="Wingdings" pitchFamily="2" charset="2"/>
              <a:buChar char="ü"/>
            </a:pPr>
            <a:r>
              <a:rPr lang="el-GR" dirty="0" smtClean="0"/>
              <a:t>Δυσμηνόρροια</a:t>
            </a:r>
          </a:p>
          <a:p>
            <a:pPr>
              <a:buNone/>
            </a:pPr>
            <a:endParaRPr lang="el-GR" dirty="0" smtClean="0"/>
          </a:p>
          <a:p>
            <a:pPr>
              <a:buFont typeface="Wingdings" pitchFamily="2" charset="2"/>
              <a:buChar char="ü"/>
            </a:pPr>
            <a:r>
              <a:rPr lang="el-GR" dirty="0" err="1" smtClean="0"/>
              <a:t>Δυσπαρεύνια</a:t>
            </a:r>
            <a:r>
              <a:rPr lang="el-GR" dirty="0" smtClean="0"/>
              <a:t> (εν τω </a:t>
            </a:r>
            <a:r>
              <a:rPr lang="el-GR" dirty="0" err="1" smtClean="0"/>
              <a:t>βάθει</a:t>
            </a:r>
            <a:r>
              <a:rPr lang="el-GR" dirty="0" smtClean="0"/>
              <a:t> κυρίως)</a:t>
            </a:r>
          </a:p>
          <a:p>
            <a:pPr>
              <a:buFont typeface="Wingdings" pitchFamily="2" charset="2"/>
              <a:buChar char="ü"/>
            </a:pPr>
            <a:endParaRPr lang="el-GR" dirty="0" smtClean="0"/>
          </a:p>
          <a:p>
            <a:pPr>
              <a:buFont typeface="Wingdings" pitchFamily="2" charset="2"/>
              <a:buChar char="ü"/>
            </a:pPr>
            <a:r>
              <a:rPr lang="el-GR" dirty="0" smtClean="0"/>
              <a:t>Χρόνιο πυελικό άλγος</a:t>
            </a:r>
          </a:p>
          <a:p>
            <a:pPr>
              <a:buFont typeface="Wingdings" pitchFamily="2" charset="2"/>
              <a:buChar char="ü"/>
            </a:pPr>
            <a:endParaRPr lang="el-GR" dirty="0" smtClean="0"/>
          </a:p>
          <a:p>
            <a:pPr>
              <a:buFont typeface="Wingdings" pitchFamily="2" charset="2"/>
              <a:buChar char="ü"/>
            </a:pPr>
            <a:r>
              <a:rPr lang="el-GR" dirty="0" smtClean="0"/>
              <a:t>Δυσουρία, </a:t>
            </a:r>
            <a:r>
              <a:rPr lang="el-GR" dirty="0" err="1" smtClean="0"/>
              <a:t>δυσχεσία</a:t>
            </a:r>
            <a:r>
              <a:rPr lang="el-GR" dirty="0" smtClean="0"/>
              <a:t> (</a:t>
            </a:r>
            <a:r>
              <a:rPr lang="el-GR" dirty="0" err="1" smtClean="0"/>
              <a:t>εμμηνορυσιακή</a:t>
            </a:r>
            <a:r>
              <a:rPr lang="el-GR" dirty="0" smtClean="0"/>
              <a:t>)</a:t>
            </a:r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38925" y="0"/>
            <a:ext cx="2505075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Συμπτωματολογία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5373215"/>
          </a:xfrm>
        </p:spPr>
        <p:txBody>
          <a:bodyPr/>
          <a:lstStyle/>
          <a:p>
            <a:r>
              <a:rPr lang="el-GR" dirty="0" smtClean="0"/>
              <a:t>ΥΠΟΓΟΝΙΜΟΤΗΤΑ -60%</a:t>
            </a:r>
          </a:p>
          <a:p>
            <a:pPr>
              <a:buNone/>
            </a:pPr>
            <a:endParaRPr lang="el-GR" dirty="0" smtClean="0"/>
          </a:p>
          <a:p>
            <a:pPr>
              <a:buFont typeface="Wingdings" pitchFamily="2" charset="2"/>
              <a:buChar char="ü"/>
            </a:pPr>
            <a:r>
              <a:rPr lang="el-GR" dirty="0" smtClean="0"/>
              <a:t>Μηχανικός παράγοντας (συμφύσεις σαλπίγγων –ωοθηκών, </a:t>
            </a:r>
            <a:r>
              <a:rPr lang="el-GR" dirty="0" err="1" smtClean="0"/>
              <a:t>ενδομητριώματα</a:t>
            </a:r>
            <a:r>
              <a:rPr lang="el-GR" dirty="0" smtClean="0"/>
              <a:t>)</a:t>
            </a:r>
          </a:p>
          <a:p>
            <a:pPr>
              <a:buFont typeface="Wingdings" pitchFamily="2" charset="2"/>
              <a:buChar char="ü"/>
            </a:pPr>
            <a:endParaRPr lang="el-GR" dirty="0" smtClean="0"/>
          </a:p>
          <a:p>
            <a:pPr>
              <a:buFont typeface="Wingdings" pitchFamily="2" charset="2"/>
              <a:buChar char="ü"/>
            </a:pPr>
            <a:r>
              <a:rPr lang="el-GR" dirty="0" smtClean="0"/>
              <a:t>Αύξηση </a:t>
            </a:r>
            <a:r>
              <a:rPr lang="el-GR" dirty="0" err="1" smtClean="0"/>
              <a:t>προσταγλανινών</a:t>
            </a:r>
            <a:r>
              <a:rPr lang="en-US" dirty="0" smtClean="0"/>
              <a:t>- PGF2+ PGE2</a:t>
            </a:r>
          </a:p>
          <a:p>
            <a:pPr>
              <a:buNone/>
            </a:pPr>
            <a:r>
              <a:rPr lang="en-US" dirty="0" smtClean="0"/>
              <a:t>  (</a:t>
            </a:r>
            <a:r>
              <a:rPr lang="el-GR" dirty="0" smtClean="0"/>
              <a:t>διαταραχή </a:t>
            </a:r>
            <a:r>
              <a:rPr lang="el-GR" dirty="0" err="1" smtClean="0"/>
              <a:t>ωοθηλακιορηξίας</a:t>
            </a:r>
            <a:r>
              <a:rPr lang="el-GR" dirty="0" smtClean="0"/>
              <a:t>, </a:t>
            </a:r>
            <a:r>
              <a:rPr lang="el-GR" dirty="0" err="1" smtClean="0"/>
              <a:t>ωχρινόλυση</a:t>
            </a:r>
            <a:r>
              <a:rPr lang="el-GR" dirty="0" smtClean="0"/>
              <a:t> κλπ)</a:t>
            </a:r>
          </a:p>
          <a:p>
            <a:pPr>
              <a:buFont typeface="Wingdings" pitchFamily="2" charset="2"/>
              <a:buChar char="ü"/>
            </a:pPr>
            <a:endParaRPr lang="el-GR" dirty="0" smtClean="0"/>
          </a:p>
          <a:p>
            <a:pPr>
              <a:buFont typeface="Wingdings" pitchFamily="2" charset="2"/>
              <a:buChar char="ü"/>
            </a:pPr>
            <a:r>
              <a:rPr lang="el-GR" dirty="0" smtClean="0"/>
              <a:t>Φλεγμονή ( </a:t>
            </a:r>
            <a:r>
              <a:rPr lang="en-US" dirty="0" smtClean="0"/>
              <a:t>Î</a:t>
            </a:r>
            <a:r>
              <a:rPr lang="el-GR" dirty="0" smtClean="0"/>
              <a:t> </a:t>
            </a:r>
            <a:r>
              <a:rPr lang="en-US" dirty="0" smtClean="0"/>
              <a:t>Î</a:t>
            </a:r>
            <a:r>
              <a:rPr lang="el-GR" dirty="0" smtClean="0"/>
              <a:t> </a:t>
            </a:r>
            <a:r>
              <a:rPr lang="el-GR" dirty="0" err="1" smtClean="0"/>
              <a:t>μακροφάγων</a:t>
            </a:r>
            <a:r>
              <a:rPr lang="el-GR" dirty="0" smtClean="0"/>
              <a:t>, Τ λεμφοκυττάρων, </a:t>
            </a:r>
            <a:r>
              <a:rPr lang="el-GR" dirty="0" err="1" smtClean="0"/>
              <a:t>ιντερλευκίνες</a:t>
            </a:r>
            <a:r>
              <a:rPr lang="el-GR" dirty="0" smtClean="0"/>
              <a:t>)</a:t>
            </a:r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n-US" dirty="0" smtClean="0"/>
          </a:p>
          <a:p>
            <a:pPr>
              <a:buFont typeface="Wingdings" pitchFamily="2" charset="2"/>
              <a:buChar char="ü"/>
            </a:pPr>
            <a:endParaRPr lang="en-US" dirty="0" smtClean="0"/>
          </a:p>
          <a:p>
            <a:pPr>
              <a:buFont typeface="Wingdings" pitchFamily="2" charset="2"/>
              <a:buChar char="ü"/>
            </a:pPr>
            <a:endParaRPr lang="el-GR" dirty="0" smtClean="0"/>
          </a:p>
          <a:p>
            <a:pPr>
              <a:buFont typeface="Wingdings" pitchFamily="2" charset="2"/>
              <a:buChar char="ü"/>
            </a:pPr>
            <a:endParaRPr lang="el-G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0"/>
            <a:ext cx="3059832" cy="229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Διάγνωση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1484784"/>
            <a:ext cx="6012160" cy="5256583"/>
          </a:xfrm>
        </p:spPr>
        <p:txBody>
          <a:bodyPr/>
          <a:lstStyle/>
          <a:p>
            <a:r>
              <a:rPr lang="el-GR" dirty="0" smtClean="0"/>
              <a:t>Ιστορικό </a:t>
            </a:r>
          </a:p>
          <a:p>
            <a:endParaRPr lang="el-GR" dirty="0" smtClean="0"/>
          </a:p>
          <a:p>
            <a:r>
              <a:rPr lang="el-GR" dirty="0" smtClean="0"/>
              <a:t>Καλή κλινική εξέταση</a:t>
            </a:r>
          </a:p>
          <a:p>
            <a:endParaRPr lang="el-GR" dirty="0" smtClean="0"/>
          </a:p>
          <a:p>
            <a:r>
              <a:rPr lang="el-GR" dirty="0" err="1" smtClean="0"/>
              <a:t>Υπερηχογραφικός</a:t>
            </a:r>
            <a:r>
              <a:rPr lang="el-GR" dirty="0" smtClean="0"/>
              <a:t> έλεγχος </a:t>
            </a:r>
          </a:p>
          <a:p>
            <a:endParaRPr lang="el-GR" dirty="0" smtClean="0"/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 smtClean="0"/>
          </a:p>
          <a:p>
            <a:r>
              <a:rPr lang="el-GR" dirty="0" smtClean="0"/>
              <a:t>Μαγνητική τομογραφία</a:t>
            </a:r>
            <a:endParaRPr lang="el-G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1844824"/>
            <a:ext cx="2791756" cy="223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4049689"/>
            <a:ext cx="280831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Λαπαροσκόπηση</a:t>
            </a:r>
            <a:endParaRPr lang="el-GR" dirty="0"/>
          </a:p>
        </p:txBody>
      </p:sp>
      <p:pic>
        <p:nvPicPr>
          <p:cNvPr id="4" name="fitites 2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1340768"/>
            <a:ext cx="9144000" cy="5169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Λαπαροσκόπηση</a:t>
            </a:r>
            <a:endParaRPr lang="el-GR" dirty="0"/>
          </a:p>
        </p:txBody>
      </p:sp>
      <p:pic>
        <p:nvPicPr>
          <p:cNvPr id="4" name="fitites 3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1340768"/>
            <a:ext cx="9144000" cy="5169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Σταδιοποίηση</a:t>
            </a:r>
            <a:endParaRPr lang="el-G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37521"/>
            <a:ext cx="4067944" cy="5420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434497"/>
            <a:ext cx="4283968" cy="5423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Θεραπεια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28801"/>
            <a:ext cx="6012160" cy="4772000"/>
          </a:xfrm>
        </p:spPr>
        <p:txBody>
          <a:bodyPr/>
          <a:lstStyle/>
          <a:p>
            <a:r>
              <a:rPr lang="el-GR" dirty="0" smtClean="0"/>
              <a:t>Χειρουργική θεραπεία</a:t>
            </a:r>
          </a:p>
          <a:p>
            <a:endParaRPr lang="el-GR" dirty="0" smtClean="0"/>
          </a:p>
          <a:p>
            <a:pPr>
              <a:buNone/>
            </a:pPr>
            <a:r>
              <a:rPr lang="el-GR" dirty="0" smtClean="0"/>
              <a:t> -λαπαροσκόπηση</a:t>
            </a:r>
          </a:p>
          <a:p>
            <a:pPr>
              <a:buNone/>
            </a:pPr>
            <a:r>
              <a:rPr lang="el-GR" dirty="0" smtClean="0"/>
              <a:t>  </a:t>
            </a:r>
          </a:p>
          <a:p>
            <a:endParaRPr lang="el-GR" dirty="0" smtClean="0"/>
          </a:p>
          <a:p>
            <a:endParaRPr lang="el-GR" dirty="0" smtClean="0"/>
          </a:p>
          <a:p>
            <a:r>
              <a:rPr lang="el-GR" dirty="0" smtClean="0"/>
              <a:t>Φαρμακευτική θεραπεία</a:t>
            </a:r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4293097"/>
            <a:ext cx="2520280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C:\Users\pantelis\Desktop\ενδομητρίωση φοιτητές\122.JPG"/>
          <p:cNvPicPr>
            <a:picLocks noChangeAspect="1" noChangeArrowheads="1"/>
          </p:cNvPicPr>
          <p:nvPr/>
        </p:nvPicPr>
        <p:blipFill>
          <a:blip r:embed="rId3" cstate="print"/>
          <a:srcRect l="10851" t="4894" r="8434"/>
          <a:stretch>
            <a:fillRect/>
          </a:stretch>
        </p:blipFill>
        <p:spPr bwMode="auto">
          <a:xfrm>
            <a:off x="5724128" y="1484784"/>
            <a:ext cx="3096344" cy="2736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Φαρμακευτική θεραπεία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5661248"/>
          </a:xfrm>
        </p:spPr>
        <p:txBody>
          <a:bodyPr>
            <a:normAutofit lnSpcReduction="10000"/>
          </a:bodyPr>
          <a:lstStyle/>
          <a:p>
            <a:r>
              <a:rPr lang="el-GR" dirty="0" smtClean="0"/>
              <a:t>Παυσίπονα</a:t>
            </a:r>
          </a:p>
          <a:p>
            <a:endParaRPr lang="el-GR" dirty="0" smtClean="0"/>
          </a:p>
          <a:p>
            <a:r>
              <a:rPr lang="el-GR" dirty="0" smtClean="0"/>
              <a:t>Ορμονικά σκευάσματα</a:t>
            </a:r>
          </a:p>
          <a:p>
            <a:pPr marL="633222" indent="-514350">
              <a:buFont typeface="+mj-lt"/>
              <a:buAutoNum type="arabicPeriod"/>
            </a:pPr>
            <a:r>
              <a:rPr lang="el-GR" dirty="0" smtClean="0"/>
              <a:t>Αντισυλληπτικά δισκία, συνεχής δόση</a:t>
            </a:r>
          </a:p>
          <a:p>
            <a:pPr marL="633222" indent="-514350">
              <a:buFont typeface="+mj-lt"/>
              <a:buAutoNum type="arabicPeriod"/>
            </a:pPr>
            <a:r>
              <a:rPr lang="el-GR" dirty="0" err="1" smtClean="0"/>
              <a:t>Προγεσταγόνα</a:t>
            </a:r>
            <a:r>
              <a:rPr lang="en-US" dirty="0" smtClean="0"/>
              <a:t> (</a:t>
            </a:r>
            <a:r>
              <a:rPr lang="en-US" dirty="0" err="1" smtClean="0"/>
              <a:t>Visannette</a:t>
            </a:r>
            <a:r>
              <a:rPr lang="en-US" smtClean="0"/>
              <a:t>), </a:t>
            </a:r>
            <a:r>
              <a:rPr lang="en-US" dirty="0" smtClean="0">
                <a:latin typeface="Century Gothic"/>
              </a:rPr>
              <a:t>↓ FSH, LH</a:t>
            </a:r>
            <a:r>
              <a:rPr lang="el-GR" dirty="0" smtClean="0">
                <a:latin typeface="Century Gothic"/>
              </a:rPr>
              <a:t>, </a:t>
            </a:r>
            <a:r>
              <a:rPr lang="el-GR" dirty="0" err="1" smtClean="0"/>
              <a:t>φθαρτοποίηση</a:t>
            </a:r>
            <a:endParaRPr lang="el-GR" dirty="0" smtClean="0"/>
          </a:p>
          <a:p>
            <a:pPr marL="633222" indent="-514350">
              <a:buFont typeface="+mj-lt"/>
              <a:buAutoNum type="arabicPeriod"/>
            </a:pPr>
            <a:r>
              <a:rPr lang="el-GR" dirty="0" err="1" smtClean="0"/>
              <a:t>Δαναζόλη</a:t>
            </a:r>
            <a:r>
              <a:rPr lang="en-US" dirty="0" smtClean="0"/>
              <a:t>,</a:t>
            </a:r>
            <a:r>
              <a:rPr lang="el-GR" dirty="0" smtClean="0"/>
              <a:t> παράγωγο 17-</a:t>
            </a:r>
            <a:r>
              <a:rPr lang="en-US" dirty="0" smtClean="0"/>
              <a:t>ethyl testosterone, </a:t>
            </a:r>
            <a:r>
              <a:rPr lang="el-GR" dirty="0" smtClean="0"/>
              <a:t>800</a:t>
            </a:r>
            <a:r>
              <a:rPr lang="en-US" dirty="0" smtClean="0"/>
              <a:t>mg/day</a:t>
            </a:r>
            <a:r>
              <a:rPr lang="el-GR" dirty="0" smtClean="0"/>
              <a:t>, </a:t>
            </a:r>
            <a:r>
              <a:rPr lang="el-GR" dirty="0" smtClean="0">
                <a:latin typeface="Century Gothic"/>
              </a:rPr>
              <a:t>↓ </a:t>
            </a:r>
            <a:r>
              <a:rPr lang="en-US" dirty="0" smtClean="0">
                <a:latin typeface="Century Gothic"/>
              </a:rPr>
              <a:t>FSH,LH, ↓ </a:t>
            </a:r>
            <a:r>
              <a:rPr lang="el-GR" dirty="0" err="1" smtClean="0"/>
              <a:t>στεροιδογέννεση</a:t>
            </a:r>
            <a:endParaRPr lang="el-GR" dirty="0" smtClean="0"/>
          </a:p>
          <a:p>
            <a:pPr marL="633222" indent="-514350">
              <a:buFont typeface="+mj-lt"/>
              <a:buAutoNum type="arabicPeriod"/>
            </a:pPr>
            <a:r>
              <a:rPr lang="el-GR" dirty="0" err="1" smtClean="0"/>
              <a:t>Γεστρινόνη</a:t>
            </a:r>
            <a:r>
              <a:rPr lang="el-GR" dirty="0" smtClean="0"/>
              <a:t>, παράγωγο 19-</a:t>
            </a:r>
            <a:r>
              <a:rPr lang="en-US" dirty="0" err="1" smtClean="0"/>
              <a:t>nortestosterone</a:t>
            </a:r>
            <a:r>
              <a:rPr lang="el-GR" dirty="0" smtClean="0"/>
              <a:t>, </a:t>
            </a:r>
            <a:r>
              <a:rPr lang="el-GR" dirty="0" smtClean="0">
                <a:latin typeface="Century Gothic"/>
              </a:rPr>
              <a:t>↓ </a:t>
            </a:r>
            <a:r>
              <a:rPr lang="en-US" dirty="0" smtClean="0">
                <a:latin typeface="Century Gothic"/>
              </a:rPr>
              <a:t>FSH,LH, ↓ </a:t>
            </a:r>
            <a:r>
              <a:rPr lang="el-GR" dirty="0" err="1" smtClean="0"/>
              <a:t>στεροιδογέννεση</a:t>
            </a:r>
            <a:endParaRPr lang="el-GR" dirty="0" smtClean="0"/>
          </a:p>
          <a:p>
            <a:pPr marL="633222" indent="-514350">
              <a:buFont typeface="+mj-lt"/>
              <a:buAutoNum type="arabicPeriod"/>
            </a:pPr>
            <a:r>
              <a:rPr lang="en-US" dirty="0" err="1" smtClean="0"/>
              <a:t>GnRH</a:t>
            </a:r>
            <a:r>
              <a:rPr lang="en-US" dirty="0" smtClean="0"/>
              <a:t> </a:t>
            </a:r>
            <a:r>
              <a:rPr lang="el-GR" dirty="0" smtClean="0"/>
              <a:t>αγωνιστές,</a:t>
            </a:r>
            <a:r>
              <a:rPr lang="el-GR" dirty="0" smtClean="0">
                <a:latin typeface="Century Gothic"/>
              </a:rPr>
              <a:t> ↓ </a:t>
            </a:r>
            <a:r>
              <a:rPr lang="en-US" dirty="0" smtClean="0">
                <a:latin typeface="Century Gothic"/>
              </a:rPr>
              <a:t>FSH,LH</a:t>
            </a:r>
            <a:r>
              <a:rPr lang="el-GR" dirty="0" smtClean="0">
                <a:latin typeface="Century Gothic"/>
              </a:rPr>
              <a:t>, </a:t>
            </a:r>
            <a:r>
              <a:rPr lang="en-US" dirty="0" smtClean="0">
                <a:latin typeface="Century Gothic"/>
              </a:rPr>
              <a:t>“</a:t>
            </a:r>
            <a:r>
              <a:rPr lang="en-US" dirty="0" smtClean="0"/>
              <a:t>add- back” </a:t>
            </a:r>
            <a:r>
              <a:rPr lang="el-GR" dirty="0" smtClean="0"/>
              <a:t>θεραπεία </a:t>
            </a:r>
            <a:endParaRPr lang="en-US" dirty="0" smtClean="0"/>
          </a:p>
          <a:p>
            <a:pPr marL="633222" indent="-514350">
              <a:buFont typeface="+mj-lt"/>
              <a:buAutoNum type="arabicPeriod"/>
            </a:pPr>
            <a:endParaRPr lang="en-US" dirty="0" smtClean="0"/>
          </a:p>
          <a:p>
            <a:pPr marL="633222" indent="-514350">
              <a:buFont typeface="+mj-lt"/>
              <a:buAutoNum type="arabicPeriod"/>
            </a:pP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Συχνότητα εμφάνισης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5544616"/>
          </a:xfrm>
        </p:spPr>
        <p:txBody>
          <a:bodyPr/>
          <a:lstStyle/>
          <a:p>
            <a:r>
              <a:rPr lang="el-GR" dirty="0" smtClean="0"/>
              <a:t>Συχνή νόσος- χειρουργική διάγνωση</a:t>
            </a:r>
          </a:p>
          <a:p>
            <a:endParaRPr lang="el-GR" dirty="0" smtClean="0"/>
          </a:p>
          <a:p>
            <a:r>
              <a:rPr lang="el-GR" dirty="0" smtClean="0"/>
              <a:t>10% περίπου γυναικών αναπαραγωγικής ηλικίας</a:t>
            </a:r>
          </a:p>
          <a:p>
            <a:endParaRPr lang="el-GR" dirty="0" smtClean="0"/>
          </a:p>
          <a:p>
            <a:r>
              <a:rPr lang="el-GR" dirty="0" smtClean="0"/>
              <a:t>25-35% των γυναικών με προβλήματα υπογονιμότητας.</a:t>
            </a:r>
          </a:p>
          <a:p>
            <a:endParaRPr lang="el-GR" dirty="0" smtClean="0"/>
          </a:p>
          <a:p>
            <a:r>
              <a:rPr lang="el-GR" dirty="0" smtClean="0"/>
              <a:t>53% των εφήβων γυναικών με χρόνιο πυελικό άλγος</a:t>
            </a:r>
          </a:p>
          <a:p>
            <a:r>
              <a:rPr lang="el-GR" dirty="0" smtClean="0"/>
              <a:t>16-31% των </a:t>
            </a:r>
            <a:r>
              <a:rPr lang="el-GR" dirty="0" err="1" smtClean="0"/>
              <a:t>λαπαροσκοπικών</a:t>
            </a:r>
            <a:r>
              <a:rPr lang="el-GR" dirty="0" smtClean="0"/>
              <a:t> επεμβάσεων</a:t>
            </a:r>
          </a:p>
          <a:p>
            <a:endParaRPr lang="el-GR" dirty="0" smtClean="0"/>
          </a:p>
          <a:p>
            <a:pPr>
              <a:buNone/>
            </a:pPr>
            <a:endParaRPr lang="el-GR" dirty="0" smtClean="0"/>
          </a:p>
          <a:p>
            <a:endParaRPr lang="el-G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3761" r="18344" b="16490"/>
          <a:stretch>
            <a:fillRect/>
          </a:stretch>
        </p:blipFill>
        <p:spPr bwMode="auto">
          <a:xfrm>
            <a:off x="7380312" y="-1"/>
            <a:ext cx="1763688" cy="2578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Πρόγνωση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 smtClean="0"/>
              <a:t>Αρχική χειρουργική διάγνωση </a:t>
            </a:r>
          </a:p>
          <a:p>
            <a:endParaRPr lang="el-GR" dirty="0" smtClean="0"/>
          </a:p>
          <a:p>
            <a:r>
              <a:rPr lang="el-GR" dirty="0" smtClean="0"/>
              <a:t>Θεραπεία ανάλογη των συμπτωμάτων και επιθυμιών</a:t>
            </a:r>
          </a:p>
          <a:p>
            <a:endParaRPr lang="el-GR" dirty="0" smtClean="0"/>
          </a:p>
          <a:p>
            <a:r>
              <a:rPr lang="el-GR" dirty="0" smtClean="0"/>
              <a:t>Η θεραπεία δεν είναι πάντα αποτελεσματική</a:t>
            </a:r>
          </a:p>
          <a:p>
            <a:endParaRPr lang="el-GR" dirty="0" smtClean="0"/>
          </a:p>
          <a:p>
            <a:r>
              <a:rPr lang="el-GR" dirty="0" smtClean="0"/>
              <a:t>Επανεμφάνιση 3%</a:t>
            </a:r>
          </a:p>
          <a:p>
            <a:endParaRPr lang="el-GR" dirty="0" smtClean="0"/>
          </a:p>
          <a:p>
            <a:r>
              <a:rPr lang="el-GR" dirty="0" smtClean="0"/>
              <a:t>Μελλοντικές μελέτες και δράση</a:t>
            </a:r>
          </a:p>
          <a:p>
            <a:endParaRPr lang="el-GR" dirty="0" smtClean="0"/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Εντόπιση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5373216"/>
          </a:xfrm>
        </p:spPr>
        <p:txBody>
          <a:bodyPr>
            <a:normAutofit/>
          </a:bodyPr>
          <a:lstStyle/>
          <a:p>
            <a:r>
              <a:rPr lang="el-GR" sz="3600" dirty="0" smtClean="0"/>
              <a:t>Συνήθως στο περιτόναιο </a:t>
            </a:r>
          </a:p>
          <a:p>
            <a:pPr>
              <a:buNone/>
            </a:pPr>
            <a:r>
              <a:rPr lang="el-GR" sz="3600" dirty="0" smtClean="0"/>
              <a:t>   και τα όργανα της πυέλου</a:t>
            </a:r>
          </a:p>
          <a:p>
            <a:pPr>
              <a:buNone/>
            </a:pPr>
            <a:endParaRPr lang="el-GR" sz="3600" dirty="0" smtClean="0"/>
          </a:p>
          <a:p>
            <a:r>
              <a:rPr lang="el-GR" sz="3600" dirty="0" smtClean="0"/>
              <a:t>Αλλά και οπουδήποτε ως και άνω του διαφράγματος π.χ. πνεύμονες, εγκέφαλος</a:t>
            </a:r>
          </a:p>
          <a:p>
            <a:endParaRPr lang="el-GR" sz="3600" dirty="0" smtClean="0"/>
          </a:p>
          <a:p>
            <a:r>
              <a:rPr lang="el-GR" sz="3600" dirty="0" smtClean="0"/>
              <a:t> Από μικροσκοπικές εντοπίσεις μέχρι μεγάλες βλάβες με δημιουργία συμφύσεων </a:t>
            </a:r>
          </a:p>
          <a:p>
            <a:pPr>
              <a:buNone/>
            </a:pPr>
            <a:endParaRPr lang="el-GR" dirty="0" smtClean="0"/>
          </a:p>
          <a:p>
            <a:endParaRPr lang="el-GR" dirty="0" smtClean="0"/>
          </a:p>
          <a:p>
            <a:pPr>
              <a:buNone/>
            </a:pPr>
            <a:endParaRPr lang="el-G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b="5907"/>
          <a:stretch>
            <a:fillRect/>
          </a:stretch>
        </p:blipFill>
        <p:spPr bwMode="auto">
          <a:xfrm>
            <a:off x="6012160" y="0"/>
            <a:ext cx="3131841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3" descr="UTERUS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l="4719" r="1766"/>
          <a:stretch>
            <a:fillRect/>
          </a:stretch>
        </p:blipFill>
        <p:spPr bwMode="auto">
          <a:xfrm>
            <a:off x="323528" y="-13196"/>
            <a:ext cx="8568952" cy="6871196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7515"/>
            <a:ext cx="8352928" cy="6820485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263" y="190500"/>
            <a:ext cx="8753475" cy="64770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152400"/>
            <a:ext cx="8715375" cy="65532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7" name="Picture 3" descr="C:\Users\mlr\Desktop\Εικόνα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308" y="0"/>
            <a:ext cx="8671384" cy="68580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Λειτουργική μονάδα">
  <a:themeElements>
    <a:clrScheme name="Λειτουργική μονάδα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Λειτουργική μονάδα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Λειτουργική μονάδα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451</TotalTime>
  <Words>406</Words>
  <Application>Microsoft Office PowerPoint</Application>
  <PresentationFormat>Προβολή στην οθόνη (4:3)</PresentationFormat>
  <Paragraphs>123</Paragraphs>
  <Slides>30</Slides>
  <Notes>0</Notes>
  <HiddenSlides>0</HiddenSlides>
  <MMClips>3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30</vt:i4>
      </vt:variant>
    </vt:vector>
  </HeadingPairs>
  <TitlesOfParts>
    <vt:vector size="31" baseType="lpstr">
      <vt:lpstr>Λειτουργική μονάδα</vt:lpstr>
      <vt:lpstr>ΕΝΔΟΜΗΤΡΙΩΣΗ Νεώτερα δεδομένα </vt:lpstr>
      <vt:lpstr>Ορισμός </vt:lpstr>
      <vt:lpstr>Συχνότητα εμφάνισης</vt:lpstr>
      <vt:lpstr>Εντόπιση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Παθογένεση- θεωρίες</vt:lpstr>
      <vt:lpstr>John Albertson Sampson  (1873-1946)</vt:lpstr>
      <vt:lpstr>Θεωρία του Sampson </vt:lpstr>
      <vt:lpstr>Θεωρία του Sampson</vt:lpstr>
      <vt:lpstr>Θεωρία του Sampson</vt:lpstr>
      <vt:lpstr>Nεώτερες θεωρίες</vt:lpstr>
      <vt:lpstr>Περιτοναϊκές εμφυτεύσεις</vt:lpstr>
      <vt:lpstr>« Σοκολατοειδής» κύστεις</vt:lpstr>
      <vt:lpstr>Ιστολογική εικόνα</vt:lpstr>
      <vt:lpstr>Παρουσίαση του PowerPoint</vt:lpstr>
      <vt:lpstr>Συμπτωματολογία</vt:lpstr>
      <vt:lpstr>Συμπτωματολογία</vt:lpstr>
      <vt:lpstr>Διάγνωση</vt:lpstr>
      <vt:lpstr>Λαπαροσκόπηση</vt:lpstr>
      <vt:lpstr>Λαπαροσκόπηση</vt:lpstr>
      <vt:lpstr>Σταδιοποίηση</vt:lpstr>
      <vt:lpstr>Θεραπεια</vt:lpstr>
      <vt:lpstr>Φαρμακευτική θεραπεία</vt:lpstr>
      <vt:lpstr>Πρόγνωση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ΕΝΔΟΜΗΤΡΙΩΣΗ Νεώτερα δεδομένα</dc:title>
  <dc:creator>Windows User</dc:creator>
  <cp:lastModifiedBy>user</cp:lastModifiedBy>
  <cp:revision>98</cp:revision>
  <dcterms:created xsi:type="dcterms:W3CDTF">2011-03-23T17:48:13Z</dcterms:created>
  <dcterms:modified xsi:type="dcterms:W3CDTF">2017-02-14T11:27:39Z</dcterms:modified>
</cp:coreProperties>
</file>