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7" r:id="rId3"/>
    <p:sldId id="272" r:id="rId4"/>
    <p:sldId id="278" r:id="rId5"/>
    <p:sldId id="279" r:id="rId6"/>
    <p:sldId id="280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9A591099-7EBE-4D12-B880-CCA6B38B92A6}" type="datetimeFigureOut">
              <a:rPr lang="el-GR" smtClean="0"/>
              <a:t>11/2/2017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63A36C10-A9D4-4995-9BAF-95FBD77A7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70CF4299-1721-48C6-878D-74296BE00D21}" type="datetimeFigureOut">
              <a:t>11/2/2017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23AEF9EC-8318-4FF6-847E-A85BBD2B7E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el-GR" sz="720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el-GR" sz="240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el-GR" sz="2000"/>
            </a:lvl2pPr>
            <a:lvl3pPr marL="914400" indent="0" algn="ctr" latinLnBrk="0">
              <a:buNone/>
              <a:defRPr lang="el-GR" sz="1800"/>
            </a:lvl3pPr>
            <a:lvl4pPr marL="1371600" indent="0" algn="ctr" latinLnBrk="0">
              <a:buNone/>
              <a:defRPr lang="el-GR" sz="1600"/>
            </a:lvl4pPr>
            <a:lvl5pPr marL="1828800" indent="0" algn="ctr" latinLnBrk="0">
              <a:buNone/>
              <a:defRPr lang="el-GR" sz="1600"/>
            </a:lvl5pPr>
            <a:lvl6pPr marL="2286000" indent="0" algn="ctr" latinLnBrk="0">
              <a:buNone/>
              <a:defRPr lang="el-GR" sz="1600"/>
            </a:lvl6pPr>
            <a:lvl7pPr marL="2743200" indent="0" algn="ctr" latinLnBrk="0">
              <a:buNone/>
              <a:defRPr lang="el-GR" sz="1600"/>
            </a:lvl7pPr>
            <a:lvl8pPr marL="3200400" indent="0" algn="ctr" latinLnBrk="0">
              <a:buNone/>
              <a:defRPr lang="el-GR" sz="1600"/>
            </a:lvl8pPr>
            <a:lvl9pPr marL="3657600" indent="0" algn="ctr" latinLnBrk="0">
              <a:buNone/>
              <a:defRPr lang="el-GR"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t>11/2/2017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 latinLnBrk="0">
              <a:defRPr lang="el-GR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t>11/2/2017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t>11/2/2017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 latinLnBrk="0">
              <a:defRPr lang="el-GR" sz="5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el-GR" sz="2400"/>
            </a:lvl1pPr>
            <a:lvl2pPr marL="457200" indent="0" latinLnBrk="0">
              <a:buNone/>
              <a:defRPr lang="el-GR" sz="2000"/>
            </a:lvl2pPr>
            <a:lvl3pPr marL="914400" indent="0" latinLnBrk="0">
              <a:buNone/>
              <a:defRPr lang="el-GR" sz="1800"/>
            </a:lvl3pPr>
            <a:lvl4pPr marL="1371600" indent="0" latinLnBrk="0">
              <a:buNone/>
              <a:defRPr lang="el-GR" sz="1600"/>
            </a:lvl4pPr>
            <a:lvl5pPr marL="1828800" indent="0" latinLnBrk="0">
              <a:buNone/>
              <a:defRPr lang="el-GR" sz="1600"/>
            </a:lvl5pPr>
            <a:lvl6pPr marL="2286000" indent="0" latinLnBrk="0">
              <a:buNone/>
              <a:defRPr lang="el-GR" sz="1600"/>
            </a:lvl6pPr>
            <a:lvl7pPr marL="2743200" indent="0" latinLnBrk="0">
              <a:buNone/>
              <a:defRPr lang="el-GR" sz="1600"/>
            </a:lvl7pPr>
            <a:lvl8pPr marL="3200400" indent="0" latinLnBrk="0">
              <a:buNone/>
              <a:defRPr lang="el-GR" sz="1600"/>
            </a:lvl8pPr>
            <a:lvl9pPr marL="3657600" indent="0" latinLnBrk="0">
              <a:buNone/>
              <a:defRPr lang="el-GR"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t>11/2/2017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800"/>
            </a:lvl6pPr>
            <a:lvl7pPr latinLnBrk="0">
              <a:defRPr lang="el-GR" sz="1800"/>
            </a:lvl7pPr>
            <a:lvl8pPr latinLnBrk="0">
              <a:defRPr lang="el-GR" sz="1800"/>
            </a:lvl8pPr>
            <a:lvl9pPr latinLnBrk="0">
              <a:defRPr lang="el-GR" sz="18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800"/>
            </a:lvl6pPr>
            <a:lvl7pPr latinLnBrk="0">
              <a:defRPr lang="el-GR" sz="1800"/>
            </a:lvl7pPr>
            <a:lvl8pPr latinLnBrk="0">
              <a:defRPr lang="el-GR" sz="1800"/>
            </a:lvl8pPr>
            <a:lvl9pPr latinLnBrk="0">
              <a:defRPr lang="el-GR" sz="18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t>11/2/2017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t>11/2/2017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t>11/2/2017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t>11/2/2017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 latinLnBrk="0">
              <a:defRPr lang="el-GR"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2000"/>
            </a:lvl6pPr>
            <a:lvl7pPr latinLnBrk="0">
              <a:defRPr lang="el-GR" sz="2000"/>
            </a:lvl7pPr>
            <a:lvl8pPr latinLnBrk="0">
              <a:defRPr lang="el-GR" sz="2000"/>
            </a:lvl8pPr>
            <a:lvl9pPr latinLnBrk="0">
              <a:defRPr lang="el-GR"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t>11/2/2017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 latinLnBrk="0">
              <a:defRPr lang="el-GR"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 latinLnBrk="0"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t>11/2/2017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8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el-G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9600" y="261255"/>
            <a:ext cx="9970008" cy="1494394"/>
          </a:xfrm>
        </p:spPr>
        <p:txBody>
          <a:bodyPr/>
          <a:lstStyle/>
          <a:p>
            <a:r>
              <a:rPr lang="el-GR" dirty="0" err="1"/>
              <a:t>Καρδιοτοκογράφημα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2119725"/>
            <a:ext cx="8229600" cy="1371600"/>
          </a:xfrm>
        </p:spPr>
        <p:txBody>
          <a:bodyPr/>
          <a:lstStyle/>
          <a:p>
            <a:r>
              <a:rPr lang="el-GR" dirty="0"/>
              <a:t>Περγιαλιώτης Βασίλης</a:t>
            </a:r>
          </a:p>
          <a:p>
            <a:r>
              <a:rPr lang="el-GR" dirty="0"/>
              <a:t>Πανεπιστημιακός Υπότροφος Γ` Μ/Γ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047" y="164782"/>
            <a:ext cx="7772019" cy="3818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55848"/>
            <a:ext cx="130043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24-year-old gravida 4, para 1  </a:t>
            </a:r>
          </a:p>
          <a:p>
            <a:r>
              <a:rPr lang="en-US" b="1" dirty="0"/>
              <a:t>Past history </a:t>
            </a:r>
            <a:endParaRPr lang="en-US" dirty="0"/>
          </a:p>
          <a:p>
            <a:r>
              <a:rPr lang="en-US" dirty="0"/>
              <a:t>Previous normal delivery. </a:t>
            </a:r>
          </a:p>
          <a:p>
            <a:r>
              <a:rPr lang="en-US" dirty="0"/>
              <a:t>Deep-vein thrombosis 6 years ago, on </a:t>
            </a:r>
            <a:r>
              <a:rPr lang="en-US" dirty="0" err="1"/>
              <a:t>Fragmin</a:t>
            </a:r>
            <a:r>
              <a:rPr lang="en-US" dirty="0"/>
              <a:t> (</a:t>
            </a:r>
            <a:r>
              <a:rPr lang="en-US" dirty="0" err="1"/>
              <a:t>dalteparin</a:t>
            </a:r>
            <a:r>
              <a:rPr lang="en-US" dirty="0"/>
              <a:t> sodium). </a:t>
            </a:r>
          </a:p>
          <a:p>
            <a:r>
              <a:rPr lang="en-US" b="1" dirty="0"/>
              <a:t>Antenatal period </a:t>
            </a:r>
            <a:endParaRPr lang="en-US" dirty="0"/>
          </a:p>
          <a:p>
            <a:r>
              <a:rPr lang="en-US" dirty="0"/>
              <a:t>Normal. </a:t>
            </a:r>
          </a:p>
          <a:p>
            <a:r>
              <a:rPr lang="en-US" dirty="0"/>
              <a:t>Admitted at 39 weeks’ gestation in spontaneous </a:t>
            </a:r>
            <a:r>
              <a:rPr lang="en-US" dirty="0" err="1"/>
              <a:t>labour</a:t>
            </a:r>
            <a:r>
              <a:rPr lang="en-US" dirty="0"/>
              <a:t>. </a:t>
            </a:r>
          </a:p>
          <a:p>
            <a:r>
              <a:rPr lang="en-US" b="1" dirty="0" err="1"/>
              <a:t>Labour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Vaginal assessment on admission revealed cervix to be thin and well applied to presenting part; cervical </a:t>
            </a:r>
            <a:r>
              <a:rPr lang="en-US" dirty="0" err="1"/>
              <a:t>os</a:t>
            </a:r>
            <a:r>
              <a:rPr lang="en-US" dirty="0"/>
              <a:t> was 5 cm dilated. </a:t>
            </a:r>
          </a:p>
          <a:p>
            <a:r>
              <a:rPr lang="en-US" dirty="0"/>
              <a:t>Membranes intact. </a:t>
            </a:r>
          </a:p>
          <a:p>
            <a:r>
              <a:rPr lang="en-US" dirty="0"/>
              <a:t>Fetal heart monitored by external transducer. </a:t>
            </a:r>
          </a:p>
          <a:p>
            <a:r>
              <a:rPr lang="en-US" dirty="0"/>
              <a:t>No analgesia.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3" y="515683"/>
            <a:ext cx="8369998" cy="53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310134"/>
            <a:ext cx="6515100" cy="41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312" y="4362450"/>
            <a:ext cx="8133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19-year-old gravida 1, para 0. </a:t>
            </a:r>
          </a:p>
          <a:p>
            <a:r>
              <a:rPr lang="en-US" b="1" dirty="0"/>
              <a:t>Past history </a:t>
            </a:r>
            <a:endParaRPr lang="en-US" dirty="0"/>
          </a:p>
          <a:p>
            <a:r>
              <a:rPr lang="en-US" dirty="0"/>
              <a:t>No problems identified. </a:t>
            </a:r>
          </a:p>
          <a:p>
            <a:r>
              <a:rPr lang="en-US" b="1" dirty="0"/>
              <a:t>Antenatal period </a:t>
            </a:r>
            <a:endParaRPr lang="en-US" dirty="0"/>
          </a:p>
          <a:p>
            <a:r>
              <a:rPr lang="en-US" dirty="0"/>
              <a:t>Low risk, under midwife-led care. </a:t>
            </a:r>
          </a:p>
          <a:p>
            <a:r>
              <a:rPr lang="en-US" dirty="0"/>
              <a:t>Good growth, baby on 90th centile on </a:t>
            </a:r>
            <a:r>
              <a:rPr lang="en-US" dirty="0" err="1"/>
              <a:t>symphysiofundal</a:t>
            </a:r>
            <a:r>
              <a:rPr lang="en-US" dirty="0"/>
              <a:t> height measurement. </a:t>
            </a:r>
          </a:p>
        </p:txBody>
      </p:sp>
    </p:spTree>
    <p:extLst>
      <p:ext uri="{BB962C8B-B14F-4D97-AF65-F5344CB8AC3E}">
        <p14:creationId xmlns:p14="http://schemas.microsoft.com/office/powerpoint/2010/main" val="22850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920" y="422529"/>
            <a:ext cx="6429375" cy="3609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472" y="2935224"/>
            <a:ext cx="65346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25-year-old gravida 1, para 0. </a:t>
            </a:r>
          </a:p>
          <a:p>
            <a:r>
              <a:rPr lang="en-US" b="1" dirty="0"/>
              <a:t>Past history </a:t>
            </a:r>
            <a:endParaRPr lang="en-US" dirty="0"/>
          </a:p>
          <a:p>
            <a:r>
              <a:rPr lang="en-US" dirty="0"/>
              <a:t>Nil relevant. </a:t>
            </a:r>
          </a:p>
          <a:p>
            <a:r>
              <a:rPr lang="en-US" b="1" dirty="0"/>
              <a:t>Antenatal period </a:t>
            </a:r>
            <a:endParaRPr lang="en-US" dirty="0"/>
          </a:p>
          <a:p>
            <a:r>
              <a:rPr lang="en-US" dirty="0"/>
              <a:t>Normal. </a:t>
            </a:r>
          </a:p>
          <a:p>
            <a:r>
              <a:rPr lang="en-US" dirty="0"/>
              <a:t>Admitted at 40 weeks, contracting 1 in 5 minutes for 2 hours. </a:t>
            </a:r>
          </a:p>
          <a:p>
            <a:r>
              <a:rPr lang="en-US" b="1" dirty="0" err="1"/>
              <a:t>Labour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i="1" dirty="0"/>
              <a:t>19.30 hours </a:t>
            </a:r>
            <a:endParaRPr lang="en-US" dirty="0"/>
          </a:p>
          <a:p>
            <a:r>
              <a:rPr lang="pt-BR" dirty="0"/>
              <a:t>Cervical os 3 cm dilated. </a:t>
            </a:r>
          </a:p>
          <a:p>
            <a:r>
              <a:rPr lang="en-US" dirty="0"/>
              <a:t>Artificial rupture of membranes – clear liquor draining. </a:t>
            </a:r>
          </a:p>
          <a:p>
            <a:r>
              <a:rPr lang="en-US" dirty="0"/>
              <a:t>Fetal scalp electrode applied. </a:t>
            </a:r>
          </a:p>
          <a:p>
            <a:r>
              <a:rPr lang="en-US" dirty="0"/>
              <a:t>Contractions monitored externally.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60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DC01959-3E19-4C57-B04E-E67753E603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με πράσινο σαγρέ μέταλλο (ευρεία οθόνη)</Template>
  <TotalTime>0</TotalTime>
  <Words>176</Words>
  <Application>Microsoft Office PowerPoint</Application>
  <PresentationFormat>Ευρεία οθόνη</PresentationFormat>
  <Paragraphs>33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Georgia</vt:lpstr>
      <vt:lpstr>Tahoma</vt:lpstr>
      <vt:lpstr>Brushed Metal 16x9</vt:lpstr>
      <vt:lpstr>Καρδιοτοκογράφημα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2017-02-11T14:29:47Z</dcterms:created>
  <dcterms:modified xsi:type="dcterms:W3CDTF">2017-02-11T14:40:00Z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