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448" r:id="rId2"/>
    <p:sldId id="443" r:id="rId3"/>
    <p:sldId id="461" r:id="rId4"/>
    <p:sldId id="453" r:id="rId5"/>
    <p:sldId id="447" r:id="rId6"/>
    <p:sldId id="450" r:id="rId7"/>
    <p:sldId id="451" r:id="rId8"/>
    <p:sldId id="452" r:id="rId9"/>
    <p:sldId id="454" r:id="rId10"/>
    <p:sldId id="455" r:id="rId11"/>
    <p:sldId id="460" r:id="rId12"/>
    <p:sldId id="456" r:id="rId13"/>
    <p:sldId id="459" r:id="rId14"/>
    <p:sldId id="457" r:id="rId15"/>
    <p:sldId id="4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 autoAdjust="0"/>
  </p:normalViewPr>
  <p:slideViewPr>
    <p:cSldViewPr>
      <p:cViewPr varScale="1">
        <p:scale>
          <a:sx n="60" d="100"/>
          <a:sy n="60" d="100"/>
        </p:scale>
        <p:origin x="73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A8A29-5D1F-4A3D-923F-9C1FD28BDE37}" type="datetimeFigureOut">
              <a:rPr lang="en-US" smtClean="0"/>
              <a:pPr/>
              <a:t>3/11/2024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DD19-A987-495A-A424-22BB4203DE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30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D063D-7A5E-4365-B1F1-A4246310DE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2DEC4-8B29-432A-9174-6AEACCB60AD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8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1888-B7E2-4927-BEC1-27EF0665CC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BF52-5173-4207-AAFC-EDB8781109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9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F3806-9E90-4222-8529-C4AFAE1A79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8EE6-CF2A-43C8-86C7-D8EEC08847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3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C453-37D3-483D-9424-68B57CF599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847F7-382E-4929-AB6F-E3F095E562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7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C2851-2ED1-41A3-8072-124E73240A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081FA-AB0F-47FB-A16A-CF819CA39F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5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3F4D7-79BE-415D-8607-78D920D123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EAFFF-05A7-4568-B6E6-3F1B0CB392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E913-A4B6-49C6-B870-958C149C3C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547EF-CECE-4992-9C85-4ED3E7CEF6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3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C21C-1071-4F2E-BEB5-76E1724F9C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6FE59-57E2-4342-9BA4-83EB0ED79C7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5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7578F-77A3-49DD-947D-53A9229070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154D-7D59-4B77-A5EE-2A5EECD1DCA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06E8-5FDD-4D10-B9ED-EEFA29236D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8830D-01C5-4AA7-9A01-DE25032281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6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BD89-149C-45DE-903E-B9A9FFA08F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D90C-555C-4D24-8B01-D501164A97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87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949C41-9DFA-404C-A7AC-2E4E67D6C9B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t>3/11/2024</a:t>
            </a:fld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F0F413-58D1-4166-996C-8A445DF4A917}" type="slidenum">
              <a:rPr lang="en-US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3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ixoft.com/download/win64-monolix-suite-2023r1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5939" y="2564904"/>
            <a:ext cx="5362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>
                <a:latin typeface="Arial" pitchFamily="34" charset="0"/>
                <a:cs typeface="Arial" pitchFamily="34" charset="0"/>
              </a:rPr>
              <a:t>Πληθυσμιακή ΦΚ – Εργαστηριακή άσκηση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63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836712"/>
            <a:ext cx="50382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Δοκιμάζουμε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1 </a:t>
            </a:r>
            <a:r>
              <a:rPr lang="en-US" dirty="0" err="1"/>
              <a:t>cmt</a:t>
            </a:r>
            <a:r>
              <a:rPr lang="en-US" dirty="0"/>
              <a:t> model first order absorption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l-GR" dirty="0"/>
              <a:t> </a:t>
            </a:r>
            <a:r>
              <a:rPr lang="en-US" dirty="0" err="1"/>
              <a:t>cmt</a:t>
            </a:r>
            <a:r>
              <a:rPr lang="en-US" dirty="0"/>
              <a:t> model first order absorption</a:t>
            </a:r>
            <a:r>
              <a:rPr lang="el-GR" dirty="0"/>
              <a:t> με </a:t>
            </a:r>
            <a:r>
              <a:rPr lang="en-US" dirty="0" err="1"/>
              <a:t>Tlag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Αρχικές παράμετροι: </a:t>
            </a:r>
            <a:r>
              <a:rPr lang="en-US" dirty="0"/>
              <a:t>CL=0.1, V=10,</a:t>
            </a:r>
            <a:r>
              <a:rPr lang="el-GR" dirty="0"/>
              <a:t> </a:t>
            </a:r>
            <a:r>
              <a:rPr lang="en-US" dirty="0" err="1"/>
              <a:t>ka</a:t>
            </a:r>
            <a:r>
              <a:rPr lang="en-US" dirty="0"/>
              <a:t>=1, </a:t>
            </a:r>
            <a:r>
              <a:rPr lang="en-US" dirty="0" err="1"/>
              <a:t>Tlag</a:t>
            </a:r>
            <a:r>
              <a:rPr lang="en-US" dirty="0"/>
              <a:t>=1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Combined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Covariate </a:t>
            </a:r>
            <a:r>
              <a:rPr lang="en-US" dirty="0" err="1"/>
              <a:t>Logwt</a:t>
            </a:r>
            <a:r>
              <a:rPr lang="en-US" dirty="0"/>
              <a:t>=log(</a:t>
            </a:r>
            <a:r>
              <a:rPr lang="en-US" dirty="0" err="1"/>
              <a:t>wt</a:t>
            </a:r>
            <a:r>
              <a:rPr lang="en-US" dirty="0"/>
              <a:t>/70) </a:t>
            </a:r>
            <a:r>
              <a:rPr lang="el-GR" dirty="0"/>
              <a:t>στον </a:t>
            </a:r>
            <a:r>
              <a:rPr lang="en-US" dirty="0"/>
              <a:t>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Covariate </a:t>
            </a:r>
            <a:r>
              <a:rPr lang="en-US" dirty="0" err="1"/>
              <a:t>Logwt</a:t>
            </a:r>
            <a:r>
              <a:rPr lang="en-US" dirty="0"/>
              <a:t>=log(</a:t>
            </a:r>
            <a:r>
              <a:rPr lang="en-US" dirty="0" err="1"/>
              <a:t>wt</a:t>
            </a:r>
            <a:r>
              <a:rPr lang="en-US" dirty="0"/>
              <a:t>/70) </a:t>
            </a:r>
            <a:r>
              <a:rPr lang="el-GR" dirty="0"/>
              <a:t>στην </a:t>
            </a:r>
            <a:r>
              <a:rPr lang="en-US" dirty="0"/>
              <a:t>CL</a:t>
            </a:r>
          </a:p>
          <a:p>
            <a:endParaRPr lang="en-US" dirty="0"/>
          </a:p>
          <a:p>
            <a:r>
              <a:rPr lang="el-GR" dirty="0"/>
              <a:t>Κοιτάμε: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11896"/>
              </p:ext>
            </p:extLst>
          </p:nvPr>
        </p:nvGraphicFramePr>
        <p:xfrm>
          <a:off x="1511224" y="3769072"/>
          <a:ext cx="6373144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Plots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Pop estimates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Standard Errors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Likelihood </a:t>
                      </a:r>
                      <a:r>
                        <a:rPr lang="el-GR" dirty="0"/>
                        <a:t>για </a:t>
                      </a:r>
                      <a:r>
                        <a:rPr lang="en-US" dirty="0"/>
                        <a:t> covariates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Wald test </a:t>
                      </a:r>
                      <a:r>
                        <a:rPr lang="el-GR" dirty="0"/>
                        <a:t>για </a:t>
                      </a:r>
                      <a:r>
                        <a:rPr lang="en-US" dirty="0"/>
                        <a:t> covariates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Individual 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Obs</a:t>
                      </a:r>
                      <a:r>
                        <a:rPr lang="en-US" dirty="0"/>
                        <a:t> vs </a:t>
                      </a:r>
                      <a:r>
                        <a:rPr lang="en-US" dirty="0" err="1"/>
                        <a:t>Pred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Residuals plots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Correlation</a:t>
                      </a:r>
                      <a:r>
                        <a:rPr lang="en-US" baseline="0" dirty="0"/>
                        <a:t> of random effects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/>
                        <a:t>Correl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err="1"/>
                        <a:t>param</a:t>
                      </a:r>
                      <a:r>
                        <a:rPr lang="en-US" baseline="0" dirty="0"/>
                        <a:t> vs covariates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VPC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286761"/>
            <a:ext cx="89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PK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17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952" y="286761"/>
            <a:ext cx="913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PD data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467544" y="4476854"/>
            <a:ext cx="8510300" cy="2048490"/>
            <a:chOff x="467544" y="3861048"/>
            <a:chExt cx="8510300" cy="20484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755576" y="4203973"/>
                  <a:ext cx="3842399" cy="62741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𝑑𝑅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𝑚𝑎𝑥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𝑜𝑢𝑡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4203973"/>
                  <a:ext cx="3842399" cy="62741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467544" y="4955431"/>
              <a:ext cx="12241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Ρυθμός </a:t>
              </a:r>
              <a:r>
                <a:rPr lang="el-GR" sz="1400" b="1" dirty="0" err="1">
                  <a:solidFill>
                    <a:srgbClr val="FF0000"/>
                  </a:solidFill>
                </a:rPr>
                <a:t>μεταβολης</a:t>
              </a:r>
              <a:r>
                <a:rPr lang="el-GR" sz="1400" b="1" dirty="0">
                  <a:solidFill>
                    <a:srgbClr val="FF0000"/>
                  </a:solidFill>
                </a:rPr>
                <a:t> παραγόντων πήξης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84792" y="4955431"/>
              <a:ext cx="12241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Ρυθμός παραγωγής παραγόντων πήξης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6800" y="4933648"/>
              <a:ext cx="13681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Ρυθμός απομάκρυνσης παραγόντων πήξης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91161" y="3933056"/>
              <a:ext cx="9712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Αναστολή 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t="47657" r="15580" b="27487"/>
            <a:stretch/>
          </p:blipFill>
          <p:spPr>
            <a:xfrm>
              <a:off x="5004048" y="3861048"/>
              <a:ext cx="3973796" cy="1368152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236456" y="2996952"/>
            <a:ext cx="8741388" cy="1296144"/>
            <a:chOff x="236456" y="2564904"/>
            <a:chExt cx="8741388" cy="12961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36456" y="2832405"/>
                  <a:ext cx="2392065" cy="6766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456" y="2832405"/>
                  <a:ext cx="2392065" cy="67666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843808" y="2851954"/>
                  <a:ext cx="2044662" cy="6304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=1−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2851954"/>
                  <a:ext cx="2044662" cy="63042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9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3516666" y="2574023"/>
              <a:ext cx="9712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Αναστολή 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55576" y="2574023"/>
              <a:ext cx="166494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FF0000"/>
                  </a:solidFill>
                </a:rPr>
                <a:t>Effect compartment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/>
            <a:srcRect t="24109" r="15580" b="52343"/>
            <a:stretch/>
          </p:blipFill>
          <p:spPr>
            <a:xfrm>
              <a:off x="5004048" y="2564904"/>
              <a:ext cx="3973796" cy="1296144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638385" y="1453927"/>
            <a:ext cx="7339459" cy="1254993"/>
            <a:chOff x="1638385" y="980728"/>
            <a:chExt cx="7339459" cy="1254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638385" y="1278626"/>
                  <a:ext cx="2182456" cy="671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8385" y="1278626"/>
                  <a:ext cx="2182456" cy="67185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14"/>
            <p:cNvSpPr/>
            <p:nvPr/>
          </p:nvSpPr>
          <p:spPr>
            <a:xfrm>
              <a:off x="2311243" y="1000695"/>
              <a:ext cx="9712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>
                  <a:solidFill>
                    <a:srgbClr val="FF0000"/>
                  </a:solidFill>
                </a:rPr>
                <a:t>Αναστολή 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r="15580" b="77200"/>
            <a:stretch/>
          </p:blipFill>
          <p:spPr>
            <a:xfrm>
              <a:off x="5004048" y="980728"/>
              <a:ext cx="3973796" cy="1254993"/>
            </a:xfrm>
            <a:prstGeom prst="rect">
              <a:avLst/>
            </a:prstGeom>
          </p:spPr>
        </p:pic>
      </p:grpSp>
      <p:sp>
        <p:nvSpPr>
          <p:cNvPr id="21" name="Rectangle 20"/>
          <p:cNvSpPr/>
          <p:nvPr/>
        </p:nvSpPr>
        <p:spPr>
          <a:xfrm>
            <a:off x="507622" y="827420"/>
            <a:ext cx="5740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PCA, % of normal, </a:t>
            </a:r>
            <a:r>
              <a:rPr lang="en-GB" dirty="0"/>
              <a:t>"therapeutic range" (&lt;35% of normal)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556792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Δοκιμάζουμε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PK (</a:t>
            </a:r>
            <a:r>
              <a:rPr lang="el-GR" dirty="0"/>
              <a:t>το παλιό)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l-GR" dirty="0"/>
              <a:t> </a:t>
            </a:r>
            <a:r>
              <a:rPr lang="en-US" dirty="0" err="1"/>
              <a:t>cmt</a:t>
            </a:r>
            <a:r>
              <a:rPr lang="en-US" dirty="0"/>
              <a:t> model first order absorption</a:t>
            </a:r>
            <a:r>
              <a:rPr lang="el-GR" dirty="0"/>
              <a:t> με </a:t>
            </a:r>
            <a:r>
              <a:rPr lang="en-US" dirty="0" err="1"/>
              <a:t>Tlag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Combined error</a:t>
            </a:r>
          </a:p>
          <a:p>
            <a:endParaRPr lang="en-US" dirty="0"/>
          </a:p>
          <a:p>
            <a:r>
              <a:rPr lang="en-US" dirty="0"/>
              <a:t>PD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 link </a:t>
            </a:r>
            <a:r>
              <a:rPr lang="en-US" dirty="0" err="1"/>
              <a:t>Emax</a:t>
            </a:r>
            <a:r>
              <a:rPr lang="en-US" dirty="0"/>
              <a:t> model (Imax inhibition)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Indirect link </a:t>
            </a:r>
            <a:r>
              <a:rPr lang="en-US" dirty="0" err="1"/>
              <a:t>Emax</a:t>
            </a:r>
            <a:r>
              <a:rPr lang="en-US" dirty="0"/>
              <a:t> model (Effect compartment)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Indirect response production Inhibition model (turnover)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err="1"/>
              <a:t>Παράμ</a:t>
            </a:r>
            <a:r>
              <a:rPr lang="el-GR" dirty="0"/>
              <a:t>. </a:t>
            </a:r>
            <a:r>
              <a:rPr lang="en-US" dirty="0"/>
              <a:t>R0=100, </a:t>
            </a:r>
            <a:r>
              <a:rPr lang="en-US" dirty="0" err="1"/>
              <a:t>kout</a:t>
            </a:r>
            <a:r>
              <a:rPr lang="en-US" dirty="0"/>
              <a:t>=0.1, Imax=1, IC50=1		</a:t>
            </a:r>
          </a:p>
        </p:txBody>
      </p:sp>
    </p:spTree>
    <p:extLst>
      <p:ext uri="{BB962C8B-B14F-4D97-AF65-F5344CB8AC3E}">
        <p14:creationId xmlns:p14="http://schemas.microsoft.com/office/powerpoint/2010/main" val="2250501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2392" y="404664"/>
            <a:ext cx="402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Προσομοιώσεις στο </a:t>
            </a:r>
            <a:r>
              <a:rPr lang="en-US" dirty="0"/>
              <a:t>R </a:t>
            </a:r>
            <a:r>
              <a:rPr lang="el-GR" dirty="0"/>
              <a:t>με το </a:t>
            </a:r>
            <a:r>
              <a:rPr lang="el-GR" dirty="0" err="1"/>
              <a:t>πακετο</a:t>
            </a:r>
            <a:r>
              <a:rPr lang="el-GR" dirty="0"/>
              <a:t> </a:t>
            </a:r>
            <a:r>
              <a:rPr lang="en-US" dirty="0" err="1"/>
              <a:t>mlxR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412776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Βασική εντολή:</a:t>
            </a:r>
            <a:endParaRPr lang="en-GB" dirty="0"/>
          </a:p>
          <a:p>
            <a:endParaRPr lang="en-GB" b="1" dirty="0"/>
          </a:p>
          <a:p>
            <a:r>
              <a:rPr lang="en-GB" b="1" dirty="0" err="1"/>
              <a:t>simulx</a:t>
            </a:r>
            <a:r>
              <a:rPr lang="en-GB" dirty="0"/>
              <a:t>(</a:t>
            </a:r>
            <a:r>
              <a:rPr lang="en-GB" dirty="0">
                <a:solidFill>
                  <a:srgbClr val="0070C0"/>
                </a:solidFill>
              </a:rPr>
              <a:t>model </a:t>
            </a:r>
            <a:r>
              <a:rPr lang="en-GB" dirty="0"/>
              <a:t>= NULL, </a:t>
            </a:r>
            <a:r>
              <a:rPr lang="en-GB" dirty="0">
                <a:solidFill>
                  <a:srgbClr val="0070C0"/>
                </a:solidFill>
              </a:rPr>
              <a:t>parameter</a:t>
            </a:r>
            <a:r>
              <a:rPr lang="en-GB" dirty="0"/>
              <a:t> = NULL, </a:t>
            </a:r>
            <a:r>
              <a:rPr lang="en-GB" dirty="0">
                <a:solidFill>
                  <a:srgbClr val="0070C0"/>
                </a:solidFill>
              </a:rPr>
              <a:t>output</a:t>
            </a:r>
            <a:r>
              <a:rPr lang="en-GB" dirty="0"/>
              <a:t> = NULL, </a:t>
            </a:r>
            <a:r>
              <a:rPr lang="en-GB" dirty="0">
                <a:solidFill>
                  <a:srgbClr val="0070C0"/>
                </a:solidFill>
              </a:rPr>
              <a:t>treatment</a:t>
            </a:r>
            <a:r>
              <a:rPr lang="en-GB" dirty="0"/>
              <a:t> = NULL, </a:t>
            </a:r>
            <a:r>
              <a:rPr lang="en-GB" dirty="0" err="1">
                <a:solidFill>
                  <a:srgbClr val="0070C0"/>
                </a:solidFill>
              </a:rPr>
              <a:t>regressor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 err="1">
                <a:solidFill>
                  <a:srgbClr val="0070C0"/>
                </a:solidFill>
              </a:rPr>
              <a:t>varlevel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>
                <a:solidFill>
                  <a:srgbClr val="0070C0"/>
                </a:solidFill>
              </a:rPr>
              <a:t>group</a:t>
            </a:r>
            <a:r>
              <a:rPr lang="en-GB" dirty="0"/>
              <a:t> = NULL, </a:t>
            </a:r>
            <a:r>
              <a:rPr lang="en-GB" dirty="0">
                <a:solidFill>
                  <a:srgbClr val="0070C0"/>
                </a:solidFill>
              </a:rPr>
              <a:t>data</a:t>
            </a:r>
            <a:r>
              <a:rPr lang="en-GB" dirty="0"/>
              <a:t> = NULL, </a:t>
            </a:r>
            <a:r>
              <a:rPr lang="en-GB" dirty="0">
                <a:solidFill>
                  <a:srgbClr val="0070C0"/>
                </a:solidFill>
              </a:rPr>
              <a:t>project</a:t>
            </a:r>
            <a:r>
              <a:rPr lang="en-GB" dirty="0"/>
              <a:t> = NULL, </a:t>
            </a:r>
            <a:r>
              <a:rPr lang="en-GB" dirty="0" err="1">
                <a:solidFill>
                  <a:srgbClr val="0070C0"/>
                </a:solidFill>
              </a:rPr>
              <a:t>nrep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1, </a:t>
            </a:r>
            <a:r>
              <a:rPr lang="en-GB" dirty="0" err="1">
                <a:solidFill>
                  <a:srgbClr val="0070C0"/>
                </a:solidFill>
              </a:rPr>
              <a:t>npop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 err="1">
                <a:solidFill>
                  <a:srgbClr val="0070C0"/>
                </a:solidFill>
              </a:rPr>
              <a:t>fim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 err="1">
                <a:solidFill>
                  <a:srgbClr val="0070C0"/>
                </a:solidFill>
              </a:rPr>
              <a:t>result.folder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 err="1">
                <a:solidFill>
                  <a:srgbClr val="0070C0"/>
                </a:solidFill>
              </a:rPr>
              <a:t>result.file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NULL, </a:t>
            </a:r>
            <a:r>
              <a:rPr lang="en-GB" dirty="0" err="1">
                <a:solidFill>
                  <a:srgbClr val="0070C0"/>
                </a:solidFill>
              </a:rPr>
              <a:t>stat.f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= "</a:t>
            </a:r>
            <a:r>
              <a:rPr lang="en-GB" dirty="0" err="1"/>
              <a:t>statmlx</a:t>
            </a:r>
            <a:r>
              <a:rPr lang="en-GB" dirty="0"/>
              <a:t>",  </a:t>
            </a:r>
            <a:r>
              <a:rPr lang="en-GB" dirty="0">
                <a:solidFill>
                  <a:srgbClr val="0070C0"/>
                </a:solidFill>
              </a:rPr>
              <a:t>settings</a:t>
            </a:r>
            <a:r>
              <a:rPr lang="en-GB" dirty="0"/>
              <a:t> = NULL)</a:t>
            </a:r>
          </a:p>
          <a:p>
            <a:endParaRPr lang="en-US" dirty="0"/>
          </a:p>
          <a:p>
            <a:r>
              <a:rPr lang="en-GB" dirty="0"/>
              <a:t>output: </a:t>
            </a:r>
            <a:r>
              <a:rPr lang="el-GR" dirty="0"/>
              <a:t>για να φτιάξουμε νέες στήλες </a:t>
            </a:r>
            <a:endParaRPr lang="en-GB" dirty="0"/>
          </a:p>
          <a:p>
            <a:endParaRPr lang="en-US" dirty="0"/>
          </a:p>
          <a:p>
            <a:r>
              <a:rPr lang="en-GB" dirty="0"/>
              <a:t>treatment:</a:t>
            </a:r>
            <a:r>
              <a:rPr lang="el-GR" dirty="0"/>
              <a:t> για να ορίσουμε νέες δόσεις</a:t>
            </a:r>
            <a:endParaRPr lang="en-GB" dirty="0"/>
          </a:p>
          <a:p>
            <a:endParaRPr lang="en-US" dirty="0"/>
          </a:p>
          <a:p>
            <a:r>
              <a:rPr lang="en-US" dirty="0"/>
              <a:t>group: </a:t>
            </a:r>
            <a:r>
              <a:rPr lang="el-GR" dirty="0"/>
              <a:t>για να ορίσουμε αριθμό </a:t>
            </a:r>
            <a:r>
              <a:rPr lang="en-US" dirty="0"/>
              <a:t>virtual patients</a:t>
            </a:r>
          </a:p>
          <a:p>
            <a:endParaRPr lang="en-US" dirty="0"/>
          </a:p>
          <a:p>
            <a:r>
              <a:rPr lang="en-GB" dirty="0"/>
              <a:t>project: </a:t>
            </a:r>
            <a:r>
              <a:rPr lang="el-GR" dirty="0"/>
              <a:t>για να ορίσουμε</a:t>
            </a:r>
            <a:r>
              <a:rPr lang="en-US" dirty="0"/>
              <a:t> </a:t>
            </a:r>
            <a:r>
              <a:rPr lang="el-GR" dirty="0"/>
              <a:t>το αρχείο του </a:t>
            </a:r>
            <a:r>
              <a:rPr lang="en-US" dirty="0" err="1"/>
              <a:t>Monolix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437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692696"/>
            <a:ext cx="792088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Εκκίνηση του πακέτου </a:t>
            </a:r>
            <a:r>
              <a:rPr lang="en-GB" dirty="0" err="1"/>
              <a:t>mlxR</a:t>
            </a:r>
            <a:r>
              <a:rPr lang="el-GR" dirty="0"/>
              <a:t> στο </a:t>
            </a:r>
            <a:r>
              <a:rPr lang="en-US" dirty="0"/>
              <a:t>R</a:t>
            </a:r>
            <a:endParaRPr lang="el-GR" dirty="0"/>
          </a:p>
          <a:p>
            <a:endParaRPr lang="el-GR" dirty="0"/>
          </a:p>
          <a:p>
            <a:r>
              <a:rPr lang="en-GB" sz="1600" dirty="0" err="1"/>
              <a:t>install.packages</a:t>
            </a:r>
            <a:r>
              <a:rPr lang="en-GB" sz="1600" dirty="0"/>
              <a:t>("</a:t>
            </a:r>
            <a:r>
              <a:rPr lang="en-GB" sz="1600" dirty="0" err="1"/>
              <a:t>mlxR</a:t>
            </a:r>
            <a:r>
              <a:rPr lang="en-GB" sz="1600" dirty="0"/>
              <a:t>")</a:t>
            </a:r>
          </a:p>
          <a:p>
            <a:r>
              <a:rPr lang="en-GB" sz="1600" dirty="0"/>
              <a:t>library(</a:t>
            </a:r>
            <a:r>
              <a:rPr lang="en-GB" sz="1600" dirty="0" err="1"/>
              <a:t>mlxR</a:t>
            </a:r>
            <a:r>
              <a:rPr lang="en-GB" sz="1600" dirty="0"/>
              <a:t>)</a:t>
            </a:r>
          </a:p>
          <a:p>
            <a:r>
              <a:rPr lang="en-GB" sz="1600" dirty="0" err="1"/>
              <a:t>setwd</a:t>
            </a:r>
            <a:r>
              <a:rPr lang="en-GB" sz="1600" dirty="0"/>
              <a:t>("C:/Users/aris/Desktop/pmx </a:t>
            </a:r>
            <a:r>
              <a:rPr lang="en-GB" sz="1600" dirty="0" err="1"/>
              <a:t>biostat</a:t>
            </a:r>
            <a:r>
              <a:rPr lang="en-GB" sz="1600" dirty="0"/>
              <a:t>/ergo/</a:t>
            </a:r>
            <a:r>
              <a:rPr lang="en-GB" sz="1600" dirty="0" err="1"/>
              <a:t>warf</a:t>
            </a:r>
            <a:r>
              <a:rPr lang="en-GB" sz="1600" dirty="0"/>
              <a:t>")</a:t>
            </a:r>
          </a:p>
          <a:p>
            <a:endParaRPr lang="el-GR" dirty="0"/>
          </a:p>
          <a:p>
            <a:r>
              <a:rPr lang="el-GR" dirty="0"/>
              <a:t>Προσομοίωση των στοιχείων του μοντέλου</a:t>
            </a:r>
          </a:p>
          <a:p>
            <a:endParaRPr lang="en-GB" dirty="0"/>
          </a:p>
          <a:p>
            <a:r>
              <a:rPr lang="en-GB" sz="1600" dirty="0"/>
              <a:t>res1  &lt;- </a:t>
            </a:r>
            <a:r>
              <a:rPr lang="en-GB" sz="1600" dirty="0" err="1"/>
              <a:t>simulx</a:t>
            </a:r>
            <a:r>
              <a:rPr lang="en-GB" sz="1600" dirty="0"/>
              <a:t>(project = '</a:t>
            </a:r>
            <a:r>
              <a:rPr lang="en-GB" sz="1600" dirty="0" err="1"/>
              <a:t>warfarinPKPD_project.mlxtran</a:t>
            </a:r>
            <a:r>
              <a:rPr lang="en-GB" sz="1600" dirty="0"/>
              <a:t>')</a:t>
            </a:r>
          </a:p>
          <a:p>
            <a:r>
              <a:rPr lang="en-GB" sz="1600" dirty="0"/>
              <a:t>print(</a:t>
            </a:r>
            <a:r>
              <a:rPr lang="en-GB" sz="1600" dirty="0" err="1"/>
              <a:t>ggplotmlx</a:t>
            </a:r>
            <a:r>
              <a:rPr lang="en-GB" sz="1600" dirty="0"/>
              <a:t>(data=res1$y1) + </a:t>
            </a:r>
            <a:r>
              <a:rPr lang="en-GB" sz="1600" dirty="0" err="1"/>
              <a:t>geom_line</a:t>
            </a:r>
            <a:r>
              <a:rPr lang="en-GB" sz="1600" dirty="0"/>
              <a:t>(</a:t>
            </a:r>
            <a:r>
              <a:rPr lang="en-GB" sz="1600" dirty="0" err="1"/>
              <a:t>aes</a:t>
            </a:r>
            <a:r>
              <a:rPr lang="en-GB" sz="1600" dirty="0"/>
              <a:t>(x=time, y=y1, colour=id)))</a:t>
            </a:r>
          </a:p>
          <a:p>
            <a:r>
              <a:rPr lang="en-GB" sz="1600" dirty="0"/>
              <a:t>print(</a:t>
            </a:r>
            <a:r>
              <a:rPr lang="en-GB" sz="1600" dirty="0" err="1"/>
              <a:t>ggplotmlx</a:t>
            </a:r>
            <a:r>
              <a:rPr lang="en-GB" sz="1600" dirty="0"/>
              <a:t>(data=res1$y2) + </a:t>
            </a:r>
            <a:r>
              <a:rPr lang="en-GB" sz="1600" dirty="0" err="1"/>
              <a:t>geom_line</a:t>
            </a:r>
            <a:r>
              <a:rPr lang="en-GB" sz="1600" dirty="0"/>
              <a:t>(</a:t>
            </a:r>
            <a:r>
              <a:rPr lang="en-GB" sz="1600" dirty="0" err="1"/>
              <a:t>aes</a:t>
            </a:r>
            <a:r>
              <a:rPr lang="en-GB" sz="1600" dirty="0"/>
              <a:t>(x=time, y=y2, colour=id)))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23" y="3717032"/>
            <a:ext cx="4148957" cy="28803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679" y="3717032"/>
            <a:ext cx="4218801" cy="292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44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8476" y="1124744"/>
            <a:ext cx="775860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N&lt;-10</a:t>
            </a:r>
          </a:p>
          <a:p>
            <a:r>
              <a:rPr lang="en-GB" sz="1600" dirty="0" err="1"/>
              <a:t>adm</a:t>
            </a:r>
            <a:r>
              <a:rPr lang="en-GB" sz="1600" dirty="0"/>
              <a:t> &lt;- list(time=c(0,24,48,72,96), amount=10)</a:t>
            </a:r>
          </a:p>
          <a:p>
            <a:r>
              <a:rPr lang="en-GB" sz="1600" dirty="0" err="1"/>
              <a:t>outCc</a:t>
            </a:r>
            <a:r>
              <a:rPr lang="en-GB" sz="1600" dirty="0"/>
              <a:t> &lt;- list(name = 'Cc', time = </a:t>
            </a:r>
            <a:r>
              <a:rPr lang="en-GB" sz="1600" dirty="0" err="1"/>
              <a:t>seq</a:t>
            </a:r>
            <a:r>
              <a:rPr lang="en-GB" sz="1600" dirty="0"/>
              <a:t>(0,120, by=0.1))</a:t>
            </a:r>
          </a:p>
          <a:p>
            <a:r>
              <a:rPr lang="en-GB" sz="1600" dirty="0" err="1"/>
              <a:t>outR</a:t>
            </a:r>
            <a:r>
              <a:rPr lang="en-GB" sz="1600" dirty="0"/>
              <a:t> &lt;- list(name = 'R', time = </a:t>
            </a:r>
            <a:r>
              <a:rPr lang="en-GB" sz="1600" dirty="0" err="1"/>
              <a:t>seq</a:t>
            </a:r>
            <a:r>
              <a:rPr lang="en-GB" sz="1600" dirty="0"/>
              <a:t>(0,120, by=0.1))</a:t>
            </a:r>
          </a:p>
          <a:p>
            <a:r>
              <a:rPr lang="en-GB" sz="1600" dirty="0"/>
              <a:t>res2 &lt;- </a:t>
            </a:r>
            <a:r>
              <a:rPr lang="en-GB" sz="1600" dirty="0" err="1"/>
              <a:t>simulx</a:t>
            </a:r>
            <a:r>
              <a:rPr lang="en-GB" sz="1600" dirty="0"/>
              <a:t>(project = '</a:t>
            </a:r>
            <a:r>
              <a:rPr lang="en-GB" sz="1600" dirty="0" err="1"/>
              <a:t>warfarinPKPD_project.mlxtran</a:t>
            </a:r>
            <a:r>
              <a:rPr lang="en-GB" sz="1600" dirty="0"/>
              <a:t>',</a:t>
            </a:r>
          </a:p>
          <a:p>
            <a:r>
              <a:rPr lang="en-GB" sz="1600" dirty="0"/>
              <a:t>                output = list(</a:t>
            </a:r>
            <a:r>
              <a:rPr lang="en-GB" sz="1600" dirty="0" err="1"/>
              <a:t>outCc,outR</a:t>
            </a:r>
            <a:r>
              <a:rPr lang="en-GB" sz="1600" dirty="0"/>
              <a:t>),</a:t>
            </a:r>
          </a:p>
          <a:p>
            <a:r>
              <a:rPr lang="en-GB" sz="1600" dirty="0"/>
              <a:t>                treatment = </a:t>
            </a:r>
            <a:r>
              <a:rPr lang="en-GB" sz="1600" dirty="0" err="1"/>
              <a:t>adm</a:t>
            </a:r>
            <a:r>
              <a:rPr lang="en-GB" sz="1600" dirty="0"/>
              <a:t>,</a:t>
            </a:r>
          </a:p>
          <a:p>
            <a:r>
              <a:rPr lang="en-GB" sz="1600" dirty="0"/>
              <a:t>                group = list(size=N))</a:t>
            </a:r>
          </a:p>
          <a:p>
            <a:endParaRPr lang="en-GB" sz="1600" dirty="0"/>
          </a:p>
          <a:p>
            <a:r>
              <a:rPr lang="en-GB" sz="1600" dirty="0"/>
              <a:t>print(</a:t>
            </a:r>
            <a:r>
              <a:rPr lang="en-GB" sz="1600" dirty="0" err="1"/>
              <a:t>ggplotmlx</a:t>
            </a:r>
            <a:r>
              <a:rPr lang="en-GB" sz="1600" dirty="0"/>
              <a:t>(data=res2$Cc) + </a:t>
            </a:r>
            <a:r>
              <a:rPr lang="en-GB" sz="1600" dirty="0" err="1"/>
              <a:t>geom_line</a:t>
            </a:r>
            <a:r>
              <a:rPr lang="en-GB" sz="1600" dirty="0"/>
              <a:t>(</a:t>
            </a:r>
            <a:r>
              <a:rPr lang="en-GB" sz="1600" dirty="0" err="1"/>
              <a:t>aes</a:t>
            </a:r>
            <a:r>
              <a:rPr lang="en-GB" sz="1600" dirty="0"/>
              <a:t>(x=time, y=Cc, colour=id)))</a:t>
            </a:r>
          </a:p>
          <a:p>
            <a:r>
              <a:rPr lang="en-GB" sz="1600" dirty="0"/>
              <a:t>print(</a:t>
            </a:r>
            <a:r>
              <a:rPr lang="en-GB" sz="1600" dirty="0" err="1"/>
              <a:t>ggplotmlx</a:t>
            </a:r>
            <a:r>
              <a:rPr lang="en-GB" sz="1600" dirty="0"/>
              <a:t>(data=res2$R) + </a:t>
            </a:r>
            <a:r>
              <a:rPr lang="en-GB" sz="1600" dirty="0" err="1"/>
              <a:t>geom_line</a:t>
            </a:r>
            <a:r>
              <a:rPr lang="en-GB" sz="1600" dirty="0"/>
              <a:t>(</a:t>
            </a:r>
            <a:r>
              <a:rPr lang="en-GB" sz="1600" dirty="0" err="1"/>
              <a:t>aes</a:t>
            </a:r>
            <a:r>
              <a:rPr lang="en-GB" sz="1600" dirty="0"/>
              <a:t>(x=time, y=R, colour=id)))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404664"/>
            <a:ext cx="7571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Προσομοίωση 10 ασθενών που λαμβάνουν 10 </a:t>
            </a:r>
            <a:r>
              <a:rPr lang="en-US" dirty="0"/>
              <a:t>mg Warfarin </a:t>
            </a:r>
            <a:r>
              <a:rPr lang="el-GR" dirty="0"/>
              <a:t>σε κάθε 24 ώρες για </a:t>
            </a:r>
            <a:r>
              <a:rPr lang="en-US" dirty="0"/>
              <a:t>5</a:t>
            </a:r>
            <a:r>
              <a:rPr lang="el-GR" dirty="0"/>
              <a:t> μέρες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935611"/>
            <a:ext cx="4045232" cy="28083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526" y="3935611"/>
            <a:ext cx="4053250" cy="28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4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1967" y="323364"/>
            <a:ext cx="6350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Επισκόπηση της διαδικασίας ανάπτυξης πληθυσμιακού μοντέλου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052736"/>
            <a:ext cx="703449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b="1" dirty="0"/>
              <a:t>Κατασκευή σετ δεδομένων</a:t>
            </a:r>
            <a:endParaRPr lang="en-US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b="1" dirty="0"/>
              <a:t>Ανάπτυξη </a:t>
            </a:r>
            <a:r>
              <a:rPr lang="en-US" b="1" dirty="0"/>
              <a:t>Base model</a:t>
            </a:r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n-US" dirty="0"/>
              <a:t>Exploratory analysis</a:t>
            </a:r>
            <a:endParaRPr lang="el-GR" dirty="0"/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/>
              <a:t>δομικό μοντέλο</a:t>
            </a:r>
            <a:r>
              <a:rPr lang="el-GR" dirty="0">
                <a:solidFill>
                  <a:prstClr val="black"/>
                </a:solidFill>
                <a:latin typeface="Arial" pitchFamily="34" charset="0"/>
                <a:sym typeface="Wingdings"/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✅</a:t>
            </a:r>
            <a:endParaRPr lang="el-GR" dirty="0">
              <a:solidFill>
                <a:srgbClr val="00B050"/>
              </a:solidFill>
            </a:endParaRPr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/>
              <a:t>μοντέλο σφάλματος</a:t>
            </a:r>
            <a:r>
              <a:rPr lang="en-US" dirty="0">
                <a:solidFill>
                  <a:srgbClr val="00B050"/>
                </a:solidFill>
              </a:rPr>
              <a:t> ✅</a:t>
            </a:r>
            <a:endParaRPr lang="el-GR" dirty="0"/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 err="1"/>
              <a:t>Διατομική</a:t>
            </a:r>
            <a:r>
              <a:rPr lang="el-GR" dirty="0"/>
              <a:t> μεταβλητότητα </a:t>
            </a:r>
            <a:r>
              <a:rPr lang="en-US" dirty="0"/>
              <a:t>IIV </a:t>
            </a:r>
            <a:r>
              <a:rPr lang="el-GR" dirty="0"/>
              <a:t>(αρχικά χωρίς συσχετίσεις)</a:t>
            </a:r>
            <a:r>
              <a:rPr lang="en-US" dirty="0">
                <a:solidFill>
                  <a:srgbClr val="00B050"/>
                </a:solidFill>
              </a:rPr>
              <a:t> ✅ ✅</a:t>
            </a:r>
            <a:endParaRPr lang="el-GR" dirty="0"/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n-US" dirty="0"/>
              <a:t>Inter-occasion variability IOV (</a:t>
            </a:r>
            <a:r>
              <a:rPr lang="el-GR" dirty="0"/>
              <a:t>αν χρειάζεται)</a:t>
            </a:r>
            <a:r>
              <a:rPr lang="en-US" dirty="0">
                <a:solidFill>
                  <a:srgbClr val="00B050"/>
                </a:solidFill>
              </a:rPr>
              <a:t> ✅</a:t>
            </a:r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/>
              <a:t>Έλεγχος συσχετίσεων στην </a:t>
            </a:r>
            <a:r>
              <a:rPr lang="en-US" dirty="0"/>
              <a:t>IIV</a:t>
            </a:r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/>
              <a:t>Εισαγωγή συσχετίσεων στην </a:t>
            </a:r>
            <a:r>
              <a:rPr lang="en-US" dirty="0"/>
              <a:t>IIV </a:t>
            </a:r>
            <a:r>
              <a:rPr lang="en-US" dirty="0">
                <a:solidFill>
                  <a:srgbClr val="00B050"/>
                </a:solidFill>
              </a:rPr>
              <a:t> ✅</a:t>
            </a:r>
          </a:p>
          <a:p>
            <a:pPr marL="917575" indent="-285750" defTabSz="450850">
              <a:buFont typeface="Arial" panose="020B0604020202020204" pitchFamily="34" charset="0"/>
              <a:buChar char="•"/>
            </a:pPr>
            <a:r>
              <a:rPr lang="el-GR" dirty="0"/>
              <a:t>Επικύρωση </a:t>
            </a:r>
            <a:r>
              <a:rPr lang="en-US" dirty="0"/>
              <a:t>Base model </a:t>
            </a:r>
            <a:r>
              <a:rPr lang="el-GR" dirty="0"/>
              <a:t> </a:t>
            </a:r>
            <a:r>
              <a:rPr lang="en-US" dirty="0">
                <a:solidFill>
                  <a:srgbClr val="00B050"/>
                </a:solidFill>
              </a:rPr>
              <a:t>✅ ✅</a:t>
            </a:r>
            <a:endParaRPr lang="el-G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b="1" dirty="0"/>
              <a:t>Ανάπτυξη </a:t>
            </a:r>
            <a:r>
              <a:rPr lang="en-US" b="1" dirty="0"/>
              <a:t>covariate model</a:t>
            </a:r>
          </a:p>
          <a:p>
            <a:pPr marL="90170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l-GR" dirty="0"/>
              <a:t>Έλεγχος συσχετίσεων </a:t>
            </a:r>
            <a:r>
              <a:rPr lang="en-US" dirty="0"/>
              <a:t>ETA</a:t>
            </a:r>
            <a:r>
              <a:rPr lang="el-GR" dirty="0"/>
              <a:t> με </a:t>
            </a:r>
            <a:r>
              <a:rPr lang="en-US" dirty="0"/>
              <a:t>covariate</a:t>
            </a:r>
            <a:endParaRPr lang="el-GR" dirty="0"/>
          </a:p>
          <a:p>
            <a:pPr marL="901700" indent="-285750">
              <a:buFont typeface="Courier New" panose="02070309020205020404" pitchFamily="49" charset="0"/>
              <a:buChar char="o"/>
            </a:pPr>
            <a:r>
              <a:rPr lang="el-GR" dirty="0"/>
              <a:t>	Εισαγωγή </a:t>
            </a:r>
            <a:r>
              <a:rPr lang="en-US" dirty="0"/>
              <a:t>covariate </a:t>
            </a:r>
            <a:r>
              <a:rPr lang="el-GR" dirty="0"/>
              <a:t>στο μοντέλο</a:t>
            </a:r>
            <a:r>
              <a:rPr lang="en-US" dirty="0">
                <a:solidFill>
                  <a:srgbClr val="00B050"/>
                </a:solidFill>
              </a:rPr>
              <a:t> ✅</a:t>
            </a:r>
            <a:endParaRPr lang="el-GR" dirty="0"/>
          </a:p>
          <a:p>
            <a:pPr marL="901700" indent="-285750">
              <a:buFont typeface="Arial" panose="020B0604020202020204" pitchFamily="34" charset="0"/>
              <a:buChar char="•"/>
            </a:pPr>
            <a:r>
              <a:rPr lang="el-GR" dirty="0"/>
              <a:t>	Αξιολόγηση </a:t>
            </a:r>
            <a:r>
              <a:rPr lang="en-US" dirty="0"/>
              <a:t>covariate</a:t>
            </a:r>
            <a:r>
              <a:rPr lang="el-GR" dirty="0"/>
              <a:t> (στατιστική, φυσική, κλινική)</a:t>
            </a:r>
            <a:endParaRPr lang="en-US" dirty="0"/>
          </a:p>
          <a:p>
            <a:pPr marL="901700" indent="-285750">
              <a:buFont typeface="Courier New" panose="02070309020205020404" pitchFamily="49" charset="0"/>
              <a:buChar char="o"/>
            </a:pPr>
            <a:r>
              <a:rPr lang="en-US" dirty="0"/>
              <a:t>	</a:t>
            </a:r>
            <a:r>
              <a:rPr lang="el-GR" dirty="0"/>
              <a:t>Επανάληψη για άλλον </a:t>
            </a:r>
            <a:r>
              <a:rPr lang="en-US" dirty="0"/>
              <a:t>covariate</a:t>
            </a:r>
            <a:endParaRPr lang="el-GR" dirty="0"/>
          </a:p>
          <a:p>
            <a:pPr marL="901700" indent="-285750">
              <a:buFont typeface="Arial" panose="020B0604020202020204" pitchFamily="34" charset="0"/>
              <a:buChar char="•"/>
            </a:pPr>
            <a:r>
              <a:rPr lang="el-GR" dirty="0"/>
              <a:t>	Πιθανή επανεξέταση του </a:t>
            </a:r>
            <a:r>
              <a:rPr lang="en-US" dirty="0"/>
              <a:t>IIV</a:t>
            </a:r>
            <a:r>
              <a:rPr lang="en-US" dirty="0">
                <a:solidFill>
                  <a:srgbClr val="00B050"/>
                </a:solidFill>
              </a:rPr>
              <a:t> ✅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b="1" dirty="0"/>
              <a:t>Επικύρωση τελικού μοντέλου </a:t>
            </a:r>
            <a:r>
              <a:rPr lang="en-US" dirty="0">
                <a:solidFill>
                  <a:srgbClr val="00B050"/>
                </a:solidFill>
              </a:rPr>
              <a:t>✅ ✅</a:t>
            </a:r>
            <a:endParaRPr lang="el-GR" dirty="0"/>
          </a:p>
          <a:p>
            <a:endParaRPr lang="en-US" dirty="0"/>
          </a:p>
        </p:txBody>
      </p:sp>
      <p:sp>
        <p:nvSpPr>
          <p:cNvPr id="7" name="U-Turn Arrow 6"/>
          <p:cNvSpPr/>
          <p:nvPr/>
        </p:nvSpPr>
        <p:spPr>
          <a:xfrm rot="16200000">
            <a:off x="1007604" y="4617132"/>
            <a:ext cx="720080" cy="36004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92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1314" y="5951021"/>
            <a:ext cx="57810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✅ </a:t>
            </a:r>
            <a:r>
              <a:rPr lang="el-GR" dirty="0"/>
              <a:t>Έλεγχος </a:t>
            </a:r>
            <a:r>
              <a:rPr lang="en-US" dirty="0"/>
              <a:t>GOF</a:t>
            </a:r>
            <a:r>
              <a:rPr lang="el-GR" dirty="0"/>
              <a:t>, </a:t>
            </a:r>
            <a:r>
              <a:rPr lang="en-US" dirty="0"/>
              <a:t>SE, shrinkage, </a:t>
            </a:r>
            <a:r>
              <a:rPr lang="el-GR" dirty="0"/>
              <a:t>φυσική σημασία </a:t>
            </a:r>
            <a:r>
              <a:rPr lang="en-US" dirty="0"/>
              <a:t>estimates</a:t>
            </a:r>
            <a:endParaRPr lang="el-GR" dirty="0"/>
          </a:p>
          <a:p>
            <a:r>
              <a:rPr lang="en-US" dirty="0">
                <a:solidFill>
                  <a:srgbClr val="00B050"/>
                </a:solidFill>
              </a:rPr>
              <a:t>✅ ✅ </a:t>
            </a:r>
            <a:r>
              <a:rPr lang="el-GR" dirty="0"/>
              <a:t>Όλα τα παραπάνω + Επικύρωση με </a:t>
            </a:r>
            <a:r>
              <a:rPr lang="en-US" dirty="0"/>
              <a:t>VPC, bootstrap</a:t>
            </a:r>
          </a:p>
        </p:txBody>
      </p:sp>
    </p:spTree>
    <p:extLst>
      <p:ext uri="{BB962C8B-B14F-4D97-AF65-F5344CB8AC3E}">
        <p14:creationId xmlns:p14="http://schemas.microsoft.com/office/powerpoint/2010/main" val="253033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10192C-28D6-2C32-1337-D35973276F96}"/>
              </a:ext>
            </a:extLst>
          </p:cNvPr>
          <p:cNvSpPr/>
          <p:nvPr/>
        </p:nvSpPr>
        <p:spPr>
          <a:xfrm>
            <a:off x="1694674" y="764704"/>
            <a:ext cx="575465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Software: </a:t>
            </a:r>
            <a:r>
              <a:rPr lang="en-US" b="1" dirty="0" err="1"/>
              <a:t>Monolix</a:t>
            </a:r>
            <a:r>
              <a:rPr lang="en-US" dirty="0"/>
              <a:t>, </a:t>
            </a:r>
            <a:r>
              <a:rPr lang="el-GR" dirty="0"/>
              <a:t>(</a:t>
            </a:r>
            <a:r>
              <a:rPr lang="en-US" dirty="0" err="1"/>
              <a:t>Lixoft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Algorithm: SAEM</a:t>
            </a:r>
          </a:p>
          <a:p>
            <a:r>
              <a:rPr lang="en-US" dirty="0"/>
              <a:t>Stochastic Approximation Expectation Maximization</a:t>
            </a:r>
          </a:p>
          <a:p>
            <a:endParaRPr lang="en-US" dirty="0"/>
          </a:p>
          <a:p>
            <a:r>
              <a:rPr lang="en-US" dirty="0"/>
              <a:t>Download link:</a:t>
            </a:r>
          </a:p>
          <a:p>
            <a:r>
              <a:rPr lang="en-GB" dirty="0">
                <a:hlinkClick r:id="rId2"/>
              </a:rPr>
              <a:t>https://lixoft.com/download/win64-monolix-suite-2023r1/</a:t>
            </a:r>
            <a:r>
              <a:rPr lang="en-GB" dirty="0"/>
              <a:t> </a:t>
            </a:r>
          </a:p>
          <a:p>
            <a:endParaRPr lang="en-US" dirty="0"/>
          </a:p>
          <a:p>
            <a:r>
              <a:rPr lang="el-GR" dirty="0"/>
              <a:t>Προς το  τέλος της εγκατάστασης που θα ζητήσει </a:t>
            </a:r>
            <a:r>
              <a:rPr lang="en-US" dirty="0"/>
              <a:t>license</a:t>
            </a:r>
            <a:endParaRPr lang="el-GR" dirty="0"/>
          </a:p>
          <a:p>
            <a:r>
              <a:rPr lang="el-GR" dirty="0"/>
              <a:t>πατήστε το κουμπί ΟΚ για </a:t>
            </a:r>
            <a:r>
              <a:rPr lang="en-US" dirty="0"/>
              <a:t>10 day free trial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0000"/>
              </a:solidFill>
            </a:endParaRPr>
          </a:p>
          <a:p>
            <a:endParaRPr lang="el-GR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E59EB0-0579-33CD-C85A-0F77F6EA3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531" y="4005064"/>
            <a:ext cx="1698938" cy="170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42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1179" y="836712"/>
            <a:ext cx="5976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</a:rPr>
              <a:t>Παράδειγμα 1</a:t>
            </a:r>
            <a:r>
              <a:rPr lang="en-US" b="1" dirty="0">
                <a:solidFill>
                  <a:srgbClr val="000000"/>
                </a:solidFill>
              </a:rPr>
              <a:t>: </a:t>
            </a:r>
            <a:r>
              <a:rPr lang="el-GR" b="1" dirty="0" err="1">
                <a:solidFill>
                  <a:srgbClr val="000000"/>
                </a:solidFill>
              </a:rPr>
              <a:t>Φαρμακοκινητικά</a:t>
            </a:r>
            <a:r>
              <a:rPr lang="el-GR" b="1" dirty="0">
                <a:solidFill>
                  <a:srgbClr val="000000"/>
                </a:solidFill>
              </a:rPr>
              <a:t> δεδομένα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err="1">
                <a:solidFill>
                  <a:srgbClr val="000000"/>
                </a:solidFill>
              </a:rPr>
              <a:t>θεοφυλλίνη</a:t>
            </a:r>
            <a:r>
              <a:rPr lang="el-GR" dirty="0">
                <a:solidFill>
                  <a:srgbClr val="000000"/>
                </a:solidFill>
              </a:rPr>
              <a:t> (</a:t>
            </a:r>
            <a:r>
              <a:rPr lang="el-GR" dirty="0" err="1">
                <a:solidFill>
                  <a:srgbClr val="000000"/>
                </a:solidFill>
              </a:rPr>
              <a:t>theophylline</a:t>
            </a:r>
            <a:r>
              <a:rPr lang="el-GR" dirty="0">
                <a:solidFill>
                  <a:srgbClr val="000000"/>
                </a:solidFill>
              </a:rPr>
              <a:t>) βρογχοδιασταλτικό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Χορήγηση: </a:t>
            </a:r>
            <a:r>
              <a:rPr lang="en-US" dirty="0">
                <a:solidFill>
                  <a:srgbClr val="000000"/>
                </a:solidFill>
              </a:rPr>
              <a:t>per </a:t>
            </a:r>
            <a:r>
              <a:rPr lang="en-US" dirty="0" err="1">
                <a:solidFill>
                  <a:srgbClr val="000000"/>
                </a:solidFill>
              </a:rPr>
              <a:t>os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err="1">
                <a:solidFill>
                  <a:srgbClr val="000000"/>
                </a:solidFill>
              </a:rPr>
              <a:t>Μονοδιαμερισματική</a:t>
            </a:r>
            <a:r>
              <a:rPr lang="el-GR" dirty="0">
                <a:solidFill>
                  <a:srgbClr val="000000"/>
                </a:solidFill>
              </a:rPr>
              <a:t> κινητική με </a:t>
            </a:r>
            <a:r>
              <a:rPr lang="el-GR" dirty="0" err="1">
                <a:solidFill>
                  <a:srgbClr val="000000"/>
                </a:solidFill>
              </a:rPr>
              <a:t>πρωτοταξική</a:t>
            </a:r>
            <a:r>
              <a:rPr lang="el-GR" dirty="0">
                <a:solidFill>
                  <a:srgbClr val="000000"/>
                </a:solidFill>
              </a:rPr>
              <a:t> απορρόφηση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Δόση δισκίο </a:t>
            </a:r>
            <a:r>
              <a:rPr lang="en-US" dirty="0">
                <a:solidFill>
                  <a:srgbClr val="000000"/>
                </a:solidFill>
              </a:rPr>
              <a:t>320 mg</a:t>
            </a: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12 εθελοντές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10 συγκεντρώσεις / εθελοντή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4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flipH="1">
            <a:off x="5755020" y="968215"/>
            <a:ext cx="504056" cy="225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59076" y="896207"/>
            <a:ext cx="197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Γραμμή χορήγησης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flipH="1">
            <a:off x="5755020" y="1193531"/>
            <a:ext cx="504056" cy="225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59076" y="1121523"/>
            <a:ext cx="2259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Γραμμή παρατήρησης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flipH="1">
            <a:off x="5755020" y="3774203"/>
            <a:ext cx="504056" cy="225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59076" y="3702195"/>
            <a:ext cx="200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Γραμμή Χορήγησης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67413" y="188640"/>
            <a:ext cx="2200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Dataset </a:t>
            </a:r>
            <a:r>
              <a:rPr lang="el-GR" dirty="0" err="1"/>
              <a:t>Θεοφυλλινης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012252" y="1544279"/>
            <a:ext cx="72008" cy="413805"/>
            <a:chOff x="6012160" y="1916832"/>
            <a:chExt cx="72008" cy="413805"/>
          </a:xfrm>
        </p:grpSpPr>
        <p:sp>
          <p:nvSpPr>
            <p:cNvPr id="16" name="Oval 15"/>
            <p:cNvSpPr/>
            <p:nvPr/>
          </p:nvSpPr>
          <p:spPr>
            <a:xfrm>
              <a:off x="6012160" y="191683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012160" y="2089293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12160" y="2258629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 flipH="1">
            <a:off x="5755020" y="4001502"/>
            <a:ext cx="504056" cy="225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259076" y="3929494"/>
            <a:ext cx="227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Γραμμή Παρατήρησης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024403"/>
              </p:ext>
            </p:extLst>
          </p:nvPr>
        </p:nvGraphicFramePr>
        <p:xfrm>
          <a:off x="1115708" y="685436"/>
          <a:ext cx="4542546" cy="5827395"/>
        </p:xfrm>
        <a:graphic>
          <a:graphicData uri="http://schemas.openxmlformats.org/drawingml/2006/table">
            <a:tbl>
              <a:tblPr/>
              <a:tblGrid>
                <a:gridCol w="757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012252" y="4383347"/>
            <a:ext cx="72008" cy="413805"/>
            <a:chOff x="6012160" y="1916832"/>
            <a:chExt cx="72008" cy="413805"/>
          </a:xfrm>
        </p:grpSpPr>
        <p:sp>
          <p:nvSpPr>
            <p:cNvPr id="23" name="Oval 22"/>
            <p:cNvSpPr/>
            <p:nvPr/>
          </p:nvSpPr>
          <p:spPr>
            <a:xfrm>
              <a:off x="6012160" y="191683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012160" y="2089293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012160" y="2258629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5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619"/>
            <a:ext cx="9144000" cy="6610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1844824"/>
            <a:ext cx="1193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Εκτίμηση </a:t>
            </a:r>
          </a:p>
          <a:p>
            <a:r>
              <a:rPr lang="el-GR" sz="1200" b="1" dirty="0">
                <a:solidFill>
                  <a:srgbClr val="FF0000"/>
                </a:solidFill>
              </a:rPr>
              <a:t>πληθυσμιακών </a:t>
            </a:r>
          </a:p>
          <a:p>
            <a:r>
              <a:rPr lang="el-GR" sz="1200" b="1" dirty="0">
                <a:solidFill>
                  <a:srgbClr val="FF0000"/>
                </a:solidFill>
              </a:rPr>
              <a:t>παραμέτρων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844824"/>
            <a:ext cx="1018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Εκτίμηση </a:t>
            </a:r>
          </a:p>
          <a:p>
            <a:r>
              <a:rPr lang="el-GR" sz="1200" b="1" dirty="0">
                <a:solidFill>
                  <a:srgbClr val="FF0000"/>
                </a:solidFill>
              </a:rPr>
              <a:t>ατομικών</a:t>
            </a:r>
          </a:p>
          <a:p>
            <a:r>
              <a:rPr lang="el-GR" sz="1200" b="1" dirty="0">
                <a:solidFill>
                  <a:srgbClr val="FF0000"/>
                </a:solidFill>
              </a:rPr>
              <a:t>παραμέτρων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6943" y="1844824"/>
            <a:ext cx="11489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Εκτίμηση 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Conditional distribution</a:t>
            </a:r>
          </a:p>
          <a:p>
            <a:r>
              <a:rPr lang="el-GR" sz="1200" b="1" dirty="0">
                <a:solidFill>
                  <a:srgbClr val="FF0000"/>
                </a:solidFill>
              </a:rPr>
              <a:t>για ατομικές παραμέτρους</a:t>
            </a:r>
            <a:endParaRPr lang="en-US" sz="1200" b="1" dirty="0">
              <a:solidFill>
                <a:srgbClr val="FF0000"/>
              </a:solidFill>
            </a:endParaRPr>
          </a:p>
          <a:p>
            <a:r>
              <a:rPr lang="en-US" sz="1200" b="1" dirty="0">
                <a:solidFill>
                  <a:srgbClr val="FF0000"/>
                </a:solidFill>
              </a:rPr>
              <a:t>(</a:t>
            </a:r>
            <a:r>
              <a:rPr lang="el-GR" sz="1200" b="1" dirty="0">
                <a:solidFill>
                  <a:srgbClr val="FF0000"/>
                </a:solidFill>
              </a:rPr>
              <a:t>για </a:t>
            </a:r>
            <a:r>
              <a:rPr lang="el-GR" sz="1200" b="1" dirty="0" err="1">
                <a:solidFill>
                  <a:srgbClr val="FF0000"/>
                </a:solidFill>
              </a:rPr>
              <a:t>καποια</a:t>
            </a:r>
            <a:r>
              <a:rPr lang="el-GR" sz="1200" b="1" dirty="0">
                <a:solidFill>
                  <a:srgbClr val="FF0000"/>
                </a:solidFill>
              </a:rPr>
              <a:t> διαγνωστικά)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1695" y="1844824"/>
            <a:ext cx="117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Εκτίμηση 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Standard errors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2081" y="1844824"/>
            <a:ext cx="12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Εκτίμηση 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Likelihood function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(</a:t>
            </a:r>
            <a:r>
              <a:rPr lang="el-GR" sz="1200" b="1" dirty="0">
                <a:solidFill>
                  <a:srgbClr val="FF0000"/>
                </a:solidFill>
              </a:rPr>
              <a:t>για </a:t>
            </a:r>
            <a:r>
              <a:rPr lang="el-GR" sz="1200" b="1" dirty="0" err="1">
                <a:solidFill>
                  <a:srgbClr val="FF0000"/>
                </a:solidFill>
              </a:rPr>
              <a:t>καποια</a:t>
            </a:r>
            <a:r>
              <a:rPr lang="el-GR" sz="1200" b="1" dirty="0">
                <a:solidFill>
                  <a:srgbClr val="FF0000"/>
                </a:solidFill>
              </a:rPr>
              <a:t> διαγνωστικά)</a:t>
            </a:r>
            <a:endParaRPr lang="en-GB" sz="1200" b="1" dirty="0">
              <a:solidFill>
                <a:srgbClr val="FF0000"/>
              </a:solidFill>
            </a:endParaRPr>
          </a:p>
          <a:p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3964" y="1844824"/>
            <a:ext cx="12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</a:rPr>
              <a:t>Παρουσίαση διαγραμμάτων</a:t>
            </a:r>
            <a:endParaRPr lang="en-GB" sz="1200" b="1" dirty="0">
              <a:solidFill>
                <a:srgbClr val="FF0000"/>
              </a:solidFill>
            </a:endParaRPr>
          </a:p>
          <a:p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254799"/>
            <a:ext cx="221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Μοντέλο σφάλματος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9733" y="449507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Πληθυσμιακό μοντέλο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4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836712"/>
            <a:ext cx="386336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Δοκιμάζουμε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1 </a:t>
            </a:r>
            <a:r>
              <a:rPr lang="en-US" dirty="0" err="1"/>
              <a:t>cmt</a:t>
            </a:r>
            <a:r>
              <a:rPr lang="en-US" dirty="0"/>
              <a:t> model first order absorption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l-GR" dirty="0"/>
              <a:t> </a:t>
            </a:r>
            <a:r>
              <a:rPr lang="en-US" dirty="0" err="1"/>
              <a:t>cmt</a:t>
            </a:r>
            <a:r>
              <a:rPr lang="en-US" dirty="0"/>
              <a:t> model first order absorption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Proportional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additive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Covariate </a:t>
            </a:r>
            <a:r>
              <a:rPr lang="en-US" dirty="0" err="1"/>
              <a:t>Logwt</a:t>
            </a:r>
            <a:r>
              <a:rPr lang="en-US" dirty="0"/>
              <a:t>=log(</a:t>
            </a:r>
            <a:r>
              <a:rPr lang="en-US" dirty="0" err="1"/>
              <a:t>wt</a:t>
            </a:r>
            <a:r>
              <a:rPr lang="en-US" dirty="0"/>
              <a:t>/70) </a:t>
            </a:r>
            <a:r>
              <a:rPr lang="el-GR" dirty="0"/>
              <a:t>στον </a:t>
            </a:r>
            <a:r>
              <a:rPr lang="en-US" dirty="0"/>
              <a:t>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Covariate </a:t>
            </a:r>
            <a:r>
              <a:rPr lang="en-US" dirty="0" err="1"/>
              <a:t>Logwt</a:t>
            </a:r>
            <a:r>
              <a:rPr lang="en-US" dirty="0"/>
              <a:t>=log(</a:t>
            </a:r>
            <a:r>
              <a:rPr lang="en-US" dirty="0" err="1"/>
              <a:t>wt</a:t>
            </a:r>
            <a:r>
              <a:rPr lang="en-US" dirty="0"/>
              <a:t>/70) </a:t>
            </a:r>
            <a:r>
              <a:rPr lang="el-GR" dirty="0"/>
              <a:t>στην </a:t>
            </a:r>
            <a:r>
              <a:rPr lang="en-US" dirty="0"/>
              <a:t>CL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Covariate </a:t>
            </a:r>
            <a:r>
              <a:rPr lang="en-US" dirty="0" err="1"/>
              <a:t>Logwt</a:t>
            </a:r>
            <a:r>
              <a:rPr lang="en-US" dirty="0"/>
              <a:t>=log(</a:t>
            </a:r>
            <a:r>
              <a:rPr lang="en-US" dirty="0" err="1"/>
              <a:t>wt</a:t>
            </a:r>
            <a:r>
              <a:rPr lang="en-US" dirty="0"/>
              <a:t>/70) </a:t>
            </a:r>
            <a:r>
              <a:rPr lang="el-GR" dirty="0"/>
              <a:t>στον </a:t>
            </a:r>
            <a:r>
              <a:rPr lang="en-US" dirty="0" err="1"/>
              <a:t>Ka</a:t>
            </a:r>
            <a:endParaRPr lang="en-US" dirty="0"/>
          </a:p>
          <a:p>
            <a:endParaRPr lang="en-US" dirty="0"/>
          </a:p>
          <a:p>
            <a:r>
              <a:rPr lang="el-GR" dirty="0"/>
              <a:t>Κοιτάμε: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591576"/>
              </p:ext>
            </p:extLst>
          </p:nvPr>
        </p:nvGraphicFramePr>
        <p:xfrm>
          <a:off x="1511224" y="4077072"/>
          <a:ext cx="6373144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Plots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Pop estimates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Standard Errors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Likelhood</a:t>
                      </a:r>
                      <a:r>
                        <a:rPr lang="en-US" dirty="0"/>
                        <a:t> </a:t>
                      </a:r>
                      <a:r>
                        <a:rPr lang="el-GR" dirty="0"/>
                        <a:t>για </a:t>
                      </a:r>
                      <a:r>
                        <a:rPr lang="en-US" dirty="0"/>
                        <a:t> covariates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Wald test </a:t>
                      </a:r>
                      <a:r>
                        <a:rPr lang="el-GR" dirty="0"/>
                        <a:t>για </a:t>
                      </a:r>
                      <a:r>
                        <a:rPr lang="en-US" dirty="0"/>
                        <a:t> covariates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Individual 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Obs</a:t>
                      </a:r>
                      <a:r>
                        <a:rPr lang="en-US" dirty="0"/>
                        <a:t> vs </a:t>
                      </a:r>
                      <a:r>
                        <a:rPr lang="en-US" dirty="0" err="1"/>
                        <a:t>Pred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Residuals plots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Correlation</a:t>
                      </a:r>
                      <a:r>
                        <a:rPr lang="en-US" baseline="0" dirty="0"/>
                        <a:t> of random effects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/>
                        <a:t>Correl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err="1"/>
                        <a:t>param</a:t>
                      </a:r>
                      <a:r>
                        <a:rPr lang="en-US" baseline="0" dirty="0"/>
                        <a:t> vs covariates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VPC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484784"/>
            <a:ext cx="2334924" cy="125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11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0416" y="908720"/>
            <a:ext cx="6749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Warfarin:</a:t>
            </a:r>
            <a:r>
              <a:rPr lang="el-GR" dirty="0">
                <a:solidFill>
                  <a:srgbClr val="000000"/>
                </a:solidFill>
              </a:rPr>
              <a:t> Αντιπηκτικό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Χορήγηση: </a:t>
            </a:r>
            <a:r>
              <a:rPr lang="en-US" dirty="0">
                <a:solidFill>
                  <a:srgbClr val="000000"/>
                </a:solidFill>
              </a:rPr>
              <a:t>per </a:t>
            </a:r>
            <a:r>
              <a:rPr lang="en-US" dirty="0" err="1">
                <a:solidFill>
                  <a:srgbClr val="000000"/>
                </a:solidFill>
              </a:rPr>
              <a:t>os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err="1">
                <a:solidFill>
                  <a:srgbClr val="000000"/>
                </a:solidFill>
              </a:rPr>
              <a:t>Μονοδιαμερισματική</a:t>
            </a:r>
            <a:r>
              <a:rPr lang="el-GR" dirty="0">
                <a:solidFill>
                  <a:srgbClr val="000000"/>
                </a:solidFill>
              </a:rPr>
              <a:t> κινητική με </a:t>
            </a:r>
            <a:r>
              <a:rPr lang="el-GR" dirty="0" err="1">
                <a:solidFill>
                  <a:srgbClr val="000000"/>
                </a:solidFill>
              </a:rPr>
              <a:t>πρωτοταξική</a:t>
            </a:r>
            <a:r>
              <a:rPr lang="el-GR" dirty="0">
                <a:solidFill>
                  <a:srgbClr val="000000"/>
                </a:solidFill>
              </a:rPr>
              <a:t> απορρόφηση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Μηχανισμός δράσης: Αναστολή της σύνθεσης διαφόρων παραγόντων πήξης του αίματος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Δόση 1.5 </a:t>
            </a:r>
            <a:r>
              <a:rPr lang="en-US" dirty="0">
                <a:solidFill>
                  <a:srgbClr val="000000"/>
                </a:solidFill>
              </a:rPr>
              <a:t>mg</a:t>
            </a:r>
            <a:r>
              <a:rPr lang="el-GR" dirty="0">
                <a:solidFill>
                  <a:srgbClr val="000000"/>
                </a:solidFill>
              </a:rPr>
              <a:t>/</a:t>
            </a:r>
            <a:r>
              <a:rPr lang="en-US" dirty="0">
                <a:solidFill>
                  <a:srgbClr val="000000"/>
                </a:solidFill>
              </a:rPr>
              <a:t>kg</a:t>
            </a: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</a:rPr>
              <a:t>32 εθελοντές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~8 </a:t>
            </a:r>
            <a:r>
              <a:rPr lang="el-GR" dirty="0">
                <a:solidFill>
                  <a:srgbClr val="000000"/>
                </a:solidFill>
              </a:rPr>
              <a:t>συγκεντρώσεις / εθελοντή 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~7 </a:t>
            </a:r>
            <a:r>
              <a:rPr lang="el-GR" dirty="0">
                <a:solidFill>
                  <a:srgbClr val="000000"/>
                </a:solidFill>
              </a:rPr>
              <a:t>μετρήσεις </a:t>
            </a:r>
            <a:r>
              <a:rPr lang="en-US" dirty="0">
                <a:solidFill>
                  <a:srgbClr val="000000"/>
                </a:solidFill>
              </a:rPr>
              <a:t>PCA (Prothrombin Complex Activity)  </a:t>
            </a:r>
            <a:r>
              <a:rPr lang="el-GR" dirty="0">
                <a:solidFill>
                  <a:srgbClr val="000000"/>
                </a:solidFill>
              </a:rPr>
              <a:t>/ εθελοντή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50416" y="395372"/>
            <a:ext cx="7110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</a:rPr>
              <a:t>Παράδειγμα 2</a:t>
            </a:r>
            <a:r>
              <a:rPr lang="en-US" b="1" dirty="0">
                <a:solidFill>
                  <a:srgbClr val="000000"/>
                </a:solidFill>
              </a:rPr>
              <a:t>: </a:t>
            </a:r>
            <a:r>
              <a:rPr lang="el-GR" b="1" dirty="0" err="1">
                <a:solidFill>
                  <a:srgbClr val="000000"/>
                </a:solidFill>
              </a:rPr>
              <a:t>Φαρμακοκινητικά</a:t>
            </a:r>
            <a:r>
              <a:rPr lang="el-GR" b="1" dirty="0">
                <a:solidFill>
                  <a:srgbClr val="000000"/>
                </a:solidFill>
              </a:rPr>
              <a:t> και Φαρμακοδυναμικά δεδομένα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 flipV="1">
            <a:off x="2181600" y="5324145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835696" y="6196662"/>
            <a:ext cx="147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Πήξη αίματος</a:t>
            </a:r>
            <a:endParaRPr lang="en-GB" dirty="0"/>
          </a:p>
        </p:txBody>
      </p:sp>
      <p:sp>
        <p:nvSpPr>
          <p:cNvPr id="33" name="Down Arrow 32"/>
          <p:cNvSpPr/>
          <p:nvPr/>
        </p:nvSpPr>
        <p:spPr>
          <a:xfrm flipV="1">
            <a:off x="3711178" y="5324145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3744856" y="618824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PCA</a:t>
            </a:r>
            <a:endParaRPr lang="en-GB" dirty="0"/>
          </a:p>
        </p:txBody>
      </p:sp>
      <p:sp>
        <p:nvSpPr>
          <p:cNvPr id="35" name="Down Arrow 34"/>
          <p:cNvSpPr/>
          <p:nvPr/>
        </p:nvSpPr>
        <p:spPr>
          <a:xfrm>
            <a:off x="5220361" y="5383700"/>
            <a:ext cx="576064" cy="801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273534" y="617168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INR</a:t>
            </a:r>
            <a:endParaRPr lang="en-GB" dirty="0"/>
          </a:p>
        </p:txBody>
      </p:sp>
      <p:sp>
        <p:nvSpPr>
          <p:cNvPr id="37" name="Down Arrow 36"/>
          <p:cNvSpPr/>
          <p:nvPr/>
        </p:nvSpPr>
        <p:spPr>
          <a:xfrm>
            <a:off x="6474548" y="5383700"/>
            <a:ext cx="576064" cy="801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078054" y="6171684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Χρόνος πήξης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7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154D-7D59-4B77-A5EE-2A5EECD1DC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131875"/>
              </p:ext>
            </p:extLst>
          </p:nvPr>
        </p:nvGraphicFramePr>
        <p:xfrm>
          <a:off x="1187624" y="463093"/>
          <a:ext cx="5547776" cy="6078456"/>
        </p:xfrm>
        <a:graphic>
          <a:graphicData uri="http://schemas.openxmlformats.org/drawingml/2006/table">
            <a:tbl>
              <a:tblPr/>
              <a:tblGrid>
                <a:gridCol w="693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34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DV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DVID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40115" y="3502321"/>
            <a:ext cx="144251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PCA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340114" y="2772584"/>
            <a:ext cx="1442511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l-GR" dirty="0"/>
              <a:t>Δόση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340115" y="3150843"/>
            <a:ext cx="144251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l-GR" dirty="0"/>
              <a:t>Συγκέντρωση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06293" y="35332"/>
            <a:ext cx="1773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Dataset Warfarin</a:t>
            </a:r>
          </a:p>
        </p:txBody>
      </p:sp>
    </p:spTree>
    <p:extLst>
      <p:ext uri="{BB962C8B-B14F-4D97-AF65-F5344CB8AC3E}">
        <p14:creationId xmlns:p14="http://schemas.microsoft.com/office/powerpoint/2010/main" val="27617425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ood old">
      <a:dk1>
        <a:sysClr val="windowText" lastClr="000000"/>
      </a:dk1>
      <a:lt1>
        <a:sysClr val="window" lastClr="FFFFFF"/>
      </a:lt1>
      <a:dk2>
        <a:srgbClr val="04617B"/>
      </a:dk2>
      <a:lt2>
        <a:srgbClr val="A5A5A5"/>
      </a:lt2>
      <a:accent1>
        <a:srgbClr val="DBF5F9"/>
      </a:accent1>
      <a:accent2>
        <a:srgbClr val="0070C0"/>
      </a:accent2>
      <a:accent3>
        <a:srgbClr val="00B050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92D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25425</TotalTime>
  <Words>1323</Words>
  <Application>Microsoft Office PowerPoint</Application>
  <PresentationFormat>On-screen Show (4:3)</PresentationFormat>
  <Paragraphs>544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adokoum</dc:creator>
  <cp:lastModifiedBy>Aris Dokoumetzidis</cp:lastModifiedBy>
  <cp:revision>832</cp:revision>
  <dcterms:created xsi:type="dcterms:W3CDTF">2006-08-16T00:00:00Z</dcterms:created>
  <dcterms:modified xsi:type="dcterms:W3CDTF">2024-03-11T07:26:07Z</dcterms:modified>
</cp:coreProperties>
</file>