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7"/>
  </p:notesMasterIdLst>
  <p:sldIdLst>
    <p:sldId id="256" r:id="rId2"/>
    <p:sldId id="257" r:id="rId3"/>
    <p:sldId id="258" r:id="rId4"/>
    <p:sldId id="259" r:id="rId5"/>
    <p:sldId id="346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347" r:id="rId33"/>
    <p:sldId id="348" r:id="rId34"/>
    <p:sldId id="295" r:id="rId35"/>
    <p:sldId id="349" r:id="rId36"/>
    <p:sldId id="292" r:id="rId37"/>
    <p:sldId id="293" r:id="rId38"/>
    <p:sldId id="297" r:id="rId39"/>
    <p:sldId id="298" r:id="rId40"/>
    <p:sldId id="299" r:id="rId41"/>
    <p:sldId id="300" r:id="rId42"/>
    <p:sldId id="304" r:id="rId43"/>
    <p:sldId id="305" r:id="rId44"/>
    <p:sldId id="306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703" r:id="rId64"/>
    <p:sldId id="709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3" r:id="rId80"/>
    <p:sldId id="344" r:id="rId81"/>
    <p:sldId id="345" r:id="rId82"/>
    <p:sldId id="704" r:id="rId83"/>
    <p:sldId id="705" r:id="rId84"/>
    <p:sldId id="706" r:id="rId85"/>
    <p:sldId id="707" r:id="rId86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92"/>
    <p:restoredTop sz="83451"/>
  </p:normalViewPr>
  <p:slideViewPr>
    <p:cSldViewPr>
      <p:cViewPr varScale="1">
        <p:scale>
          <a:sx n="101" d="100"/>
          <a:sy n="101" d="100"/>
        </p:scale>
        <p:origin x="2608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4710D-149C-1F4F-9EF0-89A9FCD2ADF9}" type="datetimeFigureOut">
              <a:rPr lang="en-GR" smtClean="0"/>
              <a:t>18/5/25</a:t>
            </a:fld>
            <a:endParaRPr lang="en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36564-D98B-2744-968F-BD97D395AA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35857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Σύνθετα χαρακτηριστικά/διαταραχές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vs.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Μεντελικές (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</a:rPr>
              <a:t>Μονογονιδιακές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) κληρονομούμενες διαταραχές</a:t>
            </a: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36564-D98B-2744-968F-BD97D395AA65}" type="slidenum">
              <a:rPr lang="en-GR" smtClean="0"/>
              <a:t>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843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1. Απομόνωση και Επισήμανση 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DNA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Το 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DNA 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εξάγεται από το βιολογικό δείγμα (π.χ. αίμα ή σάλιο).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Το 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DNA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σημειώνεται με φθορίζουσα ετικέτα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 (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fluorescent label) 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για να μπορεί να ανιχνευθεί αργότερα.</a:t>
            </a:r>
          </a:p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2. Υβριδισμός με την 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Microarray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Η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</a:rPr>
              <a:t>μικροσυστοιχία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 (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chip) 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περιέχει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χιλιάδες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</a:rPr>
              <a:t>ολιγονουκλεοτιδικές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 ανιχνεύσεις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 (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probes) 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που είναι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συγκεκριμένες για κάθε 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SNP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και τοποθετημένες σε συγκεκριμένες θέσεις.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Το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</a:rPr>
              <a:t>σημασμένο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DNA 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επωάζεται πάνω στο 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chip, 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και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αν το 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DNA </a:t>
            </a: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περιέχει το συμπληρωματικό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</a:rPr>
              <a:t>αλληλόμορφο</a:t>
            </a: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</a:rPr>
              <a:t>υβριδίζεται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 με την ανίχνευση.</a:t>
            </a:r>
          </a:p>
          <a:p>
            <a:pPr algn="l">
              <a:buNone/>
            </a:pP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3. Ανάγνωση του Σήματος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Ένας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σαρωτής 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laser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διαβάζει το 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chip 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και μετρά τη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φθορίζουσα ένταση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 σε κάθε σημείο.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Η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ένταση του σήματος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 για κάθε 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</a:rPr>
              <a:t>αλληλόμορφο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 επιτρέπει τον προσδιορισμό του γονοτύπου: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Υψηλό σήμα μόνο για το Α →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ομόζυγος 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AA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Υψηλό σήμα και για Α και για 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G → </a:t>
            </a:r>
            <a:r>
              <a:rPr lang="el-GR" b="1" i="0" u="none" strike="noStrike" dirty="0" err="1">
                <a:solidFill>
                  <a:srgbClr val="000000"/>
                </a:solidFill>
                <a:effectLst/>
              </a:rPr>
              <a:t>ετερόζυγος</a:t>
            </a: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AG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Υψηλό σήμα μόνο για το 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G →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ομόζυγος 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GG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4. 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Ανάλυση και Κατηγοριοποίηση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Genotype calling)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Εξειδικευμένο λογισμικό μετατρέπει το φθορίζον σήμα σε </a:t>
            </a: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κατηγορίες γονοτύπων (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AA, AG, GG)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για κάθε 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SNP.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36564-D98B-2744-968F-BD97D395AA65}" type="slidenum">
              <a:rPr lang="en-GR" smtClean="0"/>
              <a:t>12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94145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D1F74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>
                <a:solidFill>
                  <a:srgbClr val="0D1F74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>
                <a:solidFill>
                  <a:srgbClr val="0D1F74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>
                <a:solidFill>
                  <a:srgbClr val="0D1F74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>
                <a:solidFill>
                  <a:srgbClr val="0D1F74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D1F74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D1F74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D1F74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D1F74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/>
            <a:fld id="{80396642-354A-45CF-A91C-FD18448E1120}" type="slidenum">
              <a:rPr lang="en-US" altLang="en-US" sz="1200">
                <a:solidFill>
                  <a:schemeClr val="tx1"/>
                </a:solidFill>
                <a:latin typeface="Arial Unicode MS" panose="020B0604020202020204" pitchFamily="34" charset="-128"/>
              </a:rPr>
              <a:pPr eaLnBrk="1" hangingPunct="1"/>
              <a:t>63</a:t>
            </a:fld>
            <a:endParaRPr lang="en-US" altLang="en-US" sz="1200">
              <a:solidFill>
                <a:schemeClr val="tx1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36361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defRPr/>
            </a:pPr>
            <a:endParaRPr lang="en-GB" sz="1200" dirty="0">
              <a:solidFill>
                <a:schemeClr val="bg1"/>
              </a:solidFill>
              <a:ea typeface="ＭＳ Ｐゴシック" charset="0"/>
            </a:endParaRPr>
          </a:p>
          <a:p>
            <a:pPr algn="ctr">
              <a:defRPr/>
            </a:pPr>
            <a:endParaRPr lang="en-GB" sz="1200" dirty="0">
              <a:solidFill>
                <a:schemeClr val="bg1"/>
              </a:solidFill>
              <a:ea typeface="ＭＳ Ｐゴシック" charset="0"/>
            </a:endParaRPr>
          </a:p>
          <a:p>
            <a:pPr algn="ctr">
              <a:defRPr/>
            </a:pPr>
            <a:endParaRPr lang="en-US" sz="1200" dirty="0">
              <a:solidFill>
                <a:schemeClr val="bg1"/>
              </a:solidFill>
              <a:ea typeface="ＭＳ Ｐゴシック" charset="0"/>
            </a:endParaRPr>
          </a:p>
          <a:p>
            <a:pPr algn="ctr">
              <a:defRPr/>
            </a:pPr>
            <a:endParaRPr lang="en-GB" sz="1200" dirty="0">
              <a:solidFill>
                <a:schemeClr val="bg1"/>
              </a:solidFill>
              <a:ea typeface="ＭＳ Ｐゴシック" charset="0"/>
            </a:endParaRPr>
          </a:p>
          <a:p>
            <a:pPr algn="ctr">
              <a:defRPr/>
            </a:pPr>
            <a:endParaRPr lang="en-GB" sz="1200" dirty="0">
              <a:solidFill>
                <a:schemeClr val="bg1"/>
              </a:solidFill>
              <a:ea typeface="ＭＳ Ｐゴシック" charset="0"/>
            </a:endParaRPr>
          </a:p>
          <a:p>
            <a:pPr algn="ctr">
              <a:defRPr/>
            </a:pPr>
            <a:endParaRPr lang="en-US" sz="1200" dirty="0">
              <a:solidFill>
                <a:schemeClr val="bg1"/>
              </a:solidFill>
              <a:ea typeface="ＭＳ Ｐゴシック" charset="0"/>
            </a:endParaRPr>
          </a:p>
          <a:p>
            <a:pPr marL="171450" indent="-171450" algn="ctr">
              <a:buFontTx/>
              <a:buChar char="-"/>
              <a:defRPr/>
            </a:pPr>
            <a:endParaRPr lang="en-US" sz="1200" dirty="0">
              <a:solidFill>
                <a:schemeClr val="bg1"/>
              </a:solidFill>
              <a:ea typeface="ＭＳ Ｐゴシック" charset="0"/>
            </a:endParaRP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6C070-D9B7-724A-9F91-04E4471FA112}" type="slidenum">
              <a:rPr lang="en-GR" smtClean="0"/>
              <a:t>82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75157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6C070-D9B7-724A-9F91-04E4471FA112}" type="slidenum">
              <a:rPr lang="en-GR" smtClean="0"/>
              <a:t>83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68890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GR" dirty="0"/>
              <a:t>cientifically unparalleled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6C070-D9B7-724A-9F91-04E4471FA112}" type="slidenum">
              <a:rPr lang="en-GR" smtClean="0"/>
              <a:t>84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19571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6C070-D9B7-724A-9F91-04E4471FA112}" type="slidenum">
              <a:rPr lang="en-GR" smtClean="0"/>
              <a:t>85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6098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77955" y="2146680"/>
            <a:ext cx="758063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5939" y="1580262"/>
            <a:ext cx="369951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36206" y="1856232"/>
            <a:ext cx="2831465" cy="4178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7" y="922096"/>
            <a:ext cx="8018449" cy="67710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538" y="2128684"/>
            <a:ext cx="3978313" cy="13849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128684"/>
            <a:ext cx="3914775" cy="13849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77940"/>
            <a:ext cx="2103120" cy="276999"/>
          </a:xfrm>
        </p:spPr>
        <p:txBody>
          <a:bodyPr/>
          <a:lstStyle/>
          <a:p>
            <a:fld id="{2F3E8B1C-86EF-43CF-8304-249481088644}" type="datetimeFigureOut">
              <a:rPr lang="en-US" smtClean="0"/>
              <a:t>5/18/25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6377940"/>
            <a:ext cx="292608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276999"/>
          </a:xfrm>
        </p:spPr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0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9680" y="191642"/>
            <a:ext cx="8044638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Geneva"/>
                <a:cs typeface="Genev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0387" y="2192401"/>
            <a:ext cx="8082280" cy="2805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 b="0" i="0"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9" Type="http://schemas.openxmlformats.org/officeDocument/2006/relationships/image" Target="../media/image54.png"/><Relationship Id="rId21" Type="http://schemas.openxmlformats.org/officeDocument/2006/relationships/image" Target="../media/image36.png"/><Relationship Id="rId34" Type="http://schemas.openxmlformats.org/officeDocument/2006/relationships/image" Target="../media/image49.png"/><Relationship Id="rId42" Type="http://schemas.openxmlformats.org/officeDocument/2006/relationships/image" Target="../media/image57.png"/><Relationship Id="rId47" Type="http://schemas.openxmlformats.org/officeDocument/2006/relationships/image" Target="../media/image62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png"/><Relationship Id="rId40" Type="http://schemas.openxmlformats.org/officeDocument/2006/relationships/image" Target="../media/image55.png"/><Relationship Id="rId45" Type="http://schemas.openxmlformats.org/officeDocument/2006/relationships/image" Target="../media/image60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4" Type="http://schemas.openxmlformats.org/officeDocument/2006/relationships/image" Target="../media/image59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43" Type="http://schemas.openxmlformats.org/officeDocument/2006/relationships/image" Target="../media/image58.png"/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Relationship Id="rId46" Type="http://schemas.openxmlformats.org/officeDocument/2006/relationships/image" Target="../media/image61.png"/><Relationship Id="rId20" Type="http://schemas.openxmlformats.org/officeDocument/2006/relationships/image" Target="../media/image35.png"/><Relationship Id="rId41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pmap.org/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jpg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10" Type="http://schemas.openxmlformats.org/officeDocument/2006/relationships/image" Target="../media/image129.jp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snp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26" Type="http://schemas.openxmlformats.org/officeDocument/2006/relationships/image" Target="../media/image167.png"/><Relationship Id="rId39" Type="http://schemas.openxmlformats.org/officeDocument/2006/relationships/image" Target="../media/image180.png"/><Relationship Id="rId21" Type="http://schemas.openxmlformats.org/officeDocument/2006/relationships/image" Target="../media/image162.png"/><Relationship Id="rId34" Type="http://schemas.openxmlformats.org/officeDocument/2006/relationships/image" Target="../media/image175.png"/><Relationship Id="rId7" Type="http://schemas.openxmlformats.org/officeDocument/2006/relationships/image" Target="../media/image148.png"/><Relationship Id="rId2" Type="http://schemas.openxmlformats.org/officeDocument/2006/relationships/image" Target="../media/image143.jpg"/><Relationship Id="rId16" Type="http://schemas.openxmlformats.org/officeDocument/2006/relationships/image" Target="../media/image157.png"/><Relationship Id="rId20" Type="http://schemas.openxmlformats.org/officeDocument/2006/relationships/image" Target="../media/image161.png"/><Relationship Id="rId29" Type="http://schemas.openxmlformats.org/officeDocument/2006/relationships/image" Target="../media/image170.png"/><Relationship Id="rId41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24" Type="http://schemas.openxmlformats.org/officeDocument/2006/relationships/image" Target="../media/image165.png"/><Relationship Id="rId32" Type="http://schemas.openxmlformats.org/officeDocument/2006/relationships/image" Target="../media/image173.png"/><Relationship Id="rId37" Type="http://schemas.openxmlformats.org/officeDocument/2006/relationships/image" Target="../media/image178.png"/><Relationship Id="rId40" Type="http://schemas.openxmlformats.org/officeDocument/2006/relationships/image" Target="../media/image181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23" Type="http://schemas.openxmlformats.org/officeDocument/2006/relationships/image" Target="../media/image164.png"/><Relationship Id="rId28" Type="http://schemas.openxmlformats.org/officeDocument/2006/relationships/image" Target="../media/image169.png"/><Relationship Id="rId36" Type="http://schemas.openxmlformats.org/officeDocument/2006/relationships/image" Target="../media/image177.png"/><Relationship Id="rId10" Type="http://schemas.openxmlformats.org/officeDocument/2006/relationships/image" Target="../media/image151.png"/><Relationship Id="rId19" Type="http://schemas.openxmlformats.org/officeDocument/2006/relationships/image" Target="../media/image160.png"/><Relationship Id="rId31" Type="http://schemas.openxmlformats.org/officeDocument/2006/relationships/image" Target="../media/image172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Relationship Id="rId22" Type="http://schemas.openxmlformats.org/officeDocument/2006/relationships/image" Target="../media/image163.png"/><Relationship Id="rId27" Type="http://schemas.openxmlformats.org/officeDocument/2006/relationships/image" Target="../media/image168.png"/><Relationship Id="rId30" Type="http://schemas.openxmlformats.org/officeDocument/2006/relationships/image" Target="../media/image171.png"/><Relationship Id="rId35" Type="http://schemas.openxmlformats.org/officeDocument/2006/relationships/image" Target="../media/image176.png"/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5" Type="http://schemas.openxmlformats.org/officeDocument/2006/relationships/image" Target="../media/image166.png"/><Relationship Id="rId33" Type="http://schemas.openxmlformats.org/officeDocument/2006/relationships/image" Target="../media/image174.png"/><Relationship Id="rId38" Type="http://schemas.openxmlformats.org/officeDocument/2006/relationships/image" Target="../media/image17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jpg"/><Relationship Id="rId7" Type="http://schemas.openxmlformats.org/officeDocument/2006/relationships/image" Target="../media/image188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1" Type="http://schemas.openxmlformats.org/officeDocument/2006/relationships/image" Target="../media/image192.png"/><Relationship Id="rId5" Type="http://schemas.openxmlformats.org/officeDocument/2006/relationships/image" Target="../media/image186.png"/><Relationship Id="rId10" Type="http://schemas.openxmlformats.org/officeDocument/2006/relationships/image" Target="../media/image191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4.png"/><Relationship Id="rId18" Type="http://schemas.openxmlformats.org/officeDocument/2006/relationships/image" Target="../media/image209.png"/><Relationship Id="rId3" Type="http://schemas.openxmlformats.org/officeDocument/2006/relationships/image" Target="../media/image194.png"/><Relationship Id="rId21" Type="http://schemas.openxmlformats.org/officeDocument/2006/relationships/image" Target="../media/image212.png"/><Relationship Id="rId7" Type="http://schemas.openxmlformats.org/officeDocument/2006/relationships/image" Target="../media/image198.png"/><Relationship Id="rId12" Type="http://schemas.openxmlformats.org/officeDocument/2006/relationships/image" Target="../media/image203.png"/><Relationship Id="rId17" Type="http://schemas.openxmlformats.org/officeDocument/2006/relationships/image" Target="../media/image208.png"/><Relationship Id="rId2" Type="http://schemas.openxmlformats.org/officeDocument/2006/relationships/image" Target="../media/image193.jpg"/><Relationship Id="rId16" Type="http://schemas.openxmlformats.org/officeDocument/2006/relationships/image" Target="../media/image207.png"/><Relationship Id="rId20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5" Type="http://schemas.openxmlformats.org/officeDocument/2006/relationships/image" Target="../media/image196.png"/><Relationship Id="rId15" Type="http://schemas.openxmlformats.org/officeDocument/2006/relationships/image" Target="../media/image206.png"/><Relationship Id="rId10" Type="http://schemas.openxmlformats.org/officeDocument/2006/relationships/image" Target="../media/image201.png"/><Relationship Id="rId19" Type="http://schemas.openxmlformats.org/officeDocument/2006/relationships/image" Target="../media/image210.png"/><Relationship Id="rId4" Type="http://schemas.openxmlformats.org/officeDocument/2006/relationships/image" Target="../media/image195.png"/><Relationship Id="rId9" Type="http://schemas.openxmlformats.org/officeDocument/2006/relationships/image" Target="../media/image200.png"/><Relationship Id="rId14" Type="http://schemas.openxmlformats.org/officeDocument/2006/relationships/image" Target="../media/image205.png"/><Relationship Id="rId22" Type="http://schemas.openxmlformats.org/officeDocument/2006/relationships/image" Target="../media/image2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i.ac.uk/gwas/docs/diagram-download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g"/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8.png"/><Relationship Id="rId4" Type="http://schemas.openxmlformats.org/officeDocument/2006/relationships/image" Target="../media/image227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2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13" Type="http://schemas.openxmlformats.org/officeDocument/2006/relationships/image" Target="../media/image244.png"/><Relationship Id="rId3" Type="http://schemas.openxmlformats.org/officeDocument/2006/relationships/image" Target="../media/image234.png"/><Relationship Id="rId7" Type="http://schemas.openxmlformats.org/officeDocument/2006/relationships/image" Target="../media/image238.png"/><Relationship Id="rId12" Type="http://schemas.openxmlformats.org/officeDocument/2006/relationships/image" Target="../media/image243.png"/><Relationship Id="rId2" Type="http://schemas.openxmlformats.org/officeDocument/2006/relationships/image" Target="../media/image233.png"/><Relationship Id="rId16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11" Type="http://schemas.openxmlformats.org/officeDocument/2006/relationships/image" Target="../media/image242.png"/><Relationship Id="rId5" Type="http://schemas.openxmlformats.org/officeDocument/2006/relationships/image" Target="../media/image236.png"/><Relationship Id="rId15" Type="http://schemas.openxmlformats.org/officeDocument/2006/relationships/image" Target="../media/image246.png"/><Relationship Id="rId10" Type="http://schemas.openxmlformats.org/officeDocument/2006/relationships/image" Target="../media/image241.png"/><Relationship Id="rId4" Type="http://schemas.openxmlformats.org/officeDocument/2006/relationships/image" Target="../media/image235.png"/><Relationship Id="rId9" Type="http://schemas.openxmlformats.org/officeDocument/2006/relationships/image" Target="../media/image240.png"/><Relationship Id="rId14" Type="http://schemas.openxmlformats.org/officeDocument/2006/relationships/image" Target="../media/image24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60.png"/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2" Type="http://schemas.openxmlformats.org/officeDocument/2006/relationships/image" Target="../media/image249.png"/><Relationship Id="rId16" Type="http://schemas.openxmlformats.org/officeDocument/2006/relationships/image" Target="../media/image2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5" Type="http://schemas.openxmlformats.org/officeDocument/2006/relationships/image" Target="../media/image262.png"/><Relationship Id="rId10" Type="http://schemas.openxmlformats.org/officeDocument/2006/relationships/image" Target="../media/image257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Relationship Id="rId14" Type="http://schemas.openxmlformats.org/officeDocument/2006/relationships/image" Target="../media/image26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g"/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png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9160" y="417576"/>
            <a:ext cx="8182230" cy="124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673735" marR="5080" indent="-661670" algn="ctr" rtl="0">
              <a:lnSpc>
                <a:spcPct val="90000"/>
              </a:lnSpc>
              <a:spcBef>
                <a:spcPct val="0"/>
              </a:spcBef>
            </a:pPr>
            <a:r>
              <a:rPr lang="en-US" sz="4000" kern="1200" spc="-46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</a:t>
            </a:r>
            <a:r>
              <a:rPr lang="en-US" sz="4000" kern="1200" spc="-45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spc="-34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Introduction</a:t>
            </a:r>
            <a:r>
              <a:rPr lang="en-US" sz="4000" kern="1200" spc="-459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spc="-434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</a:t>
            </a:r>
            <a:r>
              <a:rPr lang="en-US" sz="4000" kern="1200" spc="-52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spc="-33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Genome</a:t>
            </a:r>
            <a:r>
              <a:rPr lang="en-US" sz="4000" kern="1200" spc="-47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spc="-27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Wide </a:t>
            </a:r>
            <a:r>
              <a:rPr lang="en-US" sz="4000" kern="1200" spc="-42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Association</a:t>
            </a:r>
            <a:r>
              <a:rPr lang="en-US" sz="4000" kern="1200" spc="-47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spc="-39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Studies</a:t>
            </a:r>
            <a:r>
              <a:rPr lang="en-US" sz="4000" kern="1200" spc="-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spc="-56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(GWAS)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5776" y="1733454"/>
            <a:ext cx="3429000" cy="18288"/>
          </a:xfrm>
          <a:custGeom>
            <a:avLst/>
            <a:gdLst>
              <a:gd name="connsiteX0" fmla="*/ 0 w 3429000"/>
              <a:gd name="connsiteY0" fmla="*/ 0 h 18288"/>
              <a:gd name="connsiteX1" fmla="*/ 685800 w 3429000"/>
              <a:gd name="connsiteY1" fmla="*/ 0 h 18288"/>
              <a:gd name="connsiteX2" fmla="*/ 1371600 w 3429000"/>
              <a:gd name="connsiteY2" fmla="*/ 0 h 18288"/>
              <a:gd name="connsiteX3" fmla="*/ 2057400 w 3429000"/>
              <a:gd name="connsiteY3" fmla="*/ 0 h 18288"/>
              <a:gd name="connsiteX4" fmla="*/ 2674620 w 3429000"/>
              <a:gd name="connsiteY4" fmla="*/ 0 h 18288"/>
              <a:gd name="connsiteX5" fmla="*/ 3429000 w 3429000"/>
              <a:gd name="connsiteY5" fmla="*/ 0 h 18288"/>
              <a:gd name="connsiteX6" fmla="*/ 3429000 w 3429000"/>
              <a:gd name="connsiteY6" fmla="*/ 18288 h 18288"/>
              <a:gd name="connsiteX7" fmla="*/ 2811780 w 3429000"/>
              <a:gd name="connsiteY7" fmla="*/ 18288 h 18288"/>
              <a:gd name="connsiteX8" fmla="*/ 2228850 w 3429000"/>
              <a:gd name="connsiteY8" fmla="*/ 18288 h 18288"/>
              <a:gd name="connsiteX9" fmla="*/ 1543050 w 3429000"/>
              <a:gd name="connsiteY9" fmla="*/ 18288 h 18288"/>
              <a:gd name="connsiteX10" fmla="*/ 925830 w 3429000"/>
              <a:gd name="connsiteY10" fmla="*/ 18288 h 18288"/>
              <a:gd name="connsiteX11" fmla="*/ 0 w 3429000"/>
              <a:gd name="connsiteY11" fmla="*/ 18288 h 18288"/>
              <a:gd name="connsiteX12" fmla="*/ 0 w 342900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9000" h="18288" fill="none" extrusionOk="0">
                <a:moveTo>
                  <a:pt x="0" y="0"/>
                </a:moveTo>
                <a:cubicBezTo>
                  <a:pt x="219865" y="20479"/>
                  <a:pt x="493281" y="26186"/>
                  <a:pt x="685800" y="0"/>
                </a:cubicBezTo>
                <a:cubicBezTo>
                  <a:pt x="878319" y="-26186"/>
                  <a:pt x="1121382" y="-11869"/>
                  <a:pt x="1371600" y="0"/>
                </a:cubicBezTo>
                <a:cubicBezTo>
                  <a:pt x="1621818" y="11869"/>
                  <a:pt x="1878793" y="32281"/>
                  <a:pt x="2057400" y="0"/>
                </a:cubicBezTo>
                <a:cubicBezTo>
                  <a:pt x="2236007" y="-32281"/>
                  <a:pt x="2433797" y="-18251"/>
                  <a:pt x="2674620" y="0"/>
                </a:cubicBezTo>
                <a:cubicBezTo>
                  <a:pt x="2915443" y="18251"/>
                  <a:pt x="3205923" y="-1443"/>
                  <a:pt x="3429000" y="0"/>
                </a:cubicBezTo>
                <a:cubicBezTo>
                  <a:pt x="3429442" y="4516"/>
                  <a:pt x="3428173" y="12266"/>
                  <a:pt x="3429000" y="18288"/>
                </a:cubicBezTo>
                <a:cubicBezTo>
                  <a:pt x="3221081" y="48608"/>
                  <a:pt x="3088001" y="8066"/>
                  <a:pt x="2811780" y="18288"/>
                </a:cubicBezTo>
                <a:cubicBezTo>
                  <a:pt x="2535559" y="28510"/>
                  <a:pt x="2481355" y="24898"/>
                  <a:pt x="2228850" y="18288"/>
                </a:cubicBezTo>
                <a:cubicBezTo>
                  <a:pt x="1976345" y="11679"/>
                  <a:pt x="1807520" y="48356"/>
                  <a:pt x="1543050" y="18288"/>
                </a:cubicBezTo>
                <a:cubicBezTo>
                  <a:pt x="1278580" y="-11780"/>
                  <a:pt x="1181944" y="5123"/>
                  <a:pt x="925830" y="18288"/>
                </a:cubicBezTo>
                <a:cubicBezTo>
                  <a:pt x="669716" y="31453"/>
                  <a:pt x="410304" y="34815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429000" h="18288" stroke="0" extrusionOk="0">
                <a:moveTo>
                  <a:pt x="0" y="0"/>
                </a:moveTo>
                <a:cubicBezTo>
                  <a:pt x="174095" y="-12874"/>
                  <a:pt x="443087" y="-14090"/>
                  <a:pt x="617220" y="0"/>
                </a:cubicBezTo>
                <a:cubicBezTo>
                  <a:pt x="791353" y="14090"/>
                  <a:pt x="1072677" y="8451"/>
                  <a:pt x="1200150" y="0"/>
                </a:cubicBezTo>
                <a:cubicBezTo>
                  <a:pt x="1327623" y="-8451"/>
                  <a:pt x="1526638" y="19866"/>
                  <a:pt x="1817370" y="0"/>
                </a:cubicBezTo>
                <a:cubicBezTo>
                  <a:pt x="2108102" y="-19866"/>
                  <a:pt x="2221289" y="26161"/>
                  <a:pt x="2503170" y="0"/>
                </a:cubicBezTo>
                <a:cubicBezTo>
                  <a:pt x="2785051" y="-26161"/>
                  <a:pt x="3022134" y="39178"/>
                  <a:pt x="3429000" y="0"/>
                </a:cubicBezTo>
                <a:cubicBezTo>
                  <a:pt x="3429577" y="4624"/>
                  <a:pt x="3429819" y="11191"/>
                  <a:pt x="3429000" y="18288"/>
                </a:cubicBezTo>
                <a:cubicBezTo>
                  <a:pt x="3103464" y="593"/>
                  <a:pt x="2887909" y="22940"/>
                  <a:pt x="2743200" y="18288"/>
                </a:cubicBezTo>
                <a:cubicBezTo>
                  <a:pt x="2598491" y="13636"/>
                  <a:pt x="2362615" y="10656"/>
                  <a:pt x="1988820" y="18288"/>
                </a:cubicBezTo>
                <a:cubicBezTo>
                  <a:pt x="1615025" y="25920"/>
                  <a:pt x="1580494" y="3693"/>
                  <a:pt x="1405890" y="18288"/>
                </a:cubicBezTo>
                <a:cubicBezTo>
                  <a:pt x="1231286" y="32884"/>
                  <a:pt x="885259" y="-16285"/>
                  <a:pt x="651510" y="18288"/>
                </a:cubicBezTo>
                <a:cubicBezTo>
                  <a:pt x="417761" y="52861"/>
                  <a:pt x="138362" y="-13856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DNA">
            <a:extLst>
              <a:ext uri="{FF2B5EF4-FFF2-40B4-BE49-F238E27FC236}">
                <a16:creationId xmlns:a16="http://schemas.microsoft.com/office/drawing/2014/main" id="{1469FFF6-81F0-678A-82E0-56DBC5F87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7680" y="2633472"/>
            <a:ext cx="3586353" cy="3586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09065" marR="5080" indent="-1117600">
              <a:lnSpc>
                <a:spcPct val="100000"/>
              </a:lnSpc>
              <a:spcBef>
                <a:spcPts val="100"/>
              </a:spcBef>
            </a:pPr>
            <a:r>
              <a:rPr sz="4000" spc="-450" dirty="0"/>
              <a:t>Costs</a:t>
            </a:r>
            <a:r>
              <a:rPr sz="4000" spc="-455" dirty="0"/>
              <a:t> </a:t>
            </a:r>
            <a:r>
              <a:rPr sz="4000" spc="-345" dirty="0"/>
              <a:t>of</a:t>
            </a:r>
            <a:r>
              <a:rPr sz="4000" spc="-425" dirty="0"/>
              <a:t> </a:t>
            </a:r>
            <a:r>
              <a:rPr sz="4000" spc="-310" dirty="0"/>
              <a:t>a</a:t>
            </a:r>
            <a:r>
              <a:rPr sz="4000" spc="-425" dirty="0"/>
              <a:t> </a:t>
            </a:r>
            <a:r>
              <a:rPr sz="4000" spc="-300" dirty="0"/>
              <a:t>Genome-</a:t>
            </a:r>
            <a:r>
              <a:rPr sz="4000" spc="-270" dirty="0"/>
              <a:t>wide</a:t>
            </a:r>
            <a:r>
              <a:rPr sz="4000" spc="-434" dirty="0"/>
              <a:t> </a:t>
            </a:r>
            <a:r>
              <a:rPr sz="4000" spc="-375" dirty="0" err="1"/>
              <a:t>associa</a:t>
            </a:r>
            <a:r>
              <a:rPr lang="en-GB" sz="4000" spc="-375" dirty="0" err="1"/>
              <a:t>ti</a:t>
            </a:r>
            <a:r>
              <a:rPr sz="4000" spc="-375" dirty="0"/>
              <a:t>on </a:t>
            </a:r>
            <a:r>
              <a:rPr sz="4000" spc="-405" dirty="0"/>
              <a:t>study</a:t>
            </a:r>
            <a:r>
              <a:rPr sz="4000" spc="-459" dirty="0"/>
              <a:t> </a:t>
            </a:r>
            <a:r>
              <a:rPr sz="4000" spc="-140" dirty="0"/>
              <a:t>in</a:t>
            </a:r>
            <a:r>
              <a:rPr sz="4000" spc="-430" dirty="0"/>
              <a:t> </a:t>
            </a:r>
            <a:r>
              <a:rPr sz="4000" spc="-565" dirty="0"/>
              <a:t>2,000</a:t>
            </a:r>
            <a:r>
              <a:rPr sz="4000" spc="-459" dirty="0"/>
              <a:t> </a:t>
            </a:r>
            <a:r>
              <a:rPr sz="4000" spc="-145" dirty="0"/>
              <a:t>individuals</a:t>
            </a:r>
            <a:endParaRPr sz="400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71512" y="2701949"/>
          <a:ext cx="7995284" cy="190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4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5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29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69010">
                <a:tc>
                  <a:txBody>
                    <a:bodyPr/>
                    <a:lstStyle/>
                    <a:p>
                      <a:pPr marR="395605" algn="r">
                        <a:lnSpc>
                          <a:spcPct val="100000"/>
                        </a:lnSpc>
                        <a:spcBef>
                          <a:spcPts val="2530"/>
                        </a:spcBef>
                      </a:pPr>
                      <a:r>
                        <a:rPr sz="2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Year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2131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771525" marR="310515" indent="-368300">
                        <a:lnSpc>
                          <a:spcPct val="118100"/>
                        </a:lnSpc>
                        <a:spcBef>
                          <a:spcPts val="95"/>
                        </a:spcBef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Number</a:t>
                      </a:r>
                      <a:r>
                        <a:rPr sz="2400" b="1" spc="-1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 </a:t>
                      </a:r>
                      <a:r>
                        <a:rPr sz="2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SNPs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711835" marR="267335" indent="-393700">
                        <a:lnSpc>
                          <a:spcPct val="118100"/>
                        </a:lnSpc>
                        <a:spcBef>
                          <a:spcPts val="95"/>
                        </a:spcBef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Costs</a:t>
                      </a:r>
                      <a:r>
                        <a:rPr sz="2400" b="1" spc="-1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 SNP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530"/>
                        </a:spcBef>
                      </a:pPr>
                      <a:r>
                        <a:rPr sz="24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</a:t>
                      </a:r>
                      <a:r>
                        <a:rPr sz="2400" b="1" spc="-1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costs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2131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3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R="464184" algn="r">
                        <a:lnSpc>
                          <a:spcPct val="100000"/>
                        </a:lnSpc>
                      </a:pPr>
                      <a:r>
                        <a:rPr sz="1800" b="1" spc="-20" dirty="0">
                          <a:latin typeface="Arial"/>
                          <a:cs typeface="Arial"/>
                        </a:rPr>
                        <a:t>2001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593725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10,000,000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1915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8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1.00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1915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2550" algn="ctr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$20,000,000,000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1915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1456690">
              <a:lnSpc>
                <a:spcPct val="100000"/>
              </a:lnSpc>
              <a:spcBef>
                <a:spcPts val="100"/>
              </a:spcBef>
            </a:pPr>
            <a:r>
              <a:rPr spc="-260" dirty="0"/>
              <a:t>Microarray</a:t>
            </a:r>
            <a:r>
              <a:rPr spc="-570" dirty="0"/>
              <a:t> </a:t>
            </a:r>
            <a:r>
              <a:rPr spc="-400" dirty="0"/>
              <a:t>technology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815" y="5949696"/>
            <a:ext cx="1308092" cy="66688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4400" y="1981200"/>
            <a:ext cx="3950205" cy="296265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025150" y="1488440"/>
            <a:ext cx="1457960" cy="1788160"/>
            <a:chOff x="676655" y="2724911"/>
            <a:chExt cx="1457960" cy="17881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1894" y="2740150"/>
              <a:ext cx="518159" cy="175717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4275" y="2732531"/>
              <a:ext cx="533400" cy="1772920"/>
            </a:xfrm>
            <a:custGeom>
              <a:avLst/>
              <a:gdLst/>
              <a:ahLst/>
              <a:cxnLst/>
              <a:rect l="l" t="t" r="r" b="b"/>
              <a:pathLst>
                <a:path w="533400" h="1772920">
                  <a:moveTo>
                    <a:pt x="0" y="1772411"/>
                  </a:moveTo>
                  <a:lnTo>
                    <a:pt x="533398" y="1772411"/>
                  </a:lnTo>
                  <a:lnTo>
                    <a:pt x="533398" y="0"/>
                  </a:lnTo>
                  <a:lnTo>
                    <a:pt x="0" y="0"/>
                  </a:lnTo>
                  <a:lnTo>
                    <a:pt x="0" y="1772411"/>
                  </a:lnTo>
                  <a:close/>
                </a:path>
              </a:pathLst>
            </a:custGeom>
            <a:ln w="152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20316" y="333527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199"/>
                  </a:moveTo>
                  <a:lnTo>
                    <a:pt x="76199" y="76199"/>
                  </a:lnTo>
                  <a:lnTo>
                    <a:pt x="76199" y="0"/>
                  </a:lnTo>
                  <a:lnTo>
                    <a:pt x="0" y="0"/>
                  </a:lnTo>
                  <a:lnTo>
                    <a:pt x="0" y="76199"/>
                  </a:lnTo>
                  <a:close/>
                </a:path>
              </a:pathLst>
            </a:custGeom>
            <a:ln w="19811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96416" y="3316096"/>
              <a:ext cx="1038225" cy="76200"/>
            </a:xfrm>
            <a:custGeom>
              <a:avLst/>
              <a:gdLst/>
              <a:ahLst/>
              <a:cxnLst/>
              <a:rect l="l" t="t" r="r" b="b"/>
              <a:pathLst>
                <a:path w="1038225" h="76200">
                  <a:moveTo>
                    <a:pt x="1037932" y="37465"/>
                  </a:moveTo>
                  <a:lnTo>
                    <a:pt x="1018730" y="28067"/>
                  </a:lnTo>
                  <a:lnTo>
                    <a:pt x="961351" y="0"/>
                  </a:lnTo>
                  <a:lnTo>
                    <a:pt x="961644" y="28181"/>
                  </a:lnTo>
                  <a:lnTo>
                    <a:pt x="0" y="36703"/>
                  </a:lnTo>
                  <a:lnTo>
                    <a:pt x="177" y="56515"/>
                  </a:lnTo>
                  <a:lnTo>
                    <a:pt x="961834" y="47993"/>
                  </a:lnTo>
                  <a:lnTo>
                    <a:pt x="962113" y="76200"/>
                  </a:lnTo>
                  <a:lnTo>
                    <a:pt x="1037932" y="37465"/>
                  </a:lnTo>
                  <a:close/>
                </a:path>
              </a:pathLst>
            </a:custGeom>
            <a:solidFill>
              <a:srgbClr val="FF2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543053" y="1567689"/>
            <a:ext cx="1706880" cy="1397635"/>
            <a:chOff x="2194558" y="2804160"/>
            <a:chExt cx="1706880" cy="139763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09800" y="2819400"/>
              <a:ext cx="1676400" cy="136702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202178" y="2811780"/>
              <a:ext cx="1691639" cy="1382395"/>
            </a:xfrm>
            <a:custGeom>
              <a:avLst/>
              <a:gdLst/>
              <a:ahLst/>
              <a:cxnLst/>
              <a:rect l="l" t="t" r="r" b="b"/>
              <a:pathLst>
                <a:path w="1691639" h="1382395">
                  <a:moveTo>
                    <a:pt x="0" y="1382267"/>
                  </a:moveTo>
                  <a:lnTo>
                    <a:pt x="1691639" y="1382267"/>
                  </a:lnTo>
                  <a:lnTo>
                    <a:pt x="1691639" y="0"/>
                  </a:lnTo>
                  <a:lnTo>
                    <a:pt x="0" y="0"/>
                  </a:lnTo>
                  <a:lnTo>
                    <a:pt x="0" y="1382267"/>
                  </a:lnTo>
                  <a:close/>
                </a:path>
              </a:pathLst>
            </a:custGeom>
            <a:ln w="152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92588C8F-BCB7-0340-F73D-E65D2058A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33" y="3325495"/>
            <a:ext cx="21844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04565" marR="5080" indent="-3352800">
              <a:lnSpc>
                <a:spcPct val="100000"/>
              </a:lnSpc>
              <a:spcBef>
                <a:spcPts val="100"/>
              </a:spcBef>
            </a:pPr>
            <a:r>
              <a:rPr sz="4000" spc="-400" dirty="0"/>
              <a:t>SNP</a:t>
            </a:r>
            <a:r>
              <a:rPr sz="4000" spc="-434" dirty="0"/>
              <a:t> </a:t>
            </a:r>
            <a:r>
              <a:rPr sz="4000" spc="-300" dirty="0"/>
              <a:t>Chips:</a:t>
            </a:r>
            <a:r>
              <a:rPr sz="4000" spc="-459" dirty="0"/>
              <a:t> </a:t>
            </a:r>
            <a:r>
              <a:rPr sz="4000" spc="-300" dirty="0"/>
              <a:t>Number</a:t>
            </a:r>
            <a:r>
              <a:rPr sz="4000" spc="-420" dirty="0"/>
              <a:t> </a:t>
            </a:r>
            <a:r>
              <a:rPr sz="4000" spc="-300" dirty="0"/>
              <a:t>and</a:t>
            </a:r>
            <a:r>
              <a:rPr sz="4000" spc="-420" dirty="0"/>
              <a:t> </a:t>
            </a:r>
            <a:r>
              <a:rPr sz="4000" spc="-330" dirty="0"/>
              <a:t>Placement</a:t>
            </a:r>
            <a:r>
              <a:rPr sz="4000" spc="-434" dirty="0"/>
              <a:t> </a:t>
            </a:r>
            <a:r>
              <a:rPr sz="4000" spc="-375" dirty="0"/>
              <a:t>of </a:t>
            </a:r>
            <a:r>
              <a:rPr sz="4000" spc="-455" dirty="0"/>
              <a:t>SNPs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535939" y="1608073"/>
            <a:ext cx="7938770" cy="31673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5080" indent="-342900">
              <a:lnSpc>
                <a:spcPts val="3800"/>
              </a:lnSpc>
              <a:spcBef>
                <a:spcPts val="2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49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4" dirty="0">
                <a:latin typeface="Arial" panose="020B0604020202020204" pitchFamily="34" charset="0"/>
                <a:cs typeface="Arial" panose="020B0604020202020204" pitchFamily="34" charset="0"/>
              </a:rPr>
              <a:t>“typical”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05" dirty="0">
                <a:latin typeface="Arial" panose="020B0604020202020204" pitchFamily="34" charset="0"/>
                <a:cs typeface="Arial" panose="020B0604020202020204" pitchFamily="34" charset="0"/>
              </a:rPr>
              <a:t>SNP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25" dirty="0"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0" dirty="0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10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0" dirty="0">
                <a:latin typeface="Arial" panose="020B0604020202020204" pitchFamily="34" charset="0"/>
                <a:cs typeface="Arial" panose="020B0604020202020204" pitchFamily="34" charset="0"/>
              </a:rPr>
              <a:t>least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480" dirty="0">
                <a:latin typeface="Arial" panose="020B0604020202020204" pitchFamily="34" charset="0"/>
                <a:cs typeface="Arial" panose="020B0604020202020204" pitchFamily="34" charset="0"/>
              </a:rPr>
              <a:t>300,000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50" dirty="0">
                <a:latin typeface="Arial" panose="020B0604020202020204" pitchFamily="34" charset="0"/>
                <a:cs typeface="Arial" panose="020B0604020202020204" pitchFamily="34" charset="0"/>
              </a:rPr>
              <a:t>SNPs </a:t>
            </a:r>
            <a:r>
              <a:rPr sz="3200" spc="-245" dirty="0">
                <a:latin typeface="Arial" panose="020B0604020202020204" pitchFamily="34" charset="0"/>
                <a:cs typeface="Arial" panose="020B0604020202020204" pitchFamily="34" charset="0"/>
              </a:rPr>
              <a:t>distributed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sz="32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2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0" dirty="0">
                <a:latin typeface="Arial" panose="020B0604020202020204" pitchFamily="34" charset="0"/>
                <a:cs typeface="Arial" panose="020B0604020202020204" pitchFamily="34" charset="0"/>
              </a:rPr>
              <a:t>genome.</a:t>
            </a:r>
            <a:r>
              <a:rPr sz="3200" spc="4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10" dirty="0">
                <a:latin typeface="Arial" panose="020B0604020202020204" pitchFamily="34" charset="0"/>
                <a:cs typeface="Arial" panose="020B0604020202020204" pitchFamily="34" charset="0"/>
              </a:rPr>
              <a:t>Nowadays </a:t>
            </a:r>
            <a:r>
              <a:rPr sz="3200" spc="-290" dirty="0">
                <a:latin typeface="Arial" panose="020B0604020202020204" pitchFamily="34" charset="0"/>
                <a:cs typeface="Arial" panose="020B0604020202020204" pitchFamily="34" charset="0"/>
              </a:rPr>
              <a:t>even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540" dirty="0">
                <a:latin typeface="Arial" panose="020B0604020202020204" pitchFamily="34" charset="0"/>
                <a:cs typeface="Arial" panose="020B0604020202020204" pitchFamily="34" charset="0"/>
              </a:rPr>
              <a:t>&gt;1</a:t>
            </a:r>
            <a:r>
              <a:rPr sz="3200" spc="-4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>
                <a:latin typeface="Arial" panose="020B0604020202020204" pitchFamily="34" charset="0"/>
                <a:cs typeface="Arial" panose="020B0604020202020204" pitchFamily="34" charset="0"/>
              </a:rPr>
              <a:t>million.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410"/>
              </a:spcBef>
              <a:buFont typeface="Arial"/>
              <a:buChar char="•"/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308610" indent="-342900">
              <a:lnSpc>
                <a:spcPts val="38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31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35" dirty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0" dirty="0"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  <a:r>
              <a:rPr sz="3200" spc="-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00" dirty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35" dirty="0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sz="32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0" dirty="0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10" dirty="0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types 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copy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45" dirty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sz="3200" spc="-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10" dirty="0">
                <a:latin typeface="Arial" panose="020B0604020202020204" pitchFamily="34" charset="0"/>
                <a:cs typeface="Arial" panose="020B0604020202020204" pitchFamily="34" charset="0"/>
              </a:rPr>
              <a:t>varia</a:t>
            </a:r>
            <a:r>
              <a:rPr lang="en-GB" sz="3200" spc="-11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110" dirty="0">
                <a:latin typeface="Arial" panose="020B0604020202020204" pitchFamily="34" charset="0"/>
                <a:cs typeface="Arial" panose="020B0604020202020204" pitchFamily="34" charset="0"/>
              </a:rPr>
              <a:t>on.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2002"/>
            <a:ext cx="73501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00" dirty="0"/>
              <a:t>Coverage</a:t>
            </a:r>
            <a:r>
              <a:rPr sz="3200" spc="-325" dirty="0"/>
              <a:t> </a:t>
            </a:r>
            <a:r>
              <a:rPr sz="3200" spc="-240" dirty="0"/>
              <a:t>and</a:t>
            </a:r>
            <a:r>
              <a:rPr sz="3200" spc="-325" dirty="0"/>
              <a:t> </a:t>
            </a:r>
            <a:r>
              <a:rPr sz="3200" spc="-315" dirty="0"/>
              <a:t>eﬃciency</a:t>
            </a:r>
            <a:r>
              <a:rPr sz="3200" spc="-325" dirty="0"/>
              <a:t> </a:t>
            </a:r>
            <a:r>
              <a:rPr sz="3200" spc="-110" dirty="0"/>
              <a:t>in</a:t>
            </a:r>
            <a:r>
              <a:rPr sz="3200" spc="-320" dirty="0"/>
              <a:t> </a:t>
            </a:r>
            <a:r>
              <a:rPr sz="3200" spc="-245" dirty="0"/>
              <a:t>current</a:t>
            </a:r>
            <a:r>
              <a:rPr sz="3200" spc="-325" dirty="0"/>
              <a:t> </a:t>
            </a:r>
            <a:r>
              <a:rPr sz="3200" spc="-305" dirty="0"/>
              <a:t>SNP</a:t>
            </a:r>
            <a:r>
              <a:rPr sz="3200" spc="-325" dirty="0"/>
              <a:t> </a:t>
            </a:r>
            <a:r>
              <a:rPr sz="3200" spc="-175" dirty="0"/>
              <a:t>chips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256" y="1357045"/>
            <a:ext cx="8939983" cy="49110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506730">
              <a:lnSpc>
                <a:spcPct val="100000"/>
              </a:lnSpc>
              <a:spcBef>
                <a:spcPts val="100"/>
              </a:spcBef>
            </a:pPr>
            <a:r>
              <a:rPr spc="-375" dirty="0"/>
              <a:t>Can</a:t>
            </a:r>
            <a:r>
              <a:rPr spc="-480" dirty="0"/>
              <a:t> </a:t>
            </a:r>
            <a:r>
              <a:rPr spc="-340" dirty="0"/>
              <a:t>we</a:t>
            </a:r>
            <a:r>
              <a:rPr spc="-495" dirty="0"/>
              <a:t> </a:t>
            </a:r>
            <a:r>
              <a:rPr spc="-330" dirty="0"/>
              <a:t>skip</a:t>
            </a:r>
            <a:r>
              <a:rPr spc="-480" dirty="0"/>
              <a:t> </a:t>
            </a:r>
            <a:r>
              <a:rPr spc="-430" dirty="0"/>
              <a:t>some</a:t>
            </a:r>
            <a:r>
              <a:rPr spc="-470" dirty="0"/>
              <a:t> </a:t>
            </a:r>
            <a:r>
              <a:rPr spc="-375" dirty="0"/>
              <a:t>of</a:t>
            </a:r>
            <a:r>
              <a:rPr spc="-480" dirty="0"/>
              <a:t> </a:t>
            </a:r>
            <a:r>
              <a:rPr spc="-380" dirty="0"/>
              <a:t>the</a:t>
            </a:r>
            <a:r>
              <a:rPr spc="-459" dirty="0"/>
              <a:t> </a:t>
            </a:r>
            <a:r>
              <a:rPr spc="-480" dirty="0"/>
              <a:t>SNPs?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144" y="2579742"/>
            <a:ext cx="8166536" cy="159323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82344" y="6043878"/>
            <a:ext cx="282956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10" dirty="0">
                <a:latin typeface="Arial" panose="020B0604020202020204" pitchFamily="34" charset="0"/>
                <a:cs typeface="Arial" panose="020B0604020202020204" pitchFamily="34" charset="0"/>
              </a:rPr>
              <a:t>Hirschhorn</a:t>
            </a:r>
            <a:r>
              <a:rPr sz="1400" spc="-1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7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sz="1400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25" dirty="0">
                <a:latin typeface="Arial" panose="020B0604020202020204" pitchFamily="34" charset="0"/>
                <a:cs typeface="Arial" panose="020B0604020202020204" pitchFamily="34" charset="0"/>
              </a:rPr>
              <a:t>Daly,</a:t>
            </a:r>
            <a:r>
              <a:rPr sz="1400" spc="-1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30" dirty="0">
                <a:latin typeface="Arial" panose="020B0604020202020204" pitchFamily="34" charset="0"/>
                <a:cs typeface="Arial" panose="020B0604020202020204" pitchFamily="34" charset="0"/>
              </a:rPr>
              <a:t>Nat </a:t>
            </a:r>
            <a:r>
              <a:rPr sz="1400" spc="-135" dirty="0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sz="1400" spc="-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20" dirty="0">
                <a:latin typeface="Arial" panose="020B0604020202020204" pitchFamily="34" charset="0"/>
                <a:cs typeface="Arial" panose="020B0604020202020204" pitchFamily="34" charset="0"/>
              </a:rPr>
              <a:t>Genet</a:t>
            </a:r>
            <a:r>
              <a:rPr sz="1400" spc="-1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70" dirty="0"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4963" rIns="0" bIns="0" rtlCol="0">
            <a:spAutoFit/>
          </a:bodyPr>
          <a:lstStyle/>
          <a:p>
            <a:pPr marL="1218565">
              <a:lnSpc>
                <a:spcPct val="100000"/>
              </a:lnSpc>
              <a:spcBef>
                <a:spcPts val="100"/>
              </a:spcBef>
            </a:pPr>
            <a:r>
              <a:rPr sz="4000" spc="-380" dirty="0"/>
              <a:t>Linkage</a:t>
            </a:r>
            <a:r>
              <a:rPr sz="4000" spc="-434" dirty="0"/>
              <a:t> </a:t>
            </a:r>
            <a:r>
              <a:rPr sz="4000" spc="-229" dirty="0"/>
              <a:t>Disequilibrium</a:t>
            </a:r>
            <a:r>
              <a:rPr sz="4000" spc="-484" dirty="0"/>
              <a:t> </a:t>
            </a:r>
            <a:r>
              <a:rPr sz="4000" spc="-570" dirty="0"/>
              <a:t>(LD)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802638" y="1542922"/>
            <a:ext cx="7574280" cy="36544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7365" indent="-4565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507365" algn="l"/>
              </a:tabLst>
            </a:pPr>
            <a:r>
              <a:rPr sz="2600" spc="-340" dirty="0">
                <a:latin typeface="Arial" panose="020B0604020202020204" pitchFamily="34" charset="0"/>
                <a:cs typeface="Arial" panose="020B0604020202020204" pitchFamily="34" charset="0"/>
              </a:rPr>
              <a:t>LD</a:t>
            </a:r>
            <a:r>
              <a:rPr sz="26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75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26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2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6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00" dirty="0" err="1">
                <a:latin typeface="Arial" panose="020B0604020202020204" pitchFamily="34" charset="0"/>
                <a:cs typeface="Arial" panose="020B0604020202020204" pitchFamily="34" charset="0"/>
              </a:rPr>
              <a:t>correla</a:t>
            </a:r>
            <a:r>
              <a:rPr lang="en-GB" sz="2600" spc="-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600" spc="-20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600" spc="-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25" dirty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sz="2600" spc="-3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95" dirty="0">
                <a:latin typeface="Arial" panose="020B0604020202020204" pitchFamily="34" charset="0"/>
                <a:cs typeface="Arial" panose="020B0604020202020204" pitchFamily="34" charset="0"/>
              </a:rPr>
              <a:t>SNPs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725"/>
              </a:spcBef>
              <a:buFont typeface="Arial"/>
              <a:buChar char="•"/>
            </a:pP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7365" marR="67945" indent="-457200">
              <a:lnSpc>
                <a:spcPct val="91300"/>
              </a:lnSpc>
              <a:buFont typeface="Arial"/>
              <a:buChar char="•"/>
              <a:tabLst>
                <a:tab pos="507365" algn="l"/>
              </a:tabLst>
            </a:pPr>
            <a:r>
              <a:rPr sz="2600" spc="-340" dirty="0">
                <a:latin typeface="Arial" panose="020B0604020202020204" pitchFamily="34" charset="0"/>
                <a:cs typeface="Arial" panose="020B0604020202020204" pitchFamily="34" charset="0"/>
              </a:rPr>
              <a:t>LD</a:t>
            </a:r>
            <a:r>
              <a:rPr sz="26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7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26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35" dirty="0"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r>
              <a:rPr sz="2600" spc="-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85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6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00" dirty="0"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sz="26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10" dirty="0">
                <a:latin typeface="Arial" panose="020B0604020202020204" pitchFamily="34" charset="0"/>
                <a:cs typeface="Arial" panose="020B0604020202020204" pitchFamily="34" charset="0"/>
              </a:rPr>
              <a:t>regions</a:t>
            </a:r>
            <a:r>
              <a:rPr sz="26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2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6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2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6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35" dirty="0">
                <a:latin typeface="Arial" panose="020B0604020202020204" pitchFamily="34" charset="0"/>
                <a:cs typeface="Arial" panose="020B0604020202020204" pitchFamily="34" charset="0"/>
              </a:rPr>
              <a:t>genome,</a:t>
            </a:r>
            <a:r>
              <a:rPr sz="2600" spc="-3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20" dirty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sz="2600" spc="-195" dirty="0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sz="26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15" dirty="0">
                <a:latin typeface="Arial" panose="020B0604020202020204" pitchFamily="34" charset="0"/>
                <a:cs typeface="Arial" panose="020B0604020202020204" pitchFamily="34" charset="0"/>
              </a:rPr>
              <a:t>nearby</a:t>
            </a:r>
            <a:r>
              <a:rPr sz="2600" spc="-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2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6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65" dirty="0">
                <a:latin typeface="Arial" panose="020B0604020202020204" pitchFamily="34" charset="0"/>
                <a:cs typeface="Arial" panose="020B0604020202020204" pitchFamily="34" charset="0"/>
              </a:rPr>
              <a:t>genes</a:t>
            </a:r>
            <a:r>
              <a:rPr sz="26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29" dirty="0">
                <a:latin typeface="Arial" panose="020B0604020202020204" pitchFamily="34" charset="0"/>
                <a:cs typeface="Arial" panose="020B0604020202020204" pitchFamily="34" charset="0"/>
              </a:rPr>
              <a:t>causing</a:t>
            </a:r>
            <a:r>
              <a:rPr sz="26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2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6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35" dirty="0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sz="26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65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26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5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sz="2600" spc="-229" dirty="0">
                <a:latin typeface="Arial" panose="020B0604020202020204" pitchFamily="34" charset="0"/>
                <a:cs typeface="Arial" panose="020B0604020202020204" pitchFamily="34" charset="0"/>
              </a:rPr>
              <a:t>coding</a:t>
            </a:r>
            <a:r>
              <a:rPr sz="26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65" dirty="0">
                <a:latin typeface="Arial" panose="020B0604020202020204" pitchFamily="34" charset="0"/>
                <a:cs typeface="Arial" panose="020B0604020202020204" pitchFamily="34" charset="0"/>
              </a:rPr>
              <a:t>regions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270"/>
              </a:spcBef>
              <a:buFont typeface="Arial"/>
              <a:buChar char="•"/>
            </a:pP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7365" indent="-456565">
              <a:lnSpc>
                <a:spcPct val="100000"/>
              </a:lnSpc>
              <a:buFont typeface="Arial"/>
              <a:buChar char="•"/>
              <a:tabLst>
                <a:tab pos="507365" algn="l"/>
              </a:tabLst>
            </a:pPr>
            <a:r>
              <a:rPr sz="2600" spc="-155" dirty="0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sz="2600" spc="-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29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600" spc="-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54" dirty="0">
                <a:latin typeface="Arial" panose="020B0604020202020204" pitchFamily="34" charset="0"/>
                <a:cs typeface="Arial" panose="020B0604020202020204" pitchFamily="34" charset="0"/>
              </a:rPr>
              <a:t>LD:</a:t>
            </a:r>
            <a:r>
              <a:rPr sz="2600" spc="-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i="1" spc="-90" dirty="0">
                <a:latin typeface="Arial"/>
                <a:cs typeface="Arial"/>
              </a:rPr>
              <a:t>r</a:t>
            </a:r>
            <a:r>
              <a:rPr sz="2550" b="1" i="1" spc="-135" baseline="21241" dirty="0">
                <a:latin typeface="Arial"/>
                <a:cs typeface="Arial"/>
              </a:rPr>
              <a:t>2</a:t>
            </a:r>
            <a:r>
              <a:rPr sz="2600" b="1" i="1" spc="-90" dirty="0">
                <a:latin typeface="Arial"/>
                <a:cs typeface="Arial"/>
              </a:rPr>
              <a:t>,</a:t>
            </a:r>
            <a:r>
              <a:rPr sz="2600" b="1" i="1" spc="-190" dirty="0">
                <a:latin typeface="Arial"/>
                <a:cs typeface="Arial"/>
              </a:rPr>
              <a:t> </a:t>
            </a:r>
            <a:r>
              <a:rPr sz="2600" b="1" i="1" spc="-25" dirty="0">
                <a:latin typeface="Arial"/>
                <a:cs typeface="Arial"/>
              </a:rPr>
              <a:t>D’</a:t>
            </a:r>
            <a:endParaRPr sz="2600" dirty="0">
              <a:latin typeface="Arial"/>
              <a:cs typeface="Arial"/>
            </a:endParaRPr>
          </a:p>
          <a:p>
            <a:pPr marL="507365" marR="55880" indent="-457200">
              <a:lnSpc>
                <a:spcPts val="3100"/>
              </a:lnSpc>
              <a:spcBef>
                <a:spcPts val="200"/>
              </a:spcBef>
              <a:buFont typeface="Arial"/>
              <a:buChar char="•"/>
              <a:tabLst>
                <a:tab pos="507365" algn="l"/>
              </a:tabLst>
            </a:pPr>
            <a:r>
              <a:rPr sz="2600" b="1" i="1" spc="-95" dirty="0">
                <a:latin typeface="Arial"/>
                <a:cs typeface="Arial"/>
              </a:rPr>
              <a:t>r</a:t>
            </a:r>
            <a:r>
              <a:rPr sz="2550" b="1" i="1" spc="-142" baseline="26143" dirty="0">
                <a:latin typeface="Arial"/>
                <a:cs typeface="Arial"/>
              </a:rPr>
              <a:t>2</a:t>
            </a:r>
            <a:r>
              <a:rPr sz="2550" b="1" i="1" spc="-112" baseline="26143" dirty="0">
                <a:latin typeface="Arial"/>
                <a:cs typeface="Arial"/>
              </a:rPr>
              <a:t> </a:t>
            </a:r>
            <a:r>
              <a:rPr sz="2600" spc="-295" dirty="0">
                <a:latin typeface="Arial" panose="020B0604020202020204" pitchFamily="34" charset="0"/>
                <a:cs typeface="Arial" panose="020B0604020202020204" pitchFamily="34" charset="0"/>
              </a:rPr>
              <a:t>gets</a:t>
            </a:r>
            <a:r>
              <a:rPr sz="26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10" dirty="0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sz="26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04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sz="26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434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26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54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6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70" dirty="0">
                <a:latin typeface="Arial" panose="020B0604020202020204" pitchFamily="34" charset="0"/>
                <a:cs typeface="Arial" panose="020B0604020202020204" pitchFamily="34" charset="0"/>
              </a:rPr>
              <a:t>1;</a:t>
            </a:r>
            <a:r>
              <a:rPr sz="26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434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26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35" dirty="0">
                <a:latin typeface="Arial" panose="020B0604020202020204" pitchFamily="34" charset="0"/>
                <a:cs typeface="Arial" panose="020B0604020202020204" pitchFamily="34" charset="0"/>
              </a:rPr>
              <a:t>denotes</a:t>
            </a:r>
            <a:r>
              <a:rPr sz="26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80" dirty="0"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sz="2600" spc="-204" dirty="0">
                <a:latin typeface="Arial" panose="020B0604020202020204" pitchFamily="34" charset="0"/>
                <a:cs typeface="Arial" panose="020B0604020202020204" pitchFamily="34" charset="0"/>
              </a:rPr>
              <a:t>variants</a:t>
            </a:r>
            <a:r>
              <a:rPr sz="26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04" dirty="0">
                <a:latin typeface="Arial" panose="020B0604020202020204" pitchFamily="34" charset="0"/>
                <a:cs typeface="Arial" panose="020B0604020202020204" pitchFamily="34" charset="0"/>
              </a:rPr>
              <a:t>whereas</a:t>
            </a:r>
            <a:r>
              <a:rPr sz="26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434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26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35" dirty="0">
                <a:latin typeface="Arial" panose="020B0604020202020204" pitchFamily="34" charset="0"/>
                <a:cs typeface="Arial" panose="020B0604020202020204" pitchFamily="34" charset="0"/>
              </a:rPr>
              <a:t>denotes</a:t>
            </a:r>
            <a:r>
              <a:rPr sz="2600" spc="-240" dirty="0">
                <a:latin typeface="Arial" panose="020B0604020202020204" pitchFamily="34" charset="0"/>
                <a:cs typeface="Arial" panose="020B0604020202020204" pitchFamily="34" charset="0"/>
              </a:rPr>
              <a:t> that </a:t>
            </a:r>
            <a:r>
              <a:rPr sz="2600" spc="-204" dirty="0">
                <a:latin typeface="Arial" panose="020B0604020202020204" pitchFamily="34" charset="0"/>
                <a:cs typeface="Arial" panose="020B0604020202020204" pitchFamily="34" charset="0"/>
              </a:rPr>
              <a:t>variants</a:t>
            </a:r>
            <a:r>
              <a:rPr sz="26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75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26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9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6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40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sz="2600" spc="-360" dirty="0">
                <a:latin typeface="Arial" panose="020B0604020202020204" pitchFamily="34" charset="0"/>
                <a:cs typeface="Arial" panose="020B0604020202020204" pitchFamily="34" charset="0"/>
              </a:rPr>
              <a:t>LD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932180">
              <a:lnSpc>
                <a:spcPct val="100000"/>
              </a:lnSpc>
              <a:spcBef>
                <a:spcPts val="100"/>
              </a:spcBef>
            </a:pPr>
            <a:r>
              <a:rPr spc="-400" dirty="0"/>
              <a:t>Linkage</a:t>
            </a:r>
            <a:r>
              <a:rPr spc="-445" dirty="0"/>
              <a:t> </a:t>
            </a:r>
            <a:r>
              <a:rPr spc="-254" dirty="0"/>
              <a:t>Disequilibrium</a:t>
            </a:r>
            <a:r>
              <a:rPr spc="-455" dirty="0"/>
              <a:t> </a:t>
            </a:r>
            <a:r>
              <a:rPr spc="-625" dirty="0"/>
              <a:t>(LD)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39" y="1515363"/>
            <a:ext cx="7921625" cy="118618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830"/>
              </a:spcBef>
              <a:buFont typeface="Arial"/>
              <a:buChar char="•"/>
              <a:tabLst>
                <a:tab pos="298450" algn="l"/>
              </a:tabLst>
            </a:pPr>
            <a:r>
              <a:rPr sz="3200" spc="-409" dirty="0">
                <a:latin typeface="Arial" panose="020B0604020202020204" pitchFamily="34" charset="0"/>
                <a:cs typeface="Arial" panose="020B0604020202020204" pitchFamily="34" charset="0"/>
              </a:rPr>
              <a:t>LD</a:t>
            </a:r>
            <a:r>
              <a:rPr sz="32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0" dirty="0">
                <a:latin typeface="Arial" panose="020B0604020202020204" pitchFamily="34" charset="0"/>
                <a:cs typeface="Arial" panose="020B0604020202020204" pitchFamily="34" charset="0"/>
              </a:rPr>
              <a:t>varies</a:t>
            </a:r>
            <a:r>
              <a:rPr sz="32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45" dirty="0">
                <a:latin typeface="Arial" panose="020B0604020202020204" pitchFamily="34" charset="0"/>
                <a:cs typeface="Arial" panose="020B0604020202020204" pitchFamily="34" charset="0"/>
              </a:rPr>
              <a:t>depending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4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32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29" dirty="0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05" dirty="0">
                <a:latin typeface="Arial" panose="020B0604020202020204" pitchFamily="34" charset="0"/>
                <a:cs typeface="Arial" panose="020B0604020202020204" pitchFamily="34" charset="0"/>
              </a:rPr>
              <a:t>genome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spcBef>
                <a:spcPts val="730"/>
              </a:spcBef>
              <a:buFont typeface="Arial"/>
              <a:buChar char="•"/>
              <a:tabLst>
                <a:tab pos="298450" algn="l"/>
              </a:tabLst>
            </a:pPr>
            <a:r>
              <a:rPr sz="3200" spc="-415" dirty="0">
                <a:latin typeface="Arial" panose="020B0604020202020204" pitchFamily="34" charset="0"/>
                <a:cs typeface="Arial" panose="020B0604020202020204" pitchFamily="34" charset="0"/>
              </a:rPr>
              <a:t>LD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0" dirty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5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SNPs</a:t>
            </a:r>
            <a:r>
              <a:rPr sz="3200" spc="-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0" dirty="0">
                <a:latin typeface="Arial" panose="020B0604020202020204" pitchFamily="34" charset="0"/>
                <a:cs typeface="Arial" panose="020B0604020202020204" pitchFamily="34" charset="0"/>
              </a:rPr>
              <a:t>decreases</a:t>
            </a:r>
            <a:r>
              <a:rPr sz="3200" spc="-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1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3200" spc="-3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5" dirty="0"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4283" y="6415124"/>
            <a:ext cx="2222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9676" y="2816349"/>
            <a:ext cx="5184646" cy="39288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2549525">
              <a:lnSpc>
                <a:spcPct val="100000"/>
              </a:lnSpc>
              <a:spcBef>
                <a:spcPts val="100"/>
              </a:spcBef>
            </a:pPr>
            <a:r>
              <a:rPr spc="-570" dirty="0"/>
              <a:t>LD</a:t>
            </a:r>
            <a:r>
              <a:rPr spc="-480" dirty="0"/>
              <a:t> </a:t>
            </a:r>
            <a:r>
              <a:rPr spc="-320" dirty="0"/>
              <a:t>and</a:t>
            </a:r>
            <a:r>
              <a:rPr spc="-520" dirty="0"/>
              <a:t> </a:t>
            </a:r>
            <a:r>
              <a:rPr spc="-405" dirty="0"/>
              <a:t>Proxy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39" y="1608073"/>
            <a:ext cx="7320280" cy="9956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55600" marR="5080" indent="-342900">
              <a:lnSpc>
                <a:spcPts val="3800"/>
              </a:lnSpc>
              <a:spcBef>
                <a:spcPts val="24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45" dirty="0"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15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3200" spc="-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LD,</a:t>
            </a:r>
            <a:r>
              <a:rPr sz="3200" spc="-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0" dirty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05" dirty="0">
                <a:latin typeface="Arial" panose="020B0604020202020204" pitchFamily="34" charset="0"/>
                <a:cs typeface="Arial" panose="020B0604020202020204" pitchFamily="34" charset="0"/>
              </a:rPr>
              <a:t>SNP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sz="3200" spc="-3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5" dirty="0">
                <a:latin typeface="Arial" panose="020B0604020202020204" pitchFamily="34" charset="0"/>
                <a:cs typeface="Arial" panose="020B0604020202020204" pitchFamily="34" charset="0"/>
              </a:rPr>
              <a:t>serve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30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sz="3200" spc="-290" dirty="0">
                <a:latin typeface="Arial" panose="020B0604020202020204" pitchFamily="34" charset="0"/>
                <a:cs typeface="Arial" panose="020B0604020202020204" pitchFamily="34" charset="0"/>
              </a:rPr>
              <a:t>proxy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5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sz="3200" spc="-280" dirty="0"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3552" y="2552145"/>
            <a:ext cx="4662245" cy="379512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58391" y="6435344"/>
            <a:ext cx="40855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D1F74"/>
                </a:solidFill>
                <a:latin typeface="Arial"/>
                <a:cs typeface="Arial"/>
              </a:rPr>
              <a:t>Christensen</a:t>
            </a:r>
            <a:r>
              <a:rPr sz="1200" spc="-20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D1F74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0E3087"/>
                </a:solidFill>
                <a:latin typeface="Arial"/>
                <a:cs typeface="Arial"/>
              </a:rPr>
              <a:t>Murray,</a:t>
            </a:r>
            <a:r>
              <a:rPr sz="1200" spc="-50" dirty="0">
                <a:solidFill>
                  <a:srgbClr val="0E308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D1F74"/>
                </a:solidFill>
                <a:latin typeface="Arial"/>
                <a:cs typeface="Arial"/>
              </a:rPr>
              <a:t>N</a:t>
            </a:r>
            <a:r>
              <a:rPr sz="1200" spc="-20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D1F74"/>
                </a:solidFill>
                <a:latin typeface="Arial"/>
                <a:cs typeface="Arial"/>
              </a:rPr>
              <a:t>Engl</a:t>
            </a:r>
            <a:r>
              <a:rPr sz="1200" spc="-25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E3087"/>
                </a:solidFill>
                <a:latin typeface="Arial"/>
                <a:cs typeface="Arial"/>
              </a:rPr>
              <a:t>J</a:t>
            </a:r>
            <a:r>
              <a:rPr sz="1200" spc="-10" dirty="0">
                <a:solidFill>
                  <a:srgbClr val="0E308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D1F74"/>
                </a:solidFill>
                <a:latin typeface="Arial"/>
                <a:cs typeface="Arial"/>
              </a:rPr>
              <a:t>Med</a:t>
            </a:r>
            <a:r>
              <a:rPr sz="1200" spc="-25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D1F74"/>
                </a:solidFill>
                <a:latin typeface="Arial"/>
                <a:cs typeface="Arial"/>
              </a:rPr>
              <a:t>2007; </a:t>
            </a:r>
            <a:r>
              <a:rPr sz="1200" spc="-10" dirty="0">
                <a:solidFill>
                  <a:srgbClr val="0D1F74"/>
                </a:solidFill>
                <a:latin typeface="Arial"/>
                <a:cs typeface="Arial"/>
              </a:rPr>
              <a:t>356:1094-</a:t>
            </a:r>
            <a:r>
              <a:rPr sz="1200" spc="-20" dirty="0">
                <a:solidFill>
                  <a:srgbClr val="0D1F74"/>
                </a:solidFill>
                <a:latin typeface="Arial"/>
                <a:cs typeface="Arial"/>
              </a:rPr>
              <a:t>1097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0898" rIns="0" bIns="0" rtlCol="0">
            <a:spAutoFit/>
          </a:bodyPr>
          <a:lstStyle/>
          <a:p>
            <a:pPr marL="1811020">
              <a:lnSpc>
                <a:spcPct val="100000"/>
              </a:lnSpc>
              <a:spcBef>
                <a:spcPts val="100"/>
              </a:spcBef>
            </a:pPr>
            <a:r>
              <a:rPr sz="4000" spc="-345" dirty="0"/>
              <a:t>Can</a:t>
            </a:r>
            <a:r>
              <a:rPr sz="4000" spc="-430" dirty="0"/>
              <a:t> </a:t>
            </a:r>
            <a:r>
              <a:rPr sz="4000" spc="-315" dirty="0"/>
              <a:t>one</a:t>
            </a:r>
            <a:r>
              <a:rPr sz="4000" spc="-434" dirty="0"/>
              <a:t> </a:t>
            </a:r>
            <a:r>
              <a:rPr sz="4000" spc="-409" dirty="0"/>
              <a:t>SNP</a:t>
            </a:r>
            <a:r>
              <a:rPr sz="4000" spc="-445" dirty="0"/>
              <a:t> </a:t>
            </a:r>
            <a:r>
              <a:rPr sz="4000" spc="-465" dirty="0"/>
              <a:t>tag</a:t>
            </a:r>
            <a:r>
              <a:rPr sz="4000" spc="-455" dirty="0"/>
              <a:t> </a:t>
            </a:r>
            <a:r>
              <a:rPr sz="4000" spc="-370" dirty="0"/>
              <a:t>others?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5871" y="2400300"/>
            <a:ext cx="1002790" cy="5699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743192" y="2464942"/>
            <a:ext cx="6661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5" dirty="0">
                <a:latin typeface="Arial"/>
                <a:cs typeface="Arial"/>
              </a:rPr>
              <a:t>Tags: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560818" y="3009900"/>
            <a:ext cx="1073150" cy="1179830"/>
            <a:chOff x="6560818" y="3009900"/>
            <a:chExt cx="1073150" cy="11798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0818" y="3009900"/>
              <a:ext cx="1072895" cy="5699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0818" y="3314700"/>
              <a:ext cx="1072895" cy="5699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60818" y="3619500"/>
              <a:ext cx="1072895" cy="56997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708140" y="3074542"/>
            <a:ext cx="7385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Arial"/>
                <a:cs typeface="Arial"/>
              </a:rPr>
              <a:t>SNP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25" dirty="0">
                <a:latin typeface="Arial"/>
                <a:cs typeface="Arial"/>
              </a:rPr>
              <a:t>SNP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3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25" dirty="0">
                <a:latin typeface="Arial"/>
                <a:cs typeface="Arial"/>
              </a:rPr>
              <a:t>SNP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6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05370" y="4229100"/>
            <a:ext cx="1385314" cy="56997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552690" y="4293995"/>
            <a:ext cx="1056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3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total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93664" y="4838700"/>
            <a:ext cx="2808730" cy="56997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840984" y="4903595"/>
            <a:ext cx="24593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80" dirty="0">
                <a:latin typeface="Arial"/>
                <a:cs typeface="Arial"/>
              </a:rPr>
              <a:t>Test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for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association: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560818" y="5448300"/>
            <a:ext cx="1073150" cy="1179830"/>
            <a:chOff x="6560818" y="5448300"/>
            <a:chExt cx="1073150" cy="117983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0818" y="5448300"/>
              <a:ext cx="1072895" cy="5699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0818" y="5753100"/>
              <a:ext cx="1072895" cy="56997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60818" y="6057900"/>
              <a:ext cx="1072895" cy="56997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708140" y="5513527"/>
            <a:ext cx="7385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Arial"/>
                <a:cs typeface="Arial"/>
              </a:rPr>
              <a:t>SNP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25" dirty="0">
                <a:latin typeface="Arial"/>
                <a:cs typeface="Arial"/>
              </a:rPr>
              <a:t>SNP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3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25" dirty="0">
                <a:latin typeface="Arial"/>
                <a:cs typeface="Arial"/>
              </a:rPr>
              <a:t>SNP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6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66215" y="2426207"/>
            <a:ext cx="4159250" cy="852169"/>
            <a:chOff x="966215" y="2426207"/>
            <a:chExt cx="4159250" cy="852169"/>
          </a:xfrm>
        </p:grpSpPr>
        <p:sp>
          <p:nvSpPr>
            <p:cNvPr id="20" name="object 20"/>
            <p:cNvSpPr/>
            <p:nvPr/>
          </p:nvSpPr>
          <p:spPr>
            <a:xfrm>
              <a:off x="991360" y="3099054"/>
              <a:ext cx="4114800" cy="0"/>
            </a:xfrm>
            <a:custGeom>
              <a:avLst/>
              <a:gdLst/>
              <a:ahLst/>
              <a:cxnLst/>
              <a:rect l="l" t="t" r="r" b="b"/>
              <a:pathLst>
                <a:path w="4114800">
                  <a:moveTo>
                    <a:pt x="0" y="0"/>
                  </a:moveTo>
                  <a:lnTo>
                    <a:pt x="4114798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48929" y="2934461"/>
              <a:ext cx="368870" cy="33070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648928" y="2934460"/>
              <a:ext cx="368935" cy="330835"/>
            </a:xfrm>
            <a:custGeom>
              <a:avLst/>
              <a:gdLst/>
              <a:ahLst/>
              <a:cxnLst/>
              <a:rect l="l" t="t" r="r" b="b"/>
              <a:pathLst>
                <a:path w="368935" h="330835">
                  <a:moveTo>
                    <a:pt x="314864" y="48386"/>
                  </a:moveTo>
                  <a:lnTo>
                    <a:pt x="344868" y="83670"/>
                  </a:lnTo>
                  <a:lnTo>
                    <a:pt x="362870" y="123400"/>
                  </a:lnTo>
                  <a:lnTo>
                    <a:pt x="368870" y="165353"/>
                  </a:lnTo>
                  <a:lnTo>
                    <a:pt x="362870" y="207305"/>
                  </a:lnTo>
                  <a:lnTo>
                    <a:pt x="344868" y="247036"/>
                  </a:lnTo>
                  <a:lnTo>
                    <a:pt x="314864" y="282321"/>
                  </a:lnTo>
                  <a:lnTo>
                    <a:pt x="275538" y="309202"/>
                  </a:lnTo>
                  <a:lnTo>
                    <a:pt x="231231" y="325330"/>
                  </a:lnTo>
                  <a:lnTo>
                    <a:pt x="184434" y="330708"/>
                  </a:lnTo>
                  <a:lnTo>
                    <a:pt x="137638" y="325330"/>
                  </a:lnTo>
                  <a:lnTo>
                    <a:pt x="93331" y="309202"/>
                  </a:lnTo>
                  <a:lnTo>
                    <a:pt x="54005" y="282321"/>
                  </a:lnTo>
                  <a:lnTo>
                    <a:pt x="24003" y="247036"/>
                  </a:lnTo>
                  <a:lnTo>
                    <a:pt x="6000" y="207305"/>
                  </a:lnTo>
                  <a:lnTo>
                    <a:pt x="0" y="165353"/>
                  </a:lnTo>
                  <a:lnTo>
                    <a:pt x="6000" y="123400"/>
                  </a:lnTo>
                  <a:lnTo>
                    <a:pt x="24003" y="83670"/>
                  </a:lnTo>
                  <a:lnTo>
                    <a:pt x="54005" y="48386"/>
                  </a:lnTo>
                  <a:lnTo>
                    <a:pt x="93331" y="21504"/>
                  </a:lnTo>
                  <a:lnTo>
                    <a:pt x="137638" y="5376"/>
                  </a:lnTo>
                  <a:lnTo>
                    <a:pt x="184434" y="0"/>
                  </a:lnTo>
                  <a:lnTo>
                    <a:pt x="231231" y="5376"/>
                  </a:lnTo>
                  <a:lnTo>
                    <a:pt x="275538" y="21504"/>
                  </a:lnTo>
                  <a:lnTo>
                    <a:pt x="314864" y="48386"/>
                  </a:lnTo>
                  <a:close/>
                </a:path>
              </a:pathLst>
            </a:custGeom>
            <a:ln w="259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17569" y="2920713"/>
              <a:ext cx="367282" cy="32924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417569" y="2920714"/>
              <a:ext cx="367665" cy="329565"/>
            </a:xfrm>
            <a:custGeom>
              <a:avLst/>
              <a:gdLst/>
              <a:ahLst/>
              <a:cxnLst/>
              <a:rect l="l" t="t" r="r" b="b"/>
              <a:pathLst>
                <a:path w="367664" h="329564">
                  <a:moveTo>
                    <a:pt x="313563" y="48291"/>
                  </a:moveTo>
                  <a:lnTo>
                    <a:pt x="343407" y="83376"/>
                  </a:lnTo>
                  <a:lnTo>
                    <a:pt x="361314" y="122892"/>
                  </a:lnTo>
                  <a:lnTo>
                    <a:pt x="367283" y="164623"/>
                  </a:lnTo>
                  <a:lnTo>
                    <a:pt x="361314" y="206355"/>
                  </a:lnTo>
                  <a:lnTo>
                    <a:pt x="343407" y="245870"/>
                  </a:lnTo>
                  <a:lnTo>
                    <a:pt x="313563" y="280955"/>
                  </a:lnTo>
                  <a:lnTo>
                    <a:pt x="274383" y="307784"/>
                  </a:lnTo>
                  <a:lnTo>
                    <a:pt x="230250" y="323881"/>
                  </a:lnTo>
                  <a:lnTo>
                    <a:pt x="183641" y="329247"/>
                  </a:lnTo>
                  <a:lnTo>
                    <a:pt x="137032" y="323881"/>
                  </a:lnTo>
                  <a:lnTo>
                    <a:pt x="92900" y="307784"/>
                  </a:lnTo>
                  <a:lnTo>
                    <a:pt x="53719" y="280955"/>
                  </a:lnTo>
                  <a:lnTo>
                    <a:pt x="23874" y="245870"/>
                  </a:lnTo>
                  <a:lnTo>
                    <a:pt x="5969" y="206355"/>
                  </a:lnTo>
                  <a:lnTo>
                    <a:pt x="0" y="164623"/>
                  </a:lnTo>
                  <a:lnTo>
                    <a:pt x="5969" y="122892"/>
                  </a:lnTo>
                  <a:lnTo>
                    <a:pt x="23874" y="83376"/>
                  </a:lnTo>
                  <a:lnTo>
                    <a:pt x="53719" y="48291"/>
                  </a:lnTo>
                  <a:lnTo>
                    <a:pt x="92900" y="21461"/>
                  </a:lnTo>
                  <a:lnTo>
                    <a:pt x="137033" y="5365"/>
                  </a:lnTo>
                  <a:lnTo>
                    <a:pt x="183642" y="0"/>
                  </a:lnTo>
                  <a:lnTo>
                    <a:pt x="230251" y="5365"/>
                  </a:lnTo>
                  <a:lnTo>
                    <a:pt x="274383" y="21461"/>
                  </a:lnTo>
                  <a:lnTo>
                    <a:pt x="313563" y="48291"/>
                  </a:lnTo>
                  <a:close/>
                </a:path>
              </a:pathLst>
            </a:custGeom>
            <a:ln w="25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84169" y="2920713"/>
              <a:ext cx="367282" cy="32924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884169" y="2920714"/>
              <a:ext cx="367665" cy="329565"/>
            </a:xfrm>
            <a:custGeom>
              <a:avLst/>
              <a:gdLst/>
              <a:ahLst/>
              <a:cxnLst/>
              <a:rect l="l" t="t" r="r" b="b"/>
              <a:pathLst>
                <a:path w="367664" h="329564">
                  <a:moveTo>
                    <a:pt x="313562" y="48291"/>
                  </a:moveTo>
                  <a:lnTo>
                    <a:pt x="343407" y="83376"/>
                  </a:lnTo>
                  <a:lnTo>
                    <a:pt x="361314" y="122892"/>
                  </a:lnTo>
                  <a:lnTo>
                    <a:pt x="367283" y="164623"/>
                  </a:lnTo>
                  <a:lnTo>
                    <a:pt x="361314" y="206355"/>
                  </a:lnTo>
                  <a:lnTo>
                    <a:pt x="343407" y="245870"/>
                  </a:lnTo>
                  <a:lnTo>
                    <a:pt x="313562" y="280955"/>
                  </a:lnTo>
                  <a:lnTo>
                    <a:pt x="274383" y="307784"/>
                  </a:lnTo>
                  <a:lnTo>
                    <a:pt x="230250" y="323881"/>
                  </a:lnTo>
                  <a:lnTo>
                    <a:pt x="183641" y="329247"/>
                  </a:lnTo>
                  <a:lnTo>
                    <a:pt x="137032" y="323881"/>
                  </a:lnTo>
                  <a:lnTo>
                    <a:pt x="92900" y="307784"/>
                  </a:lnTo>
                  <a:lnTo>
                    <a:pt x="53720" y="280955"/>
                  </a:lnTo>
                  <a:lnTo>
                    <a:pt x="23875" y="245870"/>
                  </a:lnTo>
                  <a:lnTo>
                    <a:pt x="5968" y="206355"/>
                  </a:lnTo>
                  <a:lnTo>
                    <a:pt x="0" y="164623"/>
                  </a:lnTo>
                  <a:lnTo>
                    <a:pt x="5968" y="122892"/>
                  </a:lnTo>
                  <a:lnTo>
                    <a:pt x="23875" y="83376"/>
                  </a:lnTo>
                  <a:lnTo>
                    <a:pt x="53720" y="48291"/>
                  </a:lnTo>
                  <a:lnTo>
                    <a:pt x="92900" y="21461"/>
                  </a:lnTo>
                  <a:lnTo>
                    <a:pt x="137032" y="5365"/>
                  </a:lnTo>
                  <a:lnTo>
                    <a:pt x="183641" y="0"/>
                  </a:lnTo>
                  <a:lnTo>
                    <a:pt x="230250" y="5365"/>
                  </a:lnTo>
                  <a:lnTo>
                    <a:pt x="274383" y="21461"/>
                  </a:lnTo>
                  <a:lnTo>
                    <a:pt x="313562" y="48291"/>
                  </a:lnTo>
                  <a:close/>
                </a:path>
              </a:pathLst>
            </a:custGeom>
            <a:ln w="25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41722" y="2920713"/>
              <a:ext cx="368870" cy="32924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841722" y="2920714"/>
              <a:ext cx="368935" cy="329565"/>
            </a:xfrm>
            <a:custGeom>
              <a:avLst/>
              <a:gdLst/>
              <a:ahLst/>
              <a:cxnLst/>
              <a:rect l="l" t="t" r="r" b="b"/>
              <a:pathLst>
                <a:path w="368935" h="329564">
                  <a:moveTo>
                    <a:pt x="314863" y="48291"/>
                  </a:moveTo>
                  <a:lnTo>
                    <a:pt x="344867" y="83376"/>
                  </a:lnTo>
                  <a:lnTo>
                    <a:pt x="362869" y="122892"/>
                  </a:lnTo>
                  <a:lnTo>
                    <a:pt x="368870" y="164623"/>
                  </a:lnTo>
                  <a:lnTo>
                    <a:pt x="362869" y="206355"/>
                  </a:lnTo>
                  <a:lnTo>
                    <a:pt x="344867" y="245870"/>
                  </a:lnTo>
                  <a:lnTo>
                    <a:pt x="314863" y="280955"/>
                  </a:lnTo>
                  <a:lnTo>
                    <a:pt x="275539" y="307784"/>
                  </a:lnTo>
                  <a:lnTo>
                    <a:pt x="231232" y="323881"/>
                  </a:lnTo>
                  <a:lnTo>
                    <a:pt x="184435" y="329247"/>
                  </a:lnTo>
                  <a:lnTo>
                    <a:pt x="137637" y="323881"/>
                  </a:lnTo>
                  <a:lnTo>
                    <a:pt x="93331" y="307784"/>
                  </a:lnTo>
                  <a:lnTo>
                    <a:pt x="54005" y="280955"/>
                  </a:lnTo>
                  <a:lnTo>
                    <a:pt x="24002" y="245870"/>
                  </a:lnTo>
                  <a:lnTo>
                    <a:pt x="6000" y="206355"/>
                  </a:lnTo>
                  <a:lnTo>
                    <a:pt x="0" y="164623"/>
                  </a:lnTo>
                  <a:lnTo>
                    <a:pt x="6000" y="122892"/>
                  </a:lnTo>
                  <a:lnTo>
                    <a:pt x="24002" y="83376"/>
                  </a:lnTo>
                  <a:lnTo>
                    <a:pt x="54005" y="48291"/>
                  </a:lnTo>
                  <a:lnTo>
                    <a:pt x="93331" y="21461"/>
                  </a:lnTo>
                  <a:lnTo>
                    <a:pt x="137637" y="5365"/>
                  </a:lnTo>
                  <a:lnTo>
                    <a:pt x="184435" y="0"/>
                  </a:lnTo>
                  <a:lnTo>
                    <a:pt x="231232" y="5365"/>
                  </a:lnTo>
                  <a:lnTo>
                    <a:pt x="275539" y="21461"/>
                  </a:lnTo>
                  <a:lnTo>
                    <a:pt x="314863" y="48291"/>
                  </a:lnTo>
                  <a:close/>
                </a:path>
              </a:pathLst>
            </a:custGeom>
            <a:ln w="25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12669" y="2920713"/>
              <a:ext cx="367282" cy="32924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312669" y="2920714"/>
              <a:ext cx="367665" cy="329565"/>
            </a:xfrm>
            <a:custGeom>
              <a:avLst/>
              <a:gdLst/>
              <a:ahLst/>
              <a:cxnLst/>
              <a:rect l="l" t="t" r="r" b="b"/>
              <a:pathLst>
                <a:path w="367664" h="329564">
                  <a:moveTo>
                    <a:pt x="313562" y="48291"/>
                  </a:moveTo>
                  <a:lnTo>
                    <a:pt x="343407" y="83376"/>
                  </a:lnTo>
                  <a:lnTo>
                    <a:pt x="361314" y="122892"/>
                  </a:lnTo>
                  <a:lnTo>
                    <a:pt x="367283" y="164623"/>
                  </a:lnTo>
                  <a:lnTo>
                    <a:pt x="361314" y="206355"/>
                  </a:lnTo>
                  <a:lnTo>
                    <a:pt x="343407" y="245870"/>
                  </a:lnTo>
                  <a:lnTo>
                    <a:pt x="313562" y="280955"/>
                  </a:lnTo>
                  <a:lnTo>
                    <a:pt x="274383" y="307784"/>
                  </a:lnTo>
                  <a:lnTo>
                    <a:pt x="230250" y="323881"/>
                  </a:lnTo>
                  <a:lnTo>
                    <a:pt x="183641" y="329247"/>
                  </a:lnTo>
                  <a:lnTo>
                    <a:pt x="137032" y="323881"/>
                  </a:lnTo>
                  <a:lnTo>
                    <a:pt x="92900" y="307784"/>
                  </a:lnTo>
                  <a:lnTo>
                    <a:pt x="53720" y="280955"/>
                  </a:lnTo>
                  <a:lnTo>
                    <a:pt x="23875" y="245870"/>
                  </a:lnTo>
                  <a:lnTo>
                    <a:pt x="5968" y="206355"/>
                  </a:lnTo>
                  <a:lnTo>
                    <a:pt x="0" y="164623"/>
                  </a:lnTo>
                  <a:lnTo>
                    <a:pt x="5968" y="122892"/>
                  </a:lnTo>
                  <a:lnTo>
                    <a:pt x="23875" y="83376"/>
                  </a:lnTo>
                  <a:lnTo>
                    <a:pt x="53720" y="48291"/>
                  </a:lnTo>
                  <a:lnTo>
                    <a:pt x="92900" y="21461"/>
                  </a:lnTo>
                  <a:lnTo>
                    <a:pt x="137032" y="5365"/>
                  </a:lnTo>
                  <a:lnTo>
                    <a:pt x="183641" y="0"/>
                  </a:lnTo>
                  <a:lnTo>
                    <a:pt x="230250" y="5365"/>
                  </a:lnTo>
                  <a:lnTo>
                    <a:pt x="274383" y="21461"/>
                  </a:lnTo>
                  <a:lnTo>
                    <a:pt x="313562" y="48291"/>
                  </a:lnTo>
                  <a:close/>
                </a:path>
              </a:pathLst>
            </a:custGeom>
            <a:ln w="25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1646" y="2920713"/>
              <a:ext cx="368845" cy="32924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041646" y="2920714"/>
              <a:ext cx="368935" cy="329565"/>
            </a:xfrm>
            <a:custGeom>
              <a:avLst/>
              <a:gdLst/>
              <a:ahLst/>
              <a:cxnLst/>
              <a:rect l="l" t="t" r="r" b="b"/>
              <a:pathLst>
                <a:path w="368934" h="329564">
                  <a:moveTo>
                    <a:pt x="314839" y="48291"/>
                  </a:moveTo>
                  <a:lnTo>
                    <a:pt x="344843" y="83376"/>
                  </a:lnTo>
                  <a:lnTo>
                    <a:pt x="362845" y="122892"/>
                  </a:lnTo>
                  <a:lnTo>
                    <a:pt x="368846" y="164623"/>
                  </a:lnTo>
                  <a:lnTo>
                    <a:pt x="362845" y="206355"/>
                  </a:lnTo>
                  <a:lnTo>
                    <a:pt x="344843" y="245870"/>
                  </a:lnTo>
                  <a:lnTo>
                    <a:pt x="314839" y="280955"/>
                  </a:lnTo>
                  <a:lnTo>
                    <a:pt x="275515" y="307784"/>
                  </a:lnTo>
                  <a:lnTo>
                    <a:pt x="231214" y="323881"/>
                  </a:lnTo>
                  <a:lnTo>
                    <a:pt x="184423" y="329247"/>
                  </a:lnTo>
                  <a:lnTo>
                    <a:pt x="137632" y="323881"/>
                  </a:lnTo>
                  <a:lnTo>
                    <a:pt x="93330" y="307784"/>
                  </a:lnTo>
                  <a:lnTo>
                    <a:pt x="54006" y="280955"/>
                  </a:lnTo>
                  <a:lnTo>
                    <a:pt x="24003" y="245870"/>
                  </a:lnTo>
                  <a:lnTo>
                    <a:pt x="6000" y="206355"/>
                  </a:lnTo>
                  <a:lnTo>
                    <a:pt x="0" y="164623"/>
                  </a:lnTo>
                  <a:lnTo>
                    <a:pt x="6000" y="122892"/>
                  </a:lnTo>
                  <a:lnTo>
                    <a:pt x="24003" y="83376"/>
                  </a:lnTo>
                  <a:lnTo>
                    <a:pt x="54006" y="48291"/>
                  </a:lnTo>
                  <a:lnTo>
                    <a:pt x="93330" y="21461"/>
                  </a:lnTo>
                  <a:lnTo>
                    <a:pt x="137632" y="5365"/>
                  </a:lnTo>
                  <a:lnTo>
                    <a:pt x="184423" y="0"/>
                  </a:lnTo>
                  <a:lnTo>
                    <a:pt x="231214" y="5365"/>
                  </a:lnTo>
                  <a:lnTo>
                    <a:pt x="275515" y="21461"/>
                  </a:lnTo>
                  <a:lnTo>
                    <a:pt x="314839" y="48291"/>
                  </a:lnTo>
                  <a:close/>
                </a:path>
              </a:pathLst>
            </a:custGeom>
            <a:ln w="259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6215" y="2426207"/>
              <a:ext cx="521207" cy="40385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4607" y="2639567"/>
              <a:ext cx="342899" cy="403859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1054505" y="2468245"/>
            <a:ext cx="302260" cy="44195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01600" marR="5080" indent="-88900">
              <a:lnSpc>
                <a:spcPts val="1600"/>
              </a:lnSpc>
              <a:spcBef>
                <a:spcPts val="219"/>
              </a:spcBef>
            </a:pPr>
            <a:r>
              <a:rPr sz="1400" spc="-25" dirty="0">
                <a:latin typeface="Arial"/>
                <a:cs typeface="Arial"/>
              </a:rPr>
              <a:t>A/T </a:t>
            </a:r>
            <a:r>
              <a:rPr sz="1400" spc="-50" dirty="0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729738" y="2410967"/>
            <a:ext cx="2143125" cy="624840"/>
            <a:chOff x="1729738" y="2410967"/>
            <a:chExt cx="2143125" cy="624840"/>
          </a:xfrm>
        </p:grpSpPr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29738" y="2415539"/>
              <a:ext cx="551687" cy="40385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34894" y="2628900"/>
              <a:ext cx="342899" cy="40385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28088" y="2410967"/>
              <a:ext cx="560831" cy="40385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37816" y="2624327"/>
              <a:ext cx="342899" cy="40385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795016" y="2418588"/>
              <a:ext cx="530351" cy="40385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87978" y="2631948"/>
              <a:ext cx="342899" cy="40385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311652" y="2418588"/>
              <a:ext cx="560830" cy="40385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21378" y="2631948"/>
              <a:ext cx="342899" cy="403859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1818384" y="2460371"/>
            <a:ext cx="1924050" cy="44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  <a:tabLst>
                <a:tab pos="510540" algn="l"/>
                <a:tab pos="1073785" algn="l"/>
                <a:tab pos="1594485" algn="l"/>
              </a:tabLst>
            </a:pPr>
            <a:r>
              <a:rPr sz="1400" spc="-25" dirty="0">
                <a:latin typeface="Arial"/>
                <a:cs typeface="Arial"/>
              </a:rPr>
              <a:t>G/A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2100" spc="-37" baseline="1984" dirty="0">
                <a:latin typeface="Arial"/>
                <a:cs typeface="Arial"/>
              </a:rPr>
              <a:t>G/C</a:t>
            </a:r>
            <a:r>
              <a:rPr sz="2100" baseline="1984" dirty="0">
                <a:latin typeface="Arial"/>
                <a:cs typeface="Arial"/>
              </a:rPr>
              <a:t>	</a:t>
            </a:r>
            <a:r>
              <a:rPr sz="1400" spc="-25" dirty="0">
                <a:latin typeface="Arial"/>
                <a:cs typeface="Arial"/>
              </a:rPr>
              <a:t>T/C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25" dirty="0">
                <a:latin typeface="Arial"/>
                <a:cs typeface="Arial"/>
              </a:rPr>
              <a:t>G/C</a:t>
            </a:r>
            <a:endParaRPr sz="1400">
              <a:latin typeface="Arial"/>
              <a:cs typeface="Arial"/>
            </a:endParaRPr>
          </a:p>
          <a:p>
            <a:pPr marL="127000">
              <a:lnSpc>
                <a:spcPts val="1639"/>
              </a:lnSpc>
              <a:tabLst>
                <a:tab pos="628650" algn="l"/>
                <a:tab pos="1178560" algn="l"/>
                <a:tab pos="1713230" algn="l"/>
              </a:tabLst>
            </a:pPr>
            <a:r>
              <a:rPr sz="1400" spc="-50" dirty="0">
                <a:latin typeface="Arial"/>
                <a:cs typeface="Arial"/>
              </a:rPr>
              <a:t>2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2100" spc="-75" baseline="1984" dirty="0">
                <a:latin typeface="Arial"/>
                <a:cs typeface="Arial"/>
              </a:rPr>
              <a:t>3</a:t>
            </a:r>
            <a:r>
              <a:rPr sz="2100" baseline="1984" dirty="0">
                <a:latin typeface="Arial"/>
                <a:cs typeface="Arial"/>
              </a:rPr>
              <a:t>	</a:t>
            </a:r>
            <a:r>
              <a:rPr sz="1400" spc="-50" dirty="0">
                <a:latin typeface="Arial"/>
                <a:cs typeface="Arial"/>
              </a:rPr>
              <a:t>4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50" dirty="0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4555234" y="2429255"/>
            <a:ext cx="541020" cy="617220"/>
            <a:chOff x="4555234" y="2429255"/>
            <a:chExt cx="541020" cy="617220"/>
          </a:xfrm>
        </p:grpSpPr>
        <p:pic>
          <p:nvPicPr>
            <p:cNvPr id="47" name="object 4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55234" y="2429255"/>
              <a:ext cx="541019" cy="40385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654296" y="2642616"/>
              <a:ext cx="342899" cy="403859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4655945" y="2471292"/>
            <a:ext cx="321945" cy="44195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01600" marR="5080" indent="-88900">
              <a:lnSpc>
                <a:spcPts val="1600"/>
              </a:lnSpc>
              <a:spcBef>
                <a:spcPts val="219"/>
              </a:spcBef>
            </a:pPr>
            <a:r>
              <a:rPr sz="1400" spc="-25" dirty="0">
                <a:latin typeface="Arial"/>
                <a:cs typeface="Arial"/>
              </a:rPr>
              <a:t>A/C </a:t>
            </a:r>
            <a:r>
              <a:rPr sz="1400" spc="-50" dirty="0"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237488" y="5585459"/>
            <a:ext cx="815340" cy="457200"/>
            <a:chOff x="1237488" y="5585459"/>
            <a:chExt cx="815340" cy="457200"/>
          </a:xfrm>
        </p:grpSpPr>
        <p:pic>
          <p:nvPicPr>
            <p:cNvPr id="51" name="object 5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37488" y="5585459"/>
              <a:ext cx="658367" cy="45719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77922" y="5585459"/>
              <a:ext cx="341374" cy="45719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84604" y="5611366"/>
              <a:ext cx="268223" cy="315467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1326769" y="5636259"/>
            <a:ext cx="6457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high</a:t>
            </a:r>
            <a:r>
              <a:rPr sz="1600" spc="-114" dirty="0">
                <a:latin typeface="Arial"/>
                <a:cs typeface="Arial"/>
              </a:rPr>
              <a:t> </a:t>
            </a:r>
            <a:r>
              <a:rPr sz="1600" i="1" spc="-25" dirty="0">
                <a:latin typeface="Arial"/>
                <a:cs typeface="Arial"/>
              </a:rPr>
              <a:t>r</a:t>
            </a:r>
            <a:r>
              <a:rPr sz="1575" spc="-37" baseline="21164" dirty="0">
                <a:latin typeface="Arial"/>
                <a:cs typeface="Arial"/>
              </a:rPr>
              <a:t>2</a:t>
            </a:r>
            <a:endParaRPr sz="1575" baseline="21164">
              <a:latin typeface="Arial"/>
              <a:cs typeface="Arial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1207718" y="5386578"/>
            <a:ext cx="2376805" cy="656590"/>
            <a:chOff x="1207718" y="5386578"/>
            <a:chExt cx="2376805" cy="656590"/>
          </a:xfrm>
        </p:grpSpPr>
        <p:sp>
          <p:nvSpPr>
            <p:cNvPr id="56" name="object 56"/>
            <p:cNvSpPr/>
            <p:nvPr/>
          </p:nvSpPr>
          <p:spPr>
            <a:xfrm>
              <a:off x="1207706" y="5386578"/>
              <a:ext cx="2376805" cy="238760"/>
            </a:xfrm>
            <a:custGeom>
              <a:avLst/>
              <a:gdLst/>
              <a:ahLst/>
              <a:cxnLst/>
              <a:rect l="l" t="t" r="r" b="b"/>
              <a:pathLst>
                <a:path w="2376804" h="238760">
                  <a:moveTo>
                    <a:pt x="71932" y="60960"/>
                  </a:moveTo>
                  <a:lnTo>
                    <a:pt x="68922" y="58039"/>
                  </a:lnTo>
                  <a:lnTo>
                    <a:pt x="10718" y="1651"/>
                  </a:lnTo>
                  <a:lnTo>
                    <a:pt x="0" y="86106"/>
                  </a:lnTo>
                  <a:lnTo>
                    <a:pt x="26962" y="76682"/>
                  </a:lnTo>
                  <a:lnTo>
                    <a:pt x="45415" y="70231"/>
                  </a:lnTo>
                  <a:lnTo>
                    <a:pt x="44792" y="68961"/>
                  </a:lnTo>
                  <a:lnTo>
                    <a:pt x="45504" y="70205"/>
                  </a:lnTo>
                  <a:lnTo>
                    <a:pt x="45681" y="70129"/>
                  </a:lnTo>
                  <a:lnTo>
                    <a:pt x="71932" y="60960"/>
                  </a:lnTo>
                  <a:close/>
                </a:path>
                <a:path w="2376804" h="238760">
                  <a:moveTo>
                    <a:pt x="809167" y="84455"/>
                  </a:moveTo>
                  <a:lnTo>
                    <a:pt x="805497" y="56388"/>
                  </a:lnTo>
                  <a:lnTo>
                    <a:pt x="798118" y="0"/>
                  </a:lnTo>
                  <a:lnTo>
                    <a:pt x="764082" y="33185"/>
                  </a:lnTo>
                  <a:lnTo>
                    <a:pt x="764082" y="67945"/>
                  </a:lnTo>
                  <a:lnTo>
                    <a:pt x="763663" y="68643"/>
                  </a:lnTo>
                  <a:lnTo>
                    <a:pt x="764082" y="67945"/>
                  </a:lnTo>
                  <a:lnTo>
                    <a:pt x="764082" y="33185"/>
                  </a:lnTo>
                  <a:lnTo>
                    <a:pt x="737158" y="59436"/>
                  </a:lnTo>
                  <a:lnTo>
                    <a:pt x="763358" y="68541"/>
                  </a:lnTo>
                  <a:lnTo>
                    <a:pt x="763041" y="69342"/>
                  </a:lnTo>
                  <a:lnTo>
                    <a:pt x="729538" y="106045"/>
                  </a:lnTo>
                  <a:lnTo>
                    <a:pt x="695756" y="132461"/>
                  </a:lnTo>
                  <a:lnTo>
                    <a:pt x="656132" y="156464"/>
                  </a:lnTo>
                  <a:lnTo>
                    <a:pt x="611428" y="177419"/>
                  </a:lnTo>
                  <a:lnTo>
                    <a:pt x="546023" y="199644"/>
                  </a:lnTo>
                  <a:lnTo>
                    <a:pt x="494207" y="210959"/>
                  </a:lnTo>
                  <a:lnTo>
                    <a:pt x="440486" y="217487"/>
                  </a:lnTo>
                  <a:lnTo>
                    <a:pt x="404291" y="218795"/>
                  </a:lnTo>
                  <a:lnTo>
                    <a:pt x="386130" y="218503"/>
                  </a:lnTo>
                  <a:lnTo>
                    <a:pt x="332282" y="213728"/>
                  </a:lnTo>
                  <a:lnTo>
                    <a:pt x="262178" y="199517"/>
                  </a:lnTo>
                  <a:lnTo>
                    <a:pt x="196900" y="177546"/>
                  </a:lnTo>
                  <a:lnTo>
                    <a:pt x="152323" y="156718"/>
                  </a:lnTo>
                  <a:lnTo>
                    <a:pt x="112699" y="132842"/>
                  </a:lnTo>
                  <a:lnTo>
                    <a:pt x="78917" y="106553"/>
                  </a:lnTo>
                  <a:lnTo>
                    <a:pt x="52057" y="78486"/>
                  </a:lnTo>
                  <a:lnTo>
                    <a:pt x="46634" y="71374"/>
                  </a:lnTo>
                  <a:lnTo>
                    <a:pt x="45694" y="70142"/>
                  </a:lnTo>
                  <a:lnTo>
                    <a:pt x="45504" y="70205"/>
                  </a:lnTo>
                  <a:lnTo>
                    <a:pt x="26962" y="76682"/>
                  </a:lnTo>
                  <a:lnTo>
                    <a:pt x="28460" y="80264"/>
                  </a:lnTo>
                  <a:lnTo>
                    <a:pt x="55575" y="111760"/>
                  </a:lnTo>
                  <a:lnTo>
                    <a:pt x="89204" y="140462"/>
                  </a:lnTo>
                  <a:lnTo>
                    <a:pt x="128955" y="166370"/>
                  </a:lnTo>
                  <a:lnTo>
                    <a:pt x="189915" y="196088"/>
                  </a:lnTo>
                  <a:lnTo>
                    <a:pt x="257606" y="218808"/>
                  </a:lnTo>
                  <a:lnTo>
                    <a:pt x="311454" y="230581"/>
                  </a:lnTo>
                  <a:lnTo>
                    <a:pt x="367080" y="237248"/>
                  </a:lnTo>
                  <a:lnTo>
                    <a:pt x="404672" y="238594"/>
                  </a:lnTo>
                  <a:lnTo>
                    <a:pt x="423468" y="238201"/>
                  </a:lnTo>
                  <a:lnTo>
                    <a:pt x="479475" y="233337"/>
                  </a:lnTo>
                  <a:lnTo>
                    <a:pt x="550799" y="218795"/>
                  </a:lnTo>
                  <a:lnTo>
                    <a:pt x="619683" y="195580"/>
                  </a:lnTo>
                  <a:lnTo>
                    <a:pt x="665784" y="173736"/>
                  </a:lnTo>
                  <a:lnTo>
                    <a:pt x="707313" y="148590"/>
                  </a:lnTo>
                  <a:lnTo>
                    <a:pt x="743127" y="120523"/>
                  </a:lnTo>
                  <a:lnTo>
                    <a:pt x="772210" y="89916"/>
                  </a:lnTo>
                  <a:lnTo>
                    <a:pt x="782154" y="75069"/>
                  </a:lnTo>
                  <a:lnTo>
                    <a:pt x="809167" y="84455"/>
                  </a:lnTo>
                  <a:close/>
                </a:path>
                <a:path w="2376804" h="238760">
                  <a:moveTo>
                    <a:pt x="2376487" y="85217"/>
                  </a:moveTo>
                  <a:lnTo>
                    <a:pt x="2375509" y="52578"/>
                  </a:lnTo>
                  <a:lnTo>
                    <a:pt x="2373947" y="0"/>
                  </a:lnTo>
                  <a:lnTo>
                    <a:pt x="2307399" y="53086"/>
                  </a:lnTo>
                  <a:lnTo>
                    <a:pt x="2331694" y="64389"/>
                  </a:lnTo>
                  <a:lnTo>
                    <a:pt x="2329751" y="67640"/>
                  </a:lnTo>
                  <a:lnTo>
                    <a:pt x="2296350" y="95885"/>
                  </a:lnTo>
                  <a:lnTo>
                    <a:pt x="2252154" y="123063"/>
                  </a:lnTo>
                  <a:lnTo>
                    <a:pt x="2217864" y="140081"/>
                  </a:lnTo>
                  <a:lnTo>
                    <a:pt x="2180145" y="155829"/>
                  </a:lnTo>
                  <a:lnTo>
                    <a:pt x="2139111" y="170307"/>
                  </a:lnTo>
                  <a:lnTo>
                    <a:pt x="2095690" y="183261"/>
                  </a:lnTo>
                  <a:lnTo>
                    <a:pt x="2026208" y="199390"/>
                  </a:lnTo>
                  <a:lnTo>
                    <a:pt x="1977961" y="207594"/>
                  </a:lnTo>
                  <a:lnTo>
                    <a:pt x="1928545" y="213702"/>
                  </a:lnTo>
                  <a:lnTo>
                    <a:pt x="1878393" y="217474"/>
                  </a:lnTo>
                  <a:lnTo>
                    <a:pt x="1827720" y="218795"/>
                  </a:lnTo>
                  <a:lnTo>
                    <a:pt x="1802447" y="218503"/>
                  </a:lnTo>
                  <a:lnTo>
                    <a:pt x="1751901" y="215950"/>
                  </a:lnTo>
                  <a:lnTo>
                    <a:pt x="1701990" y="210947"/>
                  </a:lnTo>
                  <a:lnTo>
                    <a:pt x="1629092" y="199390"/>
                  </a:lnTo>
                  <a:lnTo>
                    <a:pt x="1582356" y="189230"/>
                  </a:lnTo>
                  <a:lnTo>
                    <a:pt x="1537779" y="177292"/>
                  </a:lnTo>
                  <a:lnTo>
                    <a:pt x="1495488" y="163576"/>
                  </a:lnTo>
                  <a:lnTo>
                    <a:pt x="1456118" y="148590"/>
                  </a:lnTo>
                  <a:lnTo>
                    <a:pt x="1419783" y="132207"/>
                  </a:lnTo>
                  <a:lnTo>
                    <a:pt x="1372679" y="105664"/>
                  </a:lnTo>
                  <a:lnTo>
                    <a:pt x="1335087" y="77343"/>
                  </a:lnTo>
                  <a:lnTo>
                    <a:pt x="1325219" y="67691"/>
                  </a:lnTo>
                  <a:lnTo>
                    <a:pt x="1324152" y="65900"/>
                  </a:lnTo>
                  <a:lnTo>
                    <a:pt x="1348549" y="54483"/>
                  </a:lnTo>
                  <a:lnTo>
                    <a:pt x="1348066" y="54102"/>
                  </a:lnTo>
                  <a:lnTo>
                    <a:pt x="1281747" y="1651"/>
                  </a:lnTo>
                  <a:lnTo>
                    <a:pt x="1279588" y="86741"/>
                  </a:lnTo>
                  <a:lnTo>
                    <a:pt x="1306169" y="74307"/>
                  </a:lnTo>
                  <a:lnTo>
                    <a:pt x="1309941" y="80772"/>
                  </a:lnTo>
                  <a:lnTo>
                    <a:pt x="1347787" y="112776"/>
                  </a:lnTo>
                  <a:lnTo>
                    <a:pt x="1394142" y="141224"/>
                  </a:lnTo>
                  <a:lnTo>
                    <a:pt x="1429689" y="158623"/>
                  </a:lnTo>
                  <a:lnTo>
                    <a:pt x="1468691" y="174879"/>
                  </a:lnTo>
                  <a:lnTo>
                    <a:pt x="1510474" y="189611"/>
                  </a:lnTo>
                  <a:lnTo>
                    <a:pt x="1554924" y="202666"/>
                  </a:lnTo>
                  <a:lnTo>
                    <a:pt x="1625790" y="218935"/>
                  </a:lnTo>
                  <a:lnTo>
                    <a:pt x="1674812" y="227279"/>
                  </a:lnTo>
                  <a:lnTo>
                    <a:pt x="1725104" y="233413"/>
                  </a:lnTo>
                  <a:lnTo>
                    <a:pt x="1776412" y="237261"/>
                  </a:lnTo>
                  <a:lnTo>
                    <a:pt x="1828101" y="238594"/>
                  </a:lnTo>
                  <a:lnTo>
                    <a:pt x="1853882" y="238213"/>
                  </a:lnTo>
                  <a:lnTo>
                    <a:pt x="1905317" y="235610"/>
                  </a:lnTo>
                  <a:lnTo>
                    <a:pt x="1956244" y="230517"/>
                  </a:lnTo>
                  <a:lnTo>
                    <a:pt x="2030234" y="218795"/>
                  </a:lnTo>
                  <a:lnTo>
                    <a:pt x="2078037" y="208280"/>
                  </a:lnTo>
                  <a:lnTo>
                    <a:pt x="2123503" y="195961"/>
                  </a:lnTo>
                  <a:lnTo>
                    <a:pt x="2166810" y="181864"/>
                  </a:lnTo>
                  <a:lnTo>
                    <a:pt x="2207196" y="166370"/>
                  </a:lnTo>
                  <a:lnTo>
                    <a:pt x="2244534" y="149352"/>
                  </a:lnTo>
                  <a:lnTo>
                    <a:pt x="2278443" y="131064"/>
                  </a:lnTo>
                  <a:lnTo>
                    <a:pt x="2321623" y="101473"/>
                  </a:lnTo>
                  <a:lnTo>
                    <a:pt x="2349766" y="72796"/>
                  </a:lnTo>
                  <a:lnTo>
                    <a:pt x="2376487" y="852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30422" y="5585459"/>
              <a:ext cx="658367" cy="45719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070860" y="5585459"/>
              <a:ext cx="341374" cy="45719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179063" y="5611367"/>
              <a:ext cx="268224" cy="315467"/>
            </a:xfrm>
            <a:prstGeom prst="rect">
              <a:avLst/>
            </a:prstGeom>
          </p:spPr>
        </p:pic>
      </p:grpSp>
      <p:sp>
        <p:nvSpPr>
          <p:cNvPr id="60" name="object 60"/>
          <p:cNvSpPr txBox="1"/>
          <p:nvPr/>
        </p:nvSpPr>
        <p:spPr>
          <a:xfrm>
            <a:off x="2720594" y="5636259"/>
            <a:ext cx="646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high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i="1" spc="-25" dirty="0">
                <a:latin typeface="Arial"/>
                <a:cs typeface="Arial"/>
              </a:rPr>
              <a:t>r</a:t>
            </a:r>
            <a:r>
              <a:rPr sz="1575" spc="-37" baseline="21164" dirty="0">
                <a:latin typeface="Arial"/>
                <a:cs typeface="Arial"/>
              </a:rPr>
              <a:t>2</a:t>
            </a:r>
            <a:endParaRPr sz="1575" baseline="21164">
              <a:latin typeface="Arial"/>
              <a:cs typeface="Arial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3675888" y="5585459"/>
            <a:ext cx="815340" cy="457200"/>
            <a:chOff x="3675888" y="5585459"/>
            <a:chExt cx="815340" cy="457200"/>
          </a:xfrm>
        </p:grpSpPr>
        <p:pic>
          <p:nvPicPr>
            <p:cNvPr id="62" name="object 6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75888" y="5585459"/>
              <a:ext cx="658366" cy="45719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116322" y="5585459"/>
              <a:ext cx="341374" cy="45719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223002" y="5611366"/>
              <a:ext cx="268223" cy="315467"/>
            </a:xfrm>
            <a:prstGeom prst="rect">
              <a:avLst/>
            </a:prstGeom>
          </p:spPr>
        </p:pic>
      </p:grpSp>
      <p:sp>
        <p:nvSpPr>
          <p:cNvPr id="65" name="object 65"/>
          <p:cNvSpPr txBox="1"/>
          <p:nvPr/>
        </p:nvSpPr>
        <p:spPr>
          <a:xfrm>
            <a:off x="3765550" y="5636259"/>
            <a:ext cx="6457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high</a:t>
            </a:r>
            <a:r>
              <a:rPr sz="1600" spc="-114" dirty="0">
                <a:latin typeface="Arial"/>
                <a:cs typeface="Arial"/>
              </a:rPr>
              <a:t> </a:t>
            </a:r>
            <a:r>
              <a:rPr sz="1600" i="1" spc="-25" dirty="0">
                <a:latin typeface="Arial"/>
                <a:cs typeface="Arial"/>
              </a:rPr>
              <a:t>r</a:t>
            </a:r>
            <a:r>
              <a:rPr sz="1575" spc="-37" baseline="21164" dirty="0">
                <a:latin typeface="Arial"/>
                <a:cs typeface="Arial"/>
              </a:rPr>
              <a:t>2</a:t>
            </a:r>
            <a:endParaRPr sz="1575" baseline="21164">
              <a:latin typeface="Arial"/>
              <a:cs typeface="Arial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926591" y="3608832"/>
            <a:ext cx="4212590" cy="2016760"/>
            <a:chOff x="926591" y="3608832"/>
            <a:chExt cx="4212590" cy="2016760"/>
          </a:xfrm>
        </p:grpSpPr>
        <p:sp>
          <p:nvSpPr>
            <p:cNvPr id="67" name="object 67"/>
            <p:cNvSpPr/>
            <p:nvPr/>
          </p:nvSpPr>
          <p:spPr>
            <a:xfrm>
              <a:off x="3060954" y="5386577"/>
              <a:ext cx="1752600" cy="238760"/>
            </a:xfrm>
            <a:custGeom>
              <a:avLst/>
              <a:gdLst/>
              <a:ahLst/>
              <a:cxnLst/>
              <a:rect l="l" t="t" r="r" b="b"/>
              <a:pathLst>
                <a:path w="1752600" h="238760">
                  <a:moveTo>
                    <a:pt x="1752587" y="0"/>
                  </a:moveTo>
                  <a:lnTo>
                    <a:pt x="1701634" y="28663"/>
                  </a:lnTo>
                  <a:lnTo>
                    <a:pt x="1701634" y="57238"/>
                  </a:lnTo>
                  <a:lnTo>
                    <a:pt x="1701571" y="57518"/>
                  </a:lnTo>
                  <a:lnTo>
                    <a:pt x="1701634" y="57238"/>
                  </a:lnTo>
                  <a:lnTo>
                    <a:pt x="1701634" y="28663"/>
                  </a:lnTo>
                  <a:lnTo>
                    <a:pt x="1678305" y="41783"/>
                  </a:lnTo>
                  <a:lnTo>
                    <a:pt x="1701139" y="57238"/>
                  </a:lnTo>
                  <a:lnTo>
                    <a:pt x="1653794" y="85090"/>
                  </a:lnTo>
                  <a:lnTo>
                    <a:pt x="1611236" y="104140"/>
                  </a:lnTo>
                  <a:lnTo>
                    <a:pt x="1561719" y="122428"/>
                  </a:lnTo>
                  <a:lnTo>
                    <a:pt x="1506093" y="139573"/>
                  </a:lnTo>
                  <a:lnTo>
                    <a:pt x="1444866" y="155448"/>
                  </a:lnTo>
                  <a:lnTo>
                    <a:pt x="1378826" y="170053"/>
                  </a:lnTo>
                  <a:lnTo>
                    <a:pt x="1308608" y="183007"/>
                  </a:lnTo>
                  <a:lnTo>
                    <a:pt x="1234694" y="194310"/>
                  </a:lnTo>
                  <a:lnTo>
                    <a:pt x="1196708" y="199136"/>
                  </a:lnTo>
                  <a:lnTo>
                    <a:pt x="1157973" y="203619"/>
                  </a:lnTo>
                  <a:lnTo>
                    <a:pt x="1118743" y="207505"/>
                  </a:lnTo>
                  <a:lnTo>
                    <a:pt x="1078979" y="210820"/>
                  </a:lnTo>
                  <a:lnTo>
                    <a:pt x="1038847" y="213575"/>
                  </a:lnTo>
                  <a:lnTo>
                    <a:pt x="998461" y="215849"/>
                  </a:lnTo>
                  <a:lnTo>
                    <a:pt x="957707" y="217373"/>
                  </a:lnTo>
                  <a:lnTo>
                    <a:pt x="916940" y="218414"/>
                  </a:lnTo>
                  <a:lnTo>
                    <a:pt x="875919" y="218694"/>
                  </a:lnTo>
                  <a:lnTo>
                    <a:pt x="835266" y="218503"/>
                  </a:lnTo>
                  <a:lnTo>
                    <a:pt x="794499" y="217462"/>
                  </a:lnTo>
                  <a:lnTo>
                    <a:pt x="753732" y="215938"/>
                  </a:lnTo>
                  <a:lnTo>
                    <a:pt x="713346" y="213664"/>
                  </a:lnTo>
                  <a:lnTo>
                    <a:pt x="673214" y="210908"/>
                  </a:lnTo>
                  <a:lnTo>
                    <a:pt x="633603" y="207581"/>
                  </a:lnTo>
                  <a:lnTo>
                    <a:pt x="594220" y="203695"/>
                  </a:lnTo>
                  <a:lnTo>
                    <a:pt x="555612" y="199263"/>
                  </a:lnTo>
                  <a:lnTo>
                    <a:pt x="517639" y="194437"/>
                  </a:lnTo>
                  <a:lnTo>
                    <a:pt x="443725" y="183261"/>
                  </a:lnTo>
                  <a:lnTo>
                    <a:pt x="373494" y="170434"/>
                  </a:lnTo>
                  <a:lnTo>
                    <a:pt x="307467" y="155829"/>
                  </a:lnTo>
                  <a:lnTo>
                    <a:pt x="246253" y="139954"/>
                  </a:lnTo>
                  <a:lnTo>
                    <a:pt x="190614" y="122936"/>
                  </a:lnTo>
                  <a:lnTo>
                    <a:pt x="141084" y="104902"/>
                  </a:lnTo>
                  <a:lnTo>
                    <a:pt x="98425" y="85852"/>
                  </a:lnTo>
                  <a:lnTo>
                    <a:pt x="63233" y="66421"/>
                  </a:lnTo>
                  <a:lnTo>
                    <a:pt x="51701" y="58559"/>
                  </a:lnTo>
                  <a:lnTo>
                    <a:pt x="66598" y="48387"/>
                  </a:lnTo>
                  <a:lnTo>
                    <a:pt x="74409" y="43053"/>
                  </a:lnTo>
                  <a:lnTo>
                    <a:pt x="51422" y="30264"/>
                  </a:lnTo>
                  <a:lnTo>
                    <a:pt x="51422" y="59055"/>
                  </a:lnTo>
                  <a:lnTo>
                    <a:pt x="51244" y="58877"/>
                  </a:lnTo>
                  <a:lnTo>
                    <a:pt x="50507" y="57746"/>
                  </a:lnTo>
                  <a:lnTo>
                    <a:pt x="51282" y="58851"/>
                  </a:lnTo>
                  <a:lnTo>
                    <a:pt x="51422" y="59055"/>
                  </a:lnTo>
                  <a:lnTo>
                    <a:pt x="51422" y="30264"/>
                  </a:lnTo>
                  <a:lnTo>
                    <a:pt x="0" y="1651"/>
                  </a:lnTo>
                  <a:lnTo>
                    <a:pt x="11544" y="85979"/>
                  </a:lnTo>
                  <a:lnTo>
                    <a:pt x="34874" y="70053"/>
                  </a:lnTo>
                  <a:lnTo>
                    <a:pt x="36690" y="72263"/>
                  </a:lnTo>
                  <a:lnTo>
                    <a:pt x="90043" y="103886"/>
                  </a:lnTo>
                  <a:lnTo>
                    <a:pt x="133972" y="123317"/>
                  </a:lnTo>
                  <a:lnTo>
                    <a:pt x="184531" y="141859"/>
                  </a:lnTo>
                  <a:lnTo>
                    <a:pt x="241033" y="159131"/>
                  </a:lnTo>
                  <a:lnTo>
                    <a:pt x="303009" y="175260"/>
                  </a:lnTo>
                  <a:lnTo>
                    <a:pt x="369811" y="189865"/>
                  </a:lnTo>
                  <a:lnTo>
                    <a:pt x="440690" y="202857"/>
                  </a:lnTo>
                  <a:lnTo>
                    <a:pt x="515099" y="214134"/>
                  </a:lnTo>
                  <a:lnTo>
                    <a:pt x="553466" y="219011"/>
                  </a:lnTo>
                  <a:lnTo>
                    <a:pt x="592328" y="223405"/>
                  </a:lnTo>
                  <a:lnTo>
                    <a:pt x="631939" y="227330"/>
                  </a:lnTo>
                  <a:lnTo>
                    <a:pt x="671830" y="230670"/>
                  </a:lnTo>
                  <a:lnTo>
                    <a:pt x="712343" y="233438"/>
                  </a:lnTo>
                  <a:lnTo>
                    <a:pt x="753097" y="235737"/>
                  </a:lnTo>
                  <a:lnTo>
                    <a:pt x="794004" y="237261"/>
                  </a:lnTo>
                  <a:lnTo>
                    <a:pt x="835139" y="238315"/>
                  </a:lnTo>
                  <a:lnTo>
                    <a:pt x="876033" y="238506"/>
                  </a:lnTo>
                  <a:lnTo>
                    <a:pt x="917435" y="238213"/>
                  </a:lnTo>
                  <a:lnTo>
                    <a:pt x="958469" y="237159"/>
                  </a:lnTo>
                  <a:lnTo>
                    <a:pt x="999490" y="235635"/>
                  </a:lnTo>
                  <a:lnTo>
                    <a:pt x="1040257" y="233337"/>
                  </a:lnTo>
                  <a:lnTo>
                    <a:pt x="1080643" y="230568"/>
                  </a:lnTo>
                  <a:lnTo>
                    <a:pt x="1120762" y="227215"/>
                  </a:lnTo>
                  <a:lnTo>
                    <a:pt x="1160259" y="223291"/>
                  </a:lnTo>
                  <a:lnTo>
                    <a:pt x="1200150" y="218694"/>
                  </a:lnTo>
                  <a:lnTo>
                    <a:pt x="1275207" y="208470"/>
                  </a:lnTo>
                  <a:lnTo>
                    <a:pt x="1347965" y="196215"/>
                  </a:lnTo>
                  <a:lnTo>
                    <a:pt x="1416926" y="182245"/>
                  </a:lnTo>
                  <a:lnTo>
                    <a:pt x="1481315" y="166878"/>
                  </a:lnTo>
                  <a:lnTo>
                    <a:pt x="1540751" y="149987"/>
                  </a:lnTo>
                  <a:lnTo>
                    <a:pt x="1594472" y="131826"/>
                  </a:lnTo>
                  <a:lnTo>
                    <a:pt x="1641856" y="112649"/>
                  </a:lnTo>
                  <a:lnTo>
                    <a:pt x="1682369" y="92456"/>
                  </a:lnTo>
                  <a:lnTo>
                    <a:pt x="1714881" y="71755"/>
                  </a:lnTo>
                  <a:lnTo>
                    <a:pt x="1717941" y="68592"/>
                  </a:lnTo>
                  <a:lnTo>
                    <a:pt x="1741411" y="84455"/>
                  </a:lnTo>
                  <a:lnTo>
                    <a:pt x="1746389" y="46863"/>
                  </a:lnTo>
                  <a:lnTo>
                    <a:pt x="17525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90599" y="3707890"/>
              <a:ext cx="457200" cy="731520"/>
            </a:xfrm>
            <a:custGeom>
              <a:avLst/>
              <a:gdLst/>
              <a:ahLst/>
              <a:cxnLst/>
              <a:rect l="l" t="t" r="r" b="b"/>
              <a:pathLst>
                <a:path w="457200" h="731520">
                  <a:moveTo>
                    <a:pt x="381000" y="0"/>
                  </a:moveTo>
                  <a:lnTo>
                    <a:pt x="76200" y="0"/>
                  </a:lnTo>
                  <a:lnTo>
                    <a:pt x="46536" y="5994"/>
                  </a:lnTo>
                  <a:lnTo>
                    <a:pt x="22317" y="22336"/>
                  </a:lnTo>
                  <a:lnTo>
                    <a:pt x="5987" y="46559"/>
                  </a:lnTo>
                  <a:lnTo>
                    <a:pt x="0" y="76200"/>
                  </a:lnTo>
                  <a:lnTo>
                    <a:pt x="0" y="655318"/>
                  </a:lnTo>
                  <a:lnTo>
                    <a:pt x="5987" y="684960"/>
                  </a:lnTo>
                  <a:lnTo>
                    <a:pt x="22317" y="709183"/>
                  </a:lnTo>
                  <a:lnTo>
                    <a:pt x="46536" y="725525"/>
                  </a:lnTo>
                  <a:lnTo>
                    <a:pt x="76200" y="731518"/>
                  </a:lnTo>
                  <a:lnTo>
                    <a:pt x="381000" y="731518"/>
                  </a:lnTo>
                  <a:lnTo>
                    <a:pt x="410639" y="725525"/>
                  </a:lnTo>
                  <a:lnTo>
                    <a:pt x="434863" y="709183"/>
                  </a:lnTo>
                  <a:lnTo>
                    <a:pt x="451204" y="684960"/>
                  </a:lnTo>
                  <a:lnTo>
                    <a:pt x="457200" y="655318"/>
                  </a:lnTo>
                  <a:lnTo>
                    <a:pt x="457200" y="76200"/>
                  </a:lnTo>
                  <a:lnTo>
                    <a:pt x="451204" y="46559"/>
                  </a:lnTo>
                  <a:lnTo>
                    <a:pt x="434863" y="22336"/>
                  </a:lnTo>
                  <a:lnTo>
                    <a:pt x="410639" y="5994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609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90599" y="3707890"/>
              <a:ext cx="457200" cy="731520"/>
            </a:xfrm>
            <a:custGeom>
              <a:avLst/>
              <a:gdLst/>
              <a:ahLst/>
              <a:cxnLst/>
              <a:rect l="l" t="t" r="r" b="b"/>
              <a:pathLst>
                <a:path w="457200" h="731520">
                  <a:moveTo>
                    <a:pt x="0" y="76199"/>
                  </a:moveTo>
                  <a:lnTo>
                    <a:pt x="5987" y="46558"/>
                  </a:lnTo>
                  <a:lnTo>
                    <a:pt x="22316" y="22336"/>
                  </a:lnTo>
                  <a:lnTo>
                    <a:pt x="46536" y="5994"/>
                  </a:lnTo>
                  <a:lnTo>
                    <a:pt x="76199" y="0"/>
                  </a:lnTo>
                  <a:lnTo>
                    <a:pt x="380999" y="0"/>
                  </a:lnTo>
                  <a:lnTo>
                    <a:pt x="410639" y="5994"/>
                  </a:lnTo>
                  <a:lnTo>
                    <a:pt x="434862" y="22336"/>
                  </a:lnTo>
                  <a:lnTo>
                    <a:pt x="451204" y="46558"/>
                  </a:lnTo>
                  <a:lnTo>
                    <a:pt x="457199" y="76199"/>
                  </a:lnTo>
                  <a:lnTo>
                    <a:pt x="457199" y="655318"/>
                  </a:lnTo>
                  <a:lnTo>
                    <a:pt x="451204" y="684959"/>
                  </a:lnTo>
                  <a:lnTo>
                    <a:pt x="434862" y="709182"/>
                  </a:lnTo>
                  <a:lnTo>
                    <a:pt x="410639" y="725524"/>
                  </a:lnTo>
                  <a:lnTo>
                    <a:pt x="380999" y="731518"/>
                  </a:lnTo>
                  <a:lnTo>
                    <a:pt x="76199" y="731518"/>
                  </a:lnTo>
                  <a:lnTo>
                    <a:pt x="46536" y="725524"/>
                  </a:lnTo>
                  <a:lnTo>
                    <a:pt x="22316" y="709182"/>
                  </a:lnTo>
                  <a:lnTo>
                    <a:pt x="5987" y="684959"/>
                  </a:lnTo>
                  <a:lnTo>
                    <a:pt x="0" y="655318"/>
                  </a:lnTo>
                  <a:lnTo>
                    <a:pt x="0" y="7619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26591" y="3608832"/>
              <a:ext cx="608075" cy="67970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26591" y="3974591"/>
              <a:ext cx="608075" cy="679703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990599" y="4425696"/>
              <a:ext cx="457200" cy="730250"/>
            </a:xfrm>
            <a:custGeom>
              <a:avLst/>
              <a:gdLst/>
              <a:ahLst/>
              <a:cxnLst/>
              <a:rect l="l" t="t" r="r" b="b"/>
              <a:pathLst>
                <a:path w="457200" h="730250">
                  <a:moveTo>
                    <a:pt x="381000" y="0"/>
                  </a:moveTo>
                  <a:lnTo>
                    <a:pt x="76200" y="0"/>
                  </a:lnTo>
                  <a:lnTo>
                    <a:pt x="46536" y="5994"/>
                  </a:lnTo>
                  <a:lnTo>
                    <a:pt x="22317" y="22336"/>
                  </a:lnTo>
                  <a:lnTo>
                    <a:pt x="5987" y="46559"/>
                  </a:lnTo>
                  <a:lnTo>
                    <a:pt x="0" y="76198"/>
                  </a:lnTo>
                  <a:lnTo>
                    <a:pt x="0" y="653794"/>
                  </a:lnTo>
                  <a:lnTo>
                    <a:pt x="5987" y="683436"/>
                  </a:lnTo>
                  <a:lnTo>
                    <a:pt x="22317" y="707659"/>
                  </a:lnTo>
                  <a:lnTo>
                    <a:pt x="46536" y="724001"/>
                  </a:lnTo>
                  <a:lnTo>
                    <a:pt x="76200" y="729994"/>
                  </a:lnTo>
                  <a:lnTo>
                    <a:pt x="381000" y="729994"/>
                  </a:lnTo>
                  <a:lnTo>
                    <a:pt x="410639" y="724001"/>
                  </a:lnTo>
                  <a:lnTo>
                    <a:pt x="434863" y="707659"/>
                  </a:lnTo>
                  <a:lnTo>
                    <a:pt x="451204" y="683436"/>
                  </a:lnTo>
                  <a:lnTo>
                    <a:pt x="457200" y="653794"/>
                  </a:lnTo>
                  <a:lnTo>
                    <a:pt x="457200" y="76198"/>
                  </a:lnTo>
                  <a:lnTo>
                    <a:pt x="451204" y="46559"/>
                  </a:lnTo>
                  <a:lnTo>
                    <a:pt x="434863" y="22336"/>
                  </a:lnTo>
                  <a:lnTo>
                    <a:pt x="410639" y="5994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D4FB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90599" y="4425696"/>
              <a:ext cx="457200" cy="730250"/>
            </a:xfrm>
            <a:custGeom>
              <a:avLst/>
              <a:gdLst/>
              <a:ahLst/>
              <a:cxnLst/>
              <a:rect l="l" t="t" r="r" b="b"/>
              <a:pathLst>
                <a:path w="457200" h="730250">
                  <a:moveTo>
                    <a:pt x="0" y="76199"/>
                  </a:moveTo>
                  <a:lnTo>
                    <a:pt x="5987" y="46558"/>
                  </a:lnTo>
                  <a:lnTo>
                    <a:pt x="22316" y="22336"/>
                  </a:lnTo>
                  <a:lnTo>
                    <a:pt x="46536" y="5994"/>
                  </a:lnTo>
                  <a:lnTo>
                    <a:pt x="76199" y="0"/>
                  </a:lnTo>
                  <a:lnTo>
                    <a:pt x="380999" y="0"/>
                  </a:lnTo>
                  <a:lnTo>
                    <a:pt x="410639" y="5994"/>
                  </a:lnTo>
                  <a:lnTo>
                    <a:pt x="434862" y="22336"/>
                  </a:lnTo>
                  <a:lnTo>
                    <a:pt x="451204" y="46558"/>
                  </a:lnTo>
                  <a:lnTo>
                    <a:pt x="457199" y="76199"/>
                  </a:lnTo>
                  <a:lnTo>
                    <a:pt x="457199" y="653794"/>
                  </a:lnTo>
                  <a:lnTo>
                    <a:pt x="451204" y="683435"/>
                  </a:lnTo>
                  <a:lnTo>
                    <a:pt x="434862" y="707658"/>
                  </a:lnTo>
                  <a:lnTo>
                    <a:pt x="410639" y="724000"/>
                  </a:lnTo>
                  <a:lnTo>
                    <a:pt x="380999" y="729994"/>
                  </a:lnTo>
                  <a:lnTo>
                    <a:pt x="76199" y="729994"/>
                  </a:lnTo>
                  <a:lnTo>
                    <a:pt x="46536" y="724000"/>
                  </a:lnTo>
                  <a:lnTo>
                    <a:pt x="22316" y="707658"/>
                  </a:lnTo>
                  <a:lnTo>
                    <a:pt x="5987" y="683435"/>
                  </a:lnTo>
                  <a:lnTo>
                    <a:pt x="0" y="653794"/>
                  </a:lnTo>
                  <a:lnTo>
                    <a:pt x="0" y="7619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35735" y="4326635"/>
              <a:ext cx="591311" cy="67970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35735" y="4692396"/>
              <a:ext cx="591311" cy="679703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2260091" y="3707890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393700" y="0"/>
                  </a:moveTo>
                  <a:lnTo>
                    <a:pt x="63500" y="0"/>
                  </a:lnTo>
                  <a:lnTo>
                    <a:pt x="38789" y="4992"/>
                  </a:lnTo>
                  <a:lnTo>
                    <a:pt x="18604" y="18605"/>
                  </a:lnTo>
                  <a:lnTo>
                    <a:pt x="4991" y="38790"/>
                  </a:lnTo>
                  <a:lnTo>
                    <a:pt x="0" y="63500"/>
                  </a:lnTo>
                  <a:lnTo>
                    <a:pt x="0" y="317500"/>
                  </a:lnTo>
                  <a:lnTo>
                    <a:pt x="4991" y="342209"/>
                  </a:lnTo>
                  <a:lnTo>
                    <a:pt x="18604" y="362394"/>
                  </a:lnTo>
                  <a:lnTo>
                    <a:pt x="38789" y="376007"/>
                  </a:lnTo>
                  <a:lnTo>
                    <a:pt x="63500" y="381000"/>
                  </a:lnTo>
                  <a:lnTo>
                    <a:pt x="393700" y="381000"/>
                  </a:lnTo>
                  <a:lnTo>
                    <a:pt x="418409" y="376007"/>
                  </a:lnTo>
                  <a:lnTo>
                    <a:pt x="438593" y="362394"/>
                  </a:lnTo>
                  <a:lnTo>
                    <a:pt x="452206" y="342209"/>
                  </a:lnTo>
                  <a:lnTo>
                    <a:pt x="457200" y="317500"/>
                  </a:lnTo>
                  <a:lnTo>
                    <a:pt x="457200" y="63500"/>
                  </a:lnTo>
                  <a:lnTo>
                    <a:pt x="452206" y="38790"/>
                  </a:lnTo>
                  <a:lnTo>
                    <a:pt x="438593" y="18605"/>
                  </a:lnTo>
                  <a:lnTo>
                    <a:pt x="418409" y="4992"/>
                  </a:lnTo>
                  <a:lnTo>
                    <a:pt x="393700" y="0"/>
                  </a:lnTo>
                  <a:close/>
                </a:path>
              </a:pathLst>
            </a:custGeom>
            <a:solidFill>
              <a:srgbClr val="609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260092" y="3707890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0" y="63499"/>
                  </a:moveTo>
                  <a:lnTo>
                    <a:pt x="4991" y="38790"/>
                  </a:lnTo>
                  <a:lnTo>
                    <a:pt x="18605" y="18605"/>
                  </a:lnTo>
                  <a:lnTo>
                    <a:pt x="38790" y="4991"/>
                  </a:lnTo>
                  <a:lnTo>
                    <a:pt x="63499" y="0"/>
                  </a:lnTo>
                  <a:lnTo>
                    <a:pt x="393699" y="0"/>
                  </a:lnTo>
                  <a:lnTo>
                    <a:pt x="418408" y="4991"/>
                  </a:lnTo>
                  <a:lnTo>
                    <a:pt x="438593" y="18605"/>
                  </a:lnTo>
                  <a:lnTo>
                    <a:pt x="452206" y="38790"/>
                  </a:lnTo>
                  <a:lnTo>
                    <a:pt x="457199" y="63499"/>
                  </a:lnTo>
                  <a:lnTo>
                    <a:pt x="457199" y="317498"/>
                  </a:lnTo>
                  <a:lnTo>
                    <a:pt x="452206" y="342208"/>
                  </a:lnTo>
                  <a:lnTo>
                    <a:pt x="438593" y="362393"/>
                  </a:lnTo>
                  <a:lnTo>
                    <a:pt x="418408" y="376006"/>
                  </a:lnTo>
                  <a:lnTo>
                    <a:pt x="393699" y="380998"/>
                  </a:lnTo>
                  <a:lnTo>
                    <a:pt x="63499" y="380998"/>
                  </a:lnTo>
                  <a:lnTo>
                    <a:pt x="38790" y="376006"/>
                  </a:lnTo>
                  <a:lnTo>
                    <a:pt x="18605" y="362393"/>
                  </a:lnTo>
                  <a:lnTo>
                    <a:pt x="4991" y="342208"/>
                  </a:lnTo>
                  <a:lnTo>
                    <a:pt x="0" y="317498"/>
                  </a:lnTo>
                  <a:lnTo>
                    <a:pt x="0" y="6349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180844" y="3617976"/>
              <a:ext cx="643127" cy="679703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2260091" y="4088890"/>
              <a:ext cx="457200" cy="375285"/>
            </a:xfrm>
            <a:custGeom>
              <a:avLst/>
              <a:gdLst/>
              <a:ahLst/>
              <a:cxnLst/>
              <a:rect l="l" t="t" r="r" b="b"/>
              <a:pathLst>
                <a:path w="457200" h="375285">
                  <a:moveTo>
                    <a:pt x="394714" y="0"/>
                  </a:moveTo>
                  <a:lnTo>
                    <a:pt x="62482" y="0"/>
                  </a:lnTo>
                  <a:lnTo>
                    <a:pt x="38146" y="4904"/>
                  </a:lnTo>
                  <a:lnTo>
                    <a:pt x="18286" y="18287"/>
                  </a:lnTo>
                  <a:lnTo>
                    <a:pt x="4904" y="38146"/>
                  </a:lnTo>
                  <a:lnTo>
                    <a:pt x="0" y="62483"/>
                  </a:lnTo>
                  <a:lnTo>
                    <a:pt x="0" y="312418"/>
                  </a:lnTo>
                  <a:lnTo>
                    <a:pt x="4904" y="336757"/>
                  </a:lnTo>
                  <a:lnTo>
                    <a:pt x="18286" y="356614"/>
                  </a:lnTo>
                  <a:lnTo>
                    <a:pt x="38146" y="369997"/>
                  </a:lnTo>
                  <a:lnTo>
                    <a:pt x="62482" y="374902"/>
                  </a:lnTo>
                  <a:lnTo>
                    <a:pt x="394714" y="374902"/>
                  </a:lnTo>
                  <a:lnTo>
                    <a:pt x="419051" y="369997"/>
                  </a:lnTo>
                  <a:lnTo>
                    <a:pt x="438912" y="356614"/>
                  </a:lnTo>
                  <a:lnTo>
                    <a:pt x="452293" y="336757"/>
                  </a:lnTo>
                  <a:lnTo>
                    <a:pt x="457200" y="312418"/>
                  </a:lnTo>
                  <a:lnTo>
                    <a:pt x="457200" y="62483"/>
                  </a:lnTo>
                  <a:lnTo>
                    <a:pt x="452293" y="38146"/>
                  </a:lnTo>
                  <a:lnTo>
                    <a:pt x="438910" y="18287"/>
                  </a:lnTo>
                  <a:lnTo>
                    <a:pt x="419051" y="4904"/>
                  </a:lnTo>
                  <a:lnTo>
                    <a:pt x="394714" y="0"/>
                  </a:lnTo>
                  <a:close/>
                </a:path>
              </a:pathLst>
            </a:custGeom>
            <a:solidFill>
              <a:srgbClr val="D4FB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260092" y="4088890"/>
              <a:ext cx="457200" cy="375285"/>
            </a:xfrm>
            <a:custGeom>
              <a:avLst/>
              <a:gdLst/>
              <a:ahLst/>
              <a:cxnLst/>
              <a:rect l="l" t="t" r="r" b="b"/>
              <a:pathLst>
                <a:path w="457200" h="375285">
                  <a:moveTo>
                    <a:pt x="0" y="62483"/>
                  </a:moveTo>
                  <a:lnTo>
                    <a:pt x="4904" y="38147"/>
                  </a:lnTo>
                  <a:lnTo>
                    <a:pt x="18287" y="18287"/>
                  </a:lnTo>
                  <a:lnTo>
                    <a:pt x="38147" y="4904"/>
                  </a:lnTo>
                  <a:lnTo>
                    <a:pt x="62482" y="0"/>
                  </a:lnTo>
                  <a:lnTo>
                    <a:pt x="394714" y="0"/>
                  </a:lnTo>
                  <a:lnTo>
                    <a:pt x="419051" y="4904"/>
                  </a:lnTo>
                  <a:lnTo>
                    <a:pt x="438910" y="18287"/>
                  </a:lnTo>
                  <a:lnTo>
                    <a:pt x="452293" y="38147"/>
                  </a:lnTo>
                  <a:lnTo>
                    <a:pt x="457199" y="62483"/>
                  </a:lnTo>
                  <a:lnTo>
                    <a:pt x="457199" y="312418"/>
                  </a:lnTo>
                  <a:lnTo>
                    <a:pt x="452293" y="336755"/>
                  </a:lnTo>
                  <a:lnTo>
                    <a:pt x="438911" y="356614"/>
                  </a:lnTo>
                  <a:lnTo>
                    <a:pt x="419051" y="369997"/>
                  </a:lnTo>
                  <a:lnTo>
                    <a:pt x="394714" y="374902"/>
                  </a:lnTo>
                  <a:lnTo>
                    <a:pt x="62482" y="374902"/>
                  </a:lnTo>
                  <a:lnTo>
                    <a:pt x="38147" y="369997"/>
                  </a:lnTo>
                  <a:lnTo>
                    <a:pt x="18287" y="356614"/>
                  </a:lnTo>
                  <a:lnTo>
                    <a:pt x="4904" y="336755"/>
                  </a:lnTo>
                  <a:lnTo>
                    <a:pt x="0" y="312418"/>
                  </a:lnTo>
                  <a:lnTo>
                    <a:pt x="0" y="62483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188463" y="3994403"/>
              <a:ext cx="624838" cy="679703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2260091" y="4782310"/>
              <a:ext cx="457200" cy="373380"/>
            </a:xfrm>
            <a:custGeom>
              <a:avLst/>
              <a:gdLst/>
              <a:ahLst/>
              <a:cxnLst/>
              <a:rect l="l" t="t" r="r" b="b"/>
              <a:pathLst>
                <a:path w="457200" h="373379">
                  <a:moveTo>
                    <a:pt x="394968" y="0"/>
                  </a:moveTo>
                  <a:lnTo>
                    <a:pt x="62230" y="0"/>
                  </a:lnTo>
                  <a:lnTo>
                    <a:pt x="37985" y="4883"/>
                  </a:lnTo>
                  <a:lnTo>
                    <a:pt x="18207" y="18207"/>
                  </a:lnTo>
                  <a:lnTo>
                    <a:pt x="4883" y="37985"/>
                  </a:lnTo>
                  <a:lnTo>
                    <a:pt x="0" y="62230"/>
                  </a:lnTo>
                  <a:lnTo>
                    <a:pt x="0" y="311151"/>
                  </a:lnTo>
                  <a:lnTo>
                    <a:pt x="4883" y="335394"/>
                  </a:lnTo>
                  <a:lnTo>
                    <a:pt x="18207" y="355172"/>
                  </a:lnTo>
                  <a:lnTo>
                    <a:pt x="37985" y="368496"/>
                  </a:lnTo>
                  <a:lnTo>
                    <a:pt x="62230" y="373381"/>
                  </a:lnTo>
                  <a:lnTo>
                    <a:pt x="394968" y="373381"/>
                  </a:lnTo>
                  <a:lnTo>
                    <a:pt x="419213" y="368496"/>
                  </a:lnTo>
                  <a:lnTo>
                    <a:pt x="438990" y="355172"/>
                  </a:lnTo>
                  <a:lnTo>
                    <a:pt x="452315" y="335394"/>
                  </a:lnTo>
                  <a:lnTo>
                    <a:pt x="457200" y="311151"/>
                  </a:lnTo>
                  <a:lnTo>
                    <a:pt x="457200" y="62230"/>
                  </a:lnTo>
                  <a:lnTo>
                    <a:pt x="452315" y="37985"/>
                  </a:lnTo>
                  <a:lnTo>
                    <a:pt x="438990" y="18207"/>
                  </a:lnTo>
                  <a:lnTo>
                    <a:pt x="419213" y="4883"/>
                  </a:lnTo>
                  <a:lnTo>
                    <a:pt x="394968" y="0"/>
                  </a:lnTo>
                  <a:close/>
                </a:path>
              </a:pathLst>
            </a:custGeom>
            <a:solidFill>
              <a:srgbClr val="D4FB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260092" y="4782310"/>
              <a:ext cx="457200" cy="373380"/>
            </a:xfrm>
            <a:custGeom>
              <a:avLst/>
              <a:gdLst/>
              <a:ahLst/>
              <a:cxnLst/>
              <a:rect l="l" t="t" r="r" b="b"/>
              <a:pathLst>
                <a:path w="457200" h="373379">
                  <a:moveTo>
                    <a:pt x="0" y="62230"/>
                  </a:moveTo>
                  <a:lnTo>
                    <a:pt x="4883" y="37986"/>
                  </a:lnTo>
                  <a:lnTo>
                    <a:pt x="18207" y="18207"/>
                  </a:lnTo>
                  <a:lnTo>
                    <a:pt x="37986" y="4883"/>
                  </a:lnTo>
                  <a:lnTo>
                    <a:pt x="62229" y="0"/>
                  </a:lnTo>
                  <a:lnTo>
                    <a:pt x="394968" y="0"/>
                  </a:lnTo>
                  <a:lnTo>
                    <a:pt x="419212" y="4883"/>
                  </a:lnTo>
                  <a:lnTo>
                    <a:pt x="438990" y="18207"/>
                  </a:lnTo>
                  <a:lnTo>
                    <a:pt x="452315" y="37986"/>
                  </a:lnTo>
                  <a:lnTo>
                    <a:pt x="457199" y="62230"/>
                  </a:lnTo>
                  <a:lnTo>
                    <a:pt x="457199" y="311150"/>
                  </a:lnTo>
                  <a:lnTo>
                    <a:pt x="452315" y="335393"/>
                  </a:lnTo>
                  <a:lnTo>
                    <a:pt x="438990" y="355171"/>
                  </a:lnTo>
                  <a:lnTo>
                    <a:pt x="419212" y="368496"/>
                  </a:lnTo>
                  <a:lnTo>
                    <a:pt x="394968" y="373380"/>
                  </a:lnTo>
                  <a:lnTo>
                    <a:pt x="62229" y="373380"/>
                  </a:lnTo>
                  <a:lnTo>
                    <a:pt x="37986" y="368496"/>
                  </a:lnTo>
                  <a:lnTo>
                    <a:pt x="18207" y="355171"/>
                  </a:lnTo>
                  <a:lnTo>
                    <a:pt x="4883" y="335393"/>
                  </a:lnTo>
                  <a:lnTo>
                    <a:pt x="0" y="311150"/>
                  </a:lnTo>
                  <a:lnTo>
                    <a:pt x="0" y="62230"/>
                  </a:lnTo>
                  <a:close/>
                </a:path>
              </a:pathLst>
            </a:custGeom>
            <a:ln w="91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188463" y="4687823"/>
              <a:ext cx="624838" cy="679703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2260091" y="4431790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393700" y="0"/>
                  </a:moveTo>
                  <a:lnTo>
                    <a:pt x="63500" y="0"/>
                  </a:lnTo>
                  <a:lnTo>
                    <a:pt x="38789" y="4992"/>
                  </a:lnTo>
                  <a:lnTo>
                    <a:pt x="18604" y="18605"/>
                  </a:lnTo>
                  <a:lnTo>
                    <a:pt x="4991" y="38790"/>
                  </a:lnTo>
                  <a:lnTo>
                    <a:pt x="0" y="63500"/>
                  </a:lnTo>
                  <a:lnTo>
                    <a:pt x="0" y="317500"/>
                  </a:lnTo>
                  <a:lnTo>
                    <a:pt x="4991" y="342209"/>
                  </a:lnTo>
                  <a:lnTo>
                    <a:pt x="18604" y="362394"/>
                  </a:lnTo>
                  <a:lnTo>
                    <a:pt x="38789" y="376007"/>
                  </a:lnTo>
                  <a:lnTo>
                    <a:pt x="63500" y="381000"/>
                  </a:lnTo>
                  <a:lnTo>
                    <a:pt x="393700" y="381000"/>
                  </a:lnTo>
                  <a:lnTo>
                    <a:pt x="418409" y="376007"/>
                  </a:lnTo>
                  <a:lnTo>
                    <a:pt x="438593" y="362394"/>
                  </a:lnTo>
                  <a:lnTo>
                    <a:pt x="452206" y="342209"/>
                  </a:lnTo>
                  <a:lnTo>
                    <a:pt x="457200" y="317500"/>
                  </a:lnTo>
                  <a:lnTo>
                    <a:pt x="457200" y="63500"/>
                  </a:lnTo>
                  <a:lnTo>
                    <a:pt x="452206" y="38790"/>
                  </a:lnTo>
                  <a:lnTo>
                    <a:pt x="438593" y="18605"/>
                  </a:lnTo>
                  <a:lnTo>
                    <a:pt x="418409" y="4992"/>
                  </a:lnTo>
                  <a:lnTo>
                    <a:pt x="393700" y="0"/>
                  </a:lnTo>
                  <a:close/>
                </a:path>
              </a:pathLst>
            </a:custGeom>
            <a:solidFill>
              <a:srgbClr val="609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260092" y="4431790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0" y="63499"/>
                  </a:moveTo>
                  <a:lnTo>
                    <a:pt x="4991" y="38790"/>
                  </a:lnTo>
                  <a:lnTo>
                    <a:pt x="18605" y="18605"/>
                  </a:lnTo>
                  <a:lnTo>
                    <a:pt x="38790" y="4991"/>
                  </a:lnTo>
                  <a:lnTo>
                    <a:pt x="63499" y="0"/>
                  </a:lnTo>
                  <a:lnTo>
                    <a:pt x="393699" y="0"/>
                  </a:lnTo>
                  <a:lnTo>
                    <a:pt x="418408" y="4991"/>
                  </a:lnTo>
                  <a:lnTo>
                    <a:pt x="438593" y="18605"/>
                  </a:lnTo>
                  <a:lnTo>
                    <a:pt x="452206" y="38790"/>
                  </a:lnTo>
                  <a:lnTo>
                    <a:pt x="457199" y="63499"/>
                  </a:lnTo>
                  <a:lnTo>
                    <a:pt x="457199" y="317498"/>
                  </a:lnTo>
                  <a:lnTo>
                    <a:pt x="452206" y="342208"/>
                  </a:lnTo>
                  <a:lnTo>
                    <a:pt x="438593" y="362393"/>
                  </a:lnTo>
                  <a:lnTo>
                    <a:pt x="418408" y="376006"/>
                  </a:lnTo>
                  <a:lnTo>
                    <a:pt x="393699" y="380998"/>
                  </a:lnTo>
                  <a:lnTo>
                    <a:pt x="63499" y="380998"/>
                  </a:lnTo>
                  <a:lnTo>
                    <a:pt x="38790" y="376006"/>
                  </a:lnTo>
                  <a:lnTo>
                    <a:pt x="18605" y="362393"/>
                  </a:lnTo>
                  <a:lnTo>
                    <a:pt x="4991" y="342208"/>
                  </a:lnTo>
                  <a:lnTo>
                    <a:pt x="0" y="317498"/>
                  </a:lnTo>
                  <a:lnTo>
                    <a:pt x="0" y="6349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180844" y="4341876"/>
              <a:ext cx="643127" cy="679703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3352800" y="3707890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393700" y="0"/>
                  </a:moveTo>
                  <a:lnTo>
                    <a:pt x="63500" y="0"/>
                  </a:lnTo>
                  <a:lnTo>
                    <a:pt x="38789" y="4992"/>
                  </a:lnTo>
                  <a:lnTo>
                    <a:pt x="18604" y="18605"/>
                  </a:lnTo>
                  <a:lnTo>
                    <a:pt x="4991" y="38790"/>
                  </a:lnTo>
                  <a:lnTo>
                    <a:pt x="0" y="63500"/>
                  </a:lnTo>
                  <a:lnTo>
                    <a:pt x="0" y="317500"/>
                  </a:lnTo>
                  <a:lnTo>
                    <a:pt x="4991" y="342209"/>
                  </a:lnTo>
                  <a:lnTo>
                    <a:pt x="18604" y="362394"/>
                  </a:lnTo>
                  <a:lnTo>
                    <a:pt x="38789" y="376007"/>
                  </a:lnTo>
                  <a:lnTo>
                    <a:pt x="63500" y="381000"/>
                  </a:lnTo>
                  <a:lnTo>
                    <a:pt x="393700" y="381000"/>
                  </a:lnTo>
                  <a:lnTo>
                    <a:pt x="418409" y="376007"/>
                  </a:lnTo>
                  <a:lnTo>
                    <a:pt x="438593" y="362394"/>
                  </a:lnTo>
                  <a:lnTo>
                    <a:pt x="452206" y="342209"/>
                  </a:lnTo>
                  <a:lnTo>
                    <a:pt x="457200" y="317500"/>
                  </a:lnTo>
                  <a:lnTo>
                    <a:pt x="457200" y="63500"/>
                  </a:lnTo>
                  <a:lnTo>
                    <a:pt x="452206" y="38790"/>
                  </a:lnTo>
                  <a:lnTo>
                    <a:pt x="438593" y="18605"/>
                  </a:lnTo>
                  <a:lnTo>
                    <a:pt x="418409" y="4992"/>
                  </a:lnTo>
                  <a:lnTo>
                    <a:pt x="393700" y="0"/>
                  </a:lnTo>
                  <a:close/>
                </a:path>
              </a:pathLst>
            </a:custGeom>
            <a:solidFill>
              <a:srgbClr val="609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3352799" y="3707890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0" y="63499"/>
                  </a:moveTo>
                  <a:lnTo>
                    <a:pt x="4991" y="38790"/>
                  </a:lnTo>
                  <a:lnTo>
                    <a:pt x="18605" y="18605"/>
                  </a:lnTo>
                  <a:lnTo>
                    <a:pt x="38789" y="4991"/>
                  </a:lnTo>
                  <a:lnTo>
                    <a:pt x="63499" y="0"/>
                  </a:lnTo>
                  <a:lnTo>
                    <a:pt x="393699" y="0"/>
                  </a:lnTo>
                  <a:lnTo>
                    <a:pt x="418408" y="4991"/>
                  </a:lnTo>
                  <a:lnTo>
                    <a:pt x="438593" y="18605"/>
                  </a:lnTo>
                  <a:lnTo>
                    <a:pt x="452206" y="38790"/>
                  </a:lnTo>
                  <a:lnTo>
                    <a:pt x="457199" y="63499"/>
                  </a:lnTo>
                  <a:lnTo>
                    <a:pt x="457199" y="317498"/>
                  </a:lnTo>
                  <a:lnTo>
                    <a:pt x="452206" y="342208"/>
                  </a:lnTo>
                  <a:lnTo>
                    <a:pt x="438593" y="362393"/>
                  </a:lnTo>
                  <a:lnTo>
                    <a:pt x="418408" y="376006"/>
                  </a:lnTo>
                  <a:lnTo>
                    <a:pt x="393699" y="380998"/>
                  </a:lnTo>
                  <a:lnTo>
                    <a:pt x="63499" y="380998"/>
                  </a:lnTo>
                  <a:lnTo>
                    <a:pt x="38789" y="376006"/>
                  </a:lnTo>
                  <a:lnTo>
                    <a:pt x="18605" y="362393"/>
                  </a:lnTo>
                  <a:lnTo>
                    <a:pt x="4991" y="342208"/>
                  </a:lnTo>
                  <a:lnTo>
                    <a:pt x="0" y="317498"/>
                  </a:lnTo>
                  <a:lnTo>
                    <a:pt x="0" y="6349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273552" y="3617976"/>
              <a:ext cx="643126" cy="679703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3352800" y="4088890"/>
              <a:ext cx="457200" cy="375285"/>
            </a:xfrm>
            <a:custGeom>
              <a:avLst/>
              <a:gdLst/>
              <a:ahLst/>
              <a:cxnLst/>
              <a:rect l="l" t="t" r="r" b="b"/>
              <a:pathLst>
                <a:path w="457200" h="375285">
                  <a:moveTo>
                    <a:pt x="394714" y="0"/>
                  </a:moveTo>
                  <a:lnTo>
                    <a:pt x="62484" y="0"/>
                  </a:lnTo>
                  <a:lnTo>
                    <a:pt x="38146" y="4904"/>
                  </a:lnTo>
                  <a:lnTo>
                    <a:pt x="18286" y="18287"/>
                  </a:lnTo>
                  <a:lnTo>
                    <a:pt x="4904" y="38146"/>
                  </a:lnTo>
                  <a:lnTo>
                    <a:pt x="0" y="62483"/>
                  </a:lnTo>
                  <a:lnTo>
                    <a:pt x="0" y="312418"/>
                  </a:lnTo>
                  <a:lnTo>
                    <a:pt x="4904" y="336757"/>
                  </a:lnTo>
                  <a:lnTo>
                    <a:pt x="18286" y="356614"/>
                  </a:lnTo>
                  <a:lnTo>
                    <a:pt x="38146" y="369997"/>
                  </a:lnTo>
                  <a:lnTo>
                    <a:pt x="62484" y="374902"/>
                  </a:lnTo>
                  <a:lnTo>
                    <a:pt x="394714" y="374902"/>
                  </a:lnTo>
                  <a:lnTo>
                    <a:pt x="419051" y="369997"/>
                  </a:lnTo>
                  <a:lnTo>
                    <a:pt x="438912" y="356614"/>
                  </a:lnTo>
                  <a:lnTo>
                    <a:pt x="452293" y="336757"/>
                  </a:lnTo>
                  <a:lnTo>
                    <a:pt x="457200" y="312418"/>
                  </a:lnTo>
                  <a:lnTo>
                    <a:pt x="457200" y="62483"/>
                  </a:lnTo>
                  <a:lnTo>
                    <a:pt x="452293" y="38146"/>
                  </a:lnTo>
                  <a:lnTo>
                    <a:pt x="438912" y="18287"/>
                  </a:lnTo>
                  <a:lnTo>
                    <a:pt x="419051" y="4904"/>
                  </a:lnTo>
                  <a:lnTo>
                    <a:pt x="394714" y="0"/>
                  </a:lnTo>
                  <a:close/>
                </a:path>
              </a:pathLst>
            </a:custGeom>
            <a:solidFill>
              <a:srgbClr val="D4FB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3352799" y="4088890"/>
              <a:ext cx="457200" cy="375285"/>
            </a:xfrm>
            <a:custGeom>
              <a:avLst/>
              <a:gdLst/>
              <a:ahLst/>
              <a:cxnLst/>
              <a:rect l="l" t="t" r="r" b="b"/>
              <a:pathLst>
                <a:path w="457200" h="375285">
                  <a:moveTo>
                    <a:pt x="0" y="62483"/>
                  </a:moveTo>
                  <a:lnTo>
                    <a:pt x="4905" y="38147"/>
                  </a:lnTo>
                  <a:lnTo>
                    <a:pt x="18286" y="18287"/>
                  </a:lnTo>
                  <a:lnTo>
                    <a:pt x="38146" y="4904"/>
                  </a:lnTo>
                  <a:lnTo>
                    <a:pt x="62484" y="0"/>
                  </a:lnTo>
                  <a:lnTo>
                    <a:pt x="394715" y="0"/>
                  </a:lnTo>
                  <a:lnTo>
                    <a:pt x="419051" y="4904"/>
                  </a:lnTo>
                  <a:lnTo>
                    <a:pt x="438911" y="18287"/>
                  </a:lnTo>
                  <a:lnTo>
                    <a:pt x="452294" y="38147"/>
                  </a:lnTo>
                  <a:lnTo>
                    <a:pt x="457199" y="62483"/>
                  </a:lnTo>
                  <a:lnTo>
                    <a:pt x="457199" y="312418"/>
                  </a:lnTo>
                  <a:lnTo>
                    <a:pt x="452294" y="336755"/>
                  </a:lnTo>
                  <a:lnTo>
                    <a:pt x="438911" y="356614"/>
                  </a:lnTo>
                  <a:lnTo>
                    <a:pt x="419051" y="369997"/>
                  </a:lnTo>
                  <a:lnTo>
                    <a:pt x="394715" y="374902"/>
                  </a:lnTo>
                  <a:lnTo>
                    <a:pt x="62484" y="374902"/>
                  </a:lnTo>
                  <a:lnTo>
                    <a:pt x="38146" y="369997"/>
                  </a:lnTo>
                  <a:lnTo>
                    <a:pt x="18286" y="356614"/>
                  </a:lnTo>
                  <a:lnTo>
                    <a:pt x="4905" y="336755"/>
                  </a:lnTo>
                  <a:lnTo>
                    <a:pt x="0" y="312418"/>
                  </a:lnTo>
                  <a:lnTo>
                    <a:pt x="0" y="62483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281170" y="3994403"/>
              <a:ext cx="624838" cy="679703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3352800" y="4782310"/>
              <a:ext cx="457200" cy="373380"/>
            </a:xfrm>
            <a:custGeom>
              <a:avLst/>
              <a:gdLst/>
              <a:ahLst/>
              <a:cxnLst/>
              <a:rect l="l" t="t" r="r" b="b"/>
              <a:pathLst>
                <a:path w="457200" h="373379">
                  <a:moveTo>
                    <a:pt x="394970" y="0"/>
                  </a:moveTo>
                  <a:lnTo>
                    <a:pt x="62228" y="0"/>
                  </a:lnTo>
                  <a:lnTo>
                    <a:pt x="37985" y="4883"/>
                  </a:lnTo>
                  <a:lnTo>
                    <a:pt x="18207" y="18207"/>
                  </a:lnTo>
                  <a:lnTo>
                    <a:pt x="4883" y="37985"/>
                  </a:lnTo>
                  <a:lnTo>
                    <a:pt x="0" y="62230"/>
                  </a:lnTo>
                  <a:lnTo>
                    <a:pt x="0" y="311151"/>
                  </a:lnTo>
                  <a:lnTo>
                    <a:pt x="4883" y="335394"/>
                  </a:lnTo>
                  <a:lnTo>
                    <a:pt x="18207" y="355172"/>
                  </a:lnTo>
                  <a:lnTo>
                    <a:pt x="37985" y="368496"/>
                  </a:lnTo>
                  <a:lnTo>
                    <a:pt x="62228" y="373381"/>
                  </a:lnTo>
                  <a:lnTo>
                    <a:pt x="394970" y="373381"/>
                  </a:lnTo>
                  <a:lnTo>
                    <a:pt x="419213" y="368496"/>
                  </a:lnTo>
                  <a:lnTo>
                    <a:pt x="438990" y="355172"/>
                  </a:lnTo>
                  <a:lnTo>
                    <a:pt x="452315" y="335394"/>
                  </a:lnTo>
                  <a:lnTo>
                    <a:pt x="457200" y="311151"/>
                  </a:lnTo>
                  <a:lnTo>
                    <a:pt x="457200" y="62230"/>
                  </a:lnTo>
                  <a:lnTo>
                    <a:pt x="452315" y="37985"/>
                  </a:lnTo>
                  <a:lnTo>
                    <a:pt x="438990" y="18207"/>
                  </a:lnTo>
                  <a:lnTo>
                    <a:pt x="419213" y="4883"/>
                  </a:lnTo>
                  <a:lnTo>
                    <a:pt x="394970" y="0"/>
                  </a:lnTo>
                  <a:close/>
                </a:path>
              </a:pathLst>
            </a:custGeom>
            <a:solidFill>
              <a:srgbClr val="D4FB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3352799" y="4782310"/>
              <a:ext cx="457200" cy="373380"/>
            </a:xfrm>
            <a:custGeom>
              <a:avLst/>
              <a:gdLst/>
              <a:ahLst/>
              <a:cxnLst/>
              <a:rect l="l" t="t" r="r" b="b"/>
              <a:pathLst>
                <a:path w="457200" h="373379">
                  <a:moveTo>
                    <a:pt x="0" y="62230"/>
                  </a:moveTo>
                  <a:lnTo>
                    <a:pt x="4883" y="37986"/>
                  </a:lnTo>
                  <a:lnTo>
                    <a:pt x="18207" y="18207"/>
                  </a:lnTo>
                  <a:lnTo>
                    <a:pt x="37986" y="4883"/>
                  </a:lnTo>
                  <a:lnTo>
                    <a:pt x="62229" y="0"/>
                  </a:lnTo>
                  <a:lnTo>
                    <a:pt x="394970" y="0"/>
                  </a:lnTo>
                  <a:lnTo>
                    <a:pt x="419212" y="4883"/>
                  </a:lnTo>
                  <a:lnTo>
                    <a:pt x="438991" y="18207"/>
                  </a:lnTo>
                  <a:lnTo>
                    <a:pt x="452315" y="37986"/>
                  </a:lnTo>
                  <a:lnTo>
                    <a:pt x="457199" y="62230"/>
                  </a:lnTo>
                  <a:lnTo>
                    <a:pt x="457199" y="311150"/>
                  </a:lnTo>
                  <a:lnTo>
                    <a:pt x="452315" y="335393"/>
                  </a:lnTo>
                  <a:lnTo>
                    <a:pt x="438991" y="355171"/>
                  </a:lnTo>
                  <a:lnTo>
                    <a:pt x="419212" y="368496"/>
                  </a:lnTo>
                  <a:lnTo>
                    <a:pt x="394970" y="373380"/>
                  </a:lnTo>
                  <a:lnTo>
                    <a:pt x="62229" y="373380"/>
                  </a:lnTo>
                  <a:lnTo>
                    <a:pt x="37986" y="368496"/>
                  </a:lnTo>
                  <a:lnTo>
                    <a:pt x="18207" y="355171"/>
                  </a:lnTo>
                  <a:lnTo>
                    <a:pt x="4883" y="335393"/>
                  </a:lnTo>
                  <a:lnTo>
                    <a:pt x="0" y="311150"/>
                  </a:lnTo>
                  <a:lnTo>
                    <a:pt x="0" y="62230"/>
                  </a:lnTo>
                  <a:close/>
                </a:path>
              </a:pathLst>
            </a:custGeom>
            <a:ln w="91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281170" y="4687823"/>
              <a:ext cx="624838" cy="679703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3352800" y="4431790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393700" y="0"/>
                  </a:moveTo>
                  <a:lnTo>
                    <a:pt x="63500" y="0"/>
                  </a:lnTo>
                  <a:lnTo>
                    <a:pt x="38789" y="4992"/>
                  </a:lnTo>
                  <a:lnTo>
                    <a:pt x="18604" y="18605"/>
                  </a:lnTo>
                  <a:lnTo>
                    <a:pt x="4991" y="38790"/>
                  </a:lnTo>
                  <a:lnTo>
                    <a:pt x="0" y="63500"/>
                  </a:lnTo>
                  <a:lnTo>
                    <a:pt x="0" y="317500"/>
                  </a:lnTo>
                  <a:lnTo>
                    <a:pt x="4991" y="342209"/>
                  </a:lnTo>
                  <a:lnTo>
                    <a:pt x="18604" y="362394"/>
                  </a:lnTo>
                  <a:lnTo>
                    <a:pt x="38789" y="376007"/>
                  </a:lnTo>
                  <a:lnTo>
                    <a:pt x="63500" y="381000"/>
                  </a:lnTo>
                  <a:lnTo>
                    <a:pt x="393700" y="381000"/>
                  </a:lnTo>
                  <a:lnTo>
                    <a:pt x="418409" y="376007"/>
                  </a:lnTo>
                  <a:lnTo>
                    <a:pt x="438593" y="362394"/>
                  </a:lnTo>
                  <a:lnTo>
                    <a:pt x="452206" y="342209"/>
                  </a:lnTo>
                  <a:lnTo>
                    <a:pt x="457200" y="317500"/>
                  </a:lnTo>
                  <a:lnTo>
                    <a:pt x="457200" y="63500"/>
                  </a:lnTo>
                  <a:lnTo>
                    <a:pt x="452206" y="38790"/>
                  </a:lnTo>
                  <a:lnTo>
                    <a:pt x="438593" y="18605"/>
                  </a:lnTo>
                  <a:lnTo>
                    <a:pt x="418409" y="4992"/>
                  </a:lnTo>
                  <a:lnTo>
                    <a:pt x="393700" y="0"/>
                  </a:lnTo>
                  <a:close/>
                </a:path>
              </a:pathLst>
            </a:custGeom>
            <a:solidFill>
              <a:srgbClr val="609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3352799" y="4431790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0" y="63499"/>
                  </a:moveTo>
                  <a:lnTo>
                    <a:pt x="4991" y="38790"/>
                  </a:lnTo>
                  <a:lnTo>
                    <a:pt x="18605" y="18605"/>
                  </a:lnTo>
                  <a:lnTo>
                    <a:pt x="38789" y="4991"/>
                  </a:lnTo>
                  <a:lnTo>
                    <a:pt x="63499" y="0"/>
                  </a:lnTo>
                  <a:lnTo>
                    <a:pt x="393699" y="0"/>
                  </a:lnTo>
                  <a:lnTo>
                    <a:pt x="418408" y="4991"/>
                  </a:lnTo>
                  <a:lnTo>
                    <a:pt x="438593" y="18605"/>
                  </a:lnTo>
                  <a:lnTo>
                    <a:pt x="452206" y="38790"/>
                  </a:lnTo>
                  <a:lnTo>
                    <a:pt x="457199" y="63499"/>
                  </a:lnTo>
                  <a:lnTo>
                    <a:pt x="457199" y="317498"/>
                  </a:lnTo>
                  <a:lnTo>
                    <a:pt x="452206" y="342208"/>
                  </a:lnTo>
                  <a:lnTo>
                    <a:pt x="438593" y="362393"/>
                  </a:lnTo>
                  <a:lnTo>
                    <a:pt x="418408" y="376006"/>
                  </a:lnTo>
                  <a:lnTo>
                    <a:pt x="393699" y="380998"/>
                  </a:lnTo>
                  <a:lnTo>
                    <a:pt x="63499" y="380998"/>
                  </a:lnTo>
                  <a:lnTo>
                    <a:pt x="38789" y="376006"/>
                  </a:lnTo>
                  <a:lnTo>
                    <a:pt x="18605" y="362393"/>
                  </a:lnTo>
                  <a:lnTo>
                    <a:pt x="4991" y="342208"/>
                  </a:lnTo>
                  <a:lnTo>
                    <a:pt x="0" y="317498"/>
                  </a:lnTo>
                  <a:lnTo>
                    <a:pt x="0" y="6349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273552" y="4341876"/>
              <a:ext cx="643126" cy="679703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2831591" y="3707890"/>
              <a:ext cx="457200" cy="368935"/>
            </a:xfrm>
            <a:custGeom>
              <a:avLst/>
              <a:gdLst/>
              <a:ahLst/>
              <a:cxnLst/>
              <a:rect l="l" t="t" r="r" b="b"/>
              <a:pathLst>
                <a:path w="457200" h="368935">
                  <a:moveTo>
                    <a:pt x="395730" y="0"/>
                  </a:moveTo>
                  <a:lnTo>
                    <a:pt x="61468" y="0"/>
                  </a:lnTo>
                  <a:lnTo>
                    <a:pt x="37557" y="4834"/>
                  </a:lnTo>
                  <a:lnTo>
                    <a:pt x="18017" y="18018"/>
                  </a:lnTo>
                  <a:lnTo>
                    <a:pt x="4834" y="37558"/>
                  </a:lnTo>
                  <a:lnTo>
                    <a:pt x="0" y="61468"/>
                  </a:lnTo>
                  <a:lnTo>
                    <a:pt x="0" y="307339"/>
                  </a:lnTo>
                  <a:lnTo>
                    <a:pt x="4834" y="331249"/>
                  </a:lnTo>
                  <a:lnTo>
                    <a:pt x="18017" y="350789"/>
                  </a:lnTo>
                  <a:lnTo>
                    <a:pt x="37557" y="363971"/>
                  </a:lnTo>
                  <a:lnTo>
                    <a:pt x="61468" y="368806"/>
                  </a:lnTo>
                  <a:lnTo>
                    <a:pt x="395730" y="368806"/>
                  </a:lnTo>
                  <a:lnTo>
                    <a:pt x="419641" y="363971"/>
                  </a:lnTo>
                  <a:lnTo>
                    <a:pt x="439179" y="350789"/>
                  </a:lnTo>
                  <a:lnTo>
                    <a:pt x="452363" y="331249"/>
                  </a:lnTo>
                  <a:lnTo>
                    <a:pt x="457198" y="307339"/>
                  </a:lnTo>
                  <a:lnTo>
                    <a:pt x="457198" y="61468"/>
                  </a:lnTo>
                  <a:lnTo>
                    <a:pt x="452363" y="37558"/>
                  </a:lnTo>
                  <a:lnTo>
                    <a:pt x="439179" y="18018"/>
                  </a:lnTo>
                  <a:lnTo>
                    <a:pt x="419641" y="4834"/>
                  </a:lnTo>
                  <a:lnTo>
                    <a:pt x="395730" y="0"/>
                  </a:lnTo>
                  <a:close/>
                </a:path>
              </a:pathLst>
            </a:custGeom>
            <a:solidFill>
              <a:srgbClr val="609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831591" y="3707890"/>
              <a:ext cx="457200" cy="368935"/>
            </a:xfrm>
            <a:custGeom>
              <a:avLst/>
              <a:gdLst/>
              <a:ahLst/>
              <a:cxnLst/>
              <a:rect l="l" t="t" r="r" b="b"/>
              <a:pathLst>
                <a:path w="457200" h="368935">
                  <a:moveTo>
                    <a:pt x="0" y="61466"/>
                  </a:moveTo>
                  <a:lnTo>
                    <a:pt x="4834" y="37557"/>
                  </a:lnTo>
                  <a:lnTo>
                    <a:pt x="18018" y="18018"/>
                  </a:lnTo>
                  <a:lnTo>
                    <a:pt x="37557" y="4834"/>
                  </a:lnTo>
                  <a:lnTo>
                    <a:pt x="61467" y="0"/>
                  </a:lnTo>
                  <a:lnTo>
                    <a:pt x="395730" y="0"/>
                  </a:lnTo>
                  <a:lnTo>
                    <a:pt x="419640" y="4834"/>
                  </a:lnTo>
                  <a:lnTo>
                    <a:pt x="439180" y="18018"/>
                  </a:lnTo>
                  <a:lnTo>
                    <a:pt x="452363" y="37557"/>
                  </a:lnTo>
                  <a:lnTo>
                    <a:pt x="457198" y="61466"/>
                  </a:lnTo>
                  <a:lnTo>
                    <a:pt x="457198" y="307338"/>
                  </a:lnTo>
                  <a:lnTo>
                    <a:pt x="452363" y="331248"/>
                  </a:lnTo>
                  <a:lnTo>
                    <a:pt x="439180" y="350788"/>
                  </a:lnTo>
                  <a:lnTo>
                    <a:pt x="419640" y="363971"/>
                  </a:lnTo>
                  <a:lnTo>
                    <a:pt x="395730" y="368806"/>
                  </a:lnTo>
                  <a:lnTo>
                    <a:pt x="61467" y="368806"/>
                  </a:lnTo>
                  <a:lnTo>
                    <a:pt x="37557" y="363971"/>
                  </a:lnTo>
                  <a:lnTo>
                    <a:pt x="18018" y="350788"/>
                  </a:lnTo>
                  <a:lnTo>
                    <a:pt x="4834" y="331248"/>
                  </a:lnTo>
                  <a:lnTo>
                    <a:pt x="0" y="307338"/>
                  </a:lnTo>
                  <a:lnTo>
                    <a:pt x="0" y="61466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776726" y="3610355"/>
              <a:ext cx="591311" cy="679703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2831591" y="4076700"/>
              <a:ext cx="457200" cy="1079500"/>
            </a:xfrm>
            <a:custGeom>
              <a:avLst/>
              <a:gdLst/>
              <a:ahLst/>
              <a:cxnLst/>
              <a:rect l="l" t="t" r="r" b="b"/>
              <a:pathLst>
                <a:path w="457200" h="1079500">
                  <a:moveTo>
                    <a:pt x="381000" y="0"/>
                  </a:moveTo>
                  <a:lnTo>
                    <a:pt x="76200" y="0"/>
                  </a:lnTo>
                  <a:lnTo>
                    <a:pt x="46558" y="5994"/>
                  </a:lnTo>
                  <a:lnTo>
                    <a:pt x="22335" y="22336"/>
                  </a:lnTo>
                  <a:lnTo>
                    <a:pt x="5993" y="46559"/>
                  </a:lnTo>
                  <a:lnTo>
                    <a:pt x="0" y="76200"/>
                  </a:lnTo>
                  <a:lnTo>
                    <a:pt x="0" y="1002792"/>
                  </a:lnTo>
                  <a:lnTo>
                    <a:pt x="5993" y="1032432"/>
                  </a:lnTo>
                  <a:lnTo>
                    <a:pt x="22335" y="1056655"/>
                  </a:lnTo>
                  <a:lnTo>
                    <a:pt x="46558" y="1072997"/>
                  </a:lnTo>
                  <a:lnTo>
                    <a:pt x="76200" y="1078992"/>
                  </a:lnTo>
                  <a:lnTo>
                    <a:pt x="381000" y="1078992"/>
                  </a:lnTo>
                  <a:lnTo>
                    <a:pt x="410639" y="1072997"/>
                  </a:lnTo>
                  <a:lnTo>
                    <a:pt x="434861" y="1056655"/>
                  </a:lnTo>
                  <a:lnTo>
                    <a:pt x="451204" y="1032432"/>
                  </a:lnTo>
                  <a:lnTo>
                    <a:pt x="457198" y="1002792"/>
                  </a:lnTo>
                  <a:lnTo>
                    <a:pt x="457198" y="76200"/>
                  </a:lnTo>
                  <a:lnTo>
                    <a:pt x="451204" y="46559"/>
                  </a:lnTo>
                  <a:lnTo>
                    <a:pt x="434861" y="22336"/>
                  </a:lnTo>
                  <a:lnTo>
                    <a:pt x="410639" y="5994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D4FB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2831591" y="4076700"/>
              <a:ext cx="457200" cy="1079500"/>
            </a:xfrm>
            <a:custGeom>
              <a:avLst/>
              <a:gdLst/>
              <a:ahLst/>
              <a:cxnLst/>
              <a:rect l="l" t="t" r="r" b="b"/>
              <a:pathLst>
                <a:path w="457200" h="1079500">
                  <a:moveTo>
                    <a:pt x="0" y="76199"/>
                  </a:moveTo>
                  <a:lnTo>
                    <a:pt x="5994" y="46558"/>
                  </a:lnTo>
                  <a:lnTo>
                    <a:pt x="22336" y="22336"/>
                  </a:lnTo>
                  <a:lnTo>
                    <a:pt x="46558" y="5994"/>
                  </a:lnTo>
                  <a:lnTo>
                    <a:pt x="76199" y="0"/>
                  </a:lnTo>
                  <a:lnTo>
                    <a:pt x="380999" y="0"/>
                  </a:lnTo>
                  <a:lnTo>
                    <a:pt x="410639" y="5994"/>
                  </a:lnTo>
                  <a:lnTo>
                    <a:pt x="434862" y="22336"/>
                  </a:lnTo>
                  <a:lnTo>
                    <a:pt x="451204" y="46558"/>
                  </a:lnTo>
                  <a:lnTo>
                    <a:pt x="457198" y="76199"/>
                  </a:lnTo>
                  <a:lnTo>
                    <a:pt x="457198" y="1002791"/>
                  </a:lnTo>
                  <a:lnTo>
                    <a:pt x="451204" y="1032431"/>
                  </a:lnTo>
                  <a:lnTo>
                    <a:pt x="434862" y="1056654"/>
                  </a:lnTo>
                  <a:lnTo>
                    <a:pt x="410639" y="1072996"/>
                  </a:lnTo>
                  <a:lnTo>
                    <a:pt x="380999" y="1078991"/>
                  </a:lnTo>
                  <a:lnTo>
                    <a:pt x="76199" y="1078991"/>
                  </a:lnTo>
                  <a:lnTo>
                    <a:pt x="46558" y="1072996"/>
                  </a:lnTo>
                  <a:lnTo>
                    <a:pt x="22336" y="1056654"/>
                  </a:lnTo>
                  <a:lnTo>
                    <a:pt x="5994" y="1032431"/>
                  </a:lnTo>
                  <a:lnTo>
                    <a:pt x="0" y="1002791"/>
                  </a:lnTo>
                  <a:lnTo>
                    <a:pt x="0" y="7619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761488" y="3968496"/>
              <a:ext cx="624838" cy="679703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761488" y="4334255"/>
              <a:ext cx="624838" cy="679703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761488" y="4700015"/>
              <a:ext cx="624838" cy="679703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4584190" y="3707890"/>
              <a:ext cx="457200" cy="368935"/>
            </a:xfrm>
            <a:custGeom>
              <a:avLst/>
              <a:gdLst/>
              <a:ahLst/>
              <a:cxnLst/>
              <a:rect l="l" t="t" r="r" b="b"/>
              <a:pathLst>
                <a:path w="457200" h="368935">
                  <a:moveTo>
                    <a:pt x="395731" y="0"/>
                  </a:moveTo>
                  <a:lnTo>
                    <a:pt x="61467" y="0"/>
                  </a:lnTo>
                  <a:lnTo>
                    <a:pt x="37557" y="4834"/>
                  </a:lnTo>
                  <a:lnTo>
                    <a:pt x="18017" y="18018"/>
                  </a:lnTo>
                  <a:lnTo>
                    <a:pt x="4834" y="37558"/>
                  </a:lnTo>
                  <a:lnTo>
                    <a:pt x="0" y="61468"/>
                  </a:lnTo>
                  <a:lnTo>
                    <a:pt x="0" y="307339"/>
                  </a:lnTo>
                  <a:lnTo>
                    <a:pt x="4834" y="331249"/>
                  </a:lnTo>
                  <a:lnTo>
                    <a:pt x="18017" y="350789"/>
                  </a:lnTo>
                  <a:lnTo>
                    <a:pt x="37557" y="363971"/>
                  </a:lnTo>
                  <a:lnTo>
                    <a:pt x="61467" y="368806"/>
                  </a:lnTo>
                  <a:lnTo>
                    <a:pt x="395731" y="368806"/>
                  </a:lnTo>
                  <a:lnTo>
                    <a:pt x="419641" y="363971"/>
                  </a:lnTo>
                  <a:lnTo>
                    <a:pt x="439179" y="350789"/>
                  </a:lnTo>
                  <a:lnTo>
                    <a:pt x="452363" y="331249"/>
                  </a:lnTo>
                  <a:lnTo>
                    <a:pt x="457200" y="307339"/>
                  </a:lnTo>
                  <a:lnTo>
                    <a:pt x="457200" y="61468"/>
                  </a:lnTo>
                  <a:lnTo>
                    <a:pt x="452363" y="37558"/>
                  </a:lnTo>
                  <a:lnTo>
                    <a:pt x="439179" y="18018"/>
                  </a:lnTo>
                  <a:lnTo>
                    <a:pt x="419641" y="4834"/>
                  </a:lnTo>
                  <a:lnTo>
                    <a:pt x="395731" y="0"/>
                  </a:lnTo>
                  <a:close/>
                </a:path>
              </a:pathLst>
            </a:custGeom>
            <a:solidFill>
              <a:srgbClr val="609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584190" y="3707890"/>
              <a:ext cx="457200" cy="368935"/>
            </a:xfrm>
            <a:custGeom>
              <a:avLst/>
              <a:gdLst/>
              <a:ahLst/>
              <a:cxnLst/>
              <a:rect l="l" t="t" r="r" b="b"/>
              <a:pathLst>
                <a:path w="457200" h="368935">
                  <a:moveTo>
                    <a:pt x="0" y="61466"/>
                  </a:moveTo>
                  <a:lnTo>
                    <a:pt x="4834" y="37557"/>
                  </a:lnTo>
                  <a:lnTo>
                    <a:pt x="18017" y="18018"/>
                  </a:lnTo>
                  <a:lnTo>
                    <a:pt x="37558" y="4834"/>
                  </a:lnTo>
                  <a:lnTo>
                    <a:pt x="61467" y="0"/>
                  </a:lnTo>
                  <a:lnTo>
                    <a:pt x="395732" y="0"/>
                  </a:lnTo>
                  <a:lnTo>
                    <a:pt x="419641" y="4834"/>
                  </a:lnTo>
                  <a:lnTo>
                    <a:pt x="439180" y="18018"/>
                  </a:lnTo>
                  <a:lnTo>
                    <a:pt x="452363" y="37557"/>
                  </a:lnTo>
                  <a:lnTo>
                    <a:pt x="457199" y="61466"/>
                  </a:lnTo>
                  <a:lnTo>
                    <a:pt x="457199" y="307338"/>
                  </a:lnTo>
                  <a:lnTo>
                    <a:pt x="452363" y="331248"/>
                  </a:lnTo>
                  <a:lnTo>
                    <a:pt x="439180" y="350788"/>
                  </a:lnTo>
                  <a:lnTo>
                    <a:pt x="419641" y="363971"/>
                  </a:lnTo>
                  <a:lnTo>
                    <a:pt x="395732" y="368806"/>
                  </a:lnTo>
                  <a:lnTo>
                    <a:pt x="61467" y="368806"/>
                  </a:lnTo>
                  <a:lnTo>
                    <a:pt x="37558" y="363971"/>
                  </a:lnTo>
                  <a:lnTo>
                    <a:pt x="18017" y="350788"/>
                  </a:lnTo>
                  <a:lnTo>
                    <a:pt x="4834" y="331248"/>
                  </a:lnTo>
                  <a:lnTo>
                    <a:pt x="0" y="307338"/>
                  </a:lnTo>
                  <a:lnTo>
                    <a:pt x="0" y="61466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520184" y="3610355"/>
              <a:ext cx="608075" cy="679703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4584190" y="4076700"/>
              <a:ext cx="457200" cy="1079500"/>
            </a:xfrm>
            <a:custGeom>
              <a:avLst/>
              <a:gdLst/>
              <a:ahLst/>
              <a:cxnLst/>
              <a:rect l="l" t="t" r="r" b="b"/>
              <a:pathLst>
                <a:path w="457200" h="1079500">
                  <a:moveTo>
                    <a:pt x="381000" y="0"/>
                  </a:moveTo>
                  <a:lnTo>
                    <a:pt x="76200" y="0"/>
                  </a:lnTo>
                  <a:lnTo>
                    <a:pt x="46558" y="5994"/>
                  </a:lnTo>
                  <a:lnTo>
                    <a:pt x="22335" y="22336"/>
                  </a:lnTo>
                  <a:lnTo>
                    <a:pt x="5993" y="46559"/>
                  </a:lnTo>
                  <a:lnTo>
                    <a:pt x="0" y="76200"/>
                  </a:lnTo>
                  <a:lnTo>
                    <a:pt x="0" y="1002792"/>
                  </a:lnTo>
                  <a:lnTo>
                    <a:pt x="5993" y="1032432"/>
                  </a:lnTo>
                  <a:lnTo>
                    <a:pt x="22335" y="1056655"/>
                  </a:lnTo>
                  <a:lnTo>
                    <a:pt x="46558" y="1072997"/>
                  </a:lnTo>
                  <a:lnTo>
                    <a:pt x="76200" y="1078992"/>
                  </a:lnTo>
                  <a:lnTo>
                    <a:pt x="381000" y="1078992"/>
                  </a:lnTo>
                  <a:lnTo>
                    <a:pt x="410639" y="1072997"/>
                  </a:lnTo>
                  <a:lnTo>
                    <a:pt x="434861" y="1056655"/>
                  </a:lnTo>
                  <a:lnTo>
                    <a:pt x="451204" y="1032432"/>
                  </a:lnTo>
                  <a:lnTo>
                    <a:pt x="457200" y="1002792"/>
                  </a:lnTo>
                  <a:lnTo>
                    <a:pt x="457200" y="76200"/>
                  </a:lnTo>
                  <a:lnTo>
                    <a:pt x="451204" y="46559"/>
                  </a:lnTo>
                  <a:lnTo>
                    <a:pt x="434861" y="22336"/>
                  </a:lnTo>
                  <a:lnTo>
                    <a:pt x="410639" y="5994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D4FB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4584190" y="4076700"/>
              <a:ext cx="457200" cy="1079500"/>
            </a:xfrm>
            <a:custGeom>
              <a:avLst/>
              <a:gdLst/>
              <a:ahLst/>
              <a:cxnLst/>
              <a:rect l="l" t="t" r="r" b="b"/>
              <a:pathLst>
                <a:path w="457200" h="1079500">
                  <a:moveTo>
                    <a:pt x="0" y="76199"/>
                  </a:moveTo>
                  <a:lnTo>
                    <a:pt x="5993" y="46558"/>
                  </a:lnTo>
                  <a:lnTo>
                    <a:pt x="22335" y="22336"/>
                  </a:lnTo>
                  <a:lnTo>
                    <a:pt x="46559" y="5994"/>
                  </a:lnTo>
                  <a:lnTo>
                    <a:pt x="76199" y="0"/>
                  </a:lnTo>
                  <a:lnTo>
                    <a:pt x="380999" y="0"/>
                  </a:lnTo>
                  <a:lnTo>
                    <a:pt x="410640" y="5994"/>
                  </a:lnTo>
                  <a:lnTo>
                    <a:pt x="434862" y="22336"/>
                  </a:lnTo>
                  <a:lnTo>
                    <a:pt x="451204" y="46558"/>
                  </a:lnTo>
                  <a:lnTo>
                    <a:pt x="457199" y="76199"/>
                  </a:lnTo>
                  <a:lnTo>
                    <a:pt x="457199" y="1002791"/>
                  </a:lnTo>
                  <a:lnTo>
                    <a:pt x="451204" y="1032431"/>
                  </a:lnTo>
                  <a:lnTo>
                    <a:pt x="434862" y="1056654"/>
                  </a:lnTo>
                  <a:lnTo>
                    <a:pt x="410640" y="1072996"/>
                  </a:lnTo>
                  <a:lnTo>
                    <a:pt x="380999" y="1078991"/>
                  </a:lnTo>
                  <a:lnTo>
                    <a:pt x="76199" y="1078991"/>
                  </a:lnTo>
                  <a:lnTo>
                    <a:pt x="46559" y="1072996"/>
                  </a:lnTo>
                  <a:lnTo>
                    <a:pt x="22335" y="1056654"/>
                  </a:lnTo>
                  <a:lnTo>
                    <a:pt x="5993" y="1032431"/>
                  </a:lnTo>
                  <a:lnTo>
                    <a:pt x="0" y="1002791"/>
                  </a:lnTo>
                  <a:lnTo>
                    <a:pt x="0" y="7619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514087" y="3968496"/>
              <a:ext cx="624838" cy="679703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514087" y="4334255"/>
              <a:ext cx="624838" cy="679703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514087" y="4700015"/>
              <a:ext cx="624838" cy="679703"/>
            </a:xfrm>
            <a:prstGeom prst="rect">
              <a:avLst/>
            </a:prstGeom>
          </p:spPr>
        </p:pic>
      </p:grpSp>
      <p:sp>
        <p:nvSpPr>
          <p:cNvPr id="116" name="object 116"/>
          <p:cNvSpPr txBox="1"/>
          <p:nvPr/>
        </p:nvSpPr>
        <p:spPr>
          <a:xfrm>
            <a:off x="4691634" y="3690411"/>
            <a:ext cx="245745" cy="147066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algn="just">
              <a:lnSpc>
                <a:spcPct val="98400"/>
              </a:lnSpc>
              <a:spcBef>
                <a:spcPts val="145"/>
              </a:spcBef>
            </a:pPr>
            <a:r>
              <a:rPr sz="2400" spc="-50" dirty="0">
                <a:latin typeface="Arial"/>
                <a:cs typeface="Arial"/>
              </a:rPr>
              <a:t>A C C C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7" name="object 117"/>
          <p:cNvGrpSpPr/>
          <p:nvPr/>
        </p:nvGrpSpPr>
        <p:grpSpPr>
          <a:xfrm>
            <a:off x="1684020" y="3608832"/>
            <a:ext cx="2232660" cy="1771014"/>
            <a:chOff x="1684020" y="3608832"/>
            <a:chExt cx="2232660" cy="1771014"/>
          </a:xfrm>
        </p:grpSpPr>
        <p:sp>
          <p:nvSpPr>
            <p:cNvPr id="118" name="object 118"/>
            <p:cNvSpPr/>
            <p:nvPr/>
          </p:nvSpPr>
          <p:spPr>
            <a:xfrm>
              <a:off x="3352800" y="3707890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393700" y="0"/>
                  </a:moveTo>
                  <a:lnTo>
                    <a:pt x="63500" y="0"/>
                  </a:lnTo>
                  <a:lnTo>
                    <a:pt x="38789" y="4992"/>
                  </a:lnTo>
                  <a:lnTo>
                    <a:pt x="18604" y="18605"/>
                  </a:lnTo>
                  <a:lnTo>
                    <a:pt x="4991" y="38790"/>
                  </a:lnTo>
                  <a:lnTo>
                    <a:pt x="0" y="63500"/>
                  </a:lnTo>
                  <a:lnTo>
                    <a:pt x="0" y="317500"/>
                  </a:lnTo>
                  <a:lnTo>
                    <a:pt x="4991" y="342209"/>
                  </a:lnTo>
                  <a:lnTo>
                    <a:pt x="18604" y="362394"/>
                  </a:lnTo>
                  <a:lnTo>
                    <a:pt x="38789" y="376007"/>
                  </a:lnTo>
                  <a:lnTo>
                    <a:pt x="63500" y="381000"/>
                  </a:lnTo>
                  <a:lnTo>
                    <a:pt x="393700" y="381000"/>
                  </a:lnTo>
                  <a:lnTo>
                    <a:pt x="418409" y="376007"/>
                  </a:lnTo>
                  <a:lnTo>
                    <a:pt x="438593" y="362394"/>
                  </a:lnTo>
                  <a:lnTo>
                    <a:pt x="452206" y="342209"/>
                  </a:lnTo>
                  <a:lnTo>
                    <a:pt x="457200" y="317500"/>
                  </a:lnTo>
                  <a:lnTo>
                    <a:pt x="457200" y="63500"/>
                  </a:lnTo>
                  <a:lnTo>
                    <a:pt x="452206" y="38790"/>
                  </a:lnTo>
                  <a:lnTo>
                    <a:pt x="438593" y="18605"/>
                  </a:lnTo>
                  <a:lnTo>
                    <a:pt x="418409" y="4992"/>
                  </a:lnTo>
                  <a:lnTo>
                    <a:pt x="39370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273552" y="3617976"/>
              <a:ext cx="643126" cy="679703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352800" y="4088890"/>
              <a:ext cx="457200" cy="375285"/>
            </a:xfrm>
            <a:custGeom>
              <a:avLst/>
              <a:gdLst/>
              <a:ahLst/>
              <a:cxnLst/>
              <a:rect l="l" t="t" r="r" b="b"/>
              <a:pathLst>
                <a:path w="457200" h="375285">
                  <a:moveTo>
                    <a:pt x="394714" y="0"/>
                  </a:moveTo>
                  <a:lnTo>
                    <a:pt x="62484" y="0"/>
                  </a:lnTo>
                  <a:lnTo>
                    <a:pt x="38146" y="4904"/>
                  </a:lnTo>
                  <a:lnTo>
                    <a:pt x="18286" y="18287"/>
                  </a:lnTo>
                  <a:lnTo>
                    <a:pt x="4904" y="38146"/>
                  </a:lnTo>
                  <a:lnTo>
                    <a:pt x="0" y="62483"/>
                  </a:lnTo>
                  <a:lnTo>
                    <a:pt x="0" y="312418"/>
                  </a:lnTo>
                  <a:lnTo>
                    <a:pt x="4904" y="336757"/>
                  </a:lnTo>
                  <a:lnTo>
                    <a:pt x="18286" y="356614"/>
                  </a:lnTo>
                  <a:lnTo>
                    <a:pt x="38146" y="369997"/>
                  </a:lnTo>
                  <a:lnTo>
                    <a:pt x="62484" y="374902"/>
                  </a:lnTo>
                  <a:lnTo>
                    <a:pt x="394714" y="374902"/>
                  </a:lnTo>
                  <a:lnTo>
                    <a:pt x="419051" y="369997"/>
                  </a:lnTo>
                  <a:lnTo>
                    <a:pt x="438912" y="356614"/>
                  </a:lnTo>
                  <a:lnTo>
                    <a:pt x="452293" y="336757"/>
                  </a:lnTo>
                  <a:lnTo>
                    <a:pt x="457200" y="312418"/>
                  </a:lnTo>
                  <a:lnTo>
                    <a:pt x="457200" y="62483"/>
                  </a:lnTo>
                  <a:lnTo>
                    <a:pt x="452293" y="38146"/>
                  </a:lnTo>
                  <a:lnTo>
                    <a:pt x="438912" y="18287"/>
                  </a:lnTo>
                  <a:lnTo>
                    <a:pt x="419051" y="4904"/>
                  </a:lnTo>
                  <a:lnTo>
                    <a:pt x="394714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281170" y="3994403"/>
              <a:ext cx="624838" cy="679703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3352800" y="4782310"/>
              <a:ext cx="457200" cy="373380"/>
            </a:xfrm>
            <a:custGeom>
              <a:avLst/>
              <a:gdLst/>
              <a:ahLst/>
              <a:cxnLst/>
              <a:rect l="l" t="t" r="r" b="b"/>
              <a:pathLst>
                <a:path w="457200" h="373379">
                  <a:moveTo>
                    <a:pt x="394970" y="0"/>
                  </a:moveTo>
                  <a:lnTo>
                    <a:pt x="62228" y="0"/>
                  </a:lnTo>
                  <a:lnTo>
                    <a:pt x="37985" y="4883"/>
                  </a:lnTo>
                  <a:lnTo>
                    <a:pt x="18207" y="18207"/>
                  </a:lnTo>
                  <a:lnTo>
                    <a:pt x="4883" y="37985"/>
                  </a:lnTo>
                  <a:lnTo>
                    <a:pt x="0" y="62230"/>
                  </a:lnTo>
                  <a:lnTo>
                    <a:pt x="0" y="311151"/>
                  </a:lnTo>
                  <a:lnTo>
                    <a:pt x="4883" y="335394"/>
                  </a:lnTo>
                  <a:lnTo>
                    <a:pt x="18207" y="355172"/>
                  </a:lnTo>
                  <a:lnTo>
                    <a:pt x="37985" y="368496"/>
                  </a:lnTo>
                  <a:lnTo>
                    <a:pt x="62228" y="373381"/>
                  </a:lnTo>
                  <a:lnTo>
                    <a:pt x="394970" y="373381"/>
                  </a:lnTo>
                  <a:lnTo>
                    <a:pt x="419213" y="368496"/>
                  </a:lnTo>
                  <a:lnTo>
                    <a:pt x="438990" y="355172"/>
                  </a:lnTo>
                  <a:lnTo>
                    <a:pt x="452315" y="335394"/>
                  </a:lnTo>
                  <a:lnTo>
                    <a:pt x="457200" y="311151"/>
                  </a:lnTo>
                  <a:lnTo>
                    <a:pt x="457200" y="62230"/>
                  </a:lnTo>
                  <a:lnTo>
                    <a:pt x="452315" y="37985"/>
                  </a:lnTo>
                  <a:lnTo>
                    <a:pt x="438990" y="18207"/>
                  </a:lnTo>
                  <a:lnTo>
                    <a:pt x="419213" y="4883"/>
                  </a:lnTo>
                  <a:lnTo>
                    <a:pt x="39497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281170" y="4687823"/>
              <a:ext cx="624838" cy="679703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3352800" y="4431790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393700" y="0"/>
                  </a:moveTo>
                  <a:lnTo>
                    <a:pt x="63500" y="0"/>
                  </a:lnTo>
                  <a:lnTo>
                    <a:pt x="38789" y="4992"/>
                  </a:lnTo>
                  <a:lnTo>
                    <a:pt x="18604" y="18605"/>
                  </a:lnTo>
                  <a:lnTo>
                    <a:pt x="4991" y="38790"/>
                  </a:lnTo>
                  <a:lnTo>
                    <a:pt x="0" y="63500"/>
                  </a:lnTo>
                  <a:lnTo>
                    <a:pt x="0" y="317500"/>
                  </a:lnTo>
                  <a:lnTo>
                    <a:pt x="4991" y="342209"/>
                  </a:lnTo>
                  <a:lnTo>
                    <a:pt x="18604" y="362394"/>
                  </a:lnTo>
                  <a:lnTo>
                    <a:pt x="38789" y="376007"/>
                  </a:lnTo>
                  <a:lnTo>
                    <a:pt x="63500" y="381000"/>
                  </a:lnTo>
                  <a:lnTo>
                    <a:pt x="393700" y="381000"/>
                  </a:lnTo>
                  <a:lnTo>
                    <a:pt x="418409" y="376007"/>
                  </a:lnTo>
                  <a:lnTo>
                    <a:pt x="438593" y="362394"/>
                  </a:lnTo>
                  <a:lnTo>
                    <a:pt x="452206" y="342209"/>
                  </a:lnTo>
                  <a:lnTo>
                    <a:pt x="457200" y="317500"/>
                  </a:lnTo>
                  <a:lnTo>
                    <a:pt x="457200" y="63500"/>
                  </a:lnTo>
                  <a:lnTo>
                    <a:pt x="452206" y="38790"/>
                  </a:lnTo>
                  <a:lnTo>
                    <a:pt x="438593" y="18605"/>
                  </a:lnTo>
                  <a:lnTo>
                    <a:pt x="418409" y="4992"/>
                  </a:lnTo>
                  <a:lnTo>
                    <a:pt x="39370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273552" y="4341876"/>
              <a:ext cx="643126" cy="679703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2831592" y="3707890"/>
              <a:ext cx="457200" cy="368935"/>
            </a:xfrm>
            <a:custGeom>
              <a:avLst/>
              <a:gdLst/>
              <a:ahLst/>
              <a:cxnLst/>
              <a:rect l="l" t="t" r="r" b="b"/>
              <a:pathLst>
                <a:path w="457200" h="368935">
                  <a:moveTo>
                    <a:pt x="395730" y="0"/>
                  </a:moveTo>
                  <a:lnTo>
                    <a:pt x="61468" y="0"/>
                  </a:lnTo>
                  <a:lnTo>
                    <a:pt x="37557" y="4834"/>
                  </a:lnTo>
                  <a:lnTo>
                    <a:pt x="18017" y="18018"/>
                  </a:lnTo>
                  <a:lnTo>
                    <a:pt x="4834" y="37558"/>
                  </a:lnTo>
                  <a:lnTo>
                    <a:pt x="0" y="61468"/>
                  </a:lnTo>
                  <a:lnTo>
                    <a:pt x="0" y="307339"/>
                  </a:lnTo>
                  <a:lnTo>
                    <a:pt x="4834" y="331249"/>
                  </a:lnTo>
                  <a:lnTo>
                    <a:pt x="18017" y="350789"/>
                  </a:lnTo>
                  <a:lnTo>
                    <a:pt x="37557" y="363971"/>
                  </a:lnTo>
                  <a:lnTo>
                    <a:pt x="61468" y="368806"/>
                  </a:lnTo>
                  <a:lnTo>
                    <a:pt x="395730" y="368806"/>
                  </a:lnTo>
                  <a:lnTo>
                    <a:pt x="419641" y="363971"/>
                  </a:lnTo>
                  <a:lnTo>
                    <a:pt x="439179" y="350789"/>
                  </a:lnTo>
                  <a:lnTo>
                    <a:pt x="452363" y="331249"/>
                  </a:lnTo>
                  <a:lnTo>
                    <a:pt x="457198" y="307339"/>
                  </a:lnTo>
                  <a:lnTo>
                    <a:pt x="457198" y="61468"/>
                  </a:lnTo>
                  <a:lnTo>
                    <a:pt x="452363" y="37558"/>
                  </a:lnTo>
                  <a:lnTo>
                    <a:pt x="439179" y="18018"/>
                  </a:lnTo>
                  <a:lnTo>
                    <a:pt x="419641" y="4834"/>
                  </a:lnTo>
                  <a:lnTo>
                    <a:pt x="39573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12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776726" y="3610355"/>
              <a:ext cx="591311" cy="679703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2831592" y="4076700"/>
              <a:ext cx="457200" cy="1079500"/>
            </a:xfrm>
            <a:custGeom>
              <a:avLst/>
              <a:gdLst/>
              <a:ahLst/>
              <a:cxnLst/>
              <a:rect l="l" t="t" r="r" b="b"/>
              <a:pathLst>
                <a:path w="457200" h="1079500">
                  <a:moveTo>
                    <a:pt x="381000" y="0"/>
                  </a:moveTo>
                  <a:lnTo>
                    <a:pt x="76200" y="0"/>
                  </a:lnTo>
                  <a:lnTo>
                    <a:pt x="46558" y="5994"/>
                  </a:lnTo>
                  <a:lnTo>
                    <a:pt x="22335" y="22336"/>
                  </a:lnTo>
                  <a:lnTo>
                    <a:pt x="5993" y="46559"/>
                  </a:lnTo>
                  <a:lnTo>
                    <a:pt x="0" y="76200"/>
                  </a:lnTo>
                  <a:lnTo>
                    <a:pt x="0" y="1002792"/>
                  </a:lnTo>
                  <a:lnTo>
                    <a:pt x="5993" y="1032432"/>
                  </a:lnTo>
                  <a:lnTo>
                    <a:pt x="22335" y="1056655"/>
                  </a:lnTo>
                  <a:lnTo>
                    <a:pt x="46558" y="1072997"/>
                  </a:lnTo>
                  <a:lnTo>
                    <a:pt x="76200" y="1078992"/>
                  </a:lnTo>
                  <a:lnTo>
                    <a:pt x="381000" y="1078992"/>
                  </a:lnTo>
                  <a:lnTo>
                    <a:pt x="410639" y="1072997"/>
                  </a:lnTo>
                  <a:lnTo>
                    <a:pt x="434861" y="1056655"/>
                  </a:lnTo>
                  <a:lnTo>
                    <a:pt x="451204" y="1032432"/>
                  </a:lnTo>
                  <a:lnTo>
                    <a:pt x="457198" y="1002792"/>
                  </a:lnTo>
                  <a:lnTo>
                    <a:pt x="457198" y="76200"/>
                  </a:lnTo>
                  <a:lnTo>
                    <a:pt x="451204" y="46559"/>
                  </a:lnTo>
                  <a:lnTo>
                    <a:pt x="434861" y="22336"/>
                  </a:lnTo>
                  <a:lnTo>
                    <a:pt x="410639" y="5994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761488" y="3968496"/>
              <a:ext cx="624838" cy="679703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761488" y="4334255"/>
              <a:ext cx="624838" cy="679703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761488" y="4700015"/>
              <a:ext cx="624838" cy="679703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1764792" y="3707890"/>
              <a:ext cx="457200" cy="731520"/>
            </a:xfrm>
            <a:custGeom>
              <a:avLst/>
              <a:gdLst/>
              <a:ahLst/>
              <a:cxnLst/>
              <a:rect l="l" t="t" r="r" b="b"/>
              <a:pathLst>
                <a:path w="457200" h="731520">
                  <a:moveTo>
                    <a:pt x="381000" y="0"/>
                  </a:moveTo>
                  <a:lnTo>
                    <a:pt x="76200" y="0"/>
                  </a:lnTo>
                  <a:lnTo>
                    <a:pt x="46558" y="5994"/>
                  </a:lnTo>
                  <a:lnTo>
                    <a:pt x="22335" y="22336"/>
                  </a:lnTo>
                  <a:lnTo>
                    <a:pt x="5993" y="46559"/>
                  </a:lnTo>
                  <a:lnTo>
                    <a:pt x="0" y="76200"/>
                  </a:lnTo>
                  <a:lnTo>
                    <a:pt x="0" y="655318"/>
                  </a:lnTo>
                  <a:lnTo>
                    <a:pt x="5993" y="684960"/>
                  </a:lnTo>
                  <a:lnTo>
                    <a:pt x="22335" y="709183"/>
                  </a:lnTo>
                  <a:lnTo>
                    <a:pt x="46558" y="725525"/>
                  </a:lnTo>
                  <a:lnTo>
                    <a:pt x="76200" y="731518"/>
                  </a:lnTo>
                  <a:lnTo>
                    <a:pt x="381000" y="731518"/>
                  </a:lnTo>
                  <a:lnTo>
                    <a:pt x="410639" y="725525"/>
                  </a:lnTo>
                  <a:lnTo>
                    <a:pt x="434863" y="709183"/>
                  </a:lnTo>
                  <a:lnTo>
                    <a:pt x="451204" y="684960"/>
                  </a:lnTo>
                  <a:lnTo>
                    <a:pt x="457200" y="655318"/>
                  </a:lnTo>
                  <a:lnTo>
                    <a:pt x="457200" y="76200"/>
                  </a:lnTo>
                  <a:lnTo>
                    <a:pt x="451204" y="46559"/>
                  </a:lnTo>
                  <a:lnTo>
                    <a:pt x="434863" y="22336"/>
                  </a:lnTo>
                  <a:lnTo>
                    <a:pt x="410639" y="5994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609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764792" y="3707890"/>
              <a:ext cx="457200" cy="731520"/>
            </a:xfrm>
            <a:custGeom>
              <a:avLst/>
              <a:gdLst/>
              <a:ahLst/>
              <a:cxnLst/>
              <a:rect l="l" t="t" r="r" b="b"/>
              <a:pathLst>
                <a:path w="457200" h="731520">
                  <a:moveTo>
                    <a:pt x="0" y="76199"/>
                  </a:moveTo>
                  <a:lnTo>
                    <a:pt x="5994" y="46558"/>
                  </a:lnTo>
                  <a:lnTo>
                    <a:pt x="22336" y="22336"/>
                  </a:lnTo>
                  <a:lnTo>
                    <a:pt x="46558" y="5994"/>
                  </a:lnTo>
                  <a:lnTo>
                    <a:pt x="76199" y="0"/>
                  </a:lnTo>
                  <a:lnTo>
                    <a:pt x="380999" y="0"/>
                  </a:lnTo>
                  <a:lnTo>
                    <a:pt x="410639" y="5994"/>
                  </a:lnTo>
                  <a:lnTo>
                    <a:pt x="434862" y="22336"/>
                  </a:lnTo>
                  <a:lnTo>
                    <a:pt x="451205" y="46558"/>
                  </a:lnTo>
                  <a:lnTo>
                    <a:pt x="457199" y="76199"/>
                  </a:lnTo>
                  <a:lnTo>
                    <a:pt x="457199" y="655318"/>
                  </a:lnTo>
                  <a:lnTo>
                    <a:pt x="451205" y="684959"/>
                  </a:lnTo>
                  <a:lnTo>
                    <a:pt x="434862" y="709182"/>
                  </a:lnTo>
                  <a:lnTo>
                    <a:pt x="410639" y="725524"/>
                  </a:lnTo>
                  <a:lnTo>
                    <a:pt x="380999" y="731518"/>
                  </a:lnTo>
                  <a:lnTo>
                    <a:pt x="76199" y="731518"/>
                  </a:lnTo>
                  <a:lnTo>
                    <a:pt x="46558" y="725524"/>
                  </a:lnTo>
                  <a:lnTo>
                    <a:pt x="22336" y="709182"/>
                  </a:lnTo>
                  <a:lnTo>
                    <a:pt x="5994" y="684959"/>
                  </a:lnTo>
                  <a:lnTo>
                    <a:pt x="0" y="655318"/>
                  </a:lnTo>
                  <a:lnTo>
                    <a:pt x="0" y="7619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684020" y="3608832"/>
              <a:ext cx="643127" cy="679703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684020" y="3974591"/>
              <a:ext cx="643127" cy="679703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1764792" y="4425696"/>
              <a:ext cx="457200" cy="730250"/>
            </a:xfrm>
            <a:custGeom>
              <a:avLst/>
              <a:gdLst/>
              <a:ahLst/>
              <a:cxnLst/>
              <a:rect l="l" t="t" r="r" b="b"/>
              <a:pathLst>
                <a:path w="457200" h="730250">
                  <a:moveTo>
                    <a:pt x="381000" y="0"/>
                  </a:moveTo>
                  <a:lnTo>
                    <a:pt x="76200" y="0"/>
                  </a:lnTo>
                  <a:lnTo>
                    <a:pt x="46558" y="5994"/>
                  </a:lnTo>
                  <a:lnTo>
                    <a:pt x="22335" y="22336"/>
                  </a:lnTo>
                  <a:lnTo>
                    <a:pt x="5993" y="46559"/>
                  </a:lnTo>
                  <a:lnTo>
                    <a:pt x="0" y="76198"/>
                  </a:lnTo>
                  <a:lnTo>
                    <a:pt x="0" y="653794"/>
                  </a:lnTo>
                  <a:lnTo>
                    <a:pt x="5993" y="683436"/>
                  </a:lnTo>
                  <a:lnTo>
                    <a:pt x="22335" y="707659"/>
                  </a:lnTo>
                  <a:lnTo>
                    <a:pt x="46558" y="724001"/>
                  </a:lnTo>
                  <a:lnTo>
                    <a:pt x="76200" y="729994"/>
                  </a:lnTo>
                  <a:lnTo>
                    <a:pt x="381000" y="729994"/>
                  </a:lnTo>
                  <a:lnTo>
                    <a:pt x="410639" y="724001"/>
                  </a:lnTo>
                  <a:lnTo>
                    <a:pt x="434863" y="707659"/>
                  </a:lnTo>
                  <a:lnTo>
                    <a:pt x="451204" y="683436"/>
                  </a:lnTo>
                  <a:lnTo>
                    <a:pt x="457200" y="653794"/>
                  </a:lnTo>
                  <a:lnTo>
                    <a:pt x="457200" y="76198"/>
                  </a:lnTo>
                  <a:lnTo>
                    <a:pt x="451204" y="46559"/>
                  </a:lnTo>
                  <a:lnTo>
                    <a:pt x="434863" y="22336"/>
                  </a:lnTo>
                  <a:lnTo>
                    <a:pt x="410639" y="5994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D4FB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764792" y="4425696"/>
              <a:ext cx="457200" cy="730250"/>
            </a:xfrm>
            <a:custGeom>
              <a:avLst/>
              <a:gdLst/>
              <a:ahLst/>
              <a:cxnLst/>
              <a:rect l="l" t="t" r="r" b="b"/>
              <a:pathLst>
                <a:path w="457200" h="730250">
                  <a:moveTo>
                    <a:pt x="0" y="76199"/>
                  </a:moveTo>
                  <a:lnTo>
                    <a:pt x="5994" y="46558"/>
                  </a:lnTo>
                  <a:lnTo>
                    <a:pt x="22336" y="22336"/>
                  </a:lnTo>
                  <a:lnTo>
                    <a:pt x="46558" y="5994"/>
                  </a:lnTo>
                  <a:lnTo>
                    <a:pt x="76199" y="0"/>
                  </a:lnTo>
                  <a:lnTo>
                    <a:pt x="380999" y="0"/>
                  </a:lnTo>
                  <a:lnTo>
                    <a:pt x="410639" y="5994"/>
                  </a:lnTo>
                  <a:lnTo>
                    <a:pt x="434862" y="22336"/>
                  </a:lnTo>
                  <a:lnTo>
                    <a:pt x="451205" y="46558"/>
                  </a:lnTo>
                  <a:lnTo>
                    <a:pt x="457199" y="76199"/>
                  </a:lnTo>
                  <a:lnTo>
                    <a:pt x="457199" y="653794"/>
                  </a:lnTo>
                  <a:lnTo>
                    <a:pt x="451205" y="683435"/>
                  </a:lnTo>
                  <a:lnTo>
                    <a:pt x="434862" y="707658"/>
                  </a:lnTo>
                  <a:lnTo>
                    <a:pt x="410639" y="724000"/>
                  </a:lnTo>
                  <a:lnTo>
                    <a:pt x="380999" y="729994"/>
                  </a:lnTo>
                  <a:lnTo>
                    <a:pt x="76199" y="729994"/>
                  </a:lnTo>
                  <a:lnTo>
                    <a:pt x="46558" y="724000"/>
                  </a:lnTo>
                  <a:lnTo>
                    <a:pt x="22336" y="707658"/>
                  </a:lnTo>
                  <a:lnTo>
                    <a:pt x="5994" y="683435"/>
                  </a:lnTo>
                  <a:lnTo>
                    <a:pt x="0" y="653794"/>
                  </a:lnTo>
                  <a:lnTo>
                    <a:pt x="0" y="7619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02306" y="4326635"/>
              <a:ext cx="608075" cy="679703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02306" y="4692396"/>
              <a:ext cx="608075" cy="679703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1764792" y="3707890"/>
              <a:ext cx="457200" cy="731520"/>
            </a:xfrm>
            <a:custGeom>
              <a:avLst/>
              <a:gdLst/>
              <a:ahLst/>
              <a:cxnLst/>
              <a:rect l="l" t="t" r="r" b="b"/>
              <a:pathLst>
                <a:path w="457200" h="731520">
                  <a:moveTo>
                    <a:pt x="381000" y="0"/>
                  </a:moveTo>
                  <a:lnTo>
                    <a:pt x="76200" y="0"/>
                  </a:lnTo>
                  <a:lnTo>
                    <a:pt x="46558" y="5994"/>
                  </a:lnTo>
                  <a:lnTo>
                    <a:pt x="22335" y="22336"/>
                  </a:lnTo>
                  <a:lnTo>
                    <a:pt x="5993" y="46559"/>
                  </a:lnTo>
                  <a:lnTo>
                    <a:pt x="0" y="76200"/>
                  </a:lnTo>
                  <a:lnTo>
                    <a:pt x="0" y="655318"/>
                  </a:lnTo>
                  <a:lnTo>
                    <a:pt x="5993" y="684960"/>
                  </a:lnTo>
                  <a:lnTo>
                    <a:pt x="22335" y="709183"/>
                  </a:lnTo>
                  <a:lnTo>
                    <a:pt x="46558" y="725525"/>
                  </a:lnTo>
                  <a:lnTo>
                    <a:pt x="76200" y="731518"/>
                  </a:lnTo>
                  <a:lnTo>
                    <a:pt x="381000" y="731518"/>
                  </a:lnTo>
                  <a:lnTo>
                    <a:pt x="410639" y="725525"/>
                  </a:lnTo>
                  <a:lnTo>
                    <a:pt x="434863" y="709183"/>
                  </a:lnTo>
                  <a:lnTo>
                    <a:pt x="451204" y="684960"/>
                  </a:lnTo>
                  <a:lnTo>
                    <a:pt x="457200" y="655318"/>
                  </a:lnTo>
                  <a:lnTo>
                    <a:pt x="457200" y="76200"/>
                  </a:lnTo>
                  <a:lnTo>
                    <a:pt x="451204" y="46559"/>
                  </a:lnTo>
                  <a:lnTo>
                    <a:pt x="434863" y="22336"/>
                  </a:lnTo>
                  <a:lnTo>
                    <a:pt x="410639" y="5994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684020" y="3608832"/>
              <a:ext cx="643127" cy="679703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684020" y="3974591"/>
              <a:ext cx="643127" cy="679703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1764792" y="4425696"/>
              <a:ext cx="457200" cy="730250"/>
            </a:xfrm>
            <a:custGeom>
              <a:avLst/>
              <a:gdLst/>
              <a:ahLst/>
              <a:cxnLst/>
              <a:rect l="l" t="t" r="r" b="b"/>
              <a:pathLst>
                <a:path w="457200" h="730250">
                  <a:moveTo>
                    <a:pt x="381000" y="0"/>
                  </a:moveTo>
                  <a:lnTo>
                    <a:pt x="76200" y="0"/>
                  </a:lnTo>
                  <a:lnTo>
                    <a:pt x="46558" y="5994"/>
                  </a:lnTo>
                  <a:lnTo>
                    <a:pt x="22335" y="22336"/>
                  </a:lnTo>
                  <a:lnTo>
                    <a:pt x="5993" y="46559"/>
                  </a:lnTo>
                  <a:lnTo>
                    <a:pt x="0" y="76198"/>
                  </a:lnTo>
                  <a:lnTo>
                    <a:pt x="0" y="653794"/>
                  </a:lnTo>
                  <a:lnTo>
                    <a:pt x="5993" y="683436"/>
                  </a:lnTo>
                  <a:lnTo>
                    <a:pt x="22335" y="707659"/>
                  </a:lnTo>
                  <a:lnTo>
                    <a:pt x="46558" y="724001"/>
                  </a:lnTo>
                  <a:lnTo>
                    <a:pt x="76200" y="729994"/>
                  </a:lnTo>
                  <a:lnTo>
                    <a:pt x="381000" y="729994"/>
                  </a:lnTo>
                  <a:lnTo>
                    <a:pt x="410639" y="724001"/>
                  </a:lnTo>
                  <a:lnTo>
                    <a:pt x="434863" y="707659"/>
                  </a:lnTo>
                  <a:lnTo>
                    <a:pt x="451204" y="683436"/>
                  </a:lnTo>
                  <a:lnTo>
                    <a:pt x="457200" y="653794"/>
                  </a:lnTo>
                  <a:lnTo>
                    <a:pt x="457200" y="76198"/>
                  </a:lnTo>
                  <a:lnTo>
                    <a:pt x="451204" y="46559"/>
                  </a:lnTo>
                  <a:lnTo>
                    <a:pt x="434863" y="22336"/>
                  </a:lnTo>
                  <a:lnTo>
                    <a:pt x="410639" y="5994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02306" y="4326635"/>
              <a:ext cx="608075" cy="679703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02306" y="4692396"/>
              <a:ext cx="608075" cy="679703"/>
            </a:xfrm>
            <a:prstGeom prst="rect">
              <a:avLst/>
            </a:prstGeom>
          </p:spPr>
        </p:pic>
      </p:grpSp>
      <p:sp>
        <p:nvSpPr>
          <p:cNvPr id="146" name="object 146"/>
          <p:cNvSpPr txBox="1"/>
          <p:nvPr/>
        </p:nvSpPr>
        <p:spPr>
          <a:xfrm>
            <a:off x="1079295" y="3698196"/>
            <a:ext cx="2672715" cy="146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810"/>
              </a:lnSpc>
              <a:spcBef>
                <a:spcPts val="100"/>
              </a:spcBef>
              <a:tabLst>
                <a:tab pos="795020" algn="l"/>
                <a:tab pos="1290955" algn="l"/>
                <a:tab pos="1884680" algn="l"/>
                <a:tab pos="2371725" algn="l"/>
              </a:tabLst>
            </a:pPr>
            <a:r>
              <a:rPr sz="3600" spc="-75" baseline="2314" dirty="0">
                <a:latin typeface="Arial"/>
                <a:cs typeface="Arial"/>
              </a:rPr>
              <a:t>A</a:t>
            </a:r>
            <a:r>
              <a:rPr sz="3600" baseline="2314" dirty="0">
                <a:latin typeface="Arial"/>
                <a:cs typeface="Arial"/>
              </a:rPr>
              <a:t>	</a:t>
            </a:r>
            <a:r>
              <a:rPr sz="3600" spc="-75" baseline="2314" dirty="0">
                <a:solidFill>
                  <a:srgbClr val="EDEBE0"/>
                </a:solidFill>
                <a:latin typeface="Arial"/>
                <a:cs typeface="Arial"/>
              </a:rPr>
              <a:t>G</a:t>
            </a:r>
            <a:r>
              <a:rPr sz="3600" baseline="2314" dirty="0">
                <a:solidFill>
                  <a:srgbClr val="EDEBE0"/>
                </a:solidFill>
                <a:latin typeface="Arial"/>
                <a:cs typeface="Arial"/>
              </a:rPr>
              <a:t>	</a:t>
            </a:r>
            <a:r>
              <a:rPr sz="3600" spc="-75" baseline="1157" dirty="0">
                <a:latin typeface="Arial"/>
                <a:cs typeface="Arial"/>
              </a:rPr>
              <a:t>G</a:t>
            </a:r>
            <a:r>
              <a:rPr sz="3600" baseline="1157" dirty="0">
                <a:latin typeface="Arial"/>
                <a:cs typeface="Arial"/>
              </a:rPr>
              <a:t>	</a:t>
            </a:r>
            <a:r>
              <a:rPr sz="3600" spc="-75" baseline="1157" dirty="0">
                <a:solidFill>
                  <a:srgbClr val="EDEBE0"/>
                </a:solidFill>
                <a:latin typeface="Arial"/>
                <a:cs typeface="Arial"/>
              </a:rPr>
              <a:t>T</a:t>
            </a:r>
            <a:r>
              <a:rPr sz="3600" baseline="1157" dirty="0">
                <a:solidFill>
                  <a:srgbClr val="EDEBE0"/>
                </a:solidFill>
                <a:latin typeface="Arial"/>
                <a:cs typeface="Arial"/>
              </a:rPr>
              <a:t>	</a:t>
            </a:r>
            <a:r>
              <a:rPr sz="2400" spc="-50" dirty="0">
                <a:solidFill>
                  <a:srgbClr val="EDEBE0"/>
                </a:solidFill>
                <a:latin typeface="Arial"/>
                <a:cs typeface="Arial"/>
              </a:rPr>
              <a:t>G</a:t>
            </a:r>
            <a:endParaRPr sz="2400">
              <a:latin typeface="Arial"/>
              <a:cs typeface="Arial"/>
            </a:endParaRPr>
          </a:p>
          <a:p>
            <a:pPr marL="38100">
              <a:lnSpc>
                <a:spcPts val="2810"/>
              </a:lnSpc>
              <a:tabLst>
                <a:tab pos="795020" algn="l"/>
                <a:tab pos="1298575" algn="l"/>
                <a:tab pos="1871980" algn="l"/>
                <a:tab pos="2384425" algn="l"/>
              </a:tabLst>
            </a:pPr>
            <a:r>
              <a:rPr sz="2400" spc="-50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50" dirty="0">
                <a:solidFill>
                  <a:srgbClr val="EDEBE0"/>
                </a:solidFill>
                <a:latin typeface="Arial"/>
                <a:cs typeface="Arial"/>
              </a:rPr>
              <a:t>G</a:t>
            </a:r>
            <a:r>
              <a:rPr sz="2400" dirty="0">
                <a:solidFill>
                  <a:srgbClr val="EDEBE0"/>
                </a:solidFill>
                <a:latin typeface="Arial"/>
                <a:cs typeface="Arial"/>
              </a:rPr>
              <a:t>	</a:t>
            </a:r>
            <a:r>
              <a:rPr sz="3600" spc="-75" baseline="-2314" dirty="0">
                <a:latin typeface="Arial"/>
                <a:cs typeface="Arial"/>
              </a:rPr>
              <a:t>C</a:t>
            </a:r>
            <a:r>
              <a:rPr sz="3600" baseline="-2314" dirty="0">
                <a:latin typeface="Arial"/>
                <a:cs typeface="Arial"/>
              </a:rPr>
              <a:t>	</a:t>
            </a:r>
            <a:r>
              <a:rPr sz="2400" spc="-50" dirty="0">
                <a:solidFill>
                  <a:srgbClr val="EDEBE0"/>
                </a:solidFill>
                <a:latin typeface="Arial"/>
                <a:cs typeface="Arial"/>
              </a:rPr>
              <a:t>C</a:t>
            </a:r>
            <a:r>
              <a:rPr sz="2400" dirty="0">
                <a:solidFill>
                  <a:srgbClr val="EDEBE0"/>
                </a:solidFill>
                <a:latin typeface="Arial"/>
                <a:cs typeface="Arial"/>
              </a:rPr>
              <a:t>	</a:t>
            </a:r>
            <a:r>
              <a:rPr sz="3600" spc="-75" baseline="-6944" dirty="0">
                <a:solidFill>
                  <a:srgbClr val="EDEBE0"/>
                </a:solidFill>
                <a:latin typeface="Arial"/>
                <a:cs typeface="Arial"/>
              </a:rPr>
              <a:t>C</a:t>
            </a:r>
            <a:endParaRPr sz="3600" baseline="-6944">
              <a:latin typeface="Arial"/>
              <a:cs typeface="Arial"/>
            </a:endParaRPr>
          </a:p>
          <a:p>
            <a:pPr marL="38100">
              <a:lnSpc>
                <a:spcPts val="2845"/>
              </a:lnSpc>
              <a:spcBef>
                <a:spcPts val="5"/>
              </a:spcBef>
              <a:tabLst>
                <a:tab pos="786765" algn="l"/>
                <a:tab pos="1282065" algn="l"/>
                <a:tab pos="1871980" algn="l"/>
                <a:tab pos="2384425" algn="l"/>
              </a:tabLst>
            </a:pPr>
            <a:r>
              <a:rPr sz="3600" spc="-75" baseline="2314" dirty="0">
                <a:latin typeface="Arial"/>
                <a:cs typeface="Arial"/>
              </a:rPr>
              <a:t>T</a:t>
            </a:r>
            <a:r>
              <a:rPr sz="3600" baseline="2314" dirty="0">
                <a:latin typeface="Arial"/>
                <a:cs typeface="Arial"/>
              </a:rPr>
              <a:t>	</a:t>
            </a:r>
            <a:r>
              <a:rPr sz="3600" spc="-75" baseline="2314" dirty="0">
                <a:solidFill>
                  <a:srgbClr val="EDEBE0"/>
                </a:solidFill>
                <a:latin typeface="Arial"/>
                <a:cs typeface="Arial"/>
              </a:rPr>
              <a:t>A</a:t>
            </a:r>
            <a:r>
              <a:rPr sz="3600" baseline="2314" dirty="0">
                <a:solidFill>
                  <a:srgbClr val="EDEBE0"/>
                </a:solidFill>
                <a:latin typeface="Arial"/>
                <a:cs typeface="Arial"/>
              </a:rPr>
              <a:t>	</a:t>
            </a:r>
            <a:r>
              <a:rPr sz="2400" spc="-50" dirty="0">
                <a:latin typeface="Arial"/>
                <a:cs typeface="Arial"/>
              </a:rPr>
              <a:t>G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60" dirty="0">
                <a:solidFill>
                  <a:srgbClr val="EDEBE0"/>
                </a:solidFill>
                <a:latin typeface="Arial"/>
                <a:cs typeface="Arial"/>
              </a:rPr>
              <a:t>C</a:t>
            </a:r>
            <a:r>
              <a:rPr sz="2400" dirty="0">
                <a:solidFill>
                  <a:srgbClr val="EDEBE0"/>
                </a:solidFill>
                <a:latin typeface="Arial"/>
                <a:cs typeface="Arial"/>
              </a:rPr>
              <a:t>	</a:t>
            </a:r>
            <a:r>
              <a:rPr sz="3600" spc="-75" baseline="-2314" dirty="0">
                <a:solidFill>
                  <a:srgbClr val="EDEBE0"/>
                </a:solidFill>
                <a:latin typeface="Arial"/>
                <a:cs typeface="Arial"/>
              </a:rPr>
              <a:t>G</a:t>
            </a:r>
            <a:endParaRPr sz="3600" baseline="-2314">
              <a:latin typeface="Arial"/>
              <a:cs typeface="Arial"/>
            </a:endParaRPr>
          </a:p>
          <a:p>
            <a:pPr marL="38100">
              <a:lnSpc>
                <a:spcPts val="2845"/>
              </a:lnSpc>
              <a:tabLst>
                <a:tab pos="786765" algn="l"/>
                <a:tab pos="1289685" algn="l"/>
                <a:tab pos="1871980" algn="l"/>
                <a:tab pos="2384425" algn="l"/>
              </a:tabLst>
            </a:pPr>
            <a:r>
              <a:rPr sz="3600" spc="-75" baseline="1157" dirty="0">
                <a:latin typeface="Arial"/>
                <a:cs typeface="Arial"/>
              </a:rPr>
              <a:t>T</a:t>
            </a:r>
            <a:r>
              <a:rPr sz="3600" baseline="1157" dirty="0">
                <a:latin typeface="Arial"/>
                <a:cs typeface="Arial"/>
              </a:rPr>
              <a:t>	</a:t>
            </a:r>
            <a:r>
              <a:rPr sz="3600" spc="-75" baseline="1157" dirty="0">
                <a:solidFill>
                  <a:srgbClr val="EDEBE0"/>
                </a:solidFill>
                <a:latin typeface="Arial"/>
                <a:cs typeface="Arial"/>
              </a:rPr>
              <a:t>A</a:t>
            </a:r>
            <a:r>
              <a:rPr sz="3600" baseline="1157" dirty="0">
                <a:solidFill>
                  <a:srgbClr val="EDEBE0"/>
                </a:solidFill>
                <a:latin typeface="Arial"/>
                <a:cs typeface="Arial"/>
              </a:rPr>
              <a:t>	</a:t>
            </a:r>
            <a:r>
              <a:rPr sz="3600" spc="-75" baseline="2314" dirty="0">
                <a:latin typeface="Arial"/>
                <a:cs typeface="Arial"/>
              </a:rPr>
              <a:t>C</a:t>
            </a:r>
            <a:r>
              <a:rPr sz="3600" baseline="2314" dirty="0">
                <a:latin typeface="Arial"/>
                <a:cs typeface="Arial"/>
              </a:rPr>
              <a:t>	</a:t>
            </a:r>
            <a:r>
              <a:rPr sz="2400" spc="-50" dirty="0">
                <a:solidFill>
                  <a:srgbClr val="EDEBE0"/>
                </a:solidFill>
                <a:latin typeface="Arial"/>
                <a:cs typeface="Arial"/>
              </a:rPr>
              <a:t>C</a:t>
            </a:r>
            <a:r>
              <a:rPr sz="2400" dirty="0">
                <a:solidFill>
                  <a:srgbClr val="EDEBE0"/>
                </a:solidFill>
                <a:latin typeface="Arial"/>
                <a:cs typeface="Arial"/>
              </a:rPr>
              <a:t>	</a:t>
            </a:r>
            <a:r>
              <a:rPr sz="2400" spc="-50" dirty="0">
                <a:solidFill>
                  <a:srgbClr val="EDEBE0"/>
                </a:solidFill>
                <a:latin typeface="Arial"/>
                <a:cs typeface="Arial"/>
              </a:rPr>
              <a:t>C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47" name="object 147"/>
          <p:cNvGrpSpPr/>
          <p:nvPr/>
        </p:nvGrpSpPr>
        <p:grpSpPr>
          <a:xfrm>
            <a:off x="100584" y="6385557"/>
            <a:ext cx="4357370" cy="472440"/>
            <a:chOff x="100584" y="6385557"/>
            <a:chExt cx="4357370" cy="472440"/>
          </a:xfrm>
        </p:grpSpPr>
        <p:pic>
          <p:nvPicPr>
            <p:cNvPr id="148" name="object 14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584" y="6385557"/>
              <a:ext cx="1705356" cy="472439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498090" y="6385557"/>
              <a:ext cx="865631" cy="472439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055876" y="6385557"/>
              <a:ext cx="1031747" cy="472439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779776" y="6385557"/>
              <a:ext cx="981454" cy="472439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453384" y="6385557"/>
              <a:ext cx="560831" cy="472439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706366" y="6385557"/>
              <a:ext cx="751331" cy="472439"/>
            </a:xfrm>
            <a:prstGeom prst="rect">
              <a:avLst/>
            </a:prstGeom>
          </p:spPr>
        </p:pic>
      </p:grpSp>
      <p:sp>
        <p:nvSpPr>
          <p:cNvPr id="154" name="object 154"/>
          <p:cNvSpPr txBox="1"/>
          <p:nvPr/>
        </p:nvSpPr>
        <p:spPr>
          <a:xfrm>
            <a:off x="231140" y="6443268"/>
            <a:ext cx="40601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After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Carlson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et</a:t>
            </a:r>
            <a:r>
              <a:rPr sz="1800" i="1" spc="-2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al.</a:t>
            </a:r>
            <a:r>
              <a:rPr sz="1800" i="1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(2004)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AJHG</a:t>
            </a:r>
            <a:r>
              <a:rPr sz="1800" i="1" spc="-4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74</a:t>
            </a:r>
            <a:r>
              <a:rPr sz="1800" spc="-10" dirty="0">
                <a:latin typeface="Arial"/>
                <a:cs typeface="Arial"/>
              </a:rPr>
              <a:t>:106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50669" y="3092009"/>
            <a:ext cx="3974929" cy="327690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1243330">
              <a:lnSpc>
                <a:spcPct val="100000"/>
              </a:lnSpc>
              <a:spcBef>
                <a:spcPts val="100"/>
              </a:spcBef>
            </a:pPr>
            <a:r>
              <a:rPr spc="-155" dirty="0"/>
              <a:t>Map</a:t>
            </a:r>
            <a:r>
              <a:rPr spc="-455" dirty="0"/>
              <a:t> </a:t>
            </a:r>
            <a:r>
              <a:rPr spc="-370" dirty="0"/>
              <a:t>of</a:t>
            </a:r>
            <a:r>
              <a:rPr spc="-445" dirty="0"/>
              <a:t> </a:t>
            </a:r>
            <a:r>
              <a:rPr spc="-380" dirty="0"/>
              <a:t>the</a:t>
            </a:r>
            <a:r>
              <a:rPr spc="-455" dirty="0"/>
              <a:t> </a:t>
            </a:r>
            <a:r>
              <a:rPr spc="-445" dirty="0"/>
              <a:t>tagging</a:t>
            </a:r>
            <a:r>
              <a:rPr spc="-525" dirty="0"/>
              <a:t> </a:t>
            </a:r>
            <a:r>
              <a:rPr spc="-480" dirty="0"/>
              <a:t>SNPs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39" y="1515363"/>
            <a:ext cx="7973059" cy="118618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30"/>
              </a:spcBef>
              <a:buFont typeface="Arial"/>
              <a:buChar char="•"/>
              <a:tabLst>
                <a:tab pos="354965" algn="l"/>
              </a:tabLst>
            </a:pPr>
            <a:r>
              <a:rPr sz="3200" spc="-114" dirty="0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32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40" dirty="0" err="1">
                <a:latin typeface="Arial" panose="020B0604020202020204" pitchFamily="34" charset="0"/>
                <a:cs typeface="Arial" panose="020B0604020202020204" pitchFamily="34" charset="0"/>
              </a:rPr>
              <a:t>rela</a:t>
            </a:r>
            <a:r>
              <a:rPr lang="en-GB" sz="3200" spc="-24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240" dirty="0" err="1">
                <a:latin typeface="Arial" panose="020B0604020202020204" pitchFamily="34" charset="0"/>
                <a:cs typeface="Arial" panose="020B0604020202020204" pitchFamily="34" charset="0"/>
              </a:rPr>
              <a:t>onships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5" dirty="0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SNPs</a:t>
            </a:r>
            <a:r>
              <a:rPr sz="3200" spc="-3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15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32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60" dirty="0">
                <a:latin typeface="Arial" panose="020B0604020202020204" pitchFamily="34" charset="0"/>
                <a:cs typeface="Arial" panose="020B0604020202020204" pitchFamily="34" charset="0"/>
              </a:rPr>
              <a:t>useful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spcBef>
                <a:spcPts val="730"/>
              </a:spcBef>
              <a:buFont typeface="Arial"/>
              <a:buChar char="•"/>
              <a:tabLst>
                <a:tab pos="354965" algn="l"/>
              </a:tabLst>
            </a:pPr>
            <a:r>
              <a:rPr sz="3200" spc="-315" dirty="0"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sz="32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4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5" dirty="0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sz="32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0" dirty="0">
                <a:latin typeface="Arial" panose="020B0604020202020204" pitchFamily="34" charset="0"/>
                <a:cs typeface="Arial" panose="020B0604020202020204" pitchFamily="34" charset="0"/>
              </a:rPr>
              <a:t>varies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0" dirty="0">
                <a:latin typeface="Arial" panose="020B0604020202020204" pitchFamily="34" charset="0"/>
                <a:cs typeface="Arial" panose="020B0604020202020204" pitchFamily="34" charset="0"/>
              </a:rPr>
              <a:t>ethnic</a:t>
            </a:r>
            <a:r>
              <a:rPr sz="3200" spc="-3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5" dirty="0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8391" y="6435344"/>
            <a:ext cx="40855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D1F74"/>
                </a:solidFill>
                <a:latin typeface="Arial"/>
                <a:cs typeface="Arial"/>
              </a:rPr>
              <a:t>Christensen</a:t>
            </a:r>
            <a:r>
              <a:rPr sz="1200" spc="-20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D1F74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0E3087"/>
                </a:solidFill>
                <a:latin typeface="Arial"/>
                <a:cs typeface="Arial"/>
              </a:rPr>
              <a:t>Murray,</a:t>
            </a:r>
            <a:r>
              <a:rPr sz="1200" spc="-50" dirty="0">
                <a:solidFill>
                  <a:srgbClr val="0E308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D1F74"/>
                </a:solidFill>
                <a:latin typeface="Arial"/>
                <a:cs typeface="Arial"/>
              </a:rPr>
              <a:t>N</a:t>
            </a:r>
            <a:r>
              <a:rPr sz="1200" spc="-20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D1F74"/>
                </a:solidFill>
                <a:latin typeface="Arial"/>
                <a:cs typeface="Arial"/>
              </a:rPr>
              <a:t>Engl</a:t>
            </a:r>
            <a:r>
              <a:rPr sz="1200" spc="-25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E3087"/>
                </a:solidFill>
                <a:latin typeface="Arial"/>
                <a:cs typeface="Arial"/>
              </a:rPr>
              <a:t>J</a:t>
            </a:r>
            <a:r>
              <a:rPr sz="1200" spc="-10" dirty="0">
                <a:solidFill>
                  <a:srgbClr val="0E308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D1F74"/>
                </a:solidFill>
                <a:latin typeface="Arial"/>
                <a:cs typeface="Arial"/>
              </a:rPr>
              <a:t>Med</a:t>
            </a:r>
            <a:r>
              <a:rPr sz="1200" spc="-25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D1F74"/>
                </a:solidFill>
                <a:latin typeface="Arial"/>
                <a:cs typeface="Arial"/>
              </a:rPr>
              <a:t>2007; </a:t>
            </a:r>
            <a:r>
              <a:rPr sz="1200" spc="-10" dirty="0">
                <a:solidFill>
                  <a:srgbClr val="0D1F74"/>
                </a:solidFill>
                <a:latin typeface="Arial"/>
                <a:cs typeface="Arial"/>
              </a:rPr>
              <a:t>356:1094-</a:t>
            </a:r>
            <a:r>
              <a:rPr sz="1200" spc="-20" dirty="0">
                <a:solidFill>
                  <a:srgbClr val="0D1F74"/>
                </a:solidFill>
                <a:latin typeface="Arial"/>
                <a:cs typeface="Arial"/>
              </a:rPr>
              <a:t>1097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729892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83665" marR="5080" indent="1054100" algn="l">
              <a:lnSpc>
                <a:spcPct val="100000"/>
              </a:lnSpc>
              <a:spcBef>
                <a:spcPts val="100"/>
              </a:spcBef>
            </a:pPr>
            <a:r>
              <a:rPr sz="4000" spc="-340" dirty="0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sz="4000" spc="-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-375" dirty="0">
                <a:latin typeface="Arial" panose="020B0604020202020204" pitchFamily="34" charset="0"/>
                <a:cs typeface="Arial" panose="020B0604020202020204" pitchFamily="34" charset="0"/>
              </a:rPr>
              <a:t>Traits: </a:t>
            </a:r>
            <a:r>
              <a:rPr sz="4000" spc="-250" dirty="0">
                <a:latin typeface="Arial" panose="020B0604020202020204" pitchFamily="34" charset="0"/>
                <a:cs typeface="Arial" panose="020B0604020202020204" pitchFamily="34" charset="0"/>
              </a:rPr>
              <a:t>Mul</a:t>
            </a:r>
            <a:r>
              <a:rPr lang="en-GB" sz="4000" spc="-25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4000" spc="-250" dirty="0">
                <a:latin typeface="Arial" panose="020B0604020202020204" pitchFamily="34" charset="0"/>
                <a:cs typeface="Arial" panose="020B0604020202020204" pitchFamily="34" charset="0"/>
              </a:rPr>
              <a:t>factorial</a:t>
            </a:r>
            <a:r>
              <a:rPr sz="4000" spc="-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-275" dirty="0">
                <a:latin typeface="Arial" panose="020B0604020202020204" pitchFamily="34" charset="0"/>
                <a:cs typeface="Arial" panose="020B0604020202020204" pitchFamily="34" charset="0"/>
              </a:rPr>
              <a:t>Inheritance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39" y="1538987"/>
            <a:ext cx="7894320" cy="255524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55600" marR="5080" indent="-342900">
              <a:lnSpc>
                <a:spcPct val="77800"/>
              </a:lnSpc>
              <a:spcBef>
                <a:spcPts val="900"/>
              </a:spcBef>
              <a:buFont typeface="Arial"/>
              <a:buChar char="•"/>
              <a:tabLst>
                <a:tab pos="355600" algn="l"/>
              </a:tabLst>
            </a:pPr>
            <a:r>
              <a:rPr sz="3000" spc="-254" dirty="0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sz="30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54" dirty="0">
                <a:latin typeface="Arial" panose="020B0604020202020204" pitchFamily="34" charset="0"/>
                <a:cs typeface="Arial" panose="020B0604020202020204" pitchFamily="34" charset="0"/>
              </a:rPr>
              <a:t>traits/disorders</a:t>
            </a:r>
            <a:r>
              <a:rPr sz="30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300" dirty="0">
                <a:latin typeface="Arial" panose="020B0604020202020204" pitchFamily="34" charset="0"/>
                <a:cs typeface="Arial" panose="020B0604020202020204" pitchFamily="34" charset="0"/>
              </a:rPr>
              <a:t>vs. </a:t>
            </a:r>
            <a:r>
              <a:rPr sz="3000" spc="-145" dirty="0">
                <a:latin typeface="Arial" panose="020B0604020202020204" pitchFamily="34" charset="0"/>
                <a:cs typeface="Arial" panose="020B0604020202020204" pitchFamily="34" charset="0"/>
              </a:rPr>
              <a:t>Mendelian</a:t>
            </a:r>
            <a:r>
              <a:rPr sz="30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140" dirty="0">
                <a:latin typeface="Arial" panose="020B0604020202020204" pitchFamily="34" charset="0"/>
                <a:cs typeface="Arial" panose="020B0604020202020204" pitchFamily="34" charset="0"/>
              </a:rPr>
              <a:t>inherited </a:t>
            </a:r>
            <a:r>
              <a:rPr sz="3000" spc="-125" dirty="0">
                <a:latin typeface="Arial" panose="020B0604020202020204" pitchFamily="34" charset="0"/>
                <a:cs typeface="Arial" panose="020B0604020202020204" pitchFamily="34" charset="0"/>
              </a:rPr>
              <a:t>disorders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spcBef>
                <a:spcPts val="3700"/>
              </a:spcBef>
              <a:buFont typeface="Arial"/>
              <a:buChar char="•"/>
              <a:tabLst>
                <a:tab pos="354965" algn="l"/>
              </a:tabLst>
            </a:pPr>
            <a:r>
              <a:rPr sz="3000" spc="-254" dirty="0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sz="3000" spc="-3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120" dirty="0">
                <a:latin typeface="Arial" panose="020B0604020202020204" pitchFamily="34" charset="0"/>
                <a:cs typeface="Arial" panose="020B0604020202020204" pitchFamily="34" charset="0"/>
              </a:rPr>
              <a:t>disorders: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lvl="1" indent="-286385">
              <a:lnSpc>
                <a:spcPts val="3105"/>
              </a:lnSpc>
              <a:spcBef>
                <a:spcPts val="15"/>
              </a:spcBef>
              <a:buFont typeface="Arial"/>
              <a:buChar char="–"/>
              <a:tabLst>
                <a:tab pos="756285" algn="l"/>
              </a:tabLst>
            </a:pPr>
            <a:r>
              <a:rPr sz="2600" spc="-195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sz="26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20" dirty="0">
                <a:latin typeface="Arial" panose="020B0604020202020204" pitchFamily="34" charset="0"/>
                <a:cs typeface="Arial" panose="020B0604020202020204" pitchFamily="34" charset="0"/>
              </a:rPr>
              <a:t>Mendelian</a:t>
            </a:r>
            <a:r>
              <a:rPr sz="26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29" dirty="0"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r>
              <a:rPr sz="26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2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6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80" dirty="0">
                <a:latin typeface="Arial" panose="020B0604020202020204" pitchFamily="34" charset="0"/>
                <a:cs typeface="Arial" panose="020B0604020202020204" pitchFamily="34" charset="0"/>
              </a:rPr>
              <a:t>inheritance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lvl="1" indent="-286385">
              <a:lnSpc>
                <a:spcPts val="3105"/>
              </a:lnSpc>
              <a:buFont typeface="Arial"/>
              <a:buChar char="–"/>
              <a:tabLst>
                <a:tab pos="756285" algn="l"/>
              </a:tabLst>
            </a:pPr>
            <a:r>
              <a:rPr sz="2600" spc="-114" dirty="0">
                <a:latin typeface="Arial" panose="020B0604020202020204" pitchFamily="34" charset="0"/>
                <a:cs typeface="Arial" panose="020B0604020202020204" pitchFamily="34" charset="0"/>
              </a:rPr>
              <a:t>Mul</a:t>
            </a:r>
            <a:r>
              <a:rPr lang="en-GB" sz="2600" spc="-114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600" spc="-114" dirty="0" err="1">
                <a:latin typeface="Arial" panose="020B0604020202020204" pitchFamily="34" charset="0"/>
                <a:cs typeface="Arial" panose="020B0604020202020204" pitchFamily="34" charset="0"/>
              </a:rPr>
              <a:t>ple</a:t>
            </a:r>
            <a:r>
              <a:rPr sz="2600" spc="-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25" dirty="0" err="1">
                <a:latin typeface="Arial" panose="020B0604020202020204" pitchFamily="34" charset="0"/>
                <a:cs typeface="Arial" panose="020B0604020202020204" pitchFamily="34" charset="0"/>
              </a:rPr>
              <a:t>suscep</a:t>
            </a:r>
            <a:r>
              <a:rPr lang="en-GB" sz="2600" spc="-22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600" spc="-225" dirty="0" err="1">
                <a:latin typeface="Arial" panose="020B0604020202020204" pitchFamily="34" charset="0"/>
                <a:cs typeface="Arial" panose="020B0604020202020204" pitchFamily="34" charset="0"/>
              </a:rPr>
              <a:t>bility</a:t>
            </a:r>
            <a:r>
              <a:rPr sz="26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0" dirty="0">
                <a:latin typeface="Arial" panose="020B0604020202020204" pitchFamily="34" charset="0"/>
                <a:cs typeface="Arial" panose="020B0604020202020204" pitchFamily="34" charset="0"/>
              </a:rPr>
              <a:t>loci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3443" y="4059301"/>
            <a:ext cx="4670425" cy="815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ts val="3110"/>
              </a:lnSpc>
              <a:spcBef>
                <a:spcPts val="100"/>
              </a:spcBef>
              <a:buFont typeface="Arial"/>
              <a:buChar char="–"/>
              <a:tabLst>
                <a:tab pos="299085" algn="l"/>
              </a:tabLst>
            </a:pPr>
            <a:r>
              <a:rPr sz="2600" spc="-204" dirty="0">
                <a:latin typeface="Arial" panose="020B0604020202020204" pitchFamily="34" charset="0"/>
                <a:cs typeface="Arial" panose="020B0604020202020204" pitchFamily="34" charset="0"/>
              </a:rPr>
              <a:t>Incomplete</a:t>
            </a:r>
            <a:r>
              <a:rPr sz="26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14" dirty="0">
                <a:latin typeface="Arial" panose="020B0604020202020204" pitchFamily="34" charset="0"/>
                <a:cs typeface="Arial" panose="020B0604020202020204" pitchFamily="34" charset="0"/>
              </a:rPr>
              <a:t>penetrance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lnSpc>
                <a:spcPts val="3110"/>
              </a:lnSpc>
              <a:buFont typeface="Arial"/>
              <a:buChar char="–"/>
              <a:tabLst>
                <a:tab pos="299085" algn="l"/>
              </a:tabLst>
            </a:pPr>
            <a:r>
              <a:rPr sz="2600" spc="-95" dirty="0"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r>
              <a:rPr sz="26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00" dirty="0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sz="26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65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sz="26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70" dirty="0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39" y="5307279"/>
            <a:ext cx="42271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</a:tabLst>
            </a:pPr>
            <a:r>
              <a:rPr sz="3000" spc="-185" dirty="0"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sz="30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10" dirty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sz="30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15" dirty="0">
                <a:latin typeface="Arial" panose="020B0604020202020204" pitchFamily="34" charset="0"/>
                <a:cs typeface="Arial" panose="020B0604020202020204" pitchFamily="34" charset="0"/>
              </a:rPr>
              <a:t>importance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800150" y="3727513"/>
            <a:ext cx="2367280" cy="1509395"/>
            <a:chOff x="5800150" y="3727513"/>
            <a:chExt cx="2367280" cy="150939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83675" y="4559682"/>
              <a:ext cx="83440" cy="7353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847205" y="4256531"/>
              <a:ext cx="1251585" cy="979805"/>
            </a:xfrm>
            <a:custGeom>
              <a:avLst/>
              <a:gdLst/>
              <a:ahLst/>
              <a:cxnLst/>
              <a:rect l="l" t="t" r="r" b="b"/>
              <a:pathLst>
                <a:path w="1251584" h="979804">
                  <a:moveTo>
                    <a:pt x="1247952" y="333781"/>
                  </a:moveTo>
                  <a:lnTo>
                    <a:pt x="3289" y="0"/>
                  </a:lnTo>
                  <a:lnTo>
                    <a:pt x="0" y="12192"/>
                  </a:lnTo>
                  <a:lnTo>
                    <a:pt x="1244650" y="346100"/>
                  </a:lnTo>
                  <a:lnTo>
                    <a:pt x="1247952" y="333781"/>
                  </a:lnTo>
                  <a:close/>
                </a:path>
                <a:path w="1251584" h="979804">
                  <a:moveTo>
                    <a:pt x="1251305" y="510730"/>
                  </a:moveTo>
                  <a:lnTo>
                    <a:pt x="1246670" y="498894"/>
                  </a:lnTo>
                  <a:lnTo>
                    <a:pt x="48120" y="967867"/>
                  </a:lnTo>
                  <a:lnTo>
                    <a:pt x="52692" y="979805"/>
                  </a:lnTo>
                  <a:lnTo>
                    <a:pt x="1251305" y="5107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82277" y="4725795"/>
              <a:ext cx="84835" cy="7099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8855" y="4322064"/>
              <a:ext cx="330835" cy="352425"/>
            </a:xfrm>
            <a:custGeom>
              <a:avLst/>
              <a:gdLst/>
              <a:ahLst/>
              <a:cxnLst/>
              <a:rect l="l" t="t" r="r" b="b"/>
              <a:pathLst>
                <a:path w="330834" h="352425">
                  <a:moveTo>
                    <a:pt x="0" y="0"/>
                  </a:moveTo>
                  <a:lnTo>
                    <a:pt x="330709" y="352043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6848855" y="4674108"/>
              <a:ext cx="330835" cy="469900"/>
            </a:xfrm>
            <a:custGeom>
              <a:avLst/>
              <a:gdLst/>
              <a:ahLst/>
              <a:cxnLst/>
              <a:rect l="l" t="t" r="r" b="b"/>
              <a:pathLst>
                <a:path w="330834" h="469900">
                  <a:moveTo>
                    <a:pt x="0" y="469391"/>
                  </a:moveTo>
                  <a:lnTo>
                    <a:pt x="330709" y="0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179551" y="4636007"/>
              <a:ext cx="928369" cy="76200"/>
            </a:xfrm>
            <a:custGeom>
              <a:avLst/>
              <a:gdLst/>
              <a:ahLst/>
              <a:cxnLst/>
              <a:rect l="l" t="t" r="r" b="b"/>
              <a:pathLst>
                <a:path w="928370" h="76200">
                  <a:moveTo>
                    <a:pt x="928116" y="38100"/>
                  </a:moveTo>
                  <a:lnTo>
                    <a:pt x="915416" y="31750"/>
                  </a:lnTo>
                  <a:lnTo>
                    <a:pt x="851916" y="0"/>
                  </a:lnTo>
                  <a:lnTo>
                    <a:pt x="851916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851916" y="44450"/>
                  </a:lnTo>
                  <a:lnTo>
                    <a:pt x="851916" y="76200"/>
                  </a:lnTo>
                  <a:lnTo>
                    <a:pt x="915416" y="44450"/>
                  </a:lnTo>
                  <a:lnTo>
                    <a:pt x="928116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04913" y="3732276"/>
              <a:ext cx="1007744" cy="940435"/>
            </a:xfrm>
            <a:custGeom>
              <a:avLst/>
              <a:gdLst/>
              <a:ahLst/>
              <a:cxnLst/>
              <a:rect l="l" t="t" r="r" b="b"/>
              <a:pathLst>
                <a:path w="1007745" h="940435">
                  <a:moveTo>
                    <a:pt x="503682" y="0"/>
                  </a:moveTo>
                  <a:lnTo>
                    <a:pt x="455180" y="2151"/>
                  </a:lnTo>
                  <a:lnTo>
                    <a:pt x="407982" y="8474"/>
                  </a:lnTo>
                  <a:lnTo>
                    <a:pt x="362299" y="18774"/>
                  </a:lnTo>
                  <a:lnTo>
                    <a:pt x="318339" y="32852"/>
                  </a:lnTo>
                  <a:lnTo>
                    <a:pt x="276317" y="50511"/>
                  </a:lnTo>
                  <a:lnTo>
                    <a:pt x="236443" y="71555"/>
                  </a:lnTo>
                  <a:lnTo>
                    <a:pt x="198928" y="95788"/>
                  </a:lnTo>
                  <a:lnTo>
                    <a:pt x="163983" y="123010"/>
                  </a:lnTo>
                  <a:lnTo>
                    <a:pt x="131820" y="153029"/>
                  </a:lnTo>
                  <a:lnTo>
                    <a:pt x="102651" y="185644"/>
                  </a:lnTo>
                  <a:lnTo>
                    <a:pt x="76685" y="220661"/>
                  </a:lnTo>
                  <a:lnTo>
                    <a:pt x="54133" y="257882"/>
                  </a:lnTo>
                  <a:lnTo>
                    <a:pt x="35208" y="297108"/>
                  </a:lnTo>
                  <a:lnTo>
                    <a:pt x="20121" y="338147"/>
                  </a:lnTo>
                  <a:lnTo>
                    <a:pt x="9083" y="380798"/>
                  </a:lnTo>
                  <a:lnTo>
                    <a:pt x="2306" y="424865"/>
                  </a:lnTo>
                  <a:lnTo>
                    <a:pt x="0" y="470154"/>
                  </a:lnTo>
                  <a:lnTo>
                    <a:pt x="2306" y="515440"/>
                  </a:lnTo>
                  <a:lnTo>
                    <a:pt x="9083" y="559508"/>
                  </a:lnTo>
                  <a:lnTo>
                    <a:pt x="20121" y="602160"/>
                  </a:lnTo>
                  <a:lnTo>
                    <a:pt x="35208" y="643197"/>
                  </a:lnTo>
                  <a:lnTo>
                    <a:pt x="54133" y="682425"/>
                  </a:lnTo>
                  <a:lnTo>
                    <a:pt x="76685" y="719645"/>
                  </a:lnTo>
                  <a:lnTo>
                    <a:pt x="102651" y="754661"/>
                  </a:lnTo>
                  <a:lnTo>
                    <a:pt x="131820" y="787278"/>
                  </a:lnTo>
                  <a:lnTo>
                    <a:pt x="163983" y="817295"/>
                  </a:lnTo>
                  <a:lnTo>
                    <a:pt x="198928" y="844519"/>
                  </a:lnTo>
                  <a:lnTo>
                    <a:pt x="236443" y="868751"/>
                  </a:lnTo>
                  <a:lnTo>
                    <a:pt x="276317" y="889796"/>
                  </a:lnTo>
                  <a:lnTo>
                    <a:pt x="318339" y="907455"/>
                  </a:lnTo>
                  <a:lnTo>
                    <a:pt x="362299" y="921533"/>
                  </a:lnTo>
                  <a:lnTo>
                    <a:pt x="407982" y="931832"/>
                  </a:lnTo>
                  <a:lnTo>
                    <a:pt x="455180" y="938156"/>
                  </a:lnTo>
                  <a:lnTo>
                    <a:pt x="503682" y="940306"/>
                  </a:lnTo>
                  <a:lnTo>
                    <a:pt x="552182" y="938156"/>
                  </a:lnTo>
                  <a:lnTo>
                    <a:pt x="599380" y="931832"/>
                  </a:lnTo>
                  <a:lnTo>
                    <a:pt x="645063" y="921533"/>
                  </a:lnTo>
                  <a:lnTo>
                    <a:pt x="689023" y="907455"/>
                  </a:lnTo>
                  <a:lnTo>
                    <a:pt x="731043" y="889796"/>
                  </a:lnTo>
                  <a:lnTo>
                    <a:pt x="770917" y="868751"/>
                  </a:lnTo>
                  <a:lnTo>
                    <a:pt x="808433" y="844519"/>
                  </a:lnTo>
                  <a:lnTo>
                    <a:pt x="843377" y="817295"/>
                  </a:lnTo>
                  <a:lnTo>
                    <a:pt x="875541" y="787278"/>
                  </a:lnTo>
                  <a:lnTo>
                    <a:pt x="904711" y="754661"/>
                  </a:lnTo>
                  <a:lnTo>
                    <a:pt x="930678" y="719645"/>
                  </a:lnTo>
                  <a:lnTo>
                    <a:pt x="953228" y="682425"/>
                  </a:lnTo>
                  <a:lnTo>
                    <a:pt x="972154" y="643197"/>
                  </a:lnTo>
                  <a:lnTo>
                    <a:pt x="987240" y="602160"/>
                  </a:lnTo>
                  <a:lnTo>
                    <a:pt x="998278" y="559508"/>
                  </a:lnTo>
                  <a:lnTo>
                    <a:pt x="1005056" y="515440"/>
                  </a:lnTo>
                  <a:lnTo>
                    <a:pt x="1007362" y="470154"/>
                  </a:lnTo>
                  <a:lnTo>
                    <a:pt x="1005056" y="424865"/>
                  </a:lnTo>
                  <a:lnTo>
                    <a:pt x="998278" y="380798"/>
                  </a:lnTo>
                  <a:lnTo>
                    <a:pt x="987240" y="338147"/>
                  </a:lnTo>
                  <a:lnTo>
                    <a:pt x="972154" y="297108"/>
                  </a:lnTo>
                  <a:lnTo>
                    <a:pt x="953228" y="257882"/>
                  </a:lnTo>
                  <a:lnTo>
                    <a:pt x="930678" y="220661"/>
                  </a:lnTo>
                  <a:lnTo>
                    <a:pt x="904711" y="185644"/>
                  </a:lnTo>
                  <a:lnTo>
                    <a:pt x="875541" y="153029"/>
                  </a:lnTo>
                  <a:lnTo>
                    <a:pt x="843377" y="123010"/>
                  </a:lnTo>
                  <a:lnTo>
                    <a:pt x="808433" y="95788"/>
                  </a:lnTo>
                  <a:lnTo>
                    <a:pt x="770917" y="71555"/>
                  </a:lnTo>
                  <a:lnTo>
                    <a:pt x="731043" y="50511"/>
                  </a:lnTo>
                  <a:lnTo>
                    <a:pt x="689023" y="32852"/>
                  </a:lnTo>
                  <a:lnTo>
                    <a:pt x="645063" y="18774"/>
                  </a:lnTo>
                  <a:lnTo>
                    <a:pt x="599380" y="8474"/>
                  </a:lnTo>
                  <a:lnTo>
                    <a:pt x="552182" y="2151"/>
                  </a:lnTo>
                  <a:lnTo>
                    <a:pt x="503682" y="0"/>
                  </a:lnTo>
                  <a:close/>
                </a:path>
              </a:pathLst>
            </a:custGeom>
            <a:solidFill>
              <a:srgbClr val="9EC2E8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804913" y="3732276"/>
              <a:ext cx="1007744" cy="940435"/>
            </a:xfrm>
            <a:custGeom>
              <a:avLst/>
              <a:gdLst/>
              <a:ahLst/>
              <a:cxnLst/>
              <a:rect l="l" t="t" r="r" b="b"/>
              <a:pathLst>
                <a:path w="1007745" h="940435">
                  <a:moveTo>
                    <a:pt x="0" y="470153"/>
                  </a:moveTo>
                  <a:lnTo>
                    <a:pt x="2306" y="424865"/>
                  </a:lnTo>
                  <a:lnTo>
                    <a:pt x="9083" y="380797"/>
                  </a:lnTo>
                  <a:lnTo>
                    <a:pt x="20120" y="338146"/>
                  </a:lnTo>
                  <a:lnTo>
                    <a:pt x="35207" y="297108"/>
                  </a:lnTo>
                  <a:lnTo>
                    <a:pt x="54133" y="257881"/>
                  </a:lnTo>
                  <a:lnTo>
                    <a:pt x="76684" y="220660"/>
                  </a:lnTo>
                  <a:lnTo>
                    <a:pt x="102650" y="185645"/>
                  </a:lnTo>
                  <a:lnTo>
                    <a:pt x="131820" y="153029"/>
                  </a:lnTo>
                  <a:lnTo>
                    <a:pt x="163983" y="123010"/>
                  </a:lnTo>
                  <a:lnTo>
                    <a:pt x="198928" y="95787"/>
                  </a:lnTo>
                  <a:lnTo>
                    <a:pt x="236443" y="71555"/>
                  </a:lnTo>
                  <a:lnTo>
                    <a:pt x="276317" y="50511"/>
                  </a:lnTo>
                  <a:lnTo>
                    <a:pt x="318339" y="32852"/>
                  </a:lnTo>
                  <a:lnTo>
                    <a:pt x="362298" y="18774"/>
                  </a:lnTo>
                  <a:lnTo>
                    <a:pt x="407982" y="8475"/>
                  </a:lnTo>
                  <a:lnTo>
                    <a:pt x="455180" y="2151"/>
                  </a:lnTo>
                  <a:lnTo>
                    <a:pt x="503681" y="0"/>
                  </a:lnTo>
                  <a:lnTo>
                    <a:pt x="552181" y="2151"/>
                  </a:lnTo>
                  <a:lnTo>
                    <a:pt x="599379" y="8475"/>
                  </a:lnTo>
                  <a:lnTo>
                    <a:pt x="645063" y="18774"/>
                  </a:lnTo>
                  <a:lnTo>
                    <a:pt x="689022" y="32852"/>
                  </a:lnTo>
                  <a:lnTo>
                    <a:pt x="731043" y="50511"/>
                  </a:lnTo>
                  <a:lnTo>
                    <a:pt x="770917" y="71555"/>
                  </a:lnTo>
                  <a:lnTo>
                    <a:pt x="808432" y="95787"/>
                  </a:lnTo>
                  <a:lnTo>
                    <a:pt x="843377" y="123010"/>
                  </a:lnTo>
                  <a:lnTo>
                    <a:pt x="875541" y="153029"/>
                  </a:lnTo>
                  <a:lnTo>
                    <a:pt x="904710" y="185645"/>
                  </a:lnTo>
                  <a:lnTo>
                    <a:pt x="930677" y="220660"/>
                  </a:lnTo>
                  <a:lnTo>
                    <a:pt x="953228" y="257881"/>
                  </a:lnTo>
                  <a:lnTo>
                    <a:pt x="972153" y="297108"/>
                  </a:lnTo>
                  <a:lnTo>
                    <a:pt x="987240" y="338146"/>
                  </a:lnTo>
                  <a:lnTo>
                    <a:pt x="998278" y="380797"/>
                  </a:lnTo>
                  <a:lnTo>
                    <a:pt x="1005055" y="424865"/>
                  </a:lnTo>
                  <a:lnTo>
                    <a:pt x="1007361" y="470153"/>
                  </a:lnTo>
                  <a:lnTo>
                    <a:pt x="1005055" y="515440"/>
                  </a:lnTo>
                  <a:lnTo>
                    <a:pt x="998278" y="559508"/>
                  </a:lnTo>
                  <a:lnTo>
                    <a:pt x="987240" y="602159"/>
                  </a:lnTo>
                  <a:lnTo>
                    <a:pt x="972153" y="643197"/>
                  </a:lnTo>
                  <a:lnTo>
                    <a:pt x="953228" y="682424"/>
                  </a:lnTo>
                  <a:lnTo>
                    <a:pt x="930677" y="719645"/>
                  </a:lnTo>
                  <a:lnTo>
                    <a:pt x="904710" y="754661"/>
                  </a:lnTo>
                  <a:lnTo>
                    <a:pt x="875541" y="787277"/>
                  </a:lnTo>
                  <a:lnTo>
                    <a:pt x="843377" y="817295"/>
                  </a:lnTo>
                  <a:lnTo>
                    <a:pt x="808432" y="844518"/>
                  </a:lnTo>
                  <a:lnTo>
                    <a:pt x="770917" y="868750"/>
                  </a:lnTo>
                  <a:lnTo>
                    <a:pt x="731043" y="889795"/>
                  </a:lnTo>
                  <a:lnTo>
                    <a:pt x="689022" y="907454"/>
                  </a:lnTo>
                  <a:lnTo>
                    <a:pt x="645063" y="921532"/>
                  </a:lnTo>
                  <a:lnTo>
                    <a:pt x="599379" y="931831"/>
                  </a:lnTo>
                  <a:lnTo>
                    <a:pt x="552181" y="938155"/>
                  </a:lnTo>
                  <a:lnTo>
                    <a:pt x="503681" y="940306"/>
                  </a:lnTo>
                  <a:lnTo>
                    <a:pt x="455180" y="938155"/>
                  </a:lnTo>
                  <a:lnTo>
                    <a:pt x="407982" y="931831"/>
                  </a:lnTo>
                  <a:lnTo>
                    <a:pt x="362298" y="921532"/>
                  </a:lnTo>
                  <a:lnTo>
                    <a:pt x="318339" y="907454"/>
                  </a:lnTo>
                  <a:lnTo>
                    <a:pt x="276317" y="889795"/>
                  </a:lnTo>
                  <a:lnTo>
                    <a:pt x="236443" y="868750"/>
                  </a:lnTo>
                  <a:lnTo>
                    <a:pt x="198928" y="844518"/>
                  </a:lnTo>
                  <a:lnTo>
                    <a:pt x="163983" y="817295"/>
                  </a:lnTo>
                  <a:lnTo>
                    <a:pt x="131820" y="787277"/>
                  </a:lnTo>
                  <a:lnTo>
                    <a:pt x="102650" y="754661"/>
                  </a:lnTo>
                  <a:lnTo>
                    <a:pt x="76684" y="719645"/>
                  </a:lnTo>
                  <a:lnTo>
                    <a:pt x="54133" y="682424"/>
                  </a:lnTo>
                  <a:lnTo>
                    <a:pt x="35207" y="643197"/>
                  </a:lnTo>
                  <a:lnTo>
                    <a:pt x="20120" y="602159"/>
                  </a:lnTo>
                  <a:lnTo>
                    <a:pt x="9083" y="559508"/>
                  </a:lnTo>
                  <a:lnTo>
                    <a:pt x="2306" y="515440"/>
                  </a:lnTo>
                  <a:lnTo>
                    <a:pt x="0" y="470153"/>
                  </a:lnTo>
                  <a:close/>
                </a:path>
              </a:pathLst>
            </a:custGeom>
            <a:ln w="91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936232" y="3971290"/>
            <a:ext cx="719455" cy="44195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5400" marR="5080" indent="-12700">
              <a:lnSpc>
                <a:spcPts val="1600"/>
              </a:lnSpc>
              <a:spcBef>
                <a:spcPts val="219"/>
              </a:spcBef>
            </a:pPr>
            <a:r>
              <a:rPr sz="1400" b="1" spc="-10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 </a:t>
            </a:r>
            <a:r>
              <a:rPr sz="1400" b="1" spc="-30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Variants</a:t>
            </a: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791198" y="4779262"/>
            <a:ext cx="1071880" cy="1007744"/>
            <a:chOff x="5791198" y="4779262"/>
            <a:chExt cx="1071880" cy="1007744"/>
          </a:xfrm>
        </p:grpSpPr>
        <p:sp>
          <p:nvSpPr>
            <p:cNvPr id="17" name="object 17"/>
            <p:cNvSpPr/>
            <p:nvPr/>
          </p:nvSpPr>
          <p:spPr>
            <a:xfrm>
              <a:off x="5795770" y="4783834"/>
              <a:ext cx="1062355" cy="998219"/>
            </a:xfrm>
            <a:custGeom>
              <a:avLst/>
              <a:gdLst/>
              <a:ahLst/>
              <a:cxnLst/>
              <a:rect l="l" t="t" r="r" b="b"/>
              <a:pathLst>
                <a:path w="1062354" h="998220">
                  <a:moveTo>
                    <a:pt x="531112" y="0"/>
                  </a:moveTo>
                  <a:lnTo>
                    <a:pt x="482765" y="2040"/>
                  </a:lnTo>
                  <a:lnTo>
                    <a:pt x="435634" y="8042"/>
                  </a:lnTo>
                  <a:lnTo>
                    <a:pt x="389906" y="17832"/>
                  </a:lnTo>
                  <a:lnTo>
                    <a:pt x="345772" y="31231"/>
                  </a:lnTo>
                  <a:lnTo>
                    <a:pt x="303418" y="48065"/>
                  </a:lnTo>
                  <a:lnTo>
                    <a:pt x="263030" y="68155"/>
                  </a:lnTo>
                  <a:lnTo>
                    <a:pt x="224796" y="91328"/>
                  </a:lnTo>
                  <a:lnTo>
                    <a:pt x="188904" y="117403"/>
                  </a:lnTo>
                  <a:lnTo>
                    <a:pt x="155543" y="146208"/>
                  </a:lnTo>
                  <a:lnTo>
                    <a:pt x="124895" y="177563"/>
                  </a:lnTo>
                  <a:lnTo>
                    <a:pt x="97153" y="211296"/>
                  </a:lnTo>
                  <a:lnTo>
                    <a:pt x="72501" y="247225"/>
                  </a:lnTo>
                  <a:lnTo>
                    <a:pt x="51128" y="285178"/>
                  </a:lnTo>
                  <a:lnTo>
                    <a:pt x="33221" y="324977"/>
                  </a:lnTo>
                  <a:lnTo>
                    <a:pt x="18967" y="366447"/>
                  </a:lnTo>
                  <a:lnTo>
                    <a:pt x="8554" y="409409"/>
                  </a:lnTo>
                  <a:lnTo>
                    <a:pt x="2169" y="453688"/>
                  </a:lnTo>
                  <a:lnTo>
                    <a:pt x="0" y="499108"/>
                  </a:lnTo>
                  <a:lnTo>
                    <a:pt x="2169" y="544530"/>
                  </a:lnTo>
                  <a:lnTo>
                    <a:pt x="8554" y="588808"/>
                  </a:lnTo>
                  <a:lnTo>
                    <a:pt x="18967" y="631771"/>
                  </a:lnTo>
                  <a:lnTo>
                    <a:pt x="33221" y="673240"/>
                  </a:lnTo>
                  <a:lnTo>
                    <a:pt x="51128" y="713038"/>
                  </a:lnTo>
                  <a:lnTo>
                    <a:pt x="72501" y="750992"/>
                  </a:lnTo>
                  <a:lnTo>
                    <a:pt x="97153" y="786922"/>
                  </a:lnTo>
                  <a:lnTo>
                    <a:pt x="124895" y="820654"/>
                  </a:lnTo>
                  <a:lnTo>
                    <a:pt x="155543" y="852010"/>
                  </a:lnTo>
                  <a:lnTo>
                    <a:pt x="188904" y="880814"/>
                  </a:lnTo>
                  <a:lnTo>
                    <a:pt x="224796" y="906890"/>
                  </a:lnTo>
                  <a:lnTo>
                    <a:pt x="263030" y="930062"/>
                  </a:lnTo>
                  <a:lnTo>
                    <a:pt x="303418" y="950153"/>
                  </a:lnTo>
                  <a:lnTo>
                    <a:pt x="345772" y="966986"/>
                  </a:lnTo>
                  <a:lnTo>
                    <a:pt x="389906" y="980386"/>
                  </a:lnTo>
                  <a:lnTo>
                    <a:pt x="435634" y="990175"/>
                  </a:lnTo>
                  <a:lnTo>
                    <a:pt x="482765" y="996178"/>
                  </a:lnTo>
                  <a:lnTo>
                    <a:pt x="531112" y="998218"/>
                  </a:lnTo>
                  <a:lnTo>
                    <a:pt x="579461" y="996178"/>
                  </a:lnTo>
                  <a:lnTo>
                    <a:pt x="626592" y="990175"/>
                  </a:lnTo>
                  <a:lnTo>
                    <a:pt x="672320" y="980386"/>
                  </a:lnTo>
                  <a:lnTo>
                    <a:pt x="716453" y="966986"/>
                  </a:lnTo>
                  <a:lnTo>
                    <a:pt x="758808" y="950153"/>
                  </a:lnTo>
                  <a:lnTo>
                    <a:pt x="799197" y="930062"/>
                  </a:lnTo>
                  <a:lnTo>
                    <a:pt x="837430" y="906890"/>
                  </a:lnTo>
                  <a:lnTo>
                    <a:pt x="873321" y="880814"/>
                  </a:lnTo>
                  <a:lnTo>
                    <a:pt x="906684" y="852010"/>
                  </a:lnTo>
                  <a:lnTo>
                    <a:pt x="937331" y="820654"/>
                  </a:lnTo>
                  <a:lnTo>
                    <a:pt x="965073" y="786922"/>
                  </a:lnTo>
                  <a:lnTo>
                    <a:pt x="989724" y="750992"/>
                  </a:lnTo>
                  <a:lnTo>
                    <a:pt x="1011097" y="713038"/>
                  </a:lnTo>
                  <a:lnTo>
                    <a:pt x="1029006" y="673240"/>
                  </a:lnTo>
                  <a:lnTo>
                    <a:pt x="1043259" y="631771"/>
                  </a:lnTo>
                  <a:lnTo>
                    <a:pt x="1053672" y="588808"/>
                  </a:lnTo>
                  <a:lnTo>
                    <a:pt x="1060057" y="544530"/>
                  </a:lnTo>
                  <a:lnTo>
                    <a:pt x="1062228" y="499108"/>
                  </a:lnTo>
                  <a:lnTo>
                    <a:pt x="1060057" y="453688"/>
                  </a:lnTo>
                  <a:lnTo>
                    <a:pt x="1053672" y="409409"/>
                  </a:lnTo>
                  <a:lnTo>
                    <a:pt x="1043259" y="366447"/>
                  </a:lnTo>
                  <a:lnTo>
                    <a:pt x="1029006" y="324977"/>
                  </a:lnTo>
                  <a:lnTo>
                    <a:pt x="1011097" y="285178"/>
                  </a:lnTo>
                  <a:lnTo>
                    <a:pt x="989724" y="247225"/>
                  </a:lnTo>
                  <a:lnTo>
                    <a:pt x="965073" y="211296"/>
                  </a:lnTo>
                  <a:lnTo>
                    <a:pt x="937331" y="177563"/>
                  </a:lnTo>
                  <a:lnTo>
                    <a:pt x="906684" y="146208"/>
                  </a:lnTo>
                  <a:lnTo>
                    <a:pt x="873321" y="117403"/>
                  </a:lnTo>
                  <a:lnTo>
                    <a:pt x="837430" y="91328"/>
                  </a:lnTo>
                  <a:lnTo>
                    <a:pt x="799197" y="68155"/>
                  </a:lnTo>
                  <a:lnTo>
                    <a:pt x="758808" y="48065"/>
                  </a:lnTo>
                  <a:lnTo>
                    <a:pt x="716453" y="31231"/>
                  </a:lnTo>
                  <a:lnTo>
                    <a:pt x="672320" y="17832"/>
                  </a:lnTo>
                  <a:lnTo>
                    <a:pt x="626592" y="8042"/>
                  </a:lnTo>
                  <a:lnTo>
                    <a:pt x="579461" y="2040"/>
                  </a:lnTo>
                  <a:lnTo>
                    <a:pt x="531112" y="0"/>
                  </a:lnTo>
                  <a:close/>
                </a:path>
              </a:pathLst>
            </a:custGeom>
            <a:solidFill>
              <a:srgbClr val="9EC2E8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795770" y="4783834"/>
              <a:ext cx="1062355" cy="998219"/>
            </a:xfrm>
            <a:custGeom>
              <a:avLst/>
              <a:gdLst/>
              <a:ahLst/>
              <a:cxnLst/>
              <a:rect l="l" t="t" r="r" b="b"/>
              <a:pathLst>
                <a:path w="1062354" h="998220">
                  <a:moveTo>
                    <a:pt x="0" y="499108"/>
                  </a:moveTo>
                  <a:lnTo>
                    <a:pt x="2170" y="453688"/>
                  </a:lnTo>
                  <a:lnTo>
                    <a:pt x="8554" y="409409"/>
                  </a:lnTo>
                  <a:lnTo>
                    <a:pt x="18967" y="366446"/>
                  </a:lnTo>
                  <a:lnTo>
                    <a:pt x="33221" y="324977"/>
                  </a:lnTo>
                  <a:lnTo>
                    <a:pt x="51129" y="285178"/>
                  </a:lnTo>
                  <a:lnTo>
                    <a:pt x="72502" y="247225"/>
                  </a:lnTo>
                  <a:lnTo>
                    <a:pt x="97154" y="211295"/>
                  </a:lnTo>
                  <a:lnTo>
                    <a:pt x="124896" y="177563"/>
                  </a:lnTo>
                  <a:lnTo>
                    <a:pt x="155543" y="146207"/>
                  </a:lnTo>
                  <a:lnTo>
                    <a:pt x="188905" y="117403"/>
                  </a:lnTo>
                  <a:lnTo>
                    <a:pt x="224797" y="91327"/>
                  </a:lnTo>
                  <a:lnTo>
                    <a:pt x="263031" y="68155"/>
                  </a:lnTo>
                  <a:lnTo>
                    <a:pt x="303418" y="48064"/>
                  </a:lnTo>
                  <a:lnTo>
                    <a:pt x="345773" y="31232"/>
                  </a:lnTo>
                  <a:lnTo>
                    <a:pt x="389907" y="17832"/>
                  </a:lnTo>
                  <a:lnTo>
                    <a:pt x="435634" y="8042"/>
                  </a:lnTo>
                  <a:lnTo>
                    <a:pt x="482765" y="2039"/>
                  </a:lnTo>
                  <a:lnTo>
                    <a:pt x="531113" y="0"/>
                  </a:lnTo>
                  <a:lnTo>
                    <a:pt x="579462" y="2039"/>
                  </a:lnTo>
                  <a:lnTo>
                    <a:pt x="626593" y="8042"/>
                  </a:lnTo>
                  <a:lnTo>
                    <a:pt x="672320" y="17832"/>
                  </a:lnTo>
                  <a:lnTo>
                    <a:pt x="716454" y="31232"/>
                  </a:lnTo>
                  <a:lnTo>
                    <a:pt x="758809" y="48064"/>
                  </a:lnTo>
                  <a:lnTo>
                    <a:pt x="799196" y="68155"/>
                  </a:lnTo>
                  <a:lnTo>
                    <a:pt x="837430" y="91327"/>
                  </a:lnTo>
                  <a:lnTo>
                    <a:pt x="873322" y="117403"/>
                  </a:lnTo>
                  <a:lnTo>
                    <a:pt x="906684" y="146207"/>
                  </a:lnTo>
                  <a:lnTo>
                    <a:pt x="937331" y="177563"/>
                  </a:lnTo>
                  <a:lnTo>
                    <a:pt x="965073" y="211295"/>
                  </a:lnTo>
                  <a:lnTo>
                    <a:pt x="989725" y="247225"/>
                  </a:lnTo>
                  <a:lnTo>
                    <a:pt x="1011098" y="285178"/>
                  </a:lnTo>
                  <a:lnTo>
                    <a:pt x="1029005" y="324977"/>
                  </a:lnTo>
                  <a:lnTo>
                    <a:pt x="1043259" y="366446"/>
                  </a:lnTo>
                  <a:lnTo>
                    <a:pt x="1053672" y="409409"/>
                  </a:lnTo>
                  <a:lnTo>
                    <a:pt x="1060057" y="453688"/>
                  </a:lnTo>
                  <a:lnTo>
                    <a:pt x="1062227" y="499108"/>
                  </a:lnTo>
                  <a:lnTo>
                    <a:pt x="1060057" y="544529"/>
                  </a:lnTo>
                  <a:lnTo>
                    <a:pt x="1053672" y="588808"/>
                  </a:lnTo>
                  <a:lnTo>
                    <a:pt x="1043259" y="631771"/>
                  </a:lnTo>
                  <a:lnTo>
                    <a:pt x="1029005" y="673240"/>
                  </a:lnTo>
                  <a:lnTo>
                    <a:pt x="1011098" y="713039"/>
                  </a:lnTo>
                  <a:lnTo>
                    <a:pt x="989725" y="750992"/>
                  </a:lnTo>
                  <a:lnTo>
                    <a:pt x="965073" y="786921"/>
                  </a:lnTo>
                  <a:lnTo>
                    <a:pt x="937331" y="820653"/>
                  </a:lnTo>
                  <a:lnTo>
                    <a:pt x="906684" y="852009"/>
                  </a:lnTo>
                  <a:lnTo>
                    <a:pt x="873322" y="880813"/>
                  </a:lnTo>
                  <a:lnTo>
                    <a:pt x="837430" y="906889"/>
                  </a:lnTo>
                  <a:lnTo>
                    <a:pt x="799196" y="930061"/>
                  </a:lnTo>
                  <a:lnTo>
                    <a:pt x="758809" y="950152"/>
                  </a:lnTo>
                  <a:lnTo>
                    <a:pt x="716454" y="966985"/>
                  </a:lnTo>
                  <a:lnTo>
                    <a:pt x="672320" y="980385"/>
                  </a:lnTo>
                  <a:lnTo>
                    <a:pt x="626593" y="990174"/>
                  </a:lnTo>
                  <a:lnTo>
                    <a:pt x="579462" y="996177"/>
                  </a:lnTo>
                  <a:lnTo>
                    <a:pt x="531113" y="998217"/>
                  </a:lnTo>
                  <a:lnTo>
                    <a:pt x="482765" y="996177"/>
                  </a:lnTo>
                  <a:lnTo>
                    <a:pt x="435634" y="990174"/>
                  </a:lnTo>
                  <a:lnTo>
                    <a:pt x="389907" y="980385"/>
                  </a:lnTo>
                  <a:lnTo>
                    <a:pt x="345773" y="966985"/>
                  </a:lnTo>
                  <a:lnTo>
                    <a:pt x="303418" y="950152"/>
                  </a:lnTo>
                  <a:lnTo>
                    <a:pt x="263031" y="930061"/>
                  </a:lnTo>
                  <a:lnTo>
                    <a:pt x="224797" y="906889"/>
                  </a:lnTo>
                  <a:lnTo>
                    <a:pt x="188905" y="880813"/>
                  </a:lnTo>
                  <a:lnTo>
                    <a:pt x="155543" y="852009"/>
                  </a:lnTo>
                  <a:lnTo>
                    <a:pt x="124896" y="820653"/>
                  </a:lnTo>
                  <a:lnTo>
                    <a:pt x="97154" y="786921"/>
                  </a:lnTo>
                  <a:lnTo>
                    <a:pt x="72502" y="750992"/>
                  </a:lnTo>
                  <a:lnTo>
                    <a:pt x="51129" y="713039"/>
                  </a:lnTo>
                  <a:lnTo>
                    <a:pt x="33221" y="673240"/>
                  </a:lnTo>
                  <a:lnTo>
                    <a:pt x="18967" y="631771"/>
                  </a:lnTo>
                  <a:lnTo>
                    <a:pt x="8554" y="588808"/>
                  </a:lnTo>
                  <a:lnTo>
                    <a:pt x="2170" y="544529"/>
                  </a:lnTo>
                  <a:lnTo>
                    <a:pt x="0" y="499108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840727" y="5083302"/>
            <a:ext cx="903605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28600" marR="5080" indent="-215900">
              <a:lnSpc>
                <a:spcPts val="1400"/>
              </a:lnSpc>
              <a:spcBef>
                <a:spcPts val="180"/>
              </a:spcBef>
            </a:pPr>
            <a:r>
              <a:rPr sz="1200" b="1" spc="-20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sz="1200" b="1" spc="-10" dirty="0">
                <a:solidFill>
                  <a:srgbClr val="0E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 </a:t>
            </a:r>
            <a:r>
              <a:rPr sz="1200" b="1" spc="-10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31122" y="4381500"/>
            <a:ext cx="756285" cy="493725"/>
          </a:xfrm>
          <a:prstGeom prst="rect">
            <a:avLst/>
          </a:prstGeom>
          <a:solidFill>
            <a:srgbClr val="9EC2E8"/>
          </a:solidFill>
          <a:ln w="9142">
            <a:solidFill>
              <a:srgbClr val="000000"/>
            </a:solidFill>
          </a:ln>
        </p:spPr>
        <p:txBody>
          <a:bodyPr vert="horz" wrap="square" lIns="0" tIns="82550" rIns="0" bIns="0" rtlCol="0">
            <a:spAutoFit/>
          </a:bodyPr>
          <a:lstStyle/>
          <a:p>
            <a:pPr marL="37465" marR="39370" indent="88900">
              <a:lnSpc>
                <a:spcPts val="1600"/>
              </a:lnSpc>
              <a:spcBef>
                <a:spcPts val="650"/>
              </a:spcBef>
            </a:pPr>
            <a:r>
              <a:rPr sz="1400" b="1" spc="-25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</a:t>
            </a:r>
            <a:r>
              <a:rPr sz="1400" b="1" spc="-60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50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sz="1400" b="1" spc="-10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8" cy="6857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93594" y="5276799"/>
            <a:ext cx="344677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sng" spc="-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hlinkClick r:id="rId3"/>
              </a:rPr>
              <a:t>www.hapmap.org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856232"/>
            <a:ext cx="2895600" cy="417880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236206" y="1754123"/>
            <a:ext cx="2831465" cy="4281170"/>
            <a:chOff x="6236206" y="1754123"/>
            <a:chExt cx="2831465" cy="4281170"/>
          </a:xfrm>
        </p:grpSpPr>
        <p:sp>
          <p:nvSpPr>
            <p:cNvPr id="4" name="object 4"/>
            <p:cNvSpPr/>
            <p:nvPr/>
          </p:nvSpPr>
          <p:spPr>
            <a:xfrm>
              <a:off x="6236206" y="1856232"/>
              <a:ext cx="2831465" cy="4178935"/>
            </a:xfrm>
            <a:custGeom>
              <a:avLst/>
              <a:gdLst/>
              <a:ahLst/>
              <a:cxnLst/>
              <a:rect l="l" t="t" r="r" b="b"/>
              <a:pathLst>
                <a:path w="2831465" h="4178935">
                  <a:moveTo>
                    <a:pt x="2831211" y="0"/>
                  </a:moveTo>
                  <a:lnTo>
                    <a:pt x="0" y="0"/>
                  </a:lnTo>
                  <a:lnTo>
                    <a:pt x="0" y="4178807"/>
                  </a:lnTo>
                  <a:lnTo>
                    <a:pt x="2831211" y="4178807"/>
                  </a:lnTo>
                  <a:lnTo>
                    <a:pt x="2831211" y="0"/>
                  </a:lnTo>
                  <a:close/>
                </a:path>
              </a:pathLst>
            </a:custGeom>
            <a:solidFill>
              <a:srgbClr val="1D48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7206" y="2606038"/>
              <a:ext cx="2142744" cy="27432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84491" y="1754123"/>
              <a:ext cx="917447" cy="7924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29499" y="1754123"/>
              <a:ext cx="917447" cy="792477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3278122" y="1743455"/>
            <a:ext cx="2831465" cy="4281170"/>
            <a:chOff x="3278122" y="1743455"/>
            <a:chExt cx="2831465" cy="4281170"/>
          </a:xfrm>
        </p:grpSpPr>
        <p:sp>
          <p:nvSpPr>
            <p:cNvPr id="9" name="object 9"/>
            <p:cNvSpPr/>
            <p:nvPr/>
          </p:nvSpPr>
          <p:spPr>
            <a:xfrm>
              <a:off x="3278122" y="1844039"/>
              <a:ext cx="2831465" cy="4180840"/>
            </a:xfrm>
            <a:custGeom>
              <a:avLst/>
              <a:gdLst/>
              <a:ahLst/>
              <a:cxnLst/>
              <a:rect l="l" t="t" r="r" b="b"/>
              <a:pathLst>
                <a:path w="2831465" h="4180840">
                  <a:moveTo>
                    <a:pt x="2831211" y="0"/>
                  </a:moveTo>
                  <a:lnTo>
                    <a:pt x="0" y="0"/>
                  </a:lnTo>
                  <a:lnTo>
                    <a:pt x="0" y="4180330"/>
                  </a:lnTo>
                  <a:lnTo>
                    <a:pt x="2831211" y="4180330"/>
                  </a:lnTo>
                  <a:lnTo>
                    <a:pt x="2831211" y="0"/>
                  </a:lnTo>
                  <a:close/>
                </a:path>
              </a:pathLst>
            </a:custGeom>
            <a:solidFill>
              <a:srgbClr val="1D48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26408" y="1743455"/>
              <a:ext cx="917447" cy="79247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71414" y="1743455"/>
              <a:ext cx="917447" cy="79247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278122" y="1844039"/>
            <a:ext cx="2831465" cy="41808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2009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2015</a:t>
            </a: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10000" y="2529838"/>
            <a:ext cx="1981198" cy="2819400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63064" marR="5080" indent="-1054100">
              <a:lnSpc>
                <a:spcPct val="100000"/>
              </a:lnSpc>
              <a:spcBef>
                <a:spcPts val="100"/>
              </a:spcBef>
            </a:pPr>
            <a:r>
              <a:rPr sz="4000" spc="-290" dirty="0"/>
              <a:t>Genomic</a:t>
            </a:r>
            <a:r>
              <a:rPr sz="4000" spc="-430" dirty="0"/>
              <a:t> </a:t>
            </a:r>
            <a:r>
              <a:rPr sz="4000" spc="-310" dirty="0" err="1"/>
              <a:t>informa</a:t>
            </a:r>
            <a:r>
              <a:rPr lang="en-GB" sz="4000" spc="-310" dirty="0" err="1"/>
              <a:t>ti</a:t>
            </a:r>
            <a:r>
              <a:rPr sz="4000" spc="-310" dirty="0"/>
              <a:t>on</a:t>
            </a:r>
            <a:r>
              <a:rPr sz="4000" spc="-475" dirty="0"/>
              <a:t> </a:t>
            </a:r>
            <a:r>
              <a:rPr sz="4000" spc="-140" dirty="0"/>
              <a:t>in</a:t>
            </a:r>
            <a:r>
              <a:rPr sz="4000" spc="-430" dirty="0"/>
              <a:t> </a:t>
            </a:r>
            <a:r>
              <a:rPr sz="4000" spc="-330" dirty="0"/>
              <a:t>mapping </a:t>
            </a:r>
            <a:r>
              <a:rPr sz="4000" spc="-355" dirty="0"/>
              <a:t>complex</a:t>
            </a:r>
            <a:r>
              <a:rPr sz="4000" spc="-455" dirty="0"/>
              <a:t> </a:t>
            </a:r>
            <a:r>
              <a:rPr sz="4000" spc="-335" dirty="0"/>
              <a:t>disease</a:t>
            </a:r>
            <a:r>
              <a:rPr sz="4000" spc="-450" dirty="0"/>
              <a:t> </a:t>
            </a:r>
            <a:r>
              <a:rPr sz="4000" spc="-425" dirty="0"/>
              <a:t>genes</a:t>
            </a:r>
            <a:endParaRPr sz="4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0560" rIns="0" bIns="0" rtlCol="0">
            <a:spAutoFit/>
          </a:bodyPr>
          <a:lstStyle/>
          <a:p>
            <a:pPr marL="1884680">
              <a:lnSpc>
                <a:spcPct val="100000"/>
              </a:lnSpc>
              <a:spcBef>
                <a:spcPts val="100"/>
              </a:spcBef>
            </a:pPr>
            <a:r>
              <a:rPr sz="4000" spc="-430" dirty="0"/>
              <a:t>Eﬃciency</a:t>
            </a:r>
            <a:r>
              <a:rPr sz="4000" spc="-470" dirty="0"/>
              <a:t> </a:t>
            </a:r>
            <a:r>
              <a:rPr sz="4000" spc="-310" dirty="0"/>
              <a:t>and</a:t>
            </a:r>
            <a:r>
              <a:rPr sz="4000" spc="-440" dirty="0"/>
              <a:t> </a:t>
            </a:r>
            <a:r>
              <a:rPr sz="4000" spc="-325" dirty="0"/>
              <a:t>power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1522121" y="1367796"/>
            <a:ext cx="6085840" cy="4438015"/>
            <a:chOff x="1522121" y="1367796"/>
            <a:chExt cx="6085840" cy="44380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2121" y="1367796"/>
              <a:ext cx="6085266" cy="44378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16478" y="1943100"/>
              <a:ext cx="1414270" cy="569975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7136" y="2033017"/>
            <a:ext cx="679703" cy="298399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17691" y="2236439"/>
            <a:ext cx="366395" cy="2604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755"/>
              </a:lnSpc>
            </a:pPr>
            <a:r>
              <a:rPr sz="2400" dirty="0">
                <a:latin typeface="Arial"/>
                <a:cs typeface="Arial"/>
              </a:rPr>
              <a:t>Relative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power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(%)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0584" y="5853684"/>
            <a:ext cx="7147559" cy="1004569"/>
            <a:chOff x="100584" y="5853684"/>
            <a:chExt cx="7147559" cy="1004569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91738" y="5853684"/>
              <a:ext cx="4756402" cy="6797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584" y="6385557"/>
              <a:ext cx="2043682" cy="4724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6419" y="6385557"/>
              <a:ext cx="867155" cy="4724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95726" y="6385557"/>
              <a:ext cx="1031747" cy="4724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9626" y="6385557"/>
              <a:ext cx="1412746" cy="47243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464054" y="2007361"/>
            <a:ext cx="10852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tag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SNPs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840734" y="4381500"/>
            <a:ext cx="1205865" cy="875030"/>
            <a:chOff x="2840734" y="4381500"/>
            <a:chExt cx="1205865" cy="875030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40734" y="4381500"/>
              <a:ext cx="1205483" cy="56997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47416" y="4686300"/>
              <a:ext cx="992123" cy="56997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988054" y="4446395"/>
            <a:ext cx="88709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16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Arial"/>
                <a:cs typeface="Arial"/>
              </a:rPr>
              <a:t>random </a:t>
            </a:r>
            <a:r>
              <a:rPr sz="2000" spc="-20" dirty="0">
                <a:latin typeface="Arial"/>
                <a:cs typeface="Arial"/>
              </a:rPr>
              <a:t>SNPs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1140" y="5755843"/>
            <a:ext cx="6793230" cy="976630"/>
          </a:xfrm>
          <a:prstGeom prst="rect">
            <a:avLst/>
          </a:prstGeom>
        </p:spPr>
        <p:txBody>
          <a:bodyPr vert="horz" wrap="square" lIns="0" tIns="190500" rIns="0" bIns="0" rtlCol="0">
            <a:spAutoFit/>
          </a:bodyPr>
          <a:lstStyle/>
          <a:p>
            <a:pPr marL="2451100">
              <a:lnSpc>
                <a:spcPct val="100000"/>
              </a:lnSpc>
              <a:spcBef>
                <a:spcPts val="1500"/>
              </a:spcBef>
            </a:pPr>
            <a:r>
              <a:rPr sz="2400" spc="-10" dirty="0">
                <a:latin typeface="Arial"/>
                <a:cs typeface="Arial"/>
              </a:rPr>
              <a:t>Average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marker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density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(per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kb)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sz="1800" spc="-110" dirty="0">
                <a:latin typeface="Arial"/>
                <a:cs typeface="Arial"/>
              </a:rPr>
              <a:t>P.I.W.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Bakker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et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al.</a:t>
            </a:r>
            <a:r>
              <a:rPr sz="1800" i="1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(2005)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Nat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Genet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072128" y="2141220"/>
            <a:ext cx="4772660" cy="3320415"/>
            <a:chOff x="4072128" y="2141220"/>
            <a:chExt cx="4772660" cy="3320415"/>
          </a:xfrm>
        </p:grpSpPr>
        <p:sp>
          <p:nvSpPr>
            <p:cNvPr id="21" name="object 21"/>
            <p:cNvSpPr/>
            <p:nvPr/>
          </p:nvSpPr>
          <p:spPr>
            <a:xfrm>
              <a:off x="4101084" y="2213610"/>
              <a:ext cx="29209" cy="3248025"/>
            </a:xfrm>
            <a:custGeom>
              <a:avLst/>
              <a:gdLst/>
              <a:ahLst/>
              <a:cxnLst/>
              <a:rect l="l" t="t" r="r" b="b"/>
              <a:pathLst>
                <a:path w="29210" h="3248025">
                  <a:moveTo>
                    <a:pt x="0" y="0"/>
                  </a:moveTo>
                  <a:lnTo>
                    <a:pt x="0" y="3247642"/>
                  </a:lnTo>
                  <a:lnTo>
                    <a:pt x="28955" y="3247642"/>
                  </a:lnTo>
                  <a:lnTo>
                    <a:pt x="28955" y="14477"/>
                  </a:lnTo>
                  <a:lnTo>
                    <a:pt x="14477" y="14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1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72128" y="2141220"/>
              <a:ext cx="86866" cy="8686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208386" y="2200274"/>
              <a:ext cx="4631690" cy="2677160"/>
            </a:xfrm>
            <a:custGeom>
              <a:avLst/>
              <a:gdLst/>
              <a:ahLst/>
              <a:cxnLst/>
              <a:rect l="l" t="t" r="r" b="b"/>
              <a:pathLst>
                <a:path w="4631690" h="2677160">
                  <a:moveTo>
                    <a:pt x="4631233" y="1698078"/>
                  </a:moveTo>
                  <a:lnTo>
                    <a:pt x="4624527" y="1607007"/>
                  </a:lnTo>
                  <a:lnTo>
                    <a:pt x="4609630" y="1546123"/>
                  </a:lnTo>
                  <a:lnTo>
                    <a:pt x="4586236" y="1485290"/>
                  </a:lnTo>
                  <a:lnTo>
                    <a:pt x="4554182" y="1424660"/>
                  </a:lnTo>
                  <a:lnTo>
                    <a:pt x="4513338" y="1364399"/>
                  </a:lnTo>
                  <a:lnTo>
                    <a:pt x="4489564" y="1334465"/>
                  </a:lnTo>
                  <a:lnTo>
                    <a:pt x="4463542" y="1304671"/>
                  </a:lnTo>
                  <a:lnTo>
                    <a:pt x="4415561" y="1255877"/>
                  </a:lnTo>
                  <a:lnTo>
                    <a:pt x="4362551" y="1208824"/>
                  </a:lnTo>
                  <a:lnTo>
                    <a:pt x="4304741" y="1163574"/>
                  </a:lnTo>
                  <a:lnTo>
                    <a:pt x="4242320" y="1120165"/>
                  </a:lnTo>
                  <a:lnTo>
                    <a:pt x="4209440" y="1099146"/>
                  </a:lnTo>
                  <a:lnTo>
                    <a:pt x="4175493" y="1078611"/>
                  </a:lnTo>
                  <a:lnTo>
                    <a:pt x="4140504" y="1058557"/>
                  </a:lnTo>
                  <a:lnTo>
                    <a:pt x="4104475" y="1038987"/>
                  </a:lnTo>
                  <a:lnTo>
                    <a:pt x="4067467" y="1019898"/>
                  </a:lnTo>
                  <a:lnTo>
                    <a:pt x="4029481" y="1001306"/>
                  </a:lnTo>
                  <a:lnTo>
                    <a:pt x="3990543" y="983195"/>
                  </a:lnTo>
                  <a:lnTo>
                    <a:pt x="3950690" y="965606"/>
                  </a:lnTo>
                  <a:lnTo>
                    <a:pt x="3909949" y="948512"/>
                  </a:lnTo>
                  <a:lnTo>
                    <a:pt x="3868331" y="931938"/>
                  </a:lnTo>
                  <a:lnTo>
                    <a:pt x="3825875" y="915873"/>
                  </a:lnTo>
                  <a:lnTo>
                    <a:pt x="3782606" y="900328"/>
                  </a:lnTo>
                  <a:lnTo>
                    <a:pt x="3738537" y="885317"/>
                  </a:lnTo>
                  <a:lnTo>
                    <a:pt x="3693706" y="870839"/>
                  </a:lnTo>
                  <a:lnTo>
                    <a:pt x="3648138" y="856894"/>
                  </a:lnTo>
                  <a:lnTo>
                    <a:pt x="3601859" y="843483"/>
                  </a:lnTo>
                  <a:lnTo>
                    <a:pt x="3554882" y="830618"/>
                  </a:lnTo>
                  <a:lnTo>
                    <a:pt x="3507257" y="818311"/>
                  </a:lnTo>
                  <a:lnTo>
                    <a:pt x="3458984" y="806551"/>
                  </a:lnTo>
                  <a:lnTo>
                    <a:pt x="3410115" y="795362"/>
                  </a:lnTo>
                  <a:lnTo>
                    <a:pt x="3360648" y="784720"/>
                  </a:lnTo>
                  <a:lnTo>
                    <a:pt x="3310623" y="774661"/>
                  </a:lnTo>
                  <a:lnTo>
                    <a:pt x="3209010" y="756272"/>
                  </a:lnTo>
                  <a:lnTo>
                    <a:pt x="3157461" y="747941"/>
                  </a:lnTo>
                  <a:lnTo>
                    <a:pt x="3105467" y="740206"/>
                  </a:lnTo>
                  <a:lnTo>
                    <a:pt x="3053042" y="733069"/>
                  </a:lnTo>
                  <a:lnTo>
                    <a:pt x="3000197" y="726528"/>
                  </a:lnTo>
                  <a:lnTo>
                    <a:pt x="2946997" y="720585"/>
                  </a:lnTo>
                  <a:lnTo>
                    <a:pt x="2893428" y="715251"/>
                  </a:lnTo>
                  <a:lnTo>
                    <a:pt x="2839529" y="710539"/>
                  </a:lnTo>
                  <a:lnTo>
                    <a:pt x="2785338" y="706437"/>
                  </a:lnTo>
                  <a:lnTo>
                    <a:pt x="2730868" y="702957"/>
                  </a:lnTo>
                  <a:lnTo>
                    <a:pt x="2676156" y="700112"/>
                  </a:lnTo>
                  <a:lnTo>
                    <a:pt x="2621203" y="697890"/>
                  </a:lnTo>
                  <a:lnTo>
                    <a:pt x="2566073" y="696315"/>
                  </a:lnTo>
                  <a:lnTo>
                    <a:pt x="2510752" y="695375"/>
                  </a:lnTo>
                  <a:lnTo>
                    <a:pt x="2455291" y="695083"/>
                  </a:lnTo>
                  <a:lnTo>
                    <a:pt x="2399715" y="695452"/>
                  </a:lnTo>
                  <a:lnTo>
                    <a:pt x="2344039" y="696468"/>
                  </a:lnTo>
                  <a:lnTo>
                    <a:pt x="2288298" y="698144"/>
                  </a:lnTo>
                  <a:lnTo>
                    <a:pt x="2232507" y="700493"/>
                  </a:lnTo>
                  <a:lnTo>
                    <a:pt x="2176691" y="703516"/>
                  </a:lnTo>
                  <a:lnTo>
                    <a:pt x="2120900" y="707199"/>
                  </a:lnTo>
                  <a:lnTo>
                    <a:pt x="2065134" y="711581"/>
                  </a:lnTo>
                  <a:lnTo>
                    <a:pt x="2009432" y="716635"/>
                  </a:lnTo>
                  <a:lnTo>
                    <a:pt x="1953806" y="722388"/>
                  </a:lnTo>
                  <a:lnTo>
                    <a:pt x="1898294" y="728827"/>
                  </a:lnTo>
                  <a:lnTo>
                    <a:pt x="1842922" y="735977"/>
                  </a:lnTo>
                  <a:lnTo>
                    <a:pt x="1787715" y="743826"/>
                  </a:lnTo>
                  <a:lnTo>
                    <a:pt x="1732699" y="752386"/>
                  </a:lnTo>
                  <a:lnTo>
                    <a:pt x="1677885" y="761657"/>
                  </a:lnTo>
                  <a:lnTo>
                    <a:pt x="1623314" y="771652"/>
                  </a:lnTo>
                  <a:lnTo>
                    <a:pt x="0" y="0"/>
                  </a:lnTo>
                  <a:lnTo>
                    <a:pt x="933196" y="981075"/>
                  </a:lnTo>
                  <a:lnTo>
                    <a:pt x="877150" y="1007275"/>
                  </a:lnTo>
                  <a:lnTo>
                    <a:pt x="823544" y="1034224"/>
                  </a:lnTo>
                  <a:lnTo>
                    <a:pt x="772388" y="1061923"/>
                  </a:lnTo>
                  <a:lnTo>
                    <a:pt x="723722" y="1090320"/>
                  </a:lnTo>
                  <a:lnTo>
                    <a:pt x="677532" y="1119390"/>
                  </a:lnTo>
                  <a:lnTo>
                    <a:pt x="633844" y="1149083"/>
                  </a:lnTo>
                  <a:lnTo>
                    <a:pt x="592670" y="1179385"/>
                  </a:lnTo>
                  <a:lnTo>
                    <a:pt x="554024" y="1210259"/>
                  </a:lnTo>
                  <a:lnTo>
                    <a:pt x="517931" y="1241653"/>
                  </a:lnTo>
                  <a:lnTo>
                    <a:pt x="484403" y="1273556"/>
                  </a:lnTo>
                  <a:lnTo>
                    <a:pt x="453453" y="1305928"/>
                  </a:lnTo>
                  <a:lnTo>
                    <a:pt x="425094" y="1338719"/>
                  </a:lnTo>
                  <a:lnTo>
                    <a:pt x="399338" y="1371917"/>
                  </a:lnTo>
                  <a:lnTo>
                    <a:pt x="376199" y="1405483"/>
                  </a:lnTo>
                  <a:lnTo>
                    <a:pt x="355701" y="1439367"/>
                  </a:lnTo>
                  <a:lnTo>
                    <a:pt x="337858" y="1473555"/>
                  </a:lnTo>
                  <a:lnTo>
                    <a:pt x="310184" y="1542681"/>
                  </a:lnTo>
                  <a:lnTo>
                    <a:pt x="293293" y="1612582"/>
                  </a:lnTo>
                  <a:lnTo>
                    <a:pt x="287312" y="1682991"/>
                  </a:lnTo>
                  <a:lnTo>
                    <a:pt x="288442" y="1718297"/>
                  </a:lnTo>
                  <a:lnTo>
                    <a:pt x="299034" y="1788960"/>
                  </a:lnTo>
                  <a:lnTo>
                    <a:pt x="320840" y="1859445"/>
                  </a:lnTo>
                  <a:lnTo>
                    <a:pt x="335978" y="1894547"/>
                  </a:lnTo>
                  <a:lnTo>
                    <a:pt x="353961" y="1929498"/>
                  </a:lnTo>
                  <a:lnTo>
                    <a:pt x="374878" y="1964359"/>
                  </a:lnTo>
                  <a:lnTo>
                    <a:pt x="398538" y="1998827"/>
                  </a:lnTo>
                  <a:lnTo>
                    <a:pt x="425145" y="2033143"/>
                  </a:lnTo>
                  <a:lnTo>
                    <a:pt x="454660" y="2067179"/>
                  </a:lnTo>
                  <a:lnTo>
                    <a:pt x="502653" y="2115985"/>
                  </a:lnTo>
                  <a:lnTo>
                    <a:pt x="555650" y="2163026"/>
                  </a:lnTo>
                  <a:lnTo>
                    <a:pt x="613473" y="2208288"/>
                  </a:lnTo>
                  <a:lnTo>
                    <a:pt x="675894" y="2251697"/>
                  </a:lnTo>
                  <a:lnTo>
                    <a:pt x="708761" y="2272703"/>
                  </a:lnTo>
                  <a:lnTo>
                    <a:pt x="742708" y="2293239"/>
                  </a:lnTo>
                  <a:lnTo>
                    <a:pt x="777709" y="2313305"/>
                  </a:lnTo>
                  <a:lnTo>
                    <a:pt x="813727" y="2332875"/>
                  </a:lnTo>
                  <a:lnTo>
                    <a:pt x="850747" y="2351963"/>
                  </a:lnTo>
                  <a:lnTo>
                    <a:pt x="888733" y="2370556"/>
                  </a:lnTo>
                  <a:lnTo>
                    <a:pt x="927671" y="2388654"/>
                  </a:lnTo>
                  <a:lnTo>
                    <a:pt x="967524" y="2406256"/>
                  </a:lnTo>
                  <a:lnTo>
                    <a:pt x="1008265" y="2423350"/>
                  </a:lnTo>
                  <a:lnTo>
                    <a:pt x="1049883" y="2439924"/>
                  </a:lnTo>
                  <a:lnTo>
                    <a:pt x="1092339" y="2455989"/>
                  </a:lnTo>
                  <a:lnTo>
                    <a:pt x="1135608" y="2471521"/>
                  </a:lnTo>
                  <a:lnTo>
                    <a:pt x="1179677" y="2486545"/>
                  </a:lnTo>
                  <a:lnTo>
                    <a:pt x="1224508" y="2501023"/>
                  </a:lnTo>
                  <a:lnTo>
                    <a:pt x="1270076" y="2514968"/>
                  </a:lnTo>
                  <a:lnTo>
                    <a:pt x="1316355" y="2528379"/>
                  </a:lnTo>
                  <a:lnTo>
                    <a:pt x="1363319" y="2541244"/>
                  </a:lnTo>
                  <a:lnTo>
                    <a:pt x="1410957" y="2553551"/>
                  </a:lnTo>
                  <a:lnTo>
                    <a:pt x="1459217" y="2565311"/>
                  </a:lnTo>
                  <a:lnTo>
                    <a:pt x="1508099" y="2576499"/>
                  </a:lnTo>
                  <a:lnTo>
                    <a:pt x="1557566" y="2587129"/>
                  </a:lnTo>
                  <a:lnTo>
                    <a:pt x="1607578" y="2597200"/>
                  </a:lnTo>
                  <a:lnTo>
                    <a:pt x="1658137" y="2606687"/>
                  </a:lnTo>
                  <a:lnTo>
                    <a:pt x="1709204" y="2615590"/>
                  </a:lnTo>
                  <a:lnTo>
                    <a:pt x="1760740" y="2623921"/>
                  </a:lnTo>
                  <a:lnTo>
                    <a:pt x="1812747" y="2631656"/>
                  </a:lnTo>
                  <a:lnTo>
                    <a:pt x="1865172" y="2638793"/>
                  </a:lnTo>
                  <a:lnTo>
                    <a:pt x="1918004" y="2645333"/>
                  </a:lnTo>
                  <a:lnTo>
                    <a:pt x="1971217" y="2651277"/>
                  </a:lnTo>
                  <a:lnTo>
                    <a:pt x="2024786" y="2656598"/>
                  </a:lnTo>
                  <a:lnTo>
                    <a:pt x="2078672" y="2661323"/>
                  </a:lnTo>
                  <a:lnTo>
                    <a:pt x="2132876" y="2665425"/>
                  </a:lnTo>
                  <a:lnTo>
                    <a:pt x="2187346" y="2668892"/>
                  </a:lnTo>
                  <a:lnTo>
                    <a:pt x="2242058" y="2671749"/>
                  </a:lnTo>
                  <a:lnTo>
                    <a:pt x="2296998" y="2673959"/>
                  </a:lnTo>
                  <a:lnTo>
                    <a:pt x="2352141" y="2675547"/>
                  </a:lnTo>
                  <a:lnTo>
                    <a:pt x="2407450" y="2676487"/>
                  </a:lnTo>
                  <a:lnTo>
                    <a:pt x="2462911" y="2676766"/>
                  </a:lnTo>
                  <a:lnTo>
                    <a:pt x="2518499" y="2676410"/>
                  </a:lnTo>
                  <a:lnTo>
                    <a:pt x="2574175" y="2675394"/>
                  </a:lnTo>
                  <a:lnTo>
                    <a:pt x="2629916" y="2673718"/>
                  </a:lnTo>
                  <a:lnTo>
                    <a:pt x="2685707" y="2671368"/>
                  </a:lnTo>
                  <a:lnTo>
                    <a:pt x="2741511" y="2668346"/>
                  </a:lnTo>
                  <a:lnTo>
                    <a:pt x="2797314" y="2664650"/>
                  </a:lnTo>
                  <a:lnTo>
                    <a:pt x="2853080" y="2660281"/>
                  </a:lnTo>
                  <a:lnTo>
                    <a:pt x="2908782" y="2655227"/>
                  </a:lnTo>
                  <a:lnTo>
                    <a:pt x="2964408" y="2649474"/>
                  </a:lnTo>
                  <a:lnTo>
                    <a:pt x="3019907" y="2643022"/>
                  </a:lnTo>
                  <a:lnTo>
                    <a:pt x="3075279" y="2635885"/>
                  </a:lnTo>
                  <a:lnTo>
                    <a:pt x="3130499" y="2628036"/>
                  </a:lnTo>
                  <a:lnTo>
                    <a:pt x="3185515" y="2619476"/>
                  </a:lnTo>
                  <a:lnTo>
                    <a:pt x="3240328" y="2610193"/>
                  </a:lnTo>
                  <a:lnTo>
                    <a:pt x="3294888" y="2600198"/>
                  </a:lnTo>
                  <a:lnTo>
                    <a:pt x="3359340" y="2587396"/>
                  </a:lnTo>
                  <a:lnTo>
                    <a:pt x="3422421" y="2573756"/>
                  </a:lnTo>
                  <a:lnTo>
                    <a:pt x="3484118" y="2559304"/>
                  </a:lnTo>
                  <a:lnTo>
                    <a:pt x="3544405" y="2544051"/>
                  </a:lnTo>
                  <a:lnTo>
                    <a:pt x="3603282" y="2528036"/>
                  </a:lnTo>
                  <a:lnTo>
                    <a:pt x="3660724" y="2511272"/>
                  </a:lnTo>
                  <a:lnTo>
                    <a:pt x="3716705" y="2493772"/>
                  </a:lnTo>
                  <a:lnTo>
                    <a:pt x="3771214" y="2475560"/>
                  </a:lnTo>
                  <a:lnTo>
                    <a:pt x="3824236" y="2456650"/>
                  </a:lnTo>
                  <a:lnTo>
                    <a:pt x="3875748" y="2437079"/>
                  </a:lnTo>
                  <a:lnTo>
                    <a:pt x="3925722" y="2416860"/>
                  </a:lnTo>
                  <a:lnTo>
                    <a:pt x="3974160" y="2395994"/>
                  </a:lnTo>
                  <a:lnTo>
                    <a:pt x="4021023" y="2374531"/>
                  </a:lnTo>
                  <a:lnTo>
                    <a:pt x="4066311" y="2352471"/>
                  </a:lnTo>
                  <a:lnTo>
                    <a:pt x="4109999" y="2329840"/>
                  </a:lnTo>
                  <a:lnTo>
                    <a:pt x="4152061" y="2306663"/>
                  </a:lnTo>
                  <a:lnTo>
                    <a:pt x="4192486" y="2282952"/>
                  </a:lnTo>
                  <a:lnTo>
                    <a:pt x="4231259" y="2258733"/>
                  </a:lnTo>
                  <a:lnTo>
                    <a:pt x="4268368" y="2234019"/>
                  </a:lnTo>
                  <a:lnTo>
                    <a:pt x="4303776" y="2208834"/>
                  </a:lnTo>
                  <a:lnTo>
                    <a:pt x="4337482" y="2183206"/>
                  </a:lnTo>
                  <a:lnTo>
                    <a:pt x="4369447" y="2157145"/>
                  </a:lnTo>
                  <a:lnTo>
                    <a:pt x="4399673" y="2130679"/>
                  </a:lnTo>
                  <a:lnTo>
                    <a:pt x="4428134" y="2103818"/>
                  </a:lnTo>
                  <a:lnTo>
                    <a:pt x="4454817" y="2076577"/>
                  </a:lnTo>
                  <a:lnTo>
                    <a:pt x="4502759" y="2021090"/>
                  </a:lnTo>
                  <a:lnTo>
                    <a:pt x="4543412" y="1964270"/>
                  </a:lnTo>
                  <a:lnTo>
                    <a:pt x="4576457" y="1906562"/>
                  </a:lnTo>
                  <a:lnTo>
                    <a:pt x="4601921" y="1847837"/>
                  </a:lnTo>
                  <a:lnTo>
                    <a:pt x="4619612" y="1788363"/>
                  </a:lnTo>
                  <a:lnTo>
                    <a:pt x="4629366" y="1728292"/>
                  </a:lnTo>
                  <a:lnTo>
                    <a:pt x="4631233" y="1698078"/>
                  </a:lnTo>
                  <a:close/>
                </a:path>
              </a:pathLst>
            </a:custGeom>
            <a:solidFill>
              <a:srgbClr val="609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208397" y="2200275"/>
              <a:ext cx="4631690" cy="2677160"/>
            </a:xfrm>
            <a:custGeom>
              <a:avLst/>
              <a:gdLst/>
              <a:ahLst/>
              <a:cxnLst/>
              <a:rect l="l" t="t" r="r" b="b"/>
              <a:pathLst>
                <a:path w="4631690" h="2677160">
                  <a:moveTo>
                    <a:pt x="0" y="0"/>
                  </a:moveTo>
                  <a:lnTo>
                    <a:pt x="1623313" y="771650"/>
                  </a:lnTo>
                  <a:lnTo>
                    <a:pt x="1677880" y="761656"/>
                  </a:lnTo>
                  <a:lnTo>
                    <a:pt x="1732688" y="752381"/>
                  </a:lnTo>
                  <a:lnTo>
                    <a:pt x="1787710" y="743821"/>
                  </a:lnTo>
                  <a:lnTo>
                    <a:pt x="1842920" y="735971"/>
                  </a:lnTo>
                  <a:lnTo>
                    <a:pt x="1898292" y="728825"/>
                  </a:lnTo>
                  <a:lnTo>
                    <a:pt x="1953801" y="722380"/>
                  </a:lnTo>
                  <a:lnTo>
                    <a:pt x="2009422" y="716631"/>
                  </a:lnTo>
                  <a:lnTo>
                    <a:pt x="2065127" y="711572"/>
                  </a:lnTo>
                  <a:lnTo>
                    <a:pt x="2120892" y="707197"/>
                  </a:lnTo>
                  <a:lnTo>
                    <a:pt x="2176691" y="703504"/>
                  </a:lnTo>
                  <a:lnTo>
                    <a:pt x="2232498" y="700487"/>
                  </a:lnTo>
                  <a:lnTo>
                    <a:pt x="2288287" y="698141"/>
                  </a:lnTo>
                  <a:lnTo>
                    <a:pt x="2344032" y="696461"/>
                  </a:lnTo>
                  <a:lnTo>
                    <a:pt x="2399708" y="695443"/>
                  </a:lnTo>
                  <a:lnTo>
                    <a:pt x="2455289" y="695082"/>
                  </a:lnTo>
                  <a:lnTo>
                    <a:pt x="2510749" y="695372"/>
                  </a:lnTo>
                  <a:lnTo>
                    <a:pt x="2566062" y="696309"/>
                  </a:lnTo>
                  <a:lnTo>
                    <a:pt x="2621203" y="697889"/>
                  </a:lnTo>
                  <a:lnTo>
                    <a:pt x="2676146" y="700105"/>
                  </a:lnTo>
                  <a:lnTo>
                    <a:pt x="2730865" y="702955"/>
                  </a:lnTo>
                  <a:lnTo>
                    <a:pt x="2785334" y="706432"/>
                  </a:lnTo>
                  <a:lnTo>
                    <a:pt x="2839527" y="710531"/>
                  </a:lnTo>
                  <a:lnTo>
                    <a:pt x="2893420" y="715249"/>
                  </a:lnTo>
                  <a:lnTo>
                    <a:pt x="2946985" y="720580"/>
                  </a:lnTo>
                  <a:lnTo>
                    <a:pt x="3000197" y="726519"/>
                  </a:lnTo>
                  <a:lnTo>
                    <a:pt x="3053031" y="733061"/>
                  </a:lnTo>
                  <a:lnTo>
                    <a:pt x="3105461" y="740202"/>
                  </a:lnTo>
                  <a:lnTo>
                    <a:pt x="3157461" y="747937"/>
                  </a:lnTo>
                  <a:lnTo>
                    <a:pt x="3209004" y="756261"/>
                  </a:lnTo>
                  <a:lnTo>
                    <a:pt x="3260067" y="765169"/>
                  </a:lnTo>
                  <a:lnTo>
                    <a:pt x="3310622" y="774657"/>
                  </a:lnTo>
                  <a:lnTo>
                    <a:pt x="3360643" y="784718"/>
                  </a:lnTo>
                  <a:lnTo>
                    <a:pt x="3410106" y="795350"/>
                  </a:lnTo>
                  <a:lnTo>
                    <a:pt x="3458984" y="806546"/>
                  </a:lnTo>
                  <a:lnTo>
                    <a:pt x="3507252" y="818302"/>
                  </a:lnTo>
                  <a:lnTo>
                    <a:pt x="3554883" y="830613"/>
                  </a:lnTo>
                  <a:lnTo>
                    <a:pt x="3601853" y="843475"/>
                  </a:lnTo>
                  <a:lnTo>
                    <a:pt x="3648135" y="856882"/>
                  </a:lnTo>
                  <a:lnTo>
                    <a:pt x="3693702" y="870830"/>
                  </a:lnTo>
                  <a:lnTo>
                    <a:pt x="3738531" y="885313"/>
                  </a:lnTo>
                  <a:lnTo>
                    <a:pt x="3782595" y="900327"/>
                  </a:lnTo>
                  <a:lnTo>
                    <a:pt x="3825868" y="915868"/>
                  </a:lnTo>
                  <a:lnTo>
                    <a:pt x="3868325" y="931930"/>
                  </a:lnTo>
                  <a:lnTo>
                    <a:pt x="3909939" y="948508"/>
                  </a:lnTo>
                  <a:lnTo>
                    <a:pt x="3950685" y="965598"/>
                  </a:lnTo>
                  <a:lnTo>
                    <a:pt x="3990538" y="983194"/>
                  </a:lnTo>
                  <a:lnTo>
                    <a:pt x="4029470" y="1001293"/>
                  </a:lnTo>
                  <a:lnTo>
                    <a:pt x="4067458" y="1019888"/>
                  </a:lnTo>
                  <a:lnTo>
                    <a:pt x="4104474" y="1038976"/>
                  </a:lnTo>
                  <a:lnTo>
                    <a:pt x="4140493" y="1058552"/>
                  </a:lnTo>
                  <a:lnTo>
                    <a:pt x="4175490" y="1078610"/>
                  </a:lnTo>
                  <a:lnTo>
                    <a:pt x="4209438" y="1099145"/>
                  </a:lnTo>
                  <a:lnTo>
                    <a:pt x="4242312" y="1120154"/>
                  </a:lnTo>
                  <a:lnTo>
                    <a:pt x="4274086" y="1141631"/>
                  </a:lnTo>
                  <a:lnTo>
                    <a:pt x="4334231" y="1185970"/>
                  </a:lnTo>
                  <a:lnTo>
                    <a:pt x="4389666" y="1232123"/>
                  </a:lnTo>
                  <a:lnTo>
                    <a:pt x="4440186" y="1280051"/>
                  </a:lnTo>
                  <a:lnTo>
                    <a:pt x="4489562" y="1334456"/>
                  </a:lnTo>
                  <a:lnTo>
                    <a:pt x="4513331" y="1364395"/>
                  </a:lnTo>
                  <a:lnTo>
                    <a:pt x="4554180" y="1424652"/>
                  </a:lnTo>
                  <a:lnTo>
                    <a:pt x="4586231" y="1485281"/>
                  </a:lnTo>
                  <a:lnTo>
                    <a:pt x="4609630" y="1546119"/>
                  </a:lnTo>
                  <a:lnTo>
                    <a:pt x="4624522" y="1607006"/>
                  </a:lnTo>
                  <a:lnTo>
                    <a:pt x="4631052" y="1667782"/>
                  </a:lnTo>
                  <a:lnTo>
                    <a:pt x="4631226" y="1698078"/>
                  </a:lnTo>
                  <a:lnTo>
                    <a:pt x="4629364" y="1728285"/>
                  </a:lnTo>
                  <a:lnTo>
                    <a:pt x="4619605" y="1788355"/>
                  </a:lnTo>
                  <a:lnTo>
                    <a:pt x="4601918" y="1847831"/>
                  </a:lnTo>
                  <a:lnTo>
                    <a:pt x="4576451" y="1906552"/>
                  </a:lnTo>
                  <a:lnTo>
                    <a:pt x="4543347" y="1964357"/>
                  </a:lnTo>
                  <a:lnTo>
                    <a:pt x="4502752" y="2021085"/>
                  </a:lnTo>
                  <a:lnTo>
                    <a:pt x="4454810" y="2076576"/>
                  </a:lnTo>
                  <a:lnTo>
                    <a:pt x="4428130" y="2103807"/>
                  </a:lnTo>
                  <a:lnTo>
                    <a:pt x="4399668" y="2130668"/>
                  </a:lnTo>
                  <a:lnTo>
                    <a:pt x="4369442" y="2157139"/>
                  </a:lnTo>
                  <a:lnTo>
                    <a:pt x="4337469" y="2183201"/>
                  </a:lnTo>
                  <a:lnTo>
                    <a:pt x="4303770" y="2208832"/>
                  </a:lnTo>
                  <a:lnTo>
                    <a:pt x="4268359" y="2234014"/>
                  </a:lnTo>
                  <a:lnTo>
                    <a:pt x="4231258" y="2258725"/>
                  </a:lnTo>
                  <a:lnTo>
                    <a:pt x="4192484" y="2282946"/>
                  </a:lnTo>
                  <a:lnTo>
                    <a:pt x="4152054" y="2306656"/>
                  </a:lnTo>
                  <a:lnTo>
                    <a:pt x="4109988" y="2329836"/>
                  </a:lnTo>
                  <a:lnTo>
                    <a:pt x="4066303" y="2352465"/>
                  </a:lnTo>
                  <a:lnTo>
                    <a:pt x="4021017" y="2374524"/>
                  </a:lnTo>
                  <a:lnTo>
                    <a:pt x="3974148" y="2395991"/>
                  </a:lnTo>
                  <a:lnTo>
                    <a:pt x="3925715" y="2416848"/>
                  </a:lnTo>
                  <a:lnTo>
                    <a:pt x="3875735" y="2437073"/>
                  </a:lnTo>
                  <a:lnTo>
                    <a:pt x="3824228" y="2456648"/>
                  </a:lnTo>
                  <a:lnTo>
                    <a:pt x="3771210" y="2475551"/>
                  </a:lnTo>
                  <a:lnTo>
                    <a:pt x="3716701" y="2493763"/>
                  </a:lnTo>
                  <a:lnTo>
                    <a:pt x="3660719" y="2511263"/>
                  </a:lnTo>
                  <a:lnTo>
                    <a:pt x="3603280" y="2528031"/>
                  </a:lnTo>
                  <a:lnTo>
                    <a:pt x="3544403" y="2544048"/>
                  </a:lnTo>
                  <a:lnTo>
                    <a:pt x="3484108" y="2559293"/>
                  </a:lnTo>
                  <a:lnTo>
                    <a:pt x="3422411" y="2573746"/>
                  </a:lnTo>
                  <a:lnTo>
                    <a:pt x="3359331" y="2587387"/>
                  </a:lnTo>
                  <a:lnTo>
                    <a:pt x="3294886" y="2600197"/>
                  </a:lnTo>
                  <a:lnTo>
                    <a:pt x="3240319" y="2610191"/>
                  </a:lnTo>
                  <a:lnTo>
                    <a:pt x="3185511" y="2619466"/>
                  </a:lnTo>
                  <a:lnTo>
                    <a:pt x="3130489" y="2628026"/>
                  </a:lnTo>
                  <a:lnTo>
                    <a:pt x="3075279" y="2635876"/>
                  </a:lnTo>
                  <a:lnTo>
                    <a:pt x="3019907" y="2643022"/>
                  </a:lnTo>
                  <a:lnTo>
                    <a:pt x="2964397" y="2649467"/>
                  </a:lnTo>
                  <a:lnTo>
                    <a:pt x="2908777" y="2655217"/>
                  </a:lnTo>
                  <a:lnTo>
                    <a:pt x="2853072" y="2660276"/>
                  </a:lnTo>
                  <a:lnTo>
                    <a:pt x="2797307" y="2664650"/>
                  </a:lnTo>
                  <a:lnTo>
                    <a:pt x="2741508" y="2668343"/>
                  </a:lnTo>
                  <a:lnTo>
                    <a:pt x="2685701" y="2671360"/>
                  </a:lnTo>
                  <a:lnTo>
                    <a:pt x="2629912" y="2673706"/>
                  </a:lnTo>
                  <a:lnTo>
                    <a:pt x="2574167" y="2675386"/>
                  </a:lnTo>
                  <a:lnTo>
                    <a:pt x="2518491" y="2676404"/>
                  </a:lnTo>
                  <a:lnTo>
                    <a:pt x="2462910" y="2676765"/>
                  </a:lnTo>
                  <a:lnTo>
                    <a:pt x="2407450" y="2676475"/>
                  </a:lnTo>
                  <a:lnTo>
                    <a:pt x="2352137" y="2675538"/>
                  </a:lnTo>
                  <a:lnTo>
                    <a:pt x="2296995" y="2673958"/>
                  </a:lnTo>
                  <a:lnTo>
                    <a:pt x="2242053" y="2671742"/>
                  </a:lnTo>
                  <a:lnTo>
                    <a:pt x="2187334" y="2668892"/>
                  </a:lnTo>
                  <a:lnTo>
                    <a:pt x="2132865" y="2665415"/>
                  </a:lnTo>
                  <a:lnTo>
                    <a:pt x="2078672" y="2661316"/>
                  </a:lnTo>
                  <a:lnTo>
                    <a:pt x="2024779" y="2656598"/>
                  </a:lnTo>
                  <a:lnTo>
                    <a:pt x="1971214" y="2651267"/>
                  </a:lnTo>
                  <a:lnTo>
                    <a:pt x="1918002" y="2645328"/>
                  </a:lnTo>
                  <a:lnTo>
                    <a:pt x="1865168" y="2638786"/>
                  </a:lnTo>
                  <a:lnTo>
                    <a:pt x="1812738" y="2631645"/>
                  </a:lnTo>
                  <a:lnTo>
                    <a:pt x="1760738" y="2623910"/>
                  </a:lnTo>
                  <a:lnTo>
                    <a:pt x="1709195" y="2615586"/>
                  </a:lnTo>
                  <a:lnTo>
                    <a:pt x="1658132" y="2606678"/>
                  </a:lnTo>
                  <a:lnTo>
                    <a:pt x="1607577" y="2597190"/>
                  </a:lnTo>
                  <a:lnTo>
                    <a:pt x="1557556" y="2587129"/>
                  </a:lnTo>
                  <a:lnTo>
                    <a:pt x="1508093" y="2576497"/>
                  </a:lnTo>
                  <a:lnTo>
                    <a:pt x="1459215" y="2565301"/>
                  </a:lnTo>
                  <a:lnTo>
                    <a:pt x="1410947" y="2553545"/>
                  </a:lnTo>
                  <a:lnTo>
                    <a:pt x="1363316" y="2541234"/>
                  </a:lnTo>
                  <a:lnTo>
                    <a:pt x="1316346" y="2528372"/>
                  </a:lnTo>
                  <a:lnTo>
                    <a:pt x="1270064" y="2514965"/>
                  </a:lnTo>
                  <a:lnTo>
                    <a:pt x="1224496" y="2501017"/>
                  </a:lnTo>
                  <a:lnTo>
                    <a:pt x="1179667" y="2486534"/>
                  </a:lnTo>
                  <a:lnTo>
                    <a:pt x="1135603" y="2471520"/>
                  </a:lnTo>
                  <a:lnTo>
                    <a:pt x="1092330" y="2455979"/>
                  </a:lnTo>
                  <a:lnTo>
                    <a:pt x="1049873" y="2439917"/>
                  </a:lnTo>
                  <a:lnTo>
                    <a:pt x="1008259" y="2423339"/>
                  </a:lnTo>
                  <a:lnTo>
                    <a:pt x="967513" y="2406249"/>
                  </a:lnTo>
                  <a:lnTo>
                    <a:pt x="927660" y="2388653"/>
                  </a:lnTo>
                  <a:lnTo>
                    <a:pt x="888728" y="2370554"/>
                  </a:lnTo>
                  <a:lnTo>
                    <a:pt x="850740" y="2351959"/>
                  </a:lnTo>
                  <a:lnTo>
                    <a:pt x="813724" y="2332871"/>
                  </a:lnTo>
                  <a:lnTo>
                    <a:pt x="777705" y="2313295"/>
                  </a:lnTo>
                  <a:lnTo>
                    <a:pt x="742708" y="2293237"/>
                  </a:lnTo>
                  <a:lnTo>
                    <a:pt x="708760" y="2272702"/>
                  </a:lnTo>
                  <a:lnTo>
                    <a:pt x="675886" y="2251693"/>
                  </a:lnTo>
                  <a:lnTo>
                    <a:pt x="644112" y="2230216"/>
                  </a:lnTo>
                  <a:lnTo>
                    <a:pt x="583967" y="2185877"/>
                  </a:lnTo>
                  <a:lnTo>
                    <a:pt x="528532" y="2139724"/>
                  </a:lnTo>
                  <a:lnTo>
                    <a:pt x="478011" y="2091796"/>
                  </a:lnTo>
                  <a:lnTo>
                    <a:pt x="425141" y="2033140"/>
                  </a:lnTo>
                  <a:lnTo>
                    <a:pt x="398527" y="1998824"/>
                  </a:lnTo>
                  <a:lnTo>
                    <a:pt x="374805" y="1964262"/>
                  </a:lnTo>
                  <a:lnTo>
                    <a:pt x="353958" y="1929487"/>
                  </a:lnTo>
                  <a:lnTo>
                    <a:pt x="335974" y="1894535"/>
                  </a:lnTo>
                  <a:lnTo>
                    <a:pt x="320833" y="1859439"/>
                  </a:lnTo>
                  <a:lnTo>
                    <a:pt x="299032" y="1788949"/>
                  </a:lnTo>
                  <a:lnTo>
                    <a:pt x="288435" y="1718288"/>
                  </a:lnTo>
                  <a:lnTo>
                    <a:pt x="287301" y="1682979"/>
                  </a:lnTo>
                  <a:lnTo>
                    <a:pt x="288923" y="1647729"/>
                  </a:lnTo>
                  <a:lnTo>
                    <a:pt x="300375" y="1577540"/>
                  </a:lnTo>
                  <a:lnTo>
                    <a:pt x="322674" y="1507995"/>
                  </a:lnTo>
                  <a:lnTo>
                    <a:pt x="355698" y="1439362"/>
                  </a:lnTo>
                  <a:lnTo>
                    <a:pt x="376194" y="1405473"/>
                  </a:lnTo>
                  <a:lnTo>
                    <a:pt x="399329" y="1371914"/>
                  </a:lnTo>
                  <a:lnTo>
                    <a:pt x="425083" y="1338718"/>
                  </a:lnTo>
                  <a:lnTo>
                    <a:pt x="453445" y="1305921"/>
                  </a:lnTo>
                  <a:lnTo>
                    <a:pt x="484399" y="1273554"/>
                  </a:lnTo>
                  <a:lnTo>
                    <a:pt x="517929" y="1241653"/>
                  </a:lnTo>
                  <a:lnTo>
                    <a:pt x="554022" y="1210252"/>
                  </a:lnTo>
                  <a:lnTo>
                    <a:pt x="592661" y="1179383"/>
                  </a:lnTo>
                  <a:lnTo>
                    <a:pt x="633832" y="1149081"/>
                  </a:lnTo>
                  <a:lnTo>
                    <a:pt x="677520" y="1119381"/>
                  </a:lnTo>
                  <a:lnTo>
                    <a:pt x="723711" y="1090314"/>
                  </a:lnTo>
                  <a:lnTo>
                    <a:pt x="772388" y="1061917"/>
                  </a:lnTo>
                  <a:lnTo>
                    <a:pt x="823538" y="1034221"/>
                  </a:lnTo>
                  <a:lnTo>
                    <a:pt x="877145" y="1007262"/>
                  </a:lnTo>
                  <a:lnTo>
                    <a:pt x="933195" y="981074"/>
                  </a:lnTo>
                  <a:lnTo>
                    <a:pt x="0" y="0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52644" y="3055620"/>
              <a:ext cx="3055618" cy="67970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57928" y="3421379"/>
              <a:ext cx="3846574" cy="67970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706110" y="3787140"/>
              <a:ext cx="3948682" cy="67970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95414" y="4152900"/>
              <a:ext cx="1368550" cy="679703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4886696" y="3134995"/>
            <a:ext cx="3550285" cy="14833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5080" algn="ctr">
              <a:lnSpc>
                <a:spcPct val="99500"/>
              </a:lnSpc>
              <a:spcBef>
                <a:spcPts val="115"/>
              </a:spcBef>
            </a:pPr>
            <a:r>
              <a:rPr sz="2400" spc="-10" dirty="0">
                <a:latin typeface="Arial"/>
                <a:cs typeface="Arial"/>
              </a:rPr>
              <a:t>~300,000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tag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SNPs </a:t>
            </a:r>
            <a:r>
              <a:rPr sz="2400" dirty="0">
                <a:latin typeface="Arial"/>
                <a:cs typeface="Arial"/>
              </a:rPr>
              <a:t>needed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cover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common variation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whole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genome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CEU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761365">
              <a:lnSpc>
                <a:spcPct val="100000"/>
              </a:lnSpc>
              <a:spcBef>
                <a:spcPts val="100"/>
              </a:spcBef>
            </a:pPr>
            <a:r>
              <a:rPr spc="-375" dirty="0"/>
              <a:t>Why</a:t>
            </a:r>
            <a:r>
              <a:rPr spc="-515" dirty="0"/>
              <a:t> </a:t>
            </a:r>
            <a:r>
              <a:rPr spc="-305" dirty="0"/>
              <a:t>are</a:t>
            </a:r>
            <a:r>
              <a:rPr spc="-509" dirty="0"/>
              <a:t> </a:t>
            </a:r>
            <a:r>
              <a:rPr spc="-475" dirty="0"/>
              <a:t>They</a:t>
            </a:r>
            <a:r>
              <a:rPr spc="-480" dirty="0"/>
              <a:t> </a:t>
            </a:r>
            <a:r>
              <a:rPr spc="-335" dirty="0"/>
              <a:t>Possible</a:t>
            </a:r>
            <a:r>
              <a:rPr spc="-530" dirty="0"/>
              <a:t> </a:t>
            </a:r>
            <a:r>
              <a:rPr spc="-380" dirty="0"/>
              <a:t>Now?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39" y="1544573"/>
            <a:ext cx="7875270" cy="444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</a:tabLst>
            </a:pPr>
            <a:r>
              <a:rPr sz="2500" spc="-215" dirty="0">
                <a:latin typeface="Arial" panose="020B0604020202020204" pitchFamily="34" charset="0"/>
                <a:cs typeface="Arial" panose="020B0604020202020204" pitchFamily="34" charset="0"/>
              </a:rPr>
              <a:t>Genotyping</a:t>
            </a:r>
            <a:r>
              <a:rPr sz="25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45" dirty="0">
                <a:latin typeface="Arial" panose="020B0604020202020204" pitchFamily="34" charset="0"/>
                <a:cs typeface="Arial" panose="020B0604020202020204" pitchFamily="34" charset="0"/>
              </a:rPr>
              <a:t>Technology: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70"/>
              </a:spcBef>
              <a:buFont typeface="Arial"/>
              <a:buChar char="•"/>
            </a:pP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9300" marR="5080" lvl="1" indent="-279400">
              <a:lnSpc>
                <a:spcPct val="79400"/>
              </a:lnSpc>
              <a:buChar char="–"/>
              <a:tabLst>
                <a:tab pos="749300" algn="l"/>
                <a:tab pos="755650" algn="l"/>
              </a:tabLst>
            </a:pPr>
            <a:r>
              <a:rPr sz="2200" dirty="0">
                <a:latin typeface="Arial"/>
                <a:cs typeface="Arial"/>
              </a:rPr>
              <a:t>	</a:t>
            </a:r>
            <a:r>
              <a:rPr sz="2200" spc="-185" dirty="0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sz="2200"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10" dirty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sz="22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40" dirty="0">
                <a:latin typeface="Arial" panose="020B0604020202020204" pitchFamily="34" charset="0"/>
                <a:cs typeface="Arial" panose="020B0604020202020204" pitchFamily="34" charset="0"/>
              </a:rPr>
              <a:t>ability</a:t>
            </a:r>
            <a:r>
              <a:rPr sz="2200" spc="-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2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sz="2200" spc="-2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80" dirty="0">
                <a:latin typeface="Arial" panose="020B0604020202020204" pitchFamily="34" charset="0"/>
                <a:cs typeface="Arial" panose="020B0604020202020204" pitchFamily="34" charset="0"/>
              </a:rPr>
              <a:t>hundreds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9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200" spc="-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04" dirty="0">
                <a:latin typeface="Arial" panose="020B0604020202020204" pitchFamily="34" charset="0"/>
                <a:cs typeface="Arial" panose="020B0604020202020204" pitchFamily="34" charset="0"/>
              </a:rPr>
              <a:t>thousands</a:t>
            </a:r>
            <a:r>
              <a:rPr sz="2200" spc="-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10" dirty="0">
                <a:latin typeface="Arial" panose="020B0604020202020204" pitchFamily="34" charset="0"/>
                <a:cs typeface="Arial" panose="020B0604020202020204" pitchFamily="34" charset="0"/>
              </a:rPr>
              <a:t>(or </a:t>
            </a:r>
            <a:r>
              <a:rPr sz="2200" spc="-140" dirty="0">
                <a:latin typeface="Arial" panose="020B0604020202020204" pitchFamily="34" charset="0"/>
                <a:cs typeface="Arial" panose="020B0604020202020204" pitchFamily="34" charset="0"/>
              </a:rPr>
              <a:t>millions)</a:t>
            </a:r>
            <a:r>
              <a:rPr sz="2200" spc="-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2200" spc="-250" dirty="0">
                <a:latin typeface="Arial" panose="020B0604020202020204" pitchFamily="34" charset="0"/>
                <a:cs typeface="Arial" panose="020B0604020202020204" pitchFamily="34" charset="0"/>
              </a:rPr>
              <a:t>SNPs </a:t>
            </a:r>
            <a:r>
              <a:rPr sz="2200" spc="-8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200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80" dirty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04" dirty="0" err="1">
                <a:latin typeface="Arial" panose="020B0604020202020204" pitchFamily="34" charset="0"/>
                <a:cs typeface="Arial" panose="020B0604020202020204" pitchFamily="34" charset="0"/>
              </a:rPr>
              <a:t>reac</a:t>
            </a:r>
            <a:r>
              <a:rPr lang="en-GB" sz="2200" spc="-204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200" spc="-204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2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6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200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7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200"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10" dirty="0">
                <a:latin typeface="Arial" panose="020B0604020202020204" pitchFamily="34" charset="0"/>
                <a:cs typeface="Arial" panose="020B0604020202020204" pitchFamily="34" charset="0"/>
              </a:rPr>
              <a:t>“SNP</a:t>
            </a:r>
            <a:r>
              <a:rPr sz="22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0" dirty="0">
                <a:latin typeface="Arial" panose="020B0604020202020204" pitchFamily="34" charset="0"/>
                <a:cs typeface="Arial" panose="020B0604020202020204" pitchFamily="34" charset="0"/>
              </a:rPr>
              <a:t>chip.”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50" lvl="1" indent="-285750">
              <a:lnSpc>
                <a:spcPct val="100000"/>
              </a:lnSpc>
              <a:spcBef>
                <a:spcPts val="20"/>
              </a:spcBef>
              <a:buFont typeface="Arial"/>
              <a:buChar char="–"/>
              <a:tabLst>
                <a:tab pos="755650" algn="l"/>
              </a:tabLst>
            </a:pPr>
            <a:r>
              <a:rPr sz="2200" spc="-24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2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54" dirty="0">
                <a:latin typeface="Arial" panose="020B0604020202020204" pitchFamily="34" charset="0"/>
                <a:cs typeface="Arial" panose="020B0604020202020204" pitchFamily="34" charset="0"/>
              </a:rPr>
              <a:t>cost </a:t>
            </a:r>
            <a:r>
              <a:rPr sz="2200" spc="-220" dirty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sz="22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90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22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sz="2200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30" dirty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sz="22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sz="2200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355" dirty="0">
                <a:latin typeface="Arial" panose="020B0604020202020204" pitchFamily="34" charset="0"/>
                <a:cs typeface="Arial" panose="020B0604020202020204" pitchFamily="34" charset="0"/>
              </a:rPr>
              <a:t>£19</a:t>
            </a:r>
            <a:r>
              <a:rPr sz="22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65" dirty="0">
                <a:latin typeface="Arial" panose="020B0604020202020204" pitchFamily="34" charset="0"/>
                <a:cs typeface="Arial" panose="020B0604020202020204" pitchFamily="34" charset="0"/>
              </a:rPr>
              <a:t>per</a:t>
            </a:r>
            <a:r>
              <a:rPr sz="2200" spc="-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0" dirty="0">
                <a:latin typeface="Arial" panose="020B0604020202020204" pitchFamily="34" charset="0"/>
                <a:cs typeface="Arial" panose="020B0604020202020204" pitchFamily="34" charset="0"/>
              </a:rPr>
              <a:t>person.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spcBef>
                <a:spcPts val="2645"/>
              </a:spcBef>
              <a:buFont typeface="Arial"/>
              <a:buChar char="•"/>
              <a:tabLst>
                <a:tab pos="354965" algn="l"/>
              </a:tabLst>
            </a:pPr>
            <a:r>
              <a:rPr sz="2500" spc="-220" dirty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sz="25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04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5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75" dirty="0">
                <a:latin typeface="Arial" panose="020B0604020202020204" pitchFamily="34" charset="0"/>
                <a:cs typeface="Arial" panose="020B0604020202020204" pitchFamily="34" charset="0"/>
              </a:rPr>
              <a:t>analysis: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65"/>
              </a:spcBef>
              <a:buFont typeface="Arial"/>
              <a:buChar char="•"/>
            </a:pP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9300" marR="603885" lvl="1" indent="-279400">
              <a:lnSpc>
                <a:spcPct val="79500"/>
              </a:lnSpc>
              <a:buChar char="–"/>
              <a:tabLst>
                <a:tab pos="749300" algn="l"/>
                <a:tab pos="755650" algn="l"/>
              </a:tabLst>
            </a:pPr>
            <a:r>
              <a:rPr sz="2200" dirty="0">
                <a:latin typeface="Arial"/>
                <a:cs typeface="Arial"/>
              </a:rPr>
              <a:t>	</a:t>
            </a:r>
            <a:r>
              <a:rPr sz="2200" spc="-160" dirty="0"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  <a:r>
              <a:rPr sz="2200" spc="-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9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200" spc="-2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SNP</a:t>
            </a:r>
            <a:r>
              <a:rPr sz="2200"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15" dirty="0">
                <a:latin typeface="Arial" panose="020B0604020202020204" pitchFamily="34" charset="0"/>
                <a:cs typeface="Arial" panose="020B0604020202020204" pitchFamily="34" charset="0"/>
              </a:rPr>
              <a:t>databases,</a:t>
            </a:r>
            <a:r>
              <a:rPr sz="2200"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30" dirty="0">
                <a:latin typeface="Arial" panose="020B0604020202020204" pitchFamily="34" charset="0"/>
                <a:cs typeface="Arial" panose="020B0604020202020204" pitchFamily="34" charset="0"/>
              </a:rPr>
              <a:t>HapMap,</a:t>
            </a:r>
            <a:r>
              <a:rPr sz="22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320" dirty="0">
                <a:latin typeface="Arial" panose="020B0604020202020204" pitchFamily="34" charset="0"/>
                <a:cs typeface="Arial" panose="020B0604020202020204" pitchFamily="34" charset="0"/>
              </a:rPr>
              <a:t>1000KG</a:t>
            </a:r>
            <a:r>
              <a:rPr sz="2200"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8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200" spc="-20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00" dirty="0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sz="2200" spc="-200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r>
              <a:rPr sz="22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65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200" spc="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90" dirty="0" err="1">
                <a:latin typeface="Arial" panose="020B0604020202020204" pitchFamily="34" charset="0"/>
                <a:cs typeface="Arial" panose="020B0604020202020204" pitchFamily="34" charset="0"/>
              </a:rPr>
              <a:t>iden</a:t>
            </a:r>
            <a:r>
              <a:rPr lang="en-GB" sz="2200" spc="-19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200" spc="-190" dirty="0" err="1">
                <a:latin typeface="Arial" panose="020B0604020202020204" pitchFamily="34" charset="0"/>
                <a:cs typeface="Arial" panose="020B0604020202020204" pitchFamily="34" charset="0"/>
              </a:rPr>
              <a:t>fy</a:t>
            </a:r>
            <a:r>
              <a:rPr sz="2200" spc="-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200" spc="-250" dirty="0">
                <a:latin typeface="Arial" panose="020B0604020202020204" pitchFamily="34" charset="0"/>
                <a:cs typeface="Arial" panose="020B0604020202020204" pitchFamily="34" charset="0"/>
              </a:rPr>
              <a:t> SNPs</a:t>
            </a:r>
            <a:r>
              <a:rPr sz="2200" spc="-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8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2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00" dirty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sz="22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SNP</a:t>
            </a:r>
            <a:r>
              <a:rPr sz="2200" spc="-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0" dirty="0">
                <a:latin typeface="Arial" panose="020B0604020202020204" pitchFamily="34" charset="0"/>
                <a:cs typeface="Arial" panose="020B0604020202020204" pitchFamily="34" charset="0"/>
              </a:rPr>
              <a:t>chips.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470"/>
              </a:spcBef>
              <a:buFont typeface="Arial"/>
              <a:buChar char="–"/>
            </a:pP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9300" marR="56515" lvl="1" indent="-279400">
              <a:lnSpc>
                <a:spcPct val="79500"/>
              </a:lnSpc>
              <a:buChar char="–"/>
              <a:tabLst>
                <a:tab pos="749300" algn="l"/>
                <a:tab pos="755650" algn="l"/>
              </a:tabLst>
            </a:pPr>
            <a:r>
              <a:rPr sz="2200" dirty="0">
                <a:latin typeface="Arial"/>
                <a:cs typeface="Arial"/>
              </a:rPr>
              <a:t>	</a:t>
            </a:r>
            <a:r>
              <a:rPr sz="2200" spc="-220" dirty="0">
                <a:latin typeface="Arial" panose="020B0604020202020204" pitchFamily="34" charset="0"/>
                <a:cs typeface="Arial" panose="020B0604020202020204" pitchFamily="34" charset="0"/>
              </a:rPr>
              <a:t>Faster</a:t>
            </a:r>
            <a:r>
              <a:rPr sz="22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20" dirty="0">
                <a:latin typeface="Arial" panose="020B0604020202020204" pitchFamily="34" charset="0"/>
                <a:cs typeface="Arial" panose="020B0604020202020204" pitchFamily="34" charset="0"/>
              </a:rPr>
              <a:t>computers</a:t>
            </a:r>
            <a:r>
              <a:rPr sz="2200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2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95" dirty="0">
                <a:latin typeface="Arial" panose="020B0604020202020204" pitchFamily="34" charset="0"/>
                <a:cs typeface="Arial" panose="020B0604020202020204" pitchFamily="34" charset="0"/>
              </a:rPr>
              <a:t>carry</a:t>
            </a:r>
            <a:r>
              <a:rPr sz="2200" spc="-204" dirty="0">
                <a:latin typeface="Arial" panose="020B0604020202020204" pitchFamily="34" charset="0"/>
                <a:cs typeface="Arial" panose="020B0604020202020204" pitchFamily="34" charset="0"/>
              </a:rPr>
              <a:t> out</a:t>
            </a:r>
            <a:r>
              <a:rPr sz="2200"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200" spc="-20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20" dirty="0">
                <a:latin typeface="Arial" panose="020B0604020202020204" pitchFamily="34" charset="0"/>
                <a:cs typeface="Arial" panose="020B0604020202020204" pitchFamily="34" charset="0"/>
              </a:rPr>
              <a:t>millions</a:t>
            </a:r>
            <a:r>
              <a:rPr sz="2200" spc="-20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200" spc="-2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90" dirty="0" err="1">
                <a:latin typeface="Arial" panose="020B0604020202020204" pitchFamily="34" charset="0"/>
                <a:cs typeface="Arial" panose="020B0604020202020204" pitchFamily="34" charset="0"/>
              </a:rPr>
              <a:t>calcula</a:t>
            </a:r>
            <a:r>
              <a:rPr lang="en-GB" sz="2200" spc="-19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200" spc="-190" dirty="0" err="1"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r>
              <a:rPr sz="2200" spc="-2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25" dirty="0"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sz="2200" spc="-180" dirty="0" err="1">
                <a:latin typeface="Arial" panose="020B0604020202020204" pitchFamily="34" charset="0"/>
                <a:cs typeface="Arial" panose="020B0604020202020204" pitchFamily="34" charset="0"/>
              </a:rPr>
              <a:t>implementa</a:t>
            </a:r>
            <a:r>
              <a:rPr lang="en-GB" sz="2200" spc="-18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200" spc="-18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200" spc="-1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0" dirty="0">
                <a:latin typeface="Arial" panose="020B0604020202020204" pitchFamily="34" charset="0"/>
                <a:cs typeface="Arial" panose="020B0604020202020204" pitchFamily="34" charset="0"/>
              </a:rPr>
              <a:t>possible.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09065" marR="5080" indent="-1117600">
              <a:lnSpc>
                <a:spcPct val="100000"/>
              </a:lnSpc>
              <a:spcBef>
                <a:spcPts val="100"/>
              </a:spcBef>
            </a:pPr>
            <a:r>
              <a:rPr sz="4000" spc="-450" dirty="0"/>
              <a:t>Costs</a:t>
            </a:r>
            <a:r>
              <a:rPr sz="4000" spc="-455" dirty="0"/>
              <a:t> </a:t>
            </a:r>
            <a:r>
              <a:rPr sz="4000" spc="-345" dirty="0"/>
              <a:t>of</a:t>
            </a:r>
            <a:r>
              <a:rPr sz="4000" spc="-425" dirty="0"/>
              <a:t> </a:t>
            </a:r>
            <a:r>
              <a:rPr sz="4000" spc="-310" dirty="0"/>
              <a:t>a</a:t>
            </a:r>
            <a:r>
              <a:rPr sz="4000" spc="-425" dirty="0"/>
              <a:t> </a:t>
            </a:r>
            <a:r>
              <a:rPr sz="4000" spc="-300" dirty="0"/>
              <a:t>Genome-</a:t>
            </a:r>
            <a:r>
              <a:rPr sz="4000" spc="-270" dirty="0"/>
              <a:t>wide</a:t>
            </a:r>
            <a:r>
              <a:rPr sz="4000" spc="-434" dirty="0"/>
              <a:t> </a:t>
            </a:r>
            <a:r>
              <a:rPr sz="4000" spc="-375" dirty="0" err="1"/>
              <a:t>associa</a:t>
            </a:r>
            <a:r>
              <a:rPr lang="en-GB" sz="4000" spc="-375" dirty="0" err="1"/>
              <a:t>ti</a:t>
            </a:r>
            <a:r>
              <a:rPr sz="4000" spc="-375" dirty="0"/>
              <a:t>on </a:t>
            </a:r>
            <a:r>
              <a:rPr sz="4000" spc="-405" dirty="0"/>
              <a:t>study</a:t>
            </a:r>
            <a:r>
              <a:rPr sz="4000" spc="-459" dirty="0"/>
              <a:t> </a:t>
            </a:r>
            <a:r>
              <a:rPr sz="4000" spc="-140" dirty="0"/>
              <a:t>in</a:t>
            </a:r>
            <a:r>
              <a:rPr sz="4000" spc="-430" dirty="0"/>
              <a:t> </a:t>
            </a:r>
            <a:r>
              <a:rPr sz="4000" spc="-565" dirty="0"/>
              <a:t>2,000</a:t>
            </a:r>
            <a:r>
              <a:rPr sz="4000" spc="-459" dirty="0"/>
              <a:t> </a:t>
            </a:r>
            <a:r>
              <a:rPr sz="4000" spc="-145" dirty="0"/>
              <a:t>individuals</a:t>
            </a:r>
            <a:endParaRPr sz="400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98487" y="2192401"/>
          <a:ext cx="7992745" cy="28054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7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59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Year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Number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800" b="1" spc="-11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SNPs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Costs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</a:t>
                      </a:r>
                      <a:r>
                        <a:rPr sz="1800" b="1" spc="-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SNP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8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</a:t>
                      </a:r>
                      <a:r>
                        <a:rPr sz="1800" b="1" spc="-9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costs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7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2001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10,000,000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8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1.00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$20,000,000,000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47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2007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500,000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8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0.001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$1,000,000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1884680">
              <a:lnSpc>
                <a:spcPct val="100000"/>
              </a:lnSpc>
              <a:spcBef>
                <a:spcPts val="100"/>
              </a:spcBef>
            </a:pPr>
            <a:r>
              <a:rPr spc="-350" dirty="0"/>
              <a:t>First</a:t>
            </a:r>
            <a:r>
              <a:rPr spc="-525" dirty="0"/>
              <a:t> </a:t>
            </a:r>
            <a:r>
              <a:rPr spc="-455" dirty="0"/>
              <a:t>GWAs</a:t>
            </a:r>
            <a:r>
              <a:rPr spc="-570" dirty="0"/>
              <a:t> </a:t>
            </a:r>
            <a:r>
              <a:rPr spc="-155" dirty="0"/>
              <a:t>in</a:t>
            </a:r>
            <a:r>
              <a:rPr spc="-445" dirty="0"/>
              <a:t> </a:t>
            </a:r>
            <a:r>
              <a:rPr spc="-760" dirty="0"/>
              <a:t>2005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39" y="1574547"/>
            <a:ext cx="4185920" cy="447802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55600" marR="321310" indent="-342900">
              <a:lnSpc>
                <a:spcPts val="3000"/>
              </a:lnSpc>
              <a:spcBef>
                <a:spcPts val="50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29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80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65" dirty="0">
                <a:latin typeface="Arial" panose="020B0604020202020204" pitchFamily="34" charset="0"/>
                <a:cs typeface="Arial" panose="020B0604020202020204" pitchFamily="34" charset="0"/>
              </a:rPr>
              <a:t>ﬁrst</a:t>
            </a:r>
            <a:r>
              <a:rPr sz="28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successful</a:t>
            </a:r>
            <a:r>
              <a:rPr sz="28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325" dirty="0">
                <a:latin typeface="Arial" panose="020B0604020202020204" pitchFamily="34" charset="0"/>
                <a:cs typeface="Arial" panose="020B0604020202020204" pitchFamily="34" charset="0"/>
              </a:rPr>
              <a:t>GWA 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sz="28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sz="280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95" dirty="0">
                <a:latin typeface="Arial" panose="020B0604020202020204" pitchFamily="34" charset="0"/>
                <a:cs typeface="Arial" panose="020B0604020202020204" pitchFamily="34" charset="0"/>
              </a:rPr>
              <a:t>published</a:t>
            </a:r>
            <a:r>
              <a:rPr sz="2800" spc="-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5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sz="2800" spc="-475" dirty="0"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805"/>
              </a:spcBef>
              <a:buFont typeface="Arial"/>
              <a:buChar char="•"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080" indent="-342900">
              <a:lnSpc>
                <a:spcPct val="89800"/>
              </a:lnSpc>
              <a:buFont typeface="Arial"/>
              <a:buChar char="•"/>
              <a:tabLst>
                <a:tab pos="355600" algn="l"/>
              </a:tabLst>
            </a:pPr>
            <a:r>
              <a:rPr sz="2800" spc="-315" dirty="0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sz="28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425" dirty="0">
                <a:latin typeface="Arial" panose="020B0604020202020204" pitchFamily="34" charset="0"/>
                <a:cs typeface="Arial" panose="020B0604020202020204" pitchFamily="34" charset="0"/>
              </a:rPr>
              <a:t>116,204</a:t>
            </a:r>
            <a:r>
              <a:rPr sz="2800" spc="-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5" dirty="0">
                <a:latin typeface="Arial" panose="020B0604020202020204" pitchFamily="34" charset="0"/>
                <a:cs typeface="Arial" panose="020B0604020202020204" pitchFamily="34" charset="0"/>
              </a:rPr>
              <a:t>single- </a:t>
            </a:r>
            <a:r>
              <a:rPr sz="2800" spc="-240" dirty="0" err="1">
                <a:latin typeface="Arial" panose="020B0604020202020204" pitchFamily="34" charset="0"/>
                <a:cs typeface="Arial" panose="020B0604020202020204" pitchFamily="34" charset="0"/>
              </a:rPr>
              <a:t>nucleo</a:t>
            </a:r>
            <a:r>
              <a:rPr lang="en-GB" sz="2800" spc="-24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4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8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15" dirty="0">
                <a:latin typeface="Arial" panose="020B0604020202020204" pitchFamily="34" charset="0"/>
                <a:cs typeface="Arial" panose="020B0604020202020204" pitchFamily="34" charset="0"/>
              </a:rPr>
              <a:t>polymorphisms </a:t>
            </a:r>
            <a:r>
              <a:rPr sz="2800" spc="-260" dirty="0">
                <a:latin typeface="Arial" panose="020B0604020202020204" pitchFamily="34" charset="0"/>
                <a:cs typeface="Arial" panose="020B0604020202020204" pitchFamily="34" charset="0"/>
              </a:rPr>
              <a:t>genotyped,</a:t>
            </a:r>
            <a:r>
              <a:rPr sz="28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4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70" dirty="0">
                <a:latin typeface="Arial" panose="020B0604020202020204" pitchFamily="34" charset="0"/>
                <a:cs typeface="Arial" panose="020B0604020202020204" pitchFamily="34" charset="0"/>
              </a:rPr>
              <a:t>intronic </a:t>
            </a:r>
            <a:r>
              <a:rPr sz="2800" spc="-22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800" spc="-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0" dirty="0">
                <a:latin typeface="Arial" panose="020B0604020202020204" pitchFamily="34" charset="0"/>
                <a:cs typeface="Arial" panose="020B0604020202020204" pitchFamily="34" charset="0"/>
              </a:rPr>
              <a:t>variant</a:t>
            </a:r>
            <a:r>
              <a:rPr sz="28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5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sz="2800" spc="-25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800" spc="-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50" dirty="0">
                <a:latin typeface="Arial" panose="020B0604020202020204" pitchFamily="34" charset="0"/>
                <a:cs typeface="Arial" panose="020B0604020202020204" pitchFamily="34" charset="0"/>
              </a:rPr>
              <a:t>complement</a:t>
            </a:r>
            <a:r>
              <a:rPr sz="2800" spc="-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60" dirty="0"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sz="280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0" dirty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sz="2800" spc="-265" dirty="0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sz="28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340" dirty="0">
                <a:latin typeface="Arial" panose="020B0604020202020204" pitchFamily="34" charset="0"/>
                <a:cs typeface="Arial" panose="020B0604020202020204" pitchFamily="34" charset="0"/>
              </a:rPr>
              <a:t>(CFH)</a:t>
            </a:r>
            <a:r>
              <a:rPr sz="28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sz="28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70" dirty="0">
                <a:latin typeface="Arial" panose="020B0604020202020204" pitchFamily="34" charset="0"/>
                <a:cs typeface="Arial" panose="020B0604020202020204" pitchFamily="34" charset="0"/>
              </a:rPr>
              <a:t>strongly </a:t>
            </a:r>
            <a:r>
              <a:rPr sz="2800" spc="-260" dirty="0"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sz="28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95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28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5" dirty="0">
                <a:latin typeface="Arial" panose="020B0604020202020204" pitchFamily="34" charset="0"/>
                <a:cs typeface="Arial" panose="020B0604020202020204" pitchFamily="34" charset="0"/>
              </a:rPr>
              <a:t>AMD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60034" y="2205227"/>
            <a:ext cx="4035459" cy="286960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947027" y="6147408"/>
            <a:ext cx="24879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D1F74"/>
                </a:solidFill>
                <a:latin typeface="Arial"/>
                <a:cs typeface="Arial"/>
              </a:rPr>
              <a:t>Klein</a:t>
            </a:r>
            <a:r>
              <a:rPr sz="1600" spc="-25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D1F74"/>
                </a:solidFill>
                <a:latin typeface="Arial"/>
                <a:cs typeface="Arial"/>
              </a:rPr>
              <a:t>Rj</a:t>
            </a:r>
            <a:r>
              <a:rPr sz="1600" spc="-25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D1F74"/>
                </a:solidFill>
                <a:latin typeface="Arial"/>
                <a:cs typeface="Arial"/>
              </a:rPr>
              <a:t>et</a:t>
            </a:r>
            <a:r>
              <a:rPr sz="1600" spc="-25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D1F74"/>
                </a:solidFill>
                <a:latin typeface="Arial"/>
                <a:cs typeface="Arial"/>
              </a:rPr>
              <a:t>al.</a:t>
            </a:r>
            <a:r>
              <a:rPr sz="1600" spc="-25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D1F74"/>
                </a:solidFill>
                <a:latin typeface="Arial"/>
                <a:cs typeface="Arial"/>
              </a:rPr>
              <a:t>Science</a:t>
            </a:r>
            <a:r>
              <a:rPr sz="1600" spc="-65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D1F74"/>
                </a:solidFill>
                <a:latin typeface="Arial"/>
                <a:cs typeface="Arial"/>
              </a:rPr>
              <a:t>2005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8010" rIns="0" bIns="0" rtlCol="0">
            <a:spAutoFit/>
          </a:bodyPr>
          <a:lstStyle/>
          <a:p>
            <a:pPr marL="1426210">
              <a:lnSpc>
                <a:spcPct val="100000"/>
              </a:lnSpc>
              <a:spcBef>
                <a:spcPts val="100"/>
              </a:spcBef>
            </a:pPr>
            <a:r>
              <a:rPr sz="4000" spc="-550" dirty="0"/>
              <a:t>T2D</a:t>
            </a:r>
            <a:r>
              <a:rPr sz="4000" spc="-445" dirty="0"/>
              <a:t> </a:t>
            </a:r>
            <a:r>
              <a:rPr sz="4000" spc="-395" dirty="0"/>
              <a:t>GWA</a:t>
            </a:r>
            <a:r>
              <a:rPr sz="4000" spc="-580" dirty="0"/>
              <a:t> </a:t>
            </a:r>
            <a:r>
              <a:rPr sz="4000" spc="-350" dirty="0"/>
              <a:t>studies</a:t>
            </a:r>
            <a:r>
              <a:rPr sz="4000" spc="-450" dirty="0"/>
              <a:t> </a:t>
            </a:r>
            <a:r>
              <a:rPr sz="4000" spc="-140" dirty="0"/>
              <a:t>in</a:t>
            </a:r>
            <a:r>
              <a:rPr sz="4000" spc="-390" dirty="0"/>
              <a:t> </a:t>
            </a:r>
            <a:r>
              <a:rPr sz="4000" spc="-665" dirty="0"/>
              <a:t>2007</a:t>
            </a:r>
            <a:endParaRPr sz="4000"/>
          </a:p>
        </p:txBody>
      </p:sp>
      <p:grpSp>
        <p:nvGrpSpPr>
          <p:cNvPr id="4" name="object 4"/>
          <p:cNvGrpSpPr/>
          <p:nvPr/>
        </p:nvGrpSpPr>
        <p:grpSpPr>
          <a:xfrm>
            <a:off x="499872" y="1429475"/>
            <a:ext cx="8634730" cy="5401945"/>
            <a:chOff x="499872" y="1429475"/>
            <a:chExt cx="8634730" cy="54019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8137" y="1429475"/>
              <a:ext cx="3467728" cy="14005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872" y="4925624"/>
              <a:ext cx="4713527" cy="19053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5400" y="2500889"/>
              <a:ext cx="4024492" cy="12847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57243" y="3726179"/>
              <a:ext cx="4966713" cy="11323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05400" y="4786903"/>
              <a:ext cx="4028694" cy="14584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7721" y="141352"/>
            <a:ext cx="59632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455" dirty="0"/>
              <a:t>Steps</a:t>
            </a:r>
            <a:r>
              <a:rPr sz="4000" spc="-459" dirty="0"/>
              <a:t> </a:t>
            </a:r>
            <a:r>
              <a:rPr sz="4000" spc="-305" dirty="0"/>
              <a:t>for</a:t>
            </a:r>
            <a:r>
              <a:rPr sz="4000" spc="-495" dirty="0"/>
              <a:t> </a:t>
            </a:r>
            <a:r>
              <a:rPr sz="4000" spc="-400" dirty="0" err="1"/>
              <a:t>conduc</a:t>
            </a:r>
            <a:r>
              <a:rPr lang="en-GB" sz="4000" spc="-400" dirty="0" err="1"/>
              <a:t>ti</a:t>
            </a:r>
            <a:r>
              <a:rPr sz="4000" spc="-400" dirty="0"/>
              <a:t>ng</a:t>
            </a:r>
            <a:r>
              <a:rPr sz="4000" spc="-430" dirty="0"/>
              <a:t> </a:t>
            </a:r>
            <a:r>
              <a:rPr sz="4000" spc="-310" dirty="0"/>
              <a:t>a</a:t>
            </a:r>
            <a:r>
              <a:rPr sz="4000" spc="-409" dirty="0"/>
              <a:t> </a:t>
            </a:r>
            <a:r>
              <a:rPr sz="4000" spc="-495" dirty="0"/>
              <a:t>GWAS</a:t>
            </a:r>
            <a:endParaRPr sz="4000" dirty="0"/>
          </a:p>
        </p:txBody>
      </p:sp>
      <p:grpSp>
        <p:nvGrpSpPr>
          <p:cNvPr id="4" name="object 4"/>
          <p:cNvGrpSpPr/>
          <p:nvPr/>
        </p:nvGrpSpPr>
        <p:grpSpPr>
          <a:xfrm>
            <a:off x="6515098" y="6545578"/>
            <a:ext cx="2628900" cy="312420"/>
            <a:chOff x="6515098" y="6545578"/>
            <a:chExt cx="2628900" cy="3124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5098" y="6545578"/>
              <a:ext cx="2628898" cy="3124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55022" y="6545578"/>
              <a:ext cx="188974" cy="31241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05316" y="6545578"/>
            <a:ext cx="138682" cy="312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662967-4ACE-C6BE-6770-F2D955BB5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589" y="1068641"/>
            <a:ext cx="6172200" cy="518464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8403" y="141352"/>
            <a:ext cx="41681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54" dirty="0"/>
              <a:t>Calling</a:t>
            </a:r>
            <a:r>
              <a:rPr sz="4000" spc="-434" dirty="0"/>
              <a:t> </a:t>
            </a:r>
            <a:r>
              <a:rPr sz="4000" spc="-345" dirty="0"/>
              <a:t>of</a:t>
            </a:r>
            <a:r>
              <a:rPr sz="4000" spc="-484" dirty="0"/>
              <a:t> </a:t>
            </a:r>
            <a:r>
              <a:rPr sz="4000" spc="-420" dirty="0"/>
              <a:t>genotypes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6150864" y="6408420"/>
            <a:ext cx="2868295" cy="347980"/>
            <a:chOff x="6150864" y="6408420"/>
            <a:chExt cx="2868295" cy="3479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50864" y="6408420"/>
              <a:ext cx="2650236" cy="3474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0786" y="6408420"/>
              <a:ext cx="260601" cy="3474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41080" y="6408420"/>
              <a:ext cx="377949" cy="34747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235951" y="6444791"/>
            <a:ext cx="26536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D1F74"/>
                </a:solidFill>
                <a:latin typeface="Arial"/>
                <a:cs typeface="Arial"/>
              </a:rPr>
              <a:t>Ziegler</a:t>
            </a:r>
            <a:r>
              <a:rPr sz="1200" spc="-80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E3087"/>
                </a:solidFill>
                <a:latin typeface="Arial"/>
                <a:cs typeface="Arial"/>
              </a:rPr>
              <a:t>A, et al. Biometrical</a:t>
            </a:r>
            <a:r>
              <a:rPr sz="1200" spc="5" dirty="0">
                <a:solidFill>
                  <a:srgbClr val="0E308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E3087"/>
                </a:solidFill>
                <a:latin typeface="Arial"/>
                <a:cs typeface="Arial"/>
              </a:rPr>
              <a:t>J</a:t>
            </a:r>
            <a:r>
              <a:rPr sz="1200" spc="-210" dirty="0">
                <a:solidFill>
                  <a:srgbClr val="0E308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E3087"/>
                </a:solidFill>
                <a:latin typeface="Arial"/>
                <a:cs typeface="Arial"/>
              </a:rPr>
              <a:t>2008;8-</a:t>
            </a:r>
            <a:r>
              <a:rPr sz="1200" spc="-25" dirty="0">
                <a:solidFill>
                  <a:srgbClr val="0E3087"/>
                </a:solidFill>
                <a:latin typeface="Arial"/>
                <a:cs typeface="Arial"/>
              </a:rPr>
              <a:t>28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08048" y="1101027"/>
            <a:ext cx="5232111" cy="517145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784225">
              <a:lnSpc>
                <a:spcPct val="100000"/>
              </a:lnSpc>
              <a:spcBef>
                <a:spcPts val="100"/>
              </a:spcBef>
            </a:pPr>
            <a:r>
              <a:rPr spc="-430" dirty="0"/>
              <a:t>GWA</a:t>
            </a:r>
            <a:r>
              <a:rPr spc="-620" dirty="0"/>
              <a:t> </a:t>
            </a:r>
            <a:r>
              <a:rPr spc="-430" dirty="0"/>
              <a:t>QC</a:t>
            </a:r>
            <a:r>
              <a:rPr spc="-465" dirty="0"/>
              <a:t> </a:t>
            </a:r>
            <a:r>
              <a:rPr spc="-340" dirty="0"/>
              <a:t>procedure</a:t>
            </a:r>
            <a:r>
              <a:rPr spc="-505" dirty="0"/>
              <a:t> </a:t>
            </a:r>
            <a:r>
              <a:rPr spc="-470" dirty="0"/>
              <a:t>steps</a:t>
            </a:r>
            <a:r>
              <a:rPr spc="-480" dirty="0"/>
              <a:t> </a:t>
            </a:r>
            <a:r>
              <a:rPr spc="-695" dirty="0"/>
              <a:t>(1)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39" y="1583351"/>
            <a:ext cx="7498715" cy="472567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 marR="5080" indent="-342900">
              <a:lnSpc>
                <a:spcPts val="29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</a:tabLst>
            </a:pPr>
            <a:r>
              <a:rPr sz="2700" spc="-235" dirty="0">
                <a:latin typeface="Arial" panose="020B0604020202020204" pitchFamily="34" charset="0"/>
                <a:cs typeface="Arial" panose="020B0604020202020204" pitchFamily="34" charset="0"/>
              </a:rPr>
              <a:t>Genotype</a:t>
            </a:r>
            <a:r>
              <a:rPr sz="27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165" dirty="0"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r>
              <a:rPr sz="27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45" dirty="0"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r>
              <a:rPr sz="27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185" dirty="0">
                <a:latin typeface="Arial" panose="020B0604020202020204" pitchFamily="34" charset="0"/>
                <a:cs typeface="Arial" panose="020B0604020202020204" pitchFamily="34" charset="0"/>
              </a:rPr>
              <a:t>(i.e.,</a:t>
            </a:r>
            <a:r>
              <a:rPr sz="2700" spc="-254" dirty="0">
                <a:latin typeface="Arial" panose="020B0604020202020204" pitchFamily="34" charset="0"/>
                <a:cs typeface="Arial" panose="020B0604020202020204" pitchFamily="34" charset="0"/>
              </a:rPr>
              <a:t> assignment </a:t>
            </a:r>
            <a:r>
              <a:rPr sz="2700" spc="-24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7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75" dirty="0">
                <a:latin typeface="Arial" panose="020B0604020202020204" pitchFamily="34" charset="0"/>
                <a:cs typeface="Arial" panose="020B0604020202020204" pitchFamily="34" charset="0"/>
              </a:rPr>
              <a:t>genotypes</a:t>
            </a:r>
            <a:r>
              <a:rPr sz="27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31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2700" spc="-254" dirty="0">
                <a:latin typeface="Arial" panose="020B0604020202020204" pitchFamily="34" charset="0"/>
                <a:cs typeface="Arial" panose="020B0604020202020204" pitchFamily="34" charset="0"/>
              </a:rPr>
              <a:t>subjects):</a:t>
            </a:r>
            <a:r>
              <a:rPr sz="27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470" dirty="0">
                <a:latin typeface="Arial" panose="020B0604020202020204" pitchFamily="34" charset="0"/>
                <a:cs typeface="Arial" panose="020B0604020202020204" pitchFamily="34" charset="0"/>
              </a:rPr>
              <a:t>95%</a:t>
            </a:r>
            <a:r>
              <a:rPr sz="2700" spc="-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54" dirty="0">
                <a:latin typeface="Arial" panose="020B0604020202020204" pitchFamily="34" charset="0"/>
                <a:cs typeface="Arial" panose="020B0604020202020204" pitchFamily="34" charset="0"/>
              </a:rPr>
              <a:t>cut-</a:t>
            </a:r>
            <a:r>
              <a:rPr sz="2700" spc="-440" dirty="0">
                <a:latin typeface="Arial" panose="020B0604020202020204" pitchFamily="34" charset="0"/>
                <a:cs typeface="Arial" panose="020B0604020202020204" pitchFamily="34" charset="0"/>
              </a:rPr>
              <a:t>oﬀ</a:t>
            </a:r>
            <a:r>
              <a:rPr sz="27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1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27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20" dirty="0"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  <a:r>
              <a:rPr sz="2700" spc="-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54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sz="27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1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27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35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sz="27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85" dirty="0">
                <a:latin typeface="Arial" panose="020B0604020202020204" pitchFamily="34" charset="0"/>
                <a:cs typeface="Arial" panose="020B0604020202020204" pitchFamily="34" charset="0"/>
              </a:rPr>
              <a:t>SNP</a:t>
            </a:r>
            <a:endParaRPr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5"/>
              </a:spcBef>
              <a:buFont typeface="Arial"/>
              <a:buChar char="•"/>
            </a:pPr>
            <a:endParaRPr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463550" indent="-342900">
              <a:lnSpc>
                <a:spcPct val="91000"/>
              </a:lnSpc>
              <a:buFont typeface="Arial"/>
              <a:buChar char="•"/>
              <a:tabLst>
                <a:tab pos="355600" algn="l"/>
              </a:tabLst>
            </a:pPr>
            <a:r>
              <a:rPr sz="2700" spc="-190" dirty="0">
                <a:latin typeface="Arial" panose="020B0604020202020204" pitchFamily="34" charset="0"/>
                <a:cs typeface="Arial" panose="020B0604020202020204" pitchFamily="34" charset="0"/>
              </a:rPr>
              <a:t>Reproducibility</a:t>
            </a:r>
            <a:r>
              <a:rPr sz="2700" spc="-265" dirty="0">
                <a:latin typeface="Arial" panose="020B0604020202020204" pitchFamily="34" charset="0"/>
                <a:cs typeface="Arial" panose="020B0604020202020204" pitchFamily="34" charset="0"/>
              </a:rPr>
              <a:t> across</a:t>
            </a:r>
            <a:r>
              <a:rPr sz="27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50" dirty="0">
                <a:latin typeface="Arial" panose="020B0604020202020204" pitchFamily="34" charset="0"/>
                <a:cs typeface="Arial" panose="020B0604020202020204" pitchFamily="34" charset="0"/>
              </a:rPr>
              <a:t>genotyping</a:t>
            </a:r>
            <a:r>
              <a:rPr sz="27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185" dirty="0">
                <a:latin typeface="Arial" panose="020B0604020202020204" pitchFamily="34" charset="0"/>
                <a:cs typeface="Arial" panose="020B0604020202020204" pitchFamily="34" charset="0"/>
              </a:rPr>
              <a:t>plaoorms</a:t>
            </a:r>
            <a:r>
              <a:rPr sz="27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11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2700" spc="-225" dirty="0">
                <a:latin typeface="Arial" panose="020B0604020202020204" pitchFamily="34" charset="0"/>
                <a:cs typeface="Arial" panose="020B0604020202020204" pitchFamily="34" charset="0"/>
              </a:rPr>
              <a:t>technologies:</a:t>
            </a:r>
            <a:r>
              <a:rPr sz="27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475" dirty="0">
                <a:latin typeface="Arial" panose="020B0604020202020204" pitchFamily="34" charset="0"/>
                <a:cs typeface="Arial" panose="020B0604020202020204" pitchFamily="34" charset="0"/>
              </a:rPr>
              <a:t>99%</a:t>
            </a:r>
            <a:r>
              <a:rPr sz="27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150" dirty="0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sz="27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165" dirty="0" err="1">
                <a:latin typeface="Arial" panose="020B0604020202020204" pitchFamily="34" charset="0"/>
                <a:cs typeface="Arial" panose="020B0604020202020204" pitchFamily="34" charset="0"/>
              </a:rPr>
              <a:t>pla</a:t>
            </a:r>
            <a:r>
              <a:rPr lang="en-GB" sz="2700" spc="-165" dirty="0" err="1">
                <a:latin typeface="Arial" panose="020B0604020202020204" pitchFamily="34" charset="0"/>
                <a:cs typeface="Arial" panose="020B0604020202020204" pitchFamily="34" charset="0"/>
              </a:rPr>
              <a:t>tf</a:t>
            </a:r>
            <a:r>
              <a:rPr sz="2700" spc="-165" dirty="0" err="1">
                <a:latin typeface="Arial" panose="020B0604020202020204" pitchFamily="34" charset="0"/>
                <a:cs typeface="Arial" panose="020B0604020202020204" pitchFamily="34" charset="0"/>
              </a:rPr>
              <a:t>orm</a:t>
            </a:r>
            <a:r>
              <a:rPr sz="2700" spc="-16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7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470" dirty="0">
                <a:latin typeface="Arial" panose="020B0604020202020204" pitchFamily="34" charset="0"/>
                <a:cs typeface="Arial" panose="020B0604020202020204" pitchFamily="34" charset="0"/>
              </a:rPr>
              <a:t>95%</a:t>
            </a:r>
            <a:r>
              <a:rPr sz="27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80" dirty="0">
                <a:latin typeface="Arial" panose="020B0604020202020204" pitchFamily="34" charset="0"/>
                <a:cs typeface="Arial" panose="020B0604020202020204" pitchFamily="34" charset="0"/>
              </a:rPr>
              <a:t>across </a:t>
            </a:r>
            <a:r>
              <a:rPr sz="2700" spc="-65" dirty="0" err="1">
                <a:latin typeface="Arial" panose="020B0604020202020204" pitchFamily="34" charset="0"/>
                <a:cs typeface="Arial" panose="020B0604020202020204" pitchFamily="34" charset="0"/>
              </a:rPr>
              <a:t>pla</a:t>
            </a:r>
            <a:r>
              <a:rPr lang="en-GB" sz="2700" spc="-65" dirty="0" err="1">
                <a:latin typeface="Arial" panose="020B0604020202020204" pitchFamily="34" charset="0"/>
                <a:cs typeface="Arial" panose="020B0604020202020204" pitchFamily="34" charset="0"/>
              </a:rPr>
              <a:t>tf</a:t>
            </a:r>
            <a:r>
              <a:rPr sz="2700" spc="-65" dirty="0" err="1">
                <a:latin typeface="Arial" panose="020B0604020202020204" pitchFamily="34" charset="0"/>
                <a:cs typeface="Arial" panose="020B0604020202020204" pitchFamily="34" charset="0"/>
              </a:rPr>
              <a:t>orms</a:t>
            </a:r>
            <a:endParaRPr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270"/>
              </a:spcBef>
              <a:buFont typeface="Arial"/>
              <a:buChar char="•"/>
            </a:pPr>
            <a:endParaRPr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838200" indent="-342900">
              <a:lnSpc>
                <a:spcPct val="101899"/>
              </a:lnSpc>
              <a:buFont typeface="Arial"/>
              <a:buChar char="•"/>
              <a:tabLst>
                <a:tab pos="355600" algn="l"/>
              </a:tabLst>
            </a:pPr>
            <a:r>
              <a:rPr sz="2700" spc="-155" dirty="0">
                <a:latin typeface="Arial" panose="020B0604020202020204" pitchFamily="34" charset="0"/>
                <a:cs typeface="Arial" panose="020B0604020202020204" pitchFamily="34" charset="0"/>
              </a:rPr>
              <a:t>MAF:</a:t>
            </a:r>
            <a:r>
              <a:rPr sz="27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20" dirty="0">
                <a:latin typeface="Arial" panose="020B0604020202020204" pitchFamily="34" charset="0"/>
                <a:cs typeface="Arial" panose="020B0604020202020204" pitchFamily="34" charset="0"/>
              </a:rPr>
              <a:t>threholds</a:t>
            </a:r>
            <a:r>
              <a:rPr sz="2700" spc="-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65" dirty="0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sz="2700" spc="-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1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7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20" dirty="0">
                <a:latin typeface="Arial" panose="020B0604020202020204" pitchFamily="34" charset="0"/>
                <a:cs typeface="Arial" panose="020B0604020202020204" pitchFamily="34" charset="0"/>
              </a:rPr>
              <a:t>interest,</a:t>
            </a:r>
            <a:r>
              <a:rPr sz="27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190" dirty="0" err="1">
                <a:latin typeface="Arial" panose="020B0604020202020204" pitchFamily="34" charset="0"/>
                <a:cs typeface="Arial" panose="020B0604020202020204" pitchFamily="34" charset="0"/>
              </a:rPr>
              <a:t>imputa</a:t>
            </a:r>
            <a:r>
              <a:rPr lang="en-GB" sz="2700" spc="-19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700" spc="-19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sz="2700" spc="-195" dirty="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sz="2700" spc="-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330" dirty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59"/>
              </a:spcBef>
              <a:buFont typeface="Arial"/>
              <a:buChar char="•"/>
            </a:pPr>
            <a:endParaRPr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700" spc="-215" dirty="0">
                <a:latin typeface="Arial" panose="020B0604020202020204" pitchFamily="34" charset="0"/>
                <a:cs typeface="Arial" panose="020B0604020202020204" pitchFamily="34" charset="0"/>
              </a:rPr>
              <a:t>HWE</a:t>
            </a:r>
            <a:r>
              <a:rPr sz="2700" spc="-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95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7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4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7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20" dirty="0">
                <a:latin typeface="Arial" panose="020B0604020202020204" pitchFamily="34" charset="0"/>
                <a:cs typeface="Arial" panose="020B0604020202020204" pitchFamily="34" charset="0"/>
              </a:rPr>
              <a:t>controls:</a:t>
            </a:r>
            <a:r>
              <a:rPr sz="27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29" dirty="0">
                <a:latin typeface="Arial" panose="020B0604020202020204" pitchFamily="34" charset="0"/>
                <a:cs typeface="Arial" panose="020B0604020202020204" pitchFamily="34" charset="0"/>
              </a:rPr>
              <a:t>exclude</a:t>
            </a:r>
            <a:r>
              <a:rPr sz="27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90" dirty="0">
                <a:latin typeface="Arial" panose="020B0604020202020204" pitchFamily="34" charset="0"/>
                <a:cs typeface="Arial" panose="020B0604020202020204" pitchFamily="34" charset="0"/>
              </a:rPr>
              <a:t>SNPs</a:t>
            </a:r>
            <a:r>
              <a:rPr sz="27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135" dirty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sz="2700" spc="-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370" dirty="0">
                <a:latin typeface="Arial" panose="020B0604020202020204" pitchFamily="34" charset="0"/>
                <a:cs typeface="Arial" panose="020B0604020202020204" pitchFamily="34" charset="0"/>
              </a:rPr>
              <a:t>P&lt;10-</a:t>
            </a:r>
            <a:r>
              <a:rPr sz="2700" spc="-484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1088504"/>
          </a:xfrm>
          <a:prstGeom prst="rect">
            <a:avLst/>
          </a:prstGeom>
        </p:spPr>
        <p:txBody>
          <a:bodyPr vert="horz" wrap="square" lIns="0" tIns="468377" rIns="0" bIns="0" rtlCol="0">
            <a:spAutoFit/>
          </a:bodyPr>
          <a:lstStyle/>
          <a:p>
            <a:pPr marL="1298575">
              <a:lnSpc>
                <a:spcPct val="100000"/>
              </a:lnSpc>
              <a:spcBef>
                <a:spcPts val="100"/>
              </a:spcBef>
            </a:pPr>
            <a:r>
              <a:rPr sz="4000" spc="-490" dirty="0"/>
              <a:t>Types</a:t>
            </a:r>
            <a:r>
              <a:rPr sz="4000" spc="-509" dirty="0"/>
              <a:t> </a:t>
            </a:r>
            <a:r>
              <a:rPr sz="4000" spc="-345" dirty="0"/>
              <a:t>of</a:t>
            </a:r>
            <a:r>
              <a:rPr sz="4000" spc="-434" dirty="0"/>
              <a:t> </a:t>
            </a:r>
            <a:r>
              <a:rPr sz="4000" spc="-415" dirty="0"/>
              <a:t>gene</a:t>
            </a:r>
            <a:r>
              <a:rPr lang="en-GB" sz="4000" spc="-415" dirty="0" err="1"/>
              <a:t>ti</a:t>
            </a:r>
            <a:r>
              <a:rPr sz="4000" spc="-415" dirty="0"/>
              <a:t>c</a:t>
            </a:r>
            <a:r>
              <a:rPr sz="4000" spc="-450" dirty="0"/>
              <a:t> </a:t>
            </a:r>
            <a:r>
              <a:rPr sz="4000" spc="-340" dirty="0"/>
              <a:t>varia</a:t>
            </a:r>
            <a:r>
              <a:rPr lang="en-GB" sz="4000" spc="-340" dirty="0" err="1"/>
              <a:t>ti</a:t>
            </a:r>
            <a:r>
              <a:rPr sz="4000" spc="-340" dirty="0" err="1"/>
              <a:t>ons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383540" y="1717294"/>
            <a:ext cx="3992245" cy="426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</a:tabLst>
            </a:pPr>
            <a:r>
              <a:rPr sz="2000" spc="-204" dirty="0">
                <a:latin typeface="Arial" panose="020B0604020202020204" pitchFamily="34" charset="0"/>
                <a:cs typeface="Arial" panose="020B0604020202020204" pitchFamily="34" charset="0"/>
              </a:rPr>
              <a:t>Copy</a:t>
            </a:r>
            <a:r>
              <a:rPr sz="2000" spc="-1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5" dirty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sz="2000" spc="-1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75" dirty="0">
                <a:latin typeface="Arial" panose="020B0604020202020204" pitchFamily="34" charset="0"/>
                <a:cs typeface="Arial" panose="020B0604020202020204" pitchFamily="34" charset="0"/>
              </a:rPr>
              <a:t>varia</a:t>
            </a:r>
            <a:r>
              <a:rPr lang="en-GB" sz="2000" spc="-17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000" spc="-175" dirty="0" err="1"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r>
              <a:rPr sz="2000" spc="-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95" dirty="0">
                <a:latin typeface="Arial" panose="020B0604020202020204" pitchFamily="34" charset="0"/>
                <a:cs typeface="Arial" panose="020B0604020202020204" pitchFamily="34" charset="0"/>
              </a:rPr>
              <a:t>(CNVs): </a:t>
            </a:r>
            <a:r>
              <a:rPr sz="2000" spc="-120" dirty="0">
                <a:latin typeface="Arial" panose="020B0604020202020204" pitchFamily="34" charset="0"/>
                <a:cs typeface="Arial" panose="020B0604020202020204" pitchFamily="34" charset="0"/>
              </a:rPr>
              <a:t>Interindividual</a:t>
            </a:r>
            <a:r>
              <a:rPr sz="2000" spc="-1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75" dirty="0">
                <a:latin typeface="Arial" panose="020B0604020202020204" pitchFamily="34" charset="0"/>
                <a:cs typeface="Arial" panose="020B0604020202020204" pitchFamily="34" charset="0"/>
              </a:rPr>
              <a:t>varia</a:t>
            </a:r>
            <a:r>
              <a:rPr lang="en-GB" sz="2000" spc="-17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000" spc="-175" dirty="0" err="1"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r>
              <a:rPr sz="20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5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000" spc="-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000" spc="-155" dirty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sz="2000" spc="-1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8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spc="-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80" dirty="0">
                <a:latin typeface="Arial" panose="020B0604020202020204" pitchFamily="34" charset="0"/>
                <a:cs typeface="Arial" panose="020B0604020202020204" pitchFamily="34" charset="0"/>
              </a:rPr>
              <a:t>copies</a:t>
            </a:r>
            <a:r>
              <a:rPr sz="2000" spc="-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8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spc="-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6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-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85" dirty="0">
                <a:latin typeface="Arial" panose="020B0604020202020204" pitchFamily="34" charset="0"/>
                <a:cs typeface="Arial" panose="020B0604020202020204" pitchFamily="34" charset="0"/>
              </a:rPr>
              <a:t>speciﬁc</a:t>
            </a:r>
            <a:r>
              <a:rPr sz="2000" spc="-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40" dirty="0">
                <a:latin typeface="Arial" panose="020B0604020202020204" pitchFamily="34" charset="0"/>
                <a:cs typeface="Arial" panose="020B0604020202020204" pitchFamily="34" charset="0"/>
              </a:rPr>
              <a:t>gene </a:t>
            </a:r>
            <a:r>
              <a:rPr sz="2000" spc="-13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2000" spc="-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75" dirty="0">
                <a:latin typeface="Arial" panose="020B0604020202020204" pitchFamily="34" charset="0"/>
                <a:cs typeface="Arial" panose="020B0604020202020204" pitchFamily="34" charset="0"/>
              </a:rPr>
              <a:t>chromosomal</a:t>
            </a:r>
            <a:r>
              <a:rPr sz="2000" spc="-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region.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830"/>
              </a:spcBef>
              <a:buFont typeface="Arial"/>
              <a:buChar char="•"/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marR="248285" indent="-342900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000" spc="-160" dirty="0" err="1">
                <a:latin typeface="Arial" panose="020B0604020202020204" pitchFamily="34" charset="0"/>
                <a:cs typeface="Arial" panose="020B0604020202020204" pitchFamily="34" charset="0"/>
              </a:rPr>
              <a:t>Inser</a:t>
            </a:r>
            <a:r>
              <a:rPr lang="en-GB" sz="2000" spc="-16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000" spc="-160" dirty="0" err="1"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r>
              <a:rPr sz="2000" spc="-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000" spc="-1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70" dirty="0">
                <a:latin typeface="Arial" panose="020B0604020202020204" pitchFamily="34" charset="0"/>
                <a:cs typeface="Arial" panose="020B0604020202020204" pitchFamily="34" charset="0"/>
              </a:rPr>
              <a:t>dele</a:t>
            </a:r>
            <a:r>
              <a:rPr lang="en-GB" sz="2000" spc="-17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000" spc="-170" dirty="0" err="1"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r>
              <a:rPr sz="2000" spc="-1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20" dirty="0">
                <a:latin typeface="Arial" panose="020B0604020202020204" pitchFamily="34" charset="0"/>
                <a:cs typeface="Arial" panose="020B0604020202020204" pitchFamily="34" charset="0"/>
              </a:rPr>
              <a:t>(Indels): </a:t>
            </a:r>
            <a:r>
              <a:rPr sz="2000" spc="-175" dirty="0">
                <a:latin typeface="Arial" panose="020B0604020202020204" pitchFamily="34" charset="0"/>
                <a:cs typeface="Arial" panose="020B0604020202020204" pitchFamily="34" charset="0"/>
              </a:rPr>
              <a:t>Regions</a:t>
            </a:r>
            <a:r>
              <a:rPr sz="2000" spc="-20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8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spc="-20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15" dirty="0"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  <a:r>
              <a:rPr sz="2000" spc="-195" dirty="0">
                <a:latin typeface="Arial" panose="020B0604020202020204" pitchFamily="34" charset="0"/>
                <a:cs typeface="Arial" panose="020B0604020202020204" pitchFamily="34" charset="0"/>
              </a:rPr>
              <a:t> that </a:t>
            </a:r>
            <a:r>
              <a:rPr sz="2000" spc="-145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2000" spc="-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either </a:t>
            </a:r>
            <a:r>
              <a:rPr sz="2000" spc="-160" dirty="0">
                <a:latin typeface="Arial" panose="020B0604020202020204" pitchFamily="34" charset="0"/>
                <a:cs typeface="Arial" panose="020B0604020202020204" pitchFamily="34" charset="0"/>
              </a:rPr>
              <a:t>inserted</a:t>
            </a:r>
            <a:r>
              <a:rPr sz="2000" spc="-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0" dirty="0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sz="2000" spc="-2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3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2000" spc="-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60" dirty="0">
                <a:latin typeface="Arial" panose="020B0604020202020204" pitchFamily="34" charset="0"/>
                <a:cs typeface="Arial" panose="020B0604020202020204" pitchFamily="34" charset="0"/>
              </a:rPr>
              <a:t>deleted</a:t>
            </a:r>
            <a:r>
              <a:rPr sz="2000" spc="-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70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sz="2000" spc="-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1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000" spc="-40" dirty="0">
                <a:latin typeface="Arial" panose="020B0604020202020204" pitchFamily="34" charset="0"/>
                <a:cs typeface="Arial" panose="020B0604020202020204" pitchFamily="34" charset="0"/>
              </a:rPr>
              <a:t>genome.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835"/>
              </a:spcBef>
              <a:buFont typeface="Arial"/>
              <a:buChar char="•"/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marR="92710" indent="-342900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000" spc="-160" dirty="0"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sz="2000" spc="-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60" dirty="0" err="1">
                <a:latin typeface="Arial" panose="020B0604020202020204" pitchFamily="34" charset="0"/>
                <a:cs typeface="Arial" panose="020B0604020202020204" pitchFamily="34" charset="0"/>
              </a:rPr>
              <a:t>nucleo</a:t>
            </a:r>
            <a:r>
              <a:rPr lang="en-GB" sz="2000" spc="-16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000" spc="-16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000" spc="-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85" dirty="0">
                <a:latin typeface="Arial" panose="020B0604020202020204" pitchFamily="34" charset="0"/>
                <a:cs typeface="Arial" panose="020B0604020202020204" pitchFamily="34" charset="0"/>
              </a:rPr>
              <a:t>polymorphisms </a:t>
            </a:r>
            <a:r>
              <a:rPr sz="2000" spc="-225" dirty="0">
                <a:latin typeface="Arial" panose="020B0604020202020204" pitchFamily="34" charset="0"/>
                <a:cs typeface="Arial" panose="020B0604020202020204" pitchFamily="34" charset="0"/>
              </a:rPr>
              <a:t>(SNPs):</a:t>
            </a:r>
            <a:r>
              <a:rPr sz="2000" spc="-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60" dirty="0"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sz="2000" spc="-1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95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sz="2000" spc="-1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20" dirty="0">
                <a:latin typeface="Arial" panose="020B0604020202020204" pitchFamily="34" charset="0"/>
                <a:cs typeface="Arial" panose="020B0604020202020204" pitchFamily="34" charset="0"/>
              </a:rPr>
              <a:t>pair</a:t>
            </a:r>
            <a:r>
              <a:rPr sz="2000" spc="-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0" dirty="0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r>
              <a:rPr sz="2000" spc="-1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5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sz="2000" spc="-18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000" spc="-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90" dirty="0">
                <a:latin typeface="Arial" panose="020B0604020202020204" pitchFamily="34" charset="0"/>
                <a:cs typeface="Arial" panose="020B0604020202020204" pitchFamily="34" charset="0"/>
              </a:rPr>
              <a:t>genome</a:t>
            </a:r>
            <a:r>
              <a:rPr sz="2000" spc="-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5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000" spc="-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6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0" dirty="0" err="1">
                <a:latin typeface="Arial" panose="020B0604020202020204" pitchFamily="34" charset="0"/>
                <a:cs typeface="Arial" panose="020B0604020202020204" pitchFamily="34" charset="0"/>
              </a:rPr>
              <a:t>popula</a:t>
            </a:r>
            <a:r>
              <a:rPr lang="en-GB" sz="2000" spc="-5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000" spc="-50" dirty="0">
                <a:latin typeface="Arial" panose="020B0604020202020204" pitchFamily="34" charset="0"/>
                <a:cs typeface="Arial" panose="020B0604020202020204" pitchFamily="34" charset="0"/>
              </a:rPr>
              <a:t>on.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88408" y="1844038"/>
            <a:ext cx="3816094" cy="308457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784225">
              <a:lnSpc>
                <a:spcPct val="100000"/>
              </a:lnSpc>
              <a:spcBef>
                <a:spcPts val="100"/>
              </a:spcBef>
            </a:pPr>
            <a:r>
              <a:rPr spc="-430" dirty="0"/>
              <a:t>GWA</a:t>
            </a:r>
            <a:r>
              <a:rPr spc="-620" dirty="0"/>
              <a:t> </a:t>
            </a:r>
            <a:r>
              <a:rPr spc="-430" dirty="0"/>
              <a:t>QC</a:t>
            </a:r>
            <a:r>
              <a:rPr spc="-465" dirty="0"/>
              <a:t> </a:t>
            </a:r>
            <a:r>
              <a:rPr spc="-340" dirty="0"/>
              <a:t>procedure</a:t>
            </a:r>
            <a:r>
              <a:rPr spc="-505" dirty="0"/>
              <a:t> </a:t>
            </a:r>
            <a:r>
              <a:rPr spc="-470" dirty="0"/>
              <a:t>steps</a:t>
            </a:r>
            <a:r>
              <a:rPr spc="-480" dirty="0"/>
              <a:t> </a:t>
            </a:r>
            <a:r>
              <a:rPr spc="-695" dirty="0"/>
              <a:t>(2)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39" y="1539197"/>
            <a:ext cx="7701915" cy="426720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55600" marR="5080" indent="-342900">
              <a:lnSpc>
                <a:spcPts val="3600"/>
              </a:lnSpc>
              <a:spcBef>
                <a:spcPts val="42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90" dirty="0"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45" dirty="0">
                <a:latin typeface="Arial" panose="020B0604020202020204" pitchFamily="34" charset="0"/>
                <a:cs typeface="Arial" panose="020B0604020202020204" pitchFamily="34" charset="0"/>
              </a:rPr>
              <a:t>rate:</a:t>
            </a:r>
            <a:r>
              <a:rPr sz="3200" spc="-3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4" dirty="0">
                <a:latin typeface="Arial" panose="020B0604020202020204" pitchFamily="34" charset="0"/>
                <a:cs typeface="Arial" panose="020B0604020202020204" pitchFamily="34" charset="0"/>
              </a:rPr>
              <a:t>exclude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05" dirty="0">
                <a:latin typeface="Arial" panose="020B0604020202020204" pitchFamily="34" charset="0"/>
                <a:cs typeface="Arial" panose="020B0604020202020204" pitchFamily="34" charset="0"/>
              </a:rPr>
              <a:t>subjects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1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32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many 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SNPs</a:t>
            </a:r>
            <a:r>
              <a:rPr sz="3200" spc="-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0" dirty="0"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5" dirty="0">
                <a:latin typeface="Arial" panose="020B0604020202020204" pitchFamily="34" charset="0"/>
                <a:cs typeface="Arial" panose="020B0604020202020204" pitchFamily="34" charset="0"/>
              </a:rPr>
              <a:t>(e.g.,</a:t>
            </a:r>
            <a:r>
              <a:rPr sz="32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560" dirty="0">
                <a:latin typeface="Arial" panose="020B0604020202020204" pitchFamily="34" charset="0"/>
                <a:cs typeface="Arial" panose="020B0604020202020204" pitchFamily="34" charset="0"/>
              </a:rPr>
              <a:t>&gt;10%)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70"/>
              </a:spcBef>
              <a:buFont typeface="Arial"/>
              <a:buChar char="•"/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3200" spc="-290" dirty="0">
                <a:latin typeface="Arial" panose="020B0604020202020204" pitchFamily="34" charset="0"/>
                <a:cs typeface="Arial" panose="020B0604020202020204" pitchFamily="34" charset="0"/>
              </a:rPr>
              <a:t>Autosomal</a:t>
            </a:r>
            <a:r>
              <a:rPr sz="32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heterozygosity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90"/>
              </a:spcBef>
              <a:buFont typeface="Arial"/>
              <a:buChar char="•"/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3200" spc="-270" dirty="0">
                <a:latin typeface="Arial" panose="020B0604020202020204" pitchFamily="34" charset="0"/>
                <a:cs typeface="Arial" panose="020B0604020202020204" pitchFamily="34" charset="0"/>
              </a:rPr>
              <a:t>Relatedness</a:t>
            </a:r>
            <a:r>
              <a:rPr sz="3200" spc="-4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95"/>
              </a:spcBef>
              <a:buFont typeface="Arial"/>
              <a:buChar char="•"/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3200" spc="-210" dirty="0">
                <a:latin typeface="Arial" panose="020B0604020202020204" pitchFamily="34" charset="0"/>
                <a:cs typeface="Arial" panose="020B0604020202020204" pitchFamily="34" charset="0"/>
              </a:rPr>
              <a:t>Gender</a:t>
            </a:r>
            <a:r>
              <a:rPr sz="3200" spc="-3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30" dirty="0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963342"/>
          </a:xfrm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1840230">
              <a:lnSpc>
                <a:spcPct val="100000"/>
              </a:lnSpc>
              <a:spcBef>
                <a:spcPts val="100"/>
              </a:spcBef>
            </a:pPr>
            <a:r>
              <a:rPr spc="-345" dirty="0" err="1"/>
              <a:t>Imputa</a:t>
            </a:r>
            <a:r>
              <a:rPr lang="en-GB" spc="-345" dirty="0" err="1"/>
              <a:t>ti</a:t>
            </a:r>
            <a:r>
              <a:rPr spc="-345" dirty="0"/>
              <a:t>on</a:t>
            </a:r>
            <a:r>
              <a:rPr spc="-470" dirty="0"/>
              <a:t> </a:t>
            </a:r>
            <a:r>
              <a:rPr spc="-375" dirty="0"/>
              <a:t>of</a:t>
            </a:r>
            <a:r>
              <a:rPr spc="-530" dirty="0"/>
              <a:t> </a:t>
            </a:r>
            <a:r>
              <a:rPr spc="-475" dirty="0"/>
              <a:t>SNPs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39" y="1544573"/>
            <a:ext cx="7909559" cy="41163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</a:tabLst>
            </a:pPr>
            <a:r>
              <a:rPr sz="2500" spc="-215" dirty="0">
                <a:latin typeface="Arial" panose="020B0604020202020204" pitchFamily="34" charset="0"/>
                <a:cs typeface="Arial" panose="020B0604020202020204" pitchFamily="34" charset="0"/>
              </a:rPr>
              <a:t>Genotyping</a:t>
            </a:r>
            <a:r>
              <a:rPr sz="25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25" dirty="0">
                <a:latin typeface="Arial" panose="020B0604020202020204" pitchFamily="34" charset="0"/>
                <a:cs typeface="Arial" panose="020B0604020202020204" pitchFamily="34" charset="0"/>
              </a:rPr>
              <a:t>arrays</a:t>
            </a:r>
            <a:r>
              <a:rPr sz="25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60" dirty="0">
                <a:latin typeface="Arial" panose="020B0604020202020204" pitchFamily="34" charset="0"/>
                <a:cs typeface="Arial" panose="020B0604020202020204" pitchFamily="34" charset="0"/>
              </a:rPr>
              <a:t>include</a:t>
            </a:r>
            <a:r>
              <a:rPr sz="25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5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50" dirty="0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sz="25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95" dirty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sz="25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2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500" spc="-1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85" dirty="0">
                <a:latin typeface="Arial" panose="020B0604020202020204" pitchFamily="34" charset="0"/>
                <a:cs typeface="Arial" panose="020B0604020202020204" pitchFamily="34" charset="0"/>
              </a:rPr>
              <a:t>SNPs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spcBef>
                <a:spcPts val="3100"/>
              </a:spcBef>
              <a:buFont typeface="Arial"/>
              <a:buChar char="•"/>
              <a:tabLst>
                <a:tab pos="354965" algn="l"/>
              </a:tabLst>
            </a:pPr>
            <a:r>
              <a:rPr sz="2500" spc="-210" dirty="0" err="1">
                <a:latin typeface="Arial" panose="020B0604020202020204" pitchFamily="34" charset="0"/>
                <a:cs typeface="Arial" panose="020B0604020202020204" pitchFamily="34" charset="0"/>
              </a:rPr>
              <a:t>Imputa</a:t>
            </a:r>
            <a:r>
              <a:rPr lang="en-GB" sz="2500" spc="-21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500" spc="-21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500" spc="-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7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25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54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500" spc="-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60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sz="2500" spc="-26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500" spc="-260" dirty="0">
                <a:latin typeface="Arial" panose="020B0604020202020204" pitchFamily="34" charset="0"/>
                <a:cs typeface="Arial" panose="020B0604020202020204" pitchFamily="34" charset="0"/>
              </a:rPr>
              <a:t>mate</a:t>
            </a:r>
            <a:r>
              <a:rPr sz="25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2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5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10" dirty="0">
                <a:latin typeface="Arial" panose="020B0604020202020204" pitchFamily="34" charset="0"/>
                <a:cs typeface="Arial" panose="020B0604020202020204" pitchFamily="34" charset="0"/>
              </a:rPr>
              <a:t>unmeasured</a:t>
            </a:r>
            <a:r>
              <a:rPr sz="25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6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25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04" dirty="0"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  <a:r>
              <a:rPr sz="2500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85" dirty="0">
                <a:latin typeface="Arial" panose="020B0604020202020204" pitchFamily="34" charset="0"/>
                <a:cs typeface="Arial" panose="020B0604020202020204" pitchFamily="34" charset="0"/>
              </a:rPr>
              <a:t>SNPs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spcBef>
                <a:spcPts val="3100"/>
              </a:spcBef>
              <a:buFont typeface="Arial"/>
              <a:buChar char="•"/>
              <a:tabLst>
                <a:tab pos="354965" algn="l"/>
              </a:tabLst>
            </a:pPr>
            <a:r>
              <a:rPr sz="2500" spc="-254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sz="2500" spc="-254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500" spc="-254" dirty="0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en-GB" sz="2500" spc="-254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500" spc="-254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5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7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25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35" dirty="0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sz="25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9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5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15" dirty="0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sz="25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65" dirty="0">
                <a:latin typeface="Arial" panose="020B0604020202020204" pitchFamily="34" charset="0"/>
                <a:cs typeface="Arial" panose="020B0604020202020204" pitchFamily="34" charset="0"/>
              </a:rPr>
              <a:t>SNPs</a:t>
            </a:r>
            <a:r>
              <a:rPr sz="25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04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5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95" dirty="0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sz="2500" spc="-1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0" dirty="0">
                <a:latin typeface="Arial" panose="020B0604020202020204" pitchFamily="34" charset="0"/>
                <a:cs typeface="Arial" panose="020B0604020202020204" pitchFamily="34" charset="0"/>
              </a:rPr>
              <a:t>info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spcBef>
                <a:spcPts val="3100"/>
              </a:spcBef>
              <a:buFont typeface="Arial"/>
              <a:buChar char="•"/>
              <a:tabLst>
                <a:tab pos="354965" algn="l"/>
              </a:tabLst>
            </a:pPr>
            <a:r>
              <a:rPr sz="2500" spc="-225" dirty="0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sz="25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14" dirty="0" err="1">
                <a:latin typeface="Arial" panose="020B0604020202020204" pitchFamily="34" charset="0"/>
                <a:cs typeface="Arial" panose="020B0604020202020204" pitchFamily="34" charset="0"/>
              </a:rPr>
              <a:t>imputa</a:t>
            </a:r>
            <a:r>
              <a:rPr lang="en-GB" sz="2500" spc="-114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500" spc="-114" dirty="0">
                <a:latin typeface="Arial" panose="020B0604020202020204" pitchFamily="34" charset="0"/>
                <a:cs typeface="Arial" panose="020B0604020202020204" pitchFamily="34" charset="0"/>
              </a:rPr>
              <a:t>on?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50" lvl="1" indent="-285750">
              <a:lnSpc>
                <a:spcPct val="100000"/>
              </a:lnSpc>
              <a:spcBef>
                <a:spcPts val="10"/>
              </a:spcBef>
              <a:buFont typeface="Arial"/>
              <a:buChar char="–"/>
              <a:tabLst>
                <a:tab pos="755650" algn="l"/>
              </a:tabLst>
            </a:pPr>
            <a:r>
              <a:rPr sz="2200" spc="-180" dirty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sz="22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60" dirty="0">
                <a:latin typeface="Arial" panose="020B0604020202020204" pitchFamily="34" charset="0"/>
                <a:cs typeface="Arial" panose="020B0604020202020204" pitchFamily="34" charset="0"/>
              </a:rPr>
              <a:t>GWAS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0" dirty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50" lvl="1" indent="-285750">
              <a:lnSpc>
                <a:spcPts val="2620"/>
              </a:lnSpc>
              <a:spcBef>
                <a:spcPts val="50"/>
              </a:spcBef>
              <a:buFont typeface="Arial"/>
              <a:buChar char="–"/>
              <a:tabLst>
                <a:tab pos="755650" algn="l"/>
              </a:tabLst>
            </a:pPr>
            <a:r>
              <a:rPr sz="2200" spc="-195" dirty="0">
                <a:latin typeface="Arial" panose="020B0604020202020204" pitchFamily="34" charset="0"/>
                <a:cs typeface="Arial" panose="020B0604020202020204" pitchFamily="34" charset="0"/>
              </a:rPr>
              <a:t>Improves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60" dirty="0">
                <a:latin typeface="Arial" panose="020B0604020202020204" pitchFamily="34" charset="0"/>
                <a:cs typeface="Arial" panose="020B0604020202020204" pitchFamily="34" charset="0"/>
              </a:rPr>
              <a:t>ﬁne-</a:t>
            </a:r>
            <a:r>
              <a:rPr sz="2200" spc="-35" dirty="0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50" lvl="1" indent="-285750">
              <a:lnSpc>
                <a:spcPts val="2620"/>
              </a:lnSpc>
              <a:buFont typeface="Arial"/>
              <a:buChar char="–"/>
              <a:tabLst>
                <a:tab pos="755650" algn="l"/>
              </a:tabLst>
            </a:pPr>
            <a:r>
              <a:rPr sz="2200" spc="-190" dirty="0">
                <a:latin typeface="Arial" panose="020B0604020202020204" pitchFamily="34" charset="0"/>
                <a:cs typeface="Arial" panose="020B0604020202020204" pitchFamily="34" charset="0"/>
              </a:rPr>
              <a:t>Imputes</a:t>
            </a:r>
            <a:r>
              <a:rPr sz="22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0" dirty="0">
                <a:latin typeface="Arial" panose="020B0604020202020204" pitchFamily="34" charset="0"/>
                <a:cs typeface="Arial" panose="020B0604020202020204" pitchFamily="34" charset="0"/>
              </a:rPr>
              <a:t>Indels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5080" lvl="1">
              <a:lnSpc>
                <a:spcPct val="78400"/>
              </a:lnSpc>
              <a:spcBef>
                <a:spcPts val="720"/>
              </a:spcBef>
              <a:tabLst>
                <a:tab pos="749300" algn="l"/>
                <a:tab pos="755650" algn="l"/>
              </a:tabLst>
            </a:pP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51BEEC-2751-0A25-773F-547E289E2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859" y="4892338"/>
            <a:ext cx="4812929" cy="179632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44350-CEC1-537D-A7AC-570320ABA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71574-9732-034F-405B-3E9F14579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A9F0F9-356A-321F-4008-3D157C10E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35751"/>
            <a:ext cx="7772400" cy="458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48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716D2-830B-7DA5-595B-A9926B3B6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07457-D9A8-4A1D-05F7-632F094A0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5BE32-F01E-59D8-3ABD-59FBEAE35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62310"/>
            <a:ext cx="7772400" cy="493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35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963342"/>
          </a:xfrm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548005">
              <a:lnSpc>
                <a:spcPct val="100000"/>
              </a:lnSpc>
              <a:spcBef>
                <a:spcPts val="100"/>
              </a:spcBef>
            </a:pPr>
            <a:r>
              <a:rPr spc="-365" dirty="0"/>
              <a:t>Genotype</a:t>
            </a:r>
            <a:r>
              <a:rPr spc="-450" dirty="0"/>
              <a:t> </a:t>
            </a:r>
            <a:r>
              <a:rPr spc="-355" dirty="0" err="1"/>
              <a:t>imputa</a:t>
            </a:r>
            <a:r>
              <a:rPr lang="en-GB" spc="-355" dirty="0" err="1"/>
              <a:t>ti</a:t>
            </a:r>
            <a:r>
              <a:rPr spc="-355" dirty="0"/>
              <a:t>on</a:t>
            </a:r>
            <a:r>
              <a:rPr spc="-470" dirty="0"/>
              <a:t> </a:t>
            </a:r>
            <a:r>
              <a:rPr spc="-150" dirty="0"/>
              <a:t>in</a:t>
            </a:r>
            <a:r>
              <a:rPr spc="-530" dirty="0"/>
              <a:t> </a:t>
            </a:r>
            <a:r>
              <a:rPr spc="-535" dirty="0"/>
              <a:t>GWAS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81000" y="1130806"/>
            <a:ext cx="8763000" cy="5727700"/>
            <a:chOff x="381000" y="1130806"/>
            <a:chExt cx="8763000" cy="5727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1000" y="1130806"/>
              <a:ext cx="8381998" cy="56098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42302" y="6545578"/>
              <a:ext cx="786382" cy="3124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7998" y="6545578"/>
              <a:ext cx="2285998" cy="3124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51974" y="6545578"/>
              <a:ext cx="192024" cy="3124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02266" y="6545578"/>
              <a:ext cx="141730" cy="31241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328027" y="6582867"/>
            <a:ext cx="28492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D1F74"/>
                </a:solidFill>
                <a:latin typeface="Arial"/>
                <a:cs typeface="Arial"/>
              </a:rPr>
              <a:t>Marchini</a:t>
            </a:r>
            <a:r>
              <a:rPr sz="1200" spc="-25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E3087"/>
                </a:solidFill>
                <a:latin typeface="Arial"/>
                <a:cs typeface="Arial"/>
              </a:rPr>
              <a:t>J,</a:t>
            </a:r>
            <a:r>
              <a:rPr sz="1200" spc="-15" dirty="0">
                <a:solidFill>
                  <a:srgbClr val="0E308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E3087"/>
                </a:solidFill>
                <a:latin typeface="Arial"/>
                <a:cs typeface="Arial"/>
              </a:rPr>
              <a:t>et</a:t>
            </a:r>
            <a:r>
              <a:rPr sz="1200" spc="-15" dirty="0">
                <a:solidFill>
                  <a:srgbClr val="0E308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E3087"/>
                </a:solidFill>
                <a:latin typeface="Arial"/>
                <a:cs typeface="Arial"/>
              </a:rPr>
              <a:t>al.</a:t>
            </a:r>
            <a:r>
              <a:rPr sz="1200" spc="-15" dirty="0">
                <a:solidFill>
                  <a:srgbClr val="0E308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E3087"/>
                </a:solidFill>
                <a:latin typeface="Arial"/>
                <a:cs typeface="Arial"/>
              </a:rPr>
              <a:t>Nat</a:t>
            </a:r>
            <a:r>
              <a:rPr sz="1200" spc="-15" dirty="0">
                <a:solidFill>
                  <a:srgbClr val="0E308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D1F74"/>
                </a:solidFill>
                <a:latin typeface="Arial"/>
                <a:cs typeface="Arial"/>
              </a:rPr>
              <a:t>Rev</a:t>
            </a:r>
            <a:r>
              <a:rPr sz="1200" spc="-25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E3087"/>
                </a:solidFill>
                <a:latin typeface="Arial"/>
                <a:cs typeface="Arial"/>
              </a:rPr>
              <a:t>Gen</a:t>
            </a:r>
            <a:r>
              <a:rPr sz="1200" spc="-75" dirty="0">
                <a:solidFill>
                  <a:srgbClr val="0E308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D1F74"/>
                </a:solidFill>
                <a:latin typeface="Arial"/>
                <a:cs typeface="Arial"/>
              </a:rPr>
              <a:t>2010;499-</a:t>
            </a:r>
            <a:r>
              <a:rPr sz="1200" spc="-50" dirty="0">
                <a:solidFill>
                  <a:srgbClr val="0D1F74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33A51-CF6E-DBFF-2FC2-0218DE19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D860-82B1-7FD5-A600-09596F801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1D700-848C-041B-0029-69076ED82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23006"/>
            <a:ext cx="7772400" cy="421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0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14400"/>
            <a:ext cx="9144000" cy="3336925"/>
            <a:chOff x="0" y="914400"/>
            <a:chExt cx="9144000" cy="33369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14400"/>
              <a:ext cx="9143998" cy="11222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981200"/>
              <a:ext cx="9143998" cy="226970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4000" spc="-315" dirty="0"/>
              <a:t>Reference</a:t>
            </a:r>
            <a:r>
              <a:rPr sz="4000" spc="-409" dirty="0"/>
              <a:t> </a:t>
            </a:r>
            <a:r>
              <a:rPr sz="4000" spc="-290" dirty="0"/>
              <a:t>Panels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4955540" y="2014220"/>
            <a:ext cx="3522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35" dirty="0">
                <a:latin typeface="Arial" panose="020B0604020202020204" pitchFamily="34" charset="0"/>
                <a:cs typeface="Arial" panose="020B0604020202020204" pitchFamily="34" charset="0"/>
              </a:rPr>
              <a:t>hqp://</a:t>
            </a:r>
            <a:r>
              <a:rPr sz="1800" spc="-135" dirty="0" err="1">
                <a:latin typeface="Arial" panose="020B0604020202020204" pitchFamily="34" charset="0"/>
                <a:cs typeface="Arial" panose="020B0604020202020204" pitchFamily="34" charset="0"/>
              </a:rPr>
              <a:t>www.interna</a:t>
            </a:r>
            <a:r>
              <a:rPr lang="en-GB" sz="1800" spc="-13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1800" spc="-135" dirty="0" err="1">
                <a:latin typeface="Arial" panose="020B0604020202020204" pitchFamily="34" charset="0"/>
                <a:cs typeface="Arial" panose="020B0604020202020204" pitchFamily="34" charset="0"/>
              </a:rPr>
              <a:t>onalgenome.org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" y="4191000"/>
            <a:ext cx="8318498" cy="13589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669539" y="2025888"/>
            <a:ext cx="1358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4" dirty="0">
                <a:latin typeface="Arial" panose="020B0604020202020204" pitchFamily="34" charset="0"/>
                <a:cs typeface="Arial" panose="020B0604020202020204" pitchFamily="34" charset="0"/>
              </a:rPr>
              <a:t>~90M</a:t>
            </a:r>
            <a:r>
              <a:rPr sz="1800" spc="-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30" dirty="0">
                <a:latin typeface="Arial" panose="020B0604020202020204" pitchFamily="34" charset="0"/>
                <a:cs typeface="Arial" panose="020B0604020202020204" pitchFamily="34" charset="0"/>
              </a:rPr>
              <a:t>variants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17139" y="5107940"/>
            <a:ext cx="5854700" cy="606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95800">
              <a:lnSpc>
                <a:spcPct val="111100"/>
              </a:lnSpc>
              <a:spcBef>
                <a:spcPts val="100"/>
              </a:spcBef>
            </a:pPr>
            <a:r>
              <a:rPr sz="1800" spc="-204" dirty="0">
                <a:latin typeface="Arial" panose="020B0604020202020204" pitchFamily="34" charset="0"/>
                <a:cs typeface="Arial" panose="020B0604020202020204" pitchFamily="34" charset="0"/>
              </a:rPr>
              <a:t>~39M</a:t>
            </a:r>
            <a:r>
              <a:rPr sz="1800" spc="-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40" dirty="0">
                <a:latin typeface="Arial" panose="020B0604020202020204" pitchFamily="34" charset="0"/>
                <a:cs typeface="Arial" panose="020B0604020202020204" pitchFamily="34" charset="0"/>
              </a:rPr>
              <a:t>variants </a:t>
            </a:r>
            <a:r>
              <a:rPr sz="1800" spc="-145" dirty="0">
                <a:latin typeface="Arial" panose="020B0604020202020204" pitchFamily="34" charset="0"/>
                <a:cs typeface="Arial" panose="020B0604020202020204" pitchFamily="34" charset="0"/>
              </a:rPr>
              <a:t>hqp://</a:t>
            </a:r>
            <a:r>
              <a:rPr sz="1800" spc="-145" dirty="0" err="1">
                <a:latin typeface="Arial" panose="020B0604020202020204" pitchFamily="34" charset="0"/>
                <a:cs typeface="Arial" panose="020B0604020202020204" pitchFamily="34" charset="0"/>
              </a:rPr>
              <a:t>www.haplotype</a:t>
            </a:r>
            <a:r>
              <a:rPr sz="1800" spc="-145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800" spc="-150" dirty="0">
                <a:latin typeface="Arial" panose="020B0604020202020204" pitchFamily="34" charset="0"/>
                <a:cs typeface="Arial" panose="020B0604020202020204" pitchFamily="34" charset="0"/>
              </a:rPr>
              <a:t>reference-</a:t>
            </a:r>
            <a:r>
              <a:rPr sz="1800" spc="-75" dirty="0" err="1">
                <a:latin typeface="Arial" panose="020B0604020202020204" pitchFamily="34" charset="0"/>
                <a:cs typeface="Arial" panose="020B0604020202020204" pitchFamily="34" charset="0"/>
              </a:rPr>
              <a:t>consor</a:t>
            </a:r>
            <a:r>
              <a:rPr lang="en-GB" sz="1800" spc="-7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1800" spc="-75" dirty="0" err="1">
                <a:latin typeface="Arial" panose="020B0604020202020204" pitchFamily="34" charset="0"/>
                <a:cs typeface="Arial" panose="020B0604020202020204" pitchFamily="34" charset="0"/>
              </a:rPr>
              <a:t>um.org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4000" spc="-300" dirty="0"/>
              <a:t>Other</a:t>
            </a:r>
            <a:r>
              <a:rPr sz="4000" spc="-415" dirty="0"/>
              <a:t> </a:t>
            </a:r>
            <a:r>
              <a:rPr sz="4000" spc="-315" dirty="0"/>
              <a:t>Reference</a:t>
            </a:r>
            <a:r>
              <a:rPr sz="4000" spc="-415" dirty="0"/>
              <a:t> </a:t>
            </a:r>
            <a:r>
              <a:rPr sz="4000" spc="-290" dirty="0"/>
              <a:t>Panels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371601"/>
            <a:ext cx="7746998" cy="151129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402" y="3346605"/>
            <a:ext cx="1677049" cy="98042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08018" y="3154570"/>
            <a:ext cx="5834729" cy="131436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2000" y="4724399"/>
            <a:ext cx="5372098" cy="18669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7165" marR="5080" indent="-2705100">
              <a:lnSpc>
                <a:spcPct val="100000"/>
              </a:lnSpc>
              <a:spcBef>
                <a:spcPts val="100"/>
              </a:spcBef>
            </a:pPr>
            <a:r>
              <a:rPr sz="4000" spc="-305" dirty="0"/>
              <a:t>Spurious</a:t>
            </a:r>
            <a:r>
              <a:rPr sz="4000" spc="-434" dirty="0"/>
              <a:t> </a:t>
            </a:r>
            <a:r>
              <a:rPr sz="4000" spc="-350" dirty="0" err="1"/>
              <a:t>associa</a:t>
            </a:r>
            <a:r>
              <a:rPr lang="en-GB" sz="4000" spc="-350" dirty="0" err="1"/>
              <a:t>ti</a:t>
            </a:r>
            <a:r>
              <a:rPr sz="4000" spc="-350" dirty="0"/>
              <a:t>on</a:t>
            </a:r>
            <a:r>
              <a:rPr sz="4000" spc="-455" dirty="0"/>
              <a:t> </a:t>
            </a:r>
            <a:r>
              <a:rPr sz="4000" spc="-315" dirty="0"/>
              <a:t>due</a:t>
            </a:r>
            <a:r>
              <a:rPr sz="4000" spc="-455" dirty="0"/>
              <a:t> </a:t>
            </a:r>
            <a:r>
              <a:rPr sz="4000" spc="-395" dirty="0"/>
              <a:t>to</a:t>
            </a:r>
            <a:r>
              <a:rPr sz="4000" spc="-465" dirty="0"/>
              <a:t> </a:t>
            </a:r>
            <a:r>
              <a:rPr sz="4000" spc="-315" dirty="0" err="1"/>
              <a:t>popula</a:t>
            </a:r>
            <a:r>
              <a:rPr lang="en-GB" sz="4000" spc="-315" dirty="0" err="1"/>
              <a:t>ti</a:t>
            </a:r>
            <a:r>
              <a:rPr sz="4000" spc="-315" dirty="0"/>
              <a:t>on </a:t>
            </a:r>
            <a:r>
              <a:rPr sz="4000" spc="-395" dirty="0" err="1"/>
              <a:t>stra</a:t>
            </a:r>
            <a:r>
              <a:rPr lang="en-GB" sz="4000" spc="-395" dirty="0" err="1"/>
              <a:t>ti</a:t>
            </a:r>
            <a:r>
              <a:rPr sz="4000" spc="-395" dirty="0" err="1"/>
              <a:t>ﬁca</a:t>
            </a:r>
            <a:r>
              <a:rPr lang="en-GB" sz="4000" spc="-395" dirty="0" err="1"/>
              <a:t>ti</a:t>
            </a:r>
            <a:r>
              <a:rPr sz="4000" spc="-395" dirty="0"/>
              <a:t>on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535939" y="1610105"/>
            <a:ext cx="24384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</a:tabLst>
            </a:pPr>
            <a:r>
              <a:rPr sz="2800" spc="-220" dirty="0" err="1">
                <a:latin typeface="Arial" panose="020B0604020202020204" pitchFamily="34" charset="0"/>
                <a:cs typeface="Arial" panose="020B0604020202020204" pitchFamily="34" charset="0"/>
              </a:rPr>
              <a:t>Distribu</a:t>
            </a:r>
            <a:r>
              <a:rPr lang="en-GB" sz="2800" spc="-22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2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8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5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8839" y="2029205"/>
            <a:ext cx="2762885" cy="13030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10"/>
              </a:spcBef>
            </a:pP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genotypes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90" dirty="0">
                <a:latin typeface="Arial" panose="020B0604020202020204" pitchFamily="34" charset="0"/>
                <a:cs typeface="Arial" panose="020B0604020202020204" pitchFamily="34" charset="0"/>
              </a:rPr>
              <a:t>diﬀers </a:t>
            </a:r>
            <a:r>
              <a:rPr sz="2800" spc="-250" dirty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sz="2800" spc="-295" dirty="0">
                <a:latin typeface="Arial" panose="020B0604020202020204" pitchFamily="34" charset="0"/>
                <a:cs typeface="Arial" panose="020B0604020202020204" pitchFamily="34" charset="0"/>
              </a:rPr>
              <a:t> cases</a:t>
            </a:r>
            <a:r>
              <a:rPr sz="28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9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2800" spc="-125" dirty="0">
                <a:latin typeface="Arial" panose="020B0604020202020204" pitchFamily="34" charset="0"/>
                <a:cs typeface="Arial" panose="020B0604020202020204" pitchFamily="34" charset="0"/>
              </a:rPr>
              <a:t>controls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39" y="3915029"/>
            <a:ext cx="3541395" cy="13030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54330" marR="5080" indent="-341630" algn="just">
              <a:lnSpc>
                <a:spcPct val="99700"/>
              </a:lnSpc>
              <a:spcBef>
                <a:spcPts val="11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155" dirty="0">
                <a:latin typeface="Arial" panose="020B0604020202020204" pitchFamily="34" charset="0"/>
                <a:cs typeface="Arial" panose="020B0604020202020204" pitchFamily="34" charset="0"/>
              </a:rPr>
              <a:t>Might</a:t>
            </a:r>
            <a:r>
              <a:rPr sz="2800" spc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35" dirty="0">
                <a:latin typeface="Arial" panose="020B0604020202020204" pitchFamily="34" charset="0"/>
                <a:cs typeface="Arial" panose="020B0604020202020204" pitchFamily="34" charset="0"/>
              </a:rPr>
              <a:t>conclude</a:t>
            </a:r>
            <a:r>
              <a:rPr sz="2800" spc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65" dirty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sz="2800" spc="-180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sz="2800" spc="-135" dirty="0">
                <a:latin typeface="Arial" panose="020B0604020202020204" pitchFamily="34" charset="0"/>
                <a:cs typeface="Arial" panose="020B0604020202020204" pitchFamily="34" charset="0"/>
              </a:rPr>
              <a:t>allele</a:t>
            </a:r>
            <a:r>
              <a:rPr sz="2800" spc="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43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00" spc="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60" dirty="0">
                <a:latin typeface="Arial" panose="020B0604020202020204" pitchFamily="34" charset="0"/>
                <a:cs typeface="Arial" panose="020B0604020202020204" pitchFamily="34" charset="0"/>
              </a:rPr>
              <a:t>(or</a:t>
            </a:r>
            <a:r>
              <a:rPr sz="2800" spc="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80" dirty="0">
                <a:latin typeface="Arial" panose="020B0604020202020204" pitchFamily="34" charset="0"/>
                <a:cs typeface="Arial" panose="020B0604020202020204" pitchFamily="34" charset="0"/>
              </a:rPr>
              <a:t>genotype</a:t>
            </a:r>
            <a:r>
              <a:rPr sz="2800" spc="-165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sz="2800" spc="-434" dirty="0">
                <a:latin typeface="Arial" panose="020B0604020202020204" pitchFamily="34" charset="0"/>
                <a:cs typeface="Arial" panose="020B0604020202020204" pitchFamily="34" charset="0"/>
              </a:rPr>
              <a:t>AA)</a:t>
            </a:r>
            <a:r>
              <a:rPr sz="28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10" dirty="0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sz="28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8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40" dirty="0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571998" y="2560320"/>
            <a:ext cx="3256915" cy="2243455"/>
            <a:chOff x="4571998" y="2560320"/>
            <a:chExt cx="3256915" cy="2243455"/>
          </a:xfrm>
        </p:grpSpPr>
        <p:sp>
          <p:nvSpPr>
            <p:cNvPr id="7" name="object 7"/>
            <p:cNvSpPr/>
            <p:nvPr/>
          </p:nvSpPr>
          <p:spPr>
            <a:xfrm>
              <a:off x="7595614" y="4111751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2286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228600" y="2286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95614" y="4111751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228599"/>
                  </a:moveTo>
                  <a:lnTo>
                    <a:pt x="228600" y="228599"/>
                  </a:lnTo>
                  <a:lnTo>
                    <a:pt x="228600" y="0"/>
                  </a:lnTo>
                  <a:lnTo>
                    <a:pt x="0" y="0"/>
                  </a:lnTo>
                  <a:lnTo>
                    <a:pt x="0" y="22859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595614" y="4340351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2286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228600" y="2286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9421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595614" y="4340352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228600"/>
                  </a:moveTo>
                  <a:lnTo>
                    <a:pt x="228600" y="228600"/>
                  </a:lnTo>
                  <a:lnTo>
                    <a:pt x="228600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595614" y="4568951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2286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228600" y="2286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CD66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95614" y="4568951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228599"/>
                  </a:moveTo>
                  <a:lnTo>
                    <a:pt x="228600" y="228599"/>
                  </a:lnTo>
                  <a:lnTo>
                    <a:pt x="228600" y="0"/>
                  </a:lnTo>
                  <a:lnTo>
                    <a:pt x="0" y="0"/>
                  </a:lnTo>
                  <a:lnTo>
                    <a:pt x="0" y="22859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003290" y="3361943"/>
              <a:ext cx="685800" cy="1435735"/>
            </a:xfrm>
            <a:custGeom>
              <a:avLst/>
              <a:gdLst/>
              <a:ahLst/>
              <a:cxnLst/>
              <a:rect l="l" t="t" r="r" b="b"/>
              <a:pathLst>
                <a:path w="685800" h="1435735">
                  <a:moveTo>
                    <a:pt x="685800" y="0"/>
                  </a:moveTo>
                  <a:lnTo>
                    <a:pt x="0" y="0"/>
                  </a:lnTo>
                  <a:lnTo>
                    <a:pt x="0" y="1435607"/>
                  </a:lnTo>
                  <a:lnTo>
                    <a:pt x="685800" y="1435607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CD66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003290" y="3361943"/>
              <a:ext cx="685800" cy="1435735"/>
            </a:xfrm>
            <a:custGeom>
              <a:avLst/>
              <a:gdLst/>
              <a:ahLst/>
              <a:cxnLst/>
              <a:rect l="l" t="t" r="r" b="b"/>
              <a:pathLst>
                <a:path w="685800" h="1435735">
                  <a:moveTo>
                    <a:pt x="0" y="1435607"/>
                  </a:moveTo>
                  <a:lnTo>
                    <a:pt x="685799" y="1435607"/>
                  </a:lnTo>
                  <a:lnTo>
                    <a:pt x="685799" y="0"/>
                  </a:lnTo>
                  <a:lnTo>
                    <a:pt x="0" y="0"/>
                  </a:lnTo>
                  <a:lnTo>
                    <a:pt x="0" y="1435607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003290" y="3043427"/>
              <a:ext cx="685800" cy="160020"/>
            </a:xfrm>
            <a:custGeom>
              <a:avLst/>
              <a:gdLst/>
              <a:ahLst/>
              <a:cxnLst/>
              <a:rect l="l" t="t" r="r" b="b"/>
              <a:pathLst>
                <a:path w="685800" h="160019">
                  <a:moveTo>
                    <a:pt x="685800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685800" y="16002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9421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003290" y="3043428"/>
              <a:ext cx="685800" cy="318770"/>
            </a:xfrm>
            <a:custGeom>
              <a:avLst/>
              <a:gdLst/>
              <a:ahLst/>
              <a:cxnLst/>
              <a:rect l="l" t="t" r="r" b="b"/>
              <a:pathLst>
                <a:path w="685800" h="318770">
                  <a:moveTo>
                    <a:pt x="0" y="318515"/>
                  </a:moveTo>
                  <a:lnTo>
                    <a:pt x="685799" y="318515"/>
                  </a:lnTo>
                  <a:lnTo>
                    <a:pt x="685799" y="0"/>
                  </a:lnTo>
                  <a:lnTo>
                    <a:pt x="0" y="0"/>
                  </a:lnTo>
                  <a:lnTo>
                    <a:pt x="0" y="318515"/>
                  </a:lnTo>
                  <a:close/>
                </a:path>
              </a:pathLst>
            </a:custGeom>
            <a:ln w="91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03290" y="2564891"/>
              <a:ext cx="685800" cy="478790"/>
            </a:xfrm>
            <a:custGeom>
              <a:avLst/>
              <a:gdLst/>
              <a:ahLst/>
              <a:cxnLst/>
              <a:rect l="l" t="t" r="r" b="b"/>
              <a:pathLst>
                <a:path w="685800" h="478789">
                  <a:moveTo>
                    <a:pt x="685800" y="0"/>
                  </a:moveTo>
                  <a:lnTo>
                    <a:pt x="0" y="0"/>
                  </a:lnTo>
                  <a:lnTo>
                    <a:pt x="0" y="478537"/>
                  </a:lnTo>
                  <a:lnTo>
                    <a:pt x="685800" y="478537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003290" y="2564892"/>
              <a:ext cx="685800" cy="478790"/>
            </a:xfrm>
            <a:custGeom>
              <a:avLst/>
              <a:gdLst/>
              <a:ahLst/>
              <a:cxnLst/>
              <a:rect l="l" t="t" r="r" b="b"/>
              <a:pathLst>
                <a:path w="685800" h="478789">
                  <a:moveTo>
                    <a:pt x="0" y="478536"/>
                  </a:moveTo>
                  <a:lnTo>
                    <a:pt x="685799" y="478536"/>
                  </a:lnTo>
                  <a:lnTo>
                    <a:pt x="685799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03279" y="3203447"/>
              <a:ext cx="2199640" cy="955675"/>
            </a:xfrm>
            <a:custGeom>
              <a:avLst/>
              <a:gdLst/>
              <a:ahLst/>
              <a:cxnLst/>
              <a:rect l="l" t="t" r="r" b="b"/>
              <a:pathLst>
                <a:path w="2199640" h="955675">
                  <a:moveTo>
                    <a:pt x="685800" y="0"/>
                  </a:moveTo>
                  <a:lnTo>
                    <a:pt x="0" y="0"/>
                  </a:lnTo>
                  <a:lnTo>
                    <a:pt x="0" y="158496"/>
                  </a:lnTo>
                  <a:lnTo>
                    <a:pt x="685800" y="158496"/>
                  </a:lnTo>
                  <a:lnTo>
                    <a:pt x="685800" y="0"/>
                  </a:lnTo>
                  <a:close/>
                </a:path>
                <a:path w="2199640" h="955675">
                  <a:moveTo>
                    <a:pt x="2199132" y="557784"/>
                  </a:moveTo>
                  <a:lnTo>
                    <a:pt x="1513332" y="557784"/>
                  </a:lnTo>
                  <a:lnTo>
                    <a:pt x="1513332" y="955548"/>
                  </a:lnTo>
                  <a:lnTo>
                    <a:pt x="2199132" y="955548"/>
                  </a:lnTo>
                  <a:lnTo>
                    <a:pt x="2199132" y="557784"/>
                  </a:lnTo>
                  <a:close/>
                </a:path>
              </a:pathLst>
            </a:custGeom>
            <a:solidFill>
              <a:srgbClr val="9421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516622" y="3761231"/>
              <a:ext cx="685800" cy="483234"/>
            </a:xfrm>
            <a:custGeom>
              <a:avLst/>
              <a:gdLst/>
              <a:ahLst/>
              <a:cxnLst/>
              <a:rect l="l" t="t" r="r" b="b"/>
              <a:pathLst>
                <a:path w="685800" h="483235">
                  <a:moveTo>
                    <a:pt x="0" y="483106"/>
                  </a:moveTo>
                  <a:lnTo>
                    <a:pt x="685799" y="483106"/>
                  </a:lnTo>
                  <a:lnTo>
                    <a:pt x="685799" y="0"/>
                  </a:lnTo>
                  <a:lnTo>
                    <a:pt x="0" y="0"/>
                  </a:lnTo>
                  <a:lnTo>
                    <a:pt x="0" y="483106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516622" y="4239766"/>
              <a:ext cx="685800" cy="558165"/>
            </a:xfrm>
            <a:custGeom>
              <a:avLst/>
              <a:gdLst/>
              <a:ahLst/>
              <a:cxnLst/>
              <a:rect l="l" t="t" r="r" b="b"/>
              <a:pathLst>
                <a:path w="685800" h="558164">
                  <a:moveTo>
                    <a:pt x="685800" y="0"/>
                  </a:moveTo>
                  <a:lnTo>
                    <a:pt x="0" y="0"/>
                  </a:lnTo>
                  <a:lnTo>
                    <a:pt x="0" y="557785"/>
                  </a:lnTo>
                  <a:lnTo>
                    <a:pt x="685800" y="557785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CD66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516622" y="4239766"/>
              <a:ext cx="685800" cy="558165"/>
            </a:xfrm>
            <a:custGeom>
              <a:avLst/>
              <a:gdLst/>
              <a:ahLst/>
              <a:cxnLst/>
              <a:rect l="l" t="t" r="r" b="b"/>
              <a:pathLst>
                <a:path w="685800" h="558164">
                  <a:moveTo>
                    <a:pt x="0" y="557784"/>
                  </a:moveTo>
                  <a:lnTo>
                    <a:pt x="685799" y="557784"/>
                  </a:lnTo>
                  <a:lnTo>
                    <a:pt x="685799" y="0"/>
                  </a:lnTo>
                  <a:lnTo>
                    <a:pt x="0" y="0"/>
                  </a:lnTo>
                  <a:lnTo>
                    <a:pt x="0" y="557784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516622" y="2564891"/>
              <a:ext cx="685800" cy="1196340"/>
            </a:xfrm>
            <a:custGeom>
              <a:avLst/>
              <a:gdLst/>
              <a:ahLst/>
              <a:cxnLst/>
              <a:rect l="l" t="t" r="r" b="b"/>
              <a:pathLst>
                <a:path w="685800" h="1196339">
                  <a:moveTo>
                    <a:pt x="685800" y="0"/>
                  </a:moveTo>
                  <a:lnTo>
                    <a:pt x="0" y="0"/>
                  </a:lnTo>
                  <a:lnTo>
                    <a:pt x="0" y="1196341"/>
                  </a:lnTo>
                  <a:lnTo>
                    <a:pt x="685800" y="1196341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516622" y="2564892"/>
              <a:ext cx="685800" cy="1196340"/>
            </a:xfrm>
            <a:custGeom>
              <a:avLst/>
              <a:gdLst/>
              <a:ahLst/>
              <a:cxnLst/>
              <a:rect l="l" t="t" r="r" b="b"/>
              <a:pathLst>
                <a:path w="685800" h="1196339">
                  <a:moveTo>
                    <a:pt x="0" y="1196340"/>
                  </a:moveTo>
                  <a:lnTo>
                    <a:pt x="685799" y="1196340"/>
                  </a:lnTo>
                  <a:lnTo>
                    <a:pt x="685799" y="0"/>
                  </a:lnTo>
                  <a:lnTo>
                    <a:pt x="0" y="0"/>
                  </a:lnTo>
                  <a:lnTo>
                    <a:pt x="0" y="1196340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516622" y="4158995"/>
              <a:ext cx="685800" cy="85725"/>
            </a:xfrm>
            <a:custGeom>
              <a:avLst/>
              <a:gdLst/>
              <a:ahLst/>
              <a:cxnLst/>
              <a:rect l="l" t="t" r="r" b="b"/>
              <a:pathLst>
                <a:path w="685800" h="85725">
                  <a:moveTo>
                    <a:pt x="685800" y="0"/>
                  </a:moveTo>
                  <a:lnTo>
                    <a:pt x="0" y="0"/>
                  </a:lnTo>
                  <a:lnTo>
                    <a:pt x="0" y="85343"/>
                  </a:lnTo>
                  <a:lnTo>
                    <a:pt x="685800" y="85343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9421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571998" y="4797551"/>
              <a:ext cx="3025140" cy="0"/>
            </a:xfrm>
            <a:custGeom>
              <a:avLst/>
              <a:gdLst/>
              <a:ahLst/>
              <a:cxnLst/>
              <a:rect l="l" t="t" r="r" b="b"/>
              <a:pathLst>
                <a:path w="3025140">
                  <a:moveTo>
                    <a:pt x="0" y="0"/>
                  </a:moveTo>
                  <a:lnTo>
                    <a:pt x="3025139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8057133" y="3965544"/>
            <a:ext cx="280035" cy="8382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algn="just">
              <a:lnSpc>
                <a:spcPct val="149300"/>
              </a:lnSpc>
              <a:spcBef>
                <a:spcPts val="50"/>
              </a:spcBef>
            </a:pPr>
            <a:r>
              <a:rPr sz="1200" b="1" dirty="0">
                <a:latin typeface="Times New Roman"/>
                <a:cs typeface="Times New Roman"/>
              </a:rPr>
              <a:t>T</a:t>
            </a:r>
            <a:r>
              <a:rPr sz="1200" b="1" spc="-70" dirty="0">
                <a:latin typeface="Times New Roman"/>
                <a:cs typeface="Times New Roman"/>
              </a:rPr>
              <a:t> </a:t>
            </a:r>
            <a:r>
              <a:rPr sz="1200" b="1" spc="-50" dirty="0">
                <a:latin typeface="Times New Roman"/>
                <a:cs typeface="Times New Roman"/>
              </a:rPr>
              <a:t>T </a:t>
            </a:r>
            <a:r>
              <a:rPr sz="1200" b="1" spc="55" dirty="0">
                <a:latin typeface="Times New Roman"/>
                <a:cs typeface="Times New Roman"/>
              </a:rPr>
              <a:t>AT </a:t>
            </a:r>
            <a:r>
              <a:rPr sz="1200" b="1" spc="-25" dirty="0">
                <a:latin typeface="Times New Roman"/>
                <a:cs typeface="Times New Roman"/>
              </a:rPr>
              <a:t>AA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385684" y="3599942"/>
            <a:ext cx="11252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Arial"/>
                <a:cs typeface="Arial"/>
              </a:rPr>
              <a:t>Genotype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40298" y="2015616"/>
            <a:ext cx="24117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52245" algn="l"/>
              </a:tabLst>
            </a:pPr>
            <a:r>
              <a:rPr sz="2000" spc="-10" dirty="0">
                <a:latin typeface="Arial"/>
                <a:cs typeface="Arial"/>
              </a:rPr>
              <a:t>Cases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Controls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963342"/>
          </a:xfrm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1275080">
              <a:lnSpc>
                <a:spcPct val="100000"/>
              </a:lnSpc>
              <a:spcBef>
                <a:spcPts val="100"/>
              </a:spcBef>
            </a:pPr>
            <a:r>
              <a:rPr spc="-325" dirty="0" err="1"/>
              <a:t>Popula</a:t>
            </a:r>
            <a:r>
              <a:rPr lang="en-GB" spc="-325" dirty="0" err="1"/>
              <a:t>ti</a:t>
            </a:r>
            <a:r>
              <a:rPr spc="-325" dirty="0"/>
              <a:t>on</a:t>
            </a:r>
            <a:r>
              <a:rPr spc="-520" dirty="0"/>
              <a:t> </a:t>
            </a:r>
            <a:r>
              <a:rPr spc="-440" dirty="0"/>
              <a:t>Stra</a:t>
            </a:r>
            <a:r>
              <a:rPr lang="en-GB" spc="-440" dirty="0" err="1"/>
              <a:t>ti</a:t>
            </a:r>
            <a:r>
              <a:rPr spc="-440" dirty="0" err="1"/>
              <a:t>ﬁca</a:t>
            </a:r>
            <a:r>
              <a:rPr lang="en-GB" spc="-440" dirty="0" err="1"/>
              <a:t>ti</a:t>
            </a:r>
            <a:r>
              <a:rPr spc="-440" dirty="0"/>
              <a:t>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xfrm>
            <a:off x="535939" y="1580262"/>
            <a:ext cx="3699510" cy="4442242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354965" marR="5080" indent="-342900">
              <a:lnSpc>
                <a:spcPct val="89800"/>
              </a:lnSpc>
              <a:spcBef>
                <a:spcPts val="440"/>
              </a:spcBef>
              <a:buFont typeface="Arial"/>
              <a:buChar char="•"/>
              <a:tabLst>
                <a:tab pos="354965" algn="l"/>
              </a:tabLst>
            </a:pPr>
            <a:r>
              <a:rPr spc="-175" dirty="0"/>
              <a:t>Unequal</a:t>
            </a:r>
            <a:r>
              <a:rPr spc="-285" dirty="0"/>
              <a:t> </a:t>
            </a:r>
            <a:r>
              <a:rPr spc="-215" dirty="0" err="1"/>
              <a:t>distribu</a:t>
            </a:r>
            <a:r>
              <a:rPr lang="en-GB" spc="-215" dirty="0" err="1"/>
              <a:t>ti</a:t>
            </a:r>
            <a:r>
              <a:rPr spc="-215" dirty="0"/>
              <a:t>on</a:t>
            </a:r>
            <a:r>
              <a:rPr spc="-300" dirty="0"/>
              <a:t> </a:t>
            </a:r>
            <a:r>
              <a:rPr spc="-135" dirty="0"/>
              <a:t>of </a:t>
            </a:r>
            <a:r>
              <a:rPr spc="-229" dirty="0"/>
              <a:t>non-disease-</a:t>
            </a:r>
            <a:r>
              <a:rPr spc="-65" dirty="0"/>
              <a:t>related </a:t>
            </a:r>
            <a:r>
              <a:rPr spc="-170" dirty="0"/>
              <a:t>alleles</a:t>
            </a:r>
            <a:r>
              <a:rPr spc="-260" dirty="0"/>
              <a:t> </a:t>
            </a:r>
            <a:r>
              <a:rPr spc="-250" dirty="0"/>
              <a:t>between</a:t>
            </a:r>
            <a:r>
              <a:rPr spc="-325" dirty="0"/>
              <a:t> </a:t>
            </a:r>
            <a:r>
              <a:rPr spc="-310" dirty="0"/>
              <a:t>cases </a:t>
            </a:r>
            <a:r>
              <a:rPr spc="-225" dirty="0"/>
              <a:t>and</a:t>
            </a:r>
            <a:r>
              <a:rPr spc="-340" dirty="0"/>
              <a:t> </a:t>
            </a:r>
            <a:r>
              <a:rPr spc="-114" dirty="0"/>
              <a:t>controls</a:t>
            </a:r>
          </a:p>
          <a:p>
            <a:pPr>
              <a:lnSpc>
                <a:spcPct val="100000"/>
              </a:lnSpc>
              <a:spcBef>
                <a:spcPts val="620"/>
              </a:spcBef>
              <a:buFont typeface="Arial"/>
              <a:buChar char="•"/>
            </a:pPr>
            <a:endParaRPr spc="-114" dirty="0"/>
          </a:p>
          <a:p>
            <a:pPr marL="355600" marR="76200" indent="-342900">
              <a:lnSpc>
                <a:spcPct val="89900"/>
              </a:lnSpc>
              <a:buFont typeface="Arial"/>
              <a:buChar char="•"/>
              <a:tabLst>
                <a:tab pos="355600" algn="l"/>
              </a:tabLst>
            </a:pPr>
            <a:r>
              <a:rPr spc="-325" dirty="0"/>
              <a:t>Any</a:t>
            </a:r>
            <a:r>
              <a:rPr spc="-310" dirty="0"/>
              <a:t> </a:t>
            </a:r>
            <a:r>
              <a:rPr spc="-140" dirty="0"/>
              <a:t>allele</a:t>
            </a:r>
            <a:r>
              <a:rPr spc="-280" dirty="0"/>
              <a:t> </a:t>
            </a:r>
            <a:r>
              <a:rPr spc="-20" dirty="0"/>
              <a:t>more </a:t>
            </a:r>
            <a:r>
              <a:rPr spc="-275" dirty="0"/>
              <a:t>common</a:t>
            </a:r>
            <a:r>
              <a:rPr spc="-305" dirty="0"/>
              <a:t> </a:t>
            </a:r>
            <a:r>
              <a:rPr spc="-114" dirty="0"/>
              <a:t>in</a:t>
            </a:r>
            <a:r>
              <a:rPr spc="-295" dirty="0"/>
              <a:t> </a:t>
            </a:r>
            <a:r>
              <a:rPr spc="-204" dirty="0" err="1"/>
              <a:t>popula</a:t>
            </a:r>
            <a:r>
              <a:rPr lang="en-GB" spc="-204" dirty="0" err="1"/>
              <a:t>ti</a:t>
            </a:r>
            <a:r>
              <a:rPr spc="-204" dirty="0"/>
              <a:t>on </a:t>
            </a:r>
            <a:r>
              <a:rPr spc="-195" dirty="0"/>
              <a:t>with</a:t>
            </a:r>
            <a:r>
              <a:rPr spc="-265" dirty="0"/>
              <a:t> </a:t>
            </a:r>
            <a:r>
              <a:rPr spc="-229" dirty="0"/>
              <a:t>increased</a:t>
            </a:r>
            <a:r>
              <a:rPr spc="-270" dirty="0"/>
              <a:t> </a:t>
            </a:r>
            <a:r>
              <a:rPr spc="-200" dirty="0"/>
              <a:t>risk</a:t>
            </a:r>
            <a:r>
              <a:rPr spc="-275" dirty="0"/>
              <a:t> </a:t>
            </a:r>
            <a:r>
              <a:rPr spc="-25" dirty="0"/>
              <a:t>of </a:t>
            </a:r>
            <a:r>
              <a:rPr spc="-245" dirty="0"/>
              <a:t>disease</a:t>
            </a:r>
            <a:r>
              <a:rPr spc="-300" dirty="0"/>
              <a:t> may</a:t>
            </a:r>
            <a:r>
              <a:rPr spc="-305" dirty="0"/>
              <a:t> </a:t>
            </a:r>
            <a:r>
              <a:rPr spc="-210" dirty="0"/>
              <a:t>appear</a:t>
            </a:r>
            <a:r>
              <a:rPr spc="-280" dirty="0"/>
              <a:t> </a:t>
            </a:r>
            <a:r>
              <a:rPr spc="-310" dirty="0"/>
              <a:t>to </a:t>
            </a:r>
            <a:r>
              <a:rPr spc="-245" dirty="0"/>
              <a:t>be</a:t>
            </a:r>
            <a:r>
              <a:rPr spc="-305" dirty="0"/>
              <a:t> </a:t>
            </a:r>
            <a:r>
              <a:rPr spc="-260" dirty="0"/>
              <a:t>associated</a:t>
            </a:r>
            <a:r>
              <a:rPr spc="-305" dirty="0"/>
              <a:t> </a:t>
            </a:r>
            <a:r>
              <a:rPr spc="-20" dirty="0"/>
              <a:t>with </a:t>
            </a:r>
            <a:r>
              <a:rPr spc="-105" dirty="0"/>
              <a:t>disease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212334" y="2462783"/>
            <a:ext cx="4537075" cy="2156460"/>
            <a:chOff x="4212334" y="2462783"/>
            <a:chExt cx="4537075" cy="2156460"/>
          </a:xfrm>
        </p:grpSpPr>
        <p:sp>
          <p:nvSpPr>
            <p:cNvPr id="5" name="object 5"/>
            <p:cNvSpPr/>
            <p:nvPr/>
          </p:nvSpPr>
          <p:spPr>
            <a:xfrm>
              <a:off x="4611622" y="3229354"/>
              <a:ext cx="685800" cy="1371600"/>
            </a:xfrm>
            <a:custGeom>
              <a:avLst/>
              <a:gdLst/>
              <a:ahLst/>
              <a:cxnLst/>
              <a:rect l="l" t="t" r="r" b="b"/>
              <a:pathLst>
                <a:path w="685800" h="1371600">
                  <a:moveTo>
                    <a:pt x="685800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685800" y="13716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CD66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11622" y="3229354"/>
              <a:ext cx="685800" cy="1371600"/>
            </a:xfrm>
            <a:custGeom>
              <a:avLst/>
              <a:gdLst/>
              <a:ahLst/>
              <a:cxnLst/>
              <a:rect l="l" t="t" r="r" b="b"/>
              <a:pathLst>
                <a:path w="685800" h="1371600">
                  <a:moveTo>
                    <a:pt x="0" y="1371599"/>
                  </a:moveTo>
                  <a:lnTo>
                    <a:pt x="685799" y="1371599"/>
                  </a:lnTo>
                  <a:lnTo>
                    <a:pt x="685799" y="0"/>
                  </a:lnTo>
                  <a:lnTo>
                    <a:pt x="0" y="0"/>
                  </a:lnTo>
                  <a:lnTo>
                    <a:pt x="0" y="137159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11622" y="3076954"/>
              <a:ext cx="685800" cy="152400"/>
            </a:xfrm>
            <a:custGeom>
              <a:avLst/>
              <a:gdLst/>
              <a:ahLst/>
              <a:cxnLst/>
              <a:rect l="l" t="t" r="r" b="b"/>
              <a:pathLst>
                <a:path w="685800" h="152400">
                  <a:moveTo>
                    <a:pt x="6858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685800" y="1524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9421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11622" y="3076954"/>
              <a:ext cx="685800" cy="152400"/>
            </a:xfrm>
            <a:custGeom>
              <a:avLst/>
              <a:gdLst/>
              <a:ahLst/>
              <a:cxnLst/>
              <a:rect l="l" t="t" r="r" b="b"/>
              <a:pathLst>
                <a:path w="685800" h="152400">
                  <a:moveTo>
                    <a:pt x="0" y="152400"/>
                  </a:moveTo>
                  <a:lnTo>
                    <a:pt x="685799" y="152400"/>
                  </a:lnTo>
                  <a:lnTo>
                    <a:pt x="685799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11622" y="2467356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6858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685800" y="4572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11622" y="2467355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7199"/>
                  </a:moveTo>
                  <a:lnTo>
                    <a:pt x="685799" y="457199"/>
                  </a:lnTo>
                  <a:lnTo>
                    <a:pt x="685799" y="0"/>
                  </a:lnTo>
                  <a:lnTo>
                    <a:pt x="0" y="0"/>
                  </a:lnTo>
                  <a:lnTo>
                    <a:pt x="0" y="45719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11622" y="2924556"/>
              <a:ext cx="685800" cy="152400"/>
            </a:xfrm>
            <a:custGeom>
              <a:avLst/>
              <a:gdLst/>
              <a:ahLst/>
              <a:cxnLst/>
              <a:rect l="l" t="t" r="r" b="b"/>
              <a:pathLst>
                <a:path w="685800" h="152400">
                  <a:moveTo>
                    <a:pt x="6858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685800" y="1524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9421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611622" y="2924556"/>
              <a:ext cx="685800" cy="152400"/>
            </a:xfrm>
            <a:custGeom>
              <a:avLst/>
              <a:gdLst/>
              <a:ahLst/>
              <a:cxnLst/>
              <a:rect l="l" t="t" r="r" b="b"/>
              <a:pathLst>
                <a:path w="685800" h="152400">
                  <a:moveTo>
                    <a:pt x="0" y="152399"/>
                  </a:moveTo>
                  <a:lnTo>
                    <a:pt x="685799" y="152399"/>
                  </a:lnTo>
                  <a:lnTo>
                    <a:pt x="685799" y="0"/>
                  </a:lnTo>
                  <a:lnTo>
                    <a:pt x="0" y="0"/>
                  </a:lnTo>
                  <a:lnTo>
                    <a:pt x="0" y="15239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449821" y="2467355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0" y="0"/>
                  </a:moveTo>
                  <a:lnTo>
                    <a:pt x="304799" y="0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54621" y="2467355"/>
              <a:ext cx="0" cy="609600"/>
            </a:xfrm>
            <a:custGeom>
              <a:avLst/>
              <a:gdLst/>
              <a:ahLst/>
              <a:cxnLst/>
              <a:rect l="l" t="t" r="r" b="b"/>
              <a:pathLst>
                <a:path h="609600">
                  <a:moveTo>
                    <a:pt x="0" y="0"/>
                  </a:moveTo>
                  <a:lnTo>
                    <a:pt x="0" y="609599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449821" y="3076954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0" y="0"/>
                  </a:moveTo>
                  <a:lnTo>
                    <a:pt x="304799" y="0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754621" y="3076954"/>
              <a:ext cx="0" cy="1524000"/>
            </a:xfrm>
            <a:custGeom>
              <a:avLst/>
              <a:gdLst/>
              <a:ahLst/>
              <a:cxnLst/>
              <a:rect l="l" t="t" r="r" b="b"/>
              <a:pathLst>
                <a:path h="1524000">
                  <a:moveTo>
                    <a:pt x="0" y="0"/>
                  </a:moveTo>
                  <a:lnTo>
                    <a:pt x="0" y="1523999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449821" y="4600954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0" y="0"/>
                  </a:moveTo>
                  <a:lnTo>
                    <a:pt x="304799" y="0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040878" y="3610356"/>
              <a:ext cx="685800" cy="381000"/>
            </a:xfrm>
            <a:custGeom>
              <a:avLst/>
              <a:gdLst/>
              <a:ahLst/>
              <a:cxnLst/>
              <a:rect l="l" t="t" r="r" b="b"/>
              <a:pathLst>
                <a:path w="685800" h="381000">
                  <a:moveTo>
                    <a:pt x="6858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85800" y="381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9421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40878" y="3610356"/>
              <a:ext cx="685800" cy="381000"/>
            </a:xfrm>
            <a:custGeom>
              <a:avLst/>
              <a:gdLst/>
              <a:ahLst/>
              <a:cxnLst/>
              <a:rect l="l" t="t" r="r" b="b"/>
              <a:pathLst>
                <a:path w="685800" h="381000">
                  <a:moveTo>
                    <a:pt x="0" y="380999"/>
                  </a:moveTo>
                  <a:lnTo>
                    <a:pt x="685799" y="380999"/>
                  </a:lnTo>
                  <a:lnTo>
                    <a:pt x="685799" y="0"/>
                  </a:lnTo>
                  <a:lnTo>
                    <a:pt x="0" y="0"/>
                  </a:lnTo>
                  <a:lnTo>
                    <a:pt x="0" y="38099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040878" y="4067556"/>
              <a:ext cx="685800" cy="533400"/>
            </a:xfrm>
            <a:custGeom>
              <a:avLst/>
              <a:gdLst/>
              <a:ahLst/>
              <a:cxnLst/>
              <a:rect l="l" t="t" r="r" b="b"/>
              <a:pathLst>
                <a:path w="685800" h="533400">
                  <a:moveTo>
                    <a:pt x="68580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685800" y="5334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CD66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40878" y="4067555"/>
              <a:ext cx="685800" cy="533400"/>
            </a:xfrm>
            <a:custGeom>
              <a:avLst/>
              <a:gdLst/>
              <a:ahLst/>
              <a:cxnLst/>
              <a:rect l="l" t="t" r="r" b="b"/>
              <a:pathLst>
                <a:path w="685800" h="533400">
                  <a:moveTo>
                    <a:pt x="0" y="533399"/>
                  </a:moveTo>
                  <a:lnTo>
                    <a:pt x="685799" y="533399"/>
                  </a:lnTo>
                  <a:lnTo>
                    <a:pt x="685799" y="0"/>
                  </a:lnTo>
                  <a:lnTo>
                    <a:pt x="0" y="0"/>
                  </a:lnTo>
                  <a:lnTo>
                    <a:pt x="0" y="53339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40878" y="2467356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040878" y="2467355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0" y="1142999"/>
                  </a:moveTo>
                  <a:lnTo>
                    <a:pt x="685799" y="1142999"/>
                  </a:lnTo>
                  <a:lnTo>
                    <a:pt x="685799" y="0"/>
                  </a:lnTo>
                  <a:lnTo>
                    <a:pt x="0" y="0"/>
                  </a:lnTo>
                  <a:lnTo>
                    <a:pt x="0" y="114299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040878" y="3991354"/>
              <a:ext cx="685800" cy="76200"/>
            </a:xfrm>
            <a:custGeom>
              <a:avLst/>
              <a:gdLst/>
              <a:ahLst/>
              <a:cxnLst/>
              <a:rect l="l" t="t" r="r" b="b"/>
              <a:pathLst>
                <a:path w="685800" h="76200">
                  <a:moveTo>
                    <a:pt x="6858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685800" y="762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9421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040878" y="3991354"/>
              <a:ext cx="685800" cy="76200"/>
            </a:xfrm>
            <a:custGeom>
              <a:avLst/>
              <a:gdLst/>
              <a:ahLst/>
              <a:cxnLst/>
              <a:rect l="l" t="t" r="r" b="b"/>
              <a:pathLst>
                <a:path w="685800" h="76200">
                  <a:moveTo>
                    <a:pt x="0" y="76199"/>
                  </a:moveTo>
                  <a:lnTo>
                    <a:pt x="685799" y="76199"/>
                  </a:lnTo>
                  <a:lnTo>
                    <a:pt x="685799" y="0"/>
                  </a:lnTo>
                  <a:lnTo>
                    <a:pt x="0" y="0"/>
                  </a:lnTo>
                  <a:lnTo>
                    <a:pt x="0" y="76199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879078" y="2467355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0" y="0"/>
                  </a:moveTo>
                  <a:lnTo>
                    <a:pt x="304799" y="0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183878" y="2467355"/>
              <a:ext cx="0" cy="1524000"/>
            </a:xfrm>
            <a:custGeom>
              <a:avLst/>
              <a:gdLst/>
              <a:ahLst/>
              <a:cxnLst/>
              <a:rect l="l" t="t" r="r" b="b"/>
              <a:pathLst>
                <a:path h="1524000">
                  <a:moveTo>
                    <a:pt x="0" y="0"/>
                  </a:moveTo>
                  <a:lnTo>
                    <a:pt x="0" y="1523999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879078" y="3991354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0" y="0"/>
                  </a:moveTo>
                  <a:lnTo>
                    <a:pt x="304799" y="0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83878" y="3991354"/>
              <a:ext cx="0" cy="609600"/>
            </a:xfrm>
            <a:custGeom>
              <a:avLst/>
              <a:gdLst/>
              <a:ahLst/>
              <a:cxnLst/>
              <a:rect l="l" t="t" r="r" b="b"/>
              <a:pathLst>
                <a:path h="609600">
                  <a:moveTo>
                    <a:pt x="0" y="0"/>
                  </a:moveTo>
                  <a:lnTo>
                    <a:pt x="0" y="609599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879078" y="4600954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0" y="0"/>
                  </a:moveTo>
                  <a:lnTo>
                    <a:pt x="304799" y="0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212334" y="4613146"/>
              <a:ext cx="4537075" cy="0"/>
            </a:xfrm>
            <a:custGeom>
              <a:avLst/>
              <a:gdLst/>
              <a:ahLst/>
              <a:cxnLst/>
              <a:rect l="l" t="t" r="r" b="b"/>
              <a:pathLst>
                <a:path w="4537075">
                  <a:moveTo>
                    <a:pt x="0" y="0"/>
                  </a:moveTo>
                  <a:lnTo>
                    <a:pt x="4536945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578475" y="1942465"/>
            <a:ext cx="4295140" cy="348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33650" algn="l"/>
              </a:tabLst>
            </a:pPr>
            <a:r>
              <a:rPr sz="2000" spc="-10" dirty="0">
                <a:latin typeface="Arial"/>
                <a:cs typeface="Arial"/>
              </a:rPr>
              <a:t>Cases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Controls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sz="2000">
              <a:latin typeface="Arial"/>
              <a:cs typeface="Arial"/>
            </a:endParaRPr>
          </a:p>
          <a:p>
            <a:pPr marL="1236345">
              <a:lnSpc>
                <a:spcPct val="100000"/>
              </a:lnSpc>
            </a:pPr>
            <a:r>
              <a:rPr sz="2000" spc="-10" dirty="0">
                <a:latin typeface="Arial"/>
                <a:cs typeface="Arial"/>
              </a:rPr>
              <a:t>Pop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  <a:p>
            <a:pPr marL="3630929">
              <a:lnSpc>
                <a:spcPct val="100000"/>
              </a:lnSpc>
              <a:spcBef>
                <a:spcPts val="439"/>
              </a:spcBef>
            </a:pPr>
            <a:r>
              <a:rPr sz="2000" spc="-10" dirty="0">
                <a:latin typeface="Arial"/>
                <a:cs typeface="Arial"/>
              </a:rPr>
              <a:t>Pop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75"/>
              </a:spcBef>
            </a:pPr>
            <a:endParaRPr sz="2000">
              <a:latin typeface="Arial"/>
              <a:cs typeface="Arial"/>
            </a:endParaRPr>
          </a:p>
          <a:p>
            <a:pPr marL="1236345">
              <a:lnSpc>
                <a:spcPct val="100000"/>
              </a:lnSpc>
            </a:pPr>
            <a:r>
              <a:rPr sz="2000" spc="-10" dirty="0">
                <a:latin typeface="Arial"/>
                <a:cs typeface="Arial"/>
              </a:rPr>
              <a:t>Pop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2</a:t>
            </a:r>
            <a:endParaRPr sz="2000">
              <a:latin typeface="Arial"/>
              <a:cs typeface="Arial"/>
            </a:endParaRPr>
          </a:p>
          <a:p>
            <a:pPr marL="3630929">
              <a:lnSpc>
                <a:spcPct val="100000"/>
              </a:lnSpc>
              <a:spcBef>
                <a:spcPts val="700"/>
              </a:spcBef>
            </a:pPr>
            <a:r>
              <a:rPr sz="2000" spc="-10" dirty="0">
                <a:latin typeface="Arial"/>
                <a:cs typeface="Arial"/>
              </a:rPr>
              <a:t>Pop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2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85"/>
              </a:spcBef>
            </a:pPr>
            <a:endParaRPr sz="2000">
              <a:latin typeface="Arial"/>
              <a:cs typeface="Arial"/>
            </a:endParaRPr>
          </a:p>
          <a:p>
            <a:pPr marL="2786380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latin typeface="Arial"/>
                <a:cs typeface="Arial"/>
              </a:rPr>
              <a:t>Genotype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7554468" y="5599175"/>
            <a:ext cx="238125" cy="919480"/>
            <a:chOff x="7554468" y="5599175"/>
            <a:chExt cx="238125" cy="919480"/>
          </a:xfrm>
        </p:grpSpPr>
        <p:sp>
          <p:nvSpPr>
            <p:cNvPr id="34" name="object 34"/>
            <p:cNvSpPr/>
            <p:nvPr/>
          </p:nvSpPr>
          <p:spPr>
            <a:xfrm>
              <a:off x="7559040" y="5599175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228600" y="0"/>
                  </a:moveTo>
                  <a:lnTo>
                    <a:pt x="0" y="0"/>
                  </a:lnTo>
                  <a:lnTo>
                    <a:pt x="0" y="304799"/>
                  </a:lnTo>
                  <a:lnTo>
                    <a:pt x="228600" y="304799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559040" y="5903975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2286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228600" y="3048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9421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559040" y="6208775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2286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228600" y="3048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CD66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554468" y="6204203"/>
              <a:ext cx="238125" cy="314325"/>
            </a:xfrm>
            <a:custGeom>
              <a:avLst/>
              <a:gdLst/>
              <a:ahLst/>
              <a:cxnLst/>
              <a:rect l="l" t="t" r="r" b="b"/>
              <a:pathLst>
                <a:path w="238125" h="314325">
                  <a:moveTo>
                    <a:pt x="0" y="4571"/>
                  </a:moveTo>
                  <a:lnTo>
                    <a:pt x="237743" y="4571"/>
                  </a:lnTo>
                </a:path>
                <a:path w="238125" h="314325">
                  <a:moveTo>
                    <a:pt x="4571" y="0"/>
                  </a:moveTo>
                  <a:lnTo>
                    <a:pt x="4571" y="313943"/>
                  </a:lnTo>
                </a:path>
                <a:path w="238125" h="314325">
                  <a:moveTo>
                    <a:pt x="233171" y="0"/>
                  </a:moveTo>
                  <a:lnTo>
                    <a:pt x="233171" y="313943"/>
                  </a:lnTo>
                </a:path>
                <a:path w="238125" h="314325">
                  <a:moveTo>
                    <a:pt x="0" y="309371"/>
                  </a:moveTo>
                  <a:lnTo>
                    <a:pt x="237743" y="309371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023604" y="5458155"/>
            <a:ext cx="280035" cy="8382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algn="just">
              <a:lnSpc>
                <a:spcPct val="149300"/>
              </a:lnSpc>
              <a:spcBef>
                <a:spcPts val="50"/>
              </a:spcBef>
            </a:pPr>
            <a:r>
              <a:rPr sz="1200" b="1" dirty="0">
                <a:latin typeface="Times New Roman"/>
                <a:cs typeface="Times New Roman"/>
              </a:rPr>
              <a:t>T</a:t>
            </a:r>
            <a:r>
              <a:rPr sz="1200" b="1" spc="-70" dirty="0">
                <a:latin typeface="Times New Roman"/>
                <a:cs typeface="Times New Roman"/>
              </a:rPr>
              <a:t> </a:t>
            </a:r>
            <a:r>
              <a:rPr sz="1200" b="1" spc="-50" dirty="0">
                <a:latin typeface="Times New Roman"/>
                <a:cs typeface="Times New Roman"/>
              </a:rPr>
              <a:t>T </a:t>
            </a:r>
            <a:r>
              <a:rPr sz="1200" b="1" spc="55" dirty="0">
                <a:latin typeface="Times New Roman"/>
                <a:cs typeface="Times New Roman"/>
              </a:rPr>
              <a:t>AT </a:t>
            </a:r>
            <a:r>
              <a:rPr sz="1200" b="1" spc="-25" dirty="0">
                <a:latin typeface="Times New Roman"/>
                <a:cs typeface="Times New Roman"/>
              </a:rPr>
              <a:t>AA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04565" marR="5080" indent="-2997200">
              <a:lnSpc>
                <a:spcPct val="100000"/>
              </a:lnSpc>
              <a:spcBef>
                <a:spcPts val="100"/>
              </a:spcBef>
            </a:pPr>
            <a:r>
              <a:rPr sz="4000" spc="-315" dirty="0"/>
              <a:t>Single</a:t>
            </a:r>
            <a:r>
              <a:rPr sz="4000" spc="-445" dirty="0"/>
              <a:t> </a:t>
            </a:r>
            <a:r>
              <a:rPr sz="4000" spc="-320" dirty="0" err="1"/>
              <a:t>Nucleo</a:t>
            </a:r>
            <a:r>
              <a:rPr lang="en-GB" sz="4000" spc="-320" dirty="0" err="1"/>
              <a:t>ti</a:t>
            </a:r>
            <a:r>
              <a:rPr sz="4000" spc="-320" dirty="0"/>
              <a:t>de</a:t>
            </a:r>
            <a:r>
              <a:rPr sz="4000" spc="-415" dirty="0"/>
              <a:t> </a:t>
            </a:r>
            <a:r>
              <a:rPr sz="4000" spc="-325" dirty="0"/>
              <a:t>Polymorphisms: </a:t>
            </a:r>
            <a:r>
              <a:rPr sz="4000" spc="-455" dirty="0"/>
              <a:t>SNPs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535939" y="1527195"/>
            <a:ext cx="6823709" cy="6527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55600" marR="5080" indent="-342900">
              <a:lnSpc>
                <a:spcPts val="2300"/>
              </a:lnSpc>
              <a:spcBef>
                <a:spcPts val="459"/>
              </a:spcBef>
              <a:buFont typeface="Arial"/>
              <a:buChar char="•"/>
              <a:tabLst>
                <a:tab pos="355600" algn="l"/>
              </a:tabLst>
            </a:pPr>
            <a:r>
              <a:rPr sz="2200" spc="-250" dirty="0">
                <a:latin typeface="Arial" panose="020B0604020202020204" pitchFamily="34" charset="0"/>
                <a:cs typeface="Arial" panose="020B0604020202020204" pitchFamily="34" charset="0"/>
              </a:rPr>
              <a:t>SNPs</a:t>
            </a:r>
            <a:r>
              <a:rPr sz="22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5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sz="2200" spc="-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40" dirty="0"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10" dirty="0"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90" dirty="0">
                <a:latin typeface="Arial" panose="020B0604020202020204" pitchFamily="34" charset="0"/>
                <a:cs typeface="Arial" panose="020B0604020202020204" pitchFamily="34" charset="0"/>
              </a:rPr>
              <a:t>varia</a:t>
            </a:r>
            <a:r>
              <a:rPr lang="en-GB" sz="2200" spc="-19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200" spc="-190" dirty="0" err="1"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15" dirty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sz="22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04" dirty="0">
                <a:latin typeface="Arial" panose="020B0604020202020204" pitchFamily="34" charset="0"/>
                <a:cs typeface="Arial" panose="020B0604020202020204" pitchFamily="34" charset="0"/>
              </a:rPr>
              <a:t>occur</a:t>
            </a:r>
            <a:r>
              <a:rPr sz="2200"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65" dirty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sz="2200"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7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2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05" dirty="0"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sz="2200" spc="-180" dirty="0" err="1">
                <a:latin typeface="Arial" panose="020B0604020202020204" pitchFamily="34" charset="0"/>
                <a:cs typeface="Arial" panose="020B0604020202020204" pitchFamily="34" charset="0"/>
              </a:rPr>
              <a:t>nucleo</a:t>
            </a:r>
            <a:r>
              <a:rPr lang="en-GB" sz="2200" spc="-18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200" spc="-18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200" spc="-20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5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2200" spc="-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70" dirty="0">
                <a:latin typeface="Arial" panose="020B0604020202020204" pitchFamily="34" charset="0"/>
                <a:cs typeface="Arial" panose="020B0604020202020204" pitchFamily="34" charset="0"/>
              </a:rPr>
              <a:t>changed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39" y="3835779"/>
            <a:ext cx="8012430" cy="17338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</a:tabLst>
            </a:pPr>
            <a:r>
              <a:rPr sz="2200" spc="-155" dirty="0">
                <a:latin typeface="Arial" panose="020B0604020202020204" pitchFamily="34" charset="0"/>
                <a:cs typeface="Arial" panose="020B0604020202020204" pitchFamily="34" charset="0"/>
              </a:rPr>
              <a:t>Alleles</a:t>
            </a:r>
            <a:r>
              <a:rPr sz="2200"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25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sz="22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80" dirty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sz="2200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SNP</a:t>
            </a:r>
            <a:r>
              <a:rPr sz="2200" spc="-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60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70" dirty="0">
                <a:latin typeface="Arial" panose="020B0604020202020204" pitchFamily="34" charset="0"/>
                <a:cs typeface="Arial" panose="020B0604020202020204" pitchFamily="34" charset="0"/>
              </a:rPr>
              <a:t>“G”</a:t>
            </a:r>
            <a:r>
              <a:rPr sz="22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7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200" spc="-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5" dirty="0">
                <a:latin typeface="Arial" panose="020B0604020202020204" pitchFamily="34" charset="0"/>
                <a:cs typeface="Arial" panose="020B0604020202020204" pitchFamily="34" charset="0"/>
              </a:rPr>
              <a:t>“T”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spcBef>
                <a:spcPts val="2660"/>
              </a:spcBef>
              <a:buFont typeface="Arial"/>
              <a:buChar char="•"/>
              <a:tabLst>
                <a:tab pos="354965" algn="l"/>
              </a:tabLst>
            </a:pPr>
            <a:r>
              <a:rPr sz="2200" spc="-250" dirty="0">
                <a:latin typeface="Arial" panose="020B0604020202020204" pitchFamily="34" charset="0"/>
                <a:cs typeface="Arial" panose="020B0604020202020204" pitchFamily="34" charset="0"/>
              </a:rPr>
              <a:t>SNPs </a:t>
            </a:r>
            <a:r>
              <a:rPr sz="2200" spc="-160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2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45" dirty="0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sz="22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15" dirty="0"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sz="22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90" dirty="0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sz="22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9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200" spc="-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70" dirty="0">
                <a:latin typeface="Arial" panose="020B0604020202020204" pitchFamily="34" charset="0"/>
                <a:cs typeface="Arial" panose="020B0604020202020204" pitchFamily="34" charset="0"/>
              </a:rPr>
              <a:t>varia</a:t>
            </a:r>
            <a:r>
              <a:rPr lang="en-GB" sz="2200" spc="-17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200" spc="-17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8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200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2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70" dirty="0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50" dirty="0">
                <a:latin typeface="Arial" panose="020B0604020202020204" pitchFamily="34" charset="0"/>
                <a:cs typeface="Arial" panose="020B0604020202020204" pitchFamily="34" charset="0"/>
              </a:rPr>
              <a:t>genome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spcBef>
                <a:spcPts val="2760"/>
              </a:spcBef>
              <a:buFont typeface="Arial"/>
              <a:buChar char="•"/>
              <a:tabLst>
                <a:tab pos="354965" algn="l"/>
              </a:tabLst>
            </a:pPr>
            <a:r>
              <a:rPr sz="2200" spc="-250" dirty="0">
                <a:latin typeface="Arial" panose="020B0604020202020204" pitchFamily="34" charset="0"/>
                <a:cs typeface="Arial" panose="020B0604020202020204" pitchFamily="34" charset="0"/>
              </a:rPr>
              <a:t>SNPs</a:t>
            </a:r>
            <a:r>
              <a:rPr sz="22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60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2200"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00" dirty="0">
                <a:latin typeface="Arial" panose="020B0604020202020204" pitchFamily="34" charset="0"/>
                <a:cs typeface="Arial" panose="020B0604020202020204" pitchFamily="34" charset="0"/>
              </a:rPr>
              <a:t>catalogued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8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200" spc="-2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85" dirty="0">
                <a:latin typeface="Arial" panose="020B0604020202020204" pitchFamily="34" charset="0"/>
                <a:cs typeface="Arial" panose="020B0604020202020204" pitchFamily="34" charset="0"/>
              </a:rPr>
              <a:t>several </a:t>
            </a:r>
            <a:r>
              <a:rPr sz="2200" spc="-90" dirty="0">
                <a:latin typeface="Arial" panose="020B0604020202020204" pitchFamily="34" charset="0"/>
                <a:cs typeface="Arial" panose="020B0604020202020204" pitchFamily="34" charset="0"/>
              </a:rPr>
              <a:t>databases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330194" y="2470404"/>
          <a:ext cx="4036051" cy="1243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7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70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70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4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703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84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143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702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9271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484505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6095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6095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G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6095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6095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C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6095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6095C8"/>
                    </a:solidFill>
                  </a:tcPr>
                </a:tc>
                <a:tc>
                  <a:txBody>
                    <a:bodyPr/>
                    <a:lstStyle/>
                    <a:p>
                      <a:pPr marR="90805" algn="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G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6095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G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6095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C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6095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6095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6095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5560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G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6095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6095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C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6095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6095C8"/>
                    </a:solidFill>
                  </a:tcPr>
                </a:tc>
                <a:tc>
                  <a:txBody>
                    <a:bodyPr/>
                    <a:lstStyle/>
                    <a:p>
                      <a:pPr marR="106045" algn="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800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0350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G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6095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C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6095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3365" marR="5080" indent="-508000">
              <a:lnSpc>
                <a:spcPct val="100000"/>
              </a:lnSpc>
              <a:spcBef>
                <a:spcPts val="100"/>
              </a:spcBef>
            </a:pPr>
            <a:r>
              <a:rPr sz="4000" spc="-300" dirty="0"/>
              <a:t>Using</a:t>
            </a:r>
            <a:r>
              <a:rPr sz="4000" spc="-440" dirty="0"/>
              <a:t> </a:t>
            </a:r>
            <a:r>
              <a:rPr sz="4000" spc="-350" dirty="0"/>
              <a:t>the</a:t>
            </a:r>
            <a:r>
              <a:rPr sz="4000" spc="-430" dirty="0"/>
              <a:t> </a:t>
            </a:r>
            <a:r>
              <a:rPr sz="4000" spc="-395" dirty="0"/>
              <a:t>GWA</a:t>
            </a:r>
            <a:r>
              <a:rPr sz="4000" spc="-575" dirty="0"/>
              <a:t> </a:t>
            </a:r>
            <a:r>
              <a:rPr sz="4000" spc="-380" dirty="0"/>
              <a:t>Data</a:t>
            </a:r>
            <a:r>
              <a:rPr sz="4000" spc="-475" dirty="0"/>
              <a:t> </a:t>
            </a:r>
            <a:r>
              <a:rPr sz="4000" spc="-395" dirty="0"/>
              <a:t>to</a:t>
            </a:r>
            <a:r>
              <a:rPr sz="4000" spc="-459" dirty="0"/>
              <a:t> </a:t>
            </a:r>
            <a:r>
              <a:rPr sz="4000" spc="-405" dirty="0"/>
              <a:t>Avoid </a:t>
            </a:r>
            <a:r>
              <a:rPr sz="4000" spc="-305" dirty="0" err="1"/>
              <a:t>Popula</a:t>
            </a:r>
            <a:r>
              <a:rPr lang="en-GB" sz="4000" spc="-305" dirty="0" err="1"/>
              <a:t>ti</a:t>
            </a:r>
            <a:r>
              <a:rPr sz="4000" spc="-305" dirty="0"/>
              <a:t>on</a:t>
            </a:r>
            <a:r>
              <a:rPr sz="4000" spc="-430" dirty="0"/>
              <a:t> </a:t>
            </a:r>
            <a:r>
              <a:rPr sz="4000" spc="-409" dirty="0"/>
              <a:t>Stra</a:t>
            </a:r>
            <a:r>
              <a:rPr lang="en-GB" sz="4000" spc="-409" dirty="0" err="1"/>
              <a:t>ti</a:t>
            </a:r>
            <a:r>
              <a:rPr sz="4000" spc="-409" dirty="0" err="1"/>
              <a:t>ﬁca</a:t>
            </a:r>
            <a:r>
              <a:rPr lang="en-GB" sz="4000" spc="-409" dirty="0" err="1"/>
              <a:t>ti</a:t>
            </a:r>
            <a:r>
              <a:rPr sz="4000" spc="-409" dirty="0"/>
              <a:t>on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535939" y="1608073"/>
            <a:ext cx="7950834" cy="36017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5080" indent="-342900">
              <a:lnSpc>
                <a:spcPts val="3800"/>
              </a:lnSpc>
              <a:spcBef>
                <a:spcPts val="2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31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40" dirty="0" err="1">
                <a:latin typeface="Arial" panose="020B0604020202020204" pitchFamily="34" charset="0"/>
                <a:cs typeface="Arial" panose="020B0604020202020204" pitchFamily="34" charset="0"/>
              </a:rPr>
              <a:t>informa</a:t>
            </a:r>
            <a:r>
              <a:rPr lang="en-GB" sz="3200" spc="-24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24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3200" spc="-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29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32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5" dirty="0">
                <a:latin typeface="Arial" panose="020B0604020202020204" pitchFamily="34" charset="0"/>
                <a:cs typeface="Arial" panose="020B0604020202020204" pitchFamily="34" charset="0"/>
              </a:rPr>
              <a:t>genome-</a:t>
            </a:r>
            <a:r>
              <a:rPr sz="3200" spc="-204" dirty="0">
                <a:latin typeface="Arial" panose="020B0604020202020204" pitchFamily="34" charset="0"/>
                <a:cs typeface="Arial" panose="020B0604020202020204" pitchFamily="34" charset="0"/>
              </a:rPr>
              <a:t>wide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0" dirty="0">
                <a:latin typeface="Arial" panose="020B0604020202020204" pitchFamily="34" charset="0"/>
                <a:cs typeface="Arial" panose="020B0604020202020204" pitchFamily="34" charset="0"/>
              </a:rPr>
              <a:t>markers </a:t>
            </a:r>
            <a:r>
              <a:rPr sz="3200" spc="-240" dirty="0"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0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32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5" dirty="0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5" dirty="0">
                <a:latin typeface="Arial" panose="020B0604020202020204" pitchFamily="34" charset="0"/>
                <a:cs typeface="Arial" panose="020B0604020202020204" pitchFamily="34" charset="0"/>
              </a:rPr>
              <a:t>to: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330"/>
              </a:spcBef>
              <a:buFont typeface="Arial"/>
              <a:buChar char="•"/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9300" marR="501650" lvl="1" indent="-279400">
              <a:lnSpc>
                <a:spcPts val="3300"/>
              </a:lnSpc>
              <a:buFont typeface="Arial"/>
              <a:buChar char="–"/>
              <a:tabLst>
                <a:tab pos="749300" algn="l"/>
                <a:tab pos="755015" algn="l"/>
              </a:tabLst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sz="2800" spc="-28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mate</a:t>
            </a:r>
            <a:r>
              <a:rPr sz="28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ancestry</a:t>
            </a:r>
            <a:r>
              <a:rPr sz="28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70" dirty="0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sz="280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54" dirty="0">
                <a:latin typeface="Arial" panose="020B0604020202020204" pitchFamily="34" charset="0"/>
                <a:cs typeface="Arial" panose="020B0604020202020204" pitchFamily="34" charset="0"/>
              </a:rPr>
              <a:t>remove</a:t>
            </a:r>
            <a:r>
              <a:rPr sz="2800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15" dirty="0">
                <a:latin typeface="Arial" panose="020B0604020202020204" pitchFamily="34" charset="0"/>
                <a:cs typeface="Arial" panose="020B0604020202020204" pitchFamily="34" charset="0"/>
              </a:rPr>
              <a:t>extreme </a:t>
            </a:r>
            <a:r>
              <a:rPr sz="2800" spc="-75" dirty="0">
                <a:latin typeface="Arial" panose="020B0604020202020204" pitchFamily="34" charset="0"/>
                <a:cs typeface="Arial" panose="020B0604020202020204" pitchFamily="34" charset="0"/>
              </a:rPr>
              <a:t>outliers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1105"/>
              </a:spcBef>
              <a:buFont typeface="Arial"/>
              <a:buChar char="–"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5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sz="2800" spc="-28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mate</a:t>
            </a:r>
            <a:r>
              <a:rPr sz="28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10" dirty="0" err="1">
                <a:latin typeface="Arial" panose="020B0604020202020204" pitchFamily="34" charset="0"/>
                <a:cs typeface="Arial" panose="020B0604020202020204" pitchFamily="34" charset="0"/>
              </a:rPr>
              <a:t>inﬂa</a:t>
            </a:r>
            <a:r>
              <a:rPr lang="en-GB" sz="2800" spc="-21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1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80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4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8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310" dirty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sz="28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330" dirty="0" err="1">
                <a:latin typeface="Arial" panose="020B0604020202020204" pitchFamily="34" charset="0"/>
                <a:cs typeface="Arial" panose="020B0604020202020204" pitchFamily="34" charset="0"/>
              </a:rPr>
              <a:t>sta</a:t>
            </a:r>
            <a:r>
              <a:rPr lang="en-GB" sz="2800" spc="-33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33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800" spc="-33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33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8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8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9" dirty="0">
                <a:latin typeface="Arial" panose="020B0604020202020204" pitchFamily="34" charset="0"/>
                <a:cs typeface="Arial" panose="020B0604020202020204" pitchFamily="34" charset="0"/>
              </a:rPr>
              <a:t>adjust</a:t>
            </a:r>
            <a:r>
              <a:rPr sz="28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2800" spc="-1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5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0" marR="5080" indent="-520700">
              <a:lnSpc>
                <a:spcPct val="100000"/>
              </a:lnSpc>
              <a:spcBef>
                <a:spcPts val="100"/>
              </a:spcBef>
            </a:pPr>
            <a:r>
              <a:rPr sz="4000" spc="-310" dirty="0"/>
              <a:t>Iden</a:t>
            </a:r>
            <a:r>
              <a:rPr lang="en-GB" sz="4000" spc="-310" dirty="0" err="1"/>
              <a:t>ti</a:t>
            </a:r>
            <a:r>
              <a:rPr sz="4000" spc="-310" dirty="0" err="1"/>
              <a:t>fying</a:t>
            </a:r>
            <a:r>
              <a:rPr sz="4000" spc="-425" dirty="0"/>
              <a:t> </a:t>
            </a:r>
            <a:r>
              <a:rPr sz="4000" spc="-310" dirty="0"/>
              <a:t>and</a:t>
            </a:r>
            <a:r>
              <a:rPr sz="4000" spc="-430" dirty="0"/>
              <a:t> </a:t>
            </a:r>
            <a:r>
              <a:rPr sz="4000" spc="-385" dirty="0" err="1"/>
              <a:t>correc</a:t>
            </a:r>
            <a:r>
              <a:rPr lang="en-GB" sz="4000" spc="-385" dirty="0" err="1"/>
              <a:t>ti</a:t>
            </a:r>
            <a:r>
              <a:rPr sz="4000" spc="-385" dirty="0"/>
              <a:t>ng</a:t>
            </a:r>
            <a:r>
              <a:rPr sz="4000" spc="-434" dirty="0"/>
              <a:t> </a:t>
            </a:r>
            <a:r>
              <a:rPr sz="4000" spc="-340" dirty="0"/>
              <a:t>for </a:t>
            </a:r>
            <a:r>
              <a:rPr sz="4000" spc="-305" dirty="0" err="1"/>
              <a:t>popula</a:t>
            </a:r>
            <a:r>
              <a:rPr lang="en-GB" sz="4000" spc="-305" dirty="0" err="1"/>
              <a:t>ti</a:t>
            </a:r>
            <a:r>
              <a:rPr sz="4000" spc="-305" dirty="0"/>
              <a:t>on</a:t>
            </a:r>
            <a:r>
              <a:rPr sz="4000" spc="-465" dirty="0"/>
              <a:t> </a:t>
            </a:r>
            <a:r>
              <a:rPr sz="4000" spc="-395" dirty="0" err="1"/>
              <a:t>stra</a:t>
            </a:r>
            <a:r>
              <a:rPr lang="en-GB" sz="4000" spc="-395" dirty="0" err="1"/>
              <a:t>ti</a:t>
            </a:r>
            <a:r>
              <a:rPr sz="4000" spc="-395" dirty="0" err="1"/>
              <a:t>ﬁca</a:t>
            </a:r>
            <a:r>
              <a:rPr lang="en-GB" sz="4000" spc="-395" dirty="0" err="1"/>
              <a:t>ti</a:t>
            </a:r>
            <a:r>
              <a:rPr sz="4000" spc="-395" dirty="0"/>
              <a:t>on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535939" y="1498829"/>
            <a:ext cx="7906384" cy="424180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</a:tabLst>
            </a:pPr>
            <a:r>
              <a:rPr sz="3200" spc="-240" dirty="0">
                <a:latin typeface="Arial" panose="020B0604020202020204" pitchFamily="34" charset="0"/>
                <a:cs typeface="Arial" panose="020B0604020202020204" pitchFamily="34" charset="0"/>
              </a:rPr>
              <a:t>Genomic</a:t>
            </a:r>
            <a:r>
              <a:rPr sz="3200" spc="-3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9300" marR="5080" lvl="1" indent="-279400">
              <a:lnSpc>
                <a:spcPts val="3060"/>
              </a:lnSpc>
              <a:spcBef>
                <a:spcPts val="770"/>
              </a:spcBef>
              <a:buFont typeface="Arial"/>
              <a:buChar char="–"/>
              <a:tabLst>
                <a:tab pos="749300" algn="l"/>
                <a:tab pos="755015" algn="l"/>
              </a:tabLst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800" spc="-310" dirty="0">
                <a:latin typeface="Arial" panose="020B0604020202020204" pitchFamily="34" charset="0"/>
                <a:cs typeface="Arial" panose="020B0604020202020204" pitchFamily="34" charset="0"/>
              </a:rPr>
              <a:t>SNPs </a:t>
            </a:r>
            <a:r>
              <a:rPr sz="2800" spc="-210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28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54" dirty="0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sz="28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80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9" dirty="0">
                <a:latin typeface="Arial" panose="020B0604020202020204" pitchFamily="34" charset="0"/>
                <a:cs typeface="Arial" panose="020B0604020202020204" pitchFamily="34" charset="0"/>
              </a:rPr>
              <a:t>calculate</a:t>
            </a:r>
            <a:r>
              <a:rPr sz="28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54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10" dirty="0" err="1">
                <a:latin typeface="Arial" panose="020B0604020202020204" pitchFamily="34" charset="0"/>
                <a:cs typeface="Arial" panose="020B0604020202020204" pitchFamily="34" charset="0"/>
              </a:rPr>
              <a:t>inﬂa</a:t>
            </a:r>
            <a:r>
              <a:rPr lang="en-GB" sz="2800" spc="-21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1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8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5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sz="2800" spc="-310" dirty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sz="28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330" dirty="0" err="1">
                <a:latin typeface="Arial" panose="020B0604020202020204" pitchFamily="34" charset="0"/>
                <a:cs typeface="Arial" panose="020B0604020202020204" pitchFamily="34" charset="0"/>
              </a:rPr>
              <a:t>sta</a:t>
            </a:r>
            <a:r>
              <a:rPr lang="en-GB" sz="2800" spc="-33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33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800" spc="-33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33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8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(due</a:t>
            </a:r>
            <a:r>
              <a:rPr sz="28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8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0" dirty="0" err="1">
                <a:latin typeface="Arial" panose="020B0604020202020204" pitchFamily="34" charset="0"/>
                <a:cs typeface="Arial" panose="020B0604020202020204" pitchFamily="34" charset="0"/>
              </a:rPr>
              <a:t>popula</a:t>
            </a:r>
            <a:r>
              <a:rPr lang="en-GB" sz="2800" spc="-22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2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800" spc="-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300" dirty="0" err="1">
                <a:latin typeface="Arial" panose="020B0604020202020204" pitchFamily="34" charset="0"/>
                <a:cs typeface="Arial" panose="020B0604020202020204" pitchFamily="34" charset="0"/>
              </a:rPr>
              <a:t>stra</a:t>
            </a:r>
            <a:r>
              <a:rPr lang="en-GB" sz="2800" spc="-3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300" dirty="0" err="1">
                <a:latin typeface="Arial" panose="020B0604020202020204" pitchFamily="34" charset="0"/>
                <a:cs typeface="Arial" panose="020B0604020202020204" pitchFamily="34" charset="0"/>
              </a:rPr>
              <a:t>ﬁca</a:t>
            </a:r>
            <a:r>
              <a:rPr lang="en-GB" sz="2800" spc="-3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300" dirty="0">
                <a:latin typeface="Arial" panose="020B0604020202020204" pitchFamily="34" charset="0"/>
                <a:cs typeface="Arial" panose="020B0604020202020204" pitchFamily="34" charset="0"/>
              </a:rPr>
              <a:t>on)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160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254" dirty="0">
                <a:latin typeface="Arial" panose="020B0604020202020204" pitchFamily="34" charset="0"/>
                <a:cs typeface="Arial" panose="020B0604020202020204" pitchFamily="34" charset="0"/>
              </a:rPr>
              <a:t>Signiﬁcant</a:t>
            </a:r>
            <a:r>
              <a:rPr sz="28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65" dirty="0" err="1">
                <a:latin typeface="Arial" panose="020B0604020202020204" pitchFamily="34" charset="0"/>
                <a:cs typeface="Arial" panose="020B0604020202020204" pitchFamily="34" charset="0"/>
              </a:rPr>
              <a:t>associa</a:t>
            </a:r>
            <a:r>
              <a:rPr lang="en-GB" sz="2800" spc="-26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65" dirty="0" err="1"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r>
              <a:rPr sz="2800" spc="-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4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28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90" dirty="0">
                <a:latin typeface="Arial" panose="020B0604020202020204" pitchFamily="34" charset="0"/>
                <a:cs typeface="Arial" panose="020B0604020202020204" pitchFamily="34" charset="0"/>
              </a:rPr>
              <a:t>excluded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285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204" dirty="0">
                <a:latin typeface="Arial" panose="020B0604020202020204" pitchFamily="34" charset="0"/>
                <a:cs typeface="Arial" panose="020B0604020202020204" pitchFamily="34" charset="0"/>
              </a:rPr>
              <a:t>Diminishes</a:t>
            </a:r>
            <a:r>
              <a:rPr sz="28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5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85" dirty="0" err="1">
                <a:latin typeface="Arial" panose="020B0604020202020204" pitchFamily="34" charset="0"/>
                <a:cs typeface="Arial" panose="020B0604020202020204" pitchFamily="34" charset="0"/>
              </a:rPr>
              <a:t>sta</a:t>
            </a:r>
            <a:r>
              <a:rPr lang="en-GB" sz="2800" spc="-28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800" spc="-28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85" dirty="0" err="1">
                <a:latin typeface="Arial" panose="020B0604020202020204" pitchFamily="34" charset="0"/>
                <a:cs typeface="Arial" panose="020B0604020202020204" pitchFamily="34" charset="0"/>
              </a:rPr>
              <a:t>cal</a:t>
            </a:r>
            <a:r>
              <a:rPr sz="2800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570"/>
              </a:spcBef>
              <a:buFont typeface="Arial"/>
              <a:buChar char="–"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3200" spc="-300" dirty="0">
                <a:latin typeface="Arial" panose="020B0604020202020204" pitchFamily="34" charset="0"/>
                <a:cs typeface="Arial" panose="020B0604020202020204" pitchFamily="34" charset="0"/>
              </a:rPr>
              <a:t>Adjustment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3200" spc="-3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45" dirty="0" err="1">
                <a:latin typeface="Arial" panose="020B0604020202020204" pitchFamily="34" charset="0"/>
                <a:cs typeface="Arial" panose="020B0604020202020204" pitchFamily="34" charset="0"/>
              </a:rPr>
              <a:t>popula</a:t>
            </a:r>
            <a:r>
              <a:rPr lang="en-GB" sz="3200" spc="-24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24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3200"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20" dirty="0" err="1">
                <a:latin typeface="Arial" panose="020B0604020202020204" pitchFamily="34" charset="0"/>
                <a:cs typeface="Arial" panose="020B0604020202020204" pitchFamily="34" charset="0"/>
              </a:rPr>
              <a:t>stra</a:t>
            </a:r>
            <a:r>
              <a:rPr lang="en-GB" sz="3200" spc="-32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320" dirty="0" err="1">
                <a:latin typeface="Arial" panose="020B0604020202020204" pitchFamily="34" charset="0"/>
                <a:cs typeface="Arial" panose="020B0604020202020204" pitchFamily="34" charset="0"/>
              </a:rPr>
              <a:t>ﬁca</a:t>
            </a:r>
            <a:r>
              <a:rPr lang="en-GB" sz="3200" spc="-32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9300" marR="2304415" lvl="1" indent="-279400">
              <a:lnSpc>
                <a:spcPts val="3150"/>
              </a:lnSpc>
              <a:spcBef>
                <a:spcPts val="455"/>
              </a:spcBef>
              <a:buFont typeface="Arial"/>
              <a:buChar char="–"/>
              <a:tabLst>
                <a:tab pos="749300" algn="l"/>
                <a:tab pos="755015" algn="l"/>
              </a:tabLst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800" spc="-165" dirty="0">
                <a:latin typeface="Arial" panose="020B0604020202020204" pitchFamily="34" charset="0"/>
                <a:cs typeface="Arial" panose="020B0604020202020204" pitchFamily="34" charset="0"/>
              </a:rPr>
              <a:t>Principal</a:t>
            </a:r>
            <a:r>
              <a:rPr sz="2800" spc="-265" dirty="0">
                <a:latin typeface="Arial" panose="020B0604020202020204" pitchFamily="34" charset="0"/>
                <a:cs typeface="Arial" panose="020B0604020202020204" pitchFamily="34" charset="0"/>
              </a:rPr>
              <a:t> components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95" dirty="0">
                <a:latin typeface="Arial" panose="020B0604020202020204" pitchFamily="34" charset="0"/>
                <a:cs typeface="Arial" panose="020B0604020202020204" pitchFamily="34" charset="0"/>
              </a:rPr>
              <a:t>analysis, </a:t>
            </a:r>
            <a:r>
              <a:rPr sz="2800" spc="-265" dirty="0">
                <a:latin typeface="Arial" panose="020B0604020202020204" pitchFamily="34" charset="0"/>
                <a:cs typeface="Arial" panose="020B0604020202020204" pitchFamily="34" charset="0"/>
              </a:rPr>
              <a:t>adjustment/matching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28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60" dirty="0"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  <a:r>
              <a:rPr sz="28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310" dirty="0">
                <a:latin typeface="Arial" panose="020B0604020202020204" pitchFamily="34" charset="0"/>
                <a:cs typeface="Arial" panose="020B0604020202020204" pitchFamily="34" charset="0"/>
              </a:rPr>
              <a:t>PC’s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1861820">
              <a:lnSpc>
                <a:spcPct val="100000"/>
              </a:lnSpc>
              <a:spcBef>
                <a:spcPts val="100"/>
              </a:spcBef>
            </a:pPr>
            <a:r>
              <a:rPr spc="-280" dirty="0"/>
              <a:t>Run</a:t>
            </a:r>
            <a:r>
              <a:rPr spc="-465" dirty="0"/>
              <a:t> </a:t>
            </a:r>
            <a:r>
              <a:rPr spc="-500" dirty="0"/>
              <a:t>GWAS</a:t>
            </a:r>
            <a:r>
              <a:rPr spc="-605" dirty="0"/>
              <a:t> </a:t>
            </a:r>
            <a:r>
              <a:rPr spc="-350" dirty="0"/>
              <a:t>analysis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39" y="1608073"/>
            <a:ext cx="7857490" cy="42087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73025" indent="-342900">
              <a:lnSpc>
                <a:spcPts val="3800"/>
              </a:lnSpc>
              <a:spcBef>
                <a:spcPts val="2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15" dirty="0"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r>
              <a:rPr sz="32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65" dirty="0">
                <a:latin typeface="Arial" panose="020B0604020202020204" pitchFamily="34" charset="0"/>
                <a:cs typeface="Arial" panose="020B0604020202020204" pitchFamily="34" charset="0"/>
              </a:rPr>
              <a:t>GWAS</a:t>
            </a:r>
            <a:r>
              <a:rPr sz="3200" spc="-3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04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32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0" dirty="0">
                <a:latin typeface="Arial" panose="020B0604020202020204" pitchFamily="34" charset="0"/>
                <a:cs typeface="Arial" panose="020B0604020202020204" pitchFamily="34" charset="0"/>
              </a:rPr>
              <a:t>actually</a:t>
            </a:r>
            <a:r>
              <a:rPr sz="32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0" dirty="0">
                <a:latin typeface="Arial" panose="020B0604020202020204" pitchFamily="34" charset="0"/>
                <a:cs typeface="Arial" panose="020B0604020202020204" pitchFamily="34" charset="0"/>
              </a:rPr>
              <a:t>repeatedly</a:t>
            </a:r>
            <a:r>
              <a:rPr sz="32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40" dirty="0">
                <a:latin typeface="Arial" panose="020B0604020202020204" pitchFamily="34" charset="0"/>
                <a:cs typeface="Arial" panose="020B0604020202020204" pitchFamily="34" charset="0"/>
              </a:rPr>
              <a:t>running </a:t>
            </a:r>
            <a:r>
              <a:rPr sz="3200" spc="-254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2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4" dirty="0">
                <a:latin typeface="Arial" panose="020B0604020202020204" pitchFamily="34" charset="0"/>
                <a:cs typeface="Arial" panose="020B0604020202020204" pitchFamily="34" charset="0"/>
              </a:rPr>
              <a:t>regression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29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sz="32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3200" spc="-3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10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sz="3200" spc="-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SNPs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953135" indent="-34290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04" dirty="0">
                <a:latin typeface="Arial" panose="020B0604020202020204" pitchFamily="34" charset="0"/>
                <a:cs typeface="Arial" panose="020B0604020202020204" pitchFamily="34" charset="0"/>
              </a:rPr>
              <a:t>Normally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4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4" dirty="0">
                <a:latin typeface="Arial" panose="020B0604020202020204" pitchFamily="34" charset="0"/>
                <a:cs typeface="Arial" panose="020B0604020202020204" pitchFamily="34" charset="0"/>
              </a:rPr>
              <a:t>QQ-</a:t>
            </a:r>
            <a:r>
              <a:rPr sz="3200" spc="-225" dirty="0">
                <a:latin typeface="Arial" panose="020B0604020202020204" pitchFamily="34" charset="0"/>
                <a:cs typeface="Arial" panose="020B0604020202020204" pitchFamily="34" charset="0"/>
              </a:rPr>
              <a:t>plot</a:t>
            </a:r>
            <a:r>
              <a:rPr sz="32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1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5" dirty="0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3200" spc="-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r>
              <a:rPr sz="3200" spc="-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3200" spc="-235" dirty="0" err="1">
                <a:latin typeface="Arial" panose="020B0604020202020204" pitchFamily="34" charset="0"/>
                <a:cs typeface="Arial" panose="020B0604020202020204" pitchFamily="34" charset="0"/>
              </a:rPr>
              <a:t>distribu</a:t>
            </a:r>
            <a:r>
              <a:rPr lang="en-GB" sz="3200" spc="-23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23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2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5" dirty="0">
                <a:latin typeface="Arial" panose="020B0604020202020204" pitchFamily="34" charset="0"/>
                <a:cs typeface="Arial" panose="020B0604020202020204" pitchFamily="34" charset="0"/>
              </a:rPr>
              <a:t>pvalues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121920" indent="-342900">
              <a:lnSpc>
                <a:spcPct val="100000"/>
              </a:lnSpc>
              <a:spcBef>
                <a:spcPts val="82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160" dirty="0">
                <a:latin typeface="Arial" panose="020B0604020202020204" pitchFamily="34" charset="0"/>
                <a:cs typeface="Arial" panose="020B0604020202020204" pitchFamily="34" charset="0"/>
              </a:rPr>
              <a:t>Manha</a:t>
            </a:r>
            <a:r>
              <a:rPr lang="en-GB" sz="3200" spc="-16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3200" spc="-16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3200" spc="-3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5" dirty="0">
                <a:latin typeface="Arial" panose="020B0604020202020204" pitchFamily="34" charset="0"/>
                <a:cs typeface="Arial" panose="020B0604020202020204" pitchFamily="34" charset="0"/>
              </a:rPr>
              <a:t>plots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25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5" dirty="0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3200" spc="-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29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95" dirty="0">
                <a:latin typeface="Arial" panose="020B0604020202020204" pitchFamily="34" charset="0"/>
                <a:cs typeface="Arial" panose="020B0604020202020204" pitchFamily="34" charset="0"/>
              </a:rPr>
              <a:t>overview 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200" spc="-4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5" dirty="0">
                <a:latin typeface="Arial" panose="020B0604020202020204" pitchFamily="34" charset="0"/>
                <a:cs typeface="Arial" panose="020B0604020202020204" pitchFamily="34" charset="0"/>
              </a:rPr>
              <a:t>ﬁndings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080" indent="-342900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15" dirty="0"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0" dirty="0">
                <a:latin typeface="Arial" panose="020B0604020202020204" pitchFamily="34" charset="0"/>
                <a:cs typeface="Arial" panose="020B0604020202020204" pitchFamily="34" charset="0"/>
              </a:rPr>
              <a:t>plots</a:t>
            </a:r>
            <a:r>
              <a:rPr sz="32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25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5" dirty="0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3200" spc="-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15" dirty="0"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sz="3200" spc="-4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4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2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5" dirty="0"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10" dirty="0"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sz="3200" spc="-285" dirty="0"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sz="3200" spc="-4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60" dirty="0">
                <a:latin typeface="Arial" panose="020B0604020202020204" pitchFamily="34" charset="0"/>
                <a:cs typeface="Arial" panose="020B0604020202020204" pitchFamily="34" charset="0"/>
              </a:rPr>
              <a:t>locus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57680">
              <a:lnSpc>
                <a:spcPct val="100000"/>
              </a:lnSpc>
              <a:spcBef>
                <a:spcPts val="100"/>
              </a:spcBef>
            </a:pPr>
            <a:r>
              <a:rPr sz="4000" spc="-210" dirty="0"/>
              <a:t>Models</a:t>
            </a:r>
            <a:r>
              <a:rPr sz="4000" spc="-409" dirty="0"/>
              <a:t> </a:t>
            </a:r>
            <a:r>
              <a:rPr sz="4000" spc="-345" dirty="0"/>
              <a:t>of</a:t>
            </a:r>
            <a:r>
              <a:rPr sz="4000" spc="-409" dirty="0"/>
              <a:t> </a:t>
            </a:r>
            <a:r>
              <a:rPr sz="4000" spc="-275" dirty="0"/>
              <a:t>inheritance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2031" y="1097023"/>
            <a:ext cx="5396344" cy="483810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93139" y="6129019"/>
            <a:ext cx="5819775" cy="56642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sz="1800" spc="-160" dirty="0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en-GB" sz="1800" spc="-16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1800" spc="-16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800" spc="-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35" dirty="0">
                <a:latin typeface="Arial" panose="020B0604020202020204" pitchFamily="34" charset="0"/>
                <a:cs typeface="Arial" panose="020B0604020202020204" pitchFamily="34" charset="0"/>
              </a:rPr>
              <a:t>Epidemiology:</a:t>
            </a:r>
            <a:r>
              <a:rPr sz="1800" spc="-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30" dirty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sz="1800" spc="-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4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1800" spc="-145" dirty="0">
                <a:latin typeface="Arial" panose="020B0604020202020204" pitchFamily="34" charset="0"/>
                <a:cs typeface="Arial" panose="020B0604020202020204" pitchFamily="34" charset="0"/>
              </a:rPr>
              <a:t>Protocols. </a:t>
            </a:r>
            <a:r>
              <a:rPr sz="1800" spc="-150" dirty="0">
                <a:latin typeface="Arial" panose="020B0604020202020204" pitchFamily="34" charset="0"/>
                <a:cs typeface="Arial" panose="020B0604020202020204" pitchFamily="34" charset="0"/>
              </a:rPr>
              <a:t>Evangelou</a:t>
            </a:r>
            <a:r>
              <a:rPr sz="1800" spc="-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50" dirty="0">
                <a:latin typeface="Arial" panose="020B0604020202020204" pitchFamily="34" charset="0"/>
                <a:cs typeface="Arial" panose="020B0604020202020204" pitchFamily="34" charset="0"/>
              </a:rPr>
              <a:t>(ed) Ch.</a:t>
            </a:r>
            <a:r>
              <a:rPr sz="1800" spc="-1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90" dirty="0"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sz="1800" spc="-1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215" dirty="0"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sz="1800" spc="-1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85" dirty="0"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  <a:r>
              <a:rPr sz="1800" spc="-1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65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800" spc="-1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90" dirty="0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en-GB" sz="1800" spc="-19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1800" spc="-19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800" spc="-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0" dirty="0">
                <a:latin typeface="Arial" panose="020B0604020202020204" pitchFamily="34" charset="0"/>
                <a:cs typeface="Arial" panose="020B0604020202020204" pitchFamily="34" charset="0"/>
              </a:rPr>
              <a:t>epidemiology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963342"/>
          </a:xfrm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308610">
              <a:lnSpc>
                <a:spcPct val="100000"/>
              </a:lnSpc>
              <a:spcBef>
                <a:spcPts val="100"/>
              </a:spcBef>
            </a:pPr>
            <a:r>
              <a:rPr spc="-445" dirty="0"/>
              <a:t>Es</a:t>
            </a:r>
            <a:r>
              <a:rPr lang="en-GB" spc="-445" dirty="0" err="1"/>
              <a:t>ti</a:t>
            </a:r>
            <a:r>
              <a:rPr spc="-445" dirty="0"/>
              <a:t>mate</a:t>
            </a:r>
            <a:r>
              <a:rPr spc="-530" dirty="0"/>
              <a:t> </a:t>
            </a:r>
            <a:r>
              <a:rPr spc="-310" dirty="0" err="1"/>
              <a:t>inﬂa</a:t>
            </a:r>
            <a:r>
              <a:rPr lang="en-GB" spc="-310" dirty="0" err="1"/>
              <a:t>ti</a:t>
            </a:r>
            <a:r>
              <a:rPr spc="-310" dirty="0"/>
              <a:t>on</a:t>
            </a:r>
            <a:r>
              <a:rPr spc="-490" dirty="0"/>
              <a:t> </a:t>
            </a:r>
            <a:r>
              <a:rPr spc="-375" dirty="0"/>
              <a:t>of</a:t>
            </a:r>
            <a:r>
              <a:rPr spc="-475" dirty="0"/>
              <a:t> test</a:t>
            </a:r>
            <a:r>
              <a:rPr spc="-484" dirty="0"/>
              <a:t> </a:t>
            </a:r>
            <a:r>
              <a:rPr spc="-520" dirty="0" err="1"/>
              <a:t>sta</a:t>
            </a:r>
            <a:r>
              <a:rPr lang="en-GB" spc="-520" dirty="0" err="1"/>
              <a:t>ti</a:t>
            </a:r>
            <a:r>
              <a:rPr spc="-520" dirty="0"/>
              <a:t>s</a:t>
            </a:r>
            <a:r>
              <a:rPr lang="en-GB" spc="-520" dirty="0" err="1"/>
              <a:t>ti</a:t>
            </a:r>
            <a:r>
              <a:rPr spc="-520" dirty="0"/>
              <a:t>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39" y="1544573"/>
            <a:ext cx="7947659" cy="401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</a:tabLst>
            </a:pPr>
            <a:r>
              <a:rPr sz="2500" spc="-165" dirty="0">
                <a:latin typeface="Arial" panose="020B0604020202020204" pitchFamily="34" charset="0"/>
                <a:cs typeface="Arial" panose="020B0604020202020204" pitchFamily="34" charset="0"/>
              </a:rPr>
              <a:t>Q-</a:t>
            </a:r>
            <a:r>
              <a:rPr sz="2500" spc="-21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sz="25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90" dirty="0">
                <a:latin typeface="Arial" panose="020B0604020202020204" pitchFamily="34" charset="0"/>
                <a:cs typeface="Arial" panose="020B0604020202020204" pitchFamily="34" charset="0"/>
              </a:rPr>
              <a:t>plot</a:t>
            </a:r>
            <a:r>
              <a:rPr sz="2500" spc="-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7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25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5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90" dirty="0">
                <a:latin typeface="Arial" panose="020B0604020202020204" pitchFamily="34" charset="0"/>
                <a:cs typeface="Arial" panose="020B0604020202020204" pitchFamily="34" charset="0"/>
              </a:rPr>
              <a:t>plot</a:t>
            </a:r>
            <a:r>
              <a:rPr sz="2500" spc="-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54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500" spc="-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29" dirty="0">
                <a:latin typeface="Arial" panose="020B0604020202020204" pitchFamily="34" charset="0"/>
                <a:cs typeface="Arial" panose="020B0604020202020204" pitchFamily="34" charset="0"/>
              </a:rPr>
              <a:t>compare</a:t>
            </a:r>
            <a:r>
              <a:rPr sz="2500" spc="-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29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sz="25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80" dirty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r>
              <a:rPr sz="2500" spc="-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90" dirty="0" err="1">
                <a:latin typeface="Arial" panose="020B0604020202020204" pitchFamily="34" charset="0"/>
                <a:cs typeface="Arial" panose="020B0604020202020204" pitchFamily="34" charset="0"/>
              </a:rPr>
              <a:t>distribu</a:t>
            </a:r>
            <a:r>
              <a:rPr lang="en-GB" sz="2500" spc="-9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500" spc="-90" dirty="0" err="1"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45"/>
              </a:spcBef>
              <a:buFont typeface="Arial"/>
              <a:buChar char="•"/>
            </a:pP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329565" indent="-342900">
              <a:lnSpc>
                <a:spcPts val="2400"/>
              </a:lnSpc>
              <a:buFont typeface="Arial"/>
              <a:buChar char="•"/>
              <a:tabLst>
                <a:tab pos="355600" algn="l"/>
              </a:tabLst>
            </a:pPr>
            <a:r>
              <a:rPr sz="2500" spc="-75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5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54" dirty="0">
                <a:latin typeface="Arial" panose="020B0604020202020204" pitchFamily="34" charset="0"/>
                <a:cs typeface="Arial" panose="020B0604020202020204" pitchFamily="34" charset="0"/>
              </a:rPr>
              <a:t>GWA</a:t>
            </a:r>
            <a:r>
              <a:rPr sz="25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15" dirty="0">
                <a:latin typeface="Arial" panose="020B0604020202020204" pitchFamily="34" charset="0"/>
                <a:cs typeface="Arial" panose="020B0604020202020204" pitchFamily="34" charset="0"/>
              </a:rPr>
              <a:t>studies,</a:t>
            </a:r>
            <a:r>
              <a:rPr sz="25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29" dirty="0">
                <a:latin typeface="Arial" panose="020B0604020202020204" pitchFamily="34" charset="0"/>
                <a:cs typeface="Arial" panose="020B0604020202020204" pitchFamily="34" charset="0"/>
              </a:rPr>
              <a:t>QQ-</a:t>
            </a:r>
            <a:r>
              <a:rPr sz="2500" spc="-180" dirty="0">
                <a:latin typeface="Arial" panose="020B0604020202020204" pitchFamily="34" charset="0"/>
                <a:cs typeface="Arial" panose="020B0604020202020204" pitchFamily="34" charset="0"/>
              </a:rPr>
              <a:t>plots</a:t>
            </a:r>
            <a:r>
              <a:rPr sz="25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35" dirty="0">
                <a:latin typeface="Arial" panose="020B0604020202020204" pitchFamily="34" charset="0"/>
                <a:cs typeface="Arial" panose="020B0604020202020204" pitchFamily="34" charset="0"/>
              </a:rPr>
              <a:t>compare</a:t>
            </a:r>
            <a:r>
              <a:rPr sz="25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2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5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90" dirty="0" err="1">
                <a:latin typeface="Arial" panose="020B0604020202020204" pitchFamily="34" charset="0"/>
                <a:cs typeface="Arial" panose="020B0604020202020204" pitchFamily="34" charset="0"/>
              </a:rPr>
              <a:t>distribu</a:t>
            </a:r>
            <a:r>
              <a:rPr lang="en-GB" sz="2500" spc="-19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500" spc="-19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5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2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5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5" dirty="0">
                <a:latin typeface="Arial" panose="020B0604020202020204" pitchFamily="34" charset="0"/>
                <a:cs typeface="Arial" panose="020B0604020202020204" pitchFamily="34" charset="0"/>
              </a:rPr>
              <a:t>p- </a:t>
            </a:r>
            <a:r>
              <a:rPr sz="2500" spc="-215" dirty="0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sz="25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2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5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90" dirty="0">
                <a:latin typeface="Arial" panose="020B0604020202020204" pitchFamily="34" charset="0"/>
                <a:cs typeface="Arial" panose="020B0604020202020204" pitchFamily="34" charset="0"/>
              </a:rPr>
              <a:t>GWAS</a:t>
            </a:r>
            <a:r>
              <a:rPr sz="25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7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25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5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90" dirty="0" err="1">
                <a:latin typeface="Arial" panose="020B0604020202020204" pitchFamily="34" charset="0"/>
                <a:cs typeface="Arial" panose="020B0604020202020204" pitchFamily="34" charset="0"/>
              </a:rPr>
              <a:t>distribu</a:t>
            </a:r>
            <a:r>
              <a:rPr lang="en-GB" sz="2500" spc="-19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500" spc="-19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5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85" dirty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sz="25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9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sz="2500" spc="-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04" dirty="0" err="1">
                <a:latin typeface="Arial" panose="020B0604020202020204" pitchFamily="34" charset="0"/>
                <a:cs typeface="Arial" panose="020B0604020202020204" pitchFamily="34" charset="0"/>
              </a:rPr>
              <a:t>associa</a:t>
            </a:r>
            <a:r>
              <a:rPr lang="en-GB" sz="2500" spc="-204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500" spc="-204" dirty="0" err="1"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080" indent="-342900">
              <a:lnSpc>
                <a:spcPts val="2700"/>
              </a:lnSpc>
              <a:spcBef>
                <a:spcPts val="3110"/>
              </a:spcBef>
              <a:buFont typeface="Arial"/>
              <a:buChar char="•"/>
              <a:tabLst>
                <a:tab pos="355600" algn="l"/>
              </a:tabLst>
            </a:pPr>
            <a:r>
              <a:rPr sz="2500" spc="-175" dirty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sz="25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9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sz="25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50" dirty="0"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r>
              <a:rPr sz="25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35" dirty="0" err="1">
                <a:latin typeface="Arial" panose="020B0604020202020204" pitchFamily="34" charset="0"/>
                <a:cs typeface="Arial" panose="020B0604020202020204" pitchFamily="34" charset="0"/>
              </a:rPr>
              <a:t>associa</a:t>
            </a:r>
            <a:r>
              <a:rPr lang="en-GB" sz="2500" spc="-23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500" spc="-23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5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7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25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04" dirty="0">
                <a:latin typeface="Arial" panose="020B0604020202020204" pitchFamily="34" charset="0"/>
                <a:cs typeface="Arial" panose="020B0604020202020204" pitchFamily="34" charset="0"/>
              </a:rPr>
              <a:t>found</a:t>
            </a:r>
            <a:r>
              <a:rPr sz="2500" spc="-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2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5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29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sz="25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95" dirty="0" err="1">
                <a:latin typeface="Arial" panose="020B0604020202020204" pitchFamily="34" charset="0"/>
                <a:cs typeface="Arial" panose="020B0604020202020204" pitchFamily="34" charset="0"/>
              </a:rPr>
              <a:t>distribu</a:t>
            </a:r>
            <a:r>
              <a:rPr lang="en-GB" sz="2500" spc="-19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500" spc="-195" dirty="0" err="1"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r>
              <a:rPr sz="2500" spc="-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8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sz="2500" spc="-135" dirty="0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sz="25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04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5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2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500" spc="-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00" dirty="0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r>
              <a:rPr sz="25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65" dirty="0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sz="25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85" dirty="0">
                <a:latin typeface="Arial" panose="020B0604020202020204" pitchFamily="34" charset="0"/>
                <a:cs typeface="Arial" panose="020B0604020202020204" pitchFamily="34" charset="0"/>
              </a:rPr>
              <a:t>lie</a:t>
            </a:r>
            <a:r>
              <a:rPr sz="25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8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5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2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5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10" dirty="0" err="1">
                <a:latin typeface="Arial" panose="020B0604020202020204" pitchFamily="34" charset="0"/>
                <a:cs typeface="Arial" panose="020B0604020202020204" pitchFamily="34" charset="0"/>
              </a:rPr>
              <a:t>iden</a:t>
            </a:r>
            <a:r>
              <a:rPr lang="en-GB" sz="2500" spc="-21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500" spc="-2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25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05" dirty="0"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sz="25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335" dirty="0">
                <a:latin typeface="Arial" panose="020B0604020202020204" pitchFamily="34" charset="0"/>
                <a:cs typeface="Arial" panose="020B0604020202020204" pitchFamily="34" charset="0"/>
              </a:rPr>
              <a:t>(y</a:t>
            </a:r>
            <a:r>
              <a:rPr sz="25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434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sz="2500" spc="-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335" dirty="0">
                <a:latin typeface="Arial" panose="020B0604020202020204" pitchFamily="34" charset="0"/>
                <a:cs typeface="Arial" panose="020B0604020202020204" pitchFamily="34" charset="0"/>
              </a:rPr>
              <a:t>x)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spcBef>
                <a:spcPts val="3110"/>
              </a:spcBef>
              <a:buFont typeface="Arial"/>
              <a:buChar char="•"/>
              <a:tabLst>
                <a:tab pos="354965" algn="l"/>
              </a:tabLst>
            </a:pPr>
            <a:r>
              <a:rPr sz="2500" spc="-225" dirty="0">
                <a:latin typeface="Arial" panose="020B0604020202020204" pitchFamily="34" charset="0"/>
                <a:cs typeface="Arial" panose="020B0604020202020204" pitchFamily="34" charset="0"/>
              </a:rPr>
              <a:t>Devia</a:t>
            </a:r>
            <a:r>
              <a:rPr lang="en-GB" sz="2500" spc="-22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500" spc="-225" dirty="0" err="1"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r>
              <a:rPr sz="25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10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sz="2500" spc="-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2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5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10" dirty="0" err="1">
                <a:latin typeface="Arial" panose="020B0604020202020204" pitchFamily="34" charset="0"/>
                <a:cs typeface="Arial" panose="020B0604020202020204" pitchFamily="34" charset="0"/>
              </a:rPr>
              <a:t>iden</a:t>
            </a:r>
            <a:r>
              <a:rPr lang="en-GB" sz="2500" spc="-21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500" spc="-2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25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05" dirty="0"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sz="25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190" dirty="0"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sz="25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15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25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04" dirty="0"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sz="2500" spc="-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spc="-25" dirty="0">
                <a:latin typeface="Arial" panose="020B0604020202020204" pitchFamily="34" charset="0"/>
                <a:cs typeface="Arial" panose="020B0604020202020204" pitchFamily="34" charset="0"/>
              </a:rPr>
              <a:t>to: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50" lvl="1" indent="-285750">
              <a:lnSpc>
                <a:spcPts val="2615"/>
              </a:lnSpc>
              <a:spcBef>
                <a:spcPts val="10"/>
              </a:spcBef>
              <a:buFont typeface="Arial"/>
              <a:buChar char="–"/>
              <a:tabLst>
                <a:tab pos="755650" algn="l"/>
              </a:tabLst>
            </a:pPr>
            <a:r>
              <a:rPr sz="2200" spc="-225" dirty="0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sz="22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20" dirty="0" err="1">
                <a:latin typeface="Arial" panose="020B0604020202020204" pitchFamily="34" charset="0"/>
                <a:cs typeface="Arial" panose="020B0604020202020204" pitchFamily="34" charset="0"/>
              </a:rPr>
              <a:t>associa</a:t>
            </a:r>
            <a:r>
              <a:rPr lang="en-GB" sz="2200" spc="-12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200" spc="-120" dirty="0" err="1"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50" lvl="1" indent="-285750">
              <a:lnSpc>
                <a:spcPts val="2615"/>
              </a:lnSpc>
              <a:buFont typeface="Arial"/>
              <a:buChar char="–"/>
              <a:tabLst>
                <a:tab pos="755650" algn="l"/>
              </a:tabLst>
            </a:pPr>
            <a:r>
              <a:rPr sz="2200" spc="-175" dirty="0" err="1">
                <a:latin typeface="Arial" panose="020B0604020202020204" pitchFamily="34" charset="0"/>
                <a:cs typeface="Arial" panose="020B0604020202020204" pitchFamily="34" charset="0"/>
              </a:rPr>
              <a:t>Popula</a:t>
            </a:r>
            <a:r>
              <a:rPr lang="en-GB" sz="2200" spc="-17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200" spc="-17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25" dirty="0" err="1">
                <a:latin typeface="Arial" panose="020B0604020202020204" pitchFamily="34" charset="0"/>
                <a:cs typeface="Arial" panose="020B0604020202020204" pitchFamily="34" charset="0"/>
              </a:rPr>
              <a:t>stra</a:t>
            </a:r>
            <a:r>
              <a:rPr lang="en-GB" sz="2200" spc="-12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200" spc="-125" dirty="0" err="1">
                <a:latin typeface="Arial" panose="020B0604020202020204" pitchFamily="34" charset="0"/>
                <a:cs typeface="Arial" panose="020B0604020202020204" pitchFamily="34" charset="0"/>
              </a:rPr>
              <a:t>ﬁca</a:t>
            </a:r>
            <a:r>
              <a:rPr lang="en-GB" sz="2200" spc="-12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200" spc="-12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1957705">
              <a:lnSpc>
                <a:spcPct val="100000"/>
              </a:lnSpc>
              <a:spcBef>
                <a:spcPts val="100"/>
              </a:spcBef>
            </a:pPr>
            <a:r>
              <a:rPr spc="-340" dirty="0"/>
              <a:t>QQ-</a:t>
            </a:r>
            <a:r>
              <a:rPr spc="-350" dirty="0"/>
              <a:t>plots</a:t>
            </a:r>
            <a:r>
              <a:rPr spc="-470" dirty="0"/>
              <a:t> </a:t>
            </a:r>
            <a:r>
              <a:rPr spc="-150" dirty="0"/>
              <a:t>in</a:t>
            </a:r>
            <a:r>
              <a:rPr spc="-509" dirty="0"/>
              <a:t> GWAS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55904" y="1196339"/>
            <a:ext cx="7345680" cy="5464175"/>
            <a:chOff x="755904" y="1196339"/>
            <a:chExt cx="7345680" cy="54641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16934" y="4005071"/>
              <a:ext cx="2735578" cy="265498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904" y="1196339"/>
              <a:ext cx="2951986" cy="29535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48070" y="1196339"/>
              <a:ext cx="2953510" cy="29535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1068070">
              <a:lnSpc>
                <a:spcPct val="100000"/>
              </a:lnSpc>
              <a:spcBef>
                <a:spcPts val="100"/>
              </a:spcBef>
            </a:pPr>
            <a:r>
              <a:rPr spc="-285" dirty="0"/>
              <a:t>-</a:t>
            </a:r>
            <a:r>
              <a:rPr spc="-365" dirty="0"/>
              <a:t>log</a:t>
            </a:r>
            <a:r>
              <a:rPr spc="-459" dirty="0"/>
              <a:t> </a:t>
            </a:r>
            <a:r>
              <a:rPr spc="-315" dirty="0"/>
              <a:t>plot</a:t>
            </a:r>
            <a:r>
              <a:rPr spc="-465" dirty="0"/>
              <a:t> </a:t>
            </a:r>
            <a:r>
              <a:rPr spc="-254" dirty="0"/>
              <a:t>(Manhaqan</a:t>
            </a:r>
            <a:r>
              <a:rPr spc="-535" dirty="0"/>
              <a:t> </a:t>
            </a:r>
            <a:r>
              <a:rPr spc="-405" dirty="0"/>
              <a:t>plot)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46299" y="1540566"/>
            <a:ext cx="7943215" cy="4387850"/>
            <a:chOff x="246299" y="1540566"/>
            <a:chExt cx="7943215" cy="43878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99" y="1540566"/>
              <a:ext cx="7942954" cy="43878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30294" y="1632204"/>
              <a:ext cx="667510" cy="40385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231894" y="1673986"/>
            <a:ext cx="3994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0D1F74"/>
                </a:solidFill>
                <a:latin typeface="Arial"/>
                <a:cs typeface="Arial"/>
              </a:rPr>
              <a:t>FGB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436620" y="3080004"/>
            <a:ext cx="676910" cy="403860"/>
            <a:chOff x="3436620" y="3080004"/>
            <a:chExt cx="676910" cy="40386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36620" y="3080004"/>
              <a:ext cx="530350" cy="4038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23132" y="3080004"/>
              <a:ext cx="390142" cy="40385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538218" y="3122040"/>
            <a:ext cx="4089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0D1F74"/>
                </a:solidFill>
                <a:latin typeface="Arial"/>
                <a:cs typeface="Arial"/>
              </a:rPr>
              <a:t>IR</a:t>
            </a:r>
            <a:r>
              <a:rPr sz="1400" b="1" spc="-20" dirty="0">
                <a:solidFill>
                  <a:srgbClr val="0E3087"/>
                </a:solidFill>
                <a:latin typeface="Arial"/>
                <a:cs typeface="Arial"/>
              </a:rPr>
              <a:t>F</a:t>
            </a:r>
            <a:r>
              <a:rPr sz="1400" b="1" spc="-20" dirty="0">
                <a:solidFill>
                  <a:srgbClr val="0D1F74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68650" y="3776471"/>
            <a:ext cx="798575" cy="40385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269617" y="3819144"/>
            <a:ext cx="5270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0D1F74"/>
                </a:solidFill>
                <a:latin typeface="Arial"/>
                <a:cs typeface="Arial"/>
              </a:rPr>
              <a:t>PCCB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20496" y="3918203"/>
            <a:ext cx="876300" cy="403860"/>
            <a:chOff x="920496" y="3918203"/>
            <a:chExt cx="876300" cy="40386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0496" y="3918203"/>
              <a:ext cx="726946" cy="4038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3602" y="3918203"/>
              <a:ext cx="393190" cy="40385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021790" y="3960620"/>
            <a:ext cx="604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D1F74"/>
                </a:solidFill>
                <a:latin typeface="Arial"/>
                <a:cs typeface="Arial"/>
              </a:rPr>
              <a:t>NLRP3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62940" y="6152387"/>
            <a:ext cx="3822189" cy="40385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763015" y="6194449"/>
            <a:ext cx="34893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D1F74"/>
                </a:solidFill>
                <a:latin typeface="Arial"/>
                <a:cs typeface="Arial"/>
              </a:rPr>
              <a:t>Dehghan</a:t>
            </a:r>
            <a:r>
              <a:rPr sz="1400" spc="-20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D1F74"/>
                </a:solidFill>
                <a:latin typeface="Arial"/>
                <a:cs typeface="Arial"/>
              </a:rPr>
              <a:t>et</a:t>
            </a:r>
            <a:r>
              <a:rPr sz="1400" spc="-10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D1F74"/>
                </a:solidFill>
                <a:latin typeface="Arial"/>
                <a:cs typeface="Arial"/>
              </a:rPr>
              <a:t>al.</a:t>
            </a:r>
            <a:r>
              <a:rPr sz="1400" spc="-15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E3087"/>
                </a:solidFill>
                <a:latin typeface="Arial"/>
                <a:cs typeface="Arial"/>
              </a:rPr>
              <a:t>Circ</a:t>
            </a:r>
            <a:r>
              <a:rPr sz="1400" spc="-20" dirty="0">
                <a:solidFill>
                  <a:srgbClr val="0E3087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E3087"/>
                </a:solidFill>
                <a:latin typeface="Arial"/>
                <a:cs typeface="Arial"/>
              </a:rPr>
              <a:t>Cardiovasc</a:t>
            </a:r>
            <a:r>
              <a:rPr sz="1400" spc="-25" dirty="0">
                <a:solidFill>
                  <a:srgbClr val="0E3087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D1F74"/>
                </a:solidFill>
                <a:latin typeface="Arial"/>
                <a:cs typeface="Arial"/>
              </a:rPr>
              <a:t>Genet.</a:t>
            </a:r>
            <a:r>
              <a:rPr sz="1400" spc="-120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D1F74"/>
                </a:solidFill>
                <a:latin typeface="Arial"/>
                <a:cs typeface="Arial"/>
              </a:rPr>
              <a:t>2009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56958" y="1693164"/>
            <a:ext cx="1856230" cy="139446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2531110">
              <a:lnSpc>
                <a:spcPct val="100000"/>
              </a:lnSpc>
              <a:spcBef>
                <a:spcPts val="100"/>
              </a:spcBef>
            </a:pPr>
            <a:r>
              <a:rPr spc="-300" dirty="0"/>
              <a:t>Regional</a:t>
            </a:r>
            <a:r>
              <a:rPr spc="-570" dirty="0"/>
              <a:t> </a:t>
            </a:r>
            <a:r>
              <a:rPr spc="-340" dirty="0"/>
              <a:t>plot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62940" y="1365503"/>
            <a:ext cx="6976109" cy="5191125"/>
            <a:chOff x="662940" y="1365503"/>
            <a:chExt cx="6976109" cy="51911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7995" y="1365503"/>
              <a:ext cx="6400798" cy="47426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940" y="6152387"/>
              <a:ext cx="3822189" cy="40385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63015" y="6194449"/>
            <a:ext cx="34893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D1F74"/>
                </a:solidFill>
                <a:latin typeface="Arial"/>
                <a:cs typeface="Arial"/>
              </a:rPr>
              <a:t>Dehghan</a:t>
            </a:r>
            <a:r>
              <a:rPr sz="1400" spc="-20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D1F74"/>
                </a:solidFill>
                <a:latin typeface="Arial"/>
                <a:cs typeface="Arial"/>
              </a:rPr>
              <a:t>et</a:t>
            </a:r>
            <a:r>
              <a:rPr sz="1400" spc="-10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D1F74"/>
                </a:solidFill>
                <a:latin typeface="Arial"/>
                <a:cs typeface="Arial"/>
              </a:rPr>
              <a:t>al.</a:t>
            </a:r>
            <a:r>
              <a:rPr sz="1400" spc="-15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E3087"/>
                </a:solidFill>
                <a:latin typeface="Arial"/>
                <a:cs typeface="Arial"/>
              </a:rPr>
              <a:t>Circ</a:t>
            </a:r>
            <a:r>
              <a:rPr sz="1400" spc="-20" dirty="0">
                <a:solidFill>
                  <a:srgbClr val="0E3087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E3087"/>
                </a:solidFill>
                <a:latin typeface="Arial"/>
                <a:cs typeface="Arial"/>
              </a:rPr>
              <a:t>Cardiovasc</a:t>
            </a:r>
            <a:r>
              <a:rPr sz="1400" spc="-25" dirty="0">
                <a:solidFill>
                  <a:srgbClr val="0E3087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D1F74"/>
                </a:solidFill>
                <a:latin typeface="Arial"/>
                <a:cs typeface="Arial"/>
              </a:rPr>
              <a:t>Genet.</a:t>
            </a:r>
            <a:r>
              <a:rPr sz="1400" spc="-120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D1F74"/>
                </a:solidFill>
                <a:latin typeface="Arial"/>
                <a:cs typeface="Arial"/>
              </a:rPr>
              <a:t>2009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963342"/>
          </a:xfrm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1567815">
              <a:lnSpc>
                <a:spcPct val="100000"/>
              </a:lnSpc>
              <a:spcBef>
                <a:spcPts val="100"/>
              </a:spcBef>
            </a:pPr>
            <a:r>
              <a:rPr spc="-190" dirty="0"/>
              <a:t>Mul</a:t>
            </a:r>
            <a:r>
              <a:rPr lang="en-GB" spc="-190" dirty="0" err="1"/>
              <a:t>ti</a:t>
            </a:r>
            <a:r>
              <a:rPr spc="-190" dirty="0" err="1"/>
              <a:t>ple</a:t>
            </a:r>
            <a:r>
              <a:rPr spc="-434" dirty="0"/>
              <a:t> </a:t>
            </a:r>
            <a:r>
              <a:rPr spc="-550" dirty="0" err="1"/>
              <a:t>Tes</a:t>
            </a:r>
            <a:r>
              <a:rPr lang="en-GB" spc="-550" dirty="0" err="1"/>
              <a:t>ti</a:t>
            </a:r>
            <a:r>
              <a:rPr spc="-550" dirty="0"/>
              <a:t>ng</a:t>
            </a:r>
            <a:r>
              <a:rPr spc="-560" dirty="0"/>
              <a:t> </a:t>
            </a:r>
            <a:r>
              <a:rPr spc="-350" dirty="0"/>
              <a:t>Issue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3239" y="1513731"/>
            <a:ext cx="8019415" cy="354635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840"/>
              </a:spcBef>
            </a:pPr>
            <a:r>
              <a:rPr sz="3200" b="1" u="heavy" spc="-229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Bonferroni</a:t>
            </a:r>
            <a:r>
              <a:rPr sz="3200" b="1" u="heavy" spc="-1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spc="-1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correc5on</a:t>
            </a:r>
            <a:endParaRPr sz="3200" dirty="0">
              <a:latin typeface="Arial"/>
              <a:cs typeface="Arial"/>
            </a:endParaRPr>
          </a:p>
          <a:p>
            <a:pPr marL="939165" indent="-356870">
              <a:lnSpc>
                <a:spcPct val="100000"/>
              </a:lnSpc>
              <a:spcBef>
                <a:spcPts val="650"/>
              </a:spcBef>
              <a:buAutoNum type="arabicPeriod"/>
              <a:tabLst>
                <a:tab pos="939165" algn="l"/>
              </a:tabLst>
            </a:pPr>
            <a:r>
              <a:rPr sz="2800" spc="-305" dirty="0">
                <a:latin typeface="Arial" panose="020B0604020202020204" pitchFamily="34" charset="0"/>
                <a:cs typeface="Arial" panose="020B0604020202020204" pitchFamily="34" charset="0"/>
              </a:rPr>
              <a:t>Assume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95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325" dirty="0">
                <a:latin typeface="Arial" panose="020B0604020202020204" pitchFamily="34" charset="0"/>
                <a:cs typeface="Arial" panose="020B0604020202020204" pitchFamily="34" charset="0"/>
              </a:rPr>
              <a:t>tests</a:t>
            </a:r>
            <a:r>
              <a:rPr sz="28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9" dirty="0">
                <a:latin typeface="Arial" panose="020B0604020202020204" pitchFamily="34" charset="0"/>
                <a:cs typeface="Arial" panose="020B0604020202020204" pitchFamily="34" charset="0"/>
              </a:rPr>
              <a:t>performed</a:t>
            </a:r>
            <a:r>
              <a:rPr sz="28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4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28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10" dirty="0"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39800" marR="17780" indent="-357505">
              <a:lnSpc>
                <a:spcPct val="102099"/>
              </a:lnSpc>
              <a:spcBef>
                <a:spcPts val="550"/>
              </a:spcBef>
              <a:buAutoNum type="arabicPeriod"/>
              <a:tabLst>
                <a:tab pos="939800" algn="l"/>
              </a:tabLst>
            </a:pP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sz="2800" spc="-28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mate</a:t>
            </a:r>
            <a:r>
              <a:rPr sz="28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0" dirty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sz="2800" spc="-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4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5" dirty="0"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4" dirty="0">
                <a:latin typeface="Arial" panose="020B0604020202020204" pitchFamily="34" charset="0"/>
                <a:cs typeface="Arial" panose="020B0604020202020204" pitchFamily="34" charset="0"/>
              </a:rPr>
              <a:t>polymorphisms </a:t>
            </a:r>
            <a:r>
              <a:rPr sz="2800" spc="-114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800" spc="-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80" dirty="0">
                <a:latin typeface="Arial" panose="020B0604020202020204" pitchFamily="34" charset="0"/>
                <a:cs typeface="Arial" panose="020B0604020202020204" pitchFamily="34" charset="0"/>
              </a:rPr>
              <a:t>genome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39165" indent="-356870">
              <a:lnSpc>
                <a:spcPct val="100000"/>
              </a:lnSpc>
              <a:spcBef>
                <a:spcPts val="610"/>
              </a:spcBef>
              <a:buAutoNum type="arabicPeriod"/>
              <a:tabLst>
                <a:tab pos="939165" algn="l"/>
              </a:tabLst>
            </a:pPr>
            <a:r>
              <a:rPr sz="2800" spc="-235" dirty="0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sz="2800" spc="-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50" dirty="0">
                <a:latin typeface="Arial" panose="020B0604020202020204" pitchFamily="34" charset="0"/>
                <a:cs typeface="Arial" panose="020B0604020202020204" pitchFamily="34" charset="0"/>
              </a:rPr>
              <a:t>oyen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35" dirty="0">
                <a:latin typeface="Arial" panose="020B0604020202020204" pitchFamily="34" charset="0"/>
                <a:cs typeface="Arial" panose="020B0604020202020204" pitchFamily="34" charset="0"/>
              </a:rPr>
              <a:t>considered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4" dirty="0">
                <a:latin typeface="Arial" panose="020B0604020202020204" pitchFamily="34" charset="0"/>
                <a:cs typeface="Arial" panose="020B0604020202020204" pitchFamily="34" charset="0"/>
              </a:rPr>
              <a:t>appropriate:</a:t>
            </a:r>
            <a:r>
              <a:rPr sz="2800" spc="-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365" dirty="0">
                <a:latin typeface="Arial" panose="020B0604020202020204" pitchFamily="34" charset="0"/>
                <a:cs typeface="Arial" panose="020B0604020202020204" pitchFamily="34" charset="0"/>
              </a:rPr>
              <a:t>5x10</a:t>
            </a:r>
            <a:r>
              <a:rPr sz="2775" spc="-547" baseline="2102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2775" spc="-517" baseline="2102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sz="2775" baseline="2102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39800" marR="208279" indent="-357505">
              <a:lnSpc>
                <a:spcPts val="3329"/>
              </a:lnSpc>
              <a:spcBef>
                <a:spcPts val="869"/>
              </a:spcBef>
              <a:buAutoNum type="arabicPeriod"/>
              <a:tabLst>
                <a:tab pos="939800" algn="l"/>
              </a:tabLst>
            </a:pPr>
            <a:r>
              <a:rPr sz="2800" spc="-254" dirty="0">
                <a:latin typeface="Arial" panose="020B0604020202020204" pitchFamily="34" charset="0"/>
                <a:cs typeface="Arial" panose="020B0604020202020204" pitchFamily="34" charset="0"/>
              </a:rPr>
              <a:t>Recently</a:t>
            </a:r>
            <a:r>
              <a:rPr sz="28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5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sz="28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65" dirty="0" err="1">
                <a:latin typeface="Arial" panose="020B0604020202020204" pitchFamily="34" charset="0"/>
                <a:cs typeface="Arial" panose="020B0604020202020204" pitchFamily="34" charset="0"/>
              </a:rPr>
              <a:t>conserva</a:t>
            </a:r>
            <a:r>
              <a:rPr lang="en-GB" sz="2800" spc="-26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65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sz="28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9" dirty="0">
                <a:latin typeface="Arial" panose="020B0604020202020204" pitchFamily="34" charset="0"/>
                <a:cs typeface="Arial" panose="020B0604020202020204" pitchFamily="34" charset="0"/>
              </a:rPr>
              <a:t>thresholds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4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28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used </a:t>
            </a:r>
            <a:r>
              <a:rPr sz="2800" spc="-280" dirty="0"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sz="28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9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sz="280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365" dirty="0">
                <a:latin typeface="Arial" panose="020B0604020202020204" pitchFamily="34" charset="0"/>
                <a:cs typeface="Arial" panose="020B0604020202020204" pitchFamily="34" charset="0"/>
              </a:rPr>
              <a:t>1x10</a:t>
            </a:r>
            <a:r>
              <a:rPr sz="2775" spc="-547" baseline="2102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2775" spc="-427" baseline="2102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sz="2775" spc="352" baseline="2102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9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2800" spc="-4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365" dirty="0">
                <a:latin typeface="Arial" panose="020B0604020202020204" pitchFamily="34" charset="0"/>
                <a:cs typeface="Arial" panose="020B0604020202020204" pitchFamily="34" charset="0"/>
              </a:rPr>
              <a:t>1x10</a:t>
            </a:r>
            <a:r>
              <a:rPr sz="2775" spc="-547" baseline="2102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2775" spc="-517" baseline="2102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sz="2775" baseline="210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963342"/>
          </a:xfrm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1567815">
              <a:lnSpc>
                <a:spcPct val="100000"/>
              </a:lnSpc>
              <a:spcBef>
                <a:spcPts val="100"/>
              </a:spcBef>
            </a:pPr>
            <a:r>
              <a:rPr spc="-190" dirty="0"/>
              <a:t>Mul</a:t>
            </a:r>
            <a:r>
              <a:rPr lang="en-GB" spc="-190" dirty="0" err="1"/>
              <a:t>ti</a:t>
            </a:r>
            <a:r>
              <a:rPr spc="-190" dirty="0" err="1"/>
              <a:t>ple</a:t>
            </a:r>
            <a:r>
              <a:rPr spc="-434" dirty="0"/>
              <a:t> </a:t>
            </a:r>
            <a:r>
              <a:rPr spc="-550" dirty="0" err="1"/>
              <a:t>Tes</a:t>
            </a:r>
            <a:r>
              <a:rPr lang="en-GB" spc="-550" dirty="0" err="1"/>
              <a:t>ti</a:t>
            </a:r>
            <a:r>
              <a:rPr spc="-550" dirty="0"/>
              <a:t>ng</a:t>
            </a:r>
            <a:r>
              <a:rPr spc="-560" dirty="0"/>
              <a:t> </a:t>
            </a:r>
            <a:r>
              <a:rPr spc="-350" dirty="0"/>
              <a:t>Issue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39" y="1526794"/>
            <a:ext cx="7887970" cy="40446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u="heavy" spc="-9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Permuta</a:t>
            </a:r>
            <a:r>
              <a:rPr lang="en-GB" sz="3000" b="1" u="heavy" spc="-9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ti</a:t>
            </a:r>
            <a:r>
              <a:rPr sz="3000" b="1" u="heavy" spc="-9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</a:t>
            </a:r>
            <a:endParaRPr sz="3000" dirty="0">
              <a:latin typeface="Arial"/>
              <a:cs typeface="Arial"/>
            </a:endParaRPr>
          </a:p>
          <a:p>
            <a:pPr marL="355600" marR="127000" indent="-342900">
              <a:lnSpc>
                <a:spcPct val="80400"/>
              </a:lnSpc>
              <a:spcBef>
                <a:spcPts val="725"/>
              </a:spcBef>
              <a:buFont typeface="Arial"/>
              <a:buChar char="•"/>
              <a:tabLst>
                <a:tab pos="355600" algn="l"/>
              </a:tabLst>
            </a:pPr>
            <a:r>
              <a:rPr sz="3000" spc="-254" dirty="0">
                <a:latin typeface="Arial" panose="020B0604020202020204" pitchFamily="34" charset="0"/>
                <a:cs typeface="Arial" panose="020B0604020202020204" pitchFamily="34" charset="0"/>
              </a:rPr>
              <a:t>Permute</a:t>
            </a:r>
            <a:r>
              <a:rPr sz="30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300" dirty="0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sz="30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2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30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35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sz="30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300" dirty="0">
                <a:latin typeface="Arial" panose="020B0604020202020204" pitchFamily="34" charset="0"/>
                <a:cs typeface="Arial" panose="020B0604020202020204" pitchFamily="34" charset="0"/>
              </a:rPr>
              <a:t>status,</a:t>
            </a:r>
            <a:r>
              <a:rPr sz="30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35" dirty="0">
                <a:latin typeface="Arial" panose="020B0604020202020204" pitchFamily="34" charset="0"/>
                <a:cs typeface="Arial" panose="020B0604020202020204" pitchFamily="34" charset="0"/>
              </a:rPr>
              <a:t>perform</a:t>
            </a:r>
            <a:r>
              <a:rPr sz="30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5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sz="3000" spc="-305" dirty="0">
                <a:latin typeface="Arial" panose="020B0604020202020204" pitchFamily="34" charset="0"/>
                <a:cs typeface="Arial" panose="020B0604020202020204" pitchFamily="34" charset="0"/>
              </a:rPr>
              <a:t>tests,</a:t>
            </a:r>
            <a:r>
              <a:rPr sz="30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45" dirty="0">
                <a:latin typeface="Arial" panose="020B0604020202020204" pitchFamily="34" charset="0"/>
                <a:cs typeface="Arial" panose="020B0604020202020204" pitchFamily="34" charset="0"/>
              </a:rPr>
              <a:t>record</a:t>
            </a:r>
            <a:r>
              <a:rPr sz="30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6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0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320" dirty="0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sz="30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54" dirty="0">
                <a:latin typeface="Arial" panose="020B0604020202020204" pitchFamily="34" charset="0"/>
                <a:cs typeface="Arial" panose="020B0604020202020204" pitchFamily="34" charset="0"/>
              </a:rPr>
              <a:t>signiﬁcant</a:t>
            </a:r>
            <a:r>
              <a:rPr sz="30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65" dirty="0"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sz="3000" spc="-220" dirty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sz="30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85" dirty="0">
                <a:latin typeface="Arial" panose="020B0604020202020204" pitchFamily="34" charset="0"/>
                <a:cs typeface="Arial" panose="020B0604020202020204" pitchFamily="34" charset="0"/>
              </a:rPr>
              <a:t>among </a:t>
            </a:r>
            <a:r>
              <a:rPr sz="3000" spc="-280" dirty="0"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sz="30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345" dirty="0">
                <a:latin typeface="Arial" panose="020B0604020202020204" pitchFamily="34" charset="0"/>
                <a:cs typeface="Arial" panose="020B0604020202020204" pitchFamily="34" charset="0"/>
              </a:rPr>
              <a:t>tests</a:t>
            </a:r>
            <a:r>
              <a:rPr sz="30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2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30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45" dirty="0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sz="30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25" dirty="0">
                <a:latin typeface="Arial" panose="020B0604020202020204" pitchFamily="34" charset="0"/>
                <a:cs typeface="Arial" panose="020B0604020202020204" pitchFamily="34" charset="0"/>
              </a:rPr>
              <a:t>re-</a:t>
            </a:r>
            <a:r>
              <a:rPr sz="3000" spc="-260" dirty="0">
                <a:latin typeface="Arial" panose="020B0604020202020204" pitchFamily="34" charset="0"/>
                <a:cs typeface="Arial" panose="020B0604020202020204" pitchFamily="34" charset="0"/>
              </a:rPr>
              <a:t>permute</a:t>
            </a:r>
            <a:r>
              <a:rPr sz="30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305" dirty="0">
                <a:latin typeface="Arial" panose="020B0604020202020204" pitchFamily="34" charset="0"/>
                <a:cs typeface="Arial" panose="020B0604020202020204" pitchFamily="34" charset="0"/>
              </a:rPr>
              <a:t>case-</a:t>
            </a:r>
            <a:r>
              <a:rPr sz="3000" spc="-45" dirty="0"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sz="3000" spc="-320" dirty="0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r>
              <a:rPr sz="30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2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30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325" dirty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sz="3000" spc="-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140" dirty="0">
                <a:latin typeface="Arial" panose="020B0604020202020204" pitchFamily="34" charset="0"/>
                <a:cs typeface="Arial" panose="020B0604020202020204" pitchFamily="34" charset="0"/>
              </a:rPr>
              <a:t>again.</a:t>
            </a:r>
            <a:r>
              <a:rPr sz="30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65" dirty="0">
                <a:latin typeface="Arial" panose="020B0604020202020204" pitchFamily="34" charset="0"/>
                <a:cs typeface="Arial" panose="020B0604020202020204" pitchFamily="34" charset="0"/>
              </a:rPr>
              <a:t>Repeat</a:t>
            </a:r>
            <a:r>
              <a:rPr sz="30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85" dirty="0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sz="3000" spc="-4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spc="-30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000" spc="-305" dirty="0" err="1">
                <a:latin typeface="Arial" panose="020B0604020202020204" pitchFamily="34" charset="0"/>
                <a:cs typeface="Arial" panose="020B0604020202020204" pitchFamily="34" charset="0"/>
              </a:rPr>
              <a:t>mes</a:t>
            </a:r>
            <a:r>
              <a:rPr sz="3000" spc="-30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30"/>
              </a:spcBef>
              <a:buFont typeface="Arial"/>
              <a:buChar char="•"/>
            </a:pP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080" indent="-342900">
              <a:lnSpc>
                <a:spcPct val="79800"/>
              </a:lnSpc>
              <a:buFont typeface="Arial"/>
              <a:buChar char="•"/>
              <a:tabLst>
                <a:tab pos="355600" algn="l"/>
              </a:tabLst>
            </a:pPr>
            <a:r>
              <a:rPr sz="3000" spc="-235" dirty="0"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sz="3000" spc="-220" dirty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sz="30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29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30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320" dirty="0"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sz="3000" spc="-254" dirty="0">
                <a:latin typeface="Arial" panose="020B0604020202020204" pitchFamily="34" charset="0"/>
                <a:cs typeface="Arial" panose="020B0604020202020204" pitchFamily="34" charset="0"/>
              </a:rPr>
              <a:t>signiﬁcant</a:t>
            </a:r>
            <a:r>
              <a:rPr sz="30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325" dirty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sz="30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19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300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6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00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190" dirty="0" err="1">
                <a:latin typeface="Arial" panose="020B0604020202020204" pitchFamily="34" charset="0"/>
                <a:cs typeface="Arial" panose="020B0604020202020204" pitchFamily="34" charset="0"/>
              </a:rPr>
              <a:t>propor</a:t>
            </a:r>
            <a:r>
              <a:rPr lang="en-GB" sz="3000" spc="-19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000" spc="-19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sz="3000" spc="-26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30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60" dirty="0" err="1">
                <a:latin typeface="Arial" panose="020B0604020202020204" pitchFamily="34" charset="0"/>
                <a:cs typeface="Arial" panose="020B0604020202020204" pitchFamily="34" charset="0"/>
              </a:rPr>
              <a:t>permuta</a:t>
            </a:r>
            <a:r>
              <a:rPr lang="en-GB" sz="3000" spc="-26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000" spc="-260" dirty="0" err="1"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r>
              <a:rPr sz="30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80" dirty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sz="30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25" dirty="0"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  <a:r>
              <a:rPr sz="30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4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0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65" dirty="0">
                <a:latin typeface="Arial" panose="020B0604020202020204" pitchFamily="34" charset="0"/>
                <a:cs typeface="Arial" panose="020B0604020202020204" pitchFamily="34" charset="0"/>
              </a:rPr>
              <a:t>“best”</a:t>
            </a:r>
            <a:r>
              <a:rPr sz="30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60" dirty="0"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sz="3000" spc="-215" dirty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sz="30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345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sz="3000" spc="-195" dirty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sz="30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19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30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00" dirty="0">
                <a:latin typeface="Arial" panose="020B0604020202020204" pitchFamily="34" charset="0"/>
                <a:cs typeface="Arial" panose="020B0604020202020204" pitchFamily="34" charset="0"/>
              </a:rPr>
              <a:t>smaller</a:t>
            </a:r>
            <a:r>
              <a:rPr sz="30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45" dirty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sz="30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6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00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40" dirty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sz="30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70" dirty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sz="30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65" dirty="0">
                <a:latin typeface="Arial" panose="020B0604020202020204" pitchFamily="34" charset="0"/>
                <a:cs typeface="Arial" panose="020B0604020202020204" pitchFamily="34" charset="0"/>
              </a:rPr>
              <a:t>observe</a:t>
            </a:r>
            <a:r>
              <a:rPr sz="30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sz="3000" spc="-26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0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65" dirty="0"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r>
              <a:rPr sz="30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7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sz="30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300" dirty="0">
                <a:latin typeface="Arial" panose="020B0604020202020204" pitchFamily="34" charset="0"/>
                <a:cs typeface="Arial" panose="020B0604020202020204" pitchFamily="34" charset="0"/>
              </a:rPr>
              <a:t>(the</a:t>
            </a:r>
            <a:r>
              <a:rPr sz="30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75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sz="30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195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30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6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00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29" dirty="0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sz="30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320" dirty="0"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sz="3000" spc="-22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30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35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sz="3000" spc="-3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95" dirty="0">
                <a:latin typeface="Arial" panose="020B0604020202020204" pitchFamily="34" charset="0"/>
                <a:cs typeface="Arial" panose="020B0604020202020204" pitchFamily="34" charset="0"/>
              </a:rPr>
              <a:t>labels).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00BF-AC49-AC21-20A8-0D48E826D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70FE7-64AC-C54E-E42F-2D02882BA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387" y="2192401"/>
            <a:ext cx="8082280" cy="276999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https://www.ncbi.nlm.nih.gov/snp/</a:t>
            </a:r>
            <a:r>
              <a:rPr lang="en-GB" dirty="0"/>
              <a:t> 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5137881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1237" y="5318941"/>
            <a:ext cx="5727065" cy="0"/>
          </a:xfrm>
          <a:custGeom>
            <a:avLst/>
            <a:gdLst/>
            <a:ahLst/>
            <a:cxnLst/>
            <a:rect l="l" t="t" r="r" b="b"/>
            <a:pathLst>
              <a:path w="5727065">
                <a:moveTo>
                  <a:pt x="0" y="0"/>
                </a:moveTo>
                <a:lnTo>
                  <a:pt x="5726608" y="0"/>
                </a:lnTo>
              </a:path>
            </a:pathLst>
          </a:custGeom>
          <a:ln w="130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01237" y="4797122"/>
            <a:ext cx="5727065" cy="0"/>
          </a:xfrm>
          <a:custGeom>
            <a:avLst/>
            <a:gdLst/>
            <a:ahLst/>
            <a:cxnLst/>
            <a:rect l="l" t="t" r="r" b="b"/>
            <a:pathLst>
              <a:path w="5727065">
                <a:moveTo>
                  <a:pt x="0" y="0"/>
                </a:moveTo>
                <a:lnTo>
                  <a:pt x="5726608" y="0"/>
                </a:lnTo>
              </a:path>
            </a:pathLst>
          </a:custGeom>
          <a:ln w="130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01237" y="4262376"/>
            <a:ext cx="5727065" cy="0"/>
          </a:xfrm>
          <a:custGeom>
            <a:avLst/>
            <a:gdLst/>
            <a:ahLst/>
            <a:cxnLst/>
            <a:rect l="l" t="t" r="r" b="b"/>
            <a:pathLst>
              <a:path w="5727065">
                <a:moveTo>
                  <a:pt x="0" y="0"/>
                </a:moveTo>
                <a:lnTo>
                  <a:pt x="5726608" y="0"/>
                </a:lnTo>
              </a:path>
            </a:pathLst>
          </a:custGeom>
          <a:ln w="130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01237" y="3740470"/>
            <a:ext cx="5727065" cy="0"/>
          </a:xfrm>
          <a:custGeom>
            <a:avLst/>
            <a:gdLst/>
            <a:ahLst/>
            <a:cxnLst/>
            <a:rect l="l" t="t" r="r" b="b"/>
            <a:pathLst>
              <a:path w="5727065">
                <a:moveTo>
                  <a:pt x="0" y="0"/>
                </a:moveTo>
                <a:lnTo>
                  <a:pt x="5726608" y="0"/>
                </a:lnTo>
              </a:path>
            </a:pathLst>
          </a:custGeom>
          <a:ln w="130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01237" y="3206071"/>
            <a:ext cx="5727065" cy="0"/>
          </a:xfrm>
          <a:custGeom>
            <a:avLst/>
            <a:gdLst/>
            <a:ahLst/>
            <a:cxnLst/>
            <a:rect l="l" t="t" r="r" b="b"/>
            <a:pathLst>
              <a:path w="5727065">
                <a:moveTo>
                  <a:pt x="0" y="0"/>
                </a:moveTo>
                <a:lnTo>
                  <a:pt x="5726608" y="0"/>
                </a:lnTo>
              </a:path>
            </a:pathLst>
          </a:custGeom>
          <a:ln w="130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01237" y="2671325"/>
            <a:ext cx="4937760" cy="0"/>
          </a:xfrm>
          <a:custGeom>
            <a:avLst/>
            <a:gdLst/>
            <a:ahLst/>
            <a:cxnLst/>
            <a:rect l="l" t="t" r="r" b="b"/>
            <a:pathLst>
              <a:path w="4937759">
                <a:moveTo>
                  <a:pt x="0" y="0"/>
                </a:moveTo>
                <a:lnTo>
                  <a:pt x="4937553" y="0"/>
                </a:lnTo>
              </a:path>
            </a:pathLst>
          </a:custGeom>
          <a:ln w="130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1237" y="2149418"/>
            <a:ext cx="5727065" cy="0"/>
          </a:xfrm>
          <a:custGeom>
            <a:avLst/>
            <a:gdLst/>
            <a:ahLst/>
            <a:cxnLst/>
            <a:rect l="l" t="t" r="r" b="b"/>
            <a:pathLst>
              <a:path w="5727065">
                <a:moveTo>
                  <a:pt x="0" y="0"/>
                </a:moveTo>
                <a:lnTo>
                  <a:pt x="5726608" y="0"/>
                </a:lnTo>
              </a:path>
            </a:pathLst>
          </a:custGeom>
          <a:ln w="130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749154" y="1608166"/>
            <a:ext cx="6209030" cy="4297680"/>
            <a:chOff x="1749154" y="1608166"/>
            <a:chExt cx="6209030" cy="4297680"/>
          </a:xfrm>
        </p:grpSpPr>
        <p:sp>
          <p:nvSpPr>
            <p:cNvPr id="10" name="object 10"/>
            <p:cNvSpPr/>
            <p:nvPr/>
          </p:nvSpPr>
          <p:spPr>
            <a:xfrm>
              <a:off x="1749145" y="1608175"/>
              <a:ext cx="5798820" cy="4297680"/>
            </a:xfrm>
            <a:custGeom>
              <a:avLst/>
              <a:gdLst/>
              <a:ahLst/>
              <a:cxnLst/>
              <a:rect l="l" t="t" r="r" b="b"/>
              <a:pathLst>
                <a:path w="5798820" h="4297680">
                  <a:moveTo>
                    <a:pt x="39065" y="4239095"/>
                  </a:moveTo>
                  <a:lnTo>
                    <a:pt x="0" y="4239095"/>
                  </a:lnTo>
                  <a:lnTo>
                    <a:pt x="0" y="4252112"/>
                  </a:lnTo>
                  <a:lnTo>
                    <a:pt x="39065" y="4252112"/>
                  </a:lnTo>
                  <a:lnTo>
                    <a:pt x="39065" y="4239095"/>
                  </a:lnTo>
                  <a:close/>
                </a:path>
                <a:path w="5798820" h="4297680">
                  <a:moveTo>
                    <a:pt x="39065" y="3704259"/>
                  </a:moveTo>
                  <a:lnTo>
                    <a:pt x="0" y="3704259"/>
                  </a:lnTo>
                  <a:lnTo>
                    <a:pt x="0" y="3717277"/>
                  </a:lnTo>
                  <a:lnTo>
                    <a:pt x="39065" y="3717277"/>
                  </a:lnTo>
                  <a:lnTo>
                    <a:pt x="39065" y="3704259"/>
                  </a:lnTo>
                  <a:close/>
                </a:path>
                <a:path w="5798820" h="4297680">
                  <a:moveTo>
                    <a:pt x="39065" y="3182442"/>
                  </a:moveTo>
                  <a:lnTo>
                    <a:pt x="0" y="3182442"/>
                  </a:lnTo>
                  <a:lnTo>
                    <a:pt x="0" y="3195459"/>
                  </a:lnTo>
                  <a:lnTo>
                    <a:pt x="39065" y="3195459"/>
                  </a:lnTo>
                  <a:lnTo>
                    <a:pt x="39065" y="3182442"/>
                  </a:lnTo>
                  <a:close/>
                </a:path>
                <a:path w="5798820" h="4297680">
                  <a:moveTo>
                    <a:pt x="39065" y="2647696"/>
                  </a:moveTo>
                  <a:lnTo>
                    <a:pt x="0" y="2647696"/>
                  </a:lnTo>
                  <a:lnTo>
                    <a:pt x="0" y="2660713"/>
                  </a:lnTo>
                  <a:lnTo>
                    <a:pt x="39065" y="2660713"/>
                  </a:lnTo>
                  <a:lnTo>
                    <a:pt x="39065" y="2647696"/>
                  </a:lnTo>
                  <a:close/>
                </a:path>
                <a:path w="5798820" h="4297680">
                  <a:moveTo>
                    <a:pt x="39065" y="2125789"/>
                  </a:moveTo>
                  <a:lnTo>
                    <a:pt x="0" y="2125789"/>
                  </a:lnTo>
                  <a:lnTo>
                    <a:pt x="0" y="2138807"/>
                  </a:lnTo>
                  <a:lnTo>
                    <a:pt x="39065" y="2138807"/>
                  </a:lnTo>
                  <a:lnTo>
                    <a:pt x="39065" y="2125789"/>
                  </a:lnTo>
                  <a:close/>
                </a:path>
                <a:path w="5798820" h="4297680">
                  <a:moveTo>
                    <a:pt x="39065" y="1591398"/>
                  </a:moveTo>
                  <a:lnTo>
                    <a:pt x="0" y="1591398"/>
                  </a:lnTo>
                  <a:lnTo>
                    <a:pt x="0" y="1604403"/>
                  </a:lnTo>
                  <a:lnTo>
                    <a:pt x="39065" y="1604403"/>
                  </a:lnTo>
                  <a:lnTo>
                    <a:pt x="39065" y="1591398"/>
                  </a:lnTo>
                  <a:close/>
                </a:path>
                <a:path w="5798820" h="4297680">
                  <a:moveTo>
                    <a:pt x="39065" y="1056652"/>
                  </a:moveTo>
                  <a:lnTo>
                    <a:pt x="0" y="1056652"/>
                  </a:lnTo>
                  <a:lnTo>
                    <a:pt x="0" y="1069657"/>
                  </a:lnTo>
                  <a:lnTo>
                    <a:pt x="39065" y="1069657"/>
                  </a:lnTo>
                  <a:lnTo>
                    <a:pt x="39065" y="1056652"/>
                  </a:lnTo>
                  <a:close/>
                </a:path>
                <a:path w="5798820" h="4297680">
                  <a:moveTo>
                    <a:pt x="39065" y="534746"/>
                  </a:moveTo>
                  <a:lnTo>
                    <a:pt x="0" y="534746"/>
                  </a:lnTo>
                  <a:lnTo>
                    <a:pt x="0" y="547751"/>
                  </a:lnTo>
                  <a:lnTo>
                    <a:pt x="39065" y="547751"/>
                  </a:lnTo>
                  <a:lnTo>
                    <a:pt x="39065" y="534746"/>
                  </a:lnTo>
                  <a:close/>
                </a:path>
                <a:path w="5798820" h="4297680">
                  <a:moveTo>
                    <a:pt x="39065" y="0"/>
                  </a:moveTo>
                  <a:lnTo>
                    <a:pt x="0" y="0"/>
                  </a:lnTo>
                  <a:lnTo>
                    <a:pt x="0" y="13017"/>
                  </a:lnTo>
                  <a:lnTo>
                    <a:pt x="39065" y="13017"/>
                  </a:lnTo>
                  <a:lnTo>
                    <a:pt x="39065" y="0"/>
                  </a:lnTo>
                  <a:close/>
                </a:path>
                <a:path w="5798820" h="4297680">
                  <a:moveTo>
                    <a:pt x="58597" y="4258615"/>
                  </a:moveTo>
                  <a:lnTo>
                    <a:pt x="45580" y="4258615"/>
                  </a:lnTo>
                  <a:lnTo>
                    <a:pt x="45580" y="4297654"/>
                  </a:lnTo>
                  <a:lnTo>
                    <a:pt x="58597" y="4297654"/>
                  </a:lnTo>
                  <a:lnTo>
                    <a:pt x="58597" y="4258615"/>
                  </a:lnTo>
                  <a:close/>
                </a:path>
                <a:path w="5798820" h="4297680">
                  <a:moveTo>
                    <a:pt x="632815" y="4258615"/>
                  </a:moveTo>
                  <a:lnTo>
                    <a:pt x="619785" y="4258615"/>
                  </a:lnTo>
                  <a:lnTo>
                    <a:pt x="619785" y="4297654"/>
                  </a:lnTo>
                  <a:lnTo>
                    <a:pt x="632815" y="4297654"/>
                  </a:lnTo>
                  <a:lnTo>
                    <a:pt x="632815" y="4258615"/>
                  </a:lnTo>
                  <a:close/>
                </a:path>
                <a:path w="5798820" h="4297680">
                  <a:moveTo>
                    <a:pt x="1206588" y="4258615"/>
                  </a:moveTo>
                  <a:lnTo>
                    <a:pt x="1193571" y="4258615"/>
                  </a:lnTo>
                  <a:lnTo>
                    <a:pt x="1193571" y="4297654"/>
                  </a:lnTo>
                  <a:lnTo>
                    <a:pt x="1206588" y="4297654"/>
                  </a:lnTo>
                  <a:lnTo>
                    <a:pt x="1206588" y="4258615"/>
                  </a:lnTo>
                  <a:close/>
                </a:path>
                <a:path w="5798820" h="4297680">
                  <a:moveTo>
                    <a:pt x="1780374" y="4258615"/>
                  </a:moveTo>
                  <a:lnTo>
                    <a:pt x="1767357" y="4258615"/>
                  </a:lnTo>
                  <a:lnTo>
                    <a:pt x="1767357" y="4297654"/>
                  </a:lnTo>
                  <a:lnTo>
                    <a:pt x="1780374" y="4297654"/>
                  </a:lnTo>
                  <a:lnTo>
                    <a:pt x="1780374" y="4258615"/>
                  </a:lnTo>
                  <a:close/>
                </a:path>
                <a:path w="5798820" h="4297680">
                  <a:moveTo>
                    <a:pt x="2354669" y="4258615"/>
                  </a:moveTo>
                  <a:lnTo>
                    <a:pt x="2341651" y="4258615"/>
                  </a:lnTo>
                  <a:lnTo>
                    <a:pt x="2341651" y="4297654"/>
                  </a:lnTo>
                  <a:lnTo>
                    <a:pt x="2354669" y="4297654"/>
                  </a:lnTo>
                  <a:lnTo>
                    <a:pt x="2354669" y="4258615"/>
                  </a:lnTo>
                  <a:close/>
                </a:path>
                <a:path w="5798820" h="4297680">
                  <a:moveTo>
                    <a:pt x="2928455" y="4258615"/>
                  </a:moveTo>
                  <a:lnTo>
                    <a:pt x="2915437" y="4258615"/>
                  </a:lnTo>
                  <a:lnTo>
                    <a:pt x="2915437" y="4297654"/>
                  </a:lnTo>
                  <a:lnTo>
                    <a:pt x="2928455" y="4297654"/>
                  </a:lnTo>
                  <a:lnTo>
                    <a:pt x="2928455" y="4258615"/>
                  </a:lnTo>
                  <a:close/>
                </a:path>
                <a:path w="5798820" h="4297680">
                  <a:moveTo>
                    <a:pt x="3502241" y="4258615"/>
                  </a:moveTo>
                  <a:lnTo>
                    <a:pt x="3489210" y="4258615"/>
                  </a:lnTo>
                  <a:lnTo>
                    <a:pt x="3489210" y="4297654"/>
                  </a:lnTo>
                  <a:lnTo>
                    <a:pt x="3502241" y="4297654"/>
                  </a:lnTo>
                  <a:lnTo>
                    <a:pt x="3502241" y="4258615"/>
                  </a:lnTo>
                  <a:close/>
                </a:path>
                <a:path w="5798820" h="4297680">
                  <a:moveTo>
                    <a:pt x="4076369" y="4258615"/>
                  </a:moveTo>
                  <a:lnTo>
                    <a:pt x="4063339" y="4258615"/>
                  </a:lnTo>
                  <a:lnTo>
                    <a:pt x="4063339" y="4297654"/>
                  </a:lnTo>
                  <a:lnTo>
                    <a:pt x="4076369" y="4297654"/>
                  </a:lnTo>
                  <a:lnTo>
                    <a:pt x="4076369" y="4258615"/>
                  </a:lnTo>
                  <a:close/>
                </a:path>
                <a:path w="5798820" h="4297680">
                  <a:moveTo>
                    <a:pt x="4650143" y="4258615"/>
                  </a:moveTo>
                  <a:lnTo>
                    <a:pt x="4637125" y="4258615"/>
                  </a:lnTo>
                  <a:lnTo>
                    <a:pt x="4637125" y="4297654"/>
                  </a:lnTo>
                  <a:lnTo>
                    <a:pt x="4650143" y="4297654"/>
                  </a:lnTo>
                  <a:lnTo>
                    <a:pt x="4650143" y="4258615"/>
                  </a:lnTo>
                  <a:close/>
                </a:path>
                <a:path w="5798820" h="4297680">
                  <a:moveTo>
                    <a:pt x="5223929" y="4258615"/>
                  </a:moveTo>
                  <a:lnTo>
                    <a:pt x="5210911" y="4258615"/>
                  </a:lnTo>
                  <a:lnTo>
                    <a:pt x="5210911" y="4297654"/>
                  </a:lnTo>
                  <a:lnTo>
                    <a:pt x="5223929" y="4297654"/>
                  </a:lnTo>
                  <a:lnTo>
                    <a:pt x="5223929" y="4258615"/>
                  </a:lnTo>
                  <a:close/>
                </a:path>
                <a:path w="5798820" h="4297680">
                  <a:moveTo>
                    <a:pt x="5778690" y="4239095"/>
                  </a:moveTo>
                  <a:lnTo>
                    <a:pt x="52082" y="4239095"/>
                  </a:lnTo>
                  <a:lnTo>
                    <a:pt x="52082" y="4252112"/>
                  </a:lnTo>
                  <a:lnTo>
                    <a:pt x="5778690" y="4252112"/>
                  </a:lnTo>
                  <a:lnTo>
                    <a:pt x="5778690" y="4239095"/>
                  </a:lnTo>
                  <a:close/>
                </a:path>
                <a:path w="5798820" h="4297680">
                  <a:moveTo>
                    <a:pt x="5778690" y="0"/>
                  </a:moveTo>
                  <a:lnTo>
                    <a:pt x="52082" y="0"/>
                  </a:lnTo>
                  <a:lnTo>
                    <a:pt x="52082" y="6502"/>
                  </a:lnTo>
                  <a:lnTo>
                    <a:pt x="45580" y="6502"/>
                  </a:lnTo>
                  <a:lnTo>
                    <a:pt x="45580" y="4232592"/>
                  </a:lnTo>
                  <a:lnTo>
                    <a:pt x="58597" y="4232592"/>
                  </a:lnTo>
                  <a:lnTo>
                    <a:pt x="58597" y="13004"/>
                  </a:lnTo>
                  <a:lnTo>
                    <a:pt x="5778690" y="13004"/>
                  </a:lnTo>
                  <a:lnTo>
                    <a:pt x="5778690" y="0"/>
                  </a:lnTo>
                  <a:close/>
                </a:path>
                <a:path w="5798820" h="4297680">
                  <a:moveTo>
                    <a:pt x="5798223" y="4258615"/>
                  </a:moveTo>
                  <a:lnTo>
                    <a:pt x="5785205" y="4258615"/>
                  </a:lnTo>
                  <a:lnTo>
                    <a:pt x="5785205" y="4297654"/>
                  </a:lnTo>
                  <a:lnTo>
                    <a:pt x="5798223" y="4297654"/>
                  </a:lnTo>
                  <a:lnTo>
                    <a:pt x="5798223" y="42586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2937" y="1881784"/>
              <a:ext cx="5635026" cy="350222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183291" y="2200529"/>
            <a:ext cx="697865" cy="946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dirty="0">
                <a:latin typeface="Arial"/>
                <a:cs typeface="Arial"/>
              </a:rPr>
              <a:t>n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=</a:t>
            </a:r>
            <a:r>
              <a:rPr sz="1200" spc="-12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2500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70"/>
              </a:spcBef>
            </a:pPr>
            <a:r>
              <a:rPr sz="1200" dirty="0">
                <a:latin typeface="Arial"/>
                <a:cs typeface="Arial"/>
              </a:rPr>
              <a:t>n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=</a:t>
            </a:r>
            <a:r>
              <a:rPr sz="1200" spc="-114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11000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65"/>
              </a:spcBef>
            </a:pPr>
            <a:r>
              <a:rPr sz="1200" dirty="0">
                <a:latin typeface="Arial"/>
                <a:cs typeface="Arial"/>
              </a:rPr>
              <a:t>n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=</a:t>
            </a:r>
            <a:r>
              <a:rPr sz="1200" spc="-114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17000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55"/>
              </a:spcBef>
            </a:pPr>
            <a:r>
              <a:rPr sz="1200" dirty="0">
                <a:latin typeface="Arial"/>
                <a:cs typeface="Arial"/>
              </a:rPr>
              <a:t>n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=</a:t>
            </a:r>
            <a:r>
              <a:rPr sz="1200" spc="-114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30000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673223" y="128270"/>
            <a:ext cx="3748404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-385" dirty="0"/>
              <a:t>Eﬀect </a:t>
            </a:r>
            <a:r>
              <a:rPr sz="2900" spc="-285" dirty="0"/>
              <a:t>size</a:t>
            </a:r>
            <a:r>
              <a:rPr sz="2900" spc="-335" dirty="0"/>
              <a:t> </a:t>
            </a:r>
            <a:r>
              <a:rPr sz="2900" spc="-60" dirty="0"/>
              <a:t>–</a:t>
            </a:r>
            <a:r>
              <a:rPr sz="2900" spc="-305" dirty="0"/>
              <a:t> </a:t>
            </a:r>
            <a:r>
              <a:rPr sz="2900" spc="-185" dirty="0"/>
              <a:t>MAF</a:t>
            </a:r>
            <a:r>
              <a:rPr sz="2900" spc="-305" dirty="0"/>
              <a:t> </a:t>
            </a:r>
            <a:r>
              <a:rPr sz="2900" spc="-220" dirty="0"/>
              <a:t>-</a:t>
            </a:r>
            <a:r>
              <a:rPr sz="2900" spc="-395" dirty="0"/>
              <a:t> </a:t>
            </a:r>
            <a:r>
              <a:rPr sz="2900" spc="-180" dirty="0"/>
              <a:t>Power</a:t>
            </a:r>
            <a:endParaRPr sz="2900"/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458" y="2987038"/>
            <a:ext cx="513587" cy="1484374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1749154" y="1608166"/>
            <a:ext cx="6209030" cy="4297680"/>
            <a:chOff x="1749154" y="1608166"/>
            <a:chExt cx="6209030" cy="4297680"/>
          </a:xfrm>
        </p:grpSpPr>
        <p:sp>
          <p:nvSpPr>
            <p:cNvPr id="16" name="object 16"/>
            <p:cNvSpPr/>
            <p:nvPr/>
          </p:nvSpPr>
          <p:spPr>
            <a:xfrm>
              <a:off x="1801237" y="5318941"/>
              <a:ext cx="5727065" cy="0"/>
            </a:xfrm>
            <a:custGeom>
              <a:avLst/>
              <a:gdLst/>
              <a:ahLst/>
              <a:cxnLst/>
              <a:rect l="l" t="t" r="r" b="b"/>
              <a:pathLst>
                <a:path w="5727065">
                  <a:moveTo>
                    <a:pt x="0" y="0"/>
                  </a:moveTo>
                  <a:lnTo>
                    <a:pt x="5726608" y="0"/>
                  </a:lnTo>
                </a:path>
              </a:pathLst>
            </a:custGeom>
            <a:ln w="130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801237" y="4797122"/>
              <a:ext cx="5727065" cy="0"/>
            </a:xfrm>
            <a:custGeom>
              <a:avLst/>
              <a:gdLst/>
              <a:ahLst/>
              <a:cxnLst/>
              <a:rect l="l" t="t" r="r" b="b"/>
              <a:pathLst>
                <a:path w="5727065">
                  <a:moveTo>
                    <a:pt x="0" y="0"/>
                  </a:moveTo>
                  <a:lnTo>
                    <a:pt x="5726608" y="0"/>
                  </a:lnTo>
                </a:path>
              </a:pathLst>
            </a:custGeom>
            <a:ln w="130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01237" y="4262376"/>
              <a:ext cx="5727065" cy="0"/>
            </a:xfrm>
            <a:custGeom>
              <a:avLst/>
              <a:gdLst/>
              <a:ahLst/>
              <a:cxnLst/>
              <a:rect l="l" t="t" r="r" b="b"/>
              <a:pathLst>
                <a:path w="5727065">
                  <a:moveTo>
                    <a:pt x="0" y="0"/>
                  </a:moveTo>
                  <a:lnTo>
                    <a:pt x="5726608" y="0"/>
                  </a:lnTo>
                </a:path>
              </a:pathLst>
            </a:custGeom>
            <a:ln w="130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01237" y="3740470"/>
              <a:ext cx="5727065" cy="0"/>
            </a:xfrm>
            <a:custGeom>
              <a:avLst/>
              <a:gdLst/>
              <a:ahLst/>
              <a:cxnLst/>
              <a:rect l="l" t="t" r="r" b="b"/>
              <a:pathLst>
                <a:path w="5727065">
                  <a:moveTo>
                    <a:pt x="0" y="0"/>
                  </a:moveTo>
                  <a:lnTo>
                    <a:pt x="5726608" y="0"/>
                  </a:lnTo>
                </a:path>
              </a:pathLst>
            </a:custGeom>
            <a:ln w="130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801237" y="3206071"/>
              <a:ext cx="5727065" cy="0"/>
            </a:xfrm>
            <a:custGeom>
              <a:avLst/>
              <a:gdLst/>
              <a:ahLst/>
              <a:cxnLst/>
              <a:rect l="l" t="t" r="r" b="b"/>
              <a:pathLst>
                <a:path w="5727065">
                  <a:moveTo>
                    <a:pt x="0" y="0"/>
                  </a:moveTo>
                  <a:lnTo>
                    <a:pt x="5726608" y="0"/>
                  </a:lnTo>
                </a:path>
              </a:pathLst>
            </a:custGeom>
            <a:ln w="130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801237" y="2671325"/>
              <a:ext cx="4937760" cy="0"/>
            </a:xfrm>
            <a:custGeom>
              <a:avLst/>
              <a:gdLst/>
              <a:ahLst/>
              <a:cxnLst/>
              <a:rect l="l" t="t" r="r" b="b"/>
              <a:pathLst>
                <a:path w="4937759">
                  <a:moveTo>
                    <a:pt x="0" y="0"/>
                  </a:moveTo>
                  <a:lnTo>
                    <a:pt x="4937553" y="0"/>
                  </a:lnTo>
                </a:path>
              </a:pathLst>
            </a:custGeom>
            <a:ln w="130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801237" y="2149418"/>
              <a:ext cx="4937760" cy="0"/>
            </a:xfrm>
            <a:custGeom>
              <a:avLst/>
              <a:gdLst/>
              <a:ahLst/>
              <a:cxnLst/>
              <a:rect l="l" t="t" r="r" b="b"/>
              <a:pathLst>
                <a:path w="4937759">
                  <a:moveTo>
                    <a:pt x="0" y="0"/>
                  </a:moveTo>
                  <a:lnTo>
                    <a:pt x="4937554" y="0"/>
                  </a:lnTo>
                </a:path>
              </a:pathLst>
            </a:custGeom>
            <a:ln w="130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49145" y="1608175"/>
              <a:ext cx="5798820" cy="4297680"/>
            </a:xfrm>
            <a:custGeom>
              <a:avLst/>
              <a:gdLst/>
              <a:ahLst/>
              <a:cxnLst/>
              <a:rect l="l" t="t" r="r" b="b"/>
              <a:pathLst>
                <a:path w="5798820" h="4297680">
                  <a:moveTo>
                    <a:pt x="39065" y="4239095"/>
                  </a:moveTo>
                  <a:lnTo>
                    <a:pt x="0" y="4239095"/>
                  </a:lnTo>
                  <a:lnTo>
                    <a:pt x="0" y="4252112"/>
                  </a:lnTo>
                  <a:lnTo>
                    <a:pt x="39065" y="4252112"/>
                  </a:lnTo>
                  <a:lnTo>
                    <a:pt x="39065" y="4239095"/>
                  </a:lnTo>
                  <a:close/>
                </a:path>
                <a:path w="5798820" h="4297680">
                  <a:moveTo>
                    <a:pt x="39065" y="3704259"/>
                  </a:moveTo>
                  <a:lnTo>
                    <a:pt x="0" y="3704259"/>
                  </a:lnTo>
                  <a:lnTo>
                    <a:pt x="0" y="3717277"/>
                  </a:lnTo>
                  <a:lnTo>
                    <a:pt x="39065" y="3717277"/>
                  </a:lnTo>
                  <a:lnTo>
                    <a:pt x="39065" y="3704259"/>
                  </a:lnTo>
                  <a:close/>
                </a:path>
                <a:path w="5798820" h="4297680">
                  <a:moveTo>
                    <a:pt x="39065" y="3182442"/>
                  </a:moveTo>
                  <a:lnTo>
                    <a:pt x="0" y="3182442"/>
                  </a:lnTo>
                  <a:lnTo>
                    <a:pt x="0" y="3195459"/>
                  </a:lnTo>
                  <a:lnTo>
                    <a:pt x="39065" y="3195459"/>
                  </a:lnTo>
                  <a:lnTo>
                    <a:pt x="39065" y="3182442"/>
                  </a:lnTo>
                  <a:close/>
                </a:path>
                <a:path w="5798820" h="4297680">
                  <a:moveTo>
                    <a:pt x="39065" y="2647696"/>
                  </a:moveTo>
                  <a:lnTo>
                    <a:pt x="0" y="2647696"/>
                  </a:lnTo>
                  <a:lnTo>
                    <a:pt x="0" y="2660713"/>
                  </a:lnTo>
                  <a:lnTo>
                    <a:pt x="39065" y="2660713"/>
                  </a:lnTo>
                  <a:lnTo>
                    <a:pt x="39065" y="2647696"/>
                  </a:lnTo>
                  <a:close/>
                </a:path>
                <a:path w="5798820" h="4297680">
                  <a:moveTo>
                    <a:pt x="39065" y="2125789"/>
                  </a:moveTo>
                  <a:lnTo>
                    <a:pt x="0" y="2125789"/>
                  </a:lnTo>
                  <a:lnTo>
                    <a:pt x="0" y="2138807"/>
                  </a:lnTo>
                  <a:lnTo>
                    <a:pt x="39065" y="2138807"/>
                  </a:lnTo>
                  <a:lnTo>
                    <a:pt x="39065" y="2125789"/>
                  </a:lnTo>
                  <a:close/>
                </a:path>
                <a:path w="5798820" h="4297680">
                  <a:moveTo>
                    <a:pt x="39065" y="1591398"/>
                  </a:moveTo>
                  <a:lnTo>
                    <a:pt x="0" y="1591398"/>
                  </a:lnTo>
                  <a:lnTo>
                    <a:pt x="0" y="1604403"/>
                  </a:lnTo>
                  <a:lnTo>
                    <a:pt x="39065" y="1604403"/>
                  </a:lnTo>
                  <a:lnTo>
                    <a:pt x="39065" y="1591398"/>
                  </a:lnTo>
                  <a:close/>
                </a:path>
                <a:path w="5798820" h="4297680">
                  <a:moveTo>
                    <a:pt x="39065" y="1056652"/>
                  </a:moveTo>
                  <a:lnTo>
                    <a:pt x="0" y="1056652"/>
                  </a:lnTo>
                  <a:lnTo>
                    <a:pt x="0" y="1069657"/>
                  </a:lnTo>
                  <a:lnTo>
                    <a:pt x="39065" y="1069657"/>
                  </a:lnTo>
                  <a:lnTo>
                    <a:pt x="39065" y="1056652"/>
                  </a:lnTo>
                  <a:close/>
                </a:path>
                <a:path w="5798820" h="4297680">
                  <a:moveTo>
                    <a:pt x="39065" y="534746"/>
                  </a:moveTo>
                  <a:lnTo>
                    <a:pt x="0" y="534746"/>
                  </a:lnTo>
                  <a:lnTo>
                    <a:pt x="0" y="547751"/>
                  </a:lnTo>
                  <a:lnTo>
                    <a:pt x="39065" y="547751"/>
                  </a:lnTo>
                  <a:lnTo>
                    <a:pt x="39065" y="534746"/>
                  </a:lnTo>
                  <a:close/>
                </a:path>
                <a:path w="5798820" h="4297680">
                  <a:moveTo>
                    <a:pt x="39065" y="0"/>
                  </a:moveTo>
                  <a:lnTo>
                    <a:pt x="0" y="0"/>
                  </a:lnTo>
                  <a:lnTo>
                    <a:pt x="0" y="13017"/>
                  </a:lnTo>
                  <a:lnTo>
                    <a:pt x="39065" y="13017"/>
                  </a:lnTo>
                  <a:lnTo>
                    <a:pt x="39065" y="0"/>
                  </a:lnTo>
                  <a:close/>
                </a:path>
                <a:path w="5798820" h="4297680">
                  <a:moveTo>
                    <a:pt x="58597" y="4258615"/>
                  </a:moveTo>
                  <a:lnTo>
                    <a:pt x="45580" y="4258615"/>
                  </a:lnTo>
                  <a:lnTo>
                    <a:pt x="45580" y="4297654"/>
                  </a:lnTo>
                  <a:lnTo>
                    <a:pt x="58597" y="4297654"/>
                  </a:lnTo>
                  <a:lnTo>
                    <a:pt x="58597" y="4258615"/>
                  </a:lnTo>
                  <a:close/>
                </a:path>
                <a:path w="5798820" h="4297680">
                  <a:moveTo>
                    <a:pt x="632815" y="4258615"/>
                  </a:moveTo>
                  <a:lnTo>
                    <a:pt x="619785" y="4258615"/>
                  </a:lnTo>
                  <a:lnTo>
                    <a:pt x="619785" y="4297654"/>
                  </a:lnTo>
                  <a:lnTo>
                    <a:pt x="632815" y="4297654"/>
                  </a:lnTo>
                  <a:lnTo>
                    <a:pt x="632815" y="4258615"/>
                  </a:lnTo>
                  <a:close/>
                </a:path>
                <a:path w="5798820" h="4297680">
                  <a:moveTo>
                    <a:pt x="1206588" y="4258615"/>
                  </a:moveTo>
                  <a:lnTo>
                    <a:pt x="1193571" y="4258615"/>
                  </a:lnTo>
                  <a:lnTo>
                    <a:pt x="1193571" y="4297654"/>
                  </a:lnTo>
                  <a:lnTo>
                    <a:pt x="1206588" y="4297654"/>
                  </a:lnTo>
                  <a:lnTo>
                    <a:pt x="1206588" y="4258615"/>
                  </a:lnTo>
                  <a:close/>
                </a:path>
                <a:path w="5798820" h="4297680">
                  <a:moveTo>
                    <a:pt x="1780374" y="4258615"/>
                  </a:moveTo>
                  <a:lnTo>
                    <a:pt x="1767357" y="4258615"/>
                  </a:lnTo>
                  <a:lnTo>
                    <a:pt x="1767357" y="4297654"/>
                  </a:lnTo>
                  <a:lnTo>
                    <a:pt x="1780374" y="4297654"/>
                  </a:lnTo>
                  <a:lnTo>
                    <a:pt x="1780374" y="4258615"/>
                  </a:lnTo>
                  <a:close/>
                </a:path>
                <a:path w="5798820" h="4297680">
                  <a:moveTo>
                    <a:pt x="2354669" y="4258615"/>
                  </a:moveTo>
                  <a:lnTo>
                    <a:pt x="2341651" y="4258615"/>
                  </a:lnTo>
                  <a:lnTo>
                    <a:pt x="2341651" y="4297654"/>
                  </a:lnTo>
                  <a:lnTo>
                    <a:pt x="2354669" y="4297654"/>
                  </a:lnTo>
                  <a:lnTo>
                    <a:pt x="2354669" y="4258615"/>
                  </a:lnTo>
                  <a:close/>
                </a:path>
                <a:path w="5798820" h="4297680">
                  <a:moveTo>
                    <a:pt x="2928455" y="4258615"/>
                  </a:moveTo>
                  <a:lnTo>
                    <a:pt x="2915437" y="4258615"/>
                  </a:lnTo>
                  <a:lnTo>
                    <a:pt x="2915437" y="4297654"/>
                  </a:lnTo>
                  <a:lnTo>
                    <a:pt x="2928455" y="4297654"/>
                  </a:lnTo>
                  <a:lnTo>
                    <a:pt x="2928455" y="4258615"/>
                  </a:lnTo>
                  <a:close/>
                </a:path>
                <a:path w="5798820" h="4297680">
                  <a:moveTo>
                    <a:pt x="3502241" y="4258615"/>
                  </a:moveTo>
                  <a:lnTo>
                    <a:pt x="3489210" y="4258615"/>
                  </a:lnTo>
                  <a:lnTo>
                    <a:pt x="3489210" y="4297654"/>
                  </a:lnTo>
                  <a:lnTo>
                    <a:pt x="3502241" y="4297654"/>
                  </a:lnTo>
                  <a:lnTo>
                    <a:pt x="3502241" y="4258615"/>
                  </a:lnTo>
                  <a:close/>
                </a:path>
                <a:path w="5798820" h="4297680">
                  <a:moveTo>
                    <a:pt x="4076369" y="4258615"/>
                  </a:moveTo>
                  <a:lnTo>
                    <a:pt x="4063339" y="4258615"/>
                  </a:lnTo>
                  <a:lnTo>
                    <a:pt x="4063339" y="4297654"/>
                  </a:lnTo>
                  <a:lnTo>
                    <a:pt x="4076369" y="4297654"/>
                  </a:lnTo>
                  <a:lnTo>
                    <a:pt x="4076369" y="4258615"/>
                  </a:lnTo>
                  <a:close/>
                </a:path>
                <a:path w="5798820" h="4297680">
                  <a:moveTo>
                    <a:pt x="4650143" y="4258615"/>
                  </a:moveTo>
                  <a:lnTo>
                    <a:pt x="4637125" y="4258615"/>
                  </a:lnTo>
                  <a:lnTo>
                    <a:pt x="4637125" y="4297654"/>
                  </a:lnTo>
                  <a:lnTo>
                    <a:pt x="4650143" y="4297654"/>
                  </a:lnTo>
                  <a:lnTo>
                    <a:pt x="4650143" y="4258615"/>
                  </a:lnTo>
                  <a:close/>
                </a:path>
                <a:path w="5798820" h="4297680">
                  <a:moveTo>
                    <a:pt x="5223929" y="4258615"/>
                  </a:moveTo>
                  <a:lnTo>
                    <a:pt x="5210911" y="4258615"/>
                  </a:lnTo>
                  <a:lnTo>
                    <a:pt x="5210911" y="4297654"/>
                  </a:lnTo>
                  <a:lnTo>
                    <a:pt x="5223929" y="4297654"/>
                  </a:lnTo>
                  <a:lnTo>
                    <a:pt x="5223929" y="4258615"/>
                  </a:lnTo>
                  <a:close/>
                </a:path>
                <a:path w="5798820" h="4297680">
                  <a:moveTo>
                    <a:pt x="5778690" y="4239095"/>
                  </a:moveTo>
                  <a:lnTo>
                    <a:pt x="52082" y="4239095"/>
                  </a:lnTo>
                  <a:lnTo>
                    <a:pt x="52082" y="4252112"/>
                  </a:lnTo>
                  <a:lnTo>
                    <a:pt x="5778690" y="4252112"/>
                  </a:lnTo>
                  <a:lnTo>
                    <a:pt x="5778690" y="4239095"/>
                  </a:lnTo>
                  <a:close/>
                </a:path>
                <a:path w="5798820" h="4297680">
                  <a:moveTo>
                    <a:pt x="5778690" y="0"/>
                  </a:moveTo>
                  <a:lnTo>
                    <a:pt x="52082" y="0"/>
                  </a:lnTo>
                  <a:lnTo>
                    <a:pt x="52082" y="6502"/>
                  </a:lnTo>
                  <a:lnTo>
                    <a:pt x="45580" y="6502"/>
                  </a:lnTo>
                  <a:lnTo>
                    <a:pt x="45580" y="4232592"/>
                  </a:lnTo>
                  <a:lnTo>
                    <a:pt x="58597" y="4232592"/>
                  </a:lnTo>
                  <a:lnTo>
                    <a:pt x="58597" y="13004"/>
                  </a:lnTo>
                  <a:lnTo>
                    <a:pt x="5778690" y="13004"/>
                  </a:lnTo>
                  <a:lnTo>
                    <a:pt x="5778690" y="0"/>
                  </a:lnTo>
                  <a:close/>
                </a:path>
                <a:path w="5798820" h="4297680">
                  <a:moveTo>
                    <a:pt x="5798223" y="4258615"/>
                  </a:moveTo>
                  <a:lnTo>
                    <a:pt x="5785205" y="4258615"/>
                  </a:lnTo>
                  <a:lnTo>
                    <a:pt x="5785205" y="4297654"/>
                  </a:lnTo>
                  <a:lnTo>
                    <a:pt x="5798223" y="4297654"/>
                  </a:lnTo>
                  <a:lnTo>
                    <a:pt x="5798223" y="42586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22937" y="1881784"/>
              <a:ext cx="5635026" cy="3332623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390971" y="4665615"/>
            <a:ext cx="2787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Arial"/>
                <a:cs typeface="Arial"/>
              </a:rPr>
              <a:t>0.1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86370" y="3074217"/>
            <a:ext cx="387350" cy="1308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1430" algn="r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Arial"/>
                <a:cs typeface="Arial"/>
              </a:rPr>
              <a:t>0.25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19"/>
              </a:spcBef>
            </a:pPr>
            <a:endParaRPr sz="1400">
              <a:latin typeface="Arial"/>
              <a:cs typeface="Arial"/>
            </a:endParaRPr>
          </a:p>
          <a:p>
            <a:pPr marR="6350" algn="r">
              <a:lnSpc>
                <a:spcPct val="100000"/>
              </a:lnSpc>
            </a:pPr>
            <a:r>
              <a:rPr sz="1400" spc="-25" dirty="0">
                <a:latin typeface="Arial"/>
                <a:cs typeface="Arial"/>
              </a:rPr>
              <a:t>0.2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15"/>
              </a:spcBef>
            </a:pPr>
            <a:endParaRPr sz="14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400" spc="-20" dirty="0">
                <a:latin typeface="Arial"/>
                <a:cs typeface="Arial"/>
              </a:rPr>
              <a:t>0.15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90971" y="2539297"/>
            <a:ext cx="2787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Arial"/>
                <a:cs typeface="Arial"/>
              </a:rPr>
              <a:t>0.3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86370" y="2017564"/>
            <a:ext cx="3810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Arial"/>
                <a:cs typeface="Arial"/>
              </a:rPr>
              <a:t>0.35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90971" y="1482645"/>
            <a:ext cx="2787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Arial"/>
                <a:cs typeface="Arial"/>
              </a:rPr>
              <a:t>0.4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80597" y="3145660"/>
            <a:ext cx="518159" cy="119888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D1F74"/>
                </a:solidFill>
                <a:latin typeface="Tahoma"/>
                <a:cs typeface="Tahoma"/>
              </a:rPr>
              <a:t>E</a:t>
            </a:r>
            <a:r>
              <a:rPr sz="1800" b="1" dirty="0">
                <a:solidFill>
                  <a:srgbClr val="0E3087"/>
                </a:solidFill>
                <a:latin typeface="Tahoma"/>
                <a:cs typeface="Tahoma"/>
              </a:rPr>
              <a:t>f</a:t>
            </a:r>
            <a:r>
              <a:rPr sz="1800" b="1" dirty="0">
                <a:solidFill>
                  <a:srgbClr val="0D1F74"/>
                </a:solidFill>
                <a:latin typeface="Tahoma"/>
                <a:cs typeface="Tahoma"/>
              </a:rPr>
              <a:t>fec</a:t>
            </a:r>
            <a:r>
              <a:rPr sz="1800" b="1" dirty="0">
                <a:solidFill>
                  <a:srgbClr val="0E3087"/>
                </a:solidFill>
                <a:latin typeface="Tahoma"/>
                <a:cs typeface="Tahoma"/>
              </a:rPr>
              <a:t>t</a:t>
            </a:r>
            <a:r>
              <a:rPr sz="1800" b="1" spc="-75" dirty="0">
                <a:solidFill>
                  <a:srgbClr val="0E3087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0E3087"/>
                </a:solidFill>
                <a:latin typeface="Tahoma"/>
                <a:cs typeface="Tahoma"/>
              </a:rPr>
              <a:t>size</a:t>
            </a:r>
            <a:endParaRPr sz="1800">
              <a:latin typeface="Tahoma"/>
              <a:cs typeface="Tahoma"/>
            </a:endParaRPr>
          </a:p>
          <a:p>
            <a:pPr marR="1270" algn="ctr">
              <a:lnSpc>
                <a:spcPct val="100000"/>
              </a:lnSpc>
              <a:spcBef>
                <a:spcPts val="20"/>
              </a:spcBef>
            </a:pPr>
            <a:r>
              <a:rPr sz="1400" b="1" dirty="0">
                <a:latin typeface="Arial"/>
                <a:cs typeface="Arial"/>
              </a:rPr>
              <a:t>z-</a:t>
            </a:r>
            <a:r>
              <a:rPr sz="1400" b="1" spc="-10" dirty="0">
                <a:latin typeface="Arial"/>
                <a:cs typeface="Arial"/>
              </a:rPr>
              <a:t>score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182164" y="2101051"/>
            <a:ext cx="723265" cy="105664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1200" dirty="0">
                <a:latin typeface="Arial"/>
                <a:cs typeface="Arial"/>
              </a:rPr>
              <a:t>n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=</a:t>
            </a:r>
            <a:r>
              <a:rPr sz="1200" spc="-12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2500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1200" dirty="0">
                <a:latin typeface="Arial"/>
                <a:cs typeface="Arial"/>
              </a:rPr>
              <a:t>n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=</a:t>
            </a:r>
            <a:r>
              <a:rPr sz="1200" spc="-114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11000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1200" dirty="0">
                <a:latin typeface="Arial"/>
                <a:cs typeface="Arial"/>
              </a:rPr>
              <a:t>n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=</a:t>
            </a:r>
            <a:r>
              <a:rPr sz="1200" spc="-114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17000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1200" dirty="0">
                <a:latin typeface="Arial"/>
                <a:cs typeface="Arial"/>
              </a:rPr>
              <a:t>n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=</a:t>
            </a:r>
            <a:r>
              <a:rPr sz="1200" spc="-114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30000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26706" y="4398264"/>
            <a:ext cx="757427" cy="513587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6558153" y="4459984"/>
            <a:ext cx="474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0000FF"/>
                </a:solidFill>
                <a:latin typeface="Tahoma"/>
                <a:cs typeface="Tahoma"/>
              </a:rPr>
              <a:t>FTO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439154" y="1013460"/>
            <a:ext cx="1201420" cy="515620"/>
            <a:chOff x="5439154" y="1013460"/>
            <a:chExt cx="1201420" cy="515620"/>
          </a:xfrm>
        </p:grpSpPr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39154" y="1014983"/>
              <a:ext cx="452626" cy="51358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55562" y="1013460"/>
              <a:ext cx="795526" cy="51358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88964" y="1043939"/>
              <a:ext cx="271271" cy="35356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43828" y="1043939"/>
              <a:ext cx="396239" cy="353565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5545580" y="1067765"/>
            <a:ext cx="90487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850" dirty="0">
                <a:solidFill>
                  <a:srgbClr val="0D1F74"/>
                </a:solidFill>
                <a:latin typeface="Symbol"/>
                <a:cs typeface="Symbol"/>
              </a:rPr>
              <a:t></a:t>
            </a:r>
            <a:r>
              <a:rPr sz="1850" dirty="0">
                <a:solidFill>
                  <a:srgbClr val="0D1F74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E3087"/>
                </a:solidFill>
                <a:latin typeface="Tahoma"/>
                <a:cs typeface="Tahoma"/>
              </a:rPr>
              <a:t>=</a:t>
            </a:r>
            <a:r>
              <a:rPr sz="1800" spc="55" dirty="0">
                <a:solidFill>
                  <a:srgbClr val="0E3087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0D1F74"/>
                </a:solidFill>
                <a:latin typeface="Tahoma"/>
                <a:cs typeface="Tahoma"/>
              </a:rPr>
              <a:t>10</a:t>
            </a:r>
            <a:r>
              <a:rPr sz="1800" spc="-30" baseline="20833" dirty="0">
                <a:solidFill>
                  <a:srgbClr val="0E3087"/>
                </a:solidFill>
                <a:latin typeface="Tahoma"/>
                <a:cs typeface="Tahoma"/>
              </a:rPr>
              <a:t>-</a:t>
            </a:r>
            <a:r>
              <a:rPr sz="1800" spc="-832" baseline="20833" dirty="0">
                <a:solidFill>
                  <a:srgbClr val="0E3087"/>
                </a:solidFill>
                <a:latin typeface="Tahoma"/>
                <a:cs typeface="Tahoma"/>
              </a:rPr>
              <a:t>6</a:t>
            </a:r>
            <a:endParaRPr sz="1800" baseline="20833">
              <a:latin typeface="Tahoma"/>
              <a:cs typeface="Tahoma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448044" y="1013460"/>
            <a:ext cx="1671955" cy="513715"/>
            <a:chOff x="6448044" y="1013460"/>
            <a:chExt cx="1671955" cy="513715"/>
          </a:xfrm>
        </p:grpSpPr>
        <p:pic>
          <p:nvPicPr>
            <p:cNvPr id="41" name="object 4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48044" y="1013460"/>
              <a:ext cx="929639" cy="51358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29270" y="1013460"/>
              <a:ext cx="990599" cy="513587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6579868" y="1074801"/>
            <a:ext cx="137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D1F74"/>
                </a:solidFill>
                <a:latin typeface="Tahoma"/>
                <a:cs typeface="Tahoma"/>
              </a:rPr>
              <a:t>power</a:t>
            </a:r>
            <a:r>
              <a:rPr sz="1800" spc="-90" dirty="0">
                <a:solidFill>
                  <a:srgbClr val="0D1F74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0E3087"/>
                </a:solidFill>
                <a:latin typeface="Tahoma"/>
                <a:cs typeface="Tahoma"/>
              </a:rPr>
              <a:t>=</a:t>
            </a:r>
            <a:r>
              <a:rPr sz="1800" spc="-170" dirty="0">
                <a:solidFill>
                  <a:srgbClr val="0E3087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0E3087"/>
                </a:solidFill>
                <a:latin typeface="Tahoma"/>
                <a:cs typeface="Tahoma"/>
              </a:rPr>
              <a:t>0.80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5143500" y="6539480"/>
            <a:ext cx="3342640" cy="318770"/>
            <a:chOff x="5143500" y="6539480"/>
            <a:chExt cx="3342640" cy="318770"/>
          </a:xfrm>
        </p:grpSpPr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43500" y="6539480"/>
              <a:ext cx="1620009" cy="31851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19670" y="6539480"/>
              <a:ext cx="1965960" cy="318516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1286370" y="5187000"/>
            <a:ext cx="7046595" cy="1644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Arial"/>
                <a:cs typeface="Arial"/>
              </a:rPr>
              <a:t>0.05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endParaRPr sz="1400">
              <a:latin typeface="Arial"/>
              <a:cs typeface="Arial"/>
            </a:endParaRPr>
          </a:p>
          <a:p>
            <a:pPr marL="266700">
              <a:lnSpc>
                <a:spcPct val="100000"/>
              </a:lnSpc>
            </a:pPr>
            <a:r>
              <a:rPr sz="1400" spc="-50" dirty="0">
                <a:latin typeface="Arial"/>
                <a:cs typeface="Arial"/>
              </a:rPr>
              <a:t>0</a:t>
            </a:r>
            <a:endParaRPr sz="1400">
              <a:latin typeface="Arial"/>
              <a:cs typeface="Arial"/>
            </a:endParaRPr>
          </a:p>
          <a:p>
            <a:pPr marL="387985">
              <a:lnSpc>
                <a:spcPct val="100000"/>
              </a:lnSpc>
              <a:spcBef>
                <a:spcPts val="395"/>
              </a:spcBef>
              <a:tabLst>
                <a:tab pos="961390" algn="l"/>
                <a:tab pos="1483360" algn="l"/>
                <a:tab pos="2057400" algn="l"/>
                <a:tab pos="2631440" algn="l"/>
                <a:tab pos="3204845" algn="l"/>
                <a:tab pos="3778885" algn="l"/>
                <a:tab pos="4352925" algn="l"/>
                <a:tab pos="4926965" algn="l"/>
                <a:tab pos="5501005" algn="l"/>
                <a:tab pos="6074410" algn="l"/>
              </a:tabLst>
            </a:pPr>
            <a:r>
              <a:rPr sz="1400" spc="-25" dirty="0">
                <a:latin typeface="Arial"/>
                <a:cs typeface="Arial"/>
              </a:rPr>
              <a:t>0%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25" dirty="0">
                <a:latin typeface="Arial"/>
                <a:cs typeface="Arial"/>
              </a:rPr>
              <a:t>5%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25" dirty="0">
                <a:latin typeface="Arial"/>
                <a:cs typeface="Arial"/>
              </a:rPr>
              <a:t>10%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25" dirty="0">
                <a:latin typeface="Arial"/>
                <a:cs typeface="Arial"/>
              </a:rPr>
              <a:t>15%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25" dirty="0">
                <a:latin typeface="Arial"/>
                <a:cs typeface="Arial"/>
              </a:rPr>
              <a:t>20%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25" dirty="0">
                <a:latin typeface="Arial"/>
                <a:cs typeface="Arial"/>
              </a:rPr>
              <a:t>25%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25" dirty="0">
                <a:latin typeface="Arial"/>
                <a:cs typeface="Arial"/>
              </a:rPr>
              <a:t>30%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25" dirty="0">
                <a:latin typeface="Arial"/>
                <a:cs typeface="Arial"/>
              </a:rPr>
              <a:t>35%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25" dirty="0">
                <a:latin typeface="Arial"/>
                <a:cs typeface="Arial"/>
              </a:rPr>
              <a:t>40%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25" dirty="0">
                <a:latin typeface="Arial"/>
                <a:cs typeface="Arial"/>
              </a:rPr>
              <a:t>45%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25" dirty="0">
                <a:latin typeface="Arial"/>
                <a:cs typeface="Arial"/>
              </a:rPr>
              <a:t>50%</a:t>
            </a:r>
            <a:endParaRPr sz="1400">
              <a:latin typeface="Arial"/>
              <a:cs typeface="Arial"/>
            </a:endParaRPr>
          </a:p>
          <a:p>
            <a:pPr marL="2204085">
              <a:lnSpc>
                <a:spcPct val="100000"/>
              </a:lnSpc>
              <a:spcBef>
                <a:spcPts val="725"/>
              </a:spcBef>
            </a:pPr>
            <a:r>
              <a:rPr sz="1400" b="1" spc="45" dirty="0">
                <a:latin typeface="Arial"/>
                <a:cs typeface="Arial"/>
              </a:rPr>
              <a:t>Minor</a:t>
            </a:r>
            <a:r>
              <a:rPr sz="1400" b="1" spc="2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allele</a:t>
            </a:r>
            <a:r>
              <a:rPr sz="1400" b="1" spc="160" dirty="0">
                <a:latin typeface="Arial"/>
                <a:cs typeface="Arial"/>
              </a:rPr>
              <a:t> </a:t>
            </a:r>
            <a:r>
              <a:rPr sz="1400" b="1" spc="55" dirty="0">
                <a:latin typeface="Arial"/>
                <a:cs typeface="Arial"/>
              </a:rPr>
              <a:t>frequency</a:t>
            </a:r>
            <a:r>
              <a:rPr sz="1400" b="1" spc="10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(%)</a:t>
            </a:r>
            <a:endParaRPr sz="1400">
              <a:latin typeface="Arial"/>
              <a:cs typeface="Arial"/>
            </a:endParaRPr>
          </a:p>
          <a:p>
            <a:pPr marL="3962400">
              <a:lnSpc>
                <a:spcPct val="100000"/>
              </a:lnSpc>
              <a:spcBef>
                <a:spcPts val="610"/>
              </a:spcBef>
            </a:pPr>
            <a:r>
              <a:rPr sz="1400" b="1" dirty="0">
                <a:solidFill>
                  <a:srgbClr val="EDEBE0"/>
                </a:solidFill>
                <a:latin typeface="Arial"/>
                <a:cs typeface="Arial"/>
              </a:rPr>
              <a:t>Loos,</a:t>
            </a:r>
            <a:r>
              <a:rPr sz="1400" b="1" spc="-15" dirty="0">
                <a:solidFill>
                  <a:srgbClr val="EDEBE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EDEBE0"/>
                </a:solidFill>
                <a:latin typeface="Arial"/>
                <a:cs typeface="Arial"/>
              </a:rPr>
              <a:t>Lindgren,</a:t>
            </a:r>
            <a:r>
              <a:rPr sz="1400" b="1" spc="-15" dirty="0">
                <a:solidFill>
                  <a:srgbClr val="EDEBE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EDEBE0"/>
                </a:solidFill>
                <a:latin typeface="Arial"/>
                <a:cs typeface="Arial"/>
              </a:rPr>
              <a:t>Li,</a:t>
            </a:r>
            <a:r>
              <a:rPr sz="1400" b="1" spc="-10" dirty="0">
                <a:solidFill>
                  <a:srgbClr val="EDEBE0"/>
                </a:solidFill>
                <a:latin typeface="Arial"/>
                <a:cs typeface="Arial"/>
              </a:rPr>
              <a:t> unpublished</a:t>
            </a:r>
            <a:r>
              <a:rPr sz="1400" b="1" spc="-150" dirty="0">
                <a:solidFill>
                  <a:srgbClr val="EDEBE0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EDEBE0"/>
                </a:solidFill>
                <a:latin typeface="Arial"/>
                <a:cs typeface="Arial"/>
              </a:rPr>
              <a:t>data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2447290">
              <a:lnSpc>
                <a:spcPct val="100000"/>
              </a:lnSpc>
              <a:spcBef>
                <a:spcPts val="100"/>
              </a:spcBef>
            </a:pPr>
            <a:r>
              <a:rPr spc="-285" dirty="0"/>
              <a:t>Meta-</a:t>
            </a:r>
            <a:r>
              <a:rPr spc="-345" dirty="0"/>
              <a:t>analysis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39" y="1608073"/>
            <a:ext cx="7880350" cy="3395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</a:tabLst>
            </a:pP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sz="3200" spc="-3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0" dirty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sizes</a:t>
            </a:r>
            <a:r>
              <a:rPr sz="3200" spc="-3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25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55" dirty="0"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290"/>
              </a:spcBef>
              <a:buFont typeface="Arial"/>
              <a:buChar char="•"/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3200" spc="-254" dirty="0">
                <a:latin typeface="Arial" panose="020B0604020202020204" pitchFamily="34" charset="0"/>
                <a:cs typeface="Arial" panose="020B0604020202020204" pitchFamily="34" charset="0"/>
              </a:rPr>
              <a:t>Combine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20" dirty="0" err="1">
                <a:latin typeface="Arial" panose="020B0604020202020204" pitchFamily="34" charset="0"/>
                <a:cs typeface="Arial" panose="020B0604020202020204" pitchFamily="34" charset="0"/>
              </a:rPr>
              <a:t>mul</a:t>
            </a:r>
            <a:r>
              <a:rPr lang="en-GB" sz="3200" spc="-22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220" dirty="0" err="1">
                <a:latin typeface="Arial" panose="020B0604020202020204" pitchFamily="34" charset="0"/>
                <a:cs typeface="Arial" panose="020B0604020202020204" pitchFamily="34" charset="0"/>
              </a:rPr>
              <a:t>ple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5" dirty="0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45" dirty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sz="32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535"/>
              </a:spcBef>
              <a:buFont typeface="Arial"/>
              <a:buChar char="•"/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080" indent="-342900">
              <a:lnSpc>
                <a:spcPts val="38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215" dirty="0">
                <a:latin typeface="Arial" panose="020B0604020202020204" pitchFamily="34" charset="0"/>
                <a:cs typeface="Arial" panose="020B0604020202020204" pitchFamily="34" charset="0"/>
              </a:rPr>
              <a:t>Either</a:t>
            </a:r>
            <a:r>
              <a:rPr sz="32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0" dirty="0">
                <a:latin typeface="Arial" panose="020B0604020202020204" pitchFamily="34" charset="0"/>
                <a:cs typeface="Arial" panose="020B0604020202020204" pitchFamily="34" charset="0"/>
              </a:rPr>
              <a:t>combine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5" dirty="0"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sz="3200" spc="-250" dirty="0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0" dirty="0">
                <a:latin typeface="Arial" panose="020B0604020202020204" pitchFamily="34" charset="0"/>
                <a:cs typeface="Arial" panose="020B0604020202020204" pitchFamily="34" charset="0"/>
              </a:rPr>
              <a:t>(Fisher’s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test), </a:t>
            </a:r>
            <a:r>
              <a:rPr sz="3200" spc="-25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coeﬃcient</a:t>
            </a:r>
            <a:r>
              <a:rPr sz="3200" spc="-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sz="3200" spc="-34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mates </a:t>
            </a:r>
            <a:r>
              <a:rPr lang="en-GB" sz="3200" spc="-56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0" dirty="0"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  <a:r>
              <a:rPr sz="3200" spc="-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95" dirty="0">
                <a:latin typeface="Arial" panose="020B0604020202020204" pitchFamily="34" charset="0"/>
                <a:cs typeface="Arial" panose="020B0604020202020204" pitchFamily="34" charset="0"/>
              </a:rPr>
              <a:t>error</a:t>
            </a:r>
            <a:r>
              <a:rPr sz="32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(beqer)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2102" y="1937004"/>
            <a:ext cx="1820545" cy="899160"/>
            <a:chOff x="832102" y="1937004"/>
            <a:chExt cx="1820545" cy="899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3100" y="1937004"/>
              <a:ext cx="709367" cy="7894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2102" y="2156460"/>
              <a:ext cx="1310640" cy="679702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979676" y="3090672"/>
            <a:ext cx="1152525" cy="864235"/>
            <a:chOff x="1979676" y="3090672"/>
            <a:chExt cx="1152525" cy="86423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09800" y="3090672"/>
              <a:ext cx="576071" cy="4983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9922" y="3157727"/>
              <a:ext cx="423671" cy="3657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01822" y="3256788"/>
              <a:ext cx="537971" cy="46481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93848" y="3456432"/>
              <a:ext cx="537971" cy="4648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1822" y="3456432"/>
              <a:ext cx="576071" cy="49834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17776" y="3157727"/>
              <a:ext cx="422147" cy="3657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9676" y="3256788"/>
              <a:ext cx="537971" cy="4648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1700" y="3456432"/>
              <a:ext cx="537971" cy="4648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9676" y="3456432"/>
              <a:ext cx="576071" cy="498346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583690" y="2586227"/>
            <a:ext cx="1264920" cy="513715"/>
            <a:chOff x="583690" y="2586227"/>
            <a:chExt cx="1264920" cy="51371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3690" y="2586227"/>
              <a:ext cx="420622" cy="51358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6467" y="2586227"/>
              <a:ext cx="423671" cy="5135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2290" y="2586227"/>
              <a:ext cx="1036318" cy="513587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15771" y="2175383"/>
            <a:ext cx="1219200" cy="74993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04165">
              <a:lnSpc>
                <a:spcPct val="100000"/>
              </a:lnSpc>
              <a:spcBef>
                <a:spcPts val="480"/>
              </a:spcBef>
            </a:pPr>
            <a:r>
              <a:rPr sz="2400" b="1" spc="-385" dirty="0">
                <a:solidFill>
                  <a:srgbClr val="6F6FFF"/>
                </a:solidFill>
                <a:latin typeface="Arial"/>
                <a:cs typeface="Arial"/>
              </a:rPr>
              <a:t>W</a:t>
            </a:r>
            <a:r>
              <a:rPr sz="2400" b="1" spc="-385" dirty="0">
                <a:solidFill>
                  <a:srgbClr val="8289FF"/>
                </a:solidFill>
                <a:latin typeface="Arial"/>
                <a:cs typeface="Arial"/>
              </a:rPr>
              <a:t>T</a:t>
            </a:r>
            <a:r>
              <a:rPr sz="2400" b="1" spc="-385" dirty="0">
                <a:solidFill>
                  <a:srgbClr val="6F6FFF"/>
                </a:solidFill>
                <a:latin typeface="Arial"/>
                <a:cs typeface="Arial"/>
              </a:rPr>
              <a:t>CCC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</a:pPr>
            <a:r>
              <a:rPr sz="1800" b="1" spc="-175" dirty="0">
                <a:solidFill>
                  <a:srgbClr val="0D1F74"/>
                </a:solidFill>
                <a:latin typeface="Arial"/>
                <a:cs typeface="Arial"/>
              </a:rPr>
              <a:t>T2D</a:t>
            </a:r>
            <a:r>
              <a:rPr sz="1800" b="1" spc="-170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0D1F74"/>
                </a:solidFill>
                <a:latin typeface="Arial"/>
                <a:cs typeface="Arial"/>
              </a:rPr>
              <a:t>Cases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932432" y="2586227"/>
            <a:ext cx="1101851" cy="513587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064766" y="2636011"/>
            <a:ext cx="8172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45" dirty="0">
                <a:solidFill>
                  <a:srgbClr val="0D1F74"/>
                </a:solidFill>
                <a:latin typeface="Arial"/>
                <a:cs typeface="Arial"/>
              </a:rPr>
              <a:t>C</a:t>
            </a:r>
            <a:r>
              <a:rPr sz="1800" b="1" spc="-145" dirty="0">
                <a:solidFill>
                  <a:srgbClr val="0E3087"/>
                </a:solidFill>
                <a:latin typeface="Arial"/>
                <a:cs typeface="Arial"/>
              </a:rPr>
              <a:t>o</a:t>
            </a:r>
            <a:r>
              <a:rPr sz="1800" b="1" spc="-145" dirty="0">
                <a:solidFill>
                  <a:srgbClr val="0D1F74"/>
                </a:solidFill>
                <a:latin typeface="Arial"/>
                <a:cs typeface="Arial"/>
              </a:rPr>
              <a:t>n</a:t>
            </a:r>
            <a:r>
              <a:rPr sz="1800" b="1" spc="-145" dirty="0">
                <a:solidFill>
                  <a:srgbClr val="0E3087"/>
                </a:solidFill>
                <a:latin typeface="Arial"/>
                <a:cs typeface="Arial"/>
              </a:rPr>
              <a:t>trols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63038" y="3130294"/>
            <a:ext cx="586739" cy="513586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595118" y="3179190"/>
            <a:ext cx="304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60" dirty="0">
                <a:solidFill>
                  <a:srgbClr val="0D1F74"/>
                </a:solidFill>
                <a:latin typeface="Arial"/>
                <a:cs typeface="Arial"/>
              </a:rPr>
              <a:t>V</a:t>
            </a:r>
            <a:r>
              <a:rPr sz="1800" b="1" spc="-160" dirty="0">
                <a:solidFill>
                  <a:srgbClr val="0E3087"/>
                </a:solidFill>
                <a:latin typeface="Arial"/>
                <a:cs typeface="Arial"/>
              </a:rPr>
              <a:t>s.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94359" y="2444494"/>
            <a:ext cx="5130165" cy="1798320"/>
            <a:chOff x="594359" y="2444494"/>
            <a:chExt cx="5130165" cy="1798320"/>
          </a:xfrm>
        </p:grpSpPr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3816" y="3049523"/>
              <a:ext cx="504443" cy="5410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14982" y="3121150"/>
              <a:ext cx="370330" cy="39776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82979" y="3229355"/>
              <a:ext cx="469391" cy="50444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50619" y="3445764"/>
              <a:ext cx="470915" cy="50444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82979" y="3445764"/>
              <a:ext cx="502918" cy="54101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6175" y="3121150"/>
              <a:ext cx="368807" cy="39776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2647" y="3229355"/>
              <a:ext cx="470914" cy="50444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80287" y="3445764"/>
              <a:ext cx="470915" cy="50444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2647" y="3445764"/>
              <a:ext cx="504443" cy="54101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613409" y="3915918"/>
              <a:ext cx="2519680" cy="288290"/>
            </a:xfrm>
            <a:custGeom>
              <a:avLst/>
              <a:gdLst/>
              <a:ahLst/>
              <a:cxnLst/>
              <a:rect l="l" t="t" r="r" b="b"/>
              <a:pathLst>
                <a:path w="2519680" h="288289">
                  <a:moveTo>
                    <a:pt x="0" y="0"/>
                  </a:moveTo>
                  <a:lnTo>
                    <a:pt x="18159" y="38272"/>
                  </a:lnTo>
                  <a:lnTo>
                    <a:pt x="69413" y="72672"/>
                  </a:lnTo>
                  <a:lnTo>
                    <a:pt x="105933" y="87989"/>
                  </a:lnTo>
                  <a:lnTo>
                    <a:pt x="148909" y="101822"/>
                  </a:lnTo>
                  <a:lnTo>
                    <a:pt x="197736" y="113998"/>
                  </a:lnTo>
                  <a:lnTo>
                    <a:pt x="251807" y="124347"/>
                  </a:lnTo>
                  <a:lnTo>
                    <a:pt x="310516" y="132695"/>
                  </a:lnTo>
                  <a:lnTo>
                    <a:pt x="373258" y="138870"/>
                  </a:lnTo>
                  <a:lnTo>
                    <a:pt x="439427" y="142702"/>
                  </a:lnTo>
                  <a:lnTo>
                    <a:pt x="508418" y="144017"/>
                  </a:lnTo>
                  <a:lnTo>
                    <a:pt x="751204" y="144017"/>
                  </a:lnTo>
                  <a:lnTo>
                    <a:pt x="820193" y="145333"/>
                  </a:lnTo>
                  <a:lnTo>
                    <a:pt x="886360" y="149165"/>
                  </a:lnTo>
                  <a:lnTo>
                    <a:pt x="949099" y="155340"/>
                  </a:lnTo>
                  <a:lnTo>
                    <a:pt x="1007805" y="163688"/>
                  </a:lnTo>
                  <a:lnTo>
                    <a:pt x="1061871" y="174037"/>
                  </a:lnTo>
                  <a:lnTo>
                    <a:pt x="1110693" y="186213"/>
                  </a:lnTo>
                  <a:lnTo>
                    <a:pt x="1153665" y="200046"/>
                  </a:lnTo>
                  <a:lnTo>
                    <a:pt x="1190181" y="215363"/>
                  </a:lnTo>
                  <a:lnTo>
                    <a:pt x="1241426" y="249763"/>
                  </a:lnTo>
                  <a:lnTo>
                    <a:pt x="1259585" y="288035"/>
                  </a:lnTo>
                  <a:lnTo>
                    <a:pt x="1264225" y="268501"/>
                  </a:lnTo>
                  <a:lnTo>
                    <a:pt x="1299532" y="231993"/>
                  </a:lnTo>
                  <a:lnTo>
                    <a:pt x="1365504" y="200046"/>
                  </a:lnTo>
                  <a:lnTo>
                    <a:pt x="1408476" y="186213"/>
                  </a:lnTo>
                  <a:lnTo>
                    <a:pt x="1457298" y="174037"/>
                  </a:lnTo>
                  <a:lnTo>
                    <a:pt x="1511364" y="163688"/>
                  </a:lnTo>
                  <a:lnTo>
                    <a:pt x="1570070" y="155340"/>
                  </a:lnTo>
                  <a:lnTo>
                    <a:pt x="1632809" y="149165"/>
                  </a:lnTo>
                  <a:lnTo>
                    <a:pt x="1698976" y="145333"/>
                  </a:lnTo>
                  <a:lnTo>
                    <a:pt x="1767965" y="144017"/>
                  </a:lnTo>
                  <a:lnTo>
                    <a:pt x="2010789" y="144017"/>
                  </a:lnTo>
                  <a:lnTo>
                    <a:pt x="2079779" y="142702"/>
                  </a:lnTo>
                  <a:lnTo>
                    <a:pt x="2145946" y="138870"/>
                  </a:lnTo>
                  <a:lnTo>
                    <a:pt x="2208685" y="132695"/>
                  </a:lnTo>
                  <a:lnTo>
                    <a:pt x="2267391" y="124347"/>
                  </a:lnTo>
                  <a:lnTo>
                    <a:pt x="2321457" y="113998"/>
                  </a:lnTo>
                  <a:lnTo>
                    <a:pt x="2370279" y="101822"/>
                  </a:lnTo>
                  <a:lnTo>
                    <a:pt x="2413251" y="87989"/>
                  </a:lnTo>
                  <a:lnTo>
                    <a:pt x="2449767" y="72672"/>
                  </a:lnTo>
                  <a:lnTo>
                    <a:pt x="2501012" y="38272"/>
                  </a:lnTo>
                  <a:lnTo>
                    <a:pt x="2514530" y="19534"/>
                  </a:lnTo>
                  <a:lnTo>
                    <a:pt x="2519171" y="0"/>
                  </a:lnTo>
                </a:path>
              </a:pathLst>
            </a:custGeom>
            <a:ln w="38099">
              <a:solidFill>
                <a:srgbClr val="0084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46576" y="2444494"/>
              <a:ext cx="871726" cy="67970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02122" y="3380232"/>
              <a:ext cx="576070" cy="49834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2246" y="3445764"/>
              <a:ext cx="423671" cy="36575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94146" y="3546347"/>
              <a:ext cx="537971" cy="46481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86170" y="3745991"/>
              <a:ext cx="537971" cy="46481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94146" y="3745991"/>
              <a:ext cx="576071" cy="49682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0099" y="3445764"/>
              <a:ext cx="422147" cy="36575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1999" y="3546347"/>
              <a:ext cx="537971" cy="46481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64022" y="3745991"/>
              <a:ext cx="537971" cy="46481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1999" y="3745991"/>
              <a:ext cx="576071" cy="49682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174492" y="2875788"/>
              <a:ext cx="420622" cy="51358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287266" y="2875788"/>
              <a:ext cx="423671" cy="51358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03090" y="2875788"/>
              <a:ext cx="1036318" cy="513587"/>
            </a:xfrm>
            <a:prstGeom prst="rect">
              <a:avLst/>
            </a:prstGeom>
          </p:spPr>
        </p:pic>
      </p:grp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1159558" y="297054"/>
            <a:ext cx="6833234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16405">
              <a:lnSpc>
                <a:spcPct val="100000"/>
              </a:lnSpc>
              <a:spcBef>
                <a:spcPts val="100"/>
              </a:spcBef>
            </a:pPr>
            <a:r>
              <a:rPr sz="4000" spc="-260" dirty="0"/>
              <a:t>Meta-</a:t>
            </a:r>
            <a:r>
              <a:rPr sz="4000" spc="-305" dirty="0"/>
              <a:t>analysis</a:t>
            </a:r>
            <a:r>
              <a:rPr sz="4000" spc="-535" dirty="0"/>
              <a:t> </a:t>
            </a:r>
            <a:r>
              <a:rPr sz="4000" spc="-375" dirty="0"/>
              <a:t>of </a:t>
            </a:r>
            <a:r>
              <a:rPr sz="4000" spc="-350" dirty="0"/>
              <a:t>genome-</a:t>
            </a:r>
            <a:r>
              <a:rPr sz="4000" spc="-290" dirty="0"/>
              <a:t>wide</a:t>
            </a:r>
            <a:r>
              <a:rPr sz="4000" spc="-409" dirty="0"/>
              <a:t> </a:t>
            </a:r>
            <a:r>
              <a:rPr sz="4000" spc="-355" dirty="0" err="1"/>
              <a:t>associa</a:t>
            </a:r>
            <a:r>
              <a:rPr lang="en-GB" sz="4000" spc="-355" dirty="0" err="1"/>
              <a:t>ti</a:t>
            </a:r>
            <a:r>
              <a:rPr sz="4000" spc="-355" dirty="0"/>
              <a:t>on</a:t>
            </a:r>
            <a:r>
              <a:rPr sz="4000" spc="-490" dirty="0"/>
              <a:t> </a:t>
            </a:r>
            <a:r>
              <a:rPr sz="4000" spc="-360" dirty="0"/>
              <a:t>studies</a:t>
            </a:r>
            <a:endParaRPr sz="4000" dirty="0"/>
          </a:p>
        </p:txBody>
      </p:sp>
      <p:sp>
        <p:nvSpPr>
          <p:cNvPr id="49" name="object 49"/>
          <p:cNvSpPr txBox="1"/>
          <p:nvPr/>
        </p:nvSpPr>
        <p:spPr>
          <a:xfrm>
            <a:off x="3306826" y="2460244"/>
            <a:ext cx="1203325" cy="75438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723265">
              <a:lnSpc>
                <a:spcPct val="100000"/>
              </a:lnSpc>
              <a:spcBef>
                <a:spcPts val="500"/>
              </a:spcBef>
            </a:pPr>
            <a:r>
              <a:rPr sz="2400" b="1" spc="-185" dirty="0">
                <a:solidFill>
                  <a:srgbClr val="6F6FFF"/>
                </a:solidFill>
                <a:latin typeface="Arial"/>
                <a:cs typeface="Arial"/>
              </a:rPr>
              <a:t>DGI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800" b="1" spc="-175" dirty="0">
                <a:solidFill>
                  <a:srgbClr val="0D1F74"/>
                </a:solidFill>
                <a:latin typeface="Arial"/>
                <a:cs typeface="Arial"/>
              </a:rPr>
              <a:t>T2D</a:t>
            </a:r>
            <a:r>
              <a:rPr sz="1800" b="1" spc="-170" dirty="0">
                <a:solidFill>
                  <a:srgbClr val="0D1F74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0D1F74"/>
                </a:solidFill>
                <a:latin typeface="Arial"/>
                <a:cs typeface="Arial"/>
              </a:rPr>
              <a:t>Cases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0" name="object 5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526278" y="2875788"/>
            <a:ext cx="1101851" cy="513587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4657469" y="2925317"/>
            <a:ext cx="8140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0" dirty="0">
                <a:solidFill>
                  <a:srgbClr val="0D1F74"/>
                </a:solidFill>
                <a:latin typeface="Arial"/>
                <a:cs typeface="Arial"/>
              </a:rPr>
              <a:t>Controls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2" name="object 5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055364" y="3416808"/>
            <a:ext cx="586738" cy="513587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4187696" y="3466592"/>
            <a:ext cx="304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60" dirty="0">
                <a:solidFill>
                  <a:srgbClr val="0D1F74"/>
                </a:solidFill>
                <a:latin typeface="Arial"/>
                <a:cs typeface="Arial"/>
              </a:rPr>
              <a:t>V</a:t>
            </a:r>
            <a:r>
              <a:rPr sz="1800" b="1" spc="-160" dirty="0">
                <a:solidFill>
                  <a:srgbClr val="0E3087"/>
                </a:solidFill>
                <a:latin typeface="Arial"/>
                <a:cs typeface="Arial"/>
              </a:rPr>
              <a:t>s.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4" name="object 5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472428" y="2875788"/>
            <a:ext cx="1232915" cy="679702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1133855" y="3339084"/>
            <a:ext cx="4610100" cy="1866900"/>
            <a:chOff x="1133855" y="3339084"/>
            <a:chExt cx="4610100" cy="1866900"/>
          </a:xfrm>
        </p:grpSpPr>
        <p:pic>
          <p:nvPicPr>
            <p:cNvPr id="56" name="object 5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04614" y="3339084"/>
              <a:ext cx="504442" cy="53949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05783" y="3410710"/>
              <a:ext cx="370331" cy="39623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73778" y="3518916"/>
              <a:ext cx="469390" cy="50444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41420" y="3735323"/>
              <a:ext cx="470914" cy="50444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73778" y="3735322"/>
              <a:ext cx="502919" cy="53949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36976" y="3410710"/>
              <a:ext cx="368807" cy="39623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03448" y="3518916"/>
              <a:ext cx="470914" cy="50444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71088" y="3735323"/>
              <a:ext cx="470914" cy="50444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03448" y="3735322"/>
              <a:ext cx="504443" cy="539494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3204209" y="4203952"/>
              <a:ext cx="2520950" cy="288290"/>
            </a:xfrm>
            <a:custGeom>
              <a:avLst/>
              <a:gdLst/>
              <a:ahLst/>
              <a:cxnLst/>
              <a:rect l="l" t="t" r="r" b="b"/>
              <a:pathLst>
                <a:path w="2520950" h="288289">
                  <a:moveTo>
                    <a:pt x="0" y="0"/>
                  </a:moveTo>
                  <a:lnTo>
                    <a:pt x="18158" y="38272"/>
                  </a:lnTo>
                  <a:lnTo>
                    <a:pt x="69402" y="72672"/>
                  </a:lnTo>
                  <a:lnTo>
                    <a:pt x="105918" y="87989"/>
                  </a:lnTo>
                  <a:lnTo>
                    <a:pt x="148891" y="101822"/>
                  </a:lnTo>
                  <a:lnTo>
                    <a:pt x="197712" y="113998"/>
                  </a:lnTo>
                  <a:lnTo>
                    <a:pt x="251778" y="124347"/>
                  </a:lnTo>
                  <a:lnTo>
                    <a:pt x="310485" y="132695"/>
                  </a:lnTo>
                  <a:lnTo>
                    <a:pt x="373223" y="138870"/>
                  </a:lnTo>
                  <a:lnTo>
                    <a:pt x="439390" y="142702"/>
                  </a:lnTo>
                  <a:lnTo>
                    <a:pt x="508379" y="144018"/>
                  </a:lnTo>
                  <a:lnTo>
                    <a:pt x="751965" y="144018"/>
                  </a:lnTo>
                  <a:lnTo>
                    <a:pt x="820955" y="145333"/>
                  </a:lnTo>
                  <a:lnTo>
                    <a:pt x="887122" y="149165"/>
                  </a:lnTo>
                  <a:lnTo>
                    <a:pt x="949861" y="155340"/>
                  </a:lnTo>
                  <a:lnTo>
                    <a:pt x="1008567" y="163688"/>
                  </a:lnTo>
                  <a:lnTo>
                    <a:pt x="1062633" y="174037"/>
                  </a:lnTo>
                  <a:lnTo>
                    <a:pt x="1111455" y="186213"/>
                  </a:lnTo>
                  <a:lnTo>
                    <a:pt x="1154427" y="200046"/>
                  </a:lnTo>
                  <a:lnTo>
                    <a:pt x="1190943" y="215363"/>
                  </a:lnTo>
                  <a:lnTo>
                    <a:pt x="1242188" y="249763"/>
                  </a:lnTo>
                  <a:lnTo>
                    <a:pt x="1260347" y="288036"/>
                  </a:lnTo>
                  <a:lnTo>
                    <a:pt x="1264987" y="268501"/>
                  </a:lnTo>
                  <a:lnTo>
                    <a:pt x="1300294" y="231993"/>
                  </a:lnTo>
                  <a:lnTo>
                    <a:pt x="1366266" y="200046"/>
                  </a:lnTo>
                  <a:lnTo>
                    <a:pt x="1409238" y="186213"/>
                  </a:lnTo>
                  <a:lnTo>
                    <a:pt x="1458060" y="174037"/>
                  </a:lnTo>
                  <a:lnTo>
                    <a:pt x="1512126" y="163688"/>
                  </a:lnTo>
                  <a:lnTo>
                    <a:pt x="1570832" y="155340"/>
                  </a:lnTo>
                  <a:lnTo>
                    <a:pt x="1633571" y="149165"/>
                  </a:lnTo>
                  <a:lnTo>
                    <a:pt x="1699738" y="145333"/>
                  </a:lnTo>
                  <a:lnTo>
                    <a:pt x="1768727" y="144018"/>
                  </a:lnTo>
                  <a:lnTo>
                    <a:pt x="2012313" y="144018"/>
                  </a:lnTo>
                  <a:lnTo>
                    <a:pt x="2081303" y="142702"/>
                  </a:lnTo>
                  <a:lnTo>
                    <a:pt x="2147470" y="138870"/>
                  </a:lnTo>
                  <a:lnTo>
                    <a:pt x="2210209" y="132695"/>
                  </a:lnTo>
                  <a:lnTo>
                    <a:pt x="2268915" y="124347"/>
                  </a:lnTo>
                  <a:lnTo>
                    <a:pt x="2322981" y="113998"/>
                  </a:lnTo>
                  <a:lnTo>
                    <a:pt x="2371803" y="101822"/>
                  </a:lnTo>
                  <a:lnTo>
                    <a:pt x="2414775" y="87989"/>
                  </a:lnTo>
                  <a:lnTo>
                    <a:pt x="2451291" y="72672"/>
                  </a:lnTo>
                  <a:lnTo>
                    <a:pt x="2502536" y="38272"/>
                  </a:lnTo>
                  <a:lnTo>
                    <a:pt x="2516054" y="19534"/>
                  </a:lnTo>
                  <a:lnTo>
                    <a:pt x="2520694" y="0"/>
                  </a:lnTo>
                </a:path>
              </a:pathLst>
            </a:custGeom>
            <a:ln w="38099">
              <a:solidFill>
                <a:srgbClr val="0084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33855" y="4389120"/>
              <a:ext cx="1479803" cy="56692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777995" y="4639055"/>
              <a:ext cx="1479802" cy="566927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6652004" y="2942971"/>
            <a:ext cx="853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20" dirty="0">
                <a:solidFill>
                  <a:srgbClr val="6F6FFF"/>
                </a:solidFill>
                <a:latin typeface="Arial"/>
                <a:cs typeface="Arial"/>
              </a:rPr>
              <a:t>Fusion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5983222" y="3307079"/>
            <a:ext cx="2550160" cy="1369060"/>
            <a:chOff x="5983222" y="3307079"/>
            <a:chExt cx="2550160" cy="1369060"/>
          </a:xfrm>
        </p:grpSpPr>
        <p:pic>
          <p:nvPicPr>
            <p:cNvPr id="70" name="object 7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10855" y="3811523"/>
              <a:ext cx="576070" cy="49834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40980" y="3878579"/>
              <a:ext cx="422147" cy="365759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02880" y="3977640"/>
              <a:ext cx="537970" cy="464818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94904" y="4177284"/>
              <a:ext cx="537970" cy="46481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02880" y="4177284"/>
              <a:ext cx="576070" cy="49834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18830" y="3878579"/>
              <a:ext cx="422147" cy="365759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80730" y="3977640"/>
              <a:ext cx="537970" cy="464818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72756" y="4177284"/>
              <a:ext cx="537970" cy="464818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80730" y="4177284"/>
              <a:ext cx="576070" cy="49834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983222" y="3307079"/>
              <a:ext cx="1264919" cy="513587"/>
            </a:xfrm>
            <a:prstGeom prst="rect">
              <a:avLst/>
            </a:prstGeom>
          </p:spPr>
        </p:pic>
      </p:grpSp>
      <p:sp>
        <p:nvSpPr>
          <p:cNvPr id="80" name="object 80"/>
          <p:cNvSpPr txBox="1"/>
          <p:nvPr/>
        </p:nvSpPr>
        <p:spPr>
          <a:xfrm>
            <a:off x="6115556" y="3356864"/>
            <a:ext cx="964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75" dirty="0">
                <a:solidFill>
                  <a:srgbClr val="0D1F74"/>
                </a:solidFill>
                <a:latin typeface="Arial"/>
                <a:cs typeface="Arial"/>
              </a:rPr>
              <a:t>T2D </a:t>
            </a:r>
            <a:r>
              <a:rPr sz="1800" b="1" spc="-220" dirty="0">
                <a:solidFill>
                  <a:srgbClr val="0D1F74"/>
                </a:solidFill>
                <a:latin typeface="Arial"/>
                <a:cs typeface="Arial"/>
              </a:rPr>
              <a:t>Cases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1" name="object 8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333488" y="3307079"/>
            <a:ext cx="1101851" cy="513587"/>
          </a:xfrm>
          <a:prstGeom prst="rect">
            <a:avLst/>
          </a:prstGeom>
        </p:spPr>
      </p:pic>
      <p:sp>
        <p:nvSpPr>
          <p:cNvPr id="82" name="object 82"/>
          <p:cNvSpPr txBox="1"/>
          <p:nvPr/>
        </p:nvSpPr>
        <p:spPr>
          <a:xfrm>
            <a:off x="7466201" y="3356864"/>
            <a:ext cx="8172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45" dirty="0">
                <a:solidFill>
                  <a:srgbClr val="0D1F74"/>
                </a:solidFill>
                <a:latin typeface="Arial"/>
                <a:cs typeface="Arial"/>
              </a:rPr>
              <a:t>C</a:t>
            </a:r>
            <a:r>
              <a:rPr sz="1800" b="1" spc="-145" dirty="0">
                <a:solidFill>
                  <a:srgbClr val="0E3087"/>
                </a:solidFill>
                <a:latin typeface="Arial"/>
                <a:cs typeface="Arial"/>
              </a:rPr>
              <a:t>o</a:t>
            </a:r>
            <a:r>
              <a:rPr sz="1800" b="1" spc="-145" dirty="0">
                <a:solidFill>
                  <a:srgbClr val="0D1F74"/>
                </a:solidFill>
                <a:latin typeface="Arial"/>
                <a:cs typeface="Arial"/>
              </a:rPr>
              <a:t>n</a:t>
            </a:r>
            <a:r>
              <a:rPr sz="1800" b="1" spc="-145" dirty="0">
                <a:solidFill>
                  <a:srgbClr val="0E3087"/>
                </a:solidFill>
                <a:latin typeface="Arial"/>
                <a:cs typeface="Arial"/>
              </a:rPr>
              <a:t>trols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3" name="object 8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864094" y="3849623"/>
            <a:ext cx="586739" cy="513587"/>
          </a:xfrm>
          <a:prstGeom prst="rect">
            <a:avLst/>
          </a:prstGeom>
        </p:spPr>
      </p:pic>
      <p:sp>
        <p:nvSpPr>
          <p:cNvPr id="84" name="object 84"/>
          <p:cNvSpPr txBox="1"/>
          <p:nvPr/>
        </p:nvSpPr>
        <p:spPr>
          <a:xfrm>
            <a:off x="6996428" y="3900041"/>
            <a:ext cx="304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60" dirty="0">
                <a:solidFill>
                  <a:srgbClr val="0D1F74"/>
                </a:solidFill>
                <a:latin typeface="Arial"/>
                <a:cs typeface="Arial"/>
              </a:rPr>
              <a:t>V</a:t>
            </a:r>
            <a:r>
              <a:rPr sz="1800" b="1" spc="-160" dirty="0">
                <a:solidFill>
                  <a:srgbClr val="0E3087"/>
                </a:solidFill>
                <a:latin typeface="Arial"/>
                <a:cs typeface="Arial"/>
              </a:rPr>
              <a:t>s.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5993890" y="3770376"/>
            <a:ext cx="2559050" cy="1172210"/>
            <a:chOff x="5993890" y="3770376"/>
            <a:chExt cx="2559050" cy="1172210"/>
          </a:xfrm>
        </p:grpSpPr>
        <p:pic>
          <p:nvPicPr>
            <p:cNvPr id="86" name="object 8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13346" y="3770376"/>
              <a:ext cx="502919" cy="539494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14514" y="3842003"/>
              <a:ext cx="370331" cy="39776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80986" y="3950208"/>
              <a:ext cx="470914" cy="504443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50151" y="4166615"/>
              <a:ext cx="469391" cy="50444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80986" y="4166615"/>
              <a:ext cx="504442" cy="541018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45707" y="3842003"/>
              <a:ext cx="368807" cy="397762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012178" y="3950208"/>
              <a:ext cx="469390" cy="504443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179819" y="4166615"/>
              <a:ext cx="470915" cy="504443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12178" y="4166615"/>
              <a:ext cx="502919" cy="541018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6012940" y="4636769"/>
              <a:ext cx="2520950" cy="287020"/>
            </a:xfrm>
            <a:custGeom>
              <a:avLst/>
              <a:gdLst/>
              <a:ahLst/>
              <a:cxnLst/>
              <a:rect l="l" t="t" r="r" b="b"/>
              <a:pathLst>
                <a:path w="2520950" h="287020">
                  <a:moveTo>
                    <a:pt x="0" y="0"/>
                  </a:moveTo>
                  <a:lnTo>
                    <a:pt x="18065" y="38083"/>
                  </a:lnTo>
                  <a:lnTo>
                    <a:pt x="69050" y="72305"/>
                  </a:lnTo>
                  <a:lnTo>
                    <a:pt x="105378" y="87539"/>
                  </a:lnTo>
                  <a:lnTo>
                    <a:pt x="148128" y="101297"/>
                  </a:lnTo>
                  <a:lnTo>
                    <a:pt x="196696" y="113407"/>
                  </a:lnTo>
                  <a:lnTo>
                    <a:pt x="250480" y="123696"/>
                  </a:lnTo>
                  <a:lnTo>
                    <a:pt x="308876" y="131997"/>
                  </a:lnTo>
                  <a:lnTo>
                    <a:pt x="371282" y="138137"/>
                  </a:lnTo>
                  <a:lnTo>
                    <a:pt x="437095" y="141947"/>
                  </a:lnTo>
                  <a:lnTo>
                    <a:pt x="505712" y="143255"/>
                  </a:lnTo>
                  <a:lnTo>
                    <a:pt x="754634" y="143255"/>
                  </a:lnTo>
                  <a:lnTo>
                    <a:pt x="823250" y="144562"/>
                  </a:lnTo>
                  <a:lnTo>
                    <a:pt x="889063" y="148372"/>
                  </a:lnTo>
                  <a:lnTo>
                    <a:pt x="951470" y="154513"/>
                  </a:lnTo>
                  <a:lnTo>
                    <a:pt x="1009865" y="162812"/>
                  </a:lnTo>
                  <a:lnTo>
                    <a:pt x="1063649" y="173103"/>
                  </a:lnTo>
                  <a:lnTo>
                    <a:pt x="1112217" y="185212"/>
                  </a:lnTo>
                  <a:lnTo>
                    <a:pt x="1154967" y="198971"/>
                  </a:lnTo>
                  <a:lnTo>
                    <a:pt x="1191296" y="214205"/>
                  </a:lnTo>
                  <a:lnTo>
                    <a:pt x="1242280" y="248426"/>
                  </a:lnTo>
                  <a:lnTo>
                    <a:pt x="1260347" y="286510"/>
                  </a:lnTo>
                  <a:lnTo>
                    <a:pt x="1264964" y="267071"/>
                  </a:lnTo>
                  <a:lnTo>
                    <a:pt x="1300092" y="230748"/>
                  </a:lnTo>
                  <a:lnTo>
                    <a:pt x="1365726" y="198971"/>
                  </a:lnTo>
                  <a:lnTo>
                    <a:pt x="1408475" y="185212"/>
                  </a:lnTo>
                  <a:lnTo>
                    <a:pt x="1457044" y="173103"/>
                  </a:lnTo>
                  <a:lnTo>
                    <a:pt x="1510828" y="162812"/>
                  </a:lnTo>
                  <a:lnTo>
                    <a:pt x="1569224" y="154513"/>
                  </a:lnTo>
                  <a:lnTo>
                    <a:pt x="1631630" y="148372"/>
                  </a:lnTo>
                  <a:lnTo>
                    <a:pt x="1697443" y="144562"/>
                  </a:lnTo>
                  <a:lnTo>
                    <a:pt x="1766061" y="143255"/>
                  </a:lnTo>
                  <a:lnTo>
                    <a:pt x="2014980" y="143255"/>
                  </a:lnTo>
                  <a:lnTo>
                    <a:pt x="2083598" y="141947"/>
                  </a:lnTo>
                  <a:lnTo>
                    <a:pt x="2149411" y="138137"/>
                  </a:lnTo>
                  <a:lnTo>
                    <a:pt x="2211817" y="131997"/>
                  </a:lnTo>
                  <a:lnTo>
                    <a:pt x="2270213" y="123696"/>
                  </a:lnTo>
                  <a:lnTo>
                    <a:pt x="2323997" y="113407"/>
                  </a:lnTo>
                  <a:lnTo>
                    <a:pt x="2372565" y="101297"/>
                  </a:lnTo>
                  <a:lnTo>
                    <a:pt x="2415315" y="87539"/>
                  </a:lnTo>
                  <a:lnTo>
                    <a:pt x="2451644" y="72305"/>
                  </a:lnTo>
                  <a:lnTo>
                    <a:pt x="2502627" y="38083"/>
                  </a:lnTo>
                  <a:lnTo>
                    <a:pt x="2516077" y="19438"/>
                  </a:lnTo>
                  <a:lnTo>
                    <a:pt x="2520695" y="0"/>
                  </a:lnTo>
                </a:path>
              </a:pathLst>
            </a:custGeom>
            <a:ln w="38099">
              <a:solidFill>
                <a:srgbClr val="0084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6" name="object 96"/>
          <p:cNvGrpSpPr/>
          <p:nvPr/>
        </p:nvGrpSpPr>
        <p:grpSpPr>
          <a:xfrm>
            <a:off x="167638" y="1525524"/>
            <a:ext cx="8780145" cy="623570"/>
            <a:chOff x="167638" y="1525524"/>
            <a:chExt cx="8780145" cy="623570"/>
          </a:xfrm>
        </p:grpSpPr>
        <p:pic>
          <p:nvPicPr>
            <p:cNvPr id="97" name="object 9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7638" y="1525524"/>
              <a:ext cx="1688592" cy="62331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484374" y="1525524"/>
              <a:ext cx="1423414" cy="623314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602992" y="1525524"/>
              <a:ext cx="3942586" cy="623314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173722" y="1525524"/>
              <a:ext cx="457199" cy="62331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259066" y="1525524"/>
              <a:ext cx="2688334" cy="623314"/>
            </a:xfrm>
            <a:prstGeom prst="rect">
              <a:avLst/>
            </a:prstGeom>
          </p:spPr>
        </p:pic>
      </p:grpSp>
      <p:sp>
        <p:nvSpPr>
          <p:cNvPr id="102" name="object 102"/>
          <p:cNvSpPr txBox="1"/>
          <p:nvPr/>
        </p:nvSpPr>
        <p:spPr>
          <a:xfrm>
            <a:off x="329589" y="1586103"/>
            <a:ext cx="840359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215" dirty="0">
                <a:solidFill>
                  <a:srgbClr val="FF0000"/>
                </a:solidFill>
                <a:latin typeface="Arial"/>
                <a:cs typeface="Arial"/>
              </a:rPr>
              <a:t>DIAGRAM</a:t>
            </a:r>
            <a:r>
              <a:rPr sz="2200" b="1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b="1" spc="-160" dirty="0">
                <a:solidFill>
                  <a:srgbClr val="FF0000"/>
                </a:solidFill>
                <a:latin typeface="Arial"/>
                <a:cs typeface="Arial"/>
              </a:rPr>
              <a:t>(DIAbetes</a:t>
            </a:r>
            <a:r>
              <a:rPr sz="22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b="1" spc="-204" dirty="0">
                <a:solidFill>
                  <a:srgbClr val="FF0000"/>
                </a:solidFill>
                <a:latin typeface="Arial"/>
                <a:cs typeface="Arial"/>
              </a:rPr>
              <a:t>Gene5cs</a:t>
            </a:r>
            <a:r>
              <a:rPr sz="2200" b="1" spc="-1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b="1" spc="-175" dirty="0">
                <a:solidFill>
                  <a:srgbClr val="FF2600"/>
                </a:solidFill>
                <a:latin typeface="Arial"/>
                <a:cs typeface="Arial"/>
              </a:rPr>
              <a:t>Replica5on</a:t>
            </a:r>
            <a:r>
              <a:rPr sz="2200" b="1" spc="-125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2200" b="1" spc="-190" dirty="0">
                <a:solidFill>
                  <a:srgbClr val="FF2600"/>
                </a:solidFill>
                <a:latin typeface="Arial"/>
                <a:cs typeface="Arial"/>
              </a:rPr>
              <a:t>And</a:t>
            </a:r>
            <a:r>
              <a:rPr sz="2200" b="1" spc="145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2200" b="1" spc="-155" dirty="0">
                <a:solidFill>
                  <a:srgbClr val="FF0000"/>
                </a:solidFill>
                <a:latin typeface="Arial"/>
                <a:cs typeface="Arial"/>
              </a:rPr>
              <a:t>Meta-</a:t>
            </a:r>
            <a:r>
              <a:rPr sz="2200" b="1" spc="-140" dirty="0">
                <a:solidFill>
                  <a:srgbClr val="FF0000"/>
                </a:solidFill>
                <a:latin typeface="Arial"/>
                <a:cs typeface="Arial"/>
              </a:rPr>
              <a:t>analysis)consor5um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03" name="object 10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6635494" y="5038344"/>
            <a:ext cx="1479802" cy="566927"/>
          </a:xfrm>
          <a:prstGeom prst="rect">
            <a:avLst/>
          </a:prstGeom>
        </p:spPr>
      </p:pic>
      <p:sp>
        <p:nvSpPr>
          <p:cNvPr id="104" name="object 104"/>
          <p:cNvSpPr txBox="1"/>
          <p:nvPr/>
        </p:nvSpPr>
        <p:spPr>
          <a:xfrm>
            <a:off x="1279015" y="4443728"/>
            <a:ext cx="3806825" cy="579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80"/>
              </a:lnSpc>
              <a:spcBef>
                <a:spcPts val="100"/>
              </a:spcBef>
            </a:pPr>
            <a:r>
              <a:rPr sz="2000" spc="-60" dirty="0" err="1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000" spc="-60" dirty="0" err="1">
                <a:solidFill>
                  <a:srgbClr val="0E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mputa</a:t>
            </a:r>
            <a:r>
              <a:rPr lang="en-GB" sz="2000" spc="-60" dirty="0" err="1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000" spc="-60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8110">
              <a:lnSpc>
                <a:spcPts val="2180"/>
              </a:lnSpc>
            </a:pPr>
            <a:r>
              <a:rPr sz="2000" spc="-155" dirty="0" err="1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000" spc="-155" dirty="0" err="1">
                <a:solidFill>
                  <a:srgbClr val="0E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mputa</a:t>
            </a:r>
            <a:r>
              <a:rPr lang="en-GB" sz="2000" spc="-155" dirty="0" err="1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000" spc="-155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5" name="object 105"/>
          <p:cNvGrpSpPr/>
          <p:nvPr/>
        </p:nvGrpSpPr>
        <p:grpSpPr>
          <a:xfrm>
            <a:off x="3340608" y="5849111"/>
            <a:ext cx="2171700" cy="680085"/>
            <a:chOff x="3340608" y="5849111"/>
            <a:chExt cx="2171700" cy="680085"/>
          </a:xfrm>
        </p:grpSpPr>
        <p:pic>
          <p:nvPicPr>
            <p:cNvPr id="106" name="object 10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340608" y="5849111"/>
              <a:ext cx="1077466" cy="679703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012690" y="5849111"/>
              <a:ext cx="498347" cy="679703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105654" y="5849111"/>
              <a:ext cx="1406650" cy="679703"/>
            </a:xfrm>
            <a:prstGeom prst="rect">
              <a:avLst/>
            </a:prstGeom>
          </p:spPr>
        </p:pic>
      </p:grpSp>
      <p:sp>
        <p:nvSpPr>
          <p:cNvPr id="109" name="object 109"/>
          <p:cNvSpPr txBox="1"/>
          <p:nvPr/>
        </p:nvSpPr>
        <p:spPr>
          <a:xfrm>
            <a:off x="3519295" y="5093208"/>
            <a:ext cx="4412615" cy="1227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000" spc="-60" dirty="0" err="1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000" spc="-60" dirty="0" err="1">
                <a:solidFill>
                  <a:srgbClr val="0E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mputa</a:t>
            </a:r>
            <a:r>
              <a:rPr lang="en-GB" sz="2000" spc="-60" dirty="0" err="1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000" spc="-60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515"/>
              </a:spcBef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2400" b="1" spc="-165" dirty="0">
                <a:solidFill>
                  <a:srgbClr val="1F487C"/>
                </a:solidFill>
                <a:latin typeface="Arial"/>
                <a:cs typeface="Arial"/>
              </a:rPr>
              <a:t>Meta-</a:t>
            </a:r>
            <a:r>
              <a:rPr sz="2400" b="1" spc="-25" dirty="0">
                <a:solidFill>
                  <a:srgbClr val="1F487C"/>
                </a:solidFill>
                <a:latin typeface="Arial"/>
                <a:cs typeface="Arial"/>
              </a:rPr>
              <a:t>analysis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811147" y="4790185"/>
            <a:ext cx="5504815" cy="1113155"/>
          </a:xfrm>
          <a:custGeom>
            <a:avLst/>
            <a:gdLst/>
            <a:ahLst/>
            <a:cxnLst/>
            <a:rect l="l" t="t" r="r" b="b"/>
            <a:pathLst>
              <a:path w="5504815" h="1113154">
                <a:moveTo>
                  <a:pt x="2592273" y="1102512"/>
                </a:moveTo>
                <a:lnTo>
                  <a:pt x="2584716" y="1092403"/>
                </a:lnTo>
                <a:lnTo>
                  <a:pt x="4813" y="0"/>
                </a:lnTo>
                <a:lnTo>
                  <a:pt x="0" y="11684"/>
                </a:lnTo>
                <a:lnTo>
                  <a:pt x="2579789" y="1104112"/>
                </a:lnTo>
                <a:lnTo>
                  <a:pt x="2592273" y="1102512"/>
                </a:lnTo>
                <a:close/>
              </a:path>
              <a:path w="5504815" h="1113154">
                <a:moveTo>
                  <a:pt x="2650985" y="254508"/>
                </a:moveTo>
                <a:lnTo>
                  <a:pt x="2638425" y="254000"/>
                </a:lnTo>
                <a:lnTo>
                  <a:pt x="2609532" y="1075270"/>
                </a:lnTo>
                <a:lnTo>
                  <a:pt x="2615450" y="1086281"/>
                </a:lnTo>
                <a:lnTo>
                  <a:pt x="2622092" y="1075753"/>
                </a:lnTo>
                <a:lnTo>
                  <a:pt x="2650985" y="254508"/>
                </a:lnTo>
                <a:close/>
              </a:path>
              <a:path w="5504815" h="1113154">
                <a:moveTo>
                  <a:pt x="5504802" y="661289"/>
                </a:moveTo>
                <a:lnTo>
                  <a:pt x="5502770" y="648843"/>
                </a:lnTo>
                <a:lnTo>
                  <a:pt x="2649093" y="1100378"/>
                </a:lnTo>
                <a:lnTo>
                  <a:pt x="2639377" y="1108316"/>
                </a:lnTo>
                <a:lnTo>
                  <a:pt x="2651163" y="1112901"/>
                </a:lnTo>
                <a:lnTo>
                  <a:pt x="5504802" y="6612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1" name="object 111"/>
          <p:cNvGrpSpPr/>
          <p:nvPr/>
        </p:nvGrpSpPr>
        <p:grpSpPr>
          <a:xfrm>
            <a:off x="4320792" y="5804152"/>
            <a:ext cx="207010" cy="135890"/>
            <a:chOff x="4320792" y="5804152"/>
            <a:chExt cx="207010" cy="135890"/>
          </a:xfrm>
        </p:grpSpPr>
        <p:pic>
          <p:nvPicPr>
            <p:cNvPr id="112" name="object 11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320792" y="5819774"/>
              <a:ext cx="105792" cy="95797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377182" y="5804152"/>
              <a:ext cx="103250" cy="97561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425696" y="5837528"/>
              <a:ext cx="101852" cy="102134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4440426" y="5894565"/>
              <a:ext cx="15240" cy="4445"/>
            </a:xfrm>
            <a:custGeom>
              <a:avLst/>
              <a:gdLst/>
              <a:ahLst/>
              <a:cxnLst/>
              <a:rect l="l" t="t" r="r" b="b"/>
              <a:pathLst>
                <a:path w="15239" h="4445">
                  <a:moveTo>
                    <a:pt x="14916" y="0"/>
                  </a:moveTo>
                  <a:lnTo>
                    <a:pt x="0" y="0"/>
                  </a:lnTo>
                  <a:lnTo>
                    <a:pt x="10100" y="3932"/>
                  </a:lnTo>
                  <a:lnTo>
                    <a:pt x="14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6" name="object 116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475607" y="2162086"/>
            <a:ext cx="980299" cy="912925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7504555" y="2578011"/>
            <a:ext cx="980299" cy="91292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963342"/>
          </a:xfrm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197485">
              <a:lnSpc>
                <a:spcPct val="100000"/>
              </a:lnSpc>
              <a:spcBef>
                <a:spcPts val="100"/>
              </a:spcBef>
            </a:pPr>
            <a:r>
              <a:rPr spc="-340" dirty="0" err="1"/>
              <a:t>Interpre</a:t>
            </a:r>
            <a:r>
              <a:rPr lang="en-GB" spc="-340" dirty="0" err="1"/>
              <a:t>ti</a:t>
            </a:r>
            <a:r>
              <a:rPr spc="-340" dirty="0"/>
              <a:t>ng</a:t>
            </a:r>
            <a:r>
              <a:rPr spc="-470" dirty="0"/>
              <a:t> </a:t>
            </a:r>
            <a:r>
              <a:rPr spc="-380" dirty="0"/>
              <a:t>the</a:t>
            </a:r>
            <a:r>
              <a:rPr spc="-445" dirty="0"/>
              <a:t> </a:t>
            </a:r>
            <a:r>
              <a:rPr spc="-459" dirty="0"/>
              <a:t>Sta</a:t>
            </a:r>
            <a:r>
              <a:rPr lang="en-GB" spc="-459" dirty="0" err="1"/>
              <a:t>ti</a:t>
            </a:r>
            <a:r>
              <a:rPr spc="-459" dirty="0"/>
              <a:t>s</a:t>
            </a:r>
            <a:r>
              <a:rPr lang="en-GB" spc="-459" dirty="0" err="1"/>
              <a:t>ti</a:t>
            </a:r>
            <a:r>
              <a:rPr spc="-459" dirty="0" err="1"/>
              <a:t>cal</a:t>
            </a:r>
            <a:r>
              <a:rPr spc="-535" dirty="0"/>
              <a:t> </a:t>
            </a:r>
            <a:r>
              <a:rPr spc="-375" dirty="0"/>
              <a:t>Results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39" y="1583351"/>
            <a:ext cx="8027034" cy="362394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 marR="5080" indent="-342900">
              <a:lnSpc>
                <a:spcPts val="29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</a:tabLst>
            </a:pPr>
            <a:r>
              <a:rPr sz="2700" spc="-110" dirty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sz="27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50" dirty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sz="27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25" dirty="0" err="1">
                <a:latin typeface="Arial" panose="020B0604020202020204" pitchFamily="34" charset="0"/>
                <a:cs typeface="Arial" panose="020B0604020202020204" pitchFamily="34" charset="0"/>
              </a:rPr>
              <a:t>iden</a:t>
            </a:r>
            <a:r>
              <a:rPr lang="en-GB" sz="2700" spc="-22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700" spc="-225" dirty="0" err="1">
                <a:latin typeface="Arial" panose="020B0604020202020204" pitchFamily="34" charset="0"/>
                <a:cs typeface="Arial" panose="020B0604020202020204" pitchFamily="34" charset="0"/>
              </a:rPr>
              <a:t>fy</a:t>
            </a:r>
            <a:r>
              <a:rPr sz="27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1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700" spc="-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60" dirty="0">
                <a:latin typeface="Arial" panose="020B0604020202020204" pitchFamily="34" charset="0"/>
                <a:cs typeface="Arial" panose="020B0604020202020204" pitchFamily="34" charset="0"/>
              </a:rPr>
              <a:t>SNP</a:t>
            </a:r>
            <a:r>
              <a:rPr sz="2700" spc="-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54" dirty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sz="27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18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2700" spc="-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20" dirty="0">
                <a:latin typeface="Arial" panose="020B0604020202020204" pitchFamily="34" charset="0"/>
                <a:cs typeface="Arial" panose="020B0604020202020204" pitchFamily="34" charset="0"/>
              </a:rPr>
              <a:t>signiﬁcantly</a:t>
            </a:r>
            <a:r>
              <a:rPr sz="27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54" dirty="0"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sz="27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85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sz="2700" spc="-220" dirty="0">
                <a:latin typeface="Arial" panose="020B0604020202020204" pitchFamily="34" charset="0"/>
                <a:cs typeface="Arial" panose="020B0604020202020204" pitchFamily="34" charset="0"/>
              </a:rPr>
              <a:t>disease,</a:t>
            </a:r>
            <a:r>
              <a:rPr sz="27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10" dirty="0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sz="27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195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27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10" dirty="0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sz="270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105" dirty="0" err="1">
                <a:latin typeface="Arial" panose="020B0604020202020204" pitchFamily="34" charset="0"/>
                <a:cs typeface="Arial" panose="020B0604020202020204" pitchFamily="34" charset="0"/>
              </a:rPr>
              <a:t>possibili</a:t>
            </a:r>
            <a:r>
              <a:rPr lang="en-GB" sz="2700" spc="-10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700" spc="-105" dirty="0">
                <a:latin typeface="Arial" panose="020B0604020202020204" pitchFamily="34" charset="0"/>
                <a:cs typeface="Arial" panose="020B0604020202020204" pitchFamily="34" charset="0"/>
              </a:rPr>
              <a:t>es:</a:t>
            </a:r>
            <a:endParaRPr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140"/>
              </a:spcBef>
              <a:buFont typeface="Arial"/>
              <a:buChar char="–"/>
              <a:tabLst>
                <a:tab pos="755015" algn="l"/>
              </a:tabLst>
            </a:pPr>
            <a:r>
              <a:rPr sz="2400" spc="-220" dirty="0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sz="24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65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24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9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4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04" dirty="0">
                <a:latin typeface="Arial" panose="020B0604020202020204" pitchFamily="34" charset="0"/>
                <a:cs typeface="Arial" panose="020B0604020202020204" pitchFamily="34" charset="0"/>
              </a:rPr>
              <a:t>causal</a:t>
            </a:r>
            <a:r>
              <a:rPr sz="24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70" dirty="0" err="1">
                <a:latin typeface="Arial" panose="020B0604020202020204" pitchFamily="34" charset="0"/>
                <a:cs typeface="Arial" panose="020B0604020202020204" pitchFamily="34" charset="0"/>
              </a:rPr>
              <a:t>rela</a:t>
            </a:r>
            <a:r>
              <a:rPr lang="en-GB" sz="2400" spc="-17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400" spc="-170" dirty="0" err="1">
                <a:latin typeface="Arial" panose="020B0604020202020204" pitchFamily="34" charset="0"/>
                <a:cs typeface="Arial" panose="020B0604020202020204" pitchFamily="34" charset="0"/>
              </a:rPr>
              <a:t>onship</a:t>
            </a:r>
            <a:r>
              <a:rPr sz="24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10" dirty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sz="24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35" dirty="0">
                <a:latin typeface="Arial" panose="020B0604020202020204" pitchFamily="34" charset="0"/>
                <a:cs typeface="Arial" panose="020B0604020202020204" pitchFamily="34" charset="0"/>
              </a:rPr>
              <a:t>SNP</a:t>
            </a:r>
            <a:r>
              <a:rPr sz="24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8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4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250"/>
              </a:spcBef>
              <a:buFont typeface="Arial"/>
              <a:buChar char="–"/>
              <a:tabLst>
                <a:tab pos="755015" algn="l"/>
              </a:tabLst>
            </a:pPr>
            <a:r>
              <a:rPr sz="2400" spc="-254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4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95" dirty="0">
                <a:latin typeface="Arial" panose="020B0604020202020204" pitchFamily="34" charset="0"/>
                <a:cs typeface="Arial" panose="020B0604020202020204" pitchFamily="34" charset="0"/>
              </a:rPr>
              <a:t>marker</a:t>
            </a:r>
            <a:r>
              <a:rPr sz="24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6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2400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85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4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75" dirty="0">
                <a:latin typeface="Arial" panose="020B0604020202020204" pitchFamily="34" charset="0"/>
                <a:cs typeface="Arial" panose="020B0604020202020204" pitchFamily="34" charset="0"/>
              </a:rPr>
              <a:t>linkage</a:t>
            </a:r>
            <a:r>
              <a:rPr sz="24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40" dirty="0">
                <a:latin typeface="Arial" panose="020B0604020202020204" pitchFamily="34" charset="0"/>
                <a:cs typeface="Arial" panose="020B0604020202020204" pitchFamily="34" charset="0"/>
              </a:rPr>
              <a:t>disequilibrium</a:t>
            </a:r>
            <a:r>
              <a:rPr sz="24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6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2400"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9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400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04" dirty="0">
                <a:latin typeface="Arial" panose="020B0604020202020204" pitchFamily="34" charset="0"/>
                <a:cs typeface="Arial" panose="020B0604020202020204" pitchFamily="34" charset="0"/>
              </a:rPr>
              <a:t>causal</a:t>
            </a:r>
            <a:r>
              <a:rPr sz="24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locus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320"/>
              </a:spcBef>
              <a:buFont typeface="Arial"/>
              <a:buChar char="–"/>
              <a:tabLst>
                <a:tab pos="755015" algn="l"/>
              </a:tabLst>
            </a:pPr>
            <a:r>
              <a:rPr sz="2400" spc="-204" dirty="0"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r>
              <a:rPr sz="24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75" dirty="0" err="1">
                <a:latin typeface="Arial" panose="020B0604020202020204" pitchFamily="34" charset="0"/>
                <a:cs typeface="Arial" panose="020B0604020202020204" pitchFamily="34" charset="0"/>
              </a:rPr>
              <a:t>posi</a:t>
            </a:r>
            <a:r>
              <a:rPr lang="en-GB" sz="2400" spc="-7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400" spc="-75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89535" indent="-342900">
              <a:lnSpc>
                <a:spcPts val="2830"/>
              </a:lnSpc>
              <a:spcBef>
                <a:spcPts val="880"/>
              </a:spcBef>
              <a:buFont typeface="Arial"/>
              <a:buChar char="•"/>
              <a:tabLst>
                <a:tab pos="355600" algn="l"/>
              </a:tabLst>
            </a:pPr>
            <a:r>
              <a:rPr sz="2700" spc="-155" dirty="0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sz="27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29" dirty="0" err="1">
                <a:latin typeface="Arial" panose="020B0604020202020204" pitchFamily="34" charset="0"/>
                <a:cs typeface="Arial" panose="020B0604020202020204" pitchFamily="34" charset="0"/>
              </a:rPr>
              <a:t>poten</a:t>
            </a:r>
            <a:r>
              <a:rPr lang="en-GB" sz="2700" spc="-229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700" spc="-229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sz="27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54" dirty="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r>
              <a:rPr sz="27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4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700" spc="-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315" dirty="0">
                <a:latin typeface="Arial" panose="020B0604020202020204" pitchFamily="34" charset="0"/>
                <a:cs typeface="Arial" panose="020B0604020202020204" pitchFamily="34" charset="0"/>
              </a:rPr>
              <a:t>systema</a:t>
            </a:r>
            <a:r>
              <a:rPr lang="en-GB" sz="2700" spc="-31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700" spc="-3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7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04" dirty="0">
                <a:latin typeface="Arial" panose="020B0604020202020204" pitchFamily="34" charset="0"/>
                <a:cs typeface="Arial" panose="020B0604020202020204" pitchFamily="34" charset="0"/>
              </a:rPr>
              <a:t>errors</a:t>
            </a:r>
            <a:r>
              <a:rPr sz="27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54" dirty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sz="2700" spc="-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145" dirty="0">
                <a:latin typeface="Arial" panose="020B0604020202020204" pitchFamily="34" charset="0"/>
                <a:cs typeface="Arial" panose="020B0604020202020204" pitchFamily="34" charset="0"/>
              </a:rPr>
              <a:t>might </a:t>
            </a:r>
            <a:r>
              <a:rPr sz="2700" spc="-170" dirty="0"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sz="27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7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7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10" dirty="0"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r>
              <a:rPr sz="27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240" dirty="0" err="1">
                <a:latin typeface="Arial" panose="020B0604020202020204" pitchFamily="34" charset="0"/>
                <a:cs typeface="Arial" panose="020B0604020202020204" pitchFamily="34" charset="0"/>
              </a:rPr>
              <a:t>posi</a:t>
            </a:r>
            <a:r>
              <a:rPr lang="en-GB" sz="2700" spc="-24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700" spc="-24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sz="2700" spc="-3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spc="-85" dirty="0">
                <a:latin typeface="Arial" panose="020B0604020202020204" pitchFamily="34" charset="0"/>
                <a:cs typeface="Arial" panose="020B0604020202020204" pitchFamily="34" charset="0"/>
              </a:rPr>
              <a:t>results.</a:t>
            </a:r>
            <a:endParaRPr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250"/>
              </a:spcBef>
              <a:buFont typeface="Arial"/>
              <a:buChar char="–"/>
              <a:tabLst>
                <a:tab pos="755015" algn="l"/>
              </a:tabLst>
            </a:pPr>
            <a:r>
              <a:rPr sz="2400" spc="-200" dirty="0">
                <a:latin typeface="Arial" panose="020B0604020202020204" pitchFamily="34" charset="0"/>
                <a:cs typeface="Arial" panose="020B0604020202020204" pitchFamily="34" charset="0"/>
              </a:rPr>
              <a:t>Genotyping </a:t>
            </a:r>
            <a:r>
              <a:rPr sz="2400" spc="-165" dirty="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sz="2400"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95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sz="24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10" dirty="0">
                <a:latin typeface="Arial" panose="020B0604020202020204" pitchFamily="34" charset="0"/>
                <a:cs typeface="Arial" panose="020B0604020202020204" pitchFamily="34" charset="0"/>
              </a:rPr>
              <a:t>issues </a:t>
            </a:r>
            <a:r>
              <a:rPr sz="2400" spc="-175" dirty="0">
                <a:latin typeface="Arial" panose="020B0604020202020204" pitchFamily="34" charset="0"/>
                <a:cs typeface="Arial" panose="020B0604020202020204" pitchFamily="34" charset="0"/>
              </a:rPr>
              <a:t>par</a:t>
            </a:r>
            <a:r>
              <a:rPr lang="en-GB" sz="2400" spc="-17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400" spc="-175" dirty="0" err="1">
                <a:latin typeface="Arial" panose="020B0604020202020204" pitchFamily="34" charset="0"/>
                <a:cs typeface="Arial" panose="020B0604020202020204" pitchFamily="34" charset="0"/>
              </a:rPr>
              <a:t>cularly</a:t>
            </a:r>
            <a:r>
              <a:rPr sz="24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65" dirty="0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250"/>
              </a:spcBef>
              <a:buFont typeface="Arial"/>
              <a:buChar char="–"/>
              <a:tabLst>
                <a:tab pos="755015" algn="l"/>
              </a:tabLst>
            </a:pPr>
            <a:r>
              <a:rPr sz="2400" spc="-190" dirty="0" err="1">
                <a:latin typeface="Arial" panose="020B0604020202020204" pitchFamily="34" charset="0"/>
                <a:cs typeface="Arial" panose="020B0604020202020204" pitchFamily="34" charset="0"/>
              </a:rPr>
              <a:t>Popula</a:t>
            </a:r>
            <a:r>
              <a:rPr lang="en-GB" sz="2400" spc="-19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400" spc="-19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400" spc="-20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45" dirty="0" err="1">
                <a:latin typeface="Arial" panose="020B0604020202020204" pitchFamily="34" charset="0"/>
                <a:cs typeface="Arial" panose="020B0604020202020204" pitchFamily="34" charset="0"/>
              </a:rPr>
              <a:t>stra</a:t>
            </a:r>
            <a:r>
              <a:rPr lang="en-GB" sz="2400" spc="-14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400" spc="-145" dirty="0" err="1">
                <a:latin typeface="Arial" panose="020B0604020202020204" pitchFamily="34" charset="0"/>
                <a:cs typeface="Arial" panose="020B0604020202020204" pitchFamily="34" charset="0"/>
              </a:rPr>
              <a:t>ﬁca</a:t>
            </a:r>
            <a:r>
              <a:rPr lang="en-GB" sz="2400" spc="-14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400" spc="-14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963342"/>
          </a:xfrm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2500630">
              <a:lnSpc>
                <a:spcPct val="100000"/>
              </a:lnSpc>
              <a:spcBef>
                <a:spcPts val="100"/>
              </a:spcBef>
            </a:pPr>
            <a:r>
              <a:rPr spc="-365" dirty="0"/>
              <a:t>False</a:t>
            </a:r>
            <a:r>
              <a:rPr spc="-555" dirty="0"/>
              <a:t> </a:t>
            </a:r>
            <a:r>
              <a:rPr spc="-395" dirty="0" err="1"/>
              <a:t>posi</a:t>
            </a:r>
            <a:r>
              <a:rPr lang="en-GB" spc="-395" dirty="0" err="1"/>
              <a:t>ti</a:t>
            </a:r>
            <a:r>
              <a:rPr spc="-395" dirty="0" err="1"/>
              <a:t>ve</a:t>
            </a:r>
            <a:endParaRPr spc="-395" dirty="0"/>
          </a:p>
        </p:txBody>
      </p:sp>
      <p:sp>
        <p:nvSpPr>
          <p:cNvPr id="3" name="object 3"/>
          <p:cNvSpPr txBox="1"/>
          <p:nvPr/>
        </p:nvSpPr>
        <p:spPr>
          <a:xfrm>
            <a:off x="535939" y="1608073"/>
            <a:ext cx="7940675" cy="339597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445134" indent="-342900">
              <a:lnSpc>
                <a:spcPts val="3800"/>
              </a:lnSpc>
              <a:spcBef>
                <a:spcPts val="2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sz="3200" spc="-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sz="3200" spc="-3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occur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25" dirty="0">
                <a:latin typeface="Arial" panose="020B0604020202020204" pitchFamily="34" charset="0"/>
                <a:cs typeface="Arial" panose="020B0604020202020204" pitchFamily="34" charset="0"/>
              </a:rPr>
              <a:t>specially</a:t>
            </a:r>
            <a:r>
              <a:rPr sz="3200" spc="-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20" dirty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sz="32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2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35" dirty="0">
                <a:latin typeface="Arial" panose="020B0604020202020204" pitchFamily="34" charset="0"/>
                <a:cs typeface="Arial" panose="020B0604020202020204" pitchFamily="34" charset="0"/>
              </a:rPr>
              <a:t>pvalue</a:t>
            </a:r>
            <a:r>
              <a:rPr sz="32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55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z="3200" spc="-105" dirty="0">
                <a:latin typeface="Arial" panose="020B0604020202020204" pitchFamily="34" charset="0"/>
                <a:cs typeface="Arial" panose="020B0604020202020204" pitchFamily="34" charset="0"/>
              </a:rPr>
              <a:t>borderline.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170"/>
              </a:spcBef>
              <a:buFont typeface="Arial"/>
              <a:buChar char="•"/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3200" spc="-220" dirty="0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25" dirty="0"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0" dirty="0">
                <a:latin typeface="Arial" panose="020B0604020202020204" pitchFamily="34" charset="0"/>
                <a:cs typeface="Arial" panose="020B0604020202020204" pitchFamily="34" charset="0"/>
              </a:rPr>
              <a:t>signiﬁcant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4" dirty="0">
                <a:latin typeface="Arial" panose="020B0604020202020204" pitchFamily="34" charset="0"/>
                <a:cs typeface="Arial" panose="020B0604020202020204" pitchFamily="34" charset="0"/>
              </a:rPr>
              <a:t>ﬁndings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20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3200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20" dirty="0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395"/>
              </a:spcBef>
              <a:buFont typeface="Arial"/>
              <a:buChar char="•"/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Heterogeneity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29" dirty="0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0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35" dirty="0">
                <a:latin typeface="Arial" panose="020B0604020202020204" pitchFamily="34" charset="0"/>
                <a:cs typeface="Arial" panose="020B0604020202020204" pitchFamily="34" charset="0"/>
              </a:rPr>
              <a:t>considered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963342"/>
          </a:xfrm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2759710">
              <a:lnSpc>
                <a:spcPct val="100000"/>
              </a:lnSpc>
              <a:spcBef>
                <a:spcPts val="100"/>
              </a:spcBef>
            </a:pPr>
            <a:r>
              <a:rPr spc="-345" dirty="0"/>
              <a:t>Replica</a:t>
            </a:r>
            <a:r>
              <a:rPr lang="en-GB" spc="-345" dirty="0" err="1"/>
              <a:t>ti</a:t>
            </a:r>
            <a:r>
              <a:rPr spc="-345" dirty="0"/>
              <a:t>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39" y="1608073"/>
            <a:ext cx="7364730" cy="43738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528955" indent="-342900">
              <a:lnSpc>
                <a:spcPts val="3800"/>
              </a:lnSpc>
              <a:spcBef>
                <a:spcPts val="2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310" dirty="0">
                <a:latin typeface="Arial" panose="020B0604020202020204" pitchFamily="34" charset="0"/>
                <a:cs typeface="Arial" panose="020B0604020202020204" pitchFamily="34" charset="0"/>
              </a:rPr>
              <a:t>GWA</a:t>
            </a:r>
            <a:r>
              <a:rPr sz="3200" spc="-4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5" dirty="0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29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32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5" dirty="0">
                <a:latin typeface="Arial" panose="020B0604020202020204" pitchFamily="34" charset="0"/>
                <a:cs typeface="Arial" panose="020B0604020202020204" pitchFamily="34" charset="0"/>
              </a:rPr>
              <a:t>hypothesis-</a:t>
            </a:r>
            <a:r>
              <a:rPr sz="3200" spc="-305" dirty="0">
                <a:latin typeface="Arial" panose="020B0604020202020204" pitchFamily="34" charset="0"/>
                <a:cs typeface="Arial" panose="020B0604020202020204" pitchFamily="34" charset="0"/>
              </a:rPr>
              <a:t>genera</a:t>
            </a:r>
            <a:r>
              <a:rPr lang="en-GB" sz="3200" spc="-30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305" dirty="0"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3200" spc="-355" dirty="0" err="1">
                <a:latin typeface="Arial" panose="020B0604020202020204" pitchFamily="34" charset="0"/>
                <a:cs typeface="Arial" panose="020B0604020202020204" pitchFamily="34" charset="0"/>
              </a:rPr>
              <a:t>agnos</a:t>
            </a:r>
            <a:r>
              <a:rPr lang="en-GB" sz="3200" spc="-35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3200" spc="-4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00" dirty="0">
                <a:latin typeface="Arial" panose="020B0604020202020204" pitchFamily="34" charset="0"/>
                <a:cs typeface="Arial" panose="020B0604020202020204" pitchFamily="34" charset="0"/>
              </a:rPr>
              <a:t>approach)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110"/>
              </a:spcBef>
              <a:buFont typeface="Arial"/>
              <a:buChar char="•"/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788670" indent="-342900">
              <a:lnSpc>
                <a:spcPct val="1016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31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0" dirty="0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29" dirty="0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sz="3200" spc="-3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0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tested</a:t>
            </a:r>
            <a:r>
              <a:rPr sz="3200" spc="-3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1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32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sz="3200" spc="-235" dirty="0"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r>
              <a:rPr sz="32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0" dirty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230"/>
              </a:spcBef>
              <a:buFont typeface="Arial"/>
              <a:buChar char="•"/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080" indent="-342900">
              <a:lnSpc>
                <a:spcPct val="1016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220" dirty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0" dirty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5" dirty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sz="3200" spc="-3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5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0" dirty="0">
                <a:latin typeface="Arial" panose="020B0604020202020204" pitchFamily="34" charset="0"/>
                <a:cs typeface="Arial" panose="020B0604020202020204" pitchFamily="34" charset="0"/>
              </a:rPr>
              <a:t>reached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5" dirty="0">
                <a:latin typeface="Arial" panose="020B0604020202020204" pitchFamily="34" charset="0"/>
                <a:cs typeface="Arial" panose="020B0604020202020204" pitchFamily="34" charset="0"/>
              </a:rPr>
              <a:t>genome-</a:t>
            </a:r>
            <a:r>
              <a:rPr sz="3200" spc="-100" dirty="0">
                <a:latin typeface="Arial" panose="020B0604020202020204" pitchFamily="34" charset="0"/>
                <a:cs typeface="Arial" panose="020B0604020202020204" pitchFamily="34" charset="0"/>
              </a:rPr>
              <a:t>wide </a:t>
            </a:r>
            <a:r>
              <a:rPr sz="3200" spc="-260" dirty="0">
                <a:latin typeface="Arial" panose="020B0604020202020204" pitchFamily="34" charset="0"/>
                <a:cs typeface="Arial" panose="020B0604020202020204" pitchFamily="34" charset="0"/>
              </a:rPr>
              <a:t>signiﬁcance</a:t>
            </a:r>
            <a:r>
              <a:rPr sz="3200" spc="-3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0" dirty="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963342"/>
          </a:xfrm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2759710">
              <a:lnSpc>
                <a:spcPct val="100000"/>
              </a:lnSpc>
              <a:spcBef>
                <a:spcPts val="100"/>
              </a:spcBef>
            </a:pPr>
            <a:r>
              <a:rPr spc="-345" dirty="0"/>
              <a:t>Replica</a:t>
            </a:r>
            <a:r>
              <a:rPr lang="en-GB" spc="-345" dirty="0" err="1"/>
              <a:t>ti</a:t>
            </a:r>
            <a:r>
              <a:rPr spc="-345" dirty="0"/>
              <a:t>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39" y="1513731"/>
            <a:ext cx="7796530" cy="359473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40"/>
              </a:spcBef>
              <a:buFont typeface="Arial"/>
              <a:buChar char="•"/>
              <a:tabLst>
                <a:tab pos="354965" algn="l"/>
              </a:tabLst>
            </a:pPr>
            <a:r>
              <a:rPr sz="3200" spc="-455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GB" sz="3200" spc="-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5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25" dirty="0">
                <a:latin typeface="Arial" panose="020B0604020202020204" pitchFamily="34" charset="0"/>
                <a:cs typeface="Arial" panose="020B0604020202020204" pitchFamily="34" charset="0"/>
              </a:rPr>
              <a:t>replicate: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650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254" dirty="0">
                <a:latin typeface="Arial" panose="020B0604020202020204" pitchFamily="34" charset="0"/>
                <a:cs typeface="Arial" panose="020B0604020202020204" pitchFamily="34" charset="0"/>
              </a:rPr>
              <a:t>Signiﬁcance</a:t>
            </a:r>
            <a:r>
              <a:rPr sz="28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0" dirty="0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sz="28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800" spc="-29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650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300" dirty="0">
                <a:latin typeface="Arial" panose="020B0604020202020204" pitchFamily="34" charset="0"/>
                <a:cs typeface="Arial" panose="020B0604020202020204" pitchFamily="34" charset="0"/>
              </a:rPr>
              <a:t>Same </a:t>
            </a:r>
            <a:r>
              <a:rPr sz="2800" spc="-290" dirty="0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en-GB" sz="2800" spc="-29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9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8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10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sz="28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65" dirty="0">
                <a:latin typeface="Arial" panose="020B0604020202020204" pitchFamily="34" charset="0"/>
                <a:cs typeface="Arial" panose="020B0604020202020204" pitchFamily="34" charset="0"/>
              </a:rPr>
              <a:t>(e.g.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5" dirty="0" err="1">
                <a:latin typeface="Arial" panose="020B0604020202020204" pitchFamily="34" charset="0"/>
                <a:cs typeface="Arial" panose="020B0604020202020204" pitchFamily="34" charset="0"/>
              </a:rPr>
              <a:t>addi</a:t>
            </a:r>
            <a:r>
              <a:rPr lang="en-GB" sz="2800" spc="-22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25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sz="2800" spc="-22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8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14" dirty="0">
                <a:latin typeface="Arial" panose="020B0604020202020204" pitchFamily="34" charset="0"/>
                <a:cs typeface="Arial" panose="020B0604020202020204" pitchFamily="34" charset="0"/>
              </a:rPr>
              <a:t>dominant)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740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295" dirty="0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sz="2800" spc="-3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95" dirty="0" err="1">
                <a:latin typeface="Arial" panose="020B0604020202020204" pitchFamily="34" charset="0"/>
                <a:cs typeface="Arial" panose="020B0604020202020204" pitchFamily="34" charset="0"/>
              </a:rPr>
              <a:t>direc</a:t>
            </a:r>
            <a:r>
              <a:rPr lang="en-GB" sz="2800" spc="-9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9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640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290" dirty="0">
                <a:latin typeface="Arial" panose="020B0604020202020204" pitchFamily="34" charset="0"/>
                <a:cs typeface="Arial" panose="020B0604020202020204" pitchFamily="34" charset="0"/>
              </a:rPr>
              <a:t>Suﬃcient</a:t>
            </a:r>
            <a:r>
              <a:rPr sz="28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35" dirty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sz="28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sz="28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15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2800" spc="-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95" dirty="0">
                <a:latin typeface="Arial" panose="020B0604020202020204" pitchFamily="34" charset="0"/>
                <a:cs typeface="Arial" panose="020B0604020202020204" pitchFamily="34" charset="0"/>
              </a:rPr>
              <a:t>replica</a:t>
            </a:r>
            <a:r>
              <a:rPr lang="en-GB" sz="2800" spc="-9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9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9300" marR="5080" lvl="1" indent="-279400">
              <a:lnSpc>
                <a:spcPct val="102099"/>
              </a:lnSpc>
              <a:spcBef>
                <a:spcPts val="570"/>
              </a:spcBef>
              <a:buFont typeface="Arial"/>
              <a:buChar char="–"/>
              <a:tabLst>
                <a:tab pos="749300" algn="l"/>
                <a:tab pos="755015" algn="l"/>
              </a:tabLst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800" spc="-235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sz="28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28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5" dirty="0" err="1">
                <a:latin typeface="Arial" panose="020B0604020202020204" pitchFamily="34" charset="0"/>
                <a:cs typeface="Arial" panose="020B0604020202020204" pitchFamily="34" charset="0"/>
              </a:rPr>
              <a:t>popula</a:t>
            </a:r>
            <a:r>
              <a:rPr lang="en-GB" sz="2800" spc="-22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2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70" dirty="0" err="1">
                <a:latin typeface="Arial" panose="020B0604020202020204" pitchFamily="34" charset="0"/>
                <a:cs typeface="Arial" panose="020B0604020202020204" pitchFamily="34" charset="0"/>
              </a:rPr>
              <a:t>stra</a:t>
            </a:r>
            <a:r>
              <a:rPr lang="en-GB" sz="2800" spc="-27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70" dirty="0" err="1">
                <a:latin typeface="Arial" panose="020B0604020202020204" pitchFamily="34" charset="0"/>
                <a:cs typeface="Arial" panose="020B0604020202020204" pitchFamily="34" charset="0"/>
              </a:rPr>
              <a:t>ﬁca</a:t>
            </a:r>
            <a:r>
              <a:rPr lang="en-GB" sz="2800" spc="-27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7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8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14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70" dirty="0">
                <a:latin typeface="Arial" panose="020B0604020202020204" pitchFamily="34" charset="0"/>
                <a:cs typeface="Arial" panose="020B0604020202020204" pitchFamily="34" charset="0"/>
              </a:rPr>
              <a:t>replica</a:t>
            </a:r>
            <a:r>
              <a:rPr lang="en-GB" sz="2800" spc="-17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17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sz="2800" spc="-110" dirty="0">
                <a:latin typeface="Arial" panose="020B0604020202020204" pitchFamily="34" charset="0"/>
                <a:cs typeface="Arial" panose="020B0604020202020204" pitchFamily="34" charset="0"/>
              </a:rPr>
              <a:t>samples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963342"/>
          </a:xfrm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2142490">
              <a:lnSpc>
                <a:spcPct val="100000"/>
              </a:lnSpc>
              <a:spcBef>
                <a:spcPts val="100"/>
              </a:spcBef>
            </a:pPr>
            <a:r>
              <a:rPr spc="-315" dirty="0"/>
              <a:t>Non-</a:t>
            </a:r>
            <a:r>
              <a:rPr spc="-340" dirty="0"/>
              <a:t>replica</a:t>
            </a:r>
            <a:r>
              <a:rPr lang="en-GB" spc="-340" dirty="0" err="1"/>
              <a:t>ti</a:t>
            </a:r>
            <a:r>
              <a:rPr spc="-340" dirty="0" err="1"/>
              <a:t>ons</a:t>
            </a:r>
            <a:endParaRPr spc="-340" dirty="0"/>
          </a:p>
        </p:txBody>
      </p:sp>
      <p:sp>
        <p:nvSpPr>
          <p:cNvPr id="3" name="object 3"/>
          <p:cNvSpPr txBox="1"/>
          <p:nvPr/>
        </p:nvSpPr>
        <p:spPr>
          <a:xfrm>
            <a:off x="535939" y="1513586"/>
            <a:ext cx="7861934" cy="431228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459"/>
              </a:spcBef>
              <a:buFont typeface="Arial"/>
              <a:buChar char="•"/>
              <a:tabLst>
                <a:tab pos="354965" algn="l"/>
                <a:tab pos="469900" algn="l"/>
              </a:tabLst>
            </a:pP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4" dirty="0">
                <a:latin typeface="Arial" panose="020B0604020202020204" pitchFamily="34" charset="0"/>
                <a:cs typeface="Arial" panose="020B0604020202020204" pitchFamily="34" charset="0"/>
              </a:rPr>
              <a:t>necessarily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4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2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0" dirty="0"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0" dirty="0" err="1">
                <a:latin typeface="Arial" panose="020B0604020202020204" pitchFamily="34" charset="0"/>
                <a:cs typeface="Arial" panose="020B0604020202020204" pitchFamily="34" charset="0"/>
              </a:rPr>
              <a:t>posi</a:t>
            </a:r>
            <a:r>
              <a:rPr lang="en-GB" sz="3200" spc="-29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29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315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210" dirty="0">
                <a:latin typeface="Arial" panose="020B0604020202020204" pitchFamily="34" charset="0"/>
                <a:cs typeface="Arial" panose="020B0604020202020204" pitchFamily="34" charset="0"/>
              </a:rPr>
              <a:t>Underpowered</a:t>
            </a:r>
            <a:r>
              <a:rPr sz="2800"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5" dirty="0">
                <a:latin typeface="Arial" panose="020B0604020202020204" pitchFamily="34" charset="0"/>
                <a:cs typeface="Arial" panose="020B0604020202020204" pitchFamily="34" charset="0"/>
              </a:rPr>
              <a:t>(Winner’s</a:t>
            </a:r>
            <a:r>
              <a:rPr sz="2800" spc="-1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300" dirty="0">
                <a:latin typeface="Arial" panose="020B0604020202020204" pitchFamily="34" charset="0"/>
                <a:cs typeface="Arial" panose="020B0604020202020204" pitchFamily="34" charset="0"/>
              </a:rPr>
              <a:t>curse)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320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225" dirty="0">
                <a:latin typeface="Arial" panose="020B0604020202020204" pitchFamily="34" charset="0"/>
                <a:cs typeface="Arial" panose="020B0604020202020204" pitchFamily="34" charset="0"/>
              </a:rPr>
              <a:t>Ethnic</a:t>
            </a:r>
            <a:r>
              <a:rPr sz="28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54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sz="28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380" dirty="0">
                <a:latin typeface="Arial" panose="020B0604020202020204" pitchFamily="34" charset="0"/>
                <a:cs typeface="Arial" panose="020B0604020202020204" pitchFamily="34" charset="0"/>
              </a:rPr>
              <a:t>(LD</a:t>
            </a:r>
            <a:r>
              <a:rPr sz="280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structures)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250" dirty="0">
                <a:latin typeface="Arial" panose="020B0604020202020204" pitchFamily="34" charset="0"/>
                <a:cs typeface="Arial" panose="020B0604020202020204" pitchFamily="34" charset="0"/>
              </a:rPr>
              <a:t>Phenotype</a:t>
            </a:r>
            <a:r>
              <a:rPr sz="28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15" dirty="0" err="1">
                <a:latin typeface="Arial" panose="020B0604020202020204" pitchFamily="34" charset="0"/>
                <a:cs typeface="Arial" panose="020B0604020202020204" pitchFamily="34" charset="0"/>
              </a:rPr>
              <a:t>deﬁni</a:t>
            </a:r>
            <a:r>
              <a:rPr lang="en-GB" sz="2800" spc="-21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1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800" spc="-2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80" dirty="0">
                <a:latin typeface="Arial" panose="020B0604020202020204" pitchFamily="34" charset="0"/>
                <a:cs typeface="Arial" panose="020B0604020202020204" pitchFamily="34" charset="0"/>
              </a:rPr>
              <a:t>(subphenotype/phenotype)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220" dirty="0" err="1">
                <a:latin typeface="Arial" panose="020B0604020202020204" pitchFamily="34" charset="0"/>
                <a:cs typeface="Arial" panose="020B0604020202020204" pitchFamily="34" charset="0"/>
              </a:rPr>
              <a:t>Popula</a:t>
            </a:r>
            <a:r>
              <a:rPr lang="en-GB" sz="2800" spc="-22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2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8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80" dirty="0" err="1">
                <a:latin typeface="Arial" panose="020B0604020202020204" pitchFamily="34" charset="0"/>
                <a:cs typeface="Arial" panose="020B0604020202020204" pitchFamily="34" charset="0"/>
              </a:rPr>
              <a:t>stra</a:t>
            </a:r>
            <a:r>
              <a:rPr lang="en-GB" sz="2800" spc="-28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80" dirty="0" err="1">
                <a:latin typeface="Arial" panose="020B0604020202020204" pitchFamily="34" charset="0"/>
                <a:cs typeface="Arial" panose="020B0604020202020204" pitchFamily="34" charset="0"/>
              </a:rPr>
              <a:t>ﬁca</a:t>
            </a:r>
            <a:r>
              <a:rPr lang="en-GB" sz="2800" spc="-28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8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265" dirty="0">
                <a:latin typeface="Arial" panose="020B0604020202020204" pitchFamily="34" charset="0"/>
                <a:cs typeface="Arial" panose="020B0604020202020204" pitchFamily="34" charset="0"/>
              </a:rPr>
              <a:t>Diﬀerent</a:t>
            </a:r>
            <a:r>
              <a:rPr sz="2800" spc="-3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70" dirty="0">
                <a:latin typeface="Arial" panose="020B0604020202020204" pitchFamily="34" charset="0"/>
                <a:cs typeface="Arial" panose="020B0604020202020204" pitchFamily="34" charset="0"/>
              </a:rPr>
              <a:t>covariates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730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42950" algn="l"/>
              </a:tabLst>
            </a:pPr>
            <a:r>
              <a:rPr sz="2800" spc="-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730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42950" algn="l"/>
              </a:tabLst>
            </a:pPr>
            <a:r>
              <a:rPr sz="2800" spc="-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240" dirty="0"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r>
              <a:rPr sz="2800" spc="-3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90" dirty="0" err="1">
                <a:latin typeface="Arial" panose="020B0604020202020204" pitchFamily="34" charset="0"/>
                <a:cs typeface="Arial" panose="020B0604020202020204" pitchFamily="34" charset="0"/>
              </a:rPr>
              <a:t>posi</a:t>
            </a:r>
            <a:r>
              <a:rPr lang="en-GB" sz="2800" spc="-9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9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sz="2800" spc="-9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936154"/>
          </a:xfrm>
          <a:prstGeom prst="rect">
            <a:avLst/>
          </a:prstGeom>
        </p:spPr>
        <p:txBody>
          <a:bodyPr vert="horz" wrap="square" lIns="0" tIns="317500" rIns="0" bIns="0" rtlCol="0">
            <a:spAutoFit/>
          </a:bodyPr>
          <a:lstStyle/>
          <a:p>
            <a:pPr marL="304165">
              <a:lnSpc>
                <a:spcPct val="100000"/>
              </a:lnSpc>
              <a:spcBef>
                <a:spcPts val="100"/>
              </a:spcBef>
            </a:pPr>
            <a:r>
              <a:rPr sz="4000" spc="-315" dirty="0"/>
              <a:t>Replica</a:t>
            </a:r>
            <a:r>
              <a:rPr lang="en-GB" sz="4000" spc="-315" dirty="0" err="1"/>
              <a:t>ti</a:t>
            </a:r>
            <a:r>
              <a:rPr sz="4000" spc="-315" dirty="0"/>
              <a:t>on</a:t>
            </a:r>
            <a:r>
              <a:rPr sz="4000" spc="-440" dirty="0"/>
              <a:t> </a:t>
            </a:r>
            <a:r>
              <a:rPr sz="4000" spc="-320" dirty="0"/>
              <a:t>challenges</a:t>
            </a:r>
            <a:r>
              <a:rPr sz="4000" spc="-425" dirty="0"/>
              <a:t> </a:t>
            </a:r>
            <a:r>
              <a:rPr sz="4000" spc="-310" dirty="0"/>
              <a:t>and</a:t>
            </a:r>
            <a:r>
              <a:rPr sz="4000" spc="-390" dirty="0"/>
              <a:t> </a:t>
            </a:r>
            <a:r>
              <a:rPr sz="4000" spc="-350" dirty="0" err="1"/>
              <a:t>solu</a:t>
            </a:r>
            <a:r>
              <a:rPr lang="en-GB" sz="4000" spc="-350" dirty="0" err="1"/>
              <a:t>ti</a:t>
            </a:r>
            <a:r>
              <a:rPr sz="4000" spc="-350" dirty="0" err="1"/>
              <a:t>ons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535939" y="1515363"/>
            <a:ext cx="7529830" cy="225234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30"/>
              </a:spcBef>
              <a:buFont typeface="Arial"/>
              <a:buChar char="•"/>
              <a:tabLst>
                <a:tab pos="354965" algn="l"/>
              </a:tabLst>
            </a:pPr>
            <a:r>
              <a:rPr sz="3200" spc="-229" dirty="0">
                <a:latin typeface="Arial" panose="020B0604020202020204" pitchFamily="34" charset="0"/>
                <a:cs typeface="Arial" panose="020B0604020202020204" pitchFamily="34" charset="0"/>
              </a:rPr>
              <a:t>Providing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0" dirty="0">
                <a:latin typeface="Arial" panose="020B0604020202020204" pitchFamily="34" charset="0"/>
                <a:cs typeface="Arial" panose="020B0604020202020204" pitchFamily="34" charset="0"/>
              </a:rPr>
              <a:t>enough</a:t>
            </a:r>
            <a:r>
              <a:rPr sz="32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0" dirty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sz="3200" spc="-3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1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3200" spc="-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90" dirty="0">
                <a:latin typeface="Arial" panose="020B0604020202020204" pitchFamily="34" charset="0"/>
                <a:cs typeface="Arial" panose="020B0604020202020204" pitchFamily="34" charset="0"/>
              </a:rPr>
              <a:t>challenging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805815" indent="-342900">
              <a:lnSpc>
                <a:spcPts val="3829"/>
              </a:lnSpc>
              <a:spcBef>
                <a:spcPts val="86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4" dirty="0">
                <a:latin typeface="Arial" panose="020B0604020202020204" pitchFamily="34" charset="0"/>
                <a:cs typeface="Arial" panose="020B0604020202020204" pitchFamily="34" charset="0"/>
              </a:rPr>
              <a:t>Harmonized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0" dirty="0">
                <a:latin typeface="Arial" panose="020B0604020202020204" pitchFamily="34" charset="0"/>
                <a:cs typeface="Arial" panose="020B0604020202020204" pitchFamily="34" charset="0"/>
              </a:rPr>
              <a:t>phenotyping</a:t>
            </a:r>
            <a:r>
              <a:rPr sz="3200" spc="-3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1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5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5" dirty="0">
                <a:latin typeface="Arial" panose="020B0604020202020204" pitchFamily="34" charset="0"/>
                <a:cs typeface="Arial" panose="020B0604020202020204" pitchFamily="34" charset="0"/>
              </a:rPr>
              <a:t>always </a:t>
            </a:r>
            <a:r>
              <a:rPr sz="3200" spc="-114" dirty="0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</a:tabLst>
            </a:pPr>
            <a:r>
              <a:rPr sz="3200" spc="-240" dirty="0">
                <a:latin typeface="Arial" panose="020B0604020202020204" pitchFamily="34" charset="0"/>
                <a:cs typeface="Arial" panose="020B0604020202020204" pitchFamily="34" charset="0"/>
              </a:rPr>
              <a:t>Split</a:t>
            </a:r>
            <a:r>
              <a:rPr sz="3200" spc="-3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200" spc="-3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0" dirty="0">
                <a:latin typeface="Arial" panose="020B0604020202020204" pitchFamily="34" charset="0"/>
                <a:cs typeface="Arial" panose="020B0604020202020204" pitchFamily="34" charset="0"/>
              </a:rPr>
              <a:t>sample?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0">
              <a:lnSpc>
                <a:spcPct val="100000"/>
              </a:lnSpc>
              <a:spcBef>
                <a:spcPts val="100"/>
              </a:spcBef>
            </a:pPr>
            <a:r>
              <a:rPr sz="4000" spc="-295" dirty="0"/>
              <a:t>One-</a:t>
            </a:r>
            <a:r>
              <a:rPr sz="4000" spc="-434" dirty="0"/>
              <a:t>stage</a:t>
            </a:r>
            <a:r>
              <a:rPr sz="4000" spc="-420" dirty="0"/>
              <a:t> </a:t>
            </a:r>
            <a:r>
              <a:rPr sz="4000" spc="-365" dirty="0"/>
              <a:t>designs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517523" y="1608073"/>
            <a:ext cx="7362190" cy="24561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469265" marR="5080" indent="-457200">
              <a:lnSpc>
                <a:spcPts val="3800"/>
              </a:lnSpc>
              <a:spcBef>
                <a:spcPts val="260"/>
              </a:spcBef>
              <a:buFont typeface="Arial"/>
              <a:buChar char="•"/>
              <a:tabLst>
                <a:tab pos="469265" algn="l"/>
              </a:tabLst>
            </a:pPr>
            <a:r>
              <a:rPr sz="3200" spc="-240" dirty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sz="32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29" dirty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sz="32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3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32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45" dirty="0">
                <a:latin typeface="Arial" panose="020B0604020202020204" pitchFamily="34" charset="0"/>
                <a:cs typeface="Arial" panose="020B0604020202020204" pitchFamily="34" charset="0"/>
              </a:rPr>
              <a:t>combining</a:t>
            </a:r>
            <a:r>
              <a:rPr sz="320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10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sz="32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65" dirty="0">
                <a:latin typeface="Arial" panose="020B0604020202020204" pitchFamily="34" charset="0"/>
                <a:cs typeface="Arial" panose="020B0604020202020204" pitchFamily="34" charset="0"/>
              </a:rPr>
              <a:t>available 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indent="-456565">
              <a:lnSpc>
                <a:spcPts val="3679"/>
              </a:lnSpc>
              <a:buFont typeface="Arial"/>
              <a:buChar char="•"/>
              <a:tabLst>
                <a:tab pos="469265" algn="l"/>
              </a:tabLst>
            </a:pPr>
            <a:r>
              <a:rPr sz="3200" spc="-229" dirty="0">
                <a:latin typeface="Arial" panose="020B0604020202020204" pitchFamily="34" charset="0"/>
                <a:cs typeface="Arial" panose="020B0604020202020204" pitchFamily="34" charset="0"/>
              </a:rPr>
              <a:t>Replica</a:t>
            </a:r>
            <a:r>
              <a:rPr lang="en-GB" sz="3200" spc="-229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229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0" dirty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0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5" dirty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5" dirty="0">
                <a:latin typeface="Arial" panose="020B0604020202020204" pitchFamily="34" charset="0"/>
                <a:cs typeface="Arial" panose="020B0604020202020204" pitchFamily="34" charset="0"/>
              </a:rPr>
              <a:t>enough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>
              <a:lnSpc>
                <a:spcPts val="3820"/>
              </a:lnSpc>
              <a:spcBef>
                <a:spcPts val="60"/>
              </a:spcBef>
            </a:pPr>
            <a:r>
              <a:rPr sz="3200" spc="-229" dirty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sz="32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1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32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25" dirty="0">
                <a:latin typeface="Arial" panose="020B0604020202020204" pitchFamily="34" charset="0"/>
                <a:cs typeface="Arial" panose="020B0604020202020204" pitchFamily="34" charset="0"/>
              </a:rPr>
              <a:t>replicate</a:t>
            </a:r>
            <a:r>
              <a:rPr sz="320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95" dirty="0"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indent="-456565">
              <a:lnSpc>
                <a:spcPts val="3820"/>
              </a:lnSpc>
              <a:buFont typeface="Arial"/>
              <a:buChar char="•"/>
              <a:tabLst>
                <a:tab pos="469265" algn="l"/>
              </a:tabLst>
            </a:pPr>
            <a:r>
              <a:rPr sz="3200" spc="-240" dirty="0"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sz="3200" spc="-229" dirty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sz="32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35" dirty="0">
                <a:latin typeface="Arial" panose="020B0604020202020204" pitchFamily="34" charset="0"/>
                <a:cs typeface="Arial" panose="020B0604020202020204" pitchFamily="34" charset="0"/>
              </a:rPr>
              <a:t>threshold?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3266" y="1706879"/>
            <a:ext cx="5219698" cy="468934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03675" y="6338416"/>
            <a:ext cx="326580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30000"/>
                </a:solidFill>
                <a:latin typeface="Arial"/>
                <a:cs typeface="Arial"/>
              </a:rPr>
              <a:t>©</a:t>
            </a:r>
            <a:r>
              <a:rPr sz="1200" spc="-10" dirty="0">
                <a:solidFill>
                  <a:srgbClr val="73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30000"/>
                </a:solidFill>
                <a:latin typeface="Arial"/>
                <a:cs typeface="Arial"/>
              </a:rPr>
              <a:t>Gibson</a:t>
            </a:r>
            <a:r>
              <a:rPr sz="1200" spc="-5" dirty="0">
                <a:solidFill>
                  <a:srgbClr val="73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30000"/>
                </a:solidFill>
                <a:latin typeface="Arial"/>
                <a:cs typeface="Arial"/>
              </a:rPr>
              <a:t>&amp;</a:t>
            </a:r>
            <a:r>
              <a:rPr sz="1200" spc="-5" dirty="0">
                <a:solidFill>
                  <a:srgbClr val="73000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730000"/>
                </a:solidFill>
                <a:latin typeface="Arial"/>
                <a:cs typeface="Arial"/>
              </a:rPr>
              <a:t>Muse,</a:t>
            </a:r>
            <a:r>
              <a:rPr sz="1200" spc="-75" dirty="0">
                <a:solidFill>
                  <a:srgbClr val="73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30000"/>
                </a:solidFill>
                <a:latin typeface="Arial"/>
                <a:cs typeface="Arial"/>
              </a:rPr>
              <a:t>A</a:t>
            </a:r>
            <a:r>
              <a:rPr sz="1200" spc="-70" dirty="0">
                <a:solidFill>
                  <a:srgbClr val="73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880F00"/>
                </a:solidFill>
                <a:latin typeface="Arial"/>
                <a:cs typeface="Arial"/>
              </a:rPr>
              <a:t>Primer</a:t>
            </a:r>
            <a:r>
              <a:rPr sz="1200" spc="-15" dirty="0">
                <a:solidFill>
                  <a:srgbClr val="880F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30000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rgbClr val="73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30000"/>
                </a:solidFill>
                <a:latin typeface="Arial"/>
                <a:cs typeface="Arial"/>
              </a:rPr>
              <a:t>Genome</a:t>
            </a:r>
            <a:r>
              <a:rPr sz="1200" spc="50" dirty="0">
                <a:solidFill>
                  <a:srgbClr val="73000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730000"/>
                </a:solidFill>
                <a:latin typeface="Arial"/>
                <a:cs typeface="Arial"/>
              </a:rPr>
              <a:t>Science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25165" marR="5080" indent="-3009900">
              <a:lnSpc>
                <a:spcPct val="100000"/>
              </a:lnSpc>
              <a:spcBef>
                <a:spcPts val="100"/>
              </a:spcBef>
            </a:pPr>
            <a:r>
              <a:rPr sz="4000" spc="-300" dirty="0"/>
              <a:t>Using</a:t>
            </a:r>
            <a:r>
              <a:rPr sz="4000" spc="-430" dirty="0"/>
              <a:t> </a:t>
            </a:r>
            <a:r>
              <a:rPr sz="4000" spc="-440" dirty="0"/>
              <a:t>SNPs</a:t>
            </a:r>
            <a:r>
              <a:rPr sz="4000" spc="-475" dirty="0"/>
              <a:t> </a:t>
            </a:r>
            <a:r>
              <a:rPr sz="4000" spc="-390" dirty="0"/>
              <a:t>to</a:t>
            </a:r>
            <a:r>
              <a:rPr sz="4000" spc="-445" dirty="0"/>
              <a:t> </a:t>
            </a:r>
            <a:r>
              <a:rPr sz="4000" spc="-455" dirty="0"/>
              <a:t>Track</a:t>
            </a:r>
            <a:r>
              <a:rPr sz="4000" spc="-570" dirty="0"/>
              <a:t> </a:t>
            </a:r>
            <a:r>
              <a:rPr sz="4000" spc="-305" dirty="0" err="1"/>
              <a:t>Predisposi</a:t>
            </a:r>
            <a:r>
              <a:rPr lang="en-GB" sz="4000" spc="-305" dirty="0" err="1"/>
              <a:t>ti</a:t>
            </a:r>
            <a:r>
              <a:rPr sz="4000" spc="-305" dirty="0"/>
              <a:t>on</a:t>
            </a:r>
            <a:r>
              <a:rPr sz="4000" spc="-430" dirty="0"/>
              <a:t> </a:t>
            </a:r>
            <a:r>
              <a:rPr sz="4000" spc="-434" dirty="0"/>
              <a:t>to </a:t>
            </a:r>
            <a:r>
              <a:rPr sz="4000" spc="-355" dirty="0"/>
              <a:t>Disease</a:t>
            </a:r>
            <a:endParaRPr sz="40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8587" y="-12698"/>
            <a:ext cx="755269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0075" marR="5080" indent="-3128010">
              <a:lnSpc>
                <a:spcPct val="100000"/>
              </a:lnSpc>
              <a:spcBef>
                <a:spcPts val="100"/>
              </a:spcBef>
            </a:pPr>
            <a:r>
              <a:rPr sz="4000" spc="-300" dirty="0" err="1"/>
              <a:t>Collabora</a:t>
            </a:r>
            <a:r>
              <a:rPr lang="en-GB" sz="4000" spc="-300" dirty="0" err="1"/>
              <a:t>ti</a:t>
            </a:r>
            <a:r>
              <a:rPr sz="4000" spc="-300" dirty="0"/>
              <a:t>on</a:t>
            </a:r>
            <a:r>
              <a:rPr sz="4000" spc="-459" dirty="0"/>
              <a:t> </a:t>
            </a:r>
            <a:r>
              <a:rPr sz="4000" spc="-260" dirty="0"/>
              <a:t>is</a:t>
            </a:r>
            <a:r>
              <a:rPr sz="4000" spc="-420" dirty="0"/>
              <a:t> </a:t>
            </a:r>
            <a:r>
              <a:rPr sz="4000" spc="-350" dirty="0"/>
              <a:t>the</a:t>
            </a:r>
            <a:r>
              <a:rPr sz="4000" spc="-440" dirty="0"/>
              <a:t> </a:t>
            </a:r>
            <a:r>
              <a:rPr sz="4000" spc="-430" dirty="0"/>
              <a:t>key</a:t>
            </a:r>
            <a:r>
              <a:rPr sz="4000" spc="-530" dirty="0"/>
              <a:t> </a:t>
            </a:r>
            <a:r>
              <a:rPr sz="4000" spc="-395" dirty="0"/>
              <a:t>to</a:t>
            </a:r>
            <a:r>
              <a:rPr sz="4000" spc="-370" dirty="0"/>
              <a:t> </a:t>
            </a:r>
            <a:r>
              <a:rPr sz="4000" spc="-400" dirty="0"/>
              <a:t>successful </a:t>
            </a:r>
            <a:r>
              <a:rPr sz="4000" spc="-495" dirty="0"/>
              <a:t>GWAS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535939" y="1577087"/>
            <a:ext cx="8016240" cy="417830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55600" marR="5080" indent="-342900">
              <a:lnSpc>
                <a:spcPts val="3200"/>
              </a:lnSpc>
              <a:spcBef>
                <a:spcPts val="540"/>
              </a:spcBef>
              <a:buFont typeface="Arial"/>
              <a:buChar char="•"/>
              <a:tabLst>
                <a:tab pos="355600" algn="l"/>
              </a:tabLst>
            </a:pPr>
            <a:r>
              <a:rPr sz="3000" spc="-325" dirty="0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sz="30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70" dirty="0" err="1">
                <a:latin typeface="Arial" panose="020B0604020202020204" pitchFamily="34" charset="0"/>
                <a:cs typeface="Arial" panose="020B0604020202020204" pitchFamily="34" charset="0"/>
              </a:rPr>
              <a:t>consor</a:t>
            </a:r>
            <a:r>
              <a:rPr lang="en-GB" sz="3000" spc="-27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000" spc="-27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00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29" dirty="0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sz="30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54" dirty="0">
                <a:latin typeface="Arial" panose="020B0604020202020204" pitchFamily="34" charset="0"/>
                <a:cs typeface="Arial" panose="020B0604020202020204" pitchFamily="34" charset="0"/>
              </a:rPr>
              <a:t>formed</a:t>
            </a:r>
            <a:r>
              <a:rPr sz="30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9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30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29" dirty="0"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sz="30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8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3000" spc="-240" dirty="0"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  <a:r>
              <a:rPr sz="30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29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30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20" dirty="0">
                <a:latin typeface="Arial" panose="020B0604020202020204" pitchFamily="34" charset="0"/>
                <a:cs typeface="Arial" panose="020B0604020202020204" pitchFamily="34" charset="0"/>
              </a:rPr>
              <a:t>replica</a:t>
            </a:r>
            <a:r>
              <a:rPr lang="en-GB" sz="3000" spc="-22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000" spc="-22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30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2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3000" spc="-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04" dirty="0">
                <a:latin typeface="Arial" panose="020B0604020202020204" pitchFamily="34" charset="0"/>
                <a:cs typeface="Arial" panose="020B0604020202020204" pitchFamily="34" charset="0"/>
              </a:rPr>
              <a:t>pooling</a:t>
            </a:r>
            <a:r>
              <a:rPr sz="300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6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000"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3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84"/>
              </a:spcBef>
              <a:buFont typeface="Arial"/>
              <a:buChar char="•"/>
            </a:pP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40005" indent="-342900">
              <a:lnSpc>
                <a:spcPts val="3400"/>
              </a:lnSpc>
              <a:spcBef>
                <a:spcPts val="5"/>
              </a:spcBef>
              <a:buFont typeface="Arial"/>
              <a:buChar char="•"/>
              <a:tabLst>
                <a:tab pos="355600" algn="l"/>
              </a:tabLst>
            </a:pPr>
            <a:r>
              <a:rPr sz="3000" spc="-185" dirty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sz="30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75" dirty="0"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  <a:r>
              <a:rPr sz="30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2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30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35" dirty="0">
                <a:latin typeface="Arial" panose="020B0604020202020204" pitchFamily="34" charset="0"/>
                <a:cs typeface="Arial" panose="020B0604020202020204" pitchFamily="34" charset="0"/>
              </a:rPr>
              <a:t>agreeable</a:t>
            </a:r>
            <a:r>
              <a:rPr sz="30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54" dirty="0" err="1">
                <a:latin typeface="Arial" panose="020B0604020202020204" pitchFamily="34" charset="0"/>
                <a:cs typeface="Arial" panose="020B0604020202020204" pitchFamily="34" charset="0"/>
              </a:rPr>
              <a:t>regula</a:t>
            </a:r>
            <a:r>
              <a:rPr lang="en-GB" sz="3000" spc="-254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000" spc="-254" dirty="0" err="1"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r>
              <a:rPr sz="30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29" dirty="0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sz="30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8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3000" spc="-15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GB" sz="3000" spc="-15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000" spc="-150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sz="3000" spc="-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135" dirty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825"/>
              </a:spcBef>
              <a:buFont typeface="Arial"/>
              <a:buChar char="•"/>
            </a:pP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10795" indent="-342900">
              <a:lnSpc>
                <a:spcPct val="90200"/>
              </a:lnSpc>
              <a:buFont typeface="Arial"/>
              <a:buChar char="•"/>
              <a:tabLst>
                <a:tab pos="355600" algn="l"/>
              </a:tabLst>
            </a:pPr>
            <a:r>
              <a:rPr sz="3000" spc="-275" dirty="0">
                <a:latin typeface="Arial" panose="020B0604020202020204" pitchFamily="34" charset="0"/>
                <a:cs typeface="Arial" panose="020B0604020202020204" pitchFamily="34" charset="0"/>
              </a:rPr>
              <a:t>Diﬀerent</a:t>
            </a:r>
            <a:r>
              <a:rPr sz="3000" spc="-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70" dirty="0">
                <a:latin typeface="Arial" panose="020B0604020202020204" pitchFamily="34" charset="0"/>
                <a:cs typeface="Arial" panose="020B0604020202020204" pitchFamily="34" charset="0"/>
              </a:rPr>
              <a:t>genotyping</a:t>
            </a:r>
            <a:r>
              <a:rPr sz="300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04" dirty="0" err="1">
                <a:latin typeface="Arial" panose="020B0604020202020204" pitchFamily="34" charset="0"/>
                <a:cs typeface="Arial" panose="020B0604020202020204" pitchFamily="34" charset="0"/>
              </a:rPr>
              <a:t>pla</a:t>
            </a:r>
            <a:r>
              <a:rPr lang="en-GB" sz="3000" spc="-204" dirty="0" err="1">
                <a:latin typeface="Arial" panose="020B0604020202020204" pitchFamily="34" charset="0"/>
                <a:cs typeface="Arial" panose="020B0604020202020204" pitchFamily="34" charset="0"/>
              </a:rPr>
              <a:t>tf</a:t>
            </a:r>
            <a:r>
              <a:rPr sz="3000" spc="-204" dirty="0" err="1">
                <a:latin typeface="Arial" panose="020B0604020202020204" pitchFamily="34" charset="0"/>
                <a:cs typeface="Arial" panose="020B0604020202020204" pitchFamily="34" charset="0"/>
              </a:rPr>
              <a:t>orms</a:t>
            </a:r>
            <a:r>
              <a:rPr sz="30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2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30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75" dirty="0">
                <a:latin typeface="Arial" panose="020B0604020202020204" pitchFamily="34" charset="0"/>
                <a:cs typeface="Arial" panose="020B0604020202020204" pitchFamily="34" charset="0"/>
              </a:rPr>
              <a:t>measurement </a:t>
            </a:r>
            <a:r>
              <a:rPr sz="3000" spc="-280" dirty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sz="30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15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30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04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3000" spc="-204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000" spc="-204" dirty="0" err="1"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30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4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0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29" dirty="0">
                <a:latin typeface="Arial" panose="020B0604020202020204" pitchFamily="34" charset="0"/>
                <a:cs typeface="Arial" panose="020B0604020202020204" pitchFamily="34" charset="0"/>
              </a:rPr>
              <a:t>challenge</a:t>
            </a:r>
            <a:r>
              <a:rPr sz="30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195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30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105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sz="30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135" dirty="0" err="1">
                <a:latin typeface="Arial" panose="020B0604020202020204" pitchFamily="34" charset="0"/>
                <a:cs typeface="Arial" panose="020B0604020202020204" pitchFamily="34" charset="0"/>
              </a:rPr>
              <a:t>collabora</a:t>
            </a:r>
            <a:r>
              <a:rPr lang="en-GB" sz="3000" spc="-13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000" spc="-135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sz="3000" spc="-1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80" dirty="0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7528" y="351154"/>
            <a:ext cx="29305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0" dirty="0"/>
              <a:t>General</a:t>
            </a:r>
            <a:r>
              <a:rPr sz="3200" spc="-355" dirty="0"/>
              <a:t> </a:t>
            </a:r>
            <a:r>
              <a:rPr sz="3200" spc="-300" dirty="0" err="1"/>
              <a:t>consor</a:t>
            </a:r>
            <a:r>
              <a:rPr lang="en-GB" sz="3200" spc="-300" dirty="0" err="1"/>
              <a:t>ti</a:t>
            </a:r>
            <a:r>
              <a:rPr sz="3200" spc="-300" dirty="0"/>
              <a:t>a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1702689" y="993266"/>
            <a:ext cx="57016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45" dirty="0">
                <a:latin typeface="Arial"/>
                <a:cs typeface="Arial"/>
              </a:rPr>
              <a:t>The</a:t>
            </a:r>
            <a:r>
              <a:rPr sz="1600" b="1" spc="-85" dirty="0">
                <a:latin typeface="Arial"/>
                <a:cs typeface="Arial"/>
              </a:rPr>
              <a:t> </a:t>
            </a:r>
            <a:r>
              <a:rPr sz="1600" b="1" spc="-155" dirty="0">
                <a:latin typeface="Arial"/>
                <a:cs typeface="Arial"/>
              </a:rPr>
              <a:t>Cohorts</a:t>
            </a:r>
            <a:r>
              <a:rPr sz="1600" b="1" spc="-85" dirty="0">
                <a:latin typeface="Arial"/>
                <a:cs typeface="Arial"/>
              </a:rPr>
              <a:t> for Heart</a:t>
            </a:r>
            <a:r>
              <a:rPr sz="1600" b="1" spc="-75" dirty="0">
                <a:latin typeface="Arial"/>
                <a:cs typeface="Arial"/>
              </a:rPr>
              <a:t> </a:t>
            </a:r>
            <a:r>
              <a:rPr sz="1600" b="1" spc="-120" dirty="0">
                <a:latin typeface="Arial"/>
                <a:cs typeface="Arial"/>
              </a:rPr>
              <a:t>and</a:t>
            </a:r>
            <a:r>
              <a:rPr sz="1600" b="1" spc="-70" dirty="0">
                <a:latin typeface="Arial"/>
                <a:cs typeface="Arial"/>
              </a:rPr>
              <a:t> </a:t>
            </a:r>
            <a:r>
              <a:rPr sz="1600" b="1" spc="-175" dirty="0">
                <a:latin typeface="Arial"/>
                <a:cs typeface="Arial"/>
              </a:rPr>
              <a:t>Aging</a:t>
            </a:r>
            <a:r>
              <a:rPr sz="1600" b="1" spc="-75" dirty="0">
                <a:latin typeface="Arial"/>
                <a:cs typeface="Arial"/>
              </a:rPr>
              <a:t> </a:t>
            </a:r>
            <a:r>
              <a:rPr sz="1600" b="1" spc="-175" dirty="0">
                <a:latin typeface="Arial"/>
                <a:cs typeface="Arial"/>
              </a:rPr>
              <a:t>Research</a:t>
            </a:r>
            <a:r>
              <a:rPr sz="1600" b="1" spc="-95" dirty="0">
                <a:latin typeface="Arial"/>
                <a:cs typeface="Arial"/>
              </a:rPr>
              <a:t> </a:t>
            </a:r>
            <a:r>
              <a:rPr sz="1600" b="1" spc="-105" dirty="0">
                <a:latin typeface="Arial"/>
                <a:cs typeface="Arial"/>
              </a:rPr>
              <a:t>in</a:t>
            </a:r>
            <a:r>
              <a:rPr sz="1600" b="1" spc="-75" dirty="0">
                <a:latin typeface="Arial"/>
                <a:cs typeface="Arial"/>
              </a:rPr>
              <a:t> </a:t>
            </a:r>
            <a:r>
              <a:rPr sz="1600" b="1" spc="-145" dirty="0">
                <a:latin typeface="Arial"/>
                <a:cs typeface="Arial"/>
              </a:rPr>
              <a:t>Genomic</a:t>
            </a:r>
            <a:r>
              <a:rPr sz="1600" b="1" spc="130" dirty="0">
                <a:latin typeface="Arial"/>
                <a:cs typeface="Arial"/>
              </a:rPr>
              <a:t> </a:t>
            </a:r>
            <a:r>
              <a:rPr sz="1600" b="1" spc="-110" dirty="0">
                <a:latin typeface="Arial"/>
                <a:cs typeface="Arial"/>
              </a:rPr>
              <a:t>Epidemiology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52004" y="566927"/>
            <a:ext cx="1242058" cy="121615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58450" y="2051672"/>
            <a:ext cx="8893810" cy="3734435"/>
            <a:chOff x="158450" y="2051672"/>
            <a:chExt cx="8893810" cy="373443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450" y="2051672"/>
              <a:ext cx="8893553" cy="37344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66644" y="3310128"/>
              <a:ext cx="746758" cy="4373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7695" y="2075688"/>
              <a:ext cx="746759" cy="4373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6258" y="3393947"/>
              <a:ext cx="746759" cy="4373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38114" y="2417064"/>
              <a:ext cx="598931" cy="390142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96538" y="1648967"/>
            <a:ext cx="542542" cy="35356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577209" y="2909442"/>
            <a:ext cx="1240790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b="1" spc="-20" dirty="0">
                <a:latin typeface="Arial"/>
                <a:cs typeface="Arial"/>
              </a:rPr>
              <a:t>The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Framingham </a:t>
            </a:r>
            <a:r>
              <a:rPr sz="1200" b="1" dirty="0">
                <a:latin typeface="Arial"/>
                <a:cs typeface="Arial"/>
              </a:rPr>
              <a:t>Heart</a:t>
            </a:r>
            <a:r>
              <a:rPr sz="1200" b="1" spc="-11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Study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74570" y="3057144"/>
            <a:ext cx="224026" cy="8686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35990" y="3818890"/>
            <a:ext cx="2002155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b="1" dirty="0">
                <a:latin typeface="Arial"/>
                <a:cs typeface="Arial"/>
              </a:rPr>
              <a:t>The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Atherosclerosis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Risk</a:t>
            </a:r>
            <a:r>
              <a:rPr sz="1200" b="1" spc="-114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in </a:t>
            </a:r>
            <a:r>
              <a:rPr sz="1200" b="1" dirty="0">
                <a:latin typeface="Arial"/>
                <a:cs typeface="Arial"/>
              </a:rPr>
              <a:t>Communities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(ARIC)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Study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144916" y="2295905"/>
            <a:ext cx="3444875" cy="1495425"/>
            <a:chOff x="1144916" y="2295905"/>
            <a:chExt cx="3444875" cy="149542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8946" y="3694301"/>
              <a:ext cx="81279" cy="9664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71968" y="2371902"/>
              <a:ext cx="518795" cy="1343025"/>
            </a:xfrm>
            <a:custGeom>
              <a:avLst/>
              <a:gdLst/>
              <a:ahLst/>
              <a:cxnLst/>
              <a:rect l="l" t="t" r="r" b="b"/>
              <a:pathLst>
                <a:path w="518794" h="1343025">
                  <a:moveTo>
                    <a:pt x="219938" y="504012"/>
                  </a:moveTo>
                  <a:lnTo>
                    <a:pt x="27012" y="0"/>
                  </a:lnTo>
                  <a:lnTo>
                    <a:pt x="0" y="10325"/>
                  </a:lnTo>
                  <a:lnTo>
                    <a:pt x="193014" y="514426"/>
                  </a:lnTo>
                  <a:lnTo>
                    <a:pt x="219938" y="504012"/>
                  </a:lnTo>
                  <a:close/>
                </a:path>
                <a:path w="518794" h="1343025">
                  <a:moveTo>
                    <a:pt x="518769" y="953211"/>
                  </a:moveTo>
                  <a:lnTo>
                    <a:pt x="491591" y="943051"/>
                  </a:lnTo>
                  <a:lnTo>
                    <a:pt x="344093" y="1332661"/>
                  </a:lnTo>
                  <a:lnTo>
                    <a:pt x="371132" y="1342885"/>
                  </a:lnTo>
                  <a:lnTo>
                    <a:pt x="518769" y="953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4916" y="2295905"/>
              <a:ext cx="81127" cy="9664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84470" y="2660905"/>
              <a:ext cx="305052" cy="16001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84174" y="1821560"/>
            <a:ext cx="2079625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b="1" dirty="0">
                <a:latin typeface="Arial"/>
                <a:cs typeface="Arial"/>
              </a:rPr>
              <a:t>Cardiovascular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Health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Study (CHS)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62909" y="1661921"/>
            <a:ext cx="2299335" cy="6908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263525">
              <a:lnSpc>
                <a:spcPts val="1400"/>
              </a:lnSpc>
              <a:spcBef>
                <a:spcPts val="180"/>
              </a:spcBef>
            </a:pPr>
            <a:r>
              <a:rPr sz="1200" b="1" dirty="0">
                <a:latin typeface="Arial"/>
                <a:cs typeface="Arial"/>
              </a:rPr>
              <a:t>Age,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Gene,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Environment, </a:t>
            </a:r>
            <a:r>
              <a:rPr sz="1200" b="1" spc="-20" dirty="0">
                <a:latin typeface="Arial"/>
                <a:cs typeface="Arial"/>
              </a:rPr>
              <a:t>Susceptibility</a:t>
            </a:r>
            <a:r>
              <a:rPr sz="1200" b="1" dirty="0">
                <a:latin typeface="Arial"/>
                <a:cs typeface="Arial"/>
              </a:rPr>
              <a:t> (AGES)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Study</a:t>
            </a:r>
            <a:endParaRPr sz="1200">
              <a:latin typeface="Arial"/>
              <a:cs typeface="Arial"/>
            </a:endParaRPr>
          </a:p>
          <a:p>
            <a:pPr marL="762000">
              <a:lnSpc>
                <a:spcPct val="100000"/>
              </a:lnSpc>
              <a:spcBef>
                <a:spcPts val="920"/>
              </a:spcBef>
            </a:pPr>
            <a:r>
              <a:rPr sz="1200" b="1" dirty="0">
                <a:latin typeface="Arial"/>
                <a:cs typeface="Arial"/>
              </a:rPr>
              <a:t>The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Rotterdam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Study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830445" y="2076450"/>
            <a:ext cx="236854" cy="373380"/>
            <a:chOff x="3830445" y="2076450"/>
            <a:chExt cx="236854" cy="373380"/>
          </a:xfrm>
        </p:grpSpPr>
        <p:sp>
          <p:nvSpPr>
            <p:cNvPr id="23" name="object 23"/>
            <p:cNvSpPr/>
            <p:nvPr/>
          </p:nvSpPr>
          <p:spPr>
            <a:xfrm>
              <a:off x="3830445" y="2143011"/>
              <a:ext cx="203835" cy="307340"/>
            </a:xfrm>
            <a:custGeom>
              <a:avLst/>
              <a:gdLst/>
              <a:ahLst/>
              <a:cxnLst/>
              <a:rect l="l" t="t" r="r" b="b"/>
              <a:pathLst>
                <a:path w="203835" h="307339">
                  <a:moveTo>
                    <a:pt x="178625" y="0"/>
                  </a:moveTo>
                  <a:lnTo>
                    <a:pt x="0" y="291578"/>
                  </a:lnTo>
                  <a:lnTo>
                    <a:pt x="24636" y="306816"/>
                  </a:lnTo>
                  <a:lnTo>
                    <a:pt x="203277" y="15095"/>
                  </a:lnTo>
                  <a:lnTo>
                    <a:pt x="1786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84369" y="2076450"/>
              <a:ext cx="82423" cy="967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50428" y="1674686"/>
            <a:ext cx="7198359" cy="3024505"/>
            <a:chOff x="1150428" y="1674686"/>
            <a:chExt cx="7198359" cy="3024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9762" y="1684019"/>
              <a:ext cx="7179562" cy="300532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55190" y="1679449"/>
              <a:ext cx="7188834" cy="3014980"/>
            </a:xfrm>
            <a:custGeom>
              <a:avLst/>
              <a:gdLst/>
              <a:ahLst/>
              <a:cxnLst/>
              <a:rect l="l" t="t" r="r" b="b"/>
              <a:pathLst>
                <a:path w="7188834" h="3014979">
                  <a:moveTo>
                    <a:pt x="0" y="3014472"/>
                  </a:moveTo>
                  <a:lnTo>
                    <a:pt x="7188706" y="3014472"/>
                  </a:lnTo>
                  <a:lnTo>
                    <a:pt x="7188706" y="0"/>
                  </a:lnTo>
                  <a:lnTo>
                    <a:pt x="0" y="0"/>
                  </a:lnTo>
                  <a:lnTo>
                    <a:pt x="0" y="3014472"/>
                  </a:lnTo>
                  <a:close/>
                </a:path>
              </a:pathLst>
            </a:custGeom>
            <a:ln w="9143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2826" y="2247901"/>
              <a:ext cx="220979" cy="20421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368033" y="2625089"/>
              <a:ext cx="193675" cy="178435"/>
            </a:xfrm>
            <a:custGeom>
              <a:avLst/>
              <a:gdLst/>
              <a:ahLst/>
              <a:cxnLst/>
              <a:rect l="l" t="t" r="r" b="b"/>
              <a:pathLst>
                <a:path w="193675" h="178435">
                  <a:moveTo>
                    <a:pt x="96772" y="0"/>
                  </a:moveTo>
                  <a:lnTo>
                    <a:pt x="59095" y="6998"/>
                  </a:lnTo>
                  <a:lnTo>
                    <a:pt x="28334" y="26097"/>
                  </a:lnTo>
                  <a:lnTo>
                    <a:pt x="7600" y="54434"/>
                  </a:lnTo>
                  <a:lnTo>
                    <a:pt x="0" y="89152"/>
                  </a:lnTo>
                  <a:lnTo>
                    <a:pt x="7600" y="123870"/>
                  </a:lnTo>
                  <a:lnTo>
                    <a:pt x="28334" y="152208"/>
                  </a:lnTo>
                  <a:lnTo>
                    <a:pt x="59095" y="171306"/>
                  </a:lnTo>
                  <a:lnTo>
                    <a:pt x="96772" y="178308"/>
                  </a:lnTo>
                  <a:lnTo>
                    <a:pt x="134451" y="171306"/>
                  </a:lnTo>
                  <a:lnTo>
                    <a:pt x="165210" y="152208"/>
                  </a:lnTo>
                  <a:lnTo>
                    <a:pt x="185944" y="123870"/>
                  </a:lnTo>
                  <a:lnTo>
                    <a:pt x="193546" y="89152"/>
                  </a:lnTo>
                  <a:lnTo>
                    <a:pt x="185944" y="54434"/>
                  </a:lnTo>
                  <a:lnTo>
                    <a:pt x="165210" y="26097"/>
                  </a:lnTo>
                  <a:lnTo>
                    <a:pt x="134451" y="6998"/>
                  </a:lnTo>
                  <a:lnTo>
                    <a:pt x="96772" y="0"/>
                  </a:lnTo>
                  <a:close/>
                </a:path>
              </a:pathLst>
            </a:custGeom>
            <a:solidFill>
              <a:srgbClr val="F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68033" y="2625090"/>
              <a:ext cx="193675" cy="178435"/>
            </a:xfrm>
            <a:custGeom>
              <a:avLst/>
              <a:gdLst/>
              <a:ahLst/>
              <a:cxnLst/>
              <a:rect l="l" t="t" r="r" b="b"/>
              <a:pathLst>
                <a:path w="193675" h="178435">
                  <a:moveTo>
                    <a:pt x="0" y="89153"/>
                  </a:moveTo>
                  <a:lnTo>
                    <a:pt x="7601" y="54435"/>
                  </a:lnTo>
                  <a:lnTo>
                    <a:pt x="28335" y="26098"/>
                  </a:lnTo>
                  <a:lnTo>
                    <a:pt x="59095" y="6999"/>
                  </a:lnTo>
                  <a:lnTo>
                    <a:pt x="96773" y="0"/>
                  </a:lnTo>
                  <a:lnTo>
                    <a:pt x="134451" y="6999"/>
                  </a:lnTo>
                  <a:lnTo>
                    <a:pt x="165211" y="26098"/>
                  </a:lnTo>
                  <a:lnTo>
                    <a:pt x="185944" y="54435"/>
                  </a:lnTo>
                  <a:lnTo>
                    <a:pt x="193546" y="89153"/>
                  </a:lnTo>
                  <a:lnTo>
                    <a:pt x="185944" y="123871"/>
                  </a:lnTo>
                  <a:lnTo>
                    <a:pt x="165211" y="152208"/>
                  </a:lnTo>
                  <a:lnTo>
                    <a:pt x="134451" y="171306"/>
                  </a:lnTo>
                  <a:lnTo>
                    <a:pt x="96773" y="178308"/>
                  </a:lnTo>
                  <a:lnTo>
                    <a:pt x="59095" y="171306"/>
                  </a:lnTo>
                  <a:lnTo>
                    <a:pt x="28335" y="152208"/>
                  </a:lnTo>
                  <a:lnTo>
                    <a:pt x="7601" y="123871"/>
                  </a:lnTo>
                  <a:lnTo>
                    <a:pt x="0" y="89153"/>
                  </a:lnTo>
                  <a:close/>
                </a:path>
              </a:pathLst>
            </a:custGeom>
            <a:ln w="25907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1446" y="2478023"/>
              <a:ext cx="446530" cy="56692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11212" y="2532253"/>
            <a:ext cx="1206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spc="-3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002278" y="1097280"/>
            <a:ext cx="5347970" cy="2615565"/>
            <a:chOff x="3002278" y="1097280"/>
            <a:chExt cx="5347970" cy="2615565"/>
          </a:xfrm>
        </p:grpSpPr>
        <p:sp>
          <p:nvSpPr>
            <p:cNvPr id="11" name="object 11"/>
            <p:cNvSpPr/>
            <p:nvPr/>
          </p:nvSpPr>
          <p:spPr>
            <a:xfrm>
              <a:off x="6561580" y="2811016"/>
              <a:ext cx="195580" cy="177165"/>
            </a:xfrm>
            <a:custGeom>
              <a:avLst/>
              <a:gdLst/>
              <a:ahLst/>
              <a:cxnLst/>
              <a:rect l="l" t="t" r="r" b="b"/>
              <a:pathLst>
                <a:path w="195579" h="177164">
                  <a:moveTo>
                    <a:pt x="97535" y="0"/>
                  </a:moveTo>
                  <a:lnTo>
                    <a:pt x="59578" y="6953"/>
                  </a:lnTo>
                  <a:lnTo>
                    <a:pt x="28575" y="25908"/>
                  </a:lnTo>
                  <a:lnTo>
                    <a:pt x="7665" y="54006"/>
                  </a:lnTo>
                  <a:lnTo>
                    <a:pt x="0" y="88393"/>
                  </a:lnTo>
                  <a:lnTo>
                    <a:pt x="7665" y="122778"/>
                  </a:lnTo>
                  <a:lnTo>
                    <a:pt x="28575" y="150875"/>
                  </a:lnTo>
                  <a:lnTo>
                    <a:pt x="59578" y="169832"/>
                  </a:lnTo>
                  <a:lnTo>
                    <a:pt x="97535" y="176785"/>
                  </a:lnTo>
                  <a:lnTo>
                    <a:pt x="135492" y="169832"/>
                  </a:lnTo>
                  <a:lnTo>
                    <a:pt x="166497" y="150875"/>
                  </a:lnTo>
                  <a:lnTo>
                    <a:pt x="187403" y="122778"/>
                  </a:lnTo>
                  <a:lnTo>
                    <a:pt x="195072" y="88393"/>
                  </a:lnTo>
                  <a:lnTo>
                    <a:pt x="187403" y="54006"/>
                  </a:lnTo>
                  <a:lnTo>
                    <a:pt x="166497" y="25908"/>
                  </a:lnTo>
                  <a:lnTo>
                    <a:pt x="135492" y="6953"/>
                  </a:lnTo>
                  <a:lnTo>
                    <a:pt x="97535" y="0"/>
                  </a:lnTo>
                  <a:close/>
                </a:path>
              </a:pathLst>
            </a:custGeom>
            <a:solidFill>
              <a:srgbClr val="F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61580" y="2811016"/>
              <a:ext cx="195580" cy="177165"/>
            </a:xfrm>
            <a:custGeom>
              <a:avLst/>
              <a:gdLst/>
              <a:ahLst/>
              <a:cxnLst/>
              <a:rect l="l" t="t" r="r" b="b"/>
              <a:pathLst>
                <a:path w="195579" h="177164">
                  <a:moveTo>
                    <a:pt x="0" y="88392"/>
                  </a:moveTo>
                  <a:lnTo>
                    <a:pt x="7666" y="54006"/>
                  </a:lnTo>
                  <a:lnTo>
                    <a:pt x="28574" y="25907"/>
                  </a:lnTo>
                  <a:lnTo>
                    <a:pt x="59578" y="6953"/>
                  </a:lnTo>
                  <a:lnTo>
                    <a:pt x="97536" y="0"/>
                  </a:lnTo>
                  <a:lnTo>
                    <a:pt x="135493" y="6953"/>
                  </a:lnTo>
                  <a:lnTo>
                    <a:pt x="166497" y="25908"/>
                  </a:lnTo>
                  <a:lnTo>
                    <a:pt x="187404" y="54006"/>
                  </a:lnTo>
                  <a:lnTo>
                    <a:pt x="195072" y="88392"/>
                  </a:lnTo>
                  <a:lnTo>
                    <a:pt x="187404" y="122777"/>
                  </a:lnTo>
                  <a:lnTo>
                    <a:pt x="166497" y="150875"/>
                  </a:lnTo>
                  <a:lnTo>
                    <a:pt x="135493" y="169831"/>
                  </a:lnTo>
                  <a:lnTo>
                    <a:pt x="97536" y="176784"/>
                  </a:lnTo>
                  <a:lnTo>
                    <a:pt x="59578" y="169831"/>
                  </a:lnTo>
                  <a:lnTo>
                    <a:pt x="28574" y="150875"/>
                  </a:lnTo>
                  <a:lnTo>
                    <a:pt x="7666" y="122777"/>
                  </a:lnTo>
                  <a:lnTo>
                    <a:pt x="0" y="88392"/>
                  </a:lnTo>
                  <a:close/>
                </a:path>
              </a:pathLst>
            </a:custGeom>
            <a:ln w="25907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75651" y="2929890"/>
              <a:ext cx="195580" cy="178435"/>
            </a:xfrm>
            <a:custGeom>
              <a:avLst/>
              <a:gdLst/>
              <a:ahLst/>
              <a:cxnLst/>
              <a:rect l="l" t="t" r="r" b="b"/>
              <a:pathLst>
                <a:path w="195579" h="178435">
                  <a:moveTo>
                    <a:pt x="97537" y="0"/>
                  </a:moveTo>
                  <a:lnTo>
                    <a:pt x="59578" y="6998"/>
                  </a:lnTo>
                  <a:lnTo>
                    <a:pt x="28575" y="26097"/>
                  </a:lnTo>
                  <a:lnTo>
                    <a:pt x="7666" y="54434"/>
                  </a:lnTo>
                  <a:lnTo>
                    <a:pt x="0" y="89152"/>
                  </a:lnTo>
                  <a:lnTo>
                    <a:pt x="7666" y="123870"/>
                  </a:lnTo>
                  <a:lnTo>
                    <a:pt x="28575" y="152208"/>
                  </a:lnTo>
                  <a:lnTo>
                    <a:pt x="59578" y="171306"/>
                  </a:lnTo>
                  <a:lnTo>
                    <a:pt x="97537" y="178308"/>
                  </a:lnTo>
                  <a:lnTo>
                    <a:pt x="135493" y="171306"/>
                  </a:lnTo>
                  <a:lnTo>
                    <a:pt x="166498" y="152208"/>
                  </a:lnTo>
                  <a:lnTo>
                    <a:pt x="187405" y="123870"/>
                  </a:lnTo>
                  <a:lnTo>
                    <a:pt x="195073" y="89152"/>
                  </a:lnTo>
                  <a:lnTo>
                    <a:pt x="187405" y="54434"/>
                  </a:lnTo>
                  <a:lnTo>
                    <a:pt x="166498" y="26097"/>
                  </a:lnTo>
                  <a:lnTo>
                    <a:pt x="135493" y="6998"/>
                  </a:lnTo>
                  <a:lnTo>
                    <a:pt x="97537" y="0"/>
                  </a:lnTo>
                  <a:close/>
                </a:path>
              </a:pathLst>
            </a:custGeom>
            <a:solidFill>
              <a:srgbClr val="F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375651" y="2929890"/>
              <a:ext cx="195580" cy="178435"/>
            </a:xfrm>
            <a:custGeom>
              <a:avLst/>
              <a:gdLst/>
              <a:ahLst/>
              <a:cxnLst/>
              <a:rect l="l" t="t" r="r" b="b"/>
              <a:pathLst>
                <a:path w="195579" h="178435">
                  <a:moveTo>
                    <a:pt x="0" y="89153"/>
                  </a:moveTo>
                  <a:lnTo>
                    <a:pt x="7666" y="54435"/>
                  </a:lnTo>
                  <a:lnTo>
                    <a:pt x="28574" y="26098"/>
                  </a:lnTo>
                  <a:lnTo>
                    <a:pt x="59578" y="6999"/>
                  </a:lnTo>
                  <a:lnTo>
                    <a:pt x="97536" y="0"/>
                  </a:lnTo>
                  <a:lnTo>
                    <a:pt x="135493" y="6999"/>
                  </a:lnTo>
                  <a:lnTo>
                    <a:pt x="166497" y="26098"/>
                  </a:lnTo>
                  <a:lnTo>
                    <a:pt x="187404" y="54435"/>
                  </a:lnTo>
                  <a:lnTo>
                    <a:pt x="195072" y="89153"/>
                  </a:lnTo>
                  <a:lnTo>
                    <a:pt x="187404" y="123871"/>
                  </a:lnTo>
                  <a:lnTo>
                    <a:pt x="166497" y="152208"/>
                  </a:lnTo>
                  <a:lnTo>
                    <a:pt x="135493" y="171306"/>
                  </a:lnTo>
                  <a:lnTo>
                    <a:pt x="97536" y="178308"/>
                  </a:lnTo>
                  <a:lnTo>
                    <a:pt x="59578" y="171306"/>
                  </a:lnTo>
                  <a:lnTo>
                    <a:pt x="28574" y="152208"/>
                  </a:lnTo>
                  <a:lnTo>
                    <a:pt x="7666" y="123871"/>
                  </a:lnTo>
                  <a:lnTo>
                    <a:pt x="0" y="89153"/>
                  </a:lnTo>
                  <a:close/>
                </a:path>
              </a:pathLst>
            </a:custGeom>
            <a:ln w="25907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553959" y="2879597"/>
              <a:ext cx="193675" cy="177165"/>
            </a:xfrm>
            <a:custGeom>
              <a:avLst/>
              <a:gdLst/>
              <a:ahLst/>
              <a:cxnLst/>
              <a:rect l="l" t="t" r="r" b="b"/>
              <a:pathLst>
                <a:path w="193675" h="177164">
                  <a:moveTo>
                    <a:pt x="96774" y="0"/>
                  </a:moveTo>
                  <a:lnTo>
                    <a:pt x="59095" y="6953"/>
                  </a:lnTo>
                  <a:lnTo>
                    <a:pt x="28336" y="25907"/>
                  </a:lnTo>
                  <a:lnTo>
                    <a:pt x="7602" y="54006"/>
                  </a:lnTo>
                  <a:lnTo>
                    <a:pt x="0" y="88391"/>
                  </a:lnTo>
                  <a:lnTo>
                    <a:pt x="7602" y="122778"/>
                  </a:lnTo>
                  <a:lnTo>
                    <a:pt x="28336" y="150875"/>
                  </a:lnTo>
                  <a:lnTo>
                    <a:pt x="59095" y="169830"/>
                  </a:lnTo>
                  <a:lnTo>
                    <a:pt x="96774" y="176785"/>
                  </a:lnTo>
                  <a:lnTo>
                    <a:pt x="134451" y="169830"/>
                  </a:lnTo>
                  <a:lnTo>
                    <a:pt x="165210" y="150877"/>
                  </a:lnTo>
                  <a:lnTo>
                    <a:pt x="185945" y="122778"/>
                  </a:lnTo>
                  <a:lnTo>
                    <a:pt x="193548" y="88391"/>
                  </a:lnTo>
                  <a:lnTo>
                    <a:pt x="185945" y="54006"/>
                  </a:lnTo>
                  <a:lnTo>
                    <a:pt x="165210" y="25907"/>
                  </a:lnTo>
                  <a:lnTo>
                    <a:pt x="134451" y="6953"/>
                  </a:lnTo>
                  <a:lnTo>
                    <a:pt x="96774" y="0"/>
                  </a:lnTo>
                  <a:close/>
                </a:path>
              </a:pathLst>
            </a:custGeom>
            <a:solidFill>
              <a:srgbClr val="F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553959" y="2879598"/>
              <a:ext cx="193675" cy="177165"/>
            </a:xfrm>
            <a:custGeom>
              <a:avLst/>
              <a:gdLst/>
              <a:ahLst/>
              <a:cxnLst/>
              <a:rect l="l" t="t" r="r" b="b"/>
              <a:pathLst>
                <a:path w="193675" h="177164">
                  <a:moveTo>
                    <a:pt x="0" y="88391"/>
                  </a:moveTo>
                  <a:lnTo>
                    <a:pt x="7601" y="54006"/>
                  </a:lnTo>
                  <a:lnTo>
                    <a:pt x="28336" y="25908"/>
                  </a:lnTo>
                  <a:lnTo>
                    <a:pt x="59095" y="6953"/>
                  </a:lnTo>
                  <a:lnTo>
                    <a:pt x="96773" y="0"/>
                  </a:lnTo>
                  <a:lnTo>
                    <a:pt x="134450" y="6953"/>
                  </a:lnTo>
                  <a:lnTo>
                    <a:pt x="165210" y="25908"/>
                  </a:lnTo>
                  <a:lnTo>
                    <a:pt x="185945" y="54006"/>
                  </a:lnTo>
                  <a:lnTo>
                    <a:pt x="193547" y="88391"/>
                  </a:lnTo>
                  <a:lnTo>
                    <a:pt x="185945" y="122777"/>
                  </a:lnTo>
                  <a:lnTo>
                    <a:pt x="165210" y="150876"/>
                  </a:lnTo>
                  <a:lnTo>
                    <a:pt x="134450" y="169831"/>
                  </a:lnTo>
                  <a:lnTo>
                    <a:pt x="96773" y="176784"/>
                  </a:lnTo>
                  <a:lnTo>
                    <a:pt x="59095" y="169831"/>
                  </a:lnTo>
                  <a:lnTo>
                    <a:pt x="28336" y="150875"/>
                  </a:lnTo>
                  <a:lnTo>
                    <a:pt x="7601" y="122777"/>
                  </a:lnTo>
                  <a:lnTo>
                    <a:pt x="0" y="88391"/>
                  </a:lnTo>
                  <a:close/>
                </a:path>
              </a:pathLst>
            </a:custGeom>
            <a:ln w="25907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97216" y="3074669"/>
              <a:ext cx="195580" cy="177165"/>
            </a:xfrm>
            <a:custGeom>
              <a:avLst/>
              <a:gdLst/>
              <a:ahLst/>
              <a:cxnLst/>
              <a:rect l="l" t="t" r="r" b="b"/>
              <a:pathLst>
                <a:path w="195579" h="177164">
                  <a:moveTo>
                    <a:pt x="97534" y="0"/>
                  </a:moveTo>
                  <a:lnTo>
                    <a:pt x="59578" y="6953"/>
                  </a:lnTo>
                  <a:lnTo>
                    <a:pt x="28575" y="25907"/>
                  </a:lnTo>
                  <a:lnTo>
                    <a:pt x="7666" y="54006"/>
                  </a:lnTo>
                  <a:lnTo>
                    <a:pt x="0" y="88391"/>
                  </a:lnTo>
                  <a:lnTo>
                    <a:pt x="7666" y="122778"/>
                  </a:lnTo>
                  <a:lnTo>
                    <a:pt x="28575" y="150875"/>
                  </a:lnTo>
                  <a:lnTo>
                    <a:pt x="59578" y="169832"/>
                  </a:lnTo>
                  <a:lnTo>
                    <a:pt x="97534" y="176783"/>
                  </a:lnTo>
                  <a:lnTo>
                    <a:pt x="135493" y="169832"/>
                  </a:lnTo>
                  <a:lnTo>
                    <a:pt x="166498" y="150875"/>
                  </a:lnTo>
                  <a:lnTo>
                    <a:pt x="187405" y="122778"/>
                  </a:lnTo>
                  <a:lnTo>
                    <a:pt x="195073" y="88391"/>
                  </a:lnTo>
                  <a:lnTo>
                    <a:pt x="187405" y="54006"/>
                  </a:lnTo>
                  <a:lnTo>
                    <a:pt x="166497" y="25907"/>
                  </a:lnTo>
                  <a:lnTo>
                    <a:pt x="135493" y="6953"/>
                  </a:lnTo>
                  <a:lnTo>
                    <a:pt x="97534" y="0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97216" y="3074670"/>
              <a:ext cx="195580" cy="177165"/>
            </a:xfrm>
            <a:custGeom>
              <a:avLst/>
              <a:gdLst/>
              <a:ahLst/>
              <a:cxnLst/>
              <a:rect l="l" t="t" r="r" b="b"/>
              <a:pathLst>
                <a:path w="195579" h="177164">
                  <a:moveTo>
                    <a:pt x="0" y="88391"/>
                  </a:moveTo>
                  <a:lnTo>
                    <a:pt x="7666" y="54006"/>
                  </a:lnTo>
                  <a:lnTo>
                    <a:pt x="28574" y="25908"/>
                  </a:lnTo>
                  <a:lnTo>
                    <a:pt x="59578" y="6953"/>
                  </a:lnTo>
                  <a:lnTo>
                    <a:pt x="97535" y="0"/>
                  </a:lnTo>
                  <a:lnTo>
                    <a:pt x="135493" y="6953"/>
                  </a:lnTo>
                  <a:lnTo>
                    <a:pt x="166496" y="25908"/>
                  </a:lnTo>
                  <a:lnTo>
                    <a:pt x="187404" y="54006"/>
                  </a:lnTo>
                  <a:lnTo>
                    <a:pt x="195072" y="88391"/>
                  </a:lnTo>
                  <a:lnTo>
                    <a:pt x="187404" y="122777"/>
                  </a:lnTo>
                  <a:lnTo>
                    <a:pt x="166497" y="150875"/>
                  </a:lnTo>
                  <a:lnTo>
                    <a:pt x="135493" y="169831"/>
                  </a:lnTo>
                  <a:lnTo>
                    <a:pt x="97535" y="176783"/>
                  </a:lnTo>
                  <a:lnTo>
                    <a:pt x="59578" y="169831"/>
                  </a:lnTo>
                  <a:lnTo>
                    <a:pt x="28574" y="150875"/>
                  </a:lnTo>
                  <a:lnTo>
                    <a:pt x="7666" y="122777"/>
                  </a:lnTo>
                  <a:lnTo>
                    <a:pt x="0" y="88391"/>
                  </a:lnTo>
                  <a:close/>
                </a:path>
              </a:pathLst>
            </a:custGeom>
            <a:ln w="25907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403852" y="3192016"/>
              <a:ext cx="195580" cy="177165"/>
            </a:xfrm>
            <a:custGeom>
              <a:avLst/>
              <a:gdLst/>
              <a:ahLst/>
              <a:cxnLst/>
              <a:rect l="l" t="t" r="r" b="b"/>
              <a:pathLst>
                <a:path w="195579" h="177164">
                  <a:moveTo>
                    <a:pt x="97536" y="0"/>
                  </a:moveTo>
                  <a:lnTo>
                    <a:pt x="59578" y="6953"/>
                  </a:lnTo>
                  <a:lnTo>
                    <a:pt x="28575" y="25908"/>
                  </a:lnTo>
                  <a:lnTo>
                    <a:pt x="7666" y="54006"/>
                  </a:lnTo>
                  <a:lnTo>
                    <a:pt x="0" y="88393"/>
                  </a:lnTo>
                  <a:lnTo>
                    <a:pt x="7666" y="122778"/>
                  </a:lnTo>
                  <a:lnTo>
                    <a:pt x="28575" y="150875"/>
                  </a:lnTo>
                  <a:lnTo>
                    <a:pt x="59578" y="169832"/>
                  </a:lnTo>
                  <a:lnTo>
                    <a:pt x="97536" y="176785"/>
                  </a:lnTo>
                  <a:lnTo>
                    <a:pt x="135493" y="169832"/>
                  </a:lnTo>
                  <a:lnTo>
                    <a:pt x="166498" y="150875"/>
                  </a:lnTo>
                  <a:lnTo>
                    <a:pt x="187405" y="122778"/>
                  </a:lnTo>
                  <a:lnTo>
                    <a:pt x="195073" y="88393"/>
                  </a:lnTo>
                  <a:lnTo>
                    <a:pt x="187405" y="54006"/>
                  </a:lnTo>
                  <a:lnTo>
                    <a:pt x="166498" y="25908"/>
                  </a:lnTo>
                  <a:lnTo>
                    <a:pt x="135493" y="6953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403852" y="3192016"/>
              <a:ext cx="195580" cy="177165"/>
            </a:xfrm>
            <a:custGeom>
              <a:avLst/>
              <a:gdLst/>
              <a:ahLst/>
              <a:cxnLst/>
              <a:rect l="l" t="t" r="r" b="b"/>
              <a:pathLst>
                <a:path w="195579" h="177164">
                  <a:moveTo>
                    <a:pt x="0" y="88392"/>
                  </a:moveTo>
                  <a:lnTo>
                    <a:pt x="7666" y="54006"/>
                  </a:lnTo>
                  <a:lnTo>
                    <a:pt x="28575" y="25907"/>
                  </a:lnTo>
                  <a:lnTo>
                    <a:pt x="59578" y="6953"/>
                  </a:lnTo>
                  <a:lnTo>
                    <a:pt x="97536" y="0"/>
                  </a:lnTo>
                  <a:lnTo>
                    <a:pt x="135493" y="6953"/>
                  </a:lnTo>
                  <a:lnTo>
                    <a:pt x="166497" y="25908"/>
                  </a:lnTo>
                  <a:lnTo>
                    <a:pt x="187404" y="54006"/>
                  </a:lnTo>
                  <a:lnTo>
                    <a:pt x="195072" y="88392"/>
                  </a:lnTo>
                  <a:lnTo>
                    <a:pt x="187404" y="122777"/>
                  </a:lnTo>
                  <a:lnTo>
                    <a:pt x="166497" y="150875"/>
                  </a:lnTo>
                  <a:lnTo>
                    <a:pt x="135493" y="169831"/>
                  </a:lnTo>
                  <a:lnTo>
                    <a:pt x="97536" y="176784"/>
                  </a:lnTo>
                  <a:lnTo>
                    <a:pt x="59578" y="169831"/>
                  </a:lnTo>
                  <a:lnTo>
                    <a:pt x="28575" y="150875"/>
                  </a:lnTo>
                  <a:lnTo>
                    <a:pt x="7666" y="122777"/>
                  </a:lnTo>
                  <a:lnTo>
                    <a:pt x="0" y="88392"/>
                  </a:lnTo>
                  <a:close/>
                </a:path>
              </a:pathLst>
            </a:custGeom>
            <a:ln w="25907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15690" y="3368802"/>
              <a:ext cx="195580" cy="178435"/>
            </a:xfrm>
            <a:custGeom>
              <a:avLst/>
              <a:gdLst/>
              <a:ahLst/>
              <a:cxnLst/>
              <a:rect l="l" t="t" r="r" b="b"/>
              <a:pathLst>
                <a:path w="195579" h="178435">
                  <a:moveTo>
                    <a:pt x="97536" y="0"/>
                  </a:moveTo>
                  <a:lnTo>
                    <a:pt x="59578" y="7000"/>
                  </a:lnTo>
                  <a:lnTo>
                    <a:pt x="28575" y="26098"/>
                  </a:lnTo>
                  <a:lnTo>
                    <a:pt x="7666" y="54434"/>
                  </a:lnTo>
                  <a:lnTo>
                    <a:pt x="0" y="89152"/>
                  </a:lnTo>
                  <a:lnTo>
                    <a:pt x="7666" y="123871"/>
                  </a:lnTo>
                  <a:lnTo>
                    <a:pt x="28575" y="152209"/>
                  </a:lnTo>
                  <a:lnTo>
                    <a:pt x="59578" y="171306"/>
                  </a:lnTo>
                  <a:lnTo>
                    <a:pt x="97536" y="178308"/>
                  </a:lnTo>
                  <a:lnTo>
                    <a:pt x="135493" y="171306"/>
                  </a:lnTo>
                  <a:lnTo>
                    <a:pt x="166498" y="152209"/>
                  </a:lnTo>
                  <a:lnTo>
                    <a:pt x="187405" y="123871"/>
                  </a:lnTo>
                  <a:lnTo>
                    <a:pt x="195073" y="89152"/>
                  </a:lnTo>
                  <a:lnTo>
                    <a:pt x="187405" y="54434"/>
                  </a:lnTo>
                  <a:lnTo>
                    <a:pt x="166498" y="26098"/>
                  </a:lnTo>
                  <a:lnTo>
                    <a:pt x="135493" y="7000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73F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615689" y="3368802"/>
              <a:ext cx="195580" cy="178435"/>
            </a:xfrm>
            <a:custGeom>
              <a:avLst/>
              <a:gdLst/>
              <a:ahLst/>
              <a:cxnLst/>
              <a:rect l="l" t="t" r="r" b="b"/>
              <a:pathLst>
                <a:path w="195579" h="178435">
                  <a:moveTo>
                    <a:pt x="0" y="89153"/>
                  </a:moveTo>
                  <a:lnTo>
                    <a:pt x="7666" y="54435"/>
                  </a:lnTo>
                  <a:lnTo>
                    <a:pt x="28574" y="26098"/>
                  </a:lnTo>
                  <a:lnTo>
                    <a:pt x="59578" y="6999"/>
                  </a:lnTo>
                  <a:lnTo>
                    <a:pt x="97536" y="0"/>
                  </a:lnTo>
                  <a:lnTo>
                    <a:pt x="135493" y="6999"/>
                  </a:lnTo>
                  <a:lnTo>
                    <a:pt x="166497" y="26098"/>
                  </a:lnTo>
                  <a:lnTo>
                    <a:pt x="187404" y="54435"/>
                  </a:lnTo>
                  <a:lnTo>
                    <a:pt x="195072" y="89153"/>
                  </a:lnTo>
                  <a:lnTo>
                    <a:pt x="187404" y="123871"/>
                  </a:lnTo>
                  <a:lnTo>
                    <a:pt x="166497" y="152208"/>
                  </a:lnTo>
                  <a:lnTo>
                    <a:pt x="135493" y="171306"/>
                  </a:lnTo>
                  <a:lnTo>
                    <a:pt x="97536" y="178308"/>
                  </a:lnTo>
                  <a:lnTo>
                    <a:pt x="59578" y="171306"/>
                  </a:lnTo>
                  <a:lnTo>
                    <a:pt x="28574" y="152208"/>
                  </a:lnTo>
                  <a:lnTo>
                    <a:pt x="7666" y="123871"/>
                  </a:lnTo>
                  <a:lnTo>
                    <a:pt x="0" y="89153"/>
                  </a:lnTo>
                  <a:close/>
                </a:path>
              </a:pathLst>
            </a:custGeom>
            <a:ln w="25907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243832" y="3521202"/>
              <a:ext cx="193675" cy="178435"/>
            </a:xfrm>
            <a:custGeom>
              <a:avLst/>
              <a:gdLst/>
              <a:ahLst/>
              <a:cxnLst/>
              <a:rect l="l" t="t" r="r" b="b"/>
              <a:pathLst>
                <a:path w="193675" h="178435">
                  <a:moveTo>
                    <a:pt x="96773" y="0"/>
                  </a:moveTo>
                  <a:lnTo>
                    <a:pt x="59095" y="7000"/>
                  </a:lnTo>
                  <a:lnTo>
                    <a:pt x="28336" y="26098"/>
                  </a:lnTo>
                  <a:lnTo>
                    <a:pt x="7602" y="54436"/>
                  </a:lnTo>
                  <a:lnTo>
                    <a:pt x="0" y="89154"/>
                  </a:lnTo>
                  <a:lnTo>
                    <a:pt x="7602" y="123871"/>
                  </a:lnTo>
                  <a:lnTo>
                    <a:pt x="28336" y="152209"/>
                  </a:lnTo>
                  <a:lnTo>
                    <a:pt x="59095" y="171307"/>
                  </a:lnTo>
                  <a:lnTo>
                    <a:pt x="96773" y="178308"/>
                  </a:lnTo>
                  <a:lnTo>
                    <a:pt x="134451" y="171307"/>
                  </a:lnTo>
                  <a:lnTo>
                    <a:pt x="165210" y="152209"/>
                  </a:lnTo>
                  <a:lnTo>
                    <a:pt x="185944" y="123871"/>
                  </a:lnTo>
                  <a:lnTo>
                    <a:pt x="193547" y="89154"/>
                  </a:lnTo>
                  <a:lnTo>
                    <a:pt x="185944" y="54436"/>
                  </a:lnTo>
                  <a:lnTo>
                    <a:pt x="165210" y="26098"/>
                  </a:lnTo>
                  <a:lnTo>
                    <a:pt x="134451" y="7000"/>
                  </a:lnTo>
                  <a:lnTo>
                    <a:pt x="96773" y="0"/>
                  </a:lnTo>
                  <a:close/>
                </a:path>
              </a:pathLst>
            </a:custGeom>
            <a:solidFill>
              <a:srgbClr val="ECC5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243832" y="3521202"/>
              <a:ext cx="193675" cy="178435"/>
            </a:xfrm>
            <a:custGeom>
              <a:avLst/>
              <a:gdLst/>
              <a:ahLst/>
              <a:cxnLst/>
              <a:rect l="l" t="t" r="r" b="b"/>
              <a:pathLst>
                <a:path w="193675" h="178435">
                  <a:moveTo>
                    <a:pt x="0" y="89154"/>
                  </a:moveTo>
                  <a:lnTo>
                    <a:pt x="7601" y="54435"/>
                  </a:lnTo>
                  <a:lnTo>
                    <a:pt x="28335" y="26098"/>
                  </a:lnTo>
                  <a:lnTo>
                    <a:pt x="59095" y="6999"/>
                  </a:lnTo>
                  <a:lnTo>
                    <a:pt x="96773" y="0"/>
                  </a:lnTo>
                  <a:lnTo>
                    <a:pt x="134451" y="6999"/>
                  </a:lnTo>
                  <a:lnTo>
                    <a:pt x="165210" y="26098"/>
                  </a:lnTo>
                  <a:lnTo>
                    <a:pt x="185944" y="54435"/>
                  </a:lnTo>
                  <a:lnTo>
                    <a:pt x="193547" y="89154"/>
                  </a:lnTo>
                  <a:lnTo>
                    <a:pt x="185944" y="123871"/>
                  </a:lnTo>
                  <a:lnTo>
                    <a:pt x="165210" y="152208"/>
                  </a:lnTo>
                  <a:lnTo>
                    <a:pt x="134451" y="171306"/>
                  </a:lnTo>
                  <a:lnTo>
                    <a:pt x="96773" y="178307"/>
                  </a:lnTo>
                  <a:lnTo>
                    <a:pt x="59095" y="171306"/>
                  </a:lnTo>
                  <a:lnTo>
                    <a:pt x="28335" y="152208"/>
                  </a:lnTo>
                  <a:lnTo>
                    <a:pt x="7601" y="123871"/>
                  </a:lnTo>
                  <a:lnTo>
                    <a:pt x="0" y="89154"/>
                  </a:lnTo>
                  <a:close/>
                </a:path>
              </a:pathLst>
            </a:custGeom>
            <a:ln w="25907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026400" y="2617470"/>
              <a:ext cx="196850" cy="177165"/>
            </a:xfrm>
            <a:custGeom>
              <a:avLst/>
              <a:gdLst/>
              <a:ahLst/>
              <a:cxnLst/>
              <a:rect l="l" t="t" r="r" b="b"/>
              <a:pathLst>
                <a:path w="196850" h="177164">
                  <a:moveTo>
                    <a:pt x="98298" y="0"/>
                  </a:moveTo>
                  <a:lnTo>
                    <a:pt x="60060" y="6953"/>
                  </a:lnTo>
                  <a:lnTo>
                    <a:pt x="28813" y="25907"/>
                  </a:lnTo>
                  <a:lnTo>
                    <a:pt x="7733" y="54006"/>
                  </a:lnTo>
                  <a:lnTo>
                    <a:pt x="0" y="88391"/>
                  </a:lnTo>
                  <a:lnTo>
                    <a:pt x="7733" y="122778"/>
                  </a:lnTo>
                  <a:lnTo>
                    <a:pt x="28813" y="150875"/>
                  </a:lnTo>
                  <a:lnTo>
                    <a:pt x="60060" y="169832"/>
                  </a:lnTo>
                  <a:lnTo>
                    <a:pt x="98298" y="176783"/>
                  </a:lnTo>
                  <a:lnTo>
                    <a:pt x="136535" y="169832"/>
                  </a:lnTo>
                  <a:lnTo>
                    <a:pt x="167782" y="150875"/>
                  </a:lnTo>
                  <a:lnTo>
                    <a:pt x="188862" y="122778"/>
                  </a:lnTo>
                  <a:lnTo>
                    <a:pt x="196596" y="88391"/>
                  </a:lnTo>
                  <a:lnTo>
                    <a:pt x="188862" y="54006"/>
                  </a:lnTo>
                  <a:lnTo>
                    <a:pt x="167782" y="25907"/>
                  </a:lnTo>
                  <a:lnTo>
                    <a:pt x="136535" y="6953"/>
                  </a:lnTo>
                  <a:lnTo>
                    <a:pt x="98298" y="0"/>
                  </a:lnTo>
                  <a:close/>
                </a:path>
              </a:pathLst>
            </a:custGeom>
            <a:solidFill>
              <a:srgbClr val="73F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026400" y="2617470"/>
              <a:ext cx="196850" cy="177165"/>
            </a:xfrm>
            <a:custGeom>
              <a:avLst/>
              <a:gdLst/>
              <a:ahLst/>
              <a:cxnLst/>
              <a:rect l="l" t="t" r="r" b="b"/>
              <a:pathLst>
                <a:path w="196850" h="177164">
                  <a:moveTo>
                    <a:pt x="0" y="88391"/>
                  </a:moveTo>
                  <a:lnTo>
                    <a:pt x="7732" y="54006"/>
                  </a:lnTo>
                  <a:lnTo>
                    <a:pt x="28812" y="25908"/>
                  </a:lnTo>
                  <a:lnTo>
                    <a:pt x="60060" y="6953"/>
                  </a:lnTo>
                  <a:lnTo>
                    <a:pt x="98297" y="0"/>
                  </a:lnTo>
                  <a:lnTo>
                    <a:pt x="136534" y="6953"/>
                  </a:lnTo>
                  <a:lnTo>
                    <a:pt x="167782" y="25908"/>
                  </a:lnTo>
                  <a:lnTo>
                    <a:pt x="188862" y="54006"/>
                  </a:lnTo>
                  <a:lnTo>
                    <a:pt x="196595" y="88391"/>
                  </a:lnTo>
                  <a:lnTo>
                    <a:pt x="188862" y="122777"/>
                  </a:lnTo>
                  <a:lnTo>
                    <a:pt x="167782" y="150875"/>
                  </a:lnTo>
                  <a:lnTo>
                    <a:pt x="136534" y="169831"/>
                  </a:lnTo>
                  <a:lnTo>
                    <a:pt x="98297" y="176783"/>
                  </a:lnTo>
                  <a:lnTo>
                    <a:pt x="60060" y="169831"/>
                  </a:lnTo>
                  <a:lnTo>
                    <a:pt x="28812" y="150875"/>
                  </a:lnTo>
                  <a:lnTo>
                    <a:pt x="7732" y="122777"/>
                  </a:lnTo>
                  <a:lnTo>
                    <a:pt x="0" y="88391"/>
                  </a:lnTo>
                  <a:close/>
                </a:path>
              </a:pathLst>
            </a:custGeom>
            <a:ln w="25907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433307" y="2302000"/>
              <a:ext cx="195580" cy="178435"/>
            </a:xfrm>
            <a:custGeom>
              <a:avLst/>
              <a:gdLst/>
              <a:ahLst/>
              <a:cxnLst/>
              <a:rect l="l" t="t" r="r" b="b"/>
              <a:pathLst>
                <a:path w="195579" h="178435">
                  <a:moveTo>
                    <a:pt x="97537" y="0"/>
                  </a:moveTo>
                  <a:lnTo>
                    <a:pt x="59578" y="7000"/>
                  </a:lnTo>
                  <a:lnTo>
                    <a:pt x="28575" y="26098"/>
                  </a:lnTo>
                  <a:lnTo>
                    <a:pt x="7666" y="54436"/>
                  </a:lnTo>
                  <a:lnTo>
                    <a:pt x="0" y="89153"/>
                  </a:lnTo>
                  <a:lnTo>
                    <a:pt x="7666" y="123871"/>
                  </a:lnTo>
                  <a:lnTo>
                    <a:pt x="28575" y="152209"/>
                  </a:lnTo>
                  <a:lnTo>
                    <a:pt x="59578" y="171307"/>
                  </a:lnTo>
                  <a:lnTo>
                    <a:pt x="97537" y="178309"/>
                  </a:lnTo>
                  <a:lnTo>
                    <a:pt x="135493" y="171307"/>
                  </a:lnTo>
                  <a:lnTo>
                    <a:pt x="166498" y="152209"/>
                  </a:lnTo>
                  <a:lnTo>
                    <a:pt x="187405" y="123871"/>
                  </a:lnTo>
                  <a:lnTo>
                    <a:pt x="195073" y="89153"/>
                  </a:lnTo>
                  <a:lnTo>
                    <a:pt x="187405" y="54436"/>
                  </a:lnTo>
                  <a:lnTo>
                    <a:pt x="166498" y="26098"/>
                  </a:lnTo>
                  <a:lnTo>
                    <a:pt x="135493" y="7000"/>
                  </a:lnTo>
                  <a:lnTo>
                    <a:pt x="97537" y="0"/>
                  </a:lnTo>
                  <a:close/>
                </a:path>
              </a:pathLst>
            </a:custGeom>
            <a:solidFill>
              <a:srgbClr val="73F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433306" y="2302000"/>
              <a:ext cx="195580" cy="178435"/>
            </a:xfrm>
            <a:custGeom>
              <a:avLst/>
              <a:gdLst/>
              <a:ahLst/>
              <a:cxnLst/>
              <a:rect l="l" t="t" r="r" b="b"/>
              <a:pathLst>
                <a:path w="195579" h="178435">
                  <a:moveTo>
                    <a:pt x="0" y="89153"/>
                  </a:moveTo>
                  <a:lnTo>
                    <a:pt x="7666" y="54435"/>
                  </a:lnTo>
                  <a:lnTo>
                    <a:pt x="28574" y="26098"/>
                  </a:lnTo>
                  <a:lnTo>
                    <a:pt x="59578" y="6999"/>
                  </a:lnTo>
                  <a:lnTo>
                    <a:pt x="97536" y="0"/>
                  </a:lnTo>
                  <a:lnTo>
                    <a:pt x="135493" y="6999"/>
                  </a:lnTo>
                  <a:lnTo>
                    <a:pt x="166497" y="26098"/>
                  </a:lnTo>
                  <a:lnTo>
                    <a:pt x="187404" y="54435"/>
                  </a:lnTo>
                  <a:lnTo>
                    <a:pt x="195072" y="89153"/>
                  </a:lnTo>
                  <a:lnTo>
                    <a:pt x="187404" y="123871"/>
                  </a:lnTo>
                  <a:lnTo>
                    <a:pt x="166497" y="152208"/>
                  </a:lnTo>
                  <a:lnTo>
                    <a:pt x="135493" y="171307"/>
                  </a:lnTo>
                  <a:lnTo>
                    <a:pt x="97536" y="178308"/>
                  </a:lnTo>
                  <a:lnTo>
                    <a:pt x="59578" y="171307"/>
                  </a:lnTo>
                  <a:lnTo>
                    <a:pt x="28574" y="152208"/>
                  </a:lnTo>
                  <a:lnTo>
                    <a:pt x="7666" y="123871"/>
                  </a:lnTo>
                  <a:lnTo>
                    <a:pt x="0" y="89153"/>
                  </a:lnTo>
                  <a:close/>
                </a:path>
              </a:pathLst>
            </a:custGeom>
            <a:ln w="25907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015232" y="3353560"/>
              <a:ext cx="193675" cy="178435"/>
            </a:xfrm>
            <a:custGeom>
              <a:avLst/>
              <a:gdLst/>
              <a:ahLst/>
              <a:cxnLst/>
              <a:rect l="l" t="t" r="r" b="b"/>
              <a:pathLst>
                <a:path w="193675" h="178435">
                  <a:moveTo>
                    <a:pt x="96773" y="0"/>
                  </a:moveTo>
                  <a:lnTo>
                    <a:pt x="59095" y="7000"/>
                  </a:lnTo>
                  <a:lnTo>
                    <a:pt x="28336" y="26098"/>
                  </a:lnTo>
                  <a:lnTo>
                    <a:pt x="7602" y="54436"/>
                  </a:lnTo>
                  <a:lnTo>
                    <a:pt x="0" y="89153"/>
                  </a:lnTo>
                  <a:lnTo>
                    <a:pt x="7602" y="123871"/>
                  </a:lnTo>
                  <a:lnTo>
                    <a:pt x="28336" y="152209"/>
                  </a:lnTo>
                  <a:lnTo>
                    <a:pt x="59095" y="171307"/>
                  </a:lnTo>
                  <a:lnTo>
                    <a:pt x="96773" y="178307"/>
                  </a:lnTo>
                  <a:lnTo>
                    <a:pt x="134451" y="171307"/>
                  </a:lnTo>
                  <a:lnTo>
                    <a:pt x="165210" y="152209"/>
                  </a:lnTo>
                  <a:lnTo>
                    <a:pt x="185944" y="123871"/>
                  </a:lnTo>
                  <a:lnTo>
                    <a:pt x="193547" y="89153"/>
                  </a:lnTo>
                  <a:lnTo>
                    <a:pt x="185944" y="54436"/>
                  </a:lnTo>
                  <a:lnTo>
                    <a:pt x="165210" y="26098"/>
                  </a:lnTo>
                  <a:lnTo>
                    <a:pt x="134451" y="7000"/>
                  </a:lnTo>
                  <a:lnTo>
                    <a:pt x="96773" y="0"/>
                  </a:lnTo>
                  <a:close/>
                </a:path>
              </a:pathLst>
            </a:custGeom>
            <a:solidFill>
              <a:srgbClr val="ECC5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015232" y="3353560"/>
              <a:ext cx="193675" cy="178435"/>
            </a:xfrm>
            <a:custGeom>
              <a:avLst/>
              <a:gdLst/>
              <a:ahLst/>
              <a:cxnLst/>
              <a:rect l="l" t="t" r="r" b="b"/>
              <a:pathLst>
                <a:path w="193675" h="178435">
                  <a:moveTo>
                    <a:pt x="0" y="89153"/>
                  </a:moveTo>
                  <a:lnTo>
                    <a:pt x="7602" y="54435"/>
                  </a:lnTo>
                  <a:lnTo>
                    <a:pt x="28336" y="26098"/>
                  </a:lnTo>
                  <a:lnTo>
                    <a:pt x="59096" y="6999"/>
                  </a:lnTo>
                  <a:lnTo>
                    <a:pt x="96773" y="0"/>
                  </a:lnTo>
                  <a:lnTo>
                    <a:pt x="134450" y="6999"/>
                  </a:lnTo>
                  <a:lnTo>
                    <a:pt x="165211" y="26098"/>
                  </a:lnTo>
                  <a:lnTo>
                    <a:pt x="185945" y="54435"/>
                  </a:lnTo>
                  <a:lnTo>
                    <a:pt x="193547" y="89153"/>
                  </a:lnTo>
                  <a:lnTo>
                    <a:pt x="185945" y="123871"/>
                  </a:lnTo>
                  <a:lnTo>
                    <a:pt x="165211" y="152208"/>
                  </a:lnTo>
                  <a:lnTo>
                    <a:pt x="134450" y="171307"/>
                  </a:lnTo>
                  <a:lnTo>
                    <a:pt x="96773" y="178308"/>
                  </a:lnTo>
                  <a:lnTo>
                    <a:pt x="59096" y="171307"/>
                  </a:lnTo>
                  <a:lnTo>
                    <a:pt x="28336" y="152208"/>
                  </a:lnTo>
                  <a:lnTo>
                    <a:pt x="7602" y="123871"/>
                  </a:lnTo>
                  <a:lnTo>
                    <a:pt x="0" y="89153"/>
                  </a:lnTo>
                  <a:close/>
                </a:path>
              </a:pathLst>
            </a:custGeom>
            <a:ln w="25907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535416" y="2413254"/>
              <a:ext cx="195580" cy="178435"/>
            </a:xfrm>
            <a:custGeom>
              <a:avLst/>
              <a:gdLst/>
              <a:ahLst/>
              <a:cxnLst/>
              <a:rect l="l" t="t" r="r" b="b"/>
              <a:pathLst>
                <a:path w="195579" h="178435">
                  <a:moveTo>
                    <a:pt x="97534" y="0"/>
                  </a:moveTo>
                  <a:lnTo>
                    <a:pt x="59578" y="7000"/>
                  </a:lnTo>
                  <a:lnTo>
                    <a:pt x="28575" y="26098"/>
                  </a:lnTo>
                  <a:lnTo>
                    <a:pt x="7666" y="54434"/>
                  </a:lnTo>
                  <a:lnTo>
                    <a:pt x="0" y="89154"/>
                  </a:lnTo>
                  <a:lnTo>
                    <a:pt x="7666" y="123871"/>
                  </a:lnTo>
                  <a:lnTo>
                    <a:pt x="28575" y="152209"/>
                  </a:lnTo>
                  <a:lnTo>
                    <a:pt x="59578" y="171307"/>
                  </a:lnTo>
                  <a:lnTo>
                    <a:pt x="97534" y="178308"/>
                  </a:lnTo>
                  <a:lnTo>
                    <a:pt x="135493" y="171307"/>
                  </a:lnTo>
                  <a:lnTo>
                    <a:pt x="166498" y="152209"/>
                  </a:lnTo>
                  <a:lnTo>
                    <a:pt x="187405" y="123871"/>
                  </a:lnTo>
                  <a:lnTo>
                    <a:pt x="195073" y="89154"/>
                  </a:lnTo>
                  <a:lnTo>
                    <a:pt x="187405" y="54434"/>
                  </a:lnTo>
                  <a:lnTo>
                    <a:pt x="166497" y="26098"/>
                  </a:lnTo>
                  <a:lnTo>
                    <a:pt x="135493" y="7000"/>
                  </a:lnTo>
                  <a:lnTo>
                    <a:pt x="97534" y="0"/>
                  </a:lnTo>
                  <a:close/>
                </a:path>
              </a:pathLst>
            </a:custGeom>
            <a:solidFill>
              <a:srgbClr val="ECC5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535416" y="2413254"/>
              <a:ext cx="195580" cy="178435"/>
            </a:xfrm>
            <a:custGeom>
              <a:avLst/>
              <a:gdLst/>
              <a:ahLst/>
              <a:cxnLst/>
              <a:rect l="l" t="t" r="r" b="b"/>
              <a:pathLst>
                <a:path w="195579" h="178435">
                  <a:moveTo>
                    <a:pt x="0" y="89153"/>
                  </a:moveTo>
                  <a:lnTo>
                    <a:pt x="7666" y="54435"/>
                  </a:lnTo>
                  <a:lnTo>
                    <a:pt x="28574" y="26098"/>
                  </a:lnTo>
                  <a:lnTo>
                    <a:pt x="59578" y="6999"/>
                  </a:lnTo>
                  <a:lnTo>
                    <a:pt x="97535" y="0"/>
                  </a:lnTo>
                  <a:lnTo>
                    <a:pt x="135493" y="6999"/>
                  </a:lnTo>
                  <a:lnTo>
                    <a:pt x="166496" y="26098"/>
                  </a:lnTo>
                  <a:lnTo>
                    <a:pt x="187404" y="54435"/>
                  </a:lnTo>
                  <a:lnTo>
                    <a:pt x="195072" y="89153"/>
                  </a:lnTo>
                  <a:lnTo>
                    <a:pt x="187404" y="123871"/>
                  </a:lnTo>
                  <a:lnTo>
                    <a:pt x="166497" y="152208"/>
                  </a:lnTo>
                  <a:lnTo>
                    <a:pt x="135493" y="171306"/>
                  </a:lnTo>
                  <a:lnTo>
                    <a:pt x="97535" y="178308"/>
                  </a:lnTo>
                  <a:lnTo>
                    <a:pt x="59578" y="171306"/>
                  </a:lnTo>
                  <a:lnTo>
                    <a:pt x="28574" y="152208"/>
                  </a:lnTo>
                  <a:lnTo>
                    <a:pt x="7666" y="123871"/>
                  </a:lnTo>
                  <a:lnTo>
                    <a:pt x="0" y="89153"/>
                  </a:lnTo>
                  <a:close/>
                </a:path>
              </a:pathLst>
            </a:custGeom>
            <a:ln w="25907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797800" y="2861309"/>
              <a:ext cx="196850" cy="178435"/>
            </a:xfrm>
            <a:custGeom>
              <a:avLst/>
              <a:gdLst/>
              <a:ahLst/>
              <a:cxnLst/>
              <a:rect l="l" t="t" r="r" b="b"/>
              <a:pathLst>
                <a:path w="196850" h="178435">
                  <a:moveTo>
                    <a:pt x="98298" y="0"/>
                  </a:moveTo>
                  <a:lnTo>
                    <a:pt x="60060" y="7000"/>
                  </a:lnTo>
                  <a:lnTo>
                    <a:pt x="28813" y="26098"/>
                  </a:lnTo>
                  <a:lnTo>
                    <a:pt x="7733" y="54436"/>
                  </a:lnTo>
                  <a:lnTo>
                    <a:pt x="0" y="89153"/>
                  </a:lnTo>
                  <a:lnTo>
                    <a:pt x="7733" y="123871"/>
                  </a:lnTo>
                  <a:lnTo>
                    <a:pt x="28813" y="152209"/>
                  </a:lnTo>
                  <a:lnTo>
                    <a:pt x="60060" y="171307"/>
                  </a:lnTo>
                  <a:lnTo>
                    <a:pt x="98298" y="178307"/>
                  </a:lnTo>
                  <a:lnTo>
                    <a:pt x="136535" y="171307"/>
                  </a:lnTo>
                  <a:lnTo>
                    <a:pt x="167782" y="152209"/>
                  </a:lnTo>
                  <a:lnTo>
                    <a:pt x="188862" y="123871"/>
                  </a:lnTo>
                  <a:lnTo>
                    <a:pt x="196596" y="89153"/>
                  </a:lnTo>
                  <a:lnTo>
                    <a:pt x="188862" y="54436"/>
                  </a:lnTo>
                  <a:lnTo>
                    <a:pt x="167782" y="26098"/>
                  </a:lnTo>
                  <a:lnTo>
                    <a:pt x="136535" y="7000"/>
                  </a:lnTo>
                  <a:lnTo>
                    <a:pt x="98298" y="0"/>
                  </a:lnTo>
                  <a:close/>
                </a:path>
              </a:pathLst>
            </a:custGeom>
            <a:solidFill>
              <a:srgbClr val="FF2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797800" y="2861309"/>
              <a:ext cx="196850" cy="178435"/>
            </a:xfrm>
            <a:custGeom>
              <a:avLst/>
              <a:gdLst/>
              <a:ahLst/>
              <a:cxnLst/>
              <a:rect l="l" t="t" r="r" b="b"/>
              <a:pathLst>
                <a:path w="196850" h="178435">
                  <a:moveTo>
                    <a:pt x="0" y="89153"/>
                  </a:moveTo>
                  <a:lnTo>
                    <a:pt x="7732" y="54435"/>
                  </a:lnTo>
                  <a:lnTo>
                    <a:pt x="28812" y="26098"/>
                  </a:lnTo>
                  <a:lnTo>
                    <a:pt x="60060" y="6999"/>
                  </a:lnTo>
                  <a:lnTo>
                    <a:pt x="98297" y="0"/>
                  </a:lnTo>
                  <a:lnTo>
                    <a:pt x="136534" y="6999"/>
                  </a:lnTo>
                  <a:lnTo>
                    <a:pt x="167781" y="26098"/>
                  </a:lnTo>
                  <a:lnTo>
                    <a:pt x="188862" y="54435"/>
                  </a:lnTo>
                  <a:lnTo>
                    <a:pt x="196595" y="89153"/>
                  </a:lnTo>
                  <a:lnTo>
                    <a:pt x="188862" y="123871"/>
                  </a:lnTo>
                  <a:lnTo>
                    <a:pt x="167781" y="152208"/>
                  </a:lnTo>
                  <a:lnTo>
                    <a:pt x="136534" y="171306"/>
                  </a:lnTo>
                  <a:lnTo>
                    <a:pt x="98297" y="178306"/>
                  </a:lnTo>
                  <a:lnTo>
                    <a:pt x="60060" y="171306"/>
                  </a:lnTo>
                  <a:lnTo>
                    <a:pt x="28812" y="152208"/>
                  </a:lnTo>
                  <a:lnTo>
                    <a:pt x="7732" y="123871"/>
                  </a:lnTo>
                  <a:lnTo>
                    <a:pt x="0" y="89153"/>
                  </a:lnTo>
                  <a:close/>
                </a:path>
              </a:pathLst>
            </a:custGeom>
            <a:ln w="25907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052308" y="3022853"/>
              <a:ext cx="195580" cy="178435"/>
            </a:xfrm>
            <a:custGeom>
              <a:avLst/>
              <a:gdLst/>
              <a:ahLst/>
              <a:cxnLst/>
              <a:rect l="l" t="t" r="r" b="b"/>
              <a:pathLst>
                <a:path w="195579" h="178435">
                  <a:moveTo>
                    <a:pt x="97536" y="0"/>
                  </a:moveTo>
                  <a:lnTo>
                    <a:pt x="59578" y="7000"/>
                  </a:lnTo>
                  <a:lnTo>
                    <a:pt x="28575" y="26098"/>
                  </a:lnTo>
                  <a:lnTo>
                    <a:pt x="7666" y="54434"/>
                  </a:lnTo>
                  <a:lnTo>
                    <a:pt x="0" y="89154"/>
                  </a:lnTo>
                  <a:lnTo>
                    <a:pt x="7666" y="123871"/>
                  </a:lnTo>
                  <a:lnTo>
                    <a:pt x="28575" y="152209"/>
                  </a:lnTo>
                  <a:lnTo>
                    <a:pt x="59578" y="171307"/>
                  </a:lnTo>
                  <a:lnTo>
                    <a:pt x="97536" y="178308"/>
                  </a:lnTo>
                  <a:lnTo>
                    <a:pt x="135492" y="171307"/>
                  </a:lnTo>
                  <a:lnTo>
                    <a:pt x="166497" y="152209"/>
                  </a:lnTo>
                  <a:lnTo>
                    <a:pt x="187405" y="123871"/>
                  </a:lnTo>
                  <a:lnTo>
                    <a:pt x="195072" y="89154"/>
                  </a:lnTo>
                  <a:lnTo>
                    <a:pt x="187405" y="54434"/>
                  </a:lnTo>
                  <a:lnTo>
                    <a:pt x="166497" y="26098"/>
                  </a:lnTo>
                  <a:lnTo>
                    <a:pt x="135492" y="7000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00BD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052308" y="3022854"/>
              <a:ext cx="195580" cy="178435"/>
            </a:xfrm>
            <a:custGeom>
              <a:avLst/>
              <a:gdLst/>
              <a:ahLst/>
              <a:cxnLst/>
              <a:rect l="l" t="t" r="r" b="b"/>
              <a:pathLst>
                <a:path w="195579" h="178435">
                  <a:moveTo>
                    <a:pt x="0" y="89153"/>
                  </a:moveTo>
                  <a:lnTo>
                    <a:pt x="7666" y="54435"/>
                  </a:lnTo>
                  <a:lnTo>
                    <a:pt x="28574" y="26098"/>
                  </a:lnTo>
                  <a:lnTo>
                    <a:pt x="59578" y="6999"/>
                  </a:lnTo>
                  <a:lnTo>
                    <a:pt x="97536" y="0"/>
                  </a:lnTo>
                  <a:lnTo>
                    <a:pt x="135493" y="6999"/>
                  </a:lnTo>
                  <a:lnTo>
                    <a:pt x="166497" y="26098"/>
                  </a:lnTo>
                  <a:lnTo>
                    <a:pt x="187404" y="54435"/>
                  </a:lnTo>
                  <a:lnTo>
                    <a:pt x="195072" y="89153"/>
                  </a:lnTo>
                  <a:lnTo>
                    <a:pt x="187404" y="123871"/>
                  </a:lnTo>
                  <a:lnTo>
                    <a:pt x="166497" y="152208"/>
                  </a:lnTo>
                  <a:lnTo>
                    <a:pt x="135493" y="171306"/>
                  </a:lnTo>
                  <a:lnTo>
                    <a:pt x="97536" y="178308"/>
                  </a:lnTo>
                  <a:lnTo>
                    <a:pt x="59578" y="171306"/>
                  </a:lnTo>
                  <a:lnTo>
                    <a:pt x="28574" y="152208"/>
                  </a:lnTo>
                  <a:lnTo>
                    <a:pt x="7666" y="123871"/>
                  </a:lnTo>
                  <a:lnTo>
                    <a:pt x="0" y="89153"/>
                  </a:lnTo>
                  <a:close/>
                </a:path>
              </a:pathLst>
            </a:custGeom>
            <a:ln w="25907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306816" y="3292602"/>
              <a:ext cx="195580" cy="178435"/>
            </a:xfrm>
            <a:custGeom>
              <a:avLst/>
              <a:gdLst/>
              <a:ahLst/>
              <a:cxnLst/>
              <a:rect l="l" t="t" r="r" b="b"/>
              <a:pathLst>
                <a:path w="195579" h="178435">
                  <a:moveTo>
                    <a:pt x="97534" y="0"/>
                  </a:moveTo>
                  <a:lnTo>
                    <a:pt x="59578" y="7000"/>
                  </a:lnTo>
                  <a:lnTo>
                    <a:pt x="28575" y="26098"/>
                  </a:lnTo>
                  <a:lnTo>
                    <a:pt x="7666" y="54436"/>
                  </a:lnTo>
                  <a:lnTo>
                    <a:pt x="0" y="89153"/>
                  </a:lnTo>
                  <a:lnTo>
                    <a:pt x="7666" y="123871"/>
                  </a:lnTo>
                  <a:lnTo>
                    <a:pt x="28575" y="152209"/>
                  </a:lnTo>
                  <a:lnTo>
                    <a:pt x="59578" y="171307"/>
                  </a:lnTo>
                  <a:lnTo>
                    <a:pt x="97534" y="178308"/>
                  </a:lnTo>
                  <a:lnTo>
                    <a:pt x="135493" y="171307"/>
                  </a:lnTo>
                  <a:lnTo>
                    <a:pt x="166498" y="152209"/>
                  </a:lnTo>
                  <a:lnTo>
                    <a:pt x="187405" y="123871"/>
                  </a:lnTo>
                  <a:lnTo>
                    <a:pt x="195073" y="89153"/>
                  </a:lnTo>
                  <a:lnTo>
                    <a:pt x="187405" y="54436"/>
                  </a:lnTo>
                  <a:lnTo>
                    <a:pt x="166497" y="26098"/>
                  </a:lnTo>
                  <a:lnTo>
                    <a:pt x="135493" y="7000"/>
                  </a:lnTo>
                  <a:lnTo>
                    <a:pt x="97534" y="0"/>
                  </a:lnTo>
                  <a:close/>
                </a:path>
              </a:pathLst>
            </a:custGeom>
            <a:solidFill>
              <a:srgbClr val="CFE1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306816" y="3292602"/>
              <a:ext cx="195580" cy="178435"/>
            </a:xfrm>
            <a:custGeom>
              <a:avLst/>
              <a:gdLst/>
              <a:ahLst/>
              <a:cxnLst/>
              <a:rect l="l" t="t" r="r" b="b"/>
              <a:pathLst>
                <a:path w="195579" h="178435">
                  <a:moveTo>
                    <a:pt x="0" y="89153"/>
                  </a:moveTo>
                  <a:lnTo>
                    <a:pt x="7666" y="54435"/>
                  </a:lnTo>
                  <a:lnTo>
                    <a:pt x="28574" y="26098"/>
                  </a:lnTo>
                  <a:lnTo>
                    <a:pt x="59578" y="6999"/>
                  </a:lnTo>
                  <a:lnTo>
                    <a:pt x="97535" y="0"/>
                  </a:lnTo>
                  <a:lnTo>
                    <a:pt x="135493" y="6999"/>
                  </a:lnTo>
                  <a:lnTo>
                    <a:pt x="166496" y="26098"/>
                  </a:lnTo>
                  <a:lnTo>
                    <a:pt x="187404" y="54435"/>
                  </a:lnTo>
                  <a:lnTo>
                    <a:pt x="195072" y="89153"/>
                  </a:lnTo>
                  <a:lnTo>
                    <a:pt x="187404" y="123871"/>
                  </a:lnTo>
                  <a:lnTo>
                    <a:pt x="166497" y="152208"/>
                  </a:lnTo>
                  <a:lnTo>
                    <a:pt x="135493" y="171306"/>
                  </a:lnTo>
                  <a:lnTo>
                    <a:pt x="97535" y="178308"/>
                  </a:lnTo>
                  <a:lnTo>
                    <a:pt x="59578" y="171306"/>
                  </a:lnTo>
                  <a:lnTo>
                    <a:pt x="28574" y="152208"/>
                  </a:lnTo>
                  <a:lnTo>
                    <a:pt x="7666" y="123871"/>
                  </a:lnTo>
                  <a:lnTo>
                    <a:pt x="0" y="89153"/>
                  </a:lnTo>
                  <a:close/>
                </a:path>
              </a:pathLst>
            </a:custGeom>
            <a:ln w="25907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468615" y="2515362"/>
              <a:ext cx="195580" cy="178435"/>
            </a:xfrm>
            <a:custGeom>
              <a:avLst/>
              <a:gdLst/>
              <a:ahLst/>
              <a:cxnLst/>
              <a:rect l="l" t="t" r="r" b="b"/>
              <a:pathLst>
                <a:path w="195579" h="178435">
                  <a:moveTo>
                    <a:pt x="97537" y="0"/>
                  </a:moveTo>
                  <a:lnTo>
                    <a:pt x="59579" y="6998"/>
                  </a:lnTo>
                  <a:lnTo>
                    <a:pt x="28575" y="26097"/>
                  </a:lnTo>
                  <a:lnTo>
                    <a:pt x="7666" y="54434"/>
                  </a:lnTo>
                  <a:lnTo>
                    <a:pt x="0" y="89152"/>
                  </a:lnTo>
                  <a:lnTo>
                    <a:pt x="7666" y="123871"/>
                  </a:lnTo>
                  <a:lnTo>
                    <a:pt x="28575" y="152208"/>
                  </a:lnTo>
                  <a:lnTo>
                    <a:pt x="59579" y="171306"/>
                  </a:lnTo>
                  <a:lnTo>
                    <a:pt x="97537" y="178308"/>
                  </a:lnTo>
                  <a:lnTo>
                    <a:pt x="135493" y="171306"/>
                  </a:lnTo>
                  <a:lnTo>
                    <a:pt x="166498" y="152208"/>
                  </a:lnTo>
                  <a:lnTo>
                    <a:pt x="187405" y="123871"/>
                  </a:lnTo>
                  <a:lnTo>
                    <a:pt x="195073" y="89152"/>
                  </a:lnTo>
                  <a:lnTo>
                    <a:pt x="187405" y="54434"/>
                  </a:lnTo>
                  <a:lnTo>
                    <a:pt x="166496" y="26097"/>
                  </a:lnTo>
                  <a:lnTo>
                    <a:pt x="135493" y="6998"/>
                  </a:lnTo>
                  <a:lnTo>
                    <a:pt x="97537" y="0"/>
                  </a:lnTo>
                  <a:close/>
                </a:path>
              </a:pathLst>
            </a:custGeom>
            <a:solidFill>
              <a:srgbClr val="CFE1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468615" y="2515361"/>
              <a:ext cx="195580" cy="178435"/>
            </a:xfrm>
            <a:custGeom>
              <a:avLst/>
              <a:gdLst/>
              <a:ahLst/>
              <a:cxnLst/>
              <a:rect l="l" t="t" r="r" b="b"/>
              <a:pathLst>
                <a:path w="195579" h="178435">
                  <a:moveTo>
                    <a:pt x="0" y="89153"/>
                  </a:moveTo>
                  <a:lnTo>
                    <a:pt x="7666" y="54435"/>
                  </a:lnTo>
                  <a:lnTo>
                    <a:pt x="28575" y="26098"/>
                  </a:lnTo>
                  <a:lnTo>
                    <a:pt x="59578" y="6999"/>
                  </a:lnTo>
                  <a:lnTo>
                    <a:pt x="97536" y="0"/>
                  </a:lnTo>
                  <a:lnTo>
                    <a:pt x="135493" y="6999"/>
                  </a:lnTo>
                  <a:lnTo>
                    <a:pt x="166496" y="26098"/>
                  </a:lnTo>
                  <a:lnTo>
                    <a:pt x="187404" y="54435"/>
                  </a:lnTo>
                  <a:lnTo>
                    <a:pt x="195072" y="89153"/>
                  </a:lnTo>
                  <a:lnTo>
                    <a:pt x="187404" y="123871"/>
                  </a:lnTo>
                  <a:lnTo>
                    <a:pt x="166497" y="152208"/>
                  </a:lnTo>
                  <a:lnTo>
                    <a:pt x="135493" y="171306"/>
                  </a:lnTo>
                  <a:lnTo>
                    <a:pt x="97536" y="178308"/>
                  </a:lnTo>
                  <a:lnTo>
                    <a:pt x="59578" y="171306"/>
                  </a:lnTo>
                  <a:lnTo>
                    <a:pt x="28575" y="152208"/>
                  </a:lnTo>
                  <a:lnTo>
                    <a:pt x="7666" y="123871"/>
                  </a:lnTo>
                  <a:lnTo>
                    <a:pt x="0" y="89153"/>
                  </a:lnTo>
                  <a:close/>
                </a:path>
              </a:pathLst>
            </a:custGeom>
            <a:ln w="25907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215376" y="2573274"/>
              <a:ext cx="196850" cy="177165"/>
            </a:xfrm>
            <a:custGeom>
              <a:avLst/>
              <a:gdLst/>
              <a:ahLst/>
              <a:cxnLst/>
              <a:rect l="l" t="t" r="r" b="b"/>
              <a:pathLst>
                <a:path w="196850" h="177164">
                  <a:moveTo>
                    <a:pt x="98298" y="0"/>
                  </a:moveTo>
                  <a:lnTo>
                    <a:pt x="60060" y="6951"/>
                  </a:lnTo>
                  <a:lnTo>
                    <a:pt x="28812" y="25908"/>
                  </a:lnTo>
                  <a:lnTo>
                    <a:pt x="7733" y="54005"/>
                  </a:lnTo>
                  <a:lnTo>
                    <a:pt x="0" y="88390"/>
                  </a:lnTo>
                  <a:lnTo>
                    <a:pt x="7733" y="122777"/>
                  </a:lnTo>
                  <a:lnTo>
                    <a:pt x="28812" y="150874"/>
                  </a:lnTo>
                  <a:lnTo>
                    <a:pt x="60060" y="169830"/>
                  </a:lnTo>
                  <a:lnTo>
                    <a:pt x="98298" y="176784"/>
                  </a:lnTo>
                  <a:lnTo>
                    <a:pt x="136533" y="169830"/>
                  </a:lnTo>
                  <a:lnTo>
                    <a:pt x="167782" y="150875"/>
                  </a:lnTo>
                  <a:lnTo>
                    <a:pt x="188861" y="122777"/>
                  </a:lnTo>
                  <a:lnTo>
                    <a:pt x="196596" y="88390"/>
                  </a:lnTo>
                  <a:lnTo>
                    <a:pt x="188861" y="54005"/>
                  </a:lnTo>
                  <a:lnTo>
                    <a:pt x="167782" y="25908"/>
                  </a:lnTo>
                  <a:lnTo>
                    <a:pt x="136533" y="6951"/>
                  </a:lnTo>
                  <a:lnTo>
                    <a:pt x="98298" y="0"/>
                  </a:lnTo>
                  <a:close/>
                </a:path>
              </a:pathLst>
            </a:custGeom>
            <a:solidFill>
              <a:srgbClr val="CFE1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215376" y="2573273"/>
              <a:ext cx="196850" cy="177165"/>
            </a:xfrm>
            <a:custGeom>
              <a:avLst/>
              <a:gdLst/>
              <a:ahLst/>
              <a:cxnLst/>
              <a:rect l="l" t="t" r="r" b="b"/>
              <a:pathLst>
                <a:path w="196850" h="177164">
                  <a:moveTo>
                    <a:pt x="0" y="88391"/>
                  </a:moveTo>
                  <a:lnTo>
                    <a:pt x="7732" y="54006"/>
                  </a:lnTo>
                  <a:lnTo>
                    <a:pt x="28812" y="25908"/>
                  </a:lnTo>
                  <a:lnTo>
                    <a:pt x="60060" y="6953"/>
                  </a:lnTo>
                  <a:lnTo>
                    <a:pt x="98297" y="0"/>
                  </a:lnTo>
                  <a:lnTo>
                    <a:pt x="136534" y="6953"/>
                  </a:lnTo>
                  <a:lnTo>
                    <a:pt x="167782" y="25908"/>
                  </a:lnTo>
                  <a:lnTo>
                    <a:pt x="188862" y="54006"/>
                  </a:lnTo>
                  <a:lnTo>
                    <a:pt x="196595" y="88391"/>
                  </a:lnTo>
                  <a:lnTo>
                    <a:pt x="188862" y="122777"/>
                  </a:lnTo>
                  <a:lnTo>
                    <a:pt x="167782" y="150876"/>
                  </a:lnTo>
                  <a:lnTo>
                    <a:pt x="136534" y="169831"/>
                  </a:lnTo>
                  <a:lnTo>
                    <a:pt x="98297" y="176784"/>
                  </a:lnTo>
                  <a:lnTo>
                    <a:pt x="60060" y="169831"/>
                  </a:lnTo>
                  <a:lnTo>
                    <a:pt x="28812" y="150875"/>
                  </a:lnTo>
                  <a:lnTo>
                    <a:pt x="7732" y="122777"/>
                  </a:lnTo>
                  <a:lnTo>
                    <a:pt x="0" y="88391"/>
                  </a:lnTo>
                  <a:close/>
                </a:path>
              </a:pathLst>
            </a:custGeom>
            <a:ln w="25907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858760" y="2929890"/>
              <a:ext cx="195580" cy="178435"/>
            </a:xfrm>
            <a:custGeom>
              <a:avLst/>
              <a:gdLst/>
              <a:ahLst/>
              <a:cxnLst/>
              <a:rect l="l" t="t" r="r" b="b"/>
              <a:pathLst>
                <a:path w="195579" h="178435">
                  <a:moveTo>
                    <a:pt x="97536" y="0"/>
                  </a:moveTo>
                  <a:lnTo>
                    <a:pt x="59578" y="6998"/>
                  </a:lnTo>
                  <a:lnTo>
                    <a:pt x="28575" y="26097"/>
                  </a:lnTo>
                  <a:lnTo>
                    <a:pt x="7666" y="54434"/>
                  </a:lnTo>
                  <a:lnTo>
                    <a:pt x="0" y="89152"/>
                  </a:lnTo>
                  <a:lnTo>
                    <a:pt x="7666" y="123870"/>
                  </a:lnTo>
                  <a:lnTo>
                    <a:pt x="28575" y="152208"/>
                  </a:lnTo>
                  <a:lnTo>
                    <a:pt x="59578" y="171306"/>
                  </a:lnTo>
                  <a:lnTo>
                    <a:pt x="97536" y="178308"/>
                  </a:lnTo>
                  <a:lnTo>
                    <a:pt x="135492" y="171306"/>
                  </a:lnTo>
                  <a:lnTo>
                    <a:pt x="166497" y="152208"/>
                  </a:lnTo>
                  <a:lnTo>
                    <a:pt x="187405" y="123870"/>
                  </a:lnTo>
                  <a:lnTo>
                    <a:pt x="195072" y="89152"/>
                  </a:lnTo>
                  <a:lnTo>
                    <a:pt x="187405" y="54434"/>
                  </a:lnTo>
                  <a:lnTo>
                    <a:pt x="166497" y="26097"/>
                  </a:lnTo>
                  <a:lnTo>
                    <a:pt x="135492" y="6998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CFE1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858760" y="2929890"/>
              <a:ext cx="195580" cy="178435"/>
            </a:xfrm>
            <a:custGeom>
              <a:avLst/>
              <a:gdLst/>
              <a:ahLst/>
              <a:cxnLst/>
              <a:rect l="l" t="t" r="r" b="b"/>
              <a:pathLst>
                <a:path w="195579" h="178435">
                  <a:moveTo>
                    <a:pt x="0" y="89153"/>
                  </a:moveTo>
                  <a:lnTo>
                    <a:pt x="7666" y="54435"/>
                  </a:lnTo>
                  <a:lnTo>
                    <a:pt x="28574" y="26098"/>
                  </a:lnTo>
                  <a:lnTo>
                    <a:pt x="59578" y="6999"/>
                  </a:lnTo>
                  <a:lnTo>
                    <a:pt x="97536" y="0"/>
                  </a:lnTo>
                  <a:lnTo>
                    <a:pt x="135493" y="6999"/>
                  </a:lnTo>
                  <a:lnTo>
                    <a:pt x="166497" y="26098"/>
                  </a:lnTo>
                  <a:lnTo>
                    <a:pt x="187404" y="54435"/>
                  </a:lnTo>
                  <a:lnTo>
                    <a:pt x="195072" y="89153"/>
                  </a:lnTo>
                  <a:lnTo>
                    <a:pt x="187404" y="123871"/>
                  </a:lnTo>
                  <a:lnTo>
                    <a:pt x="166497" y="152208"/>
                  </a:lnTo>
                  <a:lnTo>
                    <a:pt x="135493" y="171306"/>
                  </a:lnTo>
                  <a:lnTo>
                    <a:pt x="97536" y="178308"/>
                  </a:lnTo>
                  <a:lnTo>
                    <a:pt x="59578" y="171306"/>
                  </a:lnTo>
                  <a:lnTo>
                    <a:pt x="28574" y="152208"/>
                  </a:lnTo>
                  <a:lnTo>
                    <a:pt x="7666" y="123871"/>
                  </a:lnTo>
                  <a:lnTo>
                    <a:pt x="0" y="89153"/>
                  </a:lnTo>
                  <a:close/>
                </a:path>
              </a:pathLst>
            </a:custGeom>
            <a:ln w="25907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073644" y="3144774"/>
              <a:ext cx="195580" cy="177165"/>
            </a:xfrm>
            <a:custGeom>
              <a:avLst/>
              <a:gdLst/>
              <a:ahLst/>
              <a:cxnLst/>
              <a:rect l="l" t="t" r="r" b="b"/>
              <a:pathLst>
                <a:path w="195579" h="177164">
                  <a:moveTo>
                    <a:pt x="97534" y="0"/>
                  </a:moveTo>
                  <a:lnTo>
                    <a:pt x="59578" y="6951"/>
                  </a:lnTo>
                  <a:lnTo>
                    <a:pt x="28575" y="25908"/>
                  </a:lnTo>
                  <a:lnTo>
                    <a:pt x="7666" y="54005"/>
                  </a:lnTo>
                  <a:lnTo>
                    <a:pt x="0" y="88390"/>
                  </a:lnTo>
                  <a:lnTo>
                    <a:pt x="7666" y="122777"/>
                  </a:lnTo>
                  <a:lnTo>
                    <a:pt x="28575" y="150874"/>
                  </a:lnTo>
                  <a:lnTo>
                    <a:pt x="59578" y="169830"/>
                  </a:lnTo>
                  <a:lnTo>
                    <a:pt x="97534" y="176784"/>
                  </a:lnTo>
                  <a:lnTo>
                    <a:pt x="135492" y="169830"/>
                  </a:lnTo>
                  <a:lnTo>
                    <a:pt x="166496" y="150875"/>
                  </a:lnTo>
                  <a:lnTo>
                    <a:pt x="187403" y="122777"/>
                  </a:lnTo>
                  <a:lnTo>
                    <a:pt x="195071" y="88390"/>
                  </a:lnTo>
                  <a:lnTo>
                    <a:pt x="187403" y="54005"/>
                  </a:lnTo>
                  <a:lnTo>
                    <a:pt x="166495" y="25908"/>
                  </a:lnTo>
                  <a:lnTo>
                    <a:pt x="135492" y="6951"/>
                  </a:lnTo>
                  <a:lnTo>
                    <a:pt x="97534" y="0"/>
                  </a:lnTo>
                  <a:close/>
                </a:path>
              </a:pathLst>
            </a:custGeom>
            <a:solidFill>
              <a:srgbClr val="CFE1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073644" y="3144774"/>
              <a:ext cx="195580" cy="177165"/>
            </a:xfrm>
            <a:custGeom>
              <a:avLst/>
              <a:gdLst/>
              <a:ahLst/>
              <a:cxnLst/>
              <a:rect l="l" t="t" r="r" b="b"/>
              <a:pathLst>
                <a:path w="195579" h="177164">
                  <a:moveTo>
                    <a:pt x="0" y="88391"/>
                  </a:moveTo>
                  <a:lnTo>
                    <a:pt x="7666" y="54006"/>
                  </a:lnTo>
                  <a:lnTo>
                    <a:pt x="28574" y="25908"/>
                  </a:lnTo>
                  <a:lnTo>
                    <a:pt x="59578" y="6953"/>
                  </a:lnTo>
                  <a:lnTo>
                    <a:pt x="97535" y="0"/>
                  </a:lnTo>
                  <a:lnTo>
                    <a:pt x="135493" y="6953"/>
                  </a:lnTo>
                  <a:lnTo>
                    <a:pt x="166496" y="25908"/>
                  </a:lnTo>
                  <a:lnTo>
                    <a:pt x="187404" y="54006"/>
                  </a:lnTo>
                  <a:lnTo>
                    <a:pt x="195072" y="88391"/>
                  </a:lnTo>
                  <a:lnTo>
                    <a:pt x="187404" y="122777"/>
                  </a:lnTo>
                  <a:lnTo>
                    <a:pt x="166497" y="150876"/>
                  </a:lnTo>
                  <a:lnTo>
                    <a:pt x="135493" y="169831"/>
                  </a:lnTo>
                  <a:lnTo>
                    <a:pt x="97535" y="176784"/>
                  </a:lnTo>
                  <a:lnTo>
                    <a:pt x="59578" y="169831"/>
                  </a:lnTo>
                  <a:lnTo>
                    <a:pt x="28574" y="150875"/>
                  </a:lnTo>
                  <a:lnTo>
                    <a:pt x="7666" y="122777"/>
                  </a:lnTo>
                  <a:lnTo>
                    <a:pt x="0" y="88391"/>
                  </a:lnTo>
                  <a:close/>
                </a:path>
              </a:pathLst>
            </a:custGeom>
            <a:ln w="25907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053077" y="1168146"/>
              <a:ext cx="4287520" cy="523240"/>
            </a:xfrm>
            <a:custGeom>
              <a:avLst/>
              <a:gdLst/>
              <a:ahLst/>
              <a:cxnLst/>
              <a:rect l="l" t="t" r="r" b="b"/>
              <a:pathLst>
                <a:path w="4287520" h="523239">
                  <a:moveTo>
                    <a:pt x="4287010" y="0"/>
                  </a:moveTo>
                  <a:lnTo>
                    <a:pt x="0" y="0"/>
                  </a:lnTo>
                  <a:lnTo>
                    <a:pt x="0" y="522731"/>
                  </a:lnTo>
                  <a:lnTo>
                    <a:pt x="4287010" y="522731"/>
                  </a:lnTo>
                  <a:lnTo>
                    <a:pt x="4287010" y="0"/>
                  </a:lnTo>
                  <a:close/>
                </a:path>
              </a:pathLst>
            </a:custGeom>
            <a:solidFill>
              <a:srgbClr val="CFE1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053077" y="1168146"/>
              <a:ext cx="4287520" cy="523240"/>
            </a:xfrm>
            <a:custGeom>
              <a:avLst/>
              <a:gdLst/>
              <a:ahLst/>
              <a:cxnLst/>
              <a:rect l="l" t="t" r="r" b="b"/>
              <a:pathLst>
                <a:path w="4287520" h="523239">
                  <a:moveTo>
                    <a:pt x="0" y="522732"/>
                  </a:moveTo>
                  <a:lnTo>
                    <a:pt x="4287010" y="522732"/>
                  </a:lnTo>
                  <a:lnTo>
                    <a:pt x="4287010" y="0"/>
                  </a:lnTo>
                  <a:lnTo>
                    <a:pt x="0" y="0"/>
                  </a:lnTo>
                  <a:lnTo>
                    <a:pt x="0" y="522732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22775" y="1097280"/>
              <a:ext cx="4425694" cy="789431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4509515" y="4881371"/>
            <a:ext cx="2438400" cy="1371600"/>
            <a:chOff x="4509515" y="4881371"/>
            <a:chExt cx="2438400" cy="1371600"/>
          </a:xfrm>
        </p:grpSpPr>
        <p:pic>
          <p:nvPicPr>
            <p:cNvPr id="51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09515" y="5855207"/>
              <a:ext cx="220979" cy="20421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09515" y="5279136"/>
              <a:ext cx="220979" cy="20421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09515" y="5567172"/>
              <a:ext cx="220979" cy="20421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09515" y="4974336"/>
              <a:ext cx="220979" cy="20421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56402" y="4881371"/>
              <a:ext cx="731518" cy="45719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56402" y="5210555"/>
              <a:ext cx="1152142" cy="45719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56402" y="5498591"/>
              <a:ext cx="2191509" cy="45719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56402" y="5795771"/>
              <a:ext cx="1176525" cy="457199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336804" y="4881371"/>
            <a:ext cx="3598545" cy="1793875"/>
            <a:chOff x="336804" y="4881371"/>
            <a:chExt cx="3598545" cy="1793875"/>
          </a:xfrm>
        </p:grpSpPr>
        <p:pic>
          <p:nvPicPr>
            <p:cNvPr id="60" name="object 6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51786" y="5871972"/>
              <a:ext cx="219455" cy="20421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51786" y="5295898"/>
              <a:ext cx="219455" cy="20421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51786" y="5583936"/>
              <a:ext cx="219455" cy="20421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51786" y="4991098"/>
              <a:ext cx="219455" cy="20421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56002" y="4881371"/>
              <a:ext cx="509015" cy="45719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56002" y="5210555"/>
              <a:ext cx="1982724" cy="45719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56002" y="5498591"/>
              <a:ext cx="2378962" cy="45719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56002" y="5795771"/>
              <a:ext cx="964690" cy="45719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36804" y="6274308"/>
              <a:ext cx="2484120" cy="400811"/>
            </a:xfrm>
            <a:prstGeom prst="rect">
              <a:avLst/>
            </a:prstGeom>
          </p:spPr>
        </p:pic>
      </p:grpSp>
      <p:sp>
        <p:nvSpPr>
          <p:cNvPr id="69" name="object 69"/>
          <p:cNvSpPr txBox="1"/>
          <p:nvPr/>
        </p:nvSpPr>
        <p:spPr>
          <a:xfrm>
            <a:off x="435964" y="4840478"/>
            <a:ext cx="3345815" cy="1708288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47775">
              <a:lnSpc>
                <a:spcPct val="100000"/>
              </a:lnSpc>
              <a:spcBef>
                <a:spcPts val="755"/>
              </a:spcBef>
            </a:pPr>
            <a:r>
              <a:rPr sz="1600" spc="-25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47775">
              <a:lnSpc>
                <a:spcPct val="100000"/>
              </a:lnSpc>
              <a:spcBef>
                <a:spcPts val="655"/>
              </a:spcBef>
            </a:pPr>
            <a:r>
              <a:rPr sz="1600" spc="-125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sz="1600" spc="-155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70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(US/Finland)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47775" marR="5080">
              <a:lnSpc>
                <a:spcPct val="121400"/>
              </a:lnSpc>
              <a:spcBef>
                <a:spcPts val="15"/>
              </a:spcBef>
            </a:pPr>
            <a:r>
              <a:rPr sz="1600" spc="-85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DGI</a:t>
            </a:r>
            <a:r>
              <a:rPr sz="1600" spc="-170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5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(US/Sweden/Finland) </a:t>
            </a:r>
            <a:r>
              <a:rPr sz="1600" spc="-10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DeCODE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735"/>
              </a:spcBef>
            </a:pPr>
            <a:r>
              <a:rPr sz="1400" spc="-165" dirty="0">
                <a:solidFill>
                  <a:srgbClr val="7E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EASD,</a:t>
            </a:r>
            <a:r>
              <a:rPr sz="1400" spc="-135" dirty="0">
                <a:solidFill>
                  <a:srgbClr val="7E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10" dirty="0">
                <a:solidFill>
                  <a:srgbClr val="909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Vienna,</a:t>
            </a:r>
            <a:r>
              <a:rPr sz="1400" spc="-105" dirty="0">
                <a:solidFill>
                  <a:srgbClr val="909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35" dirty="0">
                <a:solidFill>
                  <a:srgbClr val="909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sz="1400" spc="-150" dirty="0">
                <a:solidFill>
                  <a:srgbClr val="909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0" dirty="0">
                <a:solidFill>
                  <a:srgbClr val="909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871972" y="4840478"/>
            <a:ext cx="1927225" cy="1249637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600" spc="-20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KORA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1600" spc="-10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Roqerdam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21400"/>
              </a:lnSpc>
              <a:spcBef>
                <a:spcPts val="15"/>
              </a:spcBef>
            </a:pPr>
            <a:r>
              <a:rPr sz="1600" spc="-120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DGDG</a:t>
            </a:r>
            <a:r>
              <a:rPr sz="1600" spc="-160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65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(France/Canada) </a:t>
            </a:r>
            <a:r>
              <a:rPr sz="1600" spc="-50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EUROSPAN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062984" y="1176782"/>
            <a:ext cx="42767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915">
              <a:lnSpc>
                <a:spcPct val="100000"/>
              </a:lnSpc>
              <a:spcBef>
                <a:spcPts val="100"/>
              </a:spcBef>
            </a:pPr>
            <a:r>
              <a:rPr sz="2800" spc="-295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800" spc="-300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9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</a:t>
            </a:r>
            <a:r>
              <a:rPr lang="en-GB" sz="2800" spc="-229" dirty="0" err="1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90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65" dirty="0" err="1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consor</a:t>
            </a:r>
            <a:r>
              <a:rPr lang="en-GB" sz="2800" spc="-265" dirty="0" err="1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65" dirty="0">
                <a:solidFill>
                  <a:srgbClr val="0D1F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object 72"/>
          <p:cNvSpPr txBox="1">
            <a:spLocks noGrp="1"/>
          </p:cNvSpPr>
          <p:nvPr>
            <p:ph type="title"/>
          </p:nvPr>
        </p:nvSpPr>
        <p:spPr>
          <a:xfrm>
            <a:off x="2536317" y="462408"/>
            <a:ext cx="40493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70" dirty="0"/>
              <a:t>Disease</a:t>
            </a:r>
            <a:r>
              <a:rPr spc="-545" dirty="0"/>
              <a:t> </a:t>
            </a:r>
            <a:r>
              <a:rPr spc="-395" dirty="0" err="1"/>
              <a:t>Consor</a:t>
            </a:r>
            <a:r>
              <a:rPr lang="en-GB" spc="-395" dirty="0" err="1"/>
              <a:t>ti</a:t>
            </a:r>
            <a:r>
              <a:rPr spc="-395" dirty="0"/>
              <a:t>a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169" name="Text Box 25"/>
          <p:cNvSpPr txBox="1">
            <a:spLocks noChangeArrowheads="1"/>
          </p:cNvSpPr>
          <p:nvPr/>
        </p:nvSpPr>
        <p:spPr bwMode="auto">
          <a:xfrm>
            <a:off x="1143000" y="6402388"/>
            <a:ext cx="34655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en-US" altLang="en-US" sz="120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Manolio et al., </a:t>
            </a:r>
            <a:r>
              <a:rPr lang="en-US" altLang="en-US" sz="1200" i="1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J Clin Invest </a:t>
            </a:r>
            <a:r>
              <a:rPr lang="en-US" altLang="en-US" sz="120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2008; 118:1590-605.</a:t>
            </a:r>
          </a:p>
        </p:txBody>
      </p:sp>
      <p:sp>
        <p:nvSpPr>
          <p:cNvPr id="28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Were GWAS successful?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8A9D56-F113-40DF-A69C-0A58A3038E82}"/>
              </a:ext>
            </a:extLst>
          </p:cNvPr>
          <p:cNvSpPr/>
          <p:nvPr/>
        </p:nvSpPr>
        <p:spPr>
          <a:xfrm>
            <a:off x="441869" y="601213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https://www.ebi.ac.uk/gwas/docs/diagram-downloads</a:t>
            </a:r>
            <a:r>
              <a:rPr lang="en-GB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7726F0-A8A3-4AD8-95A8-F10B18C44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8" y="1238245"/>
            <a:ext cx="8001000" cy="4533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816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75810-5BBC-B174-B5F5-77826A9CB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1026" name="Picture 2" descr="Fig. 3">
            <a:extLst>
              <a:ext uri="{FF2B5EF4-FFF2-40B4-BE49-F238E27FC236}">
                <a16:creationId xmlns:a16="http://schemas.microsoft.com/office/drawing/2014/main" id="{D725B2A6-DBC9-CCAD-1F84-887FC59D7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03"/>
          <a:stretch/>
        </p:blipFill>
        <p:spPr bwMode="auto">
          <a:xfrm>
            <a:off x="457200" y="274120"/>
            <a:ext cx="3714749" cy="628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. 3">
            <a:extLst>
              <a:ext uri="{FF2B5EF4-FFF2-40B4-BE49-F238E27FC236}">
                <a16:creationId xmlns:a16="http://schemas.microsoft.com/office/drawing/2014/main" id="{1CB68843-4B2F-C778-0634-372CE2B31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9064" r="-37968"/>
          <a:stretch/>
        </p:blipFill>
        <p:spPr bwMode="auto">
          <a:xfrm>
            <a:off x="4571999" y="762000"/>
            <a:ext cx="5144264" cy="440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1466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777955" y="2146680"/>
            <a:ext cx="7580630" cy="879728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3189" marR="5080" indent="-111125">
              <a:lnSpc>
                <a:spcPts val="3300"/>
              </a:lnSpc>
              <a:spcBef>
                <a:spcPts val="260"/>
              </a:spcBef>
            </a:pPr>
            <a:r>
              <a:rPr sz="2800" spc="-254" dirty="0"/>
              <a:t>Gene</a:t>
            </a:r>
            <a:r>
              <a:rPr lang="en-GB" sz="2800" spc="-254" dirty="0" err="1"/>
              <a:t>ti</a:t>
            </a:r>
            <a:r>
              <a:rPr sz="2800" spc="-254" dirty="0"/>
              <a:t>c</a:t>
            </a:r>
            <a:r>
              <a:rPr sz="2800" spc="-285" dirty="0"/>
              <a:t> </a:t>
            </a:r>
            <a:r>
              <a:rPr sz="2800" spc="-225" dirty="0"/>
              <a:t>analysis</a:t>
            </a:r>
            <a:r>
              <a:rPr sz="2800" spc="-285" dirty="0"/>
              <a:t> </a:t>
            </a:r>
            <a:r>
              <a:rPr sz="2800" spc="-250" dirty="0"/>
              <a:t>of</a:t>
            </a:r>
            <a:r>
              <a:rPr sz="2800" spc="-285" dirty="0"/>
              <a:t> </a:t>
            </a:r>
            <a:r>
              <a:rPr sz="2800" spc="-235" dirty="0"/>
              <a:t>over</a:t>
            </a:r>
            <a:r>
              <a:rPr sz="2800" spc="-285" dirty="0"/>
              <a:t> </a:t>
            </a:r>
            <a:r>
              <a:rPr sz="2800" spc="-229" dirty="0"/>
              <a:t>one</a:t>
            </a:r>
            <a:r>
              <a:rPr sz="2800" spc="-285" dirty="0"/>
              <a:t> </a:t>
            </a:r>
            <a:r>
              <a:rPr sz="2800" spc="-130" dirty="0"/>
              <a:t>million</a:t>
            </a:r>
            <a:r>
              <a:rPr sz="2800" spc="-280" dirty="0"/>
              <a:t> </a:t>
            </a:r>
            <a:r>
              <a:rPr sz="2800" spc="-210" dirty="0"/>
              <a:t>people</a:t>
            </a:r>
            <a:r>
              <a:rPr sz="2800" spc="-285" dirty="0"/>
              <a:t> </a:t>
            </a:r>
            <a:r>
              <a:rPr sz="2800" spc="-190" dirty="0" err="1"/>
              <a:t>iden</a:t>
            </a:r>
            <a:r>
              <a:rPr lang="en-GB" sz="2800" spc="-190" dirty="0" err="1"/>
              <a:t>ti</a:t>
            </a:r>
            <a:r>
              <a:rPr sz="2800" spc="-190" dirty="0" err="1"/>
              <a:t>ﬁes</a:t>
            </a:r>
            <a:r>
              <a:rPr sz="2800" spc="-190" dirty="0"/>
              <a:t> </a:t>
            </a:r>
            <a:r>
              <a:rPr sz="2800" spc="-455" dirty="0"/>
              <a:t>535</a:t>
            </a:r>
            <a:r>
              <a:rPr sz="2800" spc="-295" dirty="0"/>
              <a:t> </a:t>
            </a:r>
            <a:r>
              <a:rPr sz="2800" spc="-215" dirty="0"/>
              <a:t>novel</a:t>
            </a:r>
            <a:r>
              <a:rPr sz="2800" spc="-295" dirty="0"/>
              <a:t> </a:t>
            </a:r>
            <a:r>
              <a:rPr sz="2800" spc="-175" dirty="0"/>
              <a:t>loci</a:t>
            </a:r>
            <a:r>
              <a:rPr sz="2800" spc="-290" dirty="0"/>
              <a:t> </a:t>
            </a:r>
            <a:r>
              <a:rPr sz="2800" spc="-260" dirty="0"/>
              <a:t>associated</a:t>
            </a:r>
            <a:r>
              <a:rPr sz="2800" spc="-290" dirty="0"/>
              <a:t> </a:t>
            </a:r>
            <a:r>
              <a:rPr sz="2800" spc="-195" dirty="0"/>
              <a:t>with</a:t>
            </a:r>
            <a:r>
              <a:rPr sz="2800" spc="-285" dirty="0"/>
              <a:t> </a:t>
            </a:r>
            <a:r>
              <a:rPr sz="2800" spc="-210" dirty="0"/>
              <a:t>blood</a:t>
            </a:r>
            <a:r>
              <a:rPr sz="2800" spc="-290" dirty="0"/>
              <a:t> </a:t>
            </a:r>
            <a:r>
              <a:rPr sz="2800" spc="-245" dirty="0"/>
              <a:t>pressure</a:t>
            </a:r>
            <a:r>
              <a:rPr sz="2800" spc="-290" dirty="0"/>
              <a:t> </a:t>
            </a:r>
            <a:r>
              <a:rPr sz="2800" spc="-20" dirty="0"/>
              <a:t>traits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1524000" y="3721100"/>
            <a:ext cx="57245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25" dirty="0">
                <a:solidFill>
                  <a:srgbClr val="88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sz="3200" spc="-330" dirty="0">
                <a:solidFill>
                  <a:srgbClr val="88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5" dirty="0">
                <a:solidFill>
                  <a:srgbClr val="9A9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r>
              <a:rPr sz="3200" spc="-365" dirty="0">
                <a:solidFill>
                  <a:srgbClr val="9A9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5" dirty="0">
                <a:solidFill>
                  <a:srgbClr val="88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200" spc="-325" dirty="0">
                <a:solidFill>
                  <a:srgbClr val="88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535" dirty="0">
                <a:solidFill>
                  <a:srgbClr val="9A9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3200" spc="-355" dirty="0">
                <a:solidFill>
                  <a:srgbClr val="9A9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200" dirty="0">
                <a:solidFill>
                  <a:srgbClr val="9A9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3200" spc="-350" dirty="0">
                <a:solidFill>
                  <a:srgbClr val="9A9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0" dirty="0">
                <a:solidFill>
                  <a:srgbClr val="9A9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</a:t>
            </a:r>
            <a:r>
              <a:rPr lang="en-GB" sz="3200" spc="-280" dirty="0" err="1">
                <a:solidFill>
                  <a:srgbClr val="9A9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280" dirty="0" err="1">
                <a:solidFill>
                  <a:srgbClr val="9A9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cipants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21498" y="139701"/>
            <a:ext cx="21240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40" dirty="0"/>
              <a:t>Study</a:t>
            </a:r>
            <a:r>
              <a:rPr sz="3200" spc="-330" dirty="0"/>
              <a:t> </a:t>
            </a:r>
            <a:r>
              <a:rPr sz="3200" spc="-270" dirty="0"/>
              <a:t>design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72745" y="633288"/>
            <a:ext cx="3136265" cy="828040"/>
          </a:xfrm>
          <a:custGeom>
            <a:avLst/>
            <a:gdLst/>
            <a:ahLst/>
            <a:cxnLst/>
            <a:rect l="l" t="t" r="r" b="b"/>
            <a:pathLst>
              <a:path w="3136265" h="828040">
                <a:moveTo>
                  <a:pt x="0" y="137955"/>
                </a:moveTo>
                <a:lnTo>
                  <a:pt x="7033" y="94350"/>
                </a:lnTo>
                <a:lnTo>
                  <a:pt x="26617" y="56480"/>
                </a:lnTo>
                <a:lnTo>
                  <a:pt x="56480" y="26617"/>
                </a:lnTo>
                <a:lnTo>
                  <a:pt x="94350" y="7033"/>
                </a:lnTo>
                <a:lnTo>
                  <a:pt x="137955" y="0"/>
                </a:lnTo>
                <a:lnTo>
                  <a:pt x="2998294" y="0"/>
                </a:lnTo>
                <a:lnTo>
                  <a:pt x="3041898" y="7033"/>
                </a:lnTo>
                <a:lnTo>
                  <a:pt x="3079768" y="26617"/>
                </a:lnTo>
                <a:lnTo>
                  <a:pt x="3109632" y="56480"/>
                </a:lnTo>
                <a:lnTo>
                  <a:pt x="3129216" y="94350"/>
                </a:lnTo>
                <a:lnTo>
                  <a:pt x="3136249" y="137955"/>
                </a:lnTo>
                <a:lnTo>
                  <a:pt x="3136249" y="689757"/>
                </a:lnTo>
                <a:lnTo>
                  <a:pt x="3129216" y="733361"/>
                </a:lnTo>
                <a:lnTo>
                  <a:pt x="3109632" y="771231"/>
                </a:lnTo>
                <a:lnTo>
                  <a:pt x="3079768" y="801095"/>
                </a:lnTo>
                <a:lnTo>
                  <a:pt x="3041898" y="820679"/>
                </a:lnTo>
                <a:lnTo>
                  <a:pt x="2998294" y="827712"/>
                </a:lnTo>
                <a:lnTo>
                  <a:pt x="137955" y="827712"/>
                </a:lnTo>
                <a:lnTo>
                  <a:pt x="94350" y="820679"/>
                </a:lnTo>
                <a:lnTo>
                  <a:pt x="56480" y="801095"/>
                </a:lnTo>
                <a:lnTo>
                  <a:pt x="26617" y="771231"/>
                </a:lnTo>
                <a:lnTo>
                  <a:pt x="7033" y="733361"/>
                </a:lnTo>
                <a:lnTo>
                  <a:pt x="0" y="689757"/>
                </a:lnTo>
                <a:lnTo>
                  <a:pt x="0" y="137955"/>
                </a:lnTo>
                <a:close/>
              </a:path>
            </a:pathLst>
          </a:custGeom>
          <a:ln w="139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0717" y="696337"/>
            <a:ext cx="2751455" cy="696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38125">
              <a:lnSpc>
                <a:spcPct val="103000"/>
              </a:lnSpc>
              <a:spcBef>
                <a:spcPts val="95"/>
              </a:spcBef>
            </a:pP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Genetic/phenotypic</a:t>
            </a:r>
            <a:r>
              <a:rPr sz="850" b="1" u="sng" spc="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data</a:t>
            </a:r>
            <a:r>
              <a:rPr sz="850" b="1" u="sng" spc="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QC</a:t>
            </a:r>
            <a:r>
              <a:rPr sz="850" b="1" spc="6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→</a:t>
            </a:r>
            <a:r>
              <a:rPr sz="850" spc="70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N=458,577 </a:t>
            </a:r>
            <a:r>
              <a:rPr sz="850" dirty="0">
                <a:latin typeface="Arial"/>
                <a:cs typeface="Arial"/>
              </a:rPr>
              <a:t>Exclude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samples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with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high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missingness/heterozygosity,</a:t>
            </a:r>
            <a:endParaRPr sz="850">
              <a:latin typeface="Arial"/>
              <a:cs typeface="Arial"/>
            </a:endParaRPr>
          </a:p>
          <a:p>
            <a:pPr marL="142875" marR="167005" algn="ctr">
              <a:lnSpc>
                <a:spcPts val="1070"/>
              </a:lnSpc>
              <a:spcBef>
                <a:spcPts val="25"/>
              </a:spcBef>
            </a:pPr>
            <a:r>
              <a:rPr sz="850" dirty="0">
                <a:latin typeface="Arial"/>
                <a:cs typeface="Arial"/>
              </a:rPr>
              <a:t>sex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discordance,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QC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failures,</a:t>
            </a:r>
            <a:r>
              <a:rPr sz="850" spc="6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missing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covariates, </a:t>
            </a:r>
            <a:r>
              <a:rPr sz="850" dirty="0">
                <a:latin typeface="Arial"/>
                <a:cs typeface="Arial"/>
              </a:rPr>
              <a:t>pregnant,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retracted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informed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consent</a:t>
            </a:r>
            <a:endParaRPr sz="850">
              <a:latin typeface="Arial"/>
              <a:cs typeface="Arial"/>
            </a:endParaRPr>
          </a:p>
          <a:p>
            <a:pPr marR="22860" algn="ctr">
              <a:lnSpc>
                <a:spcPts val="1010"/>
              </a:lnSpc>
            </a:pPr>
            <a:r>
              <a:rPr sz="850" dirty="0">
                <a:latin typeface="Arial"/>
                <a:cs typeface="Arial"/>
              </a:rPr>
              <a:t>restrict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to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Europeans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using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spc="-25" dirty="0">
                <a:latin typeface="Arial"/>
                <a:cs typeface="Arial"/>
              </a:rPr>
              <a:t>PCA</a:t>
            </a:r>
            <a:endParaRPr sz="8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9486" y="3957184"/>
            <a:ext cx="3429635" cy="1664335"/>
          </a:xfrm>
          <a:custGeom>
            <a:avLst/>
            <a:gdLst/>
            <a:ahLst/>
            <a:cxnLst/>
            <a:rect l="l" t="t" r="r" b="b"/>
            <a:pathLst>
              <a:path w="3429635" h="1664335">
                <a:moveTo>
                  <a:pt x="0" y="277354"/>
                </a:moveTo>
                <a:lnTo>
                  <a:pt x="4468" y="227499"/>
                </a:lnTo>
                <a:lnTo>
                  <a:pt x="17351" y="180576"/>
                </a:lnTo>
                <a:lnTo>
                  <a:pt x="37866" y="137368"/>
                </a:lnTo>
                <a:lnTo>
                  <a:pt x="65230" y="98658"/>
                </a:lnTo>
                <a:lnTo>
                  <a:pt x="98658" y="65230"/>
                </a:lnTo>
                <a:lnTo>
                  <a:pt x="137368" y="37866"/>
                </a:lnTo>
                <a:lnTo>
                  <a:pt x="180576" y="17351"/>
                </a:lnTo>
                <a:lnTo>
                  <a:pt x="227499" y="4468"/>
                </a:lnTo>
                <a:lnTo>
                  <a:pt x="277353" y="0"/>
                </a:lnTo>
                <a:lnTo>
                  <a:pt x="3152064" y="0"/>
                </a:lnTo>
                <a:lnTo>
                  <a:pt x="3201918" y="4468"/>
                </a:lnTo>
                <a:lnTo>
                  <a:pt x="3248841" y="17351"/>
                </a:lnTo>
                <a:lnTo>
                  <a:pt x="3292049" y="37866"/>
                </a:lnTo>
                <a:lnTo>
                  <a:pt x="3330759" y="65230"/>
                </a:lnTo>
                <a:lnTo>
                  <a:pt x="3364187" y="98658"/>
                </a:lnTo>
                <a:lnTo>
                  <a:pt x="3391550" y="137368"/>
                </a:lnTo>
                <a:lnTo>
                  <a:pt x="3412065" y="180576"/>
                </a:lnTo>
                <a:lnTo>
                  <a:pt x="3424948" y="227499"/>
                </a:lnTo>
                <a:lnTo>
                  <a:pt x="3429417" y="277354"/>
                </a:lnTo>
                <a:lnTo>
                  <a:pt x="3429417" y="1386744"/>
                </a:lnTo>
                <a:lnTo>
                  <a:pt x="3424948" y="1436598"/>
                </a:lnTo>
                <a:lnTo>
                  <a:pt x="3412065" y="1483521"/>
                </a:lnTo>
                <a:lnTo>
                  <a:pt x="3391550" y="1526730"/>
                </a:lnTo>
                <a:lnTo>
                  <a:pt x="3364187" y="1565439"/>
                </a:lnTo>
                <a:lnTo>
                  <a:pt x="3330759" y="1598868"/>
                </a:lnTo>
                <a:lnTo>
                  <a:pt x="3292049" y="1626231"/>
                </a:lnTo>
                <a:lnTo>
                  <a:pt x="3248841" y="1646746"/>
                </a:lnTo>
                <a:lnTo>
                  <a:pt x="3201918" y="1659629"/>
                </a:lnTo>
                <a:lnTo>
                  <a:pt x="3152064" y="1664098"/>
                </a:lnTo>
                <a:lnTo>
                  <a:pt x="277353" y="1664098"/>
                </a:lnTo>
                <a:lnTo>
                  <a:pt x="227499" y="1659629"/>
                </a:lnTo>
                <a:lnTo>
                  <a:pt x="180576" y="1646746"/>
                </a:lnTo>
                <a:lnTo>
                  <a:pt x="137368" y="1626231"/>
                </a:lnTo>
                <a:lnTo>
                  <a:pt x="98658" y="1598868"/>
                </a:lnTo>
                <a:lnTo>
                  <a:pt x="65230" y="1565439"/>
                </a:lnTo>
                <a:lnTo>
                  <a:pt x="37866" y="1526730"/>
                </a:lnTo>
                <a:lnTo>
                  <a:pt x="17351" y="1483521"/>
                </a:lnTo>
                <a:lnTo>
                  <a:pt x="4468" y="1436598"/>
                </a:lnTo>
                <a:lnTo>
                  <a:pt x="0" y="1386744"/>
                </a:lnTo>
                <a:lnTo>
                  <a:pt x="0" y="277354"/>
                </a:lnTo>
                <a:close/>
              </a:path>
            </a:pathLst>
          </a:custGeom>
          <a:ln w="13957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51310" y="3969439"/>
            <a:ext cx="2666365" cy="426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85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Two-</a:t>
            </a: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stage</a:t>
            </a:r>
            <a:r>
              <a:rPr sz="850" b="1" u="sng" spc="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analysis</a:t>
            </a:r>
            <a:endParaRPr sz="850">
              <a:latin typeface="Arial"/>
              <a:cs typeface="Arial"/>
            </a:endParaRPr>
          </a:p>
          <a:p>
            <a:pPr marL="38100" marR="30480" indent="-635" algn="ctr">
              <a:lnSpc>
                <a:spcPct val="103000"/>
              </a:lnSpc>
            </a:pPr>
            <a:r>
              <a:rPr sz="850" dirty="0">
                <a:latin typeface="Arial"/>
                <a:cs typeface="Arial"/>
              </a:rPr>
              <a:t>Follow-up</a:t>
            </a:r>
            <a:r>
              <a:rPr sz="850" spc="3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SNPs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with</a:t>
            </a:r>
            <a:r>
              <a:rPr sz="850" spc="35" dirty="0">
                <a:latin typeface="Arial"/>
                <a:cs typeface="Arial"/>
              </a:rPr>
              <a:t> </a:t>
            </a:r>
            <a:r>
              <a:rPr sz="850" b="1" i="1" dirty="0">
                <a:latin typeface="Arial"/>
                <a:cs typeface="Arial"/>
              </a:rPr>
              <a:t>P</a:t>
            </a:r>
            <a:r>
              <a:rPr sz="850" b="1" i="1" spc="4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&lt;</a:t>
            </a:r>
            <a:r>
              <a:rPr sz="850" b="1" spc="3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1</a:t>
            </a:r>
            <a:r>
              <a:rPr sz="850" b="1" spc="3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×</a:t>
            </a:r>
            <a:r>
              <a:rPr sz="850" b="1" spc="4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10</a:t>
            </a:r>
            <a:r>
              <a:rPr sz="825" b="1" baseline="25252" dirty="0">
                <a:latin typeface="Arial"/>
                <a:cs typeface="Arial"/>
              </a:rPr>
              <a:t>-6</a:t>
            </a:r>
            <a:r>
              <a:rPr sz="825" b="1" spc="52" baseline="25252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for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any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BP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spc="-20" dirty="0">
                <a:latin typeface="Arial"/>
                <a:cs typeface="Arial"/>
              </a:rPr>
              <a:t>trait</a:t>
            </a:r>
            <a:r>
              <a:rPr sz="850" dirty="0">
                <a:latin typeface="Arial"/>
                <a:cs typeface="Arial"/>
              </a:rPr>
              <a:t> (with</a:t>
            </a:r>
            <a:r>
              <a:rPr sz="850" spc="3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concordant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direction</a:t>
            </a:r>
            <a:r>
              <a:rPr sz="850" spc="3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of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effect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for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UKB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vs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spc="-20" dirty="0">
                <a:latin typeface="Arial"/>
                <a:cs typeface="Arial"/>
              </a:rPr>
              <a:t>ICBP)</a:t>
            </a:r>
            <a:endParaRPr sz="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2765" y="4506090"/>
            <a:ext cx="2263140" cy="5600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Independent</a:t>
            </a:r>
            <a:r>
              <a:rPr sz="850" b="1" u="sng" spc="1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Replication</a:t>
            </a:r>
            <a:r>
              <a:rPr sz="850" b="1" u="sng" spc="1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meta-</a:t>
            </a:r>
            <a:r>
              <a:rPr sz="85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analysis</a:t>
            </a:r>
            <a:endParaRPr sz="8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850" dirty="0">
                <a:latin typeface="Arial"/>
                <a:cs typeface="Arial"/>
              </a:rPr>
              <a:t>→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Lookups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of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sentinel</a:t>
            </a:r>
            <a:r>
              <a:rPr sz="850" spc="35" dirty="0">
                <a:latin typeface="Arial"/>
                <a:cs typeface="Arial"/>
              </a:rPr>
              <a:t> </a:t>
            </a:r>
            <a:r>
              <a:rPr sz="850" spc="-20" dirty="0">
                <a:latin typeface="Arial"/>
                <a:cs typeface="Arial"/>
              </a:rPr>
              <a:t>SNPs</a:t>
            </a:r>
            <a:endParaRPr sz="8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850" dirty="0">
                <a:latin typeface="Arial"/>
                <a:cs typeface="Arial"/>
              </a:rPr>
              <a:t>in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MVP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(N=220,520)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and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EGCUT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(N=28,742)</a:t>
            </a:r>
            <a:endParaRPr sz="8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850" dirty="0">
                <a:latin typeface="Arial"/>
                <a:cs typeface="Arial"/>
              </a:rPr>
              <a:t>→</a:t>
            </a:r>
            <a:r>
              <a:rPr sz="850" spc="6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combined</a:t>
            </a:r>
            <a:r>
              <a:rPr sz="850" spc="6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meta-analysis</a:t>
            </a:r>
            <a:r>
              <a:rPr sz="850" spc="60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(</a:t>
            </a:r>
            <a:r>
              <a:rPr sz="850" b="1" spc="-10" dirty="0">
                <a:latin typeface="Arial"/>
                <a:cs typeface="Arial"/>
              </a:rPr>
              <a:t>N=1,006,863</a:t>
            </a:r>
            <a:r>
              <a:rPr sz="850" spc="-10" dirty="0">
                <a:latin typeface="Arial"/>
                <a:cs typeface="Arial"/>
              </a:rPr>
              <a:t>)</a:t>
            </a:r>
            <a:endParaRPr sz="8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5600" y="5176071"/>
            <a:ext cx="3177540" cy="426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74625" indent="-136525">
              <a:lnSpc>
                <a:spcPct val="100000"/>
              </a:lnSpc>
              <a:spcBef>
                <a:spcPts val="130"/>
              </a:spcBef>
              <a:buAutoNum type="romanLcParenBoth"/>
              <a:tabLst>
                <a:tab pos="174625" algn="l"/>
              </a:tabLst>
            </a:pPr>
            <a:r>
              <a:rPr sz="850" b="1" dirty="0">
                <a:latin typeface="Arial"/>
                <a:cs typeface="Arial"/>
              </a:rPr>
              <a:t>genome-wide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significant</a:t>
            </a:r>
            <a:r>
              <a:rPr sz="850" b="1" spc="5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(</a:t>
            </a:r>
            <a:r>
              <a:rPr sz="850" b="1" i="1" dirty="0">
                <a:latin typeface="Arial"/>
                <a:cs typeface="Arial"/>
              </a:rPr>
              <a:t>P</a:t>
            </a:r>
            <a:r>
              <a:rPr sz="850" b="1" i="1" spc="5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&lt;</a:t>
            </a:r>
            <a:r>
              <a:rPr sz="850" b="1" spc="5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5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×</a:t>
            </a:r>
            <a:r>
              <a:rPr sz="850" b="1" spc="5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10</a:t>
            </a:r>
            <a:r>
              <a:rPr sz="825" b="1" baseline="25252" dirty="0">
                <a:latin typeface="Arial"/>
                <a:cs typeface="Arial"/>
              </a:rPr>
              <a:t>-8</a:t>
            </a:r>
            <a:r>
              <a:rPr sz="850" b="1" dirty="0">
                <a:latin typeface="Arial"/>
                <a:cs typeface="Arial"/>
              </a:rPr>
              <a:t>)</a:t>
            </a:r>
            <a:r>
              <a:rPr sz="850" b="1" spc="-5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in</a:t>
            </a:r>
            <a:r>
              <a:rPr sz="850" b="1" spc="5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combined</a:t>
            </a:r>
            <a:r>
              <a:rPr sz="850" b="1" spc="50" dirty="0">
                <a:latin typeface="Arial"/>
                <a:cs typeface="Arial"/>
              </a:rPr>
              <a:t> </a:t>
            </a:r>
            <a:r>
              <a:rPr sz="850" b="1" spc="-20" dirty="0">
                <a:latin typeface="Arial"/>
                <a:cs typeface="Arial"/>
              </a:rPr>
              <a:t>meta</a:t>
            </a:r>
            <a:endParaRPr sz="850">
              <a:latin typeface="Arial"/>
              <a:cs typeface="Arial"/>
            </a:endParaRPr>
          </a:p>
          <a:p>
            <a:pPr marL="714375" indent="-167640">
              <a:lnSpc>
                <a:spcPct val="100000"/>
              </a:lnSpc>
              <a:spcBef>
                <a:spcPts val="30"/>
              </a:spcBef>
              <a:buFont typeface="Arial"/>
              <a:buAutoNum type="romanLcParenBoth"/>
              <a:tabLst>
                <a:tab pos="714375" algn="l"/>
              </a:tabLst>
            </a:pPr>
            <a:r>
              <a:rPr sz="850" b="1" i="1" dirty="0">
                <a:latin typeface="Arial"/>
                <a:cs typeface="Arial"/>
              </a:rPr>
              <a:t>P</a:t>
            </a:r>
            <a:r>
              <a:rPr sz="850" b="1" i="1" spc="4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&lt;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0.01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in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replication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meta-</a:t>
            </a:r>
            <a:r>
              <a:rPr sz="850" b="1" spc="-10" dirty="0">
                <a:latin typeface="Arial"/>
                <a:cs typeface="Arial"/>
              </a:rPr>
              <a:t>analysis</a:t>
            </a:r>
            <a:endParaRPr sz="850">
              <a:latin typeface="Arial"/>
              <a:cs typeface="Arial"/>
            </a:endParaRPr>
          </a:p>
          <a:p>
            <a:pPr marL="898525" indent="-198755">
              <a:lnSpc>
                <a:spcPct val="100000"/>
              </a:lnSpc>
              <a:spcBef>
                <a:spcPts val="30"/>
              </a:spcBef>
              <a:buAutoNum type="romanLcParenBoth"/>
              <a:tabLst>
                <a:tab pos="898525" algn="l"/>
              </a:tabLst>
            </a:pPr>
            <a:r>
              <a:rPr sz="850" b="1" dirty="0">
                <a:latin typeface="Arial"/>
                <a:cs typeface="Arial"/>
              </a:rPr>
              <a:t>concordant</a:t>
            </a:r>
            <a:r>
              <a:rPr sz="850" b="1" spc="6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direction</a:t>
            </a:r>
            <a:r>
              <a:rPr sz="850" b="1" spc="6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of</a:t>
            </a:r>
            <a:r>
              <a:rPr sz="850" b="1" spc="65" dirty="0">
                <a:latin typeface="Arial"/>
                <a:cs typeface="Arial"/>
              </a:rPr>
              <a:t> </a:t>
            </a:r>
            <a:r>
              <a:rPr sz="850" b="1" spc="-10" dirty="0">
                <a:latin typeface="Arial"/>
                <a:cs typeface="Arial"/>
              </a:rPr>
              <a:t>effect</a:t>
            </a:r>
            <a:endParaRPr sz="8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1366" y="5961361"/>
            <a:ext cx="1779905" cy="528320"/>
          </a:xfrm>
          <a:custGeom>
            <a:avLst/>
            <a:gdLst/>
            <a:ahLst/>
            <a:cxnLst/>
            <a:rect l="l" t="t" r="r" b="b"/>
            <a:pathLst>
              <a:path w="1779905" h="528320">
                <a:moveTo>
                  <a:pt x="0" y="88054"/>
                </a:moveTo>
                <a:lnTo>
                  <a:pt x="6919" y="53779"/>
                </a:lnTo>
                <a:lnTo>
                  <a:pt x="25790" y="25790"/>
                </a:lnTo>
                <a:lnTo>
                  <a:pt x="53779" y="6919"/>
                </a:lnTo>
                <a:lnTo>
                  <a:pt x="88054" y="0"/>
                </a:lnTo>
                <a:lnTo>
                  <a:pt x="1691594" y="0"/>
                </a:lnTo>
                <a:lnTo>
                  <a:pt x="1725869" y="6919"/>
                </a:lnTo>
                <a:lnTo>
                  <a:pt x="1753858" y="25790"/>
                </a:lnTo>
                <a:lnTo>
                  <a:pt x="1772729" y="53779"/>
                </a:lnTo>
                <a:lnTo>
                  <a:pt x="1779649" y="88054"/>
                </a:lnTo>
                <a:lnTo>
                  <a:pt x="1779649" y="440261"/>
                </a:lnTo>
                <a:lnTo>
                  <a:pt x="1772729" y="474536"/>
                </a:lnTo>
                <a:lnTo>
                  <a:pt x="1753858" y="502525"/>
                </a:lnTo>
                <a:lnTo>
                  <a:pt x="1725869" y="521395"/>
                </a:lnTo>
                <a:lnTo>
                  <a:pt x="1691594" y="528315"/>
                </a:lnTo>
                <a:lnTo>
                  <a:pt x="88054" y="528315"/>
                </a:lnTo>
                <a:lnTo>
                  <a:pt x="53779" y="521395"/>
                </a:lnTo>
                <a:lnTo>
                  <a:pt x="25790" y="502525"/>
                </a:lnTo>
                <a:lnTo>
                  <a:pt x="6919" y="474536"/>
                </a:lnTo>
                <a:lnTo>
                  <a:pt x="0" y="440261"/>
                </a:lnTo>
                <a:lnTo>
                  <a:pt x="0" y="88054"/>
                </a:lnTo>
                <a:close/>
              </a:path>
            </a:pathLst>
          </a:custGeom>
          <a:ln w="13957">
            <a:solidFill>
              <a:srgbClr val="B3A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2642" y="6008708"/>
            <a:ext cx="1557655" cy="426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2715" marR="125730" algn="ctr">
              <a:lnSpc>
                <a:spcPct val="103000"/>
              </a:lnSpc>
              <a:spcBef>
                <a:spcPts val="95"/>
              </a:spcBef>
            </a:pPr>
            <a:r>
              <a:rPr sz="850" b="1" dirty="0">
                <a:latin typeface="Arial"/>
                <a:cs typeface="Arial"/>
              </a:rPr>
              <a:t>325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novel</a:t>
            </a:r>
            <a:r>
              <a:rPr sz="850" b="1" spc="5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replicated</a:t>
            </a:r>
            <a:r>
              <a:rPr sz="850" b="1" spc="50" dirty="0">
                <a:latin typeface="Arial"/>
                <a:cs typeface="Arial"/>
              </a:rPr>
              <a:t> </a:t>
            </a:r>
            <a:r>
              <a:rPr sz="850" b="1" spc="-20" dirty="0">
                <a:latin typeface="Arial"/>
                <a:cs typeface="Arial"/>
              </a:rPr>
              <a:t>loci </a:t>
            </a:r>
            <a:r>
              <a:rPr sz="850" b="1" dirty="0">
                <a:latin typeface="Arial"/>
                <a:cs typeface="Arial"/>
              </a:rPr>
              <a:t>from</a:t>
            </a:r>
            <a:r>
              <a:rPr sz="850" b="1" spc="6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two-stage</a:t>
            </a:r>
            <a:r>
              <a:rPr sz="850" b="1" spc="65" dirty="0">
                <a:latin typeface="Arial"/>
                <a:cs typeface="Arial"/>
              </a:rPr>
              <a:t> </a:t>
            </a:r>
            <a:r>
              <a:rPr sz="850" b="1" spc="-10" dirty="0">
                <a:latin typeface="Arial"/>
                <a:cs typeface="Arial"/>
              </a:rPr>
              <a:t>analysis</a:t>
            </a:r>
            <a:endParaRPr sz="8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850" dirty="0">
                <a:latin typeface="Arial"/>
                <a:cs typeface="Arial"/>
              </a:rPr>
              <a:t>SBP</a:t>
            </a:r>
            <a:r>
              <a:rPr sz="850" spc="3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(130),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DBP</a:t>
            </a:r>
            <a:r>
              <a:rPr sz="850" spc="2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(91),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PP</a:t>
            </a:r>
            <a:r>
              <a:rPr sz="850" spc="35" dirty="0">
                <a:latin typeface="Arial"/>
                <a:cs typeface="Arial"/>
              </a:rPr>
              <a:t> </a:t>
            </a:r>
            <a:r>
              <a:rPr sz="850" spc="-20" dirty="0">
                <a:latin typeface="Arial"/>
                <a:cs typeface="Arial"/>
              </a:rPr>
              <a:t>(104)</a:t>
            </a:r>
            <a:endParaRPr sz="8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25700" y="5959468"/>
            <a:ext cx="1792605" cy="528320"/>
          </a:xfrm>
          <a:custGeom>
            <a:avLst/>
            <a:gdLst/>
            <a:ahLst/>
            <a:cxnLst/>
            <a:rect l="l" t="t" r="r" b="b"/>
            <a:pathLst>
              <a:path w="1792604" h="528320">
                <a:moveTo>
                  <a:pt x="0" y="88055"/>
                </a:moveTo>
                <a:lnTo>
                  <a:pt x="6919" y="53780"/>
                </a:lnTo>
                <a:lnTo>
                  <a:pt x="25790" y="25790"/>
                </a:lnTo>
                <a:lnTo>
                  <a:pt x="53779" y="6919"/>
                </a:lnTo>
                <a:lnTo>
                  <a:pt x="88054" y="0"/>
                </a:lnTo>
                <a:lnTo>
                  <a:pt x="1704127" y="0"/>
                </a:lnTo>
                <a:lnTo>
                  <a:pt x="1738402" y="6919"/>
                </a:lnTo>
                <a:lnTo>
                  <a:pt x="1766392" y="25790"/>
                </a:lnTo>
                <a:lnTo>
                  <a:pt x="1785263" y="53780"/>
                </a:lnTo>
                <a:lnTo>
                  <a:pt x="1792182" y="88055"/>
                </a:lnTo>
                <a:lnTo>
                  <a:pt x="1792182" y="440260"/>
                </a:lnTo>
                <a:lnTo>
                  <a:pt x="1785263" y="474535"/>
                </a:lnTo>
                <a:lnTo>
                  <a:pt x="1766392" y="502524"/>
                </a:lnTo>
                <a:lnTo>
                  <a:pt x="1738402" y="521395"/>
                </a:lnTo>
                <a:lnTo>
                  <a:pt x="1704127" y="528315"/>
                </a:lnTo>
                <a:lnTo>
                  <a:pt x="88054" y="528315"/>
                </a:lnTo>
                <a:lnTo>
                  <a:pt x="53779" y="521395"/>
                </a:lnTo>
                <a:lnTo>
                  <a:pt x="25790" y="502524"/>
                </a:lnTo>
                <a:lnTo>
                  <a:pt x="6919" y="474535"/>
                </a:lnTo>
                <a:lnTo>
                  <a:pt x="0" y="440260"/>
                </a:lnTo>
                <a:lnTo>
                  <a:pt x="0" y="88055"/>
                </a:lnTo>
                <a:close/>
              </a:path>
            </a:pathLst>
          </a:custGeom>
          <a:ln w="18610">
            <a:solidFill>
              <a:srgbClr val="B3A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395493" y="6006815"/>
            <a:ext cx="1452245" cy="426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3000"/>
              </a:lnSpc>
              <a:spcBef>
                <a:spcPts val="95"/>
              </a:spcBef>
            </a:pPr>
            <a:r>
              <a:rPr sz="850" b="1" dirty="0">
                <a:latin typeface="Arial"/>
                <a:cs typeface="Arial"/>
              </a:rPr>
              <a:t>92</a:t>
            </a:r>
            <a:r>
              <a:rPr sz="850" b="1" spc="5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newly</a:t>
            </a:r>
            <a:r>
              <a:rPr sz="850" b="1" spc="5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replicated</a:t>
            </a:r>
            <a:r>
              <a:rPr sz="850" b="1" spc="55" dirty="0">
                <a:latin typeface="Arial"/>
                <a:cs typeface="Arial"/>
              </a:rPr>
              <a:t> </a:t>
            </a:r>
            <a:r>
              <a:rPr sz="850" b="1" spc="-20" dirty="0">
                <a:latin typeface="Arial"/>
                <a:cs typeface="Arial"/>
              </a:rPr>
              <a:t>loci </a:t>
            </a:r>
            <a:r>
              <a:rPr sz="850" i="1" dirty="0">
                <a:latin typeface="Arial"/>
                <a:cs typeface="Arial"/>
              </a:rPr>
              <a:t>(previously</a:t>
            </a:r>
            <a:r>
              <a:rPr sz="850" i="1" spc="60" dirty="0">
                <a:latin typeface="Arial"/>
                <a:cs typeface="Arial"/>
              </a:rPr>
              <a:t> </a:t>
            </a:r>
            <a:r>
              <a:rPr sz="850" i="1" dirty="0">
                <a:latin typeface="Arial"/>
                <a:cs typeface="Arial"/>
              </a:rPr>
              <a:t>published</a:t>
            </a:r>
            <a:r>
              <a:rPr sz="850" i="1" spc="55" dirty="0">
                <a:latin typeface="Arial"/>
                <a:cs typeface="Arial"/>
              </a:rPr>
              <a:t> </a:t>
            </a:r>
            <a:r>
              <a:rPr sz="850" i="1" spc="-10" dirty="0">
                <a:latin typeface="Arial"/>
                <a:cs typeface="Arial"/>
              </a:rPr>
              <a:t>without </a:t>
            </a:r>
            <a:r>
              <a:rPr sz="850" i="1" dirty="0">
                <a:latin typeface="Arial"/>
                <a:cs typeface="Arial"/>
              </a:rPr>
              <a:t>independent</a:t>
            </a:r>
            <a:r>
              <a:rPr sz="850" i="1" spc="55" dirty="0">
                <a:latin typeface="Arial"/>
                <a:cs typeface="Arial"/>
              </a:rPr>
              <a:t> </a:t>
            </a:r>
            <a:r>
              <a:rPr sz="850" i="1" spc="-10" dirty="0">
                <a:latin typeface="Arial"/>
                <a:cs typeface="Arial"/>
              </a:rPr>
              <a:t>replication)</a:t>
            </a:r>
            <a:endParaRPr sz="8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57418" y="6595088"/>
            <a:ext cx="1105535" cy="229235"/>
          </a:xfrm>
          <a:custGeom>
            <a:avLst/>
            <a:gdLst/>
            <a:ahLst/>
            <a:cxnLst/>
            <a:rect l="l" t="t" r="r" b="b"/>
            <a:pathLst>
              <a:path w="1105535" h="229234">
                <a:moveTo>
                  <a:pt x="0" y="38154"/>
                </a:moveTo>
                <a:lnTo>
                  <a:pt x="2998" y="23302"/>
                </a:lnTo>
                <a:lnTo>
                  <a:pt x="11175" y="11175"/>
                </a:lnTo>
                <a:lnTo>
                  <a:pt x="23302" y="2998"/>
                </a:lnTo>
                <a:lnTo>
                  <a:pt x="38154" y="0"/>
                </a:lnTo>
                <a:lnTo>
                  <a:pt x="1066806" y="0"/>
                </a:lnTo>
                <a:lnTo>
                  <a:pt x="1081657" y="2998"/>
                </a:lnTo>
                <a:lnTo>
                  <a:pt x="1093785" y="11175"/>
                </a:lnTo>
                <a:lnTo>
                  <a:pt x="1101961" y="23302"/>
                </a:lnTo>
                <a:lnTo>
                  <a:pt x="1104960" y="38154"/>
                </a:lnTo>
                <a:lnTo>
                  <a:pt x="1104960" y="190763"/>
                </a:lnTo>
                <a:lnTo>
                  <a:pt x="1101961" y="205614"/>
                </a:lnTo>
                <a:lnTo>
                  <a:pt x="1093785" y="217742"/>
                </a:lnTo>
                <a:lnTo>
                  <a:pt x="1081657" y="225919"/>
                </a:lnTo>
                <a:lnTo>
                  <a:pt x="1066806" y="228917"/>
                </a:lnTo>
                <a:lnTo>
                  <a:pt x="38154" y="228917"/>
                </a:lnTo>
                <a:lnTo>
                  <a:pt x="23302" y="225919"/>
                </a:lnTo>
                <a:lnTo>
                  <a:pt x="11175" y="217742"/>
                </a:lnTo>
                <a:lnTo>
                  <a:pt x="2998" y="205614"/>
                </a:lnTo>
                <a:lnTo>
                  <a:pt x="0" y="190763"/>
                </a:lnTo>
                <a:lnTo>
                  <a:pt x="0" y="38154"/>
                </a:lnTo>
                <a:close/>
              </a:path>
            </a:pathLst>
          </a:custGeom>
          <a:ln w="1861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215100" y="6626731"/>
            <a:ext cx="78930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b="1" dirty="0">
                <a:latin typeface="Arial"/>
                <a:cs typeface="Arial"/>
              </a:rPr>
              <a:t>535</a:t>
            </a:r>
            <a:r>
              <a:rPr sz="850" b="1" spc="2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novel</a:t>
            </a:r>
            <a:r>
              <a:rPr sz="850" b="1" spc="290" dirty="0">
                <a:latin typeface="Arial"/>
                <a:cs typeface="Arial"/>
              </a:rPr>
              <a:t> </a:t>
            </a:r>
            <a:r>
              <a:rPr sz="850" b="1" spc="-20" dirty="0">
                <a:latin typeface="Arial"/>
                <a:cs typeface="Arial"/>
              </a:rPr>
              <a:t>loci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1775" y="14159"/>
            <a:ext cx="5511800" cy="6736080"/>
            <a:chOff x="11775" y="14159"/>
            <a:chExt cx="5511800" cy="6736080"/>
          </a:xfrm>
        </p:grpSpPr>
        <p:sp>
          <p:nvSpPr>
            <p:cNvPr id="16" name="object 16"/>
            <p:cNvSpPr/>
            <p:nvPr/>
          </p:nvSpPr>
          <p:spPr>
            <a:xfrm>
              <a:off x="1224203" y="6375895"/>
              <a:ext cx="4299585" cy="374650"/>
            </a:xfrm>
            <a:custGeom>
              <a:avLst/>
              <a:gdLst/>
              <a:ahLst/>
              <a:cxnLst/>
              <a:rect l="l" t="t" r="r" b="b"/>
              <a:pathLst>
                <a:path w="4299585" h="374650">
                  <a:moveTo>
                    <a:pt x="1833245" y="333654"/>
                  </a:moveTo>
                  <a:lnTo>
                    <a:pt x="1763750" y="293116"/>
                  </a:lnTo>
                  <a:lnTo>
                    <a:pt x="1759470" y="294246"/>
                  </a:lnTo>
                  <a:lnTo>
                    <a:pt x="1755584" y="300901"/>
                  </a:lnTo>
                  <a:lnTo>
                    <a:pt x="1756714" y="305181"/>
                  </a:lnTo>
                  <a:lnTo>
                    <a:pt x="1793570" y="326682"/>
                  </a:lnTo>
                  <a:lnTo>
                    <a:pt x="13957" y="326682"/>
                  </a:lnTo>
                  <a:lnTo>
                    <a:pt x="13957" y="113792"/>
                  </a:lnTo>
                  <a:lnTo>
                    <a:pt x="0" y="113792"/>
                  </a:lnTo>
                  <a:lnTo>
                    <a:pt x="0" y="337515"/>
                  </a:lnTo>
                  <a:lnTo>
                    <a:pt x="3124" y="340639"/>
                  </a:lnTo>
                  <a:lnTo>
                    <a:pt x="1793570" y="340639"/>
                  </a:lnTo>
                  <a:lnTo>
                    <a:pt x="1756714" y="362140"/>
                  </a:lnTo>
                  <a:lnTo>
                    <a:pt x="1755584" y="366420"/>
                  </a:lnTo>
                  <a:lnTo>
                    <a:pt x="1759470" y="373075"/>
                  </a:lnTo>
                  <a:lnTo>
                    <a:pt x="1763750" y="374192"/>
                  </a:lnTo>
                  <a:lnTo>
                    <a:pt x="1833245" y="333654"/>
                  </a:lnTo>
                  <a:close/>
                </a:path>
                <a:path w="4299585" h="374650">
                  <a:moveTo>
                    <a:pt x="4299077" y="0"/>
                  </a:moveTo>
                  <a:lnTo>
                    <a:pt x="4284738" y="0"/>
                  </a:lnTo>
                  <a:lnTo>
                    <a:pt x="4281614" y="3124"/>
                  </a:lnTo>
                  <a:lnTo>
                    <a:pt x="4281614" y="326682"/>
                  </a:lnTo>
                  <a:lnTo>
                    <a:pt x="2977807" y="326682"/>
                  </a:lnTo>
                  <a:lnTo>
                    <a:pt x="3014662" y="305181"/>
                  </a:lnTo>
                  <a:lnTo>
                    <a:pt x="3015792" y="300901"/>
                  </a:lnTo>
                  <a:lnTo>
                    <a:pt x="3011906" y="294246"/>
                  </a:lnTo>
                  <a:lnTo>
                    <a:pt x="3007626" y="293116"/>
                  </a:lnTo>
                  <a:lnTo>
                    <a:pt x="2938132" y="333654"/>
                  </a:lnTo>
                  <a:lnTo>
                    <a:pt x="3007626" y="374192"/>
                  </a:lnTo>
                  <a:lnTo>
                    <a:pt x="3011906" y="373075"/>
                  </a:lnTo>
                  <a:lnTo>
                    <a:pt x="3015792" y="366420"/>
                  </a:lnTo>
                  <a:lnTo>
                    <a:pt x="3014662" y="362140"/>
                  </a:lnTo>
                  <a:lnTo>
                    <a:pt x="2977807" y="340639"/>
                  </a:lnTo>
                  <a:lnTo>
                    <a:pt x="4292447" y="340639"/>
                  </a:lnTo>
                  <a:lnTo>
                    <a:pt x="4295572" y="337515"/>
                  </a:lnTo>
                  <a:lnTo>
                    <a:pt x="4295572" y="13957"/>
                  </a:lnTo>
                  <a:lnTo>
                    <a:pt x="4299077" y="13957"/>
                  </a:lnTo>
                  <a:lnTo>
                    <a:pt x="4299077" y="0"/>
                  </a:lnTo>
                  <a:close/>
                </a:path>
              </a:pathLst>
            </a:custGeom>
            <a:solidFill>
              <a:srgbClr val="254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5745" y="28129"/>
              <a:ext cx="274955" cy="588010"/>
            </a:xfrm>
            <a:custGeom>
              <a:avLst/>
              <a:gdLst/>
              <a:ahLst/>
              <a:cxnLst/>
              <a:rect l="l" t="t" r="r" b="b"/>
              <a:pathLst>
                <a:path w="274955" h="588010">
                  <a:moveTo>
                    <a:pt x="0" y="45767"/>
                  </a:moveTo>
                  <a:lnTo>
                    <a:pt x="3596" y="27952"/>
                  </a:lnTo>
                  <a:lnTo>
                    <a:pt x="13405" y="13405"/>
                  </a:lnTo>
                  <a:lnTo>
                    <a:pt x="27953" y="3596"/>
                  </a:lnTo>
                  <a:lnTo>
                    <a:pt x="45767" y="0"/>
                  </a:lnTo>
                  <a:lnTo>
                    <a:pt x="228834" y="0"/>
                  </a:lnTo>
                  <a:lnTo>
                    <a:pt x="246649" y="3596"/>
                  </a:lnTo>
                  <a:lnTo>
                    <a:pt x="261197" y="13405"/>
                  </a:lnTo>
                  <a:lnTo>
                    <a:pt x="271006" y="27952"/>
                  </a:lnTo>
                  <a:lnTo>
                    <a:pt x="274602" y="45767"/>
                  </a:lnTo>
                  <a:lnTo>
                    <a:pt x="274602" y="542173"/>
                  </a:lnTo>
                  <a:lnTo>
                    <a:pt x="271006" y="559988"/>
                  </a:lnTo>
                  <a:lnTo>
                    <a:pt x="261197" y="574536"/>
                  </a:lnTo>
                  <a:lnTo>
                    <a:pt x="246649" y="584344"/>
                  </a:lnTo>
                  <a:lnTo>
                    <a:pt x="228834" y="587941"/>
                  </a:lnTo>
                  <a:lnTo>
                    <a:pt x="45767" y="587941"/>
                  </a:lnTo>
                  <a:lnTo>
                    <a:pt x="27953" y="584344"/>
                  </a:lnTo>
                  <a:lnTo>
                    <a:pt x="13405" y="574536"/>
                  </a:lnTo>
                  <a:lnTo>
                    <a:pt x="3596" y="559988"/>
                  </a:lnTo>
                  <a:lnTo>
                    <a:pt x="0" y="542173"/>
                  </a:lnTo>
                  <a:lnTo>
                    <a:pt x="0" y="45767"/>
                  </a:lnTo>
                  <a:close/>
                </a:path>
              </a:pathLst>
            </a:custGeom>
            <a:ln w="2791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2002" y="148122"/>
            <a:ext cx="191770" cy="34798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50" b="1" spc="-20" dirty="0">
                <a:latin typeface="Arial"/>
                <a:cs typeface="Arial"/>
              </a:rPr>
              <a:t>Data</a:t>
            </a:r>
            <a:endParaRPr sz="11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5745" y="638624"/>
            <a:ext cx="291465" cy="838835"/>
          </a:xfrm>
          <a:custGeom>
            <a:avLst/>
            <a:gdLst/>
            <a:ahLst/>
            <a:cxnLst/>
            <a:rect l="l" t="t" r="r" b="b"/>
            <a:pathLst>
              <a:path w="291465" h="838835">
                <a:moveTo>
                  <a:pt x="0" y="48497"/>
                </a:moveTo>
                <a:lnTo>
                  <a:pt x="3811" y="29620"/>
                </a:lnTo>
                <a:lnTo>
                  <a:pt x="14204" y="14204"/>
                </a:lnTo>
                <a:lnTo>
                  <a:pt x="29620" y="3811"/>
                </a:lnTo>
                <a:lnTo>
                  <a:pt x="48497" y="0"/>
                </a:lnTo>
                <a:lnTo>
                  <a:pt x="242482" y="0"/>
                </a:lnTo>
                <a:lnTo>
                  <a:pt x="261359" y="3811"/>
                </a:lnTo>
                <a:lnTo>
                  <a:pt x="276775" y="14204"/>
                </a:lnTo>
                <a:lnTo>
                  <a:pt x="287168" y="29620"/>
                </a:lnTo>
                <a:lnTo>
                  <a:pt x="290980" y="48497"/>
                </a:lnTo>
                <a:lnTo>
                  <a:pt x="290980" y="790330"/>
                </a:lnTo>
                <a:lnTo>
                  <a:pt x="287168" y="809208"/>
                </a:lnTo>
                <a:lnTo>
                  <a:pt x="276775" y="824623"/>
                </a:lnTo>
                <a:lnTo>
                  <a:pt x="261359" y="835017"/>
                </a:lnTo>
                <a:lnTo>
                  <a:pt x="242482" y="838828"/>
                </a:lnTo>
                <a:lnTo>
                  <a:pt x="48497" y="838828"/>
                </a:lnTo>
                <a:lnTo>
                  <a:pt x="29620" y="835017"/>
                </a:lnTo>
                <a:lnTo>
                  <a:pt x="14204" y="824623"/>
                </a:lnTo>
                <a:lnTo>
                  <a:pt x="3811" y="809208"/>
                </a:lnTo>
                <a:lnTo>
                  <a:pt x="0" y="790330"/>
                </a:lnTo>
                <a:lnTo>
                  <a:pt x="0" y="48497"/>
                </a:lnTo>
                <a:close/>
              </a:path>
            </a:pathLst>
          </a:custGeom>
          <a:ln w="27915">
            <a:solidFill>
              <a:srgbClr val="1F49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0190" y="932742"/>
            <a:ext cx="191770" cy="25019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50" b="1" spc="-25" dirty="0">
                <a:latin typeface="Arial"/>
                <a:cs typeface="Arial"/>
              </a:rPr>
              <a:t>QC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1775" y="1463480"/>
            <a:ext cx="319405" cy="2434590"/>
            <a:chOff x="11775" y="1463480"/>
            <a:chExt cx="319405" cy="2434590"/>
          </a:xfrm>
        </p:grpSpPr>
        <p:sp>
          <p:nvSpPr>
            <p:cNvPr id="22" name="object 22"/>
            <p:cNvSpPr/>
            <p:nvPr/>
          </p:nvSpPr>
          <p:spPr>
            <a:xfrm>
              <a:off x="25745" y="1477450"/>
              <a:ext cx="291465" cy="2406650"/>
            </a:xfrm>
            <a:custGeom>
              <a:avLst/>
              <a:gdLst/>
              <a:ahLst/>
              <a:cxnLst/>
              <a:rect l="l" t="t" r="r" b="b"/>
              <a:pathLst>
                <a:path w="291465" h="2406650">
                  <a:moveTo>
                    <a:pt x="242481" y="0"/>
                  </a:moveTo>
                  <a:lnTo>
                    <a:pt x="48498" y="0"/>
                  </a:lnTo>
                  <a:lnTo>
                    <a:pt x="29620" y="3811"/>
                  </a:lnTo>
                  <a:lnTo>
                    <a:pt x="14204" y="14205"/>
                  </a:lnTo>
                  <a:lnTo>
                    <a:pt x="3811" y="29621"/>
                  </a:lnTo>
                  <a:lnTo>
                    <a:pt x="0" y="48498"/>
                  </a:lnTo>
                  <a:lnTo>
                    <a:pt x="0" y="2357851"/>
                  </a:lnTo>
                  <a:lnTo>
                    <a:pt x="3811" y="2376728"/>
                  </a:lnTo>
                  <a:lnTo>
                    <a:pt x="14204" y="2392143"/>
                  </a:lnTo>
                  <a:lnTo>
                    <a:pt x="29620" y="2402536"/>
                  </a:lnTo>
                  <a:lnTo>
                    <a:pt x="48498" y="2406347"/>
                  </a:lnTo>
                  <a:lnTo>
                    <a:pt x="242481" y="2406347"/>
                  </a:lnTo>
                  <a:lnTo>
                    <a:pt x="261359" y="2402536"/>
                  </a:lnTo>
                  <a:lnTo>
                    <a:pt x="276775" y="2392143"/>
                  </a:lnTo>
                  <a:lnTo>
                    <a:pt x="287168" y="2376728"/>
                  </a:lnTo>
                  <a:lnTo>
                    <a:pt x="290980" y="2357851"/>
                  </a:lnTo>
                  <a:lnTo>
                    <a:pt x="290980" y="48498"/>
                  </a:lnTo>
                  <a:lnTo>
                    <a:pt x="287168" y="29621"/>
                  </a:lnTo>
                  <a:lnTo>
                    <a:pt x="276775" y="14205"/>
                  </a:lnTo>
                  <a:lnTo>
                    <a:pt x="261359" y="3811"/>
                  </a:lnTo>
                  <a:lnTo>
                    <a:pt x="2424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5745" y="1477450"/>
              <a:ext cx="291465" cy="2406650"/>
            </a:xfrm>
            <a:custGeom>
              <a:avLst/>
              <a:gdLst/>
              <a:ahLst/>
              <a:cxnLst/>
              <a:rect l="l" t="t" r="r" b="b"/>
              <a:pathLst>
                <a:path w="291465" h="2406650">
                  <a:moveTo>
                    <a:pt x="0" y="48498"/>
                  </a:moveTo>
                  <a:lnTo>
                    <a:pt x="3811" y="29620"/>
                  </a:lnTo>
                  <a:lnTo>
                    <a:pt x="14204" y="14204"/>
                  </a:lnTo>
                  <a:lnTo>
                    <a:pt x="29620" y="3811"/>
                  </a:lnTo>
                  <a:lnTo>
                    <a:pt x="48498" y="0"/>
                  </a:lnTo>
                  <a:lnTo>
                    <a:pt x="242481" y="0"/>
                  </a:lnTo>
                  <a:lnTo>
                    <a:pt x="261359" y="3811"/>
                  </a:lnTo>
                  <a:lnTo>
                    <a:pt x="276775" y="14204"/>
                  </a:lnTo>
                  <a:lnTo>
                    <a:pt x="287168" y="29620"/>
                  </a:lnTo>
                  <a:lnTo>
                    <a:pt x="290980" y="48498"/>
                  </a:lnTo>
                  <a:lnTo>
                    <a:pt x="290980" y="2357849"/>
                  </a:lnTo>
                  <a:lnTo>
                    <a:pt x="287168" y="2376727"/>
                  </a:lnTo>
                  <a:lnTo>
                    <a:pt x="276775" y="2392142"/>
                  </a:lnTo>
                  <a:lnTo>
                    <a:pt x="261359" y="2402536"/>
                  </a:lnTo>
                  <a:lnTo>
                    <a:pt x="242481" y="2406347"/>
                  </a:lnTo>
                  <a:lnTo>
                    <a:pt x="48498" y="2406347"/>
                  </a:lnTo>
                  <a:lnTo>
                    <a:pt x="29620" y="2402536"/>
                  </a:lnTo>
                  <a:lnTo>
                    <a:pt x="14204" y="2392142"/>
                  </a:lnTo>
                  <a:lnTo>
                    <a:pt x="3811" y="2376727"/>
                  </a:lnTo>
                  <a:lnTo>
                    <a:pt x="0" y="2357849"/>
                  </a:lnTo>
                  <a:lnTo>
                    <a:pt x="0" y="48498"/>
                  </a:lnTo>
                  <a:close/>
                </a:path>
              </a:pathLst>
            </a:custGeom>
            <a:ln w="2791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80190" y="2312185"/>
            <a:ext cx="191770" cy="73660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50" b="1" spc="-10" dirty="0">
                <a:latin typeface="Arial"/>
                <a:cs typeface="Arial"/>
              </a:rPr>
              <a:t>Discovery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1775" y="3869829"/>
            <a:ext cx="302895" cy="1867535"/>
            <a:chOff x="11775" y="3869829"/>
            <a:chExt cx="302895" cy="1867535"/>
          </a:xfrm>
        </p:grpSpPr>
        <p:sp>
          <p:nvSpPr>
            <p:cNvPr id="26" name="object 26"/>
            <p:cNvSpPr/>
            <p:nvPr/>
          </p:nvSpPr>
          <p:spPr>
            <a:xfrm>
              <a:off x="25745" y="3883799"/>
              <a:ext cx="274955" cy="1839595"/>
            </a:xfrm>
            <a:custGeom>
              <a:avLst/>
              <a:gdLst/>
              <a:ahLst/>
              <a:cxnLst/>
              <a:rect l="l" t="t" r="r" b="b"/>
              <a:pathLst>
                <a:path w="274955" h="1839595">
                  <a:moveTo>
                    <a:pt x="228835" y="0"/>
                  </a:moveTo>
                  <a:lnTo>
                    <a:pt x="45767" y="0"/>
                  </a:lnTo>
                  <a:lnTo>
                    <a:pt x="27952" y="3596"/>
                  </a:lnTo>
                  <a:lnTo>
                    <a:pt x="13405" y="13405"/>
                  </a:lnTo>
                  <a:lnTo>
                    <a:pt x="3596" y="27953"/>
                  </a:lnTo>
                  <a:lnTo>
                    <a:pt x="0" y="45768"/>
                  </a:lnTo>
                  <a:lnTo>
                    <a:pt x="0" y="1793631"/>
                  </a:lnTo>
                  <a:lnTo>
                    <a:pt x="3596" y="1811446"/>
                  </a:lnTo>
                  <a:lnTo>
                    <a:pt x="13405" y="1825993"/>
                  </a:lnTo>
                  <a:lnTo>
                    <a:pt x="27952" y="1835801"/>
                  </a:lnTo>
                  <a:lnTo>
                    <a:pt x="45767" y="1839398"/>
                  </a:lnTo>
                  <a:lnTo>
                    <a:pt x="228835" y="1839398"/>
                  </a:lnTo>
                  <a:lnTo>
                    <a:pt x="246649" y="1835801"/>
                  </a:lnTo>
                  <a:lnTo>
                    <a:pt x="261197" y="1825993"/>
                  </a:lnTo>
                  <a:lnTo>
                    <a:pt x="271006" y="1811446"/>
                  </a:lnTo>
                  <a:lnTo>
                    <a:pt x="274602" y="1793631"/>
                  </a:lnTo>
                  <a:lnTo>
                    <a:pt x="274602" y="45768"/>
                  </a:lnTo>
                  <a:lnTo>
                    <a:pt x="271006" y="27953"/>
                  </a:lnTo>
                  <a:lnTo>
                    <a:pt x="261197" y="13405"/>
                  </a:lnTo>
                  <a:lnTo>
                    <a:pt x="246649" y="3596"/>
                  </a:lnTo>
                  <a:lnTo>
                    <a:pt x="228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5745" y="3883799"/>
              <a:ext cx="274955" cy="1839595"/>
            </a:xfrm>
            <a:custGeom>
              <a:avLst/>
              <a:gdLst/>
              <a:ahLst/>
              <a:cxnLst/>
              <a:rect l="l" t="t" r="r" b="b"/>
              <a:pathLst>
                <a:path w="274955" h="1839595">
                  <a:moveTo>
                    <a:pt x="0" y="45767"/>
                  </a:moveTo>
                  <a:lnTo>
                    <a:pt x="3596" y="27952"/>
                  </a:lnTo>
                  <a:lnTo>
                    <a:pt x="13405" y="13405"/>
                  </a:lnTo>
                  <a:lnTo>
                    <a:pt x="27952" y="3596"/>
                  </a:lnTo>
                  <a:lnTo>
                    <a:pt x="45767" y="0"/>
                  </a:lnTo>
                  <a:lnTo>
                    <a:pt x="228834" y="0"/>
                  </a:lnTo>
                  <a:lnTo>
                    <a:pt x="246649" y="3596"/>
                  </a:lnTo>
                  <a:lnTo>
                    <a:pt x="261197" y="13405"/>
                  </a:lnTo>
                  <a:lnTo>
                    <a:pt x="271006" y="27952"/>
                  </a:lnTo>
                  <a:lnTo>
                    <a:pt x="274602" y="45767"/>
                  </a:lnTo>
                  <a:lnTo>
                    <a:pt x="274602" y="1793630"/>
                  </a:lnTo>
                  <a:lnTo>
                    <a:pt x="271006" y="1811445"/>
                  </a:lnTo>
                  <a:lnTo>
                    <a:pt x="261197" y="1825993"/>
                  </a:lnTo>
                  <a:lnTo>
                    <a:pt x="246649" y="1835801"/>
                  </a:lnTo>
                  <a:lnTo>
                    <a:pt x="228834" y="1839398"/>
                  </a:lnTo>
                  <a:lnTo>
                    <a:pt x="45767" y="1839398"/>
                  </a:lnTo>
                  <a:lnTo>
                    <a:pt x="27952" y="1835801"/>
                  </a:lnTo>
                  <a:lnTo>
                    <a:pt x="13405" y="1825993"/>
                  </a:lnTo>
                  <a:lnTo>
                    <a:pt x="3596" y="1811445"/>
                  </a:lnTo>
                  <a:lnTo>
                    <a:pt x="0" y="1793630"/>
                  </a:lnTo>
                  <a:lnTo>
                    <a:pt x="0" y="45767"/>
                  </a:lnTo>
                  <a:close/>
                </a:path>
              </a:pathLst>
            </a:custGeom>
            <a:ln w="27915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2002" y="4389027"/>
            <a:ext cx="191770" cy="828675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50" b="1" spc="-10" dirty="0">
                <a:latin typeface="Arial"/>
                <a:cs typeface="Arial"/>
              </a:rPr>
              <a:t>Replication</a:t>
            </a:r>
            <a:endParaRPr sz="115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5745" y="5745393"/>
            <a:ext cx="274955" cy="1078865"/>
          </a:xfrm>
          <a:custGeom>
            <a:avLst/>
            <a:gdLst/>
            <a:ahLst/>
            <a:cxnLst/>
            <a:rect l="l" t="t" r="r" b="b"/>
            <a:pathLst>
              <a:path w="274955" h="1078865">
                <a:moveTo>
                  <a:pt x="0" y="45767"/>
                </a:moveTo>
                <a:lnTo>
                  <a:pt x="3596" y="27952"/>
                </a:lnTo>
                <a:lnTo>
                  <a:pt x="13405" y="13405"/>
                </a:lnTo>
                <a:lnTo>
                  <a:pt x="27952" y="3596"/>
                </a:lnTo>
                <a:lnTo>
                  <a:pt x="45767" y="0"/>
                </a:lnTo>
                <a:lnTo>
                  <a:pt x="228834" y="0"/>
                </a:lnTo>
                <a:lnTo>
                  <a:pt x="246649" y="3596"/>
                </a:lnTo>
                <a:lnTo>
                  <a:pt x="261197" y="13405"/>
                </a:lnTo>
                <a:lnTo>
                  <a:pt x="271006" y="27952"/>
                </a:lnTo>
                <a:lnTo>
                  <a:pt x="274602" y="45767"/>
                </a:lnTo>
                <a:lnTo>
                  <a:pt x="274602" y="1032844"/>
                </a:lnTo>
                <a:lnTo>
                  <a:pt x="271006" y="1050659"/>
                </a:lnTo>
                <a:lnTo>
                  <a:pt x="261197" y="1065207"/>
                </a:lnTo>
                <a:lnTo>
                  <a:pt x="246649" y="1075015"/>
                </a:lnTo>
                <a:lnTo>
                  <a:pt x="228834" y="1078612"/>
                </a:lnTo>
                <a:lnTo>
                  <a:pt x="45767" y="1078612"/>
                </a:lnTo>
                <a:lnTo>
                  <a:pt x="27952" y="1075015"/>
                </a:lnTo>
                <a:lnTo>
                  <a:pt x="13405" y="1065207"/>
                </a:lnTo>
                <a:lnTo>
                  <a:pt x="3596" y="1050659"/>
                </a:lnTo>
                <a:lnTo>
                  <a:pt x="0" y="1032844"/>
                </a:lnTo>
                <a:lnTo>
                  <a:pt x="0" y="45767"/>
                </a:lnTo>
                <a:close/>
              </a:path>
            </a:pathLst>
          </a:custGeom>
          <a:ln w="27915">
            <a:solidFill>
              <a:srgbClr val="1F49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2002" y="5919969"/>
            <a:ext cx="191770" cy="729615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50" b="1" spc="-10" dirty="0">
                <a:latin typeface="Arial"/>
                <a:cs typeface="Arial"/>
              </a:rPr>
              <a:t>Validation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898761" y="632143"/>
            <a:ext cx="4867275" cy="5356860"/>
            <a:chOff x="1898761" y="632143"/>
            <a:chExt cx="4867275" cy="5356860"/>
          </a:xfrm>
        </p:grpSpPr>
        <p:pic>
          <p:nvPicPr>
            <p:cNvPr id="32" name="object 3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98761" y="1460868"/>
              <a:ext cx="81062" cy="15280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225700" y="5796815"/>
              <a:ext cx="936625" cy="191770"/>
            </a:xfrm>
            <a:custGeom>
              <a:avLst/>
              <a:gdLst/>
              <a:ahLst/>
              <a:cxnLst/>
              <a:rect l="l" t="t" r="r" b="b"/>
              <a:pathLst>
                <a:path w="936625" h="191770">
                  <a:moveTo>
                    <a:pt x="899946" y="0"/>
                  </a:moveTo>
                  <a:lnTo>
                    <a:pt x="0" y="0"/>
                  </a:lnTo>
                  <a:lnTo>
                    <a:pt x="0" y="13957"/>
                  </a:lnTo>
                  <a:lnTo>
                    <a:pt x="889113" y="13957"/>
                  </a:lnTo>
                  <a:lnTo>
                    <a:pt x="889113" y="151986"/>
                  </a:lnTo>
                  <a:lnTo>
                    <a:pt x="867610" y="115123"/>
                  </a:lnTo>
                  <a:lnTo>
                    <a:pt x="863335" y="113999"/>
                  </a:lnTo>
                  <a:lnTo>
                    <a:pt x="856677" y="117883"/>
                  </a:lnTo>
                  <a:lnTo>
                    <a:pt x="855553" y="122156"/>
                  </a:lnTo>
                  <a:lnTo>
                    <a:pt x="896091" y="191651"/>
                  </a:lnTo>
                  <a:lnTo>
                    <a:pt x="936631" y="122156"/>
                  </a:lnTo>
                  <a:lnTo>
                    <a:pt x="935506" y="117883"/>
                  </a:lnTo>
                  <a:lnTo>
                    <a:pt x="928847" y="113999"/>
                  </a:lnTo>
                  <a:lnTo>
                    <a:pt x="924573" y="115123"/>
                  </a:lnTo>
                  <a:lnTo>
                    <a:pt x="903070" y="151986"/>
                  </a:lnTo>
                  <a:lnTo>
                    <a:pt x="903070" y="3124"/>
                  </a:lnTo>
                  <a:lnTo>
                    <a:pt x="899946" y="0"/>
                  </a:lnTo>
                  <a:close/>
                </a:path>
              </a:pathLst>
            </a:custGeom>
            <a:solidFill>
              <a:srgbClr val="254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586608" y="639128"/>
              <a:ext cx="3172460" cy="828040"/>
            </a:xfrm>
            <a:custGeom>
              <a:avLst/>
              <a:gdLst/>
              <a:ahLst/>
              <a:cxnLst/>
              <a:rect l="l" t="t" r="r" b="b"/>
              <a:pathLst>
                <a:path w="3172459" h="828040">
                  <a:moveTo>
                    <a:pt x="0" y="137955"/>
                  </a:moveTo>
                  <a:lnTo>
                    <a:pt x="7033" y="94350"/>
                  </a:lnTo>
                  <a:lnTo>
                    <a:pt x="26617" y="56480"/>
                  </a:lnTo>
                  <a:lnTo>
                    <a:pt x="56480" y="26617"/>
                  </a:lnTo>
                  <a:lnTo>
                    <a:pt x="94350" y="7033"/>
                  </a:lnTo>
                  <a:lnTo>
                    <a:pt x="137955" y="0"/>
                  </a:lnTo>
                  <a:lnTo>
                    <a:pt x="3034016" y="0"/>
                  </a:lnTo>
                  <a:lnTo>
                    <a:pt x="3077620" y="7033"/>
                  </a:lnTo>
                  <a:lnTo>
                    <a:pt x="3115490" y="26617"/>
                  </a:lnTo>
                  <a:lnTo>
                    <a:pt x="3145353" y="56480"/>
                  </a:lnTo>
                  <a:lnTo>
                    <a:pt x="3164937" y="94350"/>
                  </a:lnTo>
                  <a:lnTo>
                    <a:pt x="3171970" y="137955"/>
                  </a:lnTo>
                  <a:lnTo>
                    <a:pt x="3171970" y="689757"/>
                  </a:lnTo>
                  <a:lnTo>
                    <a:pt x="3164937" y="733362"/>
                  </a:lnTo>
                  <a:lnTo>
                    <a:pt x="3145353" y="771232"/>
                  </a:lnTo>
                  <a:lnTo>
                    <a:pt x="3115490" y="801095"/>
                  </a:lnTo>
                  <a:lnTo>
                    <a:pt x="3077620" y="820680"/>
                  </a:lnTo>
                  <a:lnTo>
                    <a:pt x="3034016" y="827713"/>
                  </a:lnTo>
                  <a:lnTo>
                    <a:pt x="137955" y="827713"/>
                  </a:lnTo>
                  <a:lnTo>
                    <a:pt x="94350" y="820680"/>
                  </a:lnTo>
                  <a:lnTo>
                    <a:pt x="56480" y="801095"/>
                  </a:lnTo>
                  <a:lnTo>
                    <a:pt x="26617" y="771232"/>
                  </a:lnTo>
                  <a:lnTo>
                    <a:pt x="7033" y="733362"/>
                  </a:lnTo>
                  <a:lnTo>
                    <a:pt x="0" y="689757"/>
                  </a:lnTo>
                  <a:lnTo>
                    <a:pt x="0" y="137955"/>
                  </a:lnTo>
                  <a:close/>
                </a:path>
              </a:pathLst>
            </a:custGeom>
            <a:ln w="139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3725134" y="702177"/>
            <a:ext cx="2926715" cy="696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25120">
              <a:lnSpc>
                <a:spcPct val="103000"/>
              </a:lnSpc>
              <a:spcBef>
                <a:spcPts val="95"/>
              </a:spcBef>
            </a:pP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Genetic/phenotypic</a:t>
            </a:r>
            <a:r>
              <a:rPr sz="850" b="1" u="sng" spc="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data</a:t>
            </a:r>
            <a:r>
              <a:rPr sz="850" b="1" u="sng" spc="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QC</a:t>
            </a:r>
            <a:r>
              <a:rPr sz="850" b="1" spc="6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→</a:t>
            </a:r>
            <a:r>
              <a:rPr sz="850" spc="70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N=299,024</a:t>
            </a:r>
            <a:r>
              <a:rPr sz="850" spc="50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150,134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previously</a:t>
            </a:r>
            <a:r>
              <a:rPr sz="850" spc="6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published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(54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cohorts),</a:t>
            </a:r>
            <a:r>
              <a:rPr sz="850" spc="6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centrally</a:t>
            </a:r>
            <a:r>
              <a:rPr sz="850" spc="6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QC-</a:t>
            </a:r>
            <a:r>
              <a:rPr sz="850" spc="-25" dirty="0">
                <a:latin typeface="Arial"/>
                <a:cs typeface="Arial"/>
              </a:rPr>
              <a:t>ed</a:t>
            </a:r>
            <a:endParaRPr sz="850">
              <a:latin typeface="Arial"/>
              <a:cs typeface="Arial"/>
            </a:endParaRPr>
          </a:p>
          <a:p>
            <a:pPr marR="24130" algn="ctr">
              <a:lnSpc>
                <a:spcPct val="100000"/>
              </a:lnSpc>
              <a:spcBef>
                <a:spcPts val="35"/>
              </a:spcBef>
            </a:pPr>
            <a:r>
              <a:rPr sz="850" dirty="0">
                <a:latin typeface="Arial"/>
                <a:cs typeface="Arial"/>
              </a:rPr>
              <a:t>Plus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148,890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samples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from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23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newly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QC-ed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cohorts.</a:t>
            </a:r>
            <a:endParaRPr sz="850">
              <a:latin typeface="Arial"/>
              <a:cs typeface="Arial"/>
            </a:endParaRPr>
          </a:p>
          <a:p>
            <a:pPr marL="553085" marR="577215" algn="ctr">
              <a:lnSpc>
                <a:spcPct val="103000"/>
              </a:lnSpc>
              <a:spcBef>
                <a:spcPts val="20"/>
              </a:spcBef>
            </a:pPr>
            <a:r>
              <a:rPr sz="850" dirty="0">
                <a:latin typeface="Arial"/>
                <a:cs typeface="Arial"/>
              </a:rPr>
              <a:t>Including</a:t>
            </a:r>
            <a:r>
              <a:rPr sz="850" spc="8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study-level</a:t>
            </a:r>
            <a:r>
              <a:rPr sz="850" spc="8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GC-</a:t>
            </a:r>
            <a:r>
              <a:rPr sz="850" spc="-10" dirty="0">
                <a:latin typeface="Arial"/>
                <a:cs typeface="Arial"/>
              </a:rPr>
              <a:t>adjustment </a:t>
            </a:r>
            <a:r>
              <a:rPr sz="850" dirty="0">
                <a:latin typeface="Arial"/>
                <a:cs typeface="Arial"/>
              </a:rPr>
              <a:t>European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samples</a:t>
            </a:r>
            <a:r>
              <a:rPr sz="850" spc="65" dirty="0">
                <a:latin typeface="Arial"/>
                <a:cs typeface="Arial"/>
              </a:rPr>
              <a:t> </a:t>
            </a:r>
            <a:r>
              <a:rPr sz="850" spc="-20" dirty="0">
                <a:latin typeface="Arial"/>
                <a:cs typeface="Arial"/>
              </a:rPr>
              <a:t>only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3893680" y="45941"/>
            <a:ext cx="2519680" cy="587375"/>
            <a:chOff x="3893680" y="45941"/>
            <a:chExt cx="2519680" cy="587375"/>
          </a:xfrm>
        </p:grpSpPr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7372" y="422245"/>
              <a:ext cx="81076" cy="211075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900665" y="52926"/>
              <a:ext cx="2505710" cy="379095"/>
            </a:xfrm>
            <a:custGeom>
              <a:avLst/>
              <a:gdLst/>
              <a:ahLst/>
              <a:cxnLst/>
              <a:rect l="l" t="t" r="r" b="b"/>
              <a:pathLst>
                <a:path w="2505710" h="379095">
                  <a:moveTo>
                    <a:pt x="0" y="63103"/>
                  </a:moveTo>
                  <a:lnTo>
                    <a:pt x="4958" y="38540"/>
                  </a:lnTo>
                  <a:lnTo>
                    <a:pt x="18482" y="18482"/>
                  </a:lnTo>
                  <a:lnTo>
                    <a:pt x="38540" y="4958"/>
                  </a:lnTo>
                  <a:lnTo>
                    <a:pt x="63102" y="0"/>
                  </a:lnTo>
                  <a:lnTo>
                    <a:pt x="2442587" y="0"/>
                  </a:lnTo>
                  <a:lnTo>
                    <a:pt x="2467150" y="4958"/>
                  </a:lnTo>
                  <a:lnTo>
                    <a:pt x="2487208" y="18482"/>
                  </a:lnTo>
                  <a:lnTo>
                    <a:pt x="2500731" y="38540"/>
                  </a:lnTo>
                  <a:lnTo>
                    <a:pt x="2505690" y="63103"/>
                  </a:lnTo>
                  <a:lnTo>
                    <a:pt x="2505690" y="315514"/>
                  </a:lnTo>
                  <a:lnTo>
                    <a:pt x="2500731" y="340077"/>
                  </a:lnTo>
                  <a:lnTo>
                    <a:pt x="2487208" y="360135"/>
                  </a:lnTo>
                  <a:lnTo>
                    <a:pt x="2467150" y="373658"/>
                  </a:lnTo>
                  <a:lnTo>
                    <a:pt x="2442587" y="378617"/>
                  </a:lnTo>
                  <a:lnTo>
                    <a:pt x="63102" y="378617"/>
                  </a:lnTo>
                  <a:lnTo>
                    <a:pt x="38540" y="373658"/>
                  </a:lnTo>
                  <a:lnTo>
                    <a:pt x="18482" y="360135"/>
                  </a:lnTo>
                  <a:lnTo>
                    <a:pt x="4958" y="340077"/>
                  </a:lnTo>
                  <a:lnTo>
                    <a:pt x="0" y="315514"/>
                  </a:lnTo>
                  <a:lnTo>
                    <a:pt x="0" y="63103"/>
                  </a:lnTo>
                  <a:close/>
                </a:path>
              </a:pathLst>
            </a:custGeom>
            <a:ln w="139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248503" y="92420"/>
            <a:ext cx="1810385" cy="2933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ICBP</a:t>
            </a:r>
            <a:r>
              <a:rPr sz="850" b="1" u="sng" spc="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data</a:t>
            </a:r>
            <a:endParaRPr sz="8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850" b="1" dirty="0">
                <a:latin typeface="Arial"/>
                <a:cs typeface="Arial"/>
              </a:rPr>
              <a:t>N=299,024</a:t>
            </a:r>
            <a:r>
              <a:rPr sz="850" b="1" spc="3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from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77</a:t>
            </a:r>
            <a:r>
              <a:rPr sz="850" spc="3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different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cohorts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81039" y="45941"/>
            <a:ext cx="2519680" cy="598805"/>
            <a:chOff x="681039" y="45941"/>
            <a:chExt cx="2519680" cy="598805"/>
          </a:xfrm>
        </p:grpSpPr>
        <p:sp>
          <p:nvSpPr>
            <p:cNvPr id="41" name="object 41"/>
            <p:cNvSpPr/>
            <p:nvPr/>
          </p:nvSpPr>
          <p:spPr>
            <a:xfrm>
              <a:off x="1899566" y="369460"/>
              <a:ext cx="81280" cy="275590"/>
            </a:xfrm>
            <a:custGeom>
              <a:avLst/>
              <a:gdLst/>
              <a:ahLst/>
              <a:cxnLst/>
              <a:rect l="l" t="t" r="r" b="b"/>
              <a:pathLst>
                <a:path w="81280" h="275590">
                  <a:moveTo>
                    <a:pt x="48281" y="52"/>
                  </a:moveTo>
                  <a:lnTo>
                    <a:pt x="34324" y="0"/>
                  </a:lnTo>
                  <a:lnTo>
                    <a:pt x="33450" y="235593"/>
                  </a:lnTo>
                  <a:lnTo>
                    <a:pt x="12082" y="198652"/>
                  </a:lnTo>
                  <a:lnTo>
                    <a:pt x="7814" y="197510"/>
                  </a:lnTo>
                  <a:lnTo>
                    <a:pt x="1141" y="201371"/>
                  </a:lnTo>
                  <a:lnTo>
                    <a:pt x="0" y="205639"/>
                  </a:lnTo>
                  <a:lnTo>
                    <a:pt x="40280" y="275283"/>
                  </a:lnTo>
                  <a:lnTo>
                    <a:pt x="81078" y="205940"/>
                  </a:lnTo>
                  <a:lnTo>
                    <a:pt x="79969" y="201663"/>
                  </a:lnTo>
                  <a:lnTo>
                    <a:pt x="73324" y="197754"/>
                  </a:lnTo>
                  <a:lnTo>
                    <a:pt x="69047" y="198862"/>
                  </a:lnTo>
                  <a:lnTo>
                    <a:pt x="47407" y="235645"/>
                  </a:lnTo>
                  <a:lnTo>
                    <a:pt x="48281" y="52"/>
                  </a:lnTo>
                  <a:close/>
                </a:path>
              </a:pathLst>
            </a:custGeom>
            <a:solidFill>
              <a:srgbClr val="254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88024" y="52925"/>
              <a:ext cx="2505710" cy="379095"/>
            </a:xfrm>
            <a:custGeom>
              <a:avLst/>
              <a:gdLst/>
              <a:ahLst/>
              <a:cxnLst/>
              <a:rect l="l" t="t" r="r" b="b"/>
              <a:pathLst>
                <a:path w="2505710" h="379095">
                  <a:moveTo>
                    <a:pt x="2442587" y="0"/>
                  </a:moveTo>
                  <a:lnTo>
                    <a:pt x="63102" y="0"/>
                  </a:lnTo>
                  <a:lnTo>
                    <a:pt x="38540" y="4958"/>
                  </a:lnTo>
                  <a:lnTo>
                    <a:pt x="18482" y="18481"/>
                  </a:lnTo>
                  <a:lnTo>
                    <a:pt x="4958" y="38538"/>
                  </a:lnTo>
                  <a:lnTo>
                    <a:pt x="0" y="63101"/>
                  </a:lnTo>
                  <a:lnTo>
                    <a:pt x="0" y="315513"/>
                  </a:lnTo>
                  <a:lnTo>
                    <a:pt x="4958" y="340075"/>
                  </a:lnTo>
                  <a:lnTo>
                    <a:pt x="18482" y="360133"/>
                  </a:lnTo>
                  <a:lnTo>
                    <a:pt x="38540" y="373657"/>
                  </a:lnTo>
                  <a:lnTo>
                    <a:pt x="63102" y="378616"/>
                  </a:lnTo>
                  <a:lnTo>
                    <a:pt x="2442587" y="378616"/>
                  </a:lnTo>
                  <a:lnTo>
                    <a:pt x="2467150" y="373657"/>
                  </a:lnTo>
                  <a:lnTo>
                    <a:pt x="2487208" y="360133"/>
                  </a:lnTo>
                  <a:lnTo>
                    <a:pt x="2500732" y="340075"/>
                  </a:lnTo>
                  <a:lnTo>
                    <a:pt x="2505691" y="315513"/>
                  </a:lnTo>
                  <a:lnTo>
                    <a:pt x="2505691" y="63101"/>
                  </a:lnTo>
                  <a:lnTo>
                    <a:pt x="2500732" y="38538"/>
                  </a:lnTo>
                  <a:lnTo>
                    <a:pt x="2487208" y="18481"/>
                  </a:lnTo>
                  <a:lnTo>
                    <a:pt x="2467150" y="4958"/>
                  </a:lnTo>
                  <a:lnTo>
                    <a:pt x="24425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88024" y="52926"/>
              <a:ext cx="2505710" cy="379095"/>
            </a:xfrm>
            <a:custGeom>
              <a:avLst/>
              <a:gdLst/>
              <a:ahLst/>
              <a:cxnLst/>
              <a:rect l="l" t="t" r="r" b="b"/>
              <a:pathLst>
                <a:path w="2505710" h="379095">
                  <a:moveTo>
                    <a:pt x="0" y="63103"/>
                  </a:moveTo>
                  <a:lnTo>
                    <a:pt x="4958" y="38540"/>
                  </a:lnTo>
                  <a:lnTo>
                    <a:pt x="18482" y="18482"/>
                  </a:lnTo>
                  <a:lnTo>
                    <a:pt x="38540" y="4958"/>
                  </a:lnTo>
                  <a:lnTo>
                    <a:pt x="63102" y="0"/>
                  </a:lnTo>
                  <a:lnTo>
                    <a:pt x="2442587" y="0"/>
                  </a:lnTo>
                  <a:lnTo>
                    <a:pt x="2467150" y="4958"/>
                  </a:lnTo>
                  <a:lnTo>
                    <a:pt x="2487208" y="18482"/>
                  </a:lnTo>
                  <a:lnTo>
                    <a:pt x="2500731" y="38540"/>
                  </a:lnTo>
                  <a:lnTo>
                    <a:pt x="2505690" y="63103"/>
                  </a:lnTo>
                  <a:lnTo>
                    <a:pt x="2505690" y="315514"/>
                  </a:lnTo>
                  <a:lnTo>
                    <a:pt x="2500731" y="340077"/>
                  </a:lnTo>
                  <a:lnTo>
                    <a:pt x="2487208" y="360135"/>
                  </a:lnTo>
                  <a:lnTo>
                    <a:pt x="2467150" y="373658"/>
                  </a:lnTo>
                  <a:lnTo>
                    <a:pt x="2442587" y="378617"/>
                  </a:lnTo>
                  <a:lnTo>
                    <a:pt x="63102" y="378617"/>
                  </a:lnTo>
                  <a:lnTo>
                    <a:pt x="38540" y="373658"/>
                  </a:lnTo>
                  <a:lnTo>
                    <a:pt x="18482" y="360135"/>
                  </a:lnTo>
                  <a:lnTo>
                    <a:pt x="4958" y="340077"/>
                  </a:lnTo>
                  <a:lnTo>
                    <a:pt x="0" y="315514"/>
                  </a:lnTo>
                  <a:lnTo>
                    <a:pt x="0" y="63103"/>
                  </a:lnTo>
                  <a:close/>
                </a:path>
              </a:pathLst>
            </a:custGeom>
            <a:ln w="139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884232" y="92420"/>
            <a:ext cx="2113915" cy="2933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UK</a:t>
            </a:r>
            <a:r>
              <a:rPr sz="850" b="1" u="sng" spc="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Biobank</a:t>
            </a:r>
            <a:r>
              <a:rPr sz="850" b="1" u="sng" spc="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data</a:t>
            </a:r>
            <a:endParaRPr sz="8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850" b="1" dirty="0">
                <a:latin typeface="Arial"/>
                <a:cs typeface="Arial"/>
              </a:rPr>
              <a:t>N=502,620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with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genetic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&amp;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phenotypic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spc="-20" dirty="0">
                <a:latin typeface="Arial"/>
                <a:cs typeface="Arial"/>
              </a:rPr>
              <a:t>data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904660" y="2421239"/>
            <a:ext cx="4909185" cy="3541395"/>
            <a:chOff x="1904660" y="2421239"/>
            <a:chExt cx="4909185" cy="3541395"/>
          </a:xfrm>
        </p:grpSpPr>
        <p:sp>
          <p:nvSpPr>
            <p:cNvPr id="46" name="object 46"/>
            <p:cNvSpPr/>
            <p:nvPr/>
          </p:nvSpPr>
          <p:spPr>
            <a:xfrm>
              <a:off x="1911645" y="2428224"/>
              <a:ext cx="1270" cy="210185"/>
            </a:xfrm>
            <a:custGeom>
              <a:avLst/>
              <a:gdLst/>
              <a:ahLst/>
              <a:cxnLst/>
              <a:rect l="l" t="t" r="r" b="b"/>
              <a:pathLst>
                <a:path w="1269" h="210185">
                  <a:moveTo>
                    <a:pt x="1163" y="0"/>
                  </a:moveTo>
                  <a:lnTo>
                    <a:pt x="0" y="209952"/>
                  </a:lnTo>
                </a:path>
              </a:pathLst>
            </a:custGeom>
            <a:ln w="13957">
              <a:solidFill>
                <a:srgbClr val="2540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911645" y="2637013"/>
              <a:ext cx="1676400" cy="1270"/>
            </a:xfrm>
            <a:custGeom>
              <a:avLst/>
              <a:gdLst/>
              <a:ahLst/>
              <a:cxnLst/>
              <a:rect l="l" t="t" r="r" b="b"/>
              <a:pathLst>
                <a:path w="1676400" h="1269">
                  <a:moveTo>
                    <a:pt x="0" y="0"/>
                  </a:moveTo>
                  <a:lnTo>
                    <a:pt x="1676217" y="1163"/>
                  </a:lnTo>
                </a:path>
              </a:pathLst>
            </a:custGeom>
            <a:ln w="13957">
              <a:solidFill>
                <a:srgbClr val="1025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575047" y="2638177"/>
              <a:ext cx="1648460" cy="0"/>
            </a:xfrm>
            <a:custGeom>
              <a:avLst/>
              <a:gdLst/>
              <a:ahLst/>
              <a:cxnLst/>
              <a:rect l="l" t="t" r="r" b="b"/>
              <a:pathLst>
                <a:path w="1648460">
                  <a:moveTo>
                    <a:pt x="0" y="0"/>
                  </a:moveTo>
                  <a:lnTo>
                    <a:pt x="1648383" y="0"/>
                  </a:lnTo>
                </a:path>
              </a:pathLst>
            </a:custGeom>
            <a:ln w="13957">
              <a:solidFill>
                <a:srgbClr val="1025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450438" y="5381735"/>
              <a:ext cx="80645" cy="580390"/>
            </a:xfrm>
            <a:custGeom>
              <a:avLst/>
              <a:gdLst/>
              <a:ahLst/>
              <a:cxnLst/>
              <a:rect l="l" t="t" r="r" b="b"/>
              <a:pathLst>
                <a:path w="80645" h="580389">
                  <a:moveTo>
                    <a:pt x="43773" y="0"/>
                  </a:moveTo>
                  <a:lnTo>
                    <a:pt x="29815" y="81"/>
                  </a:lnTo>
                  <a:lnTo>
                    <a:pt x="32967" y="540746"/>
                  </a:lnTo>
                  <a:lnTo>
                    <a:pt x="11249" y="504010"/>
                  </a:lnTo>
                  <a:lnTo>
                    <a:pt x="0" y="510872"/>
                  </a:lnTo>
                  <a:lnTo>
                    <a:pt x="214" y="512772"/>
                  </a:lnTo>
                  <a:lnTo>
                    <a:pt x="40177" y="580371"/>
                  </a:lnTo>
                  <a:lnTo>
                    <a:pt x="80310" y="510640"/>
                  </a:lnTo>
                  <a:lnTo>
                    <a:pt x="79161" y="506373"/>
                  </a:lnTo>
                  <a:lnTo>
                    <a:pt x="72480" y="502528"/>
                  </a:lnTo>
                  <a:lnTo>
                    <a:pt x="68214" y="503678"/>
                  </a:lnTo>
                  <a:lnTo>
                    <a:pt x="46925" y="540665"/>
                  </a:lnTo>
                  <a:lnTo>
                    <a:pt x="43773" y="0"/>
                  </a:lnTo>
                  <a:close/>
                </a:path>
              </a:pathLst>
            </a:custGeom>
            <a:solidFill>
              <a:srgbClr val="254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957184" y="4016545"/>
              <a:ext cx="2849245" cy="1576705"/>
            </a:xfrm>
            <a:custGeom>
              <a:avLst/>
              <a:gdLst/>
              <a:ahLst/>
              <a:cxnLst/>
              <a:rect l="l" t="t" r="r" b="b"/>
              <a:pathLst>
                <a:path w="2849245" h="1576704">
                  <a:moveTo>
                    <a:pt x="2586348" y="0"/>
                  </a:moveTo>
                  <a:lnTo>
                    <a:pt x="262705" y="0"/>
                  </a:lnTo>
                  <a:lnTo>
                    <a:pt x="215484" y="4232"/>
                  </a:lnTo>
                  <a:lnTo>
                    <a:pt x="171039" y="16435"/>
                  </a:lnTo>
                  <a:lnTo>
                    <a:pt x="130113" y="35867"/>
                  </a:lnTo>
                  <a:lnTo>
                    <a:pt x="93447" y="61785"/>
                  </a:lnTo>
                  <a:lnTo>
                    <a:pt x="61785" y="93447"/>
                  </a:lnTo>
                  <a:lnTo>
                    <a:pt x="35867" y="130113"/>
                  </a:lnTo>
                  <a:lnTo>
                    <a:pt x="16435" y="171039"/>
                  </a:lnTo>
                  <a:lnTo>
                    <a:pt x="4232" y="215484"/>
                  </a:lnTo>
                  <a:lnTo>
                    <a:pt x="0" y="262705"/>
                  </a:lnTo>
                  <a:lnTo>
                    <a:pt x="0" y="1313501"/>
                  </a:lnTo>
                  <a:lnTo>
                    <a:pt x="4232" y="1360723"/>
                  </a:lnTo>
                  <a:lnTo>
                    <a:pt x="16435" y="1405168"/>
                  </a:lnTo>
                  <a:lnTo>
                    <a:pt x="35867" y="1446094"/>
                  </a:lnTo>
                  <a:lnTo>
                    <a:pt x="61785" y="1482759"/>
                  </a:lnTo>
                  <a:lnTo>
                    <a:pt x="93447" y="1514422"/>
                  </a:lnTo>
                  <a:lnTo>
                    <a:pt x="130113" y="1540340"/>
                  </a:lnTo>
                  <a:lnTo>
                    <a:pt x="171039" y="1559772"/>
                  </a:lnTo>
                  <a:lnTo>
                    <a:pt x="215484" y="1571975"/>
                  </a:lnTo>
                  <a:lnTo>
                    <a:pt x="262705" y="1576207"/>
                  </a:lnTo>
                  <a:lnTo>
                    <a:pt x="2586348" y="1576207"/>
                  </a:lnTo>
                  <a:lnTo>
                    <a:pt x="2633570" y="1571975"/>
                  </a:lnTo>
                  <a:lnTo>
                    <a:pt x="2678015" y="1559772"/>
                  </a:lnTo>
                  <a:lnTo>
                    <a:pt x="2718941" y="1540340"/>
                  </a:lnTo>
                  <a:lnTo>
                    <a:pt x="2755606" y="1514422"/>
                  </a:lnTo>
                  <a:lnTo>
                    <a:pt x="2787269" y="1482759"/>
                  </a:lnTo>
                  <a:lnTo>
                    <a:pt x="2813187" y="1446094"/>
                  </a:lnTo>
                  <a:lnTo>
                    <a:pt x="2832618" y="1405168"/>
                  </a:lnTo>
                  <a:lnTo>
                    <a:pt x="2844821" y="1360723"/>
                  </a:lnTo>
                  <a:lnTo>
                    <a:pt x="2849054" y="1313501"/>
                  </a:lnTo>
                  <a:lnTo>
                    <a:pt x="2849054" y="262705"/>
                  </a:lnTo>
                  <a:lnTo>
                    <a:pt x="2844821" y="215484"/>
                  </a:lnTo>
                  <a:lnTo>
                    <a:pt x="2832618" y="171039"/>
                  </a:lnTo>
                  <a:lnTo>
                    <a:pt x="2813187" y="130113"/>
                  </a:lnTo>
                  <a:lnTo>
                    <a:pt x="2787269" y="93447"/>
                  </a:lnTo>
                  <a:lnTo>
                    <a:pt x="2755606" y="61785"/>
                  </a:lnTo>
                  <a:lnTo>
                    <a:pt x="2718941" y="35867"/>
                  </a:lnTo>
                  <a:lnTo>
                    <a:pt x="2678015" y="16435"/>
                  </a:lnTo>
                  <a:lnTo>
                    <a:pt x="2633570" y="4232"/>
                  </a:lnTo>
                  <a:lnTo>
                    <a:pt x="25863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957184" y="4016545"/>
              <a:ext cx="2849245" cy="1576705"/>
            </a:xfrm>
            <a:custGeom>
              <a:avLst/>
              <a:gdLst/>
              <a:ahLst/>
              <a:cxnLst/>
              <a:rect l="l" t="t" r="r" b="b"/>
              <a:pathLst>
                <a:path w="2849245" h="1576704">
                  <a:moveTo>
                    <a:pt x="0" y="262706"/>
                  </a:moveTo>
                  <a:lnTo>
                    <a:pt x="4232" y="215484"/>
                  </a:lnTo>
                  <a:lnTo>
                    <a:pt x="16435" y="171039"/>
                  </a:lnTo>
                  <a:lnTo>
                    <a:pt x="35867" y="130113"/>
                  </a:lnTo>
                  <a:lnTo>
                    <a:pt x="61785" y="93447"/>
                  </a:lnTo>
                  <a:lnTo>
                    <a:pt x="93447" y="61785"/>
                  </a:lnTo>
                  <a:lnTo>
                    <a:pt x="130113" y="35867"/>
                  </a:lnTo>
                  <a:lnTo>
                    <a:pt x="171039" y="16435"/>
                  </a:lnTo>
                  <a:lnTo>
                    <a:pt x="215483" y="4232"/>
                  </a:lnTo>
                  <a:lnTo>
                    <a:pt x="262705" y="0"/>
                  </a:lnTo>
                  <a:lnTo>
                    <a:pt x="2586347" y="0"/>
                  </a:lnTo>
                  <a:lnTo>
                    <a:pt x="2633569" y="4232"/>
                  </a:lnTo>
                  <a:lnTo>
                    <a:pt x="2678014" y="16435"/>
                  </a:lnTo>
                  <a:lnTo>
                    <a:pt x="2718941" y="35867"/>
                  </a:lnTo>
                  <a:lnTo>
                    <a:pt x="2755606" y="61785"/>
                  </a:lnTo>
                  <a:lnTo>
                    <a:pt x="2787269" y="93447"/>
                  </a:lnTo>
                  <a:lnTo>
                    <a:pt x="2813187" y="130113"/>
                  </a:lnTo>
                  <a:lnTo>
                    <a:pt x="2832618" y="171039"/>
                  </a:lnTo>
                  <a:lnTo>
                    <a:pt x="2844821" y="215484"/>
                  </a:lnTo>
                  <a:lnTo>
                    <a:pt x="2849054" y="262706"/>
                  </a:lnTo>
                  <a:lnTo>
                    <a:pt x="2849054" y="1313501"/>
                  </a:lnTo>
                  <a:lnTo>
                    <a:pt x="2844821" y="1360723"/>
                  </a:lnTo>
                  <a:lnTo>
                    <a:pt x="2832618" y="1405168"/>
                  </a:lnTo>
                  <a:lnTo>
                    <a:pt x="2813187" y="1446094"/>
                  </a:lnTo>
                  <a:lnTo>
                    <a:pt x="2787269" y="1482760"/>
                  </a:lnTo>
                  <a:lnTo>
                    <a:pt x="2755606" y="1514422"/>
                  </a:lnTo>
                  <a:lnTo>
                    <a:pt x="2718941" y="1540340"/>
                  </a:lnTo>
                  <a:lnTo>
                    <a:pt x="2678014" y="1559772"/>
                  </a:lnTo>
                  <a:lnTo>
                    <a:pt x="2633569" y="1571975"/>
                  </a:lnTo>
                  <a:lnTo>
                    <a:pt x="2586347" y="1576207"/>
                  </a:lnTo>
                  <a:lnTo>
                    <a:pt x="262705" y="1576207"/>
                  </a:lnTo>
                  <a:lnTo>
                    <a:pt x="215483" y="1571975"/>
                  </a:lnTo>
                  <a:lnTo>
                    <a:pt x="171039" y="1559772"/>
                  </a:lnTo>
                  <a:lnTo>
                    <a:pt x="130113" y="1540340"/>
                  </a:lnTo>
                  <a:lnTo>
                    <a:pt x="93447" y="1514422"/>
                  </a:lnTo>
                  <a:lnTo>
                    <a:pt x="61785" y="1482760"/>
                  </a:lnTo>
                  <a:lnTo>
                    <a:pt x="35867" y="1446094"/>
                  </a:lnTo>
                  <a:lnTo>
                    <a:pt x="16435" y="1405168"/>
                  </a:lnTo>
                  <a:lnTo>
                    <a:pt x="4232" y="1360723"/>
                  </a:lnTo>
                  <a:lnTo>
                    <a:pt x="0" y="1313501"/>
                  </a:lnTo>
                  <a:lnTo>
                    <a:pt x="0" y="262706"/>
                  </a:lnTo>
                  <a:close/>
                </a:path>
              </a:pathLst>
            </a:custGeom>
            <a:ln w="13957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4113960" y="4118851"/>
            <a:ext cx="2536190" cy="426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One-stage</a:t>
            </a:r>
            <a:r>
              <a:rPr sz="850" b="1" u="sng" spc="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analysis</a:t>
            </a:r>
            <a:endParaRPr sz="850">
              <a:latin typeface="Arial"/>
              <a:cs typeface="Arial"/>
            </a:endParaRPr>
          </a:p>
          <a:p>
            <a:pPr marL="12700" marR="5080" algn="ctr">
              <a:lnSpc>
                <a:spcPct val="103000"/>
              </a:lnSpc>
            </a:pPr>
            <a:r>
              <a:rPr sz="850" dirty="0">
                <a:latin typeface="Arial"/>
                <a:cs typeface="Arial"/>
              </a:rPr>
              <a:t>Consider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any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novel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sentinel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lookup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SNPs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which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spc="-25" dirty="0">
                <a:latin typeface="Arial"/>
                <a:cs typeface="Arial"/>
              </a:rPr>
              <a:t>do </a:t>
            </a:r>
            <a:r>
              <a:rPr sz="850" dirty="0">
                <a:latin typeface="Arial"/>
                <a:cs typeface="Arial"/>
              </a:rPr>
              <a:t>not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replicate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from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2-stage</a:t>
            </a:r>
            <a:r>
              <a:rPr sz="850" spc="35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analysis</a:t>
            </a:r>
            <a:endParaRPr sz="8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491847" y="4655502"/>
            <a:ext cx="177990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dirty="0">
                <a:latin typeface="Arial"/>
                <a:cs typeface="Arial"/>
              </a:rPr>
              <a:t>→</a:t>
            </a:r>
            <a:r>
              <a:rPr sz="850" spc="70" dirty="0">
                <a:latin typeface="Arial"/>
                <a:cs typeface="Arial"/>
              </a:rPr>
              <a:t> </a:t>
            </a: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UKB-ICBP</a:t>
            </a:r>
            <a:r>
              <a:rPr sz="850" b="1" u="sng" spc="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Internal</a:t>
            </a:r>
            <a:r>
              <a:rPr sz="850" b="1" u="sng" spc="7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Replication</a:t>
            </a:r>
            <a:endParaRPr sz="8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093212" y="4922207"/>
            <a:ext cx="2576830" cy="5632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08915" indent="-136525">
              <a:lnSpc>
                <a:spcPct val="100000"/>
              </a:lnSpc>
              <a:spcBef>
                <a:spcPts val="130"/>
              </a:spcBef>
              <a:buFont typeface="Arial"/>
              <a:buAutoNum type="romanLcParenBoth"/>
              <a:tabLst>
                <a:tab pos="208915" algn="l"/>
              </a:tabLst>
            </a:pPr>
            <a:r>
              <a:rPr sz="850" b="1" i="1" dirty="0">
                <a:latin typeface="Arial"/>
                <a:cs typeface="Arial"/>
              </a:rPr>
              <a:t>P</a:t>
            </a:r>
            <a:r>
              <a:rPr sz="850" b="1" i="1" spc="5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&lt;</a:t>
            </a:r>
            <a:r>
              <a:rPr sz="850" b="1" spc="5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5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×</a:t>
            </a:r>
            <a:r>
              <a:rPr sz="850" b="1" spc="5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10</a:t>
            </a:r>
            <a:r>
              <a:rPr sz="825" b="1" baseline="25252" dirty="0">
                <a:latin typeface="Arial"/>
                <a:cs typeface="Arial"/>
              </a:rPr>
              <a:t>-9</a:t>
            </a:r>
            <a:r>
              <a:rPr sz="825" b="1" spc="60" baseline="25252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from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UKB</a:t>
            </a:r>
            <a:r>
              <a:rPr lang="en-GB" sz="850" b="1" dirty="0" err="1">
                <a:latin typeface="Arial"/>
                <a:cs typeface="Arial"/>
              </a:rPr>
              <a:t>ti</a:t>
            </a:r>
            <a:r>
              <a:rPr sz="850" b="1" dirty="0">
                <a:latin typeface="Arial"/>
                <a:cs typeface="Arial"/>
              </a:rPr>
              <a:t>ICBP</a:t>
            </a:r>
            <a:r>
              <a:rPr sz="850" b="1" spc="3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discovery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-20" dirty="0">
                <a:latin typeface="Arial"/>
                <a:cs typeface="Arial"/>
              </a:rPr>
              <a:t>meta</a:t>
            </a:r>
            <a:endParaRPr sz="850" dirty="0">
              <a:latin typeface="Arial"/>
              <a:cs typeface="Arial"/>
            </a:endParaRPr>
          </a:p>
          <a:p>
            <a:pPr marL="774065" indent="-167640">
              <a:lnSpc>
                <a:spcPct val="100000"/>
              </a:lnSpc>
              <a:spcBef>
                <a:spcPts val="30"/>
              </a:spcBef>
              <a:buFont typeface="Arial"/>
              <a:buAutoNum type="romanLcParenBoth"/>
              <a:tabLst>
                <a:tab pos="774065" algn="l"/>
              </a:tabLst>
            </a:pPr>
            <a:r>
              <a:rPr sz="850" b="1" i="1" dirty="0">
                <a:latin typeface="Arial"/>
                <a:cs typeface="Arial"/>
              </a:rPr>
              <a:t>P</a:t>
            </a:r>
            <a:r>
              <a:rPr sz="850" b="1" i="1" spc="3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&lt;</a:t>
            </a:r>
            <a:r>
              <a:rPr sz="850" b="1" spc="3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0.01</a:t>
            </a:r>
            <a:r>
              <a:rPr sz="850" b="1" spc="2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in</a:t>
            </a:r>
            <a:r>
              <a:rPr sz="850" b="1" spc="3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UKB</a:t>
            </a:r>
            <a:r>
              <a:rPr sz="850" b="1" spc="30" dirty="0">
                <a:latin typeface="Arial"/>
                <a:cs typeface="Arial"/>
              </a:rPr>
              <a:t> </a:t>
            </a:r>
            <a:r>
              <a:rPr sz="850" b="1" spc="-20" dirty="0">
                <a:latin typeface="Arial"/>
                <a:cs typeface="Arial"/>
              </a:rPr>
              <a:t>GWAS</a:t>
            </a:r>
            <a:endParaRPr sz="850" dirty="0">
              <a:latin typeface="Arial"/>
              <a:cs typeface="Arial"/>
            </a:endParaRPr>
          </a:p>
          <a:p>
            <a:pPr marL="393700" indent="-198755">
              <a:lnSpc>
                <a:spcPct val="100000"/>
              </a:lnSpc>
              <a:spcBef>
                <a:spcPts val="55"/>
              </a:spcBef>
              <a:buFont typeface="Arial"/>
              <a:buAutoNum type="romanLcParenBoth"/>
              <a:tabLst>
                <a:tab pos="393700" algn="l"/>
              </a:tabLst>
            </a:pPr>
            <a:r>
              <a:rPr sz="850" b="1" i="1" dirty="0">
                <a:latin typeface="Arial"/>
                <a:cs typeface="Arial"/>
              </a:rPr>
              <a:t>P</a:t>
            </a:r>
            <a:r>
              <a:rPr sz="850" b="1" i="1" spc="4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&lt;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0.01</a:t>
            </a:r>
            <a:r>
              <a:rPr sz="850" b="1" spc="4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in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ICBP</a:t>
            </a:r>
            <a:r>
              <a:rPr sz="850" b="1" spc="2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GWAS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meta-</a:t>
            </a:r>
            <a:r>
              <a:rPr sz="850" b="1" spc="-10" dirty="0">
                <a:latin typeface="Arial"/>
                <a:cs typeface="Arial"/>
              </a:rPr>
              <a:t>analysis</a:t>
            </a:r>
            <a:endParaRPr sz="850" dirty="0">
              <a:latin typeface="Arial"/>
              <a:cs typeface="Arial"/>
            </a:endParaRPr>
          </a:p>
          <a:p>
            <a:pPr marL="236220" indent="-198120">
              <a:lnSpc>
                <a:spcPct val="100000"/>
              </a:lnSpc>
              <a:spcBef>
                <a:spcPts val="30"/>
              </a:spcBef>
              <a:buAutoNum type="romanLcParenBoth"/>
              <a:tabLst>
                <a:tab pos="236220" algn="l"/>
              </a:tabLst>
            </a:pPr>
            <a:r>
              <a:rPr sz="850" b="1" dirty="0">
                <a:latin typeface="Arial"/>
                <a:cs typeface="Arial"/>
              </a:rPr>
              <a:t>concordant</a:t>
            </a:r>
            <a:r>
              <a:rPr sz="850" b="1" spc="5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direction</a:t>
            </a:r>
            <a:r>
              <a:rPr sz="850" b="1" spc="5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of</a:t>
            </a:r>
            <a:r>
              <a:rPr sz="850" b="1" spc="5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effect</a:t>
            </a:r>
            <a:r>
              <a:rPr sz="850" b="1" spc="5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UKB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vs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-20" dirty="0">
                <a:latin typeface="Arial"/>
                <a:cs typeface="Arial"/>
              </a:rPr>
              <a:t>ICBP</a:t>
            </a:r>
            <a:endParaRPr sz="850" dirty="0">
              <a:latin typeface="Arial"/>
              <a:cs typeface="Arial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4316981" y="5932734"/>
            <a:ext cx="2287905" cy="547370"/>
            <a:chOff x="4316981" y="5932734"/>
            <a:chExt cx="2287905" cy="547370"/>
          </a:xfrm>
        </p:grpSpPr>
        <p:sp>
          <p:nvSpPr>
            <p:cNvPr id="56" name="object 56"/>
            <p:cNvSpPr/>
            <p:nvPr/>
          </p:nvSpPr>
          <p:spPr>
            <a:xfrm>
              <a:off x="4326506" y="5942259"/>
              <a:ext cx="2268855" cy="528320"/>
            </a:xfrm>
            <a:custGeom>
              <a:avLst/>
              <a:gdLst/>
              <a:ahLst/>
              <a:cxnLst/>
              <a:rect l="l" t="t" r="r" b="b"/>
              <a:pathLst>
                <a:path w="2268854" h="528320">
                  <a:moveTo>
                    <a:pt x="2180638" y="0"/>
                  </a:moveTo>
                  <a:lnTo>
                    <a:pt x="88052" y="0"/>
                  </a:lnTo>
                  <a:lnTo>
                    <a:pt x="53778" y="6919"/>
                  </a:lnTo>
                  <a:lnTo>
                    <a:pt x="25789" y="25790"/>
                  </a:lnTo>
                  <a:lnTo>
                    <a:pt x="6919" y="53779"/>
                  </a:lnTo>
                  <a:lnTo>
                    <a:pt x="0" y="88053"/>
                  </a:lnTo>
                  <a:lnTo>
                    <a:pt x="0" y="440262"/>
                  </a:lnTo>
                  <a:lnTo>
                    <a:pt x="6919" y="474536"/>
                  </a:lnTo>
                  <a:lnTo>
                    <a:pt x="25789" y="502525"/>
                  </a:lnTo>
                  <a:lnTo>
                    <a:pt x="53778" y="521395"/>
                  </a:lnTo>
                  <a:lnTo>
                    <a:pt x="88052" y="528315"/>
                  </a:lnTo>
                  <a:lnTo>
                    <a:pt x="2180638" y="528315"/>
                  </a:lnTo>
                  <a:lnTo>
                    <a:pt x="2214912" y="521395"/>
                  </a:lnTo>
                  <a:lnTo>
                    <a:pt x="2242901" y="502525"/>
                  </a:lnTo>
                  <a:lnTo>
                    <a:pt x="2261771" y="474536"/>
                  </a:lnTo>
                  <a:lnTo>
                    <a:pt x="2268691" y="440262"/>
                  </a:lnTo>
                  <a:lnTo>
                    <a:pt x="2268691" y="88053"/>
                  </a:lnTo>
                  <a:lnTo>
                    <a:pt x="2261771" y="53779"/>
                  </a:lnTo>
                  <a:lnTo>
                    <a:pt x="2242901" y="25790"/>
                  </a:lnTo>
                  <a:lnTo>
                    <a:pt x="2214912" y="6919"/>
                  </a:lnTo>
                  <a:lnTo>
                    <a:pt x="21806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326506" y="5942259"/>
              <a:ext cx="2268855" cy="528320"/>
            </a:xfrm>
            <a:custGeom>
              <a:avLst/>
              <a:gdLst/>
              <a:ahLst/>
              <a:cxnLst/>
              <a:rect l="l" t="t" r="r" b="b"/>
              <a:pathLst>
                <a:path w="2268854" h="528320">
                  <a:moveTo>
                    <a:pt x="0" y="88053"/>
                  </a:moveTo>
                  <a:lnTo>
                    <a:pt x="6919" y="53779"/>
                  </a:lnTo>
                  <a:lnTo>
                    <a:pt x="25790" y="25790"/>
                  </a:lnTo>
                  <a:lnTo>
                    <a:pt x="53778" y="6919"/>
                  </a:lnTo>
                  <a:lnTo>
                    <a:pt x="88053" y="0"/>
                  </a:lnTo>
                  <a:lnTo>
                    <a:pt x="2180639" y="0"/>
                  </a:lnTo>
                  <a:lnTo>
                    <a:pt x="2214912" y="6919"/>
                  </a:lnTo>
                  <a:lnTo>
                    <a:pt x="2242901" y="25790"/>
                  </a:lnTo>
                  <a:lnTo>
                    <a:pt x="2261771" y="53779"/>
                  </a:lnTo>
                  <a:lnTo>
                    <a:pt x="2268691" y="88053"/>
                  </a:lnTo>
                  <a:lnTo>
                    <a:pt x="2268691" y="440262"/>
                  </a:lnTo>
                  <a:lnTo>
                    <a:pt x="2261771" y="474536"/>
                  </a:lnTo>
                  <a:lnTo>
                    <a:pt x="2242901" y="502525"/>
                  </a:lnTo>
                  <a:lnTo>
                    <a:pt x="2214912" y="521395"/>
                  </a:lnTo>
                  <a:lnTo>
                    <a:pt x="2180639" y="528315"/>
                  </a:lnTo>
                  <a:lnTo>
                    <a:pt x="88053" y="528315"/>
                  </a:lnTo>
                  <a:lnTo>
                    <a:pt x="53778" y="521395"/>
                  </a:lnTo>
                  <a:lnTo>
                    <a:pt x="25790" y="502525"/>
                  </a:lnTo>
                  <a:lnTo>
                    <a:pt x="6919" y="474536"/>
                  </a:lnTo>
                  <a:lnTo>
                    <a:pt x="0" y="440262"/>
                  </a:lnTo>
                  <a:lnTo>
                    <a:pt x="0" y="88053"/>
                  </a:lnTo>
                  <a:close/>
                </a:path>
              </a:pathLst>
            </a:custGeom>
            <a:ln w="18610">
              <a:solidFill>
                <a:srgbClr val="B3A2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4427477" y="5989606"/>
            <a:ext cx="2067560" cy="426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b="1" dirty="0">
                <a:latin typeface="Arial"/>
                <a:cs typeface="Arial"/>
              </a:rPr>
              <a:t>210</a:t>
            </a:r>
            <a:r>
              <a:rPr sz="850" b="1" spc="4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novel</a:t>
            </a:r>
            <a:r>
              <a:rPr sz="850" b="1" spc="5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loci</a:t>
            </a:r>
            <a:r>
              <a:rPr sz="850" b="1" spc="5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from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one-stage</a:t>
            </a:r>
            <a:r>
              <a:rPr sz="850" b="1" spc="40" dirty="0">
                <a:latin typeface="Arial"/>
                <a:cs typeface="Arial"/>
              </a:rPr>
              <a:t> </a:t>
            </a:r>
            <a:r>
              <a:rPr sz="850" b="1" spc="-10" dirty="0">
                <a:latin typeface="Arial"/>
                <a:cs typeface="Arial"/>
              </a:rPr>
              <a:t>analysis</a:t>
            </a:r>
            <a:endParaRPr sz="850">
              <a:latin typeface="Arial"/>
              <a:cs typeface="Arial"/>
            </a:endParaRPr>
          </a:p>
          <a:p>
            <a:pPr marL="297815" marR="290830" indent="219075">
              <a:lnSpc>
                <a:spcPct val="103000"/>
              </a:lnSpc>
            </a:pPr>
            <a:r>
              <a:rPr sz="850" dirty="0">
                <a:latin typeface="Arial"/>
                <a:cs typeface="Arial"/>
              </a:rPr>
              <a:t>(internally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replicated)</a:t>
            </a:r>
            <a:r>
              <a:rPr sz="850" spc="50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SBP</a:t>
            </a:r>
            <a:r>
              <a:rPr sz="850" spc="3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(60),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DBP</a:t>
            </a:r>
            <a:r>
              <a:rPr sz="850" spc="2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(103),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PP</a:t>
            </a:r>
            <a:r>
              <a:rPr sz="850" spc="35" dirty="0">
                <a:latin typeface="Arial"/>
                <a:cs typeface="Arial"/>
              </a:rPr>
              <a:t> </a:t>
            </a:r>
            <a:r>
              <a:rPr sz="850" spc="-20" dirty="0">
                <a:latin typeface="Arial"/>
                <a:cs typeface="Arial"/>
              </a:rPr>
              <a:t>(47)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1173111" y="1477319"/>
            <a:ext cx="5558790" cy="4485005"/>
            <a:chOff x="1173111" y="1477319"/>
            <a:chExt cx="5558790" cy="4485005"/>
          </a:xfrm>
        </p:grpSpPr>
        <p:sp>
          <p:nvSpPr>
            <p:cNvPr id="60" name="object 60"/>
            <p:cNvSpPr/>
            <p:nvPr/>
          </p:nvSpPr>
          <p:spPr>
            <a:xfrm>
              <a:off x="2070163" y="3640609"/>
              <a:ext cx="80645" cy="316865"/>
            </a:xfrm>
            <a:custGeom>
              <a:avLst/>
              <a:gdLst/>
              <a:ahLst/>
              <a:cxnLst/>
              <a:rect l="l" t="t" r="r" b="b"/>
              <a:pathLst>
                <a:path w="80644" h="316864">
                  <a:moveTo>
                    <a:pt x="47971" y="26"/>
                  </a:moveTo>
                  <a:lnTo>
                    <a:pt x="34014" y="0"/>
                  </a:lnTo>
                  <a:lnTo>
                    <a:pt x="33505" y="276894"/>
                  </a:lnTo>
                  <a:lnTo>
                    <a:pt x="12068" y="239990"/>
                  </a:lnTo>
                  <a:lnTo>
                    <a:pt x="7797" y="238859"/>
                  </a:lnTo>
                  <a:lnTo>
                    <a:pt x="1132" y="242730"/>
                  </a:lnTo>
                  <a:lnTo>
                    <a:pt x="0" y="247002"/>
                  </a:lnTo>
                  <a:lnTo>
                    <a:pt x="40411" y="316571"/>
                  </a:lnTo>
                  <a:lnTo>
                    <a:pt x="80103" y="248814"/>
                  </a:lnTo>
                  <a:lnTo>
                    <a:pt x="80312" y="246913"/>
                  </a:lnTo>
                  <a:lnTo>
                    <a:pt x="79860" y="245184"/>
                  </a:lnTo>
                  <a:lnTo>
                    <a:pt x="79409" y="243456"/>
                  </a:lnTo>
                  <a:lnTo>
                    <a:pt x="78298" y="241900"/>
                  </a:lnTo>
                  <a:lnTo>
                    <a:pt x="73309" y="238979"/>
                  </a:lnTo>
                  <a:lnTo>
                    <a:pt x="69034" y="240096"/>
                  </a:lnTo>
                  <a:lnTo>
                    <a:pt x="47462" y="276918"/>
                  </a:lnTo>
                  <a:lnTo>
                    <a:pt x="47971" y="26"/>
                  </a:lnTo>
                  <a:close/>
                </a:path>
              </a:pathLst>
            </a:custGeom>
            <a:solidFill>
              <a:srgbClr val="254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8694" y="1477319"/>
              <a:ext cx="81064" cy="152807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213649" y="5803794"/>
              <a:ext cx="1017269" cy="0"/>
            </a:xfrm>
            <a:custGeom>
              <a:avLst/>
              <a:gdLst/>
              <a:ahLst/>
              <a:cxnLst/>
              <a:rect l="l" t="t" r="r" b="b"/>
              <a:pathLst>
                <a:path w="1017269">
                  <a:moveTo>
                    <a:pt x="1017129" y="0"/>
                  </a:moveTo>
                  <a:lnTo>
                    <a:pt x="0" y="0"/>
                  </a:lnTo>
                </a:path>
              </a:pathLst>
            </a:custGeom>
            <a:ln w="13957">
              <a:solidFill>
                <a:srgbClr val="2540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3111" y="5803794"/>
              <a:ext cx="81077" cy="158295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058977" y="5619153"/>
              <a:ext cx="0" cy="184785"/>
            </a:xfrm>
            <a:custGeom>
              <a:avLst/>
              <a:gdLst/>
              <a:ahLst/>
              <a:cxnLst/>
              <a:rect l="l" t="t" r="r" b="b"/>
              <a:pathLst>
                <a:path h="184785">
                  <a:moveTo>
                    <a:pt x="0" y="0"/>
                  </a:moveTo>
                  <a:lnTo>
                    <a:pt x="0" y="184640"/>
                  </a:lnTo>
                </a:path>
              </a:pathLst>
            </a:custGeom>
            <a:ln w="18610">
              <a:solidFill>
                <a:srgbClr val="2540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288514" y="3640612"/>
              <a:ext cx="80645" cy="396240"/>
            </a:xfrm>
            <a:custGeom>
              <a:avLst/>
              <a:gdLst/>
              <a:ahLst/>
              <a:cxnLst/>
              <a:rect l="l" t="t" r="r" b="b"/>
              <a:pathLst>
                <a:path w="80645" h="396239">
                  <a:moveTo>
                    <a:pt x="47997" y="20"/>
                  </a:moveTo>
                  <a:lnTo>
                    <a:pt x="34038" y="0"/>
                  </a:lnTo>
                  <a:lnTo>
                    <a:pt x="33515" y="356025"/>
                  </a:lnTo>
                  <a:lnTo>
                    <a:pt x="12066" y="319130"/>
                  </a:lnTo>
                  <a:lnTo>
                    <a:pt x="7795" y="318000"/>
                  </a:lnTo>
                  <a:lnTo>
                    <a:pt x="1129" y="321873"/>
                  </a:lnTo>
                  <a:lnTo>
                    <a:pt x="0" y="326146"/>
                  </a:lnTo>
                  <a:lnTo>
                    <a:pt x="40436" y="395701"/>
                  </a:lnTo>
                  <a:lnTo>
                    <a:pt x="80103" y="327927"/>
                  </a:lnTo>
                  <a:lnTo>
                    <a:pt x="80310" y="326028"/>
                  </a:lnTo>
                  <a:lnTo>
                    <a:pt x="79858" y="324299"/>
                  </a:lnTo>
                  <a:lnTo>
                    <a:pt x="79406" y="322572"/>
                  </a:lnTo>
                  <a:lnTo>
                    <a:pt x="78295" y="321016"/>
                  </a:lnTo>
                  <a:lnTo>
                    <a:pt x="73305" y="318095"/>
                  </a:lnTo>
                  <a:lnTo>
                    <a:pt x="69030" y="319214"/>
                  </a:lnTo>
                  <a:lnTo>
                    <a:pt x="47473" y="356045"/>
                  </a:lnTo>
                  <a:lnTo>
                    <a:pt x="47997" y="20"/>
                  </a:lnTo>
                  <a:close/>
                </a:path>
              </a:pathLst>
            </a:custGeom>
            <a:solidFill>
              <a:srgbClr val="254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266410" y="3217828"/>
              <a:ext cx="4801235" cy="528320"/>
            </a:xfrm>
            <a:custGeom>
              <a:avLst/>
              <a:gdLst/>
              <a:ahLst/>
              <a:cxnLst/>
              <a:rect l="l" t="t" r="r" b="b"/>
              <a:pathLst>
                <a:path w="4801235" h="528320">
                  <a:moveTo>
                    <a:pt x="4713132" y="0"/>
                  </a:moveTo>
                  <a:lnTo>
                    <a:pt x="88053" y="0"/>
                  </a:lnTo>
                  <a:lnTo>
                    <a:pt x="53779" y="6919"/>
                  </a:lnTo>
                  <a:lnTo>
                    <a:pt x="25790" y="25789"/>
                  </a:lnTo>
                  <a:lnTo>
                    <a:pt x="6919" y="53778"/>
                  </a:lnTo>
                  <a:lnTo>
                    <a:pt x="0" y="88052"/>
                  </a:lnTo>
                  <a:lnTo>
                    <a:pt x="0" y="440262"/>
                  </a:lnTo>
                  <a:lnTo>
                    <a:pt x="6919" y="474536"/>
                  </a:lnTo>
                  <a:lnTo>
                    <a:pt x="25790" y="502525"/>
                  </a:lnTo>
                  <a:lnTo>
                    <a:pt x="53779" y="521396"/>
                  </a:lnTo>
                  <a:lnTo>
                    <a:pt x="88053" y="528316"/>
                  </a:lnTo>
                  <a:lnTo>
                    <a:pt x="4713132" y="528316"/>
                  </a:lnTo>
                  <a:lnTo>
                    <a:pt x="4747406" y="521396"/>
                  </a:lnTo>
                  <a:lnTo>
                    <a:pt x="4775395" y="502525"/>
                  </a:lnTo>
                  <a:lnTo>
                    <a:pt x="4794265" y="474536"/>
                  </a:lnTo>
                  <a:lnTo>
                    <a:pt x="4801184" y="440262"/>
                  </a:lnTo>
                  <a:lnTo>
                    <a:pt x="4801184" y="88052"/>
                  </a:lnTo>
                  <a:lnTo>
                    <a:pt x="4794265" y="53778"/>
                  </a:lnTo>
                  <a:lnTo>
                    <a:pt x="4775395" y="25789"/>
                  </a:lnTo>
                  <a:lnTo>
                    <a:pt x="4747406" y="6919"/>
                  </a:lnTo>
                  <a:lnTo>
                    <a:pt x="4713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266410" y="3217828"/>
              <a:ext cx="4801235" cy="528320"/>
            </a:xfrm>
            <a:custGeom>
              <a:avLst/>
              <a:gdLst/>
              <a:ahLst/>
              <a:cxnLst/>
              <a:rect l="l" t="t" r="r" b="b"/>
              <a:pathLst>
                <a:path w="4801235" h="528320">
                  <a:moveTo>
                    <a:pt x="0" y="88053"/>
                  </a:moveTo>
                  <a:lnTo>
                    <a:pt x="6919" y="53779"/>
                  </a:lnTo>
                  <a:lnTo>
                    <a:pt x="25790" y="25790"/>
                  </a:lnTo>
                  <a:lnTo>
                    <a:pt x="53778" y="6919"/>
                  </a:lnTo>
                  <a:lnTo>
                    <a:pt x="88053" y="0"/>
                  </a:lnTo>
                  <a:lnTo>
                    <a:pt x="4713131" y="0"/>
                  </a:lnTo>
                  <a:lnTo>
                    <a:pt x="4747405" y="6919"/>
                  </a:lnTo>
                  <a:lnTo>
                    <a:pt x="4775394" y="25790"/>
                  </a:lnTo>
                  <a:lnTo>
                    <a:pt x="4794264" y="53779"/>
                  </a:lnTo>
                  <a:lnTo>
                    <a:pt x="4801184" y="88053"/>
                  </a:lnTo>
                  <a:lnTo>
                    <a:pt x="4801184" y="440262"/>
                  </a:lnTo>
                  <a:lnTo>
                    <a:pt x="4794264" y="474536"/>
                  </a:lnTo>
                  <a:lnTo>
                    <a:pt x="4775394" y="502525"/>
                  </a:lnTo>
                  <a:lnTo>
                    <a:pt x="4747405" y="521395"/>
                  </a:lnTo>
                  <a:lnTo>
                    <a:pt x="4713131" y="528315"/>
                  </a:lnTo>
                  <a:lnTo>
                    <a:pt x="88053" y="528315"/>
                  </a:lnTo>
                  <a:lnTo>
                    <a:pt x="53778" y="521395"/>
                  </a:lnTo>
                  <a:lnTo>
                    <a:pt x="25790" y="502525"/>
                  </a:lnTo>
                  <a:lnTo>
                    <a:pt x="6919" y="474536"/>
                  </a:lnTo>
                  <a:lnTo>
                    <a:pt x="0" y="440262"/>
                  </a:lnTo>
                  <a:lnTo>
                    <a:pt x="0" y="88053"/>
                  </a:lnTo>
                  <a:close/>
                </a:path>
              </a:pathLst>
            </a:custGeom>
            <a:ln w="139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223430" y="2321615"/>
              <a:ext cx="1270" cy="316865"/>
            </a:xfrm>
            <a:custGeom>
              <a:avLst/>
              <a:gdLst/>
              <a:ahLst/>
              <a:cxnLst/>
              <a:rect l="l" t="t" r="r" b="b"/>
              <a:pathLst>
                <a:path w="1270" h="316864">
                  <a:moveTo>
                    <a:pt x="1163" y="0"/>
                  </a:moveTo>
                  <a:lnTo>
                    <a:pt x="0" y="316526"/>
                  </a:lnTo>
                </a:path>
              </a:pathLst>
            </a:custGeom>
            <a:ln w="13957">
              <a:solidFill>
                <a:srgbClr val="2540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693382" y="1635733"/>
              <a:ext cx="3031490" cy="678180"/>
            </a:xfrm>
            <a:custGeom>
              <a:avLst/>
              <a:gdLst/>
              <a:ahLst/>
              <a:cxnLst/>
              <a:rect l="l" t="t" r="r" b="b"/>
              <a:pathLst>
                <a:path w="3031490" h="678180">
                  <a:moveTo>
                    <a:pt x="0" y="113003"/>
                  </a:moveTo>
                  <a:lnTo>
                    <a:pt x="8880" y="69017"/>
                  </a:lnTo>
                  <a:lnTo>
                    <a:pt x="33097" y="33098"/>
                  </a:lnTo>
                  <a:lnTo>
                    <a:pt x="69017" y="8880"/>
                  </a:lnTo>
                  <a:lnTo>
                    <a:pt x="113003" y="0"/>
                  </a:lnTo>
                  <a:lnTo>
                    <a:pt x="2918457" y="0"/>
                  </a:lnTo>
                  <a:lnTo>
                    <a:pt x="2962444" y="8880"/>
                  </a:lnTo>
                  <a:lnTo>
                    <a:pt x="2998363" y="33098"/>
                  </a:lnTo>
                  <a:lnTo>
                    <a:pt x="3022581" y="69017"/>
                  </a:lnTo>
                  <a:lnTo>
                    <a:pt x="3031461" y="113003"/>
                  </a:lnTo>
                  <a:lnTo>
                    <a:pt x="3031461" y="565010"/>
                  </a:lnTo>
                  <a:lnTo>
                    <a:pt x="3022581" y="608996"/>
                  </a:lnTo>
                  <a:lnTo>
                    <a:pt x="2998363" y="644916"/>
                  </a:lnTo>
                  <a:lnTo>
                    <a:pt x="2962444" y="669133"/>
                  </a:lnTo>
                  <a:lnTo>
                    <a:pt x="2918457" y="678014"/>
                  </a:lnTo>
                  <a:lnTo>
                    <a:pt x="113003" y="678014"/>
                  </a:lnTo>
                  <a:lnTo>
                    <a:pt x="69017" y="669133"/>
                  </a:lnTo>
                  <a:lnTo>
                    <a:pt x="33097" y="644916"/>
                  </a:lnTo>
                  <a:lnTo>
                    <a:pt x="8880" y="608996"/>
                  </a:lnTo>
                  <a:lnTo>
                    <a:pt x="0" y="565010"/>
                  </a:lnTo>
                  <a:lnTo>
                    <a:pt x="0" y="113003"/>
                  </a:lnTo>
                  <a:close/>
                </a:path>
              </a:pathLst>
            </a:custGeom>
            <a:ln w="139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3844564" y="1690929"/>
            <a:ext cx="2729230" cy="5632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ICBP-Plus</a:t>
            </a:r>
            <a:r>
              <a:rPr sz="850" b="1" u="sng" spc="1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meta-</a:t>
            </a:r>
            <a:r>
              <a:rPr sz="85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analysis</a:t>
            </a:r>
            <a:endParaRPr sz="850">
              <a:latin typeface="Arial"/>
              <a:cs typeface="Arial"/>
            </a:endParaRPr>
          </a:p>
          <a:p>
            <a:pPr marL="12700" marR="5080" algn="ctr">
              <a:lnSpc>
                <a:spcPct val="103000"/>
              </a:lnSpc>
            </a:pPr>
            <a:r>
              <a:rPr sz="850" dirty="0">
                <a:latin typeface="Arial"/>
                <a:cs typeface="Arial"/>
              </a:rPr>
              <a:t>ICBP-GWAS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of</a:t>
            </a:r>
            <a:r>
              <a:rPr sz="850" spc="6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imputed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SNPs</a:t>
            </a:r>
            <a:r>
              <a:rPr sz="850" spc="6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(1000G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or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HRC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panels) </a:t>
            </a:r>
            <a:r>
              <a:rPr sz="850" dirty="0">
                <a:latin typeface="Arial"/>
                <a:cs typeface="Arial"/>
              </a:rPr>
              <a:t>Fixed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effects</a:t>
            </a:r>
            <a:r>
              <a:rPr sz="850" spc="6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inverse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variance</a:t>
            </a:r>
            <a:r>
              <a:rPr sz="850" spc="6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weighted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meta-</a:t>
            </a:r>
            <a:r>
              <a:rPr sz="850" spc="-10" dirty="0">
                <a:latin typeface="Arial"/>
                <a:cs typeface="Arial"/>
              </a:rPr>
              <a:t>analysis;</a:t>
            </a:r>
            <a:endParaRPr sz="8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850" dirty="0">
                <a:latin typeface="Arial"/>
                <a:cs typeface="Arial"/>
              </a:rPr>
              <a:t>stringent</a:t>
            </a:r>
            <a:r>
              <a:rPr sz="850" spc="8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meta-level</a:t>
            </a:r>
            <a:r>
              <a:rPr sz="850" spc="8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QC-</a:t>
            </a:r>
            <a:r>
              <a:rPr sz="850" spc="-10" dirty="0">
                <a:latin typeface="Arial"/>
                <a:cs typeface="Arial"/>
              </a:rPr>
              <a:t>filtering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415261" y="1606659"/>
            <a:ext cx="3045460" cy="842010"/>
            <a:chOff x="415261" y="1606659"/>
            <a:chExt cx="3045460" cy="842010"/>
          </a:xfrm>
        </p:grpSpPr>
        <p:sp>
          <p:nvSpPr>
            <p:cNvPr id="72" name="object 72"/>
            <p:cNvSpPr/>
            <p:nvPr/>
          </p:nvSpPr>
          <p:spPr>
            <a:xfrm>
              <a:off x="422246" y="1613644"/>
              <a:ext cx="3031490" cy="828040"/>
            </a:xfrm>
            <a:custGeom>
              <a:avLst/>
              <a:gdLst/>
              <a:ahLst/>
              <a:cxnLst/>
              <a:rect l="l" t="t" r="r" b="b"/>
              <a:pathLst>
                <a:path w="3031490" h="828039">
                  <a:moveTo>
                    <a:pt x="2893506" y="0"/>
                  </a:moveTo>
                  <a:lnTo>
                    <a:pt x="137954" y="0"/>
                  </a:lnTo>
                  <a:lnTo>
                    <a:pt x="94349" y="7032"/>
                  </a:lnTo>
                  <a:lnTo>
                    <a:pt x="56480" y="26617"/>
                  </a:lnTo>
                  <a:lnTo>
                    <a:pt x="26617" y="56480"/>
                  </a:lnTo>
                  <a:lnTo>
                    <a:pt x="7032" y="94349"/>
                  </a:lnTo>
                  <a:lnTo>
                    <a:pt x="0" y="137953"/>
                  </a:lnTo>
                  <a:lnTo>
                    <a:pt x="0" y="689758"/>
                  </a:lnTo>
                  <a:lnTo>
                    <a:pt x="7032" y="733362"/>
                  </a:lnTo>
                  <a:lnTo>
                    <a:pt x="26617" y="771232"/>
                  </a:lnTo>
                  <a:lnTo>
                    <a:pt x="56480" y="801095"/>
                  </a:lnTo>
                  <a:lnTo>
                    <a:pt x="94349" y="820679"/>
                  </a:lnTo>
                  <a:lnTo>
                    <a:pt x="137954" y="827712"/>
                  </a:lnTo>
                  <a:lnTo>
                    <a:pt x="2893506" y="827712"/>
                  </a:lnTo>
                  <a:lnTo>
                    <a:pt x="2937111" y="820679"/>
                  </a:lnTo>
                  <a:lnTo>
                    <a:pt x="2974981" y="801095"/>
                  </a:lnTo>
                  <a:lnTo>
                    <a:pt x="3004844" y="771232"/>
                  </a:lnTo>
                  <a:lnTo>
                    <a:pt x="3024428" y="733362"/>
                  </a:lnTo>
                  <a:lnTo>
                    <a:pt x="3031461" y="689758"/>
                  </a:lnTo>
                  <a:lnTo>
                    <a:pt x="3031461" y="137953"/>
                  </a:lnTo>
                  <a:lnTo>
                    <a:pt x="3024428" y="94349"/>
                  </a:lnTo>
                  <a:lnTo>
                    <a:pt x="3004844" y="56480"/>
                  </a:lnTo>
                  <a:lnTo>
                    <a:pt x="2974981" y="26617"/>
                  </a:lnTo>
                  <a:lnTo>
                    <a:pt x="2937111" y="7032"/>
                  </a:lnTo>
                  <a:lnTo>
                    <a:pt x="28935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22246" y="1613644"/>
              <a:ext cx="3031490" cy="828040"/>
            </a:xfrm>
            <a:custGeom>
              <a:avLst/>
              <a:gdLst/>
              <a:ahLst/>
              <a:cxnLst/>
              <a:rect l="l" t="t" r="r" b="b"/>
              <a:pathLst>
                <a:path w="3031490" h="828039">
                  <a:moveTo>
                    <a:pt x="0" y="137954"/>
                  </a:moveTo>
                  <a:lnTo>
                    <a:pt x="7032" y="94350"/>
                  </a:lnTo>
                  <a:lnTo>
                    <a:pt x="26617" y="56480"/>
                  </a:lnTo>
                  <a:lnTo>
                    <a:pt x="56480" y="26617"/>
                  </a:lnTo>
                  <a:lnTo>
                    <a:pt x="94349" y="7033"/>
                  </a:lnTo>
                  <a:lnTo>
                    <a:pt x="137954" y="0"/>
                  </a:lnTo>
                  <a:lnTo>
                    <a:pt x="2893507" y="0"/>
                  </a:lnTo>
                  <a:lnTo>
                    <a:pt x="2937111" y="7033"/>
                  </a:lnTo>
                  <a:lnTo>
                    <a:pt x="2974981" y="26617"/>
                  </a:lnTo>
                  <a:lnTo>
                    <a:pt x="3004844" y="56480"/>
                  </a:lnTo>
                  <a:lnTo>
                    <a:pt x="3024428" y="94350"/>
                  </a:lnTo>
                  <a:lnTo>
                    <a:pt x="3031461" y="137954"/>
                  </a:lnTo>
                  <a:lnTo>
                    <a:pt x="3031461" y="689758"/>
                  </a:lnTo>
                  <a:lnTo>
                    <a:pt x="3024428" y="733362"/>
                  </a:lnTo>
                  <a:lnTo>
                    <a:pt x="3004844" y="771232"/>
                  </a:lnTo>
                  <a:lnTo>
                    <a:pt x="2974981" y="801095"/>
                  </a:lnTo>
                  <a:lnTo>
                    <a:pt x="2937111" y="820680"/>
                  </a:lnTo>
                  <a:lnTo>
                    <a:pt x="2893507" y="827713"/>
                  </a:lnTo>
                  <a:lnTo>
                    <a:pt x="137954" y="827713"/>
                  </a:lnTo>
                  <a:lnTo>
                    <a:pt x="94349" y="820680"/>
                  </a:lnTo>
                  <a:lnTo>
                    <a:pt x="56480" y="801095"/>
                  </a:lnTo>
                  <a:lnTo>
                    <a:pt x="26617" y="771232"/>
                  </a:lnTo>
                  <a:lnTo>
                    <a:pt x="7032" y="733362"/>
                  </a:lnTo>
                  <a:lnTo>
                    <a:pt x="0" y="689758"/>
                  </a:lnTo>
                  <a:lnTo>
                    <a:pt x="0" y="137954"/>
                  </a:lnTo>
                  <a:close/>
                </a:path>
              </a:pathLst>
            </a:custGeom>
            <a:ln w="139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782916" y="1676693"/>
            <a:ext cx="2310765" cy="6965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UK</a:t>
            </a:r>
            <a:r>
              <a:rPr sz="850" b="1" u="sng" spc="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Biobank</a:t>
            </a:r>
            <a:r>
              <a:rPr sz="850" b="1" u="sng" spc="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GWAS</a:t>
            </a:r>
            <a:r>
              <a:rPr sz="850" b="1" u="sng" spc="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analysis</a:t>
            </a:r>
            <a:endParaRPr sz="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850" dirty="0">
                <a:latin typeface="Arial"/>
                <a:cs typeface="Arial"/>
              </a:rPr>
              <a:t>UKB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GWAS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of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HRC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imputed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spc="-20" dirty="0">
                <a:latin typeface="Arial"/>
                <a:cs typeface="Arial"/>
              </a:rPr>
              <a:t>SNPs</a:t>
            </a:r>
            <a:endParaRPr sz="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850" b="1" dirty="0">
                <a:latin typeface="Arial"/>
                <a:cs typeface="Arial"/>
              </a:rPr>
              <a:t>BP</a:t>
            </a:r>
            <a:r>
              <a:rPr sz="850" b="1" spc="1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~</a:t>
            </a:r>
            <a:r>
              <a:rPr sz="850" b="1" spc="3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SNP</a:t>
            </a:r>
            <a:r>
              <a:rPr sz="850" b="1" spc="15" dirty="0">
                <a:latin typeface="Arial"/>
                <a:cs typeface="Arial"/>
              </a:rPr>
              <a:t> </a:t>
            </a:r>
            <a:r>
              <a:rPr lang="en-GB" sz="850" b="1" dirty="0" err="1">
                <a:latin typeface="Arial"/>
                <a:cs typeface="Arial"/>
              </a:rPr>
              <a:t>ti</a:t>
            </a:r>
            <a:r>
              <a:rPr sz="850" b="1" spc="3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sex</a:t>
            </a:r>
            <a:r>
              <a:rPr sz="850" b="1" spc="25" dirty="0">
                <a:latin typeface="Arial"/>
                <a:cs typeface="Arial"/>
              </a:rPr>
              <a:t> </a:t>
            </a:r>
            <a:r>
              <a:rPr lang="en-GB" sz="850" b="1" dirty="0" err="1">
                <a:latin typeface="Arial"/>
                <a:cs typeface="Arial"/>
              </a:rPr>
              <a:t>ti</a:t>
            </a:r>
            <a:r>
              <a:rPr sz="850" b="1" spc="3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age</a:t>
            </a:r>
            <a:r>
              <a:rPr sz="850" b="1" spc="30" dirty="0">
                <a:latin typeface="Arial"/>
                <a:cs typeface="Arial"/>
              </a:rPr>
              <a:t> </a:t>
            </a:r>
            <a:r>
              <a:rPr lang="en-GB" sz="850" b="1" dirty="0" err="1">
                <a:latin typeface="Arial"/>
                <a:cs typeface="Arial"/>
              </a:rPr>
              <a:t>ti</a:t>
            </a:r>
            <a:r>
              <a:rPr sz="850" b="1" spc="3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age</a:t>
            </a:r>
            <a:r>
              <a:rPr sz="825" b="1" baseline="25252" dirty="0">
                <a:latin typeface="Arial"/>
                <a:cs typeface="Arial"/>
              </a:rPr>
              <a:t>2</a:t>
            </a:r>
            <a:r>
              <a:rPr sz="825" b="1" spc="172" baseline="25252" dirty="0">
                <a:latin typeface="Arial"/>
                <a:cs typeface="Arial"/>
              </a:rPr>
              <a:t> </a:t>
            </a:r>
            <a:r>
              <a:rPr lang="en-GB" sz="850" b="1" dirty="0" err="1">
                <a:latin typeface="Arial"/>
                <a:cs typeface="Arial"/>
              </a:rPr>
              <a:t>ti</a:t>
            </a:r>
            <a:r>
              <a:rPr sz="850" b="1" spc="3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BMI</a:t>
            </a:r>
            <a:r>
              <a:rPr sz="850" b="1" spc="35" dirty="0">
                <a:latin typeface="Arial"/>
                <a:cs typeface="Arial"/>
              </a:rPr>
              <a:t> </a:t>
            </a:r>
            <a:r>
              <a:rPr lang="en-GB" sz="850" b="1" dirty="0" err="1">
                <a:latin typeface="Arial"/>
                <a:cs typeface="Arial"/>
              </a:rPr>
              <a:t>ti</a:t>
            </a:r>
            <a:r>
              <a:rPr sz="850" b="1" spc="30" dirty="0">
                <a:latin typeface="Arial"/>
                <a:cs typeface="Arial"/>
              </a:rPr>
              <a:t> </a:t>
            </a:r>
            <a:r>
              <a:rPr sz="850" b="1" spc="-20" dirty="0">
                <a:latin typeface="Arial"/>
                <a:cs typeface="Arial"/>
              </a:rPr>
              <a:t>array</a:t>
            </a:r>
            <a:endParaRPr sz="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5"/>
              </a:spcBef>
            </a:pPr>
            <a:r>
              <a:rPr sz="850" dirty="0">
                <a:latin typeface="Arial"/>
                <a:cs typeface="Arial"/>
              </a:rPr>
              <a:t>using</a:t>
            </a:r>
            <a:r>
              <a:rPr sz="850" spc="75" dirty="0">
                <a:latin typeface="Arial"/>
                <a:cs typeface="Arial"/>
              </a:rPr>
              <a:t> </a:t>
            </a:r>
            <a:r>
              <a:rPr sz="850" spc="-20" dirty="0">
                <a:latin typeface="Arial"/>
                <a:cs typeface="Arial"/>
              </a:rPr>
              <a:t>BOLT-</a:t>
            </a:r>
            <a:r>
              <a:rPr sz="850" spc="-25" dirty="0">
                <a:latin typeface="Arial"/>
                <a:cs typeface="Arial"/>
              </a:rPr>
              <a:t>LMM</a:t>
            </a:r>
            <a:endParaRPr sz="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850" dirty="0">
                <a:latin typeface="Arial"/>
                <a:cs typeface="Arial"/>
              </a:rPr>
              <a:t>→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LD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Score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Regression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→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GC-</a:t>
            </a:r>
            <a:r>
              <a:rPr sz="850" spc="-10" dirty="0">
                <a:latin typeface="Arial"/>
                <a:cs typeface="Arial"/>
              </a:rPr>
              <a:t>adjustment</a:t>
            </a:r>
            <a:endParaRPr sz="850" dirty="0">
              <a:latin typeface="Arial"/>
              <a:cs typeface="Arial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1575993" y="2638181"/>
            <a:ext cx="4023995" cy="580390"/>
            <a:chOff x="1575993" y="2638181"/>
            <a:chExt cx="4023995" cy="580390"/>
          </a:xfrm>
        </p:grpSpPr>
        <p:sp>
          <p:nvSpPr>
            <p:cNvPr id="76" name="object 76"/>
            <p:cNvSpPr/>
            <p:nvPr/>
          </p:nvSpPr>
          <p:spPr>
            <a:xfrm>
              <a:off x="3547451" y="2901966"/>
              <a:ext cx="80645" cy="316865"/>
            </a:xfrm>
            <a:custGeom>
              <a:avLst/>
              <a:gdLst/>
              <a:ahLst/>
              <a:cxnLst/>
              <a:rect l="l" t="t" r="r" b="b"/>
              <a:pathLst>
                <a:path w="80645" h="316864">
                  <a:moveTo>
                    <a:pt x="47971" y="25"/>
                  </a:moveTo>
                  <a:lnTo>
                    <a:pt x="34013" y="0"/>
                  </a:lnTo>
                  <a:lnTo>
                    <a:pt x="33503" y="276893"/>
                  </a:lnTo>
                  <a:lnTo>
                    <a:pt x="12068" y="239990"/>
                  </a:lnTo>
                  <a:lnTo>
                    <a:pt x="7797" y="238857"/>
                  </a:lnTo>
                  <a:lnTo>
                    <a:pt x="1132" y="242731"/>
                  </a:lnTo>
                  <a:lnTo>
                    <a:pt x="0" y="247002"/>
                  </a:lnTo>
                  <a:lnTo>
                    <a:pt x="40411" y="316571"/>
                  </a:lnTo>
                  <a:lnTo>
                    <a:pt x="80103" y="248814"/>
                  </a:lnTo>
                  <a:lnTo>
                    <a:pt x="80310" y="246913"/>
                  </a:lnTo>
                  <a:lnTo>
                    <a:pt x="79860" y="245184"/>
                  </a:lnTo>
                  <a:lnTo>
                    <a:pt x="79408" y="243456"/>
                  </a:lnTo>
                  <a:lnTo>
                    <a:pt x="78298" y="241900"/>
                  </a:lnTo>
                  <a:lnTo>
                    <a:pt x="73308" y="238978"/>
                  </a:lnTo>
                  <a:lnTo>
                    <a:pt x="69033" y="240094"/>
                  </a:lnTo>
                  <a:lnTo>
                    <a:pt x="47462" y="276918"/>
                  </a:lnTo>
                  <a:lnTo>
                    <a:pt x="47971" y="25"/>
                  </a:lnTo>
                  <a:close/>
                </a:path>
              </a:pathLst>
            </a:custGeom>
            <a:solidFill>
              <a:srgbClr val="254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47515" y="2638181"/>
              <a:ext cx="80312" cy="211070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582972" y="2831343"/>
              <a:ext cx="4010025" cy="229235"/>
            </a:xfrm>
            <a:custGeom>
              <a:avLst/>
              <a:gdLst/>
              <a:ahLst/>
              <a:cxnLst/>
              <a:rect l="l" t="t" r="r" b="b"/>
              <a:pathLst>
                <a:path w="4010025" h="229235">
                  <a:moveTo>
                    <a:pt x="3971624" y="0"/>
                  </a:moveTo>
                  <a:lnTo>
                    <a:pt x="38154" y="0"/>
                  </a:lnTo>
                  <a:lnTo>
                    <a:pt x="23303" y="2998"/>
                  </a:lnTo>
                  <a:lnTo>
                    <a:pt x="11175" y="11175"/>
                  </a:lnTo>
                  <a:lnTo>
                    <a:pt x="2998" y="23303"/>
                  </a:lnTo>
                  <a:lnTo>
                    <a:pt x="0" y="38154"/>
                  </a:lnTo>
                  <a:lnTo>
                    <a:pt x="0" y="190760"/>
                  </a:lnTo>
                  <a:lnTo>
                    <a:pt x="2998" y="205612"/>
                  </a:lnTo>
                  <a:lnTo>
                    <a:pt x="11175" y="217741"/>
                  </a:lnTo>
                  <a:lnTo>
                    <a:pt x="23303" y="225918"/>
                  </a:lnTo>
                  <a:lnTo>
                    <a:pt x="38154" y="228917"/>
                  </a:lnTo>
                  <a:lnTo>
                    <a:pt x="3971624" y="228917"/>
                  </a:lnTo>
                  <a:lnTo>
                    <a:pt x="3986475" y="225918"/>
                  </a:lnTo>
                  <a:lnTo>
                    <a:pt x="3998603" y="217741"/>
                  </a:lnTo>
                  <a:lnTo>
                    <a:pt x="4006780" y="205612"/>
                  </a:lnTo>
                  <a:lnTo>
                    <a:pt x="4009778" y="190760"/>
                  </a:lnTo>
                  <a:lnTo>
                    <a:pt x="4009778" y="38154"/>
                  </a:lnTo>
                  <a:lnTo>
                    <a:pt x="4006780" y="23303"/>
                  </a:lnTo>
                  <a:lnTo>
                    <a:pt x="3998603" y="11175"/>
                  </a:lnTo>
                  <a:lnTo>
                    <a:pt x="3986475" y="2998"/>
                  </a:lnTo>
                  <a:lnTo>
                    <a:pt x="3971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582972" y="2831343"/>
              <a:ext cx="4010025" cy="229235"/>
            </a:xfrm>
            <a:custGeom>
              <a:avLst/>
              <a:gdLst/>
              <a:ahLst/>
              <a:cxnLst/>
              <a:rect l="l" t="t" r="r" b="b"/>
              <a:pathLst>
                <a:path w="4010025" h="229235">
                  <a:moveTo>
                    <a:pt x="0" y="38155"/>
                  </a:moveTo>
                  <a:lnTo>
                    <a:pt x="2998" y="23303"/>
                  </a:lnTo>
                  <a:lnTo>
                    <a:pt x="11175" y="11175"/>
                  </a:lnTo>
                  <a:lnTo>
                    <a:pt x="23303" y="2998"/>
                  </a:lnTo>
                  <a:lnTo>
                    <a:pt x="38155" y="0"/>
                  </a:lnTo>
                  <a:lnTo>
                    <a:pt x="3971624" y="0"/>
                  </a:lnTo>
                  <a:lnTo>
                    <a:pt x="3986475" y="2998"/>
                  </a:lnTo>
                  <a:lnTo>
                    <a:pt x="3998603" y="11175"/>
                  </a:lnTo>
                  <a:lnTo>
                    <a:pt x="4006780" y="23303"/>
                  </a:lnTo>
                  <a:lnTo>
                    <a:pt x="4009778" y="38155"/>
                  </a:lnTo>
                  <a:lnTo>
                    <a:pt x="4009778" y="190761"/>
                  </a:lnTo>
                  <a:lnTo>
                    <a:pt x="4006780" y="205613"/>
                  </a:lnTo>
                  <a:lnTo>
                    <a:pt x="3998603" y="217741"/>
                  </a:lnTo>
                  <a:lnTo>
                    <a:pt x="3986475" y="225918"/>
                  </a:lnTo>
                  <a:lnTo>
                    <a:pt x="3971624" y="228917"/>
                  </a:lnTo>
                  <a:lnTo>
                    <a:pt x="38155" y="228917"/>
                  </a:lnTo>
                  <a:lnTo>
                    <a:pt x="23303" y="225918"/>
                  </a:lnTo>
                  <a:lnTo>
                    <a:pt x="11175" y="217741"/>
                  </a:lnTo>
                  <a:lnTo>
                    <a:pt x="2998" y="205613"/>
                  </a:lnTo>
                  <a:lnTo>
                    <a:pt x="0" y="190761"/>
                  </a:lnTo>
                  <a:lnTo>
                    <a:pt x="0" y="38155"/>
                  </a:lnTo>
                  <a:close/>
                </a:path>
              </a:pathLst>
            </a:custGeom>
            <a:ln w="139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1319377" y="2862986"/>
            <a:ext cx="4695825" cy="8286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150495" algn="ctr">
              <a:lnSpc>
                <a:spcPct val="100000"/>
              </a:lnSpc>
              <a:spcBef>
                <a:spcPts val="130"/>
              </a:spcBef>
            </a:pP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UKB</a:t>
            </a:r>
            <a:r>
              <a:rPr lang="en-GB" sz="850" b="1" u="sng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ti</a:t>
            </a: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ICBP-</a:t>
            </a:r>
            <a:r>
              <a:rPr sz="850" b="1" u="sng" spc="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GWAS</a:t>
            </a:r>
            <a:r>
              <a:rPr sz="850" b="1" u="sng" spc="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Discovery</a:t>
            </a:r>
            <a:r>
              <a:rPr sz="850" b="1" u="sng" spc="7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meta-analysis</a:t>
            </a:r>
            <a:r>
              <a:rPr sz="850" b="1" spc="80" dirty="0">
                <a:latin typeface="Arial"/>
                <a:cs typeface="Arial"/>
              </a:rPr>
              <a:t> </a:t>
            </a:r>
            <a:r>
              <a:rPr sz="850" b="1" spc="-10" dirty="0">
                <a:latin typeface="Arial"/>
                <a:cs typeface="Arial"/>
              </a:rPr>
              <a:t>(</a:t>
            </a:r>
            <a:r>
              <a:rPr sz="850" spc="-10" dirty="0">
                <a:latin typeface="Arial"/>
                <a:cs typeface="Arial"/>
              </a:rPr>
              <a:t>N=757,601)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0"/>
              </a:spcBef>
            </a:pPr>
            <a:endParaRPr sz="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850" b="1" dirty="0">
                <a:latin typeface="Arial"/>
                <a:cs typeface="Arial"/>
              </a:rPr>
              <a:t>Exclude</a:t>
            </a:r>
            <a:r>
              <a:rPr sz="850" b="1" spc="3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all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SNPs</a:t>
            </a:r>
            <a:r>
              <a:rPr sz="850" b="1" spc="4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in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274</a:t>
            </a:r>
            <a:r>
              <a:rPr sz="850" b="1" spc="3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known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BP</a:t>
            </a:r>
            <a:r>
              <a:rPr sz="850" b="1" spc="3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loci</a:t>
            </a:r>
            <a:r>
              <a:rPr sz="850" dirty="0">
                <a:latin typeface="Arial"/>
                <a:cs typeface="Arial"/>
              </a:rPr>
              <a:t>,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using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SNPs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previously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reported</a:t>
            </a:r>
            <a:r>
              <a:rPr sz="850" spc="3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at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time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of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analysis</a:t>
            </a:r>
            <a:endParaRPr sz="850" dirty="0">
              <a:latin typeface="Arial"/>
              <a:cs typeface="Arial"/>
            </a:endParaRPr>
          </a:p>
          <a:p>
            <a:pPr marL="686435" marR="678815" algn="ctr">
              <a:lnSpc>
                <a:spcPct val="103000"/>
              </a:lnSpc>
            </a:pP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Locus</a:t>
            </a:r>
            <a:r>
              <a:rPr sz="850" b="1" u="sng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8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Definition</a:t>
            </a:r>
            <a:r>
              <a:rPr sz="850" b="1" dirty="0">
                <a:latin typeface="Arial"/>
                <a:cs typeface="Arial"/>
              </a:rPr>
              <a:t>: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(r</a:t>
            </a:r>
            <a:r>
              <a:rPr sz="825" baseline="25252" dirty="0">
                <a:latin typeface="Arial"/>
                <a:cs typeface="Arial"/>
              </a:rPr>
              <a:t>2</a:t>
            </a:r>
            <a:r>
              <a:rPr sz="825" spc="202" baseline="25252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≥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0.1;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1Mb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region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±500kb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from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sentinel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spc="-20" dirty="0">
                <a:latin typeface="Arial"/>
                <a:cs typeface="Arial"/>
              </a:rPr>
              <a:t>SNP) </a:t>
            </a:r>
            <a:r>
              <a:rPr sz="850" dirty="0">
                <a:latin typeface="Arial"/>
                <a:cs typeface="Arial"/>
              </a:rPr>
              <a:t>(also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fully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exclude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HLA</a:t>
            </a:r>
            <a:r>
              <a:rPr sz="850" spc="-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region: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chr6:25-34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spc="-25" dirty="0">
                <a:latin typeface="Arial"/>
                <a:cs typeface="Arial"/>
              </a:rPr>
              <a:t>Mb)</a:t>
            </a:r>
            <a:endParaRPr sz="8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5" y="1839977"/>
            <a:ext cx="8970262" cy="349503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600" spc="-155" dirty="0"/>
              <a:t>Manhaqan</a:t>
            </a:r>
            <a:r>
              <a:rPr sz="3600" spc="-370" dirty="0"/>
              <a:t> </a:t>
            </a:r>
            <a:r>
              <a:rPr sz="3600" spc="-254" dirty="0"/>
              <a:t>Plot</a:t>
            </a:r>
            <a:r>
              <a:rPr sz="3600" spc="-355" dirty="0"/>
              <a:t> </a:t>
            </a:r>
            <a:r>
              <a:rPr sz="3600" spc="-265" dirty="0"/>
              <a:t>excluding</a:t>
            </a:r>
            <a:r>
              <a:rPr sz="3600" spc="-360" dirty="0"/>
              <a:t> </a:t>
            </a:r>
            <a:r>
              <a:rPr sz="3600" spc="-260" dirty="0"/>
              <a:t>known</a:t>
            </a:r>
            <a:r>
              <a:rPr sz="3600" spc="-355" dirty="0"/>
              <a:t> </a:t>
            </a:r>
            <a:r>
              <a:rPr sz="3600" spc="-285" dirty="0"/>
              <a:t>variants</a:t>
            </a:r>
            <a:endParaRPr sz="36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4000" spc="-275" dirty="0"/>
              <a:t>Early</a:t>
            </a:r>
            <a:r>
              <a:rPr sz="4000" spc="-415" dirty="0"/>
              <a:t> </a:t>
            </a:r>
            <a:r>
              <a:rPr sz="4000" spc="-315" dirty="0" err="1"/>
              <a:t>devia</a:t>
            </a:r>
            <a:r>
              <a:rPr lang="en-GB" sz="4000" spc="-315" dirty="0" err="1"/>
              <a:t>ti</a:t>
            </a:r>
            <a:r>
              <a:rPr sz="4000" spc="-315" dirty="0"/>
              <a:t>on</a:t>
            </a:r>
            <a:r>
              <a:rPr sz="4000" spc="-415" dirty="0"/>
              <a:t> </a:t>
            </a:r>
            <a:r>
              <a:rPr sz="4000" spc="-300" dirty="0"/>
              <a:t>due</a:t>
            </a:r>
            <a:r>
              <a:rPr sz="4000" spc="-415" dirty="0"/>
              <a:t> </a:t>
            </a:r>
            <a:r>
              <a:rPr sz="4000" spc="-385" dirty="0"/>
              <a:t>to</a:t>
            </a:r>
            <a:r>
              <a:rPr sz="4000" spc="-415" dirty="0"/>
              <a:t> </a:t>
            </a:r>
            <a:r>
              <a:rPr sz="4000" spc="-285" dirty="0"/>
              <a:t>large</a:t>
            </a:r>
            <a:r>
              <a:rPr sz="4000" spc="-415" dirty="0"/>
              <a:t> </a:t>
            </a:r>
            <a:r>
              <a:rPr sz="4000" spc="-300" dirty="0"/>
              <a:t>power</a:t>
            </a:r>
            <a:endParaRPr sz="40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94" y="2232636"/>
            <a:ext cx="8936642" cy="3191657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77565" marR="5080" indent="-3289300">
              <a:lnSpc>
                <a:spcPct val="100000"/>
              </a:lnSpc>
              <a:spcBef>
                <a:spcPts val="100"/>
              </a:spcBef>
            </a:pPr>
            <a:r>
              <a:rPr sz="4000" spc="-315" dirty="0"/>
              <a:t>How</a:t>
            </a:r>
            <a:r>
              <a:rPr sz="4000" spc="-445" dirty="0"/>
              <a:t> </a:t>
            </a:r>
            <a:r>
              <a:rPr sz="4000" spc="-295" dirty="0"/>
              <a:t>could</a:t>
            </a:r>
            <a:r>
              <a:rPr sz="4000" spc="-445" dirty="0"/>
              <a:t> </a:t>
            </a:r>
            <a:r>
              <a:rPr sz="4000" spc="-350" dirty="0"/>
              <a:t>the</a:t>
            </a:r>
            <a:r>
              <a:rPr sz="4000" spc="-440" dirty="0"/>
              <a:t> </a:t>
            </a:r>
            <a:r>
              <a:rPr sz="4000" spc="-420" dirty="0"/>
              <a:t>gene</a:t>
            </a:r>
            <a:r>
              <a:rPr lang="en-GB" sz="4000" spc="-420" dirty="0" err="1"/>
              <a:t>ti</a:t>
            </a:r>
            <a:r>
              <a:rPr sz="4000" spc="-420" dirty="0"/>
              <a:t>c</a:t>
            </a:r>
            <a:r>
              <a:rPr sz="4000" spc="-450" dirty="0"/>
              <a:t> </a:t>
            </a:r>
            <a:r>
              <a:rPr sz="4000" spc="-365" dirty="0"/>
              <a:t>data</a:t>
            </a:r>
            <a:r>
              <a:rPr sz="4000" spc="-480" dirty="0"/>
              <a:t> </a:t>
            </a:r>
            <a:r>
              <a:rPr sz="4000" spc="-335" dirty="0"/>
              <a:t>be</a:t>
            </a:r>
            <a:r>
              <a:rPr sz="4000" spc="-440" dirty="0"/>
              <a:t> </a:t>
            </a:r>
            <a:r>
              <a:rPr sz="4000" spc="-355" dirty="0"/>
              <a:t>used</a:t>
            </a:r>
            <a:r>
              <a:rPr sz="4000" spc="-445" dirty="0"/>
              <a:t> </a:t>
            </a:r>
            <a:r>
              <a:rPr sz="4000" spc="-25" dirty="0"/>
              <a:t>in </a:t>
            </a:r>
            <a:r>
              <a:rPr sz="4000" spc="-280" dirty="0"/>
              <a:t>clinic?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535939" y="1608073"/>
            <a:ext cx="3456304" cy="170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</a:tabLst>
            </a:pP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sz="3200" spc="-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290"/>
              </a:spcBef>
              <a:buFont typeface="Arial"/>
              <a:buChar char="•"/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3200" spc="-225" dirty="0">
                <a:latin typeface="Arial" panose="020B0604020202020204" pitchFamily="34" charset="0"/>
                <a:cs typeface="Arial" panose="020B0604020202020204" pitchFamily="34" charset="0"/>
              </a:rPr>
              <a:t>Precision</a:t>
            </a:r>
            <a:r>
              <a:rPr sz="3200" spc="-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95" dirty="0"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936154"/>
          </a:xfrm>
          <a:prstGeom prst="rect">
            <a:avLst/>
          </a:prstGeom>
        </p:spPr>
        <p:txBody>
          <a:bodyPr vert="horz" wrap="square" lIns="0" tIns="317500" rIns="0" bIns="0" rtlCol="0">
            <a:spAutoFit/>
          </a:bodyPr>
          <a:lstStyle/>
          <a:p>
            <a:pPr marL="234315">
              <a:lnSpc>
                <a:spcPct val="100000"/>
              </a:lnSpc>
              <a:spcBef>
                <a:spcPts val="100"/>
              </a:spcBef>
            </a:pPr>
            <a:r>
              <a:rPr sz="4000" spc="-434" dirty="0"/>
              <a:t>Scope</a:t>
            </a:r>
            <a:r>
              <a:rPr sz="4000" spc="-459" dirty="0"/>
              <a:t> </a:t>
            </a:r>
            <a:r>
              <a:rPr sz="4000" spc="-340" dirty="0"/>
              <a:t>of</a:t>
            </a:r>
            <a:r>
              <a:rPr sz="4000" spc="-420" dirty="0"/>
              <a:t> </a:t>
            </a:r>
            <a:r>
              <a:rPr sz="4000" spc="-310" dirty="0"/>
              <a:t>a</a:t>
            </a:r>
            <a:r>
              <a:rPr sz="4000" spc="-430" dirty="0"/>
              <a:t> </a:t>
            </a:r>
            <a:r>
              <a:rPr sz="4000" spc="-350" dirty="0"/>
              <a:t>Gene</a:t>
            </a:r>
            <a:r>
              <a:rPr lang="en-GB" sz="4000" spc="-350" dirty="0" err="1"/>
              <a:t>ti</a:t>
            </a:r>
            <a:r>
              <a:rPr sz="4000" spc="-350" dirty="0"/>
              <a:t>c</a:t>
            </a:r>
            <a:r>
              <a:rPr sz="4000" spc="-440" dirty="0"/>
              <a:t> </a:t>
            </a:r>
            <a:r>
              <a:rPr sz="4000" spc="-390" dirty="0" err="1"/>
              <a:t>Associa</a:t>
            </a:r>
            <a:r>
              <a:rPr lang="en-GB" sz="4000" spc="-390" dirty="0" err="1"/>
              <a:t>ti</a:t>
            </a:r>
            <a:r>
              <a:rPr sz="4000" spc="-390" dirty="0"/>
              <a:t>on</a:t>
            </a:r>
            <a:r>
              <a:rPr sz="4000" spc="-405" dirty="0"/>
              <a:t> </a:t>
            </a:r>
            <a:r>
              <a:rPr sz="4000" spc="-445" dirty="0"/>
              <a:t>Study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535939" y="1513547"/>
            <a:ext cx="7733665" cy="430339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354965" algn="l"/>
              </a:tabLst>
            </a:pPr>
            <a:r>
              <a:rPr sz="3000" spc="-240" dirty="0">
                <a:latin typeface="Arial" panose="020B0604020202020204" pitchFamily="34" charset="0"/>
                <a:cs typeface="Arial" panose="020B0604020202020204" pitchFamily="34" charset="0"/>
              </a:rPr>
              <a:t>Candidate</a:t>
            </a:r>
            <a:r>
              <a:rPr sz="3000" spc="-3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300" dirty="0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lvl="1" indent="-286385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6285" algn="l"/>
              </a:tabLst>
            </a:pPr>
            <a:r>
              <a:rPr sz="2600" spc="-229" dirty="0">
                <a:latin typeface="Arial" panose="020B0604020202020204" pitchFamily="34" charset="0"/>
                <a:cs typeface="Arial" panose="020B0604020202020204" pitchFamily="34" charset="0"/>
              </a:rPr>
              <a:t>Known</a:t>
            </a:r>
            <a:r>
              <a:rPr sz="26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10" dirty="0" err="1">
                <a:latin typeface="Arial" panose="020B0604020202020204" pitchFamily="34" charset="0"/>
                <a:cs typeface="Arial" panose="020B0604020202020204" pitchFamily="34" charset="0"/>
              </a:rPr>
              <a:t>func</a:t>
            </a:r>
            <a:r>
              <a:rPr lang="en-GB" sz="2600" spc="-21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600" spc="-210" dirty="0" err="1">
                <a:latin typeface="Arial" panose="020B0604020202020204" pitchFamily="34" charset="0"/>
                <a:cs typeface="Arial" panose="020B0604020202020204" pitchFamily="34" charset="0"/>
              </a:rPr>
              <a:t>onal</a:t>
            </a:r>
            <a:r>
              <a:rPr sz="26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80" dirty="0">
                <a:latin typeface="Arial" panose="020B0604020202020204" pitchFamily="34" charset="0"/>
                <a:cs typeface="Arial" panose="020B0604020202020204" pitchFamily="34" charset="0"/>
              </a:rPr>
              <a:t>variants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9300" marR="5080" lvl="1" indent="-279400">
              <a:lnSpc>
                <a:spcPts val="2840"/>
              </a:lnSpc>
              <a:spcBef>
                <a:spcPts val="675"/>
              </a:spcBef>
              <a:buFont typeface="Arial"/>
              <a:buChar char="–"/>
              <a:tabLst>
                <a:tab pos="749300" algn="l"/>
                <a:tab pos="756285" algn="l"/>
              </a:tabLst>
            </a:pPr>
            <a:r>
              <a:rPr sz="2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600" spc="-240" dirty="0">
                <a:latin typeface="Arial" panose="020B0604020202020204" pitchFamily="34" charset="0"/>
                <a:cs typeface="Arial" panose="020B0604020202020204" pitchFamily="34" charset="0"/>
              </a:rPr>
              <a:t>Variants</a:t>
            </a:r>
            <a:r>
              <a:rPr sz="26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65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26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90" dirty="0">
                <a:latin typeface="Arial" panose="020B0604020202020204" pitchFamily="34" charset="0"/>
                <a:cs typeface="Arial" panose="020B0604020202020204" pitchFamily="34" charset="0"/>
              </a:rPr>
              <a:t>unknown</a:t>
            </a:r>
            <a:r>
              <a:rPr sz="26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35" dirty="0" err="1">
                <a:latin typeface="Arial" panose="020B0604020202020204" pitchFamily="34" charset="0"/>
                <a:cs typeface="Arial" panose="020B0604020202020204" pitchFamily="34" charset="0"/>
              </a:rPr>
              <a:t>func</a:t>
            </a:r>
            <a:r>
              <a:rPr lang="en-GB" sz="2600" spc="-23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600" spc="-23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6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85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6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40" dirty="0">
                <a:latin typeface="Arial" panose="020B0604020202020204" pitchFamily="34" charset="0"/>
                <a:cs typeface="Arial" panose="020B0604020202020204" pitchFamily="34" charset="0"/>
              </a:rPr>
              <a:t>exons,</a:t>
            </a:r>
            <a:r>
              <a:rPr sz="2600" spc="-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80" dirty="0">
                <a:latin typeface="Arial" panose="020B0604020202020204" pitchFamily="34" charset="0"/>
                <a:cs typeface="Arial" panose="020B0604020202020204" pitchFamily="34" charset="0"/>
              </a:rPr>
              <a:t>regulatory </a:t>
            </a:r>
            <a:r>
              <a:rPr sz="2600" spc="-70" dirty="0">
                <a:latin typeface="Arial" panose="020B0604020202020204" pitchFamily="34" charset="0"/>
                <a:cs typeface="Arial" panose="020B0604020202020204" pitchFamily="34" charset="0"/>
              </a:rPr>
              <a:t>regions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325"/>
              </a:spcBef>
              <a:buFont typeface="Arial"/>
              <a:buChar char="–"/>
            </a:pP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3000" spc="-225" dirty="0">
                <a:latin typeface="Arial" panose="020B0604020202020204" pitchFamily="34" charset="0"/>
                <a:cs typeface="Arial" panose="020B0604020202020204" pitchFamily="34" charset="0"/>
              </a:rPr>
              <a:t>Genome-</a:t>
            </a:r>
            <a:r>
              <a:rPr sz="3000" spc="-20" dirty="0">
                <a:latin typeface="Arial" panose="020B0604020202020204" pitchFamily="34" charset="0"/>
                <a:cs typeface="Arial" panose="020B0604020202020204" pitchFamily="34" charset="0"/>
              </a:rPr>
              <a:t>wide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9300" marR="136525" lvl="1" indent="-279400">
              <a:lnSpc>
                <a:spcPts val="2810"/>
              </a:lnSpc>
              <a:spcBef>
                <a:spcPts val="775"/>
              </a:spcBef>
              <a:buFont typeface="Arial"/>
              <a:buChar char="–"/>
              <a:tabLst>
                <a:tab pos="749300" algn="l"/>
                <a:tab pos="756285" algn="l"/>
              </a:tabLst>
            </a:pPr>
            <a:r>
              <a:rPr sz="2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600" spc="-360" dirty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sz="2600" spc="-3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spc="-3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04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26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40" dirty="0" err="1">
                <a:latin typeface="Arial" panose="020B0604020202020204" pitchFamily="34" charset="0"/>
                <a:cs typeface="Arial" panose="020B0604020202020204" pitchFamily="34" charset="0"/>
              </a:rPr>
              <a:t>associa</a:t>
            </a:r>
            <a:r>
              <a:rPr lang="en-GB" sz="2600" spc="-24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600" spc="-24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6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65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26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00" dirty="0">
                <a:latin typeface="Arial" panose="020B0604020202020204" pitchFamily="34" charset="0"/>
                <a:cs typeface="Arial" panose="020B0604020202020204" pitchFamily="34" charset="0"/>
              </a:rPr>
              <a:t>hundreds</a:t>
            </a:r>
            <a:r>
              <a:rPr sz="2600" spc="-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29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600" spc="-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90" dirty="0">
                <a:latin typeface="Arial" panose="020B0604020202020204" pitchFamily="34" charset="0"/>
                <a:cs typeface="Arial" panose="020B0604020202020204" pitchFamily="34" charset="0"/>
              </a:rPr>
              <a:t>thousands </a:t>
            </a:r>
            <a:r>
              <a:rPr sz="2600" spc="-185" dirty="0">
                <a:latin typeface="Arial" panose="020B0604020202020204" pitchFamily="34" charset="0"/>
                <a:cs typeface="Arial" panose="020B0604020202020204" pitchFamily="34" charset="0"/>
              </a:rPr>
              <a:t>(millions)</a:t>
            </a:r>
            <a:r>
              <a:rPr sz="26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29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6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80" dirty="0">
                <a:latin typeface="Arial" panose="020B0604020202020204" pitchFamily="34" charset="0"/>
                <a:cs typeface="Arial" panose="020B0604020202020204" pitchFamily="34" charset="0"/>
              </a:rPr>
              <a:t>SNPs</a:t>
            </a:r>
            <a:r>
              <a:rPr sz="26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15" dirty="0">
                <a:latin typeface="Arial" panose="020B0604020202020204" pitchFamily="34" charset="0"/>
                <a:cs typeface="Arial" panose="020B0604020202020204" pitchFamily="34" charset="0"/>
              </a:rPr>
              <a:t>spread</a:t>
            </a:r>
            <a:r>
              <a:rPr sz="2600" spc="-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54" dirty="0">
                <a:latin typeface="Arial" panose="020B0604020202020204" pitchFamily="34" charset="0"/>
                <a:cs typeface="Arial" panose="020B0604020202020204" pitchFamily="34" charset="0"/>
              </a:rPr>
              <a:t>across </a:t>
            </a:r>
            <a:r>
              <a:rPr sz="2600" spc="-22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6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1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600" spc="-21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600" spc="-210" dirty="0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sz="26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04" dirty="0">
                <a:latin typeface="Arial" panose="020B0604020202020204" pitchFamily="34" charset="0"/>
                <a:cs typeface="Arial" panose="020B0604020202020204" pitchFamily="34" charset="0"/>
              </a:rPr>
              <a:t>genome.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9300" marR="677545" lvl="1" indent="-279400">
              <a:lnSpc>
                <a:spcPts val="2930"/>
              </a:lnSpc>
              <a:spcBef>
                <a:spcPts val="295"/>
              </a:spcBef>
              <a:buFont typeface="Arial"/>
              <a:buChar char="–"/>
              <a:tabLst>
                <a:tab pos="749300" algn="l"/>
                <a:tab pos="756285" algn="l"/>
              </a:tabLst>
            </a:pPr>
            <a:r>
              <a:rPr sz="2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600" spc="-145" dirty="0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sz="2600" spc="-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20" dirty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sz="26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45" dirty="0"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r>
              <a:rPr sz="2600" spc="-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00" dirty="0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sz="2600" spc="-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04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2600" spc="-3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75" dirty="0" err="1">
                <a:latin typeface="Arial" panose="020B0604020202020204" pitchFamily="34" charset="0"/>
                <a:cs typeface="Arial" panose="020B0604020202020204" pitchFamily="34" charset="0"/>
              </a:rPr>
              <a:t>distribu</a:t>
            </a:r>
            <a:r>
              <a:rPr lang="en-GB" sz="2600" spc="-17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600" spc="-175" dirty="0"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sz="2600" spc="-90" dirty="0">
                <a:latin typeface="Arial" panose="020B0604020202020204" pitchFamily="34" charset="0"/>
                <a:cs typeface="Arial" panose="020B0604020202020204" pitchFamily="34" charset="0"/>
              </a:rPr>
              <a:t>markers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0">
              <a:lnSpc>
                <a:spcPct val="100000"/>
              </a:lnSpc>
              <a:spcBef>
                <a:spcPts val="100"/>
              </a:spcBef>
            </a:pPr>
            <a:r>
              <a:rPr sz="4000" spc="-290" dirty="0"/>
              <a:t>Risk</a:t>
            </a:r>
            <a:r>
              <a:rPr sz="4000" spc="-434" dirty="0"/>
              <a:t> </a:t>
            </a:r>
            <a:r>
              <a:rPr sz="4000" spc="-320" dirty="0" err="1"/>
              <a:t>predic</a:t>
            </a:r>
            <a:r>
              <a:rPr lang="en-GB" sz="4000" spc="-320" dirty="0" err="1"/>
              <a:t>ti</a:t>
            </a:r>
            <a:r>
              <a:rPr sz="4000" spc="-320" dirty="0"/>
              <a:t>on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535939" y="1608073"/>
            <a:ext cx="3576320" cy="41452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998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29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sz="32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0" dirty="0" err="1">
                <a:latin typeface="Arial" panose="020B0604020202020204" pitchFamily="34" charset="0"/>
                <a:cs typeface="Arial" panose="020B0604020202020204" pitchFamily="34" charset="0"/>
              </a:rPr>
              <a:t>predic</a:t>
            </a:r>
            <a:r>
              <a:rPr lang="en-GB" sz="3200" spc="-25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25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z="3200" spc="-204" dirty="0">
                <a:latin typeface="Arial" panose="020B0604020202020204" pitchFamily="34" charset="0"/>
                <a:cs typeface="Arial" panose="020B0604020202020204" pitchFamily="34" charset="0"/>
              </a:rPr>
              <a:t>widely</a:t>
            </a:r>
            <a:r>
              <a:rPr sz="32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5" dirty="0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sz="3200" spc="-180" dirty="0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10" dirty="0" err="1">
                <a:latin typeface="Arial" panose="020B0604020202020204" pitchFamily="34" charset="0"/>
                <a:cs typeface="Arial" panose="020B0604020202020204" pitchFamily="34" charset="0"/>
              </a:rPr>
              <a:t>prac</a:t>
            </a:r>
            <a:r>
              <a:rPr lang="en-GB" sz="3200" spc="-31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310" dirty="0" err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5" dirty="0">
                <a:latin typeface="Arial" panose="020B0604020202020204" pitchFamily="34" charset="0"/>
                <a:cs typeface="Arial" panose="020B0604020202020204" pitchFamily="34" charset="0"/>
              </a:rPr>
              <a:t>e.g.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3200" spc="1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0" dirty="0">
                <a:latin typeface="Arial" panose="020B0604020202020204" pitchFamily="34" charset="0"/>
                <a:cs typeface="Arial" panose="020B0604020202020204" pitchFamily="34" charset="0"/>
              </a:rPr>
              <a:t>cardiology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280"/>
              </a:spcBef>
              <a:buFont typeface="Arial"/>
              <a:buChar char="•"/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194310" indent="-342900">
              <a:lnSpc>
                <a:spcPct val="100299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280" dirty="0"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sz="3200" spc="-3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04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sz="3200" spc="-3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scores </a:t>
            </a:r>
            <a:r>
              <a:rPr sz="3200" spc="-285" dirty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sz="3200" spc="-3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35" dirty="0">
                <a:latin typeface="Arial" panose="020B0604020202020204" pitchFamily="34" charset="0"/>
                <a:cs typeface="Arial" panose="020B0604020202020204" pitchFamily="34" charset="0"/>
              </a:rPr>
              <a:t>far</a:t>
            </a:r>
            <a:r>
              <a:rPr sz="3200" spc="-3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0" dirty="0">
                <a:latin typeface="Arial" panose="020B0604020202020204" pitchFamily="34" charset="0"/>
                <a:cs typeface="Arial" panose="020B0604020202020204" pitchFamily="34" charset="0"/>
              </a:rPr>
              <a:t>been </a:t>
            </a:r>
            <a:r>
              <a:rPr sz="3200" spc="-140" dirty="0"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788408" y="1700782"/>
            <a:ext cx="4104640" cy="4320540"/>
            <a:chOff x="4788408" y="1700782"/>
            <a:chExt cx="4104640" cy="43205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88408" y="1700782"/>
              <a:ext cx="4104130" cy="33070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99632" y="4565902"/>
              <a:ext cx="1508758" cy="14554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2420" y="524496"/>
            <a:ext cx="8620125" cy="5649595"/>
            <a:chOff x="312420" y="524496"/>
            <a:chExt cx="8620125" cy="56495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2420" y="524496"/>
              <a:ext cx="5070346" cy="296851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4164" y="1601725"/>
              <a:ext cx="5605270" cy="34610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81984" y="3073906"/>
              <a:ext cx="5250177" cy="30998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95726" y="794004"/>
              <a:ext cx="1499614" cy="12344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439160" y="832866"/>
              <a:ext cx="1395095" cy="0"/>
            </a:xfrm>
            <a:custGeom>
              <a:avLst/>
              <a:gdLst/>
              <a:ahLst/>
              <a:cxnLst/>
              <a:rect l="l" t="t" r="r" b="b"/>
              <a:pathLst>
                <a:path w="1395095">
                  <a:moveTo>
                    <a:pt x="0" y="0"/>
                  </a:moveTo>
                  <a:lnTo>
                    <a:pt x="1395094" y="0"/>
                  </a:lnTo>
                </a:path>
              </a:pathLst>
            </a:custGeom>
            <a:ln w="38099">
              <a:solidFill>
                <a:srgbClr val="CD66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6134" y="2118360"/>
              <a:ext cx="1499613" cy="12344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179568" y="2157221"/>
              <a:ext cx="1395095" cy="0"/>
            </a:xfrm>
            <a:custGeom>
              <a:avLst/>
              <a:gdLst/>
              <a:ahLst/>
              <a:cxnLst/>
              <a:rect l="l" t="t" r="r" b="b"/>
              <a:pathLst>
                <a:path w="1395095">
                  <a:moveTo>
                    <a:pt x="0" y="0"/>
                  </a:moveTo>
                  <a:lnTo>
                    <a:pt x="1395093" y="0"/>
                  </a:lnTo>
                </a:path>
              </a:pathLst>
            </a:custGeom>
            <a:ln w="38099">
              <a:solidFill>
                <a:srgbClr val="CD66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92622" y="3712463"/>
              <a:ext cx="1499614" cy="12344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036056" y="3751325"/>
              <a:ext cx="1395095" cy="0"/>
            </a:xfrm>
            <a:custGeom>
              <a:avLst/>
              <a:gdLst/>
              <a:ahLst/>
              <a:cxnLst/>
              <a:rect l="l" t="t" r="r" b="b"/>
              <a:pathLst>
                <a:path w="1395095">
                  <a:moveTo>
                    <a:pt x="0" y="0"/>
                  </a:moveTo>
                  <a:lnTo>
                    <a:pt x="1395093" y="0"/>
                  </a:lnTo>
                </a:path>
              </a:pathLst>
            </a:custGeom>
            <a:ln w="38099">
              <a:solidFill>
                <a:srgbClr val="CD66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039609" y="5821678"/>
            <a:ext cx="2819400" cy="3384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330"/>
              </a:spcBef>
            </a:pPr>
            <a:r>
              <a:rPr sz="1600" dirty="0">
                <a:latin typeface="Arial"/>
                <a:cs typeface="Arial"/>
              </a:rPr>
              <a:t>Circ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Cardiovasc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Genet.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2012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49593" y="2147570"/>
            <a:ext cx="14770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Arial"/>
                <a:cs typeface="Arial"/>
              </a:rPr>
              <a:t>Circulation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2010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4668" y="108966"/>
            <a:ext cx="35394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New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England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Journal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Medicine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2009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72" y="533400"/>
            <a:ext cx="9128427" cy="5951218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1703070">
              <a:lnSpc>
                <a:spcPct val="100000"/>
              </a:lnSpc>
              <a:spcBef>
                <a:spcPts val="100"/>
              </a:spcBef>
            </a:pPr>
            <a:r>
              <a:rPr spc="-254" dirty="0"/>
              <a:t>Missing</a:t>
            </a:r>
            <a:r>
              <a:rPr spc="-459" dirty="0"/>
              <a:t> </a:t>
            </a:r>
            <a:r>
              <a:rPr spc="-300" dirty="0"/>
              <a:t>Heritability?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9510" y="1857756"/>
            <a:ext cx="5643370" cy="4655818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1703070">
              <a:lnSpc>
                <a:spcPct val="100000"/>
              </a:lnSpc>
              <a:spcBef>
                <a:spcPts val="100"/>
              </a:spcBef>
            </a:pPr>
            <a:r>
              <a:rPr spc="-254" dirty="0"/>
              <a:t>Missing</a:t>
            </a:r>
            <a:r>
              <a:rPr spc="-459" dirty="0"/>
              <a:t> </a:t>
            </a:r>
            <a:r>
              <a:rPr spc="-300" dirty="0"/>
              <a:t>Heritability?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28244" y="1857756"/>
            <a:ext cx="7787640" cy="4655820"/>
            <a:chOff x="428244" y="1857756"/>
            <a:chExt cx="7787640" cy="46558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9510" y="1857756"/>
              <a:ext cx="5643370" cy="46558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4010" y="4072127"/>
              <a:ext cx="5071870" cy="23180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244" y="2214373"/>
              <a:ext cx="4105653" cy="16733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963342"/>
          </a:xfrm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1835785">
              <a:lnSpc>
                <a:spcPct val="100000"/>
              </a:lnSpc>
              <a:spcBef>
                <a:spcPts val="100"/>
              </a:spcBef>
            </a:pPr>
            <a:r>
              <a:rPr spc="-375" dirty="0"/>
              <a:t>Varia</a:t>
            </a:r>
            <a:r>
              <a:rPr lang="en-GB" spc="-375" dirty="0" err="1"/>
              <a:t>ti</a:t>
            </a:r>
            <a:r>
              <a:rPr spc="-375" dirty="0"/>
              <a:t>on</a:t>
            </a:r>
            <a:r>
              <a:rPr spc="-550" dirty="0"/>
              <a:t> </a:t>
            </a:r>
            <a:r>
              <a:rPr spc="-310" dirty="0"/>
              <a:t>explained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39" y="1608073"/>
            <a:ext cx="8041640" cy="313162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567690" indent="-342900">
              <a:lnSpc>
                <a:spcPts val="3800"/>
              </a:lnSpc>
              <a:spcBef>
                <a:spcPts val="2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31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2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0" dirty="0">
                <a:latin typeface="Arial" panose="020B0604020202020204" pitchFamily="34" charset="0"/>
                <a:cs typeface="Arial" panose="020B0604020202020204" pitchFamily="34" charset="0"/>
              </a:rPr>
              <a:t>varia</a:t>
            </a:r>
            <a:r>
              <a:rPr lang="en-GB" sz="3200" spc="-25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25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15" dirty="0">
                <a:latin typeface="Arial" panose="020B0604020202020204" pitchFamily="34" charset="0"/>
                <a:cs typeface="Arial" panose="020B0604020202020204" pitchFamily="34" charset="0"/>
              </a:rPr>
              <a:t>explained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1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yet</a:t>
            </a:r>
            <a:r>
              <a:rPr sz="3200" spc="-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0" dirty="0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sz="320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10" dirty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sz="32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sz="3200" spc="-305" dirty="0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sz="3200" spc="-4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0" dirty="0">
                <a:latin typeface="Arial" panose="020B0604020202020204" pitchFamily="34" charset="0"/>
                <a:cs typeface="Arial" panose="020B0604020202020204" pitchFamily="34" charset="0"/>
              </a:rPr>
              <a:t>traits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160"/>
              </a:spcBef>
              <a:buFont typeface="Arial"/>
              <a:buChar char="•"/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080" indent="-342900">
              <a:lnSpc>
                <a:spcPct val="100299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36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3200" spc="-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25" dirty="0">
                <a:latin typeface="Arial" panose="020B0604020202020204" pitchFamily="34" charset="0"/>
                <a:cs typeface="Arial" panose="020B0604020202020204" pitchFamily="34" charset="0"/>
              </a:rPr>
              <a:t>doubling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0" dirty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5" dirty="0">
                <a:latin typeface="Arial" panose="020B0604020202020204" pitchFamily="34" charset="0"/>
                <a:cs typeface="Arial" panose="020B0604020202020204" pitchFamily="34" charset="0"/>
              </a:rPr>
              <a:t>size,</a:t>
            </a:r>
            <a:r>
              <a:rPr sz="3200" spc="-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45" dirty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3200" spc="-240" dirty="0" err="1">
                <a:latin typeface="Arial" panose="020B0604020202020204" pitchFamily="34" charset="0"/>
                <a:cs typeface="Arial" panose="020B0604020202020204" pitchFamily="34" charset="0"/>
              </a:rPr>
              <a:t>iden</a:t>
            </a:r>
            <a:r>
              <a:rPr lang="en-GB" sz="3200" spc="-24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240" dirty="0" err="1">
                <a:latin typeface="Arial" panose="020B0604020202020204" pitchFamily="34" charset="0"/>
                <a:cs typeface="Arial" panose="020B0604020202020204" pitchFamily="34" charset="0"/>
              </a:rPr>
              <a:t>ﬁed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80" dirty="0">
                <a:latin typeface="Arial" panose="020B0604020202020204" pitchFamily="34" charset="0"/>
                <a:cs typeface="Arial" panose="020B0604020202020204" pitchFamily="34" charset="0"/>
              </a:rPr>
              <a:t>loci</a:t>
            </a:r>
            <a:r>
              <a:rPr sz="32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1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45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4" dirty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sz="32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15" dirty="0">
                <a:latin typeface="Arial" panose="020B0604020202020204" pitchFamily="34" charset="0"/>
                <a:cs typeface="Arial" panose="020B0604020202020204" pitchFamily="34" charset="0"/>
              </a:rPr>
              <a:t>double,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0" dirty="0">
                <a:latin typeface="Arial" panose="020B0604020202020204" pitchFamily="34" charset="0"/>
                <a:cs typeface="Arial" panose="020B0604020202020204" pitchFamily="34" charset="0"/>
              </a:rPr>
              <a:t>however, 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2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64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sz="32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45" dirty="0">
                <a:latin typeface="Arial" panose="020B0604020202020204" pitchFamily="34" charset="0"/>
                <a:cs typeface="Arial" panose="020B0604020202020204" pitchFamily="34" charset="0"/>
              </a:rPr>
              <a:t>variance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15" dirty="0">
                <a:latin typeface="Arial" panose="020B0604020202020204" pitchFamily="34" charset="0"/>
                <a:cs typeface="Arial" panose="020B0604020202020204" pitchFamily="34" charset="0"/>
              </a:rPr>
              <a:t>explained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1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GB" sz="3200" spc="-210" dirty="0">
                <a:latin typeface="Arial" panose="020B0604020202020204" pitchFamily="34" charset="0"/>
                <a:cs typeface="Arial" panose="020B0604020202020204" pitchFamily="34" charset="0"/>
              </a:rPr>
              <a:t> little increased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492125">
              <a:lnSpc>
                <a:spcPct val="100000"/>
              </a:lnSpc>
              <a:spcBef>
                <a:spcPts val="100"/>
              </a:spcBef>
            </a:pPr>
            <a:r>
              <a:rPr spc="-385" dirty="0"/>
              <a:t>Reasons</a:t>
            </a:r>
            <a:r>
              <a:rPr spc="-480" dirty="0"/>
              <a:t> </a:t>
            </a:r>
            <a:r>
              <a:rPr spc="-330" dirty="0"/>
              <a:t>for</a:t>
            </a:r>
            <a:r>
              <a:rPr spc="-535" dirty="0"/>
              <a:t> </a:t>
            </a:r>
            <a:r>
              <a:rPr spc="-360" dirty="0"/>
              <a:t>missing</a:t>
            </a:r>
            <a:r>
              <a:rPr spc="-470" dirty="0"/>
              <a:t> </a:t>
            </a:r>
            <a:r>
              <a:rPr spc="-280" dirty="0"/>
              <a:t>heritability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39" y="1527195"/>
            <a:ext cx="7791450" cy="394415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55600" marR="453390" indent="-342900">
              <a:lnSpc>
                <a:spcPts val="2300"/>
              </a:lnSpc>
              <a:spcBef>
                <a:spcPts val="459"/>
              </a:spcBef>
              <a:buFont typeface="Arial"/>
              <a:buChar char="•"/>
              <a:tabLst>
                <a:tab pos="355600" algn="l"/>
              </a:tabLst>
            </a:pPr>
            <a:r>
              <a:rPr sz="2200" spc="-210" dirty="0">
                <a:latin typeface="Arial" panose="020B0604020202020204" pitchFamily="34" charset="0"/>
                <a:cs typeface="Arial" panose="020B0604020202020204" pitchFamily="34" charset="0"/>
              </a:rPr>
              <a:t>“Common</a:t>
            </a:r>
            <a:r>
              <a:rPr sz="2200" spc="-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80" dirty="0">
                <a:latin typeface="Arial" panose="020B0604020202020204" pitchFamily="34" charset="0"/>
                <a:cs typeface="Arial" panose="020B0604020202020204" pitchFamily="34" charset="0"/>
              </a:rPr>
              <a:t>disease,</a:t>
            </a:r>
            <a:r>
              <a:rPr sz="2200" spc="-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25" dirty="0"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sz="2200" spc="-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60" dirty="0">
                <a:latin typeface="Arial" panose="020B0604020202020204" pitchFamily="34" charset="0"/>
                <a:cs typeface="Arial" panose="020B0604020202020204" pitchFamily="34" charset="0"/>
              </a:rPr>
              <a:t>variant”</a:t>
            </a:r>
            <a:r>
              <a:rPr sz="2200" spc="-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5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2200" spc="-2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80" dirty="0">
                <a:latin typeface="Arial" panose="020B0604020202020204" pitchFamily="34" charset="0"/>
                <a:cs typeface="Arial" panose="020B0604020202020204" pitchFamily="34" charset="0"/>
              </a:rPr>
              <a:t>incorrect</a:t>
            </a:r>
            <a:r>
              <a:rPr sz="2200"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5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sz="2200" spc="-20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sz="2200" spc="-1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75" dirty="0">
                <a:latin typeface="Arial" panose="020B0604020202020204" pitchFamily="34" charset="0"/>
                <a:cs typeface="Arial" panose="020B0604020202020204" pitchFamily="34" charset="0"/>
              </a:rPr>
              <a:t>rarer </a:t>
            </a:r>
            <a:r>
              <a:rPr sz="2200" spc="-65" dirty="0">
                <a:latin typeface="Arial" panose="020B0604020202020204" pitchFamily="34" charset="0"/>
                <a:cs typeface="Arial" panose="020B0604020202020204" pitchFamily="34" charset="0"/>
              </a:rPr>
              <a:t>variants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spcBef>
                <a:spcPts val="2760"/>
              </a:spcBef>
              <a:buFont typeface="Arial"/>
              <a:buChar char="•"/>
              <a:tabLst>
                <a:tab pos="354965" algn="l"/>
              </a:tabLst>
            </a:pPr>
            <a:r>
              <a:rPr sz="2200" spc="-175" dirty="0" err="1">
                <a:latin typeface="Arial" panose="020B0604020202020204" pitchFamily="34" charset="0"/>
                <a:cs typeface="Arial" panose="020B0604020202020204" pitchFamily="34" charset="0"/>
              </a:rPr>
              <a:t>Calcula</a:t>
            </a:r>
            <a:r>
              <a:rPr lang="en-GB" sz="2200" spc="-17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200" spc="-17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200" spc="-20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9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2200" spc="-150" dirty="0">
                <a:latin typeface="Arial" panose="020B0604020202020204" pitchFamily="34" charset="0"/>
                <a:cs typeface="Arial" panose="020B0604020202020204" pitchFamily="34" charset="0"/>
              </a:rPr>
              <a:t>heritability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85" dirty="0">
                <a:latin typeface="Arial" panose="020B0604020202020204" pitchFamily="34" charset="0"/>
                <a:cs typeface="Arial" panose="020B0604020202020204" pitchFamily="34" charset="0"/>
              </a:rPr>
              <a:t>eﬀects</a:t>
            </a:r>
            <a:r>
              <a:rPr sz="22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5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2200" spc="-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0" dirty="0">
                <a:latin typeface="Arial" panose="020B0604020202020204" pitchFamily="34" charset="0"/>
                <a:cs typeface="Arial" panose="020B0604020202020204" pitchFamily="34" charset="0"/>
              </a:rPr>
              <a:t>wrong?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spcBef>
                <a:spcPts val="2660"/>
              </a:spcBef>
              <a:buFont typeface="Arial"/>
              <a:buChar char="•"/>
              <a:tabLst>
                <a:tab pos="354965" algn="l"/>
              </a:tabLst>
            </a:pPr>
            <a:r>
              <a:rPr sz="2200" spc="-210" dirty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sz="2200" spc="-195" dirty="0">
                <a:latin typeface="Arial" panose="020B0604020202020204" pitchFamily="34" charset="0"/>
                <a:cs typeface="Arial" panose="020B0604020202020204" pitchFamily="34" charset="0"/>
              </a:rPr>
              <a:t>enough</a:t>
            </a:r>
            <a:r>
              <a:rPr sz="2200" spc="-2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25" dirty="0">
                <a:latin typeface="Arial" panose="020B0604020202020204" pitchFamily="34" charset="0"/>
                <a:cs typeface="Arial" panose="020B0604020202020204" pitchFamily="34" charset="0"/>
              </a:rPr>
              <a:t>common </a:t>
            </a:r>
            <a:r>
              <a:rPr sz="2200" spc="-180" dirty="0">
                <a:latin typeface="Arial" panose="020B0604020202020204" pitchFamily="34" charset="0"/>
                <a:cs typeface="Arial" panose="020B0604020202020204" pitchFamily="34" charset="0"/>
              </a:rPr>
              <a:t>variants</a:t>
            </a:r>
            <a:r>
              <a:rPr sz="2200"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9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200" spc="-20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55" dirty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sz="2200" spc="-20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90" dirty="0">
                <a:latin typeface="Arial" panose="020B0604020202020204" pitchFamily="34" charset="0"/>
                <a:cs typeface="Arial" panose="020B0604020202020204" pitchFamily="34" charset="0"/>
              </a:rPr>
              <a:t>eﬀect</a:t>
            </a:r>
            <a:r>
              <a:rPr sz="22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75" dirty="0">
                <a:latin typeface="Arial" panose="020B0604020202020204" pitchFamily="34" charset="0"/>
                <a:cs typeface="Arial" panose="020B0604020202020204" pitchFamily="34" charset="0"/>
              </a:rPr>
              <a:t>detected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spcBef>
                <a:spcPts val="2765"/>
              </a:spcBef>
              <a:buFont typeface="Arial"/>
              <a:buChar char="•"/>
              <a:tabLst>
                <a:tab pos="354965" algn="l"/>
              </a:tabLst>
            </a:pPr>
            <a:r>
              <a:rPr sz="2200" spc="-195" dirty="0">
                <a:latin typeface="Arial" panose="020B0604020202020204" pitchFamily="34" charset="0"/>
                <a:cs typeface="Arial" panose="020B0604020202020204" pitchFamily="34" charset="0"/>
              </a:rPr>
              <a:t>Structural</a:t>
            </a:r>
            <a:r>
              <a:rPr sz="2200" spc="-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4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2200" spc="-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80" dirty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sz="2200" spc="-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10" dirty="0">
                <a:latin typeface="Arial" panose="020B0604020202020204" pitchFamily="34" charset="0"/>
                <a:cs typeface="Arial" panose="020B0604020202020204" pitchFamily="34" charset="0"/>
              </a:rPr>
              <a:t>genomic </a:t>
            </a:r>
            <a:r>
              <a:rPr sz="2200" spc="-180" dirty="0">
                <a:latin typeface="Arial" panose="020B0604020202020204" pitchFamily="34" charset="0"/>
                <a:cs typeface="Arial" panose="020B0604020202020204" pitchFamily="34" charset="0"/>
              </a:rPr>
              <a:t>variants</a:t>
            </a:r>
            <a:r>
              <a:rPr sz="2200" spc="-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80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sz="2200" spc="-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0" dirty="0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20"/>
              </a:spcBef>
              <a:buFont typeface="Arial"/>
              <a:buChar char="•"/>
            </a:pP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080" indent="-342900">
              <a:lnSpc>
                <a:spcPct val="79500"/>
              </a:lnSpc>
              <a:buFont typeface="Arial"/>
              <a:buChar char="•"/>
              <a:tabLst>
                <a:tab pos="355600" algn="l"/>
              </a:tabLst>
            </a:pPr>
            <a:r>
              <a:rPr sz="2200" spc="-200" dirty="0">
                <a:latin typeface="Arial" panose="020B0604020202020204" pitchFamily="34" charset="0"/>
                <a:cs typeface="Arial" panose="020B0604020202020204" pitchFamily="34" charset="0"/>
              </a:rPr>
              <a:t>Diﬃcult</a:t>
            </a:r>
            <a:r>
              <a:rPr sz="2200" spc="-1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200" spc="-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85" dirty="0">
                <a:latin typeface="Arial" panose="020B0604020202020204" pitchFamily="34" charset="0"/>
                <a:cs typeface="Arial" panose="020B0604020202020204" pitchFamily="34" charset="0"/>
              </a:rPr>
              <a:t>analyse</a:t>
            </a:r>
            <a:r>
              <a:rPr sz="2200" spc="-1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20" dirty="0">
                <a:latin typeface="Arial" panose="020B0604020202020204" pitchFamily="34" charset="0"/>
                <a:cs typeface="Arial" panose="020B0604020202020204" pitchFamily="34" charset="0"/>
              </a:rPr>
              <a:t>gene-</a:t>
            </a:r>
            <a:r>
              <a:rPr sz="2200" spc="-229" dirty="0">
                <a:latin typeface="Arial" panose="020B0604020202020204" pitchFamily="34" charset="0"/>
                <a:cs typeface="Arial" panose="020B0604020202020204" pitchFamily="34" charset="0"/>
              </a:rPr>
              <a:t>gene/gene-</a:t>
            </a:r>
            <a:r>
              <a:rPr sz="2200" spc="-19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sz="2200" spc="-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04" dirty="0" err="1">
                <a:latin typeface="Arial" panose="020B0604020202020204" pitchFamily="34" charset="0"/>
                <a:cs typeface="Arial" panose="020B0604020202020204" pitchFamily="34" charset="0"/>
              </a:rPr>
              <a:t>interac</a:t>
            </a:r>
            <a:r>
              <a:rPr lang="en-GB" sz="2200" spc="-204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200" spc="-204" dirty="0" err="1"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r>
              <a:rPr sz="22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5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2200" spc="-8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200" spc="-20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75" dirty="0"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r>
              <a:rPr sz="2200" spc="-2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65" dirty="0">
                <a:latin typeface="Arial" panose="020B0604020202020204" pitchFamily="34" charset="0"/>
                <a:cs typeface="Arial" panose="020B0604020202020204" pitchFamily="34" charset="0"/>
              </a:rPr>
              <a:t>high-dimensional</a:t>
            </a:r>
            <a:r>
              <a:rPr sz="2200" spc="-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8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200" spc="-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65" dirty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sz="22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80" dirty="0">
                <a:latin typeface="Arial" panose="020B0604020202020204" pitchFamily="34" charset="0"/>
                <a:cs typeface="Arial" panose="020B0604020202020204" pitchFamily="34" charset="0"/>
              </a:rPr>
              <a:t>biology</a:t>
            </a:r>
            <a:r>
              <a:rPr sz="2200" spc="-210" dirty="0"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  <a:r>
              <a:rPr sz="22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0" dirty="0">
                <a:latin typeface="Arial" panose="020B0604020202020204" pitchFamily="34" charset="0"/>
                <a:cs typeface="Arial" panose="020B0604020202020204" pitchFamily="34" charset="0"/>
              </a:rPr>
              <a:t>(i.e., </a:t>
            </a:r>
            <a:r>
              <a:rPr sz="2200" spc="-195" dirty="0" err="1">
                <a:latin typeface="Arial" panose="020B0604020202020204" pitchFamily="34" charset="0"/>
                <a:cs typeface="Arial" panose="020B0604020202020204" pitchFamily="34" charset="0"/>
              </a:rPr>
              <a:t>combina</a:t>
            </a:r>
            <a:r>
              <a:rPr lang="en-GB" sz="2200" spc="-19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200" spc="-19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200" spc="-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9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200" spc="-1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95" dirty="0">
                <a:latin typeface="Arial" panose="020B0604020202020204" pitchFamily="34" charset="0"/>
                <a:cs typeface="Arial" panose="020B0604020202020204" pitchFamily="34" charset="0"/>
              </a:rPr>
              <a:t>genomic,</a:t>
            </a:r>
            <a:r>
              <a:rPr sz="2200" spc="-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85" dirty="0">
                <a:latin typeface="Arial" panose="020B0604020202020204" pitchFamily="34" charset="0"/>
                <a:cs typeface="Arial" panose="020B0604020202020204" pitchFamily="34" charset="0"/>
              </a:rPr>
              <a:t>transcriptomic,</a:t>
            </a:r>
            <a:r>
              <a:rPr sz="2200" spc="-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85" dirty="0">
                <a:latin typeface="Arial" panose="020B0604020202020204" pitchFamily="34" charset="0"/>
                <a:cs typeface="Arial" panose="020B0604020202020204" pitchFamily="34" charset="0"/>
              </a:rPr>
              <a:t>proteomic,</a:t>
            </a:r>
            <a:r>
              <a:rPr sz="2200" spc="-1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50" dirty="0">
                <a:latin typeface="Arial" panose="020B0604020202020204" pitchFamily="34" charset="0"/>
                <a:cs typeface="Arial" panose="020B0604020202020204" pitchFamily="34" charset="0"/>
              </a:rPr>
              <a:t>metabolomic </a:t>
            </a:r>
            <a:r>
              <a:rPr sz="2200" spc="-45" dirty="0">
                <a:latin typeface="Arial" panose="020B0604020202020204" pitchFamily="34" charset="0"/>
                <a:cs typeface="Arial" panose="020B0604020202020204" pitchFamily="34" charset="0"/>
              </a:rPr>
              <a:t>data)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492125">
              <a:lnSpc>
                <a:spcPct val="100000"/>
              </a:lnSpc>
              <a:spcBef>
                <a:spcPts val="100"/>
              </a:spcBef>
            </a:pPr>
            <a:r>
              <a:rPr spc="-385" dirty="0"/>
              <a:t>Reasons</a:t>
            </a:r>
            <a:r>
              <a:rPr spc="-480" dirty="0"/>
              <a:t> </a:t>
            </a:r>
            <a:r>
              <a:rPr spc="-330" dirty="0"/>
              <a:t>for</a:t>
            </a:r>
            <a:r>
              <a:rPr spc="-535" dirty="0"/>
              <a:t> </a:t>
            </a:r>
            <a:r>
              <a:rPr spc="-360" dirty="0"/>
              <a:t>missing</a:t>
            </a:r>
            <a:r>
              <a:rPr spc="-470" dirty="0"/>
              <a:t> </a:t>
            </a:r>
            <a:r>
              <a:rPr spc="-280" dirty="0"/>
              <a:t>heritability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371600" y="2221992"/>
            <a:ext cx="1828800" cy="1664335"/>
            <a:chOff x="1371600" y="2221992"/>
            <a:chExt cx="1828800" cy="1664335"/>
          </a:xfrm>
        </p:grpSpPr>
        <p:sp>
          <p:nvSpPr>
            <p:cNvPr id="4" name="object 4"/>
            <p:cNvSpPr/>
            <p:nvPr/>
          </p:nvSpPr>
          <p:spPr>
            <a:xfrm>
              <a:off x="1371600" y="2221992"/>
              <a:ext cx="1828800" cy="1664335"/>
            </a:xfrm>
            <a:custGeom>
              <a:avLst/>
              <a:gdLst/>
              <a:ahLst/>
              <a:cxnLst/>
              <a:rect l="l" t="t" r="r" b="b"/>
              <a:pathLst>
                <a:path w="1828800" h="1664335">
                  <a:moveTo>
                    <a:pt x="914400" y="0"/>
                  </a:moveTo>
                  <a:lnTo>
                    <a:pt x="864233" y="1230"/>
                  </a:lnTo>
                  <a:lnTo>
                    <a:pt x="814776" y="4881"/>
                  </a:lnTo>
                  <a:lnTo>
                    <a:pt x="766093" y="10888"/>
                  </a:lnTo>
                  <a:lnTo>
                    <a:pt x="718256" y="19189"/>
                  </a:lnTo>
                  <a:lnTo>
                    <a:pt x="671335" y="29719"/>
                  </a:lnTo>
                  <a:lnTo>
                    <a:pt x="625400" y="42415"/>
                  </a:lnTo>
                  <a:lnTo>
                    <a:pt x="580519" y="57214"/>
                  </a:lnTo>
                  <a:lnTo>
                    <a:pt x="536764" y="74053"/>
                  </a:lnTo>
                  <a:lnTo>
                    <a:pt x="494205" y="92867"/>
                  </a:lnTo>
                  <a:lnTo>
                    <a:pt x="452909" y="113593"/>
                  </a:lnTo>
                  <a:lnTo>
                    <a:pt x="412949" y="136170"/>
                  </a:lnTo>
                  <a:lnTo>
                    <a:pt x="374390" y="160531"/>
                  </a:lnTo>
                  <a:lnTo>
                    <a:pt x="337308" y="186616"/>
                  </a:lnTo>
                  <a:lnTo>
                    <a:pt x="301768" y="214358"/>
                  </a:lnTo>
                  <a:lnTo>
                    <a:pt x="267843" y="243697"/>
                  </a:lnTo>
                  <a:lnTo>
                    <a:pt x="235600" y="274567"/>
                  </a:lnTo>
                  <a:lnTo>
                    <a:pt x="205108" y="306906"/>
                  </a:lnTo>
                  <a:lnTo>
                    <a:pt x="176442" y="340649"/>
                  </a:lnTo>
                  <a:lnTo>
                    <a:pt x="149666" y="375735"/>
                  </a:lnTo>
                  <a:lnTo>
                    <a:pt x="124854" y="412099"/>
                  </a:lnTo>
                  <a:lnTo>
                    <a:pt x="102073" y="449680"/>
                  </a:lnTo>
                  <a:lnTo>
                    <a:pt x="81394" y="488411"/>
                  </a:lnTo>
                  <a:lnTo>
                    <a:pt x="62887" y="528229"/>
                  </a:lnTo>
                  <a:lnTo>
                    <a:pt x="46621" y="569073"/>
                  </a:lnTo>
                  <a:lnTo>
                    <a:pt x="32666" y="610877"/>
                  </a:lnTo>
                  <a:lnTo>
                    <a:pt x="21093" y="653581"/>
                  </a:lnTo>
                  <a:lnTo>
                    <a:pt x="11968" y="697119"/>
                  </a:lnTo>
                  <a:lnTo>
                    <a:pt x="5365" y="741427"/>
                  </a:lnTo>
                  <a:lnTo>
                    <a:pt x="1352" y="786442"/>
                  </a:lnTo>
                  <a:lnTo>
                    <a:pt x="0" y="832104"/>
                  </a:lnTo>
                  <a:lnTo>
                    <a:pt x="1352" y="877764"/>
                  </a:lnTo>
                  <a:lnTo>
                    <a:pt x="5365" y="922779"/>
                  </a:lnTo>
                  <a:lnTo>
                    <a:pt x="11968" y="967088"/>
                  </a:lnTo>
                  <a:lnTo>
                    <a:pt x="21093" y="1010626"/>
                  </a:lnTo>
                  <a:lnTo>
                    <a:pt x="32666" y="1053329"/>
                  </a:lnTo>
                  <a:lnTo>
                    <a:pt x="46621" y="1095133"/>
                  </a:lnTo>
                  <a:lnTo>
                    <a:pt x="62887" y="1135976"/>
                  </a:lnTo>
                  <a:lnTo>
                    <a:pt x="81394" y="1175796"/>
                  </a:lnTo>
                  <a:lnTo>
                    <a:pt x="102073" y="1214526"/>
                  </a:lnTo>
                  <a:lnTo>
                    <a:pt x="124854" y="1252106"/>
                  </a:lnTo>
                  <a:lnTo>
                    <a:pt x="149666" y="1288470"/>
                  </a:lnTo>
                  <a:lnTo>
                    <a:pt x="176442" y="1323557"/>
                  </a:lnTo>
                  <a:lnTo>
                    <a:pt x="205108" y="1357301"/>
                  </a:lnTo>
                  <a:lnTo>
                    <a:pt x="235600" y="1389640"/>
                  </a:lnTo>
                  <a:lnTo>
                    <a:pt x="267843" y="1420510"/>
                  </a:lnTo>
                  <a:lnTo>
                    <a:pt x="301768" y="1449848"/>
                  </a:lnTo>
                  <a:lnTo>
                    <a:pt x="337308" y="1477591"/>
                  </a:lnTo>
                  <a:lnTo>
                    <a:pt x="374390" y="1503674"/>
                  </a:lnTo>
                  <a:lnTo>
                    <a:pt x="412949" y="1528037"/>
                  </a:lnTo>
                  <a:lnTo>
                    <a:pt x="452909" y="1550612"/>
                  </a:lnTo>
                  <a:lnTo>
                    <a:pt x="494205" y="1571340"/>
                  </a:lnTo>
                  <a:lnTo>
                    <a:pt x="536764" y="1590154"/>
                  </a:lnTo>
                  <a:lnTo>
                    <a:pt x="580519" y="1606993"/>
                  </a:lnTo>
                  <a:lnTo>
                    <a:pt x="625400" y="1621792"/>
                  </a:lnTo>
                  <a:lnTo>
                    <a:pt x="671335" y="1634487"/>
                  </a:lnTo>
                  <a:lnTo>
                    <a:pt x="718256" y="1645018"/>
                  </a:lnTo>
                  <a:lnTo>
                    <a:pt x="766093" y="1653317"/>
                  </a:lnTo>
                  <a:lnTo>
                    <a:pt x="814776" y="1659326"/>
                  </a:lnTo>
                  <a:lnTo>
                    <a:pt x="864233" y="1662976"/>
                  </a:lnTo>
                  <a:lnTo>
                    <a:pt x="914400" y="1664208"/>
                  </a:lnTo>
                  <a:lnTo>
                    <a:pt x="964564" y="1662976"/>
                  </a:lnTo>
                  <a:lnTo>
                    <a:pt x="1014022" y="1659326"/>
                  </a:lnTo>
                  <a:lnTo>
                    <a:pt x="1062705" y="1653317"/>
                  </a:lnTo>
                  <a:lnTo>
                    <a:pt x="1110542" y="1645018"/>
                  </a:lnTo>
                  <a:lnTo>
                    <a:pt x="1157462" y="1634487"/>
                  </a:lnTo>
                  <a:lnTo>
                    <a:pt x="1203398" y="1621792"/>
                  </a:lnTo>
                  <a:lnTo>
                    <a:pt x="1248279" y="1606993"/>
                  </a:lnTo>
                  <a:lnTo>
                    <a:pt x="1292033" y="1590154"/>
                  </a:lnTo>
                  <a:lnTo>
                    <a:pt x="1334593" y="1571340"/>
                  </a:lnTo>
                  <a:lnTo>
                    <a:pt x="1375888" y="1550612"/>
                  </a:lnTo>
                  <a:lnTo>
                    <a:pt x="1415849" y="1528037"/>
                  </a:lnTo>
                  <a:lnTo>
                    <a:pt x="1454407" y="1503674"/>
                  </a:lnTo>
                  <a:lnTo>
                    <a:pt x="1491490" y="1477591"/>
                  </a:lnTo>
                  <a:lnTo>
                    <a:pt x="1527028" y="1449848"/>
                  </a:lnTo>
                  <a:lnTo>
                    <a:pt x="1560955" y="1420510"/>
                  </a:lnTo>
                  <a:lnTo>
                    <a:pt x="1593198" y="1389640"/>
                  </a:lnTo>
                  <a:lnTo>
                    <a:pt x="1623689" y="1357301"/>
                  </a:lnTo>
                  <a:lnTo>
                    <a:pt x="1652356" y="1323557"/>
                  </a:lnTo>
                  <a:lnTo>
                    <a:pt x="1679131" y="1288470"/>
                  </a:lnTo>
                  <a:lnTo>
                    <a:pt x="1703943" y="1252106"/>
                  </a:lnTo>
                  <a:lnTo>
                    <a:pt x="1726725" y="1214526"/>
                  </a:lnTo>
                  <a:lnTo>
                    <a:pt x="1747403" y="1175796"/>
                  </a:lnTo>
                  <a:lnTo>
                    <a:pt x="1765910" y="1135976"/>
                  </a:lnTo>
                  <a:lnTo>
                    <a:pt x="1782177" y="1095133"/>
                  </a:lnTo>
                  <a:lnTo>
                    <a:pt x="1796131" y="1053329"/>
                  </a:lnTo>
                  <a:lnTo>
                    <a:pt x="1807705" y="1010626"/>
                  </a:lnTo>
                  <a:lnTo>
                    <a:pt x="1816828" y="967088"/>
                  </a:lnTo>
                  <a:lnTo>
                    <a:pt x="1823432" y="922779"/>
                  </a:lnTo>
                  <a:lnTo>
                    <a:pt x="1827444" y="877764"/>
                  </a:lnTo>
                  <a:lnTo>
                    <a:pt x="1828800" y="832104"/>
                  </a:lnTo>
                  <a:lnTo>
                    <a:pt x="1827444" y="786442"/>
                  </a:lnTo>
                  <a:lnTo>
                    <a:pt x="1823432" y="741427"/>
                  </a:lnTo>
                  <a:lnTo>
                    <a:pt x="1816828" y="697119"/>
                  </a:lnTo>
                  <a:lnTo>
                    <a:pt x="1807705" y="653581"/>
                  </a:lnTo>
                  <a:lnTo>
                    <a:pt x="1796131" y="610877"/>
                  </a:lnTo>
                  <a:lnTo>
                    <a:pt x="1782177" y="569073"/>
                  </a:lnTo>
                  <a:lnTo>
                    <a:pt x="1765910" y="528229"/>
                  </a:lnTo>
                  <a:lnTo>
                    <a:pt x="1747403" y="488411"/>
                  </a:lnTo>
                  <a:lnTo>
                    <a:pt x="1726725" y="449680"/>
                  </a:lnTo>
                  <a:lnTo>
                    <a:pt x="1703943" y="412099"/>
                  </a:lnTo>
                  <a:lnTo>
                    <a:pt x="1679131" y="375735"/>
                  </a:lnTo>
                  <a:lnTo>
                    <a:pt x="1652356" y="340649"/>
                  </a:lnTo>
                  <a:lnTo>
                    <a:pt x="1623689" y="306906"/>
                  </a:lnTo>
                  <a:lnTo>
                    <a:pt x="1593198" y="274567"/>
                  </a:lnTo>
                  <a:lnTo>
                    <a:pt x="1560957" y="243697"/>
                  </a:lnTo>
                  <a:lnTo>
                    <a:pt x="1527028" y="214358"/>
                  </a:lnTo>
                  <a:lnTo>
                    <a:pt x="1491490" y="186616"/>
                  </a:lnTo>
                  <a:lnTo>
                    <a:pt x="1454407" y="160531"/>
                  </a:lnTo>
                  <a:lnTo>
                    <a:pt x="1415849" y="136170"/>
                  </a:lnTo>
                  <a:lnTo>
                    <a:pt x="1375888" y="113593"/>
                  </a:lnTo>
                  <a:lnTo>
                    <a:pt x="1334593" y="92867"/>
                  </a:lnTo>
                  <a:lnTo>
                    <a:pt x="1292033" y="74053"/>
                  </a:lnTo>
                  <a:lnTo>
                    <a:pt x="1248279" y="57214"/>
                  </a:lnTo>
                  <a:lnTo>
                    <a:pt x="1203398" y="42415"/>
                  </a:lnTo>
                  <a:lnTo>
                    <a:pt x="1157462" y="29719"/>
                  </a:lnTo>
                  <a:lnTo>
                    <a:pt x="1110542" y="19189"/>
                  </a:lnTo>
                  <a:lnTo>
                    <a:pt x="1062705" y="10888"/>
                  </a:lnTo>
                  <a:lnTo>
                    <a:pt x="1014022" y="4881"/>
                  </a:lnTo>
                  <a:lnTo>
                    <a:pt x="964564" y="1230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609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2579" y="2430779"/>
              <a:ext cx="1476756" cy="5135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3831" y="2705100"/>
              <a:ext cx="1248155" cy="5135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76044" y="2979420"/>
              <a:ext cx="905255" cy="5135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7463" y="3253740"/>
              <a:ext cx="976883" cy="51358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735790" y="2487548"/>
            <a:ext cx="1111885" cy="11125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 marR="5080" algn="ctr">
              <a:lnSpc>
                <a:spcPct val="98800"/>
              </a:lnSpc>
              <a:spcBef>
                <a:spcPts val="125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Low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power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detect small effects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785872" y="4419600"/>
            <a:ext cx="3429000" cy="838200"/>
            <a:chOff x="2785872" y="4419600"/>
            <a:chExt cx="3429000" cy="838200"/>
          </a:xfrm>
        </p:grpSpPr>
        <p:sp>
          <p:nvSpPr>
            <p:cNvPr id="11" name="object 11"/>
            <p:cNvSpPr/>
            <p:nvPr/>
          </p:nvSpPr>
          <p:spPr>
            <a:xfrm>
              <a:off x="2785872" y="4419600"/>
              <a:ext cx="3429000" cy="838200"/>
            </a:xfrm>
            <a:custGeom>
              <a:avLst/>
              <a:gdLst/>
              <a:ahLst/>
              <a:cxnLst/>
              <a:rect l="l" t="t" r="r" b="b"/>
              <a:pathLst>
                <a:path w="3429000" h="838200">
                  <a:moveTo>
                    <a:pt x="1714500" y="0"/>
                  </a:moveTo>
                  <a:lnTo>
                    <a:pt x="1642023" y="367"/>
                  </a:lnTo>
                  <a:lnTo>
                    <a:pt x="1570314" y="1460"/>
                  </a:lnTo>
                  <a:lnTo>
                    <a:pt x="1499431" y="3263"/>
                  </a:lnTo>
                  <a:lnTo>
                    <a:pt x="1429435" y="5764"/>
                  </a:lnTo>
                  <a:lnTo>
                    <a:pt x="1360384" y="8945"/>
                  </a:lnTo>
                  <a:lnTo>
                    <a:pt x="1292336" y="12796"/>
                  </a:lnTo>
                  <a:lnTo>
                    <a:pt x="1225355" y="17298"/>
                  </a:lnTo>
                  <a:lnTo>
                    <a:pt x="1159497" y="22438"/>
                  </a:lnTo>
                  <a:lnTo>
                    <a:pt x="1094823" y="28202"/>
                  </a:lnTo>
                  <a:lnTo>
                    <a:pt x="1031391" y="34575"/>
                  </a:lnTo>
                  <a:lnTo>
                    <a:pt x="969262" y="41544"/>
                  </a:lnTo>
                  <a:lnTo>
                    <a:pt x="908495" y="49091"/>
                  </a:lnTo>
                  <a:lnTo>
                    <a:pt x="849149" y="57205"/>
                  </a:lnTo>
                  <a:lnTo>
                    <a:pt x="791284" y="65871"/>
                  </a:lnTo>
                  <a:lnTo>
                    <a:pt x="734959" y="75072"/>
                  </a:lnTo>
                  <a:lnTo>
                    <a:pt x="680234" y="84796"/>
                  </a:lnTo>
                  <a:lnTo>
                    <a:pt x="627169" y="95027"/>
                  </a:lnTo>
                  <a:lnTo>
                    <a:pt x="575823" y="105751"/>
                  </a:lnTo>
                  <a:lnTo>
                    <a:pt x="526256" y="116953"/>
                  </a:lnTo>
                  <a:lnTo>
                    <a:pt x="478525" y="128619"/>
                  </a:lnTo>
                  <a:lnTo>
                    <a:pt x="432692" y="140735"/>
                  </a:lnTo>
                  <a:lnTo>
                    <a:pt x="388818" y="153286"/>
                  </a:lnTo>
                  <a:lnTo>
                    <a:pt x="346958" y="166255"/>
                  </a:lnTo>
                  <a:lnTo>
                    <a:pt x="307174" y="179633"/>
                  </a:lnTo>
                  <a:lnTo>
                    <a:pt x="269527" y="193401"/>
                  </a:lnTo>
                  <a:lnTo>
                    <a:pt x="234074" y="207545"/>
                  </a:lnTo>
                  <a:lnTo>
                    <a:pt x="169992" y="236907"/>
                  </a:lnTo>
                  <a:lnTo>
                    <a:pt x="115401" y="267601"/>
                  </a:lnTo>
                  <a:lnTo>
                    <a:pt x="70782" y="299511"/>
                  </a:lnTo>
                  <a:lnTo>
                    <a:pt x="36609" y="332522"/>
                  </a:lnTo>
                  <a:lnTo>
                    <a:pt x="13357" y="366516"/>
                  </a:lnTo>
                  <a:lnTo>
                    <a:pt x="0" y="419100"/>
                  </a:lnTo>
                  <a:lnTo>
                    <a:pt x="1503" y="436820"/>
                  </a:lnTo>
                  <a:lnTo>
                    <a:pt x="23587" y="488795"/>
                  </a:lnTo>
                  <a:lnTo>
                    <a:pt x="52360" y="522312"/>
                  </a:lnTo>
                  <a:lnTo>
                    <a:pt x="91817" y="554786"/>
                  </a:lnTo>
                  <a:lnTo>
                    <a:pt x="141480" y="586103"/>
                  </a:lnTo>
                  <a:lnTo>
                    <a:pt x="200875" y="616146"/>
                  </a:lnTo>
                  <a:lnTo>
                    <a:pt x="269527" y="644798"/>
                  </a:lnTo>
                  <a:lnTo>
                    <a:pt x="307174" y="658566"/>
                  </a:lnTo>
                  <a:lnTo>
                    <a:pt x="346958" y="671943"/>
                  </a:lnTo>
                  <a:lnTo>
                    <a:pt x="388818" y="684913"/>
                  </a:lnTo>
                  <a:lnTo>
                    <a:pt x="432692" y="697463"/>
                  </a:lnTo>
                  <a:lnTo>
                    <a:pt x="478525" y="709580"/>
                  </a:lnTo>
                  <a:lnTo>
                    <a:pt x="526256" y="721245"/>
                  </a:lnTo>
                  <a:lnTo>
                    <a:pt x="575823" y="732448"/>
                  </a:lnTo>
                  <a:lnTo>
                    <a:pt x="627169" y="743172"/>
                  </a:lnTo>
                  <a:lnTo>
                    <a:pt x="680234" y="753403"/>
                  </a:lnTo>
                  <a:lnTo>
                    <a:pt x="734959" y="763127"/>
                  </a:lnTo>
                  <a:lnTo>
                    <a:pt x="791284" y="772327"/>
                  </a:lnTo>
                  <a:lnTo>
                    <a:pt x="849149" y="780992"/>
                  </a:lnTo>
                  <a:lnTo>
                    <a:pt x="908495" y="789106"/>
                  </a:lnTo>
                  <a:lnTo>
                    <a:pt x="969262" y="796655"/>
                  </a:lnTo>
                  <a:lnTo>
                    <a:pt x="1031391" y="803622"/>
                  </a:lnTo>
                  <a:lnTo>
                    <a:pt x="1094823" y="809995"/>
                  </a:lnTo>
                  <a:lnTo>
                    <a:pt x="1159497" y="815761"/>
                  </a:lnTo>
                  <a:lnTo>
                    <a:pt x="1225355" y="820901"/>
                  </a:lnTo>
                  <a:lnTo>
                    <a:pt x="1292336" y="825403"/>
                  </a:lnTo>
                  <a:lnTo>
                    <a:pt x="1360384" y="829252"/>
                  </a:lnTo>
                  <a:lnTo>
                    <a:pt x="1429435" y="832435"/>
                  </a:lnTo>
                  <a:lnTo>
                    <a:pt x="1499431" y="834934"/>
                  </a:lnTo>
                  <a:lnTo>
                    <a:pt x="1570314" y="836739"/>
                  </a:lnTo>
                  <a:lnTo>
                    <a:pt x="1642023" y="837831"/>
                  </a:lnTo>
                  <a:lnTo>
                    <a:pt x="1714500" y="838200"/>
                  </a:lnTo>
                  <a:lnTo>
                    <a:pt x="1786975" y="837831"/>
                  </a:lnTo>
                  <a:lnTo>
                    <a:pt x="1858683" y="836739"/>
                  </a:lnTo>
                  <a:lnTo>
                    <a:pt x="1929565" y="834934"/>
                  </a:lnTo>
                  <a:lnTo>
                    <a:pt x="1999561" y="832435"/>
                  </a:lnTo>
                  <a:lnTo>
                    <a:pt x="2068612" y="829252"/>
                  </a:lnTo>
                  <a:lnTo>
                    <a:pt x="2136660" y="825403"/>
                  </a:lnTo>
                  <a:lnTo>
                    <a:pt x="2203643" y="820901"/>
                  </a:lnTo>
                  <a:lnTo>
                    <a:pt x="2269500" y="815761"/>
                  </a:lnTo>
                  <a:lnTo>
                    <a:pt x="2334174" y="809995"/>
                  </a:lnTo>
                  <a:lnTo>
                    <a:pt x="2397606" y="803622"/>
                  </a:lnTo>
                  <a:lnTo>
                    <a:pt x="2459734" y="796655"/>
                  </a:lnTo>
                  <a:lnTo>
                    <a:pt x="2520501" y="789106"/>
                  </a:lnTo>
                  <a:lnTo>
                    <a:pt x="2579848" y="780992"/>
                  </a:lnTo>
                  <a:lnTo>
                    <a:pt x="2637713" y="772327"/>
                  </a:lnTo>
                  <a:lnTo>
                    <a:pt x="2694038" y="763127"/>
                  </a:lnTo>
                  <a:lnTo>
                    <a:pt x="2748762" y="753403"/>
                  </a:lnTo>
                  <a:lnTo>
                    <a:pt x="2801828" y="743172"/>
                  </a:lnTo>
                  <a:lnTo>
                    <a:pt x="2853174" y="732448"/>
                  </a:lnTo>
                  <a:lnTo>
                    <a:pt x="2902742" y="721245"/>
                  </a:lnTo>
                  <a:lnTo>
                    <a:pt x="2950471" y="709580"/>
                  </a:lnTo>
                  <a:lnTo>
                    <a:pt x="2996305" y="697463"/>
                  </a:lnTo>
                  <a:lnTo>
                    <a:pt x="3040180" y="684913"/>
                  </a:lnTo>
                  <a:lnTo>
                    <a:pt x="3082039" y="671943"/>
                  </a:lnTo>
                  <a:lnTo>
                    <a:pt x="3121823" y="658566"/>
                  </a:lnTo>
                  <a:lnTo>
                    <a:pt x="3159470" y="644798"/>
                  </a:lnTo>
                  <a:lnTo>
                    <a:pt x="3194922" y="630652"/>
                  </a:lnTo>
                  <a:lnTo>
                    <a:pt x="3259005" y="601292"/>
                  </a:lnTo>
                  <a:lnTo>
                    <a:pt x="3313596" y="570598"/>
                  </a:lnTo>
                  <a:lnTo>
                    <a:pt x="3358215" y="538687"/>
                  </a:lnTo>
                  <a:lnTo>
                    <a:pt x="3392388" y="505677"/>
                  </a:lnTo>
                  <a:lnTo>
                    <a:pt x="3415639" y="471681"/>
                  </a:lnTo>
                  <a:lnTo>
                    <a:pt x="3428998" y="419100"/>
                  </a:lnTo>
                  <a:lnTo>
                    <a:pt x="3427493" y="401379"/>
                  </a:lnTo>
                  <a:lnTo>
                    <a:pt x="3405409" y="349403"/>
                  </a:lnTo>
                  <a:lnTo>
                    <a:pt x="3376636" y="315887"/>
                  </a:lnTo>
                  <a:lnTo>
                    <a:pt x="3337181" y="283411"/>
                  </a:lnTo>
                  <a:lnTo>
                    <a:pt x="3287516" y="252094"/>
                  </a:lnTo>
                  <a:lnTo>
                    <a:pt x="3228121" y="222053"/>
                  </a:lnTo>
                  <a:lnTo>
                    <a:pt x="3159470" y="193401"/>
                  </a:lnTo>
                  <a:lnTo>
                    <a:pt x="3121823" y="179633"/>
                  </a:lnTo>
                  <a:lnTo>
                    <a:pt x="3082039" y="166255"/>
                  </a:lnTo>
                  <a:lnTo>
                    <a:pt x="3040180" y="153286"/>
                  </a:lnTo>
                  <a:lnTo>
                    <a:pt x="2996305" y="140735"/>
                  </a:lnTo>
                  <a:lnTo>
                    <a:pt x="2950471" y="128619"/>
                  </a:lnTo>
                  <a:lnTo>
                    <a:pt x="2902742" y="116953"/>
                  </a:lnTo>
                  <a:lnTo>
                    <a:pt x="2853174" y="105751"/>
                  </a:lnTo>
                  <a:lnTo>
                    <a:pt x="2801828" y="95027"/>
                  </a:lnTo>
                  <a:lnTo>
                    <a:pt x="2748762" y="84796"/>
                  </a:lnTo>
                  <a:lnTo>
                    <a:pt x="2694038" y="75072"/>
                  </a:lnTo>
                  <a:lnTo>
                    <a:pt x="2637713" y="65871"/>
                  </a:lnTo>
                  <a:lnTo>
                    <a:pt x="2579848" y="57205"/>
                  </a:lnTo>
                  <a:lnTo>
                    <a:pt x="2520501" y="49091"/>
                  </a:lnTo>
                  <a:lnTo>
                    <a:pt x="2459734" y="41544"/>
                  </a:lnTo>
                  <a:lnTo>
                    <a:pt x="2397606" y="34575"/>
                  </a:lnTo>
                  <a:lnTo>
                    <a:pt x="2334174" y="28202"/>
                  </a:lnTo>
                  <a:lnTo>
                    <a:pt x="2269500" y="22438"/>
                  </a:lnTo>
                  <a:lnTo>
                    <a:pt x="2203643" y="17298"/>
                  </a:lnTo>
                  <a:lnTo>
                    <a:pt x="2136660" y="12796"/>
                  </a:lnTo>
                  <a:lnTo>
                    <a:pt x="2068612" y="8945"/>
                  </a:lnTo>
                  <a:lnTo>
                    <a:pt x="1999561" y="5764"/>
                  </a:lnTo>
                  <a:lnTo>
                    <a:pt x="1929565" y="3263"/>
                  </a:lnTo>
                  <a:lnTo>
                    <a:pt x="1858683" y="1460"/>
                  </a:lnTo>
                  <a:lnTo>
                    <a:pt x="1786975" y="367"/>
                  </a:lnTo>
                  <a:lnTo>
                    <a:pt x="1714500" y="0"/>
                  </a:lnTo>
                  <a:close/>
                </a:path>
              </a:pathLst>
            </a:custGeom>
            <a:solidFill>
              <a:srgbClr val="FF2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32176" y="4556759"/>
              <a:ext cx="3163822" cy="67970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3109976" y="4636389"/>
            <a:ext cx="2771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Missing</a:t>
            </a:r>
            <a:r>
              <a:rPr sz="24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heritability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581400" y="2133600"/>
            <a:ext cx="1828800" cy="1664335"/>
            <a:chOff x="3581400" y="2133600"/>
            <a:chExt cx="1828800" cy="1664335"/>
          </a:xfrm>
        </p:grpSpPr>
        <p:sp>
          <p:nvSpPr>
            <p:cNvPr id="15" name="object 15"/>
            <p:cNvSpPr/>
            <p:nvPr/>
          </p:nvSpPr>
          <p:spPr>
            <a:xfrm>
              <a:off x="3581400" y="2133600"/>
              <a:ext cx="1828800" cy="1664335"/>
            </a:xfrm>
            <a:custGeom>
              <a:avLst/>
              <a:gdLst/>
              <a:ahLst/>
              <a:cxnLst/>
              <a:rect l="l" t="t" r="r" b="b"/>
              <a:pathLst>
                <a:path w="1828800" h="1664335">
                  <a:moveTo>
                    <a:pt x="914400" y="0"/>
                  </a:moveTo>
                  <a:lnTo>
                    <a:pt x="864233" y="1231"/>
                  </a:lnTo>
                  <a:lnTo>
                    <a:pt x="814774" y="4881"/>
                  </a:lnTo>
                  <a:lnTo>
                    <a:pt x="766091" y="10888"/>
                  </a:lnTo>
                  <a:lnTo>
                    <a:pt x="718254" y="19189"/>
                  </a:lnTo>
                  <a:lnTo>
                    <a:pt x="671335" y="29719"/>
                  </a:lnTo>
                  <a:lnTo>
                    <a:pt x="625398" y="42415"/>
                  </a:lnTo>
                  <a:lnTo>
                    <a:pt x="580519" y="57214"/>
                  </a:lnTo>
                  <a:lnTo>
                    <a:pt x="536764" y="74053"/>
                  </a:lnTo>
                  <a:lnTo>
                    <a:pt x="494205" y="92867"/>
                  </a:lnTo>
                  <a:lnTo>
                    <a:pt x="452909" y="113593"/>
                  </a:lnTo>
                  <a:lnTo>
                    <a:pt x="412948" y="136170"/>
                  </a:lnTo>
                  <a:lnTo>
                    <a:pt x="374390" y="160533"/>
                  </a:lnTo>
                  <a:lnTo>
                    <a:pt x="337308" y="186616"/>
                  </a:lnTo>
                  <a:lnTo>
                    <a:pt x="301768" y="214358"/>
                  </a:lnTo>
                  <a:lnTo>
                    <a:pt x="267841" y="243697"/>
                  </a:lnTo>
                  <a:lnTo>
                    <a:pt x="235598" y="274567"/>
                  </a:lnTo>
                  <a:lnTo>
                    <a:pt x="205108" y="306906"/>
                  </a:lnTo>
                  <a:lnTo>
                    <a:pt x="176441" y="340649"/>
                  </a:lnTo>
                  <a:lnTo>
                    <a:pt x="149666" y="375735"/>
                  </a:lnTo>
                  <a:lnTo>
                    <a:pt x="124854" y="412101"/>
                  </a:lnTo>
                  <a:lnTo>
                    <a:pt x="102073" y="449680"/>
                  </a:lnTo>
                  <a:lnTo>
                    <a:pt x="81394" y="488411"/>
                  </a:lnTo>
                  <a:lnTo>
                    <a:pt x="62887" y="528229"/>
                  </a:lnTo>
                  <a:lnTo>
                    <a:pt x="46621" y="569073"/>
                  </a:lnTo>
                  <a:lnTo>
                    <a:pt x="32666" y="610877"/>
                  </a:lnTo>
                  <a:lnTo>
                    <a:pt x="21092" y="653581"/>
                  </a:lnTo>
                  <a:lnTo>
                    <a:pt x="11968" y="697119"/>
                  </a:lnTo>
                  <a:lnTo>
                    <a:pt x="5365" y="741427"/>
                  </a:lnTo>
                  <a:lnTo>
                    <a:pt x="1352" y="786443"/>
                  </a:lnTo>
                  <a:lnTo>
                    <a:pt x="0" y="832102"/>
                  </a:lnTo>
                  <a:lnTo>
                    <a:pt x="1352" y="877764"/>
                  </a:lnTo>
                  <a:lnTo>
                    <a:pt x="5365" y="922780"/>
                  </a:lnTo>
                  <a:lnTo>
                    <a:pt x="11968" y="967088"/>
                  </a:lnTo>
                  <a:lnTo>
                    <a:pt x="21092" y="1010626"/>
                  </a:lnTo>
                  <a:lnTo>
                    <a:pt x="32666" y="1053329"/>
                  </a:lnTo>
                  <a:lnTo>
                    <a:pt x="46621" y="1095133"/>
                  </a:lnTo>
                  <a:lnTo>
                    <a:pt x="62887" y="1135976"/>
                  </a:lnTo>
                  <a:lnTo>
                    <a:pt x="81394" y="1175796"/>
                  </a:lnTo>
                  <a:lnTo>
                    <a:pt x="102073" y="1214526"/>
                  </a:lnTo>
                  <a:lnTo>
                    <a:pt x="124854" y="1252106"/>
                  </a:lnTo>
                  <a:lnTo>
                    <a:pt x="149666" y="1288470"/>
                  </a:lnTo>
                  <a:lnTo>
                    <a:pt x="176441" y="1323557"/>
                  </a:lnTo>
                  <a:lnTo>
                    <a:pt x="205108" y="1357301"/>
                  </a:lnTo>
                  <a:lnTo>
                    <a:pt x="235598" y="1389640"/>
                  </a:lnTo>
                  <a:lnTo>
                    <a:pt x="267841" y="1420510"/>
                  </a:lnTo>
                  <a:lnTo>
                    <a:pt x="301768" y="1449848"/>
                  </a:lnTo>
                  <a:lnTo>
                    <a:pt x="337308" y="1477591"/>
                  </a:lnTo>
                  <a:lnTo>
                    <a:pt x="374390" y="1503674"/>
                  </a:lnTo>
                  <a:lnTo>
                    <a:pt x="412948" y="1528037"/>
                  </a:lnTo>
                  <a:lnTo>
                    <a:pt x="452909" y="1550612"/>
                  </a:lnTo>
                  <a:lnTo>
                    <a:pt x="494205" y="1571340"/>
                  </a:lnTo>
                  <a:lnTo>
                    <a:pt x="536764" y="1590154"/>
                  </a:lnTo>
                  <a:lnTo>
                    <a:pt x="580519" y="1606993"/>
                  </a:lnTo>
                  <a:lnTo>
                    <a:pt x="625398" y="1621792"/>
                  </a:lnTo>
                  <a:lnTo>
                    <a:pt x="671335" y="1634487"/>
                  </a:lnTo>
                  <a:lnTo>
                    <a:pt x="718254" y="1645018"/>
                  </a:lnTo>
                  <a:lnTo>
                    <a:pt x="766091" y="1653317"/>
                  </a:lnTo>
                  <a:lnTo>
                    <a:pt x="814774" y="1659326"/>
                  </a:lnTo>
                  <a:lnTo>
                    <a:pt x="864233" y="1662976"/>
                  </a:lnTo>
                  <a:lnTo>
                    <a:pt x="914400" y="1664208"/>
                  </a:lnTo>
                  <a:lnTo>
                    <a:pt x="964564" y="1662976"/>
                  </a:lnTo>
                  <a:lnTo>
                    <a:pt x="1014022" y="1659326"/>
                  </a:lnTo>
                  <a:lnTo>
                    <a:pt x="1062705" y="1653317"/>
                  </a:lnTo>
                  <a:lnTo>
                    <a:pt x="1110542" y="1645018"/>
                  </a:lnTo>
                  <a:lnTo>
                    <a:pt x="1157462" y="1634487"/>
                  </a:lnTo>
                  <a:lnTo>
                    <a:pt x="1203398" y="1621792"/>
                  </a:lnTo>
                  <a:lnTo>
                    <a:pt x="1248277" y="1606993"/>
                  </a:lnTo>
                  <a:lnTo>
                    <a:pt x="1292033" y="1590154"/>
                  </a:lnTo>
                  <a:lnTo>
                    <a:pt x="1334593" y="1571340"/>
                  </a:lnTo>
                  <a:lnTo>
                    <a:pt x="1375888" y="1550612"/>
                  </a:lnTo>
                  <a:lnTo>
                    <a:pt x="1415849" y="1528037"/>
                  </a:lnTo>
                  <a:lnTo>
                    <a:pt x="1454407" y="1503674"/>
                  </a:lnTo>
                  <a:lnTo>
                    <a:pt x="1491490" y="1477591"/>
                  </a:lnTo>
                  <a:lnTo>
                    <a:pt x="1527028" y="1449848"/>
                  </a:lnTo>
                  <a:lnTo>
                    <a:pt x="1560955" y="1420510"/>
                  </a:lnTo>
                  <a:lnTo>
                    <a:pt x="1593198" y="1389640"/>
                  </a:lnTo>
                  <a:lnTo>
                    <a:pt x="1623688" y="1357301"/>
                  </a:lnTo>
                  <a:lnTo>
                    <a:pt x="1652356" y="1323557"/>
                  </a:lnTo>
                  <a:lnTo>
                    <a:pt x="1679131" y="1288470"/>
                  </a:lnTo>
                  <a:lnTo>
                    <a:pt x="1703943" y="1252106"/>
                  </a:lnTo>
                  <a:lnTo>
                    <a:pt x="1726725" y="1214526"/>
                  </a:lnTo>
                  <a:lnTo>
                    <a:pt x="1747403" y="1175796"/>
                  </a:lnTo>
                  <a:lnTo>
                    <a:pt x="1765910" y="1135976"/>
                  </a:lnTo>
                  <a:lnTo>
                    <a:pt x="1782177" y="1095133"/>
                  </a:lnTo>
                  <a:lnTo>
                    <a:pt x="1796131" y="1053329"/>
                  </a:lnTo>
                  <a:lnTo>
                    <a:pt x="1807705" y="1010626"/>
                  </a:lnTo>
                  <a:lnTo>
                    <a:pt x="1816828" y="967088"/>
                  </a:lnTo>
                  <a:lnTo>
                    <a:pt x="1823431" y="922780"/>
                  </a:lnTo>
                  <a:lnTo>
                    <a:pt x="1827444" y="877764"/>
                  </a:lnTo>
                  <a:lnTo>
                    <a:pt x="1828798" y="832102"/>
                  </a:lnTo>
                  <a:lnTo>
                    <a:pt x="1827444" y="786443"/>
                  </a:lnTo>
                  <a:lnTo>
                    <a:pt x="1823431" y="741427"/>
                  </a:lnTo>
                  <a:lnTo>
                    <a:pt x="1816828" y="697119"/>
                  </a:lnTo>
                  <a:lnTo>
                    <a:pt x="1807705" y="653581"/>
                  </a:lnTo>
                  <a:lnTo>
                    <a:pt x="1796131" y="610877"/>
                  </a:lnTo>
                  <a:lnTo>
                    <a:pt x="1782177" y="569073"/>
                  </a:lnTo>
                  <a:lnTo>
                    <a:pt x="1765910" y="528229"/>
                  </a:lnTo>
                  <a:lnTo>
                    <a:pt x="1747403" y="488411"/>
                  </a:lnTo>
                  <a:lnTo>
                    <a:pt x="1726725" y="449680"/>
                  </a:lnTo>
                  <a:lnTo>
                    <a:pt x="1703943" y="412101"/>
                  </a:lnTo>
                  <a:lnTo>
                    <a:pt x="1679131" y="375735"/>
                  </a:lnTo>
                  <a:lnTo>
                    <a:pt x="1652356" y="340649"/>
                  </a:lnTo>
                  <a:lnTo>
                    <a:pt x="1623688" y="306906"/>
                  </a:lnTo>
                  <a:lnTo>
                    <a:pt x="1593198" y="274567"/>
                  </a:lnTo>
                  <a:lnTo>
                    <a:pt x="1560955" y="243697"/>
                  </a:lnTo>
                  <a:lnTo>
                    <a:pt x="1527028" y="214358"/>
                  </a:lnTo>
                  <a:lnTo>
                    <a:pt x="1491490" y="186616"/>
                  </a:lnTo>
                  <a:lnTo>
                    <a:pt x="1454407" y="160533"/>
                  </a:lnTo>
                  <a:lnTo>
                    <a:pt x="1415849" y="136170"/>
                  </a:lnTo>
                  <a:lnTo>
                    <a:pt x="1375888" y="113593"/>
                  </a:lnTo>
                  <a:lnTo>
                    <a:pt x="1334593" y="92867"/>
                  </a:lnTo>
                  <a:lnTo>
                    <a:pt x="1292033" y="74053"/>
                  </a:lnTo>
                  <a:lnTo>
                    <a:pt x="1248277" y="57214"/>
                  </a:lnTo>
                  <a:lnTo>
                    <a:pt x="1203398" y="42415"/>
                  </a:lnTo>
                  <a:lnTo>
                    <a:pt x="1157462" y="29719"/>
                  </a:lnTo>
                  <a:lnTo>
                    <a:pt x="1110542" y="19189"/>
                  </a:lnTo>
                  <a:lnTo>
                    <a:pt x="1062705" y="10888"/>
                  </a:lnTo>
                  <a:lnTo>
                    <a:pt x="1014022" y="4881"/>
                  </a:lnTo>
                  <a:lnTo>
                    <a:pt x="964564" y="1231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609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45278" y="2342388"/>
              <a:ext cx="790954" cy="51358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83152" y="2616707"/>
              <a:ext cx="1310638" cy="5135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31334" y="2891027"/>
              <a:ext cx="1412748" cy="5135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53254" y="3165348"/>
              <a:ext cx="1106423" cy="513587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976204" y="2398521"/>
            <a:ext cx="1052830" cy="11125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-3810" algn="ctr">
              <a:lnSpc>
                <a:spcPct val="98800"/>
              </a:lnSpc>
              <a:spcBef>
                <a:spcPts val="125"/>
              </a:spcBef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Low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coverage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rare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variants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791198" y="2221992"/>
            <a:ext cx="1828800" cy="1664335"/>
            <a:chOff x="5791198" y="2221992"/>
            <a:chExt cx="1828800" cy="1664335"/>
          </a:xfrm>
        </p:grpSpPr>
        <p:sp>
          <p:nvSpPr>
            <p:cNvPr id="22" name="object 22"/>
            <p:cNvSpPr/>
            <p:nvPr/>
          </p:nvSpPr>
          <p:spPr>
            <a:xfrm>
              <a:off x="5791198" y="2221992"/>
              <a:ext cx="1828800" cy="1664335"/>
            </a:xfrm>
            <a:custGeom>
              <a:avLst/>
              <a:gdLst/>
              <a:ahLst/>
              <a:cxnLst/>
              <a:rect l="l" t="t" r="r" b="b"/>
              <a:pathLst>
                <a:path w="1828800" h="1664335">
                  <a:moveTo>
                    <a:pt x="914400" y="0"/>
                  </a:moveTo>
                  <a:lnTo>
                    <a:pt x="864234" y="1230"/>
                  </a:lnTo>
                  <a:lnTo>
                    <a:pt x="814776" y="4881"/>
                  </a:lnTo>
                  <a:lnTo>
                    <a:pt x="766093" y="10888"/>
                  </a:lnTo>
                  <a:lnTo>
                    <a:pt x="718256" y="19189"/>
                  </a:lnTo>
                  <a:lnTo>
                    <a:pt x="671335" y="29719"/>
                  </a:lnTo>
                  <a:lnTo>
                    <a:pt x="625400" y="42415"/>
                  </a:lnTo>
                  <a:lnTo>
                    <a:pt x="580520" y="57214"/>
                  </a:lnTo>
                  <a:lnTo>
                    <a:pt x="536765" y="74053"/>
                  </a:lnTo>
                  <a:lnTo>
                    <a:pt x="494205" y="92867"/>
                  </a:lnTo>
                  <a:lnTo>
                    <a:pt x="452909" y="113593"/>
                  </a:lnTo>
                  <a:lnTo>
                    <a:pt x="412949" y="136170"/>
                  </a:lnTo>
                  <a:lnTo>
                    <a:pt x="374392" y="160531"/>
                  </a:lnTo>
                  <a:lnTo>
                    <a:pt x="337308" y="186616"/>
                  </a:lnTo>
                  <a:lnTo>
                    <a:pt x="301769" y="214358"/>
                  </a:lnTo>
                  <a:lnTo>
                    <a:pt x="267841" y="243697"/>
                  </a:lnTo>
                  <a:lnTo>
                    <a:pt x="235600" y="274567"/>
                  </a:lnTo>
                  <a:lnTo>
                    <a:pt x="205108" y="306906"/>
                  </a:lnTo>
                  <a:lnTo>
                    <a:pt x="176442" y="340649"/>
                  </a:lnTo>
                  <a:lnTo>
                    <a:pt x="149666" y="375735"/>
                  </a:lnTo>
                  <a:lnTo>
                    <a:pt x="124856" y="412099"/>
                  </a:lnTo>
                  <a:lnTo>
                    <a:pt x="102074" y="449680"/>
                  </a:lnTo>
                  <a:lnTo>
                    <a:pt x="81395" y="488411"/>
                  </a:lnTo>
                  <a:lnTo>
                    <a:pt x="62889" y="528229"/>
                  </a:lnTo>
                  <a:lnTo>
                    <a:pt x="46622" y="569073"/>
                  </a:lnTo>
                  <a:lnTo>
                    <a:pt x="32666" y="610877"/>
                  </a:lnTo>
                  <a:lnTo>
                    <a:pt x="21093" y="653581"/>
                  </a:lnTo>
                  <a:lnTo>
                    <a:pt x="11969" y="697119"/>
                  </a:lnTo>
                  <a:lnTo>
                    <a:pt x="5367" y="741427"/>
                  </a:lnTo>
                  <a:lnTo>
                    <a:pt x="1353" y="786442"/>
                  </a:lnTo>
                  <a:lnTo>
                    <a:pt x="0" y="832104"/>
                  </a:lnTo>
                  <a:lnTo>
                    <a:pt x="1353" y="877764"/>
                  </a:lnTo>
                  <a:lnTo>
                    <a:pt x="5367" y="922779"/>
                  </a:lnTo>
                  <a:lnTo>
                    <a:pt x="11969" y="967088"/>
                  </a:lnTo>
                  <a:lnTo>
                    <a:pt x="21093" y="1010626"/>
                  </a:lnTo>
                  <a:lnTo>
                    <a:pt x="32666" y="1053329"/>
                  </a:lnTo>
                  <a:lnTo>
                    <a:pt x="46622" y="1095133"/>
                  </a:lnTo>
                  <a:lnTo>
                    <a:pt x="62889" y="1135976"/>
                  </a:lnTo>
                  <a:lnTo>
                    <a:pt x="81395" y="1175796"/>
                  </a:lnTo>
                  <a:lnTo>
                    <a:pt x="102074" y="1214526"/>
                  </a:lnTo>
                  <a:lnTo>
                    <a:pt x="124856" y="1252106"/>
                  </a:lnTo>
                  <a:lnTo>
                    <a:pt x="149666" y="1288470"/>
                  </a:lnTo>
                  <a:lnTo>
                    <a:pt x="176442" y="1323557"/>
                  </a:lnTo>
                  <a:lnTo>
                    <a:pt x="205108" y="1357301"/>
                  </a:lnTo>
                  <a:lnTo>
                    <a:pt x="235600" y="1389640"/>
                  </a:lnTo>
                  <a:lnTo>
                    <a:pt x="267841" y="1420510"/>
                  </a:lnTo>
                  <a:lnTo>
                    <a:pt x="301769" y="1449848"/>
                  </a:lnTo>
                  <a:lnTo>
                    <a:pt x="337308" y="1477591"/>
                  </a:lnTo>
                  <a:lnTo>
                    <a:pt x="374392" y="1503674"/>
                  </a:lnTo>
                  <a:lnTo>
                    <a:pt x="412949" y="1528037"/>
                  </a:lnTo>
                  <a:lnTo>
                    <a:pt x="452909" y="1550612"/>
                  </a:lnTo>
                  <a:lnTo>
                    <a:pt x="494205" y="1571340"/>
                  </a:lnTo>
                  <a:lnTo>
                    <a:pt x="536765" y="1590154"/>
                  </a:lnTo>
                  <a:lnTo>
                    <a:pt x="580520" y="1606993"/>
                  </a:lnTo>
                  <a:lnTo>
                    <a:pt x="625400" y="1621792"/>
                  </a:lnTo>
                  <a:lnTo>
                    <a:pt x="671335" y="1634487"/>
                  </a:lnTo>
                  <a:lnTo>
                    <a:pt x="718256" y="1645018"/>
                  </a:lnTo>
                  <a:lnTo>
                    <a:pt x="766093" y="1653317"/>
                  </a:lnTo>
                  <a:lnTo>
                    <a:pt x="814776" y="1659326"/>
                  </a:lnTo>
                  <a:lnTo>
                    <a:pt x="864234" y="1662976"/>
                  </a:lnTo>
                  <a:lnTo>
                    <a:pt x="914400" y="1664208"/>
                  </a:lnTo>
                  <a:lnTo>
                    <a:pt x="964566" y="1662976"/>
                  </a:lnTo>
                  <a:lnTo>
                    <a:pt x="1014022" y="1659326"/>
                  </a:lnTo>
                  <a:lnTo>
                    <a:pt x="1062706" y="1653317"/>
                  </a:lnTo>
                  <a:lnTo>
                    <a:pt x="1110543" y="1645018"/>
                  </a:lnTo>
                  <a:lnTo>
                    <a:pt x="1157462" y="1634487"/>
                  </a:lnTo>
                  <a:lnTo>
                    <a:pt x="1203398" y="1621792"/>
                  </a:lnTo>
                  <a:lnTo>
                    <a:pt x="1248279" y="1606993"/>
                  </a:lnTo>
                  <a:lnTo>
                    <a:pt x="1292034" y="1590154"/>
                  </a:lnTo>
                  <a:lnTo>
                    <a:pt x="1334594" y="1571340"/>
                  </a:lnTo>
                  <a:lnTo>
                    <a:pt x="1375888" y="1550612"/>
                  </a:lnTo>
                  <a:lnTo>
                    <a:pt x="1415850" y="1528037"/>
                  </a:lnTo>
                  <a:lnTo>
                    <a:pt x="1454409" y="1503674"/>
                  </a:lnTo>
                  <a:lnTo>
                    <a:pt x="1491491" y="1477591"/>
                  </a:lnTo>
                  <a:lnTo>
                    <a:pt x="1527030" y="1449848"/>
                  </a:lnTo>
                  <a:lnTo>
                    <a:pt x="1560956" y="1420510"/>
                  </a:lnTo>
                  <a:lnTo>
                    <a:pt x="1593199" y="1389640"/>
                  </a:lnTo>
                  <a:lnTo>
                    <a:pt x="1623689" y="1357301"/>
                  </a:lnTo>
                  <a:lnTo>
                    <a:pt x="1652357" y="1323557"/>
                  </a:lnTo>
                  <a:lnTo>
                    <a:pt x="1679131" y="1288470"/>
                  </a:lnTo>
                  <a:lnTo>
                    <a:pt x="1703945" y="1252106"/>
                  </a:lnTo>
                  <a:lnTo>
                    <a:pt x="1726725" y="1214526"/>
                  </a:lnTo>
                  <a:lnTo>
                    <a:pt x="1747404" y="1175796"/>
                  </a:lnTo>
                  <a:lnTo>
                    <a:pt x="1765910" y="1135976"/>
                  </a:lnTo>
                  <a:lnTo>
                    <a:pt x="1782177" y="1095133"/>
                  </a:lnTo>
                  <a:lnTo>
                    <a:pt x="1796131" y="1053329"/>
                  </a:lnTo>
                  <a:lnTo>
                    <a:pt x="1807706" y="1010626"/>
                  </a:lnTo>
                  <a:lnTo>
                    <a:pt x="1816830" y="967088"/>
                  </a:lnTo>
                  <a:lnTo>
                    <a:pt x="1823432" y="922779"/>
                  </a:lnTo>
                  <a:lnTo>
                    <a:pt x="1827446" y="877764"/>
                  </a:lnTo>
                  <a:lnTo>
                    <a:pt x="1828800" y="832104"/>
                  </a:lnTo>
                  <a:lnTo>
                    <a:pt x="1827446" y="786442"/>
                  </a:lnTo>
                  <a:lnTo>
                    <a:pt x="1823432" y="741427"/>
                  </a:lnTo>
                  <a:lnTo>
                    <a:pt x="1816830" y="697119"/>
                  </a:lnTo>
                  <a:lnTo>
                    <a:pt x="1807706" y="653581"/>
                  </a:lnTo>
                  <a:lnTo>
                    <a:pt x="1796131" y="610877"/>
                  </a:lnTo>
                  <a:lnTo>
                    <a:pt x="1782177" y="569073"/>
                  </a:lnTo>
                  <a:lnTo>
                    <a:pt x="1765910" y="528229"/>
                  </a:lnTo>
                  <a:lnTo>
                    <a:pt x="1747404" y="488411"/>
                  </a:lnTo>
                  <a:lnTo>
                    <a:pt x="1726725" y="449680"/>
                  </a:lnTo>
                  <a:lnTo>
                    <a:pt x="1703945" y="412099"/>
                  </a:lnTo>
                  <a:lnTo>
                    <a:pt x="1679131" y="375735"/>
                  </a:lnTo>
                  <a:lnTo>
                    <a:pt x="1652357" y="340649"/>
                  </a:lnTo>
                  <a:lnTo>
                    <a:pt x="1623689" y="306906"/>
                  </a:lnTo>
                  <a:lnTo>
                    <a:pt x="1593199" y="274567"/>
                  </a:lnTo>
                  <a:lnTo>
                    <a:pt x="1560956" y="243697"/>
                  </a:lnTo>
                  <a:lnTo>
                    <a:pt x="1527030" y="214358"/>
                  </a:lnTo>
                  <a:lnTo>
                    <a:pt x="1491491" y="186616"/>
                  </a:lnTo>
                  <a:lnTo>
                    <a:pt x="1454409" y="160531"/>
                  </a:lnTo>
                  <a:lnTo>
                    <a:pt x="1415850" y="136170"/>
                  </a:lnTo>
                  <a:lnTo>
                    <a:pt x="1375888" y="113593"/>
                  </a:lnTo>
                  <a:lnTo>
                    <a:pt x="1334594" y="92867"/>
                  </a:lnTo>
                  <a:lnTo>
                    <a:pt x="1292034" y="74053"/>
                  </a:lnTo>
                  <a:lnTo>
                    <a:pt x="1248279" y="57214"/>
                  </a:lnTo>
                  <a:lnTo>
                    <a:pt x="1203398" y="42415"/>
                  </a:lnTo>
                  <a:lnTo>
                    <a:pt x="1157462" y="29719"/>
                  </a:lnTo>
                  <a:lnTo>
                    <a:pt x="1110543" y="19189"/>
                  </a:lnTo>
                  <a:lnTo>
                    <a:pt x="1062706" y="10888"/>
                  </a:lnTo>
                  <a:lnTo>
                    <a:pt x="1014022" y="4881"/>
                  </a:lnTo>
                  <a:lnTo>
                    <a:pt x="964566" y="1230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609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12762" y="2430779"/>
              <a:ext cx="1272538" cy="51358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36564" y="2705100"/>
              <a:ext cx="1424938" cy="51358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34100" y="2979420"/>
              <a:ext cx="1234439" cy="51358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51446" y="3253740"/>
              <a:ext cx="928115" cy="513587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6175800" y="2487548"/>
            <a:ext cx="1076960" cy="11125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-24765" algn="ctr">
              <a:lnSpc>
                <a:spcPct val="98800"/>
              </a:lnSpc>
              <a:spcBef>
                <a:spcPts val="125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Complex interaction between genes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731897" y="3878959"/>
            <a:ext cx="316865" cy="465455"/>
            <a:chOff x="2731897" y="3878959"/>
            <a:chExt cx="316865" cy="465455"/>
          </a:xfrm>
        </p:grpSpPr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64434" y="4247767"/>
              <a:ext cx="84328" cy="9639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731897" y="3878959"/>
              <a:ext cx="281305" cy="401320"/>
            </a:xfrm>
            <a:custGeom>
              <a:avLst/>
              <a:gdLst/>
              <a:ahLst/>
              <a:cxnLst/>
              <a:rect l="l" t="t" r="r" b="b"/>
              <a:pathLst>
                <a:path w="281305" h="401320">
                  <a:moveTo>
                    <a:pt x="24128" y="0"/>
                  </a:moveTo>
                  <a:lnTo>
                    <a:pt x="0" y="16002"/>
                  </a:lnTo>
                  <a:lnTo>
                    <a:pt x="256644" y="400969"/>
                  </a:lnTo>
                  <a:lnTo>
                    <a:pt x="280779" y="384851"/>
                  </a:lnTo>
                  <a:lnTo>
                    <a:pt x="241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4453128" y="3886961"/>
            <a:ext cx="86995" cy="381000"/>
          </a:xfrm>
          <a:custGeom>
            <a:avLst/>
            <a:gdLst/>
            <a:ahLst/>
            <a:cxnLst/>
            <a:rect l="l" t="t" r="r" b="b"/>
            <a:pathLst>
              <a:path w="86995" h="381000">
                <a:moveTo>
                  <a:pt x="86855" y="294132"/>
                </a:moveTo>
                <a:lnTo>
                  <a:pt x="57912" y="294132"/>
                </a:lnTo>
                <a:lnTo>
                  <a:pt x="57912" y="0"/>
                </a:lnTo>
                <a:lnTo>
                  <a:pt x="28956" y="0"/>
                </a:lnTo>
                <a:lnTo>
                  <a:pt x="28956" y="294132"/>
                </a:lnTo>
                <a:lnTo>
                  <a:pt x="0" y="294132"/>
                </a:lnTo>
                <a:lnTo>
                  <a:pt x="43434" y="381000"/>
                </a:lnTo>
                <a:lnTo>
                  <a:pt x="79616" y="308610"/>
                </a:lnTo>
                <a:lnTo>
                  <a:pt x="86855" y="2941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5944360" y="3878959"/>
            <a:ext cx="316865" cy="465455"/>
            <a:chOff x="5944360" y="3878959"/>
            <a:chExt cx="316865" cy="465455"/>
          </a:xfrm>
        </p:grpSpPr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44360" y="4247767"/>
              <a:ext cx="84326" cy="9639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980446" y="3878959"/>
              <a:ext cx="281305" cy="401320"/>
            </a:xfrm>
            <a:custGeom>
              <a:avLst/>
              <a:gdLst/>
              <a:ahLst/>
              <a:cxnLst/>
              <a:rect l="l" t="t" r="r" b="b"/>
              <a:pathLst>
                <a:path w="281304" h="401320">
                  <a:moveTo>
                    <a:pt x="256650" y="0"/>
                  </a:moveTo>
                  <a:lnTo>
                    <a:pt x="0" y="384851"/>
                  </a:lnTo>
                  <a:lnTo>
                    <a:pt x="24133" y="400969"/>
                  </a:lnTo>
                  <a:lnTo>
                    <a:pt x="280779" y="16002"/>
                  </a:lnTo>
                  <a:lnTo>
                    <a:pt x="2566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3073" y="2176397"/>
            <a:ext cx="3669665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25"/>
              </a:lnSpc>
            </a:pPr>
            <a:r>
              <a:rPr sz="2800" spc="-240" dirty="0">
                <a:latin typeface="Arial" panose="020B0604020202020204" pitchFamily="34" charset="0"/>
                <a:cs typeface="Arial" panose="020B0604020202020204" pitchFamily="34" charset="0"/>
              </a:rPr>
              <a:t>Αλληλεπίδραση</a:t>
            </a:r>
            <a:r>
              <a:rPr sz="28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0" dirty="0">
                <a:latin typeface="Arial" panose="020B0604020202020204" pitchFamily="34" charset="0"/>
                <a:cs typeface="Arial" panose="020B0604020202020204" pitchFamily="34" charset="0"/>
              </a:rPr>
              <a:t>γονιδίων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3034" y="1751791"/>
            <a:ext cx="5362669" cy="505463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379527" y="2309495"/>
            <a:ext cx="2021205" cy="13919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110"/>
              </a:spcBef>
            </a:pPr>
            <a:r>
              <a:rPr sz="1800" dirty="0">
                <a:latin typeface="Arial"/>
                <a:cs typeface="Arial"/>
              </a:rPr>
              <a:t>Large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sample</a:t>
            </a:r>
            <a:r>
              <a:rPr sz="1800" spc="-10" dirty="0">
                <a:latin typeface="Arial"/>
                <a:cs typeface="Arial"/>
              </a:rPr>
              <a:t> sizes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required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to </a:t>
            </a:r>
            <a:r>
              <a:rPr sz="1800" dirty="0">
                <a:latin typeface="Arial"/>
                <a:cs typeface="Arial"/>
              </a:rPr>
              <a:t>support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evidence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of </a:t>
            </a:r>
            <a:r>
              <a:rPr sz="1800" spc="-10" dirty="0">
                <a:latin typeface="Arial"/>
                <a:cs typeface="Arial"/>
              </a:rPr>
              <a:t>gene-</a:t>
            </a:r>
            <a:r>
              <a:rPr sz="1800" spc="-20" dirty="0">
                <a:latin typeface="Arial"/>
                <a:cs typeface="Arial"/>
              </a:rPr>
              <a:t>gene </a:t>
            </a:r>
            <a:r>
              <a:rPr sz="1800" spc="-10" dirty="0">
                <a:latin typeface="Arial"/>
                <a:cs typeface="Arial"/>
              </a:rPr>
              <a:t>interactions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945260"/>
          </a:xfrm>
          <a:prstGeom prst="rect">
            <a:avLst/>
          </a:prstGeom>
        </p:spPr>
        <p:txBody>
          <a:bodyPr vert="horz" wrap="square" lIns="0" tIns="387478" rIns="0" bIns="0" rtlCol="0">
            <a:spAutoFit/>
          </a:bodyPr>
          <a:lstStyle/>
          <a:p>
            <a:pPr marL="1546225">
              <a:lnSpc>
                <a:spcPct val="100000"/>
              </a:lnSpc>
              <a:spcBef>
                <a:spcPts val="100"/>
              </a:spcBef>
            </a:pPr>
            <a:r>
              <a:rPr sz="3600" spc="-254" dirty="0"/>
              <a:t>Gene-</a:t>
            </a:r>
            <a:r>
              <a:rPr sz="3600" spc="-250" dirty="0"/>
              <a:t>Gene</a:t>
            </a:r>
            <a:r>
              <a:rPr sz="3600" spc="-310" dirty="0"/>
              <a:t> </a:t>
            </a:r>
            <a:r>
              <a:rPr sz="3600" spc="-300" dirty="0" err="1"/>
              <a:t>interac</a:t>
            </a:r>
            <a:r>
              <a:rPr lang="en-GB" sz="3600" spc="-300" dirty="0" err="1"/>
              <a:t>ti</a:t>
            </a:r>
            <a:r>
              <a:rPr sz="3600" spc="-300" dirty="0" err="1"/>
              <a:t>ons</a:t>
            </a:r>
            <a:endParaRPr sz="36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2023" y="889208"/>
            <a:ext cx="5573395" cy="19685"/>
          </a:xfrm>
          <a:custGeom>
            <a:avLst/>
            <a:gdLst/>
            <a:ahLst/>
            <a:cxnLst/>
            <a:rect l="l" t="t" r="r" b="b"/>
            <a:pathLst>
              <a:path w="5573395" h="19684">
                <a:moveTo>
                  <a:pt x="5573363" y="0"/>
                </a:moveTo>
                <a:lnTo>
                  <a:pt x="0" y="0"/>
                </a:lnTo>
                <a:lnTo>
                  <a:pt x="0" y="19123"/>
                </a:lnTo>
                <a:lnTo>
                  <a:pt x="5573363" y="19123"/>
                </a:lnTo>
                <a:lnTo>
                  <a:pt x="5573363" y="0"/>
                </a:lnTo>
                <a:close/>
              </a:path>
            </a:pathLst>
          </a:custGeom>
          <a:solidFill>
            <a:srgbClr val="B30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77472" y="2514937"/>
            <a:ext cx="3818890" cy="3186430"/>
            <a:chOff x="577472" y="2514937"/>
            <a:chExt cx="3818890" cy="3186430"/>
          </a:xfrm>
        </p:grpSpPr>
        <p:sp>
          <p:nvSpPr>
            <p:cNvPr id="4" name="object 4"/>
            <p:cNvSpPr/>
            <p:nvPr/>
          </p:nvSpPr>
          <p:spPr>
            <a:xfrm>
              <a:off x="679344" y="3275502"/>
              <a:ext cx="238125" cy="0"/>
            </a:xfrm>
            <a:custGeom>
              <a:avLst/>
              <a:gdLst/>
              <a:ahLst/>
              <a:cxnLst/>
              <a:rect l="l" t="t" r="r" b="b"/>
              <a:pathLst>
                <a:path w="238125">
                  <a:moveTo>
                    <a:pt x="0" y="0"/>
                  </a:moveTo>
                  <a:lnTo>
                    <a:pt x="238105" y="0"/>
                  </a:lnTo>
                </a:path>
              </a:pathLst>
            </a:custGeom>
            <a:ln w="6346">
              <a:solidFill>
                <a:srgbClr val="B30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1411" y="3373878"/>
              <a:ext cx="80645" cy="0"/>
            </a:xfrm>
            <a:custGeom>
              <a:avLst/>
              <a:gdLst/>
              <a:ahLst/>
              <a:cxnLst/>
              <a:rect l="l" t="t" r="r" b="b"/>
              <a:pathLst>
                <a:path w="80644">
                  <a:moveTo>
                    <a:pt x="0" y="0"/>
                  </a:moveTo>
                  <a:lnTo>
                    <a:pt x="80422" y="0"/>
                  </a:lnTo>
                </a:path>
              </a:pathLst>
            </a:custGeom>
            <a:ln w="6346">
              <a:solidFill>
                <a:srgbClr val="B30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4048" y="3470134"/>
              <a:ext cx="145415" cy="0"/>
            </a:xfrm>
            <a:custGeom>
              <a:avLst/>
              <a:gdLst/>
              <a:ahLst/>
              <a:cxnLst/>
              <a:rect l="l" t="t" r="r" b="b"/>
              <a:pathLst>
                <a:path w="145415">
                  <a:moveTo>
                    <a:pt x="0" y="0"/>
                  </a:moveTo>
                  <a:lnTo>
                    <a:pt x="144984" y="0"/>
                  </a:lnTo>
                </a:path>
              </a:pathLst>
            </a:custGeom>
            <a:ln w="6346">
              <a:solidFill>
                <a:srgbClr val="B30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8277" y="3565336"/>
              <a:ext cx="140970" cy="0"/>
            </a:xfrm>
            <a:custGeom>
              <a:avLst/>
              <a:gdLst/>
              <a:ahLst/>
              <a:cxnLst/>
              <a:rect l="l" t="t" r="r" b="b"/>
              <a:pathLst>
                <a:path w="140969">
                  <a:moveTo>
                    <a:pt x="0" y="0"/>
                  </a:moveTo>
                  <a:lnTo>
                    <a:pt x="140742" y="0"/>
                  </a:lnTo>
                </a:path>
              </a:pathLst>
            </a:custGeom>
            <a:ln w="6346">
              <a:solidFill>
                <a:srgbClr val="B30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5796" y="3660538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0" y="0"/>
                  </a:moveTo>
                  <a:lnTo>
                    <a:pt x="100537" y="0"/>
                  </a:lnTo>
                </a:path>
              </a:pathLst>
            </a:custGeom>
            <a:ln w="6346">
              <a:solidFill>
                <a:srgbClr val="B30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96290" y="3087218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4">
                  <a:moveTo>
                    <a:pt x="0" y="0"/>
                  </a:moveTo>
                  <a:lnTo>
                    <a:pt x="143917" y="0"/>
                  </a:lnTo>
                </a:path>
              </a:pathLst>
            </a:custGeom>
            <a:ln w="6346">
              <a:solidFill>
                <a:srgbClr val="B30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13217" y="2989896"/>
              <a:ext cx="234315" cy="0"/>
            </a:xfrm>
            <a:custGeom>
              <a:avLst/>
              <a:gdLst/>
              <a:ahLst/>
              <a:cxnLst/>
              <a:rect l="l" t="t" r="r" b="b"/>
              <a:pathLst>
                <a:path w="234315">
                  <a:moveTo>
                    <a:pt x="0" y="0"/>
                  </a:moveTo>
                  <a:lnTo>
                    <a:pt x="233864" y="0"/>
                  </a:lnTo>
                </a:path>
              </a:pathLst>
            </a:custGeom>
            <a:ln w="6346">
              <a:solidFill>
                <a:srgbClr val="B30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4378" y="2895748"/>
              <a:ext cx="456565" cy="0"/>
            </a:xfrm>
            <a:custGeom>
              <a:avLst/>
              <a:gdLst/>
              <a:ahLst/>
              <a:cxnLst/>
              <a:rect l="l" t="t" r="r" b="b"/>
              <a:pathLst>
                <a:path w="456565">
                  <a:moveTo>
                    <a:pt x="0" y="0"/>
                  </a:moveTo>
                  <a:lnTo>
                    <a:pt x="456109" y="0"/>
                  </a:lnTo>
                </a:path>
              </a:pathLst>
            </a:custGeom>
            <a:ln w="6346">
              <a:solidFill>
                <a:srgbClr val="B30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52915" y="2798438"/>
              <a:ext cx="850900" cy="0"/>
            </a:xfrm>
            <a:custGeom>
              <a:avLst/>
              <a:gdLst/>
              <a:ahLst/>
              <a:cxnLst/>
              <a:rect l="l" t="t" r="r" b="b"/>
              <a:pathLst>
                <a:path w="850900">
                  <a:moveTo>
                    <a:pt x="0" y="0"/>
                  </a:moveTo>
                  <a:lnTo>
                    <a:pt x="850832" y="0"/>
                  </a:lnTo>
                </a:path>
              </a:pathLst>
            </a:custGeom>
            <a:ln w="6346">
              <a:solidFill>
                <a:srgbClr val="B30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53467" y="2705343"/>
              <a:ext cx="261620" cy="0"/>
            </a:xfrm>
            <a:custGeom>
              <a:avLst/>
              <a:gdLst/>
              <a:ahLst/>
              <a:cxnLst/>
              <a:rect l="l" t="t" r="r" b="b"/>
              <a:pathLst>
                <a:path w="261619">
                  <a:moveTo>
                    <a:pt x="0" y="0"/>
                  </a:moveTo>
                  <a:lnTo>
                    <a:pt x="261395" y="0"/>
                  </a:lnTo>
                </a:path>
              </a:pathLst>
            </a:custGeom>
            <a:ln w="6346">
              <a:solidFill>
                <a:srgbClr val="B30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95770" y="2610142"/>
              <a:ext cx="1166495" cy="0"/>
            </a:xfrm>
            <a:custGeom>
              <a:avLst/>
              <a:gdLst/>
              <a:ahLst/>
              <a:cxnLst/>
              <a:rect l="l" t="t" r="r" b="b"/>
              <a:pathLst>
                <a:path w="1166495">
                  <a:moveTo>
                    <a:pt x="0" y="0"/>
                  </a:moveTo>
                  <a:lnTo>
                    <a:pt x="1166186" y="0"/>
                  </a:lnTo>
                </a:path>
              </a:pathLst>
            </a:custGeom>
            <a:ln w="6346">
              <a:solidFill>
                <a:srgbClr val="B30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89909" y="3949319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6193" y="0"/>
                  </a:lnTo>
                </a:path>
              </a:pathLst>
            </a:custGeom>
            <a:ln w="6346">
              <a:solidFill>
                <a:srgbClr val="B30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74036" y="4234925"/>
              <a:ext cx="69215" cy="0"/>
            </a:xfrm>
            <a:custGeom>
              <a:avLst/>
              <a:gdLst/>
              <a:ahLst/>
              <a:cxnLst/>
              <a:rect l="l" t="t" r="r" b="b"/>
              <a:pathLst>
                <a:path w="69215">
                  <a:moveTo>
                    <a:pt x="0" y="0"/>
                  </a:moveTo>
                  <a:lnTo>
                    <a:pt x="69044" y="0"/>
                  </a:lnTo>
                </a:path>
              </a:pathLst>
            </a:custGeom>
            <a:ln w="6346">
              <a:solidFill>
                <a:srgbClr val="B30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51812" y="4425329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5">
                  <a:moveTo>
                    <a:pt x="0" y="0"/>
                  </a:moveTo>
                  <a:lnTo>
                    <a:pt x="37309" y="0"/>
                  </a:lnTo>
                </a:path>
              </a:pathLst>
            </a:custGeom>
            <a:ln w="6346">
              <a:solidFill>
                <a:srgbClr val="B30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94707" y="3183727"/>
              <a:ext cx="66675" cy="0"/>
            </a:xfrm>
            <a:custGeom>
              <a:avLst/>
              <a:gdLst/>
              <a:ahLst/>
              <a:cxnLst/>
              <a:rect l="l" t="t" r="r" b="b"/>
              <a:pathLst>
                <a:path w="66675">
                  <a:moveTo>
                    <a:pt x="66669" y="0"/>
                  </a:moveTo>
                  <a:lnTo>
                    <a:pt x="0" y="0"/>
                  </a:lnTo>
                </a:path>
              </a:pathLst>
            </a:custGeom>
            <a:ln w="6346">
              <a:solidFill>
                <a:srgbClr val="009F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73265" y="3758114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120640" y="0"/>
                  </a:moveTo>
                  <a:lnTo>
                    <a:pt x="0" y="0"/>
                  </a:lnTo>
                </a:path>
              </a:pathLst>
            </a:custGeom>
            <a:ln w="6346">
              <a:solidFill>
                <a:srgbClr val="009F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74853" y="3852517"/>
              <a:ext cx="53975" cy="0"/>
            </a:xfrm>
            <a:custGeom>
              <a:avLst/>
              <a:gdLst/>
              <a:ahLst/>
              <a:cxnLst/>
              <a:rect l="l" t="t" r="r" b="b"/>
              <a:pathLst>
                <a:path w="53975">
                  <a:moveTo>
                    <a:pt x="53970" y="0"/>
                  </a:moveTo>
                  <a:lnTo>
                    <a:pt x="0" y="0"/>
                  </a:lnTo>
                </a:path>
              </a:pathLst>
            </a:custGeom>
            <a:ln w="6346">
              <a:solidFill>
                <a:srgbClr val="009F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31994" y="4042920"/>
              <a:ext cx="53975" cy="0"/>
            </a:xfrm>
            <a:custGeom>
              <a:avLst/>
              <a:gdLst/>
              <a:ahLst/>
              <a:cxnLst/>
              <a:rect l="l" t="t" r="r" b="b"/>
              <a:pathLst>
                <a:path w="53975">
                  <a:moveTo>
                    <a:pt x="53970" y="0"/>
                  </a:moveTo>
                  <a:lnTo>
                    <a:pt x="0" y="0"/>
                  </a:lnTo>
                </a:path>
              </a:pathLst>
            </a:custGeom>
            <a:ln w="6346">
              <a:solidFill>
                <a:srgbClr val="009F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12158" y="4138922"/>
              <a:ext cx="53975" cy="0"/>
            </a:xfrm>
            <a:custGeom>
              <a:avLst/>
              <a:gdLst/>
              <a:ahLst/>
              <a:cxnLst/>
              <a:rect l="l" t="t" r="r" b="b"/>
              <a:pathLst>
                <a:path w="53975">
                  <a:moveTo>
                    <a:pt x="53970" y="0"/>
                  </a:moveTo>
                  <a:lnTo>
                    <a:pt x="0" y="0"/>
                  </a:lnTo>
                </a:path>
              </a:pathLst>
            </a:custGeom>
            <a:ln w="6346">
              <a:solidFill>
                <a:srgbClr val="009F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62949" y="4329327"/>
              <a:ext cx="263525" cy="0"/>
            </a:xfrm>
            <a:custGeom>
              <a:avLst/>
              <a:gdLst/>
              <a:ahLst/>
              <a:cxnLst/>
              <a:rect l="l" t="t" r="r" b="b"/>
              <a:pathLst>
                <a:path w="263525">
                  <a:moveTo>
                    <a:pt x="0" y="0"/>
                  </a:moveTo>
                  <a:lnTo>
                    <a:pt x="263504" y="0"/>
                  </a:lnTo>
                </a:path>
              </a:pathLst>
            </a:custGeom>
            <a:ln w="6346">
              <a:solidFill>
                <a:srgbClr val="009F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35164" y="452290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50795" y="0"/>
                  </a:moveTo>
                  <a:lnTo>
                    <a:pt x="0" y="0"/>
                  </a:lnTo>
                </a:path>
              </a:pathLst>
            </a:custGeom>
            <a:ln w="6346">
              <a:solidFill>
                <a:srgbClr val="009F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31202" y="4710135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36195">
                  <a:moveTo>
                    <a:pt x="35709" y="0"/>
                  </a:moveTo>
                  <a:lnTo>
                    <a:pt x="0" y="0"/>
                  </a:lnTo>
                </a:path>
              </a:pathLst>
            </a:custGeom>
            <a:ln w="6346">
              <a:solidFill>
                <a:srgbClr val="009F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24052" y="4808510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8096" y="0"/>
                  </a:moveTo>
                  <a:lnTo>
                    <a:pt x="0" y="0"/>
                  </a:lnTo>
                </a:path>
              </a:pathLst>
            </a:custGeom>
            <a:ln w="6346">
              <a:solidFill>
                <a:srgbClr val="009F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37551" y="4903713"/>
              <a:ext cx="26670" cy="0"/>
            </a:xfrm>
            <a:custGeom>
              <a:avLst/>
              <a:gdLst/>
              <a:ahLst/>
              <a:cxnLst/>
              <a:rect l="l" t="t" r="r" b="b"/>
              <a:pathLst>
                <a:path w="26670">
                  <a:moveTo>
                    <a:pt x="26185" y="0"/>
                  </a:moveTo>
                  <a:lnTo>
                    <a:pt x="0" y="0"/>
                  </a:lnTo>
                </a:path>
              </a:pathLst>
            </a:custGeom>
            <a:ln w="6346">
              <a:solidFill>
                <a:srgbClr val="009F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33589" y="4998915"/>
              <a:ext cx="29845" cy="0"/>
            </a:xfrm>
            <a:custGeom>
              <a:avLst/>
              <a:gdLst/>
              <a:ahLst/>
              <a:cxnLst/>
              <a:rect l="l" t="t" r="r" b="b"/>
              <a:pathLst>
                <a:path w="29845">
                  <a:moveTo>
                    <a:pt x="29360" y="0"/>
                  </a:moveTo>
                  <a:lnTo>
                    <a:pt x="0" y="0"/>
                  </a:lnTo>
                </a:path>
              </a:pathLst>
            </a:custGeom>
            <a:ln w="6346">
              <a:solidFill>
                <a:srgbClr val="009F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46288" y="5094904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572" y="0"/>
                  </a:moveTo>
                  <a:lnTo>
                    <a:pt x="0" y="0"/>
                  </a:lnTo>
                </a:path>
              </a:pathLst>
            </a:custGeom>
            <a:ln w="6346">
              <a:solidFill>
                <a:srgbClr val="009F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6764" y="5189320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19835" y="0"/>
                  </a:moveTo>
                  <a:lnTo>
                    <a:pt x="0" y="0"/>
                  </a:lnTo>
                </a:path>
              </a:pathLst>
            </a:custGeom>
            <a:ln w="6346">
              <a:solidFill>
                <a:srgbClr val="009F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9939" y="5284522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21423" y="0"/>
                  </a:moveTo>
                  <a:lnTo>
                    <a:pt x="0" y="0"/>
                  </a:lnTo>
                </a:path>
              </a:pathLst>
            </a:custGeom>
            <a:ln w="6346">
              <a:solidFill>
                <a:srgbClr val="009F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29627" y="5381311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21423" y="0"/>
                  </a:moveTo>
                  <a:lnTo>
                    <a:pt x="0" y="0"/>
                  </a:lnTo>
                </a:path>
              </a:pathLst>
            </a:custGeom>
            <a:ln w="6346">
              <a:solidFill>
                <a:srgbClr val="009F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32802" y="547254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873" y="0"/>
                  </a:moveTo>
                  <a:lnTo>
                    <a:pt x="0" y="0"/>
                  </a:lnTo>
                </a:path>
              </a:pathLst>
            </a:custGeom>
            <a:ln w="6346">
              <a:solidFill>
                <a:srgbClr val="009F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2802" y="5571716"/>
              <a:ext cx="15240" cy="0"/>
            </a:xfrm>
            <a:custGeom>
              <a:avLst/>
              <a:gdLst/>
              <a:ahLst/>
              <a:cxnLst/>
              <a:rect l="l" t="t" r="r" b="b"/>
              <a:pathLst>
                <a:path w="15240">
                  <a:moveTo>
                    <a:pt x="15086" y="0"/>
                  </a:moveTo>
                  <a:lnTo>
                    <a:pt x="0" y="0"/>
                  </a:lnTo>
                </a:path>
              </a:pathLst>
            </a:custGeom>
            <a:ln w="6346">
              <a:solidFill>
                <a:srgbClr val="009F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1989" y="4614946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2" y="0"/>
                  </a:lnTo>
                </a:path>
              </a:pathLst>
            </a:custGeom>
            <a:ln w="6346">
              <a:solidFill>
                <a:srgbClr val="B30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89635" y="2578849"/>
              <a:ext cx="1634489" cy="3021965"/>
            </a:xfrm>
            <a:custGeom>
              <a:avLst/>
              <a:gdLst/>
              <a:ahLst/>
              <a:cxnLst/>
              <a:rect l="l" t="t" r="r" b="b"/>
              <a:pathLst>
                <a:path w="1634489" h="3021965">
                  <a:moveTo>
                    <a:pt x="54825" y="2958439"/>
                  </a:moveTo>
                  <a:lnTo>
                    <a:pt x="0" y="2990075"/>
                  </a:lnTo>
                  <a:lnTo>
                    <a:pt x="54825" y="3021723"/>
                  </a:lnTo>
                  <a:lnTo>
                    <a:pt x="54825" y="2958439"/>
                  </a:lnTo>
                  <a:close/>
                </a:path>
                <a:path w="1634489" h="3021965">
                  <a:moveTo>
                    <a:pt x="54825" y="2863227"/>
                  </a:moveTo>
                  <a:lnTo>
                    <a:pt x="0" y="2894876"/>
                  </a:lnTo>
                  <a:lnTo>
                    <a:pt x="54825" y="2926524"/>
                  </a:lnTo>
                  <a:lnTo>
                    <a:pt x="54825" y="2863227"/>
                  </a:lnTo>
                  <a:close/>
                </a:path>
                <a:path w="1634489" h="3021965">
                  <a:moveTo>
                    <a:pt x="54825" y="2768028"/>
                  </a:moveTo>
                  <a:lnTo>
                    <a:pt x="0" y="2799677"/>
                  </a:lnTo>
                  <a:lnTo>
                    <a:pt x="54825" y="2831325"/>
                  </a:lnTo>
                  <a:lnTo>
                    <a:pt x="54825" y="2768028"/>
                  </a:lnTo>
                  <a:close/>
                </a:path>
                <a:path w="1634489" h="3021965">
                  <a:moveTo>
                    <a:pt x="54825" y="2673350"/>
                  </a:moveTo>
                  <a:lnTo>
                    <a:pt x="0" y="2704998"/>
                  </a:lnTo>
                  <a:lnTo>
                    <a:pt x="54825" y="2736634"/>
                  </a:lnTo>
                  <a:lnTo>
                    <a:pt x="54825" y="2673350"/>
                  </a:lnTo>
                  <a:close/>
                </a:path>
                <a:path w="1634489" h="3021965">
                  <a:moveTo>
                    <a:pt x="54825" y="2578150"/>
                  </a:moveTo>
                  <a:lnTo>
                    <a:pt x="0" y="2609786"/>
                  </a:lnTo>
                  <a:lnTo>
                    <a:pt x="54825" y="2641435"/>
                  </a:lnTo>
                  <a:lnTo>
                    <a:pt x="54825" y="2578150"/>
                  </a:lnTo>
                  <a:close/>
                </a:path>
                <a:path w="1634489" h="3021965">
                  <a:moveTo>
                    <a:pt x="54825" y="2483472"/>
                  </a:moveTo>
                  <a:lnTo>
                    <a:pt x="0" y="2515120"/>
                  </a:lnTo>
                  <a:lnTo>
                    <a:pt x="54825" y="2546769"/>
                  </a:lnTo>
                  <a:lnTo>
                    <a:pt x="54825" y="2483472"/>
                  </a:lnTo>
                  <a:close/>
                </a:path>
                <a:path w="1634489" h="3021965">
                  <a:moveTo>
                    <a:pt x="54825" y="2387206"/>
                  </a:moveTo>
                  <a:lnTo>
                    <a:pt x="0" y="2418854"/>
                  </a:lnTo>
                  <a:lnTo>
                    <a:pt x="54825" y="2450503"/>
                  </a:lnTo>
                  <a:lnTo>
                    <a:pt x="54825" y="2387206"/>
                  </a:lnTo>
                  <a:close/>
                </a:path>
                <a:path w="1634489" h="3021965">
                  <a:moveTo>
                    <a:pt x="54825" y="2291486"/>
                  </a:moveTo>
                  <a:lnTo>
                    <a:pt x="0" y="2323134"/>
                  </a:lnTo>
                  <a:lnTo>
                    <a:pt x="54825" y="2354770"/>
                  </a:lnTo>
                  <a:lnTo>
                    <a:pt x="54825" y="2291486"/>
                  </a:lnTo>
                  <a:close/>
                </a:path>
                <a:path w="1634489" h="3021965">
                  <a:moveTo>
                    <a:pt x="54825" y="2196820"/>
                  </a:moveTo>
                  <a:lnTo>
                    <a:pt x="0" y="2228456"/>
                  </a:lnTo>
                  <a:lnTo>
                    <a:pt x="54825" y="2260104"/>
                  </a:lnTo>
                  <a:lnTo>
                    <a:pt x="54825" y="2196820"/>
                  </a:lnTo>
                  <a:close/>
                </a:path>
                <a:path w="1634489" h="3021965">
                  <a:moveTo>
                    <a:pt x="54825" y="2100554"/>
                  </a:moveTo>
                  <a:lnTo>
                    <a:pt x="0" y="2132190"/>
                  </a:lnTo>
                  <a:lnTo>
                    <a:pt x="54825" y="2163838"/>
                  </a:lnTo>
                  <a:lnTo>
                    <a:pt x="54825" y="2100554"/>
                  </a:lnTo>
                  <a:close/>
                </a:path>
                <a:path w="1634489" h="3021965">
                  <a:moveTo>
                    <a:pt x="76009" y="1912531"/>
                  </a:moveTo>
                  <a:lnTo>
                    <a:pt x="21183" y="1944179"/>
                  </a:lnTo>
                  <a:lnTo>
                    <a:pt x="76009" y="1975815"/>
                  </a:lnTo>
                  <a:lnTo>
                    <a:pt x="76009" y="1912531"/>
                  </a:lnTo>
                  <a:close/>
                </a:path>
                <a:path w="1634489" h="3021965">
                  <a:moveTo>
                    <a:pt x="111455" y="2036457"/>
                  </a:moveTo>
                  <a:lnTo>
                    <a:pt x="56616" y="2004809"/>
                  </a:lnTo>
                  <a:lnTo>
                    <a:pt x="56616" y="2068106"/>
                  </a:lnTo>
                  <a:lnTo>
                    <a:pt x="111455" y="2036457"/>
                  </a:lnTo>
                  <a:close/>
                </a:path>
                <a:path w="1634489" h="3021965">
                  <a:moveTo>
                    <a:pt x="129971" y="1846592"/>
                  </a:moveTo>
                  <a:lnTo>
                    <a:pt x="75133" y="1814944"/>
                  </a:lnTo>
                  <a:lnTo>
                    <a:pt x="75133" y="1878228"/>
                  </a:lnTo>
                  <a:lnTo>
                    <a:pt x="129971" y="1846592"/>
                  </a:lnTo>
                  <a:close/>
                </a:path>
                <a:path w="1634489" h="3021965">
                  <a:moveTo>
                    <a:pt x="152984" y="1656181"/>
                  </a:moveTo>
                  <a:lnTo>
                    <a:pt x="98145" y="1624533"/>
                  </a:lnTo>
                  <a:lnTo>
                    <a:pt x="98145" y="1687830"/>
                  </a:lnTo>
                  <a:lnTo>
                    <a:pt x="152984" y="1656181"/>
                  </a:lnTo>
                  <a:close/>
                </a:path>
                <a:path w="1634489" h="3021965">
                  <a:moveTo>
                    <a:pt x="156171" y="1527213"/>
                  </a:moveTo>
                  <a:lnTo>
                    <a:pt x="101333" y="1558861"/>
                  </a:lnTo>
                  <a:lnTo>
                    <a:pt x="156171" y="1590509"/>
                  </a:lnTo>
                  <a:lnTo>
                    <a:pt x="156171" y="1527213"/>
                  </a:lnTo>
                  <a:close/>
                </a:path>
                <a:path w="1634489" h="3021965">
                  <a:moveTo>
                    <a:pt x="156705" y="697001"/>
                  </a:moveTo>
                  <a:lnTo>
                    <a:pt x="101866" y="665353"/>
                  </a:lnTo>
                  <a:lnTo>
                    <a:pt x="101866" y="728649"/>
                  </a:lnTo>
                  <a:lnTo>
                    <a:pt x="156705" y="697001"/>
                  </a:lnTo>
                  <a:close/>
                </a:path>
                <a:path w="1634489" h="3021965">
                  <a:moveTo>
                    <a:pt x="158813" y="986320"/>
                  </a:moveTo>
                  <a:lnTo>
                    <a:pt x="103974" y="954671"/>
                  </a:lnTo>
                  <a:lnTo>
                    <a:pt x="103974" y="1017955"/>
                  </a:lnTo>
                  <a:lnTo>
                    <a:pt x="158813" y="986320"/>
                  </a:lnTo>
                  <a:close/>
                </a:path>
                <a:path w="1634489" h="3021965">
                  <a:moveTo>
                    <a:pt x="158813" y="891108"/>
                  </a:moveTo>
                  <a:lnTo>
                    <a:pt x="103974" y="859472"/>
                  </a:lnTo>
                  <a:lnTo>
                    <a:pt x="103974" y="922756"/>
                  </a:lnTo>
                  <a:lnTo>
                    <a:pt x="158813" y="891108"/>
                  </a:lnTo>
                  <a:close/>
                </a:path>
                <a:path w="1634489" h="3021965">
                  <a:moveTo>
                    <a:pt x="168859" y="1369771"/>
                  </a:moveTo>
                  <a:lnTo>
                    <a:pt x="114020" y="1338135"/>
                  </a:lnTo>
                  <a:lnTo>
                    <a:pt x="114020" y="1401419"/>
                  </a:lnTo>
                  <a:lnTo>
                    <a:pt x="168859" y="1369771"/>
                  </a:lnTo>
                  <a:close/>
                </a:path>
                <a:path w="1634489" h="3021965">
                  <a:moveTo>
                    <a:pt x="177596" y="1431213"/>
                  </a:moveTo>
                  <a:lnTo>
                    <a:pt x="122758" y="1462862"/>
                  </a:lnTo>
                  <a:lnTo>
                    <a:pt x="177596" y="1494510"/>
                  </a:lnTo>
                  <a:lnTo>
                    <a:pt x="177596" y="1431213"/>
                  </a:lnTo>
                  <a:close/>
                </a:path>
                <a:path w="1634489" h="3021965">
                  <a:moveTo>
                    <a:pt x="178396" y="1080465"/>
                  </a:moveTo>
                  <a:lnTo>
                    <a:pt x="123558" y="1048816"/>
                  </a:lnTo>
                  <a:lnTo>
                    <a:pt x="123558" y="1112113"/>
                  </a:lnTo>
                  <a:lnTo>
                    <a:pt x="178396" y="1080465"/>
                  </a:lnTo>
                  <a:close/>
                </a:path>
                <a:path w="1634489" h="3021965">
                  <a:moveTo>
                    <a:pt x="215950" y="1241336"/>
                  </a:moveTo>
                  <a:lnTo>
                    <a:pt x="161124" y="1272984"/>
                  </a:lnTo>
                  <a:lnTo>
                    <a:pt x="215950" y="1304632"/>
                  </a:lnTo>
                  <a:lnTo>
                    <a:pt x="215950" y="1241336"/>
                  </a:lnTo>
                  <a:close/>
                </a:path>
                <a:path w="1634489" h="3021965">
                  <a:moveTo>
                    <a:pt x="249821" y="795909"/>
                  </a:moveTo>
                  <a:lnTo>
                    <a:pt x="194995" y="764260"/>
                  </a:lnTo>
                  <a:lnTo>
                    <a:pt x="194995" y="827557"/>
                  </a:lnTo>
                  <a:lnTo>
                    <a:pt x="249821" y="795909"/>
                  </a:lnTo>
                  <a:close/>
                </a:path>
                <a:path w="1634489" h="3021965">
                  <a:moveTo>
                    <a:pt x="295325" y="1148245"/>
                  </a:moveTo>
                  <a:lnTo>
                    <a:pt x="240487" y="1179893"/>
                  </a:lnTo>
                  <a:lnTo>
                    <a:pt x="295325" y="1211541"/>
                  </a:lnTo>
                  <a:lnTo>
                    <a:pt x="295325" y="1148245"/>
                  </a:lnTo>
                  <a:close/>
                </a:path>
                <a:path w="1634489" h="3021965">
                  <a:moveTo>
                    <a:pt x="322046" y="1718741"/>
                  </a:moveTo>
                  <a:lnTo>
                    <a:pt x="267208" y="1750377"/>
                  </a:lnTo>
                  <a:lnTo>
                    <a:pt x="322046" y="1782025"/>
                  </a:lnTo>
                  <a:lnTo>
                    <a:pt x="322046" y="1718741"/>
                  </a:lnTo>
                  <a:close/>
                </a:path>
                <a:path w="1634489" h="3021965">
                  <a:moveTo>
                    <a:pt x="403136" y="317258"/>
                  </a:moveTo>
                  <a:lnTo>
                    <a:pt x="348310" y="285610"/>
                  </a:lnTo>
                  <a:lnTo>
                    <a:pt x="348310" y="348907"/>
                  </a:lnTo>
                  <a:lnTo>
                    <a:pt x="403136" y="317258"/>
                  </a:lnTo>
                  <a:close/>
                </a:path>
                <a:path w="1634489" h="3021965">
                  <a:moveTo>
                    <a:pt x="572985" y="509244"/>
                  </a:moveTo>
                  <a:lnTo>
                    <a:pt x="518147" y="477608"/>
                  </a:lnTo>
                  <a:lnTo>
                    <a:pt x="518147" y="540893"/>
                  </a:lnTo>
                  <a:lnTo>
                    <a:pt x="572985" y="509244"/>
                  </a:lnTo>
                  <a:close/>
                </a:path>
                <a:path w="1634489" h="3021965">
                  <a:moveTo>
                    <a:pt x="584098" y="410476"/>
                  </a:moveTo>
                  <a:lnTo>
                    <a:pt x="529259" y="378841"/>
                  </a:lnTo>
                  <a:lnTo>
                    <a:pt x="529259" y="442125"/>
                  </a:lnTo>
                  <a:lnTo>
                    <a:pt x="584098" y="410476"/>
                  </a:lnTo>
                  <a:close/>
                </a:path>
                <a:path w="1634489" h="3021965">
                  <a:moveTo>
                    <a:pt x="658317" y="573201"/>
                  </a:moveTo>
                  <a:lnTo>
                    <a:pt x="603478" y="604850"/>
                  </a:lnTo>
                  <a:lnTo>
                    <a:pt x="658317" y="636485"/>
                  </a:lnTo>
                  <a:lnTo>
                    <a:pt x="658317" y="573201"/>
                  </a:lnTo>
                  <a:close/>
                </a:path>
                <a:path w="1634489" h="3021965">
                  <a:moveTo>
                    <a:pt x="870877" y="31635"/>
                  </a:moveTo>
                  <a:lnTo>
                    <a:pt x="816051" y="0"/>
                  </a:lnTo>
                  <a:lnTo>
                    <a:pt x="816051" y="63284"/>
                  </a:lnTo>
                  <a:lnTo>
                    <a:pt x="870877" y="31635"/>
                  </a:lnTo>
                  <a:close/>
                </a:path>
                <a:path w="1634489" h="3021965">
                  <a:moveTo>
                    <a:pt x="925385" y="219405"/>
                  </a:moveTo>
                  <a:lnTo>
                    <a:pt x="870546" y="187756"/>
                  </a:lnTo>
                  <a:lnTo>
                    <a:pt x="870546" y="251053"/>
                  </a:lnTo>
                  <a:lnTo>
                    <a:pt x="925385" y="219405"/>
                  </a:lnTo>
                  <a:close/>
                </a:path>
                <a:path w="1634489" h="3021965">
                  <a:moveTo>
                    <a:pt x="1634426" y="125260"/>
                  </a:moveTo>
                  <a:lnTo>
                    <a:pt x="1579575" y="93611"/>
                  </a:lnTo>
                  <a:lnTo>
                    <a:pt x="1579575" y="156895"/>
                  </a:lnTo>
                  <a:lnTo>
                    <a:pt x="1634426" y="12526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39774" y="2518112"/>
              <a:ext cx="2400935" cy="3138805"/>
            </a:xfrm>
            <a:custGeom>
              <a:avLst/>
              <a:gdLst/>
              <a:ahLst/>
              <a:cxnLst/>
              <a:rect l="l" t="t" r="r" b="b"/>
              <a:pathLst>
                <a:path w="2400935" h="3138804">
                  <a:moveTo>
                    <a:pt x="0" y="3138496"/>
                  </a:moveTo>
                  <a:lnTo>
                    <a:pt x="2400832" y="3138496"/>
                  </a:lnTo>
                  <a:lnTo>
                    <a:pt x="2400832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5964" y="5657422"/>
              <a:ext cx="0" cy="40640"/>
            </a:xfrm>
            <a:custGeom>
              <a:avLst/>
              <a:gdLst/>
              <a:ahLst/>
              <a:cxnLst/>
              <a:rect l="l" t="t" r="r" b="b"/>
              <a:pathLst>
                <a:path h="40639">
                  <a:moveTo>
                    <a:pt x="0" y="0"/>
                  </a:moveTo>
                  <a:lnTo>
                    <a:pt x="0" y="40213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39952" y="5657422"/>
              <a:ext cx="0" cy="40640"/>
            </a:xfrm>
            <a:custGeom>
              <a:avLst/>
              <a:gdLst/>
              <a:ahLst/>
              <a:cxnLst/>
              <a:rect l="l" t="t" r="r" b="b"/>
              <a:pathLst>
                <a:path h="40639">
                  <a:moveTo>
                    <a:pt x="0" y="0"/>
                  </a:moveTo>
                  <a:lnTo>
                    <a:pt x="0" y="40213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47115" y="5657422"/>
              <a:ext cx="0" cy="40640"/>
            </a:xfrm>
            <a:custGeom>
              <a:avLst/>
              <a:gdLst/>
              <a:ahLst/>
              <a:cxnLst/>
              <a:rect l="l" t="t" r="r" b="b"/>
              <a:pathLst>
                <a:path h="40639">
                  <a:moveTo>
                    <a:pt x="0" y="0"/>
                  </a:moveTo>
                  <a:lnTo>
                    <a:pt x="0" y="40213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554279" y="5657422"/>
              <a:ext cx="0" cy="40640"/>
            </a:xfrm>
            <a:custGeom>
              <a:avLst/>
              <a:gdLst/>
              <a:ahLst/>
              <a:cxnLst/>
              <a:rect l="l" t="t" r="r" b="b"/>
              <a:pathLst>
                <a:path h="40639">
                  <a:moveTo>
                    <a:pt x="0" y="0"/>
                  </a:moveTo>
                  <a:lnTo>
                    <a:pt x="0" y="40213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864616" y="5657422"/>
              <a:ext cx="0" cy="40640"/>
            </a:xfrm>
            <a:custGeom>
              <a:avLst/>
              <a:gdLst/>
              <a:ahLst/>
              <a:cxnLst/>
              <a:rect l="l" t="t" r="r" b="b"/>
              <a:pathLst>
                <a:path h="40639">
                  <a:moveTo>
                    <a:pt x="0" y="0"/>
                  </a:moveTo>
                  <a:lnTo>
                    <a:pt x="0" y="40213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167804" y="5657422"/>
              <a:ext cx="0" cy="40640"/>
            </a:xfrm>
            <a:custGeom>
              <a:avLst/>
              <a:gdLst/>
              <a:ahLst/>
              <a:cxnLst/>
              <a:rect l="l" t="t" r="r" b="b"/>
              <a:pathLst>
                <a:path h="40639">
                  <a:moveTo>
                    <a:pt x="0" y="0"/>
                  </a:moveTo>
                  <a:lnTo>
                    <a:pt x="0" y="40213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474168" y="5657422"/>
              <a:ext cx="0" cy="40640"/>
            </a:xfrm>
            <a:custGeom>
              <a:avLst/>
              <a:gdLst/>
              <a:ahLst/>
              <a:cxnLst/>
              <a:rect l="l" t="t" r="r" b="b"/>
              <a:pathLst>
                <a:path h="40639">
                  <a:moveTo>
                    <a:pt x="0" y="0"/>
                  </a:moveTo>
                  <a:lnTo>
                    <a:pt x="0" y="40213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782119" y="5657422"/>
              <a:ext cx="0" cy="40640"/>
            </a:xfrm>
            <a:custGeom>
              <a:avLst/>
              <a:gdLst/>
              <a:ahLst/>
              <a:cxnLst/>
              <a:rect l="l" t="t" r="r" b="b"/>
              <a:pathLst>
                <a:path h="40639">
                  <a:moveTo>
                    <a:pt x="0" y="0"/>
                  </a:moveTo>
                  <a:lnTo>
                    <a:pt x="0" y="40213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041177" y="5657422"/>
              <a:ext cx="0" cy="40640"/>
            </a:xfrm>
            <a:custGeom>
              <a:avLst/>
              <a:gdLst/>
              <a:ahLst/>
              <a:cxnLst/>
              <a:rect l="l" t="t" r="r" b="b"/>
              <a:pathLst>
                <a:path h="40639">
                  <a:moveTo>
                    <a:pt x="0" y="0"/>
                  </a:moveTo>
                  <a:lnTo>
                    <a:pt x="0" y="40213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040923" y="5571232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040923" y="5475498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040923" y="5381348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040923" y="5283493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040923" y="5188291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040923" y="5092556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040923" y="4997353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040923" y="490268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040923" y="480694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040923" y="4711214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040923" y="461547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040923" y="452081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040923" y="4424541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040923" y="432933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040923" y="4233617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040923" y="4139468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040923" y="4043733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040923" y="394694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040923" y="385068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040923" y="3756007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040923" y="3659751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040923" y="356349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040923" y="3469346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040923" y="3375198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040923" y="3279463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040923" y="3183207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040923" y="3088006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040923" y="299226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040923" y="289601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040923" y="280134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3040923" y="2706143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3040923" y="2609354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230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80647" y="2518379"/>
              <a:ext cx="3812540" cy="0"/>
            </a:xfrm>
            <a:custGeom>
              <a:avLst/>
              <a:gdLst/>
              <a:ahLst/>
              <a:cxnLst/>
              <a:rect l="l" t="t" r="r" b="b"/>
              <a:pathLst>
                <a:path w="3812540">
                  <a:moveTo>
                    <a:pt x="0" y="0"/>
                  </a:moveTo>
                  <a:lnTo>
                    <a:pt x="3812146" y="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534954" y="5771189"/>
            <a:ext cx="2712085" cy="31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3020" algn="ctr">
              <a:lnSpc>
                <a:spcPct val="100000"/>
              </a:lnSpc>
              <a:spcBef>
                <a:spcPts val="100"/>
              </a:spcBef>
            </a:pPr>
            <a:r>
              <a:rPr sz="650" spc="-55" dirty="0">
                <a:solidFill>
                  <a:srgbClr val="231F20"/>
                </a:solidFill>
                <a:latin typeface="Arial"/>
                <a:cs typeface="Arial"/>
              </a:rPr>
              <a:t>Clinical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45" dirty="0">
                <a:solidFill>
                  <a:srgbClr val="231F20"/>
                </a:solidFill>
                <a:latin typeface="Arial"/>
                <a:cs typeface="Arial"/>
              </a:rPr>
              <a:t>risk</a:t>
            </a:r>
            <a:r>
              <a:rPr sz="65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25" dirty="0">
                <a:solidFill>
                  <a:srgbClr val="231F20"/>
                </a:solidFill>
                <a:latin typeface="Arial"/>
                <a:cs typeface="Arial"/>
              </a:rPr>
              <a:t>(%)</a:t>
            </a:r>
            <a:endParaRPr sz="6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sz="700" b="1" i="1" spc="-95" dirty="0">
                <a:solidFill>
                  <a:srgbClr val="231F20"/>
                </a:solidFill>
                <a:latin typeface="Arial"/>
                <a:cs typeface="Arial"/>
              </a:rPr>
              <a:t>Figure</a:t>
            </a:r>
            <a:r>
              <a:rPr sz="700" b="1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b="1" i="1" spc="-60" dirty="0">
                <a:solidFill>
                  <a:srgbClr val="231F20"/>
                </a:solidFill>
                <a:latin typeface="Arial"/>
                <a:cs typeface="Arial"/>
              </a:rPr>
              <a:t>3:</a:t>
            </a:r>
            <a:r>
              <a:rPr sz="700" b="1" i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b="1" spc="-70" dirty="0">
                <a:solidFill>
                  <a:srgbClr val="231F20"/>
                </a:solidFill>
                <a:latin typeface="Arial"/>
                <a:cs typeface="Arial"/>
              </a:rPr>
              <a:t>Clinical</a:t>
            </a:r>
            <a:r>
              <a:rPr sz="7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b="1" spc="-65" dirty="0">
                <a:solidFill>
                  <a:srgbClr val="231F20"/>
                </a:solidFill>
                <a:latin typeface="Arial"/>
                <a:cs typeface="Arial"/>
              </a:rPr>
              <a:t>risk</a:t>
            </a:r>
            <a:r>
              <a:rPr sz="7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b="1" spc="-55" dirty="0">
                <a:solidFill>
                  <a:srgbClr val="231F20"/>
                </a:solidFill>
                <a:latin typeface="Arial"/>
                <a:cs typeface="Arial"/>
              </a:rPr>
              <a:t>incorporating</a:t>
            </a:r>
            <a:r>
              <a:rPr sz="7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b="1" spc="-60" dirty="0">
                <a:solidFill>
                  <a:srgbClr val="231F20"/>
                </a:solidFill>
                <a:latin typeface="Arial"/>
                <a:cs typeface="Arial"/>
              </a:rPr>
              <a:t>genetic-risk</a:t>
            </a:r>
            <a:r>
              <a:rPr sz="7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b="1" spc="-60" dirty="0">
                <a:solidFill>
                  <a:srgbClr val="231F20"/>
                </a:solidFill>
                <a:latin typeface="Arial"/>
                <a:cs typeface="Arial"/>
              </a:rPr>
              <a:t>estimates</a:t>
            </a:r>
            <a:r>
              <a:rPr sz="7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b="1" spc="-4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7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b="1" spc="-55" dirty="0">
                <a:solidFill>
                  <a:srgbClr val="231F20"/>
                </a:solidFill>
                <a:latin typeface="Arial"/>
                <a:cs typeface="Arial"/>
              </a:rPr>
              <a:t>major</a:t>
            </a:r>
            <a:r>
              <a:rPr sz="7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b="1" spc="-55" dirty="0">
                <a:solidFill>
                  <a:srgbClr val="231F20"/>
                </a:solidFill>
                <a:latin typeface="Arial"/>
                <a:cs typeface="Arial"/>
              </a:rPr>
              <a:t>diseases</a:t>
            </a:r>
            <a:endParaRPr sz="7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14692" y="5673912"/>
            <a:ext cx="1974214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85115" algn="l"/>
                <a:tab pos="594360" algn="l"/>
                <a:tab pos="901065" algn="l"/>
                <a:tab pos="1203960" algn="l"/>
                <a:tab pos="1513840" algn="l"/>
                <a:tab pos="1816735" algn="l"/>
              </a:tabLst>
            </a:pPr>
            <a:r>
              <a:rPr sz="650" spc="-25" dirty="0">
                <a:solidFill>
                  <a:srgbClr val="231F20"/>
                </a:solidFill>
                <a:latin typeface="Arial"/>
                <a:cs typeface="Arial"/>
              </a:rPr>
              <a:t>0%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25" dirty="0">
                <a:solidFill>
                  <a:srgbClr val="231F20"/>
                </a:solidFill>
                <a:latin typeface="Arial"/>
                <a:cs typeface="Arial"/>
              </a:rPr>
              <a:t>10%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25" dirty="0">
                <a:solidFill>
                  <a:srgbClr val="231F20"/>
                </a:solidFill>
                <a:latin typeface="Arial"/>
                <a:cs typeface="Arial"/>
              </a:rPr>
              <a:t>20%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25" dirty="0">
                <a:solidFill>
                  <a:srgbClr val="231F20"/>
                </a:solidFill>
                <a:latin typeface="Arial"/>
                <a:cs typeface="Arial"/>
              </a:rPr>
              <a:t>30%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25" dirty="0">
                <a:solidFill>
                  <a:srgbClr val="231F20"/>
                </a:solidFill>
                <a:latin typeface="Arial"/>
                <a:cs typeface="Arial"/>
              </a:rPr>
              <a:t>40%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25" dirty="0">
                <a:solidFill>
                  <a:srgbClr val="231F20"/>
                </a:solidFill>
                <a:latin typeface="Arial"/>
                <a:cs typeface="Arial"/>
              </a:rPr>
              <a:t>50%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45" dirty="0">
                <a:solidFill>
                  <a:srgbClr val="231F20"/>
                </a:solidFill>
                <a:latin typeface="Arial"/>
                <a:cs typeface="Arial"/>
              </a:rPr>
              <a:t>60%</a:t>
            </a:r>
            <a:endParaRPr sz="65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704054" y="2351871"/>
            <a:ext cx="1670685" cy="344677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459"/>
              </a:spcBef>
              <a:tabLst>
                <a:tab pos="1557020" algn="l"/>
              </a:tabLst>
            </a:pPr>
            <a:r>
              <a:rPr sz="650" b="1" spc="-10" dirty="0">
                <a:solidFill>
                  <a:srgbClr val="231F20"/>
                </a:solidFill>
                <a:latin typeface="Arial"/>
                <a:cs typeface="Arial"/>
              </a:rPr>
              <a:t>Disorder</a:t>
            </a:r>
            <a:r>
              <a:rPr sz="65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b="1" spc="-5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65"/>
              </a:lnSpc>
              <a:spcBef>
                <a:spcPts val="360"/>
              </a:spcBef>
              <a:tabLst>
                <a:tab pos="1542415" algn="l"/>
              </a:tabLst>
            </a:pP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Obesity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25" dirty="0">
                <a:solidFill>
                  <a:srgbClr val="231F20"/>
                </a:solidFill>
                <a:latin typeface="Arial"/>
                <a:cs typeface="Arial"/>
              </a:rPr>
              <a:t>13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55"/>
              </a:lnSpc>
              <a:tabLst>
                <a:tab pos="1539240" algn="l"/>
              </a:tabLst>
            </a:pPr>
            <a:r>
              <a:rPr sz="650" spc="-60" dirty="0">
                <a:solidFill>
                  <a:srgbClr val="231F20"/>
                </a:solidFill>
                <a:latin typeface="Arial"/>
                <a:cs typeface="Arial"/>
              </a:rPr>
              <a:t>Coronary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40" dirty="0">
                <a:solidFill>
                  <a:srgbClr val="231F20"/>
                </a:solidFill>
                <a:latin typeface="Arial"/>
                <a:cs typeface="Arial"/>
              </a:rPr>
              <a:t>artery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 disease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975" spc="-37" baseline="4273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endParaRPr sz="975" baseline="4273">
              <a:latin typeface="Arial"/>
              <a:cs typeface="Arial"/>
            </a:endParaRPr>
          </a:p>
          <a:p>
            <a:pPr marL="394970">
              <a:lnSpc>
                <a:spcPts val="750"/>
              </a:lnSpc>
              <a:tabLst>
                <a:tab pos="1535430" algn="l"/>
              </a:tabLst>
            </a:pPr>
            <a:r>
              <a:rPr sz="650" spc="-75" dirty="0">
                <a:solidFill>
                  <a:srgbClr val="231F20"/>
                </a:solidFill>
                <a:latin typeface="Arial"/>
                <a:cs typeface="Arial"/>
              </a:rPr>
              <a:t>Type</a:t>
            </a:r>
            <a:r>
              <a:rPr sz="65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6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65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diabetes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975" spc="-37" baseline="4273" dirty="0">
                <a:solidFill>
                  <a:srgbClr val="231F20"/>
                </a:solidFill>
                <a:latin typeface="Arial"/>
                <a:cs typeface="Arial"/>
              </a:rPr>
              <a:t>42</a:t>
            </a:r>
            <a:endParaRPr sz="975" baseline="4273">
              <a:latin typeface="Arial"/>
              <a:cs typeface="Arial"/>
            </a:endParaRPr>
          </a:p>
          <a:p>
            <a:pPr marL="394970">
              <a:lnSpc>
                <a:spcPts val="765"/>
              </a:lnSpc>
              <a:tabLst>
                <a:tab pos="1575435" algn="l"/>
              </a:tabLst>
            </a:pP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Depression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65"/>
              </a:lnSpc>
              <a:tabLst>
                <a:tab pos="1537335" algn="l"/>
              </a:tabLst>
            </a:pPr>
            <a:r>
              <a:rPr sz="975" spc="-75" baseline="4273" dirty="0">
                <a:solidFill>
                  <a:srgbClr val="231F20"/>
                </a:solidFill>
                <a:latin typeface="Arial"/>
                <a:cs typeface="Arial"/>
              </a:rPr>
              <a:t>Prostate</a:t>
            </a:r>
            <a:r>
              <a:rPr sz="975" baseline="42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75" spc="-15" baseline="4273" dirty="0">
                <a:solidFill>
                  <a:srgbClr val="231F20"/>
                </a:solidFill>
                <a:latin typeface="Arial"/>
                <a:cs typeface="Arial"/>
              </a:rPr>
              <a:t>cancer</a:t>
            </a:r>
            <a:r>
              <a:rPr sz="975" baseline="4273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25" dirty="0">
                <a:solidFill>
                  <a:srgbClr val="231F20"/>
                </a:solidFill>
                <a:latin typeface="Arial"/>
                <a:cs typeface="Arial"/>
              </a:rPr>
              <a:t>18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50"/>
              </a:lnSpc>
              <a:tabLst>
                <a:tab pos="1579245" algn="l"/>
              </a:tabLst>
            </a:pP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Asthma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40"/>
              </a:lnSpc>
              <a:tabLst>
                <a:tab pos="1579245" algn="l"/>
              </a:tabLst>
            </a:pP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Hypertension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50"/>
              </a:lnSpc>
              <a:tabLst>
                <a:tab pos="1581150" algn="l"/>
              </a:tabLst>
            </a:pPr>
            <a:r>
              <a:rPr sz="650" spc="-55" dirty="0">
                <a:solidFill>
                  <a:srgbClr val="231F20"/>
                </a:solidFill>
                <a:latin typeface="Arial"/>
                <a:cs typeface="Arial"/>
              </a:rPr>
              <a:t>Myocardial</a:t>
            </a:r>
            <a:r>
              <a:rPr sz="65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infarction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7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50"/>
              </a:lnSpc>
              <a:tabLst>
                <a:tab pos="1579245" algn="l"/>
              </a:tabLst>
            </a:pPr>
            <a:r>
              <a:rPr sz="650" spc="-45" dirty="0">
                <a:solidFill>
                  <a:srgbClr val="231F20"/>
                </a:solidFill>
                <a:latin typeface="Arial"/>
                <a:cs typeface="Arial"/>
              </a:rPr>
              <a:t>Pseudoexfoliation</a:t>
            </a:r>
            <a:r>
              <a:rPr sz="6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glaucoma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45"/>
              </a:lnSpc>
              <a:tabLst>
                <a:tab pos="1542415" algn="l"/>
              </a:tabLst>
            </a:pP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Psoriasis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975" spc="-37" baseline="4273" dirty="0">
                <a:solidFill>
                  <a:srgbClr val="231F20"/>
                </a:solidFill>
                <a:latin typeface="Arial"/>
                <a:cs typeface="Arial"/>
              </a:rPr>
              <a:t>13</a:t>
            </a:r>
            <a:endParaRPr sz="975" baseline="4273">
              <a:latin typeface="Arial"/>
              <a:cs typeface="Arial"/>
            </a:endParaRPr>
          </a:p>
          <a:p>
            <a:pPr marL="394970">
              <a:lnSpc>
                <a:spcPts val="750"/>
              </a:lnSpc>
              <a:tabLst>
                <a:tab pos="1574800" algn="l"/>
              </a:tabLst>
            </a:pPr>
            <a:r>
              <a:rPr sz="650" spc="-45" dirty="0">
                <a:solidFill>
                  <a:srgbClr val="231F20"/>
                </a:solidFill>
                <a:latin typeface="Arial"/>
                <a:cs typeface="Arial"/>
              </a:rPr>
              <a:t>Non-</a:t>
            </a:r>
            <a:r>
              <a:rPr sz="650" spc="-40" dirty="0">
                <a:solidFill>
                  <a:srgbClr val="231F20"/>
                </a:solidFill>
                <a:latin typeface="Arial"/>
                <a:cs typeface="Arial"/>
              </a:rPr>
              <a:t>Hodgkin</a:t>
            </a:r>
            <a:r>
              <a:rPr sz="65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lymphoma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endParaRPr sz="650">
              <a:latin typeface="Arial"/>
              <a:cs typeface="Arial"/>
            </a:endParaRPr>
          </a:p>
          <a:p>
            <a:pPr marL="394970" marR="43180" algn="just">
              <a:lnSpc>
                <a:spcPct val="96500"/>
              </a:lnSpc>
              <a:spcBef>
                <a:spcPts val="15"/>
              </a:spcBef>
              <a:tabLst>
                <a:tab pos="1541780" algn="l"/>
              </a:tabLst>
            </a:pPr>
            <a:r>
              <a:rPr sz="650" spc="-55" dirty="0">
                <a:solidFill>
                  <a:srgbClr val="231F20"/>
                </a:solidFill>
                <a:latin typeface="Arial"/>
                <a:cs typeface="Arial"/>
              </a:rPr>
              <a:t>Rheumatoid</a:t>
            </a:r>
            <a:r>
              <a:rPr sz="6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arthritis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975" spc="-112" baseline="4273" dirty="0">
                <a:solidFill>
                  <a:srgbClr val="231F20"/>
                </a:solidFill>
                <a:latin typeface="Arial"/>
                <a:cs typeface="Arial"/>
              </a:rPr>
              <a:t>12</a:t>
            </a:r>
            <a:r>
              <a:rPr sz="975" spc="750" baseline="42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Age-</a:t>
            </a:r>
            <a:r>
              <a:rPr sz="650" spc="-55" dirty="0">
                <a:solidFill>
                  <a:srgbClr val="231F20"/>
                </a:solidFill>
                <a:latin typeface="Arial"/>
                <a:cs typeface="Arial"/>
              </a:rPr>
              <a:t>related</a:t>
            </a:r>
            <a:r>
              <a:rPr sz="65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60" dirty="0">
                <a:solidFill>
                  <a:srgbClr val="231F20"/>
                </a:solidFill>
                <a:latin typeface="Arial"/>
                <a:cs typeface="Arial"/>
              </a:rPr>
              <a:t>macular</a:t>
            </a:r>
            <a:r>
              <a:rPr sz="65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degeneration</a:t>
            </a:r>
            <a:r>
              <a:rPr sz="650" spc="22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650" spc="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Colorectal</a:t>
            </a:r>
            <a:r>
              <a:rPr sz="65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cancer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75" dirty="0">
                <a:solidFill>
                  <a:srgbClr val="231F20"/>
                </a:solidFill>
                <a:latin typeface="Arial"/>
                <a:cs typeface="Arial"/>
              </a:rPr>
              <a:t>12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40"/>
              </a:lnSpc>
              <a:tabLst>
                <a:tab pos="1574800" algn="l"/>
              </a:tabLst>
            </a:pPr>
            <a:r>
              <a:rPr sz="650" spc="-30" dirty="0">
                <a:solidFill>
                  <a:srgbClr val="231F20"/>
                </a:solidFill>
                <a:latin typeface="Arial"/>
                <a:cs typeface="Arial"/>
              </a:rPr>
              <a:t>Multiple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sclerosis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9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50"/>
              </a:lnSpc>
              <a:tabLst>
                <a:tab pos="1579245" algn="l"/>
              </a:tabLst>
            </a:pPr>
            <a:r>
              <a:rPr sz="650" spc="-60" dirty="0">
                <a:solidFill>
                  <a:srgbClr val="231F20"/>
                </a:solidFill>
                <a:latin typeface="Arial"/>
                <a:cs typeface="Arial"/>
              </a:rPr>
              <a:t>Lung</a:t>
            </a:r>
            <a:r>
              <a:rPr sz="65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cancer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65"/>
              </a:lnSpc>
              <a:tabLst>
                <a:tab pos="1544955" algn="l"/>
              </a:tabLst>
            </a:pPr>
            <a:r>
              <a:rPr sz="650" spc="-60" dirty="0">
                <a:solidFill>
                  <a:srgbClr val="231F20"/>
                </a:solidFill>
                <a:latin typeface="Arial"/>
                <a:cs typeface="Arial"/>
              </a:rPr>
              <a:t>Bladder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cancer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25" dirty="0">
                <a:solidFill>
                  <a:srgbClr val="231F20"/>
                </a:solidFill>
                <a:latin typeface="Arial"/>
                <a:cs typeface="Arial"/>
              </a:rPr>
              <a:t>11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55"/>
              </a:lnSpc>
              <a:tabLst>
                <a:tab pos="1579245" algn="l"/>
              </a:tabLst>
            </a:pPr>
            <a:r>
              <a:rPr sz="975" spc="-60" baseline="4273" dirty="0">
                <a:solidFill>
                  <a:srgbClr val="231F20"/>
                </a:solidFill>
                <a:latin typeface="Arial"/>
                <a:cs typeface="Arial"/>
              </a:rPr>
              <a:t>Malignant</a:t>
            </a:r>
            <a:r>
              <a:rPr sz="975" spc="22" baseline="42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75" spc="-15" baseline="4273" dirty="0">
                <a:solidFill>
                  <a:srgbClr val="231F20"/>
                </a:solidFill>
                <a:latin typeface="Arial"/>
                <a:cs typeface="Arial"/>
              </a:rPr>
              <a:t>melanoma</a:t>
            </a:r>
            <a:r>
              <a:rPr sz="975" baseline="4273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40"/>
              </a:lnSpc>
              <a:tabLst>
                <a:tab pos="1539240" algn="l"/>
              </a:tabLst>
            </a:pPr>
            <a:r>
              <a:rPr sz="650" spc="-55" dirty="0">
                <a:solidFill>
                  <a:srgbClr val="231F20"/>
                </a:solidFill>
                <a:latin typeface="Arial"/>
                <a:cs typeface="Arial"/>
              </a:rPr>
              <a:t>Alzheimer’s</a:t>
            </a:r>
            <a:r>
              <a:rPr sz="65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disease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25" dirty="0">
                <a:solidFill>
                  <a:srgbClr val="231F20"/>
                </a:solidFill>
                <a:latin typeface="Arial"/>
                <a:cs typeface="Arial"/>
              </a:rPr>
              <a:t>25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50"/>
              </a:lnSpc>
              <a:tabLst>
                <a:tab pos="1574800" algn="l"/>
              </a:tabLst>
            </a:pP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Schizophrenia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50"/>
              </a:lnSpc>
              <a:tabLst>
                <a:tab pos="1574800" algn="l"/>
              </a:tabLst>
            </a:pPr>
            <a:r>
              <a:rPr sz="650" spc="-60" dirty="0">
                <a:solidFill>
                  <a:srgbClr val="231F20"/>
                </a:solidFill>
                <a:latin typeface="Arial"/>
                <a:cs typeface="Arial"/>
              </a:rPr>
              <a:t>Kidney</a:t>
            </a:r>
            <a:r>
              <a:rPr sz="65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cancer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9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50"/>
              </a:lnSpc>
              <a:tabLst>
                <a:tab pos="1575435" algn="l"/>
              </a:tabLst>
            </a:pP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Periodontitis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endParaRPr sz="650">
              <a:latin typeface="Arial"/>
              <a:cs typeface="Arial"/>
            </a:endParaRPr>
          </a:p>
          <a:p>
            <a:pPr marL="397510">
              <a:lnSpc>
                <a:spcPts val="750"/>
              </a:lnSpc>
              <a:tabLst>
                <a:tab pos="1579880" algn="l"/>
              </a:tabLst>
            </a:pP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Stroke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50"/>
              </a:lnSpc>
              <a:tabLst>
                <a:tab pos="1579245" algn="l"/>
              </a:tabLst>
            </a:pPr>
            <a:r>
              <a:rPr sz="650" spc="-70" dirty="0">
                <a:solidFill>
                  <a:srgbClr val="231F20"/>
                </a:solidFill>
                <a:latin typeface="Arial"/>
                <a:cs typeface="Arial"/>
              </a:rPr>
              <a:t>Oesophageal</a:t>
            </a:r>
            <a:r>
              <a:rPr sz="65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cancer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975" spc="-75" baseline="4273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endParaRPr sz="975" baseline="4273">
              <a:latin typeface="Arial"/>
              <a:cs typeface="Arial"/>
            </a:endParaRPr>
          </a:p>
          <a:p>
            <a:pPr marL="394970">
              <a:lnSpc>
                <a:spcPts val="750"/>
              </a:lnSpc>
              <a:tabLst>
                <a:tab pos="1579245" algn="l"/>
              </a:tabLst>
            </a:pPr>
            <a:r>
              <a:rPr sz="650" spc="-35" dirty="0">
                <a:solidFill>
                  <a:srgbClr val="231F20"/>
                </a:solidFill>
                <a:latin typeface="Arial"/>
                <a:cs typeface="Arial"/>
              </a:rPr>
              <a:t>Multiple</a:t>
            </a:r>
            <a:r>
              <a:rPr sz="65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myeloma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975" spc="-75" baseline="4273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endParaRPr sz="975" baseline="4273">
              <a:latin typeface="Arial"/>
              <a:cs typeface="Arial"/>
            </a:endParaRPr>
          </a:p>
          <a:p>
            <a:pPr marL="394970">
              <a:lnSpc>
                <a:spcPts val="755"/>
              </a:lnSpc>
              <a:tabLst>
                <a:tab pos="1579880" algn="l"/>
              </a:tabLst>
            </a:pP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Migraine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50"/>
              </a:lnSpc>
              <a:tabLst>
                <a:tab pos="1575435" algn="l"/>
              </a:tabLst>
            </a:pP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Bipolar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 disorder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50"/>
              </a:lnSpc>
              <a:tabLst>
                <a:tab pos="1539240" algn="l"/>
              </a:tabLst>
            </a:pPr>
            <a:r>
              <a:rPr sz="650" spc="-75" dirty="0">
                <a:solidFill>
                  <a:srgbClr val="231F20"/>
                </a:solidFill>
                <a:latin typeface="Arial"/>
                <a:cs typeface="Arial"/>
              </a:rPr>
              <a:t>Type</a:t>
            </a:r>
            <a:r>
              <a:rPr sz="65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75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diabetes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25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50"/>
              </a:lnSpc>
              <a:tabLst>
                <a:tab pos="1575435" algn="l"/>
              </a:tabLst>
            </a:pPr>
            <a:r>
              <a:rPr sz="650" spc="-55" dirty="0">
                <a:solidFill>
                  <a:srgbClr val="231F20"/>
                </a:solidFill>
                <a:latin typeface="Arial"/>
                <a:cs typeface="Arial"/>
              </a:rPr>
              <a:t>Ulcerative</a:t>
            </a:r>
            <a:r>
              <a:rPr sz="65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colitis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50"/>
              </a:lnSpc>
              <a:tabLst>
                <a:tab pos="1537335" algn="l"/>
              </a:tabLst>
            </a:pPr>
            <a:r>
              <a:rPr sz="650" spc="-65" dirty="0">
                <a:solidFill>
                  <a:srgbClr val="231F20"/>
                </a:solidFill>
                <a:latin typeface="Arial"/>
                <a:cs typeface="Arial"/>
              </a:rPr>
              <a:t>Crohn’s</a:t>
            </a:r>
            <a:r>
              <a:rPr sz="65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disease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25" dirty="0">
                <a:solidFill>
                  <a:srgbClr val="231F20"/>
                </a:solidFill>
                <a:latin typeface="Arial"/>
                <a:cs typeface="Arial"/>
              </a:rPr>
              <a:t>19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ts val="765"/>
              </a:lnSpc>
              <a:tabLst>
                <a:tab pos="1574800" algn="l"/>
              </a:tabLst>
            </a:pPr>
            <a:r>
              <a:rPr sz="650" spc="-60" dirty="0">
                <a:solidFill>
                  <a:srgbClr val="231F20"/>
                </a:solidFill>
                <a:latin typeface="Arial"/>
                <a:cs typeface="Arial"/>
              </a:rPr>
              <a:t>Systemic</a:t>
            </a:r>
            <a:r>
              <a:rPr sz="65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55" dirty="0">
                <a:solidFill>
                  <a:srgbClr val="231F20"/>
                </a:solidFill>
                <a:latin typeface="Arial"/>
                <a:cs typeface="Arial"/>
              </a:rPr>
              <a:t>lupus</a:t>
            </a:r>
            <a:r>
              <a:rPr sz="650" spc="-10" dirty="0">
                <a:solidFill>
                  <a:srgbClr val="231F20"/>
                </a:solidFill>
                <a:latin typeface="Arial"/>
                <a:cs typeface="Arial"/>
              </a:rPr>
              <a:t> erythematosus</a:t>
            </a: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endParaRPr sz="650">
              <a:latin typeface="Arial"/>
              <a:cs typeface="Arial"/>
            </a:endParaRPr>
          </a:p>
          <a:p>
            <a:pPr marL="394970">
              <a:lnSpc>
                <a:spcPct val="100000"/>
              </a:lnSpc>
              <a:spcBef>
                <a:spcPts val="30"/>
              </a:spcBef>
              <a:tabLst>
                <a:tab pos="1575435" algn="l"/>
              </a:tabLst>
            </a:pPr>
            <a:r>
              <a:rPr sz="975" spc="-112" baseline="4273" dirty="0">
                <a:solidFill>
                  <a:srgbClr val="231F20"/>
                </a:solidFill>
                <a:latin typeface="Arial"/>
                <a:cs typeface="Arial"/>
              </a:rPr>
              <a:t>Graves’</a:t>
            </a:r>
            <a:r>
              <a:rPr sz="975" spc="-37" baseline="42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75" spc="-15" baseline="4273" dirty="0">
                <a:solidFill>
                  <a:srgbClr val="231F20"/>
                </a:solidFill>
                <a:latin typeface="Arial"/>
                <a:cs typeface="Arial"/>
              </a:rPr>
              <a:t>disease</a:t>
            </a:r>
            <a:r>
              <a:rPr sz="975" baseline="4273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650" spc="-50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endParaRPr sz="65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495"/>
              </a:spcBef>
            </a:pPr>
            <a:r>
              <a:rPr sz="650" dirty="0">
                <a:solidFill>
                  <a:srgbClr val="231F20"/>
                </a:solidFill>
                <a:latin typeface="Arial"/>
                <a:cs typeface="Arial"/>
              </a:rPr>
              <a:t>70%</a:t>
            </a:r>
            <a:r>
              <a:rPr sz="650" spc="4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231F20"/>
                </a:solidFill>
                <a:latin typeface="Arial"/>
                <a:cs typeface="Arial"/>
              </a:rPr>
              <a:t>100%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547656" y="2370549"/>
            <a:ext cx="3869690" cy="3555365"/>
            <a:chOff x="547656" y="2370549"/>
            <a:chExt cx="3869690" cy="3555365"/>
          </a:xfrm>
        </p:grpSpPr>
        <p:pic>
          <p:nvPicPr>
            <p:cNvPr id="84" name="object 8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0193" y="5618553"/>
              <a:ext cx="128258" cy="76125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549243" y="2372136"/>
              <a:ext cx="3866515" cy="3552190"/>
            </a:xfrm>
            <a:custGeom>
              <a:avLst/>
              <a:gdLst/>
              <a:ahLst/>
              <a:cxnLst/>
              <a:rect l="l" t="t" r="r" b="b"/>
              <a:pathLst>
                <a:path w="3866515" h="3552190">
                  <a:moveTo>
                    <a:pt x="0" y="3551839"/>
                  </a:moveTo>
                  <a:lnTo>
                    <a:pt x="3866511" y="3551839"/>
                  </a:lnTo>
                  <a:lnTo>
                    <a:pt x="3866511" y="0"/>
                  </a:lnTo>
                  <a:lnTo>
                    <a:pt x="0" y="0"/>
                  </a:lnTo>
                  <a:lnTo>
                    <a:pt x="0" y="3551839"/>
                  </a:lnTo>
                  <a:close/>
                </a:path>
              </a:pathLst>
            </a:custGeom>
            <a:ln w="3175">
              <a:solidFill>
                <a:srgbClr val="B30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6" name="object 86"/>
          <p:cNvGrpSpPr/>
          <p:nvPr/>
        </p:nvGrpSpPr>
        <p:grpSpPr>
          <a:xfrm>
            <a:off x="5107060" y="2327314"/>
            <a:ext cx="3674110" cy="3643629"/>
            <a:chOff x="5107060" y="2327314"/>
            <a:chExt cx="3674110" cy="3643629"/>
          </a:xfrm>
        </p:grpSpPr>
        <p:sp>
          <p:nvSpPr>
            <p:cNvPr id="87" name="object 87"/>
            <p:cNvSpPr/>
            <p:nvPr/>
          </p:nvSpPr>
          <p:spPr>
            <a:xfrm>
              <a:off x="5109600" y="2441305"/>
              <a:ext cx="3669029" cy="3526790"/>
            </a:xfrm>
            <a:custGeom>
              <a:avLst/>
              <a:gdLst/>
              <a:ahLst/>
              <a:cxnLst/>
              <a:rect l="l" t="t" r="r" b="b"/>
              <a:pathLst>
                <a:path w="3669029" h="3526790">
                  <a:moveTo>
                    <a:pt x="3131514" y="516464"/>
                  </a:moveTo>
                  <a:lnTo>
                    <a:pt x="3166170" y="550672"/>
                  </a:lnTo>
                  <a:lnTo>
                    <a:pt x="3199671" y="585548"/>
                  </a:lnTo>
                  <a:lnTo>
                    <a:pt x="3232017" y="621068"/>
                  </a:lnTo>
                  <a:lnTo>
                    <a:pt x="3263208" y="657210"/>
                  </a:lnTo>
                  <a:lnTo>
                    <a:pt x="3293243" y="693951"/>
                  </a:lnTo>
                  <a:lnTo>
                    <a:pt x="3322123" y="731269"/>
                  </a:lnTo>
                  <a:lnTo>
                    <a:pt x="3349848" y="769142"/>
                  </a:lnTo>
                  <a:lnTo>
                    <a:pt x="3376418" y="807546"/>
                  </a:lnTo>
                  <a:lnTo>
                    <a:pt x="3401833" y="846459"/>
                  </a:lnTo>
                  <a:lnTo>
                    <a:pt x="3426092" y="885858"/>
                  </a:lnTo>
                  <a:lnTo>
                    <a:pt x="3449197" y="925720"/>
                  </a:lnTo>
                  <a:lnTo>
                    <a:pt x="3471146" y="966024"/>
                  </a:lnTo>
                  <a:lnTo>
                    <a:pt x="3491939" y="1006747"/>
                  </a:lnTo>
                  <a:lnTo>
                    <a:pt x="3511578" y="1047865"/>
                  </a:lnTo>
                  <a:lnTo>
                    <a:pt x="3530061" y="1089356"/>
                  </a:lnTo>
                  <a:lnTo>
                    <a:pt x="3547389" y="1131198"/>
                  </a:lnTo>
                  <a:lnTo>
                    <a:pt x="3563562" y="1173368"/>
                  </a:lnTo>
                  <a:lnTo>
                    <a:pt x="3578580" y="1215843"/>
                  </a:lnTo>
                  <a:lnTo>
                    <a:pt x="3592443" y="1258601"/>
                  </a:lnTo>
                  <a:lnTo>
                    <a:pt x="3605150" y="1301619"/>
                  </a:lnTo>
                  <a:lnTo>
                    <a:pt x="3616702" y="1344874"/>
                  </a:lnTo>
                  <a:lnTo>
                    <a:pt x="3627099" y="1388345"/>
                  </a:lnTo>
                  <a:lnTo>
                    <a:pt x="3636341" y="1432007"/>
                  </a:lnTo>
                  <a:lnTo>
                    <a:pt x="3644427" y="1475840"/>
                  </a:lnTo>
                  <a:lnTo>
                    <a:pt x="3651358" y="1519819"/>
                  </a:lnTo>
                  <a:lnTo>
                    <a:pt x="3657134" y="1563923"/>
                  </a:lnTo>
                  <a:lnTo>
                    <a:pt x="3661755" y="1608128"/>
                  </a:lnTo>
                  <a:lnTo>
                    <a:pt x="3665221" y="1652413"/>
                  </a:lnTo>
                  <a:lnTo>
                    <a:pt x="3667531" y="1696754"/>
                  </a:lnTo>
                  <a:lnTo>
                    <a:pt x="3668687" y="1741129"/>
                  </a:lnTo>
                  <a:lnTo>
                    <a:pt x="3668687" y="1785515"/>
                  </a:lnTo>
                  <a:lnTo>
                    <a:pt x="3667531" y="1829891"/>
                  </a:lnTo>
                  <a:lnTo>
                    <a:pt x="3665221" y="1874232"/>
                  </a:lnTo>
                  <a:lnTo>
                    <a:pt x="3661755" y="1918516"/>
                  </a:lnTo>
                  <a:lnTo>
                    <a:pt x="3657134" y="1962722"/>
                  </a:lnTo>
                  <a:lnTo>
                    <a:pt x="3651358" y="2006825"/>
                  </a:lnTo>
                  <a:lnTo>
                    <a:pt x="3644427" y="2050804"/>
                  </a:lnTo>
                  <a:lnTo>
                    <a:pt x="3636341" y="2094637"/>
                  </a:lnTo>
                  <a:lnTo>
                    <a:pt x="3627099" y="2138299"/>
                  </a:lnTo>
                  <a:lnTo>
                    <a:pt x="3616702" y="2181769"/>
                  </a:lnTo>
                  <a:lnTo>
                    <a:pt x="3605150" y="2225025"/>
                  </a:lnTo>
                  <a:lnTo>
                    <a:pt x="3592443" y="2268043"/>
                  </a:lnTo>
                  <a:lnTo>
                    <a:pt x="3578580" y="2310800"/>
                  </a:lnTo>
                  <a:lnTo>
                    <a:pt x="3563562" y="2353275"/>
                  </a:lnTo>
                  <a:lnTo>
                    <a:pt x="3547389" y="2395445"/>
                  </a:lnTo>
                  <a:lnTo>
                    <a:pt x="3530061" y="2437287"/>
                  </a:lnTo>
                  <a:lnTo>
                    <a:pt x="3511578" y="2478778"/>
                  </a:lnTo>
                  <a:lnTo>
                    <a:pt x="3491939" y="2519896"/>
                  </a:lnTo>
                  <a:lnTo>
                    <a:pt x="3471146" y="2560618"/>
                  </a:lnTo>
                  <a:lnTo>
                    <a:pt x="3449197" y="2600921"/>
                  </a:lnTo>
                  <a:lnTo>
                    <a:pt x="3426092" y="2640784"/>
                  </a:lnTo>
                  <a:lnTo>
                    <a:pt x="3401833" y="2680182"/>
                  </a:lnTo>
                  <a:lnTo>
                    <a:pt x="3376418" y="2719095"/>
                  </a:lnTo>
                  <a:lnTo>
                    <a:pt x="3349848" y="2757499"/>
                  </a:lnTo>
                  <a:lnTo>
                    <a:pt x="3322123" y="2795371"/>
                  </a:lnTo>
                  <a:lnTo>
                    <a:pt x="3293243" y="2832688"/>
                  </a:lnTo>
                  <a:lnTo>
                    <a:pt x="3263208" y="2869429"/>
                  </a:lnTo>
                  <a:lnTo>
                    <a:pt x="3232017" y="2905571"/>
                  </a:lnTo>
                  <a:lnTo>
                    <a:pt x="3199671" y="2941091"/>
                  </a:lnTo>
                  <a:lnTo>
                    <a:pt x="3166170" y="2975966"/>
                  </a:lnTo>
                  <a:lnTo>
                    <a:pt x="3131514" y="3010173"/>
                  </a:lnTo>
                  <a:lnTo>
                    <a:pt x="3096505" y="3042956"/>
                  </a:lnTo>
                  <a:lnTo>
                    <a:pt x="3060825" y="3074663"/>
                  </a:lnTo>
                  <a:lnTo>
                    <a:pt x="3024494" y="3105296"/>
                  </a:lnTo>
                  <a:lnTo>
                    <a:pt x="2987536" y="3134854"/>
                  </a:lnTo>
                  <a:lnTo>
                    <a:pt x="2949972" y="3163337"/>
                  </a:lnTo>
                  <a:lnTo>
                    <a:pt x="2911826" y="3190745"/>
                  </a:lnTo>
                  <a:lnTo>
                    <a:pt x="2873120" y="3217079"/>
                  </a:lnTo>
                  <a:lnTo>
                    <a:pt x="2833875" y="3242337"/>
                  </a:lnTo>
                  <a:lnTo>
                    <a:pt x="2794116" y="3266521"/>
                  </a:lnTo>
                  <a:lnTo>
                    <a:pt x="2753863" y="3289630"/>
                  </a:lnTo>
                  <a:lnTo>
                    <a:pt x="2713139" y="3311664"/>
                  </a:lnTo>
                  <a:lnTo>
                    <a:pt x="2671967" y="3332623"/>
                  </a:lnTo>
                  <a:lnTo>
                    <a:pt x="2630370" y="3352508"/>
                  </a:lnTo>
                  <a:lnTo>
                    <a:pt x="2588368" y="3371317"/>
                  </a:lnTo>
                  <a:lnTo>
                    <a:pt x="2545986" y="3389052"/>
                  </a:lnTo>
                  <a:lnTo>
                    <a:pt x="2503246" y="3405712"/>
                  </a:lnTo>
                  <a:lnTo>
                    <a:pt x="2460169" y="3421297"/>
                  </a:lnTo>
                  <a:lnTo>
                    <a:pt x="2416778" y="3435807"/>
                  </a:lnTo>
                  <a:lnTo>
                    <a:pt x="2373096" y="3449243"/>
                  </a:lnTo>
                  <a:lnTo>
                    <a:pt x="2329145" y="3461603"/>
                  </a:lnTo>
                  <a:lnTo>
                    <a:pt x="2284947" y="3472889"/>
                  </a:lnTo>
                  <a:lnTo>
                    <a:pt x="2240526" y="3483100"/>
                  </a:lnTo>
                  <a:lnTo>
                    <a:pt x="2195902" y="3492236"/>
                  </a:lnTo>
                  <a:lnTo>
                    <a:pt x="2151100" y="3500297"/>
                  </a:lnTo>
                  <a:lnTo>
                    <a:pt x="2106140" y="3507284"/>
                  </a:lnTo>
                  <a:lnTo>
                    <a:pt x="2061046" y="3513195"/>
                  </a:lnTo>
                  <a:lnTo>
                    <a:pt x="2015840" y="3518032"/>
                  </a:lnTo>
                  <a:lnTo>
                    <a:pt x="1970544" y="3521794"/>
                  </a:lnTo>
                  <a:lnTo>
                    <a:pt x="1925181" y="3524481"/>
                  </a:lnTo>
                  <a:lnTo>
                    <a:pt x="1879773" y="3526093"/>
                  </a:lnTo>
                  <a:lnTo>
                    <a:pt x="1834343" y="3526631"/>
                  </a:lnTo>
                  <a:lnTo>
                    <a:pt x="1788912" y="3526093"/>
                  </a:lnTo>
                  <a:lnTo>
                    <a:pt x="1743505" y="3524481"/>
                  </a:lnTo>
                  <a:lnTo>
                    <a:pt x="1698142" y="3521794"/>
                  </a:lnTo>
                  <a:lnTo>
                    <a:pt x="1652846" y="3518032"/>
                  </a:lnTo>
                  <a:lnTo>
                    <a:pt x="1607639" y="3513195"/>
                  </a:lnTo>
                  <a:lnTo>
                    <a:pt x="1562545" y="3507284"/>
                  </a:lnTo>
                  <a:lnTo>
                    <a:pt x="1517586" y="3500297"/>
                  </a:lnTo>
                  <a:lnTo>
                    <a:pt x="1472783" y="3492236"/>
                  </a:lnTo>
                  <a:lnTo>
                    <a:pt x="1428159" y="3483100"/>
                  </a:lnTo>
                  <a:lnTo>
                    <a:pt x="1383737" y="3472889"/>
                  </a:lnTo>
                  <a:lnTo>
                    <a:pt x="1339540" y="3461603"/>
                  </a:lnTo>
                  <a:lnTo>
                    <a:pt x="1295589" y="3449243"/>
                  </a:lnTo>
                  <a:lnTo>
                    <a:pt x="1251906" y="3435807"/>
                  </a:lnTo>
                  <a:lnTo>
                    <a:pt x="1208516" y="3421297"/>
                  </a:lnTo>
                  <a:lnTo>
                    <a:pt x="1165438" y="3405712"/>
                  </a:lnTo>
                  <a:lnTo>
                    <a:pt x="1122698" y="3389052"/>
                  </a:lnTo>
                  <a:lnTo>
                    <a:pt x="1080315" y="3371317"/>
                  </a:lnTo>
                  <a:lnTo>
                    <a:pt x="1038314" y="3352508"/>
                  </a:lnTo>
                  <a:lnTo>
                    <a:pt x="996716" y="3332623"/>
                  </a:lnTo>
                  <a:lnTo>
                    <a:pt x="955544" y="3311664"/>
                  </a:lnTo>
                  <a:lnTo>
                    <a:pt x="914820" y="3289630"/>
                  </a:lnTo>
                  <a:lnTo>
                    <a:pt x="874567" y="3266521"/>
                  </a:lnTo>
                  <a:lnTo>
                    <a:pt x="834807" y="3242337"/>
                  </a:lnTo>
                  <a:lnTo>
                    <a:pt x="795562" y="3217079"/>
                  </a:lnTo>
                  <a:lnTo>
                    <a:pt x="756855" y="3190745"/>
                  </a:lnTo>
                  <a:lnTo>
                    <a:pt x="718709" y="3163337"/>
                  </a:lnTo>
                  <a:lnTo>
                    <a:pt x="681145" y="3134854"/>
                  </a:lnTo>
                  <a:lnTo>
                    <a:pt x="644187" y="3105296"/>
                  </a:lnTo>
                  <a:lnTo>
                    <a:pt x="607855" y="3074663"/>
                  </a:lnTo>
                  <a:lnTo>
                    <a:pt x="572174" y="3042956"/>
                  </a:lnTo>
                  <a:lnTo>
                    <a:pt x="537166" y="3010173"/>
                  </a:lnTo>
                  <a:lnTo>
                    <a:pt x="502510" y="2975966"/>
                  </a:lnTo>
                  <a:lnTo>
                    <a:pt x="469009" y="2941091"/>
                  </a:lnTo>
                  <a:lnTo>
                    <a:pt x="436664" y="2905571"/>
                  </a:lnTo>
                  <a:lnTo>
                    <a:pt x="405473" y="2869429"/>
                  </a:lnTo>
                  <a:lnTo>
                    <a:pt x="375438" y="2832688"/>
                  </a:lnTo>
                  <a:lnTo>
                    <a:pt x="346558" y="2795371"/>
                  </a:lnTo>
                  <a:lnTo>
                    <a:pt x="318834" y="2757499"/>
                  </a:lnTo>
                  <a:lnTo>
                    <a:pt x="292264" y="2719095"/>
                  </a:lnTo>
                  <a:lnTo>
                    <a:pt x="266850" y="2680182"/>
                  </a:lnTo>
                  <a:lnTo>
                    <a:pt x="242591" y="2640784"/>
                  </a:lnTo>
                  <a:lnTo>
                    <a:pt x="219487" y="2600921"/>
                  </a:lnTo>
                  <a:lnTo>
                    <a:pt x="197538" y="2560618"/>
                  </a:lnTo>
                  <a:lnTo>
                    <a:pt x="176744" y="2519896"/>
                  </a:lnTo>
                  <a:lnTo>
                    <a:pt x="157106" y="2478778"/>
                  </a:lnTo>
                  <a:lnTo>
                    <a:pt x="138623" y="2437287"/>
                  </a:lnTo>
                  <a:lnTo>
                    <a:pt x="121295" y="2395445"/>
                  </a:lnTo>
                  <a:lnTo>
                    <a:pt x="105122" y="2353275"/>
                  </a:lnTo>
                  <a:lnTo>
                    <a:pt x="90105" y="2310800"/>
                  </a:lnTo>
                  <a:lnTo>
                    <a:pt x="76242" y="2268043"/>
                  </a:lnTo>
                  <a:lnTo>
                    <a:pt x="63535" y="2225025"/>
                  </a:lnTo>
                  <a:lnTo>
                    <a:pt x="51983" y="2181769"/>
                  </a:lnTo>
                  <a:lnTo>
                    <a:pt x="41587" y="2138299"/>
                  </a:lnTo>
                  <a:lnTo>
                    <a:pt x="32345" y="2094637"/>
                  </a:lnTo>
                  <a:lnTo>
                    <a:pt x="24259" y="2050804"/>
                  </a:lnTo>
                  <a:lnTo>
                    <a:pt x="17327" y="2006825"/>
                  </a:lnTo>
                  <a:lnTo>
                    <a:pt x="11551" y="1962722"/>
                  </a:lnTo>
                  <a:lnTo>
                    <a:pt x="6931" y="1918516"/>
                  </a:lnTo>
                  <a:lnTo>
                    <a:pt x="3465" y="1874232"/>
                  </a:lnTo>
                  <a:lnTo>
                    <a:pt x="1155" y="1829891"/>
                  </a:lnTo>
                  <a:lnTo>
                    <a:pt x="0" y="1785515"/>
                  </a:lnTo>
                  <a:lnTo>
                    <a:pt x="0" y="1741129"/>
                  </a:lnTo>
                  <a:lnTo>
                    <a:pt x="1155" y="1696754"/>
                  </a:lnTo>
                  <a:lnTo>
                    <a:pt x="3465" y="1652413"/>
                  </a:lnTo>
                  <a:lnTo>
                    <a:pt x="6931" y="1608128"/>
                  </a:lnTo>
                  <a:lnTo>
                    <a:pt x="11551" y="1563923"/>
                  </a:lnTo>
                  <a:lnTo>
                    <a:pt x="17327" y="1519819"/>
                  </a:lnTo>
                  <a:lnTo>
                    <a:pt x="24259" y="1475840"/>
                  </a:lnTo>
                  <a:lnTo>
                    <a:pt x="32345" y="1432007"/>
                  </a:lnTo>
                  <a:lnTo>
                    <a:pt x="41587" y="1388345"/>
                  </a:lnTo>
                  <a:lnTo>
                    <a:pt x="51983" y="1344874"/>
                  </a:lnTo>
                  <a:lnTo>
                    <a:pt x="63535" y="1301619"/>
                  </a:lnTo>
                  <a:lnTo>
                    <a:pt x="76242" y="1258601"/>
                  </a:lnTo>
                  <a:lnTo>
                    <a:pt x="90105" y="1215843"/>
                  </a:lnTo>
                  <a:lnTo>
                    <a:pt x="105122" y="1173368"/>
                  </a:lnTo>
                  <a:lnTo>
                    <a:pt x="121295" y="1131198"/>
                  </a:lnTo>
                  <a:lnTo>
                    <a:pt x="138623" y="1089356"/>
                  </a:lnTo>
                  <a:lnTo>
                    <a:pt x="157106" y="1047865"/>
                  </a:lnTo>
                  <a:lnTo>
                    <a:pt x="176744" y="1006747"/>
                  </a:lnTo>
                  <a:lnTo>
                    <a:pt x="197538" y="966024"/>
                  </a:lnTo>
                  <a:lnTo>
                    <a:pt x="219487" y="925720"/>
                  </a:lnTo>
                  <a:lnTo>
                    <a:pt x="242591" y="885858"/>
                  </a:lnTo>
                  <a:lnTo>
                    <a:pt x="266850" y="846459"/>
                  </a:lnTo>
                  <a:lnTo>
                    <a:pt x="292264" y="807546"/>
                  </a:lnTo>
                  <a:lnTo>
                    <a:pt x="318834" y="769142"/>
                  </a:lnTo>
                  <a:lnTo>
                    <a:pt x="346558" y="731269"/>
                  </a:lnTo>
                  <a:lnTo>
                    <a:pt x="375438" y="693951"/>
                  </a:lnTo>
                  <a:lnTo>
                    <a:pt x="405473" y="657210"/>
                  </a:lnTo>
                  <a:lnTo>
                    <a:pt x="436664" y="621068"/>
                  </a:lnTo>
                  <a:lnTo>
                    <a:pt x="469009" y="585548"/>
                  </a:lnTo>
                  <a:lnTo>
                    <a:pt x="502510" y="550672"/>
                  </a:lnTo>
                  <a:lnTo>
                    <a:pt x="537166" y="516464"/>
                  </a:lnTo>
                  <a:lnTo>
                    <a:pt x="572174" y="483681"/>
                  </a:lnTo>
                  <a:lnTo>
                    <a:pt x="607855" y="451973"/>
                  </a:lnTo>
                  <a:lnTo>
                    <a:pt x="644187" y="421340"/>
                  </a:lnTo>
                  <a:lnTo>
                    <a:pt x="681145" y="391782"/>
                  </a:lnTo>
                  <a:lnTo>
                    <a:pt x="718709" y="363298"/>
                  </a:lnTo>
                  <a:lnTo>
                    <a:pt x="756855" y="335890"/>
                  </a:lnTo>
                  <a:lnTo>
                    <a:pt x="795562" y="309556"/>
                  </a:lnTo>
                  <a:lnTo>
                    <a:pt x="834807" y="284297"/>
                  </a:lnTo>
                  <a:lnTo>
                    <a:pt x="874567" y="260113"/>
                  </a:lnTo>
                  <a:lnTo>
                    <a:pt x="914820" y="237004"/>
                  </a:lnTo>
                  <a:lnTo>
                    <a:pt x="955544" y="214969"/>
                  </a:lnTo>
                  <a:lnTo>
                    <a:pt x="996716" y="194010"/>
                  </a:lnTo>
                  <a:lnTo>
                    <a:pt x="1038314" y="174125"/>
                  </a:lnTo>
                  <a:lnTo>
                    <a:pt x="1080315" y="155315"/>
                  </a:lnTo>
                  <a:lnTo>
                    <a:pt x="1122698" y="137580"/>
                  </a:lnTo>
                  <a:lnTo>
                    <a:pt x="1165438" y="120920"/>
                  </a:lnTo>
                  <a:lnTo>
                    <a:pt x="1208516" y="105335"/>
                  </a:lnTo>
                  <a:lnTo>
                    <a:pt x="1251906" y="90824"/>
                  </a:lnTo>
                  <a:lnTo>
                    <a:pt x="1295589" y="77389"/>
                  </a:lnTo>
                  <a:lnTo>
                    <a:pt x="1339540" y="65028"/>
                  </a:lnTo>
                  <a:lnTo>
                    <a:pt x="1383737" y="53742"/>
                  </a:lnTo>
                  <a:lnTo>
                    <a:pt x="1428159" y="43531"/>
                  </a:lnTo>
                  <a:lnTo>
                    <a:pt x="1472783" y="34395"/>
                  </a:lnTo>
                  <a:lnTo>
                    <a:pt x="1517586" y="26333"/>
                  </a:lnTo>
                  <a:lnTo>
                    <a:pt x="1562545" y="19347"/>
                  </a:lnTo>
                  <a:lnTo>
                    <a:pt x="1607639" y="13435"/>
                  </a:lnTo>
                  <a:lnTo>
                    <a:pt x="1652846" y="8598"/>
                  </a:lnTo>
                  <a:lnTo>
                    <a:pt x="1698142" y="4836"/>
                  </a:lnTo>
                  <a:lnTo>
                    <a:pt x="1743505" y="2149"/>
                  </a:lnTo>
                  <a:lnTo>
                    <a:pt x="1788912" y="537"/>
                  </a:lnTo>
                  <a:lnTo>
                    <a:pt x="1834343" y="0"/>
                  </a:lnTo>
                  <a:lnTo>
                    <a:pt x="1879773" y="537"/>
                  </a:lnTo>
                  <a:lnTo>
                    <a:pt x="1925181" y="2149"/>
                  </a:lnTo>
                  <a:lnTo>
                    <a:pt x="1970544" y="4836"/>
                  </a:lnTo>
                  <a:lnTo>
                    <a:pt x="2015840" y="8598"/>
                  </a:lnTo>
                  <a:lnTo>
                    <a:pt x="2061046" y="13435"/>
                  </a:lnTo>
                  <a:lnTo>
                    <a:pt x="2106140" y="19347"/>
                  </a:lnTo>
                  <a:lnTo>
                    <a:pt x="2151100" y="26333"/>
                  </a:lnTo>
                  <a:lnTo>
                    <a:pt x="2195902" y="34395"/>
                  </a:lnTo>
                  <a:lnTo>
                    <a:pt x="2240526" y="43531"/>
                  </a:lnTo>
                  <a:lnTo>
                    <a:pt x="2284947" y="53742"/>
                  </a:lnTo>
                  <a:lnTo>
                    <a:pt x="2329145" y="65028"/>
                  </a:lnTo>
                  <a:lnTo>
                    <a:pt x="2373096" y="77389"/>
                  </a:lnTo>
                  <a:lnTo>
                    <a:pt x="2416778" y="90824"/>
                  </a:lnTo>
                  <a:lnTo>
                    <a:pt x="2460169" y="105335"/>
                  </a:lnTo>
                  <a:lnTo>
                    <a:pt x="2503246" y="120920"/>
                  </a:lnTo>
                  <a:lnTo>
                    <a:pt x="2545986" y="137580"/>
                  </a:lnTo>
                  <a:lnTo>
                    <a:pt x="2588368" y="155315"/>
                  </a:lnTo>
                  <a:lnTo>
                    <a:pt x="2630370" y="174125"/>
                  </a:lnTo>
                  <a:lnTo>
                    <a:pt x="2671967" y="194010"/>
                  </a:lnTo>
                  <a:lnTo>
                    <a:pt x="2713139" y="214969"/>
                  </a:lnTo>
                  <a:lnTo>
                    <a:pt x="2753863" y="237004"/>
                  </a:lnTo>
                  <a:lnTo>
                    <a:pt x="2794116" y="260113"/>
                  </a:lnTo>
                  <a:lnTo>
                    <a:pt x="2833875" y="284297"/>
                  </a:lnTo>
                  <a:lnTo>
                    <a:pt x="2873120" y="309556"/>
                  </a:lnTo>
                  <a:lnTo>
                    <a:pt x="2911826" y="335890"/>
                  </a:lnTo>
                  <a:lnTo>
                    <a:pt x="2949972" y="363298"/>
                  </a:lnTo>
                  <a:lnTo>
                    <a:pt x="2987536" y="391782"/>
                  </a:lnTo>
                  <a:lnTo>
                    <a:pt x="3024494" y="421340"/>
                  </a:lnTo>
                  <a:lnTo>
                    <a:pt x="3060825" y="451973"/>
                  </a:lnTo>
                  <a:lnTo>
                    <a:pt x="3096505" y="483681"/>
                  </a:lnTo>
                  <a:lnTo>
                    <a:pt x="3131514" y="516464"/>
                  </a:lnTo>
                </a:path>
              </a:pathLst>
            </a:custGeom>
            <a:ln w="479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8354" y="2569469"/>
              <a:ext cx="104790" cy="100713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21700" y="2327314"/>
              <a:ext cx="244487" cy="235001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8300853" y="535473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17468" y="0"/>
                  </a:moveTo>
                  <a:lnTo>
                    <a:pt x="10895" y="1227"/>
                  </a:lnTo>
                  <a:lnTo>
                    <a:pt x="5116" y="4911"/>
                  </a:lnTo>
                  <a:lnTo>
                    <a:pt x="1279" y="10460"/>
                  </a:lnTo>
                  <a:lnTo>
                    <a:pt x="0" y="16775"/>
                  </a:lnTo>
                  <a:lnTo>
                    <a:pt x="1279" y="23093"/>
                  </a:lnTo>
                  <a:lnTo>
                    <a:pt x="5116" y="28647"/>
                  </a:lnTo>
                  <a:lnTo>
                    <a:pt x="10895" y="32336"/>
                  </a:lnTo>
                  <a:lnTo>
                    <a:pt x="17468" y="33566"/>
                  </a:lnTo>
                  <a:lnTo>
                    <a:pt x="24042" y="32336"/>
                  </a:lnTo>
                  <a:lnTo>
                    <a:pt x="29822" y="28647"/>
                  </a:lnTo>
                  <a:lnTo>
                    <a:pt x="33654" y="23093"/>
                  </a:lnTo>
                  <a:lnTo>
                    <a:pt x="34931" y="16775"/>
                  </a:lnTo>
                  <a:lnTo>
                    <a:pt x="33654" y="10460"/>
                  </a:lnTo>
                  <a:lnTo>
                    <a:pt x="29822" y="4911"/>
                  </a:lnTo>
                  <a:lnTo>
                    <a:pt x="24042" y="1227"/>
                  </a:lnTo>
                  <a:lnTo>
                    <a:pt x="17468" y="0"/>
                  </a:lnTo>
                  <a:close/>
                </a:path>
              </a:pathLst>
            </a:custGeom>
            <a:solidFill>
              <a:srgbClr val="0054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8435320" y="5191066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470" y="0"/>
                  </a:moveTo>
                  <a:lnTo>
                    <a:pt x="10895" y="1228"/>
                  </a:lnTo>
                  <a:lnTo>
                    <a:pt x="5116" y="4912"/>
                  </a:lnTo>
                  <a:lnTo>
                    <a:pt x="1279" y="10464"/>
                  </a:lnTo>
                  <a:lnTo>
                    <a:pt x="0" y="16780"/>
                  </a:lnTo>
                  <a:lnTo>
                    <a:pt x="1279" y="23095"/>
                  </a:lnTo>
                  <a:lnTo>
                    <a:pt x="5116" y="28648"/>
                  </a:lnTo>
                  <a:lnTo>
                    <a:pt x="10895" y="32337"/>
                  </a:lnTo>
                  <a:lnTo>
                    <a:pt x="17470" y="33567"/>
                  </a:lnTo>
                  <a:lnTo>
                    <a:pt x="24046" y="32337"/>
                  </a:lnTo>
                  <a:lnTo>
                    <a:pt x="29831" y="28648"/>
                  </a:lnTo>
                  <a:lnTo>
                    <a:pt x="33657" y="23095"/>
                  </a:lnTo>
                  <a:lnTo>
                    <a:pt x="34933" y="16780"/>
                  </a:lnTo>
                  <a:lnTo>
                    <a:pt x="33657" y="10464"/>
                  </a:lnTo>
                  <a:lnTo>
                    <a:pt x="29831" y="4912"/>
                  </a:lnTo>
                  <a:lnTo>
                    <a:pt x="24046" y="1228"/>
                  </a:lnTo>
                  <a:lnTo>
                    <a:pt x="17470" y="0"/>
                  </a:lnTo>
                  <a:close/>
                </a:path>
              </a:pathLst>
            </a:custGeom>
            <a:solidFill>
              <a:srgbClr val="1783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720422" y="2857423"/>
              <a:ext cx="2465705" cy="50165"/>
            </a:xfrm>
            <a:custGeom>
              <a:avLst/>
              <a:gdLst/>
              <a:ahLst/>
              <a:cxnLst/>
              <a:rect l="l" t="t" r="r" b="b"/>
              <a:pathLst>
                <a:path w="2465704" h="50164">
                  <a:moveTo>
                    <a:pt x="34925" y="16776"/>
                  </a:moveTo>
                  <a:lnTo>
                    <a:pt x="33642" y="10464"/>
                  </a:lnTo>
                  <a:lnTo>
                    <a:pt x="29819" y="4914"/>
                  </a:lnTo>
                  <a:lnTo>
                    <a:pt x="24041" y="1231"/>
                  </a:lnTo>
                  <a:lnTo>
                    <a:pt x="17462" y="0"/>
                  </a:lnTo>
                  <a:lnTo>
                    <a:pt x="10883" y="1231"/>
                  </a:lnTo>
                  <a:lnTo>
                    <a:pt x="5105" y="4914"/>
                  </a:lnTo>
                  <a:lnTo>
                    <a:pt x="1282" y="10464"/>
                  </a:lnTo>
                  <a:lnTo>
                    <a:pt x="0" y="16776"/>
                  </a:lnTo>
                  <a:lnTo>
                    <a:pt x="1282" y="23101"/>
                  </a:lnTo>
                  <a:lnTo>
                    <a:pt x="5105" y="28651"/>
                  </a:lnTo>
                  <a:lnTo>
                    <a:pt x="10883" y="32334"/>
                  </a:lnTo>
                  <a:lnTo>
                    <a:pt x="17462" y="33566"/>
                  </a:lnTo>
                  <a:lnTo>
                    <a:pt x="24041" y="32334"/>
                  </a:lnTo>
                  <a:lnTo>
                    <a:pt x="29819" y="28651"/>
                  </a:lnTo>
                  <a:lnTo>
                    <a:pt x="33642" y="23101"/>
                  </a:lnTo>
                  <a:lnTo>
                    <a:pt x="34925" y="16776"/>
                  </a:lnTo>
                  <a:close/>
                </a:path>
                <a:path w="2465704" h="50164">
                  <a:moveTo>
                    <a:pt x="2465565" y="33337"/>
                  </a:moveTo>
                  <a:lnTo>
                    <a:pt x="2464282" y="27012"/>
                  </a:lnTo>
                  <a:lnTo>
                    <a:pt x="2460460" y="21463"/>
                  </a:lnTo>
                  <a:lnTo>
                    <a:pt x="2454668" y="17780"/>
                  </a:lnTo>
                  <a:lnTo>
                    <a:pt x="2448090" y="16548"/>
                  </a:lnTo>
                  <a:lnTo>
                    <a:pt x="2441511" y="17780"/>
                  </a:lnTo>
                  <a:lnTo>
                    <a:pt x="2435733" y="21463"/>
                  </a:lnTo>
                  <a:lnTo>
                    <a:pt x="2431897" y="27012"/>
                  </a:lnTo>
                  <a:lnTo>
                    <a:pt x="2430615" y="33337"/>
                  </a:lnTo>
                  <a:lnTo>
                    <a:pt x="2431897" y="39649"/>
                  </a:lnTo>
                  <a:lnTo>
                    <a:pt x="2435733" y="45199"/>
                  </a:lnTo>
                  <a:lnTo>
                    <a:pt x="2441511" y="48895"/>
                  </a:lnTo>
                  <a:lnTo>
                    <a:pt x="2448090" y="50114"/>
                  </a:lnTo>
                  <a:lnTo>
                    <a:pt x="2454668" y="48895"/>
                  </a:lnTo>
                  <a:lnTo>
                    <a:pt x="2460460" y="45199"/>
                  </a:lnTo>
                  <a:lnTo>
                    <a:pt x="2464282" y="39649"/>
                  </a:lnTo>
                  <a:lnTo>
                    <a:pt x="2465565" y="33337"/>
                  </a:lnTo>
                  <a:close/>
                </a:path>
              </a:pathLst>
            </a:custGeom>
            <a:solidFill>
              <a:srgbClr val="D9E7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8623269" y="4871609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17451" y="0"/>
                  </a:moveTo>
                  <a:lnTo>
                    <a:pt x="10887" y="1227"/>
                  </a:lnTo>
                  <a:lnTo>
                    <a:pt x="5116" y="4911"/>
                  </a:lnTo>
                  <a:lnTo>
                    <a:pt x="1279" y="10466"/>
                  </a:lnTo>
                  <a:lnTo>
                    <a:pt x="0" y="16784"/>
                  </a:lnTo>
                  <a:lnTo>
                    <a:pt x="1279" y="23103"/>
                  </a:lnTo>
                  <a:lnTo>
                    <a:pt x="5116" y="28657"/>
                  </a:lnTo>
                  <a:lnTo>
                    <a:pt x="10887" y="32345"/>
                  </a:lnTo>
                  <a:lnTo>
                    <a:pt x="17451" y="33575"/>
                  </a:lnTo>
                  <a:lnTo>
                    <a:pt x="24017" y="32345"/>
                  </a:lnTo>
                  <a:lnTo>
                    <a:pt x="29792" y="28657"/>
                  </a:lnTo>
                  <a:lnTo>
                    <a:pt x="33630" y="23103"/>
                  </a:lnTo>
                  <a:lnTo>
                    <a:pt x="34909" y="16784"/>
                  </a:lnTo>
                  <a:lnTo>
                    <a:pt x="33630" y="10466"/>
                  </a:lnTo>
                  <a:lnTo>
                    <a:pt x="29792" y="4911"/>
                  </a:lnTo>
                  <a:lnTo>
                    <a:pt x="24017" y="1227"/>
                  </a:lnTo>
                  <a:lnTo>
                    <a:pt x="17451" y="0"/>
                  </a:lnTo>
                  <a:close/>
                </a:path>
              </a:pathLst>
            </a:custGeom>
            <a:solidFill>
              <a:srgbClr val="BAD8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2588" y="2474241"/>
              <a:ext cx="139702" cy="134285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8313087" y="3033216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5">
                  <a:moveTo>
                    <a:pt x="17468" y="0"/>
                  </a:moveTo>
                  <a:lnTo>
                    <a:pt x="10894" y="1229"/>
                  </a:lnTo>
                  <a:lnTo>
                    <a:pt x="5115" y="4917"/>
                  </a:lnTo>
                  <a:lnTo>
                    <a:pt x="1278" y="10472"/>
                  </a:lnTo>
                  <a:lnTo>
                    <a:pt x="0" y="16790"/>
                  </a:lnTo>
                  <a:lnTo>
                    <a:pt x="1278" y="23106"/>
                  </a:lnTo>
                  <a:lnTo>
                    <a:pt x="5115" y="28655"/>
                  </a:lnTo>
                  <a:lnTo>
                    <a:pt x="10894" y="32344"/>
                  </a:lnTo>
                  <a:lnTo>
                    <a:pt x="17468" y="33574"/>
                  </a:lnTo>
                  <a:lnTo>
                    <a:pt x="24042" y="32344"/>
                  </a:lnTo>
                  <a:lnTo>
                    <a:pt x="29822" y="28655"/>
                  </a:lnTo>
                  <a:lnTo>
                    <a:pt x="33653" y="23106"/>
                  </a:lnTo>
                  <a:lnTo>
                    <a:pt x="34930" y="16790"/>
                  </a:lnTo>
                  <a:lnTo>
                    <a:pt x="33653" y="10472"/>
                  </a:lnTo>
                  <a:lnTo>
                    <a:pt x="29822" y="4917"/>
                  </a:lnTo>
                  <a:lnTo>
                    <a:pt x="24042" y="1229"/>
                  </a:lnTo>
                  <a:lnTo>
                    <a:pt x="17468" y="0"/>
                  </a:lnTo>
                  <a:close/>
                </a:path>
              </a:pathLst>
            </a:custGeom>
            <a:solidFill>
              <a:srgbClr val="C4D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965555" y="273434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5">
                  <a:moveTo>
                    <a:pt x="17464" y="0"/>
                  </a:moveTo>
                  <a:lnTo>
                    <a:pt x="10894" y="1229"/>
                  </a:lnTo>
                  <a:lnTo>
                    <a:pt x="5116" y="4918"/>
                  </a:lnTo>
                  <a:lnTo>
                    <a:pt x="1279" y="10467"/>
                  </a:lnTo>
                  <a:lnTo>
                    <a:pt x="0" y="16783"/>
                  </a:lnTo>
                  <a:lnTo>
                    <a:pt x="1279" y="23100"/>
                  </a:lnTo>
                  <a:lnTo>
                    <a:pt x="5116" y="28655"/>
                  </a:lnTo>
                  <a:lnTo>
                    <a:pt x="10894" y="32344"/>
                  </a:lnTo>
                  <a:lnTo>
                    <a:pt x="17464" y="33573"/>
                  </a:lnTo>
                  <a:lnTo>
                    <a:pt x="24034" y="32344"/>
                  </a:lnTo>
                  <a:lnTo>
                    <a:pt x="29811" y="28655"/>
                  </a:lnTo>
                  <a:lnTo>
                    <a:pt x="33643" y="23100"/>
                  </a:lnTo>
                  <a:lnTo>
                    <a:pt x="34921" y="16783"/>
                  </a:lnTo>
                  <a:lnTo>
                    <a:pt x="33643" y="10467"/>
                  </a:lnTo>
                  <a:lnTo>
                    <a:pt x="29811" y="4918"/>
                  </a:lnTo>
                  <a:lnTo>
                    <a:pt x="24034" y="1229"/>
                  </a:lnTo>
                  <a:lnTo>
                    <a:pt x="17464" y="0"/>
                  </a:lnTo>
                  <a:close/>
                </a:path>
              </a:pathLst>
            </a:custGeom>
            <a:solidFill>
              <a:srgbClr val="D9E7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02265" y="2696713"/>
              <a:ext cx="69858" cy="67146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8534879" y="5037470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17450" y="0"/>
                  </a:moveTo>
                  <a:lnTo>
                    <a:pt x="10879" y="1229"/>
                  </a:lnTo>
                  <a:lnTo>
                    <a:pt x="5101" y="4918"/>
                  </a:lnTo>
                  <a:lnTo>
                    <a:pt x="1275" y="10471"/>
                  </a:lnTo>
                  <a:lnTo>
                    <a:pt x="0" y="16786"/>
                  </a:lnTo>
                  <a:lnTo>
                    <a:pt x="1275" y="23102"/>
                  </a:lnTo>
                  <a:lnTo>
                    <a:pt x="5101" y="28655"/>
                  </a:lnTo>
                  <a:lnTo>
                    <a:pt x="10879" y="32344"/>
                  </a:lnTo>
                  <a:lnTo>
                    <a:pt x="17450" y="33573"/>
                  </a:lnTo>
                  <a:lnTo>
                    <a:pt x="24023" y="32344"/>
                  </a:lnTo>
                  <a:lnTo>
                    <a:pt x="29806" y="28655"/>
                  </a:lnTo>
                  <a:lnTo>
                    <a:pt x="33643" y="23102"/>
                  </a:lnTo>
                  <a:lnTo>
                    <a:pt x="34922" y="16786"/>
                  </a:lnTo>
                  <a:lnTo>
                    <a:pt x="33643" y="10471"/>
                  </a:lnTo>
                  <a:lnTo>
                    <a:pt x="29806" y="4918"/>
                  </a:lnTo>
                  <a:lnTo>
                    <a:pt x="24023" y="1229"/>
                  </a:lnTo>
                  <a:lnTo>
                    <a:pt x="17450" y="0"/>
                  </a:lnTo>
                  <a:close/>
                </a:path>
              </a:pathLst>
            </a:custGeom>
            <a:solidFill>
              <a:srgbClr val="BAD8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413258" y="3189328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5">
                  <a:moveTo>
                    <a:pt x="17471" y="0"/>
                  </a:moveTo>
                  <a:lnTo>
                    <a:pt x="10900" y="1229"/>
                  </a:lnTo>
                  <a:lnTo>
                    <a:pt x="5123" y="4918"/>
                  </a:lnTo>
                  <a:lnTo>
                    <a:pt x="1280" y="10469"/>
                  </a:lnTo>
                  <a:lnTo>
                    <a:pt x="0" y="16787"/>
                  </a:lnTo>
                  <a:lnTo>
                    <a:pt x="1280" y="23105"/>
                  </a:lnTo>
                  <a:lnTo>
                    <a:pt x="5123" y="28656"/>
                  </a:lnTo>
                  <a:lnTo>
                    <a:pt x="10900" y="32344"/>
                  </a:lnTo>
                  <a:lnTo>
                    <a:pt x="17471" y="33574"/>
                  </a:lnTo>
                  <a:lnTo>
                    <a:pt x="24041" y="32344"/>
                  </a:lnTo>
                  <a:lnTo>
                    <a:pt x="29818" y="28656"/>
                  </a:lnTo>
                  <a:lnTo>
                    <a:pt x="33650" y="23105"/>
                  </a:lnTo>
                  <a:lnTo>
                    <a:pt x="34927" y="16787"/>
                  </a:lnTo>
                  <a:lnTo>
                    <a:pt x="33650" y="10469"/>
                  </a:lnTo>
                  <a:lnTo>
                    <a:pt x="29818" y="4918"/>
                  </a:lnTo>
                  <a:lnTo>
                    <a:pt x="24041" y="1229"/>
                  </a:lnTo>
                  <a:lnTo>
                    <a:pt x="17471" y="0"/>
                  </a:lnTo>
                  <a:close/>
                </a:path>
              </a:pathLst>
            </a:custGeom>
            <a:solidFill>
              <a:srgbClr val="0054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561243" y="300887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5">
                  <a:moveTo>
                    <a:pt x="17468" y="0"/>
                  </a:moveTo>
                  <a:lnTo>
                    <a:pt x="10897" y="1229"/>
                  </a:lnTo>
                  <a:lnTo>
                    <a:pt x="5124" y="4918"/>
                  </a:lnTo>
                  <a:lnTo>
                    <a:pt x="1281" y="10467"/>
                  </a:lnTo>
                  <a:lnTo>
                    <a:pt x="0" y="16783"/>
                  </a:lnTo>
                  <a:lnTo>
                    <a:pt x="1281" y="23100"/>
                  </a:lnTo>
                  <a:lnTo>
                    <a:pt x="5124" y="28655"/>
                  </a:lnTo>
                  <a:lnTo>
                    <a:pt x="10897" y="32344"/>
                  </a:lnTo>
                  <a:lnTo>
                    <a:pt x="17468" y="33573"/>
                  </a:lnTo>
                  <a:lnTo>
                    <a:pt x="24040" y="32344"/>
                  </a:lnTo>
                  <a:lnTo>
                    <a:pt x="29819" y="28655"/>
                  </a:lnTo>
                  <a:lnTo>
                    <a:pt x="33651" y="23100"/>
                  </a:lnTo>
                  <a:lnTo>
                    <a:pt x="34928" y="16783"/>
                  </a:lnTo>
                  <a:lnTo>
                    <a:pt x="33651" y="10467"/>
                  </a:lnTo>
                  <a:lnTo>
                    <a:pt x="29819" y="4918"/>
                  </a:lnTo>
                  <a:lnTo>
                    <a:pt x="24040" y="1229"/>
                  </a:lnTo>
                  <a:lnTo>
                    <a:pt x="17468" y="0"/>
                  </a:lnTo>
                  <a:close/>
                </a:path>
              </a:pathLst>
            </a:custGeom>
            <a:solidFill>
              <a:srgbClr val="D9E7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37065" y="3195208"/>
              <a:ext cx="69874" cy="67140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33880" y="5096869"/>
              <a:ext cx="139699" cy="134281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09453" y="4658616"/>
              <a:ext cx="174637" cy="167862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7368274" y="2474441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5">
                  <a:moveTo>
                    <a:pt x="17479" y="0"/>
                  </a:moveTo>
                  <a:lnTo>
                    <a:pt x="10904" y="1229"/>
                  </a:lnTo>
                  <a:lnTo>
                    <a:pt x="5124" y="4918"/>
                  </a:lnTo>
                  <a:lnTo>
                    <a:pt x="1281" y="10472"/>
                  </a:lnTo>
                  <a:lnTo>
                    <a:pt x="0" y="16790"/>
                  </a:lnTo>
                  <a:lnTo>
                    <a:pt x="1281" y="23105"/>
                  </a:lnTo>
                  <a:lnTo>
                    <a:pt x="5124" y="28655"/>
                  </a:lnTo>
                  <a:lnTo>
                    <a:pt x="10904" y="32343"/>
                  </a:lnTo>
                  <a:lnTo>
                    <a:pt x="17479" y="33572"/>
                  </a:lnTo>
                  <a:lnTo>
                    <a:pt x="24050" y="32343"/>
                  </a:lnTo>
                  <a:lnTo>
                    <a:pt x="29819" y="28655"/>
                  </a:lnTo>
                  <a:lnTo>
                    <a:pt x="33657" y="23105"/>
                  </a:lnTo>
                  <a:lnTo>
                    <a:pt x="34936" y="16790"/>
                  </a:lnTo>
                  <a:lnTo>
                    <a:pt x="33657" y="10472"/>
                  </a:lnTo>
                  <a:lnTo>
                    <a:pt x="29819" y="4918"/>
                  </a:lnTo>
                  <a:lnTo>
                    <a:pt x="24050" y="1229"/>
                  </a:lnTo>
                  <a:lnTo>
                    <a:pt x="17479" y="0"/>
                  </a:lnTo>
                  <a:close/>
                </a:path>
              </a:pathLst>
            </a:custGeom>
            <a:solidFill>
              <a:srgbClr val="F2F7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5" name="object 105"/>
          <p:cNvSpPr txBox="1"/>
          <p:nvPr/>
        </p:nvSpPr>
        <p:spPr>
          <a:xfrm>
            <a:off x="689328" y="1073269"/>
            <a:ext cx="6480175" cy="1255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b="1" spc="-160" dirty="0">
                <a:solidFill>
                  <a:srgbClr val="231F20"/>
                </a:solidFill>
                <a:latin typeface="Arial"/>
                <a:cs typeface="Arial"/>
              </a:rPr>
              <a:t>Clinical</a:t>
            </a:r>
            <a:r>
              <a:rPr sz="1800" b="1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204" dirty="0">
                <a:solidFill>
                  <a:srgbClr val="231F20"/>
                </a:solidFill>
                <a:latin typeface="Arial"/>
                <a:cs typeface="Arial"/>
              </a:rPr>
              <a:t>assessment</a:t>
            </a:r>
            <a:r>
              <a:rPr sz="1800" b="1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130" dirty="0">
                <a:solidFill>
                  <a:srgbClr val="231F20"/>
                </a:solidFill>
                <a:latin typeface="Arial"/>
                <a:cs typeface="Arial"/>
              </a:rPr>
              <a:t>incorporating</a:t>
            </a:r>
            <a:r>
              <a:rPr sz="1800" b="1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17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800" b="1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175" dirty="0">
                <a:solidFill>
                  <a:srgbClr val="231F20"/>
                </a:solidFill>
                <a:latin typeface="Arial"/>
                <a:cs typeface="Arial"/>
              </a:rPr>
              <a:t>personal</a:t>
            </a:r>
            <a:r>
              <a:rPr sz="1800" b="1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  <a:p>
            <a:pPr marL="12700" marR="1021080">
              <a:lnSpc>
                <a:spcPct val="108300"/>
              </a:lnSpc>
              <a:spcBef>
                <a:spcPts val="915"/>
              </a:spcBef>
            </a:pPr>
            <a:r>
              <a:rPr sz="850" i="1" spc="-100" dirty="0">
                <a:solidFill>
                  <a:srgbClr val="B30738"/>
                </a:solidFill>
                <a:latin typeface="Helvetica Neue"/>
                <a:cs typeface="Helvetica Neue"/>
              </a:rPr>
              <a:t>Euan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05" dirty="0">
                <a:solidFill>
                  <a:srgbClr val="B30738"/>
                </a:solidFill>
                <a:latin typeface="Helvetica Neue"/>
                <a:cs typeface="Helvetica Neue"/>
              </a:rPr>
              <a:t>A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90" dirty="0">
                <a:solidFill>
                  <a:srgbClr val="B30738"/>
                </a:solidFill>
                <a:latin typeface="Helvetica Neue"/>
                <a:cs typeface="Helvetica Neue"/>
              </a:rPr>
              <a:t>Ashley,</a:t>
            </a:r>
            <a:r>
              <a:rPr sz="850" i="1" spc="-6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50" dirty="0">
                <a:solidFill>
                  <a:srgbClr val="B30738"/>
                </a:solidFill>
                <a:latin typeface="Helvetica Neue"/>
                <a:cs typeface="Helvetica Neue"/>
              </a:rPr>
              <a:t>Atul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250" dirty="0">
                <a:solidFill>
                  <a:srgbClr val="B30738"/>
                </a:solidFill>
                <a:latin typeface="Helvetica Neue"/>
                <a:cs typeface="Helvetica Neue"/>
              </a:rPr>
              <a:t>J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75" dirty="0">
                <a:solidFill>
                  <a:srgbClr val="B30738"/>
                </a:solidFill>
                <a:latin typeface="Helvetica Neue"/>
                <a:cs typeface="Helvetica Neue"/>
              </a:rPr>
              <a:t>Butte,</a:t>
            </a:r>
            <a:r>
              <a:rPr sz="850" i="1" spc="-6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75" dirty="0">
                <a:solidFill>
                  <a:srgbClr val="B30738"/>
                </a:solidFill>
                <a:latin typeface="Helvetica Neue"/>
                <a:cs typeface="Helvetica Neue"/>
              </a:rPr>
              <a:t>Matthew</a:t>
            </a:r>
            <a:r>
              <a:rPr sz="850" i="1" spc="-90" dirty="0">
                <a:solidFill>
                  <a:srgbClr val="B30738"/>
                </a:solidFill>
                <a:latin typeface="Helvetica Neue"/>
                <a:cs typeface="Helvetica Neue"/>
              </a:rPr>
              <a:t> T </a:t>
            </a:r>
            <a:r>
              <a:rPr sz="850" i="1" spc="-105" dirty="0">
                <a:solidFill>
                  <a:srgbClr val="B30738"/>
                </a:solidFill>
                <a:latin typeface="Helvetica Neue"/>
                <a:cs typeface="Helvetica Neue"/>
              </a:rPr>
              <a:t>Wheeler,</a:t>
            </a:r>
            <a:r>
              <a:rPr sz="850" i="1" spc="-6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30" dirty="0">
                <a:solidFill>
                  <a:srgbClr val="B30738"/>
                </a:solidFill>
                <a:latin typeface="Helvetica Neue"/>
                <a:cs typeface="Helvetica Neue"/>
              </a:rPr>
              <a:t>Rong</a:t>
            </a:r>
            <a:r>
              <a:rPr sz="850" i="1" spc="-7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14" dirty="0">
                <a:solidFill>
                  <a:srgbClr val="B30738"/>
                </a:solidFill>
                <a:latin typeface="Helvetica Neue"/>
                <a:cs typeface="Helvetica Neue"/>
              </a:rPr>
              <a:t>Chen,</a:t>
            </a:r>
            <a:r>
              <a:rPr sz="850" i="1" spc="-90" dirty="0">
                <a:solidFill>
                  <a:srgbClr val="B30738"/>
                </a:solidFill>
                <a:latin typeface="Helvetica Neue"/>
                <a:cs typeface="Helvetica Neue"/>
              </a:rPr>
              <a:t> Teri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65" dirty="0">
                <a:solidFill>
                  <a:srgbClr val="B30738"/>
                </a:solidFill>
                <a:latin typeface="Helvetica Neue"/>
                <a:cs typeface="Helvetica Neue"/>
              </a:rPr>
              <a:t>E</a:t>
            </a:r>
            <a:r>
              <a:rPr sz="850" i="1" spc="-6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85" dirty="0">
                <a:solidFill>
                  <a:srgbClr val="B30738"/>
                </a:solidFill>
                <a:latin typeface="Helvetica Neue"/>
                <a:cs typeface="Helvetica Neue"/>
              </a:rPr>
              <a:t>Klein,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05" dirty="0">
                <a:solidFill>
                  <a:srgbClr val="B30738"/>
                </a:solidFill>
                <a:latin typeface="Helvetica Neue"/>
                <a:cs typeface="Helvetica Neue"/>
              </a:rPr>
              <a:t>Frederick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65" dirty="0">
                <a:solidFill>
                  <a:srgbClr val="B30738"/>
                </a:solidFill>
                <a:latin typeface="Helvetica Neue"/>
                <a:cs typeface="Helvetica Neue"/>
              </a:rPr>
              <a:t>E</a:t>
            </a:r>
            <a:r>
              <a:rPr sz="850" i="1" spc="-6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14" dirty="0">
                <a:solidFill>
                  <a:srgbClr val="B30738"/>
                </a:solidFill>
                <a:latin typeface="Helvetica Neue"/>
                <a:cs typeface="Helvetica Neue"/>
              </a:rPr>
              <a:t>Dewey,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35" dirty="0">
                <a:solidFill>
                  <a:srgbClr val="B30738"/>
                </a:solidFill>
                <a:latin typeface="Helvetica Neue"/>
                <a:cs typeface="Helvetica Neue"/>
              </a:rPr>
              <a:t>Joel</a:t>
            </a:r>
            <a:r>
              <a:rPr sz="850" i="1" spc="-90" dirty="0">
                <a:solidFill>
                  <a:srgbClr val="B30738"/>
                </a:solidFill>
                <a:latin typeface="Helvetica Neue"/>
                <a:cs typeface="Helvetica Neue"/>
              </a:rPr>
              <a:t> T</a:t>
            </a:r>
            <a:r>
              <a:rPr sz="850" i="1" spc="-6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95" dirty="0">
                <a:solidFill>
                  <a:srgbClr val="B30738"/>
                </a:solidFill>
                <a:latin typeface="Helvetica Neue"/>
                <a:cs typeface="Helvetica Neue"/>
              </a:rPr>
              <a:t>Dudley,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90" dirty="0">
                <a:solidFill>
                  <a:srgbClr val="B30738"/>
                </a:solidFill>
                <a:latin typeface="Helvetica Neue"/>
                <a:cs typeface="Helvetica Neue"/>
              </a:rPr>
              <a:t>Kelly</a:t>
            </a:r>
            <a:r>
              <a:rPr sz="850" i="1" spc="-6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65" dirty="0">
                <a:solidFill>
                  <a:srgbClr val="B30738"/>
                </a:solidFill>
                <a:latin typeface="Helvetica Neue"/>
                <a:cs typeface="Helvetica Neue"/>
              </a:rPr>
              <a:t>E</a:t>
            </a:r>
            <a:r>
              <a:rPr sz="850" i="1" spc="-7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05" dirty="0">
                <a:solidFill>
                  <a:srgbClr val="B30738"/>
                </a:solidFill>
                <a:latin typeface="Helvetica Neue"/>
                <a:cs typeface="Helvetica Neue"/>
              </a:rPr>
              <a:t>Ormond,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85" dirty="0">
                <a:solidFill>
                  <a:srgbClr val="B30738"/>
                </a:solidFill>
                <a:latin typeface="Helvetica Neue"/>
                <a:cs typeface="Helvetica Neue"/>
              </a:rPr>
              <a:t>Aleksandra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50" dirty="0">
                <a:solidFill>
                  <a:srgbClr val="B30738"/>
                </a:solidFill>
                <a:latin typeface="Helvetica Neue"/>
                <a:cs typeface="Helvetica Neue"/>
              </a:rPr>
              <a:t>Pavlovic,</a:t>
            </a:r>
            <a:r>
              <a:rPr sz="850" i="1" spc="50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80" dirty="0">
                <a:solidFill>
                  <a:srgbClr val="B30738"/>
                </a:solidFill>
                <a:latin typeface="Helvetica Neue"/>
                <a:cs typeface="Helvetica Neue"/>
              </a:rPr>
              <a:t>Alexander</a:t>
            </a:r>
            <a:r>
              <a:rPr sz="850" i="1" spc="-7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05" dirty="0">
                <a:solidFill>
                  <a:srgbClr val="B30738"/>
                </a:solidFill>
                <a:latin typeface="Helvetica Neue"/>
                <a:cs typeface="Helvetica Neue"/>
              </a:rPr>
              <a:t>A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90" dirty="0">
                <a:solidFill>
                  <a:srgbClr val="B30738"/>
                </a:solidFill>
                <a:latin typeface="Helvetica Neue"/>
                <a:cs typeface="Helvetica Neue"/>
              </a:rPr>
              <a:t>Morgan,</a:t>
            </a:r>
            <a:r>
              <a:rPr sz="850" i="1" spc="-7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Dmitry </a:t>
            </a:r>
            <a:r>
              <a:rPr sz="850" i="1" spc="-90" dirty="0">
                <a:solidFill>
                  <a:srgbClr val="B30738"/>
                </a:solidFill>
                <a:latin typeface="Helvetica Neue"/>
                <a:cs typeface="Helvetica Neue"/>
              </a:rPr>
              <a:t>Pushkarev,</a:t>
            </a:r>
            <a:r>
              <a:rPr sz="850" i="1" spc="-7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90" dirty="0">
                <a:solidFill>
                  <a:srgbClr val="B30738"/>
                </a:solidFill>
                <a:latin typeface="Helvetica Neue"/>
                <a:cs typeface="Helvetica Neue"/>
              </a:rPr>
              <a:t>Norma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40" dirty="0">
                <a:solidFill>
                  <a:srgbClr val="B30738"/>
                </a:solidFill>
                <a:latin typeface="Helvetica Neue"/>
                <a:cs typeface="Helvetica Neue"/>
              </a:rPr>
              <a:t>F</a:t>
            </a:r>
            <a:r>
              <a:rPr sz="850" i="1" spc="-7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90" dirty="0">
                <a:solidFill>
                  <a:srgbClr val="B30738"/>
                </a:solidFill>
                <a:latin typeface="Helvetica Neue"/>
                <a:cs typeface="Helvetica Neue"/>
              </a:rPr>
              <a:t>Neﬀ,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00" dirty="0">
                <a:solidFill>
                  <a:srgbClr val="B30738"/>
                </a:solidFill>
                <a:latin typeface="Helvetica Neue"/>
                <a:cs typeface="Helvetica Neue"/>
              </a:rPr>
              <a:t>Louanne</a:t>
            </a:r>
            <a:r>
              <a:rPr sz="850" i="1" spc="-7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90" dirty="0">
                <a:solidFill>
                  <a:srgbClr val="B30738"/>
                </a:solidFill>
                <a:latin typeface="Helvetica Neue"/>
                <a:cs typeface="Helvetica Neue"/>
              </a:rPr>
              <a:t>Hudgins,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80" dirty="0">
                <a:solidFill>
                  <a:srgbClr val="B30738"/>
                </a:solidFill>
                <a:latin typeface="Helvetica Neue"/>
                <a:cs typeface="Helvetica Neue"/>
              </a:rPr>
              <a:t>Li</a:t>
            </a:r>
            <a:r>
              <a:rPr sz="850" i="1" spc="-7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14" dirty="0">
                <a:solidFill>
                  <a:srgbClr val="B30738"/>
                </a:solidFill>
                <a:latin typeface="Helvetica Neue"/>
                <a:cs typeface="Helvetica Neue"/>
              </a:rPr>
              <a:t>Gong,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85" dirty="0">
                <a:solidFill>
                  <a:srgbClr val="B30738"/>
                </a:solidFill>
                <a:latin typeface="Helvetica Neue"/>
                <a:cs typeface="Helvetica Neue"/>
              </a:rPr>
              <a:t>Laura</a:t>
            </a:r>
            <a:r>
              <a:rPr sz="850" i="1" spc="-7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05" dirty="0">
                <a:solidFill>
                  <a:srgbClr val="B30738"/>
                </a:solidFill>
                <a:latin typeface="Helvetica Neue"/>
                <a:cs typeface="Helvetica Neue"/>
              </a:rPr>
              <a:t>M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20" dirty="0">
                <a:solidFill>
                  <a:srgbClr val="B30738"/>
                </a:solidFill>
                <a:latin typeface="Helvetica Neue"/>
                <a:cs typeface="Helvetica Neue"/>
              </a:rPr>
              <a:t>Hodges,</a:t>
            </a:r>
            <a:r>
              <a:rPr sz="850" i="1" spc="-7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Dorit </a:t>
            </a:r>
            <a:r>
              <a:rPr sz="850" i="1" spc="-190" dirty="0">
                <a:solidFill>
                  <a:srgbClr val="B30738"/>
                </a:solidFill>
                <a:latin typeface="Helvetica Neue"/>
                <a:cs typeface="Helvetica Neue"/>
              </a:rPr>
              <a:t>S</a:t>
            </a:r>
            <a:r>
              <a:rPr sz="850" i="1" spc="-7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80" dirty="0">
                <a:solidFill>
                  <a:srgbClr val="B30738"/>
                </a:solidFill>
                <a:latin typeface="Helvetica Neue"/>
                <a:cs typeface="Helvetica Neue"/>
              </a:rPr>
              <a:t>Berlin,</a:t>
            </a:r>
            <a:r>
              <a:rPr sz="850" i="1" spc="-7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90" dirty="0">
                <a:solidFill>
                  <a:srgbClr val="B30738"/>
                </a:solidFill>
                <a:latin typeface="Helvetica Neue"/>
                <a:cs typeface="Helvetica Neue"/>
              </a:rPr>
              <a:t>Caroline</a:t>
            </a:r>
            <a:r>
              <a:rPr sz="850" i="1" spc="-7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40" dirty="0">
                <a:solidFill>
                  <a:srgbClr val="B30738"/>
                </a:solidFill>
                <a:latin typeface="Helvetica Neue"/>
                <a:cs typeface="Helvetica Neue"/>
              </a:rPr>
              <a:t>F</a:t>
            </a:r>
            <a:r>
              <a:rPr sz="850" i="1" spc="-9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0" dirty="0">
                <a:solidFill>
                  <a:srgbClr val="B30738"/>
                </a:solidFill>
                <a:latin typeface="Helvetica Neue"/>
                <a:cs typeface="Helvetica Neue"/>
              </a:rPr>
              <a:t>Thorn,</a:t>
            </a:r>
            <a:endParaRPr sz="850">
              <a:latin typeface="Helvetica Neue"/>
              <a:cs typeface="Helvetica Neue"/>
            </a:endParaRPr>
          </a:p>
          <a:p>
            <a:pPr marL="12700" marR="1489710">
              <a:lnSpc>
                <a:spcPct val="108300"/>
              </a:lnSpc>
            </a:pP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Katrin </a:t>
            </a:r>
            <a:r>
              <a:rPr sz="850" i="1" spc="-85" dirty="0">
                <a:solidFill>
                  <a:srgbClr val="B30738"/>
                </a:solidFill>
                <a:latin typeface="Helvetica Neue"/>
                <a:cs typeface="Helvetica Neue"/>
              </a:rPr>
              <a:t>Sangkuhl,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30" dirty="0">
                <a:solidFill>
                  <a:srgbClr val="B30738"/>
                </a:solidFill>
                <a:latin typeface="Helvetica Neue"/>
                <a:cs typeface="Helvetica Neue"/>
              </a:rPr>
              <a:t>Joan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05" dirty="0">
                <a:solidFill>
                  <a:srgbClr val="B30738"/>
                </a:solidFill>
                <a:latin typeface="Helvetica Neue"/>
                <a:cs typeface="Helvetica Neue"/>
              </a:rPr>
              <a:t>M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95" dirty="0">
                <a:solidFill>
                  <a:srgbClr val="B30738"/>
                </a:solidFill>
                <a:latin typeface="Helvetica Neue"/>
                <a:cs typeface="Helvetica Neue"/>
              </a:rPr>
              <a:t>Hebert,</a:t>
            </a:r>
            <a:r>
              <a:rPr sz="850" i="1" spc="-6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75" dirty="0">
                <a:solidFill>
                  <a:srgbClr val="B30738"/>
                </a:solidFill>
                <a:latin typeface="Helvetica Neue"/>
                <a:cs typeface="Helvetica Neue"/>
              </a:rPr>
              <a:t>Mark</a:t>
            </a:r>
            <a:r>
              <a:rPr sz="850" i="1" spc="-9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10" dirty="0">
                <a:solidFill>
                  <a:srgbClr val="B30738"/>
                </a:solidFill>
                <a:latin typeface="Helvetica Neue"/>
                <a:cs typeface="Helvetica Neue"/>
              </a:rPr>
              <a:t>Woon,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05" dirty="0">
                <a:solidFill>
                  <a:srgbClr val="B30738"/>
                </a:solidFill>
                <a:latin typeface="Helvetica Neue"/>
                <a:cs typeface="Helvetica Neue"/>
              </a:rPr>
              <a:t>Hersh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90" dirty="0">
                <a:solidFill>
                  <a:srgbClr val="B30738"/>
                </a:solidFill>
                <a:latin typeface="Helvetica Neue"/>
                <a:cs typeface="Helvetica Neue"/>
              </a:rPr>
              <a:t>Sagreiya,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00" dirty="0">
                <a:solidFill>
                  <a:srgbClr val="B30738"/>
                </a:solidFill>
                <a:latin typeface="Helvetica Neue"/>
                <a:cs typeface="Helvetica Neue"/>
              </a:rPr>
              <a:t>Ryan</a:t>
            </a:r>
            <a:r>
              <a:rPr sz="850" i="1" spc="-85" dirty="0">
                <a:solidFill>
                  <a:srgbClr val="B30738"/>
                </a:solidFill>
                <a:latin typeface="Helvetica Neue"/>
                <a:cs typeface="Helvetica Neue"/>
              </a:rPr>
              <a:t> Whaley,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20" dirty="0">
                <a:solidFill>
                  <a:srgbClr val="B30738"/>
                </a:solidFill>
                <a:latin typeface="Helvetica Neue"/>
                <a:cs typeface="Helvetica Neue"/>
              </a:rPr>
              <a:t>Joshua</a:t>
            </a:r>
            <a:r>
              <a:rPr sz="850" i="1" spc="-9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50" dirty="0">
                <a:solidFill>
                  <a:srgbClr val="B30738"/>
                </a:solidFill>
                <a:latin typeface="Helvetica Neue"/>
                <a:cs typeface="Helvetica Neue"/>
              </a:rPr>
              <a:t>W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05" dirty="0">
                <a:solidFill>
                  <a:srgbClr val="B30738"/>
                </a:solidFill>
                <a:latin typeface="Helvetica Neue"/>
                <a:cs typeface="Helvetica Neue"/>
              </a:rPr>
              <a:t>Knowles,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85" dirty="0">
                <a:solidFill>
                  <a:srgbClr val="B30738"/>
                </a:solidFill>
                <a:latin typeface="Helvetica Neue"/>
                <a:cs typeface="Helvetica Neue"/>
              </a:rPr>
              <a:t>Michael</a:t>
            </a:r>
            <a:r>
              <a:rPr sz="850" i="1" spc="-6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40" dirty="0">
                <a:solidFill>
                  <a:srgbClr val="B30738"/>
                </a:solidFill>
                <a:latin typeface="Helvetica Neue"/>
                <a:cs typeface="Helvetica Neue"/>
              </a:rPr>
              <a:t>F</a:t>
            </a:r>
            <a:r>
              <a:rPr sz="850" i="1" spc="-7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10" dirty="0">
                <a:solidFill>
                  <a:srgbClr val="B30738"/>
                </a:solidFill>
                <a:latin typeface="Helvetica Neue"/>
                <a:cs typeface="Helvetica Neue"/>
              </a:rPr>
              <a:t>Chou,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40" dirty="0">
                <a:solidFill>
                  <a:srgbClr val="B30738"/>
                </a:solidFill>
                <a:latin typeface="Helvetica Neue"/>
                <a:cs typeface="Helvetica Neue"/>
              </a:rPr>
              <a:t>Joseph</a:t>
            </a:r>
            <a:r>
              <a:rPr sz="850" i="1" spc="-9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00" dirty="0">
                <a:solidFill>
                  <a:srgbClr val="B30738"/>
                </a:solidFill>
                <a:latin typeface="Helvetica Neue"/>
                <a:cs typeface="Helvetica Neue"/>
              </a:rPr>
              <a:t>V</a:t>
            </a:r>
            <a:r>
              <a:rPr sz="850" i="1" spc="-9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45" dirty="0">
                <a:solidFill>
                  <a:srgbClr val="B30738"/>
                </a:solidFill>
                <a:latin typeface="Helvetica Neue"/>
                <a:cs typeface="Helvetica Neue"/>
              </a:rPr>
              <a:t>Thakuria,</a:t>
            </a:r>
            <a:r>
              <a:rPr sz="850" i="1" spc="50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85" dirty="0">
                <a:solidFill>
                  <a:srgbClr val="B30738"/>
                </a:solidFill>
                <a:latin typeface="Helvetica Neue"/>
                <a:cs typeface="Helvetica Neue"/>
              </a:rPr>
              <a:t>Abraham</a:t>
            </a:r>
            <a:r>
              <a:rPr sz="850" i="1" spc="-7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05" dirty="0">
                <a:solidFill>
                  <a:srgbClr val="B30738"/>
                </a:solidFill>
                <a:latin typeface="Helvetica Neue"/>
                <a:cs typeface="Helvetica Neue"/>
              </a:rPr>
              <a:t>M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14" dirty="0">
                <a:solidFill>
                  <a:srgbClr val="B30738"/>
                </a:solidFill>
                <a:latin typeface="Helvetica Neue"/>
                <a:cs typeface="Helvetica Neue"/>
              </a:rPr>
              <a:t>Rosenbaum,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80" dirty="0">
                <a:solidFill>
                  <a:srgbClr val="B30738"/>
                </a:solidFill>
                <a:latin typeface="Helvetica Neue"/>
                <a:cs typeface="Helvetica Neue"/>
              </a:rPr>
              <a:t>Alexander</a:t>
            </a:r>
            <a:r>
              <a:rPr sz="850" i="1" spc="-9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60" dirty="0">
                <a:solidFill>
                  <a:srgbClr val="B30738"/>
                </a:solidFill>
                <a:latin typeface="Helvetica Neue"/>
                <a:cs typeface="Helvetica Neue"/>
              </a:rPr>
              <a:t>Wait</a:t>
            </a:r>
            <a:r>
              <a:rPr sz="850" i="1" spc="-7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90" dirty="0">
                <a:solidFill>
                  <a:srgbClr val="B30738"/>
                </a:solidFill>
                <a:latin typeface="Helvetica Neue"/>
                <a:cs typeface="Helvetica Neue"/>
              </a:rPr>
              <a:t>Zaranek,</a:t>
            </a:r>
            <a:r>
              <a:rPr sz="850" i="1" spc="-70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30" dirty="0">
                <a:solidFill>
                  <a:srgbClr val="B30738"/>
                </a:solidFill>
                <a:latin typeface="Helvetica Neue"/>
                <a:cs typeface="Helvetica Neue"/>
              </a:rPr>
              <a:t>George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05" dirty="0">
                <a:solidFill>
                  <a:srgbClr val="B30738"/>
                </a:solidFill>
                <a:latin typeface="Helvetica Neue"/>
                <a:cs typeface="Helvetica Neue"/>
              </a:rPr>
              <a:t>M</a:t>
            </a:r>
            <a:r>
              <a:rPr sz="850" i="1" spc="-7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05" dirty="0">
                <a:solidFill>
                  <a:srgbClr val="B30738"/>
                </a:solidFill>
                <a:latin typeface="Helvetica Neue"/>
                <a:cs typeface="Helvetica Neue"/>
              </a:rPr>
              <a:t>Church,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90" dirty="0">
                <a:solidFill>
                  <a:srgbClr val="B30738"/>
                </a:solidFill>
                <a:latin typeface="Helvetica Neue"/>
                <a:cs typeface="Helvetica Neue"/>
              </a:rPr>
              <a:t>Henry T</a:t>
            </a:r>
            <a:r>
              <a:rPr sz="850" i="1" spc="-7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00" dirty="0">
                <a:solidFill>
                  <a:srgbClr val="B30738"/>
                </a:solidFill>
                <a:latin typeface="Helvetica Neue"/>
                <a:cs typeface="Helvetica Neue"/>
              </a:rPr>
              <a:t>Greely,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10" dirty="0">
                <a:solidFill>
                  <a:srgbClr val="B30738"/>
                </a:solidFill>
                <a:latin typeface="Helvetica Neue"/>
                <a:cs typeface="Helvetica Neue"/>
              </a:rPr>
              <a:t>Stephen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90" dirty="0">
                <a:solidFill>
                  <a:srgbClr val="B30738"/>
                </a:solidFill>
                <a:latin typeface="Helvetica Neue"/>
                <a:cs typeface="Helvetica Neue"/>
              </a:rPr>
              <a:t>R</a:t>
            </a:r>
            <a:r>
              <a:rPr sz="850" i="1" spc="-7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00" dirty="0">
                <a:solidFill>
                  <a:srgbClr val="B30738"/>
                </a:solidFill>
                <a:latin typeface="Helvetica Neue"/>
                <a:cs typeface="Helvetica Neue"/>
              </a:rPr>
              <a:t>Quake,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30" dirty="0">
                <a:solidFill>
                  <a:srgbClr val="B30738"/>
                </a:solidFill>
                <a:latin typeface="Helvetica Neue"/>
                <a:cs typeface="Helvetica Neue"/>
              </a:rPr>
              <a:t>Russ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80" dirty="0">
                <a:solidFill>
                  <a:srgbClr val="B30738"/>
                </a:solidFill>
                <a:latin typeface="Helvetica Neue"/>
                <a:cs typeface="Helvetica Neue"/>
              </a:rPr>
              <a:t>B</a:t>
            </a:r>
            <a:r>
              <a:rPr sz="850" i="1" spc="-65" dirty="0">
                <a:solidFill>
                  <a:srgbClr val="B30738"/>
                </a:solidFill>
                <a:latin typeface="Helvetica Neue"/>
                <a:cs typeface="Helvetica Neue"/>
              </a:rPr>
              <a:t> </a:t>
            </a:r>
            <a:r>
              <a:rPr sz="850" i="1" spc="-10" dirty="0">
                <a:solidFill>
                  <a:srgbClr val="B30738"/>
                </a:solidFill>
                <a:latin typeface="Helvetica Neue"/>
                <a:cs typeface="Helvetica Neue"/>
              </a:rPr>
              <a:t>Altman</a:t>
            </a:r>
            <a:endParaRPr sz="850"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Helvetica Neue"/>
              <a:cs typeface="Helvetica Neue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Smoking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106" name="object 106"/>
          <p:cNvGrpSpPr/>
          <p:nvPr/>
        </p:nvGrpSpPr>
        <p:grpSpPr>
          <a:xfrm>
            <a:off x="6015587" y="2542066"/>
            <a:ext cx="863600" cy="1268730"/>
            <a:chOff x="6015587" y="2542066"/>
            <a:chExt cx="863600" cy="1268730"/>
          </a:xfrm>
        </p:grpSpPr>
        <p:sp>
          <p:nvSpPr>
            <p:cNvPr id="107" name="object 107"/>
            <p:cNvSpPr/>
            <p:nvPr/>
          </p:nvSpPr>
          <p:spPr>
            <a:xfrm>
              <a:off x="6029350" y="2544606"/>
              <a:ext cx="847090" cy="1245870"/>
            </a:xfrm>
            <a:custGeom>
              <a:avLst/>
              <a:gdLst/>
              <a:ahLst/>
              <a:cxnLst/>
              <a:rect l="l" t="t" r="r" b="b"/>
              <a:pathLst>
                <a:path w="847090" h="1245870">
                  <a:moveTo>
                    <a:pt x="846759" y="0"/>
                  </a:moveTo>
                  <a:lnTo>
                    <a:pt x="0" y="1245579"/>
                  </a:lnTo>
                </a:path>
              </a:pathLst>
            </a:custGeom>
            <a:ln w="4833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015587" y="3776910"/>
              <a:ext cx="31115" cy="33655"/>
            </a:xfrm>
            <a:custGeom>
              <a:avLst/>
              <a:gdLst/>
              <a:ahLst/>
              <a:cxnLst/>
              <a:rect l="l" t="t" r="r" b="b"/>
              <a:pathLst>
                <a:path w="31114" h="33654">
                  <a:moveTo>
                    <a:pt x="1908" y="0"/>
                  </a:moveTo>
                  <a:lnTo>
                    <a:pt x="0" y="33418"/>
                  </a:lnTo>
                  <a:lnTo>
                    <a:pt x="31068" y="18308"/>
                  </a:lnTo>
                  <a:lnTo>
                    <a:pt x="1908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9" name="object 109"/>
          <p:cNvSpPr txBox="1"/>
          <p:nvPr/>
        </p:nvSpPr>
        <p:spPr>
          <a:xfrm>
            <a:off x="5175491" y="5097230"/>
            <a:ext cx="14668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600" spc="-20" dirty="0">
                <a:solidFill>
                  <a:srgbClr val="231F20"/>
                </a:solidFill>
                <a:latin typeface="Arial"/>
                <a:cs typeface="Arial"/>
              </a:rPr>
              <a:t>Diet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10" name="object 110"/>
          <p:cNvGrpSpPr/>
          <p:nvPr/>
        </p:nvGrpSpPr>
        <p:grpSpPr>
          <a:xfrm>
            <a:off x="5711602" y="2514517"/>
            <a:ext cx="1136650" cy="1316355"/>
            <a:chOff x="5711602" y="2514517"/>
            <a:chExt cx="1136650" cy="1316355"/>
          </a:xfrm>
        </p:grpSpPr>
        <p:sp>
          <p:nvSpPr>
            <p:cNvPr id="111" name="object 111"/>
            <p:cNvSpPr/>
            <p:nvPr/>
          </p:nvSpPr>
          <p:spPr>
            <a:xfrm>
              <a:off x="5818829" y="2517057"/>
              <a:ext cx="1026794" cy="751840"/>
            </a:xfrm>
            <a:custGeom>
              <a:avLst/>
              <a:gdLst/>
              <a:ahLst/>
              <a:cxnLst/>
              <a:rect l="l" t="t" r="r" b="b"/>
              <a:pathLst>
                <a:path w="1026795" h="751839">
                  <a:moveTo>
                    <a:pt x="1026476" y="0"/>
                  </a:moveTo>
                  <a:lnTo>
                    <a:pt x="0" y="751720"/>
                  </a:lnTo>
                </a:path>
              </a:pathLst>
            </a:custGeom>
            <a:ln w="4770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798862" y="3252464"/>
              <a:ext cx="34925" cy="31115"/>
            </a:xfrm>
            <a:custGeom>
              <a:avLst/>
              <a:gdLst/>
              <a:ahLst/>
              <a:cxnLst/>
              <a:rect l="l" t="t" r="r" b="b"/>
              <a:pathLst>
                <a:path w="34925" h="31114">
                  <a:moveTo>
                    <a:pt x="13439" y="0"/>
                  </a:moveTo>
                  <a:lnTo>
                    <a:pt x="0" y="30878"/>
                  </a:lnTo>
                  <a:lnTo>
                    <a:pt x="34551" y="26625"/>
                  </a:lnTo>
                  <a:lnTo>
                    <a:pt x="13439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5727693" y="3447667"/>
              <a:ext cx="75565" cy="380365"/>
            </a:xfrm>
            <a:custGeom>
              <a:avLst/>
              <a:gdLst/>
              <a:ahLst/>
              <a:cxnLst/>
              <a:rect l="l" t="t" r="r" b="b"/>
              <a:pathLst>
                <a:path w="75564" h="380364">
                  <a:moveTo>
                    <a:pt x="75514" y="380178"/>
                  </a:moveTo>
                  <a:lnTo>
                    <a:pt x="0" y="0"/>
                  </a:lnTo>
                </a:path>
              </a:pathLst>
            </a:custGeom>
            <a:ln w="488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5711602" y="3423997"/>
              <a:ext cx="34290" cy="31750"/>
            </a:xfrm>
            <a:custGeom>
              <a:avLst/>
              <a:gdLst/>
              <a:ahLst/>
              <a:cxnLst/>
              <a:rect l="l" t="t" r="r" b="b"/>
              <a:pathLst>
                <a:path w="34289" h="31750">
                  <a:moveTo>
                    <a:pt x="11451" y="0"/>
                  </a:moveTo>
                  <a:lnTo>
                    <a:pt x="0" y="31611"/>
                  </a:lnTo>
                  <a:lnTo>
                    <a:pt x="34208" y="25326"/>
                  </a:lnTo>
                  <a:lnTo>
                    <a:pt x="1145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5" name="object 115"/>
          <p:cNvSpPr txBox="1"/>
          <p:nvPr/>
        </p:nvSpPr>
        <p:spPr>
          <a:xfrm>
            <a:off x="8026493" y="4838596"/>
            <a:ext cx="265430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Asthma</a:t>
            </a:r>
            <a:endParaRPr sz="60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8348273" y="5328598"/>
            <a:ext cx="105410" cy="742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300" spc="-10" dirty="0">
                <a:solidFill>
                  <a:srgbClr val="231F20"/>
                </a:solidFill>
                <a:latin typeface="Arial"/>
                <a:cs typeface="Arial"/>
              </a:rPr>
              <a:t>Injury</a:t>
            </a:r>
            <a:endParaRPr sz="300">
              <a:latin typeface="Arial"/>
              <a:cs typeface="Arial"/>
            </a:endParaRPr>
          </a:p>
        </p:txBody>
      </p:sp>
      <p:grpSp>
        <p:nvGrpSpPr>
          <p:cNvPr id="117" name="object 117"/>
          <p:cNvGrpSpPr/>
          <p:nvPr/>
        </p:nvGrpSpPr>
        <p:grpSpPr>
          <a:xfrm>
            <a:off x="5921838" y="2540043"/>
            <a:ext cx="2268855" cy="1622425"/>
            <a:chOff x="5921838" y="2540043"/>
            <a:chExt cx="2268855" cy="1622425"/>
          </a:xfrm>
        </p:grpSpPr>
        <p:sp>
          <p:nvSpPr>
            <p:cNvPr id="118" name="object 118"/>
            <p:cNvSpPr/>
            <p:nvPr/>
          </p:nvSpPr>
          <p:spPr>
            <a:xfrm>
              <a:off x="5936989" y="2607076"/>
              <a:ext cx="384175" cy="1177925"/>
            </a:xfrm>
            <a:custGeom>
              <a:avLst/>
              <a:gdLst/>
              <a:ahLst/>
              <a:cxnLst/>
              <a:rect l="l" t="t" r="r" b="b"/>
              <a:pathLst>
                <a:path w="384175" h="1177925">
                  <a:moveTo>
                    <a:pt x="384032" y="0"/>
                  </a:moveTo>
                  <a:lnTo>
                    <a:pt x="0" y="1177840"/>
                  </a:lnTo>
                </a:path>
              </a:pathLst>
            </a:custGeom>
            <a:ln w="4875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5921838" y="3775226"/>
              <a:ext cx="33655" cy="33020"/>
            </a:xfrm>
            <a:custGeom>
              <a:avLst/>
              <a:gdLst/>
              <a:ahLst/>
              <a:cxnLst/>
              <a:rect l="l" t="t" r="r" b="b"/>
              <a:pathLst>
                <a:path w="33654" h="33020">
                  <a:moveTo>
                    <a:pt x="0" y="0"/>
                  </a:moveTo>
                  <a:lnTo>
                    <a:pt x="7595" y="32665"/>
                  </a:lnTo>
                  <a:lnTo>
                    <a:pt x="33229" y="10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7014873" y="2542583"/>
              <a:ext cx="1161415" cy="1600200"/>
            </a:xfrm>
            <a:custGeom>
              <a:avLst/>
              <a:gdLst/>
              <a:ahLst/>
              <a:cxnLst/>
              <a:rect l="l" t="t" r="r" b="b"/>
              <a:pathLst>
                <a:path w="1161415" h="1600200">
                  <a:moveTo>
                    <a:pt x="0" y="0"/>
                  </a:moveTo>
                  <a:lnTo>
                    <a:pt x="1160935" y="1600026"/>
                  </a:lnTo>
                </a:path>
              </a:pathLst>
            </a:custGeom>
            <a:ln w="4828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8158572" y="4129043"/>
              <a:ext cx="31750" cy="33655"/>
            </a:xfrm>
            <a:custGeom>
              <a:avLst/>
              <a:gdLst/>
              <a:ahLst/>
              <a:cxnLst/>
              <a:rect l="l" t="t" r="r" b="b"/>
              <a:pathLst>
                <a:path w="31750" h="33654">
                  <a:moveTo>
                    <a:pt x="28552" y="0"/>
                  </a:moveTo>
                  <a:lnTo>
                    <a:pt x="0" y="19145"/>
                  </a:lnTo>
                  <a:lnTo>
                    <a:pt x="31546" y="33352"/>
                  </a:lnTo>
                  <a:lnTo>
                    <a:pt x="28552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977660" y="2559517"/>
              <a:ext cx="288925" cy="981075"/>
            </a:xfrm>
            <a:custGeom>
              <a:avLst/>
              <a:gdLst/>
              <a:ahLst/>
              <a:cxnLst/>
              <a:rect l="l" t="t" r="r" b="b"/>
              <a:pathLst>
                <a:path w="288925" h="981075">
                  <a:moveTo>
                    <a:pt x="0" y="0"/>
                  </a:moveTo>
                  <a:lnTo>
                    <a:pt x="288471" y="980990"/>
                  </a:lnTo>
                </a:path>
              </a:pathLst>
            </a:custGeom>
            <a:ln w="4878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7247926" y="3531260"/>
              <a:ext cx="33655" cy="33020"/>
            </a:xfrm>
            <a:custGeom>
              <a:avLst/>
              <a:gdLst/>
              <a:ahLst/>
              <a:cxnLst/>
              <a:rect l="l" t="t" r="r" b="b"/>
              <a:pathLst>
                <a:path w="33654" h="33020">
                  <a:moveTo>
                    <a:pt x="33514" y="0"/>
                  </a:moveTo>
                  <a:lnTo>
                    <a:pt x="0" y="9107"/>
                  </a:lnTo>
                  <a:lnTo>
                    <a:pt x="24968" y="32449"/>
                  </a:lnTo>
                  <a:lnTo>
                    <a:pt x="33514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4" name="object 124"/>
          <p:cNvSpPr txBox="1"/>
          <p:nvPr/>
        </p:nvSpPr>
        <p:spPr>
          <a:xfrm>
            <a:off x="8520385" y="3175785"/>
            <a:ext cx="401320" cy="901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400" spc="-10" dirty="0">
                <a:solidFill>
                  <a:srgbClr val="231F20"/>
                </a:solidFill>
                <a:latin typeface="Arial"/>
                <a:cs typeface="Arial"/>
              </a:rPr>
              <a:t>Antihypertensives</a:t>
            </a:r>
            <a:endParaRPr sz="400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7227840" y="2647085"/>
            <a:ext cx="227965" cy="13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735" marR="5080" indent="-39370">
              <a:lnSpc>
                <a:spcPct val="100000"/>
              </a:lnSpc>
              <a:spcBef>
                <a:spcPts val="120"/>
              </a:spcBef>
            </a:pPr>
            <a:r>
              <a:rPr sz="350" spc="-20" dirty="0">
                <a:solidFill>
                  <a:srgbClr val="231F20"/>
                </a:solidFill>
                <a:latin typeface="Arial"/>
                <a:cs typeface="Arial"/>
              </a:rPr>
              <a:t>Parkinson's</a:t>
            </a:r>
            <a:r>
              <a:rPr sz="350" spc="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50" spc="-10" dirty="0">
                <a:solidFill>
                  <a:srgbClr val="231F20"/>
                </a:solidFill>
                <a:latin typeface="Arial"/>
                <a:cs typeface="Arial"/>
              </a:rPr>
              <a:t>Disease</a:t>
            </a:r>
            <a:endParaRPr sz="350">
              <a:latin typeface="Arial"/>
              <a:cs typeface="Arial"/>
            </a:endParaRPr>
          </a:p>
        </p:txBody>
      </p:sp>
      <p:grpSp>
        <p:nvGrpSpPr>
          <p:cNvPr id="126" name="object 126"/>
          <p:cNvGrpSpPr/>
          <p:nvPr/>
        </p:nvGrpSpPr>
        <p:grpSpPr>
          <a:xfrm>
            <a:off x="5470254" y="2512984"/>
            <a:ext cx="2980690" cy="3034030"/>
            <a:chOff x="5470254" y="2512984"/>
            <a:chExt cx="2980690" cy="3034030"/>
          </a:xfrm>
        </p:grpSpPr>
        <p:sp>
          <p:nvSpPr>
            <p:cNvPr id="127" name="object 127"/>
            <p:cNvSpPr/>
            <p:nvPr/>
          </p:nvSpPr>
          <p:spPr>
            <a:xfrm>
              <a:off x="7043767" y="2515524"/>
              <a:ext cx="189865" cy="134620"/>
            </a:xfrm>
            <a:custGeom>
              <a:avLst/>
              <a:gdLst/>
              <a:ahLst/>
              <a:cxnLst/>
              <a:rect l="l" t="t" r="r" b="b"/>
              <a:pathLst>
                <a:path w="189865" h="134619">
                  <a:moveTo>
                    <a:pt x="0" y="0"/>
                  </a:moveTo>
                  <a:lnTo>
                    <a:pt x="189672" y="134349"/>
                  </a:lnTo>
                </a:path>
              </a:pathLst>
            </a:custGeom>
            <a:ln w="4767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218964" y="2633541"/>
              <a:ext cx="34925" cy="31115"/>
            </a:xfrm>
            <a:custGeom>
              <a:avLst/>
              <a:gdLst/>
              <a:ahLst/>
              <a:cxnLst/>
              <a:rect l="l" t="t" r="r" b="b"/>
              <a:pathLst>
                <a:path w="34925" h="31114">
                  <a:moveTo>
                    <a:pt x="20661" y="0"/>
                  </a:moveTo>
                  <a:lnTo>
                    <a:pt x="0" y="26945"/>
                  </a:lnTo>
                  <a:lnTo>
                    <a:pt x="34610" y="30670"/>
                  </a:lnTo>
                  <a:lnTo>
                    <a:pt x="20661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7556316" y="5120241"/>
              <a:ext cx="877569" cy="86360"/>
            </a:xfrm>
            <a:custGeom>
              <a:avLst/>
              <a:gdLst/>
              <a:ahLst/>
              <a:cxnLst/>
              <a:rect l="l" t="t" r="r" b="b"/>
              <a:pathLst>
                <a:path w="877570" h="86360">
                  <a:moveTo>
                    <a:pt x="877357" y="85737"/>
                  </a:moveTo>
                  <a:lnTo>
                    <a:pt x="0" y="0"/>
                  </a:lnTo>
                </a:path>
              </a:pathLst>
            </a:custGeom>
            <a:ln w="4705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7531376" y="5104032"/>
              <a:ext cx="32384" cy="33655"/>
            </a:xfrm>
            <a:custGeom>
              <a:avLst/>
              <a:gdLst/>
              <a:ahLst/>
              <a:cxnLst/>
              <a:rect l="l" t="t" r="r" b="b"/>
              <a:pathLst>
                <a:path w="32384" h="33654">
                  <a:moveTo>
                    <a:pt x="31781" y="0"/>
                  </a:moveTo>
                  <a:lnTo>
                    <a:pt x="0" y="13716"/>
                  </a:lnTo>
                  <a:lnTo>
                    <a:pt x="28277" y="33304"/>
                  </a:lnTo>
                  <a:lnTo>
                    <a:pt x="31781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5475211" y="5099393"/>
              <a:ext cx="1143000" cy="60960"/>
            </a:xfrm>
            <a:custGeom>
              <a:avLst/>
              <a:gdLst/>
              <a:ahLst/>
              <a:cxnLst/>
              <a:rect l="l" t="t" r="r" b="b"/>
              <a:pathLst>
                <a:path w="1143000" h="60960">
                  <a:moveTo>
                    <a:pt x="0" y="60805"/>
                  </a:moveTo>
                  <a:lnTo>
                    <a:pt x="1142582" y="0"/>
                  </a:lnTo>
                </a:path>
              </a:pathLst>
            </a:custGeom>
            <a:ln w="4704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6611745" y="5082994"/>
              <a:ext cx="31115" cy="33655"/>
            </a:xfrm>
            <a:custGeom>
              <a:avLst/>
              <a:gdLst/>
              <a:ahLst/>
              <a:cxnLst/>
              <a:rect l="l" t="t" r="r" b="b"/>
              <a:pathLst>
                <a:path w="31115" h="33654">
                  <a:moveTo>
                    <a:pt x="0" y="0"/>
                  </a:moveTo>
                  <a:lnTo>
                    <a:pt x="1927" y="33427"/>
                  </a:lnTo>
                  <a:lnTo>
                    <a:pt x="31076" y="15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7743316" y="5376655"/>
              <a:ext cx="556895" cy="155575"/>
            </a:xfrm>
            <a:custGeom>
              <a:avLst/>
              <a:gdLst/>
              <a:ahLst/>
              <a:cxnLst/>
              <a:rect l="l" t="t" r="r" b="b"/>
              <a:pathLst>
                <a:path w="556895" h="155575">
                  <a:moveTo>
                    <a:pt x="556555" y="0"/>
                  </a:moveTo>
                  <a:lnTo>
                    <a:pt x="0" y="155208"/>
                  </a:lnTo>
                </a:path>
              </a:pathLst>
            </a:custGeom>
            <a:ln w="4717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7719248" y="5514381"/>
              <a:ext cx="34290" cy="32384"/>
            </a:xfrm>
            <a:custGeom>
              <a:avLst/>
              <a:gdLst/>
              <a:ahLst/>
              <a:cxnLst/>
              <a:rect l="l" t="t" r="r" b="b"/>
              <a:pathLst>
                <a:path w="34290" h="32385">
                  <a:moveTo>
                    <a:pt x="24077" y="0"/>
                  </a:moveTo>
                  <a:lnTo>
                    <a:pt x="0" y="24151"/>
                  </a:lnTo>
                  <a:lnTo>
                    <a:pt x="33798" y="32148"/>
                  </a:lnTo>
                  <a:lnTo>
                    <a:pt x="24077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8191567" y="3255758"/>
              <a:ext cx="257175" cy="294005"/>
            </a:xfrm>
            <a:custGeom>
              <a:avLst/>
              <a:gdLst/>
              <a:ahLst/>
              <a:cxnLst/>
              <a:rect l="l" t="t" r="r" b="b"/>
              <a:pathLst>
                <a:path w="257175" h="294004">
                  <a:moveTo>
                    <a:pt x="256837" y="0"/>
                  </a:moveTo>
                  <a:lnTo>
                    <a:pt x="0" y="293613"/>
                  </a:lnTo>
                </a:path>
              </a:pathLst>
            </a:custGeom>
            <a:ln w="4811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8175378" y="3534807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20">
                  <a:moveTo>
                    <a:pt x="6098" y="0"/>
                  </a:moveTo>
                  <a:lnTo>
                    <a:pt x="0" y="32965"/>
                  </a:lnTo>
                  <a:lnTo>
                    <a:pt x="32750" y="21544"/>
                  </a:lnTo>
                  <a:lnTo>
                    <a:pt x="6098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5472794" y="4498797"/>
              <a:ext cx="2458720" cy="647065"/>
            </a:xfrm>
            <a:custGeom>
              <a:avLst/>
              <a:gdLst/>
              <a:ahLst/>
              <a:cxnLst/>
              <a:rect l="l" t="t" r="r" b="b"/>
              <a:pathLst>
                <a:path w="2458720" h="647064">
                  <a:moveTo>
                    <a:pt x="0" y="647025"/>
                  </a:moveTo>
                  <a:lnTo>
                    <a:pt x="2458471" y="0"/>
                  </a:lnTo>
                </a:path>
              </a:pathLst>
            </a:custGeom>
            <a:ln w="4716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7921771" y="4484008"/>
              <a:ext cx="34290" cy="32384"/>
            </a:xfrm>
            <a:custGeom>
              <a:avLst/>
              <a:gdLst/>
              <a:ahLst/>
              <a:cxnLst/>
              <a:rect l="l" t="t" r="r" b="b"/>
              <a:pathLst>
                <a:path w="34290" h="32385">
                  <a:moveTo>
                    <a:pt x="0" y="0"/>
                  </a:moveTo>
                  <a:lnTo>
                    <a:pt x="9190" y="32288"/>
                  </a:lnTo>
                  <a:lnTo>
                    <a:pt x="33680" y="8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5714401" y="2892637"/>
              <a:ext cx="22860" cy="358775"/>
            </a:xfrm>
            <a:custGeom>
              <a:avLst/>
              <a:gdLst/>
              <a:ahLst/>
              <a:cxnLst/>
              <a:rect l="l" t="t" r="r" b="b"/>
              <a:pathLst>
                <a:path w="22860" h="358775">
                  <a:moveTo>
                    <a:pt x="22336" y="0"/>
                  </a:moveTo>
                  <a:lnTo>
                    <a:pt x="0" y="358502"/>
                  </a:lnTo>
                </a:path>
              </a:pathLst>
            </a:custGeom>
            <a:ln w="4893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5697263" y="3245248"/>
              <a:ext cx="34925" cy="30480"/>
            </a:xfrm>
            <a:custGeom>
              <a:avLst/>
              <a:gdLst/>
              <a:ahLst/>
              <a:cxnLst/>
              <a:rect l="l" t="t" r="r" b="b"/>
              <a:pathLst>
                <a:path w="34925" h="30479">
                  <a:moveTo>
                    <a:pt x="0" y="0"/>
                  </a:moveTo>
                  <a:lnTo>
                    <a:pt x="15581" y="29936"/>
                  </a:lnTo>
                  <a:lnTo>
                    <a:pt x="34766" y="1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1" name="object 141"/>
          <p:cNvSpPr txBox="1"/>
          <p:nvPr/>
        </p:nvSpPr>
        <p:spPr>
          <a:xfrm>
            <a:off x="5579121" y="2829612"/>
            <a:ext cx="139065" cy="742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300" spc="-10" dirty="0">
                <a:solidFill>
                  <a:srgbClr val="231F20"/>
                </a:solidFill>
                <a:latin typeface="Arial"/>
                <a:cs typeface="Arial"/>
              </a:rPr>
              <a:t>Cocaine</a:t>
            </a:r>
            <a:endParaRPr sz="300">
              <a:latin typeface="Arial"/>
              <a:cs typeface="Arial"/>
            </a:endParaRPr>
          </a:p>
        </p:txBody>
      </p:sp>
      <p:grpSp>
        <p:nvGrpSpPr>
          <p:cNvPr id="142" name="object 142"/>
          <p:cNvGrpSpPr/>
          <p:nvPr/>
        </p:nvGrpSpPr>
        <p:grpSpPr>
          <a:xfrm>
            <a:off x="5467543" y="5187341"/>
            <a:ext cx="349885" cy="142875"/>
            <a:chOff x="5467543" y="5187341"/>
            <a:chExt cx="349885" cy="142875"/>
          </a:xfrm>
        </p:grpSpPr>
        <p:sp>
          <p:nvSpPr>
            <p:cNvPr id="143" name="object 143"/>
            <p:cNvSpPr/>
            <p:nvPr/>
          </p:nvSpPr>
          <p:spPr>
            <a:xfrm>
              <a:off x="5470083" y="5189881"/>
              <a:ext cx="323850" cy="126364"/>
            </a:xfrm>
            <a:custGeom>
              <a:avLst/>
              <a:gdLst/>
              <a:ahLst/>
              <a:cxnLst/>
              <a:rect l="l" t="t" r="r" b="b"/>
              <a:pathLst>
                <a:path w="323850" h="126364">
                  <a:moveTo>
                    <a:pt x="0" y="0"/>
                  </a:moveTo>
                  <a:lnTo>
                    <a:pt x="323777" y="126249"/>
                  </a:lnTo>
                </a:path>
              </a:pathLst>
            </a:custGeom>
            <a:ln w="4729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5782565" y="5298819"/>
              <a:ext cx="34925" cy="31115"/>
            </a:xfrm>
            <a:custGeom>
              <a:avLst/>
              <a:gdLst/>
              <a:ahLst/>
              <a:cxnLst/>
              <a:rect l="l" t="t" r="r" b="b"/>
              <a:pathLst>
                <a:path w="34925" h="31114">
                  <a:moveTo>
                    <a:pt x="13106" y="0"/>
                  </a:moveTo>
                  <a:lnTo>
                    <a:pt x="0" y="31028"/>
                  </a:lnTo>
                  <a:lnTo>
                    <a:pt x="34502" y="26418"/>
                  </a:lnTo>
                  <a:lnTo>
                    <a:pt x="13106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5" name="object 145"/>
          <p:cNvSpPr txBox="1"/>
          <p:nvPr/>
        </p:nvSpPr>
        <p:spPr>
          <a:xfrm>
            <a:off x="8195922" y="2843802"/>
            <a:ext cx="137795" cy="742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300" spc="-10" dirty="0">
                <a:solidFill>
                  <a:srgbClr val="231F20"/>
                </a:solidFill>
                <a:latin typeface="Arial"/>
                <a:cs typeface="Arial"/>
              </a:rPr>
              <a:t>Sodium</a:t>
            </a:r>
            <a:endParaRPr sz="300">
              <a:latin typeface="Arial"/>
              <a:cs typeface="Arial"/>
            </a:endParaRPr>
          </a:p>
        </p:txBody>
      </p:sp>
      <p:grpSp>
        <p:nvGrpSpPr>
          <p:cNvPr id="146" name="object 146"/>
          <p:cNvGrpSpPr/>
          <p:nvPr/>
        </p:nvGrpSpPr>
        <p:grpSpPr>
          <a:xfrm>
            <a:off x="7451849" y="2901169"/>
            <a:ext cx="706120" cy="668020"/>
            <a:chOff x="7451849" y="2901169"/>
            <a:chExt cx="706120" cy="668020"/>
          </a:xfrm>
        </p:grpSpPr>
        <p:sp>
          <p:nvSpPr>
            <p:cNvPr id="147" name="object 147"/>
            <p:cNvSpPr/>
            <p:nvPr/>
          </p:nvSpPr>
          <p:spPr>
            <a:xfrm>
              <a:off x="7469751" y="2903709"/>
              <a:ext cx="685165" cy="648970"/>
            </a:xfrm>
            <a:custGeom>
              <a:avLst/>
              <a:gdLst/>
              <a:ahLst/>
              <a:cxnLst/>
              <a:rect l="l" t="t" r="r" b="b"/>
              <a:pathLst>
                <a:path w="685165" h="648970">
                  <a:moveTo>
                    <a:pt x="685091" y="0"/>
                  </a:moveTo>
                  <a:lnTo>
                    <a:pt x="0" y="648530"/>
                  </a:lnTo>
                </a:path>
              </a:pathLst>
            </a:custGeom>
            <a:ln w="4793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7451849" y="3536839"/>
              <a:ext cx="34290" cy="32384"/>
            </a:xfrm>
            <a:custGeom>
              <a:avLst/>
              <a:gdLst/>
              <a:ahLst/>
              <a:cxnLst/>
              <a:rect l="l" t="t" r="r" b="b"/>
              <a:pathLst>
                <a:path w="34290" h="32385">
                  <a:moveTo>
                    <a:pt x="9269" y="0"/>
                  </a:moveTo>
                  <a:lnTo>
                    <a:pt x="0" y="32260"/>
                  </a:lnTo>
                  <a:lnTo>
                    <a:pt x="33719" y="23849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9" name="object 149"/>
          <p:cNvSpPr txBox="1"/>
          <p:nvPr/>
        </p:nvSpPr>
        <p:spPr>
          <a:xfrm>
            <a:off x="7646669" y="2466123"/>
            <a:ext cx="216535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500" spc="-10" dirty="0">
                <a:solidFill>
                  <a:srgbClr val="231F20"/>
                </a:solidFill>
                <a:latin typeface="Arial"/>
                <a:cs typeface="Arial"/>
              </a:rPr>
              <a:t>Alcohol</a:t>
            </a:r>
            <a:endParaRPr sz="500">
              <a:latin typeface="Arial"/>
              <a:cs typeface="Arial"/>
            </a:endParaRPr>
          </a:p>
        </p:txBody>
      </p:sp>
      <p:grpSp>
        <p:nvGrpSpPr>
          <p:cNvPr id="150" name="object 150"/>
          <p:cNvGrpSpPr/>
          <p:nvPr/>
        </p:nvGrpSpPr>
        <p:grpSpPr>
          <a:xfrm>
            <a:off x="7311773" y="2664880"/>
            <a:ext cx="787400" cy="899794"/>
            <a:chOff x="7311773" y="2664880"/>
            <a:chExt cx="787400" cy="899794"/>
          </a:xfrm>
        </p:grpSpPr>
        <p:sp>
          <p:nvSpPr>
            <p:cNvPr id="151" name="object 151"/>
            <p:cNvSpPr/>
            <p:nvPr/>
          </p:nvSpPr>
          <p:spPr>
            <a:xfrm>
              <a:off x="7325682" y="2667420"/>
              <a:ext cx="403225" cy="875665"/>
            </a:xfrm>
            <a:custGeom>
              <a:avLst/>
              <a:gdLst/>
              <a:ahLst/>
              <a:cxnLst/>
              <a:rect l="l" t="t" r="r" b="b"/>
              <a:pathLst>
                <a:path w="403225" h="875664">
                  <a:moveTo>
                    <a:pt x="403157" y="0"/>
                  </a:moveTo>
                  <a:lnTo>
                    <a:pt x="0" y="875241"/>
                  </a:lnTo>
                </a:path>
              </a:pathLst>
            </a:custGeom>
            <a:ln w="4860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7311773" y="3531391"/>
              <a:ext cx="32384" cy="33655"/>
            </a:xfrm>
            <a:custGeom>
              <a:avLst/>
              <a:gdLst/>
              <a:ahLst/>
              <a:cxnLst/>
              <a:rect l="l" t="t" r="r" b="b"/>
              <a:pathLst>
                <a:path w="32384" h="33654">
                  <a:moveTo>
                    <a:pt x="0" y="0"/>
                  </a:moveTo>
                  <a:lnTo>
                    <a:pt x="3709" y="33286"/>
                  </a:lnTo>
                  <a:lnTo>
                    <a:pt x="31831" y="13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7768549" y="2668992"/>
              <a:ext cx="315595" cy="872490"/>
            </a:xfrm>
            <a:custGeom>
              <a:avLst/>
              <a:gdLst/>
              <a:ahLst/>
              <a:cxnLst/>
              <a:rect l="l" t="t" r="r" b="b"/>
              <a:pathLst>
                <a:path w="315595" h="872489">
                  <a:moveTo>
                    <a:pt x="0" y="0"/>
                  </a:moveTo>
                  <a:lnTo>
                    <a:pt x="315290" y="872316"/>
                  </a:lnTo>
                </a:path>
              </a:pathLst>
            </a:custGeom>
            <a:ln w="4872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065654" y="3531194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20">
                  <a:moveTo>
                    <a:pt x="32908" y="0"/>
                  </a:moveTo>
                  <a:lnTo>
                    <a:pt x="0" y="10998"/>
                  </a:lnTo>
                  <a:lnTo>
                    <a:pt x="26358" y="32881"/>
                  </a:lnTo>
                  <a:lnTo>
                    <a:pt x="32908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5" name="object 155"/>
          <p:cNvSpPr txBox="1"/>
          <p:nvPr/>
        </p:nvSpPr>
        <p:spPr>
          <a:xfrm>
            <a:off x="7316441" y="2401899"/>
            <a:ext cx="170180" cy="742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300" spc="-10" dirty="0">
                <a:solidFill>
                  <a:srgbClr val="231F20"/>
                </a:solidFill>
                <a:latin typeface="Arial"/>
                <a:cs typeface="Arial"/>
              </a:rPr>
              <a:t>Pesticides</a:t>
            </a:r>
            <a:endParaRPr sz="300">
              <a:latin typeface="Arial"/>
              <a:cs typeface="Arial"/>
            </a:endParaRPr>
          </a:p>
        </p:txBody>
      </p:sp>
      <p:grpSp>
        <p:nvGrpSpPr>
          <p:cNvPr id="156" name="object 156"/>
          <p:cNvGrpSpPr/>
          <p:nvPr/>
        </p:nvGrpSpPr>
        <p:grpSpPr>
          <a:xfrm>
            <a:off x="7346364" y="2506935"/>
            <a:ext cx="39370" cy="149225"/>
            <a:chOff x="7346364" y="2506935"/>
            <a:chExt cx="39370" cy="149225"/>
          </a:xfrm>
        </p:grpSpPr>
        <p:sp>
          <p:nvSpPr>
            <p:cNvPr id="157" name="object 157"/>
            <p:cNvSpPr/>
            <p:nvPr/>
          </p:nvSpPr>
          <p:spPr>
            <a:xfrm>
              <a:off x="7362817" y="2509475"/>
              <a:ext cx="20320" cy="123189"/>
            </a:xfrm>
            <a:custGeom>
              <a:avLst/>
              <a:gdLst/>
              <a:ahLst/>
              <a:cxnLst/>
              <a:rect l="l" t="t" r="r" b="b"/>
              <a:pathLst>
                <a:path w="20320" h="123189">
                  <a:moveTo>
                    <a:pt x="19987" y="0"/>
                  </a:moveTo>
                  <a:lnTo>
                    <a:pt x="0" y="122646"/>
                  </a:lnTo>
                </a:path>
              </a:pathLst>
            </a:custGeom>
            <a:ln w="4889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7346364" y="2624698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34925" h="31750">
                  <a:moveTo>
                    <a:pt x="0" y="0"/>
                  </a:moveTo>
                  <a:lnTo>
                    <a:pt x="12528" y="31225"/>
                  </a:lnTo>
                  <a:lnTo>
                    <a:pt x="34404" y="5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9" name="object 159"/>
          <p:cNvSpPr txBox="1"/>
          <p:nvPr/>
        </p:nvSpPr>
        <p:spPr>
          <a:xfrm>
            <a:off x="8670934" y="4850507"/>
            <a:ext cx="214629" cy="742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300" dirty="0">
                <a:solidFill>
                  <a:srgbClr val="231F20"/>
                </a:solidFill>
                <a:latin typeface="Arial"/>
                <a:cs typeface="Arial"/>
              </a:rPr>
              <a:t>Air</a:t>
            </a:r>
            <a:r>
              <a:rPr sz="3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00" spc="-10" dirty="0">
                <a:solidFill>
                  <a:srgbClr val="231F20"/>
                </a:solidFill>
                <a:latin typeface="Arial"/>
                <a:cs typeface="Arial"/>
              </a:rPr>
              <a:t>pollution</a:t>
            </a:r>
            <a:endParaRPr sz="300">
              <a:latin typeface="Arial"/>
              <a:cs typeface="Arial"/>
            </a:endParaRPr>
          </a:p>
        </p:txBody>
      </p:sp>
      <p:grpSp>
        <p:nvGrpSpPr>
          <p:cNvPr id="160" name="object 160"/>
          <p:cNvGrpSpPr/>
          <p:nvPr/>
        </p:nvGrpSpPr>
        <p:grpSpPr>
          <a:xfrm>
            <a:off x="8309474" y="4886097"/>
            <a:ext cx="314960" cy="33655"/>
            <a:chOff x="8309474" y="4886097"/>
            <a:chExt cx="314960" cy="33655"/>
          </a:xfrm>
        </p:grpSpPr>
        <p:sp>
          <p:nvSpPr>
            <p:cNvPr id="161" name="object 161"/>
            <p:cNvSpPr/>
            <p:nvPr/>
          </p:nvSpPr>
          <p:spPr>
            <a:xfrm>
              <a:off x="8334500" y="4889325"/>
              <a:ext cx="287020" cy="13970"/>
            </a:xfrm>
            <a:custGeom>
              <a:avLst/>
              <a:gdLst/>
              <a:ahLst/>
              <a:cxnLst/>
              <a:rect l="l" t="t" r="r" b="b"/>
              <a:pathLst>
                <a:path w="287020" h="13970">
                  <a:moveTo>
                    <a:pt x="287023" y="0"/>
                  </a:moveTo>
                  <a:lnTo>
                    <a:pt x="0" y="13783"/>
                  </a:lnTo>
                </a:path>
              </a:pathLst>
            </a:custGeom>
            <a:ln w="4704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8309474" y="4886097"/>
              <a:ext cx="31115" cy="33655"/>
            </a:xfrm>
            <a:custGeom>
              <a:avLst/>
              <a:gdLst/>
              <a:ahLst/>
              <a:cxnLst/>
              <a:rect l="l" t="t" r="r" b="b"/>
              <a:pathLst>
                <a:path w="31115" h="33654">
                  <a:moveTo>
                    <a:pt x="29267" y="0"/>
                  </a:moveTo>
                  <a:lnTo>
                    <a:pt x="0" y="18149"/>
                  </a:lnTo>
                  <a:lnTo>
                    <a:pt x="30989" y="33427"/>
                  </a:lnTo>
                  <a:lnTo>
                    <a:pt x="29267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3" name="object 163"/>
          <p:cNvSpPr txBox="1"/>
          <p:nvPr/>
        </p:nvSpPr>
        <p:spPr>
          <a:xfrm>
            <a:off x="6250675" y="2354901"/>
            <a:ext cx="201930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600" spc="-35" dirty="0">
                <a:solidFill>
                  <a:srgbClr val="231F20"/>
                </a:solidFill>
                <a:latin typeface="Arial"/>
                <a:cs typeface="Arial"/>
              </a:rPr>
              <a:t>Stress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64" name="object 164"/>
          <p:cNvGrpSpPr/>
          <p:nvPr/>
        </p:nvGrpSpPr>
        <p:grpSpPr>
          <a:xfrm>
            <a:off x="5763438" y="2575983"/>
            <a:ext cx="2254250" cy="996950"/>
            <a:chOff x="5763438" y="2575983"/>
            <a:chExt cx="2254250" cy="996950"/>
          </a:xfrm>
        </p:grpSpPr>
        <p:sp>
          <p:nvSpPr>
            <p:cNvPr id="165" name="object 165"/>
            <p:cNvSpPr/>
            <p:nvPr/>
          </p:nvSpPr>
          <p:spPr>
            <a:xfrm>
              <a:off x="6402751" y="2578523"/>
              <a:ext cx="1593850" cy="981075"/>
            </a:xfrm>
            <a:custGeom>
              <a:avLst/>
              <a:gdLst/>
              <a:ahLst/>
              <a:cxnLst/>
              <a:rect l="l" t="t" r="r" b="b"/>
              <a:pathLst>
                <a:path w="1593850" h="981075">
                  <a:moveTo>
                    <a:pt x="0" y="0"/>
                  </a:moveTo>
                  <a:lnTo>
                    <a:pt x="1593437" y="981009"/>
                  </a:lnTo>
                </a:path>
              </a:pathLst>
            </a:custGeom>
            <a:ln w="4756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7982466" y="3542841"/>
              <a:ext cx="34925" cy="29845"/>
            </a:xfrm>
            <a:custGeom>
              <a:avLst/>
              <a:gdLst/>
              <a:ahLst/>
              <a:cxnLst/>
              <a:rect l="l" t="t" r="r" b="b"/>
              <a:pathLst>
                <a:path w="34925" h="29845">
                  <a:moveTo>
                    <a:pt x="18802" y="0"/>
                  </a:moveTo>
                  <a:lnTo>
                    <a:pt x="0" y="28187"/>
                  </a:lnTo>
                  <a:lnTo>
                    <a:pt x="34796" y="29730"/>
                  </a:lnTo>
                  <a:lnTo>
                    <a:pt x="18802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6388618" y="2593999"/>
              <a:ext cx="838835" cy="955675"/>
            </a:xfrm>
            <a:custGeom>
              <a:avLst/>
              <a:gdLst/>
              <a:ahLst/>
              <a:cxnLst/>
              <a:rect l="l" t="t" r="r" b="b"/>
              <a:pathLst>
                <a:path w="838834" h="955675">
                  <a:moveTo>
                    <a:pt x="0" y="0"/>
                  </a:moveTo>
                  <a:lnTo>
                    <a:pt x="838498" y="955419"/>
                  </a:lnTo>
                </a:path>
              </a:pathLst>
            </a:custGeom>
            <a:ln w="4811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7210487" y="3534910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20">
                  <a:moveTo>
                    <a:pt x="26624" y="0"/>
                  </a:moveTo>
                  <a:lnTo>
                    <a:pt x="0" y="21582"/>
                  </a:lnTo>
                  <a:lnTo>
                    <a:pt x="32769" y="32956"/>
                  </a:lnTo>
                  <a:lnTo>
                    <a:pt x="26624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5778580" y="2596351"/>
              <a:ext cx="521334" cy="664210"/>
            </a:xfrm>
            <a:custGeom>
              <a:avLst/>
              <a:gdLst/>
              <a:ahLst/>
              <a:cxnLst/>
              <a:rect l="l" t="t" r="r" b="b"/>
              <a:pathLst>
                <a:path w="521335" h="664210">
                  <a:moveTo>
                    <a:pt x="520741" y="0"/>
                  </a:moveTo>
                  <a:lnTo>
                    <a:pt x="0" y="663781"/>
                  </a:lnTo>
                </a:path>
              </a:pathLst>
            </a:custGeom>
            <a:ln w="4821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5763438" y="3246114"/>
              <a:ext cx="32384" cy="33655"/>
            </a:xfrm>
            <a:custGeom>
              <a:avLst/>
              <a:gdLst/>
              <a:ahLst/>
              <a:cxnLst/>
              <a:rect l="l" t="t" r="r" b="b"/>
              <a:pathLst>
                <a:path w="32385" h="33654">
                  <a:moveTo>
                    <a:pt x="4258" y="0"/>
                  </a:moveTo>
                  <a:lnTo>
                    <a:pt x="0" y="33220"/>
                  </a:lnTo>
                  <a:lnTo>
                    <a:pt x="32066" y="20142"/>
                  </a:lnTo>
                  <a:lnTo>
                    <a:pt x="4258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1" name="object 171"/>
          <p:cNvSpPr txBox="1"/>
          <p:nvPr/>
        </p:nvSpPr>
        <p:spPr>
          <a:xfrm>
            <a:off x="8363728" y="3007088"/>
            <a:ext cx="210820" cy="742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300" dirty="0">
                <a:solidFill>
                  <a:srgbClr val="231F20"/>
                </a:solidFill>
                <a:latin typeface="Arial"/>
                <a:cs typeface="Arial"/>
              </a:rPr>
              <a:t>Interferon-</a:t>
            </a:r>
            <a:r>
              <a:rPr sz="300" spc="-50" dirty="0">
                <a:solidFill>
                  <a:srgbClr val="231F20"/>
                </a:solidFill>
                <a:latin typeface="Arial"/>
                <a:cs typeface="Arial"/>
              </a:rPr>
              <a:t>α</a:t>
            </a:r>
            <a:endParaRPr sz="300">
              <a:latin typeface="Arial"/>
              <a:cs typeface="Arial"/>
            </a:endParaRPr>
          </a:p>
        </p:txBody>
      </p:sp>
      <p:grpSp>
        <p:nvGrpSpPr>
          <p:cNvPr id="172" name="object 172"/>
          <p:cNvGrpSpPr/>
          <p:nvPr/>
        </p:nvGrpSpPr>
        <p:grpSpPr>
          <a:xfrm>
            <a:off x="8136462" y="3064892"/>
            <a:ext cx="190500" cy="499745"/>
            <a:chOff x="8136462" y="3064892"/>
            <a:chExt cx="190500" cy="499745"/>
          </a:xfrm>
        </p:grpSpPr>
        <p:sp>
          <p:nvSpPr>
            <p:cNvPr id="173" name="object 173"/>
            <p:cNvSpPr/>
            <p:nvPr/>
          </p:nvSpPr>
          <p:spPr>
            <a:xfrm>
              <a:off x="8151270" y="3067432"/>
              <a:ext cx="173355" cy="474345"/>
            </a:xfrm>
            <a:custGeom>
              <a:avLst/>
              <a:gdLst/>
              <a:ahLst/>
              <a:cxnLst/>
              <a:rect l="l" t="t" r="r" b="b"/>
              <a:pathLst>
                <a:path w="173354" h="474345">
                  <a:moveTo>
                    <a:pt x="172915" y="0"/>
                  </a:moveTo>
                  <a:lnTo>
                    <a:pt x="0" y="473913"/>
                  </a:lnTo>
                </a:path>
              </a:pathLst>
            </a:custGeom>
            <a:ln w="4871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8136462" y="3531166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20">
                  <a:moveTo>
                    <a:pt x="0" y="0"/>
                  </a:moveTo>
                  <a:lnTo>
                    <a:pt x="6459" y="32900"/>
                  </a:lnTo>
                  <a:lnTo>
                    <a:pt x="32877" y="110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5" name="object 175"/>
          <p:cNvSpPr txBox="1"/>
          <p:nvPr/>
        </p:nvSpPr>
        <p:spPr>
          <a:xfrm>
            <a:off x="8014120" y="2705760"/>
            <a:ext cx="259079" cy="742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300" spc="-20" dirty="0">
                <a:solidFill>
                  <a:srgbClr val="231F20"/>
                </a:solidFill>
                <a:latin typeface="Arial"/>
                <a:cs typeface="Arial"/>
              </a:rPr>
              <a:t>MAO</a:t>
            </a:r>
            <a:r>
              <a:rPr sz="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00" spc="-10" dirty="0">
                <a:solidFill>
                  <a:srgbClr val="231F20"/>
                </a:solidFill>
                <a:latin typeface="Arial"/>
                <a:cs typeface="Arial"/>
              </a:rPr>
              <a:t>inhibitors</a:t>
            </a:r>
            <a:endParaRPr sz="300">
              <a:latin typeface="Arial"/>
              <a:cs typeface="Arial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5748345" y="2676501"/>
            <a:ext cx="153670" cy="901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400" spc="-20" dirty="0">
                <a:solidFill>
                  <a:srgbClr val="231F20"/>
                </a:solidFill>
                <a:latin typeface="Arial"/>
                <a:cs typeface="Arial"/>
              </a:rPr>
              <a:t>NSAID</a:t>
            </a:r>
            <a:endParaRPr sz="400">
              <a:latin typeface="Arial"/>
              <a:cs typeface="Arial"/>
            </a:endParaRPr>
          </a:p>
        </p:txBody>
      </p:sp>
      <p:grpSp>
        <p:nvGrpSpPr>
          <p:cNvPr id="177" name="object 177"/>
          <p:cNvGrpSpPr/>
          <p:nvPr/>
        </p:nvGrpSpPr>
        <p:grpSpPr>
          <a:xfrm>
            <a:off x="5254262" y="2555923"/>
            <a:ext cx="3282950" cy="2932430"/>
            <a:chOff x="5254262" y="2555923"/>
            <a:chExt cx="3282950" cy="2932430"/>
          </a:xfrm>
        </p:grpSpPr>
        <p:sp>
          <p:nvSpPr>
            <p:cNvPr id="178" name="object 178"/>
            <p:cNvSpPr/>
            <p:nvPr/>
          </p:nvSpPr>
          <p:spPr>
            <a:xfrm>
              <a:off x="5743765" y="2763507"/>
              <a:ext cx="181610" cy="490220"/>
            </a:xfrm>
            <a:custGeom>
              <a:avLst/>
              <a:gdLst/>
              <a:ahLst/>
              <a:cxnLst/>
              <a:rect l="l" t="t" r="r" b="b"/>
              <a:pathLst>
                <a:path w="181610" h="490220">
                  <a:moveTo>
                    <a:pt x="181146" y="0"/>
                  </a:moveTo>
                  <a:lnTo>
                    <a:pt x="0" y="490152"/>
                  </a:lnTo>
                </a:path>
              </a:pathLst>
            </a:custGeom>
            <a:ln w="4871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5729014" y="3243423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20">
                  <a:moveTo>
                    <a:pt x="0" y="0"/>
                  </a:moveTo>
                  <a:lnTo>
                    <a:pt x="6323" y="32919"/>
                  </a:lnTo>
                  <a:lnTo>
                    <a:pt x="32819" y="11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8379457" y="3263858"/>
              <a:ext cx="89535" cy="871219"/>
            </a:xfrm>
            <a:custGeom>
              <a:avLst/>
              <a:gdLst/>
              <a:ahLst/>
              <a:cxnLst/>
              <a:rect l="l" t="t" r="r" b="b"/>
              <a:pathLst>
                <a:path w="89534" h="871220">
                  <a:moveTo>
                    <a:pt x="88972" y="0"/>
                  </a:moveTo>
                  <a:lnTo>
                    <a:pt x="0" y="870867"/>
                  </a:lnTo>
                </a:path>
              </a:pathLst>
            </a:custGeom>
            <a:ln w="4892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8362582" y="4128215"/>
              <a:ext cx="34925" cy="31115"/>
            </a:xfrm>
            <a:custGeom>
              <a:avLst/>
              <a:gdLst/>
              <a:ahLst/>
              <a:cxnLst/>
              <a:rect l="l" t="t" r="r" b="b"/>
              <a:pathLst>
                <a:path w="34925" h="31114">
                  <a:moveTo>
                    <a:pt x="0" y="0"/>
                  </a:moveTo>
                  <a:lnTo>
                    <a:pt x="14378" y="30492"/>
                  </a:lnTo>
                  <a:lnTo>
                    <a:pt x="34650" y="32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8308857" y="4967771"/>
              <a:ext cx="226060" cy="80645"/>
            </a:xfrm>
            <a:custGeom>
              <a:avLst/>
              <a:gdLst/>
              <a:ahLst/>
              <a:cxnLst/>
              <a:rect l="l" t="t" r="r" b="b"/>
              <a:pathLst>
                <a:path w="226059" h="80645">
                  <a:moveTo>
                    <a:pt x="225446" y="80083"/>
                  </a:moveTo>
                  <a:lnTo>
                    <a:pt x="0" y="0"/>
                  </a:lnTo>
                </a:path>
              </a:pathLst>
            </a:custGeom>
            <a:ln w="4725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8285356" y="4953725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34925" h="31750">
                  <a:moveTo>
                    <a:pt x="34335" y="0"/>
                  </a:moveTo>
                  <a:lnTo>
                    <a:pt x="0" y="5654"/>
                  </a:lnTo>
                  <a:lnTo>
                    <a:pt x="22277" y="31404"/>
                  </a:lnTo>
                  <a:lnTo>
                    <a:pt x="34335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6729983" y="2558463"/>
              <a:ext cx="176530" cy="535940"/>
            </a:xfrm>
            <a:custGeom>
              <a:avLst/>
              <a:gdLst/>
              <a:ahLst/>
              <a:cxnLst/>
              <a:rect l="l" t="t" r="r" b="b"/>
              <a:pathLst>
                <a:path w="176529" h="535939">
                  <a:moveTo>
                    <a:pt x="176517" y="0"/>
                  </a:moveTo>
                  <a:lnTo>
                    <a:pt x="0" y="535932"/>
                  </a:lnTo>
                </a:path>
              </a:pathLst>
            </a:custGeom>
            <a:ln w="4875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6714861" y="3084668"/>
              <a:ext cx="33655" cy="33020"/>
            </a:xfrm>
            <a:custGeom>
              <a:avLst/>
              <a:gdLst/>
              <a:ahLst/>
              <a:cxnLst/>
              <a:rect l="l" t="t" r="r" b="b"/>
              <a:pathLst>
                <a:path w="33654" h="33019">
                  <a:moveTo>
                    <a:pt x="0" y="0"/>
                  </a:moveTo>
                  <a:lnTo>
                    <a:pt x="7506" y="32683"/>
                  </a:lnTo>
                  <a:lnTo>
                    <a:pt x="33210" y="100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7395529" y="2766151"/>
              <a:ext cx="576580" cy="774700"/>
            </a:xfrm>
            <a:custGeom>
              <a:avLst/>
              <a:gdLst/>
              <a:ahLst/>
              <a:cxnLst/>
              <a:rect l="l" t="t" r="r" b="b"/>
              <a:pathLst>
                <a:path w="576579" h="774700">
                  <a:moveTo>
                    <a:pt x="576307" y="0"/>
                  </a:moveTo>
                  <a:lnTo>
                    <a:pt x="0" y="774347"/>
                  </a:lnTo>
                </a:path>
              </a:pathLst>
            </a:custGeom>
            <a:ln w="4826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7380896" y="3526735"/>
              <a:ext cx="31750" cy="33655"/>
            </a:xfrm>
            <a:custGeom>
              <a:avLst/>
              <a:gdLst/>
              <a:ahLst/>
              <a:cxnLst/>
              <a:rect l="l" t="t" r="r" b="b"/>
              <a:pathLst>
                <a:path w="31750" h="33654">
                  <a:moveTo>
                    <a:pt x="3375" y="0"/>
                  </a:moveTo>
                  <a:lnTo>
                    <a:pt x="0" y="33323"/>
                  </a:lnTo>
                  <a:lnTo>
                    <a:pt x="31703" y="19493"/>
                  </a:lnTo>
                  <a:lnTo>
                    <a:pt x="3375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5429502" y="4326390"/>
              <a:ext cx="311150" cy="773430"/>
            </a:xfrm>
            <a:custGeom>
              <a:avLst/>
              <a:gdLst/>
              <a:ahLst/>
              <a:cxnLst/>
              <a:rect l="l" t="t" r="r" b="b"/>
              <a:pathLst>
                <a:path w="311150" h="773429">
                  <a:moveTo>
                    <a:pt x="0" y="773397"/>
                  </a:moveTo>
                  <a:lnTo>
                    <a:pt x="310534" y="0"/>
                  </a:lnTo>
                </a:path>
              </a:pathLst>
            </a:custGeom>
            <a:ln w="4867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5721996" y="4303942"/>
              <a:ext cx="33020" cy="33655"/>
            </a:xfrm>
            <a:custGeom>
              <a:avLst/>
              <a:gdLst/>
              <a:ahLst/>
              <a:cxnLst/>
              <a:rect l="l" t="t" r="r" b="b"/>
              <a:pathLst>
                <a:path w="33020" h="33654">
                  <a:moveTo>
                    <a:pt x="27103" y="0"/>
                  </a:moveTo>
                  <a:lnTo>
                    <a:pt x="0" y="21018"/>
                  </a:lnTo>
                  <a:lnTo>
                    <a:pt x="32496" y="33070"/>
                  </a:lnTo>
                  <a:lnTo>
                    <a:pt x="27103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6187688" y="2651972"/>
              <a:ext cx="1520825" cy="1148080"/>
            </a:xfrm>
            <a:custGeom>
              <a:avLst/>
              <a:gdLst/>
              <a:ahLst/>
              <a:cxnLst/>
              <a:rect l="l" t="t" r="r" b="b"/>
              <a:pathLst>
                <a:path w="1520825" h="1148079">
                  <a:moveTo>
                    <a:pt x="1520496" y="0"/>
                  </a:moveTo>
                  <a:lnTo>
                    <a:pt x="0" y="1148081"/>
                  </a:lnTo>
                </a:path>
              </a:pathLst>
            </a:custGeom>
            <a:ln w="4773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6167947" y="3783825"/>
              <a:ext cx="34925" cy="31115"/>
            </a:xfrm>
            <a:custGeom>
              <a:avLst/>
              <a:gdLst/>
              <a:ahLst/>
              <a:cxnLst/>
              <a:rect l="l" t="t" r="r" b="b"/>
              <a:pathLst>
                <a:path w="34925" h="31114">
                  <a:moveTo>
                    <a:pt x="12959" y="0"/>
                  </a:moveTo>
                  <a:lnTo>
                    <a:pt x="0" y="31075"/>
                  </a:lnTo>
                  <a:lnTo>
                    <a:pt x="34483" y="26324"/>
                  </a:lnTo>
                  <a:lnTo>
                    <a:pt x="12959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5284394" y="4757929"/>
              <a:ext cx="1334135" cy="234315"/>
            </a:xfrm>
            <a:custGeom>
              <a:avLst/>
              <a:gdLst/>
              <a:ahLst/>
              <a:cxnLst/>
              <a:rect l="l" t="t" r="r" b="b"/>
              <a:pathLst>
                <a:path w="1334134" h="234314">
                  <a:moveTo>
                    <a:pt x="0" y="0"/>
                  </a:moveTo>
                  <a:lnTo>
                    <a:pt x="1334094" y="234190"/>
                  </a:lnTo>
                </a:path>
              </a:pathLst>
            </a:custGeom>
            <a:ln w="4709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6610335" y="4974827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20">
                  <a:moveTo>
                    <a:pt x="6263" y="0"/>
                  </a:moveTo>
                  <a:lnTo>
                    <a:pt x="0" y="32938"/>
                  </a:lnTo>
                  <a:lnTo>
                    <a:pt x="32790" y="21676"/>
                  </a:lnTo>
                  <a:lnTo>
                    <a:pt x="6263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5285089" y="4395344"/>
              <a:ext cx="2684145" cy="336550"/>
            </a:xfrm>
            <a:custGeom>
              <a:avLst/>
              <a:gdLst/>
              <a:ahLst/>
              <a:cxnLst/>
              <a:rect l="l" t="t" r="r" b="b"/>
              <a:pathLst>
                <a:path w="2684145" h="336550">
                  <a:moveTo>
                    <a:pt x="0" y="336138"/>
                  </a:moveTo>
                  <a:lnTo>
                    <a:pt x="2683830" y="0"/>
                  </a:lnTo>
                </a:path>
              </a:pathLst>
            </a:custGeom>
            <a:ln w="4707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7961617" y="4379424"/>
              <a:ext cx="32384" cy="33655"/>
            </a:xfrm>
            <a:custGeom>
              <a:avLst/>
              <a:gdLst/>
              <a:ahLst/>
              <a:cxnLst/>
              <a:rect l="l" t="t" r="r" b="b"/>
              <a:pathLst>
                <a:path w="32384" h="33654">
                  <a:moveTo>
                    <a:pt x="0" y="0"/>
                  </a:moveTo>
                  <a:lnTo>
                    <a:pt x="4503" y="33192"/>
                  </a:lnTo>
                  <a:lnTo>
                    <a:pt x="32164" y="128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5256802" y="4317651"/>
              <a:ext cx="343535" cy="361950"/>
            </a:xfrm>
            <a:custGeom>
              <a:avLst/>
              <a:gdLst/>
              <a:ahLst/>
              <a:cxnLst/>
              <a:rect l="l" t="t" r="r" b="b"/>
              <a:pathLst>
                <a:path w="343535" h="361950">
                  <a:moveTo>
                    <a:pt x="0" y="361653"/>
                  </a:moveTo>
                  <a:lnTo>
                    <a:pt x="343294" y="0"/>
                  </a:lnTo>
                </a:path>
              </a:pathLst>
            </a:custGeom>
            <a:ln w="4804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5583839" y="4299897"/>
              <a:ext cx="33655" cy="33020"/>
            </a:xfrm>
            <a:custGeom>
              <a:avLst/>
              <a:gdLst/>
              <a:ahLst/>
              <a:cxnLst/>
              <a:rect l="l" t="t" r="r" b="b"/>
              <a:pathLst>
                <a:path w="33654" h="33020">
                  <a:moveTo>
                    <a:pt x="33191" y="0"/>
                  </a:moveTo>
                  <a:lnTo>
                    <a:pt x="0" y="10132"/>
                  </a:lnTo>
                  <a:lnTo>
                    <a:pt x="25732" y="32693"/>
                  </a:lnTo>
                  <a:lnTo>
                    <a:pt x="33191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5274987" y="3706056"/>
              <a:ext cx="1899285" cy="995680"/>
            </a:xfrm>
            <a:custGeom>
              <a:avLst/>
              <a:gdLst/>
              <a:ahLst/>
              <a:cxnLst/>
              <a:rect l="l" t="t" r="r" b="b"/>
              <a:pathLst>
                <a:path w="1899284" h="995679">
                  <a:moveTo>
                    <a:pt x="0" y="995498"/>
                  </a:moveTo>
                  <a:lnTo>
                    <a:pt x="1899175" y="0"/>
                  </a:lnTo>
                </a:path>
              </a:pathLst>
            </a:custGeom>
            <a:ln w="4745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7161371" y="3693750"/>
              <a:ext cx="34925" cy="29845"/>
            </a:xfrm>
            <a:custGeom>
              <a:avLst/>
              <a:gdLst/>
              <a:ahLst/>
              <a:cxnLst/>
              <a:rect l="l" t="t" r="r" b="b"/>
              <a:pathLst>
                <a:path w="34925" h="29845">
                  <a:moveTo>
                    <a:pt x="0" y="0"/>
                  </a:moveTo>
                  <a:lnTo>
                    <a:pt x="16687" y="29391"/>
                  </a:lnTo>
                  <a:lnTo>
                    <a:pt x="34825" y="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7022096" y="5198612"/>
              <a:ext cx="44450" cy="266065"/>
            </a:xfrm>
            <a:custGeom>
              <a:avLst/>
              <a:gdLst/>
              <a:ahLst/>
              <a:cxnLst/>
              <a:rect l="l" t="t" r="r" b="b"/>
              <a:pathLst>
                <a:path w="44450" h="266064">
                  <a:moveTo>
                    <a:pt x="44319" y="0"/>
                  </a:moveTo>
                  <a:lnTo>
                    <a:pt x="0" y="265576"/>
                  </a:lnTo>
                </a:path>
              </a:pathLst>
            </a:custGeom>
            <a:ln w="488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7005664" y="5456690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34925" h="31750">
                  <a:moveTo>
                    <a:pt x="0" y="0"/>
                  </a:moveTo>
                  <a:lnTo>
                    <a:pt x="12420" y="31282"/>
                  </a:lnTo>
                  <a:lnTo>
                    <a:pt x="34385" y="52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7392641" y="2783999"/>
              <a:ext cx="652780" cy="765175"/>
            </a:xfrm>
            <a:custGeom>
              <a:avLst/>
              <a:gdLst/>
              <a:ahLst/>
              <a:cxnLst/>
              <a:rect l="l" t="t" r="r" b="b"/>
              <a:pathLst>
                <a:path w="652779" h="765175">
                  <a:moveTo>
                    <a:pt x="0" y="0"/>
                  </a:moveTo>
                  <a:lnTo>
                    <a:pt x="652164" y="765005"/>
                  </a:lnTo>
                </a:path>
              </a:pathLst>
            </a:custGeom>
            <a:ln w="481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8028058" y="3534638"/>
              <a:ext cx="33020" cy="33655"/>
            </a:xfrm>
            <a:custGeom>
              <a:avLst/>
              <a:gdLst/>
              <a:ahLst/>
              <a:cxnLst/>
              <a:rect l="l" t="t" r="r" b="b"/>
              <a:pathLst>
                <a:path w="33020" h="33654">
                  <a:moveTo>
                    <a:pt x="26946" y="0"/>
                  </a:moveTo>
                  <a:lnTo>
                    <a:pt x="0" y="21215"/>
                  </a:lnTo>
                  <a:lnTo>
                    <a:pt x="32575" y="33031"/>
                  </a:lnTo>
                  <a:lnTo>
                    <a:pt x="2694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6210261" y="5198612"/>
              <a:ext cx="459105" cy="136525"/>
            </a:xfrm>
            <a:custGeom>
              <a:avLst/>
              <a:gdLst/>
              <a:ahLst/>
              <a:cxnLst/>
              <a:rect l="l" t="t" r="r" b="b"/>
              <a:pathLst>
                <a:path w="459104" h="136525">
                  <a:moveTo>
                    <a:pt x="458968" y="0"/>
                  </a:moveTo>
                  <a:lnTo>
                    <a:pt x="0" y="136419"/>
                  </a:lnTo>
                </a:path>
              </a:pathLst>
            </a:custGeom>
            <a:ln w="471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6186290" y="5317552"/>
              <a:ext cx="34290" cy="32384"/>
            </a:xfrm>
            <a:custGeom>
              <a:avLst/>
              <a:gdLst/>
              <a:ahLst/>
              <a:cxnLst/>
              <a:rect l="l" t="t" r="r" b="b"/>
              <a:pathLst>
                <a:path w="34289" h="32385">
                  <a:moveTo>
                    <a:pt x="23667" y="0"/>
                  </a:moveTo>
                  <a:lnTo>
                    <a:pt x="0" y="24555"/>
                  </a:lnTo>
                  <a:lnTo>
                    <a:pt x="33964" y="31969"/>
                  </a:lnTo>
                  <a:lnTo>
                    <a:pt x="236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6818388" y="3284933"/>
              <a:ext cx="419734" cy="299085"/>
            </a:xfrm>
            <a:custGeom>
              <a:avLst/>
              <a:gdLst/>
              <a:ahLst/>
              <a:cxnLst/>
              <a:rect l="l" t="t" r="r" b="b"/>
              <a:pathLst>
                <a:path w="419734" h="299085">
                  <a:moveTo>
                    <a:pt x="419484" y="298872"/>
                  </a:moveTo>
                  <a:lnTo>
                    <a:pt x="0" y="0"/>
                  </a:lnTo>
                </a:path>
              </a:pathLst>
            </a:custGeom>
            <a:ln w="476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6798265" y="3270548"/>
              <a:ext cx="34925" cy="31115"/>
            </a:xfrm>
            <a:custGeom>
              <a:avLst/>
              <a:gdLst/>
              <a:ahLst/>
              <a:cxnLst/>
              <a:rect l="l" t="t" r="r" b="b"/>
              <a:pathLst>
                <a:path w="34925" h="31114">
                  <a:moveTo>
                    <a:pt x="0" y="0"/>
                  </a:moveTo>
                  <a:lnTo>
                    <a:pt x="13859" y="30707"/>
                  </a:lnTo>
                  <a:lnTo>
                    <a:pt x="34610" y="38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5279628" y="3701032"/>
              <a:ext cx="2661920" cy="1010285"/>
            </a:xfrm>
            <a:custGeom>
              <a:avLst/>
              <a:gdLst/>
              <a:ahLst/>
              <a:cxnLst/>
              <a:rect l="l" t="t" r="r" b="b"/>
              <a:pathLst>
                <a:path w="2661920" h="1010285">
                  <a:moveTo>
                    <a:pt x="0" y="1010072"/>
                  </a:moveTo>
                  <a:lnTo>
                    <a:pt x="2661513" y="0"/>
                  </a:lnTo>
                </a:path>
              </a:pathLst>
            </a:custGeom>
            <a:ln w="4728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7930051" y="3687315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34925" h="31750">
                  <a:moveTo>
                    <a:pt x="0" y="0"/>
                  </a:moveTo>
                  <a:lnTo>
                    <a:pt x="12783" y="31131"/>
                  </a:lnTo>
                  <a:lnTo>
                    <a:pt x="34444" y="49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0" name="object 210"/>
          <p:cNvSpPr txBox="1"/>
          <p:nvPr/>
        </p:nvSpPr>
        <p:spPr>
          <a:xfrm>
            <a:off x="5590635" y="3274954"/>
            <a:ext cx="218440" cy="13271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8890" marR="5080" indent="-9525">
              <a:lnSpc>
                <a:spcPts val="400"/>
              </a:lnSpc>
              <a:spcBef>
                <a:spcPts val="150"/>
              </a:spcBef>
            </a:pPr>
            <a:r>
              <a:rPr sz="350" spc="-20" dirty="0">
                <a:solidFill>
                  <a:srgbClr val="231F20"/>
                </a:solidFill>
                <a:latin typeface="Arial"/>
                <a:cs typeface="Arial"/>
              </a:rPr>
              <a:t>Myocardial</a:t>
            </a:r>
            <a:r>
              <a:rPr sz="350" spc="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50" spc="-10" dirty="0">
                <a:solidFill>
                  <a:srgbClr val="231F20"/>
                </a:solidFill>
                <a:latin typeface="Arial"/>
                <a:cs typeface="Arial"/>
              </a:rPr>
              <a:t>infarction</a:t>
            </a:r>
            <a:endParaRPr sz="350">
              <a:latin typeface="Arial"/>
              <a:cs typeface="Arial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5854467" y="5260159"/>
            <a:ext cx="326390" cy="22606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9845" marR="5080" indent="-30480">
              <a:lnSpc>
                <a:spcPct val="76400"/>
              </a:lnSpc>
              <a:spcBef>
                <a:spcPts val="300"/>
              </a:spcBef>
            </a:pPr>
            <a:r>
              <a:rPr sz="750" spc="-50" dirty="0">
                <a:solidFill>
                  <a:srgbClr val="231F20"/>
                </a:solidFill>
                <a:latin typeface="Arial"/>
                <a:cs typeface="Arial"/>
              </a:rPr>
              <a:t>Prostate</a:t>
            </a:r>
            <a:r>
              <a:rPr sz="750" spc="-10" dirty="0">
                <a:solidFill>
                  <a:srgbClr val="231F20"/>
                </a:solidFill>
                <a:latin typeface="Arial"/>
                <a:cs typeface="Arial"/>
              </a:rPr>
              <a:t> cancer</a:t>
            </a:r>
            <a:endParaRPr sz="750">
              <a:latin typeface="Arial"/>
              <a:cs typeface="Arial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6479691" y="3101096"/>
            <a:ext cx="399415" cy="15875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 indent="66040">
              <a:lnSpc>
                <a:spcPts val="480"/>
              </a:lnSpc>
              <a:spcBef>
                <a:spcPts val="190"/>
              </a:spcBef>
            </a:pPr>
            <a:r>
              <a:rPr sz="450" spc="-10" dirty="0">
                <a:solidFill>
                  <a:srgbClr val="231F20"/>
                </a:solidFill>
                <a:latin typeface="Arial"/>
                <a:cs typeface="Arial"/>
              </a:rPr>
              <a:t>Abdominal</a:t>
            </a:r>
            <a:r>
              <a:rPr sz="450" spc="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" spc="-10" dirty="0">
                <a:solidFill>
                  <a:srgbClr val="231F20"/>
                </a:solidFill>
                <a:latin typeface="Arial"/>
                <a:cs typeface="Arial"/>
              </a:rPr>
              <a:t>aortic</a:t>
            </a:r>
            <a:r>
              <a:rPr sz="4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" spc="-25" dirty="0">
                <a:solidFill>
                  <a:srgbClr val="231F20"/>
                </a:solidFill>
                <a:latin typeface="Arial"/>
                <a:cs typeface="Arial"/>
              </a:rPr>
              <a:t>aneurysm</a:t>
            </a:r>
            <a:endParaRPr sz="450">
              <a:latin typeface="Arial"/>
              <a:cs typeface="Arial"/>
            </a:endParaRPr>
          </a:p>
        </p:txBody>
      </p:sp>
      <p:sp>
        <p:nvSpPr>
          <p:cNvPr id="213" name="object 213"/>
          <p:cNvSpPr txBox="1"/>
          <p:nvPr/>
        </p:nvSpPr>
        <p:spPr>
          <a:xfrm>
            <a:off x="7878243" y="3544243"/>
            <a:ext cx="45656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800" spc="-60" dirty="0">
                <a:solidFill>
                  <a:srgbClr val="231F20"/>
                </a:solidFill>
                <a:latin typeface="Arial"/>
                <a:cs typeface="Arial"/>
              </a:rPr>
              <a:t>Depression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14" name="object 214"/>
          <p:cNvGrpSpPr/>
          <p:nvPr/>
        </p:nvGrpSpPr>
        <p:grpSpPr>
          <a:xfrm>
            <a:off x="5940416" y="4291364"/>
            <a:ext cx="963930" cy="665480"/>
            <a:chOff x="5940416" y="4291364"/>
            <a:chExt cx="963930" cy="665480"/>
          </a:xfrm>
        </p:grpSpPr>
        <p:sp>
          <p:nvSpPr>
            <p:cNvPr id="215" name="object 215"/>
            <p:cNvSpPr/>
            <p:nvPr/>
          </p:nvSpPr>
          <p:spPr>
            <a:xfrm>
              <a:off x="5960755" y="4305458"/>
              <a:ext cx="941069" cy="648970"/>
            </a:xfrm>
            <a:custGeom>
              <a:avLst/>
              <a:gdLst/>
              <a:ahLst/>
              <a:cxnLst/>
              <a:rect l="l" t="t" r="r" b="b"/>
              <a:pathLst>
                <a:path w="941070" h="648970">
                  <a:moveTo>
                    <a:pt x="940646" y="648747"/>
                  </a:moveTo>
                  <a:lnTo>
                    <a:pt x="0" y="0"/>
                  </a:lnTo>
                </a:path>
              </a:pathLst>
            </a:custGeom>
            <a:ln w="476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5940416" y="4291364"/>
              <a:ext cx="34925" cy="31115"/>
            </a:xfrm>
            <a:custGeom>
              <a:avLst/>
              <a:gdLst/>
              <a:ahLst/>
              <a:cxnLst/>
              <a:rect l="l" t="t" r="r" b="b"/>
              <a:pathLst>
                <a:path w="34925" h="31114">
                  <a:moveTo>
                    <a:pt x="0" y="0"/>
                  </a:moveTo>
                  <a:lnTo>
                    <a:pt x="14358" y="30501"/>
                  </a:lnTo>
                  <a:lnTo>
                    <a:pt x="34659" y="3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7" name="object 217"/>
          <p:cNvSpPr txBox="1"/>
          <p:nvPr/>
        </p:nvSpPr>
        <p:spPr>
          <a:xfrm>
            <a:off x="6180025" y="4877059"/>
            <a:ext cx="1492885" cy="8997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83234">
              <a:lnSpc>
                <a:spcPct val="100000"/>
              </a:lnSpc>
              <a:spcBef>
                <a:spcPts val="105"/>
              </a:spcBef>
            </a:pPr>
            <a:r>
              <a:rPr sz="1950" spc="-10" dirty="0">
                <a:solidFill>
                  <a:srgbClr val="231F20"/>
                </a:solidFill>
                <a:latin typeface="Arial"/>
                <a:cs typeface="Arial"/>
              </a:rPr>
              <a:t>Obesity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10"/>
              </a:spcBef>
            </a:pPr>
            <a:r>
              <a:rPr sz="2100" spc="-65" dirty="0">
                <a:solidFill>
                  <a:srgbClr val="231F20"/>
                </a:solidFill>
                <a:latin typeface="Arial"/>
                <a:cs typeface="Arial"/>
              </a:rPr>
              <a:t>Osteoarthritis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218" name="object 218"/>
          <p:cNvGrpSpPr/>
          <p:nvPr/>
        </p:nvGrpSpPr>
        <p:grpSpPr>
          <a:xfrm>
            <a:off x="5436397" y="3220279"/>
            <a:ext cx="2557780" cy="1792605"/>
            <a:chOff x="5436397" y="3220279"/>
            <a:chExt cx="2557780" cy="1792605"/>
          </a:xfrm>
        </p:grpSpPr>
        <p:sp>
          <p:nvSpPr>
            <p:cNvPr id="219" name="object 219"/>
            <p:cNvSpPr/>
            <p:nvPr/>
          </p:nvSpPr>
          <p:spPr>
            <a:xfrm>
              <a:off x="5438937" y="3222819"/>
              <a:ext cx="277495" cy="564515"/>
            </a:xfrm>
            <a:custGeom>
              <a:avLst/>
              <a:gdLst/>
              <a:ahLst/>
              <a:cxnLst/>
              <a:rect l="l" t="t" r="r" b="b"/>
              <a:pathLst>
                <a:path w="277495" h="564514">
                  <a:moveTo>
                    <a:pt x="0" y="0"/>
                  </a:moveTo>
                  <a:lnTo>
                    <a:pt x="277411" y="564355"/>
                  </a:lnTo>
                </a:path>
              </a:pathLst>
            </a:custGeom>
            <a:ln w="4857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5698367" y="3775612"/>
              <a:ext cx="31750" cy="33655"/>
            </a:xfrm>
            <a:custGeom>
              <a:avLst/>
              <a:gdLst/>
              <a:ahLst/>
              <a:cxnLst/>
              <a:rect l="l" t="t" r="r" b="b"/>
              <a:pathLst>
                <a:path w="31750" h="33654">
                  <a:moveTo>
                    <a:pt x="31488" y="0"/>
                  </a:moveTo>
                  <a:lnTo>
                    <a:pt x="0" y="14309"/>
                  </a:lnTo>
                  <a:lnTo>
                    <a:pt x="28630" y="33370"/>
                  </a:lnTo>
                  <a:lnTo>
                    <a:pt x="31488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7509774" y="4939753"/>
              <a:ext cx="459740" cy="70485"/>
            </a:xfrm>
            <a:custGeom>
              <a:avLst/>
              <a:gdLst/>
              <a:ahLst/>
              <a:cxnLst/>
              <a:rect l="l" t="t" r="r" b="b"/>
              <a:pathLst>
                <a:path w="459740" h="70485">
                  <a:moveTo>
                    <a:pt x="0" y="70138"/>
                  </a:moveTo>
                  <a:lnTo>
                    <a:pt x="459330" y="0"/>
                  </a:lnTo>
                </a:path>
              </a:pathLst>
            </a:custGeom>
            <a:ln w="470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7961344" y="4924041"/>
              <a:ext cx="33020" cy="33655"/>
            </a:xfrm>
            <a:custGeom>
              <a:avLst/>
              <a:gdLst/>
              <a:ahLst/>
              <a:cxnLst/>
              <a:rect l="l" t="t" r="r" b="b"/>
              <a:pathLst>
                <a:path w="33020" h="33654">
                  <a:moveTo>
                    <a:pt x="0" y="0"/>
                  </a:moveTo>
                  <a:lnTo>
                    <a:pt x="5481" y="33060"/>
                  </a:lnTo>
                  <a:lnTo>
                    <a:pt x="32534" y="119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3" name="object 223"/>
          <p:cNvSpPr txBox="1"/>
          <p:nvPr/>
        </p:nvSpPr>
        <p:spPr>
          <a:xfrm>
            <a:off x="5299365" y="2982069"/>
            <a:ext cx="257175" cy="742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300" spc="-10" dirty="0">
                <a:solidFill>
                  <a:srgbClr val="231F20"/>
                </a:solidFill>
                <a:latin typeface="Arial"/>
                <a:cs typeface="Arial"/>
              </a:rPr>
              <a:t>Anticoagulants</a:t>
            </a:r>
            <a:endParaRPr sz="300">
              <a:latin typeface="Arial"/>
              <a:cs typeface="Arial"/>
            </a:endParaRPr>
          </a:p>
        </p:txBody>
      </p:sp>
      <p:grpSp>
        <p:nvGrpSpPr>
          <p:cNvPr id="224" name="object 224"/>
          <p:cNvGrpSpPr/>
          <p:nvPr/>
        </p:nvGrpSpPr>
        <p:grpSpPr>
          <a:xfrm>
            <a:off x="5583071" y="3040364"/>
            <a:ext cx="101600" cy="236220"/>
            <a:chOff x="5583071" y="3040364"/>
            <a:chExt cx="101600" cy="236220"/>
          </a:xfrm>
        </p:grpSpPr>
        <p:sp>
          <p:nvSpPr>
            <p:cNvPr id="225" name="object 225"/>
            <p:cNvSpPr/>
            <p:nvPr/>
          </p:nvSpPr>
          <p:spPr>
            <a:xfrm>
              <a:off x="5585611" y="3042904"/>
              <a:ext cx="84455" cy="211454"/>
            </a:xfrm>
            <a:custGeom>
              <a:avLst/>
              <a:gdLst/>
              <a:ahLst/>
              <a:cxnLst/>
              <a:rect l="l" t="t" r="r" b="b"/>
              <a:pathLst>
                <a:path w="84454" h="211454">
                  <a:moveTo>
                    <a:pt x="0" y="0"/>
                  </a:moveTo>
                  <a:lnTo>
                    <a:pt x="84392" y="211149"/>
                  </a:lnTo>
                </a:path>
              </a:pathLst>
            </a:custGeom>
            <a:ln w="4867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5651865" y="3243498"/>
              <a:ext cx="33020" cy="33655"/>
            </a:xfrm>
            <a:custGeom>
              <a:avLst/>
              <a:gdLst/>
              <a:ahLst/>
              <a:cxnLst/>
              <a:rect l="l" t="t" r="r" b="b"/>
              <a:pathLst>
                <a:path w="33020" h="33654">
                  <a:moveTo>
                    <a:pt x="32515" y="0"/>
                  </a:moveTo>
                  <a:lnTo>
                    <a:pt x="0" y="12005"/>
                  </a:lnTo>
                  <a:lnTo>
                    <a:pt x="27073" y="33070"/>
                  </a:lnTo>
                  <a:lnTo>
                    <a:pt x="32515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7" name="object 227"/>
          <p:cNvSpPr txBox="1"/>
          <p:nvPr/>
        </p:nvSpPr>
        <p:spPr>
          <a:xfrm>
            <a:off x="5288597" y="3159850"/>
            <a:ext cx="124460" cy="742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300" spc="-10" dirty="0">
                <a:solidFill>
                  <a:srgbClr val="231F20"/>
                </a:solidFill>
                <a:latin typeface="Arial"/>
                <a:cs typeface="Arial"/>
              </a:rPr>
              <a:t>Statins</a:t>
            </a:r>
            <a:endParaRPr sz="300">
              <a:latin typeface="Arial"/>
              <a:cs typeface="Arial"/>
            </a:endParaRPr>
          </a:p>
        </p:txBody>
      </p:sp>
      <p:sp>
        <p:nvSpPr>
          <p:cNvPr id="228" name="object 228"/>
          <p:cNvSpPr txBox="1"/>
          <p:nvPr/>
        </p:nvSpPr>
        <p:spPr>
          <a:xfrm>
            <a:off x="8484739" y="5019744"/>
            <a:ext cx="262255" cy="2241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14"/>
              </a:spcBef>
            </a:pPr>
            <a:r>
              <a:rPr sz="300" spc="-10" dirty="0">
                <a:solidFill>
                  <a:srgbClr val="231F20"/>
                </a:solidFill>
                <a:latin typeface="Arial"/>
                <a:cs typeface="Arial"/>
              </a:rPr>
              <a:t>Allergens</a:t>
            </a:r>
            <a:endParaRPr sz="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300">
              <a:latin typeface="Arial"/>
              <a:cs typeface="Arial"/>
            </a:endParaRPr>
          </a:p>
          <a:p>
            <a:pPr marR="17145" algn="r">
              <a:lnSpc>
                <a:spcPct val="100000"/>
              </a:lnSpc>
            </a:pPr>
            <a:r>
              <a:rPr sz="300" spc="-10" dirty="0">
                <a:solidFill>
                  <a:srgbClr val="231F20"/>
                </a:solidFill>
                <a:latin typeface="Arial"/>
                <a:cs typeface="Arial"/>
              </a:rPr>
              <a:t>Antipsychotics</a:t>
            </a:r>
            <a:endParaRPr sz="300">
              <a:latin typeface="Arial"/>
              <a:cs typeface="Arial"/>
            </a:endParaRPr>
          </a:p>
        </p:txBody>
      </p:sp>
      <p:sp>
        <p:nvSpPr>
          <p:cNvPr id="229" name="object 229"/>
          <p:cNvSpPr txBox="1"/>
          <p:nvPr/>
        </p:nvSpPr>
        <p:spPr>
          <a:xfrm>
            <a:off x="4782837" y="4664370"/>
            <a:ext cx="310515" cy="1384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750" spc="-65" dirty="0">
                <a:solidFill>
                  <a:srgbClr val="231F20"/>
                </a:solidFill>
                <a:latin typeface="Arial"/>
                <a:cs typeface="Arial"/>
              </a:rPr>
              <a:t>Exercise</a:t>
            </a:r>
            <a:endParaRPr sz="750">
              <a:latin typeface="Arial"/>
              <a:cs typeface="Arial"/>
            </a:endParaRPr>
          </a:p>
        </p:txBody>
      </p:sp>
      <p:sp>
        <p:nvSpPr>
          <p:cNvPr id="230" name="object 230"/>
          <p:cNvSpPr txBox="1"/>
          <p:nvPr/>
        </p:nvSpPr>
        <p:spPr>
          <a:xfrm>
            <a:off x="5148996" y="3754721"/>
            <a:ext cx="1281430" cy="51244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R="5080" indent="204470">
              <a:lnSpc>
                <a:spcPct val="72600"/>
              </a:lnSpc>
              <a:spcBef>
                <a:spcPts val="705"/>
              </a:spcBef>
            </a:pPr>
            <a:r>
              <a:rPr sz="1850" spc="-10" dirty="0">
                <a:solidFill>
                  <a:srgbClr val="231F20"/>
                </a:solidFill>
                <a:latin typeface="Arial"/>
                <a:cs typeface="Arial"/>
              </a:rPr>
              <a:t>Coronary </a:t>
            </a:r>
            <a:r>
              <a:rPr sz="1850" spc="-80" dirty="0">
                <a:solidFill>
                  <a:srgbClr val="231F20"/>
                </a:solidFill>
                <a:latin typeface="Arial"/>
                <a:cs typeface="Arial"/>
              </a:rPr>
              <a:t>artery</a:t>
            </a:r>
            <a:r>
              <a:rPr sz="185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spc="-160" dirty="0">
                <a:solidFill>
                  <a:srgbClr val="231F20"/>
                </a:solidFill>
                <a:latin typeface="Arial"/>
                <a:cs typeface="Arial"/>
              </a:rPr>
              <a:t>disease</a:t>
            </a:r>
            <a:endParaRPr sz="1850">
              <a:latin typeface="Arial"/>
              <a:cs typeface="Arial"/>
            </a:endParaRPr>
          </a:p>
        </p:txBody>
      </p:sp>
      <p:grpSp>
        <p:nvGrpSpPr>
          <p:cNvPr id="231" name="object 231"/>
          <p:cNvGrpSpPr/>
          <p:nvPr/>
        </p:nvGrpSpPr>
        <p:grpSpPr>
          <a:xfrm>
            <a:off x="5844895" y="2550147"/>
            <a:ext cx="2280920" cy="2402840"/>
            <a:chOff x="5844895" y="2550147"/>
            <a:chExt cx="2280920" cy="2402840"/>
          </a:xfrm>
        </p:grpSpPr>
        <p:sp>
          <p:nvSpPr>
            <p:cNvPr id="232" name="object 232"/>
            <p:cNvSpPr/>
            <p:nvPr/>
          </p:nvSpPr>
          <p:spPr>
            <a:xfrm>
              <a:off x="5962800" y="2755520"/>
              <a:ext cx="2115185" cy="2084070"/>
            </a:xfrm>
            <a:custGeom>
              <a:avLst/>
              <a:gdLst/>
              <a:ahLst/>
              <a:cxnLst/>
              <a:rect l="l" t="t" r="r" b="b"/>
              <a:pathLst>
                <a:path w="2115184" h="2084070">
                  <a:moveTo>
                    <a:pt x="0" y="0"/>
                  </a:moveTo>
                  <a:lnTo>
                    <a:pt x="2115177" y="2083884"/>
                  </a:lnTo>
                </a:path>
              </a:pathLst>
            </a:custGeom>
            <a:ln w="4797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8061906" y="4824248"/>
              <a:ext cx="33655" cy="33020"/>
            </a:xfrm>
            <a:custGeom>
              <a:avLst/>
              <a:gdLst/>
              <a:ahLst/>
              <a:cxnLst/>
              <a:rect l="l" t="t" r="r" b="b"/>
              <a:pathLst>
                <a:path w="33654" h="33020">
                  <a:moveTo>
                    <a:pt x="24938" y="0"/>
                  </a:moveTo>
                  <a:lnTo>
                    <a:pt x="0" y="23379"/>
                  </a:lnTo>
                  <a:lnTo>
                    <a:pt x="33522" y="32439"/>
                  </a:lnTo>
                  <a:lnTo>
                    <a:pt x="24938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7332944" y="4581674"/>
              <a:ext cx="729615" cy="368935"/>
            </a:xfrm>
            <a:custGeom>
              <a:avLst/>
              <a:gdLst/>
              <a:ahLst/>
              <a:cxnLst/>
              <a:rect l="l" t="t" r="r" b="b"/>
              <a:pathLst>
                <a:path w="729615" h="368935">
                  <a:moveTo>
                    <a:pt x="0" y="368503"/>
                  </a:moveTo>
                  <a:lnTo>
                    <a:pt x="729147" y="0"/>
                  </a:lnTo>
                </a:path>
              </a:pathLst>
            </a:custGeom>
            <a:ln w="474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8049515" y="4569189"/>
              <a:ext cx="34925" cy="29845"/>
            </a:xfrm>
            <a:custGeom>
              <a:avLst/>
              <a:gdLst/>
              <a:ahLst/>
              <a:cxnLst/>
              <a:rect l="l" t="t" r="r" b="b"/>
              <a:pathLst>
                <a:path w="34925" h="29845">
                  <a:moveTo>
                    <a:pt x="0" y="0"/>
                  </a:moveTo>
                  <a:lnTo>
                    <a:pt x="16198" y="29636"/>
                  </a:lnTo>
                  <a:lnTo>
                    <a:pt x="34785" y="13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5869540" y="3378215"/>
              <a:ext cx="1165225" cy="205740"/>
            </a:xfrm>
            <a:custGeom>
              <a:avLst/>
              <a:gdLst/>
              <a:ahLst/>
              <a:cxnLst/>
              <a:rect l="l" t="t" r="r" b="b"/>
              <a:pathLst>
                <a:path w="1165225" h="205739">
                  <a:moveTo>
                    <a:pt x="1165202" y="205589"/>
                  </a:moveTo>
                  <a:lnTo>
                    <a:pt x="0" y="0"/>
                  </a:lnTo>
                </a:path>
              </a:pathLst>
            </a:custGeom>
            <a:ln w="470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5844895" y="3362589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20">
                  <a:moveTo>
                    <a:pt x="32809" y="0"/>
                  </a:moveTo>
                  <a:lnTo>
                    <a:pt x="0" y="11233"/>
                  </a:lnTo>
                  <a:lnTo>
                    <a:pt x="26525" y="32928"/>
                  </a:lnTo>
                  <a:lnTo>
                    <a:pt x="328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6455665" y="3657659"/>
              <a:ext cx="739775" cy="288925"/>
            </a:xfrm>
            <a:custGeom>
              <a:avLst/>
              <a:gdLst/>
              <a:ahLst/>
              <a:cxnLst/>
              <a:rect l="l" t="t" r="r" b="b"/>
              <a:pathLst>
                <a:path w="739775" h="288925">
                  <a:moveTo>
                    <a:pt x="739434" y="0"/>
                  </a:moveTo>
                  <a:lnTo>
                    <a:pt x="0" y="288579"/>
                  </a:lnTo>
                </a:path>
              </a:pathLst>
            </a:custGeom>
            <a:ln w="472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6432410" y="3928835"/>
              <a:ext cx="34925" cy="31115"/>
            </a:xfrm>
            <a:custGeom>
              <a:avLst/>
              <a:gdLst/>
              <a:ahLst/>
              <a:cxnLst/>
              <a:rect l="l" t="t" r="r" b="b"/>
              <a:pathLst>
                <a:path w="34925" h="31114">
                  <a:moveTo>
                    <a:pt x="21395" y="0"/>
                  </a:moveTo>
                  <a:lnTo>
                    <a:pt x="0" y="26418"/>
                  </a:lnTo>
                  <a:lnTo>
                    <a:pt x="34502" y="31028"/>
                  </a:lnTo>
                  <a:lnTo>
                    <a:pt x="2139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7104443" y="3702246"/>
              <a:ext cx="173990" cy="1248410"/>
            </a:xfrm>
            <a:custGeom>
              <a:avLst/>
              <a:gdLst/>
              <a:ahLst/>
              <a:cxnLst/>
              <a:rect l="l" t="t" r="r" b="b"/>
              <a:pathLst>
                <a:path w="173990" h="1248410">
                  <a:moveTo>
                    <a:pt x="0" y="1247931"/>
                  </a:moveTo>
                  <a:lnTo>
                    <a:pt x="173913" y="0"/>
                  </a:lnTo>
                </a:path>
              </a:pathLst>
            </a:custGeom>
            <a:ln w="489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7260474" y="3678368"/>
              <a:ext cx="34925" cy="31115"/>
            </a:xfrm>
            <a:custGeom>
              <a:avLst/>
              <a:gdLst/>
              <a:ahLst/>
              <a:cxnLst/>
              <a:rect l="l" t="t" r="r" b="b"/>
              <a:pathLst>
                <a:path w="34925" h="31114">
                  <a:moveTo>
                    <a:pt x="21259" y="0"/>
                  </a:moveTo>
                  <a:lnTo>
                    <a:pt x="0" y="26521"/>
                  </a:lnTo>
                  <a:lnTo>
                    <a:pt x="34512" y="30962"/>
                  </a:lnTo>
                  <a:lnTo>
                    <a:pt x="2125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6996736" y="2552687"/>
              <a:ext cx="1115695" cy="2278380"/>
            </a:xfrm>
            <a:custGeom>
              <a:avLst/>
              <a:gdLst/>
              <a:ahLst/>
              <a:cxnLst/>
              <a:rect l="l" t="t" r="r" b="b"/>
              <a:pathLst>
                <a:path w="1115695" h="2278379">
                  <a:moveTo>
                    <a:pt x="0" y="0"/>
                  </a:moveTo>
                  <a:lnTo>
                    <a:pt x="1115176" y="2278222"/>
                  </a:lnTo>
                </a:path>
              </a:pathLst>
            </a:custGeom>
            <a:ln w="4857">
              <a:solidFill>
                <a:srgbClr val="9CA8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8093923" y="4819374"/>
              <a:ext cx="31750" cy="33655"/>
            </a:xfrm>
            <a:custGeom>
              <a:avLst/>
              <a:gdLst/>
              <a:ahLst/>
              <a:cxnLst/>
              <a:rect l="l" t="t" r="r" b="b"/>
              <a:pathLst>
                <a:path w="31750" h="33654">
                  <a:moveTo>
                    <a:pt x="31526" y="0"/>
                  </a:moveTo>
                  <a:lnTo>
                    <a:pt x="0" y="14235"/>
                  </a:lnTo>
                  <a:lnTo>
                    <a:pt x="28599" y="33352"/>
                  </a:lnTo>
                  <a:lnTo>
                    <a:pt x="31526" y="0"/>
                  </a:lnTo>
                  <a:close/>
                </a:path>
              </a:pathLst>
            </a:custGeom>
            <a:solidFill>
              <a:srgbClr val="9C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7378341" y="3684643"/>
              <a:ext cx="687070" cy="495300"/>
            </a:xfrm>
            <a:custGeom>
              <a:avLst/>
              <a:gdLst/>
              <a:ahLst/>
              <a:cxnLst/>
              <a:rect l="l" t="t" r="r" b="b"/>
              <a:pathLst>
                <a:path w="687070" h="495300">
                  <a:moveTo>
                    <a:pt x="686520" y="494865"/>
                  </a:moveTo>
                  <a:lnTo>
                    <a:pt x="0" y="0"/>
                  </a:lnTo>
                </a:path>
              </a:pathLst>
            </a:custGeom>
            <a:ln w="476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7358315" y="3670153"/>
              <a:ext cx="34925" cy="31115"/>
            </a:xfrm>
            <a:custGeom>
              <a:avLst/>
              <a:gdLst/>
              <a:ahLst/>
              <a:cxnLst/>
              <a:rect l="l" t="t" r="r" b="b"/>
              <a:pathLst>
                <a:path w="34925" h="31114">
                  <a:moveTo>
                    <a:pt x="0" y="0"/>
                  </a:moveTo>
                  <a:lnTo>
                    <a:pt x="13684" y="30784"/>
                  </a:lnTo>
                  <a:lnTo>
                    <a:pt x="34599" y="3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6" name="object 246"/>
          <p:cNvSpPr txBox="1"/>
          <p:nvPr/>
        </p:nvSpPr>
        <p:spPr>
          <a:xfrm>
            <a:off x="7979749" y="4089580"/>
            <a:ext cx="733425" cy="51054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R="5080" indent="100965">
              <a:lnSpc>
                <a:spcPts val="1780"/>
              </a:lnSpc>
              <a:spcBef>
                <a:spcPts val="365"/>
              </a:spcBef>
            </a:pPr>
            <a:r>
              <a:rPr sz="1700" spc="-140" dirty="0">
                <a:solidFill>
                  <a:srgbClr val="231F20"/>
                </a:solidFill>
                <a:latin typeface="Arial"/>
                <a:cs typeface="Arial"/>
              </a:rPr>
              <a:t>Type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0" dirty="0">
                <a:solidFill>
                  <a:srgbClr val="231F20"/>
                </a:solidFill>
                <a:latin typeface="Arial"/>
                <a:cs typeface="Arial"/>
              </a:rPr>
              <a:t>2 </a:t>
            </a:r>
            <a:r>
              <a:rPr sz="1700" spc="-110" dirty="0">
                <a:solidFill>
                  <a:srgbClr val="231F20"/>
                </a:solidFill>
                <a:latin typeface="Arial"/>
                <a:cs typeface="Arial"/>
              </a:rPr>
              <a:t>diabetes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247" name="object 247"/>
          <p:cNvGrpSpPr/>
          <p:nvPr/>
        </p:nvGrpSpPr>
        <p:grpSpPr>
          <a:xfrm>
            <a:off x="5815041" y="3406421"/>
            <a:ext cx="2164080" cy="934085"/>
            <a:chOff x="5815041" y="3406421"/>
            <a:chExt cx="2164080" cy="934085"/>
          </a:xfrm>
        </p:grpSpPr>
        <p:sp>
          <p:nvSpPr>
            <p:cNvPr id="248" name="object 248"/>
            <p:cNvSpPr/>
            <p:nvPr/>
          </p:nvSpPr>
          <p:spPr>
            <a:xfrm>
              <a:off x="6593462" y="4154398"/>
              <a:ext cx="1383030" cy="183515"/>
            </a:xfrm>
            <a:custGeom>
              <a:avLst/>
              <a:gdLst/>
              <a:ahLst/>
              <a:cxnLst/>
              <a:rect l="l" t="t" r="r" b="b"/>
              <a:pathLst>
                <a:path w="1383029" h="183514">
                  <a:moveTo>
                    <a:pt x="1382946" y="183263"/>
                  </a:moveTo>
                  <a:lnTo>
                    <a:pt x="0" y="0"/>
                  </a:lnTo>
                </a:path>
              </a:pathLst>
            </a:custGeom>
            <a:ln w="47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6568639" y="4138432"/>
              <a:ext cx="32384" cy="33655"/>
            </a:xfrm>
            <a:custGeom>
              <a:avLst/>
              <a:gdLst/>
              <a:ahLst/>
              <a:cxnLst/>
              <a:rect l="l" t="t" r="r" b="b"/>
              <a:pathLst>
                <a:path w="32384" h="33654">
                  <a:moveTo>
                    <a:pt x="32251" y="0"/>
                  </a:moveTo>
                  <a:lnTo>
                    <a:pt x="0" y="12626"/>
                  </a:lnTo>
                  <a:lnTo>
                    <a:pt x="27484" y="33164"/>
                  </a:lnTo>
                  <a:lnTo>
                    <a:pt x="3225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5838298" y="3420186"/>
              <a:ext cx="2138680" cy="822960"/>
            </a:xfrm>
            <a:custGeom>
              <a:avLst/>
              <a:gdLst/>
              <a:ahLst/>
              <a:cxnLst/>
              <a:rect l="l" t="t" r="r" b="b"/>
              <a:pathLst>
                <a:path w="2138679" h="822960">
                  <a:moveTo>
                    <a:pt x="2138110" y="822376"/>
                  </a:moveTo>
                  <a:lnTo>
                    <a:pt x="0" y="0"/>
                  </a:lnTo>
                </a:path>
              </a:pathLst>
            </a:custGeom>
            <a:ln w="472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5815041" y="3406421"/>
              <a:ext cx="34925" cy="31115"/>
            </a:xfrm>
            <a:custGeom>
              <a:avLst/>
              <a:gdLst/>
              <a:ahLst/>
              <a:cxnLst/>
              <a:rect l="l" t="t" r="r" b="b"/>
              <a:pathLst>
                <a:path w="34925" h="31114">
                  <a:moveTo>
                    <a:pt x="34483" y="0"/>
                  </a:moveTo>
                  <a:lnTo>
                    <a:pt x="0" y="4770"/>
                  </a:lnTo>
                  <a:lnTo>
                    <a:pt x="21532" y="31085"/>
                  </a:lnTo>
                  <a:lnTo>
                    <a:pt x="344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2" name="object 252"/>
          <p:cNvSpPr txBox="1"/>
          <p:nvPr/>
        </p:nvSpPr>
        <p:spPr>
          <a:xfrm>
            <a:off x="7079043" y="3550967"/>
            <a:ext cx="410209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550" spc="-10" dirty="0">
                <a:solidFill>
                  <a:srgbClr val="231F20"/>
                </a:solidFill>
                <a:latin typeface="Arial"/>
                <a:cs typeface="Arial"/>
              </a:rPr>
              <a:t>Hypertension</a:t>
            </a:r>
            <a:endParaRPr sz="550">
              <a:latin typeface="Arial"/>
              <a:cs typeface="Arial"/>
            </a:endParaRPr>
          </a:p>
        </p:txBody>
      </p:sp>
      <p:grpSp>
        <p:nvGrpSpPr>
          <p:cNvPr id="253" name="object 253"/>
          <p:cNvGrpSpPr/>
          <p:nvPr/>
        </p:nvGrpSpPr>
        <p:grpSpPr>
          <a:xfrm>
            <a:off x="4714992" y="2093108"/>
            <a:ext cx="4300855" cy="3996690"/>
            <a:chOff x="4714992" y="2093108"/>
            <a:chExt cx="4300855" cy="3996690"/>
          </a:xfrm>
        </p:grpSpPr>
        <p:pic>
          <p:nvPicPr>
            <p:cNvPr id="254" name="object 25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95955" y="2567069"/>
              <a:ext cx="109589" cy="105512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19301" y="2324925"/>
              <a:ext cx="249285" cy="239801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8300853" y="5354742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29821" y="4911"/>
                  </a:moveTo>
                  <a:lnTo>
                    <a:pt x="33654" y="10460"/>
                  </a:lnTo>
                  <a:lnTo>
                    <a:pt x="34931" y="16776"/>
                  </a:lnTo>
                  <a:lnTo>
                    <a:pt x="33654" y="23093"/>
                  </a:lnTo>
                  <a:lnTo>
                    <a:pt x="29821" y="28648"/>
                  </a:lnTo>
                  <a:lnTo>
                    <a:pt x="24043" y="32336"/>
                  </a:lnTo>
                  <a:lnTo>
                    <a:pt x="17469" y="33566"/>
                  </a:lnTo>
                  <a:lnTo>
                    <a:pt x="10895" y="32336"/>
                  </a:lnTo>
                  <a:lnTo>
                    <a:pt x="5117" y="28648"/>
                  </a:lnTo>
                  <a:lnTo>
                    <a:pt x="1279" y="23093"/>
                  </a:lnTo>
                  <a:lnTo>
                    <a:pt x="0" y="16776"/>
                  </a:lnTo>
                  <a:lnTo>
                    <a:pt x="1279" y="10460"/>
                  </a:lnTo>
                  <a:lnTo>
                    <a:pt x="5117" y="4911"/>
                  </a:lnTo>
                  <a:lnTo>
                    <a:pt x="10895" y="1227"/>
                  </a:lnTo>
                  <a:lnTo>
                    <a:pt x="17469" y="0"/>
                  </a:lnTo>
                  <a:lnTo>
                    <a:pt x="24043" y="1227"/>
                  </a:lnTo>
                  <a:lnTo>
                    <a:pt x="29821" y="4911"/>
                  </a:lnTo>
                </a:path>
              </a:pathLst>
            </a:custGeom>
            <a:ln w="479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8435320" y="5191076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29831" y="4911"/>
                  </a:moveTo>
                  <a:lnTo>
                    <a:pt x="33657" y="10464"/>
                  </a:lnTo>
                  <a:lnTo>
                    <a:pt x="34933" y="16779"/>
                  </a:lnTo>
                  <a:lnTo>
                    <a:pt x="33657" y="23095"/>
                  </a:lnTo>
                  <a:lnTo>
                    <a:pt x="29831" y="28648"/>
                  </a:lnTo>
                  <a:lnTo>
                    <a:pt x="24046" y="32336"/>
                  </a:lnTo>
                  <a:lnTo>
                    <a:pt x="17470" y="33566"/>
                  </a:lnTo>
                  <a:lnTo>
                    <a:pt x="10895" y="32336"/>
                  </a:lnTo>
                  <a:lnTo>
                    <a:pt x="5116" y="28648"/>
                  </a:lnTo>
                  <a:lnTo>
                    <a:pt x="1279" y="23095"/>
                  </a:lnTo>
                  <a:lnTo>
                    <a:pt x="0" y="16779"/>
                  </a:lnTo>
                  <a:lnTo>
                    <a:pt x="1279" y="10464"/>
                  </a:lnTo>
                  <a:lnTo>
                    <a:pt x="5116" y="4911"/>
                  </a:lnTo>
                  <a:lnTo>
                    <a:pt x="10895" y="1227"/>
                  </a:lnTo>
                  <a:lnTo>
                    <a:pt x="17470" y="0"/>
                  </a:lnTo>
                  <a:lnTo>
                    <a:pt x="24046" y="1227"/>
                  </a:lnTo>
                  <a:lnTo>
                    <a:pt x="29831" y="4911"/>
                  </a:lnTo>
                </a:path>
              </a:pathLst>
            </a:custGeom>
            <a:ln w="479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5720430" y="2857423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5">
                  <a:moveTo>
                    <a:pt x="29814" y="4918"/>
                  </a:moveTo>
                  <a:lnTo>
                    <a:pt x="33646" y="10467"/>
                  </a:lnTo>
                  <a:lnTo>
                    <a:pt x="34923" y="16783"/>
                  </a:lnTo>
                  <a:lnTo>
                    <a:pt x="33646" y="23100"/>
                  </a:lnTo>
                  <a:lnTo>
                    <a:pt x="29814" y="28655"/>
                  </a:lnTo>
                  <a:lnTo>
                    <a:pt x="24034" y="32343"/>
                  </a:lnTo>
                  <a:lnTo>
                    <a:pt x="17458" y="33573"/>
                  </a:lnTo>
                  <a:lnTo>
                    <a:pt x="10884" y="32343"/>
                  </a:lnTo>
                  <a:lnTo>
                    <a:pt x="5109" y="28655"/>
                  </a:lnTo>
                  <a:lnTo>
                    <a:pt x="1277" y="23100"/>
                  </a:lnTo>
                  <a:lnTo>
                    <a:pt x="0" y="16783"/>
                  </a:lnTo>
                  <a:lnTo>
                    <a:pt x="1277" y="10467"/>
                  </a:lnTo>
                  <a:lnTo>
                    <a:pt x="5109" y="4918"/>
                  </a:lnTo>
                  <a:lnTo>
                    <a:pt x="10884" y="1229"/>
                  </a:lnTo>
                  <a:lnTo>
                    <a:pt x="17458" y="0"/>
                  </a:lnTo>
                  <a:lnTo>
                    <a:pt x="24034" y="1229"/>
                  </a:lnTo>
                  <a:lnTo>
                    <a:pt x="29814" y="4918"/>
                  </a:lnTo>
                </a:path>
              </a:pathLst>
            </a:custGeom>
            <a:ln w="479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8151047" y="2873970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5">
                  <a:moveTo>
                    <a:pt x="29841" y="4911"/>
                  </a:moveTo>
                  <a:lnTo>
                    <a:pt x="33667" y="10465"/>
                  </a:lnTo>
                  <a:lnTo>
                    <a:pt x="34943" y="16783"/>
                  </a:lnTo>
                  <a:lnTo>
                    <a:pt x="33667" y="23098"/>
                  </a:lnTo>
                  <a:lnTo>
                    <a:pt x="29841" y="28647"/>
                  </a:lnTo>
                  <a:lnTo>
                    <a:pt x="24055" y="32336"/>
                  </a:lnTo>
                  <a:lnTo>
                    <a:pt x="17475" y="33566"/>
                  </a:lnTo>
                  <a:lnTo>
                    <a:pt x="10897" y="32336"/>
                  </a:lnTo>
                  <a:lnTo>
                    <a:pt x="5116" y="28647"/>
                  </a:lnTo>
                  <a:lnTo>
                    <a:pt x="1279" y="23098"/>
                  </a:lnTo>
                  <a:lnTo>
                    <a:pt x="0" y="16783"/>
                  </a:lnTo>
                  <a:lnTo>
                    <a:pt x="1279" y="10465"/>
                  </a:lnTo>
                  <a:lnTo>
                    <a:pt x="5116" y="4911"/>
                  </a:lnTo>
                  <a:lnTo>
                    <a:pt x="10897" y="1227"/>
                  </a:lnTo>
                  <a:lnTo>
                    <a:pt x="17475" y="0"/>
                  </a:lnTo>
                  <a:lnTo>
                    <a:pt x="24055" y="1227"/>
                  </a:lnTo>
                  <a:lnTo>
                    <a:pt x="29841" y="4911"/>
                  </a:lnTo>
                </a:path>
              </a:pathLst>
            </a:custGeom>
            <a:ln w="479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7368274" y="2474450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5">
                  <a:moveTo>
                    <a:pt x="29819" y="4918"/>
                  </a:moveTo>
                  <a:lnTo>
                    <a:pt x="33656" y="10472"/>
                  </a:lnTo>
                  <a:lnTo>
                    <a:pt x="34936" y="16790"/>
                  </a:lnTo>
                  <a:lnTo>
                    <a:pt x="33656" y="23106"/>
                  </a:lnTo>
                  <a:lnTo>
                    <a:pt x="29819" y="28655"/>
                  </a:lnTo>
                  <a:lnTo>
                    <a:pt x="24050" y="32343"/>
                  </a:lnTo>
                  <a:lnTo>
                    <a:pt x="17479" y="33573"/>
                  </a:lnTo>
                  <a:lnTo>
                    <a:pt x="10904" y="32343"/>
                  </a:lnTo>
                  <a:lnTo>
                    <a:pt x="5124" y="28655"/>
                  </a:lnTo>
                  <a:lnTo>
                    <a:pt x="1281" y="23106"/>
                  </a:lnTo>
                  <a:lnTo>
                    <a:pt x="0" y="16790"/>
                  </a:lnTo>
                  <a:lnTo>
                    <a:pt x="1281" y="10472"/>
                  </a:lnTo>
                  <a:lnTo>
                    <a:pt x="5124" y="4918"/>
                  </a:lnTo>
                  <a:lnTo>
                    <a:pt x="10904" y="1229"/>
                  </a:lnTo>
                  <a:lnTo>
                    <a:pt x="17479" y="0"/>
                  </a:lnTo>
                  <a:lnTo>
                    <a:pt x="24050" y="1229"/>
                  </a:lnTo>
                  <a:lnTo>
                    <a:pt x="29819" y="4918"/>
                  </a:lnTo>
                </a:path>
              </a:pathLst>
            </a:custGeom>
            <a:ln w="479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8623270" y="4871618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29792" y="4911"/>
                  </a:moveTo>
                  <a:lnTo>
                    <a:pt x="33629" y="10465"/>
                  </a:lnTo>
                  <a:lnTo>
                    <a:pt x="34908" y="16784"/>
                  </a:lnTo>
                  <a:lnTo>
                    <a:pt x="33629" y="23102"/>
                  </a:lnTo>
                  <a:lnTo>
                    <a:pt x="29792" y="28657"/>
                  </a:lnTo>
                  <a:lnTo>
                    <a:pt x="24016" y="32346"/>
                  </a:lnTo>
                  <a:lnTo>
                    <a:pt x="17450" y="33575"/>
                  </a:lnTo>
                  <a:lnTo>
                    <a:pt x="10887" y="32346"/>
                  </a:lnTo>
                  <a:lnTo>
                    <a:pt x="5117" y="28657"/>
                  </a:lnTo>
                  <a:lnTo>
                    <a:pt x="1279" y="23102"/>
                  </a:lnTo>
                  <a:lnTo>
                    <a:pt x="0" y="16784"/>
                  </a:lnTo>
                  <a:lnTo>
                    <a:pt x="1279" y="10465"/>
                  </a:lnTo>
                  <a:lnTo>
                    <a:pt x="5117" y="4911"/>
                  </a:lnTo>
                  <a:lnTo>
                    <a:pt x="10887" y="1227"/>
                  </a:lnTo>
                  <a:lnTo>
                    <a:pt x="17450" y="0"/>
                  </a:lnTo>
                  <a:lnTo>
                    <a:pt x="24016" y="1227"/>
                  </a:lnTo>
                  <a:lnTo>
                    <a:pt x="29792" y="4911"/>
                  </a:lnTo>
                </a:path>
              </a:pathLst>
            </a:custGeom>
            <a:ln w="479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2" name="object 26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70189" y="2471851"/>
              <a:ext cx="144500" cy="139085"/>
            </a:xfrm>
            <a:prstGeom prst="rect">
              <a:avLst/>
            </a:prstGeom>
          </p:spPr>
        </p:pic>
        <p:sp>
          <p:nvSpPr>
            <p:cNvPr id="263" name="object 263"/>
            <p:cNvSpPr/>
            <p:nvPr/>
          </p:nvSpPr>
          <p:spPr>
            <a:xfrm>
              <a:off x="8313088" y="3033226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5">
                  <a:moveTo>
                    <a:pt x="29821" y="4918"/>
                  </a:moveTo>
                  <a:lnTo>
                    <a:pt x="33654" y="10472"/>
                  </a:lnTo>
                  <a:lnTo>
                    <a:pt x="34931" y="16790"/>
                  </a:lnTo>
                  <a:lnTo>
                    <a:pt x="33654" y="23106"/>
                  </a:lnTo>
                  <a:lnTo>
                    <a:pt x="29821" y="28655"/>
                  </a:lnTo>
                  <a:lnTo>
                    <a:pt x="24043" y="32343"/>
                  </a:lnTo>
                  <a:lnTo>
                    <a:pt x="17469" y="33573"/>
                  </a:lnTo>
                  <a:lnTo>
                    <a:pt x="10895" y="32343"/>
                  </a:lnTo>
                  <a:lnTo>
                    <a:pt x="5117" y="28655"/>
                  </a:lnTo>
                  <a:lnTo>
                    <a:pt x="1279" y="23106"/>
                  </a:lnTo>
                  <a:lnTo>
                    <a:pt x="0" y="16790"/>
                  </a:lnTo>
                  <a:lnTo>
                    <a:pt x="1279" y="10472"/>
                  </a:lnTo>
                  <a:lnTo>
                    <a:pt x="5117" y="4918"/>
                  </a:lnTo>
                  <a:lnTo>
                    <a:pt x="10895" y="1229"/>
                  </a:lnTo>
                  <a:lnTo>
                    <a:pt x="17469" y="0"/>
                  </a:lnTo>
                  <a:lnTo>
                    <a:pt x="24043" y="1229"/>
                  </a:lnTo>
                  <a:lnTo>
                    <a:pt x="29821" y="4918"/>
                  </a:lnTo>
                </a:path>
              </a:pathLst>
            </a:custGeom>
            <a:ln w="479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7965555" y="2734353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5">
                  <a:moveTo>
                    <a:pt x="29811" y="4918"/>
                  </a:moveTo>
                  <a:lnTo>
                    <a:pt x="33644" y="10467"/>
                  </a:lnTo>
                  <a:lnTo>
                    <a:pt x="34921" y="16783"/>
                  </a:lnTo>
                  <a:lnTo>
                    <a:pt x="33644" y="23100"/>
                  </a:lnTo>
                  <a:lnTo>
                    <a:pt x="29811" y="28655"/>
                  </a:lnTo>
                  <a:lnTo>
                    <a:pt x="24034" y="32343"/>
                  </a:lnTo>
                  <a:lnTo>
                    <a:pt x="17464" y="33573"/>
                  </a:lnTo>
                  <a:lnTo>
                    <a:pt x="10894" y="32343"/>
                  </a:lnTo>
                  <a:lnTo>
                    <a:pt x="5116" y="28655"/>
                  </a:lnTo>
                  <a:lnTo>
                    <a:pt x="1279" y="23100"/>
                  </a:lnTo>
                  <a:lnTo>
                    <a:pt x="0" y="16783"/>
                  </a:lnTo>
                  <a:lnTo>
                    <a:pt x="1279" y="10467"/>
                  </a:lnTo>
                  <a:lnTo>
                    <a:pt x="5116" y="4918"/>
                  </a:lnTo>
                  <a:lnTo>
                    <a:pt x="10894" y="1229"/>
                  </a:lnTo>
                  <a:lnTo>
                    <a:pt x="17464" y="0"/>
                  </a:lnTo>
                  <a:lnTo>
                    <a:pt x="24034" y="1229"/>
                  </a:lnTo>
                  <a:lnTo>
                    <a:pt x="29811" y="4918"/>
                  </a:lnTo>
                </a:path>
              </a:pathLst>
            </a:custGeom>
            <a:ln w="479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5" name="object 26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99864" y="2694323"/>
              <a:ext cx="74658" cy="71945"/>
            </a:xfrm>
            <a:prstGeom prst="rect">
              <a:avLst/>
            </a:prstGeom>
          </p:spPr>
        </p:pic>
        <p:sp>
          <p:nvSpPr>
            <p:cNvPr id="266" name="object 266"/>
            <p:cNvSpPr/>
            <p:nvPr/>
          </p:nvSpPr>
          <p:spPr>
            <a:xfrm>
              <a:off x="8534879" y="5037479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29806" y="4918"/>
                  </a:moveTo>
                  <a:lnTo>
                    <a:pt x="33644" y="10471"/>
                  </a:lnTo>
                  <a:lnTo>
                    <a:pt x="34923" y="16786"/>
                  </a:lnTo>
                  <a:lnTo>
                    <a:pt x="33644" y="23102"/>
                  </a:lnTo>
                  <a:lnTo>
                    <a:pt x="29806" y="28655"/>
                  </a:lnTo>
                  <a:lnTo>
                    <a:pt x="24023" y="32343"/>
                  </a:lnTo>
                  <a:lnTo>
                    <a:pt x="17450" y="33573"/>
                  </a:lnTo>
                  <a:lnTo>
                    <a:pt x="10879" y="32343"/>
                  </a:lnTo>
                  <a:lnTo>
                    <a:pt x="5102" y="28655"/>
                  </a:lnTo>
                  <a:lnTo>
                    <a:pt x="1275" y="23102"/>
                  </a:lnTo>
                  <a:lnTo>
                    <a:pt x="0" y="16786"/>
                  </a:lnTo>
                  <a:lnTo>
                    <a:pt x="1275" y="10471"/>
                  </a:lnTo>
                  <a:lnTo>
                    <a:pt x="5102" y="4918"/>
                  </a:lnTo>
                  <a:lnTo>
                    <a:pt x="10879" y="1229"/>
                  </a:lnTo>
                  <a:lnTo>
                    <a:pt x="17450" y="0"/>
                  </a:lnTo>
                  <a:lnTo>
                    <a:pt x="24023" y="1229"/>
                  </a:lnTo>
                  <a:lnTo>
                    <a:pt x="29806" y="4918"/>
                  </a:lnTo>
                </a:path>
              </a:pathLst>
            </a:custGeom>
            <a:ln w="479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5413258" y="318933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5">
                  <a:moveTo>
                    <a:pt x="29819" y="4918"/>
                  </a:moveTo>
                  <a:lnTo>
                    <a:pt x="33651" y="10468"/>
                  </a:lnTo>
                  <a:lnTo>
                    <a:pt x="34928" y="16786"/>
                  </a:lnTo>
                  <a:lnTo>
                    <a:pt x="33651" y="23104"/>
                  </a:lnTo>
                  <a:lnTo>
                    <a:pt x="29819" y="28655"/>
                  </a:lnTo>
                  <a:lnTo>
                    <a:pt x="24041" y="32343"/>
                  </a:lnTo>
                  <a:lnTo>
                    <a:pt x="17471" y="33573"/>
                  </a:lnTo>
                  <a:lnTo>
                    <a:pt x="10901" y="32343"/>
                  </a:lnTo>
                  <a:lnTo>
                    <a:pt x="5124" y="28655"/>
                  </a:lnTo>
                  <a:lnTo>
                    <a:pt x="1281" y="23104"/>
                  </a:lnTo>
                  <a:lnTo>
                    <a:pt x="0" y="16786"/>
                  </a:lnTo>
                  <a:lnTo>
                    <a:pt x="1281" y="10468"/>
                  </a:lnTo>
                  <a:lnTo>
                    <a:pt x="5124" y="4918"/>
                  </a:lnTo>
                  <a:lnTo>
                    <a:pt x="10901" y="1229"/>
                  </a:lnTo>
                  <a:lnTo>
                    <a:pt x="17471" y="0"/>
                  </a:lnTo>
                  <a:lnTo>
                    <a:pt x="24041" y="1229"/>
                  </a:lnTo>
                  <a:lnTo>
                    <a:pt x="29819" y="4918"/>
                  </a:lnTo>
                </a:path>
              </a:pathLst>
            </a:custGeom>
            <a:ln w="479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5561252" y="300888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5">
                  <a:moveTo>
                    <a:pt x="29819" y="4918"/>
                  </a:moveTo>
                  <a:lnTo>
                    <a:pt x="33651" y="10467"/>
                  </a:lnTo>
                  <a:lnTo>
                    <a:pt x="34928" y="16783"/>
                  </a:lnTo>
                  <a:lnTo>
                    <a:pt x="33651" y="23100"/>
                  </a:lnTo>
                  <a:lnTo>
                    <a:pt x="29819" y="28655"/>
                  </a:lnTo>
                  <a:lnTo>
                    <a:pt x="24040" y="32343"/>
                  </a:lnTo>
                  <a:lnTo>
                    <a:pt x="17467" y="33573"/>
                  </a:lnTo>
                  <a:lnTo>
                    <a:pt x="10897" y="32343"/>
                  </a:lnTo>
                  <a:lnTo>
                    <a:pt x="5124" y="28655"/>
                  </a:lnTo>
                  <a:lnTo>
                    <a:pt x="1281" y="23100"/>
                  </a:lnTo>
                  <a:lnTo>
                    <a:pt x="0" y="16783"/>
                  </a:lnTo>
                  <a:lnTo>
                    <a:pt x="1281" y="10467"/>
                  </a:lnTo>
                  <a:lnTo>
                    <a:pt x="5124" y="4918"/>
                  </a:lnTo>
                  <a:lnTo>
                    <a:pt x="10897" y="1229"/>
                  </a:lnTo>
                  <a:lnTo>
                    <a:pt x="17467" y="0"/>
                  </a:lnTo>
                  <a:lnTo>
                    <a:pt x="24040" y="1229"/>
                  </a:lnTo>
                  <a:lnTo>
                    <a:pt x="29819" y="4918"/>
                  </a:lnTo>
                </a:path>
              </a:pathLst>
            </a:custGeom>
            <a:ln w="479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9" name="object 26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34675" y="3192818"/>
              <a:ext cx="74672" cy="71938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31489" y="5094479"/>
              <a:ext cx="144498" cy="139081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07066" y="4656225"/>
              <a:ext cx="179434" cy="172661"/>
            </a:xfrm>
            <a:prstGeom prst="rect">
              <a:avLst/>
            </a:prstGeom>
          </p:spPr>
        </p:pic>
        <p:sp>
          <p:nvSpPr>
            <p:cNvPr id="272" name="object 272"/>
            <p:cNvSpPr/>
            <p:nvPr/>
          </p:nvSpPr>
          <p:spPr>
            <a:xfrm>
              <a:off x="4716191" y="2094307"/>
              <a:ext cx="4298315" cy="3994785"/>
            </a:xfrm>
            <a:custGeom>
              <a:avLst/>
              <a:gdLst/>
              <a:ahLst/>
              <a:cxnLst/>
              <a:rect l="l" t="t" r="r" b="b"/>
              <a:pathLst>
                <a:path w="4298315" h="3994785">
                  <a:moveTo>
                    <a:pt x="0" y="3994159"/>
                  </a:moveTo>
                  <a:lnTo>
                    <a:pt x="4298106" y="3994159"/>
                  </a:lnTo>
                  <a:lnTo>
                    <a:pt x="4298106" y="0"/>
                  </a:lnTo>
                  <a:lnTo>
                    <a:pt x="0" y="0"/>
                  </a:lnTo>
                  <a:lnTo>
                    <a:pt x="0" y="3994159"/>
                  </a:lnTo>
                  <a:close/>
                </a:path>
              </a:pathLst>
            </a:custGeom>
            <a:ln w="3175">
              <a:solidFill>
                <a:srgbClr val="B30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3" name="object 273"/>
          <p:cNvSpPr txBox="1"/>
          <p:nvPr/>
        </p:nvSpPr>
        <p:spPr>
          <a:xfrm>
            <a:off x="4702268" y="6112232"/>
            <a:ext cx="1108075" cy="1047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00" b="1" i="1" spc="-55" dirty="0">
                <a:solidFill>
                  <a:srgbClr val="231F20"/>
                </a:solidFill>
                <a:latin typeface="Arial"/>
                <a:cs typeface="Arial"/>
              </a:rPr>
              <a:t>Figure</a:t>
            </a:r>
            <a:r>
              <a:rPr sz="500" b="1" i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00" b="1" i="1" spc="-25" dirty="0">
                <a:solidFill>
                  <a:srgbClr val="231F20"/>
                </a:solidFill>
                <a:latin typeface="Arial"/>
                <a:cs typeface="Arial"/>
              </a:rPr>
              <a:t>5:</a:t>
            </a:r>
            <a:r>
              <a:rPr sz="500" b="1" i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00" b="1" spc="-25" dirty="0">
                <a:solidFill>
                  <a:srgbClr val="231F20"/>
                </a:solidFill>
                <a:latin typeface="Arial"/>
                <a:cs typeface="Arial"/>
              </a:rPr>
              <a:t>Gene-environment</a:t>
            </a:r>
            <a:r>
              <a:rPr sz="500" b="1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00" b="1" spc="-10" dirty="0">
                <a:solidFill>
                  <a:srgbClr val="231F20"/>
                </a:solidFill>
                <a:latin typeface="Arial"/>
                <a:cs typeface="Arial"/>
              </a:rPr>
              <a:t>interaction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680" y="191642"/>
            <a:ext cx="8044638" cy="963342"/>
          </a:xfrm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100"/>
              </a:spcBef>
            </a:pPr>
            <a:r>
              <a:rPr spc="-290" dirty="0"/>
              <a:t>Genome-</a:t>
            </a:r>
            <a:r>
              <a:rPr spc="-320" dirty="0"/>
              <a:t>Wide</a:t>
            </a:r>
            <a:r>
              <a:rPr spc="-455" dirty="0"/>
              <a:t> </a:t>
            </a:r>
            <a:r>
              <a:rPr spc="-420" dirty="0" err="1"/>
              <a:t>Associa</a:t>
            </a:r>
            <a:r>
              <a:rPr lang="en-GB" spc="-420" dirty="0" err="1"/>
              <a:t>ti</a:t>
            </a:r>
            <a:r>
              <a:rPr spc="-420" dirty="0"/>
              <a:t>on</a:t>
            </a:r>
            <a:r>
              <a:rPr spc="-540" dirty="0"/>
              <a:t> </a:t>
            </a:r>
            <a:r>
              <a:rPr spc="-400" dirty="0"/>
              <a:t>Studies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39" y="1513731"/>
            <a:ext cx="7897495" cy="487362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40"/>
              </a:spcBef>
              <a:buFont typeface="Arial"/>
              <a:buChar char="•"/>
              <a:tabLst>
                <a:tab pos="354965" algn="l"/>
              </a:tabLst>
            </a:pPr>
            <a:r>
              <a:rPr sz="3200" spc="-254" dirty="0">
                <a:latin typeface="Arial" panose="020B0604020202020204" pitchFamily="34" charset="0"/>
                <a:cs typeface="Arial" panose="020B0604020202020204" pitchFamily="34" charset="0"/>
              </a:rPr>
              <a:t>Candidate-</a:t>
            </a:r>
            <a:r>
              <a:rPr sz="3200" spc="-295" dirty="0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sz="3200" spc="-3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00" dirty="0" err="1">
                <a:latin typeface="Arial" panose="020B0604020202020204" pitchFamily="34" charset="0"/>
                <a:cs typeface="Arial" panose="020B0604020202020204" pitchFamily="34" charset="0"/>
              </a:rPr>
              <a:t>associa</a:t>
            </a:r>
            <a:r>
              <a:rPr lang="en-GB" sz="3200" spc="-3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30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650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200" dirty="0"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  <a:r>
              <a:rPr sz="28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0" dirty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sz="28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8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35" dirty="0" err="1">
                <a:latin typeface="Arial" panose="020B0604020202020204" pitchFamily="34" charset="0"/>
                <a:cs typeface="Arial" panose="020B0604020202020204" pitchFamily="34" charset="0"/>
              </a:rPr>
              <a:t>iden</a:t>
            </a:r>
            <a:r>
              <a:rPr lang="en-GB" sz="2800" spc="-23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35" dirty="0" err="1">
                <a:latin typeface="Arial" panose="020B0604020202020204" pitchFamily="34" charset="0"/>
                <a:cs typeface="Arial" panose="020B0604020202020204" pitchFamily="34" charset="0"/>
              </a:rPr>
              <a:t>fy</a:t>
            </a:r>
            <a:r>
              <a:rPr sz="28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95" dirty="0">
                <a:latin typeface="Arial" panose="020B0604020202020204" pitchFamily="34" charset="0"/>
                <a:cs typeface="Arial" panose="020B0604020202020204" pitchFamily="34" charset="0"/>
              </a:rPr>
              <a:t>smaller</a:t>
            </a:r>
            <a:r>
              <a:rPr sz="280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90" dirty="0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en-GB" sz="2800" spc="-29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9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800" spc="-1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380" dirty="0">
                <a:latin typeface="Arial" panose="020B0604020202020204" pitchFamily="34" charset="0"/>
                <a:cs typeface="Arial" panose="020B0604020202020204" pitchFamily="34" charset="0"/>
              </a:rPr>
              <a:t>eﬀects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620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215" dirty="0">
                <a:latin typeface="Arial" panose="020B0604020202020204" pitchFamily="34" charset="0"/>
                <a:cs typeface="Arial" panose="020B0604020202020204" pitchFamily="34" charset="0"/>
              </a:rPr>
              <a:t>Rely</a:t>
            </a:r>
            <a:r>
              <a:rPr sz="28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1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40" dirty="0">
                <a:latin typeface="Arial" panose="020B0604020202020204" pitchFamily="34" charset="0"/>
                <a:cs typeface="Arial" panose="020B0604020202020204" pitchFamily="34" charset="0"/>
              </a:rPr>
              <a:t>priori</a:t>
            </a:r>
            <a:r>
              <a:rPr sz="28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35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sz="2800" spc="-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45" dirty="0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sz="2800" spc="-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45" dirty="0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sz="2800" spc="-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8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800" spc="-28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80" dirty="0">
                <a:latin typeface="Arial" panose="020B0604020202020204" pitchFamily="34" charset="0"/>
                <a:cs typeface="Arial" panose="020B0604020202020204" pitchFamily="34" charset="0"/>
              </a:rPr>
              <a:t>ology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740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305" dirty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sz="28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15" dirty="0">
                <a:latin typeface="Arial" panose="020B0604020202020204" pitchFamily="34" charset="0"/>
                <a:cs typeface="Arial" panose="020B0604020202020204" pitchFamily="34" charset="0"/>
              </a:rPr>
              <a:t>replica</a:t>
            </a:r>
            <a:r>
              <a:rPr lang="en-GB" sz="2800" spc="-21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1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8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rate.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1835"/>
              </a:spcBef>
              <a:buFont typeface="Arial"/>
              <a:buChar char="–"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</a:tabLst>
            </a:pPr>
            <a:r>
              <a:rPr sz="3200" spc="-229" dirty="0">
                <a:latin typeface="Arial" panose="020B0604020202020204" pitchFamily="34" charset="0"/>
                <a:cs typeface="Arial" panose="020B0604020202020204" pitchFamily="34" charset="0"/>
              </a:rPr>
              <a:t>Genome-</a:t>
            </a:r>
            <a:r>
              <a:rPr sz="3200" spc="-235" dirty="0">
                <a:latin typeface="Arial" panose="020B0604020202020204" pitchFamily="34" charset="0"/>
                <a:cs typeface="Arial" panose="020B0604020202020204" pitchFamily="34" charset="0"/>
              </a:rPr>
              <a:t>wide</a:t>
            </a:r>
            <a:r>
              <a:rPr sz="3200" spc="-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5" dirty="0" err="1">
                <a:latin typeface="Arial" panose="020B0604020202020204" pitchFamily="34" charset="0"/>
                <a:cs typeface="Arial" panose="020B0604020202020204" pitchFamily="34" charset="0"/>
              </a:rPr>
              <a:t>associa</a:t>
            </a:r>
            <a:r>
              <a:rPr lang="en-GB" sz="3200" spc="-29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295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645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335" dirty="0">
                <a:latin typeface="Arial" panose="020B0604020202020204" pitchFamily="34" charset="0"/>
                <a:cs typeface="Arial" panose="020B0604020202020204" pitchFamily="34" charset="0"/>
              </a:rPr>
              <a:t>Agnos</a:t>
            </a:r>
            <a:r>
              <a:rPr lang="en-GB" sz="2800" spc="-335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33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800" spc="-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70" dirty="0"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730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254" dirty="0"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sz="28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0" dirty="0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sz="28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29" dirty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sz="28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310" dirty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115">
              <a:lnSpc>
                <a:spcPct val="100000"/>
              </a:lnSpc>
              <a:spcBef>
                <a:spcPts val="635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275" dirty="0">
                <a:latin typeface="Arial" panose="020B0604020202020204" pitchFamily="34" charset="0"/>
                <a:cs typeface="Arial" panose="020B0604020202020204" pitchFamily="34" charset="0"/>
              </a:rPr>
              <a:t>Robust</a:t>
            </a:r>
            <a:r>
              <a:rPr sz="28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85" dirty="0">
                <a:latin typeface="Arial" panose="020B0604020202020204" pitchFamily="34" charset="0"/>
                <a:cs typeface="Arial" panose="020B0604020202020204" pitchFamily="34" charset="0"/>
              </a:rPr>
              <a:t>ﬁndings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3400" y="381000"/>
            <a:ext cx="8102600" cy="5812155"/>
            <a:chOff x="533400" y="381000"/>
            <a:chExt cx="8102600" cy="58121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400" y="2514600"/>
              <a:ext cx="6832598" cy="36779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6175" y="381000"/>
              <a:ext cx="3679823" cy="27606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465" rIns="0" bIns="0" rtlCol="0">
            <a:spAutoFit/>
          </a:bodyPr>
          <a:lstStyle/>
          <a:p>
            <a:pPr marL="2266950">
              <a:lnSpc>
                <a:spcPct val="100000"/>
              </a:lnSpc>
              <a:spcBef>
                <a:spcPts val="100"/>
              </a:spcBef>
            </a:pPr>
            <a:r>
              <a:rPr spc="-480" dirty="0"/>
              <a:t>Ways</a:t>
            </a:r>
            <a:r>
              <a:rPr spc="-590" dirty="0"/>
              <a:t> </a:t>
            </a:r>
            <a:r>
              <a:rPr spc="-490" dirty="0"/>
              <a:t>forward…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0223" y="1515363"/>
            <a:ext cx="8042275" cy="4018279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30"/>
              </a:spcBef>
              <a:buFont typeface="Arial"/>
              <a:buChar char="•"/>
              <a:tabLst>
                <a:tab pos="354965" algn="l"/>
              </a:tabLst>
            </a:pPr>
            <a:r>
              <a:rPr sz="3200" spc="-235" dirty="0">
                <a:latin typeface="Arial" panose="020B0604020202020204" pitchFamily="34" charset="0"/>
                <a:cs typeface="Arial" panose="020B0604020202020204" pitchFamily="34" charset="0"/>
              </a:rPr>
              <a:t>Further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30" dirty="0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en-GB" sz="3200" spc="-33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33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3200" spc="-3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0" dirty="0">
                <a:latin typeface="Arial" panose="020B0604020202020204" pitchFamily="34" charset="0"/>
                <a:cs typeface="Arial" panose="020B0604020202020204" pitchFamily="34" charset="0"/>
              </a:rPr>
              <a:t>discovery</a:t>
            </a:r>
            <a:r>
              <a:rPr sz="3200" spc="-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0" dirty="0">
                <a:latin typeface="Arial" panose="020B0604020202020204" pitchFamily="34" charset="0"/>
                <a:cs typeface="Arial" panose="020B0604020202020204" pitchFamily="34" charset="0"/>
              </a:rPr>
              <a:t>(larger</a:t>
            </a:r>
            <a:r>
              <a:rPr sz="3200" spc="-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60" dirty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sz="32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60" dirty="0">
                <a:latin typeface="Arial" panose="020B0604020202020204" pitchFamily="34" charset="0"/>
                <a:cs typeface="Arial" panose="020B0604020202020204" pitchFamily="34" charset="0"/>
              </a:rPr>
              <a:t>size)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spcBef>
                <a:spcPts val="730"/>
              </a:spcBef>
              <a:buFont typeface="Arial"/>
              <a:buChar char="•"/>
              <a:tabLst>
                <a:tab pos="354965" algn="l"/>
              </a:tabLst>
            </a:pPr>
            <a:r>
              <a:rPr sz="3200" spc="-260" dirty="0">
                <a:latin typeface="Arial" panose="020B0604020202020204" pitchFamily="34" charset="0"/>
                <a:cs typeface="Arial" panose="020B0604020202020204" pitchFamily="34" charset="0"/>
              </a:rPr>
              <a:t>Denser</a:t>
            </a:r>
            <a:r>
              <a:rPr sz="3200" spc="-3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00" dirty="0">
                <a:latin typeface="Arial" panose="020B0604020202020204" pitchFamily="34" charset="0"/>
                <a:cs typeface="Arial" panose="020B0604020202020204" pitchFamily="34" charset="0"/>
              </a:rPr>
              <a:t>genotyping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4965" algn="l"/>
              </a:tabLst>
            </a:pPr>
            <a:r>
              <a:rPr sz="3200" spc="-195" dirty="0">
                <a:latin typeface="Arial" panose="020B0604020202020204" pitchFamily="34" charset="0"/>
                <a:cs typeface="Arial" panose="020B0604020202020204" pitchFamily="34" charset="0"/>
              </a:rPr>
              <a:t>Whole</a:t>
            </a:r>
            <a:r>
              <a:rPr sz="32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95" dirty="0">
                <a:latin typeface="Arial" panose="020B0604020202020204" pitchFamily="34" charset="0"/>
                <a:cs typeface="Arial" panose="020B0604020202020204" pitchFamily="34" charset="0"/>
              </a:rPr>
              <a:t>genome</a:t>
            </a:r>
            <a:r>
              <a:rPr sz="3200" spc="-3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0" dirty="0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</a:tabLst>
            </a:pPr>
            <a:r>
              <a:rPr sz="3200" spc="-385" dirty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sz="3200" spc="-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4" dirty="0">
                <a:latin typeface="Arial" panose="020B0604020202020204" pitchFamily="34" charset="0"/>
                <a:cs typeface="Arial" panose="020B0604020202020204" pitchFamily="34" charset="0"/>
              </a:rPr>
              <a:t>biology</a:t>
            </a:r>
            <a:r>
              <a:rPr sz="3200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85" dirty="0">
                <a:latin typeface="Arial" panose="020B0604020202020204" pitchFamily="34" charset="0"/>
                <a:cs typeface="Arial" panose="020B0604020202020204" pitchFamily="34" charset="0"/>
              </a:rPr>
              <a:t>approaches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marR="508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</a:tabLst>
            </a:pPr>
            <a:r>
              <a:rPr sz="3200" spc="-270" dirty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sz="320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320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90" dirty="0">
                <a:latin typeface="Arial" panose="020B0604020202020204" pitchFamily="34" charset="0"/>
                <a:cs typeface="Arial" panose="020B0604020202020204" pitchFamily="34" charset="0"/>
              </a:rPr>
              <a:t>clinically</a:t>
            </a:r>
            <a:r>
              <a:rPr sz="3200" spc="-3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45" dirty="0">
                <a:latin typeface="Arial" panose="020B0604020202020204" pitchFamily="34" charset="0"/>
                <a:cs typeface="Arial" panose="020B0604020202020204" pitchFamily="34" charset="0"/>
              </a:rPr>
              <a:t>useful</a:t>
            </a:r>
            <a:r>
              <a:rPr sz="320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04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sz="320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00" dirty="0" err="1">
                <a:latin typeface="Arial" panose="020B0604020202020204" pitchFamily="34" charset="0"/>
                <a:cs typeface="Arial" panose="020B0604020202020204" pitchFamily="34" charset="0"/>
              </a:rPr>
              <a:t>predic</a:t>
            </a:r>
            <a:r>
              <a:rPr lang="en-GB" sz="3200" spc="-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20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sz="3200" spc="-90" dirty="0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spcBef>
                <a:spcPts val="820"/>
              </a:spcBef>
              <a:buFont typeface="Arial"/>
              <a:buChar char="•"/>
              <a:tabLst>
                <a:tab pos="354965" algn="l"/>
              </a:tabLst>
            </a:pPr>
            <a:r>
              <a:rPr sz="3200" spc="-245" dirty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sz="3200" spc="-3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70" dirty="0" err="1">
                <a:latin typeface="Arial" panose="020B0604020202020204" pitchFamily="34" charset="0"/>
                <a:cs typeface="Arial" panose="020B0604020202020204" pitchFamily="34" charset="0"/>
              </a:rPr>
              <a:t>transla</a:t>
            </a:r>
            <a:r>
              <a:rPr lang="en-GB" sz="3200" spc="-27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3200" spc="-27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biobank_logo(gree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391" y="857899"/>
            <a:ext cx="1827610" cy="4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D69CB7-8288-D927-33D9-8C032D904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455" y="1298430"/>
            <a:ext cx="5091545" cy="435379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1904C9-1BED-9619-6A00-EDB12FEE3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/>
              <a:t>UK biobank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4671D9-C67B-15BE-ABC9-FACAC8B55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476" y="2033670"/>
            <a:ext cx="3526979" cy="304698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A cohort study of 500,000 people, 40-69 years old across the UK</a:t>
            </a:r>
            <a:br>
              <a:rPr lang="en-GB" dirty="0"/>
            </a:br>
            <a:br>
              <a:rPr lang="en-GB" dirty="0"/>
            </a:b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separate and combined effects of genetic, environmental and lifestyle factors on major morbidity, mortality and health</a:t>
            </a:r>
          </a:p>
          <a:p>
            <a:endParaRPr lang="en-GB" dirty="0"/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0935454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rson using microscope">
            <a:extLst>
              <a:ext uri="{FF2B5EF4-FFF2-40B4-BE49-F238E27FC236}">
                <a16:creationId xmlns:a16="http://schemas.microsoft.com/office/drawing/2014/main" id="{F17D27DB-02BD-CEEB-E931-ECC5EF667C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487" r="43538" b="-1"/>
          <a:stretch/>
        </p:blipFill>
        <p:spPr>
          <a:xfrm>
            <a:off x="15" y="843804"/>
            <a:ext cx="3154665" cy="51569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0226" y="1543050"/>
            <a:ext cx="4970943" cy="98069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UK Biobank – unique features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A9A8F5-9585-A8CD-5F1F-30E9DCC74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0226" y="2523744"/>
            <a:ext cx="4970943" cy="280492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1275" dirty="0">
                <a:solidFill>
                  <a:srgbClr val="FF0000"/>
                </a:solidFill>
              </a:rPr>
              <a:t>SIZE</a:t>
            </a:r>
            <a:r>
              <a:rPr lang="en-GB" sz="1275" dirty="0"/>
              <a:t> Large sample size</a:t>
            </a:r>
          </a:p>
          <a:p>
            <a:pPr>
              <a:lnSpc>
                <a:spcPct val="110000"/>
              </a:lnSpc>
            </a:pPr>
            <a:r>
              <a:rPr lang="en-GB" sz="1275" dirty="0">
                <a:solidFill>
                  <a:srgbClr val="FF0000"/>
                </a:solidFill>
              </a:rPr>
              <a:t>DEPTH</a:t>
            </a:r>
            <a:r>
              <a:rPr lang="en-GB" sz="1275" dirty="0"/>
              <a:t> Extensive baseline data – questionnaire - physical  measures - blood &amp; urine</a:t>
            </a:r>
          </a:p>
          <a:p>
            <a:pPr>
              <a:lnSpc>
                <a:spcPct val="110000"/>
              </a:lnSpc>
            </a:pPr>
            <a:r>
              <a:rPr lang="en-GB" sz="1275" dirty="0"/>
              <a:t>Repeat assessments to allow for imprecision</a:t>
            </a:r>
          </a:p>
          <a:p>
            <a:pPr>
              <a:lnSpc>
                <a:spcPct val="110000"/>
              </a:lnSpc>
            </a:pPr>
            <a:r>
              <a:rPr lang="en-GB" sz="1275" dirty="0"/>
              <a:t>Potential for </a:t>
            </a:r>
            <a:r>
              <a:rPr lang="en-GB" sz="1275" b="1" dirty="0"/>
              <a:t>enhancements</a:t>
            </a:r>
          </a:p>
          <a:p>
            <a:pPr>
              <a:lnSpc>
                <a:spcPct val="110000"/>
              </a:lnSpc>
            </a:pPr>
            <a:r>
              <a:rPr lang="en-GB" sz="1275" dirty="0">
                <a:solidFill>
                  <a:srgbClr val="FF0000"/>
                </a:solidFill>
              </a:rPr>
              <a:t>DURATION</a:t>
            </a:r>
            <a:r>
              <a:rPr lang="en-GB" sz="1275" dirty="0"/>
              <a:t> Single healthcare system with long-term follow up via electronic medical records</a:t>
            </a:r>
          </a:p>
          <a:p>
            <a:pPr>
              <a:lnSpc>
                <a:spcPct val="110000"/>
              </a:lnSpc>
            </a:pPr>
            <a:r>
              <a:rPr lang="en-GB" sz="1275" dirty="0"/>
              <a:t>Laboratory &amp; Sample archiving: Automation &amp; Information Management</a:t>
            </a:r>
          </a:p>
          <a:p>
            <a:pPr>
              <a:lnSpc>
                <a:spcPct val="110000"/>
              </a:lnSpc>
            </a:pPr>
            <a:r>
              <a:rPr lang="en-GB" sz="1275" dirty="0"/>
              <a:t>General consent for unspecified future research</a:t>
            </a:r>
          </a:p>
          <a:p>
            <a:pPr>
              <a:lnSpc>
                <a:spcPct val="110000"/>
              </a:lnSpc>
            </a:pPr>
            <a:r>
              <a:rPr lang="en-GB" sz="1275" dirty="0">
                <a:solidFill>
                  <a:srgbClr val="FF0000"/>
                </a:solidFill>
              </a:rPr>
              <a:t>ACCESSIBILITY</a:t>
            </a:r>
            <a:r>
              <a:rPr lang="en-GB" sz="1275" dirty="0"/>
              <a:t> </a:t>
            </a:r>
          </a:p>
          <a:p>
            <a:pPr>
              <a:lnSpc>
                <a:spcPct val="110000"/>
              </a:lnSpc>
            </a:pPr>
            <a:endParaRPr lang="en-GB" sz="1275" b="1" dirty="0"/>
          </a:p>
          <a:p>
            <a:pPr>
              <a:lnSpc>
                <a:spcPct val="110000"/>
              </a:lnSpc>
            </a:pPr>
            <a:endParaRPr lang="en-GB" sz="1275" dirty="0"/>
          </a:p>
          <a:p>
            <a:pPr>
              <a:lnSpc>
                <a:spcPct val="110000"/>
              </a:lnSpc>
            </a:pPr>
            <a:endParaRPr lang="en-GB" sz="1275" dirty="0"/>
          </a:p>
          <a:p>
            <a:pPr>
              <a:lnSpc>
                <a:spcPct val="110000"/>
              </a:lnSpc>
            </a:pPr>
            <a:endParaRPr lang="en-GB" sz="1275" dirty="0"/>
          </a:p>
          <a:p>
            <a:pPr>
              <a:lnSpc>
                <a:spcPct val="110000"/>
              </a:lnSpc>
            </a:pPr>
            <a:endParaRPr lang="en-GR" sz="127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90DBE7-7254-DC5D-66C2-79A613031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5665"/>
            <a:ext cx="3460173" cy="518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455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0FB27-67EA-C09F-A63B-218E3187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80" y="191642"/>
            <a:ext cx="8044638" cy="1354217"/>
          </a:xfrm>
        </p:spPr>
        <p:txBody>
          <a:bodyPr/>
          <a:lstStyle/>
          <a:p>
            <a:r>
              <a:rPr lang="en-GR" dirty="0"/>
              <a:t>Unprecedented scale genetic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4AD92-79C7-B386-CA1B-7A3DF219F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477" y="2577095"/>
            <a:ext cx="6342722" cy="2727066"/>
          </a:xfrm>
        </p:spPr>
        <p:txBody>
          <a:bodyPr>
            <a:normAutofit/>
          </a:bodyPr>
          <a:lstStyle/>
          <a:p>
            <a:r>
              <a:rPr lang="en-GB" sz="1500" dirty="0"/>
              <a:t>Custom built genotyping array (850K variants) with imputed measures for 90M variants for 500,000 participants</a:t>
            </a:r>
            <a:endParaRPr lang="en-GB" dirty="0"/>
          </a:p>
          <a:p>
            <a:endParaRPr lang="en-GB" dirty="0"/>
          </a:p>
          <a:p>
            <a:r>
              <a:rPr lang="en-GB" dirty="0"/>
              <a:t>Massive scale exome sequencing (CRAMS and joint calls available) </a:t>
            </a:r>
            <a:r>
              <a:rPr lang="en-GB" dirty="0">
                <a:sym typeface="Wingdings" pitchFamily="2" charset="2"/>
              </a:rPr>
              <a:t> discovery-based gene burden analysis</a:t>
            </a:r>
          </a:p>
          <a:p>
            <a:endParaRPr lang="en-GB" dirty="0">
              <a:sym typeface="Wingdings" pitchFamily="2" charset="2"/>
            </a:endParaRPr>
          </a:p>
          <a:p>
            <a:r>
              <a:rPr lang="en-GB" dirty="0"/>
              <a:t>Massive scale whole genome sequencing (CRAMS and joint calls available) </a:t>
            </a:r>
            <a:r>
              <a:rPr lang="en-GB" dirty="0">
                <a:sym typeface="Wingdings" pitchFamily="2" charset="2"/>
              </a:rPr>
              <a:t> rare and very rare gain and loss of function variants, functional impact of structural variation, gene regulation</a:t>
            </a:r>
          </a:p>
          <a:p>
            <a:endParaRPr lang="en-GB" dirty="0">
              <a:sym typeface="Wingdings" pitchFamily="2" charset="2"/>
            </a:endParaRPr>
          </a:p>
          <a:p>
            <a:endParaRPr lang="en-GB" sz="1500" dirty="0">
              <a:sym typeface="Wingdings" pitchFamily="2" charset="2"/>
            </a:endParaRPr>
          </a:p>
          <a:p>
            <a:endParaRPr lang="en-GB" sz="1500" dirty="0"/>
          </a:p>
          <a:p>
            <a:endParaRPr lang="en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7E5D0-D5A7-BB68-A6F1-72DFB0885F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293" b="42720"/>
          <a:stretch/>
        </p:blipFill>
        <p:spPr>
          <a:xfrm>
            <a:off x="7062537" y="1204725"/>
            <a:ext cx="2081464" cy="20393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36F6E2-F733-3539-C3D7-A80825E49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910" y="3127586"/>
            <a:ext cx="1793207" cy="1028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B30AF1-B04B-E747-2837-A54E8B0DF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909" y="4119622"/>
            <a:ext cx="1986918" cy="1824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D7DA68-FEE6-21ED-99EF-0CCA2136BB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6837" y="5304161"/>
            <a:ext cx="3048000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019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23BA9-BBAD-06D0-BD87-7E231D500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80" y="191642"/>
            <a:ext cx="8044638" cy="1354217"/>
          </a:xfrm>
        </p:spPr>
        <p:txBody>
          <a:bodyPr/>
          <a:lstStyle/>
          <a:p>
            <a:r>
              <a:rPr lang="en-GR" dirty="0"/>
              <a:t>Biobank effect – </a:t>
            </a:r>
            <a:br>
              <a:rPr lang="en-GR" dirty="0"/>
            </a:br>
            <a:r>
              <a:rPr lang="en-GR" dirty="0"/>
              <a:t>Large sample sizes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94EC4-DE0C-5F1B-6925-2340F4AEF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76" y="2473186"/>
            <a:ext cx="8018449" cy="276999"/>
          </a:xfrm>
        </p:spPr>
        <p:txBody>
          <a:bodyPr/>
          <a:lstStyle/>
          <a:p>
            <a:r>
              <a:rPr lang="en-GR" dirty="0"/>
              <a:t>Genetic determinants of C- Reactive Protein (CRP)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7A197D-1BB1-BCF9-AA3A-26A73E355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33"/>
          <a:stretch/>
        </p:blipFill>
        <p:spPr>
          <a:xfrm>
            <a:off x="525477" y="2955255"/>
            <a:ext cx="3708736" cy="2353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9FA012-C3C8-C3DA-F223-F44CF09DB9A8}"/>
              </a:ext>
            </a:extLst>
          </p:cNvPr>
          <p:cNvSpPr txBox="1"/>
          <p:nvPr/>
        </p:nvSpPr>
        <p:spPr>
          <a:xfrm>
            <a:off x="832009" y="5444965"/>
            <a:ext cx="2846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N~21,000, </a:t>
            </a:r>
            <a:r>
              <a:rPr lang="en-US" b="1" dirty="0"/>
              <a:t>5 genetic loci</a:t>
            </a:r>
          </a:p>
          <a:p>
            <a:r>
              <a:rPr lang="en-US" dirty="0"/>
              <a:t>Elliott Tzoulaki et al</a:t>
            </a:r>
            <a:r>
              <a:rPr lang="el-GR" dirty="0"/>
              <a:t>.</a:t>
            </a:r>
            <a:r>
              <a:rPr lang="en-US" dirty="0"/>
              <a:t> JAMA 2009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7BB299C-7944-F2EE-86EB-9AEAC1096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789" y="1470120"/>
            <a:ext cx="3979445" cy="397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E131A0-2690-D594-0BC0-4068451E64B8}"/>
              </a:ext>
            </a:extLst>
          </p:cNvPr>
          <p:cNvSpPr txBox="1"/>
          <p:nvPr/>
        </p:nvSpPr>
        <p:spPr>
          <a:xfrm>
            <a:off x="5126646" y="5444965"/>
            <a:ext cx="5327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N~700,000, </a:t>
            </a:r>
            <a:r>
              <a:rPr lang="en-US" b="1" dirty="0"/>
              <a:t>266 genetic loci</a:t>
            </a:r>
          </a:p>
          <a:p>
            <a:r>
              <a:rPr lang="en-US" dirty="0"/>
              <a:t>Said Nat Comm 2022/ </a:t>
            </a:r>
            <a:r>
              <a:rPr lang="en-US" dirty="0" err="1"/>
              <a:t>Koskeridis</a:t>
            </a:r>
            <a:r>
              <a:rPr lang="en-US" dirty="0"/>
              <a:t> Nat Comm 2023</a:t>
            </a:r>
          </a:p>
        </p:txBody>
      </p:sp>
    </p:spTree>
    <p:extLst>
      <p:ext uri="{BB962C8B-B14F-4D97-AF65-F5344CB8AC3E}">
        <p14:creationId xmlns:p14="http://schemas.microsoft.com/office/powerpoint/2010/main" val="128536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500" rIns="0" bIns="0" rtlCol="0">
            <a:spAutoFit/>
          </a:bodyPr>
          <a:lstStyle/>
          <a:p>
            <a:pPr marL="353060">
              <a:lnSpc>
                <a:spcPct val="100000"/>
              </a:lnSpc>
              <a:spcBef>
                <a:spcPts val="100"/>
              </a:spcBef>
            </a:pPr>
            <a:r>
              <a:rPr sz="4000" spc="-315" dirty="0"/>
              <a:t>How</a:t>
            </a:r>
            <a:r>
              <a:rPr sz="4000" spc="-445" dirty="0"/>
              <a:t> </a:t>
            </a:r>
            <a:r>
              <a:rPr sz="4000" spc="-385" dirty="0"/>
              <a:t>many</a:t>
            </a:r>
            <a:r>
              <a:rPr sz="4000" spc="-465" dirty="0"/>
              <a:t> </a:t>
            </a:r>
            <a:r>
              <a:rPr sz="4000" spc="-425" dirty="0"/>
              <a:t>SNPs</a:t>
            </a:r>
            <a:r>
              <a:rPr sz="4000" spc="-455" dirty="0"/>
              <a:t> </a:t>
            </a:r>
            <a:r>
              <a:rPr sz="4000" spc="-285" dirty="0"/>
              <a:t>should</a:t>
            </a:r>
            <a:r>
              <a:rPr sz="4000" spc="-434" dirty="0"/>
              <a:t> </a:t>
            </a:r>
            <a:r>
              <a:rPr sz="4000" spc="-335" dirty="0"/>
              <a:t>be</a:t>
            </a:r>
            <a:r>
              <a:rPr sz="4000" spc="-440" dirty="0"/>
              <a:t> </a:t>
            </a:r>
            <a:r>
              <a:rPr sz="4000" spc="-355" dirty="0"/>
              <a:t>studied?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196" y="1341119"/>
            <a:ext cx="5903974" cy="46354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</TotalTime>
  <Words>3835</Words>
  <Application>Microsoft Macintosh PowerPoint</Application>
  <PresentationFormat>On-screen Show (4:3)</PresentationFormat>
  <Paragraphs>632</Paragraphs>
  <Slides>85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9" baseType="lpstr">
      <vt:lpstr>Arial Unicode MS</vt:lpstr>
      <vt:lpstr>ＭＳ Ｐゴシック</vt:lpstr>
      <vt:lpstr>-webkit-standard</vt:lpstr>
      <vt:lpstr>Aptos</vt:lpstr>
      <vt:lpstr>Arial</vt:lpstr>
      <vt:lpstr>Calibri</vt:lpstr>
      <vt:lpstr>Geneva</vt:lpstr>
      <vt:lpstr>Helvetica Neue</vt:lpstr>
      <vt:lpstr>Symbol</vt:lpstr>
      <vt:lpstr>Tahoma</vt:lpstr>
      <vt:lpstr>Times New Roman</vt:lpstr>
      <vt:lpstr>Verdana</vt:lpstr>
      <vt:lpstr>Wingdings</vt:lpstr>
      <vt:lpstr>Office Theme</vt:lpstr>
      <vt:lpstr>An Introduction to Genome Wide Association Studies (GWAS)</vt:lpstr>
      <vt:lpstr>Complex Traits: Multifactorial Inheritance</vt:lpstr>
      <vt:lpstr>Types of genetic variations</vt:lpstr>
      <vt:lpstr>Single Nucleotide Polymorphisms: SNPs</vt:lpstr>
      <vt:lpstr>PowerPoint Presentation</vt:lpstr>
      <vt:lpstr>Using SNPs to Track Predisposition to Disease</vt:lpstr>
      <vt:lpstr>Scope of a Genetic Association Study</vt:lpstr>
      <vt:lpstr>Genome-Wide Association Studies</vt:lpstr>
      <vt:lpstr>How many SNPs should be studied?</vt:lpstr>
      <vt:lpstr>Costs of a Genome-wide association study in 2,000 individuals</vt:lpstr>
      <vt:lpstr>Microarray technology</vt:lpstr>
      <vt:lpstr>SNP Chips: Number and Placement of SNPs</vt:lpstr>
      <vt:lpstr>Coverage and eﬃciency in current SNP chips</vt:lpstr>
      <vt:lpstr>Can we skip some of the SNPs?</vt:lpstr>
      <vt:lpstr>Linkage Disequilibrium (LD)</vt:lpstr>
      <vt:lpstr>Linkage Disequilibrium (LD)</vt:lpstr>
      <vt:lpstr>LD and Proxy</vt:lpstr>
      <vt:lpstr>Can one SNP tag others?</vt:lpstr>
      <vt:lpstr>Map of the tagging SNPs</vt:lpstr>
      <vt:lpstr>www.hapmap.org</vt:lpstr>
      <vt:lpstr>Genomic information in mapping complex disease genes</vt:lpstr>
      <vt:lpstr>Eﬃciency and power</vt:lpstr>
      <vt:lpstr>Why are They Possible Now?</vt:lpstr>
      <vt:lpstr>Costs of a Genome-wide association study in 2,000 individuals</vt:lpstr>
      <vt:lpstr>First GWAs in 2005</vt:lpstr>
      <vt:lpstr>T2D GWA studies in 2007</vt:lpstr>
      <vt:lpstr>Steps for conducting a GWAS</vt:lpstr>
      <vt:lpstr>Calling of genotypes</vt:lpstr>
      <vt:lpstr>GWA QC procedure steps (1)</vt:lpstr>
      <vt:lpstr>GWA QC procedure steps (2)</vt:lpstr>
      <vt:lpstr>Imputation of SNPs</vt:lpstr>
      <vt:lpstr>PowerPoint Presentation</vt:lpstr>
      <vt:lpstr>PowerPoint Presentation</vt:lpstr>
      <vt:lpstr>Genotype imputation in GWAS</vt:lpstr>
      <vt:lpstr>PowerPoint Presentation</vt:lpstr>
      <vt:lpstr>Reference Panels</vt:lpstr>
      <vt:lpstr>Other Reference Panels</vt:lpstr>
      <vt:lpstr>Spurious association due to population stratiﬁcation</vt:lpstr>
      <vt:lpstr>Population Stratiﬁcation</vt:lpstr>
      <vt:lpstr>Using the GWA Data to Avoid Population Stratiﬁcation</vt:lpstr>
      <vt:lpstr>Identifying and correcting for population stratiﬁcation</vt:lpstr>
      <vt:lpstr>Run GWAS analysis</vt:lpstr>
      <vt:lpstr>Models of inheritance</vt:lpstr>
      <vt:lpstr>Estimate inﬂation of test statistic</vt:lpstr>
      <vt:lpstr>QQ-plots in GWAS</vt:lpstr>
      <vt:lpstr>-log plot (Manhaqan plot)</vt:lpstr>
      <vt:lpstr>Regional plot</vt:lpstr>
      <vt:lpstr>Multiple Testing Issue</vt:lpstr>
      <vt:lpstr>Multiple Testing Issue</vt:lpstr>
      <vt:lpstr>Eﬀect size – MAF - Power</vt:lpstr>
      <vt:lpstr>Meta-analysis</vt:lpstr>
      <vt:lpstr>Meta-analysis of genome-wide association studies</vt:lpstr>
      <vt:lpstr>Interpreting the Statistical Results</vt:lpstr>
      <vt:lpstr>False positive</vt:lpstr>
      <vt:lpstr>Replication</vt:lpstr>
      <vt:lpstr>Replication</vt:lpstr>
      <vt:lpstr>Non-replications</vt:lpstr>
      <vt:lpstr>Replication challenges and solutions</vt:lpstr>
      <vt:lpstr>One-stage designs</vt:lpstr>
      <vt:lpstr>Collaboration is the key to successful GWAS</vt:lpstr>
      <vt:lpstr>General consortia</vt:lpstr>
      <vt:lpstr>Disease Consortia</vt:lpstr>
      <vt:lpstr>Were GWAS successful?</vt:lpstr>
      <vt:lpstr>PowerPoint Presentation</vt:lpstr>
      <vt:lpstr>Genetic analysis of over one million people identiﬁes 535 novel loci associated with blood pressure traits</vt:lpstr>
      <vt:lpstr>Study design</vt:lpstr>
      <vt:lpstr>Manhaqan Plot excluding known variants</vt:lpstr>
      <vt:lpstr>Early deviation due to large power</vt:lpstr>
      <vt:lpstr>How could the genetic data be used in clinic?</vt:lpstr>
      <vt:lpstr>Risk prediction</vt:lpstr>
      <vt:lpstr>PowerPoint Presentation</vt:lpstr>
      <vt:lpstr>PowerPoint Presentation</vt:lpstr>
      <vt:lpstr>Missing Heritability?</vt:lpstr>
      <vt:lpstr>Missing Heritability?</vt:lpstr>
      <vt:lpstr>Variation explained</vt:lpstr>
      <vt:lpstr>Reasons for missing heritability</vt:lpstr>
      <vt:lpstr>Reasons for missing heritability</vt:lpstr>
      <vt:lpstr>Gene-Gene interactions</vt:lpstr>
      <vt:lpstr>PowerPoint Presentation</vt:lpstr>
      <vt:lpstr>PowerPoint Presentation</vt:lpstr>
      <vt:lpstr>Ways forward…</vt:lpstr>
      <vt:lpstr>UK biobank</vt:lpstr>
      <vt:lpstr>UK Biobank – unique features</vt:lpstr>
      <vt:lpstr>Unprecedented scale genetic data </vt:lpstr>
      <vt:lpstr>Biobank effect –  Large sample sizes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Tzoulaki, Ioanna</cp:lastModifiedBy>
  <cp:revision>5</cp:revision>
  <dcterms:created xsi:type="dcterms:W3CDTF">2025-05-15T09:35:16Z</dcterms:created>
  <dcterms:modified xsi:type="dcterms:W3CDTF">2025-05-18T16:56:44Z</dcterms:modified>
</cp:coreProperties>
</file>