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60" r:id="rId3"/>
    <p:sldId id="264" r:id="rId4"/>
    <p:sldId id="261" r:id="rId5"/>
    <p:sldId id="1437" r:id="rId6"/>
    <p:sldId id="1435" r:id="rId7"/>
    <p:sldId id="259" r:id="rId8"/>
    <p:sldId id="265" r:id="rId9"/>
    <p:sldId id="274" r:id="rId10"/>
    <p:sldId id="1429" r:id="rId11"/>
    <p:sldId id="1432" r:id="rId12"/>
    <p:sldId id="1439" r:id="rId13"/>
    <p:sldId id="1433" r:id="rId14"/>
    <p:sldId id="272" r:id="rId15"/>
    <p:sldId id="273" r:id="rId16"/>
    <p:sldId id="267" r:id="rId17"/>
    <p:sldId id="268" r:id="rId18"/>
    <p:sldId id="269" r:id="rId19"/>
    <p:sldId id="270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143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85227"/>
  </p:normalViewPr>
  <p:slideViewPr>
    <p:cSldViewPr snapToGrid="0" snapToObjects="1">
      <p:cViewPr varScale="1">
        <p:scale>
          <a:sx n="103" d="100"/>
          <a:sy n="103" d="100"/>
        </p:scale>
        <p:origin x="10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8C750-4F3C-CA4E-B788-D7EAB28DD53E}" type="datetimeFigureOut">
              <a:rPr lang="en-GR" smtClean="0"/>
              <a:t>18/5/25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2E3FA-CFD4-E94C-B076-0E3CAEDE7D94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9078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 variants that explain variation in gene expression levels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 3.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regulatory regions and variant could be an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eQTL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gene 2 in (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tissue 1 and for gene 1 in (</a:t>
            </a:r>
            <a:r>
              <a:rPr lang="en-GB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tissue 2, suggesting that limited interrogation of tissues would be misleading for the biological signal underlying disease.</a:t>
            </a:r>
          </a:p>
          <a:p>
            <a:endParaRPr lang="en-GR" dirty="0"/>
          </a:p>
          <a:p>
            <a:r>
              <a:rPr lang="en-GB" dirty="0"/>
              <a:t>Genome-wide association studies (GWAS) [1] have demonstrated that the majority of such variants are found in non-coding regions of the genome and are therefore likely to be involved in gene regulation.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2E3FA-CFD4-E94C-B076-0E3CAEDE7D94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2335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8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8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0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EC4E-7CA1-5C46-9FB4-8352000D57D3}" type="datetimeFigureOut">
              <a:rPr lang="en-US" smtClean="0"/>
              <a:t>5/18/25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DC42-9B95-ED42-92CD-8B3535E7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jhg.2018.04.00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17-01261-5" TargetMode="External"/><Relationship Id="rId2" Type="http://schemas.openxmlformats.org/officeDocument/2006/relationships/hyperlink" Target="https://www.nature.com/articles/s43586-021-00056-9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D2193-033A-9F1F-A508-CA36E5A10F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25000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129665" marR="5080" indent="-1117600" algn="l"/>
            <a:r>
              <a:rPr lang="en-GB" sz="8200" b="1" spc="-5">
                <a:solidFill>
                  <a:srgbClr val="FFFFFF"/>
                </a:solidFill>
              </a:rPr>
              <a:t>Post GWAS analyses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AD09CC7-6C85-CCFE-330B-CB1126C4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4"/>
            <a:ext cx="9875520" cy="2365825"/>
          </a:xfrm>
        </p:spPr>
        <p:txBody>
          <a:bodyPr>
            <a:normAutofit/>
          </a:bodyPr>
          <a:lstStyle/>
          <a:p>
            <a:pPr algn="l"/>
            <a:r>
              <a:rPr lang="en-GB" sz="1900" b="1" kern="0" dirty="0">
                <a:solidFill>
                  <a:srgbClr val="FFFFFF"/>
                </a:solidFill>
              </a:rPr>
              <a:t>Ioanna Tzoulaki </a:t>
            </a:r>
            <a:r>
              <a:rPr lang="en-GB" sz="1900" b="1" kern="0" dirty="0" err="1">
                <a:solidFill>
                  <a:srgbClr val="FFFFFF"/>
                </a:solidFill>
              </a:rPr>
              <a:t>itzoulaki@bioacademy.gr</a:t>
            </a:r>
            <a:r>
              <a:rPr lang="en-GB" sz="1900" b="1" kern="0" dirty="0">
                <a:solidFill>
                  <a:srgbClr val="FFFFFF"/>
                </a:solidFill>
              </a:rPr>
              <a:t> </a:t>
            </a:r>
            <a:endParaRPr lang="el-GR" sz="1900" b="1" kern="0" dirty="0">
              <a:solidFill>
                <a:srgbClr val="FFFFFF"/>
              </a:solidFill>
            </a:endParaRPr>
          </a:p>
          <a:p>
            <a:pPr algn="l"/>
            <a:r>
              <a:rPr lang="en-GB" sz="1900" b="1" kern="0" dirty="0">
                <a:solidFill>
                  <a:srgbClr val="FFFFFF"/>
                </a:solidFill>
              </a:rPr>
              <a:t>Director of Research</a:t>
            </a:r>
            <a:r>
              <a:rPr lang="el-GR" sz="1900" b="1" kern="0" dirty="0">
                <a:solidFill>
                  <a:srgbClr val="FFFFFF"/>
                </a:solidFill>
              </a:rPr>
              <a:t>, </a:t>
            </a:r>
            <a:r>
              <a:rPr lang="en-GB" sz="1900" b="1" kern="0" dirty="0">
                <a:solidFill>
                  <a:srgbClr val="FFFFFF"/>
                </a:solidFill>
              </a:rPr>
              <a:t>Biomedical Research Institute Academy of Athens</a:t>
            </a:r>
            <a:endParaRPr lang="el-GR" sz="1900" b="1" kern="0" dirty="0">
              <a:solidFill>
                <a:srgbClr val="FFFFFF"/>
              </a:solidFill>
            </a:endParaRPr>
          </a:p>
          <a:p>
            <a:pPr algn="l"/>
            <a:r>
              <a:rPr lang="en-GB" sz="1900" b="1" kern="0" dirty="0">
                <a:solidFill>
                  <a:srgbClr val="FFFFFF"/>
                </a:solidFill>
              </a:rPr>
              <a:t>Professor in Chronic Disease Epidemiology, School of Public Health, Imperial College London</a:t>
            </a:r>
          </a:p>
          <a:p>
            <a:pPr algn="l"/>
            <a:endParaRPr lang="en-GB" sz="1900" b="1" kern="0" dirty="0">
              <a:solidFill>
                <a:srgbClr val="FFFFFF"/>
              </a:solidFill>
            </a:endParaRPr>
          </a:p>
          <a:p>
            <a:pPr algn="l"/>
            <a:endParaRPr lang="en-GB" sz="1900" b="1" kern="0" dirty="0">
              <a:solidFill>
                <a:srgbClr val="FFFFFF"/>
              </a:solidFill>
            </a:endParaRPr>
          </a:p>
          <a:p>
            <a:pPr algn="l"/>
            <a:r>
              <a:rPr lang="en-GB" sz="1900" b="1" kern="0" dirty="0">
                <a:solidFill>
                  <a:srgbClr val="FFFFFF"/>
                </a:solidFill>
              </a:rPr>
              <a:t>Thanks to Devendra Meena for sharing some of these slides. </a:t>
            </a:r>
          </a:p>
          <a:p>
            <a:pPr algn="l"/>
            <a:endParaRPr lang="en-GR" sz="1900" b="1" kern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584D-7924-E643-A9CE-2CE783E3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58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Expression quantitative trait locus: </a:t>
            </a:r>
            <a:r>
              <a:rPr lang="en-US" b="1" dirty="0" err="1">
                <a:solidFill>
                  <a:srgbClr val="00B0F0"/>
                </a:solidFill>
              </a:rPr>
              <a:t>eQTL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E2D26C8-88CA-7E4F-ADB7-75A399FB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03438"/>
            <a:ext cx="5785736" cy="347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7765B-6060-E84C-BFE9-56788954EFC9}"/>
              </a:ext>
            </a:extLst>
          </p:cNvPr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x-none" sz="1000" b="1" dirty="0">
                <a:latin typeface="Arial" charset="0"/>
              </a:rPr>
              <a:t>Alexandra C. Nica, and </a:t>
            </a:r>
            <a:r>
              <a:rPr lang="en-GB" altLang="x-none" sz="1000" b="1" dirty="0" err="1">
                <a:latin typeface="Arial" charset="0"/>
              </a:rPr>
              <a:t>Emmanouil</a:t>
            </a:r>
            <a:r>
              <a:rPr lang="en-GB" altLang="x-none" sz="1000" b="1" dirty="0">
                <a:latin typeface="Arial" charset="0"/>
              </a:rPr>
              <a:t> T. </a:t>
            </a:r>
            <a:r>
              <a:rPr lang="en-GB" altLang="x-none" sz="1000" b="1" dirty="0" err="1">
                <a:latin typeface="Arial" charset="0"/>
              </a:rPr>
              <a:t>Dermitzakis</a:t>
            </a:r>
            <a:r>
              <a:rPr lang="en-GB" altLang="x-none" sz="1000" b="1" dirty="0">
                <a:latin typeface="Arial" charset="0"/>
              </a:rPr>
              <a:t> Phil. Trans. R. Soc. B 2013;368:20120362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B9714B-94C1-F64D-8D56-B4984ADB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82" y="3096089"/>
            <a:ext cx="3159490" cy="20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6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3F9F-9F10-A14B-970C-42B4E2D5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Combined Annotation Dependent Depletion Score: CADD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B5C6F-5F40-8F4F-B666-335F49F26B74}"/>
              </a:ext>
            </a:extLst>
          </p:cNvPr>
          <p:cNvSpPr/>
          <p:nvPr/>
        </p:nvSpPr>
        <p:spPr>
          <a:xfrm>
            <a:off x="838200" y="1843950"/>
            <a:ext cx="113538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en-US" sz="2500" dirty="0">
                <a:latin typeface="Constantia" panose="02030602050306030303" pitchFamily="18" charset="0"/>
              </a:rPr>
              <a:t> CADD is a tool for scoring the deleteriousness of SNPs in the human genome.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endParaRPr lang="en-US" sz="2500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en-US" sz="2500" dirty="0">
                <a:latin typeface="Constantia" panose="02030602050306030303" pitchFamily="18" charset="0"/>
              </a:rPr>
              <a:t> ‘meta-annotation’ tool that uses information from many functional annotation tools that are around.</a:t>
            </a:r>
          </a:p>
          <a:p>
            <a:pPr>
              <a:buClr>
                <a:srgbClr val="00B0F0"/>
              </a:buClr>
              <a:buSzPct val="100000"/>
              <a:defRPr/>
            </a:pPr>
            <a:r>
              <a:rPr lang="en-US" sz="2500" dirty="0">
                <a:latin typeface="Constantia" panose="02030602050306030303" pitchFamily="18" charset="0"/>
              </a:rPr>
              <a:t>	evolutionary, epigenetic measurements and functional predictions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endParaRPr lang="en-US" sz="2500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en-US" sz="2500" dirty="0">
                <a:latin typeface="Constantia" panose="02030602050306030303" pitchFamily="18" charset="0"/>
              </a:rPr>
              <a:t> A scaled CADD score &gt;=10 indicates that these SNPs are predicted to be the 10% most deleterious substitutions; a score &gt;=20 indicates that a variant is amongst the top 1% of deleterious variants in the human genome.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endParaRPr lang="en-US" sz="2500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en-US" sz="2500" dirty="0">
                <a:latin typeface="Constantia" panose="02030602050306030303" pitchFamily="18" charset="0"/>
              </a:rPr>
              <a:t> Higher the score, the more deleterious the SNP is.</a:t>
            </a:r>
          </a:p>
        </p:txBody>
      </p:sp>
    </p:spTree>
    <p:extLst>
      <p:ext uri="{BB962C8B-B14F-4D97-AF65-F5344CB8AC3E}">
        <p14:creationId xmlns:p14="http://schemas.microsoft.com/office/powerpoint/2010/main" val="164051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C8A3-F3B4-92CD-EB54-DED86179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97C68-DB5E-BC34-9BA6-AE3E04AD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6" y="578224"/>
            <a:ext cx="10681347" cy="45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B859-0DF5-AC48-BB9C-33D87EAF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00B0F0"/>
                </a:solidFill>
              </a:rPr>
              <a:t>Fu</a:t>
            </a:r>
            <a:r>
              <a:rPr lang="en-US" sz="4500" dirty="0"/>
              <a:t>nctional </a:t>
            </a:r>
            <a:r>
              <a:rPr lang="en-US" sz="4500" dirty="0">
                <a:solidFill>
                  <a:srgbClr val="00B0F0"/>
                </a:solidFill>
              </a:rPr>
              <a:t>M</a:t>
            </a:r>
            <a:r>
              <a:rPr lang="en-US" sz="4500" dirty="0"/>
              <a:t>apping and </a:t>
            </a:r>
            <a:r>
              <a:rPr lang="en-US" sz="4500" dirty="0">
                <a:solidFill>
                  <a:srgbClr val="00B0F0"/>
                </a:solidFill>
              </a:rPr>
              <a:t>A</a:t>
            </a:r>
            <a:r>
              <a:rPr lang="en-US" sz="4500" dirty="0"/>
              <a:t>nnotation of GWAS: </a:t>
            </a:r>
            <a:r>
              <a:rPr lang="en-US" sz="4500" dirty="0">
                <a:solidFill>
                  <a:srgbClr val="00B0F0"/>
                </a:solidFill>
                <a:ea typeface="Beirut" charset="-78"/>
                <a:cs typeface="Beirut" charset="-78"/>
              </a:rPr>
              <a:t>FUMA</a:t>
            </a:r>
            <a:endParaRPr lang="en-US" sz="45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BB20FE-DF08-9E49-9C4D-2FA40CEB7FF1}"/>
              </a:ext>
            </a:extLst>
          </p:cNvPr>
          <p:cNvSpPr txBox="1">
            <a:spLocks/>
          </p:cNvSpPr>
          <p:nvPr/>
        </p:nvSpPr>
        <p:spPr bwMode="auto">
          <a:xfrm>
            <a:off x="0" y="2481263"/>
            <a:ext cx="9144000" cy="768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CFD67C-E99F-034A-BA52-78EA3214FB2F}"/>
              </a:ext>
            </a:extLst>
          </p:cNvPr>
          <p:cNvSpPr txBox="1">
            <a:spLocks/>
          </p:cNvSpPr>
          <p:nvPr/>
        </p:nvSpPr>
        <p:spPr bwMode="auto">
          <a:xfrm>
            <a:off x="0" y="3354101"/>
            <a:ext cx="12192000" cy="795338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3518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3AAD-550F-4644-ACDA-16BF1B37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ea typeface="Beirut" charset="-78"/>
                <a:cs typeface="Beirut" charset="-78"/>
              </a:rPr>
              <a:t>FUMA workflow </a:t>
            </a:r>
            <a:endParaRPr lang="en-US" sz="4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1434-AC20-E54C-8DAB-F1A72DF96E5C}"/>
              </a:ext>
            </a:extLst>
          </p:cNvPr>
          <p:cNvSpPr txBox="1">
            <a:spLocks/>
          </p:cNvSpPr>
          <p:nvPr/>
        </p:nvSpPr>
        <p:spPr>
          <a:xfrm>
            <a:off x="838199" y="1419223"/>
            <a:ext cx="11353801" cy="50736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Upload GWAS summary statistics</a:t>
            </a: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Annotates all SNPs in genomic risk loci</a:t>
            </a:r>
          </a:p>
          <a:p>
            <a:pPr lvl="1">
              <a:buClr>
                <a:srgbClr val="00B0F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Positional mapping</a:t>
            </a:r>
          </a:p>
          <a:p>
            <a:pPr lvl="1">
              <a:buClr>
                <a:srgbClr val="00B0F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eQTL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mapping</a:t>
            </a:r>
          </a:p>
          <a:p>
            <a:pPr lvl="1">
              <a:buClr>
                <a:srgbClr val="00B0F0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Chromatin interactions mapping</a:t>
            </a:r>
          </a:p>
          <a:p>
            <a:pPr marL="457200" lvl="1" indent="0">
              <a:buClr>
                <a:srgbClr val="00B0F0"/>
              </a:buClr>
              <a:buNone/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Prioritizes genes based on user-defined filters</a:t>
            </a: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Conducts gene-based and pathway analyses (MAGMA &amp; enrichment)</a:t>
            </a: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Provides interactive plots to visualize results</a:t>
            </a: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endParaRPr lang="en-US" dirty="0">
              <a:latin typeface="Constantia" panose="02030602050306030303" pitchFamily="18" charset="0"/>
            </a:endParaRPr>
          </a:p>
          <a:p>
            <a:pPr>
              <a:buClr>
                <a:srgbClr val="00B0F0"/>
              </a:buClr>
              <a:buFont typeface="Arial" charset="0"/>
              <a:buChar char="•"/>
              <a:defRPr/>
            </a:pPr>
            <a:r>
              <a:rPr lang="en-US" dirty="0">
                <a:latin typeface="Constantia" panose="02030602050306030303" pitchFamily="18" charset="0"/>
              </a:rPr>
              <a:t>All generated results can be downloaded</a:t>
            </a:r>
          </a:p>
        </p:txBody>
      </p:sp>
    </p:spTree>
    <p:extLst>
      <p:ext uri="{BB962C8B-B14F-4D97-AF65-F5344CB8AC3E}">
        <p14:creationId xmlns:p14="http://schemas.microsoft.com/office/powerpoint/2010/main" val="273746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05B547D-24D5-B746-9513-5FDF2CB90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662781"/>
            <a:ext cx="5353050" cy="61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DCB315-0638-1049-8FAC-63DF80B1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-332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ea typeface="Beirut" charset="-78"/>
                <a:cs typeface="Beirut" charset="-78"/>
              </a:rPr>
              <a:t>FUMA workflow 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39868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9F98A0-7EA0-1C43-9578-6945A278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44" y="0"/>
            <a:ext cx="1098311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473BB5-1E91-4D41-8FD2-AB386A3A5197}"/>
              </a:ext>
            </a:extLst>
          </p:cNvPr>
          <p:cNvSpPr/>
          <p:nvPr/>
        </p:nvSpPr>
        <p:spPr>
          <a:xfrm>
            <a:off x="1995054" y="1884218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90DE3-46C0-6444-89F5-6159F7F04663}"/>
              </a:ext>
            </a:extLst>
          </p:cNvPr>
          <p:cNvSpPr/>
          <p:nvPr/>
        </p:nvSpPr>
        <p:spPr>
          <a:xfrm>
            <a:off x="1995054" y="5948218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0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0DE8-B199-7549-AFCC-D44C605B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C95BF9-EEB0-564D-B8A5-80BD0F32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1" y="0"/>
            <a:ext cx="110245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9D96D9-316D-BA4F-B400-640BAAC5F388}"/>
              </a:ext>
            </a:extLst>
          </p:cNvPr>
          <p:cNvSpPr/>
          <p:nvPr/>
        </p:nvSpPr>
        <p:spPr>
          <a:xfrm>
            <a:off x="3027987" y="847908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8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C9BB-9445-F44D-80A3-8DC7AFE2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6B558E-92DA-024F-BEE8-E70AB6AC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8C0523-22B8-6B45-A2B5-80E6AE8D7CCE}"/>
              </a:ext>
            </a:extLst>
          </p:cNvPr>
          <p:cNvSpPr/>
          <p:nvPr/>
        </p:nvSpPr>
        <p:spPr>
          <a:xfrm>
            <a:off x="3027987" y="847908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4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D20B-B784-B847-AD58-3DBBB515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555A5F-4670-E341-B043-DAA8D1735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00" y="0"/>
            <a:ext cx="1150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66052C-5804-724A-B250-D506352DBA22}"/>
              </a:ext>
            </a:extLst>
          </p:cNvPr>
          <p:cNvSpPr/>
          <p:nvPr/>
        </p:nvSpPr>
        <p:spPr>
          <a:xfrm>
            <a:off x="2926387" y="1027908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BE38-335A-8C4C-9E87-9DF4BAAF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</a:rPr>
              <a:t>Genome-wide association study: steps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114F1D2-E8C1-8A43-AECC-56AEE4FC2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787400"/>
            <a:ext cx="7061200" cy="607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7F84D-B3A5-7E4A-A60D-0B15F69819FC}"/>
              </a:ext>
            </a:extLst>
          </p:cNvPr>
          <p:cNvSpPr txBox="1"/>
          <p:nvPr/>
        </p:nvSpPr>
        <p:spPr>
          <a:xfrm>
            <a:off x="0" y="6488668"/>
            <a:ext cx="515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/>
              <a:t>https://</a:t>
            </a:r>
            <a:r>
              <a:rPr lang="en-GB" sz="1500" i="1" dirty="0" err="1"/>
              <a:t>doi.org</a:t>
            </a:r>
            <a:r>
              <a:rPr lang="en-GB" sz="1500" i="1" dirty="0"/>
              <a:t>/10.1038/s43586-021-00056-9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481FC-8689-4243-907B-7C457E0FF0CA}"/>
              </a:ext>
            </a:extLst>
          </p:cNvPr>
          <p:cNvSpPr/>
          <p:nvPr/>
        </p:nvSpPr>
        <p:spPr>
          <a:xfrm>
            <a:off x="7464520" y="5270885"/>
            <a:ext cx="1967347" cy="1540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302B6-1556-3A46-8A74-1DEB611292C2}"/>
              </a:ext>
            </a:extLst>
          </p:cNvPr>
          <p:cNvSpPr txBox="1"/>
          <p:nvPr/>
        </p:nvSpPr>
        <p:spPr>
          <a:xfrm>
            <a:off x="9431867" y="4291608"/>
            <a:ext cx="10791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— P=5x10</a:t>
            </a:r>
            <a:r>
              <a:rPr lang="en-US" sz="1500" baseline="30000" dirty="0">
                <a:solidFill>
                  <a:srgbClr val="FF0000"/>
                </a:solidFill>
              </a:rPr>
              <a:t>-8</a:t>
            </a:r>
          </a:p>
        </p:txBody>
      </p:sp>
    </p:spTree>
    <p:extLst>
      <p:ext uri="{BB962C8B-B14F-4D97-AF65-F5344CB8AC3E}">
        <p14:creationId xmlns:p14="http://schemas.microsoft.com/office/powerpoint/2010/main" val="18488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3B76-CFBD-894B-A664-EB34395E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9355B4-DE1A-3D45-AD85-55CBD735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1BF187-F963-3B4C-8EF6-6A2F3DB4A02D}"/>
              </a:ext>
            </a:extLst>
          </p:cNvPr>
          <p:cNvSpPr/>
          <p:nvPr/>
        </p:nvSpPr>
        <p:spPr>
          <a:xfrm>
            <a:off x="3078787" y="847908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40037-E166-2A45-8C40-229AAE9E8019}"/>
              </a:ext>
            </a:extLst>
          </p:cNvPr>
          <p:cNvSpPr/>
          <p:nvPr/>
        </p:nvSpPr>
        <p:spPr>
          <a:xfrm>
            <a:off x="3078787" y="2392218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467AF-D5CC-BF46-966A-3D07C59B72E8}"/>
              </a:ext>
            </a:extLst>
          </p:cNvPr>
          <p:cNvSpPr/>
          <p:nvPr/>
        </p:nvSpPr>
        <p:spPr>
          <a:xfrm>
            <a:off x="3078787" y="3761504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6187A-DCE2-BA49-90AF-B45F68DBFA90}"/>
              </a:ext>
            </a:extLst>
          </p:cNvPr>
          <p:cNvSpPr/>
          <p:nvPr/>
        </p:nvSpPr>
        <p:spPr>
          <a:xfrm>
            <a:off x="2943320" y="6132873"/>
            <a:ext cx="7272000" cy="36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0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6A78-9E1C-014F-ABF4-4BCA860F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FUMA: registration/login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E273D0-B81D-854B-AED5-6441267F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192000" cy="51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41AC-27B3-A443-99C6-01C645D6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D920F7-675A-BF44-AB7D-E0B1E5E1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4" y="0"/>
            <a:ext cx="1156891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D32948-4451-4A4A-98E5-C19C96FE0939}"/>
              </a:ext>
            </a:extLst>
          </p:cNvPr>
          <p:cNvSpPr/>
          <p:nvPr/>
        </p:nvSpPr>
        <p:spPr>
          <a:xfrm>
            <a:off x="2147455" y="771599"/>
            <a:ext cx="2812474" cy="56803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3816D5-9396-054E-B697-20A68CEC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6187"/>
            <a:ext cx="12192000" cy="53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5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026BD5-C97B-C444-846E-E9036B4D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884"/>
            <a:ext cx="12192000" cy="59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3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58FEB55-F8BC-2A43-AABC-211863AC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568"/>
            <a:ext cx="12192000" cy="57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5DD2-01AF-F847-9AE4-C9901B27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BD26EB3-7DE7-454D-8B39-698A0B4A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6" y="0"/>
            <a:ext cx="11987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1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21B1-7B96-E742-91EE-79675A15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593606-B1D8-1747-8E55-E850180A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3" y="0"/>
            <a:ext cx="11835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4BA7-AD85-8845-BE65-2BB83D85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CA5FAB-3F53-8A49-A5F7-63AE92354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8" y="0"/>
            <a:ext cx="10794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5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12858F-C76C-354D-B58A-B119EEE1F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484"/>
            <a:ext cx="12192000" cy="47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3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11EA0-3D9F-0A40-AF6E-B12B931E6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14" y="217886"/>
            <a:ext cx="9572754" cy="6422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5AB89-5764-1547-AB33-AA810C6026F2}"/>
              </a:ext>
            </a:extLst>
          </p:cNvPr>
          <p:cNvSpPr txBox="1"/>
          <p:nvPr/>
        </p:nvSpPr>
        <p:spPr>
          <a:xfrm>
            <a:off x="-62530" y="6590255"/>
            <a:ext cx="4599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hlinkClick r:id="rId3" tooltip="Persistent link using digital object identifier"/>
              </a:rPr>
              <a:t>https://doi.org/10.1016/j.ajhg.2018.04.002</a:t>
            </a:r>
            <a:endParaRPr lang="en-US" sz="15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7AC508-15AB-DC44-A453-B34191E0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</a:rPr>
              <a:t>GWAS studies and functional follow-up studies by year</a:t>
            </a:r>
          </a:p>
        </p:txBody>
      </p:sp>
    </p:spTree>
    <p:extLst>
      <p:ext uri="{BB962C8B-B14F-4D97-AF65-F5344CB8AC3E}">
        <p14:creationId xmlns:p14="http://schemas.microsoft.com/office/powerpoint/2010/main" val="141783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0797-6B41-9541-BC5B-65F358FB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rgbClr val="00B0F0"/>
                </a:solidFill>
              </a:rPr>
              <a:t>Suggested readings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B93B5-11F6-2F42-A489-B4954F581B31}"/>
              </a:ext>
            </a:extLst>
          </p:cNvPr>
          <p:cNvSpPr txBox="1"/>
          <p:nvPr/>
        </p:nvSpPr>
        <p:spPr>
          <a:xfrm>
            <a:off x="330100" y="1690690"/>
            <a:ext cx="11134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500" dirty="0">
                <a:latin typeface="Constantia" panose="02030602050306030303" pitchFamily="18" charset="0"/>
              </a:rPr>
              <a:t>Genome-wide association studies </a:t>
            </a:r>
          </a:p>
          <a:p>
            <a:pPr lvl="1">
              <a:buClr>
                <a:srgbClr val="00B0F0"/>
              </a:buClr>
            </a:pPr>
            <a:r>
              <a:rPr lang="en-US" sz="2500" dirty="0">
                <a:latin typeface="Constantia" panose="02030602050306030303" pitchFamily="18" charset="0"/>
                <a:hlinkClick r:id="rId2"/>
              </a:rPr>
              <a:t>https://www.nature.com/articles/s43586-021-00056-9</a:t>
            </a:r>
            <a:endParaRPr lang="en-US" sz="2500" dirty="0">
              <a:latin typeface="Constantia" panose="02030602050306030303" pitchFamily="18" charset="0"/>
            </a:endParaRP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500" dirty="0">
              <a:latin typeface="Constantia" panose="02030602050306030303" pitchFamily="18" charset="0"/>
            </a:endParaRPr>
          </a:p>
          <a:p>
            <a:pPr marL="742950" lvl="1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2500" dirty="0">
              <a:latin typeface="Constantia" panose="02030602050306030303" pitchFamily="18" charset="0"/>
            </a:endParaRP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2500" dirty="0">
                <a:latin typeface="Constantia" panose="02030602050306030303" pitchFamily="18" charset="0"/>
              </a:rPr>
              <a:t>Functional mapping and annotation of genetic associations with FUMA</a:t>
            </a:r>
          </a:p>
          <a:p>
            <a:pPr lvl="1">
              <a:buClr>
                <a:srgbClr val="00B0F0"/>
              </a:buClr>
            </a:pPr>
            <a:r>
              <a:rPr lang="en-GB" sz="2500" u="sng" dirty="0">
                <a:latin typeface="Constantia" panose="02030602050306030303" pitchFamily="18" charset="0"/>
                <a:hlinkClick r:id="rId3"/>
              </a:rPr>
              <a:t>https://www.nature.com/articles/s41467-017-01261-5</a:t>
            </a:r>
            <a:endParaRPr lang="en-GB" sz="2500" u="sng" dirty="0">
              <a:latin typeface="Constantia" panose="02030602050306030303" pitchFamily="18" charset="0"/>
            </a:endParaRPr>
          </a:p>
          <a:p>
            <a:pPr lvl="1">
              <a:buClr>
                <a:srgbClr val="00B0F0"/>
              </a:buClr>
            </a:pP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6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BBFEB-6ABA-CD40-85FE-E37E7B57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Post GWAS analysis: basic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4C697-94FC-6748-8D83-9A46B7475EB9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/>
              <a:t>What are the associated loci?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9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/>
              <a:t>What are the likely causal variants?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9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/>
              <a:t>What are the target genes in the locus?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9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/>
              <a:t>What are the epigenetic effects of the associated loci?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90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900"/>
              <a:t>What are the affected tissues and pathways?</a:t>
            </a: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58897988-1D62-CEBD-1CAE-33309963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96" r="23148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7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BBFEB-6ABA-CD40-85FE-E37E7B57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Post GWAS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4C697-94FC-6748-8D83-9A46B7475EB9}"/>
              </a:ext>
            </a:extLst>
          </p:cNvPr>
          <p:cNvSpPr txBox="1"/>
          <p:nvPr/>
        </p:nvSpPr>
        <p:spPr>
          <a:xfrm>
            <a:off x="761802" y="2743200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SNP to gene mapping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gene to function mapping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pathway analysis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fine-mapping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genetic correlation analysis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Mendelian randomization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polygenic risk prediction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77504D6A-B6CD-461F-8B25-1C69951F4F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8" r="35581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22"/>
    </mc:Choice>
    <mc:Fallback xmlns="">
      <p:transition spd="slow" advTm="949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A28A-1DB2-C041-BCE1-799C5860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06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Post GWAS analysis pipeline: an example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52F8DDD-2EF9-A049-994C-FEF6E2D1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9518"/>
            <a:ext cx="12192000" cy="3922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2C266-0F53-044A-8369-5B3CE750DE56}"/>
              </a:ext>
            </a:extLst>
          </p:cNvPr>
          <p:cNvSpPr txBox="1"/>
          <p:nvPr/>
        </p:nvSpPr>
        <p:spPr>
          <a:xfrm>
            <a:off x="0" y="6611779"/>
            <a:ext cx="2560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doi.org</a:t>
            </a:r>
            <a:r>
              <a:rPr lang="en-GB" sz="1000" dirty="0"/>
              <a:t>/10.1038/ s41568-018-0087-3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CD26EB-4349-B147-A5C8-AC70B73DF82E}"/>
              </a:ext>
            </a:extLst>
          </p:cNvPr>
          <p:cNvSpPr/>
          <p:nvPr/>
        </p:nvSpPr>
        <p:spPr>
          <a:xfrm>
            <a:off x="101600" y="2286000"/>
            <a:ext cx="7518400" cy="4136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ECEA-ABA1-4742-8B9B-DFE41DD3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87" y="36512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Post GWAS analysis pipeline: an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D04FC-7B94-AF4A-B8C7-5EEFD02730A8}"/>
              </a:ext>
            </a:extLst>
          </p:cNvPr>
          <p:cNvSpPr txBox="1"/>
          <p:nvPr/>
        </p:nvSpPr>
        <p:spPr>
          <a:xfrm>
            <a:off x="-55420" y="6653344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mesuturkey.wordpress.com</a:t>
            </a:r>
            <a:endParaRPr lang="en-US" sz="10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59D7C73-CFCD-E44A-AE28-BE262BFB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2205"/>
            <a:ext cx="11985575" cy="35017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B367EC-7403-A64B-932C-82E980ADB38D}"/>
              </a:ext>
            </a:extLst>
          </p:cNvPr>
          <p:cNvSpPr/>
          <p:nvPr/>
        </p:nvSpPr>
        <p:spPr>
          <a:xfrm>
            <a:off x="347134" y="3533109"/>
            <a:ext cx="2116666" cy="4206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6FC55-2051-F747-A87B-E6095855E4E4}"/>
              </a:ext>
            </a:extLst>
          </p:cNvPr>
          <p:cNvSpPr/>
          <p:nvPr/>
        </p:nvSpPr>
        <p:spPr>
          <a:xfrm>
            <a:off x="3539066" y="3540982"/>
            <a:ext cx="2116665" cy="4206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413424-8558-8247-BBE9-CF71222D674F}"/>
              </a:ext>
            </a:extLst>
          </p:cNvPr>
          <p:cNvSpPr/>
          <p:nvPr/>
        </p:nvSpPr>
        <p:spPr>
          <a:xfrm>
            <a:off x="6730997" y="3540982"/>
            <a:ext cx="2582336" cy="4206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872C56-59C0-484C-AA83-B4C6C880471D}"/>
              </a:ext>
            </a:extLst>
          </p:cNvPr>
          <p:cNvSpPr/>
          <p:nvPr/>
        </p:nvSpPr>
        <p:spPr>
          <a:xfrm>
            <a:off x="10270067" y="3540982"/>
            <a:ext cx="1803401" cy="4206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04A4-D671-D64C-AAAB-71F87548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33" y="1652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00B0F0"/>
                </a:solidFill>
              </a:rPr>
              <a:t>Fu</a:t>
            </a:r>
            <a:r>
              <a:rPr lang="en-US" sz="4500" dirty="0"/>
              <a:t>nctional </a:t>
            </a:r>
            <a:r>
              <a:rPr lang="en-US" sz="4500" dirty="0">
                <a:solidFill>
                  <a:srgbClr val="00B0F0"/>
                </a:solidFill>
              </a:rPr>
              <a:t>M</a:t>
            </a:r>
            <a:r>
              <a:rPr lang="en-US" sz="4500" dirty="0"/>
              <a:t>apping and </a:t>
            </a:r>
            <a:r>
              <a:rPr lang="en-US" sz="4500" dirty="0">
                <a:solidFill>
                  <a:srgbClr val="00B0F0"/>
                </a:solidFill>
              </a:rPr>
              <a:t>A</a:t>
            </a:r>
            <a:r>
              <a:rPr lang="en-US" sz="4500" dirty="0"/>
              <a:t>nnotation of GWAS: </a:t>
            </a:r>
            <a:r>
              <a:rPr lang="en-US" sz="4500" dirty="0">
                <a:solidFill>
                  <a:srgbClr val="00B0F0"/>
                </a:solidFill>
                <a:ea typeface="Beirut" charset="-78"/>
                <a:cs typeface="Beirut" charset="-78"/>
              </a:rPr>
              <a:t>FUMA</a:t>
            </a:r>
            <a:endParaRPr lang="en-US" sz="4500" dirty="0">
              <a:solidFill>
                <a:srgbClr val="00B0F0"/>
              </a:solidFill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4FBB47-E9DF-6240-938E-B68346E11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3" y="1472636"/>
            <a:ext cx="12192000" cy="53853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DE049B-C548-FD4C-921E-DF8B6F94A4CE}"/>
              </a:ext>
            </a:extLst>
          </p:cNvPr>
          <p:cNvSpPr/>
          <p:nvPr/>
        </p:nvSpPr>
        <p:spPr>
          <a:xfrm>
            <a:off x="-41565" y="6678919"/>
            <a:ext cx="2042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10.1038/s41467-017-01261-5 </a:t>
            </a:r>
            <a:endParaRPr lang="en-GB" sz="1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CF4BB-108A-214F-BA64-789587F4D662}"/>
              </a:ext>
            </a:extLst>
          </p:cNvPr>
          <p:cNvSpPr txBox="1"/>
          <p:nvPr/>
        </p:nvSpPr>
        <p:spPr>
          <a:xfrm>
            <a:off x="9234721" y="3684744"/>
            <a:ext cx="243733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https://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fuma.ctglab.nl</a:t>
            </a:r>
            <a:endParaRPr lang="en-US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90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B395CD-B77D-5C47-B5DA-93F488A9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21" y="0"/>
            <a:ext cx="10825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9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7872</TotalTime>
  <Words>527</Words>
  <Application>Microsoft Macintosh PowerPoint</Application>
  <PresentationFormat>Widescreen</PresentationFormat>
  <Paragraphs>86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Aptos</vt:lpstr>
      <vt:lpstr>Arial</vt:lpstr>
      <vt:lpstr>Beirut</vt:lpstr>
      <vt:lpstr>Calibri</vt:lpstr>
      <vt:lpstr>Calibri Light</vt:lpstr>
      <vt:lpstr>Constantia</vt:lpstr>
      <vt:lpstr>Courier New</vt:lpstr>
      <vt:lpstr>Times New Roman</vt:lpstr>
      <vt:lpstr>Office Theme</vt:lpstr>
      <vt:lpstr>Post GWAS analyses</vt:lpstr>
      <vt:lpstr>Genome-wide association study: steps</vt:lpstr>
      <vt:lpstr>GWAS studies and functional follow-up studies by year</vt:lpstr>
      <vt:lpstr>Post GWAS analysis: basic questions</vt:lpstr>
      <vt:lpstr>Post GWAS analysis</vt:lpstr>
      <vt:lpstr>Post GWAS analysis pipeline: an example</vt:lpstr>
      <vt:lpstr>Post GWAS analysis pipeline: an example</vt:lpstr>
      <vt:lpstr>Functional Mapping and Annotation of GWAS: FUMA</vt:lpstr>
      <vt:lpstr>PowerPoint Presentation</vt:lpstr>
      <vt:lpstr>Expression quantitative trait locus: eQTL</vt:lpstr>
      <vt:lpstr>Combined Annotation Dependent Depletion Score: CADD</vt:lpstr>
      <vt:lpstr>PowerPoint Presentation</vt:lpstr>
      <vt:lpstr>Functional Mapping and Annotation of GWAS: FUMA</vt:lpstr>
      <vt:lpstr>FUMA workflow </vt:lpstr>
      <vt:lpstr>FUMA workflow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FUMA: registration/login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post GWAS analysis</dc:title>
  <dc:creator>Devendra Meena</dc:creator>
  <cp:lastModifiedBy>Tzoulaki, Ioanna</cp:lastModifiedBy>
  <cp:revision>87</cp:revision>
  <dcterms:created xsi:type="dcterms:W3CDTF">2021-10-05T08:56:37Z</dcterms:created>
  <dcterms:modified xsi:type="dcterms:W3CDTF">2025-05-18T16:43:35Z</dcterms:modified>
</cp:coreProperties>
</file>