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946" r:id="rId2"/>
    <p:sldId id="942" r:id="rId3"/>
    <p:sldId id="943" r:id="rId4"/>
    <p:sldId id="944" r:id="rId5"/>
    <p:sldId id="945" r:id="rId6"/>
    <p:sldId id="947" r:id="rId7"/>
    <p:sldId id="948" r:id="rId8"/>
    <p:sldId id="949" r:id="rId9"/>
    <p:sldId id="950" r:id="rId10"/>
    <p:sldId id="951" r:id="rId11"/>
    <p:sldId id="952" r:id="rId12"/>
    <p:sldId id="953" r:id="rId13"/>
    <p:sldId id="954" r:id="rId14"/>
    <p:sldId id="818" r:id="rId15"/>
    <p:sldId id="821" r:id="rId16"/>
    <p:sldId id="822" r:id="rId17"/>
    <p:sldId id="823" r:id="rId18"/>
    <p:sldId id="824" r:id="rId19"/>
    <p:sldId id="826" r:id="rId20"/>
    <p:sldId id="827" r:id="rId21"/>
    <p:sldId id="825" r:id="rId22"/>
    <p:sldId id="828" r:id="rId23"/>
    <p:sldId id="829" r:id="rId24"/>
    <p:sldId id="831" r:id="rId25"/>
    <p:sldId id="830" r:id="rId26"/>
    <p:sldId id="277" r:id="rId27"/>
    <p:sldId id="832" r:id="rId28"/>
    <p:sldId id="285" r:id="rId29"/>
    <p:sldId id="287" r:id="rId30"/>
    <p:sldId id="833" r:id="rId31"/>
    <p:sldId id="841" r:id="rId32"/>
    <p:sldId id="834" r:id="rId33"/>
    <p:sldId id="835" r:id="rId34"/>
    <p:sldId id="836" r:id="rId35"/>
    <p:sldId id="957" r:id="rId36"/>
    <p:sldId id="958" r:id="rId37"/>
    <p:sldId id="838" r:id="rId38"/>
    <p:sldId id="840" r:id="rId39"/>
    <p:sldId id="940" r:id="rId40"/>
    <p:sldId id="955" r:id="rId41"/>
    <p:sldId id="842" r:id="rId42"/>
    <p:sldId id="843" r:id="rId43"/>
    <p:sldId id="844" r:id="rId44"/>
    <p:sldId id="845" r:id="rId45"/>
    <p:sldId id="846" r:id="rId46"/>
    <p:sldId id="847" r:id="rId47"/>
    <p:sldId id="848" r:id="rId48"/>
    <p:sldId id="849" r:id="rId49"/>
    <p:sldId id="306" r:id="rId50"/>
    <p:sldId id="307" r:id="rId51"/>
    <p:sldId id="309" r:id="rId52"/>
    <p:sldId id="310" r:id="rId53"/>
    <p:sldId id="313" r:id="rId54"/>
    <p:sldId id="312" r:id="rId55"/>
    <p:sldId id="335" r:id="rId56"/>
    <p:sldId id="336" r:id="rId57"/>
    <p:sldId id="337" r:id="rId58"/>
    <p:sldId id="338" r:id="rId59"/>
    <p:sldId id="341" r:id="rId60"/>
    <p:sldId id="342" r:id="rId61"/>
    <p:sldId id="343" r:id="rId62"/>
    <p:sldId id="340" r:id="rId63"/>
    <p:sldId id="850" r:id="rId64"/>
    <p:sldId id="258" r:id="rId65"/>
    <p:sldId id="259" r:id="rId66"/>
    <p:sldId id="913" r:id="rId67"/>
    <p:sldId id="785" r:id="rId68"/>
    <p:sldId id="786" r:id="rId69"/>
    <p:sldId id="787" r:id="rId70"/>
    <p:sldId id="790" r:id="rId71"/>
    <p:sldId id="915" r:id="rId72"/>
    <p:sldId id="914" r:id="rId73"/>
    <p:sldId id="916" r:id="rId74"/>
    <p:sldId id="791" r:id="rId75"/>
    <p:sldId id="917" r:id="rId76"/>
    <p:sldId id="926" r:id="rId77"/>
    <p:sldId id="804" r:id="rId78"/>
    <p:sldId id="924" r:id="rId79"/>
    <p:sldId id="928" r:id="rId80"/>
    <p:sldId id="929" r:id="rId81"/>
    <p:sldId id="934" r:id="rId82"/>
    <p:sldId id="935" r:id="rId83"/>
    <p:sldId id="956" r:id="rId84"/>
    <p:sldId id="936" r:id="rId85"/>
    <p:sldId id="267" r:id="rId86"/>
    <p:sldId id="798" r:id="rId87"/>
    <p:sldId id="932" r:id="rId88"/>
    <p:sldId id="938" r:id="rId89"/>
    <p:sldId id="269" r:id="rId90"/>
    <p:sldId id="939" r:id="rId91"/>
    <p:sldId id="283"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59"/>
    <p:restoredTop sz="64625"/>
  </p:normalViewPr>
  <p:slideViewPr>
    <p:cSldViewPr snapToGrid="0" snapToObjects="1">
      <p:cViewPr varScale="1">
        <p:scale>
          <a:sx n="75" d="100"/>
          <a:sy n="75" d="100"/>
        </p:scale>
        <p:origin x="14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6C0B9-5D77-D841-B3F5-1A0557B86A43}" type="doc">
      <dgm:prSet loTypeId="urn:microsoft.com/office/officeart/2005/8/layout/radial4" loCatId="" qsTypeId="urn:microsoft.com/office/officeart/2005/8/quickstyle/simple4" qsCatId="simple" csTypeId="urn:microsoft.com/office/officeart/2005/8/colors/accent0_3" csCatId="mainScheme" phldr="1"/>
      <dgm:spPr/>
      <dgm:t>
        <a:bodyPr/>
        <a:lstStyle/>
        <a:p>
          <a:endParaRPr lang="en-GB"/>
        </a:p>
      </dgm:t>
    </dgm:pt>
    <dgm:pt modelId="{511E6F95-D5FE-0744-8B46-1127F6D9E497}">
      <dgm:prSet phldrT="[Text]"/>
      <dgm:spPr>
        <a:xfrm>
          <a:off x="3262793" y="3321974"/>
          <a:ext cx="2261232" cy="2261232"/>
        </a:xfrm>
      </dgm:spPr>
      <dgm:t>
        <a:bodyPr/>
        <a:lstStyle/>
        <a:p>
          <a:r>
            <a:rPr lang="en-GB">
              <a:latin typeface="Calibri" panose="020F0502020204030204" pitchFamily="34" charset="0"/>
              <a:ea typeface="+mn-ea"/>
              <a:cs typeface="Calibri" panose="020F0502020204030204" pitchFamily="34" charset="0"/>
            </a:rPr>
            <a:t>How to analyse?</a:t>
          </a:r>
        </a:p>
      </dgm:t>
    </dgm:pt>
    <dgm:pt modelId="{42FCAA01-D81E-014E-A6D4-31F90CFF0C14}" type="parTrans" cxnId="{80DAC0A5-31D9-4049-AAF6-9C62CC30376D}">
      <dgm:prSet/>
      <dgm:spPr/>
      <dgm:t>
        <a:bodyPr/>
        <a:lstStyle/>
        <a:p>
          <a:endParaRPr lang="en-GB">
            <a:latin typeface="Calibri" panose="020F0502020204030204" pitchFamily="34" charset="0"/>
            <a:cs typeface="Calibri" panose="020F0502020204030204" pitchFamily="34" charset="0"/>
          </a:endParaRPr>
        </a:p>
      </dgm:t>
    </dgm:pt>
    <dgm:pt modelId="{BE8815E9-943E-794D-B709-FC971A0CF68A}" type="sibTrans" cxnId="{80DAC0A5-31D9-4049-AAF6-9C62CC30376D}">
      <dgm:prSet/>
      <dgm:spPr/>
      <dgm:t>
        <a:bodyPr/>
        <a:lstStyle/>
        <a:p>
          <a:endParaRPr lang="en-GB">
            <a:latin typeface="Calibri" panose="020F0502020204030204" pitchFamily="34" charset="0"/>
            <a:cs typeface="Calibri" panose="020F0502020204030204" pitchFamily="34" charset="0"/>
          </a:endParaRPr>
        </a:p>
      </dgm:t>
    </dgm:pt>
    <dgm:pt modelId="{83929288-79C1-F041-B055-DA0BA3CA744B}">
      <dgm:prSet phldrT="[Text]"/>
      <dgm:spPr>
        <a:xfrm>
          <a:off x="672" y="3593322"/>
          <a:ext cx="2148171" cy="1718537"/>
        </a:xfrm>
      </dgm:spPr>
      <dgm:t>
        <a:bodyPr/>
        <a:lstStyle/>
        <a:p>
          <a:r>
            <a:rPr lang="en-GB" dirty="0">
              <a:latin typeface="Calibri" panose="020F0502020204030204" pitchFamily="34" charset="0"/>
              <a:ea typeface="+mn-ea"/>
              <a:cs typeface="Calibri" panose="020F0502020204030204" pitchFamily="34" charset="0"/>
            </a:rPr>
            <a:t>High throughput</a:t>
          </a:r>
        </a:p>
      </dgm:t>
    </dgm:pt>
    <dgm:pt modelId="{4951581D-7BF6-0645-8778-828799A72535}" type="parTrans" cxnId="{1BDD6E02-4A58-0C4F-BA8A-571DB636996B}">
      <dgm:prSet/>
      <dgm:spPr>
        <a:xfrm rot="10800000">
          <a:off x="1074758" y="4130365"/>
          <a:ext cx="2067692" cy="644451"/>
        </a:xfrm>
      </dgm:spPr>
      <dgm:t>
        <a:bodyPr/>
        <a:lstStyle/>
        <a:p>
          <a:endParaRPr lang="en-GB">
            <a:latin typeface="Calibri" panose="020F0502020204030204" pitchFamily="34" charset="0"/>
            <a:cs typeface="Calibri" panose="020F0502020204030204" pitchFamily="34" charset="0"/>
          </a:endParaRPr>
        </a:p>
      </dgm:t>
    </dgm:pt>
    <dgm:pt modelId="{84838533-990E-EA47-85A0-70BF36257D65}" type="sibTrans" cxnId="{1BDD6E02-4A58-0C4F-BA8A-571DB636996B}">
      <dgm:prSet/>
      <dgm:spPr/>
      <dgm:t>
        <a:bodyPr/>
        <a:lstStyle/>
        <a:p>
          <a:endParaRPr lang="en-GB">
            <a:latin typeface="Calibri" panose="020F0502020204030204" pitchFamily="34" charset="0"/>
            <a:cs typeface="Calibri" panose="020F0502020204030204" pitchFamily="34" charset="0"/>
          </a:endParaRPr>
        </a:p>
      </dgm:t>
    </dgm:pt>
    <dgm:pt modelId="{7E47D112-8350-6041-997A-0FDA2841199F}">
      <dgm:prSet phldrT="[Text]"/>
      <dgm:spPr>
        <a:xfrm>
          <a:off x="972683" y="1246681"/>
          <a:ext cx="2148171" cy="1718537"/>
        </a:xfrm>
      </dgm:spPr>
      <dgm:t>
        <a:bodyPr/>
        <a:lstStyle/>
        <a:p>
          <a:r>
            <a:rPr lang="en-GB">
              <a:latin typeface="Calibri" panose="020F0502020204030204" pitchFamily="34" charset="0"/>
              <a:ea typeface="+mn-ea"/>
              <a:cs typeface="Calibri" panose="020F0502020204030204" pitchFamily="34" charset="0"/>
            </a:rPr>
            <a:t>High degree of collinearity</a:t>
          </a:r>
        </a:p>
      </dgm:t>
    </dgm:pt>
    <dgm:pt modelId="{CB629029-FD80-EB4E-AFC3-962087D88CE2}" type="parTrans" cxnId="{0BEBB84E-0379-3E4A-A283-73A1E7EE97C2}">
      <dgm:prSet/>
      <dgm:spPr>
        <a:xfrm rot="13500000">
          <a:off x="1743962" y="2514764"/>
          <a:ext cx="2067692" cy="644451"/>
        </a:xfrm>
      </dgm:spPr>
      <dgm:t>
        <a:bodyPr/>
        <a:lstStyle/>
        <a:p>
          <a:endParaRPr lang="en-GB">
            <a:latin typeface="Calibri" panose="020F0502020204030204" pitchFamily="34" charset="0"/>
            <a:cs typeface="Calibri" panose="020F0502020204030204" pitchFamily="34" charset="0"/>
          </a:endParaRPr>
        </a:p>
      </dgm:t>
    </dgm:pt>
    <dgm:pt modelId="{C4A06BFB-ED0B-5E4A-9375-CB14D8E67B78}" type="sibTrans" cxnId="{0BEBB84E-0379-3E4A-A283-73A1E7EE97C2}">
      <dgm:prSet/>
      <dgm:spPr/>
      <dgm:t>
        <a:bodyPr/>
        <a:lstStyle/>
        <a:p>
          <a:endParaRPr lang="en-GB">
            <a:latin typeface="Calibri" panose="020F0502020204030204" pitchFamily="34" charset="0"/>
            <a:cs typeface="Calibri" panose="020F0502020204030204" pitchFamily="34" charset="0"/>
          </a:endParaRPr>
        </a:p>
      </dgm:t>
    </dgm:pt>
    <dgm:pt modelId="{8FA21AAF-65DC-9E4A-A07E-960E96186EA9}">
      <dgm:prSet phldrT="[Text]"/>
      <dgm:spPr>
        <a:xfrm>
          <a:off x="5665964" y="1246681"/>
          <a:ext cx="2148171" cy="1718537"/>
        </a:xfrm>
      </dgm:spPr>
      <dgm:t>
        <a:bodyPr/>
        <a:lstStyle/>
        <a:p>
          <a:r>
            <a:rPr lang="en-GB" dirty="0">
              <a:latin typeface="Calibri" panose="020F0502020204030204" pitchFamily="34" charset="0"/>
              <a:ea typeface="+mn-ea"/>
              <a:cs typeface="Calibri" panose="020F0502020204030204" pitchFamily="34" charset="0"/>
            </a:rPr>
            <a:t>Multiple analytical methods</a:t>
          </a:r>
        </a:p>
      </dgm:t>
    </dgm:pt>
    <dgm:pt modelId="{EA39E497-527C-E946-BACD-EF2B2CD6F6A3}" type="parTrans" cxnId="{00AFCE99-1A71-144A-8EBA-5C386FAAB448}">
      <dgm:prSet/>
      <dgm:spPr>
        <a:xfrm rot="18900000">
          <a:off x="4975164" y="2514764"/>
          <a:ext cx="2067692" cy="644451"/>
        </a:xfrm>
      </dgm:spPr>
      <dgm:t>
        <a:bodyPr/>
        <a:lstStyle/>
        <a:p>
          <a:endParaRPr lang="en-GB">
            <a:latin typeface="Calibri" panose="020F0502020204030204" pitchFamily="34" charset="0"/>
            <a:cs typeface="Calibri" panose="020F0502020204030204" pitchFamily="34" charset="0"/>
          </a:endParaRPr>
        </a:p>
      </dgm:t>
    </dgm:pt>
    <dgm:pt modelId="{D0CA186A-9003-2248-A661-FF8224DC950D}" type="sibTrans" cxnId="{00AFCE99-1A71-144A-8EBA-5C386FAAB448}">
      <dgm:prSet/>
      <dgm:spPr/>
      <dgm:t>
        <a:bodyPr/>
        <a:lstStyle/>
        <a:p>
          <a:endParaRPr lang="en-GB">
            <a:latin typeface="Calibri" panose="020F0502020204030204" pitchFamily="34" charset="0"/>
            <a:cs typeface="Calibri" panose="020F0502020204030204" pitchFamily="34" charset="0"/>
          </a:endParaRPr>
        </a:p>
      </dgm:t>
    </dgm:pt>
    <dgm:pt modelId="{E7FEEA30-7E95-DA4B-9771-7CA4E6D3BF5A}">
      <dgm:prSet phldrT="[Text]"/>
      <dgm:spPr>
        <a:xfrm>
          <a:off x="6637975" y="3593322"/>
          <a:ext cx="2148171" cy="1718537"/>
        </a:xfrm>
      </dgm:spPr>
      <dgm:t>
        <a:bodyPr/>
        <a:lstStyle/>
        <a:p>
          <a:r>
            <a:rPr lang="en-GB" dirty="0">
              <a:latin typeface="Calibri" panose="020F0502020204030204" pitchFamily="34" charset="0"/>
              <a:ea typeface="+mn-ea"/>
              <a:cs typeface="Calibri" panose="020F0502020204030204" pitchFamily="34" charset="0"/>
            </a:rPr>
            <a:t>Sensitive to many effects</a:t>
          </a:r>
        </a:p>
      </dgm:t>
    </dgm:pt>
    <dgm:pt modelId="{2847DF0B-0224-A04A-84A7-F3805CBF8191}" type="parTrans" cxnId="{B5CE36AB-AB66-8245-A438-ACE143BFB360}">
      <dgm:prSet/>
      <dgm:spPr>
        <a:xfrm>
          <a:off x="5644367" y="4130365"/>
          <a:ext cx="2067692" cy="644451"/>
        </a:xfrm>
      </dgm:spPr>
      <dgm:t>
        <a:bodyPr/>
        <a:lstStyle/>
        <a:p>
          <a:endParaRPr lang="en-GB">
            <a:latin typeface="Calibri" panose="020F0502020204030204" pitchFamily="34" charset="0"/>
            <a:cs typeface="Calibri" panose="020F0502020204030204" pitchFamily="34" charset="0"/>
          </a:endParaRPr>
        </a:p>
      </dgm:t>
    </dgm:pt>
    <dgm:pt modelId="{E0CA5205-190E-1744-B63B-7DEC25ED5CAC}" type="sibTrans" cxnId="{B5CE36AB-AB66-8245-A438-ACE143BFB360}">
      <dgm:prSet/>
      <dgm:spPr/>
      <dgm:t>
        <a:bodyPr/>
        <a:lstStyle/>
        <a:p>
          <a:endParaRPr lang="en-GB">
            <a:latin typeface="Calibri" panose="020F0502020204030204" pitchFamily="34" charset="0"/>
            <a:cs typeface="Calibri" panose="020F0502020204030204" pitchFamily="34" charset="0"/>
          </a:endParaRPr>
        </a:p>
      </dgm:t>
    </dgm:pt>
    <dgm:pt modelId="{D84603CC-BF6F-3146-A104-959BDB3A8578}">
      <dgm:prSet phldrT="[Text]"/>
      <dgm:spPr>
        <a:xfrm>
          <a:off x="3319323" y="274671"/>
          <a:ext cx="2148171" cy="1718537"/>
        </a:xfrm>
      </dgm:spPr>
      <dgm:t>
        <a:bodyPr/>
        <a:lstStyle/>
        <a:p>
          <a:r>
            <a:rPr lang="en-GB" dirty="0">
              <a:latin typeface="Calibri" panose="020F0502020204030204" pitchFamily="34" charset="0"/>
              <a:ea typeface="+mn-ea"/>
              <a:cs typeface="Calibri" panose="020F0502020204030204" pitchFamily="34" charset="0"/>
            </a:rPr>
            <a:t>Unknown number and identity of metabolites</a:t>
          </a:r>
        </a:p>
      </dgm:t>
    </dgm:pt>
    <dgm:pt modelId="{B1698EFF-369A-CD45-987E-CD311BFA2142}" type="parTrans" cxnId="{1EF6ED1E-F96D-864A-9731-F18891056E75}">
      <dgm:prSet/>
      <dgm:spPr>
        <a:xfrm rot="16200000">
          <a:off x="3359563" y="1845560"/>
          <a:ext cx="2067692" cy="644451"/>
        </a:xfrm>
      </dgm:spPr>
      <dgm:t>
        <a:bodyPr/>
        <a:lstStyle/>
        <a:p>
          <a:endParaRPr lang="en-GB">
            <a:latin typeface="Calibri" panose="020F0502020204030204" pitchFamily="34" charset="0"/>
            <a:cs typeface="Calibri" panose="020F0502020204030204" pitchFamily="34" charset="0"/>
          </a:endParaRPr>
        </a:p>
      </dgm:t>
    </dgm:pt>
    <dgm:pt modelId="{E289927F-098F-5F4C-8CB1-901F44B3758F}" type="sibTrans" cxnId="{1EF6ED1E-F96D-864A-9731-F18891056E75}">
      <dgm:prSet/>
      <dgm:spPr/>
      <dgm:t>
        <a:bodyPr/>
        <a:lstStyle/>
        <a:p>
          <a:endParaRPr lang="en-GB">
            <a:latin typeface="Calibri" panose="020F0502020204030204" pitchFamily="34" charset="0"/>
            <a:cs typeface="Calibri" panose="020F0502020204030204" pitchFamily="34" charset="0"/>
          </a:endParaRPr>
        </a:p>
      </dgm:t>
    </dgm:pt>
    <dgm:pt modelId="{044975FA-503B-5C46-B8DE-3F96EC87D171}">
      <dgm:prSet phldrT="[Text]"/>
      <dgm:spPr>
        <a:xfrm>
          <a:off x="5665964" y="1246681"/>
          <a:ext cx="2148171" cy="1718537"/>
        </a:xfrm>
      </dgm:spPr>
      <dgm:t>
        <a:bodyPr/>
        <a:lstStyle/>
        <a:p>
          <a:r>
            <a:rPr lang="en-GB" dirty="0">
              <a:latin typeface="Calibri" panose="020F0502020204030204" pitchFamily="34" charset="0"/>
              <a:ea typeface="+mn-ea"/>
              <a:cs typeface="Calibri" panose="020F0502020204030204" pitchFamily="34" charset="0"/>
            </a:rPr>
            <a:t>NMR, LC-MS, GC-MS, CE-MS…</a:t>
          </a:r>
        </a:p>
      </dgm:t>
    </dgm:pt>
    <dgm:pt modelId="{ED972B0C-C5CA-5C4D-8782-196C1815BF70}" type="parTrans" cxnId="{CC5460CC-4412-1845-A0ED-457D4B478306}">
      <dgm:prSet/>
      <dgm:spPr/>
      <dgm:t>
        <a:bodyPr/>
        <a:lstStyle/>
        <a:p>
          <a:endParaRPr lang="en-GB">
            <a:latin typeface="Calibri" panose="020F0502020204030204" pitchFamily="34" charset="0"/>
            <a:cs typeface="Calibri" panose="020F0502020204030204" pitchFamily="34" charset="0"/>
          </a:endParaRPr>
        </a:p>
      </dgm:t>
    </dgm:pt>
    <dgm:pt modelId="{D1F50974-0A30-2D4B-BB68-7CC5E5BC6B64}" type="sibTrans" cxnId="{CC5460CC-4412-1845-A0ED-457D4B478306}">
      <dgm:prSet/>
      <dgm:spPr/>
      <dgm:t>
        <a:bodyPr/>
        <a:lstStyle/>
        <a:p>
          <a:endParaRPr lang="en-GB">
            <a:latin typeface="Calibri" panose="020F0502020204030204" pitchFamily="34" charset="0"/>
            <a:cs typeface="Calibri" panose="020F0502020204030204" pitchFamily="34" charset="0"/>
          </a:endParaRPr>
        </a:p>
      </dgm:t>
    </dgm:pt>
    <dgm:pt modelId="{3C09954E-6896-7645-B024-B5FAAE02D1D5}">
      <dgm:prSet phldrT="[Text]"/>
      <dgm:spPr>
        <a:xfrm>
          <a:off x="3319323" y="274671"/>
          <a:ext cx="2148171" cy="1718537"/>
        </a:xfrm>
      </dgm:spPr>
      <dgm:t>
        <a:bodyPr/>
        <a:lstStyle/>
        <a:p>
          <a:r>
            <a:rPr lang="en-GB">
              <a:latin typeface="Calibri" panose="020F0502020204030204" pitchFamily="34" charset="0"/>
              <a:ea typeface="+mn-ea"/>
              <a:cs typeface="Calibri" panose="020F0502020204030204" pitchFamily="34" charset="0"/>
            </a:rPr>
            <a:t>Contrast with microarray/sequence data</a:t>
          </a:r>
        </a:p>
      </dgm:t>
    </dgm:pt>
    <dgm:pt modelId="{8AC17084-850E-664A-8E20-C1EC82B8A3F5}" type="parTrans" cxnId="{B96F19B3-C523-AF4A-93F3-F26E66528CE9}">
      <dgm:prSet/>
      <dgm:spPr/>
      <dgm:t>
        <a:bodyPr/>
        <a:lstStyle/>
        <a:p>
          <a:endParaRPr lang="en-GB">
            <a:latin typeface="Calibri" panose="020F0502020204030204" pitchFamily="34" charset="0"/>
            <a:cs typeface="Calibri" panose="020F0502020204030204" pitchFamily="34" charset="0"/>
          </a:endParaRPr>
        </a:p>
      </dgm:t>
    </dgm:pt>
    <dgm:pt modelId="{DBE48264-2329-4F40-A60C-FDB778C35EFB}" type="sibTrans" cxnId="{B96F19B3-C523-AF4A-93F3-F26E66528CE9}">
      <dgm:prSet/>
      <dgm:spPr/>
      <dgm:t>
        <a:bodyPr/>
        <a:lstStyle/>
        <a:p>
          <a:endParaRPr lang="en-GB">
            <a:latin typeface="Calibri" panose="020F0502020204030204" pitchFamily="34" charset="0"/>
            <a:cs typeface="Calibri" panose="020F0502020204030204" pitchFamily="34" charset="0"/>
          </a:endParaRPr>
        </a:p>
      </dgm:t>
    </dgm:pt>
    <dgm:pt modelId="{CEFB3215-F118-B244-A908-136DC488B42A}">
      <dgm:prSet phldrT="[Text]"/>
      <dgm:spPr>
        <a:xfrm>
          <a:off x="6637975" y="3593322"/>
          <a:ext cx="2148171" cy="1718537"/>
        </a:xfrm>
      </dgm:spPr>
      <dgm:t>
        <a:bodyPr/>
        <a:lstStyle/>
        <a:p>
          <a:r>
            <a:rPr lang="en-GB">
              <a:latin typeface="Calibri" panose="020F0502020204030204" pitchFamily="34" charset="0"/>
              <a:ea typeface="+mn-ea"/>
              <a:cs typeface="Calibri" panose="020F0502020204030204" pitchFamily="34" charset="0"/>
            </a:rPr>
            <a:t>Error &amp; bias</a:t>
          </a:r>
        </a:p>
      </dgm:t>
    </dgm:pt>
    <dgm:pt modelId="{15404CF2-43E2-3949-9C76-4DE9A60C6CE2}" type="parTrans" cxnId="{BF8A3EDF-28F9-4F4C-9F11-6E2983CEF245}">
      <dgm:prSet/>
      <dgm:spPr/>
      <dgm:t>
        <a:bodyPr/>
        <a:lstStyle/>
        <a:p>
          <a:endParaRPr lang="en-GB">
            <a:latin typeface="Calibri" panose="020F0502020204030204" pitchFamily="34" charset="0"/>
            <a:cs typeface="Calibri" panose="020F0502020204030204" pitchFamily="34" charset="0"/>
          </a:endParaRPr>
        </a:p>
      </dgm:t>
    </dgm:pt>
    <dgm:pt modelId="{95AC4D72-1D2B-5746-8B10-BB9BE2D08E6D}" type="sibTrans" cxnId="{BF8A3EDF-28F9-4F4C-9F11-6E2983CEF245}">
      <dgm:prSet/>
      <dgm:spPr/>
      <dgm:t>
        <a:bodyPr/>
        <a:lstStyle/>
        <a:p>
          <a:endParaRPr lang="en-GB">
            <a:latin typeface="Calibri" panose="020F0502020204030204" pitchFamily="34" charset="0"/>
            <a:cs typeface="Calibri" panose="020F0502020204030204" pitchFamily="34" charset="0"/>
          </a:endParaRPr>
        </a:p>
      </dgm:t>
    </dgm:pt>
    <dgm:pt modelId="{47D95803-6ABA-834B-9740-07C7AC67B3A5}">
      <dgm:prSet phldrT="[Text]"/>
      <dgm:spPr>
        <a:xfrm>
          <a:off x="6637975" y="3593322"/>
          <a:ext cx="2148171" cy="1718537"/>
        </a:xfrm>
      </dgm:spPr>
      <dgm:t>
        <a:bodyPr/>
        <a:lstStyle/>
        <a:p>
          <a:r>
            <a:rPr lang="en-GB">
              <a:latin typeface="Calibri" panose="020F0502020204030204" pitchFamily="34" charset="0"/>
              <a:ea typeface="+mn-ea"/>
              <a:cs typeface="Calibri" panose="020F0502020204030204" pitchFamily="34" charset="0"/>
            </a:rPr>
            <a:t>Confounders</a:t>
          </a:r>
        </a:p>
      </dgm:t>
    </dgm:pt>
    <dgm:pt modelId="{3B19C24C-9355-8A4E-ADDE-1CC1A4B377DD}" type="parTrans" cxnId="{E70B7088-A2BC-0241-8F2B-5CA42EF2ABBD}">
      <dgm:prSet/>
      <dgm:spPr/>
      <dgm:t>
        <a:bodyPr/>
        <a:lstStyle/>
        <a:p>
          <a:endParaRPr lang="en-GB">
            <a:latin typeface="Calibri" panose="020F0502020204030204" pitchFamily="34" charset="0"/>
            <a:cs typeface="Calibri" panose="020F0502020204030204" pitchFamily="34" charset="0"/>
          </a:endParaRPr>
        </a:p>
      </dgm:t>
    </dgm:pt>
    <dgm:pt modelId="{14E3D361-A8C8-C145-8790-A95B3CC22E83}" type="sibTrans" cxnId="{E70B7088-A2BC-0241-8F2B-5CA42EF2ABBD}">
      <dgm:prSet/>
      <dgm:spPr/>
      <dgm:t>
        <a:bodyPr/>
        <a:lstStyle/>
        <a:p>
          <a:endParaRPr lang="en-GB">
            <a:latin typeface="Calibri" panose="020F0502020204030204" pitchFamily="34" charset="0"/>
            <a:cs typeface="Calibri" panose="020F0502020204030204" pitchFamily="34" charset="0"/>
          </a:endParaRPr>
        </a:p>
      </dgm:t>
    </dgm:pt>
    <dgm:pt modelId="{8D3C354E-BD8E-974E-BDEF-B910475BF092}">
      <dgm:prSet phldrT="[Text]"/>
      <dgm:spPr>
        <a:xfrm>
          <a:off x="972683" y="1246681"/>
          <a:ext cx="2148171" cy="1718537"/>
        </a:xfrm>
      </dgm:spPr>
      <dgm:t>
        <a:bodyPr/>
        <a:lstStyle/>
        <a:p>
          <a:r>
            <a:rPr lang="en-GB">
              <a:latin typeface="Calibri" panose="020F0502020204030204" pitchFamily="34" charset="0"/>
              <a:ea typeface="+mn-ea"/>
              <a:cs typeface="Calibri" panose="020F0502020204030204" pitchFamily="34" charset="0"/>
            </a:rPr>
            <a:t>Biological / analytical correlations</a:t>
          </a:r>
        </a:p>
      </dgm:t>
    </dgm:pt>
    <dgm:pt modelId="{FE1B18EE-A1C3-994F-8C94-7936FAFD759C}" type="parTrans" cxnId="{2C932D23-34C2-FC44-A64F-3AF84A21E73F}">
      <dgm:prSet/>
      <dgm:spPr/>
      <dgm:t>
        <a:bodyPr/>
        <a:lstStyle/>
        <a:p>
          <a:endParaRPr lang="en-GB">
            <a:latin typeface="Calibri" panose="020F0502020204030204" pitchFamily="34" charset="0"/>
            <a:cs typeface="Calibri" panose="020F0502020204030204" pitchFamily="34" charset="0"/>
          </a:endParaRPr>
        </a:p>
      </dgm:t>
    </dgm:pt>
    <dgm:pt modelId="{D7008707-96ED-BB44-AE45-EE6D07E97312}" type="sibTrans" cxnId="{2C932D23-34C2-FC44-A64F-3AF84A21E73F}">
      <dgm:prSet/>
      <dgm:spPr/>
      <dgm:t>
        <a:bodyPr/>
        <a:lstStyle/>
        <a:p>
          <a:endParaRPr lang="en-GB">
            <a:latin typeface="Calibri" panose="020F0502020204030204" pitchFamily="34" charset="0"/>
            <a:cs typeface="Calibri" panose="020F0502020204030204" pitchFamily="34" charset="0"/>
          </a:endParaRPr>
        </a:p>
      </dgm:t>
    </dgm:pt>
    <dgm:pt modelId="{88785A4A-C8E7-5545-B9C7-49E028D3072E}">
      <dgm:prSet phldrT="[Text]"/>
      <dgm:spPr>
        <a:xfrm>
          <a:off x="672" y="3593322"/>
          <a:ext cx="2148171" cy="1718537"/>
        </a:xfrm>
      </dgm:spPr>
      <dgm:t>
        <a:bodyPr/>
        <a:lstStyle/>
        <a:p>
          <a:r>
            <a:rPr lang="en-GB">
              <a:latin typeface="Calibri" panose="020F0502020204030204" pitchFamily="34" charset="0"/>
              <a:ea typeface="+mn-ea"/>
              <a:cs typeface="Calibri" panose="020F0502020204030204" pitchFamily="34" charset="0"/>
            </a:rPr>
            <a:t>High dimensionality</a:t>
          </a:r>
        </a:p>
      </dgm:t>
    </dgm:pt>
    <dgm:pt modelId="{880263E5-CCB6-9F47-9C1C-2B1D34DD9774}" type="parTrans" cxnId="{291C672B-92CF-874E-A511-EE82A164C759}">
      <dgm:prSet/>
      <dgm:spPr/>
      <dgm:t>
        <a:bodyPr/>
        <a:lstStyle/>
        <a:p>
          <a:endParaRPr lang="en-GB">
            <a:latin typeface="Calibri" panose="020F0502020204030204" pitchFamily="34" charset="0"/>
            <a:cs typeface="Calibri" panose="020F0502020204030204" pitchFamily="34" charset="0"/>
          </a:endParaRPr>
        </a:p>
      </dgm:t>
    </dgm:pt>
    <dgm:pt modelId="{2AD343A0-B030-A747-A04B-A6A2900BAC9E}" type="sibTrans" cxnId="{291C672B-92CF-874E-A511-EE82A164C759}">
      <dgm:prSet/>
      <dgm:spPr/>
      <dgm:t>
        <a:bodyPr/>
        <a:lstStyle/>
        <a:p>
          <a:endParaRPr lang="en-GB">
            <a:latin typeface="Calibri" panose="020F0502020204030204" pitchFamily="34" charset="0"/>
            <a:cs typeface="Calibri" panose="020F0502020204030204" pitchFamily="34" charset="0"/>
          </a:endParaRPr>
        </a:p>
      </dgm:t>
    </dgm:pt>
    <dgm:pt modelId="{1B22EA2A-F7C3-4C43-B419-330CBFDD07CD}">
      <dgm:prSet phldrT="[Text]"/>
      <dgm:spPr>
        <a:xfrm>
          <a:off x="672" y="3593322"/>
          <a:ext cx="2148171" cy="1718537"/>
        </a:xfrm>
      </dgm:spPr>
      <dgm:t>
        <a:bodyPr/>
        <a:lstStyle/>
        <a:p>
          <a:r>
            <a:rPr lang="en-GB">
              <a:latin typeface="Calibri" panose="020F0502020204030204" pitchFamily="34" charset="0"/>
              <a:ea typeface="+mn-ea"/>
              <a:cs typeface="Calibri" panose="020F0502020204030204" pitchFamily="34" charset="0"/>
            </a:rPr>
            <a:t>N variables &gt;&gt; N samples</a:t>
          </a:r>
        </a:p>
      </dgm:t>
    </dgm:pt>
    <dgm:pt modelId="{6BE87EFC-8D7C-4248-AF96-F09291B1D148}" type="parTrans" cxnId="{84D6A14E-1BBC-1E40-97C5-A716EE585A44}">
      <dgm:prSet/>
      <dgm:spPr/>
      <dgm:t>
        <a:bodyPr/>
        <a:lstStyle/>
        <a:p>
          <a:endParaRPr lang="en-GB">
            <a:latin typeface="Calibri" panose="020F0502020204030204" pitchFamily="34" charset="0"/>
            <a:cs typeface="Calibri" panose="020F0502020204030204" pitchFamily="34" charset="0"/>
          </a:endParaRPr>
        </a:p>
      </dgm:t>
    </dgm:pt>
    <dgm:pt modelId="{A2EEF6A0-D52F-304D-84C1-7B86A059D674}" type="sibTrans" cxnId="{84D6A14E-1BBC-1E40-97C5-A716EE585A44}">
      <dgm:prSet/>
      <dgm:spPr/>
      <dgm:t>
        <a:bodyPr/>
        <a:lstStyle/>
        <a:p>
          <a:endParaRPr lang="en-GB">
            <a:latin typeface="Calibri" panose="020F0502020204030204" pitchFamily="34" charset="0"/>
            <a:cs typeface="Calibri" panose="020F0502020204030204" pitchFamily="34" charset="0"/>
          </a:endParaRPr>
        </a:p>
      </dgm:t>
    </dgm:pt>
    <dgm:pt modelId="{5BE68425-D813-4D12-88CF-958C5EC56736}">
      <dgm:prSet phldrT="[Text]"/>
      <dgm:spPr/>
      <dgm:t>
        <a:bodyPr spcFirstLastPara="0" vert="horz" wrap="square" lIns="22860" tIns="22860" rIns="22860" bIns="22860" numCol="1" spcCol="1270" anchor="t" anchorCtr="0"/>
        <a:lstStyle/>
        <a:p>
          <a:pPr marL="0" lvl="0" indent="0" defTabSz="533400">
            <a:spcBef>
              <a:spcPct val="0"/>
            </a:spcBef>
            <a:spcAft>
              <a:spcPct val="35000"/>
            </a:spcAft>
            <a:buNone/>
          </a:pPr>
          <a:r>
            <a:rPr lang="en-GB" kern="1200">
              <a:latin typeface="Calibri" panose="020F0502020204030204" pitchFamily="34" charset="0"/>
              <a:ea typeface="+mn-ea"/>
              <a:cs typeface="Calibri" panose="020F0502020204030204" pitchFamily="34" charset="0"/>
            </a:rPr>
            <a:t>Data ≠ Information</a:t>
          </a:r>
        </a:p>
      </dgm:t>
    </dgm:pt>
    <dgm:pt modelId="{D79C7703-7008-46C3-A85F-1A4653B115B8}" type="parTrans" cxnId="{F5964D4D-C9D3-4083-9AE1-0E77D470933A}">
      <dgm:prSet/>
      <dgm:spPr/>
      <dgm:t>
        <a:bodyPr/>
        <a:lstStyle/>
        <a:p>
          <a:endParaRPr lang="en-GB">
            <a:latin typeface="Calibri" panose="020F0502020204030204" pitchFamily="34" charset="0"/>
            <a:cs typeface="Calibri" panose="020F0502020204030204" pitchFamily="34" charset="0"/>
          </a:endParaRPr>
        </a:p>
      </dgm:t>
    </dgm:pt>
    <dgm:pt modelId="{C7D9564C-4BA0-4409-9C88-B4C960970BCD}" type="sibTrans" cxnId="{F5964D4D-C9D3-4083-9AE1-0E77D470933A}">
      <dgm:prSet/>
      <dgm:spPr/>
      <dgm:t>
        <a:bodyPr/>
        <a:lstStyle/>
        <a:p>
          <a:endParaRPr lang="en-GB">
            <a:latin typeface="Calibri" panose="020F0502020204030204" pitchFamily="34" charset="0"/>
            <a:cs typeface="Calibri" panose="020F0502020204030204" pitchFamily="34" charset="0"/>
          </a:endParaRPr>
        </a:p>
      </dgm:t>
    </dgm:pt>
    <dgm:pt modelId="{BC6589E7-3F03-490A-83F7-47498DA7EFA3}">
      <dgm:prSet/>
      <dgm:spPr/>
      <dgm:t>
        <a:bodyPr spcFirstLastPara="0" vert="horz" wrap="square" lIns="22860" tIns="22860" rIns="22860" bIns="22860" numCol="1" spcCol="1270" anchor="t" anchorCtr="0"/>
        <a:lstStyle/>
        <a:p>
          <a:pPr marL="0" lvl="0" indent="0" defTabSz="533400">
            <a:spcBef>
              <a:spcPct val="0"/>
            </a:spcBef>
            <a:spcAft>
              <a:spcPct val="35000"/>
            </a:spcAft>
            <a:buFont typeface="Arial" panose="020B0604020202020204" pitchFamily="34" charset="0"/>
            <a:buChar char="•"/>
          </a:pPr>
          <a:r>
            <a:rPr lang="en-GB" kern="1200">
              <a:latin typeface="Calibri" panose="020F0502020204030204" pitchFamily="34" charset="0"/>
              <a:ea typeface="+mn-ea"/>
              <a:cs typeface="Calibri" panose="020F0502020204030204" pitchFamily="34" charset="0"/>
            </a:rPr>
            <a:t>Need reliable, predictive information</a:t>
          </a:r>
        </a:p>
      </dgm:t>
    </dgm:pt>
    <dgm:pt modelId="{D7C0D9A2-59E7-485C-BCEC-59470CFB71AF}" type="parTrans" cxnId="{5EB06EC5-6D13-4F3A-AD97-43C5C46C2279}">
      <dgm:prSet/>
      <dgm:spPr/>
      <dgm:t>
        <a:bodyPr/>
        <a:lstStyle/>
        <a:p>
          <a:endParaRPr lang="en-GB">
            <a:latin typeface="Calibri" panose="020F0502020204030204" pitchFamily="34" charset="0"/>
            <a:cs typeface="Calibri" panose="020F0502020204030204" pitchFamily="34" charset="0"/>
          </a:endParaRPr>
        </a:p>
      </dgm:t>
    </dgm:pt>
    <dgm:pt modelId="{8A2F69F9-7AEA-4752-B74E-53A356AEC7B1}" type="sibTrans" cxnId="{5EB06EC5-6D13-4F3A-AD97-43C5C46C2279}">
      <dgm:prSet/>
      <dgm:spPr/>
      <dgm:t>
        <a:bodyPr/>
        <a:lstStyle/>
        <a:p>
          <a:endParaRPr lang="en-GB">
            <a:latin typeface="Calibri" panose="020F0502020204030204" pitchFamily="34" charset="0"/>
            <a:cs typeface="Calibri" panose="020F0502020204030204" pitchFamily="34" charset="0"/>
          </a:endParaRPr>
        </a:p>
      </dgm:t>
    </dgm:pt>
    <dgm:pt modelId="{19965B69-F2FC-4B54-B7AF-15CC7512254E}">
      <dgm:prSet/>
      <dgm:spPr/>
      <dgm:t>
        <a:bodyPr spcFirstLastPara="0" vert="horz" wrap="square" lIns="22860" tIns="22860" rIns="22860" bIns="22860" numCol="1" spcCol="1270" anchor="t" anchorCtr="0"/>
        <a:lstStyle/>
        <a:p>
          <a:pPr marL="0" lvl="0" indent="0" defTabSz="533400">
            <a:spcBef>
              <a:spcPct val="0"/>
            </a:spcBef>
            <a:spcAft>
              <a:spcPct val="35000"/>
            </a:spcAft>
            <a:buFont typeface="Arial" panose="020B0604020202020204" pitchFamily="34" charset="0"/>
            <a:buChar char="•"/>
          </a:pPr>
          <a:r>
            <a:rPr lang="en-GB" kern="1200">
              <a:latin typeface="Calibri" panose="020F0502020204030204" pitchFamily="34" charset="0"/>
              <a:ea typeface="+mn-ea"/>
              <a:cs typeface="Calibri" panose="020F0502020204030204" pitchFamily="34" charset="0"/>
            </a:rPr>
            <a:t>Ignore noise</a:t>
          </a:r>
        </a:p>
      </dgm:t>
    </dgm:pt>
    <dgm:pt modelId="{A1475287-6F57-4133-BBA2-D2BF2B377153}" type="parTrans" cxnId="{45BD9601-F2C9-4C19-B126-C76EEE082DEE}">
      <dgm:prSet/>
      <dgm:spPr/>
      <dgm:t>
        <a:bodyPr/>
        <a:lstStyle/>
        <a:p>
          <a:endParaRPr lang="en-GB">
            <a:latin typeface="Calibri" panose="020F0502020204030204" pitchFamily="34" charset="0"/>
            <a:cs typeface="Calibri" panose="020F0502020204030204" pitchFamily="34" charset="0"/>
          </a:endParaRPr>
        </a:p>
      </dgm:t>
    </dgm:pt>
    <dgm:pt modelId="{DD9EB1E2-2E64-4664-B9EC-C188FEB7A8E0}" type="sibTrans" cxnId="{45BD9601-F2C9-4C19-B126-C76EEE082DEE}">
      <dgm:prSet/>
      <dgm:spPr/>
      <dgm:t>
        <a:bodyPr/>
        <a:lstStyle/>
        <a:p>
          <a:endParaRPr lang="en-GB">
            <a:latin typeface="Calibri" panose="020F0502020204030204" pitchFamily="34" charset="0"/>
            <a:cs typeface="Calibri" panose="020F0502020204030204" pitchFamily="34" charset="0"/>
          </a:endParaRPr>
        </a:p>
      </dgm:t>
    </dgm:pt>
    <dgm:pt modelId="{4B3F9E61-56A2-4D76-AAE9-47CBF5891C10}">
      <dgm:prSet/>
      <dgm:spPr/>
      <dgm:t>
        <a:bodyPr spcFirstLastPara="0" vert="horz" wrap="square" lIns="22860" tIns="22860" rIns="22860" bIns="22860" numCol="1" spcCol="1270" anchor="t" anchorCtr="0"/>
        <a:lstStyle/>
        <a:p>
          <a:pPr marL="0" lvl="0" indent="0" defTabSz="533400">
            <a:spcBef>
              <a:spcPct val="0"/>
            </a:spcBef>
            <a:spcAft>
              <a:spcPct val="35000"/>
            </a:spcAft>
            <a:buFont typeface="Arial" panose="020B0604020202020204" pitchFamily="34" charset="0"/>
            <a:buChar char="•"/>
          </a:pPr>
          <a:r>
            <a:rPr lang="en-GB" kern="1200">
              <a:latin typeface="Calibri" panose="020F0502020204030204" pitchFamily="34" charset="0"/>
              <a:ea typeface="+mn-ea"/>
              <a:cs typeface="Calibri" panose="020F0502020204030204" pitchFamily="34" charset="0"/>
            </a:rPr>
            <a:t>Handle missingness</a:t>
          </a:r>
        </a:p>
      </dgm:t>
    </dgm:pt>
    <dgm:pt modelId="{CC80D1BD-84BF-4B1F-B252-FD08434758A8}" type="parTrans" cxnId="{F7921840-166C-4627-994F-D45F44D2CBA7}">
      <dgm:prSet/>
      <dgm:spPr/>
      <dgm:t>
        <a:bodyPr/>
        <a:lstStyle/>
        <a:p>
          <a:endParaRPr lang="en-GB">
            <a:latin typeface="Calibri" panose="020F0502020204030204" pitchFamily="34" charset="0"/>
            <a:cs typeface="Calibri" panose="020F0502020204030204" pitchFamily="34" charset="0"/>
          </a:endParaRPr>
        </a:p>
      </dgm:t>
    </dgm:pt>
    <dgm:pt modelId="{7E30D625-5BFB-44B4-87C1-91E024D6C759}" type="sibTrans" cxnId="{F7921840-166C-4627-994F-D45F44D2CBA7}">
      <dgm:prSet/>
      <dgm:spPr/>
      <dgm:t>
        <a:bodyPr/>
        <a:lstStyle/>
        <a:p>
          <a:endParaRPr lang="en-GB">
            <a:latin typeface="Calibri" panose="020F0502020204030204" pitchFamily="34" charset="0"/>
            <a:cs typeface="Calibri" panose="020F0502020204030204" pitchFamily="34" charset="0"/>
          </a:endParaRPr>
        </a:p>
      </dgm:t>
    </dgm:pt>
    <dgm:pt modelId="{F4AA9FD5-CDCF-4D37-BD27-8A3B634F5E41}">
      <dgm:prSet phldrT="[Text]"/>
      <dgm:spPr/>
      <dgm:t>
        <a:bodyPr spcFirstLastPara="0" vert="horz" wrap="square" lIns="22860" tIns="22860" rIns="22860" bIns="22860" numCol="1" spcCol="1270" anchor="t" anchorCtr="0"/>
        <a:lstStyle/>
        <a:p>
          <a:pPr marL="0" lvl="0" indent="0" defTabSz="533400">
            <a:spcBef>
              <a:spcPct val="0"/>
            </a:spcBef>
            <a:spcAft>
              <a:spcPct val="35000"/>
            </a:spcAft>
            <a:buFont typeface="Arial" panose="020B0604020202020204" pitchFamily="34" charset="0"/>
            <a:buChar char="•"/>
          </a:pPr>
          <a:r>
            <a:rPr lang="en-GB" kern="1200" dirty="0">
              <a:latin typeface="Calibri" panose="020F0502020204030204" pitchFamily="34" charset="0"/>
              <a:ea typeface="+mn-ea"/>
              <a:cs typeface="Calibri" panose="020F0502020204030204" pitchFamily="34" charset="0"/>
            </a:rPr>
            <a:t>Need ways to extract information</a:t>
          </a:r>
        </a:p>
      </dgm:t>
    </dgm:pt>
    <dgm:pt modelId="{0AE64D11-6B40-4727-A560-A5541A01A43B}" type="parTrans" cxnId="{BA284462-8B90-4730-B6FE-96388A747571}">
      <dgm:prSet/>
      <dgm:spPr/>
      <dgm:t>
        <a:bodyPr/>
        <a:lstStyle/>
        <a:p>
          <a:endParaRPr lang="en-GB">
            <a:latin typeface="Calibri" panose="020F0502020204030204" pitchFamily="34" charset="0"/>
            <a:cs typeface="Calibri" panose="020F0502020204030204" pitchFamily="34" charset="0"/>
          </a:endParaRPr>
        </a:p>
      </dgm:t>
    </dgm:pt>
    <dgm:pt modelId="{1B4C057F-EC0E-47DA-99C9-EFC48F2B8B3F}" type="sibTrans" cxnId="{BA284462-8B90-4730-B6FE-96388A747571}">
      <dgm:prSet/>
      <dgm:spPr/>
      <dgm:t>
        <a:bodyPr/>
        <a:lstStyle/>
        <a:p>
          <a:endParaRPr lang="en-GB">
            <a:latin typeface="Calibri" panose="020F0502020204030204" pitchFamily="34" charset="0"/>
            <a:cs typeface="Calibri" panose="020F0502020204030204" pitchFamily="34" charset="0"/>
          </a:endParaRPr>
        </a:p>
      </dgm:t>
    </dgm:pt>
    <dgm:pt modelId="{B4A6D4FC-EDD8-124D-B428-82430AEE8C7E}" type="pres">
      <dgm:prSet presAssocID="{CE26C0B9-5D77-D841-B3F5-1A0557B86A43}" presName="cycle" presStyleCnt="0">
        <dgm:presLayoutVars>
          <dgm:chMax val="1"/>
          <dgm:dir/>
          <dgm:animLvl val="ctr"/>
          <dgm:resizeHandles val="exact"/>
        </dgm:presLayoutVars>
      </dgm:prSet>
      <dgm:spPr/>
    </dgm:pt>
    <dgm:pt modelId="{F825B319-2A87-D84E-95D3-E1498B454519}" type="pres">
      <dgm:prSet presAssocID="{511E6F95-D5FE-0744-8B46-1127F6D9E497}" presName="centerShape" presStyleLbl="node0" presStyleIdx="0" presStyleCnt="1"/>
      <dgm:spPr>
        <a:prstGeom prst="ellipse">
          <a:avLst/>
        </a:prstGeom>
      </dgm:spPr>
    </dgm:pt>
    <dgm:pt modelId="{2F80F7B5-A4E4-8449-A7B7-628201A025A6}" type="pres">
      <dgm:prSet presAssocID="{D79C7703-7008-46C3-A85F-1A4653B115B8}" presName="parTrans" presStyleLbl="bgSibTrans2D1" presStyleIdx="0" presStyleCnt="6"/>
      <dgm:spPr/>
    </dgm:pt>
    <dgm:pt modelId="{B939672E-96D1-D94A-8F4F-075BCAEA006F}" type="pres">
      <dgm:prSet presAssocID="{5BE68425-D813-4D12-88CF-958C5EC56736}" presName="node" presStyleLbl="node1" presStyleIdx="0" presStyleCnt="6" custScaleX="190632" custScaleY="99279">
        <dgm:presLayoutVars>
          <dgm:bulletEnabled val="1"/>
        </dgm:presLayoutVars>
      </dgm:prSet>
      <dgm:spPr/>
    </dgm:pt>
    <dgm:pt modelId="{2819B197-359E-AC45-9EFE-08E53132B082}" type="pres">
      <dgm:prSet presAssocID="{4951581D-7BF6-0645-8778-828799A72535}" presName="parTrans" presStyleLbl="bgSibTrans2D1" presStyleIdx="1" presStyleCnt="6"/>
      <dgm:spPr>
        <a:prstGeom prst="leftArrow">
          <a:avLst>
            <a:gd name="adj1" fmla="val 60000"/>
            <a:gd name="adj2" fmla="val 50000"/>
          </a:avLst>
        </a:prstGeom>
      </dgm:spPr>
    </dgm:pt>
    <dgm:pt modelId="{8E58C127-F0C1-9C40-80C3-65166CD4B498}" type="pres">
      <dgm:prSet presAssocID="{83929288-79C1-F041-B055-DA0BA3CA744B}" presName="node" presStyleLbl="node1" presStyleIdx="1" presStyleCnt="6" custScaleX="171966" custScaleY="109473" custRadScaleRad="118359" custRadScaleInc="-20112">
        <dgm:presLayoutVars>
          <dgm:bulletEnabled val="1"/>
        </dgm:presLayoutVars>
      </dgm:prSet>
      <dgm:spPr>
        <a:prstGeom prst="roundRect">
          <a:avLst>
            <a:gd name="adj" fmla="val 10000"/>
          </a:avLst>
        </a:prstGeom>
      </dgm:spPr>
    </dgm:pt>
    <dgm:pt modelId="{00C8B21A-78C3-644C-980F-231B63C9A85E}" type="pres">
      <dgm:prSet presAssocID="{CB629029-FD80-EB4E-AFC3-962087D88CE2}" presName="parTrans" presStyleLbl="bgSibTrans2D1" presStyleIdx="2" presStyleCnt="6"/>
      <dgm:spPr>
        <a:prstGeom prst="leftArrow">
          <a:avLst>
            <a:gd name="adj1" fmla="val 60000"/>
            <a:gd name="adj2" fmla="val 50000"/>
          </a:avLst>
        </a:prstGeom>
      </dgm:spPr>
    </dgm:pt>
    <dgm:pt modelId="{A94E5C59-0149-9D44-9E18-D24589F8FD26}" type="pres">
      <dgm:prSet presAssocID="{7E47D112-8350-6041-997A-0FDA2841199F}" presName="node" presStyleLbl="node1" presStyleIdx="2" presStyleCnt="6" custScaleX="111452">
        <dgm:presLayoutVars>
          <dgm:bulletEnabled val="1"/>
        </dgm:presLayoutVars>
      </dgm:prSet>
      <dgm:spPr>
        <a:prstGeom prst="roundRect">
          <a:avLst>
            <a:gd name="adj" fmla="val 10000"/>
          </a:avLst>
        </a:prstGeom>
      </dgm:spPr>
    </dgm:pt>
    <dgm:pt modelId="{038D3E03-C40A-1B4E-B80D-7E0B57AD63F6}" type="pres">
      <dgm:prSet presAssocID="{B1698EFF-369A-CD45-987E-CD311BFA2142}" presName="parTrans" presStyleLbl="bgSibTrans2D1" presStyleIdx="3" presStyleCnt="6"/>
      <dgm:spPr>
        <a:prstGeom prst="leftArrow">
          <a:avLst>
            <a:gd name="adj1" fmla="val 60000"/>
            <a:gd name="adj2" fmla="val 50000"/>
          </a:avLst>
        </a:prstGeom>
      </dgm:spPr>
    </dgm:pt>
    <dgm:pt modelId="{1ACFBEF2-A7E4-5F49-8344-AE026AE1AE38}" type="pres">
      <dgm:prSet presAssocID="{D84603CC-BF6F-3146-A104-959BDB3A8578}" presName="node" presStyleLbl="node1" presStyleIdx="3" presStyleCnt="6" custScaleX="118390">
        <dgm:presLayoutVars>
          <dgm:bulletEnabled val="1"/>
        </dgm:presLayoutVars>
      </dgm:prSet>
      <dgm:spPr>
        <a:prstGeom prst="roundRect">
          <a:avLst>
            <a:gd name="adj" fmla="val 10000"/>
          </a:avLst>
        </a:prstGeom>
      </dgm:spPr>
    </dgm:pt>
    <dgm:pt modelId="{DF961B04-725C-E542-906E-9F67390FCF0B}" type="pres">
      <dgm:prSet presAssocID="{EA39E497-527C-E946-BACD-EF2B2CD6F6A3}" presName="parTrans" presStyleLbl="bgSibTrans2D1" presStyleIdx="4" presStyleCnt="6"/>
      <dgm:spPr>
        <a:prstGeom prst="leftArrow">
          <a:avLst>
            <a:gd name="adj1" fmla="val 60000"/>
            <a:gd name="adj2" fmla="val 50000"/>
          </a:avLst>
        </a:prstGeom>
      </dgm:spPr>
    </dgm:pt>
    <dgm:pt modelId="{4DA18F38-94C0-7549-9CF4-45A33B7F396C}" type="pres">
      <dgm:prSet presAssocID="{8FA21AAF-65DC-9E4A-A07E-960E96186EA9}" presName="node" presStyleLbl="node1" presStyleIdx="4" presStyleCnt="6" custScaleX="129624" custRadScaleRad="109140" custRadScaleInc="13679">
        <dgm:presLayoutVars>
          <dgm:bulletEnabled val="1"/>
        </dgm:presLayoutVars>
      </dgm:prSet>
      <dgm:spPr>
        <a:prstGeom prst="roundRect">
          <a:avLst>
            <a:gd name="adj" fmla="val 10000"/>
          </a:avLst>
        </a:prstGeom>
      </dgm:spPr>
    </dgm:pt>
    <dgm:pt modelId="{B40D54FE-EDAD-0547-BAF7-4440EE0154F8}" type="pres">
      <dgm:prSet presAssocID="{2847DF0B-0224-A04A-84A7-F3805CBF8191}" presName="parTrans" presStyleLbl="bgSibTrans2D1" presStyleIdx="5" presStyleCnt="6"/>
      <dgm:spPr>
        <a:prstGeom prst="leftArrow">
          <a:avLst>
            <a:gd name="adj1" fmla="val 60000"/>
            <a:gd name="adj2" fmla="val 50000"/>
          </a:avLst>
        </a:prstGeom>
      </dgm:spPr>
    </dgm:pt>
    <dgm:pt modelId="{15FE9ABB-776D-6B4A-8514-7C1D44487C44}" type="pres">
      <dgm:prSet presAssocID="{E7FEEA30-7E95-DA4B-9771-7CA4E6D3BF5A}" presName="node" presStyleLbl="node1" presStyleIdx="5" presStyleCnt="6" custScaleX="130427">
        <dgm:presLayoutVars>
          <dgm:bulletEnabled val="1"/>
        </dgm:presLayoutVars>
      </dgm:prSet>
      <dgm:spPr>
        <a:prstGeom prst="roundRect">
          <a:avLst>
            <a:gd name="adj" fmla="val 10000"/>
          </a:avLst>
        </a:prstGeom>
      </dgm:spPr>
    </dgm:pt>
  </dgm:ptLst>
  <dgm:cxnLst>
    <dgm:cxn modelId="{45BD9601-F2C9-4C19-B126-C76EEE082DEE}" srcId="{5BE68425-D813-4D12-88CF-958C5EC56736}" destId="{19965B69-F2FC-4B54-B7AF-15CC7512254E}" srcOrd="2" destOrd="0" parTransId="{A1475287-6F57-4133-BBA2-D2BF2B377153}" sibTransId="{DD9EB1E2-2E64-4664-B9EC-C188FEB7A8E0}"/>
    <dgm:cxn modelId="{1BDD6E02-4A58-0C4F-BA8A-571DB636996B}" srcId="{511E6F95-D5FE-0744-8B46-1127F6D9E497}" destId="{83929288-79C1-F041-B055-DA0BA3CA744B}" srcOrd="1" destOrd="0" parTransId="{4951581D-7BF6-0645-8778-828799A72535}" sibTransId="{84838533-990E-EA47-85A0-70BF36257D65}"/>
    <dgm:cxn modelId="{818AE308-F393-EA4B-A539-3A1D9B3520EC}" type="presOf" srcId="{8FA21AAF-65DC-9E4A-A07E-960E96186EA9}" destId="{4DA18F38-94C0-7549-9CF4-45A33B7F396C}" srcOrd="0" destOrd="0" presId="urn:microsoft.com/office/officeart/2005/8/layout/radial4"/>
    <dgm:cxn modelId="{E41C7A14-27EB-2541-A310-D9A8B2848FB4}" type="presOf" srcId="{83929288-79C1-F041-B055-DA0BA3CA744B}" destId="{8E58C127-F0C1-9C40-80C3-65166CD4B498}" srcOrd="0" destOrd="0" presId="urn:microsoft.com/office/officeart/2005/8/layout/radial4"/>
    <dgm:cxn modelId="{1866741D-A673-7F45-A1C0-6680D633D0EA}" type="presOf" srcId="{D79C7703-7008-46C3-A85F-1A4653B115B8}" destId="{2F80F7B5-A4E4-8449-A7B7-628201A025A6}" srcOrd="0" destOrd="0" presId="urn:microsoft.com/office/officeart/2005/8/layout/radial4"/>
    <dgm:cxn modelId="{1EF6ED1E-F96D-864A-9731-F18891056E75}" srcId="{511E6F95-D5FE-0744-8B46-1127F6D9E497}" destId="{D84603CC-BF6F-3146-A104-959BDB3A8578}" srcOrd="3" destOrd="0" parTransId="{B1698EFF-369A-CD45-987E-CD311BFA2142}" sibTransId="{E289927F-098F-5F4C-8CB1-901F44B3758F}"/>
    <dgm:cxn modelId="{2C932D23-34C2-FC44-A64F-3AF84A21E73F}" srcId="{7E47D112-8350-6041-997A-0FDA2841199F}" destId="{8D3C354E-BD8E-974E-BDEF-B910475BF092}" srcOrd="0" destOrd="0" parTransId="{FE1B18EE-A1C3-994F-8C94-7936FAFD759C}" sibTransId="{D7008707-96ED-BB44-AE45-EE6D07E97312}"/>
    <dgm:cxn modelId="{C3886129-50C5-B24B-93C3-E7D2D068B911}" type="presOf" srcId="{1B22EA2A-F7C3-4C43-B419-330CBFDD07CD}" destId="{8E58C127-F0C1-9C40-80C3-65166CD4B498}" srcOrd="0" destOrd="2" presId="urn:microsoft.com/office/officeart/2005/8/layout/radial4"/>
    <dgm:cxn modelId="{291C672B-92CF-874E-A511-EE82A164C759}" srcId="{83929288-79C1-F041-B055-DA0BA3CA744B}" destId="{88785A4A-C8E7-5545-B9C7-49E028D3072E}" srcOrd="0" destOrd="0" parTransId="{880263E5-CCB6-9F47-9C1C-2B1D34DD9774}" sibTransId="{2AD343A0-B030-A747-A04B-A6A2900BAC9E}"/>
    <dgm:cxn modelId="{9B6D442D-E171-1644-8D0F-BC067923C38F}" type="presOf" srcId="{4B3F9E61-56A2-4D76-AAE9-47CBF5891C10}" destId="{B939672E-96D1-D94A-8F4F-075BCAEA006F}" srcOrd="0" destOrd="4" presId="urn:microsoft.com/office/officeart/2005/8/layout/radial4"/>
    <dgm:cxn modelId="{6304B22F-2A52-BC4B-8A50-799DBC789E5E}" type="presOf" srcId="{E7FEEA30-7E95-DA4B-9771-7CA4E6D3BF5A}" destId="{15FE9ABB-776D-6B4A-8514-7C1D44487C44}" srcOrd="0" destOrd="0" presId="urn:microsoft.com/office/officeart/2005/8/layout/radial4"/>
    <dgm:cxn modelId="{EC2E4035-EC6C-B34E-AFDF-CB3A90590F0C}" type="presOf" srcId="{CB629029-FD80-EB4E-AFC3-962087D88CE2}" destId="{00C8B21A-78C3-644C-980F-231B63C9A85E}" srcOrd="0" destOrd="0" presId="urn:microsoft.com/office/officeart/2005/8/layout/radial4"/>
    <dgm:cxn modelId="{F7921840-166C-4627-994F-D45F44D2CBA7}" srcId="{5BE68425-D813-4D12-88CF-958C5EC56736}" destId="{4B3F9E61-56A2-4D76-AAE9-47CBF5891C10}" srcOrd="3" destOrd="0" parTransId="{CC80D1BD-84BF-4B1F-B252-FD08434758A8}" sibTransId="{7E30D625-5BFB-44B4-87C1-91E024D6C759}"/>
    <dgm:cxn modelId="{220AA548-B1F1-9A46-BE96-C7D3013DF2DD}" type="presOf" srcId="{47D95803-6ABA-834B-9740-07C7AC67B3A5}" destId="{15FE9ABB-776D-6B4A-8514-7C1D44487C44}" srcOrd="0" destOrd="2" presId="urn:microsoft.com/office/officeart/2005/8/layout/radial4"/>
    <dgm:cxn modelId="{202F314B-F1CC-5D40-AE2F-019E957F2B0D}" type="presOf" srcId="{5BE68425-D813-4D12-88CF-958C5EC56736}" destId="{B939672E-96D1-D94A-8F4F-075BCAEA006F}" srcOrd="0" destOrd="0" presId="urn:microsoft.com/office/officeart/2005/8/layout/radial4"/>
    <dgm:cxn modelId="{F5964D4D-C9D3-4083-9AE1-0E77D470933A}" srcId="{511E6F95-D5FE-0744-8B46-1127F6D9E497}" destId="{5BE68425-D813-4D12-88CF-958C5EC56736}" srcOrd="0" destOrd="0" parTransId="{D79C7703-7008-46C3-A85F-1A4653B115B8}" sibTransId="{C7D9564C-4BA0-4409-9C88-B4C960970BCD}"/>
    <dgm:cxn modelId="{84D6A14E-1BBC-1E40-97C5-A716EE585A44}" srcId="{83929288-79C1-F041-B055-DA0BA3CA744B}" destId="{1B22EA2A-F7C3-4C43-B419-330CBFDD07CD}" srcOrd="1" destOrd="0" parTransId="{6BE87EFC-8D7C-4248-AF96-F09291B1D148}" sibTransId="{A2EEF6A0-D52F-304D-84C1-7B86A059D674}"/>
    <dgm:cxn modelId="{0BEBB84E-0379-3E4A-A283-73A1E7EE97C2}" srcId="{511E6F95-D5FE-0744-8B46-1127F6D9E497}" destId="{7E47D112-8350-6041-997A-0FDA2841199F}" srcOrd="2" destOrd="0" parTransId="{CB629029-FD80-EB4E-AFC3-962087D88CE2}" sibTransId="{C4A06BFB-ED0B-5E4A-9375-CB14D8E67B78}"/>
    <dgm:cxn modelId="{1672C550-C707-9D4B-9A6A-EE517DDCDCDB}" type="presOf" srcId="{CEFB3215-F118-B244-A908-136DC488B42A}" destId="{15FE9ABB-776D-6B4A-8514-7C1D44487C44}" srcOrd="0" destOrd="1" presId="urn:microsoft.com/office/officeart/2005/8/layout/radial4"/>
    <dgm:cxn modelId="{4459D451-637B-E44F-B527-32D1F26F2276}" type="presOf" srcId="{D84603CC-BF6F-3146-A104-959BDB3A8578}" destId="{1ACFBEF2-A7E4-5F49-8344-AE026AE1AE38}" srcOrd="0" destOrd="0" presId="urn:microsoft.com/office/officeart/2005/8/layout/radial4"/>
    <dgm:cxn modelId="{451F5861-3F1F-DA41-902C-CC01D968982C}" type="presOf" srcId="{F4AA9FD5-CDCF-4D37-BD27-8A3B634F5E41}" destId="{B939672E-96D1-D94A-8F4F-075BCAEA006F}" srcOrd="0" destOrd="1" presId="urn:microsoft.com/office/officeart/2005/8/layout/radial4"/>
    <dgm:cxn modelId="{BA284462-8B90-4730-B6FE-96388A747571}" srcId="{5BE68425-D813-4D12-88CF-958C5EC56736}" destId="{F4AA9FD5-CDCF-4D37-BD27-8A3B634F5E41}" srcOrd="0" destOrd="0" parTransId="{0AE64D11-6B40-4727-A560-A5541A01A43B}" sibTransId="{1B4C057F-EC0E-47DA-99C9-EFC48F2B8B3F}"/>
    <dgm:cxn modelId="{A11C1563-6441-1843-AA31-732D50D2F211}" type="presOf" srcId="{7E47D112-8350-6041-997A-0FDA2841199F}" destId="{A94E5C59-0149-9D44-9E18-D24589F8FD26}" srcOrd="0" destOrd="0" presId="urn:microsoft.com/office/officeart/2005/8/layout/radial4"/>
    <dgm:cxn modelId="{7274B472-4624-3F42-9D1E-23B5A0F21AFC}" type="presOf" srcId="{19965B69-F2FC-4B54-B7AF-15CC7512254E}" destId="{B939672E-96D1-D94A-8F4F-075BCAEA006F}" srcOrd="0" destOrd="3" presId="urn:microsoft.com/office/officeart/2005/8/layout/radial4"/>
    <dgm:cxn modelId="{9696E87A-2FDD-A945-B6B0-185A964A7E18}" type="presOf" srcId="{4951581D-7BF6-0645-8778-828799A72535}" destId="{2819B197-359E-AC45-9EFE-08E53132B082}" srcOrd="0" destOrd="0" presId="urn:microsoft.com/office/officeart/2005/8/layout/radial4"/>
    <dgm:cxn modelId="{BA35A885-D38F-7C47-90A0-EBD7828E3B3B}" type="presOf" srcId="{88785A4A-C8E7-5545-B9C7-49E028D3072E}" destId="{8E58C127-F0C1-9C40-80C3-65166CD4B498}" srcOrd="0" destOrd="1" presId="urn:microsoft.com/office/officeart/2005/8/layout/radial4"/>
    <dgm:cxn modelId="{E70B7088-A2BC-0241-8F2B-5CA42EF2ABBD}" srcId="{E7FEEA30-7E95-DA4B-9771-7CA4E6D3BF5A}" destId="{47D95803-6ABA-834B-9740-07C7AC67B3A5}" srcOrd="1" destOrd="0" parTransId="{3B19C24C-9355-8A4E-ADDE-1CC1A4B377DD}" sibTransId="{14E3D361-A8C8-C145-8790-A95B3CC22E83}"/>
    <dgm:cxn modelId="{D144CB90-6941-2B40-B447-ABC46CE4E5C8}" type="presOf" srcId="{8D3C354E-BD8E-974E-BDEF-B910475BF092}" destId="{A94E5C59-0149-9D44-9E18-D24589F8FD26}" srcOrd="0" destOrd="1" presId="urn:microsoft.com/office/officeart/2005/8/layout/radial4"/>
    <dgm:cxn modelId="{00AFCE99-1A71-144A-8EBA-5C386FAAB448}" srcId="{511E6F95-D5FE-0744-8B46-1127F6D9E497}" destId="{8FA21AAF-65DC-9E4A-A07E-960E96186EA9}" srcOrd="4" destOrd="0" parTransId="{EA39E497-527C-E946-BACD-EF2B2CD6F6A3}" sibTransId="{D0CA186A-9003-2248-A661-FF8224DC950D}"/>
    <dgm:cxn modelId="{A626B6A2-4938-3C44-8EC2-42185A3528BA}" type="presOf" srcId="{B1698EFF-369A-CD45-987E-CD311BFA2142}" destId="{038D3E03-C40A-1B4E-B80D-7E0B57AD63F6}" srcOrd="0" destOrd="0" presId="urn:microsoft.com/office/officeart/2005/8/layout/radial4"/>
    <dgm:cxn modelId="{3E5AFBA4-BC29-1544-88A2-657F2F61CAED}" type="presOf" srcId="{CE26C0B9-5D77-D841-B3F5-1A0557B86A43}" destId="{B4A6D4FC-EDD8-124D-B428-82430AEE8C7E}" srcOrd="0" destOrd="0" presId="urn:microsoft.com/office/officeart/2005/8/layout/radial4"/>
    <dgm:cxn modelId="{80DAC0A5-31D9-4049-AAF6-9C62CC30376D}" srcId="{CE26C0B9-5D77-D841-B3F5-1A0557B86A43}" destId="{511E6F95-D5FE-0744-8B46-1127F6D9E497}" srcOrd="0" destOrd="0" parTransId="{42FCAA01-D81E-014E-A6D4-31F90CFF0C14}" sibTransId="{BE8815E9-943E-794D-B709-FC971A0CF68A}"/>
    <dgm:cxn modelId="{B5CE36AB-AB66-8245-A438-ACE143BFB360}" srcId="{511E6F95-D5FE-0744-8B46-1127F6D9E497}" destId="{E7FEEA30-7E95-DA4B-9771-7CA4E6D3BF5A}" srcOrd="5" destOrd="0" parTransId="{2847DF0B-0224-A04A-84A7-F3805CBF8191}" sibTransId="{E0CA5205-190E-1744-B63B-7DEC25ED5CAC}"/>
    <dgm:cxn modelId="{B96F19B3-C523-AF4A-93F3-F26E66528CE9}" srcId="{D84603CC-BF6F-3146-A104-959BDB3A8578}" destId="{3C09954E-6896-7645-B024-B5FAAE02D1D5}" srcOrd="0" destOrd="0" parTransId="{8AC17084-850E-664A-8E20-C1EC82B8A3F5}" sibTransId="{DBE48264-2329-4F40-A60C-FDB778C35EFB}"/>
    <dgm:cxn modelId="{232517C2-4A75-C54C-827E-17959E8A7462}" type="presOf" srcId="{3C09954E-6896-7645-B024-B5FAAE02D1D5}" destId="{1ACFBEF2-A7E4-5F49-8344-AE026AE1AE38}" srcOrd="0" destOrd="1" presId="urn:microsoft.com/office/officeart/2005/8/layout/radial4"/>
    <dgm:cxn modelId="{5EB06EC5-6D13-4F3A-AD97-43C5C46C2279}" srcId="{5BE68425-D813-4D12-88CF-958C5EC56736}" destId="{BC6589E7-3F03-490A-83F7-47498DA7EFA3}" srcOrd="1" destOrd="0" parTransId="{D7C0D9A2-59E7-485C-BCEC-59470CFB71AF}" sibTransId="{8A2F69F9-7AEA-4752-B74E-53A356AEC7B1}"/>
    <dgm:cxn modelId="{C77476C5-4BBD-9143-92AC-ADEAA4C18212}" type="presOf" srcId="{511E6F95-D5FE-0744-8B46-1127F6D9E497}" destId="{F825B319-2A87-D84E-95D3-E1498B454519}" srcOrd="0" destOrd="0" presId="urn:microsoft.com/office/officeart/2005/8/layout/radial4"/>
    <dgm:cxn modelId="{13A6EECA-3C75-2D4B-9E1A-1DCADDA309D5}" type="presOf" srcId="{EA39E497-527C-E946-BACD-EF2B2CD6F6A3}" destId="{DF961B04-725C-E542-906E-9F67390FCF0B}" srcOrd="0" destOrd="0" presId="urn:microsoft.com/office/officeart/2005/8/layout/radial4"/>
    <dgm:cxn modelId="{CC5460CC-4412-1845-A0ED-457D4B478306}" srcId="{8FA21AAF-65DC-9E4A-A07E-960E96186EA9}" destId="{044975FA-503B-5C46-B8DE-3F96EC87D171}" srcOrd="0" destOrd="0" parTransId="{ED972B0C-C5CA-5C4D-8782-196C1815BF70}" sibTransId="{D1F50974-0A30-2D4B-BB68-7CC5E5BC6B64}"/>
    <dgm:cxn modelId="{BF8A3EDF-28F9-4F4C-9F11-6E2983CEF245}" srcId="{E7FEEA30-7E95-DA4B-9771-7CA4E6D3BF5A}" destId="{CEFB3215-F118-B244-A908-136DC488B42A}" srcOrd="0" destOrd="0" parTransId="{15404CF2-43E2-3949-9C76-4DE9A60C6CE2}" sibTransId="{95AC4D72-1D2B-5746-8B10-BB9BE2D08E6D}"/>
    <dgm:cxn modelId="{7AEA57DF-01C3-BF40-807D-CA17F6B83699}" type="presOf" srcId="{2847DF0B-0224-A04A-84A7-F3805CBF8191}" destId="{B40D54FE-EDAD-0547-BAF7-4440EE0154F8}" srcOrd="0" destOrd="0" presId="urn:microsoft.com/office/officeart/2005/8/layout/radial4"/>
    <dgm:cxn modelId="{8B9799EE-216B-344D-9C4B-F8D3E3BAB12F}" type="presOf" srcId="{044975FA-503B-5C46-B8DE-3F96EC87D171}" destId="{4DA18F38-94C0-7549-9CF4-45A33B7F396C}" srcOrd="0" destOrd="1" presId="urn:microsoft.com/office/officeart/2005/8/layout/radial4"/>
    <dgm:cxn modelId="{9CBE9BF6-A60F-6F4F-855A-439183C798F0}" type="presOf" srcId="{BC6589E7-3F03-490A-83F7-47498DA7EFA3}" destId="{B939672E-96D1-D94A-8F4F-075BCAEA006F}" srcOrd="0" destOrd="2" presId="urn:microsoft.com/office/officeart/2005/8/layout/radial4"/>
    <dgm:cxn modelId="{87815231-3F2A-D24B-8F4C-EA01E5D0E2AC}" type="presParOf" srcId="{B4A6D4FC-EDD8-124D-B428-82430AEE8C7E}" destId="{F825B319-2A87-D84E-95D3-E1498B454519}" srcOrd="0" destOrd="0" presId="urn:microsoft.com/office/officeart/2005/8/layout/radial4"/>
    <dgm:cxn modelId="{179C13E9-CD19-0344-814E-C63347C94EDD}" type="presParOf" srcId="{B4A6D4FC-EDD8-124D-B428-82430AEE8C7E}" destId="{2F80F7B5-A4E4-8449-A7B7-628201A025A6}" srcOrd="1" destOrd="0" presId="urn:microsoft.com/office/officeart/2005/8/layout/radial4"/>
    <dgm:cxn modelId="{580F8F23-10F8-914E-A283-46444FC47481}" type="presParOf" srcId="{B4A6D4FC-EDD8-124D-B428-82430AEE8C7E}" destId="{B939672E-96D1-D94A-8F4F-075BCAEA006F}" srcOrd="2" destOrd="0" presId="urn:microsoft.com/office/officeart/2005/8/layout/radial4"/>
    <dgm:cxn modelId="{41C902B5-6639-5243-A420-5FDCE92F456C}" type="presParOf" srcId="{B4A6D4FC-EDD8-124D-B428-82430AEE8C7E}" destId="{2819B197-359E-AC45-9EFE-08E53132B082}" srcOrd="3" destOrd="0" presId="urn:microsoft.com/office/officeart/2005/8/layout/radial4"/>
    <dgm:cxn modelId="{C30B5E07-D180-E84F-A04F-25B878E46C33}" type="presParOf" srcId="{B4A6D4FC-EDD8-124D-B428-82430AEE8C7E}" destId="{8E58C127-F0C1-9C40-80C3-65166CD4B498}" srcOrd="4" destOrd="0" presId="urn:microsoft.com/office/officeart/2005/8/layout/radial4"/>
    <dgm:cxn modelId="{8CF966EB-6DCB-B945-94EC-C5FAA45B4660}" type="presParOf" srcId="{B4A6D4FC-EDD8-124D-B428-82430AEE8C7E}" destId="{00C8B21A-78C3-644C-980F-231B63C9A85E}" srcOrd="5" destOrd="0" presId="urn:microsoft.com/office/officeart/2005/8/layout/radial4"/>
    <dgm:cxn modelId="{B30F6C52-1919-0242-AB6E-F227D0A8C06E}" type="presParOf" srcId="{B4A6D4FC-EDD8-124D-B428-82430AEE8C7E}" destId="{A94E5C59-0149-9D44-9E18-D24589F8FD26}" srcOrd="6" destOrd="0" presId="urn:microsoft.com/office/officeart/2005/8/layout/radial4"/>
    <dgm:cxn modelId="{841D42D9-B27E-B443-949F-775FF3B7244D}" type="presParOf" srcId="{B4A6D4FC-EDD8-124D-B428-82430AEE8C7E}" destId="{038D3E03-C40A-1B4E-B80D-7E0B57AD63F6}" srcOrd="7" destOrd="0" presId="urn:microsoft.com/office/officeart/2005/8/layout/radial4"/>
    <dgm:cxn modelId="{209618E8-D255-6C41-9EB0-3190A44B2FAF}" type="presParOf" srcId="{B4A6D4FC-EDD8-124D-B428-82430AEE8C7E}" destId="{1ACFBEF2-A7E4-5F49-8344-AE026AE1AE38}" srcOrd="8" destOrd="0" presId="urn:microsoft.com/office/officeart/2005/8/layout/radial4"/>
    <dgm:cxn modelId="{5FCC58E1-302B-434E-9967-18D561638508}" type="presParOf" srcId="{B4A6D4FC-EDD8-124D-B428-82430AEE8C7E}" destId="{DF961B04-725C-E542-906E-9F67390FCF0B}" srcOrd="9" destOrd="0" presId="urn:microsoft.com/office/officeart/2005/8/layout/radial4"/>
    <dgm:cxn modelId="{88034FAB-E144-C542-9DF1-8A01C260E8B5}" type="presParOf" srcId="{B4A6D4FC-EDD8-124D-B428-82430AEE8C7E}" destId="{4DA18F38-94C0-7549-9CF4-45A33B7F396C}" srcOrd="10" destOrd="0" presId="urn:microsoft.com/office/officeart/2005/8/layout/radial4"/>
    <dgm:cxn modelId="{F2F396AE-7706-FE4E-82E8-3082A8DD9ABC}" type="presParOf" srcId="{B4A6D4FC-EDD8-124D-B428-82430AEE8C7E}" destId="{B40D54FE-EDAD-0547-BAF7-4440EE0154F8}" srcOrd="11" destOrd="0" presId="urn:microsoft.com/office/officeart/2005/8/layout/radial4"/>
    <dgm:cxn modelId="{77B324B1-DBCE-CD48-A82C-D5438A67A9EF}" type="presParOf" srcId="{B4A6D4FC-EDD8-124D-B428-82430AEE8C7E}" destId="{15FE9ABB-776D-6B4A-8514-7C1D44487C44}"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5B319-2A87-D84E-95D3-E1498B454519}">
      <dsp:nvSpPr>
        <dsp:cNvPr id="0" name=""/>
        <dsp:cNvSpPr/>
      </dsp:nvSpPr>
      <dsp:spPr>
        <a:xfrm>
          <a:off x="4242390" y="2340005"/>
          <a:ext cx="1913281" cy="191328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kern="1200">
              <a:latin typeface="Calibri" panose="020F0502020204030204" pitchFamily="34" charset="0"/>
              <a:ea typeface="+mn-ea"/>
              <a:cs typeface="Calibri" panose="020F0502020204030204" pitchFamily="34" charset="0"/>
            </a:rPr>
            <a:t>How to analyse?</a:t>
          </a:r>
        </a:p>
      </dsp:txBody>
      <dsp:txXfrm>
        <a:off x="4522584" y="2620199"/>
        <a:ext cx="1352893" cy="1352893"/>
      </dsp:txXfrm>
    </dsp:sp>
    <dsp:sp modelId="{2F80F7B5-A4E4-8449-A7B7-628201A025A6}">
      <dsp:nvSpPr>
        <dsp:cNvPr id="0" name=""/>
        <dsp:cNvSpPr/>
      </dsp:nvSpPr>
      <dsp:spPr>
        <a:xfrm rot="10800000">
          <a:off x="2297295" y="3024003"/>
          <a:ext cx="1838114" cy="545285"/>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939672E-96D1-D94A-8F4F-075BCAEA006F}">
      <dsp:nvSpPr>
        <dsp:cNvPr id="0" name=""/>
        <dsp:cNvSpPr/>
      </dsp:nvSpPr>
      <dsp:spPr>
        <a:xfrm>
          <a:off x="1020731" y="2764790"/>
          <a:ext cx="2553128" cy="106371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GB" sz="1200" kern="1200">
              <a:latin typeface="Calibri" panose="020F0502020204030204" pitchFamily="34" charset="0"/>
              <a:ea typeface="+mn-ea"/>
              <a:cs typeface="Calibri" panose="020F0502020204030204" pitchFamily="34" charset="0"/>
            </a:rPr>
            <a:t>Data ≠ Information</a:t>
          </a:r>
        </a:p>
        <a:p>
          <a:pPr marL="0" lvl="0" indent="0" algn="l" defTabSz="533400">
            <a:lnSpc>
              <a:spcPct val="90000"/>
            </a:lnSpc>
            <a:spcBef>
              <a:spcPct val="0"/>
            </a:spcBef>
            <a:spcAft>
              <a:spcPct val="35000"/>
            </a:spcAft>
            <a:buFont typeface="Arial" panose="020B0604020202020204" pitchFamily="34" charset="0"/>
            <a:buChar char="•"/>
          </a:pPr>
          <a:r>
            <a:rPr lang="en-GB" sz="900" kern="1200" dirty="0">
              <a:latin typeface="Calibri" panose="020F0502020204030204" pitchFamily="34" charset="0"/>
              <a:ea typeface="+mn-ea"/>
              <a:cs typeface="Calibri" panose="020F0502020204030204" pitchFamily="34" charset="0"/>
            </a:rPr>
            <a:t>Need ways to extract information</a:t>
          </a:r>
        </a:p>
        <a:p>
          <a:pPr marL="0" lvl="0" indent="0" algn="l" defTabSz="533400">
            <a:lnSpc>
              <a:spcPct val="90000"/>
            </a:lnSpc>
            <a:spcBef>
              <a:spcPct val="0"/>
            </a:spcBef>
            <a:spcAft>
              <a:spcPct val="35000"/>
            </a:spcAft>
            <a:buFont typeface="Arial" panose="020B0604020202020204" pitchFamily="34" charset="0"/>
            <a:buChar char="•"/>
          </a:pPr>
          <a:r>
            <a:rPr lang="en-GB" sz="900" kern="1200">
              <a:latin typeface="Calibri" panose="020F0502020204030204" pitchFamily="34" charset="0"/>
              <a:ea typeface="+mn-ea"/>
              <a:cs typeface="Calibri" panose="020F0502020204030204" pitchFamily="34" charset="0"/>
            </a:rPr>
            <a:t>Need reliable, predictive information</a:t>
          </a:r>
        </a:p>
        <a:p>
          <a:pPr marL="0" lvl="0" indent="0" algn="l" defTabSz="533400">
            <a:lnSpc>
              <a:spcPct val="90000"/>
            </a:lnSpc>
            <a:spcBef>
              <a:spcPct val="0"/>
            </a:spcBef>
            <a:spcAft>
              <a:spcPct val="35000"/>
            </a:spcAft>
            <a:buFont typeface="Arial" panose="020B0604020202020204" pitchFamily="34" charset="0"/>
            <a:buChar char="•"/>
          </a:pPr>
          <a:r>
            <a:rPr lang="en-GB" sz="900" kern="1200">
              <a:latin typeface="Calibri" panose="020F0502020204030204" pitchFamily="34" charset="0"/>
              <a:ea typeface="+mn-ea"/>
              <a:cs typeface="Calibri" panose="020F0502020204030204" pitchFamily="34" charset="0"/>
            </a:rPr>
            <a:t>Ignore noise</a:t>
          </a:r>
        </a:p>
        <a:p>
          <a:pPr marL="0" lvl="0" indent="0" algn="l" defTabSz="533400">
            <a:lnSpc>
              <a:spcPct val="90000"/>
            </a:lnSpc>
            <a:spcBef>
              <a:spcPct val="0"/>
            </a:spcBef>
            <a:spcAft>
              <a:spcPct val="35000"/>
            </a:spcAft>
            <a:buFont typeface="Arial" panose="020B0604020202020204" pitchFamily="34" charset="0"/>
            <a:buChar char="•"/>
          </a:pPr>
          <a:r>
            <a:rPr lang="en-GB" sz="900" kern="1200">
              <a:latin typeface="Calibri" panose="020F0502020204030204" pitchFamily="34" charset="0"/>
              <a:ea typeface="+mn-ea"/>
              <a:cs typeface="Calibri" panose="020F0502020204030204" pitchFamily="34" charset="0"/>
            </a:rPr>
            <a:t>Handle missingness</a:t>
          </a:r>
        </a:p>
      </dsp:txBody>
      <dsp:txXfrm>
        <a:off x="1051886" y="2795945"/>
        <a:ext cx="2490818" cy="1001402"/>
      </dsp:txXfrm>
    </dsp:sp>
    <dsp:sp modelId="{2819B197-359E-AC45-9EFE-08E53132B082}">
      <dsp:nvSpPr>
        <dsp:cNvPr id="0" name=""/>
        <dsp:cNvSpPr/>
      </dsp:nvSpPr>
      <dsp:spPr>
        <a:xfrm rot="12597984">
          <a:off x="2067180" y="1893307"/>
          <a:ext cx="2341543" cy="545285"/>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E58C127-F0C1-9C40-80C3-65166CD4B498}">
      <dsp:nvSpPr>
        <dsp:cNvPr id="0" name=""/>
        <dsp:cNvSpPr/>
      </dsp:nvSpPr>
      <dsp:spPr>
        <a:xfrm>
          <a:off x="1072122" y="994691"/>
          <a:ext cx="2303135" cy="117293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GB" sz="1200" kern="1200" dirty="0">
              <a:latin typeface="Calibri" panose="020F0502020204030204" pitchFamily="34" charset="0"/>
              <a:ea typeface="+mn-ea"/>
              <a:cs typeface="Calibri" panose="020F0502020204030204" pitchFamily="34" charset="0"/>
            </a:rPr>
            <a:t>High throughput</a:t>
          </a:r>
        </a:p>
        <a:p>
          <a:pPr marL="57150" lvl="1" indent="-57150" algn="l" defTabSz="400050">
            <a:lnSpc>
              <a:spcPct val="90000"/>
            </a:lnSpc>
            <a:spcBef>
              <a:spcPct val="0"/>
            </a:spcBef>
            <a:spcAft>
              <a:spcPct val="15000"/>
            </a:spcAft>
            <a:buChar char="•"/>
          </a:pPr>
          <a:r>
            <a:rPr lang="en-GB" sz="900" kern="1200">
              <a:latin typeface="Calibri" panose="020F0502020204030204" pitchFamily="34" charset="0"/>
              <a:ea typeface="+mn-ea"/>
              <a:cs typeface="Calibri" panose="020F0502020204030204" pitchFamily="34" charset="0"/>
            </a:rPr>
            <a:t>High dimensionality</a:t>
          </a:r>
        </a:p>
        <a:p>
          <a:pPr marL="57150" lvl="1" indent="-57150" algn="l" defTabSz="400050">
            <a:lnSpc>
              <a:spcPct val="90000"/>
            </a:lnSpc>
            <a:spcBef>
              <a:spcPct val="0"/>
            </a:spcBef>
            <a:spcAft>
              <a:spcPct val="15000"/>
            </a:spcAft>
            <a:buChar char="•"/>
          </a:pPr>
          <a:r>
            <a:rPr lang="en-GB" sz="900" kern="1200">
              <a:latin typeface="Calibri" panose="020F0502020204030204" pitchFamily="34" charset="0"/>
              <a:ea typeface="+mn-ea"/>
              <a:cs typeface="Calibri" panose="020F0502020204030204" pitchFamily="34" charset="0"/>
            </a:rPr>
            <a:t>N variables &gt;&gt; N samples</a:t>
          </a:r>
        </a:p>
      </dsp:txBody>
      <dsp:txXfrm>
        <a:off x="1106476" y="1029045"/>
        <a:ext cx="2234427" cy="1104226"/>
      </dsp:txXfrm>
    </dsp:sp>
    <dsp:sp modelId="{00C8B21A-78C3-644C-980F-231B63C9A85E}">
      <dsp:nvSpPr>
        <dsp:cNvPr id="0" name=""/>
        <dsp:cNvSpPr/>
      </dsp:nvSpPr>
      <dsp:spPr>
        <a:xfrm rot="15120000">
          <a:off x="3667292" y="1138365"/>
          <a:ext cx="1838114" cy="545285"/>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94E5C59-0149-9D44-9E18-D24589F8FD26}">
      <dsp:nvSpPr>
        <dsp:cNvPr id="0" name=""/>
        <dsp:cNvSpPr/>
      </dsp:nvSpPr>
      <dsp:spPr>
        <a:xfrm>
          <a:off x="3556008" y="1213"/>
          <a:ext cx="1492673" cy="107143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GB" sz="1200" kern="1200">
              <a:latin typeface="Calibri" panose="020F0502020204030204" pitchFamily="34" charset="0"/>
              <a:ea typeface="+mn-ea"/>
              <a:cs typeface="Calibri" panose="020F0502020204030204" pitchFamily="34" charset="0"/>
            </a:rPr>
            <a:t>High degree of collinearity</a:t>
          </a:r>
        </a:p>
        <a:p>
          <a:pPr marL="57150" lvl="1" indent="-57150" algn="l" defTabSz="400050">
            <a:lnSpc>
              <a:spcPct val="90000"/>
            </a:lnSpc>
            <a:spcBef>
              <a:spcPct val="0"/>
            </a:spcBef>
            <a:spcAft>
              <a:spcPct val="15000"/>
            </a:spcAft>
            <a:buChar char="•"/>
          </a:pPr>
          <a:r>
            <a:rPr lang="en-GB" sz="900" kern="1200">
              <a:latin typeface="Calibri" panose="020F0502020204030204" pitchFamily="34" charset="0"/>
              <a:ea typeface="+mn-ea"/>
              <a:cs typeface="Calibri" panose="020F0502020204030204" pitchFamily="34" charset="0"/>
            </a:rPr>
            <a:t>Biological / analytical correlations</a:t>
          </a:r>
        </a:p>
      </dsp:txBody>
      <dsp:txXfrm>
        <a:off x="3587389" y="32594"/>
        <a:ext cx="1429911" cy="1008675"/>
      </dsp:txXfrm>
    </dsp:sp>
    <dsp:sp modelId="{038D3E03-C40A-1B4E-B80D-7E0B57AD63F6}">
      <dsp:nvSpPr>
        <dsp:cNvPr id="0" name=""/>
        <dsp:cNvSpPr/>
      </dsp:nvSpPr>
      <dsp:spPr>
        <a:xfrm rot="17280000">
          <a:off x="4892655" y="1138365"/>
          <a:ext cx="1838114" cy="545285"/>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CFBEF2-A7E4-5F49-8344-AE026AE1AE38}">
      <dsp:nvSpPr>
        <dsp:cNvPr id="0" name=""/>
        <dsp:cNvSpPr/>
      </dsp:nvSpPr>
      <dsp:spPr>
        <a:xfrm>
          <a:off x="5302919" y="1213"/>
          <a:ext cx="1585593" cy="107143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GB" sz="1200" kern="1200" dirty="0">
              <a:latin typeface="Calibri" panose="020F0502020204030204" pitchFamily="34" charset="0"/>
              <a:ea typeface="+mn-ea"/>
              <a:cs typeface="Calibri" panose="020F0502020204030204" pitchFamily="34" charset="0"/>
            </a:rPr>
            <a:t>Unknown number and identity of metabolites</a:t>
          </a:r>
        </a:p>
        <a:p>
          <a:pPr marL="57150" lvl="1" indent="-57150" algn="l" defTabSz="400050">
            <a:lnSpc>
              <a:spcPct val="90000"/>
            </a:lnSpc>
            <a:spcBef>
              <a:spcPct val="0"/>
            </a:spcBef>
            <a:spcAft>
              <a:spcPct val="15000"/>
            </a:spcAft>
            <a:buChar char="•"/>
          </a:pPr>
          <a:r>
            <a:rPr lang="en-GB" sz="900" kern="1200">
              <a:latin typeface="Calibri" panose="020F0502020204030204" pitchFamily="34" charset="0"/>
              <a:ea typeface="+mn-ea"/>
              <a:cs typeface="Calibri" panose="020F0502020204030204" pitchFamily="34" charset="0"/>
            </a:rPr>
            <a:t>Contrast with microarray/sequence data</a:t>
          </a:r>
        </a:p>
      </dsp:txBody>
      <dsp:txXfrm>
        <a:off x="5334300" y="32594"/>
        <a:ext cx="1522831" cy="1008675"/>
      </dsp:txXfrm>
    </dsp:sp>
    <dsp:sp modelId="{DF961B04-725C-E542-906E-9F67390FCF0B}">
      <dsp:nvSpPr>
        <dsp:cNvPr id="0" name=""/>
        <dsp:cNvSpPr/>
      </dsp:nvSpPr>
      <dsp:spPr>
        <a:xfrm rot="19686222">
          <a:off x="5956741" y="1902467"/>
          <a:ext cx="2088745" cy="545285"/>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DA18F38-94C0-7549-9CF4-45A33B7F396C}">
      <dsp:nvSpPr>
        <dsp:cNvPr id="0" name=""/>
        <dsp:cNvSpPr/>
      </dsp:nvSpPr>
      <dsp:spPr>
        <a:xfrm>
          <a:off x="7019767" y="1087561"/>
          <a:ext cx="1736050" cy="107143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GB" sz="1200" kern="1200" dirty="0">
              <a:latin typeface="Calibri" panose="020F0502020204030204" pitchFamily="34" charset="0"/>
              <a:ea typeface="+mn-ea"/>
              <a:cs typeface="Calibri" panose="020F0502020204030204" pitchFamily="34" charset="0"/>
            </a:rPr>
            <a:t>Multiple analytical methods</a:t>
          </a:r>
        </a:p>
        <a:p>
          <a:pPr marL="57150" lvl="1" indent="-57150" algn="l" defTabSz="400050">
            <a:lnSpc>
              <a:spcPct val="90000"/>
            </a:lnSpc>
            <a:spcBef>
              <a:spcPct val="0"/>
            </a:spcBef>
            <a:spcAft>
              <a:spcPct val="15000"/>
            </a:spcAft>
            <a:buChar char="•"/>
          </a:pPr>
          <a:r>
            <a:rPr lang="en-GB" sz="900" kern="1200" dirty="0">
              <a:latin typeface="Calibri" panose="020F0502020204030204" pitchFamily="34" charset="0"/>
              <a:ea typeface="+mn-ea"/>
              <a:cs typeface="Calibri" panose="020F0502020204030204" pitchFamily="34" charset="0"/>
            </a:rPr>
            <a:t>NMR, LC-MS, GC-MS, CE-MS…</a:t>
          </a:r>
        </a:p>
      </dsp:txBody>
      <dsp:txXfrm>
        <a:off x="7051148" y="1118942"/>
        <a:ext cx="1673288" cy="1008675"/>
      </dsp:txXfrm>
    </dsp:sp>
    <dsp:sp modelId="{B40D54FE-EDAD-0547-BAF7-4440EE0154F8}">
      <dsp:nvSpPr>
        <dsp:cNvPr id="0" name=""/>
        <dsp:cNvSpPr/>
      </dsp:nvSpPr>
      <dsp:spPr>
        <a:xfrm>
          <a:off x="6262651" y="3024003"/>
          <a:ext cx="1838114" cy="545285"/>
        </a:xfrm>
        <a:prstGeom prst="lef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FE9ABB-776D-6B4A-8514-7C1D44487C44}">
      <dsp:nvSpPr>
        <dsp:cNvPr id="0" name=""/>
        <dsp:cNvSpPr/>
      </dsp:nvSpPr>
      <dsp:spPr>
        <a:xfrm>
          <a:off x="7227363" y="2760927"/>
          <a:ext cx="1746805" cy="107143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GB" sz="1200" kern="1200" dirty="0">
              <a:latin typeface="Calibri" panose="020F0502020204030204" pitchFamily="34" charset="0"/>
              <a:ea typeface="+mn-ea"/>
              <a:cs typeface="Calibri" panose="020F0502020204030204" pitchFamily="34" charset="0"/>
            </a:rPr>
            <a:t>Sensitive to many effects</a:t>
          </a:r>
        </a:p>
        <a:p>
          <a:pPr marL="57150" lvl="1" indent="-57150" algn="l" defTabSz="400050">
            <a:lnSpc>
              <a:spcPct val="90000"/>
            </a:lnSpc>
            <a:spcBef>
              <a:spcPct val="0"/>
            </a:spcBef>
            <a:spcAft>
              <a:spcPct val="15000"/>
            </a:spcAft>
            <a:buChar char="•"/>
          </a:pPr>
          <a:r>
            <a:rPr lang="en-GB" sz="900" kern="1200">
              <a:latin typeface="Calibri" panose="020F0502020204030204" pitchFamily="34" charset="0"/>
              <a:ea typeface="+mn-ea"/>
              <a:cs typeface="Calibri" panose="020F0502020204030204" pitchFamily="34" charset="0"/>
            </a:rPr>
            <a:t>Error &amp; bias</a:t>
          </a:r>
        </a:p>
        <a:p>
          <a:pPr marL="57150" lvl="1" indent="-57150" algn="l" defTabSz="400050">
            <a:lnSpc>
              <a:spcPct val="90000"/>
            </a:lnSpc>
            <a:spcBef>
              <a:spcPct val="0"/>
            </a:spcBef>
            <a:spcAft>
              <a:spcPct val="15000"/>
            </a:spcAft>
            <a:buChar char="•"/>
          </a:pPr>
          <a:r>
            <a:rPr lang="en-GB" sz="900" kern="1200">
              <a:latin typeface="Calibri" panose="020F0502020204030204" pitchFamily="34" charset="0"/>
              <a:ea typeface="+mn-ea"/>
              <a:cs typeface="Calibri" panose="020F0502020204030204" pitchFamily="34" charset="0"/>
            </a:rPr>
            <a:t>Confounders</a:t>
          </a:r>
        </a:p>
      </dsp:txBody>
      <dsp:txXfrm>
        <a:off x="7258744" y="2792308"/>
        <a:ext cx="1684043" cy="100867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7B9B2-861E-1641-B4FA-79FEDE81F646}"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E172C-37D1-9842-A43A-314A43AFAA78}" type="slidenum">
              <a:rPr lang="en-US" smtClean="0"/>
              <a:t>‹#›</a:t>
            </a:fld>
            <a:endParaRPr lang="en-US"/>
          </a:p>
        </p:txBody>
      </p:sp>
    </p:spTree>
    <p:extLst>
      <p:ext uri="{BB962C8B-B14F-4D97-AF65-F5344CB8AC3E}">
        <p14:creationId xmlns:p14="http://schemas.microsoft.com/office/powerpoint/2010/main" val="68603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1</a:t>
            </a:fld>
            <a:endParaRPr lang="en-US"/>
          </a:p>
        </p:txBody>
      </p:sp>
    </p:spTree>
    <p:extLst>
      <p:ext uri="{BB962C8B-B14F-4D97-AF65-F5344CB8AC3E}">
        <p14:creationId xmlns:p14="http://schemas.microsoft.com/office/powerpoint/2010/main" val="3281130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0" u="none" strike="noStrike" dirty="0">
                <a:solidFill>
                  <a:srgbClr val="000000"/>
                </a:solidFill>
                <a:effectLst/>
                <a:latin typeface="Calibri" panose="020F0502020204030204" pitchFamily="34" charset="0"/>
              </a:rPr>
              <a:t>Ο  όρος  -</a:t>
            </a:r>
            <a:r>
              <a:rPr lang="el-GR" b="0" i="0" u="none" strike="noStrike" dirty="0" err="1">
                <a:solidFill>
                  <a:srgbClr val="000000"/>
                </a:solidFill>
                <a:effectLst/>
                <a:latin typeface="Calibri" panose="020F0502020204030204" pitchFamily="34" charset="0"/>
              </a:rPr>
              <a:t>ομικές</a:t>
            </a:r>
            <a:r>
              <a:rPr lang="el-GR" b="0" i="0" u="none" strike="noStrike" dirty="0">
                <a:solidFill>
                  <a:srgbClr val="000000"/>
                </a:solidFill>
                <a:effectLst/>
                <a:latin typeface="Calibri" panose="020F0502020204030204" pitchFamily="34" charset="0"/>
              </a:rPr>
              <a:t>  επιστήμες(</a:t>
            </a:r>
            <a:r>
              <a:rPr lang="en-GB" b="0" i="0" u="none" strike="noStrike" dirty="0">
                <a:solidFill>
                  <a:srgbClr val="000000"/>
                </a:solidFill>
                <a:effectLst/>
                <a:latin typeface="Calibri" panose="020F0502020204030204" pitchFamily="34" charset="0"/>
              </a:rPr>
              <a:t>x-omics)</a:t>
            </a:r>
            <a:r>
              <a:rPr lang="el-GR" b="0" i="0" u="none" strike="noStrike" dirty="0">
                <a:solidFill>
                  <a:srgbClr val="000000"/>
                </a:solidFill>
                <a:effectLst/>
                <a:latin typeface="Calibri" panose="020F0502020204030204" pitchFamily="34" charset="0"/>
              </a:rPr>
              <a:t>περιγράφει  πειραματικές  τεχνολογίες  υψηλής  απόδοσης  και  ολοκλήρωσης  που  παρέχουν  δεδομένα  σε  μοριακό  επίπεδο,  και  υπαινίσσεται  μεγάλο  όγκο  δεδομένων  και  ολιστική  θεώρηση.</a:t>
            </a:r>
          </a:p>
          <a:p>
            <a:endParaRPr lang="el-GR" b="0" i="0" u="none" strike="noStrike" dirty="0">
              <a:solidFill>
                <a:srgbClr val="000000"/>
              </a:solidFill>
              <a:effectLst/>
              <a:latin typeface="Calibri" panose="020F0502020204030204" pitchFamily="34" charset="0"/>
            </a:endParaRPr>
          </a:p>
          <a:p>
            <a:pPr algn="l"/>
            <a:r>
              <a:rPr lang="el-GR" b="0" i="0" u="none" strike="noStrike" dirty="0" err="1">
                <a:solidFill>
                  <a:srgbClr val="000000"/>
                </a:solidFill>
                <a:effectLst/>
                <a:latin typeface="Calibri" panose="020F0502020204030204" pitchFamily="34" charset="0"/>
              </a:rPr>
              <a:t>Γεφυρα</a:t>
            </a:r>
            <a:r>
              <a:rPr lang="el-GR" b="0" i="0" u="none" strike="noStrike" dirty="0">
                <a:solidFill>
                  <a:srgbClr val="000000"/>
                </a:solidFill>
                <a:effectLst/>
                <a:latin typeface="Calibri" panose="020F0502020204030204" pitchFamily="34" charset="0"/>
              </a:rPr>
              <a:t> </a:t>
            </a:r>
            <a:r>
              <a:rPr lang="el-GR" b="0" i="0" u="none" strike="noStrike" dirty="0" err="1">
                <a:solidFill>
                  <a:srgbClr val="000000"/>
                </a:solidFill>
                <a:effectLst/>
                <a:latin typeface="Calibri" panose="020F0502020204030204" pitchFamily="34" charset="0"/>
              </a:rPr>
              <a:t>μεταξυ</a:t>
            </a:r>
            <a:r>
              <a:rPr lang="el-GR" b="0" i="0" u="none" strike="noStrike" dirty="0">
                <a:solidFill>
                  <a:srgbClr val="000000"/>
                </a:solidFill>
                <a:effectLst/>
                <a:latin typeface="Calibri" panose="020F0502020204030204" pitchFamily="34" charset="0"/>
              </a:rPr>
              <a:t> </a:t>
            </a:r>
            <a:r>
              <a:rPr lang="el-GR" b="0" i="0" u="none" strike="noStrike" dirty="0" err="1">
                <a:solidFill>
                  <a:srgbClr val="000000"/>
                </a:solidFill>
                <a:effectLst/>
                <a:latin typeface="Calibri" panose="020F0502020204030204" pitchFamily="34" charset="0"/>
              </a:rPr>
              <a:t>φονοτυπου</a:t>
            </a:r>
            <a:r>
              <a:rPr lang="el-GR" b="0" i="0" u="none" strike="noStrike" dirty="0">
                <a:solidFill>
                  <a:srgbClr val="000000"/>
                </a:solidFill>
                <a:effectLst/>
                <a:latin typeface="Calibri" panose="020F0502020204030204" pitchFamily="34" charset="0"/>
              </a:rPr>
              <a:t> και </a:t>
            </a:r>
            <a:r>
              <a:rPr lang="el-GR" b="0" i="0" u="none" strike="noStrike" dirty="0" err="1">
                <a:solidFill>
                  <a:srgbClr val="000000"/>
                </a:solidFill>
                <a:effectLst/>
                <a:latin typeface="Calibri" panose="020F0502020204030204" pitchFamily="34" charset="0"/>
              </a:rPr>
              <a:t>φαινοτυπου</a:t>
            </a:r>
            <a:endParaRPr lang="el-GR" b="0" i="0" u="none" strike="noStrike" dirty="0">
              <a:solidFill>
                <a:srgbClr val="000000"/>
              </a:solidFill>
              <a:effectLst/>
              <a:latin typeface="Calibri" panose="020F0502020204030204" pitchFamily="34" charset="0"/>
            </a:endParaRPr>
          </a:p>
          <a:p>
            <a:pPr algn="l"/>
            <a:br>
              <a:rPr lang="el-GR" b="0" i="0" u="none" strike="noStrike" dirty="0">
                <a:solidFill>
                  <a:srgbClr val="000000"/>
                </a:solidFill>
                <a:effectLst/>
                <a:latin typeface="Calibri" panose="020F0502020204030204" pitchFamily="34" charset="0"/>
              </a:rPr>
            </a:br>
            <a:endParaRPr lang="el-GR" b="0" i="0" u="none" strike="noStrike" dirty="0">
              <a:solidFill>
                <a:srgbClr val="000000"/>
              </a:solidFill>
              <a:effectLst/>
              <a:latin typeface="Calibri" panose="020F0502020204030204" pitchFamily="34" charset="0"/>
            </a:endParaRPr>
          </a:p>
          <a:p>
            <a:pPr algn="l"/>
            <a:r>
              <a:rPr lang="el-GR" b="0" i="0" u="none" strike="noStrike" dirty="0">
                <a:solidFill>
                  <a:srgbClr val="353535"/>
                </a:solidFill>
                <a:effectLst/>
                <a:latin typeface="Open Sans" panose="020B0606030504020204" pitchFamily="34" charset="0"/>
              </a:rPr>
              <a:t> διαφορετικά ιεραρχικά επίπεδα βιολογικής οργάνωσης</a:t>
            </a:r>
            <a:endParaRPr lang="el-GR"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20</a:t>
            </a:fld>
            <a:endParaRPr lang="en-US"/>
          </a:p>
        </p:txBody>
      </p:sp>
    </p:spTree>
    <p:extLst>
      <p:ext uri="{BB962C8B-B14F-4D97-AF65-F5344CB8AC3E}">
        <p14:creationId xmlns:p14="http://schemas.microsoft.com/office/powerpoint/2010/main" val="11998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GR" b="0" i="0" u="none" strike="noStrike" dirty="0" err="1">
                <a:solidFill>
                  <a:srgbClr val="000000"/>
                </a:solidFill>
                <a:effectLst/>
                <a:latin typeface="Calibri" panose="020F0502020204030204" pitchFamily="34" charset="0"/>
              </a:rPr>
              <a:t>Γονιδίωμα</a:t>
            </a:r>
            <a:r>
              <a:rPr lang="el-GR" b="0" i="0" u="none" strike="noStrike" dirty="0">
                <a:solidFill>
                  <a:srgbClr val="000000"/>
                </a:solidFill>
                <a:effectLst/>
                <a:latin typeface="Calibri" panose="020F0502020204030204" pitchFamily="34" charset="0"/>
              </a:rPr>
              <a:t> αναφοράς</a:t>
            </a:r>
            <a:br>
              <a:rPr lang="el-GR" b="0" i="0" u="none" strike="noStrike" dirty="0">
                <a:solidFill>
                  <a:srgbClr val="000000"/>
                </a:solidFill>
                <a:effectLst/>
                <a:latin typeface="Calibri" panose="020F0502020204030204" pitchFamily="34" charset="0"/>
              </a:rPr>
            </a:br>
            <a:endParaRPr lang="el-GR" b="0" i="0" u="none" strike="noStrike" dirty="0">
              <a:solidFill>
                <a:srgbClr val="000000"/>
              </a:solidFill>
              <a:effectLst/>
              <a:latin typeface="Calibri" panose="020F0502020204030204" pitchFamily="34" charset="0"/>
            </a:endParaRPr>
          </a:p>
          <a:p>
            <a:pPr algn="l"/>
            <a:r>
              <a:rPr lang="el-GR" b="0" i="0" u="none" strike="noStrike" dirty="0">
                <a:solidFill>
                  <a:srgbClr val="000000"/>
                </a:solidFill>
                <a:effectLst/>
                <a:latin typeface="Calibri" panose="020F0502020204030204" pitchFamily="34" charset="0"/>
              </a:rPr>
              <a:t>Υψηλή </a:t>
            </a:r>
            <a:r>
              <a:rPr lang="el-GR" b="0" i="0" u="none" strike="noStrike" dirty="0" err="1">
                <a:solidFill>
                  <a:srgbClr val="000000"/>
                </a:solidFill>
                <a:effectLst/>
                <a:latin typeface="Calibri" panose="020F0502020204030204" pitchFamily="34" charset="0"/>
              </a:rPr>
              <a:t>αναπαραγωγιμότητα</a:t>
            </a:r>
            <a:endParaRPr lang="el-GR"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22</a:t>
            </a:fld>
            <a:endParaRPr lang="en-US"/>
          </a:p>
        </p:txBody>
      </p:sp>
    </p:spTree>
    <p:extLst>
      <p:ext uri="{BB962C8B-B14F-4D97-AF65-F5344CB8AC3E}">
        <p14:creationId xmlns:p14="http://schemas.microsoft.com/office/powerpoint/2010/main" val="16057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solidFill>
                  <a:srgbClr val="1E477C"/>
                </a:solidFill>
                <a:effectLst/>
                <a:latin typeface="Calibri" panose="020F0502020204030204" pitchFamily="34" charset="0"/>
              </a:rPr>
              <a:t>Η </a:t>
            </a:r>
            <a:r>
              <a:rPr lang="el-GR" sz="1800" dirty="0" err="1">
                <a:solidFill>
                  <a:srgbClr val="1E477C"/>
                </a:solidFill>
                <a:effectLst/>
                <a:latin typeface="Calibri" panose="020F0502020204030204" pitchFamily="34" charset="0"/>
              </a:rPr>
              <a:t>επιγενετικη</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όπως</a:t>
            </a:r>
            <a:r>
              <a:rPr lang="el-GR" sz="1800" dirty="0">
                <a:solidFill>
                  <a:srgbClr val="1E477C"/>
                </a:solidFill>
                <a:effectLst/>
                <a:latin typeface="Calibri" panose="020F0502020204030204" pitchFamily="34" charset="0"/>
              </a:rPr>
              <a:t> και η </a:t>
            </a:r>
            <a:r>
              <a:rPr lang="el-GR" sz="1800" dirty="0" err="1">
                <a:solidFill>
                  <a:srgbClr val="1E477C"/>
                </a:solidFill>
                <a:effectLst/>
                <a:latin typeface="Calibri" panose="020F0502020204030204" pitchFamily="34" charset="0"/>
              </a:rPr>
              <a:t>γενετικη</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πληροφορία</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κληρονομείται</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αλλα</a:t>
            </a:r>
            <a:r>
              <a:rPr lang="el-GR" sz="1800" dirty="0">
                <a:solidFill>
                  <a:srgbClr val="1E477C"/>
                </a:solidFill>
                <a:effectLst/>
                <a:latin typeface="Calibri" panose="020F0502020204030204" pitchFamily="34" charset="0"/>
              </a:rPr>
              <a:t>́ σε </a:t>
            </a:r>
            <a:r>
              <a:rPr lang="el-GR" sz="1800" dirty="0" err="1">
                <a:solidFill>
                  <a:srgbClr val="1E477C"/>
                </a:solidFill>
                <a:effectLst/>
                <a:latin typeface="Calibri" panose="020F0502020204030204" pitchFamily="34" charset="0"/>
              </a:rPr>
              <a:t>αντίθεση</a:t>
            </a:r>
            <a:r>
              <a:rPr lang="el-GR" sz="1800" dirty="0">
                <a:solidFill>
                  <a:srgbClr val="1E477C"/>
                </a:solidFill>
                <a:effectLst/>
                <a:latin typeface="Calibri" panose="020F0502020204030204" pitchFamily="34" charset="0"/>
              </a:rPr>
              <a:t> με τη </a:t>
            </a:r>
            <a:r>
              <a:rPr lang="el-GR" sz="1800" dirty="0" err="1">
                <a:solidFill>
                  <a:srgbClr val="1E477C"/>
                </a:solidFill>
                <a:effectLst/>
                <a:latin typeface="Calibri" panose="020F0502020204030204" pitchFamily="34" charset="0"/>
              </a:rPr>
              <a:t>γενετικη</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πληροφορία</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Bold"/>
              </a:rPr>
              <a:t>είναι</a:t>
            </a:r>
            <a:r>
              <a:rPr lang="el-GR" sz="1800" dirty="0">
                <a:solidFill>
                  <a:srgbClr val="1E477C"/>
                </a:solidFill>
                <a:effectLst/>
                <a:latin typeface="Calibri,Bold"/>
              </a:rPr>
              <a:t> </a:t>
            </a:r>
            <a:r>
              <a:rPr lang="el-GR" sz="1800" dirty="0" err="1">
                <a:solidFill>
                  <a:srgbClr val="1E477C"/>
                </a:solidFill>
                <a:effectLst/>
                <a:latin typeface="Calibri,Bold"/>
              </a:rPr>
              <a:t>αναστρέψιμη</a:t>
            </a:r>
            <a:r>
              <a:rPr lang="el-GR" sz="1800" dirty="0">
                <a:solidFill>
                  <a:srgbClr val="1E477C"/>
                </a:solidFill>
                <a:effectLst/>
                <a:latin typeface="Calibri,Bold"/>
              </a:rPr>
              <a:t> </a:t>
            </a:r>
            <a:r>
              <a:rPr lang="el-GR" sz="1800" dirty="0">
                <a:solidFill>
                  <a:srgbClr val="1E477C"/>
                </a:solidFill>
                <a:effectLst/>
                <a:latin typeface="Calibri" panose="020F0502020204030204" pitchFamily="34" charset="0"/>
              </a:rPr>
              <a:t>(</a:t>
            </a:r>
            <a:r>
              <a:rPr lang="el-GR" sz="1800" dirty="0" err="1">
                <a:solidFill>
                  <a:srgbClr val="1E477C"/>
                </a:solidFill>
                <a:effectLst/>
                <a:latin typeface="Calibri" panose="020F0502020204030204" pitchFamily="34" charset="0"/>
              </a:rPr>
              <a:t>επιγενετικη</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πλαστικότητα</a:t>
            </a:r>
            <a:r>
              <a:rPr lang="el-GR" sz="1800" dirty="0">
                <a:solidFill>
                  <a:srgbClr val="1E477C"/>
                </a:solidFill>
                <a:effectLst/>
                <a:latin typeface="Calibri" panose="020F0502020204030204" pitchFamily="34" charset="0"/>
              </a:rPr>
              <a:t>) και </a:t>
            </a:r>
            <a:r>
              <a:rPr lang="el-GR" sz="1800" dirty="0" err="1">
                <a:solidFill>
                  <a:srgbClr val="1E477C"/>
                </a:solidFill>
                <a:effectLst/>
                <a:latin typeface="Calibri" panose="020F0502020204030204" pitchFamily="34" charset="0"/>
              </a:rPr>
              <a:t>δύναται</a:t>
            </a:r>
            <a:r>
              <a:rPr lang="el-GR" sz="1800" dirty="0">
                <a:solidFill>
                  <a:srgbClr val="1E477C"/>
                </a:solidFill>
                <a:effectLst/>
                <a:latin typeface="Calibri" panose="020F0502020204030204" pitchFamily="34" charset="0"/>
              </a:rPr>
              <a:t> να </a:t>
            </a:r>
            <a:r>
              <a:rPr lang="el-GR" sz="1800" dirty="0" err="1">
                <a:solidFill>
                  <a:srgbClr val="1E477C"/>
                </a:solidFill>
                <a:effectLst/>
                <a:latin typeface="Calibri" panose="020F0502020204030204" pitchFamily="34" charset="0"/>
              </a:rPr>
              <a:t>επηρεαστει</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απο</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διάφορα</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ερεθίσματα</a:t>
            </a:r>
            <a:r>
              <a:rPr lang="el-GR" sz="1800" dirty="0">
                <a:solidFill>
                  <a:srgbClr val="1E477C"/>
                </a:solidFill>
                <a:effectLst/>
                <a:latin typeface="Calibri" panose="020F0502020204030204" pitchFamily="34" charset="0"/>
              </a:rPr>
              <a:t> ή </a:t>
            </a:r>
            <a:r>
              <a:rPr lang="el-GR" sz="1800" dirty="0" err="1">
                <a:solidFill>
                  <a:srgbClr val="1E477C"/>
                </a:solidFill>
                <a:effectLst/>
                <a:latin typeface="Calibri" panose="020F0502020204030204" pitchFamily="34" charset="0"/>
              </a:rPr>
              <a:t>περιβαλλοντικούς</a:t>
            </a:r>
            <a:r>
              <a:rPr lang="el-GR" sz="1800" dirty="0">
                <a:solidFill>
                  <a:srgbClr val="1E477C"/>
                </a:solidFill>
                <a:effectLst/>
                <a:latin typeface="Calibri" panose="020F0502020204030204" pitchFamily="34" charset="0"/>
              </a:rPr>
              <a:t> </a:t>
            </a:r>
            <a:r>
              <a:rPr lang="el-GR" sz="1800" dirty="0" err="1">
                <a:solidFill>
                  <a:srgbClr val="1E477C"/>
                </a:solidFill>
                <a:effectLst/>
                <a:latin typeface="Calibri" panose="020F0502020204030204" pitchFamily="34" charset="0"/>
              </a:rPr>
              <a:t>παράγοντες</a:t>
            </a:r>
            <a:r>
              <a:rPr lang="el-GR" sz="1800" dirty="0">
                <a:solidFill>
                  <a:srgbClr val="1E477C"/>
                </a:solidFill>
                <a:effectLst/>
                <a:latin typeface="Calibri" panose="020F0502020204030204" pitchFamily="34" charset="0"/>
              </a:rPr>
              <a:t> </a:t>
            </a:r>
            <a:endParaRPr lang="el-GR" dirty="0">
              <a:effectLst/>
            </a:endParaRPr>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rPr>
              <a:t>Η </a:t>
            </a:r>
            <a:r>
              <a:rPr lang="el-GR" sz="1800" dirty="0" err="1">
                <a:effectLst/>
                <a:latin typeface="Calibri" panose="020F0502020204030204" pitchFamily="34" charset="0"/>
              </a:rPr>
              <a:t>επιγενετικη</a:t>
            </a:r>
            <a:r>
              <a:rPr lang="el-GR" sz="1800" dirty="0">
                <a:effectLst/>
                <a:latin typeface="Calibri" panose="020F0502020204030204" pitchFamily="34" charset="0"/>
              </a:rPr>
              <a:t>́ </a:t>
            </a:r>
            <a:r>
              <a:rPr lang="el-GR" sz="1800" dirty="0" err="1">
                <a:effectLst/>
                <a:latin typeface="Calibri" panose="020F0502020204030204" pitchFamily="34" charset="0"/>
              </a:rPr>
              <a:t>κατάσταση</a:t>
            </a:r>
            <a:r>
              <a:rPr lang="el-GR" sz="1800" dirty="0">
                <a:effectLst/>
                <a:latin typeface="Calibri" panose="020F0502020204030204" pitchFamily="34" charset="0"/>
              </a:rPr>
              <a:t> του </a:t>
            </a:r>
            <a:r>
              <a:rPr lang="el-GR" sz="1800" dirty="0" err="1">
                <a:effectLst/>
                <a:latin typeface="Calibri" panose="020F0502020204030204" pitchFamily="34" charset="0"/>
              </a:rPr>
              <a:t>γονιδιώματος</a:t>
            </a:r>
            <a:r>
              <a:rPr lang="el-GR" sz="1800" dirty="0">
                <a:effectLst/>
                <a:latin typeface="Calibri" panose="020F0502020204030204" pitchFamily="34" charset="0"/>
              </a:rPr>
              <a:t> (</a:t>
            </a:r>
            <a:r>
              <a:rPr lang="el-GR" sz="1800" dirty="0" err="1">
                <a:effectLst/>
                <a:latin typeface="Calibri,Bold"/>
              </a:rPr>
              <a:t>επιγονιδίωμα</a:t>
            </a:r>
            <a:r>
              <a:rPr lang="el-GR" sz="1800" dirty="0">
                <a:effectLst/>
                <a:latin typeface="Calibri" panose="020F0502020204030204" pitchFamily="34" charset="0"/>
              </a:rPr>
              <a:t>) </a:t>
            </a:r>
            <a:r>
              <a:rPr lang="el-GR" sz="1800" dirty="0" err="1">
                <a:effectLst/>
                <a:latin typeface="Calibri" panose="020F0502020204030204" pitchFamily="34" charset="0"/>
              </a:rPr>
              <a:t>μεταβάλλεται</a:t>
            </a:r>
            <a:r>
              <a:rPr lang="el-GR" sz="1800" dirty="0">
                <a:effectLst/>
                <a:latin typeface="Calibri" panose="020F0502020204030204" pitchFamily="34" charset="0"/>
              </a:rPr>
              <a:t> </a:t>
            </a:r>
            <a:r>
              <a:rPr lang="el-GR" sz="1800" dirty="0" err="1">
                <a:effectLst/>
                <a:latin typeface="Calibri" panose="020F0502020204030204" pitchFamily="34" charset="0"/>
              </a:rPr>
              <a:t>δυναμικα</a:t>
            </a:r>
            <a:r>
              <a:rPr lang="el-GR" sz="1800" dirty="0">
                <a:effectLst/>
                <a:latin typeface="Calibri" panose="020F0502020204030204" pitchFamily="34" charset="0"/>
              </a:rPr>
              <a:t>́ στα </a:t>
            </a:r>
            <a:r>
              <a:rPr lang="el-GR" sz="1800" dirty="0" err="1">
                <a:effectLst/>
                <a:latin typeface="Calibri" panose="020F0502020204030204" pitchFamily="34" charset="0"/>
              </a:rPr>
              <a:t>κύτταρα</a:t>
            </a:r>
            <a:r>
              <a:rPr lang="el-GR" sz="1800" dirty="0">
                <a:effectLst/>
                <a:latin typeface="Calibri" panose="020F0502020204030204" pitchFamily="34" charset="0"/>
              </a:rPr>
              <a:t> των </a:t>
            </a:r>
            <a:r>
              <a:rPr lang="el-GR" sz="1800" dirty="0" err="1">
                <a:effectLst/>
                <a:latin typeface="Calibri" panose="020F0502020204030204" pitchFamily="34" charset="0"/>
              </a:rPr>
              <a:t>διάφορων</a:t>
            </a:r>
            <a:r>
              <a:rPr lang="el-GR" sz="1800" dirty="0">
                <a:effectLst/>
                <a:latin typeface="Calibri" panose="020F0502020204030204" pitchFamily="34" charset="0"/>
              </a:rPr>
              <a:t> </a:t>
            </a:r>
            <a:r>
              <a:rPr lang="el-GR" sz="1800" dirty="0" err="1">
                <a:effectLst/>
                <a:latin typeface="Calibri" panose="020F0502020204030204" pitchFamily="34" charset="0"/>
              </a:rPr>
              <a:t>ιστών</a:t>
            </a:r>
            <a:r>
              <a:rPr lang="el-GR" sz="1800" dirty="0">
                <a:effectLst/>
                <a:latin typeface="Calibri" panose="020F0502020204030204" pitchFamily="34" charset="0"/>
              </a:rPr>
              <a:t>, σε </a:t>
            </a:r>
            <a:r>
              <a:rPr lang="el-GR" sz="1800" dirty="0" err="1">
                <a:effectLst/>
                <a:latin typeface="Calibri" panose="020F0502020204030204" pitchFamily="34" charset="0"/>
              </a:rPr>
              <a:t>αντίθεση</a:t>
            </a:r>
            <a:r>
              <a:rPr lang="el-GR" sz="1800" dirty="0">
                <a:effectLst/>
                <a:latin typeface="Calibri" panose="020F0502020204030204" pitchFamily="34" charset="0"/>
              </a:rPr>
              <a:t> με την </a:t>
            </a:r>
            <a:r>
              <a:rPr lang="el-GR" sz="1800" dirty="0" err="1">
                <a:effectLst/>
                <a:latin typeface="Calibri" panose="020F0502020204030204" pitchFamily="34" charset="0"/>
              </a:rPr>
              <a:t>ακολουθία</a:t>
            </a:r>
            <a:r>
              <a:rPr lang="el-GR" sz="1800" dirty="0">
                <a:effectLst/>
                <a:latin typeface="Calibri" panose="020F0502020204030204" pitchFamily="34" charset="0"/>
              </a:rPr>
              <a:t> του </a:t>
            </a:r>
            <a:r>
              <a:rPr lang="en-GB" sz="1800" dirty="0">
                <a:effectLst/>
                <a:latin typeface="Calibri" panose="020F0502020204030204" pitchFamily="34" charset="0"/>
              </a:rPr>
              <a:t>DNA, </a:t>
            </a:r>
            <a:r>
              <a:rPr lang="el-GR" sz="1800" dirty="0">
                <a:effectLst/>
                <a:latin typeface="Calibri" panose="020F0502020204030204" pitchFamily="34" charset="0"/>
              </a:rPr>
              <a:t>που </a:t>
            </a:r>
            <a:r>
              <a:rPr lang="el-GR" sz="1800" dirty="0" err="1">
                <a:effectLst/>
                <a:latin typeface="Calibri" panose="020F0502020204030204" pitchFamily="34" charset="0"/>
              </a:rPr>
              <a:t>παραμένει</a:t>
            </a:r>
            <a:r>
              <a:rPr lang="el-GR" sz="1800" dirty="0">
                <a:effectLst/>
                <a:latin typeface="Calibri" panose="020F0502020204030204" pitchFamily="34" charset="0"/>
              </a:rPr>
              <a:t> </a:t>
            </a:r>
            <a:r>
              <a:rPr lang="el-GR" sz="1800" dirty="0" err="1">
                <a:effectLst/>
                <a:latin typeface="Calibri" panose="020F0502020204030204" pitchFamily="34" charset="0"/>
              </a:rPr>
              <a:t>σταθερη</a:t>
            </a:r>
            <a:r>
              <a:rPr lang="el-GR" sz="1800" dirty="0">
                <a:effectLst/>
                <a:latin typeface="Calibri" panose="020F0502020204030204" pitchFamily="34" charset="0"/>
              </a:rPr>
              <a:t>́, και </a:t>
            </a:r>
            <a:r>
              <a:rPr lang="el-GR" sz="1800" dirty="0" err="1">
                <a:effectLst/>
                <a:latin typeface="Calibri" panose="020F0502020204030204" pitchFamily="34" charset="0"/>
              </a:rPr>
              <a:t>χρησιμοποιώντας</a:t>
            </a:r>
            <a:r>
              <a:rPr lang="el-GR" sz="1800" dirty="0">
                <a:effectLst/>
                <a:latin typeface="Calibri" panose="020F0502020204030204" pitchFamily="34" charset="0"/>
              </a:rPr>
              <a:t> </a:t>
            </a:r>
            <a:r>
              <a:rPr lang="el-GR" sz="1800" dirty="0" err="1">
                <a:effectLst/>
                <a:latin typeface="Calibri" panose="020F0502020204030204" pitchFamily="34" charset="0"/>
              </a:rPr>
              <a:t>ένα</a:t>
            </a:r>
            <a:r>
              <a:rPr lang="el-GR" sz="1800" dirty="0">
                <a:effectLst/>
                <a:latin typeface="Calibri" panose="020F0502020204030204" pitchFamily="34" charset="0"/>
              </a:rPr>
              <a:t> </a:t>
            </a:r>
            <a:r>
              <a:rPr lang="el-GR" sz="1800" dirty="0" err="1">
                <a:effectLst/>
                <a:latin typeface="Calibri" panose="020F0502020204030204" pitchFamily="34" charset="0"/>
              </a:rPr>
              <a:t>μεγάλο</a:t>
            </a:r>
            <a:r>
              <a:rPr lang="el-GR" sz="1800" dirty="0">
                <a:effectLst/>
                <a:latin typeface="Calibri" panose="020F0502020204030204" pitchFamily="34" charset="0"/>
              </a:rPr>
              <a:t> </a:t>
            </a:r>
            <a:r>
              <a:rPr lang="el-GR" sz="1800" dirty="0" err="1">
                <a:effectLst/>
                <a:latin typeface="Calibri" panose="020F0502020204030204" pitchFamily="34" charset="0"/>
              </a:rPr>
              <a:t>αριθμο</a:t>
            </a:r>
            <a:r>
              <a:rPr lang="el-GR" sz="1800" dirty="0">
                <a:effectLst/>
                <a:latin typeface="Calibri" panose="020F0502020204030204" pitchFamily="34" charset="0"/>
              </a:rPr>
              <a:t>́ </a:t>
            </a:r>
            <a:r>
              <a:rPr lang="el-GR" sz="1800" dirty="0" err="1">
                <a:effectLst/>
                <a:latin typeface="Calibri" panose="020F0502020204030204" pitchFamily="34" charset="0"/>
              </a:rPr>
              <a:t>ενζύμων</a:t>
            </a:r>
            <a:r>
              <a:rPr lang="el-GR" sz="1800" dirty="0">
                <a:effectLst/>
                <a:latin typeface="Calibri" panose="020F0502020204030204" pitchFamily="34" charset="0"/>
              </a:rPr>
              <a:t> σε </a:t>
            </a:r>
            <a:r>
              <a:rPr lang="el-GR" sz="1800" dirty="0" err="1">
                <a:effectLst/>
                <a:latin typeface="Calibri" panose="020F0502020204030204" pitchFamily="34" charset="0"/>
              </a:rPr>
              <a:t>συντονισμο</a:t>
            </a:r>
            <a:r>
              <a:rPr lang="el-GR" sz="1800" dirty="0">
                <a:effectLst/>
                <a:latin typeface="Calibri" panose="020F0502020204030204" pitchFamily="34" charset="0"/>
              </a:rPr>
              <a:t>́ </a:t>
            </a:r>
            <a:r>
              <a:rPr lang="el-GR" sz="1800" dirty="0" err="1">
                <a:effectLst/>
                <a:latin typeface="Calibri" panose="020F0502020204030204" pitchFamily="34" charset="0"/>
              </a:rPr>
              <a:t>μεταξυ</a:t>
            </a:r>
            <a:r>
              <a:rPr lang="el-GR" sz="1800" dirty="0">
                <a:effectLst/>
                <a:latin typeface="Calibri" panose="020F0502020204030204" pitchFamily="34" charset="0"/>
              </a:rPr>
              <a:t>́ τους, </a:t>
            </a:r>
            <a:r>
              <a:rPr lang="el-GR" sz="1800" dirty="0" err="1">
                <a:effectLst/>
                <a:latin typeface="Calibri" panose="020F0502020204030204" pitchFamily="34" charset="0"/>
              </a:rPr>
              <a:t>ρυθμίζει</a:t>
            </a:r>
            <a:r>
              <a:rPr lang="el-GR" sz="1800" dirty="0">
                <a:effectLst/>
                <a:latin typeface="Calibri" panose="020F0502020204030204" pitchFamily="34" charset="0"/>
              </a:rPr>
              <a:t> την </a:t>
            </a:r>
            <a:r>
              <a:rPr lang="el-GR" sz="1800" dirty="0" err="1">
                <a:effectLst/>
                <a:latin typeface="Calibri" panose="020F0502020204030204" pitchFamily="34" charset="0"/>
              </a:rPr>
              <a:t>έκφραση</a:t>
            </a:r>
            <a:r>
              <a:rPr lang="el-GR" sz="1800" dirty="0">
                <a:effectLst/>
                <a:latin typeface="Calibri" panose="020F0502020204030204" pitchFamily="34" charset="0"/>
              </a:rPr>
              <a:t> των </a:t>
            </a:r>
            <a:r>
              <a:rPr lang="el-GR" sz="1800" dirty="0" err="1">
                <a:effectLst/>
                <a:latin typeface="Calibri" panose="020F0502020204030204" pitchFamily="34" charset="0"/>
              </a:rPr>
              <a:t>γονιδίων</a:t>
            </a:r>
            <a:r>
              <a:rPr lang="el-GR" sz="1800" dirty="0">
                <a:effectLst/>
                <a:latin typeface="Calibri" panose="020F0502020204030204" pitchFamily="34" charset="0"/>
              </a:rPr>
              <a:t> και </a:t>
            </a:r>
            <a:r>
              <a:rPr lang="el-GR" sz="1800" dirty="0" err="1">
                <a:effectLst/>
                <a:latin typeface="Calibri" panose="020F0502020204030204" pitchFamily="34" charset="0"/>
              </a:rPr>
              <a:t>διαμορφώνει</a:t>
            </a:r>
            <a:r>
              <a:rPr lang="el-GR" sz="1800" dirty="0">
                <a:effectLst/>
                <a:latin typeface="Calibri" panose="020F0502020204030204" pitchFamily="34" charset="0"/>
              </a:rPr>
              <a:t> </a:t>
            </a:r>
            <a:r>
              <a:rPr lang="el-GR" sz="1800" dirty="0" err="1">
                <a:effectLst/>
                <a:latin typeface="Calibri" panose="020F0502020204030204" pitchFamily="34" charset="0"/>
              </a:rPr>
              <a:t>διαφορετικούς</a:t>
            </a:r>
            <a:r>
              <a:rPr lang="el-GR" sz="1800" dirty="0">
                <a:effectLst/>
                <a:latin typeface="Calibri" panose="020F0502020204030204" pitchFamily="34" charset="0"/>
              </a:rPr>
              <a:t> </a:t>
            </a:r>
            <a:r>
              <a:rPr lang="el-GR" sz="1800" dirty="0" err="1">
                <a:effectLst/>
                <a:latin typeface="Calibri" panose="020F0502020204030204" pitchFamily="34" charset="0"/>
              </a:rPr>
              <a:t>φαινοτύπους</a:t>
            </a:r>
            <a:r>
              <a:rPr lang="el-GR" sz="1800" dirty="0">
                <a:effectLst/>
                <a:latin typeface="Calibri" panose="020F0502020204030204" pitchFamily="34" charset="0"/>
              </a:rPr>
              <a:t> σε </a:t>
            </a:r>
            <a:r>
              <a:rPr lang="el-GR" sz="1800" dirty="0" err="1">
                <a:effectLst/>
                <a:latin typeface="Calibri" panose="020F0502020204030204" pitchFamily="34" charset="0"/>
              </a:rPr>
              <a:t>διαφορετικα</a:t>
            </a:r>
            <a:r>
              <a:rPr lang="el-GR" sz="1800" dirty="0">
                <a:effectLst/>
                <a:latin typeface="Calibri" panose="020F0502020204030204" pitchFamily="34" charset="0"/>
              </a:rPr>
              <a:t>́ </a:t>
            </a:r>
            <a:r>
              <a:rPr lang="el-GR" sz="1800" dirty="0" err="1">
                <a:effectLst/>
                <a:latin typeface="Calibri" panose="020F0502020204030204" pitchFamily="34" charset="0"/>
              </a:rPr>
              <a:t>κύτταρα</a:t>
            </a:r>
            <a:r>
              <a:rPr lang="el-GR" sz="18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effectLst/>
              <a:latin typeface="Calibri" panose="020F0502020204030204" pitchFamily="34" charset="0"/>
            </a:endParaRPr>
          </a:p>
          <a:p>
            <a:r>
              <a:rPr lang="el-GR" sz="1800" dirty="0">
                <a:effectLst/>
                <a:latin typeface="Calibri" panose="020F0502020204030204" pitchFamily="34" charset="0"/>
              </a:rPr>
              <a:t>Οι </a:t>
            </a:r>
            <a:r>
              <a:rPr lang="el-GR" sz="1800" dirty="0" err="1">
                <a:effectLst/>
                <a:latin typeface="Calibri" panose="020F0502020204030204" pitchFamily="34" charset="0"/>
              </a:rPr>
              <a:t>κύριοι</a:t>
            </a:r>
            <a:r>
              <a:rPr lang="el-GR" sz="1800" dirty="0">
                <a:effectLst/>
                <a:latin typeface="Calibri" panose="020F0502020204030204" pitchFamily="34" charset="0"/>
              </a:rPr>
              <a:t> </a:t>
            </a:r>
            <a:r>
              <a:rPr lang="el-GR" sz="1800" dirty="0" err="1">
                <a:effectLst/>
                <a:latin typeface="Calibri" panose="020F0502020204030204" pitchFamily="34" charset="0"/>
              </a:rPr>
              <a:t>επιγενετικοι</a:t>
            </a:r>
            <a:r>
              <a:rPr lang="el-GR" sz="1800" dirty="0">
                <a:effectLst/>
                <a:latin typeface="Calibri" panose="020F0502020204030204" pitchFamily="34" charset="0"/>
              </a:rPr>
              <a:t>́ </a:t>
            </a:r>
            <a:r>
              <a:rPr lang="el-GR" sz="1800" dirty="0" err="1">
                <a:effectLst/>
                <a:latin typeface="Calibri" panose="020F0502020204030204" pitchFamily="34" charset="0"/>
              </a:rPr>
              <a:t>μηχανισμοι</a:t>
            </a:r>
            <a:r>
              <a:rPr lang="el-GR" sz="1800" dirty="0">
                <a:effectLst/>
                <a:latin typeface="Calibri" panose="020F0502020204030204" pitchFamily="34" charset="0"/>
              </a:rPr>
              <a:t>́ που </a:t>
            </a:r>
            <a:r>
              <a:rPr lang="el-GR" sz="1800" dirty="0" err="1">
                <a:effectLst/>
                <a:latin typeface="Calibri" panose="020F0502020204030204" pitchFamily="34" charset="0"/>
              </a:rPr>
              <a:t>διαμορφώνουν</a:t>
            </a:r>
            <a:r>
              <a:rPr lang="el-GR" sz="1800" dirty="0">
                <a:effectLst/>
                <a:latin typeface="Calibri" panose="020F0502020204030204" pitchFamily="34" charset="0"/>
              </a:rPr>
              <a:t> την </a:t>
            </a:r>
            <a:r>
              <a:rPr lang="el-GR" sz="1800" dirty="0" err="1">
                <a:effectLst/>
                <a:latin typeface="Calibri" panose="020F0502020204030204" pitchFamily="34" charset="0"/>
              </a:rPr>
              <a:t>επιγενετικη</a:t>
            </a:r>
            <a:r>
              <a:rPr lang="el-GR" sz="1800" dirty="0">
                <a:effectLst/>
                <a:latin typeface="Calibri" panose="020F0502020204030204" pitchFamily="34" charset="0"/>
              </a:rPr>
              <a:t>́ </a:t>
            </a:r>
            <a:r>
              <a:rPr lang="el-GR" sz="1800" dirty="0" err="1">
                <a:effectLst/>
                <a:latin typeface="Calibri" panose="020F0502020204030204" pitchFamily="34" charset="0"/>
              </a:rPr>
              <a:t>κατάσταση</a:t>
            </a:r>
            <a:r>
              <a:rPr lang="el-GR" sz="1800" dirty="0">
                <a:effectLst/>
                <a:latin typeface="Calibri" panose="020F0502020204030204" pitchFamily="34" charset="0"/>
              </a:rPr>
              <a:t> του </a:t>
            </a:r>
            <a:r>
              <a:rPr lang="el-GR" sz="1800" dirty="0" err="1">
                <a:effectLst/>
                <a:latin typeface="Calibri" panose="020F0502020204030204" pitchFamily="34" charset="0"/>
              </a:rPr>
              <a:t>γονιδιώματος</a:t>
            </a:r>
            <a:r>
              <a:rPr lang="el-GR" sz="1800" dirty="0">
                <a:effectLst/>
                <a:latin typeface="Calibri" panose="020F0502020204030204" pitchFamily="34" charset="0"/>
              </a:rPr>
              <a:t> </a:t>
            </a:r>
            <a:r>
              <a:rPr lang="el-GR" sz="1800" dirty="0" err="1">
                <a:effectLst/>
                <a:latin typeface="Calibri" panose="020F0502020204030204" pitchFamily="34" charset="0"/>
              </a:rPr>
              <a:t>περιλαμβάνουν</a:t>
            </a:r>
            <a:r>
              <a:rPr lang="el-GR" sz="1800" dirty="0">
                <a:effectLst/>
                <a:latin typeface="Calibri" panose="020F0502020204030204" pitchFamily="34" charset="0"/>
              </a:rPr>
              <a:t>: </a:t>
            </a:r>
            <a:endParaRPr lang="el-GR" dirty="0">
              <a:effectLst/>
            </a:endParaRPr>
          </a:p>
          <a:p>
            <a:pPr>
              <a:buFont typeface="Arial" panose="020B0604020202020204" pitchFamily="34" charset="0"/>
              <a:buChar char="•"/>
            </a:pPr>
            <a:r>
              <a:rPr lang="el-GR" sz="1800" dirty="0">
                <a:effectLst/>
                <a:latin typeface="Wingdings" pitchFamily="2" charset="2"/>
              </a:rPr>
              <a:t>  </a:t>
            </a:r>
            <a:r>
              <a:rPr lang="el-GR" sz="1800" dirty="0">
                <a:effectLst/>
                <a:latin typeface="Calibri,Bold"/>
              </a:rPr>
              <a:t>τη </a:t>
            </a:r>
            <a:r>
              <a:rPr lang="el-GR" sz="1800" dirty="0" err="1">
                <a:effectLst/>
                <a:latin typeface="Calibri,Bold"/>
              </a:rPr>
              <a:t>μεθυλίωση</a:t>
            </a:r>
            <a:r>
              <a:rPr lang="el-GR" sz="1800" dirty="0">
                <a:effectLst/>
                <a:latin typeface="Calibri,Bold"/>
              </a:rPr>
              <a:t> του </a:t>
            </a:r>
            <a:r>
              <a:rPr lang="en-GB" sz="1800" dirty="0">
                <a:effectLst/>
                <a:latin typeface="Calibri,Bold"/>
              </a:rPr>
              <a:t>DNA </a:t>
            </a:r>
            <a:endParaRPr lang="en-GB" dirty="0">
              <a:effectLst/>
            </a:endParaRPr>
          </a:p>
          <a:p>
            <a:pPr>
              <a:buFont typeface="Arial" panose="020B0604020202020204" pitchFamily="34" charset="0"/>
              <a:buChar char="•"/>
            </a:pPr>
            <a:r>
              <a:rPr lang="en-GB" sz="1800" dirty="0">
                <a:effectLst/>
                <a:latin typeface="Wingdings" pitchFamily="2" charset="2"/>
              </a:rPr>
              <a:t>  </a:t>
            </a:r>
            <a:r>
              <a:rPr lang="el-GR" sz="1800" dirty="0">
                <a:effectLst/>
                <a:latin typeface="Calibri,Bold"/>
              </a:rPr>
              <a:t>την </a:t>
            </a:r>
            <a:r>
              <a:rPr lang="el-GR" sz="1800" dirty="0" err="1">
                <a:effectLst/>
                <a:latin typeface="Calibri,Bold"/>
              </a:rPr>
              <a:t>τροποποίηση</a:t>
            </a:r>
            <a:r>
              <a:rPr lang="el-GR" sz="1800" dirty="0">
                <a:effectLst/>
                <a:latin typeface="Calibri,Bold"/>
              </a:rPr>
              <a:t> των </a:t>
            </a:r>
            <a:r>
              <a:rPr lang="el-GR" sz="1800" dirty="0" err="1">
                <a:effectLst/>
                <a:latin typeface="Calibri,Bold"/>
              </a:rPr>
              <a:t>ιστονών</a:t>
            </a:r>
            <a:r>
              <a:rPr lang="el-GR" sz="1800" dirty="0">
                <a:effectLst/>
                <a:latin typeface="Calibri,Bold"/>
              </a:rPr>
              <a:t> </a:t>
            </a:r>
            <a:endParaRPr lang="el-GR" dirty="0">
              <a:effectLst/>
            </a:endParaRPr>
          </a:p>
          <a:p>
            <a:pPr>
              <a:buFont typeface="Arial" panose="020B0604020202020204" pitchFamily="34" charset="0"/>
              <a:buChar char="•"/>
            </a:pPr>
            <a:r>
              <a:rPr lang="el-GR" sz="1800" dirty="0">
                <a:effectLst/>
                <a:latin typeface="Wingdings" pitchFamily="2" charset="2"/>
              </a:rPr>
              <a:t>  </a:t>
            </a:r>
            <a:r>
              <a:rPr lang="el-GR" sz="1800" dirty="0">
                <a:effectLst/>
                <a:latin typeface="Calibri,Bold"/>
              </a:rPr>
              <a:t>τα μη </a:t>
            </a:r>
            <a:r>
              <a:rPr lang="el-GR" sz="1800" dirty="0" err="1">
                <a:effectLst/>
                <a:latin typeface="Calibri,Bold"/>
              </a:rPr>
              <a:t>κωδικοποιούντα</a:t>
            </a:r>
            <a:r>
              <a:rPr lang="el-GR" sz="1800" dirty="0">
                <a:effectLst/>
                <a:latin typeface="Calibri,Bold"/>
              </a:rPr>
              <a:t> </a:t>
            </a:r>
            <a:r>
              <a:rPr lang="en-GB" sz="1800" dirty="0">
                <a:effectLst/>
                <a:latin typeface="Calibri,Bold"/>
              </a:rPr>
              <a:t>RNAs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effectLst/>
              <a:latin typeface="Calibri,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Bold"/>
              </a:rPr>
              <a:t>M</a:t>
            </a:r>
            <a:r>
              <a:rPr lang="el-GR" sz="1800" dirty="0" err="1">
                <a:effectLst/>
                <a:latin typeface="Calibri,Bold"/>
              </a:rPr>
              <a:t>ετατροπη</a:t>
            </a:r>
            <a:r>
              <a:rPr lang="el-GR" sz="1800" dirty="0">
                <a:effectLst/>
                <a:latin typeface="Calibri,Bold"/>
              </a:rPr>
              <a:t>́ της </a:t>
            </a:r>
            <a:r>
              <a:rPr lang="el-GR" sz="1800" dirty="0" err="1">
                <a:effectLst/>
                <a:latin typeface="Calibri,Bold"/>
              </a:rPr>
              <a:t>κυτοσίνης</a:t>
            </a:r>
            <a:r>
              <a:rPr lang="el-GR" sz="1800" dirty="0">
                <a:effectLst/>
                <a:latin typeface="Calibri,Bold"/>
              </a:rPr>
              <a:t> του </a:t>
            </a:r>
            <a:r>
              <a:rPr lang="en-GB" sz="1800" dirty="0">
                <a:effectLst/>
                <a:latin typeface="Calibri,Bold"/>
              </a:rPr>
              <a:t>DNA </a:t>
            </a:r>
            <a:r>
              <a:rPr lang="el-GR" sz="1800" dirty="0">
                <a:effectLst/>
                <a:latin typeface="Calibri,Bold"/>
              </a:rPr>
              <a:t>σε 5-μεθυλοκυτοσίνη με τη </a:t>
            </a:r>
            <a:r>
              <a:rPr lang="el-GR" sz="1800" dirty="0" err="1">
                <a:effectLst/>
                <a:latin typeface="Calibri,Bold"/>
              </a:rPr>
              <a:t>δράση</a:t>
            </a:r>
            <a:r>
              <a:rPr lang="el-GR" sz="1800" dirty="0">
                <a:effectLst/>
                <a:latin typeface="Calibri,Bold"/>
              </a:rPr>
              <a:t> του </a:t>
            </a:r>
            <a:r>
              <a:rPr lang="el-GR" sz="1800" dirty="0" err="1">
                <a:effectLst/>
                <a:latin typeface="Calibri,Bold"/>
              </a:rPr>
              <a:t>ενζύμου</a:t>
            </a:r>
            <a:r>
              <a:rPr lang="el-GR" sz="1800" dirty="0">
                <a:effectLst/>
                <a:latin typeface="Calibri,Bold"/>
              </a:rPr>
              <a:t> </a:t>
            </a:r>
            <a:r>
              <a:rPr lang="en-GB" sz="1800" dirty="0">
                <a:effectLst/>
                <a:latin typeface="Calibri,Bold"/>
              </a:rPr>
              <a:t>DNA </a:t>
            </a:r>
            <a:r>
              <a:rPr lang="el-GR" sz="1800" dirty="0" err="1">
                <a:effectLst/>
                <a:latin typeface="Calibri,Bold"/>
              </a:rPr>
              <a:t>μεθυλάση</a:t>
            </a:r>
            <a:r>
              <a:rPr lang="el-GR" sz="1800" dirty="0">
                <a:effectLst/>
                <a:latin typeface="Calibri,Bold"/>
              </a:rPr>
              <a:t> </a:t>
            </a:r>
            <a:endParaRPr lang="en-GB" sz="1800" dirty="0">
              <a:effectLst/>
              <a:latin typeface="Calibri,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solidFill>
                  <a:srgbClr val="FFFFFF"/>
                </a:solidFill>
                <a:effectLst/>
                <a:latin typeface="Calibri" panose="020F0502020204030204" pitchFamily="34" charset="0"/>
              </a:rPr>
              <a:t>Στους </a:t>
            </a:r>
            <a:r>
              <a:rPr lang="el-GR" sz="1800" dirty="0" err="1">
                <a:solidFill>
                  <a:srgbClr val="FFFFFF"/>
                </a:solidFill>
                <a:effectLst/>
                <a:latin typeface="Calibri" panose="020F0502020204030204" pitchFamily="34" charset="0"/>
              </a:rPr>
              <a:t>υποκινητές</a:t>
            </a:r>
            <a:r>
              <a:rPr lang="el-GR" sz="1800" dirty="0">
                <a:solidFill>
                  <a:srgbClr val="FFFFFF"/>
                </a:solidFill>
                <a:effectLst/>
                <a:latin typeface="Calibri" panose="020F0502020204030204" pitchFamily="34" charset="0"/>
              </a:rPr>
              <a:t> των </a:t>
            </a:r>
            <a:r>
              <a:rPr lang="el-GR" sz="1800" dirty="0" err="1">
                <a:solidFill>
                  <a:srgbClr val="FFFFFF"/>
                </a:solidFill>
                <a:effectLst/>
                <a:latin typeface="Calibri" panose="020F0502020204030204" pitchFamily="34" charset="0"/>
              </a:rPr>
              <a:t>γονιδίων</a:t>
            </a:r>
            <a:r>
              <a:rPr lang="el-GR" sz="1800" dirty="0">
                <a:solidFill>
                  <a:srgbClr val="FFFFFF"/>
                </a:solidFill>
                <a:effectLst/>
                <a:latin typeface="Calibri" panose="020F0502020204030204" pitchFamily="34" charset="0"/>
              </a:rPr>
              <a:t> (</a:t>
            </a:r>
            <a:r>
              <a:rPr lang="el-GR" sz="1800" dirty="0" err="1">
                <a:solidFill>
                  <a:srgbClr val="FFFFFF"/>
                </a:solidFill>
                <a:effectLst/>
                <a:latin typeface="Calibri" panose="020F0502020204030204" pitchFamily="34" charset="0"/>
              </a:rPr>
              <a:t>νησίδες</a:t>
            </a:r>
            <a:r>
              <a:rPr lang="el-GR" sz="1800" dirty="0">
                <a:solidFill>
                  <a:srgbClr val="FFFFFF"/>
                </a:solidFill>
                <a:effectLst/>
                <a:latin typeface="Calibri" panose="020F0502020204030204" pitchFamily="34" charset="0"/>
              </a:rPr>
              <a:t> </a:t>
            </a:r>
            <a:r>
              <a:rPr lang="en-GB" sz="1800" dirty="0" err="1">
                <a:solidFill>
                  <a:srgbClr val="FFFFFF"/>
                </a:solidFill>
                <a:effectLst/>
                <a:latin typeface="Calibri" panose="020F0502020204030204" pitchFamily="34" charset="0"/>
              </a:rPr>
              <a:t>CpGs</a:t>
            </a:r>
            <a:r>
              <a:rPr lang="en-GB" sz="1800" dirty="0">
                <a:solidFill>
                  <a:srgbClr val="FFFFFF"/>
                </a:solidFill>
                <a:effectLst/>
                <a:latin typeface="Calibri" panose="020F0502020204030204" pitchFamily="34" charset="0"/>
              </a:rPr>
              <a:t>) </a:t>
            </a:r>
            <a:r>
              <a:rPr lang="el-GR" sz="1800" dirty="0" err="1">
                <a:solidFill>
                  <a:srgbClr val="FFFFFF"/>
                </a:solidFill>
                <a:effectLst/>
                <a:latin typeface="Calibri" panose="020F0502020204030204" pitchFamily="34" charset="0"/>
              </a:rPr>
              <a:t>έχει</a:t>
            </a:r>
            <a:r>
              <a:rPr lang="el-GR" sz="1800" dirty="0">
                <a:solidFill>
                  <a:srgbClr val="FFFFFF"/>
                </a:solidFill>
                <a:effectLst/>
                <a:latin typeface="Calibri" panose="020F0502020204030204" pitchFamily="34" charset="0"/>
              </a:rPr>
              <a:t> ως </a:t>
            </a:r>
            <a:r>
              <a:rPr lang="el-GR" sz="1800" dirty="0" err="1">
                <a:solidFill>
                  <a:srgbClr val="FFFFFF"/>
                </a:solidFill>
                <a:effectLst/>
                <a:latin typeface="Calibri" panose="020F0502020204030204" pitchFamily="34" charset="0"/>
              </a:rPr>
              <a:t>αποτέλεσμα</a:t>
            </a:r>
            <a:r>
              <a:rPr lang="el-GR" sz="1800" dirty="0">
                <a:solidFill>
                  <a:srgbClr val="FFFFFF"/>
                </a:solidFill>
                <a:effectLst/>
                <a:latin typeface="Calibri" panose="020F0502020204030204" pitchFamily="34" charset="0"/>
              </a:rPr>
              <a:t> τη </a:t>
            </a:r>
            <a:r>
              <a:rPr lang="el-GR" sz="1800" dirty="0" err="1">
                <a:solidFill>
                  <a:srgbClr val="FFFFFF"/>
                </a:solidFill>
                <a:effectLst/>
                <a:latin typeface="Calibri" panose="020F0502020204030204" pitchFamily="34" charset="0"/>
              </a:rPr>
              <a:t>μεταγραφικη</a:t>
            </a:r>
            <a:r>
              <a:rPr lang="el-GR" sz="1800" dirty="0">
                <a:solidFill>
                  <a:srgbClr val="FFFFFF"/>
                </a:solidFill>
                <a:effectLst/>
                <a:latin typeface="Calibri" panose="020F0502020204030204" pitchFamily="34" charset="0"/>
              </a:rPr>
              <a:t>́ τους </a:t>
            </a:r>
            <a:r>
              <a:rPr lang="el-GR" sz="1800" dirty="0" err="1">
                <a:solidFill>
                  <a:srgbClr val="FFFFFF"/>
                </a:solidFill>
                <a:effectLst/>
                <a:latin typeface="Calibri" panose="020F0502020204030204" pitchFamily="34" charset="0"/>
              </a:rPr>
              <a:t>σιγη</a:t>
            </a:r>
            <a:r>
              <a:rPr lang="el-GR" sz="1800" dirty="0">
                <a:solidFill>
                  <a:srgbClr val="FFFFFF"/>
                </a:solidFill>
                <a:effectLst/>
                <a:latin typeface="Calibri" panose="020F0502020204030204" pitchFamily="34" charset="0"/>
              </a:rPr>
              <a:t>́ και την </a:t>
            </a:r>
            <a:r>
              <a:rPr lang="el-GR" sz="1800" dirty="0" err="1">
                <a:solidFill>
                  <a:srgbClr val="FFFFFF"/>
                </a:solidFill>
                <a:effectLst/>
                <a:latin typeface="Calibri" panose="020F0502020204030204" pitchFamily="34" charset="0"/>
              </a:rPr>
              <a:t>αναστολη</a:t>
            </a:r>
            <a:r>
              <a:rPr lang="el-GR" sz="1800" dirty="0">
                <a:solidFill>
                  <a:srgbClr val="FFFFFF"/>
                </a:solidFill>
                <a:effectLst/>
                <a:latin typeface="Calibri" panose="020F0502020204030204" pitchFamily="34" charset="0"/>
              </a:rPr>
              <a:t>́ </a:t>
            </a:r>
            <a:r>
              <a:rPr lang="el-GR" sz="1800" dirty="0" err="1">
                <a:solidFill>
                  <a:srgbClr val="FFFFFF"/>
                </a:solidFill>
                <a:effectLst/>
                <a:latin typeface="Calibri" panose="020F0502020204030204" pitchFamily="34" charset="0"/>
              </a:rPr>
              <a:t>έκφρασης</a:t>
            </a:r>
            <a:r>
              <a:rPr lang="el-GR" sz="1800" dirty="0">
                <a:solidFill>
                  <a:srgbClr val="FFFFFF"/>
                </a:solidFill>
                <a:effectLst/>
                <a:latin typeface="Calibri" panose="020F0502020204030204" pitchFamily="34" charset="0"/>
              </a:rPr>
              <a:t> της </a:t>
            </a:r>
            <a:r>
              <a:rPr lang="el-GR" sz="1800" dirty="0" err="1">
                <a:solidFill>
                  <a:srgbClr val="FFFFFF"/>
                </a:solidFill>
                <a:effectLst/>
                <a:latin typeface="Calibri" panose="020F0502020204030204" pitchFamily="34" charset="0"/>
              </a:rPr>
              <a:t>γενετικής</a:t>
            </a:r>
            <a:r>
              <a:rPr lang="el-GR" sz="1800" dirty="0">
                <a:solidFill>
                  <a:srgbClr val="FFFFFF"/>
                </a:solidFill>
                <a:effectLst/>
                <a:latin typeface="Calibri" panose="020F0502020204030204" pitchFamily="34" charset="0"/>
              </a:rPr>
              <a:t> </a:t>
            </a:r>
            <a:r>
              <a:rPr lang="el-GR" sz="1800" dirty="0" err="1">
                <a:solidFill>
                  <a:srgbClr val="FFFFFF"/>
                </a:solidFill>
                <a:effectLst/>
                <a:latin typeface="Calibri" panose="020F0502020204030204" pitchFamily="34" charset="0"/>
              </a:rPr>
              <a:t>πληροφορίας</a:t>
            </a:r>
            <a:r>
              <a:rPr lang="el-GR" sz="1800" dirty="0">
                <a:solidFill>
                  <a:srgbClr val="FFFFFF"/>
                </a:solidFill>
                <a:effectLst/>
                <a:latin typeface="Calibri" panose="020F0502020204030204" pitchFamily="34" charset="0"/>
              </a:rPr>
              <a:t>, </a:t>
            </a:r>
            <a:r>
              <a:rPr lang="el-GR" sz="1800" dirty="0" err="1">
                <a:solidFill>
                  <a:srgbClr val="FFFFFF"/>
                </a:solidFill>
                <a:effectLst/>
                <a:latin typeface="Calibri" panose="020F0502020204030204" pitchFamily="34" charset="0"/>
              </a:rPr>
              <a:t>διαδραματίζοντας</a:t>
            </a:r>
            <a:r>
              <a:rPr lang="el-GR" sz="1800" dirty="0">
                <a:solidFill>
                  <a:srgbClr val="FFFFFF"/>
                </a:solidFill>
                <a:effectLst/>
                <a:latin typeface="Calibri" panose="020F0502020204030204" pitchFamily="34" charset="0"/>
              </a:rPr>
              <a:t> </a:t>
            </a:r>
            <a:r>
              <a:rPr lang="el-GR" sz="1800" dirty="0" err="1">
                <a:solidFill>
                  <a:srgbClr val="FFFFFF"/>
                </a:solidFill>
                <a:effectLst/>
                <a:latin typeface="Calibri" panose="020F0502020204030204" pitchFamily="34" charset="0"/>
              </a:rPr>
              <a:t>βασικο</a:t>
            </a:r>
            <a:r>
              <a:rPr lang="el-GR" sz="1800" dirty="0">
                <a:solidFill>
                  <a:srgbClr val="FFFFFF"/>
                </a:solidFill>
                <a:effectLst/>
                <a:latin typeface="Calibri" panose="020F0502020204030204" pitchFamily="34" charset="0"/>
              </a:rPr>
              <a:t>́ </a:t>
            </a:r>
            <a:r>
              <a:rPr lang="el-GR" sz="1800" dirty="0" err="1">
                <a:solidFill>
                  <a:srgbClr val="FFFFFF"/>
                </a:solidFill>
                <a:effectLst/>
                <a:latin typeface="Calibri" panose="020F0502020204030204" pitchFamily="34" charset="0"/>
              </a:rPr>
              <a:t>ρόλο</a:t>
            </a:r>
            <a:r>
              <a:rPr lang="el-GR" sz="1800" dirty="0">
                <a:solidFill>
                  <a:srgbClr val="FFFFFF"/>
                </a:solidFill>
                <a:effectLst/>
                <a:latin typeface="Calibri" panose="020F0502020204030204" pitchFamily="34" charset="0"/>
              </a:rPr>
              <a:t> στην </a:t>
            </a:r>
            <a:r>
              <a:rPr lang="el-GR" sz="1800" dirty="0" err="1">
                <a:solidFill>
                  <a:srgbClr val="FFFF00"/>
                </a:solidFill>
                <a:effectLst/>
                <a:latin typeface="Calibri,Bold"/>
              </a:rPr>
              <a:t>κυτταρικη</a:t>
            </a:r>
            <a:r>
              <a:rPr lang="el-GR" sz="1800" dirty="0">
                <a:solidFill>
                  <a:srgbClr val="FFFF00"/>
                </a:solidFill>
                <a:effectLst/>
                <a:latin typeface="Calibri,Bold"/>
              </a:rPr>
              <a:t>́ </a:t>
            </a:r>
            <a:r>
              <a:rPr lang="el-GR" sz="1800" dirty="0" err="1">
                <a:solidFill>
                  <a:srgbClr val="FFFF00"/>
                </a:solidFill>
                <a:effectLst/>
                <a:latin typeface="Calibri,Bold"/>
              </a:rPr>
              <a:t>διαφοροποίηση</a:t>
            </a:r>
            <a:r>
              <a:rPr lang="el-GR" sz="1800" dirty="0">
                <a:solidFill>
                  <a:srgbClr val="FFFF00"/>
                </a:solidFill>
                <a:effectLst/>
                <a:latin typeface="Calibri,Bold"/>
              </a:rPr>
              <a:t> </a:t>
            </a:r>
            <a:r>
              <a:rPr lang="el-GR" sz="1800" dirty="0">
                <a:solidFill>
                  <a:srgbClr val="FFFFFF"/>
                </a:solidFill>
                <a:effectLst/>
                <a:latin typeface="Calibri" panose="020F0502020204030204" pitchFamily="34" charset="0"/>
              </a:rPr>
              <a:t>και την </a:t>
            </a:r>
            <a:r>
              <a:rPr lang="el-GR" sz="1800" dirty="0" err="1">
                <a:solidFill>
                  <a:srgbClr val="FFFF00"/>
                </a:solidFill>
                <a:effectLst/>
                <a:latin typeface="Calibri,Bold"/>
              </a:rPr>
              <a:t>ανάπτυξη</a:t>
            </a:r>
            <a:r>
              <a:rPr lang="el-GR" sz="1800" dirty="0">
                <a:solidFill>
                  <a:srgbClr val="FFFF00"/>
                </a:solidFill>
                <a:effectLst/>
                <a:latin typeface="Calibri,Bold"/>
              </a:rPr>
              <a:t> του </a:t>
            </a:r>
            <a:r>
              <a:rPr lang="el-GR" sz="1800" dirty="0" err="1">
                <a:solidFill>
                  <a:srgbClr val="FFFF00"/>
                </a:solidFill>
                <a:effectLst/>
                <a:latin typeface="Calibri,Bold"/>
              </a:rPr>
              <a:t>εμβρύου</a:t>
            </a:r>
            <a:r>
              <a:rPr lang="el-GR" sz="1800" dirty="0">
                <a:solidFill>
                  <a:srgbClr val="FFFFFF"/>
                </a:solidFill>
                <a:effectLst/>
                <a:latin typeface="Calibri" panose="020F0502020204030204" pitchFamily="34" charset="0"/>
              </a:rPr>
              <a:t>, στην </a:t>
            </a:r>
            <a:r>
              <a:rPr lang="el-GR" sz="1800" dirty="0" err="1">
                <a:solidFill>
                  <a:srgbClr val="FFFF00"/>
                </a:solidFill>
                <a:effectLst/>
                <a:latin typeface="Calibri,Bold"/>
              </a:rPr>
              <a:t>απενεργοποίηση</a:t>
            </a:r>
            <a:r>
              <a:rPr lang="el-GR" sz="1800" dirty="0">
                <a:solidFill>
                  <a:srgbClr val="FFFF00"/>
                </a:solidFill>
                <a:effectLst/>
                <a:latin typeface="Calibri,Bold"/>
              </a:rPr>
              <a:t> του Χ </a:t>
            </a:r>
            <a:r>
              <a:rPr lang="el-GR" sz="1800" dirty="0" err="1">
                <a:solidFill>
                  <a:srgbClr val="FFFF00"/>
                </a:solidFill>
                <a:effectLst/>
                <a:latin typeface="Calibri,Bold"/>
              </a:rPr>
              <a:t>χρωμοσώματος</a:t>
            </a:r>
            <a:r>
              <a:rPr lang="el-GR" sz="1800" dirty="0">
                <a:solidFill>
                  <a:srgbClr val="FFFF00"/>
                </a:solidFill>
                <a:effectLst/>
                <a:latin typeface="Calibri,Bold"/>
              </a:rPr>
              <a:t> </a:t>
            </a:r>
            <a:r>
              <a:rPr lang="el-GR" sz="1800" dirty="0">
                <a:solidFill>
                  <a:srgbClr val="FFFFFF"/>
                </a:solidFill>
                <a:effectLst/>
                <a:latin typeface="Calibri" panose="020F0502020204030204" pitchFamily="34" charset="0"/>
              </a:rPr>
              <a:t>και στο </a:t>
            </a:r>
            <a:r>
              <a:rPr lang="el-GR" sz="1800" dirty="0" err="1">
                <a:solidFill>
                  <a:srgbClr val="FFFF00"/>
                </a:solidFill>
                <a:effectLst/>
                <a:latin typeface="Calibri,Bold"/>
              </a:rPr>
              <a:t>μηχανισμο</a:t>
            </a:r>
            <a:r>
              <a:rPr lang="el-GR" sz="1800" dirty="0">
                <a:solidFill>
                  <a:srgbClr val="FFFF00"/>
                </a:solidFill>
                <a:effectLst/>
                <a:latin typeface="Calibri,Bold"/>
              </a:rPr>
              <a:t>́ της </a:t>
            </a:r>
            <a:r>
              <a:rPr lang="el-GR" sz="1800" dirty="0" err="1">
                <a:solidFill>
                  <a:srgbClr val="FFFF00"/>
                </a:solidFill>
                <a:effectLst/>
                <a:latin typeface="Calibri,Bold"/>
              </a:rPr>
              <a:t>γονιδιακής</a:t>
            </a:r>
            <a:r>
              <a:rPr lang="el-GR" sz="1800" dirty="0">
                <a:solidFill>
                  <a:srgbClr val="FFFF00"/>
                </a:solidFill>
                <a:effectLst/>
                <a:latin typeface="Calibri,Bold"/>
              </a:rPr>
              <a:t> </a:t>
            </a:r>
            <a:r>
              <a:rPr lang="el-GR" sz="1800" dirty="0" err="1">
                <a:solidFill>
                  <a:srgbClr val="FFFF00"/>
                </a:solidFill>
                <a:effectLst/>
                <a:latin typeface="Calibri,Bold"/>
              </a:rPr>
              <a:t>αποτύπωσης</a:t>
            </a:r>
            <a:r>
              <a:rPr lang="el-GR" sz="1800" dirty="0">
                <a:solidFill>
                  <a:srgbClr val="FFFF00"/>
                </a:solidFill>
                <a:effectLst/>
                <a:latin typeface="Calibri,Bold"/>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solidFill>
                <a:srgbClr val="FFFF00"/>
              </a:solidFill>
              <a:effectLst/>
              <a:latin typeface="Calibri,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Open Sans" panose="020B0606030504020204" pitchFamily="34" charset="0"/>
              </a:rPr>
              <a:t>methylation turns genes “off” </a:t>
            </a:r>
            <a:endParaRPr lang="el-GR"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effectLst/>
            </a:endParaRPr>
          </a:p>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24</a:t>
            </a:fld>
            <a:endParaRPr lang="en-US"/>
          </a:p>
        </p:txBody>
      </p:sp>
    </p:spTree>
    <p:extLst>
      <p:ext uri="{BB962C8B-B14F-4D97-AF65-F5344CB8AC3E}">
        <p14:creationId xmlns:p14="http://schemas.microsoft.com/office/powerpoint/2010/main" val="177373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rPr>
              <a:t>Gene‐specific analysis </a:t>
            </a:r>
            <a:endParaRPr lang="en-GB" dirty="0"/>
          </a:p>
          <a:p>
            <a:r>
              <a:rPr lang="en-GB" sz="1800" dirty="0">
                <a:effectLst/>
                <a:latin typeface="ArialMT"/>
              </a:rPr>
              <a:t>– </a:t>
            </a:r>
            <a:r>
              <a:rPr lang="en-GB" sz="1800" dirty="0">
                <a:effectLst/>
                <a:latin typeface="Calibri" panose="020F0502020204030204" pitchFamily="34" charset="0"/>
              </a:rPr>
              <a:t>How much methylation at or nearby a candidate gene </a:t>
            </a:r>
          </a:p>
          <a:p>
            <a:r>
              <a:rPr lang="en-GB" sz="1800" dirty="0">
                <a:effectLst/>
                <a:latin typeface="Calibri" panose="020F0502020204030204" pitchFamily="34" charset="0"/>
              </a:rPr>
              <a:t>Global methylation content </a:t>
            </a:r>
            <a:endParaRPr lang="en-GB" dirty="0"/>
          </a:p>
          <a:p>
            <a:r>
              <a:rPr lang="en-GB" sz="1800" dirty="0">
                <a:effectLst/>
                <a:latin typeface="ArialMT"/>
              </a:rPr>
              <a:t>– </a:t>
            </a:r>
            <a:r>
              <a:rPr lang="en-GB" sz="1800" dirty="0">
                <a:effectLst/>
                <a:latin typeface="Calibri" panose="020F0502020204030204" pitchFamily="34" charset="0"/>
              </a:rPr>
              <a:t>How much methylation in a test DNA, regardless of the position </a:t>
            </a:r>
            <a:endParaRPr lang="en-GB" dirty="0"/>
          </a:p>
          <a:p>
            <a:r>
              <a:rPr lang="en-GB" sz="1800" dirty="0">
                <a:effectLst/>
                <a:latin typeface="Calibri" panose="020F0502020204030204" pitchFamily="34" charset="0"/>
              </a:rPr>
              <a:t>Genome‐wide scans</a:t>
            </a:r>
            <a:br>
              <a:rPr lang="en-GB" sz="1800" dirty="0">
                <a:effectLst/>
                <a:latin typeface="Calibri" panose="020F0502020204030204" pitchFamily="34" charset="0"/>
              </a:rPr>
            </a:br>
            <a:r>
              <a:rPr lang="en-GB" sz="1800" dirty="0">
                <a:effectLst/>
                <a:latin typeface="ArialMT"/>
              </a:rPr>
              <a:t>– </a:t>
            </a:r>
            <a:r>
              <a:rPr lang="en-GB" sz="1800" dirty="0">
                <a:effectLst/>
                <a:latin typeface="Calibri" panose="020F0502020204030204" pitchFamily="34" charset="0"/>
              </a:rPr>
              <a:t>Microarrays, Next Generation Sequencing </a:t>
            </a:r>
            <a:endParaRPr lang="en-GB" dirty="0"/>
          </a:p>
          <a:p>
            <a:r>
              <a:rPr lang="el-GR" dirty="0" err="1"/>
              <a:t>Μικροσυστοιχίες</a:t>
            </a:r>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25</a:t>
            </a:fld>
            <a:endParaRPr lang="en-US"/>
          </a:p>
        </p:txBody>
      </p:sp>
    </p:spTree>
    <p:extLst>
      <p:ext uri="{BB962C8B-B14F-4D97-AF65-F5344CB8AC3E}">
        <p14:creationId xmlns:p14="http://schemas.microsoft.com/office/powerpoint/2010/main" val="27447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5763" indent="-385763">
              <a:buFont typeface="+mj-lt"/>
              <a:buAutoNum type="arabicPeriod"/>
            </a:pPr>
            <a:r>
              <a:rPr lang="en-GB" dirty="0"/>
              <a:t>Data reduction methods to reduce number of features: </a:t>
            </a:r>
          </a:p>
          <a:p>
            <a:pPr marL="785813" lvl="1" indent="-385763"/>
            <a:r>
              <a:rPr lang="en-GB" dirty="0"/>
              <a:t> </a:t>
            </a:r>
            <a:r>
              <a:rPr lang="en-GB" i="1" dirty="0"/>
              <a:t>a priori  </a:t>
            </a:r>
            <a:r>
              <a:rPr lang="en-GB" dirty="0"/>
              <a:t>select</a:t>
            </a:r>
            <a:r>
              <a:rPr lang="en-GB" i="1" dirty="0"/>
              <a:t> </a:t>
            </a:r>
            <a:r>
              <a:rPr lang="en-GB" dirty="0" err="1"/>
              <a:t>CpGs</a:t>
            </a:r>
            <a:r>
              <a:rPr lang="en-GB" dirty="0"/>
              <a:t> of interest</a:t>
            </a:r>
          </a:p>
          <a:p>
            <a:pPr marL="785813" lvl="1" indent="-385763"/>
            <a:r>
              <a:rPr lang="en-GB" dirty="0"/>
              <a:t>group </a:t>
            </a:r>
            <a:r>
              <a:rPr lang="en-GB" dirty="0" err="1"/>
              <a:t>CpGs</a:t>
            </a:r>
            <a:r>
              <a:rPr lang="en-GB" dirty="0"/>
              <a:t> by biological pathway or “differentially methylated region”</a:t>
            </a:r>
          </a:p>
          <a:p>
            <a:pPr marL="785813" lvl="1" indent="-385763"/>
            <a:r>
              <a:rPr lang="en-GB" dirty="0"/>
              <a:t>data driven methods to reduce to fewer ‘latent variables(Principal Component Analysis, Partial Least Squares)</a:t>
            </a:r>
          </a:p>
          <a:p>
            <a:pPr marL="785813" lvl="1" indent="-385763"/>
            <a:r>
              <a:rPr lang="en-GB" dirty="0"/>
              <a:t>summary scores (</a:t>
            </a:r>
            <a:r>
              <a:rPr lang="en-GB" dirty="0" err="1"/>
              <a:t>eg</a:t>
            </a:r>
            <a:r>
              <a:rPr lang="en-GB" dirty="0"/>
              <a:t> </a:t>
            </a:r>
            <a:r>
              <a:rPr lang="en-GB" dirty="0" err="1"/>
              <a:t>Hovarth’s</a:t>
            </a:r>
            <a:r>
              <a:rPr lang="en-GB" dirty="0"/>
              <a:t> biological age score)</a:t>
            </a:r>
          </a:p>
          <a:p>
            <a:pPr marL="385763" indent="-385763">
              <a:buFont typeface="+mj-lt"/>
              <a:buAutoNum type="arabicPeriod"/>
            </a:pPr>
            <a:r>
              <a:rPr lang="en-GB" dirty="0"/>
              <a:t>Variable selection procedures:</a:t>
            </a:r>
          </a:p>
          <a:p>
            <a:pPr lvl="1"/>
            <a:r>
              <a:rPr lang="en-GB" dirty="0"/>
              <a:t>Algorithms to select features into single models e.g. penalised regression techniques (Lasso, ridge regression, elastic net) -&gt; ”surrogate markers”</a:t>
            </a:r>
          </a:p>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27</a:t>
            </a:fld>
            <a:endParaRPr lang="en-US"/>
          </a:p>
        </p:txBody>
      </p:sp>
    </p:spTree>
    <p:extLst>
      <p:ext uri="{BB962C8B-B14F-4D97-AF65-F5344CB8AC3E}">
        <p14:creationId xmlns:p14="http://schemas.microsoft.com/office/powerpoint/2010/main" val="82440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/articles/PMC3491949/</a:t>
            </a:r>
          </a:p>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28</a:t>
            </a:fld>
            <a:endParaRPr lang="en-US"/>
          </a:p>
        </p:txBody>
      </p:sp>
    </p:spTree>
    <p:extLst>
      <p:ext uri="{BB962C8B-B14F-4D97-AF65-F5344CB8AC3E}">
        <p14:creationId xmlns:p14="http://schemas.microsoft.com/office/powerpoint/2010/main" val="18296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DAA8538-36DC-489A-A7DC-CD3FCE151525}"/>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8391B4A5-2E77-4F07-B37B-DB0F12548875}"/>
              </a:ext>
            </a:extLst>
          </p:cNvPr>
          <p:cNvSpPr>
            <a:spLocks noGrp="1"/>
          </p:cNvSpPr>
          <p:nvPr>
            <p:ph type="body" idx="1"/>
          </p:nvPr>
        </p:nvSpPr>
        <p:spPr>
          <a:ln/>
        </p:spPr>
        <p:txBody>
          <a:bodyPr/>
          <a:lstStyle/>
          <a:p>
            <a:r>
              <a:rPr lang="en-GB" b="0" i="0" u="none" strike="noStrike" dirty="0">
                <a:solidFill>
                  <a:srgbClr val="333333"/>
                </a:solidFill>
                <a:effectLst/>
                <a:latin typeface="Cambria" panose="02040503050406030204" pitchFamily="18" charset="0"/>
              </a:rPr>
              <a:t>Description of CpG sites significantly associated with smoking status. Summary of the significant associations found at a Bonferroni 5% level (significant threshold is 0.05/432 414 = 1.16 × 10</a:t>
            </a:r>
            <a:r>
              <a:rPr lang="en-GB" b="0" i="0" u="none" strike="noStrike" baseline="30000" dirty="0">
                <a:solidFill>
                  <a:srgbClr val="333333"/>
                </a:solidFill>
                <a:effectLst/>
                <a:latin typeface="Cambria" panose="02040503050406030204" pitchFamily="18" charset="0"/>
              </a:rPr>
              <a:t>−7</a:t>
            </a:r>
            <a:r>
              <a:rPr lang="en-GB" b="0" i="0" u="none" strike="noStrike" dirty="0">
                <a:solidFill>
                  <a:srgbClr val="333333"/>
                </a:solidFill>
                <a:effectLst/>
                <a:latin typeface="Cambria" panose="02040503050406030204" pitchFamily="18" charset="0"/>
              </a:rPr>
              <a:t>). Each significant association is represented by its strength as measured by its </a:t>
            </a:r>
            <a:r>
              <a:rPr lang="en-GB" b="0" i="1" u="none" strike="noStrike" dirty="0">
                <a:solidFill>
                  <a:srgbClr val="333333"/>
                </a:solidFill>
                <a:effectLst/>
                <a:latin typeface="Cambria" panose="02040503050406030204" pitchFamily="18" charset="0"/>
              </a:rPr>
              <a:t>P</a:t>
            </a:r>
            <a:r>
              <a:rPr lang="en-GB" b="0" i="0" u="none" strike="noStrike" dirty="0">
                <a:solidFill>
                  <a:srgbClr val="333333"/>
                </a:solidFill>
                <a:effectLst/>
                <a:latin typeface="Cambria" panose="02040503050406030204" pitchFamily="18" charset="0"/>
              </a:rPr>
              <a:t>-value (</a:t>
            </a:r>
            <a:r>
              <a:rPr lang="en-GB" b="0" i="1" u="none" strike="noStrike" dirty="0">
                <a:solidFill>
                  <a:srgbClr val="333333"/>
                </a:solidFill>
                <a:effectLst/>
                <a:latin typeface="Cambria" panose="02040503050406030204" pitchFamily="18" charset="0"/>
              </a:rPr>
              <a:t>Y</a:t>
            </a:r>
            <a:r>
              <a:rPr lang="en-GB" b="0" i="0" u="none" strike="noStrike" dirty="0">
                <a:solidFill>
                  <a:srgbClr val="333333"/>
                </a:solidFill>
                <a:effectLst/>
                <a:latin typeface="Cambria" panose="02040503050406030204" pitchFamily="18" charset="0"/>
              </a:rPr>
              <a:t>-axis on the −log</a:t>
            </a:r>
            <a:r>
              <a:rPr lang="en-GB" b="0" i="0" u="none" strike="noStrike" baseline="-25000" dirty="0">
                <a:solidFill>
                  <a:srgbClr val="333333"/>
                </a:solidFill>
                <a:effectLst/>
                <a:latin typeface="Cambria" panose="02040503050406030204" pitchFamily="18" charset="0"/>
              </a:rPr>
              <a:t>10</a:t>
            </a:r>
            <a:r>
              <a:rPr lang="en-GB" b="0" i="0" u="none" strike="noStrike" dirty="0">
                <a:solidFill>
                  <a:srgbClr val="333333"/>
                </a:solidFill>
                <a:effectLst/>
                <a:latin typeface="Cambria" panose="02040503050406030204" pitchFamily="18" charset="0"/>
              </a:rPr>
              <a:t> scale), and its effect size (</a:t>
            </a:r>
            <a:r>
              <a:rPr lang="en-GB" b="0" i="1" u="none" strike="noStrike" dirty="0">
                <a:solidFill>
                  <a:srgbClr val="333333"/>
                </a:solidFill>
                <a:effectLst/>
                <a:latin typeface="Cambria" panose="02040503050406030204" pitchFamily="18" charset="0"/>
              </a:rPr>
              <a:t>X</a:t>
            </a:r>
            <a:r>
              <a:rPr lang="en-GB" b="0" i="0" u="none" strike="noStrike" dirty="0">
                <a:solidFill>
                  <a:srgbClr val="333333"/>
                </a:solidFill>
                <a:effectLst/>
                <a:latin typeface="Cambria" panose="02040503050406030204" pitchFamily="18" charset="0"/>
              </a:rPr>
              <a:t>-axis, linear regression coefficient </a:t>
            </a:r>
            <a:r>
              <a:rPr lang="el-GR" b="0" i="1" u="none" strike="noStrike" dirty="0">
                <a:solidFill>
                  <a:srgbClr val="333333"/>
                </a:solidFill>
                <a:effectLst/>
                <a:latin typeface="Cambria" panose="02040503050406030204" pitchFamily="18" charset="0"/>
              </a:rPr>
              <a:t>β</a:t>
            </a:r>
            <a:r>
              <a:rPr lang="el-GR" b="0" i="0" u="none" strike="noStrike" dirty="0">
                <a:solidFill>
                  <a:srgbClr val="333333"/>
                </a:solidFill>
                <a:effectLst/>
                <a:latin typeface="Cambria" panose="02040503050406030204" pitchFamily="18" charset="0"/>
              </a:rPr>
              <a:t>). </a:t>
            </a:r>
            <a:r>
              <a:rPr lang="en-GB" b="0" i="0" u="none" strike="noStrike" dirty="0">
                <a:solidFill>
                  <a:srgbClr val="333333"/>
                </a:solidFill>
                <a:effectLst/>
                <a:latin typeface="Cambria" panose="02040503050406030204" pitchFamily="18" charset="0"/>
              </a:rPr>
              <a:t>Associations are colour-coded with reference to the chromosome the CpG sites are located on. Results are presented for the analyses comparing current with never smokers.</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Figure 2. </a:t>
            </a:r>
            <a:r>
              <a:rPr lang="en-US" altLang="en-US" dirty="0">
                <a:latin typeface="Arial" panose="020B0604020202020204" pitchFamily="34" charset="0"/>
                <a:cs typeface="Arial" panose="020B0604020202020204" pitchFamily="34" charset="0"/>
              </a:rPr>
              <a:t>Evolution of the strength of association between methylation level and dichotomized smoking status. Only P-value for probes found at least once differentially methylated between smokers and non-smokers across the &gt;40 models (one for each t) are plotted (N = 751 probes, represented in lines). The </a:t>
            </a:r>
            <a:r>
              <a:rPr lang="en-US" altLang="en-US" dirty="0" err="1">
                <a:latin typeface="Arial" panose="020B0604020202020204" pitchFamily="34" charset="0"/>
                <a:cs typeface="Arial" panose="020B0604020202020204" pitchFamily="34" charset="0"/>
              </a:rPr>
              <a:t>colour</a:t>
            </a:r>
            <a:r>
              <a:rPr lang="en-US" altLang="en-US" dirty="0">
                <a:latin typeface="Arial" panose="020B0604020202020204" pitchFamily="34" charset="0"/>
                <a:cs typeface="Arial" panose="020B0604020202020204" pitchFamily="34" charset="0"/>
              </a:rPr>
              <a:t> of each segment indicates the strength of association between methylation level and binary smoking status found for the dataset corresponding to the given t. For clarity, P-values greater than the Bonferroni-corrected threshold are omitted from the plot.
https://</a:t>
            </a:r>
            <a:r>
              <a:rPr lang="en-US" altLang="en-US" dirty="0" err="1">
                <a:latin typeface="Arial" panose="020B0604020202020204" pitchFamily="34" charset="0"/>
                <a:cs typeface="Arial" panose="020B0604020202020204" pitchFamily="34" charset="0"/>
              </a:rPr>
              <a:t>pubmed.ncbi.nlm.nih.gov</a:t>
            </a:r>
            <a:r>
              <a:rPr lang="en-US" altLang="en-US" dirty="0">
                <a:latin typeface="Arial" panose="020B0604020202020204" pitchFamily="34" charset="0"/>
                <a:cs typeface="Arial" panose="020B0604020202020204" pitchFamily="34" charset="0"/>
              </a:rPr>
              <a:t>/25556184/ </a:t>
            </a:r>
          </a:p>
        </p:txBody>
      </p:sp>
      <p:sp>
        <p:nvSpPr>
          <p:cNvPr id="17412" name="Slide Number Placeholder 3">
            <a:extLst>
              <a:ext uri="{FF2B5EF4-FFF2-40B4-BE49-F238E27FC236}">
                <a16:creationId xmlns:a16="http://schemas.microsoft.com/office/drawing/2014/main" id="{B0D035CF-F968-45EB-8C61-A0FCDA8C5C7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975B787C-2FE5-4D46-905F-AE5ECF0AE4EC}" type="slidenum">
              <a:rPr lang="en-US" altLang="en-US" sz="1200"/>
              <a:pPr algn="r" eaLnBrk="1" hangingPunct="1"/>
              <a:t>29</a:t>
            </a:fld>
            <a:endParaRPr lang="en-US" altLang="en-US" sz="1200"/>
          </a:p>
        </p:txBody>
      </p:sp>
    </p:spTree>
    <p:extLst>
      <p:ext uri="{BB962C8B-B14F-4D97-AF65-F5344CB8AC3E}">
        <p14:creationId xmlns:p14="http://schemas.microsoft.com/office/powerpoint/2010/main" val="2822984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62626"/>
                </a:solidFill>
                <a:effectLst/>
                <a:latin typeface="PT Serif" panose="020A0603040505020204" pitchFamily="18" charset="77"/>
              </a:rPr>
              <a:t>—differential gene expression—changes in the levels of protein-coding mRNAs in experimental samples versus controls</a:t>
            </a:r>
            <a:endParaRPr lang="el-GR" b="0" i="0" u="none" strike="noStrike" dirty="0">
              <a:solidFill>
                <a:srgbClr val="262626"/>
              </a:solidFill>
              <a:effectLst/>
              <a:latin typeface="PT Serif" panose="020A0603040505020204" pitchFamily="18" charset="77"/>
            </a:endParaRPr>
          </a:p>
          <a:p>
            <a:endParaRPr lang="el-GR" b="0" i="0" u="none" strike="noStrike" dirty="0">
              <a:solidFill>
                <a:srgbClr val="262626"/>
              </a:solidFill>
              <a:effectLst/>
              <a:latin typeface="PT Serif" panose="020A0603040505020204" pitchFamily="18" charset="77"/>
            </a:endParaRPr>
          </a:p>
          <a:p>
            <a:pPr algn="l"/>
            <a:r>
              <a:rPr lang="el-GR" b="0" i="0" u="none" strike="noStrike" dirty="0">
                <a:effectLst/>
                <a:latin typeface="Arial" panose="020B0604020202020204" pitchFamily="34" charset="0"/>
              </a:rPr>
              <a:t>η μεταγραφική </a:t>
            </a:r>
          </a:p>
          <a:p>
            <a:pPr algn="l"/>
            <a:r>
              <a:rPr lang="el-GR" b="0" i="0" u="none" strike="noStrike" dirty="0">
                <a:effectLst/>
                <a:latin typeface="Arial" panose="020B0604020202020204" pitchFamily="34" charset="0"/>
              </a:rPr>
              <a:t>ανάλυση μας επιτρέπει να εκτιμήσουμε την διαφορική </a:t>
            </a:r>
          </a:p>
          <a:p>
            <a:pPr algn="l"/>
            <a:r>
              <a:rPr lang="el-GR" b="0" i="0" u="none" strike="noStrike" dirty="0">
                <a:effectLst/>
                <a:latin typeface="Arial" panose="020B0604020202020204" pitchFamily="34" charset="0"/>
              </a:rPr>
              <a:t>έκφραση του </a:t>
            </a:r>
            <a:r>
              <a:rPr lang="el-GR" b="0" i="0" u="none" strike="noStrike" dirty="0" err="1">
                <a:effectLst/>
                <a:latin typeface="Arial" panose="020B0604020202020204" pitchFamily="34" charset="0"/>
              </a:rPr>
              <a:t>γονιδιώματος</a:t>
            </a:r>
            <a:r>
              <a:rPr lang="el-GR" b="0" i="0" u="none" strike="noStrike" dirty="0">
                <a:effectLst/>
                <a:latin typeface="Arial" panose="020B0604020202020204" pitchFamily="34" charset="0"/>
              </a:rPr>
              <a:t> στο επίπεδο της </a:t>
            </a:r>
            <a:r>
              <a:rPr lang="el-GR" b="0" i="0" u="none" strike="noStrike" dirty="0" err="1">
                <a:effectLst/>
                <a:latin typeface="Arial" panose="020B0604020202020204" pitchFamily="34" charset="0"/>
              </a:rPr>
              <a:t>μεταγρα</a:t>
            </a:r>
            <a:r>
              <a:rPr lang="en-GB" b="0" i="0" u="none" strike="noStrike" dirty="0">
                <a:effectLst/>
                <a:latin typeface="Arial" panose="020B0604020202020204" pitchFamily="34" charset="0"/>
              </a:rPr>
              <a:t> </a:t>
            </a:r>
            <a:r>
              <a:rPr lang="el-GR" b="0" i="0" u="none" strike="noStrike" dirty="0" err="1">
                <a:effectLst/>
                <a:latin typeface="Arial" panose="020B0604020202020204" pitchFamily="34" charset="0"/>
              </a:rPr>
              <a:t>φής</a:t>
            </a:r>
            <a:r>
              <a:rPr lang="el-GR" b="0" i="0" u="none" strike="noStrike" dirty="0">
                <a:effectLst/>
                <a:latin typeface="Arial" panose="020B0604020202020204" pitchFamily="34" charset="0"/>
              </a:rPr>
              <a:t> [2]. Η </a:t>
            </a:r>
            <a:r>
              <a:rPr lang="el-GR" b="0" i="0" u="none" strike="noStrike" dirty="0" err="1">
                <a:effectLst/>
                <a:latin typeface="Arial" panose="020B0604020202020204" pitchFamily="34" charset="0"/>
              </a:rPr>
              <a:t>μεταγραφωματική</a:t>
            </a:r>
            <a:r>
              <a:rPr lang="el-GR" b="0" i="0" u="none" strike="noStrike" dirty="0">
                <a:effectLst/>
                <a:latin typeface="Arial" panose="020B0604020202020204" pitchFamily="34" charset="0"/>
              </a:rPr>
              <a:t> αποτέλεσε βασικό αντικείμενο στις Επιστήμες Ζωής και υγείας στην εποχή μετά </a:t>
            </a:r>
          </a:p>
          <a:p>
            <a:pPr algn="l"/>
            <a:r>
              <a:rPr lang="el-GR" b="0" i="0" u="none" strike="noStrike" dirty="0">
                <a:effectLst/>
                <a:latin typeface="Arial" panose="020B0604020202020204" pitchFamily="34" charset="0"/>
              </a:rPr>
              <a:t>την αποκωδικοποίηση του </a:t>
            </a:r>
            <a:r>
              <a:rPr lang="el-GR" b="0" i="0" u="none" strike="noStrike" dirty="0" err="1">
                <a:effectLst/>
                <a:latin typeface="Arial" panose="020B0604020202020204" pitchFamily="34" charset="0"/>
              </a:rPr>
              <a:t>γονιδιώματος</a:t>
            </a:r>
            <a:r>
              <a:rPr lang="el-GR" b="0" i="0" u="none" strike="noStrike" dirty="0">
                <a:effectLst/>
                <a:latin typeface="Arial" panose="020B0604020202020204" pitchFamily="34" charset="0"/>
              </a:rPr>
              <a:t> καθώς αντικατοπτρίζει τις δυνατότητες έκφρασης αυτού [8]. Ο όρος </a:t>
            </a:r>
          </a:p>
          <a:p>
            <a:pPr algn="l"/>
            <a:r>
              <a:rPr lang="el-GR" b="0" i="0" u="none" strike="noStrike" dirty="0">
                <a:effectLst/>
                <a:latin typeface="Arial" panose="020B0604020202020204" pitchFamily="34" charset="0"/>
              </a:rPr>
              <a:t>«</a:t>
            </a:r>
            <a:r>
              <a:rPr lang="el-GR" b="0" i="0" u="none" strike="noStrike" dirty="0" err="1">
                <a:effectLst/>
                <a:latin typeface="Arial" panose="020B0604020202020204" pitchFamily="34" charset="0"/>
              </a:rPr>
              <a:t>μεταγράφωμα</a:t>
            </a:r>
            <a:r>
              <a:rPr lang="el-GR" b="0" i="0" u="none" strike="noStrike" dirty="0">
                <a:effectLst/>
                <a:latin typeface="Arial" panose="020B0604020202020204" pitchFamily="34" charset="0"/>
              </a:rPr>
              <a:t>» (</a:t>
            </a:r>
            <a:r>
              <a:rPr lang="en-GB" b="0" i="0" u="none" strike="noStrike" dirty="0">
                <a:effectLst/>
                <a:latin typeface="Arial" panose="020B0604020202020204" pitchFamily="34" charset="0"/>
              </a:rPr>
              <a:t>transcriptome) </a:t>
            </a:r>
            <a:r>
              <a:rPr lang="el-GR" b="0" i="0" u="none" strike="noStrike" dirty="0">
                <a:effectLst/>
                <a:latin typeface="Arial" panose="020B0604020202020204" pitchFamily="34" charset="0"/>
              </a:rPr>
              <a:t>χρησιμοποιήθηκε για </a:t>
            </a:r>
          </a:p>
          <a:p>
            <a:pPr algn="l"/>
            <a:r>
              <a:rPr lang="el-GR" b="0" i="0" u="none" strike="noStrike" dirty="0">
                <a:effectLst/>
                <a:latin typeface="Arial" panose="020B0604020202020204" pitchFamily="34" charset="0"/>
              </a:rPr>
              <a:t>πρώτη φορά τη δεκαετία του 1990 [9, 10] και </a:t>
            </a:r>
            <a:r>
              <a:rPr lang="el-GR" b="0" i="0" u="none" strike="noStrike" dirty="0" err="1">
                <a:effectLst/>
                <a:latin typeface="Arial" panose="020B0604020202020204" pitchFamily="34" charset="0"/>
              </a:rPr>
              <a:t>περιγρά</a:t>
            </a:r>
            <a:r>
              <a:rPr lang="en-GB" b="0" i="0" u="none" strike="noStrike" dirty="0">
                <a:effectLst/>
                <a:latin typeface="Arial" panose="020B0604020202020204" pitchFamily="34" charset="0"/>
              </a:rPr>
              <a:t> </a:t>
            </a:r>
            <a:r>
              <a:rPr lang="el-GR" b="0" i="0" u="none" strike="noStrike" dirty="0">
                <a:effectLst/>
                <a:latin typeface="Arial" panose="020B0604020202020204" pitchFamily="34" charset="0"/>
              </a:rPr>
              <a:t>φει το σύνολο των προϊόντων μεταγραφής σε </a:t>
            </a:r>
            <a:r>
              <a:rPr lang="en-GB" b="0" i="0" u="none" strike="noStrike" dirty="0">
                <a:effectLst/>
                <a:latin typeface="Arial" panose="020B0604020202020204" pitchFamily="34" charset="0"/>
              </a:rPr>
              <a:t>RNA </a:t>
            </a:r>
            <a:r>
              <a:rPr lang="el-GR" b="0" i="0" u="none" strike="noStrike" dirty="0">
                <a:effectLst/>
                <a:latin typeface="Arial" panose="020B0604020202020204" pitchFamily="34" charset="0"/>
              </a:rPr>
              <a:t>που </a:t>
            </a:r>
            <a:r>
              <a:rPr lang="en-GB" b="0" i="0" u="none" strike="noStrike" dirty="0">
                <a:effectLst/>
                <a:latin typeface="Arial" panose="020B0604020202020204" pitchFamily="34" charset="0"/>
              </a:rPr>
              <a:t> </a:t>
            </a:r>
            <a:r>
              <a:rPr lang="el-GR" b="0" i="0" u="none" strike="noStrike" dirty="0">
                <a:effectLst/>
                <a:latin typeface="Arial" panose="020B0604020202020204" pitchFamily="34" charset="0"/>
              </a:rPr>
              <a:t>παράγονται από το </a:t>
            </a:r>
            <a:r>
              <a:rPr lang="el-GR" b="0" i="0" u="none" strike="noStrike" dirty="0" err="1">
                <a:effectLst/>
                <a:latin typeface="Arial" panose="020B0604020202020204" pitchFamily="34" charset="0"/>
              </a:rPr>
              <a:t>γονιδίωμα</a:t>
            </a:r>
            <a:r>
              <a:rPr lang="el-GR" b="0" i="0" u="none" strike="noStrike" dirty="0">
                <a:effectLst/>
                <a:latin typeface="Arial" panose="020B0604020202020204" pitchFamily="34" charset="0"/>
              </a:rPr>
              <a:t> ενός συγκεκριμένου </a:t>
            </a:r>
            <a:r>
              <a:rPr lang="el-GR" b="0" i="0" u="none" strike="noStrike" dirty="0" err="1">
                <a:effectLst/>
                <a:latin typeface="Arial" panose="020B0604020202020204" pitchFamily="34" charset="0"/>
              </a:rPr>
              <a:t>κυτ</a:t>
            </a:r>
            <a:endParaRPr lang="el-GR" b="0" i="0" u="none" strike="noStrike" dirty="0">
              <a:effectLst/>
              <a:latin typeface="Arial" panose="020B0604020202020204" pitchFamily="34" charset="0"/>
            </a:endParaRPr>
          </a:p>
          <a:p>
            <a:pPr algn="l"/>
            <a:r>
              <a:rPr lang="el-GR" b="0" i="0" u="none" strike="noStrike" dirty="0" err="1">
                <a:effectLst/>
                <a:latin typeface="Arial" panose="020B0604020202020204" pitchFamily="34" charset="0"/>
              </a:rPr>
              <a:t>ταρικού</a:t>
            </a:r>
            <a:r>
              <a:rPr lang="el-GR" b="0" i="0" u="none" strike="noStrike" dirty="0">
                <a:effectLst/>
                <a:latin typeface="Arial" panose="020B0604020202020204" pitchFamily="34" charset="0"/>
              </a:rPr>
              <a:t> τύπου ή ιστού. Υπάρχουν πολλά είδη </a:t>
            </a:r>
            <a:r>
              <a:rPr lang="en-GB" b="0" i="0" u="none" strike="noStrike" dirty="0">
                <a:effectLst/>
                <a:latin typeface="Arial" panose="020B0604020202020204" pitchFamily="34" charset="0"/>
              </a:rPr>
              <a:t>RNA </a:t>
            </a:r>
            <a:r>
              <a:rPr lang="el-GR" b="0" i="0" u="none" strike="noStrike" dirty="0">
                <a:effectLst/>
                <a:latin typeface="Arial" panose="020B0604020202020204" pitchFamily="34" charset="0"/>
              </a:rPr>
              <a:t>που </a:t>
            </a:r>
          </a:p>
          <a:p>
            <a:pPr algn="l"/>
            <a:r>
              <a:rPr lang="el-GR" b="0" i="0" u="none" strike="noStrike" dirty="0">
                <a:effectLst/>
                <a:latin typeface="Arial" panose="020B0604020202020204" pitchFamily="34" charset="0"/>
              </a:rPr>
              <a:t>έχουν σημαντικούς ρόλους στη γονιδιακή έκφραση </a:t>
            </a:r>
          </a:p>
          <a:p>
            <a:pPr algn="l"/>
            <a:r>
              <a:rPr lang="el-GR" b="0" i="0" u="none" strike="noStrike" dirty="0">
                <a:effectLst/>
                <a:latin typeface="Arial" panose="020B0604020202020204" pitchFamily="34" charset="0"/>
              </a:rPr>
              <a:t>και στη ρύθμιση πολλών κυτταρικών διεργασιών [11]. </a:t>
            </a:r>
          </a:p>
          <a:p>
            <a:pPr algn="l"/>
            <a:r>
              <a:rPr lang="el-GR" b="0" i="0" u="none" strike="noStrike" dirty="0">
                <a:effectLst/>
                <a:latin typeface="Arial" panose="020B0604020202020204" pitchFamily="34" charset="0"/>
              </a:rPr>
              <a:t>Πάνω από το 90% του ανθρώπινου </a:t>
            </a:r>
            <a:r>
              <a:rPr lang="el-GR" b="0" i="0" u="none" strike="noStrike" dirty="0" err="1">
                <a:effectLst/>
                <a:latin typeface="Arial" panose="020B0604020202020204" pitchFamily="34" charset="0"/>
              </a:rPr>
              <a:t>γονιδιώματος</a:t>
            </a:r>
            <a:r>
              <a:rPr lang="el-GR" b="0" i="0" u="none" strike="noStrike" dirty="0">
                <a:effectLst/>
                <a:latin typeface="Arial" panose="020B0604020202020204" pitchFamily="34" charset="0"/>
              </a:rPr>
              <a:t> με-</a:t>
            </a:r>
          </a:p>
          <a:p>
            <a:pPr algn="l"/>
            <a:r>
              <a:rPr lang="el-GR" b="0" i="0" u="none" strike="noStrike" dirty="0" err="1">
                <a:effectLst/>
                <a:latin typeface="Arial" panose="020B0604020202020204" pitchFamily="34" charset="0"/>
              </a:rPr>
              <a:t>ταγράφεται</a:t>
            </a:r>
            <a:r>
              <a:rPr lang="el-GR" b="0" i="0" u="none" strike="noStrike" dirty="0">
                <a:effectLst/>
                <a:latin typeface="Arial" panose="020B0604020202020204" pitchFamily="34" charset="0"/>
              </a:rPr>
              <a:t> σε </a:t>
            </a:r>
            <a:r>
              <a:rPr lang="en-GB" b="0" i="0" u="none" strike="noStrike" dirty="0">
                <a:effectLst/>
                <a:latin typeface="Arial" panose="020B0604020202020204" pitchFamily="34" charset="0"/>
              </a:rPr>
              <a:t>RNA, </a:t>
            </a:r>
            <a:r>
              <a:rPr lang="el-GR" b="0" i="0" u="none" strike="noStrike" dirty="0">
                <a:effectLst/>
                <a:latin typeface="Arial" panose="020B0604020202020204" pitchFamily="34" charset="0"/>
              </a:rPr>
              <a:t>με μόνο το 2% να προέρχεται από </a:t>
            </a:r>
          </a:p>
          <a:p>
            <a:pPr algn="l"/>
            <a:r>
              <a:rPr lang="el-GR" b="0" i="0" u="none" strike="noStrike" dirty="0">
                <a:effectLst/>
                <a:latin typeface="Arial" panose="020B0604020202020204" pitchFamily="34" charset="0"/>
              </a:rPr>
              <a:t>τα </a:t>
            </a:r>
            <a:r>
              <a:rPr lang="el-GR" b="0" i="0" u="none" strike="noStrike" dirty="0" err="1">
                <a:effectLst/>
                <a:latin typeface="Arial" panose="020B0604020202020204" pitchFamily="34" charset="0"/>
              </a:rPr>
              <a:t>εξώνια</a:t>
            </a:r>
            <a:r>
              <a:rPr lang="el-GR" b="0" i="0" u="none" strike="noStrike" dirty="0">
                <a:effectLst/>
                <a:latin typeface="Arial" panose="020B0604020202020204" pitchFamily="34" charset="0"/>
              </a:rPr>
              <a:t> [2, 12]. Με την αξιολόγηση της μεταγραφής </a:t>
            </a:r>
          </a:p>
          <a:p>
            <a:pPr algn="l"/>
            <a:r>
              <a:rPr lang="el-GR" b="0" i="0" u="none" strike="noStrike" dirty="0">
                <a:effectLst/>
                <a:latin typeface="Arial" panose="020B0604020202020204" pitchFamily="34" charset="0"/>
              </a:rPr>
              <a:t>αποκαλύπτεται το δίκτυο ρύθμισης των βιολογικών </a:t>
            </a:r>
            <a:r>
              <a:rPr lang="el-GR" b="0" i="0" u="none" strike="noStrike" dirty="0" err="1">
                <a:effectLst/>
                <a:latin typeface="Arial" panose="020B0604020202020204" pitchFamily="34" charset="0"/>
              </a:rPr>
              <a:t>δι</a:t>
            </a:r>
            <a:endParaRPr lang="el-GR" b="0" i="0" u="none" strike="noStrike" dirty="0">
              <a:effectLst/>
              <a:latin typeface="Arial" panose="020B0604020202020204" pitchFamily="34" charset="0"/>
            </a:endParaRPr>
          </a:p>
          <a:p>
            <a:pPr algn="l"/>
            <a:r>
              <a:rPr lang="el-GR" b="0" i="0" u="none" strike="noStrike" dirty="0">
                <a:effectLst/>
                <a:latin typeface="Arial" panose="020B0604020202020204" pitchFamily="34" charset="0"/>
              </a:rPr>
              <a:t>-</a:t>
            </a:r>
          </a:p>
          <a:p>
            <a:pPr algn="l"/>
            <a:r>
              <a:rPr lang="el-GR" b="0" i="0" u="none" strike="noStrike" dirty="0">
                <a:effectLst/>
                <a:latin typeface="Arial" panose="020B0604020202020204" pitchFamily="34" charset="0"/>
              </a:rPr>
              <a:t>εργασιών και τελικά θα δοθεί κάποια καθοδήγηση για </a:t>
            </a:r>
          </a:p>
          <a:p>
            <a:pPr algn="l"/>
            <a:r>
              <a:rPr lang="el-GR" b="0" i="0" u="none" strike="noStrike" dirty="0">
                <a:effectLst/>
                <a:latin typeface="Arial" panose="020B0604020202020204" pitchFamily="34" charset="0"/>
              </a:rPr>
              <a:t>την πρόβλεψη και πρόληψη ασθενειών</a:t>
            </a:r>
            <a:endParaRPr lang="en-GB" b="0" i="0" u="none" strike="noStrike" dirty="0">
              <a:effectLst/>
              <a:latin typeface="Arial" panose="020B0604020202020204" pitchFamily="34" charset="0"/>
            </a:endParaRPr>
          </a:p>
          <a:p>
            <a:pPr algn="l">
              <a:buFont typeface="Arial" panose="020B0604020202020204" pitchFamily="34" charset="0"/>
              <a:buChar char="•"/>
            </a:pPr>
            <a:r>
              <a:rPr lang="en-GB" b="1" i="0" u="none" strike="noStrike" dirty="0">
                <a:solidFill>
                  <a:srgbClr val="000000"/>
                </a:solidFill>
                <a:effectLst/>
              </a:rPr>
              <a:t>Targeted (older):</a:t>
            </a:r>
            <a:endParaRPr lang="en-GB" b="0" i="0" u="none" strike="noStrike" dirty="0">
              <a:solidFill>
                <a:srgbClr val="000000"/>
              </a:solidFill>
              <a:effectLst/>
            </a:endParaRPr>
          </a:p>
          <a:p>
            <a:pPr marL="742950" lvl="1" indent="-285750" algn="l">
              <a:buFont typeface="Arial" panose="020B0604020202020204" pitchFamily="34" charset="0"/>
              <a:buChar char="•"/>
            </a:pPr>
            <a:r>
              <a:rPr lang="en-GB" b="1" i="0" u="none" strike="noStrike" dirty="0">
                <a:solidFill>
                  <a:srgbClr val="000000"/>
                </a:solidFill>
                <a:effectLst/>
              </a:rPr>
              <a:t>Microarrays</a:t>
            </a:r>
            <a:br>
              <a:rPr lang="en-GB" b="0" i="0" u="none" strike="noStrike" dirty="0">
                <a:solidFill>
                  <a:srgbClr val="000000"/>
                </a:solidFill>
                <a:effectLst/>
              </a:rPr>
            </a:br>
            <a:r>
              <a:rPr lang="en-GB" b="0" i="0" u="none" strike="noStrike" dirty="0">
                <a:solidFill>
                  <a:srgbClr val="000000"/>
                </a:solidFill>
                <a:effectLst/>
              </a:rPr>
              <a:t>▸ Use predefined probes for known transcripts.</a:t>
            </a:r>
            <a:br>
              <a:rPr lang="en-GB" b="0" i="0" u="none" strike="noStrike" dirty="0">
                <a:solidFill>
                  <a:srgbClr val="000000"/>
                </a:solidFill>
                <a:effectLst/>
              </a:rPr>
            </a:br>
            <a:r>
              <a:rPr lang="en-GB" b="0" i="0" u="none" strike="noStrike" dirty="0">
                <a:solidFill>
                  <a:srgbClr val="000000"/>
                </a:solidFill>
                <a:effectLst/>
              </a:rPr>
              <a:t>▸ Limited to detecting known genes.</a:t>
            </a:r>
            <a:br>
              <a:rPr lang="en-GB" b="0" i="0" u="none" strike="noStrike" dirty="0">
                <a:solidFill>
                  <a:srgbClr val="000000"/>
                </a:solidFill>
                <a:effectLst/>
              </a:rPr>
            </a:br>
            <a:r>
              <a:rPr lang="en-GB" b="0" i="0" u="none" strike="noStrike" dirty="0">
                <a:solidFill>
                  <a:srgbClr val="000000"/>
                </a:solidFill>
                <a:effectLst/>
              </a:rPr>
              <a:t>▸ Relatively cheap and fast, but lacks depth and flexibility.</a:t>
            </a:r>
          </a:p>
          <a:p>
            <a:pPr algn="l">
              <a:buFont typeface="Arial" panose="020B0604020202020204" pitchFamily="34" charset="0"/>
              <a:buChar char="•"/>
            </a:pPr>
            <a:r>
              <a:rPr lang="en-GB" b="1" i="0" u="none" strike="noStrike" dirty="0">
                <a:solidFill>
                  <a:srgbClr val="000000"/>
                </a:solidFill>
                <a:effectLst/>
              </a:rPr>
              <a:t>Untargeted (modern gold standard):</a:t>
            </a:r>
            <a:endParaRPr lang="en-GB" b="0" i="0" u="none" strike="noStrike" dirty="0">
              <a:solidFill>
                <a:srgbClr val="000000"/>
              </a:solidFill>
              <a:effectLst/>
            </a:endParaRPr>
          </a:p>
          <a:p>
            <a:pPr marL="742950" lvl="1" indent="-285750" algn="l">
              <a:buFont typeface="Arial" panose="020B0604020202020204" pitchFamily="34" charset="0"/>
              <a:buChar char="•"/>
            </a:pPr>
            <a:r>
              <a:rPr lang="en-GB" b="1" i="0" u="none" strike="noStrike" dirty="0">
                <a:solidFill>
                  <a:srgbClr val="000000"/>
                </a:solidFill>
                <a:effectLst/>
              </a:rPr>
              <a:t>RNA-sequencing (RNA-</a:t>
            </a:r>
            <a:r>
              <a:rPr lang="en-GB" b="1" i="0" u="none" strike="noStrike" dirty="0" err="1">
                <a:solidFill>
                  <a:srgbClr val="000000"/>
                </a:solidFill>
                <a:effectLst/>
              </a:rPr>
              <a:t>seq</a:t>
            </a:r>
            <a:r>
              <a:rPr lang="en-GB" b="1" i="0" u="none" strike="noStrike" dirty="0">
                <a:solidFill>
                  <a:srgbClr val="000000"/>
                </a:solidFill>
                <a:effectLst/>
              </a:rPr>
              <a:t>)</a:t>
            </a:r>
            <a:br>
              <a:rPr lang="en-GB" b="0" i="0" u="none" strike="noStrike" dirty="0">
                <a:solidFill>
                  <a:srgbClr val="000000"/>
                </a:solidFill>
                <a:effectLst/>
              </a:rPr>
            </a:br>
            <a:r>
              <a:rPr lang="en-GB" b="0" i="0" u="none" strike="noStrike" dirty="0">
                <a:solidFill>
                  <a:srgbClr val="000000"/>
                </a:solidFill>
                <a:effectLst/>
              </a:rPr>
              <a:t>▸ Captures </a:t>
            </a:r>
            <a:r>
              <a:rPr lang="en-GB" b="1" i="0" u="none" strike="noStrike" dirty="0">
                <a:solidFill>
                  <a:srgbClr val="000000"/>
                </a:solidFill>
                <a:effectLst/>
              </a:rPr>
              <a:t>all RNA transcripts</a:t>
            </a:r>
            <a:r>
              <a:rPr lang="en-GB" b="0" i="0" u="none" strike="noStrike" dirty="0">
                <a:solidFill>
                  <a:srgbClr val="000000"/>
                </a:solidFill>
                <a:effectLst/>
              </a:rPr>
              <a:t>, including novel isoforms, non-coding RNAs, etc.</a:t>
            </a:r>
            <a:br>
              <a:rPr lang="en-GB" b="0" i="0" u="none" strike="noStrike" dirty="0">
                <a:solidFill>
                  <a:srgbClr val="000000"/>
                </a:solidFill>
                <a:effectLst/>
              </a:rPr>
            </a:br>
            <a:r>
              <a:rPr lang="en-GB" b="0" i="0" u="none" strike="noStrike" dirty="0">
                <a:solidFill>
                  <a:srgbClr val="000000"/>
                </a:solidFill>
                <a:effectLst/>
              </a:rPr>
              <a:t>▸ Can detect both abundant and rare transcripts.</a:t>
            </a:r>
            <a:br>
              <a:rPr lang="en-GB" b="0" i="0" u="none" strike="noStrike" dirty="0">
                <a:solidFill>
                  <a:srgbClr val="000000"/>
                </a:solidFill>
                <a:effectLst/>
              </a:rPr>
            </a:br>
            <a:r>
              <a:rPr lang="en-GB" b="0" i="0" u="none" strike="noStrike" dirty="0">
                <a:solidFill>
                  <a:srgbClr val="000000"/>
                </a:solidFill>
                <a:effectLst/>
              </a:rPr>
              <a:t>▸ High sensitivity and resolution.</a:t>
            </a:r>
          </a:p>
          <a:p>
            <a:pPr algn="l">
              <a:buNone/>
            </a:pPr>
            <a:r>
              <a:rPr lang="en-GB" b="1" i="0" u="none" strike="noStrike" dirty="0">
                <a:solidFill>
                  <a:srgbClr val="000000"/>
                </a:solidFill>
                <a:effectLst/>
              </a:rPr>
              <a:t>New development:</a:t>
            </a:r>
            <a:endParaRPr lang="en-GB" b="0" i="0" u="none" strike="noStrike" dirty="0">
              <a:solidFill>
                <a:srgbClr val="000000"/>
              </a:solidFill>
              <a:effectLst/>
            </a:endParaRPr>
          </a:p>
          <a:p>
            <a:pPr algn="l">
              <a:buFont typeface="Arial" panose="020B0604020202020204" pitchFamily="34" charset="0"/>
              <a:buChar char="•"/>
            </a:pPr>
            <a:r>
              <a:rPr lang="en-GB" b="1" i="0" u="none" strike="noStrike" dirty="0">
                <a:solidFill>
                  <a:srgbClr val="000000"/>
                </a:solidFill>
                <a:effectLst/>
              </a:rPr>
              <a:t>Single-cell RNA-</a:t>
            </a:r>
            <a:r>
              <a:rPr lang="en-GB" b="1" i="0" u="none" strike="noStrike" dirty="0" err="1">
                <a:solidFill>
                  <a:srgbClr val="000000"/>
                </a:solidFill>
                <a:effectLst/>
              </a:rPr>
              <a:t>seq</a:t>
            </a:r>
            <a:r>
              <a:rPr lang="en-GB" b="1" i="0" u="none" strike="noStrike" dirty="0">
                <a:solidFill>
                  <a:srgbClr val="000000"/>
                </a:solidFill>
                <a:effectLst/>
              </a:rPr>
              <a:t> (</a:t>
            </a:r>
            <a:r>
              <a:rPr lang="en-GB" b="1" i="0" u="none" strike="noStrike" dirty="0" err="1">
                <a:solidFill>
                  <a:srgbClr val="000000"/>
                </a:solidFill>
                <a:effectLst/>
              </a:rPr>
              <a:t>scRNA-seq</a:t>
            </a:r>
            <a:r>
              <a:rPr lang="en-GB" b="1" i="0" u="none" strike="noStrike" dirty="0">
                <a:solidFill>
                  <a:srgbClr val="000000"/>
                </a:solidFill>
                <a:effectLst/>
              </a:rPr>
              <a:t>)</a:t>
            </a:r>
            <a:br>
              <a:rPr lang="en-GB" b="0" i="0" u="none" strike="noStrike" dirty="0">
                <a:solidFill>
                  <a:srgbClr val="000000"/>
                </a:solidFill>
                <a:effectLst/>
              </a:rPr>
            </a:br>
            <a:r>
              <a:rPr lang="en-GB" b="0" i="0" u="none" strike="noStrike" dirty="0">
                <a:solidFill>
                  <a:srgbClr val="000000"/>
                </a:solidFill>
                <a:effectLst/>
              </a:rPr>
              <a:t>▸ Measures gene expression in individual cells.</a:t>
            </a:r>
            <a:br>
              <a:rPr lang="en-GB" b="0" i="0" u="none" strike="noStrike" dirty="0">
                <a:solidFill>
                  <a:srgbClr val="000000"/>
                </a:solidFill>
                <a:effectLst/>
              </a:rPr>
            </a:br>
            <a:r>
              <a:rPr lang="en-GB" b="0" i="0" u="none" strike="noStrike" dirty="0">
                <a:solidFill>
                  <a:srgbClr val="000000"/>
                </a:solidFill>
                <a:effectLst/>
              </a:rPr>
              <a:t>▸ Allows assessment of cellular heterogeneity.</a:t>
            </a:r>
          </a:p>
          <a:p>
            <a:pPr algn="l"/>
            <a:endParaRPr lang="el-GR"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30</a:t>
            </a:fld>
            <a:endParaRPr lang="en-US"/>
          </a:p>
        </p:txBody>
      </p:sp>
    </p:spTree>
    <p:extLst>
      <p:ext uri="{BB962C8B-B14F-4D97-AF65-F5344CB8AC3E}">
        <p14:creationId xmlns:p14="http://schemas.microsoft.com/office/powerpoint/2010/main" val="19237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31</a:t>
            </a:fld>
            <a:endParaRPr lang="en-US"/>
          </a:p>
        </p:txBody>
      </p:sp>
    </p:spTree>
    <p:extLst>
      <p:ext uri="{BB962C8B-B14F-4D97-AF65-F5344CB8AC3E}">
        <p14:creationId xmlns:p14="http://schemas.microsoft.com/office/powerpoint/2010/main" val="3392433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a:t>
            </a:r>
            <a:r>
              <a:rPr lang="el-GR" dirty="0" err="1"/>
              <a:t>μεταβολομική</a:t>
            </a:r>
            <a:r>
              <a:rPr lang="el-GR" dirty="0"/>
              <a:t> μπορεί να παρέχει μια ολοκληρωμένη αξιολόγηση των γονιδιακών δράσεων, του εγγενούς μεταβολισμού και των περιβαλλοντικών εκθέσεων που κυμαίνονται από διατροφικές, μικροβιακές και </a:t>
            </a:r>
            <a:r>
              <a:rPr lang="el-GR" dirty="0" err="1"/>
              <a:t>ξενοβιοτικές</a:t>
            </a:r>
            <a:r>
              <a:rPr lang="el-GR" dirty="0"/>
              <a:t> πηγές του εντέρου και την αλληλεπίδρασή τους</a:t>
            </a:r>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32</a:t>
            </a:fld>
            <a:endParaRPr lang="en-US"/>
          </a:p>
        </p:txBody>
      </p:sp>
    </p:spTree>
    <p:extLst>
      <p:ext uri="{BB962C8B-B14F-4D97-AF65-F5344CB8AC3E}">
        <p14:creationId xmlns:p14="http://schemas.microsoft.com/office/powerpoint/2010/main" val="156209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i="1" dirty="0">
                <a:solidFill>
                  <a:srgbClr val="23373B"/>
                </a:solidFill>
                <a:effectLst/>
                <a:latin typeface="Helvetica" pitchFamily="2" charset="0"/>
              </a:rPr>
              <a:t>The study base is the target or source population, a subset of</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the general population that is at risk of the exposure and</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development of the disease.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Cases and controls should be representative of the same study</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base.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Primary base (e.g., population-based studies)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Secondary base (e.g., convenience-based ascertainment)</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Studies are not necessarily representative of the general</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population</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Membership of the base is dynamic</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Typically a source of cases is identified first, that is used to</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define the study base from which controls can be recruited</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Need to control for potential confounding effects in</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case-control comparisons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Individual matching</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Frequency matching</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Restriction</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 Statistical adjustment</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Matching can reduce the variance of the factors under</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study as well as other factors of interest resulting in</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inefficiency.</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Finding matches can make </a:t>
            </a:r>
            <a:r>
              <a:rPr lang="en-GB" i="1" dirty="0" err="1">
                <a:solidFill>
                  <a:srgbClr val="23373B"/>
                </a:solidFill>
                <a:effectLst/>
                <a:latin typeface="Helvetica" pitchFamily="2" charset="0"/>
              </a:rPr>
              <a:t>enrollment</a:t>
            </a:r>
            <a:r>
              <a:rPr lang="en-GB" i="1" dirty="0">
                <a:solidFill>
                  <a:srgbClr val="23373B"/>
                </a:solidFill>
                <a:effectLst/>
                <a:latin typeface="Helvetica" pitchFamily="2" charset="0"/>
              </a:rPr>
              <a:t> difficult and time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consuming.</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It is generally not possible to study the effects of the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variables used in matching, possibly making the study less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informative.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Matching on a factor in the causal pathway can result in</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inefficiency and (statistical) bias.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All sources of measurement error should be similar for cases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and controls.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For molecular studies, this requires standardisation of:</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Sample collection</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Sample processing</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Sample storage.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Different procedures for cases and controls undermines the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principle of comparable accuracy.</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For example, if </a:t>
            </a:r>
            <a:r>
              <a:rPr lang="en-GB" i="1" dirty="0" err="1">
                <a:solidFill>
                  <a:srgbClr val="23373B"/>
                </a:solidFill>
                <a:effectLst/>
                <a:latin typeface="Helvetica" pitchFamily="2" charset="0"/>
              </a:rPr>
              <a:t>biosamples</a:t>
            </a:r>
            <a:r>
              <a:rPr lang="en-GB" i="1" dirty="0">
                <a:solidFill>
                  <a:srgbClr val="23373B"/>
                </a:solidFill>
                <a:effectLst/>
                <a:latin typeface="Helvetica" pitchFamily="2" charset="0"/>
              </a:rPr>
              <a:t> for several controls are taken over</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the course of a day, and processed as a batch at the end of the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day, this will not be comparable to </a:t>
            </a:r>
            <a:r>
              <a:rPr lang="en-GB" i="1" dirty="0" err="1">
                <a:solidFill>
                  <a:srgbClr val="23373B"/>
                </a:solidFill>
                <a:effectLst/>
                <a:latin typeface="Helvetica" pitchFamily="2" charset="0"/>
              </a:rPr>
              <a:t>biosamples</a:t>
            </a:r>
            <a:r>
              <a:rPr lang="en-GB" i="1" dirty="0">
                <a:solidFill>
                  <a:srgbClr val="23373B"/>
                </a:solidFill>
                <a:effectLst/>
                <a:latin typeface="Helvetica" pitchFamily="2" charset="0"/>
              </a:rPr>
              <a:t> taken from</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cases and processed immediately.</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Case-control comparisons are more efficient when:</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There is a broad distribution of values for the major</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exposure variable(s)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 A narrow range of values for nuisance variables, or a</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balance in cases and controls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Matching should be used with caution (can reduce variance of</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the exposure as well as nuisance variables).</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Standardised protocols for sample collection, processing, and</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storage reduce nuisance variation.</a:t>
            </a:r>
            <a:endParaRPr lang="en-GB" dirty="0">
              <a:solidFill>
                <a:srgbClr val="23373B"/>
              </a:solidFill>
              <a:effectLst/>
              <a:latin typeface="Helvetica" pitchFamily="2" charset="0"/>
            </a:endParaRPr>
          </a:p>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4</a:t>
            </a:fld>
            <a:endParaRPr lang="en-US"/>
          </a:p>
        </p:txBody>
      </p:sp>
    </p:spTree>
    <p:extLst>
      <p:ext uri="{BB962C8B-B14F-4D97-AF65-F5344CB8AC3E}">
        <p14:creationId xmlns:p14="http://schemas.microsoft.com/office/powerpoint/2010/main" val="378906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Μεγάλη πειραματική μεταβλητότητα</a:t>
            </a:r>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34</a:t>
            </a:fld>
            <a:endParaRPr lang="en-US"/>
          </a:p>
        </p:txBody>
      </p:sp>
    </p:spTree>
    <p:extLst>
      <p:ext uri="{BB962C8B-B14F-4D97-AF65-F5344CB8AC3E}">
        <p14:creationId xmlns:p14="http://schemas.microsoft.com/office/powerpoint/2010/main" val="1380909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Διαχωρίστε μεμονωμένα σήματα ή αναλυτές με βάση τις συχνότητες συντονισμού τους σε ένα μαγνητικό πεδίο ή με την αναλογία μάζας προς φορτίο</a:t>
            </a:r>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51</a:t>
            </a:fld>
            <a:endParaRPr lang="en-US"/>
          </a:p>
        </p:txBody>
      </p:sp>
    </p:spTree>
    <p:extLst>
      <p:ext uri="{BB962C8B-B14F-4D97-AF65-F5344CB8AC3E}">
        <p14:creationId xmlns:p14="http://schemas.microsoft.com/office/powerpoint/2010/main" val="171879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0B9EABF5-E60A-3F4A-9F2F-E7BE2341CD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fld id="{8BEF122E-E476-084D-9010-6BB3C0F5EF2F}" type="slidenum">
              <a:rPr lang="en-GB" altLang="en-US" sz="1200">
                <a:solidFill>
                  <a:srgbClr val="000000"/>
                </a:solidFill>
              </a:rPr>
              <a:pPr/>
              <a:t>54</a:t>
            </a:fld>
            <a:endParaRPr lang="en-GB" altLang="en-US" sz="1200">
              <a:solidFill>
                <a:srgbClr val="000000"/>
              </a:solidFill>
            </a:endParaRPr>
          </a:p>
        </p:txBody>
      </p:sp>
      <p:sp>
        <p:nvSpPr>
          <p:cNvPr id="36866" name="Rectangle 2">
            <a:extLst>
              <a:ext uri="{FF2B5EF4-FFF2-40B4-BE49-F238E27FC236}">
                <a16:creationId xmlns:a16="http://schemas.microsoft.com/office/drawing/2014/main" id="{0131C1DC-E295-FF44-AABF-A8D7F57AB0BD}"/>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39859D16-FCDA-4B4A-B2D4-28CCDB11C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967899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Υψηλή διάσταση</a:t>
            </a:r>
            <a:endParaRPr lang="en-GB" dirty="0"/>
          </a:p>
          <a:p>
            <a:r>
              <a:rPr lang="el-GR" dirty="0"/>
              <a:t>Υψηλός βαθμός </a:t>
            </a:r>
            <a:r>
              <a:rPr lang="el-GR" dirty="0" err="1"/>
              <a:t>συγγραμμικότητας</a:t>
            </a:r>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57</a:t>
            </a:fld>
            <a:endParaRPr lang="en-US"/>
          </a:p>
        </p:txBody>
      </p:sp>
    </p:spTree>
    <p:extLst>
      <p:ext uri="{BB962C8B-B14F-4D97-AF65-F5344CB8AC3E}">
        <p14:creationId xmlns:p14="http://schemas.microsoft.com/office/powerpoint/2010/main" val="376364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3186A94-8D0E-8344-8F83-F0E1DE28F189}"/>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E9E635FB-6EB0-D94A-800E-1BC4B3828C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Univariate approaches: look at each predictor in X separately</a:t>
            </a:r>
          </a:p>
          <a:p>
            <a:r>
              <a:rPr lang="en-US" altLang="en-US"/>
              <a:t>• Dimension reduction techniques: summarize X into a lower dimension</a:t>
            </a:r>
          </a:p>
          <a:p>
            <a:r>
              <a:rPr lang="en-US" altLang="en-US"/>
              <a:t>matrix</a:t>
            </a:r>
          </a:p>
          <a:p>
            <a:r>
              <a:rPr lang="en-US" altLang="en-US"/>
              <a:t>• Variable selection approach: define the best combination of variables in</a:t>
            </a:r>
          </a:p>
          <a:p>
            <a:r>
              <a:rPr lang="en-US" altLang="en-US"/>
              <a:t>X to predict Y</a:t>
            </a:r>
          </a:p>
          <a:p>
            <a:endParaRPr lang="en-US" altLang="en-US"/>
          </a:p>
        </p:txBody>
      </p:sp>
      <p:sp>
        <p:nvSpPr>
          <p:cNvPr id="35843" name="Slide Number Placeholder 3">
            <a:extLst>
              <a:ext uri="{FF2B5EF4-FFF2-40B4-BE49-F238E27FC236}">
                <a16:creationId xmlns:a16="http://schemas.microsoft.com/office/drawing/2014/main" id="{610B77A1-18E4-804B-9FEF-34E3793FBD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fld id="{96ABBB51-CADB-CD45-92A1-59FFC5F17B11}" type="slidenum">
              <a:rPr lang="en-US" altLang="en-US" sz="1200" smtClean="0"/>
              <a:pPr/>
              <a:t>66</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3D29DBAB-16D5-9A42-8225-97766148F9E6}"/>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00268671-6B3E-8245-BCC7-8E17A2B5A2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each conclusion is drawn with the risk α to wrongly rejecting H0</a:t>
            </a:r>
          </a:p>
          <a:p>
            <a:r>
              <a:rPr lang="en-US" altLang="en-US"/>
              <a:t>the type I error</a:t>
            </a:r>
          </a:p>
          <a:p>
            <a:endParaRPr lang="en-US" altLang="en-US"/>
          </a:p>
        </p:txBody>
      </p:sp>
      <p:sp>
        <p:nvSpPr>
          <p:cNvPr id="39939" name="Slide Number Placeholder 3">
            <a:extLst>
              <a:ext uri="{FF2B5EF4-FFF2-40B4-BE49-F238E27FC236}">
                <a16:creationId xmlns:a16="http://schemas.microsoft.com/office/drawing/2014/main" id="{B889756B-86BA-D340-8B90-8D190596AD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fld id="{333ED1CD-9DBF-7042-806E-B2D803FC05BE}" type="slidenum">
              <a:rPr lang="en-US" altLang="en-US" sz="1200" smtClean="0"/>
              <a:pPr/>
              <a:t>69</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946DE981-D34C-474E-ABF5-ED6DDF4B8BA9}"/>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CB070B4F-DF17-7047-B4EC-AC2136BC63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1" name="Slide Number Placeholder 3">
            <a:extLst>
              <a:ext uri="{FF2B5EF4-FFF2-40B4-BE49-F238E27FC236}">
                <a16:creationId xmlns:a16="http://schemas.microsoft.com/office/drawing/2014/main" id="{C44DC14D-D300-2145-8A6D-100EF960F2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fld id="{BD2D79AD-A00C-2049-8B28-7EC34C556AA7}" type="slidenum">
              <a:rPr lang="en-US" altLang="en-US" sz="1200" smtClean="0"/>
              <a:pPr/>
              <a:t>74</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6085B81F-FDAE-F444-B1C1-B7522503AF60}"/>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ADC69854-C104-7248-BEDA-70872AB85D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are basically guaranteed to commit at least one type I error!</a:t>
            </a:r>
          </a:p>
          <a:p>
            <a:endParaRPr lang="en-US" altLang="en-US"/>
          </a:p>
        </p:txBody>
      </p:sp>
      <p:sp>
        <p:nvSpPr>
          <p:cNvPr id="50179" name="Slide Number Placeholder 3">
            <a:extLst>
              <a:ext uri="{FF2B5EF4-FFF2-40B4-BE49-F238E27FC236}">
                <a16:creationId xmlns:a16="http://schemas.microsoft.com/office/drawing/2014/main" id="{B1DC13F5-9914-5449-B5CF-6C656DBE95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fld id="{9362428F-848E-C44D-A05B-CCEC2DA0D800}" type="slidenum">
              <a:rPr lang="en-US" altLang="en-US" sz="1200" smtClean="0"/>
              <a:pPr/>
              <a:t>75</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6085B81F-FDAE-F444-B1C1-B7522503AF60}"/>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ADC69854-C104-7248-BEDA-70872AB85D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are basically guaranteed to commit at least one type I error!</a:t>
            </a:r>
          </a:p>
          <a:p>
            <a:endParaRPr lang="en-US" altLang="en-US"/>
          </a:p>
        </p:txBody>
      </p:sp>
      <p:sp>
        <p:nvSpPr>
          <p:cNvPr id="50179" name="Slide Number Placeholder 3">
            <a:extLst>
              <a:ext uri="{FF2B5EF4-FFF2-40B4-BE49-F238E27FC236}">
                <a16:creationId xmlns:a16="http://schemas.microsoft.com/office/drawing/2014/main" id="{B1DC13F5-9914-5449-B5CF-6C656DBE95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fld id="{9362428F-848E-C44D-A05B-CCEC2DA0D800}" type="slidenum">
              <a:rPr lang="en-US" altLang="en-US" sz="1200" smtClean="0"/>
              <a:pPr/>
              <a:t>76</a:t>
            </a:fld>
            <a:endParaRPr lang="en-US" altLang="en-US" sz="1200"/>
          </a:p>
        </p:txBody>
      </p:sp>
    </p:spTree>
    <p:extLst>
      <p:ext uri="{BB962C8B-B14F-4D97-AF65-F5344CB8AC3E}">
        <p14:creationId xmlns:p14="http://schemas.microsoft.com/office/powerpoint/2010/main" val="3935476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C1D22C37-0DB9-424C-8DC6-DAFE6C36932A}"/>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AF822E64-6087-A243-ACDD-FB89C7BC7B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Expected </a:t>
            </a:r>
            <a:r>
              <a:rPr lang="mr-IN" altLang="en-US">
                <a:ea typeface="Mangal" panose="02040503050203030202" pitchFamily="18" charset="0"/>
              </a:rPr>
              <a:t>–</a:t>
            </a:r>
            <a:r>
              <a:rPr lang="en-US" altLang="en-US"/>
              <a:t> rank p values </a:t>
            </a:r>
          </a:p>
          <a:p>
            <a:r>
              <a:rPr lang="en-US" altLang="en-US"/>
              <a:t>Denominator, anything significant </a:t>
            </a:r>
          </a:p>
        </p:txBody>
      </p:sp>
      <p:sp>
        <p:nvSpPr>
          <p:cNvPr id="52227" name="Slide Number Placeholder 3">
            <a:extLst>
              <a:ext uri="{FF2B5EF4-FFF2-40B4-BE49-F238E27FC236}">
                <a16:creationId xmlns:a16="http://schemas.microsoft.com/office/drawing/2014/main" id="{14F8ED30-605B-EE45-A68A-0E02A17E22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fld id="{9638C49B-E57F-0943-8265-D2824446D873}" type="slidenum">
              <a:rPr lang="en-US" altLang="en-US" sz="1200" smtClean="0"/>
              <a:pPr/>
              <a:t>77</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6</a:t>
            </a:fld>
            <a:endParaRPr lang="en-US"/>
          </a:p>
        </p:txBody>
      </p:sp>
    </p:spTree>
    <p:extLst>
      <p:ext uri="{BB962C8B-B14F-4D97-AF65-F5344CB8AC3E}">
        <p14:creationId xmlns:p14="http://schemas.microsoft.com/office/powerpoint/2010/main" val="609624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Order p-values from smallest to largest.</a:t>
            </a:r>
            <a:endParaRPr lang="en-GB" dirty="0"/>
          </a:p>
          <a:p>
            <a:r>
              <a:rPr lang="en-GB" dirty="0"/>
              <a:t>You test multiple hypotheses and get p-values for each.</a:t>
            </a:r>
          </a:p>
          <a:p>
            <a:r>
              <a:rPr lang="en-GB" b="1" dirty="0"/>
              <a:t>Calculate the critical value</a:t>
            </a:r>
            <a:r>
              <a:rPr lang="en-GB" dirty="0"/>
              <a:t> for each p-value:</a:t>
            </a:r>
          </a:p>
          <a:p>
            <a:r>
              <a:rPr lang="en-GB" dirty="0"/>
              <a:t>critical value=</a:t>
            </a:r>
            <a:r>
              <a:rPr lang="el-GR" dirty="0"/>
              <a:t>α⋅(</a:t>
            </a:r>
            <a:r>
              <a:rPr lang="en-GB" dirty="0" err="1"/>
              <a:t>kp</a:t>
            </a:r>
            <a:r>
              <a:rPr lang="en-GB" dirty="0"/>
              <a:t>)critical value=</a:t>
            </a:r>
            <a:r>
              <a:rPr lang="el-GR" dirty="0"/>
              <a:t>α⋅(</a:t>
            </a:r>
            <a:r>
              <a:rPr lang="en-GB" dirty="0"/>
              <a:t>pk​)Where:</a:t>
            </a:r>
          </a:p>
          <a:p>
            <a:pPr lvl="1"/>
            <a:r>
              <a:rPr lang="el-GR" dirty="0" err="1"/>
              <a:t>αα</a:t>
            </a:r>
            <a:r>
              <a:rPr lang="el-GR" dirty="0"/>
              <a:t> </a:t>
            </a:r>
            <a:r>
              <a:rPr lang="en-GB" dirty="0"/>
              <a:t>is the desired FDR level (commonly 0.05),</a:t>
            </a:r>
          </a:p>
          <a:p>
            <a:pPr lvl="1"/>
            <a:r>
              <a:rPr lang="en-GB" dirty="0"/>
              <a:t>kk is the rank (1 for smallest, up to total number pp),</a:t>
            </a:r>
          </a:p>
          <a:p>
            <a:pPr lvl="1"/>
            <a:r>
              <a:rPr lang="en-GB" dirty="0"/>
              <a:t>pp is the total number of tests.</a:t>
            </a:r>
          </a:p>
          <a:p>
            <a:r>
              <a:rPr lang="en-GB" b="1" dirty="0"/>
              <a:t>Find the largest p-value</a:t>
            </a:r>
            <a:r>
              <a:rPr lang="en-GB" dirty="0"/>
              <a:t> that is </a:t>
            </a:r>
            <a:r>
              <a:rPr lang="en-GB" b="1" dirty="0"/>
              <a:t>less than or equal to</a:t>
            </a:r>
            <a:r>
              <a:rPr lang="en-GB" dirty="0"/>
              <a:t> its corresponding critical value.</a:t>
            </a:r>
          </a:p>
          <a:p>
            <a:r>
              <a:rPr lang="en-GB" dirty="0"/>
              <a:t>All p-values </a:t>
            </a:r>
            <a:r>
              <a:rPr lang="en-GB" b="1" dirty="0"/>
              <a:t>smaller than or equal to this one</a:t>
            </a:r>
            <a:r>
              <a:rPr lang="en-GB" dirty="0"/>
              <a:t> are declared significant.</a:t>
            </a:r>
          </a:p>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78</a:t>
            </a:fld>
            <a:endParaRPr lang="en-US"/>
          </a:p>
        </p:txBody>
      </p:sp>
    </p:spTree>
    <p:extLst>
      <p:ext uri="{BB962C8B-B14F-4D97-AF65-F5344CB8AC3E}">
        <p14:creationId xmlns:p14="http://schemas.microsoft.com/office/powerpoint/2010/main" val="2023244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83</a:t>
            </a:fld>
            <a:endParaRPr lang="en-US"/>
          </a:p>
        </p:txBody>
      </p:sp>
    </p:spTree>
    <p:extLst>
      <p:ext uri="{BB962C8B-B14F-4D97-AF65-F5344CB8AC3E}">
        <p14:creationId xmlns:p14="http://schemas.microsoft.com/office/powerpoint/2010/main" val="1878287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u="none" strike="noStrike" kern="1200" dirty="0" err="1">
                <a:solidFill>
                  <a:schemeClr val="tx1"/>
                </a:solidFill>
                <a:effectLst/>
                <a:latin typeface="+mn-lt"/>
                <a:ea typeface="+mn-ea"/>
                <a:cs typeface="+mn-cs"/>
              </a:rPr>
              <a:t>Πολυμεταβλητές</a:t>
            </a:r>
            <a:r>
              <a:rPr lang="el-GR" sz="1200" b="1" i="0" u="none" strike="noStrike" kern="1200" dirty="0">
                <a:solidFill>
                  <a:schemeClr val="tx1"/>
                </a:solidFill>
                <a:effectLst/>
                <a:latin typeface="+mn-lt"/>
                <a:ea typeface="+mn-ea"/>
                <a:cs typeface="+mn-cs"/>
              </a:rPr>
              <a:t> Προσεγγίσεις</a:t>
            </a:r>
          </a:p>
          <a:p>
            <a:r>
              <a:rPr lang="el-GR" sz="1200" b="1" i="0" u="none" strike="noStrike" kern="1200" dirty="0">
                <a:solidFill>
                  <a:schemeClr val="tx1"/>
                </a:solidFill>
                <a:effectLst/>
                <a:latin typeface="+mn-lt"/>
                <a:ea typeface="+mn-ea"/>
                <a:cs typeface="+mn-cs"/>
              </a:rPr>
              <a:t>• Τεχνικές Μείωσης Διαστάσεων:</a:t>
            </a:r>
          </a:p>
          <a:p>
            <a:r>
              <a:rPr lang="el-GR" sz="1200" b="1" i="0" u="none" strike="noStrike" kern="1200" dirty="0">
                <a:solidFill>
                  <a:schemeClr val="tx1"/>
                </a:solidFill>
                <a:effectLst/>
                <a:latin typeface="+mn-lt"/>
                <a:ea typeface="+mn-ea"/>
                <a:cs typeface="+mn-cs"/>
              </a:rPr>
              <a:t>Σκοπός:</a:t>
            </a:r>
            <a:r>
              <a:rPr lang="el-GR" sz="1200" b="0" i="0" u="none" strike="noStrike" kern="1200" dirty="0">
                <a:solidFill>
                  <a:schemeClr val="tx1"/>
                </a:solidFill>
                <a:effectLst/>
                <a:latin typeface="+mn-lt"/>
                <a:ea typeface="+mn-ea"/>
                <a:cs typeface="+mn-cs"/>
              </a:rPr>
              <a:t> Να εντοπιστούν περιληπτικές μεταβλητές (συστατικά), που κατασκευάζονται ως γραμμικοί συνδυασμοί των αρχικών μεταβλητών, και οι οποίες αναπαριστούν με ακρίβεια τη δομή των δεδομένων σε μικρότερη διάσταση.</a:t>
            </a:r>
          </a:p>
          <a:p>
            <a:r>
              <a:rPr lang="el-GR" sz="1200" b="1" i="0" u="none" strike="noStrike" kern="1200" dirty="0">
                <a:solidFill>
                  <a:schemeClr val="tx1"/>
                </a:solidFill>
                <a:effectLst/>
                <a:latin typeface="+mn-lt"/>
                <a:ea typeface="+mn-ea"/>
                <a:cs typeface="+mn-cs"/>
              </a:rPr>
              <a:t>Κύριες προσεγγίσεις:</a:t>
            </a:r>
            <a:endParaRPr lang="el-GR" sz="1200" b="0" i="0" u="none" strike="noStrike" kern="1200" dirty="0">
              <a:solidFill>
                <a:schemeClr val="tx1"/>
              </a:solidFill>
              <a:effectLst/>
              <a:latin typeface="+mn-lt"/>
              <a:ea typeface="+mn-ea"/>
              <a:cs typeface="+mn-cs"/>
            </a:endParaRPr>
          </a:p>
          <a:p>
            <a:pPr lvl="1"/>
            <a:r>
              <a:rPr lang="el-GR" sz="1200" b="1" i="0" u="none" strike="noStrike" kern="1200" dirty="0">
                <a:solidFill>
                  <a:schemeClr val="tx1"/>
                </a:solidFill>
                <a:effectLst/>
                <a:latin typeface="+mn-lt"/>
                <a:ea typeface="+mn-ea"/>
                <a:cs typeface="+mn-cs"/>
              </a:rPr>
              <a:t>Ανάλυση χωρίς επίβλεψη</a:t>
            </a:r>
            <a:r>
              <a:rPr lang="el-GR" sz="1200" b="0" i="0" u="none" strike="noStrike" kern="1200" dirty="0">
                <a:solidFill>
                  <a:schemeClr val="tx1"/>
                </a:solidFill>
                <a:effectLst/>
                <a:latin typeface="+mn-lt"/>
                <a:ea typeface="+mn-ea"/>
                <a:cs typeface="+mn-cs"/>
              </a:rPr>
              <a:t> (π.χ. </a:t>
            </a:r>
            <a:r>
              <a:rPr lang="en-GB" sz="1200" b="0" i="0" u="none" strike="noStrike" kern="1200" dirty="0">
                <a:solidFill>
                  <a:schemeClr val="tx1"/>
                </a:solidFill>
                <a:effectLst/>
                <a:latin typeface="+mn-lt"/>
                <a:ea typeface="+mn-ea"/>
                <a:cs typeface="+mn-cs"/>
              </a:rPr>
              <a:t>PCA - </a:t>
            </a:r>
            <a:r>
              <a:rPr lang="el-GR" sz="1200" b="0" i="0" u="none" strike="noStrike" kern="1200" dirty="0">
                <a:solidFill>
                  <a:schemeClr val="tx1"/>
                </a:solidFill>
                <a:effectLst/>
                <a:latin typeface="+mn-lt"/>
                <a:ea typeface="+mn-ea"/>
                <a:cs typeface="+mn-cs"/>
              </a:rPr>
              <a:t>Ανάλυση Κύριων Συνιστωσών)</a:t>
            </a:r>
          </a:p>
          <a:p>
            <a:pPr lvl="1"/>
            <a:r>
              <a:rPr lang="el-GR" sz="1200" b="1" i="0" u="none" strike="noStrike" kern="1200" dirty="0">
                <a:solidFill>
                  <a:schemeClr val="tx1"/>
                </a:solidFill>
                <a:effectLst/>
                <a:latin typeface="+mn-lt"/>
                <a:ea typeface="+mn-ea"/>
                <a:cs typeface="+mn-cs"/>
              </a:rPr>
              <a:t>Με επίβλεψη</a:t>
            </a:r>
            <a:r>
              <a:rPr lang="el-GR" sz="1200" b="0" i="0" u="none" strike="noStrike" kern="1200" dirty="0">
                <a:solidFill>
                  <a:schemeClr val="tx1"/>
                </a:solidFill>
                <a:effectLst/>
                <a:latin typeface="+mn-lt"/>
                <a:ea typeface="+mn-ea"/>
                <a:cs typeface="+mn-cs"/>
              </a:rPr>
              <a:t> (π.χ. μέθοδοι βασισμένες στο </a:t>
            </a:r>
            <a:r>
              <a:rPr lang="en-GB" sz="1200" b="0" i="0" u="none" strike="noStrike" kern="1200" dirty="0">
                <a:solidFill>
                  <a:schemeClr val="tx1"/>
                </a:solidFill>
                <a:effectLst/>
                <a:latin typeface="+mn-lt"/>
                <a:ea typeface="+mn-ea"/>
                <a:cs typeface="+mn-cs"/>
              </a:rPr>
              <a:t>PLS - Partial Least Squares)</a:t>
            </a:r>
          </a:p>
          <a:p>
            <a:r>
              <a:rPr lang="el-GR" sz="1200" b="1" i="0" u="none" strike="noStrike" kern="1200" dirty="0">
                <a:solidFill>
                  <a:schemeClr val="tx1"/>
                </a:solidFill>
                <a:effectLst/>
                <a:latin typeface="+mn-lt"/>
                <a:ea typeface="+mn-ea"/>
                <a:cs typeface="+mn-cs"/>
              </a:rPr>
              <a:t>Κύριος περιορισμός:</a:t>
            </a:r>
            <a:r>
              <a:rPr lang="el-GR" sz="1200" b="0" i="0" u="none" strike="noStrike" kern="1200" dirty="0">
                <a:solidFill>
                  <a:schemeClr val="tx1"/>
                </a:solidFill>
                <a:effectLst/>
                <a:latin typeface="+mn-lt"/>
                <a:ea typeface="+mn-ea"/>
                <a:cs typeface="+mn-cs"/>
              </a:rPr>
              <a:t> Τα αποτελέσματα δεν εγγυώνται πάντα εύκολη </a:t>
            </a:r>
            <a:r>
              <a:rPr lang="el-GR" sz="1200" b="0" i="0" u="none" strike="noStrike" kern="1200" dirty="0" err="1">
                <a:solidFill>
                  <a:schemeClr val="tx1"/>
                </a:solidFill>
                <a:effectLst/>
                <a:latin typeface="+mn-lt"/>
                <a:ea typeface="+mn-ea"/>
                <a:cs typeface="+mn-cs"/>
              </a:rPr>
              <a:t>ερμηνευσιμότητα</a:t>
            </a:r>
            <a:r>
              <a:rPr lang="el-GR" sz="1200" b="0" i="0" u="none" strike="noStrike" kern="1200" dirty="0">
                <a:solidFill>
                  <a:schemeClr val="tx1"/>
                </a:solidFill>
                <a:effectLst/>
                <a:latin typeface="+mn-lt"/>
                <a:ea typeface="+mn-ea"/>
                <a:cs typeface="+mn-cs"/>
              </a:rPr>
              <a:t>.</a:t>
            </a:r>
          </a:p>
          <a:p>
            <a:r>
              <a:rPr lang="el-GR" sz="1200" b="1" i="0" u="none" strike="noStrike" kern="1200" dirty="0">
                <a:solidFill>
                  <a:schemeClr val="tx1"/>
                </a:solidFill>
                <a:effectLst/>
                <a:latin typeface="+mn-lt"/>
                <a:ea typeface="+mn-ea"/>
                <a:cs typeface="+mn-cs"/>
              </a:rPr>
              <a:t>• Τεχνικές Επιλογής Μεταβλητών:</a:t>
            </a:r>
          </a:p>
          <a:p>
            <a:r>
              <a:rPr lang="el-GR" sz="1200" b="1" i="0" u="none" strike="noStrike" kern="1200" dirty="0">
                <a:solidFill>
                  <a:schemeClr val="tx1"/>
                </a:solidFill>
                <a:effectLst/>
                <a:latin typeface="+mn-lt"/>
                <a:ea typeface="+mn-ea"/>
                <a:cs typeface="+mn-cs"/>
              </a:rPr>
              <a:t>Σκοπός:</a:t>
            </a:r>
            <a:r>
              <a:rPr lang="el-GR" sz="1200" b="0" i="0" u="none" strike="noStrike" kern="1200" dirty="0">
                <a:solidFill>
                  <a:schemeClr val="tx1"/>
                </a:solidFill>
                <a:effectLst/>
                <a:latin typeface="+mn-lt"/>
                <a:ea typeface="+mn-ea"/>
                <a:cs typeface="+mn-cs"/>
              </a:rPr>
              <a:t> Να επιλεγεί ένα "σπάνιο" (μικρό) σύνολο μεταβλητών που από κοινού προβλέπουν τη μεταβλητή απόκρισης </a:t>
            </a:r>
            <a:r>
              <a:rPr lang="el-GR" sz="1200" b="1" i="0" u="none" strike="noStrike" kern="1200" dirty="0">
                <a:solidFill>
                  <a:schemeClr val="tx1"/>
                </a:solidFill>
                <a:effectLst/>
                <a:latin typeface="+mn-lt"/>
                <a:ea typeface="+mn-ea"/>
                <a:cs typeface="+mn-cs"/>
              </a:rPr>
              <a:t>Υ</a:t>
            </a:r>
            <a:r>
              <a:rPr lang="el-GR" sz="1200" b="0" i="0" u="none" strike="noStrike" kern="1200" dirty="0">
                <a:solidFill>
                  <a:schemeClr val="tx1"/>
                </a:solidFill>
                <a:effectLst/>
                <a:latin typeface="+mn-lt"/>
                <a:ea typeface="+mn-ea"/>
                <a:cs typeface="+mn-cs"/>
              </a:rPr>
              <a:t>.</a:t>
            </a:r>
          </a:p>
          <a:p>
            <a:r>
              <a:rPr lang="el-GR" sz="1200" b="1" i="0" u="none" strike="noStrike" kern="1200" dirty="0">
                <a:solidFill>
                  <a:schemeClr val="tx1"/>
                </a:solidFill>
                <a:effectLst/>
                <a:latin typeface="+mn-lt"/>
                <a:ea typeface="+mn-ea"/>
                <a:cs typeface="+mn-cs"/>
              </a:rPr>
              <a:t>Δύο κύριες προσεγγίσεις:</a:t>
            </a:r>
            <a:endParaRPr lang="el-GR" sz="1200" b="0" i="0" u="none" strike="noStrike" kern="1200" dirty="0">
              <a:solidFill>
                <a:schemeClr val="tx1"/>
              </a:solidFill>
              <a:effectLst/>
              <a:latin typeface="+mn-lt"/>
              <a:ea typeface="+mn-ea"/>
              <a:cs typeface="+mn-cs"/>
            </a:endParaRPr>
          </a:p>
          <a:p>
            <a:pPr lvl="1"/>
            <a:r>
              <a:rPr lang="el-GR" sz="1200" b="1" i="0" u="none" strike="noStrike" kern="1200" dirty="0" err="1">
                <a:solidFill>
                  <a:schemeClr val="tx1"/>
                </a:solidFill>
                <a:effectLst/>
                <a:latin typeface="+mn-lt"/>
                <a:ea typeface="+mn-ea"/>
                <a:cs typeface="+mn-cs"/>
              </a:rPr>
              <a:t>Τιμωρητική</a:t>
            </a:r>
            <a:r>
              <a:rPr lang="el-GR" sz="1200" b="1" i="0" u="none" strike="noStrike" kern="1200" dirty="0">
                <a:solidFill>
                  <a:schemeClr val="tx1"/>
                </a:solidFill>
                <a:effectLst/>
                <a:latin typeface="+mn-lt"/>
                <a:ea typeface="+mn-ea"/>
                <a:cs typeface="+mn-cs"/>
              </a:rPr>
              <a:t> παλινδρόμηση</a:t>
            </a:r>
            <a:r>
              <a:rPr lang="el-GR" sz="1200" b="0" i="0" u="none" strike="noStrike" kern="1200" dirty="0">
                <a:solidFill>
                  <a:schemeClr val="tx1"/>
                </a:solidFill>
                <a:effectLst/>
                <a:latin typeface="+mn-lt"/>
                <a:ea typeface="+mn-ea"/>
                <a:cs typeface="+mn-cs"/>
              </a:rPr>
              <a:t> (π.χ. </a:t>
            </a:r>
            <a:r>
              <a:rPr lang="en-GB" sz="1200" b="0" i="0" u="none" strike="noStrike" kern="1200" dirty="0">
                <a:solidFill>
                  <a:schemeClr val="tx1"/>
                </a:solidFill>
                <a:effectLst/>
                <a:latin typeface="+mn-lt"/>
                <a:ea typeface="+mn-ea"/>
                <a:cs typeface="+mn-cs"/>
              </a:rPr>
              <a:t>lasso - Least Absolute Shrinkage and Selection Operator)</a:t>
            </a:r>
          </a:p>
          <a:p>
            <a:pPr lvl="1"/>
            <a:r>
              <a:rPr lang="en-GB" sz="1200" b="1" i="0" u="none" strike="noStrike" kern="1200" dirty="0">
                <a:solidFill>
                  <a:schemeClr val="tx1"/>
                </a:solidFill>
                <a:effectLst/>
                <a:latin typeface="+mn-lt"/>
                <a:ea typeface="+mn-ea"/>
                <a:cs typeface="+mn-cs"/>
              </a:rPr>
              <a:t>Bayesian </a:t>
            </a:r>
            <a:r>
              <a:rPr lang="el-GR" sz="1200" b="1" i="0" u="none" strike="noStrike" kern="1200" dirty="0">
                <a:solidFill>
                  <a:schemeClr val="tx1"/>
                </a:solidFill>
                <a:effectLst/>
                <a:latin typeface="+mn-lt"/>
                <a:ea typeface="+mn-ea"/>
                <a:cs typeface="+mn-cs"/>
              </a:rPr>
              <a:t>Μέθοδοι Επιλογής Μεταβλητών</a:t>
            </a:r>
            <a:r>
              <a:rPr lang="el-GR"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BVS)</a:t>
            </a:r>
          </a:p>
          <a:p>
            <a:r>
              <a:rPr lang="en-GR" sz="1200" b="0" i="0" u="none" strike="noStrike" kern="1200" dirty="0">
                <a:solidFill>
                  <a:schemeClr val="tx1"/>
                </a:solidFill>
                <a:effectLst/>
                <a:latin typeface="+mn-lt"/>
                <a:ea typeface="+mn-ea"/>
                <a:cs typeface="+mn-cs"/>
              </a:rPr>
              <a:t>🔍 </a:t>
            </a:r>
            <a:r>
              <a:rPr lang="el-GR" sz="1200" b="1" i="0" u="none" strike="noStrike" kern="1200" dirty="0">
                <a:solidFill>
                  <a:schemeClr val="tx1"/>
                </a:solidFill>
                <a:effectLst/>
                <a:latin typeface="+mn-lt"/>
                <a:ea typeface="+mn-ea"/>
                <a:cs typeface="+mn-cs"/>
              </a:rPr>
              <a:t>Σημαντικό:</a:t>
            </a:r>
            <a:r>
              <a:rPr lang="el-GR" sz="1200" b="0" i="0" u="none" strike="noStrike" kern="1200" dirty="0">
                <a:solidFill>
                  <a:schemeClr val="tx1"/>
                </a:solidFill>
                <a:effectLst/>
                <a:latin typeface="+mn-lt"/>
                <a:ea typeface="+mn-ea"/>
                <a:cs typeface="+mn-cs"/>
              </a:rPr>
              <a:t> Οι τεχνικές επιλογής μεταβλητών </a:t>
            </a:r>
            <a:r>
              <a:rPr lang="el-GR" sz="1200" b="1" i="0" u="none" strike="noStrike" kern="1200" dirty="0">
                <a:solidFill>
                  <a:schemeClr val="tx1"/>
                </a:solidFill>
                <a:effectLst/>
                <a:latin typeface="+mn-lt"/>
                <a:ea typeface="+mn-ea"/>
                <a:cs typeface="+mn-cs"/>
              </a:rPr>
              <a:t>διορθώνουν έμμεσα για το πρόβλημα των πολλαπλών ελέγχων</a:t>
            </a:r>
            <a:r>
              <a:rPr lang="el-GR"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multiple testing), </a:t>
            </a:r>
            <a:r>
              <a:rPr lang="el-GR" sz="1200" b="0" i="0" u="none" strike="noStrike" kern="1200" dirty="0">
                <a:solidFill>
                  <a:schemeClr val="tx1"/>
                </a:solidFill>
                <a:effectLst/>
                <a:latin typeface="+mn-lt"/>
                <a:ea typeface="+mn-ea"/>
                <a:cs typeface="+mn-cs"/>
              </a:rPr>
              <a:t>δηλαδή μειώνουν τον κίνδυνο ψευδώς θετικών ευρημάτων.</a:t>
            </a:r>
          </a:p>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88</a:t>
            </a:fld>
            <a:endParaRPr lang="en-US"/>
          </a:p>
        </p:txBody>
      </p:sp>
    </p:spTree>
    <p:extLst>
      <p:ext uri="{BB962C8B-B14F-4D97-AF65-F5344CB8AC3E}">
        <p14:creationId xmlns:p14="http://schemas.microsoft.com/office/powerpoint/2010/main" val="4033363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91</a:t>
            </a:fld>
            <a:endParaRPr lang="en-US"/>
          </a:p>
        </p:txBody>
      </p:sp>
    </p:spTree>
    <p:extLst>
      <p:ext uri="{BB962C8B-B14F-4D97-AF65-F5344CB8AC3E}">
        <p14:creationId xmlns:p14="http://schemas.microsoft.com/office/powerpoint/2010/main" val="354346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i="1" dirty="0">
                <a:solidFill>
                  <a:srgbClr val="23373B"/>
                </a:solidFill>
                <a:effectLst/>
                <a:latin typeface="Helvetica" pitchFamily="2" charset="0"/>
              </a:rPr>
              <a:t>Cases of a disease that occur within a cohort are identified</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and, for each case, an individual or individuals are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identified as controls from among other participants in</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the cohort who at that same period of follow-up were</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disease free; i.e., individually matched to the case based</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on time. Controls are selected using random sampling</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without replacement from each </a:t>
            </a:r>
            <a:r>
              <a:rPr lang="en-GB" i="1" dirty="0">
                <a:solidFill>
                  <a:srgbClr val="EC821B"/>
                </a:solidFill>
                <a:effectLst/>
                <a:latin typeface="Helvetica" pitchFamily="2" charset="0"/>
              </a:rPr>
              <a:t>risk set</a:t>
            </a:r>
            <a:r>
              <a:rPr lang="en-GB" i="1" dirty="0">
                <a:solidFill>
                  <a:srgbClr val="23373B"/>
                </a:solidFill>
                <a:effectLst/>
                <a:latin typeface="Helvetica" pitchFamily="2" charset="0"/>
              </a:rPr>
              <a:t>.</a:t>
            </a:r>
            <a:endParaRPr lang="en-GB" dirty="0">
              <a:solidFill>
                <a:srgbClr val="23373B"/>
              </a:solidFill>
              <a:effectLst/>
              <a:latin typeface="Helvetica" pitchFamily="2" charset="0"/>
            </a:endParaRPr>
          </a:p>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9</a:t>
            </a:fld>
            <a:endParaRPr lang="en-US"/>
          </a:p>
        </p:txBody>
      </p:sp>
    </p:spTree>
    <p:extLst>
      <p:ext uri="{BB962C8B-B14F-4D97-AF65-F5344CB8AC3E}">
        <p14:creationId xmlns:p14="http://schemas.microsoft.com/office/powerpoint/2010/main" val="3988378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i="1" dirty="0">
                <a:solidFill>
                  <a:srgbClr val="23373B"/>
                </a:solidFill>
                <a:effectLst/>
                <a:latin typeface="Helvetica" pitchFamily="2" charset="0"/>
              </a:rPr>
              <a:t>if</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the reference group is assayed all at once at the beginning</a:t>
            </a:r>
            <a:endParaRPr lang="en-GB" dirty="0">
              <a:solidFill>
                <a:srgbClr val="23373B"/>
              </a:solidFill>
              <a:effectLst/>
              <a:latin typeface="Helvetica" pitchFamily="2" charset="0"/>
            </a:endParaRPr>
          </a:p>
          <a:p>
            <a:pPr>
              <a:buNone/>
            </a:pPr>
            <a:r>
              <a:rPr lang="en-GB" i="1" dirty="0">
                <a:solidFill>
                  <a:srgbClr val="23373B"/>
                </a:solidFill>
                <a:effectLst/>
                <a:latin typeface="Helvetica" pitchFamily="2" charset="0"/>
              </a:rPr>
              <a:t>of the study, and the cases are assayed after a sufficient</a:t>
            </a:r>
            <a:endParaRPr lang="en-GB" dirty="0">
              <a:solidFill>
                <a:srgbClr val="23373B"/>
              </a:solidFill>
              <a:effectLst/>
              <a:latin typeface="Helvetica" pitchFamily="2" charset="0"/>
            </a:endParaRPr>
          </a:p>
          <a:p>
            <a:r>
              <a:rPr lang="en-GB" i="1" dirty="0">
                <a:solidFill>
                  <a:srgbClr val="23373B"/>
                </a:solidFill>
                <a:effectLst/>
                <a:latin typeface="Helvetica" pitchFamily="2" charset="0"/>
              </a:rPr>
              <a:t>number have accrued during follow-up.</a:t>
            </a:r>
            <a:endParaRPr lang="en-GB" dirty="0">
              <a:solidFill>
                <a:srgbClr val="23373B"/>
              </a:solidFill>
              <a:effectLst/>
              <a:latin typeface="Helvetica" pitchFamily="2" charset="0"/>
            </a:endParaRPr>
          </a:p>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11</a:t>
            </a:fld>
            <a:endParaRPr lang="en-US"/>
          </a:p>
        </p:txBody>
      </p:sp>
    </p:spTree>
    <p:extLst>
      <p:ext uri="{BB962C8B-B14F-4D97-AF65-F5344CB8AC3E}">
        <p14:creationId xmlns:p14="http://schemas.microsoft.com/office/powerpoint/2010/main" val="219668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264C2-4C89-FE1C-2685-D7507EB6F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F4011-D76B-5AA7-C2C6-5ED5E5A38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54F47-6B13-FC5A-D757-221E91E4AFDC}"/>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14C9CE36-08FE-BF4D-2266-0DE14F602F75}"/>
              </a:ext>
            </a:extLst>
          </p:cNvPr>
          <p:cNvSpPr>
            <a:spLocks noGrp="1"/>
          </p:cNvSpPr>
          <p:nvPr>
            <p:ph type="sldNum" sz="quarter" idx="5"/>
          </p:nvPr>
        </p:nvSpPr>
        <p:spPr/>
        <p:txBody>
          <a:bodyPr/>
          <a:lstStyle/>
          <a:p>
            <a:fld id="{118E172C-37D1-9842-A43A-314A43AFAA78}" type="slidenum">
              <a:rPr lang="en-US" smtClean="0"/>
              <a:t>13</a:t>
            </a:fld>
            <a:endParaRPr lang="en-US"/>
          </a:p>
        </p:txBody>
      </p:sp>
    </p:spTree>
    <p:extLst>
      <p:ext uri="{BB962C8B-B14F-4D97-AF65-F5344CB8AC3E}">
        <p14:creationId xmlns:p14="http://schemas.microsoft.com/office/powerpoint/2010/main" val="51622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118E172C-37D1-9842-A43A-314A43AFAA78}" type="slidenum">
              <a:rPr lang="en-US" smtClean="0"/>
              <a:t>14</a:t>
            </a:fld>
            <a:endParaRPr lang="en-US"/>
          </a:p>
        </p:txBody>
      </p:sp>
    </p:spTree>
    <p:extLst>
      <p:ext uri="{BB962C8B-B14F-4D97-AF65-F5344CB8AC3E}">
        <p14:creationId xmlns:p14="http://schemas.microsoft.com/office/powerpoint/2010/main" val="222712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0" u="none" strike="noStrike" dirty="0">
                <a:solidFill>
                  <a:srgbClr val="353535"/>
                </a:solidFill>
                <a:effectLst/>
                <a:latin typeface="Open Sans" panose="020B0606030504020204" pitchFamily="34" charset="0"/>
              </a:rPr>
              <a:t>Τα τελευταία χρόνια, ραγδαίες τεχνολογικές εξελίξεις έχουν διαμορφώσει πειραματικές και υπολογιστικές μετρητικές τεχνολογίες υψηλής απόδοσης με συνακόλουθη συγκέντρωση μεγάλου όγκου πολύτιμων πειραματικών δεδομένων μεγάλης </a:t>
            </a:r>
            <a:r>
              <a:rPr lang="el-GR" b="0" i="0" u="none" strike="noStrike" dirty="0" err="1">
                <a:solidFill>
                  <a:srgbClr val="353535"/>
                </a:solidFill>
                <a:effectLst/>
                <a:latin typeface="Open Sans" panose="020B0606030504020204" pitchFamily="34" charset="0"/>
              </a:rPr>
              <a:t>διαστασιμότητας</a:t>
            </a:r>
            <a:r>
              <a:rPr lang="el-GR" b="0" i="0" u="none" strike="noStrike" dirty="0">
                <a:solidFill>
                  <a:srgbClr val="353535"/>
                </a:solidFill>
                <a:effectLst/>
                <a:latin typeface="Open Sans" panose="020B0606030504020204" pitchFamily="34" charset="0"/>
              </a:rPr>
              <a:t>, προερχόμενων από διαφορετικά ιεραρχικά επίπεδα βιολογικής οργάνωσης.</a:t>
            </a:r>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15</a:t>
            </a:fld>
            <a:endParaRPr lang="en-US"/>
          </a:p>
        </p:txBody>
      </p:sp>
    </p:spTree>
    <p:extLst>
      <p:ext uri="{BB962C8B-B14F-4D97-AF65-F5344CB8AC3E}">
        <p14:creationId xmlns:p14="http://schemas.microsoft.com/office/powerpoint/2010/main" val="25186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GR" b="0" i="0" u="none" strike="noStrike" dirty="0">
                <a:effectLst/>
                <a:latin typeface="-apple-system-font"/>
              </a:rPr>
              <a:t>Διαχωρισμός σήματος από το θόρυβο..."αλγόριθμοι εξόρυξης δεδομένων"...διαδικασίες δοκιμής-επανεξέτασης</a:t>
            </a:r>
            <a:br>
              <a:rPr lang="el-GR" b="0" i="0" u="none" strike="noStrike" dirty="0">
                <a:solidFill>
                  <a:srgbClr val="353535"/>
                </a:solidFill>
                <a:effectLst/>
                <a:latin typeface="Open Sans" panose="020B0606030504020204" pitchFamily="34" charset="0"/>
              </a:rPr>
            </a:br>
            <a:endParaRPr lang="el-GR" b="0" i="0" u="none" strike="noStrike" dirty="0">
              <a:effectLst/>
              <a:latin typeface="-apple-system-font"/>
            </a:endParaRPr>
          </a:p>
          <a:p>
            <a:pPr algn="l"/>
            <a:r>
              <a:rPr lang="el-GR" b="0" i="0" u="none" strike="noStrike" dirty="0">
                <a:effectLst/>
                <a:latin typeface="-apple-system-font"/>
              </a:rPr>
              <a:t>Απόκλιση από έρευνα με γνώμονα την υπόθεση -&gt; </a:t>
            </a:r>
            <a:r>
              <a:rPr lang="el-GR" b="0" i="0" u="none" strike="noStrike" dirty="0" err="1">
                <a:effectLst/>
                <a:latin typeface="-apple-system-font"/>
              </a:rPr>
              <a:t>αγνωστική</a:t>
            </a:r>
            <a:r>
              <a:rPr lang="el-GR" b="0" i="0" u="none" strike="noStrike" dirty="0">
                <a:effectLst/>
                <a:latin typeface="-apple-system-font"/>
              </a:rPr>
              <a:t>/δεδομένη έρευνα</a:t>
            </a:r>
          </a:p>
          <a:p>
            <a:endParaRPr lang="en-US" dirty="0"/>
          </a:p>
        </p:txBody>
      </p:sp>
      <p:sp>
        <p:nvSpPr>
          <p:cNvPr id="4" name="Slide Number Placeholder 3"/>
          <p:cNvSpPr>
            <a:spLocks noGrp="1"/>
          </p:cNvSpPr>
          <p:nvPr>
            <p:ph type="sldNum" sz="quarter" idx="5"/>
          </p:nvPr>
        </p:nvSpPr>
        <p:spPr/>
        <p:txBody>
          <a:bodyPr/>
          <a:lstStyle/>
          <a:p>
            <a:fld id="{118E172C-37D1-9842-A43A-314A43AFAA78}" type="slidenum">
              <a:rPr lang="en-US" smtClean="0"/>
              <a:t>16</a:t>
            </a:fld>
            <a:endParaRPr lang="en-US"/>
          </a:p>
        </p:txBody>
      </p:sp>
    </p:spTree>
    <p:extLst>
      <p:ext uri="{BB962C8B-B14F-4D97-AF65-F5344CB8AC3E}">
        <p14:creationId xmlns:p14="http://schemas.microsoft.com/office/powerpoint/2010/main" val="275188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54F2-D908-0A47-AFB8-DFF78A40C1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07787EE-0058-1B49-B516-007E8411F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5809942-AA26-F74D-82D6-9444F65F29E7}"/>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5" name="Footer Placeholder 4">
            <a:extLst>
              <a:ext uri="{FF2B5EF4-FFF2-40B4-BE49-F238E27FC236}">
                <a16:creationId xmlns:a16="http://schemas.microsoft.com/office/drawing/2014/main" id="{32CA35AB-E223-4743-AF58-36BF0EF90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F45E6-9EB6-E64A-B16F-2EB1F461BF30}"/>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192200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1E4C-A7BA-094E-B29F-7226E059640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D3D686-5F38-5949-9947-41ED9BFB9B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08B22C-2738-3540-96F4-088F6B72CD22}"/>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5" name="Footer Placeholder 4">
            <a:extLst>
              <a:ext uri="{FF2B5EF4-FFF2-40B4-BE49-F238E27FC236}">
                <a16:creationId xmlns:a16="http://schemas.microsoft.com/office/drawing/2014/main" id="{30CD929E-A39B-B94C-8F27-2D8F0715D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66B32-F20B-E048-AFD3-A78EDE413739}"/>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638077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C4EE57-9937-DF47-967D-622247297FA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8879B7C-3457-394E-9CC8-7D124FBEB01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D77524-2849-1C41-8A96-0971DB637509}"/>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5" name="Footer Placeholder 4">
            <a:extLst>
              <a:ext uri="{FF2B5EF4-FFF2-40B4-BE49-F238E27FC236}">
                <a16:creationId xmlns:a16="http://schemas.microsoft.com/office/drawing/2014/main" id="{E54F601F-DAF2-B340-B284-3F79A0019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F8B60-FFB6-9C4D-BEC9-C62E44154288}"/>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65348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773061"/>
            <a:ext cx="10972800" cy="507556"/>
          </a:xfrm>
        </p:spPr>
        <p:txBody>
          <a:bodyPr/>
          <a:lstStyle>
            <a:lvl1pPr>
              <a:defRPr sz="4267" baseline="0"/>
            </a:lvl1pPr>
          </a:lstStyle>
          <a:p>
            <a:r>
              <a:rPr lang="en-GB" dirty="0"/>
              <a:t>Click to edit Master title style</a:t>
            </a:r>
            <a:endParaRPr lang="en-US" dirty="0"/>
          </a:p>
        </p:txBody>
      </p:sp>
      <p:sp>
        <p:nvSpPr>
          <p:cNvPr id="3" name="Content Placeholder 2"/>
          <p:cNvSpPr>
            <a:spLocks noGrp="1"/>
          </p:cNvSpPr>
          <p:nvPr>
            <p:ph idx="1"/>
          </p:nvPr>
        </p:nvSpPr>
        <p:spPr>
          <a:xfrm>
            <a:off x="609600" y="1686840"/>
            <a:ext cx="10972800" cy="4144323"/>
          </a:xfrm>
        </p:spPr>
        <p:txBody>
          <a:bodyPr/>
          <a:lstStyle>
            <a:lvl1pPr>
              <a:buClr>
                <a:srgbClr val="0085CA"/>
              </a:buClr>
              <a:defRPr sz="2667"/>
            </a:lvl1pPr>
            <a:lvl2pPr>
              <a:buClr>
                <a:srgbClr val="0085CA"/>
              </a:buClr>
              <a:defRPr sz="2667"/>
            </a:lvl2pPr>
            <a:lvl3pPr>
              <a:buClr>
                <a:srgbClr val="0085CA"/>
              </a:buClr>
              <a:defRPr sz="1867"/>
            </a:lvl3pPr>
            <a:lvl4pPr>
              <a:buClr>
                <a:srgbClr val="0085CA"/>
              </a:buClr>
              <a:defRPr sz="1867"/>
            </a:lvl4pPr>
            <a:lvl5pPr>
              <a:buClr>
                <a:srgbClr val="0085CA"/>
              </a:buClr>
              <a:defRPr sz="1867">
                <a:latin typeface="+mn-lt"/>
              </a:defRPr>
            </a:lvl5pPr>
            <a:lvl6pPr marL="3047924" indent="0">
              <a:buNone/>
              <a:defRPr sz="1867" baseline="0">
                <a:latin typeface="+mn-lt"/>
              </a:defRPr>
            </a:lvl6pPr>
            <a:lvl7pPr>
              <a:defRPr/>
            </a:lvl7pPr>
            <a:lvl8pPr>
              <a:defRPr/>
            </a:lvl8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9794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1FBC-2AAB-774A-A258-CB10519085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CD7040-0A93-EF4A-BE8A-6CAF215298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F5EDB4-FEC4-7448-BED9-40EE52CB8115}"/>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5" name="Footer Placeholder 4">
            <a:extLst>
              <a:ext uri="{FF2B5EF4-FFF2-40B4-BE49-F238E27FC236}">
                <a16:creationId xmlns:a16="http://schemas.microsoft.com/office/drawing/2014/main" id="{0F217BBC-EAA1-6545-80E1-103749A7E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62518-785A-BF41-B335-984DC76CCE90}"/>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75604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54C9-1998-1A4C-B1DE-7E1230743E3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D579FF8-DDFE-2F46-8F7B-DA59BA0F1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3FCC6B3-8B9A-B54A-9F9E-00114357B33E}"/>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5" name="Footer Placeholder 4">
            <a:extLst>
              <a:ext uri="{FF2B5EF4-FFF2-40B4-BE49-F238E27FC236}">
                <a16:creationId xmlns:a16="http://schemas.microsoft.com/office/drawing/2014/main" id="{B14EB4F3-C230-5E49-A7D1-911B73CD4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25615-063C-9442-AEB1-9F29C7A368D0}"/>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413352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D5E7-092C-F749-A9FC-22AC1A01A8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E160A9A-A800-9E42-9E5F-E6E1715D3C7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FB50C50-A38C-1442-9F33-8E4553B0534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D8E75A8-11EA-DA42-8774-BB6BD276CCA7}"/>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6" name="Footer Placeholder 5">
            <a:extLst>
              <a:ext uri="{FF2B5EF4-FFF2-40B4-BE49-F238E27FC236}">
                <a16:creationId xmlns:a16="http://schemas.microsoft.com/office/drawing/2014/main" id="{31153AAE-8787-8A48-B78F-32E4B77C2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F37D4-AF53-ED49-8605-6BA02F5B5A10}"/>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203033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1128-D138-AF43-832B-47F93DDD895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694426-16C8-1A4D-9114-02BDD7A1F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10AD6D-D7E6-D440-80B5-3558E30C237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9C2AF59-3560-DE4E-B803-60AFDEB64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12BC4-474A-AE48-9B14-B7CB846B033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53FB00B-FFB7-3D48-9620-1A87DA129121}"/>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8" name="Footer Placeholder 7">
            <a:extLst>
              <a:ext uri="{FF2B5EF4-FFF2-40B4-BE49-F238E27FC236}">
                <a16:creationId xmlns:a16="http://schemas.microsoft.com/office/drawing/2014/main" id="{24DCCC03-1CBE-144F-876B-EBCD045B9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D64497-D831-064A-A106-1EBFCE682EAA}"/>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172165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8FDE-FD07-4E4E-933F-970E5D2752A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345B28-E4B5-3F4C-B1BE-D80D795B2470}"/>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4" name="Footer Placeholder 3">
            <a:extLst>
              <a:ext uri="{FF2B5EF4-FFF2-40B4-BE49-F238E27FC236}">
                <a16:creationId xmlns:a16="http://schemas.microsoft.com/office/drawing/2014/main" id="{72CAE94D-4D09-BF49-8E72-2DB3A5FD97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337CC-573D-2F4D-A8EA-E9264B80C4F5}"/>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112189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5E553A-B16A-5147-BE7D-70F98C579E27}"/>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3" name="Footer Placeholder 2">
            <a:extLst>
              <a:ext uri="{FF2B5EF4-FFF2-40B4-BE49-F238E27FC236}">
                <a16:creationId xmlns:a16="http://schemas.microsoft.com/office/drawing/2014/main" id="{261E11E4-DE72-294D-8AB5-734C38F127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A6EB7-126B-B044-BF09-242B482BF04C}"/>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423911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C97F-4175-0341-88D9-4432FC86CF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301A10-8B05-6D4D-AFFF-EDD79107E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639DB28-D5F1-B448-BCA1-FB1915342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B851F4-F187-2D43-8FD3-9573E2B821A3}"/>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6" name="Footer Placeholder 5">
            <a:extLst>
              <a:ext uri="{FF2B5EF4-FFF2-40B4-BE49-F238E27FC236}">
                <a16:creationId xmlns:a16="http://schemas.microsoft.com/office/drawing/2014/main" id="{B75BA102-258E-724D-8B0A-561D4DA4B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29AB4-DE08-E144-8EA9-3B3289782F7F}"/>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3994723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8124-5E08-1E41-B83D-CA60963B23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3110C40-8A59-E14A-8C51-C3BA6EE55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6A17F2-7577-284C-A9C0-39795B3E1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ED2B70-900C-6A4F-8BAE-6AD6B8BF223C}"/>
              </a:ext>
            </a:extLst>
          </p:cNvPr>
          <p:cNvSpPr>
            <a:spLocks noGrp="1"/>
          </p:cNvSpPr>
          <p:nvPr>
            <p:ph type="dt" sz="half" idx="10"/>
          </p:nvPr>
        </p:nvSpPr>
        <p:spPr/>
        <p:txBody>
          <a:bodyPr/>
          <a:lstStyle/>
          <a:p>
            <a:fld id="{60B44B21-F075-4E4D-BE3B-4FE00D5315A3}" type="datetimeFigureOut">
              <a:rPr lang="en-US" smtClean="0"/>
              <a:t>5/27/25</a:t>
            </a:fld>
            <a:endParaRPr lang="en-US"/>
          </a:p>
        </p:txBody>
      </p:sp>
      <p:sp>
        <p:nvSpPr>
          <p:cNvPr id="6" name="Footer Placeholder 5">
            <a:extLst>
              <a:ext uri="{FF2B5EF4-FFF2-40B4-BE49-F238E27FC236}">
                <a16:creationId xmlns:a16="http://schemas.microsoft.com/office/drawing/2014/main" id="{BA5DB2FB-4E3B-9A45-9C22-1A32A7489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4B59B-D1EF-9940-B1C0-8253620189ED}"/>
              </a:ext>
            </a:extLst>
          </p:cNvPr>
          <p:cNvSpPr>
            <a:spLocks noGrp="1"/>
          </p:cNvSpPr>
          <p:nvPr>
            <p:ph type="sldNum" sz="quarter" idx="12"/>
          </p:nvPr>
        </p:nvSpPr>
        <p:spPr/>
        <p:txBody>
          <a:bodyPr/>
          <a:lstStyle/>
          <a:p>
            <a:fld id="{C7B05A66-3A07-8D40-82CC-0648D536C89B}" type="slidenum">
              <a:rPr lang="en-US" smtClean="0"/>
              <a:t>‹#›</a:t>
            </a:fld>
            <a:endParaRPr lang="en-US"/>
          </a:p>
        </p:txBody>
      </p:sp>
    </p:spTree>
    <p:extLst>
      <p:ext uri="{BB962C8B-B14F-4D97-AF65-F5344CB8AC3E}">
        <p14:creationId xmlns:p14="http://schemas.microsoft.com/office/powerpoint/2010/main" val="227191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5A05CC-3A0E-114A-9735-A483B90874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4075E4-D6C9-A845-AE30-147521EFF1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E8DDCD-0B1B-5F44-9AF6-F489901DE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44B21-F075-4E4D-BE3B-4FE00D5315A3}" type="datetimeFigureOut">
              <a:rPr lang="en-US" smtClean="0"/>
              <a:t>5/27/25</a:t>
            </a:fld>
            <a:endParaRPr lang="en-US"/>
          </a:p>
        </p:txBody>
      </p:sp>
      <p:sp>
        <p:nvSpPr>
          <p:cNvPr id="5" name="Footer Placeholder 4">
            <a:extLst>
              <a:ext uri="{FF2B5EF4-FFF2-40B4-BE49-F238E27FC236}">
                <a16:creationId xmlns:a16="http://schemas.microsoft.com/office/drawing/2014/main" id="{BAF7541C-C078-6C4C-90BA-B95BB1B0C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3E4F11-BF8B-C24A-8EA4-917D571A5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05A66-3A07-8D40-82CC-0648D536C89B}" type="slidenum">
              <a:rPr lang="en-US" smtClean="0"/>
              <a:t>‹#›</a:t>
            </a:fld>
            <a:endParaRPr lang="en-US"/>
          </a:p>
        </p:txBody>
      </p:sp>
    </p:spTree>
    <p:extLst>
      <p:ext uri="{BB962C8B-B14F-4D97-AF65-F5344CB8AC3E}">
        <p14:creationId xmlns:p14="http://schemas.microsoft.com/office/powerpoint/2010/main" val="4055663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tzoulaki@bioacademy.g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itzoulaki@bioacademy.g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Illuminamethylationworkflow.png" TargetMode="External"/><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hyperlink" Target="https://www.ncbi.nlm.nih.gov/pmc/articles/PMC6061189/" TargetMode="External"/><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3.pn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6.emf"/><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5F424D83-38BD-448A-0A59-26B5D7039021}"/>
              </a:ext>
            </a:extLst>
          </p:cNvPr>
          <p:cNvSpPr>
            <a:spLocks noGrp="1" noChangeArrowheads="1"/>
          </p:cNvSpPr>
          <p:nvPr>
            <p:ph type="ctrTitle"/>
          </p:nvPr>
        </p:nvSpPr>
        <p:spPr>
          <a:xfrm>
            <a:off x="1752600" y="762000"/>
            <a:ext cx="8382000" cy="1143000"/>
          </a:xfrm>
        </p:spPr>
        <p:txBody>
          <a:bodyPr rtlCol="0">
            <a:normAutofit fontScale="90000"/>
          </a:bodyPr>
          <a:lstStyle/>
          <a:p>
            <a:pPr>
              <a:defRPr/>
            </a:pPr>
            <a:r>
              <a:rPr lang="en-US" altLang="en-US" sz="4800" b="1" dirty="0"/>
              <a:t> </a:t>
            </a:r>
            <a:br>
              <a:rPr lang="en-US" altLang="en-US" sz="4800" b="1" dirty="0"/>
            </a:br>
            <a:r>
              <a:rPr lang="en-US" altLang="en-US" sz="4800" b="1" dirty="0"/>
              <a:t>Study designs in molecular epidemiology</a:t>
            </a:r>
          </a:p>
        </p:txBody>
      </p:sp>
      <p:sp>
        <p:nvSpPr>
          <p:cNvPr id="16386" name="Rectangle 3">
            <a:extLst>
              <a:ext uri="{FF2B5EF4-FFF2-40B4-BE49-F238E27FC236}">
                <a16:creationId xmlns:a16="http://schemas.microsoft.com/office/drawing/2014/main" id="{1C3EF4C9-922E-4871-2D15-574EFB8F3815}"/>
              </a:ext>
            </a:extLst>
          </p:cNvPr>
          <p:cNvSpPr>
            <a:spLocks noGrp="1" noChangeArrowheads="1"/>
          </p:cNvSpPr>
          <p:nvPr>
            <p:ph type="subTitle" idx="1"/>
          </p:nvPr>
        </p:nvSpPr>
        <p:spPr>
          <a:xfrm>
            <a:off x="2209800" y="2286000"/>
            <a:ext cx="7848600" cy="3886200"/>
          </a:xfrm>
        </p:spPr>
        <p:txBody>
          <a:bodyPr>
            <a:normAutofit/>
          </a:bodyPr>
          <a:lstStyle/>
          <a:p>
            <a:pPr eaLnBrk="1" hangingPunct="1"/>
            <a:endParaRPr lang="en-US" altLang="en-US" sz="2800" b="1" dirty="0">
              <a:solidFill>
                <a:srgbClr val="003399"/>
              </a:solidFill>
              <a:cs typeface="Arial" panose="020B0604020202020204" pitchFamily="34" charset="0"/>
            </a:endParaRPr>
          </a:p>
          <a:p>
            <a:pPr eaLnBrk="1" hangingPunct="1">
              <a:spcBef>
                <a:spcPct val="0"/>
              </a:spcBef>
            </a:pPr>
            <a:endParaRPr lang="en-US" altLang="en-US" sz="2000" b="1" dirty="0">
              <a:solidFill>
                <a:srgbClr val="003399"/>
              </a:solidFill>
              <a:cs typeface="Arial" panose="020B0604020202020204" pitchFamily="34" charset="0"/>
            </a:endParaRPr>
          </a:p>
          <a:p>
            <a:pPr>
              <a:lnSpc>
                <a:spcPct val="110000"/>
              </a:lnSpc>
            </a:pPr>
            <a:r>
              <a:rPr lang="en-GB" sz="2000" b="1" dirty="0"/>
              <a:t>Ioanna Tzoulaki </a:t>
            </a:r>
            <a:r>
              <a:rPr lang="en-GB" sz="2000" dirty="0">
                <a:solidFill>
                  <a:srgbClr val="000000"/>
                </a:solidFill>
                <a:latin typeface="Calisto MT"/>
                <a:hlinkClick r:id="rId3"/>
              </a:rPr>
              <a:t>i</a:t>
            </a:r>
            <a:r>
              <a:rPr lang="en-GR" sz="2000" dirty="0">
                <a:solidFill>
                  <a:srgbClr val="000000"/>
                </a:solidFill>
                <a:latin typeface="Calisto MT"/>
                <a:hlinkClick r:id="rId3"/>
              </a:rPr>
              <a:t>tzoulaki@bioacademy.gr</a:t>
            </a:r>
            <a:r>
              <a:rPr lang="en-GR" sz="2000" dirty="0">
                <a:solidFill>
                  <a:srgbClr val="000000"/>
                </a:solidFill>
                <a:latin typeface="Calisto MT"/>
              </a:rPr>
              <a:t> </a:t>
            </a:r>
            <a:endParaRPr lang="el-GR" sz="2000" b="1" dirty="0"/>
          </a:p>
          <a:p>
            <a:pPr>
              <a:lnSpc>
                <a:spcPct val="110000"/>
              </a:lnSpc>
            </a:pPr>
            <a:r>
              <a:rPr lang="en-GB" sz="2000" b="1" dirty="0"/>
              <a:t>Director of Research</a:t>
            </a:r>
            <a:r>
              <a:rPr lang="el-GR" sz="2000" b="1" dirty="0"/>
              <a:t>, </a:t>
            </a:r>
            <a:r>
              <a:rPr lang="en-GB" sz="2000" b="1" dirty="0"/>
              <a:t>Biomedical Research Institute Academy of Athens</a:t>
            </a:r>
            <a:endParaRPr lang="el-GR" sz="2000" b="1" dirty="0"/>
          </a:p>
          <a:p>
            <a:pPr>
              <a:lnSpc>
                <a:spcPct val="110000"/>
              </a:lnSpc>
            </a:pPr>
            <a:r>
              <a:rPr lang="en-GB" sz="2000" b="1" dirty="0"/>
              <a:t>Professor in Chronic Disease Epidemiology, School of Public Health, Imperial College London</a:t>
            </a:r>
            <a:endParaRPr lang="en-GR" sz="2000" b="1" dirty="0"/>
          </a:p>
          <a:p>
            <a:pPr eaLnBrk="1" hangingPunct="1">
              <a:spcBef>
                <a:spcPct val="0"/>
              </a:spcBef>
            </a:pPr>
            <a:endParaRPr lang="en-US" altLang="en-US" sz="2000" b="1" dirty="0">
              <a:solidFill>
                <a:srgbClr val="003399"/>
              </a:solidFill>
              <a:cs typeface="Arial" panose="020B0604020202020204" pitchFamily="34" charset="0"/>
            </a:endParaRPr>
          </a:p>
          <a:p>
            <a:pPr eaLnBrk="1" hangingPunct="1">
              <a:spcBef>
                <a:spcPct val="0"/>
              </a:spcBef>
            </a:pPr>
            <a:endParaRPr lang="en-US" altLang="en-US" sz="2000" b="1" dirty="0">
              <a:solidFill>
                <a:srgbClr val="003399"/>
              </a:solidFill>
              <a:cs typeface="Arial" panose="020B0604020202020204" pitchFamily="34" charset="0"/>
            </a:endParaRPr>
          </a:p>
          <a:p>
            <a:pPr eaLnBrk="1" hangingPunct="1">
              <a:spcBef>
                <a:spcPct val="0"/>
              </a:spcBef>
            </a:pPr>
            <a:endParaRPr lang="en-US" altLang="en-US" sz="2000" b="1" dirty="0">
              <a:solidFill>
                <a:srgbClr val="003399"/>
              </a:solidFill>
              <a:cs typeface="Arial" panose="020B0604020202020204" pitchFamily="34" charset="0"/>
            </a:endParaRPr>
          </a:p>
        </p:txBody>
      </p:sp>
      <p:pic>
        <p:nvPicPr>
          <p:cNvPr id="2" name="Picture 2" descr="GSRI: Research Organisations">
            <a:extLst>
              <a:ext uri="{FF2B5EF4-FFF2-40B4-BE49-F238E27FC236}">
                <a16:creationId xmlns:a16="http://schemas.microsoft.com/office/drawing/2014/main" id="{6DC57DF7-675B-E972-0081-C85CD85C6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356"/>
          <a:stretch/>
        </p:blipFill>
        <p:spPr bwMode="auto">
          <a:xfrm>
            <a:off x="8027308" y="4495800"/>
            <a:ext cx="2050143" cy="857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6106-B87E-5ADA-45E4-1192635BFC69}"/>
              </a:ext>
            </a:extLst>
          </p:cNvPr>
          <p:cNvSpPr>
            <a:spLocks noGrp="1"/>
          </p:cNvSpPr>
          <p:nvPr>
            <p:ph type="title"/>
          </p:nvPr>
        </p:nvSpPr>
        <p:spPr/>
        <p:txBody>
          <a:bodyPr/>
          <a:lstStyle/>
          <a:p>
            <a:r>
              <a:rPr lang="en-GR" dirty="0"/>
              <a:t>Case cohort I</a:t>
            </a:r>
          </a:p>
        </p:txBody>
      </p:sp>
      <p:sp>
        <p:nvSpPr>
          <p:cNvPr id="3" name="Content Placeholder 2">
            <a:extLst>
              <a:ext uri="{FF2B5EF4-FFF2-40B4-BE49-F238E27FC236}">
                <a16:creationId xmlns:a16="http://schemas.microsoft.com/office/drawing/2014/main" id="{F9486BD5-F05E-22C9-EA67-0A8C998C00A8}"/>
              </a:ext>
            </a:extLst>
          </p:cNvPr>
          <p:cNvSpPr>
            <a:spLocks noGrp="1"/>
          </p:cNvSpPr>
          <p:nvPr>
            <p:ph idx="1"/>
          </p:nvPr>
        </p:nvSpPr>
        <p:spPr/>
        <p:txBody>
          <a:bodyPr>
            <a:normAutofit/>
          </a:bodyPr>
          <a:lstStyle/>
          <a:p>
            <a:r>
              <a:rPr lang="en-GB" dirty="0"/>
              <a:t>Cases are all incident cases in the cohort (or a random sample of cases)</a:t>
            </a:r>
          </a:p>
          <a:p>
            <a:r>
              <a:rPr lang="en-GB" dirty="0"/>
              <a:t>Reference group is a random sample of all participants in the cohort defined at baseline</a:t>
            </a:r>
          </a:p>
          <a:p>
            <a:r>
              <a:rPr lang="en-GB" dirty="0"/>
              <a:t>Sampling Fractions are the proportions of the eligible cohort selected for inclusion in the reference group. Because the sampling fractions are known, it is possible to stratify the selection of subjects (e.g., using stratified random sampling), to over-sample on relevant characteristics (e.g., sex or race), to have adequate power to address relevant questions.</a:t>
            </a:r>
          </a:p>
          <a:p>
            <a:endParaRPr lang="en-GR" dirty="0"/>
          </a:p>
        </p:txBody>
      </p:sp>
    </p:spTree>
    <p:extLst>
      <p:ext uri="{BB962C8B-B14F-4D97-AF65-F5344CB8AC3E}">
        <p14:creationId xmlns:p14="http://schemas.microsoft.com/office/powerpoint/2010/main" val="80732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0022-D604-8A16-4368-C56AA294EEF5}"/>
              </a:ext>
            </a:extLst>
          </p:cNvPr>
          <p:cNvSpPr>
            <a:spLocks noGrp="1"/>
          </p:cNvSpPr>
          <p:nvPr>
            <p:ph type="title"/>
          </p:nvPr>
        </p:nvSpPr>
        <p:spPr/>
        <p:txBody>
          <a:bodyPr/>
          <a:lstStyle/>
          <a:p>
            <a:r>
              <a:rPr lang="en-GR" dirty="0"/>
              <a:t>Case cohort II</a:t>
            </a:r>
          </a:p>
        </p:txBody>
      </p:sp>
      <p:sp>
        <p:nvSpPr>
          <p:cNvPr id="3" name="Content Placeholder 2">
            <a:extLst>
              <a:ext uri="{FF2B5EF4-FFF2-40B4-BE49-F238E27FC236}">
                <a16:creationId xmlns:a16="http://schemas.microsoft.com/office/drawing/2014/main" id="{CEE5920E-AB18-6C2F-A71D-950A1388BC90}"/>
              </a:ext>
            </a:extLst>
          </p:cNvPr>
          <p:cNvSpPr>
            <a:spLocks noGrp="1"/>
          </p:cNvSpPr>
          <p:nvPr>
            <p:ph idx="1"/>
          </p:nvPr>
        </p:nvSpPr>
        <p:spPr/>
        <p:txBody>
          <a:bodyPr>
            <a:normAutofit lnSpcReduction="10000"/>
          </a:bodyPr>
          <a:lstStyle/>
          <a:p>
            <a:r>
              <a:rPr lang="en-GB" dirty="0"/>
              <a:t>Survival/time to event models (Cox models)</a:t>
            </a:r>
          </a:p>
          <a:p>
            <a:r>
              <a:rPr lang="en-GB" dirty="0"/>
              <a:t>There are different ways of weighting the data to account for the design.</a:t>
            </a:r>
          </a:p>
          <a:p>
            <a:r>
              <a:rPr lang="en-GB" dirty="0"/>
              <a:t>Use a single representative subsample as the reference group for multiple case groups (different types of disease outcomes)</a:t>
            </a:r>
          </a:p>
          <a:p>
            <a:r>
              <a:rPr lang="en-GB" dirty="0"/>
              <a:t>Case-cohort includes a representative sample of the full cohort, so it can be used to estimate e.g. the distribution of a biomarker in the population</a:t>
            </a:r>
          </a:p>
          <a:p>
            <a:r>
              <a:rPr lang="en-GB" dirty="0"/>
              <a:t>Care needs to be taken around biomarker measurement in both study designs</a:t>
            </a:r>
          </a:p>
          <a:p>
            <a:endParaRPr lang="en-GB" dirty="0"/>
          </a:p>
          <a:p>
            <a:endParaRPr lang="en-GB" dirty="0"/>
          </a:p>
          <a:p>
            <a:endParaRPr lang="en-GR" dirty="0"/>
          </a:p>
        </p:txBody>
      </p:sp>
    </p:spTree>
    <p:extLst>
      <p:ext uri="{BB962C8B-B14F-4D97-AF65-F5344CB8AC3E}">
        <p14:creationId xmlns:p14="http://schemas.microsoft.com/office/powerpoint/2010/main" val="3789626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F53B-5737-9722-A59E-36E2D81FC500}"/>
              </a:ext>
            </a:extLst>
          </p:cNvPr>
          <p:cNvSpPr>
            <a:spLocks noGrp="1"/>
          </p:cNvSpPr>
          <p:nvPr>
            <p:ph type="title"/>
          </p:nvPr>
        </p:nvSpPr>
        <p:spPr/>
        <p:txBody>
          <a:bodyPr/>
          <a:lstStyle/>
          <a:p>
            <a:r>
              <a:rPr lang="en-GB" dirty="0"/>
              <a:t>Case-series</a:t>
            </a:r>
            <a:endParaRPr lang="en-GR" dirty="0"/>
          </a:p>
        </p:txBody>
      </p:sp>
      <p:sp>
        <p:nvSpPr>
          <p:cNvPr id="3" name="Content Placeholder 2">
            <a:extLst>
              <a:ext uri="{FF2B5EF4-FFF2-40B4-BE49-F238E27FC236}">
                <a16:creationId xmlns:a16="http://schemas.microsoft.com/office/drawing/2014/main" id="{D7E636AB-7B57-87DE-822D-ACA1EAE79424}"/>
              </a:ext>
            </a:extLst>
          </p:cNvPr>
          <p:cNvSpPr>
            <a:spLocks noGrp="1"/>
          </p:cNvSpPr>
          <p:nvPr>
            <p:ph idx="1"/>
          </p:nvPr>
        </p:nvSpPr>
        <p:spPr/>
        <p:txBody>
          <a:bodyPr/>
          <a:lstStyle/>
          <a:p>
            <a:r>
              <a:rPr lang="en-GB" dirty="0"/>
              <a:t>Studies which include only cases of a disease can be used to study disease outcomes, or factors associated with different disease features. These studies can be referred to as case-series and clinical cohort studies, among other names.</a:t>
            </a:r>
          </a:p>
          <a:p>
            <a:r>
              <a:rPr lang="en-GR" dirty="0"/>
              <a:t>Can be analogous to cross-sectional or cohort studies</a:t>
            </a:r>
          </a:p>
        </p:txBody>
      </p:sp>
    </p:spTree>
    <p:extLst>
      <p:ext uri="{BB962C8B-B14F-4D97-AF65-F5344CB8AC3E}">
        <p14:creationId xmlns:p14="http://schemas.microsoft.com/office/powerpoint/2010/main" val="4002636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746AD-91A4-713C-B7F1-C052DFD7348A}"/>
            </a:ext>
          </a:extLst>
        </p:cNvPr>
        <p:cNvGrpSpPr/>
        <p:nvPr/>
      </p:nvGrpSpPr>
      <p:grpSpPr>
        <a:xfrm>
          <a:off x="0" y="0"/>
          <a:ext cx="0" cy="0"/>
          <a:chOff x="0" y="0"/>
          <a:chExt cx="0" cy="0"/>
        </a:xfrm>
      </p:grpSpPr>
      <p:sp>
        <p:nvSpPr>
          <p:cNvPr id="17409" name="Rectangle 2">
            <a:extLst>
              <a:ext uri="{FF2B5EF4-FFF2-40B4-BE49-F238E27FC236}">
                <a16:creationId xmlns:a16="http://schemas.microsoft.com/office/drawing/2014/main" id="{5E0E2C61-940D-B006-6156-FC855DF9A15A}"/>
              </a:ext>
            </a:extLst>
          </p:cNvPr>
          <p:cNvSpPr>
            <a:spLocks noGrp="1" noChangeArrowheads="1"/>
          </p:cNvSpPr>
          <p:nvPr>
            <p:ph type="ctrTitle"/>
          </p:nvPr>
        </p:nvSpPr>
        <p:spPr>
          <a:xfrm>
            <a:off x="1752600" y="762000"/>
            <a:ext cx="8382000" cy="1143000"/>
          </a:xfrm>
        </p:spPr>
        <p:txBody>
          <a:bodyPr rtlCol="0">
            <a:normAutofit fontScale="90000"/>
          </a:bodyPr>
          <a:lstStyle/>
          <a:p>
            <a:pPr>
              <a:defRPr/>
            </a:pPr>
            <a:r>
              <a:rPr lang="en-US" altLang="en-US" sz="4800" b="1" dirty="0"/>
              <a:t> </a:t>
            </a:r>
            <a:br>
              <a:rPr lang="en-US" altLang="en-US" sz="4800" b="1" dirty="0"/>
            </a:br>
            <a:r>
              <a:rPr lang="en-US" altLang="en-US" sz="4800" b="1" dirty="0"/>
              <a:t>An introduction to omics</a:t>
            </a:r>
          </a:p>
        </p:txBody>
      </p:sp>
      <p:sp>
        <p:nvSpPr>
          <p:cNvPr id="16386" name="Rectangle 3">
            <a:extLst>
              <a:ext uri="{FF2B5EF4-FFF2-40B4-BE49-F238E27FC236}">
                <a16:creationId xmlns:a16="http://schemas.microsoft.com/office/drawing/2014/main" id="{4DA7CEC7-F03C-F381-03F2-D2AEC48A456A}"/>
              </a:ext>
            </a:extLst>
          </p:cNvPr>
          <p:cNvSpPr>
            <a:spLocks noGrp="1" noChangeArrowheads="1"/>
          </p:cNvSpPr>
          <p:nvPr>
            <p:ph type="subTitle" idx="1"/>
          </p:nvPr>
        </p:nvSpPr>
        <p:spPr>
          <a:xfrm>
            <a:off x="2209800" y="2286000"/>
            <a:ext cx="7848600" cy="3886200"/>
          </a:xfrm>
        </p:spPr>
        <p:txBody>
          <a:bodyPr>
            <a:normAutofit/>
          </a:bodyPr>
          <a:lstStyle/>
          <a:p>
            <a:pPr eaLnBrk="1" hangingPunct="1"/>
            <a:endParaRPr lang="en-US" altLang="en-US" sz="2800" b="1" dirty="0">
              <a:solidFill>
                <a:srgbClr val="003399"/>
              </a:solidFill>
              <a:cs typeface="Arial" panose="020B0604020202020204" pitchFamily="34" charset="0"/>
            </a:endParaRPr>
          </a:p>
          <a:p>
            <a:pPr eaLnBrk="1" hangingPunct="1">
              <a:spcBef>
                <a:spcPct val="0"/>
              </a:spcBef>
            </a:pPr>
            <a:endParaRPr lang="en-US" altLang="en-US" sz="2000" b="1" dirty="0">
              <a:solidFill>
                <a:srgbClr val="003399"/>
              </a:solidFill>
              <a:cs typeface="Arial" panose="020B0604020202020204" pitchFamily="34" charset="0"/>
            </a:endParaRPr>
          </a:p>
          <a:p>
            <a:pPr>
              <a:lnSpc>
                <a:spcPct val="110000"/>
              </a:lnSpc>
            </a:pPr>
            <a:r>
              <a:rPr lang="en-GB" sz="2000" b="1" dirty="0"/>
              <a:t>Ioanna Tzoulaki </a:t>
            </a:r>
            <a:r>
              <a:rPr lang="en-GB" sz="2000" dirty="0">
                <a:solidFill>
                  <a:srgbClr val="000000"/>
                </a:solidFill>
                <a:latin typeface="Calisto MT"/>
                <a:hlinkClick r:id="rId3"/>
              </a:rPr>
              <a:t>i</a:t>
            </a:r>
            <a:r>
              <a:rPr lang="en-GR" sz="2000" dirty="0">
                <a:solidFill>
                  <a:srgbClr val="000000"/>
                </a:solidFill>
                <a:latin typeface="Calisto MT"/>
                <a:hlinkClick r:id="rId3"/>
              </a:rPr>
              <a:t>tzoulaki@bioacademy.gr</a:t>
            </a:r>
            <a:r>
              <a:rPr lang="en-GR" sz="2000" dirty="0">
                <a:solidFill>
                  <a:srgbClr val="000000"/>
                </a:solidFill>
                <a:latin typeface="Calisto MT"/>
              </a:rPr>
              <a:t> </a:t>
            </a:r>
            <a:endParaRPr lang="el-GR" sz="2000" b="1" dirty="0"/>
          </a:p>
          <a:p>
            <a:pPr>
              <a:lnSpc>
                <a:spcPct val="110000"/>
              </a:lnSpc>
            </a:pPr>
            <a:r>
              <a:rPr lang="en-GB" sz="2000" b="1" dirty="0"/>
              <a:t>Director of Research</a:t>
            </a:r>
            <a:r>
              <a:rPr lang="el-GR" sz="2000" b="1" dirty="0"/>
              <a:t>, </a:t>
            </a:r>
            <a:r>
              <a:rPr lang="en-GB" sz="2000" b="1" dirty="0"/>
              <a:t>Biomedical Research Institute Academy of Athens</a:t>
            </a:r>
            <a:endParaRPr lang="el-GR" sz="2000" b="1" dirty="0"/>
          </a:p>
          <a:p>
            <a:pPr>
              <a:lnSpc>
                <a:spcPct val="110000"/>
              </a:lnSpc>
            </a:pPr>
            <a:r>
              <a:rPr lang="en-GB" sz="2000" b="1" dirty="0"/>
              <a:t>Professor in Chronic Disease Epidemiology, School of Public Health, Imperial College London</a:t>
            </a:r>
            <a:endParaRPr lang="en-GR" sz="2000" b="1" dirty="0"/>
          </a:p>
          <a:p>
            <a:pPr eaLnBrk="1" hangingPunct="1">
              <a:spcBef>
                <a:spcPct val="0"/>
              </a:spcBef>
            </a:pPr>
            <a:endParaRPr lang="en-US" altLang="en-US" sz="2000" b="1" dirty="0">
              <a:solidFill>
                <a:srgbClr val="003399"/>
              </a:solidFill>
              <a:cs typeface="Arial" panose="020B0604020202020204" pitchFamily="34" charset="0"/>
            </a:endParaRPr>
          </a:p>
          <a:p>
            <a:pPr eaLnBrk="1" hangingPunct="1">
              <a:spcBef>
                <a:spcPct val="0"/>
              </a:spcBef>
            </a:pPr>
            <a:endParaRPr lang="en-US" altLang="en-US" sz="2000" b="1" dirty="0">
              <a:solidFill>
                <a:srgbClr val="003399"/>
              </a:solidFill>
              <a:cs typeface="Arial" panose="020B0604020202020204" pitchFamily="34" charset="0"/>
            </a:endParaRPr>
          </a:p>
          <a:p>
            <a:pPr eaLnBrk="1" hangingPunct="1">
              <a:spcBef>
                <a:spcPct val="0"/>
              </a:spcBef>
            </a:pPr>
            <a:endParaRPr lang="en-US" altLang="en-US" sz="2000" b="1" dirty="0">
              <a:solidFill>
                <a:srgbClr val="003399"/>
              </a:solidFill>
              <a:cs typeface="Arial" panose="020B0604020202020204" pitchFamily="34" charset="0"/>
            </a:endParaRPr>
          </a:p>
        </p:txBody>
      </p:sp>
      <p:pic>
        <p:nvPicPr>
          <p:cNvPr id="2" name="Picture 2" descr="GSRI: Research Organisations">
            <a:extLst>
              <a:ext uri="{FF2B5EF4-FFF2-40B4-BE49-F238E27FC236}">
                <a16:creationId xmlns:a16="http://schemas.microsoft.com/office/drawing/2014/main" id="{D10BC7B9-AF25-6368-E941-1F122022EF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356"/>
          <a:stretch/>
        </p:blipFill>
        <p:spPr bwMode="auto">
          <a:xfrm>
            <a:off x="8027308" y="4495800"/>
            <a:ext cx="2050143" cy="85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0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585314-2241-B345-ACA0-F57C50A9F074}"/>
              </a:ext>
            </a:extLst>
          </p:cNvPr>
          <p:cNvSpPr txBox="1">
            <a:spLocks noChangeArrowheads="1"/>
          </p:cNvSpPr>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400" kern="1200">
                <a:solidFill>
                  <a:srgbClr val="FFFFFF"/>
                </a:solidFill>
                <a:latin typeface="+mj-lt"/>
                <a:ea typeface="+mj-ea"/>
                <a:cs typeface="+mj-cs"/>
              </a:rPr>
              <a:t>Learning Outcomes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a:extLst>
              <a:ext uri="{FF2B5EF4-FFF2-40B4-BE49-F238E27FC236}">
                <a16:creationId xmlns:a16="http://schemas.microsoft.com/office/drawing/2014/main" id="{4919EB84-5419-1844-BF5B-CE9B877A6096}"/>
              </a:ext>
            </a:extLst>
          </p:cNvPr>
          <p:cNvSpPr txBox="1">
            <a:spLocks noChangeArrowheads="1"/>
          </p:cNvSpPr>
          <p:nvPr/>
        </p:nvSpPr>
        <p:spPr bwMode="auto">
          <a:xfrm>
            <a:off x="4447308" y="591344"/>
            <a:ext cx="6906491" cy="55856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indent="-228600">
              <a:lnSpc>
                <a:spcPct val="90000"/>
              </a:lnSpc>
              <a:buFont typeface="Arial" panose="020B0604020202020204" pitchFamily="34" charset="0"/>
              <a:buChar char="•"/>
            </a:pPr>
            <a:r>
              <a:rPr lang="en-US" altLang="en-US" sz="2200">
                <a:latin typeface="+mn-lt"/>
                <a:cs typeface="+mn-cs"/>
              </a:rPr>
              <a:t>Understand the importance of newly emerging technologies that are being currently applied in population-based study designs</a:t>
            </a:r>
          </a:p>
          <a:p>
            <a:pPr indent="-228600">
              <a:lnSpc>
                <a:spcPct val="90000"/>
              </a:lnSpc>
              <a:buFont typeface="Arial" panose="020B0604020202020204" pitchFamily="34" charset="0"/>
              <a:buChar char="•"/>
            </a:pPr>
            <a:endParaRPr lang="en-US" altLang="en-US" sz="2200">
              <a:latin typeface="+mn-lt"/>
              <a:cs typeface="+mn-cs"/>
            </a:endParaRPr>
          </a:p>
          <a:p>
            <a:pPr indent="-228600">
              <a:lnSpc>
                <a:spcPct val="90000"/>
              </a:lnSpc>
              <a:buFont typeface="Arial" panose="020B0604020202020204" pitchFamily="34" charset="0"/>
              <a:buChar char="•"/>
            </a:pPr>
            <a:r>
              <a:rPr lang="en-US" altLang="en-US" sz="2200">
                <a:latin typeface="+mn-lt"/>
                <a:cs typeface="+mn-cs"/>
              </a:rPr>
              <a:t>Describe the application of newly emerging ‘omics’ technologies in molecular epidemiology research</a:t>
            </a:r>
          </a:p>
          <a:p>
            <a:pPr indent="-228600">
              <a:lnSpc>
                <a:spcPct val="90000"/>
              </a:lnSpc>
              <a:buFont typeface="Arial" panose="020B0604020202020204" pitchFamily="34" charset="0"/>
              <a:buChar char="•"/>
            </a:pPr>
            <a:endParaRPr lang="en-US" altLang="en-US" sz="2200">
              <a:latin typeface="+mn-lt"/>
              <a:cs typeface="+mn-cs"/>
            </a:endParaRPr>
          </a:p>
          <a:p>
            <a:pPr indent="-228600">
              <a:lnSpc>
                <a:spcPct val="90000"/>
              </a:lnSpc>
              <a:buFont typeface="Arial" panose="020B0604020202020204" pitchFamily="34" charset="0"/>
              <a:buChar char="•"/>
            </a:pPr>
            <a:r>
              <a:rPr lang="en-US" altLang="en-US" sz="2200">
                <a:latin typeface="+mn-lt"/>
                <a:cs typeface="+mn-cs"/>
              </a:rPr>
              <a:t>Understand some of the major issues relating to the generation and analysis of high-density molecular data</a:t>
            </a:r>
          </a:p>
          <a:p>
            <a:pPr indent="-228600">
              <a:lnSpc>
                <a:spcPct val="90000"/>
              </a:lnSpc>
              <a:buFont typeface="Arial" panose="020B0604020202020204" pitchFamily="34" charset="0"/>
              <a:buChar char="•"/>
            </a:pPr>
            <a:endParaRPr lang="en-US" altLang="en-US" sz="2200">
              <a:latin typeface="+mn-lt"/>
              <a:cs typeface="+mn-cs"/>
            </a:endParaRPr>
          </a:p>
          <a:p>
            <a:pPr indent="-228600">
              <a:lnSpc>
                <a:spcPct val="90000"/>
              </a:lnSpc>
              <a:buFont typeface="Arial" panose="020B0604020202020204" pitchFamily="34" charset="0"/>
              <a:buChar char="•"/>
            </a:pPr>
            <a:r>
              <a:rPr lang="en-US" altLang="en-US" sz="2200">
                <a:latin typeface="+mn-lt"/>
                <a:cs typeface="+mn-cs"/>
              </a:rPr>
              <a:t>Understand that biomarker studies often lead to the generation of high density data sets and are prone to false positive/negative findings</a:t>
            </a:r>
          </a:p>
          <a:p>
            <a:pPr indent="-228600">
              <a:lnSpc>
                <a:spcPct val="90000"/>
              </a:lnSpc>
              <a:buFont typeface="Arial" panose="020B0604020202020204" pitchFamily="34" charset="0"/>
              <a:buChar char="•"/>
            </a:pPr>
            <a:endParaRPr lang="en-US" altLang="en-US" sz="2200">
              <a:latin typeface="+mn-lt"/>
              <a:cs typeface="+mn-cs"/>
            </a:endParaRPr>
          </a:p>
          <a:p>
            <a:pPr indent="-228600">
              <a:lnSpc>
                <a:spcPct val="90000"/>
              </a:lnSpc>
              <a:buFont typeface="Arial" panose="020B0604020202020204" pitchFamily="34" charset="0"/>
              <a:buChar char="•"/>
            </a:pPr>
            <a:r>
              <a:rPr lang="en-US" altLang="en-US" sz="2200">
                <a:latin typeface="+mn-lt"/>
                <a:cs typeface="+mn-cs"/>
              </a:rPr>
              <a:t>Understand that the false discovery rate is an important concept for molecular epidemiology research and the design of studies that limit its impact is an important issue for researchers</a:t>
            </a:r>
          </a:p>
          <a:p>
            <a:pPr indent="-228600">
              <a:lnSpc>
                <a:spcPct val="90000"/>
              </a:lnSpc>
              <a:spcBef>
                <a:spcPct val="50000"/>
              </a:spcBef>
              <a:buFont typeface="Arial" panose="020B0604020202020204" pitchFamily="34" charset="0"/>
              <a:buChar char="•"/>
            </a:pPr>
            <a:endParaRPr lang="en-US" altLang="en-US" sz="2200">
              <a:latin typeface="+mn-lt"/>
              <a:cs typeface="+mn-cs"/>
            </a:endParaRPr>
          </a:p>
        </p:txBody>
      </p:sp>
      <p:sp>
        <p:nvSpPr>
          <p:cNvPr id="16385" name="Rectangle 1">
            <a:extLst>
              <a:ext uri="{FF2B5EF4-FFF2-40B4-BE49-F238E27FC236}">
                <a16:creationId xmlns:a16="http://schemas.microsoft.com/office/drawing/2014/main" id="{D97CC2E9-B1AD-7C48-B3D0-D010DBFCEFC6}"/>
              </a:ext>
            </a:extLst>
          </p:cNvPr>
          <p:cNvSpPr>
            <a:spLocks noChangeArrowheads="1"/>
          </p:cNvSpPr>
          <p:nvPr/>
        </p:nvSpPr>
        <p:spPr bwMode="auto">
          <a:xfrm>
            <a:off x="1752600" y="1419226"/>
            <a:ext cx="89154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spcAft>
                <a:spcPts val="600"/>
              </a:spcAft>
            </a:pPr>
            <a:r>
              <a:rPr lang="en-GB" altLang="en-US" sz="2400"/>
              <a:t> </a:t>
            </a:r>
            <a:endParaRPr lang="en-US" altLang="en-US" sz="2300"/>
          </a:p>
          <a:p>
            <a:pPr eaLnBrk="1" hangingPunct="1">
              <a:spcAft>
                <a:spcPts val="600"/>
              </a:spcAft>
            </a:pPr>
            <a:br>
              <a:rPr lang="en-GB" altLang="en-US"/>
            </a:br>
            <a:endParaRPr lang="en-GB"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59" name="Rectangle 13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0" name="Freeform: Shape 13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57" name="Title 1">
            <a:extLst>
              <a:ext uri="{FF2B5EF4-FFF2-40B4-BE49-F238E27FC236}">
                <a16:creationId xmlns:a16="http://schemas.microsoft.com/office/drawing/2014/main" id="{41F65FB3-AFE4-C343-B9E1-977FC3027E7B}"/>
              </a:ext>
            </a:extLst>
          </p:cNvPr>
          <p:cNvSpPr>
            <a:spLocks noGrp="1"/>
          </p:cNvSpPr>
          <p:nvPr>
            <p:ph type="title"/>
          </p:nvPr>
        </p:nvSpPr>
        <p:spPr>
          <a:xfrm>
            <a:off x="838200" y="365125"/>
            <a:ext cx="10515600" cy="1325563"/>
          </a:xfrm>
        </p:spPr>
        <p:txBody>
          <a:bodyPr>
            <a:normAutofit/>
          </a:bodyPr>
          <a:lstStyle/>
          <a:p>
            <a:pPr eaLnBrk="1" hangingPunct="1"/>
            <a:r>
              <a:rPr lang="en-GB" altLang="en-US"/>
              <a:t>Emerging Biomarkers in Epidemiologic Research</a:t>
            </a:r>
          </a:p>
        </p:txBody>
      </p:sp>
      <p:sp>
        <p:nvSpPr>
          <p:cNvPr id="19461" name="Arc 13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95" name="Content Placeholder 2">
            <a:extLst>
              <a:ext uri="{FF2B5EF4-FFF2-40B4-BE49-F238E27FC236}">
                <a16:creationId xmlns:a16="http://schemas.microsoft.com/office/drawing/2014/main" id="{504164E0-D2EE-1A44-BB29-B5BB3BA89282}"/>
              </a:ext>
            </a:extLst>
          </p:cNvPr>
          <p:cNvSpPr>
            <a:spLocks noGrp="1"/>
          </p:cNvSpPr>
          <p:nvPr>
            <p:ph idx="1"/>
          </p:nvPr>
        </p:nvSpPr>
        <p:spPr>
          <a:xfrm>
            <a:off x="838200" y="1825625"/>
            <a:ext cx="10515600" cy="4351338"/>
          </a:xfrm>
        </p:spPr>
        <p:txBody>
          <a:bodyPr rtlCol="0">
            <a:normAutofit/>
          </a:bodyPr>
          <a:lstStyle/>
          <a:p>
            <a:pPr>
              <a:buFont typeface="Arial"/>
              <a:buChar char="•"/>
              <a:defRPr/>
            </a:pPr>
            <a:r>
              <a:rPr lang="en-GB" altLang="en-US" sz="2600"/>
              <a:t>Until recently most molecular epidemiologic research was restricted to assessment of several individual biomarkers in relation to particular exposure/endpoint.</a:t>
            </a:r>
          </a:p>
          <a:p>
            <a:pPr>
              <a:buFont typeface="Arial"/>
              <a:buChar char="•"/>
              <a:defRPr/>
            </a:pPr>
            <a:endParaRPr lang="en-GB" altLang="en-US" sz="2600"/>
          </a:p>
          <a:p>
            <a:pPr>
              <a:buFont typeface="Arial"/>
              <a:buChar char="•"/>
              <a:defRPr/>
            </a:pPr>
            <a:r>
              <a:rPr lang="en-GB" altLang="en-US" sz="2600"/>
              <a:t>Major developments in molecular biology and technologies (and decreasing costs) have enabled measurement of hundreds and thousands of biological measurements in high throughput manner....’omics’</a:t>
            </a:r>
          </a:p>
          <a:p>
            <a:pPr>
              <a:buFont typeface="Arial"/>
              <a:buChar char="•"/>
              <a:defRPr/>
            </a:pPr>
            <a:endParaRPr lang="en-GB" altLang="en-US" sz="2600"/>
          </a:p>
          <a:p>
            <a:pPr>
              <a:buFont typeface="Arial"/>
              <a:buChar char="•"/>
              <a:defRPr/>
            </a:pPr>
            <a:r>
              <a:rPr lang="en-GB" altLang="en-US" sz="2600"/>
              <a:t>Presents new challenges to epidemiologists and statisticians</a:t>
            </a:r>
          </a:p>
          <a:p>
            <a:pPr>
              <a:buFont typeface="Arial"/>
              <a:buChar char="•"/>
              <a:defRPr/>
            </a:pPr>
            <a:endParaRPr lang="en-GB" altLang="en-US" sz="2600"/>
          </a:p>
          <a:p>
            <a:pPr>
              <a:buNone/>
              <a:defRPr/>
            </a:pPr>
            <a:endParaRPr lang="en-GB" altLang="en-US" sz="2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 name="Title 1">
            <a:extLst>
              <a:ext uri="{FF2B5EF4-FFF2-40B4-BE49-F238E27FC236}">
                <a16:creationId xmlns:a16="http://schemas.microsoft.com/office/drawing/2014/main" id="{07BC38AD-C8B2-D544-8488-B867215CF12B}"/>
              </a:ext>
            </a:extLst>
          </p:cNvPr>
          <p:cNvSpPr>
            <a:spLocks noGrp="1"/>
          </p:cNvSpPr>
          <p:nvPr>
            <p:ph type="title"/>
          </p:nvPr>
        </p:nvSpPr>
        <p:spPr>
          <a:xfrm>
            <a:off x="686834" y="1153572"/>
            <a:ext cx="3200400" cy="4461163"/>
          </a:xfrm>
        </p:spPr>
        <p:txBody>
          <a:bodyPr>
            <a:normAutofit/>
          </a:bodyPr>
          <a:lstStyle/>
          <a:p>
            <a:pPr eaLnBrk="1" hangingPunct="1"/>
            <a:r>
              <a:rPr lang="en-GB" altLang="en-US" sz="4100">
                <a:solidFill>
                  <a:srgbClr val="FFFFFF"/>
                </a:solidFill>
              </a:rPr>
              <a:t>Emerging Biomarkers in Epidemiologic Research</a:t>
            </a: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482" name="Content Placeholder 2">
            <a:extLst>
              <a:ext uri="{FF2B5EF4-FFF2-40B4-BE49-F238E27FC236}">
                <a16:creationId xmlns:a16="http://schemas.microsoft.com/office/drawing/2014/main" id="{D1557E8C-D1F0-AB43-A433-5295157AFF7D}"/>
              </a:ext>
            </a:extLst>
          </p:cNvPr>
          <p:cNvSpPr>
            <a:spLocks noGrp="1" noChangeArrowheads="1"/>
          </p:cNvSpPr>
          <p:nvPr>
            <p:ph idx="1"/>
          </p:nvPr>
        </p:nvSpPr>
        <p:spPr>
          <a:xfrm>
            <a:off x="4447308" y="591344"/>
            <a:ext cx="6906491" cy="5585619"/>
          </a:xfrm>
        </p:spPr>
        <p:txBody>
          <a:bodyPr anchor="ctr">
            <a:normAutofit/>
          </a:bodyPr>
          <a:lstStyle/>
          <a:p>
            <a:pPr eaLnBrk="1" hangingPunct="1"/>
            <a:r>
              <a:rPr lang="en-GB" altLang="en-US" dirty="0"/>
              <a:t>Only tiny fraction of all information obtained from ‘omics’ analyses likely to have relevance to end-point under study</a:t>
            </a:r>
          </a:p>
          <a:p>
            <a:pPr eaLnBrk="1" hangingPunct="1"/>
            <a:endParaRPr lang="en-GB" altLang="en-US" dirty="0"/>
          </a:p>
          <a:p>
            <a:pPr eaLnBrk="1" hangingPunct="1"/>
            <a:r>
              <a:rPr lang="en-GB" altLang="en-US" dirty="0"/>
              <a:t>Sorting out signal from noise is major focus...’data-mining algorithms’....test-retest procedures</a:t>
            </a:r>
          </a:p>
          <a:p>
            <a:pPr eaLnBrk="1" hangingPunct="1"/>
            <a:endParaRPr lang="en-GB" altLang="en-US" dirty="0"/>
          </a:p>
          <a:p>
            <a:pPr eaLnBrk="1" hangingPunct="1"/>
            <a:r>
              <a:rPr lang="en-GB" altLang="en-US" dirty="0"/>
              <a:t>Deviation from hypothesis-driven research -&gt; agnostic/data-driven research</a:t>
            </a:r>
          </a:p>
          <a:p>
            <a:pPr eaLnBrk="1" hangingPunct="1"/>
            <a:endParaRPr lang="en-GB" altLang="en-US" dirty="0"/>
          </a:p>
          <a:p>
            <a:pPr eaLnBrk="1" hangingPunct="1"/>
            <a:endParaRPr lang="en-GB" altLang="en-US" dirty="0"/>
          </a:p>
          <a:p>
            <a:pPr eaLnBrk="1" hangingPunct="1">
              <a:buFontTx/>
              <a:buNone/>
            </a:pPr>
            <a:endParaRPr lang="en-GB"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17E9-4360-1643-B2EB-C6F1CD27200E}"/>
              </a:ext>
            </a:extLst>
          </p:cNvPr>
          <p:cNvSpPr>
            <a:spLocks noGrp="1"/>
          </p:cNvSpPr>
          <p:nvPr>
            <p:ph type="title"/>
          </p:nvPr>
        </p:nvSpPr>
        <p:spPr>
          <a:xfrm>
            <a:off x="4965430" y="629268"/>
            <a:ext cx="6586491" cy="1286160"/>
          </a:xfrm>
        </p:spPr>
        <p:txBody>
          <a:bodyPr anchor="b">
            <a:normAutofit/>
          </a:bodyPr>
          <a:lstStyle/>
          <a:p>
            <a:r>
              <a:rPr lang="en-GB" sz="4100"/>
              <a:t>Complex (or multifactorial) diseases</a:t>
            </a:r>
            <a:endParaRPr lang="en-US" sz="4100"/>
          </a:p>
        </p:txBody>
      </p:sp>
      <p:sp>
        <p:nvSpPr>
          <p:cNvPr id="3" name="Content Placeholder 2">
            <a:extLst>
              <a:ext uri="{FF2B5EF4-FFF2-40B4-BE49-F238E27FC236}">
                <a16:creationId xmlns:a16="http://schemas.microsoft.com/office/drawing/2014/main" id="{8A379631-87B1-6547-ADD9-23DF212EBE30}"/>
              </a:ext>
            </a:extLst>
          </p:cNvPr>
          <p:cNvSpPr>
            <a:spLocks noGrp="1"/>
          </p:cNvSpPr>
          <p:nvPr>
            <p:ph idx="1"/>
          </p:nvPr>
        </p:nvSpPr>
        <p:spPr>
          <a:xfrm>
            <a:off x="4965431" y="2438400"/>
            <a:ext cx="6586489" cy="3785419"/>
          </a:xfrm>
        </p:spPr>
        <p:txBody>
          <a:bodyPr>
            <a:normAutofit/>
          </a:bodyPr>
          <a:lstStyle/>
          <a:p>
            <a:pPr marL="0" indent="0">
              <a:buNone/>
            </a:pPr>
            <a:r>
              <a:rPr lang="en-GB" sz="1800" dirty="0"/>
              <a:t>• Multifactorial Diseases are different from:</a:t>
            </a:r>
          </a:p>
          <a:p>
            <a:pPr marL="457200" lvl="1" indent="0">
              <a:buNone/>
            </a:pPr>
            <a:r>
              <a:rPr lang="en-GB" sz="1400" dirty="0"/>
              <a:t>• Genetic disorders: risk is not only driven by genetic variation</a:t>
            </a:r>
          </a:p>
          <a:p>
            <a:pPr marL="457200" lvl="1" indent="0">
              <a:buNone/>
            </a:pPr>
            <a:r>
              <a:rPr lang="en-GB" sz="1400" dirty="0"/>
              <a:t>• Infectious diseases: not induced by a pathogen</a:t>
            </a:r>
          </a:p>
          <a:p>
            <a:pPr marL="0" indent="0">
              <a:buNone/>
            </a:pPr>
            <a:r>
              <a:rPr lang="en-GB" sz="1800" dirty="0"/>
              <a:t>• Multifactorial Diseases :</a:t>
            </a:r>
          </a:p>
          <a:p>
            <a:pPr marL="457200" lvl="1" indent="0">
              <a:buNone/>
            </a:pPr>
            <a:r>
              <a:rPr lang="en-GB" sz="1400" dirty="0"/>
              <a:t>• Do not have a single genetic cause</a:t>
            </a:r>
          </a:p>
          <a:p>
            <a:pPr marL="457200" lvl="1" indent="0">
              <a:buNone/>
            </a:pPr>
            <a:r>
              <a:rPr lang="en-GB" sz="1400" dirty="0"/>
              <a:t>• Their risk is not only driven by genetic variation</a:t>
            </a:r>
          </a:p>
          <a:p>
            <a:pPr marL="457200" lvl="1" indent="0">
              <a:buNone/>
            </a:pPr>
            <a:r>
              <a:rPr lang="en-GB" sz="1400" dirty="0"/>
              <a:t>• Are likely associated with the effect of:</a:t>
            </a:r>
          </a:p>
          <a:p>
            <a:pPr marL="914400" lvl="2" indent="0">
              <a:buNone/>
            </a:pPr>
            <a:r>
              <a:rPr lang="en-GB" sz="1400" dirty="0"/>
              <a:t>• Multiple genes</a:t>
            </a:r>
          </a:p>
          <a:p>
            <a:pPr marL="914400" lvl="2" indent="0">
              <a:buNone/>
            </a:pPr>
            <a:r>
              <a:rPr lang="en-GB" sz="1400" dirty="0"/>
              <a:t>• Lifestyle and environmental factors</a:t>
            </a:r>
          </a:p>
          <a:p>
            <a:pPr marL="914400" lvl="2" indent="0">
              <a:buNone/>
            </a:pPr>
            <a:r>
              <a:rPr lang="en-GB" sz="1400" dirty="0"/>
              <a:t>• Foetal programming (?)</a:t>
            </a:r>
          </a:p>
          <a:p>
            <a:endParaRPr lang="en-US" sz="1300" dirty="0"/>
          </a:p>
        </p:txBody>
      </p:sp>
      <p:pic>
        <p:nvPicPr>
          <p:cNvPr id="5" name="Picture 4" descr="Chemical formulae are written on paper">
            <a:extLst>
              <a:ext uri="{FF2B5EF4-FFF2-40B4-BE49-F238E27FC236}">
                <a16:creationId xmlns:a16="http://schemas.microsoft.com/office/drawing/2014/main" id="{3B36F608-2AF6-B6D6-A0C6-A01B51EB7408}"/>
              </a:ext>
            </a:extLst>
          </p:cNvPr>
          <p:cNvPicPr>
            <a:picLocks noChangeAspect="1"/>
          </p:cNvPicPr>
          <p:nvPr/>
        </p:nvPicPr>
        <p:blipFill rotWithShape="1">
          <a:blip r:embed="rId2"/>
          <a:srcRect l="30761" r="3121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531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1F342-5018-744F-8922-6228DBB04FDB}"/>
              </a:ext>
            </a:extLst>
          </p:cNvPr>
          <p:cNvSpPr>
            <a:spLocks noGrp="1"/>
          </p:cNvSpPr>
          <p:nvPr>
            <p:ph type="title"/>
          </p:nvPr>
        </p:nvSpPr>
        <p:spPr>
          <a:xfrm>
            <a:off x="630936" y="640080"/>
            <a:ext cx="4818888" cy="1481328"/>
          </a:xfrm>
        </p:spPr>
        <p:txBody>
          <a:bodyPr anchor="b">
            <a:normAutofit/>
          </a:bodyPr>
          <a:lstStyle/>
          <a:p>
            <a:r>
              <a:rPr lang="en-GB" sz="4200" dirty="0"/>
              <a:t>The ‘central dogma’ of molecular biology</a:t>
            </a:r>
            <a:endParaRPr lang="en-US" sz="4200" dirty="0"/>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77D7B5-A85D-F546-AD66-BBA3B24E878C}"/>
              </a:ext>
            </a:extLst>
          </p:cNvPr>
          <p:cNvSpPr>
            <a:spLocks noGrp="1"/>
          </p:cNvSpPr>
          <p:nvPr>
            <p:ph idx="1"/>
          </p:nvPr>
        </p:nvSpPr>
        <p:spPr>
          <a:xfrm>
            <a:off x="630936" y="2660904"/>
            <a:ext cx="4818888" cy="3547872"/>
          </a:xfrm>
        </p:spPr>
        <p:txBody>
          <a:bodyPr anchor="t">
            <a:normAutofit/>
          </a:bodyPr>
          <a:lstStyle/>
          <a:p>
            <a:pPr marL="0" indent="0">
              <a:buNone/>
            </a:pPr>
            <a:r>
              <a:rPr lang="en-GB" sz="1500" dirty="0"/>
              <a:t>Research question: How to explore gene expression and its regulation?</a:t>
            </a:r>
          </a:p>
          <a:p>
            <a:pPr marL="0" indent="0">
              <a:buNone/>
            </a:pPr>
            <a:endParaRPr lang="en-GB" sz="1500" dirty="0"/>
          </a:p>
          <a:p>
            <a:pPr marL="0" indent="0">
              <a:buNone/>
            </a:pPr>
            <a:r>
              <a:rPr lang="en-GB" sz="1500" dirty="0"/>
              <a:t>General view: ‘DNA makes RNA makes proteins’</a:t>
            </a:r>
          </a:p>
          <a:p>
            <a:r>
              <a:rPr lang="en-GB" sz="1500" dirty="0"/>
              <a:t>How does the information can be transmitted and possibly distorted?</a:t>
            </a:r>
          </a:p>
          <a:p>
            <a:pPr marL="0" indent="0">
              <a:buNone/>
            </a:pPr>
            <a:endParaRPr lang="en-GB" sz="1500" dirty="0"/>
          </a:p>
          <a:p>
            <a:pPr marL="0" indent="0">
              <a:buNone/>
            </a:pPr>
            <a:r>
              <a:rPr lang="en-GB" sz="1500" dirty="0"/>
              <a:t>General transfers of information</a:t>
            </a:r>
          </a:p>
          <a:p>
            <a:pPr marL="0" indent="0">
              <a:buNone/>
            </a:pPr>
            <a:r>
              <a:rPr lang="en-GB" sz="1500" dirty="0"/>
              <a:t>1. Replication (DNA </a:t>
            </a:r>
            <a:r>
              <a:rPr lang="en-GB" sz="1500" dirty="0">
                <a:sym typeface="Wingdings" pitchFamily="2" charset="2"/>
              </a:rPr>
              <a:t> </a:t>
            </a:r>
            <a:r>
              <a:rPr lang="en-GB" sz="1500" dirty="0"/>
              <a:t>DNA)</a:t>
            </a:r>
          </a:p>
          <a:p>
            <a:pPr marL="0" indent="0">
              <a:buNone/>
            </a:pPr>
            <a:r>
              <a:rPr lang="en-GB" sz="1500" dirty="0"/>
              <a:t>2. Transcription (DNA </a:t>
            </a:r>
            <a:r>
              <a:rPr lang="en-GB" sz="1500" dirty="0">
                <a:sym typeface="Wingdings" pitchFamily="2" charset="2"/>
              </a:rPr>
              <a:t></a:t>
            </a:r>
            <a:r>
              <a:rPr lang="en-GB" sz="1500" dirty="0"/>
              <a:t> RNA)</a:t>
            </a:r>
          </a:p>
          <a:p>
            <a:pPr marL="0" indent="0">
              <a:buNone/>
            </a:pPr>
            <a:r>
              <a:rPr lang="en-GB" sz="1500" dirty="0"/>
              <a:t>3. Translation (RNA </a:t>
            </a:r>
            <a:r>
              <a:rPr lang="en-GB" sz="1500" dirty="0">
                <a:sym typeface="Wingdings" pitchFamily="2" charset="2"/>
              </a:rPr>
              <a:t></a:t>
            </a:r>
            <a:r>
              <a:rPr lang="en-GB" sz="1500" dirty="0"/>
              <a:t> proteins)</a:t>
            </a:r>
          </a:p>
          <a:p>
            <a:endParaRPr lang="en-US" sz="1500" dirty="0"/>
          </a:p>
        </p:txBody>
      </p:sp>
      <p:pic>
        <p:nvPicPr>
          <p:cNvPr id="4" name="Picture 3">
            <a:extLst>
              <a:ext uri="{FF2B5EF4-FFF2-40B4-BE49-F238E27FC236}">
                <a16:creationId xmlns:a16="http://schemas.microsoft.com/office/drawing/2014/main" id="{B85A3B84-2E4F-4C4F-889D-2922AD38BEDB}"/>
              </a:ext>
            </a:extLst>
          </p:cNvPr>
          <p:cNvPicPr>
            <a:picLocks noChangeAspect="1"/>
          </p:cNvPicPr>
          <p:nvPr/>
        </p:nvPicPr>
        <p:blipFill>
          <a:blip r:embed="rId2"/>
          <a:stretch>
            <a:fillRect/>
          </a:stretch>
        </p:blipFill>
        <p:spPr>
          <a:xfrm>
            <a:off x="6099048" y="678890"/>
            <a:ext cx="5458968" cy="5500219"/>
          </a:xfrm>
          <a:prstGeom prst="rect">
            <a:avLst/>
          </a:prstGeom>
        </p:spPr>
      </p:pic>
    </p:spTree>
    <p:extLst>
      <p:ext uri="{BB962C8B-B14F-4D97-AF65-F5344CB8AC3E}">
        <p14:creationId xmlns:p14="http://schemas.microsoft.com/office/powerpoint/2010/main" val="2334489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jdr.sagepub.com/content/90/5/561/F2.large.jpg">
            <a:extLst>
              <a:ext uri="{FF2B5EF4-FFF2-40B4-BE49-F238E27FC236}">
                <a16:creationId xmlns:a16="http://schemas.microsoft.com/office/drawing/2014/main" id="{47A9BFEE-7B42-C243-A33A-7CBFF800D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5AC77A-9D05-D760-B58D-8122B7CACEF7}"/>
              </a:ext>
            </a:extLst>
          </p:cNvPr>
          <p:cNvSpPr>
            <a:spLocks noGrp="1"/>
          </p:cNvSpPr>
          <p:nvPr>
            <p:ph type="title"/>
          </p:nvPr>
        </p:nvSpPr>
        <p:spPr>
          <a:xfrm>
            <a:off x="686834" y="1153572"/>
            <a:ext cx="3200400" cy="4461163"/>
          </a:xfrm>
        </p:spPr>
        <p:txBody>
          <a:bodyPr>
            <a:normAutofit/>
          </a:bodyPr>
          <a:lstStyle/>
          <a:p>
            <a:r>
              <a:rPr lang="en-GR" sz="4100">
                <a:solidFill>
                  <a:srgbClr val="FFFFFF"/>
                </a:solidFill>
              </a:rPr>
              <a:t>Study design in molecular epidemiology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1D6B48A-FD7A-52DE-8247-56D112E5E336}"/>
              </a:ext>
            </a:extLst>
          </p:cNvPr>
          <p:cNvSpPr>
            <a:spLocks noGrp="1"/>
          </p:cNvSpPr>
          <p:nvPr>
            <p:ph idx="1"/>
          </p:nvPr>
        </p:nvSpPr>
        <p:spPr>
          <a:xfrm>
            <a:off x="4447308" y="591344"/>
            <a:ext cx="6906491" cy="5585619"/>
          </a:xfrm>
        </p:spPr>
        <p:txBody>
          <a:bodyPr anchor="ctr">
            <a:normAutofit/>
          </a:bodyPr>
          <a:lstStyle/>
          <a:p>
            <a:r>
              <a:rPr lang="en-GB" dirty="0"/>
              <a:t>Snapshot (cross-sectional) and short-term longitudinal studies</a:t>
            </a:r>
          </a:p>
          <a:p>
            <a:r>
              <a:rPr lang="en-GB" dirty="0"/>
              <a:t>Case-Control Studies</a:t>
            </a:r>
          </a:p>
          <a:p>
            <a:r>
              <a:rPr lang="en-GB" dirty="0"/>
              <a:t>Prospective (Cohort) Studies</a:t>
            </a:r>
          </a:p>
          <a:p>
            <a:r>
              <a:rPr lang="en-GB" dirty="0"/>
              <a:t>Studies within prospective designs (e.g., nested case-control, case-cohort)</a:t>
            </a:r>
          </a:p>
          <a:p>
            <a:r>
              <a:rPr lang="en-GB" dirty="0"/>
              <a:t>Studies limited to cases (case-only approaches)</a:t>
            </a:r>
          </a:p>
          <a:p>
            <a:endParaRPr lang="en-GR" dirty="0"/>
          </a:p>
        </p:txBody>
      </p:sp>
    </p:spTree>
    <p:extLst>
      <p:ext uri="{BB962C8B-B14F-4D97-AF65-F5344CB8AC3E}">
        <p14:creationId xmlns:p14="http://schemas.microsoft.com/office/powerpoint/2010/main" val="1178214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Object 2">
            <a:extLst>
              <a:ext uri="{FF2B5EF4-FFF2-40B4-BE49-F238E27FC236}">
                <a16:creationId xmlns:a16="http://schemas.microsoft.com/office/drawing/2014/main" id="{8ABEE521-645E-7447-BDCA-63E4BE2841C6}"/>
              </a:ext>
            </a:extLst>
          </p:cNvPr>
          <p:cNvGraphicFramePr>
            <a:graphicFrameLocks noChangeAspect="1"/>
          </p:cNvGraphicFramePr>
          <p:nvPr/>
        </p:nvGraphicFramePr>
        <p:xfrm>
          <a:off x="2057400" y="228600"/>
          <a:ext cx="7848600" cy="6248400"/>
        </p:xfrm>
        <a:graphic>
          <a:graphicData uri="http://schemas.openxmlformats.org/presentationml/2006/ole">
            <mc:AlternateContent xmlns:mc="http://schemas.openxmlformats.org/markup-compatibility/2006">
              <mc:Choice xmlns:v="urn:schemas-microsoft-com:vml" Requires="v">
                <p:oleObj name="Bitmap Image" r:id="rId3" imgW="2495550" imgH="2559050" progId="Paint.Picture">
                  <p:embed/>
                </p:oleObj>
              </mc:Choice>
              <mc:Fallback>
                <p:oleObj name="Bitmap Image" r:id="rId3" imgW="2495550" imgH="2559050" progId="Paint.Picture">
                  <p:embed/>
                  <p:pic>
                    <p:nvPicPr>
                      <p:cNvPr id="25601" name="Object 2">
                        <a:extLst>
                          <a:ext uri="{FF2B5EF4-FFF2-40B4-BE49-F238E27FC236}">
                            <a16:creationId xmlns:a16="http://schemas.microsoft.com/office/drawing/2014/main" id="{8ABEE521-645E-7447-BDCA-63E4BE284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28600"/>
                        <a:ext cx="7848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0BF279-ECFE-EE47-8C82-B09D44B8E6E1}"/>
              </a:ext>
            </a:extLst>
          </p:cNvPr>
          <p:cNvSpPr>
            <a:spLocks noGrp="1"/>
          </p:cNvSpPr>
          <p:nvPr>
            <p:ph type="title"/>
          </p:nvPr>
        </p:nvSpPr>
        <p:spPr>
          <a:xfrm>
            <a:off x="838200" y="365125"/>
            <a:ext cx="10515600" cy="1325563"/>
          </a:xfrm>
        </p:spPr>
        <p:txBody>
          <a:bodyPr>
            <a:normAutofit/>
          </a:bodyPr>
          <a:lstStyle/>
          <a:p>
            <a:r>
              <a:rPr lang="en-US" altLang="en-US" sz="5400"/>
              <a:t>Definition of “Omics” Terms</a:t>
            </a:r>
            <a:endParaRPr lang="en-US" sz="5400"/>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402F98-4125-B74D-AFA0-6099F5E5210F}"/>
              </a:ext>
            </a:extLst>
          </p:cNvPr>
          <p:cNvSpPr>
            <a:spLocks noGrp="1"/>
          </p:cNvSpPr>
          <p:nvPr>
            <p:ph idx="1"/>
          </p:nvPr>
        </p:nvSpPr>
        <p:spPr>
          <a:xfrm>
            <a:off x="838200" y="1929384"/>
            <a:ext cx="10515600" cy="4251960"/>
          </a:xfrm>
        </p:spPr>
        <p:txBody>
          <a:bodyPr>
            <a:normAutofit/>
          </a:bodyPr>
          <a:lstStyle/>
          <a:p>
            <a:pPr>
              <a:buFont typeface="Arial"/>
              <a:buChar char="•"/>
              <a:defRPr/>
            </a:pPr>
            <a:r>
              <a:rPr lang="en-US" sz="2000" dirty="0"/>
              <a:t>Genome.  The complete set of genetic material of a cell or organism.</a:t>
            </a:r>
          </a:p>
          <a:p>
            <a:pPr>
              <a:buFont typeface="Arial"/>
              <a:buChar char="•"/>
              <a:defRPr/>
            </a:pPr>
            <a:r>
              <a:rPr lang="en-US" sz="2000" dirty="0"/>
              <a:t>Genomics  The study of the genome.</a:t>
            </a:r>
          </a:p>
          <a:p>
            <a:pPr>
              <a:buFont typeface="Arial"/>
              <a:buChar char="•"/>
              <a:defRPr/>
            </a:pPr>
            <a:r>
              <a:rPr lang="en-US" sz="2000" dirty="0"/>
              <a:t>Proteomics  The study of the entire set of proteins in a cell or organism.</a:t>
            </a:r>
          </a:p>
          <a:p>
            <a:pPr>
              <a:buFont typeface="Arial"/>
              <a:buChar char="•"/>
              <a:defRPr/>
            </a:pPr>
            <a:r>
              <a:rPr lang="en-US" sz="2000" dirty="0"/>
              <a:t>Metabolomics  The study of the complete set of low-molecular weight metabolites in a cell or organism at any one time.</a:t>
            </a:r>
          </a:p>
          <a:p>
            <a:pPr>
              <a:buFont typeface="Arial"/>
              <a:buChar char="•"/>
              <a:defRPr/>
            </a:pPr>
            <a:r>
              <a:rPr lang="en-US" sz="2000" dirty="0" err="1"/>
              <a:t>Transcriptom</a:t>
            </a:r>
            <a:r>
              <a:rPr lang="en-GB" sz="2000" dirty="0" err="1"/>
              <a:t>ics</a:t>
            </a:r>
            <a:r>
              <a:rPr lang="en-US" sz="2000" dirty="0"/>
              <a:t>. The study of mRNAs produced by a cell or a population of cells.  This is the total expression of the genes in that cell or population of cells.</a:t>
            </a:r>
          </a:p>
          <a:p>
            <a:pPr>
              <a:buFont typeface="Arial"/>
              <a:buChar char="•"/>
              <a:defRPr/>
            </a:pPr>
            <a:r>
              <a:rPr lang="en-US" sz="2000" dirty="0"/>
              <a:t>Epigenetics  Changes in gene expression that are NOT due to changes in DNA sequence. Epigenetic changes include methylation of DNA (which represses gene expression), acetylation of histones (which enhances gene expression), and micro-RNAs (22-base RNAs).</a:t>
            </a:r>
          </a:p>
          <a:p>
            <a:pPr>
              <a:buFont typeface="Arial"/>
              <a:buChar char="•"/>
              <a:defRPr/>
            </a:pPr>
            <a:r>
              <a:rPr lang="en-US" sz="2000" dirty="0"/>
              <a:t>Proteome, metabolome, transcriptome</a:t>
            </a:r>
          </a:p>
          <a:p>
            <a:endParaRPr lang="en-US" sz="2000" dirty="0"/>
          </a:p>
        </p:txBody>
      </p:sp>
    </p:spTree>
    <p:extLst>
      <p:ext uri="{BB962C8B-B14F-4D97-AF65-F5344CB8AC3E}">
        <p14:creationId xmlns:p14="http://schemas.microsoft.com/office/powerpoint/2010/main" val="105814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F6C0F-C16A-B94D-AFE7-0E854A3D1A89}"/>
              </a:ext>
            </a:extLst>
          </p:cNvPr>
          <p:cNvSpPr>
            <a:spLocks noGrp="1"/>
          </p:cNvSpPr>
          <p:nvPr>
            <p:ph type="title"/>
          </p:nvPr>
        </p:nvSpPr>
        <p:spPr>
          <a:xfrm>
            <a:off x="686834" y="591344"/>
            <a:ext cx="3200400" cy="5585619"/>
          </a:xfrm>
        </p:spPr>
        <p:txBody>
          <a:bodyPr>
            <a:normAutofit/>
          </a:bodyPr>
          <a:lstStyle/>
          <a:p>
            <a:r>
              <a:rPr lang="en-US">
                <a:solidFill>
                  <a:srgbClr val="FFFFFF"/>
                </a:solidFill>
              </a:rPr>
              <a:t>Genomics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BA2A426-C676-B847-ADBB-3F318CC4E100}"/>
              </a:ext>
            </a:extLst>
          </p:cNvPr>
          <p:cNvSpPr>
            <a:spLocks noGrp="1"/>
          </p:cNvSpPr>
          <p:nvPr>
            <p:ph idx="1"/>
          </p:nvPr>
        </p:nvSpPr>
        <p:spPr>
          <a:xfrm>
            <a:off x="4447308" y="591344"/>
            <a:ext cx="6906491" cy="5585619"/>
          </a:xfrm>
        </p:spPr>
        <p:txBody>
          <a:bodyPr anchor="ctr">
            <a:normAutofit/>
          </a:bodyPr>
          <a:lstStyle/>
          <a:p>
            <a:pPr marL="0" indent="0">
              <a:buNone/>
            </a:pPr>
            <a:r>
              <a:rPr lang="en-GB" b="1" dirty="0"/>
              <a:t>Methods</a:t>
            </a:r>
          </a:p>
          <a:p>
            <a:pPr marL="0" indent="0">
              <a:buNone/>
            </a:pPr>
            <a:r>
              <a:rPr lang="en-GB" dirty="0"/>
              <a:t>• Targeted: pre-identified variable regions</a:t>
            </a:r>
          </a:p>
          <a:p>
            <a:pPr marL="457200" lvl="1" indent="0">
              <a:buNone/>
            </a:pPr>
            <a:r>
              <a:rPr lang="en-GB" dirty="0"/>
              <a:t>• Single-nucleotide polymorphisms (SNPs): known DNA loci where there is some genetic variation</a:t>
            </a:r>
          </a:p>
          <a:p>
            <a:pPr marL="457200" lvl="1" indent="0">
              <a:buNone/>
            </a:pPr>
            <a:r>
              <a:rPr lang="en-GB" dirty="0"/>
              <a:t>• Copy-number variations (CNVs): repeated sequences and the number of copies may vary across individuals</a:t>
            </a:r>
          </a:p>
          <a:p>
            <a:pPr marL="0" indent="0">
              <a:buNone/>
            </a:pPr>
            <a:r>
              <a:rPr lang="en-GB" dirty="0"/>
              <a:t>• Partly targeted: exome sequencing</a:t>
            </a:r>
          </a:p>
          <a:p>
            <a:pPr marL="0" indent="0">
              <a:buNone/>
            </a:pPr>
            <a:r>
              <a:rPr lang="en-GB" dirty="0"/>
              <a:t>• Untargeted: whole genome sequencing</a:t>
            </a:r>
          </a:p>
          <a:p>
            <a:pPr marL="0" indent="0">
              <a:buNone/>
            </a:pPr>
            <a:r>
              <a:rPr lang="en-GB" dirty="0">
                <a:sym typeface="Wingdings" pitchFamily="2" charset="2"/>
              </a:rPr>
              <a:t> </a:t>
            </a:r>
            <a:r>
              <a:rPr lang="en-GB" dirty="0"/>
              <a:t>enables the identification of novel variants (e.g. useful for rare diseases)</a:t>
            </a:r>
          </a:p>
          <a:p>
            <a:endParaRPr lang="en-US" dirty="0"/>
          </a:p>
        </p:txBody>
      </p:sp>
    </p:spTree>
    <p:extLst>
      <p:ext uri="{BB962C8B-B14F-4D97-AF65-F5344CB8AC3E}">
        <p14:creationId xmlns:p14="http://schemas.microsoft.com/office/powerpoint/2010/main" val="2257622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F6C0F-C16A-B94D-AFE7-0E854A3D1A89}"/>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Genomics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BA2A426-C676-B847-ADBB-3F318CC4E100}"/>
              </a:ext>
            </a:extLst>
          </p:cNvPr>
          <p:cNvSpPr>
            <a:spLocks noGrp="1"/>
          </p:cNvSpPr>
          <p:nvPr>
            <p:ph idx="1"/>
          </p:nvPr>
        </p:nvSpPr>
        <p:spPr>
          <a:xfrm>
            <a:off x="4447308" y="591344"/>
            <a:ext cx="6906491" cy="5585619"/>
          </a:xfrm>
        </p:spPr>
        <p:txBody>
          <a:bodyPr anchor="ctr">
            <a:normAutofit lnSpcReduction="10000"/>
          </a:bodyPr>
          <a:lstStyle/>
          <a:p>
            <a:pPr marL="0" indent="0">
              <a:buNone/>
            </a:pPr>
            <a:r>
              <a:rPr lang="en-GB" b="1" dirty="0"/>
              <a:t>Outputs</a:t>
            </a:r>
          </a:p>
          <a:p>
            <a:pPr marL="0" indent="0">
              <a:buNone/>
            </a:pPr>
            <a:r>
              <a:rPr lang="en-GB" dirty="0"/>
              <a:t>•Targeted: alleles or copy number</a:t>
            </a:r>
          </a:p>
          <a:p>
            <a:pPr>
              <a:buFont typeface="Wingdings" pitchFamily="2" charset="2"/>
              <a:buChar char="à"/>
            </a:pPr>
            <a:r>
              <a:rPr lang="en-GB" dirty="0"/>
              <a:t>Statistical analysis is straightforward</a:t>
            </a:r>
          </a:p>
          <a:p>
            <a:pPr marL="0" indent="0">
              <a:buNone/>
            </a:pPr>
            <a:r>
              <a:rPr lang="en-GB" dirty="0"/>
              <a:t>Partly targeted and untargeted: sequence reads</a:t>
            </a:r>
          </a:p>
          <a:p>
            <a:pPr marL="0" indent="0">
              <a:buNone/>
            </a:pPr>
            <a:r>
              <a:rPr lang="en-GB" dirty="0">
                <a:sym typeface="Wingdings" pitchFamily="2" charset="2"/>
              </a:rPr>
              <a:t></a:t>
            </a:r>
            <a:r>
              <a:rPr lang="en-GB" dirty="0"/>
              <a:t> Must map to reference genome</a:t>
            </a:r>
          </a:p>
          <a:p>
            <a:pPr marL="0" indent="0">
              <a:buNone/>
            </a:pPr>
            <a:r>
              <a:rPr lang="en-GB" b="1" dirty="0"/>
              <a:t>Feasibility</a:t>
            </a:r>
            <a:endParaRPr lang="en-GB" dirty="0"/>
          </a:p>
          <a:p>
            <a:pPr marL="0" indent="0">
              <a:buNone/>
            </a:pPr>
            <a:r>
              <a:rPr lang="en-GB" dirty="0"/>
              <a:t>• Low price</a:t>
            </a:r>
          </a:p>
          <a:p>
            <a:pPr marL="0" indent="0">
              <a:buNone/>
            </a:pPr>
            <a:r>
              <a:rPr lang="en-GB" dirty="0"/>
              <a:t>• High reproducibility</a:t>
            </a:r>
          </a:p>
          <a:p>
            <a:pPr marL="0" indent="0">
              <a:buNone/>
            </a:pPr>
            <a:endParaRPr lang="en-US" dirty="0"/>
          </a:p>
          <a:p>
            <a:pPr marL="0" indent="0">
              <a:buNone/>
            </a:pPr>
            <a:r>
              <a:rPr lang="en-US" dirty="0">
                <a:sym typeface="Wingdings" pitchFamily="2" charset="2"/>
              </a:rPr>
              <a:t></a:t>
            </a:r>
            <a:r>
              <a:rPr lang="en-US" dirty="0"/>
              <a:t> Targeted Genomics (10</a:t>
            </a:r>
            <a:r>
              <a:rPr lang="en-US" baseline="30000" dirty="0"/>
              <a:t>9</a:t>
            </a:r>
            <a:r>
              <a:rPr lang="en-US" dirty="0"/>
              <a:t> variables) can be pooled and measures in huge populations</a:t>
            </a:r>
          </a:p>
          <a:p>
            <a:pPr marL="0" indent="0">
              <a:buNone/>
            </a:pPr>
            <a:endParaRPr lang="en-US" dirty="0"/>
          </a:p>
        </p:txBody>
      </p:sp>
    </p:spTree>
    <p:extLst>
      <p:ext uri="{BB962C8B-B14F-4D97-AF65-F5344CB8AC3E}">
        <p14:creationId xmlns:p14="http://schemas.microsoft.com/office/powerpoint/2010/main" val="1716089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E314A5-72AB-9C41-9D4F-DD945B6125B2}"/>
              </a:ext>
            </a:extLst>
          </p:cNvPr>
          <p:cNvSpPr>
            <a:spLocks noGrp="1"/>
          </p:cNvSpPr>
          <p:nvPr>
            <p:ph type="title"/>
          </p:nvPr>
        </p:nvSpPr>
        <p:spPr>
          <a:xfrm>
            <a:off x="630936" y="457200"/>
            <a:ext cx="4343400" cy="1929384"/>
          </a:xfrm>
        </p:spPr>
        <p:txBody>
          <a:bodyPr anchor="ctr">
            <a:normAutofit/>
          </a:bodyPr>
          <a:lstStyle/>
          <a:p>
            <a:r>
              <a:rPr lang="en-US" sz="4800"/>
              <a:t>Epigenetics</a:t>
            </a:r>
          </a:p>
        </p:txBody>
      </p:sp>
      <p:sp>
        <p:nvSpPr>
          <p:cNvPr id="1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EBE7EC-F7BC-794C-8278-963F2A725918}"/>
              </a:ext>
            </a:extLst>
          </p:cNvPr>
          <p:cNvSpPr>
            <a:spLocks noGrp="1"/>
          </p:cNvSpPr>
          <p:nvPr>
            <p:ph idx="1"/>
          </p:nvPr>
        </p:nvSpPr>
        <p:spPr>
          <a:xfrm>
            <a:off x="5541263" y="457200"/>
            <a:ext cx="6007608" cy="1929384"/>
          </a:xfrm>
        </p:spPr>
        <p:txBody>
          <a:bodyPr anchor="ctr">
            <a:normAutofit/>
          </a:bodyPr>
          <a:lstStyle/>
          <a:p>
            <a:r>
              <a:rPr lang="en-GB" sz="1900"/>
              <a:t>DNA methylation: </a:t>
            </a:r>
          </a:p>
          <a:p>
            <a:pPr lvl="1"/>
            <a:r>
              <a:rPr lang="en-GB" sz="1900"/>
              <a:t>Methyl groups (–CH3) attached to cytosines</a:t>
            </a:r>
          </a:p>
          <a:p>
            <a:pPr lvl="1"/>
            <a:r>
              <a:rPr lang="en-GB" sz="1900"/>
              <a:t>Usually (but not exclusively) in C followed by G (CpG loci)</a:t>
            </a:r>
          </a:p>
          <a:p>
            <a:pPr lvl="1"/>
            <a:r>
              <a:rPr lang="en-GB" sz="1900"/>
              <a:t>Most CpG loci clustered in dense ‘CpG islands’</a:t>
            </a:r>
          </a:p>
          <a:p>
            <a:pPr lvl="1"/>
            <a:r>
              <a:rPr lang="en-GB" sz="1900"/>
              <a:t>Effect on transcription dependent on location</a:t>
            </a:r>
          </a:p>
          <a:p>
            <a:endParaRPr lang="en-US" sz="1900"/>
          </a:p>
        </p:txBody>
      </p:sp>
      <p:pic>
        <p:nvPicPr>
          <p:cNvPr id="5" name="Picture 4">
            <a:extLst>
              <a:ext uri="{FF2B5EF4-FFF2-40B4-BE49-F238E27FC236}">
                <a16:creationId xmlns:a16="http://schemas.microsoft.com/office/drawing/2014/main" id="{04164E74-CBBD-EC42-A9F6-1812CC6A45A8}"/>
              </a:ext>
            </a:extLst>
          </p:cNvPr>
          <p:cNvPicPr>
            <a:picLocks noChangeAspect="1"/>
          </p:cNvPicPr>
          <p:nvPr/>
        </p:nvPicPr>
        <p:blipFill>
          <a:blip r:embed="rId3"/>
          <a:stretch>
            <a:fillRect/>
          </a:stretch>
        </p:blipFill>
        <p:spPr>
          <a:xfrm>
            <a:off x="466344" y="2905201"/>
            <a:ext cx="5468112" cy="3007461"/>
          </a:xfrm>
          <a:prstGeom prst="rect">
            <a:avLst/>
          </a:prstGeom>
        </p:spPr>
      </p:pic>
      <p:pic>
        <p:nvPicPr>
          <p:cNvPr id="4" name="Picture 3">
            <a:extLst>
              <a:ext uri="{FF2B5EF4-FFF2-40B4-BE49-F238E27FC236}">
                <a16:creationId xmlns:a16="http://schemas.microsoft.com/office/drawing/2014/main" id="{038436B8-146A-F640-9207-B35B4F39587F}"/>
              </a:ext>
            </a:extLst>
          </p:cNvPr>
          <p:cNvPicPr>
            <a:picLocks noChangeAspect="1"/>
          </p:cNvPicPr>
          <p:nvPr/>
        </p:nvPicPr>
        <p:blipFill>
          <a:blip r:embed="rId4"/>
          <a:stretch>
            <a:fillRect/>
          </a:stretch>
        </p:blipFill>
        <p:spPr>
          <a:xfrm>
            <a:off x="6254496" y="2932543"/>
            <a:ext cx="5468112" cy="2952778"/>
          </a:xfrm>
          <a:prstGeom prst="rect">
            <a:avLst/>
          </a:prstGeom>
        </p:spPr>
      </p:pic>
    </p:spTree>
    <p:extLst>
      <p:ext uri="{BB962C8B-B14F-4D97-AF65-F5344CB8AC3E}">
        <p14:creationId xmlns:p14="http://schemas.microsoft.com/office/powerpoint/2010/main" val="1847846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04848-8AE7-3649-8430-3EFFFEC56F57}"/>
              </a:ext>
            </a:extLst>
          </p:cNvPr>
          <p:cNvSpPr>
            <a:spLocks noGrp="1"/>
          </p:cNvSpPr>
          <p:nvPr>
            <p:ph type="title"/>
          </p:nvPr>
        </p:nvSpPr>
        <p:spPr>
          <a:xfrm>
            <a:off x="838200" y="365125"/>
            <a:ext cx="10515600" cy="1325563"/>
          </a:xfrm>
        </p:spPr>
        <p:txBody>
          <a:bodyPr>
            <a:normAutofit/>
          </a:bodyPr>
          <a:lstStyle/>
          <a:p>
            <a:r>
              <a:rPr lang="en-GB" sz="5400"/>
              <a:t>Epigenomics: DNA methylation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1FBBF5-FFE7-EE4C-AF1C-3BCC5F071DDA}"/>
              </a:ext>
            </a:extLst>
          </p:cNvPr>
          <p:cNvSpPr>
            <a:spLocks noGrp="1"/>
          </p:cNvSpPr>
          <p:nvPr>
            <p:ph idx="1"/>
          </p:nvPr>
        </p:nvSpPr>
        <p:spPr>
          <a:xfrm>
            <a:off x="838200" y="1929384"/>
            <a:ext cx="10515600" cy="4251960"/>
          </a:xfrm>
        </p:spPr>
        <p:txBody>
          <a:bodyPr>
            <a:normAutofit/>
          </a:bodyPr>
          <a:lstStyle/>
          <a:p>
            <a:pPr marL="0" indent="0">
              <a:buNone/>
            </a:pPr>
            <a:r>
              <a:rPr lang="en-US" sz="2200" b="1" dirty="0"/>
              <a:t>Method</a:t>
            </a:r>
          </a:p>
          <a:p>
            <a:pPr marL="0" indent="0">
              <a:buNone/>
            </a:pPr>
            <a:r>
              <a:rPr lang="en-GB" sz="2200" dirty="0"/>
              <a:t>Create polymorphisms at methylated cytosines using bisulphite conversion (C → U/T, me-C → C). Then sequenced using  genomic methods</a:t>
            </a:r>
          </a:p>
          <a:p>
            <a:r>
              <a:rPr lang="en-GB" sz="2200" dirty="0"/>
              <a:t>Output:</a:t>
            </a:r>
          </a:p>
          <a:p>
            <a:pPr lvl="1"/>
            <a:r>
              <a:rPr lang="en-GB" sz="2200" dirty="0"/>
              <a:t>Percentage of methylated cytosines at CpG loci of interest</a:t>
            </a:r>
          </a:p>
          <a:p>
            <a:pPr lvl="1"/>
            <a:r>
              <a:rPr lang="en-GB" sz="2200" dirty="0"/>
              <a:t>Average over many cells, possibly of different types</a:t>
            </a:r>
          </a:p>
          <a:p>
            <a:pPr lvl="1"/>
            <a:r>
              <a:rPr lang="en-GB" sz="2200" dirty="0"/>
              <a:t>Sequence reads must again be mapped to reference genome</a:t>
            </a:r>
          </a:p>
          <a:p>
            <a:r>
              <a:rPr lang="en-GB" sz="2200" dirty="0"/>
              <a:t>Commercially available microarrays can measure DNA methylation at 100 thousands of CpG loci at feasible costs (~£300/sample) enabling increasing use in epidemiology</a:t>
            </a:r>
          </a:p>
          <a:p>
            <a:pPr marL="0" indent="0">
              <a:buNone/>
            </a:pPr>
            <a:r>
              <a:rPr lang="en-US" sz="2200" dirty="0"/>
              <a:t> </a:t>
            </a:r>
          </a:p>
        </p:txBody>
      </p:sp>
    </p:spTree>
    <p:extLst>
      <p:ext uri="{BB962C8B-B14F-4D97-AF65-F5344CB8AC3E}">
        <p14:creationId xmlns:p14="http://schemas.microsoft.com/office/powerpoint/2010/main" val="3159652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2999657" y="756557"/>
            <a:ext cx="5857875" cy="1376300"/>
            <a:chOff x="-75891" y="4763244"/>
            <a:chExt cx="5857875" cy="1376300"/>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1970"/>
            <a:stretch/>
          </p:blipFill>
          <p:spPr bwMode="auto">
            <a:xfrm>
              <a:off x="-75891" y="4763244"/>
              <a:ext cx="5543550" cy="13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567423" y="5334743"/>
              <a:ext cx="22145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ea typeface="宋体" charset="-122"/>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宋体" charset="-122"/>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宋体" charset="-122"/>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ea typeface="宋体" charset="-122"/>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ea typeface="宋体" charset="-122"/>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宋体" charset="-122"/>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宋体" charset="-122"/>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宋体" charset="-122"/>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ea typeface="宋体" charset="-122"/>
                </a:defRPr>
              </a:lvl9pPr>
            </a:lstStyle>
            <a:p>
              <a:pPr eaLnBrk="1" hangingPunct="1">
                <a:spcBef>
                  <a:spcPct val="0"/>
                </a:spcBef>
                <a:buClrTx/>
                <a:buSzTx/>
                <a:buFontTx/>
                <a:buNone/>
              </a:pPr>
              <a:r>
                <a:rPr lang="en-US" altLang="zh-CN" sz="1600" b="1" dirty="0">
                  <a:solidFill>
                    <a:srgbClr val="FF0000"/>
                  </a:solidFill>
                  <a:latin typeface="Times New Roman" pitchFamily="18" charset="0"/>
                  <a:cs typeface="Times New Roman" pitchFamily="18" charset="0"/>
                </a:rPr>
                <a:t>Bisulfite conversion</a:t>
              </a:r>
              <a:endParaRPr lang="zh-CN" altLang="en-US" sz="1600" b="1" dirty="0">
                <a:solidFill>
                  <a:srgbClr val="FF0000"/>
                </a:solidFill>
                <a:latin typeface="Times New Roman" pitchFamily="18" charset="0"/>
                <a:cs typeface="Times New Roman" pitchFamily="18" charset="0"/>
              </a:endParaRPr>
            </a:p>
          </p:txBody>
        </p:sp>
      </p:grpSp>
      <p:grpSp>
        <p:nvGrpSpPr>
          <p:cNvPr id="10" name="Gruppo 9"/>
          <p:cNvGrpSpPr/>
          <p:nvPr/>
        </p:nvGrpSpPr>
        <p:grpSpPr>
          <a:xfrm>
            <a:off x="3906667" y="2452358"/>
            <a:ext cx="5472608" cy="3798423"/>
            <a:chOff x="157180" y="2648569"/>
            <a:chExt cx="5578213" cy="3837153"/>
          </a:xfrm>
        </p:grpSpPr>
        <p:pic>
          <p:nvPicPr>
            <p:cNvPr id="1026" name="Picture 2" descr="http://upload.wikimedia.org/wikipedia/commons/thumb/6/68/Illuminamethylationworkflow.png/600px-Illuminamethylationworkflow.p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69" t="27240"/>
            <a:stretch/>
          </p:blipFill>
          <p:spPr bwMode="auto">
            <a:xfrm>
              <a:off x="157180" y="2648569"/>
              <a:ext cx="5578213" cy="38371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0453" r="29367"/>
            <a:stretch/>
          </p:blipFill>
          <p:spPr bwMode="auto">
            <a:xfrm>
              <a:off x="4032828" y="2988567"/>
              <a:ext cx="94509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olo 6"/>
          <p:cNvSpPr txBox="1">
            <a:spLocks/>
          </p:cNvSpPr>
          <p:nvPr/>
        </p:nvSpPr>
        <p:spPr>
          <a:xfrm>
            <a:off x="152400" y="153994"/>
            <a:ext cx="11734800" cy="504947"/>
          </a:xfrm>
          <a:prstGeom prst="rect">
            <a:avLst/>
          </a:prstGeom>
        </p:spPr>
        <p:txBody>
          <a:bodyPr vert="horz" wrap="square" lIns="90000" tIns="46800" rIns="90000" bIns="46800" rtlCol="0" anchor="ctr" anchorCtr="0">
            <a:spAutoFit/>
          </a:bodyPr>
          <a:lstStyle>
            <a:defPPr lvl="0">
              <a:buSzPct val="45000"/>
              <a:buFont typeface="StarSymbol"/>
              <a:buNone/>
              <a:defRPr/>
            </a:defPPr>
            <a:lvl1pPr lvl="0" algn="ctr" defTabSz="914400" rtl="0" eaLnBrk="1" latinLnBrk="0" hangingPunct="1">
              <a:spcBef>
                <a:spcPct val="0"/>
              </a:spcBef>
              <a:buSzPct val="45000"/>
              <a:buFont typeface="StarSymbol"/>
              <a:buChar char="●"/>
              <a:defRPr sz="4400" kern="1200">
                <a:solidFill>
                  <a:schemeClr val="tx1"/>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pPr>
            <a:r>
              <a:rPr lang="en-US" sz="2667" b="1" dirty="0">
                <a:solidFill>
                  <a:srgbClr val="0085CA"/>
                </a:solidFill>
                <a:latin typeface="Arial"/>
                <a:cs typeface="Arial"/>
              </a:rPr>
              <a:t>Measuring Genome-Wide DNA Methylation using Illumina arrays</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027" y="2256145"/>
            <a:ext cx="2604775" cy="1592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9280" y="3984338"/>
            <a:ext cx="2448273" cy="214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32509" y="6134814"/>
            <a:ext cx="11554691" cy="646331"/>
          </a:xfrm>
          <a:prstGeom prst="rect">
            <a:avLst/>
          </a:prstGeom>
          <a:noFill/>
        </p:spPr>
        <p:txBody>
          <a:bodyPr wrap="square" rtlCol="0">
            <a:spAutoFit/>
          </a:bodyPr>
          <a:lstStyle/>
          <a:p>
            <a:r>
              <a:rPr lang="en-GB" b="1" dirty="0">
                <a:solidFill>
                  <a:schemeClr val="accent1"/>
                </a:solidFill>
              </a:rPr>
              <a:t>Infinium HD 450K methylation array: </a:t>
            </a:r>
          </a:p>
          <a:p>
            <a:r>
              <a:rPr lang="en-US" b="1" dirty="0">
                <a:solidFill>
                  <a:schemeClr val="accent1"/>
                </a:solidFill>
              </a:rPr>
              <a:t>Single experiment -&gt; DNA methylation percentage of ~450k markers simultaneously</a:t>
            </a:r>
          </a:p>
        </p:txBody>
      </p:sp>
    </p:spTree>
    <p:extLst>
      <p:ext uri="{BB962C8B-B14F-4D97-AF65-F5344CB8AC3E}">
        <p14:creationId xmlns:p14="http://schemas.microsoft.com/office/powerpoint/2010/main" val="1357957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04848-8AE7-3649-8430-3EFFFEC56F57}"/>
              </a:ext>
            </a:extLst>
          </p:cNvPr>
          <p:cNvSpPr>
            <a:spLocks noGrp="1"/>
          </p:cNvSpPr>
          <p:nvPr>
            <p:ph type="title"/>
          </p:nvPr>
        </p:nvSpPr>
        <p:spPr>
          <a:xfrm>
            <a:off x="838200" y="365125"/>
            <a:ext cx="10515600" cy="1325563"/>
          </a:xfrm>
        </p:spPr>
        <p:txBody>
          <a:bodyPr>
            <a:normAutofit/>
          </a:bodyPr>
          <a:lstStyle/>
          <a:p>
            <a:r>
              <a:rPr lang="en-GB" sz="5400"/>
              <a:t>Epigenomics: DNA methylation</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1FBBF5-FFE7-EE4C-AF1C-3BCC5F071DDA}"/>
              </a:ext>
            </a:extLst>
          </p:cNvPr>
          <p:cNvSpPr>
            <a:spLocks noGrp="1"/>
          </p:cNvSpPr>
          <p:nvPr>
            <p:ph idx="1"/>
          </p:nvPr>
        </p:nvSpPr>
        <p:spPr>
          <a:xfrm>
            <a:off x="838200" y="1929384"/>
            <a:ext cx="10515600" cy="4251960"/>
          </a:xfrm>
        </p:spPr>
        <p:txBody>
          <a:bodyPr>
            <a:normAutofit/>
          </a:bodyPr>
          <a:lstStyle/>
          <a:p>
            <a:pPr marL="0" indent="0">
              <a:buNone/>
            </a:pPr>
            <a:r>
              <a:rPr lang="en-US" sz="2200" b="1" dirty="0"/>
              <a:t>Output</a:t>
            </a:r>
          </a:p>
          <a:p>
            <a:r>
              <a:rPr lang="en-GB" sz="2200" dirty="0"/>
              <a:t>Percentage of methylated cytosines at each CpG locus</a:t>
            </a:r>
          </a:p>
          <a:p>
            <a:r>
              <a:rPr lang="en-GB" sz="2200" dirty="0"/>
              <a:t>Statistical analysis is (more or less) straightforward, Epigenome wide association studies, Data reduction methods to reduce number of features, Variable selection procedures</a:t>
            </a:r>
          </a:p>
          <a:p>
            <a:pPr marL="0" indent="0">
              <a:buNone/>
            </a:pPr>
            <a:endParaRPr lang="en-US" sz="2200" dirty="0"/>
          </a:p>
          <a:p>
            <a:pPr marL="0" indent="0">
              <a:buNone/>
            </a:pPr>
            <a:r>
              <a:rPr lang="en-GB" sz="2200" b="1" dirty="0"/>
              <a:t>Feasibility</a:t>
            </a:r>
          </a:p>
          <a:p>
            <a:pPr marL="0" indent="0">
              <a:buNone/>
            </a:pPr>
            <a:r>
              <a:rPr lang="en-GB" sz="2200" dirty="0"/>
              <a:t>• Good reproducibility</a:t>
            </a:r>
          </a:p>
          <a:p>
            <a:pPr marL="0" indent="0">
              <a:buNone/>
            </a:pPr>
            <a:r>
              <a:rPr lang="en-GB" sz="2200" dirty="0"/>
              <a:t>• However tissue heterogeneity may confound measurements</a:t>
            </a:r>
          </a:p>
          <a:p>
            <a:pPr marL="0" indent="0">
              <a:buNone/>
            </a:pPr>
            <a:r>
              <a:rPr lang="en-GB" sz="2200" dirty="0">
                <a:sym typeface="Wingdings" pitchFamily="2" charset="2"/>
              </a:rPr>
              <a:t></a:t>
            </a:r>
            <a:r>
              <a:rPr lang="en-GB" sz="2200" dirty="0"/>
              <a:t> possibility to pool data</a:t>
            </a:r>
          </a:p>
          <a:p>
            <a:pPr marL="0" indent="0">
              <a:buNone/>
            </a:pPr>
            <a:endParaRPr lang="en-US" sz="2200" dirty="0"/>
          </a:p>
        </p:txBody>
      </p:sp>
    </p:spTree>
    <p:extLst>
      <p:ext uri="{BB962C8B-B14F-4D97-AF65-F5344CB8AC3E}">
        <p14:creationId xmlns:p14="http://schemas.microsoft.com/office/powerpoint/2010/main" val="1977116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8A93-250F-4E12-B5D1-B425B0596290}"/>
              </a:ext>
            </a:extLst>
          </p:cNvPr>
          <p:cNvSpPr>
            <a:spLocks noGrp="1"/>
          </p:cNvSpPr>
          <p:nvPr>
            <p:ph type="title"/>
          </p:nvPr>
        </p:nvSpPr>
        <p:spPr>
          <a:xfrm>
            <a:off x="609600" y="239709"/>
            <a:ext cx="10972800" cy="507556"/>
          </a:xfrm>
        </p:spPr>
        <p:txBody>
          <a:bodyPr>
            <a:normAutofit fontScale="90000"/>
          </a:bodyPr>
          <a:lstStyle/>
          <a:p>
            <a:r>
              <a:rPr lang="en-GB" dirty="0"/>
              <a:t>Effects of smoking on DNA methylation</a:t>
            </a:r>
          </a:p>
        </p:txBody>
      </p:sp>
      <p:pic>
        <p:nvPicPr>
          <p:cNvPr id="4" name="Picture 2">
            <a:extLst>
              <a:ext uri="{FF2B5EF4-FFF2-40B4-BE49-F238E27FC236}">
                <a16:creationId xmlns:a16="http://schemas.microsoft.com/office/drawing/2014/main" id="{B0B01809-632E-4E3C-B166-16E8E9A956E3}"/>
              </a:ext>
            </a:extLst>
          </p:cNvPr>
          <p:cNvPicPr>
            <a:picLocks noChangeAspect="1" noChangeArrowheads="1"/>
          </p:cNvPicPr>
          <p:nvPr/>
        </p:nvPicPr>
        <p:blipFill>
          <a:blip r:embed="rId3" cstate="print"/>
          <a:srcRect/>
          <a:stretch>
            <a:fillRect/>
          </a:stretch>
        </p:blipFill>
        <p:spPr bwMode="auto">
          <a:xfrm>
            <a:off x="478592" y="1444378"/>
            <a:ext cx="6971491" cy="1695063"/>
          </a:xfrm>
          <a:prstGeom prst="rect">
            <a:avLst/>
          </a:prstGeom>
          <a:noFill/>
          <a:ln w="9525">
            <a:noFill/>
            <a:miter lim="800000"/>
            <a:headEnd/>
            <a:tailEnd/>
          </a:ln>
        </p:spPr>
      </p:pic>
      <p:pic>
        <p:nvPicPr>
          <p:cNvPr id="5" name="Picture 3">
            <a:extLst>
              <a:ext uri="{FF2B5EF4-FFF2-40B4-BE49-F238E27FC236}">
                <a16:creationId xmlns:a16="http://schemas.microsoft.com/office/drawing/2014/main" id="{998083AA-1AA5-48CC-B22C-A6AC0E3CA0B1}"/>
              </a:ext>
            </a:extLst>
          </p:cNvPr>
          <p:cNvPicPr>
            <a:picLocks noChangeAspect="1" noChangeArrowheads="1"/>
          </p:cNvPicPr>
          <p:nvPr/>
        </p:nvPicPr>
        <p:blipFill>
          <a:blip r:embed="rId4" cstate="print"/>
          <a:srcRect/>
          <a:stretch>
            <a:fillRect/>
          </a:stretch>
        </p:blipFill>
        <p:spPr bwMode="auto">
          <a:xfrm>
            <a:off x="6847840" y="1274127"/>
            <a:ext cx="5344160" cy="5277479"/>
          </a:xfrm>
          <a:prstGeom prst="rect">
            <a:avLst/>
          </a:prstGeom>
          <a:noFill/>
          <a:ln w="9525">
            <a:noFill/>
            <a:miter lim="800000"/>
            <a:headEnd/>
            <a:tailEnd/>
          </a:ln>
        </p:spPr>
      </p:pic>
      <p:sp>
        <p:nvSpPr>
          <p:cNvPr id="6" name="5 CuadroTexto">
            <a:extLst>
              <a:ext uri="{FF2B5EF4-FFF2-40B4-BE49-F238E27FC236}">
                <a16:creationId xmlns:a16="http://schemas.microsoft.com/office/drawing/2014/main" id="{F9EDFB75-ED64-4EEC-91BA-4C8E50AD30BD}"/>
              </a:ext>
            </a:extLst>
          </p:cNvPr>
          <p:cNvSpPr txBox="1"/>
          <p:nvPr/>
        </p:nvSpPr>
        <p:spPr>
          <a:xfrm>
            <a:off x="1951792" y="3685612"/>
            <a:ext cx="3888432" cy="1477328"/>
          </a:xfrm>
          <a:prstGeom prst="rect">
            <a:avLst/>
          </a:prstGeom>
          <a:noFill/>
        </p:spPr>
        <p:txBody>
          <a:bodyPr wrap="square" rtlCol="0">
            <a:spAutoFit/>
          </a:bodyPr>
          <a:lstStyle/>
          <a:p>
            <a:pPr>
              <a:buFont typeface="Arial" pitchFamily="34" charset="0"/>
              <a:buChar char="•"/>
            </a:pPr>
            <a:r>
              <a:rPr lang="es-ES" dirty="0"/>
              <a:t>450K </a:t>
            </a:r>
            <a:r>
              <a:rPr lang="es-ES" dirty="0" err="1"/>
              <a:t>scan</a:t>
            </a:r>
            <a:r>
              <a:rPr lang="es-ES" dirty="0"/>
              <a:t> in 1062 MOBA </a:t>
            </a:r>
            <a:r>
              <a:rPr lang="es-ES" dirty="0" err="1"/>
              <a:t>blood</a:t>
            </a:r>
            <a:r>
              <a:rPr lang="es-ES" dirty="0"/>
              <a:t> </a:t>
            </a:r>
            <a:r>
              <a:rPr lang="es-ES" dirty="0" err="1"/>
              <a:t>cord</a:t>
            </a:r>
            <a:r>
              <a:rPr lang="es-ES" dirty="0"/>
              <a:t> </a:t>
            </a:r>
            <a:r>
              <a:rPr lang="es-ES" dirty="0" err="1"/>
              <a:t>samples</a:t>
            </a:r>
            <a:r>
              <a:rPr lang="es-ES" dirty="0"/>
              <a:t> </a:t>
            </a:r>
            <a:r>
              <a:rPr lang="es-ES" dirty="0" err="1"/>
              <a:t>with</a:t>
            </a:r>
            <a:r>
              <a:rPr lang="es-ES" dirty="0"/>
              <a:t> maternal plasma </a:t>
            </a:r>
            <a:r>
              <a:rPr lang="es-ES" dirty="0" err="1"/>
              <a:t>cotinine</a:t>
            </a:r>
            <a:r>
              <a:rPr lang="es-ES" dirty="0"/>
              <a:t>.</a:t>
            </a:r>
          </a:p>
          <a:p>
            <a:pPr>
              <a:buFont typeface="Arial" pitchFamily="34" charset="0"/>
              <a:buChar char="•"/>
            </a:pPr>
            <a:endParaRPr lang="es-ES" dirty="0"/>
          </a:p>
          <a:p>
            <a:pPr>
              <a:buFont typeface="Arial" pitchFamily="34" charset="0"/>
              <a:buChar char="•"/>
            </a:pPr>
            <a:r>
              <a:rPr lang="es-ES" dirty="0" err="1"/>
              <a:t>Identified</a:t>
            </a:r>
            <a:r>
              <a:rPr lang="es-ES" dirty="0"/>
              <a:t> and </a:t>
            </a:r>
            <a:r>
              <a:rPr lang="es-ES" dirty="0" err="1"/>
              <a:t>replicated</a:t>
            </a:r>
            <a:r>
              <a:rPr lang="es-ES" dirty="0"/>
              <a:t> </a:t>
            </a:r>
            <a:r>
              <a:rPr lang="es-ES" dirty="0" err="1"/>
              <a:t>methylation</a:t>
            </a:r>
            <a:r>
              <a:rPr lang="es-ES" dirty="0"/>
              <a:t> of 3 genes: </a:t>
            </a:r>
            <a:r>
              <a:rPr lang="es-ES" i="1" dirty="0"/>
              <a:t>AHRR, CYP1A </a:t>
            </a:r>
            <a:r>
              <a:rPr lang="es-ES" dirty="0"/>
              <a:t>and</a:t>
            </a:r>
            <a:r>
              <a:rPr lang="es-ES" i="1" dirty="0"/>
              <a:t> GF11 </a:t>
            </a:r>
          </a:p>
        </p:txBody>
      </p:sp>
    </p:spTree>
    <p:extLst>
      <p:ext uri="{BB962C8B-B14F-4D97-AF65-F5344CB8AC3E}">
        <p14:creationId xmlns:p14="http://schemas.microsoft.com/office/powerpoint/2010/main" val="566800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0C7269A0-5F03-4246-A9E4-5BA61A47F9F0}"/>
              </a:ext>
            </a:extLst>
          </p:cNvPr>
          <p:cNvSpPr txBox="1">
            <a:spLocks/>
          </p:cNvSpPr>
          <p:nvPr/>
        </p:nvSpPr>
        <p:spPr bwMode="auto">
          <a:xfrm>
            <a:off x="5740400" y="5595938"/>
            <a:ext cx="626872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From: Dynamics of smoking-induced genome-wide methylation changes with time since smoking cessation</a:t>
            </a:r>
          </a:p>
          <a:p>
            <a:pPr eaLnBrk="1" hangingPunct="1">
              <a:spcBef>
                <a:spcPct val="0"/>
              </a:spcBef>
              <a:buFontTx/>
              <a:buNone/>
            </a:pPr>
            <a:r>
              <a:rPr lang="en-US" altLang="en-US" sz="1200" dirty="0"/>
              <a:t>Hum Mol Genet. 2015;24(8):2349-2359. doi:10.1093/</a:t>
            </a:r>
            <a:r>
              <a:rPr lang="en-US" altLang="en-US" sz="1200" dirty="0" err="1"/>
              <a:t>hmg</a:t>
            </a:r>
            <a:r>
              <a:rPr lang="en-US" altLang="en-US" sz="1200" dirty="0"/>
              <a:t>/ddu751</a:t>
            </a:r>
          </a:p>
          <a:p>
            <a:pPr eaLnBrk="1" hangingPunct="1">
              <a:spcBef>
                <a:spcPct val="0"/>
              </a:spcBef>
              <a:buFontTx/>
              <a:buNone/>
            </a:pPr>
            <a:r>
              <a:rPr lang="en-US" altLang="en-US" sz="1200" dirty="0"/>
              <a:t>Hum Mol Genet | © The Author 2015. Published by Oxford University Press. All rights reserved. For Permissions, please email: journals.permissions@oup.com</a:t>
            </a:r>
          </a:p>
        </p:txBody>
      </p:sp>
      <p:sp>
        <p:nvSpPr>
          <p:cNvPr id="16387" name="Rectangle 2">
            <a:extLst>
              <a:ext uri="{FF2B5EF4-FFF2-40B4-BE49-F238E27FC236}">
                <a16:creationId xmlns:a16="http://schemas.microsoft.com/office/drawing/2014/main" id="{3F9FEC1C-37E7-4A24-93D5-58B29981DAC3}"/>
              </a:ext>
            </a:extLst>
          </p:cNvPr>
          <p:cNvSpPr>
            <a:spLocks noChangeArrowheads="1"/>
          </p:cNvSpPr>
          <p:nvPr/>
        </p:nvSpPr>
        <p:spPr bwMode="auto">
          <a:xfrm>
            <a:off x="152400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sp>
        <p:nvSpPr>
          <p:cNvPr id="16389" name="TextBox 3">
            <a:extLst>
              <a:ext uri="{FF2B5EF4-FFF2-40B4-BE49-F238E27FC236}">
                <a16:creationId xmlns:a16="http://schemas.microsoft.com/office/drawing/2014/main" id="{D24E8548-2E89-41C8-9CD5-0193D8978DE6}"/>
              </a:ext>
            </a:extLst>
          </p:cNvPr>
          <p:cNvSpPr txBox="1">
            <a:spLocks noChangeArrowheads="1"/>
          </p:cNvSpPr>
          <p:nvPr/>
        </p:nvSpPr>
        <p:spPr bwMode="auto">
          <a:xfrm>
            <a:off x="1524000" y="231776"/>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400"/>
          </a:p>
        </p:txBody>
      </p:sp>
      <p:pic>
        <p:nvPicPr>
          <p:cNvPr id="16391" name="Picture 7" descr="Cover">
            <a:extLst>
              <a:ext uri="{FF2B5EF4-FFF2-40B4-BE49-F238E27FC236}">
                <a16:creationId xmlns:a16="http://schemas.microsoft.com/office/drawing/2014/main" id="{1A3E6771-2291-4C00-BB0C-0440FE4AD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531" y="1533012"/>
            <a:ext cx="5166360" cy="37919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74F68D6-6C7D-4AA9-B1A6-8807A97A90F6}"/>
              </a:ext>
            </a:extLst>
          </p:cNvPr>
          <p:cNvSpPr txBox="1">
            <a:spLocks/>
          </p:cNvSpPr>
          <p:nvPr/>
        </p:nvSpPr>
        <p:spPr>
          <a:xfrm>
            <a:off x="350981" y="62653"/>
            <a:ext cx="10972800" cy="507556"/>
          </a:xfrm>
          <a:prstGeom prst="rect">
            <a:avLst/>
          </a:prstGeom>
        </p:spPr>
        <p:txBody>
          <a:bodyPr/>
          <a:lstStyle>
            <a:lvl1pPr algn="l" defTabSz="457200" rtl="0" eaLnBrk="1" latinLnBrk="0" hangingPunct="1">
              <a:spcBef>
                <a:spcPct val="0"/>
              </a:spcBef>
              <a:buNone/>
              <a:defRPr sz="2400" b="1" kern="1200">
                <a:solidFill>
                  <a:srgbClr val="0085CA"/>
                </a:solidFill>
                <a:latin typeface="Arial"/>
                <a:ea typeface="+mj-ea"/>
                <a:cs typeface="Arial"/>
              </a:defRPr>
            </a:lvl1pPr>
          </a:lstStyle>
          <a:p>
            <a:r>
              <a:rPr lang="en-GB" sz="3200"/>
              <a:t>Effects of smoking on DNA methylation</a:t>
            </a:r>
            <a:endParaRPr lang="en-GB" sz="3200" dirty="0"/>
          </a:p>
        </p:txBody>
      </p:sp>
      <p:pic>
        <p:nvPicPr>
          <p:cNvPr id="2" name="Picture 1">
            <a:extLst>
              <a:ext uri="{FF2B5EF4-FFF2-40B4-BE49-F238E27FC236}">
                <a16:creationId xmlns:a16="http://schemas.microsoft.com/office/drawing/2014/main" id="{C9CBB5CB-42E8-42D0-9D04-B7DCBE0232B6}"/>
              </a:ext>
            </a:extLst>
          </p:cNvPr>
          <p:cNvPicPr>
            <a:picLocks noChangeAspect="1"/>
          </p:cNvPicPr>
          <p:nvPr/>
        </p:nvPicPr>
        <p:blipFill>
          <a:blip r:embed="rId4"/>
          <a:stretch>
            <a:fillRect/>
          </a:stretch>
        </p:blipFill>
        <p:spPr>
          <a:xfrm>
            <a:off x="305763" y="2052321"/>
            <a:ext cx="4867987" cy="4573905"/>
          </a:xfrm>
          <a:prstGeom prst="rect">
            <a:avLst/>
          </a:prstGeom>
        </p:spPr>
      </p:pic>
      <p:sp>
        <p:nvSpPr>
          <p:cNvPr id="3" name="Rectangle 2">
            <a:extLst>
              <a:ext uri="{FF2B5EF4-FFF2-40B4-BE49-F238E27FC236}">
                <a16:creationId xmlns:a16="http://schemas.microsoft.com/office/drawing/2014/main" id="{E89A9D0F-EAAB-4B7E-B923-D914500CE680}"/>
              </a:ext>
            </a:extLst>
          </p:cNvPr>
          <p:cNvSpPr/>
          <p:nvPr/>
        </p:nvSpPr>
        <p:spPr>
          <a:xfrm>
            <a:off x="182880" y="1122919"/>
            <a:ext cx="6096000" cy="666977"/>
          </a:xfrm>
          <a:prstGeom prst="rect">
            <a:avLst/>
          </a:prstGeom>
        </p:spPr>
        <p:txBody>
          <a:bodyPr>
            <a:spAutoFit/>
          </a:bodyPr>
          <a:lstStyle/>
          <a:p>
            <a:r>
              <a:rPr lang="en-GB" sz="1867" dirty="0"/>
              <a:t>745 blood samples from Italian EPIC-Italy cohort and the Norwegian NOWAC cohort), </a:t>
            </a:r>
          </a:p>
        </p:txBody>
      </p:sp>
    </p:spTree>
    <p:extLst>
      <p:ext uri="{BB962C8B-B14F-4D97-AF65-F5344CB8AC3E}">
        <p14:creationId xmlns:p14="http://schemas.microsoft.com/office/powerpoint/2010/main" val="419171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C3283-E532-4D24-EDA2-EB16C1C76DDE}"/>
              </a:ext>
            </a:extLst>
          </p:cNvPr>
          <p:cNvSpPr>
            <a:spLocks noGrp="1"/>
          </p:cNvSpPr>
          <p:nvPr>
            <p:ph type="title"/>
          </p:nvPr>
        </p:nvSpPr>
        <p:spPr>
          <a:xfrm>
            <a:off x="686834" y="1153572"/>
            <a:ext cx="3200400" cy="4461163"/>
          </a:xfrm>
        </p:spPr>
        <p:txBody>
          <a:bodyPr>
            <a:normAutofit/>
          </a:bodyPr>
          <a:lstStyle/>
          <a:p>
            <a:r>
              <a:rPr lang="en-GR">
                <a:solidFill>
                  <a:srgbClr val="FFFFFF"/>
                </a:solidFill>
              </a:rPr>
              <a:t>Cross-sectional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D94227-66DC-7EBA-0F9B-578CDB64C3A4}"/>
              </a:ext>
            </a:extLst>
          </p:cNvPr>
          <p:cNvSpPr>
            <a:spLocks noGrp="1"/>
          </p:cNvSpPr>
          <p:nvPr>
            <p:ph idx="1"/>
          </p:nvPr>
        </p:nvSpPr>
        <p:spPr>
          <a:xfrm>
            <a:off x="4447308" y="591344"/>
            <a:ext cx="6906491" cy="5585619"/>
          </a:xfrm>
        </p:spPr>
        <p:txBody>
          <a:bodyPr anchor="ctr">
            <a:normAutofit/>
          </a:bodyPr>
          <a:lstStyle/>
          <a:p>
            <a:r>
              <a:rPr lang="en-GB" dirty="0"/>
              <a:t>Can assess whether a population been exposed to particular compound (level, range, internal/external determinants of exposure)</a:t>
            </a:r>
          </a:p>
          <a:p>
            <a:r>
              <a:rPr lang="en-GB" dirty="0"/>
              <a:t>Evaluate intermediate biological effects (exposure-biomarker relationships), changes in exposure on intermediate endpoints</a:t>
            </a:r>
          </a:p>
          <a:p>
            <a:r>
              <a:rPr lang="en-GB" dirty="0"/>
              <a:t>Can be used to identify early biological effects caused by new exposures</a:t>
            </a:r>
          </a:p>
          <a:p>
            <a:endParaRPr lang="en-GR" dirty="0"/>
          </a:p>
        </p:txBody>
      </p:sp>
    </p:spTree>
    <p:extLst>
      <p:ext uri="{BB962C8B-B14F-4D97-AF65-F5344CB8AC3E}">
        <p14:creationId xmlns:p14="http://schemas.microsoft.com/office/powerpoint/2010/main" val="388205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6CDFFF-CBC6-F34C-AE50-61B4A4E1D3A3}"/>
              </a:ext>
            </a:extLst>
          </p:cNvPr>
          <p:cNvSpPr>
            <a:spLocks noGrp="1"/>
          </p:cNvSpPr>
          <p:nvPr>
            <p:ph type="title"/>
          </p:nvPr>
        </p:nvSpPr>
        <p:spPr>
          <a:xfrm>
            <a:off x="686834" y="1153572"/>
            <a:ext cx="3200400" cy="4461163"/>
          </a:xfrm>
        </p:spPr>
        <p:txBody>
          <a:bodyPr>
            <a:normAutofit/>
          </a:bodyPr>
          <a:lstStyle/>
          <a:p>
            <a:r>
              <a:rPr lang="en-GB" sz="3700" dirty="0">
                <a:solidFill>
                  <a:srgbClr val="FFFFFF"/>
                </a:solidFill>
              </a:rPr>
              <a:t>Transcriptomics</a:t>
            </a:r>
            <a:endParaRPr lang="en-US" sz="37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C1FBC6-C596-FF4E-A412-A5BF5F7F3497}"/>
              </a:ext>
            </a:extLst>
          </p:cNvPr>
          <p:cNvSpPr>
            <a:spLocks noGrp="1"/>
          </p:cNvSpPr>
          <p:nvPr>
            <p:ph idx="1"/>
          </p:nvPr>
        </p:nvSpPr>
        <p:spPr>
          <a:xfrm>
            <a:off x="4447308" y="591344"/>
            <a:ext cx="6906491" cy="5585619"/>
          </a:xfrm>
        </p:spPr>
        <p:txBody>
          <a:bodyPr anchor="ctr">
            <a:normAutofit/>
          </a:bodyPr>
          <a:lstStyle/>
          <a:p>
            <a:pPr marL="0" indent="0">
              <a:buNone/>
            </a:pPr>
            <a:r>
              <a:rPr lang="en-GB" sz="2000" b="1" dirty="0"/>
              <a:t>Methods</a:t>
            </a:r>
          </a:p>
          <a:p>
            <a:r>
              <a:rPr lang="en-GB" sz="2000" dirty="0"/>
              <a:t>Targeted: micro-arrays</a:t>
            </a:r>
          </a:p>
          <a:p>
            <a:r>
              <a:rPr lang="en-GB" sz="2000" dirty="0"/>
              <a:t>Untargeted: RNA sequencing (RNA-</a:t>
            </a:r>
            <a:r>
              <a:rPr lang="en-GB" sz="2000" dirty="0" err="1"/>
              <a:t>seq</a:t>
            </a:r>
            <a:r>
              <a:rPr lang="en-GB" sz="2000" dirty="0"/>
              <a:t>)</a:t>
            </a:r>
          </a:p>
          <a:p>
            <a:r>
              <a:rPr lang="en-GB" sz="2000" dirty="0"/>
              <a:t>Single-cell RNA-</a:t>
            </a:r>
            <a:r>
              <a:rPr lang="en-GB" sz="2000" dirty="0" err="1"/>
              <a:t>seq</a:t>
            </a:r>
            <a:r>
              <a:rPr lang="en-GB" sz="2000" dirty="0"/>
              <a:t> (</a:t>
            </a:r>
            <a:r>
              <a:rPr lang="en-GB" sz="2000" dirty="0" err="1"/>
              <a:t>scRNA-seq</a:t>
            </a:r>
            <a:r>
              <a:rPr lang="en-GB" sz="2000" dirty="0"/>
              <a:t>)</a:t>
            </a:r>
          </a:p>
          <a:p>
            <a:pPr marL="0" indent="0">
              <a:buNone/>
            </a:pPr>
            <a:r>
              <a:rPr lang="en-GB" sz="2000" b="1" dirty="0"/>
              <a:t>Outputs</a:t>
            </a:r>
          </a:p>
          <a:p>
            <a:r>
              <a:rPr lang="en-GB" sz="2000" dirty="0"/>
              <a:t>Targeted: intensities proportional to RNA abundances</a:t>
            </a:r>
          </a:p>
          <a:p>
            <a:pPr marL="0" indent="0">
              <a:buNone/>
            </a:pPr>
            <a:r>
              <a:rPr lang="en-GB" sz="2000" dirty="0">
                <a:sym typeface="Wingdings" pitchFamily="2" charset="2"/>
              </a:rPr>
              <a:t></a:t>
            </a:r>
            <a:r>
              <a:rPr lang="en-GB" sz="2000" dirty="0"/>
              <a:t>Statistical analysis is straightforward</a:t>
            </a:r>
          </a:p>
          <a:p>
            <a:r>
              <a:rPr lang="en-GB" sz="2000" dirty="0"/>
              <a:t>Untargeted: sequence reads</a:t>
            </a:r>
          </a:p>
          <a:p>
            <a:pPr marL="0" indent="0">
              <a:buNone/>
            </a:pPr>
            <a:r>
              <a:rPr lang="en-GB" sz="2000" dirty="0">
                <a:sym typeface="Wingdings" pitchFamily="2" charset="2"/>
              </a:rPr>
              <a:t></a:t>
            </a:r>
            <a:r>
              <a:rPr lang="en-GB" sz="2000" dirty="0"/>
              <a:t> Must map to reference transcriptome</a:t>
            </a:r>
          </a:p>
          <a:p>
            <a:pPr marL="0" indent="0">
              <a:buNone/>
            </a:pPr>
            <a:r>
              <a:rPr lang="en-GB" sz="2000" b="1" dirty="0"/>
              <a:t>Feasibility</a:t>
            </a:r>
          </a:p>
          <a:p>
            <a:r>
              <a:rPr lang="en-GB" sz="2000" dirty="0"/>
              <a:t>Reproducible measurements</a:t>
            </a:r>
          </a:p>
          <a:p>
            <a:r>
              <a:rPr lang="en-GB" sz="2000" dirty="0"/>
              <a:t>However, platform specificity, sensitivity to sample quality, and individual heterogeneity</a:t>
            </a:r>
          </a:p>
          <a:p>
            <a:pPr marL="0" indent="0">
              <a:buNone/>
            </a:pPr>
            <a:r>
              <a:rPr lang="en-GB" sz="2000" dirty="0">
                <a:sym typeface="Wingdings" pitchFamily="2" charset="2"/>
              </a:rPr>
              <a:t> </a:t>
            </a:r>
            <a:r>
              <a:rPr lang="en-GB" sz="2000" dirty="0"/>
              <a:t>careful pooling of the data</a:t>
            </a:r>
          </a:p>
          <a:p>
            <a:pPr marL="0" indent="0">
              <a:buNone/>
            </a:pPr>
            <a:endParaRPr lang="en-GB" sz="2000" dirty="0"/>
          </a:p>
          <a:p>
            <a:endParaRPr lang="en-US" sz="2000" dirty="0"/>
          </a:p>
        </p:txBody>
      </p:sp>
    </p:spTree>
    <p:extLst>
      <p:ext uri="{BB962C8B-B14F-4D97-AF65-F5344CB8AC3E}">
        <p14:creationId xmlns:p14="http://schemas.microsoft.com/office/powerpoint/2010/main" val="2612222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B117-C5D2-ED45-8E4F-A183EE66AD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4E043B-4D27-7C4F-B90A-88CC45567CDA}"/>
              </a:ext>
            </a:extLst>
          </p:cNvPr>
          <p:cNvSpPr>
            <a:spLocks noGrp="1"/>
          </p:cNvSpPr>
          <p:nvPr>
            <p:ph idx="1"/>
          </p:nvPr>
        </p:nvSpPr>
        <p:spPr>
          <a:xfrm>
            <a:off x="838200" y="1825625"/>
            <a:ext cx="4296508" cy="4293821"/>
          </a:xfrm>
        </p:spPr>
        <p:txBody>
          <a:bodyPr>
            <a:normAutofit lnSpcReduction="10000"/>
          </a:bodyPr>
          <a:lstStyle/>
          <a:p>
            <a:r>
              <a:rPr lang="en-GB" dirty="0"/>
              <a:t>MicroRNAs (miRNAs) in blood reflect cell activation and tissue injury. </a:t>
            </a:r>
            <a:endParaRPr lang="en-GB" dirty="0">
              <a:effectLst/>
            </a:endParaRPr>
          </a:p>
          <a:p>
            <a:endParaRPr lang="en-GB" dirty="0"/>
          </a:p>
          <a:p>
            <a:r>
              <a:rPr lang="en-GB" dirty="0"/>
              <a:t>Circulating miRNAs of different tissue origin, including several known cardiometabolic biomarkers, rise with COVID-19 severity. </a:t>
            </a:r>
            <a:endParaRPr lang="en-GB" dirty="0">
              <a:effectLst/>
            </a:endParaRPr>
          </a:p>
          <a:p>
            <a:endParaRPr lang="en-US" dirty="0"/>
          </a:p>
        </p:txBody>
      </p:sp>
      <p:pic>
        <p:nvPicPr>
          <p:cNvPr id="4" name="Picture 3">
            <a:extLst>
              <a:ext uri="{FF2B5EF4-FFF2-40B4-BE49-F238E27FC236}">
                <a16:creationId xmlns:a16="http://schemas.microsoft.com/office/drawing/2014/main" id="{05499D06-5677-7D4B-9C24-4F93D0519920}"/>
              </a:ext>
            </a:extLst>
          </p:cNvPr>
          <p:cNvPicPr>
            <a:picLocks noChangeAspect="1"/>
          </p:cNvPicPr>
          <p:nvPr/>
        </p:nvPicPr>
        <p:blipFill>
          <a:blip r:embed="rId3"/>
          <a:stretch>
            <a:fillRect/>
          </a:stretch>
        </p:blipFill>
        <p:spPr>
          <a:xfrm>
            <a:off x="386862" y="244073"/>
            <a:ext cx="4335946" cy="1156973"/>
          </a:xfrm>
          <a:prstGeom prst="rect">
            <a:avLst/>
          </a:prstGeom>
        </p:spPr>
      </p:pic>
      <p:pic>
        <p:nvPicPr>
          <p:cNvPr id="5" name="Picture 4">
            <a:extLst>
              <a:ext uri="{FF2B5EF4-FFF2-40B4-BE49-F238E27FC236}">
                <a16:creationId xmlns:a16="http://schemas.microsoft.com/office/drawing/2014/main" id="{C949E756-B462-D24E-ADBB-6E12EC53B7EA}"/>
              </a:ext>
            </a:extLst>
          </p:cNvPr>
          <p:cNvPicPr>
            <a:picLocks noChangeAspect="1"/>
          </p:cNvPicPr>
          <p:nvPr/>
        </p:nvPicPr>
        <p:blipFill>
          <a:blip r:embed="rId4"/>
          <a:stretch>
            <a:fillRect/>
          </a:stretch>
        </p:blipFill>
        <p:spPr>
          <a:xfrm>
            <a:off x="5561007" y="0"/>
            <a:ext cx="6630993" cy="6858000"/>
          </a:xfrm>
          <a:prstGeom prst="rect">
            <a:avLst/>
          </a:prstGeom>
        </p:spPr>
      </p:pic>
    </p:spTree>
    <p:extLst>
      <p:ext uri="{BB962C8B-B14F-4D97-AF65-F5344CB8AC3E}">
        <p14:creationId xmlns:p14="http://schemas.microsoft.com/office/powerpoint/2010/main" val="2504395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99A755-5C92-E44F-9AB4-A8F33873E5EE}"/>
              </a:ext>
            </a:extLst>
          </p:cNvPr>
          <p:cNvSpPr>
            <a:spLocks noGrp="1"/>
          </p:cNvSpPr>
          <p:nvPr>
            <p:ph type="title"/>
          </p:nvPr>
        </p:nvSpPr>
        <p:spPr>
          <a:xfrm>
            <a:off x="838200" y="365125"/>
            <a:ext cx="10515600" cy="1325563"/>
          </a:xfrm>
        </p:spPr>
        <p:txBody>
          <a:bodyPr>
            <a:normAutofit/>
          </a:bodyPr>
          <a:lstStyle/>
          <a:p>
            <a:r>
              <a:rPr lang="en-US" dirty="0"/>
              <a:t>Metabolomics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287A24-53F3-F448-BC97-E9B4CFEF4B0D}"/>
              </a:ext>
            </a:extLst>
          </p:cNvPr>
          <p:cNvSpPr>
            <a:spLocks noGrp="1"/>
          </p:cNvSpPr>
          <p:nvPr>
            <p:ph idx="1"/>
          </p:nvPr>
        </p:nvSpPr>
        <p:spPr>
          <a:xfrm>
            <a:off x="838200" y="1825625"/>
            <a:ext cx="10515600" cy="4351338"/>
          </a:xfrm>
        </p:spPr>
        <p:txBody>
          <a:bodyPr>
            <a:normAutofit/>
          </a:bodyPr>
          <a:lstStyle/>
          <a:p>
            <a:r>
              <a:rPr lang="en-US" altLang="en-US" sz="2600" dirty="0"/>
              <a:t>Comprehensive characterization of the small low-molecular-weight metabolites in biological samples</a:t>
            </a:r>
          </a:p>
          <a:p>
            <a:endParaRPr lang="en-US" altLang="en-US" sz="2600" dirty="0"/>
          </a:p>
          <a:p>
            <a:r>
              <a:rPr lang="en-US" altLang="en-US" sz="2600" dirty="0"/>
              <a:t>Metabolites are produced in the body as the result of chemical processes and also come from exogenous sources (e.g., diet, drugs, xenobiotics, or gut microbe-host co-metabolism)</a:t>
            </a:r>
          </a:p>
          <a:p>
            <a:endParaRPr lang="en-US" altLang="en-US" sz="2600" dirty="0"/>
          </a:p>
          <a:p>
            <a:r>
              <a:rPr lang="en-US" altLang="en-US" sz="2600" dirty="0"/>
              <a:t>Metabolomics may provide a comprehensive assessment of gene actions, intrinsic metabolism, and environmental exposures ranging from dietary, gut microbial, and xenobiotic sources and their interplay</a:t>
            </a:r>
          </a:p>
          <a:p>
            <a:endParaRPr lang="en-US" sz="2600" dirty="0"/>
          </a:p>
        </p:txBody>
      </p:sp>
    </p:spTree>
    <p:extLst>
      <p:ext uri="{BB962C8B-B14F-4D97-AF65-F5344CB8AC3E}">
        <p14:creationId xmlns:p14="http://schemas.microsoft.com/office/powerpoint/2010/main" val="3727388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1CA18B-2FF4-BD4E-8F63-DAD4FE8E5157}"/>
              </a:ext>
            </a:extLst>
          </p:cNvPr>
          <p:cNvSpPr>
            <a:spLocks noGrp="1"/>
          </p:cNvSpPr>
          <p:nvPr>
            <p:ph type="title"/>
          </p:nvPr>
        </p:nvSpPr>
        <p:spPr>
          <a:xfrm>
            <a:off x="838200" y="365125"/>
            <a:ext cx="10515600" cy="1325563"/>
          </a:xfrm>
        </p:spPr>
        <p:txBody>
          <a:bodyPr>
            <a:normAutofit/>
          </a:bodyPr>
          <a:lstStyle/>
          <a:p>
            <a:r>
              <a:rPr lang="en-US" sz="5400"/>
              <a:t>Metabolomcis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CA9B54-2834-B147-8818-913269734CD3}"/>
              </a:ext>
            </a:extLst>
          </p:cNvPr>
          <p:cNvSpPr>
            <a:spLocks noGrp="1"/>
          </p:cNvSpPr>
          <p:nvPr>
            <p:ph idx="1"/>
          </p:nvPr>
        </p:nvSpPr>
        <p:spPr>
          <a:xfrm>
            <a:off x="838200" y="1929384"/>
            <a:ext cx="10515600" cy="4251960"/>
          </a:xfrm>
        </p:spPr>
        <p:txBody>
          <a:bodyPr>
            <a:normAutofit/>
          </a:bodyPr>
          <a:lstStyle/>
          <a:p>
            <a:pPr marL="0" indent="0">
              <a:buNone/>
            </a:pPr>
            <a:r>
              <a:rPr lang="en-US" sz="2200" b="1" dirty="0"/>
              <a:t>Methods</a:t>
            </a:r>
          </a:p>
          <a:p>
            <a:pPr marL="0" indent="0">
              <a:buNone/>
            </a:pPr>
            <a:r>
              <a:rPr lang="en-US" sz="2200" dirty="0"/>
              <a:t>Targeted/ Untargeted NMR or MS</a:t>
            </a:r>
          </a:p>
          <a:p>
            <a:pPr marL="91440" indent="-91440">
              <a:defRPr/>
            </a:pPr>
            <a:r>
              <a:rPr lang="en-US" sz="2200" b="1" dirty="0">
                <a:cs typeface="Arial" panose="020B0604020202020204" pitchFamily="34" charset="0"/>
              </a:rPr>
              <a:t>Targeted </a:t>
            </a:r>
            <a:r>
              <a:rPr lang="en-US" sz="2200" dirty="0">
                <a:cs typeface="Arial" panose="020B0604020202020204" pitchFamily="34" charset="0"/>
              </a:rPr>
              <a:t>profiling separates a limited number of </a:t>
            </a:r>
            <a:r>
              <a:rPr lang="en-US" sz="2200" b="1" dirty="0">
                <a:cs typeface="Arial" panose="020B0604020202020204" pitchFamily="34" charset="0"/>
              </a:rPr>
              <a:t>specific metabolites of known identity</a:t>
            </a:r>
            <a:r>
              <a:rPr lang="en-US" sz="2200" dirty="0">
                <a:cs typeface="Arial" panose="020B0604020202020204" pitchFamily="34" charset="0"/>
              </a:rPr>
              <a:t>, is optimized for these metabolites, and is based on </a:t>
            </a:r>
            <a:r>
              <a:rPr lang="en-US" sz="2200" i="1" dirty="0">
                <a:cs typeface="Arial" panose="020B0604020202020204" pitchFamily="34" charset="0"/>
              </a:rPr>
              <a:t>a priori </a:t>
            </a:r>
            <a:r>
              <a:rPr lang="en-US" sz="2200" dirty="0">
                <a:cs typeface="Arial" panose="020B0604020202020204" pitchFamily="34" charset="0"/>
              </a:rPr>
              <a:t>hypotheses</a:t>
            </a:r>
          </a:p>
          <a:p>
            <a:pPr marL="91440" indent="-91440">
              <a:defRPr/>
            </a:pPr>
            <a:r>
              <a:rPr lang="en-US" sz="2200" b="1" dirty="0"/>
              <a:t>Untargeted</a:t>
            </a:r>
            <a:r>
              <a:rPr lang="en-US" sz="2200" dirty="0"/>
              <a:t> profiling involves multiple assays (NMR, MS) to </a:t>
            </a:r>
            <a:r>
              <a:rPr lang="en-US" sz="2200" b="1" dirty="0"/>
              <a:t>measure as many metabolites as possible</a:t>
            </a:r>
            <a:r>
              <a:rPr lang="en-US" sz="2200" dirty="0"/>
              <a:t>. The chemical identity of the peaks are not known </a:t>
            </a:r>
            <a:r>
              <a:rPr lang="en-US" sz="2200" i="1" dirty="0"/>
              <a:t>a priori</a:t>
            </a:r>
            <a:r>
              <a:rPr lang="en-US" sz="2200" dirty="0"/>
              <a:t> (with a few exceptions) and </a:t>
            </a:r>
            <a:r>
              <a:rPr lang="en-US" sz="2200" i="1" dirty="0"/>
              <a:t>post hoc </a:t>
            </a:r>
            <a:r>
              <a:rPr lang="en-US" sz="2200" dirty="0"/>
              <a:t>analyses are required for identification </a:t>
            </a:r>
          </a:p>
          <a:p>
            <a:pPr marL="91440" indent="-91440">
              <a:defRPr/>
            </a:pPr>
            <a:r>
              <a:rPr lang="en-US" sz="2200" b="1" dirty="0"/>
              <a:t>Untargeted</a:t>
            </a:r>
            <a:r>
              <a:rPr lang="en-US" sz="2200" dirty="0"/>
              <a:t> profiling is used for novel metabolic biomarker discovery. Data output is high and metabolite identification is not guaranteed. </a:t>
            </a:r>
          </a:p>
          <a:p>
            <a:pPr marL="0" indent="0">
              <a:buNone/>
            </a:pPr>
            <a:endParaRPr lang="en-US" sz="2200" dirty="0"/>
          </a:p>
        </p:txBody>
      </p:sp>
    </p:spTree>
    <p:extLst>
      <p:ext uri="{BB962C8B-B14F-4D97-AF65-F5344CB8AC3E}">
        <p14:creationId xmlns:p14="http://schemas.microsoft.com/office/powerpoint/2010/main" val="1974330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7632BA-408C-EF43-8B2C-B845F810966B}"/>
              </a:ext>
            </a:extLst>
          </p:cNvPr>
          <p:cNvSpPr>
            <a:spLocks noGrp="1"/>
          </p:cNvSpPr>
          <p:nvPr>
            <p:ph type="title"/>
          </p:nvPr>
        </p:nvSpPr>
        <p:spPr>
          <a:xfrm>
            <a:off x="686834" y="1153572"/>
            <a:ext cx="3200400" cy="4461163"/>
          </a:xfrm>
        </p:spPr>
        <p:txBody>
          <a:bodyPr>
            <a:normAutofit/>
          </a:bodyPr>
          <a:lstStyle/>
          <a:p>
            <a:r>
              <a:rPr lang="en-US" sz="4100">
                <a:solidFill>
                  <a:srgbClr val="FFFFFF"/>
                </a:solidFill>
              </a:rPr>
              <a:t>Metabolomics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E212E4-19B1-7344-A325-8AD95FF163F8}"/>
              </a:ext>
            </a:extLst>
          </p:cNvPr>
          <p:cNvSpPr>
            <a:spLocks noGrp="1"/>
          </p:cNvSpPr>
          <p:nvPr>
            <p:ph idx="1"/>
          </p:nvPr>
        </p:nvSpPr>
        <p:spPr>
          <a:xfrm>
            <a:off x="4447308" y="591344"/>
            <a:ext cx="6906491" cy="5585619"/>
          </a:xfrm>
        </p:spPr>
        <p:txBody>
          <a:bodyPr anchor="ctr">
            <a:normAutofit lnSpcReduction="10000"/>
          </a:bodyPr>
          <a:lstStyle/>
          <a:p>
            <a:pPr marL="0" indent="0">
              <a:buNone/>
            </a:pPr>
            <a:r>
              <a:rPr lang="en-US" b="1" dirty="0"/>
              <a:t>Outputs</a:t>
            </a:r>
          </a:p>
          <a:p>
            <a:r>
              <a:rPr lang="en-GB" dirty="0"/>
              <a:t>Targeted: quantified metabolites</a:t>
            </a:r>
          </a:p>
          <a:p>
            <a:r>
              <a:rPr lang="en-GB" dirty="0"/>
              <a:t>Untargeted: mass and retention times, or spectra</a:t>
            </a:r>
          </a:p>
          <a:p>
            <a:pPr marL="0" indent="0">
              <a:buNone/>
            </a:pPr>
            <a:r>
              <a:rPr lang="en-GB" dirty="0"/>
              <a:t>Statistical analysis is straightforward, but unknown compounds from untargeted studies may be very difficult to identify</a:t>
            </a:r>
          </a:p>
          <a:p>
            <a:pPr marL="0" indent="0">
              <a:buNone/>
            </a:pPr>
            <a:r>
              <a:rPr lang="en-US" b="1" dirty="0"/>
              <a:t>Feasibility</a:t>
            </a:r>
          </a:p>
          <a:p>
            <a:pPr marL="0" indent="0">
              <a:buNone/>
            </a:pPr>
            <a:r>
              <a:rPr lang="en-GB" dirty="0"/>
              <a:t>• Large experimental variability</a:t>
            </a:r>
          </a:p>
          <a:p>
            <a:pPr marL="0" indent="0">
              <a:buNone/>
            </a:pPr>
            <a:r>
              <a:rPr lang="en-GB" dirty="0"/>
              <a:t>• Technical specificity</a:t>
            </a:r>
          </a:p>
          <a:p>
            <a:pPr marL="0" indent="0">
              <a:buNone/>
            </a:pPr>
            <a:endParaRPr lang="en-US" dirty="0"/>
          </a:p>
          <a:p>
            <a:pPr marL="0" indent="0">
              <a:buNone/>
            </a:pPr>
            <a:r>
              <a:rPr lang="en-US" dirty="0">
                <a:sym typeface="Wingdings" pitchFamily="2" charset="2"/>
              </a:rPr>
              <a:t> Pooling difficult but doable</a:t>
            </a:r>
            <a:endParaRPr lang="en-US" dirty="0"/>
          </a:p>
        </p:txBody>
      </p:sp>
    </p:spTree>
    <p:extLst>
      <p:ext uri="{BB962C8B-B14F-4D97-AF65-F5344CB8AC3E}">
        <p14:creationId xmlns:p14="http://schemas.microsoft.com/office/powerpoint/2010/main" val="2092887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F23FD7-7DCD-664E-83DF-4C26AB9D9103}"/>
              </a:ext>
            </a:extLst>
          </p:cNvPr>
          <p:cNvPicPr>
            <a:picLocks noChangeAspect="1"/>
          </p:cNvPicPr>
          <p:nvPr/>
        </p:nvPicPr>
        <p:blipFill>
          <a:blip r:embed="rId2"/>
          <a:stretch>
            <a:fillRect/>
          </a:stretch>
        </p:blipFill>
        <p:spPr>
          <a:xfrm>
            <a:off x="2209800" y="922054"/>
            <a:ext cx="7772400" cy="5013891"/>
          </a:xfrm>
          <a:prstGeom prst="rect">
            <a:avLst/>
          </a:prstGeom>
        </p:spPr>
      </p:pic>
    </p:spTree>
    <p:extLst>
      <p:ext uri="{BB962C8B-B14F-4D97-AF65-F5344CB8AC3E}">
        <p14:creationId xmlns:p14="http://schemas.microsoft.com/office/powerpoint/2010/main" val="683896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99A6F-1E12-0DD2-E6BB-24C8B485F01D}"/>
              </a:ext>
            </a:extLst>
          </p:cNvPr>
          <p:cNvPicPr>
            <a:picLocks noChangeAspect="1"/>
          </p:cNvPicPr>
          <p:nvPr/>
        </p:nvPicPr>
        <p:blipFill>
          <a:blip r:embed="rId2"/>
          <a:stretch>
            <a:fillRect/>
          </a:stretch>
        </p:blipFill>
        <p:spPr>
          <a:xfrm>
            <a:off x="2209800" y="559191"/>
            <a:ext cx="7772400" cy="5739618"/>
          </a:xfrm>
          <a:prstGeom prst="rect">
            <a:avLst/>
          </a:prstGeom>
        </p:spPr>
      </p:pic>
    </p:spTree>
    <p:extLst>
      <p:ext uri="{BB962C8B-B14F-4D97-AF65-F5344CB8AC3E}">
        <p14:creationId xmlns:p14="http://schemas.microsoft.com/office/powerpoint/2010/main" val="1121011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1">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40442776-6780-3C46-B493-CCBD5B3AE545}"/>
              </a:ext>
            </a:extLst>
          </p:cNvPr>
          <p:cNvSpPr>
            <a:spLocks noGrp="1"/>
          </p:cNvSpPr>
          <p:nvPr>
            <p:ph type="title"/>
          </p:nvPr>
        </p:nvSpPr>
        <p:spPr>
          <a:xfrm>
            <a:off x="4184542" y="486184"/>
            <a:ext cx="7363990" cy="1325563"/>
          </a:xfrm>
        </p:spPr>
        <p:txBody>
          <a:bodyPr>
            <a:normAutofit/>
          </a:bodyPr>
          <a:lstStyle/>
          <a:p>
            <a:r>
              <a:rPr lang="en-US"/>
              <a:t>Proteomics</a:t>
            </a:r>
            <a:endParaRPr lang="en-US" dirty="0"/>
          </a:p>
        </p:txBody>
      </p:sp>
      <p:pic>
        <p:nvPicPr>
          <p:cNvPr id="4" name="Picture 3">
            <a:extLst>
              <a:ext uri="{FF2B5EF4-FFF2-40B4-BE49-F238E27FC236}">
                <a16:creationId xmlns:a16="http://schemas.microsoft.com/office/drawing/2014/main" id="{72264419-B414-474F-AE1F-454212DAA18F}"/>
              </a:ext>
            </a:extLst>
          </p:cNvPr>
          <p:cNvPicPr>
            <a:picLocks noChangeAspect="1"/>
          </p:cNvPicPr>
          <p:nvPr/>
        </p:nvPicPr>
        <p:blipFill rotWithShape="1">
          <a:blip r:embed="rId2"/>
          <a:srcRect l="11702" r="27797" b="-2"/>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4">
            <a:extLst>
              <a:ext uri="{FF2B5EF4-FFF2-40B4-BE49-F238E27FC236}">
                <a16:creationId xmlns:a16="http://schemas.microsoft.com/office/drawing/2014/main" id="{D3708B16-91E8-674D-8CB1-252E8037AD3F}"/>
              </a:ext>
            </a:extLst>
          </p:cNvPr>
          <p:cNvPicPr>
            <a:picLocks noChangeAspect="1"/>
          </p:cNvPicPr>
          <p:nvPr/>
        </p:nvPicPr>
        <p:blipFill rotWithShape="1">
          <a:blip r:embed="rId3"/>
          <a:srcRect l="8688" r="9310" b="-3"/>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C1A97D77-3260-AE4D-ABC2-98CC3B053FE7}"/>
              </a:ext>
            </a:extLst>
          </p:cNvPr>
          <p:cNvSpPr>
            <a:spLocks noGrp="1"/>
          </p:cNvSpPr>
          <p:nvPr>
            <p:ph idx="1"/>
          </p:nvPr>
        </p:nvSpPr>
        <p:spPr>
          <a:xfrm>
            <a:off x="4184542" y="1946684"/>
            <a:ext cx="7363990" cy="4351338"/>
          </a:xfrm>
        </p:spPr>
        <p:txBody>
          <a:bodyPr>
            <a:normAutofit/>
          </a:bodyPr>
          <a:lstStyle/>
          <a:p>
            <a:pPr marL="0" indent="0">
              <a:buNone/>
            </a:pPr>
            <a:r>
              <a:rPr lang="en-US" b="1" dirty="0"/>
              <a:t>Methods</a:t>
            </a:r>
          </a:p>
          <a:p>
            <a:pPr marL="0" indent="0">
              <a:buNone/>
            </a:pPr>
            <a:r>
              <a:rPr lang="en-US" dirty="0"/>
              <a:t>Targeted/ Untargeted Mass Spectrometry</a:t>
            </a:r>
          </a:p>
          <a:p>
            <a:pPr marL="0" indent="0">
              <a:buNone/>
            </a:pPr>
            <a:r>
              <a:rPr lang="en-US" dirty="0"/>
              <a:t>or Affinity-based assays</a:t>
            </a:r>
          </a:p>
          <a:p>
            <a:pPr marL="0" indent="0">
              <a:buNone/>
            </a:pPr>
            <a:r>
              <a:rPr lang="en-GB" dirty="0">
                <a:sym typeface="Wingdings" pitchFamily="2" charset="2"/>
              </a:rPr>
              <a:t></a:t>
            </a:r>
            <a:r>
              <a:rPr lang="en-GB" dirty="0"/>
              <a:t>Statistical analysis is straightforward</a:t>
            </a:r>
          </a:p>
          <a:p>
            <a:pPr marL="0" indent="0">
              <a:buNone/>
            </a:pPr>
            <a:r>
              <a:rPr lang="en-US" b="1" dirty="0"/>
              <a:t>Outputs</a:t>
            </a:r>
          </a:p>
          <a:p>
            <a:pPr marL="0" indent="0">
              <a:buNone/>
            </a:pPr>
            <a:r>
              <a:rPr lang="en-GB" dirty="0"/>
              <a:t>Quantified metabolites</a:t>
            </a:r>
          </a:p>
          <a:p>
            <a:pPr marL="0" indent="0">
              <a:buNone/>
            </a:pPr>
            <a:r>
              <a:rPr lang="en-US" b="1" dirty="0"/>
              <a:t>Feasibility</a:t>
            </a:r>
          </a:p>
          <a:p>
            <a:pPr marL="0" indent="0">
              <a:buNone/>
            </a:pPr>
            <a:r>
              <a:rPr lang="en-GB" dirty="0"/>
              <a:t>Large experimental variability</a:t>
            </a:r>
          </a:p>
        </p:txBody>
      </p:sp>
      <p:pic>
        <p:nvPicPr>
          <p:cNvPr id="8" name="Picture 2">
            <a:extLst>
              <a:ext uri="{FF2B5EF4-FFF2-40B4-BE49-F238E27FC236}">
                <a16:creationId xmlns:a16="http://schemas.microsoft.com/office/drawing/2014/main" id="{45D78748-70C6-FD4F-A264-A65DED4EC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2830" y="5511800"/>
            <a:ext cx="3810000" cy="13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209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D0130-8D9B-2449-A500-62DD85B33B13}"/>
              </a:ext>
            </a:extLst>
          </p:cNvPr>
          <p:cNvPicPr>
            <a:picLocks noChangeAspect="1"/>
          </p:cNvPicPr>
          <p:nvPr/>
        </p:nvPicPr>
        <p:blipFill>
          <a:blip r:embed="rId2"/>
          <a:stretch>
            <a:fillRect/>
          </a:stretch>
        </p:blipFill>
        <p:spPr>
          <a:xfrm>
            <a:off x="318770" y="227806"/>
            <a:ext cx="7107916" cy="2068354"/>
          </a:xfrm>
          <a:prstGeom prst="rect">
            <a:avLst/>
          </a:prstGeom>
        </p:spPr>
      </p:pic>
      <p:pic>
        <p:nvPicPr>
          <p:cNvPr id="5" name="Picture 4">
            <a:extLst>
              <a:ext uri="{FF2B5EF4-FFF2-40B4-BE49-F238E27FC236}">
                <a16:creationId xmlns:a16="http://schemas.microsoft.com/office/drawing/2014/main" id="{3103DA00-5DF5-A240-A5F3-4A7175682048}"/>
              </a:ext>
            </a:extLst>
          </p:cNvPr>
          <p:cNvPicPr>
            <a:picLocks noChangeAspect="1"/>
          </p:cNvPicPr>
          <p:nvPr/>
        </p:nvPicPr>
        <p:blipFill>
          <a:blip r:embed="rId3"/>
          <a:stretch>
            <a:fillRect/>
          </a:stretch>
        </p:blipFill>
        <p:spPr>
          <a:xfrm>
            <a:off x="6633210" y="445294"/>
            <a:ext cx="4737100" cy="6184900"/>
          </a:xfrm>
          <a:prstGeom prst="rect">
            <a:avLst/>
          </a:prstGeom>
        </p:spPr>
      </p:pic>
    </p:spTree>
    <p:extLst>
      <p:ext uri="{BB962C8B-B14F-4D97-AF65-F5344CB8AC3E}">
        <p14:creationId xmlns:p14="http://schemas.microsoft.com/office/powerpoint/2010/main" val="9037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4C89-6920-9A27-D8E0-9160573CC9E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E9E85A2-5341-3AF5-2ECB-58495D9F154F}"/>
              </a:ext>
            </a:extLst>
          </p:cNvPr>
          <p:cNvPicPr>
            <a:picLocks noChangeAspect="1"/>
          </p:cNvPicPr>
          <p:nvPr/>
        </p:nvPicPr>
        <p:blipFill>
          <a:blip r:embed="rId2"/>
          <a:stretch>
            <a:fillRect/>
          </a:stretch>
        </p:blipFill>
        <p:spPr>
          <a:xfrm>
            <a:off x="572386" y="0"/>
            <a:ext cx="5749583" cy="1825625"/>
          </a:xfrm>
          <a:prstGeom prst="rect">
            <a:avLst/>
          </a:prstGeom>
        </p:spPr>
      </p:pic>
      <p:pic>
        <p:nvPicPr>
          <p:cNvPr id="5" name="Picture 4">
            <a:extLst>
              <a:ext uri="{FF2B5EF4-FFF2-40B4-BE49-F238E27FC236}">
                <a16:creationId xmlns:a16="http://schemas.microsoft.com/office/drawing/2014/main" id="{F2569865-5546-A55F-C02D-198B133EEF66}"/>
              </a:ext>
            </a:extLst>
          </p:cNvPr>
          <p:cNvPicPr>
            <a:picLocks noChangeAspect="1"/>
          </p:cNvPicPr>
          <p:nvPr/>
        </p:nvPicPr>
        <p:blipFill>
          <a:blip r:embed="rId3"/>
          <a:stretch>
            <a:fillRect/>
          </a:stretch>
        </p:blipFill>
        <p:spPr>
          <a:xfrm>
            <a:off x="6451157" y="463550"/>
            <a:ext cx="5499100" cy="5930900"/>
          </a:xfrm>
          <a:prstGeom prst="rect">
            <a:avLst/>
          </a:prstGeom>
        </p:spPr>
      </p:pic>
      <p:pic>
        <p:nvPicPr>
          <p:cNvPr id="6" name="Picture 5">
            <a:extLst>
              <a:ext uri="{FF2B5EF4-FFF2-40B4-BE49-F238E27FC236}">
                <a16:creationId xmlns:a16="http://schemas.microsoft.com/office/drawing/2014/main" id="{17903188-E52C-EFA1-5A1F-E06A9E6E46AF}"/>
              </a:ext>
            </a:extLst>
          </p:cNvPr>
          <p:cNvPicPr>
            <a:picLocks noChangeAspect="1"/>
          </p:cNvPicPr>
          <p:nvPr/>
        </p:nvPicPr>
        <p:blipFill>
          <a:blip r:embed="rId4"/>
          <a:stretch>
            <a:fillRect/>
          </a:stretch>
        </p:blipFill>
        <p:spPr>
          <a:xfrm>
            <a:off x="572386" y="2271182"/>
            <a:ext cx="5097356" cy="3124842"/>
          </a:xfrm>
          <a:prstGeom prst="rect">
            <a:avLst/>
          </a:prstGeom>
        </p:spPr>
      </p:pic>
    </p:spTree>
    <p:extLst>
      <p:ext uri="{BB962C8B-B14F-4D97-AF65-F5344CB8AC3E}">
        <p14:creationId xmlns:p14="http://schemas.microsoft.com/office/powerpoint/2010/main" val="881215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7379E-2325-98EA-5E99-0FDE5031F309}"/>
              </a:ext>
            </a:extLst>
          </p:cNvPr>
          <p:cNvSpPr>
            <a:spLocks noGrp="1"/>
          </p:cNvSpPr>
          <p:nvPr>
            <p:ph type="title"/>
          </p:nvPr>
        </p:nvSpPr>
        <p:spPr>
          <a:xfrm>
            <a:off x="686834" y="591344"/>
            <a:ext cx="3200400" cy="5585619"/>
          </a:xfrm>
        </p:spPr>
        <p:txBody>
          <a:bodyPr>
            <a:normAutofit/>
          </a:bodyPr>
          <a:lstStyle/>
          <a:p>
            <a:r>
              <a:rPr lang="en-GR">
                <a:solidFill>
                  <a:srgbClr val="FFFFFF"/>
                </a:solidFill>
              </a:rPr>
              <a:t>Case-control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7992DA-F25C-3BD4-6E67-18E75344337E}"/>
              </a:ext>
            </a:extLst>
          </p:cNvPr>
          <p:cNvSpPr>
            <a:spLocks noGrp="1"/>
          </p:cNvSpPr>
          <p:nvPr>
            <p:ph idx="1"/>
          </p:nvPr>
        </p:nvSpPr>
        <p:spPr>
          <a:xfrm>
            <a:off x="4447308" y="591344"/>
            <a:ext cx="6906491" cy="5585619"/>
          </a:xfrm>
        </p:spPr>
        <p:txBody>
          <a:bodyPr anchor="ctr">
            <a:normAutofit/>
          </a:bodyPr>
          <a:lstStyle/>
          <a:p>
            <a:r>
              <a:rPr lang="en-GB" dirty="0"/>
              <a:t>Cases </a:t>
            </a:r>
            <a:r>
              <a:rPr lang="en-GB" b="0" i="0" u="none" strike="noStrike">
                <a:effectLst/>
                <a:latin typeface="-webkit-standard"/>
              </a:rPr>
              <a:t>reflects all who develop the condition</a:t>
            </a:r>
          </a:p>
          <a:p>
            <a:r>
              <a:rPr lang="en-GB" dirty="0"/>
              <a:t>Controls </a:t>
            </a:r>
            <a:r>
              <a:rPr lang="en-GB" b="0" i="0" u="none" strike="noStrike">
                <a:effectLst/>
                <a:latin typeface="-webkit-standard"/>
              </a:rPr>
              <a:t>should represent individuals who would qualify as cases if they developed the disease </a:t>
            </a:r>
            <a:r>
              <a:rPr lang="en-GB" dirty="0"/>
              <a:t>(not necessarily individuals representative of the entire non-diseased population).</a:t>
            </a:r>
          </a:p>
          <a:p>
            <a:r>
              <a:rPr lang="en-GB" b="0" i="0" u="none" strike="noStrike">
                <a:effectLst/>
                <a:latin typeface="-webkit-standard"/>
              </a:rPr>
              <a:t>Selection of both groups must be independent of exposure history</a:t>
            </a:r>
          </a:p>
          <a:p>
            <a:r>
              <a:rPr lang="en-GB" dirty="0"/>
              <a:t>Controls: study base, </a:t>
            </a:r>
            <a:r>
              <a:rPr lang="en-GB" b="0" i="0" u="none" strike="noStrike">
                <a:effectLst/>
                <a:latin typeface="-webkit-standard"/>
              </a:rPr>
              <a:t>data collection accuracy is uniform</a:t>
            </a:r>
            <a:r>
              <a:rPr lang="en-GB" dirty="0"/>
              <a:t>, </a:t>
            </a:r>
            <a:r>
              <a:rPr lang="en-GB">
                <a:latin typeface="-webkit-standard"/>
              </a:rPr>
              <a:t>a</a:t>
            </a:r>
            <a:r>
              <a:rPr lang="en-GB" b="0" i="0" u="none" strike="noStrike">
                <a:effectLst/>
                <a:latin typeface="-webkit-standard"/>
              </a:rPr>
              <a:t>ccount for confounding through design and analysis</a:t>
            </a:r>
            <a:r>
              <a:rPr lang="en-GB" dirty="0"/>
              <a:t>, efficiency</a:t>
            </a:r>
          </a:p>
          <a:p>
            <a:endParaRPr lang="en-GR" dirty="0"/>
          </a:p>
        </p:txBody>
      </p:sp>
    </p:spTree>
    <p:extLst>
      <p:ext uri="{BB962C8B-B14F-4D97-AF65-F5344CB8AC3E}">
        <p14:creationId xmlns:p14="http://schemas.microsoft.com/office/powerpoint/2010/main" val="3676592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56B6-02A4-EE3E-FD7E-CAD3E92C58EA}"/>
              </a:ext>
            </a:extLst>
          </p:cNvPr>
          <p:cNvSpPr>
            <a:spLocks noGrp="1"/>
          </p:cNvSpPr>
          <p:nvPr>
            <p:ph type="title"/>
          </p:nvPr>
        </p:nvSpPr>
        <p:spPr/>
        <p:txBody>
          <a:bodyPr>
            <a:normAutofit/>
          </a:bodyPr>
          <a:lstStyle/>
          <a:p>
            <a:r>
              <a:rPr lang="en-GB" b="1" dirty="0">
                <a:solidFill>
                  <a:srgbClr val="042D61"/>
                </a:solidFill>
                <a:effectLst/>
                <a:latin typeface="Arial" panose="020B0604020202020204" pitchFamily="34" charset="0"/>
              </a:rPr>
              <a:t>Impact of interventions on the circulating proteome</a:t>
            </a:r>
            <a:endParaRPr lang="en-GR" dirty="0"/>
          </a:p>
        </p:txBody>
      </p:sp>
      <p:pic>
        <p:nvPicPr>
          <p:cNvPr id="4" name="Picture 3">
            <a:extLst>
              <a:ext uri="{FF2B5EF4-FFF2-40B4-BE49-F238E27FC236}">
                <a16:creationId xmlns:a16="http://schemas.microsoft.com/office/drawing/2014/main" id="{FBB09C16-5B86-9A54-9C40-B1A5287BF443}"/>
              </a:ext>
            </a:extLst>
          </p:cNvPr>
          <p:cNvPicPr>
            <a:picLocks noChangeAspect="1"/>
          </p:cNvPicPr>
          <p:nvPr/>
        </p:nvPicPr>
        <p:blipFill>
          <a:blip r:embed="rId2"/>
          <a:stretch>
            <a:fillRect/>
          </a:stretch>
        </p:blipFill>
        <p:spPr>
          <a:xfrm>
            <a:off x="1017431" y="1752972"/>
            <a:ext cx="9975224" cy="5027754"/>
          </a:xfrm>
          <a:prstGeom prst="rect">
            <a:avLst/>
          </a:prstGeom>
        </p:spPr>
      </p:pic>
    </p:spTree>
    <p:extLst>
      <p:ext uri="{BB962C8B-B14F-4D97-AF65-F5344CB8AC3E}">
        <p14:creationId xmlns:p14="http://schemas.microsoft.com/office/powerpoint/2010/main" val="2280309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538BE7-5454-0B40-8A1A-77B9BA142C29}"/>
              </a:ext>
            </a:extLst>
          </p:cNvPr>
          <p:cNvSpPr>
            <a:spLocks noGrp="1"/>
          </p:cNvSpPr>
          <p:nvPr>
            <p:ph type="title"/>
          </p:nvPr>
        </p:nvSpPr>
        <p:spPr>
          <a:xfrm>
            <a:off x="838200" y="365125"/>
            <a:ext cx="10515600" cy="1325563"/>
          </a:xfrm>
        </p:spPr>
        <p:txBody>
          <a:bodyPr>
            <a:normAutofit/>
          </a:bodyPr>
          <a:lstStyle/>
          <a:p>
            <a:r>
              <a:rPr lang="en-GB" dirty="0"/>
              <a:t>Know your technology</a:t>
            </a:r>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4DE47FD-7DD1-F243-A791-99A0C45CBA17}"/>
              </a:ext>
            </a:extLst>
          </p:cNvPr>
          <p:cNvSpPr>
            <a:spLocks noGrp="1"/>
          </p:cNvSpPr>
          <p:nvPr>
            <p:ph idx="1"/>
          </p:nvPr>
        </p:nvSpPr>
        <p:spPr>
          <a:xfrm>
            <a:off x="838200" y="1825625"/>
            <a:ext cx="10515600" cy="4351338"/>
          </a:xfrm>
        </p:spPr>
        <p:txBody>
          <a:bodyPr>
            <a:normAutofit/>
          </a:bodyPr>
          <a:lstStyle/>
          <a:p>
            <a:r>
              <a:rPr lang="en-GB" dirty="0"/>
              <a:t>You need some knowledge of the measurement procedure if you are to model it meaningfully</a:t>
            </a:r>
          </a:p>
          <a:p>
            <a:r>
              <a:rPr lang="en-GB" dirty="0"/>
              <a:t>Understand what is being measured, and how</a:t>
            </a:r>
          </a:p>
          <a:p>
            <a:r>
              <a:rPr lang="en-GB" dirty="0"/>
              <a:t>Protocols are tedious and involve many complex (and often complicated) steps that will introduce nuisance variation</a:t>
            </a:r>
          </a:p>
          <a:p>
            <a:pPr marL="0" indent="0">
              <a:buNone/>
            </a:pPr>
            <a:r>
              <a:rPr lang="en-GB" dirty="0"/>
              <a:t>1. Record as much information as possible</a:t>
            </a:r>
          </a:p>
          <a:p>
            <a:pPr marL="0" indent="0">
              <a:buNone/>
            </a:pPr>
            <a:r>
              <a:rPr lang="en-GB" dirty="0"/>
              <a:t>2. Identify influential factors (QC)</a:t>
            </a:r>
          </a:p>
          <a:p>
            <a:pPr marL="0" indent="0">
              <a:buNone/>
            </a:pPr>
            <a:r>
              <a:rPr lang="en-GB" dirty="0"/>
              <a:t>3. Attenuate by means of </a:t>
            </a:r>
            <a:r>
              <a:rPr lang="en-GB" dirty="0" err="1"/>
              <a:t>preprocessing</a:t>
            </a:r>
            <a:endParaRPr lang="en-GB" dirty="0"/>
          </a:p>
          <a:p>
            <a:pPr marL="0" indent="0">
              <a:buNone/>
            </a:pPr>
            <a:r>
              <a:rPr lang="en-GB" dirty="0"/>
              <a:t>4. Model any residual confounding</a:t>
            </a:r>
          </a:p>
          <a:p>
            <a:endParaRPr lang="en-GB" dirty="0"/>
          </a:p>
          <a:p>
            <a:endParaRPr lang="en-GB" dirty="0"/>
          </a:p>
          <a:p>
            <a:endParaRPr lang="en-US" dirty="0"/>
          </a:p>
        </p:txBody>
      </p:sp>
    </p:spTree>
    <p:extLst>
      <p:ext uri="{BB962C8B-B14F-4D97-AF65-F5344CB8AC3E}">
        <p14:creationId xmlns:p14="http://schemas.microsoft.com/office/powerpoint/2010/main" val="3517301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B19CD8-381C-9E4B-9273-B10F1C806006}"/>
              </a:ext>
            </a:extLst>
          </p:cNvPr>
          <p:cNvSpPr>
            <a:spLocks noGrp="1"/>
          </p:cNvSpPr>
          <p:nvPr>
            <p:ph type="title"/>
          </p:nvPr>
        </p:nvSpPr>
        <p:spPr>
          <a:xfrm>
            <a:off x="838200" y="365125"/>
            <a:ext cx="10515600" cy="1325563"/>
          </a:xfrm>
        </p:spPr>
        <p:txBody>
          <a:bodyPr>
            <a:normAutofit/>
          </a:bodyPr>
          <a:lstStyle/>
          <a:p>
            <a:r>
              <a:rPr lang="en-GB" dirty="0"/>
              <a:t>Know your statistics</a:t>
            </a:r>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E323CCA-821A-674C-B5B8-6B3B77733E19}"/>
              </a:ext>
            </a:extLst>
          </p:cNvPr>
          <p:cNvSpPr>
            <a:spLocks noGrp="1"/>
          </p:cNvSpPr>
          <p:nvPr>
            <p:ph idx="1"/>
          </p:nvPr>
        </p:nvSpPr>
        <p:spPr>
          <a:xfrm>
            <a:off x="838200" y="1825625"/>
            <a:ext cx="10515600" cy="4351338"/>
          </a:xfrm>
        </p:spPr>
        <p:txBody>
          <a:bodyPr>
            <a:normAutofit/>
          </a:bodyPr>
          <a:lstStyle/>
          <a:p>
            <a:r>
              <a:rPr lang="en-GB" dirty="0"/>
              <a:t>You need some knowledge of statistical modelling if you are to write down a model</a:t>
            </a:r>
          </a:p>
          <a:p>
            <a:endParaRPr lang="en-US" dirty="0"/>
          </a:p>
          <a:p>
            <a:r>
              <a:rPr lang="en-GB" dirty="0"/>
              <a:t>What is your question?</a:t>
            </a:r>
          </a:p>
          <a:p>
            <a:r>
              <a:rPr lang="en-GB" dirty="0"/>
              <a:t>What assumptions can you reasonably make (and verify)?</a:t>
            </a:r>
          </a:p>
          <a:p>
            <a:r>
              <a:rPr lang="en-GB" dirty="0"/>
              <a:t>What type of data do you have at hand?</a:t>
            </a:r>
          </a:p>
          <a:p>
            <a:r>
              <a:rPr lang="en-GB" dirty="0"/>
              <a:t>Explore different options, but be careful when borrowing methods from other fields</a:t>
            </a:r>
          </a:p>
          <a:p>
            <a:endParaRPr lang="en-US" dirty="0"/>
          </a:p>
        </p:txBody>
      </p:sp>
    </p:spTree>
    <p:extLst>
      <p:ext uri="{BB962C8B-B14F-4D97-AF65-F5344CB8AC3E}">
        <p14:creationId xmlns:p14="http://schemas.microsoft.com/office/powerpoint/2010/main" val="66907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807E41-F483-CC4C-9794-9A7AA38ED15A}"/>
              </a:ext>
            </a:extLst>
          </p:cNvPr>
          <p:cNvSpPr>
            <a:spLocks noGrp="1"/>
          </p:cNvSpPr>
          <p:nvPr>
            <p:ph type="title"/>
          </p:nvPr>
        </p:nvSpPr>
        <p:spPr>
          <a:xfrm>
            <a:off x="838200" y="365125"/>
            <a:ext cx="10515600" cy="1325563"/>
          </a:xfrm>
        </p:spPr>
        <p:txBody>
          <a:bodyPr>
            <a:normAutofit/>
          </a:bodyPr>
          <a:lstStyle/>
          <a:p>
            <a:r>
              <a:rPr lang="en-GB" dirty="0"/>
              <a:t>Trust, but verify</a:t>
            </a:r>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B27F0FA-64D6-124A-ACDE-66F89EC5D128}"/>
              </a:ext>
            </a:extLst>
          </p:cNvPr>
          <p:cNvSpPr>
            <a:spLocks noGrp="1"/>
          </p:cNvSpPr>
          <p:nvPr>
            <p:ph idx="1"/>
          </p:nvPr>
        </p:nvSpPr>
        <p:spPr>
          <a:xfrm>
            <a:off x="838200" y="1825625"/>
            <a:ext cx="10515600" cy="4351338"/>
          </a:xfrm>
        </p:spPr>
        <p:txBody>
          <a:bodyPr>
            <a:normAutofit/>
          </a:bodyPr>
          <a:lstStyle/>
          <a:p>
            <a:r>
              <a:rPr lang="en-GB" sz="2600"/>
              <a:t>Women with Y chromosome</a:t>
            </a:r>
          </a:p>
          <a:p>
            <a:r>
              <a:rPr lang="en-GB" sz="2600"/>
              <a:t>Controls with date of diagnosis</a:t>
            </a:r>
          </a:p>
          <a:p>
            <a:r>
              <a:rPr lang="en-GB" sz="2600"/>
              <a:t>‘Matched’ pairs with huge age differences</a:t>
            </a:r>
          </a:p>
          <a:p>
            <a:r>
              <a:rPr lang="en-GB" sz="2600"/>
              <a:t>Technical replicates with different genotype</a:t>
            </a:r>
          </a:p>
          <a:p>
            <a:pPr marL="0" indent="0">
              <a:buNone/>
            </a:pPr>
            <a:endParaRPr lang="en-GB" sz="2600"/>
          </a:p>
          <a:p>
            <a:pPr marL="0" indent="0">
              <a:buNone/>
            </a:pPr>
            <a:r>
              <a:rPr lang="en-GB" sz="2600"/>
              <a:t>Always check: it takes little time, and saves future headaches</a:t>
            </a:r>
          </a:p>
          <a:p>
            <a:pPr marL="0" indent="0">
              <a:buNone/>
            </a:pPr>
            <a:endParaRPr lang="en-GB" sz="2600"/>
          </a:p>
          <a:p>
            <a:r>
              <a:rPr lang="en-GB" sz="2600"/>
              <a:t>Given the sheer amount of data, we must standardise and automate statistical analysis as much as possible</a:t>
            </a:r>
          </a:p>
          <a:p>
            <a:pPr marL="0" indent="0">
              <a:buNone/>
            </a:pPr>
            <a:endParaRPr lang="en-GB" sz="2600"/>
          </a:p>
          <a:p>
            <a:endParaRPr lang="en-US" sz="2600"/>
          </a:p>
        </p:txBody>
      </p:sp>
    </p:spTree>
    <p:extLst>
      <p:ext uri="{BB962C8B-B14F-4D97-AF65-F5344CB8AC3E}">
        <p14:creationId xmlns:p14="http://schemas.microsoft.com/office/powerpoint/2010/main" val="3925522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EAAB6C-2A5E-E24D-AB76-0010A29EE2DF}"/>
              </a:ext>
            </a:extLst>
          </p:cNvPr>
          <p:cNvSpPr>
            <a:spLocks noGrp="1"/>
          </p:cNvSpPr>
          <p:nvPr>
            <p:ph type="title"/>
          </p:nvPr>
        </p:nvSpPr>
        <p:spPr>
          <a:xfrm>
            <a:off x="838200" y="365125"/>
            <a:ext cx="10515600" cy="1325563"/>
          </a:xfrm>
        </p:spPr>
        <p:txBody>
          <a:bodyPr>
            <a:normAutofit/>
          </a:bodyPr>
          <a:lstStyle/>
          <a:p>
            <a:r>
              <a:rPr lang="en-US" dirty="0"/>
              <a:t>Validation and replication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E50C4C-ADD5-0E46-83D1-BF31C47F042F}"/>
              </a:ext>
            </a:extLst>
          </p:cNvPr>
          <p:cNvSpPr>
            <a:spLocks noGrp="1"/>
          </p:cNvSpPr>
          <p:nvPr>
            <p:ph idx="1"/>
          </p:nvPr>
        </p:nvSpPr>
        <p:spPr>
          <a:xfrm>
            <a:off x="838200" y="1825625"/>
            <a:ext cx="10515600" cy="4351338"/>
          </a:xfrm>
        </p:spPr>
        <p:txBody>
          <a:bodyPr>
            <a:normAutofit/>
          </a:bodyPr>
          <a:lstStyle/>
          <a:p>
            <a:r>
              <a:rPr lang="en-GB" sz="2600" dirty="0"/>
              <a:t>No matter how stringent your QC and </a:t>
            </a:r>
            <a:r>
              <a:rPr lang="en-GB" sz="2600" dirty="0" err="1"/>
              <a:t>preprocessing</a:t>
            </a:r>
            <a:r>
              <a:rPr lang="en-GB" sz="2600" dirty="0"/>
              <a:t>, and how accurate your models, false positive results will still occur</a:t>
            </a:r>
          </a:p>
          <a:p>
            <a:pPr marL="0" indent="0">
              <a:buNone/>
            </a:pPr>
            <a:endParaRPr lang="en-GB" sz="2600" dirty="0"/>
          </a:p>
          <a:p>
            <a:pPr marL="0" indent="0">
              <a:buNone/>
            </a:pPr>
            <a:r>
              <a:rPr lang="en-GB" sz="2600" dirty="0"/>
              <a:t>Validation</a:t>
            </a:r>
          </a:p>
          <a:p>
            <a:r>
              <a:rPr lang="en-GB" sz="2600" dirty="0"/>
              <a:t>Are results reliable? Repeat the experiment using the same samples, but a different lab technique</a:t>
            </a:r>
          </a:p>
          <a:p>
            <a:pPr marL="0" indent="0">
              <a:buNone/>
            </a:pPr>
            <a:r>
              <a:rPr lang="en-GB" sz="2600" dirty="0"/>
              <a:t>Replication</a:t>
            </a:r>
          </a:p>
          <a:p>
            <a:r>
              <a:rPr lang="en-GB" sz="2600" dirty="0"/>
              <a:t>Are results generalisable? Reproduce the findings using different samples, and possibly a different lab technique</a:t>
            </a:r>
          </a:p>
          <a:p>
            <a:endParaRPr lang="en-US" sz="2600" dirty="0"/>
          </a:p>
        </p:txBody>
      </p:sp>
    </p:spTree>
    <p:extLst>
      <p:ext uri="{BB962C8B-B14F-4D97-AF65-F5344CB8AC3E}">
        <p14:creationId xmlns:p14="http://schemas.microsoft.com/office/powerpoint/2010/main" val="1040419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up image of molecular blocks">
            <a:extLst>
              <a:ext uri="{FF2B5EF4-FFF2-40B4-BE49-F238E27FC236}">
                <a16:creationId xmlns:a16="http://schemas.microsoft.com/office/drawing/2014/main" id="{DD810632-21C2-D7C4-AECF-6BF7840AB123}"/>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5F3D6-8CA3-0541-882D-D44FF9AC77AF}"/>
              </a:ext>
            </a:extLst>
          </p:cNvPr>
          <p:cNvSpPr>
            <a:spLocks noGrp="1"/>
          </p:cNvSpPr>
          <p:nvPr>
            <p:ph type="title"/>
          </p:nvPr>
        </p:nvSpPr>
        <p:spPr>
          <a:xfrm>
            <a:off x="838200" y="365125"/>
            <a:ext cx="10515600" cy="1325563"/>
          </a:xfrm>
        </p:spPr>
        <p:txBody>
          <a:bodyPr>
            <a:normAutofit/>
          </a:bodyPr>
          <a:lstStyle/>
          <a:p>
            <a:r>
              <a:rPr lang="en-US" dirty="0"/>
              <a:t>Opportunities</a:t>
            </a:r>
          </a:p>
        </p:txBody>
      </p:sp>
      <p:sp>
        <p:nvSpPr>
          <p:cNvPr id="3" name="Content Placeholder 2">
            <a:extLst>
              <a:ext uri="{FF2B5EF4-FFF2-40B4-BE49-F238E27FC236}">
                <a16:creationId xmlns:a16="http://schemas.microsoft.com/office/drawing/2014/main" id="{2F02750F-3F28-D445-941E-62B32E1E23AF}"/>
              </a:ext>
            </a:extLst>
          </p:cNvPr>
          <p:cNvSpPr>
            <a:spLocks noGrp="1"/>
          </p:cNvSpPr>
          <p:nvPr>
            <p:ph idx="1"/>
          </p:nvPr>
        </p:nvSpPr>
        <p:spPr>
          <a:xfrm>
            <a:off x="838200" y="1825625"/>
            <a:ext cx="10515600" cy="4351338"/>
          </a:xfrm>
        </p:spPr>
        <p:txBody>
          <a:bodyPr>
            <a:normAutofit/>
          </a:bodyPr>
          <a:lstStyle/>
          <a:p>
            <a:pPr marL="0" indent="0">
              <a:buNone/>
            </a:pPr>
            <a:r>
              <a:rPr lang="en-GB" dirty="0"/>
              <a:t>Identification of novel biomarkers for:</a:t>
            </a:r>
          </a:p>
          <a:p>
            <a:pPr marL="457200" lvl="1" indent="0">
              <a:buNone/>
            </a:pPr>
            <a:r>
              <a:rPr lang="en-GB" dirty="0"/>
              <a:t>Disease risk</a:t>
            </a:r>
          </a:p>
          <a:p>
            <a:pPr marL="457200" lvl="1" indent="0">
              <a:buNone/>
            </a:pPr>
            <a:r>
              <a:rPr lang="en-GB" dirty="0"/>
              <a:t>Exposures</a:t>
            </a:r>
          </a:p>
          <a:p>
            <a:pPr marL="0" indent="0">
              <a:buNone/>
            </a:pPr>
            <a:r>
              <a:rPr lang="en-GB" dirty="0"/>
              <a:t>Understanding at a molecular level of:</a:t>
            </a:r>
          </a:p>
          <a:p>
            <a:pPr marL="457200" lvl="1" indent="0">
              <a:buNone/>
            </a:pPr>
            <a:r>
              <a:rPr lang="en-GB" dirty="0"/>
              <a:t>Disease states</a:t>
            </a:r>
          </a:p>
          <a:p>
            <a:pPr marL="457200" lvl="1" indent="0">
              <a:buNone/>
            </a:pPr>
            <a:r>
              <a:rPr lang="en-GB" dirty="0"/>
              <a:t>Exposures</a:t>
            </a:r>
          </a:p>
          <a:p>
            <a:pPr marL="0" indent="0">
              <a:buNone/>
            </a:pPr>
            <a:r>
              <a:rPr lang="en-GB" dirty="0"/>
              <a:t>Characterisation of dynamic molecular environment</a:t>
            </a:r>
          </a:p>
          <a:p>
            <a:pPr marL="0" indent="0">
              <a:buNone/>
            </a:pPr>
            <a:r>
              <a:rPr lang="en-GB" dirty="0">
                <a:sym typeface="Wingdings" pitchFamily="2" charset="2"/>
              </a:rPr>
              <a:t> </a:t>
            </a:r>
            <a:r>
              <a:rPr lang="en-GB" dirty="0"/>
              <a:t>towards better understanding of complex diseases and refined risk stratification</a:t>
            </a:r>
          </a:p>
          <a:p>
            <a:endParaRPr lang="en-US" dirty="0"/>
          </a:p>
        </p:txBody>
      </p:sp>
    </p:spTree>
    <p:extLst>
      <p:ext uri="{BB962C8B-B14F-4D97-AF65-F5344CB8AC3E}">
        <p14:creationId xmlns:p14="http://schemas.microsoft.com/office/powerpoint/2010/main" val="692127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8BFC546-2D92-594D-92DA-2D0EC64EDB79}"/>
              </a:ext>
            </a:extLst>
          </p:cNvPr>
          <p:cNvSpPr>
            <a:spLocks noGrp="1"/>
          </p:cNvSpPr>
          <p:nvPr>
            <p:ph type="title"/>
          </p:nvPr>
        </p:nvSpPr>
        <p:spPr>
          <a:xfrm>
            <a:off x="838200" y="365125"/>
            <a:ext cx="10515600" cy="1325563"/>
          </a:xfrm>
        </p:spPr>
        <p:txBody>
          <a:bodyPr>
            <a:normAutofit/>
          </a:bodyPr>
          <a:lstStyle/>
          <a:p>
            <a:r>
              <a:rPr lang="en-GB" dirty="0"/>
              <a:t>Biomedical challenges</a:t>
            </a:r>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ADE28FB3-70FA-4645-9E4F-9E15D18AE78A}"/>
              </a:ext>
            </a:extLst>
          </p:cNvPr>
          <p:cNvSpPr>
            <a:spLocks noGrp="1"/>
          </p:cNvSpPr>
          <p:nvPr>
            <p:ph idx="1"/>
          </p:nvPr>
        </p:nvSpPr>
        <p:spPr>
          <a:xfrm>
            <a:off x="838200" y="1825625"/>
            <a:ext cx="10515600" cy="4351338"/>
          </a:xfrm>
        </p:spPr>
        <p:txBody>
          <a:bodyPr>
            <a:normAutofit/>
          </a:bodyPr>
          <a:lstStyle/>
          <a:p>
            <a:r>
              <a:rPr lang="en-GB" sz="2400"/>
              <a:t>Holistic view</a:t>
            </a:r>
          </a:p>
          <a:p>
            <a:pPr marL="0" indent="0">
              <a:buNone/>
            </a:pPr>
            <a:r>
              <a:rPr lang="en-GB" sz="2400"/>
              <a:t>What is the effect of multiple ‘–omics’ markers?</a:t>
            </a:r>
          </a:p>
          <a:p>
            <a:r>
              <a:rPr lang="en-GB" sz="2400"/>
              <a:t>Tissue heterogeneity</a:t>
            </a:r>
          </a:p>
          <a:p>
            <a:pPr marL="0" indent="0">
              <a:buNone/>
            </a:pPr>
            <a:r>
              <a:rPr lang="en-GB" sz="2400"/>
              <a:t>What is the value of ‘–omics’ measurements in samples that contain multiple, heterogeneous cell types?</a:t>
            </a:r>
          </a:p>
          <a:p>
            <a:r>
              <a:rPr lang="en-GB" sz="2400"/>
              <a:t>Surrogate tissues</a:t>
            </a:r>
          </a:p>
          <a:p>
            <a:pPr marL="0" indent="0">
              <a:buNone/>
            </a:pPr>
            <a:r>
              <a:rPr lang="en-GB" sz="2400"/>
              <a:t>What is the value of ‘–omics’ measurements in surrogate tissues, e.g. in blood, for localised diseases?</a:t>
            </a:r>
          </a:p>
          <a:p>
            <a:r>
              <a:rPr lang="en-GB" sz="2400"/>
              <a:t>Effect sizes</a:t>
            </a:r>
          </a:p>
          <a:p>
            <a:pPr marL="0" indent="0">
              <a:buNone/>
            </a:pPr>
            <a:r>
              <a:rPr lang="en-GB" sz="2400"/>
              <a:t>What is the magnitude of clinically significant changes?</a:t>
            </a:r>
          </a:p>
          <a:p>
            <a:endParaRPr lang="en-US" sz="2400"/>
          </a:p>
        </p:txBody>
      </p:sp>
    </p:spTree>
    <p:extLst>
      <p:ext uri="{BB962C8B-B14F-4D97-AF65-F5344CB8AC3E}">
        <p14:creationId xmlns:p14="http://schemas.microsoft.com/office/powerpoint/2010/main" val="2343303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3A051-DBD0-A948-B03B-1CD36CF1F40C}"/>
              </a:ext>
            </a:extLst>
          </p:cNvPr>
          <p:cNvSpPr>
            <a:spLocks noGrp="1"/>
          </p:cNvSpPr>
          <p:nvPr>
            <p:ph type="title"/>
          </p:nvPr>
        </p:nvSpPr>
        <p:spPr>
          <a:xfrm>
            <a:off x="686834" y="1153572"/>
            <a:ext cx="3200400" cy="4461163"/>
          </a:xfrm>
        </p:spPr>
        <p:txBody>
          <a:bodyPr>
            <a:normAutofit/>
          </a:bodyPr>
          <a:lstStyle/>
          <a:p>
            <a:r>
              <a:rPr lang="en-GB">
                <a:solidFill>
                  <a:srgbClr val="FFFFFF"/>
                </a:solidFill>
              </a:rPr>
              <a:t>Statistical challenges</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71BADE-983C-2A40-B4A6-9CE0EA69D90B}"/>
              </a:ext>
            </a:extLst>
          </p:cNvPr>
          <p:cNvSpPr>
            <a:spLocks noGrp="1"/>
          </p:cNvSpPr>
          <p:nvPr>
            <p:ph idx="1"/>
          </p:nvPr>
        </p:nvSpPr>
        <p:spPr>
          <a:xfrm>
            <a:off x="4447308" y="591344"/>
            <a:ext cx="6906491" cy="5585619"/>
          </a:xfrm>
        </p:spPr>
        <p:txBody>
          <a:bodyPr anchor="ctr">
            <a:normAutofit/>
          </a:bodyPr>
          <a:lstStyle/>
          <a:p>
            <a:r>
              <a:rPr lang="en-GB" sz="2200" dirty="0"/>
              <a:t>Multiple comparisons</a:t>
            </a:r>
          </a:p>
          <a:p>
            <a:pPr marL="0" indent="0">
              <a:buNone/>
            </a:pPr>
            <a:r>
              <a:rPr lang="en-GB" sz="2200" dirty="0"/>
              <a:t>What significance threshold should be used when performing millions of tests simultaneously?</a:t>
            </a:r>
          </a:p>
          <a:p>
            <a:r>
              <a:rPr lang="en-GB" sz="2200" dirty="0"/>
              <a:t>Nuisance variation</a:t>
            </a:r>
          </a:p>
          <a:p>
            <a:pPr marL="0" indent="0">
              <a:buNone/>
            </a:pPr>
            <a:r>
              <a:rPr lang="en-GB" sz="2200" dirty="0"/>
              <a:t>How can we distinguish between biological and technical variation?</a:t>
            </a:r>
          </a:p>
          <a:p>
            <a:r>
              <a:rPr lang="en-GB" sz="2200" dirty="0"/>
              <a:t>Combined effects</a:t>
            </a:r>
          </a:p>
          <a:p>
            <a:pPr marL="0" indent="0">
              <a:buNone/>
            </a:pPr>
            <a:r>
              <a:rPr lang="en-GB" sz="2200" dirty="0"/>
              <a:t>How can we model the combined effect of multiple ‘–omics’ markers?</a:t>
            </a:r>
          </a:p>
          <a:p>
            <a:r>
              <a:rPr lang="en-GB" sz="2200" dirty="0"/>
              <a:t>‘</a:t>
            </a:r>
            <a:r>
              <a:rPr lang="en-GB" sz="2200" dirty="0" err="1"/>
              <a:t>Crossomics</a:t>
            </a:r>
            <a:r>
              <a:rPr lang="en-GB" sz="2200" dirty="0"/>
              <a:t>’</a:t>
            </a:r>
          </a:p>
          <a:p>
            <a:pPr marL="0" indent="0">
              <a:buNone/>
            </a:pPr>
            <a:r>
              <a:rPr lang="en-GB" sz="2200" dirty="0"/>
              <a:t>How can we analyse multiple ‘–omics’ datasets jointly?</a:t>
            </a:r>
          </a:p>
        </p:txBody>
      </p:sp>
    </p:spTree>
    <p:extLst>
      <p:ext uri="{BB962C8B-B14F-4D97-AF65-F5344CB8AC3E}">
        <p14:creationId xmlns:p14="http://schemas.microsoft.com/office/powerpoint/2010/main" val="2401501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C5C6-E77F-4740-897F-2FAE5FB29825}"/>
              </a:ext>
            </a:extLst>
          </p:cNvPr>
          <p:cNvSpPr>
            <a:spLocks noGrp="1"/>
          </p:cNvSpPr>
          <p:nvPr>
            <p:ph type="title"/>
          </p:nvPr>
        </p:nvSpPr>
        <p:spPr>
          <a:xfrm>
            <a:off x="2073288" y="321732"/>
            <a:ext cx="9276178" cy="4240743"/>
          </a:xfrm>
        </p:spPr>
        <p:txBody>
          <a:bodyPr vert="horz" lIns="91440" tIns="45720" rIns="91440" bIns="45720" rtlCol="0" anchor="b">
            <a:normAutofit/>
          </a:bodyPr>
          <a:lstStyle/>
          <a:p>
            <a:r>
              <a:rPr lang="en-US" sz="6600" kern="1200">
                <a:solidFill>
                  <a:schemeClr val="tx1"/>
                </a:solidFill>
                <a:latin typeface="+mj-lt"/>
                <a:ea typeface="+mj-ea"/>
                <a:cs typeface="+mj-cs"/>
              </a:rPr>
              <a:t> Focus on metabolomics</a:t>
            </a:r>
          </a:p>
        </p:txBody>
      </p:sp>
      <p:sp>
        <p:nvSpPr>
          <p:cNvPr id="10" name="Rectangle 9">
            <a:extLst>
              <a:ext uri="{FF2B5EF4-FFF2-40B4-BE49-F238E27FC236}">
                <a16:creationId xmlns:a16="http://schemas.microsoft.com/office/drawing/2014/main" id="{35FED45D-D144-4B05-BBCF-B68683958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Magnifying glass">
            <a:extLst>
              <a:ext uri="{FF2B5EF4-FFF2-40B4-BE49-F238E27FC236}">
                <a16:creationId xmlns:a16="http://schemas.microsoft.com/office/drawing/2014/main" id="{78C274FE-B70A-A557-B5AC-DD24253C5C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465195"/>
            <a:ext cx="1097280" cy="1097280"/>
          </a:xfrm>
          <a:prstGeom prst="rect">
            <a:avLst/>
          </a:prstGeom>
        </p:spPr>
      </p:pic>
    </p:spTree>
    <p:extLst>
      <p:ext uri="{BB962C8B-B14F-4D97-AF65-F5344CB8AC3E}">
        <p14:creationId xmlns:p14="http://schemas.microsoft.com/office/powerpoint/2010/main" val="1804563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3390-568D-864E-BE61-22CC77A6ECC8}"/>
              </a:ext>
            </a:extLst>
          </p:cNvPr>
          <p:cNvSpPr>
            <a:spLocks noGrp="1"/>
          </p:cNvSpPr>
          <p:nvPr>
            <p:ph type="title"/>
          </p:nvPr>
        </p:nvSpPr>
        <p:spPr>
          <a:xfrm>
            <a:off x="1653363" y="365760"/>
            <a:ext cx="9367203" cy="1188720"/>
          </a:xfrm>
        </p:spPr>
        <p:txBody>
          <a:bodyPr>
            <a:normAutofit/>
          </a:bodyPr>
          <a:lstStyle/>
          <a:p>
            <a:pPr>
              <a:defRPr/>
            </a:pPr>
            <a:r>
              <a:rPr lang="en-US"/>
              <a:t>Metabolomics</a:t>
            </a:r>
          </a:p>
        </p:txBody>
      </p:sp>
      <p:sp>
        <p:nvSpPr>
          <p:cNvPr id="71" name="Freeform: Shape 70">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98" name="Content Placeholder 2">
            <a:extLst>
              <a:ext uri="{FF2B5EF4-FFF2-40B4-BE49-F238E27FC236}">
                <a16:creationId xmlns:a16="http://schemas.microsoft.com/office/drawing/2014/main" id="{11D90C2A-9F9D-3345-80AF-6262869D5B54}"/>
              </a:ext>
            </a:extLst>
          </p:cNvPr>
          <p:cNvSpPr>
            <a:spLocks noGrp="1"/>
          </p:cNvSpPr>
          <p:nvPr>
            <p:ph idx="1"/>
          </p:nvPr>
        </p:nvSpPr>
        <p:spPr>
          <a:xfrm>
            <a:off x="1653363" y="2176272"/>
            <a:ext cx="9367204" cy="4041648"/>
          </a:xfrm>
        </p:spPr>
        <p:txBody>
          <a:bodyPr anchor="t">
            <a:normAutofit/>
          </a:bodyPr>
          <a:lstStyle/>
          <a:p>
            <a:pPr eaLnBrk="1" hangingPunct="1"/>
            <a:r>
              <a:rPr lang="en-US" altLang="en-US" sz="2400"/>
              <a:t>Comprehensive characterization of the small low-molecular-weight metabolites in biological samples</a:t>
            </a:r>
          </a:p>
          <a:p>
            <a:pPr eaLnBrk="1" hangingPunct="1"/>
            <a:endParaRPr lang="en-US" altLang="en-US" sz="2400"/>
          </a:p>
          <a:p>
            <a:pPr eaLnBrk="1" hangingPunct="1"/>
            <a:r>
              <a:rPr lang="en-US" altLang="en-US" sz="2400"/>
              <a:t>Metabolites are produced in the body as the result of chemical processes and also come from exogenous sources (e.g., diet, drugs, xenobiotics, or gut microbe-host co-metabolism)</a:t>
            </a:r>
          </a:p>
          <a:p>
            <a:pPr eaLnBrk="1" hangingPunct="1"/>
            <a:endParaRPr lang="en-US" altLang="en-US" sz="2400"/>
          </a:p>
          <a:p>
            <a:pPr eaLnBrk="1" hangingPunct="1"/>
            <a:r>
              <a:rPr lang="en-US" altLang="en-US" sz="2400"/>
              <a:t>Metabolomics may provide a comprehensive assessment of gene actions, intrinsic metabolism, and environmental exposures ranging from dietary, gut microbial, and xenobiotic sources and their interplay</a:t>
            </a:r>
          </a:p>
        </p:txBody>
      </p:sp>
    </p:spTree>
    <p:extLst>
      <p:ext uri="{BB962C8B-B14F-4D97-AF65-F5344CB8AC3E}">
        <p14:creationId xmlns:p14="http://schemas.microsoft.com/office/powerpoint/2010/main" val="32820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292BA-7016-1B49-D3E6-E4F6A84E3A04}"/>
              </a:ext>
            </a:extLst>
          </p:cNvPr>
          <p:cNvSpPr>
            <a:spLocks noGrp="1"/>
          </p:cNvSpPr>
          <p:nvPr>
            <p:ph type="title"/>
          </p:nvPr>
        </p:nvSpPr>
        <p:spPr>
          <a:xfrm>
            <a:off x="686834" y="1153572"/>
            <a:ext cx="3200400" cy="4461163"/>
          </a:xfrm>
        </p:spPr>
        <p:txBody>
          <a:bodyPr>
            <a:normAutofit/>
          </a:bodyPr>
          <a:lstStyle/>
          <a:p>
            <a:r>
              <a:rPr lang="en-GR">
                <a:solidFill>
                  <a:srgbClr val="FFFFFF"/>
                </a:solidFill>
              </a:rPr>
              <a:t>Case control advantages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7B7927-B53B-AEB7-4FAD-92C27745D66B}"/>
              </a:ext>
            </a:extLst>
          </p:cNvPr>
          <p:cNvSpPr>
            <a:spLocks noGrp="1"/>
          </p:cNvSpPr>
          <p:nvPr>
            <p:ph idx="1"/>
          </p:nvPr>
        </p:nvSpPr>
        <p:spPr>
          <a:xfrm>
            <a:off x="4447308" y="591344"/>
            <a:ext cx="6906491" cy="5585619"/>
          </a:xfrm>
        </p:spPr>
        <p:txBody>
          <a:bodyPr anchor="ctr">
            <a:normAutofit/>
          </a:bodyPr>
          <a:lstStyle/>
          <a:p>
            <a:pPr>
              <a:buNone/>
            </a:pPr>
            <a:r>
              <a:rPr lang="en-GB" sz="2600">
                <a:effectLst/>
                <a:latin typeface="Helvetica" pitchFamily="2" charset="0"/>
              </a:rPr>
              <a:t>• Can be used to assess aetiology/disease risk-factors</a:t>
            </a:r>
          </a:p>
          <a:p>
            <a:pPr>
              <a:buNone/>
            </a:pPr>
            <a:r>
              <a:rPr lang="en-GB" sz="2600">
                <a:effectLst/>
                <a:latin typeface="Helvetica" pitchFamily="2" charset="0"/>
              </a:rPr>
              <a:t>• Efficient: The study sample has an over-representation of</a:t>
            </a:r>
          </a:p>
          <a:p>
            <a:pPr>
              <a:buNone/>
            </a:pPr>
            <a:r>
              <a:rPr lang="en-GB" sz="2600">
                <a:effectLst/>
                <a:latin typeface="Helvetica" pitchFamily="2" charset="0"/>
              </a:rPr>
              <a:t>participants with the disease of interest. No need to</a:t>
            </a:r>
          </a:p>
          <a:p>
            <a:pPr>
              <a:buNone/>
            </a:pPr>
            <a:r>
              <a:rPr lang="en-GB" sz="2600">
                <a:effectLst/>
                <a:latin typeface="Helvetica" pitchFamily="2" charset="0"/>
              </a:rPr>
              <a:t>follow individuals over a long period of time</a:t>
            </a:r>
          </a:p>
          <a:p>
            <a:pPr>
              <a:buNone/>
            </a:pPr>
            <a:r>
              <a:rPr lang="en-GB" sz="2600">
                <a:effectLst/>
                <a:latin typeface="Helvetica" pitchFamily="2" charset="0"/>
              </a:rPr>
              <a:t>• Able to obtain detailed data (e.g., expensive assay data) on</a:t>
            </a:r>
          </a:p>
          <a:p>
            <a:pPr>
              <a:buNone/>
            </a:pPr>
            <a:r>
              <a:rPr lang="en-GB" sz="2600">
                <a:effectLst/>
                <a:latin typeface="Helvetica" pitchFamily="2" charset="0"/>
              </a:rPr>
              <a:t>mostly informative individuals</a:t>
            </a:r>
          </a:p>
          <a:p>
            <a:r>
              <a:rPr lang="en-GB" sz="2600">
                <a:effectLst/>
                <a:latin typeface="Helvetica" pitchFamily="2" charset="0"/>
              </a:rPr>
              <a:t>Can be useful in the study of rare diseases/outcomes</a:t>
            </a:r>
          </a:p>
          <a:p>
            <a:endParaRPr lang="en-GR" sz="2600"/>
          </a:p>
        </p:txBody>
      </p:sp>
    </p:spTree>
    <p:extLst>
      <p:ext uri="{BB962C8B-B14F-4D97-AF65-F5344CB8AC3E}">
        <p14:creationId xmlns:p14="http://schemas.microsoft.com/office/powerpoint/2010/main" val="2414776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8FE75-4201-144A-A5B1-52CFEDDA1F12}"/>
              </a:ext>
            </a:extLst>
          </p:cNvPr>
          <p:cNvSpPr>
            <a:spLocks noGrp="1"/>
          </p:cNvSpPr>
          <p:nvPr>
            <p:ph type="title"/>
          </p:nvPr>
        </p:nvSpPr>
        <p:spPr>
          <a:xfrm>
            <a:off x="1653363" y="365760"/>
            <a:ext cx="9367203" cy="1188720"/>
          </a:xfrm>
        </p:spPr>
        <p:txBody>
          <a:bodyPr>
            <a:normAutofit/>
          </a:bodyPr>
          <a:lstStyle/>
          <a:p>
            <a:pPr>
              <a:defRPr/>
            </a:pPr>
            <a:r>
              <a:rPr lang="en-US"/>
              <a:t>Metabolome</a:t>
            </a:r>
          </a:p>
        </p:txBody>
      </p:sp>
      <p:sp>
        <p:nvSpPr>
          <p:cNvPr id="71" name="Freeform: Shape 70">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22" name="Content Placeholder 2">
            <a:extLst>
              <a:ext uri="{FF2B5EF4-FFF2-40B4-BE49-F238E27FC236}">
                <a16:creationId xmlns:a16="http://schemas.microsoft.com/office/drawing/2014/main" id="{D1B6DA07-FE20-8147-9B24-60851DAF143F}"/>
              </a:ext>
            </a:extLst>
          </p:cNvPr>
          <p:cNvSpPr>
            <a:spLocks noGrp="1"/>
          </p:cNvSpPr>
          <p:nvPr>
            <p:ph idx="1"/>
          </p:nvPr>
        </p:nvSpPr>
        <p:spPr>
          <a:xfrm>
            <a:off x="1653363" y="2176272"/>
            <a:ext cx="9367204" cy="4041648"/>
          </a:xfrm>
        </p:spPr>
        <p:txBody>
          <a:bodyPr anchor="t">
            <a:normAutofit/>
          </a:bodyPr>
          <a:lstStyle/>
          <a:p>
            <a:pPr eaLnBrk="1" hangingPunct="1"/>
            <a:r>
              <a:rPr lang="en-US" altLang="en-US" sz="2400"/>
              <a:t>Complete complement of metabolites found in or produced by an organism</a:t>
            </a:r>
          </a:p>
          <a:p>
            <a:pPr eaLnBrk="1" hangingPunct="1"/>
            <a:endParaRPr lang="en-US" altLang="en-US" sz="2400"/>
          </a:p>
          <a:p>
            <a:pPr eaLnBrk="1" hangingPunct="1"/>
            <a:r>
              <a:rPr lang="en-US" altLang="en-US" sz="2400"/>
              <a:t>No single technology can measure the complete metabolome</a:t>
            </a:r>
          </a:p>
          <a:p>
            <a:pPr eaLnBrk="1" hangingPunct="1"/>
            <a:endParaRPr lang="en-US" altLang="en-US" sz="2400"/>
          </a:p>
          <a:p>
            <a:pPr eaLnBrk="1" hangingPunct="1"/>
            <a:r>
              <a:rPr lang="en-US" altLang="en-US" sz="2400"/>
              <a:t>500 different histological cell types in the human body, and each one has its own gene expression, proteome, and metabolome</a:t>
            </a:r>
          </a:p>
        </p:txBody>
      </p:sp>
    </p:spTree>
    <p:extLst>
      <p:ext uri="{BB962C8B-B14F-4D97-AF65-F5344CB8AC3E}">
        <p14:creationId xmlns:p14="http://schemas.microsoft.com/office/powerpoint/2010/main" val="339640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47B1-239C-0043-8CF9-EC8FC3FDCE8A}"/>
              </a:ext>
            </a:extLst>
          </p:cNvPr>
          <p:cNvSpPr>
            <a:spLocks noGrp="1"/>
          </p:cNvSpPr>
          <p:nvPr>
            <p:ph type="title"/>
          </p:nvPr>
        </p:nvSpPr>
        <p:spPr>
          <a:xfrm>
            <a:off x="1941513" y="287430"/>
            <a:ext cx="7543800" cy="969963"/>
          </a:xfrm>
        </p:spPr>
        <p:txBody>
          <a:bodyPr/>
          <a:lstStyle/>
          <a:p>
            <a:pPr>
              <a:defRPr/>
            </a:pPr>
            <a:r>
              <a:rPr lang="en-US" b="1" dirty="0">
                <a:solidFill>
                  <a:schemeClr val="tx1">
                    <a:lumMod val="75000"/>
                    <a:lumOff val="25000"/>
                  </a:schemeClr>
                </a:solidFill>
              </a:rPr>
              <a:t>Analytical methods</a:t>
            </a:r>
            <a:endParaRPr lang="en-US" dirty="0">
              <a:solidFill>
                <a:schemeClr val="tx1">
                  <a:lumMod val="75000"/>
                  <a:lumOff val="25000"/>
                </a:schemeClr>
              </a:solidFill>
            </a:endParaRPr>
          </a:p>
        </p:txBody>
      </p:sp>
      <p:sp>
        <p:nvSpPr>
          <p:cNvPr id="31746" name="Content Placeholder 2">
            <a:extLst>
              <a:ext uri="{FF2B5EF4-FFF2-40B4-BE49-F238E27FC236}">
                <a16:creationId xmlns:a16="http://schemas.microsoft.com/office/drawing/2014/main" id="{3A1AA658-32E8-D644-8DAE-E4FF0466DD99}"/>
              </a:ext>
            </a:extLst>
          </p:cNvPr>
          <p:cNvSpPr>
            <a:spLocks noGrp="1"/>
          </p:cNvSpPr>
          <p:nvPr>
            <p:ph idx="1"/>
          </p:nvPr>
        </p:nvSpPr>
        <p:spPr>
          <a:xfrm>
            <a:off x="481202" y="1257393"/>
            <a:ext cx="8491131" cy="4024313"/>
          </a:xfrm>
        </p:spPr>
        <p:txBody>
          <a:bodyPr/>
          <a:lstStyle/>
          <a:p>
            <a:pPr marL="0" indent="0">
              <a:buNone/>
            </a:pPr>
            <a:r>
              <a:rPr lang="en-US" altLang="en-US" dirty="0"/>
              <a:t>Nuclear magnetic resonance (NMR) spectroscopy or mass spectrometry (MS)</a:t>
            </a:r>
          </a:p>
          <a:p>
            <a:pPr lvl="1" eaLnBrk="1" hangingPunct="1"/>
            <a:r>
              <a:rPr lang="en-US" altLang="en-US" dirty="0"/>
              <a:t>separate individual signals or analytes by their resonance frequencies in a magnetic field or by their mass-to-charge ratio</a:t>
            </a:r>
          </a:p>
        </p:txBody>
      </p:sp>
      <p:pic>
        <p:nvPicPr>
          <p:cNvPr id="31747" name="Picture 3">
            <a:extLst>
              <a:ext uri="{FF2B5EF4-FFF2-40B4-BE49-F238E27FC236}">
                <a16:creationId xmlns:a16="http://schemas.microsoft.com/office/drawing/2014/main" id="{84E26AFA-53C5-5B40-A746-4BFF7BA29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474"/>
          <a:stretch>
            <a:fillRect/>
          </a:stretch>
        </p:blipFill>
        <p:spPr bwMode="auto">
          <a:xfrm>
            <a:off x="1828801" y="3089276"/>
            <a:ext cx="46021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a:extLst>
              <a:ext uri="{FF2B5EF4-FFF2-40B4-BE49-F238E27FC236}">
                <a16:creationId xmlns:a16="http://schemas.microsoft.com/office/drawing/2014/main" id="{2DACBF51-17F1-E043-B0FB-CFCDB0D66526}"/>
              </a:ext>
            </a:extLst>
          </p:cNvPr>
          <p:cNvSpPr txBox="1">
            <a:spLocks noChangeArrowheads="1"/>
          </p:cNvSpPr>
          <p:nvPr/>
        </p:nvSpPr>
        <p:spPr bwMode="auto">
          <a:xfrm>
            <a:off x="3073401" y="5878514"/>
            <a:ext cx="2741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GB" altLang="en-US" sz="1800">
                <a:solidFill>
                  <a:srgbClr val="000000"/>
                </a:solidFill>
              </a:rPr>
              <a:t>Urinary NMR spectrum </a:t>
            </a:r>
          </a:p>
        </p:txBody>
      </p:sp>
      <p:grpSp>
        <p:nvGrpSpPr>
          <p:cNvPr id="31749" name="Group 3">
            <a:extLst>
              <a:ext uri="{FF2B5EF4-FFF2-40B4-BE49-F238E27FC236}">
                <a16:creationId xmlns:a16="http://schemas.microsoft.com/office/drawing/2014/main" id="{F2DDBCDD-7754-6A41-8D12-F67BA9123758}"/>
              </a:ext>
            </a:extLst>
          </p:cNvPr>
          <p:cNvGrpSpPr>
            <a:grpSpLocks/>
          </p:cNvGrpSpPr>
          <p:nvPr/>
        </p:nvGrpSpPr>
        <p:grpSpPr bwMode="auto">
          <a:xfrm>
            <a:off x="6874947" y="2743540"/>
            <a:ext cx="3463475" cy="2871917"/>
            <a:chOff x="356479" y="416953"/>
            <a:chExt cx="6490099" cy="5809628"/>
          </a:xfrm>
        </p:grpSpPr>
        <p:pic>
          <p:nvPicPr>
            <p:cNvPr id="31751" name="Picture 6">
              <a:extLst>
                <a:ext uri="{FF2B5EF4-FFF2-40B4-BE49-F238E27FC236}">
                  <a16:creationId xmlns:a16="http://schemas.microsoft.com/office/drawing/2014/main" id="{B108AEA3-B1A7-1D4C-9E89-6408A534C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077" t="24623" r="12535" b="24274"/>
            <a:stretch>
              <a:fillRect/>
            </a:stretch>
          </p:blipFill>
          <p:spPr bwMode="auto">
            <a:xfrm>
              <a:off x="954385" y="865859"/>
              <a:ext cx="5892193" cy="514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2" name="TextBox 7">
              <a:extLst>
                <a:ext uri="{FF2B5EF4-FFF2-40B4-BE49-F238E27FC236}">
                  <a16:creationId xmlns:a16="http://schemas.microsoft.com/office/drawing/2014/main" id="{6DE539FC-FAA7-634A-AD1A-DDF6359B4062}"/>
                </a:ext>
              </a:extLst>
            </p:cNvPr>
            <p:cNvSpPr txBox="1">
              <a:spLocks noChangeArrowheads="1"/>
            </p:cNvSpPr>
            <p:nvPr/>
          </p:nvSpPr>
          <p:spPr bwMode="auto">
            <a:xfrm rot="20776296">
              <a:off x="1711876" y="5168154"/>
              <a:ext cx="4317088" cy="105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GB" altLang="en-US">
                  <a:solidFill>
                    <a:srgbClr val="000000"/>
                  </a:solidFill>
                </a:rPr>
                <a:t>Retention time</a:t>
              </a:r>
            </a:p>
          </p:txBody>
        </p:sp>
        <p:sp>
          <p:nvSpPr>
            <p:cNvPr id="31753" name="TextBox 8">
              <a:extLst>
                <a:ext uri="{FF2B5EF4-FFF2-40B4-BE49-F238E27FC236}">
                  <a16:creationId xmlns:a16="http://schemas.microsoft.com/office/drawing/2014/main" id="{8BC63447-793E-164F-9C0C-DF6F2BC95936}"/>
                </a:ext>
              </a:extLst>
            </p:cNvPr>
            <p:cNvSpPr txBox="1">
              <a:spLocks noChangeArrowheads="1"/>
            </p:cNvSpPr>
            <p:nvPr/>
          </p:nvSpPr>
          <p:spPr bwMode="auto">
            <a:xfrm rot="4155313">
              <a:off x="116763" y="4191145"/>
              <a:ext cx="1459877" cy="98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GB" altLang="en-US">
                  <a:solidFill>
                    <a:srgbClr val="000000"/>
                  </a:solidFill>
                </a:rPr>
                <a:t>m/z</a:t>
              </a:r>
            </a:p>
          </p:txBody>
        </p:sp>
        <p:sp>
          <p:nvSpPr>
            <p:cNvPr id="31754" name="TextBox 9">
              <a:extLst>
                <a:ext uri="{FF2B5EF4-FFF2-40B4-BE49-F238E27FC236}">
                  <a16:creationId xmlns:a16="http://schemas.microsoft.com/office/drawing/2014/main" id="{FDD762A6-26F4-B84F-B83D-8AAD58FB9067}"/>
                </a:ext>
              </a:extLst>
            </p:cNvPr>
            <p:cNvSpPr txBox="1">
              <a:spLocks noChangeArrowheads="1"/>
            </p:cNvSpPr>
            <p:nvPr/>
          </p:nvSpPr>
          <p:spPr bwMode="auto">
            <a:xfrm rot="5168154">
              <a:off x="124903" y="1383041"/>
              <a:ext cx="2912621" cy="98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GB" altLang="en-US">
                  <a:solidFill>
                    <a:srgbClr val="000000"/>
                  </a:solidFill>
                </a:rPr>
                <a:t>Intensity</a:t>
              </a:r>
            </a:p>
          </p:txBody>
        </p:sp>
      </p:grpSp>
      <p:sp>
        <p:nvSpPr>
          <p:cNvPr id="31750" name="TextBox 10">
            <a:extLst>
              <a:ext uri="{FF2B5EF4-FFF2-40B4-BE49-F238E27FC236}">
                <a16:creationId xmlns:a16="http://schemas.microsoft.com/office/drawing/2014/main" id="{47EBE5B0-9D24-4441-9DA4-751CC711C079}"/>
              </a:ext>
            </a:extLst>
          </p:cNvPr>
          <p:cNvSpPr txBox="1">
            <a:spLocks noChangeArrowheads="1"/>
          </p:cNvSpPr>
          <p:nvPr/>
        </p:nvSpPr>
        <p:spPr bwMode="auto">
          <a:xfrm>
            <a:off x="8391526" y="5878514"/>
            <a:ext cx="185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GB" altLang="en-US" dirty="0">
                <a:solidFill>
                  <a:srgbClr val="000000"/>
                </a:solidFill>
              </a:rPr>
              <a:t>LC-MS</a:t>
            </a:r>
          </a:p>
        </p:txBody>
      </p:sp>
    </p:spTree>
    <p:extLst>
      <p:ext uri="{BB962C8B-B14F-4D97-AF65-F5344CB8AC3E}">
        <p14:creationId xmlns:p14="http://schemas.microsoft.com/office/powerpoint/2010/main" val="1326592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7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2CA0C3DB-7150-6840-97EB-EFD66EE7B431}"/>
              </a:ext>
            </a:extLst>
          </p:cNvPr>
          <p:cNvPicPr>
            <a:picLocks noGrp="1" noChangeAspect="1"/>
          </p:cNvPicPr>
          <p:nvPr>
            <p:ph idx="1"/>
          </p:nvPr>
        </p:nvPicPr>
        <p:blipFill>
          <a:blip r:embed="rId2"/>
          <a:stretch>
            <a:fillRect/>
          </a:stretch>
        </p:blipFill>
        <p:spPr>
          <a:xfrm>
            <a:off x="1777344" y="643467"/>
            <a:ext cx="8637311" cy="5571066"/>
          </a:xfrm>
          <a:prstGeom prst="rect">
            <a:avLst/>
          </a:prstGeom>
        </p:spPr>
      </p:pic>
      <p:sp>
        <p:nvSpPr>
          <p:cNvPr id="4" name="Date Placeholder 3">
            <a:extLst>
              <a:ext uri="{FF2B5EF4-FFF2-40B4-BE49-F238E27FC236}">
                <a16:creationId xmlns:a16="http://schemas.microsoft.com/office/drawing/2014/main" id="{57C46D60-9BDF-DD46-A7FA-EA4C8E0E7AEE}"/>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defRPr/>
            </a:pPr>
            <a:endParaRPr lang="en-US" altLang="en-US">
              <a:solidFill>
                <a:srgbClr val="FFFFFF"/>
              </a:solidFill>
            </a:endParaRPr>
          </a:p>
        </p:txBody>
      </p:sp>
      <p:sp>
        <p:nvSpPr>
          <p:cNvPr id="5" name="Footer Placeholder 4">
            <a:extLst>
              <a:ext uri="{FF2B5EF4-FFF2-40B4-BE49-F238E27FC236}">
                <a16:creationId xmlns:a16="http://schemas.microsoft.com/office/drawing/2014/main" id="{A7D670F4-46B4-1C41-AC23-7C3C75B5A91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altLang="en-US" sz="1200" kern="1200">
              <a:solidFill>
                <a:srgbClr val="FFFFFF"/>
              </a:solidFill>
              <a:latin typeface="+mn-lt"/>
              <a:ea typeface="+mn-ea"/>
              <a:cs typeface="+mn-cs"/>
            </a:endParaRPr>
          </a:p>
        </p:txBody>
      </p:sp>
      <p:sp>
        <p:nvSpPr>
          <p:cNvPr id="6" name="Slide Number Placeholder 5">
            <a:extLst>
              <a:ext uri="{FF2B5EF4-FFF2-40B4-BE49-F238E27FC236}">
                <a16:creationId xmlns:a16="http://schemas.microsoft.com/office/drawing/2014/main" id="{AFBAE016-CE50-1748-9A73-B6290D64B3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3BBC009-E80B-A146-B7ED-8D75EECB7987}" type="slidenum">
              <a:rPr lang="en-US" altLang="en-US">
                <a:solidFill>
                  <a:srgbClr val="FFFFFF"/>
                </a:solidFill>
              </a:rPr>
              <a:pPr>
                <a:spcAft>
                  <a:spcPts val="600"/>
                </a:spcAft>
                <a:defRPr/>
              </a:pPr>
              <a:t>52</a:t>
            </a:fld>
            <a:endParaRPr lang="en-US" altLang="en-US">
              <a:solidFill>
                <a:srgbClr val="FFFFFF"/>
              </a:solidFill>
            </a:endParaRPr>
          </a:p>
        </p:txBody>
      </p:sp>
      <p:sp>
        <p:nvSpPr>
          <p:cNvPr id="8" name="TextBox 7">
            <a:extLst>
              <a:ext uri="{FF2B5EF4-FFF2-40B4-BE49-F238E27FC236}">
                <a16:creationId xmlns:a16="http://schemas.microsoft.com/office/drawing/2014/main" id="{46671B3B-63BD-9648-800C-81606A331113}"/>
              </a:ext>
            </a:extLst>
          </p:cNvPr>
          <p:cNvSpPr txBox="1"/>
          <p:nvPr/>
        </p:nvSpPr>
        <p:spPr>
          <a:xfrm>
            <a:off x="2459665" y="6488669"/>
            <a:ext cx="3310522" cy="276999"/>
          </a:xfrm>
          <a:prstGeom prst="rect">
            <a:avLst/>
          </a:prstGeom>
          <a:noFill/>
        </p:spPr>
        <p:txBody>
          <a:bodyPr wrap="none" rtlCol="0">
            <a:spAutoFit/>
          </a:bodyPr>
          <a:lstStyle/>
          <a:p>
            <a:pPr>
              <a:spcAft>
                <a:spcPts val="600"/>
              </a:spcAft>
            </a:pPr>
            <a:r>
              <a:rPr lang="en-US" sz="1200" dirty="0" err="1"/>
              <a:t>Tzoulaki</a:t>
            </a:r>
            <a:r>
              <a:rPr lang="en-US" sz="1200" dirty="0"/>
              <a:t> et al </a:t>
            </a:r>
            <a:r>
              <a:rPr lang="en-GB" sz="1200" dirty="0">
                <a:hlinkClick r:id="rId3"/>
              </a:rPr>
              <a:t>Curr Hypertens Rep</a:t>
            </a:r>
            <a:r>
              <a:rPr lang="en-GB" sz="1200" dirty="0"/>
              <a:t>. 2018; 20(9): 78.</a:t>
            </a:r>
            <a:endParaRPr lang="en-US" sz="1200"/>
          </a:p>
        </p:txBody>
      </p:sp>
    </p:spTree>
    <p:extLst>
      <p:ext uri="{BB962C8B-B14F-4D97-AF65-F5344CB8AC3E}">
        <p14:creationId xmlns:p14="http://schemas.microsoft.com/office/powerpoint/2010/main" val="3786266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C4A1-89A1-B84D-AED3-EEDB67972DF7}"/>
              </a:ext>
            </a:extLst>
          </p:cNvPr>
          <p:cNvSpPr>
            <a:spLocks noGrp="1"/>
          </p:cNvSpPr>
          <p:nvPr>
            <p:ph type="title"/>
          </p:nvPr>
        </p:nvSpPr>
        <p:spPr>
          <a:xfrm>
            <a:off x="1653363" y="365760"/>
            <a:ext cx="9367203" cy="1188720"/>
          </a:xfrm>
        </p:spPr>
        <p:txBody>
          <a:bodyPr>
            <a:normAutofit/>
          </a:bodyPr>
          <a:lstStyle/>
          <a:p>
            <a:r>
              <a:rPr lang="en-US" altLang="en-US" sz="3700">
                <a:latin typeface="Arial" panose="020B0604020202020204" pitchFamily="34" charset="0"/>
                <a:cs typeface="Arial" panose="020B0604020202020204" pitchFamily="34" charset="0"/>
              </a:rPr>
              <a:t>Metabolic profiling can run in either targeted or untargeted modes</a:t>
            </a:r>
            <a:endParaRPr lang="en-US" sz="3700"/>
          </a:p>
        </p:txBody>
      </p:sp>
      <p:sp>
        <p:nvSpPr>
          <p:cNvPr id="11" name="Freeform: Shape 10">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5A5549D-2C1A-FF4A-95AC-DA0F32BB2C4B}"/>
              </a:ext>
            </a:extLst>
          </p:cNvPr>
          <p:cNvSpPr>
            <a:spLocks noGrp="1"/>
          </p:cNvSpPr>
          <p:nvPr>
            <p:ph idx="1"/>
          </p:nvPr>
        </p:nvSpPr>
        <p:spPr>
          <a:xfrm>
            <a:off x="1653363" y="2176272"/>
            <a:ext cx="9367204" cy="4041648"/>
          </a:xfrm>
        </p:spPr>
        <p:txBody>
          <a:bodyPr anchor="t">
            <a:normAutofit/>
          </a:bodyPr>
          <a:lstStyle/>
          <a:p>
            <a:pPr marL="91440" indent="-91440">
              <a:defRPr/>
            </a:pPr>
            <a:r>
              <a:rPr lang="en-US" sz="2400" b="1">
                <a:cs typeface="Arial" panose="020B0604020202020204" pitchFamily="34" charset="0"/>
              </a:rPr>
              <a:t>Targeted </a:t>
            </a:r>
            <a:r>
              <a:rPr lang="en-US" sz="2400">
                <a:cs typeface="Arial" panose="020B0604020202020204" pitchFamily="34" charset="0"/>
              </a:rPr>
              <a:t>profiling separates a limited number of </a:t>
            </a:r>
            <a:r>
              <a:rPr lang="en-US" sz="2400" b="1">
                <a:cs typeface="Arial" panose="020B0604020202020204" pitchFamily="34" charset="0"/>
              </a:rPr>
              <a:t>specific metabolites of known identity</a:t>
            </a:r>
            <a:r>
              <a:rPr lang="en-US" sz="2400">
                <a:cs typeface="Arial" panose="020B0604020202020204" pitchFamily="34" charset="0"/>
              </a:rPr>
              <a:t>, is optimized for these metabolites, and is based on </a:t>
            </a:r>
            <a:r>
              <a:rPr lang="en-US" sz="2400" i="1">
                <a:cs typeface="Arial" panose="020B0604020202020204" pitchFamily="34" charset="0"/>
              </a:rPr>
              <a:t>a priori </a:t>
            </a:r>
            <a:r>
              <a:rPr lang="en-US" sz="2400">
                <a:cs typeface="Arial" panose="020B0604020202020204" pitchFamily="34" charset="0"/>
              </a:rPr>
              <a:t>hypotheses</a:t>
            </a:r>
          </a:p>
          <a:p>
            <a:pPr marL="91440" indent="-91440">
              <a:defRPr/>
            </a:pPr>
            <a:r>
              <a:rPr lang="en-US" sz="2400" b="1"/>
              <a:t>Untargeted</a:t>
            </a:r>
            <a:r>
              <a:rPr lang="en-US" sz="2400"/>
              <a:t> profiling involves multiple assays (NMR, MS) to </a:t>
            </a:r>
            <a:r>
              <a:rPr lang="en-US" sz="2400" b="1"/>
              <a:t>measure as many metabolites as possible</a:t>
            </a:r>
            <a:r>
              <a:rPr lang="en-US" sz="2400"/>
              <a:t>. The chemical identity of the peaks are not known </a:t>
            </a:r>
            <a:r>
              <a:rPr lang="en-US" sz="2400" i="1"/>
              <a:t>a priori</a:t>
            </a:r>
            <a:r>
              <a:rPr lang="en-US" sz="2400"/>
              <a:t> (with a few exceptions) and </a:t>
            </a:r>
            <a:r>
              <a:rPr lang="en-US" sz="2400" i="1"/>
              <a:t>post hoc </a:t>
            </a:r>
            <a:r>
              <a:rPr lang="en-US" sz="2400"/>
              <a:t>analyses are required for identification </a:t>
            </a:r>
          </a:p>
          <a:p>
            <a:pPr marL="91440" indent="-91440">
              <a:defRPr/>
            </a:pPr>
            <a:r>
              <a:rPr lang="en-US" sz="2400" b="1"/>
              <a:t>Untargeted</a:t>
            </a:r>
            <a:r>
              <a:rPr lang="en-US" sz="2400"/>
              <a:t> profiling is used for novel metabolic biomarker discovery. Data output is high and metabolite identification is not guaranteed. </a:t>
            </a:r>
          </a:p>
          <a:p>
            <a:endParaRPr lang="en-US" sz="2400"/>
          </a:p>
        </p:txBody>
      </p:sp>
      <p:sp>
        <p:nvSpPr>
          <p:cNvPr id="4" name="Date Placeholder 3">
            <a:extLst>
              <a:ext uri="{FF2B5EF4-FFF2-40B4-BE49-F238E27FC236}">
                <a16:creationId xmlns:a16="http://schemas.microsoft.com/office/drawing/2014/main" id="{C9F9A3B3-D076-6948-A9F6-5285A59FFEBB}"/>
              </a:ext>
            </a:extLst>
          </p:cNvPr>
          <p:cNvSpPr>
            <a:spLocks noGrp="1"/>
          </p:cNvSpPr>
          <p:nvPr>
            <p:ph type="dt" sz="half" idx="10"/>
          </p:nvPr>
        </p:nvSpPr>
        <p:spPr>
          <a:xfrm>
            <a:off x="1648543" y="6356350"/>
            <a:ext cx="1929809" cy="365125"/>
          </a:xfrm>
        </p:spPr>
        <p:txBody>
          <a:bodyPr>
            <a:normAutofit/>
          </a:bodyPr>
          <a:lstStyle/>
          <a:p>
            <a:pPr>
              <a:defRPr/>
            </a:pPr>
            <a:endParaRPr lang="en-US" altLang="en-US">
              <a:solidFill>
                <a:schemeClr val="tx1">
                  <a:alpha val="80000"/>
                </a:schemeClr>
              </a:solidFill>
            </a:endParaRPr>
          </a:p>
        </p:txBody>
      </p:sp>
      <p:sp>
        <p:nvSpPr>
          <p:cNvPr id="5" name="Footer Placeholder 4">
            <a:extLst>
              <a:ext uri="{FF2B5EF4-FFF2-40B4-BE49-F238E27FC236}">
                <a16:creationId xmlns:a16="http://schemas.microsoft.com/office/drawing/2014/main" id="{2C0DFE26-EA29-C047-BC6F-A9EF0541087D}"/>
              </a:ext>
            </a:extLst>
          </p:cNvPr>
          <p:cNvSpPr>
            <a:spLocks noGrp="1"/>
          </p:cNvSpPr>
          <p:nvPr>
            <p:ph type="ftr" sz="quarter" idx="11"/>
          </p:nvPr>
        </p:nvSpPr>
        <p:spPr>
          <a:xfrm>
            <a:off x="4277367" y="6356350"/>
            <a:ext cx="4114800" cy="365125"/>
          </a:xfrm>
        </p:spPr>
        <p:txBody>
          <a:bodyPr>
            <a:normAutofit/>
          </a:bodyPr>
          <a:lstStyle/>
          <a:p>
            <a:pPr>
              <a:defRPr/>
            </a:pPr>
            <a:endParaRPr lang="en-US" altLang="en-US">
              <a:solidFill>
                <a:schemeClr val="tx1">
                  <a:alpha val="80000"/>
                </a:schemeClr>
              </a:solidFill>
            </a:endParaRPr>
          </a:p>
        </p:txBody>
      </p:sp>
      <p:sp>
        <p:nvSpPr>
          <p:cNvPr id="6" name="Slide Number Placeholder 5">
            <a:extLst>
              <a:ext uri="{FF2B5EF4-FFF2-40B4-BE49-F238E27FC236}">
                <a16:creationId xmlns:a16="http://schemas.microsoft.com/office/drawing/2014/main" id="{C648B931-F4E6-5249-85AE-5A1AE345336E}"/>
              </a:ext>
            </a:extLst>
          </p:cNvPr>
          <p:cNvSpPr>
            <a:spLocks noGrp="1"/>
          </p:cNvSpPr>
          <p:nvPr>
            <p:ph type="sldNum" sz="quarter" idx="12"/>
          </p:nvPr>
        </p:nvSpPr>
        <p:spPr>
          <a:xfrm>
            <a:off x="9091182" y="6356350"/>
            <a:ext cx="1929384" cy="365125"/>
          </a:xfrm>
        </p:spPr>
        <p:txBody>
          <a:bodyPr>
            <a:normAutofit/>
          </a:bodyPr>
          <a:lstStyle/>
          <a:p>
            <a:pPr>
              <a:spcAft>
                <a:spcPts val="600"/>
              </a:spcAft>
              <a:defRPr/>
            </a:pPr>
            <a:fld id="{63BBC009-E80B-A146-B7ED-8D75EECB7987}" type="slidenum">
              <a:rPr lang="en-US" altLang="en-US">
                <a:solidFill>
                  <a:schemeClr val="tx1">
                    <a:alpha val="80000"/>
                  </a:schemeClr>
                </a:solidFill>
              </a:rPr>
              <a:pPr>
                <a:spcAft>
                  <a:spcPts val="600"/>
                </a:spcAft>
                <a:defRPr/>
              </a:pPr>
              <a:t>53</a:t>
            </a:fld>
            <a:endParaRPr lang="en-US" altLang="en-US">
              <a:solidFill>
                <a:schemeClr val="tx1">
                  <a:alpha val="80000"/>
                </a:schemeClr>
              </a:solidFill>
            </a:endParaRPr>
          </a:p>
        </p:txBody>
      </p:sp>
    </p:spTree>
    <p:extLst>
      <p:ext uri="{BB962C8B-B14F-4D97-AF65-F5344CB8AC3E}">
        <p14:creationId xmlns:p14="http://schemas.microsoft.com/office/powerpoint/2010/main" val="3526364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7">
            <a:extLst>
              <a:ext uri="{FF2B5EF4-FFF2-40B4-BE49-F238E27FC236}">
                <a16:creationId xmlns:a16="http://schemas.microsoft.com/office/drawing/2014/main" id="{5A2651DF-759F-5546-B9C5-BEB099FF2675}"/>
              </a:ext>
            </a:extLst>
          </p:cNvPr>
          <p:cNvSpPr>
            <a:spLocks noChangeShapeType="1"/>
          </p:cNvSpPr>
          <p:nvPr/>
        </p:nvSpPr>
        <p:spPr bwMode="auto">
          <a:xfrm flipV="1">
            <a:off x="2927350" y="4329113"/>
            <a:ext cx="0" cy="5762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5843" name="Group 22">
            <a:extLst>
              <a:ext uri="{FF2B5EF4-FFF2-40B4-BE49-F238E27FC236}">
                <a16:creationId xmlns:a16="http://schemas.microsoft.com/office/drawing/2014/main" id="{BF79698F-DFF4-C74F-9756-CD0F7EE99ADC}"/>
              </a:ext>
            </a:extLst>
          </p:cNvPr>
          <p:cNvGrpSpPr>
            <a:grpSpLocks/>
          </p:cNvGrpSpPr>
          <p:nvPr/>
        </p:nvGrpSpPr>
        <p:grpSpPr bwMode="auto">
          <a:xfrm>
            <a:off x="1904026" y="1140032"/>
            <a:ext cx="8625862" cy="3584369"/>
            <a:chOff x="611561" y="886658"/>
            <a:chExt cx="8393954" cy="3838486"/>
          </a:xfrm>
        </p:grpSpPr>
        <p:grpSp>
          <p:nvGrpSpPr>
            <p:cNvPr id="35853" name="Group 19">
              <a:extLst>
                <a:ext uri="{FF2B5EF4-FFF2-40B4-BE49-F238E27FC236}">
                  <a16:creationId xmlns:a16="http://schemas.microsoft.com/office/drawing/2014/main" id="{1EFC6232-688D-AB4E-AC28-72D092C3DF3E}"/>
                </a:ext>
              </a:extLst>
            </p:cNvPr>
            <p:cNvGrpSpPr>
              <a:grpSpLocks/>
            </p:cNvGrpSpPr>
            <p:nvPr/>
          </p:nvGrpSpPr>
          <p:grpSpPr bwMode="auto">
            <a:xfrm>
              <a:off x="611561" y="886658"/>
              <a:ext cx="8393954" cy="3838486"/>
              <a:chOff x="611561" y="886658"/>
              <a:chExt cx="8393954" cy="3838486"/>
            </a:xfrm>
          </p:grpSpPr>
          <p:sp>
            <p:nvSpPr>
              <p:cNvPr id="35855" name="AutoShape 3">
                <a:extLst>
                  <a:ext uri="{FF2B5EF4-FFF2-40B4-BE49-F238E27FC236}">
                    <a16:creationId xmlns:a16="http://schemas.microsoft.com/office/drawing/2014/main" id="{946A649A-15D9-B14F-AC4D-5CA5E9A92FB3}"/>
                  </a:ext>
                </a:extLst>
              </p:cNvPr>
              <p:cNvSpPr>
                <a:spLocks noChangeAspect="1" noChangeArrowheads="1" noTextEdit="1"/>
              </p:cNvSpPr>
              <p:nvPr/>
            </p:nvSpPr>
            <p:spPr bwMode="auto">
              <a:xfrm>
                <a:off x="611561" y="886658"/>
                <a:ext cx="8393954" cy="383848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6" name="Text Box 4">
                <a:extLst>
                  <a:ext uri="{FF2B5EF4-FFF2-40B4-BE49-F238E27FC236}">
                    <a16:creationId xmlns:a16="http://schemas.microsoft.com/office/drawing/2014/main" id="{A1B236F0-5BC0-7048-A27A-DF25FE2A191E}"/>
                  </a:ext>
                </a:extLst>
              </p:cNvPr>
              <p:cNvSpPr txBox="1">
                <a:spLocks noChangeArrowheads="1"/>
              </p:cNvSpPr>
              <p:nvPr/>
            </p:nvSpPr>
            <p:spPr bwMode="auto">
              <a:xfrm>
                <a:off x="775269" y="3645110"/>
                <a:ext cx="1228146" cy="647986"/>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64922" tIns="32461" rIns="64922" bIns="32461"/>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000000"/>
                    </a:solidFill>
                  </a:rPr>
                  <a:t>Baseline</a:t>
                </a:r>
              </a:p>
              <a:p>
                <a:pPr algn="ctr">
                  <a:spcBef>
                    <a:spcPct val="0"/>
                  </a:spcBef>
                  <a:buFontTx/>
                  <a:buNone/>
                </a:pPr>
                <a:endParaRPr lang="en-US" altLang="en-US" sz="1800" b="1">
                  <a:solidFill>
                    <a:srgbClr val="000000"/>
                  </a:solidFill>
                </a:endParaRPr>
              </a:p>
            </p:txBody>
          </p:sp>
          <p:sp>
            <p:nvSpPr>
              <p:cNvPr id="35857" name="Text Box 5">
                <a:extLst>
                  <a:ext uri="{FF2B5EF4-FFF2-40B4-BE49-F238E27FC236}">
                    <a16:creationId xmlns:a16="http://schemas.microsoft.com/office/drawing/2014/main" id="{9C613D14-70E9-0C48-BAB8-24244995E21C}"/>
                  </a:ext>
                </a:extLst>
              </p:cNvPr>
              <p:cNvSpPr txBox="1">
                <a:spLocks noChangeArrowheads="1"/>
              </p:cNvSpPr>
              <p:nvPr/>
            </p:nvSpPr>
            <p:spPr bwMode="auto">
              <a:xfrm>
                <a:off x="2483768" y="3645024"/>
                <a:ext cx="1512167" cy="648072"/>
              </a:xfrm>
              <a:prstGeom prst="rect">
                <a:avLst/>
              </a:prstGeom>
              <a:solidFill>
                <a:srgbClr val="FFC000"/>
              </a:solidFill>
              <a:ln w="9525">
                <a:solidFill>
                  <a:srgbClr val="000000"/>
                </a:solidFill>
                <a:miter lim="800000"/>
                <a:headEnd/>
                <a:tailEnd/>
              </a:ln>
            </p:spPr>
            <p:txBody>
              <a:bodyPr lIns="64922" tIns="32461" rIns="64922" bIns="32461"/>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000000"/>
                    </a:solidFill>
                  </a:rPr>
                  <a:t>Biomarkers of exposure </a:t>
                </a:r>
              </a:p>
            </p:txBody>
          </p:sp>
          <p:sp>
            <p:nvSpPr>
              <p:cNvPr id="82954" name="Text Box 6">
                <a:extLst>
                  <a:ext uri="{FF2B5EF4-FFF2-40B4-BE49-F238E27FC236}">
                    <a16:creationId xmlns:a16="http://schemas.microsoft.com/office/drawing/2014/main" id="{6CF601CD-4849-6F4F-B9D2-05A5627A0916}"/>
                  </a:ext>
                </a:extLst>
              </p:cNvPr>
              <p:cNvSpPr txBox="1">
                <a:spLocks noChangeArrowheads="1"/>
              </p:cNvSpPr>
              <p:nvPr/>
            </p:nvSpPr>
            <p:spPr bwMode="auto">
              <a:xfrm>
                <a:off x="4781552" y="3645222"/>
                <a:ext cx="1492117" cy="647953"/>
              </a:xfrm>
              <a:prstGeom prst="rect">
                <a:avLst/>
              </a:prstGeom>
              <a:solidFill>
                <a:schemeClr val="tx2">
                  <a:lumMod val="40000"/>
                  <a:lumOff val="60000"/>
                  <a:alpha val="59999"/>
                </a:schemeClr>
              </a:solidFill>
              <a:ln w="9525">
                <a:solidFill>
                  <a:srgbClr val="000000"/>
                </a:solidFill>
                <a:miter lim="800000"/>
                <a:headEnd/>
                <a:tailEnd/>
              </a:ln>
            </p:spPr>
            <p:txBody>
              <a:bodyPr lIns="64922" tIns="32461" rIns="64922" bIns="32461"/>
              <a:lstStyle/>
              <a:p>
                <a:pPr algn="ctr" defTabSz="914290">
                  <a:defRPr/>
                </a:pPr>
                <a:r>
                  <a:rPr lang="en-US" b="1" dirty="0">
                    <a:solidFill>
                      <a:prstClr val="black"/>
                    </a:solidFill>
                    <a:latin typeface="Calibri"/>
                    <a:cs typeface=""/>
                  </a:rPr>
                  <a:t>Biomarkers of early effect</a:t>
                </a:r>
              </a:p>
            </p:txBody>
          </p:sp>
          <p:sp>
            <p:nvSpPr>
              <p:cNvPr id="35859" name="Text Box 7">
                <a:extLst>
                  <a:ext uri="{FF2B5EF4-FFF2-40B4-BE49-F238E27FC236}">
                    <a16:creationId xmlns:a16="http://schemas.microsoft.com/office/drawing/2014/main" id="{B654AD8E-85FD-7E43-9399-F7EA8CF0C15A}"/>
                  </a:ext>
                </a:extLst>
              </p:cNvPr>
              <p:cNvSpPr txBox="1">
                <a:spLocks noChangeArrowheads="1"/>
              </p:cNvSpPr>
              <p:nvPr/>
            </p:nvSpPr>
            <p:spPr bwMode="auto">
              <a:xfrm>
                <a:off x="7063142" y="3645024"/>
                <a:ext cx="1124166" cy="6480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4922" tIns="32461" rIns="64922" bIns="32461"/>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000000"/>
                    </a:solidFill>
                  </a:rPr>
                  <a:t>Disease</a:t>
                </a:r>
              </a:p>
            </p:txBody>
          </p:sp>
          <p:sp>
            <p:nvSpPr>
              <p:cNvPr id="51218" name="AutoShape 8">
                <a:extLst>
                  <a:ext uri="{FF2B5EF4-FFF2-40B4-BE49-F238E27FC236}">
                    <a16:creationId xmlns:a16="http://schemas.microsoft.com/office/drawing/2014/main" id="{6875F3A8-768B-1C4C-A10F-C99A8D5AD8FD}"/>
                  </a:ext>
                </a:extLst>
              </p:cNvPr>
              <p:cNvSpPr>
                <a:spLocks noChangeArrowheads="1"/>
              </p:cNvSpPr>
              <p:nvPr/>
            </p:nvSpPr>
            <p:spPr bwMode="auto">
              <a:xfrm>
                <a:off x="2050501" y="3717032"/>
                <a:ext cx="433267" cy="258173"/>
              </a:xfrm>
              <a:prstGeom prst="rightArrow">
                <a:avLst>
                  <a:gd name="adj1" fmla="val 50000"/>
                  <a:gd name="adj2" fmla="val 38824"/>
                </a:avLst>
              </a:prstGeom>
              <a:solidFill>
                <a:srgbClr val="3964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sz="2800">
                    <a:solidFill>
                      <a:schemeClr val="tx1"/>
                    </a:solidFill>
                    <a:latin typeface="Times New Roman" panose="02020603050405020304" pitchFamily="18" charset="0"/>
                    <a:cs typeface="Arial" panose="020B0604020202020204" pitchFamily="34" charset="0"/>
                  </a:defRPr>
                </a:lvl1pPr>
                <a:lvl2pPr marL="742950" indent="-285750" defTabSz="912813">
                  <a:defRPr sz="2800">
                    <a:solidFill>
                      <a:schemeClr val="tx1"/>
                    </a:solidFill>
                    <a:latin typeface="Times New Roman" panose="02020603050405020304" pitchFamily="18" charset="0"/>
                    <a:cs typeface="Arial" panose="020B0604020202020204" pitchFamily="34" charset="0"/>
                  </a:defRPr>
                </a:lvl2pPr>
                <a:lvl3pPr marL="1143000" indent="-228600" defTabSz="912813">
                  <a:defRPr sz="2800">
                    <a:solidFill>
                      <a:schemeClr val="tx1"/>
                    </a:solidFill>
                    <a:latin typeface="Times New Roman" panose="02020603050405020304" pitchFamily="18" charset="0"/>
                    <a:cs typeface="Arial" panose="020B0604020202020204" pitchFamily="34" charset="0"/>
                  </a:defRPr>
                </a:lvl3pPr>
                <a:lvl4pPr marL="1600200" indent="-228600" defTabSz="912813">
                  <a:defRPr sz="2800">
                    <a:solidFill>
                      <a:schemeClr val="tx1"/>
                    </a:solidFill>
                    <a:latin typeface="Times New Roman" panose="02020603050405020304" pitchFamily="18" charset="0"/>
                    <a:cs typeface="Arial" panose="020B0604020202020204" pitchFamily="34" charset="0"/>
                  </a:defRPr>
                </a:lvl4pPr>
                <a:lvl5pPr marL="2057400" indent="-228600" defTabSz="912813">
                  <a:defRPr sz="28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1800">
                  <a:solidFill>
                    <a:srgbClr val="FFFFFF"/>
                  </a:solidFill>
                  <a:latin typeface="Calibri" panose="020F0502020204030204" pitchFamily="34" charset="0"/>
                </a:endParaRPr>
              </a:p>
            </p:txBody>
          </p:sp>
          <p:sp>
            <p:nvSpPr>
              <p:cNvPr id="51219" name="AutoShape 9">
                <a:extLst>
                  <a:ext uri="{FF2B5EF4-FFF2-40B4-BE49-F238E27FC236}">
                    <a16:creationId xmlns:a16="http://schemas.microsoft.com/office/drawing/2014/main" id="{B1F0539C-EE7F-C14B-9632-737876F4BB87}"/>
                  </a:ext>
                </a:extLst>
              </p:cNvPr>
              <p:cNvSpPr>
                <a:spLocks noChangeArrowheads="1"/>
              </p:cNvSpPr>
              <p:nvPr/>
            </p:nvSpPr>
            <p:spPr bwMode="auto">
              <a:xfrm>
                <a:off x="4028639" y="3717033"/>
                <a:ext cx="738837" cy="256220"/>
              </a:xfrm>
              <a:prstGeom prst="rightArrow">
                <a:avLst>
                  <a:gd name="adj1" fmla="val 50000"/>
                  <a:gd name="adj2" fmla="val 104389"/>
                </a:avLst>
              </a:prstGeom>
              <a:solidFill>
                <a:srgbClr val="3964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sz="2800">
                    <a:solidFill>
                      <a:schemeClr val="tx1"/>
                    </a:solidFill>
                    <a:latin typeface="Times New Roman" panose="02020603050405020304" pitchFamily="18" charset="0"/>
                    <a:cs typeface="Arial" panose="020B0604020202020204" pitchFamily="34" charset="0"/>
                  </a:defRPr>
                </a:lvl1pPr>
                <a:lvl2pPr marL="742950" indent="-285750" defTabSz="912813">
                  <a:defRPr sz="2800">
                    <a:solidFill>
                      <a:schemeClr val="tx1"/>
                    </a:solidFill>
                    <a:latin typeface="Times New Roman" panose="02020603050405020304" pitchFamily="18" charset="0"/>
                    <a:cs typeface="Arial" panose="020B0604020202020204" pitchFamily="34" charset="0"/>
                  </a:defRPr>
                </a:lvl2pPr>
                <a:lvl3pPr marL="1143000" indent="-228600" defTabSz="912813">
                  <a:defRPr sz="2800">
                    <a:solidFill>
                      <a:schemeClr val="tx1"/>
                    </a:solidFill>
                    <a:latin typeface="Times New Roman" panose="02020603050405020304" pitchFamily="18" charset="0"/>
                    <a:cs typeface="Arial" panose="020B0604020202020204" pitchFamily="34" charset="0"/>
                  </a:defRPr>
                </a:lvl3pPr>
                <a:lvl4pPr marL="1600200" indent="-228600" defTabSz="912813">
                  <a:defRPr sz="2800">
                    <a:solidFill>
                      <a:schemeClr val="tx1"/>
                    </a:solidFill>
                    <a:latin typeface="Times New Roman" panose="02020603050405020304" pitchFamily="18" charset="0"/>
                    <a:cs typeface="Arial" panose="020B0604020202020204" pitchFamily="34" charset="0"/>
                  </a:defRPr>
                </a:lvl4pPr>
                <a:lvl5pPr marL="2057400" indent="-228600" defTabSz="912813">
                  <a:defRPr sz="28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1800">
                  <a:solidFill>
                    <a:srgbClr val="FFFFFF"/>
                  </a:solidFill>
                  <a:latin typeface="Calibri" panose="020F0502020204030204" pitchFamily="34" charset="0"/>
                </a:endParaRPr>
              </a:p>
            </p:txBody>
          </p:sp>
          <p:sp>
            <p:nvSpPr>
              <p:cNvPr id="51220" name="AutoShape 10">
                <a:extLst>
                  <a:ext uri="{FF2B5EF4-FFF2-40B4-BE49-F238E27FC236}">
                    <a16:creationId xmlns:a16="http://schemas.microsoft.com/office/drawing/2014/main" id="{FE634A36-C275-2F4B-A831-3C98FF41E5B7}"/>
                  </a:ext>
                </a:extLst>
              </p:cNvPr>
              <p:cNvSpPr>
                <a:spLocks noChangeArrowheads="1"/>
              </p:cNvSpPr>
              <p:nvPr/>
            </p:nvSpPr>
            <p:spPr bwMode="auto">
              <a:xfrm>
                <a:off x="6349013" y="3717379"/>
                <a:ext cx="670968" cy="257826"/>
              </a:xfrm>
              <a:prstGeom prst="rightArrow">
                <a:avLst>
                  <a:gd name="adj1" fmla="val 50000"/>
                  <a:gd name="adj2" fmla="val 64773"/>
                </a:avLst>
              </a:prstGeom>
              <a:solidFill>
                <a:srgbClr val="3964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sz="2800">
                    <a:solidFill>
                      <a:schemeClr val="tx1"/>
                    </a:solidFill>
                    <a:latin typeface="Times New Roman" panose="02020603050405020304" pitchFamily="18" charset="0"/>
                    <a:cs typeface="Arial" panose="020B0604020202020204" pitchFamily="34" charset="0"/>
                  </a:defRPr>
                </a:lvl1pPr>
                <a:lvl2pPr marL="742950" indent="-285750" defTabSz="912813">
                  <a:defRPr sz="2800">
                    <a:solidFill>
                      <a:schemeClr val="tx1"/>
                    </a:solidFill>
                    <a:latin typeface="Times New Roman" panose="02020603050405020304" pitchFamily="18" charset="0"/>
                    <a:cs typeface="Arial" panose="020B0604020202020204" pitchFamily="34" charset="0"/>
                  </a:defRPr>
                </a:lvl2pPr>
                <a:lvl3pPr marL="1143000" indent="-228600" defTabSz="912813">
                  <a:defRPr sz="2800">
                    <a:solidFill>
                      <a:schemeClr val="tx1"/>
                    </a:solidFill>
                    <a:latin typeface="Times New Roman" panose="02020603050405020304" pitchFamily="18" charset="0"/>
                    <a:cs typeface="Arial" panose="020B0604020202020204" pitchFamily="34" charset="0"/>
                  </a:defRPr>
                </a:lvl3pPr>
                <a:lvl4pPr marL="1600200" indent="-228600" defTabSz="912813">
                  <a:defRPr sz="2800">
                    <a:solidFill>
                      <a:schemeClr val="tx1"/>
                    </a:solidFill>
                    <a:latin typeface="Times New Roman" panose="02020603050405020304" pitchFamily="18" charset="0"/>
                    <a:cs typeface="Arial" panose="020B0604020202020204" pitchFamily="34" charset="0"/>
                  </a:defRPr>
                </a:lvl4pPr>
                <a:lvl5pPr marL="2057400" indent="-228600" defTabSz="912813">
                  <a:defRPr sz="28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1800">
                  <a:solidFill>
                    <a:srgbClr val="FFFFFF"/>
                  </a:solidFill>
                  <a:latin typeface="Calibri" panose="020F0502020204030204" pitchFamily="34" charset="0"/>
                </a:endParaRPr>
              </a:p>
            </p:txBody>
          </p:sp>
          <p:sp>
            <p:nvSpPr>
              <p:cNvPr id="51221" name="AutoShape 11">
                <a:extLst>
                  <a:ext uri="{FF2B5EF4-FFF2-40B4-BE49-F238E27FC236}">
                    <a16:creationId xmlns:a16="http://schemas.microsoft.com/office/drawing/2014/main" id="{918CF771-2553-8C4B-9928-EE1ED4558798}"/>
                  </a:ext>
                </a:extLst>
              </p:cNvPr>
              <p:cNvSpPr>
                <a:spLocks noChangeArrowheads="1"/>
              </p:cNvSpPr>
              <p:nvPr/>
            </p:nvSpPr>
            <p:spPr bwMode="auto">
              <a:xfrm>
                <a:off x="1115616" y="2881397"/>
                <a:ext cx="1724506" cy="628940"/>
              </a:xfrm>
              <a:prstGeom prst="curvedDownArrow">
                <a:avLst>
                  <a:gd name="adj1" fmla="val 54596"/>
                  <a:gd name="adj2" fmla="val 109193"/>
                  <a:gd name="adj3" fmla="val 33333"/>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sz="2800">
                    <a:solidFill>
                      <a:schemeClr val="tx1"/>
                    </a:solidFill>
                    <a:latin typeface="Times New Roman" panose="02020603050405020304" pitchFamily="18" charset="0"/>
                    <a:cs typeface="Arial" panose="020B0604020202020204" pitchFamily="34" charset="0"/>
                  </a:defRPr>
                </a:lvl1pPr>
                <a:lvl2pPr marL="742950" indent="-285750" defTabSz="912813">
                  <a:defRPr sz="2800">
                    <a:solidFill>
                      <a:schemeClr val="tx1"/>
                    </a:solidFill>
                    <a:latin typeface="Times New Roman" panose="02020603050405020304" pitchFamily="18" charset="0"/>
                    <a:cs typeface="Arial" panose="020B0604020202020204" pitchFamily="34" charset="0"/>
                  </a:defRPr>
                </a:lvl2pPr>
                <a:lvl3pPr marL="1143000" indent="-228600" defTabSz="912813">
                  <a:defRPr sz="2800">
                    <a:solidFill>
                      <a:schemeClr val="tx1"/>
                    </a:solidFill>
                    <a:latin typeface="Times New Roman" panose="02020603050405020304" pitchFamily="18" charset="0"/>
                    <a:cs typeface="Arial" panose="020B0604020202020204" pitchFamily="34" charset="0"/>
                  </a:defRPr>
                </a:lvl3pPr>
                <a:lvl4pPr marL="1600200" indent="-228600" defTabSz="912813">
                  <a:defRPr sz="2800">
                    <a:solidFill>
                      <a:schemeClr val="tx1"/>
                    </a:solidFill>
                    <a:latin typeface="Times New Roman" panose="02020603050405020304" pitchFamily="18" charset="0"/>
                    <a:cs typeface="Arial" panose="020B0604020202020204" pitchFamily="34" charset="0"/>
                  </a:defRPr>
                </a:lvl4pPr>
                <a:lvl5pPr marL="2057400" indent="-228600" defTabSz="912813">
                  <a:defRPr sz="28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1800">
                  <a:solidFill>
                    <a:srgbClr val="FFFFFF"/>
                  </a:solidFill>
                  <a:latin typeface="Calibri" panose="020F0502020204030204" pitchFamily="34" charset="0"/>
                </a:endParaRPr>
              </a:p>
            </p:txBody>
          </p:sp>
          <p:sp>
            <p:nvSpPr>
              <p:cNvPr id="51223" name="AutoShape 13">
                <a:extLst>
                  <a:ext uri="{FF2B5EF4-FFF2-40B4-BE49-F238E27FC236}">
                    <a16:creationId xmlns:a16="http://schemas.microsoft.com/office/drawing/2014/main" id="{AD967C0A-3FE7-1846-91F8-9906F25D751C}"/>
                  </a:ext>
                </a:extLst>
              </p:cNvPr>
              <p:cNvSpPr>
                <a:spLocks noChangeArrowheads="1"/>
              </p:cNvSpPr>
              <p:nvPr/>
            </p:nvSpPr>
            <p:spPr bwMode="auto">
              <a:xfrm>
                <a:off x="5721206" y="2881397"/>
                <a:ext cx="2012904" cy="628940"/>
              </a:xfrm>
              <a:prstGeom prst="curvedDownArrow">
                <a:avLst>
                  <a:gd name="adj1" fmla="val 63727"/>
                  <a:gd name="adj2" fmla="val 127453"/>
                  <a:gd name="adj3" fmla="val 33333"/>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sz="2800">
                    <a:solidFill>
                      <a:schemeClr val="tx1"/>
                    </a:solidFill>
                    <a:latin typeface="Times New Roman" panose="02020603050405020304" pitchFamily="18" charset="0"/>
                    <a:cs typeface="Arial" panose="020B0604020202020204" pitchFamily="34" charset="0"/>
                  </a:defRPr>
                </a:lvl1pPr>
                <a:lvl2pPr marL="742950" indent="-285750" defTabSz="912813">
                  <a:defRPr sz="2800">
                    <a:solidFill>
                      <a:schemeClr val="tx1"/>
                    </a:solidFill>
                    <a:latin typeface="Times New Roman" panose="02020603050405020304" pitchFamily="18" charset="0"/>
                    <a:cs typeface="Arial" panose="020B0604020202020204" pitchFamily="34" charset="0"/>
                  </a:defRPr>
                </a:lvl2pPr>
                <a:lvl3pPr marL="1143000" indent="-228600" defTabSz="912813">
                  <a:defRPr sz="2800">
                    <a:solidFill>
                      <a:schemeClr val="tx1"/>
                    </a:solidFill>
                    <a:latin typeface="Times New Roman" panose="02020603050405020304" pitchFamily="18" charset="0"/>
                    <a:cs typeface="Arial" panose="020B0604020202020204" pitchFamily="34" charset="0"/>
                  </a:defRPr>
                </a:lvl3pPr>
                <a:lvl4pPr marL="1600200" indent="-228600" defTabSz="912813">
                  <a:defRPr sz="2800">
                    <a:solidFill>
                      <a:schemeClr val="tx1"/>
                    </a:solidFill>
                    <a:latin typeface="Times New Roman" panose="02020603050405020304" pitchFamily="18" charset="0"/>
                    <a:cs typeface="Arial" panose="020B0604020202020204" pitchFamily="34" charset="0"/>
                  </a:defRPr>
                </a:lvl4pPr>
                <a:lvl5pPr marL="2057400" indent="-228600" defTabSz="912813">
                  <a:defRPr sz="28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1800">
                  <a:solidFill>
                    <a:srgbClr val="FFFFFF"/>
                  </a:solidFill>
                  <a:latin typeface="Calibri" panose="020F0502020204030204" pitchFamily="34" charset="0"/>
                </a:endParaRPr>
              </a:p>
            </p:txBody>
          </p:sp>
          <p:sp>
            <p:nvSpPr>
              <p:cNvPr id="82962" name="AutoShape 14">
                <a:extLst>
                  <a:ext uri="{FF2B5EF4-FFF2-40B4-BE49-F238E27FC236}">
                    <a16:creationId xmlns:a16="http://schemas.microsoft.com/office/drawing/2014/main" id="{0A821D81-D5E1-FC48-B79C-0C1F6C8364DB}"/>
                  </a:ext>
                </a:extLst>
              </p:cNvPr>
              <p:cNvSpPr>
                <a:spLocks noChangeArrowheads="1"/>
              </p:cNvSpPr>
              <p:nvPr/>
            </p:nvSpPr>
            <p:spPr bwMode="auto">
              <a:xfrm>
                <a:off x="1218657" y="1090162"/>
                <a:ext cx="6521695" cy="898678"/>
              </a:xfrm>
              <a:prstGeom prst="rightArrow">
                <a:avLst>
                  <a:gd name="adj1" fmla="val 50000"/>
                  <a:gd name="adj2" fmla="val 171429"/>
                </a:avLst>
              </a:prstGeom>
              <a:solidFill>
                <a:srgbClr val="3964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sz="2800">
                    <a:solidFill>
                      <a:schemeClr val="tx1"/>
                    </a:solidFill>
                    <a:latin typeface="Times New Roman" panose="02020603050405020304" pitchFamily="18" charset="0"/>
                    <a:cs typeface="Arial" panose="020B0604020202020204" pitchFamily="34" charset="0"/>
                  </a:defRPr>
                </a:lvl1pPr>
                <a:lvl2pPr marL="742950" indent="-285750" defTabSz="912813">
                  <a:defRPr sz="2800">
                    <a:solidFill>
                      <a:schemeClr val="tx1"/>
                    </a:solidFill>
                    <a:latin typeface="Times New Roman" panose="02020603050405020304" pitchFamily="18" charset="0"/>
                    <a:cs typeface="Arial" panose="020B0604020202020204" pitchFamily="34" charset="0"/>
                  </a:defRPr>
                </a:lvl2pPr>
                <a:lvl3pPr marL="1143000" indent="-228600" defTabSz="912813">
                  <a:defRPr sz="2800">
                    <a:solidFill>
                      <a:schemeClr val="tx1"/>
                    </a:solidFill>
                    <a:latin typeface="Times New Roman" panose="02020603050405020304" pitchFamily="18" charset="0"/>
                    <a:cs typeface="Arial" panose="020B0604020202020204" pitchFamily="34" charset="0"/>
                  </a:defRPr>
                </a:lvl3pPr>
                <a:lvl4pPr marL="1600200" indent="-228600" defTabSz="912813">
                  <a:defRPr sz="2800">
                    <a:solidFill>
                      <a:schemeClr val="tx1"/>
                    </a:solidFill>
                    <a:latin typeface="Times New Roman" panose="02020603050405020304" pitchFamily="18" charset="0"/>
                    <a:cs typeface="Arial" panose="020B0604020202020204" pitchFamily="34" charset="0"/>
                  </a:defRPr>
                </a:lvl4pPr>
                <a:lvl5pPr marL="2057400" indent="-228600" defTabSz="912813">
                  <a:defRPr sz="28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1800">
                  <a:solidFill>
                    <a:srgbClr val="FFFFFF"/>
                  </a:solidFill>
                  <a:latin typeface="Calibri" panose="020F0502020204030204" pitchFamily="34" charset="0"/>
                </a:endParaRPr>
              </a:p>
            </p:txBody>
          </p:sp>
          <p:sp>
            <p:nvSpPr>
              <p:cNvPr id="35878" name="TextBox 20">
                <a:extLst>
                  <a:ext uri="{FF2B5EF4-FFF2-40B4-BE49-F238E27FC236}">
                    <a16:creationId xmlns:a16="http://schemas.microsoft.com/office/drawing/2014/main" id="{6739B9D3-618A-2B49-A6BD-6EC17E6B571A}"/>
                  </a:ext>
                </a:extLst>
              </p:cNvPr>
              <p:cNvSpPr txBox="1">
                <a:spLocks noChangeArrowheads="1"/>
              </p:cNvSpPr>
              <p:nvPr/>
            </p:nvSpPr>
            <p:spPr bwMode="auto">
              <a:xfrm>
                <a:off x="2915816" y="1268760"/>
                <a:ext cx="3275491" cy="88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FFFFFF"/>
                    </a:solidFill>
                  </a:rPr>
                  <a:t>Cohort /prognostic  study</a:t>
                </a:r>
              </a:p>
              <a:p>
                <a:pPr eaLnBrk="1" hangingPunct="1">
                  <a:spcBef>
                    <a:spcPct val="0"/>
                  </a:spcBef>
                  <a:buFontTx/>
                  <a:buNone/>
                </a:pPr>
                <a:endParaRPr lang="en-GB" altLang="en-US" sz="2400">
                  <a:solidFill>
                    <a:srgbClr val="000000"/>
                  </a:solidFill>
                </a:endParaRPr>
              </a:p>
            </p:txBody>
          </p:sp>
        </p:grpSp>
        <p:pic>
          <p:nvPicPr>
            <p:cNvPr id="35854" name="Picture 8">
              <a:extLst>
                <a:ext uri="{FF2B5EF4-FFF2-40B4-BE49-F238E27FC236}">
                  <a16:creationId xmlns:a16="http://schemas.microsoft.com/office/drawing/2014/main" id="{80715880-A0B9-484E-8D33-95DF6A070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474"/>
            <a:stretch>
              <a:fillRect/>
            </a:stretch>
          </p:blipFill>
          <p:spPr bwMode="auto">
            <a:xfrm>
              <a:off x="2915816" y="1811011"/>
              <a:ext cx="2808312" cy="176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4" name="Picture 6" descr="http://nmr.group.shef.ac.uk/pics/magnet.JPG">
            <a:extLst>
              <a:ext uri="{FF2B5EF4-FFF2-40B4-BE49-F238E27FC236}">
                <a16:creationId xmlns:a16="http://schemas.microsoft.com/office/drawing/2014/main" id="{A0F6A8FF-729F-AA41-B083-532519447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656" b="7448"/>
          <a:stretch>
            <a:fillRect/>
          </a:stretch>
        </p:blipFill>
        <p:spPr bwMode="auto">
          <a:xfrm>
            <a:off x="6816726" y="1700213"/>
            <a:ext cx="131127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Don't download directly from image, use link above">
            <a:extLst>
              <a:ext uri="{FF2B5EF4-FFF2-40B4-BE49-F238E27FC236}">
                <a16:creationId xmlns:a16="http://schemas.microsoft.com/office/drawing/2014/main" id="{98411C2F-999D-AB49-89C5-BECA2D659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913" y="1790701"/>
            <a:ext cx="15113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29">
            <a:extLst>
              <a:ext uri="{FF2B5EF4-FFF2-40B4-BE49-F238E27FC236}">
                <a16:creationId xmlns:a16="http://schemas.microsoft.com/office/drawing/2014/main" id="{5D90276C-308B-6F47-AA8A-633F8FFA34A0}"/>
              </a:ext>
            </a:extLst>
          </p:cNvPr>
          <p:cNvSpPr txBox="1">
            <a:spLocks noChangeArrowheads="1"/>
          </p:cNvSpPr>
          <p:nvPr/>
        </p:nvSpPr>
        <p:spPr bwMode="auto">
          <a:xfrm>
            <a:off x="4583113" y="4292601"/>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i="1">
                <a:solidFill>
                  <a:srgbClr val="000000"/>
                </a:solidFill>
              </a:rPr>
              <a:t>Genetic susceptibility</a:t>
            </a:r>
          </a:p>
        </p:txBody>
      </p:sp>
      <p:pic>
        <p:nvPicPr>
          <p:cNvPr id="35847" name="Picture 39" descr="28">
            <a:extLst>
              <a:ext uri="{FF2B5EF4-FFF2-40B4-BE49-F238E27FC236}">
                <a16:creationId xmlns:a16="http://schemas.microsoft.com/office/drawing/2014/main" id="{5081AC5F-990D-7648-8798-B2F462CD51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5330826"/>
            <a:ext cx="1655763" cy="1527175"/>
          </a:xfrm>
          <a:prstGeom prst="rect">
            <a:avLst/>
          </a:prstGeom>
          <a:noFill/>
          <a:ln w="12700">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5848" name="Text Box 40">
            <a:extLst>
              <a:ext uri="{FF2B5EF4-FFF2-40B4-BE49-F238E27FC236}">
                <a16:creationId xmlns:a16="http://schemas.microsoft.com/office/drawing/2014/main" id="{FA5F95BD-970E-8F42-9C00-93F5B261BCE9}"/>
              </a:ext>
            </a:extLst>
          </p:cNvPr>
          <p:cNvSpPr txBox="1">
            <a:spLocks noChangeArrowheads="1"/>
          </p:cNvSpPr>
          <p:nvPr/>
        </p:nvSpPr>
        <p:spPr bwMode="auto">
          <a:xfrm>
            <a:off x="1668463" y="4932363"/>
            <a:ext cx="3275012" cy="381000"/>
          </a:xfrm>
          <a:prstGeom prst="rect">
            <a:avLst/>
          </a:prstGeom>
          <a:solidFill>
            <a:schemeClr val="bg1"/>
          </a:solidFill>
          <a:ln w="19050">
            <a:solidFill>
              <a:schemeClr val="tx1"/>
            </a:solidFill>
            <a:miter lim="800000"/>
            <a:headEnd/>
            <a:tailEnd/>
          </a:ln>
        </p:spPr>
        <p:txBody>
          <a:bodyPr lIns="90000" tIns="46800" rIns="90000"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spcAft>
                <a:spcPts val="1200"/>
              </a:spcAft>
              <a:buClr>
                <a:srgbClr val="000000"/>
              </a:buClr>
              <a:buNone/>
            </a:pPr>
            <a:r>
              <a:rPr lang="en-GB" altLang="en-US" sz="1800">
                <a:solidFill>
                  <a:srgbClr val="000000"/>
                </a:solidFill>
              </a:rPr>
              <a:t>Biological samples</a:t>
            </a:r>
          </a:p>
        </p:txBody>
      </p:sp>
      <p:pic>
        <p:nvPicPr>
          <p:cNvPr id="35849" name="Picture 7" descr="Sample Collectionmodified1">
            <a:extLst>
              <a:ext uri="{FF2B5EF4-FFF2-40B4-BE49-F238E27FC236}">
                <a16:creationId xmlns:a16="http://schemas.microsoft.com/office/drawing/2014/main" id="{1B9FA8E4-C766-D241-9F52-9275CEA596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51" t="25148" r="78111" b="41006"/>
          <a:stretch>
            <a:fillRect/>
          </a:stretch>
        </p:blipFill>
        <p:spPr bwMode="auto">
          <a:xfrm>
            <a:off x="3359150" y="5334001"/>
            <a:ext cx="1568450" cy="14843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50" name="Picture 36" descr="26">
            <a:extLst>
              <a:ext uri="{FF2B5EF4-FFF2-40B4-BE49-F238E27FC236}">
                <a16:creationId xmlns:a16="http://schemas.microsoft.com/office/drawing/2014/main" id="{D4FA2D5F-B1D7-AA44-AD8B-DA77D9BB2F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076" y="5300664"/>
            <a:ext cx="1939925" cy="1495425"/>
          </a:xfrm>
          <a:prstGeom prst="rect">
            <a:avLst/>
          </a:prstGeom>
          <a:noFill/>
          <a:ln w="12700">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5851" name="TextBox 41">
            <a:extLst>
              <a:ext uri="{FF2B5EF4-FFF2-40B4-BE49-F238E27FC236}">
                <a16:creationId xmlns:a16="http://schemas.microsoft.com/office/drawing/2014/main" id="{DB4B77D5-8359-9B40-8C5C-1B1D8D5064EC}"/>
              </a:ext>
            </a:extLst>
          </p:cNvPr>
          <p:cNvSpPr txBox="1">
            <a:spLocks noChangeArrowheads="1"/>
          </p:cNvSpPr>
          <p:nvPr/>
        </p:nvSpPr>
        <p:spPr bwMode="auto">
          <a:xfrm>
            <a:off x="4943476" y="4941888"/>
            <a:ext cx="3457575" cy="38100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a:solidFill>
                  <a:srgbClr val="000000"/>
                </a:solidFill>
              </a:rPr>
              <a:t>Questionnaire &amp; measurements </a:t>
            </a:r>
          </a:p>
        </p:txBody>
      </p:sp>
      <p:pic>
        <p:nvPicPr>
          <p:cNvPr id="35852" name="Picture 7" descr="D:\uk biobank touchscreen 2.png">
            <a:extLst>
              <a:ext uri="{FF2B5EF4-FFF2-40B4-BE49-F238E27FC236}">
                <a16:creationId xmlns:a16="http://schemas.microsoft.com/office/drawing/2014/main" id="{DCFDE726-FC13-274C-8ECC-7F36AEF84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3475" y="5341938"/>
            <a:ext cx="1511300" cy="14859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674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8DB946-D043-0F4E-8633-ADCAC170E112}"/>
              </a:ext>
            </a:extLst>
          </p:cNvPr>
          <p:cNvSpPr>
            <a:spLocks noGrp="1"/>
          </p:cNvSpPr>
          <p:nvPr>
            <p:ph type="title"/>
          </p:nvPr>
        </p:nvSpPr>
        <p:spPr>
          <a:xfrm>
            <a:off x="838200" y="365125"/>
            <a:ext cx="10515600" cy="1325563"/>
          </a:xfrm>
        </p:spPr>
        <p:txBody>
          <a:bodyPr>
            <a:normAutofit/>
          </a:bodyPr>
          <a:lstStyle/>
          <a:p>
            <a:r>
              <a:rPr lang="en-US" altLang="en-US" dirty="0"/>
              <a:t>Challenges in Metabolomics</a:t>
            </a:r>
            <a:br>
              <a:rPr lang="en-US" altLang="en-US" dirty="0"/>
            </a:br>
            <a:r>
              <a:rPr lang="en-US" altLang="en-US" dirty="0"/>
              <a:t>Data Analysis: study design</a:t>
            </a:r>
            <a:endParaRPr lang="en-US" dirty="0"/>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21B82B-97F4-8948-A1D0-266197D949A6}"/>
              </a:ext>
            </a:extLst>
          </p:cNvPr>
          <p:cNvSpPr>
            <a:spLocks noGrp="1"/>
          </p:cNvSpPr>
          <p:nvPr>
            <p:ph idx="1"/>
          </p:nvPr>
        </p:nvSpPr>
        <p:spPr>
          <a:xfrm>
            <a:off x="838200" y="1825625"/>
            <a:ext cx="10515600" cy="4351338"/>
          </a:xfrm>
        </p:spPr>
        <p:txBody>
          <a:bodyPr>
            <a:normAutofit/>
          </a:bodyPr>
          <a:lstStyle/>
          <a:p>
            <a:r>
              <a:rPr lang="en-US" altLang="en-US" dirty="0"/>
              <a:t>Detailed sample collection protocol</a:t>
            </a:r>
          </a:p>
          <a:p>
            <a:r>
              <a:rPr lang="en-US" altLang="en-US" dirty="0"/>
              <a:t>Sample contamination</a:t>
            </a:r>
          </a:p>
          <a:p>
            <a:r>
              <a:rPr lang="en-US" altLang="en-US" dirty="0"/>
              <a:t>Freeze thaw cycles</a:t>
            </a:r>
          </a:p>
          <a:p>
            <a:r>
              <a:rPr lang="en-US" altLang="en-US" dirty="0"/>
              <a:t>Different analytical platforms, targeted vs untargeted mode</a:t>
            </a:r>
          </a:p>
          <a:p>
            <a:r>
              <a:rPr lang="en-US" altLang="en-US" dirty="0"/>
              <a:t>Power calculation when N metabolites is unknown</a:t>
            </a:r>
          </a:p>
          <a:p>
            <a:endParaRPr lang="en-US" dirty="0"/>
          </a:p>
        </p:txBody>
      </p:sp>
      <p:sp>
        <p:nvSpPr>
          <p:cNvPr id="4" name="Date Placeholder 3">
            <a:extLst>
              <a:ext uri="{FF2B5EF4-FFF2-40B4-BE49-F238E27FC236}">
                <a16:creationId xmlns:a16="http://schemas.microsoft.com/office/drawing/2014/main" id="{DC1D4A7B-79E2-0E4F-AE7A-5A6EE00F9DFC}"/>
              </a:ext>
            </a:extLst>
          </p:cNvPr>
          <p:cNvSpPr>
            <a:spLocks noGrp="1"/>
          </p:cNvSpPr>
          <p:nvPr>
            <p:ph type="dt" sz="half" idx="10"/>
          </p:nvPr>
        </p:nvSpPr>
        <p:spPr>
          <a:xfrm>
            <a:off x="838200" y="6356350"/>
            <a:ext cx="2743200" cy="365125"/>
          </a:xfrm>
        </p:spPr>
        <p:txBody>
          <a:bodyPr>
            <a:normAutofit/>
          </a:bodyPr>
          <a:lstStyle/>
          <a:p>
            <a:pPr>
              <a:defRPr/>
            </a:pPr>
            <a:endParaRPr lang="en-US" altLang="en-US"/>
          </a:p>
        </p:txBody>
      </p:sp>
      <p:sp>
        <p:nvSpPr>
          <p:cNvPr id="5" name="Footer Placeholder 4">
            <a:extLst>
              <a:ext uri="{FF2B5EF4-FFF2-40B4-BE49-F238E27FC236}">
                <a16:creationId xmlns:a16="http://schemas.microsoft.com/office/drawing/2014/main" id="{65C1BE19-FA68-4540-9EAE-5036814F431D}"/>
              </a:ext>
            </a:extLst>
          </p:cNvPr>
          <p:cNvSpPr>
            <a:spLocks noGrp="1"/>
          </p:cNvSpPr>
          <p:nvPr>
            <p:ph type="ftr" sz="quarter" idx="11"/>
          </p:nvPr>
        </p:nvSpPr>
        <p:spPr>
          <a:xfrm>
            <a:off x="4038600" y="6356350"/>
            <a:ext cx="4114800" cy="365125"/>
          </a:xfrm>
        </p:spPr>
        <p:txBody>
          <a:bodyPr>
            <a:normAutofit/>
          </a:bodyPr>
          <a:lstStyle/>
          <a:p>
            <a:pPr>
              <a:defRPr/>
            </a:pPr>
            <a:endParaRPr lang="en-US" altLang="en-US"/>
          </a:p>
        </p:txBody>
      </p:sp>
      <p:sp>
        <p:nvSpPr>
          <p:cNvPr id="6" name="Slide Number Placeholder 5">
            <a:extLst>
              <a:ext uri="{FF2B5EF4-FFF2-40B4-BE49-F238E27FC236}">
                <a16:creationId xmlns:a16="http://schemas.microsoft.com/office/drawing/2014/main" id="{7826C8C9-DD3A-864E-A524-7901D77061D0}"/>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63BBC009-E80B-A146-B7ED-8D75EECB7987}" type="slidenum">
              <a:rPr lang="en-US" altLang="en-US" smtClean="0"/>
              <a:pPr>
                <a:spcAft>
                  <a:spcPts val="600"/>
                </a:spcAft>
                <a:defRPr/>
              </a:pPr>
              <a:t>55</a:t>
            </a:fld>
            <a:endParaRPr lang="en-US" altLang="en-US"/>
          </a:p>
        </p:txBody>
      </p:sp>
    </p:spTree>
    <p:extLst>
      <p:ext uri="{BB962C8B-B14F-4D97-AF65-F5344CB8AC3E}">
        <p14:creationId xmlns:p14="http://schemas.microsoft.com/office/powerpoint/2010/main" val="2280820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9C50C4-5918-F14A-A700-7F486601DD0E}"/>
              </a:ext>
            </a:extLst>
          </p:cNvPr>
          <p:cNvSpPr>
            <a:spLocks noGrp="1"/>
          </p:cNvSpPr>
          <p:nvPr>
            <p:ph type="title"/>
          </p:nvPr>
        </p:nvSpPr>
        <p:spPr>
          <a:xfrm>
            <a:off x="838200" y="365125"/>
            <a:ext cx="10515600" cy="1325563"/>
          </a:xfrm>
        </p:spPr>
        <p:txBody>
          <a:bodyPr>
            <a:normAutofit/>
          </a:bodyPr>
          <a:lstStyle/>
          <a:p>
            <a:r>
              <a:rPr lang="en-US" altLang="en-US" dirty="0"/>
              <a:t>Challenges in Metabolomics</a:t>
            </a:r>
            <a:br>
              <a:rPr lang="en-US" altLang="en-US" dirty="0"/>
            </a:br>
            <a:r>
              <a:rPr lang="en-US" altLang="en-US" dirty="0"/>
              <a:t>Data Analysis: study reporting/ replication</a:t>
            </a:r>
            <a:endParaRPr lang="en-US" dirty="0"/>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D7FF47-78B1-5A4A-BE75-6CA34A59A57B}"/>
              </a:ext>
            </a:extLst>
          </p:cNvPr>
          <p:cNvSpPr>
            <a:spLocks noGrp="1"/>
          </p:cNvSpPr>
          <p:nvPr>
            <p:ph idx="1"/>
          </p:nvPr>
        </p:nvSpPr>
        <p:spPr>
          <a:xfrm>
            <a:off x="838200" y="1825625"/>
            <a:ext cx="10515600" cy="4351338"/>
          </a:xfrm>
        </p:spPr>
        <p:txBody>
          <a:bodyPr>
            <a:normAutofit/>
          </a:bodyPr>
          <a:lstStyle/>
          <a:p>
            <a:r>
              <a:rPr lang="en-US" altLang="en-US" dirty="0"/>
              <a:t>Preprocessing and QC</a:t>
            </a:r>
          </a:p>
          <a:p>
            <a:r>
              <a:rPr lang="en-US" altLang="en-US" dirty="0"/>
              <a:t>Outliers</a:t>
            </a:r>
          </a:p>
          <a:p>
            <a:r>
              <a:rPr lang="en-US" altLang="en-US" dirty="0"/>
              <a:t>Missing data</a:t>
            </a:r>
          </a:p>
          <a:p>
            <a:r>
              <a:rPr lang="en-US" altLang="en-US" dirty="0"/>
              <a:t>Data transformation</a:t>
            </a:r>
          </a:p>
          <a:p>
            <a:r>
              <a:rPr lang="en-US" altLang="en-US" dirty="0"/>
              <a:t>Multiple testing and collinearity</a:t>
            </a:r>
          </a:p>
          <a:p>
            <a:r>
              <a:rPr lang="en-US" altLang="en-US" dirty="0"/>
              <a:t>Replication/ validation</a:t>
            </a:r>
          </a:p>
          <a:p>
            <a:r>
              <a:rPr lang="en-US" altLang="en-US" dirty="0"/>
              <a:t>Metabolite identification</a:t>
            </a:r>
          </a:p>
          <a:p>
            <a:r>
              <a:rPr lang="en-US" altLang="en-US" dirty="0"/>
              <a:t>Difficult to pool across cohorts</a:t>
            </a:r>
          </a:p>
          <a:p>
            <a:endParaRPr lang="en-US" dirty="0"/>
          </a:p>
        </p:txBody>
      </p:sp>
      <p:sp>
        <p:nvSpPr>
          <p:cNvPr id="4" name="Date Placeholder 3">
            <a:extLst>
              <a:ext uri="{FF2B5EF4-FFF2-40B4-BE49-F238E27FC236}">
                <a16:creationId xmlns:a16="http://schemas.microsoft.com/office/drawing/2014/main" id="{712EA5A8-1E35-F243-9951-E52B66227536}"/>
              </a:ext>
            </a:extLst>
          </p:cNvPr>
          <p:cNvSpPr>
            <a:spLocks noGrp="1"/>
          </p:cNvSpPr>
          <p:nvPr>
            <p:ph type="dt" sz="half" idx="10"/>
          </p:nvPr>
        </p:nvSpPr>
        <p:spPr>
          <a:xfrm>
            <a:off x="838200" y="6356350"/>
            <a:ext cx="2743200" cy="365125"/>
          </a:xfrm>
        </p:spPr>
        <p:txBody>
          <a:bodyPr>
            <a:normAutofit/>
          </a:bodyPr>
          <a:lstStyle/>
          <a:p>
            <a:pPr>
              <a:defRPr/>
            </a:pPr>
            <a:endParaRPr lang="en-US" altLang="en-US"/>
          </a:p>
        </p:txBody>
      </p:sp>
      <p:sp>
        <p:nvSpPr>
          <p:cNvPr id="5" name="Footer Placeholder 4">
            <a:extLst>
              <a:ext uri="{FF2B5EF4-FFF2-40B4-BE49-F238E27FC236}">
                <a16:creationId xmlns:a16="http://schemas.microsoft.com/office/drawing/2014/main" id="{931C77EA-05E6-EB40-BCB7-C4E3FC692A85}"/>
              </a:ext>
            </a:extLst>
          </p:cNvPr>
          <p:cNvSpPr>
            <a:spLocks noGrp="1"/>
          </p:cNvSpPr>
          <p:nvPr>
            <p:ph type="ftr" sz="quarter" idx="11"/>
          </p:nvPr>
        </p:nvSpPr>
        <p:spPr>
          <a:xfrm>
            <a:off x="4038600" y="6356350"/>
            <a:ext cx="4114800" cy="365125"/>
          </a:xfrm>
        </p:spPr>
        <p:txBody>
          <a:bodyPr>
            <a:normAutofit/>
          </a:bodyPr>
          <a:lstStyle/>
          <a:p>
            <a:pPr>
              <a:defRPr/>
            </a:pPr>
            <a:endParaRPr lang="en-US" altLang="en-US"/>
          </a:p>
        </p:txBody>
      </p:sp>
      <p:sp>
        <p:nvSpPr>
          <p:cNvPr id="6" name="Slide Number Placeholder 5">
            <a:extLst>
              <a:ext uri="{FF2B5EF4-FFF2-40B4-BE49-F238E27FC236}">
                <a16:creationId xmlns:a16="http://schemas.microsoft.com/office/drawing/2014/main" id="{67E53E00-0B8C-A546-9920-48722C3E799F}"/>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63BBC009-E80B-A146-B7ED-8D75EECB7987}" type="slidenum">
              <a:rPr lang="en-US" altLang="en-US" smtClean="0"/>
              <a:pPr>
                <a:spcAft>
                  <a:spcPts val="600"/>
                </a:spcAft>
                <a:defRPr/>
              </a:pPr>
              <a:t>56</a:t>
            </a:fld>
            <a:endParaRPr lang="en-US" altLang="en-US"/>
          </a:p>
        </p:txBody>
      </p:sp>
    </p:spTree>
    <p:extLst>
      <p:ext uri="{BB962C8B-B14F-4D97-AF65-F5344CB8AC3E}">
        <p14:creationId xmlns:p14="http://schemas.microsoft.com/office/powerpoint/2010/main" val="4190844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969A3C-FA6A-3C41-9528-C674D17C03A6}"/>
              </a:ext>
            </a:extLst>
          </p:cNvPr>
          <p:cNvSpPr>
            <a:spLocks noGrp="1"/>
          </p:cNvSpPr>
          <p:nvPr>
            <p:ph type="title"/>
          </p:nvPr>
        </p:nvSpPr>
        <p:spPr>
          <a:xfrm>
            <a:off x="838200" y="365125"/>
            <a:ext cx="10515600" cy="1325563"/>
          </a:xfrm>
        </p:spPr>
        <p:txBody>
          <a:bodyPr>
            <a:normAutofit/>
          </a:bodyPr>
          <a:lstStyle/>
          <a:p>
            <a:r>
              <a:rPr lang="en-US" altLang="en-US" dirty="0"/>
              <a:t>Main steps in data analysis</a:t>
            </a:r>
            <a:endParaRPr lang="en-US" dirty="0"/>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F7331A4-172F-1F4E-AE22-0080ED2BD599}"/>
              </a:ext>
            </a:extLst>
          </p:cNvPr>
          <p:cNvSpPr>
            <a:spLocks noGrp="1"/>
          </p:cNvSpPr>
          <p:nvPr>
            <p:ph idx="1"/>
          </p:nvPr>
        </p:nvSpPr>
        <p:spPr>
          <a:xfrm>
            <a:off x="838200" y="1825625"/>
            <a:ext cx="10515600" cy="4351338"/>
          </a:xfrm>
        </p:spPr>
        <p:txBody>
          <a:bodyPr>
            <a:normAutofit/>
          </a:bodyPr>
          <a:lstStyle/>
          <a:p>
            <a:r>
              <a:rPr lang="en-US" altLang="en-US" dirty="0"/>
              <a:t>Metabolomic data have unique characteristics that pose special challenges in epidemiologic data analysis:</a:t>
            </a:r>
          </a:p>
          <a:p>
            <a:r>
              <a:rPr lang="en-US" altLang="en-US" dirty="0"/>
              <a:t>High dimensionality, </a:t>
            </a:r>
          </a:p>
          <a:p>
            <a:r>
              <a:rPr lang="en-US" altLang="en-US" dirty="0"/>
              <a:t>Multiple analytical methods (NMR, liquid chromatography MS, etc.)</a:t>
            </a:r>
          </a:p>
          <a:p>
            <a:r>
              <a:rPr lang="en-US" altLang="en-US" dirty="0"/>
              <a:t>High degree of collinearity</a:t>
            </a:r>
          </a:p>
          <a:p>
            <a:r>
              <a:rPr lang="is-IS" altLang="en-US" dirty="0"/>
              <a:t>…..</a:t>
            </a:r>
            <a:r>
              <a:rPr lang="en-US" altLang="en-US" dirty="0"/>
              <a:t>.</a:t>
            </a:r>
          </a:p>
          <a:p>
            <a:endParaRPr lang="en-US" dirty="0"/>
          </a:p>
        </p:txBody>
      </p:sp>
      <p:sp>
        <p:nvSpPr>
          <p:cNvPr id="4" name="Date Placeholder 3">
            <a:extLst>
              <a:ext uri="{FF2B5EF4-FFF2-40B4-BE49-F238E27FC236}">
                <a16:creationId xmlns:a16="http://schemas.microsoft.com/office/drawing/2014/main" id="{B979D582-E28C-C443-8150-D9956A11C624}"/>
              </a:ext>
            </a:extLst>
          </p:cNvPr>
          <p:cNvSpPr>
            <a:spLocks noGrp="1"/>
          </p:cNvSpPr>
          <p:nvPr>
            <p:ph type="dt" sz="half" idx="10"/>
          </p:nvPr>
        </p:nvSpPr>
        <p:spPr>
          <a:xfrm>
            <a:off x="838200" y="6356350"/>
            <a:ext cx="2743200" cy="365125"/>
          </a:xfrm>
        </p:spPr>
        <p:txBody>
          <a:bodyPr>
            <a:normAutofit/>
          </a:bodyPr>
          <a:lstStyle/>
          <a:p>
            <a:pPr>
              <a:defRPr/>
            </a:pPr>
            <a:endParaRPr lang="en-US" altLang="en-US"/>
          </a:p>
        </p:txBody>
      </p:sp>
      <p:sp>
        <p:nvSpPr>
          <p:cNvPr id="5" name="Footer Placeholder 4">
            <a:extLst>
              <a:ext uri="{FF2B5EF4-FFF2-40B4-BE49-F238E27FC236}">
                <a16:creationId xmlns:a16="http://schemas.microsoft.com/office/drawing/2014/main" id="{EB92430F-4EB8-D047-AC3E-60A8A5435CC4}"/>
              </a:ext>
            </a:extLst>
          </p:cNvPr>
          <p:cNvSpPr>
            <a:spLocks noGrp="1"/>
          </p:cNvSpPr>
          <p:nvPr>
            <p:ph type="ftr" sz="quarter" idx="11"/>
          </p:nvPr>
        </p:nvSpPr>
        <p:spPr>
          <a:xfrm>
            <a:off x="4038600" y="6356350"/>
            <a:ext cx="4114800" cy="365125"/>
          </a:xfrm>
        </p:spPr>
        <p:txBody>
          <a:bodyPr>
            <a:normAutofit/>
          </a:bodyPr>
          <a:lstStyle/>
          <a:p>
            <a:pPr>
              <a:defRPr/>
            </a:pPr>
            <a:endParaRPr lang="en-US" altLang="en-US"/>
          </a:p>
        </p:txBody>
      </p:sp>
      <p:sp>
        <p:nvSpPr>
          <p:cNvPr id="6" name="Slide Number Placeholder 5">
            <a:extLst>
              <a:ext uri="{FF2B5EF4-FFF2-40B4-BE49-F238E27FC236}">
                <a16:creationId xmlns:a16="http://schemas.microsoft.com/office/drawing/2014/main" id="{D6FD976B-945A-B34A-B085-948729C49D97}"/>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63BBC009-E80B-A146-B7ED-8D75EECB7987}" type="slidenum">
              <a:rPr lang="en-US" altLang="en-US" smtClean="0"/>
              <a:pPr>
                <a:spcAft>
                  <a:spcPts val="600"/>
                </a:spcAft>
                <a:defRPr/>
              </a:pPr>
              <a:t>57</a:t>
            </a:fld>
            <a:endParaRPr lang="en-US" altLang="en-US"/>
          </a:p>
        </p:txBody>
      </p:sp>
    </p:spTree>
    <p:extLst>
      <p:ext uri="{BB962C8B-B14F-4D97-AF65-F5344CB8AC3E}">
        <p14:creationId xmlns:p14="http://schemas.microsoft.com/office/powerpoint/2010/main" val="206687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igure 1">
            <a:extLst>
              <a:ext uri="{FF2B5EF4-FFF2-40B4-BE49-F238E27FC236}">
                <a16:creationId xmlns:a16="http://schemas.microsoft.com/office/drawing/2014/main" id="{60DB45D9-8893-EF40-BCB2-4122AFA70A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2003036"/>
            <a:ext cx="5294716" cy="285192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92BE03AC-0A44-9B4C-BDAA-F13BA0D67396}"/>
              </a:ext>
            </a:extLst>
          </p:cNvPr>
          <p:cNvPicPr>
            <a:picLocks noGrp="1" noChangeAspect="1"/>
          </p:cNvPicPr>
          <p:nvPr>
            <p:ph idx="1"/>
          </p:nvPr>
        </p:nvPicPr>
        <p:blipFill>
          <a:blip r:embed="rId3"/>
          <a:stretch>
            <a:fillRect/>
          </a:stretch>
        </p:blipFill>
        <p:spPr>
          <a:xfrm>
            <a:off x="6253817" y="748131"/>
            <a:ext cx="5294715" cy="5361737"/>
          </a:xfrm>
          <a:prstGeom prst="rect">
            <a:avLst/>
          </a:prstGeom>
        </p:spPr>
      </p:pic>
      <p:sp>
        <p:nvSpPr>
          <p:cNvPr id="4" name="Date Placeholder 3">
            <a:extLst>
              <a:ext uri="{FF2B5EF4-FFF2-40B4-BE49-F238E27FC236}">
                <a16:creationId xmlns:a16="http://schemas.microsoft.com/office/drawing/2014/main" id="{0E4A7488-6E5C-D94E-814A-8EC04979337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defRPr/>
            </a:pPr>
            <a:endParaRPr lang="en-US" altLang="en-US"/>
          </a:p>
        </p:txBody>
      </p:sp>
      <p:sp>
        <p:nvSpPr>
          <p:cNvPr id="5" name="Footer Placeholder 4">
            <a:extLst>
              <a:ext uri="{FF2B5EF4-FFF2-40B4-BE49-F238E27FC236}">
                <a16:creationId xmlns:a16="http://schemas.microsoft.com/office/drawing/2014/main" id="{7171B46D-DBE3-5F4A-A2DC-8EC0E9C052F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altLang="en-US" sz="1200" kern="1200">
              <a:solidFill>
                <a:schemeClr val="tx1">
                  <a:tint val="75000"/>
                </a:schemeClr>
              </a:solidFill>
              <a:latin typeface="+mn-lt"/>
              <a:ea typeface="+mn-ea"/>
              <a:cs typeface="+mn-cs"/>
            </a:endParaRPr>
          </a:p>
        </p:txBody>
      </p:sp>
      <p:sp>
        <p:nvSpPr>
          <p:cNvPr id="6" name="Slide Number Placeholder 5">
            <a:extLst>
              <a:ext uri="{FF2B5EF4-FFF2-40B4-BE49-F238E27FC236}">
                <a16:creationId xmlns:a16="http://schemas.microsoft.com/office/drawing/2014/main" id="{51834DC2-62F8-524F-B49C-EF0CA1FD9DE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3BBC009-E80B-A146-B7ED-8D75EECB7987}" type="slidenum">
              <a:rPr lang="en-US" altLang="en-US" smtClean="0"/>
              <a:pPr>
                <a:spcAft>
                  <a:spcPts val="600"/>
                </a:spcAft>
                <a:defRPr/>
              </a:pPr>
              <a:t>58</a:t>
            </a:fld>
            <a:endParaRPr lang="en-US" altLang="en-US"/>
          </a:p>
        </p:txBody>
      </p:sp>
    </p:spTree>
    <p:extLst>
      <p:ext uri="{BB962C8B-B14F-4D97-AF65-F5344CB8AC3E}">
        <p14:creationId xmlns:p14="http://schemas.microsoft.com/office/powerpoint/2010/main" val="1987260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E7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D9F6F05-DCF5-C147-8E9D-67CE9D14858E}"/>
              </a:ext>
            </a:extLst>
          </p:cNvPr>
          <p:cNvPicPr>
            <a:picLocks noChangeAspect="1"/>
          </p:cNvPicPr>
          <p:nvPr/>
        </p:nvPicPr>
        <p:blipFill>
          <a:blip r:embed="rId2"/>
          <a:stretch>
            <a:fillRect/>
          </a:stretch>
        </p:blipFill>
        <p:spPr>
          <a:xfrm>
            <a:off x="6767513" y="639763"/>
            <a:ext cx="4117975" cy="5578475"/>
          </a:xfrm>
          <a:prstGeom prst="rect">
            <a:avLst/>
          </a:prstGeom>
        </p:spPr>
      </p:pic>
      <p:sp>
        <p:nvSpPr>
          <p:cNvPr id="7" name="TextBox 6">
            <a:extLst>
              <a:ext uri="{FF2B5EF4-FFF2-40B4-BE49-F238E27FC236}">
                <a16:creationId xmlns:a16="http://schemas.microsoft.com/office/drawing/2014/main" id="{1116FD32-C45D-2F4D-AEF2-14E29852B36C}"/>
              </a:ext>
            </a:extLst>
          </p:cNvPr>
          <p:cNvSpPr txBox="1"/>
          <p:nvPr/>
        </p:nvSpPr>
        <p:spPr>
          <a:xfrm>
            <a:off x="702674" y="5101885"/>
            <a:ext cx="4117975" cy="1116013"/>
          </a:xfrm>
          <a:prstGeom prst="rect">
            <a:avLst/>
          </a:prstGeom>
          <a:solidFill>
            <a:srgbClr val="000000">
              <a:alpha val="50000"/>
            </a:srgbClr>
          </a:solidFill>
          <a:ln>
            <a:noFill/>
          </a:ln>
        </p:spPr>
        <p:txBody>
          <a:bodyPr wrap="square" rtlCol="0" anchor="ctr">
            <a:noAutofit/>
          </a:bodyPr>
          <a:lstStyle/>
          <a:p>
            <a:pPr algn="ctr">
              <a:spcAft>
                <a:spcPts val="600"/>
              </a:spcAft>
            </a:pPr>
            <a:r>
              <a:rPr lang="en-GB" sz="1300" err="1">
                <a:solidFill>
                  <a:srgbClr val="FFFFFF"/>
                </a:solidFill>
              </a:rPr>
              <a:t>Tzoulaki</a:t>
            </a:r>
            <a:r>
              <a:rPr lang="en-GB" sz="1300">
                <a:solidFill>
                  <a:srgbClr val="FFFFFF"/>
                </a:solidFill>
              </a:rPr>
              <a:t> et al. European Heart Journal (2019) 40, 2883–2896 </a:t>
            </a:r>
          </a:p>
        </p:txBody>
      </p:sp>
      <p:sp>
        <p:nvSpPr>
          <p:cNvPr id="2" name="Title 1">
            <a:extLst>
              <a:ext uri="{FF2B5EF4-FFF2-40B4-BE49-F238E27FC236}">
                <a16:creationId xmlns:a16="http://schemas.microsoft.com/office/drawing/2014/main" id="{2466CAD4-3B9B-4748-86AC-EF2BC56F48DE}"/>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000" kern="1200">
                <a:solidFill>
                  <a:srgbClr val="FFFFFF"/>
                </a:solidFill>
                <a:latin typeface="+mj-lt"/>
                <a:ea typeface="+mj-ea"/>
                <a:cs typeface="+mj-cs"/>
              </a:rPr>
              <a:t>Metabolites associated with atherosclerosis</a:t>
            </a:r>
          </a:p>
        </p:txBody>
      </p:sp>
      <p:sp>
        <p:nvSpPr>
          <p:cNvPr id="6" name="Slide Number Placeholder 5">
            <a:extLst>
              <a:ext uri="{FF2B5EF4-FFF2-40B4-BE49-F238E27FC236}">
                <a16:creationId xmlns:a16="http://schemas.microsoft.com/office/drawing/2014/main" id="{5E5DD9A5-C991-4D44-9DD3-E5560D4113A4}"/>
              </a:ext>
            </a:extLst>
          </p:cNvPr>
          <p:cNvSpPr>
            <a:spLocks noGrp="1"/>
          </p:cNvSpPr>
          <p:nvPr>
            <p:ph type="sldNum" sz="quarter" idx="12"/>
          </p:nvPr>
        </p:nvSpPr>
        <p:spPr>
          <a:xfrm>
            <a:off x="10849470" y="6356350"/>
            <a:ext cx="689322" cy="365125"/>
          </a:xfrm>
          <a:noFill/>
        </p:spPr>
        <p:txBody>
          <a:bodyPr vert="horz" lIns="91440" tIns="45720" rIns="91440" bIns="45720" rtlCol="0" anchor="ctr">
            <a:normAutofit/>
          </a:bodyPr>
          <a:lstStyle/>
          <a:p>
            <a:pPr algn="l">
              <a:spcAft>
                <a:spcPts val="600"/>
              </a:spcAft>
              <a:defRPr/>
            </a:pPr>
            <a:fld id="{63BBC009-E80B-A146-B7ED-8D75EECB7987}" type="slidenum">
              <a:rPr lang="en-US" altLang="en-US" smtClean="0"/>
              <a:pPr algn="l">
                <a:spcAft>
                  <a:spcPts val="600"/>
                </a:spcAft>
                <a:defRPr/>
              </a:pPr>
              <a:t>59</a:t>
            </a:fld>
            <a:endParaRPr lang="en-US" altLang="en-US"/>
          </a:p>
        </p:txBody>
      </p:sp>
    </p:spTree>
    <p:extLst>
      <p:ext uri="{BB962C8B-B14F-4D97-AF65-F5344CB8AC3E}">
        <p14:creationId xmlns:p14="http://schemas.microsoft.com/office/powerpoint/2010/main" val="381594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8AAF77-D979-599A-49EC-D6E2879321B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502D8D-7208-7015-E7A7-BFFE604FE61B}"/>
              </a:ext>
            </a:extLst>
          </p:cNvPr>
          <p:cNvSpPr>
            <a:spLocks noGrp="1"/>
          </p:cNvSpPr>
          <p:nvPr>
            <p:ph type="title"/>
          </p:nvPr>
        </p:nvSpPr>
        <p:spPr>
          <a:xfrm>
            <a:off x="686834" y="1153572"/>
            <a:ext cx="3200400" cy="4461163"/>
          </a:xfrm>
        </p:spPr>
        <p:txBody>
          <a:bodyPr>
            <a:normAutofit/>
          </a:bodyPr>
          <a:lstStyle/>
          <a:p>
            <a:r>
              <a:rPr lang="en-GR">
                <a:solidFill>
                  <a:srgbClr val="FFFFFF"/>
                </a:solidFill>
              </a:rPr>
              <a:t>Case control limitations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EE4A442-EF31-CC71-43BF-278D027F7BE7}"/>
              </a:ext>
            </a:extLst>
          </p:cNvPr>
          <p:cNvSpPr>
            <a:spLocks noGrp="1"/>
          </p:cNvSpPr>
          <p:nvPr>
            <p:ph idx="1"/>
          </p:nvPr>
        </p:nvSpPr>
        <p:spPr>
          <a:xfrm>
            <a:off x="4447308" y="591344"/>
            <a:ext cx="6906491" cy="5585619"/>
          </a:xfrm>
        </p:spPr>
        <p:txBody>
          <a:bodyPr anchor="ctr">
            <a:normAutofit/>
          </a:bodyPr>
          <a:lstStyle/>
          <a:p>
            <a:r>
              <a:rPr lang="en-GB">
                <a:effectLst/>
                <a:latin typeface="Helvetica" pitchFamily="2" charset="0"/>
              </a:rPr>
              <a:t>Inability to assess temporality in any direct way</a:t>
            </a:r>
          </a:p>
          <a:p>
            <a:r>
              <a:rPr lang="en-GB">
                <a:effectLst/>
                <a:latin typeface="Helvetica" pitchFamily="2" charset="0"/>
              </a:rPr>
              <a:t>Length biased sampling – overrepresentation of cases with long duration (e.g., less severe disease).</a:t>
            </a:r>
          </a:p>
          <a:p>
            <a:r>
              <a:rPr lang="en-GB">
                <a:effectLst/>
                <a:latin typeface="Helvetica" pitchFamily="2" charset="0"/>
              </a:rPr>
              <a:t>Non-participation bias if differential in relation to exposure and case-control status</a:t>
            </a:r>
          </a:p>
          <a:p>
            <a:r>
              <a:rPr lang="en-GB">
                <a:effectLst/>
                <a:latin typeface="Helvetica" pitchFamily="2" charset="0"/>
              </a:rPr>
              <a:t>Inaccurate measure of exposure, as it is measured at time of disease (reverse causality and inaccuracy)</a:t>
            </a:r>
          </a:p>
          <a:p>
            <a:endParaRPr lang="en-GR" dirty="0"/>
          </a:p>
        </p:txBody>
      </p:sp>
    </p:spTree>
    <p:extLst>
      <p:ext uri="{BB962C8B-B14F-4D97-AF65-F5344CB8AC3E}">
        <p14:creationId xmlns:p14="http://schemas.microsoft.com/office/powerpoint/2010/main" val="3628033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Date Placeholder 3">
            <a:extLst>
              <a:ext uri="{FF2B5EF4-FFF2-40B4-BE49-F238E27FC236}">
                <a16:creationId xmlns:a16="http://schemas.microsoft.com/office/drawing/2014/main" id="{10DA0AC9-B5C8-A849-A591-0B49DA16677E}"/>
              </a:ext>
            </a:extLst>
          </p:cNvPr>
          <p:cNvSpPr>
            <a:spLocks noGrp="1"/>
          </p:cNvSpPr>
          <p:nvPr>
            <p:ph type="dt" sz="half" idx="10"/>
          </p:nvPr>
        </p:nvSpPr>
        <p:spPr>
          <a:xfrm>
            <a:off x="643467" y="6356350"/>
            <a:ext cx="2743200" cy="365125"/>
          </a:xfrm>
        </p:spPr>
        <p:txBody>
          <a:bodyPr vert="horz" lIns="91440" tIns="45720" rIns="91440" bIns="45720" rtlCol="0" anchor="ctr">
            <a:normAutofit/>
          </a:bodyPr>
          <a:lstStyle/>
          <a:p>
            <a:pPr>
              <a:defRPr/>
            </a:pPr>
            <a:endParaRPr lang="en-US" altLang="en-US"/>
          </a:p>
        </p:txBody>
      </p:sp>
      <p:sp>
        <p:nvSpPr>
          <p:cNvPr id="5" name="Footer Placeholder 4">
            <a:extLst>
              <a:ext uri="{FF2B5EF4-FFF2-40B4-BE49-F238E27FC236}">
                <a16:creationId xmlns:a16="http://schemas.microsoft.com/office/drawing/2014/main" id="{74BD0E38-2FDD-384B-89A3-37D3142B336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altLang="en-US" sz="1200" kern="1200">
              <a:solidFill>
                <a:schemeClr val="tx1">
                  <a:tint val="75000"/>
                </a:schemeClr>
              </a:solidFill>
              <a:latin typeface="+mn-lt"/>
              <a:ea typeface="+mn-ea"/>
              <a:cs typeface="+mn-cs"/>
            </a:endParaRPr>
          </a:p>
        </p:txBody>
      </p:sp>
      <p:sp>
        <p:nvSpPr>
          <p:cNvPr id="6" name="Slide Number Placeholder 5">
            <a:extLst>
              <a:ext uri="{FF2B5EF4-FFF2-40B4-BE49-F238E27FC236}">
                <a16:creationId xmlns:a16="http://schemas.microsoft.com/office/drawing/2014/main" id="{ADA7EB8D-8EB9-3D42-856B-065031C0505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defRPr/>
            </a:pPr>
            <a:fld id="{63BBC009-E80B-A146-B7ED-8D75EECB7987}" type="slidenum">
              <a:rPr lang="en-US" altLang="en-US" smtClean="0"/>
              <a:pPr>
                <a:spcAft>
                  <a:spcPts val="600"/>
                </a:spcAft>
                <a:defRPr/>
              </a:pPr>
              <a:t>60</a:t>
            </a:fld>
            <a:endParaRPr lang="en-US" altLang="en-US"/>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198AAE0D-6CEC-7040-AB7D-C8687572ED47}"/>
              </a:ext>
            </a:extLst>
          </p:cNvPr>
          <p:cNvPicPr>
            <a:picLocks noGrp="1" noChangeAspect="1"/>
          </p:cNvPicPr>
          <p:nvPr>
            <p:ph idx="1"/>
          </p:nvPr>
        </p:nvPicPr>
        <p:blipFill>
          <a:blip r:embed="rId2"/>
          <a:stretch>
            <a:fillRect/>
          </a:stretch>
        </p:blipFill>
        <p:spPr>
          <a:xfrm>
            <a:off x="1077020" y="643467"/>
            <a:ext cx="10037959" cy="5571065"/>
          </a:xfrm>
          <a:prstGeom prst="rect">
            <a:avLst/>
          </a:prstGeom>
          <a:ln>
            <a:noFill/>
          </a:ln>
        </p:spPr>
      </p:pic>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descr="graphic">
            <a:extLst>
              <a:ext uri="{FF2B5EF4-FFF2-40B4-BE49-F238E27FC236}">
                <a16:creationId xmlns:a16="http://schemas.microsoft.com/office/drawing/2014/main" id="{8A0A0330-217A-D840-8FFD-0B137B3593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graphic">
            <a:extLst>
              <a:ext uri="{FF2B5EF4-FFF2-40B4-BE49-F238E27FC236}">
                <a16:creationId xmlns:a16="http://schemas.microsoft.com/office/drawing/2014/main" id="{D65DE808-FCE9-C04B-A40B-32E1D8A1E41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graphic">
            <a:extLst>
              <a:ext uri="{FF2B5EF4-FFF2-40B4-BE49-F238E27FC236}">
                <a16:creationId xmlns:a16="http://schemas.microsoft.com/office/drawing/2014/main" id="{EC6ECC03-7813-5D4D-8E14-FFA313B9839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48784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7C0123C-B404-D64D-A742-E2294DF188A7}"/>
              </a:ext>
            </a:extLst>
          </p:cNvPr>
          <p:cNvPicPr>
            <a:picLocks noGrp="1" noChangeAspect="1"/>
          </p:cNvPicPr>
          <p:nvPr>
            <p:ph idx="1"/>
          </p:nvPr>
        </p:nvPicPr>
        <p:blipFill>
          <a:blip r:embed="rId2"/>
          <a:stretch>
            <a:fillRect/>
          </a:stretch>
        </p:blipFill>
        <p:spPr>
          <a:xfrm>
            <a:off x="2454779" y="643466"/>
            <a:ext cx="7282441" cy="5571067"/>
          </a:xfrm>
          <a:prstGeom prst="rect">
            <a:avLst/>
          </a:prstGeom>
        </p:spPr>
      </p:pic>
      <p:sp>
        <p:nvSpPr>
          <p:cNvPr id="4" name="Date Placeholder 3">
            <a:extLst>
              <a:ext uri="{FF2B5EF4-FFF2-40B4-BE49-F238E27FC236}">
                <a16:creationId xmlns:a16="http://schemas.microsoft.com/office/drawing/2014/main" id="{79A874EF-0276-9740-8358-F238FA91CC8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defRPr/>
            </a:pPr>
            <a:endParaRPr lang="en-US" altLang="en-US"/>
          </a:p>
        </p:txBody>
      </p:sp>
      <p:sp>
        <p:nvSpPr>
          <p:cNvPr id="5" name="Footer Placeholder 4">
            <a:extLst>
              <a:ext uri="{FF2B5EF4-FFF2-40B4-BE49-F238E27FC236}">
                <a16:creationId xmlns:a16="http://schemas.microsoft.com/office/drawing/2014/main" id="{A147B238-5B70-B94D-AA39-AD3C7FD0E63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altLang="en-US" sz="1200" kern="1200">
              <a:solidFill>
                <a:schemeClr val="tx1">
                  <a:tint val="75000"/>
                </a:schemeClr>
              </a:solidFill>
              <a:latin typeface="+mn-lt"/>
              <a:ea typeface="+mn-ea"/>
              <a:cs typeface="+mn-cs"/>
            </a:endParaRPr>
          </a:p>
        </p:txBody>
      </p:sp>
      <p:sp>
        <p:nvSpPr>
          <p:cNvPr id="6" name="Slide Number Placeholder 5">
            <a:extLst>
              <a:ext uri="{FF2B5EF4-FFF2-40B4-BE49-F238E27FC236}">
                <a16:creationId xmlns:a16="http://schemas.microsoft.com/office/drawing/2014/main" id="{30CDE1D4-3E20-7D45-9733-F2DB0433F19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3BBC009-E80B-A146-B7ED-8D75EECB7987}" type="slidenum">
              <a:rPr lang="en-US" altLang="en-US" smtClean="0"/>
              <a:pPr>
                <a:spcAft>
                  <a:spcPts val="600"/>
                </a:spcAft>
                <a:defRPr/>
              </a:pPr>
              <a:t>61</a:t>
            </a:fld>
            <a:endParaRPr lang="en-US" altLang="en-US"/>
          </a:p>
        </p:txBody>
      </p:sp>
    </p:spTree>
    <p:extLst>
      <p:ext uri="{BB962C8B-B14F-4D97-AF65-F5344CB8AC3E}">
        <p14:creationId xmlns:p14="http://schemas.microsoft.com/office/powerpoint/2010/main" val="3342502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70CE4E-4D63-B648-A575-BF634D28B0E3}"/>
              </a:ext>
            </a:extLst>
          </p:cNvPr>
          <p:cNvSpPr>
            <a:spLocks noGrp="1"/>
          </p:cNvSpPr>
          <p:nvPr>
            <p:ph type="title"/>
          </p:nvPr>
        </p:nvSpPr>
        <p:spPr>
          <a:xfrm>
            <a:off x="838200" y="365125"/>
            <a:ext cx="10515600" cy="1325563"/>
          </a:xfrm>
        </p:spPr>
        <p:txBody>
          <a:bodyPr>
            <a:normAutofit/>
          </a:bodyPr>
          <a:lstStyle/>
          <a:p>
            <a:r>
              <a:rPr lang="en-US" dirty="0"/>
              <a:t>Summary</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525A1CE-C235-D646-AE64-42C9979F53ED}"/>
              </a:ext>
            </a:extLst>
          </p:cNvPr>
          <p:cNvSpPr>
            <a:spLocks noGrp="1"/>
          </p:cNvSpPr>
          <p:nvPr>
            <p:ph idx="1"/>
          </p:nvPr>
        </p:nvSpPr>
        <p:spPr>
          <a:xfrm>
            <a:off x="838200" y="1825625"/>
            <a:ext cx="10515600" cy="4351338"/>
          </a:xfrm>
        </p:spPr>
        <p:txBody>
          <a:bodyPr>
            <a:normAutofit/>
          </a:bodyPr>
          <a:lstStyle/>
          <a:p>
            <a:r>
              <a:rPr lang="en-US" dirty="0"/>
              <a:t>Metabolomics presents a powerful and promising approach for an in-depth molecular characterization of health and disease</a:t>
            </a:r>
            <a:r>
              <a:rPr lang="en-GB" dirty="0"/>
              <a:t> </a:t>
            </a:r>
          </a:p>
          <a:p>
            <a:r>
              <a:rPr lang="en-US" dirty="0"/>
              <a:t>Advances in analytical technologies and informatics have made possible the generation and analysis of high-dimensional complex metabolic phenotyping data in large population </a:t>
            </a:r>
            <a:r>
              <a:rPr lang="en-US" dirty="0" err="1"/>
              <a:t>studie</a:t>
            </a:r>
            <a:r>
              <a:rPr lang="en-GB" dirty="0"/>
              <a:t>s</a:t>
            </a:r>
          </a:p>
          <a:p>
            <a:r>
              <a:rPr lang="en-GB" dirty="0"/>
              <a:t>Consideration of the special nature of metabolomics data needs to be take into account in study design, analysis and reporting</a:t>
            </a:r>
            <a:endParaRPr lang="en-US" dirty="0"/>
          </a:p>
        </p:txBody>
      </p:sp>
      <p:sp>
        <p:nvSpPr>
          <p:cNvPr id="4" name="Date Placeholder 3">
            <a:extLst>
              <a:ext uri="{FF2B5EF4-FFF2-40B4-BE49-F238E27FC236}">
                <a16:creationId xmlns:a16="http://schemas.microsoft.com/office/drawing/2014/main" id="{67B301F4-98C5-F744-891F-6C635280278F}"/>
              </a:ext>
            </a:extLst>
          </p:cNvPr>
          <p:cNvSpPr>
            <a:spLocks noGrp="1"/>
          </p:cNvSpPr>
          <p:nvPr>
            <p:ph type="dt" sz="half" idx="10"/>
          </p:nvPr>
        </p:nvSpPr>
        <p:spPr>
          <a:xfrm>
            <a:off x="838200" y="6356350"/>
            <a:ext cx="2743200" cy="365125"/>
          </a:xfrm>
        </p:spPr>
        <p:txBody>
          <a:bodyPr>
            <a:normAutofit/>
          </a:bodyPr>
          <a:lstStyle/>
          <a:p>
            <a:pPr>
              <a:defRPr/>
            </a:pPr>
            <a:endParaRPr lang="en-US" altLang="en-US" dirty="0"/>
          </a:p>
        </p:txBody>
      </p:sp>
      <p:sp>
        <p:nvSpPr>
          <p:cNvPr id="5" name="Footer Placeholder 4">
            <a:extLst>
              <a:ext uri="{FF2B5EF4-FFF2-40B4-BE49-F238E27FC236}">
                <a16:creationId xmlns:a16="http://schemas.microsoft.com/office/drawing/2014/main" id="{743C7A26-B176-6446-B7EE-924309122666}"/>
              </a:ext>
            </a:extLst>
          </p:cNvPr>
          <p:cNvSpPr>
            <a:spLocks noGrp="1"/>
          </p:cNvSpPr>
          <p:nvPr>
            <p:ph type="ftr" sz="quarter" idx="11"/>
          </p:nvPr>
        </p:nvSpPr>
        <p:spPr>
          <a:xfrm>
            <a:off x="4038600" y="6356350"/>
            <a:ext cx="4114800" cy="365125"/>
          </a:xfrm>
        </p:spPr>
        <p:txBody>
          <a:bodyPr>
            <a:normAutofit/>
          </a:bodyPr>
          <a:lstStyle/>
          <a:p>
            <a:pPr>
              <a:defRPr/>
            </a:pPr>
            <a:endParaRPr lang="en-US" altLang="en-US" dirty="0"/>
          </a:p>
        </p:txBody>
      </p:sp>
      <p:sp>
        <p:nvSpPr>
          <p:cNvPr id="6" name="Slide Number Placeholder 5">
            <a:extLst>
              <a:ext uri="{FF2B5EF4-FFF2-40B4-BE49-F238E27FC236}">
                <a16:creationId xmlns:a16="http://schemas.microsoft.com/office/drawing/2014/main" id="{394D50A6-7EFB-FF41-96CD-EBCDAFD84D56}"/>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63BBC009-E80B-A146-B7ED-8D75EECB7987}" type="slidenum">
              <a:rPr lang="en-US" altLang="en-US" smtClean="0"/>
              <a:pPr>
                <a:spcAft>
                  <a:spcPts val="600"/>
                </a:spcAft>
                <a:defRPr/>
              </a:pPr>
              <a:t>62</a:t>
            </a:fld>
            <a:endParaRPr lang="en-US" altLang="en-US"/>
          </a:p>
        </p:txBody>
      </p:sp>
    </p:spTree>
    <p:extLst>
      <p:ext uri="{BB962C8B-B14F-4D97-AF65-F5344CB8AC3E}">
        <p14:creationId xmlns:p14="http://schemas.microsoft.com/office/powerpoint/2010/main" val="3093409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D16472-6030-CB47-8E6E-1D3E3F100FDE}"/>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Statistical considerations</a:t>
            </a:r>
          </a:p>
        </p:txBody>
      </p:sp>
      <p:sp>
        <p:nvSpPr>
          <p:cNvPr id="20"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561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DA084-CBE3-4474-B56C-F216DC7D7326}"/>
              </a:ext>
            </a:extLst>
          </p:cNvPr>
          <p:cNvSpPr>
            <a:spLocks noGrp="1"/>
          </p:cNvSpPr>
          <p:nvPr>
            <p:ph type="title"/>
          </p:nvPr>
        </p:nvSpPr>
        <p:spPr>
          <a:xfrm>
            <a:off x="2019300" y="538956"/>
            <a:ext cx="8985250" cy="1118394"/>
          </a:xfrm>
        </p:spPr>
        <p:txBody>
          <a:bodyPr vert="horz" lIns="91440" tIns="45720" rIns="91440" bIns="45720" rtlCol="0" anchor="t">
            <a:normAutofit/>
          </a:bodyPr>
          <a:lstStyle/>
          <a:p>
            <a:r>
              <a:rPr lang="en-US" sz="4000" kern="1200">
                <a:solidFill>
                  <a:schemeClr val="tx1"/>
                </a:solidFill>
                <a:latin typeface="+mj-lt"/>
                <a:ea typeface="+mj-ea"/>
                <a:cs typeface="+mj-cs"/>
              </a:rPr>
              <a:t>The metabolomics data</a:t>
            </a:r>
          </a:p>
        </p:txBody>
      </p:sp>
      <p:sp>
        <p:nvSpPr>
          <p:cNvPr id="4" name="Slide Number Placeholder 3">
            <a:extLst>
              <a:ext uri="{FF2B5EF4-FFF2-40B4-BE49-F238E27FC236}">
                <a16:creationId xmlns:a16="http://schemas.microsoft.com/office/drawing/2014/main" id="{1417564E-8E08-4AB3-A80E-6098A3F8F0A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A9DCF47-EE8D-42CB-8FF9-3693EE2AC0AF}" type="slidenum">
              <a:rPr lang="en-US" smtClean="0"/>
              <a:pPr>
                <a:spcAft>
                  <a:spcPts val="600"/>
                </a:spcAft>
              </a:pPr>
              <a:t>64</a:t>
            </a:fld>
            <a:endParaRPr lang="en-US"/>
          </a:p>
        </p:txBody>
      </p:sp>
      <p:graphicFrame>
        <p:nvGraphicFramePr>
          <p:cNvPr id="7" name="Diagram 6">
            <a:extLst>
              <a:ext uri="{FF2B5EF4-FFF2-40B4-BE49-F238E27FC236}">
                <a16:creationId xmlns:a16="http://schemas.microsoft.com/office/drawing/2014/main" id="{201D0EEF-2A03-4DE6-84C3-CAB33406373F}"/>
              </a:ext>
            </a:extLst>
          </p:cNvPr>
          <p:cNvGraphicFramePr/>
          <p:nvPr>
            <p:extLst>
              <p:ext uri="{D42A27DB-BD31-4B8C-83A1-F6EECF244321}">
                <p14:modId xmlns:p14="http://schemas.microsoft.com/office/powerpoint/2010/main" val="3411989162"/>
              </p:ext>
            </p:extLst>
          </p:nvPr>
        </p:nvGraphicFramePr>
        <p:xfrm>
          <a:off x="1009650" y="1847849"/>
          <a:ext cx="9994900" cy="4254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2346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D33F-F715-4229-AFAB-988C29ACD1CF}"/>
              </a:ext>
            </a:extLst>
          </p:cNvPr>
          <p:cNvSpPr>
            <a:spLocks noGrp="1"/>
          </p:cNvSpPr>
          <p:nvPr>
            <p:ph type="title"/>
          </p:nvPr>
        </p:nvSpPr>
        <p:spPr/>
        <p:txBody>
          <a:bodyPr>
            <a:normAutofit/>
          </a:bodyPr>
          <a:lstStyle/>
          <a:p>
            <a:r>
              <a:rPr lang="en-GB" sz="4000" dirty="0"/>
              <a:t> Metabolome-wide association study (MWAS)</a:t>
            </a:r>
          </a:p>
        </p:txBody>
      </p:sp>
      <p:sp>
        <p:nvSpPr>
          <p:cNvPr id="6" name="Content Placeholder 5">
            <a:extLst>
              <a:ext uri="{FF2B5EF4-FFF2-40B4-BE49-F238E27FC236}">
                <a16:creationId xmlns:a16="http://schemas.microsoft.com/office/drawing/2014/main" id="{2B8FA245-BF63-4503-B377-3E2AF553CDA1}"/>
              </a:ext>
            </a:extLst>
          </p:cNvPr>
          <p:cNvSpPr>
            <a:spLocks noGrp="1"/>
          </p:cNvSpPr>
          <p:nvPr>
            <p:ph sz="half" idx="1"/>
          </p:nvPr>
        </p:nvSpPr>
        <p:spPr/>
        <p:txBody>
          <a:bodyPr>
            <a:normAutofit/>
          </a:bodyPr>
          <a:lstStyle/>
          <a:p>
            <a:r>
              <a:rPr lang="en-GB" sz="2800" dirty="0"/>
              <a:t>Powerful to identify biomarkers of a disease risk.</a:t>
            </a:r>
          </a:p>
          <a:p>
            <a:r>
              <a:rPr lang="en-GB" sz="2800" dirty="0"/>
              <a:t>Data ≠ Information</a:t>
            </a:r>
          </a:p>
          <a:p>
            <a:pPr lvl="1"/>
            <a:r>
              <a:rPr lang="en-GB" sz="2400" dirty="0"/>
              <a:t>Need ways to extract information</a:t>
            </a:r>
          </a:p>
          <a:p>
            <a:pPr lvl="1"/>
            <a:r>
              <a:rPr lang="en-GB" sz="2400" dirty="0"/>
              <a:t>Need reliable, predictive information</a:t>
            </a:r>
          </a:p>
          <a:p>
            <a:pPr lvl="1"/>
            <a:r>
              <a:rPr lang="en-GB" sz="2400" dirty="0"/>
              <a:t>Ignore noise</a:t>
            </a:r>
          </a:p>
          <a:p>
            <a:pPr lvl="1"/>
            <a:r>
              <a:rPr lang="en-GB" sz="2400" dirty="0"/>
              <a:t>Handle multicollinearity</a:t>
            </a:r>
          </a:p>
          <a:p>
            <a:pPr lvl="1"/>
            <a:r>
              <a:rPr lang="en-GB" sz="2400" dirty="0"/>
              <a:t>Minimize risk of false positives</a:t>
            </a:r>
          </a:p>
        </p:txBody>
      </p:sp>
      <p:pic>
        <p:nvPicPr>
          <p:cNvPr id="11" name="Content Placeholder 10">
            <a:extLst>
              <a:ext uri="{FF2B5EF4-FFF2-40B4-BE49-F238E27FC236}">
                <a16:creationId xmlns:a16="http://schemas.microsoft.com/office/drawing/2014/main" id="{B618BB15-2109-459F-A198-907B996C844B}"/>
              </a:ext>
            </a:extLst>
          </p:cNvPr>
          <p:cNvPicPr>
            <a:picLocks noGrp="1" noChangeAspect="1"/>
          </p:cNvPicPr>
          <p:nvPr>
            <p:ph sz="half" idx="2"/>
          </p:nvPr>
        </p:nvPicPr>
        <p:blipFill>
          <a:blip r:embed="rId2"/>
          <a:stretch>
            <a:fillRect/>
          </a:stretch>
        </p:blipFill>
        <p:spPr>
          <a:xfrm>
            <a:off x="6218238" y="2468167"/>
            <a:ext cx="4937125" cy="2778916"/>
          </a:xfrm>
          <a:prstGeom prst="rect">
            <a:avLst/>
          </a:prstGeom>
        </p:spPr>
      </p:pic>
      <p:sp>
        <p:nvSpPr>
          <p:cNvPr id="3" name="Slide Number Placeholder 2">
            <a:extLst>
              <a:ext uri="{FF2B5EF4-FFF2-40B4-BE49-F238E27FC236}">
                <a16:creationId xmlns:a16="http://schemas.microsoft.com/office/drawing/2014/main" id="{C95C8E65-AFC6-4202-8118-500A4D137E27}"/>
              </a:ext>
            </a:extLst>
          </p:cNvPr>
          <p:cNvSpPr>
            <a:spLocks noGrp="1"/>
          </p:cNvSpPr>
          <p:nvPr>
            <p:ph type="sldNum" sz="quarter" idx="12"/>
          </p:nvPr>
        </p:nvSpPr>
        <p:spPr/>
        <p:txBody>
          <a:bodyPr/>
          <a:lstStyle/>
          <a:p>
            <a:fld id="{FA9DCF47-EE8D-42CB-8FF9-3693EE2AC0AF}" type="slidenum">
              <a:rPr lang="en-GB" smtClean="0"/>
              <a:t>65</a:t>
            </a:fld>
            <a:endParaRPr lang="en-GB"/>
          </a:p>
        </p:txBody>
      </p:sp>
    </p:spTree>
    <p:extLst>
      <p:ext uri="{BB962C8B-B14F-4D97-AF65-F5344CB8AC3E}">
        <p14:creationId xmlns:p14="http://schemas.microsoft.com/office/powerpoint/2010/main" val="4264639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F697E36E-8577-4D46-B827-3BDBFEBC6FE6}"/>
              </a:ext>
            </a:extLst>
          </p:cNvPr>
          <p:cNvSpPr>
            <a:spLocks noGrp="1"/>
          </p:cNvSpPr>
          <p:nvPr>
            <p:ph type="title"/>
          </p:nvPr>
        </p:nvSpPr>
        <p:spPr/>
        <p:txBody>
          <a:bodyPr/>
          <a:lstStyle/>
          <a:p>
            <a:pPr eaLnBrk="1" hangingPunct="1"/>
            <a:r>
              <a:rPr lang="en-US" altLang="en-US"/>
              <a:t>Limitations of x-WAS studies</a:t>
            </a:r>
          </a:p>
        </p:txBody>
      </p:sp>
      <p:pic>
        <p:nvPicPr>
          <p:cNvPr id="34818" name="Content Placeholder 3">
            <a:extLst>
              <a:ext uri="{FF2B5EF4-FFF2-40B4-BE49-F238E27FC236}">
                <a16:creationId xmlns:a16="http://schemas.microsoft.com/office/drawing/2014/main" id="{3B0F2367-8214-944A-AC23-3C577D6242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5400000">
            <a:off x="4997450" y="298450"/>
            <a:ext cx="2197100" cy="4343400"/>
          </a:xfrm>
        </p:spPr>
      </p:pic>
      <p:sp>
        <p:nvSpPr>
          <p:cNvPr id="34819" name="TextBox 4">
            <a:extLst>
              <a:ext uri="{FF2B5EF4-FFF2-40B4-BE49-F238E27FC236}">
                <a16:creationId xmlns:a16="http://schemas.microsoft.com/office/drawing/2014/main" id="{C981B051-5075-8E41-9511-3486271BD917}"/>
              </a:ext>
            </a:extLst>
          </p:cNvPr>
          <p:cNvSpPr txBox="1">
            <a:spLocks noChangeArrowheads="1"/>
          </p:cNvSpPr>
          <p:nvPr/>
        </p:nvSpPr>
        <p:spPr bwMode="auto">
          <a:xfrm>
            <a:off x="2152650" y="3576639"/>
            <a:ext cx="85153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US" altLang="en-US"/>
              <a:t>The n &lt; p situation:</a:t>
            </a:r>
          </a:p>
          <a:p>
            <a:r>
              <a:rPr lang="en-US" altLang="en-US"/>
              <a:t>◦ More predictors than observations</a:t>
            </a:r>
          </a:p>
          <a:p>
            <a:r>
              <a:rPr lang="en-US" altLang="en-US">
                <a:sym typeface="Wingdings" pitchFamily="2" charset="2"/>
              </a:rPr>
              <a:t> </a:t>
            </a:r>
            <a:r>
              <a:rPr lang="en-US" altLang="en-US"/>
              <a:t>numerically intractable statistical inferences</a:t>
            </a:r>
          </a:p>
          <a:p>
            <a:r>
              <a:rPr lang="en-US" altLang="en-US"/>
              <a:t>◦ n &gt; p</a:t>
            </a:r>
          </a:p>
          <a:p>
            <a:r>
              <a:rPr lang="en-US" altLang="en-US">
                <a:sym typeface="Wingdings" pitchFamily="2" charset="2"/>
              </a:rPr>
              <a:t> univariate approaches</a:t>
            </a:r>
          </a:p>
          <a:p>
            <a:pPr>
              <a:buFont typeface="Wingdings" pitchFamily="2" charset="2"/>
              <a:buChar char="à"/>
            </a:pPr>
            <a:r>
              <a:rPr lang="en-US" altLang="en-US">
                <a:sym typeface="Wingdings" pitchFamily="2" charset="2"/>
              </a:rPr>
              <a:t>dimension reductions techniques</a:t>
            </a:r>
          </a:p>
          <a:p>
            <a:pPr>
              <a:buFont typeface="Wingdings" pitchFamily="2" charset="2"/>
              <a:buChar char="à"/>
            </a:pPr>
            <a:r>
              <a:rPr lang="en-US" altLang="en-US">
                <a:sym typeface="Wingdings" pitchFamily="2" charset="2"/>
              </a:rPr>
              <a:t>variable selection methods</a:t>
            </a:r>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id="{23FB6A33-3795-B741-9AEE-2CAAB9D23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600200"/>
            <a:ext cx="8572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2">
            <a:extLst>
              <a:ext uri="{FF2B5EF4-FFF2-40B4-BE49-F238E27FC236}">
                <a16:creationId xmlns:a16="http://schemas.microsoft.com/office/drawing/2014/main" id="{E29C9974-D645-5C4A-8CD3-7AE147CAEB5F}"/>
              </a:ext>
            </a:extLst>
          </p:cNvPr>
          <p:cNvSpPr txBox="1">
            <a:spLocks noChangeArrowheads="1"/>
          </p:cNvSpPr>
          <p:nvPr/>
        </p:nvSpPr>
        <p:spPr bwMode="auto">
          <a:xfrm>
            <a:off x="2971800" y="1066801"/>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Normal</a:t>
            </a:r>
          </a:p>
        </p:txBody>
      </p:sp>
      <p:sp>
        <p:nvSpPr>
          <p:cNvPr id="32771" name="TextBox 3">
            <a:extLst>
              <a:ext uri="{FF2B5EF4-FFF2-40B4-BE49-F238E27FC236}">
                <a16:creationId xmlns:a16="http://schemas.microsoft.com/office/drawing/2014/main" id="{4EFA081F-CB4A-1944-A96A-53D1AA5EF765}"/>
              </a:ext>
            </a:extLst>
          </p:cNvPr>
          <p:cNvSpPr txBox="1">
            <a:spLocks noChangeArrowheads="1"/>
          </p:cNvSpPr>
          <p:nvPr/>
        </p:nvSpPr>
        <p:spPr bwMode="auto">
          <a:xfrm>
            <a:off x="7010400" y="1076326"/>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Disease</a:t>
            </a:r>
          </a:p>
        </p:txBody>
      </p:sp>
      <p:sp>
        <p:nvSpPr>
          <p:cNvPr id="32772" name="TextBox 4">
            <a:extLst>
              <a:ext uri="{FF2B5EF4-FFF2-40B4-BE49-F238E27FC236}">
                <a16:creationId xmlns:a16="http://schemas.microsoft.com/office/drawing/2014/main" id="{BB94841D-D37D-1C4B-AFE2-2E60B6147E08}"/>
              </a:ext>
            </a:extLst>
          </p:cNvPr>
          <p:cNvSpPr txBox="1">
            <a:spLocks noChangeArrowheads="1"/>
          </p:cNvSpPr>
          <p:nvPr/>
        </p:nvSpPr>
        <p:spPr bwMode="auto">
          <a:xfrm>
            <a:off x="2514600" y="5715000"/>
            <a:ext cx="6477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Gene by gene 2-tailed t-test; P&lt;0.05 significant</a:t>
            </a:r>
          </a:p>
        </p:txBody>
      </p:sp>
      <p:sp>
        <p:nvSpPr>
          <p:cNvPr id="32773" name="TextBox 5">
            <a:extLst>
              <a:ext uri="{FF2B5EF4-FFF2-40B4-BE49-F238E27FC236}">
                <a16:creationId xmlns:a16="http://schemas.microsoft.com/office/drawing/2014/main" id="{86B14DF4-35A7-A243-B614-06878C2DA0D3}"/>
              </a:ext>
            </a:extLst>
          </p:cNvPr>
          <p:cNvSpPr txBox="1">
            <a:spLocks noChangeArrowheads="1"/>
          </p:cNvSpPr>
          <p:nvPr/>
        </p:nvSpPr>
        <p:spPr bwMode="auto">
          <a:xfrm>
            <a:off x="2667000" y="304801"/>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C00000"/>
                </a:solidFill>
              </a:rPr>
              <a:t>Multiple Comparison Problem in ‘Omics’ studies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id="{D2A6807A-6A14-E744-9F3E-07ABA6746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600200"/>
            <a:ext cx="8572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2">
            <a:extLst>
              <a:ext uri="{FF2B5EF4-FFF2-40B4-BE49-F238E27FC236}">
                <a16:creationId xmlns:a16="http://schemas.microsoft.com/office/drawing/2014/main" id="{ABE59DE2-F947-6843-AC81-23F41118A1B4}"/>
              </a:ext>
            </a:extLst>
          </p:cNvPr>
          <p:cNvSpPr txBox="1">
            <a:spLocks noChangeArrowheads="1"/>
          </p:cNvSpPr>
          <p:nvPr/>
        </p:nvSpPr>
        <p:spPr bwMode="auto">
          <a:xfrm>
            <a:off x="2971800" y="1066801"/>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Normal</a:t>
            </a:r>
          </a:p>
        </p:txBody>
      </p:sp>
      <p:sp>
        <p:nvSpPr>
          <p:cNvPr id="33795" name="TextBox 3">
            <a:extLst>
              <a:ext uri="{FF2B5EF4-FFF2-40B4-BE49-F238E27FC236}">
                <a16:creationId xmlns:a16="http://schemas.microsoft.com/office/drawing/2014/main" id="{06D7D1D3-E573-D143-9F55-9157B5D67B5E}"/>
              </a:ext>
            </a:extLst>
          </p:cNvPr>
          <p:cNvSpPr txBox="1">
            <a:spLocks noChangeArrowheads="1"/>
          </p:cNvSpPr>
          <p:nvPr/>
        </p:nvSpPr>
        <p:spPr bwMode="auto">
          <a:xfrm>
            <a:off x="7010400" y="1076326"/>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Disease</a:t>
            </a:r>
          </a:p>
        </p:txBody>
      </p:sp>
      <p:sp>
        <p:nvSpPr>
          <p:cNvPr id="33796" name="TextBox 4">
            <a:extLst>
              <a:ext uri="{FF2B5EF4-FFF2-40B4-BE49-F238E27FC236}">
                <a16:creationId xmlns:a16="http://schemas.microsoft.com/office/drawing/2014/main" id="{95D7A5B0-D4CC-1F41-B7FC-5C7A09D90AA7}"/>
              </a:ext>
            </a:extLst>
          </p:cNvPr>
          <p:cNvSpPr txBox="1">
            <a:spLocks noChangeArrowheads="1"/>
          </p:cNvSpPr>
          <p:nvPr/>
        </p:nvSpPr>
        <p:spPr bwMode="auto">
          <a:xfrm>
            <a:off x="2514600" y="5715001"/>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Conclude: Gene 16 associated with disease</a:t>
            </a:r>
          </a:p>
        </p:txBody>
      </p:sp>
      <p:sp>
        <p:nvSpPr>
          <p:cNvPr id="33797" name="TextBox 5">
            <a:extLst>
              <a:ext uri="{FF2B5EF4-FFF2-40B4-BE49-F238E27FC236}">
                <a16:creationId xmlns:a16="http://schemas.microsoft.com/office/drawing/2014/main" id="{81B2E41D-540C-8E4D-865F-FA0AE8F49B59}"/>
              </a:ext>
            </a:extLst>
          </p:cNvPr>
          <p:cNvSpPr txBox="1">
            <a:spLocks noChangeArrowheads="1"/>
          </p:cNvSpPr>
          <p:nvPr/>
        </p:nvSpPr>
        <p:spPr bwMode="auto">
          <a:xfrm>
            <a:off x="2667000" y="304801"/>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C00000"/>
                </a:solidFill>
              </a:rPr>
              <a:t>Multiple Comparison Problem in ‘Omics’ studies</a:t>
            </a:r>
          </a:p>
        </p:txBody>
      </p:sp>
      <p:sp>
        <p:nvSpPr>
          <p:cNvPr id="7" name="Rectangle 6">
            <a:extLst>
              <a:ext uri="{FF2B5EF4-FFF2-40B4-BE49-F238E27FC236}">
                <a16:creationId xmlns:a16="http://schemas.microsoft.com/office/drawing/2014/main" id="{C359B863-35BF-0147-B9AF-1FF3FF1155F0}"/>
              </a:ext>
            </a:extLst>
          </p:cNvPr>
          <p:cNvSpPr/>
          <p:nvPr/>
        </p:nvSpPr>
        <p:spPr>
          <a:xfrm>
            <a:off x="1752600" y="4343400"/>
            <a:ext cx="8610600" cy="381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3FE35CB-1260-3F4C-88FC-DEE230803F94}"/>
              </a:ext>
            </a:extLst>
          </p:cNvPr>
          <p:cNvSpPr>
            <a:spLocks noGrp="1"/>
          </p:cNvSpPr>
          <p:nvPr>
            <p:ph type="title"/>
          </p:nvPr>
        </p:nvSpPr>
        <p:spPr>
          <a:xfrm>
            <a:off x="2209800" y="152400"/>
            <a:ext cx="7772400" cy="1143000"/>
          </a:xfrm>
        </p:spPr>
        <p:txBody>
          <a:bodyPr/>
          <a:lstStyle/>
          <a:p>
            <a:pPr eaLnBrk="1" hangingPunct="1"/>
            <a:r>
              <a:rPr lang="en-US" altLang="en-US"/>
              <a:t>Multiple Comparisons</a:t>
            </a:r>
          </a:p>
        </p:txBody>
      </p:sp>
      <p:sp>
        <p:nvSpPr>
          <p:cNvPr id="52227" name="Content Placeholder 2">
            <a:extLst>
              <a:ext uri="{FF2B5EF4-FFF2-40B4-BE49-F238E27FC236}">
                <a16:creationId xmlns:a16="http://schemas.microsoft.com/office/drawing/2014/main" id="{8697D614-F157-1C41-A21B-3BD2F5731A83}"/>
              </a:ext>
            </a:extLst>
          </p:cNvPr>
          <p:cNvSpPr>
            <a:spLocks noGrp="1"/>
          </p:cNvSpPr>
          <p:nvPr>
            <p:ph idx="1"/>
          </p:nvPr>
        </p:nvSpPr>
        <p:spPr>
          <a:xfrm>
            <a:off x="1981200" y="1447800"/>
            <a:ext cx="8153400" cy="4572000"/>
          </a:xfrm>
        </p:spPr>
        <p:txBody>
          <a:bodyPr rtlCol="0">
            <a:normAutofit lnSpcReduction="10000"/>
          </a:bodyPr>
          <a:lstStyle/>
          <a:p>
            <a:pPr>
              <a:buFont typeface="Arial"/>
              <a:buChar char="•"/>
              <a:defRPr/>
            </a:pPr>
            <a:r>
              <a:rPr lang="en-US" altLang="en-US"/>
              <a:t>However….need to consider the number of tests performed-P&lt;0.05 means we accept the risk of erroneously rejecting H</a:t>
            </a:r>
            <a:r>
              <a:rPr lang="en-US" altLang="en-US" baseline="-25000"/>
              <a:t>0 </a:t>
            </a:r>
            <a:r>
              <a:rPr lang="en-US" altLang="en-US"/>
              <a:t> in 5% of the cases (i.e. willing to accept 5% false positives)</a:t>
            </a:r>
          </a:p>
          <a:p>
            <a:pPr>
              <a:buFont typeface="Arial"/>
              <a:buChar char="•"/>
              <a:defRPr/>
            </a:pPr>
            <a:endParaRPr lang="en-US" altLang="en-US"/>
          </a:p>
          <a:p>
            <a:pPr>
              <a:buFont typeface="Arial"/>
              <a:buChar char="•"/>
              <a:defRPr/>
            </a:pPr>
            <a:r>
              <a:rPr lang="en-US" altLang="en-US"/>
              <a:t>Each comparisons carries a 5% error probability so if we perform 20 tests, likely to detect 1 false positive</a:t>
            </a:r>
          </a:p>
          <a:p>
            <a:pPr>
              <a:buFont typeface="Arial"/>
              <a:buChar char="•"/>
              <a:defRPr/>
            </a:pPr>
            <a:endParaRPr lang="en-US" altLang="en-US"/>
          </a:p>
          <a:p>
            <a:pPr>
              <a:buFont typeface="Arial"/>
              <a:buChar char="•"/>
              <a:defRPr/>
            </a:pPr>
            <a:r>
              <a:rPr lang="en-US" altLang="en-US"/>
              <a:t>The association between gene 16 and disease may be real but we do not have sufficient data to make that claim</a:t>
            </a:r>
          </a:p>
          <a:p>
            <a:pPr>
              <a:buFont typeface="Arial"/>
              <a:buChar char="•"/>
              <a:defRPr/>
            </a:pPr>
            <a:endParaRPr lang="en-US" altLang="en-US"/>
          </a:p>
          <a:p>
            <a:pPr>
              <a:buFont typeface="Arial"/>
              <a:buChar char="•"/>
              <a:defRPr/>
            </a:pPr>
            <a:endParaRPr lang="en-US" altLang="en-US"/>
          </a:p>
          <a:p>
            <a:pPr>
              <a:buFont typeface="Arial"/>
              <a:buChar char="•"/>
              <a:defRPr/>
            </a:pP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7EB51-63C7-2A78-801A-BF3FCF1D69DA}"/>
              </a:ext>
            </a:extLst>
          </p:cNvPr>
          <p:cNvSpPr>
            <a:spLocks noGrp="1"/>
          </p:cNvSpPr>
          <p:nvPr>
            <p:ph type="title"/>
          </p:nvPr>
        </p:nvSpPr>
        <p:spPr>
          <a:xfrm>
            <a:off x="1171074" y="1396686"/>
            <a:ext cx="3240506" cy="4064628"/>
          </a:xfrm>
        </p:spPr>
        <p:txBody>
          <a:bodyPr>
            <a:normAutofit/>
          </a:bodyPr>
          <a:lstStyle/>
          <a:p>
            <a:r>
              <a:rPr lang="en-GR">
                <a:solidFill>
                  <a:srgbClr val="FFFFFF"/>
                </a:solidFill>
              </a:rPr>
              <a:t>Cohort studies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A69D06-B258-6E7F-FAF2-5DDA7E3FAC14}"/>
              </a:ext>
            </a:extLst>
          </p:cNvPr>
          <p:cNvSpPr>
            <a:spLocks noGrp="1"/>
          </p:cNvSpPr>
          <p:nvPr>
            <p:ph idx="1"/>
          </p:nvPr>
        </p:nvSpPr>
        <p:spPr>
          <a:xfrm>
            <a:off x="5370153" y="1526033"/>
            <a:ext cx="5536397" cy="3935281"/>
          </a:xfrm>
        </p:spPr>
        <p:txBody>
          <a:bodyPr>
            <a:normAutofit/>
          </a:bodyPr>
          <a:lstStyle/>
          <a:p>
            <a:r>
              <a:rPr lang="en-GB" sz="1800"/>
              <a:t>Begin with disease-free individuals and track over time</a:t>
            </a:r>
          </a:p>
          <a:p>
            <a:r>
              <a:rPr lang="en-GB" sz="1800"/>
              <a:t>Compare disease development across exposure levels</a:t>
            </a:r>
          </a:p>
          <a:p>
            <a:r>
              <a:rPr lang="en-GB" sz="1800"/>
              <a:t>Ideal for capturing time-based risk relationships in observational research</a:t>
            </a:r>
          </a:p>
          <a:p>
            <a:r>
              <a:rPr lang="en-GB" sz="1800"/>
              <a:t>Combine biospecimen collection with long-term follow-up</a:t>
            </a:r>
          </a:p>
          <a:p>
            <a:r>
              <a:rPr lang="en-GB" sz="1800"/>
              <a:t>Enable integration of data science, lab techniques, and epidemiology</a:t>
            </a:r>
          </a:p>
          <a:p>
            <a:r>
              <a:rPr lang="en-GB" sz="1800"/>
              <a:t>Require forward-looking planning for sample use and lab compatibility</a:t>
            </a:r>
          </a:p>
          <a:p>
            <a:endParaRPr lang="en-GB" sz="1800"/>
          </a:p>
          <a:p>
            <a:endParaRPr lang="en-GR" sz="1800"/>
          </a:p>
        </p:txBody>
      </p:sp>
    </p:spTree>
    <p:extLst>
      <p:ext uri="{BB962C8B-B14F-4D97-AF65-F5344CB8AC3E}">
        <p14:creationId xmlns:p14="http://schemas.microsoft.com/office/powerpoint/2010/main" val="6751386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7" name="Title 3">
            <a:extLst>
              <a:ext uri="{FF2B5EF4-FFF2-40B4-BE49-F238E27FC236}">
                <a16:creationId xmlns:a16="http://schemas.microsoft.com/office/drawing/2014/main" id="{7D255FD3-3522-2448-932C-69020E6B73D4}"/>
              </a:ext>
            </a:extLst>
          </p:cNvPr>
          <p:cNvSpPr>
            <a:spLocks noGrp="1"/>
          </p:cNvSpPr>
          <p:nvPr>
            <p:ph type="title"/>
          </p:nvPr>
        </p:nvSpPr>
        <p:spPr>
          <a:xfrm>
            <a:off x="466722" y="586855"/>
            <a:ext cx="3201366" cy="3387497"/>
          </a:xfrm>
        </p:spPr>
        <p:txBody>
          <a:bodyPr anchor="b">
            <a:normAutofit/>
          </a:bodyPr>
          <a:lstStyle/>
          <a:p>
            <a:pPr algn="r" eaLnBrk="1" hangingPunct="1"/>
            <a:r>
              <a:rPr lang="en-US" altLang="en-US" sz="4000">
                <a:solidFill>
                  <a:srgbClr val="FFFFFF"/>
                </a:solidFill>
              </a:rPr>
              <a:t>Multiple Comparison Problem in ‘Omics’ studies</a:t>
            </a:r>
          </a:p>
        </p:txBody>
      </p:sp>
      <p:sp>
        <p:nvSpPr>
          <p:cNvPr id="54274" name="Content Placeholder 2">
            <a:extLst>
              <a:ext uri="{FF2B5EF4-FFF2-40B4-BE49-F238E27FC236}">
                <a16:creationId xmlns:a16="http://schemas.microsoft.com/office/drawing/2014/main" id="{BBEAB864-BE13-3E40-B5DE-31ABD26848BE}"/>
              </a:ext>
            </a:extLst>
          </p:cNvPr>
          <p:cNvSpPr>
            <a:spLocks noGrp="1"/>
          </p:cNvSpPr>
          <p:nvPr>
            <p:ph idx="1"/>
          </p:nvPr>
        </p:nvSpPr>
        <p:spPr>
          <a:xfrm>
            <a:off x="4810259" y="649480"/>
            <a:ext cx="6555347" cy="5546047"/>
          </a:xfrm>
        </p:spPr>
        <p:txBody>
          <a:bodyPr rtlCol="0" anchor="ctr">
            <a:normAutofit/>
          </a:bodyPr>
          <a:lstStyle/>
          <a:p>
            <a:pPr eaLnBrk="1" hangingPunct="1">
              <a:buFont typeface="Arial" charset="0"/>
              <a:buChar char="•"/>
              <a:defRPr/>
            </a:pPr>
            <a:r>
              <a:rPr lang="en-US" altLang="en-US" sz="2000"/>
              <a:t>On the ‘omics’ scale problem is magnified..</a:t>
            </a:r>
          </a:p>
          <a:p>
            <a:pPr eaLnBrk="1" hangingPunct="1">
              <a:buFont typeface="Arial" charset="0"/>
              <a:buChar char="•"/>
              <a:defRPr/>
            </a:pPr>
            <a:r>
              <a:rPr lang="en-US" altLang="en-US" sz="2000"/>
              <a:t>~10,000 genes on an array</a:t>
            </a:r>
          </a:p>
          <a:p>
            <a:pPr lvl="1" eaLnBrk="1" hangingPunct="1">
              <a:buFont typeface="Arial" charset="0"/>
              <a:buChar char="•"/>
              <a:defRPr/>
            </a:pPr>
            <a:r>
              <a:rPr lang="en-US" altLang="en-US" sz="2000"/>
              <a:t>Each gene-disease association has 5% chance of being false positive (Type I error)</a:t>
            </a:r>
          </a:p>
          <a:p>
            <a:pPr lvl="1" eaLnBrk="1" hangingPunct="1">
              <a:buFont typeface="Arial" charset="0"/>
              <a:buChar char="•"/>
              <a:defRPr/>
            </a:pPr>
            <a:endParaRPr lang="en-US" altLang="en-US" sz="2000"/>
          </a:p>
          <a:p>
            <a:pPr eaLnBrk="1" hangingPunct="1">
              <a:buFont typeface="Arial" charset="0"/>
              <a:buChar char="•"/>
              <a:defRPr/>
            </a:pPr>
            <a:r>
              <a:rPr lang="en-US" altLang="en-US" sz="2000"/>
              <a:t>So by chance alone, we should detect 500 significant associations…..</a:t>
            </a:r>
          </a:p>
          <a:p>
            <a:pPr marL="171450" lvl="1">
              <a:spcBef>
                <a:spcPts val="750"/>
              </a:spcBef>
              <a:buFont typeface="Arial" charset="0"/>
              <a:buChar char="•"/>
              <a:defRPr/>
            </a:pPr>
            <a:r>
              <a:rPr lang="en-US" altLang="en-US" sz="2000"/>
              <a:t>For α=0.05 and 2.5x10</a:t>
            </a:r>
            <a:r>
              <a:rPr lang="en-US" altLang="en-US" sz="2000" baseline="30000"/>
              <a:t>6</a:t>
            </a:r>
            <a:r>
              <a:rPr lang="en-US" altLang="en-US" sz="2000"/>
              <a:t> SNPs: 125,000 FP</a:t>
            </a:r>
          </a:p>
          <a:p>
            <a:pPr eaLnBrk="1" hangingPunct="1">
              <a:buFont typeface="Arial" charset="0"/>
              <a:buChar char="•"/>
              <a:defRPr/>
            </a:pPr>
            <a:endParaRPr lang="en-US" altLang="en-US" sz="20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273E682A-B6A7-6548-B6AF-E235AA3F8970}"/>
              </a:ext>
            </a:extLst>
          </p:cNvPr>
          <p:cNvSpPr>
            <a:spLocks noGrp="1"/>
          </p:cNvSpPr>
          <p:nvPr>
            <p:ph type="title"/>
          </p:nvPr>
        </p:nvSpPr>
        <p:spPr/>
        <p:txBody>
          <a:bodyPr/>
          <a:lstStyle/>
          <a:p>
            <a:pPr eaLnBrk="1" hangingPunct="1"/>
            <a:r>
              <a:rPr lang="en-US" altLang="en-US" dirty="0"/>
              <a:t>Univariate approaches</a:t>
            </a:r>
          </a:p>
        </p:txBody>
      </p:sp>
      <p:sp>
        <p:nvSpPr>
          <p:cNvPr id="36866" name="Content Placeholder 2">
            <a:extLst>
              <a:ext uri="{FF2B5EF4-FFF2-40B4-BE49-F238E27FC236}">
                <a16:creationId xmlns:a16="http://schemas.microsoft.com/office/drawing/2014/main" id="{8E77754B-0819-5347-9232-9B68DFA2796F}"/>
              </a:ext>
            </a:extLst>
          </p:cNvPr>
          <p:cNvSpPr>
            <a:spLocks noGrp="1"/>
          </p:cNvSpPr>
          <p:nvPr>
            <p:ph idx="1"/>
          </p:nvPr>
        </p:nvSpPr>
        <p:spPr/>
        <p:txBody>
          <a:bodyPr/>
          <a:lstStyle/>
          <a:p>
            <a:pPr eaLnBrk="1" hangingPunct="1"/>
            <a:r>
              <a:rPr lang="en-US" altLang="en-US"/>
              <a:t>Each X with each Y</a:t>
            </a:r>
          </a:p>
          <a:p>
            <a:pPr eaLnBrk="1" hangingPunct="1"/>
            <a:r>
              <a:rPr lang="en-US" altLang="en-US"/>
              <a:t>Each measurement with the outcome</a:t>
            </a:r>
          </a:p>
          <a:p>
            <a:pPr eaLnBrk="1" hangingPunct="1"/>
            <a:r>
              <a:rPr lang="en-US" altLang="en-US"/>
              <a:t>Common in GWAS</a:t>
            </a:r>
          </a:p>
          <a:p>
            <a:pPr eaLnBrk="1" hangingPunct="1"/>
            <a:endParaRPr lang="en-US" altLang="en-US"/>
          </a:p>
          <a:p>
            <a:pPr eaLnBrk="1" hangingPunct="1"/>
            <a:endParaRPr lang="en-US" altLang="en-US"/>
          </a:p>
        </p:txBody>
      </p:sp>
      <p:pic>
        <p:nvPicPr>
          <p:cNvPr id="36867" name="Picture 3">
            <a:extLst>
              <a:ext uri="{FF2B5EF4-FFF2-40B4-BE49-F238E27FC236}">
                <a16:creationId xmlns:a16="http://schemas.microsoft.com/office/drawing/2014/main" id="{9D6D49AC-BBFE-5245-9C61-C47E8306F3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7213" y="1500188"/>
            <a:ext cx="345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31E692-CC11-4E49-867D-59CF890DDBEC}"/>
              </a:ext>
            </a:extLst>
          </p:cNvPr>
          <p:cNvSpPr>
            <a:spLocks noGrp="1"/>
          </p:cNvSpPr>
          <p:nvPr>
            <p:ph type="title"/>
          </p:nvPr>
        </p:nvSpPr>
        <p:spPr>
          <a:xfrm>
            <a:off x="1137036" y="548640"/>
            <a:ext cx="9543405" cy="1188720"/>
          </a:xfrm>
        </p:spPr>
        <p:txBody>
          <a:bodyPr>
            <a:normAutofit/>
          </a:bodyPr>
          <a:lstStyle/>
          <a:p>
            <a:r>
              <a:rPr lang="en-US" dirty="0">
                <a:solidFill>
                  <a:schemeClr val="tx1">
                    <a:lumMod val="85000"/>
                    <a:lumOff val="15000"/>
                  </a:schemeClr>
                </a:solidFill>
              </a:rPr>
              <a:t>Univariate approaches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87AF67-C93F-5B47-B494-0812C48B4314}"/>
              </a:ext>
            </a:extLst>
          </p:cNvPr>
          <p:cNvPicPr>
            <a:picLocks noChangeAspect="1"/>
          </p:cNvPicPr>
          <p:nvPr/>
        </p:nvPicPr>
        <p:blipFill>
          <a:blip r:embed="rId2"/>
          <a:stretch>
            <a:fillRect/>
          </a:stretch>
        </p:blipFill>
        <p:spPr>
          <a:xfrm>
            <a:off x="1957987" y="1737360"/>
            <a:ext cx="7592413" cy="4592654"/>
          </a:xfrm>
          <a:prstGeom prst="rect">
            <a:avLst/>
          </a:prstGeom>
        </p:spPr>
      </p:pic>
    </p:spTree>
    <p:extLst>
      <p:ext uri="{BB962C8B-B14F-4D97-AF65-F5344CB8AC3E}">
        <p14:creationId xmlns:p14="http://schemas.microsoft.com/office/powerpoint/2010/main" val="2527679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C02A-5371-8B4B-AC10-198E5F5903FE}"/>
              </a:ext>
            </a:extLst>
          </p:cNvPr>
          <p:cNvSpPr>
            <a:spLocks noGrp="1"/>
          </p:cNvSpPr>
          <p:nvPr>
            <p:ph type="title"/>
          </p:nvPr>
        </p:nvSpPr>
        <p:spPr/>
        <p:txBody>
          <a:bodyPr/>
          <a:lstStyle/>
          <a:p>
            <a:r>
              <a:rPr lang="en-US" dirty="0"/>
              <a:t>Univariate approaches</a:t>
            </a:r>
          </a:p>
        </p:txBody>
      </p:sp>
      <p:pic>
        <p:nvPicPr>
          <p:cNvPr id="4" name="Picture 3">
            <a:extLst>
              <a:ext uri="{FF2B5EF4-FFF2-40B4-BE49-F238E27FC236}">
                <a16:creationId xmlns:a16="http://schemas.microsoft.com/office/drawing/2014/main" id="{7ED2DE44-2BA5-0D4A-9F8D-E9BF478016B1}"/>
              </a:ext>
            </a:extLst>
          </p:cNvPr>
          <p:cNvPicPr>
            <a:picLocks noChangeAspect="1"/>
          </p:cNvPicPr>
          <p:nvPr/>
        </p:nvPicPr>
        <p:blipFill>
          <a:blip r:embed="rId2"/>
          <a:stretch>
            <a:fillRect/>
          </a:stretch>
        </p:blipFill>
        <p:spPr>
          <a:xfrm>
            <a:off x="2120900" y="1410494"/>
            <a:ext cx="7950200" cy="5181600"/>
          </a:xfrm>
          <a:prstGeom prst="rect">
            <a:avLst/>
          </a:prstGeom>
        </p:spPr>
      </p:pic>
    </p:spTree>
    <p:extLst>
      <p:ext uri="{BB962C8B-B14F-4D97-AF65-F5344CB8AC3E}">
        <p14:creationId xmlns:p14="http://schemas.microsoft.com/office/powerpoint/2010/main" val="18567277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29E42834-7A08-6E4C-B123-BE33DE56F56F}"/>
              </a:ext>
            </a:extLst>
          </p:cNvPr>
          <p:cNvSpPr>
            <a:spLocks noGrp="1"/>
          </p:cNvSpPr>
          <p:nvPr>
            <p:ph type="title"/>
          </p:nvPr>
        </p:nvSpPr>
        <p:spPr>
          <a:xfrm>
            <a:off x="1905000" y="76200"/>
            <a:ext cx="8610600" cy="1143000"/>
          </a:xfrm>
        </p:spPr>
        <p:txBody>
          <a:bodyPr/>
          <a:lstStyle/>
          <a:p>
            <a:pPr eaLnBrk="1" hangingPunct="1"/>
            <a:r>
              <a:rPr lang="en-US" altLang="en-US"/>
              <a:t>Correction for Multiple Comparisons</a:t>
            </a:r>
          </a:p>
        </p:txBody>
      </p:sp>
      <p:sp>
        <p:nvSpPr>
          <p:cNvPr id="47106" name="Content Placeholder 2">
            <a:extLst>
              <a:ext uri="{FF2B5EF4-FFF2-40B4-BE49-F238E27FC236}">
                <a16:creationId xmlns:a16="http://schemas.microsoft.com/office/drawing/2014/main" id="{70638C87-B144-3345-B09A-7BEB1F493676}"/>
              </a:ext>
            </a:extLst>
          </p:cNvPr>
          <p:cNvSpPr>
            <a:spLocks noGrp="1"/>
          </p:cNvSpPr>
          <p:nvPr>
            <p:ph idx="1"/>
          </p:nvPr>
        </p:nvSpPr>
        <p:spPr>
          <a:xfrm>
            <a:off x="751840" y="1295400"/>
            <a:ext cx="10505440" cy="4648200"/>
          </a:xfrm>
        </p:spPr>
        <p:txBody>
          <a:bodyPr>
            <a:normAutofit fontScale="92500" lnSpcReduction="10000"/>
          </a:bodyPr>
          <a:lstStyle/>
          <a:p>
            <a:pPr eaLnBrk="1" hangingPunct="1"/>
            <a:r>
              <a:rPr lang="en-US" altLang="en-US" dirty="0"/>
              <a:t>Major research issue for biostatisticians…debate as to the best approach</a:t>
            </a:r>
          </a:p>
          <a:p>
            <a:pPr eaLnBrk="1" hangingPunct="1"/>
            <a:endParaRPr lang="en-US" altLang="en-US" dirty="0"/>
          </a:p>
          <a:p>
            <a:pPr eaLnBrk="1" hangingPunct="1"/>
            <a:r>
              <a:rPr lang="en-US" altLang="en-US" dirty="0"/>
              <a:t>Two ways to control for multiple testing:</a:t>
            </a:r>
          </a:p>
          <a:p>
            <a:pPr eaLnBrk="1" hangingPunct="1"/>
            <a:endParaRPr lang="en-US" altLang="en-US" dirty="0"/>
          </a:p>
          <a:p>
            <a:pPr eaLnBrk="1" hangingPunct="1"/>
            <a:r>
              <a:rPr lang="en-US" altLang="en-US" dirty="0"/>
              <a:t>Controlling the Family-Wise Error Rate (FWER)</a:t>
            </a:r>
          </a:p>
          <a:p>
            <a:pPr lvl="1" eaLnBrk="1" hangingPunct="1"/>
            <a:r>
              <a:rPr lang="en-US" altLang="en-US" dirty="0"/>
              <a:t>Traditional methods for controlling for multiple testing such as Bonferroni correction (</a:t>
            </a:r>
            <a:r>
              <a:rPr lang="el-GR" altLang="en-US" i="1" dirty="0">
                <a:latin typeface="Arial" panose="020B0604020202020204" pitchFamily="34" charset="0"/>
                <a:cs typeface="Arial" panose="020B0604020202020204" pitchFamily="34" charset="0"/>
              </a:rPr>
              <a:t>α</a:t>
            </a:r>
            <a:r>
              <a:rPr lang="en-US" altLang="en-US" i="1" dirty="0">
                <a:latin typeface="Arial" panose="020B0604020202020204" pitchFamily="34" charset="0"/>
                <a:cs typeface="Arial" panose="020B0604020202020204" pitchFamily="34" charset="0"/>
              </a:rPr>
              <a:t>/n</a:t>
            </a:r>
            <a:r>
              <a:rPr lang="en-US" altLang="en-US" dirty="0"/>
              <a:t>) </a:t>
            </a:r>
          </a:p>
          <a:p>
            <a:pPr lvl="2" eaLnBrk="1" hangingPunct="1"/>
            <a:r>
              <a:rPr lang="en-US" altLang="en-US" dirty="0"/>
              <a:t>may be too conservative (↑ false negatives)</a:t>
            </a:r>
          </a:p>
          <a:p>
            <a:pPr eaLnBrk="1" hangingPunct="1"/>
            <a:endParaRPr lang="en-US" altLang="en-US" dirty="0"/>
          </a:p>
          <a:p>
            <a:pPr eaLnBrk="1" hangingPunct="1"/>
            <a:r>
              <a:rPr lang="en-US" altLang="en-US" dirty="0"/>
              <a:t>Controlling the False Discovery Rate (FDR)</a:t>
            </a:r>
          </a:p>
          <a:p>
            <a:pPr lvl="1" eaLnBrk="1" hangingPunct="1"/>
            <a:r>
              <a:rPr lang="en-US" altLang="en-US" dirty="0"/>
              <a:t>False discovery rate (FDR; Benjamin-Hochberg Test) now more commonly applied to ‘omics’ data sets</a:t>
            </a:r>
          </a:p>
        </p:txBody>
      </p:sp>
      <p:sp>
        <p:nvSpPr>
          <p:cNvPr id="47107" name="Rectangle 1">
            <a:extLst>
              <a:ext uri="{FF2B5EF4-FFF2-40B4-BE49-F238E27FC236}">
                <a16:creationId xmlns:a16="http://schemas.microsoft.com/office/drawing/2014/main" id="{42A17A56-0123-2146-A636-1A1D5C487056}"/>
              </a:ext>
            </a:extLst>
          </p:cNvPr>
          <p:cNvSpPr>
            <a:spLocks noChangeArrowheads="1"/>
          </p:cNvSpPr>
          <p:nvPr/>
        </p:nvSpPr>
        <p:spPr bwMode="auto">
          <a:xfrm>
            <a:off x="1733550" y="5951537"/>
            <a:ext cx="872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US" altLang="en-US" sz="2400" dirty="0">
                <a:solidFill>
                  <a:srgbClr val="FF2600"/>
                </a:solidFill>
                <a:latin typeface="Helvetica" pitchFamily="2" charset="0"/>
                <a:sym typeface="Wingdings" pitchFamily="2" charset="2"/>
              </a:rPr>
              <a:t></a:t>
            </a:r>
            <a:r>
              <a:rPr lang="en-US" altLang="en-US" sz="2400" dirty="0">
                <a:solidFill>
                  <a:srgbClr val="FF2600"/>
                </a:solidFill>
                <a:latin typeface="Helvetica" pitchFamily="2" charset="0"/>
              </a:rPr>
              <a:t>multiple testing correction is achieved by either adjusting the p-value, or by altering the cut-off value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DAB1A8D6-8855-2D43-973A-12819956D219}"/>
              </a:ext>
            </a:extLst>
          </p:cNvPr>
          <p:cNvSpPr>
            <a:spLocks noGrp="1"/>
          </p:cNvSpPr>
          <p:nvPr>
            <p:ph type="title"/>
          </p:nvPr>
        </p:nvSpPr>
        <p:spPr/>
        <p:txBody>
          <a:bodyPr/>
          <a:lstStyle/>
          <a:p>
            <a:pPr eaLnBrk="1" hangingPunct="1"/>
            <a:r>
              <a:rPr lang="en-US" altLang="en-US"/>
              <a:t>Correction for Multiple Comparisons</a:t>
            </a:r>
          </a:p>
        </p:txBody>
      </p:sp>
      <p:sp>
        <p:nvSpPr>
          <p:cNvPr id="49154" name="Content Placeholder 2">
            <a:extLst>
              <a:ext uri="{FF2B5EF4-FFF2-40B4-BE49-F238E27FC236}">
                <a16:creationId xmlns:a16="http://schemas.microsoft.com/office/drawing/2014/main" id="{62FB8C8E-F701-9745-B369-49FFF9D2B71E}"/>
              </a:ext>
            </a:extLst>
          </p:cNvPr>
          <p:cNvSpPr>
            <a:spLocks noGrp="1"/>
          </p:cNvSpPr>
          <p:nvPr>
            <p:ph idx="1"/>
          </p:nvPr>
        </p:nvSpPr>
        <p:spPr/>
        <p:txBody>
          <a:bodyPr>
            <a:normAutofit/>
          </a:bodyPr>
          <a:lstStyle/>
          <a:p>
            <a:pPr eaLnBrk="1" hangingPunct="1"/>
            <a:endParaRPr lang="en-US" altLang="en-US" dirty="0"/>
          </a:p>
          <a:p>
            <a:pPr eaLnBrk="1" hangingPunct="1"/>
            <a:endParaRPr lang="en-US" altLang="en-US" dirty="0"/>
          </a:p>
          <a:p>
            <a:pPr eaLnBrk="1" hangingPunct="1"/>
            <a:endParaRPr lang="en-US" altLang="en-US" dirty="0"/>
          </a:p>
          <a:p>
            <a:pPr lvl="1" eaLnBrk="1" hangingPunct="1"/>
            <a:endParaRPr lang="en-US" altLang="en-US" sz="2100" dirty="0">
              <a:cs typeface="Calibri" panose="020F0502020204030204" pitchFamily="34" charset="0"/>
            </a:endParaRPr>
          </a:p>
          <a:p>
            <a:pPr lvl="1" eaLnBrk="1" hangingPunct="1"/>
            <a:endParaRPr lang="en-US" altLang="en-US" sz="2100" dirty="0">
              <a:cs typeface="Calibri" panose="020F0502020204030204" pitchFamily="34" charset="0"/>
            </a:endParaRPr>
          </a:p>
          <a:p>
            <a:pPr lvl="1" eaLnBrk="1" hangingPunct="1"/>
            <a:endParaRPr lang="mr-IN" altLang="en-US" sz="2100" dirty="0">
              <a:cs typeface="Calibri" panose="020F0502020204030204" pitchFamily="34" charset="0"/>
            </a:endParaRPr>
          </a:p>
          <a:p>
            <a:pPr lvl="1" eaLnBrk="1" hangingPunct="1"/>
            <a:endParaRPr lang="en-US" altLang="en-US" dirty="0"/>
          </a:p>
          <a:p>
            <a:pPr eaLnBrk="1" hangingPunct="1"/>
            <a:endParaRPr lang="en-US" altLang="en-US" dirty="0"/>
          </a:p>
        </p:txBody>
      </p:sp>
      <p:pic>
        <p:nvPicPr>
          <p:cNvPr id="2" name="Picture 1">
            <a:extLst>
              <a:ext uri="{FF2B5EF4-FFF2-40B4-BE49-F238E27FC236}">
                <a16:creationId xmlns:a16="http://schemas.microsoft.com/office/drawing/2014/main" id="{5DD16DB4-96A0-C84D-A132-448A60D6AA74}"/>
              </a:ext>
            </a:extLst>
          </p:cNvPr>
          <p:cNvPicPr>
            <a:picLocks noChangeAspect="1"/>
          </p:cNvPicPr>
          <p:nvPr/>
        </p:nvPicPr>
        <p:blipFill>
          <a:blip r:embed="rId3"/>
          <a:stretch>
            <a:fillRect/>
          </a:stretch>
        </p:blipFill>
        <p:spPr>
          <a:xfrm>
            <a:off x="1955800" y="1385094"/>
            <a:ext cx="8280400" cy="54356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DAB1A8D6-8855-2D43-973A-12819956D219}"/>
              </a:ext>
            </a:extLst>
          </p:cNvPr>
          <p:cNvSpPr>
            <a:spLocks noGrp="1"/>
          </p:cNvSpPr>
          <p:nvPr>
            <p:ph type="title"/>
          </p:nvPr>
        </p:nvSpPr>
        <p:spPr/>
        <p:txBody>
          <a:bodyPr/>
          <a:lstStyle/>
          <a:p>
            <a:pPr eaLnBrk="1" hangingPunct="1"/>
            <a:r>
              <a:rPr lang="en-US" altLang="en-US"/>
              <a:t>Correction for Multiple Comparisons</a:t>
            </a:r>
          </a:p>
        </p:txBody>
      </p:sp>
      <p:sp>
        <p:nvSpPr>
          <p:cNvPr id="49154" name="Content Placeholder 2">
            <a:extLst>
              <a:ext uri="{FF2B5EF4-FFF2-40B4-BE49-F238E27FC236}">
                <a16:creationId xmlns:a16="http://schemas.microsoft.com/office/drawing/2014/main" id="{62FB8C8E-F701-9745-B369-49FFF9D2B71E}"/>
              </a:ext>
            </a:extLst>
          </p:cNvPr>
          <p:cNvSpPr>
            <a:spLocks noGrp="1"/>
          </p:cNvSpPr>
          <p:nvPr>
            <p:ph idx="1"/>
          </p:nvPr>
        </p:nvSpPr>
        <p:spPr/>
        <p:txBody>
          <a:bodyPr>
            <a:normAutofit/>
          </a:bodyPr>
          <a:lstStyle/>
          <a:p>
            <a:pPr eaLnBrk="1" hangingPunct="1"/>
            <a:endParaRPr lang="en-US" altLang="en-US" dirty="0"/>
          </a:p>
          <a:p>
            <a:pPr eaLnBrk="1" hangingPunct="1"/>
            <a:endParaRPr lang="en-US" altLang="en-US" dirty="0"/>
          </a:p>
          <a:p>
            <a:pPr eaLnBrk="1" hangingPunct="1"/>
            <a:endParaRPr lang="en-US" altLang="en-US" dirty="0"/>
          </a:p>
          <a:p>
            <a:pPr lvl="1" eaLnBrk="1" hangingPunct="1"/>
            <a:endParaRPr lang="en-US" altLang="en-US" sz="2100" dirty="0">
              <a:cs typeface="Calibri" panose="020F0502020204030204" pitchFamily="34" charset="0"/>
            </a:endParaRPr>
          </a:p>
          <a:p>
            <a:pPr lvl="1" eaLnBrk="1" hangingPunct="1"/>
            <a:endParaRPr lang="en-US" altLang="en-US" sz="2100" dirty="0">
              <a:cs typeface="Calibri" panose="020F0502020204030204" pitchFamily="34" charset="0"/>
            </a:endParaRPr>
          </a:p>
          <a:p>
            <a:pPr lvl="1" eaLnBrk="1" hangingPunct="1"/>
            <a:endParaRPr lang="mr-IN" altLang="en-US" sz="2100" dirty="0">
              <a:cs typeface="Calibri" panose="020F0502020204030204" pitchFamily="34" charset="0"/>
            </a:endParaRPr>
          </a:p>
          <a:p>
            <a:pPr lvl="1" eaLnBrk="1" hangingPunct="1"/>
            <a:endParaRPr lang="en-US" altLang="en-US" dirty="0"/>
          </a:p>
          <a:p>
            <a:pPr eaLnBrk="1" hangingPunct="1"/>
            <a:endParaRPr lang="en-US" altLang="en-US" dirty="0"/>
          </a:p>
        </p:txBody>
      </p:sp>
      <p:pic>
        <p:nvPicPr>
          <p:cNvPr id="3" name="Picture 2">
            <a:extLst>
              <a:ext uri="{FF2B5EF4-FFF2-40B4-BE49-F238E27FC236}">
                <a16:creationId xmlns:a16="http://schemas.microsoft.com/office/drawing/2014/main" id="{5CFC7A61-FDC0-FC4C-BA29-D94F924E2CE3}"/>
              </a:ext>
            </a:extLst>
          </p:cNvPr>
          <p:cNvPicPr>
            <a:picLocks noChangeAspect="1"/>
          </p:cNvPicPr>
          <p:nvPr/>
        </p:nvPicPr>
        <p:blipFill>
          <a:blip r:embed="rId3"/>
          <a:stretch>
            <a:fillRect/>
          </a:stretch>
        </p:blipFill>
        <p:spPr>
          <a:xfrm>
            <a:off x="1885950" y="1399464"/>
            <a:ext cx="8420100" cy="5448300"/>
          </a:xfrm>
          <a:prstGeom prst="rect">
            <a:avLst/>
          </a:prstGeom>
        </p:spPr>
      </p:pic>
    </p:spTree>
    <p:extLst>
      <p:ext uri="{BB962C8B-B14F-4D97-AF65-F5344CB8AC3E}">
        <p14:creationId xmlns:p14="http://schemas.microsoft.com/office/powerpoint/2010/main" val="3229402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1DDE8BE5-1C76-1B46-B06D-50D3E69ED8AD}"/>
              </a:ext>
            </a:extLst>
          </p:cNvPr>
          <p:cNvSpPr>
            <a:spLocks noGrp="1"/>
          </p:cNvSpPr>
          <p:nvPr>
            <p:ph type="title"/>
          </p:nvPr>
        </p:nvSpPr>
        <p:spPr>
          <a:xfrm>
            <a:off x="1905000" y="76200"/>
            <a:ext cx="8610600" cy="1143000"/>
          </a:xfrm>
        </p:spPr>
        <p:txBody>
          <a:bodyPr/>
          <a:lstStyle/>
          <a:p>
            <a:pPr eaLnBrk="1" hangingPunct="1"/>
            <a:r>
              <a:rPr lang="en-US" altLang="en-US"/>
              <a:t>False Discovery Rate (FDR)</a:t>
            </a:r>
          </a:p>
        </p:txBody>
      </p:sp>
      <p:sp>
        <p:nvSpPr>
          <p:cNvPr id="57346" name="Content Placeholder 2">
            <a:extLst>
              <a:ext uri="{FF2B5EF4-FFF2-40B4-BE49-F238E27FC236}">
                <a16:creationId xmlns:a16="http://schemas.microsoft.com/office/drawing/2014/main" id="{D0FB849A-F92E-EF49-91AC-251DAACB96C2}"/>
              </a:ext>
            </a:extLst>
          </p:cNvPr>
          <p:cNvSpPr>
            <a:spLocks noGrp="1"/>
          </p:cNvSpPr>
          <p:nvPr>
            <p:ph idx="1"/>
          </p:nvPr>
        </p:nvSpPr>
        <p:spPr>
          <a:xfrm>
            <a:off x="1752600" y="2474913"/>
            <a:ext cx="8534400" cy="4648200"/>
          </a:xfrm>
        </p:spPr>
        <p:txBody>
          <a:bodyPr rtlCol="0">
            <a:normAutofit fontScale="70000" lnSpcReduction="20000"/>
          </a:bodyPr>
          <a:lstStyle/>
          <a:p>
            <a:pPr eaLnBrk="1" hangingPunct="1">
              <a:lnSpc>
                <a:spcPct val="50000"/>
              </a:lnSpc>
              <a:spcBef>
                <a:spcPct val="50000"/>
              </a:spcBef>
              <a:buClr>
                <a:schemeClr val="tx1"/>
              </a:buClr>
              <a:buFontTx/>
              <a:buNone/>
              <a:defRPr/>
            </a:pPr>
            <a:endParaRPr lang="en-US" altLang="en-US" i="1" dirty="0"/>
          </a:p>
          <a:p>
            <a:pPr eaLnBrk="1" hangingPunct="1">
              <a:lnSpc>
                <a:spcPct val="50000"/>
              </a:lnSpc>
              <a:spcBef>
                <a:spcPct val="50000"/>
              </a:spcBef>
              <a:buClr>
                <a:schemeClr val="tx1"/>
              </a:buClr>
              <a:buFontTx/>
              <a:buNone/>
              <a:defRPr/>
            </a:pPr>
            <a:endParaRPr lang="en-US" altLang="en-US" i="1" dirty="0"/>
          </a:p>
          <a:p>
            <a:pPr eaLnBrk="1" hangingPunct="1">
              <a:lnSpc>
                <a:spcPct val="50000"/>
              </a:lnSpc>
              <a:spcBef>
                <a:spcPct val="50000"/>
              </a:spcBef>
              <a:buClr>
                <a:schemeClr val="tx1"/>
              </a:buClr>
              <a:buFontTx/>
              <a:buNone/>
              <a:defRPr/>
            </a:pPr>
            <a:endParaRPr lang="en-US" altLang="en-US" i="1" dirty="0"/>
          </a:p>
          <a:p>
            <a:pPr eaLnBrk="1" hangingPunct="1">
              <a:lnSpc>
                <a:spcPct val="50000"/>
              </a:lnSpc>
              <a:spcBef>
                <a:spcPct val="50000"/>
              </a:spcBef>
              <a:buClr>
                <a:schemeClr val="tx1"/>
              </a:buClr>
              <a:buFontTx/>
              <a:buNone/>
              <a:defRPr/>
            </a:pPr>
            <a:endParaRPr lang="en-US" altLang="en-US" i="1" dirty="0"/>
          </a:p>
          <a:p>
            <a:pPr eaLnBrk="1" hangingPunct="1">
              <a:lnSpc>
                <a:spcPct val="50000"/>
              </a:lnSpc>
              <a:spcBef>
                <a:spcPct val="50000"/>
              </a:spcBef>
              <a:buClr>
                <a:schemeClr val="tx1"/>
              </a:buClr>
              <a:buFont typeface="Arial" charset="0"/>
              <a:buChar char="•"/>
              <a:defRPr/>
            </a:pPr>
            <a:endParaRPr lang="en-US" altLang="en-US" i="1" dirty="0"/>
          </a:p>
          <a:p>
            <a:pPr eaLnBrk="1" hangingPunct="1">
              <a:lnSpc>
                <a:spcPct val="50000"/>
              </a:lnSpc>
              <a:spcBef>
                <a:spcPct val="50000"/>
              </a:spcBef>
              <a:buClr>
                <a:schemeClr val="tx1"/>
              </a:buClr>
              <a:buFont typeface="Arial" charset="0"/>
              <a:buChar char="•"/>
              <a:defRPr/>
            </a:pPr>
            <a:endParaRPr lang="en-US" altLang="en-US" i="1" dirty="0"/>
          </a:p>
          <a:p>
            <a:pPr eaLnBrk="1" hangingPunct="1">
              <a:lnSpc>
                <a:spcPct val="50000"/>
              </a:lnSpc>
              <a:spcBef>
                <a:spcPct val="50000"/>
              </a:spcBef>
              <a:buClr>
                <a:schemeClr val="tx1"/>
              </a:buClr>
              <a:buFont typeface="Arial" charset="0"/>
              <a:buChar char="•"/>
              <a:defRPr/>
            </a:pPr>
            <a:r>
              <a:rPr lang="en-US" altLang="en-US" i="1" dirty="0"/>
              <a:t>Q</a:t>
            </a:r>
            <a:r>
              <a:rPr lang="en-US" altLang="en-US" dirty="0"/>
              <a:t> is set to be  </a:t>
            </a:r>
            <a:r>
              <a:rPr lang="en-US" altLang="en-US" dirty="0">
                <a:solidFill>
                  <a:schemeClr val="tx2"/>
                </a:solidFill>
              </a:rPr>
              <a:t>0</a:t>
            </a:r>
            <a:r>
              <a:rPr lang="en-US" altLang="en-US" dirty="0"/>
              <a:t>  when </a:t>
            </a:r>
            <a:r>
              <a:rPr lang="en-US" altLang="en-US" i="1" dirty="0">
                <a:solidFill>
                  <a:schemeClr val="tx2"/>
                </a:solidFill>
              </a:rPr>
              <a:t>R</a:t>
            </a:r>
            <a:r>
              <a:rPr lang="en-US" altLang="en-US" dirty="0">
                <a:solidFill>
                  <a:schemeClr val="tx2"/>
                </a:solidFill>
              </a:rPr>
              <a:t>=0</a:t>
            </a:r>
          </a:p>
          <a:p>
            <a:pPr eaLnBrk="1" hangingPunct="1">
              <a:lnSpc>
                <a:spcPct val="50000"/>
              </a:lnSpc>
              <a:spcBef>
                <a:spcPct val="50000"/>
              </a:spcBef>
              <a:buClr>
                <a:schemeClr val="tx1"/>
              </a:buClr>
              <a:buFont typeface="Arial" charset="0"/>
              <a:buChar char="•"/>
              <a:defRPr/>
            </a:pPr>
            <a:endParaRPr lang="en-US" altLang="en-US" dirty="0"/>
          </a:p>
          <a:p>
            <a:pPr eaLnBrk="1" hangingPunct="1">
              <a:lnSpc>
                <a:spcPct val="50000"/>
              </a:lnSpc>
              <a:spcBef>
                <a:spcPct val="50000"/>
              </a:spcBef>
              <a:buClr>
                <a:schemeClr val="tx1"/>
              </a:buClr>
              <a:buFont typeface="Arial" charset="0"/>
              <a:buChar char="•"/>
              <a:defRPr/>
            </a:pPr>
            <a:r>
              <a:rPr lang="en-US" altLang="en-US" dirty="0"/>
              <a:t>FDR = expectation of </a:t>
            </a:r>
            <a:r>
              <a:rPr lang="en-US" altLang="en-US" i="1" dirty="0"/>
              <a:t>Q = </a:t>
            </a:r>
            <a:r>
              <a:rPr lang="en-US" altLang="en-US" dirty="0"/>
              <a:t>E(V/R; R&gt;0)</a:t>
            </a:r>
          </a:p>
          <a:p>
            <a:pPr eaLnBrk="1" hangingPunct="1">
              <a:lnSpc>
                <a:spcPct val="50000"/>
              </a:lnSpc>
              <a:spcBef>
                <a:spcPct val="50000"/>
              </a:spcBef>
              <a:buClr>
                <a:schemeClr val="tx1"/>
              </a:buClr>
              <a:buFont typeface="Arial" charset="0"/>
              <a:buChar char="•"/>
              <a:defRPr/>
            </a:pPr>
            <a:endParaRPr lang="en-US" altLang="en-US" dirty="0"/>
          </a:p>
          <a:p>
            <a:pPr eaLnBrk="1" hangingPunct="1">
              <a:lnSpc>
                <a:spcPct val="50000"/>
              </a:lnSpc>
              <a:spcBef>
                <a:spcPct val="50000"/>
              </a:spcBef>
              <a:buClr>
                <a:schemeClr val="tx1"/>
              </a:buClr>
              <a:buFont typeface="Arial" charset="0"/>
              <a:buChar char="•"/>
              <a:defRPr/>
            </a:pPr>
            <a:r>
              <a:rPr lang="en-US" altLang="en-US" dirty="0"/>
              <a:t>Benjamin-Hochberg Test (rank all P-values)</a:t>
            </a:r>
          </a:p>
          <a:p>
            <a:pPr eaLnBrk="1" hangingPunct="1">
              <a:lnSpc>
                <a:spcPct val="50000"/>
              </a:lnSpc>
              <a:spcBef>
                <a:spcPct val="50000"/>
              </a:spcBef>
              <a:buClr>
                <a:schemeClr val="tx1"/>
              </a:buClr>
              <a:buFont typeface="Arial" charset="0"/>
              <a:buChar char="•"/>
              <a:defRPr/>
            </a:pPr>
            <a:endParaRPr lang="en-US" altLang="en-US" dirty="0"/>
          </a:p>
          <a:p>
            <a:pPr eaLnBrk="1" hangingPunct="1">
              <a:lnSpc>
                <a:spcPct val="50000"/>
              </a:lnSpc>
              <a:spcBef>
                <a:spcPct val="50000"/>
              </a:spcBef>
              <a:buClr>
                <a:schemeClr val="tx1"/>
              </a:buClr>
              <a:buFont typeface="Arial" charset="0"/>
              <a:buChar char="•"/>
              <a:defRPr/>
            </a:pPr>
            <a:r>
              <a:rPr lang="en-US" dirty="0"/>
              <a:t>FDR is less stringent than FWER</a:t>
            </a:r>
            <a:br>
              <a:rPr lang="en-US" dirty="0"/>
            </a:br>
            <a:endParaRPr lang="en-US" dirty="0"/>
          </a:p>
          <a:p>
            <a:pPr lvl="1" eaLnBrk="1" hangingPunct="1">
              <a:lnSpc>
                <a:spcPct val="120000"/>
              </a:lnSpc>
              <a:spcBef>
                <a:spcPct val="50000"/>
              </a:spcBef>
              <a:buClr>
                <a:schemeClr val="tx1"/>
              </a:buClr>
              <a:buFont typeface="Arial" charset="0"/>
              <a:buChar char="•"/>
              <a:defRPr/>
            </a:pPr>
            <a:r>
              <a:rPr lang="en-US" sz="2600" dirty="0"/>
              <a:t>FWER control at 5% ensures that over 100 experiments &lt;5 contain one FP</a:t>
            </a:r>
            <a:endParaRPr lang="en-US" sz="3200" dirty="0"/>
          </a:p>
          <a:p>
            <a:pPr lvl="1" eaLnBrk="1" hangingPunct="1">
              <a:lnSpc>
                <a:spcPct val="120000"/>
              </a:lnSpc>
              <a:spcBef>
                <a:spcPct val="50000"/>
              </a:spcBef>
              <a:buClr>
                <a:schemeClr val="tx1"/>
              </a:buClr>
              <a:buFont typeface="Arial" charset="0"/>
              <a:buChar char="•"/>
              <a:defRPr/>
            </a:pPr>
            <a:r>
              <a:rPr lang="en-US" sz="2900" dirty="0"/>
              <a:t>FDR control: over the 100 experiments the average #FP ≤ 5 </a:t>
            </a:r>
          </a:p>
          <a:p>
            <a:pPr eaLnBrk="1" hangingPunct="1">
              <a:buFont typeface="Arial" charset="0"/>
              <a:buChar char="•"/>
              <a:defRPr/>
            </a:pPr>
            <a:r>
              <a:rPr lang="en-US" dirty="0"/>
              <a:t>⇒ FDR control may be preferred in an exploratory context</a:t>
            </a:r>
            <a:br>
              <a:rPr lang="en-US" dirty="0"/>
            </a:br>
            <a:endParaRPr lang="en-US" dirty="0"/>
          </a:p>
          <a:p>
            <a:pPr eaLnBrk="1" hangingPunct="1">
              <a:lnSpc>
                <a:spcPct val="50000"/>
              </a:lnSpc>
              <a:spcBef>
                <a:spcPct val="50000"/>
              </a:spcBef>
              <a:buClr>
                <a:schemeClr val="tx1"/>
              </a:buClr>
              <a:buFontTx/>
              <a:buNone/>
              <a:defRPr/>
            </a:pPr>
            <a:endParaRPr lang="en-US" altLang="en-US" dirty="0"/>
          </a:p>
        </p:txBody>
      </p:sp>
      <p:pic>
        <p:nvPicPr>
          <p:cNvPr id="51203" name="Picture 5" descr="txp_fig.bmp">
            <a:extLst>
              <a:ext uri="{FF2B5EF4-FFF2-40B4-BE49-F238E27FC236}">
                <a16:creationId xmlns:a16="http://schemas.microsoft.com/office/drawing/2014/main" id="{2601E3A1-ECE3-3A42-A72A-EDCC03AFD33C}"/>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689226" y="2703514"/>
            <a:ext cx="70770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a:extLst>
              <a:ext uri="{FF2B5EF4-FFF2-40B4-BE49-F238E27FC236}">
                <a16:creationId xmlns:a16="http://schemas.microsoft.com/office/drawing/2014/main" id="{6CA329BF-4D31-9041-A7DD-00E9890130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472113" y="-1697037"/>
            <a:ext cx="15113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3DB64A1A-4C9D-FD42-9A13-01E64B551C0F}"/>
              </a:ext>
            </a:extLst>
          </p:cNvPr>
          <p:cNvSpPr>
            <a:spLocks noGrp="1"/>
          </p:cNvSpPr>
          <p:nvPr>
            <p:ph type="title"/>
          </p:nvPr>
        </p:nvSpPr>
        <p:spPr/>
        <p:txBody>
          <a:bodyPr/>
          <a:lstStyle/>
          <a:p>
            <a:pPr eaLnBrk="1" hangingPunct="1"/>
            <a:r>
              <a:rPr lang="en-US" altLang="en-US" dirty="0"/>
              <a:t>Benjamin-Hochberg FDR</a:t>
            </a:r>
          </a:p>
        </p:txBody>
      </p:sp>
      <p:sp>
        <p:nvSpPr>
          <p:cNvPr id="53251" name="TextBox 4">
            <a:extLst>
              <a:ext uri="{FF2B5EF4-FFF2-40B4-BE49-F238E27FC236}">
                <a16:creationId xmlns:a16="http://schemas.microsoft.com/office/drawing/2014/main" id="{6A48B5EE-68FF-3B4E-B803-6FED9212D3A1}"/>
              </a:ext>
            </a:extLst>
          </p:cNvPr>
          <p:cNvSpPr txBox="1">
            <a:spLocks noChangeArrowheads="1"/>
          </p:cNvSpPr>
          <p:nvPr/>
        </p:nvSpPr>
        <p:spPr bwMode="auto">
          <a:xfrm>
            <a:off x="838200" y="1415256"/>
            <a:ext cx="2311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r>
              <a:rPr lang="en-US" altLang="en-US" sz="1800" dirty="0">
                <a:latin typeface="Calibri" panose="020F0502020204030204" pitchFamily="34" charset="0"/>
                <a:cs typeface="Calibri" panose="020F0502020204030204" pitchFamily="34" charset="0"/>
              </a:rPr>
              <a:t>Order p values </a:t>
            </a:r>
            <a:r>
              <a:rPr lang="mr-IN" altLang="en-US" sz="1800" dirty="0">
                <a:latin typeface="Calibri" panose="020F0502020204030204" pitchFamily="34" charset="0"/>
                <a:cs typeface="Calibri" panose="020F0502020204030204" pitchFamily="34" charset="0"/>
              </a:rPr>
              <a:t>–</a:t>
            </a:r>
            <a:r>
              <a:rPr lang="en-US" altLang="en-US" sz="1800" dirty="0">
                <a:latin typeface="Calibri" panose="020F0502020204030204" pitchFamily="34" charset="0"/>
                <a:cs typeface="Calibri" panose="020F0502020204030204" pitchFamily="34" charset="0"/>
              </a:rPr>
              <a:t> start with </a:t>
            </a:r>
            <a:r>
              <a:rPr lang="en-GB" altLang="en-US" sz="1800" dirty="0">
                <a:latin typeface="Calibri" panose="020F0502020204030204" pitchFamily="34" charset="0"/>
                <a:cs typeface="Calibri" panose="020F0502020204030204" pitchFamily="34" charset="0"/>
              </a:rPr>
              <a:t>smallest</a:t>
            </a:r>
            <a:endParaRPr lang="en-US" altLang="en-US" sz="1800" dirty="0">
              <a:latin typeface="Calibri" panose="020F0502020204030204" pitchFamily="34" charset="0"/>
              <a:cs typeface="Calibri" panose="020F0502020204030204" pitchFamily="34" charset="0"/>
            </a:endParaRPr>
          </a:p>
          <a:p>
            <a:r>
              <a:rPr lang="en-US" altLang="en-US" sz="1800" dirty="0">
                <a:latin typeface="Calibri" panose="020F0502020204030204" pitchFamily="34" charset="0"/>
                <a:cs typeface="Calibri" panose="020F0502020204030204" pitchFamily="34" charset="0"/>
              </a:rPr>
              <a:t>Calculate critical value </a:t>
            </a:r>
            <a:r>
              <a:rPr lang="el-GR" altLang="en-US" sz="1800" dirty="0">
                <a:latin typeface="Calibri" panose="020F0502020204030204" pitchFamily="34" charset="0"/>
                <a:cs typeface="Calibri" panose="020F0502020204030204" pitchFamily="34" charset="0"/>
              </a:rPr>
              <a:t>α</a:t>
            </a:r>
            <a:r>
              <a:rPr lang="en-GB" altLang="en-US" sz="1800" dirty="0">
                <a:latin typeface="Calibri" panose="020F0502020204030204" pitchFamily="34" charset="0"/>
                <a:cs typeface="Calibri" panose="020F0502020204030204" pitchFamily="34" charset="0"/>
              </a:rPr>
              <a:t>(k/p)</a:t>
            </a:r>
          </a:p>
          <a:p>
            <a:r>
              <a:rPr lang="en-GB" altLang="en-US" sz="1800" dirty="0">
                <a:latin typeface="Calibri" panose="020F0502020204030204" pitchFamily="34" charset="0"/>
                <a:cs typeface="Calibri" panose="020F0502020204030204" pitchFamily="34" charset="0"/>
              </a:rPr>
              <a:t>Find largest p value that is smaller than critical value</a:t>
            </a:r>
            <a:endParaRPr lang="en-US" altLang="en-US" sz="18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E2AB9A8-8B0D-744D-85B1-3DF11A317B7C}"/>
              </a:ext>
            </a:extLst>
          </p:cNvPr>
          <p:cNvPicPr>
            <a:picLocks noChangeAspect="1"/>
          </p:cNvPicPr>
          <p:nvPr/>
        </p:nvPicPr>
        <p:blipFill>
          <a:blip r:embed="rId3"/>
          <a:stretch>
            <a:fillRect/>
          </a:stretch>
        </p:blipFill>
        <p:spPr>
          <a:xfrm>
            <a:off x="3952240" y="1258570"/>
            <a:ext cx="8026400" cy="53975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61AC-5859-6C40-9098-C7C1BE76F2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9945E2-D3B4-0B4F-9C0A-FD93AD00B1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C4E04DB-162A-3A40-A868-C020A14AC008}"/>
              </a:ext>
            </a:extLst>
          </p:cNvPr>
          <p:cNvPicPr>
            <a:picLocks noChangeAspect="1"/>
          </p:cNvPicPr>
          <p:nvPr/>
        </p:nvPicPr>
        <p:blipFill>
          <a:blip r:embed="rId2"/>
          <a:stretch>
            <a:fillRect/>
          </a:stretch>
        </p:blipFill>
        <p:spPr>
          <a:xfrm>
            <a:off x="2019300" y="723900"/>
            <a:ext cx="8153400" cy="5410200"/>
          </a:xfrm>
          <a:prstGeom prst="rect">
            <a:avLst/>
          </a:prstGeom>
        </p:spPr>
      </p:pic>
    </p:spTree>
    <p:extLst>
      <p:ext uri="{BB962C8B-B14F-4D97-AF65-F5344CB8AC3E}">
        <p14:creationId xmlns:p14="http://schemas.microsoft.com/office/powerpoint/2010/main" val="276637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983AA-8292-6B52-D91C-781CE882D83A}"/>
              </a:ext>
            </a:extLst>
          </p:cNvPr>
          <p:cNvSpPr>
            <a:spLocks noGrp="1"/>
          </p:cNvSpPr>
          <p:nvPr>
            <p:ph type="title"/>
          </p:nvPr>
        </p:nvSpPr>
        <p:spPr>
          <a:xfrm>
            <a:off x="1171074" y="1396686"/>
            <a:ext cx="3240506" cy="4064628"/>
          </a:xfrm>
        </p:spPr>
        <p:txBody>
          <a:bodyPr>
            <a:normAutofit/>
          </a:bodyPr>
          <a:lstStyle/>
          <a:p>
            <a:r>
              <a:rPr lang="en-GB">
                <a:solidFill>
                  <a:srgbClr val="FFFFFF"/>
                </a:solidFill>
              </a:rPr>
              <a:t>Nested case-control and case-cohort</a:t>
            </a:r>
            <a:endParaRPr lang="en-GR">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C276C65-25A6-7A21-517A-7648188B7FD4}"/>
              </a:ext>
            </a:extLst>
          </p:cNvPr>
          <p:cNvSpPr>
            <a:spLocks noGrp="1"/>
          </p:cNvSpPr>
          <p:nvPr>
            <p:ph idx="1"/>
          </p:nvPr>
        </p:nvSpPr>
        <p:spPr>
          <a:xfrm>
            <a:off x="5370153" y="1526033"/>
            <a:ext cx="5536397" cy="3935281"/>
          </a:xfrm>
        </p:spPr>
        <p:txBody>
          <a:bodyPr>
            <a:normAutofit/>
          </a:bodyPr>
          <a:lstStyle/>
          <a:p>
            <a:r>
              <a:rPr lang="en-GB" dirty="0"/>
              <a:t>Typically molecular studies are not conducted using entire cohort studies.</a:t>
            </a:r>
          </a:p>
          <a:p>
            <a:pPr lvl="1"/>
            <a:r>
              <a:rPr lang="en-GB" dirty="0"/>
              <a:t>Inefficient and too expensive to run assays on an entire cohort</a:t>
            </a:r>
          </a:p>
          <a:p>
            <a:pPr lvl="1"/>
            <a:r>
              <a:rPr lang="en-GB" dirty="0"/>
              <a:t>Excessive use of precious biological samples</a:t>
            </a:r>
          </a:p>
          <a:p>
            <a:endParaRPr lang="en-GR" dirty="0"/>
          </a:p>
        </p:txBody>
      </p:sp>
    </p:spTree>
    <p:extLst>
      <p:ext uri="{BB962C8B-B14F-4D97-AF65-F5344CB8AC3E}">
        <p14:creationId xmlns:p14="http://schemas.microsoft.com/office/powerpoint/2010/main" val="27427462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BFDA-5404-7E43-A3C6-9F39B1032D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739BF6-DDF4-984A-83EA-34CBE47DE9A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F1A91F1-36C3-1D40-A93F-3C3D683ADC6B}"/>
              </a:ext>
            </a:extLst>
          </p:cNvPr>
          <p:cNvPicPr>
            <a:picLocks noChangeAspect="1"/>
          </p:cNvPicPr>
          <p:nvPr/>
        </p:nvPicPr>
        <p:blipFill>
          <a:blip r:embed="rId2"/>
          <a:stretch>
            <a:fillRect/>
          </a:stretch>
        </p:blipFill>
        <p:spPr>
          <a:xfrm>
            <a:off x="2190750" y="698500"/>
            <a:ext cx="7810500" cy="5461000"/>
          </a:xfrm>
          <a:prstGeom prst="rect">
            <a:avLst/>
          </a:prstGeom>
        </p:spPr>
      </p:pic>
    </p:spTree>
    <p:extLst>
      <p:ext uri="{BB962C8B-B14F-4D97-AF65-F5344CB8AC3E}">
        <p14:creationId xmlns:p14="http://schemas.microsoft.com/office/powerpoint/2010/main" val="37492201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32B9-704D-6642-80FF-4E7A0917F2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9D74A7-779D-8440-B485-17F77A58C36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289E582-FDB6-304B-8CF2-7C502B424B2D}"/>
              </a:ext>
            </a:extLst>
          </p:cNvPr>
          <p:cNvPicPr>
            <a:picLocks noChangeAspect="1"/>
          </p:cNvPicPr>
          <p:nvPr/>
        </p:nvPicPr>
        <p:blipFill>
          <a:blip r:embed="rId2"/>
          <a:stretch>
            <a:fillRect/>
          </a:stretch>
        </p:blipFill>
        <p:spPr>
          <a:xfrm>
            <a:off x="2317750" y="666750"/>
            <a:ext cx="7556500" cy="5524500"/>
          </a:xfrm>
          <a:prstGeom prst="rect">
            <a:avLst/>
          </a:prstGeom>
        </p:spPr>
      </p:pic>
    </p:spTree>
    <p:extLst>
      <p:ext uri="{BB962C8B-B14F-4D97-AF65-F5344CB8AC3E}">
        <p14:creationId xmlns:p14="http://schemas.microsoft.com/office/powerpoint/2010/main" val="489208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4CF47-7A9E-194C-BBB6-072D5A2D3F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8F0E88-E77C-9444-8F8E-AAD201D2DB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5D65DEE-DD8A-0140-BE2B-351557EAE703}"/>
              </a:ext>
            </a:extLst>
          </p:cNvPr>
          <p:cNvPicPr>
            <a:picLocks noChangeAspect="1"/>
          </p:cNvPicPr>
          <p:nvPr/>
        </p:nvPicPr>
        <p:blipFill>
          <a:blip r:embed="rId2"/>
          <a:stretch>
            <a:fillRect/>
          </a:stretch>
        </p:blipFill>
        <p:spPr>
          <a:xfrm>
            <a:off x="2159000" y="685800"/>
            <a:ext cx="7874000" cy="5486400"/>
          </a:xfrm>
          <a:prstGeom prst="rect">
            <a:avLst/>
          </a:prstGeom>
        </p:spPr>
      </p:pic>
    </p:spTree>
    <p:extLst>
      <p:ext uri="{BB962C8B-B14F-4D97-AF65-F5344CB8AC3E}">
        <p14:creationId xmlns:p14="http://schemas.microsoft.com/office/powerpoint/2010/main" val="2748798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41FA-F6B1-47A8-EBF5-B194D3D45E3D}"/>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F9F81035-CE9B-0F00-BCA7-A50931AFE788}"/>
              </a:ext>
            </a:extLst>
          </p:cNvPr>
          <p:cNvSpPr>
            <a:spLocks noGrp="1"/>
          </p:cNvSpPr>
          <p:nvPr>
            <p:ph idx="1"/>
          </p:nvPr>
        </p:nvSpPr>
        <p:spPr/>
        <p:txBody>
          <a:bodyPr/>
          <a:lstStyle/>
          <a:p>
            <a:endParaRPr lang="en-GR"/>
          </a:p>
        </p:txBody>
      </p:sp>
      <p:pic>
        <p:nvPicPr>
          <p:cNvPr id="1026" name="Picture 2" descr="Output image">
            <a:extLst>
              <a:ext uri="{FF2B5EF4-FFF2-40B4-BE49-F238E27FC236}">
                <a16:creationId xmlns:a16="http://schemas.microsoft.com/office/drawing/2014/main" id="{D45169C0-0BB1-01CA-DDFC-BADC4AA57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0"/>
            <a:ext cx="11501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837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ED46-5A1D-C644-BC2D-B32F6B7A1BB3}"/>
              </a:ext>
            </a:extLst>
          </p:cNvPr>
          <p:cNvSpPr>
            <a:spLocks noGrp="1"/>
          </p:cNvSpPr>
          <p:nvPr>
            <p:ph type="title"/>
          </p:nvPr>
        </p:nvSpPr>
        <p:spPr/>
        <p:txBody>
          <a:bodyPr/>
          <a:lstStyle/>
          <a:p>
            <a:r>
              <a:rPr lang="en-GB" dirty="0"/>
              <a:t>Multiple Testing in practice: summary</a:t>
            </a:r>
            <a:endParaRPr lang="en-US" dirty="0"/>
          </a:p>
        </p:txBody>
      </p:sp>
      <p:sp>
        <p:nvSpPr>
          <p:cNvPr id="3" name="Content Placeholder 2">
            <a:extLst>
              <a:ext uri="{FF2B5EF4-FFF2-40B4-BE49-F238E27FC236}">
                <a16:creationId xmlns:a16="http://schemas.microsoft.com/office/drawing/2014/main" id="{28C927E1-CCAB-764E-B9FF-6CFCAF7B584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B7D5C79-912A-7646-9663-07612E2CF145}"/>
              </a:ext>
            </a:extLst>
          </p:cNvPr>
          <p:cNvPicPr>
            <a:picLocks noChangeAspect="1"/>
          </p:cNvPicPr>
          <p:nvPr/>
        </p:nvPicPr>
        <p:blipFill>
          <a:blip r:embed="rId2"/>
          <a:stretch>
            <a:fillRect/>
          </a:stretch>
        </p:blipFill>
        <p:spPr>
          <a:xfrm>
            <a:off x="2082800" y="1359694"/>
            <a:ext cx="8026400" cy="5283200"/>
          </a:xfrm>
          <a:prstGeom prst="rect">
            <a:avLst/>
          </a:prstGeom>
        </p:spPr>
      </p:pic>
    </p:spTree>
    <p:extLst>
      <p:ext uri="{BB962C8B-B14F-4D97-AF65-F5344CB8AC3E}">
        <p14:creationId xmlns:p14="http://schemas.microsoft.com/office/powerpoint/2010/main" val="5897660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8DB80-9BBF-461B-9243-BAB9398CC244}"/>
              </a:ext>
            </a:extLst>
          </p:cNvPr>
          <p:cNvSpPr>
            <a:spLocks noGrp="1"/>
          </p:cNvSpPr>
          <p:nvPr>
            <p:ph type="title"/>
          </p:nvPr>
        </p:nvSpPr>
        <p:spPr/>
        <p:txBody>
          <a:bodyPr/>
          <a:lstStyle/>
          <a:p>
            <a:r>
              <a:rPr lang="en-GB" dirty="0"/>
              <a:t>Transition to Multivariate Approaches</a:t>
            </a:r>
          </a:p>
        </p:txBody>
      </p:sp>
      <p:pic>
        <p:nvPicPr>
          <p:cNvPr id="12" name="Content Placeholder 11">
            <a:extLst>
              <a:ext uri="{FF2B5EF4-FFF2-40B4-BE49-F238E27FC236}">
                <a16:creationId xmlns:a16="http://schemas.microsoft.com/office/drawing/2014/main" id="{D4486699-72DD-480F-AB8F-DCC618A0359E}"/>
              </a:ext>
            </a:extLst>
          </p:cNvPr>
          <p:cNvPicPr>
            <a:picLocks noGrp="1" noChangeAspect="1"/>
          </p:cNvPicPr>
          <p:nvPr>
            <p:ph sz="half" idx="1"/>
          </p:nvPr>
        </p:nvPicPr>
        <p:blipFill>
          <a:blip r:embed="rId2"/>
          <a:stretch>
            <a:fillRect/>
          </a:stretch>
        </p:blipFill>
        <p:spPr>
          <a:xfrm>
            <a:off x="1096962" y="1815594"/>
            <a:ext cx="6982325" cy="4334685"/>
          </a:xfrm>
          <a:prstGeom prst="rect">
            <a:avLst/>
          </a:prstGeom>
        </p:spPr>
      </p:pic>
      <p:sp>
        <p:nvSpPr>
          <p:cNvPr id="13" name="Content Placeholder 12">
            <a:extLst>
              <a:ext uri="{FF2B5EF4-FFF2-40B4-BE49-F238E27FC236}">
                <a16:creationId xmlns:a16="http://schemas.microsoft.com/office/drawing/2014/main" id="{4E7D1C47-3612-4AFA-905D-C5035007905E}"/>
              </a:ext>
            </a:extLst>
          </p:cNvPr>
          <p:cNvSpPr>
            <a:spLocks noGrp="1"/>
          </p:cNvSpPr>
          <p:nvPr>
            <p:ph sz="half" idx="2"/>
          </p:nvPr>
        </p:nvSpPr>
        <p:spPr>
          <a:xfrm>
            <a:off x="8480120" y="3428999"/>
            <a:ext cx="2675559" cy="879953"/>
          </a:xfrm>
        </p:spPr>
        <p:txBody>
          <a:bodyPr/>
          <a:lstStyle/>
          <a:p>
            <a:pPr algn="l"/>
            <a:r>
              <a:rPr lang="en-GB" sz="1800" b="0" i="0" u="none" strike="noStrike" baseline="0" dirty="0">
                <a:latin typeface="+mn-lt"/>
              </a:rPr>
              <a:t>Independent variables may complement each other</a:t>
            </a:r>
            <a:endParaRPr lang="en-GB" dirty="0">
              <a:latin typeface="+mn-lt"/>
            </a:endParaRPr>
          </a:p>
        </p:txBody>
      </p:sp>
      <p:sp>
        <p:nvSpPr>
          <p:cNvPr id="4" name="Slide Number Placeholder 3">
            <a:extLst>
              <a:ext uri="{FF2B5EF4-FFF2-40B4-BE49-F238E27FC236}">
                <a16:creationId xmlns:a16="http://schemas.microsoft.com/office/drawing/2014/main" id="{688F8742-C5B1-4D18-944A-B30680B13874}"/>
              </a:ext>
            </a:extLst>
          </p:cNvPr>
          <p:cNvSpPr>
            <a:spLocks noGrp="1"/>
          </p:cNvSpPr>
          <p:nvPr>
            <p:ph type="sldNum" sz="quarter" idx="12"/>
          </p:nvPr>
        </p:nvSpPr>
        <p:spPr/>
        <p:txBody>
          <a:bodyPr/>
          <a:lstStyle/>
          <a:p>
            <a:fld id="{FA9DCF47-EE8D-42CB-8FF9-3693EE2AC0AF}" type="slidenum">
              <a:rPr lang="en-GB" smtClean="0"/>
              <a:t>85</a:t>
            </a:fld>
            <a:endParaRPr lang="en-GB"/>
          </a:p>
        </p:txBody>
      </p:sp>
      <p:sp>
        <p:nvSpPr>
          <p:cNvPr id="8" name="TextBox 7">
            <a:extLst>
              <a:ext uri="{FF2B5EF4-FFF2-40B4-BE49-F238E27FC236}">
                <a16:creationId xmlns:a16="http://schemas.microsoft.com/office/drawing/2014/main" id="{092815AA-83DA-445E-88A3-AC1BFDE432EB}"/>
              </a:ext>
            </a:extLst>
          </p:cNvPr>
          <p:cNvSpPr txBox="1"/>
          <p:nvPr/>
        </p:nvSpPr>
        <p:spPr>
          <a:xfrm>
            <a:off x="454068" y="6434733"/>
            <a:ext cx="9446390" cy="307777"/>
          </a:xfrm>
          <a:prstGeom prst="rect">
            <a:avLst/>
          </a:prstGeom>
          <a:noFill/>
        </p:spPr>
        <p:txBody>
          <a:bodyPr wrap="square">
            <a:spAutoFit/>
          </a:bodyPr>
          <a:lstStyle/>
          <a:p>
            <a:r>
              <a:rPr lang="en-GB" sz="1400" b="0" i="0" u="none" strike="noStrike" baseline="0" dirty="0" err="1">
                <a:latin typeface="AdvPTimesB"/>
              </a:rPr>
              <a:t>Saccenti</a:t>
            </a:r>
            <a:r>
              <a:rPr lang="en-GB" sz="1400" b="0" i="0" u="none" strike="noStrike" baseline="0" dirty="0">
                <a:latin typeface="AdvPTimesB"/>
              </a:rPr>
              <a:t> et al., </a:t>
            </a:r>
            <a:r>
              <a:rPr lang="pt-BR" sz="1400" dirty="0"/>
              <a:t>Metabolomics (2014) 10:361–374, DOI 10.1007/s11306-013-0598-6</a:t>
            </a:r>
            <a:endParaRPr lang="en-GB" sz="1400" dirty="0"/>
          </a:p>
        </p:txBody>
      </p:sp>
    </p:spTree>
    <p:extLst>
      <p:ext uri="{BB962C8B-B14F-4D97-AF65-F5344CB8AC3E}">
        <p14:creationId xmlns:p14="http://schemas.microsoft.com/office/powerpoint/2010/main" val="2023053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B8EE78B8-94F9-0B42-B326-FEB0F64DAA91}"/>
              </a:ext>
            </a:extLst>
          </p:cNvPr>
          <p:cNvSpPr>
            <a:spLocks noGrp="1"/>
          </p:cNvSpPr>
          <p:nvPr>
            <p:ph type="title"/>
          </p:nvPr>
        </p:nvSpPr>
        <p:spPr>
          <a:xfrm>
            <a:off x="2209800" y="304800"/>
            <a:ext cx="7772400" cy="1143000"/>
          </a:xfrm>
        </p:spPr>
        <p:txBody>
          <a:bodyPr/>
          <a:lstStyle/>
          <a:p>
            <a:pPr eaLnBrk="1" hangingPunct="1"/>
            <a:r>
              <a:rPr lang="en-US" altLang="en-US"/>
              <a:t>Two-Stage Study Designs</a:t>
            </a:r>
          </a:p>
        </p:txBody>
      </p:sp>
      <p:sp>
        <p:nvSpPr>
          <p:cNvPr id="57346" name="Content Placeholder 2">
            <a:extLst>
              <a:ext uri="{FF2B5EF4-FFF2-40B4-BE49-F238E27FC236}">
                <a16:creationId xmlns:a16="http://schemas.microsoft.com/office/drawing/2014/main" id="{D03C5CDA-A642-634F-90BC-39E5FAB14485}"/>
              </a:ext>
            </a:extLst>
          </p:cNvPr>
          <p:cNvSpPr>
            <a:spLocks noGrp="1"/>
          </p:cNvSpPr>
          <p:nvPr>
            <p:ph idx="1"/>
          </p:nvPr>
        </p:nvSpPr>
        <p:spPr>
          <a:xfrm>
            <a:off x="2209800" y="1752600"/>
            <a:ext cx="7772400" cy="4114800"/>
          </a:xfrm>
        </p:spPr>
        <p:txBody>
          <a:bodyPr/>
          <a:lstStyle/>
          <a:p>
            <a:pPr eaLnBrk="1" hangingPunct="1"/>
            <a:r>
              <a:rPr lang="en-US" altLang="en-US"/>
              <a:t>Most widely accepted designs for ‘omics’ studies now….</a:t>
            </a:r>
          </a:p>
          <a:p>
            <a:pPr eaLnBrk="1" hangingPunct="1"/>
            <a:endParaRPr lang="en-US" altLang="en-US"/>
          </a:p>
          <a:p>
            <a:pPr eaLnBrk="1" hangingPunct="1"/>
            <a:r>
              <a:rPr lang="en-US" altLang="en-US"/>
              <a:t>Discovery (training set): large sample size, identify discoveries (FDR)</a:t>
            </a:r>
          </a:p>
          <a:p>
            <a:pPr eaLnBrk="1" hangingPunct="1"/>
            <a:endParaRPr lang="en-US" altLang="en-US"/>
          </a:p>
          <a:p>
            <a:pPr eaLnBrk="1" hangingPunct="1"/>
            <a:r>
              <a:rPr lang="en-US" altLang="en-US"/>
              <a:t>Validation (test set): independent from discovery set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91315D23-8922-FB49-A44D-E8EF708A484E}"/>
              </a:ext>
            </a:extLst>
          </p:cNvPr>
          <p:cNvSpPr>
            <a:spLocks noGrp="1"/>
          </p:cNvSpPr>
          <p:nvPr>
            <p:ph type="title"/>
          </p:nvPr>
        </p:nvSpPr>
        <p:spPr/>
        <p:txBody>
          <a:bodyPr/>
          <a:lstStyle/>
          <a:p>
            <a:pPr eaLnBrk="1" hangingPunct="1"/>
            <a:r>
              <a:rPr lang="en-US" altLang="en-US"/>
              <a:t>Univariate approaches</a:t>
            </a:r>
          </a:p>
        </p:txBody>
      </p:sp>
      <p:sp>
        <p:nvSpPr>
          <p:cNvPr id="64514" name="Content Placeholder 2">
            <a:extLst>
              <a:ext uri="{FF2B5EF4-FFF2-40B4-BE49-F238E27FC236}">
                <a16:creationId xmlns:a16="http://schemas.microsoft.com/office/drawing/2014/main" id="{AEA2A1CE-AE57-8942-AD5D-3BA1183535A8}"/>
              </a:ext>
            </a:extLst>
          </p:cNvPr>
          <p:cNvSpPr>
            <a:spLocks noGrp="1"/>
          </p:cNvSpPr>
          <p:nvPr>
            <p:ph idx="1"/>
          </p:nvPr>
        </p:nvSpPr>
        <p:spPr/>
        <p:txBody>
          <a:bodyPr>
            <a:normAutofit/>
          </a:bodyPr>
          <a:lstStyle/>
          <a:p>
            <a:pPr eaLnBrk="1" hangingPunct="1"/>
            <a:r>
              <a:rPr lang="en-US" altLang="en-US" dirty="0">
                <a:solidFill>
                  <a:srgbClr val="FF0000"/>
                </a:solidFill>
              </a:rPr>
              <a:t>Advantages</a:t>
            </a:r>
          </a:p>
          <a:p>
            <a:pPr eaLnBrk="1" hangingPunct="1"/>
            <a:r>
              <a:rPr lang="en-US" altLang="en-US" dirty="0"/>
              <a:t>Computational efficiency</a:t>
            </a:r>
          </a:p>
          <a:p>
            <a:pPr eaLnBrk="1" hangingPunct="1"/>
            <a:r>
              <a:rPr lang="en-US" altLang="en-US" dirty="0"/>
              <a:t>Model Flexibility</a:t>
            </a:r>
          </a:p>
          <a:p>
            <a:pPr lvl="1" eaLnBrk="1" hangingPunct="1"/>
            <a:r>
              <a:rPr lang="en-US" altLang="en-US" dirty="0"/>
              <a:t>Generalized linear models</a:t>
            </a:r>
          </a:p>
          <a:p>
            <a:pPr lvl="1" eaLnBrk="1" hangingPunct="1"/>
            <a:r>
              <a:rPr lang="en-US" altLang="en-US" dirty="0"/>
              <a:t>No need to model correlation structure in x</a:t>
            </a:r>
          </a:p>
          <a:p>
            <a:pPr lvl="1" eaLnBrk="1" hangingPunct="1"/>
            <a:r>
              <a:rPr lang="en-US" altLang="en-US" dirty="0"/>
              <a:t>Adjustment for confounders easy</a:t>
            </a:r>
          </a:p>
          <a:p>
            <a:pPr eaLnBrk="1" hangingPunct="1"/>
            <a:r>
              <a:rPr lang="en-US" altLang="en-US" dirty="0">
                <a:solidFill>
                  <a:srgbClr val="FF0000"/>
                </a:solidFill>
              </a:rPr>
              <a:t>Limitations</a:t>
            </a:r>
          </a:p>
          <a:p>
            <a:pPr eaLnBrk="1" hangingPunct="1"/>
            <a:r>
              <a:rPr lang="en-US" altLang="en-US" dirty="0"/>
              <a:t>Models do not account for potential combined effects of X factors</a:t>
            </a:r>
          </a:p>
          <a:p>
            <a:pPr lvl="1" eaLnBrk="1" hangingPunct="1"/>
            <a:r>
              <a:rPr lang="en-US" altLang="en-US" dirty="0"/>
              <a:t>Multivariate approaches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DC86EDC6-2034-4649-9BD2-CC0CA5378ADC}"/>
              </a:ext>
            </a:extLst>
          </p:cNvPr>
          <p:cNvSpPr>
            <a:spLocks noGrp="1"/>
          </p:cNvSpPr>
          <p:nvPr>
            <p:ph type="title"/>
          </p:nvPr>
        </p:nvSpPr>
        <p:spPr/>
        <p:txBody>
          <a:bodyPr/>
          <a:lstStyle/>
          <a:p>
            <a:pPr eaLnBrk="1" hangingPunct="1"/>
            <a:r>
              <a:rPr lang="en-GB" altLang="en-US"/>
              <a:t>Multivariate approaches</a:t>
            </a:r>
            <a:endParaRPr lang="en-US" altLang="en-US"/>
          </a:p>
        </p:txBody>
      </p:sp>
      <p:sp>
        <p:nvSpPr>
          <p:cNvPr id="65538" name="Content Placeholder 2">
            <a:extLst>
              <a:ext uri="{FF2B5EF4-FFF2-40B4-BE49-F238E27FC236}">
                <a16:creationId xmlns:a16="http://schemas.microsoft.com/office/drawing/2014/main" id="{EF5DE335-9CD0-6340-B6CF-AB649E767D14}"/>
              </a:ext>
            </a:extLst>
          </p:cNvPr>
          <p:cNvSpPr>
            <a:spLocks noGrp="1"/>
          </p:cNvSpPr>
          <p:nvPr>
            <p:ph idx="1"/>
          </p:nvPr>
        </p:nvSpPr>
        <p:spPr/>
        <p:txBody>
          <a:bodyPr>
            <a:normAutofit lnSpcReduction="10000"/>
          </a:bodyPr>
          <a:lstStyle/>
          <a:p>
            <a:pPr eaLnBrk="1" hangingPunct="1"/>
            <a:r>
              <a:rPr lang="en-US" altLang="en-US" dirty="0"/>
              <a:t>Dimension Reduction techniques:</a:t>
            </a:r>
          </a:p>
          <a:p>
            <a:pPr lvl="1" eaLnBrk="1" hangingPunct="1"/>
            <a:r>
              <a:rPr lang="en-US" altLang="en-US" dirty="0"/>
              <a:t>Aim: Identify summary covariates (components) constructed as linear combinations of original variables which accurately reconstruct in a lower dimension the structure of the original data</a:t>
            </a:r>
          </a:p>
          <a:p>
            <a:pPr lvl="1" eaLnBrk="1" hangingPunct="1"/>
            <a:r>
              <a:rPr lang="en-US" altLang="en-US" dirty="0"/>
              <a:t>Main approaches: unsupervised (e.g. PCA) and supervised (e.g. PLS-based approaches)</a:t>
            </a:r>
          </a:p>
          <a:p>
            <a:pPr lvl="1" eaLnBrk="1" hangingPunct="1"/>
            <a:r>
              <a:rPr lang="en-US" altLang="en-US" dirty="0"/>
              <a:t>Main limitation: results may not guarantee easy interpretability</a:t>
            </a:r>
          </a:p>
          <a:p>
            <a:pPr eaLnBrk="1" hangingPunct="1"/>
            <a:r>
              <a:rPr lang="en-US" altLang="en-US" dirty="0"/>
              <a:t>Variable selection techniques:</a:t>
            </a:r>
          </a:p>
          <a:p>
            <a:pPr lvl="1" eaLnBrk="1" hangingPunct="1"/>
            <a:r>
              <a:rPr lang="en-US" altLang="en-US" dirty="0"/>
              <a:t>Aim: identify a sparse set of predictors that jointly predicts Y</a:t>
            </a:r>
          </a:p>
          <a:p>
            <a:pPr lvl="1" eaLnBrk="1" hangingPunct="1"/>
            <a:r>
              <a:rPr lang="en-US" altLang="en-US" dirty="0"/>
              <a:t>Two main approaches: </a:t>
            </a:r>
            <a:r>
              <a:rPr lang="en-US" altLang="en-US" dirty="0" err="1"/>
              <a:t>penalised</a:t>
            </a:r>
            <a:r>
              <a:rPr lang="en-US" altLang="en-US" dirty="0"/>
              <a:t> regression (e.g. lasso approaches), and Bayesian Variable Selection approaches (BVS)</a:t>
            </a:r>
          </a:p>
          <a:p>
            <a:pPr lvl="1" eaLnBrk="1" hangingPunct="1"/>
            <a:r>
              <a:rPr lang="en-US" altLang="en-US" dirty="0"/>
              <a:t>⇒variable selection approaches implicitly correct for multiple testing</a:t>
            </a:r>
          </a:p>
          <a:p>
            <a:pPr lvl="1" eaLnBrk="1" hangingPunct="1"/>
            <a:endParaRPr lang="en-US"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8DB80-9BBF-461B-9243-BAB9398CC244}"/>
              </a:ext>
            </a:extLst>
          </p:cNvPr>
          <p:cNvSpPr>
            <a:spLocks noGrp="1"/>
          </p:cNvSpPr>
          <p:nvPr>
            <p:ph type="title"/>
          </p:nvPr>
        </p:nvSpPr>
        <p:spPr/>
        <p:txBody>
          <a:bodyPr/>
          <a:lstStyle/>
          <a:p>
            <a:r>
              <a:rPr lang="en-GB" dirty="0"/>
              <a:t>Transition to Multivariate Approaches</a:t>
            </a:r>
          </a:p>
        </p:txBody>
      </p:sp>
      <p:sp>
        <p:nvSpPr>
          <p:cNvPr id="11" name="Content Placeholder 10">
            <a:extLst>
              <a:ext uri="{FF2B5EF4-FFF2-40B4-BE49-F238E27FC236}">
                <a16:creationId xmlns:a16="http://schemas.microsoft.com/office/drawing/2014/main" id="{C619BC05-1358-466A-AD06-B93A4F12DF5E}"/>
              </a:ext>
            </a:extLst>
          </p:cNvPr>
          <p:cNvSpPr>
            <a:spLocks noGrp="1"/>
          </p:cNvSpPr>
          <p:nvPr>
            <p:ph sz="half" idx="1"/>
          </p:nvPr>
        </p:nvSpPr>
        <p:spPr/>
        <p:txBody>
          <a:bodyPr>
            <a:normAutofit/>
          </a:bodyPr>
          <a:lstStyle/>
          <a:p>
            <a:r>
              <a:rPr lang="en-GB" sz="2400" b="0" i="0" u="none" strike="noStrike" baseline="0" dirty="0">
                <a:solidFill>
                  <a:srgbClr val="FF0000"/>
                </a:solidFill>
                <a:latin typeface="+mn-lt"/>
              </a:rPr>
              <a:t>Why do I see something univariately when I see nothing </a:t>
            </a:r>
            <a:r>
              <a:rPr lang="en-GB" sz="2400" b="0" i="0" u="none" strike="noStrike" baseline="0" dirty="0" err="1">
                <a:solidFill>
                  <a:srgbClr val="FF0000"/>
                </a:solidFill>
                <a:latin typeface="+mn-lt"/>
              </a:rPr>
              <a:t>multivariately</a:t>
            </a:r>
            <a:r>
              <a:rPr lang="en-GB" sz="2400" b="0" i="0" u="none" strike="noStrike" baseline="0" dirty="0">
                <a:solidFill>
                  <a:srgbClr val="FF0000"/>
                </a:solidFill>
                <a:latin typeface="+mn-lt"/>
              </a:rPr>
              <a:t>?</a:t>
            </a:r>
            <a:endParaRPr lang="en-GB" sz="2400" dirty="0">
              <a:solidFill>
                <a:srgbClr val="FF0000"/>
              </a:solidFill>
              <a:latin typeface="+mn-lt"/>
            </a:endParaRPr>
          </a:p>
          <a:p>
            <a:pPr algn="l"/>
            <a:r>
              <a:rPr lang="en-GB" sz="1800" b="0" i="0" u="none" strike="noStrike" baseline="0" dirty="0">
                <a:latin typeface="+mn-lt"/>
              </a:rPr>
              <a:t>Masking of information by uninformative variables</a:t>
            </a:r>
          </a:p>
          <a:p>
            <a:pPr lvl="1"/>
            <a:r>
              <a:rPr lang="en-GB" sz="1600" b="0" i="0" u="none" strike="noStrike" baseline="0" dirty="0">
                <a:latin typeface="+mn-lt"/>
              </a:rPr>
              <a:t>the biological information is contained in a limited subset of measured metabolites</a:t>
            </a:r>
            <a:endParaRPr lang="en-GB" sz="1400" b="0" i="0" u="none" strike="noStrike" baseline="0" dirty="0">
              <a:latin typeface="+mn-lt"/>
            </a:endParaRPr>
          </a:p>
          <a:p>
            <a:pPr algn="l"/>
            <a:r>
              <a:rPr lang="en-GB" sz="1800" b="0" i="0" u="none" strike="noStrike" baseline="0" dirty="0">
                <a:latin typeface="+mn-lt"/>
              </a:rPr>
              <a:t>Covariances and correlations are difficult to estimate</a:t>
            </a:r>
          </a:p>
          <a:p>
            <a:pPr lvl="1"/>
            <a:r>
              <a:rPr lang="en-GB" sz="1600" b="0" i="0" u="none" strike="noStrike" baseline="0" dirty="0">
                <a:latin typeface="+mn-lt"/>
              </a:rPr>
              <a:t>the true covariance matrix of the population from which the samples are drawn needs to be known</a:t>
            </a:r>
          </a:p>
        </p:txBody>
      </p:sp>
      <p:sp>
        <p:nvSpPr>
          <p:cNvPr id="10" name="Text Placeholder 9">
            <a:extLst>
              <a:ext uri="{FF2B5EF4-FFF2-40B4-BE49-F238E27FC236}">
                <a16:creationId xmlns:a16="http://schemas.microsoft.com/office/drawing/2014/main" id="{5B9A10ED-B77D-4138-A71F-7B001140EDB2}"/>
              </a:ext>
            </a:extLst>
          </p:cNvPr>
          <p:cNvSpPr>
            <a:spLocks noGrp="1"/>
          </p:cNvSpPr>
          <p:nvPr>
            <p:ph sz="half" idx="2"/>
          </p:nvPr>
        </p:nvSpPr>
        <p:spPr/>
        <p:txBody>
          <a:bodyPr>
            <a:normAutofit/>
          </a:bodyPr>
          <a:lstStyle/>
          <a:p>
            <a:r>
              <a:rPr lang="en-GB" sz="1800" b="0" i="0" u="none" strike="noStrike" baseline="0" dirty="0">
                <a:latin typeface="+mn-lt"/>
              </a:rPr>
              <a:t>Univariate and multivariate testing procedures may not overlap</a:t>
            </a:r>
            <a:endParaRPr lang="en-GB" sz="1800" dirty="0">
              <a:latin typeface="+mn-lt"/>
            </a:endParaRPr>
          </a:p>
          <a:p>
            <a:pPr algn="l"/>
            <a:endParaRPr lang="en-GB" sz="1800" dirty="0">
              <a:latin typeface="+mn-lt"/>
            </a:endParaRPr>
          </a:p>
        </p:txBody>
      </p:sp>
      <p:sp>
        <p:nvSpPr>
          <p:cNvPr id="4" name="Slide Number Placeholder 3">
            <a:extLst>
              <a:ext uri="{FF2B5EF4-FFF2-40B4-BE49-F238E27FC236}">
                <a16:creationId xmlns:a16="http://schemas.microsoft.com/office/drawing/2014/main" id="{688F8742-C5B1-4D18-944A-B30680B13874}"/>
              </a:ext>
            </a:extLst>
          </p:cNvPr>
          <p:cNvSpPr>
            <a:spLocks noGrp="1"/>
          </p:cNvSpPr>
          <p:nvPr>
            <p:ph type="sldNum" sz="quarter" idx="12"/>
          </p:nvPr>
        </p:nvSpPr>
        <p:spPr/>
        <p:txBody>
          <a:bodyPr/>
          <a:lstStyle/>
          <a:p>
            <a:fld id="{FA9DCF47-EE8D-42CB-8FF9-3693EE2AC0AF}" type="slidenum">
              <a:rPr lang="en-GB" smtClean="0"/>
              <a:t>89</a:t>
            </a:fld>
            <a:endParaRPr lang="en-GB"/>
          </a:p>
        </p:txBody>
      </p:sp>
      <p:sp>
        <p:nvSpPr>
          <p:cNvPr id="8" name="TextBox 7">
            <a:extLst>
              <a:ext uri="{FF2B5EF4-FFF2-40B4-BE49-F238E27FC236}">
                <a16:creationId xmlns:a16="http://schemas.microsoft.com/office/drawing/2014/main" id="{092815AA-83DA-445E-88A3-AC1BFDE432EB}"/>
              </a:ext>
            </a:extLst>
          </p:cNvPr>
          <p:cNvSpPr txBox="1"/>
          <p:nvPr/>
        </p:nvSpPr>
        <p:spPr>
          <a:xfrm>
            <a:off x="454068" y="6434733"/>
            <a:ext cx="9446390" cy="307777"/>
          </a:xfrm>
          <a:prstGeom prst="rect">
            <a:avLst/>
          </a:prstGeom>
          <a:noFill/>
        </p:spPr>
        <p:txBody>
          <a:bodyPr wrap="square">
            <a:spAutoFit/>
          </a:bodyPr>
          <a:lstStyle/>
          <a:p>
            <a:r>
              <a:rPr lang="en-GB" sz="1400" b="0" i="0" u="none" strike="noStrike" baseline="0" dirty="0" err="1">
                <a:latin typeface="AdvPTimesB"/>
              </a:rPr>
              <a:t>Saccenti</a:t>
            </a:r>
            <a:r>
              <a:rPr lang="en-GB" sz="1400" b="0" i="0" u="none" strike="noStrike" baseline="0" dirty="0">
                <a:latin typeface="AdvPTimesB"/>
              </a:rPr>
              <a:t> et al., </a:t>
            </a:r>
            <a:r>
              <a:rPr lang="pt-BR" sz="1400" dirty="0"/>
              <a:t>Metabolomics (2014) 10:361–374, DOI 10.1007/s11306-013-0598-6</a:t>
            </a:r>
            <a:endParaRPr lang="en-GB" sz="1400" dirty="0"/>
          </a:p>
        </p:txBody>
      </p:sp>
    </p:spTree>
    <p:extLst>
      <p:ext uri="{BB962C8B-B14F-4D97-AF65-F5344CB8AC3E}">
        <p14:creationId xmlns:p14="http://schemas.microsoft.com/office/powerpoint/2010/main" val="4128246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9F000-35C4-E0D5-E327-70B07D7742EF}"/>
              </a:ext>
            </a:extLst>
          </p:cNvPr>
          <p:cNvSpPr>
            <a:spLocks noGrp="1"/>
          </p:cNvSpPr>
          <p:nvPr>
            <p:ph type="title"/>
          </p:nvPr>
        </p:nvSpPr>
        <p:spPr>
          <a:xfrm>
            <a:off x="686834" y="1153572"/>
            <a:ext cx="3200400" cy="4461163"/>
          </a:xfrm>
        </p:spPr>
        <p:txBody>
          <a:bodyPr>
            <a:normAutofit/>
          </a:bodyPr>
          <a:lstStyle/>
          <a:p>
            <a:r>
              <a:rPr lang="en-GR">
                <a:solidFill>
                  <a:srgbClr val="FFFFFF"/>
                </a:solidFill>
              </a:rPr>
              <a:t>Nested case control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1116F92-D15E-D166-3852-3D937B69346B}"/>
              </a:ext>
            </a:extLst>
          </p:cNvPr>
          <p:cNvSpPr>
            <a:spLocks noGrp="1"/>
          </p:cNvSpPr>
          <p:nvPr>
            <p:ph idx="1"/>
          </p:nvPr>
        </p:nvSpPr>
        <p:spPr>
          <a:xfrm>
            <a:off x="4447308" y="591344"/>
            <a:ext cx="6906491" cy="5585619"/>
          </a:xfrm>
        </p:spPr>
        <p:txBody>
          <a:bodyPr anchor="ctr">
            <a:normAutofit/>
          </a:bodyPr>
          <a:lstStyle/>
          <a:p>
            <a:pPr>
              <a:buFont typeface="Arial" panose="020B0604020202020204" pitchFamily="34" charset="0"/>
              <a:buChar char="•"/>
            </a:pPr>
            <a:r>
              <a:rPr lang="en-GB" b="0" i="0" u="none" strike="noStrike">
                <a:effectLst/>
              </a:rPr>
              <a:t>Identify cases from a cohort over time</a:t>
            </a:r>
          </a:p>
          <a:p>
            <a:pPr>
              <a:buFont typeface="Arial" panose="020B0604020202020204" pitchFamily="34" charset="0"/>
              <a:buChar char="•"/>
            </a:pPr>
            <a:r>
              <a:rPr lang="en-GB" b="0" i="0" u="none" strike="noStrike">
                <a:effectLst/>
              </a:rPr>
              <a:t>Match each case to one or more disease-free controls from the same timeframe</a:t>
            </a:r>
          </a:p>
          <a:p>
            <a:pPr>
              <a:buFont typeface="Arial" panose="020B0604020202020204" pitchFamily="34" charset="0"/>
              <a:buChar char="•"/>
            </a:pPr>
            <a:r>
              <a:rPr lang="en-GB" b="0" i="0" u="none" strike="noStrike">
                <a:effectLst/>
              </a:rPr>
              <a:t>Often used with incidence density sampling</a:t>
            </a:r>
          </a:p>
          <a:p>
            <a:pPr>
              <a:buFont typeface="Arial" panose="020B0604020202020204" pitchFamily="34" charset="0"/>
              <a:buChar char="•"/>
            </a:pPr>
            <a:r>
              <a:rPr lang="en-GB" b="0" i="0" u="none" strike="noStrike">
                <a:effectLst/>
              </a:rPr>
              <a:t>Matching factors can include age, sex, etc.</a:t>
            </a:r>
          </a:p>
          <a:p>
            <a:pPr>
              <a:buFont typeface="Arial" panose="020B0604020202020204" pitchFamily="34" charset="0"/>
              <a:buChar char="•"/>
            </a:pPr>
            <a:r>
              <a:rPr lang="en-GB"/>
              <a:t>U</a:t>
            </a:r>
            <a:r>
              <a:rPr lang="en-GB" dirty="0"/>
              <a:t>se </a:t>
            </a:r>
            <a:r>
              <a:rPr lang="en-GB" b="1" dirty="0"/>
              <a:t>conditional logistic regression</a:t>
            </a:r>
            <a:endParaRPr lang="en-GB" b="1"/>
          </a:p>
          <a:p>
            <a:pPr lvl="1"/>
            <a:r>
              <a:rPr lang="en-GB" b="0" i="0" u="none" strike="noStrike">
                <a:effectLst/>
              </a:rPr>
              <a:t>each case is compared only with their matched control(s). Since the matched controls are representative of the risk set at the time of diagnosis of the case, conditional logistic regression estimates (log) incidence rate ratios.</a:t>
            </a:r>
          </a:p>
          <a:p>
            <a:pPr>
              <a:buFont typeface="Arial" panose="020B0604020202020204" pitchFamily="34" charset="0"/>
              <a:buChar char="•"/>
            </a:pPr>
            <a:endParaRPr lang="en-GB" b="0" i="0" u="none" strike="noStrike">
              <a:effectLst/>
            </a:endParaRPr>
          </a:p>
          <a:p>
            <a:endParaRPr lang="en-GR" dirty="0"/>
          </a:p>
        </p:txBody>
      </p:sp>
    </p:spTree>
    <p:extLst>
      <p:ext uri="{BB962C8B-B14F-4D97-AF65-F5344CB8AC3E}">
        <p14:creationId xmlns:p14="http://schemas.microsoft.com/office/powerpoint/2010/main" val="42320764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87F60AF0-E91F-2C4C-B203-A4736C0EDE80}"/>
              </a:ext>
            </a:extLst>
          </p:cNvPr>
          <p:cNvSpPr>
            <a:spLocks noGrp="1"/>
          </p:cNvSpPr>
          <p:nvPr>
            <p:ph type="title"/>
          </p:nvPr>
        </p:nvSpPr>
        <p:spPr>
          <a:xfrm>
            <a:off x="2152650" y="365126"/>
            <a:ext cx="8058150" cy="1325563"/>
          </a:xfrm>
        </p:spPr>
        <p:txBody>
          <a:bodyPr/>
          <a:lstStyle/>
          <a:p>
            <a:pPr eaLnBrk="1" hangingPunct="1"/>
            <a:r>
              <a:rPr lang="en-US" altLang="en-US" sz="1800" dirty="0">
                <a:latin typeface="Calibri" panose="020F0502020204030204" pitchFamily="34" charset="0"/>
                <a:cs typeface="Calibri" panose="020F0502020204030204" pitchFamily="34" charset="0"/>
              </a:rPr>
              <a:t>M. </a:t>
            </a:r>
            <a:r>
              <a:rPr lang="en-US" altLang="en-US" sz="1800" dirty="0" err="1">
                <a:latin typeface="Calibri" panose="020F0502020204030204" pitchFamily="34" charset="0"/>
                <a:cs typeface="Calibri" panose="020F0502020204030204" pitchFamily="34" charset="0"/>
              </a:rPr>
              <a:t>Chadeau-Hyam</a:t>
            </a:r>
            <a:r>
              <a:rPr lang="en-US" altLang="en-US" sz="1800" dirty="0">
                <a:latin typeface="Calibri" panose="020F0502020204030204" pitchFamily="34" charset="0"/>
                <a:cs typeface="Calibri" panose="020F0502020204030204" pitchFamily="34" charset="0"/>
              </a:rPr>
              <a:t> et al. Deciphering the Complex: Methodological</a:t>
            </a:r>
            <a:br>
              <a:rPr lang="en-US" altLang="en-US" sz="1800" dirty="0">
                <a:latin typeface="Calibri" panose="020F0502020204030204" pitchFamily="34" charset="0"/>
                <a:cs typeface="Calibri" panose="020F0502020204030204" pitchFamily="34" charset="0"/>
              </a:rPr>
            </a:br>
            <a:r>
              <a:rPr lang="en-US" altLang="en-US" sz="1800" dirty="0">
                <a:latin typeface="Calibri" panose="020F0502020204030204" pitchFamily="34" charset="0"/>
                <a:cs typeface="Calibri" panose="020F0502020204030204" pitchFamily="34" charset="0"/>
              </a:rPr>
              <a:t>Overview of Statistical Models to Derive OMICS-Based Biomarkers.</a:t>
            </a:r>
            <a:br>
              <a:rPr lang="en-US" altLang="en-US" sz="1800" dirty="0">
                <a:latin typeface="Calibri" panose="020F0502020204030204" pitchFamily="34" charset="0"/>
                <a:cs typeface="Calibri" panose="020F0502020204030204" pitchFamily="34" charset="0"/>
              </a:rPr>
            </a:br>
            <a:r>
              <a:rPr lang="en-US" altLang="en-US" sz="1800" dirty="0">
                <a:latin typeface="Calibri" panose="020F0502020204030204" pitchFamily="34" charset="0"/>
                <a:cs typeface="Calibri" panose="020F0502020204030204" pitchFamily="34" charset="0"/>
              </a:rPr>
              <a:t>Environ Mol Mutagen, 2013 Aug;9(8).</a:t>
            </a:r>
            <a:br>
              <a:rPr lang="en-US" altLang="en-US" sz="1800" dirty="0">
                <a:latin typeface="Calibri" panose="020F0502020204030204" pitchFamily="34" charset="0"/>
                <a:cs typeface="Calibri" panose="020F0502020204030204" pitchFamily="34" charset="0"/>
              </a:rPr>
            </a:br>
            <a:endParaRPr lang="en-US" altLang="en-US" sz="1800" dirty="0">
              <a:latin typeface="Calibri" panose="020F0502020204030204" pitchFamily="34" charset="0"/>
              <a:cs typeface="Calibri" panose="020F0502020204030204" pitchFamily="34" charset="0"/>
            </a:endParaRPr>
          </a:p>
        </p:txBody>
      </p:sp>
      <p:sp>
        <p:nvSpPr>
          <p:cNvPr id="66562" name="Content Placeholder 2">
            <a:extLst>
              <a:ext uri="{FF2B5EF4-FFF2-40B4-BE49-F238E27FC236}">
                <a16:creationId xmlns:a16="http://schemas.microsoft.com/office/drawing/2014/main" id="{79902E3C-76D2-A447-9DAF-0B995D32D4EA}"/>
              </a:ext>
            </a:extLst>
          </p:cNvPr>
          <p:cNvSpPr>
            <a:spLocks noGrp="1"/>
          </p:cNvSpPr>
          <p:nvPr>
            <p:ph idx="1"/>
          </p:nvPr>
        </p:nvSpPr>
        <p:spPr/>
        <p:txBody>
          <a:bodyPr/>
          <a:lstStyle/>
          <a:p>
            <a:pPr eaLnBrk="1" hangingPunct="1"/>
            <a:endParaRPr lang="en-US" altLang="en-US"/>
          </a:p>
        </p:txBody>
      </p:sp>
      <p:pic>
        <p:nvPicPr>
          <p:cNvPr id="66563" name="Picture 3">
            <a:extLst>
              <a:ext uri="{FF2B5EF4-FFF2-40B4-BE49-F238E27FC236}">
                <a16:creationId xmlns:a16="http://schemas.microsoft.com/office/drawing/2014/main" id="{6E88311C-8C44-5243-9AD9-4A2142F1D9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1"/>
            <a:ext cx="914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C4D36-C744-4FDA-9B28-2B95317D76FB}"/>
              </a:ext>
            </a:extLst>
          </p:cNvPr>
          <p:cNvSpPr>
            <a:spLocks noGrp="1"/>
          </p:cNvSpPr>
          <p:nvPr>
            <p:ph type="title"/>
          </p:nvPr>
        </p:nvSpPr>
        <p:spPr>
          <a:xfrm>
            <a:off x="686834" y="1153572"/>
            <a:ext cx="3200400" cy="4461163"/>
          </a:xfrm>
        </p:spPr>
        <p:txBody>
          <a:bodyPr>
            <a:normAutofit/>
          </a:bodyPr>
          <a:lstStyle/>
          <a:p>
            <a:r>
              <a:rPr lang="en-GB">
                <a:solidFill>
                  <a:srgbClr val="FFFFFF"/>
                </a:solidFill>
              </a:rPr>
              <a:t>Overall Summary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4352405-C44B-42FD-A550-022B0426C464}"/>
              </a:ext>
            </a:extLst>
          </p:cNvPr>
          <p:cNvSpPr>
            <a:spLocks noGrp="1"/>
          </p:cNvSpPr>
          <p:nvPr>
            <p:ph idx="1"/>
          </p:nvPr>
        </p:nvSpPr>
        <p:spPr>
          <a:xfrm>
            <a:off x="4447308" y="591344"/>
            <a:ext cx="6906491" cy="5585619"/>
          </a:xfrm>
        </p:spPr>
        <p:txBody>
          <a:bodyPr anchor="ctr">
            <a:normAutofit/>
          </a:bodyPr>
          <a:lstStyle/>
          <a:p>
            <a:r>
              <a:rPr lang="en-GB"/>
              <a:t>Metabolomics datasets are complex and highly correlated, therefore need special treatments.</a:t>
            </a:r>
          </a:p>
          <a:p>
            <a:r>
              <a:rPr lang="en-GB"/>
              <a:t>MWAS provide powerful to identify biomarkers of a disease risk.</a:t>
            </a:r>
          </a:p>
          <a:p>
            <a:r>
              <a:rPr lang="en-GB"/>
              <a:t>Univariate and multivariate approaches are useful for biomarker discovery and they are complementary.</a:t>
            </a:r>
          </a:p>
          <a:p>
            <a:r>
              <a:rPr lang="en-GB"/>
              <a:t>Convenient multiple testing is important for univariate analyses.</a:t>
            </a:r>
          </a:p>
          <a:p>
            <a:r>
              <a:rPr lang="en-GB"/>
              <a:t>Model validation is crucial for multivariate analyses.</a:t>
            </a:r>
          </a:p>
          <a:p>
            <a:endParaRPr lang="en-GB"/>
          </a:p>
          <a:p>
            <a:endParaRPr lang="en-GB"/>
          </a:p>
        </p:txBody>
      </p:sp>
      <p:sp>
        <p:nvSpPr>
          <p:cNvPr id="4" name="Slide Number Placeholder 3">
            <a:extLst>
              <a:ext uri="{FF2B5EF4-FFF2-40B4-BE49-F238E27FC236}">
                <a16:creationId xmlns:a16="http://schemas.microsoft.com/office/drawing/2014/main" id="{4366D1CB-DCE2-4977-831A-5CF86E76ECB8}"/>
              </a:ext>
            </a:extLst>
          </p:cNvPr>
          <p:cNvSpPr>
            <a:spLocks noGrp="1"/>
          </p:cNvSpPr>
          <p:nvPr>
            <p:ph type="sldNum" sz="quarter" idx="12"/>
          </p:nvPr>
        </p:nvSpPr>
        <p:spPr>
          <a:xfrm>
            <a:off x="9541564" y="6356350"/>
            <a:ext cx="1812235" cy="365125"/>
          </a:xfrm>
        </p:spPr>
        <p:txBody>
          <a:bodyPr>
            <a:normAutofit/>
          </a:bodyPr>
          <a:lstStyle/>
          <a:p>
            <a:pPr>
              <a:spcAft>
                <a:spcPts val="600"/>
              </a:spcAft>
            </a:pPr>
            <a:fld id="{FA9DCF47-EE8D-42CB-8FF9-3693EE2AC0AF}" type="slidenum">
              <a:rPr lang="en-GB" smtClean="0"/>
              <a:pPr>
                <a:spcAft>
                  <a:spcPts val="600"/>
                </a:spcAft>
              </a:pPr>
              <a:t>91</a:t>
            </a:fld>
            <a:endParaRPr lang="en-GB"/>
          </a:p>
        </p:txBody>
      </p:sp>
    </p:spTree>
    <p:extLst>
      <p:ext uri="{BB962C8B-B14F-4D97-AF65-F5344CB8AC3E}">
        <p14:creationId xmlns:p14="http://schemas.microsoft.com/office/powerpoint/2010/main" val="1223805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3;&#10;\begin{document}&#13;&#10;$Q={\mbox{\# of false discoveries} \over \mbox{\# of discoveries}}={V \over R}$ &#13;&#10;\end{document}&#13;&#10;"/>
  <p:tag name="EXTERNALNAME" val="txp_fig"/>
  <p:tag name="BLEND" val="True"/>
  <p:tag name="TRANSPARENT" val="False"/>
  <p:tag name="KEEPFILES" val="False"/>
  <p:tag name="DEBUGPAUSE" val="False"/>
  <p:tag name="RESOLUTION" val="300"/>
  <p:tag name="BITMAPFORMAT" val="bmp16m"/>
  <p:tag name="DEBUGINTERACTIVE" val="True"/>
  <p:tag name="ORIGWIDTH" val="313.875"/>
  <p:tag name="PICTUREFILESIZE" val="60435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5754</Words>
  <Application>Microsoft Macintosh PowerPoint</Application>
  <PresentationFormat>Widescreen</PresentationFormat>
  <Paragraphs>720</Paragraphs>
  <Slides>91</Slides>
  <Notes>33</Notes>
  <HiddenSlides>2</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10" baseType="lpstr">
      <vt:lpstr>-apple-system-font</vt:lpstr>
      <vt:lpstr>-webkit-standard</vt:lpstr>
      <vt:lpstr>AdvPTimesB</vt:lpstr>
      <vt:lpstr>Arial</vt:lpstr>
      <vt:lpstr>ArialMT</vt:lpstr>
      <vt:lpstr>Calibri</vt:lpstr>
      <vt:lpstr>Calibri Light</vt:lpstr>
      <vt:lpstr>Calibri,Bold</vt:lpstr>
      <vt:lpstr>Calisto MT</vt:lpstr>
      <vt:lpstr>Cambria</vt:lpstr>
      <vt:lpstr>Helvetica</vt:lpstr>
      <vt:lpstr>Mangal</vt:lpstr>
      <vt:lpstr>Open Sans</vt:lpstr>
      <vt:lpstr>PT Serif</vt:lpstr>
      <vt:lpstr>StarSymbol</vt:lpstr>
      <vt:lpstr>Times New Roman</vt:lpstr>
      <vt:lpstr>Wingdings</vt:lpstr>
      <vt:lpstr>Office Theme</vt:lpstr>
      <vt:lpstr>Bitmap Image</vt:lpstr>
      <vt:lpstr>  Study designs in molecular epidemiology</vt:lpstr>
      <vt:lpstr>Study design in molecular epidemiology</vt:lpstr>
      <vt:lpstr>Cross-sectional</vt:lpstr>
      <vt:lpstr>Case-control </vt:lpstr>
      <vt:lpstr>Case control advantages</vt:lpstr>
      <vt:lpstr>Case control limitations</vt:lpstr>
      <vt:lpstr>Cohort studies</vt:lpstr>
      <vt:lpstr>Nested case-control and case-cohort</vt:lpstr>
      <vt:lpstr>Nested case control </vt:lpstr>
      <vt:lpstr>Case cohort I</vt:lpstr>
      <vt:lpstr>Case cohort II</vt:lpstr>
      <vt:lpstr>Case-series</vt:lpstr>
      <vt:lpstr>  An introduction to omics</vt:lpstr>
      <vt:lpstr>PowerPoint Presentation</vt:lpstr>
      <vt:lpstr>Emerging Biomarkers in Epidemiologic Research</vt:lpstr>
      <vt:lpstr>Emerging Biomarkers in Epidemiologic Research</vt:lpstr>
      <vt:lpstr>Complex (or multifactorial) diseases</vt:lpstr>
      <vt:lpstr>The ‘central dogma’ of molecular biology</vt:lpstr>
      <vt:lpstr>PowerPoint Presentation</vt:lpstr>
      <vt:lpstr>PowerPoint Presentation</vt:lpstr>
      <vt:lpstr>Definition of “Omics” Terms</vt:lpstr>
      <vt:lpstr>Genomics</vt:lpstr>
      <vt:lpstr>Genomics</vt:lpstr>
      <vt:lpstr>Epigenetics</vt:lpstr>
      <vt:lpstr>Epigenomics: DNA methylation</vt:lpstr>
      <vt:lpstr>PowerPoint Presentation</vt:lpstr>
      <vt:lpstr>Epigenomics: DNA methylation</vt:lpstr>
      <vt:lpstr>Effects of smoking on DNA methylation</vt:lpstr>
      <vt:lpstr>PowerPoint Presentation</vt:lpstr>
      <vt:lpstr>Transcriptomics</vt:lpstr>
      <vt:lpstr>PowerPoint Presentation</vt:lpstr>
      <vt:lpstr>Metabolomics</vt:lpstr>
      <vt:lpstr>Metabolomcis</vt:lpstr>
      <vt:lpstr>Metabolomics</vt:lpstr>
      <vt:lpstr>PowerPoint Presentation</vt:lpstr>
      <vt:lpstr>PowerPoint Presentation</vt:lpstr>
      <vt:lpstr>Proteomics</vt:lpstr>
      <vt:lpstr>PowerPoint Presentation</vt:lpstr>
      <vt:lpstr>PowerPoint Presentation</vt:lpstr>
      <vt:lpstr>Impact of interventions on the circulating proteome</vt:lpstr>
      <vt:lpstr>Know your technology</vt:lpstr>
      <vt:lpstr>Know your statistics</vt:lpstr>
      <vt:lpstr>Trust, but verify</vt:lpstr>
      <vt:lpstr>Validation and replication</vt:lpstr>
      <vt:lpstr>Opportunities</vt:lpstr>
      <vt:lpstr>Biomedical challenges</vt:lpstr>
      <vt:lpstr>Statistical challenges</vt:lpstr>
      <vt:lpstr> Focus on metabolomics</vt:lpstr>
      <vt:lpstr>Metabolomics</vt:lpstr>
      <vt:lpstr>Metabolome</vt:lpstr>
      <vt:lpstr>Analytical methods</vt:lpstr>
      <vt:lpstr>PowerPoint Presentation</vt:lpstr>
      <vt:lpstr>Metabolic profiling can run in either targeted or untargeted modes</vt:lpstr>
      <vt:lpstr>PowerPoint Presentation</vt:lpstr>
      <vt:lpstr>Challenges in Metabolomics Data Analysis: study design</vt:lpstr>
      <vt:lpstr>Challenges in Metabolomics Data Analysis: study reporting/ replication</vt:lpstr>
      <vt:lpstr>Main steps in data analysis</vt:lpstr>
      <vt:lpstr>PowerPoint Presentation</vt:lpstr>
      <vt:lpstr>Metabolites associated with atherosclerosis</vt:lpstr>
      <vt:lpstr>PowerPoint Presentation</vt:lpstr>
      <vt:lpstr>PowerPoint Presentation</vt:lpstr>
      <vt:lpstr>Summary</vt:lpstr>
      <vt:lpstr>Statistical considerations</vt:lpstr>
      <vt:lpstr>The metabolomics data</vt:lpstr>
      <vt:lpstr> Metabolome-wide association study (MWAS)</vt:lpstr>
      <vt:lpstr>Limitations of x-WAS studies</vt:lpstr>
      <vt:lpstr>PowerPoint Presentation</vt:lpstr>
      <vt:lpstr>PowerPoint Presentation</vt:lpstr>
      <vt:lpstr>Multiple Comparisons</vt:lpstr>
      <vt:lpstr>Multiple Comparison Problem in ‘Omics’ studies</vt:lpstr>
      <vt:lpstr>Univariate approaches</vt:lpstr>
      <vt:lpstr>Univariate approaches</vt:lpstr>
      <vt:lpstr>Univariate approaches</vt:lpstr>
      <vt:lpstr>Correction for Multiple Comparisons</vt:lpstr>
      <vt:lpstr>Correction for Multiple Comparisons</vt:lpstr>
      <vt:lpstr>Correction for Multiple Comparisons</vt:lpstr>
      <vt:lpstr>False Discovery Rate (FDR)</vt:lpstr>
      <vt:lpstr>Benjamin-Hochberg FDR</vt:lpstr>
      <vt:lpstr>PowerPoint Presentation</vt:lpstr>
      <vt:lpstr>PowerPoint Presentation</vt:lpstr>
      <vt:lpstr>PowerPoint Presentation</vt:lpstr>
      <vt:lpstr>PowerPoint Presentation</vt:lpstr>
      <vt:lpstr>PowerPoint Presentation</vt:lpstr>
      <vt:lpstr>Multiple Testing in practice: summary</vt:lpstr>
      <vt:lpstr>Transition to Multivariate Approaches</vt:lpstr>
      <vt:lpstr>Two-Stage Study Designs</vt:lpstr>
      <vt:lpstr>Univariate approaches</vt:lpstr>
      <vt:lpstr>Multivariate approaches</vt:lpstr>
      <vt:lpstr>Transition to Multivariate Approaches</vt:lpstr>
      <vt:lpstr>M. Chadeau-Hyam et al. Deciphering the Complex: Methodological Overview of Statistical Models to Derive OMICS-Based Biomarkers. Environ Mol Mutagen, 2013 Aug;9(8). </vt:lpstr>
      <vt:lpstr>Overall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An introduction to omics</dc:title>
  <dc:creator>Tzoulaki, Ioanna</dc:creator>
  <cp:lastModifiedBy>Tzoulaki, Ioanna</cp:lastModifiedBy>
  <cp:revision>19</cp:revision>
  <dcterms:created xsi:type="dcterms:W3CDTF">2022-03-30T10:20:41Z</dcterms:created>
  <dcterms:modified xsi:type="dcterms:W3CDTF">2025-05-27T14:44:01Z</dcterms:modified>
</cp:coreProperties>
</file>