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2"/>
  </p:notesMasterIdLst>
  <p:sldIdLst>
    <p:sldId id="257" r:id="rId2"/>
    <p:sldId id="1369" r:id="rId3"/>
    <p:sldId id="445" r:id="rId4"/>
    <p:sldId id="1337" r:id="rId5"/>
    <p:sldId id="1353" r:id="rId6"/>
    <p:sldId id="1323" r:id="rId7"/>
    <p:sldId id="1352" r:id="rId8"/>
    <p:sldId id="1324" r:id="rId9"/>
    <p:sldId id="1364" r:id="rId10"/>
    <p:sldId id="1355" r:id="rId11"/>
    <p:sldId id="1354" r:id="rId12"/>
    <p:sldId id="1361" r:id="rId13"/>
    <p:sldId id="1358" r:id="rId14"/>
    <p:sldId id="1362" r:id="rId15"/>
    <p:sldId id="1387" r:id="rId16"/>
    <p:sldId id="1359" r:id="rId17"/>
    <p:sldId id="1357" r:id="rId18"/>
    <p:sldId id="1363" r:id="rId19"/>
    <p:sldId id="1339" r:id="rId20"/>
    <p:sldId id="1365" r:id="rId21"/>
    <p:sldId id="1338" r:id="rId22"/>
    <p:sldId id="472" r:id="rId23"/>
    <p:sldId id="1340" r:id="rId24"/>
    <p:sldId id="484" r:id="rId25"/>
    <p:sldId id="496" r:id="rId26"/>
    <p:sldId id="1366" r:id="rId27"/>
    <p:sldId id="498" r:id="rId28"/>
    <p:sldId id="609" r:id="rId29"/>
    <p:sldId id="1327" r:id="rId30"/>
    <p:sldId id="1311" r:id="rId31"/>
    <p:sldId id="1328" r:id="rId32"/>
    <p:sldId id="1329" r:id="rId33"/>
    <p:sldId id="1371" r:id="rId34"/>
    <p:sldId id="1370" r:id="rId35"/>
    <p:sldId id="1330" r:id="rId36"/>
    <p:sldId id="1331" r:id="rId37"/>
    <p:sldId id="1332" r:id="rId38"/>
    <p:sldId id="558" r:id="rId39"/>
    <p:sldId id="651" r:id="rId40"/>
    <p:sldId id="652" r:id="rId41"/>
    <p:sldId id="572" r:id="rId42"/>
    <p:sldId id="560" r:id="rId43"/>
    <p:sldId id="504" r:id="rId44"/>
    <p:sldId id="553" r:id="rId45"/>
    <p:sldId id="508" r:id="rId46"/>
    <p:sldId id="565" r:id="rId47"/>
    <p:sldId id="499" r:id="rId48"/>
    <p:sldId id="529" r:id="rId49"/>
    <p:sldId id="521" r:id="rId50"/>
    <p:sldId id="1301" r:id="rId51"/>
    <p:sldId id="1302" r:id="rId52"/>
    <p:sldId id="1335" r:id="rId53"/>
    <p:sldId id="1306" r:id="rId54"/>
    <p:sldId id="1374" r:id="rId55"/>
    <p:sldId id="286" r:id="rId56"/>
    <p:sldId id="263" r:id="rId57"/>
    <p:sldId id="264" r:id="rId58"/>
    <p:sldId id="284" r:id="rId59"/>
    <p:sldId id="265" r:id="rId60"/>
    <p:sldId id="266" r:id="rId61"/>
    <p:sldId id="267" r:id="rId62"/>
    <p:sldId id="274" r:id="rId63"/>
    <p:sldId id="275" r:id="rId64"/>
    <p:sldId id="268" r:id="rId65"/>
    <p:sldId id="277" r:id="rId66"/>
    <p:sldId id="1379" r:id="rId67"/>
    <p:sldId id="1384" r:id="rId68"/>
    <p:sldId id="292" r:id="rId69"/>
    <p:sldId id="312" r:id="rId70"/>
    <p:sldId id="326" r:id="rId7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iannis Vatsellas" initials="GV" lastIdx="0" clrIdx="0">
    <p:extLst>
      <p:ext uri="{19B8F6BF-5375-455C-9EA6-DF929625EA0E}">
        <p15:presenceInfo xmlns:p15="http://schemas.microsoft.com/office/powerpoint/2012/main" userId="Giannis Vatsella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FFFF99"/>
    <a:srgbClr val="FFFF66"/>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480" autoAdjust="0"/>
    <p:restoredTop sz="72609" autoAdjust="0"/>
  </p:normalViewPr>
  <p:slideViewPr>
    <p:cSldViewPr snapToGrid="0">
      <p:cViewPr varScale="1">
        <p:scale>
          <a:sx n="66" d="100"/>
          <a:sy n="66" d="100"/>
        </p:scale>
        <p:origin x="1998" y="66"/>
      </p:cViewPr>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B0B1D3-252D-4035-859E-F2DECFB0FB9A}" type="datetimeFigureOut">
              <a:rPr lang="en-US" smtClean="0"/>
              <a:t>6/11/2025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907BBFA-FF28-4BC2-8C01-D1D7F4B801EE}" type="slidenum">
              <a:rPr lang="en-US" smtClean="0"/>
              <a:t>‹#›</a:t>
            </a:fld>
            <a:endParaRPr lang="en-US" dirty="0"/>
          </a:p>
        </p:txBody>
      </p:sp>
    </p:spTree>
    <p:extLst>
      <p:ext uri="{BB962C8B-B14F-4D97-AF65-F5344CB8AC3E}">
        <p14:creationId xmlns:p14="http://schemas.microsoft.com/office/powerpoint/2010/main" val="8658724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07BBFA-FF28-4BC2-8C01-D1D7F4B801EE}" type="slidenum">
              <a:rPr lang="en-US" smtClean="0"/>
              <a:t>2</a:t>
            </a:fld>
            <a:endParaRPr lang="en-US" dirty="0"/>
          </a:p>
        </p:txBody>
      </p:sp>
    </p:spTree>
    <p:extLst>
      <p:ext uri="{BB962C8B-B14F-4D97-AF65-F5344CB8AC3E}">
        <p14:creationId xmlns:p14="http://schemas.microsoft.com/office/powerpoint/2010/main" val="8614810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l-GR" dirty="0"/>
          </a:p>
        </p:txBody>
      </p:sp>
      <p:sp>
        <p:nvSpPr>
          <p:cNvPr id="4" name="Slide Number Placeholder 3"/>
          <p:cNvSpPr>
            <a:spLocks noGrp="1"/>
          </p:cNvSpPr>
          <p:nvPr>
            <p:ph type="sldNum" sz="quarter" idx="5"/>
          </p:nvPr>
        </p:nvSpPr>
        <p:spPr/>
        <p:txBody>
          <a:bodyPr/>
          <a:lstStyle/>
          <a:p>
            <a:fld id="{3907BBFA-FF28-4BC2-8C01-D1D7F4B801EE}" type="slidenum">
              <a:rPr lang="en-US" smtClean="0"/>
              <a:t>11</a:t>
            </a:fld>
            <a:endParaRPr lang="en-US" dirty="0"/>
          </a:p>
        </p:txBody>
      </p:sp>
    </p:spTree>
    <p:extLst>
      <p:ext uri="{BB962C8B-B14F-4D97-AF65-F5344CB8AC3E}">
        <p14:creationId xmlns:p14="http://schemas.microsoft.com/office/powerpoint/2010/main" val="37271339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07BBFA-FF28-4BC2-8C01-D1D7F4B801EE}" type="slidenum">
              <a:rPr lang="en-US" smtClean="0"/>
              <a:t>12</a:t>
            </a:fld>
            <a:endParaRPr lang="en-US" dirty="0"/>
          </a:p>
        </p:txBody>
      </p:sp>
    </p:spTree>
    <p:extLst>
      <p:ext uri="{BB962C8B-B14F-4D97-AF65-F5344CB8AC3E}">
        <p14:creationId xmlns:p14="http://schemas.microsoft.com/office/powerpoint/2010/main" val="38857292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07BBFA-FF28-4BC2-8C01-D1D7F4B801EE}" type="slidenum">
              <a:rPr lang="en-US" smtClean="0"/>
              <a:t>13</a:t>
            </a:fld>
            <a:endParaRPr lang="en-US" dirty="0"/>
          </a:p>
        </p:txBody>
      </p:sp>
    </p:spTree>
    <p:extLst>
      <p:ext uri="{BB962C8B-B14F-4D97-AF65-F5344CB8AC3E}">
        <p14:creationId xmlns:p14="http://schemas.microsoft.com/office/powerpoint/2010/main" val="5757525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l-GR" dirty="0"/>
          </a:p>
        </p:txBody>
      </p:sp>
      <p:sp>
        <p:nvSpPr>
          <p:cNvPr id="4" name="Slide Number Placeholder 3"/>
          <p:cNvSpPr>
            <a:spLocks noGrp="1"/>
          </p:cNvSpPr>
          <p:nvPr>
            <p:ph type="sldNum" sz="quarter" idx="5"/>
          </p:nvPr>
        </p:nvSpPr>
        <p:spPr/>
        <p:txBody>
          <a:bodyPr/>
          <a:lstStyle/>
          <a:p>
            <a:fld id="{3907BBFA-FF28-4BC2-8C01-D1D7F4B801EE}" type="slidenum">
              <a:rPr lang="en-US" smtClean="0"/>
              <a:t>14</a:t>
            </a:fld>
            <a:endParaRPr lang="en-US" dirty="0"/>
          </a:p>
        </p:txBody>
      </p:sp>
    </p:spTree>
    <p:extLst>
      <p:ext uri="{BB962C8B-B14F-4D97-AF65-F5344CB8AC3E}">
        <p14:creationId xmlns:p14="http://schemas.microsoft.com/office/powerpoint/2010/main" val="14088724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07BBFA-FF28-4BC2-8C01-D1D7F4B801EE}" type="slidenum">
              <a:rPr lang="en-US" smtClean="0"/>
              <a:t>15</a:t>
            </a:fld>
            <a:endParaRPr lang="en-US" dirty="0"/>
          </a:p>
        </p:txBody>
      </p:sp>
    </p:spTree>
    <p:extLst>
      <p:ext uri="{BB962C8B-B14F-4D97-AF65-F5344CB8AC3E}">
        <p14:creationId xmlns:p14="http://schemas.microsoft.com/office/powerpoint/2010/main" val="19471001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07BBFA-FF28-4BC2-8C01-D1D7F4B801EE}" type="slidenum">
              <a:rPr lang="en-US" smtClean="0"/>
              <a:t>16</a:t>
            </a:fld>
            <a:endParaRPr lang="en-US" dirty="0"/>
          </a:p>
        </p:txBody>
      </p:sp>
    </p:spTree>
    <p:extLst>
      <p:ext uri="{BB962C8B-B14F-4D97-AF65-F5344CB8AC3E}">
        <p14:creationId xmlns:p14="http://schemas.microsoft.com/office/powerpoint/2010/main" val="1611048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07BBFA-FF28-4BC2-8C01-D1D7F4B801EE}" type="slidenum">
              <a:rPr lang="en-US" smtClean="0"/>
              <a:t>17</a:t>
            </a:fld>
            <a:endParaRPr lang="en-US" dirty="0"/>
          </a:p>
        </p:txBody>
      </p:sp>
    </p:spTree>
    <p:extLst>
      <p:ext uri="{BB962C8B-B14F-4D97-AF65-F5344CB8AC3E}">
        <p14:creationId xmlns:p14="http://schemas.microsoft.com/office/powerpoint/2010/main" val="17979571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07BBFA-FF28-4BC2-8C01-D1D7F4B801EE}" type="slidenum">
              <a:rPr lang="en-US" smtClean="0"/>
              <a:t>18</a:t>
            </a:fld>
            <a:endParaRPr lang="en-US" dirty="0"/>
          </a:p>
        </p:txBody>
      </p:sp>
    </p:spTree>
    <p:extLst>
      <p:ext uri="{BB962C8B-B14F-4D97-AF65-F5344CB8AC3E}">
        <p14:creationId xmlns:p14="http://schemas.microsoft.com/office/powerpoint/2010/main" val="8247752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96A806A9-B61A-4423-848D-981ADAF1B1F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25C41E1A-68B0-45FF-B9E2-0E2D2609582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26628" name="Slide Number Placeholder 3">
            <a:extLst>
              <a:ext uri="{FF2B5EF4-FFF2-40B4-BE49-F238E27FC236}">
                <a16:creationId xmlns:a16="http://schemas.microsoft.com/office/drawing/2014/main" id="{8D943C88-2909-4ECA-950D-3D9FFA4B90D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rgbClr val="003366"/>
                </a:solidFill>
                <a:latin typeface="Calibri" panose="020F0502020204030204" pitchFamily="34" charset="0"/>
                <a:cs typeface="Arial" panose="020B0604020202020204" pitchFamily="34" charset="0"/>
              </a:defRPr>
            </a:lvl1pPr>
            <a:lvl2pPr marL="742950" indent="-285750">
              <a:defRPr b="1">
                <a:solidFill>
                  <a:srgbClr val="003366"/>
                </a:solidFill>
                <a:latin typeface="Calibri" panose="020F0502020204030204" pitchFamily="34" charset="0"/>
                <a:cs typeface="Arial" panose="020B0604020202020204" pitchFamily="34" charset="0"/>
              </a:defRPr>
            </a:lvl2pPr>
            <a:lvl3pPr marL="1143000" indent="-228600">
              <a:defRPr b="1">
                <a:solidFill>
                  <a:srgbClr val="003366"/>
                </a:solidFill>
                <a:latin typeface="Calibri" panose="020F0502020204030204" pitchFamily="34" charset="0"/>
                <a:cs typeface="Arial" panose="020B0604020202020204" pitchFamily="34" charset="0"/>
              </a:defRPr>
            </a:lvl3pPr>
            <a:lvl4pPr marL="1600200" indent="-228600">
              <a:defRPr b="1">
                <a:solidFill>
                  <a:srgbClr val="003366"/>
                </a:solidFill>
                <a:latin typeface="Calibri" panose="020F0502020204030204" pitchFamily="34" charset="0"/>
                <a:cs typeface="Arial" panose="020B0604020202020204" pitchFamily="34" charset="0"/>
              </a:defRPr>
            </a:lvl4pPr>
            <a:lvl5pPr marL="2057400" indent="-228600">
              <a:defRPr b="1">
                <a:solidFill>
                  <a:srgbClr val="003366"/>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9pPr>
          </a:lstStyle>
          <a:p>
            <a:fld id="{23187E9C-8E68-444C-958D-6A01507752C5}" type="slidenum">
              <a:rPr lang="en-US" altLang="en-US" b="0" smtClean="0">
                <a:solidFill>
                  <a:schemeClr val="tx1"/>
                </a:solidFill>
              </a:rPr>
              <a:pPr/>
              <a:t>19</a:t>
            </a:fld>
            <a:endParaRPr lang="en-US" altLang="en-US" b="0">
              <a:solidFill>
                <a:schemeClr val="tx1"/>
              </a:solidFill>
            </a:endParaRPr>
          </a:p>
        </p:txBody>
      </p:sp>
    </p:spTree>
    <p:extLst>
      <p:ext uri="{BB962C8B-B14F-4D97-AF65-F5344CB8AC3E}">
        <p14:creationId xmlns:p14="http://schemas.microsoft.com/office/powerpoint/2010/main" val="20534516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07BBFA-FF28-4BC2-8C01-D1D7F4B801EE}" type="slidenum">
              <a:rPr lang="en-US" smtClean="0"/>
              <a:t>21</a:t>
            </a:fld>
            <a:endParaRPr lang="en-US" dirty="0"/>
          </a:p>
        </p:txBody>
      </p:sp>
    </p:spTree>
    <p:extLst>
      <p:ext uri="{BB962C8B-B14F-4D97-AF65-F5344CB8AC3E}">
        <p14:creationId xmlns:p14="http://schemas.microsoft.com/office/powerpoint/2010/main" val="21299475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id="{A5E9BB4B-0024-49AB-A005-69FB399E2BF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a:extLst>
              <a:ext uri="{FF2B5EF4-FFF2-40B4-BE49-F238E27FC236}">
                <a16:creationId xmlns:a16="http://schemas.microsoft.com/office/drawing/2014/main" id="{7FEC4293-A15A-4BFE-8883-2B5B6813120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z="700" dirty="0"/>
          </a:p>
        </p:txBody>
      </p:sp>
      <p:sp>
        <p:nvSpPr>
          <p:cNvPr id="6148" name="Slide Number Placeholder 3">
            <a:extLst>
              <a:ext uri="{FF2B5EF4-FFF2-40B4-BE49-F238E27FC236}">
                <a16:creationId xmlns:a16="http://schemas.microsoft.com/office/drawing/2014/main" id="{99843F6A-1A15-4CFF-B619-F45077CE1E4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rgbClr val="003366"/>
                </a:solidFill>
                <a:latin typeface="Calibri" panose="020F0502020204030204" pitchFamily="34" charset="0"/>
                <a:cs typeface="Arial" panose="020B0604020202020204" pitchFamily="34" charset="0"/>
              </a:defRPr>
            </a:lvl1pPr>
            <a:lvl2pPr marL="742950" indent="-285750">
              <a:defRPr b="1">
                <a:solidFill>
                  <a:srgbClr val="003366"/>
                </a:solidFill>
                <a:latin typeface="Calibri" panose="020F0502020204030204" pitchFamily="34" charset="0"/>
                <a:cs typeface="Arial" panose="020B0604020202020204" pitchFamily="34" charset="0"/>
              </a:defRPr>
            </a:lvl2pPr>
            <a:lvl3pPr marL="1143000" indent="-228600">
              <a:defRPr b="1">
                <a:solidFill>
                  <a:srgbClr val="003366"/>
                </a:solidFill>
                <a:latin typeface="Calibri" panose="020F0502020204030204" pitchFamily="34" charset="0"/>
                <a:cs typeface="Arial" panose="020B0604020202020204" pitchFamily="34" charset="0"/>
              </a:defRPr>
            </a:lvl3pPr>
            <a:lvl4pPr marL="1600200" indent="-228600">
              <a:defRPr b="1">
                <a:solidFill>
                  <a:srgbClr val="003366"/>
                </a:solidFill>
                <a:latin typeface="Calibri" panose="020F0502020204030204" pitchFamily="34" charset="0"/>
                <a:cs typeface="Arial" panose="020B0604020202020204" pitchFamily="34" charset="0"/>
              </a:defRPr>
            </a:lvl4pPr>
            <a:lvl5pPr marL="2057400" indent="-228600">
              <a:defRPr b="1">
                <a:solidFill>
                  <a:srgbClr val="003366"/>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9pPr>
          </a:lstStyle>
          <a:p>
            <a:fld id="{F634C7CB-D5F7-42D0-ADFC-8EEB51858B44}" type="slidenum">
              <a:rPr lang="en-US" altLang="en-US" b="0" smtClean="0">
                <a:solidFill>
                  <a:schemeClr val="tx1"/>
                </a:solidFill>
              </a:rPr>
              <a:pPr/>
              <a:t>3</a:t>
            </a:fld>
            <a:endParaRPr lang="en-US" altLang="en-US" b="0">
              <a:solidFill>
                <a:schemeClr val="tx1"/>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6DBABB05-A61C-4BAD-A502-6296DEBBD704}"/>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33E138C4-3DA0-4FA5-ADC9-952BD89F1DD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32772" name="Slide Number Placeholder 3">
            <a:extLst>
              <a:ext uri="{FF2B5EF4-FFF2-40B4-BE49-F238E27FC236}">
                <a16:creationId xmlns:a16="http://schemas.microsoft.com/office/drawing/2014/main" id="{B9CF1931-05B3-4CA5-A6E0-E93AF9260B7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rgbClr val="003366"/>
                </a:solidFill>
                <a:latin typeface="Calibri" panose="020F0502020204030204" pitchFamily="34" charset="0"/>
                <a:cs typeface="Arial" panose="020B0604020202020204" pitchFamily="34" charset="0"/>
              </a:defRPr>
            </a:lvl1pPr>
            <a:lvl2pPr marL="742950" indent="-285750">
              <a:defRPr b="1">
                <a:solidFill>
                  <a:srgbClr val="003366"/>
                </a:solidFill>
                <a:latin typeface="Calibri" panose="020F0502020204030204" pitchFamily="34" charset="0"/>
                <a:cs typeface="Arial" panose="020B0604020202020204" pitchFamily="34" charset="0"/>
              </a:defRPr>
            </a:lvl2pPr>
            <a:lvl3pPr marL="1143000" indent="-228600">
              <a:defRPr b="1">
                <a:solidFill>
                  <a:srgbClr val="003366"/>
                </a:solidFill>
                <a:latin typeface="Calibri" panose="020F0502020204030204" pitchFamily="34" charset="0"/>
                <a:cs typeface="Arial" panose="020B0604020202020204" pitchFamily="34" charset="0"/>
              </a:defRPr>
            </a:lvl3pPr>
            <a:lvl4pPr marL="1600200" indent="-228600">
              <a:defRPr b="1">
                <a:solidFill>
                  <a:srgbClr val="003366"/>
                </a:solidFill>
                <a:latin typeface="Calibri" panose="020F0502020204030204" pitchFamily="34" charset="0"/>
                <a:cs typeface="Arial" panose="020B0604020202020204" pitchFamily="34" charset="0"/>
              </a:defRPr>
            </a:lvl4pPr>
            <a:lvl5pPr marL="2057400" indent="-228600">
              <a:defRPr b="1">
                <a:solidFill>
                  <a:srgbClr val="003366"/>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9pPr>
          </a:lstStyle>
          <a:p>
            <a:fld id="{D9F4A23D-3466-4BB9-A7E6-730FB5F124AD}" type="slidenum">
              <a:rPr lang="en-US" altLang="en-US" b="0" smtClean="0">
                <a:solidFill>
                  <a:schemeClr val="tx1"/>
                </a:solidFill>
              </a:rPr>
              <a:pPr/>
              <a:t>22</a:t>
            </a:fld>
            <a:endParaRPr lang="en-US" altLang="en-US" b="0">
              <a:solidFill>
                <a:schemeClr val="tx1"/>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3EC3864A-EDDE-49F2-838E-CD76C1DEA70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a:extLst>
              <a:ext uri="{FF2B5EF4-FFF2-40B4-BE49-F238E27FC236}">
                <a16:creationId xmlns:a16="http://schemas.microsoft.com/office/drawing/2014/main" id="{8CFC1C48-88F1-4BEA-96A5-D1562FC5262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36868" name="Slide Number Placeholder 3">
            <a:extLst>
              <a:ext uri="{FF2B5EF4-FFF2-40B4-BE49-F238E27FC236}">
                <a16:creationId xmlns:a16="http://schemas.microsoft.com/office/drawing/2014/main" id="{C54EC6DD-1425-4044-A59E-D47085BEE08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rgbClr val="003366"/>
                </a:solidFill>
                <a:latin typeface="Calibri" panose="020F0502020204030204" pitchFamily="34" charset="0"/>
                <a:cs typeface="Arial" panose="020B0604020202020204" pitchFamily="34" charset="0"/>
              </a:defRPr>
            </a:lvl1pPr>
            <a:lvl2pPr marL="742950" indent="-285750">
              <a:defRPr b="1">
                <a:solidFill>
                  <a:srgbClr val="003366"/>
                </a:solidFill>
                <a:latin typeface="Calibri" panose="020F0502020204030204" pitchFamily="34" charset="0"/>
                <a:cs typeface="Arial" panose="020B0604020202020204" pitchFamily="34" charset="0"/>
              </a:defRPr>
            </a:lvl2pPr>
            <a:lvl3pPr marL="1143000" indent="-228600">
              <a:defRPr b="1">
                <a:solidFill>
                  <a:srgbClr val="003366"/>
                </a:solidFill>
                <a:latin typeface="Calibri" panose="020F0502020204030204" pitchFamily="34" charset="0"/>
                <a:cs typeface="Arial" panose="020B0604020202020204" pitchFamily="34" charset="0"/>
              </a:defRPr>
            </a:lvl3pPr>
            <a:lvl4pPr marL="1600200" indent="-228600">
              <a:defRPr b="1">
                <a:solidFill>
                  <a:srgbClr val="003366"/>
                </a:solidFill>
                <a:latin typeface="Calibri" panose="020F0502020204030204" pitchFamily="34" charset="0"/>
                <a:cs typeface="Arial" panose="020B0604020202020204" pitchFamily="34" charset="0"/>
              </a:defRPr>
            </a:lvl4pPr>
            <a:lvl5pPr marL="2057400" indent="-228600">
              <a:defRPr b="1">
                <a:solidFill>
                  <a:srgbClr val="003366"/>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9pPr>
          </a:lstStyle>
          <a:p>
            <a:fld id="{63E92828-ECBD-4668-960B-46C1C890E637}" type="slidenum">
              <a:rPr lang="en-US" altLang="en-US" b="0" smtClean="0">
                <a:solidFill>
                  <a:schemeClr val="tx1"/>
                </a:solidFill>
              </a:rPr>
              <a:pPr/>
              <a:t>23</a:t>
            </a:fld>
            <a:endParaRPr lang="en-US" altLang="en-US" b="0">
              <a:solidFill>
                <a:schemeClr val="tx1"/>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9D0640E1-723C-4D5A-A203-8084C2251D4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a:extLst>
              <a:ext uri="{FF2B5EF4-FFF2-40B4-BE49-F238E27FC236}">
                <a16:creationId xmlns:a16="http://schemas.microsoft.com/office/drawing/2014/main" id="{E705381B-EAC5-4F88-8E23-EF1D3D593EF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38916" name="Slide Number Placeholder 3">
            <a:extLst>
              <a:ext uri="{FF2B5EF4-FFF2-40B4-BE49-F238E27FC236}">
                <a16:creationId xmlns:a16="http://schemas.microsoft.com/office/drawing/2014/main" id="{1F4D8688-D03C-499A-9CFE-461A3000731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rgbClr val="003366"/>
                </a:solidFill>
                <a:latin typeface="Calibri" panose="020F0502020204030204" pitchFamily="34" charset="0"/>
                <a:cs typeface="Arial" panose="020B0604020202020204" pitchFamily="34" charset="0"/>
              </a:defRPr>
            </a:lvl1pPr>
            <a:lvl2pPr marL="742950" indent="-285750">
              <a:defRPr b="1">
                <a:solidFill>
                  <a:srgbClr val="003366"/>
                </a:solidFill>
                <a:latin typeface="Calibri" panose="020F0502020204030204" pitchFamily="34" charset="0"/>
                <a:cs typeface="Arial" panose="020B0604020202020204" pitchFamily="34" charset="0"/>
              </a:defRPr>
            </a:lvl2pPr>
            <a:lvl3pPr marL="1143000" indent="-228600">
              <a:defRPr b="1">
                <a:solidFill>
                  <a:srgbClr val="003366"/>
                </a:solidFill>
                <a:latin typeface="Calibri" panose="020F0502020204030204" pitchFamily="34" charset="0"/>
                <a:cs typeface="Arial" panose="020B0604020202020204" pitchFamily="34" charset="0"/>
              </a:defRPr>
            </a:lvl3pPr>
            <a:lvl4pPr marL="1600200" indent="-228600">
              <a:defRPr b="1">
                <a:solidFill>
                  <a:srgbClr val="003366"/>
                </a:solidFill>
                <a:latin typeface="Calibri" panose="020F0502020204030204" pitchFamily="34" charset="0"/>
                <a:cs typeface="Arial" panose="020B0604020202020204" pitchFamily="34" charset="0"/>
              </a:defRPr>
            </a:lvl4pPr>
            <a:lvl5pPr marL="2057400" indent="-228600">
              <a:defRPr b="1">
                <a:solidFill>
                  <a:srgbClr val="003366"/>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9pPr>
          </a:lstStyle>
          <a:p>
            <a:fld id="{C60436B2-6D97-40EC-BB1E-C23E4E083827}" type="slidenum">
              <a:rPr lang="en-US" altLang="en-US" b="0" smtClean="0">
                <a:solidFill>
                  <a:schemeClr val="tx1"/>
                </a:solidFill>
              </a:rPr>
              <a:pPr/>
              <a:t>24</a:t>
            </a:fld>
            <a:endParaRPr lang="en-US" altLang="en-US" b="0">
              <a:solidFill>
                <a:schemeClr val="tx1"/>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a:extLst>
              <a:ext uri="{FF2B5EF4-FFF2-40B4-BE49-F238E27FC236}">
                <a16:creationId xmlns:a16="http://schemas.microsoft.com/office/drawing/2014/main" id="{2E77C637-08E1-403A-926D-0B46F2217DA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Notes Placeholder 2">
            <a:extLst>
              <a:ext uri="{FF2B5EF4-FFF2-40B4-BE49-F238E27FC236}">
                <a16:creationId xmlns:a16="http://schemas.microsoft.com/office/drawing/2014/main" id="{E7FB4798-E42F-44BE-A9B4-93805CE825A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40964" name="Slide Number Placeholder 3">
            <a:extLst>
              <a:ext uri="{FF2B5EF4-FFF2-40B4-BE49-F238E27FC236}">
                <a16:creationId xmlns:a16="http://schemas.microsoft.com/office/drawing/2014/main" id="{9E1C1B1A-AEA7-41CD-AEF8-10B87F3C439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rgbClr val="003366"/>
                </a:solidFill>
                <a:latin typeface="Calibri" panose="020F0502020204030204" pitchFamily="34" charset="0"/>
                <a:cs typeface="Arial" panose="020B0604020202020204" pitchFamily="34" charset="0"/>
              </a:defRPr>
            </a:lvl1pPr>
            <a:lvl2pPr marL="742950" indent="-285750">
              <a:defRPr b="1">
                <a:solidFill>
                  <a:srgbClr val="003366"/>
                </a:solidFill>
                <a:latin typeface="Calibri" panose="020F0502020204030204" pitchFamily="34" charset="0"/>
                <a:cs typeface="Arial" panose="020B0604020202020204" pitchFamily="34" charset="0"/>
              </a:defRPr>
            </a:lvl2pPr>
            <a:lvl3pPr marL="1143000" indent="-228600">
              <a:defRPr b="1">
                <a:solidFill>
                  <a:srgbClr val="003366"/>
                </a:solidFill>
                <a:latin typeface="Calibri" panose="020F0502020204030204" pitchFamily="34" charset="0"/>
                <a:cs typeface="Arial" panose="020B0604020202020204" pitchFamily="34" charset="0"/>
              </a:defRPr>
            </a:lvl3pPr>
            <a:lvl4pPr marL="1600200" indent="-228600">
              <a:defRPr b="1">
                <a:solidFill>
                  <a:srgbClr val="003366"/>
                </a:solidFill>
                <a:latin typeface="Calibri" panose="020F0502020204030204" pitchFamily="34" charset="0"/>
                <a:cs typeface="Arial" panose="020B0604020202020204" pitchFamily="34" charset="0"/>
              </a:defRPr>
            </a:lvl4pPr>
            <a:lvl5pPr marL="2057400" indent="-228600">
              <a:defRPr b="1">
                <a:solidFill>
                  <a:srgbClr val="003366"/>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9pPr>
          </a:lstStyle>
          <a:p>
            <a:fld id="{593287C3-DDD8-4672-AC72-23405E3F0717}" type="slidenum">
              <a:rPr lang="en-US" altLang="en-US" b="0" smtClean="0">
                <a:solidFill>
                  <a:schemeClr val="tx1"/>
                </a:solidFill>
              </a:rPr>
              <a:pPr/>
              <a:t>25</a:t>
            </a:fld>
            <a:endParaRPr lang="en-US" altLang="en-US" b="0">
              <a:solidFill>
                <a:schemeClr val="tx1"/>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553F38EC-F9AA-4367-AFC4-83FF297AC5F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a:extLst>
              <a:ext uri="{FF2B5EF4-FFF2-40B4-BE49-F238E27FC236}">
                <a16:creationId xmlns:a16="http://schemas.microsoft.com/office/drawing/2014/main" id="{21CB1320-90D8-4A46-A196-CD52DE043CB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43012" name="Slide Number Placeholder 3">
            <a:extLst>
              <a:ext uri="{FF2B5EF4-FFF2-40B4-BE49-F238E27FC236}">
                <a16:creationId xmlns:a16="http://schemas.microsoft.com/office/drawing/2014/main" id="{D75BD47F-6292-4A75-BA78-DC2255823CD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rgbClr val="003366"/>
                </a:solidFill>
                <a:latin typeface="Calibri" panose="020F0502020204030204" pitchFamily="34" charset="0"/>
                <a:cs typeface="Arial" panose="020B0604020202020204" pitchFamily="34" charset="0"/>
              </a:defRPr>
            </a:lvl1pPr>
            <a:lvl2pPr marL="742950" indent="-285750">
              <a:defRPr b="1">
                <a:solidFill>
                  <a:srgbClr val="003366"/>
                </a:solidFill>
                <a:latin typeface="Calibri" panose="020F0502020204030204" pitchFamily="34" charset="0"/>
                <a:cs typeface="Arial" panose="020B0604020202020204" pitchFamily="34" charset="0"/>
              </a:defRPr>
            </a:lvl2pPr>
            <a:lvl3pPr marL="1143000" indent="-228600">
              <a:defRPr b="1">
                <a:solidFill>
                  <a:srgbClr val="003366"/>
                </a:solidFill>
                <a:latin typeface="Calibri" panose="020F0502020204030204" pitchFamily="34" charset="0"/>
                <a:cs typeface="Arial" panose="020B0604020202020204" pitchFamily="34" charset="0"/>
              </a:defRPr>
            </a:lvl3pPr>
            <a:lvl4pPr marL="1600200" indent="-228600">
              <a:defRPr b="1">
                <a:solidFill>
                  <a:srgbClr val="003366"/>
                </a:solidFill>
                <a:latin typeface="Calibri" panose="020F0502020204030204" pitchFamily="34" charset="0"/>
                <a:cs typeface="Arial" panose="020B0604020202020204" pitchFamily="34" charset="0"/>
              </a:defRPr>
            </a:lvl4pPr>
            <a:lvl5pPr marL="2057400" indent="-228600">
              <a:defRPr b="1">
                <a:solidFill>
                  <a:srgbClr val="003366"/>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9pPr>
          </a:lstStyle>
          <a:p>
            <a:fld id="{2C792194-7444-4F5A-9475-423CAF894C5D}" type="slidenum">
              <a:rPr lang="en-US" altLang="en-US" b="0" smtClean="0">
                <a:solidFill>
                  <a:schemeClr val="tx1"/>
                </a:solidFill>
              </a:rPr>
              <a:pPr/>
              <a:t>27</a:t>
            </a:fld>
            <a:endParaRPr lang="en-US" altLang="en-US" b="0">
              <a:solidFill>
                <a:schemeClr val="tx1"/>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67D3B00E-DFFB-4445-B3B1-0A9969197B2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015399E1-D24E-4C29-BB30-285C49BC46F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l-GR" altLang="en-US" dirty="0"/>
          </a:p>
        </p:txBody>
      </p:sp>
      <p:sp>
        <p:nvSpPr>
          <p:cNvPr id="32772" name="Slide Number Placeholder 3">
            <a:extLst>
              <a:ext uri="{FF2B5EF4-FFF2-40B4-BE49-F238E27FC236}">
                <a16:creationId xmlns:a16="http://schemas.microsoft.com/office/drawing/2014/main" id="{096F2E1C-C331-4AD9-B644-B94022DBA3D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BB05A96-2D19-4271-BC33-6A5111E2F93F}" type="slidenum">
              <a:rPr lang="en-US" altLang="en-US"/>
              <a:pPr/>
              <a:t>28</a:t>
            </a:fld>
            <a:endParaRPr lang="en-US" altLang="en-US" dirty="0"/>
          </a:p>
        </p:txBody>
      </p:sp>
    </p:spTree>
    <p:extLst>
      <p:ext uri="{BB962C8B-B14F-4D97-AF65-F5344CB8AC3E}">
        <p14:creationId xmlns:p14="http://schemas.microsoft.com/office/powerpoint/2010/main" val="50241262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a:extLst>
              <a:ext uri="{FF2B5EF4-FFF2-40B4-BE49-F238E27FC236}">
                <a16:creationId xmlns:a16="http://schemas.microsoft.com/office/drawing/2014/main" id="{151EE842-296B-4789-9A49-FBE4E5D2A4F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a:extLst>
              <a:ext uri="{FF2B5EF4-FFF2-40B4-BE49-F238E27FC236}">
                <a16:creationId xmlns:a16="http://schemas.microsoft.com/office/drawing/2014/main" id="{51982489-F074-4307-B469-4A867D4EDBD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45060" name="Slide Number Placeholder 3">
            <a:extLst>
              <a:ext uri="{FF2B5EF4-FFF2-40B4-BE49-F238E27FC236}">
                <a16:creationId xmlns:a16="http://schemas.microsoft.com/office/drawing/2014/main" id="{3AFED50A-2B43-4A15-95AD-A4A7561D7CE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rgbClr val="003366"/>
                </a:solidFill>
                <a:latin typeface="Calibri" panose="020F0502020204030204" pitchFamily="34" charset="0"/>
                <a:cs typeface="Arial" panose="020B0604020202020204" pitchFamily="34" charset="0"/>
              </a:defRPr>
            </a:lvl1pPr>
            <a:lvl2pPr marL="742950" indent="-285750">
              <a:defRPr b="1">
                <a:solidFill>
                  <a:srgbClr val="003366"/>
                </a:solidFill>
                <a:latin typeface="Calibri" panose="020F0502020204030204" pitchFamily="34" charset="0"/>
                <a:cs typeface="Arial" panose="020B0604020202020204" pitchFamily="34" charset="0"/>
              </a:defRPr>
            </a:lvl2pPr>
            <a:lvl3pPr marL="1143000" indent="-228600">
              <a:defRPr b="1">
                <a:solidFill>
                  <a:srgbClr val="003366"/>
                </a:solidFill>
                <a:latin typeface="Calibri" panose="020F0502020204030204" pitchFamily="34" charset="0"/>
                <a:cs typeface="Arial" panose="020B0604020202020204" pitchFamily="34" charset="0"/>
              </a:defRPr>
            </a:lvl3pPr>
            <a:lvl4pPr marL="1600200" indent="-228600">
              <a:defRPr b="1">
                <a:solidFill>
                  <a:srgbClr val="003366"/>
                </a:solidFill>
                <a:latin typeface="Calibri" panose="020F0502020204030204" pitchFamily="34" charset="0"/>
                <a:cs typeface="Arial" panose="020B0604020202020204" pitchFamily="34" charset="0"/>
              </a:defRPr>
            </a:lvl4pPr>
            <a:lvl5pPr marL="2057400" indent="-228600">
              <a:defRPr b="1">
                <a:solidFill>
                  <a:srgbClr val="003366"/>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9pPr>
          </a:lstStyle>
          <a:p>
            <a:fld id="{E78452DB-F356-48AF-A316-9E95F72B57B9}" type="slidenum">
              <a:rPr lang="en-US" altLang="en-US" b="0" smtClean="0">
                <a:solidFill>
                  <a:schemeClr val="tx1"/>
                </a:solidFill>
              </a:rPr>
              <a:pPr/>
              <a:t>29</a:t>
            </a:fld>
            <a:endParaRPr lang="en-US" altLang="en-US" b="0" dirty="0">
              <a:solidFill>
                <a:schemeClr val="tx1"/>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B359C530-A84B-425D-B6FF-6D0E15B86E7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a:extLst>
              <a:ext uri="{FF2B5EF4-FFF2-40B4-BE49-F238E27FC236}">
                <a16:creationId xmlns:a16="http://schemas.microsoft.com/office/drawing/2014/main" id="{28CC24E1-C98A-4E98-839B-52C3D4A2397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l-GR" altLang="en-US" dirty="0"/>
          </a:p>
        </p:txBody>
      </p:sp>
      <p:sp>
        <p:nvSpPr>
          <p:cNvPr id="47108" name="Slide Number Placeholder 3">
            <a:extLst>
              <a:ext uri="{FF2B5EF4-FFF2-40B4-BE49-F238E27FC236}">
                <a16:creationId xmlns:a16="http://schemas.microsoft.com/office/drawing/2014/main" id="{E4D30A49-1736-40ED-898A-F3A4F65B649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rgbClr val="003366"/>
                </a:solidFill>
                <a:latin typeface="Calibri" panose="020F0502020204030204" pitchFamily="34" charset="0"/>
                <a:cs typeface="Arial" panose="020B0604020202020204" pitchFamily="34" charset="0"/>
              </a:defRPr>
            </a:lvl1pPr>
            <a:lvl2pPr marL="742950" indent="-285750">
              <a:defRPr b="1">
                <a:solidFill>
                  <a:srgbClr val="003366"/>
                </a:solidFill>
                <a:latin typeface="Calibri" panose="020F0502020204030204" pitchFamily="34" charset="0"/>
                <a:cs typeface="Arial" panose="020B0604020202020204" pitchFamily="34" charset="0"/>
              </a:defRPr>
            </a:lvl2pPr>
            <a:lvl3pPr marL="1143000" indent="-228600">
              <a:defRPr b="1">
                <a:solidFill>
                  <a:srgbClr val="003366"/>
                </a:solidFill>
                <a:latin typeface="Calibri" panose="020F0502020204030204" pitchFamily="34" charset="0"/>
                <a:cs typeface="Arial" panose="020B0604020202020204" pitchFamily="34" charset="0"/>
              </a:defRPr>
            </a:lvl3pPr>
            <a:lvl4pPr marL="1600200" indent="-228600">
              <a:defRPr b="1">
                <a:solidFill>
                  <a:srgbClr val="003366"/>
                </a:solidFill>
                <a:latin typeface="Calibri" panose="020F0502020204030204" pitchFamily="34" charset="0"/>
                <a:cs typeface="Arial" panose="020B0604020202020204" pitchFamily="34" charset="0"/>
              </a:defRPr>
            </a:lvl4pPr>
            <a:lvl5pPr marL="2057400" indent="-228600">
              <a:defRPr b="1">
                <a:solidFill>
                  <a:srgbClr val="003366"/>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9pPr>
          </a:lstStyle>
          <a:p>
            <a:fld id="{31606454-BC84-4667-B5A3-6778A0DBF2E0}" type="slidenum">
              <a:rPr lang="en-US" altLang="en-US" b="0" smtClean="0">
                <a:solidFill>
                  <a:schemeClr val="tx1"/>
                </a:solidFill>
              </a:rPr>
              <a:pPr/>
              <a:t>30</a:t>
            </a:fld>
            <a:endParaRPr lang="en-US" altLang="en-US" b="0" dirty="0">
              <a:solidFill>
                <a:schemeClr val="tx1"/>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B359C530-A84B-425D-B6FF-6D0E15B86E7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a:extLst>
              <a:ext uri="{FF2B5EF4-FFF2-40B4-BE49-F238E27FC236}">
                <a16:creationId xmlns:a16="http://schemas.microsoft.com/office/drawing/2014/main" id="{28CC24E1-C98A-4E98-839B-52C3D4A2397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47108" name="Slide Number Placeholder 3">
            <a:extLst>
              <a:ext uri="{FF2B5EF4-FFF2-40B4-BE49-F238E27FC236}">
                <a16:creationId xmlns:a16="http://schemas.microsoft.com/office/drawing/2014/main" id="{E4D30A49-1736-40ED-898A-F3A4F65B649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rgbClr val="003366"/>
                </a:solidFill>
                <a:latin typeface="Calibri" panose="020F0502020204030204" pitchFamily="34" charset="0"/>
                <a:cs typeface="Arial" panose="020B0604020202020204" pitchFamily="34" charset="0"/>
              </a:defRPr>
            </a:lvl1pPr>
            <a:lvl2pPr marL="742950" indent="-285750">
              <a:defRPr b="1">
                <a:solidFill>
                  <a:srgbClr val="003366"/>
                </a:solidFill>
                <a:latin typeface="Calibri" panose="020F0502020204030204" pitchFamily="34" charset="0"/>
                <a:cs typeface="Arial" panose="020B0604020202020204" pitchFamily="34" charset="0"/>
              </a:defRPr>
            </a:lvl2pPr>
            <a:lvl3pPr marL="1143000" indent="-228600">
              <a:defRPr b="1">
                <a:solidFill>
                  <a:srgbClr val="003366"/>
                </a:solidFill>
                <a:latin typeface="Calibri" panose="020F0502020204030204" pitchFamily="34" charset="0"/>
                <a:cs typeface="Arial" panose="020B0604020202020204" pitchFamily="34" charset="0"/>
              </a:defRPr>
            </a:lvl3pPr>
            <a:lvl4pPr marL="1600200" indent="-228600">
              <a:defRPr b="1">
                <a:solidFill>
                  <a:srgbClr val="003366"/>
                </a:solidFill>
                <a:latin typeface="Calibri" panose="020F0502020204030204" pitchFamily="34" charset="0"/>
                <a:cs typeface="Arial" panose="020B0604020202020204" pitchFamily="34" charset="0"/>
              </a:defRPr>
            </a:lvl4pPr>
            <a:lvl5pPr marL="2057400" indent="-228600">
              <a:defRPr b="1">
                <a:solidFill>
                  <a:srgbClr val="003366"/>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9pPr>
          </a:lstStyle>
          <a:p>
            <a:fld id="{31606454-BC84-4667-B5A3-6778A0DBF2E0}" type="slidenum">
              <a:rPr lang="en-US" altLang="en-US" b="0" smtClean="0">
                <a:solidFill>
                  <a:schemeClr val="tx1"/>
                </a:solidFill>
              </a:rPr>
              <a:pPr/>
              <a:t>31</a:t>
            </a:fld>
            <a:endParaRPr lang="en-US" altLang="en-US" b="0" dirty="0">
              <a:solidFill>
                <a:schemeClr val="tx1"/>
              </a:solidFill>
            </a:endParaRPr>
          </a:p>
        </p:txBody>
      </p:sp>
    </p:spTree>
    <p:extLst>
      <p:ext uri="{BB962C8B-B14F-4D97-AF65-F5344CB8AC3E}">
        <p14:creationId xmlns:p14="http://schemas.microsoft.com/office/powerpoint/2010/main" val="39308436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D45915C3-0A24-4731-9780-FC43F4A7954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a:extLst>
              <a:ext uri="{FF2B5EF4-FFF2-40B4-BE49-F238E27FC236}">
                <a16:creationId xmlns:a16="http://schemas.microsoft.com/office/drawing/2014/main" id="{2B3E3AEB-6AB7-4145-BAD0-6C750A326C7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dirty="0"/>
          </a:p>
        </p:txBody>
      </p:sp>
      <p:sp>
        <p:nvSpPr>
          <p:cNvPr id="34820" name="Slide Number Placeholder 3">
            <a:extLst>
              <a:ext uri="{FF2B5EF4-FFF2-40B4-BE49-F238E27FC236}">
                <a16:creationId xmlns:a16="http://schemas.microsoft.com/office/drawing/2014/main" id="{FE92D9D1-D934-4E0D-A081-54B0270C588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0487FF4-1A69-467C-B99F-73B70F27AB61}" type="slidenum">
              <a:rPr lang="en-US" altLang="en-US">
                <a:latin typeface="Calibri" panose="020F0502020204030204" pitchFamily="34" charset="0"/>
                <a:cs typeface="Arial" panose="020B0604020202020204" pitchFamily="34" charset="0"/>
              </a:rPr>
              <a:pPr/>
              <a:t>32</a:t>
            </a:fld>
            <a:endParaRPr lang="en-US" altLang="en-US" dirty="0">
              <a:latin typeface="Calibri" panose="020F0502020204030204" pitchFamily="34" charset="0"/>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Placeholder 2">
            <a:extLst>
              <a:ext uri="{FF2B5EF4-FFF2-40B4-BE49-F238E27FC236}">
                <a16:creationId xmlns:a16="http://schemas.microsoft.com/office/drawing/2014/main" id="{222BF8D4-F618-4979-8211-01EE0946239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Placeholder 3">
            <a:extLst>
              <a:ext uri="{FF2B5EF4-FFF2-40B4-BE49-F238E27FC236}">
                <a16:creationId xmlns:a16="http://schemas.microsoft.com/office/drawing/2014/main" id="{A7D87AFB-212E-48E0-9BF3-B30F000E32C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dirty="0">
              <a:ea typeface="MS PGothic" panose="020B0600070205080204" pitchFamily="34" charset="-128"/>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D45915C3-0A24-4731-9780-FC43F4A7954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a:extLst>
              <a:ext uri="{FF2B5EF4-FFF2-40B4-BE49-F238E27FC236}">
                <a16:creationId xmlns:a16="http://schemas.microsoft.com/office/drawing/2014/main" id="{2B3E3AEB-6AB7-4145-BAD0-6C750A326C7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dirty="0"/>
          </a:p>
        </p:txBody>
      </p:sp>
      <p:sp>
        <p:nvSpPr>
          <p:cNvPr id="34820" name="Slide Number Placeholder 3">
            <a:extLst>
              <a:ext uri="{FF2B5EF4-FFF2-40B4-BE49-F238E27FC236}">
                <a16:creationId xmlns:a16="http://schemas.microsoft.com/office/drawing/2014/main" id="{FE92D9D1-D934-4E0D-A081-54B0270C588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0487FF4-1A69-467C-B99F-73B70F27AB61}" type="slidenum">
              <a:rPr lang="en-US" altLang="en-US">
                <a:latin typeface="Calibri" panose="020F0502020204030204" pitchFamily="34" charset="0"/>
                <a:cs typeface="Arial" panose="020B0604020202020204" pitchFamily="34" charset="0"/>
              </a:rPr>
              <a:pPr/>
              <a:t>33</a:t>
            </a:fld>
            <a:endParaRPr lang="en-US" altLang="en-US" dirty="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01043406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D45915C3-0A24-4731-9780-FC43F4A7954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a:extLst>
              <a:ext uri="{FF2B5EF4-FFF2-40B4-BE49-F238E27FC236}">
                <a16:creationId xmlns:a16="http://schemas.microsoft.com/office/drawing/2014/main" id="{2B3E3AEB-6AB7-4145-BAD0-6C750A326C7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l-GR" altLang="en-US" dirty="0"/>
          </a:p>
        </p:txBody>
      </p:sp>
      <p:sp>
        <p:nvSpPr>
          <p:cNvPr id="34820" name="Slide Number Placeholder 3">
            <a:extLst>
              <a:ext uri="{FF2B5EF4-FFF2-40B4-BE49-F238E27FC236}">
                <a16:creationId xmlns:a16="http://schemas.microsoft.com/office/drawing/2014/main" id="{FE92D9D1-D934-4E0D-A081-54B0270C588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0487FF4-1A69-467C-B99F-73B70F27AB61}" type="slidenum">
              <a:rPr lang="en-US" altLang="en-US">
                <a:latin typeface="Calibri" panose="020F0502020204030204" pitchFamily="34" charset="0"/>
                <a:cs typeface="Arial" panose="020B0604020202020204" pitchFamily="34" charset="0"/>
              </a:rPr>
              <a:pPr/>
              <a:t>34</a:t>
            </a:fld>
            <a:endParaRPr lang="en-US" altLang="en-US" dirty="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5920026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a:extLst>
              <a:ext uri="{FF2B5EF4-FFF2-40B4-BE49-F238E27FC236}">
                <a16:creationId xmlns:a16="http://schemas.microsoft.com/office/drawing/2014/main" id="{2DFDA835-3F79-48FC-B870-DB854A482AD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a:extLst>
              <a:ext uri="{FF2B5EF4-FFF2-40B4-BE49-F238E27FC236}">
                <a16:creationId xmlns:a16="http://schemas.microsoft.com/office/drawing/2014/main" id="{B337C2EF-03ED-4B40-A46B-C1B1DDAB4D3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51204" name="Slide Number Placeholder 3">
            <a:extLst>
              <a:ext uri="{FF2B5EF4-FFF2-40B4-BE49-F238E27FC236}">
                <a16:creationId xmlns:a16="http://schemas.microsoft.com/office/drawing/2014/main" id="{73F7F9AA-4984-4CAA-A24C-A4993E7C677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rgbClr val="003366"/>
                </a:solidFill>
                <a:latin typeface="Calibri" panose="020F0502020204030204" pitchFamily="34" charset="0"/>
                <a:cs typeface="Arial" panose="020B0604020202020204" pitchFamily="34" charset="0"/>
              </a:defRPr>
            </a:lvl1pPr>
            <a:lvl2pPr marL="742950" indent="-285750">
              <a:defRPr b="1">
                <a:solidFill>
                  <a:srgbClr val="003366"/>
                </a:solidFill>
                <a:latin typeface="Calibri" panose="020F0502020204030204" pitchFamily="34" charset="0"/>
                <a:cs typeface="Arial" panose="020B0604020202020204" pitchFamily="34" charset="0"/>
              </a:defRPr>
            </a:lvl2pPr>
            <a:lvl3pPr marL="1143000" indent="-228600">
              <a:defRPr b="1">
                <a:solidFill>
                  <a:srgbClr val="003366"/>
                </a:solidFill>
                <a:latin typeface="Calibri" panose="020F0502020204030204" pitchFamily="34" charset="0"/>
                <a:cs typeface="Arial" panose="020B0604020202020204" pitchFamily="34" charset="0"/>
              </a:defRPr>
            </a:lvl3pPr>
            <a:lvl4pPr marL="1600200" indent="-228600">
              <a:defRPr b="1">
                <a:solidFill>
                  <a:srgbClr val="003366"/>
                </a:solidFill>
                <a:latin typeface="Calibri" panose="020F0502020204030204" pitchFamily="34" charset="0"/>
                <a:cs typeface="Arial" panose="020B0604020202020204" pitchFamily="34" charset="0"/>
              </a:defRPr>
            </a:lvl4pPr>
            <a:lvl5pPr marL="2057400" indent="-228600">
              <a:defRPr b="1">
                <a:solidFill>
                  <a:srgbClr val="003366"/>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9pPr>
          </a:lstStyle>
          <a:p>
            <a:fld id="{5C6E64AF-AD85-48C6-A575-051EF99B958C}" type="slidenum">
              <a:rPr lang="en-US" altLang="en-US" b="0" smtClean="0">
                <a:solidFill>
                  <a:schemeClr val="tx1"/>
                </a:solidFill>
              </a:rPr>
              <a:pPr/>
              <a:t>35</a:t>
            </a:fld>
            <a:endParaRPr lang="en-US" altLang="en-US" b="0" dirty="0">
              <a:solidFill>
                <a:schemeClr val="tx1"/>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a:extLst>
              <a:ext uri="{FF2B5EF4-FFF2-40B4-BE49-F238E27FC236}">
                <a16:creationId xmlns:a16="http://schemas.microsoft.com/office/drawing/2014/main" id="{6CB4DBCF-FBF5-434C-A1D8-D1811813AB7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a:extLst>
              <a:ext uri="{FF2B5EF4-FFF2-40B4-BE49-F238E27FC236}">
                <a16:creationId xmlns:a16="http://schemas.microsoft.com/office/drawing/2014/main" id="{DD4D3ED2-EB06-421D-872D-98C335B3CD5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54276" name="Slide Number Placeholder 3">
            <a:extLst>
              <a:ext uri="{FF2B5EF4-FFF2-40B4-BE49-F238E27FC236}">
                <a16:creationId xmlns:a16="http://schemas.microsoft.com/office/drawing/2014/main" id="{CBF76A30-6C1A-469E-B4F6-14BBD9A3BF6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rgbClr val="003366"/>
                </a:solidFill>
                <a:latin typeface="Calibri" panose="020F0502020204030204" pitchFamily="34" charset="0"/>
                <a:cs typeface="Arial" panose="020B0604020202020204" pitchFamily="34" charset="0"/>
              </a:defRPr>
            </a:lvl1pPr>
            <a:lvl2pPr marL="742950" indent="-285750">
              <a:defRPr b="1">
                <a:solidFill>
                  <a:srgbClr val="003366"/>
                </a:solidFill>
                <a:latin typeface="Calibri" panose="020F0502020204030204" pitchFamily="34" charset="0"/>
                <a:cs typeface="Arial" panose="020B0604020202020204" pitchFamily="34" charset="0"/>
              </a:defRPr>
            </a:lvl2pPr>
            <a:lvl3pPr marL="1143000" indent="-228600">
              <a:defRPr b="1">
                <a:solidFill>
                  <a:srgbClr val="003366"/>
                </a:solidFill>
                <a:latin typeface="Calibri" panose="020F0502020204030204" pitchFamily="34" charset="0"/>
                <a:cs typeface="Arial" panose="020B0604020202020204" pitchFamily="34" charset="0"/>
              </a:defRPr>
            </a:lvl3pPr>
            <a:lvl4pPr marL="1600200" indent="-228600">
              <a:defRPr b="1">
                <a:solidFill>
                  <a:srgbClr val="003366"/>
                </a:solidFill>
                <a:latin typeface="Calibri" panose="020F0502020204030204" pitchFamily="34" charset="0"/>
                <a:cs typeface="Arial" panose="020B0604020202020204" pitchFamily="34" charset="0"/>
              </a:defRPr>
            </a:lvl4pPr>
            <a:lvl5pPr marL="2057400" indent="-228600">
              <a:defRPr b="1">
                <a:solidFill>
                  <a:srgbClr val="003366"/>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9pPr>
          </a:lstStyle>
          <a:p>
            <a:fld id="{B446E183-3B89-42A5-8325-B60D005E99F8}" type="slidenum">
              <a:rPr lang="en-US" altLang="en-US" b="0" smtClean="0">
                <a:solidFill>
                  <a:schemeClr val="tx1"/>
                </a:solidFill>
              </a:rPr>
              <a:pPr/>
              <a:t>36</a:t>
            </a:fld>
            <a:endParaRPr lang="en-US" altLang="en-US" b="0" dirty="0">
              <a:solidFill>
                <a:schemeClr val="tx1"/>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a:extLst>
              <a:ext uri="{FF2B5EF4-FFF2-40B4-BE49-F238E27FC236}">
                <a16:creationId xmlns:a16="http://schemas.microsoft.com/office/drawing/2014/main" id="{D9F624FB-0F1A-4CCE-A286-CDB90FD3F1A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a:extLst>
              <a:ext uri="{FF2B5EF4-FFF2-40B4-BE49-F238E27FC236}">
                <a16:creationId xmlns:a16="http://schemas.microsoft.com/office/drawing/2014/main" id="{2DEB66DD-0E06-406B-B4E5-AA8D8B961B4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56324" name="Slide Number Placeholder 3">
            <a:extLst>
              <a:ext uri="{FF2B5EF4-FFF2-40B4-BE49-F238E27FC236}">
                <a16:creationId xmlns:a16="http://schemas.microsoft.com/office/drawing/2014/main" id="{46CF0432-85FB-488E-9F2C-00085BBB258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rgbClr val="003366"/>
                </a:solidFill>
                <a:latin typeface="Calibri" panose="020F0502020204030204" pitchFamily="34" charset="0"/>
                <a:cs typeface="Arial" panose="020B0604020202020204" pitchFamily="34" charset="0"/>
              </a:defRPr>
            </a:lvl1pPr>
            <a:lvl2pPr marL="742950" indent="-285750">
              <a:defRPr b="1">
                <a:solidFill>
                  <a:srgbClr val="003366"/>
                </a:solidFill>
                <a:latin typeface="Calibri" panose="020F0502020204030204" pitchFamily="34" charset="0"/>
                <a:cs typeface="Arial" panose="020B0604020202020204" pitchFamily="34" charset="0"/>
              </a:defRPr>
            </a:lvl2pPr>
            <a:lvl3pPr marL="1143000" indent="-228600">
              <a:defRPr b="1">
                <a:solidFill>
                  <a:srgbClr val="003366"/>
                </a:solidFill>
                <a:latin typeface="Calibri" panose="020F0502020204030204" pitchFamily="34" charset="0"/>
                <a:cs typeface="Arial" panose="020B0604020202020204" pitchFamily="34" charset="0"/>
              </a:defRPr>
            </a:lvl3pPr>
            <a:lvl4pPr marL="1600200" indent="-228600">
              <a:defRPr b="1">
                <a:solidFill>
                  <a:srgbClr val="003366"/>
                </a:solidFill>
                <a:latin typeface="Calibri" panose="020F0502020204030204" pitchFamily="34" charset="0"/>
                <a:cs typeface="Arial" panose="020B0604020202020204" pitchFamily="34" charset="0"/>
              </a:defRPr>
            </a:lvl4pPr>
            <a:lvl5pPr marL="2057400" indent="-228600">
              <a:defRPr b="1">
                <a:solidFill>
                  <a:srgbClr val="003366"/>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9pPr>
          </a:lstStyle>
          <a:p>
            <a:fld id="{92AFCB91-3563-4473-8BF2-578BC42EAA0F}" type="slidenum">
              <a:rPr lang="en-US" altLang="en-US" b="0" smtClean="0">
                <a:solidFill>
                  <a:schemeClr val="tx1"/>
                </a:solidFill>
              </a:rPr>
              <a:pPr/>
              <a:t>37</a:t>
            </a:fld>
            <a:endParaRPr lang="en-US" altLang="en-US" b="0" dirty="0">
              <a:solidFill>
                <a:schemeClr val="tx1"/>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D35AF02-9500-475F-9090-3FB0B301AFD4}" type="slidenum">
              <a:rPr lang="en-US" smtClean="0"/>
              <a:t>38</a:t>
            </a:fld>
            <a:endParaRPr lang="en-US" dirty="0"/>
          </a:p>
        </p:txBody>
      </p:sp>
    </p:spTree>
    <p:extLst>
      <p:ext uri="{BB962C8B-B14F-4D97-AF65-F5344CB8AC3E}">
        <p14:creationId xmlns:p14="http://schemas.microsoft.com/office/powerpoint/2010/main" val="280241715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a:extLst>
              <a:ext uri="{FF2B5EF4-FFF2-40B4-BE49-F238E27FC236}">
                <a16:creationId xmlns:a16="http://schemas.microsoft.com/office/drawing/2014/main" id="{96DBDBC8-6350-470B-8E44-AFA5977E75E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a:extLst>
              <a:ext uri="{FF2B5EF4-FFF2-40B4-BE49-F238E27FC236}">
                <a16:creationId xmlns:a16="http://schemas.microsoft.com/office/drawing/2014/main" id="{6299A8B5-491A-4928-BDEE-C217CDAFD5E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58372" name="Slide Number Placeholder 3">
            <a:extLst>
              <a:ext uri="{FF2B5EF4-FFF2-40B4-BE49-F238E27FC236}">
                <a16:creationId xmlns:a16="http://schemas.microsoft.com/office/drawing/2014/main" id="{EA26C984-4F0C-4703-81E7-6F05ADEC5D0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rgbClr val="003366"/>
                </a:solidFill>
                <a:latin typeface="Calibri" panose="020F0502020204030204" pitchFamily="34" charset="0"/>
                <a:cs typeface="Arial" panose="020B0604020202020204" pitchFamily="34" charset="0"/>
              </a:defRPr>
            </a:lvl1pPr>
            <a:lvl2pPr marL="742950" indent="-285750">
              <a:defRPr b="1">
                <a:solidFill>
                  <a:srgbClr val="003366"/>
                </a:solidFill>
                <a:latin typeface="Calibri" panose="020F0502020204030204" pitchFamily="34" charset="0"/>
                <a:cs typeface="Arial" panose="020B0604020202020204" pitchFamily="34" charset="0"/>
              </a:defRPr>
            </a:lvl2pPr>
            <a:lvl3pPr marL="1143000" indent="-228600">
              <a:defRPr b="1">
                <a:solidFill>
                  <a:srgbClr val="003366"/>
                </a:solidFill>
                <a:latin typeface="Calibri" panose="020F0502020204030204" pitchFamily="34" charset="0"/>
                <a:cs typeface="Arial" panose="020B0604020202020204" pitchFamily="34" charset="0"/>
              </a:defRPr>
            </a:lvl3pPr>
            <a:lvl4pPr marL="1600200" indent="-228600">
              <a:defRPr b="1">
                <a:solidFill>
                  <a:srgbClr val="003366"/>
                </a:solidFill>
                <a:latin typeface="Calibri" panose="020F0502020204030204" pitchFamily="34" charset="0"/>
                <a:cs typeface="Arial" panose="020B0604020202020204" pitchFamily="34" charset="0"/>
              </a:defRPr>
            </a:lvl4pPr>
            <a:lvl5pPr marL="2057400" indent="-228600">
              <a:defRPr b="1">
                <a:solidFill>
                  <a:srgbClr val="003366"/>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9pPr>
          </a:lstStyle>
          <a:p>
            <a:fld id="{89AC88B6-B51D-460B-B0C1-11850B3B0AB1}" type="slidenum">
              <a:rPr lang="en-US" altLang="en-US" b="0" smtClean="0">
                <a:solidFill>
                  <a:schemeClr val="tx1"/>
                </a:solidFill>
              </a:rPr>
              <a:pPr/>
              <a:t>39</a:t>
            </a:fld>
            <a:endParaRPr lang="en-US" altLang="en-US" b="0" dirty="0">
              <a:solidFill>
                <a:schemeClr val="tx1"/>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l-GR" dirty="0"/>
          </a:p>
        </p:txBody>
      </p:sp>
      <p:sp>
        <p:nvSpPr>
          <p:cNvPr id="4" name="Slide Number Placeholder 3"/>
          <p:cNvSpPr>
            <a:spLocks noGrp="1"/>
          </p:cNvSpPr>
          <p:nvPr>
            <p:ph type="sldNum" sz="quarter" idx="5"/>
          </p:nvPr>
        </p:nvSpPr>
        <p:spPr/>
        <p:txBody>
          <a:bodyPr/>
          <a:lstStyle/>
          <a:p>
            <a:fld id="{8D35AF02-9500-475F-9090-3FB0B301AFD4}" type="slidenum">
              <a:rPr lang="en-US" smtClean="0"/>
              <a:t>40</a:t>
            </a:fld>
            <a:endParaRPr lang="en-US" dirty="0"/>
          </a:p>
        </p:txBody>
      </p:sp>
    </p:spTree>
    <p:extLst>
      <p:ext uri="{BB962C8B-B14F-4D97-AF65-F5344CB8AC3E}">
        <p14:creationId xmlns:p14="http://schemas.microsoft.com/office/powerpoint/2010/main" val="342948241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l-GR" dirty="0"/>
          </a:p>
        </p:txBody>
      </p:sp>
      <p:sp>
        <p:nvSpPr>
          <p:cNvPr id="4" name="Slide Number Placeholder 3"/>
          <p:cNvSpPr>
            <a:spLocks noGrp="1"/>
          </p:cNvSpPr>
          <p:nvPr>
            <p:ph type="sldNum" sz="quarter" idx="5"/>
          </p:nvPr>
        </p:nvSpPr>
        <p:spPr/>
        <p:txBody>
          <a:bodyPr/>
          <a:lstStyle/>
          <a:p>
            <a:fld id="{8D35AF02-9500-475F-9090-3FB0B301AFD4}" type="slidenum">
              <a:rPr lang="en-US" smtClean="0"/>
              <a:t>41</a:t>
            </a:fld>
            <a:endParaRPr lang="en-US" dirty="0"/>
          </a:p>
        </p:txBody>
      </p:sp>
    </p:spTree>
    <p:extLst>
      <p:ext uri="{BB962C8B-B14F-4D97-AF65-F5344CB8AC3E}">
        <p14:creationId xmlns:p14="http://schemas.microsoft.com/office/powerpoint/2010/main" val="157601714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D35AF02-9500-475F-9090-3FB0B301AFD4}" type="slidenum">
              <a:rPr lang="en-US" smtClean="0"/>
              <a:t>42</a:t>
            </a:fld>
            <a:endParaRPr lang="en-US" dirty="0"/>
          </a:p>
        </p:txBody>
      </p:sp>
    </p:spTree>
    <p:extLst>
      <p:ext uri="{BB962C8B-B14F-4D97-AF65-F5344CB8AC3E}">
        <p14:creationId xmlns:p14="http://schemas.microsoft.com/office/powerpoint/2010/main" val="24859646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SHOTGUN sequencing</a:t>
            </a:r>
            <a:endParaRPr lang="el-GR" dirty="0"/>
          </a:p>
          <a:p>
            <a:r>
              <a:rPr lang="en-US" dirty="0"/>
              <a:t>Individual bacterial artificial chromosome (BAC) clones selected for DNA sequence analysis were further fragmented, and the smaller genomic DNA fragments were subcloned into vectors to generate a BAC-derived shotgun library.</a:t>
            </a:r>
          </a:p>
          <a:p>
            <a:r>
              <a:rPr lang="en-US" dirty="0"/>
              <a:t>The inserts were sequenced using primers matching the vector sequence flanking the genomic DNA insert, and overlapping shotgun clones were used to generate a DNA sequence spanning the entire BAC clone.</a:t>
            </a:r>
          </a:p>
          <a:p>
            <a:r>
              <a:rPr lang="en-US" dirty="0"/>
              <a:t>The term "shotgun" comes from the fact that the original BAC clone was randomly fragmented and sequenced, and the raw DNA sequence data was then subjected to computational analyses to generate an ordered set of DNA sequences that spanned the BAC clone.</a:t>
            </a:r>
          </a:p>
        </p:txBody>
      </p:sp>
      <p:sp>
        <p:nvSpPr>
          <p:cNvPr id="4" name="Slide Number Placeholder 3"/>
          <p:cNvSpPr>
            <a:spLocks noGrp="1"/>
          </p:cNvSpPr>
          <p:nvPr>
            <p:ph type="sldNum" sz="quarter" idx="5"/>
          </p:nvPr>
        </p:nvSpPr>
        <p:spPr/>
        <p:txBody>
          <a:bodyPr/>
          <a:lstStyle/>
          <a:p>
            <a:fld id="{3907BBFA-FF28-4BC2-8C01-D1D7F4B801EE}" type="slidenum">
              <a:rPr lang="en-US" smtClean="0"/>
              <a:t>5</a:t>
            </a:fld>
            <a:endParaRPr lang="en-US" dirty="0"/>
          </a:p>
        </p:txBody>
      </p:sp>
    </p:spTree>
    <p:extLst>
      <p:ext uri="{BB962C8B-B14F-4D97-AF65-F5344CB8AC3E}">
        <p14:creationId xmlns:p14="http://schemas.microsoft.com/office/powerpoint/2010/main" val="39203480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l-GR"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8D35AF02-9500-475F-9090-3FB0B301AFD4}" type="slidenum">
              <a:rPr lang="en-US" smtClean="0"/>
              <a:t>43</a:t>
            </a:fld>
            <a:endParaRPr lang="en-US" dirty="0"/>
          </a:p>
        </p:txBody>
      </p:sp>
    </p:spTree>
    <p:extLst>
      <p:ext uri="{BB962C8B-B14F-4D97-AF65-F5344CB8AC3E}">
        <p14:creationId xmlns:p14="http://schemas.microsoft.com/office/powerpoint/2010/main" val="216411611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l-GR" dirty="0"/>
          </a:p>
        </p:txBody>
      </p:sp>
      <p:sp>
        <p:nvSpPr>
          <p:cNvPr id="4" name="Slide Number Placeholder 3"/>
          <p:cNvSpPr>
            <a:spLocks noGrp="1"/>
          </p:cNvSpPr>
          <p:nvPr>
            <p:ph type="sldNum" sz="quarter" idx="5"/>
          </p:nvPr>
        </p:nvSpPr>
        <p:spPr/>
        <p:txBody>
          <a:bodyPr/>
          <a:lstStyle/>
          <a:p>
            <a:fld id="{8D35AF02-9500-475F-9090-3FB0B301AFD4}" type="slidenum">
              <a:rPr lang="en-US" smtClean="0"/>
              <a:t>44</a:t>
            </a:fld>
            <a:endParaRPr lang="en-US" dirty="0"/>
          </a:p>
        </p:txBody>
      </p:sp>
    </p:spTree>
    <p:extLst>
      <p:ext uri="{BB962C8B-B14F-4D97-AF65-F5344CB8AC3E}">
        <p14:creationId xmlns:p14="http://schemas.microsoft.com/office/powerpoint/2010/main" val="13019842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D35AF02-9500-475F-9090-3FB0B301AFD4}" type="slidenum">
              <a:rPr lang="en-US" smtClean="0"/>
              <a:t>45</a:t>
            </a:fld>
            <a:endParaRPr lang="en-US" dirty="0"/>
          </a:p>
        </p:txBody>
      </p:sp>
    </p:spTree>
    <p:extLst>
      <p:ext uri="{BB962C8B-B14F-4D97-AF65-F5344CB8AC3E}">
        <p14:creationId xmlns:p14="http://schemas.microsoft.com/office/powerpoint/2010/main" val="425018571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a:extLst>
              <a:ext uri="{FF2B5EF4-FFF2-40B4-BE49-F238E27FC236}">
                <a16:creationId xmlns:a16="http://schemas.microsoft.com/office/drawing/2014/main" id="{1ABA5A97-894C-41D4-9903-C867C158565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Notes Placeholder 2">
            <a:extLst>
              <a:ext uri="{FF2B5EF4-FFF2-40B4-BE49-F238E27FC236}">
                <a16:creationId xmlns:a16="http://schemas.microsoft.com/office/drawing/2014/main" id="{A4981276-AAF7-4071-8FFC-8C6C39563F8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l-GR" altLang="en-US" dirty="0"/>
          </a:p>
        </p:txBody>
      </p:sp>
      <p:sp>
        <p:nvSpPr>
          <p:cNvPr id="62468" name="Slide Number Placeholder 3">
            <a:extLst>
              <a:ext uri="{FF2B5EF4-FFF2-40B4-BE49-F238E27FC236}">
                <a16:creationId xmlns:a16="http://schemas.microsoft.com/office/drawing/2014/main" id="{846B0E92-D2A7-4B31-AB44-1896685D5B3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rgbClr val="003366"/>
                </a:solidFill>
                <a:latin typeface="Calibri" panose="020F0502020204030204" pitchFamily="34" charset="0"/>
                <a:cs typeface="Arial" panose="020B0604020202020204" pitchFamily="34" charset="0"/>
              </a:defRPr>
            </a:lvl1pPr>
            <a:lvl2pPr marL="742950" indent="-285750">
              <a:defRPr b="1">
                <a:solidFill>
                  <a:srgbClr val="003366"/>
                </a:solidFill>
                <a:latin typeface="Calibri" panose="020F0502020204030204" pitchFamily="34" charset="0"/>
                <a:cs typeface="Arial" panose="020B0604020202020204" pitchFamily="34" charset="0"/>
              </a:defRPr>
            </a:lvl2pPr>
            <a:lvl3pPr marL="1143000" indent="-228600">
              <a:defRPr b="1">
                <a:solidFill>
                  <a:srgbClr val="003366"/>
                </a:solidFill>
                <a:latin typeface="Calibri" panose="020F0502020204030204" pitchFamily="34" charset="0"/>
                <a:cs typeface="Arial" panose="020B0604020202020204" pitchFamily="34" charset="0"/>
              </a:defRPr>
            </a:lvl3pPr>
            <a:lvl4pPr marL="1600200" indent="-228600">
              <a:defRPr b="1">
                <a:solidFill>
                  <a:srgbClr val="003366"/>
                </a:solidFill>
                <a:latin typeface="Calibri" panose="020F0502020204030204" pitchFamily="34" charset="0"/>
                <a:cs typeface="Arial" panose="020B0604020202020204" pitchFamily="34" charset="0"/>
              </a:defRPr>
            </a:lvl4pPr>
            <a:lvl5pPr marL="2057400" indent="-228600">
              <a:defRPr b="1">
                <a:solidFill>
                  <a:srgbClr val="003366"/>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9pPr>
          </a:lstStyle>
          <a:p>
            <a:fld id="{9A122F98-B1C9-4D6A-A655-2F7D09BE62D4}" type="slidenum">
              <a:rPr lang="en-US" altLang="en-US" b="0" smtClean="0">
                <a:solidFill>
                  <a:schemeClr val="tx1"/>
                </a:solidFill>
              </a:rPr>
              <a:pPr/>
              <a:t>46</a:t>
            </a:fld>
            <a:endParaRPr lang="en-US" altLang="en-US" b="0" dirty="0">
              <a:solidFill>
                <a:schemeClr val="tx1"/>
              </a:solidFill>
            </a:endParaRPr>
          </a:p>
        </p:txBody>
      </p:sp>
    </p:spTree>
    <p:extLst>
      <p:ext uri="{BB962C8B-B14F-4D97-AF65-F5344CB8AC3E}">
        <p14:creationId xmlns:p14="http://schemas.microsoft.com/office/powerpoint/2010/main" val="197198712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a:extLst>
              <a:ext uri="{FF2B5EF4-FFF2-40B4-BE49-F238E27FC236}">
                <a16:creationId xmlns:a16="http://schemas.microsoft.com/office/drawing/2014/main" id="{64AFD3CA-97C8-4ED9-BDFF-93D0E3FB2BC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Notes Placeholder 2">
            <a:extLst>
              <a:ext uri="{FF2B5EF4-FFF2-40B4-BE49-F238E27FC236}">
                <a16:creationId xmlns:a16="http://schemas.microsoft.com/office/drawing/2014/main" id="{CC9AED14-C36E-4CEA-8E5C-7E8CCF6B860A}"/>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62468" name="Slide Number Placeholder 3">
            <a:extLst>
              <a:ext uri="{FF2B5EF4-FFF2-40B4-BE49-F238E27FC236}">
                <a16:creationId xmlns:a16="http://schemas.microsoft.com/office/drawing/2014/main" id="{EF29E464-097C-4579-A75C-3654B3BD671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rgbClr val="003366"/>
                </a:solidFill>
                <a:latin typeface="Calibri" panose="020F0502020204030204" pitchFamily="34" charset="0"/>
                <a:cs typeface="Arial" panose="020B0604020202020204" pitchFamily="34" charset="0"/>
              </a:defRPr>
            </a:lvl1pPr>
            <a:lvl2pPr marL="742950" indent="-285750">
              <a:defRPr b="1">
                <a:solidFill>
                  <a:srgbClr val="003366"/>
                </a:solidFill>
                <a:latin typeface="Calibri" panose="020F0502020204030204" pitchFamily="34" charset="0"/>
                <a:cs typeface="Arial" panose="020B0604020202020204" pitchFamily="34" charset="0"/>
              </a:defRPr>
            </a:lvl2pPr>
            <a:lvl3pPr marL="1143000" indent="-228600">
              <a:defRPr b="1">
                <a:solidFill>
                  <a:srgbClr val="003366"/>
                </a:solidFill>
                <a:latin typeface="Calibri" panose="020F0502020204030204" pitchFamily="34" charset="0"/>
                <a:cs typeface="Arial" panose="020B0604020202020204" pitchFamily="34" charset="0"/>
              </a:defRPr>
            </a:lvl3pPr>
            <a:lvl4pPr marL="1600200" indent="-228600">
              <a:defRPr b="1">
                <a:solidFill>
                  <a:srgbClr val="003366"/>
                </a:solidFill>
                <a:latin typeface="Calibri" panose="020F0502020204030204" pitchFamily="34" charset="0"/>
                <a:cs typeface="Arial" panose="020B0604020202020204" pitchFamily="34" charset="0"/>
              </a:defRPr>
            </a:lvl4pPr>
            <a:lvl5pPr marL="2057400" indent="-228600">
              <a:defRPr b="1">
                <a:solidFill>
                  <a:srgbClr val="003366"/>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9pPr>
          </a:lstStyle>
          <a:p>
            <a:fld id="{65EA1301-C373-4792-8879-D04ECE618E6B}" type="slidenum">
              <a:rPr lang="en-US" altLang="en-US" b="0" smtClean="0">
                <a:solidFill>
                  <a:schemeClr val="tx1"/>
                </a:solidFill>
              </a:rPr>
              <a:pPr/>
              <a:t>47</a:t>
            </a:fld>
            <a:endParaRPr lang="en-US" altLang="en-US" b="0" dirty="0">
              <a:solidFill>
                <a:schemeClr val="tx1"/>
              </a:solidFill>
            </a:endParaRPr>
          </a:p>
        </p:txBody>
      </p:sp>
    </p:spTree>
    <p:extLst>
      <p:ext uri="{BB962C8B-B14F-4D97-AF65-F5344CB8AC3E}">
        <p14:creationId xmlns:p14="http://schemas.microsoft.com/office/powerpoint/2010/main" val="375716535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dirty="0"/>
          </a:p>
        </p:txBody>
      </p:sp>
      <p:sp>
        <p:nvSpPr>
          <p:cNvPr id="4" name="Slide Number Placeholder 3"/>
          <p:cNvSpPr>
            <a:spLocks noGrp="1"/>
          </p:cNvSpPr>
          <p:nvPr>
            <p:ph type="sldNum" sz="quarter" idx="5"/>
          </p:nvPr>
        </p:nvSpPr>
        <p:spPr/>
        <p:txBody>
          <a:bodyPr/>
          <a:lstStyle/>
          <a:p>
            <a:fld id="{8D35AF02-9500-475F-9090-3FB0B301AFD4}" type="slidenum">
              <a:rPr lang="en-US" smtClean="0"/>
              <a:t>48</a:t>
            </a:fld>
            <a:endParaRPr lang="en-US" dirty="0"/>
          </a:p>
        </p:txBody>
      </p:sp>
    </p:spTree>
    <p:extLst>
      <p:ext uri="{BB962C8B-B14F-4D97-AF65-F5344CB8AC3E}">
        <p14:creationId xmlns:p14="http://schemas.microsoft.com/office/powerpoint/2010/main" val="339735762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D35AF02-9500-475F-9090-3FB0B301AFD4}" type="slidenum">
              <a:rPr lang="en-US" smtClean="0"/>
              <a:t>49</a:t>
            </a:fld>
            <a:endParaRPr lang="en-US" dirty="0"/>
          </a:p>
        </p:txBody>
      </p:sp>
    </p:spTree>
    <p:extLst>
      <p:ext uri="{BB962C8B-B14F-4D97-AF65-F5344CB8AC3E}">
        <p14:creationId xmlns:p14="http://schemas.microsoft.com/office/powerpoint/2010/main" val="166992696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050" dirty="0"/>
          </a:p>
        </p:txBody>
      </p:sp>
      <p:sp>
        <p:nvSpPr>
          <p:cNvPr id="4" name="Slide Number Placeholder 3"/>
          <p:cNvSpPr>
            <a:spLocks noGrp="1"/>
          </p:cNvSpPr>
          <p:nvPr>
            <p:ph type="sldNum" sz="quarter" idx="5"/>
          </p:nvPr>
        </p:nvSpPr>
        <p:spPr/>
        <p:txBody>
          <a:bodyPr/>
          <a:lstStyle/>
          <a:p>
            <a:fld id="{8D35AF02-9500-475F-9090-3FB0B301AFD4}" type="slidenum">
              <a:rPr lang="en-US" smtClean="0"/>
              <a:t>50</a:t>
            </a:fld>
            <a:endParaRPr lang="en-US" dirty="0"/>
          </a:p>
        </p:txBody>
      </p:sp>
    </p:spTree>
    <p:extLst>
      <p:ext uri="{BB962C8B-B14F-4D97-AF65-F5344CB8AC3E}">
        <p14:creationId xmlns:p14="http://schemas.microsoft.com/office/powerpoint/2010/main" val="61597046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l-GR" dirty="0"/>
          </a:p>
        </p:txBody>
      </p:sp>
      <p:sp>
        <p:nvSpPr>
          <p:cNvPr id="4" name="Slide Number Placeholder 3"/>
          <p:cNvSpPr>
            <a:spLocks noGrp="1"/>
          </p:cNvSpPr>
          <p:nvPr>
            <p:ph type="sldNum" sz="quarter" idx="5"/>
          </p:nvPr>
        </p:nvSpPr>
        <p:spPr/>
        <p:txBody>
          <a:bodyPr/>
          <a:lstStyle/>
          <a:p>
            <a:fld id="{8D35AF02-9500-475F-9090-3FB0B301AFD4}" type="slidenum">
              <a:rPr lang="en-US" smtClean="0"/>
              <a:t>51</a:t>
            </a:fld>
            <a:endParaRPr lang="en-US" dirty="0"/>
          </a:p>
        </p:txBody>
      </p:sp>
    </p:spTree>
    <p:extLst>
      <p:ext uri="{BB962C8B-B14F-4D97-AF65-F5344CB8AC3E}">
        <p14:creationId xmlns:p14="http://schemas.microsoft.com/office/powerpoint/2010/main" val="414862840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5"/>
          </p:nvPr>
        </p:nvSpPr>
        <p:spPr/>
        <p:txBody>
          <a:bodyPr/>
          <a:lstStyle/>
          <a:p>
            <a:fld id="{8D35AF02-9500-475F-9090-3FB0B301AFD4}" type="slidenum">
              <a:rPr lang="en-US" smtClean="0"/>
              <a:t>52</a:t>
            </a:fld>
            <a:endParaRPr lang="en-US" dirty="0"/>
          </a:p>
        </p:txBody>
      </p:sp>
    </p:spTree>
    <p:extLst>
      <p:ext uri="{BB962C8B-B14F-4D97-AF65-F5344CB8AC3E}">
        <p14:creationId xmlns:p14="http://schemas.microsoft.com/office/powerpoint/2010/main" val="12703723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DE2A5D15-9020-4DA0-9F37-A9C1756FA32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a:extLst>
              <a:ext uri="{FF2B5EF4-FFF2-40B4-BE49-F238E27FC236}">
                <a16:creationId xmlns:a16="http://schemas.microsoft.com/office/drawing/2014/main" id="{8B98DDF3-86E1-4473-A5BA-8EA81E1D424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l-GR" altLang="en-US" dirty="0"/>
          </a:p>
        </p:txBody>
      </p:sp>
      <p:sp>
        <p:nvSpPr>
          <p:cNvPr id="22532" name="Slide Number Placeholder 3">
            <a:extLst>
              <a:ext uri="{FF2B5EF4-FFF2-40B4-BE49-F238E27FC236}">
                <a16:creationId xmlns:a16="http://schemas.microsoft.com/office/drawing/2014/main" id="{C5CC1DC3-BF6C-4857-A59D-80ADDD40A3A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rgbClr val="003366"/>
                </a:solidFill>
                <a:latin typeface="Calibri" panose="020F0502020204030204" pitchFamily="34" charset="0"/>
                <a:cs typeface="Arial" panose="020B0604020202020204" pitchFamily="34" charset="0"/>
              </a:defRPr>
            </a:lvl1pPr>
            <a:lvl2pPr marL="742950" indent="-285750">
              <a:defRPr b="1">
                <a:solidFill>
                  <a:srgbClr val="003366"/>
                </a:solidFill>
                <a:latin typeface="Calibri" panose="020F0502020204030204" pitchFamily="34" charset="0"/>
                <a:cs typeface="Arial" panose="020B0604020202020204" pitchFamily="34" charset="0"/>
              </a:defRPr>
            </a:lvl2pPr>
            <a:lvl3pPr marL="1143000" indent="-228600">
              <a:defRPr b="1">
                <a:solidFill>
                  <a:srgbClr val="003366"/>
                </a:solidFill>
                <a:latin typeface="Calibri" panose="020F0502020204030204" pitchFamily="34" charset="0"/>
                <a:cs typeface="Arial" panose="020B0604020202020204" pitchFamily="34" charset="0"/>
              </a:defRPr>
            </a:lvl3pPr>
            <a:lvl4pPr marL="1600200" indent="-228600">
              <a:defRPr b="1">
                <a:solidFill>
                  <a:srgbClr val="003366"/>
                </a:solidFill>
                <a:latin typeface="Calibri" panose="020F0502020204030204" pitchFamily="34" charset="0"/>
                <a:cs typeface="Arial" panose="020B0604020202020204" pitchFamily="34" charset="0"/>
              </a:defRPr>
            </a:lvl4pPr>
            <a:lvl5pPr marL="2057400" indent="-228600">
              <a:defRPr b="1">
                <a:solidFill>
                  <a:srgbClr val="003366"/>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9pPr>
          </a:lstStyle>
          <a:p>
            <a:fld id="{1413299A-7337-47E0-886B-F6DF389FFA4C}" type="slidenum">
              <a:rPr lang="en-US" altLang="en-US" b="0" smtClean="0">
                <a:solidFill>
                  <a:schemeClr val="tx1"/>
                </a:solidFill>
              </a:rPr>
              <a:pPr/>
              <a:t>6</a:t>
            </a:fld>
            <a:endParaRPr lang="en-US" altLang="en-US" b="0" dirty="0">
              <a:solidFill>
                <a:schemeClr val="tx1"/>
              </a:solidFill>
            </a:endParaRPr>
          </a:p>
        </p:txBody>
      </p:sp>
    </p:spTree>
    <p:extLst>
      <p:ext uri="{BB962C8B-B14F-4D97-AF65-F5344CB8AC3E}">
        <p14:creationId xmlns:p14="http://schemas.microsoft.com/office/powerpoint/2010/main" val="381574168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5"/>
          </p:nvPr>
        </p:nvSpPr>
        <p:spPr/>
        <p:txBody>
          <a:bodyPr/>
          <a:lstStyle/>
          <a:p>
            <a:fld id="{8D35AF02-9500-475F-9090-3FB0B301AFD4}" type="slidenum">
              <a:rPr lang="en-US" smtClean="0"/>
              <a:t>53</a:t>
            </a:fld>
            <a:endParaRPr lang="en-US" dirty="0"/>
          </a:p>
        </p:txBody>
      </p:sp>
    </p:spTree>
    <p:extLst>
      <p:ext uri="{BB962C8B-B14F-4D97-AF65-F5344CB8AC3E}">
        <p14:creationId xmlns:p14="http://schemas.microsoft.com/office/powerpoint/2010/main" val="111987646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73" name="Google Shape;173;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l-GR" sz="1200" b="0" i="0" u="none" strike="noStrike" cap="none" smtClean="0">
                <a:solidFill>
                  <a:schemeClr val="dk1"/>
                </a:solidFill>
                <a:latin typeface="Calibri"/>
                <a:ea typeface="Calibri"/>
                <a:cs typeface="Calibri"/>
                <a:sym typeface="Calibri"/>
              </a:rPr>
              <a:t>55</a:t>
            </a:fld>
            <a:endParaRPr lang="el-G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4033529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61"/>
        <p:cNvGrpSpPr/>
        <p:nvPr/>
      </p:nvGrpSpPr>
      <p:grpSpPr>
        <a:xfrm>
          <a:off x="0" y="0"/>
          <a:ext cx="0" cy="0"/>
          <a:chOff x="0" y="0"/>
          <a:chExt cx="0" cy="0"/>
        </a:xfrm>
      </p:grpSpPr>
      <p:sp>
        <p:nvSpPr>
          <p:cNvPr id="5862" name="Google Shape;5862;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863" name="Google Shape;5863;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71"/>
        <p:cNvGrpSpPr/>
        <p:nvPr/>
      </p:nvGrpSpPr>
      <p:grpSpPr>
        <a:xfrm>
          <a:off x="0" y="0"/>
          <a:ext cx="0" cy="0"/>
          <a:chOff x="0" y="0"/>
          <a:chExt cx="0" cy="0"/>
        </a:xfrm>
      </p:grpSpPr>
      <p:sp>
        <p:nvSpPr>
          <p:cNvPr id="5872" name="Google Shape;5872;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873" name="Google Shape;5873;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l-GR" sz="1200" b="0" i="0" u="none" strike="noStrike" cap="none" smtClean="0">
                <a:solidFill>
                  <a:schemeClr val="dk1"/>
                </a:solidFill>
                <a:latin typeface="Calibri"/>
                <a:ea typeface="Calibri"/>
                <a:cs typeface="Calibri"/>
                <a:sym typeface="Calibri"/>
              </a:rPr>
              <a:t>58</a:t>
            </a:fld>
            <a:endParaRPr lang="el-G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0833563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2"/>
        <p:cNvGrpSpPr/>
        <p:nvPr/>
      </p:nvGrpSpPr>
      <p:grpSpPr>
        <a:xfrm>
          <a:off x="0" y="0"/>
          <a:ext cx="0" cy="0"/>
          <a:chOff x="0" y="0"/>
          <a:chExt cx="0" cy="0"/>
        </a:xfrm>
      </p:grpSpPr>
      <p:sp>
        <p:nvSpPr>
          <p:cNvPr id="5893" name="Google Shape;5893;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94" name="Google Shape;5894;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Arial"/>
              <a:buNone/>
            </a:pPr>
            <a:endParaRPr dirty="0"/>
          </a:p>
        </p:txBody>
      </p:sp>
      <p:sp>
        <p:nvSpPr>
          <p:cNvPr id="5895" name="Google Shape;5895;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l-GR"/>
              <a:t>59</a:t>
            </a:fld>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9"/>
        <p:cNvGrpSpPr/>
        <p:nvPr/>
      </p:nvGrpSpPr>
      <p:grpSpPr>
        <a:xfrm>
          <a:off x="0" y="0"/>
          <a:ext cx="0" cy="0"/>
          <a:chOff x="0" y="0"/>
          <a:chExt cx="0" cy="0"/>
        </a:xfrm>
      </p:grpSpPr>
      <p:sp>
        <p:nvSpPr>
          <p:cNvPr id="5900" name="Google Shape;5900;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01" name="Google Shape;5901;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902" name="Google Shape;5902;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l-GR"/>
              <a:t>60</a:t>
            </a:fld>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76"/>
        <p:cNvGrpSpPr/>
        <p:nvPr/>
      </p:nvGrpSpPr>
      <p:grpSpPr>
        <a:xfrm>
          <a:off x="0" y="0"/>
          <a:ext cx="0" cy="0"/>
          <a:chOff x="0" y="0"/>
          <a:chExt cx="0" cy="0"/>
        </a:xfrm>
      </p:grpSpPr>
      <p:sp>
        <p:nvSpPr>
          <p:cNvPr id="5977" name="Google Shape;5977;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78" name="Google Shape;5978;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Arial"/>
              <a:buNone/>
            </a:pPr>
            <a:endParaRPr dirty="0"/>
          </a:p>
        </p:txBody>
      </p:sp>
      <p:sp>
        <p:nvSpPr>
          <p:cNvPr id="5979" name="Google Shape;5979;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l-GR"/>
              <a:t>61</a:t>
            </a:fld>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58"/>
        <p:cNvGrpSpPr/>
        <p:nvPr/>
      </p:nvGrpSpPr>
      <p:grpSpPr>
        <a:xfrm>
          <a:off x="0" y="0"/>
          <a:ext cx="0" cy="0"/>
          <a:chOff x="0" y="0"/>
          <a:chExt cx="0" cy="0"/>
        </a:xfrm>
      </p:grpSpPr>
      <p:sp>
        <p:nvSpPr>
          <p:cNvPr id="6059" name="Google Shape;6059;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60" name="Google Shape;6060;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p:txBody>
      </p:sp>
      <p:sp>
        <p:nvSpPr>
          <p:cNvPr id="6061" name="Google Shape;6061;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l-GR"/>
              <a:t>62</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DE2A5D15-9020-4DA0-9F37-A9C1756FA32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a:extLst>
              <a:ext uri="{FF2B5EF4-FFF2-40B4-BE49-F238E27FC236}">
                <a16:creationId xmlns:a16="http://schemas.microsoft.com/office/drawing/2014/main" id="{8B98DDF3-86E1-4473-A5BA-8EA81E1D424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Moore's law is the observation that the number of transistors in an integrated circuit doubles about every two years.</a:t>
            </a:r>
          </a:p>
          <a:p>
            <a:r>
              <a:rPr lang="en-US" altLang="en-US" dirty="0"/>
              <a:t>Moore's law is an observation and projection of a historical trend. Rather than a law of physics, it is an empirical relationship.</a:t>
            </a:r>
          </a:p>
        </p:txBody>
      </p:sp>
      <p:sp>
        <p:nvSpPr>
          <p:cNvPr id="22532" name="Slide Number Placeholder 3">
            <a:extLst>
              <a:ext uri="{FF2B5EF4-FFF2-40B4-BE49-F238E27FC236}">
                <a16:creationId xmlns:a16="http://schemas.microsoft.com/office/drawing/2014/main" id="{C5CC1DC3-BF6C-4857-A59D-80ADDD40A3A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rgbClr val="003366"/>
                </a:solidFill>
                <a:latin typeface="Calibri" panose="020F0502020204030204" pitchFamily="34" charset="0"/>
                <a:cs typeface="Arial" panose="020B0604020202020204" pitchFamily="34" charset="0"/>
              </a:defRPr>
            </a:lvl1pPr>
            <a:lvl2pPr marL="742950" indent="-285750">
              <a:defRPr b="1">
                <a:solidFill>
                  <a:srgbClr val="003366"/>
                </a:solidFill>
                <a:latin typeface="Calibri" panose="020F0502020204030204" pitchFamily="34" charset="0"/>
                <a:cs typeface="Arial" panose="020B0604020202020204" pitchFamily="34" charset="0"/>
              </a:defRPr>
            </a:lvl2pPr>
            <a:lvl3pPr marL="1143000" indent="-228600">
              <a:defRPr b="1">
                <a:solidFill>
                  <a:srgbClr val="003366"/>
                </a:solidFill>
                <a:latin typeface="Calibri" panose="020F0502020204030204" pitchFamily="34" charset="0"/>
                <a:cs typeface="Arial" panose="020B0604020202020204" pitchFamily="34" charset="0"/>
              </a:defRPr>
            </a:lvl3pPr>
            <a:lvl4pPr marL="1600200" indent="-228600">
              <a:defRPr b="1">
                <a:solidFill>
                  <a:srgbClr val="003366"/>
                </a:solidFill>
                <a:latin typeface="Calibri" panose="020F0502020204030204" pitchFamily="34" charset="0"/>
                <a:cs typeface="Arial" panose="020B0604020202020204" pitchFamily="34" charset="0"/>
              </a:defRPr>
            </a:lvl4pPr>
            <a:lvl5pPr marL="2057400" indent="-228600">
              <a:defRPr b="1">
                <a:solidFill>
                  <a:srgbClr val="003366"/>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b="1">
                <a:solidFill>
                  <a:srgbClr val="003366"/>
                </a:solidFill>
                <a:latin typeface="Calibri" panose="020F0502020204030204" pitchFamily="34" charset="0"/>
                <a:cs typeface="Arial" panose="020B0604020202020204" pitchFamily="34" charset="0"/>
              </a:defRPr>
            </a:lvl9pPr>
          </a:lstStyle>
          <a:p>
            <a:fld id="{1413299A-7337-47E0-886B-F6DF389FFA4C}" type="slidenum">
              <a:rPr lang="en-US" altLang="en-US" b="0" smtClean="0">
                <a:solidFill>
                  <a:schemeClr val="tx1"/>
                </a:solidFill>
              </a:rPr>
              <a:pPr/>
              <a:t>7</a:t>
            </a:fld>
            <a:endParaRPr lang="en-US" altLang="en-US" b="0" dirty="0">
              <a:solidFill>
                <a:schemeClr val="tx1"/>
              </a:solidFill>
            </a:endParaRPr>
          </a:p>
        </p:txBody>
      </p:sp>
    </p:spTree>
    <p:extLst>
      <p:ext uri="{BB962C8B-B14F-4D97-AF65-F5344CB8AC3E}">
        <p14:creationId xmlns:p14="http://schemas.microsoft.com/office/powerpoint/2010/main" val="141922868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67"/>
        <p:cNvGrpSpPr/>
        <p:nvPr/>
      </p:nvGrpSpPr>
      <p:grpSpPr>
        <a:xfrm>
          <a:off x="0" y="0"/>
          <a:ext cx="0" cy="0"/>
          <a:chOff x="0" y="0"/>
          <a:chExt cx="0" cy="0"/>
        </a:xfrm>
      </p:grpSpPr>
      <p:sp>
        <p:nvSpPr>
          <p:cNvPr id="6068" name="Google Shape;6068;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69" name="Google Shape;6069;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n-US" sz="1200" dirty="0">
                <a:latin typeface="Cambria"/>
                <a:ea typeface="Cambria"/>
                <a:cs typeface="Cambria"/>
                <a:sym typeface="Cambria"/>
              </a:rPr>
              <a:t>Variant annotation is the process of adding metadata and functional information to genomic variants discovered through sequencing, helping to understand their potential impact on gene function, protein structure, and disease.</a:t>
            </a:r>
            <a:endParaRPr lang="el-GR" sz="1200" dirty="0">
              <a:latin typeface="Cambria"/>
              <a:ea typeface="Cambria"/>
              <a:cs typeface="Cambria"/>
              <a:sym typeface="Cambria"/>
            </a:endParaRPr>
          </a:p>
          <a:p>
            <a:pPr marL="0" marR="0" lvl="0" indent="0" algn="l" rtl="0">
              <a:lnSpc>
                <a:spcPct val="100000"/>
              </a:lnSpc>
              <a:spcBef>
                <a:spcPts val="0"/>
              </a:spcBef>
              <a:spcAft>
                <a:spcPts val="0"/>
              </a:spcAft>
              <a:buClr>
                <a:schemeClr val="dk1"/>
              </a:buClr>
              <a:buSzPts val="1200"/>
              <a:buFont typeface="Arial"/>
              <a:buNone/>
            </a:pPr>
            <a:r>
              <a:rPr lang="en-US" sz="1200" dirty="0">
                <a:latin typeface="Cambria"/>
                <a:ea typeface="Cambria"/>
                <a:cs typeface="Cambria"/>
                <a:sym typeface="Cambria"/>
              </a:rPr>
              <a:t>This involves classifying variants based on their location relative to genes and transcripts, predicting their effects on protein sequence, and incorporating information from databases like </a:t>
            </a:r>
            <a:r>
              <a:rPr lang="en-US" sz="1200" dirty="0" err="1">
                <a:latin typeface="Cambria"/>
                <a:ea typeface="Cambria"/>
                <a:cs typeface="Cambria"/>
                <a:sym typeface="Cambria"/>
              </a:rPr>
              <a:t>dbSNP</a:t>
            </a:r>
            <a:r>
              <a:rPr lang="en-US" sz="1200" dirty="0">
                <a:latin typeface="Cambria"/>
                <a:ea typeface="Cambria"/>
                <a:cs typeface="Cambria"/>
                <a:sym typeface="Cambria"/>
              </a:rPr>
              <a:t> and population allele frequency studies. </a:t>
            </a:r>
          </a:p>
          <a:p>
            <a:pPr marL="0" marR="0" lvl="0" indent="0" algn="l" rtl="0">
              <a:lnSpc>
                <a:spcPct val="100000"/>
              </a:lnSpc>
              <a:spcBef>
                <a:spcPts val="0"/>
              </a:spcBef>
              <a:spcAft>
                <a:spcPts val="0"/>
              </a:spcAft>
              <a:buClr>
                <a:schemeClr val="dk1"/>
              </a:buClr>
              <a:buSzPts val="1200"/>
              <a:buFont typeface="Arial"/>
              <a:buNone/>
            </a:pPr>
            <a:r>
              <a:rPr lang="en-US" sz="1200" dirty="0">
                <a:latin typeface="Cambria"/>
                <a:ea typeface="Cambria"/>
                <a:cs typeface="Cambria"/>
                <a:sym typeface="Cambria"/>
              </a:rPr>
              <a:t>Here's a more detailed breakdown:</a:t>
            </a:r>
          </a:p>
          <a:p>
            <a:pPr marL="0" marR="0" lvl="0" indent="0" algn="l" rtl="0">
              <a:lnSpc>
                <a:spcPct val="100000"/>
              </a:lnSpc>
              <a:spcBef>
                <a:spcPts val="0"/>
              </a:spcBef>
              <a:spcAft>
                <a:spcPts val="0"/>
              </a:spcAft>
              <a:buClr>
                <a:schemeClr val="dk1"/>
              </a:buClr>
              <a:buSzPts val="1200"/>
              <a:buFont typeface="Arial"/>
              <a:buNone/>
            </a:pPr>
            <a:r>
              <a:rPr lang="en-US" sz="1200" dirty="0">
                <a:latin typeface="Cambria"/>
                <a:ea typeface="Cambria"/>
                <a:cs typeface="Cambria"/>
                <a:sym typeface="Cambria"/>
              </a:rPr>
              <a:t>1. Why Annotate Variants?</a:t>
            </a:r>
          </a:p>
          <a:p>
            <a:pPr marL="0" marR="0" lvl="0" indent="0" algn="l" rtl="0">
              <a:lnSpc>
                <a:spcPct val="100000"/>
              </a:lnSpc>
              <a:spcBef>
                <a:spcPts val="0"/>
              </a:spcBef>
              <a:spcAft>
                <a:spcPts val="0"/>
              </a:spcAft>
              <a:buClr>
                <a:schemeClr val="dk1"/>
              </a:buClr>
              <a:buSzPts val="1200"/>
              <a:buFont typeface="Arial"/>
              <a:buNone/>
            </a:pPr>
            <a:r>
              <a:rPr lang="en-US" sz="1200" dirty="0">
                <a:latin typeface="Cambria"/>
                <a:ea typeface="Cambria"/>
                <a:cs typeface="Cambria"/>
                <a:sym typeface="Cambria"/>
              </a:rPr>
              <a:t>Functional Impact:</a:t>
            </a:r>
            <a:r>
              <a:rPr lang="el-GR" sz="1200" dirty="0">
                <a:latin typeface="Cambria"/>
                <a:ea typeface="Cambria"/>
                <a:cs typeface="Cambria"/>
                <a:sym typeface="Cambria"/>
              </a:rPr>
              <a:t> </a:t>
            </a:r>
            <a:r>
              <a:rPr lang="en-US" sz="1200" dirty="0">
                <a:latin typeface="Cambria"/>
                <a:ea typeface="Cambria"/>
                <a:cs typeface="Cambria"/>
                <a:sym typeface="Cambria"/>
              </a:rPr>
              <a:t>Understanding how a variant changes the DNA sequence and how that change affects the gene product (RNA or protein) is crucial. </a:t>
            </a:r>
          </a:p>
          <a:p>
            <a:pPr marL="0" marR="0" lvl="0" indent="0" algn="l" rtl="0">
              <a:lnSpc>
                <a:spcPct val="100000"/>
              </a:lnSpc>
              <a:spcBef>
                <a:spcPts val="0"/>
              </a:spcBef>
              <a:spcAft>
                <a:spcPts val="0"/>
              </a:spcAft>
              <a:buClr>
                <a:schemeClr val="dk1"/>
              </a:buClr>
              <a:buSzPts val="1200"/>
              <a:buFont typeface="Arial"/>
              <a:buNone/>
            </a:pPr>
            <a:r>
              <a:rPr lang="en-US" sz="1200" dirty="0">
                <a:latin typeface="Cambria"/>
                <a:ea typeface="Cambria"/>
                <a:cs typeface="Cambria"/>
                <a:sym typeface="Cambria"/>
              </a:rPr>
              <a:t>Prioritization:</a:t>
            </a:r>
            <a:r>
              <a:rPr lang="el-GR" sz="1200" dirty="0">
                <a:latin typeface="Cambria"/>
                <a:ea typeface="Cambria"/>
                <a:cs typeface="Cambria"/>
                <a:sym typeface="Cambria"/>
              </a:rPr>
              <a:t> </a:t>
            </a:r>
            <a:r>
              <a:rPr lang="en-US" sz="1200" dirty="0">
                <a:latin typeface="Cambria"/>
                <a:ea typeface="Cambria"/>
                <a:cs typeface="Cambria"/>
                <a:sym typeface="Cambria"/>
              </a:rPr>
              <a:t>Annotation helps prioritize variants for further investigation by identifying those with potentially significant effects. </a:t>
            </a:r>
          </a:p>
          <a:p>
            <a:pPr marL="0" marR="0" lvl="0" indent="0" algn="l" rtl="0">
              <a:lnSpc>
                <a:spcPct val="100000"/>
              </a:lnSpc>
              <a:spcBef>
                <a:spcPts val="0"/>
              </a:spcBef>
              <a:spcAft>
                <a:spcPts val="0"/>
              </a:spcAft>
              <a:buClr>
                <a:schemeClr val="dk1"/>
              </a:buClr>
              <a:buSzPts val="1200"/>
              <a:buFont typeface="Arial"/>
              <a:buNone/>
            </a:pPr>
            <a:r>
              <a:rPr lang="en-US" sz="1200" dirty="0">
                <a:latin typeface="Cambria"/>
                <a:ea typeface="Cambria"/>
                <a:cs typeface="Cambria"/>
                <a:sym typeface="Cambria"/>
              </a:rPr>
              <a:t>Disease Association:</a:t>
            </a:r>
            <a:r>
              <a:rPr lang="el-GR" sz="1200" dirty="0">
                <a:latin typeface="Cambria"/>
                <a:ea typeface="Cambria"/>
                <a:cs typeface="Cambria"/>
                <a:sym typeface="Cambria"/>
              </a:rPr>
              <a:t> </a:t>
            </a:r>
            <a:r>
              <a:rPr lang="en-US" sz="1200" dirty="0">
                <a:latin typeface="Cambria"/>
                <a:ea typeface="Cambria"/>
                <a:cs typeface="Cambria"/>
                <a:sym typeface="Cambria"/>
              </a:rPr>
              <a:t>Annotation can link variants to known diseases or traits, providing insights into the genetic basis of disease. </a:t>
            </a:r>
          </a:p>
          <a:p>
            <a:pPr marL="0" marR="0" lvl="0" indent="0" algn="l" rtl="0">
              <a:lnSpc>
                <a:spcPct val="100000"/>
              </a:lnSpc>
              <a:spcBef>
                <a:spcPts val="0"/>
              </a:spcBef>
              <a:spcAft>
                <a:spcPts val="0"/>
              </a:spcAft>
              <a:buClr>
                <a:schemeClr val="dk1"/>
              </a:buClr>
              <a:buSzPts val="1200"/>
              <a:buFont typeface="Arial"/>
              <a:buNone/>
            </a:pPr>
            <a:r>
              <a:rPr lang="en-US" sz="1200" dirty="0">
                <a:latin typeface="Cambria"/>
                <a:ea typeface="Cambria"/>
                <a:cs typeface="Cambria"/>
                <a:sym typeface="Cambria"/>
              </a:rPr>
              <a:t>Drug Response:</a:t>
            </a:r>
            <a:r>
              <a:rPr lang="el-GR" sz="1200" dirty="0">
                <a:latin typeface="Cambria"/>
                <a:ea typeface="Cambria"/>
                <a:cs typeface="Cambria"/>
                <a:sym typeface="Cambria"/>
              </a:rPr>
              <a:t> </a:t>
            </a:r>
            <a:r>
              <a:rPr lang="en-US" sz="1200" dirty="0">
                <a:latin typeface="Cambria"/>
                <a:ea typeface="Cambria"/>
                <a:cs typeface="Cambria"/>
                <a:sym typeface="Cambria"/>
              </a:rPr>
              <a:t>Annotation can help predict how a variant might affect an individual's response to a particular drug. </a:t>
            </a:r>
          </a:p>
          <a:p>
            <a:pPr marL="0" marR="0" lvl="0" indent="0" algn="l" rtl="0">
              <a:lnSpc>
                <a:spcPct val="100000"/>
              </a:lnSpc>
              <a:spcBef>
                <a:spcPts val="0"/>
              </a:spcBef>
              <a:spcAft>
                <a:spcPts val="0"/>
              </a:spcAft>
              <a:buClr>
                <a:schemeClr val="dk1"/>
              </a:buClr>
              <a:buSzPts val="1200"/>
              <a:buFont typeface="Arial"/>
              <a:buNone/>
            </a:pPr>
            <a:r>
              <a:rPr lang="en-US" sz="1200" dirty="0">
                <a:latin typeface="Cambria"/>
                <a:ea typeface="Cambria"/>
                <a:cs typeface="Cambria"/>
                <a:sym typeface="Cambria"/>
              </a:rPr>
              <a:t>2. Key Aspects of Variant Annotation</a:t>
            </a:r>
          </a:p>
          <a:p>
            <a:pPr marL="0" marR="0" lvl="0" indent="0" algn="l" rtl="0">
              <a:lnSpc>
                <a:spcPct val="100000"/>
              </a:lnSpc>
              <a:spcBef>
                <a:spcPts val="0"/>
              </a:spcBef>
              <a:spcAft>
                <a:spcPts val="0"/>
              </a:spcAft>
              <a:buClr>
                <a:schemeClr val="dk1"/>
              </a:buClr>
              <a:buSzPts val="1200"/>
              <a:buFont typeface="Arial"/>
              <a:buNone/>
            </a:pPr>
            <a:r>
              <a:rPr lang="en-US" sz="1200" dirty="0">
                <a:latin typeface="Cambria"/>
                <a:ea typeface="Cambria"/>
                <a:cs typeface="Cambria"/>
                <a:sym typeface="Cambria"/>
              </a:rPr>
              <a:t>Location:</a:t>
            </a:r>
            <a:r>
              <a:rPr lang="el-GR" sz="1200" dirty="0">
                <a:latin typeface="Cambria"/>
                <a:ea typeface="Cambria"/>
                <a:cs typeface="Cambria"/>
                <a:sym typeface="Cambria"/>
              </a:rPr>
              <a:t> </a:t>
            </a:r>
            <a:r>
              <a:rPr lang="en-US" sz="1200" dirty="0">
                <a:latin typeface="Cambria"/>
                <a:ea typeface="Cambria"/>
                <a:cs typeface="Cambria"/>
                <a:sym typeface="Cambria"/>
              </a:rPr>
              <a:t>Classifying variants based on their location within genes (coding regions, introns, regulatory regions, etc.). </a:t>
            </a:r>
          </a:p>
          <a:p>
            <a:pPr marL="0" marR="0" lvl="0" indent="0" algn="l" rtl="0">
              <a:lnSpc>
                <a:spcPct val="100000"/>
              </a:lnSpc>
              <a:spcBef>
                <a:spcPts val="0"/>
              </a:spcBef>
              <a:spcAft>
                <a:spcPts val="0"/>
              </a:spcAft>
              <a:buClr>
                <a:schemeClr val="dk1"/>
              </a:buClr>
              <a:buSzPts val="1200"/>
              <a:buFont typeface="Arial"/>
              <a:buNone/>
            </a:pPr>
            <a:r>
              <a:rPr lang="en-US" sz="1200" dirty="0">
                <a:latin typeface="Cambria"/>
                <a:ea typeface="Cambria"/>
                <a:cs typeface="Cambria"/>
                <a:sym typeface="Cambria"/>
              </a:rPr>
              <a:t>Sequence Changes:</a:t>
            </a:r>
            <a:r>
              <a:rPr lang="el-GR" sz="1200" dirty="0">
                <a:latin typeface="Cambria"/>
                <a:ea typeface="Cambria"/>
                <a:cs typeface="Cambria"/>
                <a:sym typeface="Cambria"/>
              </a:rPr>
              <a:t> </a:t>
            </a:r>
            <a:r>
              <a:rPr lang="en-US" sz="1200" dirty="0">
                <a:latin typeface="Cambria"/>
                <a:ea typeface="Cambria"/>
                <a:cs typeface="Cambria"/>
                <a:sym typeface="Cambria"/>
              </a:rPr>
              <a:t>Predicting the specific amino acid changes that a variant might cause in a protein. </a:t>
            </a:r>
          </a:p>
          <a:p>
            <a:pPr marL="0" marR="0" lvl="0" indent="0" algn="l" rtl="0">
              <a:lnSpc>
                <a:spcPct val="100000"/>
              </a:lnSpc>
              <a:spcBef>
                <a:spcPts val="0"/>
              </a:spcBef>
              <a:spcAft>
                <a:spcPts val="0"/>
              </a:spcAft>
              <a:buClr>
                <a:schemeClr val="dk1"/>
              </a:buClr>
              <a:buSzPts val="1200"/>
              <a:buFont typeface="Arial"/>
              <a:buNone/>
            </a:pPr>
            <a:r>
              <a:rPr lang="en-US" sz="1200" dirty="0">
                <a:latin typeface="Cambria"/>
                <a:ea typeface="Cambria"/>
                <a:cs typeface="Cambria"/>
                <a:sym typeface="Cambria"/>
              </a:rPr>
              <a:t>Allele Frequencies:</a:t>
            </a:r>
            <a:r>
              <a:rPr lang="el-GR" sz="1200" dirty="0">
                <a:latin typeface="Cambria"/>
                <a:ea typeface="Cambria"/>
                <a:cs typeface="Cambria"/>
                <a:sym typeface="Cambria"/>
              </a:rPr>
              <a:t> </a:t>
            </a:r>
            <a:r>
              <a:rPr lang="en-US" sz="1200" dirty="0">
                <a:latin typeface="Cambria"/>
                <a:ea typeface="Cambria"/>
                <a:cs typeface="Cambria"/>
                <a:sym typeface="Cambria"/>
              </a:rPr>
              <a:t>Determining how common a particular variant is in different populations. </a:t>
            </a:r>
          </a:p>
          <a:p>
            <a:pPr marL="0" marR="0" lvl="0" indent="0" algn="l" rtl="0">
              <a:lnSpc>
                <a:spcPct val="100000"/>
              </a:lnSpc>
              <a:spcBef>
                <a:spcPts val="0"/>
              </a:spcBef>
              <a:spcAft>
                <a:spcPts val="0"/>
              </a:spcAft>
              <a:buClr>
                <a:schemeClr val="dk1"/>
              </a:buClr>
              <a:buSzPts val="1200"/>
              <a:buFont typeface="Arial"/>
              <a:buNone/>
            </a:pPr>
            <a:r>
              <a:rPr lang="en-US" sz="1200" dirty="0">
                <a:latin typeface="Cambria"/>
                <a:ea typeface="Cambria"/>
                <a:cs typeface="Cambria"/>
                <a:sym typeface="Cambria"/>
              </a:rPr>
              <a:t>Functional Predictions:</a:t>
            </a:r>
            <a:r>
              <a:rPr lang="el-GR" sz="1200" dirty="0">
                <a:latin typeface="Cambria"/>
                <a:ea typeface="Cambria"/>
                <a:cs typeface="Cambria"/>
                <a:sym typeface="Cambria"/>
              </a:rPr>
              <a:t> </a:t>
            </a:r>
            <a:r>
              <a:rPr lang="en-US" sz="1200" dirty="0">
                <a:latin typeface="Cambria"/>
                <a:ea typeface="Cambria"/>
                <a:cs typeface="Cambria"/>
                <a:sym typeface="Cambria"/>
              </a:rPr>
              <a:t>Predicting the potential impact of a variant on gene function or protein structure using computational tools. </a:t>
            </a:r>
          </a:p>
          <a:p>
            <a:pPr marL="0" marR="0" lvl="0" indent="0" algn="l" rtl="0">
              <a:lnSpc>
                <a:spcPct val="100000"/>
              </a:lnSpc>
              <a:spcBef>
                <a:spcPts val="0"/>
              </a:spcBef>
              <a:spcAft>
                <a:spcPts val="0"/>
              </a:spcAft>
              <a:buClr>
                <a:schemeClr val="dk1"/>
              </a:buClr>
              <a:buSzPts val="1200"/>
              <a:buFont typeface="Arial"/>
              <a:buNone/>
            </a:pPr>
            <a:r>
              <a:rPr lang="en-US" sz="1200" dirty="0">
                <a:latin typeface="Cambria"/>
                <a:ea typeface="Cambria"/>
                <a:cs typeface="Cambria"/>
                <a:sym typeface="Cambria"/>
              </a:rPr>
              <a:t>Database Integration:</a:t>
            </a:r>
            <a:r>
              <a:rPr lang="el-GR" sz="1200" dirty="0">
                <a:latin typeface="Cambria"/>
                <a:ea typeface="Cambria"/>
                <a:cs typeface="Cambria"/>
                <a:sym typeface="Cambria"/>
              </a:rPr>
              <a:t> </a:t>
            </a:r>
            <a:r>
              <a:rPr lang="en-US" sz="1200" dirty="0">
                <a:latin typeface="Cambria"/>
                <a:ea typeface="Cambria"/>
                <a:cs typeface="Cambria"/>
                <a:sym typeface="Cambria"/>
              </a:rPr>
              <a:t>Combining information from various databases, such as </a:t>
            </a:r>
            <a:r>
              <a:rPr lang="en-US" sz="1200" dirty="0" err="1">
                <a:latin typeface="Cambria"/>
                <a:ea typeface="Cambria"/>
                <a:cs typeface="Cambria"/>
                <a:sym typeface="Cambria"/>
              </a:rPr>
              <a:t>dbSNP</a:t>
            </a:r>
            <a:r>
              <a:rPr lang="en-US" sz="1200" dirty="0">
                <a:latin typeface="Cambria"/>
                <a:ea typeface="Cambria"/>
                <a:cs typeface="Cambria"/>
                <a:sym typeface="Cambria"/>
              </a:rPr>
              <a:t>, population allele frequency databases, and databases of known disease associations. </a:t>
            </a:r>
          </a:p>
          <a:p>
            <a:pPr marL="0" marR="0" lvl="0" indent="0" algn="l" rtl="0">
              <a:lnSpc>
                <a:spcPct val="100000"/>
              </a:lnSpc>
              <a:spcBef>
                <a:spcPts val="0"/>
              </a:spcBef>
              <a:spcAft>
                <a:spcPts val="0"/>
              </a:spcAft>
              <a:buClr>
                <a:schemeClr val="dk1"/>
              </a:buClr>
              <a:buSzPts val="1200"/>
              <a:buFont typeface="Arial"/>
              <a:buNone/>
            </a:pPr>
            <a:endParaRPr lang="en-US" sz="1200" dirty="0">
              <a:latin typeface="Cambria"/>
              <a:ea typeface="Cambria"/>
              <a:cs typeface="Cambria"/>
              <a:sym typeface="Cambria"/>
            </a:endParaRPr>
          </a:p>
          <a:p>
            <a:pPr marL="0" marR="0" lvl="0" indent="0" algn="l" rtl="0">
              <a:lnSpc>
                <a:spcPct val="100000"/>
              </a:lnSpc>
              <a:spcBef>
                <a:spcPts val="0"/>
              </a:spcBef>
              <a:spcAft>
                <a:spcPts val="0"/>
              </a:spcAft>
              <a:buClr>
                <a:schemeClr val="dk1"/>
              </a:buClr>
              <a:buSzPts val="1200"/>
              <a:buFont typeface="Arial"/>
              <a:buNone/>
            </a:pPr>
            <a:r>
              <a:rPr lang="en-US" sz="1200" dirty="0">
                <a:latin typeface="Cambria"/>
                <a:ea typeface="Cambria"/>
                <a:cs typeface="Cambria"/>
                <a:sym typeface="Cambria"/>
              </a:rPr>
              <a:t>Examples of Annotation Information</a:t>
            </a:r>
          </a:p>
          <a:p>
            <a:pPr marL="0" marR="0" lvl="0" indent="0" algn="l" rtl="0">
              <a:lnSpc>
                <a:spcPct val="100000"/>
              </a:lnSpc>
              <a:spcBef>
                <a:spcPts val="0"/>
              </a:spcBef>
              <a:spcAft>
                <a:spcPts val="0"/>
              </a:spcAft>
              <a:buClr>
                <a:schemeClr val="dk1"/>
              </a:buClr>
              <a:buSzPts val="1200"/>
              <a:buFont typeface="Arial"/>
              <a:buNone/>
            </a:pPr>
            <a:r>
              <a:rPr lang="en-US" sz="1200" dirty="0">
                <a:latin typeface="Cambria"/>
                <a:ea typeface="Cambria"/>
                <a:cs typeface="Cambria"/>
                <a:sym typeface="Cambria"/>
              </a:rPr>
              <a:t>Intronic: A variant located within a non-coding region of a gene. </a:t>
            </a:r>
          </a:p>
          <a:p>
            <a:pPr marL="0" marR="0" lvl="0" indent="0" algn="l" rtl="0">
              <a:lnSpc>
                <a:spcPct val="100000"/>
              </a:lnSpc>
              <a:spcBef>
                <a:spcPts val="0"/>
              </a:spcBef>
              <a:spcAft>
                <a:spcPts val="0"/>
              </a:spcAft>
              <a:buClr>
                <a:schemeClr val="dk1"/>
              </a:buClr>
              <a:buSzPts val="1200"/>
              <a:buFont typeface="Arial"/>
              <a:buNone/>
            </a:pPr>
            <a:r>
              <a:rPr lang="en-US" sz="1200" dirty="0">
                <a:latin typeface="Cambria"/>
                <a:ea typeface="Cambria"/>
                <a:cs typeface="Cambria"/>
                <a:sym typeface="Cambria"/>
              </a:rPr>
              <a:t>Missense: A variant that changes a single amino acid in a protein. </a:t>
            </a:r>
          </a:p>
          <a:p>
            <a:pPr marL="0" marR="0" lvl="0" indent="0" algn="l" rtl="0">
              <a:lnSpc>
                <a:spcPct val="100000"/>
              </a:lnSpc>
              <a:spcBef>
                <a:spcPts val="0"/>
              </a:spcBef>
              <a:spcAft>
                <a:spcPts val="0"/>
              </a:spcAft>
              <a:buClr>
                <a:schemeClr val="dk1"/>
              </a:buClr>
              <a:buSzPts val="1200"/>
              <a:buFont typeface="Arial"/>
              <a:buNone/>
            </a:pPr>
            <a:r>
              <a:rPr lang="en-US" sz="1200" dirty="0">
                <a:latin typeface="Cambria"/>
                <a:ea typeface="Cambria"/>
                <a:cs typeface="Cambria"/>
                <a:sym typeface="Cambria"/>
              </a:rPr>
              <a:t>Nonsense: A variant that introduces a premature stop codon, leading to a truncated protein. </a:t>
            </a:r>
          </a:p>
          <a:p>
            <a:pPr marL="0" marR="0" lvl="0" indent="0" algn="l" rtl="0">
              <a:lnSpc>
                <a:spcPct val="100000"/>
              </a:lnSpc>
              <a:spcBef>
                <a:spcPts val="0"/>
              </a:spcBef>
              <a:spcAft>
                <a:spcPts val="0"/>
              </a:spcAft>
              <a:buClr>
                <a:schemeClr val="dk1"/>
              </a:buClr>
              <a:buSzPts val="1200"/>
              <a:buFont typeface="Arial"/>
              <a:buNone/>
            </a:pPr>
            <a:r>
              <a:rPr lang="en-US" sz="1200" dirty="0">
                <a:latin typeface="Cambria"/>
                <a:ea typeface="Cambria"/>
                <a:cs typeface="Cambria"/>
                <a:sym typeface="Cambria"/>
              </a:rPr>
              <a:t>Splice Site: A variant that affects a splice site, potentially disrupting the normal splicing process. </a:t>
            </a:r>
          </a:p>
          <a:p>
            <a:pPr marL="0" marR="0" lvl="0" indent="0" algn="l" rtl="0">
              <a:lnSpc>
                <a:spcPct val="100000"/>
              </a:lnSpc>
              <a:spcBef>
                <a:spcPts val="0"/>
              </a:spcBef>
              <a:spcAft>
                <a:spcPts val="0"/>
              </a:spcAft>
              <a:buClr>
                <a:schemeClr val="dk1"/>
              </a:buClr>
              <a:buSzPts val="1200"/>
              <a:buFont typeface="Arial"/>
              <a:buNone/>
            </a:pPr>
            <a:r>
              <a:rPr lang="en-US" sz="1200" dirty="0">
                <a:latin typeface="Cambria"/>
                <a:ea typeface="Cambria"/>
                <a:cs typeface="Cambria"/>
                <a:sym typeface="Cambria"/>
              </a:rPr>
              <a:t>Allele Frequency: The proportion of individuals in a population carrying a particular variant. </a:t>
            </a:r>
            <a:endParaRPr sz="1200" dirty="0">
              <a:latin typeface="Cambria"/>
              <a:ea typeface="Cambria"/>
              <a:cs typeface="Cambria"/>
              <a:sym typeface="Cambria"/>
            </a:endParaRPr>
          </a:p>
        </p:txBody>
      </p:sp>
      <p:sp>
        <p:nvSpPr>
          <p:cNvPr id="6070" name="Google Shape;6070;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l-GR"/>
              <a:t>63</a:t>
            </a:fld>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87"/>
        <p:cNvGrpSpPr/>
        <p:nvPr/>
      </p:nvGrpSpPr>
      <p:grpSpPr>
        <a:xfrm>
          <a:off x="0" y="0"/>
          <a:ext cx="0" cy="0"/>
          <a:chOff x="0" y="0"/>
          <a:chExt cx="0" cy="0"/>
        </a:xfrm>
      </p:grpSpPr>
      <p:sp>
        <p:nvSpPr>
          <p:cNvPr id="5988" name="Google Shape;5988;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lang="en-US" dirty="0"/>
          </a:p>
        </p:txBody>
      </p:sp>
      <p:sp>
        <p:nvSpPr>
          <p:cNvPr id="5989" name="Google Shape;5989;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07BBFA-FF28-4BC2-8C01-D1D7F4B801EE}" type="slidenum">
              <a:rPr lang="en-US" smtClean="0"/>
              <a:t>65</a:t>
            </a:fld>
            <a:endParaRPr lang="en-US" dirty="0"/>
          </a:p>
        </p:txBody>
      </p:sp>
    </p:spTree>
    <p:extLst>
      <p:ext uri="{BB962C8B-B14F-4D97-AF65-F5344CB8AC3E}">
        <p14:creationId xmlns:p14="http://schemas.microsoft.com/office/powerpoint/2010/main" val="235371041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l-GR" dirty="0"/>
          </a:p>
        </p:txBody>
      </p:sp>
      <p:sp>
        <p:nvSpPr>
          <p:cNvPr id="4" name="Slide Number Placeholder 3"/>
          <p:cNvSpPr>
            <a:spLocks noGrp="1"/>
          </p:cNvSpPr>
          <p:nvPr>
            <p:ph type="sldNum" sz="quarter" idx="5"/>
          </p:nvPr>
        </p:nvSpPr>
        <p:spPr/>
        <p:txBody>
          <a:bodyPr/>
          <a:lstStyle/>
          <a:p>
            <a:fld id="{3907BBFA-FF28-4BC2-8C01-D1D7F4B801EE}" type="slidenum">
              <a:rPr lang="en-US" smtClean="0"/>
              <a:t>66</a:t>
            </a:fld>
            <a:endParaRPr lang="en-US" dirty="0"/>
          </a:p>
        </p:txBody>
      </p:sp>
    </p:spTree>
    <p:extLst>
      <p:ext uri="{BB962C8B-B14F-4D97-AF65-F5344CB8AC3E}">
        <p14:creationId xmlns:p14="http://schemas.microsoft.com/office/powerpoint/2010/main" val="38728965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RNA-Seq quantification involves determining the abundance of transcripts in a sample by counting the number of RNA-Seq reads that map to each transcript. This process is crucial for understanding gene expression levels and detecting changes in expression across different conditions. </a:t>
            </a:r>
            <a:endParaRPr lang="el-GR" dirty="0"/>
          </a:p>
          <a:p>
            <a:endParaRPr lang="el-GR" dirty="0"/>
          </a:p>
          <a:p>
            <a:r>
              <a:rPr lang="en-US" dirty="0"/>
              <a:t>Methods for RNA-Seq Quantification:</a:t>
            </a:r>
          </a:p>
          <a:p>
            <a:r>
              <a:rPr lang="en-US" dirty="0"/>
              <a:t>Gene-level quantification:</a:t>
            </a:r>
          </a:p>
          <a:p>
            <a:r>
              <a:rPr lang="en-US" dirty="0"/>
              <a:t>This approach focuses on estimating the expression of genes by counting reads that map to each gene's exons. </a:t>
            </a:r>
          </a:p>
          <a:p>
            <a:r>
              <a:rPr lang="en-US" dirty="0"/>
              <a:t>Transcript-level quantification:</a:t>
            </a:r>
          </a:p>
          <a:p>
            <a:r>
              <a:rPr lang="en-US" dirty="0"/>
              <a:t>This approach estimates the expression of individual transcripts, including isoforms, by considering how reads align to different parts of the transcript. </a:t>
            </a:r>
          </a:p>
        </p:txBody>
      </p:sp>
      <p:sp>
        <p:nvSpPr>
          <p:cNvPr id="4" name="Slide Number Placeholder 3"/>
          <p:cNvSpPr>
            <a:spLocks noGrp="1"/>
          </p:cNvSpPr>
          <p:nvPr>
            <p:ph type="sldNum" sz="quarter" idx="5"/>
          </p:nvPr>
        </p:nvSpPr>
        <p:spPr/>
        <p:txBody>
          <a:bodyPr/>
          <a:lstStyle/>
          <a:p>
            <a:fld id="{3907BBFA-FF28-4BC2-8C01-D1D7F4B801EE}" type="slidenum">
              <a:rPr lang="en-US" smtClean="0"/>
              <a:t>67</a:t>
            </a:fld>
            <a:endParaRPr lang="en-US" dirty="0"/>
          </a:p>
        </p:txBody>
      </p:sp>
    </p:spTree>
    <p:extLst>
      <p:ext uri="{BB962C8B-B14F-4D97-AF65-F5344CB8AC3E}">
        <p14:creationId xmlns:p14="http://schemas.microsoft.com/office/powerpoint/2010/main" val="28819465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p-value is the probability that the observed effect within the study would have occurred by chance if, in reality, there was no true effect. Conventionally, data yielding a p&lt;0.05 or p&lt;0.01 is considered statistically significant.</a:t>
            </a:r>
          </a:p>
          <a:p>
            <a:r>
              <a:rPr lang="en-US" dirty="0"/>
              <a:t>A p-value greater than 0.05 means that deviation from the null hypothesis is not statistically significant, and the null hypothesis is not rejected.</a:t>
            </a:r>
          </a:p>
        </p:txBody>
      </p:sp>
      <p:sp>
        <p:nvSpPr>
          <p:cNvPr id="4" name="Slide Number Placeholder 3"/>
          <p:cNvSpPr>
            <a:spLocks noGrp="1"/>
          </p:cNvSpPr>
          <p:nvPr>
            <p:ph type="sldNum" sz="quarter" idx="5"/>
          </p:nvPr>
        </p:nvSpPr>
        <p:spPr/>
        <p:txBody>
          <a:bodyPr/>
          <a:lstStyle/>
          <a:p>
            <a:fld id="{3907BBFA-FF28-4BC2-8C01-D1D7F4B801EE}" type="slidenum">
              <a:rPr lang="en-US" smtClean="0"/>
              <a:t>68</a:t>
            </a:fld>
            <a:endParaRPr lang="en-US" dirty="0"/>
          </a:p>
        </p:txBody>
      </p:sp>
    </p:spTree>
    <p:extLst>
      <p:ext uri="{BB962C8B-B14F-4D97-AF65-F5344CB8AC3E}">
        <p14:creationId xmlns:p14="http://schemas.microsoft.com/office/powerpoint/2010/main" val="413839283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RNA-Seq Gene Ontology (GO) analysis is a method used to determine which biological processes, cellular locations, and molecular functions are most affected by changes in gene expression identified through RNA-Seq experiments. It identifies GO terms that are significantly enriched in a set of differentially expressed genes compared to the background genome. This analysis helps researchers understand the biological meaning and impact of gene expression changes</a:t>
            </a:r>
          </a:p>
          <a:p>
            <a:endParaRPr lang="en-US" dirty="0"/>
          </a:p>
          <a:p>
            <a:r>
              <a:rPr lang="en-US" dirty="0"/>
              <a:t>Purpose of GO Analysis:</a:t>
            </a:r>
          </a:p>
          <a:p>
            <a:r>
              <a:rPr lang="en-US" dirty="0"/>
              <a:t>GO analysis aims to interpret the results of RNA-Seq by identifying which biological processes, cellular components, and molecular functions are enriched in the differentially expressed genes. </a:t>
            </a:r>
          </a:p>
          <a:p>
            <a:r>
              <a:rPr lang="en-US" dirty="0"/>
              <a:t>It helps to go beyond simple lists of differentially expressed genes and understand the broader biological context. </a:t>
            </a:r>
          </a:p>
          <a:p>
            <a:r>
              <a:rPr lang="en-US" dirty="0"/>
              <a:t>2. How it Works:</a:t>
            </a:r>
          </a:p>
          <a:p>
            <a:r>
              <a:rPr lang="en-US" dirty="0"/>
              <a:t>Differential Expression:</a:t>
            </a:r>
          </a:p>
          <a:p>
            <a:r>
              <a:rPr lang="en-US" dirty="0"/>
              <a:t>First, RNA-Seq data is analyzed to identify genes that are significantly altered in expression between different conditions (e.g., control vs. experimental). </a:t>
            </a:r>
          </a:p>
          <a:p>
            <a:r>
              <a:rPr lang="en-US" dirty="0"/>
              <a:t>GO Term Association:</a:t>
            </a:r>
          </a:p>
          <a:p>
            <a:r>
              <a:rPr lang="en-US" dirty="0"/>
              <a:t>The identified differentially expressed genes are then compared to the Gene Ontology database to see which GO terms are associated with them. </a:t>
            </a:r>
          </a:p>
          <a:p>
            <a:r>
              <a:rPr lang="en-US" dirty="0"/>
              <a:t>Overrepresentation Analysis:</a:t>
            </a:r>
          </a:p>
          <a:p>
            <a:r>
              <a:rPr lang="en-US" dirty="0"/>
              <a:t>A statistical test (like the hypergeometric test) is used to determine if the observed association of genes with a particular GO term is significantly higher than expected by chance. </a:t>
            </a:r>
          </a:p>
          <a:p>
            <a:r>
              <a:rPr lang="en-US" dirty="0"/>
              <a:t>Identification of Enriched Terms:</a:t>
            </a:r>
          </a:p>
          <a:p>
            <a:r>
              <a:rPr lang="en-US" dirty="0"/>
              <a:t>If a GO term is significantly overrepresented, it suggests that the biological process, cellular location, or molecular function associated with that term is likely affected in the condition under study. </a:t>
            </a:r>
          </a:p>
        </p:txBody>
      </p:sp>
      <p:sp>
        <p:nvSpPr>
          <p:cNvPr id="4" name="Slide Number Placeholder 3"/>
          <p:cNvSpPr>
            <a:spLocks noGrp="1"/>
          </p:cNvSpPr>
          <p:nvPr>
            <p:ph type="sldNum" sz="quarter" idx="5"/>
          </p:nvPr>
        </p:nvSpPr>
        <p:spPr/>
        <p:txBody>
          <a:bodyPr/>
          <a:lstStyle/>
          <a:p>
            <a:fld id="{3907BBFA-FF28-4BC2-8C01-D1D7F4B801EE}" type="slidenum">
              <a:rPr lang="en-US" smtClean="0"/>
              <a:t>69</a:t>
            </a:fld>
            <a:endParaRPr lang="en-US" dirty="0"/>
          </a:p>
        </p:txBody>
      </p:sp>
    </p:spTree>
    <p:extLst>
      <p:ext uri="{BB962C8B-B14F-4D97-AF65-F5344CB8AC3E}">
        <p14:creationId xmlns:p14="http://schemas.microsoft.com/office/powerpoint/2010/main" val="90946905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07BBFA-FF28-4BC2-8C01-D1D7F4B801EE}" type="slidenum">
              <a:rPr lang="en-US" smtClean="0"/>
              <a:t>70</a:t>
            </a:fld>
            <a:endParaRPr lang="en-US" dirty="0"/>
          </a:p>
        </p:txBody>
      </p:sp>
    </p:spTree>
    <p:extLst>
      <p:ext uri="{BB962C8B-B14F-4D97-AF65-F5344CB8AC3E}">
        <p14:creationId xmlns:p14="http://schemas.microsoft.com/office/powerpoint/2010/main" val="5255632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5343A41-AFA1-4C7F-9A08-2D0746AC86FF}" type="slidenum">
              <a:rPr lang="en-US" smtClean="0"/>
              <a:t>8</a:t>
            </a:fld>
            <a:endParaRPr lang="en-US"/>
          </a:p>
        </p:txBody>
      </p:sp>
    </p:spTree>
    <p:extLst>
      <p:ext uri="{BB962C8B-B14F-4D97-AF65-F5344CB8AC3E}">
        <p14:creationId xmlns:p14="http://schemas.microsoft.com/office/powerpoint/2010/main" val="17709109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07BBFA-FF28-4BC2-8C01-D1D7F4B801EE}" type="slidenum">
              <a:rPr lang="en-US" smtClean="0"/>
              <a:t>9</a:t>
            </a:fld>
            <a:endParaRPr lang="en-US" dirty="0"/>
          </a:p>
        </p:txBody>
      </p:sp>
    </p:spTree>
    <p:extLst>
      <p:ext uri="{BB962C8B-B14F-4D97-AF65-F5344CB8AC3E}">
        <p14:creationId xmlns:p14="http://schemas.microsoft.com/office/powerpoint/2010/main" val="16292647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07BBFA-FF28-4BC2-8C01-D1D7F4B801EE}" type="slidenum">
              <a:rPr lang="en-US" smtClean="0"/>
              <a:t>10</a:t>
            </a:fld>
            <a:endParaRPr lang="en-US" dirty="0"/>
          </a:p>
        </p:txBody>
      </p:sp>
    </p:spTree>
    <p:extLst>
      <p:ext uri="{BB962C8B-B14F-4D97-AF65-F5344CB8AC3E}">
        <p14:creationId xmlns:p14="http://schemas.microsoft.com/office/powerpoint/2010/main" val="38423294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5EAEBC-B44E-45E0-BED9-7DA42B97809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FA3C024-A0B1-4C46-8668-4D4F8BF7C50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51DD7F0-0121-45DE-BD23-82D51776D43B}"/>
              </a:ext>
            </a:extLst>
          </p:cNvPr>
          <p:cNvSpPr>
            <a:spLocks noGrp="1"/>
          </p:cNvSpPr>
          <p:nvPr>
            <p:ph type="dt" sz="half" idx="10"/>
          </p:nvPr>
        </p:nvSpPr>
        <p:spPr/>
        <p:txBody>
          <a:bodyPr/>
          <a:lstStyle/>
          <a:p>
            <a:fld id="{215812C4-1DE0-44A2-B2A1-B2939820E38B}" type="datetimeFigureOut">
              <a:rPr lang="en-US" smtClean="0"/>
              <a:t>6/11/2025</a:t>
            </a:fld>
            <a:endParaRPr lang="en-US" dirty="0"/>
          </a:p>
        </p:txBody>
      </p:sp>
      <p:sp>
        <p:nvSpPr>
          <p:cNvPr id="5" name="Footer Placeholder 4">
            <a:extLst>
              <a:ext uri="{FF2B5EF4-FFF2-40B4-BE49-F238E27FC236}">
                <a16:creationId xmlns:a16="http://schemas.microsoft.com/office/drawing/2014/main" id="{6E57AA61-4D9E-4882-867C-DEB66138E91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6EBFED92-94BD-4CB2-97F9-619EFB702847}"/>
              </a:ext>
            </a:extLst>
          </p:cNvPr>
          <p:cNvSpPr>
            <a:spLocks noGrp="1"/>
          </p:cNvSpPr>
          <p:nvPr>
            <p:ph type="sldNum" sz="quarter" idx="12"/>
          </p:nvPr>
        </p:nvSpPr>
        <p:spPr/>
        <p:txBody>
          <a:bodyPr/>
          <a:lstStyle/>
          <a:p>
            <a:fld id="{C7127C67-30E9-4C5D-990E-9508BB889FCB}" type="slidenum">
              <a:rPr lang="en-US" smtClean="0"/>
              <a:t>‹#›</a:t>
            </a:fld>
            <a:endParaRPr lang="en-US" dirty="0"/>
          </a:p>
        </p:txBody>
      </p:sp>
    </p:spTree>
    <p:extLst>
      <p:ext uri="{BB962C8B-B14F-4D97-AF65-F5344CB8AC3E}">
        <p14:creationId xmlns:p14="http://schemas.microsoft.com/office/powerpoint/2010/main" val="2164933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6448-C96C-4713-8856-328D099DB4A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E088815-0B92-407A-A9C2-833FB006A79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7B785F4-4CDB-47EE-9DBA-4CBECD2EAFF7}"/>
              </a:ext>
            </a:extLst>
          </p:cNvPr>
          <p:cNvSpPr>
            <a:spLocks noGrp="1"/>
          </p:cNvSpPr>
          <p:nvPr>
            <p:ph type="dt" sz="half" idx="10"/>
          </p:nvPr>
        </p:nvSpPr>
        <p:spPr/>
        <p:txBody>
          <a:bodyPr/>
          <a:lstStyle/>
          <a:p>
            <a:fld id="{215812C4-1DE0-44A2-B2A1-B2939820E38B}" type="datetimeFigureOut">
              <a:rPr lang="en-US" smtClean="0"/>
              <a:t>6/11/2025</a:t>
            </a:fld>
            <a:endParaRPr lang="en-US" dirty="0"/>
          </a:p>
        </p:txBody>
      </p:sp>
      <p:sp>
        <p:nvSpPr>
          <p:cNvPr id="5" name="Footer Placeholder 4">
            <a:extLst>
              <a:ext uri="{FF2B5EF4-FFF2-40B4-BE49-F238E27FC236}">
                <a16:creationId xmlns:a16="http://schemas.microsoft.com/office/drawing/2014/main" id="{1626302E-89C2-4A3E-BA32-E86173E1EA1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30C40AE-C9AB-4053-94E4-97458B39D216}"/>
              </a:ext>
            </a:extLst>
          </p:cNvPr>
          <p:cNvSpPr>
            <a:spLocks noGrp="1"/>
          </p:cNvSpPr>
          <p:nvPr>
            <p:ph type="sldNum" sz="quarter" idx="12"/>
          </p:nvPr>
        </p:nvSpPr>
        <p:spPr/>
        <p:txBody>
          <a:bodyPr/>
          <a:lstStyle/>
          <a:p>
            <a:fld id="{C7127C67-30E9-4C5D-990E-9508BB889FCB}" type="slidenum">
              <a:rPr lang="en-US" smtClean="0"/>
              <a:t>‹#›</a:t>
            </a:fld>
            <a:endParaRPr lang="en-US" dirty="0"/>
          </a:p>
        </p:txBody>
      </p:sp>
    </p:spTree>
    <p:extLst>
      <p:ext uri="{BB962C8B-B14F-4D97-AF65-F5344CB8AC3E}">
        <p14:creationId xmlns:p14="http://schemas.microsoft.com/office/powerpoint/2010/main" val="21808781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052B851-2922-4341-B311-C15786A8C39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8A3E0BA-3DFB-4A3D-AFA7-875BF83F3960}"/>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426F409-5C1E-4213-8372-9BDE7075E815}"/>
              </a:ext>
            </a:extLst>
          </p:cNvPr>
          <p:cNvSpPr>
            <a:spLocks noGrp="1"/>
          </p:cNvSpPr>
          <p:nvPr>
            <p:ph type="dt" sz="half" idx="10"/>
          </p:nvPr>
        </p:nvSpPr>
        <p:spPr/>
        <p:txBody>
          <a:bodyPr/>
          <a:lstStyle/>
          <a:p>
            <a:fld id="{215812C4-1DE0-44A2-B2A1-B2939820E38B}" type="datetimeFigureOut">
              <a:rPr lang="en-US" smtClean="0"/>
              <a:t>6/11/2025</a:t>
            </a:fld>
            <a:endParaRPr lang="en-US" dirty="0"/>
          </a:p>
        </p:txBody>
      </p:sp>
      <p:sp>
        <p:nvSpPr>
          <p:cNvPr id="5" name="Footer Placeholder 4">
            <a:extLst>
              <a:ext uri="{FF2B5EF4-FFF2-40B4-BE49-F238E27FC236}">
                <a16:creationId xmlns:a16="http://schemas.microsoft.com/office/drawing/2014/main" id="{91BFE1BD-1D0B-4C8B-A8D5-6D5D3FFF09A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B0E89681-929C-4B11-8BB9-3699D24C2BE8}"/>
              </a:ext>
            </a:extLst>
          </p:cNvPr>
          <p:cNvSpPr>
            <a:spLocks noGrp="1"/>
          </p:cNvSpPr>
          <p:nvPr>
            <p:ph type="sldNum" sz="quarter" idx="12"/>
          </p:nvPr>
        </p:nvSpPr>
        <p:spPr/>
        <p:txBody>
          <a:bodyPr/>
          <a:lstStyle/>
          <a:p>
            <a:fld id="{C7127C67-30E9-4C5D-990E-9508BB889FCB}" type="slidenum">
              <a:rPr lang="en-US" smtClean="0"/>
              <a:t>‹#›</a:t>
            </a:fld>
            <a:endParaRPr lang="en-US" dirty="0"/>
          </a:p>
        </p:txBody>
      </p:sp>
    </p:spTree>
    <p:extLst>
      <p:ext uri="{BB962C8B-B14F-4D97-AF65-F5344CB8AC3E}">
        <p14:creationId xmlns:p14="http://schemas.microsoft.com/office/powerpoint/2010/main" val="4378405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B7B6FB-95C7-4B78-ACF5-A7FD7BABBB7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4A62FF3-7C16-4708-AC66-82A9EFF3BE14}"/>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BB271D5-8DB5-4907-86F1-200BDE00CFBF}"/>
              </a:ext>
            </a:extLst>
          </p:cNvPr>
          <p:cNvSpPr>
            <a:spLocks noGrp="1"/>
          </p:cNvSpPr>
          <p:nvPr>
            <p:ph type="dt" sz="half" idx="10"/>
          </p:nvPr>
        </p:nvSpPr>
        <p:spPr/>
        <p:txBody>
          <a:bodyPr/>
          <a:lstStyle/>
          <a:p>
            <a:fld id="{215812C4-1DE0-44A2-B2A1-B2939820E38B}" type="datetimeFigureOut">
              <a:rPr lang="en-US" smtClean="0"/>
              <a:t>6/11/2025</a:t>
            </a:fld>
            <a:endParaRPr lang="en-US" dirty="0"/>
          </a:p>
        </p:txBody>
      </p:sp>
      <p:sp>
        <p:nvSpPr>
          <p:cNvPr id="5" name="Footer Placeholder 4">
            <a:extLst>
              <a:ext uri="{FF2B5EF4-FFF2-40B4-BE49-F238E27FC236}">
                <a16:creationId xmlns:a16="http://schemas.microsoft.com/office/drawing/2014/main" id="{2F0FC593-467E-42A6-BA24-169CEFB2C32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7C374C7-2E46-43D5-AA76-3EE0858BB739}"/>
              </a:ext>
            </a:extLst>
          </p:cNvPr>
          <p:cNvSpPr>
            <a:spLocks noGrp="1"/>
          </p:cNvSpPr>
          <p:nvPr>
            <p:ph type="sldNum" sz="quarter" idx="12"/>
          </p:nvPr>
        </p:nvSpPr>
        <p:spPr/>
        <p:txBody>
          <a:bodyPr/>
          <a:lstStyle/>
          <a:p>
            <a:fld id="{C7127C67-30E9-4C5D-990E-9508BB889FCB}" type="slidenum">
              <a:rPr lang="en-US" smtClean="0"/>
              <a:t>‹#›</a:t>
            </a:fld>
            <a:endParaRPr lang="en-US" dirty="0"/>
          </a:p>
        </p:txBody>
      </p:sp>
    </p:spTree>
    <p:extLst>
      <p:ext uri="{BB962C8B-B14F-4D97-AF65-F5344CB8AC3E}">
        <p14:creationId xmlns:p14="http://schemas.microsoft.com/office/powerpoint/2010/main" val="27376427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896307-7070-4631-AC83-B42A7F8830D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CB4DA0D-6508-4A8F-ADA4-D276F119EAB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C3334FD1-648D-4103-A976-B4295FB64467}"/>
              </a:ext>
            </a:extLst>
          </p:cNvPr>
          <p:cNvSpPr>
            <a:spLocks noGrp="1"/>
          </p:cNvSpPr>
          <p:nvPr>
            <p:ph type="dt" sz="half" idx="10"/>
          </p:nvPr>
        </p:nvSpPr>
        <p:spPr/>
        <p:txBody>
          <a:bodyPr/>
          <a:lstStyle/>
          <a:p>
            <a:fld id="{215812C4-1DE0-44A2-B2A1-B2939820E38B}" type="datetimeFigureOut">
              <a:rPr lang="en-US" smtClean="0"/>
              <a:t>6/11/2025</a:t>
            </a:fld>
            <a:endParaRPr lang="en-US" dirty="0"/>
          </a:p>
        </p:txBody>
      </p:sp>
      <p:sp>
        <p:nvSpPr>
          <p:cNvPr id="5" name="Footer Placeholder 4">
            <a:extLst>
              <a:ext uri="{FF2B5EF4-FFF2-40B4-BE49-F238E27FC236}">
                <a16:creationId xmlns:a16="http://schemas.microsoft.com/office/drawing/2014/main" id="{7E7B12E0-382B-47AC-B863-FB543F6384F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BCEA66F1-1208-43C3-863A-07E96EFAA3D1}"/>
              </a:ext>
            </a:extLst>
          </p:cNvPr>
          <p:cNvSpPr>
            <a:spLocks noGrp="1"/>
          </p:cNvSpPr>
          <p:nvPr>
            <p:ph type="sldNum" sz="quarter" idx="12"/>
          </p:nvPr>
        </p:nvSpPr>
        <p:spPr/>
        <p:txBody>
          <a:bodyPr/>
          <a:lstStyle/>
          <a:p>
            <a:fld id="{C7127C67-30E9-4C5D-990E-9508BB889FCB}" type="slidenum">
              <a:rPr lang="en-US" smtClean="0"/>
              <a:t>‹#›</a:t>
            </a:fld>
            <a:endParaRPr lang="en-US" dirty="0"/>
          </a:p>
        </p:txBody>
      </p:sp>
    </p:spTree>
    <p:extLst>
      <p:ext uri="{BB962C8B-B14F-4D97-AF65-F5344CB8AC3E}">
        <p14:creationId xmlns:p14="http://schemas.microsoft.com/office/powerpoint/2010/main" val="28935076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BA3E9B-E16D-4DD9-906E-372EDF2701F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85467DC-11AE-442C-B9C9-B69FD17DF7CB}"/>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6D3BB95-0078-4A16-9188-1DFCA326F60D}"/>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170A4C1-3EE3-401C-A640-C749698970B4}"/>
              </a:ext>
            </a:extLst>
          </p:cNvPr>
          <p:cNvSpPr>
            <a:spLocks noGrp="1"/>
          </p:cNvSpPr>
          <p:nvPr>
            <p:ph type="dt" sz="half" idx="10"/>
          </p:nvPr>
        </p:nvSpPr>
        <p:spPr/>
        <p:txBody>
          <a:bodyPr/>
          <a:lstStyle/>
          <a:p>
            <a:fld id="{215812C4-1DE0-44A2-B2A1-B2939820E38B}" type="datetimeFigureOut">
              <a:rPr lang="en-US" smtClean="0"/>
              <a:t>6/11/2025</a:t>
            </a:fld>
            <a:endParaRPr lang="en-US" dirty="0"/>
          </a:p>
        </p:txBody>
      </p:sp>
      <p:sp>
        <p:nvSpPr>
          <p:cNvPr id="6" name="Footer Placeholder 5">
            <a:extLst>
              <a:ext uri="{FF2B5EF4-FFF2-40B4-BE49-F238E27FC236}">
                <a16:creationId xmlns:a16="http://schemas.microsoft.com/office/drawing/2014/main" id="{944B709A-3CBB-4A1D-B9DE-12FF8A055659}"/>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BC1D6197-5045-42B9-B111-89D868EE30A6}"/>
              </a:ext>
            </a:extLst>
          </p:cNvPr>
          <p:cNvSpPr>
            <a:spLocks noGrp="1"/>
          </p:cNvSpPr>
          <p:nvPr>
            <p:ph type="sldNum" sz="quarter" idx="12"/>
          </p:nvPr>
        </p:nvSpPr>
        <p:spPr/>
        <p:txBody>
          <a:bodyPr/>
          <a:lstStyle/>
          <a:p>
            <a:fld id="{C7127C67-30E9-4C5D-990E-9508BB889FCB}" type="slidenum">
              <a:rPr lang="en-US" smtClean="0"/>
              <a:t>‹#›</a:t>
            </a:fld>
            <a:endParaRPr lang="en-US" dirty="0"/>
          </a:p>
        </p:txBody>
      </p:sp>
    </p:spTree>
    <p:extLst>
      <p:ext uri="{BB962C8B-B14F-4D97-AF65-F5344CB8AC3E}">
        <p14:creationId xmlns:p14="http://schemas.microsoft.com/office/powerpoint/2010/main" val="946955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ADF1B-7204-4E45-9E70-3BDB8DC7A61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73B0545-0DDA-4DDB-B40F-05FF802B88F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DD45A865-84E2-4585-87A1-53918572B967}"/>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2075287-73D7-43F7-BC21-8830F00196F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B7B0F99E-53A2-4D33-B892-62725EBB8863}"/>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CB0023C-1E33-4BBB-BDB5-27B494741A5C}"/>
              </a:ext>
            </a:extLst>
          </p:cNvPr>
          <p:cNvSpPr>
            <a:spLocks noGrp="1"/>
          </p:cNvSpPr>
          <p:nvPr>
            <p:ph type="dt" sz="half" idx="10"/>
          </p:nvPr>
        </p:nvSpPr>
        <p:spPr/>
        <p:txBody>
          <a:bodyPr/>
          <a:lstStyle/>
          <a:p>
            <a:fld id="{215812C4-1DE0-44A2-B2A1-B2939820E38B}" type="datetimeFigureOut">
              <a:rPr lang="en-US" smtClean="0"/>
              <a:t>6/11/2025</a:t>
            </a:fld>
            <a:endParaRPr lang="en-US" dirty="0"/>
          </a:p>
        </p:txBody>
      </p:sp>
      <p:sp>
        <p:nvSpPr>
          <p:cNvPr id="8" name="Footer Placeholder 7">
            <a:extLst>
              <a:ext uri="{FF2B5EF4-FFF2-40B4-BE49-F238E27FC236}">
                <a16:creationId xmlns:a16="http://schemas.microsoft.com/office/drawing/2014/main" id="{343712F3-B7DE-4268-98F2-E2C9A1185789}"/>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FB8761A2-D34D-44FC-B884-B4D93D7277E0}"/>
              </a:ext>
            </a:extLst>
          </p:cNvPr>
          <p:cNvSpPr>
            <a:spLocks noGrp="1"/>
          </p:cNvSpPr>
          <p:nvPr>
            <p:ph type="sldNum" sz="quarter" idx="12"/>
          </p:nvPr>
        </p:nvSpPr>
        <p:spPr/>
        <p:txBody>
          <a:bodyPr/>
          <a:lstStyle/>
          <a:p>
            <a:fld id="{C7127C67-30E9-4C5D-990E-9508BB889FCB}" type="slidenum">
              <a:rPr lang="en-US" smtClean="0"/>
              <a:t>‹#›</a:t>
            </a:fld>
            <a:endParaRPr lang="en-US" dirty="0"/>
          </a:p>
        </p:txBody>
      </p:sp>
    </p:spTree>
    <p:extLst>
      <p:ext uri="{BB962C8B-B14F-4D97-AF65-F5344CB8AC3E}">
        <p14:creationId xmlns:p14="http://schemas.microsoft.com/office/powerpoint/2010/main" val="7928948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0D9CFC-4D95-422A-A384-630FAF89EEB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9E26959-A4FE-4413-B784-0F4D3D92E963}"/>
              </a:ext>
            </a:extLst>
          </p:cNvPr>
          <p:cNvSpPr>
            <a:spLocks noGrp="1"/>
          </p:cNvSpPr>
          <p:nvPr>
            <p:ph type="dt" sz="half" idx="10"/>
          </p:nvPr>
        </p:nvSpPr>
        <p:spPr/>
        <p:txBody>
          <a:bodyPr/>
          <a:lstStyle/>
          <a:p>
            <a:fld id="{215812C4-1DE0-44A2-B2A1-B2939820E38B}" type="datetimeFigureOut">
              <a:rPr lang="en-US" smtClean="0"/>
              <a:t>6/11/2025</a:t>
            </a:fld>
            <a:endParaRPr lang="en-US" dirty="0"/>
          </a:p>
        </p:txBody>
      </p:sp>
      <p:sp>
        <p:nvSpPr>
          <p:cNvPr id="4" name="Footer Placeholder 3">
            <a:extLst>
              <a:ext uri="{FF2B5EF4-FFF2-40B4-BE49-F238E27FC236}">
                <a16:creationId xmlns:a16="http://schemas.microsoft.com/office/drawing/2014/main" id="{8F6BBFD4-BE09-4B58-94F3-16C71239C39F}"/>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1201A350-4438-4BFC-A0B4-E289313E1122}"/>
              </a:ext>
            </a:extLst>
          </p:cNvPr>
          <p:cNvSpPr>
            <a:spLocks noGrp="1"/>
          </p:cNvSpPr>
          <p:nvPr>
            <p:ph type="sldNum" sz="quarter" idx="12"/>
          </p:nvPr>
        </p:nvSpPr>
        <p:spPr/>
        <p:txBody>
          <a:bodyPr/>
          <a:lstStyle/>
          <a:p>
            <a:fld id="{C7127C67-30E9-4C5D-990E-9508BB889FCB}" type="slidenum">
              <a:rPr lang="en-US" smtClean="0"/>
              <a:t>‹#›</a:t>
            </a:fld>
            <a:endParaRPr lang="en-US" dirty="0"/>
          </a:p>
        </p:txBody>
      </p:sp>
    </p:spTree>
    <p:extLst>
      <p:ext uri="{BB962C8B-B14F-4D97-AF65-F5344CB8AC3E}">
        <p14:creationId xmlns:p14="http://schemas.microsoft.com/office/powerpoint/2010/main" val="29337908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202115A-1D1D-41B6-A056-E568A79087DA}"/>
              </a:ext>
            </a:extLst>
          </p:cNvPr>
          <p:cNvSpPr>
            <a:spLocks noGrp="1"/>
          </p:cNvSpPr>
          <p:nvPr>
            <p:ph type="dt" sz="half" idx="10"/>
          </p:nvPr>
        </p:nvSpPr>
        <p:spPr/>
        <p:txBody>
          <a:bodyPr/>
          <a:lstStyle/>
          <a:p>
            <a:fld id="{215812C4-1DE0-44A2-B2A1-B2939820E38B}" type="datetimeFigureOut">
              <a:rPr lang="en-US" smtClean="0"/>
              <a:t>6/11/2025</a:t>
            </a:fld>
            <a:endParaRPr lang="en-US" dirty="0"/>
          </a:p>
        </p:txBody>
      </p:sp>
      <p:sp>
        <p:nvSpPr>
          <p:cNvPr id="3" name="Footer Placeholder 2">
            <a:extLst>
              <a:ext uri="{FF2B5EF4-FFF2-40B4-BE49-F238E27FC236}">
                <a16:creationId xmlns:a16="http://schemas.microsoft.com/office/drawing/2014/main" id="{EBC5FE0D-CB3C-4099-BBC5-AD5EADA6283B}"/>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C62C8BA3-D2A3-4A53-8454-187AD5F94E50}"/>
              </a:ext>
            </a:extLst>
          </p:cNvPr>
          <p:cNvSpPr>
            <a:spLocks noGrp="1"/>
          </p:cNvSpPr>
          <p:nvPr>
            <p:ph type="sldNum" sz="quarter" idx="12"/>
          </p:nvPr>
        </p:nvSpPr>
        <p:spPr/>
        <p:txBody>
          <a:bodyPr/>
          <a:lstStyle/>
          <a:p>
            <a:fld id="{C7127C67-30E9-4C5D-990E-9508BB889FCB}" type="slidenum">
              <a:rPr lang="en-US" smtClean="0"/>
              <a:t>‹#›</a:t>
            </a:fld>
            <a:endParaRPr lang="en-US" dirty="0"/>
          </a:p>
        </p:txBody>
      </p:sp>
    </p:spTree>
    <p:extLst>
      <p:ext uri="{BB962C8B-B14F-4D97-AF65-F5344CB8AC3E}">
        <p14:creationId xmlns:p14="http://schemas.microsoft.com/office/powerpoint/2010/main" val="22086599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88DBE3-1569-4D3A-A932-DCC38C76FD8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6A99F10-8F0E-44BF-88CB-08F84AA4EAF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21A908B-182E-48DE-8611-8D32694DC7A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5469B5D-2369-44AE-866A-5E0D8710C15A}"/>
              </a:ext>
            </a:extLst>
          </p:cNvPr>
          <p:cNvSpPr>
            <a:spLocks noGrp="1"/>
          </p:cNvSpPr>
          <p:nvPr>
            <p:ph type="dt" sz="half" idx="10"/>
          </p:nvPr>
        </p:nvSpPr>
        <p:spPr/>
        <p:txBody>
          <a:bodyPr/>
          <a:lstStyle/>
          <a:p>
            <a:fld id="{215812C4-1DE0-44A2-B2A1-B2939820E38B}" type="datetimeFigureOut">
              <a:rPr lang="en-US" smtClean="0"/>
              <a:t>6/11/2025</a:t>
            </a:fld>
            <a:endParaRPr lang="en-US" dirty="0"/>
          </a:p>
        </p:txBody>
      </p:sp>
      <p:sp>
        <p:nvSpPr>
          <p:cNvPr id="6" name="Footer Placeholder 5">
            <a:extLst>
              <a:ext uri="{FF2B5EF4-FFF2-40B4-BE49-F238E27FC236}">
                <a16:creationId xmlns:a16="http://schemas.microsoft.com/office/drawing/2014/main" id="{8E040DA6-D369-4DC2-BA13-7BD253C0D4A0}"/>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5D3B833A-2E44-404E-98AF-4E220CE3C53C}"/>
              </a:ext>
            </a:extLst>
          </p:cNvPr>
          <p:cNvSpPr>
            <a:spLocks noGrp="1"/>
          </p:cNvSpPr>
          <p:nvPr>
            <p:ph type="sldNum" sz="quarter" idx="12"/>
          </p:nvPr>
        </p:nvSpPr>
        <p:spPr/>
        <p:txBody>
          <a:bodyPr/>
          <a:lstStyle/>
          <a:p>
            <a:fld id="{C7127C67-30E9-4C5D-990E-9508BB889FCB}" type="slidenum">
              <a:rPr lang="en-US" smtClean="0"/>
              <a:t>‹#›</a:t>
            </a:fld>
            <a:endParaRPr lang="en-US" dirty="0"/>
          </a:p>
        </p:txBody>
      </p:sp>
    </p:spTree>
    <p:extLst>
      <p:ext uri="{BB962C8B-B14F-4D97-AF65-F5344CB8AC3E}">
        <p14:creationId xmlns:p14="http://schemas.microsoft.com/office/powerpoint/2010/main" val="20407315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57F2CF-3EAC-49E3-B866-4B4A302798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B8FA21C-5632-4E11-89FE-DC5F3EA97E8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FFBACB38-736C-46F7-BA7C-0E327A1C252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B283BB5-F2AE-4300-93B9-630FA70F57BC}"/>
              </a:ext>
            </a:extLst>
          </p:cNvPr>
          <p:cNvSpPr>
            <a:spLocks noGrp="1"/>
          </p:cNvSpPr>
          <p:nvPr>
            <p:ph type="dt" sz="half" idx="10"/>
          </p:nvPr>
        </p:nvSpPr>
        <p:spPr/>
        <p:txBody>
          <a:bodyPr/>
          <a:lstStyle/>
          <a:p>
            <a:fld id="{215812C4-1DE0-44A2-B2A1-B2939820E38B}" type="datetimeFigureOut">
              <a:rPr lang="en-US" smtClean="0"/>
              <a:t>6/11/2025</a:t>
            </a:fld>
            <a:endParaRPr lang="en-US" dirty="0"/>
          </a:p>
        </p:txBody>
      </p:sp>
      <p:sp>
        <p:nvSpPr>
          <p:cNvPr id="6" name="Footer Placeholder 5">
            <a:extLst>
              <a:ext uri="{FF2B5EF4-FFF2-40B4-BE49-F238E27FC236}">
                <a16:creationId xmlns:a16="http://schemas.microsoft.com/office/drawing/2014/main" id="{00D2C60D-7C21-4405-B688-EFF96030E390}"/>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1638059A-F5CD-4C7D-8F2F-61FE6E21428B}"/>
              </a:ext>
            </a:extLst>
          </p:cNvPr>
          <p:cNvSpPr>
            <a:spLocks noGrp="1"/>
          </p:cNvSpPr>
          <p:nvPr>
            <p:ph type="sldNum" sz="quarter" idx="12"/>
          </p:nvPr>
        </p:nvSpPr>
        <p:spPr/>
        <p:txBody>
          <a:bodyPr/>
          <a:lstStyle/>
          <a:p>
            <a:fld id="{C7127C67-30E9-4C5D-990E-9508BB889FCB}" type="slidenum">
              <a:rPr lang="en-US" smtClean="0"/>
              <a:t>‹#›</a:t>
            </a:fld>
            <a:endParaRPr lang="en-US" dirty="0"/>
          </a:p>
        </p:txBody>
      </p:sp>
    </p:spTree>
    <p:extLst>
      <p:ext uri="{BB962C8B-B14F-4D97-AF65-F5344CB8AC3E}">
        <p14:creationId xmlns:p14="http://schemas.microsoft.com/office/powerpoint/2010/main" val="15957295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FC4C1D8-E0B1-41FA-BD51-0328E71265B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E3C0388-6433-4746-B40A-4A3D834C6DB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5D68B8B-0505-4C77-BF3E-30BB8C0C1D6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5812C4-1DE0-44A2-B2A1-B2939820E38B}" type="datetimeFigureOut">
              <a:rPr lang="en-US" smtClean="0"/>
              <a:t>6/11/2025</a:t>
            </a:fld>
            <a:endParaRPr lang="en-US" dirty="0"/>
          </a:p>
        </p:txBody>
      </p:sp>
      <p:sp>
        <p:nvSpPr>
          <p:cNvPr id="5" name="Footer Placeholder 4">
            <a:extLst>
              <a:ext uri="{FF2B5EF4-FFF2-40B4-BE49-F238E27FC236}">
                <a16:creationId xmlns:a16="http://schemas.microsoft.com/office/drawing/2014/main" id="{026CEE6C-EEBA-4D35-8D07-11377025C38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6068749B-71F2-45A8-8369-348E6493306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127C67-30E9-4C5D-990E-9508BB889FCB}" type="slidenum">
              <a:rPr lang="en-US" smtClean="0"/>
              <a:t>‹#›</a:t>
            </a:fld>
            <a:endParaRPr lang="en-US" dirty="0"/>
          </a:p>
        </p:txBody>
      </p:sp>
    </p:spTree>
    <p:extLst>
      <p:ext uri="{BB962C8B-B14F-4D97-AF65-F5344CB8AC3E}">
        <p14:creationId xmlns:p14="http://schemas.microsoft.com/office/powerpoint/2010/main" val="30339422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23.pn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4.jpe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0.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image" Target="../media/image37.png"/><Relationship Id="rId3" Type="http://schemas.openxmlformats.org/officeDocument/2006/relationships/image" Target="../media/image28.jpeg"/><Relationship Id="rId7" Type="http://schemas.openxmlformats.org/officeDocument/2006/relationships/image" Target="../media/image32.jpeg"/><Relationship Id="rId12" Type="http://schemas.openxmlformats.org/officeDocument/2006/relationships/image" Target="../media/image36.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31.png"/><Relationship Id="rId11" Type="http://schemas.openxmlformats.org/officeDocument/2006/relationships/image" Target="../media/image2.png"/><Relationship Id="rId5" Type="http://schemas.openxmlformats.org/officeDocument/2006/relationships/image" Target="../media/image30.jpeg"/><Relationship Id="rId10" Type="http://schemas.openxmlformats.org/officeDocument/2006/relationships/image" Target="../media/image35.jpg"/><Relationship Id="rId4" Type="http://schemas.openxmlformats.org/officeDocument/2006/relationships/image" Target="../media/image29.jpeg"/><Relationship Id="rId9" Type="http://schemas.openxmlformats.org/officeDocument/2006/relationships/image" Target="../media/image34.png"/><Relationship Id="rId14" Type="http://schemas.openxmlformats.org/officeDocument/2006/relationships/image" Target="../media/image38.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image" Target="../media/image48.png"/><Relationship Id="rId3" Type="http://schemas.openxmlformats.org/officeDocument/2006/relationships/image" Target="../media/image39.png"/><Relationship Id="rId7" Type="http://schemas.openxmlformats.org/officeDocument/2006/relationships/image" Target="../media/image43.png"/><Relationship Id="rId12" Type="http://schemas.openxmlformats.org/officeDocument/2006/relationships/image" Target="../media/image47.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42.png"/><Relationship Id="rId11" Type="http://schemas.openxmlformats.org/officeDocument/2006/relationships/image" Target="../media/image46.png"/><Relationship Id="rId5" Type="http://schemas.openxmlformats.org/officeDocument/2006/relationships/image" Target="../media/image41.png"/><Relationship Id="rId10" Type="http://schemas.openxmlformats.org/officeDocument/2006/relationships/image" Target="../media/image45.png"/><Relationship Id="rId4" Type="http://schemas.openxmlformats.org/officeDocument/2006/relationships/image" Target="../media/image40.png"/><Relationship Id="rId9" Type="http://schemas.openxmlformats.org/officeDocument/2006/relationships/image" Target="../media/image44.jpeg"/></Relationships>
</file>

<file path=ppt/slides/_rels/slide22.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51.emf"/><Relationship Id="rId4" Type="http://schemas.openxmlformats.org/officeDocument/2006/relationships/image" Target="../media/image50.png"/></Relationships>
</file>

<file path=ppt/slides/_rels/slide2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3.png"/><Relationship Id="rId7" Type="http://schemas.openxmlformats.org/officeDocument/2006/relationships/image" Target="../media/image56.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55.jpeg"/><Relationship Id="rId11" Type="http://schemas.openxmlformats.org/officeDocument/2006/relationships/image" Target="../media/image60.png"/><Relationship Id="rId5" Type="http://schemas.openxmlformats.org/officeDocument/2006/relationships/image" Target="../media/image2.png"/><Relationship Id="rId10" Type="http://schemas.openxmlformats.org/officeDocument/2006/relationships/image" Target="../media/image59.png"/><Relationship Id="rId4" Type="http://schemas.openxmlformats.org/officeDocument/2006/relationships/image" Target="../media/image54.png"/><Relationship Id="rId9" Type="http://schemas.openxmlformats.org/officeDocument/2006/relationships/image" Target="../media/image58.png"/></Relationships>
</file>

<file path=ppt/slides/_rels/slide25.xml.rels><?xml version="1.0" encoding="UTF-8" standalone="yes"?>
<Relationships xmlns="http://schemas.openxmlformats.org/package/2006/relationships"><Relationship Id="rId3" Type="http://schemas.openxmlformats.org/officeDocument/2006/relationships/image" Target="../media/image61.jpeg"/><Relationship Id="rId7"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64.png"/><Relationship Id="rId5" Type="http://schemas.openxmlformats.org/officeDocument/2006/relationships/image" Target="../media/image63.emf"/><Relationship Id="rId4" Type="http://schemas.openxmlformats.org/officeDocument/2006/relationships/image" Target="../media/image62.emf"/></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image" Target="../media/image61.jpeg"/><Relationship Id="rId3" Type="http://schemas.openxmlformats.org/officeDocument/2006/relationships/image" Target="../media/image65.jpeg"/><Relationship Id="rId7" Type="http://schemas.openxmlformats.org/officeDocument/2006/relationships/image" Target="../media/image69.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68.jpeg"/><Relationship Id="rId5" Type="http://schemas.openxmlformats.org/officeDocument/2006/relationships/image" Target="../media/image67.jpeg"/><Relationship Id="rId4" Type="http://schemas.openxmlformats.org/officeDocument/2006/relationships/image" Target="../media/image66.png"/><Relationship Id="rId9"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71.png"/></Relationships>
</file>

<file path=ppt/slides/_rels/slide3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jpg"/></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7.xml"/><Relationship Id="rId5" Type="http://schemas.openxmlformats.org/officeDocument/2006/relationships/image" Target="../media/image77.png"/><Relationship Id="rId4" Type="http://schemas.openxmlformats.org/officeDocument/2006/relationships/image" Target="../media/image76.png"/></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78.png"/><Relationship Id="rId7" Type="http://schemas.openxmlformats.org/officeDocument/2006/relationships/image" Target="../media/image2.png"/><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image" Target="../media/image81.png"/><Relationship Id="rId5" Type="http://schemas.openxmlformats.org/officeDocument/2006/relationships/image" Target="../media/image80.jpg"/><Relationship Id="rId4" Type="http://schemas.openxmlformats.org/officeDocument/2006/relationships/image" Target="../media/image79.png"/></Relationships>
</file>

<file path=ppt/slides/_rels/slide36.xml.rels><?xml version="1.0" encoding="UTF-8" standalone="yes"?>
<Relationships xmlns="http://schemas.openxmlformats.org/package/2006/relationships"><Relationship Id="rId3" Type="http://schemas.openxmlformats.org/officeDocument/2006/relationships/image" Target="../media/image82.emf"/><Relationship Id="rId2" Type="http://schemas.openxmlformats.org/officeDocument/2006/relationships/notesSlide" Target="../notesSlides/notesSlide33.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84.png"/><Relationship Id="rId4" Type="http://schemas.openxmlformats.org/officeDocument/2006/relationships/image" Target="../media/image83.emf"/></Relationships>
</file>

<file path=ppt/slides/_rels/slide37.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34.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86.jpeg"/></Relationships>
</file>

<file path=ppt/slides/_rels/slide38.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88.png"/></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89.png"/></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7.jpeg"/><Relationship Id="rId7" Type="http://schemas.openxmlformats.org/officeDocument/2006/relationships/image" Target="../media/image10.emf"/><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9.jpg"/><Relationship Id="rId5" Type="http://schemas.openxmlformats.org/officeDocument/2006/relationships/image" Target="../media/image2.png"/><Relationship Id="rId4" Type="http://schemas.openxmlformats.org/officeDocument/2006/relationships/image" Target="../media/image8.jpeg"/><Relationship Id="rId9" Type="http://schemas.openxmlformats.org/officeDocument/2006/relationships/image" Target="../media/image12.png"/></Relationships>
</file>

<file path=ppt/slides/_rels/slide40.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37.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92.png"/><Relationship Id="rId4" Type="http://schemas.openxmlformats.org/officeDocument/2006/relationships/image" Target="../media/image91.jpg"/></Relationships>
</file>

<file path=ppt/slides/_rels/slide41.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38.xml"/><Relationship Id="rId1" Type="http://schemas.openxmlformats.org/officeDocument/2006/relationships/slideLayout" Target="../slideLayouts/slideLayout7.xml"/><Relationship Id="rId5" Type="http://schemas.openxmlformats.org/officeDocument/2006/relationships/image" Target="../media/image94.png"/><Relationship Id="rId4" Type="http://schemas.openxmlformats.org/officeDocument/2006/relationships/image" Target="../media/image2.png"/></Relationships>
</file>

<file path=ppt/slides/_rels/slide42.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39.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97.png"/><Relationship Id="rId4" Type="http://schemas.openxmlformats.org/officeDocument/2006/relationships/image" Target="../media/image96.png"/></Relationships>
</file>

<file path=ppt/slides/_rels/slide43.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40.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99.png"/></Relationships>
</file>

<file path=ppt/slides/_rels/slide44.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notesSlide" Target="../notesSlides/notesSlide41.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101.jpg"/></Relationships>
</file>

<file path=ppt/slides/_rels/slide45.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42.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3.xml"/><Relationship Id="rId1" Type="http://schemas.openxmlformats.org/officeDocument/2006/relationships/slideLayout" Target="../slideLayouts/slideLayout2.xml"/><Relationship Id="rId5" Type="http://schemas.openxmlformats.org/officeDocument/2006/relationships/image" Target="../media/image104.png"/><Relationship Id="rId4" Type="http://schemas.openxmlformats.org/officeDocument/2006/relationships/image" Target="../media/image103.png"/></Relationships>
</file>

<file path=ppt/slides/_rels/slide47.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44.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06.png"/></Relationships>
</file>

<file path=ppt/slides/_rels/slide48.xml.rels><?xml version="1.0" encoding="UTF-8" standalone="yes"?>
<Relationships xmlns="http://schemas.openxmlformats.org/package/2006/relationships"><Relationship Id="rId3" Type="http://schemas.openxmlformats.org/officeDocument/2006/relationships/image" Target="../media/image107.jpg"/><Relationship Id="rId2" Type="http://schemas.openxmlformats.org/officeDocument/2006/relationships/notesSlide" Target="../notesSlides/notesSlide45.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108.png"/></Relationships>
</file>

<file path=ppt/slides/_rels/slide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6.xml"/><Relationship Id="rId1" Type="http://schemas.openxmlformats.org/officeDocument/2006/relationships/slideLayout" Target="../slideLayouts/slideLayout7.xml"/><Relationship Id="rId4" Type="http://schemas.openxmlformats.org/officeDocument/2006/relationships/image" Target="../media/image109.png"/></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4.jpg"/><Relationship Id="rId4" Type="http://schemas.openxmlformats.org/officeDocument/2006/relationships/image" Target="../media/image2.png"/></Relationships>
</file>

<file path=ppt/slides/_rels/slide50.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1.xml.rels><?xml version="1.0" encoding="UTF-8" standalone="yes"?>
<Relationships xmlns="http://schemas.openxmlformats.org/package/2006/relationships"><Relationship Id="rId8" Type="http://schemas.openxmlformats.org/officeDocument/2006/relationships/image" Target="../media/image116.jpg"/><Relationship Id="rId13" Type="http://schemas.openxmlformats.org/officeDocument/2006/relationships/image" Target="../media/image121.jpg"/><Relationship Id="rId18" Type="http://schemas.openxmlformats.org/officeDocument/2006/relationships/image" Target="../media/image126.png"/><Relationship Id="rId3" Type="http://schemas.openxmlformats.org/officeDocument/2006/relationships/image" Target="../media/image111.png"/><Relationship Id="rId7" Type="http://schemas.openxmlformats.org/officeDocument/2006/relationships/image" Target="../media/image115.jpg"/><Relationship Id="rId12" Type="http://schemas.openxmlformats.org/officeDocument/2006/relationships/image" Target="../media/image120.jpg"/><Relationship Id="rId17" Type="http://schemas.openxmlformats.org/officeDocument/2006/relationships/image" Target="../media/image125.png"/><Relationship Id="rId2" Type="http://schemas.openxmlformats.org/officeDocument/2006/relationships/notesSlide" Target="../notesSlides/notesSlide48.xml"/><Relationship Id="rId16" Type="http://schemas.openxmlformats.org/officeDocument/2006/relationships/image" Target="../media/image124.png"/><Relationship Id="rId1" Type="http://schemas.openxmlformats.org/officeDocument/2006/relationships/slideLayout" Target="../slideLayouts/slideLayout2.xml"/><Relationship Id="rId6" Type="http://schemas.openxmlformats.org/officeDocument/2006/relationships/image" Target="../media/image114.jpg"/><Relationship Id="rId11" Type="http://schemas.openxmlformats.org/officeDocument/2006/relationships/image" Target="../media/image119.jpg"/><Relationship Id="rId5" Type="http://schemas.openxmlformats.org/officeDocument/2006/relationships/image" Target="../media/image113.jpg"/><Relationship Id="rId15" Type="http://schemas.openxmlformats.org/officeDocument/2006/relationships/image" Target="../media/image123.jpg"/><Relationship Id="rId10" Type="http://schemas.openxmlformats.org/officeDocument/2006/relationships/image" Target="../media/image118.jpg"/><Relationship Id="rId19" Type="http://schemas.openxmlformats.org/officeDocument/2006/relationships/image" Target="../media/image2.png"/><Relationship Id="rId4" Type="http://schemas.openxmlformats.org/officeDocument/2006/relationships/image" Target="../media/image112.jpg"/><Relationship Id="rId9" Type="http://schemas.openxmlformats.org/officeDocument/2006/relationships/image" Target="../media/image117.jpg"/><Relationship Id="rId14" Type="http://schemas.openxmlformats.org/officeDocument/2006/relationships/image" Target="../media/image122.jpg"/></Relationships>
</file>

<file path=ppt/slides/_rels/slide5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29.png"/><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image" Target="../media/image128.png"/><Relationship Id="rId5" Type="http://schemas.openxmlformats.org/officeDocument/2006/relationships/image" Target="../media/image127.png"/><Relationship Id="rId4" Type="http://schemas.openxmlformats.org/officeDocument/2006/relationships/image" Target="../media/image79.png"/></Relationships>
</file>

<file path=ppt/slides/_rels/slide53.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32.png"/><Relationship Id="rId4" Type="http://schemas.openxmlformats.org/officeDocument/2006/relationships/image" Target="../media/image131.png"/></Relationships>
</file>

<file path=ppt/slides/_rels/slide54.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134.png"/></Relationships>
</file>

<file path=ppt/slides/_rels/slide56.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53.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36.png"/></Relationships>
</file>

<file path=ppt/slides/_rels/slide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8" Type="http://schemas.openxmlformats.org/officeDocument/2006/relationships/image" Target="../media/image141.png"/><Relationship Id="rId3" Type="http://schemas.openxmlformats.org/officeDocument/2006/relationships/image" Target="../media/image137.png"/><Relationship Id="rId7" Type="http://schemas.openxmlformats.org/officeDocument/2006/relationships/image" Target="../media/image140.png"/><Relationship Id="rId2" Type="http://schemas.openxmlformats.org/officeDocument/2006/relationships/notesSlide" Target="../notesSlides/notesSlide55.xml"/><Relationship Id="rId1" Type="http://schemas.openxmlformats.org/officeDocument/2006/relationships/slideLayout" Target="../slideLayouts/slideLayout2.xml"/><Relationship Id="rId6" Type="http://schemas.openxmlformats.org/officeDocument/2006/relationships/image" Target="../media/image139.png"/><Relationship Id="rId5" Type="http://schemas.openxmlformats.org/officeDocument/2006/relationships/image" Target="../media/image138.png"/><Relationship Id="rId4" Type="http://schemas.openxmlformats.org/officeDocument/2006/relationships/image" Target="../media/image2.png"/></Relationships>
</file>

<file path=ppt/slides/_rels/slide59.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56.xml"/><Relationship Id="rId1" Type="http://schemas.openxmlformats.org/officeDocument/2006/relationships/slideLayout" Target="../slideLayouts/slideLayout1.xml"/><Relationship Id="rId6" Type="http://schemas.openxmlformats.org/officeDocument/2006/relationships/image" Target="../media/image144.jpg"/><Relationship Id="rId5" Type="http://schemas.openxmlformats.org/officeDocument/2006/relationships/image" Target="../media/image2.png"/><Relationship Id="rId4" Type="http://schemas.openxmlformats.org/officeDocument/2006/relationships/image" Target="../media/image143.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60.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57.xml"/><Relationship Id="rId1" Type="http://schemas.openxmlformats.org/officeDocument/2006/relationships/slideLayout" Target="../slideLayouts/slideLayout7.xml"/><Relationship Id="rId5" Type="http://schemas.openxmlformats.org/officeDocument/2006/relationships/image" Target="../media/image146.png"/><Relationship Id="rId4" Type="http://schemas.openxmlformats.org/officeDocument/2006/relationships/image" Target="../media/image2.png"/></Relationships>
</file>

<file path=ppt/slides/_rels/slide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8.xml"/><Relationship Id="rId1" Type="http://schemas.openxmlformats.org/officeDocument/2006/relationships/slideLayout" Target="../slideLayouts/slideLayout2.xml"/><Relationship Id="rId5" Type="http://schemas.openxmlformats.org/officeDocument/2006/relationships/image" Target="../media/image148.png"/><Relationship Id="rId4" Type="http://schemas.openxmlformats.org/officeDocument/2006/relationships/image" Target="../media/image147.png"/></Relationships>
</file>

<file path=ppt/slides/_rels/slide62.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0.xml"/><Relationship Id="rId1" Type="http://schemas.openxmlformats.org/officeDocument/2006/relationships/slideLayout" Target="../slideLayouts/slideLayout2.xml"/><Relationship Id="rId5" Type="http://schemas.openxmlformats.org/officeDocument/2006/relationships/image" Target="../media/image151.emf"/><Relationship Id="rId4" Type="http://schemas.openxmlformats.org/officeDocument/2006/relationships/image" Target="../media/image150.png"/></Relationships>
</file>

<file path=ppt/slides/_rels/slide64.xml.rels><?xml version="1.0" encoding="UTF-8" standalone="yes"?>
<Relationships xmlns="http://schemas.openxmlformats.org/package/2006/relationships"><Relationship Id="rId8" Type="http://schemas.openxmlformats.org/officeDocument/2006/relationships/image" Target="../media/image156.png"/><Relationship Id="rId3" Type="http://schemas.openxmlformats.org/officeDocument/2006/relationships/image" Target="../media/image152.png"/><Relationship Id="rId7" Type="http://schemas.openxmlformats.org/officeDocument/2006/relationships/image" Target="../media/image2.png"/><Relationship Id="rId2" Type="http://schemas.openxmlformats.org/officeDocument/2006/relationships/notesSlide" Target="../notesSlides/notesSlide61.xml"/><Relationship Id="rId1" Type="http://schemas.openxmlformats.org/officeDocument/2006/relationships/slideLayout" Target="../slideLayouts/slideLayout2.xml"/><Relationship Id="rId6" Type="http://schemas.openxmlformats.org/officeDocument/2006/relationships/image" Target="../media/image155.png"/><Relationship Id="rId5" Type="http://schemas.openxmlformats.org/officeDocument/2006/relationships/image" Target="../media/image154.png"/><Relationship Id="rId4" Type="http://schemas.openxmlformats.org/officeDocument/2006/relationships/image" Target="../media/image153.png"/></Relationships>
</file>

<file path=ppt/slides/_rels/slide65.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6.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6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159.png"/></Relationships>
</file>

<file path=ppt/slides/_rels/slide6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5.xml"/><Relationship Id="rId1" Type="http://schemas.openxmlformats.org/officeDocument/2006/relationships/slideLayout" Target="../slideLayouts/slideLayout2.xml"/><Relationship Id="rId4" Type="http://schemas.openxmlformats.org/officeDocument/2006/relationships/image" Target="../media/image160.png"/></Relationships>
</file>

<file path=ppt/slides/_rels/slide6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6.xml"/><Relationship Id="rId1" Type="http://schemas.openxmlformats.org/officeDocument/2006/relationships/slideLayout" Target="../slideLayouts/slideLayout2.xml"/><Relationship Id="rId5" Type="http://schemas.openxmlformats.org/officeDocument/2006/relationships/image" Target="../media/image162.png"/><Relationship Id="rId4" Type="http://schemas.openxmlformats.org/officeDocument/2006/relationships/image" Target="../media/image161.png"/></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0.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notesSlide" Target="../notesSlides/notesSlide67.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9.jp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6" descr="https://www.nippongenetics.eu/app/uploads/dynamic/2021/02/dna-rna-electrophoresis-725x480-c-default.jpg">
            <a:extLst>
              <a:ext uri="{FF2B5EF4-FFF2-40B4-BE49-F238E27FC236}">
                <a16:creationId xmlns:a16="http://schemas.microsoft.com/office/drawing/2014/main" id="{CEBBC1CC-7ADD-4EE9-A287-3D7D8B5198E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1999"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8" name="Title 1">
            <a:extLst>
              <a:ext uri="{FF2B5EF4-FFF2-40B4-BE49-F238E27FC236}">
                <a16:creationId xmlns:a16="http://schemas.microsoft.com/office/drawing/2014/main" id="{1770E237-8D87-43CD-BF9A-40254828A074}"/>
              </a:ext>
            </a:extLst>
          </p:cNvPr>
          <p:cNvSpPr>
            <a:spLocks noGrp="1" noChangeArrowheads="1"/>
          </p:cNvSpPr>
          <p:nvPr>
            <p:ph type="ctrTitle"/>
          </p:nvPr>
        </p:nvSpPr>
        <p:spPr>
          <a:xfrm>
            <a:off x="3323703" y="668977"/>
            <a:ext cx="4849656" cy="2590253"/>
          </a:xfrm>
        </p:spPr>
        <p:txBody>
          <a:bodyPr>
            <a:normAutofit fontScale="90000"/>
          </a:bodyPr>
          <a:lstStyle/>
          <a:p>
            <a:pPr eaLnBrk="1" hangingPunct="1"/>
            <a:r>
              <a:rPr lang="en-US" altLang="en-US" sz="6700" b="1" dirty="0"/>
              <a:t>NGS</a:t>
            </a:r>
            <a:br>
              <a:rPr lang="en-US" altLang="en-US" b="1" dirty="0"/>
            </a:br>
            <a:br>
              <a:rPr lang="en-US" altLang="en-US" sz="2000" b="1" dirty="0"/>
            </a:br>
            <a:r>
              <a:rPr lang="en-US" altLang="en-US" sz="4900" b="1" dirty="0"/>
              <a:t>Technologies &amp; Applications</a:t>
            </a:r>
            <a:endParaRPr lang="el-GR" altLang="en-US" b="1" dirty="0"/>
          </a:p>
        </p:txBody>
      </p:sp>
      <p:sp>
        <p:nvSpPr>
          <p:cNvPr id="9219" name="Subtitle 2">
            <a:extLst>
              <a:ext uri="{FF2B5EF4-FFF2-40B4-BE49-F238E27FC236}">
                <a16:creationId xmlns:a16="http://schemas.microsoft.com/office/drawing/2014/main" id="{96BA976E-D01C-4593-B5C9-F477F4805E7B}"/>
              </a:ext>
            </a:extLst>
          </p:cNvPr>
          <p:cNvSpPr>
            <a:spLocks noGrp="1" noChangeArrowheads="1"/>
          </p:cNvSpPr>
          <p:nvPr>
            <p:ph type="subTitle" idx="1"/>
          </p:nvPr>
        </p:nvSpPr>
        <p:spPr>
          <a:xfrm>
            <a:off x="413649" y="4444018"/>
            <a:ext cx="7153843" cy="1655763"/>
          </a:xfrm>
        </p:spPr>
        <p:txBody>
          <a:bodyPr/>
          <a:lstStyle/>
          <a:p>
            <a:pPr eaLnBrk="1" hangingPunct="1"/>
            <a:r>
              <a:rPr lang="el-GR" altLang="en-US" dirty="0"/>
              <a:t>Γιάννης Βατσέλλας, PhD </a:t>
            </a:r>
          </a:p>
          <a:p>
            <a:pPr eaLnBrk="1" hangingPunct="1"/>
            <a:endParaRPr lang="el-GR" altLang="en-US" sz="1200" dirty="0"/>
          </a:p>
          <a:p>
            <a:pPr eaLnBrk="1" hangingPunct="1"/>
            <a:r>
              <a:rPr lang="el-GR" altLang="en-US" dirty="0"/>
              <a:t>ΕΛΕ Β’ - ΙΙΒΕΑΑ</a:t>
            </a:r>
          </a:p>
          <a:p>
            <a:pPr eaLnBrk="1" hangingPunct="1"/>
            <a:r>
              <a:rPr lang="el-GR" altLang="en-US" dirty="0"/>
              <a:t>Ελληνικό Κέντρο Γονιδιωματικής</a:t>
            </a:r>
          </a:p>
          <a:p>
            <a:pPr eaLnBrk="1" hangingPunct="1"/>
            <a:endParaRPr lang="el-GR" altLang="en-US" dirty="0"/>
          </a:p>
        </p:txBody>
      </p:sp>
      <p:pic>
        <p:nvPicPr>
          <p:cNvPr id="12" name="Picture 10" descr="GENOME-HEADER">
            <a:extLst>
              <a:ext uri="{FF2B5EF4-FFF2-40B4-BE49-F238E27FC236}">
                <a16:creationId xmlns:a16="http://schemas.microsoft.com/office/drawing/2014/main" id="{E66C4570-0377-4FBE-92A3-284C9F8E7C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15697" y="0"/>
            <a:ext cx="2576303" cy="3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4D9BF6DC-D338-4980-A56F-2FFD1F35AE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298" y="237467"/>
            <a:ext cx="11583404" cy="6383065"/>
          </a:xfrm>
          <a:prstGeom prst="rect">
            <a:avLst/>
          </a:prstGeom>
        </p:spPr>
      </p:pic>
      <p:sp>
        <p:nvSpPr>
          <p:cNvPr id="17" name="TextBox 16">
            <a:extLst>
              <a:ext uri="{FF2B5EF4-FFF2-40B4-BE49-F238E27FC236}">
                <a16:creationId xmlns:a16="http://schemas.microsoft.com/office/drawing/2014/main" id="{BDFA0BDC-D930-4CD1-BB9C-9C456D6C4319}"/>
              </a:ext>
            </a:extLst>
          </p:cNvPr>
          <p:cNvSpPr txBox="1"/>
          <p:nvPr/>
        </p:nvSpPr>
        <p:spPr>
          <a:xfrm>
            <a:off x="850005" y="1108254"/>
            <a:ext cx="10522039" cy="1200329"/>
          </a:xfrm>
          <a:prstGeom prst="rect">
            <a:avLst/>
          </a:prstGeom>
          <a:solidFill>
            <a:schemeClr val="bg1">
              <a:lumMod val="95000"/>
            </a:schemeClr>
          </a:solidFill>
        </p:spPr>
        <p:txBody>
          <a:bodyPr wrap="square" rtlCol="0">
            <a:spAutoFit/>
          </a:bodyPr>
          <a:lstStyle/>
          <a:p>
            <a:r>
              <a:rPr lang="en-US" b="1" dirty="0"/>
              <a:t>Insert:</a:t>
            </a:r>
          </a:p>
          <a:p>
            <a:r>
              <a:rPr lang="en-US" dirty="0"/>
              <a:t>During the library preparation stage, the sample DNA is fragmented, and the fragments of a specific size (typically 200-700 bp) are ligated (“inserted”) in between 2 oligo adapters.</a:t>
            </a:r>
          </a:p>
          <a:p>
            <a:r>
              <a:rPr lang="en-US" dirty="0"/>
              <a:t>The original sample DNA fragments are referred as </a:t>
            </a:r>
            <a:r>
              <a:rPr lang="en-US" b="1" dirty="0"/>
              <a:t>inserts</a:t>
            </a:r>
            <a:r>
              <a:rPr lang="en-US" dirty="0"/>
              <a:t>.</a:t>
            </a:r>
          </a:p>
        </p:txBody>
      </p:sp>
      <p:pic>
        <p:nvPicPr>
          <p:cNvPr id="18" name="Picture 10" descr="GENOME-HEADER">
            <a:extLst>
              <a:ext uri="{FF2B5EF4-FFF2-40B4-BE49-F238E27FC236}">
                <a16:creationId xmlns:a16="http://schemas.microsoft.com/office/drawing/2014/main" id="{8B751F74-8BF2-4207-8789-0F34B3663E9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15697" y="0"/>
            <a:ext cx="2576303" cy="3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Rectangle 18">
            <a:extLst>
              <a:ext uri="{FF2B5EF4-FFF2-40B4-BE49-F238E27FC236}">
                <a16:creationId xmlns:a16="http://schemas.microsoft.com/office/drawing/2014/main" id="{AAF350C5-4B56-474A-B08E-D5642487AD2B}"/>
              </a:ext>
            </a:extLst>
          </p:cNvPr>
          <p:cNvSpPr/>
          <p:nvPr/>
        </p:nvSpPr>
        <p:spPr>
          <a:xfrm>
            <a:off x="606117" y="116040"/>
            <a:ext cx="2408993" cy="911019"/>
          </a:xfrm>
          <a:prstGeom prst="rect">
            <a:avLst/>
          </a:prstGeom>
        </p:spPr>
        <p:txBody>
          <a:bodyPr wrap="none">
            <a:spAutoFit/>
          </a:bodyPr>
          <a:lstStyle/>
          <a:p>
            <a:pPr lvl="0">
              <a:lnSpc>
                <a:spcPct val="95000"/>
              </a:lnSpc>
              <a:spcBef>
                <a:spcPct val="0"/>
              </a:spcBef>
            </a:pPr>
            <a:r>
              <a:rPr lang="en-US" altLang="en-US" sz="3200" b="1" i="1" dirty="0">
                <a:solidFill>
                  <a:srgbClr val="003366"/>
                </a:solidFill>
              </a:rPr>
              <a:t>NGS</a:t>
            </a:r>
          </a:p>
          <a:p>
            <a:pPr lvl="0">
              <a:lnSpc>
                <a:spcPct val="95000"/>
              </a:lnSpc>
              <a:spcBef>
                <a:spcPct val="0"/>
              </a:spcBef>
            </a:pPr>
            <a:r>
              <a:rPr lang="en-US" altLang="en-US" sz="2400" b="1" i="1" dirty="0">
                <a:solidFill>
                  <a:schemeClr val="accent2">
                    <a:lumMod val="75000"/>
                  </a:schemeClr>
                </a:solidFill>
              </a:rPr>
              <a:t>Terms &amp; concepts</a:t>
            </a:r>
          </a:p>
        </p:txBody>
      </p:sp>
      <p:pic>
        <p:nvPicPr>
          <p:cNvPr id="10" name="Picture 9">
            <a:extLst>
              <a:ext uri="{FF2B5EF4-FFF2-40B4-BE49-F238E27FC236}">
                <a16:creationId xmlns:a16="http://schemas.microsoft.com/office/drawing/2014/main" id="{78C3E705-FB3B-4039-B12F-DD66545E2CE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78006" y="4138864"/>
            <a:ext cx="5435987" cy="2238759"/>
          </a:xfrm>
          <a:prstGeom prst="rect">
            <a:avLst/>
          </a:prstGeom>
        </p:spPr>
      </p:pic>
    </p:spTree>
    <p:extLst>
      <p:ext uri="{BB962C8B-B14F-4D97-AF65-F5344CB8AC3E}">
        <p14:creationId xmlns:p14="http://schemas.microsoft.com/office/powerpoint/2010/main" val="28961598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01106843-AE7D-4579-83CA-B824DA1157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298" y="237467"/>
            <a:ext cx="11583404" cy="6383065"/>
          </a:xfrm>
          <a:prstGeom prst="rect">
            <a:avLst/>
          </a:prstGeom>
        </p:spPr>
      </p:pic>
      <p:sp>
        <p:nvSpPr>
          <p:cNvPr id="14" name="TextBox 13">
            <a:extLst>
              <a:ext uri="{FF2B5EF4-FFF2-40B4-BE49-F238E27FC236}">
                <a16:creationId xmlns:a16="http://schemas.microsoft.com/office/drawing/2014/main" id="{BFF0C0DF-6A08-4038-9D33-A15BC1F717C5}"/>
              </a:ext>
            </a:extLst>
          </p:cNvPr>
          <p:cNvSpPr txBox="1"/>
          <p:nvPr/>
        </p:nvSpPr>
        <p:spPr>
          <a:xfrm>
            <a:off x="850005" y="1108254"/>
            <a:ext cx="10522039" cy="1200329"/>
          </a:xfrm>
          <a:prstGeom prst="rect">
            <a:avLst/>
          </a:prstGeom>
          <a:solidFill>
            <a:schemeClr val="bg1">
              <a:lumMod val="95000"/>
            </a:schemeClr>
          </a:solidFill>
        </p:spPr>
        <p:txBody>
          <a:bodyPr wrap="square" rtlCol="0">
            <a:spAutoFit/>
          </a:bodyPr>
          <a:lstStyle/>
          <a:p>
            <a:r>
              <a:rPr lang="en-US" b="1" dirty="0"/>
              <a:t>Adapters:</a:t>
            </a:r>
          </a:p>
          <a:p>
            <a:pPr marL="285750" indent="-285750">
              <a:buClr>
                <a:schemeClr val="accent2">
                  <a:lumMod val="75000"/>
                </a:schemeClr>
              </a:buClr>
              <a:buSzPct val="80000"/>
              <a:buFont typeface="Arial" panose="020B0604020202020204" pitchFamily="34" charset="0"/>
              <a:buChar char="•"/>
            </a:pPr>
            <a:r>
              <a:rPr lang="en-US" dirty="0"/>
              <a:t>Short (usually 50-60 bp) oligos bound to the 5’ and 3’ end of each DNA fragment in a sequencing library. </a:t>
            </a:r>
          </a:p>
          <a:p>
            <a:pPr marL="285750" indent="-285750">
              <a:buClr>
                <a:schemeClr val="accent2">
                  <a:lumMod val="75000"/>
                </a:schemeClr>
              </a:buClr>
              <a:buSzPct val="80000"/>
              <a:buFont typeface="Arial" panose="020B0604020202020204" pitchFamily="34" charset="0"/>
              <a:buChar char="•"/>
            </a:pPr>
            <a:r>
              <a:rPr lang="en-US" dirty="0"/>
              <a:t>They are ligated to the library fragments during the library preparation stage.</a:t>
            </a:r>
          </a:p>
          <a:p>
            <a:pPr marL="285750" indent="-285750">
              <a:buClr>
                <a:schemeClr val="accent2">
                  <a:lumMod val="75000"/>
                </a:schemeClr>
              </a:buClr>
              <a:buSzPct val="80000"/>
              <a:buFont typeface="Arial" panose="020B0604020202020204" pitchFamily="34" charset="0"/>
              <a:buChar char="•"/>
            </a:pPr>
            <a:r>
              <a:rPr lang="en-US" dirty="0"/>
              <a:t>They are complementary to the lawn of oligos present on the surface of Illumina sequencing </a:t>
            </a:r>
            <a:r>
              <a:rPr lang="en-US" dirty="0" err="1"/>
              <a:t>flowcells</a:t>
            </a:r>
            <a:endParaRPr lang="en-US" dirty="0"/>
          </a:p>
        </p:txBody>
      </p:sp>
      <p:pic>
        <p:nvPicPr>
          <p:cNvPr id="24" name="Picture 10" descr="GENOME-HEADER">
            <a:extLst>
              <a:ext uri="{FF2B5EF4-FFF2-40B4-BE49-F238E27FC236}">
                <a16:creationId xmlns:a16="http://schemas.microsoft.com/office/drawing/2014/main" id="{AB089A16-81E4-4ACA-8F73-1293E3D14D8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15697" y="0"/>
            <a:ext cx="2576303" cy="3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Rectangle 24">
            <a:extLst>
              <a:ext uri="{FF2B5EF4-FFF2-40B4-BE49-F238E27FC236}">
                <a16:creationId xmlns:a16="http://schemas.microsoft.com/office/drawing/2014/main" id="{1F9793B4-2FF0-4824-A4AC-464A16CF674C}"/>
              </a:ext>
            </a:extLst>
          </p:cNvPr>
          <p:cNvSpPr/>
          <p:nvPr/>
        </p:nvSpPr>
        <p:spPr>
          <a:xfrm>
            <a:off x="606117" y="116040"/>
            <a:ext cx="2408993" cy="911019"/>
          </a:xfrm>
          <a:prstGeom prst="rect">
            <a:avLst/>
          </a:prstGeom>
        </p:spPr>
        <p:txBody>
          <a:bodyPr wrap="none">
            <a:spAutoFit/>
          </a:bodyPr>
          <a:lstStyle/>
          <a:p>
            <a:pPr lvl="0">
              <a:lnSpc>
                <a:spcPct val="95000"/>
              </a:lnSpc>
              <a:spcBef>
                <a:spcPct val="0"/>
              </a:spcBef>
            </a:pPr>
            <a:r>
              <a:rPr lang="en-US" altLang="en-US" sz="3200" b="1" i="1" dirty="0">
                <a:solidFill>
                  <a:srgbClr val="003366"/>
                </a:solidFill>
              </a:rPr>
              <a:t>NGS</a:t>
            </a:r>
          </a:p>
          <a:p>
            <a:pPr lvl="0">
              <a:lnSpc>
                <a:spcPct val="95000"/>
              </a:lnSpc>
              <a:spcBef>
                <a:spcPct val="0"/>
              </a:spcBef>
            </a:pPr>
            <a:r>
              <a:rPr lang="en-US" altLang="en-US" sz="2400" b="1" i="1" dirty="0">
                <a:solidFill>
                  <a:schemeClr val="accent2">
                    <a:lumMod val="75000"/>
                  </a:schemeClr>
                </a:solidFill>
              </a:rPr>
              <a:t>Terms &amp; concepts</a:t>
            </a:r>
          </a:p>
        </p:txBody>
      </p:sp>
      <p:pic>
        <p:nvPicPr>
          <p:cNvPr id="11" name="Picture 10">
            <a:extLst>
              <a:ext uri="{FF2B5EF4-FFF2-40B4-BE49-F238E27FC236}">
                <a16:creationId xmlns:a16="http://schemas.microsoft.com/office/drawing/2014/main" id="{0162D88A-D30A-41C4-9D51-F430BB8F971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78006" y="4138864"/>
            <a:ext cx="5435987" cy="2238759"/>
          </a:xfrm>
          <a:prstGeom prst="rect">
            <a:avLst/>
          </a:prstGeom>
        </p:spPr>
      </p:pic>
      <p:sp>
        <p:nvSpPr>
          <p:cNvPr id="12" name="TextBox 11">
            <a:extLst>
              <a:ext uri="{FF2B5EF4-FFF2-40B4-BE49-F238E27FC236}">
                <a16:creationId xmlns:a16="http://schemas.microsoft.com/office/drawing/2014/main" id="{677C0821-3C07-4A5D-8AD5-B4C4E5570483}"/>
              </a:ext>
            </a:extLst>
          </p:cNvPr>
          <p:cNvSpPr txBox="1"/>
          <p:nvPr/>
        </p:nvSpPr>
        <p:spPr>
          <a:xfrm>
            <a:off x="850005" y="2503915"/>
            <a:ext cx="10522039" cy="1477328"/>
          </a:xfrm>
          <a:prstGeom prst="rect">
            <a:avLst/>
          </a:prstGeom>
          <a:solidFill>
            <a:schemeClr val="bg1">
              <a:lumMod val="95000"/>
            </a:schemeClr>
          </a:solidFill>
        </p:spPr>
        <p:txBody>
          <a:bodyPr wrap="square" rtlCol="0">
            <a:spAutoFit/>
          </a:bodyPr>
          <a:lstStyle/>
          <a:p>
            <a:r>
              <a:rPr lang="en-US" b="1" dirty="0"/>
              <a:t>Indexes (barcodes / tags):</a:t>
            </a:r>
          </a:p>
          <a:p>
            <a:pPr marL="285750" indent="-285750">
              <a:buClr>
                <a:schemeClr val="accent2">
                  <a:lumMod val="75000"/>
                </a:schemeClr>
              </a:buClr>
              <a:buSzPct val="80000"/>
              <a:buFont typeface="Arial" panose="020B0604020202020204" pitchFamily="34" charset="0"/>
              <a:buChar char="•"/>
            </a:pPr>
            <a:r>
              <a:rPr lang="en-US" dirty="0"/>
              <a:t>A unique DNA sequence residing within the sequencing adapters for downstream </a:t>
            </a:r>
            <a:r>
              <a:rPr lang="en-US" i="1" dirty="0"/>
              <a:t>in silico </a:t>
            </a:r>
            <a:r>
              <a:rPr lang="en-US" dirty="0"/>
              <a:t>sorting and identification. </a:t>
            </a:r>
          </a:p>
          <a:p>
            <a:pPr marL="285750" indent="-285750">
              <a:buClr>
                <a:schemeClr val="accent2">
                  <a:lumMod val="75000"/>
                </a:schemeClr>
              </a:buClr>
              <a:buSzPct val="80000"/>
              <a:buFont typeface="Arial" panose="020B0604020202020204" pitchFamily="34" charset="0"/>
              <a:buChar char="•"/>
            </a:pPr>
            <a:r>
              <a:rPr lang="en-US" dirty="0"/>
              <a:t>Illumina indexes are typically between 8-12 bp.</a:t>
            </a:r>
          </a:p>
          <a:p>
            <a:pPr marL="285750" indent="-285750">
              <a:buClr>
                <a:schemeClr val="accent2">
                  <a:lumMod val="75000"/>
                </a:schemeClr>
              </a:buClr>
              <a:buSzPct val="80000"/>
              <a:buFont typeface="Arial" panose="020B0604020202020204" pitchFamily="34" charset="0"/>
              <a:buChar char="•"/>
            </a:pPr>
            <a:r>
              <a:rPr lang="en-US" dirty="0"/>
              <a:t>Libraries with unique indexes can be pooled together (multiplexing).</a:t>
            </a:r>
          </a:p>
        </p:txBody>
      </p:sp>
    </p:spTree>
    <p:extLst>
      <p:ext uri="{BB962C8B-B14F-4D97-AF65-F5344CB8AC3E}">
        <p14:creationId xmlns:p14="http://schemas.microsoft.com/office/powerpoint/2010/main" val="503979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C63DF484-077C-46CC-B09B-D1D085BF73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298" y="237467"/>
            <a:ext cx="11583404" cy="6383065"/>
          </a:xfrm>
          <a:prstGeom prst="rect">
            <a:avLst/>
          </a:prstGeom>
        </p:spPr>
      </p:pic>
      <p:pic>
        <p:nvPicPr>
          <p:cNvPr id="6" name="Picture 5">
            <a:extLst>
              <a:ext uri="{FF2B5EF4-FFF2-40B4-BE49-F238E27FC236}">
                <a16:creationId xmlns:a16="http://schemas.microsoft.com/office/drawing/2014/main" id="{309C021B-EAE1-4DDE-AFCB-B60D26463B8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92058" y="2650080"/>
            <a:ext cx="5973448" cy="3796303"/>
          </a:xfrm>
          <a:prstGeom prst="rect">
            <a:avLst/>
          </a:prstGeom>
        </p:spPr>
      </p:pic>
      <p:sp>
        <p:nvSpPr>
          <p:cNvPr id="10" name="TextBox 9">
            <a:extLst>
              <a:ext uri="{FF2B5EF4-FFF2-40B4-BE49-F238E27FC236}">
                <a16:creationId xmlns:a16="http://schemas.microsoft.com/office/drawing/2014/main" id="{74D5DC3A-A513-42C0-8A99-DB9DCBD839C6}"/>
              </a:ext>
            </a:extLst>
          </p:cNvPr>
          <p:cNvSpPr txBox="1"/>
          <p:nvPr/>
        </p:nvSpPr>
        <p:spPr>
          <a:xfrm>
            <a:off x="850005" y="1108254"/>
            <a:ext cx="10522039" cy="1477328"/>
          </a:xfrm>
          <a:prstGeom prst="rect">
            <a:avLst/>
          </a:prstGeom>
          <a:solidFill>
            <a:schemeClr val="bg1">
              <a:lumMod val="95000"/>
            </a:schemeClr>
          </a:solidFill>
        </p:spPr>
        <p:txBody>
          <a:bodyPr wrap="square" rtlCol="0">
            <a:spAutoFit/>
          </a:bodyPr>
          <a:lstStyle/>
          <a:p>
            <a:r>
              <a:rPr lang="en-US" b="1" dirty="0"/>
              <a:t>Sample multiplexing:</a:t>
            </a:r>
          </a:p>
          <a:p>
            <a:r>
              <a:rPr lang="en-US" dirty="0"/>
              <a:t>Large numbers of different libraries (tagged with different indexed adapters) are pooled and sequenced simultaneously during a single run. Reads are later identified and sorted via bioinformatics.</a:t>
            </a:r>
          </a:p>
          <a:p>
            <a:pPr marL="285750" indent="-285750">
              <a:buClr>
                <a:srgbClr val="E98F2B"/>
              </a:buClr>
              <a:buSzPct val="80000"/>
              <a:buFont typeface="Arial" panose="020B0604020202020204" pitchFamily="34" charset="0"/>
              <a:buChar char="•"/>
            </a:pPr>
            <a:r>
              <a:rPr lang="en-US" dirty="0">
                <a:ea typeface="Calibri" panose="020F0502020204030204" pitchFamily="34" charset="0"/>
                <a:cs typeface="Times New Roman" panose="02020603050405020304" pitchFamily="18" charset="0"/>
              </a:rPr>
              <a:t>Minimizes cost &amp; time.</a:t>
            </a:r>
            <a:endParaRPr lang="en-US" sz="1000" dirty="0">
              <a:ea typeface="Calibri" panose="020F0502020204030204" pitchFamily="34" charset="0"/>
              <a:cs typeface="Times New Roman" panose="02020603050405020304" pitchFamily="18" charset="0"/>
            </a:endParaRPr>
          </a:p>
          <a:p>
            <a:pPr marL="285750" indent="-285750">
              <a:buClr>
                <a:srgbClr val="E98F2B"/>
              </a:buClr>
              <a:buSzPct val="80000"/>
              <a:buFont typeface="Arial" panose="020B0604020202020204" pitchFamily="34" charset="0"/>
              <a:buChar char="•"/>
            </a:pPr>
            <a:r>
              <a:rPr lang="en-US" dirty="0">
                <a:ea typeface="Calibri" panose="020F0502020204030204" pitchFamily="34" charset="0"/>
                <a:cs typeface="Times New Roman" panose="02020603050405020304" pitchFamily="18" charset="0"/>
              </a:rPr>
              <a:t>Minimizes bias from different runs.</a:t>
            </a:r>
          </a:p>
        </p:txBody>
      </p:sp>
      <p:pic>
        <p:nvPicPr>
          <p:cNvPr id="11" name="Picture 10" descr="GENOME-HEADER">
            <a:extLst>
              <a:ext uri="{FF2B5EF4-FFF2-40B4-BE49-F238E27FC236}">
                <a16:creationId xmlns:a16="http://schemas.microsoft.com/office/drawing/2014/main" id="{D09DD45B-9023-4351-8CFF-FE5C29EA507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15697" y="0"/>
            <a:ext cx="2576303" cy="3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a:extLst>
              <a:ext uri="{FF2B5EF4-FFF2-40B4-BE49-F238E27FC236}">
                <a16:creationId xmlns:a16="http://schemas.microsoft.com/office/drawing/2014/main" id="{42DE562B-6EB2-4F84-845E-181E22472448}"/>
              </a:ext>
            </a:extLst>
          </p:cNvPr>
          <p:cNvSpPr/>
          <p:nvPr/>
        </p:nvSpPr>
        <p:spPr>
          <a:xfrm>
            <a:off x="606117" y="116040"/>
            <a:ext cx="2408993" cy="911019"/>
          </a:xfrm>
          <a:prstGeom prst="rect">
            <a:avLst/>
          </a:prstGeom>
        </p:spPr>
        <p:txBody>
          <a:bodyPr wrap="none">
            <a:spAutoFit/>
          </a:bodyPr>
          <a:lstStyle/>
          <a:p>
            <a:pPr lvl="0">
              <a:lnSpc>
                <a:spcPct val="95000"/>
              </a:lnSpc>
              <a:spcBef>
                <a:spcPct val="0"/>
              </a:spcBef>
            </a:pPr>
            <a:r>
              <a:rPr lang="en-US" altLang="en-US" sz="3200" b="1" i="1" dirty="0">
                <a:solidFill>
                  <a:srgbClr val="003366"/>
                </a:solidFill>
              </a:rPr>
              <a:t>NGS</a:t>
            </a:r>
          </a:p>
          <a:p>
            <a:pPr lvl="0">
              <a:lnSpc>
                <a:spcPct val="95000"/>
              </a:lnSpc>
              <a:spcBef>
                <a:spcPct val="0"/>
              </a:spcBef>
            </a:pPr>
            <a:r>
              <a:rPr lang="en-US" altLang="en-US" sz="2400" b="1" i="1" dirty="0">
                <a:solidFill>
                  <a:schemeClr val="accent2">
                    <a:lumMod val="75000"/>
                  </a:schemeClr>
                </a:solidFill>
              </a:rPr>
              <a:t>Terms &amp; concepts</a:t>
            </a:r>
          </a:p>
        </p:txBody>
      </p:sp>
    </p:spTree>
    <p:extLst>
      <p:ext uri="{BB962C8B-B14F-4D97-AF65-F5344CB8AC3E}">
        <p14:creationId xmlns:p14="http://schemas.microsoft.com/office/powerpoint/2010/main" val="17022197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C63DF484-077C-46CC-B09B-D1D085BF73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298" y="237467"/>
            <a:ext cx="11583404" cy="6383065"/>
          </a:xfrm>
          <a:prstGeom prst="rect">
            <a:avLst/>
          </a:prstGeom>
        </p:spPr>
      </p:pic>
      <p:pic>
        <p:nvPicPr>
          <p:cNvPr id="18" name="Picture 17">
            <a:extLst>
              <a:ext uri="{FF2B5EF4-FFF2-40B4-BE49-F238E27FC236}">
                <a16:creationId xmlns:a16="http://schemas.microsoft.com/office/drawing/2014/main" id="{BBB57576-F746-403F-87B5-BA04B35E252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7962" y="2707009"/>
            <a:ext cx="7357476" cy="3683515"/>
          </a:xfrm>
          <a:prstGeom prst="rect">
            <a:avLst/>
          </a:prstGeom>
        </p:spPr>
      </p:pic>
      <p:pic>
        <p:nvPicPr>
          <p:cNvPr id="2" name="Picture 1">
            <a:extLst>
              <a:ext uri="{FF2B5EF4-FFF2-40B4-BE49-F238E27FC236}">
                <a16:creationId xmlns:a16="http://schemas.microsoft.com/office/drawing/2014/main" id="{760F4427-EA50-420D-BA70-9DAAE5AF36ED}"/>
              </a:ext>
            </a:extLst>
          </p:cNvPr>
          <p:cNvPicPr>
            <a:picLocks noChangeAspect="1"/>
          </p:cNvPicPr>
          <p:nvPr/>
        </p:nvPicPr>
        <p:blipFill>
          <a:blip r:embed="rId5"/>
          <a:stretch>
            <a:fillRect/>
          </a:stretch>
        </p:blipFill>
        <p:spPr>
          <a:xfrm>
            <a:off x="1728068" y="4358788"/>
            <a:ext cx="2714606" cy="2153163"/>
          </a:xfrm>
          <a:prstGeom prst="rect">
            <a:avLst/>
          </a:prstGeom>
        </p:spPr>
      </p:pic>
      <p:sp>
        <p:nvSpPr>
          <p:cNvPr id="19" name="TextBox 18">
            <a:extLst>
              <a:ext uri="{FF2B5EF4-FFF2-40B4-BE49-F238E27FC236}">
                <a16:creationId xmlns:a16="http://schemas.microsoft.com/office/drawing/2014/main" id="{CFC14E0A-524F-4512-AC55-509AC3A7349E}"/>
              </a:ext>
            </a:extLst>
          </p:cNvPr>
          <p:cNvSpPr txBox="1"/>
          <p:nvPr/>
        </p:nvSpPr>
        <p:spPr>
          <a:xfrm>
            <a:off x="850005" y="1108254"/>
            <a:ext cx="10522039" cy="1200329"/>
          </a:xfrm>
          <a:prstGeom prst="rect">
            <a:avLst/>
          </a:prstGeom>
          <a:solidFill>
            <a:schemeClr val="bg1">
              <a:lumMod val="95000"/>
            </a:schemeClr>
          </a:solidFill>
        </p:spPr>
        <p:txBody>
          <a:bodyPr wrap="square" rtlCol="0">
            <a:spAutoFit/>
          </a:bodyPr>
          <a:lstStyle/>
          <a:p>
            <a:r>
              <a:rPr lang="en-US" b="1" dirty="0" err="1"/>
              <a:t>Flowcell</a:t>
            </a:r>
            <a:r>
              <a:rPr lang="en-US" b="1" dirty="0"/>
              <a:t>:</a:t>
            </a:r>
          </a:p>
          <a:p>
            <a:r>
              <a:rPr lang="en-US" dirty="0"/>
              <a:t>Where the sequencing chemistry occurs within the Sequencer. The </a:t>
            </a:r>
            <a:r>
              <a:rPr lang="en-US" dirty="0" err="1"/>
              <a:t>flowcell</a:t>
            </a:r>
            <a:r>
              <a:rPr lang="en-US" dirty="0"/>
              <a:t> is a </a:t>
            </a:r>
            <a:r>
              <a:rPr lang="en-US" b="1" dirty="0"/>
              <a:t>glass slide </a:t>
            </a:r>
            <a:r>
              <a:rPr lang="en-US" dirty="0"/>
              <a:t>containing small fluidic channels, through which polymerases, dNTPs and buffers can be pumped. The glass inside the channels is coated with short oligonucleotides complementary to the adapter sequences (lawn of adapters).</a:t>
            </a:r>
          </a:p>
        </p:txBody>
      </p:sp>
      <p:sp>
        <p:nvSpPr>
          <p:cNvPr id="20" name="Rectangle 19">
            <a:extLst>
              <a:ext uri="{FF2B5EF4-FFF2-40B4-BE49-F238E27FC236}">
                <a16:creationId xmlns:a16="http://schemas.microsoft.com/office/drawing/2014/main" id="{08AA7E14-8736-4465-9EBC-28F115AB0FB5}"/>
              </a:ext>
            </a:extLst>
          </p:cNvPr>
          <p:cNvSpPr/>
          <p:nvPr/>
        </p:nvSpPr>
        <p:spPr>
          <a:xfrm>
            <a:off x="606117" y="116040"/>
            <a:ext cx="2408993" cy="911019"/>
          </a:xfrm>
          <a:prstGeom prst="rect">
            <a:avLst/>
          </a:prstGeom>
        </p:spPr>
        <p:txBody>
          <a:bodyPr wrap="none">
            <a:spAutoFit/>
          </a:bodyPr>
          <a:lstStyle/>
          <a:p>
            <a:pPr lvl="0">
              <a:lnSpc>
                <a:spcPct val="95000"/>
              </a:lnSpc>
              <a:spcBef>
                <a:spcPct val="0"/>
              </a:spcBef>
            </a:pPr>
            <a:r>
              <a:rPr lang="en-US" altLang="en-US" sz="3200" b="1" i="1" dirty="0">
                <a:solidFill>
                  <a:srgbClr val="003366"/>
                </a:solidFill>
              </a:rPr>
              <a:t>NGS</a:t>
            </a:r>
          </a:p>
          <a:p>
            <a:pPr lvl="0">
              <a:lnSpc>
                <a:spcPct val="95000"/>
              </a:lnSpc>
              <a:spcBef>
                <a:spcPct val="0"/>
              </a:spcBef>
            </a:pPr>
            <a:r>
              <a:rPr lang="en-US" altLang="en-US" sz="2400" b="1" i="1" dirty="0">
                <a:solidFill>
                  <a:schemeClr val="accent2">
                    <a:lumMod val="75000"/>
                  </a:schemeClr>
                </a:solidFill>
              </a:rPr>
              <a:t>Terms &amp; concepts</a:t>
            </a:r>
          </a:p>
        </p:txBody>
      </p:sp>
      <p:pic>
        <p:nvPicPr>
          <p:cNvPr id="21" name="Picture 10" descr="GENOME-HEADER">
            <a:extLst>
              <a:ext uri="{FF2B5EF4-FFF2-40B4-BE49-F238E27FC236}">
                <a16:creationId xmlns:a16="http://schemas.microsoft.com/office/drawing/2014/main" id="{592CE286-4B61-4B09-A2DA-B75A85D7ABC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615697" y="0"/>
            <a:ext cx="2576303" cy="3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60231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C63DF484-077C-46CC-B09B-D1D085BF73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298" y="237467"/>
            <a:ext cx="11583404" cy="6383065"/>
          </a:xfrm>
          <a:prstGeom prst="rect">
            <a:avLst/>
          </a:prstGeom>
        </p:spPr>
      </p:pic>
      <p:sp>
        <p:nvSpPr>
          <p:cNvPr id="16" name="TextBox 15">
            <a:extLst>
              <a:ext uri="{FF2B5EF4-FFF2-40B4-BE49-F238E27FC236}">
                <a16:creationId xmlns:a16="http://schemas.microsoft.com/office/drawing/2014/main" id="{4249DC4A-D816-4133-8801-ADB34CA31E46}"/>
              </a:ext>
            </a:extLst>
          </p:cNvPr>
          <p:cNvSpPr txBox="1"/>
          <p:nvPr/>
        </p:nvSpPr>
        <p:spPr>
          <a:xfrm>
            <a:off x="850005" y="1108254"/>
            <a:ext cx="10522039" cy="1477328"/>
          </a:xfrm>
          <a:prstGeom prst="rect">
            <a:avLst/>
          </a:prstGeom>
          <a:solidFill>
            <a:schemeClr val="bg1">
              <a:lumMod val="95000"/>
            </a:schemeClr>
          </a:solidFill>
        </p:spPr>
        <p:txBody>
          <a:bodyPr wrap="square" rtlCol="0">
            <a:spAutoFit/>
          </a:bodyPr>
          <a:lstStyle/>
          <a:p>
            <a:r>
              <a:rPr lang="en-US" b="1" dirty="0"/>
              <a:t>Clusters:</a:t>
            </a:r>
          </a:p>
          <a:p>
            <a:r>
              <a:rPr lang="en-US" dirty="0"/>
              <a:t>A clonal grouping of template DNA bound to the surface of a </a:t>
            </a:r>
            <a:r>
              <a:rPr lang="en-US" dirty="0" err="1"/>
              <a:t>flowcell</a:t>
            </a:r>
            <a:r>
              <a:rPr lang="en-US" dirty="0"/>
              <a:t>. Each cluster is seeded by a single template DNA strand and is clonally amplified through bridge amplification until the cluster has ~ 1000 copies. Each cluster on the flow cell produces a single sequencing read. For example, 10.000 clusters on the </a:t>
            </a:r>
            <a:r>
              <a:rPr lang="en-US" dirty="0" err="1"/>
              <a:t>flowcell</a:t>
            </a:r>
            <a:r>
              <a:rPr lang="en-US" dirty="0"/>
              <a:t> will produce 10.000 single reads or 20.000 paired-end read.</a:t>
            </a:r>
          </a:p>
        </p:txBody>
      </p:sp>
      <p:pic>
        <p:nvPicPr>
          <p:cNvPr id="17" name="Picture 10" descr="GENOME-HEADER">
            <a:extLst>
              <a:ext uri="{FF2B5EF4-FFF2-40B4-BE49-F238E27FC236}">
                <a16:creationId xmlns:a16="http://schemas.microsoft.com/office/drawing/2014/main" id="{FDB7D093-AD36-47CF-858A-42261426C73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15697" y="0"/>
            <a:ext cx="2576303" cy="3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17">
            <a:extLst>
              <a:ext uri="{FF2B5EF4-FFF2-40B4-BE49-F238E27FC236}">
                <a16:creationId xmlns:a16="http://schemas.microsoft.com/office/drawing/2014/main" id="{8DAB4F19-441A-420D-8383-A7BDCFB4C52B}"/>
              </a:ext>
            </a:extLst>
          </p:cNvPr>
          <p:cNvSpPr/>
          <p:nvPr/>
        </p:nvSpPr>
        <p:spPr>
          <a:xfrm>
            <a:off x="606117" y="116040"/>
            <a:ext cx="2408993" cy="911019"/>
          </a:xfrm>
          <a:prstGeom prst="rect">
            <a:avLst/>
          </a:prstGeom>
        </p:spPr>
        <p:txBody>
          <a:bodyPr wrap="none">
            <a:spAutoFit/>
          </a:bodyPr>
          <a:lstStyle/>
          <a:p>
            <a:pPr lvl="0">
              <a:lnSpc>
                <a:spcPct val="95000"/>
              </a:lnSpc>
              <a:spcBef>
                <a:spcPct val="0"/>
              </a:spcBef>
            </a:pPr>
            <a:r>
              <a:rPr lang="en-US" altLang="en-US" sz="3200" b="1" i="1" dirty="0">
                <a:solidFill>
                  <a:srgbClr val="003366"/>
                </a:solidFill>
              </a:rPr>
              <a:t>NGS</a:t>
            </a:r>
          </a:p>
          <a:p>
            <a:pPr lvl="0">
              <a:lnSpc>
                <a:spcPct val="95000"/>
              </a:lnSpc>
              <a:spcBef>
                <a:spcPct val="0"/>
              </a:spcBef>
            </a:pPr>
            <a:r>
              <a:rPr lang="en-US" altLang="en-US" sz="2400" b="1" i="1" dirty="0">
                <a:solidFill>
                  <a:schemeClr val="accent2">
                    <a:lumMod val="75000"/>
                  </a:schemeClr>
                </a:solidFill>
              </a:rPr>
              <a:t>Terms &amp; concepts</a:t>
            </a:r>
          </a:p>
        </p:txBody>
      </p:sp>
      <p:pic>
        <p:nvPicPr>
          <p:cNvPr id="10" name="Picture 9">
            <a:extLst>
              <a:ext uri="{FF2B5EF4-FFF2-40B4-BE49-F238E27FC236}">
                <a16:creationId xmlns:a16="http://schemas.microsoft.com/office/drawing/2014/main" id="{507588E9-93FE-4298-8E61-4134E7A4FD0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7962" y="2707009"/>
            <a:ext cx="7357476" cy="3683515"/>
          </a:xfrm>
          <a:prstGeom prst="rect">
            <a:avLst/>
          </a:prstGeom>
        </p:spPr>
      </p:pic>
      <p:pic>
        <p:nvPicPr>
          <p:cNvPr id="11" name="Picture 10">
            <a:extLst>
              <a:ext uri="{FF2B5EF4-FFF2-40B4-BE49-F238E27FC236}">
                <a16:creationId xmlns:a16="http://schemas.microsoft.com/office/drawing/2014/main" id="{DF805D66-97F9-45B7-A37E-1E52E50E499B}"/>
              </a:ext>
            </a:extLst>
          </p:cNvPr>
          <p:cNvPicPr>
            <a:picLocks noChangeAspect="1"/>
          </p:cNvPicPr>
          <p:nvPr/>
        </p:nvPicPr>
        <p:blipFill>
          <a:blip r:embed="rId6"/>
          <a:stretch>
            <a:fillRect/>
          </a:stretch>
        </p:blipFill>
        <p:spPr>
          <a:xfrm>
            <a:off x="1728068" y="4358788"/>
            <a:ext cx="2714606" cy="2153163"/>
          </a:xfrm>
          <a:prstGeom prst="rect">
            <a:avLst/>
          </a:prstGeom>
        </p:spPr>
      </p:pic>
    </p:spTree>
    <p:extLst>
      <p:ext uri="{BB962C8B-B14F-4D97-AF65-F5344CB8AC3E}">
        <p14:creationId xmlns:p14="http://schemas.microsoft.com/office/powerpoint/2010/main" val="39977009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C63DF484-077C-46CC-B09B-D1D085BF73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298" y="237467"/>
            <a:ext cx="11583404" cy="6383065"/>
          </a:xfrm>
          <a:prstGeom prst="rect">
            <a:avLst/>
          </a:prstGeom>
        </p:spPr>
      </p:pic>
      <p:sp>
        <p:nvSpPr>
          <p:cNvPr id="16" name="TextBox 15">
            <a:extLst>
              <a:ext uri="{FF2B5EF4-FFF2-40B4-BE49-F238E27FC236}">
                <a16:creationId xmlns:a16="http://schemas.microsoft.com/office/drawing/2014/main" id="{4249DC4A-D816-4133-8801-ADB34CA31E46}"/>
              </a:ext>
            </a:extLst>
          </p:cNvPr>
          <p:cNvSpPr txBox="1"/>
          <p:nvPr/>
        </p:nvSpPr>
        <p:spPr>
          <a:xfrm>
            <a:off x="850005" y="1108254"/>
            <a:ext cx="10522039" cy="1477328"/>
          </a:xfrm>
          <a:prstGeom prst="rect">
            <a:avLst/>
          </a:prstGeom>
          <a:solidFill>
            <a:schemeClr val="bg1">
              <a:lumMod val="95000"/>
            </a:schemeClr>
          </a:solidFill>
        </p:spPr>
        <p:txBody>
          <a:bodyPr wrap="square" rtlCol="0">
            <a:spAutoFit/>
          </a:bodyPr>
          <a:lstStyle/>
          <a:p>
            <a:r>
              <a:rPr lang="en-US" b="1" dirty="0"/>
              <a:t>Clusters:</a:t>
            </a:r>
          </a:p>
          <a:p>
            <a:r>
              <a:rPr lang="en-US" dirty="0"/>
              <a:t>A clonal grouping of template DNA bound to the surface of a </a:t>
            </a:r>
            <a:r>
              <a:rPr lang="en-US" dirty="0" err="1"/>
              <a:t>flowcell</a:t>
            </a:r>
            <a:r>
              <a:rPr lang="en-US" dirty="0"/>
              <a:t>. Each cluster is seeded by a single template DNA strand and is clonally amplified through bridge amplification until the cluster has ~ 1000 copies. Each cluster on the flow cell produces a single sequencing read. For example, 10.000 clusters on the </a:t>
            </a:r>
            <a:r>
              <a:rPr lang="en-US" dirty="0" err="1"/>
              <a:t>flowcell</a:t>
            </a:r>
            <a:r>
              <a:rPr lang="en-US" dirty="0"/>
              <a:t> will produce 10.000 single reads or 20.000 paired-end read.</a:t>
            </a:r>
          </a:p>
        </p:txBody>
      </p:sp>
      <p:pic>
        <p:nvPicPr>
          <p:cNvPr id="17" name="Picture 10" descr="GENOME-HEADER">
            <a:extLst>
              <a:ext uri="{FF2B5EF4-FFF2-40B4-BE49-F238E27FC236}">
                <a16:creationId xmlns:a16="http://schemas.microsoft.com/office/drawing/2014/main" id="{FDB7D093-AD36-47CF-858A-42261426C73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15697" y="0"/>
            <a:ext cx="2576303" cy="3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17">
            <a:extLst>
              <a:ext uri="{FF2B5EF4-FFF2-40B4-BE49-F238E27FC236}">
                <a16:creationId xmlns:a16="http://schemas.microsoft.com/office/drawing/2014/main" id="{8DAB4F19-441A-420D-8383-A7BDCFB4C52B}"/>
              </a:ext>
            </a:extLst>
          </p:cNvPr>
          <p:cNvSpPr/>
          <p:nvPr/>
        </p:nvSpPr>
        <p:spPr>
          <a:xfrm>
            <a:off x="606117" y="116040"/>
            <a:ext cx="2408993" cy="911019"/>
          </a:xfrm>
          <a:prstGeom prst="rect">
            <a:avLst/>
          </a:prstGeom>
        </p:spPr>
        <p:txBody>
          <a:bodyPr wrap="none">
            <a:spAutoFit/>
          </a:bodyPr>
          <a:lstStyle/>
          <a:p>
            <a:pPr lvl="0">
              <a:lnSpc>
                <a:spcPct val="95000"/>
              </a:lnSpc>
              <a:spcBef>
                <a:spcPct val="0"/>
              </a:spcBef>
            </a:pPr>
            <a:r>
              <a:rPr lang="en-US" altLang="en-US" sz="3200" b="1" i="1" dirty="0">
                <a:solidFill>
                  <a:srgbClr val="003366"/>
                </a:solidFill>
              </a:rPr>
              <a:t>NGS</a:t>
            </a:r>
          </a:p>
          <a:p>
            <a:pPr lvl="0">
              <a:lnSpc>
                <a:spcPct val="95000"/>
              </a:lnSpc>
              <a:spcBef>
                <a:spcPct val="0"/>
              </a:spcBef>
            </a:pPr>
            <a:r>
              <a:rPr lang="en-US" altLang="en-US" sz="2400" b="1" i="1" dirty="0">
                <a:solidFill>
                  <a:schemeClr val="accent2">
                    <a:lumMod val="75000"/>
                  </a:schemeClr>
                </a:solidFill>
              </a:rPr>
              <a:t>Terms &amp; concepts</a:t>
            </a:r>
          </a:p>
        </p:txBody>
      </p:sp>
      <p:pic>
        <p:nvPicPr>
          <p:cNvPr id="1026" name="Picture 2">
            <a:extLst>
              <a:ext uri="{FF2B5EF4-FFF2-40B4-BE49-F238E27FC236}">
                <a16:creationId xmlns:a16="http://schemas.microsoft.com/office/drawing/2014/main" id="{FE620829-D4E6-4A23-BF77-8F22F571C5A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34699" y="3700919"/>
            <a:ext cx="40005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507588E9-93FE-4298-8E61-4134E7A4FD0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7962" y="2707009"/>
            <a:ext cx="7357476" cy="3683515"/>
          </a:xfrm>
          <a:prstGeom prst="rect">
            <a:avLst/>
          </a:prstGeom>
        </p:spPr>
      </p:pic>
      <p:pic>
        <p:nvPicPr>
          <p:cNvPr id="11" name="Picture 10">
            <a:extLst>
              <a:ext uri="{FF2B5EF4-FFF2-40B4-BE49-F238E27FC236}">
                <a16:creationId xmlns:a16="http://schemas.microsoft.com/office/drawing/2014/main" id="{DF805D66-97F9-45B7-A37E-1E52E50E499B}"/>
              </a:ext>
            </a:extLst>
          </p:cNvPr>
          <p:cNvPicPr>
            <a:picLocks noChangeAspect="1"/>
          </p:cNvPicPr>
          <p:nvPr/>
        </p:nvPicPr>
        <p:blipFill>
          <a:blip r:embed="rId7"/>
          <a:stretch>
            <a:fillRect/>
          </a:stretch>
        </p:blipFill>
        <p:spPr>
          <a:xfrm>
            <a:off x="1728068" y="4358788"/>
            <a:ext cx="2714606" cy="2153163"/>
          </a:xfrm>
          <a:prstGeom prst="rect">
            <a:avLst/>
          </a:prstGeom>
        </p:spPr>
      </p:pic>
    </p:spTree>
    <p:extLst>
      <p:ext uri="{BB962C8B-B14F-4D97-AF65-F5344CB8AC3E}">
        <p14:creationId xmlns:p14="http://schemas.microsoft.com/office/powerpoint/2010/main" val="16538941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C63DF484-077C-46CC-B09B-D1D085BF73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298" y="237467"/>
            <a:ext cx="11583404" cy="6383065"/>
          </a:xfrm>
          <a:prstGeom prst="rect">
            <a:avLst/>
          </a:prstGeom>
        </p:spPr>
      </p:pic>
      <p:sp>
        <p:nvSpPr>
          <p:cNvPr id="12" name="TextBox 11">
            <a:extLst>
              <a:ext uri="{FF2B5EF4-FFF2-40B4-BE49-F238E27FC236}">
                <a16:creationId xmlns:a16="http://schemas.microsoft.com/office/drawing/2014/main" id="{9293A446-19A7-4A31-B7AD-3E687C07968F}"/>
              </a:ext>
            </a:extLst>
          </p:cNvPr>
          <p:cNvSpPr txBox="1"/>
          <p:nvPr/>
        </p:nvSpPr>
        <p:spPr>
          <a:xfrm>
            <a:off x="850005" y="1108254"/>
            <a:ext cx="10522039" cy="2308324"/>
          </a:xfrm>
          <a:prstGeom prst="rect">
            <a:avLst/>
          </a:prstGeom>
          <a:solidFill>
            <a:schemeClr val="bg1">
              <a:lumMod val="95000"/>
            </a:schemeClr>
          </a:solidFill>
        </p:spPr>
        <p:txBody>
          <a:bodyPr wrap="square" rtlCol="0">
            <a:spAutoFit/>
          </a:bodyPr>
          <a:lstStyle/>
          <a:p>
            <a:r>
              <a:rPr lang="en-US" b="1" dirty="0"/>
              <a:t>Read:</a:t>
            </a:r>
          </a:p>
          <a:p>
            <a:r>
              <a:rPr lang="en-US" dirty="0"/>
              <a:t>NGS uses sophisticated instrument to determine the nucleotide sequence of a DNA or RNA sample. In general terms, a sequence read refers to the data string of A,T,C, and G bases corresponding to the sample DNA or RNA. With NGS, millions of reads are typically generated in a single sequencing run.</a:t>
            </a:r>
          </a:p>
          <a:p>
            <a:r>
              <a:rPr lang="en-US" dirty="0"/>
              <a:t>With Illumina technology these can be:</a:t>
            </a:r>
          </a:p>
          <a:p>
            <a:r>
              <a:rPr lang="en-US" dirty="0"/>
              <a:t>Single-end reads: Sequencing DNA from only one end</a:t>
            </a:r>
          </a:p>
          <a:p>
            <a:r>
              <a:rPr lang="en-US" dirty="0"/>
              <a:t>Paired-end reads: Sequencing both ends of a DNA fragment and generate higher quality (in regard to alignment) data.</a:t>
            </a:r>
          </a:p>
        </p:txBody>
      </p:sp>
      <p:sp>
        <p:nvSpPr>
          <p:cNvPr id="25" name="Rectangle 24">
            <a:extLst>
              <a:ext uri="{FF2B5EF4-FFF2-40B4-BE49-F238E27FC236}">
                <a16:creationId xmlns:a16="http://schemas.microsoft.com/office/drawing/2014/main" id="{66847A5A-9488-4A66-B7C2-254D33615CFD}"/>
              </a:ext>
            </a:extLst>
          </p:cNvPr>
          <p:cNvSpPr/>
          <p:nvPr/>
        </p:nvSpPr>
        <p:spPr>
          <a:xfrm>
            <a:off x="606117" y="116040"/>
            <a:ext cx="2408993" cy="911019"/>
          </a:xfrm>
          <a:prstGeom prst="rect">
            <a:avLst/>
          </a:prstGeom>
        </p:spPr>
        <p:txBody>
          <a:bodyPr wrap="none">
            <a:spAutoFit/>
          </a:bodyPr>
          <a:lstStyle/>
          <a:p>
            <a:pPr lvl="0">
              <a:lnSpc>
                <a:spcPct val="95000"/>
              </a:lnSpc>
              <a:spcBef>
                <a:spcPct val="0"/>
              </a:spcBef>
            </a:pPr>
            <a:r>
              <a:rPr lang="en-US" altLang="en-US" sz="3200" b="1" i="1" dirty="0">
                <a:solidFill>
                  <a:srgbClr val="003366"/>
                </a:solidFill>
              </a:rPr>
              <a:t>NGS</a:t>
            </a:r>
          </a:p>
          <a:p>
            <a:pPr lvl="0">
              <a:lnSpc>
                <a:spcPct val="95000"/>
              </a:lnSpc>
              <a:spcBef>
                <a:spcPct val="0"/>
              </a:spcBef>
            </a:pPr>
            <a:r>
              <a:rPr lang="en-US" altLang="en-US" sz="2400" b="1" i="1" dirty="0">
                <a:solidFill>
                  <a:schemeClr val="accent2">
                    <a:lumMod val="75000"/>
                  </a:schemeClr>
                </a:solidFill>
              </a:rPr>
              <a:t>Terms &amp; concepts</a:t>
            </a:r>
          </a:p>
        </p:txBody>
      </p:sp>
      <p:pic>
        <p:nvPicPr>
          <p:cNvPr id="26" name="Picture 10" descr="GENOME-HEADER">
            <a:extLst>
              <a:ext uri="{FF2B5EF4-FFF2-40B4-BE49-F238E27FC236}">
                <a16:creationId xmlns:a16="http://schemas.microsoft.com/office/drawing/2014/main" id="{DE4B2CFA-3AD4-401E-B096-374AE320E6B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15697" y="0"/>
            <a:ext cx="2576303" cy="3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a:extLst>
              <a:ext uri="{FF2B5EF4-FFF2-40B4-BE49-F238E27FC236}">
                <a16:creationId xmlns:a16="http://schemas.microsoft.com/office/drawing/2014/main" id="{432D1B49-2A84-4427-9741-1D3B426F48D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00974" y="3835512"/>
            <a:ext cx="4024760" cy="1657559"/>
          </a:xfrm>
          <a:prstGeom prst="rect">
            <a:avLst/>
          </a:prstGeom>
        </p:spPr>
      </p:pic>
      <p:pic>
        <p:nvPicPr>
          <p:cNvPr id="3" name="Picture 2">
            <a:extLst>
              <a:ext uri="{FF2B5EF4-FFF2-40B4-BE49-F238E27FC236}">
                <a16:creationId xmlns:a16="http://schemas.microsoft.com/office/drawing/2014/main" id="{EFB4446F-9BB6-4372-A1C6-3A78D0B060D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20472" y="3875775"/>
            <a:ext cx="5670554" cy="1601254"/>
          </a:xfrm>
          <a:prstGeom prst="rect">
            <a:avLst/>
          </a:prstGeom>
        </p:spPr>
      </p:pic>
    </p:spTree>
    <p:extLst>
      <p:ext uri="{BB962C8B-B14F-4D97-AF65-F5344CB8AC3E}">
        <p14:creationId xmlns:p14="http://schemas.microsoft.com/office/powerpoint/2010/main" val="13298320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C63DF484-077C-46CC-B09B-D1D085BF73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298" y="237467"/>
            <a:ext cx="11583404" cy="6383065"/>
          </a:xfrm>
          <a:prstGeom prst="rect">
            <a:avLst/>
          </a:prstGeom>
        </p:spPr>
      </p:pic>
      <p:sp>
        <p:nvSpPr>
          <p:cNvPr id="19" name="TextBox 18">
            <a:extLst>
              <a:ext uri="{FF2B5EF4-FFF2-40B4-BE49-F238E27FC236}">
                <a16:creationId xmlns:a16="http://schemas.microsoft.com/office/drawing/2014/main" id="{95B2BED4-20DA-4BAA-A575-7AC90D26688A}"/>
              </a:ext>
            </a:extLst>
          </p:cNvPr>
          <p:cNvSpPr txBox="1"/>
          <p:nvPr/>
        </p:nvSpPr>
        <p:spPr>
          <a:xfrm>
            <a:off x="850005" y="2344627"/>
            <a:ext cx="10522039" cy="923330"/>
          </a:xfrm>
          <a:prstGeom prst="rect">
            <a:avLst/>
          </a:prstGeom>
          <a:solidFill>
            <a:schemeClr val="bg1">
              <a:lumMod val="95000"/>
            </a:schemeClr>
          </a:solidFill>
        </p:spPr>
        <p:txBody>
          <a:bodyPr wrap="square" rtlCol="0">
            <a:spAutoFit/>
          </a:bodyPr>
          <a:lstStyle/>
          <a:p>
            <a:r>
              <a:rPr lang="en-US" b="1" dirty="0"/>
              <a:t>Coverage:</a:t>
            </a:r>
          </a:p>
          <a:p>
            <a:r>
              <a:rPr lang="en-US" dirty="0"/>
              <a:t>The average number of sequenced bases that align to each base of the reference DNA. For example, a Whole Genome sequenced at 30x coverage means that, on average, each base in the genome is sequenced 30 times.</a:t>
            </a:r>
          </a:p>
        </p:txBody>
      </p:sp>
      <p:sp>
        <p:nvSpPr>
          <p:cNvPr id="20" name="Rectangle 19">
            <a:extLst>
              <a:ext uri="{FF2B5EF4-FFF2-40B4-BE49-F238E27FC236}">
                <a16:creationId xmlns:a16="http://schemas.microsoft.com/office/drawing/2014/main" id="{C735CDDA-E7F6-4673-8C3B-363DF1727814}"/>
              </a:ext>
            </a:extLst>
          </p:cNvPr>
          <p:cNvSpPr/>
          <p:nvPr/>
        </p:nvSpPr>
        <p:spPr>
          <a:xfrm>
            <a:off x="606117" y="116040"/>
            <a:ext cx="2408993" cy="911019"/>
          </a:xfrm>
          <a:prstGeom prst="rect">
            <a:avLst/>
          </a:prstGeom>
        </p:spPr>
        <p:txBody>
          <a:bodyPr wrap="none">
            <a:spAutoFit/>
          </a:bodyPr>
          <a:lstStyle/>
          <a:p>
            <a:pPr lvl="0">
              <a:lnSpc>
                <a:spcPct val="95000"/>
              </a:lnSpc>
              <a:spcBef>
                <a:spcPct val="0"/>
              </a:spcBef>
            </a:pPr>
            <a:r>
              <a:rPr lang="en-US" altLang="en-US" sz="3200" b="1" i="1" dirty="0">
                <a:solidFill>
                  <a:srgbClr val="003366"/>
                </a:solidFill>
              </a:rPr>
              <a:t>NGS</a:t>
            </a:r>
          </a:p>
          <a:p>
            <a:pPr lvl="0">
              <a:lnSpc>
                <a:spcPct val="95000"/>
              </a:lnSpc>
              <a:spcBef>
                <a:spcPct val="0"/>
              </a:spcBef>
            </a:pPr>
            <a:r>
              <a:rPr lang="en-US" altLang="en-US" sz="2400" b="1" i="1" dirty="0">
                <a:solidFill>
                  <a:schemeClr val="accent2">
                    <a:lumMod val="75000"/>
                  </a:schemeClr>
                </a:solidFill>
              </a:rPr>
              <a:t>Terms &amp; concepts</a:t>
            </a:r>
          </a:p>
        </p:txBody>
      </p:sp>
      <p:pic>
        <p:nvPicPr>
          <p:cNvPr id="21" name="Picture 10" descr="GENOME-HEADER">
            <a:extLst>
              <a:ext uri="{FF2B5EF4-FFF2-40B4-BE49-F238E27FC236}">
                <a16:creationId xmlns:a16="http://schemas.microsoft.com/office/drawing/2014/main" id="{9B5D08BD-3713-4298-98A9-7A71C1F87F6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15697" y="0"/>
            <a:ext cx="2576303" cy="3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a16="http://schemas.microsoft.com/office/drawing/2014/main" id="{1DDBEF95-BE9B-4135-9FEC-FA8ECE8769ED}"/>
              </a:ext>
            </a:extLst>
          </p:cNvPr>
          <p:cNvSpPr txBox="1"/>
          <p:nvPr/>
        </p:nvSpPr>
        <p:spPr>
          <a:xfrm>
            <a:off x="850005" y="3387812"/>
            <a:ext cx="10522039" cy="646331"/>
          </a:xfrm>
          <a:prstGeom prst="rect">
            <a:avLst/>
          </a:prstGeom>
          <a:solidFill>
            <a:schemeClr val="bg1">
              <a:lumMod val="95000"/>
            </a:schemeClr>
          </a:solidFill>
        </p:spPr>
        <p:txBody>
          <a:bodyPr wrap="square" rtlCol="0">
            <a:spAutoFit/>
          </a:bodyPr>
          <a:lstStyle/>
          <a:p>
            <a:r>
              <a:rPr lang="en-US" b="1" dirty="0"/>
              <a:t>Contigs:</a:t>
            </a:r>
          </a:p>
          <a:p>
            <a:r>
              <a:rPr lang="en-US" dirty="0"/>
              <a:t>A stretch of continuous sequence, </a:t>
            </a:r>
            <a:r>
              <a:rPr lang="en-US" i="1" dirty="0"/>
              <a:t>in silico</a:t>
            </a:r>
            <a:r>
              <a:rPr lang="en-US" dirty="0"/>
              <a:t>, generated by aligning overlapping sequencing reads. </a:t>
            </a:r>
          </a:p>
        </p:txBody>
      </p:sp>
      <p:sp>
        <p:nvSpPr>
          <p:cNvPr id="18" name="TextBox 17">
            <a:extLst>
              <a:ext uri="{FF2B5EF4-FFF2-40B4-BE49-F238E27FC236}">
                <a16:creationId xmlns:a16="http://schemas.microsoft.com/office/drawing/2014/main" id="{12216886-809C-4B47-892B-4809FE5B0C3D}"/>
              </a:ext>
            </a:extLst>
          </p:cNvPr>
          <p:cNvSpPr txBox="1"/>
          <p:nvPr/>
        </p:nvSpPr>
        <p:spPr>
          <a:xfrm>
            <a:off x="847857" y="1028829"/>
            <a:ext cx="10522039" cy="1200329"/>
          </a:xfrm>
          <a:prstGeom prst="rect">
            <a:avLst/>
          </a:prstGeom>
          <a:solidFill>
            <a:schemeClr val="bg1">
              <a:lumMod val="95000"/>
            </a:schemeClr>
          </a:solidFill>
        </p:spPr>
        <p:txBody>
          <a:bodyPr wrap="square" rtlCol="0">
            <a:spAutoFit/>
          </a:bodyPr>
          <a:lstStyle/>
          <a:p>
            <a:r>
              <a:rPr lang="en-US" b="1" dirty="0"/>
              <a:t>Alignment</a:t>
            </a:r>
          </a:p>
          <a:p>
            <a:r>
              <a:rPr lang="en-US" dirty="0"/>
              <a:t>To compare the DNA of the sequenced sample to its reference sequence, we need to find the corresponding part of that sequence for each read in our sequencing data. This is called aligning or mapping the reads against the reference sequence. Once this is done, we can look for variation (e.g. SNPs) within the sample.</a:t>
            </a:r>
          </a:p>
        </p:txBody>
      </p:sp>
      <p:pic>
        <p:nvPicPr>
          <p:cNvPr id="23" name="Picture 22">
            <a:extLst>
              <a:ext uri="{FF2B5EF4-FFF2-40B4-BE49-F238E27FC236}">
                <a16:creationId xmlns:a16="http://schemas.microsoft.com/office/drawing/2014/main" id="{02BFD526-4AC9-42B4-A8E5-AC16D6BAB7A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26362" y="4383052"/>
            <a:ext cx="6731679" cy="1870307"/>
          </a:xfrm>
          <a:prstGeom prst="rect">
            <a:avLst/>
          </a:prstGeom>
        </p:spPr>
      </p:pic>
    </p:spTree>
    <p:extLst>
      <p:ext uri="{BB962C8B-B14F-4D97-AF65-F5344CB8AC3E}">
        <p14:creationId xmlns:p14="http://schemas.microsoft.com/office/powerpoint/2010/main" val="41900006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C63DF484-077C-46CC-B09B-D1D085BF73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298" y="237467"/>
            <a:ext cx="11583404" cy="6383065"/>
          </a:xfrm>
          <a:prstGeom prst="rect">
            <a:avLst/>
          </a:prstGeom>
        </p:spPr>
      </p:pic>
      <p:sp>
        <p:nvSpPr>
          <p:cNvPr id="8" name="TextBox 7">
            <a:extLst>
              <a:ext uri="{FF2B5EF4-FFF2-40B4-BE49-F238E27FC236}">
                <a16:creationId xmlns:a16="http://schemas.microsoft.com/office/drawing/2014/main" id="{B69B7515-90BD-4087-A772-43D76AD5FD5F}"/>
              </a:ext>
            </a:extLst>
          </p:cNvPr>
          <p:cNvSpPr txBox="1"/>
          <p:nvPr/>
        </p:nvSpPr>
        <p:spPr>
          <a:xfrm>
            <a:off x="850005" y="1108254"/>
            <a:ext cx="10522039" cy="1200329"/>
          </a:xfrm>
          <a:prstGeom prst="rect">
            <a:avLst/>
          </a:prstGeom>
          <a:solidFill>
            <a:schemeClr val="bg1">
              <a:lumMod val="95000"/>
            </a:schemeClr>
          </a:solidFill>
        </p:spPr>
        <p:txBody>
          <a:bodyPr wrap="square" rtlCol="0">
            <a:spAutoFit/>
          </a:bodyPr>
          <a:lstStyle/>
          <a:p>
            <a:r>
              <a:rPr lang="en-US" b="1" dirty="0"/>
              <a:t>Reference genome:</a:t>
            </a:r>
          </a:p>
          <a:p>
            <a:r>
              <a:rPr lang="en-US" dirty="0"/>
              <a:t>A fully sequenced and assembled genome that acts as a scaffold against which new sequence reads are aligned and compared. Typically, reads generated from a sequencing run are aligned to a reference genome as a first step in data analysis.</a:t>
            </a:r>
          </a:p>
        </p:txBody>
      </p:sp>
      <p:sp>
        <p:nvSpPr>
          <p:cNvPr id="14" name="Rectangle 13">
            <a:extLst>
              <a:ext uri="{FF2B5EF4-FFF2-40B4-BE49-F238E27FC236}">
                <a16:creationId xmlns:a16="http://schemas.microsoft.com/office/drawing/2014/main" id="{23E75AF2-21AF-4F33-95D2-60E89E216E4F}"/>
              </a:ext>
            </a:extLst>
          </p:cNvPr>
          <p:cNvSpPr/>
          <p:nvPr/>
        </p:nvSpPr>
        <p:spPr>
          <a:xfrm>
            <a:off x="606117" y="116040"/>
            <a:ext cx="2408993" cy="911019"/>
          </a:xfrm>
          <a:prstGeom prst="rect">
            <a:avLst/>
          </a:prstGeom>
        </p:spPr>
        <p:txBody>
          <a:bodyPr wrap="none">
            <a:spAutoFit/>
          </a:bodyPr>
          <a:lstStyle/>
          <a:p>
            <a:pPr lvl="0">
              <a:lnSpc>
                <a:spcPct val="95000"/>
              </a:lnSpc>
              <a:spcBef>
                <a:spcPct val="0"/>
              </a:spcBef>
            </a:pPr>
            <a:r>
              <a:rPr lang="en-US" altLang="en-US" sz="3200" b="1" i="1" dirty="0">
                <a:solidFill>
                  <a:srgbClr val="003366"/>
                </a:solidFill>
              </a:rPr>
              <a:t>NGS</a:t>
            </a:r>
          </a:p>
          <a:p>
            <a:pPr lvl="0">
              <a:lnSpc>
                <a:spcPct val="95000"/>
              </a:lnSpc>
              <a:spcBef>
                <a:spcPct val="0"/>
              </a:spcBef>
            </a:pPr>
            <a:r>
              <a:rPr lang="en-US" altLang="en-US" sz="2400" b="1" i="1" dirty="0">
                <a:solidFill>
                  <a:schemeClr val="accent2">
                    <a:lumMod val="75000"/>
                  </a:schemeClr>
                </a:solidFill>
              </a:rPr>
              <a:t>Terms &amp; concepts</a:t>
            </a:r>
          </a:p>
        </p:txBody>
      </p:sp>
      <p:pic>
        <p:nvPicPr>
          <p:cNvPr id="19" name="Picture 10" descr="GENOME-HEADER">
            <a:extLst>
              <a:ext uri="{FF2B5EF4-FFF2-40B4-BE49-F238E27FC236}">
                <a16:creationId xmlns:a16="http://schemas.microsoft.com/office/drawing/2014/main" id="{A215BE63-1B56-4547-A006-01650223811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15697" y="0"/>
            <a:ext cx="2576303" cy="3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6">
            <a:extLst>
              <a:ext uri="{FF2B5EF4-FFF2-40B4-BE49-F238E27FC236}">
                <a16:creationId xmlns:a16="http://schemas.microsoft.com/office/drawing/2014/main" id="{20A77779-7C2E-4296-A8A4-292CF4D603A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26362" y="4383052"/>
            <a:ext cx="6731679" cy="1870307"/>
          </a:xfrm>
          <a:prstGeom prst="rect">
            <a:avLst/>
          </a:prstGeom>
        </p:spPr>
      </p:pic>
      <p:pic>
        <p:nvPicPr>
          <p:cNvPr id="3" name="Picture 2">
            <a:extLst>
              <a:ext uri="{FF2B5EF4-FFF2-40B4-BE49-F238E27FC236}">
                <a16:creationId xmlns:a16="http://schemas.microsoft.com/office/drawing/2014/main" id="{E6E7AEF3-435F-4030-AA13-650199ED02CC}"/>
              </a:ext>
            </a:extLst>
          </p:cNvPr>
          <p:cNvPicPr>
            <a:picLocks noChangeAspect="1"/>
          </p:cNvPicPr>
          <p:nvPr/>
        </p:nvPicPr>
        <p:blipFill>
          <a:blip r:embed="rId6"/>
          <a:stretch>
            <a:fillRect/>
          </a:stretch>
        </p:blipFill>
        <p:spPr>
          <a:xfrm>
            <a:off x="5241614" y="2557522"/>
            <a:ext cx="6130422" cy="3766200"/>
          </a:xfrm>
          <a:prstGeom prst="rect">
            <a:avLst/>
          </a:prstGeom>
        </p:spPr>
      </p:pic>
    </p:spTree>
    <p:extLst>
      <p:ext uri="{BB962C8B-B14F-4D97-AF65-F5344CB8AC3E}">
        <p14:creationId xmlns:p14="http://schemas.microsoft.com/office/powerpoint/2010/main" val="31834760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5" name="Picture 3" descr="NextSeq">
            <a:extLst>
              <a:ext uri="{FF2B5EF4-FFF2-40B4-BE49-F238E27FC236}">
                <a16:creationId xmlns:a16="http://schemas.microsoft.com/office/drawing/2014/main" id="{BDD71FE3-D8C9-4E0B-ABB2-8FB6BDADE3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37405" y="1178891"/>
            <a:ext cx="2194330" cy="1643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2" name="Picture 1">
            <a:extLst>
              <a:ext uri="{FF2B5EF4-FFF2-40B4-BE49-F238E27FC236}">
                <a16:creationId xmlns:a16="http://schemas.microsoft.com/office/drawing/2014/main" id="{A1FFE906-312A-4948-806E-15ACB8BBB7A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01749" y="1066005"/>
            <a:ext cx="2066872" cy="184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3" name="Picture 19" descr="NovaSeq">
            <a:extLst>
              <a:ext uri="{FF2B5EF4-FFF2-40B4-BE49-F238E27FC236}">
                <a16:creationId xmlns:a16="http://schemas.microsoft.com/office/drawing/2014/main" id="{08C1CBAA-26E6-40FE-AF39-F6AE2AA1C63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54009" y="2904610"/>
            <a:ext cx="2438400" cy="3776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4" name="Picture 2" descr="miseq">
            <a:extLst>
              <a:ext uri="{FF2B5EF4-FFF2-40B4-BE49-F238E27FC236}">
                <a16:creationId xmlns:a16="http://schemas.microsoft.com/office/drawing/2014/main" id="{3B64576F-06F8-4385-8080-67DBEEFA36F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9150" y="2265748"/>
            <a:ext cx="1608137" cy="1208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4">
            <a:extLst>
              <a:ext uri="{FF2B5EF4-FFF2-40B4-BE49-F238E27FC236}">
                <a16:creationId xmlns:a16="http://schemas.microsoft.com/office/drawing/2014/main" id="{7DBB178C-BAA5-4F20-B066-21134CFC5F25}"/>
              </a:ext>
            </a:extLst>
          </p:cNvPr>
          <p:cNvSpPr>
            <a:spLocks noChangeArrowheads="1"/>
          </p:cNvSpPr>
          <p:nvPr/>
        </p:nvSpPr>
        <p:spPr bwMode="auto">
          <a:xfrm>
            <a:off x="3705663" y="853834"/>
            <a:ext cx="1390650"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r>
              <a:rPr lang="en-US" altLang="en-US" sz="1400" dirty="0" err="1">
                <a:solidFill>
                  <a:schemeClr val="tx2">
                    <a:lumMod val="75000"/>
                  </a:schemeClr>
                </a:solidFill>
              </a:rPr>
              <a:t>NextSeq</a:t>
            </a:r>
            <a:r>
              <a:rPr lang="en-US" altLang="en-US" sz="1400" dirty="0">
                <a:solidFill>
                  <a:schemeClr val="tx2">
                    <a:lumMod val="75000"/>
                  </a:schemeClr>
                </a:solidFill>
              </a:rPr>
              <a:t> 500</a:t>
            </a:r>
            <a:endParaRPr lang="el-GR" altLang="en-US" sz="1400" dirty="0">
              <a:solidFill>
                <a:schemeClr val="tx2">
                  <a:lumMod val="75000"/>
                </a:schemeClr>
              </a:solidFill>
            </a:endParaRPr>
          </a:p>
        </p:txBody>
      </p:sp>
      <p:sp>
        <p:nvSpPr>
          <p:cNvPr id="7" name="Rectangle 5">
            <a:extLst>
              <a:ext uri="{FF2B5EF4-FFF2-40B4-BE49-F238E27FC236}">
                <a16:creationId xmlns:a16="http://schemas.microsoft.com/office/drawing/2014/main" id="{2D4EB768-26AF-4D47-BAD0-5A033851D72D}"/>
              </a:ext>
            </a:extLst>
          </p:cNvPr>
          <p:cNvSpPr>
            <a:spLocks noChangeArrowheads="1"/>
          </p:cNvSpPr>
          <p:nvPr/>
        </p:nvSpPr>
        <p:spPr bwMode="auto">
          <a:xfrm>
            <a:off x="4834662" y="5183593"/>
            <a:ext cx="1490662"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r>
              <a:rPr lang="en-US" altLang="en-US" sz="1400" dirty="0" err="1">
                <a:solidFill>
                  <a:schemeClr val="tx2">
                    <a:lumMod val="75000"/>
                  </a:schemeClr>
                </a:solidFill>
              </a:rPr>
              <a:t>NovaSeq</a:t>
            </a:r>
            <a:r>
              <a:rPr lang="en-US" altLang="en-US" sz="1400" dirty="0">
                <a:solidFill>
                  <a:schemeClr val="tx2">
                    <a:lumMod val="75000"/>
                  </a:schemeClr>
                </a:solidFill>
              </a:rPr>
              <a:t> 6000</a:t>
            </a:r>
            <a:endParaRPr lang="el-GR" altLang="en-US" sz="1400" dirty="0">
              <a:solidFill>
                <a:schemeClr val="tx2">
                  <a:lumMod val="75000"/>
                </a:schemeClr>
              </a:solidFill>
            </a:endParaRPr>
          </a:p>
        </p:txBody>
      </p:sp>
      <p:sp>
        <p:nvSpPr>
          <p:cNvPr id="8" name="Rectangle 6">
            <a:extLst>
              <a:ext uri="{FF2B5EF4-FFF2-40B4-BE49-F238E27FC236}">
                <a16:creationId xmlns:a16="http://schemas.microsoft.com/office/drawing/2014/main" id="{A398873F-8B34-4A9E-A01A-7FFC82E7FEB1}"/>
              </a:ext>
            </a:extLst>
          </p:cNvPr>
          <p:cNvSpPr>
            <a:spLocks noChangeArrowheads="1"/>
          </p:cNvSpPr>
          <p:nvPr/>
        </p:nvSpPr>
        <p:spPr bwMode="auto">
          <a:xfrm>
            <a:off x="99143" y="2223655"/>
            <a:ext cx="854075"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r>
              <a:rPr lang="en-US" altLang="en-US" sz="1400" dirty="0" err="1">
                <a:solidFill>
                  <a:schemeClr val="tx2">
                    <a:lumMod val="75000"/>
                  </a:schemeClr>
                </a:solidFill>
              </a:rPr>
              <a:t>MiSeq</a:t>
            </a:r>
            <a:endParaRPr lang="el-GR" altLang="en-US" sz="1400" dirty="0">
              <a:solidFill>
                <a:schemeClr val="tx2">
                  <a:lumMod val="75000"/>
                </a:schemeClr>
              </a:solidFill>
            </a:endParaRPr>
          </a:p>
        </p:txBody>
      </p:sp>
      <p:sp>
        <p:nvSpPr>
          <p:cNvPr id="9" name="Rectangle 4">
            <a:extLst>
              <a:ext uri="{FF2B5EF4-FFF2-40B4-BE49-F238E27FC236}">
                <a16:creationId xmlns:a16="http://schemas.microsoft.com/office/drawing/2014/main" id="{454CB8E5-341C-45D4-9F19-10140E5202C9}"/>
              </a:ext>
            </a:extLst>
          </p:cNvPr>
          <p:cNvSpPr>
            <a:spLocks noChangeArrowheads="1"/>
          </p:cNvSpPr>
          <p:nvPr/>
        </p:nvSpPr>
        <p:spPr bwMode="auto">
          <a:xfrm>
            <a:off x="6154359" y="898980"/>
            <a:ext cx="1449388"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r>
              <a:rPr lang="en-US" altLang="en-US" sz="1400" dirty="0" err="1">
                <a:solidFill>
                  <a:schemeClr val="tx2">
                    <a:lumMod val="75000"/>
                  </a:schemeClr>
                </a:solidFill>
              </a:rPr>
              <a:t>NextSeq</a:t>
            </a:r>
            <a:r>
              <a:rPr lang="en-US" altLang="en-US" sz="1400" dirty="0">
                <a:solidFill>
                  <a:schemeClr val="tx2">
                    <a:lumMod val="75000"/>
                  </a:schemeClr>
                </a:solidFill>
              </a:rPr>
              <a:t> 2000</a:t>
            </a:r>
            <a:endParaRPr lang="el-GR" altLang="en-US" sz="1400" dirty="0">
              <a:solidFill>
                <a:schemeClr val="tx2">
                  <a:lumMod val="75000"/>
                </a:schemeClr>
              </a:solidFill>
            </a:endParaRPr>
          </a:p>
        </p:txBody>
      </p:sp>
      <p:pic>
        <p:nvPicPr>
          <p:cNvPr id="25610" name="Picture 11">
            <a:extLst>
              <a:ext uri="{FF2B5EF4-FFF2-40B4-BE49-F238E27FC236}">
                <a16:creationId xmlns:a16="http://schemas.microsoft.com/office/drawing/2014/main" id="{B47FAD0C-DD19-42D0-8964-98578FA13DC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0511" y="1238821"/>
            <a:ext cx="1181100" cy="76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1" name="Picture 13">
            <a:extLst>
              <a:ext uri="{FF2B5EF4-FFF2-40B4-BE49-F238E27FC236}">
                <a16:creationId xmlns:a16="http://schemas.microsoft.com/office/drawing/2014/main" id="{7F8BE7CE-8EC4-4153-836F-50D2BAD3CF2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52168" y="1105642"/>
            <a:ext cx="1159601" cy="1007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Rectangle 6">
            <a:extLst>
              <a:ext uri="{FF2B5EF4-FFF2-40B4-BE49-F238E27FC236}">
                <a16:creationId xmlns:a16="http://schemas.microsoft.com/office/drawing/2014/main" id="{F7EE3F64-8A49-43C9-88DB-3FC2150520A6}"/>
              </a:ext>
            </a:extLst>
          </p:cNvPr>
          <p:cNvSpPr>
            <a:spLocks noChangeArrowheads="1"/>
          </p:cNvSpPr>
          <p:nvPr/>
        </p:nvSpPr>
        <p:spPr bwMode="auto">
          <a:xfrm>
            <a:off x="1689509" y="973539"/>
            <a:ext cx="1003300"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r>
              <a:rPr lang="en-US" altLang="en-US" sz="1400" dirty="0" err="1">
                <a:solidFill>
                  <a:schemeClr val="tx2">
                    <a:lumMod val="75000"/>
                  </a:schemeClr>
                </a:solidFill>
              </a:rPr>
              <a:t>MiniSeq</a:t>
            </a:r>
            <a:endParaRPr lang="el-GR" altLang="en-US" sz="1400" dirty="0">
              <a:solidFill>
                <a:schemeClr val="tx2">
                  <a:lumMod val="75000"/>
                </a:schemeClr>
              </a:solidFill>
            </a:endParaRPr>
          </a:p>
        </p:txBody>
      </p:sp>
      <p:sp>
        <p:nvSpPr>
          <p:cNvPr id="18" name="Rectangle 6">
            <a:extLst>
              <a:ext uri="{FF2B5EF4-FFF2-40B4-BE49-F238E27FC236}">
                <a16:creationId xmlns:a16="http://schemas.microsoft.com/office/drawing/2014/main" id="{36EBC13A-C815-456F-AF4C-5F582A842A23}"/>
              </a:ext>
            </a:extLst>
          </p:cNvPr>
          <p:cNvSpPr>
            <a:spLocks noChangeArrowheads="1"/>
          </p:cNvSpPr>
          <p:nvPr/>
        </p:nvSpPr>
        <p:spPr bwMode="auto">
          <a:xfrm>
            <a:off x="793874" y="926461"/>
            <a:ext cx="714375"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r>
              <a:rPr lang="en-US" altLang="en-US" sz="1400" dirty="0" err="1">
                <a:solidFill>
                  <a:schemeClr val="tx2">
                    <a:lumMod val="75000"/>
                  </a:schemeClr>
                </a:solidFill>
              </a:rPr>
              <a:t>iSeq</a:t>
            </a:r>
            <a:endParaRPr lang="el-GR" altLang="en-US" sz="1400" dirty="0">
              <a:solidFill>
                <a:schemeClr val="tx2">
                  <a:lumMod val="75000"/>
                </a:schemeClr>
              </a:solidFill>
            </a:endParaRPr>
          </a:p>
        </p:txBody>
      </p:sp>
      <p:pic>
        <p:nvPicPr>
          <p:cNvPr id="25616" name="Picture 28">
            <a:extLst>
              <a:ext uri="{FF2B5EF4-FFF2-40B4-BE49-F238E27FC236}">
                <a16:creationId xmlns:a16="http://schemas.microsoft.com/office/drawing/2014/main" id="{7A7A672E-3639-478E-BA90-45958EC67834}"/>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4872"/>
            <a:ext cx="2559050" cy="8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Rectangle 3">
            <a:extLst>
              <a:ext uri="{FF2B5EF4-FFF2-40B4-BE49-F238E27FC236}">
                <a16:creationId xmlns:a16="http://schemas.microsoft.com/office/drawing/2014/main" id="{CE78F1E3-7481-4CCC-B4AA-86B4325681F2}"/>
              </a:ext>
            </a:extLst>
          </p:cNvPr>
          <p:cNvSpPr txBox="1">
            <a:spLocks/>
          </p:cNvSpPr>
          <p:nvPr/>
        </p:nvSpPr>
        <p:spPr bwMode="auto">
          <a:xfrm>
            <a:off x="9366009" y="4147674"/>
            <a:ext cx="660308" cy="466726"/>
          </a:xfrm>
          <a:prstGeom prst="rect">
            <a:avLst/>
          </a:prstGeom>
        </p:spPr>
        <p:txBody>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Tx/>
              <a:buNone/>
              <a:defRPr/>
            </a:pPr>
            <a:r>
              <a:rPr lang="en-US" altLang="en-US" sz="1600" dirty="0">
                <a:solidFill>
                  <a:schemeClr val="accent1">
                    <a:lumMod val="50000"/>
                  </a:schemeClr>
                </a:solidFill>
              </a:rPr>
              <a:t>Yield:</a:t>
            </a:r>
          </a:p>
        </p:txBody>
      </p:sp>
      <p:sp>
        <p:nvSpPr>
          <p:cNvPr id="23" name="Rectangle 3">
            <a:extLst>
              <a:ext uri="{FF2B5EF4-FFF2-40B4-BE49-F238E27FC236}">
                <a16:creationId xmlns:a16="http://schemas.microsoft.com/office/drawing/2014/main" id="{27FA9BDA-CBE9-4A1C-8949-7AA3CDED3C06}"/>
              </a:ext>
            </a:extLst>
          </p:cNvPr>
          <p:cNvSpPr txBox="1">
            <a:spLocks/>
          </p:cNvSpPr>
          <p:nvPr/>
        </p:nvSpPr>
        <p:spPr bwMode="auto">
          <a:xfrm>
            <a:off x="9366009" y="4722848"/>
            <a:ext cx="3240087" cy="466726"/>
          </a:xfrm>
          <a:prstGeom prst="rect">
            <a:avLst/>
          </a:prstGeom>
        </p:spPr>
        <p:txBody>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Tx/>
              <a:buNone/>
              <a:defRPr/>
            </a:pPr>
            <a:r>
              <a:rPr lang="en-US" altLang="en-US" sz="1600" dirty="0">
                <a:solidFill>
                  <a:schemeClr val="accent1">
                    <a:lumMod val="50000"/>
                  </a:schemeClr>
                </a:solidFill>
              </a:rPr>
              <a:t>Run times: 9 </a:t>
            </a:r>
            <a:r>
              <a:rPr lang="en-US" altLang="en-US" sz="1600" dirty="0" err="1">
                <a:solidFill>
                  <a:schemeClr val="accent1">
                    <a:lumMod val="50000"/>
                  </a:schemeClr>
                </a:solidFill>
              </a:rPr>
              <a:t>hrs</a:t>
            </a:r>
            <a:r>
              <a:rPr lang="en-US" altLang="en-US" sz="1600" dirty="0">
                <a:solidFill>
                  <a:schemeClr val="accent1">
                    <a:lumMod val="50000"/>
                  </a:schemeClr>
                </a:solidFill>
              </a:rPr>
              <a:t> – 44 </a:t>
            </a:r>
            <a:r>
              <a:rPr lang="en-US" altLang="en-US" sz="1600" dirty="0" err="1">
                <a:solidFill>
                  <a:schemeClr val="accent1">
                    <a:lumMod val="50000"/>
                  </a:schemeClr>
                </a:solidFill>
              </a:rPr>
              <a:t>hrs</a:t>
            </a:r>
            <a:endParaRPr lang="en-US" altLang="en-US" sz="1600" dirty="0">
              <a:solidFill>
                <a:schemeClr val="accent1">
                  <a:lumMod val="50000"/>
                </a:schemeClr>
              </a:solidFill>
            </a:endParaRPr>
          </a:p>
        </p:txBody>
      </p:sp>
      <p:sp>
        <p:nvSpPr>
          <p:cNvPr id="24" name="Rectangle 3">
            <a:extLst>
              <a:ext uri="{FF2B5EF4-FFF2-40B4-BE49-F238E27FC236}">
                <a16:creationId xmlns:a16="http://schemas.microsoft.com/office/drawing/2014/main" id="{DD6C7BF4-AEF3-4A97-A776-FA814E04E6C2}"/>
              </a:ext>
            </a:extLst>
          </p:cNvPr>
          <p:cNvSpPr txBox="1">
            <a:spLocks/>
          </p:cNvSpPr>
          <p:nvPr/>
        </p:nvSpPr>
        <p:spPr bwMode="auto">
          <a:xfrm>
            <a:off x="9356484" y="5120384"/>
            <a:ext cx="3240087" cy="431801"/>
          </a:xfrm>
          <a:prstGeom prst="rect">
            <a:avLst/>
          </a:prstGeom>
        </p:spPr>
        <p:txBody>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Tx/>
              <a:buNone/>
              <a:defRPr/>
            </a:pPr>
            <a:r>
              <a:rPr lang="en-US" altLang="en-US" sz="1600" dirty="0">
                <a:solidFill>
                  <a:schemeClr val="accent1">
                    <a:lumMod val="50000"/>
                  </a:schemeClr>
                </a:solidFill>
              </a:rPr>
              <a:t>Read length: Up to 600 bases</a:t>
            </a:r>
          </a:p>
        </p:txBody>
      </p:sp>
      <p:sp>
        <p:nvSpPr>
          <p:cNvPr id="25" name="Rectangle 3">
            <a:extLst>
              <a:ext uri="{FF2B5EF4-FFF2-40B4-BE49-F238E27FC236}">
                <a16:creationId xmlns:a16="http://schemas.microsoft.com/office/drawing/2014/main" id="{96C5D6E4-ED68-4819-ABE3-10748E203F44}"/>
              </a:ext>
            </a:extLst>
          </p:cNvPr>
          <p:cNvSpPr txBox="1">
            <a:spLocks/>
          </p:cNvSpPr>
          <p:nvPr/>
        </p:nvSpPr>
        <p:spPr>
          <a:xfrm>
            <a:off x="9362834" y="5514577"/>
            <a:ext cx="2136775" cy="431799"/>
          </a:xfrm>
          <a:prstGeom prst="rect">
            <a:avLst/>
          </a:prstGeom>
        </p:spPr>
        <p:txBody>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Tx/>
              <a:buNone/>
              <a:defRPr/>
            </a:pPr>
            <a:r>
              <a:rPr lang="en-US" altLang="en-US" sz="1600" b="1" dirty="0">
                <a:solidFill>
                  <a:schemeClr val="accent6">
                    <a:lumMod val="75000"/>
                  </a:schemeClr>
                </a:solidFill>
              </a:rPr>
              <a:t>Error rate: ~0,1%</a:t>
            </a:r>
          </a:p>
        </p:txBody>
      </p:sp>
      <p:sp>
        <p:nvSpPr>
          <p:cNvPr id="25622" name="Rectangle 35">
            <a:extLst>
              <a:ext uri="{FF2B5EF4-FFF2-40B4-BE49-F238E27FC236}">
                <a16:creationId xmlns:a16="http://schemas.microsoft.com/office/drawing/2014/main" id="{BD26E868-68C2-40DA-BC05-14B2DECB1A9C}"/>
              </a:ext>
            </a:extLst>
          </p:cNvPr>
          <p:cNvSpPr>
            <a:spLocks noChangeArrowheads="1"/>
          </p:cNvSpPr>
          <p:nvPr/>
        </p:nvSpPr>
        <p:spPr bwMode="auto">
          <a:xfrm>
            <a:off x="2551113" y="327135"/>
            <a:ext cx="476726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600" dirty="0">
                <a:solidFill>
                  <a:srgbClr val="003366"/>
                </a:solidFill>
              </a:rPr>
              <a:t>Sequencing by Synthesis (SBS) - Reversible Terminator</a:t>
            </a:r>
          </a:p>
        </p:txBody>
      </p:sp>
      <p:pic>
        <p:nvPicPr>
          <p:cNvPr id="5" name="Picture 4">
            <a:extLst>
              <a:ext uri="{FF2B5EF4-FFF2-40B4-BE49-F238E27FC236}">
                <a16:creationId xmlns:a16="http://schemas.microsoft.com/office/drawing/2014/main" id="{53AE9574-C49C-438C-8037-6856A8EA3ACF}"/>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768263" y="3239333"/>
            <a:ext cx="2194552" cy="3369412"/>
          </a:xfrm>
          <a:prstGeom prst="rect">
            <a:avLst/>
          </a:prstGeom>
        </p:spPr>
      </p:pic>
      <p:sp>
        <p:nvSpPr>
          <p:cNvPr id="30" name="Rectangle 5">
            <a:extLst>
              <a:ext uri="{FF2B5EF4-FFF2-40B4-BE49-F238E27FC236}">
                <a16:creationId xmlns:a16="http://schemas.microsoft.com/office/drawing/2014/main" id="{A7E0DC61-44AA-4B32-BCED-DD860C918954}"/>
              </a:ext>
            </a:extLst>
          </p:cNvPr>
          <p:cNvSpPr>
            <a:spLocks noChangeArrowheads="1"/>
          </p:cNvSpPr>
          <p:nvPr/>
        </p:nvSpPr>
        <p:spPr bwMode="auto">
          <a:xfrm>
            <a:off x="7472153" y="5300658"/>
            <a:ext cx="1490662"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r>
              <a:rPr lang="en-US" altLang="en-US" sz="1400" dirty="0" err="1">
                <a:solidFill>
                  <a:schemeClr val="tx2">
                    <a:lumMod val="75000"/>
                  </a:schemeClr>
                </a:solidFill>
              </a:rPr>
              <a:t>NovaSeq</a:t>
            </a:r>
            <a:r>
              <a:rPr lang="en-US" altLang="en-US" sz="1400" dirty="0">
                <a:solidFill>
                  <a:schemeClr val="tx2">
                    <a:lumMod val="75000"/>
                  </a:schemeClr>
                </a:solidFill>
              </a:rPr>
              <a:t> </a:t>
            </a:r>
            <a:r>
              <a:rPr lang="en-US" altLang="en-US" sz="1400" dirty="0" err="1">
                <a:solidFill>
                  <a:schemeClr val="tx2">
                    <a:lumMod val="75000"/>
                  </a:schemeClr>
                </a:solidFill>
              </a:rPr>
              <a:t>Xplus</a:t>
            </a:r>
            <a:endParaRPr lang="el-GR" altLang="en-US" sz="1400" dirty="0">
              <a:solidFill>
                <a:schemeClr val="tx2">
                  <a:lumMod val="75000"/>
                </a:schemeClr>
              </a:solidFill>
            </a:endParaRPr>
          </a:p>
        </p:txBody>
      </p:sp>
      <p:pic>
        <p:nvPicPr>
          <p:cNvPr id="29" name="Picture 10" descr="GENOME-HEADER">
            <a:extLst>
              <a:ext uri="{FF2B5EF4-FFF2-40B4-BE49-F238E27FC236}">
                <a16:creationId xmlns:a16="http://schemas.microsoft.com/office/drawing/2014/main" id="{52DAFF09-21FF-43A3-B475-6D20819204FA}"/>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615697" y="0"/>
            <a:ext cx="2576303" cy="3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descr="MiSeq i100 System | Pandu Biosains">
            <a:extLst>
              <a:ext uri="{FF2B5EF4-FFF2-40B4-BE49-F238E27FC236}">
                <a16:creationId xmlns:a16="http://schemas.microsoft.com/office/drawing/2014/main" id="{E92DEA47-B054-4243-883B-3F6DF24CE998}"/>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252636" y="2166690"/>
            <a:ext cx="925936" cy="1543228"/>
          </a:xfrm>
          <a:prstGeom prst="rect">
            <a:avLst/>
          </a:prstGeom>
          <a:noFill/>
          <a:extLst>
            <a:ext uri="{909E8E84-426E-40DD-AFC4-6F175D3DCCD1}">
              <a14:hiddenFill xmlns:a14="http://schemas.microsoft.com/office/drawing/2010/main">
                <a:solidFill>
                  <a:srgbClr val="FFFFFF"/>
                </a:solidFill>
              </a14:hiddenFill>
            </a:ext>
          </a:extLst>
        </p:spPr>
      </p:pic>
      <p:sp>
        <p:nvSpPr>
          <p:cNvPr id="32" name="Rectangle 6">
            <a:extLst>
              <a:ext uri="{FF2B5EF4-FFF2-40B4-BE49-F238E27FC236}">
                <a16:creationId xmlns:a16="http://schemas.microsoft.com/office/drawing/2014/main" id="{75DD5964-6E6C-4E5D-812E-6B833EB98AE1}"/>
              </a:ext>
            </a:extLst>
          </p:cNvPr>
          <p:cNvSpPr>
            <a:spLocks noChangeArrowheads="1"/>
          </p:cNvSpPr>
          <p:nvPr/>
        </p:nvSpPr>
        <p:spPr bwMode="auto">
          <a:xfrm>
            <a:off x="1522496" y="2952601"/>
            <a:ext cx="80256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r>
              <a:rPr lang="en-US" altLang="en-US" sz="1400" dirty="0" err="1">
                <a:solidFill>
                  <a:schemeClr val="tx2">
                    <a:lumMod val="75000"/>
                  </a:schemeClr>
                </a:solidFill>
              </a:rPr>
              <a:t>MiSeq</a:t>
            </a:r>
            <a:r>
              <a:rPr lang="en-US" altLang="en-US" sz="1400" dirty="0">
                <a:solidFill>
                  <a:schemeClr val="tx2">
                    <a:lumMod val="75000"/>
                  </a:schemeClr>
                </a:solidFill>
              </a:rPr>
              <a:t> i100</a:t>
            </a:r>
            <a:endParaRPr lang="el-GR" altLang="en-US" sz="1400" dirty="0">
              <a:solidFill>
                <a:schemeClr val="tx2">
                  <a:lumMod val="75000"/>
                </a:schemeClr>
              </a:solidFill>
            </a:endParaRPr>
          </a:p>
        </p:txBody>
      </p:sp>
      <p:pic>
        <p:nvPicPr>
          <p:cNvPr id="33" name="Picture 32">
            <a:extLst>
              <a:ext uri="{FF2B5EF4-FFF2-40B4-BE49-F238E27FC236}">
                <a16:creationId xmlns:a16="http://schemas.microsoft.com/office/drawing/2014/main" id="{E598A39E-00C5-4272-B585-32BE6007BA71}"/>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69661" y="3781169"/>
            <a:ext cx="3717732" cy="2629749"/>
          </a:xfrm>
          <a:prstGeom prst="rect">
            <a:avLst/>
          </a:prstGeom>
        </p:spPr>
      </p:pic>
      <p:sp>
        <p:nvSpPr>
          <p:cNvPr id="2" name="Rectangle: Rounded Corners 1">
            <a:extLst>
              <a:ext uri="{FF2B5EF4-FFF2-40B4-BE49-F238E27FC236}">
                <a16:creationId xmlns:a16="http://schemas.microsoft.com/office/drawing/2014/main" id="{E9E745D9-9CAD-47A6-A8DF-ED5E6E4238CC}"/>
              </a:ext>
            </a:extLst>
          </p:cNvPr>
          <p:cNvSpPr/>
          <p:nvPr/>
        </p:nvSpPr>
        <p:spPr>
          <a:xfrm>
            <a:off x="208372" y="3769743"/>
            <a:ext cx="3887591" cy="2761122"/>
          </a:xfrm>
          <a:prstGeom prst="roundRect">
            <a:avLst>
              <a:gd name="adj" fmla="val 9695"/>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A190EC80-378E-4151-98E2-62DEF63C4D8E}"/>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8321561" y="1003216"/>
            <a:ext cx="3744409" cy="1790805"/>
          </a:xfrm>
          <a:prstGeom prst="rect">
            <a:avLst/>
          </a:prstGeom>
        </p:spPr>
      </p:pic>
      <p:sp>
        <p:nvSpPr>
          <p:cNvPr id="37" name="Rectangle 3">
            <a:extLst>
              <a:ext uri="{FF2B5EF4-FFF2-40B4-BE49-F238E27FC236}">
                <a16:creationId xmlns:a16="http://schemas.microsoft.com/office/drawing/2014/main" id="{87B5D917-9841-43F7-A2AB-DDE0C6D6325D}"/>
              </a:ext>
            </a:extLst>
          </p:cNvPr>
          <p:cNvSpPr txBox="1">
            <a:spLocks/>
          </p:cNvSpPr>
          <p:nvPr/>
        </p:nvSpPr>
        <p:spPr>
          <a:xfrm>
            <a:off x="222048" y="4080327"/>
            <a:ext cx="945007" cy="431799"/>
          </a:xfrm>
          <a:prstGeom prst="rect">
            <a:avLst/>
          </a:prstGeom>
        </p:spPr>
        <p:txBody>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Tx/>
              <a:buNone/>
              <a:defRPr/>
            </a:pPr>
            <a:r>
              <a:rPr lang="en-US" altLang="en-US" sz="1600" dirty="0" err="1">
                <a:solidFill>
                  <a:schemeClr val="accent1">
                    <a:lumMod val="50000"/>
                  </a:schemeClr>
                </a:solidFill>
              </a:rPr>
              <a:t>Flowcells</a:t>
            </a:r>
            <a:endParaRPr lang="en-US" altLang="en-US" sz="1600" dirty="0">
              <a:solidFill>
                <a:schemeClr val="accent1">
                  <a:lumMod val="50000"/>
                </a:schemeClr>
              </a:solidFill>
            </a:endParaRPr>
          </a:p>
        </p:txBody>
      </p:sp>
      <p:sp>
        <p:nvSpPr>
          <p:cNvPr id="10" name="Rectangle 9">
            <a:extLst>
              <a:ext uri="{FF2B5EF4-FFF2-40B4-BE49-F238E27FC236}">
                <a16:creationId xmlns:a16="http://schemas.microsoft.com/office/drawing/2014/main" id="{3E432A05-CD58-4A77-A00A-62769595FE53}"/>
              </a:ext>
            </a:extLst>
          </p:cNvPr>
          <p:cNvSpPr/>
          <p:nvPr/>
        </p:nvSpPr>
        <p:spPr>
          <a:xfrm>
            <a:off x="9951300" y="4023039"/>
            <a:ext cx="2072619" cy="584775"/>
          </a:xfrm>
          <a:prstGeom prst="rect">
            <a:avLst/>
          </a:prstGeom>
        </p:spPr>
        <p:txBody>
          <a:bodyPr wrap="none">
            <a:spAutoFit/>
          </a:bodyPr>
          <a:lstStyle/>
          <a:p>
            <a:r>
              <a:rPr lang="en-US" altLang="en-US" sz="1600" dirty="0">
                <a:solidFill>
                  <a:srgbClr val="4472C4">
                    <a:lumMod val="50000"/>
                  </a:srgbClr>
                </a:solidFill>
              </a:rPr>
              <a:t>1,2 Gb (</a:t>
            </a:r>
            <a:r>
              <a:rPr lang="en-US" altLang="en-US" sz="1600" dirty="0" err="1">
                <a:solidFill>
                  <a:srgbClr val="4472C4">
                    <a:lumMod val="50000"/>
                  </a:srgbClr>
                </a:solidFill>
              </a:rPr>
              <a:t>iSeq</a:t>
            </a:r>
            <a:r>
              <a:rPr lang="en-US" altLang="en-US" sz="1600" dirty="0">
                <a:solidFill>
                  <a:srgbClr val="4472C4">
                    <a:lumMod val="50000"/>
                  </a:srgbClr>
                </a:solidFill>
              </a:rPr>
              <a:t>)</a:t>
            </a:r>
          </a:p>
          <a:p>
            <a:r>
              <a:rPr lang="en-US" altLang="en-US" sz="1600" b="1" dirty="0">
                <a:solidFill>
                  <a:srgbClr val="4472C4">
                    <a:lumMod val="50000"/>
                  </a:srgbClr>
                </a:solidFill>
              </a:rPr>
              <a:t>16 Tb (</a:t>
            </a:r>
            <a:r>
              <a:rPr lang="en-US" altLang="en-US" sz="1600" b="1" dirty="0" err="1">
                <a:solidFill>
                  <a:srgbClr val="4472C4">
                    <a:lumMod val="50000"/>
                  </a:srgbClr>
                </a:solidFill>
              </a:rPr>
              <a:t>Novaseq</a:t>
            </a:r>
            <a:r>
              <a:rPr lang="en-US" altLang="en-US" sz="1600" b="1" dirty="0">
                <a:solidFill>
                  <a:srgbClr val="4472C4">
                    <a:lumMod val="50000"/>
                  </a:srgbClr>
                </a:solidFill>
              </a:rPr>
              <a:t> </a:t>
            </a:r>
            <a:r>
              <a:rPr lang="en-US" altLang="en-US" sz="1600" b="1" dirty="0" err="1">
                <a:solidFill>
                  <a:srgbClr val="4472C4">
                    <a:lumMod val="50000"/>
                  </a:srgbClr>
                </a:solidFill>
              </a:rPr>
              <a:t>Xplus</a:t>
            </a:r>
            <a:r>
              <a:rPr lang="en-US" altLang="en-US" sz="1600" dirty="0">
                <a:solidFill>
                  <a:srgbClr val="4472C4">
                    <a:lumMod val="50000"/>
                  </a:srgbClr>
                </a:solidFill>
              </a:rPr>
              <a:t>)</a:t>
            </a:r>
            <a:endParaRPr lang="en-US" dirty="0"/>
          </a:p>
        </p:txBody>
      </p:sp>
    </p:spTree>
    <p:extLst>
      <p:ext uri="{BB962C8B-B14F-4D97-AF65-F5344CB8AC3E}">
        <p14:creationId xmlns:p14="http://schemas.microsoft.com/office/powerpoint/2010/main" val="1889598227"/>
      </p:ext>
    </p:extLst>
  </p:cSld>
  <p:clrMapOvr>
    <a:masterClrMapping/>
  </p:clrMapOvr>
  <p:transition spd="slow" advClick="0"/>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descr="GENOME-HEADER">
            <a:extLst>
              <a:ext uri="{FF2B5EF4-FFF2-40B4-BE49-F238E27FC236}">
                <a16:creationId xmlns:a16="http://schemas.microsoft.com/office/drawing/2014/main" id="{40CA7528-F731-464F-B8A1-64B92290AC7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15697" y="0"/>
            <a:ext cx="2576303" cy="3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BC65307D-BDE9-4477-A41E-12A9EF1418CD}"/>
              </a:ext>
            </a:extLst>
          </p:cNvPr>
          <p:cNvSpPr/>
          <p:nvPr/>
        </p:nvSpPr>
        <p:spPr>
          <a:xfrm>
            <a:off x="2764757" y="775125"/>
            <a:ext cx="3840667" cy="794064"/>
          </a:xfrm>
          <a:prstGeom prst="rect">
            <a:avLst/>
          </a:prstGeom>
        </p:spPr>
        <p:txBody>
          <a:bodyPr wrap="none">
            <a:spAutoFit/>
          </a:bodyPr>
          <a:lstStyle/>
          <a:p>
            <a:pPr lvl="0">
              <a:lnSpc>
                <a:spcPct val="95000"/>
              </a:lnSpc>
              <a:spcBef>
                <a:spcPct val="0"/>
              </a:spcBef>
            </a:pPr>
            <a:r>
              <a:rPr lang="en-US" altLang="en-US" sz="2800" b="1" i="1" dirty="0">
                <a:solidFill>
                  <a:srgbClr val="003366"/>
                </a:solidFill>
              </a:rPr>
              <a:t>Sequencing</a:t>
            </a:r>
          </a:p>
          <a:p>
            <a:pPr lvl="0">
              <a:lnSpc>
                <a:spcPct val="95000"/>
              </a:lnSpc>
              <a:spcBef>
                <a:spcPct val="0"/>
              </a:spcBef>
            </a:pPr>
            <a:r>
              <a:rPr lang="en-US" altLang="en-US" sz="2000" b="1" i="1" dirty="0">
                <a:solidFill>
                  <a:schemeClr val="accent2">
                    <a:lumMod val="75000"/>
                  </a:schemeClr>
                </a:solidFill>
              </a:rPr>
              <a:t>Why, How, technological evolution</a:t>
            </a:r>
          </a:p>
        </p:txBody>
      </p:sp>
      <p:sp>
        <p:nvSpPr>
          <p:cNvPr id="6" name="Rectangle 5">
            <a:extLst>
              <a:ext uri="{FF2B5EF4-FFF2-40B4-BE49-F238E27FC236}">
                <a16:creationId xmlns:a16="http://schemas.microsoft.com/office/drawing/2014/main" id="{A9351026-BAC0-473C-97CE-3F754CA07268}"/>
              </a:ext>
            </a:extLst>
          </p:cNvPr>
          <p:cNvSpPr/>
          <p:nvPr/>
        </p:nvSpPr>
        <p:spPr>
          <a:xfrm>
            <a:off x="2764757" y="1939461"/>
            <a:ext cx="5437642" cy="794064"/>
          </a:xfrm>
          <a:prstGeom prst="rect">
            <a:avLst/>
          </a:prstGeom>
        </p:spPr>
        <p:txBody>
          <a:bodyPr wrap="none">
            <a:spAutoFit/>
          </a:bodyPr>
          <a:lstStyle/>
          <a:p>
            <a:pPr lvl="0">
              <a:lnSpc>
                <a:spcPct val="95000"/>
              </a:lnSpc>
              <a:spcBef>
                <a:spcPct val="0"/>
              </a:spcBef>
            </a:pPr>
            <a:r>
              <a:rPr lang="en-US" altLang="en-US" sz="2800" b="1" i="1" dirty="0">
                <a:solidFill>
                  <a:srgbClr val="003366"/>
                </a:solidFill>
              </a:rPr>
              <a:t>NGS &amp; 3</a:t>
            </a:r>
            <a:r>
              <a:rPr lang="en-US" altLang="en-US" sz="2800" b="1" i="1" baseline="30000" dirty="0">
                <a:solidFill>
                  <a:srgbClr val="003366"/>
                </a:solidFill>
              </a:rPr>
              <a:t>rd</a:t>
            </a:r>
            <a:r>
              <a:rPr lang="en-US" altLang="en-US" sz="2800" b="1" i="1" dirty="0">
                <a:solidFill>
                  <a:srgbClr val="003366"/>
                </a:solidFill>
              </a:rPr>
              <a:t> Generation Sequencing</a:t>
            </a:r>
          </a:p>
          <a:p>
            <a:pPr lvl="0">
              <a:lnSpc>
                <a:spcPct val="95000"/>
              </a:lnSpc>
              <a:spcBef>
                <a:spcPct val="0"/>
              </a:spcBef>
            </a:pPr>
            <a:r>
              <a:rPr lang="en-US" altLang="en-US" sz="2000" b="1" i="1" dirty="0">
                <a:solidFill>
                  <a:schemeClr val="accent2">
                    <a:lumMod val="75000"/>
                  </a:schemeClr>
                </a:solidFill>
              </a:rPr>
              <a:t>Terminology, Concepts, Technologies, Advantages</a:t>
            </a:r>
          </a:p>
        </p:txBody>
      </p:sp>
      <p:sp>
        <p:nvSpPr>
          <p:cNvPr id="8" name="Rectangle 7">
            <a:extLst>
              <a:ext uri="{FF2B5EF4-FFF2-40B4-BE49-F238E27FC236}">
                <a16:creationId xmlns:a16="http://schemas.microsoft.com/office/drawing/2014/main" id="{4FBB57EC-D4E0-4A76-A354-09CABF282286}"/>
              </a:ext>
            </a:extLst>
          </p:cNvPr>
          <p:cNvSpPr/>
          <p:nvPr/>
        </p:nvSpPr>
        <p:spPr>
          <a:xfrm>
            <a:off x="2764757" y="3120778"/>
            <a:ext cx="4460324" cy="794064"/>
          </a:xfrm>
          <a:prstGeom prst="rect">
            <a:avLst/>
          </a:prstGeom>
        </p:spPr>
        <p:txBody>
          <a:bodyPr wrap="none">
            <a:spAutoFit/>
          </a:bodyPr>
          <a:lstStyle/>
          <a:p>
            <a:pPr lvl="0">
              <a:lnSpc>
                <a:spcPct val="95000"/>
              </a:lnSpc>
              <a:spcBef>
                <a:spcPct val="0"/>
              </a:spcBef>
            </a:pPr>
            <a:r>
              <a:rPr lang="en-US" altLang="en-US" sz="2800" b="1" i="1" dirty="0">
                <a:solidFill>
                  <a:srgbClr val="003366"/>
                </a:solidFill>
              </a:rPr>
              <a:t>NGS applications</a:t>
            </a:r>
          </a:p>
          <a:p>
            <a:pPr lvl="0">
              <a:lnSpc>
                <a:spcPct val="95000"/>
              </a:lnSpc>
              <a:spcBef>
                <a:spcPct val="0"/>
              </a:spcBef>
            </a:pPr>
            <a:r>
              <a:rPr lang="en-US" altLang="en-US" sz="2000" b="1" i="1" dirty="0">
                <a:solidFill>
                  <a:schemeClr val="accent2">
                    <a:lumMod val="75000"/>
                  </a:schemeClr>
                </a:solidFill>
              </a:rPr>
              <a:t>Genomics, Epigenomics, Transcriptomics</a:t>
            </a:r>
          </a:p>
        </p:txBody>
      </p:sp>
      <p:sp>
        <p:nvSpPr>
          <p:cNvPr id="9" name="Rectangle 8">
            <a:extLst>
              <a:ext uri="{FF2B5EF4-FFF2-40B4-BE49-F238E27FC236}">
                <a16:creationId xmlns:a16="http://schemas.microsoft.com/office/drawing/2014/main" id="{2B3400D2-B8B4-40D6-9ED6-A49926277806}"/>
              </a:ext>
            </a:extLst>
          </p:cNvPr>
          <p:cNvSpPr/>
          <p:nvPr/>
        </p:nvSpPr>
        <p:spPr>
          <a:xfrm>
            <a:off x="2764757" y="4277830"/>
            <a:ext cx="5303183" cy="794064"/>
          </a:xfrm>
          <a:prstGeom prst="rect">
            <a:avLst/>
          </a:prstGeom>
        </p:spPr>
        <p:txBody>
          <a:bodyPr wrap="none">
            <a:spAutoFit/>
          </a:bodyPr>
          <a:lstStyle/>
          <a:p>
            <a:pPr lvl="0">
              <a:lnSpc>
                <a:spcPct val="95000"/>
              </a:lnSpc>
              <a:spcBef>
                <a:spcPct val="0"/>
              </a:spcBef>
            </a:pPr>
            <a:r>
              <a:rPr lang="en-US" altLang="en-US" sz="2800" b="1" i="1" dirty="0">
                <a:solidFill>
                  <a:srgbClr val="003366"/>
                </a:solidFill>
              </a:rPr>
              <a:t>Single cell </a:t>
            </a:r>
            <a:r>
              <a:rPr lang="el-GR" altLang="en-US" sz="2800" b="1" i="1" dirty="0">
                <a:solidFill>
                  <a:srgbClr val="003366"/>
                </a:solidFill>
              </a:rPr>
              <a:t>&amp; </a:t>
            </a:r>
            <a:r>
              <a:rPr lang="en-US" altLang="en-US" sz="2800" b="1" i="1" dirty="0">
                <a:solidFill>
                  <a:srgbClr val="003366"/>
                </a:solidFill>
              </a:rPr>
              <a:t>Spatial </a:t>
            </a:r>
            <a:r>
              <a:rPr lang="en-US" altLang="en-US" sz="2800" b="1" i="1" dirty="0" err="1">
                <a:solidFill>
                  <a:srgbClr val="003366"/>
                </a:solidFill>
              </a:rPr>
              <a:t>trascriptomics</a:t>
            </a:r>
            <a:endParaRPr lang="en-US" altLang="en-US" sz="2800" b="1" i="1" dirty="0">
              <a:solidFill>
                <a:srgbClr val="003366"/>
              </a:solidFill>
            </a:endParaRPr>
          </a:p>
          <a:p>
            <a:pPr lvl="0">
              <a:lnSpc>
                <a:spcPct val="95000"/>
              </a:lnSpc>
              <a:spcBef>
                <a:spcPct val="0"/>
              </a:spcBef>
            </a:pPr>
            <a:r>
              <a:rPr lang="en-US" altLang="en-US" sz="2000" b="1" i="1" dirty="0">
                <a:solidFill>
                  <a:schemeClr val="accent2">
                    <a:lumMod val="75000"/>
                  </a:schemeClr>
                </a:solidFill>
              </a:rPr>
              <a:t>Technologies &amp; applications</a:t>
            </a:r>
          </a:p>
        </p:txBody>
      </p:sp>
      <p:sp>
        <p:nvSpPr>
          <p:cNvPr id="10" name="Rectangle 9">
            <a:extLst>
              <a:ext uri="{FF2B5EF4-FFF2-40B4-BE49-F238E27FC236}">
                <a16:creationId xmlns:a16="http://schemas.microsoft.com/office/drawing/2014/main" id="{23563FE0-4E2B-4780-8F83-0627B3808FD4}"/>
              </a:ext>
            </a:extLst>
          </p:cNvPr>
          <p:cNvSpPr/>
          <p:nvPr/>
        </p:nvSpPr>
        <p:spPr>
          <a:xfrm>
            <a:off x="2764757" y="5460635"/>
            <a:ext cx="7708585" cy="794064"/>
          </a:xfrm>
          <a:prstGeom prst="rect">
            <a:avLst/>
          </a:prstGeom>
        </p:spPr>
        <p:txBody>
          <a:bodyPr wrap="none">
            <a:spAutoFit/>
          </a:bodyPr>
          <a:lstStyle/>
          <a:p>
            <a:pPr lvl="0">
              <a:lnSpc>
                <a:spcPct val="95000"/>
              </a:lnSpc>
              <a:spcBef>
                <a:spcPct val="0"/>
              </a:spcBef>
            </a:pPr>
            <a:r>
              <a:rPr lang="en-US" altLang="en-US" sz="2800" b="1" i="1" dirty="0">
                <a:solidFill>
                  <a:srgbClr val="003366"/>
                </a:solidFill>
              </a:rPr>
              <a:t>NGS data</a:t>
            </a:r>
          </a:p>
          <a:p>
            <a:pPr lvl="0">
              <a:lnSpc>
                <a:spcPct val="95000"/>
              </a:lnSpc>
              <a:spcBef>
                <a:spcPct val="0"/>
              </a:spcBef>
            </a:pPr>
            <a:r>
              <a:rPr lang="en-US" altLang="en-US" sz="2000" b="1" i="1" dirty="0">
                <a:solidFill>
                  <a:schemeClr val="accent2">
                    <a:lumMod val="75000"/>
                  </a:schemeClr>
                </a:solidFill>
              </a:rPr>
              <a:t>Basic Principles of Bioinformatics Analysis &amp; Interpretation of Results</a:t>
            </a:r>
          </a:p>
        </p:txBody>
      </p:sp>
      <p:sp>
        <p:nvSpPr>
          <p:cNvPr id="11" name="TextBox 10">
            <a:extLst>
              <a:ext uri="{FF2B5EF4-FFF2-40B4-BE49-F238E27FC236}">
                <a16:creationId xmlns:a16="http://schemas.microsoft.com/office/drawing/2014/main" id="{FE9FDD28-3FDA-4D61-AB92-686B463AD10A}"/>
              </a:ext>
            </a:extLst>
          </p:cNvPr>
          <p:cNvSpPr txBox="1"/>
          <p:nvPr/>
        </p:nvSpPr>
        <p:spPr>
          <a:xfrm>
            <a:off x="0" y="0"/>
            <a:ext cx="2162643" cy="369332"/>
          </a:xfrm>
          <a:prstGeom prst="rect">
            <a:avLst/>
          </a:prstGeom>
          <a:noFill/>
        </p:spPr>
        <p:txBody>
          <a:bodyPr wrap="none" rtlCol="0">
            <a:spAutoFit/>
          </a:bodyPr>
          <a:lstStyle/>
          <a:p>
            <a:r>
              <a:rPr lang="en-US" dirty="0"/>
              <a:t>Contents &amp; Structure</a:t>
            </a:r>
          </a:p>
        </p:txBody>
      </p:sp>
    </p:spTree>
    <p:extLst>
      <p:ext uri="{BB962C8B-B14F-4D97-AF65-F5344CB8AC3E}">
        <p14:creationId xmlns:p14="http://schemas.microsoft.com/office/powerpoint/2010/main" val="15713027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8">
            <a:extLst>
              <a:ext uri="{FF2B5EF4-FFF2-40B4-BE49-F238E27FC236}">
                <a16:creationId xmlns:a16="http://schemas.microsoft.com/office/drawing/2014/main" id="{33CC84EA-3DF1-4FFB-B792-97C48308C10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872"/>
            <a:ext cx="2559050" cy="8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5">
            <a:extLst>
              <a:ext uri="{FF2B5EF4-FFF2-40B4-BE49-F238E27FC236}">
                <a16:creationId xmlns:a16="http://schemas.microsoft.com/office/drawing/2014/main" id="{8376162B-9F49-4FF9-B063-288DC572205C}"/>
              </a:ext>
            </a:extLst>
          </p:cNvPr>
          <p:cNvSpPr>
            <a:spLocks noChangeArrowheads="1"/>
          </p:cNvSpPr>
          <p:nvPr/>
        </p:nvSpPr>
        <p:spPr bwMode="auto">
          <a:xfrm>
            <a:off x="2551113" y="327135"/>
            <a:ext cx="476726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600">
                <a:solidFill>
                  <a:srgbClr val="003366"/>
                </a:solidFill>
              </a:rPr>
              <a:t>Sequencing by Synthesis (SBS) - Reversible Terminator</a:t>
            </a:r>
          </a:p>
        </p:txBody>
      </p:sp>
      <p:pic>
        <p:nvPicPr>
          <p:cNvPr id="5" name="Picture 10" descr="GENOME-HEADER">
            <a:extLst>
              <a:ext uri="{FF2B5EF4-FFF2-40B4-BE49-F238E27FC236}">
                <a16:creationId xmlns:a16="http://schemas.microsoft.com/office/drawing/2014/main" id="{8F1D4095-A912-4747-9655-E7BFEF3C25B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15697" y="0"/>
            <a:ext cx="2576303" cy="3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34F08821-5F66-4D9B-BF87-26161F6C8A70}"/>
              </a:ext>
            </a:extLst>
          </p:cNvPr>
          <p:cNvSpPr/>
          <p:nvPr/>
        </p:nvSpPr>
        <p:spPr>
          <a:xfrm>
            <a:off x="3230568" y="3244334"/>
            <a:ext cx="5730864" cy="369332"/>
          </a:xfrm>
          <a:prstGeom prst="rect">
            <a:avLst/>
          </a:prstGeom>
        </p:spPr>
        <p:txBody>
          <a:bodyPr wrap="none">
            <a:spAutoFit/>
          </a:bodyPr>
          <a:lstStyle/>
          <a:p>
            <a:r>
              <a:rPr lang="en-US" dirty="0"/>
              <a:t>https://www.youtube.com/watch?v=fCd6B5HRaZ8&amp;t=118s</a:t>
            </a:r>
          </a:p>
        </p:txBody>
      </p:sp>
    </p:spTree>
    <p:extLst>
      <p:ext uri="{BB962C8B-B14F-4D97-AF65-F5344CB8AC3E}">
        <p14:creationId xmlns:p14="http://schemas.microsoft.com/office/powerpoint/2010/main" val="14354781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16D9BF8-ED6F-40A6-8EF4-2E456ED7E9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15697" y="1416106"/>
            <a:ext cx="2513466" cy="3620847"/>
          </a:xfrm>
          <a:prstGeom prst="rect">
            <a:avLst/>
          </a:prstGeom>
        </p:spPr>
      </p:pic>
      <p:pic>
        <p:nvPicPr>
          <p:cNvPr id="9" name="Picture 8">
            <a:extLst>
              <a:ext uri="{FF2B5EF4-FFF2-40B4-BE49-F238E27FC236}">
                <a16:creationId xmlns:a16="http://schemas.microsoft.com/office/drawing/2014/main" id="{BD3F67E3-6BEF-4909-9365-2C539F8DB55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93183" y="1361610"/>
            <a:ext cx="3897606" cy="1593321"/>
          </a:xfrm>
          <a:prstGeom prst="rect">
            <a:avLst/>
          </a:prstGeom>
        </p:spPr>
      </p:pic>
      <p:pic>
        <p:nvPicPr>
          <p:cNvPr id="11" name="Picture 10">
            <a:extLst>
              <a:ext uri="{FF2B5EF4-FFF2-40B4-BE49-F238E27FC236}">
                <a16:creationId xmlns:a16="http://schemas.microsoft.com/office/drawing/2014/main" id="{B79B8F1E-9F3C-4BEE-B47A-A3277B42961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4793" y="1010210"/>
            <a:ext cx="3000008" cy="2047506"/>
          </a:xfrm>
          <a:prstGeom prst="rect">
            <a:avLst/>
          </a:prstGeom>
        </p:spPr>
      </p:pic>
      <p:pic>
        <p:nvPicPr>
          <p:cNvPr id="15" name="Picture 14">
            <a:extLst>
              <a:ext uri="{FF2B5EF4-FFF2-40B4-BE49-F238E27FC236}">
                <a16:creationId xmlns:a16="http://schemas.microsoft.com/office/drawing/2014/main" id="{DF8E3B5C-83C6-4225-877C-C12D64DCF27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63458" y="4847623"/>
            <a:ext cx="3791726" cy="1863730"/>
          </a:xfrm>
          <a:prstGeom prst="rect">
            <a:avLst/>
          </a:prstGeom>
        </p:spPr>
      </p:pic>
      <p:pic>
        <p:nvPicPr>
          <p:cNvPr id="17" name="Picture 16">
            <a:extLst>
              <a:ext uri="{FF2B5EF4-FFF2-40B4-BE49-F238E27FC236}">
                <a16:creationId xmlns:a16="http://schemas.microsoft.com/office/drawing/2014/main" id="{C1C981F8-BD3E-4017-873E-5B8B960ACF3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2052" y="3240504"/>
            <a:ext cx="3912052" cy="3481932"/>
          </a:xfrm>
          <a:prstGeom prst="rect">
            <a:avLst/>
          </a:prstGeom>
        </p:spPr>
      </p:pic>
      <p:sp>
        <p:nvSpPr>
          <p:cNvPr id="18" name="Rectangle 17">
            <a:extLst>
              <a:ext uri="{FF2B5EF4-FFF2-40B4-BE49-F238E27FC236}">
                <a16:creationId xmlns:a16="http://schemas.microsoft.com/office/drawing/2014/main" id="{2AB239D7-4131-4F16-8C22-0EB85B9767F3}"/>
              </a:ext>
            </a:extLst>
          </p:cNvPr>
          <p:cNvSpPr/>
          <p:nvPr/>
        </p:nvSpPr>
        <p:spPr>
          <a:xfrm>
            <a:off x="606117" y="116040"/>
            <a:ext cx="6154057" cy="560153"/>
          </a:xfrm>
          <a:prstGeom prst="rect">
            <a:avLst/>
          </a:prstGeom>
        </p:spPr>
        <p:txBody>
          <a:bodyPr wrap="none">
            <a:spAutoFit/>
          </a:bodyPr>
          <a:lstStyle/>
          <a:p>
            <a:pPr lvl="0">
              <a:lnSpc>
                <a:spcPct val="95000"/>
              </a:lnSpc>
              <a:spcBef>
                <a:spcPct val="0"/>
              </a:spcBef>
            </a:pPr>
            <a:r>
              <a:rPr lang="en-US" altLang="en-US" sz="3200" b="1" i="1" dirty="0">
                <a:solidFill>
                  <a:srgbClr val="003366"/>
                </a:solidFill>
              </a:rPr>
              <a:t>NGS New technologies &amp; platforms</a:t>
            </a:r>
          </a:p>
        </p:txBody>
      </p:sp>
      <p:pic>
        <p:nvPicPr>
          <p:cNvPr id="19" name="Picture 10" descr="GENOME-HEADER">
            <a:extLst>
              <a:ext uri="{FF2B5EF4-FFF2-40B4-BE49-F238E27FC236}">
                <a16:creationId xmlns:a16="http://schemas.microsoft.com/office/drawing/2014/main" id="{6E21EC3D-72B5-4014-A279-751488DE7D8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615697" y="0"/>
            <a:ext cx="2576303" cy="3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4" name="Picture 2" descr="Ultima Genomics - This is how you come out of Stealth">
            <a:extLst>
              <a:ext uri="{FF2B5EF4-FFF2-40B4-BE49-F238E27FC236}">
                <a16:creationId xmlns:a16="http://schemas.microsoft.com/office/drawing/2014/main" id="{D8D065C1-8168-4563-B02D-7326ED8D235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042863" y="5162451"/>
            <a:ext cx="3070258" cy="153512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35E64301-F1F1-4D66-BF7F-89E83083919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091665" y="3059102"/>
            <a:ext cx="1526847" cy="1520788"/>
          </a:xfrm>
          <a:prstGeom prst="rect">
            <a:avLst/>
          </a:prstGeom>
        </p:spPr>
      </p:pic>
      <p:pic>
        <p:nvPicPr>
          <p:cNvPr id="6" name="Picture 5">
            <a:extLst>
              <a:ext uri="{FF2B5EF4-FFF2-40B4-BE49-F238E27FC236}">
                <a16:creationId xmlns:a16="http://schemas.microsoft.com/office/drawing/2014/main" id="{3FEA450D-FF7E-48C2-AA6D-0DAF973CBAC6}"/>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790694" y="794833"/>
            <a:ext cx="2576304" cy="515261"/>
          </a:xfrm>
          <a:prstGeom prst="rect">
            <a:avLst/>
          </a:prstGeom>
        </p:spPr>
      </p:pic>
      <p:pic>
        <p:nvPicPr>
          <p:cNvPr id="10" name="Picture 9">
            <a:extLst>
              <a:ext uri="{FF2B5EF4-FFF2-40B4-BE49-F238E27FC236}">
                <a16:creationId xmlns:a16="http://schemas.microsoft.com/office/drawing/2014/main" id="{92C7A3B1-B942-4930-A584-5C43154BE552}"/>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652296" y="837513"/>
            <a:ext cx="1701763" cy="415297"/>
          </a:xfrm>
          <a:prstGeom prst="rect">
            <a:avLst/>
          </a:prstGeom>
        </p:spPr>
      </p:pic>
      <p:pic>
        <p:nvPicPr>
          <p:cNvPr id="13" name="Picture 12">
            <a:extLst>
              <a:ext uri="{FF2B5EF4-FFF2-40B4-BE49-F238E27FC236}">
                <a16:creationId xmlns:a16="http://schemas.microsoft.com/office/drawing/2014/main" id="{8FE585C4-9CF4-431A-9B49-6D1736F4F0DE}"/>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533231" y="4185166"/>
            <a:ext cx="1209697" cy="438106"/>
          </a:xfrm>
          <a:prstGeom prst="rect">
            <a:avLst/>
          </a:prstGeom>
        </p:spPr>
      </p:pic>
    </p:spTree>
    <p:extLst>
      <p:ext uri="{BB962C8B-B14F-4D97-AF65-F5344CB8AC3E}">
        <p14:creationId xmlns:p14="http://schemas.microsoft.com/office/powerpoint/2010/main" val="8230513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8" name="Picture 4">
            <a:extLst>
              <a:ext uri="{FF2B5EF4-FFF2-40B4-BE49-F238E27FC236}">
                <a16:creationId xmlns:a16="http://schemas.microsoft.com/office/drawing/2014/main" id="{30ADD5E2-B08C-4C70-A59C-03E97B8534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89553" y="1244600"/>
            <a:ext cx="4572000" cy="107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62BC5376-125A-4988-BE68-A2EBB4D76116}"/>
              </a:ext>
            </a:extLst>
          </p:cNvPr>
          <p:cNvSpPr txBox="1"/>
          <p:nvPr/>
        </p:nvSpPr>
        <p:spPr>
          <a:xfrm>
            <a:off x="1048755" y="1554163"/>
            <a:ext cx="4184650" cy="368300"/>
          </a:xfrm>
          <a:prstGeom prst="rect">
            <a:avLst/>
          </a:prstGeom>
          <a:noFill/>
        </p:spPr>
        <p:txBody>
          <a:bodyPr wrap="none">
            <a:spAutoFit/>
          </a:bodyPr>
          <a:lstStyle/>
          <a:p>
            <a:pPr marL="285750" indent="-285750">
              <a:buClr>
                <a:schemeClr val="accent2">
                  <a:lumMod val="75000"/>
                </a:schemeClr>
              </a:buClr>
              <a:buSzPct val="80000"/>
              <a:buFont typeface="Arial" panose="020B0604020202020204" pitchFamily="34" charset="0"/>
              <a:buChar char="•"/>
              <a:defRPr/>
            </a:pPr>
            <a:r>
              <a:rPr lang="en-US" dirty="0"/>
              <a:t>Sequencing errors: Wrong calls, INDELs</a:t>
            </a:r>
          </a:p>
        </p:txBody>
      </p:sp>
      <p:sp>
        <p:nvSpPr>
          <p:cNvPr id="8" name="TextBox 7">
            <a:extLst>
              <a:ext uri="{FF2B5EF4-FFF2-40B4-BE49-F238E27FC236}">
                <a16:creationId xmlns:a16="http://schemas.microsoft.com/office/drawing/2014/main" id="{A5A012E9-A15A-44AE-8892-4BCA032B262E}"/>
              </a:ext>
            </a:extLst>
          </p:cNvPr>
          <p:cNvSpPr txBox="1"/>
          <p:nvPr/>
        </p:nvSpPr>
        <p:spPr>
          <a:xfrm>
            <a:off x="1048755" y="3268325"/>
            <a:ext cx="3722687" cy="368300"/>
          </a:xfrm>
          <a:prstGeom prst="rect">
            <a:avLst/>
          </a:prstGeom>
          <a:noFill/>
        </p:spPr>
        <p:txBody>
          <a:bodyPr wrap="none">
            <a:spAutoFit/>
          </a:bodyPr>
          <a:lstStyle/>
          <a:p>
            <a:pPr marL="285750" indent="-285750">
              <a:buClr>
                <a:schemeClr val="accent2">
                  <a:lumMod val="75000"/>
                </a:schemeClr>
              </a:buClr>
              <a:buSzPct val="80000"/>
              <a:buFont typeface="Arial" panose="020B0604020202020204" pitchFamily="34" charset="0"/>
              <a:buChar char="•"/>
              <a:defRPr/>
            </a:pPr>
            <a:r>
              <a:rPr lang="en-US" dirty="0"/>
              <a:t>Low coverage at high GC% regions</a:t>
            </a:r>
          </a:p>
        </p:txBody>
      </p:sp>
      <p:sp>
        <p:nvSpPr>
          <p:cNvPr id="9" name="TextBox 8">
            <a:extLst>
              <a:ext uri="{FF2B5EF4-FFF2-40B4-BE49-F238E27FC236}">
                <a16:creationId xmlns:a16="http://schemas.microsoft.com/office/drawing/2014/main" id="{9BEF97CA-6053-441B-B56A-C5F65E4AF913}"/>
              </a:ext>
            </a:extLst>
          </p:cNvPr>
          <p:cNvSpPr txBox="1"/>
          <p:nvPr/>
        </p:nvSpPr>
        <p:spPr>
          <a:xfrm>
            <a:off x="1018594" y="4837110"/>
            <a:ext cx="1614487" cy="369887"/>
          </a:xfrm>
          <a:prstGeom prst="rect">
            <a:avLst/>
          </a:prstGeom>
          <a:noFill/>
        </p:spPr>
        <p:txBody>
          <a:bodyPr wrap="none">
            <a:spAutoFit/>
          </a:bodyPr>
          <a:lstStyle/>
          <a:p>
            <a:pPr marL="285750" indent="-285750">
              <a:buClr>
                <a:schemeClr val="accent2">
                  <a:lumMod val="75000"/>
                </a:schemeClr>
              </a:buClr>
              <a:buSzPct val="80000"/>
              <a:buFont typeface="Arial" panose="020B0604020202020204" pitchFamily="34" charset="0"/>
              <a:buChar char="•"/>
              <a:defRPr/>
            </a:pPr>
            <a:r>
              <a:rPr lang="en-US" dirty="0"/>
              <a:t>Short Reads</a:t>
            </a:r>
          </a:p>
        </p:txBody>
      </p:sp>
      <p:pic>
        <p:nvPicPr>
          <p:cNvPr id="31752" name="Picture 14">
            <a:extLst>
              <a:ext uri="{FF2B5EF4-FFF2-40B4-BE49-F238E27FC236}">
                <a16:creationId xmlns:a16="http://schemas.microsoft.com/office/drawing/2014/main" id="{4BA19186-DC41-4E0C-93FC-683192DE327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64652" y="4692650"/>
            <a:ext cx="3024187" cy="184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Rectangle 3">
            <a:extLst>
              <a:ext uri="{FF2B5EF4-FFF2-40B4-BE49-F238E27FC236}">
                <a16:creationId xmlns:a16="http://schemas.microsoft.com/office/drawing/2014/main" id="{1B618B84-429A-4134-BC56-F70AEB52EADC}"/>
              </a:ext>
            </a:extLst>
          </p:cNvPr>
          <p:cNvSpPr txBox="1">
            <a:spLocks/>
          </p:cNvSpPr>
          <p:nvPr/>
        </p:nvSpPr>
        <p:spPr>
          <a:xfrm>
            <a:off x="1398006" y="5274675"/>
            <a:ext cx="5540375" cy="1000683"/>
          </a:xfrm>
          <a:prstGeom prst="rect">
            <a:avLst/>
          </a:prstGeom>
        </p:spPr>
        <p:txBody>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Clr>
                <a:schemeClr val="accent2">
                  <a:lumMod val="75000"/>
                </a:schemeClr>
              </a:buClr>
              <a:buSzPct val="80000"/>
              <a:defRPr/>
            </a:pPr>
            <a:r>
              <a:rPr lang="en-US" altLang="en-US" sz="1600" dirty="0">
                <a:solidFill>
                  <a:schemeClr val="tx2">
                    <a:lumMod val="75000"/>
                  </a:schemeClr>
                </a:solidFill>
              </a:rPr>
              <a:t>Not able to resolve structural variants</a:t>
            </a:r>
          </a:p>
          <a:p>
            <a:pPr>
              <a:buClr>
                <a:schemeClr val="accent2">
                  <a:lumMod val="75000"/>
                </a:schemeClr>
              </a:buClr>
              <a:buSzPct val="80000"/>
              <a:defRPr/>
            </a:pPr>
            <a:r>
              <a:rPr lang="en-US" altLang="en-US" sz="1600" dirty="0">
                <a:solidFill>
                  <a:schemeClr val="tx2">
                    <a:lumMod val="75000"/>
                  </a:schemeClr>
                </a:solidFill>
              </a:rPr>
              <a:t>Not able to distinguish highly homologous genomic regions</a:t>
            </a:r>
          </a:p>
          <a:p>
            <a:pPr>
              <a:buClr>
                <a:schemeClr val="accent2">
                  <a:lumMod val="75000"/>
                </a:schemeClr>
              </a:buClr>
              <a:buSzPct val="80000"/>
              <a:defRPr/>
            </a:pPr>
            <a:r>
              <a:rPr lang="en-US" altLang="en-US" sz="1600" dirty="0">
                <a:solidFill>
                  <a:schemeClr val="tx2">
                    <a:lumMod val="75000"/>
                  </a:schemeClr>
                </a:solidFill>
              </a:rPr>
              <a:t>Unable to provide coverage of some repetitive regions</a:t>
            </a:r>
            <a:endParaRPr lang="en-US" altLang="en-US" sz="2400" dirty="0">
              <a:solidFill>
                <a:schemeClr val="tx2">
                  <a:lumMod val="75000"/>
                </a:schemeClr>
              </a:solidFill>
            </a:endParaRPr>
          </a:p>
        </p:txBody>
      </p:sp>
      <p:pic>
        <p:nvPicPr>
          <p:cNvPr id="31754" name="Picture 1">
            <a:extLst>
              <a:ext uri="{FF2B5EF4-FFF2-40B4-BE49-F238E27FC236}">
                <a16:creationId xmlns:a16="http://schemas.microsoft.com/office/drawing/2014/main" id="{A98855B2-754E-40D5-AC0C-C1750145DA7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72114" y="2783555"/>
            <a:ext cx="3146425" cy="157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descr="GENOME-HEADER">
            <a:extLst>
              <a:ext uri="{FF2B5EF4-FFF2-40B4-BE49-F238E27FC236}">
                <a16:creationId xmlns:a16="http://schemas.microsoft.com/office/drawing/2014/main" id="{10775F64-3892-40DD-836D-2322F65A5D5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615697" y="0"/>
            <a:ext cx="2576303" cy="3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a:extLst>
              <a:ext uri="{FF2B5EF4-FFF2-40B4-BE49-F238E27FC236}">
                <a16:creationId xmlns:a16="http://schemas.microsoft.com/office/drawing/2014/main" id="{2DA5EABD-4742-423D-866D-30F6ECEDE2DD}"/>
              </a:ext>
            </a:extLst>
          </p:cNvPr>
          <p:cNvSpPr/>
          <p:nvPr/>
        </p:nvSpPr>
        <p:spPr>
          <a:xfrm>
            <a:off x="606117" y="116040"/>
            <a:ext cx="3342197" cy="911019"/>
          </a:xfrm>
          <a:prstGeom prst="rect">
            <a:avLst/>
          </a:prstGeom>
        </p:spPr>
        <p:txBody>
          <a:bodyPr wrap="none">
            <a:spAutoFit/>
          </a:bodyPr>
          <a:lstStyle/>
          <a:p>
            <a:pPr lvl="0">
              <a:lnSpc>
                <a:spcPct val="95000"/>
              </a:lnSpc>
              <a:spcBef>
                <a:spcPct val="0"/>
              </a:spcBef>
            </a:pPr>
            <a:r>
              <a:rPr lang="en-US" altLang="en-US" sz="3200" b="1" i="1" dirty="0">
                <a:solidFill>
                  <a:srgbClr val="003366"/>
                </a:solidFill>
              </a:rPr>
              <a:t>NGS</a:t>
            </a:r>
          </a:p>
          <a:p>
            <a:pPr lvl="0">
              <a:lnSpc>
                <a:spcPct val="95000"/>
              </a:lnSpc>
              <a:spcBef>
                <a:spcPct val="0"/>
              </a:spcBef>
            </a:pPr>
            <a:r>
              <a:rPr lang="en-US" altLang="en-US" sz="2400" b="1" i="1" dirty="0">
                <a:solidFill>
                  <a:schemeClr val="accent2">
                    <a:lumMod val="75000"/>
                  </a:schemeClr>
                </a:solidFill>
              </a:rPr>
              <a:t>Challenges &amp; Limitations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59364BA0-BEB2-4806-81F4-6966127A2CF0}"/>
              </a:ext>
            </a:extLst>
          </p:cNvPr>
          <p:cNvSpPr/>
          <p:nvPr/>
        </p:nvSpPr>
        <p:spPr>
          <a:xfrm>
            <a:off x="1045029" y="3672215"/>
            <a:ext cx="4925038" cy="1896893"/>
          </a:xfrm>
          <a:prstGeom prst="roundRect">
            <a:avLst>
              <a:gd name="adj" fmla="val 6311"/>
            </a:avLst>
          </a:prstGeom>
          <a:solidFill>
            <a:schemeClr val="accent1">
              <a:lumMod val="40000"/>
              <a:lumOff val="60000"/>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pic>
        <p:nvPicPr>
          <p:cNvPr id="35849" name="Picture 2">
            <a:extLst>
              <a:ext uri="{FF2B5EF4-FFF2-40B4-BE49-F238E27FC236}">
                <a16:creationId xmlns:a16="http://schemas.microsoft.com/office/drawing/2014/main" id="{A61AFE03-3A4B-4FF5-BDBB-8B79C1DDAE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01202" y="2600039"/>
            <a:ext cx="4925038" cy="3041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3">
            <a:extLst>
              <a:ext uri="{FF2B5EF4-FFF2-40B4-BE49-F238E27FC236}">
                <a16:creationId xmlns:a16="http://schemas.microsoft.com/office/drawing/2014/main" id="{E2612A9D-BAC8-4919-AF11-2326AF48527D}"/>
              </a:ext>
            </a:extLst>
          </p:cNvPr>
          <p:cNvSpPr txBox="1">
            <a:spLocks/>
          </p:cNvSpPr>
          <p:nvPr/>
        </p:nvSpPr>
        <p:spPr>
          <a:xfrm>
            <a:off x="365760" y="1459082"/>
            <a:ext cx="9805353" cy="1896893"/>
          </a:xfrm>
          <a:prstGeom prst="rect">
            <a:avLst/>
          </a:prstGeom>
        </p:spPr>
        <p:txBody>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Clr>
                <a:srgbClr val="E98F2B"/>
              </a:buClr>
              <a:buSzPct val="80000"/>
              <a:defRPr/>
            </a:pPr>
            <a:r>
              <a:rPr lang="en-US" altLang="en-US" sz="1800" dirty="0">
                <a:solidFill>
                  <a:schemeClr val="tx2">
                    <a:lumMod val="75000"/>
                  </a:schemeClr>
                </a:solidFill>
                <a:latin typeface="Calibri" panose="020F0502020204030204" pitchFamily="34" charset="0"/>
                <a:ea typeface="Calibri" panose="020F0502020204030204" pitchFamily="34" charset="0"/>
                <a:cs typeface="Calibri" panose="020F0502020204030204" pitchFamily="34" charset="0"/>
              </a:rPr>
              <a:t>Sequencing of </a:t>
            </a:r>
            <a:r>
              <a:rPr lang="en-US" altLang="en-US" sz="1800" b="1" dirty="0">
                <a:solidFill>
                  <a:schemeClr val="tx2">
                    <a:lumMod val="75000"/>
                  </a:schemeClr>
                </a:solidFill>
                <a:latin typeface="Calibri" panose="020F0502020204030204" pitchFamily="34" charset="0"/>
                <a:ea typeface="Calibri" panose="020F0502020204030204" pitchFamily="34" charset="0"/>
                <a:cs typeface="Calibri" panose="020F0502020204030204" pitchFamily="34" charset="0"/>
              </a:rPr>
              <a:t>native single molecules </a:t>
            </a:r>
            <a:r>
              <a:rPr lang="en-US" altLang="en-US" sz="1800" dirty="0">
                <a:solidFill>
                  <a:schemeClr val="tx2">
                    <a:lumMod val="75000"/>
                  </a:schemeClr>
                </a:solidFill>
                <a:latin typeface="Calibri" panose="020F0502020204030204" pitchFamily="34" charset="0"/>
                <a:ea typeface="Calibri" panose="020F0502020204030204" pitchFamily="34" charset="0"/>
                <a:cs typeface="Calibri" panose="020F0502020204030204" pitchFamily="34" charset="0"/>
              </a:rPr>
              <a:t>(no need for PCR amplification)</a:t>
            </a:r>
          </a:p>
          <a:p>
            <a:pPr marL="0" indent="0">
              <a:buClr>
                <a:srgbClr val="E98F2B"/>
              </a:buClr>
              <a:buSzPct val="80000"/>
              <a:buNone/>
              <a:defRPr/>
            </a:pPr>
            <a:endParaRPr lang="en-US" altLang="en-US" sz="900" dirty="0">
              <a:solidFill>
                <a:schemeClr val="tx2">
                  <a:lumMod val="75000"/>
                </a:schemeClr>
              </a:solidFill>
              <a:latin typeface="Calibri" panose="020F0502020204030204" pitchFamily="34" charset="0"/>
              <a:ea typeface="Calibri" panose="020F0502020204030204" pitchFamily="34" charset="0"/>
              <a:cs typeface="Calibri" panose="020F0502020204030204" pitchFamily="34" charset="0"/>
            </a:endParaRPr>
          </a:p>
          <a:p>
            <a:pPr>
              <a:buClr>
                <a:srgbClr val="E98F2B"/>
              </a:buClr>
              <a:buSzPct val="80000"/>
              <a:defRPr/>
            </a:pPr>
            <a:r>
              <a:rPr lang="en-US" altLang="en-US" sz="1800" dirty="0">
                <a:solidFill>
                  <a:schemeClr val="tx2">
                    <a:lumMod val="75000"/>
                  </a:schemeClr>
                </a:solidFill>
                <a:latin typeface="Calibri" panose="020F0502020204030204" pitchFamily="34" charset="0"/>
                <a:ea typeface="Calibri" panose="020F0502020204030204" pitchFamily="34" charset="0"/>
                <a:cs typeface="Calibri" panose="020F0502020204030204" pitchFamily="34" charset="0"/>
              </a:rPr>
              <a:t>Real-time monitoring and analysis of sequencing data</a:t>
            </a:r>
          </a:p>
          <a:p>
            <a:pPr marL="0" indent="0">
              <a:buClr>
                <a:srgbClr val="E98F2B"/>
              </a:buClr>
              <a:buSzPct val="80000"/>
              <a:buNone/>
              <a:defRPr/>
            </a:pPr>
            <a:endParaRPr lang="en-US" altLang="en-US" sz="900" dirty="0">
              <a:solidFill>
                <a:schemeClr val="tx2">
                  <a:lumMod val="75000"/>
                </a:schemeClr>
              </a:solidFill>
              <a:latin typeface="Calibri" panose="020F0502020204030204" pitchFamily="34" charset="0"/>
              <a:ea typeface="Calibri" panose="020F0502020204030204" pitchFamily="34" charset="0"/>
              <a:cs typeface="Calibri" panose="020F0502020204030204" pitchFamily="34" charset="0"/>
            </a:endParaRPr>
          </a:p>
          <a:p>
            <a:pPr>
              <a:buClr>
                <a:srgbClr val="E98F2B"/>
              </a:buClr>
              <a:buSzPct val="80000"/>
              <a:defRPr/>
            </a:pPr>
            <a:r>
              <a:rPr lang="en-US" altLang="en-US" sz="1800" b="1" u="sng" dirty="0">
                <a:solidFill>
                  <a:schemeClr val="tx2">
                    <a:lumMod val="75000"/>
                  </a:schemeClr>
                </a:solidFill>
                <a:latin typeface="Calibri" panose="020F0502020204030204" pitchFamily="34" charset="0"/>
                <a:ea typeface="Calibri" panose="020F0502020204030204" pitchFamily="34" charset="0"/>
                <a:cs typeface="Calibri" panose="020F0502020204030204" pitchFamily="34" charset="0"/>
              </a:rPr>
              <a:t>Long read </a:t>
            </a:r>
            <a:r>
              <a:rPr lang="en-US" altLang="en-US" sz="1800" dirty="0">
                <a:solidFill>
                  <a:schemeClr val="tx2">
                    <a:lumMod val="75000"/>
                  </a:schemeClr>
                </a:solidFill>
                <a:latin typeface="Calibri" panose="020F0502020204030204" pitchFamily="34" charset="0"/>
                <a:ea typeface="Calibri" panose="020F0502020204030204" pitchFamily="34" charset="0"/>
                <a:cs typeface="Calibri" panose="020F0502020204030204" pitchFamily="34" charset="0"/>
              </a:rPr>
              <a:t>sequencing (&gt;10kb)</a:t>
            </a:r>
            <a:endParaRPr lang="en-US" altLang="en-US" sz="2800" dirty="0">
              <a:solidFill>
                <a:schemeClr val="tx2">
                  <a:lumMod val="75000"/>
                </a:schemeClr>
              </a:solidFill>
              <a:latin typeface="Calibri" panose="020F0502020204030204" pitchFamily="34" charset="0"/>
              <a:ea typeface="Calibri" panose="020F0502020204030204" pitchFamily="34" charset="0"/>
              <a:cs typeface="Calibri" panose="020F0502020204030204" pitchFamily="34" charset="0"/>
            </a:endParaRPr>
          </a:p>
        </p:txBody>
      </p:sp>
      <p:cxnSp>
        <p:nvCxnSpPr>
          <p:cNvPr id="5" name="Straight Arrow Connector 4">
            <a:extLst>
              <a:ext uri="{FF2B5EF4-FFF2-40B4-BE49-F238E27FC236}">
                <a16:creationId xmlns:a16="http://schemas.microsoft.com/office/drawing/2014/main" id="{8380292E-B59C-404C-9C2A-750AC160560C}"/>
              </a:ext>
            </a:extLst>
          </p:cNvPr>
          <p:cNvCxnSpPr>
            <a:cxnSpLocks/>
          </p:cNvCxnSpPr>
          <p:nvPr/>
        </p:nvCxnSpPr>
        <p:spPr>
          <a:xfrm>
            <a:off x="1288527" y="2850303"/>
            <a:ext cx="305142" cy="74316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68BEB26A-9F65-405D-A8A8-9F1696DF6916}"/>
              </a:ext>
            </a:extLst>
          </p:cNvPr>
          <p:cNvSpPr/>
          <p:nvPr/>
        </p:nvSpPr>
        <p:spPr>
          <a:xfrm>
            <a:off x="1005840" y="3728362"/>
            <a:ext cx="5090160" cy="1754326"/>
          </a:xfrm>
          <a:prstGeom prst="rect">
            <a:avLst/>
          </a:prstGeom>
        </p:spPr>
        <p:txBody>
          <a:bodyPr wrap="square">
            <a:spAutoFit/>
          </a:bodyPr>
          <a:lstStyle/>
          <a:p>
            <a:pPr marL="177800" indent="-177800">
              <a:buClr>
                <a:srgbClr val="E98F2B"/>
              </a:buClr>
              <a:buSzPct val="80000"/>
              <a:buFont typeface="Arial" panose="020B0604020202020204" pitchFamily="34" charset="0"/>
              <a:buChar char="•"/>
            </a:pPr>
            <a:r>
              <a:rPr lang="en-US" dirty="0"/>
              <a:t>Drastically improve the quality of genome assembly and the analysis of genome structures </a:t>
            </a:r>
          </a:p>
          <a:p>
            <a:pPr marL="177800" indent="-177800">
              <a:buClr>
                <a:srgbClr val="E98F2B"/>
              </a:buClr>
              <a:buSzPct val="80000"/>
              <a:buFont typeface="Arial" panose="020B0604020202020204" pitchFamily="34" charset="0"/>
              <a:buChar char="•"/>
            </a:pPr>
            <a:endParaRPr lang="en-US" dirty="0"/>
          </a:p>
          <a:p>
            <a:pPr marL="177800" indent="-177800">
              <a:buClr>
                <a:srgbClr val="E98F2B"/>
              </a:buClr>
              <a:buSzPct val="80000"/>
              <a:buFont typeface="Arial" panose="020B0604020202020204" pitchFamily="34" charset="0"/>
              <a:buChar char="•"/>
            </a:pPr>
            <a:r>
              <a:rPr lang="en-US" dirty="0"/>
              <a:t>Easier characterization of large insertions, deletions, translocations and other structural changes that may exist throughout the genomes.</a:t>
            </a:r>
          </a:p>
        </p:txBody>
      </p:sp>
      <p:sp>
        <p:nvSpPr>
          <p:cNvPr id="19" name="Rectangle 18">
            <a:extLst>
              <a:ext uri="{FF2B5EF4-FFF2-40B4-BE49-F238E27FC236}">
                <a16:creationId xmlns:a16="http://schemas.microsoft.com/office/drawing/2014/main" id="{917DE96E-363E-482D-BC98-70F549D3FC41}"/>
              </a:ext>
            </a:extLst>
          </p:cNvPr>
          <p:cNvSpPr/>
          <p:nvPr/>
        </p:nvSpPr>
        <p:spPr>
          <a:xfrm>
            <a:off x="606117" y="116040"/>
            <a:ext cx="6965561" cy="929485"/>
          </a:xfrm>
          <a:prstGeom prst="rect">
            <a:avLst/>
          </a:prstGeom>
        </p:spPr>
        <p:txBody>
          <a:bodyPr wrap="none">
            <a:spAutoFit/>
          </a:bodyPr>
          <a:lstStyle/>
          <a:p>
            <a:pPr lvl="0">
              <a:lnSpc>
                <a:spcPct val="95000"/>
              </a:lnSpc>
              <a:spcBef>
                <a:spcPct val="0"/>
              </a:spcBef>
            </a:pPr>
            <a:r>
              <a:rPr lang="en-US" altLang="en-US" sz="3200" b="1" i="1" dirty="0">
                <a:solidFill>
                  <a:srgbClr val="003366"/>
                </a:solidFill>
              </a:rPr>
              <a:t>3rd Generation Sequencing:</a:t>
            </a:r>
          </a:p>
          <a:p>
            <a:pPr algn="ctr">
              <a:defRPr/>
            </a:pPr>
            <a:r>
              <a:rPr lang="en-US" sz="2400" i="1" dirty="0">
                <a:solidFill>
                  <a:srgbClr val="0606A2"/>
                </a:solidFill>
                <a:cs typeface="Calibri" panose="020F0502020204030204" pitchFamily="34" charset="0"/>
              </a:rPr>
              <a:t>Single Molecule </a:t>
            </a:r>
            <a:r>
              <a:rPr lang="en-US" sz="2400" i="1" dirty="0">
                <a:solidFill>
                  <a:srgbClr val="00B0F0"/>
                </a:solidFill>
                <a:cs typeface="Calibri" panose="020F0502020204030204" pitchFamily="34" charset="0"/>
              </a:rPr>
              <a:t>Real Time </a:t>
            </a:r>
            <a:r>
              <a:rPr lang="en-US" sz="2400" i="1" dirty="0">
                <a:solidFill>
                  <a:srgbClr val="B907E9"/>
                </a:solidFill>
                <a:cs typeface="Calibri" panose="020F0502020204030204" pitchFamily="34" charset="0"/>
              </a:rPr>
              <a:t>Long Reads </a:t>
            </a:r>
            <a:r>
              <a:rPr lang="en-US" sz="2400" i="1" dirty="0">
                <a:solidFill>
                  <a:schemeClr val="tx2">
                    <a:lumMod val="75000"/>
                  </a:schemeClr>
                </a:solidFill>
                <a:cs typeface="Calibri" panose="020F0502020204030204" pitchFamily="34" charset="0"/>
              </a:rPr>
              <a:t>Sequencing</a:t>
            </a:r>
          </a:p>
        </p:txBody>
      </p:sp>
      <p:pic>
        <p:nvPicPr>
          <p:cNvPr id="20" name="Picture 10" descr="GENOME-HEADER">
            <a:extLst>
              <a:ext uri="{FF2B5EF4-FFF2-40B4-BE49-F238E27FC236}">
                <a16:creationId xmlns:a16="http://schemas.microsoft.com/office/drawing/2014/main" id="{A0FA274D-91CE-44E9-939E-7BC17931B4E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15697" y="0"/>
            <a:ext cx="2576303" cy="3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15">
            <a:extLst>
              <a:ext uri="{FF2B5EF4-FFF2-40B4-BE49-F238E27FC236}">
                <a16:creationId xmlns:a16="http://schemas.microsoft.com/office/drawing/2014/main" id="{E6B37A49-A97A-4D4C-84A1-19A4E3FF3B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6075" y="188912"/>
            <a:ext cx="1600200"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1" name="Rectangle 17">
            <a:extLst>
              <a:ext uri="{FF2B5EF4-FFF2-40B4-BE49-F238E27FC236}">
                <a16:creationId xmlns:a16="http://schemas.microsoft.com/office/drawing/2014/main" id="{6A2ABEC7-2BD3-4DCB-A582-A0C5DAFD9D2B}"/>
              </a:ext>
            </a:extLst>
          </p:cNvPr>
          <p:cNvSpPr>
            <a:spLocks noChangeArrowheads="1"/>
          </p:cNvSpPr>
          <p:nvPr/>
        </p:nvSpPr>
        <p:spPr bwMode="auto">
          <a:xfrm>
            <a:off x="8908630" y="3682329"/>
            <a:ext cx="6988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800" dirty="0" err="1">
                <a:solidFill>
                  <a:srgbClr val="003366"/>
                </a:solidFill>
              </a:rPr>
              <a:t>Revio</a:t>
            </a:r>
            <a:endParaRPr lang="en-US" altLang="en-US" sz="1800" dirty="0">
              <a:solidFill>
                <a:srgbClr val="003366"/>
              </a:solidFill>
            </a:endParaRPr>
          </a:p>
        </p:txBody>
      </p:sp>
      <p:sp>
        <p:nvSpPr>
          <p:cNvPr id="37893" name="Rectangle 9">
            <a:extLst>
              <a:ext uri="{FF2B5EF4-FFF2-40B4-BE49-F238E27FC236}">
                <a16:creationId xmlns:a16="http://schemas.microsoft.com/office/drawing/2014/main" id="{4855C8EA-F05F-401F-9311-C0DD0D83438E}"/>
              </a:ext>
            </a:extLst>
          </p:cNvPr>
          <p:cNvSpPr>
            <a:spLocks noChangeArrowheads="1"/>
          </p:cNvSpPr>
          <p:nvPr/>
        </p:nvSpPr>
        <p:spPr bwMode="auto">
          <a:xfrm>
            <a:off x="1993900" y="227013"/>
            <a:ext cx="41021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600">
                <a:solidFill>
                  <a:srgbClr val="003366"/>
                </a:solidFill>
              </a:rPr>
              <a:t>Single Molecule Real Time (SMRT) Sequencing</a:t>
            </a:r>
          </a:p>
        </p:txBody>
      </p:sp>
      <p:pic>
        <p:nvPicPr>
          <p:cNvPr id="37895" name="Picture 3">
            <a:extLst>
              <a:ext uri="{FF2B5EF4-FFF2-40B4-BE49-F238E27FC236}">
                <a16:creationId xmlns:a16="http://schemas.microsoft.com/office/drawing/2014/main" id="{010A931B-B47B-4FE7-A9A7-F73077023CB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6219" y="2764739"/>
            <a:ext cx="4832744" cy="4009835"/>
          </a:xfrm>
          <a:prstGeom prst="rect">
            <a:avLst/>
          </a:prstGeom>
          <a:noFill/>
          <a:ln w="15875">
            <a:solidFill>
              <a:srgbClr val="6699FF"/>
            </a:solidFill>
            <a:miter lim="800000"/>
            <a:headEnd/>
            <a:tailEnd/>
          </a:ln>
          <a:extLst>
            <a:ext uri="{909E8E84-426E-40DD-AFC4-6F175D3DCCD1}">
              <a14:hiddenFill xmlns:a14="http://schemas.microsoft.com/office/drawing/2010/main">
                <a:solidFill>
                  <a:srgbClr val="FFFFFF"/>
                </a:solidFill>
              </a14:hiddenFill>
            </a:ext>
          </a:extLst>
        </p:spPr>
      </p:pic>
      <p:pic>
        <p:nvPicPr>
          <p:cNvPr id="17" name="Picture 10" descr="GENOME-HEADER">
            <a:extLst>
              <a:ext uri="{FF2B5EF4-FFF2-40B4-BE49-F238E27FC236}">
                <a16:creationId xmlns:a16="http://schemas.microsoft.com/office/drawing/2014/main" id="{AD10EE95-8D1B-4F9C-B246-1AFC51D5A61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15697" y="0"/>
            <a:ext cx="2576303" cy="3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a:extLst>
              <a:ext uri="{FF2B5EF4-FFF2-40B4-BE49-F238E27FC236}">
                <a16:creationId xmlns:a16="http://schemas.microsoft.com/office/drawing/2014/main" id="{9B25CB21-8C24-4B37-A676-52D58FBF2CD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615697" y="2969096"/>
            <a:ext cx="2576302" cy="3805478"/>
          </a:xfrm>
          <a:prstGeom prst="rect">
            <a:avLst/>
          </a:prstGeom>
        </p:spPr>
      </p:pic>
      <p:pic>
        <p:nvPicPr>
          <p:cNvPr id="11" name="Picture 10">
            <a:extLst>
              <a:ext uri="{FF2B5EF4-FFF2-40B4-BE49-F238E27FC236}">
                <a16:creationId xmlns:a16="http://schemas.microsoft.com/office/drawing/2014/main" id="{876B7E8F-6D69-4CED-B249-C7EA6BA8533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804639" y="5036312"/>
            <a:ext cx="1694376" cy="1769681"/>
          </a:xfrm>
          <a:prstGeom prst="rect">
            <a:avLst/>
          </a:prstGeom>
        </p:spPr>
      </p:pic>
      <p:sp>
        <p:nvSpPr>
          <p:cNvPr id="27" name="Rectangle 17">
            <a:extLst>
              <a:ext uri="{FF2B5EF4-FFF2-40B4-BE49-F238E27FC236}">
                <a16:creationId xmlns:a16="http://schemas.microsoft.com/office/drawing/2014/main" id="{AD393CF5-81F0-4280-B7B4-48F6644805C1}"/>
              </a:ext>
            </a:extLst>
          </p:cNvPr>
          <p:cNvSpPr>
            <a:spLocks noChangeArrowheads="1"/>
          </p:cNvSpPr>
          <p:nvPr/>
        </p:nvSpPr>
        <p:spPr bwMode="auto">
          <a:xfrm>
            <a:off x="7129990" y="6174537"/>
            <a:ext cx="6353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800" dirty="0">
                <a:solidFill>
                  <a:srgbClr val="003366"/>
                </a:solidFill>
              </a:rPr>
              <a:t>Vega</a:t>
            </a:r>
          </a:p>
        </p:txBody>
      </p:sp>
      <p:pic>
        <p:nvPicPr>
          <p:cNvPr id="13" name="Picture 12">
            <a:extLst>
              <a:ext uri="{FF2B5EF4-FFF2-40B4-BE49-F238E27FC236}">
                <a16:creationId xmlns:a16="http://schemas.microsoft.com/office/drawing/2014/main" id="{9A2E6D03-528E-4802-BCB6-9B6A16D4705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144269" y="591478"/>
            <a:ext cx="2113784" cy="1765631"/>
          </a:xfrm>
          <a:prstGeom prst="rect">
            <a:avLst/>
          </a:prstGeom>
        </p:spPr>
      </p:pic>
      <p:pic>
        <p:nvPicPr>
          <p:cNvPr id="19" name="Picture 18">
            <a:extLst>
              <a:ext uri="{FF2B5EF4-FFF2-40B4-BE49-F238E27FC236}">
                <a16:creationId xmlns:a16="http://schemas.microsoft.com/office/drawing/2014/main" id="{37150D26-97BB-405F-9717-65C0CE14A9B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812588" y="3553374"/>
            <a:ext cx="2808585" cy="1162337"/>
          </a:xfrm>
          <a:prstGeom prst="rect">
            <a:avLst/>
          </a:prstGeom>
        </p:spPr>
      </p:pic>
      <p:pic>
        <p:nvPicPr>
          <p:cNvPr id="28" name="Picture 27">
            <a:extLst>
              <a:ext uri="{FF2B5EF4-FFF2-40B4-BE49-F238E27FC236}">
                <a16:creationId xmlns:a16="http://schemas.microsoft.com/office/drawing/2014/main" id="{429A7051-179F-49B8-BF8D-4EBF02FC1E6D}"/>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981185" y="1197695"/>
            <a:ext cx="1715193" cy="1724722"/>
          </a:xfrm>
          <a:prstGeom prst="rect">
            <a:avLst/>
          </a:prstGeom>
        </p:spPr>
      </p:pic>
      <p:pic>
        <p:nvPicPr>
          <p:cNvPr id="30" name="Picture 29">
            <a:extLst>
              <a:ext uri="{FF2B5EF4-FFF2-40B4-BE49-F238E27FC236}">
                <a16:creationId xmlns:a16="http://schemas.microsoft.com/office/drawing/2014/main" id="{9537113A-54F6-401C-B394-A8CBDD2C6670}"/>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20269889">
            <a:off x="3792936" y="1713611"/>
            <a:ext cx="1086289" cy="476443"/>
          </a:xfrm>
          <a:prstGeom prst="rect">
            <a:avLst/>
          </a:prstGeom>
        </p:spPr>
      </p:pic>
      <p:pic>
        <p:nvPicPr>
          <p:cNvPr id="39" name="Picture 38">
            <a:extLst>
              <a:ext uri="{FF2B5EF4-FFF2-40B4-BE49-F238E27FC236}">
                <a16:creationId xmlns:a16="http://schemas.microsoft.com/office/drawing/2014/main" id="{D9EAFDFF-AE75-4E73-8962-687994064186}"/>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20269889">
            <a:off x="6311644" y="754074"/>
            <a:ext cx="1086289" cy="476443"/>
          </a:xfrm>
          <a:prstGeom prst="rect">
            <a:avLst/>
          </a:prstGeom>
        </p:spPr>
      </p:pic>
      <p:sp>
        <p:nvSpPr>
          <p:cNvPr id="18" name="TextBox 32">
            <a:extLst>
              <a:ext uri="{FF2B5EF4-FFF2-40B4-BE49-F238E27FC236}">
                <a16:creationId xmlns:a16="http://schemas.microsoft.com/office/drawing/2014/main" id="{CB7F2CEA-7B9A-4F17-8F61-9F173769CB6B}"/>
              </a:ext>
            </a:extLst>
          </p:cNvPr>
          <p:cNvSpPr txBox="1">
            <a:spLocks noChangeArrowheads="1"/>
          </p:cNvSpPr>
          <p:nvPr/>
        </p:nvSpPr>
        <p:spPr bwMode="auto">
          <a:xfrm>
            <a:off x="9705944" y="1592478"/>
            <a:ext cx="21796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400" dirty="0">
                <a:solidFill>
                  <a:schemeClr val="accent1">
                    <a:lumMod val="50000"/>
                  </a:schemeClr>
                </a:solidFill>
              </a:rPr>
              <a:t>Yield: 50</a:t>
            </a:r>
            <a:r>
              <a:rPr lang="el-GR" altLang="en-US" sz="1400" dirty="0">
                <a:solidFill>
                  <a:schemeClr val="accent1">
                    <a:lumMod val="50000"/>
                  </a:schemeClr>
                </a:solidFill>
              </a:rPr>
              <a:t>0</a:t>
            </a:r>
            <a:r>
              <a:rPr lang="en-US" altLang="en-US" sz="1400" dirty="0">
                <a:solidFill>
                  <a:schemeClr val="accent1">
                    <a:lumMod val="50000"/>
                  </a:schemeClr>
                </a:solidFill>
              </a:rPr>
              <a:t> Gb in </a:t>
            </a:r>
            <a:r>
              <a:rPr lang="el-GR" altLang="en-US" sz="1400" dirty="0">
                <a:solidFill>
                  <a:schemeClr val="accent1">
                    <a:lumMod val="50000"/>
                  </a:schemeClr>
                </a:solidFill>
              </a:rPr>
              <a:t>30</a:t>
            </a:r>
            <a:r>
              <a:rPr lang="en-US" altLang="en-US" sz="1400" dirty="0">
                <a:solidFill>
                  <a:schemeClr val="accent1">
                    <a:lumMod val="50000"/>
                  </a:schemeClr>
                </a:solidFill>
              </a:rPr>
              <a:t> </a:t>
            </a:r>
            <a:r>
              <a:rPr lang="en-US" altLang="en-US" sz="1400" dirty="0" err="1">
                <a:solidFill>
                  <a:schemeClr val="accent1">
                    <a:lumMod val="50000"/>
                  </a:schemeClr>
                </a:solidFill>
              </a:rPr>
              <a:t>hrs</a:t>
            </a:r>
            <a:r>
              <a:rPr lang="en-US" altLang="en-US" sz="1400" dirty="0">
                <a:solidFill>
                  <a:schemeClr val="accent1">
                    <a:lumMod val="50000"/>
                  </a:schemeClr>
                </a:solidFill>
              </a:rPr>
              <a:t> run</a:t>
            </a:r>
          </a:p>
        </p:txBody>
      </p:sp>
      <p:sp>
        <p:nvSpPr>
          <p:cNvPr id="20" name="TextBox 33">
            <a:extLst>
              <a:ext uri="{FF2B5EF4-FFF2-40B4-BE49-F238E27FC236}">
                <a16:creationId xmlns:a16="http://schemas.microsoft.com/office/drawing/2014/main" id="{7BF2427E-1FAF-4288-8D35-CE07CE631A6C}"/>
              </a:ext>
            </a:extLst>
          </p:cNvPr>
          <p:cNvSpPr txBox="1">
            <a:spLocks noChangeArrowheads="1"/>
          </p:cNvSpPr>
          <p:nvPr/>
        </p:nvSpPr>
        <p:spPr bwMode="auto">
          <a:xfrm>
            <a:off x="9707531" y="1940141"/>
            <a:ext cx="2181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400" dirty="0">
                <a:solidFill>
                  <a:schemeClr val="accent1">
                    <a:lumMod val="50000"/>
                  </a:schemeClr>
                </a:solidFill>
              </a:rPr>
              <a:t>Read length: </a:t>
            </a:r>
            <a:r>
              <a:rPr lang="el-GR" altLang="en-US" sz="1400" dirty="0">
                <a:solidFill>
                  <a:schemeClr val="accent1">
                    <a:lumMod val="50000"/>
                  </a:schemeClr>
                </a:solidFill>
              </a:rPr>
              <a:t>20-25 </a:t>
            </a:r>
            <a:r>
              <a:rPr lang="en-US" altLang="en-US" sz="1400" dirty="0" err="1">
                <a:solidFill>
                  <a:schemeClr val="accent1">
                    <a:lumMod val="50000"/>
                  </a:schemeClr>
                </a:solidFill>
              </a:rPr>
              <a:t>Kb</a:t>
            </a:r>
            <a:endParaRPr lang="en-US" altLang="en-US" sz="1400" dirty="0">
              <a:solidFill>
                <a:schemeClr val="accent1">
                  <a:lumMod val="50000"/>
                </a:schemeClr>
              </a:solidFill>
            </a:endParaRPr>
          </a:p>
        </p:txBody>
      </p:sp>
      <p:sp>
        <p:nvSpPr>
          <p:cNvPr id="22" name="Rectangle 21">
            <a:extLst>
              <a:ext uri="{FF2B5EF4-FFF2-40B4-BE49-F238E27FC236}">
                <a16:creationId xmlns:a16="http://schemas.microsoft.com/office/drawing/2014/main" id="{BE656E68-88E7-4B98-A98A-D16B41EF4F9C}"/>
              </a:ext>
            </a:extLst>
          </p:cNvPr>
          <p:cNvSpPr/>
          <p:nvPr/>
        </p:nvSpPr>
        <p:spPr>
          <a:xfrm>
            <a:off x="9707530" y="2283041"/>
            <a:ext cx="1296988" cy="307975"/>
          </a:xfrm>
          <a:prstGeom prst="rect">
            <a:avLst/>
          </a:prstGeom>
        </p:spPr>
        <p:txBody>
          <a:bodyPr wrap="none">
            <a:spAutoFit/>
          </a:bodyPr>
          <a:lstStyle/>
          <a:p>
            <a:pPr>
              <a:defRPr/>
            </a:pPr>
            <a:r>
              <a:rPr lang="en-US" altLang="en-US" sz="1400" dirty="0">
                <a:solidFill>
                  <a:srgbClr val="C00000"/>
                </a:solidFill>
              </a:rPr>
              <a:t>Error rate: 13%</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9">
            <a:extLst>
              <a:ext uri="{FF2B5EF4-FFF2-40B4-BE49-F238E27FC236}">
                <a16:creationId xmlns:a16="http://schemas.microsoft.com/office/drawing/2014/main" id="{8F5EA7F5-5F2A-40A8-BF51-1ABF5A62EFBA}"/>
              </a:ext>
            </a:extLst>
          </p:cNvPr>
          <p:cNvSpPr>
            <a:spLocks noChangeArrowheads="1"/>
          </p:cNvSpPr>
          <p:nvPr/>
        </p:nvSpPr>
        <p:spPr bwMode="auto">
          <a:xfrm>
            <a:off x="2816392" y="237331"/>
            <a:ext cx="45799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600" dirty="0">
                <a:solidFill>
                  <a:srgbClr val="003366"/>
                </a:solidFill>
              </a:rPr>
              <a:t>Nanopore Single Molecule ionic current Sequencing</a:t>
            </a:r>
          </a:p>
        </p:txBody>
      </p:sp>
      <p:pic>
        <p:nvPicPr>
          <p:cNvPr id="39940" name="Picture 15">
            <a:extLst>
              <a:ext uri="{FF2B5EF4-FFF2-40B4-BE49-F238E27FC236}">
                <a16:creationId xmlns:a16="http://schemas.microsoft.com/office/drawing/2014/main" id="{E90E07C7-6A91-452A-A3BC-580B52A57DE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7181" y="107157"/>
            <a:ext cx="2484437" cy="62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1" name="Picture 3">
            <a:extLst>
              <a:ext uri="{FF2B5EF4-FFF2-40B4-BE49-F238E27FC236}">
                <a16:creationId xmlns:a16="http://schemas.microsoft.com/office/drawing/2014/main" id="{BC87121A-8CDF-43F0-9008-8BEDDD0B5EB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9809" y="1450977"/>
            <a:ext cx="5098051" cy="4588246"/>
          </a:xfrm>
          <a:prstGeom prst="rect">
            <a:avLst/>
          </a:prstGeom>
          <a:noFill/>
          <a:ln w="15875">
            <a:solidFill>
              <a:srgbClr val="6699FF"/>
            </a:solidFill>
            <a:miter lim="800000"/>
            <a:headEnd/>
            <a:tailEnd/>
          </a:ln>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2EC8E54F-B55C-4FAF-9A1F-736BA668AC21}"/>
              </a:ext>
            </a:extLst>
          </p:cNvPr>
          <p:cNvSpPr txBox="1"/>
          <p:nvPr/>
        </p:nvSpPr>
        <p:spPr>
          <a:xfrm>
            <a:off x="5772819" y="1084263"/>
            <a:ext cx="6306885" cy="2308324"/>
          </a:xfrm>
          <a:prstGeom prst="rect">
            <a:avLst/>
          </a:prstGeom>
          <a:noFill/>
        </p:spPr>
        <p:txBody>
          <a:bodyPr wrap="square">
            <a:spAutoFit/>
          </a:bodyPr>
          <a:lstStyle/>
          <a:p>
            <a:pPr marL="285750" indent="-285750">
              <a:buClr>
                <a:schemeClr val="accent2">
                  <a:lumMod val="75000"/>
                </a:schemeClr>
              </a:buClr>
              <a:buSzPct val="80000"/>
              <a:buFont typeface="Arial" panose="020B0604020202020204" pitchFamily="34" charset="0"/>
              <a:buChar char="•"/>
              <a:defRPr/>
            </a:pPr>
            <a:r>
              <a:rPr lang="en-US" dirty="0"/>
              <a:t>Membrane protein nanopores on silicon chip</a:t>
            </a:r>
          </a:p>
          <a:p>
            <a:pPr marL="171450" indent="-171450">
              <a:buClr>
                <a:schemeClr val="accent2">
                  <a:lumMod val="75000"/>
                </a:schemeClr>
              </a:buClr>
              <a:buSzPct val="80000"/>
              <a:buFont typeface="Arial" panose="020B0604020202020204" pitchFamily="34" charset="0"/>
              <a:buChar char="•"/>
              <a:defRPr/>
            </a:pPr>
            <a:endParaRPr lang="en-US" sz="1200" dirty="0"/>
          </a:p>
          <a:p>
            <a:pPr marL="285750" indent="-285750">
              <a:buClr>
                <a:schemeClr val="accent2">
                  <a:lumMod val="75000"/>
                </a:schemeClr>
              </a:buClr>
              <a:buSzPct val="80000"/>
              <a:buFont typeface="Arial" panose="020B0604020202020204" pitchFamily="34" charset="0"/>
              <a:buChar char="•"/>
              <a:defRPr/>
            </a:pPr>
            <a:r>
              <a:rPr lang="en-US" dirty="0"/>
              <a:t>Single stranded DNA or RNA molecules are sequenced in real-time while passing through the nanopores by measuring alterations in ionic current</a:t>
            </a:r>
          </a:p>
          <a:p>
            <a:pPr marL="171450" indent="-171450">
              <a:buClr>
                <a:schemeClr val="accent2">
                  <a:lumMod val="75000"/>
                </a:schemeClr>
              </a:buClr>
              <a:buSzPct val="80000"/>
              <a:buFont typeface="Arial" panose="020B0604020202020204" pitchFamily="34" charset="0"/>
              <a:buChar char="•"/>
              <a:defRPr/>
            </a:pPr>
            <a:endParaRPr lang="en-US" sz="1200" dirty="0"/>
          </a:p>
          <a:p>
            <a:pPr marL="285750" indent="-285750">
              <a:buClr>
                <a:schemeClr val="accent2">
                  <a:lumMod val="75000"/>
                </a:schemeClr>
              </a:buClr>
              <a:buSzPct val="80000"/>
              <a:buFont typeface="Arial" panose="020B0604020202020204" pitchFamily="34" charset="0"/>
              <a:buChar char="•"/>
              <a:defRPr/>
            </a:pPr>
            <a:r>
              <a:rPr lang="en-US" dirty="0"/>
              <a:t>Identify short stretches (4-5) and not individual bases</a:t>
            </a:r>
          </a:p>
          <a:p>
            <a:pPr>
              <a:buClr>
                <a:schemeClr val="accent2">
                  <a:lumMod val="75000"/>
                </a:schemeClr>
              </a:buClr>
              <a:buSzPct val="80000"/>
              <a:defRPr/>
            </a:pPr>
            <a:endParaRPr lang="en-US" sz="1200" dirty="0"/>
          </a:p>
          <a:p>
            <a:pPr marL="285750" indent="-285750">
              <a:buClr>
                <a:schemeClr val="accent2">
                  <a:lumMod val="75000"/>
                </a:schemeClr>
              </a:buClr>
              <a:buSzPct val="80000"/>
              <a:buFont typeface="Arial" panose="020B0604020202020204" pitchFamily="34" charset="0"/>
              <a:buChar char="•"/>
              <a:defRPr/>
            </a:pPr>
            <a:r>
              <a:rPr lang="en-US" dirty="0"/>
              <a:t>ultra-long sequencing reads (&gt;4 Mb)</a:t>
            </a:r>
          </a:p>
        </p:txBody>
      </p:sp>
      <p:pic>
        <p:nvPicPr>
          <p:cNvPr id="39943" name="Picture 4">
            <a:extLst>
              <a:ext uri="{FF2B5EF4-FFF2-40B4-BE49-F238E27FC236}">
                <a16:creationId xmlns:a16="http://schemas.microsoft.com/office/drawing/2014/main" id="{3213D983-F4C2-420E-8A3F-A0340B0FABD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55417" y="3745100"/>
            <a:ext cx="3341687"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4" name="Picture 7">
            <a:extLst>
              <a:ext uri="{FF2B5EF4-FFF2-40B4-BE49-F238E27FC236}">
                <a16:creationId xmlns:a16="http://schemas.microsoft.com/office/drawing/2014/main" id="{F9A57FAE-0FAD-4928-887D-A7DA49C3873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25178" y="5423089"/>
            <a:ext cx="4281488" cy="1214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0" descr="GENOME-HEADER">
            <a:extLst>
              <a:ext uri="{FF2B5EF4-FFF2-40B4-BE49-F238E27FC236}">
                <a16:creationId xmlns:a16="http://schemas.microsoft.com/office/drawing/2014/main" id="{F6DCFDC9-2498-43EA-A1A6-652093B7809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615697" y="0"/>
            <a:ext cx="2576303" cy="3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9">
            <a:extLst>
              <a:ext uri="{FF2B5EF4-FFF2-40B4-BE49-F238E27FC236}">
                <a16:creationId xmlns:a16="http://schemas.microsoft.com/office/drawing/2014/main" id="{ABDF5577-BD7A-4B5E-9527-F7FB93F91E05}"/>
              </a:ext>
            </a:extLst>
          </p:cNvPr>
          <p:cNvSpPr>
            <a:spLocks noChangeArrowheads="1"/>
          </p:cNvSpPr>
          <p:nvPr/>
        </p:nvSpPr>
        <p:spPr bwMode="auto">
          <a:xfrm>
            <a:off x="2816392" y="237331"/>
            <a:ext cx="45799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600" dirty="0">
                <a:solidFill>
                  <a:srgbClr val="003366"/>
                </a:solidFill>
              </a:rPr>
              <a:t>Nanopore Single Molecule ionic current Sequencing</a:t>
            </a:r>
          </a:p>
        </p:txBody>
      </p:sp>
      <p:pic>
        <p:nvPicPr>
          <p:cNvPr id="5" name="Picture 15">
            <a:extLst>
              <a:ext uri="{FF2B5EF4-FFF2-40B4-BE49-F238E27FC236}">
                <a16:creationId xmlns:a16="http://schemas.microsoft.com/office/drawing/2014/main" id="{A7596E7C-00D5-45C0-9419-80815740AE4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7181" y="107157"/>
            <a:ext cx="2484437" cy="62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0" descr="GENOME-HEADER">
            <a:extLst>
              <a:ext uri="{FF2B5EF4-FFF2-40B4-BE49-F238E27FC236}">
                <a16:creationId xmlns:a16="http://schemas.microsoft.com/office/drawing/2014/main" id="{CD46F3EC-64AF-47B9-89CD-0000A9BA81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15697" y="0"/>
            <a:ext cx="2576303" cy="3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a:extLst>
              <a:ext uri="{FF2B5EF4-FFF2-40B4-BE49-F238E27FC236}">
                <a16:creationId xmlns:a16="http://schemas.microsoft.com/office/drawing/2014/main" id="{459D73C6-42D5-4045-B473-35C06785A7E7}"/>
              </a:ext>
            </a:extLst>
          </p:cNvPr>
          <p:cNvSpPr/>
          <p:nvPr/>
        </p:nvSpPr>
        <p:spPr>
          <a:xfrm>
            <a:off x="3637730" y="3244334"/>
            <a:ext cx="4916539" cy="369332"/>
          </a:xfrm>
          <a:prstGeom prst="rect">
            <a:avLst/>
          </a:prstGeom>
        </p:spPr>
        <p:txBody>
          <a:bodyPr wrap="none">
            <a:spAutoFit/>
          </a:bodyPr>
          <a:lstStyle/>
          <a:p>
            <a:r>
              <a:rPr lang="en-US" dirty="0"/>
              <a:t>https://www.youtube.com/watch?v=RcP85JHLmnI</a:t>
            </a:r>
          </a:p>
        </p:txBody>
      </p:sp>
    </p:spTree>
    <p:extLst>
      <p:ext uri="{BB962C8B-B14F-4D97-AF65-F5344CB8AC3E}">
        <p14:creationId xmlns:p14="http://schemas.microsoft.com/office/powerpoint/2010/main" val="4608587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Rectangle: Rounded Corners 57">
            <a:extLst>
              <a:ext uri="{FF2B5EF4-FFF2-40B4-BE49-F238E27FC236}">
                <a16:creationId xmlns:a16="http://schemas.microsoft.com/office/drawing/2014/main" id="{586F1A0D-2601-4E37-BA5B-98CA468550B7}"/>
              </a:ext>
            </a:extLst>
          </p:cNvPr>
          <p:cNvSpPr/>
          <p:nvPr/>
        </p:nvSpPr>
        <p:spPr>
          <a:xfrm>
            <a:off x="6816726" y="3843880"/>
            <a:ext cx="4981157" cy="2481261"/>
          </a:xfrm>
          <a:prstGeom prst="roundRect">
            <a:avLst>
              <a:gd name="adj" fmla="val 10202"/>
            </a:avLst>
          </a:prstGeom>
          <a:solidFill>
            <a:schemeClr val="accent6">
              <a:lumMod val="60000"/>
              <a:lumOff val="40000"/>
              <a:alpha val="38000"/>
            </a:schemeClr>
          </a:solidFill>
          <a:ln>
            <a:solidFill>
              <a:srgbClr val="6699FF"/>
            </a:solidFill>
            <a:prstDash val="lgDash"/>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accent1">
                  <a:lumMod val="50000"/>
                </a:schemeClr>
              </a:solidFill>
            </a:endParaRPr>
          </a:p>
        </p:txBody>
      </p:sp>
      <p:pic>
        <p:nvPicPr>
          <p:cNvPr id="41986" name="Picture 6">
            <a:extLst>
              <a:ext uri="{FF2B5EF4-FFF2-40B4-BE49-F238E27FC236}">
                <a16:creationId xmlns:a16="http://schemas.microsoft.com/office/drawing/2014/main" id="{8F7FC12B-194B-4C2E-937B-77C6552C39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06" y="2805113"/>
            <a:ext cx="2632075"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7" name="Picture 8">
            <a:extLst>
              <a:ext uri="{FF2B5EF4-FFF2-40B4-BE49-F238E27FC236}">
                <a16:creationId xmlns:a16="http://schemas.microsoft.com/office/drawing/2014/main" id="{9B49F5E5-8AD3-47A3-A3C8-43057E7A208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3986" y="4848225"/>
            <a:ext cx="3351213" cy="187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8" name="Picture 10">
            <a:extLst>
              <a:ext uri="{FF2B5EF4-FFF2-40B4-BE49-F238E27FC236}">
                <a16:creationId xmlns:a16="http://schemas.microsoft.com/office/drawing/2014/main" id="{AB8D9057-3523-4FDC-851E-C91E5F957B7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0598" y="1430338"/>
            <a:ext cx="1122362"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9" name="Rectangle 18">
            <a:extLst>
              <a:ext uri="{FF2B5EF4-FFF2-40B4-BE49-F238E27FC236}">
                <a16:creationId xmlns:a16="http://schemas.microsoft.com/office/drawing/2014/main" id="{FD46D8C5-2DA9-4FA9-A285-D5B4B005ED4D}"/>
              </a:ext>
            </a:extLst>
          </p:cNvPr>
          <p:cNvSpPr>
            <a:spLocks noChangeArrowheads="1"/>
          </p:cNvSpPr>
          <p:nvPr/>
        </p:nvSpPr>
        <p:spPr bwMode="auto">
          <a:xfrm>
            <a:off x="2102960" y="1192214"/>
            <a:ext cx="9350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800">
                <a:solidFill>
                  <a:schemeClr val="accent1">
                    <a:lumMod val="50000"/>
                  </a:schemeClr>
                </a:solidFill>
              </a:rPr>
              <a:t>MinION</a:t>
            </a:r>
          </a:p>
        </p:txBody>
      </p:sp>
      <p:sp>
        <p:nvSpPr>
          <p:cNvPr id="41990" name="Rectangle 19">
            <a:extLst>
              <a:ext uri="{FF2B5EF4-FFF2-40B4-BE49-F238E27FC236}">
                <a16:creationId xmlns:a16="http://schemas.microsoft.com/office/drawing/2014/main" id="{68128910-C0B2-4AE2-A79C-438CA0CB5A99}"/>
              </a:ext>
            </a:extLst>
          </p:cNvPr>
          <p:cNvSpPr>
            <a:spLocks noChangeArrowheads="1"/>
          </p:cNvSpPr>
          <p:nvPr/>
        </p:nvSpPr>
        <p:spPr bwMode="auto">
          <a:xfrm>
            <a:off x="2649081" y="3450433"/>
            <a:ext cx="94448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800" dirty="0" err="1">
                <a:solidFill>
                  <a:schemeClr val="accent1">
                    <a:lumMod val="50000"/>
                  </a:schemeClr>
                </a:solidFill>
              </a:rPr>
              <a:t>GridION</a:t>
            </a:r>
            <a:endParaRPr lang="en-US" altLang="en-US" sz="1800" dirty="0">
              <a:solidFill>
                <a:schemeClr val="accent1">
                  <a:lumMod val="50000"/>
                </a:schemeClr>
              </a:solidFill>
            </a:endParaRPr>
          </a:p>
        </p:txBody>
      </p:sp>
      <p:sp>
        <p:nvSpPr>
          <p:cNvPr id="41991" name="Rectangle 20">
            <a:extLst>
              <a:ext uri="{FF2B5EF4-FFF2-40B4-BE49-F238E27FC236}">
                <a16:creationId xmlns:a16="http://schemas.microsoft.com/office/drawing/2014/main" id="{2CD21FEE-52C6-4BA1-A4CB-30647AC1CFFF}"/>
              </a:ext>
            </a:extLst>
          </p:cNvPr>
          <p:cNvSpPr>
            <a:spLocks noChangeArrowheads="1"/>
          </p:cNvSpPr>
          <p:nvPr/>
        </p:nvSpPr>
        <p:spPr bwMode="auto">
          <a:xfrm>
            <a:off x="3583406" y="5168347"/>
            <a:ext cx="135793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800" dirty="0" err="1">
                <a:solidFill>
                  <a:schemeClr val="accent1">
                    <a:lumMod val="50000"/>
                  </a:schemeClr>
                </a:solidFill>
              </a:rPr>
              <a:t>PromethION</a:t>
            </a:r>
            <a:endParaRPr lang="en-US" altLang="en-US" sz="1800" dirty="0">
              <a:solidFill>
                <a:schemeClr val="accent1">
                  <a:lumMod val="50000"/>
                </a:schemeClr>
              </a:solidFill>
            </a:endParaRPr>
          </a:p>
        </p:txBody>
      </p:sp>
      <p:pic>
        <p:nvPicPr>
          <p:cNvPr id="41992" name="Picture 9">
            <a:extLst>
              <a:ext uri="{FF2B5EF4-FFF2-40B4-BE49-F238E27FC236}">
                <a16:creationId xmlns:a16="http://schemas.microsoft.com/office/drawing/2014/main" id="{19B8B2B5-BFD5-4F4C-9BC3-278D72A252F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21295" y="1539875"/>
            <a:ext cx="2038350"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95" name="TextBox 23">
            <a:extLst>
              <a:ext uri="{FF2B5EF4-FFF2-40B4-BE49-F238E27FC236}">
                <a16:creationId xmlns:a16="http://schemas.microsoft.com/office/drawing/2014/main" id="{A279640E-FC83-4002-A9D2-FE868A6A90FF}"/>
              </a:ext>
            </a:extLst>
          </p:cNvPr>
          <p:cNvSpPr txBox="1">
            <a:spLocks noChangeArrowheads="1"/>
          </p:cNvSpPr>
          <p:nvPr/>
        </p:nvSpPr>
        <p:spPr bwMode="auto">
          <a:xfrm>
            <a:off x="2102960" y="1858964"/>
            <a:ext cx="3000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800">
                <a:solidFill>
                  <a:schemeClr val="accent1">
                    <a:lumMod val="50000"/>
                  </a:schemeClr>
                </a:solidFill>
              </a:rPr>
              <a:t>=</a:t>
            </a:r>
          </a:p>
        </p:txBody>
      </p:sp>
      <p:sp>
        <p:nvSpPr>
          <p:cNvPr id="27" name="Arrow: Right 26">
            <a:extLst>
              <a:ext uri="{FF2B5EF4-FFF2-40B4-BE49-F238E27FC236}">
                <a16:creationId xmlns:a16="http://schemas.microsoft.com/office/drawing/2014/main" id="{61A386DB-A910-4190-910E-461BCE9C963D}"/>
              </a:ext>
            </a:extLst>
          </p:cNvPr>
          <p:cNvSpPr/>
          <p:nvPr/>
        </p:nvSpPr>
        <p:spPr>
          <a:xfrm>
            <a:off x="4671284" y="1903414"/>
            <a:ext cx="1080000" cy="216000"/>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accent1">
                  <a:lumMod val="50000"/>
                </a:schemeClr>
              </a:solidFill>
            </a:endParaRPr>
          </a:p>
        </p:txBody>
      </p:sp>
      <p:pic>
        <p:nvPicPr>
          <p:cNvPr id="41998" name="Picture 28">
            <a:extLst>
              <a:ext uri="{FF2B5EF4-FFF2-40B4-BE49-F238E27FC236}">
                <a16:creationId xmlns:a16="http://schemas.microsoft.com/office/drawing/2014/main" id="{CAF0D9ED-0828-450E-A33D-4ADA5A3CA05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31474" y="1163822"/>
            <a:ext cx="2355802" cy="1767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99" name="TextBox 31">
            <a:extLst>
              <a:ext uri="{FF2B5EF4-FFF2-40B4-BE49-F238E27FC236}">
                <a16:creationId xmlns:a16="http://schemas.microsoft.com/office/drawing/2014/main" id="{4B826DE3-9073-4998-AC1C-D50FEF2C0762}"/>
              </a:ext>
            </a:extLst>
          </p:cNvPr>
          <p:cNvSpPr txBox="1">
            <a:spLocks noChangeArrowheads="1"/>
          </p:cNvSpPr>
          <p:nvPr/>
        </p:nvSpPr>
        <p:spPr bwMode="auto">
          <a:xfrm>
            <a:off x="8744760" y="1213137"/>
            <a:ext cx="217963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400" dirty="0">
                <a:solidFill>
                  <a:schemeClr val="accent1">
                    <a:lumMod val="50000"/>
                  </a:schemeClr>
                </a:solidFill>
              </a:rPr>
              <a:t>Real-time rapid sequencing up to 420 bases/sec</a:t>
            </a:r>
          </a:p>
        </p:txBody>
      </p:sp>
      <p:sp>
        <p:nvSpPr>
          <p:cNvPr id="42000" name="TextBox 32">
            <a:extLst>
              <a:ext uri="{FF2B5EF4-FFF2-40B4-BE49-F238E27FC236}">
                <a16:creationId xmlns:a16="http://schemas.microsoft.com/office/drawing/2014/main" id="{1A09C29D-1349-4FDF-B14D-BF7A29139799}"/>
              </a:ext>
            </a:extLst>
          </p:cNvPr>
          <p:cNvSpPr txBox="1">
            <a:spLocks noChangeArrowheads="1"/>
          </p:cNvSpPr>
          <p:nvPr/>
        </p:nvSpPr>
        <p:spPr bwMode="auto">
          <a:xfrm>
            <a:off x="8744760" y="1846549"/>
            <a:ext cx="21796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400" dirty="0">
                <a:solidFill>
                  <a:schemeClr val="accent1">
                    <a:lumMod val="50000"/>
                  </a:schemeClr>
                </a:solidFill>
              </a:rPr>
              <a:t>Yield: 50 Gb in 72 </a:t>
            </a:r>
            <a:r>
              <a:rPr lang="en-US" altLang="en-US" sz="1400" dirty="0" err="1">
                <a:solidFill>
                  <a:schemeClr val="accent1">
                    <a:lumMod val="50000"/>
                  </a:schemeClr>
                </a:solidFill>
              </a:rPr>
              <a:t>hrs</a:t>
            </a:r>
            <a:r>
              <a:rPr lang="en-US" altLang="en-US" sz="1400" dirty="0">
                <a:solidFill>
                  <a:schemeClr val="accent1">
                    <a:lumMod val="50000"/>
                  </a:schemeClr>
                </a:solidFill>
              </a:rPr>
              <a:t> run</a:t>
            </a:r>
          </a:p>
        </p:txBody>
      </p:sp>
      <p:sp>
        <p:nvSpPr>
          <p:cNvPr id="42001" name="TextBox 33">
            <a:extLst>
              <a:ext uri="{FF2B5EF4-FFF2-40B4-BE49-F238E27FC236}">
                <a16:creationId xmlns:a16="http://schemas.microsoft.com/office/drawing/2014/main" id="{231CF8FB-38AD-481B-AB40-791279B69431}"/>
              </a:ext>
            </a:extLst>
          </p:cNvPr>
          <p:cNvSpPr txBox="1">
            <a:spLocks noChangeArrowheads="1"/>
          </p:cNvSpPr>
          <p:nvPr/>
        </p:nvSpPr>
        <p:spPr bwMode="auto">
          <a:xfrm>
            <a:off x="8746347" y="2257712"/>
            <a:ext cx="2181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400">
                <a:solidFill>
                  <a:schemeClr val="accent1">
                    <a:lumMod val="50000"/>
                  </a:schemeClr>
                </a:solidFill>
              </a:rPr>
              <a:t>Read length: 50 b –  &gt;4 Mb</a:t>
            </a:r>
          </a:p>
        </p:txBody>
      </p:sp>
      <p:sp>
        <p:nvSpPr>
          <p:cNvPr id="35" name="Rectangle 34">
            <a:extLst>
              <a:ext uri="{FF2B5EF4-FFF2-40B4-BE49-F238E27FC236}">
                <a16:creationId xmlns:a16="http://schemas.microsoft.com/office/drawing/2014/main" id="{268BB5F2-411C-4DF1-96CC-642CE6C1E248}"/>
              </a:ext>
            </a:extLst>
          </p:cNvPr>
          <p:cNvSpPr/>
          <p:nvPr/>
        </p:nvSpPr>
        <p:spPr>
          <a:xfrm>
            <a:off x="8746346" y="2664112"/>
            <a:ext cx="1296988" cy="307975"/>
          </a:xfrm>
          <a:prstGeom prst="rect">
            <a:avLst/>
          </a:prstGeom>
        </p:spPr>
        <p:txBody>
          <a:bodyPr wrap="none">
            <a:spAutoFit/>
          </a:bodyPr>
          <a:lstStyle/>
          <a:p>
            <a:pPr>
              <a:defRPr/>
            </a:pPr>
            <a:r>
              <a:rPr lang="en-US" altLang="en-US" sz="1400" dirty="0">
                <a:solidFill>
                  <a:srgbClr val="C00000"/>
                </a:solidFill>
              </a:rPr>
              <a:t>Error rate: 13%</a:t>
            </a:r>
          </a:p>
        </p:txBody>
      </p:sp>
      <p:sp>
        <p:nvSpPr>
          <p:cNvPr id="36" name="Rectangle 35">
            <a:extLst>
              <a:ext uri="{FF2B5EF4-FFF2-40B4-BE49-F238E27FC236}">
                <a16:creationId xmlns:a16="http://schemas.microsoft.com/office/drawing/2014/main" id="{5F0AC4F4-4CAD-44F2-809C-4820469DC806}"/>
              </a:ext>
            </a:extLst>
          </p:cNvPr>
          <p:cNvSpPr/>
          <p:nvPr/>
        </p:nvSpPr>
        <p:spPr>
          <a:xfrm>
            <a:off x="4362476" y="1698405"/>
            <a:ext cx="1609725" cy="646331"/>
          </a:xfrm>
          <a:prstGeom prst="rect">
            <a:avLst/>
          </a:prstGeom>
        </p:spPr>
        <p:txBody>
          <a:bodyPr>
            <a:spAutoFit/>
          </a:bodyPr>
          <a:lstStyle/>
          <a:p>
            <a:pPr algn="ctr">
              <a:defRPr/>
            </a:pPr>
            <a:r>
              <a:rPr lang="en-US" altLang="en-US" sz="1200" dirty="0">
                <a:solidFill>
                  <a:schemeClr val="accent1">
                    <a:lumMod val="50000"/>
                  </a:schemeClr>
                </a:solidFill>
              </a:rPr>
              <a:t>Pocket size</a:t>
            </a:r>
          </a:p>
          <a:p>
            <a:pPr algn="ctr">
              <a:defRPr/>
            </a:pPr>
            <a:endParaRPr lang="en-US" altLang="en-US" sz="1200" dirty="0">
              <a:solidFill>
                <a:schemeClr val="accent1">
                  <a:lumMod val="50000"/>
                </a:schemeClr>
              </a:solidFill>
            </a:endParaRPr>
          </a:p>
          <a:p>
            <a:pPr algn="ctr">
              <a:defRPr/>
            </a:pPr>
            <a:r>
              <a:rPr lang="en-US" altLang="en-US" sz="1200" dirty="0">
                <a:solidFill>
                  <a:schemeClr val="accent1">
                    <a:lumMod val="50000"/>
                  </a:schemeClr>
                </a:solidFill>
              </a:rPr>
              <a:t>portable device</a:t>
            </a:r>
          </a:p>
        </p:txBody>
      </p:sp>
      <p:sp>
        <p:nvSpPr>
          <p:cNvPr id="42005" name="TextBox 40">
            <a:extLst>
              <a:ext uri="{FF2B5EF4-FFF2-40B4-BE49-F238E27FC236}">
                <a16:creationId xmlns:a16="http://schemas.microsoft.com/office/drawing/2014/main" id="{BC0F5473-9AA9-4190-9B1E-95B4CD79DB00}"/>
              </a:ext>
            </a:extLst>
          </p:cNvPr>
          <p:cNvSpPr txBox="1">
            <a:spLocks noChangeArrowheads="1"/>
          </p:cNvSpPr>
          <p:nvPr/>
        </p:nvSpPr>
        <p:spPr bwMode="auto">
          <a:xfrm>
            <a:off x="3194051" y="3872708"/>
            <a:ext cx="218122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400" dirty="0">
                <a:solidFill>
                  <a:schemeClr val="accent1">
                    <a:lumMod val="50000"/>
                  </a:schemeClr>
                </a:solidFill>
              </a:rPr>
              <a:t>Yield: 250 Gb in 72 </a:t>
            </a:r>
            <a:r>
              <a:rPr lang="en-US" altLang="en-US" sz="1400" dirty="0" err="1">
                <a:solidFill>
                  <a:schemeClr val="accent1">
                    <a:lumMod val="50000"/>
                  </a:schemeClr>
                </a:solidFill>
              </a:rPr>
              <a:t>hrs</a:t>
            </a:r>
            <a:r>
              <a:rPr lang="en-US" altLang="en-US" sz="1400" dirty="0">
                <a:solidFill>
                  <a:schemeClr val="accent1">
                    <a:lumMod val="50000"/>
                  </a:schemeClr>
                </a:solidFill>
              </a:rPr>
              <a:t> run</a:t>
            </a:r>
          </a:p>
        </p:txBody>
      </p:sp>
      <p:sp>
        <p:nvSpPr>
          <p:cNvPr id="42006" name="TextBox 41">
            <a:extLst>
              <a:ext uri="{FF2B5EF4-FFF2-40B4-BE49-F238E27FC236}">
                <a16:creationId xmlns:a16="http://schemas.microsoft.com/office/drawing/2014/main" id="{28E1B82D-E358-4A40-A5E8-5F65BD2E6979}"/>
              </a:ext>
            </a:extLst>
          </p:cNvPr>
          <p:cNvSpPr txBox="1">
            <a:spLocks noChangeArrowheads="1"/>
          </p:cNvSpPr>
          <p:nvPr/>
        </p:nvSpPr>
        <p:spPr bwMode="auto">
          <a:xfrm>
            <a:off x="4026443" y="5579563"/>
            <a:ext cx="20510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400">
                <a:solidFill>
                  <a:schemeClr val="accent1">
                    <a:lumMod val="50000"/>
                  </a:schemeClr>
                </a:solidFill>
              </a:rPr>
              <a:t>Yield: 12 Tb in 72 hrs run</a:t>
            </a:r>
          </a:p>
        </p:txBody>
      </p:sp>
      <p:sp>
        <p:nvSpPr>
          <p:cNvPr id="54" name="Rectangle 3">
            <a:extLst>
              <a:ext uri="{FF2B5EF4-FFF2-40B4-BE49-F238E27FC236}">
                <a16:creationId xmlns:a16="http://schemas.microsoft.com/office/drawing/2014/main" id="{40456EF5-A106-41C8-9DF6-52B7DEF6A295}"/>
              </a:ext>
            </a:extLst>
          </p:cNvPr>
          <p:cNvSpPr txBox="1">
            <a:spLocks/>
          </p:cNvSpPr>
          <p:nvPr/>
        </p:nvSpPr>
        <p:spPr>
          <a:xfrm>
            <a:off x="6816726" y="3872708"/>
            <a:ext cx="4981157" cy="2452433"/>
          </a:xfrm>
          <a:prstGeom prst="rect">
            <a:avLst/>
          </a:prstGeom>
        </p:spPr>
        <p:txBody>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buFontTx/>
              <a:buNone/>
              <a:defRPr/>
            </a:pPr>
            <a:r>
              <a:rPr lang="en-US" altLang="en-US" sz="1800" dirty="0">
                <a:solidFill>
                  <a:schemeClr val="accent1">
                    <a:lumMod val="50000"/>
                  </a:schemeClr>
                </a:solidFill>
              </a:rPr>
              <a:t>Main applications</a:t>
            </a:r>
          </a:p>
          <a:p>
            <a:pPr>
              <a:buClr>
                <a:schemeClr val="accent2">
                  <a:lumMod val="75000"/>
                </a:schemeClr>
              </a:buClr>
              <a:buSzPct val="80000"/>
              <a:defRPr/>
            </a:pPr>
            <a:r>
              <a:rPr lang="en-US" altLang="en-US" sz="1600" dirty="0">
                <a:solidFill>
                  <a:schemeClr val="accent1">
                    <a:lumMod val="50000"/>
                  </a:schemeClr>
                </a:solidFill>
              </a:rPr>
              <a:t>WGS, WES: De novo genome assembly, structural variations, haplotyping, CNVs detection</a:t>
            </a:r>
          </a:p>
          <a:p>
            <a:pPr>
              <a:buClr>
                <a:schemeClr val="accent2">
                  <a:lumMod val="75000"/>
                </a:schemeClr>
              </a:buClr>
              <a:buSzPct val="80000"/>
              <a:defRPr/>
            </a:pPr>
            <a:endParaRPr lang="en-US" altLang="en-US" sz="1200" dirty="0">
              <a:solidFill>
                <a:schemeClr val="accent1">
                  <a:lumMod val="50000"/>
                </a:schemeClr>
              </a:solidFill>
            </a:endParaRPr>
          </a:p>
          <a:p>
            <a:pPr>
              <a:buClr>
                <a:schemeClr val="accent2">
                  <a:lumMod val="75000"/>
                </a:schemeClr>
              </a:buClr>
              <a:buSzPct val="80000"/>
              <a:defRPr/>
            </a:pPr>
            <a:r>
              <a:rPr lang="en-US" altLang="en-US" sz="1600" dirty="0">
                <a:solidFill>
                  <a:schemeClr val="accent1">
                    <a:lumMod val="50000"/>
                  </a:schemeClr>
                </a:solidFill>
              </a:rPr>
              <a:t>Metagenomics</a:t>
            </a:r>
          </a:p>
          <a:p>
            <a:pPr>
              <a:buClr>
                <a:schemeClr val="accent2">
                  <a:lumMod val="75000"/>
                </a:schemeClr>
              </a:buClr>
              <a:buSzPct val="80000"/>
              <a:defRPr/>
            </a:pPr>
            <a:endParaRPr lang="en-US" altLang="en-US" sz="1200" dirty="0">
              <a:solidFill>
                <a:schemeClr val="accent1">
                  <a:lumMod val="50000"/>
                </a:schemeClr>
              </a:solidFill>
            </a:endParaRPr>
          </a:p>
          <a:p>
            <a:pPr>
              <a:buClr>
                <a:schemeClr val="accent2">
                  <a:lumMod val="75000"/>
                </a:schemeClr>
              </a:buClr>
              <a:buSzPct val="80000"/>
              <a:defRPr/>
            </a:pPr>
            <a:r>
              <a:rPr lang="en-US" altLang="en-US" sz="1600" b="1" dirty="0">
                <a:solidFill>
                  <a:schemeClr val="accent1">
                    <a:lumMod val="50000"/>
                  </a:schemeClr>
                </a:solidFill>
              </a:rPr>
              <a:t>Direct RNA sequencing</a:t>
            </a:r>
            <a:r>
              <a:rPr lang="en-US" altLang="en-US" sz="1600" dirty="0">
                <a:solidFill>
                  <a:schemeClr val="accent1">
                    <a:lumMod val="50000"/>
                  </a:schemeClr>
                </a:solidFill>
              </a:rPr>
              <a:t>: Detection of RNA modifications and full-length transcripts, characterization of fusion transcripts and RNA viruses</a:t>
            </a:r>
            <a:endParaRPr lang="en-US" altLang="en-US" sz="2400" dirty="0">
              <a:solidFill>
                <a:schemeClr val="accent1">
                  <a:lumMod val="50000"/>
                </a:schemeClr>
              </a:solidFill>
            </a:endParaRPr>
          </a:p>
        </p:txBody>
      </p:sp>
      <p:sp>
        <p:nvSpPr>
          <p:cNvPr id="29" name="Rectangle 9">
            <a:extLst>
              <a:ext uri="{FF2B5EF4-FFF2-40B4-BE49-F238E27FC236}">
                <a16:creationId xmlns:a16="http://schemas.microsoft.com/office/drawing/2014/main" id="{22888EA8-B1C5-46CA-B0D7-4CEB95C5A355}"/>
              </a:ext>
            </a:extLst>
          </p:cNvPr>
          <p:cNvSpPr>
            <a:spLocks noChangeArrowheads="1"/>
          </p:cNvSpPr>
          <p:nvPr/>
        </p:nvSpPr>
        <p:spPr bwMode="auto">
          <a:xfrm>
            <a:off x="2816392" y="237331"/>
            <a:ext cx="45799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600" dirty="0">
                <a:solidFill>
                  <a:srgbClr val="003366"/>
                </a:solidFill>
              </a:rPr>
              <a:t>Nanopore Single Molecule ionic current Sequencing</a:t>
            </a:r>
          </a:p>
        </p:txBody>
      </p:sp>
      <p:pic>
        <p:nvPicPr>
          <p:cNvPr id="30" name="Picture 15">
            <a:extLst>
              <a:ext uri="{FF2B5EF4-FFF2-40B4-BE49-F238E27FC236}">
                <a16:creationId xmlns:a16="http://schemas.microsoft.com/office/drawing/2014/main" id="{C40E405D-4E2E-4611-82D8-DFC4C8ACDC5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7181" y="107157"/>
            <a:ext cx="2484437" cy="62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10" descr="GENOME-HEADER">
            <a:extLst>
              <a:ext uri="{FF2B5EF4-FFF2-40B4-BE49-F238E27FC236}">
                <a16:creationId xmlns:a16="http://schemas.microsoft.com/office/drawing/2014/main" id="{D11D9ABC-98AD-425A-A68E-3E066896ADF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615697" y="0"/>
            <a:ext cx="2576303" cy="3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5DEAC8C8-AD77-4935-8C52-44CF038F4E68}"/>
              </a:ext>
            </a:extLst>
          </p:cNvPr>
          <p:cNvSpPr>
            <a:spLocks noGrp="1"/>
          </p:cNvSpPr>
          <p:nvPr>
            <p:ph idx="1"/>
          </p:nvPr>
        </p:nvSpPr>
        <p:spPr>
          <a:xfrm>
            <a:off x="542925" y="1193354"/>
            <a:ext cx="11106150" cy="5244250"/>
          </a:xfrm>
        </p:spPr>
        <p:txBody>
          <a:bodyPr>
            <a:noAutofit/>
          </a:bodyPr>
          <a:lstStyle/>
          <a:p>
            <a:pPr>
              <a:buClr>
                <a:schemeClr val="accent2">
                  <a:lumMod val="75000"/>
                </a:schemeClr>
              </a:buClr>
              <a:buSzPct val="80000"/>
              <a:defRPr/>
            </a:pPr>
            <a:r>
              <a:rPr lang="en-US" sz="1800" dirty="0">
                <a:ea typeface="Arial" pitchFamily="-1" charset="0"/>
                <a:cs typeface="Arial" pitchFamily="-1" charset="0"/>
              </a:rPr>
              <a:t>High throughput: </a:t>
            </a:r>
            <a:r>
              <a:rPr lang="en-US" sz="1800" b="1" dirty="0">
                <a:ea typeface="Arial" pitchFamily="-1" charset="0"/>
                <a:cs typeface="Arial" pitchFamily="-1" charset="0"/>
              </a:rPr>
              <a:t>More information </a:t>
            </a:r>
            <a:r>
              <a:rPr lang="en-US" sz="1800" dirty="0">
                <a:ea typeface="Arial" pitchFamily="-1" charset="0"/>
                <a:cs typeface="Arial" pitchFamily="-1" charset="0"/>
              </a:rPr>
              <a:t>in less time in a </a:t>
            </a:r>
            <a:r>
              <a:rPr lang="en-US" sz="1800" b="1" dirty="0">
                <a:ea typeface="Arial" pitchFamily="-1" charset="0"/>
                <a:cs typeface="Arial" pitchFamily="-1" charset="0"/>
              </a:rPr>
              <a:t>cost-effective</a:t>
            </a:r>
            <a:r>
              <a:rPr lang="en-US" sz="1800" dirty="0">
                <a:ea typeface="Arial" pitchFamily="-1" charset="0"/>
                <a:cs typeface="Arial" pitchFamily="-1" charset="0"/>
              </a:rPr>
              <a:t> manner.</a:t>
            </a:r>
          </a:p>
          <a:p>
            <a:pPr marL="0" indent="0">
              <a:buClr>
                <a:schemeClr val="accent2">
                  <a:lumMod val="75000"/>
                </a:schemeClr>
              </a:buClr>
              <a:buSzPct val="80000"/>
              <a:buFont typeface="Arial" panose="020B0604020202020204" pitchFamily="34" charset="0"/>
              <a:buNone/>
              <a:defRPr/>
            </a:pPr>
            <a:endParaRPr lang="en-US" sz="1800" dirty="0">
              <a:ea typeface="Arial" pitchFamily="-1" charset="0"/>
              <a:cs typeface="Arial" pitchFamily="-1" charset="0"/>
            </a:endParaRPr>
          </a:p>
          <a:p>
            <a:pPr lvl="0">
              <a:buClr>
                <a:srgbClr val="ED7D31">
                  <a:lumMod val="75000"/>
                </a:srgbClr>
              </a:buClr>
              <a:buSzPct val="80000"/>
              <a:defRPr/>
            </a:pPr>
            <a:r>
              <a:rPr lang="en-US" sz="1800" b="1" dirty="0">
                <a:solidFill>
                  <a:prstClr val="black"/>
                </a:solidFill>
                <a:ea typeface="Arial" pitchFamily="-1" charset="0"/>
                <a:cs typeface="Arial" pitchFamily="-1" charset="0"/>
              </a:rPr>
              <a:t>Unbiased investigation </a:t>
            </a:r>
            <a:r>
              <a:rPr lang="en-US" sz="1800" dirty="0">
                <a:solidFill>
                  <a:prstClr val="black"/>
                </a:solidFill>
                <a:ea typeface="Arial" pitchFamily="-1" charset="0"/>
                <a:cs typeface="Arial" pitchFamily="-1" charset="0"/>
              </a:rPr>
              <a:t>of multiple biological “omics” levels:</a:t>
            </a:r>
          </a:p>
          <a:p>
            <a:pPr marL="1166813" lvl="1" indent="-180975">
              <a:lnSpc>
                <a:spcPct val="110000"/>
              </a:lnSpc>
              <a:buClr>
                <a:srgbClr val="ED7D31">
                  <a:lumMod val="75000"/>
                </a:srgbClr>
              </a:buClr>
              <a:buSzPct val="80000"/>
              <a:defRPr/>
            </a:pPr>
            <a:r>
              <a:rPr lang="en-US" sz="1600" dirty="0">
                <a:solidFill>
                  <a:prstClr val="black"/>
                </a:solidFill>
                <a:ea typeface="Arial" pitchFamily="-1" charset="0"/>
                <a:cs typeface="Arial" pitchFamily="-1" charset="0"/>
              </a:rPr>
              <a:t>DNA variants and genome structure</a:t>
            </a:r>
          </a:p>
          <a:p>
            <a:pPr marL="1166813" lvl="1" indent="-180975">
              <a:lnSpc>
                <a:spcPct val="110000"/>
              </a:lnSpc>
              <a:buClr>
                <a:srgbClr val="ED7D31">
                  <a:lumMod val="75000"/>
                </a:srgbClr>
              </a:buClr>
              <a:buSzPct val="80000"/>
              <a:defRPr/>
            </a:pPr>
            <a:r>
              <a:rPr lang="en-US" sz="1600" dirty="0">
                <a:solidFill>
                  <a:prstClr val="black"/>
                </a:solidFill>
                <a:ea typeface="Arial" pitchFamily="-1" charset="0"/>
                <a:cs typeface="Arial" pitchFamily="-1" charset="0"/>
              </a:rPr>
              <a:t>Gene expression analysis</a:t>
            </a:r>
          </a:p>
          <a:p>
            <a:pPr marL="1166813" lvl="1" indent="-180975">
              <a:lnSpc>
                <a:spcPct val="110000"/>
              </a:lnSpc>
              <a:buClr>
                <a:srgbClr val="ED7D31">
                  <a:lumMod val="75000"/>
                </a:srgbClr>
              </a:buClr>
              <a:buSzPct val="80000"/>
              <a:defRPr/>
            </a:pPr>
            <a:r>
              <a:rPr lang="en-US" sz="1600" dirty="0">
                <a:solidFill>
                  <a:prstClr val="black"/>
                </a:solidFill>
                <a:ea typeface="Arial" pitchFamily="-1" charset="0"/>
                <a:cs typeface="Arial" pitchFamily="-1" charset="0"/>
              </a:rPr>
              <a:t>Changes in gene behavior (epigenetic modifications)</a:t>
            </a:r>
          </a:p>
          <a:p>
            <a:pPr marL="1166813" lvl="1" indent="-180975">
              <a:lnSpc>
                <a:spcPct val="110000"/>
              </a:lnSpc>
              <a:buClr>
                <a:srgbClr val="ED7D31">
                  <a:lumMod val="75000"/>
                </a:srgbClr>
              </a:buClr>
              <a:buSzPct val="80000"/>
              <a:defRPr/>
            </a:pPr>
            <a:r>
              <a:rPr lang="en-US" sz="1600" dirty="0">
                <a:solidFill>
                  <a:prstClr val="black"/>
                </a:solidFill>
                <a:ea typeface="Arial" pitchFamily="-1" charset="0"/>
                <a:cs typeface="Arial" pitchFamily="-1" charset="0"/>
              </a:rPr>
              <a:t>Microbial diversity</a:t>
            </a:r>
          </a:p>
          <a:p>
            <a:pPr>
              <a:buClr>
                <a:schemeClr val="accent2">
                  <a:lumMod val="75000"/>
                </a:schemeClr>
              </a:buClr>
              <a:buSzPct val="80000"/>
              <a:defRPr/>
            </a:pPr>
            <a:endParaRPr lang="el-GR" sz="1800" dirty="0">
              <a:ea typeface="Arial" pitchFamily="-1" charset="0"/>
              <a:cs typeface="Arial" pitchFamily="-1" charset="0"/>
              <a:sym typeface="Wingdings" pitchFamily="-1" charset="2"/>
            </a:endParaRPr>
          </a:p>
          <a:p>
            <a:pPr>
              <a:buClr>
                <a:schemeClr val="accent2">
                  <a:lumMod val="75000"/>
                </a:schemeClr>
              </a:buClr>
              <a:buSzPct val="80000"/>
              <a:defRPr/>
            </a:pPr>
            <a:r>
              <a:rPr lang="en-US" sz="1800" dirty="0">
                <a:ea typeface="Arial" pitchFamily="-1" charset="0"/>
                <a:cs typeface="Arial" pitchFamily="-1" charset="0"/>
                <a:sym typeface="Wingdings" pitchFamily="-1" charset="2"/>
              </a:rPr>
              <a:t>Test from </a:t>
            </a:r>
            <a:r>
              <a:rPr lang="en-US" sz="1800" b="1" dirty="0">
                <a:ea typeface="Arial" pitchFamily="-1" charset="0"/>
                <a:cs typeface="Arial" pitchFamily="-1" charset="0"/>
                <a:sym typeface="Wingdings" pitchFamily="-1" charset="2"/>
              </a:rPr>
              <a:t>multiple genes of interest </a:t>
            </a:r>
            <a:r>
              <a:rPr lang="en-US" sz="1800" dirty="0">
                <a:ea typeface="Arial" pitchFamily="-1" charset="0"/>
                <a:cs typeface="Arial" pitchFamily="-1" charset="0"/>
                <a:sym typeface="Wingdings" pitchFamily="-1" charset="2"/>
              </a:rPr>
              <a:t>up to </a:t>
            </a:r>
            <a:r>
              <a:rPr lang="en-US" sz="1800" b="1" dirty="0">
                <a:ea typeface="Arial" pitchFamily="-1" charset="0"/>
                <a:cs typeface="Arial" pitchFamily="-1" charset="0"/>
                <a:sym typeface="Wingdings" pitchFamily="-1" charset="2"/>
              </a:rPr>
              <a:t>whole genome </a:t>
            </a:r>
            <a:r>
              <a:rPr lang="en-US" sz="1800" dirty="0">
                <a:ea typeface="Arial" pitchFamily="-1" charset="0"/>
                <a:cs typeface="Arial" pitchFamily="-1" charset="0"/>
                <a:sym typeface="Wingdings" pitchFamily="-1" charset="2"/>
              </a:rPr>
              <a:t>or </a:t>
            </a:r>
            <a:r>
              <a:rPr lang="en-US" sz="1800" b="1" dirty="0">
                <a:ea typeface="Arial" pitchFamily="-1" charset="0"/>
                <a:cs typeface="Arial" pitchFamily="-1" charset="0"/>
                <a:sym typeface="Wingdings" pitchFamily="-1" charset="2"/>
              </a:rPr>
              <a:t>transcriptome</a:t>
            </a:r>
            <a:r>
              <a:rPr lang="en-US" sz="1800" dirty="0">
                <a:ea typeface="Arial" pitchFamily="-1" charset="0"/>
                <a:cs typeface="Arial" pitchFamily="-1" charset="0"/>
                <a:sym typeface="Wingdings" pitchFamily="-1" charset="2"/>
              </a:rPr>
              <a:t> or </a:t>
            </a:r>
            <a:r>
              <a:rPr lang="en-US" sz="1800" b="1" dirty="0">
                <a:ea typeface="Arial" pitchFamily="-1" charset="0"/>
                <a:cs typeface="Arial" pitchFamily="-1" charset="0"/>
                <a:sym typeface="Wingdings" pitchFamily="-1" charset="2"/>
              </a:rPr>
              <a:t>epigenome</a:t>
            </a:r>
            <a:r>
              <a:rPr lang="en-US" sz="1800" dirty="0">
                <a:ea typeface="Arial" pitchFamily="-1" charset="0"/>
                <a:cs typeface="Arial" pitchFamily="-1" charset="0"/>
                <a:sym typeface="Wingdings" pitchFamily="-1" charset="2"/>
              </a:rPr>
              <a:t> in a single assay</a:t>
            </a:r>
          </a:p>
          <a:p>
            <a:pPr marL="985838" lvl="1" indent="180975">
              <a:lnSpc>
                <a:spcPct val="110000"/>
              </a:lnSpc>
              <a:buClr>
                <a:schemeClr val="accent2">
                  <a:lumMod val="75000"/>
                </a:schemeClr>
              </a:buClr>
              <a:buSzPct val="80000"/>
              <a:defRPr/>
            </a:pPr>
            <a:r>
              <a:rPr lang="en-US" sz="1600" dirty="0">
                <a:ea typeface="Arial" pitchFamily="-1" charset="0"/>
                <a:cs typeface="Arial" pitchFamily="-1" charset="0"/>
              </a:rPr>
              <a:t>Eliminates the need for multiple tests for different genomic regions or genes or epigenetic modifications.</a:t>
            </a:r>
          </a:p>
          <a:p>
            <a:pPr marL="985838" lvl="1" indent="180975">
              <a:lnSpc>
                <a:spcPct val="110000"/>
              </a:lnSpc>
              <a:buClr>
                <a:schemeClr val="accent2">
                  <a:lumMod val="75000"/>
                </a:schemeClr>
              </a:buClr>
              <a:buSzPct val="80000"/>
              <a:defRPr/>
            </a:pPr>
            <a:r>
              <a:rPr lang="en-US" sz="1600" dirty="0">
                <a:ea typeface="Arial" pitchFamily="-1" charset="0"/>
                <a:cs typeface="Arial" pitchFamily="-1" charset="0"/>
              </a:rPr>
              <a:t>Target clinically actionable regions in clinically relevant time. </a:t>
            </a:r>
          </a:p>
          <a:p>
            <a:pPr marL="985838" lvl="1" indent="0">
              <a:lnSpc>
                <a:spcPct val="110000"/>
              </a:lnSpc>
              <a:buClr>
                <a:schemeClr val="accent2">
                  <a:lumMod val="75000"/>
                </a:schemeClr>
              </a:buClr>
              <a:buSzPct val="80000"/>
              <a:buNone/>
              <a:defRPr/>
            </a:pPr>
            <a:endParaRPr lang="en-US" sz="1800" dirty="0">
              <a:ea typeface="Arial" pitchFamily="-1" charset="0"/>
              <a:cs typeface="Arial" pitchFamily="-1" charset="0"/>
            </a:endParaRPr>
          </a:p>
          <a:p>
            <a:pPr>
              <a:buClr>
                <a:schemeClr val="accent2">
                  <a:lumMod val="75000"/>
                </a:schemeClr>
              </a:buClr>
              <a:buSzPct val="80000"/>
              <a:defRPr/>
            </a:pPr>
            <a:r>
              <a:rPr lang="en-US" sz="1800" b="1" dirty="0">
                <a:ea typeface="Arial" pitchFamily="-1" charset="0"/>
                <a:cs typeface="Arial" pitchFamily="-1" charset="0"/>
              </a:rPr>
              <a:t>Sensitivity</a:t>
            </a:r>
            <a:r>
              <a:rPr lang="en-US" sz="1800" dirty="0">
                <a:ea typeface="Arial" pitchFamily="-1" charset="0"/>
                <a:cs typeface="Arial" pitchFamily="-1" charset="0"/>
              </a:rPr>
              <a:t> to detect rare somatic variants, tumor subclones and circulating DNA fragments</a:t>
            </a:r>
          </a:p>
          <a:p>
            <a:pPr marL="1166813" lvl="1" indent="-180975">
              <a:lnSpc>
                <a:spcPct val="110000"/>
              </a:lnSpc>
              <a:buClr>
                <a:schemeClr val="accent2">
                  <a:lumMod val="75000"/>
                </a:schemeClr>
              </a:buClr>
              <a:buSzPct val="80000"/>
              <a:defRPr/>
            </a:pPr>
            <a:r>
              <a:rPr lang="en-US" sz="1600" dirty="0">
                <a:ea typeface="Arial" pitchFamily="-1" charset="0"/>
                <a:cs typeface="Arial" pitchFamily="-1" charset="0"/>
              </a:rPr>
              <a:t>Easier to detect and quantify mutations in a heterogeneous sample</a:t>
            </a:r>
          </a:p>
          <a:p>
            <a:pPr marL="1166813" lvl="1" indent="-180975">
              <a:lnSpc>
                <a:spcPct val="110000"/>
              </a:lnSpc>
              <a:buClr>
                <a:schemeClr val="accent2">
                  <a:lumMod val="75000"/>
                </a:schemeClr>
              </a:buClr>
              <a:buSzPct val="80000"/>
              <a:defRPr/>
            </a:pPr>
            <a:r>
              <a:rPr lang="en-US" sz="1600" dirty="0">
                <a:ea typeface="Arial" pitchFamily="-1" charset="0"/>
                <a:cs typeface="Arial" pitchFamily="-1" charset="0"/>
              </a:rPr>
              <a:t>Enable the detection of mutations present at lower than 5% of the DNA isolated from a tumor sample.</a:t>
            </a:r>
          </a:p>
        </p:txBody>
      </p:sp>
      <p:sp>
        <p:nvSpPr>
          <p:cNvPr id="14" name="Rectangle 13">
            <a:extLst>
              <a:ext uri="{FF2B5EF4-FFF2-40B4-BE49-F238E27FC236}">
                <a16:creationId xmlns:a16="http://schemas.microsoft.com/office/drawing/2014/main" id="{A8435262-8C91-4CB8-B02C-9721BEBF73CE}"/>
              </a:ext>
            </a:extLst>
          </p:cNvPr>
          <p:cNvSpPr/>
          <p:nvPr/>
        </p:nvSpPr>
        <p:spPr>
          <a:xfrm>
            <a:off x="606117" y="116040"/>
            <a:ext cx="2618217" cy="560153"/>
          </a:xfrm>
          <a:prstGeom prst="rect">
            <a:avLst/>
          </a:prstGeom>
        </p:spPr>
        <p:txBody>
          <a:bodyPr wrap="none">
            <a:spAutoFit/>
          </a:bodyPr>
          <a:lstStyle/>
          <a:p>
            <a:pPr lvl="0">
              <a:lnSpc>
                <a:spcPct val="95000"/>
              </a:lnSpc>
              <a:spcBef>
                <a:spcPct val="0"/>
              </a:spcBef>
            </a:pPr>
            <a:r>
              <a:rPr lang="en-US" altLang="en-US" sz="3200" b="1" i="1" dirty="0">
                <a:solidFill>
                  <a:srgbClr val="003366"/>
                </a:solidFill>
              </a:rPr>
              <a:t>NGS Advances</a:t>
            </a:r>
          </a:p>
        </p:txBody>
      </p:sp>
      <p:pic>
        <p:nvPicPr>
          <p:cNvPr id="15" name="Picture 10" descr="GENOME-HEADER">
            <a:extLst>
              <a:ext uri="{FF2B5EF4-FFF2-40B4-BE49-F238E27FC236}">
                <a16:creationId xmlns:a16="http://schemas.microsoft.com/office/drawing/2014/main" id="{DD1EF32E-83EC-4507-A7BB-18541B4481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15697" y="0"/>
            <a:ext cx="2576303" cy="3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952696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F24A89B-1013-4095-86E8-841423BCD6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73763" y="1175371"/>
            <a:ext cx="7735380" cy="4963218"/>
          </a:xfrm>
          <a:prstGeom prst="rect">
            <a:avLst/>
          </a:prstGeom>
        </p:spPr>
      </p:pic>
      <p:sp>
        <p:nvSpPr>
          <p:cNvPr id="13" name="Rectangle 12">
            <a:extLst>
              <a:ext uri="{FF2B5EF4-FFF2-40B4-BE49-F238E27FC236}">
                <a16:creationId xmlns:a16="http://schemas.microsoft.com/office/drawing/2014/main" id="{B88FEA35-6449-42B2-B8FA-A775D7183160}"/>
              </a:ext>
            </a:extLst>
          </p:cNvPr>
          <p:cNvSpPr/>
          <p:nvPr/>
        </p:nvSpPr>
        <p:spPr>
          <a:xfrm>
            <a:off x="606117" y="116040"/>
            <a:ext cx="3102131" cy="560153"/>
          </a:xfrm>
          <a:prstGeom prst="rect">
            <a:avLst/>
          </a:prstGeom>
        </p:spPr>
        <p:txBody>
          <a:bodyPr wrap="none">
            <a:spAutoFit/>
          </a:bodyPr>
          <a:lstStyle/>
          <a:p>
            <a:pPr lvl="0">
              <a:lnSpc>
                <a:spcPct val="95000"/>
              </a:lnSpc>
              <a:spcBef>
                <a:spcPct val="0"/>
              </a:spcBef>
            </a:pPr>
            <a:r>
              <a:rPr lang="en-US" altLang="en-US" sz="3200" b="1" i="1" dirty="0">
                <a:solidFill>
                  <a:srgbClr val="003366"/>
                </a:solidFill>
              </a:rPr>
              <a:t>NGS Applications</a:t>
            </a:r>
          </a:p>
        </p:txBody>
      </p:sp>
      <p:pic>
        <p:nvPicPr>
          <p:cNvPr id="14" name="Picture 10" descr="GENOME-HEADER">
            <a:extLst>
              <a:ext uri="{FF2B5EF4-FFF2-40B4-BE49-F238E27FC236}">
                <a16:creationId xmlns:a16="http://schemas.microsoft.com/office/drawing/2014/main" id="{12F674B9-18CA-425E-AC0F-41987A012FB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15697" y="0"/>
            <a:ext cx="2576303" cy="3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0">
            <a:extLst>
              <a:ext uri="{FF2B5EF4-FFF2-40B4-BE49-F238E27FC236}">
                <a16:creationId xmlns:a16="http://schemas.microsoft.com/office/drawing/2014/main" id="{AF0D381E-0F16-4040-9567-C16CAC1D5F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14844" y="1334367"/>
            <a:ext cx="1942321" cy="1296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8">
            <a:extLst>
              <a:ext uri="{FF2B5EF4-FFF2-40B4-BE49-F238E27FC236}">
                <a16:creationId xmlns:a16="http://schemas.microsoft.com/office/drawing/2014/main" id="{3F23F0B1-0A34-41EC-A94C-62A00561DA4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4562" y="3652787"/>
            <a:ext cx="1748155" cy="1266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5">
            <a:extLst>
              <a:ext uri="{FF2B5EF4-FFF2-40B4-BE49-F238E27FC236}">
                <a16:creationId xmlns:a16="http://schemas.microsoft.com/office/drawing/2014/main" id="{3FBECA2D-B331-4F10-8068-8CC5416C7BE2}"/>
              </a:ext>
            </a:extLst>
          </p:cNvPr>
          <p:cNvSpPr>
            <a:spLocks noChangeArrowheads="1"/>
          </p:cNvSpPr>
          <p:nvPr/>
        </p:nvSpPr>
        <p:spPr bwMode="auto">
          <a:xfrm>
            <a:off x="296802" y="1496569"/>
            <a:ext cx="754974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Clr>
                <a:schemeClr val="accent2">
                  <a:lumMod val="75000"/>
                </a:schemeClr>
              </a:buClr>
              <a:buSzPct val="85000"/>
              <a:buNone/>
              <a:defRPr/>
            </a:pPr>
            <a:r>
              <a:rPr lang="en-US" altLang="en-US" sz="1800" dirty="0"/>
              <a:t>1. </a:t>
            </a:r>
            <a:r>
              <a:rPr lang="el-GR" altLang="en-US" sz="1800" dirty="0"/>
              <a:t>Προσδιορισμός της </a:t>
            </a:r>
            <a:r>
              <a:rPr lang="el-GR" altLang="en-US" sz="1800" u="sng" dirty="0" err="1"/>
              <a:t>νουκλεοτιδικής</a:t>
            </a:r>
            <a:r>
              <a:rPr lang="el-GR" altLang="en-US" sz="1800" u="sng" dirty="0"/>
              <a:t> αλληλουχίας </a:t>
            </a:r>
            <a:r>
              <a:rPr lang="el-GR" altLang="en-US" sz="1800" dirty="0"/>
              <a:t>ενός τμήματος DNA ή RNA</a:t>
            </a:r>
            <a:endParaRPr lang="en-US" altLang="en-US" sz="1800" dirty="0"/>
          </a:p>
        </p:txBody>
      </p:sp>
      <p:sp>
        <p:nvSpPr>
          <p:cNvPr id="7" name="Rectangle 5">
            <a:extLst>
              <a:ext uri="{FF2B5EF4-FFF2-40B4-BE49-F238E27FC236}">
                <a16:creationId xmlns:a16="http://schemas.microsoft.com/office/drawing/2014/main" id="{684A8696-B9E5-413C-BAF3-1C138E9E3821}"/>
              </a:ext>
            </a:extLst>
          </p:cNvPr>
          <p:cNvSpPr>
            <a:spLocks noChangeArrowheads="1"/>
          </p:cNvSpPr>
          <p:nvPr/>
        </p:nvSpPr>
        <p:spPr bwMode="auto">
          <a:xfrm>
            <a:off x="344036" y="3885949"/>
            <a:ext cx="472223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Clr>
                <a:schemeClr val="accent2">
                  <a:lumMod val="75000"/>
                </a:schemeClr>
              </a:buClr>
              <a:buSzPct val="85000"/>
              <a:buNone/>
              <a:defRPr/>
            </a:pPr>
            <a:r>
              <a:rPr lang="en-US" altLang="en-US" sz="1800" dirty="0"/>
              <a:t>2. </a:t>
            </a:r>
            <a:r>
              <a:rPr lang="el-GR" altLang="en-US" sz="1800" dirty="0"/>
              <a:t>Προσδιορισμός γενετικών παραλλαγών</a:t>
            </a:r>
            <a:r>
              <a:rPr lang="en-US" altLang="en-US" sz="1800" dirty="0"/>
              <a:t>:</a:t>
            </a:r>
          </a:p>
        </p:txBody>
      </p:sp>
      <p:sp>
        <p:nvSpPr>
          <p:cNvPr id="26" name="Rectangle 5">
            <a:extLst>
              <a:ext uri="{FF2B5EF4-FFF2-40B4-BE49-F238E27FC236}">
                <a16:creationId xmlns:a16="http://schemas.microsoft.com/office/drawing/2014/main" id="{145A6B18-3445-4448-B0EC-3B6423517C38}"/>
              </a:ext>
            </a:extLst>
          </p:cNvPr>
          <p:cNvSpPr>
            <a:spLocks noChangeArrowheads="1"/>
          </p:cNvSpPr>
          <p:nvPr/>
        </p:nvSpPr>
        <p:spPr bwMode="auto">
          <a:xfrm>
            <a:off x="245539" y="4797960"/>
            <a:ext cx="6871953"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285750" indent="-285750">
              <a:spcBef>
                <a:spcPct val="0"/>
              </a:spcBef>
              <a:buClr>
                <a:schemeClr val="accent2">
                  <a:lumMod val="75000"/>
                </a:schemeClr>
              </a:buClr>
              <a:buSzPct val="85000"/>
              <a:defRPr/>
            </a:pPr>
            <a:r>
              <a:rPr lang="el-GR" altLang="en-US" sz="1600" dirty="0"/>
              <a:t>Γενετικές ασθένειες</a:t>
            </a:r>
            <a:r>
              <a:rPr lang="en-US" altLang="en-US" sz="1600" dirty="0"/>
              <a:t> </a:t>
            </a:r>
            <a:r>
              <a:rPr lang="el-GR" altLang="en-US" sz="1600" dirty="0"/>
              <a:t>(συμπεριλαμβανομένου του Καρκίνου)</a:t>
            </a:r>
          </a:p>
          <a:p>
            <a:pPr>
              <a:spcBef>
                <a:spcPct val="0"/>
              </a:spcBef>
              <a:buClr>
                <a:schemeClr val="accent2">
                  <a:lumMod val="75000"/>
                </a:schemeClr>
              </a:buClr>
              <a:buSzPct val="85000"/>
              <a:buNone/>
              <a:defRPr/>
            </a:pPr>
            <a:endParaRPr lang="el-GR" altLang="en-US" sz="500" dirty="0"/>
          </a:p>
          <a:p>
            <a:pPr marL="285750" indent="-285750">
              <a:spcBef>
                <a:spcPct val="0"/>
              </a:spcBef>
              <a:buClr>
                <a:schemeClr val="accent2">
                  <a:lumMod val="75000"/>
                </a:schemeClr>
              </a:buClr>
              <a:buSzPct val="85000"/>
              <a:defRPr/>
            </a:pPr>
            <a:r>
              <a:rPr lang="el-GR" altLang="en-US" sz="1600" dirty="0"/>
              <a:t>Μεταμόσχευση οργάνων και μυελού (</a:t>
            </a:r>
            <a:r>
              <a:rPr lang="el-GR" altLang="en-US" sz="1600" dirty="0" err="1"/>
              <a:t>Ιστοσυμβατότητα</a:t>
            </a:r>
            <a:r>
              <a:rPr lang="el-GR" altLang="en-US" sz="1600" dirty="0"/>
              <a:t> - τυποποίηση HLA)</a:t>
            </a:r>
          </a:p>
          <a:p>
            <a:pPr>
              <a:spcBef>
                <a:spcPct val="0"/>
              </a:spcBef>
              <a:buClr>
                <a:schemeClr val="accent2">
                  <a:lumMod val="75000"/>
                </a:schemeClr>
              </a:buClr>
              <a:buSzPct val="85000"/>
              <a:buNone/>
              <a:defRPr/>
            </a:pPr>
            <a:endParaRPr lang="el-GR" altLang="en-US" sz="500" dirty="0"/>
          </a:p>
          <a:p>
            <a:pPr marL="285750" indent="-285750">
              <a:spcBef>
                <a:spcPct val="0"/>
              </a:spcBef>
              <a:buClr>
                <a:schemeClr val="accent2">
                  <a:lumMod val="75000"/>
                </a:schemeClr>
              </a:buClr>
              <a:buSzPct val="85000"/>
              <a:defRPr/>
            </a:pPr>
            <a:r>
              <a:rPr lang="el-GR" altLang="en-US" sz="1600" dirty="0"/>
              <a:t>Χαρακτηρισμός του ρεπερτορίου αντισωμάτων (σύνολο</a:t>
            </a:r>
            <a:r>
              <a:rPr lang="en-US" altLang="en-US" sz="1600" dirty="0"/>
              <a:t> </a:t>
            </a:r>
            <a:r>
              <a:rPr lang="el-GR" altLang="en-US" sz="1600" dirty="0"/>
              <a:t>των </a:t>
            </a:r>
            <a:r>
              <a:rPr lang="en-US" altLang="en-US" sz="1600" dirty="0"/>
              <a:t>T</a:t>
            </a:r>
            <a:r>
              <a:rPr lang="el-GR" altLang="en-US" sz="1600" dirty="0"/>
              <a:t>-</a:t>
            </a:r>
            <a:r>
              <a:rPr lang="en-US" altLang="en-US" sz="1600" dirty="0"/>
              <a:t>cell</a:t>
            </a:r>
            <a:r>
              <a:rPr lang="el-GR" altLang="en-US" sz="1600" dirty="0"/>
              <a:t> και </a:t>
            </a:r>
            <a:r>
              <a:rPr lang="en-US" altLang="en-US" sz="1600" dirty="0"/>
              <a:t>B</a:t>
            </a:r>
            <a:r>
              <a:rPr lang="el-GR" altLang="en-US" sz="1600" dirty="0"/>
              <a:t>-</a:t>
            </a:r>
            <a:r>
              <a:rPr lang="en-US" altLang="en-US" sz="1600" dirty="0"/>
              <a:t>cell receptors</a:t>
            </a:r>
            <a:r>
              <a:rPr lang="el-GR" altLang="en-US" sz="1600" dirty="0"/>
              <a:t>)</a:t>
            </a:r>
            <a:r>
              <a:rPr lang="en-US" altLang="en-US" sz="1600" dirty="0"/>
              <a:t> </a:t>
            </a:r>
            <a:endParaRPr lang="el-GR" altLang="en-US" sz="1600" dirty="0"/>
          </a:p>
          <a:p>
            <a:pPr>
              <a:spcBef>
                <a:spcPct val="0"/>
              </a:spcBef>
              <a:buClr>
                <a:schemeClr val="accent2">
                  <a:lumMod val="75000"/>
                </a:schemeClr>
              </a:buClr>
              <a:buSzPct val="85000"/>
              <a:buNone/>
              <a:defRPr/>
            </a:pPr>
            <a:endParaRPr lang="el-GR" altLang="en-US" sz="500" dirty="0"/>
          </a:p>
          <a:p>
            <a:pPr marL="285750" indent="-285750">
              <a:spcBef>
                <a:spcPct val="0"/>
              </a:spcBef>
              <a:buClr>
                <a:schemeClr val="accent2">
                  <a:lumMod val="75000"/>
                </a:schemeClr>
              </a:buClr>
              <a:buSzPct val="85000"/>
              <a:defRPr/>
            </a:pPr>
            <a:r>
              <a:rPr lang="el-GR" altLang="en-US" sz="1600" dirty="0"/>
              <a:t>Καθοδήγηση της εξατομικευμένης ιατρικής</a:t>
            </a:r>
          </a:p>
          <a:p>
            <a:pPr>
              <a:spcBef>
                <a:spcPct val="0"/>
              </a:spcBef>
              <a:buClr>
                <a:schemeClr val="accent2">
                  <a:lumMod val="75000"/>
                </a:schemeClr>
              </a:buClr>
              <a:buSzPct val="85000"/>
              <a:buNone/>
              <a:defRPr/>
            </a:pPr>
            <a:endParaRPr lang="el-GR" altLang="en-US" sz="500" dirty="0"/>
          </a:p>
          <a:p>
            <a:pPr marL="285750" indent="-285750">
              <a:spcBef>
                <a:spcPct val="0"/>
              </a:spcBef>
              <a:buClr>
                <a:schemeClr val="accent2">
                  <a:lumMod val="75000"/>
                </a:schemeClr>
              </a:buClr>
              <a:buSzPct val="85000"/>
              <a:defRPr/>
            </a:pPr>
            <a:r>
              <a:rPr lang="el-GR" altLang="en-US" sz="1600" dirty="0"/>
              <a:t>…</a:t>
            </a:r>
          </a:p>
        </p:txBody>
      </p:sp>
      <p:pic>
        <p:nvPicPr>
          <p:cNvPr id="5129" name="Picture 19">
            <a:extLst>
              <a:ext uri="{FF2B5EF4-FFF2-40B4-BE49-F238E27FC236}">
                <a16:creationId xmlns:a16="http://schemas.microsoft.com/office/drawing/2014/main" id="{DB1F0850-C660-4459-AA6C-916FC51878F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37783" y="5094523"/>
            <a:ext cx="3355828" cy="1266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0" name="Picture 21">
            <a:extLst>
              <a:ext uri="{FF2B5EF4-FFF2-40B4-BE49-F238E27FC236}">
                <a16:creationId xmlns:a16="http://schemas.microsoft.com/office/drawing/2014/main" id="{7D65F81D-012C-4F34-9E2C-469816D880F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91103" y="3652787"/>
            <a:ext cx="2739644" cy="1266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Arrow: Down 1">
            <a:extLst>
              <a:ext uri="{FF2B5EF4-FFF2-40B4-BE49-F238E27FC236}">
                <a16:creationId xmlns:a16="http://schemas.microsoft.com/office/drawing/2014/main" id="{FBFE59CD-8929-463F-B4E6-E18A4A59ECB9}"/>
              </a:ext>
            </a:extLst>
          </p:cNvPr>
          <p:cNvSpPr/>
          <p:nvPr/>
        </p:nvSpPr>
        <p:spPr>
          <a:xfrm>
            <a:off x="2084298" y="4333144"/>
            <a:ext cx="284163" cy="368300"/>
          </a:xfrm>
          <a:prstGeom prst="downArrow">
            <a:avLst/>
          </a:prstGeom>
        </p:spPr>
        <p:style>
          <a:lnRef idx="1">
            <a:schemeClr val="accent1"/>
          </a:lnRef>
          <a:fillRef idx="3">
            <a:schemeClr val="accent1"/>
          </a:fillRef>
          <a:effectRef idx="2">
            <a:schemeClr val="accent1"/>
          </a:effectRef>
          <a:fontRef idx="minor">
            <a:schemeClr val="lt1"/>
          </a:fontRef>
        </p:style>
        <p:txBody>
          <a:bodyPr anchor="ctr"/>
          <a:lstStyle/>
          <a:p>
            <a:pPr marL="285750" indent="-285750" algn="ctr">
              <a:buClr>
                <a:schemeClr val="accent2">
                  <a:lumMod val="75000"/>
                </a:schemeClr>
              </a:buClr>
              <a:buSzPct val="85000"/>
              <a:buFont typeface="Arial" panose="020B0604020202020204" pitchFamily="34" charset="0"/>
              <a:buChar char="•"/>
              <a:defRPr/>
            </a:pPr>
            <a:endParaRPr lang="en-US">
              <a:solidFill>
                <a:schemeClr val="tx1"/>
              </a:solidFill>
            </a:endParaRPr>
          </a:p>
        </p:txBody>
      </p:sp>
      <p:pic>
        <p:nvPicPr>
          <p:cNvPr id="15" name="Picture 10" descr="GENOME-HEADER">
            <a:extLst>
              <a:ext uri="{FF2B5EF4-FFF2-40B4-BE49-F238E27FC236}">
                <a16:creationId xmlns:a16="http://schemas.microsoft.com/office/drawing/2014/main" id="{55007E24-BF60-497B-B04F-F42C349FFA2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615697" y="0"/>
            <a:ext cx="2576303" cy="3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Arrow: Down 15">
            <a:extLst>
              <a:ext uri="{FF2B5EF4-FFF2-40B4-BE49-F238E27FC236}">
                <a16:creationId xmlns:a16="http://schemas.microsoft.com/office/drawing/2014/main" id="{130EA73A-D710-4FA0-9274-F14B5B0F421A}"/>
              </a:ext>
            </a:extLst>
          </p:cNvPr>
          <p:cNvSpPr/>
          <p:nvPr/>
        </p:nvSpPr>
        <p:spPr>
          <a:xfrm rot="19166642">
            <a:off x="3859469" y="1880395"/>
            <a:ext cx="258461" cy="255587"/>
          </a:xfrm>
          <a:prstGeom prst="downArrow">
            <a:avLst/>
          </a:prstGeom>
        </p:spPr>
        <p:style>
          <a:lnRef idx="1">
            <a:schemeClr val="accent1"/>
          </a:lnRef>
          <a:fillRef idx="3">
            <a:schemeClr val="accent1"/>
          </a:fillRef>
          <a:effectRef idx="2">
            <a:schemeClr val="accent1"/>
          </a:effectRef>
          <a:fontRef idx="minor">
            <a:schemeClr val="lt1"/>
          </a:fontRef>
        </p:style>
        <p:txBody>
          <a:bodyPr anchor="ctr"/>
          <a:lstStyle/>
          <a:p>
            <a:pPr marL="285750" indent="-285750" algn="ctr">
              <a:buClr>
                <a:schemeClr val="accent2">
                  <a:lumMod val="75000"/>
                </a:schemeClr>
              </a:buClr>
              <a:buSzPct val="85000"/>
              <a:buFont typeface="Arial" panose="020B0604020202020204" pitchFamily="34" charset="0"/>
              <a:buChar char="•"/>
              <a:defRPr/>
            </a:pPr>
            <a:endParaRPr lang="en-US">
              <a:solidFill>
                <a:schemeClr val="tx1"/>
              </a:solidFill>
            </a:endParaRPr>
          </a:p>
        </p:txBody>
      </p:sp>
      <p:sp>
        <p:nvSpPr>
          <p:cNvPr id="24" name="Rectangle 23">
            <a:extLst>
              <a:ext uri="{FF2B5EF4-FFF2-40B4-BE49-F238E27FC236}">
                <a16:creationId xmlns:a16="http://schemas.microsoft.com/office/drawing/2014/main" id="{CEE6BC68-02A8-4701-BEDF-572FDBAB2267}"/>
              </a:ext>
            </a:extLst>
          </p:cNvPr>
          <p:cNvSpPr/>
          <p:nvPr/>
        </p:nvSpPr>
        <p:spPr>
          <a:xfrm>
            <a:off x="606117" y="116040"/>
            <a:ext cx="5408212" cy="911019"/>
          </a:xfrm>
          <a:prstGeom prst="rect">
            <a:avLst/>
          </a:prstGeom>
        </p:spPr>
        <p:txBody>
          <a:bodyPr wrap="none">
            <a:spAutoFit/>
          </a:bodyPr>
          <a:lstStyle/>
          <a:p>
            <a:pPr lvl="0">
              <a:lnSpc>
                <a:spcPct val="95000"/>
              </a:lnSpc>
              <a:spcBef>
                <a:spcPct val="0"/>
              </a:spcBef>
            </a:pPr>
            <a:r>
              <a:rPr lang="en-US" altLang="en-US" sz="3200" b="1" i="1" dirty="0">
                <a:solidFill>
                  <a:srgbClr val="003366"/>
                </a:solidFill>
              </a:rPr>
              <a:t>Sequencing</a:t>
            </a:r>
          </a:p>
          <a:p>
            <a:pPr lvl="0">
              <a:lnSpc>
                <a:spcPct val="95000"/>
              </a:lnSpc>
              <a:spcBef>
                <a:spcPct val="0"/>
              </a:spcBef>
            </a:pPr>
            <a:r>
              <a:rPr lang="en-US" altLang="en-US" sz="2400" b="1" i="1" dirty="0">
                <a:solidFill>
                  <a:schemeClr val="accent2">
                    <a:lumMod val="75000"/>
                  </a:schemeClr>
                </a:solidFill>
              </a:rPr>
              <a:t>Seeking DNA/RNA sequence &amp; variations</a:t>
            </a:r>
          </a:p>
        </p:txBody>
      </p:sp>
      <p:sp>
        <p:nvSpPr>
          <p:cNvPr id="3" name="Rectangle 2">
            <a:extLst>
              <a:ext uri="{FF2B5EF4-FFF2-40B4-BE49-F238E27FC236}">
                <a16:creationId xmlns:a16="http://schemas.microsoft.com/office/drawing/2014/main" id="{E5964983-F373-49C2-A250-07BCCD643162}"/>
              </a:ext>
            </a:extLst>
          </p:cNvPr>
          <p:cNvSpPr/>
          <p:nvPr/>
        </p:nvSpPr>
        <p:spPr>
          <a:xfrm>
            <a:off x="2705153" y="2141472"/>
            <a:ext cx="5861331" cy="338554"/>
          </a:xfrm>
          <a:prstGeom prst="rect">
            <a:avLst/>
          </a:prstGeom>
        </p:spPr>
        <p:txBody>
          <a:bodyPr wrap="square">
            <a:spAutoFit/>
          </a:bodyPr>
          <a:lstStyle/>
          <a:p>
            <a:r>
              <a:rPr lang="el-GR" sz="1600" dirty="0"/>
              <a:t>Κωδικοποιεί τη γενετική πληροφορία σε όλους τους οργανισμούς</a:t>
            </a:r>
            <a:endParaRPr lang="en-US" sz="1600" dirty="0"/>
          </a:p>
        </p:txBody>
      </p:sp>
      <p:sp>
        <p:nvSpPr>
          <p:cNvPr id="14" name="Rectangle 5">
            <a:extLst>
              <a:ext uri="{FF2B5EF4-FFF2-40B4-BE49-F238E27FC236}">
                <a16:creationId xmlns:a16="http://schemas.microsoft.com/office/drawing/2014/main" id="{BB855ED4-80A5-4283-816A-4923E7DE9C14}"/>
              </a:ext>
            </a:extLst>
          </p:cNvPr>
          <p:cNvSpPr>
            <a:spLocks noChangeArrowheads="1"/>
          </p:cNvSpPr>
          <p:nvPr/>
        </p:nvSpPr>
        <p:spPr bwMode="auto">
          <a:xfrm>
            <a:off x="7117492" y="3373469"/>
            <a:ext cx="60548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Clr>
                <a:schemeClr val="accent2">
                  <a:lumMod val="75000"/>
                </a:schemeClr>
              </a:buClr>
              <a:buSzPct val="85000"/>
              <a:buNone/>
              <a:defRPr/>
            </a:pPr>
            <a:r>
              <a:rPr lang="en-US" altLang="en-US" sz="1600" b="1" dirty="0"/>
              <a:t>SNPs</a:t>
            </a:r>
          </a:p>
        </p:txBody>
      </p:sp>
      <p:sp>
        <p:nvSpPr>
          <p:cNvPr id="17" name="Rectangle 5">
            <a:extLst>
              <a:ext uri="{FF2B5EF4-FFF2-40B4-BE49-F238E27FC236}">
                <a16:creationId xmlns:a16="http://schemas.microsoft.com/office/drawing/2014/main" id="{F890E4C5-B605-4333-B88F-DB0B7F043231}"/>
              </a:ext>
            </a:extLst>
          </p:cNvPr>
          <p:cNvSpPr>
            <a:spLocks noChangeArrowheads="1"/>
          </p:cNvSpPr>
          <p:nvPr/>
        </p:nvSpPr>
        <p:spPr bwMode="auto">
          <a:xfrm>
            <a:off x="9124474" y="3373469"/>
            <a:ext cx="229316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Clr>
                <a:schemeClr val="accent2">
                  <a:lumMod val="75000"/>
                </a:schemeClr>
              </a:buClr>
              <a:buSzPct val="85000"/>
              <a:buNone/>
              <a:defRPr/>
            </a:pPr>
            <a:r>
              <a:rPr lang="en-US" altLang="en-US" sz="1600" b="1" dirty="0"/>
              <a:t>Point / small mutations</a:t>
            </a:r>
          </a:p>
        </p:txBody>
      </p:sp>
      <p:sp>
        <p:nvSpPr>
          <p:cNvPr id="18" name="Rectangle 5">
            <a:extLst>
              <a:ext uri="{FF2B5EF4-FFF2-40B4-BE49-F238E27FC236}">
                <a16:creationId xmlns:a16="http://schemas.microsoft.com/office/drawing/2014/main" id="{4348A4D1-15D0-4E1D-A4BF-B9FEAC59278D}"/>
              </a:ext>
            </a:extLst>
          </p:cNvPr>
          <p:cNvSpPr>
            <a:spLocks noChangeArrowheads="1"/>
          </p:cNvSpPr>
          <p:nvPr/>
        </p:nvSpPr>
        <p:spPr bwMode="auto">
          <a:xfrm>
            <a:off x="8259225" y="6366982"/>
            <a:ext cx="268886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Clr>
                <a:schemeClr val="accent2">
                  <a:lumMod val="75000"/>
                </a:schemeClr>
              </a:buClr>
              <a:buSzPct val="85000"/>
              <a:buNone/>
              <a:defRPr/>
            </a:pPr>
            <a:r>
              <a:rPr lang="en-US" altLang="en-US" sz="1600" b="1" dirty="0"/>
              <a:t>Chromosomal aberrations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a:extLst>
              <a:ext uri="{FF2B5EF4-FFF2-40B4-BE49-F238E27FC236}">
                <a16:creationId xmlns:a16="http://schemas.microsoft.com/office/drawing/2014/main" id="{1ADAF7B7-A4AE-4504-9416-5CBBD8B08D8F}"/>
              </a:ext>
            </a:extLst>
          </p:cNvPr>
          <p:cNvSpPr txBox="1">
            <a:spLocks/>
          </p:cNvSpPr>
          <p:nvPr/>
        </p:nvSpPr>
        <p:spPr>
          <a:xfrm>
            <a:off x="4746189" y="1509691"/>
            <a:ext cx="7166412" cy="4400820"/>
          </a:xfrm>
          <a:prstGeom prst="rect">
            <a:avLst/>
          </a:prstGeom>
        </p:spPr>
        <p:txBody>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185738" indent="-185738">
              <a:buClr>
                <a:schemeClr val="accent2">
                  <a:lumMod val="75000"/>
                </a:schemeClr>
              </a:buClr>
              <a:buSzPct val="80000"/>
              <a:defRPr/>
            </a:pPr>
            <a:r>
              <a:rPr lang="el-GR" altLang="en-US" sz="1700" dirty="0"/>
              <a:t>Μελέτη του συνόλου των γονιδίων και του ρόλου τους στις ασθένειες.</a:t>
            </a:r>
          </a:p>
          <a:p>
            <a:pPr marL="185738" indent="-185738">
              <a:buClr>
                <a:schemeClr val="accent2">
                  <a:lumMod val="75000"/>
                </a:schemeClr>
              </a:buClr>
              <a:buSzPct val="80000"/>
              <a:defRPr/>
            </a:pPr>
            <a:endParaRPr lang="el-GR" altLang="en-US" sz="1400" dirty="0"/>
          </a:p>
          <a:p>
            <a:pPr marL="185738" indent="-185738">
              <a:buClr>
                <a:schemeClr val="accent2">
                  <a:lumMod val="75000"/>
                </a:schemeClr>
              </a:buClr>
              <a:buSzPct val="80000"/>
              <a:defRPr/>
            </a:pPr>
            <a:endParaRPr lang="en-US" altLang="en-US" sz="1400" dirty="0"/>
          </a:p>
          <a:p>
            <a:pPr marL="185738" indent="-185738">
              <a:buClr>
                <a:schemeClr val="accent2">
                  <a:lumMod val="75000"/>
                </a:schemeClr>
              </a:buClr>
              <a:buSzPct val="80000"/>
              <a:defRPr/>
            </a:pPr>
            <a:r>
              <a:rPr lang="el-GR" altLang="en-US" sz="1700" dirty="0"/>
              <a:t>Μελέτη των γενετικών παραλλαγών σε </a:t>
            </a:r>
            <a:r>
              <a:rPr lang="el-GR" altLang="en-US" sz="1700" u="sng" dirty="0"/>
              <a:t>όλο το μήκος του γονιδιώματος.</a:t>
            </a:r>
          </a:p>
          <a:p>
            <a:pPr marL="0" indent="0">
              <a:buClr>
                <a:schemeClr val="accent2">
                  <a:lumMod val="75000"/>
                </a:schemeClr>
              </a:buClr>
              <a:buSzPct val="80000"/>
              <a:buNone/>
              <a:defRPr/>
            </a:pPr>
            <a:r>
              <a:rPr lang="el-GR" altLang="en-US" sz="1700" dirty="0"/>
              <a:t>(</a:t>
            </a:r>
            <a:r>
              <a:rPr lang="en-US" altLang="en-US" sz="1700" dirty="0"/>
              <a:t>Coding &amp; non-coding regions)</a:t>
            </a:r>
            <a:endParaRPr lang="el-GR" altLang="en-US" sz="1700" dirty="0"/>
          </a:p>
          <a:p>
            <a:pPr marL="0" indent="0">
              <a:buClr>
                <a:schemeClr val="accent2">
                  <a:lumMod val="75000"/>
                </a:schemeClr>
              </a:buClr>
              <a:buSzPct val="80000"/>
              <a:buNone/>
              <a:defRPr/>
            </a:pPr>
            <a:r>
              <a:rPr lang="el-GR" altLang="en-US" sz="1700" dirty="0"/>
              <a:t>		Πως επηρεάζουν τη φυσιολογική λειτουργία των οργανισμών, την 			απόκριση στις διάφορες βιολογικές διεργασίες </a:t>
            </a:r>
            <a:r>
              <a:rPr lang="el-GR" altLang="en-US" sz="1700" dirty="0" err="1"/>
              <a:t>κ.α</a:t>
            </a:r>
            <a:r>
              <a:rPr lang="en-US" altLang="en-US" sz="1700" dirty="0"/>
              <a:t>.</a:t>
            </a:r>
          </a:p>
          <a:p>
            <a:pPr marL="185738" indent="-185738">
              <a:buClr>
                <a:schemeClr val="accent2">
                  <a:lumMod val="75000"/>
                </a:schemeClr>
              </a:buClr>
              <a:buSzPct val="80000"/>
              <a:defRPr/>
            </a:pPr>
            <a:endParaRPr lang="el-GR" altLang="en-US" sz="1400" dirty="0"/>
          </a:p>
          <a:p>
            <a:pPr marL="185738" indent="-185738">
              <a:buClr>
                <a:schemeClr val="accent2">
                  <a:lumMod val="75000"/>
                </a:schemeClr>
              </a:buClr>
              <a:buSzPct val="80000"/>
              <a:defRPr/>
            </a:pPr>
            <a:endParaRPr lang="en-US" altLang="en-US" sz="1400" dirty="0"/>
          </a:p>
          <a:p>
            <a:pPr marL="185738" indent="-185738">
              <a:buClr>
                <a:schemeClr val="accent2">
                  <a:lumMod val="75000"/>
                </a:schemeClr>
              </a:buClr>
              <a:buSzPct val="80000"/>
              <a:defRPr/>
            </a:pPr>
            <a:r>
              <a:rPr lang="el-GR" altLang="en-US" sz="1700" dirty="0"/>
              <a:t>Διερεύνηση του ρόλου του </a:t>
            </a:r>
            <a:r>
              <a:rPr lang="en-US" altLang="en-US" sz="1700" dirty="0"/>
              <a:t>non-coding </a:t>
            </a:r>
            <a:r>
              <a:rPr lang="el-GR" altLang="en-US" sz="1700" dirty="0"/>
              <a:t>γονιδιώματος</a:t>
            </a:r>
            <a:r>
              <a:rPr lang="en-US" altLang="en-US" sz="1700" dirty="0"/>
              <a:t>:</a:t>
            </a:r>
          </a:p>
          <a:p>
            <a:pPr marL="0" indent="0">
              <a:buClr>
                <a:schemeClr val="accent2">
                  <a:lumMod val="75000"/>
                </a:schemeClr>
              </a:buClr>
              <a:buSzPct val="80000"/>
              <a:buNone/>
              <a:defRPr/>
            </a:pPr>
            <a:r>
              <a:rPr lang="en-US" altLang="en-US" sz="1700" dirty="0"/>
              <a:t>		</a:t>
            </a:r>
            <a:r>
              <a:rPr lang="el-GR" altLang="en-US" sz="1700" dirty="0"/>
              <a:t>Ρύθμιση γονιδιακής έκφρασης, ρύθμιση της δομής και 					</a:t>
            </a:r>
            <a:r>
              <a:rPr lang="el-GR" altLang="en-US" sz="1700" dirty="0" err="1"/>
              <a:t>χωροδιάταξης</a:t>
            </a:r>
            <a:r>
              <a:rPr lang="el-GR" altLang="en-US" sz="1700" dirty="0"/>
              <a:t> του γονιδιώματος κ.α.</a:t>
            </a:r>
            <a:endParaRPr lang="en-US" altLang="en-US" sz="1700" dirty="0"/>
          </a:p>
          <a:p>
            <a:pPr marL="185738" indent="-185738">
              <a:buClr>
                <a:schemeClr val="accent2">
                  <a:lumMod val="75000"/>
                </a:schemeClr>
              </a:buClr>
              <a:buSzPct val="80000"/>
              <a:defRPr/>
            </a:pPr>
            <a:endParaRPr lang="el-GR" altLang="en-US" sz="1400" dirty="0"/>
          </a:p>
          <a:p>
            <a:pPr marL="185738" indent="-185738">
              <a:buClr>
                <a:schemeClr val="accent2">
                  <a:lumMod val="75000"/>
                </a:schemeClr>
              </a:buClr>
              <a:buSzPct val="80000"/>
              <a:buNone/>
              <a:defRPr/>
            </a:pPr>
            <a:endParaRPr lang="en-US" altLang="en-US" sz="1400" dirty="0"/>
          </a:p>
          <a:p>
            <a:pPr marL="185738" indent="-185738">
              <a:buClr>
                <a:schemeClr val="accent2">
                  <a:lumMod val="75000"/>
                </a:schemeClr>
              </a:buClr>
              <a:buSzPct val="80000"/>
              <a:defRPr/>
            </a:pPr>
            <a:r>
              <a:rPr lang="el-GR" altLang="en-US" sz="1700" dirty="0"/>
              <a:t>Συγκρίσεις </a:t>
            </a:r>
            <a:r>
              <a:rPr lang="el-GR" altLang="en-US" sz="1700" dirty="0" err="1"/>
              <a:t>γονιδιωμάτων</a:t>
            </a:r>
            <a:r>
              <a:rPr lang="el-GR" altLang="en-US" sz="1700" dirty="0"/>
              <a:t> των διαφόρων ειδών για εξελικτικές μελέτες.</a:t>
            </a:r>
          </a:p>
        </p:txBody>
      </p:sp>
      <p:pic>
        <p:nvPicPr>
          <p:cNvPr id="23" name="Picture 22" descr="GENOME-HEADER">
            <a:extLst>
              <a:ext uri="{FF2B5EF4-FFF2-40B4-BE49-F238E27FC236}">
                <a16:creationId xmlns:a16="http://schemas.microsoft.com/office/drawing/2014/main" id="{74A3F987-BAD2-4359-8CAA-EDD89FE951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15697" y="0"/>
            <a:ext cx="2576303" cy="3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ectangle 23">
            <a:extLst>
              <a:ext uri="{FF2B5EF4-FFF2-40B4-BE49-F238E27FC236}">
                <a16:creationId xmlns:a16="http://schemas.microsoft.com/office/drawing/2014/main" id="{A9C748D0-36DC-4150-9CA1-E033190237CE}"/>
              </a:ext>
            </a:extLst>
          </p:cNvPr>
          <p:cNvSpPr/>
          <p:nvPr/>
        </p:nvSpPr>
        <p:spPr>
          <a:xfrm>
            <a:off x="606117" y="116040"/>
            <a:ext cx="6952160" cy="911019"/>
          </a:xfrm>
          <a:prstGeom prst="rect">
            <a:avLst/>
          </a:prstGeom>
        </p:spPr>
        <p:txBody>
          <a:bodyPr wrap="none">
            <a:spAutoFit/>
          </a:bodyPr>
          <a:lstStyle/>
          <a:p>
            <a:pPr lvl="0">
              <a:lnSpc>
                <a:spcPct val="95000"/>
              </a:lnSpc>
              <a:spcBef>
                <a:spcPct val="0"/>
              </a:spcBef>
            </a:pPr>
            <a:r>
              <a:rPr lang="en-US" altLang="en-US" sz="3200" b="1" i="1" dirty="0">
                <a:solidFill>
                  <a:srgbClr val="003366"/>
                </a:solidFill>
              </a:rPr>
              <a:t>Whole Genome Sequencing (WGS)</a:t>
            </a:r>
          </a:p>
          <a:p>
            <a:pPr lvl="0">
              <a:lnSpc>
                <a:spcPct val="95000"/>
              </a:lnSpc>
              <a:spcBef>
                <a:spcPct val="0"/>
              </a:spcBef>
            </a:pPr>
            <a:r>
              <a:rPr lang="en-US" altLang="en-US" sz="2400" b="1" i="1" dirty="0">
                <a:solidFill>
                  <a:schemeClr val="accent2">
                    <a:lumMod val="75000"/>
                  </a:schemeClr>
                </a:solidFill>
              </a:rPr>
              <a:t>The most comprehensive view of genomic alterations</a:t>
            </a:r>
          </a:p>
        </p:txBody>
      </p:sp>
      <p:pic>
        <p:nvPicPr>
          <p:cNvPr id="7" name="Picture 6">
            <a:extLst>
              <a:ext uri="{FF2B5EF4-FFF2-40B4-BE49-F238E27FC236}">
                <a16:creationId xmlns:a16="http://schemas.microsoft.com/office/drawing/2014/main" id="{C85470F0-148B-4151-8106-CCC46F785CB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6176" y="1484290"/>
            <a:ext cx="4136320" cy="4091009"/>
          </a:xfrm>
          <a:prstGeom prst="rect">
            <a:avLst/>
          </a:prstGeom>
        </p:spPr>
      </p:pic>
      <p:sp>
        <p:nvSpPr>
          <p:cNvPr id="2" name="Arrow: Right 1">
            <a:extLst>
              <a:ext uri="{FF2B5EF4-FFF2-40B4-BE49-F238E27FC236}">
                <a16:creationId xmlns:a16="http://schemas.microsoft.com/office/drawing/2014/main" id="{FFFC8708-F082-438B-91C6-AEFD0A46044B}"/>
              </a:ext>
            </a:extLst>
          </p:cNvPr>
          <p:cNvSpPr/>
          <p:nvPr/>
        </p:nvSpPr>
        <p:spPr>
          <a:xfrm>
            <a:off x="5351780" y="3190240"/>
            <a:ext cx="256508" cy="127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Arrow: Right 7">
            <a:extLst>
              <a:ext uri="{FF2B5EF4-FFF2-40B4-BE49-F238E27FC236}">
                <a16:creationId xmlns:a16="http://schemas.microsoft.com/office/drawing/2014/main" id="{3895D16F-28E7-4119-B1BB-1AA60FD88F0F}"/>
              </a:ext>
            </a:extLst>
          </p:cNvPr>
          <p:cNvSpPr/>
          <p:nvPr/>
        </p:nvSpPr>
        <p:spPr>
          <a:xfrm>
            <a:off x="5351780" y="4577080"/>
            <a:ext cx="256508" cy="127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CAF0444-432B-4EBF-A711-77DB49B35BB0}"/>
              </a:ext>
            </a:extLst>
          </p:cNvPr>
          <p:cNvSpPr/>
          <p:nvPr/>
        </p:nvSpPr>
        <p:spPr>
          <a:xfrm>
            <a:off x="5319252" y="3297028"/>
            <a:ext cx="5230796" cy="2638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086" name="Rectangle 14">
            <a:extLst>
              <a:ext uri="{FF2B5EF4-FFF2-40B4-BE49-F238E27FC236}">
                <a16:creationId xmlns:a16="http://schemas.microsoft.com/office/drawing/2014/main" id="{5BE2D6FE-5880-47C8-9FF7-E2F470BE8D98}"/>
              </a:ext>
            </a:extLst>
          </p:cNvPr>
          <p:cNvSpPr>
            <a:spLocks noChangeArrowheads="1"/>
          </p:cNvSpPr>
          <p:nvPr/>
        </p:nvSpPr>
        <p:spPr bwMode="auto">
          <a:xfrm>
            <a:off x="1989267" y="3812545"/>
            <a:ext cx="325566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800" i="1" dirty="0">
                <a:solidFill>
                  <a:schemeClr val="accent1">
                    <a:lumMod val="50000"/>
                  </a:schemeClr>
                </a:solidFill>
              </a:rPr>
              <a:t>Hybrid NGS: (Illumina + 3</a:t>
            </a:r>
            <a:r>
              <a:rPr lang="en-US" altLang="en-US" sz="1800" i="1" baseline="30000" dirty="0">
                <a:solidFill>
                  <a:schemeClr val="accent1">
                    <a:lumMod val="50000"/>
                  </a:schemeClr>
                </a:solidFill>
              </a:rPr>
              <a:t>rd</a:t>
            </a:r>
            <a:r>
              <a:rPr lang="en-US" altLang="en-US" sz="1800" i="1" dirty="0">
                <a:solidFill>
                  <a:schemeClr val="accent1">
                    <a:lumMod val="50000"/>
                  </a:schemeClr>
                </a:solidFill>
              </a:rPr>
              <a:t> Gen):</a:t>
            </a:r>
          </a:p>
        </p:txBody>
      </p:sp>
      <p:pic>
        <p:nvPicPr>
          <p:cNvPr id="21" name="Picture 20">
            <a:extLst>
              <a:ext uri="{FF2B5EF4-FFF2-40B4-BE49-F238E27FC236}">
                <a16:creationId xmlns:a16="http://schemas.microsoft.com/office/drawing/2014/main" id="{9CC8CE20-CF98-4E1C-B615-592FB73BA3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19252" y="3297028"/>
            <a:ext cx="5230796" cy="2945933"/>
          </a:xfrm>
          <a:prstGeom prst="rect">
            <a:avLst/>
          </a:prstGeom>
        </p:spPr>
      </p:pic>
      <p:pic>
        <p:nvPicPr>
          <p:cNvPr id="23" name="Picture 22" descr="GENOME-HEADER">
            <a:extLst>
              <a:ext uri="{FF2B5EF4-FFF2-40B4-BE49-F238E27FC236}">
                <a16:creationId xmlns:a16="http://schemas.microsoft.com/office/drawing/2014/main" id="{74A3F987-BAD2-4359-8CAA-EDD89FE951A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15697" y="0"/>
            <a:ext cx="2576303" cy="3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ectangle 23">
            <a:extLst>
              <a:ext uri="{FF2B5EF4-FFF2-40B4-BE49-F238E27FC236}">
                <a16:creationId xmlns:a16="http://schemas.microsoft.com/office/drawing/2014/main" id="{A9C748D0-36DC-4150-9CA1-E033190237CE}"/>
              </a:ext>
            </a:extLst>
          </p:cNvPr>
          <p:cNvSpPr/>
          <p:nvPr/>
        </p:nvSpPr>
        <p:spPr>
          <a:xfrm>
            <a:off x="606117" y="116040"/>
            <a:ext cx="6021970" cy="911019"/>
          </a:xfrm>
          <a:prstGeom prst="rect">
            <a:avLst/>
          </a:prstGeom>
        </p:spPr>
        <p:txBody>
          <a:bodyPr wrap="none">
            <a:spAutoFit/>
          </a:bodyPr>
          <a:lstStyle/>
          <a:p>
            <a:pPr lvl="0">
              <a:lnSpc>
                <a:spcPct val="95000"/>
              </a:lnSpc>
              <a:spcBef>
                <a:spcPct val="0"/>
              </a:spcBef>
            </a:pPr>
            <a:r>
              <a:rPr lang="en-US" altLang="en-US" sz="3200" b="1" i="1" dirty="0">
                <a:solidFill>
                  <a:srgbClr val="003366"/>
                </a:solidFill>
              </a:rPr>
              <a:t>Whole Genome Sequencing (WGS)</a:t>
            </a:r>
          </a:p>
          <a:p>
            <a:pPr lvl="0">
              <a:lnSpc>
                <a:spcPct val="95000"/>
              </a:lnSpc>
              <a:spcBef>
                <a:spcPct val="0"/>
              </a:spcBef>
            </a:pPr>
            <a:r>
              <a:rPr lang="en-US" altLang="en-US" sz="2400" b="1" i="1" dirty="0">
                <a:solidFill>
                  <a:schemeClr val="accent2">
                    <a:lumMod val="75000"/>
                  </a:schemeClr>
                </a:solidFill>
              </a:rPr>
              <a:t>3</a:t>
            </a:r>
            <a:r>
              <a:rPr lang="en-US" altLang="en-US" sz="2400" b="1" i="1" baseline="30000" dirty="0">
                <a:solidFill>
                  <a:schemeClr val="accent2">
                    <a:lumMod val="75000"/>
                  </a:schemeClr>
                </a:solidFill>
              </a:rPr>
              <a:t>rd</a:t>
            </a:r>
            <a:r>
              <a:rPr lang="en-US" altLang="en-US" sz="2400" b="1" i="1" dirty="0">
                <a:solidFill>
                  <a:schemeClr val="accent2">
                    <a:lumMod val="75000"/>
                  </a:schemeClr>
                </a:solidFill>
              </a:rPr>
              <a:t> Generation Long Reads Sequencing</a:t>
            </a:r>
          </a:p>
        </p:txBody>
      </p:sp>
      <p:sp>
        <p:nvSpPr>
          <p:cNvPr id="11" name="Rectangle 3">
            <a:extLst>
              <a:ext uri="{FF2B5EF4-FFF2-40B4-BE49-F238E27FC236}">
                <a16:creationId xmlns:a16="http://schemas.microsoft.com/office/drawing/2014/main" id="{235B498D-C32D-49D1-BC4A-E66A78BD96B1}"/>
              </a:ext>
            </a:extLst>
          </p:cNvPr>
          <p:cNvSpPr txBox="1">
            <a:spLocks/>
          </p:cNvSpPr>
          <p:nvPr/>
        </p:nvSpPr>
        <p:spPr>
          <a:xfrm>
            <a:off x="401388" y="1406855"/>
            <a:ext cx="11485812" cy="1890173"/>
          </a:xfrm>
          <a:prstGeom prst="rect">
            <a:avLst/>
          </a:prstGeom>
        </p:spPr>
        <p:txBody>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185738" indent="-185738">
              <a:buClr>
                <a:schemeClr val="accent2">
                  <a:lumMod val="75000"/>
                </a:schemeClr>
              </a:buClr>
              <a:buSzPct val="80000"/>
              <a:defRPr/>
            </a:pPr>
            <a:r>
              <a:rPr lang="el-GR" altLang="en-US" sz="1700" dirty="0"/>
              <a:t>Συγκρότηση της πλήρους αλληλουχίας ολόκληρου του γονιδιώματος χωρίς κενές – αδιάβαστες περιοχές</a:t>
            </a:r>
            <a:endParaRPr lang="el-GR" altLang="en-US" sz="1400" dirty="0"/>
          </a:p>
          <a:p>
            <a:pPr marL="185738" indent="-185738">
              <a:buClr>
                <a:schemeClr val="accent2">
                  <a:lumMod val="75000"/>
                </a:schemeClr>
              </a:buClr>
              <a:buSzPct val="80000"/>
              <a:defRPr/>
            </a:pPr>
            <a:endParaRPr lang="en-US" altLang="en-US" sz="1400" dirty="0"/>
          </a:p>
          <a:p>
            <a:pPr marL="185738" indent="-185738">
              <a:buClr>
                <a:schemeClr val="accent2">
                  <a:lumMod val="75000"/>
                </a:schemeClr>
              </a:buClr>
              <a:buSzPct val="80000"/>
              <a:defRPr/>
            </a:pPr>
            <a:r>
              <a:rPr lang="el-GR" altLang="en-US" sz="1700" dirty="0"/>
              <a:t>Ευκολότερος εντοπισμός μεγάλων παραλλαγών όπως </a:t>
            </a:r>
            <a:r>
              <a:rPr lang="en-US" altLang="en-US" sz="1700" dirty="0"/>
              <a:t>Copy Number Variations, </a:t>
            </a:r>
            <a:r>
              <a:rPr lang="el-GR" altLang="en-US" sz="1700" dirty="0"/>
              <a:t>μεγάλα </a:t>
            </a:r>
            <a:r>
              <a:rPr lang="en-US" altLang="en-US" sz="1700" dirty="0"/>
              <a:t>insertions/deletions (indels) </a:t>
            </a:r>
            <a:r>
              <a:rPr lang="el-GR" altLang="en-US" sz="1700" dirty="0"/>
              <a:t>κ.α.</a:t>
            </a:r>
            <a:endParaRPr lang="el-GR" altLang="en-US" sz="1400" dirty="0"/>
          </a:p>
          <a:p>
            <a:pPr marL="185738" indent="-185738">
              <a:buClr>
                <a:schemeClr val="accent2">
                  <a:lumMod val="75000"/>
                </a:schemeClr>
              </a:buClr>
              <a:buSzPct val="80000"/>
              <a:defRPr/>
            </a:pPr>
            <a:endParaRPr lang="en-US" altLang="en-US" sz="1400" dirty="0"/>
          </a:p>
          <a:p>
            <a:pPr marL="0" indent="0">
              <a:buClr>
                <a:schemeClr val="accent2">
                  <a:lumMod val="75000"/>
                </a:schemeClr>
              </a:buClr>
              <a:buSzPct val="80000"/>
              <a:buNone/>
              <a:defRPr/>
            </a:pPr>
            <a:endParaRPr lang="en-US" altLang="en-US" sz="1400" dirty="0"/>
          </a:p>
          <a:p>
            <a:pPr marL="185738" indent="-185738">
              <a:buClr>
                <a:schemeClr val="accent2">
                  <a:lumMod val="75000"/>
                </a:schemeClr>
              </a:buClr>
              <a:buSzPct val="80000"/>
              <a:buFont typeface="Calibri" panose="020F0502020204030204" pitchFamily="34" charset="0"/>
              <a:buChar char="×"/>
              <a:defRPr/>
            </a:pPr>
            <a:r>
              <a:rPr lang="en-US" altLang="en-US" sz="1700" dirty="0"/>
              <a:t>Y</a:t>
            </a:r>
            <a:r>
              <a:rPr lang="el-GR" altLang="en-US" sz="1700" dirty="0"/>
              <a:t>ψηλό ποσοστό σφαλμάτων αλληλουχίας</a:t>
            </a:r>
            <a:r>
              <a:rPr lang="en-US" altLang="en-US" sz="1700" dirty="0"/>
              <a:t> </a:t>
            </a:r>
            <a:r>
              <a:rPr lang="el-GR" altLang="en-US" sz="1700" dirty="0"/>
              <a:t>του 3</a:t>
            </a:r>
            <a:r>
              <a:rPr lang="en-US" altLang="en-US" sz="1700" baseline="30000" dirty="0" err="1"/>
              <a:t>rd</a:t>
            </a:r>
            <a:r>
              <a:rPr lang="en-US" altLang="en-US" sz="1700" dirty="0"/>
              <a:t> gen Sequencing.</a:t>
            </a:r>
            <a:endParaRPr lang="el-GR" altLang="en-US" sz="1700" dirty="0"/>
          </a:p>
        </p:txBody>
      </p:sp>
      <p:sp>
        <p:nvSpPr>
          <p:cNvPr id="3" name="Arrow: Right 2">
            <a:extLst>
              <a:ext uri="{FF2B5EF4-FFF2-40B4-BE49-F238E27FC236}">
                <a16:creationId xmlns:a16="http://schemas.microsoft.com/office/drawing/2014/main" id="{DB74E73C-02AA-4288-B177-BFA0A977DC79}"/>
              </a:ext>
            </a:extLst>
          </p:cNvPr>
          <p:cNvSpPr/>
          <p:nvPr/>
        </p:nvSpPr>
        <p:spPr>
          <a:xfrm rot="3346309">
            <a:off x="2446637" y="3313510"/>
            <a:ext cx="531341" cy="38923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971678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3">
            <a:extLst>
              <a:ext uri="{FF2B5EF4-FFF2-40B4-BE49-F238E27FC236}">
                <a16:creationId xmlns:a16="http://schemas.microsoft.com/office/drawing/2014/main" id="{F4E64A0D-56C8-4957-B0F1-E37D964DC984}"/>
              </a:ext>
            </a:extLst>
          </p:cNvPr>
          <p:cNvSpPr txBox="1">
            <a:spLocks/>
          </p:cNvSpPr>
          <p:nvPr/>
        </p:nvSpPr>
        <p:spPr>
          <a:xfrm>
            <a:off x="123665" y="2893264"/>
            <a:ext cx="2905815" cy="1638395"/>
          </a:xfrm>
          <a:prstGeom prst="rect">
            <a:avLst/>
          </a:prstGeom>
        </p:spPr>
        <p:txBody>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Clr>
                <a:schemeClr val="accent6">
                  <a:lumMod val="75000"/>
                </a:schemeClr>
              </a:buClr>
              <a:buSzPct val="70000"/>
              <a:buNone/>
              <a:defRPr/>
            </a:pPr>
            <a:r>
              <a:rPr lang="el-GR" altLang="en-US" sz="1800" u="sng" dirty="0"/>
              <a:t>Αλληλούχιση επιλεγμένων </a:t>
            </a:r>
            <a:r>
              <a:rPr lang="el-GR" altLang="en-US" sz="1800" u="sng" dirty="0" err="1"/>
              <a:t>γενομικών</a:t>
            </a:r>
            <a:r>
              <a:rPr lang="el-GR" altLang="en-US" sz="1800" u="sng" dirty="0"/>
              <a:t> περιοχών</a:t>
            </a:r>
            <a:r>
              <a:rPr lang="en-US" altLang="en-US" sz="1800" u="sng" dirty="0"/>
              <a:t> (Regions of Interest</a:t>
            </a:r>
            <a:r>
              <a:rPr lang="el-GR" altLang="en-US" sz="1800" u="sng" dirty="0"/>
              <a:t> - </a:t>
            </a:r>
            <a:r>
              <a:rPr lang="en-US" altLang="en-US" sz="1800" u="sng" dirty="0"/>
              <a:t>ROIs)</a:t>
            </a:r>
          </a:p>
          <a:p>
            <a:pPr marL="0" indent="0" algn="ctr">
              <a:buClr>
                <a:schemeClr val="accent6">
                  <a:lumMod val="75000"/>
                </a:schemeClr>
              </a:buClr>
              <a:buSzPct val="70000"/>
              <a:buNone/>
              <a:defRPr/>
            </a:pPr>
            <a:r>
              <a:rPr lang="el-GR" altLang="en-US" sz="1800" u="sng" dirty="0"/>
              <a:t>Από μερικά γονίδια έως ολόκληρο το </a:t>
            </a:r>
            <a:r>
              <a:rPr lang="en-US" altLang="en-US" sz="1800" u="sng" dirty="0"/>
              <a:t>Exome (WES)</a:t>
            </a:r>
          </a:p>
          <a:p>
            <a:pPr marL="0" indent="0" algn="ctr">
              <a:buClr>
                <a:schemeClr val="accent6">
                  <a:lumMod val="75000"/>
                </a:schemeClr>
              </a:buClr>
              <a:buSzPct val="70000"/>
              <a:buFont typeface="Arial" panose="020B0604020202020204" pitchFamily="34" charset="0"/>
              <a:buNone/>
              <a:defRPr/>
            </a:pPr>
            <a:endParaRPr lang="en-US" altLang="en-US" sz="1400" u="sng" dirty="0"/>
          </a:p>
        </p:txBody>
      </p:sp>
      <p:pic>
        <p:nvPicPr>
          <p:cNvPr id="28" name="Picture 27" descr="GENOME-HEADER">
            <a:extLst>
              <a:ext uri="{FF2B5EF4-FFF2-40B4-BE49-F238E27FC236}">
                <a16:creationId xmlns:a16="http://schemas.microsoft.com/office/drawing/2014/main" id="{ADB60B5C-CA1C-4027-97E1-0ABD434E6F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15697" y="0"/>
            <a:ext cx="2576303" cy="3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Rectangle 28">
            <a:extLst>
              <a:ext uri="{FF2B5EF4-FFF2-40B4-BE49-F238E27FC236}">
                <a16:creationId xmlns:a16="http://schemas.microsoft.com/office/drawing/2014/main" id="{0C985FA7-446F-4DC9-BF31-637B23180B6A}"/>
              </a:ext>
            </a:extLst>
          </p:cNvPr>
          <p:cNvSpPr/>
          <p:nvPr/>
        </p:nvSpPr>
        <p:spPr>
          <a:xfrm>
            <a:off x="606117" y="116040"/>
            <a:ext cx="6688691" cy="911019"/>
          </a:xfrm>
          <a:prstGeom prst="rect">
            <a:avLst/>
          </a:prstGeom>
        </p:spPr>
        <p:txBody>
          <a:bodyPr wrap="none">
            <a:spAutoFit/>
          </a:bodyPr>
          <a:lstStyle/>
          <a:p>
            <a:pPr>
              <a:lnSpc>
                <a:spcPct val="95000"/>
              </a:lnSpc>
              <a:defRPr/>
            </a:pPr>
            <a:r>
              <a:rPr lang="en-US" altLang="en-US" sz="3200" b="1" i="1" dirty="0">
                <a:solidFill>
                  <a:srgbClr val="003366"/>
                </a:solidFill>
              </a:rPr>
              <a:t>Targeted resequencing</a:t>
            </a:r>
          </a:p>
          <a:p>
            <a:pPr>
              <a:lnSpc>
                <a:spcPct val="95000"/>
              </a:lnSpc>
              <a:defRPr/>
            </a:pPr>
            <a:r>
              <a:rPr lang="en-US" altLang="en-US" sz="2400" b="1" i="1" dirty="0">
                <a:solidFill>
                  <a:schemeClr val="accent2">
                    <a:lumMod val="75000"/>
                  </a:schemeClr>
                </a:solidFill>
              </a:rPr>
              <a:t>From small gene panels to Whole Exome Seq (WES)</a:t>
            </a:r>
          </a:p>
        </p:txBody>
      </p:sp>
      <p:pic>
        <p:nvPicPr>
          <p:cNvPr id="24" name="Picture 23">
            <a:extLst>
              <a:ext uri="{FF2B5EF4-FFF2-40B4-BE49-F238E27FC236}">
                <a16:creationId xmlns:a16="http://schemas.microsoft.com/office/drawing/2014/main" id="{5652968E-A12C-459F-B1B1-967116EECE8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70969" y="1128757"/>
            <a:ext cx="8697366" cy="5210341"/>
          </a:xfrm>
          <a:prstGeom prst="rect">
            <a:avLst/>
          </a:prstGeom>
        </p:spPr>
      </p:pic>
      <p:sp>
        <p:nvSpPr>
          <p:cNvPr id="26" name="Rectangle: Rounded Corners 25">
            <a:extLst>
              <a:ext uri="{FF2B5EF4-FFF2-40B4-BE49-F238E27FC236}">
                <a16:creationId xmlns:a16="http://schemas.microsoft.com/office/drawing/2014/main" id="{F998B97E-978C-4ECF-A5F4-FA52AF61FDDD}"/>
              </a:ext>
            </a:extLst>
          </p:cNvPr>
          <p:cNvSpPr/>
          <p:nvPr/>
        </p:nvSpPr>
        <p:spPr>
          <a:xfrm>
            <a:off x="3334871" y="1128757"/>
            <a:ext cx="8733464" cy="5231702"/>
          </a:xfrm>
          <a:prstGeom prst="roundRect">
            <a:avLst>
              <a:gd name="adj" fmla="val 6643"/>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Picture 31">
            <a:extLst>
              <a:ext uri="{FF2B5EF4-FFF2-40B4-BE49-F238E27FC236}">
                <a16:creationId xmlns:a16="http://schemas.microsoft.com/office/drawing/2014/main" id="{510D4F82-60E8-446F-9A7F-04FAC580FFC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96654" y="6339098"/>
            <a:ext cx="2593385" cy="556801"/>
          </a:xfrm>
          <a:prstGeom prst="rect">
            <a:avLst/>
          </a:prstGeom>
        </p:spPr>
      </p:pic>
      <p:pic>
        <p:nvPicPr>
          <p:cNvPr id="34" name="Picture 33">
            <a:extLst>
              <a:ext uri="{FF2B5EF4-FFF2-40B4-BE49-F238E27FC236}">
                <a16:creationId xmlns:a16="http://schemas.microsoft.com/office/drawing/2014/main" id="{2F1861F5-7BF0-4A47-B64C-30D392BE26D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48040" y="6339098"/>
            <a:ext cx="2543223" cy="556801"/>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38E07A7-805C-47BC-AB4E-1129E61DAB02}"/>
              </a:ext>
            </a:extLst>
          </p:cNvPr>
          <p:cNvSpPr/>
          <p:nvPr/>
        </p:nvSpPr>
        <p:spPr>
          <a:xfrm>
            <a:off x="192805" y="1361748"/>
            <a:ext cx="5713143" cy="3416320"/>
          </a:xfrm>
          <a:prstGeom prst="rect">
            <a:avLst/>
          </a:prstGeom>
        </p:spPr>
        <p:txBody>
          <a:bodyPr wrap="square">
            <a:spAutoFit/>
          </a:bodyPr>
          <a:lstStyle/>
          <a:p>
            <a:pPr marL="285750" indent="-285750">
              <a:buClr>
                <a:srgbClr val="ED7D31">
                  <a:lumMod val="75000"/>
                </a:srgbClr>
              </a:buClr>
              <a:buSzPct val="80000"/>
              <a:buFont typeface="Arial" panose="020B0604020202020204" pitchFamily="34" charset="0"/>
              <a:buChar char="•"/>
              <a:defRPr/>
            </a:pPr>
            <a:r>
              <a:rPr lang="el-GR" altLang="en-US" sz="1700" dirty="0"/>
              <a:t>Σχεδιασμός του </a:t>
            </a:r>
            <a:r>
              <a:rPr lang="en-US" altLang="en-US" sz="1700" dirty="0"/>
              <a:t>panel </a:t>
            </a:r>
            <a:r>
              <a:rPr lang="en-US" altLang="en-US" sz="1700" i="1" dirty="0"/>
              <a:t>in silico</a:t>
            </a:r>
            <a:r>
              <a:rPr lang="en-US" altLang="en-US" sz="1700" dirty="0"/>
              <a:t> </a:t>
            </a:r>
            <a:r>
              <a:rPr lang="el-GR" altLang="en-US" sz="1700" dirty="0"/>
              <a:t>και </a:t>
            </a:r>
            <a:r>
              <a:rPr lang="en-US" altLang="en-US" sz="1700" i="1" dirty="0"/>
              <a:t>in vitro </a:t>
            </a:r>
            <a:r>
              <a:rPr lang="el-GR" altLang="en-US" sz="1700" dirty="0"/>
              <a:t>σύνθεση των απαραίτητων </a:t>
            </a:r>
            <a:r>
              <a:rPr lang="el-GR" altLang="en-US" sz="1700" dirty="0" err="1"/>
              <a:t>ολιγονουκλεοτιδίων</a:t>
            </a:r>
            <a:r>
              <a:rPr lang="en-US" altLang="en-US" sz="1700" dirty="0"/>
              <a:t>: </a:t>
            </a:r>
          </a:p>
          <a:p>
            <a:pPr>
              <a:buClr>
                <a:srgbClr val="ED7D31">
                  <a:lumMod val="75000"/>
                </a:srgbClr>
              </a:buClr>
              <a:buSzPct val="80000"/>
              <a:defRPr/>
            </a:pPr>
            <a:endParaRPr lang="en-US" altLang="en-US" sz="1700" dirty="0"/>
          </a:p>
          <a:p>
            <a:pPr>
              <a:buClr>
                <a:srgbClr val="ED7D31">
                  <a:lumMod val="75000"/>
                </a:srgbClr>
              </a:buClr>
              <a:buSzPct val="80000"/>
              <a:defRPr/>
            </a:pPr>
            <a:endParaRPr lang="en-US" altLang="en-US" sz="1700" dirty="0"/>
          </a:p>
          <a:p>
            <a:pPr>
              <a:buClr>
                <a:srgbClr val="ED7D31">
                  <a:lumMod val="75000"/>
                </a:srgbClr>
              </a:buClr>
              <a:buSzPct val="80000"/>
              <a:defRPr/>
            </a:pPr>
            <a:endParaRPr lang="en-US" altLang="en-US" sz="1700" dirty="0"/>
          </a:p>
          <a:p>
            <a:pPr>
              <a:buClr>
                <a:srgbClr val="ED7D31">
                  <a:lumMod val="75000"/>
                </a:srgbClr>
              </a:buClr>
              <a:buSzPct val="80000"/>
              <a:defRPr/>
            </a:pPr>
            <a:endParaRPr lang="en-US" altLang="en-US" sz="1700" dirty="0"/>
          </a:p>
          <a:p>
            <a:pPr>
              <a:buClr>
                <a:srgbClr val="ED7D31">
                  <a:lumMod val="75000"/>
                </a:srgbClr>
              </a:buClr>
              <a:buSzPct val="80000"/>
              <a:defRPr/>
            </a:pPr>
            <a:endParaRPr lang="en-US" altLang="en-US" sz="1700" dirty="0"/>
          </a:p>
          <a:p>
            <a:pPr>
              <a:buClr>
                <a:srgbClr val="ED7D31">
                  <a:lumMod val="75000"/>
                </a:srgbClr>
              </a:buClr>
              <a:buSzPct val="80000"/>
              <a:defRPr/>
            </a:pPr>
            <a:endParaRPr lang="en-US" altLang="en-US" sz="1700" dirty="0"/>
          </a:p>
          <a:p>
            <a:pPr>
              <a:buClr>
                <a:srgbClr val="ED7D31">
                  <a:lumMod val="75000"/>
                </a:srgbClr>
              </a:buClr>
              <a:buSzPct val="80000"/>
              <a:defRPr/>
            </a:pPr>
            <a:endParaRPr lang="en-US" altLang="en-US" sz="1700" dirty="0"/>
          </a:p>
          <a:p>
            <a:pPr>
              <a:buClr>
                <a:srgbClr val="ED7D31">
                  <a:lumMod val="75000"/>
                </a:srgbClr>
              </a:buClr>
              <a:buSzPct val="80000"/>
              <a:defRPr/>
            </a:pPr>
            <a:endParaRPr lang="en-US" altLang="en-US" sz="1700" dirty="0"/>
          </a:p>
          <a:p>
            <a:pPr>
              <a:buClr>
                <a:srgbClr val="ED7D31">
                  <a:lumMod val="75000"/>
                </a:srgbClr>
              </a:buClr>
              <a:buSzPct val="80000"/>
              <a:defRPr/>
            </a:pPr>
            <a:endParaRPr lang="el-GR" altLang="en-US" sz="1200" dirty="0"/>
          </a:p>
          <a:p>
            <a:pPr marL="285750" indent="-285750">
              <a:buClr>
                <a:srgbClr val="ED7D31">
                  <a:lumMod val="75000"/>
                </a:srgbClr>
              </a:buClr>
              <a:buSzPct val="80000"/>
              <a:buFont typeface="Arial" panose="020B0604020202020204" pitchFamily="34" charset="0"/>
              <a:buChar char="•"/>
              <a:defRPr/>
            </a:pPr>
            <a:r>
              <a:rPr lang="el-GR" altLang="en-US" sz="1700" dirty="0"/>
              <a:t>Εργαστηριακά το </a:t>
            </a:r>
            <a:r>
              <a:rPr lang="en-US" altLang="en-US" sz="1700" dirty="0"/>
              <a:t>target selection </a:t>
            </a:r>
            <a:r>
              <a:rPr lang="el-GR" altLang="en-US" sz="1700" dirty="0"/>
              <a:t>γίνεται κατά τη διαδικασία του </a:t>
            </a:r>
            <a:r>
              <a:rPr lang="en-US" altLang="en-US" sz="1700" dirty="0"/>
              <a:t>NGS library prep: </a:t>
            </a:r>
          </a:p>
        </p:txBody>
      </p:sp>
      <p:pic>
        <p:nvPicPr>
          <p:cNvPr id="28" name="Picture 27" descr="GENOME-HEADER">
            <a:extLst>
              <a:ext uri="{FF2B5EF4-FFF2-40B4-BE49-F238E27FC236}">
                <a16:creationId xmlns:a16="http://schemas.microsoft.com/office/drawing/2014/main" id="{ADB60B5C-CA1C-4027-97E1-0ABD434E6F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15697" y="0"/>
            <a:ext cx="2576303" cy="3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Rectangle 28">
            <a:extLst>
              <a:ext uri="{FF2B5EF4-FFF2-40B4-BE49-F238E27FC236}">
                <a16:creationId xmlns:a16="http://schemas.microsoft.com/office/drawing/2014/main" id="{0C985FA7-446F-4DC9-BF31-637B23180B6A}"/>
              </a:ext>
            </a:extLst>
          </p:cNvPr>
          <p:cNvSpPr/>
          <p:nvPr/>
        </p:nvSpPr>
        <p:spPr>
          <a:xfrm>
            <a:off x="606117" y="116040"/>
            <a:ext cx="6688691" cy="911019"/>
          </a:xfrm>
          <a:prstGeom prst="rect">
            <a:avLst/>
          </a:prstGeom>
        </p:spPr>
        <p:txBody>
          <a:bodyPr wrap="none">
            <a:spAutoFit/>
          </a:bodyPr>
          <a:lstStyle/>
          <a:p>
            <a:pPr>
              <a:lnSpc>
                <a:spcPct val="95000"/>
              </a:lnSpc>
              <a:defRPr/>
            </a:pPr>
            <a:r>
              <a:rPr lang="en-US" altLang="en-US" sz="3200" b="1" i="1" dirty="0">
                <a:solidFill>
                  <a:srgbClr val="003366"/>
                </a:solidFill>
              </a:rPr>
              <a:t>Targeted resequencing</a:t>
            </a:r>
          </a:p>
          <a:p>
            <a:pPr>
              <a:lnSpc>
                <a:spcPct val="95000"/>
              </a:lnSpc>
              <a:defRPr/>
            </a:pPr>
            <a:r>
              <a:rPr lang="en-US" altLang="en-US" sz="2400" b="1" i="1" dirty="0">
                <a:solidFill>
                  <a:schemeClr val="accent2">
                    <a:lumMod val="75000"/>
                  </a:schemeClr>
                </a:solidFill>
              </a:rPr>
              <a:t>From small gene panels to Whole Exome Seq (WES)</a:t>
            </a:r>
          </a:p>
        </p:txBody>
      </p:sp>
      <p:pic>
        <p:nvPicPr>
          <p:cNvPr id="18" name="Picture 17">
            <a:extLst>
              <a:ext uri="{FF2B5EF4-FFF2-40B4-BE49-F238E27FC236}">
                <a16:creationId xmlns:a16="http://schemas.microsoft.com/office/drawing/2014/main" id="{6FE83D6E-1795-4661-8C67-FA7D21D687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0" y="1209602"/>
            <a:ext cx="3226972" cy="1180599"/>
          </a:xfrm>
          <a:prstGeom prst="rect">
            <a:avLst/>
          </a:prstGeom>
        </p:spPr>
      </p:pic>
      <p:sp>
        <p:nvSpPr>
          <p:cNvPr id="19" name="Rectangle 18">
            <a:extLst>
              <a:ext uri="{FF2B5EF4-FFF2-40B4-BE49-F238E27FC236}">
                <a16:creationId xmlns:a16="http://schemas.microsoft.com/office/drawing/2014/main" id="{F52F7492-D226-487C-A098-8329642EF5C7}"/>
              </a:ext>
            </a:extLst>
          </p:cNvPr>
          <p:cNvSpPr/>
          <p:nvPr/>
        </p:nvSpPr>
        <p:spPr>
          <a:xfrm>
            <a:off x="1228954" y="2198361"/>
            <a:ext cx="3577711" cy="353943"/>
          </a:xfrm>
          <a:prstGeom prst="rect">
            <a:avLst/>
          </a:prstGeom>
        </p:spPr>
        <p:txBody>
          <a:bodyPr wrap="none">
            <a:spAutoFit/>
          </a:bodyPr>
          <a:lstStyle/>
          <a:p>
            <a:pPr>
              <a:buClr>
                <a:srgbClr val="ED7D31">
                  <a:lumMod val="75000"/>
                </a:srgbClr>
              </a:buClr>
              <a:buSzPct val="80000"/>
              <a:defRPr/>
            </a:pPr>
            <a:r>
              <a:rPr lang="en-US" altLang="en-US" sz="1700" b="1" dirty="0">
                <a:solidFill>
                  <a:schemeClr val="accent2">
                    <a:lumMod val="75000"/>
                  </a:schemeClr>
                </a:solidFill>
              </a:rPr>
              <a:t>Oligonucleotide probes </a:t>
            </a:r>
            <a:r>
              <a:rPr lang="el-GR" altLang="en-US" sz="1700" dirty="0"/>
              <a:t>ή </a:t>
            </a:r>
            <a:r>
              <a:rPr lang="en-US" altLang="en-US" sz="1700" b="1" dirty="0">
                <a:solidFill>
                  <a:schemeClr val="accent6">
                    <a:lumMod val="75000"/>
                  </a:schemeClr>
                </a:solidFill>
              </a:rPr>
              <a:t>PCR primers</a:t>
            </a:r>
          </a:p>
        </p:txBody>
      </p:sp>
      <p:sp>
        <p:nvSpPr>
          <p:cNvPr id="20" name="Rectangle 19">
            <a:extLst>
              <a:ext uri="{FF2B5EF4-FFF2-40B4-BE49-F238E27FC236}">
                <a16:creationId xmlns:a16="http://schemas.microsoft.com/office/drawing/2014/main" id="{BE1BCCC3-6151-4071-8A04-B5C6089881E8}"/>
              </a:ext>
            </a:extLst>
          </p:cNvPr>
          <p:cNvSpPr/>
          <p:nvPr/>
        </p:nvSpPr>
        <p:spPr>
          <a:xfrm>
            <a:off x="869003" y="5172714"/>
            <a:ext cx="4269567" cy="353943"/>
          </a:xfrm>
          <a:prstGeom prst="rect">
            <a:avLst/>
          </a:prstGeom>
        </p:spPr>
        <p:txBody>
          <a:bodyPr wrap="none">
            <a:spAutoFit/>
          </a:bodyPr>
          <a:lstStyle/>
          <a:p>
            <a:pPr>
              <a:buClr>
                <a:srgbClr val="ED7D31">
                  <a:lumMod val="75000"/>
                </a:srgbClr>
              </a:buClr>
              <a:buSzPct val="80000"/>
              <a:defRPr/>
            </a:pPr>
            <a:r>
              <a:rPr lang="en-US" altLang="en-US" sz="1700" b="1" dirty="0" err="1">
                <a:solidFill>
                  <a:schemeClr val="accent2">
                    <a:lumMod val="75000"/>
                  </a:schemeClr>
                </a:solidFill>
              </a:rPr>
              <a:t>Probeset</a:t>
            </a:r>
            <a:r>
              <a:rPr lang="en-US" altLang="en-US" sz="1700" b="1" dirty="0">
                <a:solidFill>
                  <a:schemeClr val="accent2">
                    <a:lumMod val="75000"/>
                  </a:schemeClr>
                </a:solidFill>
              </a:rPr>
              <a:t> panel Hybridization </a:t>
            </a:r>
            <a:r>
              <a:rPr lang="el-GR" altLang="en-US" sz="1700" dirty="0"/>
              <a:t>ή </a:t>
            </a:r>
            <a:r>
              <a:rPr lang="en-US" altLang="en-US" sz="1700" b="1" dirty="0">
                <a:solidFill>
                  <a:schemeClr val="accent6">
                    <a:lumMod val="75000"/>
                  </a:schemeClr>
                </a:solidFill>
              </a:rPr>
              <a:t>multiplex PCR</a:t>
            </a:r>
            <a:endParaRPr lang="el-GR" altLang="en-US" sz="1700" b="1" dirty="0">
              <a:solidFill>
                <a:schemeClr val="accent6">
                  <a:lumMod val="75000"/>
                </a:schemeClr>
              </a:solidFill>
            </a:endParaRPr>
          </a:p>
        </p:txBody>
      </p:sp>
      <p:pic>
        <p:nvPicPr>
          <p:cNvPr id="4" name="Picture 3">
            <a:extLst>
              <a:ext uri="{FF2B5EF4-FFF2-40B4-BE49-F238E27FC236}">
                <a16:creationId xmlns:a16="http://schemas.microsoft.com/office/drawing/2014/main" id="{6070BBE7-6C8E-4622-9B6B-DCED6CC8123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61679" y="2861535"/>
            <a:ext cx="4960746" cy="3880426"/>
          </a:xfrm>
          <a:prstGeom prst="rect">
            <a:avLst/>
          </a:prstGeom>
        </p:spPr>
      </p:pic>
      <p:sp>
        <p:nvSpPr>
          <p:cNvPr id="2" name="Rectangle: Rounded Corners 1">
            <a:extLst>
              <a:ext uri="{FF2B5EF4-FFF2-40B4-BE49-F238E27FC236}">
                <a16:creationId xmlns:a16="http://schemas.microsoft.com/office/drawing/2014/main" id="{0FA6DC4D-4DC6-47C3-A1D6-94AD8A1047B6}"/>
              </a:ext>
            </a:extLst>
          </p:cNvPr>
          <p:cNvSpPr/>
          <p:nvPr/>
        </p:nvSpPr>
        <p:spPr>
          <a:xfrm>
            <a:off x="6052968" y="1172584"/>
            <a:ext cx="3220122" cy="1226371"/>
          </a:xfrm>
          <a:prstGeom prst="roundRect">
            <a:avLst>
              <a:gd name="adj" fmla="val 11404"/>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2135032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Rounded Corners 24">
            <a:extLst>
              <a:ext uri="{FF2B5EF4-FFF2-40B4-BE49-F238E27FC236}">
                <a16:creationId xmlns:a16="http://schemas.microsoft.com/office/drawing/2014/main" id="{01626735-AFC1-47E9-AD39-F35BBD7D452D}"/>
              </a:ext>
            </a:extLst>
          </p:cNvPr>
          <p:cNvSpPr/>
          <p:nvPr/>
        </p:nvSpPr>
        <p:spPr>
          <a:xfrm>
            <a:off x="2080755" y="4644398"/>
            <a:ext cx="7754812" cy="1178886"/>
          </a:xfrm>
          <a:prstGeom prst="roundRect">
            <a:avLst/>
          </a:prstGeom>
          <a:solidFill>
            <a:schemeClr val="accent2">
              <a:lumMod val="40000"/>
              <a:lumOff val="60000"/>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338E07A7-805C-47BC-AB4E-1129E61DAB02}"/>
              </a:ext>
            </a:extLst>
          </p:cNvPr>
          <p:cNvSpPr/>
          <p:nvPr/>
        </p:nvSpPr>
        <p:spPr>
          <a:xfrm>
            <a:off x="606117" y="1552989"/>
            <a:ext cx="10671483" cy="2700739"/>
          </a:xfrm>
          <a:prstGeom prst="rect">
            <a:avLst/>
          </a:prstGeom>
        </p:spPr>
        <p:txBody>
          <a:bodyPr wrap="square">
            <a:spAutoFit/>
          </a:bodyPr>
          <a:lstStyle/>
          <a:p>
            <a:pPr>
              <a:buClr>
                <a:srgbClr val="ED7D31">
                  <a:lumMod val="75000"/>
                </a:srgbClr>
              </a:buClr>
              <a:buSzPct val="80000"/>
              <a:defRPr/>
            </a:pPr>
            <a:r>
              <a:rPr lang="el-GR" altLang="en-US" sz="1700" b="1" dirty="0"/>
              <a:t>Πλεονεκτήματα</a:t>
            </a:r>
            <a:r>
              <a:rPr lang="en-US" altLang="en-US" sz="1700" b="1" dirty="0"/>
              <a:t>:</a:t>
            </a:r>
            <a:endParaRPr lang="el-GR" altLang="en-US" sz="1700" b="1" dirty="0"/>
          </a:p>
          <a:p>
            <a:pPr>
              <a:buClr>
                <a:srgbClr val="ED7D31">
                  <a:lumMod val="75000"/>
                </a:srgbClr>
              </a:buClr>
              <a:buSzPct val="80000"/>
              <a:defRPr/>
            </a:pPr>
            <a:endParaRPr lang="el-GR" altLang="en-US" sz="800" dirty="0"/>
          </a:p>
          <a:p>
            <a:pPr marL="285750" indent="-285750">
              <a:buClr>
                <a:srgbClr val="ED7D31">
                  <a:lumMod val="75000"/>
                </a:srgbClr>
              </a:buClr>
              <a:buSzPct val="80000"/>
              <a:buFont typeface="Arial" panose="020B0604020202020204" pitchFamily="34" charset="0"/>
              <a:buChar char="•"/>
              <a:defRPr/>
            </a:pPr>
            <a:r>
              <a:rPr lang="el-GR" altLang="en-US" sz="1700" dirty="0"/>
              <a:t>Μικρότερο κόστος </a:t>
            </a:r>
            <a:r>
              <a:rPr lang="el-GR" altLang="en-US" sz="1700" dirty="0" err="1"/>
              <a:t>αλληλούχισης</a:t>
            </a:r>
            <a:endParaRPr lang="el-GR" altLang="en-US" sz="1700" dirty="0"/>
          </a:p>
          <a:p>
            <a:pPr>
              <a:buClr>
                <a:srgbClr val="ED7D31">
                  <a:lumMod val="75000"/>
                </a:srgbClr>
              </a:buClr>
              <a:buSzPct val="80000"/>
              <a:defRPr/>
            </a:pPr>
            <a:endParaRPr lang="el-GR" altLang="en-US" sz="1100" dirty="0"/>
          </a:p>
          <a:p>
            <a:pPr marL="285750" indent="-285750">
              <a:buClr>
                <a:srgbClr val="ED7D31">
                  <a:lumMod val="75000"/>
                </a:srgbClr>
              </a:buClr>
              <a:buSzPct val="80000"/>
              <a:buFont typeface="Arial" panose="020B0604020202020204" pitchFamily="34" charset="0"/>
              <a:buChar char="•"/>
              <a:defRPr/>
            </a:pPr>
            <a:r>
              <a:rPr lang="el-GR" altLang="en-US" sz="1700" dirty="0"/>
              <a:t>Πιο </a:t>
            </a:r>
            <a:r>
              <a:rPr lang="el-GR" altLang="en-US" sz="1700" dirty="0" err="1"/>
              <a:t>διαχειρίσιμα</a:t>
            </a:r>
            <a:r>
              <a:rPr lang="el-GR" altLang="en-US" sz="1700" dirty="0"/>
              <a:t> δεδομένα</a:t>
            </a:r>
            <a:r>
              <a:rPr lang="en-US" altLang="en-US" sz="1700" dirty="0"/>
              <a:t>:</a:t>
            </a:r>
            <a:r>
              <a:rPr lang="el-GR" altLang="en-US" sz="1700" dirty="0"/>
              <a:t> ευκολότερη ανάλυση και ερμηνεία</a:t>
            </a:r>
          </a:p>
          <a:p>
            <a:pPr>
              <a:buClr>
                <a:srgbClr val="ED7D31">
                  <a:lumMod val="75000"/>
                </a:srgbClr>
              </a:buClr>
              <a:buSzPct val="80000"/>
              <a:defRPr/>
            </a:pPr>
            <a:endParaRPr lang="el-GR" altLang="en-US" sz="1100" dirty="0"/>
          </a:p>
          <a:p>
            <a:pPr marL="285750" indent="-285750">
              <a:buClr>
                <a:srgbClr val="ED7D31">
                  <a:lumMod val="75000"/>
                </a:srgbClr>
              </a:buClr>
              <a:buSzPct val="80000"/>
              <a:buFont typeface="Arial" panose="020B0604020202020204" pitchFamily="34" charset="0"/>
              <a:buChar char="•"/>
              <a:defRPr/>
            </a:pPr>
            <a:r>
              <a:rPr lang="el-GR" altLang="en-US" sz="1700" dirty="0"/>
              <a:t>Πολύ υψηλότερη κάλυψη της περιοχής ενδιαφέροντος και άρα πιο αξιόπιστα αποτελέσματα</a:t>
            </a:r>
            <a:endParaRPr lang="el-GR" altLang="en-US" sz="1050" dirty="0"/>
          </a:p>
          <a:p>
            <a:pPr>
              <a:buClr>
                <a:srgbClr val="ED7D31">
                  <a:lumMod val="75000"/>
                </a:srgbClr>
              </a:buClr>
              <a:buSzPct val="80000"/>
              <a:defRPr/>
            </a:pPr>
            <a:endParaRPr lang="el-GR" altLang="en-US" sz="1100" dirty="0"/>
          </a:p>
          <a:p>
            <a:pPr marL="285750" indent="-285750">
              <a:buClr>
                <a:srgbClr val="ED7D31">
                  <a:lumMod val="75000"/>
                </a:srgbClr>
              </a:buClr>
              <a:buSzPct val="80000"/>
              <a:buFont typeface="Arial" panose="020B0604020202020204" pitchFamily="34" charset="0"/>
              <a:buChar char="•"/>
              <a:defRPr/>
            </a:pPr>
            <a:r>
              <a:rPr lang="el-GR" altLang="it-IT" sz="1700" dirty="0"/>
              <a:t>Μεγαλύτερη ικανότητα εντοπισμού σπάνιων σωματικών παραλλαγών και αναγνώρισης </a:t>
            </a:r>
            <a:r>
              <a:rPr lang="el-GR" altLang="it-IT" sz="1700" dirty="0" err="1"/>
              <a:t>υποκλώνων</a:t>
            </a:r>
            <a:r>
              <a:rPr lang="el-GR" altLang="it-IT" sz="1700" dirty="0"/>
              <a:t> ενός όγκου.</a:t>
            </a:r>
          </a:p>
          <a:p>
            <a:pPr>
              <a:buClr>
                <a:srgbClr val="ED7D31">
                  <a:lumMod val="75000"/>
                </a:srgbClr>
              </a:buClr>
              <a:buSzPct val="80000"/>
              <a:defRPr/>
            </a:pPr>
            <a:endParaRPr lang="el-GR" altLang="it-IT" sz="1100" dirty="0"/>
          </a:p>
          <a:p>
            <a:pPr marL="285750" indent="-285750">
              <a:buClr>
                <a:srgbClr val="ED7D31">
                  <a:lumMod val="75000"/>
                </a:srgbClr>
              </a:buClr>
              <a:buSzPct val="80000"/>
              <a:buFont typeface="Arial" panose="020B0604020202020204" pitchFamily="34" charset="0"/>
              <a:buChar char="•"/>
              <a:defRPr/>
            </a:pPr>
            <a:r>
              <a:rPr lang="el-GR" altLang="it-IT" sz="1700" dirty="0"/>
              <a:t>Ιδανική επιλογή για την κλινική πράξη</a:t>
            </a:r>
            <a:r>
              <a:rPr lang="en-US" altLang="it-IT" sz="1700" dirty="0"/>
              <a:t>: </a:t>
            </a:r>
            <a:r>
              <a:rPr lang="el-GR" altLang="it-IT" sz="1700" dirty="0"/>
              <a:t>διάγνωση, πρόγνωση, εξατομικευμένη θεραπεία (</a:t>
            </a:r>
            <a:r>
              <a:rPr lang="en-US" altLang="it-IT" sz="1700" dirty="0"/>
              <a:t>Precision Medicine)</a:t>
            </a:r>
            <a:endParaRPr lang="it-IT" altLang="it-IT" sz="1700" dirty="0"/>
          </a:p>
          <a:p>
            <a:pPr marL="285750" indent="-285750">
              <a:buClr>
                <a:srgbClr val="ED7D31">
                  <a:lumMod val="75000"/>
                </a:srgbClr>
              </a:buClr>
              <a:buSzPct val="80000"/>
              <a:buFont typeface="Arial" panose="020B0604020202020204" pitchFamily="34" charset="0"/>
              <a:buChar char="•"/>
              <a:defRPr/>
            </a:pPr>
            <a:endParaRPr lang="el-GR" altLang="en-US" sz="1700" dirty="0"/>
          </a:p>
        </p:txBody>
      </p:sp>
      <p:pic>
        <p:nvPicPr>
          <p:cNvPr id="28" name="Picture 27" descr="GENOME-HEADER">
            <a:extLst>
              <a:ext uri="{FF2B5EF4-FFF2-40B4-BE49-F238E27FC236}">
                <a16:creationId xmlns:a16="http://schemas.microsoft.com/office/drawing/2014/main" id="{ADB60B5C-CA1C-4027-97E1-0ABD434E6F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15697" y="0"/>
            <a:ext cx="2576303" cy="3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Rectangle 28">
            <a:extLst>
              <a:ext uri="{FF2B5EF4-FFF2-40B4-BE49-F238E27FC236}">
                <a16:creationId xmlns:a16="http://schemas.microsoft.com/office/drawing/2014/main" id="{0C985FA7-446F-4DC9-BF31-637B23180B6A}"/>
              </a:ext>
            </a:extLst>
          </p:cNvPr>
          <p:cNvSpPr/>
          <p:nvPr/>
        </p:nvSpPr>
        <p:spPr>
          <a:xfrm>
            <a:off x="606117" y="116040"/>
            <a:ext cx="6688691" cy="911019"/>
          </a:xfrm>
          <a:prstGeom prst="rect">
            <a:avLst/>
          </a:prstGeom>
        </p:spPr>
        <p:txBody>
          <a:bodyPr wrap="none">
            <a:spAutoFit/>
          </a:bodyPr>
          <a:lstStyle/>
          <a:p>
            <a:pPr>
              <a:lnSpc>
                <a:spcPct val="95000"/>
              </a:lnSpc>
              <a:defRPr/>
            </a:pPr>
            <a:r>
              <a:rPr lang="en-US" altLang="en-US" sz="3200" b="1" i="1" dirty="0">
                <a:solidFill>
                  <a:srgbClr val="003366"/>
                </a:solidFill>
              </a:rPr>
              <a:t>Targeted resequencing</a:t>
            </a:r>
          </a:p>
          <a:p>
            <a:pPr>
              <a:lnSpc>
                <a:spcPct val="95000"/>
              </a:lnSpc>
              <a:defRPr/>
            </a:pPr>
            <a:r>
              <a:rPr lang="en-US" altLang="en-US" sz="2400" b="1" i="1" dirty="0">
                <a:solidFill>
                  <a:schemeClr val="accent2">
                    <a:lumMod val="75000"/>
                  </a:schemeClr>
                </a:solidFill>
              </a:rPr>
              <a:t>From small gene panels to Whole Exome Seq (WES)</a:t>
            </a:r>
          </a:p>
        </p:txBody>
      </p:sp>
      <p:sp>
        <p:nvSpPr>
          <p:cNvPr id="2" name="Rectangle 1">
            <a:extLst>
              <a:ext uri="{FF2B5EF4-FFF2-40B4-BE49-F238E27FC236}">
                <a16:creationId xmlns:a16="http://schemas.microsoft.com/office/drawing/2014/main" id="{F6BB374B-7C0E-45A1-92BB-99C7B33EDB37}"/>
              </a:ext>
            </a:extLst>
          </p:cNvPr>
          <p:cNvSpPr/>
          <p:nvPr/>
        </p:nvSpPr>
        <p:spPr>
          <a:xfrm>
            <a:off x="3925598" y="4584174"/>
            <a:ext cx="3779244" cy="1229054"/>
          </a:xfrm>
          <a:prstGeom prst="rect">
            <a:avLst/>
          </a:prstGeom>
        </p:spPr>
        <p:txBody>
          <a:bodyPr wrap="square">
            <a:spAutoFit/>
          </a:bodyPr>
          <a:lstStyle/>
          <a:p>
            <a:pPr marL="285750" indent="-285750">
              <a:lnSpc>
                <a:spcPct val="150000"/>
              </a:lnSpc>
              <a:buClr>
                <a:srgbClr val="ED7D31">
                  <a:lumMod val="75000"/>
                </a:srgbClr>
              </a:buClr>
              <a:buSzPct val="80000"/>
              <a:buFont typeface="Arial" panose="020B0604020202020204" pitchFamily="34" charset="0"/>
              <a:buChar char="•"/>
              <a:defRPr/>
            </a:pPr>
            <a:r>
              <a:rPr lang="en-US" altLang="en-US" sz="1700" dirty="0"/>
              <a:t>HLA Typing (HLA panels)</a:t>
            </a:r>
          </a:p>
          <a:p>
            <a:pPr marL="285750" indent="-285750">
              <a:lnSpc>
                <a:spcPct val="150000"/>
              </a:lnSpc>
              <a:buClr>
                <a:srgbClr val="ED7D31">
                  <a:lumMod val="75000"/>
                </a:srgbClr>
              </a:buClr>
              <a:buSzPct val="80000"/>
              <a:buFont typeface="Arial" panose="020B0604020202020204" pitchFamily="34" charset="0"/>
              <a:buChar char="•"/>
              <a:defRPr/>
            </a:pPr>
            <a:r>
              <a:rPr lang="en-US" altLang="en-US" sz="1700" dirty="0"/>
              <a:t>Cardiovascular Disease panels</a:t>
            </a:r>
          </a:p>
          <a:p>
            <a:pPr marL="285750" indent="-285750">
              <a:lnSpc>
                <a:spcPct val="150000"/>
              </a:lnSpc>
              <a:buClr>
                <a:srgbClr val="ED7D31">
                  <a:lumMod val="75000"/>
                </a:srgbClr>
              </a:buClr>
              <a:buSzPct val="80000"/>
              <a:buFont typeface="Arial" panose="020B0604020202020204" pitchFamily="34" charset="0"/>
              <a:buChar char="•"/>
              <a:defRPr/>
            </a:pPr>
            <a:r>
              <a:rPr lang="en-US" altLang="en-US" sz="1700" dirty="0"/>
              <a:t>Rare diseases panels </a:t>
            </a:r>
          </a:p>
        </p:txBody>
      </p:sp>
      <p:sp>
        <p:nvSpPr>
          <p:cNvPr id="4" name="Rectangle 3">
            <a:extLst>
              <a:ext uri="{FF2B5EF4-FFF2-40B4-BE49-F238E27FC236}">
                <a16:creationId xmlns:a16="http://schemas.microsoft.com/office/drawing/2014/main" id="{6C61DB87-1986-40DB-BDD1-AC0FC0BEF1CE}"/>
              </a:ext>
            </a:extLst>
          </p:cNvPr>
          <p:cNvSpPr/>
          <p:nvPr/>
        </p:nvSpPr>
        <p:spPr>
          <a:xfrm>
            <a:off x="7402384" y="4589424"/>
            <a:ext cx="2587129" cy="1229054"/>
          </a:xfrm>
          <a:prstGeom prst="rect">
            <a:avLst/>
          </a:prstGeom>
        </p:spPr>
        <p:txBody>
          <a:bodyPr wrap="square">
            <a:spAutoFit/>
          </a:bodyPr>
          <a:lstStyle/>
          <a:p>
            <a:pPr marL="285750" indent="-285750">
              <a:lnSpc>
                <a:spcPct val="150000"/>
              </a:lnSpc>
              <a:buClr>
                <a:srgbClr val="ED7D31">
                  <a:lumMod val="75000"/>
                </a:srgbClr>
              </a:buClr>
              <a:buSzPct val="80000"/>
              <a:buFont typeface="Arial" panose="020B0604020202020204" pitchFamily="34" charset="0"/>
              <a:buChar char="•"/>
              <a:defRPr/>
            </a:pPr>
            <a:r>
              <a:rPr lang="en-US" altLang="en-US" sz="1700" dirty="0"/>
              <a:t>Cancer panels</a:t>
            </a:r>
          </a:p>
          <a:p>
            <a:pPr marL="285750" indent="-285750">
              <a:lnSpc>
                <a:spcPct val="150000"/>
              </a:lnSpc>
              <a:buClr>
                <a:srgbClr val="ED7D31">
                  <a:lumMod val="75000"/>
                </a:srgbClr>
              </a:buClr>
              <a:buSzPct val="80000"/>
              <a:buFont typeface="Arial" panose="020B0604020202020204" pitchFamily="34" charset="0"/>
              <a:buChar char="•"/>
              <a:defRPr/>
            </a:pPr>
            <a:r>
              <a:rPr lang="en-US" altLang="en-US" sz="1700" dirty="0"/>
              <a:t>Custom gene panels</a:t>
            </a:r>
          </a:p>
          <a:p>
            <a:pPr marL="285750" indent="-285750">
              <a:lnSpc>
                <a:spcPct val="150000"/>
              </a:lnSpc>
              <a:buClr>
                <a:srgbClr val="ED7D31">
                  <a:lumMod val="75000"/>
                </a:srgbClr>
              </a:buClr>
              <a:buSzPct val="80000"/>
              <a:buFont typeface="Arial" panose="020B0604020202020204" pitchFamily="34" charset="0"/>
              <a:buChar char="•"/>
              <a:defRPr/>
            </a:pPr>
            <a:r>
              <a:rPr lang="en-US" altLang="en-US" sz="1700" dirty="0"/>
              <a:t>WES</a:t>
            </a:r>
          </a:p>
        </p:txBody>
      </p:sp>
      <p:sp>
        <p:nvSpPr>
          <p:cNvPr id="5" name="Rectangle 4">
            <a:extLst>
              <a:ext uri="{FF2B5EF4-FFF2-40B4-BE49-F238E27FC236}">
                <a16:creationId xmlns:a16="http://schemas.microsoft.com/office/drawing/2014/main" id="{AC7BC011-0ABC-4CE3-914B-FD3DEC85AE22}"/>
              </a:ext>
            </a:extLst>
          </p:cNvPr>
          <p:cNvSpPr/>
          <p:nvPr/>
        </p:nvSpPr>
        <p:spPr>
          <a:xfrm>
            <a:off x="2209091" y="5024984"/>
            <a:ext cx="1591141" cy="353943"/>
          </a:xfrm>
          <a:prstGeom prst="rect">
            <a:avLst/>
          </a:prstGeom>
        </p:spPr>
        <p:txBody>
          <a:bodyPr wrap="none">
            <a:spAutoFit/>
          </a:bodyPr>
          <a:lstStyle/>
          <a:p>
            <a:pPr>
              <a:buClr>
                <a:srgbClr val="ED7D31">
                  <a:lumMod val="75000"/>
                </a:srgbClr>
              </a:buClr>
              <a:buSzPct val="80000"/>
              <a:defRPr/>
            </a:pPr>
            <a:r>
              <a:rPr lang="el-GR" altLang="en-US" sz="1700" b="1" dirty="0"/>
              <a:t>Παραδείγματα</a:t>
            </a:r>
            <a:r>
              <a:rPr lang="en-US" altLang="en-US" sz="1700" b="1" dirty="0"/>
              <a:t>:</a:t>
            </a:r>
            <a:endParaRPr lang="el-GR" altLang="en-US" sz="1700" b="1" dirty="0"/>
          </a:p>
        </p:txBody>
      </p:sp>
    </p:spTree>
    <p:extLst>
      <p:ext uri="{BB962C8B-B14F-4D97-AF65-F5344CB8AC3E}">
        <p14:creationId xmlns:p14="http://schemas.microsoft.com/office/powerpoint/2010/main" val="420453346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13">
            <a:extLst>
              <a:ext uri="{FF2B5EF4-FFF2-40B4-BE49-F238E27FC236}">
                <a16:creationId xmlns:a16="http://schemas.microsoft.com/office/drawing/2014/main" id="{3E963D98-66FD-4A06-A962-AC6E0328481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1510" y="1794669"/>
            <a:ext cx="10906328" cy="4375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Rounded Corners 3">
            <a:extLst>
              <a:ext uri="{FF2B5EF4-FFF2-40B4-BE49-F238E27FC236}">
                <a16:creationId xmlns:a16="http://schemas.microsoft.com/office/drawing/2014/main" id="{889515C5-AC5E-4AC5-96EA-709EA7AC81D1}"/>
              </a:ext>
            </a:extLst>
          </p:cNvPr>
          <p:cNvSpPr/>
          <p:nvPr/>
        </p:nvSpPr>
        <p:spPr>
          <a:xfrm>
            <a:off x="519105" y="1771011"/>
            <a:ext cx="11201846" cy="4583861"/>
          </a:xfrm>
          <a:prstGeom prst="roundRect">
            <a:avLst>
              <a:gd name="adj" fmla="val 5246"/>
            </a:avLst>
          </a:prstGeom>
          <a:noFill/>
          <a:ln w="15875">
            <a:solidFill>
              <a:srgbClr val="6699FF"/>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5" name="TextBox 4">
            <a:extLst>
              <a:ext uri="{FF2B5EF4-FFF2-40B4-BE49-F238E27FC236}">
                <a16:creationId xmlns:a16="http://schemas.microsoft.com/office/drawing/2014/main" id="{3C5F6943-67DB-4E16-A3C7-D4254635FECC}"/>
              </a:ext>
            </a:extLst>
          </p:cNvPr>
          <p:cNvSpPr txBox="1"/>
          <p:nvPr/>
        </p:nvSpPr>
        <p:spPr>
          <a:xfrm>
            <a:off x="2914694" y="1270379"/>
            <a:ext cx="5995987" cy="369332"/>
          </a:xfrm>
          <a:prstGeom prst="rect">
            <a:avLst/>
          </a:prstGeom>
          <a:noFill/>
        </p:spPr>
        <p:txBody>
          <a:bodyPr>
            <a:spAutoFit/>
          </a:bodyPr>
          <a:lstStyle/>
          <a:p>
            <a:pPr>
              <a:defRPr/>
            </a:pPr>
            <a:r>
              <a:rPr lang="en-US" b="1" dirty="0">
                <a:solidFill>
                  <a:schemeClr val="accent6">
                    <a:lumMod val="50000"/>
                  </a:schemeClr>
                </a:solidFill>
              </a:rPr>
              <a:t>Cancer panels workflow in BRFAA: &gt; 5.000 clinical samples</a:t>
            </a:r>
          </a:p>
        </p:txBody>
      </p:sp>
      <p:pic>
        <p:nvPicPr>
          <p:cNvPr id="16" name="Picture 15">
            <a:extLst>
              <a:ext uri="{FF2B5EF4-FFF2-40B4-BE49-F238E27FC236}">
                <a16:creationId xmlns:a16="http://schemas.microsoft.com/office/drawing/2014/main" id="{17B04F9B-DE16-4055-8A34-5B5B1B78FC0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2774" y="4610057"/>
            <a:ext cx="677367" cy="480712"/>
          </a:xfrm>
          <a:prstGeom prst="rect">
            <a:avLst/>
          </a:prstGeom>
        </p:spPr>
      </p:pic>
      <p:pic>
        <p:nvPicPr>
          <p:cNvPr id="18" name="Picture 17">
            <a:extLst>
              <a:ext uri="{FF2B5EF4-FFF2-40B4-BE49-F238E27FC236}">
                <a16:creationId xmlns:a16="http://schemas.microsoft.com/office/drawing/2014/main" id="{9CC750D2-2657-4AD9-816E-8AC70AE0131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3370621" y="3670656"/>
            <a:ext cx="202614" cy="646331"/>
          </a:xfrm>
          <a:prstGeom prst="rect">
            <a:avLst/>
          </a:prstGeom>
        </p:spPr>
      </p:pic>
      <p:pic>
        <p:nvPicPr>
          <p:cNvPr id="20" name="Picture 19">
            <a:extLst>
              <a:ext uri="{FF2B5EF4-FFF2-40B4-BE49-F238E27FC236}">
                <a16:creationId xmlns:a16="http://schemas.microsoft.com/office/drawing/2014/main" id="{54EDD9F4-07E2-4D6D-915C-E1842CD1B1A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54456" y="5303002"/>
            <a:ext cx="272321" cy="646331"/>
          </a:xfrm>
          <a:prstGeom prst="rect">
            <a:avLst/>
          </a:prstGeom>
        </p:spPr>
      </p:pic>
      <p:pic>
        <p:nvPicPr>
          <p:cNvPr id="22" name="Picture 21">
            <a:extLst>
              <a:ext uri="{FF2B5EF4-FFF2-40B4-BE49-F238E27FC236}">
                <a16:creationId xmlns:a16="http://schemas.microsoft.com/office/drawing/2014/main" id="{DED7D426-4B73-4906-B51A-9F04E3EA70D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3410036" y="5308550"/>
            <a:ext cx="202614" cy="646331"/>
          </a:xfrm>
          <a:prstGeom prst="rect">
            <a:avLst/>
          </a:prstGeom>
        </p:spPr>
      </p:pic>
      <p:pic>
        <p:nvPicPr>
          <p:cNvPr id="17" name="Picture 16" descr="GENOME-HEADER">
            <a:extLst>
              <a:ext uri="{FF2B5EF4-FFF2-40B4-BE49-F238E27FC236}">
                <a16:creationId xmlns:a16="http://schemas.microsoft.com/office/drawing/2014/main" id="{806EC946-4B74-497F-B9EC-EC5DADCF199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615697" y="0"/>
            <a:ext cx="2576303" cy="3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Rectangle 18">
            <a:extLst>
              <a:ext uri="{FF2B5EF4-FFF2-40B4-BE49-F238E27FC236}">
                <a16:creationId xmlns:a16="http://schemas.microsoft.com/office/drawing/2014/main" id="{44EB41DA-4484-4129-8CF4-DE32DB180D37}"/>
              </a:ext>
            </a:extLst>
          </p:cNvPr>
          <p:cNvSpPr/>
          <p:nvPr/>
        </p:nvSpPr>
        <p:spPr>
          <a:xfrm>
            <a:off x="606117" y="116040"/>
            <a:ext cx="4047711" cy="911019"/>
          </a:xfrm>
          <a:prstGeom prst="rect">
            <a:avLst/>
          </a:prstGeom>
        </p:spPr>
        <p:txBody>
          <a:bodyPr wrap="none">
            <a:spAutoFit/>
          </a:bodyPr>
          <a:lstStyle/>
          <a:p>
            <a:pPr>
              <a:lnSpc>
                <a:spcPct val="95000"/>
              </a:lnSpc>
              <a:defRPr/>
            </a:pPr>
            <a:r>
              <a:rPr lang="en-US" altLang="en-US" sz="3200" b="1" i="1" dirty="0">
                <a:solidFill>
                  <a:srgbClr val="003366"/>
                </a:solidFill>
              </a:rPr>
              <a:t>Targeted resequencing</a:t>
            </a:r>
          </a:p>
          <a:p>
            <a:pPr>
              <a:lnSpc>
                <a:spcPct val="95000"/>
              </a:lnSpc>
              <a:defRPr/>
            </a:pPr>
            <a:r>
              <a:rPr lang="en-US" altLang="en-US" sz="2400" b="1" i="1" dirty="0">
                <a:solidFill>
                  <a:schemeClr val="accent2">
                    <a:lumMod val="75000"/>
                  </a:schemeClr>
                </a:solidFill>
              </a:rPr>
              <a:t>Cancer Gene panels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a:extLst>
              <a:ext uri="{FF2B5EF4-FFF2-40B4-BE49-F238E27FC236}">
                <a16:creationId xmlns:a16="http://schemas.microsoft.com/office/drawing/2014/main" id="{3FB24959-05C1-49B2-A42D-53C910664630}"/>
              </a:ext>
            </a:extLst>
          </p:cNvPr>
          <p:cNvSpPr txBox="1">
            <a:spLocks/>
          </p:cNvSpPr>
          <p:nvPr/>
        </p:nvSpPr>
        <p:spPr>
          <a:xfrm>
            <a:off x="1354659" y="1173786"/>
            <a:ext cx="9494580" cy="757237"/>
          </a:xfrm>
          <a:prstGeom prst="rect">
            <a:avLst/>
          </a:prstGeom>
        </p:spPr>
        <p:txBody>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Clr>
                <a:schemeClr val="accent6">
                  <a:lumMod val="75000"/>
                </a:schemeClr>
              </a:buClr>
              <a:buSzPct val="70000"/>
              <a:buNone/>
              <a:defRPr/>
            </a:pPr>
            <a:r>
              <a:rPr lang="el-GR" altLang="en-US" sz="1700" dirty="0"/>
              <a:t>Μελέτη των </a:t>
            </a:r>
            <a:r>
              <a:rPr lang="el-GR" altLang="en-US" sz="1700" dirty="0" err="1"/>
              <a:t>επιγενετικών</a:t>
            </a:r>
            <a:r>
              <a:rPr lang="el-GR" altLang="en-US" sz="1700" dirty="0"/>
              <a:t> τροποποιήσεων του DNA που ρυθμίζουν βασικές βιολογικές λειτουργίες όπως η </a:t>
            </a:r>
            <a:r>
              <a:rPr lang="el-GR" altLang="en-US" sz="1700" b="1" dirty="0"/>
              <a:t>σύνθεση</a:t>
            </a:r>
            <a:r>
              <a:rPr lang="el-GR" altLang="en-US" sz="1700" dirty="0"/>
              <a:t> και </a:t>
            </a:r>
            <a:r>
              <a:rPr lang="el-GR" altLang="en-US" sz="1700" b="1" dirty="0"/>
              <a:t>επιδιόρθωση βλαβών του</a:t>
            </a:r>
            <a:r>
              <a:rPr lang="el-GR" altLang="en-US" sz="1700" dirty="0"/>
              <a:t> </a:t>
            </a:r>
            <a:r>
              <a:rPr lang="el-GR" altLang="en-US" sz="1700" b="1" dirty="0"/>
              <a:t>DNA</a:t>
            </a:r>
            <a:r>
              <a:rPr lang="el-GR" altLang="en-US" sz="1700" dirty="0"/>
              <a:t>, η </a:t>
            </a:r>
            <a:r>
              <a:rPr lang="el-GR" altLang="en-US" sz="1700" b="1" dirty="0"/>
              <a:t>ρύθμιση της γονιδιακής έκφρασης </a:t>
            </a:r>
            <a:r>
              <a:rPr lang="el-GR" altLang="en-US" sz="1700" dirty="0"/>
              <a:t>κ.α.</a:t>
            </a:r>
            <a:endParaRPr lang="en-US" altLang="en-US" sz="1700" dirty="0"/>
          </a:p>
        </p:txBody>
      </p:sp>
      <p:sp>
        <p:nvSpPr>
          <p:cNvPr id="53253" name="TextBox 1">
            <a:extLst>
              <a:ext uri="{FF2B5EF4-FFF2-40B4-BE49-F238E27FC236}">
                <a16:creationId xmlns:a16="http://schemas.microsoft.com/office/drawing/2014/main" id="{BDBE6F1E-2774-4917-B530-190ECDAF89BB}"/>
              </a:ext>
            </a:extLst>
          </p:cNvPr>
          <p:cNvSpPr txBox="1">
            <a:spLocks noChangeArrowheads="1"/>
          </p:cNvSpPr>
          <p:nvPr/>
        </p:nvSpPr>
        <p:spPr bwMode="auto">
          <a:xfrm>
            <a:off x="5005807" y="4782405"/>
            <a:ext cx="25669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800" dirty="0">
                <a:solidFill>
                  <a:srgbClr val="003366"/>
                </a:solidFill>
              </a:rPr>
              <a:t>Hi-C chromatin dynamics</a:t>
            </a:r>
          </a:p>
        </p:txBody>
      </p:sp>
      <p:sp>
        <p:nvSpPr>
          <p:cNvPr id="53255" name="TextBox 13">
            <a:extLst>
              <a:ext uri="{FF2B5EF4-FFF2-40B4-BE49-F238E27FC236}">
                <a16:creationId xmlns:a16="http://schemas.microsoft.com/office/drawing/2014/main" id="{4B032C6F-CF28-46B8-A227-2E79F3AC601A}"/>
              </a:ext>
            </a:extLst>
          </p:cNvPr>
          <p:cNvSpPr txBox="1">
            <a:spLocks noChangeArrowheads="1"/>
          </p:cNvSpPr>
          <p:nvPr/>
        </p:nvSpPr>
        <p:spPr bwMode="auto">
          <a:xfrm>
            <a:off x="11169449" y="1829708"/>
            <a:ext cx="94929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800" dirty="0">
                <a:solidFill>
                  <a:srgbClr val="003366"/>
                </a:solidFill>
              </a:rPr>
              <a:t>ChIPSeq</a:t>
            </a:r>
          </a:p>
        </p:txBody>
      </p:sp>
      <p:pic>
        <p:nvPicPr>
          <p:cNvPr id="53256" name="Picture 3">
            <a:extLst>
              <a:ext uri="{FF2B5EF4-FFF2-40B4-BE49-F238E27FC236}">
                <a16:creationId xmlns:a16="http://schemas.microsoft.com/office/drawing/2014/main" id="{092AC928-EFD4-4DE9-A89F-1297A5B500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2104" y="4720601"/>
            <a:ext cx="4227512" cy="192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7" name="Picture 11">
            <a:extLst>
              <a:ext uri="{FF2B5EF4-FFF2-40B4-BE49-F238E27FC236}">
                <a16:creationId xmlns:a16="http://schemas.microsoft.com/office/drawing/2014/main" id="{C31AA4BA-815A-4F0B-B9FF-A3C8222247C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69923" y="5361951"/>
            <a:ext cx="3390900"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12">
            <a:extLst>
              <a:ext uri="{FF2B5EF4-FFF2-40B4-BE49-F238E27FC236}">
                <a16:creationId xmlns:a16="http://schemas.microsoft.com/office/drawing/2014/main" id="{7CB9CAA8-0995-4450-96B0-4AD55ABA9001}"/>
              </a:ext>
            </a:extLst>
          </p:cNvPr>
          <p:cNvSpPr/>
          <p:nvPr/>
        </p:nvSpPr>
        <p:spPr>
          <a:xfrm>
            <a:off x="73252" y="2127828"/>
            <a:ext cx="8480439" cy="2046714"/>
          </a:xfrm>
          <a:prstGeom prst="rect">
            <a:avLst/>
          </a:prstGeom>
        </p:spPr>
        <p:txBody>
          <a:bodyPr wrap="square">
            <a:spAutoFit/>
          </a:bodyPr>
          <a:lstStyle/>
          <a:p>
            <a:pPr marL="185738" indent="-185738">
              <a:buClr>
                <a:schemeClr val="accent2">
                  <a:lumMod val="75000"/>
                </a:schemeClr>
              </a:buClr>
              <a:buSzPct val="80000"/>
              <a:buFont typeface="Arial" panose="020B0604020202020204" pitchFamily="34" charset="0"/>
              <a:buChar char="•"/>
              <a:defRPr/>
            </a:pPr>
            <a:r>
              <a:rPr lang="el-GR" altLang="en-US" sz="1700" dirty="0"/>
              <a:t>Επίπεδα και διαταραχές της </a:t>
            </a:r>
            <a:r>
              <a:rPr lang="el-GR" altLang="en-US" sz="1700" dirty="0" err="1"/>
              <a:t>μεθυλίωσης</a:t>
            </a:r>
            <a:r>
              <a:rPr lang="en-US" altLang="en-US" sz="1700" dirty="0"/>
              <a:t> </a:t>
            </a:r>
            <a:r>
              <a:rPr lang="el-GR" altLang="en-US" sz="1700" dirty="0"/>
              <a:t>του </a:t>
            </a:r>
            <a:r>
              <a:rPr lang="en-US" altLang="en-US" sz="1700" dirty="0"/>
              <a:t>DNA</a:t>
            </a:r>
            <a:r>
              <a:rPr lang="el-GR" altLang="en-US" sz="1700" dirty="0"/>
              <a:t> (</a:t>
            </a:r>
            <a:r>
              <a:rPr lang="el-GR" altLang="en-US" sz="1700" dirty="0" err="1"/>
              <a:t>ιστόνες</a:t>
            </a:r>
            <a:r>
              <a:rPr lang="el-GR" altLang="en-US" sz="1700" dirty="0"/>
              <a:t>)</a:t>
            </a:r>
            <a:r>
              <a:rPr lang="en-US" altLang="en-US" sz="1700" dirty="0"/>
              <a:t>: WGBS, </a:t>
            </a:r>
            <a:r>
              <a:rPr lang="en-US" altLang="en-US" sz="1700" dirty="0" err="1"/>
              <a:t>MeDIP</a:t>
            </a:r>
            <a:r>
              <a:rPr lang="en-US" altLang="en-US" sz="1700" dirty="0"/>
              <a:t>-Seq…</a:t>
            </a:r>
          </a:p>
          <a:p>
            <a:pPr>
              <a:buClr>
                <a:schemeClr val="accent2">
                  <a:lumMod val="75000"/>
                </a:schemeClr>
              </a:buClr>
              <a:buSzPct val="80000"/>
              <a:defRPr/>
            </a:pPr>
            <a:endParaRPr lang="en-US" altLang="en-US" sz="1400" dirty="0"/>
          </a:p>
          <a:p>
            <a:pPr marL="185738" indent="-185738">
              <a:buClr>
                <a:schemeClr val="accent2">
                  <a:lumMod val="75000"/>
                </a:schemeClr>
              </a:buClr>
              <a:buSzPct val="80000"/>
              <a:buFont typeface="Arial" panose="020B0604020202020204" pitchFamily="34" charset="0"/>
              <a:buChar char="•"/>
              <a:defRPr/>
            </a:pPr>
            <a:r>
              <a:rPr lang="el-GR" altLang="en-US" sz="1700" dirty="0"/>
              <a:t>Άλλες τροποποιήσεις των </a:t>
            </a:r>
            <a:r>
              <a:rPr lang="el-GR" altLang="en-US" sz="1700" dirty="0" err="1"/>
              <a:t>ιστονων</a:t>
            </a:r>
            <a:r>
              <a:rPr lang="el-GR" altLang="en-US" sz="1700" dirty="0"/>
              <a:t> (</a:t>
            </a:r>
            <a:r>
              <a:rPr lang="el-GR" altLang="en-US" sz="1700" dirty="0" err="1"/>
              <a:t>ακετυλίωση</a:t>
            </a:r>
            <a:r>
              <a:rPr lang="el-GR" altLang="en-US" sz="1700" dirty="0"/>
              <a:t>, </a:t>
            </a:r>
            <a:r>
              <a:rPr lang="el-GR" altLang="en-US" sz="1700" dirty="0" err="1"/>
              <a:t>φωσφορυλίωση</a:t>
            </a:r>
            <a:r>
              <a:rPr lang="el-GR" altLang="en-US" sz="1700" dirty="0"/>
              <a:t> κ.α.): </a:t>
            </a:r>
            <a:r>
              <a:rPr lang="el-GR" altLang="en-US" sz="1700" dirty="0" err="1"/>
              <a:t>ChIP-Seq</a:t>
            </a:r>
            <a:r>
              <a:rPr lang="el-GR" altLang="en-US" sz="1700" dirty="0"/>
              <a:t>, MN-</a:t>
            </a:r>
            <a:r>
              <a:rPr lang="el-GR" altLang="en-US" sz="1700" dirty="0" err="1"/>
              <a:t>Seq</a:t>
            </a:r>
            <a:r>
              <a:rPr lang="el-GR" altLang="en-US" sz="1700" dirty="0"/>
              <a:t>…</a:t>
            </a:r>
          </a:p>
          <a:p>
            <a:pPr>
              <a:buClr>
                <a:schemeClr val="accent2">
                  <a:lumMod val="75000"/>
                </a:schemeClr>
              </a:buClr>
              <a:buSzPct val="80000"/>
              <a:defRPr/>
            </a:pPr>
            <a:endParaRPr lang="el-GR" altLang="en-US" sz="1400" dirty="0"/>
          </a:p>
          <a:p>
            <a:pPr marL="185738" indent="-185738">
              <a:buClr>
                <a:schemeClr val="accent2">
                  <a:lumMod val="75000"/>
                </a:schemeClr>
              </a:buClr>
              <a:buSzPct val="80000"/>
              <a:buFont typeface="Arial" panose="020B0604020202020204" pitchFamily="34" charset="0"/>
              <a:buChar char="•"/>
              <a:defRPr/>
            </a:pPr>
            <a:r>
              <a:rPr lang="el-GR" altLang="en-US" sz="1700" dirty="0"/>
              <a:t>Αλληλεπιδράσεις του </a:t>
            </a:r>
            <a:r>
              <a:rPr lang="en-US" altLang="en-US" sz="1700" dirty="0"/>
              <a:t>DNA </a:t>
            </a:r>
            <a:r>
              <a:rPr lang="el-GR" altLang="en-US" sz="1700" dirty="0"/>
              <a:t>με πυρηνικές </a:t>
            </a:r>
            <a:r>
              <a:rPr lang="el-GR" altLang="en-US" sz="1700" dirty="0" err="1"/>
              <a:t>πρωτεϊνες</a:t>
            </a:r>
            <a:r>
              <a:rPr lang="el-GR" altLang="en-US" sz="1700" dirty="0"/>
              <a:t> (μεταγραφικούς παράγοντες ή </a:t>
            </a:r>
            <a:r>
              <a:rPr lang="el-GR" altLang="en-US" sz="1700" dirty="0" err="1"/>
              <a:t>ιστόνες</a:t>
            </a:r>
            <a:r>
              <a:rPr lang="el-GR" altLang="en-US" sz="1700" dirty="0"/>
              <a:t>)</a:t>
            </a:r>
            <a:r>
              <a:rPr lang="en-US" altLang="en-US" sz="1700" dirty="0"/>
              <a:t>: ChIP-Seq, DNaseI-Seq…</a:t>
            </a:r>
          </a:p>
          <a:p>
            <a:pPr>
              <a:buClr>
                <a:schemeClr val="accent2">
                  <a:lumMod val="75000"/>
                </a:schemeClr>
              </a:buClr>
              <a:buSzPct val="80000"/>
              <a:defRPr/>
            </a:pPr>
            <a:endParaRPr lang="en-US" altLang="en-US" sz="1400" dirty="0"/>
          </a:p>
          <a:p>
            <a:pPr marL="185738" indent="-185738">
              <a:buClr>
                <a:schemeClr val="accent2">
                  <a:lumMod val="75000"/>
                </a:schemeClr>
              </a:buClr>
              <a:buSzPct val="80000"/>
              <a:buFont typeface="Arial" panose="020B0604020202020204" pitchFamily="34" charset="0"/>
              <a:buChar char="•"/>
              <a:defRPr/>
            </a:pPr>
            <a:r>
              <a:rPr lang="el-GR" altLang="en-US" sz="1700" dirty="0" err="1"/>
              <a:t>Στερεοδιάταξη</a:t>
            </a:r>
            <a:r>
              <a:rPr lang="el-GR" altLang="en-US" sz="1700" dirty="0"/>
              <a:t> και προσβασιμότητα της χρωματίνης</a:t>
            </a:r>
            <a:r>
              <a:rPr lang="en-US" altLang="en-US" sz="1700" dirty="0"/>
              <a:t>: ATAC-Seq, Hi-C…</a:t>
            </a:r>
          </a:p>
        </p:txBody>
      </p:sp>
      <p:pic>
        <p:nvPicPr>
          <p:cNvPr id="20" name="Picture 2" descr="chipseq_overview">
            <a:extLst>
              <a:ext uri="{FF2B5EF4-FFF2-40B4-BE49-F238E27FC236}">
                <a16:creationId xmlns:a16="http://schemas.microsoft.com/office/drawing/2014/main" id="{7F3F8306-AB7D-40D9-BA6D-941653D9167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22804" y="2199040"/>
            <a:ext cx="3333750" cy="451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0" descr="GENOME-HEADER">
            <a:extLst>
              <a:ext uri="{FF2B5EF4-FFF2-40B4-BE49-F238E27FC236}">
                <a16:creationId xmlns:a16="http://schemas.microsoft.com/office/drawing/2014/main" id="{46AD3C61-CCFE-4719-B3FC-FF516D9EDF7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615697" y="0"/>
            <a:ext cx="2576303" cy="3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Rectangle 21">
            <a:extLst>
              <a:ext uri="{FF2B5EF4-FFF2-40B4-BE49-F238E27FC236}">
                <a16:creationId xmlns:a16="http://schemas.microsoft.com/office/drawing/2014/main" id="{D1BBB560-0D91-4609-8219-E5AB800A0C49}"/>
              </a:ext>
            </a:extLst>
          </p:cNvPr>
          <p:cNvSpPr/>
          <p:nvPr/>
        </p:nvSpPr>
        <p:spPr>
          <a:xfrm>
            <a:off x="606117" y="116040"/>
            <a:ext cx="5143011" cy="911019"/>
          </a:xfrm>
          <a:prstGeom prst="rect">
            <a:avLst/>
          </a:prstGeom>
        </p:spPr>
        <p:txBody>
          <a:bodyPr wrap="none">
            <a:spAutoFit/>
          </a:bodyPr>
          <a:lstStyle/>
          <a:p>
            <a:pPr>
              <a:lnSpc>
                <a:spcPct val="95000"/>
              </a:lnSpc>
              <a:defRPr/>
            </a:pPr>
            <a:r>
              <a:rPr lang="en-US" altLang="en-US" sz="3200" b="1" i="1" dirty="0">
                <a:solidFill>
                  <a:srgbClr val="003366"/>
                </a:solidFill>
              </a:rPr>
              <a:t>Epigenomic Sequencing</a:t>
            </a:r>
          </a:p>
          <a:p>
            <a:pPr>
              <a:lnSpc>
                <a:spcPct val="95000"/>
              </a:lnSpc>
              <a:defRPr/>
            </a:pPr>
            <a:r>
              <a:rPr lang="en-US" altLang="en-US" sz="2400" b="1" i="1" dirty="0">
                <a:solidFill>
                  <a:schemeClr val="accent2">
                    <a:lumMod val="75000"/>
                  </a:schemeClr>
                </a:solidFill>
              </a:rPr>
              <a:t>Study epigenetic modifications of DNA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0" name="Rectangle 8">
            <a:extLst>
              <a:ext uri="{FF2B5EF4-FFF2-40B4-BE49-F238E27FC236}">
                <a16:creationId xmlns:a16="http://schemas.microsoft.com/office/drawing/2014/main" id="{196DC738-DA7B-47EC-980B-911B4331FCF6}"/>
              </a:ext>
            </a:extLst>
          </p:cNvPr>
          <p:cNvSpPr>
            <a:spLocks noChangeArrowheads="1"/>
          </p:cNvSpPr>
          <p:nvPr/>
        </p:nvSpPr>
        <p:spPr bwMode="auto">
          <a:xfrm>
            <a:off x="4293844" y="4326725"/>
            <a:ext cx="30337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600" i="1" dirty="0"/>
              <a:t>provide important epidemiological and evolutionary data</a:t>
            </a:r>
          </a:p>
        </p:txBody>
      </p:sp>
      <p:sp>
        <p:nvSpPr>
          <p:cNvPr id="10" name="Arrow: Curved Right 9">
            <a:extLst>
              <a:ext uri="{FF2B5EF4-FFF2-40B4-BE49-F238E27FC236}">
                <a16:creationId xmlns:a16="http://schemas.microsoft.com/office/drawing/2014/main" id="{898C85AF-2992-46A9-9679-8A63BA0BCBAE}"/>
              </a:ext>
            </a:extLst>
          </p:cNvPr>
          <p:cNvSpPr/>
          <p:nvPr/>
        </p:nvSpPr>
        <p:spPr>
          <a:xfrm rot="17802350">
            <a:off x="3810450" y="4340219"/>
            <a:ext cx="250825" cy="46831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sp>
        <p:nvSpPr>
          <p:cNvPr id="2" name="Rectangle 1">
            <a:extLst>
              <a:ext uri="{FF2B5EF4-FFF2-40B4-BE49-F238E27FC236}">
                <a16:creationId xmlns:a16="http://schemas.microsoft.com/office/drawing/2014/main" id="{E996AEDC-954F-4EC2-BE13-782905616E45}"/>
              </a:ext>
            </a:extLst>
          </p:cNvPr>
          <p:cNvSpPr/>
          <p:nvPr/>
        </p:nvSpPr>
        <p:spPr>
          <a:xfrm>
            <a:off x="185102" y="4005086"/>
            <a:ext cx="7253665" cy="2508379"/>
          </a:xfrm>
          <a:prstGeom prst="rect">
            <a:avLst/>
          </a:prstGeom>
        </p:spPr>
        <p:txBody>
          <a:bodyPr wrap="square">
            <a:spAutoFit/>
          </a:bodyPr>
          <a:lstStyle/>
          <a:p>
            <a:pPr marL="185738" indent="-185738">
              <a:buClr>
                <a:schemeClr val="accent2">
                  <a:lumMod val="75000"/>
                </a:schemeClr>
              </a:buClr>
              <a:buSzPct val="80000"/>
              <a:buFont typeface="Arial" panose="020B0604020202020204" pitchFamily="34" charset="0"/>
              <a:buChar char="•"/>
              <a:defRPr/>
            </a:pPr>
            <a:r>
              <a:rPr lang="el-GR" altLang="en-US" sz="1700" dirty="0"/>
              <a:t>Μελέτη των χαρακτηριστικών συγκεκριμένων μικροβιακών πληθυσμών</a:t>
            </a:r>
            <a:endParaRPr lang="en-US" altLang="en-US" sz="1700" b="0" dirty="0"/>
          </a:p>
          <a:p>
            <a:pPr marL="185738" indent="-185738">
              <a:buClr>
                <a:schemeClr val="accent2">
                  <a:lumMod val="75000"/>
                </a:schemeClr>
              </a:buClr>
              <a:buSzPct val="80000"/>
              <a:defRPr/>
            </a:pPr>
            <a:endParaRPr lang="el-GR" altLang="en-US" b="0" dirty="0"/>
          </a:p>
          <a:p>
            <a:pPr marL="185738" indent="-185738">
              <a:buClr>
                <a:schemeClr val="accent2">
                  <a:lumMod val="75000"/>
                </a:schemeClr>
              </a:buClr>
              <a:buSzPct val="80000"/>
              <a:defRPr/>
            </a:pPr>
            <a:endParaRPr lang="en-US" altLang="en-US" b="0" dirty="0"/>
          </a:p>
          <a:p>
            <a:pPr marL="185738" indent="-185738">
              <a:buClr>
                <a:schemeClr val="accent2">
                  <a:lumMod val="75000"/>
                </a:schemeClr>
              </a:buClr>
              <a:buSzPct val="80000"/>
              <a:buFont typeface="Arial" panose="020B0604020202020204" pitchFamily="34" charset="0"/>
              <a:buChar char="•"/>
              <a:defRPr/>
            </a:pPr>
            <a:r>
              <a:rPr lang="el-GR" altLang="en-US" sz="1700" dirty="0"/>
              <a:t>Επιτήρηση της μικροβιακής αντοχής</a:t>
            </a:r>
            <a:endParaRPr lang="en-US" altLang="en-US" sz="1700" b="0" dirty="0"/>
          </a:p>
          <a:p>
            <a:pPr marL="185738" indent="-185738">
              <a:buClr>
                <a:schemeClr val="accent2">
                  <a:lumMod val="75000"/>
                </a:schemeClr>
              </a:buClr>
              <a:buSzPct val="80000"/>
              <a:defRPr/>
            </a:pPr>
            <a:endParaRPr lang="en-US" altLang="en-US" b="0" dirty="0"/>
          </a:p>
          <a:p>
            <a:pPr marL="185738" indent="-185738">
              <a:buClr>
                <a:schemeClr val="accent2">
                  <a:lumMod val="75000"/>
                </a:schemeClr>
              </a:buClr>
              <a:buSzPct val="80000"/>
              <a:buFont typeface="Arial" panose="020B0604020202020204" pitchFamily="34" charset="0"/>
              <a:buChar char="•"/>
              <a:defRPr/>
            </a:pPr>
            <a:r>
              <a:rPr lang="el-GR" altLang="en-US" sz="1700" b="0" dirty="0"/>
              <a:t>Μ</a:t>
            </a:r>
            <a:r>
              <a:rPr lang="el-GR" altLang="en-US" sz="1700" dirty="0"/>
              <a:t>ελέτη του ανθρώπινου </a:t>
            </a:r>
            <a:r>
              <a:rPr lang="el-GR" altLang="en-US" sz="1700" dirty="0" err="1"/>
              <a:t>μικροβιώματος</a:t>
            </a:r>
            <a:r>
              <a:rPr lang="el-GR" altLang="en-US" sz="1700" dirty="0"/>
              <a:t> και του ρόλου του στη φυσιολογική λειτουργία του οργανισμού αλλά και στις ασθένειες</a:t>
            </a:r>
            <a:endParaRPr lang="en-US" altLang="en-US" sz="1700" b="0" dirty="0"/>
          </a:p>
          <a:p>
            <a:pPr>
              <a:buClr>
                <a:schemeClr val="accent2">
                  <a:lumMod val="75000"/>
                </a:schemeClr>
              </a:buClr>
              <a:buSzPct val="80000"/>
              <a:defRPr/>
            </a:pPr>
            <a:endParaRPr lang="en-US" altLang="en-US" b="0" dirty="0"/>
          </a:p>
          <a:p>
            <a:pPr marL="185738" indent="-185738">
              <a:buClr>
                <a:schemeClr val="accent2">
                  <a:lumMod val="75000"/>
                </a:schemeClr>
              </a:buClr>
              <a:buSzPct val="80000"/>
              <a:buFont typeface="Arial" panose="020B0604020202020204" pitchFamily="34" charset="0"/>
              <a:buChar char="•"/>
              <a:defRPr/>
            </a:pPr>
            <a:r>
              <a:rPr lang="el-GR" altLang="en-US" sz="1700" dirty="0"/>
              <a:t>Εντοπισμός και ανάλυση νέων παθογόνων. </a:t>
            </a:r>
            <a:endParaRPr lang="en-US" altLang="en-US" sz="1700" b="0" dirty="0"/>
          </a:p>
        </p:txBody>
      </p:sp>
      <p:pic>
        <p:nvPicPr>
          <p:cNvPr id="55303" name="Picture 3">
            <a:extLst>
              <a:ext uri="{FF2B5EF4-FFF2-40B4-BE49-F238E27FC236}">
                <a16:creationId xmlns:a16="http://schemas.microsoft.com/office/drawing/2014/main" id="{AB13962A-714C-4D95-9807-AE89FD9EB4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38768" y="1400753"/>
            <a:ext cx="4596714" cy="5249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04" name="Rectangle 12">
            <a:extLst>
              <a:ext uri="{FF2B5EF4-FFF2-40B4-BE49-F238E27FC236}">
                <a16:creationId xmlns:a16="http://schemas.microsoft.com/office/drawing/2014/main" id="{698F0DFF-9E39-4945-9464-675AD7997F2D}"/>
              </a:ext>
            </a:extLst>
          </p:cNvPr>
          <p:cNvSpPr>
            <a:spLocks noChangeArrowheads="1"/>
          </p:cNvSpPr>
          <p:nvPr/>
        </p:nvSpPr>
        <p:spPr bwMode="auto">
          <a:xfrm>
            <a:off x="185354" y="871801"/>
            <a:ext cx="827010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l-GR" altLang="en-US" sz="1800" dirty="0"/>
              <a:t>Μαζική αλληλούχιση δειγμάτων που έχουν ληφθεί από συγκεκριμένα περιβάλλοντα</a:t>
            </a:r>
            <a:endParaRPr lang="en-US" altLang="en-US" sz="1800" dirty="0"/>
          </a:p>
        </p:txBody>
      </p:sp>
      <p:pic>
        <p:nvPicPr>
          <p:cNvPr id="19" name="Picture 3">
            <a:extLst>
              <a:ext uri="{FF2B5EF4-FFF2-40B4-BE49-F238E27FC236}">
                <a16:creationId xmlns:a16="http://schemas.microsoft.com/office/drawing/2014/main" id="{4A5A85D9-36FA-4BAE-B41C-B35E8A469F5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5753" y="1580464"/>
            <a:ext cx="2536970" cy="2063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25" descr="GENOME-HEADER">
            <a:extLst>
              <a:ext uri="{FF2B5EF4-FFF2-40B4-BE49-F238E27FC236}">
                <a16:creationId xmlns:a16="http://schemas.microsoft.com/office/drawing/2014/main" id="{54526BF5-A8A8-4C09-B122-B665808B993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15697" y="0"/>
            <a:ext cx="2576303" cy="3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Rectangle 26">
            <a:extLst>
              <a:ext uri="{FF2B5EF4-FFF2-40B4-BE49-F238E27FC236}">
                <a16:creationId xmlns:a16="http://schemas.microsoft.com/office/drawing/2014/main" id="{7DE94D4A-67F1-442F-BC04-62299344292A}"/>
              </a:ext>
            </a:extLst>
          </p:cNvPr>
          <p:cNvSpPr/>
          <p:nvPr/>
        </p:nvSpPr>
        <p:spPr>
          <a:xfrm>
            <a:off x="606117" y="116040"/>
            <a:ext cx="4586897" cy="560153"/>
          </a:xfrm>
          <a:prstGeom prst="rect">
            <a:avLst/>
          </a:prstGeom>
        </p:spPr>
        <p:txBody>
          <a:bodyPr wrap="none">
            <a:spAutoFit/>
          </a:bodyPr>
          <a:lstStyle/>
          <a:p>
            <a:pPr>
              <a:lnSpc>
                <a:spcPct val="95000"/>
              </a:lnSpc>
              <a:defRPr/>
            </a:pPr>
            <a:r>
              <a:rPr lang="en-US" altLang="en-US" sz="3200" b="1" i="1" dirty="0">
                <a:solidFill>
                  <a:srgbClr val="003366"/>
                </a:solidFill>
              </a:rPr>
              <a:t>Metagenomic</a:t>
            </a:r>
            <a:r>
              <a:rPr lang="el-GR" altLang="en-US" sz="3200" b="1" i="1" dirty="0">
                <a:solidFill>
                  <a:srgbClr val="003366"/>
                </a:solidFill>
              </a:rPr>
              <a:t> </a:t>
            </a:r>
            <a:r>
              <a:rPr lang="en-US" altLang="en-US" sz="3200" b="1" i="1" dirty="0">
                <a:solidFill>
                  <a:srgbClr val="003366"/>
                </a:solidFill>
              </a:rPr>
              <a:t>Sequencing</a:t>
            </a:r>
          </a:p>
        </p:txBody>
      </p:sp>
      <p:sp>
        <p:nvSpPr>
          <p:cNvPr id="3" name="Arrow: Bent 2">
            <a:extLst>
              <a:ext uri="{FF2B5EF4-FFF2-40B4-BE49-F238E27FC236}">
                <a16:creationId xmlns:a16="http://schemas.microsoft.com/office/drawing/2014/main" id="{20AAECFA-03A7-433E-8481-454F1E0FCEA1}"/>
              </a:ext>
            </a:extLst>
          </p:cNvPr>
          <p:cNvSpPr/>
          <p:nvPr/>
        </p:nvSpPr>
        <p:spPr>
          <a:xfrm rot="5400000">
            <a:off x="8980189" y="466003"/>
            <a:ext cx="247648" cy="1389795"/>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www.yourgenome.org/wp-content/uploads/2022/04/rna-structure_yourgenome.png">
            <a:extLst>
              <a:ext uri="{FF2B5EF4-FFF2-40B4-BE49-F238E27FC236}">
                <a16:creationId xmlns:a16="http://schemas.microsoft.com/office/drawing/2014/main" id="{AAFC61C7-9AFA-4407-8B7C-8F9FBC2D1E7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7526" y="1637713"/>
            <a:ext cx="3342063" cy="445608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20ACA498-27CC-45AE-8792-2BB525776DB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23166" y="1513018"/>
            <a:ext cx="6489070" cy="4783714"/>
          </a:xfrm>
          <a:prstGeom prst="rect">
            <a:avLst/>
          </a:prstGeom>
        </p:spPr>
      </p:pic>
      <p:pic>
        <p:nvPicPr>
          <p:cNvPr id="15" name="Picture 14" descr="GENOME-HEADER">
            <a:extLst>
              <a:ext uri="{FF2B5EF4-FFF2-40B4-BE49-F238E27FC236}">
                <a16:creationId xmlns:a16="http://schemas.microsoft.com/office/drawing/2014/main" id="{B257D01F-4517-4963-90BB-CEA86D63223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15697" y="0"/>
            <a:ext cx="2576303" cy="3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15">
            <a:extLst>
              <a:ext uri="{FF2B5EF4-FFF2-40B4-BE49-F238E27FC236}">
                <a16:creationId xmlns:a16="http://schemas.microsoft.com/office/drawing/2014/main" id="{97F80796-DD72-4860-BD34-B7A2FE989986}"/>
              </a:ext>
            </a:extLst>
          </p:cNvPr>
          <p:cNvSpPr/>
          <p:nvPr/>
        </p:nvSpPr>
        <p:spPr>
          <a:xfrm>
            <a:off x="606117" y="116040"/>
            <a:ext cx="4324454" cy="1015663"/>
          </a:xfrm>
          <a:prstGeom prst="rect">
            <a:avLst/>
          </a:prstGeom>
        </p:spPr>
        <p:txBody>
          <a:bodyPr wrap="none">
            <a:spAutoFit/>
          </a:bodyPr>
          <a:lstStyle/>
          <a:p>
            <a:pPr>
              <a:defRPr/>
            </a:pPr>
            <a:r>
              <a:rPr lang="en-US" sz="3600" b="1" i="1" dirty="0">
                <a:solidFill>
                  <a:schemeClr val="accent1">
                    <a:lumMod val="50000"/>
                  </a:schemeClr>
                </a:solidFill>
                <a:cs typeface="Calibri" panose="020F0502020204030204" pitchFamily="34" charset="0"/>
              </a:rPr>
              <a:t>RNA</a:t>
            </a:r>
          </a:p>
          <a:p>
            <a:pPr>
              <a:defRPr/>
            </a:pPr>
            <a:r>
              <a:rPr lang="en-US" sz="2400" b="1" i="1" dirty="0">
                <a:solidFill>
                  <a:schemeClr val="accent2">
                    <a:lumMod val="75000"/>
                  </a:schemeClr>
                </a:solidFill>
                <a:cs typeface="Calibri" panose="020F0502020204030204" pitchFamily="34" charset="0"/>
              </a:rPr>
              <a:t>The most diverse molecule in life</a:t>
            </a:r>
          </a:p>
        </p:txBody>
      </p:sp>
    </p:spTree>
    <p:extLst>
      <p:ext uri="{BB962C8B-B14F-4D97-AF65-F5344CB8AC3E}">
        <p14:creationId xmlns:p14="http://schemas.microsoft.com/office/powerpoint/2010/main" val="372287056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D5A40F5-C75A-468B-BFC1-AE1CE4AAF1FA}"/>
              </a:ext>
            </a:extLst>
          </p:cNvPr>
          <p:cNvSpPr/>
          <p:nvPr/>
        </p:nvSpPr>
        <p:spPr>
          <a:xfrm>
            <a:off x="822660" y="1390580"/>
            <a:ext cx="10546680" cy="369332"/>
          </a:xfrm>
          <a:prstGeom prst="rect">
            <a:avLst/>
          </a:prstGeom>
        </p:spPr>
        <p:txBody>
          <a:bodyPr wrap="square">
            <a:spAutoFit/>
          </a:bodyPr>
          <a:lstStyle/>
          <a:p>
            <a:pPr algn="just">
              <a:defRPr/>
            </a:pPr>
            <a:r>
              <a:rPr lang="el-GR" dirty="0">
                <a:cs typeface="Calibri" panose="020F0502020204030204" pitchFamily="34" charset="0"/>
              </a:rPr>
              <a:t>Ακριβής εικόνα της αλληλουχίας και της ποσότητας του συνόλου των μορίων </a:t>
            </a:r>
            <a:r>
              <a:rPr lang="en-US" dirty="0">
                <a:cs typeface="Calibri" panose="020F0502020204030204" pitchFamily="34" charset="0"/>
              </a:rPr>
              <a:t>RNA </a:t>
            </a:r>
            <a:r>
              <a:rPr lang="el-GR" dirty="0">
                <a:cs typeface="Calibri" panose="020F0502020204030204" pitchFamily="34" charset="0"/>
              </a:rPr>
              <a:t>σε μια συγκεκριμένη στιγμή </a:t>
            </a:r>
            <a:endParaRPr lang="en-US" dirty="0">
              <a:cs typeface="Calibri" panose="020F0502020204030204" pitchFamily="34" charset="0"/>
            </a:endParaRPr>
          </a:p>
        </p:txBody>
      </p:sp>
      <p:pic>
        <p:nvPicPr>
          <p:cNvPr id="25" name="Picture 10" descr="GENOME-HEADER">
            <a:extLst>
              <a:ext uri="{FF2B5EF4-FFF2-40B4-BE49-F238E27FC236}">
                <a16:creationId xmlns:a16="http://schemas.microsoft.com/office/drawing/2014/main" id="{D8F40678-39AD-423B-8CE8-EE6DB7C121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88572" y="2096"/>
            <a:ext cx="2093912"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Rectangle 25">
            <a:extLst>
              <a:ext uri="{FF2B5EF4-FFF2-40B4-BE49-F238E27FC236}">
                <a16:creationId xmlns:a16="http://schemas.microsoft.com/office/drawing/2014/main" id="{16A0D709-31E5-4CDF-BE30-3ECD69905A23}"/>
              </a:ext>
            </a:extLst>
          </p:cNvPr>
          <p:cNvSpPr/>
          <p:nvPr/>
        </p:nvSpPr>
        <p:spPr>
          <a:xfrm>
            <a:off x="339623" y="138718"/>
            <a:ext cx="9212150" cy="1015663"/>
          </a:xfrm>
          <a:prstGeom prst="rect">
            <a:avLst/>
          </a:prstGeom>
        </p:spPr>
        <p:txBody>
          <a:bodyPr wrap="square">
            <a:spAutoFit/>
          </a:bodyPr>
          <a:lstStyle/>
          <a:p>
            <a:pPr>
              <a:defRPr/>
            </a:pPr>
            <a:r>
              <a:rPr lang="en-US" sz="3200" b="1" i="1" dirty="0">
                <a:solidFill>
                  <a:schemeClr val="accent1">
                    <a:lumMod val="50000"/>
                  </a:schemeClr>
                </a:solidFill>
                <a:cs typeface="Calibri" panose="020F0502020204030204" pitchFamily="34" charset="0"/>
              </a:rPr>
              <a:t>Transcriptomics</a:t>
            </a:r>
          </a:p>
          <a:p>
            <a:pPr>
              <a:defRPr/>
            </a:pPr>
            <a:r>
              <a:rPr lang="en-US" sz="2800" b="1" i="1" dirty="0" err="1">
                <a:solidFill>
                  <a:schemeClr val="accent2">
                    <a:lumMod val="75000"/>
                  </a:schemeClr>
                </a:solidFill>
                <a:cs typeface="Calibri" panose="020F0502020204030204" pitchFamily="34" charset="0"/>
              </a:rPr>
              <a:t>RNASeq</a:t>
            </a:r>
            <a:r>
              <a:rPr lang="en-US" sz="2800" b="1" i="1" dirty="0">
                <a:solidFill>
                  <a:schemeClr val="accent2">
                    <a:lumMod val="75000"/>
                  </a:schemeClr>
                </a:solidFill>
                <a:cs typeface="Calibri" panose="020F0502020204030204" pitchFamily="34" charset="0"/>
              </a:rPr>
              <a:t>: A powerful tool to understand the transcriptome</a:t>
            </a:r>
          </a:p>
        </p:txBody>
      </p:sp>
      <p:pic>
        <p:nvPicPr>
          <p:cNvPr id="4" name="Picture 3">
            <a:extLst>
              <a:ext uri="{FF2B5EF4-FFF2-40B4-BE49-F238E27FC236}">
                <a16:creationId xmlns:a16="http://schemas.microsoft.com/office/drawing/2014/main" id="{555CF10B-E574-425E-B779-F5C4354E680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11834" y="2178094"/>
            <a:ext cx="6968332" cy="1383912"/>
          </a:xfrm>
          <a:prstGeom prst="rect">
            <a:avLst/>
          </a:prstGeom>
        </p:spPr>
      </p:pic>
      <p:graphicFrame>
        <p:nvGraphicFramePr>
          <p:cNvPr id="9" name="Table 8">
            <a:extLst>
              <a:ext uri="{FF2B5EF4-FFF2-40B4-BE49-F238E27FC236}">
                <a16:creationId xmlns:a16="http://schemas.microsoft.com/office/drawing/2014/main" id="{73AAFA30-BDEB-4645-BD45-E3ED5DB597A8}"/>
              </a:ext>
            </a:extLst>
          </p:cNvPr>
          <p:cNvGraphicFramePr>
            <a:graphicFrameLocks noGrp="1"/>
          </p:cNvGraphicFramePr>
          <p:nvPr/>
        </p:nvGraphicFramePr>
        <p:xfrm>
          <a:off x="339623" y="4004902"/>
          <a:ext cx="11338657" cy="2438400"/>
        </p:xfrm>
        <a:graphic>
          <a:graphicData uri="http://schemas.openxmlformats.org/drawingml/2006/table">
            <a:tbl>
              <a:tblPr firstRow="1" bandRow="1">
                <a:tableStyleId>{D7AC3CCA-C797-4891-BE02-D94E43425B78}</a:tableStyleId>
              </a:tblPr>
              <a:tblGrid>
                <a:gridCol w="1776941">
                  <a:extLst>
                    <a:ext uri="{9D8B030D-6E8A-4147-A177-3AD203B41FA5}">
                      <a16:colId xmlns:a16="http://schemas.microsoft.com/office/drawing/2014/main" val="1774814165"/>
                    </a:ext>
                  </a:extLst>
                </a:gridCol>
                <a:gridCol w="9561716">
                  <a:extLst>
                    <a:ext uri="{9D8B030D-6E8A-4147-A177-3AD203B41FA5}">
                      <a16:colId xmlns:a16="http://schemas.microsoft.com/office/drawing/2014/main" val="1567164126"/>
                    </a:ext>
                  </a:extLst>
                </a:gridCol>
              </a:tblGrid>
              <a:tr h="370840">
                <a:tc>
                  <a:txBody>
                    <a:bodyPr/>
                    <a:lstStyle/>
                    <a:p>
                      <a:pPr algn="ctr"/>
                      <a:r>
                        <a:rPr lang="en-US" sz="1700" b="1" dirty="0"/>
                        <a:t>Gene expression profiling</a:t>
                      </a:r>
                    </a:p>
                  </a:txBody>
                  <a:tcPr anchor="ctr">
                    <a:solidFill>
                      <a:schemeClr val="dk1">
                        <a:tint val="20000"/>
                        <a:alpha val="60000"/>
                      </a:schemeClr>
                    </a:solidFill>
                  </a:tcPr>
                </a:tc>
                <a:tc>
                  <a:txBody>
                    <a:bodyPr/>
                    <a:lstStyle/>
                    <a:p>
                      <a:pPr algn="ctr"/>
                      <a:r>
                        <a:rPr lang="el-GR" sz="1700" b="0" dirty="0">
                          <a:solidFill>
                            <a:schemeClr val="tx1"/>
                          </a:solidFill>
                        </a:rPr>
                        <a:t>Συγκριτική ανάλυση του </a:t>
                      </a:r>
                      <a:r>
                        <a:rPr lang="el-GR" sz="1700" b="0" dirty="0" err="1">
                          <a:solidFill>
                            <a:schemeClr val="tx1"/>
                          </a:solidFill>
                        </a:rPr>
                        <a:t>mRNA</a:t>
                      </a:r>
                      <a:r>
                        <a:rPr lang="el-GR" sz="1700" b="0" dirty="0">
                          <a:solidFill>
                            <a:schemeClr val="tx1"/>
                          </a:solidFill>
                        </a:rPr>
                        <a:t> για μελέτες διαφορικής γονιδιακής έκφρασης</a:t>
                      </a:r>
                      <a:endParaRPr lang="en-US" sz="1700" b="0" dirty="0">
                        <a:solidFill>
                          <a:schemeClr val="tx1"/>
                        </a:solidFill>
                      </a:endParaRPr>
                    </a:p>
                  </a:txBody>
                  <a:tcPr anchor="ctr">
                    <a:solidFill>
                      <a:schemeClr val="dk1">
                        <a:tint val="20000"/>
                        <a:alpha val="60000"/>
                      </a:schemeClr>
                    </a:solidFill>
                  </a:tcPr>
                </a:tc>
                <a:extLst>
                  <a:ext uri="{0D108BD9-81ED-4DB2-BD59-A6C34878D82A}">
                    <a16:rowId xmlns:a16="http://schemas.microsoft.com/office/drawing/2014/main" val="2837822917"/>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700" b="1" dirty="0">
                          <a:cs typeface="Calibri" panose="020F0502020204030204" pitchFamily="34" charset="0"/>
                        </a:rPr>
                        <a:t>Transcriptome Discovery</a:t>
                      </a:r>
                    </a:p>
                  </a:txBody>
                  <a:tcPr anchor="ctr">
                    <a:solidFill>
                      <a:schemeClr val="dk1">
                        <a:tint val="40000"/>
                        <a:alpha val="60000"/>
                      </a:schemeClr>
                    </a:solidFill>
                  </a:tcPr>
                </a:tc>
                <a:tc>
                  <a:txBody>
                    <a:bodyPr/>
                    <a:lstStyle/>
                    <a:p>
                      <a:pPr algn="ctr"/>
                      <a:r>
                        <a:rPr lang="el-GR" sz="1700" dirty="0">
                          <a:solidFill>
                            <a:schemeClr val="tx1"/>
                          </a:solidFill>
                        </a:rPr>
                        <a:t>Ανακάλυψη νέων παραλλαγών και </a:t>
                      </a:r>
                      <a:r>
                        <a:rPr lang="el-GR" sz="1700" dirty="0" err="1">
                          <a:solidFill>
                            <a:schemeClr val="tx1"/>
                          </a:solidFill>
                        </a:rPr>
                        <a:t>μεταγράφων</a:t>
                      </a:r>
                      <a:r>
                        <a:rPr lang="el-GR" sz="1700" dirty="0">
                          <a:solidFill>
                            <a:schemeClr val="tx1"/>
                          </a:solidFill>
                        </a:rPr>
                        <a:t> RNA, </a:t>
                      </a:r>
                      <a:r>
                        <a:rPr lang="en-US" sz="1700" dirty="0">
                          <a:solidFill>
                            <a:schemeClr val="tx1"/>
                          </a:solidFill>
                        </a:rPr>
                        <a:t>small</a:t>
                      </a:r>
                      <a:r>
                        <a:rPr lang="el-GR" sz="1700" dirty="0">
                          <a:solidFill>
                            <a:schemeClr val="tx1"/>
                          </a:solidFill>
                        </a:rPr>
                        <a:t>RNA</a:t>
                      </a:r>
                      <a:r>
                        <a:rPr lang="en-US" sz="1700" dirty="0">
                          <a:solidFill>
                            <a:schemeClr val="tx1"/>
                          </a:solidFill>
                        </a:rPr>
                        <a:t>s</a:t>
                      </a:r>
                      <a:r>
                        <a:rPr lang="el-GR" sz="1700" dirty="0">
                          <a:solidFill>
                            <a:schemeClr val="tx1"/>
                          </a:solidFill>
                        </a:rPr>
                        <a:t> και </a:t>
                      </a:r>
                      <a:r>
                        <a:rPr lang="en-US" sz="1700" dirty="0">
                          <a:solidFill>
                            <a:schemeClr val="tx1"/>
                          </a:solidFill>
                        </a:rPr>
                        <a:t>non-coding</a:t>
                      </a:r>
                      <a:r>
                        <a:rPr lang="el-GR" sz="1700" dirty="0">
                          <a:solidFill>
                            <a:schemeClr val="tx1"/>
                          </a:solidFill>
                        </a:rPr>
                        <a:t> RNA</a:t>
                      </a:r>
                      <a:r>
                        <a:rPr lang="en-US" sz="1700" dirty="0">
                          <a:solidFill>
                            <a:schemeClr val="tx1"/>
                          </a:solidFill>
                        </a:rPr>
                        <a:t>s </a:t>
                      </a:r>
                      <a:r>
                        <a:rPr lang="el-GR" sz="1700" dirty="0">
                          <a:solidFill>
                            <a:schemeClr val="tx1"/>
                          </a:solidFill>
                        </a:rPr>
                        <a:t>και ανάλυση των λειτουργιών τους</a:t>
                      </a:r>
                      <a:endParaRPr lang="en-US" sz="1700" dirty="0">
                        <a:solidFill>
                          <a:schemeClr val="tx1"/>
                        </a:solidFill>
                      </a:endParaRPr>
                    </a:p>
                  </a:txBody>
                  <a:tcPr anchor="ctr">
                    <a:solidFill>
                      <a:schemeClr val="dk1">
                        <a:tint val="40000"/>
                        <a:alpha val="60000"/>
                      </a:schemeClr>
                    </a:solidFill>
                  </a:tcPr>
                </a:tc>
                <a:extLst>
                  <a:ext uri="{0D108BD9-81ED-4DB2-BD59-A6C34878D82A}">
                    <a16:rowId xmlns:a16="http://schemas.microsoft.com/office/drawing/2014/main" val="3370547494"/>
                  </a:ext>
                </a:extLst>
              </a:tr>
              <a:tr h="370840">
                <a:tc>
                  <a:txBody>
                    <a:bodyPr/>
                    <a:lstStyle/>
                    <a:p>
                      <a:pPr algn="ctr"/>
                      <a:r>
                        <a:rPr lang="en-US" sz="1700" b="1" dirty="0"/>
                        <a:t>Transcript detection</a:t>
                      </a:r>
                    </a:p>
                  </a:txBody>
                  <a:tcPr anchor="ctr">
                    <a:solidFill>
                      <a:schemeClr val="dk1">
                        <a:tint val="20000"/>
                        <a:alpha val="60000"/>
                      </a:schemeClr>
                    </a:solidFill>
                  </a:tcPr>
                </a:tc>
                <a:tc>
                  <a:txBody>
                    <a:bodyPr/>
                    <a:lstStyle/>
                    <a:p>
                      <a:pPr algn="ctr"/>
                      <a:r>
                        <a:rPr lang="el-GR" sz="1700" dirty="0">
                          <a:solidFill>
                            <a:schemeClr val="tx1"/>
                          </a:solidFill>
                        </a:rPr>
                        <a:t>Ανίχνευση διαφορετικών </a:t>
                      </a:r>
                      <a:r>
                        <a:rPr lang="el-GR" sz="1700" dirty="0" err="1">
                          <a:solidFill>
                            <a:schemeClr val="tx1"/>
                          </a:solidFill>
                        </a:rPr>
                        <a:t>ισομορφών</a:t>
                      </a:r>
                      <a:r>
                        <a:rPr lang="el-GR" sz="1700" dirty="0">
                          <a:solidFill>
                            <a:schemeClr val="tx1"/>
                          </a:solidFill>
                        </a:rPr>
                        <a:t> RNA (εναλλακτικό μάτισμα) και </a:t>
                      </a:r>
                      <a:r>
                        <a:rPr lang="en-US" sz="1700" dirty="0">
                          <a:solidFill>
                            <a:schemeClr val="tx1"/>
                          </a:solidFill>
                        </a:rPr>
                        <a:t>gene fusions</a:t>
                      </a:r>
                      <a:r>
                        <a:rPr lang="el-GR" sz="1700" dirty="0">
                          <a:solidFill>
                            <a:schemeClr val="tx1"/>
                          </a:solidFill>
                        </a:rPr>
                        <a:t> που προκύπτουν από </a:t>
                      </a:r>
                      <a:r>
                        <a:rPr lang="el-GR" sz="1700" dirty="0" err="1">
                          <a:solidFill>
                            <a:schemeClr val="tx1"/>
                          </a:solidFill>
                        </a:rPr>
                        <a:t>χρωμοσωμικές</a:t>
                      </a:r>
                      <a:r>
                        <a:rPr lang="el-GR" sz="1700" dirty="0">
                          <a:solidFill>
                            <a:schemeClr val="tx1"/>
                          </a:solidFill>
                        </a:rPr>
                        <a:t> μετατοπίσεις</a:t>
                      </a:r>
                      <a:r>
                        <a:rPr lang="en-US" sz="1700" dirty="0">
                          <a:solidFill>
                            <a:schemeClr val="tx1"/>
                          </a:solidFill>
                        </a:rPr>
                        <a:t> </a:t>
                      </a:r>
                      <a:r>
                        <a:rPr lang="el-GR" sz="1700" dirty="0">
                          <a:solidFill>
                            <a:schemeClr val="tx1"/>
                          </a:solidFill>
                        </a:rPr>
                        <a:t>και ανάλυση του ρόλου τους στις ασθένειες (π.χ. </a:t>
                      </a:r>
                      <a:r>
                        <a:rPr lang="en-US" sz="1700" dirty="0">
                          <a:solidFill>
                            <a:schemeClr val="tx1"/>
                          </a:solidFill>
                        </a:rPr>
                        <a:t>Gene fusions in Cancer)</a:t>
                      </a:r>
                      <a:endParaRPr lang="el-GR" sz="1700" dirty="0">
                        <a:solidFill>
                          <a:schemeClr val="tx1"/>
                        </a:solidFill>
                      </a:endParaRPr>
                    </a:p>
                  </a:txBody>
                  <a:tcPr anchor="ctr">
                    <a:solidFill>
                      <a:schemeClr val="dk1">
                        <a:tint val="20000"/>
                        <a:alpha val="60000"/>
                      </a:schemeClr>
                    </a:solidFill>
                  </a:tcPr>
                </a:tc>
                <a:extLst>
                  <a:ext uri="{0D108BD9-81ED-4DB2-BD59-A6C34878D82A}">
                    <a16:rowId xmlns:a16="http://schemas.microsoft.com/office/drawing/2014/main" val="243762448"/>
                  </a:ext>
                </a:extLst>
              </a:tr>
              <a:tr h="370840">
                <a:tc>
                  <a:txBody>
                    <a:bodyPr/>
                    <a:lstStyle/>
                    <a:p>
                      <a:pPr algn="ctr"/>
                      <a:r>
                        <a:rPr lang="en-US" sz="1700" b="1"/>
                        <a:t>Genomic </a:t>
                      </a:r>
                      <a:r>
                        <a:rPr lang="en-US" sz="1700" b="1" dirty="0"/>
                        <a:t>analysis of RNA viruses</a:t>
                      </a:r>
                    </a:p>
                  </a:txBody>
                  <a:tcPr>
                    <a:solidFill>
                      <a:schemeClr val="dk1">
                        <a:tint val="40000"/>
                        <a:alpha val="60000"/>
                      </a:schemeClr>
                    </a:solidFill>
                  </a:tcPr>
                </a:tc>
                <a:tc>
                  <a:txBody>
                    <a:bodyPr/>
                    <a:lstStyle/>
                    <a:p>
                      <a:pPr algn="ctr"/>
                      <a:r>
                        <a:rPr lang="el-GR" sz="1700" dirty="0">
                          <a:solidFill>
                            <a:schemeClr val="tx1"/>
                          </a:solidFill>
                        </a:rPr>
                        <a:t>Ανάλυση και </a:t>
                      </a:r>
                      <a:r>
                        <a:rPr lang="el-GR" sz="1700" dirty="0" err="1">
                          <a:solidFill>
                            <a:schemeClr val="tx1"/>
                          </a:solidFill>
                        </a:rPr>
                        <a:t>γονιδιωματική</a:t>
                      </a:r>
                      <a:r>
                        <a:rPr lang="el-GR" sz="1700" dirty="0">
                          <a:solidFill>
                            <a:schemeClr val="tx1"/>
                          </a:solidFill>
                        </a:rPr>
                        <a:t> επιτήρηση </a:t>
                      </a:r>
                      <a:r>
                        <a:rPr lang="en-US" sz="1700" dirty="0">
                          <a:solidFill>
                            <a:schemeClr val="tx1"/>
                          </a:solidFill>
                        </a:rPr>
                        <a:t>RNA </a:t>
                      </a:r>
                      <a:r>
                        <a:rPr lang="el-GR" sz="1700" dirty="0">
                          <a:solidFill>
                            <a:schemeClr val="tx1"/>
                          </a:solidFill>
                        </a:rPr>
                        <a:t>ιών όπως </a:t>
                      </a:r>
                      <a:r>
                        <a:rPr lang="en-US" sz="1700" dirty="0">
                          <a:solidFill>
                            <a:schemeClr val="tx1"/>
                          </a:solidFill>
                        </a:rPr>
                        <a:t>SARS-coV2, influenza</a:t>
                      </a:r>
                      <a:r>
                        <a:rPr lang="el-GR" sz="1700" dirty="0">
                          <a:solidFill>
                            <a:schemeClr val="tx1"/>
                          </a:solidFill>
                        </a:rPr>
                        <a:t> κ.α.</a:t>
                      </a:r>
                      <a:endParaRPr lang="en-US" sz="1700" dirty="0">
                        <a:solidFill>
                          <a:schemeClr val="tx1"/>
                        </a:solidFill>
                      </a:endParaRPr>
                    </a:p>
                  </a:txBody>
                  <a:tcPr anchor="ctr">
                    <a:solidFill>
                      <a:schemeClr val="dk1">
                        <a:tint val="40000"/>
                        <a:alpha val="60000"/>
                      </a:schemeClr>
                    </a:solidFill>
                  </a:tcPr>
                </a:tc>
                <a:extLst>
                  <a:ext uri="{0D108BD9-81ED-4DB2-BD59-A6C34878D82A}">
                    <a16:rowId xmlns:a16="http://schemas.microsoft.com/office/drawing/2014/main" val="1832116036"/>
                  </a:ext>
                </a:extLst>
              </a:tr>
            </a:tbl>
          </a:graphicData>
        </a:graphic>
      </p:graphicFrame>
      <p:sp>
        <p:nvSpPr>
          <p:cNvPr id="14" name="Rectangle: Rounded Corners 13">
            <a:extLst>
              <a:ext uri="{FF2B5EF4-FFF2-40B4-BE49-F238E27FC236}">
                <a16:creationId xmlns:a16="http://schemas.microsoft.com/office/drawing/2014/main" id="{96D63865-D8A7-4071-A01C-C7358AFF2442}"/>
              </a:ext>
            </a:extLst>
          </p:cNvPr>
          <p:cNvSpPr/>
          <p:nvPr/>
        </p:nvSpPr>
        <p:spPr>
          <a:xfrm>
            <a:off x="2607276" y="2113006"/>
            <a:ext cx="6944497" cy="1433383"/>
          </a:xfrm>
          <a:prstGeom prst="roundRect">
            <a:avLst>
              <a:gd name="adj" fmla="val 10632"/>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629990CB-E9E7-4CBD-9753-D23DC57626EB}"/>
              </a:ext>
            </a:extLst>
          </p:cNvPr>
          <p:cNvSpPr txBox="1"/>
          <p:nvPr/>
        </p:nvSpPr>
        <p:spPr>
          <a:xfrm>
            <a:off x="296316" y="2628039"/>
            <a:ext cx="2343911" cy="276999"/>
          </a:xfrm>
          <a:prstGeom prst="rect">
            <a:avLst/>
          </a:prstGeom>
          <a:noFill/>
        </p:spPr>
        <p:txBody>
          <a:bodyPr wrap="none" rtlCol="0">
            <a:spAutoFit/>
          </a:bodyPr>
          <a:lstStyle/>
          <a:p>
            <a:r>
              <a:rPr lang="el-GR" sz="1200" dirty="0"/>
              <a:t>Διαφορετικές τεχνολογίες </a:t>
            </a:r>
            <a:r>
              <a:rPr lang="en-US" sz="1200" dirty="0" err="1"/>
              <a:t>RNASeq</a:t>
            </a:r>
            <a:endParaRPr lang="en-US" sz="12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74" name="Picture 2">
            <a:extLst>
              <a:ext uri="{FF2B5EF4-FFF2-40B4-BE49-F238E27FC236}">
                <a16:creationId xmlns:a16="http://schemas.microsoft.com/office/drawing/2014/main" id="{5653EF4F-5A23-49B0-AC6D-A30748439F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47985" y="2711310"/>
            <a:ext cx="1519028" cy="1519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5" name="Picture 4">
            <a:extLst>
              <a:ext uri="{FF2B5EF4-FFF2-40B4-BE49-F238E27FC236}">
                <a16:creationId xmlns:a16="http://schemas.microsoft.com/office/drawing/2014/main" id="{3F038D44-60F6-4EE3-A40C-7DFB9615FC3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92585" y="3421210"/>
            <a:ext cx="3180543" cy="2175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5">
            <a:extLst>
              <a:ext uri="{FF2B5EF4-FFF2-40B4-BE49-F238E27FC236}">
                <a16:creationId xmlns:a16="http://schemas.microsoft.com/office/drawing/2014/main" id="{F9374AE9-93FD-4A9E-A2DD-EDC3DAC73573}"/>
              </a:ext>
            </a:extLst>
          </p:cNvPr>
          <p:cNvSpPr>
            <a:spLocks noChangeArrowheads="1"/>
          </p:cNvSpPr>
          <p:nvPr/>
        </p:nvSpPr>
        <p:spPr bwMode="auto">
          <a:xfrm>
            <a:off x="7171418" y="1982224"/>
            <a:ext cx="488855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Clr>
                <a:schemeClr val="accent2">
                  <a:lumMod val="75000"/>
                </a:schemeClr>
              </a:buClr>
              <a:buSzPct val="70000"/>
              <a:buNone/>
              <a:defRPr/>
            </a:pPr>
            <a:r>
              <a:rPr lang="en-US" altLang="en-US" sz="1800" b="1" dirty="0">
                <a:solidFill>
                  <a:srgbClr val="003366"/>
                </a:solidFill>
              </a:rPr>
              <a:t>Automated capillary electrophoresis sequencers (1</a:t>
            </a:r>
            <a:r>
              <a:rPr lang="en-US" altLang="en-US" sz="1800" b="1" baseline="30000" dirty="0">
                <a:solidFill>
                  <a:srgbClr val="003366"/>
                </a:solidFill>
              </a:rPr>
              <a:t>st</a:t>
            </a:r>
            <a:r>
              <a:rPr lang="en-US" altLang="en-US" sz="1800" b="1" dirty="0">
                <a:solidFill>
                  <a:srgbClr val="003366"/>
                </a:solidFill>
              </a:rPr>
              <a:t> generation or “Sanger”)</a:t>
            </a:r>
          </a:p>
        </p:txBody>
      </p:sp>
      <p:sp>
        <p:nvSpPr>
          <p:cNvPr id="14" name="Rectangle 13">
            <a:extLst>
              <a:ext uri="{FF2B5EF4-FFF2-40B4-BE49-F238E27FC236}">
                <a16:creationId xmlns:a16="http://schemas.microsoft.com/office/drawing/2014/main" id="{8328679A-CA72-4F22-A3D4-82EFB267EE12}"/>
              </a:ext>
            </a:extLst>
          </p:cNvPr>
          <p:cNvSpPr/>
          <p:nvPr/>
        </p:nvSpPr>
        <p:spPr>
          <a:xfrm>
            <a:off x="606117" y="116040"/>
            <a:ext cx="7154587" cy="911019"/>
          </a:xfrm>
          <a:prstGeom prst="rect">
            <a:avLst/>
          </a:prstGeom>
        </p:spPr>
        <p:txBody>
          <a:bodyPr wrap="none">
            <a:spAutoFit/>
          </a:bodyPr>
          <a:lstStyle/>
          <a:p>
            <a:pPr lvl="0">
              <a:lnSpc>
                <a:spcPct val="95000"/>
              </a:lnSpc>
              <a:spcBef>
                <a:spcPct val="0"/>
              </a:spcBef>
            </a:pPr>
            <a:r>
              <a:rPr lang="en-US" altLang="en-US" sz="3200" b="1" i="1" dirty="0">
                <a:solidFill>
                  <a:srgbClr val="003366"/>
                </a:solidFill>
              </a:rPr>
              <a:t>Sequencing</a:t>
            </a:r>
          </a:p>
          <a:p>
            <a:pPr lvl="0">
              <a:lnSpc>
                <a:spcPct val="95000"/>
              </a:lnSpc>
              <a:spcBef>
                <a:spcPct val="0"/>
              </a:spcBef>
            </a:pPr>
            <a:r>
              <a:rPr lang="en-US" altLang="en-US" sz="2400" b="1" i="1" dirty="0">
                <a:solidFill>
                  <a:schemeClr val="accent2">
                    <a:lumMod val="75000"/>
                  </a:schemeClr>
                </a:solidFill>
              </a:rPr>
              <a:t>From Sanger sequencing to the Human Genome Project</a:t>
            </a:r>
          </a:p>
        </p:txBody>
      </p:sp>
      <p:pic>
        <p:nvPicPr>
          <p:cNvPr id="15" name="Picture 10" descr="GENOME-HEADER">
            <a:extLst>
              <a:ext uri="{FF2B5EF4-FFF2-40B4-BE49-F238E27FC236}">
                <a16:creationId xmlns:a16="http://schemas.microsoft.com/office/drawing/2014/main" id="{003F82B6-0F3D-4F80-9D56-82165926BB7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15697" y="0"/>
            <a:ext cx="2576303" cy="3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DD7D46DC-AA2B-4606-B6B7-AE57FA1E92E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62756" y="4498400"/>
            <a:ext cx="1404257" cy="1519028"/>
          </a:xfrm>
          <a:prstGeom prst="rect">
            <a:avLst/>
          </a:prstGeom>
        </p:spPr>
      </p:pic>
      <p:pic>
        <p:nvPicPr>
          <p:cNvPr id="4" name="Picture 3">
            <a:extLst>
              <a:ext uri="{FF2B5EF4-FFF2-40B4-BE49-F238E27FC236}">
                <a16:creationId xmlns:a16="http://schemas.microsoft.com/office/drawing/2014/main" id="{3C3429D7-9088-40E0-A94B-652D7DE3B9AE}"/>
              </a:ext>
            </a:extLst>
          </p:cNvPr>
          <p:cNvPicPr>
            <a:picLocks noChangeAspect="1"/>
          </p:cNvPicPr>
          <p:nvPr/>
        </p:nvPicPr>
        <p:blipFill>
          <a:blip r:embed="rId7"/>
          <a:stretch>
            <a:fillRect/>
          </a:stretch>
        </p:blipFill>
        <p:spPr>
          <a:xfrm>
            <a:off x="118872" y="1526882"/>
            <a:ext cx="2225908" cy="3229391"/>
          </a:xfrm>
          <a:prstGeom prst="rect">
            <a:avLst/>
          </a:prstGeom>
        </p:spPr>
      </p:pic>
      <p:pic>
        <p:nvPicPr>
          <p:cNvPr id="6" name="Picture 5">
            <a:extLst>
              <a:ext uri="{FF2B5EF4-FFF2-40B4-BE49-F238E27FC236}">
                <a16:creationId xmlns:a16="http://schemas.microsoft.com/office/drawing/2014/main" id="{06192E7E-BC13-4040-A149-7B5A1EAA34DB}"/>
              </a:ext>
            </a:extLst>
          </p:cNvPr>
          <p:cNvPicPr>
            <a:picLocks noChangeAspect="1"/>
          </p:cNvPicPr>
          <p:nvPr/>
        </p:nvPicPr>
        <p:blipFill>
          <a:blip r:embed="rId8"/>
          <a:stretch>
            <a:fillRect/>
          </a:stretch>
        </p:blipFill>
        <p:spPr>
          <a:xfrm>
            <a:off x="118872" y="4808805"/>
            <a:ext cx="4136571" cy="560161"/>
          </a:xfrm>
          <a:prstGeom prst="rect">
            <a:avLst/>
          </a:prstGeom>
        </p:spPr>
      </p:pic>
      <p:pic>
        <p:nvPicPr>
          <p:cNvPr id="21" name="Picture 20">
            <a:extLst>
              <a:ext uri="{FF2B5EF4-FFF2-40B4-BE49-F238E27FC236}">
                <a16:creationId xmlns:a16="http://schemas.microsoft.com/office/drawing/2014/main" id="{75F5769C-FB85-4B13-8FC3-884946CB56E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417839" y="2015748"/>
            <a:ext cx="3275699" cy="2336819"/>
          </a:xfrm>
          <a:prstGeom prst="rect">
            <a:avLst/>
          </a:prstGeom>
        </p:spPr>
      </p:pic>
      <p:sp>
        <p:nvSpPr>
          <p:cNvPr id="22" name="Arrow: Right 21">
            <a:extLst>
              <a:ext uri="{FF2B5EF4-FFF2-40B4-BE49-F238E27FC236}">
                <a16:creationId xmlns:a16="http://schemas.microsoft.com/office/drawing/2014/main" id="{27DE3DDC-DAC9-44A6-92B3-75579F0541AD}"/>
              </a:ext>
            </a:extLst>
          </p:cNvPr>
          <p:cNvSpPr/>
          <p:nvPr/>
        </p:nvSpPr>
        <p:spPr>
          <a:xfrm>
            <a:off x="6139891" y="3105128"/>
            <a:ext cx="859626"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Straight Arrow Connector 25">
            <a:extLst>
              <a:ext uri="{FF2B5EF4-FFF2-40B4-BE49-F238E27FC236}">
                <a16:creationId xmlns:a16="http://schemas.microsoft.com/office/drawing/2014/main" id="{13D0DD66-A2CE-4066-A615-2987E68BE5AD}"/>
              </a:ext>
            </a:extLst>
          </p:cNvPr>
          <p:cNvCxnSpPr/>
          <p:nvPr/>
        </p:nvCxnSpPr>
        <p:spPr>
          <a:xfrm>
            <a:off x="118872" y="6564085"/>
            <a:ext cx="1194110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97FC55EF-B8F6-4AAD-A7BC-74A7B8EE1613}"/>
              </a:ext>
            </a:extLst>
          </p:cNvPr>
          <p:cNvSpPr txBox="1"/>
          <p:nvPr/>
        </p:nvSpPr>
        <p:spPr>
          <a:xfrm>
            <a:off x="1231826" y="6379419"/>
            <a:ext cx="652743" cy="369332"/>
          </a:xfrm>
          <a:prstGeom prst="rect">
            <a:avLst/>
          </a:prstGeom>
          <a:solidFill>
            <a:schemeClr val="bg1"/>
          </a:solidFill>
        </p:spPr>
        <p:txBody>
          <a:bodyPr wrap="none" rtlCol="0">
            <a:spAutoFit/>
          </a:bodyPr>
          <a:lstStyle/>
          <a:p>
            <a:r>
              <a:rPr lang="en-US" dirty="0">
                <a:solidFill>
                  <a:schemeClr val="accent1">
                    <a:lumMod val="75000"/>
                  </a:schemeClr>
                </a:solidFill>
              </a:rPr>
              <a:t>1977</a:t>
            </a:r>
          </a:p>
        </p:txBody>
      </p:sp>
      <p:sp>
        <p:nvSpPr>
          <p:cNvPr id="38" name="TextBox 37">
            <a:extLst>
              <a:ext uri="{FF2B5EF4-FFF2-40B4-BE49-F238E27FC236}">
                <a16:creationId xmlns:a16="http://schemas.microsoft.com/office/drawing/2014/main" id="{AEFCF165-81A0-4BA7-97A4-245D788DB3E3}"/>
              </a:ext>
            </a:extLst>
          </p:cNvPr>
          <p:cNvSpPr txBox="1"/>
          <p:nvPr/>
        </p:nvSpPr>
        <p:spPr>
          <a:xfrm>
            <a:off x="7338703" y="6390301"/>
            <a:ext cx="652743" cy="369332"/>
          </a:xfrm>
          <a:prstGeom prst="rect">
            <a:avLst/>
          </a:prstGeom>
          <a:solidFill>
            <a:schemeClr val="bg1"/>
          </a:solidFill>
        </p:spPr>
        <p:txBody>
          <a:bodyPr wrap="none" rtlCol="0">
            <a:spAutoFit/>
          </a:bodyPr>
          <a:lstStyle/>
          <a:p>
            <a:r>
              <a:rPr lang="en-US" dirty="0">
                <a:solidFill>
                  <a:schemeClr val="accent1">
                    <a:lumMod val="75000"/>
                  </a:schemeClr>
                </a:solidFill>
              </a:rPr>
              <a:t>1987</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Rounded Corners 27">
            <a:extLst>
              <a:ext uri="{FF2B5EF4-FFF2-40B4-BE49-F238E27FC236}">
                <a16:creationId xmlns:a16="http://schemas.microsoft.com/office/drawing/2014/main" id="{A7AD211F-CD40-4E42-B048-FA75877D037E}"/>
              </a:ext>
            </a:extLst>
          </p:cNvPr>
          <p:cNvSpPr/>
          <p:nvPr/>
        </p:nvSpPr>
        <p:spPr>
          <a:xfrm>
            <a:off x="1084282" y="4794460"/>
            <a:ext cx="1440000" cy="504000"/>
          </a:xfrm>
          <a:prstGeom prst="roundRect">
            <a:avLst/>
          </a:prstGeom>
          <a:solidFill>
            <a:srgbClr val="E98F2B">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9" name="Rectangle: Rounded Corners 28">
            <a:extLst>
              <a:ext uri="{FF2B5EF4-FFF2-40B4-BE49-F238E27FC236}">
                <a16:creationId xmlns:a16="http://schemas.microsoft.com/office/drawing/2014/main" id="{E92B30F4-E27A-4E18-9EC5-60E9DD60ADDD}"/>
              </a:ext>
            </a:extLst>
          </p:cNvPr>
          <p:cNvSpPr/>
          <p:nvPr/>
        </p:nvSpPr>
        <p:spPr>
          <a:xfrm>
            <a:off x="4756732" y="4811670"/>
            <a:ext cx="1875875" cy="477678"/>
          </a:xfrm>
          <a:prstGeom prst="roundRect">
            <a:avLst/>
          </a:prstGeom>
          <a:solidFill>
            <a:srgbClr val="E98F2B">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0" name="Rectangle: Rounded Corners 29">
            <a:extLst>
              <a:ext uri="{FF2B5EF4-FFF2-40B4-BE49-F238E27FC236}">
                <a16:creationId xmlns:a16="http://schemas.microsoft.com/office/drawing/2014/main" id="{98FA6617-A43F-4188-93FF-FC6CA647C733}"/>
              </a:ext>
            </a:extLst>
          </p:cNvPr>
          <p:cNvSpPr/>
          <p:nvPr/>
        </p:nvSpPr>
        <p:spPr>
          <a:xfrm>
            <a:off x="9024425" y="4813488"/>
            <a:ext cx="1928060" cy="489857"/>
          </a:xfrm>
          <a:prstGeom prst="roundRect">
            <a:avLst/>
          </a:prstGeom>
          <a:solidFill>
            <a:srgbClr val="E98F2B">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13" name="Picture 12">
            <a:extLst>
              <a:ext uri="{FF2B5EF4-FFF2-40B4-BE49-F238E27FC236}">
                <a16:creationId xmlns:a16="http://schemas.microsoft.com/office/drawing/2014/main" id="{ED04CD71-FFBD-4E12-8E3A-F03B771D63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23524" y="1701553"/>
            <a:ext cx="3536760" cy="3007449"/>
          </a:xfrm>
          <a:prstGeom prst="rect">
            <a:avLst/>
          </a:prstGeom>
        </p:spPr>
      </p:pic>
      <p:pic>
        <p:nvPicPr>
          <p:cNvPr id="16" name="Picture 15">
            <a:extLst>
              <a:ext uri="{FF2B5EF4-FFF2-40B4-BE49-F238E27FC236}">
                <a16:creationId xmlns:a16="http://schemas.microsoft.com/office/drawing/2014/main" id="{A5F05B5C-B30E-4CAE-A1DE-0A4CF5C1971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34930" y="1648431"/>
            <a:ext cx="2900900" cy="2893144"/>
          </a:xfrm>
          <a:prstGeom prst="rect">
            <a:avLst/>
          </a:prstGeom>
        </p:spPr>
      </p:pic>
      <p:sp>
        <p:nvSpPr>
          <p:cNvPr id="18" name="TextBox 17">
            <a:extLst>
              <a:ext uri="{FF2B5EF4-FFF2-40B4-BE49-F238E27FC236}">
                <a16:creationId xmlns:a16="http://schemas.microsoft.com/office/drawing/2014/main" id="{AF678DD1-331F-4A48-BE5B-6650758C87BD}"/>
              </a:ext>
            </a:extLst>
          </p:cNvPr>
          <p:cNvSpPr txBox="1"/>
          <p:nvPr/>
        </p:nvSpPr>
        <p:spPr>
          <a:xfrm>
            <a:off x="1007009" y="4328146"/>
            <a:ext cx="1568058" cy="400110"/>
          </a:xfrm>
          <a:prstGeom prst="rect">
            <a:avLst/>
          </a:prstGeom>
          <a:solidFill>
            <a:schemeClr val="bg1"/>
          </a:solidFill>
        </p:spPr>
        <p:txBody>
          <a:bodyPr wrap="none" rtlCol="0">
            <a:spAutoFit/>
          </a:bodyPr>
          <a:lstStyle/>
          <a:p>
            <a:r>
              <a:rPr lang="en-US" sz="2000" b="1" dirty="0">
                <a:solidFill>
                  <a:schemeClr val="accent2">
                    <a:lumMod val="75000"/>
                  </a:schemeClr>
                </a:solidFill>
              </a:rPr>
              <a:t>Bulk RNASeq</a:t>
            </a:r>
          </a:p>
        </p:txBody>
      </p:sp>
      <p:sp>
        <p:nvSpPr>
          <p:cNvPr id="19" name="TextBox 18">
            <a:extLst>
              <a:ext uri="{FF2B5EF4-FFF2-40B4-BE49-F238E27FC236}">
                <a16:creationId xmlns:a16="http://schemas.microsoft.com/office/drawing/2014/main" id="{0ED97D04-1901-467E-B76F-0D62D37DA5AE}"/>
              </a:ext>
            </a:extLst>
          </p:cNvPr>
          <p:cNvSpPr txBox="1"/>
          <p:nvPr/>
        </p:nvSpPr>
        <p:spPr>
          <a:xfrm>
            <a:off x="4608478" y="4336734"/>
            <a:ext cx="2206053" cy="400110"/>
          </a:xfrm>
          <a:prstGeom prst="rect">
            <a:avLst/>
          </a:prstGeom>
          <a:solidFill>
            <a:schemeClr val="bg1"/>
          </a:solidFill>
        </p:spPr>
        <p:txBody>
          <a:bodyPr wrap="none" rtlCol="0">
            <a:spAutoFit/>
          </a:bodyPr>
          <a:lstStyle/>
          <a:p>
            <a:r>
              <a:rPr lang="en-US" sz="2000" b="1" dirty="0">
                <a:solidFill>
                  <a:schemeClr val="accent2">
                    <a:lumMod val="75000"/>
                  </a:schemeClr>
                </a:solidFill>
              </a:rPr>
              <a:t>Single-Cell RNASeq</a:t>
            </a:r>
          </a:p>
        </p:txBody>
      </p:sp>
      <p:sp>
        <p:nvSpPr>
          <p:cNvPr id="20" name="TextBox 19">
            <a:extLst>
              <a:ext uri="{FF2B5EF4-FFF2-40B4-BE49-F238E27FC236}">
                <a16:creationId xmlns:a16="http://schemas.microsoft.com/office/drawing/2014/main" id="{98A2FE2F-98DF-48E5-B0D2-0F779D75797B}"/>
              </a:ext>
            </a:extLst>
          </p:cNvPr>
          <p:cNvSpPr txBox="1"/>
          <p:nvPr/>
        </p:nvSpPr>
        <p:spPr>
          <a:xfrm>
            <a:off x="8717089" y="4327729"/>
            <a:ext cx="2609689" cy="400110"/>
          </a:xfrm>
          <a:prstGeom prst="rect">
            <a:avLst/>
          </a:prstGeom>
          <a:solidFill>
            <a:schemeClr val="bg1"/>
          </a:solidFill>
        </p:spPr>
        <p:txBody>
          <a:bodyPr wrap="none" rtlCol="0">
            <a:spAutoFit/>
          </a:bodyPr>
          <a:lstStyle/>
          <a:p>
            <a:r>
              <a:rPr lang="en-US" sz="2000" b="1" dirty="0">
                <a:solidFill>
                  <a:schemeClr val="accent2">
                    <a:lumMod val="75000"/>
                  </a:schemeClr>
                </a:solidFill>
              </a:rPr>
              <a:t>Spatial transcriptomics</a:t>
            </a:r>
          </a:p>
        </p:txBody>
      </p:sp>
      <p:sp>
        <p:nvSpPr>
          <p:cNvPr id="21" name="TextBox 20">
            <a:extLst>
              <a:ext uri="{FF2B5EF4-FFF2-40B4-BE49-F238E27FC236}">
                <a16:creationId xmlns:a16="http://schemas.microsoft.com/office/drawing/2014/main" id="{A144CE43-3C1F-45CF-9B76-9B92E472B30F}"/>
              </a:ext>
            </a:extLst>
          </p:cNvPr>
          <p:cNvSpPr txBox="1"/>
          <p:nvPr/>
        </p:nvSpPr>
        <p:spPr>
          <a:xfrm>
            <a:off x="208710" y="5374740"/>
            <a:ext cx="3331113" cy="1323439"/>
          </a:xfrm>
          <a:prstGeom prst="rect">
            <a:avLst/>
          </a:prstGeom>
          <a:solidFill>
            <a:schemeClr val="bg1"/>
          </a:solidFill>
        </p:spPr>
        <p:txBody>
          <a:bodyPr wrap="square" rtlCol="0">
            <a:spAutoFit/>
          </a:bodyPr>
          <a:lstStyle/>
          <a:p>
            <a:pPr marL="285750" indent="-285750">
              <a:buClr>
                <a:srgbClr val="E98F2B"/>
              </a:buClr>
              <a:buFont typeface="Arial" panose="020B0604020202020204" pitchFamily="34" charset="0"/>
              <a:buChar char="•"/>
            </a:pPr>
            <a:r>
              <a:rPr lang="en-US" sz="1600" dirty="0"/>
              <a:t>Use transcriptomics to identify changes in gene signatures</a:t>
            </a:r>
          </a:p>
          <a:p>
            <a:pPr>
              <a:buClr>
                <a:srgbClr val="E98F2B"/>
              </a:buClr>
            </a:pPr>
            <a:endParaRPr lang="en-US" sz="1600" dirty="0"/>
          </a:p>
          <a:p>
            <a:pPr marL="285750" indent="-285750">
              <a:buClr>
                <a:srgbClr val="E98F2B"/>
              </a:buClr>
              <a:buFont typeface="Arial" panose="020B0604020202020204" pitchFamily="34" charset="0"/>
              <a:buChar char="•"/>
            </a:pPr>
            <a:r>
              <a:rPr lang="en-US" sz="1600" dirty="0"/>
              <a:t>No resolution of the specific cells where these changes occur</a:t>
            </a:r>
          </a:p>
        </p:txBody>
      </p:sp>
      <p:sp>
        <p:nvSpPr>
          <p:cNvPr id="22" name="TextBox 21">
            <a:extLst>
              <a:ext uri="{FF2B5EF4-FFF2-40B4-BE49-F238E27FC236}">
                <a16:creationId xmlns:a16="http://schemas.microsoft.com/office/drawing/2014/main" id="{28DD4A38-E90B-4F9D-A1B2-D859F2EC7BA0}"/>
              </a:ext>
            </a:extLst>
          </p:cNvPr>
          <p:cNvSpPr txBox="1"/>
          <p:nvPr/>
        </p:nvSpPr>
        <p:spPr>
          <a:xfrm>
            <a:off x="4090990" y="5374449"/>
            <a:ext cx="3331113" cy="1323439"/>
          </a:xfrm>
          <a:prstGeom prst="rect">
            <a:avLst/>
          </a:prstGeom>
          <a:solidFill>
            <a:schemeClr val="bg1"/>
          </a:solidFill>
        </p:spPr>
        <p:txBody>
          <a:bodyPr wrap="square" rtlCol="0">
            <a:spAutoFit/>
          </a:bodyPr>
          <a:lstStyle/>
          <a:p>
            <a:pPr marL="285750" indent="-285750">
              <a:buClr>
                <a:srgbClr val="E98F2B"/>
              </a:buClr>
              <a:buFont typeface="Arial" panose="020B0604020202020204" pitchFamily="34" charset="0"/>
              <a:buChar char="•"/>
            </a:pPr>
            <a:r>
              <a:rPr lang="en-US" sz="1600" dirty="0"/>
              <a:t>Reveal the identity of cell types present in a sample</a:t>
            </a:r>
          </a:p>
          <a:p>
            <a:pPr>
              <a:buClr>
                <a:srgbClr val="E98F2B"/>
              </a:buClr>
            </a:pPr>
            <a:endParaRPr lang="en-US" sz="1600" dirty="0"/>
          </a:p>
          <a:p>
            <a:pPr marL="285750" indent="-285750">
              <a:buClr>
                <a:srgbClr val="E98F2B"/>
              </a:buClr>
              <a:buFont typeface="Arial" panose="020B0604020202020204" pitchFamily="34" charset="0"/>
              <a:buChar char="•"/>
            </a:pPr>
            <a:r>
              <a:rPr lang="en-US" sz="1600" dirty="0"/>
              <a:t>Determine in what specific cells or cell types changes occur</a:t>
            </a:r>
          </a:p>
        </p:txBody>
      </p:sp>
      <p:sp>
        <p:nvSpPr>
          <p:cNvPr id="23" name="TextBox 22">
            <a:extLst>
              <a:ext uri="{FF2B5EF4-FFF2-40B4-BE49-F238E27FC236}">
                <a16:creationId xmlns:a16="http://schemas.microsoft.com/office/drawing/2014/main" id="{2CA87005-9E68-41A3-88F0-AE81AE464B0B}"/>
              </a:ext>
            </a:extLst>
          </p:cNvPr>
          <p:cNvSpPr txBox="1"/>
          <p:nvPr/>
        </p:nvSpPr>
        <p:spPr>
          <a:xfrm>
            <a:off x="8115744" y="5376722"/>
            <a:ext cx="4036740" cy="1323439"/>
          </a:xfrm>
          <a:prstGeom prst="rect">
            <a:avLst/>
          </a:prstGeom>
          <a:solidFill>
            <a:schemeClr val="bg1"/>
          </a:solidFill>
        </p:spPr>
        <p:txBody>
          <a:bodyPr wrap="square" rtlCol="0">
            <a:spAutoFit/>
          </a:bodyPr>
          <a:lstStyle/>
          <a:p>
            <a:pPr marL="285750" indent="-285750">
              <a:buClr>
                <a:srgbClr val="E98F2B"/>
              </a:buClr>
              <a:buFont typeface="Arial" panose="020B0604020202020204" pitchFamily="34" charset="0"/>
              <a:buChar char="•"/>
            </a:pPr>
            <a:r>
              <a:rPr lang="en-US" sz="1600" dirty="0"/>
              <a:t>See how cells within a tissue relate to each other spatially</a:t>
            </a:r>
          </a:p>
          <a:p>
            <a:pPr>
              <a:buClr>
                <a:srgbClr val="E98F2B"/>
              </a:buClr>
            </a:pPr>
            <a:endParaRPr lang="en-US" sz="1600" dirty="0"/>
          </a:p>
          <a:p>
            <a:pPr marL="285750" indent="-285750">
              <a:buClr>
                <a:srgbClr val="E98F2B"/>
              </a:buClr>
              <a:buFont typeface="Arial" panose="020B0604020202020204" pitchFamily="34" charset="0"/>
              <a:buChar char="•"/>
            </a:pPr>
            <a:r>
              <a:rPr lang="en-US" sz="1600" dirty="0"/>
              <a:t>Comprehensive omics information within the context of the microenvironment</a:t>
            </a:r>
          </a:p>
        </p:txBody>
      </p:sp>
      <p:sp>
        <p:nvSpPr>
          <p:cNvPr id="25" name="TextBox 24">
            <a:extLst>
              <a:ext uri="{FF2B5EF4-FFF2-40B4-BE49-F238E27FC236}">
                <a16:creationId xmlns:a16="http://schemas.microsoft.com/office/drawing/2014/main" id="{7FADB35B-C7FA-41F5-96C1-26D23BEE15A5}"/>
              </a:ext>
            </a:extLst>
          </p:cNvPr>
          <p:cNvSpPr txBox="1"/>
          <p:nvPr/>
        </p:nvSpPr>
        <p:spPr>
          <a:xfrm>
            <a:off x="982578" y="4744213"/>
            <a:ext cx="1648759" cy="584775"/>
          </a:xfrm>
          <a:prstGeom prst="rect">
            <a:avLst/>
          </a:prstGeom>
          <a:noFill/>
        </p:spPr>
        <p:txBody>
          <a:bodyPr wrap="square" rtlCol="0">
            <a:spAutoFit/>
          </a:bodyPr>
          <a:lstStyle/>
          <a:p>
            <a:pPr algn="ctr"/>
            <a:r>
              <a:rPr lang="en-US" sz="1600" dirty="0"/>
              <a:t>Access unbiased discovery</a:t>
            </a:r>
          </a:p>
        </p:txBody>
      </p:sp>
      <p:sp>
        <p:nvSpPr>
          <p:cNvPr id="26" name="TextBox 25">
            <a:extLst>
              <a:ext uri="{FF2B5EF4-FFF2-40B4-BE49-F238E27FC236}">
                <a16:creationId xmlns:a16="http://schemas.microsoft.com/office/drawing/2014/main" id="{3A44ECD2-B208-4990-A4F2-172420ED9925}"/>
              </a:ext>
            </a:extLst>
          </p:cNvPr>
          <p:cNvSpPr txBox="1"/>
          <p:nvPr/>
        </p:nvSpPr>
        <p:spPr>
          <a:xfrm>
            <a:off x="4702304" y="4755380"/>
            <a:ext cx="1959431" cy="584775"/>
          </a:xfrm>
          <a:prstGeom prst="rect">
            <a:avLst/>
          </a:prstGeom>
          <a:noFill/>
        </p:spPr>
        <p:txBody>
          <a:bodyPr wrap="square" rtlCol="0">
            <a:spAutoFit/>
          </a:bodyPr>
          <a:lstStyle/>
          <a:p>
            <a:pPr algn="ctr"/>
            <a:r>
              <a:rPr lang="en-US" sz="1600" dirty="0"/>
              <a:t>Characterize cellular heterogeneity</a:t>
            </a:r>
          </a:p>
        </p:txBody>
      </p:sp>
      <p:sp>
        <p:nvSpPr>
          <p:cNvPr id="27" name="TextBox 26">
            <a:extLst>
              <a:ext uri="{FF2B5EF4-FFF2-40B4-BE49-F238E27FC236}">
                <a16:creationId xmlns:a16="http://schemas.microsoft.com/office/drawing/2014/main" id="{04D5B19F-3B35-47EE-A498-C33DD8A5940D}"/>
              </a:ext>
            </a:extLst>
          </p:cNvPr>
          <p:cNvSpPr txBox="1"/>
          <p:nvPr/>
        </p:nvSpPr>
        <p:spPr>
          <a:xfrm>
            <a:off x="8942254" y="4769802"/>
            <a:ext cx="2103644" cy="584775"/>
          </a:xfrm>
          <a:prstGeom prst="rect">
            <a:avLst/>
          </a:prstGeom>
          <a:noFill/>
        </p:spPr>
        <p:txBody>
          <a:bodyPr wrap="square" rtlCol="0">
            <a:spAutoFit/>
          </a:bodyPr>
          <a:lstStyle/>
          <a:p>
            <a:pPr algn="ctr"/>
            <a:r>
              <a:rPr lang="en-US" sz="1600" dirty="0"/>
              <a:t>See special context of tissue architecture</a:t>
            </a:r>
          </a:p>
        </p:txBody>
      </p:sp>
      <p:pic>
        <p:nvPicPr>
          <p:cNvPr id="11" name="Picture 10">
            <a:extLst>
              <a:ext uri="{FF2B5EF4-FFF2-40B4-BE49-F238E27FC236}">
                <a16:creationId xmlns:a16="http://schemas.microsoft.com/office/drawing/2014/main" id="{07D3345F-3541-45BD-979D-742AB9C7DF8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81631" y="1536926"/>
            <a:ext cx="1435992" cy="2775757"/>
          </a:xfrm>
          <a:prstGeom prst="rect">
            <a:avLst/>
          </a:prstGeom>
        </p:spPr>
      </p:pic>
      <p:pic>
        <p:nvPicPr>
          <p:cNvPr id="31" name="Picture 10" descr="GENOME-HEADER">
            <a:extLst>
              <a:ext uri="{FF2B5EF4-FFF2-40B4-BE49-F238E27FC236}">
                <a16:creationId xmlns:a16="http://schemas.microsoft.com/office/drawing/2014/main" id="{649AF858-5FFE-41A3-AEA5-99563863446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088572" y="2096"/>
            <a:ext cx="2093912"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Rectangle 39">
            <a:extLst>
              <a:ext uri="{FF2B5EF4-FFF2-40B4-BE49-F238E27FC236}">
                <a16:creationId xmlns:a16="http://schemas.microsoft.com/office/drawing/2014/main" id="{92151F24-91DB-4C3D-84AE-7833EE73B139}"/>
              </a:ext>
            </a:extLst>
          </p:cNvPr>
          <p:cNvSpPr/>
          <p:nvPr/>
        </p:nvSpPr>
        <p:spPr>
          <a:xfrm>
            <a:off x="339623" y="138718"/>
            <a:ext cx="9212150" cy="954107"/>
          </a:xfrm>
          <a:prstGeom prst="rect">
            <a:avLst/>
          </a:prstGeom>
        </p:spPr>
        <p:txBody>
          <a:bodyPr wrap="square">
            <a:spAutoFit/>
          </a:bodyPr>
          <a:lstStyle/>
          <a:p>
            <a:pPr>
              <a:defRPr/>
            </a:pPr>
            <a:r>
              <a:rPr lang="en-US" sz="3200" b="1" i="1" dirty="0">
                <a:solidFill>
                  <a:schemeClr val="accent1">
                    <a:lumMod val="50000"/>
                  </a:schemeClr>
                </a:solidFill>
                <a:cs typeface="Calibri" panose="020F0502020204030204" pitchFamily="34" charset="0"/>
              </a:rPr>
              <a:t>RNA Sequencing</a:t>
            </a:r>
          </a:p>
          <a:p>
            <a:pPr>
              <a:defRPr/>
            </a:pPr>
            <a:r>
              <a:rPr lang="en-US" sz="2400" b="1" i="1" dirty="0">
                <a:solidFill>
                  <a:schemeClr val="accent2">
                    <a:lumMod val="75000"/>
                  </a:schemeClr>
                </a:solidFill>
                <a:cs typeface="Calibri" panose="020F0502020204030204" pitchFamily="34" charset="0"/>
              </a:rPr>
              <a:t>Characterize samples at multiple resolution levels</a:t>
            </a:r>
          </a:p>
        </p:txBody>
      </p:sp>
    </p:spTree>
    <p:extLst>
      <p:ext uri="{BB962C8B-B14F-4D97-AF65-F5344CB8AC3E}">
        <p14:creationId xmlns:p14="http://schemas.microsoft.com/office/powerpoint/2010/main" val="60672585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Rectangle 57">
            <a:extLst>
              <a:ext uri="{FF2B5EF4-FFF2-40B4-BE49-F238E27FC236}">
                <a16:creationId xmlns:a16="http://schemas.microsoft.com/office/drawing/2014/main" id="{EE6696F9-F7B1-4946-A828-51667537B4C4}"/>
              </a:ext>
            </a:extLst>
          </p:cNvPr>
          <p:cNvSpPr/>
          <p:nvPr/>
        </p:nvSpPr>
        <p:spPr>
          <a:xfrm>
            <a:off x="917815" y="1003249"/>
            <a:ext cx="3617027" cy="344069"/>
          </a:xfrm>
          <a:prstGeom prst="rect">
            <a:avLst/>
          </a:prstGeom>
          <a:ln w="9525" cap="rnd">
            <a:prstDash val="solid"/>
          </a:ln>
          <a:effectLst>
            <a:softEdge rad="31750"/>
          </a:effectLst>
        </p:spPr>
        <p:style>
          <a:lnRef idx="1">
            <a:schemeClr val="accent2"/>
          </a:lnRef>
          <a:fillRef idx="2">
            <a:schemeClr val="accent2"/>
          </a:fillRef>
          <a:effectRef idx="1">
            <a:schemeClr val="accent2"/>
          </a:effectRef>
          <a:fontRef idx="minor">
            <a:schemeClr val="dk1"/>
          </a:fontRef>
        </p:style>
        <p:txBody>
          <a:bodyPr wrap="square">
            <a:spAutoFit/>
          </a:bodyPr>
          <a:lstStyle/>
          <a:p>
            <a:pPr algn="ctr">
              <a:lnSpc>
                <a:spcPct val="107000"/>
              </a:lnSpc>
            </a:pPr>
            <a:r>
              <a:rPr lang="en-US" sz="1600" b="1" dirty="0">
                <a:solidFill>
                  <a:schemeClr val="tx2">
                    <a:lumMod val="75000"/>
                  </a:schemeClr>
                </a:solidFill>
                <a:ea typeface="Times New Roman" panose="02020603050405020304" pitchFamily="18" charset="0"/>
                <a:cs typeface="Times New Roman" panose="02020603050405020304" pitchFamily="18" charset="0"/>
              </a:rPr>
              <a:t>Different </a:t>
            </a:r>
            <a:r>
              <a:rPr lang="en-US" sz="1600" b="1" u="sng" dirty="0">
                <a:solidFill>
                  <a:schemeClr val="tx2">
                    <a:lumMod val="75000"/>
                  </a:schemeClr>
                </a:solidFill>
                <a:ea typeface="Times New Roman" panose="02020603050405020304" pitchFamily="18" charset="0"/>
                <a:cs typeface="Times New Roman" panose="02020603050405020304" pitchFamily="18" charset="0"/>
              </a:rPr>
              <a:t>protocols</a:t>
            </a:r>
            <a:r>
              <a:rPr lang="en-US" sz="1600" b="1" dirty="0">
                <a:solidFill>
                  <a:schemeClr val="tx2">
                    <a:lumMod val="75000"/>
                  </a:schemeClr>
                </a:solidFill>
                <a:ea typeface="Times New Roman" panose="02020603050405020304" pitchFamily="18" charset="0"/>
                <a:cs typeface="Times New Roman" panose="02020603050405020304" pitchFamily="18" charset="0"/>
              </a:rPr>
              <a:t> – Same </a:t>
            </a:r>
            <a:r>
              <a:rPr lang="en-US" sz="1600" b="1" u="sng" dirty="0">
                <a:solidFill>
                  <a:schemeClr val="tx2">
                    <a:lumMod val="75000"/>
                  </a:schemeClr>
                </a:solidFill>
                <a:ea typeface="Times New Roman" panose="02020603050405020304" pitchFamily="18" charset="0"/>
                <a:cs typeface="Times New Roman" panose="02020603050405020304" pitchFamily="18" charset="0"/>
              </a:rPr>
              <a:t>goal</a:t>
            </a:r>
            <a:r>
              <a:rPr lang="en-US" sz="1600" b="1" dirty="0">
                <a:solidFill>
                  <a:schemeClr val="tx2">
                    <a:lumMod val="75000"/>
                  </a:schemeClr>
                </a:solidFill>
                <a:ea typeface="Times New Roman" panose="02020603050405020304" pitchFamily="18" charset="0"/>
                <a:cs typeface="Times New Roman" panose="02020603050405020304" pitchFamily="18" charset="0"/>
              </a:rPr>
              <a:t>:</a:t>
            </a:r>
            <a:endParaRPr lang="en-US" sz="1050" b="1" dirty="0">
              <a:solidFill>
                <a:schemeClr val="tx2">
                  <a:lumMod val="75000"/>
                </a:schemeClr>
              </a:solidFill>
              <a:ea typeface="Calibri" panose="020F0502020204030204" pitchFamily="34" charset="0"/>
              <a:cs typeface="Times New Roman" panose="02020603050405020304" pitchFamily="18" charset="0"/>
            </a:endParaRPr>
          </a:p>
        </p:txBody>
      </p:sp>
      <p:sp>
        <p:nvSpPr>
          <p:cNvPr id="72" name="Rectangle 71">
            <a:extLst>
              <a:ext uri="{FF2B5EF4-FFF2-40B4-BE49-F238E27FC236}">
                <a16:creationId xmlns:a16="http://schemas.microsoft.com/office/drawing/2014/main" id="{7A8586A6-4568-4707-9278-ABD9BC8B8457}"/>
              </a:ext>
            </a:extLst>
          </p:cNvPr>
          <p:cNvSpPr/>
          <p:nvPr/>
        </p:nvSpPr>
        <p:spPr>
          <a:xfrm>
            <a:off x="5373307" y="782117"/>
            <a:ext cx="6124179" cy="830997"/>
          </a:xfrm>
          <a:prstGeom prst="rect">
            <a:avLst/>
          </a:prstGeom>
          <a:effectLst>
            <a:softEdge rad="31750"/>
          </a:effectLst>
        </p:spPr>
        <p:style>
          <a:lnRef idx="3">
            <a:schemeClr val="lt1"/>
          </a:lnRef>
          <a:fillRef idx="1">
            <a:schemeClr val="accent5"/>
          </a:fillRef>
          <a:effectRef idx="1">
            <a:schemeClr val="accent5"/>
          </a:effectRef>
          <a:fontRef idx="minor">
            <a:schemeClr val="lt1"/>
          </a:fontRef>
        </p:style>
        <p:txBody>
          <a:bodyPr wrap="square">
            <a:spAutoFit/>
          </a:bodyPr>
          <a:lstStyle/>
          <a:p>
            <a:r>
              <a:rPr lang="en-US" sz="1600" dirty="0"/>
              <a:t>Create a library of complementary DNA fragments that represents as accurately as possible the original RNA sample and provides the desired information about its features </a:t>
            </a:r>
          </a:p>
        </p:txBody>
      </p:sp>
      <p:cxnSp>
        <p:nvCxnSpPr>
          <p:cNvPr id="76" name="Straight Connector 75">
            <a:extLst>
              <a:ext uri="{FF2B5EF4-FFF2-40B4-BE49-F238E27FC236}">
                <a16:creationId xmlns:a16="http://schemas.microsoft.com/office/drawing/2014/main" id="{2BEE80EF-2DB8-45B3-B5F6-3EA0D16ABEE4}"/>
              </a:ext>
            </a:extLst>
          </p:cNvPr>
          <p:cNvCxnSpPr>
            <a:cxnSpLocks/>
          </p:cNvCxnSpPr>
          <p:nvPr/>
        </p:nvCxnSpPr>
        <p:spPr>
          <a:xfrm>
            <a:off x="4180029" y="1182178"/>
            <a:ext cx="972000"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026" name="Picture 2" descr="rna-seq">
            <a:extLst>
              <a:ext uri="{FF2B5EF4-FFF2-40B4-BE49-F238E27FC236}">
                <a16:creationId xmlns:a16="http://schemas.microsoft.com/office/drawing/2014/main" id="{84F3672A-6C5F-473B-AD87-64D08C0979C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208" y="1401449"/>
            <a:ext cx="3863852" cy="5226467"/>
          </a:xfrm>
          <a:prstGeom prst="rect">
            <a:avLst/>
          </a:prstGeom>
          <a:noFill/>
          <a:extLst>
            <a:ext uri="{909E8E84-426E-40DD-AFC4-6F175D3DCCD1}">
              <a14:hiddenFill xmlns:a14="http://schemas.microsoft.com/office/drawing/2010/main">
                <a:solidFill>
                  <a:srgbClr val="FFFFFF"/>
                </a:solidFill>
              </a14:hiddenFill>
            </a:ext>
          </a:extLst>
        </p:spPr>
      </p:pic>
      <p:sp>
        <p:nvSpPr>
          <p:cNvPr id="77" name="Rectangle 76">
            <a:extLst>
              <a:ext uri="{FF2B5EF4-FFF2-40B4-BE49-F238E27FC236}">
                <a16:creationId xmlns:a16="http://schemas.microsoft.com/office/drawing/2014/main" id="{768D87DB-74B6-41D6-AFBB-30B1EDF275B5}"/>
              </a:ext>
            </a:extLst>
          </p:cNvPr>
          <p:cNvSpPr/>
          <p:nvPr/>
        </p:nvSpPr>
        <p:spPr>
          <a:xfrm>
            <a:off x="4460102" y="2451201"/>
            <a:ext cx="4823436" cy="338554"/>
          </a:xfrm>
          <a:prstGeom prst="rect">
            <a:avLst/>
          </a:prstGeom>
        </p:spPr>
        <p:txBody>
          <a:bodyPr wrap="none">
            <a:spAutoFit/>
          </a:bodyPr>
          <a:lstStyle/>
          <a:p>
            <a:pPr>
              <a:buClr>
                <a:srgbClr val="E98F2B"/>
              </a:buClr>
              <a:buSzPct val="80000"/>
            </a:pPr>
            <a:r>
              <a:rPr lang="en-US" sz="1600" b="1" u="sng" dirty="0">
                <a:ea typeface="Calibri" panose="020F0502020204030204" pitchFamily="34" charset="0"/>
                <a:cs typeface="Times New Roman" panose="02020603050405020304" pitchFamily="18" charset="0"/>
              </a:rPr>
              <a:t>Total RNA</a:t>
            </a:r>
            <a:r>
              <a:rPr lang="en-US" sz="1600" b="1" dirty="0">
                <a:ea typeface="Calibri" panose="020F0502020204030204" pitchFamily="34" charset="0"/>
                <a:cs typeface="Times New Roman" panose="02020603050405020304" pitchFamily="18" charset="0"/>
              </a:rPr>
              <a:t> extraction from biological material of choice</a:t>
            </a:r>
          </a:p>
        </p:txBody>
      </p:sp>
      <p:sp>
        <p:nvSpPr>
          <p:cNvPr id="81" name="Rectangle 80">
            <a:extLst>
              <a:ext uri="{FF2B5EF4-FFF2-40B4-BE49-F238E27FC236}">
                <a16:creationId xmlns:a16="http://schemas.microsoft.com/office/drawing/2014/main" id="{8D052C22-E01D-4BFB-91C6-828BA8F57DFE}"/>
              </a:ext>
            </a:extLst>
          </p:cNvPr>
          <p:cNvSpPr/>
          <p:nvPr/>
        </p:nvSpPr>
        <p:spPr>
          <a:xfrm>
            <a:off x="4457383" y="4002361"/>
            <a:ext cx="3968009" cy="338554"/>
          </a:xfrm>
          <a:prstGeom prst="rect">
            <a:avLst/>
          </a:prstGeom>
        </p:spPr>
        <p:txBody>
          <a:bodyPr wrap="none">
            <a:spAutoFit/>
          </a:bodyPr>
          <a:lstStyle/>
          <a:p>
            <a:pPr>
              <a:buClr>
                <a:srgbClr val="E98F2B"/>
              </a:buClr>
              <a:buSzPct val="80000"/>
            </a:pPr>
            <a:r>
              <a:rPr lang="en-US" sz="1600" b="1" u="sng" dirty="0">
                <a:ea typeface="Calibri" panose="020F0502020204030204" pitchFamily="34" charset="0"/>
                <a:cs typeface="Times New Roman" panose="02020603050405020304" pitchFamily="18" charset="0"/>
              </a:rPr>
              <a:t>Enrichment of the RNA molecules of interest</a:t>
            </a:r>
          </a:p>
        </p:txBody>
      </p:sp>
      <p:sp>
        <p:nvSpPr>
          <p:cNvPr id="82" name="Rectangle 81">
            <a:extLst>
              <a:ext uri="{FF2B5EF4-FFF2-40B4-BE49-F238E27FC236}">
                <a16:creationId xmlns:a16="http://schemas.microsoft.com/office/drawing/2014/main" id="{E6ECDFDB-415C-42AC-BA8B-A11493504CB4}"/>
              </a:ext>
            </a:extLst>
          </p:cNvPr>
          <p:cNvSpPr/>
          <p:nvPr/>
        </p:nvSpPr>
        <p:spPr>
          <a:xfrm>
            <a:off x="8493560" y="3936125"/>
            <a:ext cx="2927057" cy="523220"/>
          </a:xfrm>
          <a:prstGeom prst="rect">
            <a:avLst/>
          </a:prstGeom>
        </p:spPr>
        <p:txBody>
          <a:bodyPr wrap="square">
            <a:spAutoFit/>
          </a:bodyPr>
          <a:lstStyle/>
          <a:p>
            <a:pPr marL="84138" indent="-84138">
              <a:buClr>
                <a:srgbClr val="E98F2B"/>
              </a:buClr>
              <a:buSzPct val="80000"/>
              <a:buFont typeface="Arial" panose="020B0604020202020204" pitchFamily="34" charset="0"/>
              <a:buChar char="•"/>
            </a:pPr>
            <a:r>
              <a:rPr lang="en-US" sz="1400" dirty="0">
                <a:ea typeface="Times New Roman" panose="02020603050405020304" pitchFamily="18" charset="0"/>
                <a:cs typeface="Times New Roman" panose="02020603050405020304" pitchFamily="18" charset="0"/>
              </a:rPr>
              <a:t>rRNA: &gt;90% of total cellular RNA</a:t>
            </a:r>
          </a:p>
          <a:p>
            <a:pPr marL="84138" indent="-84138">
              <a:buClr>
                <a:srgbClr val="E98F2B"/>
              </a:buClr>
              <a:buSzPct val="80000"/>
              <a:buFont typeface="Arial" panose="020B0604020202020204" pitchFamily="34" charset="0"/>
              <a:buChar char="•"/>
            </a:pPr>
            <a:r>
              <a:rPr lang="en-US" sz="1400" dirty="0">
                <a:ea typeface="Times New Roman" panose="02020603050405020304" pitchFamily="18" charset="0"/>
                <a:cs typeface="Times New Roman" panose="02020603050405020304" pitchFamily="18" charset="0"/>
              </a:rPr>
              <a:t>mRNA: 1-5% of total cellular RNA</a:t>
            </a:r>
          </a:p>
        </p:txBody>
      </p:sp>
      <p:sp>
        <p:nvSpPr>
          <p:cNvPr id="83" name="Rectangle 82">
            <a:extLst>
              <a:ext uri="{FF2B5EF4-FFF2-40B4-BE49-F238E27FC236}">
                <a16:creationId xmlns:a16="http://schemas.microsoft.com/office/drawing/2014/main" id="{30E52EC2-5856-4241-A66E-BE929FA8B074}"/>
              </a:ext>
            </a:extLst>
          </p:cNvPr>
          <p:cNvSpPr/>
          <p:nvPr/>
        </p:nvSpPr>
        <p:spPr>
          <a:xfrm>
            <a:off x="4459200" y="5002325"/>
            <a:ext cx="3150968" cy="338554"/>
          </a:xfrm>
          <a:prstGeom prst="rect">
            <a:avLst/>
          </a:prstGeom>
        </p:spPr>
        <p:txBody>
          <a:bodyPr wrap="square">
            <a:spAutoFit/>
          </a:bodyPr>
          <a:lstStyle/>
          <a:p>
            <a:pPr>
              <a:buClr>
                <a:srgbClr val="E98F2B"/>
              </a:buClr>
              <a:buSzPct val="80000"/>
            </a:pPr>
            <a:r>
              <a:rPr lang="en-US" sz="1600" b="1" u="sng" dirty="0">
                <a:ea typeface="Calibri" panose="020F0502020204030204" pitchFamily="34" charset="0"/>
                <a:cs typeface="Times New Roman" panose="02020603050405020304" pitchFamily="18" charset="0"/>
              </a:rPr>
              <a:t>Reverse transcription to cDNA</a:t>
            </a:r>
          </a:p>
        </p:txBody>
      </p:sp>
      <p:sp>
        <p:nvSpPr>
          <p:cNvPr id="86" name="Rectangle 85">
            <a:extLst>
              <a:ext uri="{FF2B5EF4-FFF2-40B4-BE49-F238E27FC236}">
                <a16:creationId xmlns:a16="http://schemas.microsoft.com/office/drawing/2014/main" id="{8121B94C-0112-469E-88ED-5C27E92AA012}"/>
              </a:ext>
            </a:extLst>
          </p:cNvPr>
          <p:cNvSpPr/>
          <p:nvPr/>
        </p:nvSpPr>
        <p:spPr>
          <a:xfrm>
            <a:off x="4461497" y="5948344"/>
            <a:ext cx="3837204" cy="338554"/>
          </a:xfrm>
          <a:prstGeom prst="rect">
            <a:avLst/>
          </a:prstGeom>
        </p:spPr>
        <p:txBody>
          <a:bodyPr wrap="none">
            <a:spAutoFit/>
          </a:bodyPr>
          <a:lstStyle/>
          <a:p>
            <a:pPr>
              <a:buClr>
                <a:srgbClr val="E98F2B"/>
              </a:buClr>
              <a:buSzPct val="80000"/>
            </a:pPr>
            <a:r>
              <a:rPr lang="en-US" sz="1600" b="1" u="sng" dirty="0">
                <a:ea typeface="Calibri" panose="020F0502020204030204" pitchFamily="34" charset="0"/>
                <a:cs typeface="Times New Roman" panose="02020603050405020304" pitchFamily="18" charset="0"/>
              </a:rPr>
              <a:t>Adapter ligation, amplification, sequencing</a:t>
            </a:r>
          </a:p>
        </p:txBody>
      </p:sp>
      <p:sp>
        <p:nvSpPr>
          <p:cNvPr id="4" name="Right Brace 3">
            <a:extLst>
              <a:ext uri="{FF2B5EF4-FFF2-40B4-BE49-F238E27FC236}">
                <a16:creationId xmlns:a16="http://schemas.microsoft.com/office/drawing/2014/main" id="{A52736C1-9D89-413D-901F-3B8260E8E399}"/>
              </a:ext>
            </a:extLst>
          </p:cNvPr>
          <p:cNvSpPr/>
          <p:nvPr/>
        </p:nvSpPr>
        <p:spPr>
          <a:xfrm>
            <a:off x="4004477" y="1622581"/>
            <a:ext cx="452906" cy="1964132"/>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3" name="Right Brace 42">
            <a:extLst>
              <a:ext uri="{FF2B5EF4-FFF2-40B4-BE49-F238E27FC236}">
                <a16:creationId xmlns:a16="http://schemas.microsoft.com/office/drawing/2014/main" id="{42FF11E7-26BB-4B66-93E6-07B613B1C102}"/>
              </a:ext>
            </a:extLst>
          </p:cNvPr>
          <p:cNvSpPr/>
          <p:nvPr/>
        </p:nvSpPr>
        <p:spPr>
          <a:xfrm>
            <a:off x="4117247" y="3586713"/>
            <a:ext cx="307464" cy="1140753"/>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4" name="Right Brace 43">
            <a:extLst>
              <a:ext uri="{FF2B5EF4-FFF2-40B4-BE49-F238E27FC236}">
                <a16:creationId xmlns:a16="http://schemas.microsoft.com/office/drawing/2014/main" id="{517B5B2D-D46C-4423-9BB6-8ADA52986342}"/>
              </a:ext>
            </a:extLst>
          </p:cNvPr>
          <p:cNvSpPr/>
          <p:nvPr/>
        </p:nvSpPr>
        <p:spPr>
          <a:xfrm>
            <a:off x="4004477" y="4753774"/>
            <a:ext cx="358045" cy="830997"/>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5" name="Right Brace 44">
            <a:extLst>
              <a:ext uri="{FF2B5EF4-FFF2-40B4-BE49-F238E27FC236}">
                <a16:creationId xmlns:a16="http://schemas.microsoft.com/office/drawing/2014/main" id="{2D393E2F-4064-4E90-939B-D9CF74AFED18}"/>
              </a:ext>
            </a:extLst>
          </p:cNvPr>
          <p:cNvSpPr/>
          <p:nvPr/>
        </p:nvSpPr>
        <p:spPr>
          <a:xfrm>
            <a:off x="4087607" y="5612681"/>
            <a:ext cx="369776" cy="101523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pic>
        <p:nvPicPr>
          <p:cNvPr id="46" name="Picture 10" descr="GENOME-HEADER">
            <a:extLst>
              <a:ext uri="{FF2B5EF4-FFF2-40B4-BE49-F238E27FC236}">
                <a16:creationId xmlns:a16="http://schemas.microsoft.com/office/drawing/2014/main" id="{8A213DB8-1210-434D-B6F3-8DD99FFA8E8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88572" y="2096"/>
            <a:ext cx="2093912"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Rectangle 46">
            <a:extLst>
              <a:ext uri="{FF2B5EF4-FFF2-40B4-BE49-F238E27FC236}">
                <a16:creationId xmlns:a16="http://schemas.microsoft.com/office/drawing/2014/main" id="{3ACDC8C0-99EA-4F8C-8BF7-4985851E729B}"/>
              </a:ext>
            </a:extLst>
          </p:cNvPr>
          <p:cNvSpPr/>
          <p:nvPr/>
        </p:nvSpPr>
        <p:spPr>
          <a:xfrm>
            <a:off x="339623" y="138718"/>
            <a:ext cx="9212150" cy="584775"/>
          </a:xfrm>
          <a:prstGeom prst="rect">
            <a:avLst/>
          </a:prstGeom>
        </p:spPr>
        <p:txBody>
          <a:bodyPr wrap="square">
            <a:spAutoFit/>
          </a:bodyPr>
          <a:lstStyle/>
          <a:p>
            <a:pPr>
              <a:defRPr/>
            </a:pPr>
            <a:r>
              <a:rPr lang="en-US" sz="3200" b="1" i="1" dirty="0">
                <a:solidFill>
                  <a:schemeClr val="accent1">
                    <a:lumMod val="50000"/>
                  </a:schemeClr>
                </a:solidFill>
                <a:cs typeface="Calibri" panose="020F0502020204030204" pitchFamily="34" charset="0"/>
              </a:rPr>
              <a:t>RNA Sequencing</a:t>
            </a:r>
            <a:r>
              <a:rPr lang="el-GR" sz="3200" b="1" i="1" dirty="0">
                <a:solidFill>
                  <a:schemeClr val="accent1">
                    <a:lumMod val="50000"/>
                  </a:schemeClr>
                </a:solidFill>
                <a:cs typeface="Calibri" panose="020F0502020204030204" pitchFamily="34" charset="0"/>
              </a:rPr>
              <a:t> 101</a:t>
            </a:r>
            <a:endParaRPr lang="en-US" sz="3200" b="1" i="1" dirty="0">
              <a:solidFill>
                <a:schemeClr val="accent1">
                  <a:lumMod val="50000"/>
                </a:schemeClr>
              </a:solidFill>
              <a:cs typeface="Calibri" panose="020F0502020204030204" pitchFamily="34" charset="0"/>
            </a:endParaRPr>
          </a:p>
        </p:txBody>
      </p:sp>
      <p:pic>
        <p:nvPicPr>
          <p:cNvPr id="6" name="Picture 5">
            <a:extLst>
              <a:ext uri="{FF2B5EF4-FFF2-40B4-BE49-F238E27FC236}">
                <a16:creationId xmlns:a16="http://schemas.microsoft.com/office/drawing/2014/main" id="{1F6E59D2-17ED-497D-8C9C-1C093FF24BE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47835" y="4733961"/>
            <a:ext cx="4834547" cy="877900"/>
          </a:xfrm>
          <a:prstGeom prst="rect">
            <a:avLst/>
          </a:prstGeom>
        </p:spPr>
      </p:pic>
    </p:spTree>
    <p:extLst>
      <p:ext uri="{BB962C8B-B14F-4D97-AF65-F5344CB8AC3E}">
        <p14:creationId xmlns:p14="http://schemas.microsoft.com/office/powerpoint/2010/main" val="313886905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AE9D9B4E-DEAE-4478-85DD-F22D110CEB2B}"/>
              </a:ext>
            </a:extLst>
          </p:cNvPr>
          <p:cNvSpPr/>
          <p:nvPr/>
        </p:nvSpPr>
        <p:spPr>
          <a:xfrm>
            <a:off x="2160906" y="1931462"/>
            <a:ext cx="4323024" cy="570532"/>
          </a:xfrm>
          <a:prstGeom prst="roundRect">
            <a:avLst/>
          </a:prstGeom>
          <a:solidFill>
            <a:schemeClr val="bg2">
              <a:lumMod val="75000"/>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88C971A9-F5B3-41FD-97D6-84AFC42EEE05}"/>
              </a:ext>
            </a:extLst>
          </p:cNvPr>
          <p:cNvSpPr/>
          <p:nvPr/>
        </p:nvSpPr>
        <p:spPr>
          <a:xfrm>
            <a:off x="573344" y="4073191"/>
            <a:ext cx="4883516" cy="369332"/>
          </a:xfrm>
          <a:prstGeom prst="rect">
            <a:avLst/>
          </a:prstGeom>
        </p:spPr>
        <p:txBody>
          <a:bodyPr wrap="none">
            <a:spAutoFit/>
          </a:bodyPr>
          <a:lstStyle/>
          <a:p>
            <a:pPr>
              <a:buClr>
                <a:srgbClr val="E98F2B"/>
              </a:buClr>
              <a:buSzPct val="80000"/>
            </a:pPr>
            <a:r>
              <a:rPr lang="en-US" b="1" u="sng" dirty="0">
                <a:solidFill>
                  <a:schemeClr val="accent1">
                    <a:lumMod val="50000"/>
                  </a:schemeClr>
                </a:solidFill>
                <a:ea typeface="Calibri" panose="020F0502020204030204" pitchFamily="34" charset="0"/>
                <a:cs typeface="Times New Roman" panose="02020603050405020304" pitchFamily="18" charset="0"/>
              </a:rPr>
              <a:t>Enrichment of mRNAs (polyA tail RNA molecules)</a:t>
            </a:r>
          </a:p>
        </p:txBody>
      </p:sp>
      <p:sp>
        <p:nvSpPr>
          <p:cNvPr id="7" name="Rectangle 6">
            <a:extLst>
              <a:ext uri="{FF2B5EF4-FFF2-40B4-BE49-F238E27FC236}">
                <a16:creationId xmlns:a16="http://schemas.microsoft.com/office/drawing/2014/main" id="{6F6A1307-291A-482F-9350-CCFB118CF70B}"/>
              </a:ext>
            </a:extLst>
          </p:cNvPr>
          <p:cNvSpPr/>
          <p:nvPr/>
        </p:nvSpPr>
        <p:spPr>
          <a:xfrm>
            <a:off x="938640" y="5156119"/>
            <a:ext cx="5365177" cy="1323439"/>
          </a:xfrm>
          <a:prstGeom prst="rect">
            <a:avLst/>
          </a:prstGeom>
        </p:spPr>
        <p:txBody>
          <a:bodyPr wrap="square">
            <a:spAutoFit/>
          </a:bodyPr>
          <a:lstStyle/>
          <a:p>
            <a:pPr marL="285750" indent="-285750">
              <a:buClr>
                <a:srgbClr val="E98F2B"/>
              </a:buClr>
              <a:buSzPct val="80000"/>
              <a:buFont typeface="Arial" panose="020B0604020202020204" pitchFamily="34" charset="0"/>
              <a:buChar char="•"/>
            </a:pPr>
            <a:r>
              <a:rPr lang="en-US" sz="1600" dirty="0">
                <a:ea typeface="Times New Roman" panose="02020603050405020304" pitchFamily="18" charset="0"/>
                <a:cs typeface="Times New Roman" panose="02020603050405020304" pitchFamily="18" charset="0"/>
              </a:rPr>
              <a:t>The clearest view of gene differential expression profiles</a:t>
            </a:r>
          </a:p>
          <a:p>
            <a:pPr marL="285750" indent="-285750">
              <a:buClr>
                <a:srgbClr val="E98F2B"/>
              </a:buClr>
              <a:buSzPct val="80000"/>
              <a:buFont typeface="Arial" panose="020B0604020202020204" pitchFamily="34" charset="0"/>
              <a:buChar char="•"/>
            </a:pPr>
            <a:r>
              <a:rPr lang="en-US" sz="1600" dirty="0">
                <a:ea typeface="Times New Roman" panose="02020603050405020304" pitchFamily="18" charset="0"/>
                <a:cs typeface="Times New Roman" panose="02020603050405020304" pitchFamily="18" charset="0"/>
              </a:rPr>
              <a:t>Identification of rare transcripts</a:t>
            </a:r>
          </a:p>
          <a:p>
            <a:pPr marL="285750" indent="-285750">
              <a:buClr>
                <a:srgbClr val="E98F2B"/>
              </a:buClr>
              <a:buSzPct val="80000"/>
              <a:buFont typeface="Arial" panose="020B0604020202020204" pitchFamily="34" charset="0"/>
              <a:buChar char="•"/>
            </a:pPr>
            <a:r>
              <a:rPr lang="en-US" sz="1600" dirty="0">
                <a:ea typeface="Times New Roman" panose="02020603050405020304" pitchFamily="18" charset="0"/>
                <a:cs typeface="Times New Roman" panose="02020603050405020304" pitchFamily="18" charset="0"/>
              </a:rPr>
              <a:t>Identification of low expressed transcripts</a:t>
            </a:r>
          </a:p>
          <a:p>
            <a:pPr marL="285750" indent="-285750">
              <a:buClr>
                <a:srgbClr val="E98F2B"/>
              </a:buClr>
              <a:buSzPct val="80000"/>
              <a:buFont typeface="Arial" panose="020B0604020202020204" pitchFamily="34" charset="0"/>
              <a:buChar char="•"/>
            </a:pPr>
            <a:r>
              <a:rPr lang="en-US" sz="1600" dirty="0">
                <a:ea typeface="Times New Roman" panose="02020603050405020304" pitchFamily="18" charset="0"/>
                <a:cs typeface="Times New Roman" panose="02020603050405020304" pitchFamily="18" charset="0"/>
              </a:rPr>
              <a:t>Identification of novel transcript isoforms and gene fusions</a:t>
            </a:r>
          </a:p>
          <a:p>
            <a:pPr marL="285750" indent="-285750">
              <a:buClr>
                <a:srgbClr val="E98F2B"/>
              </a:buClr>
              <a:buSzPct val="80000"/>
              <a:buFont typeface="Arial" panose="020B0604020202020204" pitchFamily="34" charset="0"/>
              <a:buChar char="•"/>
            </a:pPr>
            <a:r>
              <a:rPr lang="en-US" sz="1600" dirty="0">
                <a:ea typeface="Times New Roman" panose="02020603050405020304" pitchFamily="18" charset="0"/>
                <a:cs typeface="Times New Roman" panose="02020603050405020304" pitchFamily="18" charset="0"/>
              </a:rPr>
              <a:t>Identification of allele-specific expression</a:t>
            </a:r>
          </a:p>
        </p:txBody>
      </p:sp>
      <p:pic>
        <p:nvPicPr>
          <p:cNvPr id="12" name="Picture 11">
            <a:extLst>
              <a:ext uri="{FF2B5EF4-FFF2-40B4-BE49-F238E27FC236}">
                <a16:creationId xmlns:a16="http://schemas.microsoft.com/office/drawing/2014/main" id="{F1CEBEEC-48E0-4E57-9B61-1D389A8E70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25024" y="4825053"/>
            <a:ext cx="4388211" cy="1735843"/>
          </a:xfrm>
          <a:prstGeom prst="rect">
            <a:avLst/>
          </a:prstGeom>
          <a:ln>
            <a:noFill/>
          </a:ln>
        </p:spPr>
      </p:pic>
      <p:cxnSp>
        <p:nvCxnSpPr>
          <p:cNvPr id="9" name="Straight Arrow Connector 8">
            <a:extLst>
              <a:ext uri="{FF2B5EF4-FFF2-40B4-BE49-F238E27FC236}">
                <a16:creationId xmlns:a16="http://schemas.microsoft.com/office/drawing/2014/main" id="{85CB80CB-A9F1-46E2-8C61-E58637B3C725}"/>
              </a:ext>
            </a:extLst>
          </p:cNvPr>
          <p:cNvCxnSpPr/>
          <p:nvPr/>
        </p:nvCxnSpPr>
        <p:spPr>
          <a:xfrm>
            <a:off x="10287699" y="4426276"/>
            <a:ext cx="0" cy="30521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18CA3191-06BB-46EB-A57E-396F02BEA3CB}"/>
              </a:ext>
            </a:extLst>
          </p:cNvPr>
          <p:cNvSpPr txBox="1"/>
          <p:nvPr/>
        </p:nvSpPr>
        <p:spPr>
          <a:xfrm>
            <a:off x="10334435" y="4344799"/>
            <a:ext cx="1214946" cy="430887"/>
          </a:xfrm>
          <a:prstGeom prst="rect">
            <a:avLst/>
          </a:prstGeom>
          <a:noFill/>
        </p:spPr>
        <p:txBody>
          <a:bodyPr wrap="square" rtlCol="0">
            <a:spAutoFit/>
          </a:bodyPr>
          <a:lstStyle/>
          <a:p>
            <a:r>
              <a:rPr lang="en-US" sz="1100" dirty="0"/>
              <a:t>Library prep &amp; sequencing</a:t>
            </a:r>
          </a:p>
        </p:txBody>
      </p:sp>
      <p:pic>
        <p:nvPicPr>
          <p:cNvPr id="4" name="Picture 3">
            <a:extLst>
              <a:ext uri="{FF2B5EF4-FFF2-40B4-BE49-F238E27FC236}">
                <a16:creationId xmlns:a16="http://schemas.microsoft.com/office/drawing/2014/main" id="{D0354C34-F2A5-47F3-9FFF-F885809226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41052" y="3034437"/>
            <a:ext cx="2121623" cy="1321519"/>
          </a:xfrm>
          <a:prstGeom prst="rect">
            <a:avLst/>
          </a:prstGeom>
        </p:spPr>
      </p:pic>
      <p:pic>
        <p:nvPicPr>
          <p:cNvPr id="14" name="Picture 13">
            <a:extLst>
              <a:ext uri="{FF2B5EF4-FFF2-40B4-BE49-F238E27FC236}">
                <a16:creationId xmlns:a16="http://schemas.microsoft.com/office/drawing/2014/main" id="{2BFDACE3-B3A7-443C-BA37-5BBDA24A4D2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41052" y="1078752"/>
            <a:ext cx="2121623" cy="1524272"/>
          </a:xfrm>
          <a:prstGeom prst="rect">
            <a:avLst/>
          </a:prstGeom>
        </p:spPr>
      </p:pic>
      <p:cxnSp>
        <p:nvCxnSpPr>
          <p:cNvPr id="15" name="Straight Arrow Connector 14">
            <a:extLst>
              <a:ext uri="{FF2B5EF4-FFF2-40B4-BE49-F238E27FC236}">
                <a16:creationId xmlns:a16="http://schemas.microsoft.com/office/drawing/2014/main" id="{044C89D8-2D04-4879-AE2D-FFF3415939D3}"/>
              </a:ext>
            </a:extLst>
          </p:cNvPr>
          <p:cNvCxnSpPr>
            <a:cxnSpLocks/>
          </p:cNvCxnSpPr>
          <p:nvPr/>
        </p:nvCxnSpPr>
        <p:spPr>
          <a:xfrm>
            <a:off x="10292868" y="2706025"/>
            <a:ext cx="0" cy="30521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E3116E62-2C21-4A2A-8260-E32FCFF96DBB}"/>
              </a:ext>
            </a:extLst>
          </p:cNvPr>
          <p:cNvSpPr/>
          <p:nvPr/>
        </p:nvSpPr>
        <p:spPr>
          <a:xfrm>
            <a:off x="1099821" y="1440339"/>
            <a:ext cx="2662908" cy="369332"/>
          </a:xfrm>
          <a:prstGeom prst="rect">
            <a:avLst/>
          </a:prstGeom>
        </p:spPr>
        <p:txBody>
          <a:bodyPr wrap="none">
            <a:spAutoFit/>
          </a:bodyPr>
          <a:lstStyle/>
          <a:p>
            <a:pPr>
              <a:buClr>
                <a:srgbClr val="E98F2B"/>
              </a:buClr>
              <a:buSzPct val="80000"/>
            </a:pPr>
            <a:r>
              <a:rPr lang="en-US" b="1" u="sng" dirty="0">
                <a:solidFill>
                  <a:schemeClr val="accent1">
                    <a:lumMod val="50000"/>
                  </a:schemeClr>
                </a:solidFill>
                <a:ea typeface="Calibri" panose="020F0502020204030204" pitchFamily="34" charset="0"/>
                <a:cs typeface="Times New Roman" panose="02020603050405020304" pitchFamily="18" charset="0"/>
              </a:rPr>
              <a:t>Quantify gene expression </a:t>
            </a:r>
          </a:p>
        </p:txBody>
      </p:sp>
      <p:sp>
        <p:nvSpPr>
          <p:cNvPr id="18" name="Rectangle 17">
            <a:extLst>
              <a:ext uri="{FF2B5EF4-FFF2-40B4-BE49-F238E27FC236}">
                <a16:creationId xmlns:a16="http://schemas.microsoft.com/office/drawing/2014/main" id="{B70A355C-AB52-42F4-B9F5-70BC8D434820}"/>
              </a:ext>
            </a:extLst>
          </p:cNvPr>
          <p:cNvSpPr/>
          <p:nvPr/>
        </p:nvSpPr>
        <p:spPr>
          <a:xfrm>
            <a:off x="1847186" y="1903753"/>
            <a:ext cx="4996959" cy="646331"/>
          </a:xfrm>
          <a:prstGeom prst="rect">
            <a:avLst/>
          </a:prstGeom>
        </p:spPr>
        <p:txBody>
          <a:bodyPr wrap="square">
            <a:spAutoFit/>
          </a:bodyPr>
          <a:lstStyle/>
          <a:p>
            <a:pPr algn="ctr">
              <a:buClr>
                <a:srgbClr val="E98F2B"/>
              </a:buClr>
              <a:buSzPct val="80000"/>
            </a:pPr>
            <a:r>
              <a:rPr lang="en-US" b="1" dirty="0">
                <a:solidFill>
                  <a:schemeClr val="accent1">
                    <a:lumMod val="75000"/>
                  </a:schemeClr>
                </a:solidFill>
                <a:ea typeface="Calibri" panose="020F0502020204030204" pitchFamily="34" charset="0"/>
                <a:cs typeface="Times New Roman" panose="02020603050405020304" pitchFamily="18" charset="0"/>
              </a:rPr>
              <a:t>Study differential gene expression profiles between 2 or more different conditions </a:t>
            </a:r>
          </a:p>
        </p:txBody>
      </p:sp>
      <p:sp>
        <p:nvSpPr>
          <p:cNvPr id="21" name="Rectangle 20">
            <a:extLst>
              <a:ext uri="{FF2B5EF4-FFF2-40B4-BE49-F238E27FC236}">
                <a16:creationId xmlns:a16="http://schemas.microsoft.com/office/drawing/2014/main" id="{CB7300F6-34AF-4CEE-9852-C7636FDA4CEF}"/>
              </a:ext>
            </a:extLst>
          </p:cNvPr>
          <p:cNvSpPr/>
          <p:nvPr/>
        </p:nvSpPr>
        <p:spPr>
          <a:xfrm>
            <a:off x="2091631" y="2482785"/>
            <a:ext cx="5722334" cy="1077218"/>
          </a:xfrm>
          <a:prstGeom prst="rect">
            <a:avLst/>
          </a:prstGeom>
        </p:spPr>
        <p:txBody>
          <a:bodyPr wrap="square">
            <a:spAutoFit/>
          </a:bodyPr>
          <a:lstStyle/>
          <a:p>
            <a:pPr marL="285750" indent="-285750">
              <a:buClr>
                <a:srgbClr val="E98F2B"/>
              </a:buClr>
              <a:buSzPct val="80000"/>
              <a:buFont typeface="Arial" panose="020B0604020202020204" pitchFamily="34" charset="0"/>
              <a:buChar char="•"/>
            </a:pPr>
            <a:r>
              <a:rPr lang="en-US" sz="1600" dirty="0">
                <a:ea typeface="Times New Roman" panose="02020603050405020304" pitchFamily="18" charset="0"/>
                <a:cs typeface="Times New Roman" panose="02020603050405020304" pitchFamily="18" charset="0"/>
              </a:rPr>
              <a:t>disease vs. healthy</a:t>
            </a:r>
          </a:p>
          <a:p>
            <a:pPr marL="285750" indent="-285750">
              <a:buClr>
                <a:srgbClr val="E98F2B"/>
              </a:buClr>
              <a:buSzPct val="80000"/>
              <a:buFont typeface="Arial" panose="020B0604020202020204" pitchFamily="34" charset="0"/>
              <a:buChar char="•"/>
            </a:pPr>
            <a:r>
              <a:rPr lang="en-US" sz="1600" dirty="0">
                <a:ea typeface="Times New Roman" panose="02020603050405020304" pitchFamily="18" charset="0"/>
                <a:cs typeface="Times New Roman" panose="02020603050405020304" pitchFamily="18" charset="0"/>
              </a:rPr>
              <a:t>condition A vs. condition B vs. condition C…</a:t>
            </a:r>
          </a:p>
          <a:p>
            <a:pPr marL="285750" indent="-285750">
              <a:buClr>
                <a:srgbClr val="E98F2B"/>
              </a:buClr>
              <a:buSzPct val="80000"/>
              <a:buFont typeface="Arial" panose="020B0604020202020204" pitchFamily="34" charset="0"/>
              <a:buChar char="•"/>
            </a:pPr>
            <a:r>
              <a:rPr lang="en-US" sz="1600" dirty="0">
                <a:ea typeface="Times New Roman" panose="02020603050405020304" pitchFamily="18" charset="0"/>
                <a:cs typeface="Times New Roman" panose="02020603050405020304" pitchFamily="18" charset="0"/>
              </a:rPr>
              <a:t>multiple patients with same condition &amp; different symptoms</a:t>
            </a:r>
          </a:p>
          <a:p>
            <a:pPr marL="285750" indent="-285750">
              <a:buClr>
                <a:srgbClr val="E98F2B"/>
              </a:buClr>
              <a:buSzPct val="80000"/>
              <a:buFont typeface="Arial" panose="020B0604020202020204" pitchFamily="34" charset="0"/>
              <a:buChar char="•"/>
            </a:pPr>
            <a:r>
              <a:rPr lang="en-US" sz="1600" dirty="0">
                <a:ea typeface="Times New Roman" panose="02020603050405020304" pitchFamily="18" charset="0"/>
                <a:cs typeface="Times New Roman" panose="02020603050405020304" pitchFamily="18" charset="0"/>
              </a:rPr>
              <a:t>many more…</a:t>
            </a:r>
          </a:p>
        </p:txBody>
      </p:sp>
      <p:sp>
        <p:nvSpPr>
          <p:cNvPr id="23" name="Arrow: Curved Right 22">
            <a:extLst>
              <a:ext uri="{FF2B5EF4-FFF2-40B4-BE49-F238E27FC236}">
                <a16:creationId xmlns:a16="http://schemas.microsoft.com/office/drawing/2014/main" id="{7B5BE345-C6FD-4329-9B22-B248B3469B4F}"/>
              </a:ext>
            </a:extLst>
          </p:cNvPr>
          <p:cNvSpPr/>
          <p:nvPr/>
        </p:nvSpPr>
        <p:spPr>
          <a:xfrm rot="19170628">
            <a:off x="1590850" y="1997970"/>
            <a:ext cx="355371" cy="396337"/>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4" name="Rectangle: Rounded Corners 23">
            <a:extLst>
              <a:ext uri="{FF2B5EF4-FFF2-40B4-BE49-F238E27FC236}">
                <a16:creationId xmlns:a16="http://schemas.microsoft.com/office/drawing/2014/main" id="{3D44E0DF-6A0B-4FC6-A607-3E708602CDDF}"/>
              </a:ext>
            </a:extLst>
          </p:cNvPr>
          <p:cNvSpPr/>
          <p:nvPr/>
        </p:nvSpPr>
        <p:spPr>
          <a:xfrm>
            <a:off x="7516781" y="4781174"/>
            <a:ext cx="4490090" cy="1838932"/>
          </a:xfrm>
          <a:prstGeom prst="roundRect">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Arrow: Down 24">
            <a:extLst>
              <a:ext uri="{FF2B5EF4-FFF2-40B4-BE49-F238E27FC236}">
                <a16:creationId xmlns:a16="http://schemas.microsoft.com/office/drawing/2014/main" id="{43510416-1C08-4E70-A335-E0C3289772A0}"/>
              </a:ext>
            </a:extLst>
          </p:cNvPr>
          <p:cNvSpPr/>
          <p:nvPr/>
        </p:nvSpPr>
        <p:spPr>
          <a:xfrm>
            <a:off x="2914935" y="4439725"/>
            <a:ext cx="184989" cy="23819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Rounded Corners 27">
            <a:extLst>
              <a:ext uri="{FF2B5EF4-FFF2-40B4-BE49-F238E27FC236}">
                <a16:creationId xmlns:a16="http://schemas.microsoft.com/office/drawing/2014/main" id="{977EC575-19DE-4F4D-89F8-5D990238C794}"/>
              </a:ext>
            </a:extLst>
          </p:cNvPr>
          <p:cNvSpPr/>
          <p:nvPr/>
        </p:nvSpPr>
        <p:spPr>
          <a:xfrm>
            <a:off x="1830959" y="4753227"/>
            <a:ext cx="2369712" cy="338554"/>
          </a:xfrm>
          <a:prstGeom prst="roundRect">
            <a:avLst/>
          </a:prstGeom>
          <a:solidFill>
            <a:srgbClr val="E98F2B">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AB0AC880-F6B6-4713-9C4D-E56BE3285D83}"/>
              </a:ext>
            </a:extLst>
          </p:cNvPr>
          <p:cNvSpPr/>
          <p:nvPr/>
        </p:nvSpPr>
        <p:spPr>
          <a:xfrm>
            <a:off x="1765762" y="4739937"/>
            <a:ext cx="2500106" cy="338554"/>
          </a:xfrm>
          <a:prstGeom prst="rect">
            <a:avLst/>
          </a:prstGeom>
        </p:spPr>
        <p:txBody>
          <a:bodyPr wrap="square">
            <a:spAutoFit/>
          </a:bodyPr>
          <a:lstStyle/>
          <a:p>
            <a:pPr algn="ctr">
              <a:buClr>
                <a:srgbClr val="E98F2B"/>
              </a:buClr>
              <a:buSzPct val="80000"/>
            </a:pPr>
            <a:r>
              <a:rPr lang="en-US" sz="1600" b="1" dirty="0">
                <a:ea typeface="Calibri" panose="020F0502020204030204" pitchFamily="34" charset="0"/>
                <a:cs typeface="Times New Roman" panose="02020603050405020304" pitchFamily="18" charset="0"/>
              </a:rPr>
              <a:t>Higher Sequencing Depth</a:t>
            </a:r>
          </a:p>
        </p:txBody>
      </p:sp>
      <p:pic>
        <p:nvPicPr>
          <p:cNvPr id="34" name="Picture 10" descr="GENOME-HEADER">
            <a:extLst>
              <a:ext uri="{FF2B5EF4-FFF2-40B4-BE49-F238E27FC236}">
                <a16:creationId xmlns:a16="http://schemas.microsoft.com/office/drawing/2014/main" id="{5F7C441C-98C2-4B56-A329-E00AB5CDC4F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088572" y="2096"/>
            <a:ext cx="2093912"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Rectangle 34">
            <a:extLst>
              <a:ext uri="{FF2B5EF4-FFF2-40B4-BE49-F238E27FC236}">
                <a16:creationId xmlns:a16="http://schemas.microsoft.com/office/drawing/2014/main" id="{AD2C953D-13FA-4009-B9C8-61D9686BDA9F}"/>
              </a:ext>
            </a:extLst>
          </p:cNvPr>
          <p:cNvSpPr/>
          <p:nvPr/>
        </p:nvSpPr>
        <p:spPr>
          <a:xfrm>
            <a:off x="339623" y="138718"/>
            <a:ext cx="9212150" cy="954107"/>
          </a:xfrm>
          <a:prstGeom prst="rect">
            <a:avLst/>
          </a:prstGeom>
        </p:spPr>
        <p:txBody>
          <a:bodyPr wrap="square">
            <a:spAutoFit/>
          </a:bodyPr>
          <a:lstStyle/>
          <a:p>
            <a:pPr>
              <a:defRPr/>
            </a:pPr>
            <a:r>
              <a:rPr lang="en-US" sz="3200" b="1" i="1" dirty="0">
                <a:solidFill>
                  <a:schemeClr val="accent1">
                    <a:lumMod val="50000"/>
                  </a:schemeClr>
                </a:solidFill>
                <a:cs typeface="Calibri" panose="020F0502020204030204" pitchFamily="34" charset="0"/>
              </a:rPr>
              <a:t>mRNASeq</a:t>
            </a:r>
          </a:p>
          <a:p>
            <a:pPr>
              <a:defRPr/>
            </a:pPr>
            <a:r>
              <a:rPr lang="en-US" sz="2400" b="1" i="1" dirty="0">
                <a:solidFill>
                  <a:schemeClr val="accent2">
                    <a:lumMod val="75000"/>
                  </a:schemeClr>
                </a:solidFill>
                <a:cs typeface="Calibri" panose="020F0502020204030204" pitchFamily="34" charset="0"/>
              </a:rPr>
              <a:t>Differential Gene Expression Analysis</a:t>
            </a:r>
          </a:p>
        </p:txBody>
      </p:sp>
    </p:spTree>
    <p:extLst>
      <p:ext uri="{BB962C8B-B14F-4D97-AF65-F5344CB8AC3E}">
        <p14:creationId xmlns:p14="http://schemas.microsoft.com/office/powerpoint/2010/main" val="281823428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a:extLst>
              <a:ext uri="{FF2B5EF4-FFF2-40B4-BE49-F238E27FC236}">
                <a16:creationId xmlns:a16="http://schemas.microsoft.com/office/drawing/2014/main" id="{76D8DF51-16CD-4BF0-90A9-7E898E6D1DD2}"/>
              </a:ext>
            </a:extLst>
          </p:cNvPr>
          <p:cNvSpPr>
            <a:spLocks noChangeArrowheads="1"/>
          </p:cNvSpPr>
          <p:nvPr/>
        </p:nvSpPr>
        <p:spPr bwMode="auto">
          <a:xfrm flipV="1">
            <a:off x="-557894" y="4469648"/>
            <a:ext cx="724899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br>
              <a:rPr lang="en-US" altLang="en-US" dirty="0">
                <a:latin typeface="Arial" panose="020B0604020202020204" pitchFamily="34" charset="0"/>
              </a:rPr>
            </a:br>
            <a:endParaRPr lang="en-US" altLang="en-US" dirty="0">
              <a:latin typeface="Arial" panose="020B0604020202020204" pitchFamily="34" charset="0"/>
            </a:endParaRPr>
          </a:p>
        </p:txBody>
      </p:sp>
      <p:pic>
        <p:nvPicPr>
          <p:cNvPr id="1030" name="Picture 6" descr="Service Workflow Photo of Total RNA Sequence">
            <a:extLst>
              <a:ext uri="{FF2B5EF4-FFF2-40B4-BE49-F238E27FC236}">
                <a16:creationId xmlns:a16="http://schemas.microsoft.com/office/drawing/2014/main" id="{F6FE0177-33A6-48B8-B663-8688696EF26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4780" y="4668805"/>
            <a:ext cx="5351467" cy="1864565"/>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8EEFB798-DD42-4D64-8CDF-3A15C5BA5C1B}"/>
              </a:ext>
            </a:extLst>
          </p:cNvPr>
          <p:cNvSpPr/>
          <p:nvPr/>
        </p:nvSpPr>
        <p:spPr>
          <a:xfrm>
            <a:off x="5087334" y="6175249"/>
            <a:ext cx="1793877" cy="276999"/>
          </a:xfrm>
          <a:prstGeom prst="rect">
            <a:avLst/>
          </a:prstGeom>
        </p:spPr>
        <p:txBody>
          <a:bodyPr wrap="square">
            <a:spAutoFit/>
          </a:bodyPr>
          <a:lstStyle/>
          <a:p>
            <a:r>
              <a:rPr lang="en-US" sz="1200" b="1" dirty="0">
                <a:solidFill>
                  <a:schemeClr val="accent1">
                    <a:lumMod val="75000"/>
                  </a:schemeClr>
                </a:solidFill>
              </a:rPr>
              <a:t>Total RNASeq workflow</a:t>
            </a:r>
            <a:endParaRPr lang="en-US" sz="1200" dirty="0">
              <a:solidFill>
                <a:schemeClr val="accent1">
                  <a:lumMod val="75000"/>
                </a:schemeClr>
              </a:solidFill>
            </a:endParaRPr>
          </a:p>
        </p:txBody>
      </p:sp>
      <p:sp>
        <p:nvSpPr>
          <p:cNvPr id="9" name="Rectangle 8">
            <a:extLst>
              <a:ext uri="{FF2B5EF4-FFF2-40B4-BE49-F238E27FC236}">
                <a16:creationId xmlns:a16="http://schemas.microsoft.com/office/drawing/2014/main" id="{40FB8609-83D6-44B4-AF7D-EAE286DAF312}"/>
              </a:ext>
            </a:extLst>
          </p:cNvPr>
          <p:cNvSpPr/>
          <p:nvPr/>
        </p:nvSpPr>
        <p:spPr>
          <a:xfrm>
            <a:off x="461402" y="1500329"/>
            <a:ext cx="6266587" cy="369332"/>
          </a:xfrm>
          <a:prstGeom prst="rect">
            <a:avLst/>
          </a:prstGeom>
        </p:spPr>
        <p:txBody>
          <a:bodyPr wrap="none">
            <a:spAutoFit/>
          </a:bodyPr>
          <a:lstStyle/>
          <a:p>
            <a:pPr marL="285750" indent="-285750">
              <a:buClr>
                <a:srgbClr val="E98F2B"/>
              </a:buClr>
              <a:buSzPct val="80000"/>
              <a:buFont typeface="Arial" panose="020B0604020202020204" pitchFamily="34" charset="0"/>
              <a:buChar char="•"/>
            </a:pPr>
            <a:r>
              <a:rPr lang="en-US" b="1" dirty="0">
                <a:solidFill>
                  <a:schemeClr val="accent1">
                    <a:lumMod val="50000"/>
                  </a:schemeClr>
                </a:solidFill>
                <a:ea typeface="Calibri" panose="020F0502020204030204" pitchFamily="34" charset="0"/>
                <a:cs typeface="Times New Roman" panose="02020603050405020304" pitchFamily="18" charset="0"/>
              </a:rPr>
              <a:t>Profile both coding and long non-coding transcripts (&gt;100bp)</a:t>
            </a:r>
          </a:p>
        </p:txBody>
      </p:sp>
      <p:sp>
        <p:nvSpPr>
          <p:cNvPr id="14" name="Rectangle 13">
            <a:extLst>
              <a:ext uri="{FF2B5EF4-FFF2-40B4-BE49-F238E27FC236}">
                <a16:creationId xmlns:a16="http://schemas.microsoft.com/office/drawing/2014/main" id="{B306EA48-0DBF-4BE6-B46B-8489F58F1C9E}"/>
              </a:ext>
            </a:extLst>
          </p:cNvPr>
          <p:cNvSpPr/>
          <p:nvPr/>
        </p:nvSpPr>
        <p:spPr>
          <a:xfrm>
            <a:off x="461402" y="2659902"/>
            <a:ext cx="5518883" cy="1754326"/>
          </a:xfrm>
          <a:prstGeom prst="rect">
            <a:avLst/>
          </a:prstGeom>
        </p:spPr>
        <p:txBody>
          <a:bodyPr wrap="none">
            <a:spAutoFit/>
          </a:bodyPr>
          <a:lstStyle/>
          <a:p>
            <a:pPr marL="285750" indent="-285750">
              <a:buClr>
                <a:srgbClr val="E98F2B"/>
              </a:buClr>
              <a:buSzPct val="80000"/>
              <a:buFont typeface="Arial" panose="020B0604020202020204" pitchFamily="34" charset="0"/>
              <a:buChar char="•"/>
            </a:pPr>
            <a:r>
              <a:rPr lang="en-US" b="1" dirty="0">
                <a:solidFill>
                  <a:schemeClr val="accent1">
                    <a:lumMod val="50000"/>
                  </a:schemeClr>
                </a:solidFill>
                <a:ea typeface="Calibri" panose="020F0502020204030204" pitchFamily="34" charset="0"/>
                <a:cs typeface="Times New Roman" panose="02020603050405020304" pitchFamily="18" charset="0"/>
              </a:rPr>
              <a:t>Determine global expression levels of each transcript</a:t>
            </a:r>
          </a:p>
          <a:p>
            <a:pPr>
              <a:buClr>
                <a:srgbClr val="E98F2B"/>
              </a:buClr>
              <a:buSzPct val="80000"/>
            </a:pPr>
            <a:endParaRPr lang="en-US" sz="900" b="1" dirty="0">
              <a:solidFill>
                <a:schemeClr val="accent1">
                  <a:lumMod val="50000"/>
                </a:schemeClr>
              </a:solidFill>
              <a:ea typeface="Calibri" panose="020F0502020204030204" pitchFamily="34" charset="0"/>
              <a:cs typeface="Times New Roman" panose="02020603050405020304" pitchFamily="18" charset="0"/>
            </a:endParaRPr>
          </a:p>
          <a:p>
            <a:pPr>
              <a:buClr>
                <a:srgbClr val="E98F2B"/>
              </a:buClr>
              <a:buSzPct val="80000"/>
            </a:pPr>
            <a:endParaRPr lang="en-US" sz="900" b="1" dirty="0">
              <a:solidFill>
                <a:schemeClr val="accent1">
                  <a:lumMod val="50000"/>
                </a:schemeClr>
              </a:solidFill>
              <a:ea typeface="Calibri" panose="020F0502020204030204" pitchFamily="34" charset="0"/>
              <a:cs typeface="Times New Roman" panose="02020603050405020304" pitchFamily="18" charset="0"/>
            </a:endParaRPr>
          </a:p>
          <a:p>
            <a:pPr>
              <a:buClr>
                <a:srgbClr val="E98F2B"/>
              </a:buClr>
              <a:buSzPct val="80000"/>
            </a:pPr>
            <a:endParaRPr lang="en-US" sz="900" b="1" dirty="0">
              <a:solidFill>
                <a:schemeClr val="accent1">
                  <a:lumMod val="50000"/>
                </a:schemeClr>
              </a:solidFill>
              <a:ea typeface="Calibri" panose="020F0502020204030204" pitchFamily="34" charset="0"/>
              <a:cs typeface="Times New Roman" panose="02020603050405020304" pitchFamily="18" charset="0"/>
            </a:endParaRPr>
          </a:p>
          <a:p>
            <a:pPr marL="285750" indent="-285750">
              <a:buClr>
                <a:srgbClr val="E98F2B"/>
              </a:buClr>
              <a:buSzPct val="80000"/>
              <a:buFont typeface="Arial" panose="020B0604020202020204" pitchFamily="34" charset="0"/>
              <a:buChar char="•"/>
            </a:pPr>
            <a:r>
              <a:rPr lang="en-US" b="1" dirty="0">
                <a:solidFill>
                  <a:schemeClr val="accent1">
                    <a:lumMod val="50000"/>
                  </a:schemeClr>
                </a:solidFill>
                <a:ea typeface="Calibri" panose="020F0502020204030204" pitchFamily="34" charset="0"/>
                <a:cs typeface="Times New Roman" panose="02020603050405020304" pitchFamily="18" charset="0"/>
              </a:rPr>
              <a:t>Identify exons, introns and map their boundaries</a:t>
            </a:r>
          </a:p>
          <a:p>
            <a:pPr>
              <a:buClr>
                <a:srgbClr val="E98F2B"/>
              </a:buClr>
              <a:buSzPct val="80000"/>
            </a:pPr>
            <a:endParaRPr lang="en-US" sz="900" b="1" dirty="0">
              <a:solidFill>
                <a:schemeClr val="accent1">
                  <a:lumMod val="50000"/>
                </a:schemeClr>
              </a:solidFill>
              <a:ea typeface="Calibri" panose="020F0502020204030204" pitchFamily="34" charset="0"/>
              <a:cs typeface="Times New Roman" panose="02020603050405020304" pitchFamily="18" charset="0"/>
            </a:endParaRPr>
          </a:p>
          <a:p>
            <a:pPr>
              <a:buClr>
                <a:srgbClr val="E98F2B"/>
              </a:buClr>
              <a:buSzPct val="80000"/>
            </a:pPr>
            <a:endParaRPr lang="en-US" sz="900" b="1" dirty="0">
              <a:solidFill>
                <a:schemeClr val="accent1">
                  <a:lumMod val="50000"/>
                </a:schemeClr>
              </a:solidFill>
              <a:ea typeface="Calibri" panose="020F0502020204030204" pitchFamily="34" charset="0"/>
              <a:cs typeface="Times New Roman" panose="02020603050405020304" pitchFamily="18" charset="0"/>
            </a:endParaRPr>
          </a:p>
          <a:p>
            <a:pPr>
              <a:buClr>
                <a:srgbClr val="E98F2B"/>
              </a:buClr>
              <a:buSzPct val="80000"/>
            </a:pPr>
            <a:endParaRPr lang="en-US" sz="900" b="1" dirty="0">
              <a:solidFill>
                <a:schemeClr val="accent1">
                  <a:lumMod val="50000"/>
                </a:schemeClr>
              </a:solidFill>
              <a:ea typeface="Calibri" panose="020F0502020204030204" pitchFamily="34" charset="0"/>
              <a:cs typeface="Times New Roman" panose="02020603050405020304" pitchFamily="18" charset="0"/>
            </a:endParaRPr>
          </a:p>
          <a:p>
            <a:pPr marL="285750" indent="-285750">
              <a:buClr>
                <a:srgbClr val="E98F2B"/>
              </a:buClr>
              <a:buSzPct val="80000"/>
              <a:buFont typeface="Arial" panose="020B0604020202020204" pitchFamily="34" charset="0"/>
              <a:buChar char="•"/>
            </a:pPr>
            <a:r>
              <a:rPr lang="en-US" b="1" dirty="0">
                <a:solidFill>
                  <a:schemeClr val="accent1">
                    <a:lumMod val="50000"/>
                  </a:schemeClr>
                </a:solidFill>
                <a:ea typeface="Calibri" panose="020F0502020204030204" pitchFamily="34" charset="0"/>
                <a:cs typeface="Times New Roman" panose="02020603050405020304" pitchFamily="18" charset="0"/>
              </a:rPr>
              <a:t>Identify splicing variants. </a:t>
            </a:r>
          </a:p>
        </p:txBody>
      </p:sp>
      <p:sp>
        <p:nvSpPr>
          <p:cNvPr id="16" name="Rectangle 15">
            <a:extLst>
              <a:ext uri="{FF2B5EF4-FFF2-40B4-BE49-F238E27FC236}">
                <a16:creationId xmlns:a16="http://schemas.microsoft.com/office/drawing/2014/main" id="{34F43A5F-394E-46B5-9185-E7372549F0C3}"/>
              </a:ext>
            </a:extLst>
          </p:cNvPr>
          <p:cNvSpPr/>
          <p:nvPr/>
        </p:nvSpPr>
        <p:spPr>
          <a:xfrm>
            <a:off x="1566734" y="1855450"/>
            <a:ext cx="9681264" cy="584775"/>
          </a:xfrm>
          <a:prstGeom prst="rect">
            <a:avLst/>
          </a:prstGeom>
        </p:spPr>
        <p:txBody>
          <a:bodyPr wrap="square">
            <a:spAutoFit/>
          </a:bodyPr>
          <a:lstStyle/>
          <a:p>
            <a:pPr marL="285750" indent="-285750">
              <a:buClr>
                <a:srgbClr val="E98F2B"/>
              </a:buClr>
              <a:buSzPct val="80000"/>
              <a:buFont typeface="Arial" panose="020B0604020202020204" pitchFamily="34" charset="0"/>
              <a:buChar char="•"/>
            </a:pPr>
            <a:r>
              <a:rPr lang="en-US" sz="1600" dirty="0">
                <a:ea typeface="Times New Roman" panose="02020603050405020304" pitchFamily="18" charset="0"/>
                <a:cs typeface="Times New Roman" panose="02020603050405020304" pitchFamily="18" charset="0"/>
              </a:rPr>
              <a:t>lncRNAs have been shown to be involved in multiple cellular functions, such as regulation of gene transcription, post-transcriptional modifications and epigenetics.</a:t>
            </a:r>
            <a:endParaRPr lang="en-US" sz="1600" dirty="0"/>
          </a:p>
        </p:txBody>
      </p:sp>
      <p:pic>
        <p:nvPicPr>
          <p:cNvPr id="10" name="Picture 9">
            <a:extLst>
              <a:ext uri="{FF2B5EF4-FFF2-40B4-BE49-F238E27FC236}">
                <a16:creationId xmlns:a16="http://schemas.microsoft.com/office/drawing/2014/main" id="{BD591033-4F3D-4766-AA9B-8216FB6FBB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16838" y="2620362"/>
            <a:ext cx="5535179" cy="2878737"/>
          </a:xfrm>
          <a:prstGeom prst="rect">
            <a:avLst/>
          </a:prstGeom>
        </p:spPr>
      </p:pic>
      <p:sp>
        <p:nvSpPr>
          <p:cNvPr id="4" name="Oval 3">
            <a:extLst>
              <a:ext uri="{FF2B5EF4-FFF2-40B4-BE49-F238E27FC236}">
                <a16:creationId xmlns:a16="http://schemas.microsoft.com/office/drawing/2014/main" id="{AB484B9E-D4D5-4260-852A-B25AAD605CAF}"/>
              </a:ext>
            </a:extLst>
          </p:cNvPr>
          <p:cNvSpPr/>
          <p:nvPr/>
        </p:nvSpPr>
        <p:spPr>
          <a:xfrm>
            <a:off x="484606" y="6032898"/>
            <a:ext cx="731880" cy="56170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2" name="Picture 10" descr="GENOME-HEADER">
            <a:extLst>
              <a:ext uri="{FF2B5EF4-FFF2-40B4-BE49-F238E27FC236}">
                <a16:creationId xmlns:a16="http://schemas.microsoft.com/office/drawing/2014/main" id="{45F48AC0-8F20-4DDB-879D-8B43B6CE5AF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088572" y="2096"/>
            <a:ext cx="2093912"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Rectangle 22">
            <a:extLst>
              <a:ext uri="{FF2B5EF4-FFF2-40B4-BE49-F238E27FC236}">
                <a16:creationId xmlns:a16="http://schemas.microsoft.com/office/drawing/2014/main" id="{ED30A62F-5EAD-45D4-A3DC-BE36ABE9D9B7}"/>
              </a:ext>
            </a:extLst>
          </p:cNvPr>
          <p:cNvSpPr/>
          <p:nvPr/>
        </p:nvSpPr>
        <p:spPr>
          <a:xfrm>
            <a:off x="339623" y="138718"/>
            <a:ext cx="9212150" cy="954107"/>
          </a:xfrm>
          <a:prstGeom prst="rect">
            <a:avLst/>
          </a:prstGeom>
        </p:spPr>
        <p:txBody>
          <a:bodyPr wrap="square">
            <a:spAutoFit/>
          </a:bodyPr>
          <a:lstStyle/>
          <a:p>
            <a:pPr>
              <a:defRPr/>
            </a:pPr>
            <a:r>
              <a:rPr lang="en-US" sz="3200" b="1" i="1" dirty="0">
                <a:solidFill>
                  <a:schemeClr val="accent1">
                    <a:lumMod val="50000"/>
                  </a:schemeClr>
                </a:solidFill>
                <a:cs typeface="Calibri" panose="020F0502020204030204" pitchFamily="34" charset="0"/>
              </a:rPr>
              <a:t>Total RNASeq</a:t>
            </a:r>
          </a:p>
          <a:p>
            <a:pPr>
              <a:defRPr/>
            </a:pPr>
            <a:r>
              <a:rPr lang="en-US" sz="2400" b="1" i="1" dirty="0">
                <a:solidFill>
                  <a:schemeClr val="accent2">
                    <a:lumMod val="75000"/>
                  </a:schemeClr>
                </a:solidFill>
                <a:cs typeface="Calibri" panose="020F0502020204030204" pitchFamily="34" charset="0"/>
              </a:rPr>
              <a:t>Whole Transcriptome Sequencing</a:t>
            </a:r>
          </a:p>
        </p:txBody>
      </p:sp>
    </p:spTree>
    <p:extLst>
      <p:ext uri="{BB962C8B-B14F-4D97-AF65-F5344CB8AC3E}">
        <p14:creationId xmlns:p14="http://schemas.microsoft.com/office/powerpoint/2010/main" val="385145334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Rounded Corners 30">
            <a:extLst>
              <a:ext uri="{FF2B5EF4-FFF2-40B4-BE49-F238E27FC236}">
                <a16:creationId xmlns:a16="http://schemas.microsoft.com/office/drawing/2014/main" id="{AA97B19D-1038-4276-A05A-626EA7741A1D}"/>
              </a:ext>
            </a:extLst>
          </p:cNvPr>
          <p:cNvSpPr/>
          <p:nvPr/>
        </p:nvSpPr>
        <p:spPr>
          <a:xfrm>
            <a:off x="1878851" y="2763213"/>
            <a:ext cx="2369712" cy="338554"/>
          </a:xfrm>
          <a:prstGeom prst="roundRect">
            <a:avLst/>
          </a:prstGeom>
          <a:solidFill>
            <a:srgbClr val="E98F2B">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1">
                  <a:lumMod val="50000"/>
                </a:schemeClr>
              </a:solidFill>
            </a:endParaRPr>
          </a:p>
        </p:txBody>
      </p:sp>
      <p:sp>
        <p:nvSpPr>
          <p:cNvPr id="33" name="Rectangle: Rounded Corners 32">
            <a:extLst>
              <a:ext uri="{FF2B5EF4-FFF2-40B4-BE49-F238E27FC236}">
                <a16:creationId xmlns:a16="http://schemas.microsoft.com/office/drawing/2014/main" id="{AA6D45F3-A4A2-49AF-838C-EA56885F13AC}"/>
              </a:ext>
            </a:extLst>
          </p:cNvPr>
          <p:cNvSpPr/>
          <p:nvPr/>
        </p:nvSpPr>
        <p:spPr>
          <a:xfrm>
            <a:off x="7002434" y="2752063"/>
            <a:ext cx="2642281" cy="338554"/>
          </a:xfrm>
          <a:prstGeom prst="roundRect">
            <a:avLst/>
          </a:prstGeom>
          <a:solidFill>
            <a:srgbClr val="E98F2B">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1">
                  <a:lumMod val="50000"/>
                </a:schemeClr>
              </a:solidFill>
            </a:endParaRPr>
          </a:p>
        </p:txBody>
      </p:sp>
      <p:pic>
        <p:nvPicPr>
          <p:cNvPr id="15" name="Picture 14">
            <a:extLst>
              <a:ext uri="{FF2B5EF4-FFF2-40B4-BE49-F238E27FC236}">
                <a16:creationId xmlns:a16="http://schemas.microsoft.com/office/drawing/2014/main" id="{DD633EA9-9EE3-4273-BE96-4F506EE08E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3230" y="3285618"/>
            <a:ext cx="5618041" cy="3094242"/>
          </a:xfrm>
          <a:prstGeom prst="rect">
            <a:avLst/>
          </a:prstGeom>
        </p:spPr>
      </p:pic>
      <p:sp>
        <p:nvSpPr>
          <p:cNvPr id="8" name="TextBox 7">
            <a:extLst>
              <a:ext uri="{FF2B5EF4-FFF2-40B4-BE49-F238E27FC236}">
                <a16:creationId xmlns:a16="http://schemas.microsoft.com/office/drawing/2014/main" id="{7D76ED1F-048B-4045-8AD8-949FCFC7D1E6}"/>
              </a:ext>
            </a:extLst>
          </p:cNvPr>
          <p:cNvSpPr txBox="1"/>
          <p:nvPr/>
        </p:nvSpPr>
        <p:spPr>
          <a:xfrm>
            <a:off x="10486666" y="5993264"/>
            <a:ext cx="1442104" cy="600164"/>
          </a:xfrm>
          <a:prstGeom prst="rect">
            <a:avLst/>
          </a:prstGeom>
          <a:noFill/>
        </p:spPr>
        <p:txBody>
          <a:bodyPr wrap="square" rtlCol="0">
            <a:spAutoFit/>
          </a:bodyPr>
          <a:lstStyle/>
          <a:p>
            <a:r>
              <a:rPr lang="en-US" sz="1100" dirty="0"/>
              <a:t>UMIs: Eliminate PCR duplication and amplification bias</a:t>
            </a:r>
          </a:p>
        </p:txBody>
      </p:sp>
      <p:pic>
        <p:nvPicPr>
          <p:cNvPr id="7" name="Picture 6">
            <a:extLst>
              <a:ext uri="{FF2B5EF4-FFF2-40B4-BE49-F238E27FC236}">
                <a16:creationId xmlns:a16="http://schemas.microsoft.com/office/drawing/2014/main" id="{5C39AFA9-AE75-4DAA-95D6-2B133BE587E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42657" y="3362625"/>
            <a:ext cx="3955006" cy="2930721"/>
          </a:xfrm>
          <a:prstGeom prst="rect">
            <a:avLst/>
          </a:prstGeom>
        </p:spPr>
      </p:pic>
      <p:sp>
        <p:nvSpPr>
          <p:cNvPr id="13" name="Rectangle: Rounded Corners 12">
            <a:extLst>
              <a:ext uri="{FF2B5EF4-FFF2-40B4-BE49-F238E27FC236}">
                <a16:creationId xmlns:a16="http://schemas.microsoft.com/office/drawing/2014/main" id="{9C9D72FF-8ECB-49A8-BCEB-61C4F9BBFCA1}"/>
              </a:ext>
            </a:extLst>
          </p:cNvPr>
          <p:cNvSpPr/>
          <p:nvPr/>
        </p:nvSpPr>
        <p:spPr>
          <a:xfrm>
            <a:off x="2920802" y="1620657"/>
            <a:ext cx="7941990" cy="869813"/>
          </a:xfrm>
          <a:prstGeom prst="roundRect">
            <a:avLst/>
          </a:prstGeom>
          <a:solidFill>
            <a:schemeClr val="bg2">
              <a:lumMod val="75000"/>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lumMod val="50000"/>
                </a:schemeClr>
              </a:solidFill>
            </a:endParaRPr>
          </a:p>
        </p:txBody>
      </p:sp>
      <p:sp>
        <p:nvSpPr>
          <p:cNvPr id="18" name="Rectangle 17">
            <a:extLst>
              <a:ext uri="{FF2B5EF4-FFF2-40B4-BE49-F238E27FC236}">
                <a16:creationId xmlns:a16="http://schemas.microsoft.com/office/drawing/2014/main" id="{4044759F-7065-480D-B910-7E6EFE186E81}"/>
              </a:ext>
            </a:extLst>
          </p:cNvPr>
          <p:cNvSpPr/>
          <p:nvPr/>
        </p:nvSpPr>
        <p:spPr>
          <a:xfrm>
            <a:off x="2907952" y="1580995"/>
            <a:ext cx="7954840" cy="923330"/>
          </a:xfrm>
          <a:prstGeom prst="rect">
            <a:avLst/>
          </a:prstGeom>
        </p:spPr>
        <p:txBody>
          <a:bodyPr wrap="square">
            <a:spAutoFit/>
          </a:bodyPr>
          <a:lstStyle/>
          <a:p>
            <a:pPr marL="285750" indent="-285750">
              <a:buClr>
                <a:srgbClr val="E98F2B"/>
              </a:buClr>
              <a:buSzPct val="80000"/>
              <a:buFont typeface="Arial" panose="020B0604020202020204" pitchFamily="34" charset="0"/>
              <a:buChar char="•"/>
            </a:pPr>
            <a:r>
              <a:rPr lang="en-US" dirty="0">
                <a:solidFill>
                  <a:schemeClr val="accent1">
                    <a:lumMod val="50000"/>
                  </a:schemeClr>
                </a:solidFill>
                <a:ea typeface="Calibri" panose="020F0502020204030204" pitchFamily="34" charset="0"/>
                <a:cs typeface="Times New Roman" panose="02020603050405020304" pitchFamily="18" charset="0"/>
              </a:rPr>
              <a:t>High coverage of regions of interest</a:t>
            </a:r>
          </a:p>
          <a:p>
            <a:pPr marL="285750" indent="-285750">
              <a:buClr>
                <a:srgbClr val="E98F2B"/>
              </a:buClr>
              <a:buSzPct val="80000"/>
              <a:buFont typeface="Arial" panose="020B0604020202020204" pitchFamily="34" charset="0"/>
              <a:buChar char="•"/>
            </a:pPr>
            <a:r>
              <a:rPr lang="en-US" dirty="0">
                <a:solidFill>
                  <a:schemeClr val="accent1">
                    <a:lumMod val="50000"/>
                  </a:schemeClr>
                </a:solidFill>
                <a:ea typeface="Calibri" panose="020F0502020204030204" pitchFamily="34" charset="0"/>
                <a:cs typeface="Times New Roman" panose="02020603050405020304" pitchFamily="18" charset="0"/>
              </a:rPr>
              <a:t>Lower cost of sequencing</a:t>
            </a:r>
          </a:p>
          <a:p>
            <a:pPr marL="285750" indent="-285750">
              <a:buClr>
                <a:srgbClr val="E98F2B"/>
              </a:buClr>
              <a:buSzPct val="80000"/>
              <a:buFont typeface="Arial" panose="020B0604020202020204" pitchFamily="34" charset="0"/>
              <a:buChar char="•"/>
            </a:pPr>
            <a:r>
              <a:rPr lang="en-US" dirty="0">
                <a:solidFill>
                  <a:schemeClr val="accent1">
                    <a:lumMod val="50000"/>
                  </a:schemeClr>
                </a:solidFill>
                <a:ea typeface="Calibri" panose="020F0502020204030204" pitchFamily="34" charset="0"/>
                <a:cs typeface="Times New Roman" panose="02020603050405020304" pitchFamily="18" charset="0"/>
              </a:rPr>
              <a:t>Removal of noise of unwanted regions – lower complexity of data interpretation</a:t>
            </a:r>
          </a:p>
        </p:txBody>
      </p:sp>
      <p:sp>
        <p:nvSpPr>
          <p:cNvPr id="20" name="Arrow: Curved Right 19">
            <a:extLst>
              <a:ext uri="{FF2B5EF4-FFF2-40B4-BE49-F238E27FC236}">
                <a16:creationId xmlns:a16="http://schemas.microsoft.com/office/drawing/2014/main" id="{9D5EA4C3-D6FE-4153-9934-891CD23A6A7B}"/>
              </a:ext>
            </a:extLst>
          </p:cNvPr>
          <p:cNvSpPr/>
          <p:nvPr/>
        </p:nvSpPr>
        <p:spPr>
          <a:xfrm rot="19170628">
            <a:off x="2270662" y="1683640"/>
            <a:ext cx="355371" cy="396337"/>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1">
                  <a:lumMod val="50000"/>
                </a:schemeClr>
              </a:solidFill>
            </a:endParaRPr>
          </a:p>
        </p:txBody>
      </p:sp>
      <p:sp>
        <p:nvSpPr>
          <p:cNvPr id="24" name="Rectangle 23">
            <a:extLst>
              <a:ext uri="{FF2B5EF4-FFF2-40B4-BE49-F238E27FC236}">
                <a16:creationId xmlns:a16="http://schemas.microsoft.com/office/drawing/2014/main" id="{B040E5FA-DED0-42CF-9A4B-D419BF92E437}"/>
              </a:ext>
            </a:extLst>
          </p:cNvPr>
          <p:cNvSpPr/>
          <p:nvPr/>
        </p:nvSpPr>
        <p:spPr>
          <a:xfrm>
            <a:off x="877691" y="1153478"/>
            <a:ext cx="6963509" cy="369332"/>
          </a:xfrm>
          <a:prstGeom prst="rect">
            <a:avLst/>
          </a:prstGeom>
        </p:spPr>
        <p:txBody>
          <a:bodyPr wrap="none">
            <a:spAutoFit/>
          </a:bodyPr>
          <a:lstStyle/>
          <a:p>
            <a:pPr marL="285750" indent="-285750">
              <a:buClr>
                <a:srgbClr val="E98F2B"/>
              </a:buClr>
              <a:buSzPct val="80000"/>
              <a:buFont typeface="Arial" panose="020B0604020202020204" pitchFamily="34" charset="0"/>
              <a:buChar char="•"/>
            </a:pPr>
            <a:r>
              <a:rPr lang="en-US" b="1" u="sng" dirty="0">
                <a:solidFill>
                  <a:schemeClr val="accent1">
                    <a:lumMod val="50000"/>
                  </a:schemeClr>
                </a:solidFill>
                <a:ea typeface="Calibri" panose="020F0502020204030204" pitchFamily="34" charset="0"/>
                <a:cs typeface="Times New Roman" panose="02020603050405020304" pitchFamily="18" charset="0"/>
              </a:rPr>
              <a:t>Methods for selecting and sequencing specific transcripts of interest</a:t>
            </a:r>
          </a:p>
        </p:txBody>
      </p:sp>
      <p:sp>
        <p:nvSpPr>
          <p:cNvPr id="27" name="Rectangle: Rounded Corners 26">
            <a:extLst>
              <a:ext uri="{FF2B5EF4-FFF2-40B4-BE49-F238E27FC236}">
                <a16:creationId xmlns:a16="http://schemas.microsoft.com/office/drawing/2014/main" id="{E5D267BC-0B61-4F8E-8150-4FF9E44E2490}"/>
              </a:ext>
            </a:extLst>
          </p:cNvPr>
          <p:cNvSpPr/>
          <p:nvPr/>
        </p:nvSpPr>
        <p:spPr>
          <a:xfrm>
            <a:off x="6322064" y="3285618"/>
            <a:ext cx="4067614" cy="3043234"/>
          </a:xfrm>
          <a:prstGeom prst="roundRect">
            <a:avLst>
              <a:gd name="adj" fmla="val 760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9" name="Straight Connector 28">
            <a:extLst>
              <a:ext uri="{FF2B5EF4-FFF2-40B4-BE49-F238E27FC236}">
                <a16:creationId xmlns:a16="http://schemas.microsoft.com/office/drawing/2014/main" id="{DF38FFA6-5DF3-4BE0-AA68-5272FB1AF4B5}"/>
              </a:ext>
            </a:extLst>
          </p:cNvPr>
          <p:cNvCxnSpPr>
            <a:cxnSpLocks/>
          </p:cNvCxnSpPr>
          <p:nvPr/>
        </p:nvCxnSpPr>
        <p:spPr>
          <a:xfrm>
            <a:off x="6099376" y="2514495"/>
            <a:ext cx="0" cy="4140000"/>
          </a:xfrm>
          <a:prstGeom prst="line">
            <a:avLst/>
          </a:prstGeom>
          <a:ln w="22225">
            <a:prstDash val="lgDash"/>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696AAE6F-A43F-433E-856D-41957C51F8E9}"/>
              </a:ext>
            </a:extLst>
          </p:cNvPr>
          <p:cNvSpPr/>
          <p:nvPr/>
        </p:nvSpPr>
        <p:spPr>
          <a:xfrm>
            <a:off x="1813654" y="2749923"/>
            <a:ext cx="2500106" cy="338554"/>
          </a:xfrm>
          <a:prstGeom prst="rect">
            <a:avLst/>
          </a:prstGeom>
        </p:spPr>
        <p:txBody>
          <a:bodyPr wrap="square">
            <a:spAutoFit/>
          </a:bodyPr>
          <a:lstStyle/>
          <a:p>
            <a:pPr algn="ctr">
              <a:buClr>
                <a:srgbClr val="E98F2B"/>
              </a:buClr>
              <a:buSzPct val="80000"/>
            </a:pPr>
            <a:r>
              <a:rPr lang="en-US" sz="1600" b="1" dirty="0">
                <a:solidFill>
                  <a:schemeClr val="accent1">
                    <a:lumMod val="50000"/>
                  </a:schemeClr>
                </a:solidFill>
                <a:ea typeface="Calibri" panose="020F0502020204030204" pitchFamily="34" charset="0"/>
                <a:cs typeface="Times New Roman" panose="02020603050405020304" pitchFamily="18" charset="0"/>
              </a:rPr>
              <a:t>Probe hybridization</a:t>
            </a:r>
          </a:p>
        </p:txBody>
      </p:sp>
      <p:sp>
        <p:nvSpPr>
          <p:cNvPr id="34" name="Rectangle 33">
            <a:extLst>
              <a:ext uri="{FF2B5EF4-FFF2-40B4-BE49-F238E27FC236}">
                <a16:creationId xmlns:a16="http://schemas.microsoft.com/office/drawing/2014/main" id="{DC2737A4-FC4B-495D-8576-41541BDD347F}"/>
              </a:ext>
            </a:extLst>
          </p:cNvPr>
          <p:cNvSpPr/>
          <p:nvPr/>
        </p:nvSpPr>
        <p:spPr>
          <a:xfrm>
            <a:off x="6970690" y="2738773"/>
            <a:ext cx="2707494" cy="338554"/>
          </a:xfrm>
          <a:prstGeom prst="rect">
            <a:avLst/>
          </a:prstGeom>
        </p:spPr>
        <p:txBody>
          <a:bodyPr wrap="square">
            <a:spAutoFit/>
          </a:bodyPr>
          <a:lstStyle/>
          <a:p>
            <a:pPr algn="ctr">
              <a:buClr>
                <a:srgbClr val="E98F2B"/>
              </a:buClr>
              <a:buSzPct val="80000"/>
            </a:pPr>
            <a:r>
              <a:rPr lang="en-US" sz="1600" b="1" dirty="0">
                <a:solidFill>
                  <a:schemeClr val="accent1">
                    <a:lumMod val="50000"/>
                  </a:schemeClr>
                </a:solidFill>
                <a:ea typeface="Calibri" panose="020F0502020204030204" pitchFamily="34" charset="0"/>
                <a:cs typeface="Times New Roman" panose="02020603050405020304" pitchFamily="18" charset="0"/>
              </a:rPr>
              <a:t>Primer amplification</a:t>
            </a:r>
          </a:p>
        </p:txBody>
      </p:sp>
      <p:pic>
        <p:nvPicPr>
          <p:cNvPr id="30" name="Picture 10" descr="GENOME-HEADER">
            <a:extLst>
              <a:ext uri="{FF2B5EF4-FFF2-40B4-BE49-F238E27FC236}">
                <a16:creationId xmlns:a16="http://schemas.microsoft.com/office/drawing/2014/main" id="{2273445B-8421-4225-8400-D75C98D02C2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088572" y="2096"/>
            <a:ext cx="2093912"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Rectangle 34">
            <a:extLst>
              <a:ext uri="{FF2B5EF4-FFF2-40B4-BE49-F238E27FC236}">
                <a16:creationId xmlns:a16="http://schemas.microsoft.com/office/drawing/2014/main" id="{F3961F12-C9A5-40F8-B3D9-011494B6F480}"/>
              </a:ext>
            </a:extLst>
          </p:cNvPr>
          <p:cNvSpPr/>
          <p:nvPr/>
        </p:nvSpPr>
        <p:spPr>
          <a:xfrm>
            <a:off x="339623" y="138718"/>
            <a:ext cx="9212150" cy="584775"/>
          </a:xfrm>
          <a:prstGeom prst="rect">
            <a:avLst/>
          </a:prstGeom>
        </p:spPr>
        <p:txBody>
          <a:bodyPr wrap="square">
            <a:spAutoFit/>
          </a:bodyPr>
          <a:lstStyle/>
          <a:p>
            <a:pPr>
              <a:defRPr/>
            </a:pPr>
            <a:r>
              <a:rPr lang="en-US" sz="3200" b="1" i="1" dirty="0">
                <a:solidFill>
                  <a:schemeClr val="accent1">
                    <a:lumMod val="50000"/>
                  </a:schemeClr>
                </a:solidFill>
                <a:cs typeface="Calibri" panose="020F0502020204030204" pitchFamily="34" charset="0"/>
              </a:rPr>
              <a:t>Targeted RNASeq panels</a:t>
            </a:r>
          </a:p>
        </p:txBody>
      </p:sp>
    </p:spTree>
    <p:extLst>
      <p:ext uri="{BB962C8B-B14F-4D97-AF65-F5344CB8AC3E}">
        <p14:creationId xmlns:p14="http://schemas.microsoft.com/office/powerpoint/2010/main" val="68346869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94B77629-0F96-4F22-85DC-AD008BF4A849}"/>
              </a:ext>
            </a:extLst>
          </p:cNvPr>
          <p:cNvSpPr/>
          <p:nvPr/>
        </p:nvSpPr>
        <p:spPr>
          <a:xfrm>
            <a:off x="1907143" y="1389888"/>
            <a:ext cx="6897499" cy="2800767"/>
          </a:xfrm>
          <a:prstGeom prst="rect">
            <a:avLst/>
          </a:prstGeom>
        </p:spPr>
        <p:txBody>
          <a:bodyPr wrap="square">
            <a:spAutoFit/>
          </a:bodyPr>
          <a:lstStyle/>
          <a:p>
            <a:pPr marL="285750" indent="-285750">
              <a:buClr>
                <a:srgbClr val="E98F2B"/>
              </a:buClr>
              <a:buSzPct val="80000"/>
              <a:buFont typeface="Arial" panose="020B0604020202020204" pitchFamily="34" charset="0"/>
              <a:buChar char="•"/>
            </a:pPr>
            <a:r>
              <a:rPr lang="en-US" dirty="0">
                <a:ea typeface="Times New Roman" panose="02020603050405020304" pitchFamily="18" charset="0"/>
                <a:cs typeface="Times New Roman" panose="02020603050405020304" pitchFamily="18" charset="0"/>
              </a:rPr>
              <a:t>miRNAs, snoRNAs, piRNAs and other </a:t>
            </a:r>
          </a:p>
          <a:p>
            <a:pPr marL="285750" indent="-285750">
              <a:buClr>
                <a:srgbClr val="E98F2B"/>
              </a:buClr>
              <a:buSzPct val="80000"/>
              <a:buFont typeface="Arial" panose="020B0604020202020204" pitchFamily="34" charset="0"/>
              <a:buChar char="•"/>
            </a:pPr>
            <a:endParaRPr lang="en-US" sz="1600" dirty="0">
              <a:ea typeface="Times New Roman" panose="02020603050405020304" pitchFamily="18" charset="0"/>
              <a:cs typeface="Times New Roman" panose="02020603050405020304" pitchFamily="18" charset="0"/>
            </a:endParaRPr>
          </a:p>
          <a:p>
            <a:pPr marL="285750" indent="-285750">
              <a:buClr>
                <a:srgbClr val="E98F2B"/>
              </a:buClr>
              <a:buSzPct val="80000"/>
              <a:buFont typeface="Arial" panose="020B0604020202020204" pitchFamily="34" charset="0"/>
              <a:buChar char="•"/>
            </a:pPr>
            <a:r>
              <a:rPr lang="en-US" dirty="0">
                <a:ea typeface="Times New Roman" panose="02020603050405020304" pitchFamily="18" charset="0"/>
                <a:cs typeface="Times New Roman" panose="02020603050405020304" pitchFamily="18" charset="0"/>
              </a:rPr>
              <a:t>Small noncoding RNA molecules [usually 18 – 100 nt (miRNAs: 22nt)]</a:t>
            </a:r>
          </a:p>
          <a:p>
            <a:pPr marL="285750" indent="-285750">
              <a:buClr>
                <a:srgbClr val="E98F2B"/>
              </a:buClr>
              <a:buSzPct val="80000"/>
              <a:buFont typeface="Arial" panose="020B0604020202020204" pitchFamily="34" charset="0"/>
              <a:buChar char="•"/>
            </a:pPr>
            <a:endParaRPr lang="en-US" sz="1600" dirty="0">
              <a:ea typeface="Times New Roman" panose="02020603050405020304" pitchFamily="18" charset="0"/>
              <a:cs typeface="Times New Roman" panose="02020603050405020304" pitchFamily="18" charset="0"/>
            </a:endParaRPr>
          </a:p>
          <a:p>
            <a:pPr>
              <a:buClr>
                <a:srgbClr val="E98F2B"/>
              </a:buClr>
              <a:buSzPct val="80000"/>
            </a:pPr>
            <a:endParaRPr lang="en-US" sz="1200" dirty="0">
              <a:ea typeface="Times New Roman" panose="02020603050405020304" pitchFamily="18" charset="0"/>
              <a:cs typeface="Times New Roman" panose="02020603050405020304" pitchFamily="18" charset="0"/>
            </a:endParaRPr>
          </a:p>
          <a:p>
            <a:pPr>
              <a:buClr>
                <a:srgbClr val="E98F2B"/>
              </a:buClr>
              <a:buSzPct val="80000"/>
            </a:pPr>
            <a:endParaRPr lang="en-US" sz="800" dirty="0">
              <a:ea typeface="Times New Roman" panose="02020603050405020304" pitchFamily="18" charset="0"/>
              <a:cs typeface="Times New Roman" panose="02020603050405020304" pitchFamily="18" charset="0"/>
            </a:endParaRPr>
          </a:p>
          <a:p>
            <a:pPr marL="285750" indent="-285750">
              <a:buClr>
                <a:srgbClr val="E98F2B"/>
              </a:buClr>
              <a:buSzPct val="80000"/>
              <a:buFont typeface="Arial" panose="020B0604020202020204" pitchFamily="34" charset="0"/>
              <a:buChar char="•"/>
            </a:pPr>
            <a:r>
              <a:rPr lang="en-US" dirty="0">
                <a:ea typeface="Times New Roman" panose="02020603050405020304" pitchFamily="18" charset="0"/>
                <a:cs typeface="Times New Roman" panose="02020603050405020304" pitchFamily="18" charset="0"/>
              </a:rPr>
              <a:t>Important roles in:</a:t>
            </a:r>
          </a:p>
          <a:p>
            <a:pPr>
              <a:buClr>
                <a:srgbClr val="E98F2B"/>
              </a:buClr>
              <a:buSzPct val="80000"/>
            </a:pPr>
            <a:endParaRPr lang="en-US" sz="1400" dirty="0">
              <a:ea typeface="Times New Roman" panose="02020603050405020304" pitchFamily="18" charset="0"/>
              <a:cs typeface="Times New Roman" panose="02020603050405020304" pitchFamily="18" charset="0"/>
            </a:endParaRPr>
          </a:p>
          <a:p>
            <a:pPr>
              <a:buClr>
                <a:srgbClr val="E98F2B"/>
              </a:buClr>
              <a:buSzPct val="80000"/>
            </a:pPr>
            <a:endParaRPr lang="en-US" sz="1400" dirty="0">
              <a:ea typeface="Times New Roman" panose="02020603050405020304" pitchFamily="18" charset="0"/>
              <a:cs typeface="Times New Roman" panose="02020603050405020304" pitchFamily="18" charset="0"/>
            </a:endParaRPr>
          </a:p>
          <a:p>
            <a:pPr>
              <a:buClr>
                <a:srgbClr val="E98F2B"/>
              </a:buClr>
              <a:buSzPct val="80000"/>
            </a:pPr>
            <a:endParaRPr lang="en-US" sz="1400" dirty="0">
              <a:ea typeface="Times New Roman" panose="02020603050405020304" pitchFamily="18" charset="0"/>
              <a:cs typeface="Times New Roman" panose="02020603050405020304" pitchFamily="18" charset="0"/>
            </a:endParaRPr>
          </a:p>
          <a:p>
            <a:pPr>
              <a:buClr>
                <a:srgbClr val="E98F2B"/>
              </a:buClr>
              <a:buSzPct val="80000"/>
            </a:pPr>
            <a:endParaRPr lang="en-US" sz="800" dirty="0">
              <a:ea typeface="Times New Roman" panose="02020603050405020304" pitchFamily="18" charset="0"/>
              <a:cs typeface="Times New Roman" panose="02020603050405020304" pitchFamily="18" charset="0"/>
            </a:endParaRPr>
          </a:p>
          <a:p>
            <a:pPr marL="285750" indent="-285750">
              <a:buClr>
                <a:srgbClr val="E98F2B"/>
              </a:buClr>
              <a:buSzPct val="80000"/>
              <a:buFont typeface="Arial" panose="020B0604020202020204" pitchFamily="34" charset="0"/>
              <a:buChar char="•"/>
            </a:pPr>
            <a:r>
              <a:rPr lang="en-US" dirty="0">
                <a:ea typeface="Times New Roman" panose="02020603050405020304" pitchFamily="18" charset="0"/>
                <a:cs typeface="Times New Roman" panose="02020603050405020304" pitchFamily="18" charset="0"/>
              </a:rPr>
              <a:t>Mature miRNAs:</a:t>
            </a:r>
          </a:p>
        </p:txBody>
      </p:sp>
      <p:sp>
        <p:nvSpPr>
          <p:cNvPr id="30" name="Rectangle: Rounded Corners 29">
            <a:extLst>
              <a:ext uri="{FF2B5EF4-FFF2-40B4-BE49-F238E27FC236}">
                <a16:creationId xmlns:a16="http://schemas.microsoft.com/office/drawing/2014/main" id="{C9C139F0-5AF9-4182-8BE1-B1FE0919227F}"/>
              </a:ext>
            </a:extLst>
          </p:cNvPr>
          <p:cNvSpPr/>
          <p:nvPr/>
        </p:nvSpPr>
        <p:spPr>
          <a:xfrm>
            <a:off x="5733975" y="3681486"/>
            <a:ext cx="4248139" cy="611479"/>
          </a:xfrm>
          <a:prstGeom prst="roundRect">
            <a:avLst/>
          </a:prstGeom>
          <a:solidFill>
            <a:srgbClr val="D1C3CC">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3" name="Rectangle: Rounded Corners 32">
            <a:extLst>
              <a:ext uri="{FF2B5EF4-FFF2-40B4-BE49-F238E27FC236}">
                <a16:creationId xmlns:a16="http://schemas.microsoft.com/office/drawing/2014/main" id="{A2065269-8739-4536-A2DA-0A44D4F26CA5}"/>
              </a:ext>
            </a:extLst>
          </p:cNvPr>
          <p:cNvSpPr/>
          <p:nvPr/>
        </p:nvSpPr>
        <p:spPr>
          <a:xfrm>
            <a:off x="5733975" y="4607837"/>
            <a:ext cx="5095907" cy="611479"/>
          </a:xfrm>
          <a:prstGeom prst="roundRect">
            <a:avLst/>
          </a:prstGeom>
          <a:solidFill>
            <a:srgbClr val="D1C3CC">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6" name="Rectangle: Rounded Corners 15">
            <a:extLst>
              <a:ext uri="{FF2B5EF4-FFF2-40B4-BE49-F238E27FC236}">
                <a16:creationId xmlns:a16="http://schemas.microsoft.com/office/drawing/2014/main" id="{7748FBAD-E50A-41F7-BCF1-E43AD49CF16D}"/>
              </a:ext>
            </a:extLst>
          </p:cNvPr>
          <p:cNvSpPr/>
          <p:nvPr/>
        </p:nvSpPr>
        <p:spPr>
          <a:xfrm>
            <a:off x="4321017" y="2662756"/>
            <a:ext cx="3202005" cy="570532"/>
          </a:xfrm>
          <a:prstGeom prst="roundRect">
            <a:avLst/>
          </a:prstGeom>
          <a:solidFill>
            <a:schemeClr val="bg2">
              <a:lumMod val="75000"/>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7" name="Rectangle 16">
            <a:extLst>
              <a:ext uri="{FF2B5EF4-FFF2-40B4-BE49-F238E27FC236}">
                <a16:creationId xmlns:a16="http://schemas.microsoft.com/office/drawing/2014/main" id="{7F8F59B9-0985-4B88-B819-72371ADF7F72}"/>
              </a:ext>
            </a:extLst>
          </p:cNvPr>
          <p:cNvSpPr/>
          <p:nvPr/>
        </p:nvSpPr>
        <p:spPr>
          <a:xfrm>
            <a:off x="449713" y="1369504"/>
            <a:ext cx="1266693" cy="369332"/>
          </a:xfrm>
          <a:prstGeom prst="rect">
            <a:avLst/>
          </a:prstGeom>
        </p:spPr>
        <p:txBody>
          <a:bodyPr wrap="none">
            <a:spAutoFit/>
          </a:bodyPr>
          <a:lstStyle/>
          <a:p>
            <a:pPr>
              <a:buClr>
                <a:srgbClr val="E98F2B"/>
              </a:buClr>
              <a:buSzPct val="80000"/>
            </a:pPr>
            <a:r>
              <a:rPr lang="en-US" b="1" u="sng" dirty="0">
                <a:solidFill>
                  <a:schemeClr val="accent1">
                    <a:lumMod val="50000"/>
                  </a:schemeClr>
                </a:solidFill>
                <a:ea typeface="Calibri" panose="020F0502020204030204" pitchFamily="34" charset="0"/>
                <a:cs typeface="Times New Roman" panose="02020603050405020304" pitchFamily="18" charset="0"/>
              </a:rPr>
              <a:t>smallRNAs:</a:t>
            </a:r>
          </a:p>
        </p:txBody>
      </p:sp>
      <p:sp>
        <p:nvSpPr>
          <p:cNvPr id="18" name="Rectangle 17">
            <a:extLst>
              <a:ext uri="{FF2B5EF4-FFF2-40B4-BE49-F238E27FC236}">
                <a16:creationId xmlns:a16="http://schemas.microsoft.com/office/drawing/2014/main" id="{10C7C62D-8269-4D29-86AB-0241474E8B25}"/>
              </a:ext>
            </a:extLst>
          </p:cNvPr>
          <p:cNvSpPr/>
          <p:nvPr/>
        </p:nvSpPr>
        <p:spPr>
          <a:xfrm>
            <a:off x="4312195" y="2623896"/>
            <a:ext cx="3434663" cy="646331"/>
          </a:xfrm>
          <a:prstGeom prst="rect">
            <a:avLst/>
          </a:prstGeom>
        </p:spPr>
        <p:txBody>
          <a:bodyPr wrap="square">
            <a:spAutoFit/>
          </a:bodyPr>
          <a:lstStyle/>
          <a:p>
            <a:pPr marL="88900" indent="-88900">
              <a:buClr>
                <a:srgbClr val="E98F2B"/>
              </a:buClr>
              <a:buSzPct val="80000"/>
              <a:buFont typeface="Arial" panose="020B0604020202020204" pitchFamily="34" charset="0"/>
              <a:buChar char="•"/>
            </a:pPr>
            <a:r>
              <a:rPr lang="en-US" dirty="0">
                <a:solidFill>
                  <a:schemeClr val="accent1">
                    <a:lumMod val="75000"/>
                  </a:schemeClr>
                </a:solidFill>
                <a:ea typeface="Calibri" panose="020F0502020204030204" pitchFamily="34" charset="0"/>
                <a:cs typeface="Times New Roman" panose="02020603050405020304" pitchFamily="18" charset="0"/>
              </a:rPr>
              <a:t>  Post-transcriptional regulation</a:t>
            </a:r>
          </a:p>
          <a:p>
            <a:pPr marL="88900" indent="-88900">
              <a:buClr>
                <a:srgbClr val="E98F2B"/>
              </a:buClr>
              <a:buSzPct val="80000"/>
              <a:buFont typeface="Arial" panose="020B0604020202020204" pitchFamily="34" charset="0"/>
              <a:buChar char="•"/>
            </a:pPr>
            <a:r>
              <a:rPr lang="en-US" dirty="0">
                <a:solidFill>
                  <a:schemeClr val="accent1">
                    <a:lumMod val="75000"/>
                  </a:schemeClr>
                </a:solidFill>
                <a:ea typeface="Calibri" panose="020F0502020204030204" pitchFamily="34" charset="0"/>
                <a:cs typeface="Times New Roman" panose="02020603050405020304" pitchFamily="18" charset="0"/>
              </a:rPr>
              <a:t>  Gene silencing</a:t>
            </a:r>
          </a:p>
        </p:txBody>
      </p:sp>
      <p:sp>
        <p:nvSpPr>
          <p:cNvPr id="23" name="Rectangle 22">
            <a:extLst>
              <a:ext uri="{FF2B5EF4-FFF2-40B4-BE49-F238E27FC236}">
                <a16:creationId xmlns:a16="http://schemas.microsoft.com/office/drawing/2014/main" id="{8A73E896-D95D-43F9-A897-043EE503DE0E}"/>
              </a:ext>
            </a:extLst>
          </p:cNvPr>
          <p:cNvSpPr/>
          <p:nvPr/>
        </p:nvSpPr>
        <p:spPr>
          <a:xfrm>
            <a:off x="344222" y="5963222"/>
            <a:ext cx="1523174" cy="369332"/>
          </a:xfrm>
          <a:prstGeom prst="rect">
            <a:avLst/>
          </a:prstGeom>
        </p:spPr>
        <p:txBody>
          <a:bodyPr wrap="none">
            <a:spAutoFit/>
          </a:bodyPr>
          <a:lstStyle/>
          <a:p>
            <a:pPr>
              <a:buClr>
                <a:srgbClr val="E98F2B"/>
              </a:buClr>
              <a:buSzPct val="80000"/>
            </a:pPr>
            <a:r>
              <a:rPr lang="en-US" b="1" u="sng" dirty="0">
                <a:solidFill>
                  <a:schemeClr val="accent1">
                    <a:lumMod val="50000"/>
                  </a:schemeClr>
                </a:solidFill>
                <a:ea typeface="Calibri" panose="020F0502020204030204" pitchFamily="34" charset="0"/>
                <a:cs typeface="Times New Roman" panose="02020603050405020304" pitchFamily="18" charset="0"/>
              </a:rPr>
              <a:t>smallRNASeq:</a:t>
            </a:r>
          </a:p>
        </p:txBody>
      </p:sp>
      <p:sp>
        <p:nvSpPr>
          <p:cNvPr id="24" name="Rectangle: Rounded Corners 23">
            <a:extLst>
              <a:ext uri="{FF2B5EF4-FFF2-40B4-BE49-F238E27FC236}">
                <a16:creationId xmlns:a16="http://schemas.microsoft.com/office/drawing/2014/main" id="{1D9614EF-458A-4E35-A1A7-CB45024DB701}"/>
              </a:ext>
            </a:extLst>
          </p:cNvPr>
          <p:cNvSpPr/>
          <p:nvPr/>
        </p:nvSpPr>
        <p:spPr>
          <a:xfrm>
            <a:off x="2366624" y="5708283"/>
            <a:ext cx="6078678" cy="338554"/>
          </a:xfrm>
          <a:prstGeom prst="roundRect">
            <a:avLst/>
          </a:prstGeom>
          <a:solidFill>
            <a:srgbClr val="E98F2B">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Rectangle 24">
            <a:extLst>
              <a:ext uri="{FF2B5EF4-FFF2-40B4-BE49-F238E27FC236}">
                <a16:creationId xmlns:a16="http://schemas.microsoft.com/office/drawing/2014/main" id="{12D18DE3-2363-4310-966E-E65F4EE2AA15}"/>
              </a:ext>
            </a:extLst>
          </p:cNvPr>
          <p:cNvSpPr/>
          <p:nvPr/>
        </p:nvSpPr>
        <p:spPr>
          <a:xfrm>
            <a:off x="2145313" y="5694993"/>
            <a:ext cx="6497922" cy="369332"/>
          </a:xfrm>
          <a:prstGeom prst="rect">
            <a:avLst/>
          </a:prstGeom>
        </p:spPr>
        <p:txBody>
          <a:bodyPr wrap="square">
            <a:spAutoFit/>
          </a:bodyPr>
          <a:lstStyle/>
          <a:p>
            <a:pPr algn="ctr">
              <a:buClr>
                <a:srgbClr val="E98F2B"/>
              </a:buClr>
              <a:buSzPct val="80000"/>
            </a:pPr>
            <a:r>
              <a:rPr lang="en-US" b="1" dirty="0">
                <a:solidFill>
                  <a:schemeClr val="accent1">
                    <a:lumMod val="50000"/>
                  </a:schemeClr>
                </a:solidFill>
                <a:ea typeface="Calibri" panose="020F0502020204030204" pitchFamily="34" charset="0"/>
                <a:cs typeface="Times New Roman" panose="02020603050405020304" pitchFamily="18" charset="0"/>
              </a:rPr>
              <a:t>Identify known and discover new small RNAs in our samples</a:t>
            </a:r>
          </a:p>
        </p:txBody>
      </p:sp>
      <p:sp>
        <p:nvSpPr>
          <p:cNvPr id="26" name="Rectangle: Rounded Corners 25">
            <a:extLst>
              <a:ext uri="{FF2B5EF4-FFF2-40B4-BE49-F238E27FC236}">
                <a16:creationId xmlns:a16="http://schemas.microsoft.com/office/drawing/2014/main" id="{8E463FDD-BC86-4E8C-8936-CDE828948696}"/>
              </a:ext>
            </a:extLst>
          </p:cNvPr>
          <p:cNvSpPr/>
          <p:nvPr/>
        </p:nvSpPr>
        <p:spPr>
          <a:xfrm>
            <a:off x="2366624" y="6260994"/>
            <a:ext cx="6078678" cy="338554"/>
          </a:xfrm>
          <a:prstGeom prst="roundRect">
            <a:avLst/>
          </a:prstGeom>
          <a:solidFill>
            <a:srgbClr val="E98F2B">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7" name="Rectangle 26">
            <a:extLst>
              <a:ext uri="{FF2B5EF4-FFF2-40B4-BE49-F238E27FC236}">
                <a16:creationId xmlns:a16="http://schemas.microsoft.com/office/drawing/2014/main" id="{1EBD183E-16FC-4213-B44F-F534C6504F2E}"/>
              </a:ext>
            </a:extLst>
          </p:cNvPr>
          <p:cNvSpPr/>
          <p:nvPr/>
        </p:nvSpPr>
        <p:spPr>
          <a:xfrm>
            <a:off x="2145313" y="6247704"/>
            <a:ext cx="6497922" cy="369332"/>
          </a:xfrm>
          <a:prstGeom prst="rect">
            <a:avLst/>
          </a:prstGeom>
        </p:spPr>
        <p:txBody>
          <a:bodyPr wrap="square">
            <a:spAutoFit/>
          </a:bodyPr>
          <a:lstStyle/>
          <a:p>
            <a:pPr algn="ctr">
              <a:buClr>
                <a:srgbClr val="E98F2B"/>
              </a:buClr>
              <a:buSzPct val="80000"/>
            </a:pPr>
            <a:r>
              <a:rPr lang="en-US" b="1" dirty="0">
                <a:solidFill>
                  <a:schemeClr val="accent1">
                    <a:lumMod val="50000"/>
                  </a:schemeClr>
                </a:solidFill>
                <a:ea typeface="Calibri" panose="020F0502020204030204" pitchFamily="34" charset="0"/>
                <a:cs typeface="Times New Roman" panose="02020603050405020304" pitchFamily="18" charset="0"/>
              </a:rPr>
              <a:t>Analyze differential expression of small RNAs in our samples</a:t>
            </a:r>
          </a:p>
        </p:txBody>
      </p:sp>
      <p:pic>
        <p:nvPicPr>
          <p:cNvPr id="22" name="Picture 21">
            <a:extLst>
              <a:ext uri="{FF2B5EF4-FFF2-40B4-BE49-F238E27FC236}">
                <a16:creationId xmlns:a16="http://schemas.microsoft.com/office/drawing/2014/main" id="{0A3A4784-CAAE-4CCF-9F34-5566EB6265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37453" y="3738099"/>
            <a:ext cx="1505766" cy="465265"/>
          </a:xfrm>
          <a:prstGeom prst="rect">
            <a:avLst/>
          </a:prstGeom>
        </p:spPr>
      </p:pic>
      <p:sp>
        <p:nvSpPr>
          <p:cNvPr id="29" name="Rectangle 28">
            <a:extLst>
              <a:ext uri="{FF2B5EF4-FFF2-40B4-BE49-F238E27FC236}">
                <a16:creationId xmlns:a16="http://schemas.microsoft.com/office/drawing/2014/main" id="{B886C1D1-7EBF-424B-B279-01D525C9D307}"/>
              </a:ext>
            </a:extLst>
          </p:cNvPr>
          <p:cNvSpPr/>
          <p:nvPr/>
        </p:nvSpPr>
        <p:spPr>
          <a:xfrm>
            <a:off x="5752354" y="3692244"/>
            <a:ext cx="5119195" cy="1508105"/>
          </a:xfrm>
          <a:prstGeom prst="rect">
            <a:avLst/>
          </a:prstGeom>
        </p:spPr>
        <p:txBody>
          <a:bodyPr wrap="square">
            <a:spAutoFit/>
          </a:bodyPr>
          <a:lstStyle/>
          <a:p>
            <a:pPr>
              <a:buClr>
                <a:srgbClr val="E98F2B"/>
              </a:buClr>
              <a:buSzPct val="80000"/>
            </a:pPr>
            <a:r>
              <a:rPr lang="en-US" sz="1600" dirty="0">
                <a:ea typeface="Times New Roman" panose="02020603050405020304" pitchFamily="18" charset="0"/>
                <a:cs typeface="Times New Roman" panose="02020603050405020304" pitchFamily="18" charset="0"/>
              </a:rPr>
              <a:t>Unlike most cellular RNAs, they possess both a 5’ phosphate group and a 3’ hydroxyl group</a:t>
            </a:r>
          </a:p>
          <a:p>
            <a:pPr>
              <a:buClr>
                <a:srgbClr val="E98F2B"/>
              </a:buClr>
              <a:buSzPct val="80000"/>
            </a:pPr>
            <a:endParaRPr lang="en-US" sz="1400" dirty="0">
              <a:cs typeface="Times New Roman" panose="02020603050405020304" pitchFamily="18" charset="0"/>
            </a:endParaRPr>
          </a:p>
          <a:p>
            <a:pPr>
              <a:buClr>
                <a:srgbClr val="E98F2B"/>
              </a:buClr>
              <a:buSzPct val="80000"/>
            </a:pPr>
            <a:endParaRPr lang="en-US" sz="1400" dirty="0">
              <a:cs typeface="Times New Roman" panose="02020603050405020304" pitchFamily="18" charset="0"/>
            </a:endParaRPr>
          </a:p>
          <a:p>
            <a:pPr>
              <a:buClr>
                <a:srgbClr val="E98F2B"/>
              </a:buClr>
              <a:buSzPct val="80000"/>
            </a:pPr>
            <a:r>
              <a:rPr lang="en-US" sz="1600" dirty="0">
                <a:cs typeface="Times New Roman" panose="02020603050405020304" pitchFamily="18" charset="0"/>
              </a:rPr>
              <a:t>Allows for specific adapter ligation to both ends, enabling their selection from all other RNA species for smallRNASeq</a:t>
            </a:r>
            <a:endParaRPr lang="en-US" dirty="0"/>
          </a:p>
        </p:txBody>
      </p:sp>
      <p:sp>
        <p:nvSpPr>
          <p:cNvPr id="31" name="Arrow: Down 30">
            <a:extLst>
              <a:ext uri="{FF2B5EF4-FFF2-40B4-BE49-F238E27FC236}">
                <a16:creationId xmlns:a16="http://schemas.microsoft.com/office/drawing/2014/main" id="{20F00F67-CE82-4784-B284-F9BF74EC6C1C}"/>
              </a:ext>
            </a:extLst>
          </p:cNvPr>
          <p:cNvSpPr/>
          <p:nvPr/>
        </p:nvSpPr>
        <p:spPr>
          <a:xfrm>
            <a:off x="7336408" y="4334508"/>
            <a:ext cx="216000" cy="252000"/>
          </a:xfrm>
          <a:prstGeom prst="downArrow">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 name="Left Brace 2">
            <a:extLst>
              <a:ext uri="{FF2B5EF4-FFF2-40B4-BE49-F238E27FC236}">
                <a16:creationId xmlns:a16="http://schemas.microsoft.com/office/drawing/2014/main" id="{88C0CEA7-B104-46A1-8D56-F7A4AB3DE015}"/>
              </a:ext>
            </a:extLst>
          </p:cNvPr>
          <p:cNvSpPr/>
          <p:nvPr/>
        </p:nvSpPr>
        <p:spPr>
          <a:xfrm>
            <a:off x="2034657" y="5687365"/>
            <a:ext cx="221311" cy="921046"/>
          </a:xfrm>
          <a:prstGeom prst="leftBrace">
            <a:avLst/>
          </a:prstGeom>
          <a:ln w="12700" cmpd="sng">
            <a:solidFill>
              <a:schemeClr val="accent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4" name="Straight Arrow Connector 3">
            <a:extLst>
              <a:ext uri="{FF2B5EF4-FFF2-40B4-BE49-F238E27FC236}">
                <a16:creationId xmlns:a16="http://schemas.microsoft.com/office/drawing/2014/main" id="{E566743D-CCF6-46EF-88D0-8CDCAF82B711}"/>
              </a:ext>
            </a:extLst>
          </p:cNvPr>
          <p:cNvCxnSpPr>
            <a:cxnSpLocks/>
          </p:cNvCxnSpPr>
          <p:nvPr/>
        </p:nvCxnSpPr>
        <p:spPr>
          <a:xfrm>
            <a:off x="1083060" y="1764594"/>
            <a:ext cx="11644" cy="422438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39" name="Picture 10" descr="GENOME-HEADER">
            <a:extLst>
              <a:ext uri="{FF2B5EF4-FFF2-40B4-BE49-F238E27FC236}">
                <a16:creationId xmlns:a16="http://schemas.microsoft.com/office/drawing/2014/main" id="{EAA10615-1976-4F5E-8E6B-BF09DA5E7C9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88572" y="2096"/>
            <a:ext cx="2093912"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Rectangle 39">
            <a:extLst>
              <a:ext uri="{FF2B5EF4-FFF2-40B4-BE49-F238E27FC236}">
                <a16:creationId xmlns:a16="http://schemas.microsoft.com/office/drawing/2014/main" id="{4CBD268B-F4B1-4709-A786-E78E7AADC752}"/>
              </a:ext>
            </a:extLst>
          </p:cNvPr>
          <p:cNvSpPr/>
          <p:nvPr/>
        </p:nvSpPr>
        <p:spPr>
          <a:xfrm>
            <a:off x="339623" y="138718"/>
            <a:ext cx="9212150" cy="584775"/>
          </a:xfrm>
          <a:prstGeom prst="rect">
            <a:avLst/>
          </a:prstGeom>
        </p:spPr>
        <p:txBody>
          <a:bodyPr wrap="square">
            <a:spAutoFit/>
          </a:bodyPr>
          <a:lstStyle/>
          <a:p>
            <a:pPr>
              <a:defRPr/>
            </a:pPr>
            <a:r>
              <a:rPr lang="en-US" sz="3200" b="1" i="1" dirty="0">
                <a:solidFill>
                  <a:schemeClr val="accent1">
                    <a:lumMod val="50000"/>
                  </a:schemeClr>
                </a:solidFill>
                <a:cs typeface="Calibri" panose="020F0502020204030204" pitchFamily="34" charset="0"/>
              </a:rPr>
              <a:t>Small-RNASeq</a:t>
            </a:r>
          </a:p>
        </p:txBody>
      </p:sp>
    </p:spTree>
    <p:extLst>
      <p:ext uri="{BB962C8B-B14F-4D97-AF65-F5344CB8AC3E}">
        <p14:creationId xmlns:p14="http://schemas.microsoft.com/office/powerpoint/2010/main" val="38821534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4E4B7CDF-27F5-405C-8065-6E8E33B65018}"/>
              </a:ext>
            </a:extLst>
          </p:cNvPr>
          <p:cNvSpPr/>
          <p:nvPr/>
        </p:nvSpPr>
        <p:spPr>
          <a:xfrm>
            <a:off x="2448313" y="986814"/>
            <a:ext cx="7366716" cy="463303"/>
          </a:xfrm>
          <a:prstGeom prst="roundRect">
            <a:avLst/>
          </a:prstGeom>
          <a:solidFill>
            <a:schemeClr val="bg2">
              <a:lumMod val="75000"/>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Rectangle 40">
            <a:extLst>
              <a:ext uri="{FF2B5EF4-FFF2-40B4-BE49-F238E27FC236}">
                <a16:creationId xmlns:a16="http://schemas.microsoft.com/office/drawing/2014/main" id="{273AD2F4-29AA-43AA-8FC7-E79224F47F76}"/>
              </a:ext>
            </a:extLst>
          </p:cNvPr>
          <p:cNvSpPr/>
          <p:nvPr/>
        </p:nvSpPr>
        <p:spPr>
          <a:xfrm>
            <a:off x="5037397" y="2709059"/>
            <a:ext cx="7145087" cy="2449966"/>
          </a:xfrm>
          <a:prstGeom prst="rect">
            <a:avLst/>
          </a:prstGeom>
        </p:spPr>
        <p:txBody>
          <a:bodyPr wrap="square">
            <a:spAutoFit/>
          </a:bodyPr>
          <a:lstStyle/>
          <a:p>
            <a:pPr marL="285750" indent="-285750">
              <a:lnSpc>
                <a:spcPct val="107000"/>
              </a:lnSpc>
              <a:spcAft>
                <a:spcPts val="800"/>
              </a:spcAft>
              <a:buClr>
                <a:schemeClr val="accent2">
                  <a:lumMod val="75000"/>
                </a:schemeClr>
              </a:buClr>
              <a:buSzPct val="80000"/>
              <a:buFont typeface="Arial" panose="020B0604020202020204" pitchFamily="34" charset="0"/>
              <a:buChar char="•"/>
            </a:pPr>
            <a:r>
              <a:rPr lang="en-US" sz="1700" dirty="0">
                <a:solidFill>
                  <a:schemeClr val="tx2">
                    <a:lumMod val="50000"/>
                  </a:schemeClr>
                </a:solidFill>
                <a:latin typeface="Calibri" panose="020F0502020204030204" pitchFamily="34" charset="0"/>
                <a:ea typeface="Calibri" panose="020F0502020204030204" pitchFamily="34" charset="0"/>
                <a:cs typeface="Times New Roman" panose="02020603050405020304" pitchFamily="18" charset="0"/>
              </a:rPr>
              <a:t>Understand how the microbiome responds to the environment by studying the functional analysis of genes expressed by the microbiome</a:t>
            </a:r>
            <a:endParaRPr lang="el-GR" sz="1700" dirty="0">
              <a:solidFill>
                <a:schemeClr val="tx2">
                  <a:lumMod val="50000"/>
                </a:schemeClr>
              </a:solidFill>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Clr>
                <a:schemeClr val="accent2">
                  <a:lumMod val="75000"/>
                </a:schemeClr>
              </a:buClr>
              <a:buSzPct val="80000"/>
              <a:buFont typeface="Arial" panose="020B0604020202020204" pitchFamily="34" charset="0"/>
              <a:buChar char="•"/>
            </a:pPr>
            <a:endParaRPr lang="en-US" sz="1700" dirty="0">
              <a:solidFill>
                <a:schemeClr val="tx2">
                  <a:lumMod val="50000"/>
                </a:schemeClr>
              </a:solidFill>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Clr>
                <a:schemeClr val="accent2">
                  <a:lumMod val="75000"/>
                </a:schemeClr>
              </a:buClr>
              <a:buSzPct val="80000"/>
              <a:buFont typeface="Arial" panose="020B0604020202020204" pitchFamily="34" charset="0"/>
              <a:buChar char="•"/>
            </a:pPr>
            <a:r>
              <a:rPr lang="en-US" sz="1700" dirty="0">
                <a:solidFill>
                  <a:schemeClr val="tx2">
                    <a:lumMod val="50000"/>
                  </a:schemeClr>
                </a:solidFill>
                <a:latin typeface="Calibri" panose="020F0502020204030204" pitchFamily="34" charset="0"/>
                <a:ea typeface="Calibri" panose="020F0502020204030204" pitchFamily="34" charset="0"/>
                <a:cs typeface="Times New Roman" panose="02020603050405020304" pitchFamily="18" charset="0"/>
              </a:rPr>
              <a:t>Estimate the taxonomic composition of the microbial population</a:t>
            </a:r>
            <a:endParaRPr lang="el-GR" sz="1700" dirty="0">
              <a:solidFill>
                <a:schemeClr val="tx2">
                  <a:lumMod val="50000"/>
                </a:schemeClr>
              </a:solidFill>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Clr>
                <a:schemeClr val="accent2">
                  <a:lumMod val="75000"/>
                </a:schemeClr>
              </a:buClr>
              <a:buSzPct val="80000"/>
              <a:buFont typeface="Arial" panose="020B0604020202020204" pitchFamily="34" charset="0"/>
              <a:buChar char="•"/>
            </a:pPr>
            <a:endParaRPr lang="en-US" sz="1700" dirty="0">
              <a:solidFill>
                <a:schemeClr val="tx2">
                  <a:lumMod val="50000"/>
                </a:schemeClr>
              </a:solidFill>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Clr>
                <a:schemeClr val="accent2">
                  <a:lumMod val="75000"/>
                </a:schemeClr>
              </a:buClr>
              <a:buSzPct val="80000"/>
              <a:buFont typeface="Arial" panose="020B0604020202020204" pitchFamily="34" charset="0"/>
              <a:buChar char="•"/>
            </a:pPr>
            <a:r>
              <a:rPr lang="en-US" sz="1700" dirty="0">
                <a:solidFill>
                  <a:schemeClr val="tx2">
                    <a:lumMod val="50000"/>
                  </a:schemeClr>
                </a:solidFill>
                <a:latin typeface="Calibri" panose="020F0502020204030204" pitchFamily="34" charset="0"/>
                <a:ea typeface="Calibri" panose="020F0502020204030204" pitchFamily="34" charset="0"/>
                <a:cs typeface="Times New Roman" panose="02020603050405020304" pitchFamily="18" charset="0"/>
              </a:rPr>
              <a:t>Confirm predicted open‐reading frames (ORFs) and potentially identify novel sites of transcription and/or translation from microbial genomes. </a:t>
            </a:r>
          </a:p>
        </p:txBody>
      </p:sp>
      <p:sp>
        <p:nvSpPr>
          <p:cNvPr id="2" name="Rectangle 1">
            <a:extLst>
              <a:ext uri="{FF2B5EF4-FFF2-40B4-BE49-F238E27FC236}">
                <a16:creationId xmlns:a16="http://schemas.microsoft.com/office/drawing/2014/main" id="{7C46FF0E-3EC4-49FF-9015-3ADFD39EAA9B}"/>
              </a:ext>
            </a:extLst>
          </p:cNvPr>
          <p:cNvSpPr/>
          <p:nvPr/>
        </p:nvSpPr>
        <p:spPr>
          <a:xfrm>
            <a:off x="2067879" y="1012683"/>
            <a:ext cx="8056242" cy="369332"/>
          </a:xfrm>
          <a:prstGeom prst="rect">
            <a:avLst/>
          </a:prstGeom>
        </p:spPr>
        <p:txBody>
          <a:bodyPr wrap="square">
            <a:spAutoFit/>
          </a:bodyPr>
          <a:lstStyle/>
          <a:p>
            <a:pPr algn="ctr"/>
            <a:r>
              <a:rPr lang="en-US" dirty="0">
                <a:solidFill>
                  <a:schemeClr val="accent1">
                    <a:lumMod val="50000"/>
                  </a:schemeClr>
                </a:solidFill>
              </a:rPr>
              <a:t>Study of the gene expression of microorganisms within natural environments</a:t>
            </a:r>
          </a:p>
        </p:txBody>
      </p:sp>
      <p:pic>
        <p:nvPicPr>
          <p:cNvPr id="20" name="Picture 10" descr="GENOME-HEADER">
            <a:extLst>
              <a:ext uri="{FF2B5EF4-FFF2-40B4-BE49-F238E27FC236}">
                <a16:creationId xmlns:a16="http://schemas.microsoft.com/office/drawing/2014/main" id="{AC133A92-F458-4173-93A1-E90A1F36A03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88572" y="2096"/>
            <a:ext cx="2093912"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ectangle 20">
            <a:extLst>
              <a:ext uri="{FF2B5EF4-FFF2-40B4-BE49-F238E27FC236}">
                <a16:creationId xmlns:a16="http://schemas.microsoft.com/office/drawing/2014/main" id="{98A5B744-9BA0-4EEA-B570-570B5BE943DB}"/>
              </a:ext>
            </a:extLst>
          </p:cNvPr>
          <p:cNvSpPr/>
          <p:nvPr/>
        </p:nvSpPr>
        <p:spPr>
          <a:xfrm>
            <a:off x="339623" y="138718"/>
            <a:ext cx="9212150" cy="584775"/>
          </a:xfrm>
          <a:prstGeom prst="rect">
            <a:avLst/>
          </a:prstGeom>
        </p:spPr>
        <p:txBody>
          <a:bodyPr wrap="square">
            <a:spAutoFit/>
          </a:bodyPr>
          <a:lstStyle/>
          <a:p>
            <a:pPr>
              <a:defRPr/>
            </a:pPr>
            <a:r>
              <a:rPr lang="en-US" sz="3200" b="1" i="1" dirty="0" err="1">
                <a:solidFill>
                  <a:schemeClr val="accent1">
                    <a:lumMod val="50000"/>
                  </a:schemeClr>
                </a:solidFill>
                <a:cs typeface="Calibri" panose="020F0502020204030204" pitchFamily="34" charset="0"/>
              </a:rPr>
              <a:t>Metatranscriptomics</a:t>
            </a:r>
            <a:endParaRPr lang="en-US" sz="3200" b="1" i="1" dirty="0">
              <a:solidFill>
                <a:schemeClr val="accent1">
                  <a:lumMod val="50000"/>
                </a:schemeClr>
              </a:solidFill>
              <a:cs typeface="Calibri" panose="020F0502020204030204" pitchFamily="34" charset="0"/>
            </a:endParaRPr>
          </a:p>
        </p:txBody>
      </p:sp>
      <p:pic>
        <p:nvPicPr>
          <p:cNvPr id="7" name="Picture 6">
            <a:extLst>
              <a:ext uri="{FF2B5EF4-FFF2-40B4-BE49-F238E27FC236}">
                <a16:creationId xmlns:a16="http://schemas.microsoft.com/office/drawing/2014/main" id="{DE357FC8-4843-4271-8243-2E31A1D1174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6439" y="1702695"/>
            <a:ext cx="2982612" cy="711899"/>
          </a:xfrm>
          <a:prstGeom prst="rect">
            <a:avLst/>
          </a:prstGeom>
        </p:spPr>
      </p:pic>
      <p:pic>
        <p:nvPicPr>
          <p:cNvPr id="9" name="Picture 8">
            <a:extLst>
              <a:ext uri="{FF2B5EF4-FFF2-40B4-BE49-F238E27FC236}">
                <a16:creationId xmlns:a16="http://schemas.microsoft.com/office/drawing/2014/main" id="{64271A19-AB1C-481D-9074-BF2D8347353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05305" y="2425946"/>
            <a:ext cx="3209683" cy="4179339"/>
          </a:xfrm>
          <a:prstGeom prst="rect">
            <a:avLst/>
          </a:prstGeom>
        </p:spPr>
      </p:pic>
    </p:spTree>
    <p:extLst>
      <p:ext uri="{BB962C8B-B14F-4D97-AF65-F5344CB8AC3E}">
        <p14:creationId xmlns:p14="http://schemas.microsoft.com/office/powerpoint/2010/main" val="194302870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CF6A656-02D4-49FA-B000-154AB8E8F6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63950" y="4003996"/>
            <a:ext cx="6328050" cy="2843084"/>
          </a:xfrm>
          <a:prstGeom prst="rect">
            <a:avLst/>
          </a:prstGeom>
        </p:spPr>
      </p:pic>
      <p:sp>
        <p:nvSpPr>
          <p:cNvPr id="9" name="Rectangle 8">
            <a:extLst>
              <a:ext uri="{FF2B5EF4-FFF2-40B4-BE49-F238E27FC236}">
                <a16:creationId xmlns:a16="http://schemas.microsoft.com/office/drawing/2014/main" id="{ABCC2C86-8F10-411F-B942-CF6277EECAC5}"/>
              </a:ext>
            </a:extLst>
          </p:cNvPr>
          <p:cNvSpPr/>
          <p:nvPr/>
        </p:nvSpPr>
        <p:spPr>
          <a:xfrm>
            <a:off x="8692282" y="2021809"/>
            <a:ext cx="1396290" cy="830997"/>
          </a:xfrm>
          <a:prstGeom prst="rect">
            <a:avLst/>
          </a:prstGeom>
        </p:spPr>
        <p:txBody>
          <a:bodyPr wrap="square">
            <a:spAutoFit/>
          </a:bodyPr>
          <a:lstStyle/>
          <a:p>
            <a:pPr algn="ctr">
              <a:defRPr/>
            </a:pPr>
            <a:r>
              <a:rPr lang="en-US" sz="1600" b="1" i="1" dirty="0">
                <a:solidFill>
                  <a:schemeClr val="tx2">
                    <a:lumMod val="75000"/>
                  </a:schemeClr>
                </a:solidFill>
                <a:cs typeface="Calibri" panose="020F0502020204030204" pitchFamily="34" charset="0"/>
              </a:rPr>
              <a:t>SARS-CoV2 genomic surveillance</a:t>
            </a:r>
          </a:p>
        </p:txBody>
      </p:sp>
      <p:pic>
        <p:nvPicPr>
          <p:cNvPr id="10" name="Picture 23">
            <a:extLst>
              <a:ext uri="{FF2B5EF4-FFF2-40B4-BE49-F238E27FC236}">
                <a16:creationId xmlns:a16="http://schemas.microsoft.com/office/drawing/2014/main" id="{7992725C-06C2-4654-AAA5-E52AC3A0DFA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050" y="1159039"/>
            <a:ext cx="6769995" cy="3387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Arrow: Curved Right 12">
            <a:extLst>
              <a:ext uri="{FF2B5EF4-FFF2-40B4-BE49-F238E27FC236}">
                <a16:creationId xmlns:a16="http://schemas.microsoft.com/office/drawing/2014/main" id="{7247B811-ACCC-41FB-A53F-104A9A51B160}"/>
              </a:ext>
            </a:extLst>
          </p:cNvPr>
          <p:cNvSpPr/>
          <p:nvPr/>
        </p:nvSpPr>
        <p:spPr>
          <a:xfrm rot="19467843">
            <a:off x="4196386" y="5354008"/>
            <a:ext cx="1050611" cy="1638974"/>
          </a:xfrm>
          <a:prstGeom prst="curvedRightArrow">
            <a:avLst/>
          </a:prstGeom>
          <a:solidFill>
            <a:schemeClr val="accent3">
              <a:lumMod val="60000"/>
              <a:lumOff val="40000"/>
            </a:scheme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sp>
        <p:nvSpPr>
          <p:cNvPr id="14" name="Rectangle 26">
            <a:extLst>
              <a:ext uri="{FF2B5EF4-FFF2-40B4-BE49-F238E27FC236}">
                <a16:creationId xmlns:a16="http://schemas.microsoft.com/office/drawing/2014/main" id="{976FB5D1-EEB1-4418-9319-691402603B94}"/>
              </a:ext>
            </a:extLst>
          </p:cNvPr>
          <p:cNvSpPr>
            <a:spLocks noChangeArrowheads="1"/>
          </p:cNvSpPr>
          <p:nvPr/>
        </p:nvSpPr>
        <p:spPr bwMode="auto">
          <a:xfrm>
            <a:off x="3028288" y="5698961"/>
            <a:ext cx="2678113" cy="584775"/>
          </a:xfrm>
          <a:prstGeom prst="rect">
            <a:avLst/>
          </a:prstGeom>
          <a:solidFill>
            <a:schemeClr val="bg1">
              <a:alpha val="0"/>
            </a:schemeClr>
          </a:solid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1600" dirty="0">
                <a:solidFill>
                  <a:srgbClr val="003366"/>
                </a:solidFill>
              </a:rPr>
              <a:t>70.000 SARS-CoV-2 viromes in Greece from March 2020</a:t>
            </a:r>
          </a:p>
        </p:txBody>
      </p:sp>
      <p:pic>
        <p:nvPicPr>
          <p:cNvPr id="24" name="Picture 10" descr="GENOME-HEADER">
            <a:extLst>
              <a:ext uri="{FF2B5EF4-FFF2-40B4-BE49-F238E27FC236}">
                <a16:creationId xmlns:a16="http://schemas.microsoft.com/office/drawing/2014/main" id="{93A08BE9-FAF3-4CA3-AE7C-D5C9897C164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088572" y="2096"/>
            <a:ext cx="2093912"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Rectangle 24">
            <a:extLst>
              <a:ext uri="{FF2B5EF4-FFF2-40B4-BE49-F238E27FC236}">
                <a16:creationId xmlns:a16="http://schemas.microsoft.com/office/drawing/2014/main" id="{8F34F500-E251-47FB-B6A5-EF7737188A2C}"/>
              </a:ext>
            </a:extLst>
          </p:cNvPr>
          <p:cNvSpPr/>
          <p:nvPr/>
        </p:nvSpPr>
        <p:spPr>
          <a:xfrm>
            <a:off x="339623" y="138718"/>
            <a:ext cx="9212150" cy="954107"/>
          </a:xfrm>
          <a:prstGeom prst="rect">
            <a:avLst/>
          </a:prstGeom>
        </p:spPr>
        <p:txBody>
          <a:bodyPr wrap="square">
            <a:spAutoFit/>
          </a:bodyPr>
          <a:lstStyle/>
          <a:p>
            <a:pPr>
              <a:defRPr/>
            </a:pPr>
            <a:r>
              <a:rPr lang="en-US" sz="3200" b="1" i="1" dirty="0">
                <a:solidFill>
                  <a:schemeClr val="accent1">
                    <a:lumMod val="50000"/>
                  </a:schemeClr>
                </a:solidFill>
                <a:cs typeface="Calibri" panose="020F0502020204030204" pitchFamily="34" charset="0"/>
              </a:rPr>
              <a:t>RNA </a:t>
            </a:r>
            <a:r>
              <a:rPr lang="en-US" sz="3200" b="1" i="1" dirty="0" err="1">
                <a:solidFill>
                  <a:schemeClr val="accent1">
                    <a:lumMod val="50000"/>
                  </a:schemeClr>
                </a:solidFill>
                <a:cs typeface="Calibri" panose="020F0502020204030204" pitchFamily="34" charset="0"/>
              </a:rPr>
              <a:t>virome</a:t>
            </a:r>
            <a:r>
              <a:rPr lang="en-US" sz="3200" b="1" i="1" dirty="0">
                <a:solidFill>
                  <a:schemeClr val="accent1">
                    <a:lumMod val="50000"/>
                  </a:schemeClr>
                </a:solidFill>
                <a:cs typeface="Calibri" panose="020F0502020204030204" pitchFamily="34" charset="0"/>
              </a:rPr>
              <a:t> sequencing</a:t>
            </a:r>
          </a:p>
          <a:p>
            <a:pPr>
              <a:defRPr/>
            </a:pPr>
            <a:r>
              <a:rPr lang="en-US" sz="2400" b="1" i="1" dirty="0">
                <a:solidFill>
                  <a:schemeClr val="accent2">
                    <a:lumMod val="75000"/>
                  </a:schemeClr>
                </a:solidFill>
                <a:cs typeface="Calibri" panose="020F0502020204030204" pitchFamily="34" charset="0"/>
              </a:rPr>
              <a:t>The SARS-Cov2 paradigm</a:t>
            </a:r>
          </a:p>
        </p:txBody>
      </p:sp>
    </p:spTree>
    <p:extLst>
      <p:ext uri="{BB962C8B-B14F-4D97-AF65-F5344CB8AC3E}">
        <p14:creationId xmlns:p14="http://schemas.microsoft.com/office/powerpoint/2010/main" val="63967686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5825DC2-E508-4957-BF88-189B16BFF89F}"/>
              </a:ext>
            </a:extLst>
          </p:cNvPr>
          <p:cNvSpPr/>
          <p:nvPr/>
        </p:nvSpPr>
        <p:spPr>
          <a:xfrm>
            <a:off x="660499" y="1438196"/>
            <a:ext cx="5292283" cy="338554"/>
          </a:xfrm>
          <a:prstGeom prst="rect">
            <a:avLst/>
          </a:prstGeom>
        </p:spPr>
        <p:txBody>
          <a:bodyPr wrap="none">
            <a:spAutoFit/>
          </a:bodyPr>
          <a:lstStyle/>
          <a:p>
            <a:pPr marL="285750" indent="-285750">
              <a:buClr>
                <a:srgbClr val="E98F2B"/>
              </a:buClr>
              <a:buSzPct val="80000"/>
              <a:buFont typeface="Arial" panose="020B0604020202020204" pitchFamily="34" charset="0"/>
              <a:buChar char="•"/>
            </a:pPr>
            <a:r>
              <a:rPr lang="en-US" sz="1600" b="1" dirty="0">
                <a:solidFill>
                  <a:schemeClr val="tx2">
                    <a:lumMod val="50000"/>
                  </a:schemeClr>
                </a:solidFill>
                <a:ea typeface="Calibri" panose="020F0502020204030204" pitchFamily="34" charset="0"/>
                <a:cs typeface="Times New Roman" panose="02020603050405020304" pitchFamily="18" charset="0"/>
              </a:rPr>
              <a:t>To date all </a:t>
            </a:r>
            <a:r>
              <a:rPr lang="en-US" sz="1600" b="1" u="sng" dirty="0">
                <a:solidFill>
                  <a:schemeClr val="tx2">
                    <a:lumMod val="50000"/>
                  </a:schemeClr>
                </a:solidFill>
                <a:ea typeface="Calibri" panose="020F0502020204030204" pitchFamily="34" charset="0"/>
                <a:cs typeface="Times New Roman" panose="02020603050405020304" pitchFamily="18" charset="0"/>
              </a:rPr>
              <a:t>RNASeq</a:t>
            </a:r>
            <a:r>
              <a:rPr lang="en-US" sz="1600" b="1" dirty="0">
                <a:solidFill>
                  <a:schemeClr val="tx2">
                    <a:lumMod val="50000"/>
                  </a:schemeClr>
                </a:solidFill>
                <a:ea typeface="Calibri" panose="020F0502020204030204" pitchFamily="34" charset="0"/>
                <a:cs typeface="Times New Roman" panose="02020603050405020304" pitchFamily="18" charset="0"/>
              </a:rPr>
              <a:t> studies are actually sequencing </a:t>
            </a:r>
            <a:r>
              <a:rPr lang="en-US" sz="1600" b="1" u="sng" dirty="0">
                <a:solidFill>
                  <a:schemeClr val="tx2">
                    <a:lumMod val="50000"/>
                  </a:schemeClr>
                </a:solidFill>
                <a:ea typeface="Calibri" panose="020F0502020204030204" pitchFamily="34" charset="0"/>
                <a:cs typeface="Times New Roman" panose="02020603050405020304" pitchFamily="18" charset="0"/>
              </a:rPr>
              <a:t>cDNA</a:t>
            </a:r>
          </a:p>
        </p:txBody>
      </p:sp>
      <p:sp>
        <p:nvSpPr>
          <p:cNvPr id="10" name="Rectangle 9">
            <a:extLst>
              <a:ext uri="{FF2B5EF4-FFF2-40B4-BE49-F238E27FC236}">
                <a16:creationId xmlns:a16="http://schemas.microsoft.com/office/drawing/2014/main" id="{8429C9D4-2C09-43EA-BB77-D66AF97C6621}"/>
              </a:ext>
            </a:extLst>
          </p:cNvPr>
          <p:cNvSpPr/>
          <p:nvPr/>
        </p:nvSpPr>
        <p:spPr>
          <a:xfrm>
            <a:off x="5527569" y="3441251"/>
            <a:ext cx="6470467" cy="2369880"/>
          </a:xfrm>
          <a:prstGeom prst="rect">
            <a:avLst/>
          </a:prstGeom>
        </p:spPr>
        <p:txBody>
          <a:bodyPr wrap="square">
            <a:spAutoFit/>
          </a:bodyPr>
          <a:lstStyle/>
          <a:p>
            <a:pPr marL="88900" indent="-88900">
              <a:buClr>
                <a:srgbClr val="E98F2B"/>
              </a:buClr>
              <a:buSzPct val="80000"/>
              <a:buFont typeface="Arial" panose="020B0604020202020204" pitchFamily="34" charset="0"/>
              <a:buChar char="•"/>
            </a:pPr>
            <a:r>
              <a:rPr lang="en-US" sz="1600" dirty="0">
                <a:ea typeface="Times New Roman" panose="02020603050405020304" pitchFamily="18" charset="0"/>
                <a:cs typeface="Times New Roman" panose="02020603050405020304" pitchFamily="18" charset="0"/>
              </a:rPr>
              <a:t> Eliminates all biases associated with transcription and provides a more accurate measure of transcript profiles.</a:t>
            </a:r>
            <a:endParaRPr lang="el-GR" sz="1600" dirty="0">
              <a:ea typeface="Times New Roman" panose="02020603050405020304" pitchFamily="18" charset="0"/>
              <a:cs typeface="Times New Roman" panose="02020603050405020304" pitchFamily="18" charset="0"/>
            </a:endParaRPr>
          </a:p>
          <a:p>
            <a:pPr>
              <a:buClr>
                <a:srgbClr val="E98F2B"/>
              </a:buClr>
              <a:buSzPct val="80000"/>
            </a:pPr>
            <a:endParaRPr lang="en-US" sz="900" dirty="0">
              <a:ea typeface="Times New Roman" panose="02020603050405020304" pitchFamily="18" charset="0"/>
              <a:cs typeface="Times New Roman" panose="02020603050405020304" pitchFamily="18" charset="0"/>
            </a:endParaRPr>
          </a:p>
          <a:p>
            <a:pPr marL="88900" indent="-88900">
              <a:buClr>
                <a:srgbClr val="E98F2B"/>
              </a:buClr>
              <a:buSzPct val="80000"/>
              <a:buFont typeface="Arial" panose="020B0604020202020204" pitchFamily="34" charset="0"/>
              <a:buChar char="•"/>
            </a:pPr>
            <a:r>
              <a:rPr lang="en-US" sz="1600" dirty="0">
                <a:ea typeface="Times New Roman" panose="02020603050405020304" pitchFamily="18" charset="0"/>
                <a:cs typeface="Times New Roman" panose="02020603050405020304" pitchFamily="18" charset="0"/>
              </a:rPr>
              <a:t> Eliminates PCR bias.</a:t>
            </a:r>
            <a:endParaRPr lang="el-GR" sz="1600" dirty="0">
              <a:ea typeface="Times New Roman" panose="02020603050405020304" pitchFamily="18" charset="0"/>
              <a:cs typeface="Times New Roman" panose="02020603050405020304" pitchFamily="18" charset="0"/>
            </a:endParaRPr>
          </a:p>
          <a:p>
            <a:pPr>
              <a:buClr>
                <a:srgbClr val="E98F2B"/>
              </a:buClr>
              <a:buSzPct val="80000"/>
            </a:pPr>
            <a:endParaRPr lang="en-US" sz="900" dirty="0">
              <a:ea typeface="Times New Roman" panose="02020603050405020304" pitchFamily="18" charset="0"/>
              <a:cs typeface="Times New Roman" panose="02020603050405020304" pitchFamily="18" charset="0"/>
            </a:endParaRPr>
          </a:p>
          <a:p>
            <a:pPr marL="88900" indent="-88900">
              <a:buClr>
                <a:srgbClr val="E98F2B"/>
              </a:buClr>
              <a:buSzPct val="80000"/>
              <a:buFont typeface="Arial" panose="020B0604020202020204" pitchFamily="34" charset="0"/>
              <a:buChar char="•"/>
            </a:pPr>
            <a:r>
              <a:rPr lang="en-US" sz="1600" dirty="0">
                <a:ea typeface="Times New Roman" panose="02020603050405020304" pitchFamily="18" charset="0"/>
                <a:cs typeface="Times New Roman" panose="02020603050405020304" pitchFamily="18" charset="0"/>
              </a:rPr>
              <a:t> Modified RNA bases can be directly measured, whereas with cDNA conversion they are lost.</a:t>
            </a:r>
          </a:p>
          <a:p>
            <a:pPr>
              <a:buClr>
                <a:srgbClr val="E98F2B"/>
              </a:buClr>
              <a:buSzPct val="80000"/>
            </a:pPr>
            <a:endParaRPr lang="en-US" sz="900" dirty="0">
              <a:ea typeface="Times New Roman" panose="02020603050405020304" pitchFamily="18" charset="0"/>
              <a:cs typeface="Times New Roman" panose="02020603050405020304" pitchFamily="18" charset="0"/>
            </a:endParaRPr>
          </a:p>
          <a:p>
            <a:pPr marL="88900" indent="-88900">
              <a:buClr>
                <a:srgbClr val="E98F2B"/>
              </a:buClr>
              <a:buSzPct val="80000"/>
              <a:buFont typeface="Arial" panose="020B0604020202020204" pitchFamily="34" charset="0"/>
              <a:buChar char="•"/>
            </a:pPr>
            <a:r>
              <a:rPr lang="en-US" sz="1600" dirty="0">
                <a:ea typeface="Times New Roman" panose="02020603050405020304" pitchFamily="18" charset="0"/>
                <a:cs typeface="Times New Roman" panose="02020603050405020304" pitchFamily="18" charset="0"/>
              </a:rPr>
              <a:t> Directly sequence full isoforms and identify splice variants.</a:t>
            </a:r>
          </a:p>
          <a:p>
            <a:pPr>
              <a:buClr>
                <a:srgbClr val="E98F2B"/>
              </a:buClr>
              <a:buSzPct val="80000"/>
            </a:pPr>
            <a:endParaRPr lang="en-US" sz="900" dirty="0">
              <a:ea typeface="Times New Roman" panose="02020603050405020304" pitchFamily="18" charset="0"/>
              <a:cs typeface="Times New Roman" panose="02020603050405020304" pitchFamily="18" charset="0"/>
            </a:endParaRPr>
          </a:p>
          <a:p>
            <a:pPr marL="88900" indent="-88900">
              <a:buClr>
                <a:srgbClr val="E98F2B"/>
              </a:buClr>
              <a:buSzPct val="80000"/>
              <a:buFont typeface="Arial" panose="020B0604020202020204" pitchFamily="34" charset="0"/>
              <a:buChar char="•"/>
            </a:pPr>
            <a:r>
              <a:rPr lang="en-US" sz="1600" dirty="0">
                <a:ea typeface="Times New Roman" panose="02020603050405020304" pitchFamily="18" charset="0"/>
                <a:cs typeface="Times New Roman" panose="02020603050405020304" pitchFamily="18" charset="0"/>
              </a:rPr>
              <a:t> Faster than cDNA library preparation, since no RT step is necessary.</a:t>
            </a:r>
          </a:p>
        </p:txBody>
      </p:sp>
      <p:sp>
        <p:nvSpPr>
          <p:cNvPr id="11" name="Rectangle 10">
            <a:extLst>
              <a:ext uri="{FF2B5EF4-FFF2-40B4-BE49-F238E27FC236}">
                <a16:creationId xmlns:a16="http://schemas.microsoft.com/office/drawing/2014/main" id="{A6A4B6FD-9536-4F2B-B933-63CDF0F5C3B4}"/>
              </a:ext>
            </a:extLst>
          </p:cNvPr>
          <p:cNvSpPr/>
          <p:nvPr/>
        </p:nvSpPr>
        <p:spPr>
          <a:xfrm>
            <a:off x="660499" y="2214796"/>
            <a:ext cx="10464701" cy="584775"/>
          </a:xfrm>
          <a:prstGeom prst="rect">
            <a:avLst/>
          </a:prstGeom>
        </p:spPr>
        <p:txBody>
          <a:bodyPr wrap="square">
            <a:spAutoFit/>
          </a:bodyPr>
          <a:lstStyle/>
          <a:p>
            <a:pPr marL="285750" indent="-285750">
              <a:buClr>
                <a:srgbClr val="E98F2B"/>
              </a:buClr>
              <a:buSzPct val="80000"/>
              <a:buFont typeface="Arial" panose="020B0604020202020204" pitchFamily="34" charset="0"/>
              <a:buChar char="•"/>
            </a:pPr>
            <a:r>
              <a:rPr lang="en-US" sz="1600" b="1" dirty="0">
                <a:solidFill>
                  <a:schemeClr val="tx2">
                    <a:lumMod val="50000"/>
                  </a:schemeClr>
                </a:solidFill>
                <a:ea typeface="Calibri" panose="020F0502020204030204" pitchFamily="34" charset="0"/>
                <a:cs typeface="Times New Roman" panose="02020603050405020304" pitchFamily="18" charset="0"/>
              </a:rPr>
              <a:t>With 3rd Generation Sequencing we now have the ability to directly sequence RNA strands without needing to convert to double stranded cDNA</a:t>
            </a:r>
            <a:endParaRPr lang="en-US" sz="1600" b="1" u="sng" dirty="0">
              <a:solidFill>
                <a:schemeClr val="tx2">
                  <a:lumMod val="50000"/>
                </a:schemeClr>
              </a:solidFill>
              <a:ea typeface="Calibri" panose="020F0502020204030204" pitchFamily="34" charset="0"/>
              <a:cs typeface="Times New Roman" panose="02020603050405020304" pitchFamily="18" charset="0"/>
            </a:endParaRPr>
          </a:p>
        </p:txBody>
      </p:sp>
      <p:sp>
        <p:nvSpPr>
          <p:cNvPr id="12" name="Rectangle 11">
            <a:extLst>
              <a:ext uri="{FF2B5EF4-FFF2-40B4-BE49-F238E27FC236}">
                <a16:creationId xmlns:a16="http://schemas.microsoft.com/office/drawing/2014/main" id="{104C8349-4BA7-4E4E-B99B-2C4BCD0957B7}"/>
              </a:ext>
            </a:extLst>
          </p:cNvPr>
          <p:cNvSpPr/>
          <p:nvPr/>
        </p:nvSpPr>
        <p:spPr>
          <a:xfrm>
            <a:off x="660499" y="3186767"/>
            <a:ext cx="4174737" cy="338554"/>
          </a:xfrm>
          <a:prstGeom prst="rect">
            <a:avLst/>
          </a:prstGeom>
        </p:spPr>
        <p:txBody>
          <a:bodyPr wrap="square">
            <a:spAutoFit/>
          </a:bodyPr>
          <a:lstStyle/>
          <a:p>
            <a:pPr marL="285750" indent="-285750">
              <a:buClr>
                <a:srgbClr val="E98F2B"/>
              </a:buClr>
              <a:buSzPct val="80000"/>
              <a:buFont typeface="Arial" panose="020B0604020202020204" pitchFamily="34" charset="0"/>
              <a:buChar char="•"/>
            </a:pPr>
            <a:r>
              <a:rPr lang="en-US" sz="1600" b="1" dirty="0">
                <a:solidFill>
                  <a:schemeClr val="tx2">
                    <a:lumMod val="50000"/>
                  </a:schemeClr>
                </a:solidFill>
                <a:ea typeface="Calibri" panose="020F0502020204030204" pitchFamily="34" charset="0"/>
                <a:cs typeface="Times New Roman" panose="02020603050405020304" pitchFamily="18" charset="0"/>
              </a:rPr>
              <a:t>Advantages of direct RNA sequencing:</a:t>
            </a:r>
          </a:p>
        </p:txBody>
      </p:sp>
      <p:pic>
        <p:nvPicPr>
          <p:cNvPr id="5" name="Picture 4">
            <a:extLst>
              <a:ext uri="{FF2B5EF4-FFF2-40B4-BE49-F238E27FC236}">
                <a16:creationId xmlns:a16="http://schemas.microsoft.com/office/drawing/2014/main" id="{7DD4B3ED-6444-4945-B0F5-63B3C61041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9782" y="3973648"/>
            <a:ext cx="4589823" cy="2338565"/>
          </a:xfrm>
          <a:prstGeom prst="rect">
            <a:avLst/>
          </a:prstGeom>
        </p:spPr>
      </p:pic>
      <p:pic>
        <p:nvPicPr>
          <p:cNvPr id="4" name="Picture 3">
            <a:extLst>
              <a:ext uri="{FF2B5EF4-FFF2-40B4-BE49-F238E27FC236}">
                <a16:creationId xmlns:a16="http://schemas.microsoft.com/office/drawing/2014/main" id="{8FF3D055-33C8-41FF-A7BD-D0C12BC0D20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71511" y="1294857"/>
            <a:ext cx="3953689" cy="670245"/>
          </a:xfrm>
          <a:prstGeom prst="rect">
            <a:avLst/>
          </a:prstGeom>
        </p:spPr>
      </p:pic>
      <p:pic>
        <p:nvPicPr>
          <p:cNvPr id="16" name="Picture 10" descr="GENOME-HEADER">
            <a:extLst>
              <a:ext uri="{FF2B5EF4-FFF2-40B4-BE49-F238E27FC236}">
                <a16:creationId xmlns:a16="http://schemas.microsoft.com/office/drawing/2014/main" id="{FB65C8CB-9129-464A-B425-8475B97752A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088572" y="2096"/>
            <a:ext cx="2093912"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17">
            <a:extLst>
              <a:ext uri="{FF2B5EF4-FFF2-40B4-BE49-F238E27FC236}">
                <a16:creationId xmlns:a16="http://schemas.microsoft.com/office/drawing/2014/main" id="{E54DF560-8C53-4823-BF62-A9C7166F4FC5}"/>
              </a:ext>
            </a:extLst>
          </p:cNvPr>
          <p:cNvSpPr/>
          <p:nvPr/>
        </p:nvSpPr>
        <p:spPr>
          <a:xfrm>
            <a:off x="339623" y="138718"/>
            <a:ext cx="9212150" cy="954107"/>
          </a:xfrm>
          <a:prstGeom prst="rect">
            <a:avLst/>
          </a:prstGeom>
        </p:spPr>
        <p:txBody>
          <a:bodyPr wrap="square">
            <a:spAutoFit/>
          </a:bodyPr>
          <a:lstStyle/>
          <a:p>
            <a:pPr>
              <a:defRPr/>
            </a:pPr>
            <a:r>
              <a:rPr lang="en-US" sz="3200" b="1" i="1" dirty="0">
                <a:solidFill>
                  <a:schemeClr val="accent1">
                    <a:lumMod val="50000"/>
                  </a:schemeClr>
                </a:solidFill>
                <a:cs typeface="Calibri" panose="020F0502020204030204" pitchFamily="34" charset="0"/>
              </a:rPr>
              <a:t>Direct (native) RNA Seq</a:t>
            </a:r>
          </a:p>
          <a:p>
            <a:pPr>
              <a:defRPr/>
            </a:pPr>
            <a:r>
              <a:rPr lang="en-US" sz="2400" b="1" i="1" dirty="0">
                <a:solidFill>
                  <a:schemeClr val="accent2">
                    <a:lumMod val="75000"/>
                  </a:schemeClr>
                </a:solidFill>
                <a:cs typeface="Calibri" panose="020F0502020204030204" pitchFamily="34" charset="0"/>
              </a:rPr>
              <a:t>3</a:t>
            </a:r>
            <a:r>
              <a:rPr lang="en-US" sz="2400" b="1" i="1" baseline="30000" dirty="0">
                <a:solidFill>
                  <a:schemeClr val="accent2">
                    <a:lumMod val="75000"/>
                  </a:schemeClr>
                </a:solidFill>
                <a:cs typeface="Calibri" panose="020F0502020204030204" pitchFamily="34" charset="0"/>
              </a:rPr>
              <a:t>rd</a:t>
            </a:r>
            <a:r>
              <a:rPr lang="en-US" sz="2400" b="1" i="1" dirty="0">
                <a:solidFill>
                  <a:schemeClr val="accent2">
                    <a:lumMod val="75000"/>
                  </a:schemeClr>
                </a:solidFill>
                <a:cs typeface="Calibri" panose="020F0502020204030204" pitchFamily="34" charset="0"/>
              </a:rPr>
              <a:t> Gen RNASeq</a:t>
            </a:r>
          </a:p>
        </p:txBody>
      </p:sp>
    </p:spTree>
    <p:extLst>
      <p:ext uri="{BB962C8B-B14F-4D97-AF65-F5344CB8AC3E}">
        <p14:creationId xmlns:p14="http://schemas.microsoft.com/office/powerpoint/2010/main" val="186306633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4ED6563D-7C8A-4348-8312-C934B5EBB668}"/>
              </a:ext>
            </a:extLst>
          </p:cNvPr>
          <p:cNvSpPr/>
          <p:nvPr/>
        </p:nvSpPr>
        <p:spPr>
          <a:xfrm>
            <a:off x="437881" y="1022103"/>
            <a:ext cx="11307649" cy="369332"/>
          </a:xfrm>
          <a:prstGeom prst="rect">
            <a:avLst/>
          </a:prstGeom>
        </p:spPr>
        <p:txBody>
          <a:bodyPr wrap="square">
            <a:spAutoFit/>
          </a:bodyPr>
          <a:lstStyle/>
          <a:p>
            <a:pPr marL="176213" indent="-176213">
              <a:buClr>
                <a:srgbClr val="E98F2B"/>
              </a:buClr>
              <a:buSzPct val="80000"/>
              <a:buFont typeface="Arial" panose="020B0604020202020204" pitchFamily="34" charset="0"/>
              <a:buChar char="•"/>
            </a:pPr>
            <a:r>
              <a:rPr lang="en-US" dirty="0"/>
              <a:t>Complex biological systems are determined by the coordinated functions of individual cells of different types</a:t>
            </a:r>
          </a:p>
        </p:txBody>
      </p:sp>
      <p:sp>
        <p:nvSpPr>
          <p:cNvPr id="25" name="Rectangle 24">
            <a:extLst>
              <a:ext uri="{FF2B5EF4-FFF2-40B4-BE49-F238E27FC236}">
                <a16:creationId xmlns:a16="http://schemas.microsoft.com/office/drawing/2014/main" id="{23DEC054-0B4C-47D9-AFE5-BB86DB0C166F}"/>
              </a:ext>
            </a:extLst>
          </p:cNvPr>
          <p:cNvSpPr/>
          <p:nvPr/>
        </p:nvSpPr>
        <p:spPr>
          <a:xfrm>
            <a:off x="437882" y="1581998"/>
            <a:ext cx="11307650" cy="646331"/>
          </a:xfrm>
          <a:prstGeom prst="rect">
            <a:avLst/>
          </a:prstGeom>
        </p:spPr>
        <p:txBody>
          <a:bodyPr wrap="square">
            <a:spAutoFit/>
          </a:bodyPr>
          <a:lstStyle/>
          <a:p>
            <a:pPr marL="176213" indent="-176213">
              <a:buClr>
                <a:srgbClr val="E98F2B"/>
              </a:buClr>
              <a:buSzPct val="80000"/>
              <a:buFont typeface="Arial" panose="020B0604020202020204" pitchFamily="34" charset="0"/>
              <a:buChar char="•"/>
            </a:pPr>
            <a:r>
              <a:rPr lang="en-US" dirty="0"/>
              <a:t>Conventional RNASeq methods that provide bulk transcriptome data are unable to reveal the cellular heterogeneity that drives this complexity</a:t>
            </a:r>
          </a:p>
        </p:txBody>
      </p:sp>
      <p:sp>
        <p:nvSpPr>
          <p:cNvPr id="26" name="Rectangle 25">
            <a:extLst>
              <a:ext uri="{FF2B5EF4-FFF2-40B4-BE49-F238E27FC236}">
                <a16:creationId xmlns:a16="http://schemas.microsoft.com/office/drawing/2014/main" id="{540CA260-7E87-4068-94F9-683417AD01F7}"/>
              </a:ext>
            </a:extLst>
          </p:cNvPr>
          <p:cNvSpPr/>
          <p:nvPr/>
        </p:nvSpPr>
        <p:spPr>
          <a:xfrm>
            <a:off x="407928" y="2356125"/>
            <a:ext cx="11568212" cy="923330"/>
          </a:xfrm>
          <a:prstGeom prst="rect">
            <a:avLst/>
          </a:prstGeom>
        </p:spPr>
        <p:txBody>
          <a:bodyPr wrap="square">
            <a:spAutoFit/>
          </a:bodyPr>
          <a:lstStyle/>
          <a:p>
            <a:pPr marL="176213" indent="-176213">
              <a:buClr>
                <a:srgbClr val="E98F2B"/>
              </a:buClr>
              <a:buSzPct val="80000"/>
              <a:buFont typeface="Arial" panose="020B0604020202020204" pitchFamily="34" charset="0"/>
              <a:buChar char="•"/>
            </a:pPr>
            <a:r>
              <a:rPr lang="en-US" b="1" dirty="0"/>
              <a:t>Single-cell sequencing </a:t>
            </a:r>
            <a:r>
              <a:rPr lang="en-US" dirty="0"/>
              <a:t>is a next-generation sequencing (NGS) method that examines the genomes or transcriptomes of individual cells, providing a high-resolution view of cellular differences and a better understanding of the function in its microenvironment</a:t>
            </a:r>
          </a:p>
        </p:txBody>
      </p:sp>
      <p:pic>
        <p:nvPicPr>
          <p:cNvPr id="16" name="Picture 10" descr="GENOME-HEADER">
            <a:extLst>
              <a:ext uri="{FF2B5EF4-FFF2-40B4-BE49-F238E27FC236}">
                <a16:creationId xmlns:a16="http://schemas.microsoft.com/office/drawing/2014/main" id="{2CA7F380-AF5F-45A1-8A3A-88FFEAE0A8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88572" y="2096"/>
            <a:ext cx="2093912"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17">
            <a:extLst>
              <a:ext uri="{FF2B5EF4-FFF2-40B4-BE49-F238E27FC236}">
                <a16:creationId xmlns:a16="http://schemas.microsoft.com/office/drawing/2014/main" id="{49620108-185B-4D43-A6A3-9B2F7F5E3B9F}"/>
              </a:ext>
            </a:extLst>
          </p:cNvPr>
          <p:cNvSpPr/>
          <p:nvPr/>
        </p:nvSpPr>
        <p:spPr>
          <a:xfrm>
            <a:off x="339623" y="138718"/>
            <a:ext cx="9212150" cy="584775"/>
          </a:xfrm>
          <a:prstGeom prst="rect">
            <a:avLst/>
          </a:prstGeom>
        </p:spPr>
        <p:txBody>
          <a:bodyPr wrap="square">
            <a:spAutoFit/>
          </a:bodyPr>
          <a:lstStyle/>
          <a:p>
            <a:pPr>
              <a:defRPr/>
            </a:pPr>
            <a:r>
              <a:rPr lang="en-US" sz="3200" b="1" i="1" dirty="0">
                <a:solidFill>
                  <a:schemeClr val="accent1">
                    <a:lumMod val="50000"/>
                  </a:schemeClr>
                </a:solidFill>
                <a:cs typeface="Calibri" panose="020F0502020204030204" pitchFamily="34" charset="0"/>
              </a:rPr>
              <a:t>Single cell RNASeq (</a:t>
            </a:r>
            <a:r>
              <a:rPr lang="en-US" sz="3200" b="1" i="1" dirty="0" err="1">
                <a:solidFill>
                  <a:schemeClr val="accent1">
                    <a:lumMod val="50000"/>
                  </a:schemeClr>
                </a:solidFill>
                <a:cs typeface="Calibri" panose="020F0502020204030204" pitchFamily="34" charset="0"/>
              </a:rPr>
              <a:t>scRNASeq</a:t>
            </a:r>
            <a:r>
              <a:rPr lang="en-US" sz="3200" b="1" i="1" dirty="0">
                <a:solidFill>
                  <a:schemeClr val="accent1">
                    <a:lumMod val="50000"/>
                  </a:schemeClr>
                </a:solidFill>
                <a:cs typeface="Calibri" panose="020F0502020204030204" pitchFamily="34" charset="0"/>
              </a:rPr>
              <a:t>)</a:t>
            </a:r>
          </a:p>
        </p:txBody>
      </p:sp>
      <p:pic>
        <p:nvPicPr>
          <p:cNvPr id="3" name="Picture 2">
            <a:extLst>
              <a:ext uri="{FF2B5EF4-FFF2-40B4-BE49-F238E27FC236}">
                <a16:creationId xmlns:a16="http://schemas.microsoft.com/office/drawing/2014/main" id="{EC2BE44F-6DB7-4A37-9681-4782DCC433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70302" y="3158916"/>
            <a:ext cx="7259271" cy="3686384"/>
          </a:xfrm>
          <a:prstGeom prst="rect">
            <a:avLst/>
          </a:prstGeom>
        </p:spPr>
      </p:pic>
    </p:spTree>
    <p:extLst>
      <p:ext uri="{BB962C8B-B14F-4D97-AF65-F5344CB8AC3E}">
        <p14:creationId xmlns:p14="http://schemas.microsoft.com/office/powerpoint/2010/main" val="17826156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0">
            <a:extLst>
              <a:ext uri="{FF2B5EF4-FFF2-40B4-BE49-F238E27FC236}">
                <a16:creationId xmlns:a16="http://schemas.microsoft.com/office/drawing/2014/main" id="{B5297FCE-778A-4926-A5B4-365A888786FE}"/>
              </a:ext>
            </a:extLst>
          </p:cNvPr>
          <p:cNvSpPr txBox="1">
            <a:spLocks noChangeArrowheads="1"/>
          </p:cNvSpPr>
          <p:nvPr/>
        </p:nvSpPr>
        <p:spPr bwMode="auto">
          <a:xfrm>
            <a:off x="6177142" y="5999206"/>
            <a:ext cx="588254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800">
                <a:solidFill>
                  <a:srgbClr val="000090"/>
                </a:solidFill>
                <a:cs typeface="Calibri" panose="020F0502020204030204" pitchFamily="34" charset="0"/>
              </a:rPr>
              <a:t>Need for cheaper, faster and higher-throughput technologies</a:t>
            </a:r>
          </a:p>
        </p:txBody>
      </p:sp>
      <p:pic>
        <p:nvPicPr>
          <p:cNvPr id="5" name="Picture 2">
            <a:extLst>
              <a:ext uri="{FF2B5EF4-FFF2-40B4-BE49-F238E27FC236}">
                <a16:creationId xmlns:a16="http://schemas.microsoft.com/office/drawing/2014/main" id="{68884F10-7D8D-4A0C-8F4F-F534AD2017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32446" y="1099021"/>
            <a:ext cx="2617395" cy="1757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5">
            <a:extLst>
              <a:ext uri="{FF2B5EF4-FFF2-40B4-BE49-F238E27FC236}">
                <a16:creationId xmlns:a16="http://schemas.microsoft.com/office/drawing/2014/main" id="{2E5D2F05-EA23-4132-BAD8-747F75B3B7D3}"/>
              </a:ext>
            </a:extLst>
          </p:cNvPr>
          <p:cNvSpPr>
            <a:spLocks noChangeArrowheads="1"/>
          </p:cNvSpPr>
          <p:nvPr/>
        </p:nvSpPr>
        <p:spPr bwMode="auto">
          <a:xfrm>
            <a:off x="820326" y="1609324"/>
            <a:ext cx="33528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Clr>
                <a:schemeClr val="accent2">
                  <a:lumMod val="75000"/>
                </a:schemeClr>
              </a:buClr>
              <a:buSzPct val="70000"/>
              <a:buNone/>
              <a:defRPr/>
            </a:pPr>
            <a:r>
              <a:rPr lang="en-US" altLang="en-US" sz="1800" b="1" dirty="0">
                <a:solidFill>
                  <a:srgbClr val="003366"/>
                </a:solidFill>
                <a:cs typeface="Calibri" panose="020F0502020204030204" pitchFamily="34" charset="0"/>
              </a:rPr>
              <a:t>The Human Genome Project</a:t>
            </a:r>
          </a:p>
        </p:txBody>
      </p:sp>
      <p:sp>
        <p:nvSpPr>
          <p:cNvPr id="8" name="Rectangle 6">
            <a:extLst>
              <a:ext uri="{FF2B5EF4-FFF2-40B4-BE49-F238E27FC236}">
                <a16:creationId xmlns:a16="http://schemas.microsoft.com/office/drawing/2014/main" id="{8933AF80-7B6F-4A3F-B003-69C253352B36}"/>
              </a:ext>
            </a:extLst>
          </p:cNvPr>
          <p:cNvSpPr>
            <a:spLocks noChangeArrowheads="1"/>
          </p:cNvSpPr>
          <p:nvPr/>
        </p:nvSpPr>
        <p:spPr bwMode="auto">
          <a:xfrm>
            <a:off x="3998560" y="1391800"/>
            <a:ext cx="4829351"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pPr>
            <a:r>
              <a:rPr lang="en-US" altLang="en-US" sz="1800" dirty="0">
                <a:solidFill>
                  <a:srgbClr val="003366"/>
                </a:solidFill>
                <a:cs typeface="Calibri" panose="020F0502020204030204" pitchFamily="34" charset="0"/>
              </a:rPr>
              <a:t>World’s largest collaborative biological project</a:t>
            </a:r>
          </a:p>
          <a:p>
            <a:pPr>
              <a:spcBef>
                <a:spcPct val="0"/>
              </a:spcBef>
            </a:pPr>
            <a:r>
              <a:rPr lang="en-US" altLang="en-US" sz="1800" dirty="0">
                <a:solidFill>
                  <a:srgbClr val="003366"/>
                </a:solidFill>
                <a:cs typeface="Calibri" panose="020F0502020204030204" pitchFamily="34" charset="0"/>
              </a:rPr>
              <a:t>Duration: 13 years (1990-2003)</a:t>
            </a:r>
          </a:p>
          <a:p>
            <a:pPr>
              <a:spcBef>
                <a:spcPct val="0"/>
              </a:spcBef>
            </a:pPr>
            <a:r>
              <a:rPr lang="en-US" altLang="en-US" sz="1800" dirty="0">
                <a:solidFill>
                  <a:srgbClr val="003366"/>
                </a:solidFill>
                <a:cs typeface="Calibri" panose="020F0502020204030204" pitchFamily="34" charset="0"/>
              </a:rPr>
              <a:t>Cost:  3 Billion $</a:t>
            </a:r>
          </a:p>
        </p:txBody>
      </p:sp>
      <p:sp>
        <p:nvSpPr>
          <p:cNvPr id="9" name="Arrow: Curved Right 8">
            <a:extLst>
              <a:ext uri="{FF2B5EF4-FFF2-40B4-BE49-F238E27FC236}">
                <a16:creationId xmlns:a16="http://schemas.microsoft.com/office/drawing/2014/main" id="{C2E62E62-5D89-4FD2-B4A4-1ABC527E81E8}"/>
              </a:ext>
            </a:extLst>
          </p:cNvPr>
          <p:cNvSpPr/>
          <p:nvPr/>
        </p:nvSpPr>
        <p:spPr>
          <a:xfrm rot="19198346">
            <a:off x="5673903" y="5862682"/>
            <a:ext cx="238125" cy="473075"/>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pic>
        <p:nvPicPr>
          <p:cNvPr id="12" name="Picture 10" descr="GENOME-HEADER">
            <a:extLst>
              <a:ext uri="{FF2B5EF4-FFF2-40B4-BE49-F238E27FC236}">
                <a16:creationId xmlns:a16="http://schemas.microsoft.com/office/drawing/2014/main" id="{72DC5472-C26F-4CCA-A30B-4BB6D0BAFA4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15697" y="0"/>
            <a:ext cx="2576303" cy="3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12">
            <a:extLst>
              <a:ext uri="{FF2B5EF4-FFF2-40B4-BE49-F238E27FC236}">
                <a16:creationId xmlns:a16="http://schemas.microsoft.com/office/drawing/2014/main" id="{34B72C2A-A9BB-4F0A-944C-112418CA4AE6}"/>
              </a:ext>
            </a:extLst>
          </p:cNvPr>
          <p:cNvSpPr/>
          <p:nvPr/>
        </p:nvSpPr>
        <p:spPr>
          <a:xfrm>
            <a:off x="606117" y="116040"/>
            <a:ext cx="7154587" cy="911019"/>
          </a:xfrm>
          <a:prstGeom prst="rect">
            <a:avLst/>
          </a:prstGeom>
        </p:spPr>
        <p:txBody>
          <a:bodyPr wrap="none">
            <a:spAutoFit/>
          </a:bodyPr>
          <a:lstStyle/>
          <a:p>
            <a:pPr lvl="0">
              <a:lnSpc>
                <a:spcPct val="95000"/>
              </a:lnSpc>
              <a:spcBef>
                <a:spcPct val="0"/>
              </a:spcBef>
            </a:pPr>
            <a:r>
              <a:rPr lang="en-US" altLang="en-US" sz="3200" b="1" i="1" dirty="0">
                <a:solidFill>
                  <a:srgbClr val="003366"/>
                </a:solidFill>
              </a:rPr>
              <a:t>Sequencing</a:t>
            </a:r>
          </a:p>
          <a:p>
            <a:pPr lvl="0">
              <a:lnSpc>
                <a:spcPct val="95000"/>
              </a:lnSpc>
              <a:spcBef>
                <a:spcPct val="0"/>
              </a:spcBef>
            </a:pPr>
            <a:r>
              <a:rPr lang="en-US" altLang="en-US" sz="2400" b="1" i="1" dirty="0">
                <a:solidFill>
                  <a:schemeClr val="accent2">
                    <a:lumMod val="75000"/>
                  </a:schemeClr>
                </a:solidFill>
              </a:rPr>
              <a:t>From Sanger sequencing to the Human Genome Project</a:t>
            </a:r>
          </a:p>
        </p:txBody>
      </p:sp>
      <p:cxnSp>
        <p:nvCxnSpPr>
          <p:cNvPr id="17" name="Straight Arrow Connector 16">
            <a:extLst>
              <a:ext uri="{FF2B5EF4-FFF2-40B4-BE49-F238E27FC236}">
                <a16:creationId xmlns:a16="http://schemas.microsoft.com/office/drawing/2014/main" id="{6A4EAAA9-B724-43F8-A9EC-FFE19BAA82CC}"/>
              </a:ext>
            </a:extLst>
          </p:cNvPr>
          <p:cNvCxnSpPr/>
          <p:nvPr/>
        </p:nvCxnSpPr>
        <p:spPr>
          <a:xfrm>
            <a:off x="118872" y="6564085"/>
            <a:ext cx="1194110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178C28DE-3492-4ECC-84AC-E7C811BE0ACC}"/>
              </a:ext>
            </a:extLst>
          </p:cNvPr>
          <p:cNvSpPr txBox="1"/>
          <p:nvPr/>
        </p:nvSpPr>
        <p:spPr>
          <a:xfrm>
            <a:off x="295653" y="6379419"/>
            <a:ext cx="652743" cy="369332"/>
          </a:xfrm>
          <a:prstGeom prst="rect">
            <a:avLst/>
          </a:prstGeom>
          <a:solidFill>
            <a:schemeClr val="bg1"/>
          </a:solidFill>
        </p:spPr>
        <p:txBody>
          <a:bodyPr wrap="none" rtlCol="0">
            <a:spAutoFit/>
          </a:bodyPr>
          <a:lstStyle/>
          <a:p>
            <a:r>
              <a:rPr lang="en-US" dirty="0">
                <a:solidFill>
                  <a:schemeClr val="accent1">
                    <a:lumMod val="75000"/>
                  </a:schemeClr>
                </a:solidFill>
              </a:rPr>
              <a:t>19</a:t>
            </a:r>
            <a:r>
              <a:rPr lang="el-GR" dirty="0">
                <a:solidFill>
                  <a:schemeClr val="accent1">
                    <a:lumMod val="75000"/>
                  </a:schemeClr>
                </a:solidFill>
              </a:rPr>
              <a:t>90</a:t>
            </a:r>
            <a:endParaRPr lang="en-US" dirty="0">
              <a:solidFill>
                <a:schemeClr val="accent1">
                  <a:lumMod val="75000"/>
                </a:schemeClr>
              </a:solidFill>
            </a:endParaRPr>
          </a:p>
        </p:txBody>
      </p:sp>
      <p:sp>
        <p:nvSpPr>
          <p:cNvPr id="19" name="TextBox 18">
            <a:extLst>
              <a:ext uri="{FF2B5EF4-FFF2-40B4-BE49-F238E27FC236}">
                <a16:creationId xmlns:a16="http://schemas.microsoft.com/office/drawing/2014/main" id="{F3DAADA3-0EAF-452D-9A27-6CD1CB29DF78}"/>
              </a:ext>
            </a:extLst>
          </p:cNvPr>
          <p:cNvSpPr txBox="1"/>
          <p:nvPr/>
        </p:nvSpPr>
        <p:spPr>
          <a:xfrm>
            <a:off x="4127416" y="6390301"/>
            <a:ext cx="652743" cy="369332"/>
          </a:xfrm>
          <a:prstGeom prst="rect">
            <a:avLst/>
          </a:prstGeom>
          <a:solidFill>
            <a:schemeClr val="bg1"/>
          </a:solidFill>
        </p:spPr>
        <p:txBody>
          <a:bodyPr wrap="none" rtlCol="0">
            <a:spAutoFit/>
          </a:bodyPr>
          <a:lstStyle/>
          <a:p>
            <a:r>
              <a:rPr lang="el-GR" dirty="0">
                <a:solidFill>
                  <a:schemeClr val="accent1">
                    <a:lumMod val="75000"/>
                  </a:schemeClr>
                </a:solidFill>
              </a:rPr>
              <a:t>2003</a:t>
            </a:r>
            <a:endParaRPr lang="en-US" dirty="0">
              <a:solidFill>
                <a:schemeClr val="accent1">
                  <a:lumMod val="75000"/>
                </a:schemeClr>
              </a:solidFill>
            </a:endParaRPr>
          </a:p>
        </p:txBody>
      </p:sp>
      <p:pic>
        <p:nvPicPr>
          <p:cNvPr id="22" name="Picture 21">
            <a:extLst>
              <a:ext uri="{FF2B5EF4-FFF2-40B4-BE49-F238E27FC236}">
                <a16:creationId xmlns:a16="http://schemas.microsoft.com/office/drawing/2014/main" id="{68A9BF77-948F-4A33-BA4B-B36C8ED9C0A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23179" y="2739780"/>
            <a:ext cx="4318782" cy="2773468"/>
          </a:xfrm>
          <a:prstGeom prst="rect">
            <a:avLst/>
          </a:prstGeom>
        </p:spPr>
      </p:pic>
      <p:sp>
        <p:nvSpPr>
          <p:cNvPr id="23" name="TextBox 22">
            <a:extLst>
              <a:ext uri="{FF2B5EF4-FFF2-40B4-BE49-F238E27FC236}">
                <a16:creationId xmlns:a16="http://schemas.microsoft.com/office/drawing/2014/main" id="{9A637721-4D0E-4BAC-B6B9-CFBA1CCB9D2C}"/>
              </a:ext>
            </a:extLst>
          </p:cNvPr>
          <p:cNvSpPr txBox="1"/>
          <p:nvPr/>
        </p:nvSpPr>
        <p:spPr>
          <a:xfrm>
            <a:off x="276918" y="3227502"/>
            <a:ext cx="4318782" cy="1785104"/>
          </a:xfrm>
          <a:prstGeom prst="rect">
            <a:avLst/>
          </a:prstGeom>
          <a:noFill/>
        </p:spPr>
        <p:txBody>
          <a:bodyPr wrap="square" rtlCol="0">
            <a:spAutoFit/>
          </a:bodyPr>
          <a:lstStyle/>
          <a:p>
            <a:pPr marL="180975" indent="-180975" defTabSz="892175">
              <a:buAutoNum type="arabicPeriod"/>
            </a:pPr>
            <a:r>
              <a:rPr lang="en-US" sz="1400" dirty="0"/>
              <a:t>Obtain a DNA clone to sequence</a:t>
            </a:r>
          </a:p>
          <a:p>
            <a:pPr marL="180975" indent="-180975" defTabSz="892175">
              <a:buAutoNum type="arabicPeriod"/>
            </a:pPr>
            <a:endParaRPr lang="en-US" sz="400" dirty="0"/>
          </a:p>
          <a:p>
            <a:pPr marL="180975" indent="-180975" defTabSz="892175">
              <a:buAutoNum type="arabicPeriod"/>
            </a:pPr>
            <a:r>
              <a:rPr lang="en-US" sz="1400" dirty="0"/>
              <a:t>Sequence the DNA clone with SHOTGUN approach</a:t>
            </a:r>
          </a:p>
          <a:p>
            <a:pPr marL="180975" indent="-180975" defTabSz="892175">
              <a:buAutoNum type="arabicPeriod"/>
            </a:pPr>
            <a:endParaRPr lang="en-US" sz="400" dirty="0"/>
          </a:p>
          <a:p>
            <a:pPr marL="180975" indent="-180975" defTabSz="892175">
              <a:buAutoNum type="arabicPeriod"/>
            </a:pPr>
            <a:r>
              <a:rPr lang="en-US" sz="1400" dirty="0"/>
              <a:t>Assemble sequence data from multiple clones to determine overlap and establish a contiguous sequence to create a physical map of the human genome</a:t>
            </a:r>
          </a:p>
          <a:p>
            <a:endParaRPr lang="en-US" sz="1400" dirty="0"/>
          </a:p>
        </p:txBody>
      </p:sp>
      <p:sp>
        <p:nvSpPr>
          <p:cNvPr id="24" name="Rectangle: Rounded Corners 23">
            <a:extLst>
              <a:ext uri="{FF2B5EF4-FFF2-40B4-BE49-F238E27FC236}">
                <a16:creationId xmlns:a16="http://schemas.microsoft.com/office/drawing/2014/main" id="{CCA18537-ED5D-4766-AB6F-075F0A603431}"/>
              </a:ext>
            </a:extLst>
          </p:cNvPr>
          <p:cNvSpPr/>
          <p:nvPr/>
        </p:nvSpPr>
        <p:spPr>
          <a:xfrm>
            <a:off x="276918" y="2619830"/>
            <a:ext cx="8465043" cy="3014422"/>
          </a:xfrm>
          <a:prstGeom prst="roundRect">
            <a:avLst>
              <a:gd name="adj" fmla="val 8118"/>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5837001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E4B91767-9A32-4F48-BFF5-2868F0503C5F}"/>
              </a:ext>
            </a:extLst>
          </p:cNvPr>
          <p:cNvSpPr/>
          <p:nvPr/>
        </p:nvSpPr>
        <p:spPr>
          <a:xfrm>
            <a:off x="1991090" y="1376925"/>
            <a:ext cx="8080374" cy="442484"/>
          </a:xfrm>
          <a:prstGeom prst="roundRect">
            <a:avLst/>
          </a:prstGeom>
          <a:solidFill>
            <a:schemeClr val="accent6">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endParaRPr lang="en-US" dirty="0">
              <a:solidFill>
                <a:schemeClr val="tx1"/>
              </a:solidFill>
            </a:endParaRPr>
          </a:p>
        </p:txBody>
      </p:sp>
      <p:sp>
        <p:nvSpPr>
          <p:cNvPr id="11" name="Rectangle 10">
            <a:extLst>
              <a:ext uri="{FF2B5EF4-FFF2-40B4-BE49-F238E27FC236}">
                <a16:creationId xmlns:a16="http://schemas.microsoft.com/office/drawing/2014/main" id="{3CF65A2F-0B47-4C98-B42F-4330287A9DF5}"/>
              </a:ext>
            </a:extLst>
          </p:cNvPr>
          <p:cNvSpPr/>
          <p:nvPr/>
        </p:nvSpPr>
        <p:spPr>
          <a:xfrm>
            <a:off x="2030273" y="1415243"/>
            <a:ext cx="8041190" cy="369332"/>
          </a:xfrm>
          <a:prstGeom prst="rect">
            <a:avLst/>
          </a:prstGeom>
        </p:spPr>
        <p:txBody>
          <a:bodyPr wrap="square">
            <a:spAutoFit/>
          </a:bodyPr>
          <a:lstStyle/>
          <a:p>
            <a:pPr>
              <a:buClr>
                <a:srgbClr val="E98F2B"/>
              </a:buClr>
              <a:buSzPct val="80000"/>
            </a:pPr>
            <a:r>
              <a:rPr lang="en-US" dirty="0"/>
              <a:t>Analyze the transcriptome at single-cell level for </a:t>
            </a:r>
            <a:r>
              <a:rPr lang="en-US" b="1" u="sng" dirty="0"/>
              <a:t>thousands of cells in a single study:</a:t>
            </a:r>
            <a:r>
              <a:rPr lang="en-US" dirty="0"/>
              <a:t> </a:t>
            </a:r>
          </a:p>
        </p:txBody>
      </p:sp>
      <p:pic>
        <p:nvPicPr>
          <p:cNvPr id="9" name="Picture 8">
            <a:extLst>
              <a:ext uri="{FF2B5EF4-FFF2-40B4-BE49-F238E27FC236}">
                <a16:creationId xmlns:a16="http://schemas.microsoft.com/office/drawing/2014/main" id="{C9040BEE-7F56-4393-BB88-AB9B196C66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50191" y="3090931"/>
            <a:ext cx="5028930" cy="1982496"/>
          </a:xfrm>
          <a:prstGeom prst="rect">
            <a:avLst/>
          </a:prstGeom>
        </p:spPr>
      </p:pic>
      <p:sp>
        <p:nvSpPr>
          <p:cNvPr id="18" name="Rectangle 17">
            <a:extLst>
              <a:ext uri="{FF2B5EF4-FFF2-40B4-BE49-F238E27FC236}">
                <a16:creationId xmlns:a16="http://schemas.microsoft.com/office/drawing/2014/main" id="{F3481EB2-B2EA-4E90-A8FE-76CE23223B67}"/>
              </a:ext>
            </a:extLst>
          </p:cNvPr>
          <p:cNvSpPr/>
          <p:nvPr/>
        </p:nvSpPr>
        <p:spPr>
          <a:xfrm>
            <a:off x="339623" y="138718"/>
            <a:ext cx="7587342" cy="892552"/>
          </a:xfrm>
          <a:prstGeom prst="rect">
            <a:avLst/>
          </a:prstGeom>
        </p:spPr>
        <p:txBody>
          <a:bodyPr wrap="square">
            <a:spAutoFit/>
          </a:bodyPr>
          <a:lstStyle/>
          <a:p>
            <a:pPr>
              <a:defRPr/>
            </a:pPr>
            <a:r>
              <a:rPr lang="en-US" sz="2800" b="1" i="1" dirty="0">
                <a:solidFill>
                  <a:schemeClr val="tx2">
                    <a:lumMod val="75000"/>
                  </a:schemeClr>
                </a:solidFill>
                <a:cs typeface="Calibri" panose="020F0502020204030204" pitchFamily="34" charset="0"/>
              </a:rPr>
              <a:t>scRNASeq</a:t>
            </a:r>
          </a:p>
          <a:p>
            <a:pPr>
              <a:defRPr/>
            </a:pPr>
            <a:r>
              <a:rPr lang="en-US" sz="2400" b="1" i="1" dirty="0">
                <a:solidFill>
                  <a:schemeClr val="accent2">
                    <a:lumMod val="75000"/>
                  </a:schemeClr>
                </a:solidFill>
                <a:cs typeface="Calibri" panose="020F0502020204030204" pitchFamily="34" charset="0"/>
              </a:rPr>
              <a:t>Advantages</a:t>
            </a:r>
            <a:endParaRPr lang="en-US" sz="2800" b="1" i="1" dirty="0">
              <a:solidFill>
                <a:schemeClr val="accent2">
                  <a:lumMod val="75000"/>
                </a:schemeClr>
              </a:solidFill>
              <a:cs typeface="Calibri" panose="020F0502020204030204" pitchFamily="34" charset="0"/>
            </a:endParaRPr>
          </a:p>
        </p:txBody>
      </p:sp>
      <p:pic>
        <p:nvPicPr>
          <p:cNvPr id="19" name="Picture 10" descr="GENOME-HEADER">
            <a:extLst>
              <a:ext uri="{FF2B5EF4-FFF2-40B4-BE49-F238E27FC236}">
                <a16:creationId xmlns:a16="http://schemas.microsoft.com/office/drawing/2014/main" id="{23953C6B-C285-433E-8690-8A18D6D9A7A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88572" y="2096"/>
            <a:ext cx="2093912"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96CADAF7-2740-40A1-AD08-7497E29DE63B}"/>
              </a:ext>
            </a:extLst>
          </p:cNvPr>
          <p:cNvSpPr/>
          <p:nvPr/>
        </p:nvSpPr>
        <p:spPr>
          <a:xfrm>
            <a:off x="195943" y="2248063"/>
            <a:ext cx="6887437" cy="3647152"/>
          </a:xfrm>
          <a:prstGeom prst="rect">
            <a:avLst/>
          </a:prstGeom>
        </p:spPr>
        <p:txBody>
          <a:bodyPr wrap="square">
            <a:spAutoFit/>
          </a:bodyPr>
          <a:lstStyle/>
          <a:p>
            <a:pPr marL="185738" indent="-185738">
              <a:buClr>
                <a:schemeClr val="accent2"/>
              </a:buClr>
              <a:buSzPct val="85000"/>
              <a:buFont typeface="Arial" panose="020B0604020202020204" pitchFamily="34" charset="0"/>
              <a:buChar char="•"/>
              <a:defRPr/>
            </a:pPr>
            <a:r>
              <a:rPr lang="el-GR" altLang="en-US" sz="1700" dirty="0"/>
              <a:t>Προσδιορισμός και χαρακτηρισμός των διαφορετικών κυτταρικών τύπων σε ετερογενείς κυτταρικούς πληθυσμούς ενός ιστού.</a:t>
            </a:r>
          </a:p>
          <a:p>
            <a:pPr>
              <a:buClr>
                <a:schemeClr val="accent2"/>
              </a:buClr>
              <a:buSzPct val="85000"/>
              <a:defRPr/>
            </a:pPr>
            <a:endParaRPr lang="en-US" altLang="en-US" sz="1600" dirty="0"/>
          </a:p>
          <a:p>
            <a:pPr marL="185738" indent="-185738">
              <a:buClr>
                <a:schemeClr val="accent2"/>
              </a:buClr>
              <a:buSzPct val="85000"/>
              <a:buFont typeface="Arial" panose="020B0604020202020204" pitchFamily="34" charset="0"/>
              <a:buChar char="•"/>
              <a:defRPr/>
            </a:pPr>
            <a:r>
              <a:rPr lang="el-GR" altLang="en-US" sz="1700" dirty="0"/>
              <a:t>Ανακάλυψη νέων </a:t>
            </a:r>
            <a:r>
              <a:rPr lang="el-GR" altLang="en-US" sz="1700" dirty="0" err="1"/>
              <a:t>βιοδεικτών</a:t>
            </a:r>
            <a:r>
              <a:rPr lang="el-GR" altLang="en-US" sz="1700" dirty="0"/>
              <a:t> και ρυθμιστικών μονοπατιών.</a:t>
            </a:r>
          </a:p>
          <a:p>
            <a:pPr>
              <a:buClr>
                <a:schemeClr val="accent2"/>
              </a:buClr>
              <a:buSzPct val="85000"/>
              <a:defRPr/>
            </a:pPr>
            <a:endParaRPr lang="el-GR" altLang="en-US" sz="1600" dirty="0"/>
          </a:p>
          <a:p>
            <a:pPr marL="185738" indent="-185738">
              <a:buClr>
                <a:schemeClr val="accent2"/>
              </a:buClr>
              <a:buSzPct val="85000"/>
              <a:buFont typeface="Arial" panose="020B0604020202020204" pitchFamily="34" charset="0"/>
              <a:buChar char="•"/>
              <a:defRPr/>
            </a:pPr>
            <a:r>
              <a:rPr lang="el-GR" altLang="en-US" sz="1700" dirty="0"/>
              <a:t>Ανακάλυψη νέων και σπάνιων κυτταρικών τύπων κυττάρων.</a:t>
            </a:r>
          </a:p>
          <a:p>
            <a:pPr>
              <a:buClr>
                <a:schemeClr val="accent2"/>
              </a:buClr>
              <a:buSzPct val="85000"/>
              <a:defRPr/>
            </a:pPr>
            <a:endParaRPr lang="el-GR" altLang="en-US" sz="1600" dirty="0"/>
          </a:p>
          <a:p>
            <a:pPr marL="185738" indent="-185738">
              <a:buClr>
                <a:schemeClr val="accent2"/>
              </a:buClr>
              <a:buSzPct val="85000"/>
              <a:buFont typeface="Arial" panose="020B0604020202020204" pitchFamily="34" charset="0"/>
              <a:buChar char="•"/>
              <a:defRPr/>
            </a:pPr>
            <a:r>
              <a:rPr lang="el-GR" altLang="en-US" sz="1700" dirty="0"/>
              <a:t>Διάκριση διαφορετικών αναπτυξιακών καταστάσεων και γενεαλογικών σχέσεων.</a:t>
            </a:r>
          </a:p>
          <a:p>
            <a:pPr>
              <a:buClr>
                <a:schemeClr val="accent2"/>
              </a:buClr>
              <a:buSzPct val="85000"/>
              <a:defRPr/>
            </a:pPr>
            <a:endParaRPr lang="el-GR" altLang="en-US" sz="1600" dirty="0"/>
          </a:p>
          <a:p>
            <a:pPr marL="185738" indent="-185738">
              <a:buClr>
                <a:schemeClr val="accent2"/>
              </a:buClr>
              <a:buSzPct val="85000"/>
              <a:buFont typeface="Arial" panose="020B0604020202020204" pitchFamily="34" charset="0"/>
              <a:buChar char="•"/>
              <a:defRPr/>
            </a:pPr>
            <a:r>
              <a:rPr lang="el-GR" altLang="en-US" sz="1700" dirty="0"/>
              <a:t>Ταυτοποίηση μεταλλαγών, </a:t>
            </a:r>
            <a:r>
              <a:rPr lang="el-GR" altLang="en-US" sz="1700" dirty="0" err="1"/>
              <a:t>επιγενετικών</a:t>
            </a:r>
            <a:r>
              <a:rPr lang="el-GR" altLang="en-US" sz="1700" dirty="0"/>
              <a:t> τροποποιήσεων και μεταβολών στη γονιδιακή έκφραση σε συγκεκριμένα κύτταρα.</a:t>
            </a:r>
          </a:p>
          <a:p>
            <a:pPr>
              <a:buClr>
                <a:schemeClr val="accent2"/>
              </a:buClr>
              <a:buSzPct val="85000"/>
              <a:defRPr/>
            </a:pPr>
            <a:endParaRPr lang="el-GR" altLang="en-US" sz="1600" dirty="0"/>
          </a:p>
          <a:p>
            <a:pPr marL="185738" indent="-185738">
              <a:buClr>
                <a:schemeClr val="accent2"/>
              </a:buClr>
              <a:buSzPct val="85000"/>
              <a:buFont typeface="Arial" panose="020B0604020202020204" pitchFamily="34" charset="0"/>
              <a:buChar char="•"/>
              <a:defRPr/>
            </a:pPr>
            <a:r>
              <a:rPr lang="el-GR" altLang="en-US" sz="1700" dirty="0"/>
              <a:t>Ανίχνευση υπολειπόμενης νόσου στον καρκίνο.</a:t>
            </a:r>
          </a:p>
        </p:txBody>
      </p:sp>
    </p:spTree>
    <p:extLst>
      <p:ext uri="{BB962C8B-B14F-4D97-AF65-F5344CB8AC3E}">
        <p14:creationId xmlns:p14="http://schemas.microsoft.com/office/powerpoint/2010/main" val="47160645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12BFFB5-F038-4D54-8034-A30A3F1232B3}"/>
              </a:ext>
            </a:extLst>
          </p:cNvPr>
          <p:cNvSpPr/>
          <p:nvPr/>
        </p:nvSpPr>
        <p:spPr>
          <a:xfrm>
            <a:off x="31729" y="5036661"/>
            <a:ext cx="8043325" cy="1754326"/>
          </a:xfrm>
          <a:prstGeom prst="rect">
            <a:avLst/>
          </a:prstGeom>
        </p:spPr>
        <p:txBody>
          <a:bodyPr wrap="square">
            <a:spAutoFit/>
          </a:bodyPr>
          <a:lstStyle/>
          <a:p>
            <a:r>
              <a:rPr lang="en-US" sz="1600" dirty="0"/>
              <a:t>A. Tissue dissociation to obtain single-cells in suspension</a:t>
            </a:r>
          </a:p>
          <a:p>
            <a:endParaRPr lang="en-US" sz="300" dirty="0"/>
          </a:p>
          <a:p>
            <a:r>
              <a:rPr lang="en-US" sz="1600" dirty="0"/>
              <a:t>B. Isolation and capture of the single cells, molecular barcoding, cell lysis, reverse transcription </a:t>
            </a:r>
            <a:endParaRPr lang="el-GR" sz="1600" dirty="0"/>
          </a:p>
          <a:p>
            <a:r>
              <a:rPr lang="el-GR" sz="1600" dirty="0"/>
              <a:t>     </a:t>
            </a:r>
            <a:r>
              <a:rPr lang="en-US" sz="1600" dirty="0"/>
              <a:t>and cDNA amplification</a:t>
            </a:r>
          </a:p>
          <a:p>
            <a:endParaRPr lang="en-US" sz="300" dirty="0"/>
          </a:p>
          <a:p>
            <a:r>
              <a:rPr lang="en-US" sz="1600" dirty="0"/>
              <a:t>C. Library preparation</a:t>
            </a:r>
          </a:p>
          <a:p>
            <a:endParaRPr lang="en-US" sz="300" dirty="0"/>
          </a:p>
          <a:p>
            <a:r>
              <a:rPr lang="en-US" sz="1600" dirty="0"/>
              <a:t>D. Next Generation Sequencing</a:t>
            </a:r>
          </a:p>
          <a:p>
            <a:endParaRPr lang="en-US" sz="300" dirty="0"/>
          </a:p>
          <a:p>
            <a:r>
              <a:rPr lang="en-US" sz="1600" dirty="0"/>
              <a:t>E. Data analysis</a:t>
            </a:r>
          </a:p>
        </p:txBody>
      </p:sp>
      <p:pic>
        <p:nvPicPr>
          <p:cNvPr id="11" name="Picture 10">
            <a:extLst>
              <a:ext uri="{FF2B5EF4-FFF2-40B4-BE49-F238E27FC236}">
                <a16:creationId xmlns:a16="http://schemas.microsoft.com/office/drawing/2014/main" id="{2CC43285-CA85-4B59-8F25-A16E184A78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30843" y="3529372"/>
            <a:ext cx="1379450" cy="936056"/>
          </a:xfrm>
          <a:prstGeom prst="rect">
            <a:avLst/>
          </a:prstGeom>
        </p:spPr>
      </p:pic>
      <p:pic>
        <p:nvPicPr>
          <p:cNvPr id="21" name="Picture 20">
            <a:extLst>
              <a:ext uri="{FF2B5EF4-FFF2-40B4-BE49-F238E27FC236}">
                <a16:creationId xmlns:a16="http://schemas.microsoft.com/office/drawing/2014/main" id="{9A265EDE-AFCD-48CF-A0F3-4552719DEEC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65260" y="5052272"/>
            <a:ext cx="1928756" cy="1779036"/>
          </a:xfrm>
          <a:prstGeom prst="rect">
            <a:avLst/>
          </a:prstGeom>
        </p:spPr>
      </p:pic>
      <p:pic>
        <p:nvPicPr>
          <p:cNvPr id="23" name="Picture 22">
            <a:extLst>
              <a:ext uri="{FF2B5EF4-FFF2-40B4-BE49-F238E27FC236}">
                <a16:creationId xmlns:a16="http://schemas.microsoft.com/office/drawing/2014/main" id="{76953199-2180-4E80-8B2B-E3F26B26619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69545" y="3283630"/>
            <a:ext cx="1568289" cy="1493963"/>
          </a:xfrm>
          <a:prstGeom prst="rect">
            <a:avLst/>
          </a:prstGeom>
        </p:spPr>
      </p:pic>
      <p:pic>
        <p:nvPicPr>
          <p:cNvPr id="25" name="Picture 24">
            <a:extLst>
              <a:ext uri="{FF2B5EF4-FFF2-40B4-BE49-F238E27FC236}">
                <a16:creationId xmlns:a16="http://schemas.microsoft.com/office/drawing/2014/main" id="{34C3D655-0DD1-43B4-B765-29056F8535D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35392" y="818466"/>
            <a:ext cx="2436278" cy="2035910"/>
          </a:xfrm>
          <a:prstGeom prst="rect">
            <a:avLst/>
          </a:prstGeom>
        </p:spPr>
      </p:pic>
      <p:pic>
        <p:nvPicPr>
          <p:cNvPr id="38" name="Picture 37">
            <a:extLst>
              <a:ext uri="{FF2B5EF4-FFF2-40B4-BE49-F238E27FC236}">
                <a16:creationId xmlns:a16="http://schemas.microsoft.com/office/drawing/2014/main" id="{A2F79850-ED06-40A2-B449-AE277BD24E8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37296" y="997801"/>
            <a:ext cx="2787508" cy="946270"/>
          </a:xfrm>
          <a:prstGeom prst="rect">
            <a:avLst/>
          </a:prstGeom>
        </p:spPr>
      </p:pic>
      <p:pic>
        <p:nvPicPr>
          <p:cNvPr id="44" name="Picture 43">
            <a:extLst>
              <a:ext uri="{FF2B5EF4-FFF2-40B4-BE49-F238E27FC236}">
                <a16:creationId xmlns:a16="http://schemas.microsoft.com/office/drawing/2014/main" id="{4E871A1A-0D0A-4246-B55C-CD75C0EA14F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170740" y="710663"/>
            <a:ext cx="2505605" cy="323470"/>
          </a:xfrm>
          <a:prstGeom prst="rect">
            <a:avLst/>
          </a:prstGeom>
        </p:spPr>
      </p:pic>
      <p:pic>
        <p:nvPicPr>
          <p:cNvPr id="46" name="Picture 45">
            <a:extLst>
              <a:ext uri="{FF2B5EF4-FFF2-40B4-BE49-F238E27FC236}">
                <a16:creationId xmlns:a16="http://schemas.microsoft.com/office/drawing/2014/main" id="{F11DFF5F-8ADD-4683-B708-6B4CE63742A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091858" y="3674611"/>
            <a:ext cx="804047" cy="685660"/>
          </a:xfrm>
          <a:prstGeom prst="rect">
            <a:avLst/>
          </a:prstGeom>
        </p:spPr>
      </p:pic>
      <p:pic>
        <p:nvPicPr>
          <p:cNvPr id="48" name="Picture 47">
            <a:extLst>
              <a:ext uri="{FF2B5EF4-FFF2-40B4-BE49-F238E27FC236}">
                <a16:creationId xmlns:a16="http://schemas.microsoft.com/office/drawing/2014/main" id="{52446E68-E156-4BFE-956B-2C6F96EADB4C}"/>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879583" y="3666959"/>
            <a:ext cx="1476885" cy="843934"/>
          </a:xfrm>
          <a:prstGeom prst="rect">
            <a:avLst/>
          </a:prstGeom>
        </p:spPr>
      </p:pic>
      <p:pic>
        <p:nvPicPr>
          <p:cNvPr id="49" name="Picture 48">
            <a:extLst>
              <a:ext uri="{FF2B5EF4-FFF2-40B4-BE49-F238E27FC236}">
                <a16:creationId xmlns:a16="http://schemas.microsoft.com/office/drawing/2014/main" id="{C2D9F8F0-E609-4454-9E2E-0B46C1B748EA}"/>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10800000">
            <a:off x="5910294" y="3909360"/>
            <a:ext cx="254763" cy="316523"/>
          </a:xfrm>
          <a:prstGeom prst="rect">
            <a:avLst/>
          </a:prstGeom>
        </p:spPr>
      </p:pic>
      <p:pic>
        <p:nvPicPr>
          <p:cNvPr id="50" name="Picture 49">
            <a:extLst>
              <a:ext uri="{FF2B5EF4-FFF2-40B4-BE49-F238E27FC236}">
                <a16:creationId xmlns:a16="http://schemas.microsoft.com/office/drawing/2014/main" id="{F37040FF-4113-4359-A970-34BFF661EE57}"/>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10800000">
            <a:off x="6767356" y="3909360"/>
            <a:ext cx="254763" cy="316523"/>
          </a:xfrm>
          <a:prstGeom prst="rect">
            <a:avLst/>
          </a:prstGeom>
        </p:spPr>
      </p:pic>
      <p:sp>
        <p:nvSpPr>
          <p:cNvPr id="54" name="Rectangle: Rounded Corners 53">
            <a:extLst>
              <a:ext uri="{FF2B5EF4-FFF2-40B4-BE49-F238E27FC236}">
                <a16:creationId xmlns:a16="http://schemas.microsoft.com/office/drawing/2014/main" id="{1F5732BA-C557-416B-A9EC-D8710DEE7F8A}"/>
              </a:ext>
            </a:extLst>
          </p:cNvPr>
          <p:cNvSpPr/>
          <p:nvPr/>
        </p:nvSpPr>
        <p:spPr>
          <a:xfrm>
            <a:off x="5025573" y="686344"/>
            <a:ext cx="2787508" cy="1290572"/>
          </a:xfrm>
          <a:prstGeom prst="roundRect">
            <a:avLst>
              <a:gd name="adj" fmla="val 9859"/>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Rectangle: Rounded Corners 54">
            <a:extLst>
              <a:ext uri="{FF2B5EF4-FFF2-40B4-BE49-F238E27FC236}">
                <a16:creationId xmlns:a16="http://schemas.microsoft.com/office/drawing/2014/main" id="{9B4806D6-463F-4C5E-9DF7-94BAB37E8B85}"/>
              </a:ext>
            </a:extLst>
          </p:cNvPr>
          <p:cNvSpPr/>
          <p:nvPr/>
        </p:nvSpPr>
        <p:spPr>
          <a:xfrm>
            <a:off x="4550858" y="2061231"/>
            <a:ext cx="3749582" cy="1215057"/>
          </a:xfrm>
          <a:prstGeom prst="roundRect">
            <a:avLst>
              <a:gd name="adj" fmla="val 9859"/>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Rectangle: Rounded Corners 55">
            <a:extLst>
              <a:ext uri="{FF2B5EF4-FFF2-40B4-BE49-F238E27FC236}">
                <a16:creationId xmlns:a16="http://schemas.microsoft.com/office/drawing/2014/main" id="{20124FED-1E1F-4DB3-9914-A2BBC5DD12CC}"/>
              </a:ext>
            </a:extLst>
          </p:cNvPr>
          <p:cNvSpPr/>
          <p:nvPr/>
        </p:nvSpPr>
        <p:spPr>
          <a:xfrm>
            <a:off x="4506011" y="3362857"/>
            <a:ext cx="3850455" cy="1290572"/>
          </a:xfrm>
          <a:prstGeom prst="roundRect">
            <a:avLst>
              <a:gd name="adj" fmla="val 9859"/>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6" name="Picture 65">
            <a:extLst>
              <a:ext uri="{FF2B5EF4-FFF2-40B4-BE49-F238E27FC236}">
                <a16:creationId xmlns:a16="http://schemas.microsoft.com/office/drawing/2014/main" id="{0165AC70-0B9C-413C-8028-C9C47F3E58F5}"/>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647548" y="2163827"/>
            <a:ext cx="3566143" cy="707886"/>
          </a:xfrm>
          <a:prstGeom prst="rect">
            <a:avLst/>
          </a:prstGeom>
        </p:spPr>
      </p:pic>
      <p:pic>
        <p:nvPicPr>
          <p:cNvPr id="68" name="Picture 67">
            <a:extLst>
              <a:ext uri="{FF2B5EF4-FFF2-40B4-BE49-F238E27FC236}">
                <a16:creationId xmlns:a16="http://schemas.microsoft.com/office/drawing/2014/main" id="{6C48CC0D-C209-4D1F-B755-C7749777117D}"/>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745150" y="2793829"/>
            <a:ext cx="810934" cy="405467"/>
          </a:xfrm>
          <a:prstGeom prst="rect">
            <a:avLst/>
          </a:prstGeom>
        </p:spPr>
      </p:pic>
      <p:pic>
        <p:nvPicPr>
          <p:cNvPr id="70" name="Picture 69">
            <a:extLst>
              <a:ext uri="{FF2B5EF4-FFF2-40B4-BE49-F238E27FC236}">
                <a16:creationId xmlns:a16="http://schemas.microsoft.com/office/drawing/2014/main" id="{812B7651-CA1F-4BC7-A0CE-1E4909E5060D}"/>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888461" y="2830029"/>
            <a:ext cx="810934" cy="405467"/>
          </a:xfrm>
          <a:prstGeom prst="rect">
            <a:avLst/>
          </a:prstGeom>
        </p:spPr>
      </p:pic>
      <p:pic>
        <p:nvPicPr>
          <p:cNvPr id="72" name="Picture 71">
            <a:extLst>
              <a:ext uri="{FF2B5EF4-FFF2-40B4-BE49-F238E27FC236}">
                <a16:creationId xmlns:a16="http://schemas.microsoft.com/office/drawing/2014/main" id="{B7444932-C12F-4315-AB31-D1042D520524}"/>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6941269" y="2887618"/>
            <a:ext cx="981258" cy="377966"/>
          </a:xfrm>
          <a:prstGeom prst="rect">
            <a:avLst/>
          </a:prstGeom>
        </p:spPr>
      </p:pic>
      <p:sp>
        <p:nvSpPr>
          <p:cNvPr id="75" name="TextBox 74">
            <a:extLst>
              <a:ext uri="{FF2B5EF4-FFF2-40B4-BE49-F238E27FC236}">
                <a16:creationId xmlns:a16="http://schemas.microsoft.com/office/drawing/2014/main" id="{E9CD5284-8244-4FE7-BB5F-8528C0DF4565}"/>
              </a:ext>
            </a:extLst>
          </p:cNvPr>
          <p:cNvSpPr txBox="1"/>
          <p:nvPr/>
        </p:nvSpPr>
        <p:spPr>
          <a:xfrm>
            <a:off x="9494647" y="3168761"/>
            <a:ext cx="369012" cy="338554"/>
          </a:xfrm>
          <a:prstGeom prst="rect">
            <a:avLst/>
          </a:prstGeom>
          <a:noFill/>
        </p:spPr>
        <p:txBody>
          <a:bodyPr wrap="none" rtlCol="0">
            <a:spAutoFit/>
          </a:bodyPr>
          <a:lstStyle/>
          <a:p>
            <a:r>
              <a:rPr lang="en-US" sz="1600" dirty="0">
                <a:solidFill>
                  <a:schemeClr val="tx1">
                    <a:lumMod val="75000"/>
                    <a:lumOff val="25000"/>
                  </a:schemeClr>
                </a:solidFill>
                <a:latin typeface="Berlin Sans FB" panose="020E0602020502020306" pitchFamily="34" charset="0"/>
              </a:rPr>
              <a:t>D.</a:t>
            </a:r>
          </a:p>
        </p:txBody>
      </p:sp>
      <p:sp>
        <p:nvSpPr>
          <p:cNvPr id="76" name="TextBox 75">
            <a:extLst>
              <a:ext uri="{FF2B5EF4-FFF2-40B4-BE49-F238E27FC236}">
                <a16:creationId xmlns:a16="http://schemas.microsoft.com/office/drawing/2014/main" id="{9AA9EF59-2EFC-4A51-8429-944CC893DE41}"/>
              </a:ext>
            </a:extLst>
          </p:cNvPr>
          <p:cNvSpPr txBox="1"/>
          <p:nvPr/>
        </p:nvSpPr>
        <p:spPr>
          <a:xfrm>
            <a:off x="4509548" y="756903"/>
            <a:ext cx="364202" cy="338554"/>
          </a:xfrm>
          <a:prstGeom prst="rect">
            <a:avLst/>
          </a:prstGeom>
          <a:noFill/>
        </p:spPr>
        <p:txBody>
          <a:bodyPr wrap="none" rtlCol="0">
            <a:spAutoFit/>
          </a:bodyPr>
          <a:lstStyle/>
          <a:p>
            <a:r>
              <a:rPr lang="en-US" sz="1600" dirty="0">
                <a:solidFill>
                  <a:schemeClr val="tx1">
                    <a:lumMod val="75000"/>
                    <a:lumOff val="25000"/>
                  </a:schemeClr>
                </a:solidFill>
                <a:latin typeface="Berlin Sans FB" panose="020E0602020502020306" pitchFamily="34" charset="0"/>
              </a:rPr>
              <a:t>B.</a:t>
            </a:r>
          </a:p>
        </p:txBody>
      </p:sp>
      <p:sp>
        <p:nvSpPr>
          <p:cNvPr id="77" name="TextBox 76">
            <a:extLst>
              <a:ext uri="{FF2B5EF4-FFF2-40B4-BE49-F238E27FC236}">
                <a16:creationId xmlns:a16="http://schemas.microsoft.com/office/drawing/2014/main" id="{04326EFD-D0A3-44D3-91DE-3C0B7A01644B}"/>
              </a:ext>
            </a:extLst>
          </p:cNvPr>
          <p:cNvSpPr txBox="1"/>
          <p:nvPr/>
        </p:nvSpPr>
        <p:spPr>
          <a:xfrm>
            <a:off x="9475968" y="878507"/>
            <a:ext cx="351378" cy="338554"/>
          </a:xfrm>
          <a:prstGeom prst="rect">
            <a:avLst/>
          </a:prstGeom>
          <a:noFill/>
        </p:spPr>
        <p:txBody>
          <a:bodyPr wrap="none" rtlCol="0">
            <a:spAutoFit/>
          </a:bodyPr>
          <a:lstStyle/>
          <a:p>
            <a:r>
              <a:rPr lang="en-US" sz="1600" dirty="0">
                <a:solidFill>
                  <a:schemeClr val="tx1">
                    <a:lumMod val="75000"/>
                    <a:lumOff val="25000"/>
                  </a:schemeClr>
                </a:solidFill>
                <a:latin typeface="Berlin Sans FB" panose="020E0602020502020306" pitchFamily="34" charset="0"/>
              </a:rPr>
              <a:t>C.</a:t>
            </a:r>
          </a:p>
        </p:txBody>
      </p:sp>
      <p:sp>
        <p:nvSpPr>
          <p:cNvPr id="78" name="TextBox 77">
            <a:extLst>
              <a:ext uri="{FF2B5EF4-FFF2-40B4-BE49-F238E27FC236}">
                <a16:creationId xmlns:a16="http://schemas.microsoft.com/office/drawing/2014/main" id="{A0E99833-A0F4-4E03-9316-57E248727ACA}"/>
              </a:ext>
            </a:extLst>
          </p:cNvPr>
          <p:cNvSpPr txBox="1"/>
          <p:nvPr/>
        </p:nvSpPr>
        <p:spPr>
          <a:xfrm>
            <a:off x="9520202" y="4942222"/>
            <a:ext cx="340158" cy="338554"/>
          </a:xfrm>
          <a:prstGeom prst="rect">
            <a:avLst/>
          </a:prstGeom>
          <a:noFill/>
        </p:spPr>
        <p:txBody>
          <a:bodyPr wrap="none" rtlCol="0">
            <a:spAutoFit/>
          </a:bodyPr>
          <a:lstStyle/>
          <a:p>
            <a:r>
              <a:rPr lang="en-US" sz="1600" dirty="0">
                <a:solidFill>
                  <a:schemeClr val="tx1">
                    <a:lumMod val="75000"/>
                    <a:lumOff val="25000"/>
                  </a:schemeClr>
                </a:solidFill>
                <a:latin typeface="Berlin Sans FB" panose="020E0602020502020306" pitchFamily="34" charset="0"/>
              </a:rPr>
              <a:t>E.</a:t>
            </a:r>
          </a:p>
        </p:txBody>
      </p:sp>
      <p:sp>
        <p:nvSpPr>
          <p:cNvPr id="79" name="TextBox 78">
            <a:extLst>
              <a:ext uri="{FF2B5EF4-FFF2-40B4-BE49-F238E27FC236}">
                <a16:creationId xmlns:a16="http://schemas.microsoft.com/office/drawing/2014/main" id="{2DFACF3C-1527-40F1-9DBA-1FCF6EB8B2BF}"/>
              </a:ext>
            </a:extLst>
          </p:cNvPr>
          <p:cNvSpPr txBox="1"/>
          <p:nvPr/>
        </p:nvSpPr>
        <p:spPr>
          <a:xfrm>
            <a:off x="283050" y="1993125"/>
            <a:ext cx="364202" cy="338554"/>
          </a:xfrm>
          <a:prstGeom prst="rect">
            <a:avLst/>
          </a:prstGeom>
          <a:noFill/>
        </p:spPr>
        <p:txBody>
          <a:bodyPr wrap="none" rtlCol="0">
            <a:spAutoFit/>
          </a:bodyPr>
          <a:lstStyle/>
          <a:p>
            <a:r>
              <a:rPr lang="en-US" sz="1600" dirty="0">
                <a:solidFill>
                  <a:schemeClr val="tx1">
                    <a:lumMod val="75000"/>
                    <a:lumOff val="25000"/>
                  </a:schemeClr>
                </a:solidFill>
                <a:latin typeface="Berlin Sans FB" panose="020E0602020502020306" pitchFamily="34" charset="0"/>
              </a:rPr>
              <a:t>A.</a:t>
            </a:r>
          </a:p>
        </p:txBody>
      </p:sp>
      <p:pic>
        <p:nvPicPr>
          <p:cNvPr id="3" name="Picture 2">
            <a:extLst>
              <a:ext uri="{FF2B5EF4-FFF2-40B4-BE49-F238E27FC236}">
                <a16:creationId xmlns:a16="http://schemas.microsoft.com/office/drawing/2014/main" id="{E2E9808D-DBBC-43E7-BE45-E8DE8FE24099}"/>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70508" y="2402060"/>
            <a:ext cx="876654" cy="705135"/>
          </a:xfrm>
          <a:prstGeom prst="rect">
            <a:avLst/>
          </a:prstGeom>
        </p:spPr>
      </p:pic>
      <p:pic>
        <p:nvPicPr>
          <p:cNvPr id="5" name="Picture 4">
            <a:extLst>
              <a:ext uri="{FF2B5EF4-FFF2-40B4-BE49-F238E27FC236}">
                <a16:creationId xmlns:a16="http://schemas.microsoft.com/office/drawing/2014/main" id="{A22B3142-2674-4EB3-8920-6B27F87EDFCF}"/>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2702734" y="2393465"/>
            <a:ext cx="419269" cy="705135"/>
          </a:xfrm>
          <a:prstGeom prst="rect">
            <a:avLst/>
          </a:prstGeom>
        </p:spPr>
      </p:pic>
      <p:sp>
        <p:nvSpPr>
          <p:cNvPr id="6" name="Arrow: Right 5">
            <a:extLst>
              <a:ext uri="{FF2B5EF4-FFF2-40B4-BE49-F238E27FC236}">
                <a16:creationId xmlns:a16="http://schemas.microsoft.com/office/drawing/2014/main" id="{10A8C97D-61A8-4312-83A1-D2F6CBBD78F6}"/>
              </a:ext>
            </a:extLst>
          </p:cNvPr>
          <p:cNvSpPr/>
          <p:nvPr/>
        </p:nvSpPr>
        <p:spPr>
          <a:xfrm>
            <a:off x="1832695" y="2668759"/>
            <a:ext cx="275926" cy="12507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Arrow: Right 50">
            <a:extLst>
              <a:ext uri="{FF2B5EF4-FFF2-40B4-BE49-F238E27FC236}">
                <a16:creationId xmlns:a16="http://schemas.microsoft.com/office/drawing/2014/main" id="{18B4D7A2-4D35-4E47-ADAD-7124144F5182}"/>
              </a:ext>
            </a:extLst>
          </p:cNvPr>
          <p:cNvSpPr/>
          <p:nvPr/>
        </p:nvSpPr>
        <p:spPr>
          <a:xfrm>
            <a:off x="3458540" y="2664555"/>
            <a:ext cx="275926" cy="12507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Left Brace 7">
            <a:extLst>
              <a:ext uri="{FF2B5EF4-FFF2-40B4-BE49-F238E27FC236}">
                <a16:creationId xmlns:a16="http://schemas.microsoft.com/office/drawing/2014/main" id="{63701A88-1D06-4EDA-9013-67B20C0EAC0D}"/>
              </a:ext>
            </a:extLst>
          </p:cNvPr>
          <p:cNvSpPr/>
          <p:nvPr/>
        </p:nvSpPr>
        <p:spPr>
          <a:xfrm>
            <a:off x="4051912" y="632488"/>
            <a:ext cx="411270" cy="4219581"/>
          </a:xfrm>
          <a:prstGeom prst="leftBrace">
            <a:avLst>
              <a:gd name="adj1" fmla="val 64700"/>
              <a:gd name="adj2" fmla="val 50000"/>
            </a:avLst>
          </a:prstGeom>
          <a:ln w="158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7" name="Left Brace 56">
            <a:extLst>
              <a:ext uri="{FF2B5EF4-FFF2-40B4-BE49-F238E27FC236}">
                <a16:creationId xmlns:a16="http://schemas.microsoft.com/office/drawing/2014/main" id="{97D7A522-24D8-492C-9138-4203D77D0150}"/>
              </a:ext>
            </a:extLst>
          </p:cNvPr>
          <p:cNvSpPr/>
          <p:nvPr/>
        </p:nvSpPr>
        <p:spPr>
          <a:xfrm rot="10800000">
            <a:off x="8402828" y="630340"/>
            <a:ext cx="411270" cy="4219581"/>
          </a:xfrm>
          <a:prstGeom prst="leftBrace">
            <a:avLst>
              <a:gd name="adj1" fmla="val 64700"/>
              <a:gd name="adj2" fmla="val 71976"/>
            </a:avLst>
          </a:prstGeom>
          <a:ln w="158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9" name="Arrow: Right 58">
            <a:extLst>
              <a:ext uri="{FF2B5EF4-FFF2-40B4-BE49-F238E27FC236}">
                <a16:creationId xmlns:a16="http://schemas.microsoft.com/office/drawing/2014/main" id="{97C22926-53CF-4BBC-A52F-32A40ACE3025}"/>
              </a:ext>
            </a:extLst>
          </p:cNvPr>
          <p:cNvSpPr/>
          <p:nvPr/>
        </p:nvSpPr>
        <p:spPr>
          <a:xfrm>
            <a:off x="9094737" y="1752481"/>
            <a:ext cx="275926" cy="12507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Arrow: Right 59">
            <a:extLst>
              <a:ext uri="{FF2B5EF4-FFF2-40B4-BE49-F238E27FC236}">
                <a16:creationId xmlns:a16="http://schemas.microsoft.com/office/drawing/2014/main" id="{AF209786-3965-4D44-B439-5CF91C7AA0AE}"/>
              </a:ext>
            </a:extLst>
          </p:cNvPr>
          <p:cNvSpPr/>
          <p:nvPr/>
        </p:nvSpPr>
        <p:spPr>
          <a:xfrm rot="5400000">
            <a:off x="10615568" y="3009828"/>
            <a:ext cx="275926" cy="12507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Arrow: Right 60">
            <a:extLst>
              <a:ext uri="{FF2B5EF4-FFF2-40B4-BE49-F238E27FC236}">
                <a16:creationId xmlns:a16="http://schemas.microsoft.com/office/drawing/2014/main" id="{B8FDBD1A-9767-4383-AD6B-3ACE894A48C3}"/>
              </a:ext>
            </a:extLst>
          </p:cNvPr>
          <p:cNvSpPr/>
          <p:nvPr/>
        </p:nvSpPr>
        <p:spPr>
          <a:xfrm rot="5400000">
            <a:off x="10613420" y="4849361"/>
            <a:ext cx="275926" cy="12507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120B264C-FBC3-4175-AEC8-40AAF62B5A98}"/>
              </a:ext>
            </a:extLst>
          </p:cNvPr>
          <p:cNvPicPr>
            <a:picLocks noChangeAspect="1"/>
          </p:cNvPicPr>
          <p:nvPr/>
        </p:nvPicPr>
        <p:blipFill>
          <a:blip r:embed="rId18"/>
          <a:stretch>
            <a:fillRect/>
          </a:stretch>
        </p:blipFill>
        <p:spPr>
          <a:xfrm>
            <a:off x="1454648" y="1821339"/>
            <a:ext cx="1027616" cy="724908"/>
          </a:xfrm>
          <a:prstGeom prst="rect">
            <a:avLst/>
          </a:prstGeom>
        </p:spPr>
      </p:pic>
      <p:sp>
        <p:nvSpPr>
          <p:cNvPr id="9" name="TextBox 8">
            <a:extLst>
              <a:ext uri="{FF2B5EF4-FFF2-40B4-BE49-F238E27FC236}">
                <a16:creationId xmlns:a16="http://schemas.microsoft.com/office/drawing/2014/main" id="{C66076A4-DA95-42EB-9AA3-8C30D50ACFB2}"/>
              </a:ext>
            </a:extLst>
          </p:cNvPr>
          <p:cNvSpPr txBox="1"/>
          <p:nvPr/>
        </p:nvSpPr>
        <p:spPr>
          <a:xfrm>
            <a:off x="-170053" y="3067740"/>
            <a:ext cx="2305724" cy="738664"/>
          </a:xfrm>
          <a:prstGeom prst="rect">
            <a:avLst/>
          </a:prstGeom>
          <a:noFill/>
        </p:spPr>
        <p:txBody>
          <a:bodyPr wrap="square" rtlCol="0">
            <a:spAutoFit/>
          </a:bodyPr>
          <a:lstStyle/>
          <a:p>
            <a:pPr marL="285750" indent="-104775">
              <a:buClr>
                <a:schemeClr val="accent2">
                  <a:lumMod val="75000"/>
                </a:schemeClr>
              </a:buClr>
              <a:buSzPct val="100000"/>
              <a:buFont typeface="Arial" panose="020B0604020202020204" pitchFamily="34" charset="0"/>
              <a:buChar char="•"/>
            </a:pPr>
            <a:r>
              <a:rPr lang="en-US" sz="1400" dirty="0"/>
              <a:t>Patient samples</a:t>
            </a:r>
          </a:p>
          <a:p>
            <a:pPr marL="285750" indent="-104775">
              <a:buClr>
                <a:schemeClr val="accent2">
                  <a:lumMod val="75000"/>
                </a:schemeClr>
              </a:buClr>
              <a:buSzPct val="100000"/>
              <a:buFont typeface="Arial" panose="020B0604020202020204" pitchFamily="34" charset="0"/>
              <a:buChar char="•"/>
            </a:pPr>
            <a:r>
              <a:rPr lang="en-US" sz="1400" dirty="0"/>
              <a:t>Model organism samples</a:t>
            </a:r>
          </a:p>
          <a:p>
            <a:pPr marL="285750" indent="-104775">
              <a:buClr>
                <a:schemeClr val="accent2">
                  <a:lumMod val="75000"/>
                </a:schemeClr>
              </a:buClr>
              <a:buSzPct val="100000"/>
              <a:buFont typeface="Arial" panose="020B0604020202020204" pitchFamily="34" charset="0"/>
              <a:buChar char="•"/>
            </a:pPr>
            <a:r>
              <a:rPr lang="en-US" sz="1400" dirty="0"/>
              <a:t>Cell lines</a:t>
            </a:r>
          </a:p>
        </p:txBody>
      </p:sp>
      <p:sp>
        <p:nvSpPr>
          <p:cNvPr id="10" name="TextBox 9">
            <a:extLst>
              <a:ext uri="{FF2B5EF4-FFF2-40B4-BE49-F238E27FC236}">
                <a16:creationId xmlns:a16="http://schemas.microsoft.com/office/drawing/2014/main" id="{CFA5E377-7E1A-4E3C-BA07-72E09002F61D}"/>
              </a:ext>
            </a:extLst>
          </p:cNvPr>
          <p:cNvSpPr txBox="1"/>
          <p:nvPr/>
        </p:nvSpPr>
        <p:spPr>
          <a:xfrm>
            <a:off x="2261885" y="3078572"/>
            <a:ext cx="1280579" cy="523220"/>
          </a:xfrm>
          <a:prstGeom prst="rect">
            <a:avLst/>
          </a:prstGeom>
          <a:noFill/>
        </p:spPr>
        <p:txBody>
          <a:bodyPr wrap="square" rtlCol="0">
            <a:spAutoFit/>
          </a:bodyPr>
          <a:lstStyle/>
          <a:p>
            <a:pPr algn="ctr"/>
            <a:r>
              <a:rPr lang="en-US" sz="1400" dirty="0"/>
              <a:t>Single cells in suspension</a:t>
            </a:r>
          </a:p>
        </p:txBody>
      </p:sp>
      <p:sp>
        <p:nvSpPr>
          <p:cNvPr id="52" name="Rectangle 51">
            <a:extLst>
              <a:ext uri="{FF2B5EF4-FFF2-40B4-BE49-F238E27FC236}">
                <a16:creationId xmlns:a16="http://schemas.microsoft.com/office/drawing/2014/main" id="{FFA1F3B2-DE8F-4EDB-AC5B-0702A1B52B1D}"/>
              </a:ext>
            </a:extLst>
          </p:cNvPr>
          <p:cNvSpPr/>
          <p:nvPr/>
        </p:nvSpPr>
        <p:spPr>
          <a:xfrm>
            <a:off x="339623" y="138718"/>
            <a:ext cx="7587342" cy="892552"/>
          </a:xfrm>
          <a:prstGeom prst="rect">
            <a:avLst/>
          </a:prstGeom>
        </p:spPr>
        <p:txBody>
          <a:bodyPr wrap="square">
            <a:spAutoFit/>
          </a:bodyPr>
          <a:lstStyle/>
          <a:p>
            <a:pPr>
              <a:defRPr/>
            </a:pPr>
            <a:r>
              <a:rPr lang="en-US" sz="2800" b="1" i="1" dirty="0">
                <a:solidFill>
                  <a:schemeClr val="tx2">
                    <a:lumMod val="75000"/>
                  </a:schemeClr>
                </a:solidFill>
                <a:cs typeface="Calibri" panose="020F0502020204030204" pitchFamily="34" charset="0"/>
              </a:rPr>
              <a:t>scRNASeq</a:t>
            </a:r>
          </a:p>
          <a:p>
            <a:pPr>
              <a:defRPr/>
            </a:pPr>
            <a:r>
              <a:rPr lang="en-US" sz="2400" b="1" i="1" dirty="0">
                <a:solidFill>
                  <a:schemeClr val="accent2">
                    <a:lumMod val="75000"/>
                  </a:schemeClr>
                </a:solidFill>
                <a:cs typeface="Calibri" panose="020F0502020204030204" pitchFamily="34" charset="0"/>
              </a:rPr>
              <a:t>Workflow</a:t>
            </a:r>
            <a:endParaRPr lang="en-US" sz="2800" b="1" i="1" dirty="0">
              <a:solidFill>
                <a:schemeClr val="accent2">
                  <a:lumMod val="75000"/>
                </a:schemeClr>
              </a:solidFill>
              <a:cs typeface="Calibri" panose="020F0502020204030204" pitchFamily="34" charset="0"/>
            </a:endParaRPr>
          </a:p>
        </p:txBody>
      </p:sp>
      <p:pic>
        <p:nvPicPr>
          <p:cNvPr id="53" name="Picture 10" descr="GENOME-HEADER">
            <a:extLst>
              <a:ext uri="{FF2B5EF4-FFF2-40B4-BE49-F238E27FC236}">
                <a16:creationId xmlns:a16="http://schemas.microsoft.com/office/drawing/2014/main" id="{297527E3-B0C8-4C4F-8F1F-A78562B19D41}"/>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0088572" y="2096"/>
            <a:ext cx="2093912"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4168063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10" descr="GENOME-HEADER">
            <a:extLst>
              <a:ext uri="{FF2B5EF4-FFF2-40B4-BE49-F238E27FC236}">
                <a16:creationId xmlns:a16="http://schemas.microsoft.com/office/drawing/2014/main" id="{BF8F2AE2-62AE-4D22-8A00-4E62D06DB2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15697" y="0"/>
            <a:ext cx="2576303" cy="3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a:extLst>
              <a:ext uri="{FF2B5EF4-FFF2-40B4-BE49-F238E27FC236}">
                <a16:creationId xmlns:a16="http://schemas.microsoft.com/office/drawing/2014/main" id="{4419C71D-07B2-4388-B8CB-7262586CB7B9}"/>
              </a:ext>
            </a:extLst>
          </p:cNvPr>
          <p:cNvSpPr/>
          <p:nvPr/>
        </p:nvSpPr>
        <p:spPr>
          <a:xfrm>
            <a:off x="606117" y="116040"/>
            <a:ext cx="4088363" cy="560153"/>
          </a:xfrm>
          <a:prstGeom prst="rect">
            <a:avLst/>
          </a:prstGeom>
        </p:spPr>
        <p:txBody>
          <a:bodyPr wrap="none">
            <a:spAutoFit/>
          </a:bodyPr>
          <a:lstStyle/>
          <a:p>
            <a:pPr lvl="0">
              <a:lnSpc>
                <a:spcPct val="95000"/>
              </a:lnSpc>
              <a:spcBef>
                <a:spcPct val="0"/>
              </a:spcBef>
            </a:pPr>
            <a:r>
              <a:rPr lang="en-US" altLang="en-US" sz="3200" b="1" i="1" dirty="0">
                <a:solidFill>
                  <a:srgbClr val="003366"/>
                </a:solidFill>
              </a:rPr>
              <a:t>Spatial transcriptomics</a:t>
            </a:r>
          </a:p>
        </p:txBody>
      </p:sp>
      <p:sp>
        <p:nvSpPr>
          <p:cNvPr id="2" name="Rectangle 1">
            <a:extLst>
              <a:ext uri="{FF2B5EF4-FFF2-40B4-BE49-F238E27FC236}">
                <a16:creationId xmlns:a16="http://schemas.microsoft.com/office/drawing/2014/main" id="{F6C60292-6186-4DAC-B09E-12197680AB22}"/>
              </a:ext>
            </a:extLst>
          </p:cNvPr>
          <p:cNvSpPr/>
          <p:nvPr/>
        </p:nvSpPr>
        <p:spPr>
          <a:xfrm>
            <a:off x="20654" y="736466"/>
            <a:ext cx="12146632" cy="1092607"/>
          </a:xfrm>
          <a:prstGeom prst="rect">
            <a:avLst/>
          </a:prstGeom>
        </p:spPr>
        <p:txBody>
          <a:bodyPr wrap="square">
            <a:spAutoFit/>
          </a:bodyPr>
          <a:lstStyle/>
          <a:p>
            <a:pPr marL="285750" indent="-285750">
              <a:buClr>
                <a:schemeClr val="accent2"/>
              </a:buClr>
              <a:buSzPct val="85000"/>
              <a:buFont typeface="Arial" panose="020B0604020202020204" pitchFamily="34" charset="0"/>
              <a:buChar char="•"/>
            </a:pPr>
            <a:r>
              <a:rPr lang="el-GR" sz="1700" dirty="0"/>
              <a:t>Συνδυασμός τεχνολογιών </a:t>
            </a:r>
            <a:r>
              <a:rPr lang="en-US" sz="1700" dirty="0"/>
              <a:t>NGS </a:t>
            </a:r>
            <a:r>
              <a:rPr lang="el-GR" sz="1700" dirty="0"/>
              <a:t>και </a:t>
            </a:r>
            <a:r>
              <a:rPr lang="en-US" sz="1700" dirty="0"/>
              <a:t>high-throughput imaging</a:t>
            </a:r>
            <a:r>
              <a:rPr lang="el-GR" sz="1700" dirty="0"/>
              <a:t> που επιτρέπουν την ανάλυση της γονιδιακής έκφρασης σε διαφορετικά σημεία του ιστού, διατηρώντας τα χωρικά χαρακτηριστικά του.</a:t>
            </a:r>
          </a:p>
          <a:p>
            <a:pPr marL="285750" indent="-285750">
              <a:buClr>
                <a:schemeClr val="accent2"/>
              </a:buClr>
              <a:buSzPct val="85000"/>
              <a:buFont typeface="Arial" panose="020B0604020202020204" pitchFamily="34" charset="0"/>
              <a:buChar char="•"/>
            </a:pPr>
            <a:endParaRPr lang="el-GR" sz="1200" dirty="0"/>
          </a:p>
          <a:p>
            <a:pPr marL="285750" indent="-285750">
              <a:buClr>
                <a:schemeClr val="accent2"/>
              </a:buClr>
              <a:buSzPct val="85000"/>
              <a:buFont typeface="Arial" panose="020B0604020202020204" pitchFamily="34" charset="0"/>
              <a:buChar char="•"/>
            </a:pPr>
            <a:r>
              <a:rPr lang="el-GR" sz="1700" dirty="0"/>
              <a:t>Εφαρμόζεται σε μονιμοποιημένες ιστολογικές τομές που παρέχουν ακριβείς πληροφορίες για τη χωρική τοποθέτηση των γονιδίων.</a:t>
            </a:r>
          </a:p>
        </p:txBody>
      </p:sp>
      <p:sp>
        <p:nvSpPr>
          <p:cNvPr id="3" name="Rectangle 2">
            <a:extLst>
              <a:ext uri="{FF2B5EF4-FFF2-40B4-BE49-F238E27FC236}">
                <a16:creationId xmlns:a16="http://schemas.microsoft.com/office/drawing/2014/main" id="{DD7AF259-8B66-47D0-8EA4-E51D419E67FF}"/>
              </a:ext>
            </a:extLst>
          </p:cNvPr>
          <p:cNvSpPr/>
          <p:nvPr/>
        </p:nvSpPr>
        <p:spPr>
          <a:xfrm>
            <a:off x="1572842" y="5398179"/>
            <a:ext cx="10293178" cy="1354217"/>
          </a:xfrm>
          <a:prstGeom prst="rect">
            <a:avLst/>
          </a:prstGeom>
        </p:spPr>
        <p:txBody>
          <a:bodyPr wrap="square">
            <a:spAutoFit/>
          </a:bodyPr>
          <a:lstStyle/>
          <a:p>
            <a:pPr marL="285750" indent="-285750">
              <a:buClr>
                <a:schemeClr val="accent2"/>
              </a:buClr>
              <a:buSzPct val="85000"/>
              <a:buFont typeface="Arial" panose="020B0604020202020204" pitchFamily="34" charset="0"/>
              <a:buChar char="•"/>
            </a:pPr>
            <a:r>
              <a:rPr lang="el-GR" sz="1700" dirty="0"/>
              <a:t>Προσδιορισμός με ακρίβεια των κυτταρικών </a:t>
            </a:r>
            <a:r>
              <a:rPr lang="el-GR" sz="1700" dirty="0" err="1"/>
              <a:t>υποτύπων</a:t>
            </a:r>
            <a:r>
              <a:rPr lang="el-GR" sz="1700" dirty="0"/>
              <a:t> και οι θέσεις τους στο </a:t>
            </a:r>
            <a:r>
              <a:rPr lang="el-GR" sz="1700" dirty="0" err="1"/>
              <a:t>μικροπεριβάλλον</a:t>
            </a:r>
            <a:r>
              <a:rPr lang="el-GR" sz="1700" dirty="0"/>
              <a:t> των ιστών.</a:t>
            </a:r>
            <a:endParaRPr lang="en-US" sz="1700" dirty="0"/>
          </a:p>
          <a:p>
            <a:pPr>
              <a:buClr>
                <a:schemeClr val="accent2"/>
              </a:buClr>
              <a:buSzPct val="85000"/>
            </a:pPr>
            <a:endParaRPr lang="el-GR" sz="700" dirty="0"/>
          </a:p>
          <a:p>
            <a:pPr marL="285750" indent="-285750">
              <a:buClr>
                <a:schemeClr val="accent2"/>
              </a:buClr>
              <a:buSzPct val="85000"/>
              <a:buFont typeface="Arial" panose="020B0604020202020204" pitchFamily="34" charset="0"/>
              <a:buChar char="•"/>
            </a:pPr>
            <a:r>
              <a:rPr lang="el-GR" sz="1700" dirty="0"/>
              <a:t>Κατανόηση των μηχανισμών μέσω των οποίων οι κυτταρικές αλληλεπιδράσεις επηρεάζουν τη γονιδιακή έκφραση στα επιμέρους κύτταρα και στον ιστό εν γένει.</a:t>
            </a:r>
            <a:endParaRPr lang="en-US" sz="1700" dirty="0"/>
          </a:p>
          <a:p>
            <a:pPr>
              <a:buClr>
                <a:schemeClr val="accent2"/>
              </a:buClr>
              <a:buSzPct val="85000"/>
            </a:pPr>
            <a:endParaRPr lang="el-GR" sz="700" dirty="0"/>
          </a:p>
          <a:p>
            <a:pPr marL="285750" indent="-285750">
              <a:buClr>
                <a:schemeClr val="accent2"/>
              </a:buClr>
              <a:buSzPct val="85000"/>
              <a:buFont typeface="Arial" panose="020B0604020202020204" pitchFamily="34" charset="0"/>
              <a:buChar char="•"/>
            </a:pPr>
            <a:r>
              <a:rPr lang="el-GR" sz="1700" dirty="0"/>
              <a:t>Βελτιωμένη κατανόηση του ρόλου των κυτταρικών αλληλεπιδράσεων στις διάφορες ασθένειες.</a:t>
            </a:r>
            <a:endParaRPr lang="en-US" sz="1700" dirty="0"/>
          </a:p>
        </p:txBody>
      </p:sp>
      <p:sp>
        <p:nvSpPr>
          <p:cNvPr id="5" name="Rectangle 4">
            <a:extLst>
              <a:ext uri="{FF2B5EF4-FFF2-40B4-BE49-F238E27FC236}">
                <a16:creationId xmlns:a16="http://schemas.microsoft.com/office/drawing/2014/main" id="{ADB6296A-0B7B-447A-A5C6-DF479FEA2FBC}"/>
              </a:ext>
            </a:extLst>
          </p:cNvPr>
          <p:cNvSpPr/>
          <p:nvPr/>
        </p:nvSpPr>
        <p:spPr>
          <a:xfrm>
            <a:off x="8675451" y="2578475"/>
            <a:ext cx="3384744" cy="1831271"/>
          </a:xfrm>
          <a:prstGeom prst="rect">
            <a:avLst/>
          </a:prstGeom>
        </p:spPr>
        <p:txBody>
          <a:bodyPr wrap="square">
            <a:spAutoFit/>
          </a:bodyPr>
          <a:lstStyle/>
          <a:p>
            <a:pPr marL="185738" indent="-185738">
              <a:buClr>
                <a:schemeClr val="accent2"/>
              </a:buClr>
              <a:buSzPct val="85000"/>
              <a:buFont typeface="+mj-lt"/>
              <a:buAutoNum type="arabicPeriod"/>
            </a:pPr>
            <a:r>
              <a:rPr lang="el-GR" sz="1700" dirty="0"/>
              <a:t>Χρώση με</a:t>
            </a:r>
            <a:r>
              <a:rPr lang="en-US" sz="1700" dirty="0"/>
              <a:t> </a:t>
            </a:r>
            <a:r>
              <a:rPr lang="el-GR" sz="1700" dirty="0"/>
              <a:t>μορφολογικούς δείκτες για την </a:t>
            </a:r>
            <a:r>
              <a:rPr lang="el-GR" sz="1700" dirty="0" err="1"/>
              <a:t>οπτικοποίηση</a:t>
            </a:r>
            <a:r>
              <a:rPr lang="el-GR" sz="1700" dirty="0"/>
              <a:t> κυττάρων ή/και πυρήνων</a:t>
            </a:r>
            <a:endParaRPr lang="en-US" sz="1700" dirty="0"/>
          </a:p>
          <a:p>
            <a:pPr marL="185738" indent="-185738">
              <a:buClr>
                <a:schemeClr val="accent2"/>
              </a:buClr>
              <a:buSzPct val="85000"/>
              <a:buFont typeface="+mj-lt"/>
              <a:buAutoNum type="arabicPeriod"/>
            </a:pPr>
            <a:endParaRPr lang="el-GR" sz="1100" dirty="0"/>
          </a:p>
          <a:p>
            <a:pPr marL="185738" indent="-185738">
              <a:buClr>
                <a:schemeClr val="accent2"/>
              </a:buClr>
              <a:buSzPct val="85000"/>
              <a:buFont typeface="+mj-lt"/>
              <a:buAutoNum type="arabicPeriod"/>
            </a:pPr>
            <a:r>
              <a:rPr lang="el-GR" sz="1700" dirty="0"/>
              <a:t>Αλληλούχιση μονιμοποιημένων </a:t>
            </a:r>
            <a:r>
              <a:rPr lang="en-US" sz="1700" dirty="0"/>
              <a:t>RNA </a:t>
            </a:r>
            <a:r>
              <a:rPr lang="el-GR" sz="1700" dirty="0"/>
              <a:t>μορίων μέσω υβριδοποίησης με μοριακούς ανιχνευτές (</a:t>
            </a:r>
            <a:r>
              <a:rPr lang="en-US" sz="1700" dirty="0"/>
              <a:t>probes)</a:t>
            </a:r>
            <a:endParaRPr lang="el-GR" sz="1700" dirty="0"/>
          </a:p>
        </p:txBody>
      </p:sp>
      <p:sp>
        <p:nvSpPr>
          <p:cNvPr id="7" name="Rectangle 6">
            <a:extLst>
              <a:ext uri="{FF2B5EF4-FFF2-40B4-BE49-F238E27FC236}">
                <a16:creationId xmlns:a16="http://schemas.microsoft.com/office/drawing/2014/main" id="{5F941196-DB11-4D38-B08F-5B601713E2B4}"/>
              </a:ext>
            </a:extLst>
          </p:cNvPr>
          <p:cNvSpPr/>
          <p:nvPr/>
        </p:nvSpPr>
        <p:spPr>
          <a:xfrm>
            <a:off x="663378" y="5895025"/>
            <a:ext cx="874150" cy="369332"/>
          </a:xfrm>
          <a:prstGeom prst="rect">
            <a:avLst/>
          </a:prstGeom>
        </p:spPr>
        <p:txBody>
          <a:bodyPr wrap="none">
            <a:spAutoFit/>
          </a:bodyPr>
          <a:lstStyle/>
          <a:p>
            <a:pPr>
              <a:buClr>
                <a:schemeClr val="accent2"/>
              </a:buClr>
              <a:buSzPct val="85000"/>
            </a:pPr>
            <a:r>
              <a:rPr lang="el-GR" u="sng" dirty="0"/>
              <a:t>Στόχος</a:t>
            </a:r>
            <a:r>
              <a:rPr lang="en-US" u="sng" dirty="0"/>
              <a:t>:</a:t>
            </a:r>
            <a:endParaRPr lang="el-GR" u="sng" dirty="0"/>
          </a:p>
        </p:txBody>
      </p:sp>
      <p:pic>
        <p:nvPicPr>
          <p:cNvPr id="17" name="Picture 16">
            <a:extLst>
              <a:ext uri="{FF2B5EF4-FFF2-40B4-BE49-F238E27FC236}">
                <a16:creationId xmlns:a16="http://schemas.microsoft.com/office/drawing/2014/main" id="{B7AF4ECA-1BB6-4328-9B22-74E46CE5A4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706" y="2274030"/>
            <a:ext cx="1079226" cy="765902"/>
          </a:xfrm>
          <a:prstGeom prst="rect">
            <a:avLst/>
          </a:prstGeom>
        </p:spPr>
      </p:pic>
      <p:pic>
        <p:nvPicPr>
          <p:cNvPr id="15" name="Picture 14">
            <a:extLst>
              <a:ext uri="{FF2B5EF4-FFF2-40B4-BE49-F238E27FC236}">
                <a16:creationId xmlns:a16="http://schemas.microsoft.com/office/drawing/2014/main" id="{74736BA1-CB99-4163-BAA4-DEED25C6DAF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3993" y="3141216"/>
            <a:ext cx="973951" cy="665682"/>
          </a:xfrm>
          <a:prstGeom prst="rect">
            <a:avLst/>
          </a:prstGeom>
        </p:spPr>
      </p:pic>
      <p:sp>
        <p:nvSpPr>
          <p:cNvPr id="18" name="Arrow: Bent 17">
            <a:extLst>
              <a:ext uri="{FF2B5EF4-FFF2-40B4-BE49-F238E27FC236}">
                <a16:creationId xmlns:a16="http://schemas.microsoft.com/office/drawing/2014/main" id="{2853A74A-9CDC-47AC-9E72-56C7FA0B6ECE}"/>
              </a:ext>
            </a:extLst>
          </p:cNvPr>
          <p:cNvSpPr/>
          <p:nvPr/>
        </p:nvSpPr>
        <p:spPr>
          <a:xfrm rot="10800000" flipH="1">
            <a:off x="507261" y="3138895"/>
            <a:ext cx="370765" cy="430909"/>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2" name="Arrow: Right 21">
            <a:extLst>
              <a:ext uri="{FF2B5EF4-FFF2-40B4-BE49-F238E27FC236}">
                <a16:creationId xmlns:a16="http://schemas.microsoft.com/office/drawing/2014/main" id="{25AB6590-5A35-410F-BA90-D11C039BABEA}"/>
              </a:ext>
            </a:extLst>
          </p:cNvPr>
          <p:cNvSpPr/>
          <p:nvPr/>
        </p:nvSpPr>
        <p:spPr>
          <a:xfrm>
            <a:off x="2003824" y="3392859"/>
            <a:ext cx="327680" cy="21545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Rounded Corners 22">
            <a:extLst>
              <a:ext uri="{FF2B5EF4-FFF2-40B4-BE49-F238E27FC236}">
                <a16:creationId xmlns:a16="http://schemas.microsoft.com/office/drawing/2014/main" id="{97891629-796F-43D1-BC72-005548DA8A46}"/>
              </a:ext>
            </a:extLst>
          </p:cNvPr>
          <p:cNvSpPr/>
          <p:nvPr/>
        </p:nvSpPr>
        <p:spPr>
          <a:xfrm>
            <a:off x="663377" y="5398179"/>
            <a:ext cx="10840763" cy="137332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a:extLst>
              <a:ext uri="{FF2B5EF4-FFF2-40B4-BE49-F238E27FC236}">
                <a16:creationId xmlns:a16="http://schemas.microsoft.com/office/drawing/2014/main" id="{DCE82E81-48C8-4347-A8CF-56EEA3081B0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32269" y="2219995"/>
            <a:ext cx="3688933" cy="2579500"/>
          </a:xfrm>
          <a:prstGeom prst="rect">
            <a:avLst/>
          </a:prstGeom>
        </p:spPr>
      </p:pic>
      <p:sp>
        <p:nvSpPr>
          <p:cNvPr id="28" name="Arrow: Right 27">
            <a:extLst>
              <a:ext uri="{FF2B5EF4-FFF2-40B4-BE49-F238E27FC236}">
                <a16:creationId xmlns:a16="http://schemas.microsoft.com/office/drawing/2014/main" id="{05368BC3-B9AB-42C7-9C77-FFD315C1D389}"/>
              </a:ext>
            </a:extLst>
          </p:cNvPr>
          <p:cNvSpPr/>
          <p:nvPr/>
        </p:nvSpPr>
        <p:spPr>
          <a:xfrm>
            <a:off x="6246325" y="3409332"/>
            <a:ext cx="327680" cy="21545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28">
            <a:extLst>
              <a:ext uri="{FF2B5EF4-FFF2-40B4-BE49-F238E27FC236}">
                <a16:creationId xmlns:a16="http://schemas.microsoft.com/office/drawing/2014/main" id="{3A692C40-8527-45D9-8039-4A68A92A393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19431" y="2812619"/>
            <a:ext cx="1810594" cy="1425361"/>
          </a:xfrm>
          <a:prstGeom prst="rect">
            <a:avLst/>
          </a:prstGeom>
        </p:spPr>
      </p:pic>
    </p:spTree>
    <p:extLst>
      <p:ext uri="{BB962C8B-B14F-4D97-AF65-F5344CB8AC3E}">
        <p14:creationId xmlns:p14="http://schemas.microsoft.com/office/powerpoint/2010/main" val="120460528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Rounded Corners 16">
            <a:extLst>
              <a:ext uri="{FF2B5EF4-FFF2-40B4-BE49-F238E27FC236}">
                <a16:creationId xmlns:a16="http://schemas.microsoft.com/office/drawing/2014/main" id="{D086A7AE-0F59-4126-AE4B-5ABFC9414992}"/>
              </a:ext>
            </a:extLst>
          </p:cNvPr>
          <p:cNvSpPr/>
          <p:nvPr/>
        </p:nvSpPr>
        <p:spPr>
          <a:xfrm>
            <a:off x="5668546" y="789890"/>
            <a:ext cx="6270171" cy="812800"/>
          </a:xfrm>
          <a:prstGeom prst="roundRect">
            <a:avLst/>
          </a:prstGeom>
          <a:solidFill>
            <a:schemeClr val="accent1">
              <a:lumMod val="40000"/>
              <a:lumOff val="6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Arial" panose="020B0604020202020204" pitchFamily="34" charset="0"/>
              <a:buChar char="•"/>
            </a:pPr>
            <a:endParaRPr lang="en-US" b="1" dirty="0">
              <a:solidFill>
                <a:schemeClr val="bg2">
                  <a:lumMod val="25000"/>
                </a:schemeClr>
              </a:solidFill>
            </a:endParaRPr>
          </a:p>
        </p:txBody>
      </p:sp>
      <p:sp>
        <p:nvSpPr>
          <p:cNvPr id="18" name="Rectangle 17">
            <a:extLst>
              <a:ext uri="{FF2B5EF4-FFF2-40B4-BE49-F238E27FC236}">
                <a16:creationId xmlns:a16="http://schemas.microsoft.com/office/drawing/2014/main" id="{04BF2BAF-0654-42F2-AC95-1EA71C435C3F}"/>
              </a:ext>
            </a:extLst>
          </p:cNvPr>
          <p:cNvSpPr/>
          <p:nvPr/>
        </p:nvSpPr>
        <p:spPr>
          <a:xfrm>
            <a:off x="5810334" y="764132"/>
            <a:ext cx="5986716" cy="830997"/>
          </a:xfrm>
          <a:prstGeom prst="rect">
            <a:avLst/>
          </a:prstGeom>
        </p:spPr>
        <p:txBody>
          <a:bodyPr wrap="square">
            <a:spAutoFit/>
          </a:bodyPr>
          <a:lstStyle/>
          <a:p>
            <a:pPr lvl="0" algn="ctr"/>
            <a:r>
              <a:rPr lang="en-US" sz="1600" b="1" dirty="0">
                <a:solidFill>
                  <a:schemeClr val="bg2">
                    <a:lumMod val="25000"/>
                  </a:schemeClr>
                </a:solidFill>
              </a:rPr>
              <a:t>Spatial transcriptomics technologies are combining </a:t>
            </a:r>
            <a:r>
              <a:rPr lang="en-US" sz="1600" b="1" u="sng" dirty="0">
                <a:solidFill>
                  <a:schemeClr val="bg2">
                    <a:lumMod val="25000"/>
                  </a:schemeClr>
                </a:solidFill>
              </a:rPr>
              <a:t>high-throughput imaging </a:t>
            </a:r>
            <a:r>
              <a:rPr lang="en-US" sz="1600" b="1" dirty="0">
                <a:solidFill>
                  <a:schemeClr val="bg2">
                    <a:lumMod val="25000"/>
                  </a:schemeClr>
                </a:solidFill>
              </a:rPr>
              <a:t>and </a:t>
            </a:r>
            <a:r>
              <a:rPr lang="en-US" sz="1600" b="1" u="sng" dirty="0">
                <a:solidFill>
                  <a:schemeClr val="bg2">
                    <a:lumMod val="25000"/>
                  </a:schemeClr>
                </a:solidFill>
              </a:rPr>
              <a:t>sequencing technologies </a:t>
            </a:r>
            <a:r>
              <a:rPr lang="en-US" sz="1600" b="1" dirty="0">
                <a:solidFill>
                  <a:schemeClr val="bg2">
                    <a:lumMod val="25000"/>
                  </a:schemeClr>
                </a:solidFill>
              </a:rPr>
              <a:t>to measure single-cell gene expression in context with spatial localization within tissues</a:t>
            </a:r>
          </a:p>
        </p:txBody>
      </p:sp>
      <p:sp>
        <p:nvSpPr>
          <p:cNvPr id="36" name="TextBox 35">
            <a:extLst>
              <a:ext uri="{FF2B5EF4-FFF2-40B4-BE49-F238E27FC236}">
                <a16:creationId xmlns:a16="http://schemas.microsoft.com/office/drawing/2014/main" id="{3856F016-83FB-4536-A967-B233EFCA793B}"/>
              </a:ext>
            </a:extLst>
          </p:cNvPr>
          <p:cNvSpPr txBox="1"/>
          <p:nvPr/>
        </p:nvSpPr>
        <p:spPr>
          <a:xfrm>
            <a:off x="3447397" y="4691515"/>
            <a:ext cx="1809142" cy="369332"/>
          </a:xfrm>
          <a:prstGeom prst="rect">
            <a:avLst/>
          </a:prstGeom>
          <a:noFill/>
        </p:spPr>
        <p:txBody>
          <a:bodyPr wrap="square" rtlCol="0">
            <a:spAutoFit/>
          </a:bodyPr>
          <a:lstStyle/>
          <a:p>
            <a:pPr algn="ctr"/>
            <a:r>
              <a:rPr lang="en-US" b="1" i="1" u="sng" dirty="0">
                <a:solidFill>
                  <a:schemeClr val="accent2">
                    <a:lumMod val="50000"/>
                  </a:schemeClr>
                </a:solidFill>
              </a:rPr>
              <a:t>Spatial profilers</a:t>
            </a:r>
            <a:endParaRPr lang="el-GR" b="1" i="1" u="sng" dirty="0">
              <a:solidFill>
                <a:schemeClr val="accent2">
                  <a:lumMod val="50000"/>
                </a:schemeClr>
              </a:solidFill>
            </a:endParaRPr>
          </a:p>
        </p:txBody>
      </p:sp>
      <p:sp>
        <p:nvSpPr>
          <p:cNvPr id="37" name="TextBox 36">
            <a:extLst>
              <a:ext uri="{FF2B5EF4-FFF2-40B4-BE49-F238E27FC236}">
                <a16:creationId xmlns:a16="http://schemas.microsoft.com/office/drawing/2014/main" id="{DDF9F2D7-FB09-4B6D-8EFD-2E7799473087}"/>
              </a:ext>
            </a:extLst>
          </p:cNvPr>
          <p:cNvSpPr txBox="1"/>
          <p:nvPr/>
        </p:nvSpPr>
        <p:spPr>
          <a:xfrm>
            <a:off x="8910253" y="4682541"/>
            <a:ext cx="1694637" cy="369332"/>
          </a:xfrm>
          <a:prstGeom prst="rect">
            <a:avLst/>
          </a:prstGeom>
          <a:noFill/>
        </p:spPr>
        <p:txBody>
          <a:bodyPr wrap="square" rtlCol="0">
            <a:spAutoFit/>
          </a:bodyPr>
          <a:lstStyle/>
          <a:p>
            <a:pPr algn="ctr"/>
            <a:r>
              <a:rPr lang="en-US" b="1" i="1" u="sng" dirty="0">
                <a:solidFill>
                  <a:schemeClr val="accent2">
                    <a:lumMod val="50000"/>
                  </a:schemeClr>
                </a:solidFill>
              </a:rPr>
              <a:t>Spatial imagers</a:t>
            </a:r>
            <a:endParaRPr lang="el-GR" b="1" i="1" u="sng" dirty="0">
              <a:solidFill>
                <a:schemeClr val="accent2">
                  <a:lumMod val="50000"/>
                </a:schemeClr>
              </a:solidFill>
            </a:endParaRPr>
          </a:p>
        </p:txBody>
      </p:sp>
      <p:sp>
        <p:nvSpPr>
          <p:cNvPr id="38" name="TextBox 37">
            <a:extLst>
              <a:ext uri="{FF2B5EF4-FFF2-40B4-BE49-F238E27FC236}">
                <a16:creationId xmlns:a16="http://schemas.microsoft.com/office/drawing/2014/main" id="{C8181A6A-EBEB-48AB-BAD3-1CCCFF96D36F}"/>
              </a:ext>
            </a:extLst>
          </p:cNvPr>
          <p:cNvSpPr txBox="1"/>
          <p:nvPr/>
        </p:nvSpPr>
        <p:spPr>
          <a:xfrm>
            <a:off x="4965139" y="5290077"/>
            <a:ext cx="1809143" cy="584775"/>
          </a:xfrm>
          <a:prstGeom prst="rect">
            <a:avLst/>
          </a:prstGeom>
          <a:noFill/>
          <a:ln>
            <a:noFill/>
          </a:ln>
        </p:spPr>
        <p:txBody>
          <a:bodyPr wrap="square" rtlCol="0">
            <a:spAutoFit/>
          </a:bodyPr>
          <a:lstStyle/>
          <a:p>
            <a:pPr algn="ctr">
              <a:buClr>
                <a:srgbClr val="E98F2B"/>
              </a:buClr>
              <a:buSzPct val="80000"/>
            </a:pPr>
            <a:r>
              <a:rPr lang="en-US" sz="1600" dirty="0"/>
              <a:t>Nanostring GeoMx</a:t>
            </a:r>
          </a:p>
          <a:p>
            <a:pPr algn="ctr">
              <a:buClr>
                <a:srgbClr val="E98F2B"/>
              </a:buClr>
              <a:buSzPct val="80000"/>
            </a:pPr>
            <a:r>
              <a:rPr lang="en-US" sz="1600" dirty="0"/>
              <a:t>(2019)</a:t>
            </a:r>
          </a:p>
        </p:txBody>
      </p:sp>
      <p:sp>
        <p:nvSpPr>
          <p:cNvPr id="41" name="TextBox 40">
            <a:extLst>
              <a:ext uri="{FF2B5EF4-FFF2-40B4-BE49-F238E27FC236}">
                <a16:creationId xmlns:a16="http://schemas.microsoft.com/office/drawing/2014/main" id="{1A49EE19-2E9B-48DF-B99C-4305CA33C767}"/>
              </a:ext>
            </a:extLst>
          </p:cNvPr>
          <p:cNvSpPr txBox="1"/>
          <p:nvPr/>
        </p:nvSpPr>
        <p:spPr>
          <a:xfrm>
            <a:off x="8239504" y="5094178"/>
            <a:ext cx="2982287" cy="584775"/>
          </a:xfrm>
          <a:prstGeom prst="rect">
            <a:avLst/>
          </a:prstGeom>
          <a:noFill/>
          <a:ln>
            <a:noFill/>
          </a:ln>
        </p:spPr>
        <p:txBody>
          <a:bodyPr wrap="square" rtlCol="0">
            <a:spAutoFit/>
          </a:bodyPr>
          <a:lstStyle/>
          <a:p>
            <a:pPr marL="285750" indent="-285750">
              <a:buClr>
                <a:srgbClr val="E98F2B"/>
              </a:buClr>
              <a:buSzPct val="80000"/>
              <a:buFont typeface="Arial" panose="020B0604020202020204" pitchFamily="34" charset="0"/>
              <a:buChar char="•"/>
            </a:pPr>
            <a:r>
              <a:rPr lang="en-US" sz="1600" dirty="0"/>
              <a:t>Nanostring CosMx (2022)</a:t>
            </a:r>
          </a:p>
          <a:p>
            <a:pPr marL="285750" indent="-285750">
              <a:buClr>
                <a:srgbClr val="E98F2B"/>
              </a:buClr>
              <a:buSzPct val="80000"/>
              <a:buFont typeface="Arial" panose="020B0604020202020204" pitchFamily="34" charset="0"/>
              <a:buChar char="•"/>
            </a:pPr>
            <a:r>
              <a:rPr lang="en-US" sz="1600" dirty="0"/>
              <a:t>10x Genomics Xenium (2023)</a:t>
            </a:r>
          </a:p>
        </p:txBody>
      </p:sp>
      <p:sp>
        <p:nvSpPr>
          <p:cNvPr id="42" name="TextBox 41">
            <a:extLst>
              <a:ext uri="{FF2B5EF4-FFF2-40B4-BE49-F238E27FC236}">
                <a16:creationId xmlns:a16="http://schemas.microsoft.com/office/drawing/2014/main" id="{02AC8BBE-DFAF-411C-B761-3B8F6439D71F}"/>
              </a:ext>
            </a:extLst>
          </p:cNvPr>
          <p:cNvSpPr txBox="1"/>
          <p:nvPr/>
        </p:nvSpPr>
        <p:spPr>
          <a:xfrm>
            <a:off x="8748165" y="5675857"/>
            <a:ext cx="2226528" cy="523220"/>
          </a:xfrm>
          <a:prstGeom prst="rect">
            <a:avLst/>
          </a:prstGeom>
          <a:noFill/>
          <a:ln>
            <a:noFill/>
          </a:ln>
        </p:spPr>
        <p:txBody>
          <a:bodyPr wrap="square" rtlCol="0">
            <a:spAutoFit/>
          </a:bodyPr>
          <a:lstStyle/>
          <a:p>
            <a:pPr marL="285750" indent="-285750">
              <a:buClr>
                <a:srgbClr val="E98F2B"/>
              </a:buClr>
              <a:buSzPct val="80000"/>
              <a:buFont typeface="Arial" panose="020B0604020202020204" pitchFamily="34" charset="0"/>
              <a:buChar char="•"/>
            </a:pPr>
            <a:r>
              <a:rPr lang="en-US" sz="1400" dirty="0"/>
              <a:t>Subcellular resolution!</a:t>
            </a:r>
          </a:p>
          <a:p>
            <a:pPr marL="285750" indent="-285750">
              <a:buClr>
                <a:srgbClr val="E98F2B"/>
              </a:buClr>
              <a:buSzPct val="80000"/>
              <a:buFont typeface="Arial" panose="020B0604020202020204" pitchFamily="34" charset="0"/>
              <a:buChar char="•"/>
            </a:pPr>
            <a:r>
              <a:rPr lang="en-US" sz="1400" dirty="0"/>
              <a:t>No NGS required</a:t>
            </a:r>
          </a:p>
        </p:txBody>
      </p:sp>
      <p:sp>
        <p:nvSpPr>
          <p:cNvPr id="43" name="TextBox 42">
            <a:extLst>
              <a:ext uri="{FF2B5EF4-FFF2-40B4-BE49-F238E27FC236}">
                <a16:creationId xmlns:a16="http://schemas.microsoft.com/office/drawing/2014/main" id="{C6FEBC01-582B-443D-B7DE-71686AD57AB1}"/>
              </a:ext>
            </a:extLst>
          </p:cNvPr>
          <p:cNvSpPr txBox="1"/>
          <p:nvPr/>
        </p:nvSpPr>
        <p:spPr>
          <a:xfrm>
            <a:off x="8748164" y="6305980"/>
            <a:ext cx="3512523" cy="523220"/>
          </a:xfrm>
          <a:prstGeom prst="rect">
            <a:avLst/>
          </a:prstGeom>
          <a:noFill/>
          <a:ln>
            <a:noFill/>
          </a:ln>
        </p:spPr>
        <p:txBody>
          <a:bodyPr wrap="square" rtlCol="0">
            <a:spAutoFit/>
          </a:bodyPr>
          <a:lstStyle/>
          <a:p>
            <a:pPr marL="285750" indent="-285750">
              <a:buClr>
                <a:srgbClr val="E98F2B"/>
              </a:buClr>
              <a:buSzPct val="80000"/>
              <a:buFont typeface="Arial" panose="020B0604020202020204" pitchFamily="34" charset="0"/>
              <a:buChar char="•"/>
            </a:pPr>
            <a:r>
              <a:rPr lang="en-US" sz="1400" dirty="0"/>
              <a:t>Restricted number of genes (up to 1000)</a:t>
            </a:r>
          </a:p>
          <a:p>
            <a:pPr marL="285750" indent="-285750">
              <a:buClr>
                <a:srgbClr val="E98F2B"/>
              </a:buClr>
              <a:buSzPct val="80000"/>
              <a:buFont typeface="Arial" panose="020B0604020202020204" pitchFamily="34" charset="0"/>
              <a:buChar char="•"/>
            </a:pPr>
            <a:r>
              <a:rPr lang="en-US" sz="1400" dirty="0"/>
              <a:t>Expensive</a:t>
            </a:r>
          </a:p>
        </p:txBody>
      </p:sp>
      <p:pic>
        <p:nvPicPr>
          <p:cNvPr id="44" name="Picture 43">
            <a:extLst>
              <a:ext uri="{FF2B5EF4-FFF2-40B4-BE49-F238E27FC236}">
                <a16:creationId xmlns:a16="http://schemas.microsoft.com/office/drawing/2014/main" id="{DB800174-2D93-421C-B35F-B4BCF8E73FDC}"/>
              </a:ext>
            </a:extLst>
          </p:cNvPr>
          <p:cNvPicPr>
            <a:picLocks noChangeAspect="1"/>
          </p:cNvPicPr>
          <p:nvPr/>
        </p:nvPicPr>
        <p:blipFill>
          <a:blip r:embed="rId3"/>
          <a:stretch>
            <a:fillRect/>
          </a:stretch>
        </p:blipFill>
        <p:spPr>
          <a:xfrm>
            <a:off x="8229568" y="5634603"/>
            <a:ext cx="768376" cy="748651"/>
          </a:xfrm>
          <a:prstGeom prst="rect">
            <a:avLst/>
          </a:prstGeom>
        </p:spPr>
      </p:pic>
      <p:pic>
        <p:nvPicPr>
          <p:cNvPr id="45" name="Picture 44">
            <a:extLst>
              <a:ext uri="{FF2B5EF4-FFF2-40B4-BE49-F238E27FC236}">
                <a16:creationId xmlns:a16="http://schemas.microsoft.com/office/drawing/2014/main" id="{ECFDE39B-9684-4CD9-BA7C-3373DAE3A973}"/>
              </a:ext>
            </a:extLst>
          </p:cNvPr>
          <p:cNvPicPr>
            <a:picLocks noChangeAspect="1"/>
          </p:cNvPicPr>
          <p:nvPr/>
        </p:nvPicPr>
        <p:blipFill>
          <a:blip r:embed="rId4"/>
          <a:stretch>
            <a:fillRect/>
          </a:stretch>
        </p:blipFill>
        <p:spPr>
          <a:xfrm>
            <a:off x="8108352" y="6146010"/>
            <a:ext cx="957155" cy="857688"/>
          </a:xfrm>
          <a:prstGeom prst="rect">
            <a:avLst/>
          </a:prstGeom>
        </p:spPr>
      </p:pic>
      <p:sp>
        <p:nvSpPr>
          <p:cNvPr id="49" name="Arrow: Down 48">
            <a:extLst>
              <a:ext uri="{FF2B5EF4-FFF2-40B4-BE49-F238E27FC236}">
                <a16:creationId xmlns:a16="http://schemas.microsoft.com/office/drawing/2014/main" id="{D593B4AE-689C-4F23-B308-06059D677026}"/>
              </a:ext>
            </a:extLst>
          </p:cNvPr>
          <p:cNvSpPr/>
          <p:nvPr/>
        </p:nvSpPr>
        <p:spPr>
          <a:xfrm>
            <a:off x="2691459" y="4687543"/>
            <a:ext cx="144000" cy="584775"/>
          </a:xfrm>
          <a:prstGeom prst="downArrow">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Arrow: Down 49">
            <a:extLst>
              <a:ext uri="{FF2B5EF4-FFF2-40B4-BE49-F238E27FC236}">
                <a16:creationId xmlns:a16="http://schemas.microsoft.com/office/drawing/2014/main" id="{C2F4B961-F3E0-496C-AD49-A909B08DBF54}"/>
              </a:ext>
            </a:extLst>
          </p:cNvPr>
          <p:cNvSpPr/>
          <p:nvPr/>
        </p:nvSpPr>
        <p:spPr>
          <a:xfrm>
            <a:off x="5800476" y="4685568"/>
            <a:ext cx="144000" cy="584775"/>
          </a:xfrm>
          <a:prstGeom prst="downArrow">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Rectangle 50">
            <a:extLst>
              <a:ext uri="{FF2B5EF4-FFF2-40B4-BE49-F238E27FC236}">
                <a16:creationId xmlns:a16="http://schemas.microsoft.com/office/drawing/2014/main" id="{F7230516-8332-4FC7-9227-8B1F4405605D}"/>
              </a:ext>
            </a:extLst>
          </p:cNvPr>
          <p:cNvSpPr/>
          <p:nvPr/>
        </p:nvSpPr>
        <p:spPr>
          <a:xfrm>
            <a:off x="1784527" y="5292052"/>
            <a:ext cx="1960794" cy="584775"/>
          </a:xfrm>
          <a:prstGeom prst="rect">
            <a:avLst/>
          </a:prstGeom>
        </p:spPr>
        <p:txBody>
          <a:bodyPr wrap="none">
            <a:spAutoFit/>
          </a:bodyPr>
          <a:lstStyle/>
          <a:p>
            <a:pPr lvl="0" algn="ctr">
              <a:buClr>
                <a:srgbClr val="E98F2B"/>
              </a:buClr>
              <a:buSzPct val="80000"/>
            </a:pPr>
            <a:r>
              <a:rPr lang="en-US" sz="1600" dirty="0"/>
              <a:t>10x Genomics Visium</a:t>
            </a:r>
          </a:p>
          <a:p>
            <a:pPr lvl="0" algn="ctr">
              <a:buClr>
                <a:srgbClr val="E98F2B"/>
              </a:buClr>
              <a:buSzPct val="80000"/>
            </a:pPr>
            <a:r>
              <a:rPr lang="en-US" sz="1600" dirty="0"/>
              <a:t>(2019)</a:t>
            </a:r>
          </a:p>
        </p:txBody>
      </p:sp>
      <p:pic>
        <p:nvPicPr>
          <p:cNvPr id="3" name="Picture 2">
            <a:extLst>
              <a:ext uri="{FF2B5EF4-FFF2-40B4-BE49-F238E27FC236}">
                <a16:creationId xmlns:a16="http://schemas.microsoft.com/office/drawing/2014/main" id="{0DD5D26A-431E-4F9A-950F-BAF18372E05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5626" y="1715754"/>
            <a:ext cx="10900748" cy="2935934"/>
          </a:xfrm>
          <a:prstGeom prst="rect">
            <a:avLst/>
          </a:prstGeom>
        </p:spPr>
      </p:pic>
      <p:sp>
        <p:nvSpPr>
          <p:cNvPr id="2" name="TextBox 1">
            <a:extLst>
              <a:ext uri="{FF2B5EF4-FFF2-40B4-BE49-F238E27FC236}">
                <a16:creationId xmlns:a16="http://schemas.microsoft.com/office/drawing/2014/main" id="{8A115711-4D6D-439F-A8C4-3F99B35F622A}"/>
              </a:ext>
            </a:extLst>
          </p:cNvPr>
          <p:cNvSpPr txBox="1"/>
          <p:nvPr/>
        </p:nvSpPr>
        <p:spPr>
          <a:xfrm>
            <a:off x="1364911" y="2128742"/>
            <a:ext cx="450764" cy="369332"/>
          </a:xfrm>
          <a:prstGeom prst="rect">
            <a:avLst/>
          </a:prstGeom>
          <a:noFill/>
        </p:spPr>
        <p:txBody>
          <a:bodyPr wrap="none" rtlCol="0">
            <a:spAutoFit/>
          </a:bodyPr>
          <a:lstStyle/>
          <a:p>
            <a:r>
              <a:rPr lang="en-US" i="1" dirty="0">
                <a:solidFill>
                  <a:schemeClr val="tx1">
                    <a:lumMod val="85000"/>
                    <a:lumOff val="15000"/>
                  </a:schemeClr>
                </a:solidFill>
              </a:rPr>
              <a:t>ISS</a:t>
            </a:r>
          </a:p>
        </p:txBody>
      </p:sp>
      <p:sp>
        <p:nvSpPr>
          <p:cNvPr id="25" name="TextBox 24">
            <a:extLst>
              <a:ext uri="{FF2B5EF4-FFF2-40B4-BE49-F238E27FC236}">
                <a16:creationId xmlns:a16="http://schemas.microsoft.com/office/drawing/2014/main" id="{F3D78683-0409-477E-8EEA-1D7FC41DC775}"/>
              </a:ext>
            </a:extLst>
          </p:cNvPr>
          <p:cNvSpPr txBox="1"/>
          <p:nvPr/>
        </p:nvSpPr>
        <p:spPr>
          <a:xfrm>
            <a:off x="29028" y="6321624"/>
            <a:ext cx="1965538" cy="523220"/>
          </a:xfrm>
          <a:prstGeom prst="rect">
            <a:avLst/>
          </a:prstGeom>
          <a:noFill/>
        </p:spPr>
        <p:txBody>
          <a:bodyPr wrap="none" rtlCol="0">
            <a:spAutoFit/>
          </a:bodyPr>
          <a:lstStyle/>
          <a:p>
            <a:r>
              <a:rPr lang="en-US" sz="1400" i="1" dirty="0">
                <a:solidFill>
                  <a:schemeClr val="tx1">
                    <a:lumMod val="85000"/>
                    <a:lumOff val="15000"/>
                  </a:schemeClr>
                </a:solidFill>
              </a:rPr>
              <a:t>ISS: In situ Sequencing</a:t>
            </a:r>
          </a:p>
          <a:p>
            <a:r>
              <a:rPr lang="en-US" sz="1400" i="1" dirty="0">
                <a:solidFill>
                  <a:schemeClr val="tx1">
                    <a:lumMod val="85000"/>
                    <a:lumOff val="15000"/>
                  </a:schemeClr>
                </a:solidFill>
              </a:rPr>
              <a:t>ISH: In situ Hybridization</a:t>
            </a:r>
          </a:p>
        </p:txBody>
      </p:sp>
      <p:pic>
        <p:nvPicPr>
          <p:cNvPr id="26" name="Picture 10" descr="GENOME-HEADER">
            <a:extLst>
              <a:ext uri="{FF2B5EF4-FFF2-40B4-BE49-F238E27FC236}">
                <a16:creationId xmlns:a16="http://schemas.microsoft.com/office/drawing/2014/main" id="{731B2D85-7F2F-4032-AB02-C53CC9127A5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615697" y="0"/>
            <a:ext cx="2576303" cy="3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Rectangle 26">
            <a:extLst>
              <a:ext uri="{FF2B5EF4-FFF2-40B4-BE49-F238E27FC236}">
                <a16:creationId xmlns:a16="http://schemas.microsoft.com/office/drawing/2014/main" id="{22E33F4B-D5D0-4F1F-9DA6-87F4F8804D38}"/>
              </a:ext>
            </a:extLst>
          </p:cNvPr>
          <p:cNvSpPr/>
          <p:nvPr/>
        </p:nvSpPr>
        <p:spPr>
          <a:xfrm>
            <a:off x="606117" y="116040"/>
            <a:ext cx="3598614" cy="852541"/>
          </a:xfrm>
          <a:prstGeom prst="rect">
            <a:avLst/>
          </a:prstGeom>
        </p:spPr>
        <p:txBody>
          <a:bodyPr wrap="none">
            <a:spAutoFit/>
          </a:bodyPr>
          <a:lstStyle/>
          <a:p>
            <a:pPr lvl="0">
              <a:lnSpc>
                <a:spcPct val="95000"/>
              </a:lnSpc>
              <a:spcBef>
                <a:spcPct val="0"/>
              </a:spcBef>
            </a:pPr>
            <a:r>
              <a:rPr lang="en-US" altLang="en-US" sz="2800" b="1" i="1" dirty="0">
                <a:solidFill>
                  <a:schemeClr val="accent1">
                    <a:lumMod val="50000"/>
                  </a:schemeClr>
                </a:solidFill>
              </a:rPr>
              <a:t>Spatial transcriptomics</a:t>
            </a:r>
          </a:p>
          <a:p>
            <a:pPr lvl="0">
              <a:lnSpc>
                <a:spcPct val="95000"/>
              </a:lnSpc>
              <a:spcBef>
                <a:spcPct val="0"/>
              </a:spcBef>
            </a:pPr>
            <a:r>
              <a:rPr lang="en-US" altLang="en-US" sz="2400" b="1" i="1" dirty="0">
                <a:solidFill>
                  <a:schemeClr val="accent2">
                    <a:lumMod val="75000"/>
                  </a:schemeClr>
                </a:solidFill>
              </a:rPr>
              <a:t>Technologies</a:t>
            </a:r>
          </a:p>
        </p:txBody>
      </p:sp>
    </p:spTree>
    <p:extLst>
      <p:ext uri="{BB962C8B-B14F-4D97-AF65-F5344CB8AC3E}">
        <p14:creationId xmlns:p14="http://schemas.microsoft.com/office/powerpoint/2010/main" val="1775662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pic>
        <p:nvPicPr>
          <p:cNvPr id="176" name="Google Shape;176;p2"/>
          <p:cNvPicPr preferRelativeResize="0"/>
          <p:nvPr/>
        </p:nvPicPr>
        <p:blipFill rotWithShape="1">
          <a:blip r:embed="rId3">
            <a:alphaModFix/>
          </a:blip>
          <a:srcRect/>
          <a:stretch/>
        </p:blipFill>
        <p:spPr>
          <a:xfrm>
            <a:off x="105993" y="2517924"/>
            <a:ext cx="6287808" cy="3095537"/>
          </a:xfrm>
          <a:prstGeom prst="rect">
            <a:avLst/>
          </a:prstGeom>
          <a:noFill/>
          <a:ln>
            <a:noFill/>
          </a:ln>
        </p:spPr>
      </p:pic>
      <p:sp>
        <p:nvSpPr>
          <p:cNvPr id="177" name="Google Shape;177;p2"/>
          <p:cNvSpPr txBox="1"/>
          <p:nvPr/>
        </p:nvSpPr>
        <p:spPr>
          <a:xfrm>
            <a:off x="7141783" y="2517924"/>
            <a:ext cx="4947827" cy="3293169"/>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chemeClr val="dk1"/>
              </a:buClr>
              <a:buSzPts val="1600"/>
              <a:buFont typeface="Arial"/>
              <a:buChar char="•"/>
            </a:pPr>
            <a:r>
              <a:rPr lang="el-GR" sz="1600" b="0" i="0" u="none" strike="noStrike" cap="none" dirty="0">
                <a:solidFill>
                  <a:schemeClr val="dk1"/>
                </a:solidFill>
                <a:latin typeface="Calibri" panose="020F0502020204030204" pitchFamily="34" charset="0"/>
                <a:ea typeface="Century Gothic"/>
                <a:cs typeface="Calibri" panose="020F0502020204030204" pitchFamily="34" charset="0"/>
                <a:sym typeface="Century Gothic"/>
              </a:rPr>
              <a:t>DNA-</a:t>
            </a:r>
            <a:r>
              <a:rPr lang="el-GR" sz="1600" b="0" i="0" u="none" strike="noStrike" cap="none" dirty="0" err="1">
                <a:solidFill>
                  <a:schemeClr val="dk1"/>
                </a:solidFill>
                <a:latin typeface="Calibri" panose="020F0502020204030204" pitchFamily="34" charset="0"/>
                <a:ea typeface="Century Gothic"/>
                <a:cs typeface="Calibri" panose="020F0502020204030204" pitchFamily="34" charset="0"/>
                <a:sym typeface="Century Gothic"/>
              </a:rPr>
              <a:t>seq</a:t>
            </a:r>
            <a:r>
              <a:rPr lang="el-GR" sz="1600" b="0" i="0" u="none" strike="noStrike" cap="none" dirty="0">
                <a:solidFill>
                  <a:schemeClr val="dk1"/>
                </a:solidFill>
                <a:latin typeface="Calibri" panose="020F0502020204030204" pitchFamily="34" charset="0"/>
                <a:ea typeface="Century Gothic"/>
                <a:cs typeface="Calibri" panose="020F0502020204030204" pitchFamily="34" charset="0"/>
                <a:sym typeface="Century Gothic"/>
              </a:rPr>
              <a:t>:</a:t>
            </a:r>
            <a:endParaRPr dirty="0">
              <a:latin typeface="Calibri" panose="020F0502020204030204" pitchFamily="34" charset="0"/>
              <a:cs typeface="Calibri" panose="020F0502020204030204" pitchFamily="34" charset="0"/>
            </a:endParaRPr>
          </a:p>
          <a:p>
            <a:pPr marL="742950" lvl="1" indent="-285750">
              <a:buClr>
                <a:schemeClr val="dk1"/>
              </a:buClr>
              <a:buSzPts val="1600"/>
              <a:buFont typeface="Arial"/>
              <a:buChar char="•"/>
            </a:pPr>
            <a:r>
              <a:rPr lang="el-GR" sz="1600" b="0" i="0" u="none" strike="noStrike" cap="none" dirty="0">
                <a:solidFill>
                  <a:schemeClr val="dk1"/>
                </a:solidFill>
                <a:latin typeface="Calibri" panose="020F0502020204030204" pitchFamily="34" charset="0"/>
                <a:ea typeface="Century Gothic"/>
                <a:cs typeface="Calibri" panose="020F0502020204030204" pitchFamily="34" charset="0"/>
                <a:sym typeface="Century Gothic"/>
              </a:rPr>
              <a:t>Ανίχνευση </a:t>
            </a:r>
            <a:r>
              <a:rPr lang="el-GR" sz="1600" dirty="0">
                <a:solidFill>
                  <a:prstClr val="black"/>
                </a:solidFill>
                <a:latin typeface="Calibri" panose="020F0502020204030204" pitchFamily="34" charset="0"/>
                <a:ea typeface="Century Gothic"/>
                <a:cs typeface="Calibri" panose="020F0502020204030204" pitchFamily="34" charset="0"/>
                <a:sym typeface="Century Gothic"/>
              </a:rPr>
              <a:t>παραλλαγών της </a:t>
            </a:r>
            <a:r>
              <a:rPr lang="el-GR" sz="1600" b="1" dirty="0">
                <a:solidFill>
                  <a:prstClr val="black"/>
                </a:solidFill>
                <a:latin typeface="Calibri" panose="020F0502020204030204" pitchFamily="34" charset="0"/>
                <a:ea typeface="Century Gothic"/>
                <a:cs typeface="Calibri" panose="020F0502020204030204" pitchFamily="34" charset="0"/>
                <a:sym typeface="Century Gothic"/>
              </a:rPr>
              <a:t>γαμετικής</a:t>
            </a:r>
            <a:r>
              <a:rPr lang="el-GR" sz="1600" dirty="0">
                <a:solidFill>
                  <a:prstClr val="black"/>
                </a:solidFill>
                <a:latin typeface="Calibri" panose="020F0502020204030204" pitchFamily="34" charset="0"/>
                <a:ea typeface="Century Gothic"/>
                <a:cs typeface="Calibri" panose="020F0502020204030204" pitchFamily="34" charset="0"/>
                <a:sym typeface="Century Gothic"/>
              </a:rPr>
              <a:t> </a:t>
            </a:r>
            <a:r>
              <a:rPr lang="el-GR" sz="1600" b="1" dirty="0">
                <a:solidFill>
                  <a:prstClr val="black"/>
                </a:solidFill>
                <a:latin typeface="Calibri" panose="020F0502020204030204" pitchFamily="34" charset="0"/>
                <a:ea typeface="Century Gothic"/>
                <a:cs typeface="Calibri" panose="020F0502020204030204" pitchFamily="34" charset="0"/>
                <a:sym typeface="Century Gothic"/>
              </a:rPr>
              <a:t>σειράς</a:t>
            </a:r>
            <a:r>
              <a:rPr lang="el-GR" sz="1600" dirty="0">
                <a:solidFill>
                  <a:prstClr val="black"/>
                </a:solidFill>
                <a:latin typeface="Calibri" panose="020F0502020204030204" pitchFamily="34" charset="0"/>
                <a:ea typeface="Century Gothic"/>
                <a:cs typeface="Calibri" panose="020F0502020204030204" pitchFamily="34" charset="0"/>
                <a:sym typeface="Century Gothic"/>
              </a:rPr>
              <a:t> (</a:t>
            </a:r>
            <a:r>
              <a:rPr lang="el-GR" sz="1600" b="1" dirty="0" err="1">
                <a:solidFill>
                  <a:prstClr val="black"/>
                </a:solidFill>
                <a:latin typeface="Calibri" panose="020F0502020204030204" pitchFamily="34" charset="0"/>
                <a:ea typeface="Century Gothic"/>
                <a:cs typeface="Calibri" panose="020F0502020204030204" pitchFamily="34" charset="0"/>
                <a:sym typeface="Century Gothic"/>
              </a:rPr>
              <a:t>germline</a:t>
            </a:r>
            <a:r>
              <a:rPr lang="el-GR" sz="1600" dirty="0">
                <a:solidFill>
                  <a:prstClr val="black"/>
                </a:solidFill>
                <a:latin typeface="Calibri" panose="020F0502020204030204" pitchFamily="34" charset="0"/>
                <a:ea typeface="Century Gothic"/>
                <a:cs typeface="Calibri" panose="020F0502020204030204" pitchFamily="34" charset="0"/>
                <a:sym typeface="Century Gothic"/>
              </a:rPr>
              <a:t>) σε κληρονομήσιμες ασθένειες.</a:t>
            </a:r>
            <a:endParaRPr dirty="0">
              <a:latin typeface="Calibri" panose="020F0502020204030204" pitchFamily="34" charset="0"/>
              <a:cs typeface="Calibri" panose="020F0502020204030204" pitchFamily="34" charset="0"/>
            </a:endParaRPr>
          </a:p>
          <a:p>
            <a:pPr marL="742950" lvl="1" indent="-285750">
              <a:buClr>
                <a:schemeClr val="dk1"/>
              </a:buClr>
              <a:buSzPts val="1600"/>
              <a:buFont typeface="Arial"/>
              <a:buChar char="•"/>
            </a:pPr>
            <a:r>
              <a:rPr lang="el-GR" sz="1600" dirty="0">
                <a:solidFill>
                  <a:schemeClr val="dk1"/>
                </a:solidFill>
                <a:latin typeface="Calibri" panose="020F0502020204030204" pitchFamily="34" charset="0"/>
                <a:ea typeface="Century Gothic"/>
                <a:cs typeface="Calibri" panose="020F0502020204030204" pitchFamily="34" charset="0"/>
                <a:sym typeface="Century Gothic"/>
              </a:rPr>
              <a:t>Ανίχνευση </a:t>
            </a:r>
            <a:r>
              <a:rPr lang="el-GR" sz="1600" b="1" dirty="0">
                <a:solidFill>
                  <a:schemeClr val="dk1"/>
                </a:solidFill>
                <a:latin typeface="Calibri" panose="020F0502020204030204" pitchFamily="34" charset="0"/>
                <a:ea typeface="Century Gothic"/>
                <a:cs typeface="Calibri" panose="020F0502020204030204" pitchFamily="34" charset="0"/>
                <a:sym typeface="Century Gothic"/>
              </a:rPr>
              <a:t>επίκτητων </a:t>
            </a:r>
            <a:r>
              <a:rPr lang="el-GR" sz="1600" dirty="0">
                <a:solidFill>
                  <a:schemeClr val="dk1"/>
                </a:solidFill>
                <a:latin typeface="Calibri" panose="020F0502020204030204" pitchFamily="34" charset="0"/>
                <a:ea typeface="Century Gothic"/>
                <a:cs typeface="Calibri" panose="020F0502020204030204" pitchFamily="34" charset="0"/>
                <a:sym typeface="Century Gothic"/>
              </a:rPr>
              <a:t>(</a:t>
            </a:r>
            <a:r>
              <a:rPr lang="el-GR" sz="1600" b="1" dirty="0" err="1">
                <a:solidFill>
                  <a:schemeClr val="dk1"/>
                </a:solidFill>
                <a:latin typeface="Calibri" panose="020F0502020204030204" pitchFamily="34" charset="0"/>
                <a:ea typeface="Century Gothic"/>
                <a:cs typeface="Calibri" panose="020F0502020204030204" pitchFamily="34" charset="0"/>
                <a:sym typeface="Century Gothic"/>
              </a:rPr>
              <a:t>somatic</a:t>
            </a:r>
            <a:r>
              <a:rPr lang="el-GR" sz="1600" dirty="0">
                <a:solidFill>
                  <a:schemeClr val="dk1"/>
                </a:solidFill>
                <a:latin typeface="Calibri" panose="020F0502020204030204" pitchFamily="34" charset="0"/>
                <a:ea typeface="Century Gothic"/>
                <a:cs typeface="Calibri" panose="020F0502020204030204" pitchFamily="34" charset="0"/>
                <a:sym typeface="Century Gothic"/>
              </a:rPr>
              <a:t>)</a:t>
            </a:r>
            <a:r>
              <a:rPr lang="el-GR" sz="1600" b="1" dirty="0">
                <a:solidFill>
                  <a:schemeClr val="dk1"/>
                </a:solidFill>
                <a:latin typeface="Calibri" panose="020F0502020204030204" pitchFamily="34" charset="0"/>
                <a:ea typeface="Century Gothic"/>
                <a:cs typeface="Calibri" panose="020F0502020204030204" pitchFamily="34" charset="0"/>
                <a:sym typeface="Century Gothic"/>
              </a:rPr>
              <a:t> </a:t>
            </a:r>
            <a:r>
              <a:rPr lang="el-GR" sz="1600" dirty="0">
                <a:solidFill>
                  <a:schemeClr val="dk1"/>
                </a:solidFill>
                <a:latin typeface="Calibri" panose="020F0502020204030204" pitchFamily="34" charset="0"/>
                <a:ea typeface="Century Gothic"/>
                <a:cs typeface="Calibri" panose="020F0502020204030204" pitchFamily="34" charset="0"/>
                <a:sym typeface="Century Gothic"/>
              </a:rPr>
              <a:t>παραλλαγών κυρίως σε νεοπλασίες.</a:t>
            </a:r>
            <a:endParaRPr lang="el-GR" sz="1600" b="0" i="0" u="none" strike="noStrike" cap="none" dirty="0">
              <a:solidFill>
                <a:schemeClr val="dk1"/>
              </a:solidFill>
              <a:latin typeface="Calibri" panose="020F0502020204030204" pitchFamily="34" charset="0"/>
              <a:ea typeface="Century Gothic"/>
              <a:cs typeface="Calibri" panose="020F0502020204030204" pitchFamily="34" charset="0"/>
              <a:sym typeface="Century Gothic"/>
            </a:endParaRPr>
          </a:p>
          <a:p>
            <a:pPr lvl="1">
              <a:buClr>
                <a:schemeClr val="dk1"/>
              </a:buClr>
              <a:buSzPts val="1600"/>
            </a:pPr>
            <a:endParaRPr sz="1600" b="0" i="0" u="none" strike="noStrike" cap="none" dirty="0">
              <a:solidFill>
                <a:schemeClr val="dk1"/>
              </a:solidFill>
              <a:latin typeface="Calibri" panose="020F0502020204030204" pitchFamily="34" charset="0"/>
              <a:ea typeface="Century Gothic"/>
              <a:cs typeface="Calibri" panose="020F0502020204030204" pitchFamily="34" charset="0"/>
              <a:sym typeface="Century Gothic"/>
            </a:endParaRPr>
          </a:p>
          <a:p>
            <a:pPr marL="285750" marR="0" lvl="0" indent="-285750" algn="l" rtl="0">
              <a:spcBef>
                <a:spcPts val="0"/>
              </a:spcBef>
              <a:spcAft>
                <a:spcPts val="0"/>
              </a:spcAft>
              <a:buClr>
                <a:schemeClr val="dk1"/>
              </a:buClr>
              <a:buSzPts val="1600"/>
              <a:buFont typeface="Arial"/>
              <a:buChar char="•"/>
            </a:pPr>
            <a:r>
              <a:rPr lang="el-GR" sz="1600" b="0" i="0" u="none" strike="noStrike" cap="none" dirty="0">
                <a:solidFill>
                  <a:schemeClr val="dk1"/>
                </a:solidFill>
                <a:latin typeface="Calibri" panose="020F0502020204030204" pitchFamily="34" charset="0"/>
                <a:ea typeface="Century Gothic"/>
                <a:cs typeface="Calibri" panose="020F0502020204030204" pitchFamily="34" charset="0"/>
                <a:sym typeface="Century Gothic"/>
              </a:rPr>
              <a:t>RNA-</a:t>
            </a:r>
            <a:r>
              <a:rPr lang="el-GR" sz="1600" b="0" i="0" u="none" strike="noStrike" cap="none" dirty="0" err="1">
                <a:solidFill>
                  <a:schemeClr val="dk1"/>
                </a:solidFill>
                <a:latin typeface="Calibri" panose="020F0502020204030204" pitchFamily="34" charset="0"/>
                <a:ea typeface="Century Gothic"/>
                <a:cs typeface="Calibri" panose="020F0502020204030204" pitchFamily="34" charset="0"/>
                <a:sym typeface="Century Gothic"/>
              </a:rPr>
              <a:t>seq</a:t>
            </a:r>
            <a:r>
              <a:rPr lang="el-GR" sz="1600" b="0" i="0" u="none" strike="noStrike" cap="none" dirty="0">
                <a:solidFill>
                  <a:schemeClr val="dk1"/>
                </a:solidFill>
                <a:latin typeface="Calibri" panose="020F0502020204030204" pitchFamily="34" charset="0"/>
                <a:ea typeface="Century Gothic"/>
                <a:cs typeface="Calibri" panose="020F0502020204030204" pitchFamily="34" charset="0"/>
                <a:sym typeface="Century Gothic"/>
              </a:rPr>
              <a:t>:</a:t>
            </a:r>
            <a:endParaRPr dirty="0">
              <a:latin typeface="Calibri" panose="020F0502020204030204" pitchFamily="34" charset="0"/>
              <a:cs typeface="Calibri" panose="020F0502020204030204" pitchFamily="34" charset="0"/>
            </a:endParaRPr>
          </a:p>
          <a:p>
            <a:pPr marL="742950" marR="0" lvl="1" indent="-285750" algn="l" rtl="0">
              <a:spcBef>
                <a:spcPts val="0"/>
              </a:spcBef>
              <a:spcAft>
                <a:spcPts val="0"/>
              </a:spcAft>
              <a:buClr>
                <a:schemeClr val="dk1"/>
              </a:buClr>
              <a:buSzPts val="1600"/>
              <a:buFont typeface="Arial"/>
              <a:buChar char="•"/>
            </a:pPr>
            <a:r>
              <a:rPr lang="el-GR" sz="1600" b="0" i="0" u="none" strike="noStrike" cap="none" dirty="0">
                <a:solidFill>
                  <a:schemeClr val="dk1"/>
                </a:solidFill>
                <a:latin typeface="Calibri" panose="020F0502020204030204" pitchFamily="34" charset="0"/>
                <a:ea typeface="Century Gothic"/>
                <a:cs typeface="Calibri" panose="020F0502020204030204" pitchFamily="34" charset="0"/>
                <a:sym typeface="Century Gothic"/>
              </a:rPr>
              <a:t>Ανίχνευση μεταλλάξεων, εναλλακτικής συρραφής </a:t>
            </a:r>
            <a:r>
              <a:rPr lang="el-GR" sz="1600" b="0" i="0" u="none" strike="noStrike" cap="none" dirty="0" err="1">
                <a:solidFill>
                  <a:schemeClr val="dk1"/>
                </a:solidFill>
                <a:latin typeface="Calibri" panose="020F0502020204030204" pitchFamily="34" charset="0"/>
                <a:ea typeface="Century Gothic"/>
                <a:cs typeface="Calibri" panose="020F0502020204030204" pitchFamily="34" charset="0"/>
                <a:sym typeface="Century Gothic"/>
              </a:rPr>
              <a:t>εξονίων</a:t>
            </a:r>
            <a:r>
              <a:rPr lang="el-GR" sz="1600" b="0" i="0" u="none" strike="noStrike" cap="none" dirty="0">
                <a:solidFill>
                  <a:schemeClr val="dk1"/>
                </a:solidFill>
                <a:latin typeface="Calibri" panose="020F0502020204030204" pitchFamily="34" charset="0"/>
                <a:ea typeface="Century Gothic"/>
                <a:cs typeface="Calibri" panose="020F0502020204030204" pitchFamily="34" charset="0"/>
                <a:sym typeface="Century Gothic"/>
              </a:rPr>
              <a:t>, που οδηγούν σε παθολογικές </a:t>
            </a:r>
            <a:r>
              <a:rPr lang="el-GR" sz="1600" dirty="0">
                <a:solidFill>
                  <a:schemeClr val="dk1"/>
                </a:solidFill>
                <a:latin typeface="Calibri" panose="020F0502020204030204" pitchFamily="34" charset="0"/>
                <a:cs typeface="Calibri" panose="020F0502020204030204" pitchFamily="34" charset="0"/>
                <a:sym typeface="Century Gothic"/>
              </a:rPr>
              <a:t>καταστάσεις (</a:t>
            </a:r>
            <a:r>
              <a:rPr lang="el-GR" sz="1600" dirty="0" err="1">
                <a:solidFill>
                  <a:schemeClr val="dk1"/>
                </a:solidFill>
                <a:latin typeface="Calibri" panose="020F0502020204030204" pitchFamily="34" charset="0"/>
                <a:cs typeface="Calibri" panose="020F0502020204030204" pitchFamily="34" charset="0"/>
                <a:sym typeface="Century Gothic"/>
              </a:rPr>
              <a:t>π.χ</a:t>
            </a:r>
            <a:r>
              <a:rPr lang="el-GR" sz="1600" dirty="0">
                <a:solidFill>
                  <a:schemeClr val="dk1"/>
                </a:solidFill>
                <a:latin typeface="Calibri" panose="020F0502020204030204" pitchFamily="34" charset="0"/>
                <a:cs typeface="Calibri" panose="020F0502020204030204" pitchFamily="34" charset="0"/>
                <a:sym typeface="Century Gothic"/>
              </a:rPr>
              <a:t> CE-IVD </a:t>
            </a:r>
            <a:r>
              <a:rPr lang="el-GR" sz="1600" dirty="0" err="1">
                <a:solidFill>
                  <a:schemeClr val="dk1"/>
                </a:solidFill>
                <a:latin typeface="Calibri" panose="020F0502020204030204" pitchFamily="34" charset="0"/>
                <a:cs typeface="Calibri" panose="020F0502020204030204" pitchFamily="34" charset="0"/>
                <a:sym typeface="Century Gothic"/>
              </a:rPr>
              <a:t>Oncomine</a:t>
            </a:r>
            <a:r>
              <a:rPr lang="el-GR" sz="1600" dirty="0">
                <a:solidFill>
                  <a:schemeClr val="dk1"/>
                </a:solidFill>
                <a:latin typeface="Calibri" panose="020F0502020204030204" pitchFamily="34" charset="0"/>
                <a:cs typeface="Calibri" panose="020F0502020204030204" pitchFamily="34" charset="0"/>
                <a:sym typeface="Century Gothic"/>
              </a:rPr>
              <a:t>)</a:t>
            </a:r>
            <a:endParaRPr sz="1600" dirty="0">
              <a:solidFill>
                <a:schemeClr val="dk1"/>
              </a:solidFill>
              <a:latin typeface="Calibri" panose="020F0502020204030204" pitchFamily="34" charset="0"/>
              <a:cs typeface="Calibri" panose="020F0502020204030204" pitchFamily="34" charset="0"/>
            </a:endParaRPr>
          </a:p>
          <a:p>
            <a:pPr marL="742950" marR="0" lvl="1" indent="-285750" algn="l" rtl="0">
              <a:spcBef>
                <a:spcPts val="0"/>
              </a:spcBef>
              <a:spcAft>
                <a:spcPts val="0"/>
              </a:spcAft>
              <a:buClr>
                <a:schemeClr val="dk1"/>
              </a:buClr>
              <a:buSzPts val="1600"/>
              <a:buFont typeface="Arial"/>
              <a:buChar char="•"/>
            </a:pPr>
            <a:r>
              <a:rPr lang="el-GR" sz="1600" b="0" i="0" u="none" strike="noStrike" cap="none" dirty="0">
                <a:solidFill>
                  <a:schemeClr val="dk1"/>
                </a:solidFill>
                <a:latin typeface="Calibri" panose="020F0502020204030204" pitchFamily="34" charset="0"/>
                <a:ea typeface="Century Gothic"/>
                <a:cs typeface="Calibri" panose="020F0502020204030204" pitchFamily="34" charset="0"/>
                <a:sym typeface="Century Gothic"/>
              </a:rPr>
              <a:t>Έκφραση γονιδίων και ανάλυση μοριακής υπογραφής.</a:t>
            </a:r>
            <a:endParaRPr sz="1600" b="0" i="0" u="none" strike="noStrike" cap="none" dirty="0">
              <a:solidFill>
                <a:schemeClr val="dk1"/>
              </a:solidFill>
              <a:latin typeface="Calibri" panose="020F0502020204030204" pitchFamily="34" charset="0"/>
              <a:ea typeface="Century Gothic"/>
              <a:cs typeface="Calibri" panose="020F0502020204030204" pitchFamily="34" charset="0"/>
              <a:sym typeface="Century Gothic"/>
            </a:endParaRPr>
          </a:p>
        </p:txBody>
      </p:sp>
      <p:sp>
        <p:nvSpPr>
          <p:cNvPr id="178" name="Google Shape;178;p2"/>
          <p:cNvSpPr/>
          <p:nvPr/>
        </p:nvSpPr>
        <p:spPr>
          <a:xfrm>
            <a:off x="1827526" y="2944358"/>
            <a:ext cx="1015068" cy="296434"/>
          </a:xfrm>
          <a:prstGeom prst="rect">
            <a:avLst/>
          </a:prstGeom>
          <a:noFill/>
          <a:ln w="28575" cap="flat" cmpd="sng">
            <a:solidFill>
              <a:srgbClr val="00B05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panose="020F0502020204030204" pitchFamily="34" charset="0"/>
              <a:ea typeface="Century Gothic"/>
              <a:cs typeface="Calibri" panose="020F0502020204030204" pitchFamily="34" charset="0"/>
              <a:sym typeface="Century Gothic"/>
            </a:endParaRPr>
          </a:p>
        </p:txBody>
      </p:sp>
      <p:sp>
        <p:nvSpPr>
          <p:cNvPr id="179" name="Google Shape;179;p2"/>
          <p:cNvSpPr/>
          <p:nvPr/>
        </p:nvSpPr>
        <p:spPr>
          <a:xfrm>
            <a:off x="2961593" y="2757291"/>
            <a:ext cx="1015068" cy="296434"/>
          </a:xfrm>
          <a:prstGeom prst="rect">
            <a:avLst/>
          </a:prstGeom>
          <a:noFill/>
          <a:ln w="28575" cap="flat" cmpd="sng">
            <a:solidFill>
              <a:srgbClr val="00B05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panose="020F0502020204030204" pitchFamily="34" charset="0"/>
              <a:ea typeface="Century Gothic"/>
              <a:cs typeface="Calibri" panose="020F0502020204030204" pitchFamily="34" charset="0"/>
              <a:sym typeface="Century Gothic"/>
            </a:endParaRPr>
          </a:p>
        </p:txBody>
      </p:sp>
      <p:sp>
        <p:nvSpPr>
          <p:cNvPr id="180" name="Google Shape;180;p2"/>
          <p:cNvSpPr/>
          <p:nvPr/>
        </p:nvSpPr>
        <p:spPr>
          <a:xfrm>
            <a:off x="4170162" y="2813074"/>
            <a:ext cx="1642289" cy="296434"/>
          </a:xfrm>
          <a:prstGeom prst="rect">
            <a:avLst/>
          </a:prstGeom>
          <a:noFill/>
          <a:ln w="28575" cap="flat" cmpd="sng">
            <a:solidFill>
              <a:srgbClr val="00B05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panose="020F0502020204030204" pitchFamily="34" charset="0"/>
              <a:ea typeface="Century Gothic"/>
              <a:cs typeface="Calibri" panose="020F0502020204030204" pitchFamily="34" charset="0"/>
              <a:sym typeface="Century Gothic"/>
            </a:endParaRPr>
          </a:p>
        </p:txBody>
      </p:sp>
      <p:sp>
        <p:nvSpPr>
          <p:cNvPr id="181" name="Google Shape;181;p2"/>
          <p:cNvSpPr/>
          <p:nvPr/>
        </p:nvSpPr>
        <p:spPr>
          <a:xfrm>
            <a:off x="4898052" y="3291591"/>
            <a:ext cx="1073791" cy="296434"/>
          </a:xfrm>
          <a:prstGeom prst="rect">
            <a:avLst/>
          </a:prstGeom>
          <a:noFill/>
          <a:ln w="28575" cap="flat" cmpd="sng">
            <a:solidFill>
              <a:srgbClr val="00B05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panose="020F0502020204030204" pitchFamily="34" charset="0"/>
              <a:ea typeface="Century Gothic"/>
              <a:cs typeface="Calibri" panose="020F0502020204030204" pitchFamily="34" charset="0"/>
              <a:sym typeface="Century Gothic"/>
            </a:endParaRPr>
          </a:p>
        </p:txBody>
      </p:sp>
      <p:sp>
        <p:nvSpPr>
          <p:cNvPr id="182" name="Google Shape;182;p2"/>
          <p:cNvSpPr/>
          <p:nvPr/>
        </p:nvSpPr>
        <p:spPr>
          <a:xfrm>
            <a:off x="562497" y="3658975"/>
            <a:ext cx="1609288" cy="296434"/>
          </a:xfrm>
          <a:prstGeom prst="rect">
            <a:avLst/>
          </a:prstGeom>
          <a:noFill/>
          <a:ln w="28575" cap="flat" cmpd="sng">
            <a:solidFill>
              <a:srgbClr val="00B05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panose="020F0502020204030204" pitchFamily="34" charset="0"/>
              <a:ea typeface="Century Gothic"/>
              <a:cs typeface="Calibri" panose="020F0502020204030204" pitchFamily="34" charset="0"/>
              <a:sym typeface="Century Gothic"/>
            </a:endParaRPr>
          </a:p>
        </p:txBody>
      </p:sp>
      <p:pic>
        <p:nvPicPr>
          <p:cNvPr id="12" name="Picture 10" descr="GENOME-HEADER">
            <a:extLst>
              <a:ext uri="{FF2B5EF4-FFF2-40B4-BE49-F238E27FC236}">
                <a16:creationId xmlns:a16="http://schemas.microsoft.com/office/drawing/2014/main" id="{9264403E-FD26-4E5D-93E2-37B19D966FA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15697" y="0"/>
            <a:ext cx="2576303" cy="3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12">
            <a:extLst>
              <a:ext uri="{FF2B5EF4-FFF2-40B4-BE49-F238E27FC236}">
                <a16:creationId xmlns:a16="http://schemas.microsoft.com/office/drawing/2014/main" id="{6DAAA4E4-7951-4458-9315-2D05BD02377B}"/>
              </a:ext>
            </a:extLst>
          </p:cNvPr>
          <p:cNvSpPr/>
          <p:nvPr/>
        </p:nvSpPr>
        <p:spPr>
          <a:xfrm>
            <a:off x="606117" y="116040"/>
            <a:ext cx="7485767" cy="794064"/>
          </a:xfrm>
          <a:prstGeom prst="rect">
            <a:avLst/>
          </a:prstGeom>
        </p:spPr>
        <p:txBody>
          <a:bodyPr wrap="none">
            <a:spAutoFit/>
          </a:bodyPr>
          <a:lstStyle/>
          <a:p>
            <a:pPr lvl="0">
              <a:lnSpc>
                <a:spcPct val="95000"/>
              </a:lnSpc>
              <a:spcBef>
                <a:spcPct val="0"/>
              </a:spcBef>
            </a:pPr>
            <a:r>
              <a:rPr lang="en-US" altLang="en-US" sz="2800" b="1" i="1" dirty="0">
                <a:solidFill>
                  <a:srgbClr val="003366"/>
                </a:solidFill>
              </a:rPr>
              <a:t>NGS data</a:t>
            </a:r>
          </a:p>
          <a:p>
            <a:pPr lvl="0">
              <a:lnSpc>
                <a:spcPct val="95000"/>
              </a:lnSpc>
              <a:spcBef>
                <a:spcPct val="0"/>
              </a:spcBef>
            </a:pPr>
            <a:r>
              <a:rPr lang="en-US" altLang="en-US" sz="2000" b="1" i="1" dirty="0">
                <a:solidFill>
                  <a:srgbClr val="ED7D31">
                    <a:lumMod val="75000"/>
                  </a:srgbClr>
                </a:solidFill>
              </a:rPr>
              <a:t>Basic Principles of Bioinformatics Analysis &amp; Interpretation of Results</a:t>
            </a:r>
          </a:p>
        </p:txBody>
      </p:sp>
      <p:sp>
        <p:nvSpPr>
          <p:cNvPr id="2" name="Rectangle 1">
            <a:extLst>
              <a:ext uri="{FF2B5EF4-FFF2-40B4-BE49-F238E27FC236}">
                <a16:creationId xmlns:a16="http://schemas.microsoft.com/office/drawing/2014/main" id="{A077F051-FBA3-4D8D-8D15-6EA05214EA0C}"/>
              </a:ext>
            </a:extLst>
          </p:cNvPr>
          <p:cNvSpPr/>
          <p:nvPr/>
        </p:nvSpPr>
        <p:spPr>
          <a:xfrm>
            <a:off x="421126" y="1591960"/>
            <a:ext cx="10332217" cy="338554"/>
          </a:xfrm>
          <a:prstGeom prst="rect">
            <a:avLst/>
          </a:prstGeom>
        </p:spPr>
        <p:txBody>
          <a:bodyPr wrap="square">
            <a:spAutoFit/>
          </a:bodyPr>
          <a:lstStyle/>
          <a:p>
            <a:pPr marL="285750" lvl="0" indent="-285750">
              <a:buClr>
                <a:prstClr val="black"/>
              </a:buClr>
              <a:buSzPts val="1600"/>
              <a:buFont typeface="Arial"/>
              <a:buChar char="•"/>
            </a:pPr>
            <a:r>
              <a:rPr lang="el-GR" sz="1600" dirty="0">
                <a:solidFill>
                  <a:prstClr val="black"/>
                </a:solidFill>
                <a:latin typeface="Calibri" panose="020F0502020204030204" pitchFamily="34" charset="0"/>
                <a:ea typeface="Century Gothic"/>
                <a:cs typeface="Calibri" panose="020F0502020204030204" pitchFamily="34" charset="0"/>
                <a:sym typeface="Century Gothic"/>
              </a:rPr>
              <a:t>Πληθώρα εφαρμογών, ανάλογα το </a:t>
            </a:r>
            <a:r>
              <a:rPr lang="el-GR" sz="1600" b="1" dirty="0">
                <a:solidFill>
                  <a:prstClr val="black"/>
                </a:solidFill>
                <a:latin typeface="Calibri" panose="020F0502020204030204" pitchFamily="34" charset="0"/>
                <a:ea typeface="Century Gothic"/>
                <a:cs typeface="Calibri" panose="020F0502020204030204" pitchFamily="34" charset="0"/>
                <a:sym typeface="Century Gothic"/>
              </a:rPr>
              <a:t>ερώτημα</a:t>
            </a:r>
            <a:r>
              <a:rPr lang="el-GR" sz="1600" dirty="0">
                <a:solidFill>
                  <a:prstClr val="black"/>
                </a:solidFill>
                <a:latin typeface="Calibri" panose="020F0502020204030204" pitchFamily="34" charset="0"/>
                <a:ea typeface="Century Gothic"/>
                <a:cs typeface="Calibri" panose="020F0502020204030204" pitchFamily="34" charset="0"/>
                <a:sym typeface="Century Gothic"/>
              </a:rPr>
              <a:t>, την </a:t>
            </a:r>
            <a:r>
              <a:rPr lang="el-GR" sz="1600" b="1" dirty="0">
                <a:solidFill>
                  <a:prstClr val="black"/>
                </a:solidFill>
                <a:latin typeface="Calibri" panose="020F0502020204030204" pitchFamily="34" charset="0"/>
                <a:ea typeface="Century Gothic"/>
                <a:cs typeface="Calibri" panose="020F0502020204030204" pitchFamily="34" charset="0"/>
                <a:sym typeface="Century Gothic"/>
              </a:rPr>
              <a:t>πειραματική διαδικασία</a:t>
            </a:r>
            <a:r>
              <a:rPr lang="el-GR" sz="1600" dirty="0">
                <a:solidFill>
                  <a:prstClr val="black"/>
                </a:solidFill>
                <a:latin typeface="Calibri" panose="020F0502020204030204" pitchFamily="34" charset="0"/>
                <a:ea typeface="Century Gothic"/>
                <a:cs typeface="Calibri" panose="020F0502020204030204" pitchFamily="34" charset="0"/>
                <a:sym typeface="Century Gothic"/>
              </a:rPr>
              <a:t>, το </a:t>
            </a:r>
            <a:r>
              <a:rPr lang="el-GR" sz="1600" b="1" dirty="0">
                <a:solidFill>
                  <a:prstClr val="black"/>
                </a:solidFill>
                <a:latin typeface="Calibri" panose="020F0502020204030204" pitchFamily="34" charset="0"/>
                <a:ea typeface="Century Gothic"/>
                <a:cs typeface="Calibri" panose="020F0502020204030204" pitchFamily="34" charset="0"/>
                <a:sym typeface="Century Gothic"/>
              </a:rPr>
              <a:t>αρχικό υλικό</a:t>
            </a:r>
            <a:r>
              <a:rPr lang="el-GR" sz="1600" dirty="0">
                <a:solidFill>
                  <a:prstClr val="black"/>
                </a:solidFill>
                <a:latin typeface="Calibri" panose="020F0502020204030204" pitchFamily="34" charset="0"/>
                <a:ea typeface="Century Gothic"/>
                <a:cs typeface="Calibri" panose="020F0502020204030204" pitchFamily="34" charset="0"/>
                <a:sym typeface="Century Gothic"/>
              </a:rPr>
              <a:t> και την </a:t>
            </a:r>
            <a:r>
              <a:rPr lang="el-GR" sz="1600" b="1" dirty="0">
                <a:solidFill>
                  <a:prstClr val="black"/>
                </a:solidFill>
                <a:latin typeface="Calibri" panose="020F0502020204030204" pitchFamily="34" charset="0"/>
                <a:ea typeface="Century Gothic"/>
                <a:cs typeface="Calibri" panose="020F0502020204030204" pitchFamily="34" charset="0"/>
                <a:sym typeface="Century Gothic"/>
              </a:rPr>
              <a:t>επεξεργασία</a:t>
            </a:r>
            <a:r>
              <a:rPr lang="el-GR" sz="1600" dirty="0">
                <a:solidFill>
                  <a:prstClr val="black"/>
                </a:solidFill>
                <a:latin typeface="Calibri" panose="020F0502020204030204" pitchFamily="34" charset="0"/>
                <a:ea typeface="Century Gothic"/>
                <a:cs typeface="Calibri" panose="020F0502020204030204" pitchFamily="34" charset="0"/>
                <a:sym typeface="Century Gothic"/>
              </a:rPr>
              <a:t> του.</a:t>
            </a:r>
            <a:endParaRPr lang="el-GR" dirty="0">
              <a:solidFill>
                <a:prstClr val="black"/>
              </a:solidFill>
              <a:latin typeface="Calibri" panose="020F0502020204030204" pitchFamily="34" charset="0"/>
              <a:cs typeface="Calibri" panose="020F0502020204030204" pitchFamily="34" charset="0"/>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Picture 10" descr="GENOME-HEADER">
            <a:extLst>
              <a:ext uri="{FF2B5EF4-FFF2-40B4-BE49-F238E27FC236}">
                <a16:creationId xmlns:a16="http://schemas.microsoft.com/office/drawing/2014/main" id="{D375E543-A60D-4ACE-861D-6726AA2443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15697" y="0"/>
            <a:ext cx="2576303" cy="3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 name="Rectangle 54">
            <a:extLst>
              <a:ext uri="{FF2B5EF4-FFF2-40B4-BE49-F238E27FC236}">
                <a16:creationId xmlns:a16="http://schemas.microsoft.com/office/drawing/2014/main" id="{38AA9670-A4D7-4F1D-8183-8D75FE0F5705}"/>
              </a:ext>
            </a:extLst>
          </p:cNvPr>
          <p:cNvSpPr/>
          <p:nvPr/>
        </p:nvSpPr>
        <p:spPr>
          <a:xfrm>
            <a:off x="606117" y="116040"/>
            <a:ext cx="4123436" cy="501676"/>
          </a:xfrm>
          <a:prstGeom prst="rect">
            <a:avLst/>
          </a:prstGeom>
        </p:spPr>
        <p:txBody>
          <a:bodyPr wrap="none">
            <a:spAutoFit/>
          </a:bodyPr>
          <a:lstStyle/>
          <a:p>
            <a:pPr lvl="0">
              <a:lnSpc>
                <a:spcPct val="95000"/>
              </a:lnSpc>
              <a:spcBef>
                <a:spcPct val="0"/>
              </a:spcBef>
            </a:pPr>
            <a:r>
              <a:rPr lang="en-US" altLang="en-US" sz="2800" b="1" i="1" dirty="0">
                <a:solidFill>
                  <a:srgbClr val="003366"/>
                </a:solidFill>
              </a:rPr>
              <a:t>From Sequencing to Result</a:t>
            </a:r>
            <a:endParaRPr lang="en-US" altLang="en-US" sz="2000" b="1" i="1" dirty="0">
              <a:solidFill>
                <a:srgbClr val="ED7D31">
                  <a:lumMod val="75000"/>
                </a:srgbClr>
              </a:solidFill>
            </a:endParaRPr>
          </a:p>
        </p:txBody>
      </p:sp>
      <p:pic>
        <p:nvPicPr>
          <p:cNvPr id="3" name="Picture 2">
            <a:extLst>
              <a:ext uri="{FF2B5EF4-FFF2-40B4-BE49-F238E27FC236}">
                <a16:creationId xmlns:a16="http://schemas.microsoft.com/office/drawing/2014/main" id="{73B55BD0-EE8D-4DA0-A841-7A363770FD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1609" y="683705"/>
            <a:ext cx="10708782" cy="6147339"/>
          </a:xfrm>
          <a:prstGeom prst="rect">
            <a:avLst/>
          </a:prstGeom>
        </p:spPr>
      </p:pic>
    </p:spTree>
    <p:extLst>
      <p:ext uri="{BB962C8B-B14F-4D97-AF65-F5344CB8AC3E}">
        <p14:creationId xmlns:p14="http://schemas.microsoft.com/office/powerpoint/2010/main" val="76329878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5864"/>
        <p:cNvGrpSpPr/>
        <p:nvPr/>
      </p:nvGrpSpPr>
      <p:grpSpPr>
        <a:xfrm>
          <a:off x="0" y="0"/>
          <a:ext cx="0" cy="0"/>
          <a:chOff x="0" y="0"/>
          <a:chExt cx="0" cy="0"/>
        </a:xfrm>
      </p:grpSpPr>
      <p:pic>
        <p:nvPicPr>
          <p:cNvPr id="5866" name="Google Shape;5866;p8"/>
          <p:cNvPicPr preferRelativeResize="0"/>
          <p:nvPr/>
        </p:nvPicPr>
        <p:blipFill rotWithShape="1">
          <a:blip r:embed="rId3">
            <a:alphaModFix/>
          </a:blip>
          <a:srcRect/>
          <a:stretch/>
        </p:blipFill>
        <p:spPr>
          <a:xfrm>
            <a:off x="530892" y="1433789"/>
            <a:ext cx="3758268" cy="2652436"/>
          </a:xfrm>
          <a:prstGeom prst="rect">
            <a:avLst/>
          </a:prstGeom>
          <a:noFill/>
          <a:ln>
            <a:noFill/>
          </a:ln>
        </p:spPr>
      </p:pic>
      <p:sp>
        <p:nvSpPr>
          <p:cNvPr id="5868" name="Google Shape;5868;p8"/>
          <p:cNvSpPr txBox="1"/>
          <p:nvPr/>
        </p:nvSpPr>
        <p:spPr>
          <a:xfrm>
            <a:off x="4800600" y="1326012"/>
            <a:ext cx="7219950" cy="584735"/>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l-GR" sz="1600" b="1" dirty="0">
                <a:solidFill>
                  <a:schemeClr val="dk1"/>
                </a:solidFill>
                <a:latin typeface="Calibri" panose="020F0502020204030204" pitchFamily="34" charset="0"/>
                <a:ea typeface="Century Gothic"/>
                <a:cs typeface="Calibri" panose="020F0502020204030204" pitchFamily="34" charset="0"/>
                <a:sym typeface="Century Gothic"/>
              </a:rPr>
              <a:t>1. </a:t>
            </a:r>
            <a:r>
              <a:rPr lang="el-GR" sz="1600" dirty="0">
                <a:solidFill>
                  <a:schemeClr val="dk1"/>
                </a:solidFill>
                <a:latin typeface="Calibri" panose="020F0502020204030204" pitchFamily="34" charset="0"/>
                <a:ea typeface="Century Gothic"/>
                <a:cs typeface="Calibri" panose="020F0502020204030204" pitchFamily="34" charset="0"/>
                <a:sym typeface="Century Gothic"/>
              </a:rPr>
              <a:t>Μετατροπή του σήματος σε αλληλουχία και </a:t>
            </a:r>
            <a:r>
              <a:rPr lang="el-GR" sz="1600" dirty="0" err="1">
                <a:solidFill>
                  <a:schemeClr val="dk1"/>
                </a:solidFill>
                <a:latin typeface="Calibri" panose="020F0502020204030204" pitchFamily="34" charset="0"/>
                <a:ea typeface="Century Gothic"/>
                <a:cs typeface="Calibri" panose="020F0502020204030204" pitchFamily="34" charset="0"/>
                <a:sym typeface="Century Gothic"/>
              </a:rPr>
              <a:t>αποπολυπλεξία</a:t>
            </a:r>
            <a:r>
              <a:rPr lang="el-GR" sz="1600" dirty="0">
                <a:solidFill>
                  <a:schemeClr val="dk1"/>
                </a:solidFill>
                <a:latin typeface="Calibri" panose="020F0502020204030204" pitchFamily="34" charset="0"/>
                <a:ea typeface="Century Gothic"/>
                <a:cs typeface="Calibri" panose="020F0502020204030204" pitchFamily="34" charset="0"/>
                <a:sym typeface="Century Gothic"/>
              </a:rPr>
              <a:t> των δεδομένων διαφορετικών δειγμάτων (</a:t>
            </a:r>
            <a:r>
              <a:rPr lang="el-GR" sz="1600" b="1" dirty="0" err="1">
                <a:solidFill>
                  <a:schemeClr val="dk1"/>
                </a:solidFill>
                <a:latin typeface="Calibri" panose="020F0502020204030204" pitchFamily="34" charset="0"/>
                <a:ea typeface="Century Gothic"/>
                <a:cs typeface="Calibri" panose="020F0502020204030204" pitchFamily="34" charset="0"/>
                <a:sym typeface="Century Gothic"/>
              </a:rPr>
              <a:t>Demultiplexing</a:t>
            </a:r>
            <a:r>
              <a:rPr lang="en-US" sz="1600" b="1" dirty="0">
                <a:solidFill>
                  <a:schemeClr val="dk1"/>
                </a:solidFill>
                <a:latin typeface="Calibri" panose="020F0502020204030204" pitchFamily="34" charset="0"/>
                <a:ea typeface="Century Gothic"/>
                <a:cs typeface="Calibri" panose="020F0502020204030204" pitchFamily="34" charset="0"/>
                <a:sym typeface="Century Gothic"/>
              </a:rPr>
              <a:t> – </a:t>
            </a:r>
            <a:r>
              <a:rPr lang="en-US" sz="1600" b="1" dirty="0" err="1">
                <a:solidFill>
                  <a:schemeClr val="dk1"/>
                </a:solidFill>
                <a:latin typeface="Calibri" panose="020F0502020204030204" pitchFamily="34" charset="0"/>
                <a:ea typeface="Century Gothic"/>
                <a:cs typeface="Calibri" panose="020F0502020204030204" pitchFamily="34" charset="0"/>
                <a:sym typeface="Century Gothic"/>
              </a:rPr>
              <a:t>fastq</a:t>
            </a:r>
            <a:r>
              <a:rPr lang="en-US" sz="1600" b="1" dirty="0">
                <a:solidFill>
                  <a:schemeClr val="dk1"/>
                </a:solidFill>
                <a:latin typeface="Calibri" panose="020F0502020204030204" pitchFamily="34" charset="0"/>
                <a:ea typeface="Century Gothic"/>
                <a:cs typeface="Calibri" panose="020F0502020204030204" pitchFamily="34" charset="0"/>
                <a:sym typeface="Century Gothic"/>
              </a:rPr>
              <a:t> generation</a:t>
            </a:r>
            <a:r>
              <a:rPr lang="el-GR" sz="1600" dirty="0">
                <a:solidFill>
                  <a:schemeClr val="dk1"/>
                </a:solidFill>
                <a:latin typeface="Calibri" panose="020F0502020204030204" pitchFamily="34" charset="0"/>
                <a:ea typeface="Century Gothic"/>
                <a:cs typeface="Calibri" panose="020F0502020204030204" pitchFamily="34" charset="0"/>
                <a:sym typeface="Century Gothic"/>
              </a:rPr>
              <a:t>)</a:t>
            </a:r>
            <a:endParaRPr sz="1600" dirty="0">
              <a:solidFill>
                <a:schemeClr val="dk1"/>
              </a:solidFill>
              <a:latin typeface="Calibri" panose="020F0502020204030204" pitchFamily="34" charset="0"/>
              <a:ea typeface="Century Gothic"/>
              <a:cs typeface="Calibri" panose="020F0502020204030204" pitchFamily="34" charset="0"/>
              <a:sym typeface="Century Gothic"/>
            </a:endParaRPr>
          </a:p>
        </p:txBody>
      </p:sp>
      <p:cxnSp>
        <p:nvCxnSpPr>
          <p:cNvPr id="5869" name="Google Shape;5869;p8"/>
          <p:cNvCxnSpPr>
            <a:cxnSpLocks/>
          </p:cNvCxnSpPr>
          <p:nvPr/>
        </p:nvCxnSpPr>
        <p:spPr>
          <a:xfrm>
            <a:off x="4345238" y="2297622"/>
            <a:ext cx="455362" cy="462385"/>
          </a:xfrm>
          <a:prstGeom prst="straightConnector1">
            <a:avLst/>
          </a:prstGeom>
          <a:noFill/>
          <a:ln w="38100" cap="flat" cmpd="sng">
            <a:solidFill>
              <a:srgbClr val="9D2D0F"/>
            </a:solidFill>
            <a:prstDash val="solid"/>
            <a:round/>
            <a:headEnd type="none" w="sm" len="sm"/>
            <a:tailEnd type="triangle" w="med" len="med"/>
          </a:ln>
        </p:spPr>
      </p:cxnSp>
      <p:pic>
        <p:nvPicPr>
          <p:cNvPr id="8" name="Picture 7">
            <a:extLst>
              <a:ext uri="{FF2B5EF4-FFF2-40B4-BE49-F238E27FC236}">
                <a16:creationId xmlns:a16="http://schemas.microsoft.com/office/drawing/2014/main" id="{93C69F99-2EA7-49D5-835C-EB387E4B7BD4}"/>
              </a:ext>
            </a:extLst>
          </p:cNvPr>
          <p:cNvPicPr>
            <a:picLocks noChangeAspect="1"/>
          </p:cNvPicPr>
          <p:nvPr/>
        </p:nvPicPr>
        <p:blipFill>
          <a:blip r:embed="rId4"/>
          <a:stretch>
            <a:fillRect/>
          </a:stretch>
        </p:blipFill>
        <p:spPr>
          <a:xfrm>
            <a:off x="4476999" y="2874184"/>
            <a:ext cx="7648834" cy="2516966"/>
          </a:xfrm>
          <a:prstGeom prst="rect">
            <a:avLst/>
          </a:prstGeom>
        </p:spPr>
      </p:pic>
      <p:sp>
        <p:nvSpPr>
          <p:cNvPr id="9" name="Google Shape;5876;p9">
            <a:extLst>
              <a:ext uri="{FF2B5EF4-FFF2-40B4-BE49-F238E27FC236}">
                <a16:creationId xmlns:a16="http://schemas.microsoft.com/office/drawing/2014/main" id="{01B29073-856E-4E5A-BD3C-8974586D2A09}"/>
              </a:ext>
            </a:extLst>
          </p:cNvPr>
          <p:cNvSpPr txBox="1"/>
          <p:nvPr/>
        </p:nvSpPr>
        <p:spPr>
          <a:xfrm>
            <a:off x="5129784" y="5875659"/>
            <a:ext cx="6720840" cy="615513"/>
          </a:xfrm>
          <a:prstGeom prst="rect">
            <a:avLst/>
          </a:prstGeom>
          <a:noFill/>
          <a:ln>
            <a:noFill/>
          </a:ln>
        </p:spPr>
        <p:txBody>
          <a:bodyPr spcFirstLastPara="1" wrap="square" lIns="91425" tIns="45700" rIns="91425" bIns="45700" anchor="t" anchorCtr="0">
            <a:spAutoFit/>
          </a:bodyPr>
          <a:lstStyle/>
          <a:p>
            <a:pPr lvl="0" algn="ctr"/>
            <a:r>
              <a:rPr lang="el-GR" sz="1700" b="1" dirty="0">
                <a:solidFill>
                  <a:schemeClr val="dk1"/>
                </a:solidFill>
                <a:latin typeface="Calibri" panose="020F0502020204030204" pitchFamily="34" charset="0"/>
                <a:ea typeface="Century Gothic"/>
                <a:cs typeface="Calibri" panose="020F0502020204030204" pitchFamily="34" charset="0"/>
                <a:sym typeface="Century Gothic"/>
              </a:rPr>
              <a:t>Κάθε κομμάτι που έχει </a:t>
            </a:r>
            <a:r>
              <a:rPr lang="el-GR" sz="1700" b="1" dirty="0" err="1">
                <a:solidFill>
                  <a:schemeClr val="dk1"/>
                </a:solidFill>
                <a:latin typeface="Calibri" panose="020F0502020204030204" pitchFamily="34" charset="0"/>
                <a:ea typeface="Century Gothic"/>
                <a:cs typeface="Calibri" panose="020F0502020204030204" pitchFamily="34" charset="0"/>
                <a:sym typeface="Century Gothic"/>
              </a:rPr>
              <a:t>αλληλουχηθεί</a:t>
            </a:r>
            <a:r>
              <a:rPr lang="el-GR" sz="1700" b="1" dirty="0">
                <a:solidFill>
                  <a:schemeClr val="dk1"/>
                </a:solidFill>
                <a:latin typeface="Calibri" panose="020F0502020204030204" pitchFamily="34" charset="0"/>
                <a:ea typeface="Century Gothic"/>
                <a:cs typeface="Calibri" panose="020F0502020204030204" pitchFamily="34" charset="0"/>
                <a:sym typeface="Century Gothic"/>
              </a:rPr>
              <a:t> ονομάζεται διάβασμα (</a:t>
            </a:r>
            <a:r>
              <a:rPr lang="el-GR" sz="1700" b="1" dirty="0" err="1">
                <a:solidFill>
                  <a:schemeClr val="dk1"/>
                </a:solidFill>
                <a:latin typeface="Calibri" panose="020F0502020204030204" pitchFamily="34" charset="0"/>
                <a:ea typeface="Century Gothic"/>
                <a:cs typeface="Calibri" panose="020F0502020204030204" pitchFamily="34" charset="0"/>
                <a:sym typeface="Century Gothic"/>
              </a:rPr>
              <a:t>read</a:t>
            </a:r>
            <a:r>
              <a:rPr lang="el-GR" sz="1700" b="1" dirty="0">
                <a:solidFill>
                  <a:schemeClr val="dk1"/>
                </a:solidFill>
                <a:latin typeface="Calibri" panose="020F0502020204030204" pitchFamily="34" charset="0"/>
                <a:ea typeface="Century Gothic"/>
                <a:cs typeface="Calibri" panose="020F0502020204030204" pitchFamily="34" charset="0"/>
                <a:sym typeface="Century Gothic"/>
              </a:rPr>
              <a:t>) και το σύνολο των διαβασμάτων αποθηκεύεται σε αρχεία μορφής </a:t>
            </a:r>
            <a:r>
              <a:rPr lang="el-GR" sz="1700" b="1" dirty="0" err="1">
                <a:solidFill>
                  <a:schemeClr val="dk1"/>
                </a:solidFill>
                <a:latin typeface="Calibri" panose="020F0502020204030204" pitchFamily="34" charset="0"/>
                <a:ea typeface="Century Gothic"/>
                <a:cs typeface="Calibri" panose="020F0502020204030204" pitchFamily="34" charset="0"/>
                <a:sym typeface="Century Gothic"/>
              </a:rPr>
              <a:t>Fastq</a:t>
            </a:r>
            <a:r>
              <a:rPr lang="el-GR" sz="1700" dirty="0">
                <a:solidFill>
                  <a:schemeClr val="dk1"/>
                </a:solidFill>
                <a:latin typeface="Calibri" panose="020F0502020204030204" pitchFamily="34" charset="0"/>
                <a:ea typeface="Century Gothic"/>
                <a:cs typeface="Calibri" panose="020F0502020204030204" pitchFamily="34" charset="0"/>
                <a:sym typeface="Century Gothic"/>
              </a:rPr>
              <a:t>.</a:t>
            </a:r>
            <a:endParaRPr sz="1700" b="1" dirty="0">
              <a:solidFill>
                <a:schemeClr val="dk1"/>
              </a:solidFill>
              <a:latin typeface="Calibri" panose="020F0502020204030204" pitchFamily="34" charset="0"/>
              <a:ea typeface="Century Gothic"/>
              <a:cs typeface="Calibri" panose="020F0502020204030204" pitchFamily="34" charset="0"/>
              <a:sym typeface="Century Gothic"/>
            </a:endParaRPr>
          </a:p>
        </p:txBody>
      </p:sp>
      <p:pic>
        <p:nvPicPr>
          <p:cNvPr id="10" name="Picture 10" descr="GENOME-HEADER">
            <a:extLst>
              <a:ext uri="{FF2B5EF4-FFF2-40B4-BE49-F238E27FC236}">
                <a16:creationId xmlns:a16="http://schemas.microsoft.com/office/drawing/2014/main" id="{49FAEC1F-53D7-4811-A7F0-E8494CBC6FA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15697" y="0"/>
            <a:ext cx="2576303" cy="3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a:extLst>
              <a:ext uri="{FF2B5EF4-FFF2-40B4-BE49-F238E27FC236}">
                <a16:creationId xmlns:a16="http://schemas.microsoft.com/office/drawing/2014/main" id="{FC697576-2BF5-423D-96D3-E875B103BC5A}"/>
              </a:ext>
            </a:extLst>
          </p:cNvPr>
          <p:cNvSpPr/>
          <p:nvPr/>
        </p:nvSpPr>
        <p:spPr>
          <a:xfrm>
            <a:off x="606117" y="116040"/>
            <a:ext cx="2443041" cy="794064"/>
          </a:xfrm>
          <a:prstGeom prst="rect">
            <a:avLst/>
          </a:prstGeom>
        </p:spPr>
        <p:txBody>
          <a:bodyPr wrap="none">
            <a:spAutoFit/>
          </a:bodyPr>
          <a:lstStyle/>
          <a:p>
            <a:pPr lvl="0">
              <a:lnSpc>
                <a:spcPct val="95000"/>
              </a:lnSpc>
              <a:spcBef>
                <a:spcPct val="0"/>
              </a:spcBef>
            </a:pPr>
            <a:r>
              <a:rPr lang="en-US" altLang="en-US" sz="2800" b="1" i="1" dirty="0">
                <a:solidFill>
                  <a:srgbClr val="003366"/>
                </a:solidFill>
              </a:rPr>
              <a:t>Demultiplexing</a:t>
            </a:r>
          </a:p>
          <a:p>
            <a:pPr lvl="0">
              <a:lnSpc>
                <a:spcPct val="95000"/>
              </a:lnSpc>
              <a:spcBef>
                <a:spcPct val="0"/>
              </a:spcBef>
            </a:pPr>
            <a:r>
              <a:rPr lang="en-US" altLang="en-US" sz="2000" b="1" i="1" dirty="0">
                <a:solidFill>
                  <a:srgbClr val="ED7D31">
                    <a:lumMod val="75000"/>
                  </a:srgbClr>
                </a:solidFill>
              </a:rPr>
              <a:t>Bcl2fastq</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5874"/>
        <p:cNvGrpSpPr/>
        <p:nvPr/>
      </p:nvGrpSpPr>
      <p:grpSpPr>
        <a:xfrm>
          <a:off x="0" y="0"/>
          <a:ext cx="0" cy="0"/>
          <a:chOff x="0" y="0"/>
          <a:chExt cx="0" cy="0"/>
        </a:xfrm>
      </p:grpSpPr>
      <p:sp>
        <p:nvSpPr>
          <p:cNvPr id="5875" name="Google Shape;5875;p9"/>
          <p:cNvSpPr/>
          <p:nvPr/>
        </p:nvSpPr>
        <p:spPr>
          <a:xfrm>
            <a:off x="4566016" y="1439917"/>
            <a:ext cx="7554011" cy="1200288"/>
          </a:xfrm>
          <a:prstGeom prst="rect">
            <a:avLst/>
          </a:prstGeom>
          <a:solidFill>
            <a:srgbClr val="E5E3D9"/>
          </a:solidFill>
          <a:ln w="9525" cap="flat" cmpd="sng">
            <a:solidFill>
              <a:srgbClr val="495526"/>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r>
              <a:rPr lang="el-GR" sz="1800" dirty="0">
                <a:solidFill>
                  <a:schemeClr val="dk1"/>
                </a:solidFill>
                <a:highlight>
                  <a:srgbClr val="00FF00"/>
                </a:highlight>
                <a:latin typeface="Calibri" panose="020F0502020204030204" pitchFamily="34" charset="0"/>
                <a:ea typeface="Calibri"/>
                <a:cs typeface="Calibri" panose="020F0502020204030204" pitchFamily="34" charset="0"/>
                <a:sym typeface="Calibri"/>
              </a:rPr>
              <a:t>@A00390:139:HGYWLDRX2:2:2101:5430:1000 1:N:0</a:t>
            </a:r>
            <a:r>
              <a:rPr lang="el-GR" sz="1800" b="1" dirty="0">
                <a:solidFill>
                  <a:schemeClr val="dk1"/>
                </a:solidFill>
                <a:highlight>
                  <a:srgbClr val="00FF00"/>
                </a:highlight>
                <a:latin typeface="Calibri" panose="020F0502020204030204" pitchFamily="34" charset="0"/>
                <a:ea typeface="Calibri"/>
                <a:cs typeface="Calibri" panose="020F0502020204030204" pitchFamily="34" charset="0"/>
                <a:sym typeface="Calibri"/>
              </a:rPr>
              <a:t>:</a:t>
            </a:r>
            <a:r>
              <a:rPr lang="el-GR" sz="1800" dirty="0">
                <a:solidFill>
                  <a:schemeClr val="dk1"/>
                </a:solidFill>
                <a:highlight>
                  <a:srgbClr val="FFFF00"/>
                </a:highlight>
                <a:latin typeface="Calibri" panose="020F0502020204030204" pitchFamily="34" charset="0"/>
                <a:ea typeface="Calibri"/>
                <a:cs typeface="Calibri" panose="020F0502020204030204" pitchFamily="34" charset="0"/>
                <a:sym typeface="Calibri"/>
              </a:rPr>
              <a:t>TCGATCAA</a:t>
            </a:r>
            <a:endParaRPr dirty="0">
              <a:latin typeface="Calibri" panose="020F0502020204030204" pitchFamily="34" charset="0"/>
              <a:cs typeface="Calibri" panose="020F0502020204030204" pitchFamily="34" charset="0"/>
            </a:endParaRPr>
          </a:p>
          <a:p>
            <a:pPr marL="0" marR="0" lvl="0" indent="0" algn="l" rtl="0">
              <a:spcBef>
                <a:spcPts val="0"/>
              </a:spcBef>
              <a:spcAft>
                <a:spcPts val="0"/>
              </a:spcAft>
              <a:buNone/>
            </a:pPr>
            <a:r>
              <a:rPr lang="el-GR" sz="1800" dirty="0">
                <a:solidFill>
                  <a:schemeClr val="dk1"/>
                </a:solidFill>
                <a:highlight>
                  <a:srgbClr val="FF00FF"/>
                </a:highlight>
                <a:latin typeface="Calibri" panose="020F0502020204030204" pitchFamily="34" charset="0"/>
                <a:ea typeface="Calibri"/>
                <a:cs typeface="Calibri" panose="020F0502020204030204" pitchFamily="34" charset="0"/>
                <a:sym typeface="Calibri"/>
              </a:rPr>
              <a:t>GATTTGGGGTTCAAAGCAGTATCGATCAAATAGTAAATCCATTTGTTCAACTCACAGT</a:t>
            </a:r>
            <a:endParaRPr dirty="0">
              <a:highlight>
                <a:srgbClr val="FF00FF"/>
              </a:highlight>
              <a:latin typeface="Calibri" panose="020F0502020204030204" pitchFamily="34" charset="0"/>
              <a:cs typeface="Calibri" panose="020F0502020204030204" pitchFamily="34" charset="0"/>
            </a:endParaRPr>
          </a:p>
          <a:p>
            <a:pPr marL="0" marR="0" lvl="0" indent="0" algn="l" rtl="0">
              <a:spcBef>
                <a:spcPts val="0"/>
              </a:spcBef>
              <a:spcAft>
                <a:spcPts val="0"/>
              </a:spcAft>
              <a:buNone/>
            </a:pPr>
            <a:r>
              <a:rPr lang="el-GR" sz="1800" dirty="0">
                <a:solidFill>
                  <a:schemeClr val="dk1"/>
                </a:solidFill>
                <a:latin typeface="Calibri" panose="020F0502020204030204" pitchFamily="34" charset="0"/>
                <a:ea typeface="Calibri"/>
                <a:cs typeface="Calibri" panose="020F0502020204030204" pitchFamily="34" charset="0"/>
                <a:sym typeface="Calibri"/>
              </a:rPr>
              <a:t>+</a:t>
            </a:r>
            <a:endParaRPr dirty="0">
              <a:latin typeface="Calibri" panose="020F0502020204030204" pitchFamily="34" charset="0"/>
              <a:cs typeface="Calibri" panose="020F0502020204030204" pitchFamily="34" charset="0"/>
            </a:endParaRPr>
          </a:p>
          <a:p>
            <a:pPr marL="0" marR="0" lvl="0" indent="0" algn="l" rtl="0">
              <a:spcBef>
                <a:spcPts val="0"/>
              </a:spcBef>
              <a:spcAft>
                <a:spcPts val="0"/>
              </a:spcAft>
              <a:buNone/>
            </a:pPr>
            <a:r>
              <a:rPr lang="el-GR" sz="1800" dirty="0">
                <a:solidFill>
                  <a:schemeClr val="dk1"/>
                </a:solidFill>
                <a:latin typeface="Calibri" panose="020F0502020204030204" pitchFamily="34" charset="0"/>
                <a:ea typeface="Calibri"/>
                <a:cs typeface="Calibri" panose="020F0502020204030204" pitchFamily="34" charset="0"/>
                <a:sym typeface="Calibri"/>
              </a:rPr>
              <a:t>!*((((***+))%%%??)(%%%%).1***-+*''))**55CCF&gt;&gt;&gt;&gt;&gt;&gt;CCCCCCC65</a:t>
            </a:r>
            <a:endParaRPr dirty="0">
              <a:latin typeface="Calibri" panose="020F0502020204030204" pitchFamily="34" charset="0"/>
              <a:cs typeface="Calibri" panose="020F0502020204030204" pitchFamily="34" charset="0"/>
            </a:endParaRPr>
          </a:p>
        </p:txBody>
      </p:sp>
      <p:cxnSp>
        <p:nvCxnSpPr>
          <p:cNvPr id="5877" name="Google Shape;5877;p9"/>
          <p:cNvCxnSpPr/>
          <p:nvPr/>
        </p:nvCxnSpPr>
        <p:spPr>
          <a:xfrm rot="10800000">
            <a:off x="3789759" y="1590995"/>
            <a:ext cx="721453" cy="0"/>
          </a:xfrm>
          <a:prstGeom prst="straightConnector1">
            <a:avLst/>
          </a:prstGeom>
          <a:noFill/>
          <a:ln w="9525" cap="rnd" cmpd="sng">
            <a:solidFill>
              <a:srgbClr val="9D2D0F"/>
            </a:solidFill>
            <a:prstDash val="solid"/>
            <a:round/>
            <a:headEnd type="none" w="sm" len="sm"/>
            <a:tailEnd type="triangle" w="med" len="med"/>
          </a:ln>
        </p:spPr>
      </p:cxnSp>
      <p:sp>
        <p:nvSpPr>
          <p:cNvPr id="5878" name="Google Shape;5878;p9"/>
          <p:cNvSpPr txBox="1"/>
          <p:nvPr/>
        </p:nvSpPr>
        <p:spPr>
          <a:xfrm>
            <a:off x="1556173" y="1446997"/>
            <a:ext cx="2122520" cy="35390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l-GR" sz="1700" dirty="0" err="1">
                <a:solidFill>
                  <a:schemeClr val="dk1"/>
                </a:solidFill>
                <a:highlight>
                  <a:srgbClr val="00FF00"/>
                </a:highlight>
                <a:latin typeface="Calibri" panose="020F0502020204030204" pitchFamily="34" charset="0"/>
                <a:ea typeface="Century Gothic"/>
                <a:cs typeface="Calibri" panose="020F0502020204030204" pitchFamily="34" charset="0"/>
                <a:sym typeface="Century Gothic"/>
              </a:rPr>
              <a:t>Read</a:t>
            </a:r>
            <a:r>
              <a:rPr lang="el-GR" sz="1700" dirty="0">
                <a:solidFill>
                  <a:schemeClr val="dk1"/>
                </a:solidFill>
                <a:highlight>
                  <a:srgbClr val="00FF00"/>
                </a:highlight>
                <a:latin typeface="Calibri" panose="020F0502020204030204" pitchFamily="34" charset="0"/>
                <a:ea typeface="Century Gothic"/>
                <a:cs typeface="Calibri" panose="020F0502020204030204" pitchFamily="34" charset="0"/>
                <a:sym typeface="Century Gothic"/>
              </a:rPr>
              <a:t> ID</a:t>
            </a:r>
            <a:r>
              <a:rPr lang="el-GR" sz="1700" dirty="0">
                <a:solidFill>
                  <a:schemeClr val="dk1"/>
                </a:solidFill>
                <a:latin typeface="Calibri" panose="020F0502020204030204" pitchFamily="34" charset="0"/>
                <a:ea typeface="Century Gothic"/>
                <a:cs typeface="Calibri" panose="020F0502020204030204" pitchFamily="34" charset="0"/>
                <a:sym typeface="Century Gothic"/>
              </a:rPr>
              <a:t> &amp; </a:t>
            </a:r>
            <a:r>
              <a:rPr lang="en-US" sz="1700" dirty="0">
                <a:solidFill>
                  <a:schemeClr val="dk1"/>
                </a:solidFill>
                <a:highlight>
                  <a:srgbClr val="FFFF00"/>
                </a:highlight>
                <a:latin typeface="Calibri" panose="020F0502020204030204" pitchFamily="34" charset="0"/>
                <a:ea typeface="Century Gothic"/>
                <a:cs typeface="Calibri" panose="020F0502020204030204" pitchFamily="34" charset="0"/>
                <a:sym typeface="Century Gothic"/>
              </a:rPr>
              <a:t>index</a:t>
            </a:r>
            <a:endParaRPr sz="1700" dirty="0">
              <a:latin typeface="Calibri" panose="020F0502020204030204" pitchFamily="34" charset="0"/>
              <a:cs typeface="Calibri" panose="020F0502020204030204" pitchFamily="34" charset="0"/>
            </a:endParaRPr>
          </a:p>
        </p:txBody>
      </p:sp>
      <p:cxnSp>
        <p:nvCxnSpPr>
          <p:cNvPr id="5879" name="Google Shape;5879;p9"/>
          <p:cNvCxnSpPr/>
          <p:nvPr/>
        </p:nvCxnSpPr>
        <p:spPr>
          <a:xfrm rot="10800000">
            <a:off x="3789759" y="1860841"/>
            <a:ext cx="721453" cy="0"/>
          </a:xfrm>
          <a:prstGeom prst="straightConnector1">
            <a:avLst/>
          </a:prstGeom>
          <a:noFill/>
          <a:ln w="9525" cap="rnd" cmpd="sng">
            <a:solidFill>
              <a:srgbClr val="9D2D0F"/>
            </a:solidFill>
            <a:prstDash val="solid"/>
            <a:round/>
            <a:headEnd type="none" w="sm" len="sm"/>
            <a:tailEnd type="triangle" w="med" len="med"/>
          </a:ln>
        </p:spPr>
      </p:cxnSp>
      <p:sp>
        <p:nvSpPr>
          <p:cNvPr id="5880" name="Google Shape;5880;p9"/>
          <p:cNvSpPr txBox="1"/>
          <p:nvPr/>
        </p:nvSpPr>
        <p:spPr>
          <a:xfrm>
            <a:off x="1877069" y="1709763"/>
            <a:ext cx="1748829" cy="353903"/>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l-GR" sz="1700" b="1" dirty="0">
                <a:solidFill>
                  <a:schemeClr val="dk1"/>
                </a:solidFill>
                <a:highlight>
                  <a:srgbClr val="FF00FF"/>
                </a:highlight>
                <a:latin typeface="Calibri" panose="020F0502020204030204" pitchFamily="34" charset="0"/>
                <a:ea typeface="Century Gothic"/>
                <a:cs typeface="Calibri" panose="020F0502020204030204" pitchFamily="34" charset="0"/>
                <a:sym typeface="Century Gothic"/>
              </a:rPr>
              <a:t>Αλληλουχία</a:t>
            </a:r>
            <a:endParaRPr sz="1700" b="1" dirty="0">
              <a:solidFill>
                <a:schemeClr val="dk1"/>
              </a:solidFill>
              <a:highlight>
                <a:srgbClr val="FF00FF"/>
              </a:highlight>
              <a:latin typeface="Calibri" panose="020F0502020204030204" pitchFamily="34" charset="0"/>
              <a:ea typeface="Century Gothic"/>
              <a:cs typeface="Calibri" panose="020F0502020204030204" pitchFamily="34" charset="0"/>
              <a:sym typeface="Century Gothic"/>
            </a:endParaRPr>
          </a:p>
        </p:txBody>
      </p:sp>
      <p:cxnSp>
        <p:nvCxnSpPr>
          <p:cNvPr id="5881" name="Google Shape;5881;p9"/>
          <p:cNvCxnSpPr/>
          <p:nvPr/>
        </p:nvCxnSpPr>
        <p:spPr>
          <a:xfrm rot="10800000">
            <a:off x="3789759" y="2400533"/>
            <a:ext cx="721453" cy="0"/>
          </a:xfrm>
          <a:prstGeom prst="straightConnector1">
            <a:avLst/>
          </a:prstGeom>
          <a:noFill/>
          <a:ln w="9525" cap="rnd" cmpd="sng">
            <a:solidFill>
              <a:srgbClr val="9D2D0F"/>
            </a:solidFill>
            <a:prstDash val="solid"/>
            <a:round/>
            <a:headEnd type="none" w="sm" len="sm"/>
            <a:tailEnd type="triangle" w="med" len="med"/>
          </a:ln>
        </p:spPr>
      </p:cxnSp>
      <p:sp>
        <p:nvSpPr>
          <p:cNvPr id="5882" name="Google Shape;5882;p9"/>
          <p:cNvSpPr txBox="1"/>
          <p:nvPr/>
        </p:nvSpPr>
        <p:spPr>
          <a:xfrm>
            <a:off x="813065" y="2130687"/>
            <a:ext cx="3037937" cy="877123"/>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l-GR" sz="1700" b="1" dirty="0">
                <a:solidFill>
                  <a:schemeClr val="dk1"/>
                </a:solidFill>
                <a:latin typeface="Calibri" panose="020F0502020204030204" pitchFamily="34" charset="0"/>
                <a:ea typeface="Century Gothic"/>
                <a:cs typeface="Calibri" panose="020F0502020204030204" pitchFamily="34" charset="0"/>
                <a:sym typeface="Century Gothic"/>
              </a:rPr>
              <a:t>Ποιότητα κάθε βάσης</a:t>
            </a:r>
            <a:endParaRPr sz="1700" b="1" dirty="0">
              <a:solidFill>
                <a:schemeClr val="dk1"/>
              </a:solidFill>
              <a:latin typeface="Calibri" panose="020F0502020204030204" pitchFamily="34" charset="0"/>
              <a:ea typeface="Century Gothic"/>
              <a:cs typeface="Calibri" panose="020F0502020204030204" pitchFamily="34" charset="0"/>
              <a:sym typeface="Century Gothic"/>
            </a:endParaRPr>
          </a:p>
          <a:p>
            <a:pPr marL="0" marR="0" lvl="0" indent="0" algn="ctr" rtl="0">
              <a:spcBef>
                <a:spcPts val="0"/>
              </a:spcBef>
              <a:spcAft>
                <a:spcPts val="0"/>
              </a:spcAft>
              <a:buNone/>
            </a:pPr>
            <a:r>
              <a:rPr lang="el-GR" sz="1700" dirty="0">
                <a:solidFill>
                  <a:schemeClr val="dk1"/>
                </a:solidFill>
                <a:latin typeface="Calibri" panose="020F0502020204030204" pitchFamily="34" charset="0"/>
                <a:ea typeface="Century Gothic"/>
                <a:cs typeface="Calibri" panose="020F0502020204030204" pitchFamily="34" charset="0"/>
                <a:sym typeface="Century Gothic"/>
              </a:rPr>
              <a:t>(Κάθε χαρακτήρας αντιστοιχεί σε μια βάση)</a:t>
            </a:r>
            <a:endParaRPr sz="1700" dirty="0">
              <a:latin typeface="Calibri" panose="020F0502020204030204" pitchFamily="34" charset="0"/>
              <a:cs typeface="Calibri" panose="020F0502020204030204" pitchFamily="34" charset="0"/>
            </a:endParaRPr>
          </a:p>
        </p:txBody>
      </p:sp>
      <p:sp>
        <p:nvSpPr>
          <p:cNvPr id="5883" name="Google Shape;5883;p9"/>
          <p:cNvSpPr txBox="1"/>
          <p:nvPr/>
        </p:nvSpPr>
        <p:spPr>
          <a:xfrm>
            <a:off x="490005" y="3593708"/>
            <a:ext cx="11248570" cy="954067"/>
          </a:xfrm>
          <a:prstGeom prst="rect">
            <a:avLst/>
          </a:prstGeom>
          <a:noFill/>
          <a:ln>
            <a:noFill/>
          </a:ln>
        </p:spPr>
        <p:txBody>
          <a:bodyPr spcFirstLastPara="1" wrap="square" lIns="91425" tIns="45700" rIns="91425" bIns="45700" anchor="t" anchorCtr="0">
            <a:spAutoFit/>
          </a:bodyPr>
          <a:lstStyle/>
          <a:p>
            <a:pPr lvl="0"/>
            <a:r>
              <a:rPr lang="el-GR" dirty="0">
                <a:solidFill>
                  <a:schemeClr val="dk1"/>
                </a:solidFill>
                <a:latin typeface="Calibri" panose="020F0502020204030204" pitchFamily="34" charset="0"/>
                <a:ea typeface="Century Gothic"/>
                <a:cs typeface="Calibri" panose="020F0502020204030204" pitchFamily="34" charset="0"/>
                <a:sym typeface="Century Gothic"/>
              </a:rPr>
              <a:t>Οι χαρακτήρες αντιστοιχούν σε μια τιμή –κώδικας ASCII- που μας δείχνει την πιθανότητα λάθους στο διάβασμα κάθε βάσης (</a:t>
            </a:r>
            <a:r>
              <a:rPr lang="en-US" dirty="0">
                <a:solidFill>
                  <a:schemeClr val="dk1"/>
                </a:solidFill>
                <a:latin typeface="Calibri" panose="020F0502020204030204" pitchFamily="34" charset="0"/>
                <a:ea typeface="Century Gothic"/>
                <a:cs typeface="Calibri" panose="020F0502020204030204" pitchFamily="34" charset="0"/>
                <a:sym typeface="Century Gothic"/>
              </a:rPr>
              <a:t>Base </a:t>
            </a:r>
            <a:r>
              <a:rPr lang="en-US" b="1" dirty="0">
                <a:solidFill>
                  <a:schemeClr val="dk1"/>
                </a:solidFill>
                <a:latin typeface="Calibri" panose="020F0502020204030204" pitchFamily="34" charset="0"/>
                <a:ea typeface="Century Gothic"/>
                <a:cs typeface="Calibri" panose="020F0502020204030204" pitchFamily="34" charset="0"/>
                <a:sym typeface="Century Gothic"/>
              </a:rPr>
              <a:t>Q</a:t>
            </a:r>
            <a:r>
              <a:rPr lang="en-US" dirty="0">
                <a:solidFill>
                  <a:schemeClr val="dk1"/>
                </a:solidFill>
                <a:latin typeface="Calibri" panose="020F0502020204030204" pitchFamily="34" charset="0"/>
                <a:ea typeface="Century Gothic"/>
                <a:cs typeface="Calibri" panose="020F0502020204030204" pitchFamily="34" charset="0"/>
                <a:sym typeface="Century Gothic"/>
              </a:rPr>
              <a:t>uality – </a:t>
            </a:r>
            <a:r>
              <a:rPr lang="en-US" b="1" dirty="0">
                <a:solidFill>
                  <a:schemeClr val="dk1"/>
                </a:solidFill>
                <a:latin typeface="Calibri" panose="020F0502020204030204" pitchFamily="34" charset="0"/>
                <a:ea typeface="Century Gothic"/>
                <a:cs typeface="Calibri" panose="020F0502020204030204" pitchFamily="34" charset="0"/>
                <a:sym typeface="Century Gothic"/>
              </a:rPr>
              <a:t>Q</a:t>
            </a:r>
            <a:r>
              <a:rPr lang="el-GR" dirty="0">
                <a:solidFill>
                  <a:schemeClr val="dk1"/>
                </a:solidFill>
                <a:latin typeface="Calibri" panose="020F0502020204030204" pitchFamily="34" charset="0"/>
                <a:ea typeface="Century Gothic"/>
                <a:cs typeface="Calibri" panose="020F0502020204030204" pitchFamily="34" charset="0"/>
                <a:sym typeface="Century Gothic"/>
              </a:rPr>
              <a:t>)</a:t>
            </a:r>
            <a:r>
              <a:rPr lang="en-US" dirty="0">
                <a:solidFill>
                  <a:schemeClr val="dk1"/>
                </a:solidFill>
                <a:latin typeface="Calibri" panose="020F0502020204030204" pitchFamily="34" charset="0"/>
                <a:ea typeface="Century Gothic"/>
                <a:cs typeface="Calibri" panose="020F0502020204030204" pitchFamily="34" charset="0"/>
                <a:sym typeface="Century Gothic"/>
              </a:rPr>
              <a:t>:</a:t>
            </a:r>
            <a:endParaRPr sz="1600" dirty="0">
              <a:latin typeface="Calibri" panose="020F0502020204030204" pitchFamily="34" charset="0"/>
              <a:cs typeface="Calibri" panose="020F0502020204030204" pitchFamily="34" charset="0"/>
            </a:endParaRPr>
          </a:p>
          <a:p>
            <a:pPr lvl="0" algn="ctr"/>
            <a:r>
              <a:rPr lang="el-GR" b="1" dirty="0">
                <a:solidFill>
                  <a:schemeClr val="dk1"/>
                </a:solidFill>
                <a:latin typeface="Calibri" panose="020F0502020204030204" pitchFamily="34" charset="0"/>
                <a:ea typeface="Calibri"/>
                <a:cs typeface="Calibri" panose="020F0502020204030204" pitchFamily="34" charset="0"/>
                <a:sym typeface="Calibri"/>
              </a:rPr>
              <a:t>Q=-10log</a:t>
            </a:r>
            <a:r>
              <a:rPr lang="el-GR" b="1" baseline="-25000" dirty="0">
                <a:solidFill>
                  <a:schemeClr val="dk1"/>
                </a:solidFill>
                <a:latin typeface="Calibri" panose="020F0502020204030204" pitchFamily="34" charset="0"/>
                <a:ea typeface="Calibri"/>
                <a:cs typeface="Calibri" panose="020F0502020204030204" pitchFamily="34" charset="0"/>
                <a:sym typeface="Calibri"/>
              </a:rPr>
              <a:t>10</a:t>
            </a:r>
            <a:r>
              <a:rPr lang="el-GR" b="1" dirty="0">
                <a:solidFill>
                  <a:schemeClr val="dk1"/>
                </a:solidFill>
                <a:latin typeface="Calibri" panose="020F0502020204030204" pitchFamily="34" charset="0"/>
                <a:ea typeface="Calibri"/>
                <a:cs typeface="Calibri" panose="020F0502020204030204" pitchFamily="34" charset="0"/>
                <a:sym typeface="Calibri"/>
              </a:rPr>
              <a:t>P</a:t>
            </a:r>
            <a:r>
              <a:rPr lang="en-US" b="1" dirty="0">
                <a:solidFill>
                  <a:schemeClr val="dk1"/>
                </a:solidFill>
                <a:latin typeface="Calibri" panose="020F0502020204030204" pitchFamily="34" charset="0"/>
                <a:ea typeface="Calibri"/>
                <a:cs typeface="Calibri" panose="020F0502020204030204" pitchFamily="34" charset="0"/>
                <a:sym typeface="Calibri"/>
              </a:rPr>
              <a:t>, </a:t>
            </a:r>
            <a:r>
              <a:rPr lang="en-US" dirty="0">
                <a:solidFill>
                  <a:schemeClr val="dk1"/>
                </a:solidFill>
                <a:latin typeface="Calibri" panose="020F0502020204030204" pitchFamily="34" charset="0"/>
                <a:ea typeface="Calibri"/>
                <a:cs typeface="Calibri" panose="020F0502020204030204" pitchFamily="34" charset="0"/>
                <a:sym typeface="Calibri"/>
              </a:rPr>
              <a:t>where P is the probability that a base is called mistakenly</a:t>
            </a:r>
            <a:endParaRPr dirty="0">
              <a:solidFill>
                <a:schemeClr val="dk1"/>
              </a:solidFill>
              <a:latin typeface="Calibri" panose="020F0502020204030204" pitchFamily="34" charset="0"/>
              <a:ea typeface="Calibri"/>
              <a:cs typeface="Calibri" panose="020F0502020204030204" pitchFamily="34" charset="0"/>
              <a:sym typeface="Calibri"/>
            </a:endParaRPr>
          </a:p>
        </p:txBody>
      </p:sp>
      <p:pic>
        <p:nvPicPr>
          <p:cNvPr id="11" name="Picture 10" descr="GENOME-HEADER">
            <a:extLst>
              <a:ext uri="{FF2B5EF4-FFF2-40B4-BE49-F238E27FC236}">
                <a16:creationId xmlns:a16="http://schemas.microsoft.com/office/drawing/2014/main" id="{C038E5A0-9CA7-4770-B34F-E7847FF496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15697" y="0"/>
            <a:ext cx="2576303" cy="3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a:extLst>
              <a:ext uri="{FF2B5EF4-FFF2-40B4-BE49-F238E27FC236}">
                <a16:creationId xmlns:a16="http://schemas.microsoft.com/office/drawing/2014/main" id="{774F8CB7-38BC-4314-A8DC-667B16B47D09}"/>
              </a:ext>
            </a:extLst>
          </p:cNvPr>
          <p:cNvSpPr/>
          <p:nvPr/>
        </p:nvSpPr>
        <p:spPr>
          <a:xfrm>
            <a:off x="606117" y="116040"/>
            <a:ext cx="2953629" cy="501676"/>
          </a:xfrm>
          <a:prstGeom prst="rect">
            <a:avLst/>
          </a:prstGeom>
        </p:spPr>
        <p:txBody>
          <a:bodyPr wrap="none">
            <a:spAutoFit/>
          </a:bodyPr>
          <a:lstStyle/>
          <a:p>
            <a:pPr lvl="0">
              <a:lnSpc>
                <a:spcPct val="95000"/>
              </a:lnSpc>
              <a:spcBef>
                <a:spcPct val="0"/>
              </a:spcBef>
            </a:pPr>
            <a:r>
              <a:rPr lang="en-US" altLang="en-US" sz="2800" b="1" i="1" dirty="0" err="1">
                <a:solidFill>
                  <a:srgbClr val="003366"/>
                </a:solidFill>
              </a:rPr>
              <a:t>Fastq</a:t>
            </a:r>
            <a:r>
              <a:rPr lang="en-US" altLang="en-US" sz="2800" b="1" i="1" dirty="0">
                <a:solidFill>
                  <a:srgbClr val="003366"/>
                </a:solidFill>
              </a:rPr>
              <a:t> file structure</a:t>
            </a:r>
          </a:p>
        </p:txBody>
      </p:sp>
      <p:graphicFrame>
        <p:nvGraphicFramePr>
          <p:cNvPr id="3" name="Table 2">
            <a:extLst>
              <a:ext uri="{FF2B5EF4-FFF2-40B4-BE49-F238E27FC236}">
                <a16:creationId xmlns:a16="http://schemas.microsoft.com/office/drawing/2014/main" id="{F70C65ED-04D7-47BA-BB49-558343CE6A8B}"/>
              </a:ext>
            </a:extLst>
          </p:cNvPr>
          <p:cNvGraphicFramePr>
            <a:graphicFrameLocks noGrp="1"/>
          </p:cNvGraphicFramePr>
          <p:nvPr>
            <p:extLst>
              <p:ext uri="{D42A27DB-BD31-4B8C-83A1-F6EECF244321}">
                <p14:modId xmlns:p14="http://schemas.microsoft.com/office/powerpoint/2010/main" val="4063546316"/>
              </p:ext>
            </p:extLst>
          </p:nvPr>
        </p:nvGraphicFramePr>
        <p:xfrm>
          <a:off x="2593285" y="5001021"/>
          <a:ext cx="7068189" cy="1412240"/>
        </p:xfrm>
        <a:graphic>
          <a:graphicData uri="http://schemas.openxmlformats.org/drawingml/2006/table">
            <a:tbl>
              <a:tblPr firstRow="1" bandRow="1">
                <a:tableStyleId>{5C22544A-7EE6-4342-B048-85BDC9FD1C3A}</a:tableStyleId>
              </a:tblPr>
              <a:tblGrid>
                <a:gridCol w="2167396">
                  <a:extLst>
                    <a:ext uri="{9D8B030D-6E8A-4147-A177-3AD203B41FA5}">
                      <a16:colId xmlns:a16="http://schemas.microsoft.com/office/drawing/2014/main" val="759801015"/>
                    </a:ext>
                  </a:extLst>
                </a:gridCol>
                <a:gridCol w="2293257">
                  <a:extLst>
                    <a:ext uri="{9D8B030D-6E8A-4147-A177-3AD203B41FA5}">
                      <a16:colId xmlns:a16="http://schemas.microsoft.com/office/drawing/2014/main" val="2215631913"/>
                    </a:ext>
                  </a:extLst>
                </a:gridCol>
                <a:gridCol w="2607536">
                  <a:extLst>
                    <a:ext uri="{9D8B030D-6E8A-4147-A177-3AD203B41FA5}">
                      <a16:colId xmlns:a16="http://schemas.microsoft.com/office/drawing/2014/main" val="1574737125"/>
                    </a:ext>
                  </a:extLst>
                </a:gridCol>
              </a:tblGrid>
              <a:tr h="320040">
                <a:tc>
                  <a:txBody>
                    <a:bodyPr/>
                    <a:lstStyle/>
                    <a:p>
                      <a:pPr algn="ctr"/>
                      <a:r>
                        <a:rPr lang="en-US" sz="1600" dirty="0"/>
                        <a:t>ASCII symbol</a:t>
                      </a:r>
                      <a:endParaRPr lang="el-GR" sz="1600" dirty="0"/>
                    </a:p>
                  </a:txBody>
                  <a:tcPr anchor="ctr" anchorCtr="1"/>
                </a:tc>
                <a:tc>
                  <a:txBody>
                    <a:bodyPr/>
                    <a:lstStyle/>
                    <a:p>
                      <a:pPr algn="ctr"/>
                      <a:r>
                        <a:rPr lang="en-US" sz="1600" dirty="0"/>
                        <a:t>Base Quality - Q</a:t>
                      </a:r>
                      <a:endParaRPr lang="el-GR" sz="1600" dirty="0"/>
                    </a:p>
                  </a:txBody>
                  <a:tcPr anchor="ctr" anchorCtr="1"/>
                </a:tc>
                <a:tc>
                  <a:txBody>
                    <a:bodyPr/>
                    <a:lstStyle/>
                    <a:p>
                      <a:pPr algn="ctr"/>
                      <a:r>
                        <a:rPr lang="en-US" sz="1600" dirty="0"/>
                        <a:t>Error probability</a:t>
                      </a:r>
                      <a:endParaRPr lang="el-GR" sz="1600" dirty="0"/>
                    </a:p>
                  </a:txBody>
                  <a:tcPr anchor="ctr" anchorCtr="1"/>
                </a:tc>
                <a:extLst>
                  <a:ext uri="{0D108BD9-81ED-4DB2-BD59-A6C34878D82A}">
                    <a16:rowId xmlns:a16="http://schemas.microsoft.com/office/drawing/2014/main" val="3330017062"/>
                  </a:ext>
                </a:extLst>
              </a:tr>
              <a:tr h="320040">
                <a:tc>
                  <a:txBody>
                    <a:bodyPr/>
                    <a:lstStyle/>
                    <a:p>
                      <a:pPr algn="ctr"/>
                      <a:r>
                        <a:rPr lang="en-US" sz="1600" dirty="0"/>
                        <a:t>?</a:t>
                      </a:r>
                      <a:endParaRPr lang="el-GR" sz="1600" dirty="0"/>
                    </a:p>
                  </a:txBody>
                  <a:tcPr anchor="ctr" anchorCtr="1"/>
                </a:tc>
                <a:tc>
                  <a:txBody>
                    <a:bodyPr/>
                    <a:lstStyle/>
                    <a:p>
                      <a:pPr algn="ctr"/>
                      <a:r>
                        <a:rPr lang="en-US" sz="1600" dirty="0"/>
                        <a:t>Q3</a:t>
                      </a:r>
                      <a:r>
                        <a:rPr lang="el-GR" sz="1600" dirty="0"/>
                        <a:t>0</a:t>
                      </a:r>
                    </a:p>
                  </a:txBody>
                  <a:tcPr anchor="ctr" anchorCtr="1"/>
                </a:tc>
                <a:tc>
                  <a:txBody>
                    <a:bodyPr/>
                    <a:lstStyle/>
                    <a:p>
                      <a:pPr algn="ctr"/>
                      <a:r>
                        <a:rPr lang="en-US" sz="1600" dirty="0"/>
                        <a:t>1/1.000</a:t>
                      </a:r>
                      <a:endParaRPr lang="el-GR" sz="1600" dirty="0"/>
                    </a:p>
                  </a:txBody>
                  <a:tcPr anchor="ctr" anchorCtr="1"/>
                </a:tc>
                <a:extLst>
                  <a:ext uri="{0D108BD9-81ED-4DB2-BD59-A6C34878D82A}">
                    <a16:rowId xmlns:a16="http://schemas.microsoft.com/office/drawing/2014/main" val="455857443"/>
                  </a:ext>
                </a:extLst>
              </a:tr>
              <a:tr h="370840">
                <a:tc>
                  <a:txBody>
                    <a:bodyPr/>
                    <a:lstStyle/>
                    <a:p>
                      <a:pPr algn="ctr"/>
                      <a:r>
                        <a:rPr lang="en-US" sz="1600" dirty="0"/>
                        <a:t>I</a:t>
                      </a:r>
                    </a:p>
                  </a:txBody>
                  <a:tcPr anchor="ctr" anchorCtr="1"/>
                </a:tc>
                <a:tc>
                  <a:txBody>
                    <a:bodyPr/>
                    <a:lstStyle/>
                    <a:p>
                      <a:pPr algn="ctr"/>
                      <a:r>
                        <a:rPr lang="en-US" sz="1600" dirty="0"/>
                        <a:t>Q40</a:t>
                      </a:r>
                    </a:p>
                  </a:txBody>
                  <a:tcPr anchor="ctr" anchorCtr="1"/>
                </a:tc>
                <a:tc>
                  <a:txBody>
                    <a:bodyPr/>
                    <a:lstStyle/>
                    <a:p>
                      <a:pPr algn="ctr"/>
                      <a:r>
                        <a:rPr lang="el-GR" sz="1600" dirty="0"/>
                        <a:t>1/10.000</a:t>
                      </a:r>
                      <a:endParaRPr lang="en-US" sz="1600" dirty="0"/>
                    </a:p>
                  </a:txBody>
                  <a:tcPr anchor="ctr" anchorCtr="1"/>
                </a:tc>
                <a:extLst>
                  <a:ext uri="{0D108BD9-81ED-4DB2-BD59-A6C34878D82A}">
                    <a16:rowId xmlns:a16="http://schemas.microsoft.com/office/drawing/2014/main" val="2194211906"/>
                  </a:ext>
                </a:extLst>
              </a:tr>
              <a:tr h="370840">
                <a:tc>
                  <a:txBody>
                    <a:bodyPr/>
                    <a:lstStyle/>
                    <a:p>
                      <a:pPr algn="ctr"/>
                      <a:r>
                        <a:rPr lang="en-US" sz="1600" dirty="0"/>
                        <a:t>5</a:t>
                      </a:r>
                    </a:p>
                  </a:txBody>
                  <a:tcPr anchor="ctr" anchorCtr="1"/>
                </a:tc>
                <a:tc>
                  <a:txBody>
                    <a:bodyPr/>
                    <a:lstStyle/>
                    <a:p>
                      <a:pPr algn="ctr"/>
                      <a:r>
                        <a:rPr lang="en-US" sz="1600" dirty="0"/>
                        <a:t>Q20</a:t>
                      </a:r>
                    </a:p>
                  </a:txBody>
                  <a:tcPr anchor="ctr" anchorCtr="1"/>
                </a:tc>
                <a:tc>
                  <a:txBody>
                    <a:bodyPr/>
                    <a:lstStyle/>
                    <a:p>
                      <a:pPr algn="ctr"/>
                      <a:r>
                        <a:rPr lang="en-US" sz="1600" dirty="0"/>
                        <a:t>1/100</a:t>
                      </a:r>
                    </a:p>
                  </a:txBody>
                  <a:tcPr anchor="ctr" anchorCtr="1"/>
                </a:tc>
                <a:extLst>
                  <a:ext uri="{0D108BD9-81ED-4DB2-BD59-A6C34878D82A}">
                    <a16:rowId xmlns:a16="http://schemas.microsoft.com/office/drawing/2014/main" val="1352344980"/>
                  </a:ext>
                </a:extLst>
              </a:tr>
            </a:tbl>
          </a:graphicData>
        </a:graphic>
      </p:graphicFrame>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Google Shape;5897;p10">
            <a:extLst>
              <a:ext uri="{FF2B5EF4-FFF2-40B4-BE49-F238E27FC236}">
                <a16:creationId xmlns:a16="http://schemas.microsoft.com/office/drawing/2014/main" id="{97DB3306-46DE-4809-BD6D-FD52A37A8A85}"/>
              </a:ext>
            </a:extLst>
          </p:cNvPr>
          <p:cNvPicPr preferRelativeResize="0"/>
          <p:nvPr/>
        </p:nvPicPr>
        <p:blipFill rotWithShape="1">
          <a:blip r:embed="rId3">
            <a:alphaModFix/>
          </a:blip>
          <a:srcRect/>
          <a:stretch/>
        </p:blipFill>
        <p:spPr>
          <a:xfrm>
            <a:off x="8651666" y="3429000"/>
            <a:ext cx="3092861" cy="3013951"/>
          </a:xfrm>
          <a:prstGeom prst="rect">
            <a:avLst/>
          </a:prstGeom>
          <a:noFill/>
          <a:ln>
            <a:noFill/>
          </a:ln>
        </p:spPr>
      </p:pic>
      <p:sp>
        <p:nvSpPr>
          <p:cNvPr id="13" name="Rectangle 12">
            <a:extLst>
              <a:ext uri="{FF2B5EF4-FFF2-40B4-BE49-F238E27FC236}">
                <a16:creationId xmlns:a16="http://schemas.microsoft.com/office/drawing/2014/main" id="{C1B659CC-4B1F-4310-BB59-74BD2A9DCB09}"/>
              </a:ext>
            </a:extLst>
          </p:cNvPr>
          <p:cNvSpPr/>
          <p:nvPr/>
        </p:nvSpPr>
        <p:spPr>
          <a:xfrm>
            <a:off x="5756562" y="1274234"/>
            <a:ext cx="6435438" cy="1138773"/>
          </a:xfrm>
          <a:prstGeom prst="rect">
            <a:avLst/>
          </a:prstGeom>
        </p:spPr>
        <p:txBody>
          <a:bodyPr wrap="square">
            <a:spAutoFit/>
          </a:bodyPr>
          <a:lstStyle/>
          <a:p>
            <a:pPr marL="285750" lvl="2" indent="-285750">
              <a:buFont typeface="Arial" panose="020B0604020202020204" pitchFamily="34" charset="0"/>
              <a:buChar char="•"/>
            </a:pPr>
            <a:r>
              <a:rPr lang="el-GR" sz="1700" dirty="0">
                <a:solidFill>
                  <a:schemeClr val="dk1"/>
                </a:solidFill>
                <a:latin typeface="Calibri" panose="020F0502020204030204" pitchFamily="34" charset="0"/>
                <a:ea typeface="Calibri"/>
                <a:cs typeface="Calibri" panose="020F0502020204030204" pitchFamily="34" charset="0"/>
                <a:sym typeface="Calibri"/>
              </a:rPr>
              <a:t>Συνολικός αριθμός διαβασμάτων ανά δείγμα</a:t>
            </a:r>
            <a:endParaRPr lang="en-US" sz="1700" dirty="0">
              <a:solidFill>
                <a:schemeClr val="dk1"/>
              </a:solidFill>
              <a:latin typeface="Calibri" panose="020F0502020204030204" pitchFamily="34" charset="0"/>
              <a:ea typeface="Calibri"/>
              <a:cs typeface="Calibri" panose="020F0502020204030204" pitchFamily="34" charset="0"/>
              <a:sym typeface="Calibri"/>
            </a:endParaRPr>
          </a:p>
          <a:p>
            <a:pPr marL="285750" lvl="2" indent="-285750">
              <a:buFont typeface="Arial" panose="020B0604020202020204" pitchFamily="34" charset="0"/>
              <a:buChar char="•"/>
            </a:pPr>
            <a:r>
              <a:rPr lang="el-GR" sz="1700" dirty="0">
                <a:solidFill>
                  <a:schemeClr val="dk1"/>
                </a:solidFill>
                <a:latin typeface="Calibri" panose="020F0502020204030204" pitchFamily="34" charset="0"/>
                <a:ea typeface="Calibri"/>
                <a:cs typeface="Calibri" panose="020F0502020204030204" pitchFamily="34" charset="0"/>
                <a:sym typeface="Calibri"/>
              </a:rPr>
              <a:t>Ποιότητα διαβασμάτων (Ποιότητα βάσης, μέγεθος, </a:t>
            </a:r>
            <a:r>
              <a:rPr lang="en-US" sz="1700" dirty="0">
                <a:solidFill>
                  <a:schemeClr val="dk1"/>
                </a:solidFill>
                <a:latin typeface="Calibri" panose="020F0502020204030204" pitchFamily="34" charset="0"/>
                <a:ea typeface="Calibri"/>
                <a:cs typeface="Calibri" panose="020F0502020204030204" pitchFamily="34" charset="0"/>
                <a:sym typeface="Calibri"/>
              </a:rPr>
              <a:t>GC content)</a:t>
            </a:r>
          </a:p>
          <a:p>
            <a:pPr marL="285750" lvl="0" indent="-285750">
              <a:buFont typeface="Arial" panose="020B0604020202020204" pitchFamily="34" charset="0"/>
              <a:buChar char="•"/>
            </a:pPr>
            <a:r>
              <a:rPr lang="el-GR" sz="1700" dirty="0">
                <a:solidFill>
                  <a:schemeClr val="dk1"/>
                </a:solidFill>
                <a:latin typeface="Calibri" panose="020F0502020204030204" pitchFamily="34" charset="0"/>
                <a:ea typeface="Calibri"/>
                <a:cs typeface="Calibri" panose="020F0502020204030204" pitchFamily="34" charset="0"/>
                <a:sym typeface="Calibri"/>
              </a:rPr>
              <a:t>Ανίχνευση συνθετικών (</a:t>
            </a:r>
            <a:r>
              <a:rPr lang="en-US" sz="1700" dirty="0">
                <a:solidFill>
                  <a:schemeClr val="dk1"/>
                </a:solidFill>
                <a:latin typeface="Calibri" panose="020F0502020204030204" pitchFamily="34" charset="0"/>
                <a:ea typeface="Calibri"/>
                <a:cs typeface="Calibri" panose="020F0502020204030204" pitchFamily="34" charset="0"/>
                <a:sym typeface="Calibri"/>
              </a:rPr>
              <a:t>adapters) </a:t>
            </a:r>
            <a:r>
              <a:rPr lang="el-GR" sz="1700" dirty="0">
                <a:solidFill>
                  <a:schemeClr val="dk1"/>
                </a:solidFill>
                <a:latin typeface="Calibri" panose="020F0502020204030204" pitchFamily="34" charset="0"/>
                <a:ea typeface="Calibri"/>
                <a:cs typeface="Calibri" panose="020F0502020204030204" pitchFamily="34" charset="0"/>
                <a:sym typeface="Calibri"/>
              </a:rPr>
              <a:t>ή </a:t>
            </a:r>
            <a:r>
              <a:rPr lang="el-GR" sz="1700" dirty="0" err="1">
                <a:solidFill>
                  <a:schemeClr val="dk1"/>
                </a:solidFill>
                <a:latin typeface="Calibri" panose="020F0502020204030204" pitchFamily="34" charset="0"/>
                <a:ea typeface="Calibri"/>
                <a:cs typeface="Calibri" panose="020F0502020204030204" pitchFamily="34" charset="0"/>
                <a:sym typeface="Calibri"/>
              </a:rPr>
              <a:t>υπερ-αλληλουχημένων</a:t>
            </a:r>
            <a:r>
              <a:rPr lang="el-GR" sz="1700" dirty="0">
                <a:solidFill>
                  <a:schemeClr val="dk1"/>
                </a:solidFill>
                <a:latin typeface="Calibri" panose="020F0502020204030204" pitchFamily="34" charset="0"/>
                <a:ea typeface="Calibri"/>
                <a:cs typeface="Calibri" panose="020F0502020204030204" pitchFamily="34" charset="0"/>
                <a:sym typeface="Calibri"/>
              </a:rPr>
              <a:t> αλληλουχιών (</a:t>
            </a:r>
            <a:r>
              <a:rPr lang="en-US" sz="1700" dirty="0">
                <a:solidFill>
                  <a:schemeClr val="dk1"/>
                </a:solidFill>
                <a:latin typeface="Calibri" panose="020F0502020204030204" pitchFamily="34" charset="0"/>
                <a:ea typeface="Calibri"/>
                <a:cs typeface="Calibri" panose="020F0502020204030204" pitchFamily="34" charset="0"/>
                <a:sym typeface="Calibri"/>
              </a:rPr>
              <a:t>over-represented sequences)</a:t>
            </a:r>
            <a:endParaRPr lang="en-US" sz="1700" dirty="0">
              <a:solidFill>
                <a:schemeClr val="dk1"/>
              </a:solidFill>
              <a:latin typeface="Calibri" panose="020F0502020204030204" pitchFamily="34" charset="0"/>
              <a:cs typeface="Calibri" panose="020F0502020204030204" pitchFamily="34" charset="0"/>
            </a:endParaRPr>
          </a:p>
        </p:txBody>
      </p:sp>
      <p:pic>
        <p:nvPicPr>
          <p:cNvPr id="14" name="Picture 13" descr="GENOME-HEADER">
            <a:extLst>
              <a:ext uri="{FF2B5EF4-FFF2-40B4-BE49-F238E27FC236}">
                <a16:creationId xmlns:a16="http://schemas.microsoft.com/office/drawing/2014/main" id="{FCF00301-E55A-44E8-9471-4610AD85626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15697" y="0"/>
            <a:ext cx="2576303" cy="3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15">
            <a:extLst>
              <a:ext uri="{FF2B5EF4-FFF2-40B4-BE49-F238E27FC236}">
                <a16:creationId xmlns:a16="http://schemas.microsoft.com/office/drawing/2014/main" id="{1B8ADE8D-F89A-4C49-B642-7885C504E5CE}"/>
              </a:ext>
            </a:extLst>
          </p:cNvPr>
          <p:cNvSpPr/>
          <p:nvPr/>
        </p:nvSpPr>
        <p:spPr>
          <a:xfrm>
            <a:off x="606117" y="116040"/>
            <a:ext cx="3326423" cy="794064"/>
          </a:xfrm>
          <a:prstGeom prst="rect">
            <a:avLst/>
          </a:prstGeom>
        </p:spPr>
        <p:txBody>
          <a:bodyPr wrap="none">
            <a:spAutoFit/>
          </a:bodyPr>
          <a:lstStyle/>
          <a:p>
            <a:pPr lvl="0">
              <a:lnSpc>
                <a:spcPct val="95000"/>
              </a:lnSpc>
              <a:spcBef>
                <a:spcPct val="0"/>
              </a:spcBef>
            </a:pPr>
            <a:r>
              <a:rPr lang="en-US" altLang="en-US" sz="2800" b="1" i="1" dirty="0" err="1">
                <a:solidFill>
                  <a:srgbClr val="003366"/>
                </a:solidFill>
              </a:rPr>
              <a:t>Fastq</a:t>
            </a:r>
            <a:r>
              <a:rPr lang="en-US" altLang="en-US" sz="2800" b="1" i="1" dirty="0">
                <a:solidFill>
                  <a:srgbClr val="003366"/>
                </a:solidFill>
              </a:rPr>
              <a:t> Quality Control</a:t>
            </a:r>
          </a:p>
          <a:p>
            <a:pPr lvl="0">
              <a:lnSpc>
                <a:spcPct val="95000"/>
              </a:lnSpc>
              <a:spcBef>
                <a:spcPct val="0"/>
              </a:spcBef>
            </a:pPr>
            <a:r>
              <a:rPr lang="en-US" altLang="en-US" sz="2000" b="1" i="1" dirty="0" err="1">
                <a:solidFill>
                  <a:srgbClr val="ED7D31">
                    <a:lumMod val="75000"/>
                  </a:srgbClr>
                </a:solidFill>
              </a:rPr>
              <a:t>fastQC</a:t>
            </a:r>
            <a:endParaRPr lang="en-US" altLang="en-US" sz="2000" b="1" i="1" dirty="0">
              <a:solidFill>
                <a:srgbClr val="ED7D31">
                  <a:lumMod val="75000"/>
                </a:srgbClr>
              </a:solidFill>
            </a:endParaRPr>
          </a:p>
        </p:txBody>
      </p:sp>
      <p:pic>
        <p:nvPicPr>
          <p:cNvPr id="17" name="Google Shape;5885;p9">
            <a:extLst>
              <a:ext uri="{FF2B5EF4-FFF2-40B4-BE49-F238E27FC236}">
                <a16:creationId xmlns:a16="http://schemas.microsoft.com/office/drawing/2014/main" id="{2CA6F22B-9CB1-491E-85E9-1D52A8D34588}"/>
              </a:ext>
            </a:extLst>
          </p:cNvPr>
          <p:cNvPicPr preferRelativeResize="0"/>
          <p:nvPr/>
        </p:nvPicPr>
        <p:blipFill rotWithShape="1">
          <a:blip r:embed="rId5">
            <a:alphaModFix/>
          </a:blip>
          <a:srcRect/>
          <a:stretch/>
        </p:blipFill>
        <p:spPr>
          <a:xfrm>
            <a:off x="1993903" y="3091560"/>
            <a:ext cx="5752119" cy="3532507"/>
          </a:xfrm>
          <a:prstGeom prst="rect">
            <a:avLst/>
          </a:prstGeom>
          <a:noFill/>
          <a:ln>
            <a:noFill/>
          </a:ln>
        </p:spPr>
      </p:pic>
      <p:sp>
        <p:nvSpPr>
          <p:cNvPr id="2" name="Oval 1">
            <a:extLst>
              <a:ext uri="{FF2B5EF4-FFF2-40B4-BE49-F238E27FC236}">
                <a16:creationId xmlns:a16="http://schemas.microsoft.com/office/drawing/2014/main" id="{EFE5B004-1DCE-4B51-98B0-FA5F5B3C15F9}"/>
              </a:ext>
            </a:extLst>
          </p:cNvPr>
          <p:cNvSpPr/>
          <p:nvPr/>
        </p:nvSpPr>
        <p:spPr>
          <a:xfrm>
            <a:off x="5588413" y="3309893"/>
            <a:ext cx="1351179" cy="3095839"/>
          </a:xfrm>
          <a:prstGeom prst="ellipse">
            <a:avLst/>
          </a:prstGeom>
          <a:noFill/>
          <a:ln w="22225">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a:extLst>
              <a:ext uri="{FF2B5EF4-FFF2-40B4-BE49-F238E27FC236}">
                <a16:creationId xmlns:a16="http://schemas.microsoft.com/office/drawing/2014/main" id="{1A979E86-1F0F-4945-8B0D-784EFD5FE363}"/>
              </a:ext>
            </a:extLst>
          </p:cNvPr>
          <p:cNvPicPr>
            <a:picLocks noChangeAspect="1"/>
          </p:cNvPicPr>
          <p:nvPr/>
        </p:nvPicPr>
        <p:blipFill>
          <a:blip r:embed="rId6"/>
          <a:stretch>
            <a:fillRect/>
          </a:stretch>
        </p:blipFill>
        <p:spPr>
          <a:xfrm>
            <a:off x="229491" y="1341320"/>
            <a:ext cx="1781727" cy="3221268"/>
          </a:xfrm>
          <a:prstGeom prst="rect">
            <a:avLst/>
          </a:prstGeom>
        </p:spPr>
      </p:pic>
      <p:pic>
        <p:nvPicPr>
          <p:cNvPr id="19" name="Picture 18">
            <a:extLst>
              <a:ext uri="{FF2B5EF4-FFF2-40B4-BE49-F238E27FC236}">
                <a16:creationId xmlns:a16="http://schemas.microsoft.com/office/drawing/2014/main" id="{94683353-9E6D-46D4-9FBD-1F08AFFA2C96}"/>
              </a:ext>
            </a:extLst>
          </p:cNvPr>
          <p:cNvPicPr>
            <a:picLocks noChangeAspect="1"/>
          </p:cNvPicPr>
          <p:nvPr/>
        </p:nvPicPr>
        <p:blipFill>
          <a:blip r:embed="rId7"/>
          <a:stretch>
            <a:fillRect/>
          </a:stretch>
        </p:blipFill>
        <p:spPr>
          <a:xfrm>
            <a:off x="2005905" y="1364358"/>
            <a:ext cx="2719789" cy="1634233"/>
          </a:xfrm>
          <a:prstGeom prst="rect">
            <a:avLst/>
          </a:prstGeom>
        </p:spPr>
      </p:pic>
      <p:pic>
        <p:nvPicPr>
          <p:cNvPr id="20" name="Picture 19">
            <a:extLst>
              <a:ext uri="{FF2B5EF4-FFF2-40B4-BE49-F238E27FC236}">
                <a16:creationId xmlns:a16="http://schemas.microsoft.com/office/drawing/2014/main" id="{E3EB4F52-0029-4676-B77C-BD91AB332863}"/>
              </a:ext>
            </a:extLst>
          </p:cNvPr>
          <p:cNvPicPr>
            <a:picLocks noChangeAspect="1"/>
          </p:cNvPicPr>
          <p:nvPr/>
        </p:nvPicPr>
        <p:blipFill>
          <a:blip r:embed="rId8"/>
          <a:stretch>
            <a:fillRect/>
          </a:stretch>
        </p:blipFill>
        <p:spPr>
          <a:xfrm>
            <a:off x="2025729" y="2977887"/>
            <a:ext cx="2076714" cy="259589"/>
          </a:xfrm>
          <a:prstGeom prst="rect">
            <a:avLst/>
          </a:prstGeom>
        </p:spPr>
      </p:pic>
      <p:sp>
        <p:nvSpPr>
          <p:cNvPr id="22" name="TextBox 21">
            <a:extLst>
              <a:ext uri="{FF2B5EF4-FFF2-40B4-BE49-F238E27FC236}">
                <a16:creationId xmlns:a16="http://schemas.microsoft.com/office/drawing/2014/main" id="{5CFB9F5A-DD86-4B9F-BFA4-3E7429E81E57}"/>
              </a:ext>
            </a:extLst>
          </p:cNvPr>
          <p:cNvSpPr txBox="1"/>
          <p:nvPr/>
        </p:nvSpPr>
        <p:spPr>
          <a:xfrm>
            <a:off x="5869387" y="6360214"/>
            <a:ext cx="1054071" cy="307777"/>
          </a:xfrm>
          <a:prstGeom prst="rect">
            <a:avLst/>
          </a:prstGeom>
          <a:noFill/>
        </p:spPr>
        <p:txBody>
          <a:bodyPr wrap="none" rtlCol="0">
            <a:spAutoFit/>
          </a:bodyPr>
          <a:lstStyle/>
          <a:p>
            <a:r>
              <a:rPr lang="en-US" sz="1400" dirty="0"/>
              <a:t>Read length</a:t>
            </a:r>
          </a:p>
        </p:txBody>
      </p:sp>
      <p:sp>
        <p:nvSpPr>
          <p:cNvPr id="23" name="TextBox 22">
            <a:extLst>
              <a:ext uri="{FF2B5EF4-FFF2-40B4-BE49-F238E27FC236}">
                <a16:creationId xmlns:a16="http://schemas.microsoft.com/office/drawing/2014/main" id="{4B73E88B-8480-40DF-9021-0677291E4372}"/>
              </a:ext>
            </a:extLst>
          </p:cNvPr>
          <p:cNvSpPr txBox="1"/>
          <p:nvPr/>
        </p:nvSpPr>
        <p:spPr>
          <a:xfrm>
            <a:off x="1211702" y="5390767"/>
            <a:ext cx="754057" cy="523220"/>
          </a:xfrm>
          <a:prstGeom prst="rect">
            <a:avLst/>
          </a:prstGeom>
          <a:noFill/>
        </p:spPr>
        <p:txBody>
          <a:bodyPr wrap="square" rtlCol="0">
            <a:spAutoFit/>
          </a:bodyPr>
          <a:lstStyle/>
          <a:p>
            <a:pPr algn="ctr"/>
            <a:r>
              <a:rPr lang="en-US" sz="1400" dirty="0"/>
              <a:t>Base Quality</a:t>
            </a:r>
          </a:p>
        </p:txBody>
      </p:sp>
    </p:spTree>
    <p:extLst>
      <p:ext uri="{BB962C8B-B14F-4D97-AF65-F5344CB8AC3E}">
        <p14:creationId xmlns:p14="http://schemas.microsoft.com/office/powerpoint/2010/main" val="176550089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5896"/>
        <p:cNvGrpSpPr/>
        <p:nvPr/>
      </p:nvGrpSpPr>
      <p:grpSpPr>
        <a:xfrm>
          <a:off x="0" y="0"/>
          <a:ext cx="0" cy="0"/>
          <a:chOff x="0" y="0"/>
          <a:chExt cx="0" cy="0"/>
        </a:xfrm>
      </p:grpSpPr>
      <p:pic>
        <p:nvPicPr>
          <p:cNvPr id="5" name="Picture 4">
            <a:extLst>
              <a:ext uri="{FF2B5EF4-FFF2-40B4-BE49-F238E27FC236}">
                <a16:creationId xmlns:a16="http://schemas.microsoft.com/office/drawing/2014/main" id="{F0F658EA-3F4E-4840-AF28-7232383DF397}"/>
              </a:ext>
            </a:extLst>
          </p:cNvPr>
          <p:cNvPicPr>
            <a:picLocks noChangeAspect="1"/>
          </p:cNvPicPr>
          <p:nvPr/>
        </p:nvPicPr>
        <p:blipFill>
          <a:blip r:embed="rId3"/>
          <a:stretch>
            <a:fillRect/>
          </a:stretch>
        </p:blipFill>
        <p:spPr>
          <a:xfrm>
            <a:off x="327069" y="1304184"/>
            <a:ext cx="4539838" cy="2541322"/>
          </a:xfrm>
          <a:prstGeom prst="rect">
            <a:avLst/>
          </a:prstGeom>
        </p:spPr>
      </p:pic>
      <p:pic>
        <p:nvPicPr>
          <p:cNvPr id="7" name="Picture 6">
            <a:extLst>
              <a:ext uri="{FF2B5EF4-FFF2-40B4-BE49-F238E27FC236}">
                <a16:creationId xmlns:a16="http://schemas.microsoft.com/office/drawing/2014/main" id="{1CBAC2A7-A71D-450C-886F-9EBBA8E7789D}"/>
              </a:ext>
            </a:extLst>
          </p:cNvPr>
          <p:cNvPicPr>
            <a:picLocks noChangeAspect="1"/>
          </p:cNvPicPr>
          <p:nvPr/>
        </p:nvPicPr>
        <p:blipFill>
          <a:blip r:embed="rId4"/>
          <a:stretch>
            <a:fillRect/>
          </a:stretch>
        </p:blipFill>
        <p:spPr>
          <a:xfrm>
            <a:off x="3652890" y="3429001"/>
            <a:ext cx="8524876" cy="3429000"/>
          </a:xfrm>
          <a:prstGeom prst="rect">
            <a:avLst/>
          </a:prstGeom>
        </p:spPr>
      </p:pic>
      <p:pic>
        <p:nvPicPr>
          <p:cNvPr id="6" name="Picture 5" descr="GENOME-HEADER">
            <a:extLst>
              <a:ext uri="{FF2B5EF4-FFF2-40B4-BE49-F238E27FC236}">
                <a16:creationId xmlns:a16="http://schemas.microsoft.com/office/drawing/2014/main" id="{BB05F526-C39F-46D9-9ECF-4BA2B4F9094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15697" y="0"/>
            <a:ext cx="2576303" cy="3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DC970A66-B02B-4385-AF66-343ED5EC0AAA}"/>
              </a:ext>
            </a:extLst>
          </p:cNvPr>
          <p:cNvSpPr/>
          <p:nvPr/>
        </p:nvSpPr>
        <p:spPr>
          <a:xfrm>
            <a:off x="606117" y="116040"/>
            <a:ext cx="5292283" cy="794064"/>
          </a:xfrm>
          <a:prstGeom prst="rect">
            <a:avLst/>
          </a:prstGeom>
        </p:spPr>
        <p:txBody>
          <a:bodyPr wrap="none">
            <a:spAutoFit/>
          </a:bodyPr>
          <a:lstStyle/>
          <a:p>
            <a:pPr lvl="0">
              <a:lnSpc>
                <a:spcPct val="95000"/>
              </a:lnSpc>
              <a:spcBef>
                <a:spcPct val="0"/>
              </a:spcBef>
            </a:pPr>
            <a:r>
              <a:rPr lang="en-US" altLang="en-US" sz="2800" b="1" i="1" dirty="0">
                <a:solidFill>
                  <a:srgbClr val="003366"/>
                </a:solidFill>
              </a:rPr>
              <a:t>Trimming</a:t>
            </a:r>
          </a:p>
          <a:p>
            <a:pPr lvl="0">
              <a:lnSpc>
                <a:spcPct val="95000"/>
              </a:lnSpc>
              <a:spcBef>
                <a:spcPct val="0"/>
              </a:spcBef>
            </a:pPr>
            <a:r>
              <a:rPr lang="en-US" altLang="en-US" sz="2000" b="1" i="1" dirty="0">
                <a:solidFill>
                  <a:srgbClr val="ED7D31">
                    <a:lumMod val="75000"/>
                  </a:srgbClr>
                </a:solidFill>
              </a:rPr>
              <a:t>Adapters/Barcodes &amp; low quality bases removal</a:t>
            </a:r>
          </a:p>
        </p:txBody>
      </p:sp>
      <p:sp>
        <p:nvSpPr>
          <p:cNvPr id="2" name="Rectangle 1">
            <a:extLst>
              <a:ext uri="{FF2B5EF4-FFF2-40B4-BE49-F238E27FC236}">
                <a16:creationId xmlns:a16="http://schemas.microsoft.com/office/drawing/2014/main" id="{DBD7FB57-94A1-48F4-A534-86053AF411D8}"/>
              </a:ext>
            </a:extLst>
          </p:cNvPr>
          <p:cNvSpPr/>
          <p:nvPr/>
        </p:nvSpPr>
        <p:spPr>
          <a:xfrm>
            <a:off x="716353" y="5093742"/>
            <a:ext cx="1763305" cy="800219"/>
          </a:xfrm>
          <a:prstGeom prst="rect">
            <a:avLst/>
          </a:prstGeom>
        </p:spPr>
        <p:txBody>
          <a:bodyPr wrap="square">
            <a:spAutoFit/>
          </a:bodyPr>
          <a:lstStyle/>
          <a:p>
            <a:pPr marL="174625" indent="-174625">
              <a:buClr>
                <a:schemeClr val="accent2"/>
              </a:buClr>
              <a:buSzPct val="85000"/>
              <a:buFont typeface="Arial" panose="020B0604020202020204" pitchFamily="34" charset="0"/>
              <a:buChar char="•"/>
            </a:pPr>
            <a:r>
              <a:rPr lang="en-US" sz="1700" dirty="0" err="1"/>
              <a:t>Trimmomatic</a:t>
            </a:r>
            <a:endParaRPr lang="en-US" sz="1700" dirty="0"/>
          </a:p>
          <a:p>
            <a:pPr marL="174625" indent="-174625">
              <a:buClr>
                <a:schemeClr val="accent2"/>
              </a:buClr>
              <a:buSzPct val="85000"/>
              <a:buFont typeface="Arial" panose="020B0604020202020204" pitchFamily="34" charset="0"/>
              <a:buChar char="•"/>
            </a:pPr>
            <a:r>
              <a:rPr lang="en-US" sz="1700" dirty="0" err="1"/>
              <a:t>Fastx</a:t>
            </a:r>
            <a:endParaRPr lang="el-GR" sz="1700" dirty="0"/>
          </a:p>
          <a:p>
            <a:r>
              <a:rPr lang="en-US" sz="1200" dirty="0"/>
              <a:t>etc.</a:t>
            </a:r>
            <a:endParaRPr lang="en-US" sz="1400" dirty="0"/>
          </a:p>
        </p:txBody>
      </p:sp>
      <p:pic>
        <p:nvPicPr>
          <p:cNvPr id="4" name="Picture 3">
            <a:extLst>
              <a:ext uri="{FF2B5EF4-FFF2-40B4-BE49-F238E27FC236}">
                <a16:creationId xmlns:a16="http://schemas.microsoft.com/office/drawing/2014/main" id="{0AD481AA-29D8-41BE-8EC3-00A0B2875E4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70432" y="1185724"/>
            <a:ext cx="539024" cy="557974"/>
          </a:xfrm>
          <a:prstGeom prst="rect">
            <a:avLst/>
          </a:prstGeom>
        </p:spPr>
      </p:pic>
      <p:pic>
        <p:nvPicPr>
          <p:cNvPr id="11" name="Picture 10">
            <a:extLst>
              <a:ext uri="{FF2B5EF4-FFF2-40B4-BE49-F238E27FC236}">
                <a16:creationId xmlns:a16="http://schemas.microsoft.com/office/drawing/2014/main" id="{63CE078B-64DA-4D35-9329-814A81C67FF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3361471" y="1185724"/>
            <a:ext cx="539023" cy="557974"/>
          </a:xfrm>
          <a:prstGeom prst="rect">
            <a:avLst/>
          </a:prstGeom>
        </p:spPr>
      </p:pic>
      <p:sp>
        <p:nvSpPr>
          <p:cNvPr id="10" name="Rectangle: Rounded Corners 9">
            <a:extLst>
              <a:ext uri="{FF2B5EF4-FFF2-40B4-BE49-F238E27FC236}">
                <a16:creationId xmlns:a16="http://schemas.microsoft.com/office/drawing/2014/main" id="{B88CEF81-CCC7-4261-B521-3148B18589FF}"/>
              </a:ext>
            </a:extLst>
          </p:cNvPr>
          <p:cNvSpPr/>
          <p:nvPr/>
        </p:nvSpPr>
        <p:spPr>
          <a:xfrm>
            <a:off x="679269" y="5084064"/>
            <a:ext cx="1763305" cy="80467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A655290-B362-42CD-8A1C-8B1AE7B5580F}"/>
              </a:ext>
            </a:extLst>
          </p:cNvPr>
          <p:cNvSpPr/>
          <p:nvPr/>
        </p:nvSpPr>
        <p:spPr>
          <a:xfrm>
            <a:off x="606117" y="116040"/>
            <a:ext cx="8281851" cy="911019"/>
          </a:xfrm>
          <a:prstGeom prst="rect">
            <a:avLst/>
          </a:prstGeom>
        </p:spPr>
        <p:txBody>
          <a:bodyPr wrap="square">
            <a:spAutoFit/>
          </a:bodyPr>
          <a:lstStyle/>
          <a:p>
            <a:pPr lvl="0">
              <a:lnSpc>
                <a:spcPct val="95000"/>
              </a:lnSpc>
              <a:spcBef>
                <a:spcPct val="0"/>
              </a:spcBef>
            </a:pPr>
            <a:r>
              <a:rPr lang="en-US" altLang="en-US" sz="3200" b="1" i="1" dirty="0">
                <a:solidFill>
                  <a:srgbClr val="003366"/>
                </a:solidFill>
              </a:rPr>
              <a:t>Sequencing</a:t>
            </a:r>
          </a:p>
          <a:p>
            <a:pPr>
              <a:lnSpc>
                <a:spcPct val="95000"/>
              </a:lnSpc>
              <a:spcBef>
                <a:spcPct val="0"/>
              </a:spcBef>
            </a:pPr>
            <a:r>
              <a:rPr lang="en-US" altLang="en-US" sz="2400" b="1" i="1" dirty="0">
                <a:solidFill>
                  <a:schemeClr val="accent2">
                    <a:lumMod val="75000"/>
                  </a:schemeClr>
                </a:solidFill>
              </a:rPr>
              <a:t>Generations of Sequencing Technologies</a:t>
            </a:r>
          </a:p>
        </p:txBody>
      </p:sp>
      <p:pic>
        <p:nvPicPr>
          <p:cNvPr id="23" name="Picture 10" descr="GENOME-HEADER">
            <a:extLst>
              <a:ext uri="{FF2B5EF4-FFF2-40B4-BE49-F238E27FC236}">
                <a16:creationId xmlns:a16="http://schemas.microsoft.com/office/drawing/2014/main" id="{27D12491-526D-4E2F-9632-70B05632C20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15697" y="0"/>
            <a:ext cx="2576303" cy="3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03874700-FED3-4AAD-8A73-2A7D4CF5D02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0562" y="1579687"/>
            <a:ext cx="10230875" cy="4620231"/>
          </a:xfrm>
          <a:prstGeom prst="rect">
            <a:avLst/>
          </a:prstGeom>
        </p:spPr>
      </p:pic>
      <p:cxnSp>
        <p:nvCxnSpPr>
          <p:cNvPr id="6" name="Straight Arrow Connector 5">
            <a:extLst>
              <a:ext uri="{FF2B5EF4-FFF2-40B4-BE49-F238E27FC236}">
                <a16:creationId xmlns:a16="http://schemas.microsoft.com/office/drawing/2014/main" id="{71EBD6DF-5D25-4452-B185-5FB471636B2F}"/>
              </a:ext>
            </a:extLst>
          </p:cNvPr>
          <p:cNvCxnSpPr/>
          <p:nvPr/>
        </p:nvCxnSpPr>
        <p:spPr>
          <a:xfrm>
            <a:off x="118872" y="6564085"/>
            <a:ext cx="1194110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C70EA85D-209C-45AB-9368-17E42B3CEA7E}"/>
              </a:ext>
            </a:extLst>
          </p:cNvPr>
          <p:cNvSpPr txBox="1"/>
          <p:nvPr/>
        </p:nvSpPr>
        <p:spPr>
          <a:xfrm>
            <a:off x="4127416" y="6390301"/>
            <a:ext cx="652743" cy="369332"/>
          </a:xfrm>
          <a:prstGeom prst="rect">
            <a:avLst/>
          </a:prstGeom>
          <a:solidFill>
            <a:schemeClr val="bg1"/>
          </a:solidFill>
        </p:spPr>
        <p:txBody>
          <a:bodyPr wrap="none" rtlCol="0">
            <a:spAutoFit/>
          </a:bodyPr>
          <a:lstStyle/>
          <a:p>
            <a:r>
              <a:rPr lang="el-GR" dirty="0">
                <a:solidFill>
                  <a:schemeClr val="accent1">
                    <a:lumMod val="75000"/>
                  </a:schemeClr>
                </a:solidFill>
              </a:rPr>
              <a:t>2000</a:t>
            </a:r>
            <a:endParaRPr lang="en-US" dirty="0">
              <a:solidFill>
                <a:schemeClr val="accent1">
                  <a:lumMod val="75000"/>
                </a:schemeClr>
              </a:solidFill>
            </a:endParaRPr>
          </a:p>
        </p:txBody>
      </p:sp>
      <p:sp>
        <p:nvSpPr>
          <p:cNvPr id="9" name="TextBox 8">
            <a:extLst>
              <a:ext uri="{FF2B5EF4-FFF2-40B4-BE49-F238E27FC236}">
                <a16:creationId xmlns:a16="http://schemas.microsoft.com/office/drawing/2014/main" id="{F3D6A9AC-6D7C-4A52-A427-6F97FD7AC7F7}"/>
              </a:ext>
            </a:extLst>
          </p:cNvPr>
          <p:cNvSpPr txBox="1"/>
          <p:nvPr/>
        </p:nvSpPr>
        <p:spPr>
          <a:xfrm>
            <a:off x="662866" y="6379419"/>
            <a:ext cx="652743" cy="369332"/>
          </a:xfrm>
          <a:prstGeom prst="rect">
            <a:avLst/>
          </a:prstGeom>
          <a:solidFill>
            <a:schemeClr val="bg1"/>
          </a:solidFill>
        </p:spPr>
        <p:txBody>
          <a:bodyPr wrap="none" rtlCol="0">
            <a:spAutoFit/>
          </a:bodyPr>
          <a:lstStyle/>
          <a:p>
            <a:r>
              <a:rPr lang="en-US" dirty="0">
                <a:solidFill>
                  <a:schemeClr val="accent1">
                    <a:lumMod val="75000"/>
                  </a:schemeClr>
                </a:solidFill>
              </a:rPr>
              <a:t>1977</a:t>
            </a:r>
          </a:p>
        </p:txBody>
      </p:sp>
      <p:sp>
        <p:nvSpPr>
          <p:cNvPr id="10" name="TextBox 9">
            <a:extLst>
              <a:ext uri="{FF2B5EF4-FFF2-40B4-BE49-F238E27FC236}">
                <a16:creationId xmlns:a16="http://schemas.microsoft.com/office/drawing/2014/main" id="{64368D1B-D49D-4F1E-A580-2BBB217DE56C}"/>
              </a:ext>
            </a:extLst>
          </p:cNvPr>
          <p:cNvSpPr txBox="1"/>
          <p:nvPr/>
        </p:nvSpPr>
        <p:spPr>
          <a:xfrm>
            <a:off x="2136783" y="6390301"/>
            <a:ext cx="652743" cy="369332"/>
          </a:xfrm>
          <a:prstGeom prst="rect">
            <a:avLst/>
          </a:prstGeom>
          <a:solidFill>
            <a:schemeClr val="bg1"/>
          </a:solidFill>
        </p:spPr>
        <p:txBody>
          <a:bodyPr wrap="none" rtlCol="0">
            <a:spAutoFit/>
          </a:bodyPr>
          <a:lstStyle/>
          <a:p>
            <a:r>
              <a:rPr lang="en-US" dirty="0">
                <a:solidFill>
                  <a:schemeClr val="accent1">
                    <a:lumMod val="75000"/>
                  </a:schemeClr>
                </a:solidFill>
              </a:rPr>
              <a:t>1987</a:t>
            </a:r>
          </a:p>
        </p:txBody>
      </p:sp>
      <p:sp>
        <p:nvSpPr>
          <p:cNvPr id="12" name="TextBox 11">
            <a:extLst>
              <a:ext uri="{FF2B5EF4-FFF2-40B4-BE49-F238E27FC236}">
                <a16:creationId xmlns:a16="http://schemas.microsoft.com/office/drawing/2014/main" id="{1EF046BB-4048-493E-ACAE-C94B370F0C8A}"/>
              </a:ext>
            </a:extLst>
          </p:cNvPr>
          <p:cNvSpPr txBox="1"/>
          <p:nvPr/>
        </p:nvSpPr>
        <p:spPr>
          <a:xfrm>
            <a:off x="7359023" y="6390301"/>
            <a:ext cx="652743" cy="369332"/>
          </a:xfrm>
          <a:prstGeom prst="rect">
            <a:avLst/>
          </a:prstGeom>
          <a:solidFill>
            <a:schemeClr val="bg1"/>
          </a:solidFill>
        </p:spPr>
        <p:txBody>
          <a:bodyPr wrap="none" rtlCol="0">
            <a:spAutoFit/>
          </a:bodyPr>
          <a:lstStyle/>
          <a:p>
            <a:r>
              <a:rPr lang="el-GR" dirty="0">
                <a:solidFill>
                  <a:schemeClr val="accent1">
                    <a:lumMod val="75000"/>
                  </a:schemeClr>
                </a:solidFill>
              </a:rPr>
              <a:t>2010</a:t>
            </a:r>
            <a:endParaRPr lang="en-US" dirty="0">
              <a:solidFill>
                <a:schemeClr val="accent1">
                  <a:lumMod val="75000"/>
                </a:schemeClr>
              </a:solidFill>
            </a:endParaRPr>
          </a:p>
        </p:txBody>
      </p:sp>
    </p:spTree>
    <p:extLst>
      <p:ext uri="{BB962C8B-B14F-4D97-AF65-F5344CB8AC3E}">
        <p14:creationId xmlns:p14="http://schemas.microsoft.com/office/powerpoint/2010/main" val="221966473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5903"/>
        <p:cNvGrpSpPr/>
        <p:nvPr/>
      </p:nvGrpSpPr>
      <p:grpSpPr>
        <a:xfrm>
          <a:off x="0" y="0"/>
          <a:ext cx="0" cy="0"/>
          <a:chOff x="0" y="0"/>
          <a:chExt cx="0" cy="0"/>
        </a:xfrm>
      </p:grpSpPr>
      <p:sp>
        <p:nvSpPr>
          <p:cNvPr id="2" name="TextBox 1">
            <a:extLst>
              <a:ext uri="{FF2B5EF4-FFF2-40B4-BE49-F238E27FC236}">
                <a16:creationId xmlns:a16="http://schemas.microsoft.com/office/drawing/2014/main" id="{B9BEE5D0-34F0-4AE4-8AE7-F7B976CF3284}"/>
              </a:ext>
            </a:extLst>
          </p:cNvPr>
          <p:cNvSpPr txBox="1"/>
          <p:nvPr/>
        </p:nvSpPr>
        <p:spPr>
          <a:xfrm>
            <a:off x="407876" y="4703901"/>
            <a:ext cx="7480348" cy="369332"/>
          </a:xfrm>
          <a:prstGeom prst="rect">
            <a:avLst/>
          </a:prstGeom>
          <a:noFill/>
        </p:spPr>
        <p:txBody>
          <a:bodyPr wrap="square" rtlCol="0">
            <a:spAutoFit/>
          </a:bodyPr>
          <a:lstStyle/>
          <a:p>
            <a:r>
              <a:rPr lang="en-US" b="1" u="sng" dirty="0"/>
              <a:t>SAM files </a:t>
            </a:r>
            <a:r>
              <a:rPr lang="en-US" u="sng" dirty="0"/>
              <a:t>(Sequence </a:t>
            </a:r>
            <a:r>
              <a:rPr lang="en-US" u="sng" dirty="0" err="1"/>
              <a:t>Aligment</a:t>
            </a:r>
            <a:r>
              <a:rPr lang="en-US" u="sng" dirty="0"/>
              <a:t>/Map)</a:t>
            </a:r>
            <a:r>
              <a:rPr lang="en-US" b="1" u="sng" dirty="0"/>
              <a:t> </a:t>
            </a:r>
            <a:r>
              <a:rPr lang="en-US" u="sng" dirty="0"/>
              <a:t>&amp;</a:t>
            </a:r>
            <a:r>
              <a:rPr lang="en-US" b="1" u="sng" dirty="0"/>
              <a:t> BAM files </a:t>
            </a:r>
            <a:r>
              <a:rPr lang="en-US" u="sng" dirty="0"/>
              <a:t>(Binary Alignment/Map)</a:t>
            </a:r>
          </a:p>
        </p:txBody>
      </p:sp>
      <p:pic>
        <p:nvPicPr>
          <p:cNvPr id="4" name="Picture 3">
            <a:extLst>
              <a:ext uri="{FF2B5EF4-FFF2-40B4-BE49-F238E27FC236}">
                <a16:creationId xmlns:a16="http://schemas.microsoft.com/office/drawing/2014/main" id="{AF5655B2-2B8D-461B-8D37-3C190E81E529}"/>
              </a:ext>
            </a:extLst>
          </p:cNvPr>
          <p:cNvPicPr>
            <a:picLocks noChangeAspect="1"/>
          </p:cNvPicPr>
          <p:nvPr/>
        </p:nvPicPr>
        <p:blipFill>
          <a:blip r:embed="rId3"/>
          <a:stretch>
            <a:fillRect/>
          </a:stretch>
        </p:blipFill>
        <p:spPr>
          <a:xfrm>
            <a:off x="523825" y="5212227"/>
            <a:ext cx="11144349" cy="1268722"/>
          </a:xfrm>
          <a:prstGeom prst="rect">
            <a:avLst/>
          </a:prstGeom>
        </p:spPr>
      </p:pic>
      <p:pic>
        <p:nvPicPr>
          <p:cNvPr id="74" name="Picture 73" descr="GENOME-HEADER">
            <a:extLst>
              <a:ext uri="{FF2B5EF4-FFF2-40B4-BE49-F238E27FC236}">
                <a16:creationId xmlns:a16="http://schemas.microsoft.com/office/drawing/2014/main" id="{02CA9003-CA5C-4171-8899-D878AF25892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15697" y="0"/>
            <a:ext cx="2576303" cy="3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 name="Rectangle 77">
            <a:extLst>
              <a:ext uri="{FF2B5EF4-FFF2-40B4-BE49-F238E27FC236}">
                <a16:creationId xmlns:a16="http://schemas.microsoft.com/office/drawing/2014/main" id="{03D3197F-EE88-4192-8A93-C988DCB61E96}"/>
              </a:ext>
            </a:extLst>
          </p:cNvPr>
          <p:cNvSpPr/>
          <p:nvPr/>
        </p:nvSpPr>
        <p:spPr>
          <a:xfrm>
            <a:off x="606117" y="116040"/>
            <a:ext cx="4938660" cy="501676"/>
          </a:xfrm>
          <a:prstGeom prst="rect">
            <a:avLst/>
          </a:prstGeom>
        </p:spPr>
        <p:txBody>
          <a:bodyPr wrap="none">
            <a:spAutoFit/>
          </a:bodyPr>
          <a:lstStyle/>
          <a:p>
            <a:pPr lvl="0">
              <a:lnSpc>
                <a:spcPct val="95000"/>
              </a:lnSpc>
              <a:spcBef>
                <a:spcPct val="0"/>
              </a:spcBef>
            </a:pPr>
            <a:r>
              <a:rPr lang="en-US" altLang="en-US" sz="2800" b="1" i="1" dirty="0">
                <a:solidFill>
                  <a:srgbClr val="003366"/>
                </a:solidFill>
              </a:rPr>
              <a:t>Alignment to reference Genome</a:t>
            </a:r>
          </a:p>
        </p:txBody>
      </p:sp>
      <p:pic>
        <p:nvPicPr>
          <p:cNvPr id="7" name="Picture 6">
            <a:extLst>
              <a:ext uri="{FF2B5EF4-FFF2-40B4-BE49-F238E27FC236}">
                <a16:creationId xmlns:a16="http://schemas.microsoft.com/office/drawing/2014/main" id="{D1208FA4-EB65-486C-A4A9-1E259B30573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72152" y="1056055"/>
            <a:ext cx="7376646" cy="3221698"/>
          </a:xfrm>
          <a:prstGeom prst="rect">
            <a:avLst/>
          </a:prstGeom>
        </p:spPr>
      </p:pic>
      <p:sp>
        <p:nvSpPr>
          <p:cNvPr id="82" name="Rectangle 81">
            <a:extLst>
              <a:ext uri="{FF2B5EF4-FFF2-40B4-BE49-F238E27FC236}">
                <a16:creationId xmlns:a16="http://schemas.microsoft.com/office/drawing/2014/main" id="{8AA6A2A0-033E-4ECD-A74F-DECAFFC89E4B}"/>
              </a:ext>
            </a:extLst>
          </p:cNvPr>
          <p:cNvSpPr/>
          <p:nvPr/>
        </p:nvSpPr>
        <p:spPr>
          <a:xfrm>
            <a:off x="643201" y="1765988"/>
            <a:ext cx="1235209" cy="1323439"/>
          </a:xfrm>
          <a:prstGeom prst="rect">
            <a:avLst/>
          </a:prstGeom>
        </p:spPr>
        <p:txBody>
          <a:bodyPr wrap="square">
            <a:spAutoFit/>
          </a:bodyPr>
          <a:lstStyle/>
          <a:p>
            <a:pPr marL="174625" indent="-174625">
              <a:buClr>
                <a:schemeClr val="accent2"/>
              </a:buClr>
              <a:buSzPct val="85000"/>
              <a:buFont typeface="Arial" panose="020B0604020202020204" pitchFamily="34" charset="0"/>
              <a:buChar char="•"/>
            </a:pPr>
            <a:r>
              <a:rPr lang="en-US" sz="1700" dirty="0"/>
              <a:t>Bwa</a:t>
            </a:r>
          </a:p>
          <a:p>
            <a:pPr marL="174625" indent="-174625">
              <a:buClr>
                <a:schemeClr val="accent2"/>
              </a:buClr>
              <a:buSzPct val="85000"/>
              <a:buFont typeface="Arial" panose="020B0604020202020204" pitchFamily="34" charset="0"/>
              <a:buChar char="•"/>
            </a:pPr>
            <a:r>
              <a:rPr lang="en-US" sz="1700" dirty="0" err="1"/>
              <a:t>Minimap</a:t>
            </a:r>
            <a:endParaRPr lang="en-US" sz="1700" dirty="0"/>
          </a:p>
          <a:p>
            <a:pPr marL="174625" indent="-174625">
              <a:buClr>
                <a:schemeClr val="accent2"/>
              </a:buClr>
              <a:buSzPct val="85000"/>
              <a:buFont typeface="Arial" panose="020B0604020202020204" pitchFamily="34" charset="0"/>
              <a:buChar char="•"/>
            </a:pPr>
            <a:r>
              <a:rPr lang="en-US" sz="1700" dirty="0" err="1"/>
              <a:t>Tophat</a:t>
            </a:r>
            <a:endParaRPr lang="en-US" sz="1700" dirty="0"/>
          </a:p>
          <a:p>
            <a:pPr marL="174625" indent="-174625">
              <a:buClr>
                <a:schemeClr val="accent2"/>
              </a:buClr>
              <a:buSzPct val="85000"/>
              <a:buFont typeface="Arial" panose="020B0604020202020204" pitchFamily="34" charset="0"/>
              <a:buChar char="•"/>
            </a:pPr>
            <a:r>
              <a:rPr lang="en-US" sz="1700" dirty="0"/>
              <a:t>STAR</a:t>
            </a:r>
            <a:endParaRPr lang="el-GR" sz="1700" dirty="0"/>
          </a:p>
          <a:p>
            <a:pPr>
              <a:buClr>
                <a:schemeClr val="accent2"/>
              </a:buClr>
              <a:buSzPct val="85000"/>
            </a:pPr>
            <a:r>
              <a:rPr lang="en-US" sz="1200" dirty="0"/>
              <a:t>etc.</a:t>
            </a:r>
            <a:endParaRPr lang="en-US" sz="1400" dirty="0"/>
          </a:p>
        </p:txBody>
      </p:sp>
      <p:sp>
        <p:nvSpPr>
          <p:cNvPr id="83" name="Rectangle: Rounded Corners 82">
            <a:extLst>
              <a:ext uri="{FF2B5EF4-FFF2-40B4-BE49-F238E27FC236}">
                <a16:creationId xmlns:a16="http://schemas.microsoft.com/office/drawing/2014/main" id="{97D64476-FCED-4CF9-8CAC-A6A164F4427F}"/>
              </a:ext>
            </a:extLst>
          </p:cNvPr>
          <p:cNvSpPr/>
          <p:nvPr/>
        </p:nvSpPr>
        <p:spPr>
          <a:xfrm>
            <a:off x="606117" y="1756310"/>
            <a:ext cx="1235209" cy="132343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rrow: Down 9">
            <a:extLst>
              <a:ext uri="{FF2B5EF4-FFF2-40B4-BE49-F238E27FC236}">
                <a16:creationId xmlns:a16="http://schemas.microsoft.com/office/drawing/2014/main" id="{0047B664-9894-4206-BD1B-4548BD59CF9A}"/>
              </a:ext>
            </a:extLst>
          </p:cNvPr>
          <p:cNvSpPr/>
          <p:nvPr/>
        </p:nvSpPr>
        <p:spPr>
          <a:xfrm rot="20604998">
            <a:off x="1280161" y="3265905"/>
            <a:ext cx="146304" cy="132343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5980"/>
        <p:cNvGrpSpPr/>
        <p:nvPr/>
      </p:nvGrpSpPr>
      <p:grpSpPr>
        <a:xfrm>
          <a:off x="0" y="0"/>
          <a:ext cx="0" cy="0"/>
          <a:chOff x="0" y="0"/>
          <a:chExt cx="0" cy="0"/>
        </a:xfrm>
      </p:grpSpPr>
      <p:sp>
        <p:nvSpPr>
          <p:cNvPr id="5986" name="Google Shape;5986;p12"/>
          <p:cNvSpPr txBox="1"/>
          <p:nvPr/>
        </p:nvSpPr>
        <p:spPr>
          <a:xfrm>
            <a:off x="6262777" y="-431321"/>
            <a:ext cx="184731"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p:txBody>
      </p:sp>
      <p:pic>
        <p:nvPicPr>
          <p:cNvPr id="8" name="Picture 7" descr="GENOME-HEADER">
            <a:extLst>
              <a:ext uri="{FF2B5EF4-FFF2-40B4-BE49-F238E27FC236}">
                <a16:creationId xmlns:a16="http://schemas.microsoft.com/office/drawing/2014/main" id="{2033DEB7-C82F-4265-93E4-61F4D23B52E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15697" y="0"/>
            <a:ext cx="2576303" cy="3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id="{60F87890-B634-4846-A49F-A84986664B29}"/>
              </a:ext>
            </a:extLst>
          </p:cNvPr>
          <p:cNvSpPr/>
          <p:nvPr/>
        </p:nvSpPr>
        <p:spPr>
          <a:xfrm>
            <a:off x="606117" y="116040"/>
            <a:ext cx="5154296" cy="794064"/>
          </a:xfrm>
          <a:prstGeom prst="rect">
            <a:avLst/>
          </a:prstGeom>
        </p:spPr>
        <p:txBody>
          <a:bodyPr wrap="none">
            <a:spAutoFit/>
          </a:bodyPr>
          <a:lstStyle/>
          <a:p>
            <a:pPr lvl="0">
              <a:lnSpc>
                <a:spcPct val="95000"/>
              </a:lnSpc>
              <a:spcBef>
                <a:spcPct val="0"/>
              </a:spcBef>
            </a:pPr>
            <a:r>
              <a:rPr lang="en-US" altLang="en-US" sz="2800" b="1" i="1" dirty="0">
                <a:solidFill>
                  <a:srgbClr val="003366"/>
                </a:solidFill>
              </a:rPr>
              <a:t>Variant detection pipelines</a:t>
            </a:r>
          </a:p>
          <a:p>
            <a:pPr lvl="0">
              <a:lnSpc>
                <a:spcPct val="95000"/>
              </a:lnSpc>
              <a:spcBef>
                <a:spcPct val="0"/>
              </a:spcBef>
            </a:pPr>
            <a:r>
              <a:rPr lang="en-US" altLang="en-US" sz="2000" b="1" i="1" dirty="0">
                <a:solidFill>
                  <a:srgbClr val="ED7D31">
                    <a:lumMod val="75000"/>
                  </a:srgbClr>
                </a:solidFill>
              </a:rPr>
              <a:t>Read Depth and Variant Allele Frequency (VAF)</a:t>
            </a:r>
          </a:p>
        </p:txBody>
      </p:sp>
      <p:pic>
        <p:nvPicPr>
          <p:cNvPr id="6" name="Picture 5">
            <a:extLst>
              <a:ext uri="{FF2B5EF4-FFF2-40B4-BE49-F238E27FC236}">
                <a16:creationId xmlns:a16="http://schemas.microsoft.com/office/drawing/2014/main" id="{33894C71-3460-4483-A67B-9DA2E1BEC36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95682" y="1092615"/>
            <a:ext cx="7262907" cy="5404289"/>
          </a:xfrm>
          <a:prstGeom prst="rect">
            <a:avLst/>
          </a:prstGeom>
        </p:spPr>
      </p:pic>
      <p:sp>
        <p:nvSpPr>
          <p:cNvPr id="7" name="Rectangle 6">
            <a:extLst>
              <a:ext uri="{FF2B5EF4-FFF2-40B4-BE49-F238E27FC236}">
                <a16:creationId xmlns:a16="http://schemas.microsoft.com/office/drawing/2014/main" id="{63FBC8BE-83BE-4C23-A4A0-D196C1CB4823}"/>
              </a:ext>
            </a:extLst>
          </p:cNvPr>
          <p:cNvSpPr/>
          <p:nvPr/>
        </p:nvSpPr>
        <p:spPr>
          <a:xfrm>
            <a:off x="11055920" y="6581001"/>
            <a:ext cx="1136080" cy="276999"/>
          </a:xfrm>
          <a:prstGeom prst="rect">
            <a:avLst/>
          </a:prstGeom>
        </p:spPr>
        <p:txBody>
          <a:bodyPr wrap="none">
            <a:spAutoFit/>
          </a:bodyPr>
          <a:lstStyle/>
          <a:p>
            <a:r>
              <a:rPr lang="en-US" sz="1200" dirty="0"/>
              <a:t>https://igv.org/</a:t>
            </a:r>
          </a:p>
        </p:txBody>
      </p:sp>
      <p:pic>
        <p:nvPicPr>
          <p:cNvPr id="15" name="Picture 14">
            <a:extLst>
              <a:ext uri="{FF2B5EF4-FFF2-40B4-BE49-F238E27FC236}">
                <a16:creationId xmlns:a16="http://schemas.microsoft.com/office/drawing/2014/main" id="{BB73C2D3-C586-4262-8CF4-A0F14EC6B02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6924" y="3243072"/>
            <a:ext cx="4385159" cy="1481406"/>
          </a:xfrm>
          <a:prstGeom prst="rect">
            <a:avLst/>
          </a:prstGeom>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6062"/>
        <p:cNvGrpSpPr/>
        <p:nvPr/>
      </p:nvGrpSpPr>
      <p:grpSpPr>
        <a:xfrm>
          <a:off x="0" y="0"/>
          <a:ext cx="0" cy="0"/>
          <a:chOff x="0" y="0"/>
          <a:chExt cx="0" cy="0"/>
        </a:xfrm>
      </p:grpSpPr>
      <p:sp>
        <p:nvSpPr>
          <p:cNvPr id="6064" name="Google Shape;6064;p19"/>
          <p:cNvSpPr/>
          <p:nvPr/>
        </p:nvSpPr>
        <p:spPr>
          <a:xfrm>
            <a:off x="869163" y="1139475"/>
            <a:ext cx="8851034" cy="338514"/>
          </a:xfrm>
          <a:prstGeom prst="rect">
            <a:avLst/>
          </a:prstGeom>
          <a:noFill/>
          <a:ln>
            <a:noFill/>
          </a:ln>
        </p:spPr>
        <p:txBody>
          <a:bodyPr spcFirstLastPara="1" wrap="square" lIns="91425" tIns="45700" rIns="91425" bIns="45700" anchor="t" anchorCtr="0">
            <a:spAutoFit/>
          </a:bodyPr>
          <a:lstStyle/>
          <a:p>
            <a:pPr marL="285750" lvl="0" indent="-285750">
              <a:buClr>
                <a:schemeClr val="accent2"/>
              </a:buClr>
              <a:buSzPct val="80000"/>
              <a:buFont typeface="Arial" panose="020B0604020202020204" pitchFamily="34" charset="0"/>
              <a:buChar char="•"/>
            </a:pPr>
            <a:r>
              <a:rPr lang="el-GR" sz="1600" b="1" dirty="0">
                <a:latin typeface="Calibri" panose="020F0502020204030204" pitchFamily="34" charset="0"/>
                <a:ea typeface="Calibri"/>
                <a:cs typeface="Calibri" panose="020F0502020204030204" pitchFamily="34" charset="0"/>
                <a:sym typeface="Calibri"/>
              </a:rPr>
              <a:t>GATK</a:t>
            </a:r>
            <a:r>
              <a:rPr lang="en-US" sz="1600" dirty="0">
                <a:latin typeface="Calibri" panose="020F0502020204030204" pitchFamily="34" charset="0"/>
                <a:ea typeface="Calibri"/>
                <a:cs typeface="Calibri" panose="020F0502020204030204" pitchFamily="34" charset="0"/>
                <a:sym typeface="Calibri"/>
              </a:rPr>
              <a:t> (Broad Institute </a:t>
            </a:r>
            <a:r>
              <a:rPr lang="el-GR" sz="1600" b="1" dirty="0">
                <a:latin typeface="Calibri" panose="020F0502020204030204" pitchFamily="34" charset="0"/>
                <a:ea typeface="Calibri"/>
                <a:cs typeface="Calibri" panose="020F0502020204030204" pitchFamily="34" charset="0"/>
                <a:sym typeface="Calibri"/>
              </a:rPr>
              <a:t>Genome </a:t>
            </a:r>
            <a:r>
              <a:rPr lang="el-GR" sz="1600" b="1" dirty="0" err="1">
                <a:latin typeface="Calibri" panose="020F0502020204030204" pitchFamily="34" charset="0"/>
                <a:ea typeface="Calibri"/>
                <a:cs typeface="Calibri" panose="020F0502020204030204" pitchFamily="34" charset="0"/>
                <a:sym typeface="Calibri"/>
              </a:rPr>
              <a:t>Analysis</a:t>
            </a:r>
            <a:r>
              <a:rPr lang="el-GR" sz="1600" b="1" dirty="0">
                <a:latin typeface="Calibri" panose="020F0502020204030204" pitchFamily="34" charset="0"/>
                <a:ea typeface="Calibri"/>
                <a:cs typeface="Calibri" panose="020F0502020204030204" pitchFamily="34" charset="0"/>
                <a:sym typeface="Calibri"/>
              </a:rPr>
              <a:t> </a:t>
            </a:r>
            <a:r>
              <a:rPr lang="el-GR" sz="1600" b="1" dirty="0" err="1">
                <a:latin typeface="Calibri" panose="020F0502020204030204" pitchFamily="34" charset="0"/>
                <a:ea typeface="Calibri"/>
                <a:cs typeface="Calibri" panose="020F0502020204030204" pitchFamily="34" charset="0"/>
                <a:sym typeface="Calibri"/>
              </a:rPr>
              <a:t>Toolkit</a:t>
            </a:r>
            <a:r>
              <a:rPr lang="en-US" sz="1600" dirty="0">
                <a:latin typeface="Calibri" panose="020F0502020204030204" pitchFamily="34" charset="0"/>
                <a:ea typeface="Calibri"/>
                <a:cs typeface="Calibri" panose="020F0502020204030204" pitchFamily="34" charset="0"/>
                <a:sym typeface="Calibri"/>
              </a:rPr>
              <a:t>) </a:t>
            </a:r>
            <a:r>
              <a:rPr lang="el-GR" sz="1400" dirty="0">
                <a:latin typeface="Calibri" panose="020F0502020204030204" pitchFamily="34" charset="0"/>
                <a:ea typeface="Calibri"/>
                <a:cs typeface="Calibri" panose="020F0502020204030204" pitchFamily="34" charset="0"/>
                <a:sym typeface="Calibri"/>
              </a:rPr>
              <a:t>(https://software.broadinstitute.org/gatk)</a:t>
            </a:r>
            <a:endParaRPr sz="1600" dirty="0">
              <a:latin typeface="Calibri" panose="020F0502020204030204" pitchFamily="34" charset="0"/>
              <a:ea typeface="Calibri"/>
              <a:cs typeface="Calibri" panose="020F0502020204030204" pitchFamily="34" charset="0"/>
              <a:sym typeface="Calibri"/>
            </a:endParaRPr>
          </a:p>
        </p:txBody>
      </p:sp>
      <p:pic>
        <p:nvPicPr>
          <p:cNvPr id="6066" name="Google Shape;6066;p19"/>
          <p:cNvPicPr preferRelativeResize="0"/>
          <p:nvPr/>
        </p:nvPicPr>
        <p:blipFill rotWithShape="1">
          <a:blip r:embed="rId3">
            <a:alphaModFix/>
          </a:blip>
          <a:srcRect/>
          <a:stretch/>
        </p:blipFill>
        <p:spPr>
          <a:xfrm>
            <a:off x="713592" y="3127603"/>
            <a:ext cx="10764815" cy="3451819"/>
          </a:xfrm>
          <a:prstGeom prst="rect">
            <a:avLst/>
          </a:prstGeom>
          <a:noFill/>
          <a:ln>
            <a:noFill/>
          </a:ln>
        </p:spPr>
      </p:pic>
      <p:sp>
        <p:nvSpPr>
          <p:cNvPr id="6" name="Google Shape;5986;p12">
            <a:extLst>
              <a:ext uri="{FF2B5EF4-FFF2-40B4-BE49-F238E27FC236}">
                <a16:creationId xmlns:a16="http://schemas.microsoft.com/office/drawing/2014/main" id="{1EEE8B1C-79A1-442C-9D7D-067C782622D5}"/>
              </a:ext>
            </a:extLst>
          </p:cNvPr>
          <p:cNvSpPr txBox="1"/>
          <p:nvPr/>
        </p:nvSpPr>
        <p:spPr>
          <a:xfrm>
            <a:off x="6262777" y="-431321"/>
            <a:ext cx="184731"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p:txBody>
      </p:sp>
      <p:pic>
        <p:nvPicPr>
          <p:cNvPr id="7" name="Picture 6" descr="GENOME-HEADER">
            <a:extLst>
              <a:ext uri="{FF2B5EF4-FFF2-40B4-BE49-F238E27FC236}">
                <a16:creationId xmlns:a16="http://schemas.microsoft.com/office/drawing/2014/main" id="{D9A3158D-E8CB-4F51-A94D-5C34D6850D5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15697" y="0"/>
            <a:ext cx="2576303" cy="3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CC382D96-F876-41C1-9A23-80189C66662E}"/>
              </a:ext>
            </a:extLst>
          </p:cNvPr>
          <p:cNvSpPr/>
          <p:nvPr/>
        </p:nvSpPr>
        <p:spPr>
          <a:xfrm>
            <a:off x="606117" y="116040"/>
            <a:ext cx="4172168" cy="794064"/>
          </a:xfrm>
          <a:prstGeom prst="rect">
            <a:avLst/>
          </a:prstGeom>
        </p:spPr>
        <p:txBody>
          <a:bodyPr wrap="none">
            <a:spAutoFit/>
          </a:bodyPr>
          <a:lstStyle/>
          <a:p>
            <a:pPr lvl="0">
              <a:lnSpc>
                <a:spcPct val="95000"/>
              </a:lnSpc>
              <a:spcBef>
                <a:spcPct val="0"/>
              </a:spcBef>
            </a:pPr>
            <a:r>
              <a:rPr lang="en-US" altLang="en-US" sz="2800" b="1" i="1" dirty="0">
                <a:solidFill>
                  <a:srgbClr val="003366"/>
                </a:solidFill>
              </a:rPr>
              <a:t>Variant detection pipelines</a:t>
            </a:r>
          </a:p>
          <a:p>
            <a:pPr lvl="0">
              <a:lnSpc>
                <a:spcPct val="95000"/>
              </a:lnSpc>
              <a:spcBef>
                <a:spcPct val="0"/>
              </a:spcBef>
            </a:pPr>
            <a:r>
              <a:rPr lang="en-US" altLang="en-US" sz="2000" b="1" i="1" dirty="0">
                <a:solidFill>
                  <a:srgbClr val="ED7D31">
                    <a:lumMod val="75000"/>
                  </a:srgbClr>
                </a:solidFill>
              </a:rPr>
              <a:t>Variant Calling</a:t>
            </a:r>
          </a:p>
        </p:txBody>
      </p:sp>
      <p:sp>
        <p:nvSpPr>
          <p:cNvPr id="2" name="Rectangle 1">
            <a:extLst>
              <a:ext uri="{FF2B5EF4-FFF2-40B4-BE49-F238E27FC236}">
                <a16:creationId xmlns:a16="http://schemas.microsoft.com/office/drawing/2014/main" id="{D31378F2-2A09-4CF1-A54B-1F65194DDF3F}"/>
              </a:ext>
            </a:extLst>
          </p:cNvPr>
          <p:cNvSpPr/>
          <p:nvPr/>
        </p:nvSpPr>
        <p:spPr>
          <a:xfrm>
            <a:off x="2114569" y="1440743"/>
            <a:ext cx="3796680" cy="584775"/>
          </a:xfrm>
          <a:prstGeom prst="rect">
            <a:avLst/>
          </a:prstGeom>
        </p:spPr>
        <p:txBody>
          <a:bodyPr wrap="none">
            <a:spAutoFit/>
          </a:bodyPr>
          <a:lstStyle/>
          <a:p>
            <a:r>
              <a:rPr lang="el-GR" sz="1600" b="1" dirty="0">
                <a:latin typeface="Calibri" panose="020F0502020204030204" pitchFamily="34" charset="0"/>
                <a:ea typeface="Calibri"/>
                <a:cs typeface="Calibri" panose="020F0502020204030204" pitchFamily="34" charset="0"/>
                <a:sym typeface="Calibri"/>
              </a:rPr>
              <a:t>Mutect2</a:t>
            </a:r>
            <a:r>
              <a:rPr lang="en-US" sz="1600" b="1" dirty="0">
                <a:latin typeface="Calibri" panose="020F0502020204030204" pitchFamily="34" charset="0"/>
                <a:ea typeface="Calibri"/>
                <a:cs typeface="Calibri" panose="020F0502020204030204" pitchFamily="34" charset="0"/>
                <a:sym typeface="Calibri"/>
              </a:rPr>
              <a:t>: </a:t>
            </a:r>
            <a:r>
              <a:rPr lang="en-US" sz="1600" dirty="0">
                <a:latin typeface="Calibri" panose="020F0502020204030204" pitchFamily="34" charset="0"/>
                <a:ea typeface="Calibri"/>
                <a:cs typeface="Calibri" panose="020F0502020204030204" pitchFamily="34" charset="0"/>
                <a:sym typeface="Calibri"/>
              </a:rPr>
              <a:t>somatic variant calling</a:t>
            </a:r>
            <a:endParaRPr lang="el-GR" sz="1600" dirty="0">
              <a:latin typeface="Calibri" panose="020F0502020204030204" pitchFamily="34" charset="0"/>
              <a:ea typeface="Calibri"/>
              <a:cs typeface="Calibri" panose="020F0502020204030204" pitchFamily="34" charset="0"/>
              <a:sym typeface="Calibri"/>
            </a:endParaRPr>
          </a:p>
          <a:p>
            <a:r>
              <a:rPr lang="en-US" sz="1600" b="1" dirty="0">
                <a:latin typeface="Calibri" panose="020F0502020204030204" pitchFamily="34" charset="0"/>
                <a:ea typeface="Calibri"/>
                <a:cs typeface="Calibri" panose="020F0502020204030204" pitchFamily="34" charset="0"/>
                <a:sym typeface="Calibri"/>
              </a:rPr>
              <a:t>HaplotypeCaller: </a:t>
            </a:r>
            <a:r>
              <a:rPr lang="en-US" sz="1600" dirty="0">
                <a:latin typeface="Calibri" panose="020F0502020204030204" pitchFamily="34" charset="0"/>
                <a:ea typeface="Calibri"/>
                <a:cs typeface="Calibri" panose="020F0502020204030204" pitchFamily="34" charset="0"/>
                <a:sym typeface="Calibri"/>
              </a:rPr>
              <a:t>germline SNVs and indels </a:t>
            </a:r>
            <a:endParaRPr lang="en-US" sz="1600" dirty="0"/>
          </a:p>
        </p:txBody>
      </p:sp>
      <p:sp>
        <p:nvSpPr>
          <p:cNvPr id="3" name="Rectangle 2">
            <a:extLst>
              <a:ext uri="{FF2B5EF4-FFF2-40B4-BE49-F238E27FC236}">
                <a16:creationId xmlns:a16="http://schemas.microsoft.com/office/drawing/2014/main" id="{DED15945-41AA-45EC-B9F5-ED6C6A306949}"/>
              </a:ext>
            </a:extLst>
          </p:cNvPr>
          <p:cNvSpPr/>
          <p:nvPr/>
        </p:nvSpPr>
        <p:spPr>
          <a:xfrm>
            <a:off x="1424984" y="1509500"/>
            <a:ext cx="527004" cy="369332"/>
          </a:xfrm>
          <a:prstGeom prst="rect">
            <a:avLst/>
          </a:prstGeom>
        </p:spPr>
        <p:txBody>
          <a:bodyPr wrap="none">
            <a:spAutoFit/>
          </a:bodyPr>
          <a:lstStyle/>
          <a:p>
            <a:r>
              <a:rPr lang="en-US" dirty="0">
                <a:latin typeface="Calibri" panose="020F0502020204030204" pitchFamily="34" charset="0"/>
                <a:ea typeface="Calibri"/>
                <a:cs typeface="Calibri" panose="020F0502020204030204" pitchFamily="34" charset="0"/>
                <a:sym typeface="Calibri"/>
              </a:rPr>
              <a:t>e.g.</a:t>
            </a:r>
            <a:endParaRPr lang="en-US" dirty="0"/>
          </a:p>
        </p:txBody>
      </p:sp>
      <p:sp>
        <p:nvSpPr>
          <p:cNvPr id="4" name="Rectangle 3">
            <a:extLst>
              <a:ext uri="{FF2B5EF4-FFF2-40B4-BE49-F238E27FC236}">
                <a16:creationId xmlns:a16="http://schemas.microsoft.com/office/drawing/2014/main" id="{BC456381-6C5A-4E4A-A873-DEAA94D662EC}"/>
              </a:ext>
            </a:extLst>
          </p:cNvPr>
          <p:cNvSpPr/>
          <p:nvPr/>
        </p:nvSpPr>
        <p:spPr>
          <a:xfrm>
            <a:off x="869163" y="2216612"/>
            <a:ext cx="8489440" cy="338554"/>
          </a:xfrm>
          <a:prstGeom prst="rect">
            <a:avLst/>
          </a:prstGeom>
        </p:spPr>
        <p:txBody>
          <a:bodyPr wrap="none">
            <a:spAutoFit/>
          </a:bodyPr>
          <a:lstStyle/>
          <a:p>
            <a:pPr marL="285750" indent="-285750">
              <a:buClr>
                <a:schemeClr val="accent2"/>
              </a:buClr>
              <a:buSzPct val="80000"/>
              <a:buFont typeface="Arial" panose="020B0604020202020204" pitchFamily="34" charset="0"/>
              <a:buChar char="•"/>
            </a:pPr>
            <a:r>
              <a:rPr lang="en-US" sz="1600" b="1" dirty="0"/>
              <a:t>DeepVariant: </a:t>
            </a:r>
            <a:r>
              <a:rPr lang="en-US" sz="1600" dirty="0"/>
              <a:t>AI-based tool that leverages machine learning to improve variant calling accuracy  </a:t>
            </a:r>
          </a:p>
        </p:txBody>
      </p:sp>
      <p:sp>
        <p:nvSpPr>
          <p:cNvPr id="5" name="Rectangle 4">
            <a:extLst>
              <a:ext uri="{FF2B5EF4-FFF2-40B4-BE49-F238E27FC236}">
                <a16:creationId xmlns:a16="http://schemas.microsoft.com/office/drawing/2014/main" id="{503CF08F-885C-48D6-A9DE-EE64725EBEF4}"/>
              </a:ext>
            </a:extLst>
          </p:cNvPr>
          <p:cNvSpPr/>
          <p:nvPr/>
        </p:nvSpPr>
        <p:spPr>
          <a:xfrm>
            <a:off x="9456115" y="2580074"/>
            <a:ext cx="2593924" cy="338554"/>
          </a:xfrm>
          <a:prstGeom prst="rect">
            <a:avLst/>
          </a:prstGeom>
        </p:spPr>
        <p:txBody>
          <a:bodyPr wrap="square">
            <a:spAutoFit/>
          </a:bodyPr>
          <a:lstStyle/>
          <a:p>
            <a:r>
              <a:rPr lang="en-US" sz="1600" dirty="0"/>
              <a:t>and many </a:t>
            </a:r>
            <a:r>
              <a:rPr lang="en-US" sz="1600" dirty="0" err="1"/>
              <a:t>many</a:t>
            </a:r>
            <a:r>
              <a:rPr lang="en-US" sz="1600" dirty="0"/>
              <a:t> more…</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6071"/>
        <p:cNvGrpSpPr/>
        <p:nvPr/>
      </p:nvGrpSpPr>
      <p:grpSpPr>
        <a:xfrm>
          <a:off x="0" y="0"/>
          <a:ext cx="0" cy="0"/>
          <a:chOff x="0" y="0"/>
          <a:chExt cx="0" cy="0"/>
        </a:xfrm>
      </p:grpSpPr>
      <p:sp>
        <p:nvSpPr>
          <p:cNvPr id="6072" name="Google Shape;6072;p20"/>
          <p:cNvSpPr txBox="1"/>
          <p:nvPr/>
        </p:nvSpPr>
        <p:spPr>
          <a:xfrm>
            <a:off x="2123524" y="1090277"/>
            <a:ext cx="7944951" cy="40006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l-GR" sz="2000" b="1" dirty="0">
                <a:solidFill>
                  <a:srgbClr val="58533E"/>
                </a:solidFill>
                <a:latin typeface="Calibri"/>
                <a:ea typeface="Calibri"/>
                <a:cs typeface="Calibri"/>
                <a:sym typeface="Calibri"/>
              </a:rPr>
              <a:t>Είναι εξίσου σημαντικά όλα τα</a:t>
            </a:r>
            <a:r>
              <a:rPr lang="en-US" sz="2000" b="1" dirty="0">
                <a:solidFill>
                  <a:srgbClr val="58533E"/>
                </a:solidFill>
                <a:latin typeface="Calibri"/>
                <a:ea typeface="Calibri"/>
                <a:cs typeface="Calibri"/>
                <a:sym typeface="Calibri"/>
              </a:rPr>
              <a:t> variants</a:t>
            </a:r>
            <a:r>
              <a:rPr lang="el-GR" sz="2000" b="1" dirty="0">
                <a:solidFill>
                  <a:srgbClr val="58533E"/>
                </a:solidFill>
                <a:latin typeface="Calibri"/>
                <a:ea typeface="Calibri"/>
                <a:cs typeface="Calibri"/>
                <a:sym typeface="Calibri"/>
              </a:rPr>
              <a:t> από το πρότυπο </a:t>
            </a:r>
            <a:r>
              <a:rPr lang="el-GR" sz="2000" b="1" dirty="0" err="1">
                <a:solidFill>
                  <a:srgbClr val="58533E"/>
                </a:solidFill>
                <a:latin typeface="Calibri"/>
                <a:ea typeface="Calibri"/>
                <a:cs typeface="Calibri"/>
                <a:sym typeface="Calibri"/>
              </a:rPr>
              <a:t>γονιδίωμα</a:t>
            </a:r>
            <a:r>
              <a:rPr lang="el-GR" sz="2000" b="1" dirty="0">
                <a:solidFill>
                  <a:srgbClr val="58533E"/>
                </a:solidFill>
                <a:latin typeface="Calibri"/>
                <a:ea typeface="Calibri"/>
                <a:cs typeface="Calibri"/>
                <a:sym typeface="Calibri"/>
              </a:rPr>
              <a:t>?</a:t>
            </a:r>
            <a:endParaRPr sz="2000" b="1" dirty="0">
              <a:solidFill>
                <a:srgbClr val="58533E"/>
              </a:solidFill>
              <a:latin typeface="Calibri"/>
              <a:ea typeface="Calibri"/>
              <a:cs typeface="Calibri"/>
              <a:sym typeface="Calibri"/>
            </a:endParaRPr>
          </a:p>
        </p:txBody>
      </p:sp>
      <p:pic>
        <p:nvPicPr>
          <p:cNvPr id="5" name="Picture 4" descr="GENOME-HEADER">
            <a:extLst>
              <a:ext uri="{FF2B5EF4-FFF2-40B4-BE49-F238E27FC236}">
                <a16:creationId xmlns:a16="http://schemas.microsoft.com/office/drawing/2014/main" id="{356A8A18-1EF8-4740-A225-3BB6A4CF6AD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15697" y="0"/>
            <a:ext cx="2576303" cy="3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1B88DEDE-71FC-45BD-9131-FC4C9B7472D4}"/>
              </a:ext>
            </a:extLst>
          </p:cNvPr>
          <p:cNvSpPr/>
          <p:nvPr/>
        </p:nvSpPr>
        <p:spPr>
          <a:xfrm>
            <a:off x="606117" y="116040"/>
            <a:ext cx="4172168" cy="794064"/>
          </a:xfrm>
          <a:prstGeom prst="rect">
            <a:avLst/>
          </a:prstGeom>
        </p:spPr>
        <p:txBody>
          <a:bodyPr wrap="none">
            <a:spAutoFit/>
          </a:bodyPr>
          <a:lstStyle/>
          <a:p>
            <a:pPr lvl="0">
              <a:lnSpc>
                <a:spcPct val="95000"/>
              </a:lnSpc>
              <a:spcBef>
                <a:spcPct val="0"/>
              </a:spcBef>
            </a:pPr>
            <a:r>
              <a:rPr lang="en-US" altLang="en-US" sz="2800" b="1" i="1" dirty="0">
                <a:solidFill>
                  <a:srgbClr val="003366"/>
                </a:solidFill>
              </a:rPr>
              <a:t>Variant detection pipelines</a:t>
            </a:r>
          </a:p>
          <a:p>
            <a:pPr lvl="0">
              <a:lnSpc>
                <a:spcPct val="95000"/>
              </a:lnSpc>
              <a:spcBef>
                <a:spcPct val="0"/>
              </a:spcBef>
            </a:pPr>
            <a:r>
              <a:rPr lang="en-US" altLang="en-US" sz="2000" b="1" i="1" dirty="0">
                <a:solidFill>
                  <a:srgbClr val="ED7D31">
                    <a:lumMod val="75000"/>
                  </a:srgbClr>
                </a:solidFill>
              </a:rPr>
              <a:t>Variant </a:t>
            </a:r>
            <a:r>
              <a:rPr lang="en-US" altLang="en-US" sz="2000" b="1" i="1" dirty="0" err="1">
                <a:solidFill>
                  <a:srgbClr val="ED7D31">
                    <a:lumMod val="75000"/>
                  </a:srgbClr>
                </a:solidFill>
              </a:rPr>
              <a:t>Anotation</a:t>
            </a:r>
            <a:endParaRPr lang="en-US" altLang="en-US" sz="2000" b="1" i="1" dirty="0">
              <a:solidFill>
                <a:srgbClr val="ED7D31">
                  <a:lumMod val="75000"/>
                </a:srgbClr>
              </a:solidFill>
            </a:endParaRPr>
          </a:p>
        </p:txBody>
      </p:sp>
      <p:pic>
        <p:nvPicPr>
          <p:cNvPr id="4" name="Picture 3">
            <a:extLst>
              <a:ext uri="{FF2B5EF4-FFF2-40B4-BE49-F238E27FC236}">
                <a16:creationId xmlns:a16="http://schemas.microsoft.com/office/drawing/2014/main" id="{32B87F26-1EC6-434F-8C97-F188706E6C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51502" y="2268107"/>
            <a:ext cx="5089743" cy="1895117"/>
          </a:xfrm>
          <a:prstGeom prst="rect">
            <a:avLst/>
          </a:prstGeom>
        </p:spPr>
      </p:pic>
      <p:sp>
        <p:nvSpPr>
          <p:cNvPr id="7" name="Rectangle 6">
            <a:extLst>
              <a:ext uri="{FF2B5EF4-FFF2-40B4-BE49-F238E27FC236}">
                <a16:creationId xmlns:a16="http://schemas.microsoft.com/office/drawing/2014/main" id="{4050CF6B-F954-4022-8AAA-6E92A07C61F4}"/>
              </a:ext>
            </a:extLst>
          </p:cNvPr>
          <p:cNvSpPr/>
          <p:nvPr/>
        </p:nvSpPr>
        <p:spPr>
          <a:xfrm>
            <a:off x="1256976" y="2418854"/>
            <a:ext cx="3816066" cy="1323439"/>
          </a:xfrm>
          <a:prstGeom prst="rect">
            <a:avLst/>
          </a:prstGeom>
        </p:spPr>
        <p:txBody>
          <a:bodyPr wrap="square">
            <a:spAutoFit/>
          </a:bodyPr>
          <a:lstStyle/>
          <a:p>
            <a:pPr marL="174625" indent="-174625">
              <a:buClr>
                <a:schemeClr val="accent2"/>
              </a:buClr>
              <a:buSzPct val="85000"/>
              <a:buFont typeface="Arial" panose="020B0604020202020204" pitchFamily="34" charset="0"/>
              <a:buChar char="•"/>
            </a:pPr>
            <a:r>
              <a:rPr lang="en-US" sz="1700" b="1" dirty="0"/>
              <a:t>ANNOVAR</a:t>
            </a:r>
            <a:r>
              <a:rPr lang="en-US" sz="1700" dirty="0"/>
              <a:t>: Variant annotation &amp; functional prediction</a:t>
            </a:r>
          </a:p>
          <a:p>
            <a:pPr marL="174625" indent="-174625">
              <a:buClr>
                <a:schemeClr val="accent2"/>
              </a:buClr>
              <a:buSzPct val="85000"/>
              <a:buFont typeface="Arial" panose="020B0604020202020204" pitchFamily="34" charset="0"/>
              <a:buChar char="•"/>
            </a:pPr>
            <a:r>
              <a:rPr lang="en-US" sz="1700" b="1" dirty="0"/>
              <a:t>VEP</a:t>
            </a:r>
            <a:r>
              <a:rPr lang="en-US" sz="1700" dirty="0"/>
              <a:t> (</a:t>
            </a:r>
            <a:r>
              <a:rPr lang="en-US" sz="1700" dirty="0" err="1"/>
              <a:t>Ensembl</a:t>
            </a:r>
            <a:r>
              <a:rPr lang="en-US" sz="1700" dirty="0"/>
              <a:t> Variant Effect Predictor): Variant annotation &amp; prioritization. </a:t>
            </a:r>
          </a:p>
          <a:p>
            <a:pPr>
              <a:buClr>
                <a:schemeClr val="accent2"/>
              </a:buClr>
              <a:buSzPct val="85000"/>
            </a:pPr>
            <a:r>
              <a:rPr lang="en-US" sz="1200" dirty="0"/>
              <a:t>etc.</a:t>
            </a:r>
            <a:endParaRPr lang="en-US" sz="1400" dirty="0"/>
          </a:p>
        </p:txBody>
      </p:sp>
      <p:sp>
        <p:nvSpPr>
          <p:cNvPr id="8" name="Rectangle: Rounded Corners 7">
            <a:extLst>
              <a:ext uri="{FF2B5EF4-FFF2-40B4-BE49-F238E27FC236}">
                <a16:creationId xmlns:a16="http://schemas.microsoft.com/office/drawing/2014/main" id="{8315D5FA-BB57-4A2F-8E3A-669958E61037}"/>
              </a:ext>
            </a:extLst>
          </p:cNvPr>
          <p:cNvSpPr/>
          <p:nvPr/>
        </p:nvSpPr>
        <p:spPr>
          <a:xfrm>
            <a:off x="1219892" y="2409176"/>
            <a:ext cx="3816065" cy="133311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Arrow: Bent 2">
            <a:extLst>
              <a:ext uri="{FF2B5EF4-FFF2-40B4-BE49-F238E27FC236}">
                <a16:creationId xmlns:a16="http://schemas.microsoft.com/office/drawing/2014/main" id="{0691E0AD-8B97-4F38-8FF9-96F927A8F777}"/>
              </a:ext>
            </a:extLst>
          </p:cNvPr>
          <p:cNvSpPr/>
          <p:nvPr/>
        </p:nvSpPr>
        <p:spPr>
          <a:xfrm flipV="1">
            <a:off x="3459965" y="1530723"/>
            <a:ext cx="450937" cy="400068"/>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Google Shape;6072;p20">
            <a:extLst>
              <a:ext uri="{FF2B5EF4-FFF2-40B4-BE49-F238E27FC236}">
                <a16:creationId xmlns:a16="http://schemas.microsoft.com/office/drawing/2014/main" id="{9D7A34CD-4EA4-41C3-9C6E-D1BACA5F4B47}"/>
              </a:ext>
            </a:extLst>
          </p:cNvPr>
          <p:cNvSpPr txBox="1"/>
          <p:nvPr/>
        </p:nvSpPr>
        <p:spPr>
          <a:xfrm>
            <a:off x="2896294" y="1619107"/>
            <a:ext cx="7944951" cy="40006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l-GR" sz="2000" b="1" dirty="0">
                <a:solidFill>
                  <a:srgbClr val="58533E"/>
                </a:solidFill>
                <a:latin typeface="Calibri"/>
                <a:ea typeface="Calibri"/>
                <a:cs typeface="Calibri"/>
                <a:sym typeface="Calibri"/>
              </a:rPr>
              <a:t>Προσθήκη λειτουργικών βιολογικών πληροφοριών</a:t>
            </a:r>
            <a:endParaRPr sz="2000" b="1" dirty="0">
              <a:solidFill>
                <a:srgbClr val="58533E"/>
              </a:solidFill>
              <a:latin typeface="Calibri"/>
              <a:ea typeface="Calibri"/>
              <a:cs typeface="Calibri"/>
              <a:sym typeface="Calibri"/>
            </a:endParaRPr>
          </a:p>
        </p:txBody>
      </p:sp>
      <p:pic>
        <p:nvPicPr>
          <p:cNvPr id="12" name="Picture 11">
            <a:extLst>
              <a:ext uri="{FF2B5EF4-FFF2-40B4-BE49-F238E27FC236}">
                <a16:creationId xmlns:a16="http://schemas.microsoft.com/office/drawing/2014/main" id="{9CA85F3E-D401-493F-8468-918D3CF0A05F}"/>
              </a:ext>
            </a:extLst>
          </p:cNvPr>
          <p:cNvPicPr>
            <a:picLocks noChangeAspect="1"/>
          </p:cNvPicPr>
          <p:nvPr/>
        </p:nvPicPr>
        <p:blipFill>
          <a:blip r:embed="rId5"/>
          <a:stretch>
            <a:fillRect/>
          </a:stretch>
        </p:blipFill>
        <p:spPr>
          <a:xfrm>
            <a:off x="2123524" y="4631823"/>
            <a:ext cx="8578176" cy="2060946"/>
          </a:xfrm>
          <a:prstGeom prst="rect">
            <a:avLst/>
          </a:prstGeom>
        </p:spPr>
      </p:pic>
      <p:sp>
        <p:nvSpPr>
          <p:cNvPr id="13" name="Rectangle 12">
            <a:extLst>
              <a:ext uri="{FF2B5EF4-FFF2-40B4-BE49-F238E27FC236}">
                <a16:creationId xmlns:a16="http://schemas.microsoft.com/office/drawing/2014/main" id="{C812C149-4ECB-44ED-A44C-228B7A8383CC}"/>
              </a:ext>
            </a:extLst>
          </p:cNvPr>
          <p:cNvSpPr/>
          <p:nvPr/>
        </p:nvSpPr>
        <p:spPr>
          <a:xfrm>
            <a:off x="445321" y="5662296"/>
            <a:ext cx="1549142" cy="369332"/>
          </a:xfrm>
          <a:prstGeom prst="rect">
            <a:avLst/>
          </a:prstGeom>
        </p:spPr>
        <p:txBody>
          <a:bodyPr wrap="none">
            <a:spAutoFit/>
          </a:bodyPr>
          <a:lstStyle/>
          <a:p>
            <a:r>
              <a:rPr lang="en-US" dirty="0"/>
              <a:t>Annotated .</a:t>
            </a:r>
            <a:r>
              <a:rPr lang="en-US" dirty="0" err="1"/>
              <a:t>vcf</a:t>
            </a:r>
            <a:endParaRPr lang="en-US"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5990"/>
        <p:cNvGrpSpPr/>
        <p:nvPr/>
      </p:nvGrpSpPr>
      <p:grpSpPr>
        <a:xfrm>
          <a:off x="0" y="0"/>
          <a:ext cx="0" cy="0"/>
          <a:chOff x="0" y="0"/>
          <a:chExt cx="0" cy="0"/>
        </a:xfrm>
      </p:grpSpPr>
      <p:pic>
        <p:nvPicPr>
          <p:cNvPr id="8" name="Picture 7">
            <a:extLst>
              <a:ext uri="{FF2B5EF4-FFF2-40B4-BE49-F238E27FC236}">
                <a16:creationId xmlns:a16="http://schemas.microsoft.com/office/drawing/2014/main" id="{DB0F7B54-9FF9-408A-A31A-B2510AEF8FDD}"/>
              </a:ext>
            </a:extLst>
          </p:cNvPr>
          <p:cNvPicPr>
            <a:picLocks noChangeAspect="1"/>
          </p:cNvPicPr>
          <p:nvPr/>
        </p:nvPicPr>
        <p:blipFill>
          <a:blip r:embed="rId3"/>
          <a:stretch>
            <a:fillRect/>
          </a:stretch>
        </p:blipFill>
        <p:spPr>
          <a:xfrm>
            <a:off x="158964" y="3384009"/>
            <a:ext cx="3121306" cy="940370"/>
          </a:xfrm>
          <a:prstGeom prst="rect">
            <a:avLst/>
          </a:prstGeom>
        </p:spPr>
      </p:pic>
      <p:pic>
        <p:nvPicPr>
          <p:cNvPr id="5" name="Picture 4">
            <a:extLst>
              <a:ext uri="{FF2B5EF4-FFF2-40B4-BE49-F238E27FC236}">
                <a16:creationId xmlns:a16="http://schemas.microsoft.com/office/drawing/2014/main" id="{D44858DA-0CBC-4B90-8FAF-F733660A1095}"/>
              </a:ext>
            </a:extLst>
          </p:cNvPr>
          <p:cNvPicPr>
            <a:picLocks noChangeAspect="1"/>
          </p:cNvPicPr>
          <p:nvPr/>
        </p:nvPicPr>
        <p:blipFill>
          <a:blip r:embed="rId4"/>
          <a:stretch>
            <a:fillRect/>
          </a:stretch>
        </p:blipFill>
        <p:spPr>
          <a:xfrm>
            <a:off x="1670975" y="1323892"/>
            <a:ext cx="2645403" cy="2177036"/>
          </a:xfrm>
          <a:prstGeom prst="rect">
            <a:avLst/>
          </a:prstGeom>
        </p:spPr>
      </p:pic>
      <p:pic>
        <p:nvPicPr>
          <p:cNvPr id="6" name="Picture 5">
            <a:extLst>
              <a:ext uri="{FF2B5EF4-FFF2-40B4-BE49-F238E27FC236}">
                <a16:creationId xmlns:a16="http://schemas.microsoft.com/office/drawing/2014/main" id="{3CD15A5B-2FBC-4635-ADC0-E07A187A8FBD}"/>
              </a:ext>
            </a:extLst>
          </p:cNvPr>
          <p:cNvPicPr>
            <a:picLocks noChangeAspect="1"/>
          </p:cNvPicPr>
          <p:nvPr/>
        </p:nvPicPr>
        <p:blipFill>
          <a:blip r:embed="rId5"/>
          <a:stretch>
            <a:fillRect/>
          </a:stretch>
        </p:blipFill>
        <p:spPr>
          <a:xfrm>
            <a:off x="240626" y="5561045"/>
            <a:ext cx="2920817" cy="1174315"/>
          </a:xfrm>
          <a:prstGeom prst="rect">
            <a:avLst/>
          </a:prstGeom>
        </p:spPr>
      </p:pic>
      <p:pic>
        <p:nvPicPr>
          <p:cNvPr id="7" name="Picture 6">
            <a:extLst>
              <a:ext uri="{FF2B5EF4-FFF2-40B4-BE49-F238E27FC236}">
                <a16:creationId xmlns:a16="http://schemas.microsoft.com/office/drawing/2014/main" id="{8C20D3C0-694C-4E1E-B521-B2EB85DE75BD}"/>
              </a:ext>
            </a:extLst>
          </p:cNvPr>
          <p:cNvPicPr>
            <a:picLocks noChangeAspect="1"/>
          </p:cNvPicPr>
          <p:nvPr/>
        </p:nvPicPr>
        <p:blipFill>
          <a:blip r:embed="rId6"/>
          <a:stretch>
            <a:fillRect/>
          </a:stretch>
        </p:blipFill>
        <p:spPr>
          <a:xfrm>
            <a:off x="1433024" y="4445590"/>
            <a:ext cx="3121306" cy="1174315"/>
          </a:xfrm>
          <a:prstGeom prst="rect">
            <a:avLst/>
          </a:prstGeom>
        </p:spPr>
      </p:pic>
      <p:pic>
        <p:nvPicPr>
          <p:cNvPr id="13" name="Picture 12" descr="GENOME-HEADER">
            <a:extLst>
              <a:ext uri="{FF2B5EF4-FFF2-40B4-BE49-F238E27FC236}">
                <a16:creationId xmlns:a16="http://schemas.microsoft.com/office/drawing/2014/main" id="{085DB8E0-4F34-4DFA-9CEF-E8F463F595C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615697" y="0"/>
            <a:ext cx="2576303" cy="3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13">
            <a:extLst>
              <a:ext uri="{FF2B5EF4-FFF2-40B4-BE49-F238E27FC236}">
                <a16:creationId xmlns:a16="http://schemas.microsoft.com/office/drawing/2014/main" id="{087958B4-6060-4D36-BBDC-C47009E98D4E}"/>
              </a:ext>
            </a:extLst>
          </p:cNvPr>
          <p:cNvSpPr/>
          <p:nvPr/>
        </p:nvSpPr>
        <p:spPr>
          <a:xfrm>
            <a:off x="606117" y="116040"/>
            <a:ext cx="4172168" cy="794064"/>
          </a:xfrm>
          <a:prstGeom prst="rect">
            <a:avLst/>
          </a:prstGeom>
        </p:spPr>
        <p:txBody>
          <a:bodyPr wrap="none">
            <a:spAutoFit/>
          </a:bodyPr>
          <a:lstStyle/>
          <a:p>
            <a:pPr lvl="0">
              <a:lnSpc>
                <a:spcPct val="95000"/>
              </a:lnSpc>
              <a:spcBef>
                <a:spcPct val="0"/>
              </a:spcBef>
            </a:pPr>
            <a:r>
              <a:rPr lang="en-US" altLang="en-US" sz="2800" b="1" i="1" dirty="0">
                <a:solidFill>
                  <a:srgbClr val="003366"/>
                </a:solidFill>
              </a:rPr>
              <a:t>Variant detection pipelines</a:t>
            </a:r>
          </a:p>
          <a:p>
            <a:pPr lvl="0">
              <a:lnSpc>
                <a:spcPct val="95000"/>
              </a:lnSpc>
              <a:spcBef>
                <a:spcPct val="0"/>
              </a:spcBef>
            </a:pPr>
            <a:r>
              <a:rPr lang="en-US" altLang="en-US" sz="2000" b="1" i="1" dirty="0">
                <a:solidFill>
                  <a:srgbClr val="ED7D31">
                    <a:lumMod val="75000"/>
                  </a:srgbClr>
                </a:solidFill>
              </a:rPr>
              <a:t>Variant Filtering &amp; interpretation </a:t>
            </a:r>
          </a:p>
        </p:txBody>
      </p:sp>
      <p:pic>
        <p:nvPicPr>
          <p:cNvPr id="9" name="Picture 8">
            <a:extLst>
              <a:ext uri="{FF2B5EF4-FFF2-40B4-BE49-F238E27FC236}">
                <a16:creationId xmlns:a16="http://schemas.microsoft.com/office/drawing/2014/main" id="{DE09D036-6B3B-4711-ABD0-8F52E5AE9E9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942978" y="1384125"/>
            <a:ext cx="6902469" cy="4515634"/>
          </a:xfrm>
          <a:prstGeom prst="rect">
            <a:avLst/>
          </a:prstGeom>
        </p:spPr>
      </p:pic>
      <p:sp>
        <p:nvSpPr>
          <p:cNvPr id="2" name="Oval 1">
            <a:extLst>
              <a:ext uri="{FF2B5EF4-FFF2-40B4-BE49-F238E27FC236}">
                <a16:creationId xmlns:a16="http://schemas.microsoft.com/office/drawing/2014/main" id="{D40332B9-0721-4AD5-AC16-78656889C179}"/>
              </a:ext>
            </a:extLst>
          </p:cNvPr>
          <p:cNvSpPr/>
          <p:nvPr/>
        </p:nvSpPr>
        <p:spPr>
          <a:xfrm>
            <a:off x="8054236" y="1252603"/>
            <a:ext cx="3394553" cy="588723"/>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oogle Shape;6192;p31">
            <a:extLst>
              <a:ext uri="{FF2B5EF4-FFF2-40B4-BE49-F238E27FC236}">
                <a16:creationId xmlns:a16="http://schemas.microsoft.com/office/drawing/2014/main" id="{13793D41-AFE2-44D6-A6BC-D555B644B0BC}"/>
              </a:ext>
            </a:extLst>
          </p:cNvPr>
          <p:cNvPicPr preferRelativeResize="0"/>
          <p:nvPr/>
        </p:nvPicPr>
        <p:blipFill rotWithShape="1">
          <a:blip r:embed="rId3">
            <a:alphaModFix/>
          </a:blip>
          <a:srcRect/>
          <a:stretch/>
        </p:blipFill>
        <p:spPr>
          <a:xfrm>
            <a:off x="2419611" y="1628383"/>
            <a:ext cx="7352777" cy="4014447"/>
          </a:xfrm>
          <a:prstGeom prst="rect">
            <a:avLst/>
          </a:prstGeom>
          <a:noFill/>
          <a:ln>
            <a:noFill/>
          </a:ln>
        </p:spPr>
      </p:pic>
      <p:sp>
        <p:nvSpPr>
          <p:cNvPr id="2" name="Rectangle 1">
            <a:extLst>
              <a:ext uri="{FF2B5EF4-FFF2-40B4-BE49-F238E27FC236}">
                <a16:creationId xmlns:a16="http://schemas.microsoft.com/office/drawing/2014/main" id="{7B90AE52-295B-4262-9050-4E464D1423F0}"/>
              </a:ext>
            </a:extLst>
          </p:cNvPr>
          <p:cNvSpPr/>
          <p:nvPr/>
        </p:nvSpPr>
        <p:spPr>
          <a:xfrm>
            <a:off x="2244849" y="5875408"/>
            <a:ext cx="7702300" cy="646331"/>
          </a:xfrm>
          <a:prstGeom prst="rect">
            <a:avLst/>
          </a:prstGeom>
        </p:spPr>
        <p:txBody>
          <a:bodyPr wrap="square">
            <a:spAutoFit/>
          </a:bodyPr>
          <a:lstStyle/>
          <a:p>
            <a:pPr algn="ctr"/>
            <a:r>
              <a:rPr lang="el-GR" dirty="0"/>
              <a:t>Αξιολόγηση των αποτελεσμάτων από εξειδικευμένο προσωπικό βασισμένοι σε διεθνή κριτήρια και πάντα σύμφωνα κλινικό ερώτημα/πλαίσιο.</a:t>
            </a:r>
          </a:p>
        </p:txBody>
      </p:sp>
      <p:pic>
        <p:nvPicPr>
          <p:cNvPr id="6" name="Picture 5" descr="GENOME-HEADER">
            <a:extLst>
              <a:ext uri="{FF2B5EF4-FFF2-40B4-BE49-F238E27FC236}">
                <a16:creationId xmlns:a16="http://schemas.microsoft.com/office/drawing/2014/main" id="{11661E99-0253-4E04-98AD-B3C23A92A1D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15697" y="0"/>
            <a:ext cx="2576303" cy="3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a:extLst>
              <a:ext uri="{FF2B5EF4-FFF2-40B4-BE49-F238E27FC236}">
                <a16:creationId xmlns:a16="http://schemas.microsoft.com/office/drawing/2014/main" id="{1A3DF981-DFB1-4A62-8007-2D3E451C464C}"/>
              </a:ext>
            </a:extLst>
          </p:cNvPr>
          <p:cNvSpPr/>
          <p:nvPr/>
        </p:nvSpPr>
        <p:spPr>
          <a:xfrm>
            <a:off x="606117" y="116040"/>
            <a:ext cx="4172168" cy="794064"/>
          </a:xfrm>
          <a:prstGeom prst="rect">
            <a:avLst/>
          </a:prstGeom>
        </p:spPr>
        <p:txBody>
          <a:bodyPr wrap="none">
            <a:spAutoFit/>
          </a:bodyPr>
          <a:lstStyle/>
          <a:p>
            <a:pPr lvl="0">
              <a:lnSpc>
                <a:spcPct val="95000"/>
              </a:lnSpc>
              <a:spcBef>
                <a:spcPct val="0"/>
              </a:spcBef>
            </a:pPr>
            <a:r>
              <a:rPr lang="en-US" altLang="en-US" sz="2800" b="1" i="1" dirty="0">
                <a:solidFill>
                  <a:srgbClr val="003366"/>
                </a:solidFill>
              </a:rPr>
              <a:t>Variant detection pipelines</a:t>
            </a:r>
          </a:p>
          <a:p>
            <a:pPr lvl="0">
              <a:lnSpc>
                <a:spcPct val="95000"/>
              </a:lnSpc>
              <a:spcBef>
                <a:spcPct val="0"/>
              </a:spcBef>
            </a:pPr>
            <a:r>
              <a:rPr lang="en-US" altLang="en-US" sz="2000" b="1" i="1" dirty="0">
                <a:solidFill>
                  <a:srgbClr val="ED7D31">
                    <a:lumMod val="75000"/>
                  </a:srgbClr>
                </a:solidFill>
              </a:rPr>
              <a:t>Variant Filtering &amp; interpretation </a:t>
            </a:r>
          </a:p>
        </p:txBody>
      </p:sp>
    </p:spTree>
    <p:extLst>
      <p:ext uri="{BB962C8B-B14F-4D97-AF65-F5344CB8AC3E}">
        <p14:creationId xmlns:p14="http://schemas.microsoft.com/office/powerpoint/2010/main" val="395949383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lignem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6762" y="1556280"/>
            <a:ext cx="4070566" cy="3894998"/>
          </a:xfrm>
          <a:prstGeom prst="rect">
            <a:avLst/>
          </a:prstGeom>
        </p:spPr>
      </p:pic>
      <p:pic>
        <p:nvPicPr>
          <p:cNvPr id="6" name="Picture 5" descr="GENOME-HEADER">
            <a:extLst>
              <a:ext uri="{FF2B5EF4-FFF2-40B4-BE49-F238E27FC236}">
                <a16:creationId xmlns:a16="http://schemas.microsoft.com/office/drawing/2014/main" id="{847D40F3-49C4-4C7B-936E-0867DD03DCF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15697" y="0"/>
            <a:ext cx="2576303" cy="3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a:extLst>
              <a:ext uri="{FF2B5EF4-FFF2-40B4-BE49-F238E27FC236}">
                <a16:creationId xmlns:a16="http://schemas.microsoft.com/office/drawing/2014/main" id="{5FCF37D5-46C4-49E7-A1B0-93C38B129658}"/>
              </a:ext>
            </a:extLst>
          </p:cNvPr>
          <p:cNvSpPr/>
          <p:nvPr/>
        </p:nvSpPr>
        <p:spPr>
          <a:xfrm>
            <a:off x="606117" y="116040"/>
            <a:ext cx="4938660" cy="794064"/>
          </a:xfrm>
          <a:prstGeom prst="rect">
            <a:avLst/>
          </a:prstGeom>
        </p:spPr>
        <p:txBody>
          <a:bodyPr wrap="none">
            <a:spAutoFit/>
          </a:bodyPr>
          <a:lstStyle/>
          <a:p>
            <a:pPr lvl="0">
              <a:lnSpc>
                <a:spcPct val="95000"/>
              </a:lnSpc>
              <a:spcBef>
                <a:spcPct val="0"/>
              </a:spcBef>
            </a:pPr>
            <a:r>
              <a:rPr lang="en-US" altLang="en-US" sz="2800" b="1" i="1" dirty="0">
                <a:solidFill>
                  <a:srgbClr val="003366"/>
                </a:solidFill>
              </a:rPr>
              <a:t>Alignment to reference Genome</a:t>
            </a:r>
          </a:p>
          <a:p>
            <a:pPr lvl="0">
              <a:lnSpc>
                <a:spcPct val="95000"/>
              </a:lnSpc>
              <a:spcBef>
                <a:spcPct val="0"/>
              </a:spcBef>
            </a:pPr>
            <a:r>
              <a:rPr lang="en-US" altLang="en-US" sz="2000" b="1" i="1" dirty="0" err="1">
                <a:solidFill>
                  <a:srgbClr val="ED7D31">
                    <a:lumMod val="75000"/>
                  </a:srgbClr>
                </a:solidFill>
              </a:rPr>
              <a:t>RNASeq</a:t>
            </a:r>
            <a:r>
              <a:rPr lang="en-US" altLang="en-US" sz="2000" b="1" i="1" dirty="0">
                <a:solidFill>
                  <a:srgbClr val="ED7D31">
                    <a:lumMod val="75000"/>
                  </a:srgbClr>
                </a:solidFill>
              </a:rPr>
              <a:t> Alignment Principle</a:t>
            </a:r>
          </a:p>
        </p:txBody>
      </p:sp>
      <p:sp>
        <p:nvSpPr>
          <p:cNvPr id="5" name="Rectangle 4">
            <a:extLst>
              <a:ext uri="{FF2B5EF4-FFF2-40B4-BE49-F238E27FC236}">
                <a16:creationId xmlns:a16="http://schemas.microsoft.com/office/drawing/2014/main" id="{4F9D95D1-3B81-4765-9609-DAA342308F8C}"/>
              </a:ext>
            </a:extLst>
          </p:cNvPr>
          <p:cNvSpPr/>
          <p:nvPr/>
        </p:nvSpPr>
        <p:spPr>
          <a:xfrm>
            <a:off x="8104422" y="3156377"/>
            <a:ext cx="1235209" cy="800219"/>
          </a:xfrm>
          <a:prstGeom prst="rect">
            <a:avLst/>
          </a:prstGeom>
        </p:spPr>
        <p:txBody>
          <a:bodyPr wrap="square">
            <a:spAutoFit/>
          </a:bodyPr>
          <a:lstStyle/>
          <a:p>
            <a:pPr marL="174625" indent="-174625">
              <a:buClr>
                <a:schemeClr val="accent2"/>
              </a:buClr>
              <a:buSzPct val="85000"/>
              <a:buFont typeface="Arial" panose="020B0604020202020204" pitchFamily="34" charset="0"/>
              <a:buChar char="•"/>
            </a:pPr>
            <a:r>
              <a:rPr lang="en-US" sz="1700" dirty="0"/>
              <a:t>HISAT2</a:t>
            </a:r>
          </a:p>
          <a:p>
            <a:pPr marL="174625" indent="-174625">
              <a:buClr>
                <a:schemeClr val="accent2"/>
              </a:buClr>
              <a:buSzPct val="85000"/>
              <a:buFont typeface="Arial" panose="020B0604020202020204" pitchFamily="34" charset="0"/>
              <a:buChar char="•"/>
            </a:pPr>
            <a:r>
              <a:rPr lang="en-US" sz="1700" dirty="0"/>
              <a:t>STAR</a:t>
            </a:r>
            <a:endParaRPr lang="el-GR" sz="1700" dirty="0"/>
          </a:p>
          <a:p>
            <a:pPr>
              <a:buClr>
                <a:schemeClr val="accent2"/>
              </a:buClr>
              <a:buSzPct val="85000"/>
            </a:pPr>
            <a:r>
              <a:rPr lang="en-US" sz="1200" dirty="0"/>
              <a:t>etc.</a:t>
            </a:r>
            <a:endParaRPr lang="en-US" sz="1400" dirty="0"/>
          </a:p>
        </p:txBody>
      </p:sp>
      <p:sp>
        <p:nvSpPr>
          <p:cNvPr id="8" name="Rectangle: Rounded Corners 7">
            <a:extLst>
              <a:ext uri="{FF2B5EF4-FFF2-40B4-BE49-F238E27FC236}">
                <a16:creationId xmlns:a16="http://schemas.microsoft.com/office/drawing/2014/main" id="{614498D3-4F40-4470-8875-5A2652AB6BA3}"/>
              </a:ext>
            </a:extLst>
          </p:cNvPr>
          <p:cNvSpPr/>
          <p:nvPr/>
        </p:nvSpPr>
        <p:spPr>
          <a:xfrm>
            <a:off x="8067338" y="3146699"/>
            <a:ext cx="1235209" cy="80021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E17CBC09-6E5D-410B-8902-5F22AFC0C53F}"/>
              </a:ext>
            </a:extLst>
          </p:cNvPr>
          <p:cNvSpPr/>
          <p:nvPr/>
        </p:nvSpPr>
        <p:spPr>
          <a:xfrm>
            <a:off x="6765338" y="2597540"/>
            <a:ext cx="2141997" cy="369332"/>
          </a:xfrm>
          <a:prstGeom prst="rect">
            <a:avLst/>
          </a:prstGeom>
        </p:spPr>
        <p:txBody>
          <a:bodyPr wrap="none">
            <a:spAutoFit/>
          </a:bodyPr>
          <a:lstStyle/>
          <a:p>
            <a:r>
              <a:rPr lang="en-US" dirty="0"/>
              <a:t>splice-aware</a:t>
            </a:r>
            <a:r>
              <a:rPr lang="el-GR" dirty="0"/>
              <a:t> </a:t>
            </a:r>
            <a:r>
              <a:rPr lang="en-US" dirty="0"/>
              <a:t>aligners</a:t>
            </a:r>
          </a:p>
        </p:txBody>
      </p:sp>
      <p:sp>
        <p:nvSpPr>
          <p:cNvPr id="9" name="TextBox 8">
            <a:extLst>
              <a:ext uri="{FF2B5EF4-FFF2-40B4-BE49-F238E27FC236}">
                <a16:creationId xmlns:a16="http://schemas.microsoft.com/office/drawing/2014/main" id="{3A01E1BD-A17D-41E1-ABF6-2B0D932E4A19}"/>
              </a:ext>
            </a:extLst>
          </p:cNvPr>
          <p:cNvSpPr txBox="1"/>
          <p:nvPr/>
        </p:nvSpPr>
        <p:spPr>
          <a:xfrm>
            <a:off x="8642578" y="5607043"/>
            <a:ext cx="1884387" cy="369332"/>
          </a:xfrm>
          <a:prstGeom prst="rect">
            <a:avLst/>
          </a:prstGeom>
          <a:noFill/>
        </p:spPr>
        <p:txBody>
          <a:bodyPr wrap="square" rtlCol="0">
            <a:spAutoFit/>
          </a:bodyPr>
          <a:lstStyle/>
          <a:p>
            <a:r>
              <a:rPr lang="en-US" b="1" u="sng" dirty="0"/>
              <a:t>SAM / BAM files</a:t>
            </a:r>
            <a:endParaRPr lang="en-US" u="sng" dirty="0"/>
          </a:p>
        </p:txBody>
      </p:sp>
      <p:sp>
        <p:nvSpPr>
          <p:cNvPr id="10" name="Arrow: Down 9">
            <a:extLst>
              <a:ext uri="{FF2B5EF4-FFF2-40B4-BE49-F238E27FC236}">
                <a16:creationId xmlns:a16="http://schemas.microsoft.com/office/drawing/2014/main" id="{5F4039E5-3F3C-47C3-B453-4A94DE052DC1}"/>
              </a:ext>
            </a:extLst>
          </p:cNvPr>
          <p:cNvSpPr/>
          <p:nvPr/>
        </p:nvSpPr>
        <p:spPr>
          <a:xfrm rot="20604998">
            <a:off x="9229395" y="4145152"/>
            <a:ext cx="146304" cy="132343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557485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ENOME-HEADER">
            <a:extLst>
              <a:ext uri="{FF2B5EF4-FFF2-40B4-BE49-F238E27FC236}">
                <a16:creationId xmlns:a16="http://schemas.microsoft.com/office/drawing/2014/main" id="{5B19FD1B-33AE-40B7-917D-5515BEDEF5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15697" y="0"/>
            <a:ext cx="2576303" cy="3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BE51DE00-3350-4E1C-8643-58C96ED92A66}"/>
              </a:ext>
            </a:extLst>
          </p:cNvPr>
          <p:cNvSpPr/>
          <p:nvPr/>
        </p:nvSpPr>
        <p:spPr>
          <a:xfrm>
            <a:off x="606117" y="116040"/>
            <a:ext cx="2648482" cy="794064"/>
          </a:xfrm>
          <a:prstGeom prst="rect">
            <a:avLst/>
          </a:prstGeom>
        </p:spPr>
        <p:txBody>
          <a:bodyPr wrap="none">
            <a:spAutoFit/>
          </a:bodyPr>
          <a:lstStyle/>
          <a:p>
            <a:pPr lvl="0">
              <a:lnSpc>
                <a:spcPct val="95000"/>
              </a:lnSpc>
              <a:spcBef>
                <a:spcPct val="0"/>
              </a:spcBef>
            </a:pPr>
            <a:r>
              <a:rPr lang="en-US" altLang="en-US" sz="2800" b="1" i="1" dirty="0" err="1">
                <a:solidFill>
                  <a:srgbClr val="003366"/>
                </a:solidFill>
              </a:rPr>
              <a:t>RNASeq</a:t>
            </a:r>
            <a:r>
              <a:rPr lang="en-US" altLang="en-US" sz="2800" b="1" i="1" dirty="0">
                <a:solidFill>
                  <a:srgbClr val="003366"/>
                </a:solidFill>
              </a:rPr>
              <a:t> analysis</a:t>
            </a:r>
          </a:p>
          <a:p>
            <a:pPr lvl="0">
              <a:lnSpc>
                <a:spcPct val="95000"/>
              </a:lnSpc>
              <a:spcBef>
                <a:spcPct val="0"/>
              </a:spcBef>
            </a:pPr>
            <a:r>
              <a:rPr lang="en-US" altLang="en-US" sz="2000" b="1" i="1" dirty="0">
                <a:solidFill>
                  <a:srgbClr val="ED7D31">
                    <a:lumMod val="75000"/>
                  </a:srgbClr>
                </a:solidFill>
              </a:rPr>
              <a:t>Quantification</a:t>
            </a:r>
          </a:p>
        </p:txBody>
      </p:sp>
      <p:pic>
        <p:nvPicPr>
          <p:cNvPr id="8" name="Picture 7" descr="Στιγμιότυπο 2023-11-06, 3.49.36 μμ.png">
            <a:extLst>
              <a:ext uri="{FF2B5EF4-FFF2-40B4-BE49-F238E27FC236}">
                <a16:creationId xmlns:a16="http://schemas.microsoft.com/office/drawing/2014/main" id="{17FCA6AB-5808-474C-B039-6A3A28773B2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57375" y="1498555"/>
            <a:ext cx="7291188" cy="4079314"/>
          </a:xfrm>
          <a:prstGeom prst="rect">
            <a:avLst/>
          </a:prstGeom>
        </p:spPr>
      </p:pic>
      <p:sp>
        <p:nvSpPr>
          <p:cNvPr id="10" name="Rectangle 9">
            <a:extLst>
              <a:ext uri="{FF2B5EF4-FFF2-40B4-BE49-F238E27FC236}">
                <a16:creationId xmlns:a16="http://schemas.microsoft.com/office/drawing/2014/main" id="{E74A139C-F8AF-4801-A127-95AA98CD6E71}"/>
              </a:ext>
            </a:extLst>
          </p:cNvPr>
          <p:cNvSpPr/>
          <p:nvPr/>
        </p:nvSpPr>
        <p:spPr>
          <a:xfrm>
            <a:off x="188605" y="1988757"/>
            <a:ext cx="4191404" cy="461665"/>
          </a:xfrm>
          <a:prstGeom prst="rect">
            <a:avLst/>
          </a:prstGeom>
        </p:spPr>
        <p:txBody>
          <a:bodyPr wrap="none">
            <a:spAutoFit/>
          </a:bodyPr>
          <a:lstStyle/>
          <a:p>
            <a:pPr lvl="0"/>
            <a:r>
              <a:rPr lang="en-US" sz="2400" dirty="0">
                <a:solidFill>
                  <a:prstClr val="black"/>
                </a:solidFill>
              </a:rPr>
              <a:t>Counting reads across the exons</a:t>
            </a:r>
          </a:p>
        </p:txBody>
      </p:sp>
      <p:sp>
        <p:nvSpPr>
          <p:cNvPr id="12" name="Rectangle 11">
            <a:extLst>
              <a:ext uri="{FF2B5EF4-FFF2-40B4-BE49-F238E27FC236}">
                <a16:creationId xmlns:a16="http://schemas.microsoft.com/office/drawing/2014/main" id="{A661C9C7-F535-4802-804A-19AD8BDDFE08}"/>
              </a:ext>
            </a:extLst>
          </p:cNvPr>
          <p:cNvSpPr/>
          <p:nvPr/>
        </p:nvSpPr>
        <p:spPr>
          <a:xfrm>
            <a:off x="6272516" y="1007783"/>
            <a:ext cx="4631332" cy="369332"/>
          </a:xfrm>
          <a:prstGeom prst="rect">
            <a:avLst/>
          </a:prstGeom>
        </p:spPr>
        <p:txBody>
          <a:bodyPr wrap="none">
            <a:spAutoFit/>
          </a:bodyPr>
          <a:lstStyle/>
          <a:p>
            <a:r>
              <a:rPr lang="en-US" dirty="0"/>
              <a:t>Gene and/or transcript counts for every sample</a:t>
            </a:r>
          </a:p>
        </p:txBody>
      </p:sp>
      <p:sp>
        <p:nvSpPr>
          <p:cNvPr id="13" name="Rectangle 12">
            <a:extLst>
              <a:ext uri="{FF2B5EF4-FFF2-40B4-BE49-F238E27FC236}">
                <a16:creationId xmlns:a16="http://schemas.microsoft.com/office/drawing/2014/main" id="{7998180E-F90F-4B8C-ADDD-624FB810FF76}"/>
              </a:ext>
            </a:extLst>
          </p:cNvPr>
          <p:cNvSpPr/>
          <p:nvPr/>
        </p:nvSpPr>
        <p:spPr>
          <a:xfrm>
            <a:off x="358928" y="3547890"/>
            <a:ext cx="4021081" cy="800219"/>
          </a:xfrm>
          <a:prstGeom prst="rect">
            <a:avLst/>
          </a:prstGeom>
        </p:spPr>
        <p:txBody>
          <a:bodyPr wrap="square">
            <a:spAutoFit/>
          </a:bodyPr>
          <a:lstStyle/>
          <a:p>
            <a:pPr marL="174625" indent="-174625">
              <a:buClr>
                <a:schemeClr val="accent2"/>
              </a:buClr>
              <a:buSzPct val="85000"/>
              <a:buFont typeface="Arial" panose="020B0604020202020204" pitchFamily="34" charset="0"/>
              <a:buChar char="•"/>
            </a:pPr>
            <a:r>
              <a:rPr lang="en-US" sz="1700" b="1" dirty="0" err="1"/>
              <a:t>HTSeq</a:t>
            </a:r>
            <a:r>
              <a:rPr lang="en-US" sz="1700" b="1" dirty="0"/>
              <a:t>-count: </a:t>
            </a:r>
            <a:r>
              <a:rPr lang="en-US" sz="1700" b="1" dirty="0">
                <a:solidFill>
                  <a:schemeClr val="accent6">
                    <a:lumMod val="50000"/>
                  </a:schemeClr>
                </a:solidFill>
              </a:rPr>
              <a:t>gene-level quantification</a:t>
            </a:r>
            <a:r>
              <a:rPr lang="en-US" sz="1700" dirty="0"/>
              <a:t>. </a:t>
            </a:r>
          </a:p>
          <a:p>
            <a:pPr marL="174625" indent="-174625">
              <a:buClr>
                <a:schemeClr val="accent2"/>
              </a:buClr>
              <a:buSzPct val="85000"/>
              <a:buFont typeface="Arial" panose="020B0604020202020204" pitchFamily="34" charset="0"/>
              <a:buChar char="•"/>
            </a:pPr>
            <a:r>
              <a:rPr lang="en-US" sz="1700" b="1" dirty="0"/>
              <a:t>RSEM</a:t>
            </a:r>
            <a:r>
              <a:rPr lang="en-US" sz="1700" dirty="0"/>
              <a:t>: </a:t>
            </a:r>
            <a:r>
              <a:rPr lang="en-US" sz="1700" b="1" dirty="0">
                <a:solidFill>
                  <a:schemeClr val="accent4">
                    <a:lumMod val="50000"/>
                  </a:schemeClr>
                </a:solidFill>
              </a:rPr>
              <a:t>transcript-level quantification</a:t>
            </a:r>
            <a:r>
              <a:rPr lang="en-US" sz="1700" dirty="0"/>
              <a:t>. </a:t>
            </a:r>
          </a:p>
          <a:p>
            <a:pPr>
              <a:buClr>
                <a:schemeClr val="accent2"/>
              </a:buClr>
              <a:buSzPct val="85000"/>
            </a:pPr>
            <a:r>
              <a:rPr lang="en-US" sz="1200" dirty="0"/>
              <a:t>etc.</a:t>
            </a:r>
            <a:endParaRPr lang="en-US" sz="1400" dirty="0"/>
          </a:p>
        </p:txBody>
      </p:sp>
      <p:sp>
        <p:nvSpPr>
          <p:cNvPr id="14" name="Rectangle: Rounded Corners 13">
            <a:extLst>
              <a:ext uri="{FF2B5EF4-FFF2-40B4-BE49-F238E27FC236}">
                <a16:creationId xmlns:a16="http://schemas.microsoft.com/office/drawing/2014/main" id="{379921DE-D123-455F-91DA-BCB6A907B31C}"/>
              </a:ext>
            </a:extLst>
          </p:cNvPr>
          <p:cNvSpPr/>
          <p:nvPr/>
        </p:nvSpPr>
        <p:spPr>
          <a:xfrm>
            <a:off x="321845" y="3538212"/>
            <a:ext cx="3907260" cy="86936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6722730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ENOME-HEADER">
            <a:extLst>
              <a:ext uri="{FF2B5EF4-FFF2-40B4-BE49-F238E27FC236}">
                <a16:creationId xmlns:a16="http://schemas.microsoft.com/office/drawing/2014/main" id="{AF4E2607-2F47-4F81-B72F-5E2110F55A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15697" y="0"/>
            <a:ext cx="2576303" cy="3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101BE7D6-6E55-4987-9655-A19AB7D83CAF}"/>
              </a:ext>
            </a:extLst>
          </p:cNvPr>
          <p:cNvSpPr/>
          <p:nvPr/>
        </p:nvSpPr>
        <p:spPr>
          <a:xfrm>
            <a:off x="606117" y="116040"/>
            <a:ext cx="3189976" cy="794064"/>
          </a:xfrm>
          <a:prstGeom prst="rect">
            <a:avLst/>
          </a:prstGeom>
        </p:spPr>
        <p:txBody>
          <a:bodyPr wrap="none">
            <a:spAutoFit/>
          </a:bodyPr>
          <a:lstStyle/>
          <a:p>
            <a:pPr lvl="0">
              <a:lnSpc>
                <a:spcPct val="95000"/>
              </a:lnSpc>
              <a:spcBef>
                <a:spcPct val="0"/>
              </a:spcBef>
            </a:pPr>
            <a:r>
              <a:rPr lang="en-US" altLang="en-US" sz="2800" b="1" i="1" dirty="0" err="1">
                <a:solidFill>
                  <a:srgbClr val="003366"/>
                </a:solidFill>
              </a:rPr>
              <a:t>RNASeq</a:t>
            </a:r>
            <a:r>
              <a:rPr lang="en-US" altLang="en-US" sz="2800" b="1" i="1" dirty="0">
                <a:solidFill>
                  <a:srgbClr val="003366"/>
                </a:solidFill>
              </a:rPr>
              <a:t> analysis</a:t>
            </a:r>
          </a:p>
          <a:p>
            <a:pPr lvl="0">
              <a:lnSpc>
                <a:spcPct val="95000"/>
              </a:lnSpc>
              <a:spcBef>
                <a:spcPct val="0"/>
              </a:spcBef>
            </a:pPr>
            <a:r>
              <a:rPr lang="en-US" altLang="en-US" sz="2000" b="1" i="1" dirty="0">
                <a:solidFill>
                  <a:srgbClr val="ED7D31">
                    <a:lumMod val="75000"/>
                  </a:srgbClr>
                </a:solidFill>
              </a:rPr>
              <a:t>Differential Gene Expression</a:t>
            </a:r>
          </a:p>
        </p:txBody>
      </p:sp>
      <p:pic>
        <p:nvPicPr>
          <p:cNvPr id="8" name="Picture 7" descr="Στιγμιότυπο 2023-11-05, 10.14.17 μμ.png">
            <a:extLst>
              <a:ext uri="{FF2B5EF4-FFF2-40B4-BE49-F238E27FC236}">
                <a16:creationId xmlns:a16="http://schemas.microsoft.com/office/drawing/2014/main" id="{EC4C2CDA-E7F0-471E-9A6C-8582D11FBCC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63409" y="1328140"/>
            <a:ext cx="7426162" cy="5333335"/>
          </a:xfrm>
          <a:prstGeom prst="rect">
            <a:avLst/>
          </a:prstGeom>
        </p:spPr>
      </p:pic>
      <p:sp>
        <p:nvSpPr>
          <p:cNvPr id="9" name="Rectangle 8">
            <a:extLst>
              <a:ext uri="{FF2B5EF4-FFF2-40B4-BE49-F238E27FC236}">
                <a16:creationId xmlns:a16="http://schemas.microsoft.com/office/drawing/2014/main" id="{B1599068-A2EF-405D-A084-4D4CA4A33D9D}"/>
              </a:ext>
            </a:extLst>
          </p:cNvPr>
          <p:cNvSpPr/>
          <p:nvPr/>
        </p:nvSpPr>
        <p:spPr>
          <a:xfrm>
            <a:off x="6521462" y="914622"/>
            <a:ext cx="3710055" cy="369332"/>
          </a:xfrm>
          <a:prstGeom prst="rect">
            <a:avLst/>
          </a:prstGeom>
        </p:spPr>
        <p:txBody>
          <a:bodyPr wrap="none">
            <a:spAutoFit/>
          </a:bodyPr>
          <a:lstStyle/>
          <a:p>
            <a:r>
              <a:rPr lang="en-US" dirty="0"/>
              <a:t>Differentially Expressed Genes (DEGs)</a:t>
            </a:r>
          </a:p>
        </p:txBody>
      </p:sp>
      <p:sp>
        <p:nvSpPr>
          <p:cNvPr id="10" name="Rectangle 9">
            <a:extLst>
              <a:ext uri="{FF2B5EF4-FFF2-40B4-BE49-F238E27FC236}">
                <a16:creationId xmlns:a16="http://schemas.microsoft.com/office/drawing/2014/main" id="{C2515BF5-3F75-4AF4-96B4-04F04B100BF9}"/>
              </a:ext>
            </a:extLst>
          </p:cNvPr>
          <p:cNvSpPr/>
          <p:nvPr/>
        </p:nvSpPr>
        <p:spPr>
          <a:xfrm>
            <a:off x="102429" y="2650491"/>
            <a:ext cx="4448245" cy="1713290"/>
          </a:xfrm>
          <a:prstGeom prst="rect">
            <a:avLst/>
          </a:prstGeom>
        </p:spPr>
        <p:txBody>
          <a:bodyPr wrap="square">
            <a:spAutoFit/>
          </a:bodyPr>
          <a:lstStyle/>
          <a:p>
            <a:pPr marL="285750" lvl="0" indent="-285750">
              <a:lnSpc>
                <a:spcPct val="90000"/>
              </a:lnSpc>
              <a:spcBef>
                <a:spcPts val="1000"/>
              </a:spcBef>
              <a:buClr>
                <a:schemeClr val="accent2"/>
              </a:buClr>
              <a:buSzPct val="80000"/>
              <a:buFont typeface="Arial" panose="020B0604020202020204" pitchFamily="34" charset="0"/>
              <a:buChar char="•"/>
            </a:pPr>
            <a:r>
              <a:rPr lang="en-US" sz="1600" b="1" dirty="0">
                <a:solidFill>
                  <a:prstClr val="black"/>
                </a:solidFill>
              </a:rPr>
              <a:t>DESeq2</a:t>
            </a:r>
            <a:r>
              <a:rPr lang="en-US" sz="1600" dirty="0">
                <a:solidFill>
                  <a:prstClr val="black"/>
                </a:solidFill>
              </a:rPr>
              <a:t> and </a:t>
            </a:r>
            <a:r>
              <a:rPr lang="en-US" sz="1600" b="1" dirty="0" err="1">
                <a:solidFill>
                  <a:prstClr val="black"/>
                </a:solidFill>
              </a:rPr>
              <a:t>EdgeR</a:t>
            </a:r>
            <a:r>
              <a:rPr lang="en-US" sz="1600" dirty="0">
                <a:solidFill>
                  <a:prstClr val="black"/>
                </a:solidFill>
              </a:rPr>
              <a:t> are the most popular tools.</a:t>
            </a:r>
          </a:p>
          <a:p>
            <a:pPr marL="171450" lvl="0" indent="-171450">
              <a:lnSpc>
                <a:spcPct val="90000"/>
              </a:lnSpc>
              <a:spcBef>
                <a:spcPts val="1000"/>
              </a:spcBef>
              <a:buClr>
                <a:schemeClr val="accent2"/>
              </a:buClr>
              <a:buSzPct val="80000"/>
              <a:buFont typeface="Arial" panose="020B0604020202020204" pitchFamily="34" charset="0"/>
              <a:buChar char="•"/>
            </a:pPr>
            <a:endParaRPr lang="en-US" sz="800" dirty="0">
              <a:solidFill>
                <a:prstClr val="black"/>
              </a:solidFill>
            </a:endParaRPr>
          </a:p>
          <a:p>
            <a:pPr marL="285750" lvl="0" indent="-285750">
              <a:lnSpc>
                <a:spcPct val="90000"/>
              </a:lnSpc>
              <a:spcBef>
                <a:spcPts val="1000"/>
              </a:spcBef>
              <a:buClr>
                <a:schemeClr val="accent2"/>
              </a:buClr>
              <a:buSzPct val="80000"/>
              <a:buFont typeface="Arial" panose="020B0604020202020204" pitchFamily="34" charset="0"/>
              <a:buChar char="•"/>
            </a:pPr>
            <a:r>
              <a:rPr lang="en-US" sz="1600" b="1" dirty="0">
                <a:solidFill>
                  <a:prstClr val="black"/>
                </a:solidFill>
              </a:rPr>
              <a:t>Biological Replicates </a:t>
            </a:r>
            <a:r>
              <a:rPr lang="en-US" sz="1600" dirty="0">
                <a:solidFill>
                  <a:prstClr val="black"/>
                </a:solidFill>
              </a:rPr>
              <a:t>are required</a:t>
            </a:r>
          </a:p>
          <a:p>
            <a:pPr marL="171450" lvl="0" indent="-171450">
              <a:lnSpc>
                <a:spcPct val="90000"/>
              </a:lnSpc>
              <a:spcBef>
                <a:spcPts val="1000"/>
              </a:spcBef>
              <a:buClr>
                <a:schemeClr val="accent2"/>
              </a:buClr>
              <a:buSzPct val="80000"/>
              <a:buFont typeface="Arial" panose="020B0604020202020204" pitchFamily="34" charset="0"/>
              <a:buChar char="•"/>
            </a:pPr>
            <a:endParaRPr lang="en-US" sz="700" dirty="0">
              <a:solidFill>
                <a:prstClr val="black"/>
              </a:solidFill>
            </a:endParaRPr>
          </a:p>
          <a:p>
            <a:pPr marL="285750" lvl="0" indent="-285750">
              <a:lnSpc>
                <a:spcPct val="90000"/>
              </a:lnSpc>
              <a:spcBef>
                <a:spcPts val="1000"/>
              </a:spcBef>
              <a:buClr>
                <a:schemeClr val="accent2"/>
              </a:buClr>
              <a:buSzPct val="80000"/>
              <a:buFont typeface="Arial" panose="020B0604020202020204" pitchFamily="34" charset="0"/>
              <a:buChar char="•"/>
            </a:pPr>
            <a:r>
              <a:rPr lang="en-US" sz="1600" dirty="0">
                <a:solidFill>
                  <a:prstClr val="black"/>
                </a:solidFill>
              </a:rPr>
              <a:t>It is very important to define the conditions for the comparison</a:t>
            </a:r>
          </a:p>
        </p:txBody>
      </p:sp>
    </p:spTree>
    <p:extLst>
      <p:ext uri="{BB962C8B-B14F-4D97-AF65-F5344CB8AC3E}">
        <p14:creationId xmlns:p14="http://schemas.microsoft.com/office/powerpoint/2010/main" val="377263585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ENOME-HEADER">
            <a:extLst>
              <a:ext uri="{FF2B5EF4-FFF2-40B4-BE49-F238E27FC236}">
                <a16:creationId xmlns:a16="http://schemas.microsoft.com/office/drawing/2014/main" id="{FC92D486-A79A-4622-A500-D35016A046D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15697" y="0"/>
            <a:ext cx="2576303" cy="3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432EA995-8D72-495B-A4F4-472C492159F3}"/>
              </a:ext>
            </a:extLst>
          </p:cNvPr>
          <p:cNvSpPr/>
          <p:nvPr/>
        </p:nvSpPr>
        <p:spPr>
          <a:xfrm>
            <a:off x="606117" y="116040"/>
            <a:ext cx="3916841" cy="794064"/>
          </a:xfrm>
          <a:prstGeom prst="rect">
            <a:avLst/>
          </a:prstGeom>
        </p:spPr>
        <p:txBody>
          <a:bodyPr wrap="none">
            <a:spAutoFit/>
          </a:bodyPr>
          <a:lstStyle/>
          <a:p>
            <a:pPr lvl="0">
              <a:lnSpc>
                <a:spcPct val="95000"/>
              </a:lnSpc>
              <a:spcBef>
                <a:spcPct val="0"/>
              </a:spcBef>
            </a:pPr>
            <a:r>
              <a:rPr lang="en-US" altLang="en-US" sz="2800" b="1" i="1" dirty="0" err="1">
                <a:solidFill>
                  <a:srgbClr val="003366"/>
                </a:solidFill>
              </a:rPr>
              <a:t>RNASeq</a:t>
            </a:r>
            <a:r>
              <a:rPr lang="en-US" altLang="en-US" sz="2800" b="1" i="1" dirty="0">
                <a:solidFill>
                  <a:srgbClr val="003366"/>
                </a:solidFill>
              </a:rPr>
              <a:t> analysis</a:t>
            </a:r>
          </a:p>
          <a:p>
            <a:pPr lvl="0">
              <a:lnSpc>
                <a:spcPct val="95000"/>
              </a:lnSpc>
              <a:spcBef>
                <a:spcPct val="0"/>
              </a:spcBef>
            </a:pPr>
            <a:r>
              <a:rPr lang="en-US" altLang="en-US" sz="2000" b="1" i="1" dirty="0">
                <a:solidFill>
                  <a:srgbClr val="ED7D31">
                    <a:lumMod val="75000"/>
                  </a:srgbClr>
                </a:solidFill>
              </a:rPr>
              <a:t>Gene Ontology/Functional Analysis</a:t>
            </a:r>
          </a:p>
        </p:txBody>
      </p:sp>
      <p:sp>
        <p:nvSpPr>
          <p:cNvPr id="9" name="Rectangle 8">
            <a:extLst>
              <a:ext uri="{FF2B5EF4-FFF2-40B4-BE49-F238E27FC236}">
                <a16:creationId xmlns:a16="http://schemas.microsoft.com/office/drawing/2014/main" id="{241AE7E0-2B34-404F-B2AD-0438100F7294}"/>
              </a:ext>
            </a:extLst>
          </p:cNvPr>
          <p:cNvSpPr/>
          <p:nvPr/>
        </p:nvSpPr>
        <p:spPr>
          <a:xfrm>
            <a:off x="606117" y="1281294"/>
            <a:ext cx="10930354" cy="1474250"/>
          </a:xfrm>
          <a:prstGeom prst="rect">
            <a:avLst/>
          </a:prstGeom>
        </p:spPr>
        <p:txBody>
          <a:bodyPr wrap="square">
            <a:spAutoFit/>
          </a:bodyPr>
          <a:lstStyle/>
          <a:p>
            <a:pPr marL="228600" lvl="0" indent="-228600">
              <a:lnSpc>
                <a:spcPct val="90000"/>
              </a:lnSpc>
              <a:spcBef>
                <a:spcPts val="1000"/>
              </a:spcBef>
              <a:buClr>
                <a:schemeClr val="accent2"/>
              </a:buClr>
              <a:buSzPct val="80000"/>
              <a:buFont typeface="Arial" panose="020B0604020202020204" pitchFamily="34" charset="0"/>
              <a:buChar char="•"/>
            </a:pPr>
            <a:r>
              <a:rPr lang="en-US" dirty="0">
                <a:solidFill>
                  <a:prstClr val="black"/>
                </a:solidFill>
              </a:rPr>
              <a:t>Assign genes to specific GO Categories regarding Biological Process, Molecular Function and Cellular Component</a:t>
            </a:r>
          </a:p>
          <a:p>
            <a:pPr marL="228600" lvl="0" indent="-228600">
              <a:lnSpc>
                <a:spcPct val="90000"/>
              </a:lnSpc>
              <a:spcBef>
                <a:spcPts val="1000"/>
              </a:spcBef>
              <a:buClr>
                <a:schemeClr val="accent2"/>
              </a:buClr>
              <a:buSzPct val="80000"/>
              <a:buFont typeface="Arial" panose="020B0604020202020204" pitchFamily="34" charset="0"/>
              <a:buChar char="•"/>
            </a:pPr>
            <a:r>
              <a:rPr lang="en-US" dirty="0">
                <a:solidFill>
                  <a:prstClr val="black"/>
                </a:solidFill>
              </a:rPr>
              <a:t>DEGs are used as Input for Databases (KEGG, </a:t>
            </a:r>
            <a:r>
              <a:rPr lang="en-US" dirty="0" err="1">
                <a:solidFill>
                  <a:prstClr val="black"/>
                </a:solidFill>
              </a:rPr>
              <a:t>Wikipathways</a:t>
            </a:r>
            <a:r>
              <a:rPr lang="en-US" dirty="0">
                <a:solidFill>
                  <a:prstClr val="black"/>
                </a:solidFill>
              </a:rPr>
              <a:t>, Reactome etc.)</a:t>
            </a:r>
          </a:p>
          <a:p>
            <a:pPr marL="228600" lvl="0" indent="-228600">
              <a:lnSpc>
                <a:spcPct val="90000"/>
              </a:lnSpc>
              <a:spcBef>
                <a:spcPts val="1000"/>
              </a:spcBef>
              <a:buClr>
                <a:schemeClr val="accent2"/>
              </a:buClr>
              <a:buSzPct val="80000"/>
              <a:buFont typeface="Arial" panose="020B0604020202020204" pitchFamily="34" charset="0"/>
              <a:buChar char="•"/>
            </a:pPr>
            <a:r>
              <a:rPr lang="en-US" dirty="0">
                <a:solidFill>
                  <a:prstClr val="black"/>
                </a:solidFill>
              </a:rPr>
              <a:t>Overrepresentation Analysis</a:t>
            </a:r>
            <a:r>
              <a:rPr lang="el-GR" dirty="0">
                <a:solidFill>
                  <a:prstClr val="black"/>
                </a:solidFill>
              </a:rPr>
              <a:t> (</a:t>
            </a:r>
            <a:r>
              <a:rPr lang="en-US" dirty="0">
                <a:solidFill>
                  <a:prstClr val="black"/>
                </a:solidFill>
              </a:rPr>
              <a:t>Statistical significance test of gene-GO correlation)</a:t>
            </a:r>
            <a:endParaRPr lang="el-GR" dirty="0">
              <a:solidFill>
                <a:prstClr val="black"/>
              </a:solidFill>
            </a:endParaRPr>
          </a:p>
          <a:p>
            <a:pPr marL="228600" lvl="0" indent="-228600">
              <a:lnSpc>
                <a:spcPct val="90000"/>
              </a:lnSpc>
              <a:spcBef>
                <a:spcPts val="1000"/>
              </a:spcBef>
              <a:buClr>
                <a:schemeClr val="accent2"/>
              </a:buClr>
              <a:buSzPct val="80000"/>
              <a:buFont typeface="Arial" panose="020B0604020202020204" pitchFamily="34" charset="0"/>
              <a:buChar char="•"/>
            </a:pPr>
            <a:r>
              <a:rPr lang="en-US" dirty="0">
                <a:solidFill>
                  <a:prstClr val="black"/>
                </a:solidFill>
              </a:rPr>
              <a:t>Enriched GO pathways identification  </a:t>
            </a:r>
          </a:p>
        </p:txBody>
      </p:sp>
      <p:pic>
        <p:nvPicPr>
          <p:cNvPr id="3" name="Picture 2">
            <a:extLst>
              <a:ext uri="{FF2B5EF4-FFF2-40B4-BE49-F238E27FC236}">
                <a16:creationId xmlns:a16="http://schemas.microsoft.com/office/drawing/2014/main" id="{25E26C35-343F-4828-8206-495A8C903B8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33158" y="3108993"/>
            <a:ext cx="5410500" cy="3710966"/>
          </a:xfrm>
          <a:prstGeom prst="rect">
            <a:avLst/>
          </a:prstGeom>
        </p:spPr>
      </p:pic>
      <p:pic>
        <p:nvPicPr>
          <p:cNvPr id="7" name="Picture 6">
            <a:extLst>
              <a:ext uri="{FF2B5EF4-FFF2-40B4-BE49-F238E27FC236}">
                <a16:creationId xmlns:a16="http://schemas.microsoft.com/office/drawing/2014/main" id="{61EDC2AB-E380-40B9-89C0-34E05DDA08C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8342" y="3126735"/>
            <a:ext cx="4826543" cy="3712588"/>
          </a:xfrm>
          <a:prstGeom prst="rect">
            <a:avLst/>
          </a:prstGeom>
        </p:spPr>
      </p:pic>
    </p:spTree>
    <p:extLst>
      <p:ext uri="{BB962C8B-B14F-4D97-AF65-F5344CB8AC3E}">
        <p14:creationId xmlns:p14="http://schemas.microsoft.com/office/powerpoint/2010/main" val="1760350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4C726D39-A4E1-44CF-9915-1BA9AE3E46BF}"/>
              </a:ext>
            </a:extLst>
          </p:cNvPr>
          <p:cNvSpPr/>
          <p:nvPr/>
        </p:nvSpPr>
        <p:spPr>
          <a:xfrm>
            <a:off x="3551879" y="5830941"/>
            <a:ext cx="5224271" cy="606699"/>
          </a:xfrm>
          <a:prstGeom prst="roundRect">
            <a:avLst/>
          </a:prstGeom>
          <a:solidFill>
            <a:schemeClr val="accent2">
              <a:lumMod val="60000"/>
              <a:lumOff val="40000"/>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p>
        </p:txBody>
      </p:sp>
      <p:sp>
        <p:nvSpPr>
          <p:cNvPr id="16" name="Rectangle 15">
            <a:extLst>
              <a:ext uri="{FF2B5EF4-FFF2-40B4-BE49-F238E27FC236}">
                <a16:creationId xmlns:a16="http://schemas.microsoft.com/office/drawing/2014/main" id="{A9D4C0BE-7E4E-49CE-BD36-0083E10865EF}"/>
              </a:ext>
            </a:extLst>
          </p:cNvPr>
          <p:cNvSpPr/>
          <p:nvPr/>
        </p:nvSpPr>
        <p:spPr>
          <a:xfrm>
            <a:off x="4248743" y="5937400"/>
            <a:ext cx="2699478" cy="369332"/>
          </a:xfrm>
          <a:prstGeom prst="rect">
            <a:avLst/>
          </a:prstGeom>
        </p:spPr>
        <p:txBody>
          <a:bodyPr wrap="square">
            <a:spAutoFit/>
          </a:bodyPr>
          <a:lstStyle/>
          <a:p>
            <a:pPr marL="87313" lvl="0" indent="-87313">
              <a:spcBef>
                <a:spcPct val="0"/>
              </a:spcBef>
            </a:pPr>
            <a:r>
              <a:rPr lang="en-US" altLang="en-US" b="1" dirty="0">
                <a:solidFill>
                  <a:schemeClr val="accent1">
                    <a:lumMod val="75000"/>
                  </a:schemeClr>
                </a:solidFill>
                <a:cs typeface="Calibri" panose="020F0502020204030204" pitchFamily="34" charset="0"/>
              </a:rPr>
              <a:t>1 human Whole Genome:</a:t>
            </a:r>
          </a:p>
        </p:txBody>
      </p:sp>
      <p:sp>
        <p:nvSpPr>
          <p:cNvPr id="17" name="Rectangle 6">
            <a:extLst>
              <a:ext uri="{FF2B5EF4-FFF2-40B4-BE49-F238E27FC236}">
                <a16:creationId xmlns:a16="http://schemas.microsoft.com/office/drawing/2014/main" id="{0A23DB23-C189-418F-822D-524EC7A80337}"/>
              </a:ext>
            </a:extLst>
          </p:cNvPr>
          <p:cNvSpPr>
            <a:spLocks noChangeArrowheads="1"/>
          </p:cNvSpPr>
          <p:nvPr/>
        </p:nvSpPr>
        <p:spPr bwMode="auto">
          <a:xfrm>
            <a:off x="6791595" y="5817436"/>
            <a:ext cx="224668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87313" indent="-87313">
              <a:spcBef>
                <a:spcPct val="0"/>
              </a:spcBef>
            </a:pPr>
            <a:r>
              <a:rPr lang="en-US" altLang="en-US" sz="1800" b="1" dirty="0">
                <a:solidFill>
                  <a:schemeClr val="accent1">
                    <a:lumMod val="75000"/>
                  </a:schemeClr>
                </a:solidFill>
                <a:cs typeface="Calibri" panose="020F0502020204030204" pitchFamily="34" charset="0"/>
              </a:rPr>
              <a:t> Duration: &lt;48 </a:t>
            </a:r>
            <a:r>
              <a:rPr lang="en-US" altLang="en-US" sz="1800" b="1" dirty="0" err="1">
                <a:solidFill>
                  <a:schemeClr val="accent1">
                    <a:lumMod val="75000"/>
                  </a:schemeClr>
                </a:solidFill>
                <a:cs typeface="Calibri" panose="020F0502020204030204" pitchFamily="34" charset="0"/>
              </a:rPr>
              <a:t>hrs</a:t>
            </a:r>
            <a:endParaRPr lang="en-US" altLang="en-US" sz="1800" b="1" dirty="0">
              <a:solidFill>
                <a:schemeClr val="accent1">
                  <a:lumMod val="75000"/>
                </a:schemeClr>
              </a:solidFill>
              <a:cs typeface="Calibri" panose="020F0502020204030204" pitchFamily="34" charset="0"/>
            </a:endParaRPr>
          </a:p>
          <a:p>
            <a:pPr marL="87313" indent="-87313">
              <a:spcBef>
                <a:spcPct val="0"/>
              </a:spcBef>
            </a:pPr>
            <a:r>
              <a:rPr lang="en-US" altLang="en-US" sz="1800" b="1" dirty="0">
                <a:solidFill>
                  <a:schemeClr val="accent1">
                    <a:lumMod val="75000"/>
                  </a:schemeClr>
                </a:solidFill>
                <a:cs typeface="Calibri" panose="020F0502020204030204" pitchFamily="34" charset="0"/>
              </a:rPr>
              <a:t> Cost:  </a:t>
            </a:r>
            <a:r>
              <a:rPr lang="el-GR" altLang="en-US" sz="1800" b="1" dirty="0">
                <a:solidFill>
                  <a:schemeClr val="accent1">
                    <a:lumMod val="75000"/>
                  </a:schemeClr>
                </a:solidFill>
                <a:cs typeface="Calibri" panose="020F0502020204030204" pitchFamily="34" charset="0"/>
              </a:rPr>
              <a:t>&lt; </a:t>
            </a:r>
            <a:r>
              <a:rPr lang="en-US" altLang="en-US" sz="1800" b="1" dirty="0">
                <a:solidFill>
                  <a:schemeClr val="accent1">
                    <a:lumMod val="75000"/>
                  </a:schemeClr>
                </a:solidFill>
                <a:cs typeface="Calibri" panose="020F0502020204030204" pitchFamily="34" charset="0"/>
              </a:rPr>
              <a:t>300 $</a:t>
            </a:r>
          </a:p>
        </p:txBody>
      </p:sp>
      <p:sp>
        <p:nvSpPr>
          <p:cNvPr id="18" name="TextBox 17">
            <a:extLst>
              <a:ext uri="{FF2B5EF4-FFF2-40B4-BE49-F238E27FC236}">
                <a16:creationId xmlns:a16="http://schemas.microsoft.com/office/drawing/2014/main" id="{F1D80702-D0D6-40EA-B0FA-1265DEAED3F3}"/>
              </a:ext>
            </a:extLst>
          </p:cNvPr>
          <p:cNvSpPr txBox="1"/>
          <p:nvPr/>
        </p:nvSpPr>
        <p:spPr>
          <a:xfrm>
            <a:off x="3601506" y="5948137"/>
            <a:ext cx="715260" cy="369332"/>
          </a:xfrm>
          <a:prstGeom prst="rect">
            <a:avLst/>
          </a:prstGeom>
          <a:noFill/>
        </p:spPr>
        <p:txBody>
          <a:bodyPr wrap="none" rtlCol="0">
            <a:spAutoFit/>
          </a:bodyPr>
          <a:lstStyle/>
          <a:p>
            <a:r>
              <a:rPr lang="en-US" b="1" dirty="0">
                <a:solidFill>
                  <a:schemeClr val="accent1">
                    <a:lumMod val="75000"/>
                  </a:schemeClr>
                </a:solidFill>
              </a:rPr>
              <a:t>2025:</a:t>
            </a:r>
          </a:p>
        </p:txBody>
      </p:sp>
      <p:pic>
        <p:nvPicPr>
          <p:cNvPr id="1026" name="Picture 2" descr="Graph: Sequencing Cost Per Genome">
            <a:extLst>
              <a:ext uri="{FF2B5EF4-FFF2-40B4-BE49-F238E27FC236}">
                <a16:creationId xmlns:a16="http://schemas.microsoft.com/office/drawing/2014/main" id="{3C8AE9AE-A21B-4B21-B2F8-2B308A323AD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35027" y="1464919"/>
            <a:ext cx="6980670" cy="3928162"/>
          </a:xfrm>
          <a:prstGeom prst="rect">
            <a:avLst/>
          </a:prstGeom>
          <a:noFill/>
          <a:extLst>
            <a:ext uri="{909E8E84-426E-40DD-AFC4-6F175D3DCCD1}">
              <a14:hiddenFill xmlns:a14="http://schemas.microsoft.com/office/drawing/2010/main">
                <a:solidFill>
                  <a:srgbClr val="FFFFFF"/>
                </a:solidFill>
              </a14:hiddenFill>
            </a:ext>
          </a:extLst>
        </p:spPr>
      </p:pic>
      <p:sp>
        <p:nvSpPr>
          <p:cNvPr id="7" name="Oval 6">
            <a:extLst>
              <a:ext uri="{FF2B5EF4-FFF2-40B4-BE49-F238E27FC236}">
                <a16:creationId xmlns:a16="http://schemas.microsoft.com/office/drawing/2014/main" id="{D557FD98-258A-4EA4-8A5E-A735958FCF82}"/>
              </a:ext>
            </a:extLst>
          </p:cNvPr>
          <p:cNvSpPr/>
          <p:nvPr/>
        </p:nvSpPr>
        <p:spPr>
          <a:xfrm>
            <a:off x="3731491" y="2176549"/>
            <a:ext cx="91440" cy="9144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D10A959E-1E56-45DF-AC52-AC40151FFF0C}"/>
              </a:ext>
            </a:extLst>
          </p:cNvPr>
          <p:cNvSpPr/>
          <p:nvPr/>
        </p:nvSpPr>
        <p:spPr>
          <a:xfrm>
            <a:off x="4248743" y="2373281"/>
            <a:ext cx="91440" cy="9144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0CAC17BA-3841-4390-BE6C-7E7EA709036C}"/>
              </a:ext>
            </a:extLst>
          </p:cNvPr>
          <p:cNvSpPr/>
          <p:nvPr/>
        </p:nvSpPr>
        <p:spPr>
          <a:xfrm>
            <a:off x="4747042" y="2482732"/>
            <a:ext cx="91440" cy="9144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D7731B26-045B-4159-96C2-574837F0D1A5}"/>
              </a:ext>
            </a:extLst>
          </p:cNvPr>
          <p:cNvSpPr/>
          <p:nvPr/>
        </p:nvSpPr>
        <p:spPr>
          <a:xfrm>
            <a:off x="5888181" y="3837709"/>
            <a:ext cx="91440" cy="9144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393F21F9-8D73-4E0A-96CF-7A8293663B56}"/>
              </a:ext>
            </a:extLst>
          </p:cNvPr>
          <p:cNvSpPr/>
          <p:nvPr/>
        </p:nvSpPr>
        <p:spPr>
          <a:xfrm>
            <a:off x="6791595" y="4045527"/>
            <a:ext cx="91440" cy="9144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456F9ED5-1505-48D1-A41F-8A0355696438}"/>
              </a:ext>
            </a:extLst>
          </p:cNvPr>
          <p:cNvSpPr/>
          <p:nvPr/>
        </p:nvSpPr>
        <p:spPr>
          <a:xfrm>
            <a:off x="7689270" y="4244112"/>
            <a:ext cx="91440" cy="9144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2C343CCC-BE03-44EE-904C-639EEEC56083}"/>
              </a:ext>
            </a:extLst>
          </p:cNvPr>
          <p:cNvSpPr txBox="1"/>
          <p:nvPr/>
        </p:nvSpPr>
        <p:spPr>
          <a:xfrm>
            <a:off x="3384404" y="1881649"/>
            <a:ext cx="864339" cy="276999"/>
          </a:xfrm>
          <a:prstGeom prst="rect">
            <a:avLst/>
          </a:prstGeom>
          <a:noFill/>
        </p:spPr>
        <p:txBody>
          <a:bodyPr wrap="none" rtlCol="0">
            <a:spAutoFit/>
          </a:bodyPr>
          <a:lstStyle/>
          <a:p>
            <a:r>
              <a:rPr lang="en-US" sz="1200" b="1" i="1" dirty="0">
                <a:solidFill>
                  <a:schemeClr val="accent4">
                    <a:lumMod val="60000"/>
                    <a:lumOff val="40000"/>
                  </a:schemeClr>
                </a:solidFill>
              </a:rPr>
              <a:t>ABI 3730xl</a:t>
            </a:r>
          </a:p>
        </p:txBody>
      </p:sp>
      <p:sp>
        <p:nvSpPr>
          <p:cNvPr id="25" name="TextBox 24">
            <a:extLst>
              <a:ext uri="{FF2B5EF4-FFF2-40B4-BE49-F238E27FC236}">
                <a16:creationId xmlns:a16="http://schemas.microsoft.com/office/drawing/2014/main" id="{8574DED4-128A-4AB6-844B-7872C16D46F3}"/>
              </a:ext>
            </a:extLst>
          </p:cNvPr>
          <p:cNvSpPr txBox="1"/>
          <p:nvPr/>
        </p:nvSpPr>
        <p:spPr>
          <a:xfrm>
            <a:off x="4013765" y="2070155"/>
            <a:ext cx="1388906" cy="276999"/>
          </a:xfrm>
          <a:prstGeom prst="rect">
            <a:avLst/>
          </a:prstGeom>
          <a:noFill/>
        </p:spPr>
        <p:txBody>
          <a:bodyPr wrap="none" rtlCol="0">
            <a:spAutoFit/>
          </a:bodyPr>
          <a:lstStyle/>
          <a:p>
            <a:r>
              <a:rPr lang="en-US" sz="1200" b="1" i="1" dirty="0">
                <a:solidFill>
                  <a:srgbClr val="FFFF00"/>
                </a:solidFill>
              </a:rPr>
              <a:t>454 GS20 – 1</a:t>
            </a:r>
            <a:r>
              <a:rPr lang="en-US" sz="1200" b="1" i="1" baseline="30000" dirty="0">
                <a:solidFill>
                  <a:srgbClr val="FFFF00"/>
                </a:solidFill>
              </a:rPr>
              <a:t>st</a:t>
            </a:r>
            <a:r>
              <a:rPr lang="en-US" sz="1200" b="1" i="1" dirty="0">
                <a:solidFill>
                  <a:srgbClr val="FFFF00"/>
                </a:solidFill>
              </a:rPr>
              <a:t> NGS</a:t>
            </a:r>
          </a:p>
        </p:txBody>
      </p:sp>
      <p:sp>
        <p:nvSpPr>
          <p:cNvPr id="46" name="TextBox 45">
            <a:extLst>
              <a:ext uri="{FF2B5EF4-FFF2-40B4-BE49-F238E27FC236}">
                <a16:creationId xmlns:a16="http://schemas.microsoft.com/office/drawing/2014/main" id="{866BA982-DDA1-49D9-B2A3-121A30E16E97}"/>
              </a:ext>
            </a:extLst>
          </p:cNvPr>
          <p:cNvSpPr txBox="1"/>
          <p:nvPr/>
        </p:nvSpPr>
        <p:spPr>
          <a:xfrm>
            <a:off x="4775666" y="2263724"/>
            <a:ext cx="1122230" cy="276999"/>
          </a:xfrm>
          <a:prstGeom prst="rect">
            <a:avLst/>
          </a:prstGeom>
          <a:noFill/>
        </p:spPr>
        <p:txBody>
          <a:bodyPr wrap="none" rtlCol="0">
            <a:spAutoFit/>
          </a:bodyPr>
          <a:lstStyle/>
          <a:p>
            <a:r>
              <a:rPr lang="en-US" sz="1200" b="1" i="1" dirty="0" err="1">
                <a:solidFill>
                  <a:srgbClr val="FFFF00"/>
                </a:solidFill>
              </a:rPr>
              <a:t>Solexa</a:t>
            </a:r>
            <a:r>
              <a:rPr lang="en-US" sz="1200" b="1" i="1" dirty="0">
                <a:solidFill>
                  <a:srgbClr val="FFFF00"/>
                </a:solidFill>
              </a:rPr>
              <a:t> GA I/</a:t>
            </a:r>
            <a:r>
              <a:rPr lang="en-US" sz="1200" b="1" i="1" dirty="0" err="1">
                <a:solidFill>
                  <a:srgbClr val="FFFF00"/>
                </a:solidFill>
              </a:rPr>
              <a:t>IIx</a:t>
            </a:r>
            <a:endParaRPr lang="en-US" sz="1200" b="1" i="1" dirty="0">
              <a:solidFill>
                <a:srgbClr val="FFFF00"/>
              </a:solidFill>
            </a:endParaRPr>
          </a:p>
        </p:txBody>
      </p:sp>
      <p:sp>
        <p:nvSpPr>
          <p:cNvPr id="47" name="Rectangle 46">
            <a:extLst>
              <a:ext uri="{FF2B5EF4-FFF2-40B4-BE49-F238E27FC236}">
                <a16:creationId xmlns:a16="http://schemas.microsoft.com/office/drawing/2014/main" id="{A5243D64-2BD1-48E8-A6E2-18380D89BAAA}"/>
              </a:ext>
            </a:extLst>
          </p:cNvPr>
          <p:cNvSpPr/>
          <p:nvPr/>
        </p:nvSpPr>
        <p:spPr>
          <a:xfrm>
            <a:off x="606117" y="116040"/>
            <a:ext cx="8281851" cy="911019"/>
          </a:xfrm>
          <a:prstGeom prst="rect">
            <a:avLst/>
          </a:prstGeom>
        </p:spPr>
        <p:txBody>
          <a:bodyPr wrap="square">
            <a:spAutoFit/>
          </a:bodyPr>
          <a:lstStyle/>
          <a:p>
            <a:pPr lvl="0">
              <a:lnSpc>
                <a:spcPct val="95000"/>
              </a:lnSpc>
              <a:spcBef>
                <a:spcPct val="0"/>
              </a:spcBef>
            </a:pPr>
            <a:r>
              <a:rPr lang="en-US" altLang="en-US" sz="3200" b="1" i="1" dirty="0">
                <a:solidFill>
                  <a:srgbClr val="003366"/>
                </a:solidFill>
              </a:rPr>
              <a:t>Sequencing</a:t>
            </a:r>
          </a:p>
          <a:p>
            <a:pPr>
              <a:lnSpc>
                <a:spcPct val="95000"/>
              </a:lnSpc>
              <a:spcBef>
                <a:spcPct val="0"/>
              </a:spcBef>
            </a:pPr>
            <a:r>
              <a:rPr lang="en-US" altLang="en-US" sz="2400" b="1" i="1" dirty="0">
                <a:solidFill>
                  <a:schemeClr val="accent2">
                    <a:lumMod val="75000"/>
                  </a:schemeClr>
                </a:solidFill>
              </a:rPr>
              <a:t>Generations of Sequencing Technologies</a:t>
            </a:r>
          </a:p>
        </p:txBody>
      </p:sp>
      <p:pic>
        <p:nvPicPr>
          <p:cNvPr id="48" name="Picture 10" descr="GENOME-HEADER">
            <a:extLst>
              <a:ext uri="{FF2B5EF4-FFF2-40B4-BE49-F238E27FC236}">
                <a16:creationId xmlns:a16="http://schemas.microsoft.com/office/drawing/2014/main" id="{03D266AE-E64E-4D62-8222-B3A5BB10577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15697" y="0"/>
            <a:ext cx="2576303" cy="3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TextBox 51">
            <a:extLst>
              <a:ext uri="{FF2B5EF4-FFF2-40B4-BE49-F238E27FC236}">
                <a16:creationId xmlns:a16="http://schemas.microsoft.com/office/drawing/2014/main" id="{C5AC374C-17B0-4377-BF50-BB94EC546A37}"/>
              </a:ext>
            </a:extLst>
          </p:cNvPr>
          <p:cNvSpPr txBox="1"/>
          <p:nvPr/>
        </p:nvSpPr>
        <p:spPr>
          <a:xfrm>
            <a:off x="4708218" y="3919452"/>
            <a:ext cx="1460656" cy="276999"/>
          </a:xfrm>
          <a:prstGeom prst="rect">
            <a:avLst/>
          </a:prstGeom>
          <a:noFill/>
        </p:spPr>
        <p:txBody>
          <a:bodyPr wrap="none" rtlCol="0">
            <a:spAutoFit/>
          </a:bodyPr>
          <a:lstStyle/>
          <a:p>
            <a:r>
              <a:rPr lang="en-US" sz="1200" b="1" i="1" dirty="0">
                <a:solidFill>
                  <a:schemeClr val="accent4">
                    <a:lumMod val="60000"/>
                    <a:lumOff val="40000"/>
                  </a:schemeClr>
                </a:solidFill>
              </a:rPr>
              <a:t>Illumina </a:t>
            </a:r>
            <a:r>
              <a:rPr lang="en-US" sz="1200" b="1" i="1" dirty="0" err="1">
                <a:solidFill>
                  <a:schemeClr val="accent4">
                    <a:lumMod val="60000"/>
                    <a:lumOff val="40000"/>
                  </a:schemeClr>
                </a:solidFill>
              </a:rPr>
              <a:t>HiSeq</a:t>
            </a:r>
            <a:r>
              <a:rPr lang="en-US" sz="1200" b="1" i="1" dirty="0">
                <a:solidFill>
                  <a:schemeClr val="accent4">
                    <a:lumMod val="60000"/>
                    <a:lumOff val="40000"/>
                  </a:schemeClr>
                </a:solidFill>
              </a:rPr>
              <a:t> 2000</a:t>
            </a:r>
          </a:p>
        </p:txBody>
      </p:sp>
      <p:sp>
        <p:nvSpPr>
          <p:cNvPr id="54" name="TextBox 53">
            <a:extLst>
              <a:ext uri="{FF2B5EF4-FFF2-40B4-BE49-F238E27FC236}">
                <a16:creationId xmlns:a16="http://schemas.microsoft.com/office/drawing/2014/main" id="{042BC2F6-4668-49E8-A967-0B9D21D569C1}"/>
              </a:ext>
            </a:extLst>
          </p:cNvPr>
          <p:cNvSpPr txBox="1"/>
          <p:nvPr/>
        </p:nvSpPr>
        <p:spPr>
          <a:xfrm>
            <a:off x="6676889" y="3761775"/>
            <a:ext cx="412292" cy="276999"/>
          </a:xfrm>
          <a:prstGeom prst="rect">
            <a:avLst/>
          </a:prstGeom>
          <a:noFill/>
        </p:spPr>
        <p:txBody>
          <a:bodyPr wrap="none" rtlCol="0">
            <a:spAutoFit/>
          </a:bodyPr>
          <a:lstStyle/>
          <a:p>
            <a:r>
              <a:rPr lang="en-US" sz="1200" b="1" i="1" dirty="0">
                <a:solidFill>
                  <a:schemeClr val="accent4">
                    <a:lumMod val="60000"/>
                    <a:lumOff val="40000"/>
                  </a:schemeClr>
                </a:solidFill>
              </a:rPr>
              <a:t>x10</a:t>
            </a:r>
          </a:p>
        </p:txBody>
      </p:sp>
      <p:sp>
        <p:nvSpPr>
          <p:cNvPr id="55" name="TextBox 54">
            <a:extLst>
              <a:ext uri="{FF2B5EF4-FFF2-40B4-BE49-F238E27FC236}">
                <a16:creationId xmlns:a16="http://schemas.microsoft.com/office/drawing/2014/main" id="{946260E8-021F-44EB-84ED-8D92D374B175}"/>
              </a:ext>
            </a:extLst>
          </p:cNvPr>
          <p:cNvSpPr txBox="1"/>
          <p:nvPr/>
        </p:nvSpPr>
        <p:spPr>
          <a:xfrm>
            <a:off x="7238643" y="3958087"/>
            <a:ext cx="1099532" cy="276999"/>
          </a:xfrm>
          <a:prstGeom prst="rect">
            <a:avLst/>
          </a:prstGeom>
          <a:noFill/>
        </p:spPr>
        <p:txBody>
          <a:bodyPr wrap="none" rtlCol="0">
            <a:spAutoFit/>
          </a:bodyPr>
          <a:lstStyle/>
          <a:p>
            <a:r>
              <a:rPr lang="en-US" sz="1200" b="1" i="1" dirty="0" err="1">
                <a:solidFill>
                  <a:schemeClr val="accent4">
                    <a:lumMod val="60000"/>
                    <a:lumOff val="40000"/>
                  </a:schemeClr>
                </a:solidFill>
              </a:rPr>
              <a:t>NovaSeq</a:t>
            </a:r>
            <a:r>
              <a:rPr lang="en-US" sz="1200" b="1" i="1" dirty="0">
                <a:solidFill>
                  <a:schemeClr val="accent4">
                    <a:lumMod val="60000"/>
                    <a:lumOff val="40000"/>
                  </a:schemeClr>
                </a:solidFill>
              </a:rPr>
              <a:t> 6000</a:t>
            </a:r>
          </a:p>
        </p:txBody>
      </p:sp>
    </p:spTree>
    <p:extLst>
      <p:ext uri="{BB962C8B-B14F-4D97-AF65-F5344CB8AC3E}">
        <p14:creationId xmlns:p14="http://schemas.microsoft.com/office/powerpoint/2010/main" val="177631050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RNAseq_workflow.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45928" y="205411"/>
            <a:ext cx="6669769" cy="6669769"/>
          </a:xfrm>
          <a:prstGeom prst="rect">
            <a:avLst/>
          </a:prstGeom>
        </p:spPr>
      </p:pic>
      <p:pic>
        <p:nvPicPr>
          <p:cNvPr id="6" name="Picture 5" descr="GENOME-HEADER">
            <a:extLst>
              <a:ext uri="{FF2B5EF4-FFF2-40B4-BE49-F238E27FC236}">
                <a16:creationId xmlns:a16="http://schemas.microsoft.com/office/drawing/2014/main" id="{873DCB16-EDBC-4144-8087-C367BD1BF77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15697" y="0"/>
            <a:ext cx="2576303" cy="3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a:extLst>
              <a:ext uri="{FF2B5EF4-FFF2-40B4-BE49-F238E27FC236}">
                <a16:creationId xmlns:a16="http://schemas.microsoft.com/office/drawing/2014/main" id="{0A65474D-D8E4-4CD9-9DC4-C21C4E5E36E9}"/>
              </a:ext>
            </a:extLst>
          </p:cNvPr>
          <p:cNvSpPr/>
          <p:nvPr/>
        </p:nvSpPr>
        <p:spPr>
          <a:xfrm>
            <a:off x="606117" y="116040"/>
            <a:ext cx="3914854" cy="501676"/>
          </a:xfrm>
          <a:prstGeom prst="rect">
            <a:avLst/>
          </a:prstGeom>
        </p:spPr>
        <p:txBody>
          <a:bodyPr wrap="none">
            <a:spAutoFit/>
          </a:bodyPr>
          <a:lstStyle/>
          <a:p>
            <a:pPr lvl="0">
              <a:lnSpc>
                <a:spcPct val="95000"/>
              </a:lnSpc>
              <a:spcBef>
                <a:spcPct val="0"/>
              </a:spcBef>
            </a:pPr>
            <a:r>
              <a:rPr lang="en-US" altLang="en-US" sz="2800" b="1" i="1" dirty="0" err="1">
                <a:solidFill>
                  <a:srgbClr val="003366"/>
                </a:solidFill>
              </a:rPr>
              <a:t>RNASeq</a:t>
            </a:r>
            <a:r>
              <a:rPr lang="en-US" altLang="en-US" sz="2800" b="1" i="1" dirty="0">
                <a:solidFill>
                  <a:srgbClr val="003366"/>
                </a:solidFill>
              </a:rPr>
              <a:t> analysis pipeline</a:t>
            </a:r>
          </a:p>
        </p:txBody>
      </p:sp>
    </p:spTree>
    <p:extLst>
      <p:ext uri="{BB962C8B-B14F-4D97-AF65-F5344CB8AC3E}">
        <p14:creationId xmlns:p14="http://schemas.microsoft.com/office/powerpoint/2010/main" val="41283899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FC9D40-5677-4DF7-8847-5C1F1ADE8ACA}"/>
              </a:ext>
            </a:extLst>
          </p:cNvPr>
          <p:cNvSpPr/>
          <p:nvPr/>
        </p:nvSpPr>
        <p:spPr>
          <a:xfrm>
            <a:off x="606117" y="116040"/>
            <a:ext cx="7648376" cy="911019"/>
          </a:xfrm>
          <a:prstGeom prst="rect">
            <a:avLst/>
          </a:prstGeom>
        </p:spPr>
        <p:txBody>
          <a:bodyPr wrap="none">
            <a:spAutoFit/>
          </a:bodyPr>
          <a:lstStyle/>
          <a:p>
            <a:pPr lvl="0">
              <a:lnSpc>
                <a:spcPct val="95000"/>
              </a:lnSpc>
              <a:spcBef>
                <a:spcPct val="0"/>
              </a:spcBef>
            </a:pPr>
            <a:r>
              <a:rPr lang="en-US" altLang="en-US" sz="3200" b="1" i="1" dirty="0">
                <a:solidFill>
                  <a:srgbClr val="003366"/>
                </a:solidFill>
              </a:rPr>
              <a:t>NGS</a:t>
            </a:r>
          </a:p>
          <a:p>
            <a:pPr lvl="0">
              <a:lnSpc>
                <a:spcPct val="95000"/>
              </a:lnSpc>
              <a:spcBef>
                <a:spcPct val="0"/>
              </a:spcBef>
            </a:pPr>
            <a:r>
              <a:rPr lang="en-US" altLang="en-US" sz="2400" b="1" i="1" dirty="0">
                <a:solidFill>
                  <a:schemeClr val="accent2">
                    <a:lumMod val="75000"/>
                  </a:schemeClr>
                </a:solidFill>
              </a:rPr>
              <a:t>Next Generation Sequencing - Massive Parallel Sequencing</a:t>
            </a:r>
          </a:p>
        </p:txBody>
      </p:sp>
      <p:pic>
        <p:nvPicPr>
          <p:cNvPr id="5" name="Picture 10" descr="GENOME-HEADER">
            <a:extLst>
              <a:ext uri="{FF2B5EF4-FFF2-40B4-BE49-F238E27FC236}">
                <a16:creationId xmlns:a16="http://schemas.microsoft.com/office/drawing/2014/main" id="{33EC91D7-8A4E-4350-92EC-FC4123E899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15697" y="0"/>
            <a:ext cx="2576303" cy="3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descr="How to tackle large-scale NGS data processing with software and platform  solutions">
            <a:extLst>
              <a:ext uri="{FF2B5EF4-FFF2-40B4-BE49-F238E27FC236}">
                <a16:creationId xmlns:a16="http://schemas.microsoft.com/office/drawing/2014/main" id="{1C15202C-BD0B-4D9D-B104-4DEB663016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84047" y="1910361"/>
            <a:ext cx="8598090" cy="483642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5613834B-AE56-45FC-A35E-2DD951FFE1C2}"/>
              </a:ext>
            </a:extLst>
          </p:cNvPr>
          <p:cNvSpPr/>
          <p:nvPr/>
        </p:nvSpPr>
        <p:spPr>
          <a:xfrm>
            <a:off x="1005782" y="1296401"/>
            <a:ext cx="10189446" cy="369332"/>
          </a:xfrm>
          <a:prstGeom prst="rect">
            <a:avLst/>
          </a:prstGeom>
        </p:spPr>
        <p:txBody>
          <a:bodyPr wrap="square">
            <a:spAutoFit/>
          </a:bodyPr>
          <a:lstStyle/>
          <a:p>
            <a:pPr marL="285750" indent="-285750">
              <a:buClr>
                <a:schemeClr val="accent2"/>
              </a:buClr>
              <a:buSzPct val="85000"/>
              <a:buFont typeface="Arial" panose="020B0604020202020204" pitchFamily="34" charset="0"/>
              <a:buChar char="•"/>
            </a:pPr>
            <a:r>
              <a:rPr lang="en-US" dirty="0"/>
              <a:t>A</a:t>
            </a:r>
            <a:r>
              <a:rPr lang="el-GR" dirty="0" err="1"/>
              <a:t>λληλούχιση</a:t>
            </a:r>
            <a:r>
              <a:rPr lang="el-GR" dirty="0"/>
              <a:t> τμημάτων</a:t>
            </a:r>
            <a:r>
              <a:rPr lang="en-US" dirty="0"/>
              <a:t> </a:t>
            </a:r>
            <a:r>
              <a:rPr lang="el-GR" dirty="0"/>
              <a:t>ή/και ολόκληρων </a:t>
            </a:r>
            <a:r>
              <a:rPr lang="el-GR" dirty="0" err="1"/>
              <a:t>γονιδιωμάτων</a:t>
            </a:r>
            <a:r>
              <a:rPr lang="el-GR" dirty="0"/>
              <a:t> με μεγάλη ακρίβεια και σε πολύ μικρό χρονικό   </a:t>
            </a:r>
            <a:endParaRPr lang="en-US" dirty="0"/>
          </a:p>
        </p:txBody>
      </p:sp>
    </p:spTree>
    <p:extLst>
      <p:ext uri="{BB962C8B-B14F-4D97-AF65-F5344CB8AC3E}">
        <p14:creationId xmlns:p14="http://schemas.microsoft.com/office/powerpoint/2010/main" val="479435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C63DF484-077C-46CC-B09B-D1D085BF73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298" y="237467"/>
            <a:ext cx="11583404" cy="6383065"/>
          </a:xfrm>
          <a:prstGeom prst="rect">
            <a:avLst/>
          </a:prstGeom>
        </p:spPr>
      </p:pic>
      <p:sp>
        <p:nvSpPr>
          <p:cNvPr id="8" name="TextBox 7">
            <a:extLst>
              <a:ext uri="{FF2B5EF4-FFF2-40B4-BE49-F238E27FC236}">
                <a16:creationId xmlns:a16="http://schemas.microsoft.com/office/drawing/2014/main" id="{B69B7515-90BD-4087-A772-43D76AD5FD5F}"/>
              </a:ext>
            </a:extLst>
          </p:cNvPr>
          <p:cNvSpPr txBox="1"/>
          <p:nvPr/>
        </p:nvSpPr>
        <p:spPr>
          <a:xfrm>
            <a:off x="850005" y="1108254"/>
            <a:ext cx="10522039" cy="2308324"/>
          </a:xfrm>
          <a:prstGeom prst="rect">
            <a:avLst/>
          </a:prstGeom>
          <a:solidFill>
            <a:schemeClr val="bg1">
              <a:lumMod val="95000"/>
            </a:schemeClr>
          </a:solidFill>
        </p:spPr>
        <p:txBody>
          <a:bodyPr wrap="square" rtlCol="0">
            <a:spAutoFit/>
          </a:bodyPr>
          <a:lstStyle/>
          <a:p>
            <a:r>
              <a:rPr lang="en-US" b="1" dirty="0"/>
              <a:t>NGS Library:</a:t>
            </a:r>
          </a:p>
          <a:p>
            <a:pPr marL="285750" indent="-285750">
              <a:buClr>
                <a:schemeClr val="accent2">
                  <a:lumMod val="75000"/>
                </a:schemeClr>
              </a:buClr>
              <a:buSzPct val="80000"/>
              <a:buFont typeface="Arial" panose="020B0604020202020204" pitchFamily="34" charset="0"/>
              <a:buChar char="•"/>
            </a:pPr>
            <a:r>
              <a:rPr lang="en-US" dirty="0"/>
              <a:t>A pool of DNA fragments with sequencing adapters attached, so that they can adhere to the sequencing </a:t>
            </a:r>
            <a:r>
              <a:rPr lang="en-US" dirty="0" err="1"/>
              <a:t>flowcell</a:t>
            </a:r>
            <a:r>
              <a:rPr lang="en-US" dirty="0"/>
              <a:t> and start the sequencing process.</a:t>
            </a:r>
          </a:p>
          <a:p>
            <a:pPr marL="285750" indent="-285750">
              <a:buClr>
                <a:schemeClr val="accent2">
                  <a:lumMod val="75000"/>
                </a:schemeClr>
              </a:buClr>
              <a:buSzPct val="80000"/>
              <a:buFont typeface="Arial" panose="020B0604020202020204" pitchFamily="34" charset="0"/>
              <a:buChar char="•"/>
            </a:pPr>
            <a:r>
              <a:rPr lang="en-US" dirty="0"/>
              <a:t>Libraries can be created by starting from either genomic DNA or RNA. </a:t>
            </a:r>
            <a:endParaRPr lang="el-GR" dirty="0"/>
          </a:p>
          <a:p>
            <a:pPr marL="285750" indent="-285750">
              <a:buClr>
                <a:schemeClr val="accent2">
                  <a:lumMod val="75000"/>
                </a:schemeClr>
              </a:buClr>
              <a:buSzPct val="80000"/>
              <a:buFont typeface="Arial" panose="020B0604020202020204" pitchFamily="34" charset="0"/>
              <a:buChar char="•"/>
            </a:pPr>
            <a:r>
              <a:rPr lang="en-US" dirty="0"/>
              <a:t>The workflow for the preparation of a DNA sequencing library consists of three fundamental steps:</a:t>
            </a:r>
          </a:p>
          <a:p>
            <a:pPr marL="273050" indent="79375"/>
            <a:r>
              <a:rPr lang="en-US" dirty="0"/>
              <a:t>1. Fragmentation and sizing of the nucleic acid (DNA or RNA) to obtain fragments of a predefined length</a:t>
            </a:r>
          </a:p>
          <a:p>
            <a:pPr marL="273050" indent="79375"/>
            <a:r>
              <a:rPr lang="en-US" dirty="0"/>
              <a:t>2. Attachment of the adapters to the extremities of the fragments</a:t>
            </a:r>
          </a:p>
          <a:p>
            <a:pPr marL="273050" indent="79375"/>
            <a:r>
              <a:rPr lang="en-US" dirty="0"/>
              <a:t>3. Library quantification</a:t>
            </a:r>
          </a:p>
        </p:txBody>
      </p:sp>
      <p:sp>
        <p:nvSpPr>
          <p:cNvPr id="14" name="Rectangle 13">
            <a:extLst>
              <a:ext uri="{FF2B5EF4-FFF2-40B4-BE49-F238E27FC236}">
                <a16:creationId xmlns:a16="http://schemas.microsoft.com/office/drawing/2014/main" id="{5A95589A-BF74-4837-9483-02B9257F1C0F}"/>
              </a:ext>
            </a:extLst>
          </p:cNvPr>
          <p:cNvSpPr/>
          <p:nvPr/>
        </p:nvSpPr>
        <p:spPr>
          <a:xfrm>
            <a:off x="606117" y="116040"/>
            <a:ext cx="2408993" cy="911019"/>
          </a:xfrm>
          <a:prstGeom prst="rect">
            <a:avLst/>
          </a:prstGeom>
        </p:spPr>
        <p:txBody>
          <a:bodyPr wrap="none">
            <a:spAutoFit/>
          </a:bodyPr>
          <a:lstStyle/>
          <a:p>
            <a:pPr lvl="0">
              <a:lnSpc>
                <a:spcPct val="95000"/>
              </a:lnSpc>
              <a:spcBef>
                <a:spcPct val="0"/>
              </a:spcBef>
            </a:pPr>
            <a:r>
              <a:rPr lang="en-US" altLang="en-US" sz="3200" b="1" i="1" dirty="0">
                <a:solidFill>
                  <a:srgbClr val="003366"/>
                </a:solidFill>
              </a:rPr>
              <a:t>NGS</a:t>
            </a:r>
          </a:p>
          <a:p>
            <a:pPr lvl="0">
              <a:lnSpc>
                <a:spcPct val="95000"/>
              </a:lnSpc>
              <a:spcBef>
                <a:spcPct val="0"/>
              </a:spcBef>
            </a:pPr>
            <a:r>
              <a:rPr lang="en-US" altLang="en-US" sz="2400" b="1" i="1" dirty="0">
                <a:solidFill>
                  <a:schemeClr val="accent2">
                    <a:lumMod val="75000"/>
                  </a:schemeClr>
                </a:solidFill>
              </a:rPr>
              <a:t>Terms &amp; concepts</a:t>
            </a:r>
          </a:p>
        </p:txBody>
      </p:sp>
      <p:pic>
        <p:nvPicPr>
          <p:cNvPr id="19" name="Picture 10" descr="GENOME-HEADER">
            <a:extLst>
              <a:ext uri="{FF2B5EF4-FFF2-40B4-BE49-F238E27FC236}">
                <a16:creationId xmlns:a16="http://schemas.microsoft.com/office/drawing/2014/main" id="{8F137E0A-6154-461F-96FF-88E1367311C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15697" y="0"/>
            <a:ext cx="2576303" cy="3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8100C7F3-4F02-4D29-8A5C-DECC307DC32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54501" y="3654045"/>
            <a:ext cx="7805264" cy="2448388"/>
          </a:xfrm>
          <a:prstGeom prst="rect">
            <a:avLst/>
          </a:prstGeom>
        </p:spPr>
      </p:pic>
    </p:spTree>
    <p:extLst>
      <p:ext uri="{BB962C8B-B14F-4D97-AF65-F5344CB8AC3E}">
        <p14:creationId xmlns:p14="http://schemas.microsoft.com/office/powerpoint/2010/main" val="302971118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6303</TotalTime>
  <Words>4910</Words>
  <Application>Microsoft Office PowerPoint</Application>
  <PresentationFormat>Widescreen</PresentationFormat>
  <Paragraphs>732</Paragraphs>
  <Slides>70</Slides>
  <Notes>67</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70</vt:i4>
      </vt:variant>
    </vt:vector>
  </HeadingPairs>
  <TitlesOfParts>
    <vt:vector size="80" baseType="lpstr">
      <vt:lpstr>MS PGothic</vt:lpstr>
      <vt:lpstr>Arial</vt:lpstr>
      <vt:lpstr>Berlin Sans FB</vt:lpstr>
      <vt:lpstr>Calibri</vt:lpstr>
      <vt:lpstr>Calibri Light</vt:lpstr>
      <vt:lpstr>Cambria</vt:lpstr>
      <vt:lpstr>Century Gothic</vt:lpstr>
      <vt:lpstr>Times New Roman</vt:lpstr>
      <vt:lpstr>Wingdings</vt:lpstr>
      <vt:lpstr>Office Theme</vt:lpstr>
      <vt:lpstr>NGS  Technologies &amp; Applications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Giannis Vatsellas</dc:creator>
  <cp:lastModifiedBy>Giannis Vatsellas</cp:lastModifiedBy>
  <cp:revision>600</cp:revision>
  <dcterms:created xsi:type="dcterms:W3CDTF">2024-04-09T13:33:42Z</dcterms:created>
  <dcterms:modified xsi:type="dcterms:W3CDTF">2025-06-11T15:56:03Z</dcterms:modified>
</cp:coreProperties>
</file>