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71"/>
  </p:notesMasterIdLst>
  <p:sldIdLst>
    <p:sldId id="256" r:id="rId3"/>
    <p:sldId id="257" r:id="rId4"/>
    <p:sldId id="382" r:id="rId5"/>
    <p:sldId id="383" r:id="rId6"/>
    <p:sldId id="258" r:id="rId7"/>
    <p:sldId id="392" r:id="rId8"/>
    <p:sldId id="393" r:id="rId9"/>
    <p:sldId id="386" r:id="rId10"/>
    <p:sldId id="387" r:id="rId11"/>
    <p:sldId id="388" r:id="rId12"/>
    <p:sldId id="389" r:id="rId13"/>
    <p:sldId id="390" r:id="rId14"/>
    <p:sldId id="379" r:id="rId15"/>
    <p:sldId id="409" r:id="rId16"/>
    <p:sldId id="410" r:id="rId17"/>
    <p:sldId id="384" r:id="rId18"/>
    <p:sldId id="385" r:id="rId19"/>
    <p:sldId id="411" r:id="rId20"/>
    <p:sldId id="412" r:id="rId21"/>
    <p:sldId id="413" r:id="rId22"/>
    <p:sldId id="414" r:id="rId23"/>
    <p:sldId id="331" r:id="rId24"/>
    <p:sldId id="415" r:id="rId25"/>
    <p:sldId id="416" r:id="rId26"/>
    <p:sldId id="417" r:id="rId27"/>
    <p:sldId id="418" r:id="rId28"/>
    <p:sldId id="419" r:id="rId29"/>
    <p:sldId id="420" r:id="rId30"/>
    <p:sldId id="421" r:id="rId31"/>
    <p:sldId id="422" r:id="rId32"/>
    <p:sldId id="423" r:id="rId33"/>
    <p:sldId id="424"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 id="276" r:id="rId47"/>
    <p:sldId id="277" r:id="rId48"/>
    <p:sldId id="278" r:id="rId49"/>
    <p:sldId id="279" r:id="rId50"/>
    <p:sldId id="280" r:id="rId51"/>
    <p:sldId id="281" r:id="rId52"/>
    <p:sldId id="282" r:id="rId53"/>
    <p:sldId id="283" r:id="rId54"/>
    <p:sldId id="284" r:id="rId55"/>
    <p:sldId id="285" r:id="rId56"/>
    <p:sldId id="425" r:id="rId57"/>
    <p:sldId id="286" r:id="rId58"/>
    <p:sldId id="287" r:id="rId59"/>
    <p:sldId id="288" r:id="rId60"/>
    <p:sldId id="293" r:id="rId61"/>
    <p:sldId id="294" r:id="rId62"/>
    <p:sldId id="295" r:id="rId63"/>
    <p:sldId id="296" r:id="rId64"/>
    <p:sldId id="297" r:id="rId65"/>
    <p:sldId id="298" r:id="rId66"/>
    <p:sldId id="428" r:id="rId67"/>
    <p:sldId id="427" r:id="rId68"/>
    <p:sldId id="426" r:id="rId69"/>
    <p:sldId id="299" r:id="rId70"/>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30"/>
    <p:restoredTop sz="67680"/>
  </p:normalViewPr>
  <p:slideViewPr>
    <p:cSldViewPr>
      <p:cViewPr varScale="1">
        <p:scale>
          <a:sx n="81" d="100"/>
          <a:sy n="81" d="100"/>
        </p:scale>
        <p:origin x="1688" y="17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F349EB-A12F-4473-A852-976156024C0C}"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1C9BF837-85F4-4562-990C-DBD7609776F0}">
      <dgm:prSet/>
      <dgm:spPr/>
      <dgm:t>
        <a:bodyPr/>
        <a:lstStyle/>
        <a:p>
          <a:r>
            <a:rPr lang="en-US" b="1" i="0"/>
            <a:t>Prognosis = foreseeing / foretelling / predicting </a:t>
          </a:r>
          <a:endParaRPr lang="en-US"/>
        </a:p>
      </dgm:t>
    </dgm:pt>
    <dgm:pt modelId="{5580B2E5-B7EF-4B66-A9E3-2B15DED89FAA}" type="parTrans" cxnId="{D26FBB09-2D86-4D25-82DD-F52C723E9035}">
      <dgm:prSet/>
      <dgm:spPr/>
      <dgm:t>
        <a:bodyPr/>
        <a:lstStyle/>
        <a:p>
          <a:endParaRPr lang="en-US"/>
        </a:p>
      </dgm:t>
    </dgm:pt>
    <dgm:pt modelId="{A449DAED-F7F1-4FE3-AF94-56B04085F3FD}" type="sibTrans" cxnId="{D26FBB09-2D86-4D25-82DD-F52C723E9035}">
      <dgm:prSet/>
      <dgm:spPr/>
      <dgm:t>
        <a:bodyPr/>
        <a:lstStyle/>
        <a:p>
          <a:endParaRPr lang="en-US"/>
        </a:p>
      </dgm:t>
    </dgm:pt>
    <dgm:pt modelId="{8046E80A-1B47-45D6-A57B-E0CA3BF5DE27}">
      <dgm:prSet/>
      <dgm:spPr/>
      <dgm:t>
        <a:bodyPr/>
        <a:lstStyle/>
        <a:p>
          <a:r>
            <a:rPr lang="en-US"/>
            <a:t>Weather forecasts/ Banks going bankrupt</a:t>
          </a:r>
        </a:p>
      </dgm:t>
    </dgm:pt>
    <dgm:pt modelId="{7AAC70AB-422C-4BD5-9E74-3ACEB461DEB5}" type="parTrans" cxnId="{10BECABE-9AA7-4D92-802A-B89A56C73CA2}">
      <dgm:prSet/>
      <dgm:spPr/>
      <dgm:t>
        <a:bodyPr/>
        <a:lstStyle/>
        <a:p>
          <a:endParaRPr lang="en-US"/>
        </a:p>
      </dgm:t>
    </dgm:pt>
    <dgm:pt modelId="{5E4AC551-3EC8-42F9-BFB9-AC08106410EA}" type="sibTrans" cxnId="{10BECABE-9AA7-4D92-802A-B89A56C73CA2}">
      <dgm:prSet/>
      <dgm:spPr/>
      <dgm:t>
        <a:bodyPr/>
        <a:lstStyle/>
        <a:p>
          <a:endParaRPr lang="en-US"/>
        </a:p>
      </dgm:t>
    </dgm:pt>
    <dgm:pt modelId="{0ADC7119-A092-452A-9CDF-E6E26DE83F66}">
      <dgm:prSet/>
      <dgm:spPr/>
      <dgm:t>
        <a:bodyPr/>
        <a:lstStyle/>
        <a:p>
          <a:r>
            <a:rPr lang="en-US" b="1" i="0"/>
            <a:t>Medical textbooks: (average) course of an illness </a:t>
          </a:r>
          <a:endParaRPr lang="en-US"/>
        </a:p>
      </dgm:t>
    </dgm:pt>
    <dgm:pt modelId="{F69015FE-3ED8-46D8-B5B1-12F7FC548FB7}" type="parTrans" cxnId="{382D764D-D6D8-4F33-96F5-8750B839CA37}">
      <dgm:prSet/>
      <dgm:spPr/>
      <dgm:t>
        <a:bodyPr/>
        <a:lstStyle/>
        <a:p>
          <a:endParaRPr lang="en-US"/>
        </a:p>
      </dgm:t>
    </dgm:pt>
    <dgm:pt modelId="{8062DC5B-2E5E-4CF2-B69D-FC73E61AD2F9}" type="sibTrans" cxnId="{382D764D-D6D8-4F33-96F5-8750B839CA37}">
      <dgm:prSet/>
      <dgm:spPr/>
      <dgm:t>
        <a:bodyPr/>
        <a:lstStyle/>
        <a:p>
          <a:endParaRPr lang="en-US"/>
        </a:p>
      </dgm:t>
    </dgm:pt>
    <dgm:pt modelId="{25B6F414-8681-4EA2-BE91-B553FAB82265}">
      <dgm:prSet/>
      <dgm:spPr/>
      <dgm:t>
        <a:bodyPr/>
        <a:lstStyle/>
        <a:p>
          <a:r>
            <a:rPr lang="en-US"/>
            <a:t>Myocardial infarction, Alzheimer</a:t>
          </a:r>
          <a:r>
            <a:rPr lang="en-US" b="1"/>
            <a:t> </a:t>
          </a:r>
          <a:r>
            <a:rPr lang="en-US"/>
            <a:t>disease etc.</a:t>
          </a:r>
        </a:p>
      </dgm:t>
    </dgm:pt>
    <dgm:pt modelId="{4077B316-5A76-4910-8BEB-406EAFA8C082}" type="parTrans" cxnId="{BDD953DE-E206-41CE-86A6-F6FB88E58924}">
      <dgm:prSet/>
      <dgm:spPr/>
      <dgm:t>
        <a:bodyPr/>
        <a:lstStyle/>
        <a:p>
          <a:endParaRPr lang="en-US"/>
        </a:p>
      </dgm:t>
    </dgm:pt>
    <dgm:pt modelId="{1E4A827C-3F20-4516-8FF9-ABCB092E0E69}" type="sibTrans" cxnId="{BDD953DE-E206-41CE-86A6-F6FB88E58924}">
      <dgm:prSet/>
      <dgm:spPr/>
      <dgm:t>
        <a:bodyPr/>
        <a:lstStyle/>
        <a:p>
          <a:endParaRPr lang="en-US"/>
        </a:p>
      </dgm:t>
    </dgm:pt>
    <dgm:pt modelId="{E09C9A14-CE23-0F40-858D-484E5528E53A}" type="pres">
      <dgm:prSet presAssocID="{06F349EB-A12F-4473-A852-976156024C0C}" presName="hierChild1" presStyleCnt="0">
        <dgm:presLayoutVars>
          <dgm:chPref val="1"/>
          <dgm:dir/>
          <dgm:animOne val="branch"/>
          <dgm:animLvl val="lvl"/>
          <dgm:resizeHandles/>
        </dgm:presLayoutVars>
      </dgm:prSet>
      <dgm:spPr/>
    </dgm:pt>
    <dgm:pt modelId="{571C3ACC-68F0-FF46-B9A0-648E9E794571}" type="pres">
      <dgm:prSet presAssocID="{1C9BF837-85F4-4562-990C-DBD7609776F0}" presName="hierRoot1" presStyleCnt="0"/>
      <dgm:spPr/>
    </dgm:pt>
    <dgm:pt modelId="{65F86413-0BA0-2640-A940-AB35BAAD8F65}" type="pres">
      <dgm:prSet presAssocID="{1C9BF837-85F4-4562-990C-DBD7609776F0}" presName="composite" presStyleCnt="0"/>
      <dgm:spPr/>
    </dgm:pt>
    <dgm:pt modelId="{6D237127-3E30-7547-863C-8D764310BE04}" type="pres">
      <dgm:prSet presAssocID="{1C9BF837-85F4-4562-990C-DBD7609776F0}" presName="background" presStyleLbl="node0" presStyleIdx="0" presStyleCnt="2"/>
      <dgm:spPr/>
    </dgm:pt>
    <dgm:pt modelId="{E2855A61-AB67-A149-BD68-A05D3E28C508}" type="pres">
      <dgm:prSet presAssocID="{1C9BF837-85F4-4562-990C-DBD7609776F0}" presName="text" presStyleLbl="fgAcc0" presStyleIdx="0" presStyleCnt="2">
        <dgm:presLayoutVars>
          <dgm:chPref val="3"/>
        </dgm:presLayoutVars>
      </dgm:prSet>
      <dgm:spPr/>
    </dgm:pt>
    <dgm:pt modelId="{3ECE6B1C-0A8D-F24D-9F35-F8A91BBA48BE}" type="pres">
      <dgm:prSet presAssocID="{1C9BF837-85F4-4562-990C-DBD7609776F0}" presName="hierChild2" presStyleCnt="0"/>
      <dgm:spPr/>
    </dgm:pt>
    <dgm:pt modelId="{E1DC8A26-DC96-4245-9D22-B3F1D5B8F9E0}" type="pres">
      <dgm:prSet presAssocID="{7AAC70AB-422C-4BD5-9E74-3ACEB461DEB5}" presName="Name10" presStyleLbl="parChTrans1D2" presStyleIdx="0" presStyleCnt="2"/>
      <dgm:spPr/>
    </dgm:pt>
    <dgm:pt modelId="{228FE80B-5A83-EA49-9DB4-D21FCBC4FC8B}" type="pres">
      <dgm:prSet presAssocID="{8046E80A-1B47-45D6-A57B-E0CA3BF5DE27}" presName="hierRoot2" presStyleCnt="0"/>
      <dgm:spPr/>
    </dgm:pt>
    <dgm:pt modelId="{35DE751E-BD87-9744-8856-1211F04DED4B}" type="pres">
      <dgm:prSet presAssocID="{8046E80A-1B47-45D6-A57B-E0CA3BF5DE27}" presName="composite2" presStyleCnt="0"/>
      <dgm:spPr/>
    </dgm:pt>
    <dgm:pt modelId="{79358CF5-184B-4447-899D-DC8623D4A47F}" type="pres">
      <dgm:prSet presAssocID="{8046E80A-1B47-45D6-A57B-E0CA3BF5DE27}" presName="background2" presStyleLbl="node2" presStyleIdx="0" presStyleCnt="2"/>
      <dgm:spPr/>
    </dgm:pt>
    <dgm:pt modelId="{2AFE89E3-0A92-B640-BDAD-D4A30F95B17B}" type="pres">
      <dgm:prSet presAssocID="{8046E80A-1B47-45D6-A57B-E0CA3BF5DE27}" presName="text2" presStyleLbl="fgAcc2" presStyleIdx="0" presStyleCnt="2">
        <dgm:presLayoutVars>
          <dgm:chPref val="3"/>
        </dgm:presLayoutVars>
      </dgm:prSet>
      <dgm:spPr/>
    </dgm:pt>
    <dgm:pt modelId="{65EFFF1D-D8AA-414D-94A5-455B3BD9A8D6}" type="pres">
      <dgm:prSet presAssocID="{8046E80A-1B47-45D6-A57B-E0CA3BF5DE27}" presName="hierChild3" presStyleCnt="0"/>
      <dgm:spPr/>
    </dgm:pt>
    <dgm:pt modelId="{33142E18-7106-C745-A820-97E0A31D4D3B}" type="pres">
      <dgm:prSet presAssocID="{0ADC7119-A092-452A-9CDF-E6E26DE83F66}" presName="hierRoot1" presStyleCnt="0"/>
      <dgm:spPr/>
    </dgm:pt>
    <dgm:pt modelId="{C3AD2507-719D-1344-A8B7-C0B99D6DEFCD}" type="pres">
      <dgm:prSet presAssocID="{0ADC7119-A092-452A-9CDF-E6E26DE83F66}" presName="composite" presStyleCnt="0"/>
      <dgm:spPr/>
    </dgm:pt>
    <dgm:pt modelId="{AACA4C44-3FA1-654A-8006-5FCC4293FBA3}" type="pres">
      <dgm:prSet presAssocID="{0ADC7119-A092-452A-9CDF-E6E26DE83F66}" presName="background" presStyleLbl="node0" presStyleIdx="1" presStyleCnt="2"/>
      <dgm:spPr/>
    </dgm:pt>
    <dgm:pt modelId="{C0F96040-E474-8A43-9A69-BCF4069FE84F}" type="pres">
      <dgm:prSet presAssocID="{0ADC7119-A092-452A-9CDF-E6E26DE83F66}" presName="text" presStyleLbl="fgAcc0" presStyleIdx="1" presStyleCnt="2">
        <dgm:presLayoutVars>
          <dgm:chPref val="3"/>
        </dgm:presLayoutVars>
      </dgm:prSet>
      <dgm:spPr/>
    </dgm:pt>
    <dgm:pt modelId="{E0E2ED49-58A4-154E-AAF9-C9D3DD21C571}" type="pres">
      <dgm:prSet presAssocID="{0ADC7119-A092-452A-9CDF-E6E26DE83F66}" presName="hierChild2" presStyleCnt="0"/>
      <dgm:spPr/>
    </dgm:pt>
    <dgm:pt modelId="{83EEB306-924B-C24E-912B-B0EB3356FC14}" type="pres">
      <dgm:prSet presAssocID="{4077B316-5A76-4910-8BEB-406EAFA8C082}" presName="Name10" presStyleLbl="parChTrans1D2" presStyleIdx="1" presStyleCnt="2"/>
      <dgm:spPr/>
    </dgm:pt>
    <dgm:pt modelId="{50270AE7-29ED-B64F-87E9-812485FBF39F}" type="pres">
      <dgm:prSet presAssocID="{25B6F414-8681-4EA2-BE91-B553FAB82265}" presName="hierRoot2" presStyleCnt="0"/>
      <dgm:spPr/>
    </dgm:pt>
    <dgm:pt modelId="{D9841674-7FBC-0B43-AEE3-D575279EE567}" type="pres">
      <dgm:prSet presAssocID="{25B6F414-8681-4EA2-BE91-B553FAB82265}" presName="composite2" presStyleCnt="0"/>
      <dgm:spPr/>
    </dgm:pt>
    <dgm:pt modelId="{76F2C0B5-2C31-B04F-8D8A-E096F1E41E72}" type="pres">
      <dgm:prSet presAssocID="{25B6F414-8681-4EA2-BE91-B553FAB82265}" presName="background2" presStyleLbl="node2" presStyleIdx="1" presStyleCnt="2"/>
      <dgm:spPr/>
    </dgm:pt>
    <dgm:pt modelId="{E1A8EB36-662B-3B43-B56C-7258F5AE7EFD}" type="pres">
      <dgm:prSet presAssocID="{25B6F414-8681-4EA2-BE91-B553FAB82265}" presName="text2" presStyleLbl="fgAcc2" presStyleIdx="1" presStyleCnt="2">
        <dgm:presLayoutVars>
          <dgm:chPref val="3"/>
        </dgm:presLayoutVars>
      </dgm:prSet>
      <dgm:spPr/>
    </dgm:pt>
    <dgm:pt modelId="{36BB4D38-C28C-4C41-9163-CFE285DC957D}" type="pres">
      <dgm:prSet presAssocID="{25B6F414-8681-4EA2-BE91-B553FAB82265}" presName="hierChild3" presStyleCnt="0"/>
      <dgm:spPr/>
    </dgm:pt>
  </dgm:ptLst>
  <dgm:cxnLst>
    <dgm:cxn modelId="{BD0CB402-5527-F04E-8C15-6B8AEB34A8A3}" type="presOf" srcId="{8046E80A-1B47-45D6-A57B-E0CA3BF5DE27}" destId="{2AFE89E3-0A92-B640-BDAD-D4A30F95B17B}" srcOrd="0" destOrd="0" presId="urn:microsoft.com/office/officeart/2005/8/layout/hierarchy1"/>
    <dgm:cxn modelId="{851B4704-4651-864B-9E0F-57ACB37D60C6}" type="presOf" srcId="{06F349EB-A12F-4473-A852-976156024C0C}" destId="{E09C9A14-CE23-0F40-858D-484E5528E53A}" srcOrd="0" destOrd="0" presId="urn:microsoft.com/office/officeart/2005/8/layout/hierarchy1"/>
    <dgm:cxn modelId="{D26FBB09-2D86-4D25-82DD-F52C723E9035}" srcId="{06F349EB-A12F-4473-A852-976156024C0C}" destId="{1C9BF837-85F4-4562-990C-DBD7609776F0}" srcOrd="0" destOrd="0" parTransId="{5580B2E5-B7EF-4B66-A9E3-2B15DED89FAA}" sibTransId="{A449DAED-F7F1-4FE3-AF94-56B04085F3FD}"/>
    <dgm:cxn modelId="{5DFC7F12-9EE1-AA4B-B978-F66CDA8DC0BE}" type="presOf" srcId="{0ADC7119-A092-452A-9CDF-E6E26DE83F66}" destId="{C0F96040-E474-8A43-9A69-BCF4069FE84F}" srcOrd="0" destOrd="0" presId="urn:microsoft.com/office/officeart/2005/8/layout/hierarchy1"/>
    <dgm:cxn modelId="{480C1125-BB6D-1848-9BC4-E5581A096A49}" type="presOf" srcId="{4077B316-5A76-4910-8BEB-406EAFA8C082}" destId="{83EEB306-924B-C24E-912B-B0EB3356FC14}" srcOrd="0" destOrd="0" presId="urn:microsoft.com/office/officeart/2005/8/layout/hierarchy1"/>
    <dgm:cxn modelId="{382D764D-D6D8-4F33-96F5-8750B839CA37}" srcId="{06F349EB-A12F-4473-A852-976156024C0C}" destId="{0ADC7119-A092-452A-9CDF-E6E26DE83F66}" srcOrd="1" destOrd="0" parTransId="{F69015FE-3ED8-46D8-B5B1-12F7FC548FB7}" sibTransId="{8062DC5B-2E5E-4CF2-B69D-FC73E61AD2F9}"/>
    <dgm:cxn modelId="{10BECABE-9AA7-4D92-802A-B89A56C73CA2}" srcId="{1C9BF837-85F4-4562-990C-DBD7609776F0}" destId="{8046E80A-1B47-45D6-A57B-E0CA3BF5DE27}" srcOrd="0" destOrd="0" parTransId="{7AAC70AB-422C-4BD5-9E74-3ACEB461DEB5}" sibTransId="{5E4AC551-3EC8-42F9-BFB9-AC08106410EA}"/>
    <dgm:cxn modelId="{BC6400C2-8474-8541-8DBC-25EC3D70BE3F}" type="presOf" srcId="{1C9BF837-85F4-4562-990C-DBD7609776F0}" destId="{E2855A61-AB67-A149-BD68-A05D3E28C508}" srcOrd="0" destOrd="0" presId="urn:microsoft.com/office/officeart/2005/8/layout/hierarchy1"/>
    <dgm:cxn modelId="{1ACA8FCF-6F15-264A-9A64-3938C89CDA82}" type="presOf" srcId="{7AAC70AB-422C-4BD5-9E74-3ACEB461DEB5}" destId="{E1DC8A26-DC96-4245-9D22-B3F1D5B8F9E0}" srcOrd="0" destOrd="0" presId="urn:microsoft.com/office/officeart/2005/8/layout/hierarchy1"/>
    <dgm:cxn modelId="{BDD953DE-E206-41CE-86A6-F6FB88E58924}" srcId="{0ADC7119-A092-452A-9CDF-E6E26DE83F66}" destId="{25B6F414-8681-4EA2-BE91-B553FAB82265}" srcOrd="0" destOrd="0" parTransId="{4077B316-5A76-4910-8BEB-406EAFA8C082}" sibTransId="{1E4A827C-3F20-4516-8FF9-ABCB092E0E69}"/>
    <dgm:cxn modelId="{68BB5BE0-6144-E24C-8B10-839AE1AECAC9}" type="presOf" srcId="{25B6F414-8681-4EA2-BE91-B553FAB82265}" destId="{E1A8EB36-662B-3B43-B56C-7258F5AE7EFD}" srcOrd="0" destOrd="0" presId="urn:microsoft.com/office/officeart/2005/8/layout/hierarchy1"/>
    <dgm:cxn modelId="{7D25C873-1356-ED48-AE32-DD2674AF3EE9}" type="presParOf" srcId="{E09C9A14-CE23-0F40-858D-484E5528E53A}" destId="{571C3ACC-68F0-FF46-B9A0-648E9E794571}" srcOrd="0" destOrd="0" presId="urn:microsoft.com/office/officeart/2005/8/layout/hierarchy1"/>
    <dgm:cxn modelId="{C6C45C20-3C16-A041-8EA0-B0C2C3E53EB0}" type="presParOf" srcId="{571C3ACC-68F0-FF46-B9A0-648E9E794571}" destId="{65F86413-0BA0-2640-A940-AB35BAAD8F65}" srcOrd="0" destOrd="0" presId="urn:microsoft.com/office/officeart/2005/8/layout/hierarchy1"/>
    <dgm:cxn modelId="{6C536D92-8321-784E-A5E1-00524DA3407A}" type="presParOf" srcId="{65F86413-0BA0-2640-A940-AB35BAAD8F65}" destId="{6D237127-3E30-7547-863C-8D764310BE04}" srcOrd="0" destOrd="0" presId="urn:microsoft.com/office/officeart/2005/8/layout/hierarchy1"/>
    <dgm:cxn modelId="{AFEDA73B-FA11-DE46-A687-E804C56E2965}" type="presParOf" srcId="{65F86413-0BA0-2640-A940-AB35BAAD8F65}" destId="{E2855A61-AB67-A149-BD68-A05D3E28C508}" srcOrd="1" destOrd="0" presId="urn:microsoft.com/office/officeart/2005/8/layout/hierarchy1"/>
    <dgm:cxn modelId="{5D0747B1-698C-C944-9D01-2215F13C98B5}" type="presParOf" srcId="{571C3ACC-68F0-FF46-B9A0-648E9E794571}" destId="{3ECE6B1C-0A8D-F24D-9F35-F8A91BBA48BE}" srcOrd="1" destOrd="0" presId="urn:microsoft.com/office/officeart/2005/8/layout/hierarchy1"/>
    <dgm:cxn modelId="{12574FBA-5802-804D-A526-2D2709D7B595}" type="presParOf" srcId="{3ECE6B1C-0A8D-F24D-9F35-F8A91BBA48BE}" destId="{E1DC8A26-DC96-4245-9D22-B3F1D5B8F9E0}" srcOrd="0" destOrd="0" presId="urn:microsoft.com/office/officeart/2005/8/layout/hierarchy1"/>
    <dgm:cxn modelId="{C35D52FB-7524-0A46-B081-51E51787CB6B}" type="presParOf" srcId="{3ECE6B1C-0A8D-F24D-9F35-F8A91BBA48BE}" destId="{228FE80B-5A83-EA49-9DB4-D21FCBC4FC8B}" srcOrd="1" destOrd="0" presId="urn:microsoft.com/office/officeart/2005/8/layout/hierarchy1"/>
    <dgm:cxn modelId="{7CB05934-3C1C-A843-B2E9-2EB257EEF1E5}" type="presParOf" srcId="{228FE80B-5A83-EA49-9DB4-D21FCBC4FC8B}" destId="{35DE751E-BD87-9744-8856-1211F04DED4B}" srcOrd="0" destOrd="0" presId="urn:microsoft.com/office/officeart/2005/8/layout/hierarchy1"/>
    <dgm:cxn modelId="{829D47C8-B2AB-4D41-8571-1E3C2FC89653}" type="presParOf" srcId="{35DE751E-BD87-9744-8856-1211F04DED4B}" destId="{79358CF5-184B-4447-899D-DC8623D4A47F}" srcOrd="0" destOrd="0" presId="urn:microsoft.com/office/officeart/2005/8/layout/hierarchy1"/>
    <dgm:cxn modelId="{6A437869-F8D6-F542-90DF-C39BB35439C8}" type="presParOf" srcId="{35DE751E-BD87-9744-8856-1211F04DED4B}" destId="{2AFE89E3-0A92-B640-BDAD-D4A30F95B17B}" srcOrd="1" destOrd="0" presId="urn:microsoft.com/office/officeart/2005/8/layout/hierarchy1"/>
    <dgm:cxn modelId="{BA91891B-E88B-FF48-836E-4464B764AC4B}" type="presParOf" srcId="{228FE80B-5A83-EA49-9DB4-D21FCBC4FC8B}" destId="{65EFFF1D-D8AA-414D-94A5-455B3BD9A8D6}" srcOrd="1" destOrd="0" presId="urn:microsoft.com/office/officeart/2005/8/layout/hierarchy1"/>
    <dgm:cxn modelId="{AF4A1FFC-429F-3D48-9996-F054B49FC678}" type="presParOf" srcId="{E09C9A14-CE23-0F40-858D-484E5528E53A}" destId="{33142E18-7106-C745-A820-97E0A31D4D3B}" srcOrd="1" destOrd="0" presId="urn:microsoft.com/office/officeart/2005/8/layout/hierarchy1"/>
    <dgm:cxn modelId="{99E85796-3CC3-DA49-9686-BA57084B7DAF}" type="presParOf" srcId="{33142E18-7106-C745-A820-97E0A31D4D3B}" destId="{C3AD2507-719D-1344-A8B7-C0B99D6DEFCD}" srcOrd="0" destOrd="0" presId="urn:microsoft.com/office/officeart/2005/8/layout/hierarchy1"/>
    <dgm:cxn modelId="{0F072687-BA48-C644-9A23-B603FCDDC091}" type="presParOf" srcId="{C3AD2507-719D-1344-A8B7-C0B99D6DEFCD}" destId="{AACA4C44-3FA1-654A-8006-5FCC4293FBA3}" srcOrd="0" destOrd="0" presId="urn:microsoft.com/office/officeart/2005/8/layout/hierarchy1"/>
    <dgm:cxn modelId="{08F8D008-4EB0-BF4A-9244-896CF1E6E8A5}" type="presParOf" srcId="{C3AD2507-719D-1344-A8B7-C0B99D6DEFCD}" destId="{C0F96040-E474-8A43-9A69-BCF4069FE84F}" srcOrd="1" destOrd="0" presId="urn:microsoft.com/office/officeart/2005/8/layout/hierarchy1"/>
    <dgm:cxn modelId="{B2DADB14-395C-0940-8D07-232C6A34FB7C}" type="presParOf" srcId="{33142E18-7106-C745-A820-97E0A31D4D3B}" destId="{E0E2ED49-58A4-154E-AAF9-C9D3DD21C571}" srcOrd="1" destOrd="0" presId="urn:microsoft.com/office/officeart/2005/8/layout/hierarchy1"/>
    <dgm:cxn modelId="{154C7B53-6FB4-C74D-8387-204235203A71}" type="presParOf" srcId="{E0E2ED49-58A4-154E-AAF9-C9D3DD21C571}" destId="{83EEB306-924B-C24E-912B-B0EB3356FC14}" srcOrd="0" destOrd="0" presId="urn:microsoft.com/office/officeart/2005/8/layout/hierarchy1"/>
    <dgm:cxn modelId="{4CB6D839-E0C3-8B43-998D-4AD3A3DC0BEB}" type="presParOf" srcId="{E0E2ED49-58A4-154E-AAF9-C9D3DD21C571}" destId="{50270AE7-29ED-B64F-87E9-812485FBF39F}" srcOrd="1" destOrd="0" presId="urn:microsoft.com/office/officeart/2005/8/layout/hierarchy1"/>
    <dgm:cxn modelId="{8F07B693-D72A-9D4D-B359-52B2C483FCC7}" type="presParOf" srcId="{50270AE7-29ED-B64F-87E9-812485FBF39F}" destId="{D9841674-7FBC-0B43-AEE3-D575279EE567}" srcOrd="0" destOrd="0" presId="urn:microsoft.com/office/officeart/2005/8/layout/hierarchy1"/>
    <dgm:cxn modelId="{21AD4DC3-C9DF-4E42-BF2D-F2C782A8C3FB}" type="presParOf" srcId="{D9841674-7FBC-0B43-AEE3-D575279EE567}" destId="{76F2C0B5-2C31-B04F-8D8A-E096F1E41E72}" srcOrd="0" destOrd="0" presId="urn:microsoft.com/office/officeart/2005/8/layout/hierarchy1"/>
    <dgm:cxn modelId="{0E981530-8B4D-044A-983B-19EBB0481BC3}" type="presParOf" srcId="{D9841674-7FBC-0B43-AEE3-D575279EE567}" destId="{E1A8EB36-662B-3B43-B56C-7258F5AE7EFD}" srcOrd="1" destOrd="0" presId="urn:microsoft.com/office/officeart/2005/8/layout/hierarchy1"/>
    <dgm:cxn modelId="{C56538F5-3BD3-724A-B608-F81B2478C1E3}" type="presParOf" srcId="{50270AE7-29ED-B64F-87E9-812485FBF39F}" destId="{36BB4D38-C28C-4C41-9163-CFE285DC957D}"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EEB306-924B-C24E-912B-B0EB3356FC14}">
      <dsp:nvSpPr>
        <dsp:cNvPr id="0" name=""/>
        <dsp:cNvSpPr/>
      </dsp:nvSpPr>
      <dsp:spPr>
        <a:xfrm>
          <a:off x="6648108" y="1405930"/>
          <a:ext cx="91440" cy="643860"/>
        </a:xfrm>
        <a:custGeom>
          <a:avLst/>
          <a:gdLst/>
          <a:ahLst/>
          <a:cxnLst/>
          <a:rect l="0" t="0" r="0" b="0"/>
          <a:pathLst>
            <a:path>
              <a:moveTo>
                <a:pt x="45720" y="0"/>
              </a:moveTo>
              <a:lnTo>
                <a:pt x="45720" y="6438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DC8A26-DC96-4245-9D22-B3F1D5B8F9E0}">
      <dsp:nvSpPr>
        <dsp:cNvPr id="0" name=""/>
        <dsp:cNvSpPr/>
      </dsp:nvSpPr>
      <dsp:spPr>
        <a:xfrm>
          <a:off x="3942297" y="1405930"/>
          <a:ext cx="91440" cy="643860"/>
        </a:xfrm>
        <a:custGeom>
          <a:avLst/>
          <a:gdLst/>
          <a:ahLst/>
          <a:cxnLst/>
          <a:rect l="0" t="0" r="0" b="0"/>
          <a:pathLst>
            <a:path>
              <a:moveTo>
                <a:pt x="45720" y="0"/>
              </a:moveTo>
              <a:lnTo>
                <a:pt x="45720" y="6438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237127-3E30-7547-863C-8D764310BE04}">
      <dsp:nvSpPr>
        <dsp:cNvPr id="0" name=""/>
        <dsp:cNvSpPr/>
      </dsp:nvSpPr>
      <dsp:spPr>
        <a:xfrm>
          <a:off x="2881094" y="138"/>
          <a:ext cx="2213845" cy="14057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855A61-AB67-A149-BD68-A05D3E28C508}">
      <dsp:nvSpPr>
        <dsp:cNvPr id="0" name=""/>
        <dsp:cNvSpPr/>
      </dsp:nvSpPr>
      <dsp:spPr>
        <a:xfrm>
          <a:off x="3127077" y="233822"/>
          <a:ext cx="2213845" cy="14057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t>Prognosis = foreseeing / foretelling / predicting </a:t>
          </a:r>
          <a:endParaRPr lang="en-US" sz="2000" kern="1200"/>
        </a:p>
      </dsp:txBody>
      <dsp:txXfrm>
        <a:off x="3168251" y="274996"/>
        <a:ext cx="2131497" cy="1323444"/>
      </dsp:txXfrm>
    </dsp:sp>
    <dsp:sp modelId="{79358CF5-184B-4447-899D-DC8623D4A47F}">
      <dsp:nvSpPr>
        <dsp:cNvPr id="0" name=""/>
        <dsp:cNvSpPr/>
      </dsp:nvSpPr>
      <dsp:spPr>
        <a:xfrm>
          <a:off x="2881094" y="2049790"/>
          <a:ext cx="2213845" cy="14057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FE89E3-0A92-B640-BDAD-D4A30F95B17B}">
      <dsp:nvSpPr>
        <dsp:cNvPr id="0" name=""/>
        <dsp:cNvSpPr/>
      </dsp:nvSpPr>
      <dsp:spPr>
        <a:xfrm>
          <a:off x="3127077" y="2283474"/>
          <a:ext cx="2213845" cy="140579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Weather forecasts/ Banks going bankrupt</a:t>
          </a:r>
        </a:p>
      </dsp:txBody>
      <dsp:txXfrm>
        <a:off x="3168251" y="2324648"/>
        <a:ext cx="2131497" cy="1323444"/>
      </dsp:txXfrm>
    </dsp:sp>
    <dsp:sp modelId="{AACA4C44-3FA1-654A-8006-5FCC4293FBA3}">
      <dsp:nvSpPr>
        <dsp:cNvPr id="0" name=""/>
        <dsp:cNvSpPr/>
      </dsp:nvSpPr>
      <dsp:spPr>
        <a:xfrm>
          <a:off x="5586905" y="138"/>
          <a:ext cx="2213845" cy="140579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F96040-E474-8A43-9A69-BCF4069FE84F}">
      <dsp:nvSpPr>
        <dsp:cNvPr id="0" name=""/>
        <dsp:cNvSpPr/>
      </dsp:nvSpPr>
      <dsp:spPr>
        <a:xfrm>
          <a:off x="5832888" y="233822"/>
          <a:ext cx="2213845" cy="140579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i="0" kern="1200"/>
            <a:t>Medical textbooks: (average) course of an illness </a:t>
          </a:r>
          <a:endParaRPr lang="en-US" sz="2000" kern="1200"/>
        </a:p>
      </dsp:txBody>
      <dsp:txXfrm>
        <a:off x="5874062" y="274996"/>
        <a:ext cx="2131497" cy="1323444"/>
      </dsp:txXfrm>
    </dsp:sp>
    <dsp:sp modelId="{76F2C0B5-2C31-B04F-8D8A-E096F1E41E72}">
      <dsp:nvSpPr>
        <dsp:cNvPr id="0" name=""/>
        <dsp:cNvSpPr/>
      </dsp:nvSpPr>
      <dsp:spPr>
        <a:xfrm>
          <a:off x="5586905" y="2049790"/>
          <a:ext cx="2213845" cy="140579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A8EB36-662B-3B43-B56C-7258F5AE7EFD}">
      <dsp:nvSpPr>
        <dsp:cNvPr id="0" name=""/>
        <dsp:cNvSpPr/>
      </dsp:nvSpPr>
      <dsp:spPr>
        <a:xfrm>
          <a:off x="5832888" y="2283474"/>
          <a:ext cx="2213845" cy="1405792"/>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Myocardial infarction, Alzheimer</a:t>
          </a:r>
          <a:r>
            <a:rPr lang="en-US" sz="2000" b="1" kern="1200"/>
            <a:t> </a:t>
          </a:r>
          <a:r>
            <a:rPr lang="en-US" sz="2000" kern="1200"/>
            <a:t>disease etc.</a:t>
          </a:r>
        </a:p>
      </dsp:txBody>
      <dsp:txXfrm>
        <a:off x="5874062" y="2324648"/>
        <a:ext cx="2131497" cy="132344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943A3F3-80F3-5B45-A946-6115E3263538}" type="datetimeFigureOut">
              <a:rPr lang="en-GR" smtClean="0"/>
              <a:t>21/5/25</a:t>
            </a:fld>
            <a:endParaRPr lang="en-GR"/>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416449E4-EECB-7241-B7C0-8782C0068CD7}" type="slidenum">
              <a:rPr lang="en-GR" smtClean="0"/>
              <a:t>‹#›</a:t>
            </a:fld>
            <a:endParaRPr lang="en-GR"/>
          </a:p>
        </p:txBody>
      </p:sp>
    </p:spTree>
    <p:extLst>
      <p:ext uri="{BB962C8B-B14F-4D97-AF65-F5344CB8AC3E}">
        <p14:creationId xmlns:p14="http://schemas.microsoft.com/office/powerpoint/2010/main" val="1686396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www.bmj.com/content/380/bmj-2022-073149#F2" TargetMode="External"/><Relationship Id="rId3" Type="http://schemas.openxmlformats.org/officeDocument/2006/relationships/hyperlink" Target="https://www.bmj.com/content/380/bmj-2022-073149#ref-3" TargetMode="External"/><Relationship Id="rId7" Type="http://schemas.openxmlformats.org/officeDocument/2006/relationships/hyperlink" Target="https://www.bmj.com/content/380/bmj-2022-073149#ref-16" TargetMode="External"/><Relationship Id="rId2" Type="http://schemas.openxmlformats.org/officeDocument/2006/relationships/slide" Target="../slides/slide65.xml"/><Relationship Id="rId1" Type="http://schemas.openxmlformats.org/officeDocument/2006/relationships/notesMaster" Target="../notesMasters/notesMaster1.xml"/><Relationship Id="rId6" Type="http://schemas.openxmlformats.org/officeDocument/2006/relationships/hyperlink" Target="https://www.bmj.com/content/380/bmj-2022-073149#ref-15" TargetMode="External"/><Relationship Id="rId5" Type="http://schemas.openxmlformats.org/officeDocument/2006/relationships/hyperlink" Target="https://www.bmj.com/content/380/bmj-2022-073149#ref-14" TargetMode="External"/><Relationship Id="rId4" Type="http://schemas.openxmlformats.org/officeDocument/2006/relationships/hyperlink" Target="https://www.bmj.com/content/380/bmj-2022-073149#ref-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8E6AB8-EBBD-C647-8462-8770A29D2D38}" type="slidenum">
              <a:rPr lang="en-US" smtClean="0"/>
              <a:t>18</a:t>
            </a:fld>
            <a:endParaRPr lang="en-US"/>
          </a:p>
        </p:txBody>
      </p:sp>
    </p:spTree>
    <p:extLst>
      <p:ext uri="{BB962C8B-B14F-4D97-AF65-F5344CB8AC3E}">
        <p14:creationId xmlns:p14="http://schemas.microsoft.com/office/powerpoint/2010/main" val="851927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Statistically optimal splitting (“partitioning”) of the patients into pairs of smaller subgroups </a:t>
            </a:r>
          </a:p>
          <a:p>
            <a:pPr lvl="1"/>
            <a:r>
              <a:rPr lang="en-US" dirty="0"/>
              <a:t>The predictor causing the largest separation is situated at the top of the tree, followed by the predictor causing the next largest separation, and so on </a:t>
            </a:r>
          </a:p>
          <a:p>
            <a:pPr lvl="1"/>
            <a:r>
              <a:rPr lang="en-US" dirty="0"/>
              <a:t>Splitting continues until the subgroups reach a minimum size or until no improvement can be obtained </a:t>
            </a:r>
            <a:endParaRPr lang="en-US" b="1" dirty="0"/>
          </a:p>
          <a:p>
            <a:endParaRPr lang="en-GR" dirty="0"/>
          </a:p>
        </p:txBody>
      </p:sp>
      <p:sp>
        <p:nvSpPr>
          <p:cNvPr id="4" name="Slide Number Placeholder 3"/>
          <p:cNvSpPr>
            <a:spLocks noGrp="1"/>
          </p:cNvSpPr>
          <p:nvPr>
            <p:ph type="sldNum" sz="quarter" idx="5"/>
          </p:nvPr>
        </p:nvSpPr>
        <p:spPr/>
        <p:txBody>
          <a:bodyPr/>
          <a:lstStyle/>
          <a:p>
            <a:fld id="{416449E4-EECB-7241-B7C0-8782C0068CD7}" type="slidenum">
              <a:rPr lang="en-GR" smtClean="0"/>
              <a:t>20</a:t>
            </a:fld>
            <a:endParaRPr lang="en-GR"/>
          </a:p>
        </p:txBody>
      </p:sp>
    </p:spTree>
    <p:extLst>
      <p:ext uri="{BB962C8B-B14F-4D97-AF65-F5344CB8AC3E}">
        <p14:creationId xmlns:p14="http://schemas.microsoft.com/office/powerpoint/2010/main" val="2971874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Receiver operating characteristic (ROC) curves for risk models based on prostate-specific antigen (PSA) alone, PSA and other risk factors, and the simulated marker (SIM), Prostate Cancer Prevention Trial, 1993–2003. These ROC curves correspond to the predictiveness curves in figure 2. False positive fraction (FPF) and true positive fraction (TPF) points corresponding to the high-risk designation (risk: ≥0.20) are displayed for each model.</a:t>
            </a:r>
          </a:p>
        </p:txBody>
      </p:sp>
    </p:spTree>
    <p:extLst>
      <p:ext uri="{BB962C8B-B14F-4D97-AF65-F5344CB8AC3E}">
        <p14:creationId xmlns:p14="http://schemas.microsoft.com/office/powerpoint/2010/main" val="1449408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Scatter plot of observed and predicted probabilities (see the text for details).</a:t>
            </a:r>
          </a:p>
        </p:txBody>
      </p:sp>
    </p:spTree>
    <p:extLst>
      <p:ext uri="{BB962C8B-B14F-4D97-AF65-F5344CB8AC3E}">
        <p14:creationId xmlns:p14="http://schemas.microsoft.com/office/powerpoint/2010/main" val="139548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mn-lt"/>
                <a:ea typeface="+mn-ea"/>
                <a:cs typeface="+mn-cs"/>
              </a:rPr>
              <a:t>Many hope that polygenic scores will improve cancer screening programmes through early or more frequent screening for those at higher polygenic risk. It has been proposed, for example, that annual mammography should be offered to women aged 40-50 with polygenic scores that indicate they are at moderate or high risk of breast cancer.</a:t>
            </a:r>
            <a:r>
              <a:rPr lang="en-GB" sz="1200" b="1" i="0" u="none" strike="noStrike" kern="1200" dirty="0">
                <a:solidFill>
                  <a:schemeClr val="tx1"/>
                </a:solidFill>
                <a:effectLst/>
                <a:latin typeface="+mn-lt"/>
                <a:ea typeface="+mn-ea"/>
                <a:cs typeface="+mn-cs"/>
                <a:hlinkClick r:id="rId3"/>
              </a:rPr>
              <a:t>3</a:t>
            </a:r>
            <a:r>
              <a:rPr lang="en-GB" sz="1200" b="0" i="0" u="none" strike="noStrike" kern="1200" dirty="0">
                <a:solidFill>
                  <a:schemeClr val="tx1"/>
                </a:solidFill>
                <a:effectLst/>
                <a:latin typeface="+mn-lt"/>
                <a:ea typeface="+mn-ea"/>
                <a:cs typeface="+mn-cs"/>
              </a:rPr>
              <a:t> This has the potential to detect 1700 more cancers, but at the cost of 5722 false positive results and with 4112 cancers still being missed.</a:t>
            </a:r>
            <a:r>
              <a:rPr lang="en-GB" sz="1200" b="1" i="0" u="none" strike="noStrike" kern="1200" dirty="0">
                <a:solidFill>
                  <a:schemeClr val="tx1"/>
                </a:solidFill>
                <a:effectLst/>
                <a:latin typeface="+mn-lt"/>
                <a:ea typeface="+mn-ea"/>
                <a:cs typeface="+mn-cs"/>
                <a:hlinkClick r:id="rId4"/>
              </a:rPr>
              <a:t>8</a:t>
            </a:r>
            <a:r>
              <a:rPr lang="en-GB" sz="1200" b="1" i="0" u="none" strike="noStrike" kern="1200" dirty="0">
                <a:solidFill>
                  <a:schemeClr val="tx1"/>
                </a:solidFill>
                <a:effectLst/>
                <a:latin typeface="+mn-lt"/>
                <a:ea typeface="+mn-ea"/>
                <a:cs typeface="+mn-cs"/>
                <a:hlinkClick r:id="rId5"/>
              </a:rPr>
              <a:t>14</a:t>
            </a:r>
            <a:r>
              <a:rPr lang="en-GB" sz="1200" b="1" i="0" u="none" strike="noStrike" kern="1200" dirty="0">
                <a:solidFill>
                  <a:schemeClr val="tx1"/>
                </a:solidFill>
                <a:effectLst/>
                <a:latin typeface="+mn-lt"/>
                <a:ea typeface="+mn-ea"/>
                <a:cs typeface="+mn-cs"/>
                <a:hlinkClick r:id="rId6"/>
              </a:rPr>
              <a:t>15</a:t>
            </a:r>
            <a:r>
              <a:rPr lang="en-GB" sz="1200" b="1" i="0" u="none" strike="noStrike" kern="1200" dirty="0">
                <a:solidFill>
                  <a:schemeClr val="tx1"/>
                </a:solidFill>
                <a:effectLst/>
                <a:latin typeface="+mn-lt"/>
                <a:ea typeface="+mn-ea"/>
                <a:cs typeface="+mn-cs"/>
                <a:hlinkClick r:id="rId7"/>
              </a:rPr>
              <a:t>16</a:t>
            </a:r>
            <a:r>
              <a:rPr lang="en-GB" sz="1200" b="1" i="0" u="none" strike="noStrike" kern="1200" dirty="0">
                <a:solidFill>
                  <a:schemeClr val="tx1"/>
                </a:solidFill>
                <a:effectLst/>
                <a:latin typeface="+mn-lt"/>
                <a:ea typeface="+mn-ea"/>
                <a:cs typeface="+mn-cs"/>
                <a:hlinkClick r:id="rId8"/>
              </a:rPr>
              <a:t>Figure 2</a:t>
            </a:r>
            <a:r>
              <a:rPr lang="en-GB" sz="1200" b="0" i="0" u="none" strike="noStrike" kern="1200" dirty="0">
                <a:solidFill>
                  <a:schemeClr val="tx1"/>
                </a:solidFill>
                <a:effectLst/>
                <a:latin typeface="+mn-lt"/>
                <a:ea typeface="+mn-ea"/>
                <a:cs typeface="+mn-cs"/>
              </a:rPr>
              <a:t> uses 100 person diagrams to indicate how polygenic scores might perform for cancer detection in people not currently offered cancer screening in the UK.</a:t>
            </a:r>
            <a:endParaRPr lang="en-GR" dirty="0"/>
          </a:p>
        </p:txBody>
      </p:sp>
      <p:sp>
        <p:nvSpPr>
          <p:cNvPr id="4" name="Slide Number Placeholder 3"/>
          <p:cNvSpPr>
            <a:spLocks noGrp="1"/>
          </p:cNvSpPr>
          <p:nvPr>
            <p:ph type="sldNum" sz="quarter" idx="5"/>
          </p:nvPr>
        </p:nvSpPr>
        <p:spPr/>
        <p:txBody>
          <a:bodyPr/>
          <a:lstStyle/>
          <a:p>
            <a:fld id="{416449E4-EECB-7241-B7C0-8782C0068CD7}" type="slidenum">
              <a:rPr lang="en-GR" smtClean="0"/>
              <a:t>65</a:t>
            </a:fld>
            <a:endParaRPr lang="en-GR"/>
          </a:p>
        </p:txBody>
      </p:sp>
    </p:spTree>
    <p:extLst>
      <p:ext uri="{BB962C8B-B14F-4D97-AF65-F5344CB8AC3E}">
        <p14:creationId xmlns:p14="http://schemas.microsoft.com/office/powerpoint/2010/main" val="316971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6939" y="2244343"/>
            <a:ext cx="1438910" cy="635000"/>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243840" y="173699"/>
            <a:ext cx="1170432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sz="half" idx="1"/>
          </p:nvPr>
        </p:nvSpPr>
        <p:spPr>
          <a:xfrm>
            <a:off x="1200148" y="2147889"/>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 name="Content Placeholder 3"/>
          <p:cNvSpPr>
            <a:spLocks noGrp="1"/>
          </p:cNvSpPr>
          <p:nvPr>
            <p:ph sz="half" idx="2"/>
          </p:nvPr>
        </p:nvSpPr>
        <p:spPr>
          <a:xfrm>
            <a:off x="6197599" y="2147889"/>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5" name="Date Placeholder 4"/>
          <p:cNvSpPr>
            <a:spLocks noGrp="1"/>
          </p:cNvSpPr>
          <p:nvPr>
            <p:ph type="dt" sz="half" idx="10"/>
          </p:nvPr>
        </p:nvSpPr>
        <p:spPr/>
        <p:txBody>
          <a:bodyPr/>
          <a:lstStyle/>
          <a:p>
            <a:fld id="{CB707459-5515-444E-9BD9-28695C0C59B7}" type="datetimeFigureOut">
              <a:rPr lang="en-US" smtClean="0"/>
              <a:t>5/21/25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55A72-E975-5340-9945-9B3715A7E229}" type="slidenum">
              <a:rPr lang="en-US" smtClean="0"/>
              <a:t>‹#›</a:t>
            </a:fld>
            <a:endParaRPr lang="en-US"/>
          </a:p>
        </p:txBody>
      </p:sp>
    </p:spTree>
    <p:extLst>
      <p:ext uri="{BB962C8B-B14F-4D97-AF65-F5344CB8AC3E}">
        <p14:creationId xmlns:p14="http://schemas.microsoft.com/office/powerpoint/2010/main" val="859914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GB"/>
              <a:t>Click to edit Master title style</a:t>
            </a:r>
            <a:endParaRPr/>
          </a:p>
        </p:txBody>
      </p:sp>
      <p:sp>
        <p:nvSpPr>
          <p:cNvPr id="3" name="Text Placeholder 2"/>
          <p:cNvSpPr>
            <a:spLocks noGrp="1"/>
          </p:cNvSpPr>
          <p:nvPr>
            <p:ph type="body" idx="1"/>
          </p:nvPr>
        </p:nvSpPr>
        <p:spPr>
          <a:xfrm>
            <a:off x="843068" y="1708991"/>
            <a:ext cx="475488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43068"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5" name="Text Placeholder 4"/>
          <p:cNvSpPr>
            <a:spLocks noGrp="1"/>
          </p:cNvSpPr>
          <p:nvPr>
            <p:ph type="body" sz="quarter" idx="3"/>
          </p:nvPr>
        </p:nvSpPr>
        <p:spPr>
          <a:xfrm>
            <a:off x="6594052" y="1708991"/>
            <a:ext cx="475488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94052"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7" name="Date Placeholder 6"/>
          <p:cNvSpPr>
            <a:spLocks noGrp="1"/>
          </p:cNvSpPr>
          <p:nvPr>
            <p:ph type="dt" sz="half" idx="10"/>
          </p:nvPr>
        </p:nvSpPr>
        <p:spPr/>
        <p:txBody>
          <a:bodyPr/>
          <a:lstStyle/>
          <a:p>
            <a:fld id="{CB707459-5515-444E-9BD9-28695C0C59B7}" type="datetimeFigureOut">
              <a:rPr lang="en-US" smtClean="0"/>
              <a:t>5/21/25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B55A72-E975-5340-9945-9B3715A7E229}" type="slidenum">
              <a:rPr lang="en-US" smtClean="0"/>
              <a:t>‹#›</a:t>
            </a:fld>
            <a:endParaRPr lang="en-US"/>
          </a:p>
        </p:txBody>
      </p:sp>
    </p:spTree>
    <p:extLst>
      <p:ext uri="{BB962C8B-B14F-4D97-AF65-F5344CB8AC3E}">
        <p14:creationId xmlns:p14="http://schemas.microsoft.com/office/powerpoint/2010/main" val="3256917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243840" y="173699"/>
            <a:ext cx="1170432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GB"/>
              <a:t>Click to edit Master title style</a:t>
            </a:r>
            <a:endParaRPr/>
          </a:p>
        </p:txBody>
      </p:sp>
      <p:sp>
        <p:nvSpPr>
          <p:cNvPr id="3" name="Date Placeholder 2"/>
          <p:cNvSpPr>
            <a:spLocks noGrp="1"/>
          </p:cNvSpPr>
          <p:nvPr>
            <p:ph type="dt" sz="half" idx="10"/>
          </p:nvPr>
        </p:nvSpPr>
        <p:spPr/>
        <p:txBody>
          <a:bodyPr/>
          <a:lstStyle/>
          <a:p>
            <a:fld id="{CB707459-5515-444E-9BD9-28695C0C59B7}" type="datetimeFigureOut">
              <a:rPr lang="en-US" smtClean="0"/>
              <a:t>5/21/25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B55A72-E975-5340-9945-9B3715A7E229}" type="slidenum">
              <a:rPr lang="en-US" smtClean="0"/>
              <a:t>‹#›</a:t>
            </a:fld>
            <a:endParaRPr lang="en-US"/>
          </a:p>
        </p:txBody>
      </p:sp>
    </p:spTree>
    <p:extLst>
      <p:ext uri="{BB962C8B-B14F-4D97-AF65-F5344CB8AC3E}">
        <p14:creationId xmlns:p14="http://schemas.microsoft.com/office/powerpoint/2010/main" val="28597694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CB707459-5515-444E-9BD9-28695C0C59B7}" type="datetimeFigureOut">
              <a:rPr lang="en-US" smtClean="0"/>
              <a:t>5/21/25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B55A72-E975-5340-9945-9B3715A7E229}" type="slidenum">
              <a:rPr lang="en-US" smtClean="0"/>
              <a:t>‹#›</a:t>
            </a:fld>
            <a:endParaRPr lang="en-US"/>
          </a:p>
        </p:txBody>
      </p:sp>
    </p:spTree>
    <p:extLst>
      <p:ext uri="{BB962C8B-B14F-4D97-AF65-F5344CB8AC3E}">
        <p14:creationId xmlns:p14="http://schemas.microsoft.com/office/powerpoint/2010/main" val="29283744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243840" y="173699"/>
            <a:ext cx="1170432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706967" y="1169892"/>
            <a:ext cx="4011084" cy="914400"/>
          </a:xfrm>
        </p:spPr>
        <p:txBody>
          <a:bodyPr anchor="b">
            <a:normAutofit/>
          </a:bodyPr>
          <a:lstStyle>
            <a:lvl1pPr algn="l">
              <a:defRPr sz="2800" b="0"/>
            </a:lvl1pPr>
          </a:lstStyle>
          <a:p>
            <a:r>
              <a:rPr lang="en-GB"/>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706967" y="2147889"/>
            <a:ext cx="4011084"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GB"/>
              <a:t>Click to edit Master text styles</a:t>
            </a:r>
          </a:p>
        </p:txBody>
      </p:sp>
      <p:sp>
        <p:nvSpPr>
          <p:cNvPr id="5" name="Date Placeholder 4"/>
          <p:cNvSpPr>
            <a:spLocks noGrp="1"/>
          </p:cNvSpPr>
          <p:nvPr>
            <p:ph type="dt" sz="half" idx="10"/>
          </p:nvPr>
        </p:nvSpPr>
        <p:spPr/>
        <p:txBody>
          <a:bodyPr/>
          <a:lstStyle/>
          <a:p>
            <a:fld id="{CB707459-5515-444E-9BD9-28695C0C59B7}" type="datetimeFigureOut">
              <a:rPr lang="en-US" smtClean="0"/>
              <a:t>5/21/25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55A72-E975-5340-9945-9B3715A7E229}" type="slidenum">
              <a:rPr lang="en-US" smtClean="0"/>
              <a:t>‹#›</a:t>
            </a:fld>
            <a:endParaRPr lang="en-US"/>
          </a:p>
        </p:txBody>
      </p:sp>
    </p:spTree>
    <p:extLst>
      <p:ext uri="{BB962C8B-B14F-4D97-AF65-F5344CB8AC3E}">
        <p14:creationId xmlns:p14="http://schemas.microsoft.com/office/powerpoint/2010/main" val="3686175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243840" y="173699"/>
            <a:ext cx="1170432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706967" y="1694329"/>
            <a:ext cx="4011084" cy="914400"/>
          </a:xfrm>
        </p:spPr>
        <p:txBody>
          <a:bodyPr anchor="b">
            <a:normAutofit/>
          </a:bodyPr>
          <a:lstStyle>
            <a:lvl1pPr algn="l">
              <a:defRPr sz="2800" b="0"/>
            </a:lvl1pPr>
          </a:lstStyle>
          <a:p>
            <a:r>
              <a:rPr lang="en-GB"/>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Text Placeholder 3"/>
          <p:cNvSpPr>
            <a:spLocks noGrp="1"/>
          </p:cNvSpPr>
          <p:nvPr>
            <p:ph type="body" sz="half" idx="2"/>
          </p:nvPr>
        </p:nvSpPr>
        <p:spPr>
          <a:xfrm>
            <a:off x="706967" y="2672323"/>
            <a:ext cx="4011084"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B707459-5515-444E-9BD9-28695C0C59B7}" type="datetimeFigureOut">
              <a:rPr lang="en-US" smtClean="0"/>
              <a:t>5/21/25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55A72-E975-5340-9945-9B3715A7E229}" type="slidenum">
              <a:rPr lang="en-US" smtClean="0"/>
              <a:t>‹#›</a:t>
            </a:fld>
            <a:endParaRPr lang="en-US"/>
          </a:p>
        </p:txBody>
      </p:sp>
      <p:sp>
        <p:nvSpPr>
          <p:cNvPr id="17" name="Picture Placeholder 16"/>
          <p:cNvSpPr>
            <a:spLocks noGrp="1"/>
          </p:cNvSpPr>
          <p:nvPr>
            <p:ph type="pic" sz="quarter" idx="13"/>
          </p:nvPr>
        </p:nvSpPr>
        <p:spPr>
          <a:xfrm>
            <a:off x="470523" y="310123"/>
            <a:ext cx="4531783" cy="1204912"/>
          </a:xfrm>
        </p:spPr>
        <p:txBody>
          <a:bodyPr>
            <a:normAutofit/>
          </a:bodyPr>
          <a:lstStyle>
            <a:lvl1pPr>
              <a:buNone/>
              <a:defRPr sz="1800"/>
            </a:lvl1pPr>
          </a:lstStyle>
          <a:p>
            <a:r>
              <a:rPr lang="en-GB"/>
              <a:t>Drag picture to placeholder or click icon to add</a:t>
            </a:r>
            <a:endParaRPr/>
          </a:p>
        </p:txBody>
      </p:sp>
    </p:spTree>
    <p:extLst>
      <p:ext uri="{BB962C8B-B14F-4D97-AF65-F5344CB8AC3E}">
        <p14:creationId xmlns:p14="http://schemas.microsoft.com/office/powerpoint/2010/main" val="1368196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243840" y="173699"/>
            <a:ext cx="1170432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707136" y="1691640"/>
            <a:ext cx="4011168" cy="914400"/>
          </a:xfrm>
        </p:spPr>
        <p:txBody>
          <a:bodyPr anchor="b">
            <a:noAutofit/>
          </a:bodyPr>
          <a:lstStyle>
            <a:lvl1pPr algn="l">
              <a:defRPr sz="2800" b="0"/>
            </a:lvl1pPr>
          </a:lstStyle>
          <a:p>
            <a:r>
              <a:rPr lang="en-GB"/>
              <a:t>Click to edit Master title style</a:t>
            </a:r>
            <a:endParaRPr/>
          </a:p>
        </p:txBody>
      </p:sp>
      <p:sp>
        <p:nvSpPr>
          <p:cNvPr id="3" name="Picture Placeholder 2"/>
          <p:cNvSpPr>
            <a:spLocks noGrp="1"/>
          </p:cNvSpPr>
          <p:nvPr>
            <p:ph type="pic" idx="1"/>
          </p:nvPr>
        </p:nvSpPr>
        <p:spPr>
          <a:xfrm>
            <a:off x="5784745" y="612775"/>
            <a:ext cx="54864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4" name="Text Placeholder 3"/>
          <p:cNvSpPr>
            <a:spLocks noGrp="1"/>
          </p:cNvSpPr>
          <p:nvPr>
            <p:ph type="body" sz="half" idx="2"/>
          </p:nvPr>
        </p:nvSpPr>
        <p:spPr>
          <a:xfrm>
            <a:off x="707136" y="2670048"/>
            <a:ext cx="4011168"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GB"/>
              <a:t>Click to edit Master text styles</a:t>
            </a:r>
          </a:p>
        </p:txBody>
      </p:sp>
      <p:sp>
        <p:nvSpPr>
          <p:cNvPr id="5" name="Date Placeholder 4"/>
          <p:cNvSpPr>
            <a:spLocks noGrp="1"/>
          </p:cNvSpPr>
          <p:nvPr>
            <p:ph type="dt" sz="half" idx="10"/>
          </p:nvPr>
        </p:nvSpPr>
        <p:spPr/>
        <p:txBody>
          <a:bodyPr/>
          <a:lstStyle/>
          <a:p>
            <a:fld id="{CB707459-5515-444E-9BD9-28695C0C59B7}" type="datetimeFigureOut">
              <a:rPr lang="en-US" smtClean="0"/>
              <a:t>5/21/25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55A72-E975-5340-9945-9B3715A7E229}" type="slidenum">
              <a:rPr lang="en-US" smtClean="0"/>
              <a:t>‹#›</a:t>
            </a:fld>
            <a:endParaRPr lang="en-US"/>
          </a:p>
        </p:txBody>
      </p:sp>
    </p:spTree>
    <p:extLst>
      <p:ext uri="{BB962C8B-B14F-4D97-AF65-F5344CB8AC3E}">
        <p14:creationId xmlns:p14="http://schemas.microsoft.com/office/powerpoint/2010/main" val="11151330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707136" y="4287820"/>
            <a:ext cx="10695969" cy="916193"/>
          </a:xfrm>
        </p:spPr>
        <p:txBody>
          <a:bodyPr anchor="b">
            <a:noAutofit/>
          </a:bodyPr>
          <a:lstStyle>
            <a:lvl1pPr algn="l">
              <a:defRPr sz="3600" b="0"/>
            </a:lvl1pPr>
          </a:lstStyle>
          <a:p>
            <a:r>
              <a:rPr lang="en-GB"/>
              <a:t>Click to edit Master title style</a:t>
            </a:r>
            <a:endParaRPr dirty="0"/>
          </a:p>
        </p:txBody>
      </p:sp>
      <p:sp>
        <p:nvSpPr>
          <p:cNvPr id="3" name="Picture Placeholder 2"/>
          <p:cNvSpPr>
            <a:spLocks noGrp="1"/>
          </p:cNvSpPr>
          <p:nvPr>
            <p:ph type="pic" idx="1"/>
          </p:nvPr>
        </p:nvSpPr>
        <p:spPr>
          <a:xfrm>
            <a:off x="475129" y="331694"/>
            <a:ext cx="11228832"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a:p>
        </p:txBody>
      </p:sp>
      <p:sp>
        <p:nvSpPr>
          <p:cNvPr id="4" name="Text Placeholder 3"/>
          <p:cNvSpPr>
            <a:spLocks noGrp="1"/>
          </p:cNvSpPr>
          <p:nvPr>
            <p:ph type="body" sz="half" idx="2"/>
          </p:nvPr>
        </p:nvSpPr>
        <p:spPr>
          <a:xfrm>
            <a:off x="707136" y="5271248"/>
            <a:ext cx="10695969"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GB"/>
              <a:t>Click to edit Master text styles</a:t>
            </a:r>
          </a:p>
        </p:txBody>
      </p:sp>
      <p:sp>
        <p:nvSpPr>
          <p:cNvPr id="5" name="Date Placeholder 4"/>
          <p:cNvSpPr>
            <a:spLocks noGrp="1"/>
          </p:cNvSpPr>
          <p:nvPr>
            <p:ph type="dt" sz="half" idx="10"/>
          </p:nvPr>
        </p:nvSpPr>
        <p:spPr/>
        <p:txBody>
          <a:bodyPr/>
          <a:lstStyle/>
          <a:p>
            <a:fld id="{CB707459-5515-444E-9BD9-28695C0C59B7}" type="datetimeFigureOut">
              <a:rPr lang="en-US" smtClean="0"/>
              <a:t>5/21/25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B55A72-E975-5340-9945-9B3715A7E229}" type="slidenum">
              <a:rPr lang="en-US" smtClean="0"/>
              <a:t>‹#›</a:t>
            </a:fld>
            <a:endParaRPr lang="en-US"/>
          </a:p>
        </p:txBody>
      </p:sp>
    </p:spTree>
    <p:extLst>
      <p:ext uri="{BB962C8B-B14F-4D97-AF65-F5344CB8AC3E}">
        <p14:creationId xmlns:p14="http://schemas.microsoft.com/office/powerpoint/2010/main" val="30237489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243840" y="173699"/>
            <a:ext cx="1170432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GB"/>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CB707459-5515-444E-9BD9-28695C0C59B7}" type="datetimeFigureOut">
              <a:rPr lang="en-US" smtClean="0"/>
              <a:t>5/21/25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55A72-E975-5340-9945-9B3715A7E229}" type="slidenum">
              <a:rPr lang="en-US" smtClean="0"/>
              <a:t>‹#›</a:t>
            </a:fld>
            <a:endParaRPr lang="en-US"/>
          </a:p>
        </p:txBody>
      </p:sp>
    </p:spTree>
    <p:extLst>
      <p:ext uri="{BB962C8B-B14F-4D97-AF65-F5344CB8AC3E}">
        <p14:creationId xmlns:p14="http://schemas.microsoft.com/office/powerpoint/2010/main" val="2203409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9855199" y="609601"/>
            <a:ext cx="1888564" cy="5516563"/>
          </a:xfrm>
        </p:spPr>
        <p:txBody>
          <a:bodyPr vert="eaVert">
            <a:normAutofit/>
          </a:bodyPr>
          <a:lstStyle>
            <a:lvl1pPr>
              <a:defRPr sz="3600"/>
            </a:lvl1pPr>
          </a:lstStyle>
          <a:p>
            <a:r>
              <a:rPr lang="en-GB"/>
              <a:t>Click to edit Master title style</a:t>
            </a:r>
            <a:endParaRPr/>
          </a:p>
        </p:txBody>
      </p:sp>
      <p:sp>
        <p:nvSpPr>
          <p:cNvPr id="3" name="Vertical Text Placeholder 2"/>
          <p:cNvSpPr>
            <a:spLocks noGrp="1"/>
          </p:cNvSpPr>
          <p:nvPr>
            <p:ph type="body" orient="vert" idx="1"/>
          </p:nvPr>
        </p:nvSpPr>
        <p:spPr>
          <a:xfrm>
            <a:off x="770963" y="609601"/>
            <a:ext cx="8373036" cy="5516563"/>
          </a:xfrm>
        </p:spPr>
        <p:txBody>
          <a:bodyPr vert="eaVert"/>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CB707459-5515-444E-9BD9-28695C0C59B7}" type="datetimeFigureOut">
              <a:rPr lang="en-US" smtClean="0"/>
              <a:t>5/21/25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55A72-E975-5340-9945-9B3715A7E229}" type="slidenum">
              <a:rPr lang="en-US" smtClean="0"/>
              <a:t>‹#›</a:t>
            </a:fld>
            <a:endParaRPr lang="en-US"/>
          </a:p>
        </p:txBody>
      </p:sp>
    </p:spTree>
    <p:extLst>
      <p:ext uri="{BB962C8B-B14F-4D97-AF65-F5344CB8AC3E}">
        <p14:creationId xmlns:p14="http://schemas.microsoft.com/office/powerpoint/2010/main" val="1946027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78981" y="1455679"/>
            <a:ext cx="8670542" cy="4841209"/>
          </a:xfrm>
          <a:prstGeom prst="rect">
            <a:avLst/>
          </a:prstGeom>
        </p:spPr>
      </p:pic>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5/21/25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649164" y="411480"/>
            <a:ext cx="10893672"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19200" y="1123950"/>
            <a:ext cx="9789584"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GB"/>
              <a:t>Click to edit Master title style</a:t>
            </a:r>
            <a:endParaRPr dirty="0"/>
          </a:p>
        </p:txBody>
      </p:sp>
      <p:sp>
        <p:nvSpPr>
          <p:cNvPr id="3" name="Subtitle 2"/>
          <p:cNvSpPr>
            <a:spLocks noGrp="1"/>
          </p:cNvSpPr>
          <p:nvPr>
            <p:ph type="subTitle" idx="1"/>
          </p:nvPr>
        </p:nvSpPr>
        <p:spPr>
          <a:xfrm>
            <a:off x="1219200" y="3429000"/>
            <a:ext cx="9789584"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a:xfrm>
            <a:off x="764988" y="6122895"/>
            <a:ext cx="2844800" cy="259317"/>
          </a:xfrm>
        </p:spPr>
        <p:txBody>
          <a:bodyPr/>
          <a:lstStyle/>
          <a:p>
            <a:fld id="{CB707459-5515-444E-9BD9-28695C0C59B7}" type="datetimeFigureOut">
              <a:rPr lang="en-US" smtClean="0"/>
              <a:t>5/21/25</a:t>
            </a:fld>
            <a:endParaRPr lang="en-US"/>
          </a:p>
        </p:txBody>
      </p:sp>
      <p:sp>
        <p:nvSpPr>
          <p:cNvPr id="5" name="Footer Placeholder 4"/>
          <p:cNvSpPr>
            <a:spLocks noGrp="1"/>
          </p:cNvSpPr>
          <p:nvPr>
            <p:ph type="ftr" sz="quarter" idx="11"/>
          </p:nvPr>
        </p:nvSpPr>
        <p:spPr>
          <a:xfrm>
            <a:off x="7518400" y="6122894"/>
            <a:ext cx="3860800" cy="257810"/>
          </a:xfrm>
        </p:spPr>
        <p:txBody>
          <a:bodyPr/>
          <a:lstStyle/>
          <a:p>
            <a:endParaRPr lang="en-US"/>
          </a:p>
        </p:txBody>
      </p:sp>
      <p:sp>
        <p:nvSpPr>
          <p:cNvPr id="6" name="Slide Number Placeholder 5"/>
          <p:cNvSpPr>
            <a:spLocks noGrp="1"/>
          </p:cNvSpPr>
          <p:nvPr>
            <p:ph type="sldNum" sz="quarter" idx="12"/>
          </p:nvPr>
        </p:nvSpPr>
        <p:spPr>
          <a:xfrm>
            <a:off x="5588000" y="6122895"/>
            <a:ext cx="1016000" cy="271463"/>
          </a:xfrm>
        </p:spPr>
        <p:txBody>
          <a:bodyPr/>
          <a:lstStyle/>
          <a:p>
            <a:fld id="{41B55A72-E975-5340-9945-9B3715A7E229}" type="slidenum">
              <a:rPr lang="en-US" smtClean="0"/>
              <a:t>‹#›</a:t>
            </a:fld>
            <a:endParaRPr lang="en-US"/>
          </a:p>
        </p:txBody>
      </p:sp>
    </p:spTree>
    <p:extLst>
      <p:ext uri="{BB962C8B-B14F-4D97-AF65-F5344CB8AC3E}">
        <p14:creationId xmlns:p14="http://schemas.microsoft.com/office/powerpoint/2010/main" val="3912260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GB"/>
              <a:t>Click to edit Master title style</a:t>
            </a:r>
            <a:endParaRPr/>
          </a:p>
        </p:txBody>
      </p:sp>
      <p:sp>
        <p:nvSpPr>
          <p:cNvPr id="3" name="Content Placeholder 2"/>
          <p:cNvSpPr>
            <a:spLocks noGrp="1"/>
          </p:cNvSpPr>
          <p:nvPr>
            <p:ph idx="1"/>
          </p:nvPr>
        </p:nvSpPr>
        <p:spPr/>
        <p:txBody>
          <a:bodyPr/>
          <a:lstStyle>
            <a:lvl5pP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10"/>
          </p:nvPr>
        </p:nvSpPr>
        <p:spPr/>
        <p:txBody>
          <a:bodyPr/>
          <a:lstStyle/>
          <a:p>
            <a:fld id="{CB707459-5515-444E-9BD9-28695C0C59B7}" type="datetimeFigureOut">
              <a:rPr lang="en-US" smtClean="0"/>
              <a:t>5/21/25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55A72-E975-5340-9945-9B3715A7E229}" type="slidenum">
              <a:rPr lang="en-US" smtClean="0"/>
              <a:t>‹#›</a:t>
            </a:fld>
            <a:endParaRPr lang="en-US"/>
          </a:p>
        </p:txBody>
      </p:sp>
    </p:spTree>
    <p:extLst>
      <p:ext uri="{BB962C8B-B14F-4D97-AF65-F5344CB8AC3E}">
        <p14:creationId xmlns:p14="http://schemas.microsoft.com/office/powerpoint/2010/main" val="3123537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649164" y="411480"/>
            <a:ext cx="10893672"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1200151" y="3442448"/>
            <a:ext cx="9793816" cy="1532965"/>
          </a:xfrm>
        </p:spPr>
        <p:txBody>
          <a:bodyPr anchor="b" anchorCtr="0">
            <a:normAutofit/>
          </a:bodyPr>
          <a:lstStyle>
            <a:lvl1pPr>
              <a:defRPr sz="5400"/>
            </a:lvl1pPr>
          </a:lstStyle>
          <a:p>
            <a:r>
              <a:rPr lang="en-GB"/>
              <a:t>Click to edit Master title style</a:t>
            </a:r>
            <a:endParaRPr/>
          </a:p>
        </p:txBody>
      </p:sp>
      <p:sp>
        <p:nvSpPr>
          <p:cNvPr id="3" name="Subtitle 2"/>
          <p:cNvSpPr>
            <a:spLocks noGrp="1"/>
          </p:cNvSpPr>
          <p:nvPr>
            <p:ph type="subTitle" idx="1"/>
          </p:nvPr>
        </p:nvSpPr>
        <p:spPr>
          <a:xfrm>
            <a:off x="1200151" y="5029200"/>
            <a:ext cx="9793816"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dirty="0"/>
          </a:p>
        </p:txBody>
      </p:sp>
      <p:sp>
        <p:nvSpPr>
          <p:cNvPr id="4" name="Date Placeholder 3"/>
          <p:cNvSpPr>
            <a:spLocks noGrp="1"/>
          </p:cNvSpPr>
          <p:nvPr>
            <p:ph type="dt" sz="half" idx="10"/>
          </p:nvPr>
        </p:nvSpPr>
        <p:spPr>
          <a:xfrm>
            <a:off x="759012" y="6122895"/>
            <a:ext cx="2844800" cy="259317"/>
          </a:xfrm>
        </p:spPr>
        <p:txBody>
          <a:bodyPr/>
          <a:lstStyle/>
          <a:p>
            <a:fld id="{CB707459-5515-444E-9BD9-28695C0C59B7}" type="datetimeFigureOut">
              <a:rPr lang="en-US" smtClean="0"/>
              <a:t>5/21/25</a:t>
            </a:fld>
            <a:endParaRPr lang="en-US"/>
          </a:p>
        </p:txBody>
      </p:sp>
      <p:sp>
        <p:nvSpPr>
          <p:cNvPr id="5" name="Footer Placeholder 4"/>
          <p:cNvSpPr>
            <a:spLocks noGrp="1"/>
          </p:cNvSpPr>
          <p:nvPr>
            <p:ph type="ftr" sz="quarter" idx="11"/>
          </p:nvPr>
        </p:nvSpPr>
        <p:spPr>
          <a:xfrm>
            <a:off x="7518400" y="6124401"/>
            <a:ext cx="3860800" cy="257810"/>
          </a:xfrm>
        </p:spPr>
        <p:txBody>
          <a:bodyPr/>
          <a:lstStyle/>
          <a:p>
            <a:endParaRPr lang="en-US"/>
          </a:p>
        </p:txBody>
      </p:sp>
      <p:sp>
        <p:nvSpPr>
          <p:cNvPr id="14" name="Picture Placeholder 13"/>
          <p:cNvSpPr>
            <a:spLocks noGrp="1"/>
          </p:cNvSpPr>
          <p:nvPr>
            <p:ph type="pic" sz="quarter" idx="12"/>
          </p:nvPr>
        </p:nvSpPr>
        <p:spPr>
          <a:xfrm>
            <a:off x="848657" y="533400"/>
            <a:ext cx="10448544" cy="2828925"/>
          </a:xfrm>
        </p:spPr>
        <p:txBody>
          <a:bodyPr>
            <a:normAutofit/>
          </a:bodyPr>
          <a:lstStyle>
            <a:lvl1pPr>
              <a:buNone/>
              <a:defRPr sz="2000"/>
            </a:lvl1pPr>
          </a:lstStyle>
          <a:p>
            <a:r>
              <a:rPr lang="en-GB"/>
              <a:t>Drag picture to placeholder or click icon to add</a:t>
            </a:r>
            <a:endParaRPr/>
          </a:p>
        </p:txBody>
      </p:sp>
    </p:spTree>
    <p:extLst>
      <p:ext uri="{BB962C8B-B14F-4D97-AF65-F5344CB8AC3E}">
        <p14:creationId xmlns:p14="http://schemas.microsoft.com/office/powerpoint/2010/main" val="1714624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1200151" y="1371600"/>
            <a:ext cx="9793816" cy="1676400"/>
          </a:xfrm>
        </p:spPr>
        <p:txBody>
          <a:bodyPr anchor="b" anchorCtr="0">
            <a:noAutofit/>
          </a:bodyPr>
          <a:lstStyle>
            <a:lvl1pPr algn="ctr">
              <a:defRPr sz="5400" b="0" i="0" cap="none" baseline="0">
                <a:solidFill>
                  <a:schemeClr val="tx1">
                    <a:lumMod val="75000"/>
                    <a:lumOff val="25000"/>
                  </a:schemeClr>
                </a:solidFill>
              </a:defRPr>
            </a:lvl1pPr>
          </a:lstStyle>
          <a:p>
            <a:r>
              <a:rPr lang="en-GB"/>
              <a:t>Click to edit Master title style</a:t>
            </a:r>
            <a:endParaRPr dirty="0"/>
          </a:p>
        </p:txBody>
      </p:sp>
      <p:sp>
        <p:nvSpPr>
          <p:cNvPr id="3" name="Text Placeholder 2"/>
          <p:cNvSpPr>
            <a:spLocks noGrp="1"/>
          </p:cNvSpPr>
          <p:nvPr>
            <p:ph type="body" idx="1"/>
          </p:nvPr>
        </p:nvSpPr>
        <p:spPr>
          <a:xfrm>
            <a:off x="1200151" y="3134567"/>
            <a:ext cx="9793816"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B707459-5515-444E-9BD9-28695C0C59B7}" type="datetimeFigureOut">
              <a:rPr lang="en-US" smtClean="0"/>
              <a:t>5/21/25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B55A72-E975-5340-9945-9B3715A7E229}" type="slidenum">
              <a:rPr lang="en-US" smtClean="0"/>
              <a:t>‹#›</a:t>
            </a:fld>
            <a:endParaRPr lang="en-US"/>
          </a:p>
        </p:txBody>
      </p:sp>
    </p:spTree>
    <p:extLst>
      <p:ext uri="{BB962C8B-B14F-4D97-AF65-F5344CB8AC3E}">
        <p14:creationId xmlns:p14="http://schemas.microsoft.com/office/powerpoint/2010/main" val="1609677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theme" Target="../theme/theme2.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49046" y="214375"/>
            <a:ext cx="10435183" cy="835660"/>
          </a:xfrm>
          <a:prstGeom prst="rect">
            <a:avLst/>
          </a:prstGeom>
        </p:spPr>
        <p:txBody>
          <a:bodyPr wrap="square" lIns="0" tIns="0" rIns="0" bIns="0">
            <a:spAutoFit/>
          </a:bodyPr>
          <a:lstStyle>
            <a:lvl1pPr>
              <a:defRPr sz="2800" b="1" i="0">
                <a:solidFill>
                  <a:schemeClr val="tx1"/>
                </a:solidFill>
                <a:latin typeface="Arial"/>
                <a:cs typeface="Arial"/>
              </a:defRPr>
            </a:lvl1pPr>
          </a:lstStyle>
          <a:p>
            <a:endParaRPr/>
          </a:p>
        </p:txBody>
      </p:sp>
      <p:sp>
        <p:nvSpPr>
          <p:cNvPr id="3" name="Holder 3"/>
          <p:cNvSpPr>
            <a:spLocks noGrp="1"/>
          </p:cNvSpPr>
          <p:nvPr>
            <p:ph type="body" idx="1"/>
          </p:nvPr>
        </p:nvSpPr>
        <p:spPr>
          <a:xfrm>
            <a:off x="793750" y="1541399"/>
            <a:ext cx="10604500" cy="36798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5/21/25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0151" y="244158"/>
            <a:ext cx="9793816" cy="1339850"/>
          </a:xfrm>
          <a:prstGeom prst="rect">
            <a:avLst/>
          </a:prstGeom>
        </p:spPr>
        <p:txBody>
          <a:bodyPr vert="horz" lIns="91440" tIns="45720" rIns="91440" bIns="45720" rtlCol="0" anchor="ctr">
            <a:normAutofit/>
          </a:bodyPr>
          <a:lstStyle/>
          <a:p>
            <a:r>
              <a:rPr lang="en-GB"/>
              <a:t>Click to edit Master title style</a:t>
            </a:r>
            <a:endParaRPr dirty="0"/>
          </a:p>
        </p:txBody>
      </p:sp>
      <p:sp>
        <p:nvSpPr>
          <p:cNvPr id="3" name="Text Placeholder 2"/>
          <p:cNvSpPr>
            <a:spLocks noGrp="1"/>
          </p:cNvSpPr>
          <p:nvPr>
            <p:ph type="body" idx="1"/>
          </p:nvPr>
        </p:nvSpPr>
        <p:spPr>
          <a:xfrm>
            <a:off x="1200150" y="2133601"/>
            <a:ext cx="9793817" cy="393192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dirty="0"/>
          </a:p>
        </p:txBody>
      </p:sp>
      <p:sp>
        <p:nvSpPr>
          <p:cNvPr id="4" name="Date Placeholder 3"/>
          <p:cNvSpPr>
            <a:spLocks noGrp="1"/>
          </p:cNvSpPr>
          <p:nvPr>
            <p:ph type="dt" sz="half" idx="2"/>
          </p:nvPr>
        </p:nvSpPr>
        <p:spPr>
          <a:xfrm>
            <a:off x="325120" y="6371592"/>
            <a:ext cx="28448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CB707459-5515-444E-9BD9-28695C0C59B7}" type="datetimeFigureOut">
              <a:rPr lang="en-US" smtClean="0"/>
              <a:t>5/21/25</a:t>
            </a:fld>
            <a:endParaRPr lang="en-US"/>
          </a:p>
        </p:txBody>
      </p:sp>
      <p:sp>
        <p:nvSpPr>
          <p:cNvPr id="5" name="Footer Placeholder 4"/>
          <p:cNvSpPr>
            <a:spLocks noGrp="1"/>
          </p:cNvSpPr>
          <p:nvPr>
            <p:ph type="ftr" sz="quarter" idx="3"/>
          </p:nvPr>
        </p:nvSpPr>
        <p:spPr>
          <a:xfrm>
            <a:off x="7945120" y="6371591"/>
            <a:ext cx="38608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5588000" y="6356351"/>
            <a:ext cx="1016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41B55A72-E975-5340-9945-9B3715A7E229}" type="slidenum">
              <a:rPr lang="en-US" smtClean="0"/>
              <a:t>‹#›</a:t>
            </a:fld>
            <a:endParaRPr lang="en-US"/>
          </a:p>
        </p:txBody>
      </p:sp>
    </p:spTree>
    <p:extLst>
      <p:ext uri="{BB962C8B-B14F-4D97-AF65-F5344CB8AC3E}">
        <p14:creationId xmlns:p14="http://schemas.microsoft.com/office/powerpoint/2010/main" val="1964212796"/>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jpg"/></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30527" y="2747898"/>
            <a:ext cx="9397365" cy="635000"/>
          </a:xfrm>
          <a:prstGeom prst="rect">
            <a:avLst/>
          </a:prstGeom>
        </p:spPr>
        <p:txBody>
          <a:bodyPr vert="horz" wrap="square" lIns="0" tIns="12065" rIns="0" bIns="0" rtlCol="0">
            <a:spAutoFit/>
          </a:bodyPr>
          <a:lstStyle/>
          <a:p>
            <a:pPr marL="12700">
              <a:lnSpc>
                <a:spcPct val="100000"/>
              </a:lnSpc>
              <a:spcBef>
                <a:spcPts val="95"/>
              </a:spcBef>
            </a:pPr>
            <a:r>
              <a:rPr sz="4000" b="1" dirty="0">
                <a:latin typeface="Arial"/>
                <a:cs typeface="Arial"/>
              </a:rPr>
              <a:t>Genetic</a:t>
            </a:r>
            <a:r>
              <a:rPr sz="4000" b="1" spc="-85" dirty="0">
                <a:latin typeface="Arial"/>
                <a:cs typeface="Arial"/>
              </a:rPr>
              <a:t> </a:t>
            </a:r>
            <a:r>
              <a:rPr sz="4000" b="1" dirty="0">
                <a:latin typeface="Arial"/>
                <a:cs typeface="Arial"/>
              </a:rPr>
              <a:t>risk</a:t>
            </a:r>
            <a:r>
              <a:rPr sz="4000" b="1" spc="-90" dirty="0">
                <a:latin typeface="Arial"/>
                <a:cs typeface="Arial"/>
              </a:rPr>
              <a:t> </a:t>
            </a:r>
            <a:r>
              <a:rPr sz="4000" b="1" dirty="0">
                <a:latin typeface="Arial"/>
                <a:cs typeface="Arial"/>
              </a:rPr>
              <a:t>scores</a:t>
            </a:r>
            <a:r>
              <a:rPr sz="4000" b="1" spc="-85" dirty="0">
                <a:latin typeface="Arial"/>
                <a:cs typeface="Arial"/>
              </a:rPr>
              <a:t> </a:t>
            </a:r>
            <a:r>
              <a:rPr sz="4000" b="1" dirty="0">
                <a:latin typeface="Arial"/>
                <a:cs typeface="Arial"/>
              </a:rPr>
              <a:t>and</a:t>
            </a:r>
            <a:r>
              <a:rPr sz="4000" b="1" spc="-110" dirty="0">
                <a:latin typeface="Arial"/>
                <a:cs typeface="Arial"/>
              </a:rPr>
              <a:t> </a:t>
            </a:r>
            <a:r>
              <a:rPr sz="4000" b="1" dirty="0">
                <a:latin typeface="Arial"/>
                <a:cs typeface="Arial"/>
              </a:rPr>
              <a:t>risk</a:t>
            </a:r>
            <a:r>
              <a:rPr sz="4000" b="1" spc="-90" dirty="0">
                <a:latin typeface="Arial"/>
                <a:cs typeface="Arial"/>
              </a:rPr>
              <a:t> </a:t>
            </a:r>
            <a:r>
              <a:rPr sz="4000" b="1" spc="-10" dirty="0">
                <a:latin typeface="Arial"/>
                <a:cs typeface="Arial"/>
              </a:rPr>
              <a:t>prediction</a:t>
            </a:r>
            <a:endParaRPr sz="4000">
              <a:latin typeface="Arial"/>
              <a:cs typeface="Arial"/>
            </a:endParaRPr>
          </a:p>
        </p:txBody>
      </p:sp>
      <p:sp>
        <p:nvSpPr>
          <p:cNvPr id="3" name="object 3"/>
          <p:cNvSpPr txBox="1"/>
          <p:nvPr/>
        </p:nvSpPr>
        <p:spPr>
          <a:xfrm>
            <a:off x="4924805" y="4047490"/>
            <a:ext cx="2343785" cy="382156"/>
          </a:xfrm>
          <a:prstGeom prst="rect">
            <a:avLst/>
          </a:prstGeom>
        </p:spPr>
        <p:txBody>
          <a:bodyPr vert="horz" wrap="square" lIns="0" tIns="12700" rIns="0" bIns="0" rtlCol="0">
            <a:spAutoFit/>
          </a:bodyPr>
          <a:lstStyle/>
          <a:p>
            <a:pPr marL="12700">
              <a:lnSpc>
                <a:spcPct val="100000"/>
              </a:lnSpc>
              <a:spcBef>
                <a:spcPts val="100"/>
              </a:spcBef>
            </a:pPr>
            <a:r>
              <a:rPr lang="en-GB" sz="2400" dirty="0">
                <a:latin typeface="Arial"/>
                <a:cs typeface="Arial"/>
              </a:rPr>
              <a:t>Ioanna Tzoulaki</a:t>
            </a:r>
            <a:endParaRPr sz="24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pPr>
              <a:lnSpc>
                <a:spcPct val="90000"/>
              </a:lnSpc>
            </a:pPr>
            <a:r>
              <a:rPr lang="en-US" sz="3700">
                <a:solidFill>
                  <a:srgbClr val="FFFFFF"/>
                </a:solidFill>
              </a:rPr>
              <a:t>Some examples: Targeting Preventive Interventions </a:t>
            </a:r>
          </a:p>
        </p:txBody>
      </p:sp>
      <p:sp>
        <p:nvSpPr>
          <p:cNvPr id="3" name="Content Placeholder 2"/>
          <p:cNvSpPr>
            <a:spLocks noGrp="1"/>
          </p:cNvSpPr>
          <p:nvPr>
            <p:ph idx="1"/>
          </p:nvPr>
        </p:nvSpPr>
        <p:spPr>
          <a:xfrm>
            <a:off x="1371599" y="2318197"/>
            <a:ext cx="9724031" cy="3683358"/>
          </a:xfrm>
        </p:spPr>
        <p:txBody>
          <a:bodyPr anchor="ctr">
            <a:normAutofit/>
          </a:bodyPr>
          <a:lstStyle/>
          <a:p>
            <a:pPr>
              <a:spcAft>
                <a:spcPts val="600"/>
              </a:spcAft>
            </a:pPr>
            <a:r>
              <a:rPr lang="en-US" sz="2000"/>
              <a:t>Gail risk prediction model for developing breast cancer </a:t>
            </a:r>
          </a:p>
          <a:p>
            <a:pPr lvl="1">
              <a:spcAft>
                <a:spcPts val="600"/>
              </a:spcAft>
            </a:pPr>
            <a:r>
              <a:rPr lang="en-US" sz="2000"/>
              <a:t>Age at menarche, age at first live birth, number of previous biopsies, and number of first-degree relatives with breast cancer. </a:t>
            </a:r>
          </a:p>
          <a:p>
            <a:pPr lvl="1">
              <a:spcAft>
                <a:spcPts val="600"/>
              </a:spcAft>
            </a:pPr>
            <a:r>
              <a:rPr lang="en-US" sz="2000"/>
              <a:t>Offer preventive treatment e.g. behavior (e.g. exercise, weight control, alcohol intake) or medical interventions (e.g. tamoxifen use) </a:t>
            </a:r>
          </a:p>
          <a:p>
            <a:pPr>
              <a:spcAft>
                <a:spcPts val="600"/>
              </a:spcAft>
            </a:pPr>
            <a:endParaRPr lang="en-US" sz="2000"/>
          </a:p>
        </p:txBody>
      </p:sp>
    </p:spTree>
    <p:extLst>
      <p:ext uri="{BB962C8B-B14F-4D97-AF65-F5344CB8AC3E}">
        <p14:creationId xmlns:p14="http://schemas.microsoft.com/office/powerpoint/2010/main" val="4017910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examples: Decision Support on Test Ordering </a:t>
            </a:r>
          </a:p>
        </p:txBody>
      </p:sp>
      <p:sp>
        <p:nvSpPr>
          <p:cNvPr id="6" name="Content Placeholder 5"/>
          <p:cNvSpPr>
            <a:spLocks noGrp="1"/>
          </p:cNvSpPr>
          <p:nvPr>
            <p:ph idx="1"/>
          </p:nvPr>
        </p:nvSpPr>
        <p:spPr>
          <a:xfrm>
            <a:off x="793750" y="1541399"/>
            <a:ext cx="10604500" cy="553998"/>
          </a:xfrm>
        </p:spPr>
        <p:txBody>
          <a:bodyPr/>
          <a:lstStyle/>
          <a:p>
            <a:r>
              <a:rPr lang="en-US" dirty="0"/>
              <a:t>10-14 weeks ultrasound estimates risk of trisomy 21</a:t>
            </a:r>
          </a:p>
          <a:p>
            <a:r>
              <a:rPr lang="en-US" dirty="0"/>
              <a:t>Offer </a:t>
            </a:r>
            <a:r>
              <a:rPr lang="en-US" dirty="0" err="1"/>
              <a:t>chorion</a:t>
            </a:r>
            <a:r>
              <a:rPr lang="en-US" dirty="0"/>
              <a:t> villus sampling (CVS) or amniocentesis</a:t>
            </a:r>
          </a:p>
        </p:txBody>
      </p:sp>
      <p:pic>
        <p:nvPicPr>
          <p:cNvPr id="4" name="Picture 3"/>
          <p:cNvPicPr>
            <a:picLocks noChangeAspect="1"/>
          </p:cNvPicPr>
          <p:nvPr/>
        </p:nvPicPr>
        <p:blipFill>
          <a:blip r:embed="rId2"/>
          <a:stretch>
            <a:fillRect/>
          </a:stretch>
        </p:blipFill>
        <p:spPr>
          <a:xfrm>
            <a:off x="1860033" y="4110172"/>
            <a:ext cx="5854700" cy="2501900"/>
          </a:xfrm>
          <a:prstGeom prst="rect">
            <a:avLst/>
          </a:prstGeom>
        </p:spPr>
      </p:pic>
      <p:pic>
        <p:nvPicPr>
          <p:cNvPr id="5" name="Picture 4"/>
          <p:cNvPicPr>
            <a:picLocks noChangeAspect="1"/>
          </p:cNvPicPr>
          <p:nvPr/>
        </p:nvPicPr>
        <p:blipFill>
          <a:blip r:embed="rId3"/>
          <a:stretch>
            <a:fillRect/>
          </a:stretch>
        </p:blipFill>
        <p:spPr>
          <a:xfrm>
            <a:off x="7456547" y="3293688"/>
            <a:ext cx="2929178" cy="3168312"/>
          </a:xfrm>
          <a:prstGeom prst="rect">
            <a:avLst/>
          </a:prstGeom>
        </p:spPr>
      </p:pic>
    </p:spTree>
    <p:extLst>
      <p:ext uri="{BB962C8B-B14F-4D97-AF65-F5344CB8AC3E}">
        <p14:creationId xmlns:p14="http://schemas.microsoft.com/office/powerpoint/2010/main" val="3816428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examples: prioritization</a:t>
            </a:r>
          </a:p>
        </p:txBody>
      </p:sp>
      <p:sp>
        <p:nvSpPr>
          <p:cNvPr id="3" name="Content Placeholder 2"/>
          <p:cNvSpPr>
            <a:spLocks noGrp="1"/>
          </p:cNvSpPr>
          <p:nvPr>
            <p:ph idx="1"/>
          </p:nvPr>
        </p:nvSpPr>
        <p:spPr>
          <a:xfrm>
            <a:off x="793750" y="1541399"/>
            <a:ext cx="10604500" cy="1107996"/>
          </a:xfrm>
        </p:spPr>
        <p:txBody>
          <a:bodyPr/>
          <a:lstStyle/>
          <a:p>
            <a:r>
              <a:rPr lang="en-US" dirty="0"/>
              <a:t>Model for End-Stage Liver Disease (MELD) score</a:t>
            </a:r>
          </a:p>
          <a:p>
            <a:pPr lvl="1"/>
            <a:r>
              <a:rPr lang="en-US" dirty="0"/>
              <a:t>Scoring system for assessing the severity of chronic liver disease</a:t>
            </a:r>
          </a:p>
          <a:p>
            <a:pPr lvl="1"/>
            <a:r>
              <a:rPr lang="en-US" dirty="0"/>
              <a:t>Predict death within three months of surgery</a:t>
            </a:r>
          </a:p>
          <a:p>
            <a:pPr lvl="1"/>
            <a:r>
              <a:rPr lang="en-US" dirty="0"/>
              <a:t>Useful for prioritizing for receipt of a liver transplant</a:t>
            </a:r>
          </a:p>
        </p:txBody>
      </p:sp>
      <p:pic>
        <p:nvPicPr>
          <p:cNvPr id="4" name="Picture 3"/>
          <p:cNvPicPr>
            <a:picLocks noChangeAspect="1"/>
          </p:cNvPicPr>
          <p:nvPr/>
        </p:nvPicPr>
        <p:blipFill>
          <a:blip r:embed="rId2"/>
          <a:stretch>
            <a:fillRect/>
          </a:stretch>
        </p:blipFill>
        <p:spPr>
          <a:xfrm>
            <a:off x="1668696" y="4330308"/>
            <a:ext cx="8794318" cy="2527692"/>
          </a:xfrm>
          <a:prstGeom prst="rect">
            <a:avLst/>
          </a:prstGeom>
        </p:spPr>
      </p:pic>
    </p:spTree>
    <p:extLst>
      <p:ext uri="{BB962C8B-B14F-4D97-AF65-F5344CB8AC3E}">
        <p14:creationId xmlns:p14="http://schemas.microsoft.com/office/powerpoint/2010/main" val="1043869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examples: Head Injury Prognosis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8875" y="1584009"/>
            <a:ext cx="5599545" cy="48409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40543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046" y="214375"/>
            <a:ext cx="10435183" cy="430887"/>
          </a:xfrm>
        </p:spPr>
        <p:txBody>
          <a:bodyPr/>
          <a:lstStyle/>
          <a:p>
            <a:endParaRPr lang="en-US"/>
          </a:p>
        </p:txBody>
      </p:sp>
      <p:sp>
        <p:nvSpPr>
          <p:cNvPr id="3" name="Content Placeholder 2"/>
          <p:cNvSpPr>
            <a:spLocks noGrp="1"/>
          </p:cNvSpPr>
          <p:nvPr>
            <p:ph idx="1"/>
          </p:nvPr>
        </p:nvSpPr>
        <p:spPr>
          <a:xfrm>
            <a:off x="793750" y="1541399"/>
            <a:ext cx="10604500" cy="276999"/>
          </a:xfrm>
        </p:spPr>
        <p:txBody>
          <a:bodyPr/>
          <a:lstStyle/>
          <a:p>
            <a:endParaRPr lang="en-US"/>
          </a:p>
        </p:txBody>
      </p:sp>
      <p:pic>
        <p:nvPicPr>
          <p:cNvPr id="4" name="Picture 3"/>
          <p:cNvPicPr>
            <a:picLocks noChangeAspect="1"/>
          </p:cNvPicPr>
          <p:nvPr/>
        </p:nvPicPr>
        <p:blipFill>
          <a:blip r:embed="rId2"/>
          <a:stretch>
            <a:fillRect/>
          </a:stretch>
        </p:blipFill>
        <p:spPr>
          <a:xfrm>
            <a:off x="1524000" y="826008"/>
            <a:ext cx="9144000" cy="5205984"/>
          </a:xfrm>
          <a:prstGeom prst="rect">
            <a:avLst/>
          </a:prstGeom>
        </p:spPr>
      </p:pic>
    </p:spTree>
    <p:extLst>
      <p:ext uri="{BB962C8B-B14F-4D97-AF65-F5344CB8AC3E}">
        <p14:creationId xmlns:p14="http://schemas.microsoft.com/office/powerpoint/2010/main" val="1156494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Differences from </a:t>
            </a:r>
            <a:r>
              <a:rPr lang="en-US" dirty="0" err="1"/>
              <a:t>aetiological</a:t>
            </a:r>
            <a:r>
              <a:rPr lang="en-US" dirty="0"/>
              <a:t> research</a:t>
            </a:r>
          </a:p>
        </p:txBody>
      </p:sp>
      <p:sp>
        <p:nvSpPr>
          <p:cNvPr id="3" name="Content Placeholder 2"/>
          <p:cNvSpPr>
            <a:spLocks noGrp="1"/>
          </p:cNvSpPr>
          <p:nvPr>
            <p:ph idx="1"/>
          </p:nvPr>
        </p:nvSpPr>
        <p:spPr/>
        <p:txBody>
          <a:bodyPr>
            <a:normAutofit/>
          </a:bodyPr>
          <a:lstStyle/>
          <a:p>
            <a:r>
              <a:rPr lang="en-US" dirty="0"/>
              <a:t>Different aims</a:t>
            </a:r>
          </a:p>
          <a:p>
            <a:pPr lvl="1"/>
            <a:r>
              <a:rPr lang="en-US" dirty="0"/>
              <a:t>Predicting outcomes different to explaining their cause</a:t>
            </a:r>
          </a:p>
          <a:p>
            <a:pPr lvl="1"/>
            <a:r>
              <a:rPr lang="en-US" dirty="0" err="1"/>
              <a:t>Aetiological</a:t>
            </a:r>
            <a:r>
              <a:rPr lang="en-US" dirty="0"/>
              <a:t>: explain whether outcome occurrence can  attributed to particular risk factor </a:t>
            </a:r>
          </a:p>
          <a:p>
            <a:pPr lvl="1"/>
            <a:r>
              <a:rPr lang="en-US" dirty="0"/>
              <a:t>Prognostic: Use multiple variables to predict, as accurately as possible, the risk of future outcomes</a:t>
            </a:r>
          </a:p>
        </p:txBody>
      </p:sp>
    </p:spTree>
    <p:extLst>
      <p:ext uri="{BB962C8B-B14F-4D97-AF65-F5344CB8AC3E}">
        <p14:creationId xmlns:p14="http://schemas.microsoft.com/office/powerpoint/2010/main" val="2248214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Differences from </a:t>
            </a:r>
            <a:r>
              <a:rPr lang="en-US" dirty="0" err="1"/>
              <a:t>aetiological</a:t>
            </a:r>
            <a:r>
              <a:rPr lang="en-US" dirty="0"/>
              <a:t> research</a:t>
            </a:r>
          </a:p>
        </p:txBody>
      </p:sp>
      <p:sp>
        <p:nvSpPr>
          <p:cNvPr id="3" name="Content Placeholder 2"/>
          <p:cNvSpPr>
            <a:spLocks noGrp="1"/>
          </p:cNvSpPr>
          <p:nvPr>
            <p:ph idx="1"/>
          </p:nvPr>
        </p:nvSpPr>
        <p:spPr/>
        <p:txBody>
          <a:bodyPr>
            <a:normAutofit/>
          </a:bodyPr>
          <a:lstStyle/>
          <a:p>
            <a:r>
              <a:rPr lang="en-US" dirty="0"/>
              <a:t>Different requirements for predictors under study</a:t>
            </a:r>
          </a:p>
          <a:p>
            <a:pPr lvl="1"/>
            <a:r>
              <a:rPr lang="en-US" dirty="0"/>
              <a:t>“Every causal factor is a predictor—albeit sometimes a weak one—but not every predictor is a cause.”</a:t>
            </a:r>
          </a:p>
          <a:p>
            <a:pPr lvl="2"/>
            <a:r>
              <a:rPr lang="en-US" dirty="0"/>
              <a:t>Often weak: e.g. genetics</a:t>
            </a:r>
          </a:p>
          <a:p>
            <a:pPr lvl="2"/>
            <a:r>
              <a:rPr lang="en-US" dirty="0"/>
              <a:t>Not vice versa: e.g. skin </a:t>
            </a:r>
            <a:r>
              <a:rPr lang="en-US" dirty="0" err="1"/>
              <a:t>colour</a:t>
            </a:r>
            <a:endParaRPr lang="en-US" dirty="0"/>
          </a:p>
          <a:p>
            <a:pPr lvl="1"/>
            <a:r>
              <a:rPr lang="en-US" dirty="0"/>
              <a:t>Prognostic: all variables potentially related to outcome can be considered </a:t>
            </a:r>
          </a:p>
          <a:p>
            <a:pPr lvl="1"/>
            <a:r>
              <a:rPr lang="en-US" dirty="0" err="1"/>
              <a:t>Aetiological</a:t>
            </a:r>
            <a:r>
              <a:rPr lang="en-US" dirty="0"/>
              <a:t>: risk factor must be in causal chain</a:t>
            </a:r>
          </a:p>
          <a:p>
            <a:r>
              <a:rPr lang="en-US" dirty="0"/>
              <a:t>Discrimination, calibration and validation</a:t>
            </a:r>
          </a:p>
        </p:txBody>
      </p:sp>
    </p:spTree>
    <p:extLst>
      <p:ext uri="{BB962C8B-B14F-4D97-AF65-F5344CB8AC3E}">
        <p14:creationId xmlns:p14="http://schemas.microsoft.com/office/powerpoint/2010/main" val="1612179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Differences from </a:t>
            </a:r>
            <a:r>
              <a:rPr lang="en-US" dirty="0" err="1"/>
              <a:t>aetiological</a:t>
            </a:r>
            <a:r>
              <a:rPr lang="en-US" dirty="0"/>
              <a:t> research</a:t>
            </a:r>
          </a:p>
        </p:txBody>
      </p:sp>
      <p:sp>
        <p:nvSpPr>
          <p:cNvPr id="3" name="Content Placeholder 2"/>
          <p:cNvSpPr>
            <a:spLocks noGrp="1"/>
          </p:cNvSpPr>
          <p:nvPr>
            <p:ph idx="1"/>
          </p:nvPr>
        </p:nvSpPr>
        <p:spPr/>
        <p:txBody>
          <a:bodyPr>
            <a:normAutofit/>
          </a:bodyPr>
          <a:lstStyle/>
          <a:p>
            <a:r>
              <a:rPr lang="en-US" dirty="0"/>
              <a:t>Different in analysis presentation</a:t>
            </a:r>
          </a:p>
          <a:p>
            <a:pPr lvl="1"/>
            <a:r>
              <a:rPr lang="en-US" dirty="0"/>
              <a:t>Both use multivariable models</a:t>
            </a:r>
          </a:p>
          <a:p>
            <a:pPr lvl="1"/>
            <a:r>
              <a:rPr lang="en-US" dirty="0"/>
              <a:t>Discrimination, calibration and validation</a:t>
            </a:r>
          </a:p>
          <a:p>
            <a:pPr lvl="1"/>
            <a:r>
              <a:rPr lang="en-US" dirty="0"/>
              <a:t>Relative risk estimates</a:t>
            </a:r>
          </a:p>
          <a:p>
            <a:pPr lvl="1"/>
            <a:r>
              <a:rPr lang="en-US" dirty="0"/>
              <a:t>Absolute not relative probabilities</a:t>
            </a:r>
          </a:p>
        </p:txBody>
      </p:sp>
    </p:spTree>
    <p:extLst>
      <p:ext uri="{BB962C8B-B14F-4D97-AF65-F5344CB8AC3E}">
        <p14:creationId xmlns:p14="http://schemas.microsoft.com/office/powerpoint/2010/main" val="657633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Absolute vs. relative risk</a:t>
            </a:r>
          </a:p>
        </p:txBody>
      </p:sp>
      <p:sp>
        <p:nvSpPr>
          <p:cNvPr id="3" name="Content Placeholder 2"/>
          <p:cNvSpPr>
            <a:spLocks noGrp="1"/>
          </p:cNvSpPr>
          <p:nvPr>
            <p:ph idx="1"/>
          </p:nvPr>
        </p:nvSpPr>
        <p:spPr/>
        <p:txBody>
          <a:bodyPr>
            <a:normAutofit fontScale="92500" lnSpcReduction="20000"/>
          </a:bodyPr>
          <a:lstStyle/>
          <a:p>
            <a:r>
              <a:rPr lang="en-US" dirty="0"/>
              <a:t>Physicians and patients often have difficulty interpreting relative risk estimates</a:t>
            </a:r>
          </a:p>
          <a:p>
            <a:pPr lvl="1"/>
            <a:r>
              <a:rPr lang="en-US" dirty="0"/>
              <a:t>A relative risk for disease of 10 might seem very high, but if the incidence rate in the referent group is close to 0, it will also be close to 0 in the group with the relative risk of 10</a:t>
            </a:r>
          </a:p>
          <a:p>
            <a:pPr lvl="1"/>
            <a:r>
              <a:rPr lang="en-US" dirty="0"/>
              <a:t>Similarly, a relative risk of 1.3 might be very important when a disease is common</a:t>
            </a:r>
          </a:p>
          <a:p>
            <a:pPr lvl="1"/>
            <a:endParaRPr lang="en-US" dirty="0"/>
          </a:p>
          <a:p>
            <a:r>
              <a:rPr lang="en-US" dirty="0"/>
              <a:t>10-year risk estimate of 7%</a:t>
            </a:r>
          </a:p>
          <a:p>
            <a:pPr lvl="1"/>
            <a:r>
              <a:rPr lang="en-US" dirty="0"/>
              <a:t>given 100 similar individuals, we expect that 7 will experience an event in the next 10 years and 93 will not</a:t>
            </a:r>
          </a:p>
          <a:p>
            <a:pPr lvl="1"/>
            <a:endParaRPr lang="en-US" dirty="0"/>
          </a:p>
          <a:p>
            <a:r>
              <a:rPr lang="en-US" dirty="0"/>
              <a:t>Lifetime risk different to 10 year risk</a:t>
            </a:r>
          </a:p>
        </p:txBody>
      </p:sp>
    </p:spTree>
    <p:extLst>
      <p:ext uri="{BB962C8B-B14F-4D97-AF65-F5344CB8AC3E}">
        <p14:creationId xmlns:p14="http://schemas.microsoft.com/office/powerpoint/2010/main" val="2044241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to study prognostic models</a:t>
            </a:r>
          </a:p>
        </p:txBody>
      </p:sp>
      <p:sp>
        <p:nvSpPr>
          <p:cNvPr id="7" name="TextBox 6"/>
          <p:cNvSpPr txBox="1"/>
          <p:nvPr/>
        </p:nvSpPr>
        <p:spPr>
          <a:xfrm>
            <a:off x="2225521" y="4887588"/>
            <a:ext cx="1672253" cy="369332"/>
          </a:xfrm>
          <a:prstGeom prst="rect">
            <a:avLst/>
          </a:prstGeom>
          <a:noFill/>
        </p:spPr>
        <p:txBody>
          <a:bodyPr wrap="none" rtlCol="0">
            <a:spAutoFit/>
          </a:bodyPr>
          <a:lstStyle/>
          <a:p>
            <a:r>
              <a:rPr lang="en-US" dirty="0"/>
              <a:t>Cohort studies</a:t>
            </a:r>
          </a:p>
        </p:txBody>
      </p:sp>
      <p:sp>
        <p:nvSpPr>
          <p:cNvPr id="8" name="TextBox 7"/>
          <p:cNvSpPr txBox="1"/>
          <p:nvPr/>
        </p:nvSpPr>
        <p:spPr>
          <a:xfrm>
            <a:off x="4701436" y="4887195"/>
            <a:ext cx="1672253" cy="369332"/>
          </a:xfrm>
          <a:prstGeom prst="rect">
            <a:avLst/>
          </a:prstGeom>
          <a:noFill/>
        </p:spPr>
        <p:txBody>
          <a:bodyPr wrap="none" rtlCol="0">
            <a:spAutoFit/>
          </a:bodyPr>
          <a:lstStyle/>
          <a:p>
            <a:r>
              <a:rPr lang="en-US" dirty="0"/>
              <a:t>Cohort studies</a:t>
            </a:r>
          </a:p>
        </p:txBody>
      </p:sp>
      <p:sp>
        <p:nvSpPr>
          <p:cNvPr id="9" name="TextBox 8"/>
          <p:cNvSpPr txBox="1"/>
          <p:nvPr/>
        </p:nvSpPr>
        <p:spPr>
          <a:xfrm>
            <a:off x="7839348" y="4887195"/>
            <a:ext cx="774571" cy="369332"/>
          </a:xfrm>
          <a:prstGeom prst="rect">
            <a:avLst/>
          </a:prstGeom>
          <a:noFill/>
        </p:spPr>
        <p:txBody>
          <a:bodyPr wrap="none" rtlCol="0">
            <a:spAutoFit/>
          </a:bodyPr>
          <a:lstStyle/>
          <a:p>
            <a:r>
              <a:rPr lang="en-US" dirty="0"/>
              <a:t>RCTs</a:t>
            </a:r>
          </a:p>
        </p:txBody>
      </p:sp>
      <p:pic>
        <p:nvPicPr>
          <p:cNvPr id="10" name="Picture 9"/>
          <p:cNvPicPr>
            <a:picLocks noChangeAspect="1"/>
          </p:cNvPicPr>
          <p:nvPr/>
        </p:nvPicPr>
        <p:blipFill>
          <a:blip r:embed="rId2"/>
          <a:stretch>
            <a:fillRect/>
          </a:stretch>
        </p:blipFill>
        <p:spPr>
          <a:xfrm>
            <a:off x="2225521" y="2588470"/>
            <a:ext cx="6983458" cy="2156564"/>
          </a:xfrm>
          <a:prstGeom prst="rect">
            <a:avLst/>
          </a:prstGeom>
        </p:spPr>
      </p:pic>
    </p:spTree>
    <p:extLst>
      <p:ext uri="{BB962C8B-B14F-4D97-AF65-F5344CB8AC3E}">
        <p14:creationId xmlns:p14="http://schemas.microsoft.com/office/powerpoint/2010/main" val="39052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spc="-10" dirty="0">
                <a:latin typeface="Helvetica"/>
                <a:cs typeface="Helvetica"/>
              </a:rPr>
              <a:t>Outline</a:t>
            </a:r>
          </a:p>
        </p:txBody>
      </p:sp>
      <p:sp>
        <p:nvSpPr>
          <p:cNvPr id="3" name="object 3"/>
          <p:cNvSpPr txBox="1"/>
          <p:nvPr/>
        </p:nvSpPr>
        <p:spPr>
          <a:xfrm>
            <a:off x="916938" y="1466134"/>
            <a:ext cx="9522461" cy="1409360"/>
          </a:xfrm>
          <a:prstGeom prst="rect">
            <a:avLst/>
          </a:prstGeom>
        </p:spPr>
        <p:txBody>
          <a:bodyPr vert="horz" wrap="square" lIns="0" tIns="62230" rIns="0" bIns="0" rtlCol="0">
            <a:spAutoFit/>
          </a:bodyPr>
          <a:lstStyle/>
          <a:p>
            <a:pPr marL="698500" lvl="1" indent="-228600">
              <a:lnSpc>
                <a:spcPct val="100000"/>
              </a:lnSpc>
              <a:spcBef>
                <a:spcPts val="285"/>
              </a:spcBef>
              <a:buChar char="•"/>
              <a:tabLst>
                <a:tab pos="698500" algn="l"/>
              </a:tabLst>
            </a:pPr>
            <a:r>
              <a:rPr lang="en-GB" sz="2000" dirty="0">
                <a:latin typeface="Arial"/>
                <a:cs typeface="Arial"/>
              </a:rPr>
              <a:t>Introduction to risk prediction models </a:t>
            </a:r>
          </a:p>
          <a:p>
            <a:pPr marL="698500" lvl="1" indent="-228600">
              <a:lnSpc>
                <a:spcPct val="100000"/>
              </a:lnSpc>
              <a:spcBef>
                <a:spcPts val="285"/>
              </a:spcBef>
              <a:buChar char="•"/>
              <a:tabLst>
                <a:tab pos="698500" algn="l"/>
              </a:tabLst>
            </a:pPr>
            <a:r>
              <a:rPr sz="2000" dirty="0">
                <a:latin typeface="Arial"/>
                <a:cs typeface="Arial"/>
              </a:rPr>
              <a:t>Introduction</a:t>
            </a:r>
            <a:r>
              <a:rPr sz="2000" spc="-55" dirty="0">
                <a:latin typeface="Arial"/>
                <a:cs typeface="Arial"/>
              </a:rPr>
              <a:t> </a:t>
            </a:r>
            <a:r>
              <a:rPr sz="2000" dirty="0">
                <a:latin typeface="Arial"/>
                <a:cs typeface="Arial"/>
              </a:rPr>
              <a:t>to</a:t>
            </a:r>
            <a:r>
              <a:rPr sz="2000" spc="-30" dirty="0">
                <a:latin typeface="Arial"/>
                <a:cs typeface="Arial"/>
              </a:rPr>
              <a:t> </a:t>
            </a:r>
            <a:r>
              <a:rPr sz="2000" dirty="0">
                <a:latin typeface="Arial"/>
                <a:cs typeface="Arial"/>
              </a:rPr>
              <a:t>genetic</a:t>
            </a:r>
            <a:r>
              <a:rPr sz="2000" spc="-40" dirty="0">
                <a:latin typeface="Arial"/>
                <a:cs typeface="Arial"/>
              </a:rPr>
              <a:t> </a:t>
            </a:r>
            <a:r>
              <a:rPr sz="2000" dirty="0">
                <a:latin typeface="Arial"/>
                <a:cs typeface="Arial"/>
              </a:rPr>
              <a:t>risk</a:t>
            </a:r>
            <a:r>
              <a:rPr sz="2000" spc="-45" dirty="0">
                <a:latin typeface="Arial"/>
                <a:cs typeface="Arial"/>
              </a:rPr>
              <a:t> </a:t>
            </a:r>
            <a:r>
              <a:rPr sz="2000" spc="-10" dirty="0">
                <a:latin typeface="Arial"/>
                <a:cs typeface="Arial"/>
              </a:rPr>
              <a:t>scores</a:t>
            </a:r>
            <a:endParaRPr sz="2000" dirty="0">
              <a:latin typeface="Arial"/>
              <a:cs typeface="Arial"/>
            </a:endParaRPr>
          </a:p>
          <a:p>
            <a:pPr marL="698500" lvl="1" indent="-228600">
              <a:lnSpc>
                <a:spcPct val="100000"/>
              </a:lnSpc>
              <a:spcBef>
                <a:spcPts val="254"/>
              </a:spcBef>
              <a:buChar char="•"/>
              <a:tabLst>
                <a:tab pos="698500" algn="l"/>
              </a:tabLst>
            </a:pPr>
            <a:r>
              <a:rPr lang="el-GR" sz="2000" dirty="0">
                <a:latin typeface="Arial"/>
                <a:cs typeface="Arial"/>
              </a:rPr>
              <a:t>Μ</a:t>
            </a:r>
            <a:r>
              <a:rPr sz="2000" dirty="0" err="1">
                <a:latin typeface="Arial"/>
                <a:cs typeface="Arial"/>
              </a:rPr>
              <a:t>ethods</a:t>
            </a:r>
            <a:r>
              <a:rPr sz="2000" spc="-40" dirty="0">
                <a:latin typeface="Arial"/>
                <a:cs typeface="Arial"/>
              </a:rPr>
              <a:t> </a:t>
            </a:r>
            <a:r>
              <a:rPr sz="2000" dirty="0">
                <a:latin typeface="Arial"/>
                <a:cs typeface="Arial"/>
              </a:rPr>
              <a:t>for</a:t>
            </a:r>
            <a:r>
              <a:rPr sz="2000" spc="-45" dirty="0">
                <a:latin typeface="Arial"/>
                <a:cs typeface="Arial"/>
              </a:rPr>
              <a:t> </a:t>
            </a:r>
            <a:r>
              <a:rPr sz="2000" dirty="0">
                <a:latin typeface="Arial"/>
                <a:cs typeface="Arial"/>
              </a:rPr>
              <a:t>PRS</a:t>
            </a:r>
            <a:r>
              <a:rPr sz="2000" spc="-15" dirty="0">
                <a:latin typeface="Arial"/>
                <a:cs typeface="Arial"/>
              </a:rPr>
              <a:t> </a:t>
            </a:r>
            <a:r>
              <a:rPr sz="2000" spc="-10" dirty="0">
                <a:latin typeface="Arial"/>
                <a:cs typeface="Arial"/>
              </a:rPr>
              <a:t>calculation</a:t>
            </a:r>
            <a:endParaRPr lang="el-GR" sz="2000" spc="-10" dirty="0">
              <a:latin typeface="Arial"/>
              <a:cs typeface="Arial"/>
            </a:endParaRPr>
          </a:p>
          <a:p>
            <a:pPr marL="698500" lvl="1" indent="-228600">
              <a:lnSpc>
                <a:spcPct val="100000"/>
              </a:lnSpc>
              <a:spcBef>
                <a:spcPts val="254"/>
              </a:spcBef>
              <a:buChar char="•"/>
              <a:tabLst>
                <a:tab pos="698500" algn="l"/>
              </a:tabLst>
            </a:pPr>
            <a:r>
              <a:rPr lang="en-GB" sz="2000" spc="-10" dirty="0">
                <a:latin typeface="Arial"/>
                <a:cs typeface="Arial"/>
              </a:rPr>
              <a:t>Examples</a:t>
            </a:r>
            <a:endParaRPr sz="2000" dirty="0">
              <a:latin typeface="Arial"/>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Assessing prognostic performance</a:t>
            </a:r>
          </a:p>
        </p:txBody>
      </p:sp>
      <p:sp>
        <p:nvSpPr>
          <p:cNvPr id="3" name="Content Placeholder 2"/>
          <p:cNvSpPr>
            <a:spLocks noGrp="1"/>
          </p:cNvSpPr>
          <p:nvPr>
            <p:ph idx="1"/>
          </p:nvPr>
        </p:nvSpPr>
        <p:spPr/>
        <p:txBody>
          <a:bodyPr>
            <a:normAutofit/>
          </a:bodyPr>
          <a:lstStyle/>
          <a:p>
            <a:r>
              <a:rPr lang="en-GB" dirty="0"/>
              <a:t>Classical Statistical Methods (linear/ logistic regression, Cox regression)</a:t>
            </a:r>
          </a:p>
          <a:p>
            <a:r>
              <a:rPr lang="en-GB" dirty="0"/>
              <a:t>Regularized Regression (LASSO, Ridge, Elastic Net – handle high-dimensional data, feature selection)</a:t>
            </a:r>
          </a:p>
          <a:p>
            <a:r>
              <a:rPr lang="en-GB" dirty="0"/>
              <a:t>Decision Tree-Based Methods (Recursive partitioning / CART, Random Forests)</a:t>
            </a:r>
          </a:p>
          <a:p>
            <a:r>
              <a:rPr lang="en-GB" dirty="0"/>
              <a:t>Machine learning (deep learning, neural network)</a:t>
            </a:r>
          </a:p>
          <a:p>
            <a:endParaRPr lang="en-US" dirty="0"/>
          </a:p>
        </p:txBody>
      </p:sp>
    </p:spTree>
    <p:extLst>
      <p:ext uri="{BB962C8B-B14F-4D97-AF65-F5344CB8AC3E}">
        <p14:creationId xmlns:p14="http://schemas.microsoft.com/office/powerpoint/2010/main" val="21326182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Discrimination</a:t>
            </a:r>
          </a:p>
        </p:txBody>
      </p:sp>
      <p:sp>
        <p:nvSpPr>
          <p:cNvPr id="3" name="Content Placeholder 2"/>
          <p:cNvSpPr>
            <a:spLocks noGrp="1"/>
          </p:cNvSpPr>
          <p:nvPr>
            <p:ph idx="1"/>
          </p:nvPr>
        </p:nvSpPr>
        <p:spPr/>
        <p:txBody>
          <a:bodyPr>
            <a:normAutofit fontScale="92500"/>
          </a:bodyPr>
          <a:lstStyle/>
          <a:p>
            <a:r>
              <a:rPr lang="en-US" dirty="0"/>
              <a:t>Do patients with outcome have higher risk predictions than patients without?</a:t>
            </a:r>
          </a:p>
          <a:p>
            <a:pPr lvl="1"/>
            <a:r>
              <a:rPr lang="en-US" dirty="0"/>
              <a:t>Discriminate between those with and without the outcome</a:t>
            </a:r>
          </a:p>
          <a:p>
            <a:r>
              <a:rPr lang="en-US" dirty="0"/>
              <a:t>AUC or C-index</a:t>
            </a:r>
          </a:p>
          <a:p>
            <a:pPr lvl="1"/>
            <a:r>
              <a:rPr lang="en-US" dirty="0"/>
              <a:t>probability that a randomly selected patient who develops the disease (a “case”) will have a higher risk score than a randomly selected non-case</a:t>
            </a:r>
          </a:p>
          <a:p>
            <a:pPr lvl="1"/>
            <a:r>
              <a:rPr lang="en-US" dirty="0"/>
              <a:t>0.75 for a given model would indicate that a randomly selected case has a higher score than a randomly selected non-case 75% of the time</a:t>
            </a:r>
          </a:p>
          <a:p>
            <a:pPr lvl="1"/>
            <a:r>
              <a:rPr lang="en-US" dirty="0"/>
              <a:t>1: perfect discrimination, 0.5: no discrimination</a:t>
            </a:r>
          </a:p>
          <a:p>
            <a:pPr lvl="1"/>
            <a:r>
              <a:rPr lang="en-US" dirty="0"/>
              <a:t>&lt;0.70 are thought to indicate inadequate discrimination by current convention</a:t>
            </a:r>
          </a:p>
          <a:p>
            <a:pPr lvl="1"/>
            <a:r>
              <a:rPr lang="en-US" dirty="0"/>
              <a:t>0.80 and 0.90 are considered excellent</a:t>
            </a:r>
          </a:p>
        </p:txBody>
      </p:sp>
    </p:spTree>
    <p:extLst>
      <p:ext uri="{BB962C8B-B14F-4D97-AF65-F5344CB8AC3E}">
        <p14:creationId xmlns:p14="http://schemas.microsoft.com/office/powerpoint/2010/main" val="2813149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5ED0C-5730-784E-988F-E7607BBFC294}"/>
              </a:ext>
            </a:extLst>
          </p:cNvPr>
          <p:cNvSpPr>
            <a:spLocks noGrp="1"/>
          </p:cNvSpPr>
          <p:nvPr>
            <p:ph type="title"/>
          </p:nvPr>
        </p:nvSpPr>
        <p:spPr/>
        <p:txBody>
          <a:bodyPr/>
          <a:lstStyle/>
          <a:p>
            <a:r>
              <a:rPr lang="en-US" dirty="0"/>
              <a:t>Discrimination</a:t>
            </a:r>
          </a:p>
        </p:txBody>
      </p:sp>
      <p:sp>
        <p:nvSpPr>
          <p:cNvPr id="4" name="Date Placeholder 3">
            <a:extLst>
              <a:ext uri="{FF2B5EF4-FFF2-40B4-BE49-F238E27FC236}">
                <a16:creationId xmlns:a16="http://schemas.microsoft.com/office/drawing/2014/main" id="{C34DA86E-1A70-CC4E-8086-EC636D5C1FDE}"/>
              </a:ext>
            </a:extLst>
          </p:cNvPr>
          <p:cNvSpPr>
            <a:spLocks noGrp="1"/>
          </p:cNvSpPr>
          <p:nvPr>
            <p:ph type="dt" sz="half" idx="10"/>
          </p:nvPr>
        </p:nvSpPr>
        <p:spPr/>
        <p:txBody>
          <a:bodyPr/>
          <a:lstStyle/>
          <a:p>
            <a:fld id="{AEC1D04A-E033-4D4C-964B-556BEE6A7AF3}" type="datetime4">
              <a:rPr lang="en-US" smtClean="0"/>
              <a:pPr/>
              <a:t>May 21, 2025</a:t>
            </a:fld>
            <a:endParaRPr lang="el-GR"/>
          </a:p>
        </p:txBody>
      </p:sp>
      <p:sp>
        <p:nvSpPr>
          <p:cNvPr id="5" name="Slide Number Placeholder 4">
            <a:extLst>
              <a:ext uri="{FF2B5EF4-FFF2-40B4-BE49-F238E27FC236}">
                <a16:creationId xmlns:a16="http://schemas.microsoft.com/office/drawing/2014/main" id="{10098CAE-0F17-8843-833B-7580444781E5}"/>
              </a:ext>
            </a:extLst>
          </p:cNvPr>
          <p:cNvSpPr>
            <a:spLocks noGrp="1"/>
          </p:cNvSpPr>
          <p:nvPr>
            <p:ph type="sldNum" sz="quarter" idx="12"/>
          </p:nvPr>
        </p:nvSpPr>
        <p:spPr/>
        <p:txBody>
          <a:bodyPr/>
          <a:lstStyle/>
          <a:p>
            <a:fld id="{D3F1D1C4-C2D9-4231-9FB2-B2D9D97AA41D}" type="slidenum">
              <a:rPr lang="el-GR" smtClean="0"/>
              <a:pPr/>
              <a:t>22</a:t>
            </a:fld>
            <a:endParaRPr lang="el-GR"/>
          </a:p>
        </p:txBody>
      </p:sp>
      <p:pic>
        <p:nvPicPr>
          <p:cNvPr id="11" name="Content Placeholder 10">
            <a:extLst>
              <a:ext uri="{FF2B5EF4-FFF2-40B4-BE49-F238E27FC236}">
                <a16:creationId xmlns:a16="http://schemas.microsoft.com/office/drawing/2014/main" id="{C3AD0EA1-0CDF-BA41-957E-5DF10B7BB2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56000" y="2593181"/>
            <a:ext cx="5080000" cy="2540000"/>
          </a:xfrm>
        </p:spPr>
      </p:pic>
    </p:spTree>
    <p:extLst>
      <p:ext uri="{BB962C8B-B14F-4D97-AF65-F5344CB8AC3E}">
        <p14:creationId xmlns:p14="http://schemas.microsoft.com/office/powerpoint/2010/main" val="3229564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Discrimination</a:t>
            </a:r>
          </a:p>
        </p:txBody>
      </p:sp>
      <p:sp>
        <p:nvSpPr>
          <p:cNvPr id="3" name="Content Placeholder 2"/>
          <p:cNvSpPr>
            <a:spLocks noGrp="1"/>
          </p:cNvSpPr>
          <p:nvPr>
            <p:ph idx="1"/>
          </p:nvPr>
        </p:nvSpPr>
        <p:spPr/>
        <p:txBody>
          <a:bodyPr/>
          <a:lstStyle/>
          <a:p>
            <a:endParaRPr lang="en-US"/>
          </a:p>
        </p:txBody>
      </p:sp>
      <p:pic>
        <p:nvPicPr>
          <p:cNvPr id="4" name="Content Placeholder 3"/>
          <p:cNvPicPr>
            <a:picLocks noChangeAspect="1"/>
          </p:cNvPicPr>
          <p:nvPr/>
        </p:nvPicPr>
        <p:blipFill>
          <a:blip r:embed="rId2"/>
          <a:srcRect t="8000" b="8000"/>
          <a:stretch>
            <a:fillRect/>
          </a:stretch>
        </p:blipFill>
        <p:spPr>
          <a:xfrm>
            <a:off x="2424113" y="1600200"/>
            <a:ext cx="7620000" cy="4800600"/>
          </a:xfrm>
          <a:prstGeom prst="rect">
            <a:avLst/>
          </a:prstGeom>
        </p:spPr>
      </p:pic>
    </p:spTree>
    <p:extLst>
      <p:ext uri="{BB962C8B-B14F-4D97-AF65-F5344CB8AC3E}">
        <p14:creationId xmlns:p14="http://schemas.microsoft.com/office/powerpoint/2010/main" val="42774665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9440" y="381641"/>
            <a:ext cx="8493120" cy="6149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a:latin typeface="Arial" charset="0"/>
              </a:rPr>
              <a:t>Receiver operating characteristic (ROC) curves for risk models based on prostate-specific antigen (PSA) alone, PSA and other risk factors, and the simulated marker (SIM), Prostate Cancer Prevention Trial, 1993–2003.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4960" y="1310538"/>
            <a:ext cx="4947840" cy="489363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1849440" y="6385058"/>
            <a:ext cx="3918240" cy="2318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err="1">
                <a:latin typeface="Arial" charset="0"/>
              </a:rPr>
              <a:t>Pepe</a:t>
            </a:r>
            <a:r>
              <a:rPr lang="en-GB" sz="1100" b="1" dirty="0">
                <a:latin typeface="Arial" charset="0"/>
              </a:rPr>
              <a:t> M S et al. Am. J. </a:t>
            </a:r>
            <a:r>
              <a:rPr lang="en-GB" sz="1100" b="1" dirty="0" err="1">
                <a:latin typeface="Arial" charset="0"/>
              </a:rPr>
              <a:t>Epidemiol</a:t>
            </a:r>
            <a:r>
              <a:rPr lang="en-GB" sz="1100" b="1" dirty="0">
                <a:latin typeface="Arial" charset="0"/>
              </a:rPr>
              <a:t>. 2007;167:362-368</a:t>
            </a:r>
          </a:p>
        </p:txBody>
      </p:sp>
    </p:spTree>
    <p:extLst>
      <p:ext uri="{BB962C8B-B14F-4D97-AF65-F5344CB8AC3E}">
        <p14:creationId xmlns:p14="http://schemas.microsoft.com/office/powerpoint/2010/main" val="174055846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Calibration</a:t>
            </a:r>
          </a:p>
        </p:txBody>
      </p:sp>
      <p:sp>
        <p:nvSpPr>
          <p:cNvPr id="3" name="Content Placeholder 2"/>
          <p:cNvSpPr>
            <a:spLocks noGrp="1"/>
          </p:cNvSpPr>
          <p:nvPr>
            <p:ph idx="1"/>
          </p:nvPr>
        </p:nvSpPr>
        <p:spPr/>
        <p:txBody>
          <a:bodyPr>
            <a:normAutofit fontScale="92500" lnSpcReduction="10000"/>
          </a:bodyPr>
          <a:lstStyle/>
          <a:p>
            <a:r>
              <a:rPr lang="en-US" dirty="0"/>
              <a:t>Ability to predict accurately the absolute level of risk that is subsequently observed</a:t>
            </a:r>
          </a:p>
          <a:p>
            <a:r>
              <a:rPr lang="en-US" dirty="0"/>
              <a:t>Observed vs. predicted risk</a:t>
            </a:r>
          </a:p>
          <a:p>
            <a:pPr lvl="1"/>
            <a:r>
              <a:rPr lang="en-US" dirty="0"/>
              <a:t>A risk prediction model is well calibrated: observed event rate is close to 7% and model estimates that the risk for a certain subgroup of individuals is 7% over 10 years</a:t>
            </a:r>
          </a:p>
          <a:p>
            <a:r>
              <a:rPr lang="en-US" dirty="0"/>
              <a:t>Assessed visually or by the </a:t>
            </a:r>
            <a:r>
              <a:rPr lang="en-US" dirty="0" err="1"/>
              <a:t>Hosmer-Lemeshow</a:t>
            </a:r>
            <a:r>
              <a:rPr lang="en-US" dirty="0"/>
              <a:t> χ</a:t>
            </a:r>
            <a:r>
              <a:rPr lang="en-US" baseline="30000" dirty="0"/>
              <a:t>2</a:t>
            </a:r>
            <a:r>
              <a:rPr lang="en-US" dirty="0"/>
              <a:t> test</a:t>
            </a:r>
          </a:p>
          <a:p>
            <a:pPr lvl="1"/>
            <a:r>
              <a:rPr lang="en-US" dirty="0"/>
              <a:t>Dividing population into </a:t>
            </a:r>
            <a:r>
              <a:rPr lang="en-US" dirty="0" err="1"/>
              <a:t>quantiles</a:t>
            </a:r>
            <a:r>
              <a:rPr lang="en-US" dirty="0"/>
              <a:t> (e.g. </a:t>
            </a:r>
            <a:r>
              <a:rPr lang="en-US" dirty="0" err="1"/>
              <a:t>deciles</a:t>
            </a:r>
            <a:r>
              <a:rPr lang="en-US" dirty="0"/>
              <a:t>) of predicted risk and plotting the predicted risk versus the observed event rate for each </a:t>
            </a:r>
            <a:r>
              <a:rPr lang="en-US" dirty="0" err="1"/>
              <a:t>quantile</a:t>
            </a:r>
            <a:endParaRPr lang="en-US" dirty="0"/>
          </a:p>
          <a:p>
            <a:pPr lvl="1"/>
            <a:r>
              <a:rPr lang="en-US" dirty="0"/>
              <a:t>A value of P&lt;0.05: poor calibration</a:t>
            </a:r>
          </a:p>
          <a:p>
            <a:endParaRPr lang="en-US" dirty="0"/>
          </a:p>
        </p:txBody>
      </p:sp>
    </p:spTree>
    <p:extLst>
      <p:ext uri="{BB962C8B-B14F-4D97-AF65-F5344CB8AC3E}">
        <p14:creationId xmlns:p14="http://schemas.microsoft.com/office/powerpoint/2010/main" val="32270428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1" y="244159"/>
            <a:ext cx="8194675" cy="518709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5" name="Text Box 4"/>
          <p:cNvSpPr txBox="1">
            <a:spLocks noChangeArrowheads="1"/>
          </p:cNvSpPr>
          <p:nvPr/>
        </p:nvSpPr>
        <p:spPr bwMode="auto">
          <a:xfrm>
            <a:off x="1836739" y="6327777"/>
            <a:ext cx="4319587" cy="2555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200" b="1" dirty="0">
                <a:latin typeface="Arial" charset="0"/>
              </a:rPr>
              <a:t>Lloyd-Jones D M Circulation 2010;121:1768-1777</a:t>
            </a:r>
          </a:p>
        </p:txBody>
      </p:sp>
      <p:sp>
        <p:nvSpPr>
          <p:cNvPr id="6" name="Rectangle 5"/>
          <p:cNvSpPr/>
          <p:nvPr/>
        </p:nvSpPr>
        <p:spPr>
          <a:xfrm>
            <a:off x="1981200" y="5528532"/>
            <a:ext cx="8194675" cy="646331"/>
          </a:xfrm>
          <a:prstGeom prst="rect">
            <a:avLst/>
          </a:prstGeom>
        </p:spPr>
        <p:txBody>
          <a:bodyPr wrap="square">
            <a:spAutoFit/>
          </a:bodyPr>
          <a:lstStyle/>
          <a:p>
            <a:r>
              <a:rPr lang="en-GB" b="1" dirty="0">
                <a:latin typeface="Arial" charset="0"/>
              </a:rPr>
              <a:t>Examples of 2 theoretical risk prediction models with good (A) or poor (B) calibration</a:t>
            </a:r>
            <a:endParaRPr lang="en-US" dirty="0"/>
          </a:p>
        </p:txBody>
      </p:sp>
    </p:spTree>
    <p:extLst>
      <p:ext uri="{BB962C8B-B14F-4D97-AF65-F5344CB8AC3E}">
        <p14:creationId xmlns:p14="http://schemas.microsoft.com/office/powerpoint/2010/main" val="3680249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849440" y="381640"/>
            <a:ext cx="8493120" cy="41476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500" b="1" dirty="0">
                <a:latin typeface="Arial" charset="0"/>
              </a:rPr>
              <a:t>Scatter plot of observed and predicted probabilities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5360" y="979303"/>
            <a:ext cx="5925600" cy="489363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3135361" y="5972307"/>
            <a:ext cx="3918240" cy="30963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a:latin typeface="Arial" charset="0"/>
              </a:rPr>
              <a:t>Tripepi G et al. Nephrol. Dial. Transplant. 2010;25:1402-1405</a:t>
            </a:r>
          </a:p>
        </p:txBody>
      </p:sp>
    </p:spTree>
    <p:extLst>
      <p:ext uri="{BB962C8B-B14F-4D97-AF65-F5344CB8AC3E}">
        <p14:creationId xmlns:p14="http://schemas.microsoft.com/office/powerpoint/2010/main" val="9695436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Discrimination vs. calibration</a:t>
            </a:r>
          </a:p>
        </p:txBody>
      </p:sp>
      <p:sp>
        <p:nvSpPr>
          <p:cNvPr id="3" name="Content Placeholder 2"/>
          <p:cNvSpPr>
            <a:spLocks noGrp="1"/>
          </p:cNvSpPr>
          <p:nvPr>
            <p:ph idx="1"/>
          </p:nvPr>
        </p:nvSpPr>
        <p:spPr>
          <a:xfrm>
            <a:off x="2254251" y="1889125"/>
            <a:ext cx="7794625" cy="4476750"/>
          </a:xfrm>
        </p:spPr>
        <p:txBody>
          <a:bodyPr>
            <a:normAutofit fontScale="92500" lnSpcReduction="10000"/>
          </a:bodyPr>
          <a:lstStyle/>
          <a:p>
            <a:r>
              <a:rPr lang="en-US" dirty="0"/>
              <a:t>Discrimination reflects the ability of a prognostic model to distinguish a status (died/survived, event/non-event)</a:t>
            </a:r>
          </a:p>
          <a:p>
            <a:r>
              <a:rPr lang="en-US" dirty="0"/>
              <a:t>Calibration measures how much the prognostic estimation of a predictive model matches the real outcome probability (that is, the observed proportion of the event)</a:t>
            </a:r>
          </a:p>
          <a:p>
            <a:r>
              <a:rPr lang="en-US" dirty="0"/>
              <a:t>100 patients with end-stage renal disease (ESRD) followed up for 3 years with an observed mortality rate of 30%</a:t>
            </a:r>
          </a:p>
          <a:p>
            <a:pPr lvl="1"/>
            <a:r>
              <a:rPr lang="en-US" dirty="0"/>
              <a:t>Prognostic predicts a 30% probability of death at 3 years in the whole cohort is perfectly calibrated</a:t>
            </a:r>
          </a:p>
          <a:p>
            <a:pPr lvl="1"/>
            <a:r>
              <a:rPr lang="en-US" dirty="0"/>
              <a:t>Prognostic model attributing 15% probability of death to survivors and 16% probability to non-survivors perfect but very poorly calibration</a:t>
            </a:r>
          </a:p>
        </p:txBody>
      </p:sp>
    </p:spTree>
    <p:extLst>
      <p:ext uri="{BB962C8B-B14F-4D97-AF65-F5344CB8AC3E}">
        <p14:creationId xmlns:p14="http://schemas.microsoft.com/office/powerpoint/2010/main" val="5135238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Reclassification</a:t>
            </a:r>
          </a:p>
        </p:txBody>
      </p:sp>
      <p:sp>
        <p:nvSpPr>
          <p:cNvPr id="3" name="Content Placeholder 2"/>
          <p:cNvSpPr>
            <a:spLocks noGrp="1"/>
          </p:cNvSpPr>
          <p:nvPr>
            <p:ph idx="1"/>
          </p:nvPr>
        </p:nvSpPr>
        <p:spPr/>
        <p:txBody>
          <a:bodyPr/>
          <a:lstStyle/>
          <a:p>
            <a:r>
              <a:rPr lang="en-US" dirty="0"/>
              <a:t>Recent paradigm for assessing the utility of risk prediction models</a:t>
            </a:r>
          </a:p>
          <a:p>
            <a:r>
              <a:rPr lang="en-US" dirty="0"/>
              <a:t>Useful for comparison of nested models</a:t>
            </a:r>
          </a:p>
          <a:p>
            <a:pPr lvl="1"/>
            <a:r>
              <a:rPr lang="en-US" dirty="0"/>
              <a:t>Measurement of the proportion of individuals who are reclassified from 1 risk category (based on estimated risk provided from a first model) to a different risk category (based on a model that has additional variables compared with the first model)</a:t>
            </a:r>
          </a:p>
          <a:p>
            <a:pPr lvl="1"/>
            <a:r>
              <a:rPr lang="en-US" dirty="0"/>
              <a:t>Only some of these reclassifications are appropriate</a:t>
            </a:r>
          </a:p>
          <a:p>
            <a:endParaRPr lang="en-US" dirty="0"/>
          </a:p>
        </p:txBody>
      </p:sp>
    </p:spTree>
    <p:extLst>
      <p:ext uri="{BB962C8B-B14F-4D97-AF65-F5344CB8AC3E}">
        <p14:creationId xmlns:p14="http://schemas.microsoft.com/office/powerpoint/2010/main" val="4241105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83564" y="348865"/>
            <a:ext cx="9718111" cy="1576446"/>
          </a:xfrm>
        </p:spPr>
        <p:txBody>
          <a:bodyPr anchor="ctr">
            <a:normAutofit/>
          </a:bodyPr>
          <a:lstStyle/>
          <a:p>
            <a:r>
              <a:rPr lang="en-US" sz="4000">
                <a:solidFill>
                  <a:srgbClr val="FFFFFF"/>
                </a:solidFill>
              </a:rPr>
              <a:t>What is prognosis</a:t>
            </a:r>
          </a:p>
        </p:txBody>
      </p:sp>
      <p:graphicFrame>
        <p:nvGraphicFramePr>
          <p:cNvPr id="5" name="Content Placeholder 2">
            <a:extLst>
              <a:ext uri="{FF2B5EF4-FFF2-40B4-BE49-F238E27FC236}">
                <a16:creationId xmlns:a16="http://schemas.microsoft.com/office/drawing/2014/main" id="{00850374-DDFE-028E-E3C4-1EA94CE4926E}"/>
              </a:ext>
            </a:extLst>
          </p:cNvPr>
          <p:cNvGraphicFramePr>
            <a:graphicFrameLocks noGrp="1"/>
          </p:cNvGraphicFramePr>
          <p:nvPr>
            <p:ph idx="1"/>
            <p:extLst>
              <p:ext uri="{D42A27DB-BD31-4B8C-83A1-F6EECF244321}">
                <p14:modId xmlns:p14="http://schemas.microsoft.com/office/powerpoint/2010/main" val="1391617428"/>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5548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Reclassification</a:t>
            </a:r>
          </a:p>
        </p:txBody>
      </p:sp>
      <p:sp>
        <p:nvSpPr>
          <p:cNvPr id="6" name="Text Placeholder 5"/>
          <p:cNvSpPr>
            <a:spLocks noGrp="1"/>
          </p:cNvSpPr>
          <p:nvPr>
            <p:ph type="body" sz="half" idx="4294967295"/>
          </p:nvPr>
        </p:nvSpPr>
        <p:spPr>
          <a:xfrm>
            <a:off x="1969345" y="1916951"/>
            <a:ext cx="3562758" cy="3262312"/>
          </a:xfrm>
        </p:spPr>
        <p:txBody>
          <a:bodyPr>
            <a:noAutofit/>
          </a:bodyPr>
          <a:lstStyle/>
          <a:p>
            <a:pPr>
              <a:lnSpc>
                <a:spcPct val="90000"/>
              </a:lnSpc>
            </a:pPr>
            <a:r>
              <a:rPr lang="en-GB" sz="2200" dirty="0">
                <a:latin typeface="Gill Sans MT" charset="0"/>
              </a:rPr>
              <a:t>NRI: net reclassification improvement</a:t>
            </a:r>
          </a:p>
          <a:p>
            <a:pPr>
              <a:lnSpc>
                <a:spcPct val="90000"/>
              </a:lnSpc>
            </a:pPr>
            <a:r>
              <a:rPr lang="en-US" sz="2200" dirty="0">
                <a:latin typeface="Gill Sans MT" charset="0"/>
              </a:rPr>
              <a:t>Event NRI: difference between proportion of subjects above vs. below the diagonal</a:t>
            </a:r>
          </a:p>
          <a:p>
            <a:pPr>
              <a:lnSpc>
                <a:spcPct val="90000"/>
              </a:lnSpc>
            </a:pPr>
            <a:r>
              <a:rPr lang="en-US" sz="2200" dirty="0">
                <a:latin typeface="Gill Sans MT" charset="0"/>
              </a:rPr>
              <a:t>Non-event NRI: difference between proportion of subjects below vs. above the diagonal</a:t>
            </a:r>
          </a:p>
          <a:p>
            <a:pPr>
              <a:lnSpc>
                <a:spcPct val="90000"/>
              </a:lnSpc>
            </a:pPr>
            <a:r>
              <a:rPr lang="en-US" sz="2200" dirty="0">
                <a:latin typeface="Gill Sans MT" charset="0"/>
              </a:rPr>
              <a:t>NRI: event NRI + non-event NRI</a:t>
            </a:r>
          </a:p>
          <a:p>
            <a:endParaRPr lang="en-US" sz="2200" dirty="0"/>
          </a:p>
        </p:txBody>
      </p:sp>
      <p:pic>
        <p:nvPicPr>
          <p:cNvPr id="7"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4267" b="-4267"/>
          <a:stretch>
            <a:fillRect/>
          </a:stretch>
        </p:blipFill>
        <p:spPr bwMode="auto">
          <a:xfrm>
            <a:off x="5951572" y="1392238"/>
            <a:ext cx="4114800" cy="5465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907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Clinical usefulness</a:t>
            </a:r>
          </a:p>
        </p:txBody>
      </p:sp>
      <p:sp>
        <p:nvSpPr>
          <p:cNvPr id="6" name="Content Placeholder 5"/>
          <p:cNvSpPr>
            <a:spLocks noGrp="1"/>
          </p:cNvSpPr>
          <p:nvPr>
            <p:ph idx="1"/>
          </p:nvPr>
        </p:nvSpPr>
        <p:spPr>
          <a:xfrm>
            <a:off x="2424112" y="2133601"/>
            <a:ext cx="7481888" cy="3931920"/>
          </a:xfrm>
        </p:spPr>
        <p:txBody>
          <a:bodyPr/>
          <a:lstStyle/>
          <a:p>
            <a:r>
              <a:rPr lang="en-US" dirty="0"/>
              <a:t>False negative and false positive classifications are not equally harmful</a:t>
            </a:r>
          </a:p>
          <a:p>
            <a:r>
              <a:rPr lang="en-US" dirty="0"/>
              <a:t>Harms and benefit need to be weighted to decide optimal decision threshold</a:t>
            </a:r>
          </a:p>
          <a:p>
            <a:pPr lvl="1"/>
            <a:r>
              <a:rPr lang="en-US" dirty="0"/>
              <a:t>Weight false positive and false negative classifications</a:t>
            </a:r>
          </a:p>
          <a:p>
            <a:pPr lvl="1"/>
            <a:r>
              <a:rPr lang="en-US" dirty="0"/>
              <a:t>Harm of unnecessary treatment? (false positive decision)</a:t>
            </a:r>
          </a:p>
          <a:p>
            <a:pPr lvl="1"/>
            <a:endParaRPr lang="en-US" dirty="0"/>
          </a:p>
          <a:p>
            <a:endParaRPr lang="en-US" dirty="0"/>
          </a:p>
        </p:txBody>
      </p:sp>
    </p:spTree>
    <p:extLst>
      <p:ext uri="{BB962C8B-B14F-4D97-AF65-F5344CB8AC3E}">
        <p14:creationId xmlns:p14="http://schemas.microsoft.com/office/powerpoint/2010/main" val="28702302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AA1A1-103D-EFE4-ACCC-141CB741233C}"/>
              </a:ext>
            </a:extLst>
          </p:cNvPr>
          <p:cNvSpPr>
            <a:spLocks noGrp="1"/>
          </p:cNvSpPr>
          <p:nvPr>
            <p:ph type="title"/>
          </p:nvPr>
        </p:nvSpPr>
        <p:spPr/>
        <p:txBody>
          <a:bodyPr/>
          <a:lstStyle/>
          <a:p>
            <a:r>
              <a:rPr lang="en-GR" dirty="0"/>
              <a:t>Genetic risk scores</a:t>
            </a:r>
          </a:p>
        </p:txBody>
      </p:sp>
      <p:sp>
        <p:nvSpPr>
          <p:cNvPr id="3" name="Content Placeholder 2">
            <a:extLst>
              <a:ext uri="{FF2B5EF4-FFF2-40B4-BE49-F238E27FC236}">
                <a16:creationId xmlns:a16="http://schemas.microsoft.com/office/drawing/2014/main" id="{D85B0DE6-3099-5990-973C-29912FE7A24E}"/>
              </a:ext>
            </a:extLst>
          </p:cNvPr>
          <p:cNvSpPr>
            <a:spLocks noGrp="1"/>
          </p:cNvSpPr>
          <p:nvPr>
            <p:ph idx="1"/>
          </p:nvPr>
        </p:nvSpPr>
        <p:spPr/>
        <p:txBody>
          <a:bodyPr/>
          <a:lstStyle/>
          <a:p>
            <a:endParaRPr lang="en-GR"/>
          </a:p>
        </p:txBody>
      </p:sp>
    </p:spTree>
    <p:extLst>
      <p:ext uri="{BB962C8B-B14F-4D97-AF65-F5344CB8AC3E}">
        <p14:creationId xmlns:p14="http://schemas.microsoft.com/office/powerpoint/2010/main" val="2070082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9046" y="214375"/>
            <a:ext cx="10435183" cy="636968"/>
          </a:xfrm>
          <a:prstGeom prst="rect">
            <a:avLst/>
          </a:prstGeom>
        </p:spPr>
        <p:txBody>
          <a:bodyPr vert="horz" wrap="square" lIns="0" tIns="204088" rIns="0" bIns="0" rtlCol="0">
            <a:spAutoFit/>
          </a:bodyPr>
          <a:lstStyle/>
          <a:p>
            <a:pPr marL="380365">
              <a:lnSpc>
                <a:spcPct val="100000"/>
              </a:lnSpc>
              <a:spcBef>
                <a:spcPts val="95"/>
              </a:spcBef>
            </a:pPr>
            <a:r>
              <a:rPr spc="-20" dirty="0"/>
              <a:t>GWAS</a:t>
            </a:r>
          </a:p>
        </p:txBody>
      </p:sp>
      <p:sp>
        <p:nvSpPr>
          <p:cNvPr id="3" name="object 3"/>
          <p:cNvSpPr txBox="1"/>
          <p:nvPr/>
        </p:nvSpPr>
        <p:spPr>
          <a:xfrm>
            <a:off x="916939" y="1437258"/>
            <a:ext cx="9681845" cy="1855470"/>
          </a:xfrm>
          <a:prstGeom prst="rect">
            <a:avLst/>
          </a:prstGeom>
        </p:spPr>
        <p:txBody>
          <a:bodyPr vert="horz" wrap="square" lIns="0" tIns="13335" rIns="0" bIns="0" rtlCol="0">
            <a:spAutoFit/>
          </a:bodyPr>
          <a:lstStyle/>
          <a:p>
            <a:pPr marL="355600" indent="-342900">
              <a:lnSpc>
                <a:spcPct val="100000"/>
              </a:lnSpc>
              <a:spcBef>
                <a:spcPts val="105"/>
              </a:spcBef>
              <a:buChar char="•"/>
              <a:tabLst>
                <a:tab pos="355600" algn="l"/>
              </a:tabLst>
            </a:pPr>
            <a:r>
              <a:rPr sz="2000" dirty="0">
                <a:latin typeface="Arial"/>
                <a:cs typeface="Arial"/>
              </a:rPr>
              <a:t>GWAS</a:t>
            </a:r>
            <a:r>
              <a:rPr sz="2000" spc="-50" dirty="0">
                <a:latin typeface="Arial"/>
                <a:cs typeface="Arial"/>
              </a:rPr>
              <a:t> </a:t>
            </a:r>
            <a:r>
              <a:rPr sz="2000" dirty="0">
                <a:latin typeface="Arial"/>
                <a:cs typeface="Arial"/>
              </a:rPr>
              <a:t>is</a:t>
            </a:r>
            <a:r>
              <a:rPr sz="2000" spc="-25" dirty="0">
                <a:latin typeface="Arial"/>
                <a:cs typeface="Arial"/>
              </a:rPr>
              <a:t> </a:t>
            </a:r>
            <a:r>
              <a:rPr sz="2000" dirty="0">
                <a:latin typeface="Arial"/>
                <a:cs typeface="Arial"/>
              </a:rPr>
              <a:t>a</a:t>
            </a:r>
            <a:r>
              <a:rPr sz="2000" spc="-35" dirty="0">
                <a:latin typeface="Arial"/>
                <a:cs typeface="Arial"/>
              </a:rPr>
              <a:t> </a:t>
            </a:r>
            <a:r>
              <a:rPr sz="2000" dirty="0">
                <a:latin typeface="Arial"/>
                <a:cs typeface="Arial"/>
              </a:rPr>
              <a:t>tool</a:t>
            </a:r>
            <a:r>
              <a:rPr sz="2000" spc="-30" dirty="0">
                <a:latin typeface="Arial"/>
                <a:cs typeface="Arial"/>
              </a:rPr>
              <a:t> </a:t>
            </a:r>
            <a:r>
              <a:rPr sz="2000" dirty="0">
                <a:latin typeface="Arial"/>
                <a:cs typeface="Arial"/>
              </a:rPr>
              <a:t>to</a:t>
            </a:r>
            <a:r>
              <a:rPr sz="2000" spc="-40" dirty="0">
                <a:latin typeface="Arial"/>
                <a:cs typeface="Arial"/>
              </a:rPr>
              <a:t> </a:t>
            </a:r>
            <a:r>
              <a:rPr sz="2000" dirty="0">
                <a:latin typeface="Arial"/>
                <a:cs typeface="Arial"/>
              </a:rPr>
              <a:t>discover</a:t>
            </a:r>
            <a:r>
              <a:rPr sz="2000" spc="-50" dirty="0">
                <a:latin typeface="Arial"/>
                <a:cs typeface="Arial"/>
              </a:rPr>
              <a:t> </a:t>
            </a:r>
            <a:r>
              <a:rPr sz="2000" dirty="0">
                <a:latin typeface="Arial"/>
                <a:cs typeface="Arial"/>
              </a:rPr>
              <a:t>genetic</a:t>
            </a:r>
            <a:r>
              <a:rPr sz="2000" spc="-50" dirty="0">
                <a:latin typeface="Arial"/>
                <a:cs typeface="Arial"/>
              </a:rPr>
              <a:t> </a:t>
            </a:r>
            <a:r>
              <a:rPr sz="2000" dirty="0">
                <a:latin typeface="Arial"/>
                <a:cs typeface="Arial"/>
              </a:rPr>
              <a:t>variants</a:t>
            </a:r>
            <a:r>
              <a:rPr sz="2000" spc="-45" dirty="0">
                <a:latin typeface="Arial"/>
                <a:cs typeface="Arial"/>
              </a:rPr>
              <a:t> </a:t>
            </a:r>
            <a:r>
              <a:rPr sz="2000" dirty="0">
                <a:latin typeface="Arial"/>
                <a:cs typeface="Arial"/>
              </a:rPr>
              <a:t>associated</a:t>
            </a:r>
            <a:r>
              <a:rPr sz="2000" spc="-65" dirty="0">
                <a:latin typeface="Arial"/>
                <a:cs typeface="Arial"/>
              </a:rPr>
              <a:t> </a:t>
            </a:r>
            <a:r>
              <a:rPr sz="2000" dirty="0">
                <a:latin typeface="Arial"/>
                <a:cs typeface="Arial"/>
              </a:rPr>
              <a:t>with</a:t>
            </a:r>
            <a:r>
              <a:rPr sz="2000" spc="-20" dirty="0">
                <a:latin typeface="Arial"/>
                <a:cs typeface="Arial"/>
              </a:rPr>
              <a:t> </a:t>
            </a:r>
            <a:r>
              <a:rPr sz="2000" dirty="0">
                <a:latin typeface="Arial"/>
                <a:cs typeface="Arial"/>
              </a:rPr>
              <a:t>a</a:t>
            </a:r>
            <a:r>
              <a:rPr sz="2000" spc="-40" dirty="0">
                <a:latin typeface="Arial"/>
                <a:cs typeface="Arial"/>
              </a:rPr>
              <a:t> </a:t>
            </a:r>
            <a:r>
              <a:rPr sz="2000" dirty="0">
                <a:latin typeface="Arial"/>
                <a:cs typeface="Arial"/>
              </a:rPr>
              <a:t>certain</a:t>
            </a:r>
            <a:r>
              <a:rPr sz="2000" spc="-45" dirty="0">
                <a:latin typeface="Arial"/>
                <a:cs typeface="Arial"/>
              </a:rPr>
              <a:t> </a:t>
            </a:r>
            <a:r>
              <a:rPr sz="2000" spc="-10" dirty="0">
                <a:latin typeface="Arial"/>
                <a:cs typeface="Arial"/>
              </a:rPr>
              <a:t>trait</a:t>
            </a:r>
            <a:endParaRPr sz="2000">
              <a:latin typeface="Arial"/>
              <a:cs typeface="Arial"/>
            </a:endParaRPr>
          </a:p>
          <a:p>
            <a:pPr>
              <a:lnSpc>
                <a:spcPct val="100000"/>
              </a:lnSpc>
              <a:spcBef>
                <a:spcPts val="95"/>
              </a:spcBef>
              <a:buFont typeface="Arial"/>
              <a:buChar char="•"/>
            </a:pPr>
            <a:endParaRPr sz="2000">
              <a:latin typeface="Arial"/>
              <a:cs typeface="Arial"/>
            </a:endParaRPr>
          </a:p>
          <a:p>
            <a:pPr marL="355600" indent="-342900">
              <a:lnSpc>
                <a:spcPct val="100000"/>
              </a:lnSpc>
              <a:spcBef>
                <a:spcPts val="5"/>
              </a:spcBef>
              <a:buChar char="•"/>
              <a:tabLst>
                <a:tab pos="355600" algn="l"/>
              </a:tabLst>
            </a:pPr>
            <a:r>
              <a:rPr sz="2000" dirty="0">
                <a:latin typeface="Arial"/>
                <a:cs typeface="Arial"/>
              </a:rPr>
              <a:t>The</a:t>
            </a:r>
            <a:r>
              <a:rPr sz="2000" spc="-20" dirty="0">
                <a:latin typeface="Arial"/>
                <a:cs typeface="Arial"/>
              </a:rPr>
              <a:t> </a:t>
            </a:r>
            <a:r>
              <a:rPr sz="2000" dirty="0">
                <a:latin typeface="Arial"/>
                <a:cs typeface="Arial"/>
              </a:rPr>
              <a:t>trait</a:t>
            </a:r>
            <a:r>
              <a:rPr sz="2000" spc="-30" dirty="0">
                <a:latin typeface="Arial"/>
                <a:cs typeface="Arial"/>
              </a:rPr>
              <a:t> </a:t>
            </a:r>
            <a:r>
              <a:rPr sz="2000" dirty="0">
                <a:latin typeface="Arial"/>
                <a:cs typeface="Arial"/>
              </a:rPr>
              <a:t>can</a:t>
            </a:r>
            <a:r>
              <a:rPr sz="2000" spc="-15" dirty="0">
                <a:latin typeface="Arial"/>
                <a:cs typeface="Arial"/>
              </a:rPr>
              <a:t> </a:t>
            </a:r>
            <a:r>
              <a:rPr sz="2000" spc="-35" dirty="0">
                <a:latin typeface="Arial"/>
                <a:cs typeface="Arial"/>
              </a:rPr>
              <a:t>be</a:t>
            </a:r>
            <a:endParaRPr sz="2000">
              <a:latin typeface="Arial"/>
              <a:cs typeface="Arial"/>
            </a:endParaRPr>
          </a:p>
          <a:p>
            <a:pPr marL="812800" lvl="1" indent="-342900">
              <a:lnSpc>
                <a:spcPct val="100000"/>
              </a:lnSpc>
              <a:buFont typeface="Arial"/>
              <a:buChar char="•"/>
              <a:tabLst>
                <a:tab pos="812800" algn="l"/>
              </a:tabLst>
            </a:pPr>
            <a:r>
              <a:rPr sz="2000" b="1" dirty="0">
                <a:latin typeface="Arial"/>
                <a:cs typeface="Arial"/>
              </a:rPr>
              <a:t>quantitative</a:t>
            </a:r>
            <a:r>
              <a:rPr sz="2000" b="1" spc="-45" dirty="0">
                <a:latin typeface="Arial"/>
                <a:cs typeface="Arial"/>
              </a:rPr>
              <a:t> </a:t>
            </a:r>
            <a:r>
              <a:rPr sz="2000" dirty="0">
                <a:latin typeface="Arial"/>
                <a:cs typeface="Arial"/>
              </a:rPr>
              <a:t>(continuous,</a:t>
            </a:r>
            <a:r>
              <a:rPr sz="2000" spc="-70" dirty="0">
                <a:latin typeface="Arial"/>
                <a:cs typeface="Arial"/>
              </a:rPr>
              <a:t> </a:t>
            </a:r>
            <a:r>
              <a:rPr sz="2000" dirty="0">
                <a:latin typeface="Arial"/>
                <a:cs typeface="Arial"/>
              </a:rPr>
              <a:t>e.g.</a:t>
            </a:r>
            <a:r>
              <a:rPr sz="2000" spc="-40" dirty="0">
                <a:latin typeface="Arial"/>
                <a:cs typeface="Arial"/>
              </a:rPr>
              <a:t> </a:t>
            </a:r>
            <a:r>
              <a:rPr sz="2000" dirty="0">
                <a:latin typeface="Arial"/>
                <a:cs typeface="Arial"/>
              </a:rPr>
              <a:t>height,</a:t>
            </a:r>
            <a:r>
              <a:rPr sz="2000" spc="-45" dirty="0">
                <a:latin typeface="Arial"/>
                <a:cs typeface="Arial"/>
              </a:rPr>
              <a:t> </a:t>
            </a:r>
            <a:r>
              <a:rPr sz="2000" dirty="0">
                <a:latin typeface="Arial"/>
                <a:cs typeface="Arial"/>
              </a:rPr>
              <a:t>BMI)</a:t>
            </a:r>
            <a:r>
              <a:rPr sz="2000" spc="-30" dirty="0">
                <a:latin typeface="Arial"/>
                <a:cs typeface="Arial"/>
              </a:rPr>
              <a:t> </a:t>
            </a:r>
            <a:r>
              <a:rPr sz="2000" dirty="0">
                <a:latin typeface="Arial"/>
                <a:cs typeface="Arial"/>
              </a:rPr>
              <a:t>usually</a:t>
            </a:r>
            <a:r>
              <a:rPr sz="2000" spc="-30" dirty="0">
                <a:latin typeface="Arial"/>
                <a:cs typeface="Arial"/>
              </a:rPr>
              <a:t> </a:t>
            </a:r>
            <a:r>
              <a:rPr sz="2000" dirty="0">
                <a:latin typeface="Arial"/>
                <a:cs typeface="Arial"/>
              </a:rPr>
              <a:t>measured</a:t>
            </a:r>
            <a:r>
              <a:rPr sz="2000" spc="-60" dirty="0">
                <a:latin typeface="Arial"/>
                <a:cs typeface="Arial"/>
              </a:rPr>
              <a:t> </a:t>
            </a:r>
            <a:r>
              <a:rPr sz="2000" dirty="0">
                <a:latin typeface="Arial"/>
                <a:cs typeface="Arial"/>
              </a:rPr>
              <a:t>in</a:t>
            </a:r>
            <a:r>
              <a:rPr sz="2000" spc="-20" dirty="0">
                <a:latin typeface="Arial"/>
                <a:cs typeface="Arial"/>
              </a:rPr>
              <a:t> </a:t>
            </a:r>
            <a:r>
              <a:rPr sz="2000" dirty="0">
                <a:latin typeface="Arial"/>
                <a:cs typeface="Arial"/>
              </a:rPr>
              <a:t>healthy</a:t>
            </a:r>
            <a:r>
              <a:rPr sz="2000" spc="-45" dirty="0">
                <a:latin typeface="Arial"/>
                <a:cs typeface="Arial"/>
              </a:rPr>
              <a:t> </a:t>
            </a:r>
            <a:r>
              <a:rPr sz="2000" spc="-10" dirty="0">
                <a:latin typeface="Arial"/>
                <a:cs typeface="Arial"/>
              </a:rPr>
              <a:t>people</a:t>
            </a:r>
            <a:endParaRPr sz="2000">
              <a:latin typeface="Arial"/>
              <a:cs typeface="Arial"/>
            </a:endParaRPr>
          </a:p>
          <a:p>
            <a:pPr marL="812800">
              <a:lnSpc>
                <a:spcPct val="100000"/>
              </a:lnSpc>
            </a:pPr>
            <a:r>
              <a:rPr sz="2000" spc="-25" dirty="0">
                <a:latin typeface="Arial"/>
                <a:cs typeface="Arial"/>
              </a:rPr>
              <a:t>or</a:t>
            </a:r>
            <a:endParaRPr sz="2000">
              <a:latin typeface="Arial"/>
              <a:cs typeface="Arial"/>
            </a:endParaRPr>
          </a:p>
          <a:p>
            <a:pPr marL="812800" lvl="1" indent="-342900">
              <a:lnSpc>
                <a:spcPct val="100000"/>
              </a:lnSpc>
              <a:buFont typeface="Arial"/>
              <a:buChar char="•"/>
              <a:tabLst>
                <a:tab pos="812800" algn="l"/>
              </a:tabLst>
            </a:pPr>
            <a:r>
              <a:rPr sz="2000" b="1" dirty="0">
                <a:latin typeface="Arial"/>
                <a:cs typeface="Arial"/>
              </a:rPr>
              <a:t>binary</a:t>
            </a:r>
            <a:r>
              <a:rPr sz="2000" b="1" spc="-45" dirty="0">
                <a:latin typeface="Arial"/>
                <a:cs typeface="Arial"/>
              </a:rPr>
              <a:t> </a:t>
            </a:r>
            <a:r>
              <a:rPr sz="2000" dirty="0">
                <a:latin typeface="Arial"/>
                <a:cs typeface="Arial"/>
              </a:rPr>
              <a:t>(usually</a:t>
            </a:r>
            <a:r>
              <a:rPr sz="2000" spc="-45" dirty="0">
                <a:latin typeface="Arial"/>
                <a:cs typeface="Arial"/>
              </a:rPr>
              <a:t> </a:t>
            </a:r>
            <a:r>
              <a:rPr sz="2000" dirty="0">
                <a:latin typeface="Arial"/>
                <a:cs typeface="Arial"/>
              </a:rPr>
              <a:t>case/control</a:t>
            </a:r>
            <a:r>
              <a:rPr sz="2000" spc="-55" dirty="0">
                <a:latin typeface="Arial"/>
                <a:cs typeface="Arial"/>
              </a:rPr>
              <a:t> </a:t>
            </a:r>
            <a:r>
              <a:rPr sz="2000" dirty="0">
                <a:latin typeface="Arial"/>
                <a:cs typeface="Arial"/>
              </a:rPr>
              <a:t>status</a:t>
            </a:r>
            <a:r>
              <a:rPr sz="2000" spc="-45" dirty="0">
                <a:latin typeface="Arial"/>
                <a:cs typeface="Arial"/>
              </a:rPr>
              <a:t> </a:t>
            </a:r>
            <a:r>
              <a:rPr sz="2000" dirty="0">
                <a:latin typeface="Arial"/>
                <a:cs typeface="Arial"/>
              </a:rPr>
              <a:t>for</a:t>
            </a:r>
            <a:r>
              <a:rPr sz="2000" spc="-40" dirty="0">
                <a:latin typeface="Arial"/>
                <a:cs typeface="Arial"/>
              </a:rPr>
              <a:t> </a:t>
            </a:r>
            <a:r>
              <a:rPr sz="2000" dirty="0">
                <a:latin typeface="Arial"/>
                <a:cs typeface="Arial"/>
              </a:rPr>
              <a:t>a</a:t>
            </a:r>
            <a:r>
              <a:rPr sz="2000" spc="-35" dirty="0">
                <a:latin typeface="Arial"/>
                <a:cs typeface="Arial"/>
              </a:rPr>
              <a:t> </a:t>
            </a:r>
            <a:r>
              <a:rPr sz="2000" spc="-10" dirty="0">
                <a:latin typeface="Arial"/>
                <a:cs typeface="Arial"/>
              </a:rPr>
              <a:t>disease</a:t>
            </a:r>
            <a:endParaRPr sz="2000">
              <a:latin typeface="Arial"/>
              <a:cs typeface="Arial"/>
            </a:endParaRPr>
          </a:p>
        </p:txBody>
      </p:sp>
      <p:pic>
        <p:nvPicPr>
          <p:cNvPr id="4" name="object 4"/>
          <p:cNvPicPr/>
          <p:nvPr/>
        </p:nvPicPr>
        <p:blipFill>
          <a:blip r:embed="rId2" cstate="print"/>
          <a:stretch>
            <a:fillRect/>
          </a:stretch>
        </p:blipFill>
        <p:spPr>
          <a:xfrm>
            <a:off x="4248870" y="3507587"/>
            <a:ext cx="7812593" cy="3009310"/>
          </a:xfrm>
          <a:prstGeom prst="rect">
            <a:avLst/>
          </a:prstGeom>
        </p:spPr>
      </p:pic>
      <p:sp>
        <p:nvSpPr>
          <p:cNvPr id="5" name="object 5"/>
          <p:cNvSpPr txBox="1"/>
          <p:nvPr/>
        </p:nvSpPr>
        <p:spPr>
          <a:xfrm>
            <a:off x="111963" y="6484111"/>
            <a:ext cx="7872095" cy="346710"/>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7E7E7E"/>
                </a:solidFill>
                <a:latin typeface="Arial"/>
                <a:cs typeface="Arial"/>
              </a:rPr>
              <a:t>picture</a:t>
            </a:r>
            <a:r>
              <a:rPr sz="1050" spc="-45" dirty="0">
                <a:solidFill>
                  <a:srgbClr val="7E7E7E"/>
                </a:solidFill>
                <a:latin typeface="Arial"/>
                <a:cs typeface="Arial"/>
              </a:rPr>
              <a:t> </a:t>
            </a:r>
            <a:r>
              <a:rPr sz="1050" spc="-10" dirty="0">
                <a:solidFill>
                  <a:srgbClr val="7E7E7E"/>
                </a:solidFill>
                <a:latin typeface="Arial"/>
                <a:cs typeface="Arial"/>
              </a:rPr>
              <a:t>credit:</a:t>
            </a:r>
            <a:endParaRPr sz="1050">
              <a:latin typeface="Arial"/>
              <a:cs typeface="Arial"/>
            </a:endParaRPr>
          </a:p>
          <a:p>
            <a:pPr marL="12700">
              <a:lnSpc>
                <a:spcPct val="100000"/>
              </a:lnSpc>
            </a:pPr>
            <a:r>
              <a:rPr sz="1050" dirty="0">
                <a:solidFill>
                  <a:srgbClr val="7E7E7E"/>
                </a:solidFill>
                <a:latin typeface="Arial"/>
                <a:cs typeface="Arial"/>
              </a:rPr>
              <a:t>M.</a:t>
            </a:r>
            <a:r>
              <a:rPr sz="1050" spc="-20" dirty="0">
                <a:solidFill>
                  <a:srgbClr val="7E7E7E"/>
                </a:solidFill>
                <a:latin typeface="Arial"/>
                <a:cs typeface="Arial"/>
              </a:rPr>
              <a:t> </a:t>
            </a:r>
            <a:r>
              <a:rPr sz="1050" dirty="0">
                <a:solidFill>
                  <a:srgbClr val="7E7E7E"/>
                </a:solidFill>
                <a:latin typeface="Arial"/>
                <a:cs typeface="Arial"/>
              </a:rPr>
              <a:t>Kamran</a:t>
            </a:r>
            <a:r>
              <a:rPr sz="1050" spc="-40" dirty="0">
                <a:solidFill>
                  <a:srgbClr val="7E7E7E"/>
                </a:solidFill>
                <a:latin typeface="Arial"/>
                <a:cs typeface="Arial"/>
              </a:rPr>
              <a:t> </a:t>
            </a:r>
            <a:r>
              <a:rPr sz="1050" dirty="0">
                <a:solidFill>
                  <a:srgbClr val="7E7E7E"/>
                </a:solidFill>
                <a:latin typeface="Arial"/>
                <a:cs typeface="Arial"/>
              </a:rPr>
              <a:t>Ikram</a:t>
            </a:r>
            <a:r>
              <a:rPr sz="1050" spc="-30" dirty="0">
                <a:solidFill>
                  <a:srgbClr val="7E7E7E"/>
                </a:solidFill>
                <a:latin typeface="Arial"/>
                <a:cs typeface="Arial"/>
              </a:rPr>
              <a:t> </a:t>
            </a:r>
            <a:r>
              <a:rPr sz="1050" dirty="0">
                <a:solidFill>
                  <a:srgbClr val="7E7E7E"/>
                </a:solidFill>
                <a:latin typeface="Arial"/>
                <a:cs typeface="Arial"/>
              </a:rPr>
              <a:t>et</a:t>
            </a:r>
            <a:r>
              <a:rPr sz="1050" spc="-20" dirty="0">
                <a:solidFill>
                  <a:srgbClr val="7E7E7E"/>
                </a:solidFill>
                <a:latin typeface="Arial"/>
                <a:cs typeface="Arial"/>
              </a:rPr>
              <a:t> </a:t>
            </a:r>
            <a:r>
              <a:rPr sz="1050" dirty="0">
                <a:solidFill>
                  <a:srgbClr val="7E7E7E"/>
                </a:solidFill>
                <a:latin typeface="Arial"/>
                <a:cs typeface="Arial"/>
              </a:rPr>
              <a:t>al</a:t>
            </a:r>
            <a:r>
              <a:rPr sz="1050" spc="-20" dirty="0">
                <a:solidFill>
                  <a:srgbClr val="7E7E7E"/>
                </a:solidFill>
                <a:latin typeface="Arial"/>
                <a:cs typeface="Arial"/>
              </a:rPr>
              <a:t> </a:t>
            </a:r>
            <a:r>
              <a:rPr sz="1050" dirty="0">
                <a:solidFill>
                  <a:srgbClr val="7E7E7E"/>
                </a:solidFill>
                <a:latin typeface="Arial"/>
                <a:cs typeface="Arial"/>
              </a:rPr>
              <a:t>-</a:t>
            </a:r>
            <a:r>
              <a:rPr sz="1050" spc="-20" dirty="0">
                <a:solidFill>
                  <a:srgbClr val="7E7E7E"/>
                </a:solidFill>
                <a:latin typeface="Arial"/>
                <a:cs typeface="Arial"/>
              </a:rPr>
              <a:t> </a:t>
            </a:r>
            <a:r>
              <a:rPr sz="1050" dirty="0">
                <a:solidFill>
                  <a:srgbClr val="7E7E7E"/>
                </a:solidFill>
                <a:latin typeface="Arial"/>
                <a:cs typeface="Arial"/>
              </a:rPr>
              <a:t>Ikram</a:t>
            </a:r>
            <a:r>
              <a:rPr sz="1050" spc="-30" dirty="0">
                <a:solidFill>
                  <a:srgbClr val="7E7E7E"/>
                </a:solidFill>
                <a:latin typeface="Arial"/>
                <a:cs typeface="Arial"/>
              </a:rPr>
              <a:t> </a:t>
            </a:r>
            <a:r>
              <a:rPr sz="1050" dirty="0">
                <a:solidFill>
                  <a:srgbClr val="7E7E7E"/>
                </a:solidFill>
                <a:latin typeface="Arial"/>
                <a:cs typeface="Arial"/>
              </a:rPr>
              <a:t>MK</a:t>
            </a:r>
            <a:r>
              <a:rPr sz="1050" spc="-20" dirty="0">
                <a:solidFill>
                  <a:srgbClr val="7E7E7E"/>
                </a:solidFill>
                <a:latin typeface="Arial"/>
                <a:cs typeface="Arial"/>
              </a:rPr>
              <a:t> </a:t>
            </a:r>
            <a:r>
              <a:rPr sz="1050" dirty="0">
                <a:solidFill>
                  <a:srgbClr val="7E7E7E"/>
                </a:solidFill>
                <a:latin typeface="Arial"/>
                <a:cs typeface="Arial"/>
              </a:rPr>
              <a:t>et</a:t>
            </a:r>
            <a:r>
              <a:rPr sz="1050" spc="-20" dirty="0">
                <a:solidFill>
                  <a:srgbClr val="7E7E7E"/>
                </a:solidFill>
                <a:latin typeface="Arial"/>
                <a:cs typeface="Arial"/>
              </a:rPr>
              <a:t> </a:t>
            </a:r>
            <a:r>
              <a:rPr sz="1050" dirty="0">
                <a:solidFill>
                  <a:srgbClr val="7E7E7E"/>
                </a:solidFill>
                <a:latin typeface="Arial"/>
                <a:cs typeface="Arial"/>
              </a:rPr>
              <a:t>al</a:t>
            </a:r>
            <a:r>
              <a:rPr sz="1050" spc="-10" dirty="0">
                <a:solidFill>
                  <a:srgbClr val="7E7E7E"/>
                </a:solidFill>
                <a:latin typeface="Arial"/>
                <a:cs typeface="Arial"/>
              </a:rPr>
              <a:t> </a:t>
            </a:r>
            <a:r>
              <a:rPr sz="1050" dirty="0">
                <a:solidFill>
                  <a:srgbClr val="7E7E7E"/>
                </a:solidFill>
                <a:latin typeface="Arial"/>
                <a:cs typeface="Arial"/>
              </a:rPr>
              <a:t>(2010)</a:t>
            </a:r>
            <a:r>
              <a:rPr sz="1050" spc="-20" dirty="0">
                <a:solidFill>
                  <a:srgbClr val="7E7E7E"/>
                </a:solidFill>
                <a:latin typeface="Arial"/>
                <a:cs typeface="Arial"/>
              </a:rPr>
              <a:t> </a:t>
            </a:r>
            <a:r>
              <a:rPr sz="1050" dirty="0">
                <a:solidFill>
                  <a:srgbClr val="7E7E7E"/>
                </a:solidFill>
                <a:latin typeface="Arial"/>
                <a:cs typeface="Arial"/>
              </a:rPr>
              <a:t>Four</a:t>
            </a:r>
            <a:r>
              <a:rPr sz="1050" spc="-30" dirty="0">
                <a:solidFill>
                  <a:srgbClr val="7E7E7E"/>
                </a:solidFill>
                <a:latin typeface="Arial"/>
                <a:cs typeface="Arial"/>
              </a:rPr>
              <a:t> </a:t>
            </a:r>
            <a:r>
              <a:rPr sz="1050" dirty="0">
                <a:solidFill>
                  <a:srgbClr val="7E7E7E"/>
                </a:solidFill>
                <a:latin typeface="Arial"/>
                <a:cs typeface="Arial"/>
              </a:rPr>
              <a:t>Novel</a:t>
            </a:r>
            <a:r>
              <a:rPr sz="1050" spc="-10" dirty="0">
                <a:solidFill>
                  <a:srgbClr val="7E7E7E"/>
                </a:solidFill>
                <a:latin typeface="Arial"/>
                <a:cs typeface="Arial"/>
              </a:rPr>
              <a:t> </a:t>
            </a:r>
            <a:r>
              <a:rPr sz="1050" dirty="0">
                <a:solidFill>
                  <a:srgbClr val="7E7E7E"/>
                </a:solidFill>
                <a:latin typeface="Arial"/>
                <a:cs typeface="Arial"/>
              </a:rPr>
              <a:t>Loci</a:t>
            </a:r>
            <a:r>
              <a:rPr sz="1050" spc="-10" dirty="0">
                <a:solidFill>
                  <a:srgbClr val="7E7E7E"/>
                </a:solidFill>
                <a:latin typeface="Arial"/>
                <a:cs typeface="Arial"/>
              </a:rPr>
              <a:t> </a:t>
            </a:r>
            <a:r>
              <a:rPr sz="1050" dirty="0">
                <a:solidFill>
                  <a:srgbClr val="7E7E7E"/>
                </a:solidFill>
                <a:latin typeface="Arial"/>
                <a:cs typeface="Arial"/>
              </a:rPr>
              <a:t>(19q13,</a:t>
            </a:r>
            <a:r>
              <a:rPr sz="1050" spc="-20" dirty="0">
                <a:solidFill>
                  <a:srgbClr val="7E7E7E"/>
                </a:solidFill>
                <a:latin typeface="Arial"/>
                <a:cs typeface="Arial"/>
              </a:rPr>
              <a:t> </a:t>
            </a:r>
            <a:r>
              <a:rPr sz="1050" dirty="0">
                <a:solidFill>
                  <a:srgbClr val="7E7E7E"/>
                </a:solidFill>
                <a:latin typeface="Arial"/>
                <a:cs typeface="Arial"/>
              </a:rPr>
              <a:t>6q24,</a:t>
            </a:r>
            <a:r>
              <a:rPr sz="1050" spc="-35" dirty="0">
                <a:solidFill>
                  <a:srgbClr val="7E7E7E"/>
                </a:solidFill>
                <a:latin typeface="Arial"/>
                <a:cs typeface="Arial"/>
              </a:rPr>
              <a:t> </a:t>
            </a:r>
            <a:r>
              <a:rPr sz="1050" dirty="0">
                <a:solidFill>
                  <a:srgbClr val="7E7E7E"/>
                </a:solidFill>
                <a:latin typeface="Arial"/>
                <a:cs typeface="Arial"/>
              </a:rPr>
              <a:t>12q24,</a:t>
            </a:r>
            <a:r>
              <a:rPr sz="1050" spc="-20" dirty="0">
                <a:solidFill>
                  <a:srgbClr val="7E7E7E"/>
                </a:solidFill>
                <a:latin typeface="Arial"/>
                <a:cs typeface="Arial"/>
              </a:rPr>
              <a:t> </a:t>
            </a:r>
            <a:r>
              <a:rPr sz="1050" dirty="0">
                <a:solidFill>
                  <a:srgbClr val="7E7E7E"/>
                </a:solidFill>
                <a:latin typeface="Arial"/>
                <a:cs typeface="Arial"/>
              </a:rPr>
              <a:t>and</a:t>
            </a:r>
            <a:r>
              <a:rPr sz="1050" spc="-10" dirty="0">
                <a:solidFill>
                  <a:srgbClr val="7E7E7E"/>
                </a:solidFill>
                <a:latin typeface="Arial"/>
                <a:cs typeface="Arial"/>
              </a:rPr>
              <a:t> </a:t>
            </a:r>
            <a:r>
              <a:rPr sz="1050" dirty="0">
                <a:solidFill>
                  <a:srgbClr val="7E7E7E"/>
                </a:solidFill>
                <a:latin typeface="Arial"/>
                <a:cs typeface="Arial"/>
              </a:rPr>
              <a:t>5q14)</a:t>
            </a:r>
            <a:r>
              <a:rPr sz="1050" spc="-20" dirty="0">
                <a:solidFill>
                  <a:srgbClr val="7E7E7E"/>
                </a:solidFill>
                <a:latin typeface="Arial"/>
                <a:cs typeface="Arial"/>
              </a:rPr>
              <a:t> </a:t>
            </a:r>
            <a:r>
              <a:rPr sz="1050" dirty="0">
                <a:solidFill>
                  <a:srgbClr val="7E7E7E"/>
                </a:solidFill>
                <a:latin typeface="Arial"/>
                <a:cs typeface="Arial"/>
              </a:rPr>
              <a:t>Influence</a:t>
            </a:r>
            <a:r>
              <a:rPr sz="1050" spc="-35" dirty="0">
                <a:solidFill>
                  <a:srgbClr val="7E7E7E"/>
                </a:solidFill>
                <a:latin typeface="Arial"/>
                <a:cs typeface="Arial"/>
              </a:rPr>
              <a:t> </a:t>
            </a:r>
            <a:r>
              <a:rPr sz="1050" dirty="0">
                <a:solidFill>
                  <a:srgbClr val="7E7E7E"/>
                </a:solidFill>
                <a:latin typeface="Arial"/>
                <a:cs typeface="Arial"/>
              </a:rPr>
              <a:t>the</a:t>
            </a:r>
            <a:r>
              <a:rPr sz="1050" spc="-15" dirty="0">
                <a:solidFill>
                  <a:srgbClr val="7E7E7E"/>
                </a:solidFill>
                <a:latin typeface="Arial"/>
                <a:cs typeface="Arial"/>
              </a:rPr>
              <a:t> </a:t>
            </a:r>
            <a:r>
              <a:rPr sz="1050" spc="-10" dirty="0">
                <a:solidFill>
                  <a:srgbClr val="7E7E7E"/>
                </a:solidFill>
                <a:latin typeface="Arial"/>
                <a:cs typeface="Arial"/>
              </a:rPr>
              <a:t>Microcirculation</a:t>
            </a:r>
            <a:r>
              <a:rPr sz="1050" spc="-40" dirty="0">
                <a:solidFill>
                  <a:srgbClr val="7E7E7E"/>
                </a:solidFill>
                <a:latin typeface="Arial"/>
                <a:cs typeface="Arial"/>
              </a:rPr>
              <a:t> </a:t>
            </a:r>
            <a:r>
              <a:rPr sz="1050" dirty="0">
                <a:solidFill>
                  <a:srgbClr val="7E7E7E"/>
                </a:solidFill>
                <a:latin typeface="Arial"/>
                <a:cs typeface="Arial"/>
              </a:rPr>
              <a:t>In</a:t>
            </a:r>
            <a:r>
              <a:rPr sz="1050" spc="-15" dirty="0">
                <a:solidFill>
                  <a:srgbClr val="7E7E7E"/>
                </a:solidFill>
                <a:latin typeface="Arial"/>
                <a:cs typeface="Arial"/>
              </a:rPr>
              <a:t> </a:t>
            </a:r>
            <a:r>
              <a:rPr sz="1050" spc="-20" dirty="0">
                <a:solidFill>
                  <a:srgbClr val="7E7E7E"/>
                </a:solidFill>
                <a:latin typeface="Arial"/>
                <a:cs typeface="Arial"/>
              </a:rPr>
              <a:t>Vivo</a:t>
            </a:r>
            <a:endParaRPr sz="105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84276" rIns="0" bIns="0" rtlCol="0">
            <a:spAutoFit/>
          </a:bodyPr>
          <a:lstStyle/>
          <a:p>
            <a:pPr marL="347980">
              <a:lnSpc>
                <a:spcPct val="100000"/>
              </a:lnSpc>
              <a:spcBef>
                <a:spcPts val="95"/>
              </a:spcBef>
            </a:pPr>
            <a:r>
              <a:rPr dirty="0"/>
              <a:t>Cumulative</a:t>
            </a:r>
            <a:r>
              <a:rPr spc="-75" dirty="0"/>
              <a:t> </a:t>
            </a:r>
            <a:r>
              <a:rPr dirty="0"/>
              <a:t>genetic</a:t>
            </a:r>
            <a:r>
              <a:rPr spc="-90" dirty="0"/>
              <a:t> </a:t>
            </a:r>
            <a:r>
              <a:rPr dirty="0"/>
              <a:t>predisposition</a:t>
            </a:r>
            <a:r>
              <a:rPr spc="-75" dirty="0"/>
              <a:t> </a:t>
            </a:r>
            <a:r>
              <a:rPr dirty="0"/>
              <a:t>to</a:t>
            </a:r>
            <a:r>
              <a:rPr spc="-95" dirty="0"/>
              <a:t> </a:t>
            </a:r>
            <a:r>
              <a:rPr dirty="0"/>
              <a:t>a</a:t>
            </a:r>
            <a:r>
              <a:rPr spc="-105" dirty="0"/>
              <a:t> </a:t>
            </a:r>
            <a:r>
              <a:rPr spc="-10" dirty="0"/>
              <a:t>trait</a:t>
            </a:r>
          </a:p>
        </p:txBody>
      </p:sp>
      <p:pic>
        <p:nvPicPr>
          <p:cNvPr id="3" name="object 3"/>
          <p:cNvPicPr/>
          <p:nvPr/>
        </p:nvPicPr>
        <p:blipFill>
          <a:blip r:embed="rId2" cstate="print"/>
          <a:stretch>
            <a:fillRect/>
          </a:stretch>
        </p:blipFill>
        <p:spPr>
          <a:xfrm>
            <a:off x="129216" y="3240913"/>
            <a:ext cx="3387676" cy="1304888"/>
          </a:xfrm>
          <a:prstGeom prst="rect">
            <a:avLst/>
          </a:prstGeom>
        </p:spPr>
      </p:pic>
      <p:grpSp>
        <p:nvGrpSpPr>
          <p:cNvPr id="4" name="object 4"/>
          <p:cNvGrpSpPr/>
          <p:nvPr/>
        </p:nvGrpSpPr>
        <p:grpSpPr>
          <a:xfrm>
            <a:off x="3662298" y="3780535"/>
            <a:ext cx="596900" cy="254000"/>
            <a:chOff x="3662298" y="3780535"/>
            <a:chExt cx="596900" cy="254000"/>
          </a:xfrm>
        </p:grpSpPr>
        <p:sp>
          <p:nvSpPr>
            <p:cNvPr id="5" name="object 5"/>
            <p:cNvSpPr/>
            <p:nvPr/>
          </p:nvSpPr>
          <p:spPr>
            <a:xfrm>
              <a:off x="3668648" y="3786885"/>
              <a:ext cx="584200" cy="241300"/>
            </a:xfrm>
            <a:custGeom>
              <a:avLst/>
              <a:gdLst/>
              <a:ahLst/>
              <a:cxnLst/>
              <a:rect l="l" t="t" r="r" b="b"/>
              <a:pathLst>
                <a:path w="584200" h="241300">
                  <a:moveTo>
                    <a:pt x="463550" y="0"/>
                  </a:moveTo>
                  <a:lnTo>
                    <a:pt x="463550" y="60325"/>
                  </a:lnTo>
                  <a:lnTo>
                    <a:pt x="0" y="60325"/>
                  </a:lnTo>
                  <a:lnTo>
                    <a:pt x="0" y="180975"/>
                  </a:lnTo>
                  <a:lnTo>
                    <a:pt x="463550" y="180975"/>
                  </a:lnTo>
                  <a:lnTo>
                    <a:pt x="463550" y="241300"/>
                  </a:lnTo>
                  <a:lnTo>
                    <a:pt x="584200" y="120650"/>
                  </a:lnTo>
                  <a:lnTo>
                    <a:pt x="463550" y="0"/>
                  </a:lnTo>
                  <a:close/>
                </a:path>
              </a:pathLst>
            </a:custGeom>
            <a:solidFill>
              <a:srgbClr val="4471C4"/>
            </a:solidFill>
          </p:spPr>
          <p:txBody>
            <a:bodyPr wrap="square" lIns="0" tIns="0" rIns="0" bIns="0" rtlCol="0"/>
            <a:lstStyle/>
            <a:p>
              <a:endParaRPr/>
            </a:p>
          </p:txBody>
        </p:sp>
        <p:sp>
          <p:nvSpPr>
            <p:cNvPr id="6" name="object 6"/>
            <p:cNvSpPr/>
            <p:nvPr/>
          </p:nvSpPr>
          <p:spPr>
            <a:xfrm>
              <a:off x="3668648" y="3786885"/>
              <a:ext cx="584200" cy="241300"/>
            </a:xfrm>
            <a:custGeom>
              <a:avLst/>
              <a:gdLst/>
              <a:ahLst/>
              <a:cxnLst/>
              <a:rect l="l" t="t" r="r" b="b"/>
              <a:pathLst>
                <a:path w="584200" h="241300">
                  <a:moveTo>
                    <a:pt x="0" y="60325"/>
                  </a:moveTo>
                  <a:lnTo>
                    <a:pt x="463550" y="60325"/>
                  </a:lnTo>
                  <a:lnTo>
                    <a:pt x="463550" y="0"/>
                  </a:lnTo>
                  <a:lnTo>
                    <a:pt x="584200" y="120650"/>
                  </a:lnTo>
                  <a:lnTo>
                    <a:pt x="463550" y="241300"/>
                  </a:lnTo>
                  <a:lnTo>
                    <a:pt x="463550" y="180975"/>
                  </a:lnTo>
                  <a:lnTo>
                    <a:pt x="0" y="180975"/>
                  </a:lnTo>
                  <a:lnTo>
                    <a:pt x="0" y="60325"/>
                  </a:lnTo>
                  <a:close/>
                </a:path>
              </a:pathLst>
            </a:custGeom>
            <a:ln w="12700">
              <a:solidFill>
                <a:srgbClr val="2E528F"/>
              </a:solidFill>
            </a:ln>
          </p:spPr>
          <p:txBody>
            <a:bodyPr wrap="square" lIns="0" tIns="0" rIns="0" bIns="0" rtlCol="0"/>
            <a:lstStyle/>
            <a:p>
              <a:endParaRPr/>
            </a:p>
          </p:txBody>
        </p:sp>
      </p:grpSp>
      <p:sp>
        <p:nvSpPr>
          <p:cNvPr id="7" name="object 7"/>
          <p:cNvSpPr txBox="1"/>
          <p:nvPr/>
        </p:nvSpPr>
        <p:spPr>
          <a:xfrm>
            <a:off x="5395976" y="4706239"/>
            <a:ext cx="1327150" cy="635635"/>
          </a:xfrm>
          <a:prstGeom prst="rect">
            <a:avLst/>
          </a:prstGeom>
        </p:spPr>
        <p:txBody>
          <a:bodyPr vert="horz" wrap="square" lIns="0" tIns="12700" rIns="0" bIns="0" rtlCol="0">
            <a:spAutoFit/>
          </a:bodyPr>
          <a:lstStyle/>
          <a:p>
            <a:pPr marL="12700">
              <a:lnSpc>
                <a:spcPct val="100000"/>
              </a:lnSpc>
              <a:spcBef>
                <a:spcPts val="100"/>
              </a:spcBef>
            </a:pPr>
            <a:r>
              <a:rPr sz="2000" b="1" spc="-10" dirty="0">
                <a:latin typeface="Arial"/>
                <a:cs typeface="Arial"/>
              </a:rPr>
              <a:t>Binary</a:t>
            </a:r>
            <a:endParaRPr sz="2000">
              <a:latin typeface="Arial"/>
              <a:cs typeface="Arial"/>
            </a:endParaRPr>
          </a:p>
          <a:p>
            <a:pPr marL="12700">
              <a:lnSpc>
                <a:spcPct val="100000"/>
              </a:lnSpc>
            </a:pPr>
            <a:r>
              <a:rPr sz="2000" dirty="0">
                <a:latin typeface="Arial"/>
                <a:cs typeface="Arial"/>
              </a:rPr>
              <a:t>e.g.</a:t>
            </a:r>
            <a:r>
              <a:rPr sz="2000" spc="-20" dirty="0">
                <a:latin typeface="Arial"/>
                <a:cs typeface="Arial"/>
              </a:rPr>
              <a:t> </a:t>
            </a:r>
            <a:r>
              <a:rPr sz="2000" spc="-10" dirty="0">
                <a:latin typeface="Arial"/>
                <a:cs typeface="Arial"/>
              </a:rPr>
              <a:t>obesity</a:t>
            </a:r>
            <a:endParaRPr sz="2000">
              <a:latin typeface="Arial"/>
              <a:cs typeface="Arial"/>
            </a:endParaRPr>
          </a:p>
        </p:txBody>
      </p:sp>
      <p:grpSp>
        <p:nvGrpSpPr>
          <p:cNvPr id="8" name="object 8"/>
          <p:cNvGrpSpPr/>
          <p:nvPr/>
        </p:nvGrpSpPr>
        <p:grpSpPr>
          <a:xfrm>
            <a:off x="4417776" y="3407316"/>
            <a:ext cx="415290" cy="848360"/>
            <a:chOff x="4417776" y="3407316"/>
            <a:chExt cx="415290" cy="848360"/>
          </a:xfrm>
        </p:grpSpPr>
        <p:pic>
          <p:nvPicPr>
            <p:cNvPr id="9" name="object 9"/>
            <p:cNvPicPr/>
            <p:nvPr/>
          </p:nvPicPr>
          <p:blipFill>
            <a:blip r:embed="rId3" cstate="print"/>
            <a:stretch>
              <a:fillRect/>
            </a:stretch>
          </p:blipFill>
          <p:spPr>
            <a:xfrm>
              <a:off x="4550797" y="3407316"/>
              <a:ext cx="150678" cy="150761"/>
            </a:xfrm>
            <a:prstGeom prst="rect">
              <a:avLst/>
            </a:prstGeom>
          </p:spPr>
        </p:pic>
        <p:sp>
          <p:nvSpPr>
            <p:cNvPr id="10" name="object 10"/>
            <p:cNvSpPr/>
            <p:nvPr/>
          </p:nvSpPr>
          <p:spPr>
            <a:xfrm>
              <a:off x="4417776" y="3576923"/>
              <a:ext cx="415290" cy="678815"/>
            </a:xfrm>
            <a:custGeom>
              <a:avLst/>
              <a:gdLst/>
              <a:ahLst/>
              <a:cxnLst/>
              <a:rect l="l" t="t" r="r" b="b"/>
              <a:pathLst>
                <a:path w="415289" h="678814">
                  <a:moveTo>
                    <a:pt x="208360" y="0"/>
                  </a:moveTo>
                  <a:lnTo>
                    <a:pt x="165040" y="3769"/>
                  </a:lnTo>
                  <a:lnTo>
                    <a:pt x="122661" y="16253"/>
                  </a:lnTo>
                  <a:lnTo>
                    <a:pt x="85933" y="35805"/>
                  </a:lnTo>
                  <a:lnTo>
                    <a:pt x="1177" y="290215"/>
                  </a:lnTo>
                  <a:lnTo>
                    <a:pt x="0" y="305527"/>
                  </a:lnTo>
                  <a:lnTo>
                    <a:pt x="4473" y="319425"/>
                  </a:lnTo>
                  <a:lnTo>
                    <a:pt x="13890" y="330497"/>
                  </a:lnTo>
                  <a:lnTo>
                    <a:pt x="31312" y="339213"/>
                  </a:lnTo>
                  <a:lnTo>
                    <a:pt x="38846" y="339213"/>
                  </a:lnTo>
                  <a:lnTo>
                    <a:pt x="51059" y="337210"/>
                  </a:lnTo>
                  <a:lnTo>
                    <a:pt x="61684" y="331675"/>
                  </a:lnTo>
                  <a:lnTo>
                    <a:pt x="69835" y="323312"/>
                  </a:lnTo>
                  <a:lnTo>
                    <a:pt x="74632" y="312829"/>
                  </a:lnTo>
                  <a:lnTo>
                    <a:pt x="133020" y="114955"/>
                  </a:lnTo>
                  <a:lnTo>
                    <a:pt x="133020" y="180913"/>
                  </a:lnTo>
                  <a:lnTo>
                    <a:pt x="63332" y="414593"/>
                  </a:lnTo>
                  <a:lnTo>
                    <a:pt x="114186" y="414593"/>
                  </a:lnTo>
                  <a:lnTo>
                    <a:pt x="114186" y="678426"/>
                  </a:lnTo>
                  <a:lnTo>
                    <a:pt x="189525" y="678426"/>
                  </a:lnTo>
                  <a:lnTo>
                    <a:pt x="189525" y="414593"/>
                  </a:lnTo>
                  <a:lnTo>
                    <a:pt x="227194" y="414593"/>
                  </a:lnTo>
                  <a:lnTo>
                    <a:pt x="227194" y="678426"/>
                  </a:lnTo>
                  <a:lnTo>
                    <a:pt x="302534" y="678426"/>
                  </a:lnTo>
                  <a:lnTo>
                    <a:pt x="302534" y="414593"/>
                  </a:lnTo>
                  <a:lnTo>
                    <a:pt x="353388" y="414593"/>
                  </a:lnTo>
                  <a:lnTo>
                    <a:pt x="283699" y="180913"/>
                  </a:lnTo>
                  <a:lnTo>
                    <a:pt x="283699" y="114955"/>
                  </a:lnTo>
                  <a:lnTo>
                    <a:pt x="342087" y="312829"/>
                  </a:lnTo>
                  <a:lnTo>
                    <a:pt x="347943" y="324107"/>
                  </a:lnTo>
                  <a:lnTo>
                    <a:pt x="356448" y="332381"/>
                  </a:lnTo>
                  <a:lnTo>
                    <a:pt x="366719" y="337475"/>
                  </a:lnTo>
                  <a:lnTo>
                    <a:pt x="385407" y="339213"/>
                  </a:lnTo>
                  <a:lnTo>
                    <a:pt x="401740" y="330497"/>
                  </a:lnTo>
                  <a:lnTo>
                    <a:pt x="410598" y="319425"/>
                  </a:lnTo>
                  <a:lnTo>
                    <a:pt x="414866" y="305527"/>
                  </a:lnTo>
                  <a:lnTo>
                    <a:pt x="413659" y="290215"/>
                  </a:lnTo>
                  <a:lnTo>
                    <a:pt x="343764" y="49851"/>
                  </a:lnTo>
                  <a:lnTo>
                    <a:pt x="313128" y="25499"/>
                  </a:lnTo>
                  <a:lnTo>
                    <a:pt x="273575" y="9834"/>
                  </a:lnTo>
                  <a:lnTo>
                    <a:pt x="251680" y="3769"/>
                  </a:lnTo>
                  <a:lnTo>
                    <a:pt x="208360" y="0"/>
                  </a:lnTo>
                  <a:close/>
                </a:path>
              </a:pathLst>
            </a:custGeom>
            <a:solidFill>
              <a:srgbClr val="000000"/>
            </a:solidFill>
          </p:spPr>
          <p:txBody>
            <a:bodyPr wrap="square" lIns="0" tIns="0" rIns="0" bIns="0" rtlCol="0"/>
            <a:lstStyle/>
            <a:p>
              <a:endParaRPr/>
            </a:p>
          </p:txBody>
        </p:sp>
      </p:grpSp>
      <p:sp>
        <p:nvSpPr>
          <p:cNvPr id="11" name="object 11"/>
          <p:cNvSpPr/>
          <p:nvPr/>
        </p:nvSpPr>
        <p:spPr>
          <a:xfrm>
            <a:off x="7487855" y="2311331"/>
            <a:ext cx="414655" cy="829310"/>
          </a:xfrm>
          <a:custGeom>
            <a:avLst/>
            <a:gdLst/>
            <a:ahLst/>
            <a:cxnLst/>
            <a:rect l="l" t="t" r="r" b="b"/>
            <a:pathLst>
              <a:path w="414654" h="829310">
                <a:moveTo>
                  <a:pt x="56504" y="0"/>
                </a:moveTo>
                <a:lnTo>
                  <a:pt x="0" y="0"/>
                </a:lnTo>
                <a:lnTo>
                  <a:pt x="5654" y="49577"/>
                </a:lnTo>
                <a:lnTo>
                  <a:pt x="21381" y="91643"/>
                </a:lnTo>
                <a:lnTo>
                  <a:pt x="45321" y="127322"/>
                </a:lnTo>
                <a:lnTo>
                  <a:pt x="75618" y="157741"/>
                </a:lnTo>
                <a:lnTo>
                  <a:pt x="110414" y="184023"/>
                </a:lnTo>
                <a:lnTo>
                  <a:pt x="147853" y="207296"/>
                </a:lnTo>
                <a:lnTo>
                  <a:pt x="110414" y="230242"/>
                </a:lnTo>
                <a:lnTo>
                  <a:pt x="75618" y="256433"/>
                </a:lnTo>
                <a:lnTo>
                  <a:pt x="45321" y="286917"/>
                </a:lnTo>
                <a:lnTo>
                  <a:pt x="21381" y="322741"/>
                </a:lnTo>
                <a:lnTo>
                  <a:pt x="5655" y="364950"/>
                </a:lnTo>
                <a:lnTo>
                  <a:pt x="0" y="414593"/>
                </a:lnTo>
                <a:lnTo>
                  <a:pt x="5655" y="464633"/>
                </a:lnTo>
                <a:lnTo>
                  <a:pt x="21381" y="507109"/>
                </a:lnTo>
                <a:lnTo>
                  <a:pt x="45321" y="543094"/>
                </a:lnTo>
                <a:lnTo>
                  <a:pt x="75618" y="573661"/>
                </a:lnTo>
                <a:lnTo>
                  <a:pt x="110415" y="599882"/>
                </a:lnTo>
                <a:lnTo>
                  <a:pt x="147853" y="622832"/>
                </a:lnTo>
                <a:lnTo>
                  <a:pt x="110415" y="645708"/>
                </a:lnTo>
                <a:lnTo>
                  <a:pt x="75618" y="671725"/>
                </a:lnTo>
                <a:lnTo>
                  <a:pt x="45321" y="701982"/>
                </a:lnTo>
                <a:lnTo>
                  <a:pt x="21381" y="737579"/>
                </a:lnTo>
                <a:lnTo>
                  <a:pt x="5655" y="779614"/>
                </a:lnTo>
                <a:lnTo>
                  <a:pt x="0" y="829187"/>
                </a:lnTo>
                <a:lnTo>
                  <a:pt x="56505" y="829187"/>
                </a:lnTo>
                <a:lnTo>
                  <a:pt x="57020" y="816261"/>
                </a:lnTo>
                <a:lnTo>
                  <a:pt x="58506" y="804217"/>
                </a:lnTo>
                <a:lnTo>
                  <a:pt x="60875" y="792881"/>
                </a:lnTo>
                <a:lnTo>
                  <a:pt x="64038" y="782074"/>
                </a:lnTo>
                <a:lnTo>
                  <a:pt x="408992" y="782074"/>
                </a:lnTo>
                <a:lnTo>
                  <a:pt x="408711" y="779614"/>
                </a:lnTo>
                <a:lnTo>
                  <a:pt x="392985" y="737579"/>
                </a:lnTo>
                <a:lnTo>
                  <a:pt x="384887" y="725539"/>
                </a:lnTo>
                <a:lnTo>
                  <a:pt x="100766" y="725539"/>
                </a:lnTo>
                <a:lnTo>
                  <a:pt x="123088" y="706016"/>
                </a:lnTo>
                <a:lnTo>
                  <a:pt x="148677" y="688084"/>
                </a:lnTo>
                <a:lnTo>
                  <a:pt x="176915" y="671212"/>
                </a:lnTo>
                <a:lnTo>
                  <a:pt x="207183" y="654869"/>
                </a:lnTo>
                <a:lnTo>
                  <a:pt x="316203" y="654869"/>
                </a:lnTo>
                <a:lnTo>
                  <a:pt x="303951" y="645708"/>
                </a:lnTo>
                <a:lnTo>
                  <a:pt x="266513" y="622832"/>
                </a:lnTo>
                <a:lnTo>
                  <a:pt x="303951" y="599882"/>
                </a:lnTo>
                <a:lnTo>
                  <a:pt x="316009" y="590796"/>
                </a:lnTo>
                <a:lnTo>
                  <a:pt x="207183" y="590796"/>
                </a:lnTo>
                <a:lnTo>
                  <a:pt x="176223" y="573894"/>
                </a:lnTo>
                <a:lnTo>
                  <a:pt x="147382" y="556639"/>
                </a:lnTo>
                <a:lnTo>
                  <a:pt x="121367" y="538324"/>
                </a:lnTo>
                <a:lnTo>
                  <a:pt x="98883" y="518242"/>
                </a:lnTo>
                <a:lnTo>
                  <a:pt x="385578" y="518242"/>
                </a:lnTo>
                <a:lnTo>
                  <a:pt x="392985" y="507109"/>
                </a:lnTo>
                <a:lnTo>
                  <a:pt x="408711" y="464633"/>
                </a:lnTo>
                <a:lnTo>
                  <a:pt x="409042" y="461706"/>
                </a:lnTo>
                <a:lnTo>
                  <a:pt x="64038" y="461706"/>
                </a:lnTo>
                <a:lnTo>
                  <a:pt x="60875" y="450767"/>
                </a:lnTo>
                <a:lnTo>
                  <a:pt x="58505" y="439210"/>
                </a:lnTo>
                <a:lnTo>
                  <a:pt x="57019" y="427122"/>
                </a:lnTo>
                <a:lnTo>
                  <a:pt x="56504" y="414593"/>
                </a:lnTo>
                <a:lnTo>
                  <a:pt x="57019" y="402064"/>
                </a:lnTo>
                <a:lnTo>
                  <a:pt x="58505" y="389977"/>
                </a:lnTo>
                <a:lnTo>
                  <a:pt x="60874" y="378419"/>
                </a:lnTo>
                <a:lnTo>
                  <a:pt x="64038" y="367480"/>
                </a:lnTo>
                <a:lnTo>
                  <a:pt x="408999" y="367480"/>
                </a:lnTo>
                <a:lnTo>
                  <a:pt x="408711" y="364950"/>
                </a:lnTo>
                <a:lnTo>
                  <a:pt x="392985" y="322741"/>
                </a:lnTo>
                <a:lnTo>
                  <a:pt x="385102" y="310945"/>
                </a:lnTo>
                <a:lnTo>
                  <a:pt x="99824" y="310945"/>
                </a:lnTo>
                <a:lnTo>
                  <a:pt x="122294" y="291275"/>
                </a:lnTo>
                <a:lnTo>
                  <a:pt x="148206" y="273019"/>
                </a:lnTo>
                <a:lnTo>
                  <a:pt x="176767" y="255823"/>
                </a:lnTo>
                <a:lnTo>
                  <a:pt x="207183" y="239333"/>
                </a:lnTo>
                <a:lnTo>
                  <a:pt x="316029" y="239333"/>
                </a:lnTo>
                <a:lnTo>
                  <a:pt x="303951" y="230242"/>
                </a:lnTo>
                <a:lnTo>
                  <a:pt x="266512" y="207296"/>
                </a:lnTo>
                <a:lnTo>
                  <a:pt x="303951" y="184023"/>
                </a:lnTo>
                <a:lnTo>
                  <a:pt x="315553" y="175260"/>
                </a:lnTo>
                <a:lnTo>
                  <a:pt x="206241" y="175260"/>
                </a:lnTo>
                <a:lnTo>
                  <a:pt x="176370" y="158373"/>
                </a:lnTo>
                <a:lnTo>
                  <a:pt x="148088" y="141221"/>
                </a:lnTo>
                <a:lnTo>
                  <a:pt x="122279" y="123185"/>
                </a:lnTo>
                <a:lnTo>
                  <a:pt x="99824" y="103648"/>
                </a:lnTo>
                <a:lnTo>
                  <a:pt x="384929" y="103648"/>
                </a:lnTo>
                <a:lnTo>
                  <a:pt x="392984" y="91643"/>
                </a:lnTo>
                <a:lnTo>
                  <a:pt x="408711" y="49577"/>
                </a:lnTo>
                <a:lnTo>
                  <a:pt x="408992" y="47112"/>
                </a:lnTo>
                <a:lnTo>
                  <a:pt x="64038" y="47112"/>
                </a:lnTo>
                <a:lnTo>
                  <a:pt x="60874" y="36173"/>
                </a:lnTo>
                <a:lnTo>
                  <a:pt x="58505" y="24616"/>
                </a:lnTo>
                <a:lnTo>
                  <a:pt x="57019" y="12529"/>
                </a:lnTo>
                <a:lnTo>
                  <a:pt x="56504" y="0"/>
                </a:lnTo>
                <a:close/>
              </a:path>
              <a:path w="414654" h="829310">
                <a:moveTo>
                  <a:pt x="408992" y="782074"/>
                </a:moveTo>
                <a:lnTo>
                  <a:pt x="350328" y="782074"/>
                </a:lnTo>
                <a:lnTo>
                  <a:pt x="353491" y="792881"/>
                </a:lnTo>
                <a:lnTo>
                  <a:pt x="355860" y="804217"/>
                </a:lnTo>
                <a:lnTo>
                  <a:pt x="357347" y="816261"/>
                </a:lnTo>
                <a:lnTo>
                  <a:pt x="357862" y="829187"/>
                </a:lnTo>
                <a:lnTo>
                  <a:pt x="414366" y="829187"/>
                </a:lnTo>
                <a:lnTo>
                  <a:pt x="408992" y="782074"/>
                </a:lnTo>
                <a:close/>
              </a:path>
              <a:path w="414654" h="829310">
                <a:moveTo>
                  <a:pt x="316203" y="654869"/>
                </a:moveTo>
                <a:lnTo>
                  <a:pt x="207183" y="654869"/>
                </a:lnTo>
                <a:lnTo>
                  <a:pt x="237451" y="671212"/>
                </a:lnTo>
                <a:lnTo>
                  <a:pt x="265689" y="688084"/>
                </a:lnTo>
                <a:lnTo>
                  <a:pt x="291277" y="706016"/>
                </a:lnTo>
                <a:lnTo>
                  <a:pt x="313600" y="725539"/>
                </a:lnTo>
                <a:lnTo>
                  <a:pt x="384887" y="725539"/>
                </a:lnTo>
                <a:lnTo>
                  <a:pt x="369045" y="701982"/>
                </a:lnTo>
                <a:lnTo>
                  <a:pt x="338748" y="671725"/>
                </a:lnTo>
                <a:lnTo>
                  <a:pt x="316203" y="654869"/>
                </a:lnTo>
                <a:close/>
              </a:path>
              <a:path w="414654" h="829310">
                <a:moveTo>
                  <a:pt x="385578" y="518242"/>
                </a:moveTo>
                <a:lnTo>
                  <a:pt x="315483" y="518242"/>
                </a:lnTo>
                <a:lnTo>
                  <a:pt x="292999" y="538324"/>
                </a:lnTo>
                <a:lnTo>
                  <a:pt x="266983" y="556639"/>
                </a:lnTo>
                <a:lnTo>
                  <a:pt x="238143" y="573894"/>
                </a:lnTo>
                <a:lnTo>
                  <a:pt x="207183" y="590796"/>
                </a:lnTo>
                <a:lnTo>
                  <a:pt x="316009" y="590796"/>
                </a:lnTo>
                <a:lnTo>
                  <a:pt x="338748" y="573661"/>
                </a:lnTo>
                <a:lnTo>
                  <a:pt x="369044" y="543094"/>
                </a:lnTo>
                <a:lnTo>
                  <a:pt x="385578" y="518242"/>
                </a:lnTo>
                <a:close/>
              </a:path>
              <a:path w="414654" h="829310">
                <a:moveTo>
                  <a:pt x="408999" y="367480"/>
                </a:moveTo>
                <a:lnTo>
                  <a:pt x="351269" y="367480"/>
                </a:lnTo>
                <a:lnTo>
                  <a:pt x="354433" y="378419"/>
                </a:lnTo>
                <a:lnTo>
                  <a:pt x="356802" y="389977"/>
                </a:lnTo>
                <a:lnTo>
                  <a:pt x="358288" y="402064"/>
                </a:lnTo>
                <a:lnTo>
                  <a:pt x="358803" y="414593"/>
                </a:lnTo>
                <a:lnTo>
                  <a:pt x="358288" y="427122"/>
                </a:lnTo>
                <a:lnTo>
                  <a:pt x="356802" y="439210"/>
                </a:lnTo>
                <a:lnTo>
                  <a:pt x="354433" y="450767"/>
                </a:lnTo>
                <a:lnTo>
                  <a:pt x="351269" y="461706"/>
                </a:lnTo>
                <a:lnTo>
                  <a:pt x="409042" y="461706"/>
                </a:lnTo>
                <a:lnTo>
                  <a:pt x="414366" y="414593"/>
                </a:lnTo>
                <a:lnTo>
                  <a:pt x="408999" y="367480"/>
                </a:lnTo>
                <a:close/>
              </a:path>
              <a:path w="414654" h="829310">
                <a:moveTo>
                  <a:pt x="316029" y="239333"/>
                </a:moveTo>
                <a:lnTo>
                  <a:pt x="207183" y="239333"/>
                </a:lnTo>
                <a:lnTo>
                  <a:pt x="237598" y="256220"/>
                </a:lnTo>
                <a:lnTo>
                  <a:pt x="266159" y="273372"/>
                </a:lnTo>
                <a:lnTo>
                  <a:pt x="292072" y="291408"/>
                </a:lnTo>
                <a:lnTo>
                  <a:pt x="314541" y="310945"/>
                </a:lnTo>
                <a:lnTo>
                  <a:pt x="385102" y="310945"/>
                </a:lnTo>
                <a:lnTo>
                  <a:pt x="369044" y="286917"/>
                </a:lnTo>
                <a:lnTo>
                  <a:pt x="338747" y="256433"/>
                </a:lnTo>
                <a:lnTo>
                  <a:pt x="316029" y="239333"/>
                </a:lnTo>
                <a:close/>
              </a:path>
              <a:path w="414654" h="829310">
                <a:moveTo>
                  <a:pt x="384929" y="103648"/>
                </a:moveTo>
                <a:lnTo>
                  <a:pt x="313599" y="103648"/>
                </a:lnTo>
                <a:lnTo>
                  <a:pt x="291130" y="123185"/>
                </a:lnTo>
                <a:lnTo>
                  <a:pt x="265217" y="141221"/>
                </a:lnTo>
                <a:lnTo>
                  <a:pt x="236656" y="158373"/>
                </a:lnTo>
                <a:lnTo>
                  <a:pt x="206241" y="175260"/>
                </a:lnTo>
                <a:lnTo>
                  <a:pt x="315553" y="175260"/>
                </a:lnTo>
                <a:lnTo>
                  <a:pt x="338747" y="157741"/>
                </a:lnTo>
                <a:lnTo>
                  <a:pt x="369044" y="127322"/>
                </a:lnTo>
                <a:lnTo>
                  <a:pt x="384929" y="103648"/>
                </a:lnTo>
                <a:close/>
              </a:path>
              <a:path w="414654" h="829310">
                <a:moveTo>
                  <a:pt x="414365" y="0"/>
                </a:moveTo>
                <a:lnTo>
                  <a:pt x="357861" y="0"/>
                </a:lnTo>
                <a:lnTo>
                  <a:pt x="357346" y="12529"/>
                </a:lnTo>
                <a:lnTo>
                  <a:pt x="355860" y="24616"/>
                </a:lnTo>
                <a:lnTo>
                  <a:pt x="353491" y="36173"/>
                </a:lnTo>
                <a:lnTo>
                  <a:pt x="350327" y="47112"/>
                </a:lnTo>
                <a:lnTo>
                  <a:pt x="408992" y="47112"/>
                </a:lnTo>
                <a:lnTo>
                  <a:pt x="414365" y="0"/>
                </a:lnTo>
                <a:close/>
              </a:path>
            </a:pathLst>
          </a:custGeom>
          <a:solidFill>
            <a:srgbClr val="000000"/>
          </a:solidFill>
        </p:spPr>
        <p:txBody>
          <a:bodyPr wrap="square" lIns="0" tIns="0" rIns="0" bIns="0" rtlCol="0"/>
          <a:lstStyle/>
          <a:p>
            <a:endParaRPr/>
          </a:p>
        </p:txBody>
      </p:sp>
      <p:sp>
        <p:nvSpPr>
          <p:cNvPr id="12" name="object 12"/>
          <p:cNvSpPr/>
          <p:nvPr/>
        </p:nvSpPr>
        <p:spPr>
          <a:xfrm>
            <a:off x="8253171" y="1922487"/>
            <a:ext cx="415290" cy="1434465"/>
          </a:xfrm>
          <a:custGeom>
            <a:avLst/>
            <a:gdLst/>
            <a:ahLst/>
            <a:cxnLst/>
            <a:rect l="l" t="t" r="r" b="b"/>
            <a:pathLst>
              <a:path w="415290" h="1434464">
                <a:moveTo>
                  <a:pt x="283692" y="127457"/>
                </a:moveTo>
                <a:lnTo>
                  <a:pt x="277774" y="77851"/>
                </a:lnTo>
                <a:lnTo>
                  <a:pt x="261632" y="37338"/>
                </a:lnTo>
                <a:lnTo>
                  <a:pt x="237680" y="10020"/>
                </a:lnTo>
                <a:lnTo>
                  <a:pt x="208356" y="0"/>
                </a:lnTo>
                <a:lnTo>
                  <a:pt x="179031" y="10020"/>
                </a:lnTo>
                <a:lnTo>
                  <a:pt x="155079" y="37338"/>
                </a:lnTo>
                <a:lnTo>
                  <a:pt x="138938" y="77851"/>
                </a:lnTo>
                <a:lnTo>
                  <a:pt x="133019" y="127457"/>
                </a:lnTo>
                <a:lnTo>
                  <a:pt x="138938" y="177063"/>
                </a:lnTo>
                <a:lnTo>
                  <a:pt x="155079" y="217576"/>
                </a:lnTo>
                <a:lnTo>
                  <a:pt x="179031" y="244894"/>
                </a:lnTo>
                <a:lnTo>
                  <a:pt x="208356" y="254914"/>
                </a:lnTo>
                <a:lnTo>
                  <a:pt x="237680" y="244894"/>
                </a:lnTo>
                <a:lnTo>
                  <a:pt x="261632" y="217576"/>
                </a:lnTo>
                <a:lnTo>
                  <a:pt x="277774" y="177063"/>
                </a:lnTo>
                <a:lnTo>
                  <a:pt x="283692" y="127457"/>
                </a:lnTo>
                <a:close/>
              </a:path>
              <a:path w="415290" h="1434464">
                <a:moveTo>
                  <a:pt x="414870" y="803363"/>
                </a:moveTo>
                <a:lnTo>
                  <a:pt x="343763" y="371055"/>
                </a:lnTo>
                <a:lnTo>
                  <a:pt x="313131" y="329882"/>
                </a:lnTo>
                <a:lnTo>
                  <a:pt x="273570" y="303403"/>
                </a:lnTo>
                <a:lnTo>
                  <a:pt x="208356" y="286766"/>
                </a:lnTo>
                <a:lnTo>
                  <a:pt x="165036" y="293141"/>
                </a:lnTo>
                <a:lnTo>
                  <a:pt x="122656" y="314248"/>
                </a:lnTo>
                <a:lnTo>
                  <a:pt x="85928" y="347306"/>
                </a:lnTo>
                <a:lnTo>
                  <a:pt x="1181" y="777468"/>
                </a:lnTo>
                <a:lnTo>
                  <a:pt x="0" y="803351"/>
                </a:lnTo>
                <a:lnTo>
                  <a:pt x="4470" y="826858"/>
                </a:lnTo>
                <a:lnTo>
                  <a:pt x="13893" y="845578"/>
                </a:lnTo>
                <a:lnTo>
                  <a:pt x="31305" y="860310"/>
                </a:lnTo>
                <a:lnTo>
                  <a:pt x="38849" y="860310"/>
                </a:lnTo>
                <a:lnTo>
                  <a:pt x="69837" y="833424"/>
                </a:lnTo>
                <a:lnTo>
                  <a:pt x="133019" y="481139"/>
                </a:lnTo>
                <a:lnTo>
                  <a:pt x="133019" y="592658"/>
                </a:lnTo>
                <a:lnTo>
                  <a:pt x="63334" y="987767"/>
                </a:lnTo>
                <a:lnTo>
                  <a:pt x="114185" y="987767"/>
                </a:lnTo>
                <a:lnTo>
                  <a:pt x="114185" y="1433855"/>
                </a:lnTo>
                <a:lnTo>
                  <a:pt x="189522" y="1433855"/>
                </a:lnTo>
                <a:lnTo>
                  <a:pt x="189522" y="987767"/>
                </a:lnTo>
                <a:lnTo>
                  <a:pt x="227190" y="987767"/>
                </a:lnTo>
                <a:lnTo>
                  <a:pt x="227190" y="1433855"/>
                </a:lnTo>
                <a:lnTo>
                  <a:pt x="302539" y="1433855"/>
                </a:lnTo>
                <a:lnTo>
                  <a:pt x="302539" y="987767"/>
                </a:lnTo>
                <a:lnTo>
                  <a:pt x="353390" y="987767"/>
                </a:lnTo>
                <a:lnTo>
                  <a:pt x="283692" y="592658"/>
                </a:lnTo>
                <a:lnTo>
                  <a:pt x="283692" y="481139"/>
                </a:lnTo>
                <a:lnTo>
                  <a:pt x="342087" y="815708"/>
                </a:lnTo>
                <a:lnTo>
                  <a:pt x="347941" y="834771"/>
                </a:lnTo>
                <a:lnTo>
                  <a:pt x="356450" y="848766"/>
                </a:lnTo>
                <a:lnTo>
                  <a:pt x="366712" y="857377"/>
                </a:lnTo>
                <a:lnTo>
                  <a:pt x="385406" y="860310"/>
                </a:lnTo>
                <a:lnTo>
                  <a:pt x="401739" y="845578"/>
                </a:lnTo>
                <a:lnTo>
                  <a:pt x="410603" y="826858"/>
                </a:lnTo>
                <a:lnTo>
                  <a:pt x="414870" y="803363"/>
                </a:lnTo>
                <a:close/>
              </a:path>
            </a:pathLst>
          </a:custGeom>
          <a:solidFill>
            <a:srgbClr val="000000"/>
          </a:solidFill>
        </p:spPr>
        <p:txBody>
          <a:bodyPr wrap="square" lIns="0" tIns="0" rIns="0" bIns="0" rtlCol="0"/>
          <a:lstStyle/>
          <a:p>
            <a:endParaRPr/>
          </a:p>
        </p:txBody>
      </p:sp>
      <p:grpSp>
        <p:nvGrpSpPr>
          <p:cNvPr id="13" name="object 13"/>
          <p:cNvGrpSpPr/>
          <p:nvPr/>
        </p:nvGrpSpPr>
        <p:grpSpPr>
          <a:xfrm>
            <a:off x="9018732" y="2639861"/>
            <a:ext cx="415290" cy="681990"/>
            <a:chOff x="9018732" y="2639861"/>
            <a:chExt cx="415290" cy="681990"/>
          </a:xfrm>
        </p:grpSpPr>
        <p:pic>
          <p:nvPicPr>
            <p:cNvPr id="14" name="object 14"/>
            <p:cNvPicPr/>
            <p:nvPr/>
          </p:nvPicPr>
          <p:blipFill>
            <a:blip r:embed="rId4" cstate="print"/>
            <a:stretch>
              <a:fillRect/>
            </a:stretch>
          </p:blipFill>
          <p:spPr>
            <a:xfrm>
              <a:off x="9151753" y="2639861"/>
              <a:ext cx="150678" cy="121172"/>
            </a:xfrm>
            <a:prstGeom prst="rect">
              <a:avLst/>
            </a:prstGeom>
          </p:spPr>
        </p:pic>
        <p:sp>
          <p:nvSpPr>
            <p:cNvPr id="15" name="object 15"/>
            <p:cNvSpPr/>
            <p:nvPr/>
          </p:nvSpPr>
          <p:spPr>
            <a:xfrm>
              <a:off x="9018732" y="2776181"/>
              <a:ext cx="415290" cy="545465"/>
            </a:xfrm>
            <a:custGeom>
              <a:avLst/>
              <a:gdLst/>
              <a:ahLst/>
              <a:cxnLst/>
              <a:rect l="l" t="t" r="r" b="b"/>
              <a:pathLst>
                <a:path w="415290" h="545464">
                  <a:moveTo>
                    <a:pt x="208359" y="0"/>
                  </a:moveTo>
                  <a:lnTo>
                    <a:pt x="165039" y="3029"/>
                  </a:lnTo>
                  <a:lnTo>
                    <a:pt x="122661" y="13063"/>
                  </a:lnTo>
                  <a:lnTo>
                    <a:pt x="78399" y="33322"/>
                  </a:lnTo>
                  <a:lnTo>
                    <a:pt x="70865" y="45439"/>
                  </a:lnTo>
                  <a:lnTo>
                    <a:pt x="1177" y="233257"/>
                  </a:lnTo>
                  <a:lnTo>
                    <a:pt x="31312" y="272639"/>
                  </a:lnTo>
                  <a:lnTo>
                    <a:pt x="38846" y="272639"/>
                  </a:lnTo>
                  <a:lnTo>
                    <a:pt x="51060" y="271029"/>
                  </a:lnTo>
                  <a:lnTo>
                    <a:pt x="61684" y="266580"/>
                  </a:lnTo>
                  <a:lnTo>
                    <a:pt x="69835" y="259859"/>
                  </a:lnTo>
                  <a:lnTo>
                    <a:pt x="74632" y="251433"/>
                  </a:lnTo>
                  <a:lnTo>
                    <a:pt x="133020" y="92394"/>
                  </a:lnTo>
                  <a:lnTo>
                    <a:pt x="133020" y="145407"/>
                  </a:lnTo>
                  <a:lnTo>
                    <a:pt x="63332" y="333225"/>
                  </a:lnTo>
                  <a:lnTo>
                    <a:pt x="114186" y="333225"/>
                  </a:lnTo>
                  <a:lnTo>
                    <a:pt x="114186" y="545278"/>
                  </a:lnTo>
                  <a:lnTo>
                    <a:pt x="189525" y="545278"/>
                  </a:lnTo>
                  <a:lnTo>
                    <a:pt x="189525" y="333225"/>
                  </a:lnTo>
                  <a:lnTo>
                    <a:pt x="227194" y="333225"/>
                  </a:lnTo>
                  <a:lnTo>
                    <a:pt x="227195" y="545278"/>
                  </a:lnTo>
                  <a:lnTo>
                    <a:pt x="302534" y="545278"/>
                  </a:lnTo>
                  <a:lnTo>
                    <a:pt x="302534" y="333225"/>
                  </a:lnTo>
                  <a:lnTo>
                    <a:pt x="353388" y="333225"/>
                  </a:lnTo>
                  <a:lnTo>
                    <a:pt x="283699" y="145407"/>
                  </a:lnTo>
                  <a:lnTo>
                    <a:pt x="283699" y="92394"/>
                  </a:lnTo>
                  <a:lnTo>
                    <a:pt x="342087" y="251433"/>
                  </a:lnTo>
                  <a:lnTo>
                    <a:pt x="347943" y="260498"/>
                  </a:lnTo>
                  <a:lnTo>
                    <a:pt x="356448" y="267148"/>
                  </a:lnTo>
                  <a:lnTo>
                    <a:pt x="366719" y="271242"/>
                  </a:lnTo>
                  <a:lnTo>
                    <a:pt x="385407" y="272639"/>
                  </a:lnTo>
                  <a:lnTo>
                    <a:pt x="401740" y="265633"/>
                  </a:lnTo>
                  <a:lnTo>
                    <a:pt x="410598" y="256735"/>
                  </a:lnTo>
                  <a:lnTo>
                    <a:pt x="414866" y="245564"/>
                  </a:lnTo>
                  <a:lnTo>
                    <a:pt x="413659" y="233258"/>
                  </a:lnTo>
                  <a:lnTo>
                    <a:pt x="345854" y="45439"/>
                  </a:lnTo>
                  <a:lnTo>
                    <a:pt x="343970" y="37866"/>
                  </a:lnTo>
                  <a:lnTo>
                    <a:pt x="294058" y="13631"/>
                  </a:lnTo>
                  <a:lnTo>
                    <a:pt x="251679" y="3029"/>
                  </a:lnTo>
                  <a:lnTo>
                    <a:pt x="208359" y="0"/>
                  </a:lnTo>
                  <a:close/>
                </a:path>
              </a:pathLst>
            </a:custGeom>
            <a:solidFill>
              <a:srgbClr val="000000"/>
            </a:solidFill>
          </p:spPr>
          <p:txBody>
            <a:bodyPr wrap="square" lIns="0" tIns="0" rIns="0" bIns="0" rtlCol="0"/>
            <a:lstStyle/>
            <a:p>
              <a:endParaRPr/>
            </a:p>
          </p:txBody>
        </p:sp>
      </p:grpSp>
      <p:sp>
        <p:nvSpPr>
          <p:cNvPr id="16" name="object 16"/>
          <p:cNvSpPr txBox="1"/>
          <p:nvPr/>
        </p:nvSpPr>
        <p:spPr>
          <a:xfrm>
            <a:off x="884936" y="1294257"/>
            <a:ext cx="9682480" cy="2837815"/>
          </a:xfrm>
          <a:prstGeom prst="rect">
            <a:avLst/>
          </a:prstGeom>
        </p:spPr>
        <p:txBody>
          <a:bodyPr vert="horz" wrap="square" lIns="0" tIns="43815" rIns="0" bIns="0" rtlCol="0">
            <a:spAutoFit/>
          </a:bodyPr>
          <a:lstStyle/>
          <a:p>
            <a:pPr marL="12700" marR="5080">
              <a:lnSpc>
                <a:spcPts val="1939"/>
              </a:lnSpc>
              <a:spcBef>
                <a:spcPts val="345"/>
              </a:spcBef>
            </a:pPr>
            <a:r>
              <a:rPr sz="1800" dirty="0">
                <a:latin typeface="Arial"/>
                <a:cs typeface="Arial"/>
              </a:rPr>
              <a:t>Can</a:t>
            </a:r>
            <a:r>
              <a:rPr sz="1800" spc="-25" dirty="0">
                <a:latin typeface="Arial"/>
                <a:cs typeface="Arial"/>
              </a:rPr>
              <a:t> </a:t>
            </a:r>
            <a:r>
              <a:rPr sz="1800" dirty="0">
                <a:latin typeface="Arial"/>
                <a:cs typeface="Arial"/>
              </a:rPr>
              <a:t>we</a:t>
            </a:r>
            <a:r>
              <a:rPr sz="1800" spc="-5" dirty="0">
                <a:latin typeface="Arial"/>
                <a:cs typeface="Arial"/>
              </a:rPr>
              <a:t> </a:t>
            </a:r>
            <a:r>
              <a:rPr sz="1800" dirty="0">
                <a:latin typeface="Arial"/>
                <a:cs typeface="Arial"/>
              </a:rPr>
              <a:t>use</a:t>
            </a:r>
            <a:r>
              <a:rPr sz="1800" spc="-35" dirty="0">
                <a:latin typeface="Arial"/>
                <a:cs typeface="Arial"/>
              </a:rPr>
              <a:t> </a:t>
            </a:r>
            <a:r>
              <a:rPr sz="1800" dirty="0">
                <a:latin typeface="Arial"/>
                <a:cs typeface="Arial"/>
              </a:rPr>
              <a:t>GWAS</a:t>
            </a:r>
            <a:r>
              <a:rPr sz="1800" spc="-30" dirty="0">
                <a:latin typeface="Arial"/>
                <a:cs typeface="Arial"/>
              </a:rPr>
              <a:t> </a:t>
            </a:r>
            <a:r>
              <a:rPr sz="1800" dirty="0">
                <a:latin typeface="Arial"/>
                <a:cs typeface="Arial"/>
              </a:rPr>
              <a:t>results</a:t>
            </a:r>
            <a:r>
              <a:rPr sz="1800" spc="-30" dirty="0">
                <a:latin typeface="Arial"/>
                <a:cs typeface="Arial"/>
              </a:rPr>
              <a:t> </a:t>
            </a:r>
            <a:r>
              <a:rPr sz="1800" dirty="0">
                <a:latin typeface="Arial"/>
                <a:cs typeface="Arial"/>
              </a:rPr>
              <a:t>to</a:t>
            </a:r>
            <a:r>
              <a:rPr sz="1800" spc="-30" dirty="0">
                <a:latin typeface="Arial"/>
                <a:cs typeface="Arial"/>
              </a:rPr>
              <a:t> </a:t>
            </a:r>
            <a:r>
              <a:rPr sz="1800" dirty="0">
                <a:latin typeface="Arial"/>
                <a:cs typeface="Arial"/>
              </a:rPr>
              <a:t>produce</a:t>
            </a:r>
            <a:r>
              <a:rPr sz="1800" spc="-25" dirty="0">
                <a:latin typeface="Arial"/>
                <a:cs typeface="Arial"/>
              </a:rPr>
              <a:t> </a:t>
            </a:r>
            <a:r>
              <a:rPr sz="1800" dirty="0">
                <a:latin typeface="Arial"/>
                <a:cs typeface="Arial"/>
              </a:rPr>
              <a:t>a</a:t>
            </a:r>
            <a:r>
              <a:rPr sz="1800" spc="-30" dirty="0">
                <a:latin typeface="Arial"/>
                <a:cs typeface="Arial"/>
              </a:rPr>
              <a:t> </a:t>
            </a:r>
            <a:r>
              <a:rPr sz="1800" dirty="0">
                <a:latin typeface="Arial"/>
                <a:cs typeface="Arial"/>
              </a:rPr>
              <a:t>simple</a:t>
            </a:r>
            <a:r>
              <a:rPr sz="1800" spc="-25" dirty="0">
                <a:latin typeface="Arial"/>
                <a:cs typeface="Arial"/>
              </a:rPr>
              <a:t> </a:t>
            </a:r>
            <a:r>
              <a:rPr sz="1800" dirty="0">
                <a:latin typeface="Arial"/>
                <a:cs typeface="Arial"/>
              </a:rPr>
              <a:t>numerical</a:t>
            </a:r>
            <a:r>
              <a:rPr sz="1800" spc="-15" dirty="0">
                <a:latin typeface="Arial"/>
                <a:cs typeface="Arial"/>
              </a:rPr>
              <a:t> </a:t>
            </a:r>
            <a:r>
              <a:rPr sz="1800" dirty="0">
                <a:latin typeface="Arial"/>
                <a:cs typeface="Arial"/>
              </a:rPr>
              <a:t>score</a:t>
            </a:r>
            <a:r>
              <a:rPr sz="1800" spc="-35" dirty="0">
                <a:latin typeface="Arial"/>
                <a:cs typeface="Arial"/>
              </a:rPr>
              <a:t> </a:t>
            </a:r>
            <a:r>
              <a:rPr sz="1800" dirty="0">
                <a:latin typeface="Arial"/>
                <a:cs typeface="Arial"/>
              </a:rPr>
              <a:t>that</a:t>
            </a:r>
            <a:r>
              <a:rPr sz="1800" spc="-25" dirty="0">
                <a:latin typeface="Arial"/>
                <a:cs typeface="Arial"/>
              </a:rPr>
              <a:t> </a:t>
            </a:r>
            <a:r>
              <a:rPr sz="1800" dirty="0">
                <a:latin typeface="Arial"/>
                <a:cs typeface="Arial"/>
              </a:rPr>
              <a:t>summarises</a:t>
            </a:r>
            <a:r>
              <a:rPr sz="1800" spc="-20" dirty="0">
                <a:latin typeface="Arial"/>
                <a:cs typeface="Arial"/>
              </a:rPr>
              <a:t> </a:t>
            </a:r>
            <a:r>
              <a:rPr sz="1800" dirty="0">
                <a:latin typeface="Arial"/>
                <a:cs typeface="Arial"/>
              </a:rPr>
              <a:t>an</a:t>
            </a:r>
            <a:r>
              <a:rPr sz="1800" spc="-40" dirty="0">
                <a:latin typeface="Arial"/>
                <a:cs typeface="Arial"/>
              </a:rPr>
              <a:t> </a:t>
            </a:r>
            <a:r>
              <a:rPr sz="1800" spc="-10" dirty="0">
                <a:latin typeface="Arial"/>
                <a:cs typeface="Arial"/>
              </a:rPr>
              <a:t>individual’s </a:t>
            </a:r>
            <a:r>
              <a:rPr sz="1800" dirty="0">
                <a:latin typeface="Arial"/>
                <a:cs typeface="Arial"/>
              </a:rPr>
              <a:t>predisposition</a:t>
            </a:r>
            <a:r>
              <a:rPr sz="1800" spc="-5" dirty="0">
                <a:latin typeface="Arial"/>
                <a:cs typeface="Arial"/>
              </a:rPr>
              <a:t> </a:t>
            </a:r>
            <a:r>
              <a:rPr sz="1800" dirty="0">
                <a:latin typeface="Arial"/>
                <a:cs typeface="Arial"/>
              </a:rPr>
              <a:t>to</a:t>
            </a:r>
            <a:r>
              <a:rPr sz="1800" spc="-40" dirty="0">
                <a:latin typeface="Arial"/>
                <a:cs typeface="Arial"/>
              </a:rPr>
              <a:t> </a:t>
            </a:r>
            <a:r>
              <a:rPr sz="1800" dirty="0">
                <a:latin typeface="Arial"/>
                <a:cs typeface="Arial"/>
              </a:rPr>
              <a:t>a</a:t>
            </a:r>
            <a:r>
              <a:rPr sz="1800" spc="-30" dirty="0">
                <a:latin typeface="Arial"/>
                <a:cs typeface="Arial"/>
              </a:rPr>
              <a:t> </a:t>
            </a:r>
            <a:r>
              <a:rPr sz="1800" dirty="0">
                <a:latin typeface="Arial"/>
                <a:cs typeface="Arial"/>
              </a:rPr>
              <a:t>certain</a:t>
            </a:r>
            <a:r>
              <a:rPr sz="1800" spc="-25" dirty="0">
                <a:latin typeface="Arial"/>
                <a:cs typeface="Arial"/>
              </a:rPr>
              <a:t> </a:t>
            </a:r>
            <a:r>
              <a:rPr sz="1800" spc="-10" dirty="0">
                <a:latin typeface="Arial"/>
                <a:cs typeface="Arial"/>
              </a:rPr>
              <a:t>trait?</a:t>
            </a:r>
            <a:endParaRPr sz="1800">
              <a:latin typeface="Arial"/>
              <a:cs typeface="Arial"/>
            </a:endParaRPr>
          </a:p>
          <a:p>
            <a:pPr>
              <a:lnSpc>
                <a:spcPct val="100000"/>
              </a:lnSpc>
            </a:pPr>
            <a:endParaRPr sz="1800">
              <a:latin typeface="Arial"/>
              <a:cs typeface="Arial"/>
            </a:endParaRPr>
          </a:p>
          <a:p>
            <a:pPr>
              <a:lnSpc>
                <a:spcPct val="100000"/>
              </a:lnSpc>
              <a:spcBef>
                <a:spcPts val="415"/>
              </a:spcBef>
            </a:pPr>
            <a:endParaRPr sz="1800">
              <a:latin typeface="Arial"/>
              <a:cs typeface="Arial"/>
            </a:endParaRPr>
          </a:p>
          <a:p>
            <a:pPr marL="4523740">
              <a:lnSpc>
                <a:spcPct val="100000"/>
              </a:lnSpc>
            </a:pPr>
            <a:r>
              <a:rPr sz="2000" b="1" spc="-10" dirty="0">
                <a:latin typeface="Arial"/>
                <a:cs typeface="Arial"/>
              </a:rPr>
              <a:t>Continuous</a:t>
            </a:r>
            <a:endParaRPr sz="2000">
              <a:latin typeface="Arial"/>
              <a:cs typeface="Arial"/>
            </a:endParaRPr>
          </a:p>
          <a:p>
            <a:pPr marL="4523740">
              <a:lnSpc>
                <a:spcPct val="100000"/>
              </a:lnSpc>
            </a:pPr>
            <a:r>
              <a:rPr sz="2000" dirty="0">
                <a:latin typeface="Arial"/>
                <a:cs typeface="Arial"/>
              </a:rPr>
              <a:t>e.g.</a:t>
            </a:r>
            <a:r>
              <a:rPr sz="2000" spc="-25" dirty="0">
                <a:latin typeface="Arial"/>
                <a:cs typeface="Arial"/>
              </a:rPr>
              <a:t> </a:t>
            </a:r>
            <a:r>
              <a:rPr sz="2000" spc="-10" dirty="0">
                <a:latin typeface="Arial"/>
                <a:cs typeface="Arial"/>
              </a:rPr>
              <a:t>height</a:t>
            </a:r>
            <a:endParaRPr sz="2000">
              <a:latin typeface="Arial"/>
              <a:cs typeface="Arial"/>
            </a:endParaRPr>
          </a:p>
          <a:p>
            <a:pPr>
              <a:lnSpc>
                <a:spcPct val="100000"/>
              </a:lnSpc>
              <a:spcBef>
                <a:spcPts val="1560"/>
              </a:spcBef>
            </a:pPr>
            <a:endParaRPr sz="2000">
              <a:latin typeface="Arial"/>
              <a:cs typeface="Arial"/>
            </a:endParaRPr>
          </a:p>
          <a:p>
            <a:pPr marL="6878320" indent="-342265">
              <a:lnSpc>
                <a:spcPct val="100000"/>
              </a:lnSpc>
              <a:spcBef>
                <a:spcPts val="5"/>
              </a:spcBef>
              <a:buFont typeface="Wingdings"/>
              <a:buChar char=""/>
              <a:tabLst>
                <a:tab pos="6878320" algn="l"/>
              </a:tabLst>
            </a:pPr>
            <a:r>
              <a:rPr sz="2000" dirty="0">
                <a:latin typeface="Arial"/>
                <a:cs typeface="Arial"/>
              </a:rPr>
              <a:t>continuous</a:t>
            </a:r>
            <a:r>
              <a:rPr sz="2000" spc="-35" dirty="0">
                <a:latin typeface="Arial"/>
                <a:cs typeface="Arial"/>
              </a:rPr>
              <a:t> </a:t>
            </a:r>
            <a:r>
              <a:rPr sz="2000" spc="-10" dirty="0">
                <a:latin typeface="Arial"/>
                <a:cs typeface="Arial"/>
              </a:rPr>
              <a:t>estimate</a:t>
            </a:r>
            <a:endParaRPr sz="2000">
              <a:latin typeface="Arial"/>
              <a:cs typeface="Arial"/>
            </a:endParaRPr>
          </a:p>
          <a:p>
            <a:pPr marL="6878320" indent="-342265">
              <a:lnSpc>
                <a:spcPct val="100000"/>
              </a:lnSpc>
              <a:buFont typeface="Wingdings"/>
              <a:buChar char=""/>
              <a:tabLst>
                <a:tab pos="6878320" algn="l"/>
              </a:tabLst>
            </a:pPr>
            <a:r>
              <a:rPr sz="2000" dirty="0">
                <a:latin typeface="Arial"/>
                <a:cs typeface="Arial"/>
              </a:rPr>
              <a:t>not</a:t>
            </a:r>
            <a:r>
              <a:rPr sz="2000" spc="-30" dirty="0">
                <a:latin typeface="Arial"/>
                <a:cs typeface="Arial"/>
              </a:rPr>
              <a:t> </a:t>
            </a:r>
            <a:r>
              <a:rPr sz="2000" dirty="0">
                <a:latin typeface="Arial"/>
                <a:cs typeface="Arial"/>
              </a:rPr>
              <a:t>a </a:t>
            </a:r>
            <a:r>
              <a:rPr sz="2000" spc="-20" dirty="0">
                <a:latin typeface="Arial"/>
                <a:cs typeface="Arial"/>
              </a:rPr>
              <a:t>risk</a:t>
            </a:r>
            <a:endParaRPr sz="2000">
              <a:latin typeface="Arial"/>
              <a:cs typeface="Arial"/>
            </a:endParaRPr>
          </a:p>
        </p:txBody>
      </p:sp>
      <p:sp>
        <p:nvSpPr>
          <p:cNvPr id="17" name="object 17"/>
          <p:cNvSpPr/>
          <p:nvPr/>
        </p:nvSpPr>
        <p:spPr>
          <a:xfrm>
            <a:off x="7339011" y="4620953"/>
            <a:ext cx="414655" cy="829310"/>
          </a:xfrm>
          <a:custGeom>
            <a:avLst/>
            <a:gdLst/>
            <a:ahLst/>
            <a:cxnLst/>
            <a:rect l="l" t="t" r="r" b="b"/>
            <a:pathLst>
              <a:path w="414654" h="829310">
                <a:moveTo>
                  <a:pt x="56504" y="0"/>
                </a:moveTo>
                <a:lnTo>
                  <a:pt x="0" y="0"/>
                </a:lnTo>
                <a:lnTo>
                  <a:pt x="5654" y="49577"/>
                </a:lnTo>
                <a:lnTo>
                  <a:pt x="21381" y="91643"/>
                </a:lnTo>
                <a:lnTo>
                  <a:pt x="45321" y="127322"/>
                </a:lnTo>
                <a:lnTo>
                  <a:pt x="75618" y="157741"/>
                </a:lnTo>
                <a:lnTo>
                  <a:pt x="110414" y="184023"/>
                </a:lnTo>
                <a:lnTo>
                  <a:pt x="147853" y="207296"/>
                </a:lnTo>
                <a:lnTo>
                  <a:pt x="110414" y="230242"/>
                </a:lnTo>
                <a:lnTo>
                  <a:pt x="75618" y="256433"/>
                </a:lnTo>
                <a:lnTo>
                  <a:pt x="45321" y="286917"/>
                </a:lnTo>
                <a:lnTo>
                  <a:pt x="21381" y="322741"/>
                </a:lnTo>
                <a:lnTo>
                  <a:pt x="5655" y="364950"/>
                </a:lnTo>
                <a:lnTo>
                  <a:pt x="0" y="414593"/>
                </a:lnTo>
                <a:lnTo>
                  <a:pt x="5655" y="464633"/>
                </a:lnTo>
                <a:lnTo>
                  <a:pt x="21381" y="507109"/>
                </a:lnTo>
                <a:lnTo>
                  <a:pt x="45321" y="543094"/>
                </a:lnTo>
                <a:lnTo>
                  <a:pt x="75618" y="573661"/>
                </a:lnTo>
                <a:lnTo>
                  <a:pt x="110415" y="599882"/>
                </a:lnTo>
                <a:lnTo>
                  <a:pt x="147853" y="622832"/>
                </a:lnTo>
                <a:lnTo>
                  <a:pt x="110415" y="645708"/>
                </a:lnTo>
                <a:lnTo>
                  <a:pt x="75618" y="671725"/>
                </a:lnTo>
                <a:lnTo>
                  <a:pt x="45321" y="701982"/>
                </a:lnTo>
                <a:lnTo>
                  <a:pt x="21381" y="737579"/>
                </a:lnTo>
                <a:lnTo>
                  <a:pt x="5655" y="779614"/>
                </a:lnTo>
                <a:lnTo>
                  <a:pt x="0" y="829187"/>
                </a:lnTo>
                <a:lnTo>
                  <a:pt x="56505" y="829187"/>
                </a:lnTo>
                <a:lnTo>
                  <a:pt x="57020" y="816261"/>
                </a:lnTo>
                <a:lnTo>
                  <a:pt x="58506" y="804217"/>
                </a:lnTo>
                <a:lnTo>
                  <a:pt x="60875" y="792881"/>
                </a:lnTo>
                <a:lnTo>
                  <a:pt x="64038" y="782074"/>
                </a:lnTo>
                <a:lnTo>
                  <a:pt x="408992" y="782074"/>
                </a:lnTo>
                <a:lnTo>
                  <a:pt x="408711" y="779614"/>
                </a:lnTo>
                <a:lnTo>
                  <a:pt x="392985" y="737579"/>
                </a:lnTo>
                <a:lnTo>
                  <a:pt x="384887" y="725539"/>
                </a:lnTo>
                <a:lnTo>
                  <a:pt x="100766" y="725539"/>
                </a:lnTo>
                <a:lnTo>
                  <a:pt x="123088" y="706016"/>
                </a:lnTo>
                <a:lnTo>
                  <a:pt x="148677" y="688084"/>
                </a:lnTo>
                <a:lnTo>
                  <a:pt x="176915" y="671212"/>
                </a:lnTo>
                <a:lnTo>
                  <a:pt x="207183" y="654869"/>
                </a:lnTo>
                <a:lnTo>
                  <a:pt x="316203" y="654869"/>
                </a:lnTo>
                <a:lnTo>
                  <a:pt x="303951" y="645708"/>
                </a:lnTo>
                <a:lnTo>
                  <a:pt x="266513" y="622832"/>
                </a:lnTo>
                <a:lnTo>
                  <a:pt x="303951" y="599882"/>
                </a:lnTo>
                <a:lnTo>
                  <a:pt x="316009" y="590796"/>
                </a:lnTo>
                <a:lnTo>
                  <a:pt x="207183" y="590796"/>
                </a:lnTo>
                <a:lnTo>
                  <a:pt x="176223" y="573894"/>
                </a:lnTo>
                <a:lnTo>
                  <a:pt x="147382" y="556639"/>
                </a:lnTo>
                <a:lnTo>
                  <a:pt x="121367" y="538324"/>
                </a:lnTo>
                <a:lnTo>
                  <a:pt x="98883" y="518242"/>
                </a:lnTo>
                <a:lnTo>
                  <a:pt x="385578" y="518242"/>
                </a:lnTo>
                <a:lnTo>
                  <a:pt x="392985" y="507109"/>
                </a:lnTo>
                <a:lnTo>
                  <a:pt x="408711" y="464633"/>
                </a:lnTo>
                <a:lnTo>
                  <a:pt x="409042" y="461706"/>
                </a:lnTo>
                <a:lnTo>
                  <a:pt x="64038" y="461706"/>
                </a:lnTo>
                <a:lnTo>
                  <a:pt x="60875" y="450767"/>
                </a:lnTo>
                <a:lnTo>
                  <a:pt x="58505" y="439210"/>
                </a:lnTo>
                <a:lnTo>
                  <a:pt x="57019" y="427122"/>
                </a:lnTo>
                <a:lnTo>
                  <a:pt x="56504" y="414593"/>
                </a:lnTo>
                <a:lnTo>
                  <a:pt x="57019" y="402064"/>
                </a:lnTo>
                <a:lnTo>
                  <a:pt x="58505" y="389977"/>
                </a:lnTo>
                <a:lnTo>
                  <a:pt x="60874" y="378419"/>
                </a:lnTo>
                <a:lnTo>
                  <a:pt x="64038" y="367480"/>
                </a:lnTo>
                <a:lnTo>
                  <a:pt x="408999" y="367480"/>
                </a:lnTo>
                <a:lnTo>
                  <a:pt x="408711" y="364950"/>
                </a:lnTo>
                <a:lnTo>
                  <a:pt x="392985" y="322741"/>
                </a:lnTo>
                <a:lnTo>
                  <a:pt x="385102" y="310945"/>
                </a:lnTo>
                <a:lnTo>
                  <a:pt x="99824" y="310945"/>
                </a:lnTo>
                <a:lnTo>
                  <a:pt x="122294" y="291275"/>
                </a:lnTo>
                <a:lnTo>
                  <a:pt x="148206" y="273019"/>
                </a:lnTo>
                <a:lnTo>
                  <a:pt x="176767" y="255823"/>
                </a:lnTo>
                <a:lnTo>
                  <a:pt x="207183" y="239333"/>
                </a:lnTo>
                <a:lnTo>
                  <a:pt x="316029" y="239333"/>
                </a:lnTo>
                <a:lnTo>
                  <a:pt x="303951" y="230242"/>
                </a:lnTo>
                <a:lnTo>
                  <a:pt x="266512" y="207296"/>
                </a:lnTo>
                <a:lnTo>
                  <a:pt x="303951" y="184023"/>
                </a:lnTo>
                <a:lnTo>
                  <a:pt x="315553" y="175260"/>
                </a:lnTo>
                <a:lnTo>
                  <a:pt x="206241" y="175260"/>
                </a:lnTo>
                <a:lnTo>
                  <a:pt x="176370" y="158373"/>
                </a:lnTo>
                <a:lnTo>
                  <a:pt x="148088" y="141221"/>
                </a:lnTo>
                <a:lnTo>
                  <a:pt x="122279" y="123185"/>
                </a:lnTo>
                <a:lnTo>
                  <a:pt x="99824" y="103648"/>
                </a:lnTo>
                <a:lnTo>
                  <a:pt x="384929" y="103648"/>
                </a:lnTo>
                <a:lnTo>
                  <a:pt x="392984" y="91643"/>
                </a:lnTo>
                <a:lnTo>
                  <a:pt x="408711" y="49577"/>
                </a:lnTo>
                <a:lnTo>
                  <a:pt x="408992" y="47112"/>
                </a:lnTo>
                <a:lnTo>
                  <a:pt x="64038" y="47112"/>
                </a:lnTo>
                <a:lnTo>
                  <a:pt x="60874" y="36173"/>
                </a:lnTo>
                <a:lnTo>
                  <a:pt x="58505" y="24616"/>
                </a:lnTo>
                <a:lnTo>
                  <a:pt x="57019" y="12529"/>
                </a:lnTo>
                <a:lnTo>
                  <a:pt x="56504" y="0"/>
                </a:lnTo>
                <a:close/>
              </a:path>
              <a:path w="414654" h="829310">
                <a:moveTo>
                  <a:pt x="408992" y="782074"/>
                </a:moveTo>
                <a:lnTo>
                  <a:pt x="350328" y="782074"/>
                </a:lnTo>
                <a:lnTo>
                  <a:pt x="353491" y="792881"/>
                </a:lnTo>
                <a:lnTo>
                  <a:pt x="355860" y="804217"/>
                </a:lnTo>
                <a:lnTo>
                  <a:pt x="357347" y="816261"/>
                </a:lnTo>
                <a:lnTo>
                  <a:pt x="357862" y="829187"/>
                </a:lnTo>
                <a:lnTo>
                  <a:pt x="414366" y="829187"/>
                </a:lnTo>
                <a:lnTo>
                  <a:pt x="408992" y="782074"/>
                </a:lnTo>
                <a:close/>
              </a:path>
              <a:path w="414654" h="829310">
                <a:moveTo>
                  <a:pt x="316203" y="654869"/>
                </a:moveTo>
                <a:lnTo>
                  <a:pt x="207183" y="654869"/>
                </a:lnTo>
                <a:lnTo>
                  <a:pt x="237451" y="671212"/>
                </a:lnTo>
                <a:lnTo>
                  <a:pt x="265689" y="688084"/>
                </a:lnTo>
                <a:lnTo>
                  <a:pt x="291277" y="706016"/>
                </a:lnTo>
                <a:lnTo>
                  <a:pt x="313600" y="725539"/>
                </a:lnTo>
                <a:lnTo>
                  <a:pt x="384887" y="725539"/>
                </a:lnTo>
                <a:lnTo>
                  <a:pt x="369045" y="701982"/>
                </a:lnTo>
                <a:lnTo>
                  <a:pt x="338748" y="671725"/>
                </a:lnTo>
                <a:lnTo>
                  <a:pt x="316203" y="654869"/>
                </a:lnTo>
                <a:close/>
              </a:path>
              <a:path w="414654" h="829310">
                <a:moveTo>
                  <a:pt x="385578" y="518242"/>
                </a:moveTo>
                <a:lnTo>
                  <a:pt x="315483" y="518242"/>
                </a:lnTo>
                <a:lnTo>
                  <a:pt x="292999" y="538324"/>
                </a:lnTo>
                <a:lnTo>
                  <a:pt x="266983" y="556639"/>
                </a:lnTo>
                <a:lnTo>
                  <a:pt x="238143" y="573894"/>
                </a:lnTo>
                <a:lnTo>
                  <a:pt x="207183" y="590796"/>
                </a:lnTo>
                <a:lnTo>
                  <a:pt x="316009" y="590796"/>
                </a:lnTo>
                <a:lnTo>
                  <a:pt x="338748" y="573661"/>
                </a:lnTo>
                <a:lnTo>
                  <a:pt x="369044" y="543094"/>
                </a:lnTo>
                <a:lnTo>
                  <a:pt x="385578" y="518242"/>
                </a:lnTo>
                <a:close/>
              </a:path>
              <a:path w="414654" h="829310">
                <a:moveTo>
                  <a:pt x="408999" y="367480"/>
                </a:moveTo>
                <a:lnTo>
                  <a:pt x="351269" y="367480"/>
                </a:lnTo>
                <a:lnTo>
                  <a:pt x="354433" y="378419"/>
                </a:lnTo>
                <a:lnTo>
                  <a:pt x="356802" y="389977"/>
                </a:lnTo>
                <a:lnTo>
                  <a:pt x="358288" y="402064"/>
                </a:lnTo>
                <a:lnTo>
                  <a:pt x="358803" y="414593"/>
                </a:lnTo>
                <a:lnTo>
                  <a:pt x="358288" y="427122"/>
                </a:lnTo>
                <a:lnTo>
                  <a:pt x="356802" y="439210"/>
                </a:lnTo>
                <a:lnTo>
                  <a:pt x="354433" y="450767"/>
                </a:lnTo>
                <a:lnTo>
                  <a:pt x="351269" y="461706"/>
                </a:lnTo>
                <a:lnTo>
                  <a:pt x="409042" y="461706"/>
                </a:lnTo>
                <a:lnTo>
                  <a:pt x="414366" y="414593"/>
                </a:lnTo>
                <a:lnTo>
                  <a:pt x="408999" y="367480"/>
                </a:lnTo>
                <a:close/>
              </a:path>
              <a:path w="414654" h="829310">
                <a:moveTo>
                  <a:pt x="316029" y="239333"/>
                </a:moveTo>
                <a:lnTo>
                  <a:pt x="207183" y="239333"/>
                </a:lnTo>
                <a:lnTo>
                  <a:pt x="237598" y="256220"/>
                </a:lnTo>
                <a:lnTo>
                  <a:pt x="266159" y="273372"/>
                </a:lnTo>
                <a:lnTo>
                  <a:pt x="292072" y="291408"/>
                </a:lnTo>
                <a:lnTo>
                  <a:pt x="314541" y="310945"/>
                </a:lnTo>
                <a:lnTo>
                  <a:pt x="385102" y="310945"/>
                </a:lnTo>
                <a:lnTo>
                  <a:pt x="369044" y="286917"/>
                </a:lnTo>
                <a:lnTo>
                  <a:pt x="338747" y="256433"/>
                </a:lnTo>
                <a:lnTo>
                  <a:pt x="316029" y="239333"/>
                </a:lnTo>
                <a:close/>
              </a:path>
              <a:path w="414654" h="829310">
                <a:moveTo>
                  <a:pt x="384929" y="103648"/>
                </a:moveTo>
                <a:lnTo>
                  <a:pt x="313599" y="103648"/>
                </a:lnTo>
                <a:lnTo>
                  <a:pt x="291130" y="123185"/>
                </a:lnTo>
                <a:lnTo>
                  <a:pt x="265217" y="141221"/>
                </a:lnTo>
                <a:lnTo>
                  <a:pt x="236656" y="158373"/>
                </a:lnTo>
                <a:lnTo>
                  <a:pt x="206241" y="175260"/>
                </a:lnTo>
                <a:lnTo>
                  <a:pt x="315553" y="175260"/>
                </a:lnTo>
                <a:lnTo>
                  <a:pt x="338747" y="157741"/>
                </a:lnTo>
                <a:lnTo>
                  <a:pt x="369044" y="127322"/>
                </a:lnTo>
                <a:lnTo>
                  <a:pt x="384929" y="103648"/>
                </a:lnTo>
                <a:close/>
              </a:path>
              <a:path w="414654" h="829310">
                <a:moveTo>
                  <a:pt x="414365" y="0"/>
                </a:moveTo>
                <a:lnTo>
                  <a:pt x="357861" y="0"/>
                </a:lnTo>
                <a:lnTo>
                  <a:pt x="357346" y="12529"/>
                </a:lnTo>
                <a:lnTo>
                  <a:pt x="355860" y="24616"/>
                </a:lnTo>
                <a:lnTo>
                  <a:pt x="353491" y="36173"/>
                </a:lnTo>
                <a:lnTo>
                  <a:pt x="350327" y="47112"/>
                </a:lnTo>
                <a:lnTo>
                  <a:pt x="408992" y="47112"/>
                </a:lnTo>
                <a:lnTo>
                  <a:pt x="414365" y="0"/>
                </a:lnTo>
                <a:close/>
              </a:path>
            </a:pathLst>
          </a:custGeom>
          <a:solidFill>
            <a:srgbClr val="000000"/>
          </a:solidFill>
        </p:spPr>
        <p:txBody>
          <a:bodyPr wrap="square" lIns="0" tIns="0" rIns="0" bIns="0" rtlCol="0"/>
          <a:lstStyle/>
          <a:p>
            <a:endParaRPr/>
          </a:p>
        </p:txBody>
      </p:sp>
      <p:grpSp>
        <p:nvGrpSpPr>
          <p:cNvPr id="18" name="object 18"/>
          <p:cNvGrpSpPr/>
          <p:nvPr/>
        </p:nvGrpSpPr>
        <p:grpSpPr>
          <a:xfrm>
            <a:off x="8018980" y="4597941"/>
            <a:ext cx="673100" cy="848360"/>
            <a:chOff x="8018980" y="4597941"/>
            <a:chExt cx="673100" cy="848360"/>
          </a:xfrm>
        </p:grpSpPr>
        <p:pic>
          <p:nvPicPr>
            <p:cNvPr id="19" name="object 19"/>
            <p:cNvPicPr/>
            <p:nvPr/>
          </p:nvPicPr>
          <p:blipFill>
            <a:blip r:embed="rId5" cstate="print"/>
            <a:stretch>
              <a:fillRect/>
            </a:stretch>
          </p:blipFill>
          <p:spPr>
            <a:xfrm>
              <a:off x="8234620" y="4597941"/>
              <a:ext cx="244264" cy="150761"/>
            </a:xfrm>
            <a:prstGeom prst="rect">
              <a:avLst/>
            </a:prstGeom>
          </p:spPr>
        </p:pic>
        <p:sp>
          <p:nvSpPr>
            <p:cNvPr id="20" name="object 20"/>
            <p:cNvSpPr/>
            <p:nvPr/>
          </p:nvSpPr>
          <p:spPr>
            <a:xfrm>
              <a:off x="8018980" y="4767548"/>
              <a:ext cx="673100" cy="678815"/>
            </a:xfrm>
            <a:custGeom>
              <a:avLst/>
              <a:gdLst/>
              <a:ahLst/>
              <a:cxnLst/>
              <a:rect l="l" t="t" r="r" b="b"/>
              <a:pathLst>
                <a:path w="673100" h="678814">
                  <a:moveTo>
                    <a:pt x="337772" y="0"/>
                  </a:moveTo>
                  <a:lnTo>
                    <a:pt x="267546" y="3769"/>
                  </a:lnTo>
                  <a:lnTo>
                    <a:pt x="198846" y="16253"/>
                  </a:lnTo>
                  <a:lnTo>
                    <a:pt x="139307" y="35805"/>
                  </a:lnTo>
                  <a:lnTo>
                    <a:pt x="1908" y="290215"/>
                  </a:lnTo>
                  <a:lnTo>
                    <a:pt x="0" y="305527"/>
                  </a:lnTo>
                  <a:lnTo>
                    <a:pt x="7251" y="319425"/>
                  </a:lnTo>
                  <a:lnTo>
                    <a:pt x="22518" y="330497"/>
                  </a:lnTo>
                  <a:lnTo>
                    <a:pt x="50761" y="339213"/>
                  </a:lnTo>
                  <a:lnTo>
                    <a:pt x="62974" y="339213"/>
                  </a:lnTo>
                  <a:lnTo>
                    <a:pt x="82773" y="337210"/>
                  </a:lnTo>
                  <a:lnTo>
                    <a:pt x="99995" y="331675"/>
                  </a:lnTo>
                  <a:lnTo>
                    <a:pt x="113211" y="323312"/>
                  </a:lnTo>
                  <a:lnTo>
                    <a:pt x="120987" y="312829"/>
                  </a:lnTo>
                  <a:lnTo>
                    <a:pt x="215639" y="114955"/>
                  </a:lnTo>
                  <a:lnTo>
                    <a:pt x="215640" y="180913"/>
                  </a:lnTo>
                  <a:lnTo>
                    <a:pt x="102667" y="414593"/>
                  </a:lnTo>
                  <a:lnTo>
                    <a:pt x="185107" y="414593"/>
                  </a:lnTo>
                  <a:lnTo>
                    <a:pt x="185107" y="678426"/>
                  </a:lnTo>
                  <a:lnTo>
                    <a:pt x="307239" y="678426"/>
                  </a:lnTo>
                  <a:lnTo>
                    <a:pt x="307239" y="414593"/>
                  </a:lnTo>
                  <a:lnTo>
                    <a:pt x="368305" y="414593"/>
                  </a:lnTo>
                  <a:lnTo>
                    <a:pt x="368305" y="678426"/>
                  </a:lnTo>
                  <a:lnTo>
                    <a:pt x="490438" y="678426"/>
                  </a:lnTo>
                  <a:lnTo>
                    <a:pt x="490438" y="414593"/>
                  </a:lnTo>
                  <a:lnTo>
                    <a:pt x="572877" y="414593"/>
                  </a:lnTo>
                  <a:lnTo>
                    <a:pt x="459904" y="180913"/>
                  </a:lnTo>
                  <a:lnTo>
                    <a:pt x="459904" y="114955"/>
                  </a:lnTo>
                  <a:lnTo>
                    <a:pt x="554557" y="312829"/>
                  </a:lnTo>
                  <a:lnTo>
                    <a:pt x="564051" y="324107"/>
                  </a:lnTo>
                  <a:lnTo>
                    <a:pt x="577839" y="332381"/>
                  </a:lnTo>
                  <a:lnTo>
                    <a:pt x="594489" y="337475"/>
                  </a:lnTo>
                  <a:lnTo>
                    <a:pt x="624783" y="339213"/>
                  </a:lnTo>
                  <a:lnTo>
                    <a:pt x="651261" y="330497"/>
                  </a:lnTo>
                  <a:lnTo>
                    <a:pt x="665621" y="319425"/>
                  </a:lnTo>
                  <a:lnTo>
                    <a:pt x="672539" y="305527"/>
                  </a:lnTo>
                  <a:lnTo>
                    <a:pt x="670583" y="290215"/>
                  </a:lnTo>
                  <a:lnTo>
                    <a:pt x="557276" y="49851"/>
                  </a:lnTo>
                  <a:lnTo>
                    <a:pt x="507612" y="25499"/>
                  </a:lnTo>
                  <a:lnTo>
                    <a:pt x="443493" y="9834"/>
                  </a:lnTo>
                  <a:lnTo>
                    <a:pt x="407998" y="3769"/>
                  </a:lnTo>
                  <a:lnTo>
                    <a:pt x="337772" y="0"/>
                  </a:lnTo>
                  <a:close/>
                </a:path>
              </a:pathLst>
            </a:custGeom>
            <a:solidFill>
              <a:srgbClr val="000000"/>
            </a:solidFill>
          </p:spPr>
          <p:txBody>
            <a:bodyPr wrap="square" lIns="0" tIns="0" rIns="0" bIns="0" rtlCol="0"/>
            <a:lstStyle/>
            <a:p>
              <a:endParaRPr/>
            </a:p>
          </p:txBody>
        </p:sp>
      </p:grpSp>
      <p:sp>
        <p:nvSpPr>
          <p:cNvPr id="21" name="object 21"/>
          <p:cNvSpPr txBox="1"/>
          <p:nvPr/>
        </p:nvSpPr>
        <p:spPr>
          <a:xfrm>
            <a:off x="8904731" y="4591253"/>
            <a:ext cx="149225" cy="331470"/>
          </a:xfrm>
          <a:prstGeom prst="rect">
            <a:avLst/>
          </a:prstGeom>
        </p:spPr>
        <p:txBody>
          <a:bodyPr vert="horz" wrap="square" lIns="0" tIns="13335" rIns="0" bIns="0" rtlCol="0">
            <a:spAutoFit/>
          </a:bodyPr>
          <a:lstStyle/>
          <a:p>
            <a:pPr>
              <a:lnSpc>
                <a:spcPct val="100000"/>
              </a:lnSpc>
              <a:spcBef>
                <a:spcPts val="105"/>
              </a:spcBef>
            </a:pPr>
            <a:r>
              <a:rPr sz="2000" spc="-50" dirty="0">
                <a:latin typeface="Arial"/>
                <a:cs typeface="Arial"/>
              </a:rPr>
              <a:t>&gt;</a:t>
            </a:r>
            <a:endParaRPr sz="2000">
              <a:latin typeface="Arial"/>
              <a:cs typeface="Arial"/>
            </a:endParaRPr>
          </a:p>
        </p:txBody>
      </p:sp>
      <p:sp>
        <p:nvSpPr>
          <p:cNvPr id="22" name="object 22"/>
          <p:cNvSpPr txBox="1"/>
          <p:nvPr/>
        </p:nvSpPr>
        <p:spPr>
          <a:xfrm>
            <a:off x="8904731" y="4896739"/>
            <a:ext cx="149225" cy="330835"/>
          </a:xfrm>
          <a:prstGeom prst="rect">
            <a:avLst/>
          </a:prstGeom>
        </p:spPr>
        <p:txBody>
          <a:bodyPr vert="horz" wrap="square" lIns="0" tIns="12700" rIns="0" bIns="0" rtlCol="0">
            <a:spAutoFit/>
          </a:bodyPr>
          <a:lstStyle/>
          <a:p>
            <a:pPr>
              <a:lnSpc>
                <a:spcPct val="100000"/>
              </a:lnSpc>
              <a:spcBef>
                <a:spcPts val="100"/>
              </a:spcBef>
            </a:pPr>
            <a:r>
              <a:rPr sz="2000" spc="-50" dirty="0">
                <a:latin typeface="Arial"/>
                <a:cs typeface="Arial"/>
              </a:rPr>
              <a:t>&lt;</a:t>
            </a:r>
            <a:endParaRPr sz="2000">
              <a:latin typeface="Arial"/>
              <a:cs typeface="Arial"/>
            </a:endParaRPr>
          </a:p>
        </p:txBody>
      </p:sp>
      <p:sp>
        <p:nvSpPr>
          <p:cNvPr id="23" name="object 23"/>
          <p:cNvSpPr txBox="1"/>
          <p:nvPr/>
        </p:nvSpPr>
        <p:spPr>
          <a:xfrm>
            <a:off x="8904731" y="5201539"/>
            <a:ext cx="149225" cy="330835"/>
          </a:xfrm>
          <a:prstGeom prst="rect">
            <a:avLst/>
          </a:prstGeom>
        </p:spPr>
        <p:txBody>
          <a:bodyPr vert="horz" wrap="square" lIns="0" tIns="12700" rIns="0" bIns="0" rtlCol="0">
            <a:spAutoFit/>
          </a:bodyPr>
          <a:lstStyle/>
          <a:p>
            <a:pPr>
              <a:lnSpc>
                <a:spcPct val="100000"/>
              </a:lnSpc>
              <a:spcBef>
                <a:spcPts val="100"/>
              </a:spcBef>
            </a:pPr>
            <a:r>
              <a:rPr sz="2000" spc="-50" dirty="0">
                <a:latin typeface="Arial"/>
                <a:cs typeface="Arial"/>
              </a:rPr>
              <a:t>~</a:t>
            </a:r>
            <a:endParaRPr sz="2000">
              <a:latin typeface="Arial"/>
              <a:cs typeface="Arial"/>
            </a:endParaRPr>
          </a:p>
        </p:txBody>
      </p:sp>
      <p:grpSp>
        <p:nvGrpSpPr>
          <p:cNvPr id="24" name="object 24"/>
          <p:cNvGrpSpPr/>
          <p:nvPr/>
        </p:nvGrpSpPr>
        <p:grpSpPr>
          <a:xfrm>
            <a:off x="9298767" y="4613816"/>
            <a:ext cx="415290" cy="848360"/>
            <a:chOff x="9298767" y="4613816"/>
            <a:chExt cx="415290" cy="848360"/>
          </a:xfrm>
        </p:grpSpPr>
        <p:pic>
          <p:nvPicPr>
            <p:cNvPr id="25" name="object 25"/>
            <p:cNvPicPr/>
            <p:nvPr/>
          </p:nvPicPr>
          <p:blipFill>
            <a:blip r:embed="rId6" cstate="print"/>
            <a:stretch>
              <a:fillRect/>
            </a:stretch>
          </p:blipFill>
          <p:spPr>
            <a:xfrm>
              <a:off x="9431787" y="4613816"/>
              <a:ext cx="150678" cy="150761"/>
            </a:xfrm>
            <a:prstGeom prst="rect">
              <a:avLst/>
            </a:prstGeom>
          </p:spPr>
        </p:pic>
        <p:sp>
          <p:nvSpPr>
            <p:cNvPr id="26" name="object 26"/>
            <p:cNvSpPr/>
            <p:nvPr/>
          </p:nvSpPr>
          <p:spPr>
            <a:xfrm>
              <a:off x="9298767" y="4783423"/>
              <a:ext cx="415290" cy="678815"/>
            </a:xfrm>
            <a:custGeom>
              <a:avLst/>
              <a:gdLst/>
              <a:ahLst/>
              <a:cxnLst/>
              <a:rect l="l" t="t" r="r" b="b"/>
              <a:pathLst>
                <a:path w="415290" h="678814">
                  <a:moveTo>
                    <a:pt x="208359" y="0"/>
                  </a:moveTo>
                  <a:lnTo>
                    <a:pt x="165039" y="3769"/>
                  </a:lnTo>
                  <a:lnTo>
                    <a:pt x="122661" y="16253"/>
                  </a:lnTo>
                  <a:lnTo>
                    <a:pt x="85933" y="35805"/>
                  </a:lnTo>
                  <a:lnTo>
                    <a:pt x="1177" y="290215"/>
                  </a:lnTo>
                  <a:lnTo>
                    <a:pt x="0" y="305527"/>
                  </a:lnTo>
                  <a:lnTo>
                    <a:pt x="4473" y="319425"/>
                  </a:lnTo>
                  <a:lnTo>
                    <a:pt x="13890" y="330497"/>
                  </a:lnTo>
                  <a:lnTo>
                    <a:pt x="31312" y="339213"/>
                  </a:lnTo>
                  <a:lnTo>
                    <a:pt x="38846" y="339213"/>
                  </a:lnTo>
                  <a:lnTo>
                    <a:pt x="51060" y="337210"/>
                  </a:lnTo>
                  <a:lnTo>
                    <a:pt x="61684" y="331675"/>
                  </a:lnTo>
                  <a:lnTo>
                    <a:pt x="69835" y="323312"/>
                  </a:lnTo>
                  <a:lnTo>
                    <a:pt x="74632" y="312829"/>
                  </a:lnTo>
                  <a:lnTo>
                    <a:pt x="133020" y="114955"/>
                  </a:lnTo>
                  <a:lnTo>
                    <a:pt x="133020" y="180913"/>
                  </a:lnTo>
                  <a:lnTo>
                    <a:pt x="63332" y="414593"/>
                  </a:lnTo>
                  <a:lnTo>
                    <a:pt x="114186" y="414593"/>
                  </a:lnTo>
                  <a:lnTo>
                    <a:pt x="114186" y="678426"/>
                  </a:lnTo>
                  <a:lnTo>
                    <a:pt x="189525" y="678426"/>
                  </a:lnTo>
                  <a:lnTo>
                    <a:pt x="189525" y="414593"/>
                  </a:lnTo>
                  <a:lnTo>
                    <a:pt x="227194" y="414593"/>
                  </a:lnTo>
                  <a:lnTo>
                    <a:pt x="227195" y="678426"/>
                  </a:lnTo>
                  <a:lnTo>
                    <a:pt x="302534" y="678426"/>
                  </a:lnTo>
                  <a:lnTo>
                    <a:pt x="302534" y="414593"/>
                  </a:lnTo>
                  <a:lnTo>
                    <a:pt x="353388" y="414593"/>
                  </a:lnTo>
                  <a:lnTo>
                    <a:pt x="283699" y="180913"/>
                  </a:lnTo>
                  <a:lnTo>
                    <a:pt x="283699" y="114955"/>
                  </a:lnTo>
                  <a:lnTo>
                    <a:pt x="342087" y="312829"/>
                  </a:lnTo>
                  <a:lnTo>
                    <a:pt x="347943" y="324107"/>
                  </a:lnTo>
                  <a:lnTo>
                    <a:pt x="356448" y="332381"/>
                  </a:lnTo>
                  <a:lnTo>
                    <a:pt x="366719" y="337475"/>
                  </a:lnTo>
                  <a:lnTo>
                    <a:pt x="385407" y="339213"/>
                  </a:lnTo>
                  <a:lnTo>
                    <a:pt x="401740" y="330497"/>
                  </a:lnTo>
                  <a:lnTo>
                    <a:pt x="410598" y="319425"/>
                  </a:lnTo>
                  <a:lnTo>
                    <a:pt x="414866" y="305527"/>
                  </a:lnTo>
                  <a:lnTo>
                    <a:pt x="413659" y="290215"/>
                  </a:lnTo>
                  <a:lnTo>
                    <a:pt x="343764" y="49851"/>
                  </a:lnTo>
                  <a:lnTo>
                    <a:pt x="313128" y="25499"/>
                  </a:lnTo>
                  <a:lnTo>
                    <a:pt x="273575" y="9834"/>
                  </a:lnTo>
                  <a:lnTo>
                    <a:pt x="251679" y="3769"/>
                  </a:lnTo>
                  <a:lnTo>
                    <a:pt x="208359" y="0"/>
                  </a:lnTo>
                  <a:close/>
                </a:path>
              </a:pathLst>
            </a:custGeom>
            <a:solidFill>
              <a:srgbClr val="000000"/>
            </a:solidFill>
          </p:spPr>
          <p:txBody>
            <a:bodyPr wrap="square" lIns="0" tIns="0" rIns="0" bIns="0" rtlCol="0"/>
            <a:lstStyle/>
            <a:p>
              <a:endParaRPr/>
            </a:p>
          </p:txBody>
        </p:sp>
      </p:grpSp>
      <p:sp>
        <p:nvSpPr>
          <p:cNvPr id="27" name="object 27"/>
          <p:cNvSpPr txBox="1"/>
          <p:nvPr/>
        </p:nvSpPr>
        <p:spPr>
          <a:xfrm>
            <a:off x="7534020" y="5715101"/>
            <a:ext cx="2659380" cy="941069"/>
          </a:xfrm>
          <a:prstGeom prst="rect">
            <a:avLst/>
          </a:prstGeom>
        </p:spPr>
        <p:txBody>
          <a:bodyPr vert="horz" wrap="square" lIns="0" tIns="12700" rIns="0" bIns="0" rtlCol="0">
            <a:spAutoFit/>
          </a:bodyPr>
          <a:lstStyle/>
          <a:p>
            <a:pPr marL="342265" indent="-342265">
              <a:lnSpc>
                <a:spcPct val="100000"/>
              </a:lnSpc>
              <a:spcBef>
                <a:spcPts val="100"/>
              </a:spcBef>
              <a:buFont typeface="Wingdings"/>
              <a:buChar char=""/>
              <a:tabLst>
                <a:tab pos="342265" algn="l"/>
              </a:tabLst>
            </a:pPr>
            <a:r>
              <a:rPr sz="2000" dirty="0">
                <a:latin typeface="Arial"/>
                <a:cs typeface="Arial"/>
              </a:rPr>
              <a:t>odds</a:t>
            </a:r>
            <a:r>
              <a:rPr sz="2000" spc="-30" dirty="0">
                <a:latin typeface="Arial"/>
                <a:cs typeface="Arial"/>
              </a:rPr>
              <a:t> </a:t>
            </a:r>
            <a:r>
              <a:rPr sz="2000" dirty="0">
                <a:latin typeface="Arial"/>
                <a:cs typeface="Arial"/>
              </a:rPr>
              <a:t>ratio</a:t>
            </a:r>
            <a:r>
              <a:rPr sz="2000" spc="-30" dirty="0">
                <a:latin typeface="Arial"/>
                <a:cs typeface="Arial"/>
              </a:rPr>
              <a:t> </a:t>
            </a:r>
            <a:r>
              <a:rPr sz="2000" spc="-10" dirty="0">
                <a:latin typeface="Arial"/>
                <a:cs typeface="Arial"/>
              </a:rPr>
              <a:t>compared</a:t>
            </a:r>
            <a:endParaRPr sz="2000">
              <a:latin typeface="Arial"/>
              <a:cs typeface="Arial"/>
            </a:endParaRPr>
          </a:p>
          <a:p>
            <a:pPr marL="342900">
              <a:lnSpc>
                <a:spcPct val="100000"/>
              </a:lnSpc>
              <a:spcBef>
                <a:spcPts val="5"/>
              </a:spcBef>
            </a:pPr>
            <a:r>
              <a:rPr sz="2000" dirty="0">
                <a:latin typeface="Arial"/>
                <a:cs typeface="Arial"/>
              </a:rPr>
              <a:t>to</a:t>
            </a:r>
            <a:r>
              <a:rPr sz="2000" spc="-30" dirty="0">
                <a:latin typeface="Arial"/>
                <a:cs typeface="Arial"/>
              </a:rPr>
              <a:t> </a:t>
            </a:r>
            <a:r>
              <a:rPr sz="2000" dirty="0">
                <a:latin typeface="Arial"/>
                <a:cs typeface="Arial"/>
              </a:rPr>
              <a:t>a </a:t>
            </a:r>
            <a:r>
              <a:rPr sz="2000" spc="-10" dirty="0">
                <a:latin typeface="Arial"/>
                <a:cs typeface="Arial"/>
              </a:rPr>
              <a:t>baseline</a:t>
            </a:r>
            <a:endParaRPr sz="2000">
              <a:latin typeface="Arial"/>
              <a:cs typeface="Arial"/>
            </a:endParaRPr>
          </a:p>
          <a:p>
            <a:pPr marL="342265" indent="-342265">
              <a:lnSpc>
                <a:spcPct val="100000"/>
              </a:lnSpc>
              <a:buFont typeface="Wingdings"/>
              <a:buChar char=""/>
              <a:tabLst>
                <a:tab pos="342265" algn="l"/>
              </a:tabLst>
            </a:pPr>
            <a:r>
              <a:rPr sz="2000" dirty="0">
                <a:latin typeface="Arial"/>
                <a:cs typeface="Arial"/>
              </a:rPr>
              <a:t>disease</a:t>
            </a:r>
            <a:r>
              <a:rPr sz="2000" spc="-45" dirty="0">
                <a:latin typeface="Arial"/>
                <a:cs typeface="Arial"/>
              </a:rPr>
              <a:t> </a:t>
            </a:r>
            <a:r>
              <a:rPr sz="2000" spc="-20" dirty="0">
                <a:solidFill>
                  <a:srgbClr val="FF0000"/>
                </a:solidFill>
                <a:latin typeface="Arial"/>
                <a:cs typeface="Arial"/>
              </a:rPr>
              <a:t>risk</a:t>
            </a:r>
            <a:endParaRPr sz="2000">
              <a:latin typeface="Arial"/>
              <a:cs typeface="Arial"/>
            </a:endParaRPr>
          </a:p>
        </p:txBody>
      </p:sp>
      <p:sp>
        <p:nvSpPr>
          <p:cNvPr id="28" name="object 28"/>
          <p:cNvSpPr/>
          <p:nvPr/>
        </p:nvSpPr>
        <p:spPr>
          <a:xfrm>
            <a:off x="5430646" y="4300728"/>
            <a:ext cx="6059805" cy="0"/>
          </a:xfrm>
          <a:custGeom>
            <a:avLst/>
            <a:gdLst/>
            <a:ahLst/>
            <a:cxnLst/>
            <a:rect l="l" t="t" r="r" b="b"/>
            <a:pathLst>
              <a:path w="6059805">
                <a:moveTo>
                  <a:pt x="0" y="0"/>
                </a:moveTo>
                <a:lnTo>
                  <a:pt x="6059551" y="0"/>
                </a:lnTo>
              </a:path>
            </a:pathLst>
          </a:custGeom>
          <a:ln w="6350">
            <a:solidFill>
              <a:srgbClr val="4471C4"/>
            </a:solidFill>
          </a:ln>
        </p:spPr>
        <p:txBody>
          <a:bodyPr wrap="square" lIns="0" tIns="0" rIns="0" bIns="0" rtlCol="0"/>
          <a:lstStyle/>
          <a:p>
            <a:endParaRPr/>
          </a:p>
        </p:txBody>
      </p:sp>
      <p:sp>
        <p:nvSpPr>
          <p:cNvPr id="29" name="object 29"/>
          <p:cNvSpPr/>
          <p:nvPr/>
        </p:nvSpPr>
        <p:spPr>
          <a:xfrm>
            <a:off x="4962271" y="2370201"/>
            <a:ext cx="321310" cy="3017520"/>
          </a:xfrm>
          <a:custGeom>
            <a:avLst/>
            <a:gdLst/>
            <a:ahLst/>
            <a:cxnLst/>
            <a:rect l="l" t="t" r="r" b="b"/>
            <a:pathLst>
              <a:path w="321310" h="3017520">
                <a:moveTo>
                  <a:pt x="320928" y="3017520"/>
                </a:moveTo>
                <a:lnTo>
                  <a:pt x="258468" y="3015404"/>
                </a:lnTo>
                <a:lnTo>
                  <a:pt x="207486" y="3009646"/>
                </a:lnTo>
                <a:lnTo>
                  <a:pt x="173124" y="3001125"/>
                </a:lnTo>
                <a:lnTo>
                  <a:pt x="160527" y="2990723"/>
                </a:lnTo>
                <a:lnTo>
                  <a:pt x="160527" y="1535557"/>
                </a:lnTo>
                <a:lnTo>
                  <a:pt x="147911" y="1525101"/>
                </a:lnTo>
                <a:lnTo>
                  <a:pt x="113506" y="1516586"/>
                </a:lnTo>
                <a:lnTo>
                  <a:pt x="62480" y="1510857"/>
                </a:lnTo>
                <a:lnTo>
                  <a:pt x="0" y="1508760"/>
                </a:lnTo>
                <a:lnTo>
                  <a:pt x="62480" y="1506664"/>
                </a:lnTo>
                <a:lnTo>
                  <a:pt x="113506" y="1500949"/>
                </a:lnTo>
                <a:lnTo>
                  <a:pt x="147911" y="1492472"/>
                </a:lnTo>
                <a:lnTo>
                  <a:pt x="160527" y="1482090"/>
                </a:lnTo>
                <a:lnTo>
                  <a:pt x="160527" y="26797"/>
                </a:lnTo>
                <a:lnTo>
                  <a:pt x="173124" y="16394"/>
                </a:lnTo>
                <a:lnTo>
                  <a:pt x="207486" y="7874"/>
                </a:lnTo>
                <a:lnTo>
                  <a:pt x="258468" y="2115"/>
                </a:lnTo>
                <a:lnTo>
                  <a:pt x="320928" y="0"/>
                </a:lnTo>
              </a:path>
            </a:pathLst>
          </a:custGeom>
          <a:ln w="6350">
            <a:solidFill>
              <a:srgbClr val="4471C4"/>
            </a:solidFill>
          </a:ln>
        </p:spPr>
        <p:txBody>
          <a:bodyPr wrap="square" lIns="0" tIns="0" rIns="0" bIns="0" rtlCol="0"/>
          <a:lstStyle/>
          <a:p>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326898" rIns="0" bIns="0" rtlCol="0">
            <a:spAutoFit/>
          </a:bodyPr>
          <a:lstStyle/>
          <a:p>
            <a:pPr marL="380365">
              <a:lnSpc>
                <a:spcPct val="100000"/>
              </a:lnSpc>
              <a:spcBef>
                <a:spcPts val="95"/>
              </a:spcBef>
            </a:pPr>
            <a:r>
              <a:rPr dirty="0"/>
              <a:t>A</a:t>
            </a:r>
            <a:r>
              <a:rPr spc="-160" dirty="0"/>
              <a:t> </a:t>
            </a:r>
            <a:r>
              <a:rPr dirty="0"/>
              <a:t>very</a:t>
            </a:r>
            <a:r>
              <a:rPr spc="-70" dirty="0"/>
              <a:t> </a:t>
            </a:r>
            <a:r>
              <a:rPr dirty="0"/>
              <a:t>simple</a:t>
            </a:r>
            <a:r>
              <a:rPr spc="-50" dirty="0"/>
              <a:t> </a:t>
            </a:r>
            <a:r>
              <a:rPr spc="-10" dirty="0"/>
              <a:t>example</a:t>
            </a:r>
          </a:p>
        </p:txBody>
      </p:sp>
      <p:sp>
        <p:nvSpPr>
          <p:cNvPr id="3" name="object 3"/>
          <p:cNvSpPr txBox="1"/>
          <p:nvPr/>
        </p:nvSpPr>
        <p:spPr>
          <a:xfrm>
            <a:off x="838911" y="1436878"/>
            <a:ext cx="8416290" cy="2269490"/>
          </a:xfrm>
          <a:prstGeom prst="rect">
            <a:avLst/>
          </a:prstGeom>
        </p:spPr>
        <p:txBody>
          <a:bodyPr vert="horz" wrap="square" lIns="0" tIns="111760" rIns="0" bIns="0" rtlCol="0">
            <a:spAutoFit/>
          </a:bodyPr>
          <a:lstStyle/>
          <a:p>
            <a:pPr marL="354965" indent="-342265">
              <a:lnSpc>
                <a:spcPct val="100000"/>
              </a:lnSpc>
              <a:spcBef>
                <a:spcPts val="880"/>
              </a:spcBef>
              <a:buAutoNum type="arabicPeriod"/>
              <a:tabLst>
                <a:tab pos="354965" algn="l"/>
              </a:tabLst>
            </a:pPr>
            <a:r>
              <a:rPr sz="1800" dirty="0">
                <a:latin typeface="Arial"/>
                <a:cs typeface="Arial"/>
              </a:rPr>
              <a:t>Suppose</a:t>
            </a:r>
            <a:r>
              <a:rPr sz="1800" spc="-35" dirty="0">
                <a:latin typeface="Arial"/>
                <a:cs typeface="Arial"/>
              </a:rPr>
              <a:t> </a:t>
            </a:r>
            <a:r>
              <a:rPr sz="1800" dirty="0">
                <a:latin typeface="Arial"/>
                <a:cs typeface="Arial"/>
              </a:rPr>
              <a:t>we</a:t>
            </a:r>
            <a:r>
              <a:rPr sz="1800" spc="10" dirty="0">
                <a:latin typeface="Arial"/>
                <a:cs typeface="Arial"/>
              </a:rPr>
              <a:t> </a:t>
            </a:r>
            <a:r>
              <a:rPr sz="1800" dirty="0">
                <a:latin typeface="Arial"/>
                <a:cs typeface="Arial"/>
              </a:rPr>
              <a:t>have</a:t>
            </a:r>
            <a:r>
              <a:rPr sz="1800" spc="-30" dirty="0">
                <a:latin typeface="Arial"/>
                <a:cs typeface="Arial"/>
              </a:rPr>
              <a:t> </a:t>
            </a:r>
            <a:r>
              <a:rPr sz="1800" dirty="0">
                <a:latin typeface="Arial"/>
                <a:cs typeface="Arial"/>
              </a:rPr>
              <a:t>identified</a:t>
            </a:r>
            <a:r>
              <a:rPr sz="1800" spc="-15" dirty="0">
                <a:latin typeface="Arial"/>
                <a:cs typeface="Arial"/>
              </a:rPr>
              <a:t> </a:t>
            </a:r>
            <a:r>
              <a:rPr sz="1800" dirty="0">
                <a:latin typeface="Arial"/>
                <a:cs typeface="Arial"/>
              </a:rPr>
              <a:t>5</a:t>
            </a:r>
            <a:r>
              <a:rPr sz="1800" spc="-30" dirty="0">
                <a:latin typeface="Arial"/>
                <a:cs typeface="Arial"/>
              </a:rPr>
              <a:t> </a:t>
            </a:r>
            <a:r>
              <a:rPr sz="1800" dirty="0">
                <a:latin typeface="Arial"/>
                <a:cs typeface="Arial"/>
              </a:rPr>
              <a:t>SNPs</a:t>
            </a:r>
            <a:r>
              <a:rPr sz="1800" spc="-30" dirty="0">
                <a:latin typeface="Arial"/>
                <a:cs typeface="Arial"/>
              </a:rPr>
              <a:t> </a:t>
            </a:r>
            <a:r>
              <a:rPr sz="1800" dirty="0">
                <a:latin typeface="Arial"/>
                <a:cs typeface="Arial"/>
              </a:rPr>
              <a:t>across</a:t>
            </a:r>
            <a:r>
              <a:rPr sz="1800" spc="-25" dirty="0">
                <a:latin typeface="Arial"/>
                <a:cs typeface="Arial"/>
              </a:rPr>
              <a:t> </a:t>
            </a:r>
            <a:r>
              <a:rPr sz="1800" dirty="0">
                <a:latin typeface="Arial"/>
                <a:cs typeface="Arial"/>
              </a:rPr>
              <a:t>the</a:t>
            </a:r>
            <a:r>
              <a:rPr sz="1800" spc="-40" dirty="0">
                <a:latin typeface="Arial"/>
                <a:cs typeface="Arial"/>
              </a:rPr>
              <a:t> </a:t>
            </a:r>
            <a:r>
              <a:rPr sz="1800" dirty="0">
                <a:latin typeface="Arial"/>
                <a:cs typeface="Arial"/>
              </a:rPr>
              <a:t>genome</a:t>
            </a:r>
            <a:r>
              <a:rPr sz="1800" spc="-10" dirty="0">
                <a:latin typeface="Arial"/>
                <a:cs typeface="Arial"/>
              </a:rPr>
              <a:t> </a:t>
            </a:r>
            <a:r>
              <a:rPr sz="1800" dirty="0">
                <a:latin typeface="Arial"/>
                <a:cs typeface="Arial"/>
              </a:rPr>
              <a:t>associated</a:t>
            </a:r>
            <a:r>
              <a:rPr sz="1800" spc="-25" dirty="0">
                <a:latin typeface="Arial"/>
                <a:cs typeface="Arial"/>
              </a:rPr>
              <a:t> </a:t>
            </a:r>
            <a:r>
              <a:rPr sz="1800" dirty="0">
                <a:latin typeface="Arial"/>
                <a:cs typeface="Arial"/>
              </a:rPr>
              <a:t>with </a:t>
            </a:r>
            <a:r>
              <a:rPr sz="1800" spc="-10" dirty="0">
                <a:latin typeface="Arial"/>
                <a:cs typeface="Arial"/>
              </a:rPr>
              <a:t>obesity</a:t>
            </a:r>
            <a:endParaRPr sz="1800">
              <a:latin typeface="Arial"/>
              <a:cs typeface="Arial"/>
            </a:endParaRPr>
          </a:p>
          <a:p>
            <a:pPr marL="354965" indent="-342265">
              <a:lnSpc>
                <a:spcPct val="100000"/>
              </a:lnSpc>
              <a:spcBef>
                <a:spcPts val="780"/>
              </a:spcBef>
              <a:buAutoNum type="arabicPeriod"/>
              <a:tabLst>
                <a:tab pos="354965" algn="l"/>
              </a:tabLst>
            </a:pPr>
            <a:r>
              <a:rPr sz="1800" dirty="0">
                <a:latin typeface="Arial"/>
                <a:cs typeface="Arial"/>
              </a:rPr>
              <a:t>Let’s</a:t>
            </a:r>
            <a:r>
              <a:rPr sz="1800" spc="-30" dirty="0">
                <a:latin typeface="Arial"/>
                <a:cs typeface="Arial"/>
              </a:rPr>
              <a:t> </a:t>
            </a:r>
            <a:r>
              <a:rPr sz="1800" dirty="0">
                <a:latin typeface="Arial"/>
                <a:cs typeface="Arial"/>
              </a:rPr>
              <a:t>assume</a:t>
            </a:r>
            <a:r>
              <a:rPr sz="1800" spc="-30" dirty="0">
                <a:latin typeface="Arial"/>
                <a:cs typeface="Arial"/>
              </a:rPr>
              <a:t> </a:t>
            </a:r>
            <a:r>
              <a:rPr sz="1800" dirty="0">
                <a:latin typeface="Arial"/>
                <a:cs typeface="Arial"/>
              </a:rPr>
              <a:t>the</a:t>
            </a:r>
            <a:r>
              <a:rPr sz="1800" spc="-40" dirty="0">
                <a:latin typeface="Arial"/>
                <a:cs typeface="Arial"/>
              </a:rPr>
              <a:t> </a:t>
            </a:r>
            <a:r>
              <a:rPr sz="1800" dirty="0">
                <a:latin typeface="Arial"/>
                <a:cs typeface="Arial"/>
              </a:rPr>
              <a:t>SNPs</a:t>
            </a:r>
            <a:r>
              <a:rPr sz="1800" spc="-30" dirty="0">
                <a:latin typeface="Arial"/>
                <a:cs typeface="Arial"/>
              </a:rPr>
              <a:t> </a:t>
            </a:r>
            <a:r>
              <a:rPr sz="1800" dirty="0">
                <a:latin typeface="Arial"/>
                <a:cs typeface="Arial"/>
              </a:rPr>
              <a:t>are</a:t>
            </a:r>
            <a:r>
              <a:rPr sz="1800" spc="-25" dirty="0">
                <a:latin typeface="Arial"/>
                <a:cs typeface="Arial"/>
              </a:rPr>
              <a:t> </a:t>
            </a:r>
            <a:r>
              <a:rPr sz="1800" dirty="0">
                <a:latin typeface="Arial"/>
                <a:cs typeface="Arial"/>
              </a:rPr>
              <a:t>independent</a:t>
            </a:r>
            <a:r>
              <a:rPr sz="1800" spc="-5" dirty="0">
                <a:latin typeface="Arial"/>
                <a:cs typeface="Arial"/>
              </a:rPr>
              <a:t> </a:t>
            </a:r>
            <a:r>
              <a:rPr sz="1800" dirty="0">
                <a:latin typeface="Arial"/>
                <a:cs typeface="Arial"/>
              </a:rPr>
              <a:t>(not</a:t>
            </a:r>
            <a:r>
              <a:rPr sz="1800" spc="-20" dirty="0">
                <a:latin typeface="Arial"/>
                <a:cs typeface="Arial"/>
              </a:rPr>
              <a:t> </a:t>
            </a:r>
            <a:r>
              <a:rPr sz="1800" spc="-10" dirty="0">
                <a:latin typeface="Arial"/>
                <a:cs typeface="Arial"/>
              </a:rPr>
              <a:t>correlated)</a:t>
            </a:r>
            <a:endParaRPr sz="1800">
              <a:latin typeface="Arial"/>
              <a:cs typeface="Arial"/>
            </a:endParaRPr>
          </a:p>
          <a:p>
            <a:pPr marL="354965" indent="-342265">
              <a:lnSpc>
                <a:spcPct val="100000"/>
              </a:lnSpc>
              <a:spcBef>
                <a:spcPts val="795"/>
              </a:spcBef>
              <a:buAutoNum type="arabicPeriod"/>
              <a:tabLst>
                <a:tab pos="354965" algn="l"/>
              </a:tabLst>
            </a:pPr>
            <a:r>
              <a:rPr sz="1800" dirty="0">
                <a:latin typeface="Arial"/>
                <a:cs typeface="Arial"/>
              </a:rPr>
              <a:t>Each</a:t>
            </a:r>
            <a:r>
              <a:rPr sz="1800" spc="-15" dirty="0">
                <a:latin typeface="Arial"/>
                <a:cs typeface="Arial"/>
              </a:rPr>
              <a:t> </a:t>
            </a:r>
            <a:r>
              <a:rPr sz="1800" dirty="0">
                <a:latin typeface="Arial"/>
                <a:cs typeface="Arial"/>
              </a:rPr>
              <a:t>SNP</a:t>
            </a:r>
            <a:r>
              <a:rPr sz="1800" spc="-40" dirty="0">
                <a:latin typeface="Arial"/>
                <a:cs typeface="Arial"/>
              </a:rPr>
              <a:t> </a:t>
            </a:r>
            <a:r>
              <a:rPr sz="1800" dirty="0">
                <a:latin typeface="Arial"/>
                <a:cs typeface="Arial"/>
              </a:rPr>
              <a:t>has</a:t>
            </a:r>
            <a:r>
              <a:rPr sz="1800" spc="-15" dirty="0">
                <a:latin typeface="Arial"/>
                <a:cs typeface="Arial"/>
              </a:rPr>
              <a:t> </a:t>
            </a:r>
            <a:r>
              <a:rPr sz="1800" dirty="0">
                <a:latin typeface="Arial"/>
                <a:cs typeface="Arial"/>
              </a:rPr>
              <a:t>a</a:t>
            </a:r>
            <a:r>
              <a:rPr sz="1800" spc="-15" dirty="0">
                <a:latin typeface="Arial"/>
                <a:cs typeface="Arial"/>
              </a:rPr>
              <a:t> </a:t>
            </a:r>
            <a:r>
              <a:rPr sz="1800" dirty="0">
                <a:latin typeface="Arial"/>
                <a:cs typeface="Arial"/>
              </a:rPr>
              <a:t>risk</a:t>
            </a:r>
            <a:r>
              <a:rPr sz="1800" spc="-15" dirty="0">
                <a:latin typeface="Arial"/>
                <a:cs typeface="Arial"/>
              </a:rPr>
              <a:t> </a:t>
            </a:r>
            <a:r>
              <a:rPr sz="1800" spc="-10" dirty="0">
                <a:latin typeface="Arial"/>
                <a:cs typeface="Arial"/>
              </a:rPr>
              <a:t>allele</a:t>
            </a:r>
            <a:endParaRPr sz="1800">
              <a:latin typeface="Arial"/>
              <a:cs typeface="Arial"/>
            </a:endParaRPr>
          </a:p>
          <a:p>
            <a:pPr marL="354965" indent="-342265">
              <a:lnSpc>
                <a:spcPct val="100000"/>
              </a:lnSpc>
              <a:spcBef>
                <a:spcPts val="780"/>
              </a:spcBef>
              <a:buAutoNum type="arabicPeriod"/>
              <a:tabLst>
                <a:tab pos="354965" algn="l"/>
              </a:tabLst>
            </a:pPr>
            <a:r>
              <a:rPr sz="1800" dirty="0">
                <a:latin typeface="Arial"/>
                <a:cs typeface="Arial"/>
              </a:rPr>
              <a:t>We</a:t>
            </a:r>
            <a:r>
              <a:rPr sz="1800" spc="-30" dirty="0">
                <a:latin typeface="Arial"/>
                <a:cs typeface="Arial"/>
              </a:rPr>
              <a:t> </a:t>
            </a:r>
            <a:r>
              <a:rPr sz="1800" dirty="0">
                <a:latin typeface="Arial"/>
                <a:cs typeface="Arial"/>
              </a:rPr>
              <a:t>could</a:t>
            </a:r>
            <a:r>
              <a:rPr sz="1800" spc="-25" dirty="0">
                <a:latin typeface="Arial"/>
                <a:cs typeface="Arial"/>
              </a:rPr>
              <a:t> </a:t>
            </a:r>
            <a:r>
              <a:rPr sz="1800" dirty="0">
                <a:latin typeface="Arial"/>
                <a:cs typeface="Arial"/>
              </a:rPr>
              <a:t>count</a:t>
            </a:r>
            <a:r>
              <a:rPr sz="1800" spc="-30" dirty="0">
                <a:latin typeface="Arial"/>
                <a:cs typeface="Arial"/>
              </a:rPr>
              <a:t> </a:t>
            </a:r>
            <a:r>
              <a:rPr sz="1800" dirty="0">
                <a:latin typeface="Arial"/>
                <a:cs typeface="Arial"/>
              </a:rPr>
              <a:t>how</a:t>
            </a:r>
            <a:r>
              <a:rPr sz="1800" spc="-20" dirty="0">
                <a:latin typeface="Arial"/>
                <a:cs typeface="Arial"/>
              </a:rPr>
              <a:t> </a:t>
            </a:r>
            <a:r>
              <a:rPr sz="1800" dirty="0">
                <a:latin typeface="Arial"/>
                <a:cs typeface="Arial"/>
              </a:rPr>
              <a:t>many</a:t>
            </a:r>
            <a:r>
              <a:rPr sz="1800" spc="-30" dirty="0">
                <a:latin typeface="Arial"/>
                <a:cs typeface="Arial"/>
              </a:rPr>
              <a:t> </a:t>
            </a:r>
            <a:r>
              <a:rPr sz="1800" dirty="0">
                <a:latin typeface="Arial"/>
                <a:cs typeface="Arial"/>
              </a:rPr>
              <a:t>risk</a:t>
            </a:r>
            <a:r>
              <a:rPr sz="1800" spc="-30" dirty="0">
                <a:latin typeface="Arial"/>
                <a:cs typeface="Arial"/>
              </a:rPr>
              <a:t> </a:t>
            </a:r>
            <a:r>
              <a:rPr sz="1800" dirty="0">
                <a:latin typeface="Arial"/>
                <a:cs typeface="Arial"/>
              </a:rPr>
              <a:t>alleles</a:t>
            </a:r>
            <a:r>
              <a:rPr sz="1800" spc="-5" dirty="0">
                <a:latin typeface="Arial"/>
                <a:cs typeface="Arial"/>
              </a:rPr>
              <a:t> </a:t>
            </a:r>
            <a:r>
              <a:rPr sz="1800" dirty="0">
                <a:latin typeface="Arial"/>
                <a:cs typeface="Arial"/>
              </a:rPr>
              <a:t>a</a:t>
            </a:r>
            <a:r>
              <a:rPr sz="1800" spc="-25" dirty="0">
                <a:latin typeface="Arial"/>
                <a:cs typeface="Arial"/>
              </a:rPr>
              <a:t> </a:t>
            </a:r>
            <a:r>
              <a:rPr sz="1800" dirty="0">
                <a:latin typeface="Arial"/>
                <a:cs typeface="Arial"/>
              </a:rPr>
              <a:t>person</a:t>
            </a:r>
            <a:r>
              <a:rPr sz="1800" spc="-25" dirty="0">
                <a:latin typeface="Arial"/>
                <a:cs typeface="Arial"/>
              </a:rPr>
              <a:t> </a:t>
            </a:r>
            <a:r>
              <a:rPr sz="1800" spc="-10" dirty="0">
                <a:latin typeface="Arial"/>
                <a:cs typeface="Arial"/>
              </a:rPr>
              <a:t>carries</a:t>
            </a:r>
            <a:endParaRPr sz="1800">
              <a:latin typeface="Arial"/>
              <a:cs typeface="Arial"/>
            </a:endParaRPr>
          </a:p>
          <a:p>
            <a:pPr marL="354965" indent="-342265">
              <a:lnSpc>
                <a:spcPct val="100000"/>
              </a:lnSpc>
              <a:spcBef>
                <a:spcPts val="780"/>
              </a:spcBef>
              <a:buAutoNum type="arabicPeriod"/>
              <a:tabLst>
                <a:tab pos="354965" algn="l"/>
              </a:tabLst>
            </a:pPr>
            <a:r>
              <a:rPr sz="1800" dirty="0">
                <a:latin typeface="Arial"/>
                <a:cs typeface="Arial"/>
              </a:rPr>
              <a:t>Our</a:t>
            </a:r>
            <a:r>
              <a:rPr sz="1800" spc="-20" dirty="0">
                <a:latin typeface="Arial"/>
                <a:cs typeface="Arial"/>
              </a:rPr>
              <a:t> </a:t>
            </a:r>
            <a:r>
              <a:rPr sz="1800" dirty="0">
                <a:latin typeface="Arial"/>
                <a:cs typeface="Arial"/>
              </a:rPr>
              <a:t>genetic</a:t>
            </a:r>
            <a:r>
              <a:rPr sz="1800" spc="-5" dirty="0">
                <a:latin typeface="Arial"/>
                <a:cs typeface="Arial"/>
              </a:rPr>
              <a:t> </a:t>
            </a:r>
            <a:r>
              <a:rPr sz="1800" dirty="0">
                <a:latin typeface="Arial"/>
                <a:cs typeface="Arial"/>
              </a:rPr>
              <a:t>score</a:t>
            </a:r>
            <a:r>
              <a:rPr sz="1800" spc="-25" dirty="0">
                <a:latin typeface="Arial"/>
                <a:cs typeface="Arial"/>
              </a:rPr>
              <a:t> </a:t>
            </a:r>
            <a:r>
              <a:rPr sz="1800" dirty="0">
                <a:latin typeface="Arial"/>
                <a:cs typeface="Arial"/>
              </a:rPr>
              <a:t>would</a:t>
            </a:r>
            <a:r>
              <a:rPr sz="1800" spc="25" dirty="0">
                <a:latin typeface="Arial"/>
                <a:cs typeface="Arial"/>
              </a:rPr>
              <a:t> </a:t>
            </a:r>
            <a:r>
              <a:rPr sz="1800" dirty="0">
                <a:latin typeface="Arial"/>
                <a:cs typeface="Arial"/>
              </a:rPr>
              <a:t>be</a:t>
            </a:r>
            <a:r>
              <a:rPr sz="1800" spc="-15" dirty="0">
                <a:latin typeface="Arial"/>
                <a:cs typeface="Arial"/>
              </a:rPr>
              <a:t> </a:t>
            </a:r>
            <a:r>
              <a:rPr sz="1800" dirty="0">
                <a:latin typeface="Arial"/>
                <a:cs typeface="Arial"/>
              </a:rPr>
              <a:t>a</a:t>
            </a:r>
            <a:r>
              <a:rPr sz="1800" spc="-15" dirty="0">
                <a:latin typeface="Arial"/>
                <a:cs typeface="Arial"/>
              </a:rPr>
              <a:t> </a:t>
            </a:r>
            <a:r>
              <a:rPr sz="1800" dirty="0">
                <a:latin typeface="Arial"/>
                <a:cs typeface="Arial"/>
              </a:rPr>
              <a:t>number</a:t>
            </a:r>
            <a:r>
              <a:rPr sz="1800" spc="-10" dirty="0">
                <a:latin typeface="Arial"/>
                <a:cs typeface="Arial"/>
              </a:rPr>
              <a:t> </a:t>
            </a:r>
            <a:r>
              <a:rPr sz="1800" dirty="0">
                <a:latin typeface="Arial"/>
                <a:cs typeface="Arial"/>
              </a:rPr>
              <a:t>0</a:t>
            </a:r>
            <a:r>
              <a:rPr sz="1800" spc="-10" dirty="0">
                <a:latin typeface="Arial"/>
                <a:cs typeface="Arial"/>
              </a:rPr>
              <a:t> </a:t>
            </a:r>
            <a:r>
              <a:rPr sz="1800" dirty="0">
                <a:latin typeface="Arial"/>
                <a:cs typeface="Arial"/>
              </a:rPr>
              <a:t>–</a:t>
            </a:r>
            <a:r>
              <a:rPr sz="1800" spc="-20" dirty="0">
                <a:latin typeface="Arial"/>
                <a:cs typeface="Arial"/>
              </a:rPr>
              <a:t> </a:t>
            </a:r>
            <a:r>
              <a:rPr sz="1800" spc="-25" dirty="0">
                <a:latin typeface="Arial"/>
                <a:cs typeface="Arial"/>
              </a:rPr>
              <a:t>10</a:t>
            </a:r>
            <a:endParaRPr sz="1800">
              <a:latin typeface="Arial"/>
              <a:cs typeface="Arial"/>
            </a:endParaRPr>
          </a:p>
          <a:p>
            <a:pPr marL="354965" indent="-342265">
              <a:lnSpc>
                <a:spcPct val="100000"/>
              </a:lnSpc>
              <a:spcBef>
                <a:spcPts val="790"/>
              </a:spcBef>
              <a:buAutoNum type="arabicPeriod"/>
              <a:tabLst>
                <a:tab pos="354965" algn="l"/>
              </a:tabLst>
            </a:pPr>
            <a:r>
              <a:rPr sz="1800" dirty="0">
                <a:latin typeface="Arial"/>
                <a:cs typeface="Arial"/>
              </a:rPr>
              <a:t>The</a:t>
            </a:r>
            <a:r>
              <a:rPr sz="1800" spc="-45" dirty="0">
                <a:latin typeface="Arial"/>
                <a:cs typeface="Arial"/>
              </a:rPr>
              <a:t> </a:t>
            </a:r>
            <a:r>
              <a:rPr sz="1800" dirty="0">
                <a:latin typeface="Arial"/>
                <a:cs typeface="Arial"/>
              </a:rPr>
              <a:t>higher</a:t>
            </a:r>
            <a:r>
              <a:rPr sz="1800" spc="-15" dirty="0">
                <a:latin typeface="Arial"/>
                <a:cs typeface="Arial"/>
              </a:rPr>
              <a:t> </a:t>
            </a:r>
            <a:r>
              <a:rPr sz="1800" dirty="0">
                <a:latin typeface="Arial"/>
                <a:cs typeface="Arial"/>
              </a:rPr>
              <a:t>the</a:t>
            </a:r>
            <a:r>
              <a:rPr sz="1800" spc="-35" dirty="0">
                <a:latin typeface="Arial"/>
                <a:cs typeface="Arial"/>
              </a:rPr>
              <a:t> </a:t>
            </a:r>
            <a:r>
              <a:rPr sz="1800" dirty="0">
                <a:latin typeface="Arial"/>
                <a:cs typeface="Arial"/>
              </a:rPr>
              <a:t>number</a:t>
            </a:r>
            <a:r>
              <a:rPr sz="1800" spc="-10" dirty="0">
                <a:latin typeface="Arial"/>
                <a:cs typeface="Arial"/>
              </a:rPr>
              <a:t> </a:t>
            </a:r>
            <a:r>
              <a:rPr sz="1800" dirty="0">
                <a:latin typeface="Arial"/>
                <a:cs typeface="Arial"/>
              </a:rPr>
              <a:t>the</a:t>
            </a:r>
            <a:r>
              <a:rPr sz="1800" spc="-30" dirty="0">
                <a:latin typeface="Arial"/>
                <a:cs typeface="Arial"/>
              </a:rPr>
              <a:t> </a:t>
            </a:r>
            <a:r>
              <a:rPr sz="1800" dirty="0">
                <a:latin typeface="Arial"/>
                <a:cs typeface="Arial"/>
              </a:rPr>
              <a:t>higher the</a:t>
            </a:r>
            <a:r>
              <a:rPr sz="1800" spc="-30" dirty="0">
                <a:latin typeface="Arial"/>
                <a:cs typeface="Arial"/>
              </a:rPr>
              <a:t> </a:t>
            </a:r>
            <a:r>
              <a:rPr sz="1800" dirty="0">
                <a:latin typeface="Arial"/>
                <a:cs typeface="Arial"/>
              </a:rPr>
              <a:t>risk</a:t>
            </a:r>
            <a:r>
              <a:rPr sz="1800" spc="-25" dirty="0">
                <a:latin typeface="Arial"/>
                <a:cs typeface="Arial"/>
              </a:rPr>
              <a:t> </a:t>
            </a:r>
            <a:r>
              <a:rPr sz="1800" dirty="0">
                <a:latin typeface="Arial"/>
                <a:cs typeface="Arial"/>
              </a:rPr>
              <a:t>for</a:t>
            </a:r>
            <a:r>
              <a:rPr sz="1800" spc="-35" dirty="0">
                <a:latin typeface="Arial"/>
                <a:cs typeface="Arial"/>
              </a:rPr>
              <a:t> </a:t>
            </a:r>
            <a:r>
              <a:rPr sz="1800" dirty="0">
                <a:latin typeface="Arial"/>
                <a:cs typeface="Arial"/>
              </a:rPr>
              <a:t>that</a:t>
            </a:r>
            <a:r>
              <a:rPr sz="1800" spc="-20" dirty="0">
                <a:latin typeface="Arial"/>
                <a:cs typeface="Arial"/>
              </a:rPr>
              <a:t> </a:t>
            </a:r>
            <a:r>
              <a:rPr sz="1800" dirty="0">
                <a:latin typeface="Arial"/>
                <a:cs typeface="Arial"/>
              </a:rPr>
              <a:t>person</a:t>
            </a:r>
            <a:r>
              <a:rPr sz="1800" spc="-15" dirty="0">
                <a:latin typeface="Arial"/>
                <a:cs typeface="Arial"/>
              </a:rPr>
              <a:t> </a:t>
            </a:r>
            <a:r>
              <a:rPr sz="1800" dirty="0">
                <a:latin typeface="Arial"/>
                <a:cs typeface="Arial"/>
              </a:rPr>
              <a:t>becoming</a:t>
            </a:r>
            <a:r>
              <a:rPr sz="1800" spc="-10" dirty="0">
                <a:latin typeface="Arial"/>
                <a:cs typeface="Arial"/>
              </a:rPr>
              <a:t> obese</a:t>
            </a:r>
            <a:endParaRPr sz="1800">
              <a:latin typeface="Arial"/>
              <a:cs typeface="Arial"/>
            </a:endParaRPr>
          </a:p>
        </p:txBody>
      </p:sp>
      <p:sp>
        <p:nvSpPr>
          <p:cNvPr id="4" name="object 4"/>
          <p:cNvSpPr txBox="1"/>
          <p:nvPr/>
        </p:nvSpPr>
        <p:spPr>
          <a:xfrm>
            <a:off x="838911" y="4052696"/>
            <a:ext cx="8333740" cy="1022350"/>
          </a:xfrm>
          <a:prstGeom prst="rect">
            <a:avLst/>
          </a:prstGeom>
        </p:spPr>
        <p:txBody>
          <a:bodyPr vert="horz" wrap="square" lIns="0" tIns="113030" rIns="0" bIns="0" rtlCol="0">
            <a:spAutoFit/>
          </a:bodyPr>
          <a:lstStyle/>
          <a:p>
            <a:pPr marL="12700">
              <a:lnSpc>
                <a:spcPct val="100000"/>
              </a:lnSpc>
              <a:spcBef>
                <a:spcPts val="890"/>
              </a:spcBef>
            </a:pPr>
            <a:r>
              <a:rPr sz="1800" dirty="0">
                <a:latin typeface="Arial"/>
                <a:cs typeface="Arial"/>
              </a:rPr>
              <a:t>Can</a:t>
            </a:r>
            <a:r>
              <a:rPr sz="1800" spc="-15" dirty="0">
                <a:latin typeface="Arial"/>
                <a:cs typeface="Arial"/>
              </a:rPr>
              <a:t> </a:t>
            </a:r>
            <a:r>
              <a:rPr sz="1800" dirty="0">
                <a:latin typeface="Arial"/>
                <a:cs typeface="Arial"/>
              </a:rPr>
              <a:t>we</a:t>
            </a:r>
            <a:r>
              <a:rPr sz="1800" spc="5" dirty="0">
                <a:latin typeface="Arial"/>
                <a:cs typeface="Arial"/>
              </a:rPr>
              <a:t> </a:t>
            </a:r>
            <a:r>
              <a:rPr sz="1800" dirty="0">
                <a:latin typeface="Arial"/>
                <a:cs typeface="Arial"/>
              </a:rPr>
              <a:t>do</a:t>
            </a:r>
            <a:r>
              <a:rPr sz="1800" spc="-25" dirty="0">
                <a:latin typeface="Arial"/>
                <a:cs typeface="Arial"/>
              </a:rPr>
              <a:t> </a:t>
            </a:r>
            <a:r>
              <a:rPr sz="1800" spc="-10" dirty="0">
                <a:latin typeface="Arial"/>
                <a:cs typeface="Arial"/>
              </a:rPr>
              <a:t>better?</a:t>
            </a:r>
            <a:endParaRPr sz="1800">
              <a:latin typeface="Arial"/>
              <a:cs typeface="Arial"/>
            </a:endParaRPr>
          </a:p>
          <a:p>
            <a:pPr marL="12700" marR="5080">
              <a:lnSpc>
                <a:spcPts val="1939"/>
              </a:lnSpc>
              <a:spcBef>
                <a:spcPts val="1040"/>
              </a:spcBef>
            </a:pPr>
            <a:r>
              <a:rPr sz="1800" dirty="0">
                <a:latin typeface="Arial"/>
                <a:cs typeface="Arial"/>
              </a:rPr>
              <a:t>Each</a:t>
            </a:r>
            <a:r>
              <a:rPr sz="1800" spc="-35" dirty="0">
                <a:latin typeface="Arial"/>
                <a:cs typeface="Arial"/>
              </a:rPr>
              <a:t> </a:t>
            </a:r>
            <a:r>
              <a:rPr sz="1800" dirty="0">
                <a:latin typeface="Arial"/>
                <a:cs typeface="Arial"/>
              </a:rPr>
              <a:t>risk</a:t>
            </a:r>
            <a:r>
              <a:rPr sz="1800" spc="-30" dirty="0">
                <a:latin typeface="Arial"/>
                <a:cs typeface="Arial"/>
              </a:rPr>
              <a:t> </a:t>
            </a:r>
            <a:r>
              <a:rPr sz="1800" dirty="0">
                <a:latin typeface="Arial"/>
                <a:cs typeface="Arial"/>
              </a:rPr>
              <a:t>allele</a:t>
            </a:r>
            <a:r>
              <a:rPr sz="1800" spc="-20" dirty="0">
                <a:latin typeface="Arial"/>
                <a:cs typeface="Arial"/>
              </a:rPr>
              <a:t> </a:t>
            </a:r>
            <a:r>
              <a:rPr sz="1800" dirty="0">
                <a:latin typeface="Arial"/>
                <a:cs typeface="Arial"/>
              </a:rPr>
              <a:t>might</a:t>
            </a:r>
            <a:r>
              <a:rPr sz="1800" spc="-30" dirty="0">
                <a:latin typeface="Arial"/>
                <a:cs typeface="Arial"/>
              </a:rPr>
              <a:t> </a:t>
            </a:r>
            <a:r>
              <a:rPr sz="1800" dirty="0">
                <a:latin typeface="Arial"/>
                <a:cs typeface="Arial"/>
              </a:rPr>
              <a:t>have</a:t>
            </a:r>
            <a:r>
              <a:rPr sz="1800" spc="-30" dirty="0">
                <a:latin typeface="Arial"/>
                <a:cs typeface="Arial"/>
              </a:rPr>
              <a:t> </a:t>
            </a:r>
            <a:r>
              <a:rPr sz="1800" dirty="0">
                <a:latin typeface="Arial"/>
                <a:cs typeface="Arial"/>
              </a:rPr>
              <a:t>a</a:t>
            </a:r>
            <a:r>
              <a:rPr sz="1800" spc="-30" dirty="0">
                <a:latin typeface="Arial"/>
                <a:cs typeface="Arial"/>
              </a:rPr>
              <a:t> </a:t>
            </a:r>
            <a:r>
              <a:rPr sz="1800" dirty="0">
                <a:latin typeface="Arial"/>
                <a:cs typeface="Arial"/>
              </a:rPr>
              <a:t>different</a:t>
            </a:r>
            <a:r>
              <a:rPr sz="1800" spc="-20" dirty="0">
                <a:latin typeface="Arial"/>
                <a:cs typeface="Arial"/>
              </a:rPr>
              <a:t> </a:t>
            </a:r>
            <a:r>
              <a:rPr sz="1800" dirty="0">
                <a:latin typeface="Arial"/>
                <a:cs typeface="Arial"/>
              </a:rPr>
              <a:t>odds</a:t>
            </a:r>
            <a:r>
              <a:rPr sz="1800" spc="-35" dirty="0">
                <a:latin typeface="Arial"/>
                <a:cs typeface="Arial"/>
              </a:rPr>
              <a:t> </a:t>
            </a:r>
            <a:r>
              <a:rPr sz="1800" dirty="0">
                <a:latin typeface="Arial"/>
                <a:cs typeface="Arial"/>
              </a:rPr>
              <a:t>ratio</a:t>
            </a:r>
            <a:r>
              <a:rPr sz="1800" spc="-25" dirty="0">
                <a:latin typeface="Arial"/>
                <a:cs typeface="Arial"/>
              </a:rPr>
              <a:t> </a:t>
            </a:r>
            <a:r>
              <a:rPr sz="1800" dirty="0">
                <a:latin typeface="Arial"/>
                <a:cs typeface="Arial"/>
              </a:rPr>
              <a:t>for</a:t>
            </a:r>
            <a:r>
              <a:rPr sz="1800" spc="-45" dirty="0">
                <a:latin typeface="Arial"/>
                <a:cs typeface="Arial"/>
              </a:rPr>
              <a:t> </a:t>
            </a:r>
            <a:r>
              <a:rPr sz="1800" spc="-10" dirty="0">
                <a:latin typeface="Arial"/>
                <a:cs typeface="Arial"/>
              </a:rPr>
              <a:t>obesity,</a:t>
            </a:r>
            <a:r>
              <a:rPr sz="1800" spc="10" dirty="0">
                <a:latin typeface="Arial"/>
                <a:cs typeface="Arial"/>
              </a:rPr>
              <a:t> </a:t>
            </a:r>
            <a:r>
              <a:rPr sz="1800" dirty="0">
                <a:latin typeface="Arial"/>
                <a:cs typeface="Arial"/>
              </a:rPr>
              <a:t>some</a:t>
            </a:r>
            <a:r>
              <a:rPr sz="1800" spc="-45" dirty="0">
                <a:latin typeface="Arial"/>
                <a:cs typeface="Arial"/>
              </a:rPr>
              <a:t> </a:t>
            </a:r>
            <a:r>
              <a:rPr sz="1800" dirty="0">
                <a:latin typeface="Arial"/>
                <a:cs typeface="Arial"/>
              </a:rPr>
              <a:t>conferring</a:t>
            </a:r>
            <a:r>
              <a:rPr sz="1800" spc="-25" dirty="0">
                <a:latin typeface="Arial"/>
                <a:cs typeface="Arial"/>
              </a:rPr>
              <a:t> </a:t>
            </a:r>
            <a:r>
              <a:rPr sz="1800" spc="-20" dirty="0">
                <a:latin typeface="Arial"/>
                <a:cs typeface="Arial"/>
              </a:rPr>
              <a:t>more </a:t>
            </a:r>
            <a:r>
              <a:rPr sz="1800" dirty="0">
                <a:latin typeface="Arial"/>
                <a:cs typeface="Arial"/>
              </a:rPr>
              <a:t>some</a:t>
            </a:r>
            <a:r>
              <a:rPr sz="1800" spc="-20" dirty="0">
                <a:latin typeface="Arial"/>
                <a:cs typeface="Arial"/>
              </a:rPr>
              <a:t> </a:t>
            </a:r>
            <a:r>
              <a:rPr sz="1800" dirty="0">
                <a:latin typeface="Arial"/>
                <a:cs typeface="Arial"/>
              </a:rPr>
              <a:t>less </a:t>
            </a:r>
            <a:r>
              <a:rPr sz="1800" spc="-20" dirty="0">
                <a:latin typeface="Arial"/>
                <a:cs typeface="Arial"/>
              </a:rPr>
              <a:t>risk</a:t>
            </a:r>
            <a:endParaRPr sz="1800">
              <a:latin typeface="Arial"/>
              <a:cs typeface="Arial"/>
            </a:endParaRPr>
          </a:p>
        </p:txBody>
      </p:sp>
      <p:sp>
        <p:nvSpPr>
          <p:cNvPr id="5" name="object 5"/>
          <p:cNvSpPr txBox="1"/>
          <p:nvPr/>
        </p:nvSpPr>
        <p:spPr>
          <a:xfrm>
            <a:off x="838911" y="5522163"/>
            <a:ext cx="427418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We</a:t>
            </a:r>
            <a:r>
              <a:rPr sz="1800" spc="-30" dirty="0">
                <a:latin typeface="Arial"/>
                <a:cs typeface="Arial"/>
              </a:rPr>
              <a:t> </a:t>
            </a:r>
            <a:r>
              <a:rPr sz="1800" dirty="0">
                <a:latin typeface="Arial"/>
                <a:cs typeface="Arial"/>
              </a:rPr>
              <a:t>could</a:t>
            </a:r>
            <a:r>
              <a:rPr sz="1800" spc="-25" dirty="0">
                <a:latin typeface="Arial"/>
                <a:cs typeface="Arial"/>
              </a:rPr>
              <a:t> </a:t>
            </a:r>
            <a:r>
              <a:rPr sz="1800" dirty="0">
                <a:latin typeface="Arial"/>
                <a:cs typeface="Arial"/>
              </a:rPr>
              <a:t>weigh</a:t>
            </a:r>
            <a:r>
              <a:rPr sz="1800" spc="10" dirty="0">
                <a:latin typeface="Arial"/>
                <a:cs typeface="Arial"/>
              </a:rPr>
              <a:t> </a:t>
            </a:r>
            <a:r>
              <a:rPr sz="1800" dirty="0">
                <a:latin typeface="Arial"/>
                <a:cs typeface="Arial"/>
              </a:rPr>
              <a:t>each</a:t>
            </a:r>
            <a:r>
              <a:rPr sz="1800" spc="-20" dirty="0">
                <a:latin typeface="Arial"/>
                <a:cs typeface="Arial"/>
              </a:rPr>
              <a:t> </a:t>
            </a:r>
            <a:r>
              <a:rPr sz="1800" dirty="0">
                <a:latin typeface="Arial"/>
                <a:cs typeface="Arial"/>
              </a:rPr>
              <a:t>risk</a:t>
            </a:r>
            <a:r>
              <a:rPr sz="1800" spc="-30" dirty="0">
                <a:latin typeface="Arial"/>
                <a:cs typeface="Arial"/>
              </a:rPr>
              <a:t> </a:t>
            </a:r>
            <a:r>
              <a:rPr sz="1800" dirty="0">
                <a:latin typeface="Arial"/>
                <a:cs typeface="Arial"/>
              </a:rPr>
              <a:t>allele</a:t>
            </a:r>
            <a:r>
              <a:rPr sz="1800" spc="-15" dirty="0">
                <a:latin typeface="Arial"/>
                <a:cs typeface="Arial"/>
              </a:rPr>
              <a:t> </a:t>
            </a:r>
            <a:r>
              <a:rPr sz="1800" dirty="0">
                <a:latin typeface="Arial"/>
                <a:cs typeface="Arial"/>
              </a:rPr>
              <a:t>by</a:t>
            </a:r>
            <a:r>
              <a:rPr sz="1800" spc="-30" dirty="0">
                <a:latin typeface="Arial"/>
                <a:cs typeface="Arial"/>
              </a:rPr>
              <a:t> </a:t>
            </a:r>
            <a:r>
              <a:rPr sz="1800" dirty="0">
                <a:latin typeface="Arial"/>
                <a:cs typeface="Arial"/>
              </a:rPr>
              <a:t>its</a:t>
            </a:r>
            <a:r>
              <a:rPr sz="1800" spc="-35" dirty="0">
                <a:latin typeface="Arial"/>
                <a:cs typeface="Arial"/>
              </a:rPr>
              <a:t> </a:t>
            </a:r>
            <a:r>
              <a:rPr sz="1800" spc="-25" dirty="0">
                <a:latin typeface="Arial"/>
                <a:cs typeface="Arial"/>
              </a:rPr>
              <a:t>OR!</a:t>
            </a:r>
            <a:endParaRPr sz="1800">
              <a:latin typeface="Arial"/>
              <a:cs typeface="Arial"/>
            </a:endParaRPr>
          </a:p>
        </p:txBody>
      </p:sp>
      <p:grpSp>
        <p:nvGrpSpPr>
          <p:cNvPr id="6" name="object 6"/>
          <p:cNvGrpSpPr/>
          <p:nvPr/>
        </p:nvGrpSpPr>
        <p:grpSpPr>
          <a:xfrm>
            <a:off x="9594850" y="3422650"/>
            <a:ext cx="2019935" cy="520065"/>
            <a:chOff x="9594850" y="3422650"/>
            <a:chExt cx="2019935" cy="520065"/>
          </a:xfrm>
        </p:grpSpPr>
        <p:sp>
          <p:nvSpPr>
            <p:cNvPr id="7" name="object 7"/>
            <p:cNvSpPr/>
            <p:nvPr/>
          </p:nvSpPr>
          <p:spPr>
            <a:xfrm>
              <a:off x="9601200" y="3429000"/>
              <a:ext cx="2007235" cy="507365"/>
            </a:xfrm>
            <a:custGeom>
              <a:avLst/>
              <a:gdLst/>
              <a:ahLst/>
              <a:cxnLst/>
              <a:rect l="l" t="t" r="r" b="b"/>
              <a:pathLst>
                <a:path w="2007234" h="507364">
                  <a:moveTo>
                    <a:pt x="2007234" y="0"/>
                  </a:moveTo>
                  <a:lnTo>
                    <a:pt x="0" y="507364"/>
                  </a:lnTo>
                  <a:lnTo>
                    <a:pt x="2007234" y="507364"/>
                  </a:lnTo>
                  <a:lnTo>
                    <a:pt x="2007234" y="0"/>
                  </a:lnTo>
                  <a:close/>
                </a:path>
              </a:pathLst>
            </a:custGeom>
            <a:solidFill>
              <a:srgbClr val="4471C4"/>
            </a:solidFill>
          </p:spPr>
          <p:txBody>
            <a:bodyPr wrap="square" lIns="0" tIns="0" rIns="0" bIns="0" rtlCol="0"/>
            <a:lstStyle/>
            <a:p>
              <a:endParaRPr/>
            </a:p>
          </p:txBody>
        </p:sp>
        <p:sp>
          <p:nvSpPr>
            <p:cNvPr id="8" name="object 8"/>
            <p:cNvSpPr/>
            <p:nvPr/>
          </p:nvSpPr>
          <p:spPr>
            <a:xfrm>
              <a:off x="9601200" y="3429000"/>
              <a:ext cx="2007235" cy="507365"/>
            </a:xfrm>
            <a:custGeom>
              <a:avLst/>
              <a:gdLst/>
              <a:ahLst/>
              <a:cxnLst/>
              <a:rect l="l" t="t" r="r" b="b"/>
              <a:pathLst>
                <a:path w="2007234" h="507364">
                  <a:moveTo>
                    <a:pt x="2007234" y="507364"/>
                  </a:moveTo>
                  <a:lnTo>
                    <a:pt x="2007234" y="0"/>
                  </a:lnTo>
                  <a:lnTo>
                    <a:pt x="0" y="507364"/>
                  </a:lnTo>
                  <a:lnTo>
                    <a:pt x="2007234" y="507364"/>
                  </a:lnTo>
                  <a:close/>
                </a:path>
              </a:pathLst>
            </a:custGeom>
            <a:ln w="12700">
              <a:solidFill>
                <a:srgbClr val="2E528F"/>
              </a:solidFill>
            </a:ln>
          </p:spPr>
          <p:txBody>
            <a:bodyPr wrap="square" lIns="0" tIns="0" rIns="0" bIns="0" rtlCol="0"/>
            <a:lstStyle/>
            <a:p>
              <a:endParaRPr/>
            </a:p>
          </p:txBody>
        </p:sp>
      </p:grpSp>
      <p:sp>
        <p:nvSpPr>
          <p:cNvPr id="9" name="object 9"/>
          <p:cNvSpPr txBox="1"/>
          <p:nvPr/>
        </p:nvSpPr>
        <p:spPr>
          <a:xfrm>
            <a:off x="9517506" y="4050538"/>
            <a:ext cx="167005" cy="330835"/>
          </a:xfrm>
          <a:prstGeom prst="rect">
            <a:avLst/>
          </a:prstGeom>
        </p:spPr>
        <p:txBody>
          <a:bodyPr vert="horz" wrap="square" lIns="0" tIns="12700" rIns="0" bIns="0" rtlCol="0">
            <a:spAutoFit/>
          </a:bodyPr>
          <a:lstStyle/>
          <a:p>
            <a:pPr marL="12700">
              <a:lnSpc>
                <a:spcPct val="100000"/>
              </a:lnSpc>
              <a:spcBef>
                <a:spcPts val="100"/>
              </a:spcBef>
            </a:pPr>
            <a:r>
              <a:rPr sz="2000" spc="-50" dirty="0">
                <a:latin typeface="Arial"/>
                <a:cs typeface="Arial"/>
              </a:rPr>
              <a:t>0</a:t>
            </a:r>
            <a:endParaRPr sz="2000">
              <a:latin typeface="Arial"/>
              <a:cs typeface="Arial"/>
            </a:endParaRPr>
          </a:p>
        </p:txBody>
      </p:sp>
      <p:sp>
        <p:nvSpPr>
          <p:cNvPr id="10" name="object 10"/>
          <p:cNvSpPr txBox="1"/>
          <p:nvPr/>
        </p:nvSpPr>
        <p:spPr>
          <a:xfrm>
            <a:off x="10521188" y="4050538"/>
            <a:ext cx="167005" cy="330835"/>
          </a:xfrm>
          <a:prstGeom prst="rect">
            <a:avLst/>
          </a:prstGeom>
        </p:spPr>
        <p:txBody>
          <a:bodyPr vert="horz" wrap="square" lIns="0" tIns="12700" rIns="0" bIns="0" rtlCol="0">
            <a:spAutoFit/>
          </a:bodyPr>
          <a:lstStyle/>
          <a:p>
            <a:pPr marL="12700">
              <a:lnSpc>
                <a:spcPct val="100000"/>
              </a:lnSpc>
              <a:spcBef>
                <a:spcPts val="100"/>
              </a:spcBef>
            </a:pPr>
            <a:r>
              <a:rPr sz="2000" spc="-50" dirty="0">
                <a:latin typeface="Arial"/>
                <a:cs typeface="Arial"/>
              </a:rPr>
              <a:t>5</a:t>
            </a:r>
            <a:endParaRPr sz="2000">
              <a:latin typeface="Arial"/>
              <a:cs typeface="Arial"/>
            </a:endParaRPr>
          </a:p>
        </p:txBody>
      </p:sp>
      <p:sp>
        <p:nvSpPr>
          <p:cNvPr id="11" name="object 11"/>
          <p:cNvSpPr txBox="1"/>
          <p:nvPr/>
        </p:nvSpPr>
        <p:spPr>
          <a:xfrm>
            <a:off x="11434064" y="4050538"/>
            <a:ext cx="309245" cy="330835"/>
          </a:xfrm>
          <a:prstGeom prst="rect">
            <a:avLst/>
          </a:prstGeom>
        </p:spPr>
        <p:txBody>
          <a:bodyPr vert="horz" wrap="square" lIns="0" tIns="12700" rIns="0" bIns="0" rtlCol="0">
            <a:spAutoFit/>
          </a:bodyPr>
          <a:lstStyle/>
          <a:p>
            <a:pPr marL="12700">
              <a:lnSpc>
                <a:spcPct val="100000"/>
              </a:lnSpc>
              <a:spcBef>
                <a:spcPts val="100"/>
              </a:spcBef>
            </a:pPr>
            <a:r>
              <a:rPr sz="2000" spc="-25" dirty="0">
                <a:latin typeface="Arial"/>
                <a:cs typeface="Arial"/>
              </a:rPr>
              <a:t>10</a:t>
            </a:r>
            <a:endParaRPr sz="2000">
              <a:latin typeface="Arial"/>
              <a:cs typeface="Arial"/>
            </a:endParaRPr>
          </a:p>
        </p:txBody>
      </p:sp>
      <p:grpSp>
        <p:nvGrpSpPr>
          <p:cNvPr id="12" name="object 12"/>
          <p:cNvGrpSpPr/>
          <p:nvPr/>
        </p:nvGrpSpPr>
        <p:grpSpPr>
          <a:xfrm>
            <a:off x="9419970" y="2166873"/>
            <a:ext cx="2399030" cy="2387600"/>
            <a:chOff x="9419970" y="2166873"/>
            <a:chExt cx="2399030" cy="2387600"/>
          </a:xfrm>
        </p:grpSpPr>
        <p:pic>
          <p:nvPicPr>
            <p:cNvPr id="13" name="object 13"/>
            <p:cNvPicPr/>
            <p:nvPr/>
          </p:nvPicPr>
          <p:blipFill>
            <a:blip r:embed="rId2" cstate="print"/>
            <a:stretch>
              <a:fillRect/>
            </a:stretch>
          </p:blipFill>
          <p:spPr>
            <a:xfrm>
              <a:off x="9521824" y="2320569"/>
              <a:ext cx="2183511" cy="1020419"/>
            </a:xfrm>
            <a:prstGeom prst="rect">
              <a:avLst/>
            </a:prstGeom>
          </p:spPr>
        </p:pic>
        <p:sp>
          <p:nvSpPr>
            <p:cNvPr id="14" name="object 14"/>
            <p:cNvSpPr/>
            <p:nvPr/>
          </p:nvSpPr>
          <p:spPr>
            <a:xfrm>
              <a:off x="9426320" y="2173223"/>
              <a:ext cx="2386330" cy="2374900"/>
            </a:xfrm>
            <a:custGeom>
              <a:avLst/>
              <a:gdLst/>
              <a:ahLst/>
              <a:cxnLst/>
              <a:rect l="l" t="t" r="r" b="b"/>
              <a:pathLst>
                <a:path w="2386329" h="2374900">
                  <a:moveTo>
                    <a:pt x="0" y="395859"/>
                  </a:moveTo>
                  <a:lnTo>
                    <a:pt x="2664" y="349704"/>
                  </a:lnTo>
                  <a:lnTo>
                    <a:pt x="10458" y="305111"/>
                  </a:lnTo>
                  <a:lnTo>
                    <a:pt x="23084" y="262375"/>
                  </a:lnTo>
                  <a:lnTo>
                    <a:pt x="40246" y="221796"/>
                  </a:lnTo>
                  <a:lnTo>
                    <a:pt x="61645" y="183670"/>
                  </a:lnTo>
                  <a:lnTo>
                    <a:pt x="86984" y="148294"/>
                  </a:lnTo>
                  <a:lnTo>
                    <a:pt x="115966" y="115966"/>
                  </a:lnTo>
                  <a:lnTo>
                    <a:pt x="148294" y="86984"/>
                  </a:lnTo>
                  <a:lnTo>
                    <a:pt x="183670" y="61645"/>
                  </a:lnTo>
                  <a:lnTo>
                    <a:pt x="221796" y="40246"/>
                  </a:lnTo>
                  <a:lnTo>
                    <a:pt x="262375" y="23084"/>
                  </a:lnTo>
                  <a:lnTo>
                    <a:pt x="305111" y="10458"/>
                  </a:lnTo>
                  <a:lnTo>
                    <a:pt x="349704" y="2664"/>
                  </a:lnTo>
                  <a:lnTo>
                    <a:pt x="395858" y="0"/>
                  </a:lnTo>
                  <a:lnTo>
                    <a:pt x="1990471" y="0"/>
                  </a:lnTo>
                  <a:lnTo>
                    <a:pt x="2036648" y="2664"/>
                  </a:lnTo>
                  <a:lnTo>
                    <a:pt x="2081258" y="10458"/>
                  </a:lnTo>
                  <a:lnTo>
                    <a:pt x="2124004" y="23084"/>
                  </a:lnTo>
                  <a:lnTo>
                    <a:pt x="2164589" y="40246"/>
                  </a:lnTo>
                  <a:lnTo>
                    <a:pt x="2202716" y="61645"/>
                  </a:lnTo>
                  <a:lnTo>
                    <a:pt x="2238088" y="86984"/>
                  </a:lnTo>
                  <a:lnTo>
                    <a:pt x="2270410" y="115966"/>
                  </a:lnTo>
                  <a:lnTo>
                    <a:pt x="2299385" y="148294"/>
                  </a:lnTo>
                  <a:lnTo>
                    <a:pt x="2324716" y="183670"/>
                  </a:lnTo>
                  <a:lnTo>
                    <a:pt x="2346106" y="221796"/>
                  </a:lnTo>
                  <a:lnTo>
                    <a:pt x="2363259" y="262375"/>
                  </a:lnTo>
                  <a:lnTo>
                    <a:pt x="2375878" y="305111"/>
                  </a:lnTo>
                  <a:lnTo>
                    <a:pt x="2383667" y="349704"/>
                  </a:lnTo>
                  <a:lnTo>
                    <a:pt x="2386329" y="395859"/>
                  </a:lnTo>
                  <a:lnTo>
                    <a:pt x="2386329" y="1979040"/>
                  </a:lnTo>
                  <a:lnTo>
                    <a:pt x="2383667" y="2025218"/>
                  </a:lnTo>
                  <a:lnTo>
                    <a:pt x="2375878" y="2069828"/>
                  </a:lnTo>
                  <a:lnTo>
                    <a:pt x="2363259" y="2112574"/>
                  </a:lnTo>
                  <a:lnTo>
                    <a:pt x="2346106" y="2153159"/>
                  </a:lnTo>
                  <a:lnTo>
                    <a:pt x="2324716" y="2191286"/>
                  </a:lnTo>
                  <a:lnTo>
                    <a:pt x="2299385" y="2226658"/>
                  </a:lnTo>
                  <a:lnTo>
                    <a:pt x="2270410" y="2258980"/>
                  </a:lnTo>
                  <a:lnTo>
                    <a:pt x="2238088" y="2287955"/>
                  </a:lnTo>
                  <a:lnTo>
                    <a:pt x="2202716" y="2313286"/>
                  </a:lnTo>
                  <a:lnTo>
                    <a:pt x="2164589" y="2334676"/>
                  </a:lnTo>
                  <a:lnTo>
                    <a:pt x="2124004" y="2351829"/>
                  </a:lnTo>
                  <a:lnTo>
                    <a:pt x="2081258" y="2364448"/>
                  </a:lnTo>
                  <a:lnTo>
                    <a:pt x="2036648" y="2372237"/>
                  </a:lnTo>
                  <a:lnTo>
                    <a:pt x="1990471" y="2374900"/>
                  </a:lnTo>
                  <a:lnTo>
                    <a:pt x="395858" y="2374900"/>
                  </a:lnTo>
                  <a:lnTo>
                    <a:pt x="349704" y="2372237"/>
                  </a:lnTo>
                  <a:lnTo>
                    <a:pt x="305111" y="2364448"/>
                  </a:lnTo>
                  <a:lnTo>
                    <a:pt x="262375" y="2351829"/>
                  </a:lnTo>
                  <a:lnTo>
                    <a:pt x="221796" y="2334676"/>
                  </a:lnTo>
                  <a:lnTo>
                    <a:pt x="183670" y="2313286"/>
                  </a:lnTo>
                  <a:lnTo>
                    <a:pt x="148294" y="2287955"/>
                  </a:lnTo>
                  <a:lnTo>
                    <a:pt x="115966" y="2258980"/>
                  </a:lnTo>
                  <a:lnTo>
                    <a:pt x="86984" y="2226658"/>
                  </a:lnTo>
                  <a:lnTo>
                    <a:pt x="61645" y="2191286"/>
                  </a:lnTo>
                  <a:lnTo>
                    <a:pt x="40246" y="2153159"/>
                  </a:lnTo>
                  <a:lnTo>
                    <a:pt x="23084" y="2112574"/>
                  </a:lnTo>
                  <a:lnTo>
                    <a:pt x="10458" y="2069828"/>
                  </a:lnTo>
                  <a:lnTo>
                    <a:pt x="2664" y="2025218"/>
                  </a:lnTo>
                  <a:lnTo>
                    <a:pt x="0" y="1979040"/>
                  </a:lnTo>
                  <a:lnTo>
                    <a:pt x="0" y="395859"/>
                  </a:lnTo>
                  <a:close/>
                </a:path>
              </a:pathLst>
            </a:custGeom>
            <a:ln w="12700">
              <a:solidFill>
                <a:srgbClr val="2E528F"/>
              </a:solidFill>
            </a:ln>
          </p:spPr>
          <p:txBody>
            <a:bodyPr wrap="square" lIns="0" tIns="0" rIns="0" bIns="0" rtlCol="0"/>
            <a:lstStyle/>
            <a:p>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29"/>
            <a:ext cx="12192000" cy="6858000"/>
            <a:chOff x="0" y="29"/>
            <a:chExt cx="12192000" cy="6858000"/>
          </a:xfrm>
        </p:grpSpPr>
        <p:pic>
          <p:nvPicPr>
            <p:cNvPr id="3" name="object 3"/>
            <p:cNvPicPr/>
            <p:nvPr/>
          </p:nvPicPr>
          <p:blipFill>
            <a:blip r:embed="rId2" cstate="print"/>
            <a:stretch>
              <a:fillRect/>
            </a:stretch>
          </p:blipFill>
          <p:spPr>
            <a:xfrm>
              <a:off x="9776169" y="485"/>
              <a:ext cx="2415830" cy="1229604"/>
            </a:xfrm>
            <a:prstGeom prst="rect">
              <a:avLst/>
            </a:prstGeom>
          </p:spPr>
        </p:pic>
        <p:pic>
          <p:nvPicPr>
            <p:cNvPr id="4" name="object 4"/>
            <p:cNvPicPr/>
            <p:nvPr/>
          </p:nvPicPr>
          <p:blipFill>
            <a:blip r:embed="rId3" cstate="print"/>
            <a:stretch>
              <a:fillRect/>
            </a:stretch>
          </p:blipFill>
          <p:spPr>
            <a:xfrm>
              <a:off x="0" y="29"/>
              <a:ext cx="12192000" cy="6857970"/>
            </a:xfrm>
            <a:prstGeom prst="rect">
              <a:avLst/>
            </a:prstGeom>
          </p:spPr>
        </p:pic>
      </p:grpSp>
      <p:sp>
        <p:nvSpPr>
          <p:cNvPr id="5" name="object 5"/>
          <p:cNvSpPr txBox="1">
            <a:spLocks noGrp="1"/>
          </p:cNvSpPr>
          <p:nvPr>
            <p:ph type="title"/>
          </p:nvPr>
        </p:nvSpPr>
        <p:spPr>
          <a:prstGeom prst="rect">
            <a:avLst/>
          </a:prstGeom>
        </p:spPr>
        <p:txBody>
          <a:bodyPr vert="horz" wrap="square" lIns="0" tIns="267207" rIns="0" bIns="0" rtlCol="0">
            <a:spAutoFit/>
          </a:bodyPr>
          <a:lstStyle/>
          <a:p>
            <a:pPr marL="375285">
              <a:lnSpc>
                <a:spcPct val="100000"/>
              </a:lnSpc>
              <a:spcBef>
                <a:spcPts val="95"/>
              </a:spcBef>
            </a:pPr>
            <a:r>
              <a:rPr dirty="0">
                <a:solidFill>
                  <a:srgbClr val="222542"/>
                </a:solidFill>
              </a:rPr>
              <a:t>Genetic</a:t>
            </a:r>
            <a:r>
              <a:rPr spc="-80" dirty="0">
                <a:solidFill>
                  <a:srgbClr val="222542"/>
                </a:solidFill>
              </a:rPr>
              <a:t> </a:t>
            </a:r>
            <a:r>
              <a:rPr dirty="0">
                <a:solidFill>
                  <a:srgbClr val="222542"/>
                </a:solidFill>
              </a:rPr>
              <a:t>score</a:t>
            </a:r>
            <a:r>
              <a:rPr spc="-95" dirty="0">
                <a:solidFill>
                  <a:srgbClr val="222542"/>
                </a:solidFill>
              </a:rPr>
              <a:t> </a:t>
            </a:r>
            <a:r>
              <a:rPr spc="-10" dirty="0">
                <a:solidFill>
                  <a:srgbClr val="222542"/>
                </a:solidFill>
              </a:rPr>
              <a:t>definition</a:t>
            </a:r>
          </a:p>
        </p:txBody>
      </p:sp>
      <p:grpSp>
        <p:nvGrpSpPr>
          <p:cNvPr id="6" name="object 6"/>
          <p:cNvGrpSpPr/>
          <p:nvPr/>
        </p:nvGrpSpPr>
        <p:grpSpPr>
          <a:xfrm>
            <a:off x="728865" y="2062607"/>
            <a:ext cx="6146800" cy="3001645"/>
            <a:chOff x="728865" y="2062607"/>
            <a:chExt cx="6146800" cy="3001645"/>
          </a:xfrm>
        </p:grpSpPr>
        <p:pic>
          <p:nvPicPr>
            <p:cNvPr id="7" name="object 7"/>
            <p:cNvPicPr/>
            <p:nvPr/>
          </p:nvPicPr>
          <p:blipFill>
            <a:blip r:embed="rId4" cstate="print"/>
            <a:stretch>
              <a:fillRect/>
            </a:stretch>
          </p:blipFill>
          <p:spPr>
            <a:xfrm>
              <a:off x="911110" y="2062607"/>
              <a:ext cx="4654296" cy="1366393"/>
            </a:xfrm>
            <a:prstGeom prst="rect">
              <a:avLst/>
            </a:prstGeom>
          </p:spPr>
        </p:pic>
        <p:pic>
          <p:nvPicPr>
            <p:cNvPr id="8" name="object 8"/>
            <p:cNvPicPr/>
            <p:nvPr/>
          </p:nvPicPr>
          <p:blipFill>
            <a:blip r:embed="rId5" cstate="print"/>
            <a:stretch>
              <a:fillRect/>
            </a:stretch>
          </p:blipFill>
          <p:spPr>
            <a:xfrm>
              <a:off x="728865" y="3638931"/>
              <a:ext cx="6146292" cy="1425194"/>
            </a:xfrm>
            <a:prstGeom prst="rect">
              <a:avLst/>
            </a:prstGeom>
          </p:spPr>
        </p:pic>
      </p:grpSp>
      <p:sp>
        <p:nvSpPr>
          <p:cNvPr id="9" name="object 9"/>
          <p:cNvSpPr txBox="1"/>
          <p:nvPr/>
        </p:nvSpPr>
        <p:spPr>
          <a:xfrm>
            <a:off x="7496325" y="3535745"/>
            <a:ext cx="252095" cy="422909"/>
          </a:xfrm>
          <a:prstGeom prst="rect">
            <a:avLst/>
          </a:prstGeom>
        </p:spPr>
        <p:txBody>
          <a:bodyPr vert="vert270" wrap="square" lIns="0" tIns="0" rIns="0" bIns="0" rtlCol="0">
            <a:spAutoFit/>
          </a:bodyPr>
          <a:lstStyle/>
          <a:p>
            <a:pPr marL="12700">
              <a:lnSpc>
                <a:spcPts val="1864"/>
              </a:lnSpc>
            </a:pPr>
            <a:r>
              <a:rPr sz="1600" spc="-10" dirty="0">
                <a:latin typeface="Arial"/>
                <a:cs typeface="Arial"/>
              </a:rPr>
              <a:t>Trait</a:t>
            </a:r>
            <a:endParaRPr sz="1600">
              <a:latin typeface="Arial"/>
              <a:cs typeface="Arial"/>
            </a:endParaRPr>
          </a:p>
        </p:txBody>
      </p:sp>
      <p:sp>
        <p:nvSpPr>
          <p:cNvPr id="10" name="object 10"/>
          <p:cNvSpPr txBox="1"/>
          <p:nvPr/>
        </p:nvSpPr>
        <p:spPr>
          <a:xfrm>
            <a:off x="7496047" y="2211069"/>
            <a:ext cx="3326129"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Arial"/>
                <a:cs typeface="Arial"/>
              </a:rPr>
              <a:t>Pearson’s</a:t>
            </a:r>
            <a:r>
              <a:rPr sz="1600" spc="-55" dirty="0">
                <a:latin typeface="Arial"/>
                <a:cs typeface="Arial"/>
              </a:rPr>
              <a:t> </a:t>
            </a:r>
            <a:r>
              <a:rPr sz="1600" dirty="0">
                <a:latin typeface="Arial"/>
                <a:cs typeface="Arial"/>
              </a:rPr>
              <a:t>R</a:t>
            </a:r>
            <a:r>
              <a:rPr sz="1600" spc="-50" dirty="0">
                <a:latin typeface="Arial"/>
                <a:cs typeface="Arial"/>
              </a:rPr>
              <a:t> </a:t>
            </a:r>
            <a:r>
              <a:rPr sz="1600" dirty="0">
                <a:latin typeface="Arial"/>
                <a:cs typeface="Arial"/>
              </a:rPr>
              <a:t>coefficient</a:t>
            </a:r>
            <a:r>
              <a:rPr sz="1600" spc="-55" dirty="0">
                <a:latin typeface="Arial"/>
                <a:cs typeface="Arial"/>
              </a:rPr>
              <a:t> </a:t>
            </a:r>
            <a:r>
              <a:rPr sz="1600" dirty="0">
                <a:latin typeface="Arial"/>
                <a:cs typeface="Arial"/>
              </a:rPr>
              <a:t>of</a:t>
            </a:r>
            <a:r>
              <a:rPr sz="1600" spc="-35" dirty="0">
                <a:latin typeface="Arial"/>
                <a:cs typeface="Arial"/>
              </a:rPr>
              <a:t> </a:t>
            </a:r>
            <a:r>
              <a:rPr sz="1600" spc="-10" dirty="0">
                <a:latin typeface="Arial"/>
                <a:cs typeface="Arial"/>
              </a:rPr>
              <a:t>correlation</a:t>
            </a:r>
            <a:endParaRPr sz="1600">
              <a:latin typeface="Arial"/>
              <a:cs typeface="Arial"/>
            </a:endParaRPr>
          </a:p>
        </p:txBody>
      </p:sp>
      <p:grpSp>
        <p:nvGrpSpPr>
          <p:cNvPr id="11" name="object 11"/>
          <p:cNvGrpSpPr/>
          <p:nvPr/>
        </p:nvGrpSpPr>
        <p:grpSpPr>
          <a:xfrm>
            <a:off x="7794625" y="0"/>
            <a:ext cx="4397375" cy="6858000"/>
            <a:chOff x="7794625" y="0"/>
            <a:chExt cx="4397375" cy="6858000"/>
          </a:xfrm>
        </p:grpSpPr>
        <p:pic>
          <p:nvPicPr>
            <p:cNvPr id="12" name="object 12"/>
            <p:cNvPicPr/>
            <p:nvPr/>
          </p:nvPicPr>
          <p:blipFill>
            <a:blip r:embed="rId6" cstate="print"/>
            <a:stretch>
              <a:fillRect/>
            </a:stretch>
          </p:blipFill>
          <p:spPr>
            <a:xfrm>
              <a:off x="7794625" y="2507360"/>
              <a:ext cx="2850388" cy="2913126"/>
            </a:xfrm>
            <a:prstGeom prst="rect">
              <a:avLst/>
            </a:prstGeom>
          </p:spPr>
        </p:pic>
        <p:sp>
          <p:nvSpPr>
            <p:cNvPr id="13" name="object 13"/>
            <p:cNvSpPr/>
            <p:nvPr/>
          </p:nvSpPr>
          <p:spPr>
            <a:xfrm>
              <a:off x="9522714" y="0"/>
              <a:ext cx="2669540" cy="6858000"/>
            </a:xfrm>
            <a:custGeom>
              <a:avLst/>
              <a:gdLst/>
              <a:ahLst/>
              <a:cxnLst/>
              <a:rect l="l" t="t" r="r" b="b"/>
              <a:pathLst>
                <a:path w="2669540" h="6858000">
                  <a:moveTo>
                    <a:pt x="2669286" y="5430647"/>
                  </a:moveTo>
                  <a:lnTo>
                    <a:pt x="0" y="5430647"/>
                  </a:lnTo>
                  <a:lnTo>
                    <a:pt x="0" y="6858000"/>
                  </a:lnTo>
                  <a:lnTo>
                    <a:pt x="2669286" y="6858000"/>
                  </a:lnTo>
                  <a:lnTo>
                    <a:pt x="2669286" y="5430647"/>
                  </a:lnTo>
                  <a:close/>
                </a:path>
                <a:path w="2669540" h="6858000">
                  <a:moveTo>
                    <a:pt x="2669286" y="0"/>
                  </a:moveTo>
                  <a:lnTo>
                    <a:pt x="0" y="0"/>
                  </a:lnTo>
                  <a:lnTo>
                    <a:pt x="0" y="1427353"/>
                  </a:lnTo>
                  <a:lnTo>
                    <a:pt x="2669286" y="1427353"/>
                  </a:lnTo>
                  <a:lnTo>
                    <a:pt x="2669286" y="0"/>
                  </a:lnTo>
                  <a:close/>
                </a:path>
              </a:pathLst>
            </a:custGeom>
            <a:solidFill>
              <a:srgbClr val="FFFFFF"/>
            </a:solidFill>
          </p:spPr>
          <p:txBody>
            <a:bodyPr wrap="square" lIns="0" tIns="0" rIns="0" bIns="0" rtlCol="0"/>
            <a:lstStyle/>
            <a:p>
              <a:endParaRPr/>
            </a:p>
          </p:txBody>
        </p:sp>
      </p:grpSp>
      <p:sp>
        <p:nvSpPr>
          <p:cNvPr id="14" name="object 14"/>
          <p:cNvSpPr txBox="1"/>
          <p:nvPr/>
        </p:nvSpPr>
        <p:spPr>
          <a:xfrm>
            <a:off x="6758431" y="5439867"/>
            <a:ext cx="4878070" cy="1042035"/>
          </a:xfrm>
          <a:prstGeom prst="rect">
            <a:avLst/>
          </a:prstGeom>
        </p:spPr>
        <p:txBody>
          <a:bodyPr vert="horz" wrap="square" lIns="0" tIns="12065" rIns="0" bIns="0" rtlCol="0">
            <a:spAutoFit/>
          </a:bodyPr>
          <a:lstStyle/>
          <a:p>
            <a:pPr marL="161925" algn="ctr">
              <a:lnSpc>
                <a:spcPct val="100000"/>
              </a:lnSpc>
              <a:spcBef>
                <a:spcPts val="95"/>
              </a:spcBef>
            </a:pPr>
            <a:r>
              <a:rPr sz="1600" spc="-25" dirty="0">
                <a:latin typeface="Arial"/>
                <a:cs typeface="Arial"/>
              </a:rPr>
              <a:t>PGS</a:t>
            </a:r>
            <a:endParaRPr sz="1600">
              <a:latin typeface="Arial"/>
              <a:cs typeface="Arial"/>
            </a:endParaRPr>
          </a:p>
          <a:p>
            <a:pPr>
              <a:lnSpc>
                <a:spcPct val="100000"/>
              </a:lnSpc>
            </a:pPr>
            <a:endParaRPr sz="1600">
              <a:latin typeface="Arial"/>
              <a:cs typeface="Arial"/>
            </a:endParaRPr>
          </a:p>
          <a:p>
            <a:pPr>
              <a:lnSpc>
                <a:spcPct val="100000"/>
              </a:lnSpc>
              <a:spcBef>
                <a:spcPts val="5"/>
              </a:spcBef>
            </a:pPr>
            <a:endParaRPr sz="1600">
              <a:latin typeface="Arial"/>
              <a:cs typeface="Arial"/>
            </a:endParaRPr>
          </a:p>
          <a:p>
            <a:pPr marL="12700">
              <a:lnSpc>
                <a:spcPct val="100000"/>
              </a:lnSpc>
            </a:pPr>
            <a:r>
              <a:rPr sz="2000" dirty="0">
                <a:latin typeface="Arial"/>
                <a:cs typeface="Arial"/>
              </a:rPr>
              <a:t>Note:</a:t>
            </a:r>
            <a:r>
              <a:rPr sz="2000" spc="-40" dirty="0">
                <a:latin typeface="Arial"/>
                <a:cs typeface="Arial"/>
              </a:rPr>
              <a:t> </a:t>
            </a:r>
            <a:r>
              <a:rPr sz="2000" dirty="0">
                <a:latin typeface="Arial"/>
                <a:cs typeface="Arial"/>
              </a:rPr>
              <a:t>In</a:t>
            </a:r>
            <a:r>
              <a:rPr sz="2000" spc="-35" dirty="0">
                <a:latin typeface="Arial"/>
                <a:cs typeface="Arial"/>
              </a:rPr>
              <a:t> </a:t>
            </a:r>
            <a:r>
              <a:rPr sz="2000" dirty="0">
                <a:latin typeface="Arial"/>
                <a:cs typeface="Arial"/>
              </a:rPr>
              <a:t>this</a:t>
            </a:r>
            <a:r>
              <a:rPr sz="2000" spc="-25" dirty="0">
                <a:latin typeface="Arial"/>
                <a:cs typeface="Arial"/>
              </a:rPr>
              <a:t> </a:t>
            </a:r>
            <a:r>
              <a:rPr sz="2000" dirty="0">
                <a:latin typeface="Arial"/>
                <a:cs typeface="Arial"/>
              </a:rPr>
              <a:t>example</a:t>
            </a:r>
            <a:r>
              <a:rPr sz="2000" spc="-35" dirty="0">
                <a:latin typeface="Arial"/>
                <a:cs typeface="Arial"/>
              </a:rPr>
              <a:t> </a:t>
            </a:r>
            <a:r>
              <a:rPr sz="2000" dirty="0">
                <a:latin typeface="Arial"/>
                <a:cs typeface="Arial"/>
              </a:rPr>
              <a:t>the</a:t>
            </a:r>
            <a:r>
              <a:rPr sz="2000" spc="-30" dirty="0">
                <a:latin typeface="Arial"/>
                <a:cs typeface="Arial"/>
              </a:rPr>
              <a:t> </a:t>
            </a:r>
            <a:r>
              <a:rPr sz="2000" dirty="0">
                <a:latin typeface="Arial"/>
                <a:cs typeface="Arial"/>
              </a:rPr>
              <a:t>trait</a:t>
            </a:r>
            <a:r>
              <a:rPr sz="2000" spc="-40" dirty="0">
                <a:latin typeface="Arial"/>
                <a:cs typeface="Arial"/>
              </a:rPr>
              <a:t> </a:t>
            </a:r>
            <a:r>
              <a:rPr sz="2000" dirty="0">
                <a:latin typeface="Arial"/>
                <a:cs typeface="Arial"/>
              </a:rPr>
              <a:t>is</a:t>
            </a:r>
            <a:r>
              <a:rPr sz="2000" spc="-15" dirty="0">
                <a:latin typeface="Arial"/>
                <a:cs typeface="Arial"/>
              </a:rPr>
              <a:t> </a:t>
            </a:r>
            <a:r>
              <a:rPr sz="2000" spc="-10" dirty="0">
                <a:latin typeface="Arial"/>
                <a:cs typeface="Arial"/>
              </a:rPr>
              <a:t>continuous</a:t>
            </a:r>
            <a:endParaRPr sz="20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spc="-10" dirty="0"/>
              <a:t>SNP/Variant</a:t>
            </a:r>
            <a:r>
              <a:rPr spc="-110" dirty="0"/>
              <a:t> </a:t>
            </a:r>
            <a:r>
              <a:rPr dirty="0"/>
              <a:t>selection</a:t>
            </a:r>
            <a:r>
              <a:rPr spc="-110" dirty="0"/>
              <a:t> </a:t>
            </a:r>
            <a:r>
              <a:rPr spc="-10" dirty="0"/>
              <a:t>problem</a:t>
            </a:r>
          </a:p>
        </p:txBody>
      </p:sp>
      <p:pic>
        <p:nvPicPr>
          <p:cNvPr id="3" name="object 3"/>
          <p:cNvPicPr/>
          <p:nvPr/>
        </p:nvPicPr>
        <p:blipFill>
          <a:blip r:embed="rId2" cstate="print"/>
          <a:stretch>
            <a:fillRect/>
          </a:stretch>
        </p:blipFill>
        <p:spPr>
          <a:xfrm>
            <a:off x="105422" y="1883117"/>
            <a:ext cx="9715500" cy="3742245"/>
          </a:xfrm>
          <a:prstGeom prst="rect">
            <a:avLst/>
          </a:prstGeom>
        </p:spPr>
      </p:pic>
      <p:sp>
        <p:nvSpPr>
          <p:cNvPr id="4" name="object 4"/>
          <p:cNvSpPr txBox="1"/>
          <p:nvPr/>
        </p:nvSpPr>
        <p:spPr>
          <a:xfrm>
            <a:off x="3670172" y="3310889"/>
            <a:ext cx="167005" cy="33083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a:cs typeface="Arial"/>
              </a:rPr>
              <a:t>1</a:t>
            </a:r>
            <a:endParaRPr sz="2000">
              <a:latin typeface="Arial"/>
              <a:cs typeface="Arial"/>
            </a:endParaRPr>
          </a:p>
        </p:txBody>
      </p:sp>
      <p:sp>
        <p:nvSpPr>
          <p:cNvPr id="5" name="object 5"/>
          <p:cNvSpPr txBox="1"/>
          <p:nvPr/>
        </p:nvSpPr>
        <p:spPr>
          <a:xfrm>
            <a:off x="4383785" y="2802763"/>
            <a:ext cx="167005" cy="33083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a:cs typeface="Arial"/>
              </a:rPr>
              <a:t>2</a:t>
            </a:r>
            <a:endParaRPr sz="2000">
              <a:latin typeface="Arial"/>
              <a:cs typeface="Arial"/>
            </a:endParaRPr>
          </a:p>
        </p:txBody>
      </p:sp>
      <p:sp>
        <p:nvSpPr>
          <p:cNvPr id="6" name="object 6"/>
          <p:cNvSpPr txBox="1"/>
          <p:nvPr/>
        </p:nvSpPr>
        <p:spPr>
          <a:xfrm>
            <a:off x="4941189" y="3202939"/>
            <a:ext cx="167005" cy="33083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a:cs typeface="Arial"/>
              </a:rPr>
              <a:t>3</a:t>
            </a:r>
            <a:endParaRPr sz="2000">
              <a:latin typeface="Arial"/>
              <a:cs typeface="Arial"/>
            </a:endParaRPr>
          </a:p>
        </p:txBody>
      </p:sp>
      <p:sp>
        <p:nvSpPr>
          <p:cNvPr id="7" name="object 7"/>
          <p:cNvSpPr txBox="1"/>
          <p:nvPr/>
        </p:nvSpPr>
        <p:spPr>
          <a:xfrm>
            <a:off x="6926071" y="2910586"/>
            <a:ext cx="167005" cy="33083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a:cs typeface="Arial"/>
              </a:rPr>
              <a:t>4</a:t>
            </a:r>
            <a:endParaRPr sz="2000">
              <a:latin typeface="Arial"/>
              <a:cs typeface="Arial"/>
            </a:endParaRPr>
          </a:p>
        </p:txBody>
      </p:sp>
      <p:sp>
        <p:nvSpPr>
          <p:cNvPr id="8" name="object 8"/>
          <p:cNvSpPr txBox="1"/>
          <p:nvPr/>
        </p:nvSpPr>
        <p:spPr>
          <a:xfrm>
            <a:off x="8855709" y="1932813"/>
            <a:ext cx="167005" cy="33083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a:cs typeface="Arial"/>
              </a:rPr>
              <a:t>5</a:t>
            </a:r>
            <a:endParaRPr sz="2000">
              <a:latin typeface="Arial"/>
              <a:cs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88594" rIns="0" bIns="0" rtlCol="0">
            <a:spAutoFit/>
          </a:bodyPr>
          <a:lstStyle/>
          <a:p>
            <a:pPr marL="12700">
              <a:lnSpc>
                <a:spcPct val="100000"/>
              </a:lnSpc>
              <a:spcBef>
                <a:spcPts val="95"/>
              </a:spcBef>
            </a:pPr>
            <a:r>
              <a:rPr dirty="0"/>
              <a:t>SNP/variant</a:t>
            </a:r>
            <a:r>
              <a:rPr spc="-140" dirty="0"/>
              <a:t> </a:t>
            </a:r>
            <a:r>
              <a:rPr dirty="0"/>
              <a:t>selection</a:t>
            </a:r>
            <a:r>
              <a:rPr spc="-140" dirty="0"/>
              <a:t> </a:t>
            </a:r>
            <a:r>
              <a:rPr spc="-10" dirty="0"/>
              <a:t>problem</a:t>
            </a:r>
          </a:p>
        </p:txBody>
      </p:sp>
      <p:pic>
        <p:nvPicPr>
          <p:cNvPr id="3" name="object 3"/>
          <p:cNvPicPr/>
          <p:nvPr/>
        </p:nvPicPr>
        <p:blipFill>
          <a:blip r:embed="rId2" cstate="print"/>
          <a:stretch>
            <a:fillRect/>
          </a:stretch>
        </p:blipFill>
        <p:spPr>
          <a:xfrm>
            <a:off x="105422" y="1883117"/>
            <a:ext cx="9715500" cy="3742245"/>
          </a:xfrm>
          <a:prstGeom prst="rect">
            <a:avLst/>
          </a:prstGeom>
        </p:spPr>
      </p:pic>
      <p:sp>
        <p:nvSpPr>
          <p:cNvPr id="4" name="object 4"/>
          <p:cNvSpPr txBox="1"/>
          <p:nvPr/>
        </p:nvSpPr>
        <p:spPr>
          <a:xfrm>
            <a:off x="3670172" y="3310889"/>
            <a:ext cx="167005" cy="33083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a:cs typeface="Arial"/>
              </a:rPr>
              <a:t>1</a:t>
            </a:r>
            <a:endParaRPr sz="2000">
              <a:latin typeface="Arial"/>
              <a:cs typeface="Arial"/>
            </a:endParaRPr>
          </a:p>
        </p:txBody>
      </p:sp>
      <p:sp>
        <p:nvSpPr>
          <p:cNvPr id="5" name="object 5"/>
          <p:cNvSpPr txBox="1"/>
          <p:nvPr/>
        </p:nvSpPr>
        <p:spPr>
          <a:xfrm>
            <a:off x="4383785" y="2802763"/>
            <a:ext cx="167005" cy="33083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a:cs typeface="Arial"/>
              </a:rPr>
              <a:t>2</a:t>
            </a:r>
            <a:endParaRPr sz="2000">
              <a:latin typeface="Arial"/>
              <a:cs typeface="Arial"/>
            </a:endParaRPr>
          </a:p>
        </p:txBody>
      </p:sp>
      <p:sp>
        <p:nvSpPr>
          <p:cNvPr id="6" name="object 6"/>
          <p:cNvSpPr txBox="1"/>
          <p:nvPr/>
        </p:nvSpPr>
        <p:spPr>
          <a:xfrm>
            <a:off x="4941189" y="3202939"/>
            <a:ext cx="167005" cy="33083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a:cs typeface="Arial"/>
              </a:rPr>
              <a:t>3</a:t>
            </a:r>
            <a:endParaRPr sz="2000">
              <a:latin typeface="Arial"/>
              <a:cs typeface="Arial"/>
            </a:endParaRPr>
          </a:p>
        </p:txBody>
      </p:sp>
      <p:sp>
        <p:nvSpPr>
          <p:cNvPr id="7" name="object 7"/>
          <p:cNvSpPr txBox="1"/>
          <p:nvPr/>
        </p:nvSpPr>
        <p:spPr>
          <a:xfrm>
            <a:off x="6926071" y="2910586"/>
            <a:ext cx="167005" cy="33083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a:cs typeface="Arial"/>
              </a:rPr>
              <a:t>4</a:t>
            </a:r>
            <a:endParaRPr sz="2000">
              <a:latin typeface="Arial"/>
              <a:cs typeface="Arial"/>
            </a:endParaRPr>
          </a:p>
        </p:txBody>
      </p:sp>
      <p:sp>
        <p:nvSpPr>
          <p:cNvPr id="8" name="object 8"/>
          <p:cNvSpPr txBox="1"/>
          <p:nvPr/>
        </p:nvSpPr>
        <p:spPr>
          <a:xfrm>
            <a:off x="8855709" y="1932813"/>
            <a:ext cx="167005" cy="33083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a:cs typeface="Arial"/>
              </a:rPr>
              <a:t>5</a:t>
            </a:r>
            <a:endParaRPr sz="2000">
              <a:latin typeface="Arial"/>
              <a:cs typeface="Arial"/>
            </a:endParaRPr>
          </a:p>
        </p:txBody>
      </p:sp>
      <p:sp>
        <p:nvSpPr>
          <p:cNvPr id="9" name="object 9"/>
          <p:cNvSpPr txBox="1"/>
          <p:nvPr/>
        </p:nvSpPr>
        <p:spPr>
          <a:xfrm>
            <a:off x="1149502" y="3821048"/>
            <a:ext cx="167005" cy="330835"/>
          </a:xfrm>
          <a:prstGeom prst="rect">
            <a:avLst/>
          </a:prstGeom>
        </p:spPr>
        <p:txBody>
          <a:bodyPr vert="horz" wrap="square" lIns="0" tIns="12700" rIns="0" bIns="0" rtlCol="0">
            <a:spAutoFit/>
          </a:bodyPr>
          <a:lstStyle/>
          <a:p>
            <a:pPr marL="12700">
              <a:lnSpc>
                <a:spcPct val="100000"/>
              </a:lnSpc>
              <a:spcBef>
                <a:spcPts val="100"/>
              </a:spcBef>
            </a:pPr>
            <a:r>
              <a:rPr sz="2000" spc="-50" dirty="0">
                <a:solidFill>
                  <a:srgbClr val="FF0000"/>
                </a:solidFill>
                <a:latin typeface="Arial"/>
                <a:cs typeface="Arial"/>
              </a:rPr>
              <a:t>6</a:t>
            </a:r>
            <a:endParaRPr sz="2000">
              <a:latin typeface="Arial"/>
              <a:cs typeface="Arial"/>
            </a:endParaRPr>
          </a:p>
        </p:txBody>
      </p:sp>
      <p:sp>
        <p:nvSpPr>
          <p:cNvPr id="10" name="object 10"/>
          <p:cNvSpPr txBox="1"/>
          <p:nvPr/>
        </p:nvSpPr>
        <p:spPr>
          <a:xfrm>
            <a:off x="2514092" y="3711066"/>
            <a:ext cx="167005" cy="330835"/>
          </a:xfrm>
          <a:prstGeom prst="rect">
            <a:avLst/>
          </a:prstGeom>
        </p:spPr>
        <p:txBody>
          <a:bodyPr vert="horz" wrap="square" lIns="0" tIns="12700" rIns="0" bIns="0" rtlCol="0">
            <a:spAutoFit/>
          </a:bodyPr>
          <a:lstStyle/>
          <a:p>
            <a:pPr marL="12700">
              <a:lnSpc>
                <a:spcPct val="100000"/>
              </a:lnSpc>
              <a:spcBef>
                <a:spcPts val="100"/>
              </a:spcBef>
            </a:pPr>
            <a:r>
              <a:rPr sz="2000" spc="-50" dirty="0">
                <a:solidFill>
                  <a:srgbClr val="FF0000"/>
                </a:solidFill>
                <a:latin typeface="Arial"/>
                <a:cs typeface="Arial"/>
              </a:rPr>
              <a:t>7</a:t>
            </a:r>
            <a:endParaRPr sz="2000">
              <a:latin typeface="Arial"/>
              <a:cs typeface="Arial"/>
            </a:endParaRPr>
          </a:p>
        </p:txBody>
      </p:sp>
      <p:sp>
        <p:nvSpPr>
          <p:cNvPr id="11" name="object 11"/>
          <p:cNvSpPr txBox="1"/>
          <p:nvPr/>
        </p:nvSpPr>
        <p:spPr>
          <a:xfrm>
            <a:off x="4835397" y="3620770"/>
            <a:ext cx="981075" cy="421640"/>
          </a:xfrm>
          <a:prstGeom prst="rect">
            <a:avLst/>
          </a:prstGeom>
        </p:spPr>
        <p:txBody>
          <a:bodyPr vert="horz" wrap="square" lIns="0" tIns="12700" rIns="0" bIns="0" rtlCol="0">
            <a:spAutoFit/>
          </a:bodyPr>
          <a:lstStyle/>
          <a:p>
            <a:pPr marL="38100">
              <a:lnSpc>
                <a:spcPts val="1555"/>
              </a:lnSpc>
              <a:spcBef>
                <a:spcPts val="100"/>
              </a:spcBef>
            </a:pPr>
            <a:r>
              <a:rPr sz="2000" spc="-50" dirty="0">
                <a:solidFill>
                  <a:srgbClr val="FF0000"/>
                </a:solidFill>
                <a:latin typeface="Arial"/>
                <a:cs typeface="Arial"/>
              </a:rPr>
              <a:t>8</a:t>
            </a:r>
            <a:endParaRPr sz="2000">
              <a:latin typeface="Arial"/>
              <a:cs typeface="Arial"/>
            </a:endParaRPr>
          </a:p>
          <a:p>
            <a:pPr marL="281940">
              <a:lnSpc>
                <a:spcPts val="1555"/>
              </a:lnSpc>
            </a:pPr>
            <a:r>
              <a:rPr sz="3000" spc="-44" baseline="-31944" dirty="0">
                <a:solidFill>
                  <a:srgbClr val="FF0000"/>
                </a:solidFill>
                <a:latin typeface="Arial"/>
                <a:cs typeface="Arial"/>
              </a:rPr>
              <a:t>9</a:t>
            </a:r>
            <a:r>
              <a:rPr sz="2000" spc="-30" dirty="0">
                <a:solidFill>
                  <a:srgbClr val="FF0000"/>
                </a:solidFill>
                <a:latin typeface="Arial"/>
                <a:cs typeface="Arial"/>
              </a:rPr>
              <a:t>10</a:t>
            </a:r>
            <a:r>
              <a:rPr sz="3000" spc="-44" baseline="-23611" dirty="0">
                <a:solidFill>
                  <a:srgbClr val="FF0000"/>
                </a:solidFill>
                <a:latin typeface="Arial"/>
                <a:cs typeface="Arial"/>
              </a:rPr>
              <a:t>11</a:t>
            </a:r>
            <a:endParaRPr sz="3000" baseline="-23611">
              <a:latin typeface="Arial"/>
              <a:cs typeface="Arial"/>
            </a:endParaRPr>
          </a:p>
        </p:txBody>
      </p:sp>
      <p:sp>
        <p:nvSpPr>
          <p:cNvPr id="12" name="object 12"/>
          <p:cNvSpPr txBox="1"/>
          <p:nvPr/>
        </p:nvSpPr>
        <p:spPr>
          <a:xfrm>
            <a:off x="5703696" y="3910660"/>
            <a:ext cx="682625" cy="331470"/>
          </a:xfrm>
          <a:prstGeom prst="rect">
            <a:avLst/>
          </a:prstGeom>
        </p:spPr>
        <p:txBody>
          <a:bodyPr vert="horz" wrap="square" lIns="0" tIns="13335" rIns="0" bIns="0" rtlCol="0">
            <a:spAutoFit/>
          </a:bodyPr>
          <a:lstStyle/>
          <a:p>
            <a:pPr marL="38100">
              <a:lnSpc>
                <a:spcPct val="100000"/>
              </a:lnSpc>
              <a:spcBef>
                <a:spcPts val="105"/>
              </a:spcBef>
            </a:pPr>
            <a:r>
              <a:rPr sz="3000" baseline="-15277" dirty="0">
                <a:solidFill>
                  <a:srgbClr val="FF0000"/>
                </a:solidFill>
                <a:latin typeface="Arial"/>
                <a:cs typeface="Arial"/>
              </a:rPr>
              <a:t>12</a:t>
            </a:r>
            <a:r>
              <a:rPr sz="3000" spc="-375" baseline="-15277" dirty="0">
                <a:solidFill>
                  <a:srgbClr val="FF0000"/>
                </a:solidFill>
                <a:latin typeface="Arial"/>
                <a:cs typeface="Arial"/>
              </a:rPr>
              <a:t> </a:t>
            </a:r>
            <a:r>
              <a:rPr sz="2000" spc="-25" dirty="0">
                <a:solidFill>
                  <a:srgbClr val="FF0000"/>
                </a:solidFill>
                <a:latin typeface="Arial"/>
                <a:cs typeface="Arial"/>
              </a:rPr>
              <a:t>13</a:t>
            </a:r>
            <a:endParaRPr sz="2000">
              <a:latin typeface="Arial"/>
              <a:cs typeface="Arial"/>
            </a:endParaRPr>
          </a:p>
        </p:txBody>
      </p:sp>
      <p:sp>
        <p:nvSpPr>
          <p:cNvPr id="13" name="object 13"/>
          <p:cNvSpPr txBox="1"/>
          <p:nvPr/>
        </p:nvSpPr>
        <p:spPr>
          <a:xfrm>
            <a:off x="7207757" y="3921633"/>
            <a:ext cx="309245" cy="330835"/>
          </a:xfrm>
          <a:prstGeom prst="rect">
            <a:avLst/>
          </a:prstGeom>
        </p:spPr>
        <p:txBody>
          <a:bodyPr vert="horz" wrap="square" lIns="0" tIns="12700" rIns="0" bIns="0" rtlCol="0">
            <a:spAutoFit/>
          </a:bodyPr>
          <a:lstStyle/>
          <a:p>
            <a:pPr marL="12700">
              <a:lnSpc>
                <a:spcPct val="100000"/>
              </a:lnSpc>
              <a:spcBef>
                <a:spcPts val="100"/>
              </a:spcBef>
            </a:pPr>
            <a:r>
              <a:rPr sz="2000" spc="-25" dirty="0">
                <a:solidFill>
                  <a:srgbClr val="FF0000"/>
                </a:solidFill>
                <a:latin typeface="Arial"/>
                <a:cs typeface="Arial"/>
              </a:rPr>
              <a:t>14</a:t>
            </a:r>
            <a:endParaRPr sz="2000">
              <a:latin typeface="Arial"/>
              <a:cs typeface="Arial"/>
            </a:endParaRPr>
          </a:p>
        </p:txBody>
      </p:sp>
      <p:sp>
        <p:nvSpPr>
          <p:cNvPr id="14" name="object 14"/>
          <p:cNvSpPr txBox="1"/>
          <p:nvPr/>
        </p:nvSpPr>
        <p:spPr>
          <a:xfrm>
            <a:off x="7759445" y="3658615"/>
            <a:ext cx="309245" cy="330835"/>
          </a:xfrm>
          <a:prstGeom prst="rect">
            <a:avLst/>
          </a:prstGeom>
        </p:spPr>
        <p:txBody>
          <a:bodyPr vert="horz" wrap="square" lIns="0" tIns="12700" rIns="0" bIns="0" rtlCol="0">
            <a:spAutoFit/>
          </a:bodyPr>
          <a:lstStyle/>
          <a:p>
            <a:pPr marL="12700">
              <a:lnSpc>
                <a:spcPct val="100000"/>
              </a:lnSpc>
              <a:spcBef>
                <a:spcPts val="100"/>
              </a:spcBef>
            </a:pPr>
            <a:r>
              <a:rPr sz="2000" spc="-25" dirty="0">
                <a:solidFill>
                  <a:srgbClr val="FF0000"/>
                </a:solidFill>
                <a:latin typeface="Arial"/>
                <a:cs typeface="Arial"/>
              </a:rPr>
              <a:t>15</a:t>
            </a:r>
            <a:endParaRPr sz="2000">
              <a:latin typeface="Arial"/>
              <a:cs typeface="Arial"/>
            </a:endParaRPr>
          </a:p>
        </p:txBody>
      </p:sp>
      <p:sp>
        <p:nvSpPr>
          <p:cNvPr id="15" name="object 15"/>
          <p:cNvSpPr txBox="1"/>
          <p:nvPr/>
        </p:nvSpPr>
        <p:spPr>
          <a:xfrm>
            <a:off x="549046" y="1335786"/>
            <a:ext cx="286512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Arial"/>
                <a:cs typeface="Arial"/>
              </a:rPr>
              <a:t>What</a:t>
            </a:r>
            <a:r>
              <a:rPr sz="2000" spc="-65" dirty="0">
                <a:latin typeface="Arial"/>
                <a:cs typeface="Arial"/>
              </a:rPr>
              <a:t> </a:t>
            </a:r>
            <a:r>
              <a:rPr sz="2000" dirty="0">
                <a:latin typeface="Arial"/>
                <a:cs typeface="Arial"/>
              </a:rPr>
              <a:t>would</a:t>
            </a:r>
            <a:r>
              <a:rPr sz="2000" spc="-25" dirty="0">
                <a:latin typeface="Arial"/>
                <a:cs typeface="Arial"/>
              </a:rPr>
              <a:t> </a:t>
            </a:r>
            <a:r>
              <a:rPr sz="2000" dirty="0">
                <a:latin typeface="Arial"/>
                <a:cs typeface="Arial"/>
              </a:rPr>
              <a:t>you</a:t>
            </a:r>
            <a:r>
              <a:rPr sz="2000" spc="-45" dirty="0">
                <a:latin typeface="Arial"/>
                <a:cs typeface="Arial"/>
              </a:rPr>
              <a:t> </a:t>
            </a:r>
            <a:r>
              <a:rPr sz="2000" spc="-10" dirty="0">
                <a:latin typeface="Arial"/>
                <a:cs typeface="Arial"/>
              </a:rPr>
              <a:t>choose?</a:t>
            </a:r>
            <a:endParaRPr sz="2000">
              <a:latin typeface="Arial"/>
              <a:cs typeface="Arial"/>
            </a:endParaRPr>
          </a:p>
        </p:txBody>
      </p:sp>
      <p:sp>
        <p:nvSpPr>
          <p:cNvPr id="16" name="object 16"/>
          <p:cNvSpPr/>
          <p:nvPr/>
        </p:nvSpPr>
        <p:spPr>
          <a:xfrm>
            <a:off x="6846443" y="5053203"/>
            <a:ext cx="5170805" cy="1631314"/>
          </a:xfrm>
          <a:custGeom>
            <a:avLst/>
            <a:gdLst/>
            <a:ahLst/>
            <a:cxnLst/>
            <a:rect l="l" t="t" r="r" b="b"/>
            <a:pathLst>
              <a:path w="5170805" h="1631315">
                <a:moveTo>
                  <a:pt x="5170805" y="0"/>
                </a:moveTo>
                <a:lnTo>
                  <a:pt x="0" y="0"/>
                </a:lnTo>
                <a:lnTo>
                  <a:pt x="0" y="1631188"/>
                </a:lnTo>
                <a:lnTo>
                  <a:pt x="5170805" y="1631188"/>
                </a:lnTo>
                <a:lnTo>
                  <a:pt x="5170805" y="0"/>
                </a:lnTo>
                <a:close/>
              </a:path>
            </a:pathLst>
          </a:custGeom>
          <a:solidFill>
            <a:srgbClr val="FFFFFF"/>
          </a:solidFill>
        </p:spPr>
        <p:txBody>
          <a:bodyPr wrap="square" lIns="0" tIns="0" rIns="0" bIns="0" rtlCol="0"/>
          <a:lstStyle/>
          <a:p>
            <a:endParaRPr/>
          </a:p>
        </p:txBody>
      </p:sp>
      <p:sp>
        <p:nvSpPr>
          <p:cNvPr id="17" name="object 17"/>
          <p:cNvSpPr txBox="1"/>
          <p:nvPr/>
        </p:nvSpPr>
        <p:spPr>
          <a:xfrm>
            <a:off x="6846443" y="5053203"/>
            <a:ext cx="5170805" cy="1631314"/>
          </a:xfrm>
          <a:prstGeom prst="rect">
            <a:avLst/>
          </a:prstGeom>
          <a:ln w="9525">
            <a:solidFill>
              <a:srgbClr val="000000"/>
            </a:solidFill>
          </a:ln>
        </p:spPr>
        <p:txBody>
          <a:bodyPr vert="horz" wrap="square" lIns="0" tIns="39370" rIns="0" bIns="0" rtlCol="0">
            <a:spAutoFit/>
          </a:bodyPr>
          <a:lstStyle/>
          <a:p>
            <a:pPr marL="549275" indent="-457200">
              <a:lnSpc>
                <a:spcPct val="100000"/>
              </a:lnSpc>
              <a:spcBef>
                <a:spcPts val="310"/>
              </a:spcBef>
              <a:buAutoNum type="arabicParenR"/>
              <a:tabLst>
                <a:tab pos="549275" algn="l"/>
              </a:tabLst>
            </a:pPr>
            <a:r>
              <a:rPr sz="2000" dirty="0">
                <a:latin typeface="Arial"/>
                <a:cs typeface="Arial"/>
              </a:rPr>
              <a:t>SNPs</a:t>
            </a:r>
            <a:r>
              <a:rPr sz="2000" spc="-20" dirty="0">
                <a:latin typeface="Arial"/>
                <a:cs typeface="Arial"/>
              </a:rPr>
              <a:t> </a:t>
            </a:r>
            <a:r>
              <a:rPr sz="2000" dirty="0">
                <a:latin typeface="Arial"/>
                <a:cs typeface="Arial"/>
              </a:rPr>
              <a:t>1-5</a:t>
            </a:r>
            <a:r>
              <a:rPr sz="2000" spc="-45" dirty="0">
                <a:latin typeface="Arial"/>
                <a:cs typeface="Arial"/>
              </a:rPr>
              <a:t> </a:t>
            </a:r>
            <a:r>
              <a:rPr sz="2000" spc="-10" dirty="0">
                <a:latin typeface="Arial"/>
                <a:cs typeface="Arial"/>
              </a:rPr>
              <a:t>(genome-</a:t>
            </a:r>
            <a:r>
              <a:rPr sz="2000" dirty="0">
                <a:latin typeface="Arial"/>
                <a:cs typeface="Arial"/>
              </a:rPr>
              <a:t>wide</a:t>
            </a:r>
            <a:r>
              <a:rPr sz="2000" spc="-65" dirty="0">
                <a:latin typeface="Arial"/>
                <a:cs typeface="Arial"/>
              </a:rPr>
              <a:t> </a:t>
            </a:r>
            <a:r>
              <a:rPr sz="2000" spc="-10" dirty="0">
                <a:latin typeface="Arial"/>
                <a:cs typeface="Arial"/>
              </a:rPr>
              <a:t>significant)</a:t>
            </a:r>
            <a:endParaRPr sz="2000">
              <a:latin typeface="Arial"/>
              <a:cs typeface="Arial"/>
            </a:endParaRPr>
          </a:p>
          <a:p>
            <a:pPr marL="549275" indent="-457200">
              <a:lnSpc>
                <a:spcPct val="100000"/>
              </a:lnSpc>
              <a:buAutoNum type="arabicParenR"/>
              <a:tabLst>
                <a:tab pos="549275" algn="l"/>
              </a:tabLst>
            </a:pPr>
            <a:r>
              <a:rPr sz="2000" dirty="0">
                <a:latin typeface="Arial"/>
                <a:cs typeface="Arial"/>
              </a:rPr>
              <a:t>SNPs</a:t>
            </a:r>
            <a:r>
              <a:rPr sz="2000" spc="-30" dirty="0">
                <a:latin typeface="Arial"/>
                <a:cs typeface="Arial"/>
              </a:rPr>
              <a:t> </a:t>
            </a:r>
            <a:r>
              <a:rPr sz="2000" dirty="0">
                <a:latin typeface="Arial"/>
                <a:cs typeface="Arial"/>
              </a:rPr>
              <a:t>1-15</a:t>
            </a:r>
            <a:r>
              <a:rPr sz="2000" spc="-50" dirty="0">
                <a:latin typeface="Arial"/>
                <a:cs typeface="Arial"/>
              </a:rPr>
              <a:t> </a:t>
            </a:r>
            <a:r>
              <a:rPr sz="2000" spc="-10" dirty="0">
                <a:latin typeface="Arial"/>
                <a:cs typeface="Arial"/>
              </a:rPr>
              <a:t>(suggestive)</a:t>
            </a:r>
            <a:endParaRPr sz="2000">
              <a:latin typeface="Arial"/>
              <a:cs typeface="Arial"/>
            </a:endParaRPr>
          </a:p>
          <a:p>
            <a:pPr marL="549275" indent="-457200">
              <a:lnSpc>
                <a:spcPct val="100000"/>
              </a:lnSpc>
              <a:spcBef>
                <a:spcPts val="5"/>
              </a:spcBef>
              <a:buAutoNum type="arabicParenR"/>
              <a:tabLst>
                <a:tab pos="549275" algn="l"/>
              </a:tabLst>
            </a:pPr>
            <a:r>
              <a:rPr sz="2000" dirty="0">
                <a:latin typeface="Arial"/>
                <a:cs typeface="Arial"/>
              </a:rPr>
              <a:t>all</a:t>
            </a:r>
            <a:r>
              <a:rPr sz="2000" spc="-25" dirty="0">
                <a:latin typeface="Arial"/>
                <a:cs typeface="Arial"/>
              </a:rPr>
              <a:t> </a:t>
            </a:r>
            <a:r>
              <a:rPr sz="2000" dirty="0">
                <a:latin typeface="Arial"/>
                <a:cs typeface="Arial"/>
              </a:rPr>
              <a:t>SNPs</a:t>
            </a:r>
            <a:r>
              <a:rPr sz="2000" spc="-40" dirty="0">
                <a:latin typeface="Arial"/>
                <a:cs typeface="Arial"/>
              </a:rPr>
              <a:t> </a:t>
            </a:r>
            <a:r>
              <a:rPr sz="2000" dirty="0">
                <a:latin typeface="Arial"/>
                <a:cs typeface="Arial"/>
              </a:rPr>
              <a:t>with</a:t>
            </a:r>
            <a:r>
              <a:rPr sz="2000" spc="-30" dirty="0">
                <a:latin typeface="Arial"/>
                <a:cs typeface="Arial"/>
              </a:rPr>
              <a:t> </a:t>
            </a:r>
            <a:r>
              <a:rPr sz="2000" dirty="0">
                <a:latin typeface="Arial"/>
                <a:cs typeface="Arial"/>
              </a:rPr>
              <a:t>p-val</a:t>
            </a:r>
            <a:r>
              <a:rPr sz="2000" spc="-50" dirty="0">
                <a:latin typeface="Arial"/>
                <a:cs typeface="Arial"/>
              </a:rPr>
              <a:t> </a:t>
            </a:r>
            <a:r>
              <a:rPr sz="2000" dirty="0">
                <a:latin typeface="Arial"/>
                <a:cs typeface="Arial"/>
              </a:rPr>
              <a:t>&lt;</a:t>
            </a:r>
            <a:r>
              <a:rPr sz="2000" spc="-40" dirty="0">
                <a:latin typeface="Arial"/>
                <a:cs typeface="Arial"/>
              </a:rPr>
              <a:t> </a:t>
            </a:r>
            <a:r>
              <a:rPr sz="2000" spc="-10" dirty="0">
                <a:latin typeface="Arial"/>
                <a:cs typeface="Arial"/>
              </a:rPr>
              <a:t>0.001</a:t>
            </a:r>
            <a:endParaRPr sz="2000">
              <a:latin typeface="Arial"/>
              <a:cs typeface="Arial"/>
            </a:endParaRPr>
          </a:p>
          <a:p>
            <a:pPr marL="549275" indent="-457200">
              <a:lnSpc>
                <a:spcPct val="100000"/>
              </a:lnSpc>
              <a:buAutoNum type="arabicParenR"/>
              <a:tabLst>
                <a:tab pos="549275" algn="l"/>
              </a:tabLst>
            </a:pPr>
            <a:r>
              <a:rPr sz="2000" dirty="0">
                <a:latin typeface="Arial"/>
                <a:cs typeface="Arial"/>
              </a:rPr>
              <a:t>all</a:t>
            </a:r>
            <a:r>
              <a:rPr sz="2000" spc="-25" dirty="0">
                <a:latin typeface="Arial"/>
                <a:cs typeface="Arial"/>
              </a:rPr>
              <a:t> </a:t>
            </a:r>
            <a:r>
              <a:rPr sz="2000" dirty="0">
                <a:latin typeface="Arial"/>
                <a:cs typeface="Arial"/>
              </a:rPr>
              <a:t>SNPs</a:t>
            </a:r>
            <a:r>
              <a:rPr sz="2000" spc="-40" dirty="0">
                <a:latin typeface="Arial"/>
                <a:cs typeface="Arial"/>
              </a:rPr>
              <a:t> </a:t>
            </a:r>
            <a:r>
              <a:rPr sz="2000" dirty="0">
                <a:latin typeface="Arial"/>
                <a:cs typeface="Arial"/>
              </a:rPr>
              <a:t>with</a:t>
            </a:r>
            <a:r>
              <a:rPr sz="2000" spc="-30" dirty="0">
                <a:latin typeface="Arial"/>
                <a:cs typeface="Arial"/>
              </a:rPr>
              <a:t> </a:t>
            </a:r>
            <a:r>
              <a:rPr sz="2000" dirty="0">
                <a:latin typeface="Arial"/>
                <a:cs typeface="Arial"/>
              </a:rPr>
              <a:t>p-val</a:t>
            </a:r>
            <a:r>
              <a:rPr sz="2000" spc="-50" dirty="0">
                <a:latin typeface="Arial"/>
                <a:cs typeface="Arial"/>
              </a:rPr>
              <a:t> </a:t>
            </a:r>
            <a:r>
              <a:rPr sz="2000" dirty="0">
                <a:latin typeface="Arial"/>
                <a:cs typeface="Arial"/>
              </a:rPr>
              <a:t>&lt;</a:t>
            </a:r>
            <a:r>
              <a:rPr sz="2000" spc="-40" dirty="0">
                <a:latin typeface="Arial"/>
                <a:cs typeface="Arial"/>
              </a:rPr>
              <a:t> </a:t>
            </a:r>
            <a:r>
              <a:rPr sz="2000" spc="-20" dirty="0">
                <a:latin typeface="Arial"/>
                <a:cs typeface="Arial"/>
              </a:rPr>
              <a:t>0.05</a:t>
            </a:r>
            <a:endParaRPr sz="2000">
              <a:latin typeface="Arial"/>
              <a:cs typeface="Arial"/>
            </a:endParaRPr>
          </a:p>
          <a:p>
            <a:pPr marL="549275" indent="-457200">
              <a:lnSpc>
                <a:spcPct val="100000"/>
              </a:lnSpc>
              <a:buAutoNum type="arabicParenR"/>
              <a:tabLst>
                <a:tab pos="549275" algn="l"/>
              </a:tabLst>
            </a:pPr>
            <a:r>
              <a:rPr sz="2000" dirty="0">
                <a:latin typeface="Arial"/>
                <a:cs typeface="Arial"/>
              </a:rPr>
              <a:t>all</a:t>
            </a:r>
            <a:r>
              <a:rPr sz="2000" spc="-30" dirty="0">
                <a:latin typeface="Arial"/>
                <a:cs typeface="Arial"/>
              </a:rPr>
              <a:t> </a:t>
            </a:r>
            <a:r>
              <a:rPr sz="2000" spc="-20" dirty="0">
                <a:latin typeface="Arial"/>
                <a:cs typeface="Arial"/>
              </a:rPr>
              <a:t>SNPs</a:t>
            </a:r>
            <a:endParaRPr sz="20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dirty="0"/>
              <a:t>“Clumping</a:t>
            </a:r>
            <a:r>
              <a:rPr spc="-114" dirty="0"/>
              <a:t> </a:t>
            </a:r>
            <a:r>
              <a:rPr dirty="0"/>
              <a:t>and</a:t>
            </a:r>
            <a:r>
              <a:rPr spc="-110" dirty="0"/>
              <a:t> </a:t>
            </a:r>
            <a:r>
              <a:rPr dirty="0"/>
              <a:t>thresholding”</a:t>
            </a:r>
            <a:r>
              <a:rPr spc="-100" dirty="0"/>
              <a:t> </a:t>
            </a:r>
            <a:r>
              <a:rPr dirty="0"/>
              <a:t>method</a:t>
            </a:r>
            <a:r>
              <a:rPr spc="-100" dirty="0"/>
              <a:t> </a:t>
            </a:r>
            <a:r>
              <a:rPr spc="-10" dirty="0"/>
              <a:t>(C+T)</a:t>
            </a:r>
          </a:p>
        </p:txBody>
      </p:sp>
      <p:sp>
        <p:nvSpPr>
          <p:cNvPr id="3" name="object 3"/>
          <p:cNvSpPr txBox="1"/>
          <p:nvPr/>
        </p:nvSpPr>
        <p:spPr>
          <a:xfrm>
            <a:off x="739241" y="1384300"/>
            <a:ext cx="10242550" cy="1019810"/>
          </a:xfrm>
          <a:prstGeom prst="rect">
            <a:avLst/>
          </a:prstGeom>
        </p:spPr>
        <p:txBody>
          <a:bodyPr vert="horz" wrap="square" lIns="0" tIns="111760" rIns="0" bIns="0" rtlCol="0">
            <a:spAutoFit/>
          </a:bodyPr>
          <a:lstStyle/>
          <a:p>
            <a:pPr marL="240665" indent="-227965">
              <a:lnSpc>
                <a:spcPct val="100000"/>
              </a:lnSpc>
              <a:spcBef>
                <a:spcPts val="880"/>
              </a:spcBef>
              <a:buChar char="•"/>
              <a:tabLst>
                <a:tab pos="240665" algn="l"/>
              </a:tabLst>
            </a:pPr>
            <a:r>
              <a:rPr sz="1800" dirty="0">
                <a:latin typeface="Arial"/>
                <a:cs typeface="Arial"/>
              </a:rPr>
              <a:t>All</a:t>
            </a:r>
            <a:r>
              <a:rPr sz="1800" spc="-45" dirty="0">
                <a:latin typeface="Arial"/>
                <a:cs typeface="Arial"/>
              </a:rPr>
              <a:t> </a:t>
            </a:r>
            <a:r>
              <a:rPr sz="1800" dirty="0">
                <a:latin typeface="Arial"/>
                <a:cs typeface="Arial"/>
              </a:rPr>
              <a:t>the</a:t>
            </a:r>
            <a:r>
              <a:rPr sz="1800" spc="-35" dirty="0">
                <a:latin typeface="Arial"/>
                <a:cs typeface="Arial"/>
              </a:rPr>
              <a:t> </a:t>
            </a:r>
            <a:r>
              <a:rPr sz="1800" dirty="0">
                <a:latin typeface="Arial"/>
                <a:cs typeface="Arial"/>
              </a:rPr>
              <a:t>previous</a:t>
            </a:r>
            <a:r>
              <a:rPr sz="1800" spc="-5" dirty="0">
                <a:latin typeface="Arial"/>
                <a:cs typeface="Arial"/>
              </a:rPr>
              <a:t> </a:t>
            </a:r>
            <a:r>
              <a:rPr sz="1800" dirty="0">
                <a:latin typeface="Arial"/>
                <a:cs typeface="Arial"/>
              </a:rPr>
              <a:t>solutions</a:t>
            </a:r>
            <a:r>
              <a:rPr sz="1800" spc="-15" dirty="0">
                <a:latin typeface="Arial"/>
                <a:cs typeface="Arial"/>
              </a:rPr>
              <a:t> </a:t>
            </a:r>
            <a:r>
              <a:rPr sz="1800" dirty="0">
                <a:latin typeface="Arial"/>
                <a:cs typeface="Arial"/>
              </a:rPr>
              <a:t>might</a:t>
            </a:r>
            <a:r>
              <a:rPr sz="1800" spc="-25" dirty="0">
                <a:latin typeface="Arial"/>
                <a:cs typeface="Arial"/>
              </a:rPr>
              <a:t> </a:t>
            </a:r>
            <a:r>
              <a:rPr sz="1800" dirty="0">
                <a:latin typeface="Arial"/>
                <a:cs typeface="Arial"/>
              </a:rPr>
              <a:t>be</a:t>
            </a:r>
            <a:r>
              <a:rPr sz="1800" spc="-20" dirty="0">
                <a:latin typeface="Arial"/>
                <a:cs typeface="Arial"/>
              </a:rPr>
              <a:t> </a:t>
            </a:r>
            <a:r>
              <a:rPr sz="1800" dirty="0">
                <a:latin typeface="Arial"/>
                <a:cs typeface="Arial"/>
              </a:rPr>
              <a:t>the</a:t>
            </a:r>
            <a:r>
              <a:rPr sz="1800" spc="-35" dirty="0">
                <a:latin typeface="Arial"/>
                <a:cs typeface="Arial"/>
              </a:rPr>
              <a:t> </a:t>
            </a:r>
            <a:r>
              <a:rPr sz="1800" dirty="0">
                <a:latin typeface="Arial"/>
                <a:cs typeface="Arial"/>
              </a:rPr>
              <a:t>best</a:t>
            </a:r>
            <a:r>
              <a:rPr sz="1800" spc="-15" dirty="0">
                <a:latin typeface="Arial"/>
                <a:cs typeface="Arial"/>
              </a:rPr>
              <a:t> </a:t>
            </a:r>
            <a:r>
              <a:rPr sz="1800" dirty="0">
                <a:latin typeface="Arial"/>
                <a:cs typeface="Arial"/>
              </a:rPr>
              <a:t>variant</a:t>
            </a:r>
            <a:r>
              <a:rPr sz="1800" spc="-20" dirty="0">
                <a:latin typeface="Arial"/>
                <a:cs typeface="Arial"/>
              </a:rPr>
              <a:t> </a:t>
            </a:r>
            <a:r>
              <a:rPr sz="1800" dirty="0">
                <a:latin typeface="Arial"/>
                <a:cs typeface="Arial"/>
              </a:rPr>
              <a:t>selection</a:t>
            </a:r>
            <a:r>
              <a:rPr sz="1800" spc="-5" dirty="0">
                <a:latin typeface="Arial"/>
                <a:cs typeface="Arial"/>
              </a:rPr>
              <a:t> </a:t>
            </a:r>
            <a:r>
              <a:rPr sz="1800" dirty="0">
                <a:latin typeface="Arial"/>
                <a:cs typeface="Arial"/>
              </a:rPr>
              <a:t>depending</a:t>
            </a:r>
            <a:r>
              <a:rPr sz="1800" spc="-5" dirty="0">
                <a:latin typeface="Arial"/>
                <a:cs typeface="Arial"/>
              </a:rPr>
              <a:t> </a:t>
            </a:r>
            <a:r>
              <a:rPr sz="1800" dirty="0">
                <a:latin typeface="Arial"/>
                <a:cs typeface="Arial"/>
              </a:rPr>
              <a:t>on</a:t>
            </a:r>
            <a:r>
              <a:rPr sz="1800" spc="-20" dirty="0">
                <a:latin typeface="Arial"/>
                <a:cs typeface="Arial"/>
              </a:rPr>
              <a:t> </a:t>
            </a:r>
            <a:r>
              <a:rPr sz="1800" dirty="0">
                <a:latin typeface="Arial"/>
                <a:cs typeface="Arial"/>
              </a:rPr>
              <a:t>the</a:t>
            </a:r>
            <a:r>
              <a:rPr sz="1800" spc="-30" dirty="0">
                <a:latin typeface="Arial"/>
                <a:cs typeface="Arial"/>
              </a:rPr>
              <a:t> </a:t>
            </a:r>
            <a:r>
              <a:rPr sz="1800" spc="-10" dirty="0">
                <a:latin typeface="Arial"/>
                <a:cs typeface="Arial"/>
              </a:rPr>
              <a:t>trait</a:t>
            </a:r>
            <a:endParaRPr sz="1800">
              <a:latin typeface="Arial"/>
              <a:cs typeface="Arial"/>
            </a:endParaRPr>
          </a:p>
          <a:p>
            <a:pPr marL="241300" marR="5080" indent="-228600">
              <a:lnSpc>
                <a:spcPts val="1939"/>
              </a:lnSpc>
              <a:spcBef>
                <a:spcPts val="1030"/>
              </a:spcBef>
              <a:buChar char="•"/>
              <a:tabLst>
                <a:tab pos="241300" algn="l"/>
              </a:tabLst>
            </a:pPr>
            <a:r>
              <a:rPr sz="1800" dirty="0">
                <a:latin typeface="Arial"/>
                <a:cs typeface="Arial"/>
              </a:rPr>
              <a:t>A</a:t>
            </a:r>
            <a:r>
              <a:rPr sz="1800" spc="-125" dirty="0">
                <a:latin typeface="Arial"/>
                <a:cs typeface="Arial"/>
              </a:rPr>
              <a:t> </a:t>
            </a:r>
            <a:r>
              <a:rPr sz="1800" dirty="0">
                <a:latin typeface="Arial"/>
                <a:cs typeface="Arial"/>
              </a:rPr>
              <a:t>common</a:t>
            </a:r>
            <a:r>
              <a:rPr sz="1800" spc="-35" dirty="0">
                <a:latin typeface="Arial"/>
                <a:cs typeface="Arial"/>
              </a:rPr>
              <a:t> </a:t>
            </a:r>
            <a:r>
              <a:rPr sz="1800" dirty="0">
                <a:latin typeface="Arial"/>
                <a:cs typeface="Arial"/>
              </a:rPr>
              <a:t>approach</a:t>
            </a:r>
            <a:r>
              <a:rPr sz="1800" spc="-20" dirty="0">
                <a:latin typeface="Arial"/>
                <a:cs typeface="Arial"/>
              </a:rPr>
              <a:t> </a:t>
            </a:r>
            <a:r>
              <a:rPr sz="1800" dirty="0">
                <a:latin typeface="Arial"/>
                <a:cs typeface="Arial"/>
              </a:rPr>
              <a:t>is</a:t>
            </a:r>
            <a:r>
              <a:rPr sz="1800" spc="-30" dirty="0">
                <a:latin typeface="Arial"/>
                <a:cs typeface="Arial"/>
              </a:rPr>
              <a:t> </a:t>
            </a:r>
            <a:r>
              <a:rPr sz="1800" dirty="0">
                <a:latin typeface="Arial"/>
                <a:cs typeface="Arial"/>
              </a:rPr>
              <a:t>to</a:t>
            </a:r>
            <a:r>
              <a:rPr sz="1800" spc="-40" dirty="0">
                <a:latin typeface="Arial"/>
                <a:cs typeface="Arial"/>
              </a:rPr>
              <a:t> </a:t>
            </a:r>
            <a:r>
              <a:rPr sz="1800" dirty="0">
                <a:latin typeface="Arial"/>
                <a:cs typeface="Arial"/>
              </a:rPr>
              <a:t>test</a:t>
            </a:r>
            <a:r>
              <a:rPr sz="1800" spc="-30" dirty="0">
                <a:latin typeface="Arial"/>
                <a:cs typeface="Arial"/>
              </a:rPr>
              <a:t> </a:t>
            </a:r>
            <a:r>
              <a:rPr sz="1800" dirty="0">
                <a:latin typeface="Arial"/>
                <a:cs typeface="Arial"/>
              </a:rPr>
              <a:t>different</a:t>
            </a:r>
            <a:r>
              <a:rPr sz="1800" spc="-30" dirty="0">
                <a:latin typeface="Arial"/>
                <a:cs typeface="Arial"/>
              </a:rPr>
              <a:t> </a:t>
            </a:r>
            <a:r>
              <a:rPr sz="1800" dirty="0">
                <a:latin typeface="Arial"/>
                <a:cs typeface="Arial"/>
              </a:rPr>
              <a:t>p-value</a:t>
            </a:r>
            <a:r>
              <a:rPr sz="1800" spc="-15" dirty="0">
                <a:latin typeface="Arial"/>
                <a:cs typeface="Arial"/>
              </a:rPr>
              <a:t> </a:t>
            </a:r>
            <a:r>
              <a:rPr sz="1800" dirty="0">
                <a:latin typeface="Arial"/>
                <a:cs typeface="Arial"/>
              </a:rPr>
              <a:t>thresholds</a:t>
            </a:r>
            <a:r>
              <a:rPr sz="1800" spc="-20" dirty="0">
                <a:latin typeface="Arial"/>
                <a:cs typeface="Arial"/>
              </a:rPr>
              <a:t> </a:t>
            </a:r>
            <a:r>
              <a:rPr sz="1800" dirty="0">
                <a:latin typeface="Arial"/>
                <a:cs typeface="Arial"/>
              </a:rPr>
              <a:t>(“thresholding”)</a:t>
            </a:r>
            <a:r>
              <a:rPr sz="1800" spc="-10" dirty="0">
                <a:latin typeface="Arial"/>
                <a:cs typeface="Arial"/>
              </a:rPr>
              <a:t> </a:t>
            </a:r>
            <a:r>
              <a:rPr sz="1800" dirty="0">
                <a:latin typeface="Arial"/>
                <a:cs typeface="Arial"/>
              </a:rPr>
              <a:t>and</a:t>
            </a:r>
            <a:r>
              <a:rPr sz="1800" spc="-25" dirty="0">
                <a:latin typeface="Arial"/>
                <a:cs typeface="Arial"/>
              </a:rPr>
              <a:t> </a:t>
            </a:r>
            <a:r>
              <a:rPr sz="1800" dirty="0">
                <a:latin typeface="Arial"/>
                <a:cs typeface="Arial"/>
              </a:rPr>
              <a:t>choose</a:t>
            </a:r>
            <a:r>
              <a:rPr sz="1800" spc="-25" dirty="0">
                <a:latin typeface="Arial"/>
                <a:cs typeface="Arial"/>
              </a:rPr>
              <a:t> </a:t>
            </a:r>
            <a:r>
              <a:rPr sz="1800" dirty="0">
                <a:latin typeface="Arial"/>
                <a:cs typeface="Arial"/>
              </a:rPr>
              <a:t>the</a:t>
            </a:r>
            <a:r>
              <a:rPr sz="1800" spc="-40" dirty="0">
                <a:latin typeface="Arial"/>
                <a:cs typeface="Arial"/>
              </a:rPr>
              <a:t> </a:t>
            </a:r>
            <a:r>
              <a:rPr sz="1800" spc="-10" dirty="0">
                <a:latin typeface="Arial"/>
                <a:cs typeface="Arial"/>
              </a:rPr>
              <a:t>resulting </a:t>
            </a:r>
            <a:r>
              <a:rPr sz="1800" dirty="0">
                <a:latin typeface="Arial"/>
                <a:cs typeface="Arial"/>
              </a:rPr>
              <a:t>score</a:t>
            </a:r>
            <a:r>
              <a:rPr sz="1800" spc="-30" dirty="0">
                <a:latin typeface="Arial"/>
                <a:cs typeface="Arial"/>
              </a:rPr>
              <a:t> </a:t>
            </a:r>
            <a:r>
              <a:rPr sz="1800" dirty="0">
                <a:latin typeface="Arial"/>
                <a:cs typeface="Arial"/>
              </a:rPr>
              <a:t>that</a:t>
            </a:r>
            <a:r>
              <a:rPr sz="1800" spc="-15" dirty="0">
                <a:latin typeface="Arial"/>
                <a:cs typeface="Arial"/>
              </a:rPr>
              <a:t> </a:t>
            </a:r>
            <a:r>
              <a:rPr sz="1800" dirty="0">
                <a:latin typeface="Arial"/>
                <a:cs typeface="Arial"/>
              </a:rPr>
              <a:t>correlates</a:t>
            </a:r>
            <a:r>
              <a:rPr sz="1800" spc="-5" dirty="0">
                <a:latin typeface="Arial"/>
                <a:cs typeface="Arial"/>
              </a:rPr>
              <a:t> </a:t>
            </a:r>
            <a:r>
              <a:rPr sz="1800" dirty="0">
                <a:latin typeface="Arial"/>
                <a:cs typeface="Arial"/>
              </a:rPr>
              <a:t>best</a:t>
            </a:r>
            <a:r>
              <a:rPr sz="1800" spc="-15" dirty="0">
                <a:latin typeface="Arial"/>
                <a:cs typeface="Arial"/>
              </a:rPr>
              <a:t> </a:t>
            </a:r>
            <a:r>
              <a:rPr sz="1800" dirty="0">
                <a:latin typeface="Arial"/>
                <a:cs typeface="Arial"/>
              </a:rPr>
              <a:t>with</a:t>
            </a:r>
            <a:r>
              <a:rPr sz="1800" spc="10" dirty="0">
                <a:latin typeface="Arial"/>
                <a:cs typeface="Arial"/>
              </a:rPr>
              <a:t> </a:t>
            </a:r>
            <a:r>
              <a:rPr sz="1800" dirty="0">
                <a:latin typeface="Arial"/>
                <a:cs typeface="Arial"/>
              </a:rPr>
              <a:t>the</a:t>
            </a:r>
            <a:r>
              <a:rPr sz="1800" spc="-30" dirty="0">
                <a:latin typeface="Arial"/>
                <a:cs typeface="Arial"/>
              </a:rPr>
              <a:t> </a:t>
            </a:r>
            <a:r>
              <a:rPr sz="1800" dirty="0">
                <a:latin typeface="Arial"/>
                <a:cs typeface="Arial"/>
              </a:rPr>
              <a:t>trait</a:t>
            </a:r>
            <a:r>
              <a:rPr sz="1800" spc="-10" dirty="0">
                <a:latin typeface="Arial"/>
                <a:cs typeface="Arial"/>
              </a:rPr>
              <a:t> </a:t>
            </a:r>
            <a:r>
              <a:rPr sz="1800" dirty="0">
                <a:latin typeface="Arial"/>
                <a:cs typeface="Arial"/>
              </a:rPr>
              <a:t>or</a:t>
            </a:r>
            <a:r>
              <a:rPr sz="1800" spc="-20" dirty="0">
                <a:latin typeface="Arial"/>
                <a:cs typeface="Arial"/>
              </a:rPr>
              <a:t> </a:t>
            </a:r>
            <a:r>
              <a:rPr sz="1800" dirty="0">
                <a:latin typeface="Arial"/>
                <a:cs typeface="Arial"/>
              </a:rPr>
              <a:t>is</a:t>
            </a:r>
            <a:r>
              <a:rPr sz="1800" spc="-20" dirty="0">
                <a:latin typeface="Arial"/>
                <a:cs typeface="Arial"/>
              </a:rPr>
              <a:t> </a:t>
            </a:r>
            <a:r>
              <a:rPr sz="1800" dirty="0">
                <a:latin typeface="Arial"/>
                <a:cs typeface="Arial"/>
              </a:rPr>
              <a:t>most</a:t>
            </a:r>
            <a:r>
              <a:rPr sz="1800" spc="-15" dirty="0">
                <a:latin typeface="Arial"/>
                <a:cs typeface="Arial"/>
              </a:rPr>
              <a:t> </a:t>
            </a:r>
            <a:r>
              <a:rPr sz="1800" dirty="0">
                <a:latin typeface="Arial"/>
                <a:cs typeface="Arial"/>
              </a:rPr>
              <a:t>predictive</a:t>
            </a:r>
            <a:r>
              <a:rPr sz="1800" spc="-15" dirty="0">
                <a:latin typeface="Arial"/>
                <a:cs typeface="Arial"/>
              </a:rPr>
              <a:t> </a:t>
            </a:r>
            <a:r>
              <a:rPr sz="1800" dirty="0">
                <a:latin typeface="Arial"/>
                <a:cs typeface="Arial"/>
              </a:rPr>
              <a:t>of</a:t>
            </a:r>
            <a:r>
              <a:rPr sz="1800" spc="-20" dirty="0">
                <a:latin typeface="Arial"/>
                <a:cs typeface="Arial"/>
              </a:rPr>
              <a:t> </a:t>
            </a:r>
            <a:r>
              <a:rPr sz="1800" dirty="0">
                <a:latin typeface="Arial"/>
                <a:cs typeface="Arial"/>
              </a:rPr>
              <a:t>the</a:t>
            </a:r>
            <a:r>
              <a:rPr sz="1800" spc="-25" dirty="0">
                <a:latin typeface="Arial"/>
                <a:cs typeface="Arial"/>
              </a:rPr>
              <a:t> </a:t>
            </a:r>
            <a:r>
              <a:rPr sz="1800" spc="-10" dirty="0">
                <a:latin typeface="Arial"/>
                <a:cs typeface="Arial"/>
              </a:rPr>
              <a:t>outcome</a:t>
            </a:r>
            <a:endParaRPr sz="1800">
              <a:latin typeface="Arial"/>
              <a:cs typeface="Arial"/>
            </a:endParaRPr>
          </a:p>
        </p:txBody>
      </p:sp>
      <p:grpSp>
        <p:nvGrpSpPr>
          <p:cNvPr id="4" name="object 4"/>
          <p:cNvGrpSpPr/>
          <p:nvPr/>
        </p:nvGrpSpPr>
        <p:grpSpPr>
          <a:xfrm>
            <a:off x="4962271" y="2644076"/>
            <a:ext cx="7230109" cy="4064000"/>
            <a:chOff x="4962271" y="2644076"/>
            <a:chExt cx="7230109" cy="4064000"/>
          </a:xfrm>
        </p:grpSpPr>
        <p:pic>
          <p:nvPicPr>
            <p:cNvPr id="5" name="object 5"/>
            <p:cNvPicPr/>
            <p:nvPr/>
          </p:nvPicPr>
          <p:blipFill>
            <a:blip r:embed="rId2" cstate="print"/>
            <a:stretch>
              <a:fillRect/>
            </a:stretch>
          </p:blipFill>
          <p:spPr>
            <a:xfrm>
              <a:off x="5238877" y="2644076"/>
              <a:ext cx="6705600" cy="4064000"/>
            </a:xfrm>
            <a:prstGeom prst="rect">
              <a:avLst/>
            </a:prstGeom>
          </p:spPr>
        </p:pic>
        <p:sp>
          <p:nvSpPr>
            <p:cNvPr id="6" name="object 6"/>
            <p:cNvSpPr/>
            <p:nvPr/>
          </p:nvSpPr>
          <p:spPr>
            <a:xfrm>
              <a:off x="4962271" y="4742942"/>
              <a:ext cx="7230109" cy="0"/>
            </a:xfrm>
            <a:custGeom>
              <a:avLst/>
              <a:gdLst/>
              <a:ahLst/>
              <a:cxnLst/>
              <a:rect l="l" t="t" r="r" b="b"/>
              <a:pathLst>
                <a:path w="7230109">
                  <a:moveTo>
                    <a:pt x="0" y="0"/>
                  </a:moveTo>
                  <a:lnTo>
                    <a:pt x="7229729" y="0"/>
                  </a:lnTo>
                </a:path>
              </a:pathLst>
            </a:custGeom>
            <a:ln w="38100">
              <a:solidFill>
                <a:srgbClr val="000000"/>
              </a:solidFill>
              <a:prstDash val="sysDash"/>
            </a:ln>
          </p:spPr>
          <p:txBody>
            <a:bodyPr wrap="square" lIns="0" tIns="0" rIns="0" bIns="0" rtlCol="0"/>
            <a:lstStyle/>
            <a:p>
              <a:endParaRPr/>
            </a:p>
          </p:txBody>
        </p:sp>
      </p:grpSp>
      <p:sp>
        <p:nvSpPr>
          <p:cNvPr id="7" name="object 7"/>
          <p:cNvSpPr txBox="1"/>
          <p:nvPr/>
        </p:nvSpPr>
        <p:spPr>
          <a:xfrm>
            <a:off x="739241" y="3226434"/>
            <a:ext cx="4167504" cy="1671955"/>
          </a:xfrm>
          <a:prstGeom prst="rect">
            <a:avLst/>
          </a:prstGeom>
        </p:spPr>
        <p:txBody>
          <a:bodyPr vert="horz" wrap="square" lIns="0" tIns="12700" rIns="0" bIns="0" rtlCol="0">
            <a:spAutoFit/>
          </a:bodyPr>
          <a:lstStyle/>
          <a:p>
            <a:pPr marL="299085" marR="5080" indent="-287020">
              <a:lnSpc>
                <a:spcPct val="100000"/>
              </a:lnSpc>
              <a:spcBef>
                <a:spcPts val="100"/>
              </a:spcBef>
              <a:buChar char="•"/>
              <a:tabLst>
                <a:tab pos="299085" algn="l"/>
              </a:tabLst>
            </a:pPr>
            <a:r>
              <a:rPr sz="1800" dirty="0">
                <a:latin typeface="Arial"/>
                <a:cs typeface="Arial"/>
              </a:rPr>
              <a:t>The</a:t>
            </a:r>
            <a:r>
              <a:rPr sz="1800" spc="-45" dirty="0">
                <a:latin typeface="Arial"/>
                <a:cs typeface="Arial"/>
              </a:rPr>
              <a:t> </a:t>
            </a:r>
            <a:r>
              <a:rPr sz="1800" dirty="0">
                <a:latin typeface="Arial"/>
                <a:cs typeface="Arial"/>
              </a:rPr>
              <a:t>”clumping” part</a:t>
            </a:r>
            <a:r>
              <a:rPr sz="1800" spc="-20" dirty="0">
                <a:latin typeface="Arial"/>
                <a:cs typeface="Arial"/>
              </a:rPr>
              <a:t> </a:t>
            </a:r>
            <a:r>
              <a:rPr sz="1800" dirty="0">
                <a:latin typeface="Arial"/>
                <a:cs typeface="Arial"/>
              </a:rPr>
              <a:t>refers</a:t>
            </a:r>
            <a:r>
              <a:rPr sz="1800" spc="-25" dirty="0">
                <a:latin typeface="Arial"/>
                <a:cs typeface="Arial"/>
              </a:rPr>
              <a:t> </a:t>
            </a:r>
            <a:r>
              <a:rPr sz="1800" dirty="0">
                <a:latin typeface="Arial"/>
                <a:cs typeface="Arial"/>
              </a:rPr>
              <a:t>to</a:t>
            </a:r>
            <a:r>
              <a:rPr sz="1800" spc="-35" dirty="0">
                <a:latin typeface="Arial"/>
                <a:cs typeface="Arial"/>
              </a:rPr>
              <a:t> </a:t>
            </a:r>
            <a:r>
              <a:rPr sz="1800" dirty="0">
                <a:latin typeface="Arial"/>
                <a:cs typeface="Arial"/>
              </a:rPr>
              <a:t>the</a:t>
            </a:r>
            <a:r>
              <a:rPr sz="1800" spc="-35" dirty="0">
                <a:latin typeface="Arial"/>
                <a:cs typeface="Arial"/>
              </a:rPr>
              <a:t> </a:t>
            </a:r>
            <a:r>
              <a:rPr sz="1800" spc="-20" dirty="0">
                <a:latin typeface="Arial"/>
                <a:cs typeface="Arial"/>
              </a:rPr>
              <a:t>need </a:t>
            </a:r>
            <a:r>
              <a:rPr sz="1800" dirty="0">
                <a:latin typeface="Arial"/>
                <a:cs typeface="Arial"/>
              </a:rPr>
              <a:t>to</a:t>
            </a:r>
            <a:r>
              <a:rPr sz="1800" spc="-25" dirty="0">
                <a:latin typeface="Arial"/>
                <a:cs typeface="Arial"/>
              </a:rPr>
              <a:t> </a:t>
            </a:r>
            <a:r>
              <a:rPr sz="1800" dirty="0">
                <a:latin typeface="Arial"/>
                <a:cs typeface="Arial"/>
              </a:rPr>
              <a:t>select</a:t>
            </a:r>
            <a:r>
              <a:rPr sz="1800" spc="-25" dirty="0">
                <a:latin typeface="Arial"/>
                <a:cs typeface="Arial"/>
              </a:rPr>
              <a:t> </a:t>
            </a:r>
            <a:r>
              <a:rPr sz="1800" dirty="0">
                <a:latin typeface="Arial"/>
                <a:cs typeface="Arial"/>
              </a:rPr>
              <a:t>independent</a:t>
            </a:r>
            <a:r>
              <a:rPr sz="1800" spc="10" dirty="0">
                <a:latin typeface="Arial"/>
                <a:cs typeface="Arial"/>
              </a:rPr>
              <a:t> </a:t>
            </a:r>
            <a:r>
              <a:rPr sz="1800" dirty="0">
                <a:latin typeface="Arial"/>
                <a:cs typeface="Arial"/>
              </a:rPr>
              <a:t>SNPs</a:t>
            </a:r>
            <a:r>
              <a:rPr sz="1800" spc="-20" dirty="0">
                <a:latin typeface="Arial"/>
                <a:cs typeface="Arial"/>
              </a:rPr>
              <a:t> </a:t>
            </a:r>
            <a:r>
              <a:rPr sz="1800" spc="-10" dirty="0">
                <a:latin typeface="Arial"/>
                <a:cs typeface="Arial"/>
              </a:rPr>
              <a:t>otherwise </a:t>
            </a:r>
            <a:r>
              <a:rPr sz="1800" dirty="0">
                <a:latin typeface="Arial"/>
                <a:cs typeface="Arial"/>
              </a:rPr>
              <a:t>we</a:t>
            </a:r>
            <a:r>
              <a:rPr sz="1800" spc="-5" dirty="0">
                <a:latin typeface="Arial"/>
                <a:cs typeface="Arial"/>
              </a:rPr>
              <a:t> </a:t>
            </a:r>
            <a:r>
              <a:rPr sz="1800" dirty="0">
                <a:latin typeface="Arial"/>
                <a:cs typeface="Arial"/>
              </a:rPr>
              <a:t>are</a:t>
            </a:r>
            <a:r>
              <a:rPr sz="1800" spc="-25" dirty="0">
                <a:latin typeface="Arial"/>
                <a:cs typeface="Arial"/>
              </a:rPr>
              <a:t> </a:t>
            </a:r>
            <a:r>
              <a:rPr sz="1800" dirty="0">
                <a:latin typeface="Arial"/>
                <a:cs typeface="Arial"/>
              </a:rPr>
              <a:t>double</a:t>
            </a:r>
            <a:r>
              <a:rPr sz="1800" spc="-25" dirty="0">
                <a:latin typeface="Arial"/>
                <a:cs typeface="Arial"/>
              </a:rPr>
              <a:t> </a:t>
            </a:r>
            <a:r>
              <a:rPr sz="1800" dirty="0">
                <a:latin typeface="Arial"/>
                <a:cs typeface="Arial"/>
              </a:rPr>
              <a:t>counting</a:t>
            </a:r>
            <a:r>
              <a:rPr sz="1800" spc="-10" dirty="0">
                <a:latin typeface="Arial"/>
                <a:cs typeface="Arial"/>
              </a:rPr>
              <a:t> </a:t>
            </a:r>
            <a:r>
              <a:rPr sz="1800" dirty="0">
                <a:latin typeface="Arial"/>
                <a:cs typeface="Arial"/>
              </a:rPr>
              <a:t>the</a:t>
            </a:r>
            <a:r>
              <a:rPr sz="1800" spc="-40" dirty="0">
                <a:latin typeface="Arial"/>
                <a:cs typeface="Arial"/>
              </a:rPr>
              <a:t> </a:t>
            </a:r>
            <a:r>
              <a:rPr sz="1800" spc="-20" dirty="0">
                <a:latin typeface="Arial"/>
                <a:cs typeface="Arial"/>
              </a:rPr>
              <a:t>same </a:t>
            </a:r>
            <a:r>
              <a:rPr sz="1800" spc="-10" dirty="0">
                <a:latin typeface="Arial"/>
                <a:cs typeface="Arial"/>
              </a:rPr>
              <a:t>signal</a:t>
            </a:r>
            <a:endParaRPr sz="1800">
              <a:latin typeface="Arial"/>
              <a:cs typeface="Arial"/>
            </a:endParaRPr>
          </a:p>
          <a:p>
            <a:pPr marL="299085" marR="166370" indent="-287020">
              <a:lnSpc>
                <a:spcPct val="100000"/>
              </a:lnSpc>
              <a:buChar char="•"/>
              <a:tabLst>
                <a:tab pos="299085" algn="l"/>
              </a:tabLst>
            </a:pPr>
            <a:r>
              <a:rPr sz="1800" dirty="0">
                <a:latin typeface="Arial"/>
                <a:cs typeface="Arial"/>
              </a:rPr>
              <a:t>The</a:t>
            </a:r>
            <a:r>
              <a:rPr sz="1800" spc="-35" dirty="0">
                <a:latin typeface="Arial"/>
                <a:cs typeface="Arial"/>
              </a:rPr>
              <a:t> </a:t>
            </a:r>
            <a:r>
              <a:rPr sz="1800" dirty="0">
                <a:latin typeface="Arial"/>
                <a:cs typeface="Arial"/>
              </a:rPr>
              <a:t>term</a:t>
            </a:r>
            <a:r>
              <a:rPr sz="1800" spc="-15" dirty="0">
                <a:latin typeface="Arial"/>
                <a:cs typeface="Arial"/>
              </a:rPr>
              <a:t> </a:t>
            </a:r>
            <a:r>
              <a:rPr sz="1800" dirty="0">
                <a:latin typeface="Arial"/>
                <a:cs typeface="Arial"/>
              </a:rPr>
              <a:t>“pruning”</a:t>
            </a:r>
            <a:r>
              <a:rPr sz="1800" spc="-15" dirty="0">
                <a:latin typeface="Arial"/>
                <a:cs typeface="Arial"/>
              </a:rPr>
              <a:t> </a:t>
            </a:r>
            <a:r>
              <a:rPr sz="1800" dirty="0">
                <a:latin typeface="Arial"/>
                <a:cs typeface="Arial"/>
              </a:rPr>
              <a:t>is</a:t>
            </a:r>
            <a:r>
              <a:rPr sz="1800" spc="-15" dirty="0">
                <a:latin typeface="Arial"/>
                <a:cs typeface="Arial"/>
              </a:rPr>
              <a:t> </a:t>
            </a:r>
            <a:r>
              <a:rPr sz="1800" dirty="0">
                <a:latin typeface="Arial"/>
                <a:cs typeface="Arial"/>
              </a:rPr>
              <a:t>often</a:t>
            </a:r>
            <a:r>
              <a:rPr sz="1800" spc="-25" dirty="0">
                <a:latin typeface="Arial"/>
                <a:cs typeface="Arial"/>
              </a:rPr>
              <a:t> </a:t>
            </a:r>
            <a:r>
              <a:rPr sz="1800" dirty="0">
                <a:latin typeface="Arial"/>
                <a:cs typeface="Arial"/>
              </a:rPr>
              <a:t>used</a:t>
            </a:r>
            <a:r>
              <a:rPr sz="1800" spc="-10" dirty="0">
                <a:latin typeface="Arial"/>
                <a:cs typeface="Arial"/>
              </a:rPr>
              <a:t> </a:t>
            </a:r>
            <a:r>
              <a:rPr sz="1800" spc="-25" dirty="0">
                <a:latin typeface="Arial"/>
                <a:cs typeface="Arial"/>
              </a:rPr>
              <a:t>and </a:t>
            </a:r>
            <a:r>
              <a:rPr sz="1800" dirty="0">
                <a:latin typeface="Arial"/>
                <a:cs typeface="Arial"/>
              </a:rPr>
              <a:t>the</a:t>
            </a:r>
            <a:r>
              <a:rPr sz="1800" spc="-35" dirty="0">
                <a:latin typeface="Arial"/>
                <a:cs typeface="Arial"/>
              </a:rPr>
              <a:t> </a:t>
            </a:r>
            <a:r>
              <a:rPr sz="1800" dirty="0">
                <a:latin typeface="Arial"/>
                <a:cs typeface="Arial"/>
              </a:rPr>
              <a:t>method</a:t>
            </a:r>
            <a:r>
              <a:rPr sz="1800" spc="-15" dirty="0">
                <a:latin typeface="Arial"/>
                <a:cs typeface="Arial"/>
              </a:rPr>
              <a:t> </a:t>
            </a:r>
            <a:r>
              <a:rPr sz="1800" dirty="0">
                <a:latin typeface="Arial"/>
                <a:cs typeface="Arial"/>
              </a:rPr>
              <a:t>is</a:t>
            </a:r>
            <a:r>
              <a:rPr sz="1800" spc="-20" dirty="0">
                <a:latin typeface="Arial"/>
                <a:cs typeface="Arial"/>
              </a:rPr>
              <a:t> </a:t>
            </a:r>
            <a:r>
              <a:rPr sz="1800" dirty="0">
                <a:latin typeface="Arial"/>
                <a:cs typeface="Arial"/>
              </a:rPr>
              <a:t>abbreviated</a:t>
            </a:r>
            <a:r>
              <a:rPr sz="1800" spc="-5" dirty="0">
                <a:latin typeface="Arial"/>
                <a:cs typeface="Arial"/>
              </a:rPr>
              <a:t> </a:t>
            </a:r>
            <a:r>
              <a:rPr sz="1800" dirty="0">
                <a:latin typeface="Arial"/>
                <a:cs typeface="Arial"/>
              </a:rPr>
              <a:t>as</a:t>
            </a:r>
            <a:r>
              <a:rPr sz="1800" spc="-20" dirty="0">
                <a:latin typeface="Arial"/>
                <a:cs typeface="Arial"/>
              </a:rPr>
              <a:t> </a:t>
            </a:r>
            <a:r>
              <a:rPr sz="1800" spc="-10" dirty="0">
                <a:latin typeface="Arial"/>
                <a:cs typeface="Arial"/>
              </a:rPr>
              <a:t>“P+T”</a:t>
            </a:r>
            <a:endParaRPr sz="1800">
              <a:latin typeface="Arial"/>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en-US" sz="4000">
                <a:solidFill>
                  <a:srgbClr val="FFFFFF"/>
                </a:solidFill>
              </a:rPr>
              <a:t>Prognosis in practice</a:t>
            </a:r>
          </a:p>
        </p:txBody>
      </p:sp>
      <p:sp>
        <p:nvSpPr>
          <p:cNvPr id="3" name="Content Placeholder 2"/>
          <p:cNvSpPr>
            <a:spLocks noGrp="1"/>
          </p:cNvSpPr>
          <p:nvPr>
            <p:ph idx="1"/>
          </p:nvPr>
        </p:nvSpPr>
        <p:spPr>
          <a:xfrm>
            <a:off x="1371599" y="2318197"/>
            <a:ext cx="9724031" cy="3683358"/>
          </a:xfrm>
        </p:spPr>
        <p:txBody>
          <a:bodyPr anchor="ctr">
            <a:normAutofit/>
          </a:bodyPr>
          <a:lstStyle/>
          <a:p>
            <a:pPr>
              <a:spcAft>
                <a:spcPts val="600"/>
              </a:spcAft>
            </a:pPr>
            <a:r>
              <a:rPr lang="en-US" sz="2000" b="1"/>
              <a:t>Patient not only has illness but also particular age, gender, symptoms, signs, test results, biomarkers, etc. </a:t>
            </a:r>
            <a:endParaRPr lang="en-US" sz="2000"/>
          </a:p>
          <a:p>
            <a:pPr>
              <a:spcAft>
                <a:spcPts val="600"/>
              </a:spcAft>
            </a:pPr>
            <a:r>
              <a:rPr lang="en-US" sz="2000" b="1"/>
              <a:t>Prognosis in medicine not only in patients or ill individuals </a:t>
            </a:r>
            <a:endParaRPr lang="en-US" sz="2000"/>
          </a:p>
          <a:p>
            <a:pPr lvl="1">
              <a:spcAft>
                <a:spcPts val="600"/>
              </a:spcAft>
            </a:pPr>
            <a:r>
              <a:rPr lang="en-US" sz="2000"/>
              <a:t>risk of pre-eclampsia in pregnant women </a:t>
            </a:r>
          </a:p>
          <a:p>
            <a:pPr lvl="1">
              <a:spcAft>
                <a:spcPts val="600"/>
              </a:spcAft>
            </a:pPr>
            <a:r>
              <a:rPr lang="en-US" sz="2000"/>
              <a:t>prediction of heart disease in general population (Framingham risk score) </a:t>
            </a:r>
          </a:p>
          <a:p>
            <a:pPr lvl="1">
              <a:spcAft>
                <a:spcPts val="600"/>
              </a:spcAft>
            </a:pPr>
            <a:r>
              <a:rPr lang="en-US" sz="2000"/>
              <a:t>prognosis of newborns (Apgar score)</a:t>
            </a:r>
          </a:p>
          <a:p>
            <a:pPr lvl="1">
              <a:spcAft>
                <a:spcPts val="600"/>
              </a:spcAft>
            </a:pPr>
            <a:endParaRPr lang="en-US" sz="2000"/>
          </a:p>
        </p:txBody>
      </p:sp>
    </p:spTree>
    <p:extLst>
      <p:ext uri="{BB962C8B-B14F-4D97-AF65-F5344CB8AC3E}">
        <p14:creationId xmlns:p14="http://schemas.microsoft.com/office/powerpoint/2010/main" val="18114244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spc="-25" dirty="0"/>
              <a:t>Terminology</a:t>
            </a:r>
          </a:p>
        </p:txBody>
      </p:sp>
      <p:graphicFrame>
        <p:nvGraphicFramePr>
          <p:cNvPr id="3" name="object 3"/>
          <p:cNvGraphicFramePr>
            <a:graphicFrameLocks noGrp="1"/>
          </p:cNvGraphicFramePr>
          <p:nvPr/>
        </p:nvGraphicFramePr>
        <p:xfrm>
          <a:off x="831850" y="1541399"/>
          <a:ext cx="10515599" cy="3679825"/>
        </p:xfrm>
        <a:graphic>
          <a:graphicData uri="http://schemas.openxmlformats.org/drawingml/2006/table">
            <a:tbl>
              <a:tblPr firstRow="1" bandRow="1">
                <a:tableStyleId>{2D5ABB26-0587-4C30-8999-92F81FD0307C}</a:tableStyleId>
              </a:tblPr>
              <a:tblGrid>
                <a:gridCol w="2183765">
                  <a:extLst>
                    <a:ext uri="{9D8B030D-6E8A-4147-A177-3AD203B41FA5}">
                      <a16:colId xmlns:a16="http://schemas.microsoft.com/office/drawing/2014/main" val="20000"/>
                    </a:ext>
                  </a:extLst>
                </a:gridCol>
                <a:gridCol w="8331834">
                  <a:extLst>
                    <a:ext uri="{9D8B030D-6E8A-4147-A177-3AD203B41FA5}">
                      <a16:colId xmlns:a16="http://schemas.microsoft.com/office/drawing/2014/main" val="20001"/>
                    </a:ext>
                  </a:extLst>
                </a:gridCol>
              </a:tblGrid>
              <a:tr h="735965">
                <a:tc>
                  <a:txBody>
                    <a:bodyPr/>
                    <a:lstStyle/>
                    <a:p>
                      <a:pPr marL="91440">
                        <a:lnSpc>
                          <a:spcPct val="100000"/>
                        </a:lnSpc>
                        <a:spcBef>
                          <a:spcPts val="315"/>
                        </a:spcBef>
                      </a:pPr>
                      <a:r>
                        <a:rPr sz="1800" b="1" spc="-20" dirty="0">
                          <a:latin typeface="Arial"/>
                          <a:cs typeface="Arial"/>
                        </a:rPr>
                        <a:t>Term</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tc>
                  <a:txBody>
                    <a:bodyPr/>
                    <a:lstStyle/>
                    <a:p>
                      <a:pPr marL="91440">
                        <a:lnSpc>
                          <a:spcPct val="100000"/>
                        </a:lnSpc>
                        <a:spcBef>
                          <a:spcPts val="315"/>
                        </a:spcBef>
                      </a:pPr>
                      <a:r>
                        <a:rPr sz="1800" b="1" dirty="0">
                          <a:latin typeface="Arial"/>
                          <a:cs typeface="Arial"/>
                        </a:rPr>
                        <a:t>Common</a:t>
                      </a:r>
                      <a:r>
                        <a:rPr sz="1800" b="1" spc="-45" dirty="0">
                          <a:latin typeface="Arial"/>
                          <a:cs typeface="Arial"/>
                        </a:rPr>
                        <a:t> </a:t>
                      </a:r>
                      <a:r>
                        <a:rPr sz="1800" b="1" spc="-10" dirty="0">
                          <a:latin typeface="Arial"/>
                          <a:cs typeface="Arial"/>
                        </a:rPr>
                        <a:t>definition</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FFC000"/>
                    </a:solidFill>
                  </a:tcPr>
                </a:tc>
                <a:extLst>
                  <a:ext uri="{0D108BD9-81ED-4DB2-BD59-A6C34878D82A}">
                    <a16:rowId xmlns:a16="http://schemas.microsoft.com/office/drawing/2014/main" val="10000"/>
                  </a:ext>
                </a:extLst>
              </a:tr>
              <a:tr h="735965">
                <a:tc>
                  <a:txBody>
                    <a:bodyPr/>
                    <a:lstStyle/>
                    <a:p>
                      <a:pPr marL="91440">
                        <a:lnSpc>
                          <a:spcPct val="100000"/>
                        </a:lnSpc>
                        <a:spcBef>
                          <a:spcPts val="315"/>
                        </a:spcBef>
                      </a:pPr>
                      <a:r>
                        <a:rPr sz="1800" dirty="0">
                          <a:latin typeface="Arial"/>
                          <a:cs typeface="Arial"/>
                        </a:rPr>
                        <a:t>Genetic</a:t>
                      </a:r>
                      <a:r>
                        <a:rPr sz="1800" spc="-25" dirty="0">
                          <a:latin typeface="Arial"/>
                          <a:cs typeface="Arial"/>
                        </a:rPr>
                        <a:t> </a:t>
                      </a:r>
                      <a:r>
                        <a:rPr sz="1800" dirty="0">
                          <a:latin typeface="Arial"/>
                          <a:cs typeface="Arial"/>
                        </a:rPr>
                        <a:t>score</a:t>
                      </a:r>
                      <a:r>
                        <a:rPr sz="1800" spc="-15" dirty="0">
                          <a:latin typeface="Arial"/>
                          <a:cs typeface="Arial"/>
                        </a:rPr>
                        <a:t> </a:t>
                      </a:r>
                      <a:r>
                        <a:rPr sz="1800" spc="-20" dirty="0">
                          <a:latin typeface="Arial"/>
                          <a:cs typeface="Arial"/>
                        </a:rPr>
                        <a:t>(GS)</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8CA"/>
                    </a:solidFill>
                  </a:tcPr>
                </a:tc>
                <a:tc>
                  <a:txBody>
                    <a:bodyPr/>
                    <a:lstStyle/>
                    <a:p>
                      <a:pPr marL="91440" marR="211454">
                        <a:lnSpc>
                          <a:spcPct val="100000"/>
                        </a:lnSpc>
                        <a:spcBef>
                          <a:spcPts val="315"/>
                        </a:spcBef>
                      </a:pPr>
                      <a:r>
                        <a:rPr sz="1800" dirty="0">
                          <a:latin typeface="Arial"/>
                          <a:cs typeface="Arial"/>
                        </a:rPr>
                        <a:t>A</a:t>
                      </a:r>
                      <a:r>
                        <a:rPr sz="1800" spc="-125" dirty="0">
                          <a:latin typeface="Arial"/>
                          <a:cs typeface="Arial"/>
                        </a:rPr>
                        <a:t> </a:t>
                      </a:r>
                      <a:r>
                        <a:rPr sz="1800" dirty="0">
                          <a:latin typeface="Arial"/>
                          <a:cs typeface="Arial"/>
                        </a:rPr>
                        <a:t>score</a:t>
                      </a:r>
                      <a:r>
                        <a:rPr sz="1800" spc="-5" dirty="0">
                          <a:latin typeface="Arial"/>
                          <a:cs typeface="Arial"/>
                        </a:rPr>
                        <a:t> </a:t>
                      </a:r>
                      <a:r>
                        <a:rPr sz="1800" dirty="0">
                          <a:latin typeface="Arial"/>
                          <a:cs typeface="Arial"/>
                        </a:rPr>
                        <a:t>that</a:t>
                      </a:r>
                      <a:r>
                        <a:rPr sz="1800" spc="-15" dirty="0">
                          <a:latin typeface="Arial"/>
                          <a:cs typeface="Arial"/>
                        </a:rPr>
                        <a:t> </a:t>
                      </a:r>
                      <a:r>
                        <a:rPr sz="1800" dirty="0">
                          <a:latin typeface="Arial"/>
                          <a:cs typeface="Arial"/>
                        </a:rPr>
                        <a:t>uses</a:t>
                      </a:r>
                      <a:r>
                        <a:rPr sz="1800" spc="-10" dirty="0">
                          <a:latin typeface="Arial"/>
                          <a:cs typeface="Arial"/>
                        </a:rPr>
                        <a:t> </a:t>
                      </a:r>
                      <a:r>
                        <a:rPr sz="1800" dirty="0">
                          <a:latin typeface="Arial"/>
                          <a:cs typeface="Arial"/>
                        </a:rPr>
                        <a:t>a</a:t>
                      </a:r>
                      <a:r>
                        <a:rPr sz="1800" spc="-15" dirty="0">
                          <a:latin typeface="Arial"/>
                          <a:cs typeface="Arial"/>
                        </a:rPr>
                        <a:t> </a:t>
                      </a:r>
                      <a:r>
                        <a:rPr sz="1800" dirty="0">
                          <a:latin typeface="Arial"/>
                          <a:cs typeface="Arial"/>
                        </a:rPr>
                        <a:t>limited</a:t>
                      </a:r>
                      <a:r>
                        <a:rPr sz="1800" spc="-10" dirty="0">
                          <a:latin typeface="Arial"/>
                          <a:cs typeface="Arial"/>
                        </a:rPr>
                        <a:t> </a:t>
                      </a:r>
                      <a:r>
                        <a:rPr sz="1800" dirty="0">
                          <a:latin typeface="Arial"/>
                          <a:cs typeface="Arial"/>
                        </a:rPr>
                        <a:t>number of</a:t>
                      </a:r>
                      <a:r>
                        <a:rPr sz="1800" spc="-25" dirty="0">
                          <a:latin typeface="Arial"/>
                          <a:cs typeface="Arial"/>
                        </a:rPr>
                        <a:t> </a:t>
                      </a:r>
                      <a:r>
                        <a:rPr sz="1800" dirty="0">
                          <a:latin typeface="Arial"/>
                          <a:cs typeface="Arial"/>
                        </a:rPr>
                        <a:t>SNPs,</a:t>
                      </a:r>
                      <a:r>
                        <a:rPr sz="1800" spc="-15" dirty="0">
                          <a:latin typeface="Arial"/>
                          <a:cs typeface="Arial"/>
                        </a:rPr>
                        <a:t> </a:t>
                      </a:r>
                      <a:r>
                        <a:rPr sz="1800" dirty="0">
                          <a:latin typeface="Arial"/>
                          <a:cs typeface="Arial"/>
                        </a:rPr>
                        <a:t>for</a:t>
                      </a:r>
                      <a:r>
                        <a:rPr sz="1800" spc="-15" dirty="0">
                          <a:latin typeface="Arial"/>
                          <a:cs typeface="Arial"/>
                        </a:rPr>
                        <a:t> </a:t>
                      </a:r>
                      <a:r>
                        <a:rPr sz="1800" dirty="0">
                          <a:latin typeface="Arial"/>
                          <a:cs typeface="Arial"/>
                        </a:rPr>
                        <a:t>example only</a:t>
                      </a:r>
                      <a:r>
                        <a:rPr sz="1800" spc="-5" dirty="0">
                          <a:latin typeface="Arial"/>
                          <a:cs typeface="Arial"/>
                        </a:rPr>
                        <a:t> </a:t>
                      </a:r>
                      <a:r>
                        <a:rPr sz="1800" dirty="0">
                          <a:latin typeface="Arial"/>
                          <a:cs typeface="Arial"/>
                        </a:rPr>
                        <a:t>the</a:t>
                      </a:r>
                      <a:r>
                        <a:rPr sz="1800" spc="-25" dirty="0">
                          <a:latin typeface="Arial"/>
                          <a:cs typeface="Arial"/>
                        </a:rPr>
                        <a:t> </a:t>
                      </a:r>
                      <a:r>
                        <a:rPr sz="1800" spc="-10" dirty="0">
                          <a:latin typeface="Arial"/>
                          <a:cs typeface="Arial"/>
                        </a:rPr>
                        <a:t>genome-</a:t>
                      </a:r>
                      <a:r>
                        <a:rPr sz="1800" spc="-20" dirty="0">
                          <a:latin typeface="Arial"/>
                          <a:cs typeface="Arial"/>
                        </a:rPr>
                        <a:t>wide </a:t>
                      </a:r>
                      <a:r>
                        <a:rPr sz="1800" dirty="0">
                          <a:latin typeface="Arial"/>
                          <a:cs typeface="Arial"/>
                        </a:rPr>
                        <a:t>significant</a:t>
                      </a:r>
                      <a:r>
                        <a:rPr sz="1800" spc="-50" dirty="0">
                          <a:latin typeface="Arial"/>
                          <a:cs typeface="Arial"/>
                        </a:rPr>
                        <a:t> </a:t>
                      </a:r>
                      <a:r>
                        <a:rPr sz="1800" spc="-20" dirty="0">
                          <a:latin typeface="Arial"/>
                          <a:cs typeface="Arial"/>
                        </a:rPr>
                        <a:t>ones</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FFE8CA"/>
                    </a:solidFill>
                  </a:tcPr>
                </a:tc>
                <a:extLst>
                  <a:ext uri="{0D108BD9-81ED-4DB2-BD59-A6C34878D82A}">
                    <a16:rowId xmlns:a16="http://schemas.microsoft.com/office/drawing/2014/main" val="10001"/>
                  </a:ext>
                </a:extLst>
              </a:tr>
              <a:tr h="735965">
                <a:tc>
                  <a:txBody>
                    <a:bodyPr/>
                    <a:lstStyle/>
                    <a:p>
                      <a:pPr marL="91440">
                        <a:lnSpc>
                          <a:spcPct val="100000"/>
                        </a:lnSpc>
                        <a:spcBef>
                          <a:spcPts val="315"/>
                        </a:spcBef>
                      </a:pPr>
                      <a:r>
                        <a:rPr sz="1800" dirty="0">
                          <a:latin typeface="Arial"/>
                          <a:cs typeface="Arial"/>
                        </a:rPr>
                        <a:t>Genetic</a:t>
                      </a:r>
                      <a:r>
                        <a:rPr sz="1800" spc="-20" dirty="0">
                          <a:latin typeface="Arial"/>
                          <a:cs typeface="Arial"/>
                        </a:rPr>
                        <a:t> </a:t>
                      </a:r>
                      <a:r>
                        <a:rPr sz="1800" dirty="0">
                          <a:latin typeface="Arial"/>
                          <a:cs typeface="Arial"/>
                        </a:rPr>
                        <a:t>risk</a:t>
                      </a:r>
                      <a:r>
                        <a:rPr sz="1800" spc="-20" dirty="0">
                          <a:latin typeface="Arial"/>
                          <a:cs typeface="Arial"/>
                        </a:rPr>
                        <a:t> </a:t>
                      </a:r>
                      <a:r>
                        <a:rPr sz="1800" spc="-10" dirty="0">
                          <a:latin typeface="Arial"/>
                          <a:cs typeface="Arial"/>
                        </a:rPr>
                        <a:t>score</a:t>
                      </a:r>
                      <a:endParaRPr sz="1800">
                        <a:latin typeface="Arial"/>
                        <a:cs typeface="Arial"/>
                      </a:endParaRPr>
                    </a:p>
                    <a:p>
                      <a:pPr marL="91440">
                        <a:lnSpc>
                          <a:spcPct val="100000"/>
                        </a:lnSpc>
                      </a:pPr>
                      <a:r>
                        <a:rPr sz="1800" spc="-10" dirty="0">
                          <a:latin typeface="Arial"/>
                          <a:cs typeface="Arial"/>
                        </a:rPr>
                        <a:t>(GRS)</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91440">
                        <a:lnSpc>
                          <a:spcPct val="100000"/>
                        </a:lnSpc>
                        <a:spcBef>
                          <a:spcPts val="315"/>
                        </a:spcBef>
                      </a:pPr>
                      <a:r>
                        <a:rPr sz="1800" dirty="0">
                          <a:latin typeface="Arial"/>
                          <a:cs typeface="Arial"/>
                        </a:rPr>
                        <a:t>As</a:t>
                      </a:r>
                      <a:r>
                        <a:rPr sz="1800" spc="-40" dirty="0">
                          <a:latin typeface="Arial"/>
                          <a:cs typeface="Arial"/>
                        </a:rPr>
                        <a:t> </a:t>
                      </a:r>
                      <a:r>
                        <a:rPr sz="1800" dirty="0">
                          <a:latin typeface="Arial"/>
                          <a:cs typeface="Arial"/>
                        </a:rPr>
                        <a:t>above,</a:t>
                      </a:r>
                      <a:r>
                        <a:rPr sz="1800" spc="-30" dirty="0">
                          <a:latin typeface="Arial"/>
                          <a:cs typeface="Arial"/>
                        </a:rPr>
                        <a:t> </a:t>
                      </a:r>
                      <a:r>
                        <a:rPr sz="1800" dirty="0">
                          <a:latin typeface="Arial"/>
                          <a:cs typeface="Arial"/>
                        </a:rPr>
                        <a:t>when</a:t>
                      </a:r>
                      <a:r>
                        <a:rPr sz="1800" spc="5" dirty="0">
                          <a:latin typeface="Arial"/>
                          <a:cs typeface="Arial"/>
                        </a:rPr>
                        <a:t> </a:t>
                      </a:r>
                      <a:r>
                        <a:rPr sz="1800" dirty="0">
                          <a:latin typeface="Arial"/>
                          <a:cs typeface="Arial"/>
                        </a:rPr>
                        <a:t>calculated</a:t>
                      </a:r>
                      <a:r>
                        <a:rPr sz="1800" spc="-15" dirty="0">
                          <a:latin typeface="Arial"/>
                          <a:cs typeface="Arial"/>
                        </a:rPr>
                        <a:t> </a:t>
                      </a:r>
                      <a:r>
                        <a:rPr sz="1800" dirty="0">
                          <a:latin typeface="Arial"/>
                          <a:cs typeface="Arial"/>
                        </a:rPr>
                        <a:t>for</a:t>
                      </a:r>
                      <a:r>
                        <a:rPr sz="1800" spc="-30" dirty="0">
                          <a:latin typeface="Arial"/>
                          <a:cs typeface="Arial"/>
                        </a:rPr>
                        <a:t> </a:t>
                      </a:r>
                      <a:r>
                        <a:rPr sz="1800" dirty="0">
                          <a:latin typeface="Arial"/>
                          <a:cs typeface="Arial"/>
                        </a:rPr>
                        <a:t>a</a:t>
                      </a:r>
                      <a:r>
                        <a:rPr sz="1800" spc="-35" dirty="0">
                          <a:latin typeface="Arial"/>
                          <a:cs typeface="Arial"/>
                        </a:rPr>
                        <a:t> </a:t>
                      </a:r>
                      <a:r>
                        <a:rPr sz="1800" spc="-10" dirty="0">
                          <a:latin typeface="Arial"/>
                          <a:cs typeface="Arial"/>
                        </a:rPr>
                        <a:t>disease</a:t>
                      </a:r>
                      <a:endParaRPr sz="1800">
                        <a:latin typeface="Arial"/>
                        <a:cs typeface="Arial"/>
                      </a:endParaRPr>
                    </a:p>
                  </a:txBody>
                  <a:tcPr marL="0" marR="0" marT="4000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extLst>
                  <a:ext uri="{0D108BD9-81ED-4DB2-BD59-A6C34878D82A}">
                    <a16:rowId xmlns:a16="http://schemas.microsoft.com/office/drawing/2014/main" val="10002"/>
                  </a:ext>
                </a:extLst>
              </a:tr>
              <a:tr h="735965">
                <a:tc>
                  <a:txBody>
                    <a:bodyPr/>
                    <a:lstStyle/>
                    <a:p>
                      <a:pPr marL="91440" marR="471170">
                        <a:lnSpc>
                          <a:spcPct val="100000"/>
                        </a:lnSpc>
                        <a:spcBef>
                          <a:spcPts val="320"/>
                        </a:spcBef>
                      </a:pPr>
                      <a:r>
                        <a:rPr sz="1800" dirty="0">
                          <a:latin typeface="Arial"/>
                          <a:cs typeface="Arial"/>
                        </a:rPr>
                        <a:t>Polygenic</a:t>
                      </a:r>
                      <a:r>
                        <a:rPr sz="1800" spc="-40" dirty="0">
                          <a:latin typeface="Arial"/>
                          <a:cs typeface="Arial"/>
                        </a:rPr>
                        <a:t> </a:t>
                      </a:r>
                      <a:r>
                        <a:rPr sz="1800" spc="-10" dirty="0">
                          <a:latin typeface="Arial"/>
                          <a:cs typeface="Arial"/>
                        </a:rPr>
                        <a:t>score (PGS)</a:t>
                      </a:r>
                      <a:endParaRPr sz="18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tc>
                  <a:txBody>
                    <a:bodyPr/>
                    <a:lstStyle/>
                    <a:p>
                      <a:pPr marL="91440">
                        <a:lnSpc>
                          <a:spcPct val="100000"/>
                        </a:lnSpc>
                        <a:spcBef>
                          <a:spcPts val="320"/>
                        </a:spcBef>
                      </a:pPr>
                      <a:r>
                        <a:rPr sz="1800" dirty="0">
                          <a:latin typeface="Arial"/>
                          <a:cs typeface="Arial"/>
                        </a:rPr>
                        <a:t>A</a:t>
                      </a:r>
                      <a:r>
                        <a:rPr sz="1800" spc="-135" dirty="0">
                          <a:latin typeface="Arial"/>
                          <a:cs typeface="Arial"/>
                        </a:rPr>
                        <a:t> </a:t>
                      </a:r>
                      <a:r>
                        <a:rPr sz="1800" dirty="0">
                          <a:latin typeface="Arial"/>
                          <a:cs typeface="Arial"/>
                        </a:rPr>
                        <a:t>score</a:t>
                      </a:r>
                      <a:r>
                        <a:rPr sz="1800" spc="-20" dirty="0">
                          <a:latin typeface="Arial"/>
                          <a:cs typeface="Arial"/>
                        </a:rPr>
                        <a:t> </a:t>
                      </a:r>
                      <a:r>
                        <a:rPr sz="1800" dirty="0">
                          <a:latin typeface="Arial"/>
                          <a:cs typeface="Arial"/>
                        </a:rPr>
                        <a:t>that</a:t>
                      </a:r>
                      <a:r>
                        <a:rPr sz="1800" spc="-20" dirty="0">
                          <a:latin typeface="Arial"/>
                          <a:cs typeface="Arial"/>
                        </a:rPr>
                        <a:t> </a:t>
                      </a:r>
                      <a:r>
                        <a:rPr sz="1800" dirty="0">
                          <a:latin typeface="Arial"/>
                          <a:cs typeface="Arial"/>
                        </a:rPr>
                        <a:t>uses</a:t>
                      </a:r>
                      <a:r>
                        <a:rPr sz="1800" spc="-15" dirty="0">
                          <a:latin typeface="Arial"/>
                          <a:cs typeface="Arial"/>
                        </a:rPr>
                        <a:t> </a:t>
                      </a:r>
                      <a:r>
                        <a:rPr sz="1800" dirty="0">
                          <a:latin typeface="Arial"/>
                          <a:cs typeface="Arial"/>
                        </a:rPr>
                        <a:t>many</a:t>
                      </a:r>
                      <a:r>
                        <a:rPr sz="1800" spc="-20" dirty="0">
                          <a:latin typeface="Arial"/>
                          <a:cs typeface="Arial"/>
                        </a:rPr>
                        <a:t> </a:t>
                      </a:r>
                      <a:r>
                        <a:rPr sz="1800" dirty="0">
                          <a:latin typeface="Arial"/>
                          <a:cs typeface="Arial"/>
                        </a:rPr>
                        <a:t>SNPs,</a:t>
                      </a:r>
                      <a:r>
                        <a:rPr sz="1800" spc="-25" dirty="0">
                          <a:latin typeface="Arial"/>
                          <a:cs typeface="Arial"/>
                        </a:rPr>
                        <a:t> </a:t>
                      </a:r>
                      <a:r>
                        <a:rPr sz="1800" dirty="0">
                          <a:latin typeface="Arial"/>
                          <a:cs typeface="Arial"/>
                        </a:rPr>
                        <a:t>potentially</a:t>
                      </a:r>
                      <a:r>
                        <a:rPr sz="1800" spc="-15" dirty="0">
                          <a:latin typeface="Arial"/>
                          <a:cs typeface="Arial"/>
                        </a:rPr>
                        <a:t> </a:t>
                      </a:r>
                      <a:r>
                        <a:rPr sz="1800" dirty="0">
                          <a:latin typeface="Arial"/>
                          <a:cs typeface="Arial"/>
                        </a:rPr>
                        <a:t>all</a:t>
                      </a:r>
                      <a:r>
                        <a:rPr sz="1800" spc="-10" dirty="0">
                          <a:latin typeface="Arial"/>
                          <a:cs typeface="Arial"/>
                        </a:rPr>
                        <a:t> genome-</a:t>
                      </a:r>
                      <a:r>
                        <a:rPr sz="1800" dirty="0">
                          <a:latin typeface="Arial"/>
                          <a:cs typeface="Arial"/>
                        </a:rPr>
                        <a:t>wide</a:t>
                      </a:r>
                      <a:r>
                        <a:rPr sz="1800" spc="30" dirty="0">
                          <a:latin typeface="Arial"/>
                          <a:cs typeface="Arial"/>
                        </a:rPr>
                        <a:t> </a:t>
                      </a:r>
                      <a:r>
                        <a:rPr sz="1800" spc="-20" dirty="0">
                          <a:latin typeface="Arial"/>
                          <a:cs typeface="Arial"/>
                        </a:rPr>
                        <a:t>SNPs</a:t>
                      </a:r>
                      <a:endParaRPr sz="18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E8CA"/>
                    </a:solidFill>
                  </a:tcPr>
                </a:tc>
                <a:extLst>
                  <a:ext uri="{0D108BD9-81ED-4DB2-BD59-A6C34878D82A}">
                    <a16:rowId xmlns:a16="http://schemas.microsoft.com/office/drawing/2014/main" val="10003"/>
                  </a:ext>
                </a:extLst>
              </a:tr>
              <a:tr h="735965">
                <a:tc>
                  <a:txBody>
                    <a:bodyPr/>
                    <a:lstStyle/>
                    <a:p>
                      <a:pPr marL="91440" marR="674370">
                        <a:lnSpc>
                          <a:spcPct val="100000"/>
                        </a:lnSpc>
                        <a:spcBef>
                          <a:spcPts val="320"/>
                        </a:spcBef>
                      </a:pPr>
                      <a:r>
                        <a:rPr sz="1800" dirty="0">
                          <a:latin typeface="Arial"/>
                          <a:cs typeface="Arial"/>
                        </a:rPr>
                        <a:t>Polygenic</a:t>
                      </a:r>
                      <a:r>
                        <a:rPr sz="1800" spc="-40" dirty="0">
                          <a:latin typeface="Arial"/>
                          <a:cs typeface="Arial"/>
                        </a:rPr>
                        <a:t> </a:t>
                      </a:r>
                      <a:r>
                        <a:rPr sz="1800" spc="-20" dirty="0">
                          <a:latin typeface="Arial"/>
                          <a:cs typeface="Arial"/>
                        </a:rPr>
                        <a:t>risk </a:t>
                      </a:r>
                      <a:r>
                        <a:rPr sz="1800" dirty="0">
                          <a:latin typeface="Arial"/>
                          <a:cs typeface="Arial"/>
                        </a:rPr>
                        <a:t>score</a:t>
                      </a:r>
                      <a:r>
                        <a:rPr sz="1800" spc="-40" dirty="0">
                          <a:latin typeface="Arial"/>
                          <a:cs typeface="Arial"/>
                        </a:rPr>
                        <a:t> </a:t>
                      </a:r>
                      <a:r>
                        <a:rPr sz="1800" spc="-10" dirty="0">
                          <a:latin typeface="Arial"/>
                          <a:cs typeface="Arial"/>
                        </a:rPr>
                        <a:t>(PRS)</a:t>
                      </a:r>
                      <a:endParaRPr sz="18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tc>
                  <a:txBody>
                    <a:bodyPr/>
                    <a:lstStyle/>
                    <a:p>
                      <a:pPr marL="91440">
                        <a:lnSpc>
                          <a:spcPct val="100000"/>
                        </a:lnSpc>
                        <a:spcBef>
                          <a:spcPts val="320"/>
                        </a:spcBef>
                      </a:pPr>
                      <a:r>
                        <a:rPr sz="1800" dirty="0">
                          <a:latin typeface="Arial"/>
                          <a:cs typeface="Arial"/>
                        </a:rPr>
                        <a:t>As</a:t>
                      </a:r>
                      <a:r>
                        <a:rPr sz="1800" spc="-25" dirty="0">
                          <a:latin typeface="Arial"/>
                          <a:cs typeface="Arial"/>
                        </a:rPr>
                        <a:t> </a:t>
                      </a:r>
                      <a:r>
                        <a:rPr sz="1800" dirty="0">
                          <a:latin typeface="Arial"/>
                          <a:cs typeface="Arial"/>
                        </a:rPr>
                        <a:t>above,</a:t>
                      </a:r>
                      <a:r>
                        <a:rPr sz="1800" spc="-20" dirty="0">
                          <a:latin typeface="Arial"/>
                          <a:cs typeface="Arial"/>
                        </a:rPr>
                        <a:t> </a:t>
                      </a:r>
                      <a:r>
                        <a:rPr sz="1800" dirty="0">
                          <a:latin typeface="Arial"/>
                          <a:cs typeface="Arial"/>
                        </a:rPr>
                        <a:t>when</a:t>
                      </a:r>
                      <a:r>
                        <a:rPr sz="1800" spc="15" dirty="0">
                          <a:latin typeface="Arial"/>
                          <a:cs typeface="Arial"/>
                        </a:rPr>
                        <a:t> </a:t>
                      </a:r>
                      <a:r>
                        <a:rPr sz="1800" dirty="0">
                          <a:latin typeface="Arial"/>
                          <a:cs typeface="Arial"/>
                        </a:rPr>
                        <a:t>calculated</a:t>
                      </a:r>
                      <a:r>
                        <a:rPr sz="1800" spc="-5" dirty="0">
                          <a:latin typeface="Arial"/>
                          <a:cs typeface="Arial"/>
                        </a:rPr>
                        <a:t> </a:t>
                      </a:r>
                      <a:r>
                        <a:rPr sz="1800" dirty="0">
                          <a:latin typeface="Arial"/>
                          <a:cs typeface="Arial"/>
                        </a:rPr>
                        <a:t>for</a:t>
                      </a:r>
                      <a:r>
                        <a:rPr sz="1800" spc="-25" dirty="0">
                          <a:latin typeface="Arial"/>
                          <a:cs typeface="Arial"/>
                        </a:rPr>
                        <a:t> </a:t>
                      </a:r>
                      <a:r>
                        <a:rPr sz="1800" dirty="0">
                          <a:latin typeface="Arial"/>
                          <a:cs typeface="Arial"/>
                        </a:rPr>
                        <a:t>a</a:t>
                      </a:r>
                      <a:r>
                        <a:rPr sz="1800" spc="-20" dirty="0">
                          <a:latin typeface="Arial"/>
                          <a:cs typeface="Arial"/>
                        </a:rPr>
                        <a:t> </a:t>
                      </a:r>
                      <a:r>
                        <a:rPr sz="1800" spc="-10" dirty="0">
                          <a:latin typeface="Arial"/>
                          <a:cs typeface="Arial"/>
                        </a:rPr>
                        <a:t>disease</a:t>
                      </a:r>
                      <a:endParaRPr sz="1800">
                        <a:latin typeface="Arial"/>
                        <a:cs typeface="Arial"/>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FFF4E7"/>
                    </a:solidFill>
                  </a:tcPr>
                </a:tc>
                <a:extLst>
                  <a:ext uri="{0D108BD9-81ED-4DB2-BD59-A6C34878D82A}">
                    <a16:rowId xmlns:a16="http://schemas.microsoft.com/office/drawing/2014/main" val="10004"/>
                  </a:ext>
                </a:extLst>
              </a:tr>
            </a:tbl>
          </a:graphicData>
        </a:graphic>
      </p:graphicFrame>
      <p:sp>
        <p:nvSpPr>
          <p:cNvPr id="4" name="object 4"/>
          <p:cNvSpPr txBox="1"/>
          <p:nvPr/>
        </p:nvSpPr>
        <p:spPr>
          <a:xfrm>
            <a:off x="916939" y="5724855"/>
            <a:ext cx="9733915" cy="635635"/>
          </a:xfrm>
          <a:prstGeom prst="rect">
            <a:avLst/>
          </a:prstGeom>
        </p:spPr>
        <p:txBody>
          <a:bodyPr vert="horz" wrap="square" lIns="0" tIns="12700" rIns="0" bIns="0" rtlCol="0">
            <a:spAutoFit/>
          </a:bodyPr>
          <a:lstStyle/>
          <a:p>
            <a:pPr marL="12700" marR="5080">
              <a:lnSpc>
                <a:spcPct val="100000"/>
              </a:lnSpc>
              <a:spcBef>
                <a:spcPts val="100"/>
              </a:spcBef>
            </a:pPr>
            <a:r>
              <a:rPr sz="2000" dirty="0">
                <a:latin typeface="Arial"/>
                <a:cs typeface="Arial"/>
              </a:rPr>
              <a:t>Other</a:t>
            </a:r>
            <a:r>
              <a:rPr sz="2000" spc="-40" dirty="0">
                <a:latin typeface="Arial"/>
                <a:cs typeface="Arial"/>
              </a:rPr>
              <a:t> </a:t>
            </a:r>
            <a:r>
              <a:rPr sz="2000" dirty="0">
                <a:latin typeface="Arial"/>
                <a:cs typeface="Arial"/>
              </a:rPr>
              <a:t>terms</a:t>
            </a:r>
            <a:r>
              <a:rPr sz="2000" spc="-20" dirty="0">
                <a:latin typeface="Arial"/>
                <a:cs typeface="Arial"/>
              </a:rPr>
              <a:t> </a:t>
            </a:r>
            <a:r>
              <a:rPr sz="2000" dirty="0">
                <a:latin typeface="Arial"/>
                <a:cs typeface="Arial"/>
              </a:rPr>
              <a:t>(less</a:t>
            </a:r>
            <a:r>
              <a:rPr sz="2000" spc="-20" dirty="0">
                <a:latin typeface="Arial"/>
                <a:cs typeface="Arial"/>
              </a:rPr>
              <a:t> </a:t>
            </a:r>
            <a:r>
              <a:rPr sz="2000" dirty="0">
                <a:latin typeface="Arial"/>
                <a:cs typeface="Arial"/>
              </a:rPr>
              <a:t>used):</a:t>
            </a:r>
            <a:r>
              <a:rPr sz="2000" spc="-40" dirty="0">
                <a:latin typeface="Arial"/>
                <a:cs typeface="Arial"/>
              </a:rPr>
              <a:t> </a:t>
            </a:r>
            <a:r>
              <a:rPr sz="2000" dirty="0">
                <a:latin typeface="Arial"/>
                <a:cs typeface="Arial"/>
              </a:rPr>
              <a:t>polygenic</a:t>
            </a:r>
            <a:r>
              <a:rPr sz="2000" spc="-10" dirty="0">
                <a:latin typeface="Arial"/>
                <a:cs typeface="Arial"/>
              </a:rPr>
              <a:t> </a:t>
            </a:r>
            <a:r>
              <a:rPr sz="2000" dirty="0">
                <a:latin typeface="Arial"/>
                <a:cs typeface="Arial"/>
              </a:rPr>
              <a:t>index, </a:t>
            </a:r>
            <a:r>
              <a:rPr sz="2000" spc="-10" dirty="0">
                <a:latin typeface="Arial"/>
                <a:cs typeface="Arial"/>
              </a:rPr>
              <a:t>genome-</a:t>
            </a:r>
            <a:r>
              <a:rPr sz="2000" dirty="0">
                <a:latin typeface="Arial"/>
                <a:cs typeface="Arial"/>
              </a:rPr>
              <a:t>wide</a:t>
            </a:r>
            <a:r>
              <a:rPr sz="2000" spc="-30" dirty="0">
                <a:latin typeface="Arial"/>
                <a:cs typeface="Arial"/>
              </a:rPr>
              <a:t> </a:t>
            </a:r>
            <a:r>
              <a:rPr sz="2000" dirty="0">
                <a:latin typeface="Arial"/>
                <a:cs typeface="Arial"/>
              </a:rPr>
              <a:t>score,</a:t>
            </a:r>
            <a:r>
              <a:rPr sz="2000" spc="-40" dirty="0">
                <a:latin typeface="Arial"/>
                <a:cs typeface="Arial"/>
              </a:rPr>
              <a:t> </a:t>
            </a:r>
            <a:r>
              <a:rPr sz="2000" spc="-10" dirty="0">
                <a:latin typeface="Arial"/>
                <a:cs typeface="Arial"/>
              </a:rPr>
              <a:t>genome-</a:t>
            </a:r>
            <a:r>
              <a:rPr sz="2000" dirty="0">
                <a:latin typeface="Arial"/>
                <a:cs typeface="Arial"/>
              </a:rPr>
              <a:t>wide</a:t>
            </a:r>
            <a:r>
              <a:rPr sz="2000" spc="-30" dirty="0">
                <a:latin typeface="Arial"/>
                <a:cs typeface="Arial"/>
              </a:rPr>
              <a:t> </a:t>
            </a:r>
            <a:r>
              <a:rPr sz="2000" spc="-10" dirty="0">
                <a:latin typeface="Arial"/>
                <a:cs typeface="Arial"/>
              </a:rPr>
              <a:t>polygenic </a:t>
            </a:r>
            <a:r>
              <a:rPr sz="2000" dirty="0">
                <a:latin typeface="Arial"/>
                <a:cs typeface="Arial"/>
              </a:rPr>
              <a:t>score</a:t>
            </a:r>
            <a:r>
              <a:rPr sz="2000" spc="-30" dirty="0">
                <a:latin typeface="Arial"/>
                <a:cs typeface="Arial"/>
              </a:rPr>
              <a:t> </a:t>
            </a:r>
            <a:r>
              <a:rPr sz="2000" spc="-10" dirty="0">
                <a:latin typeface="Arial"/>
                <a:cs typeface="Arial"/>
              </a:rPr>
              <a:t>(GPS)</a:t>
            </a:r>
            <a:endParaRPr sz="20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dirty="0"/>
              <a:t>Selection,</a:t>
            </a:r>
            <a:r>
              <a:rPr spc="-90" dirty="0"/>
              <a:t> </a:t>
            </a:r>
            <a:r>
              <a:rPr dirty="0"/>
              <a:t>effect</a:t>
            </a:r>
            <a:r>
              <a:rPr spc="-90" dirty="0"/>
              <a:t> </a:t>
            </a:r>
            <a:r>
              <a:rPr dirty="0"/>
              <a:t>size</a:t>
            </a:r>
            <a:r>
              <a:rPr spc="-90" dirty="0"/>
              <a:t> </a:t>
            </a:r>
            <a:r>
              <a:rPr dirty="0"/>
              <a:t>estimate,</a:t>
            </a:r>
            <a:r>
              <a:rPr spc="-90" dirty="0"/>
              <a:t> </a:t>
            </a:r>
            <a:r>
              <a:rPr spc="-10" dirty="0"/>
              <a:t>validation</a:t>
            </a:r>
          </a:p>
        </p:txBody>
      </p:sp>
      <p:sp>
        <p:nvSpPr>
          <p:cNvPr id="3" name="object 3"/>
          <p:cNvSpPr txBox="1"/>
          <p:nvPr/>
        </p:nvSpPr>
        <p:spPr>
          <a:xfrm>
            <a:off x="916939" y="1510664"/>
            <a:ext cx="8909685" cy="3321050"/>
          </a:xfrm>
          <a:prstGeom prst="rect">
            <a:avLst/>
          </a:prstGeom>
        </p:spPr>
        <p:txBody>
          <a:bodyPr vert="horz" wrap="square" lIns="0" tIns="48895" rIns="0" bIns="0" rtlCol="0">
            <a:spAutoFit/>
          </a:bodyPr>
          <a:lstStyle/>
          <a:p>
            <a:pPr marL="241300" indent="-228600">
              <a:lnSpc>
                <a:spcPct val="100000"/>
              </a:lnSpc>
              <a:spcBef>
                <a:spcPts val="385"/>
              </a:spcBef>
              <a:buChar char="•"/>
              <a:tabLst>
                <a:tab pos="241300" algn="l"/>
              </a:tabLst>
            </a:pPr>
            <a:r>
              <a:rPr sz="1800" spc="-95" dirty="0">
                <a:latin typeface="Arial"/>
                <a:cs typeface="Arial"/>
              </a:rPr>
              <a:t>To</a:t>
            </a:r>
            <a:r>
              <a:rPr sz="1800" spc="-30" dirty="0">
                <a:latin typeface="Arial"/>
                <a:cs typeface="Arial"/>
              </a:rPr>
              <a:t> </a:t>
            </a:r>
            <a:r>
              <a:rPr sz="1800" dirty="0">
                <a:latin typeface="Arial"/>
                <a:cs typeface="Arial"/>
              </a:rPr>
              <a:t>build</a:t>
            </a:r>
            <a:r>
              <a:rPr sz="1800" spc="-45" dirty="0">
                <a:latin typeface="Arial"/>
                <a:cs typeface="Arial"/>
              </a:rPr>
              <a:t> </a:t>
            </a:r>
            <a:r>
              <a:rPr sz="1800" dirty="0">
                <a:latin typeface="Arial"/>
                <a:cs typeface="Arial"/>
              </a:rPr>
              <a:t>a</a:t>
            </a:r>
            <a:r>
              <a:rPr sz="1800" spc="-30" dirty="0">
                <a:latin typeface="Arial"/>
                <a:cs typeface="Arial"/>
              </a:rPr>
              <a:t> </a:t>
            </a:r>
            <a:r>
              <a:rPr sz="1800" dirty="0">
                <a:latin typeface="Arial"/>
                <a:cs typeface="Arial"/>
              </a:rPr>
              <a:t>polygenic</a:t>
            </a:r>
            <a:r>
              <a:rPr sz="1800" spc="20" dirty="0">
                <a:latin typeface="Arial"/>
                <a:cs typeface="Arial"/>
              </a:rPr>
              <a:t> </a:t>
            </a:r>
            <a:r>
              <a:rPr sz="1800" dirty="0">
                <a:latin typeface="Arial"/>
                <a:cs typeface="Arial"/>
              </a:rPr>
              <a:t>score,</a:t>
            </a:r>
            <a:r>
              <a:rPr sz="1800" spc="-25" dirty="0">
                <a:latin typeface="Arial"/>
                <a:cs typeface="Arial"/>
              </a:rPr>
              <a:t> </a:t>
            </a:r>
            <a:r>
              <a:rPr sz="1800" dirty="0">
                <a:latin typeface="Arial"/>
                <a:cs typeface="Arial"/>
              </a:rPr>
              <a:t>we</a:t>
            </a:r>
            <a:r>
              <a:rPr sz="1800" spc="10" dirty="0">
                <a:latin typeface="Arial"/>
                <a:cs typeface="Arial"/>
              </a:rPr>
              <a:t> </a:t>
            </a:r>
            <a:r>
              <a:rPr sz="1800" dirty="0">
                <a:latin typeface="Arial"/>
                <a:cs typeface="Arial"/>
              </a:rPr>
              <a:t>need</a:t>
            </a:r>
            <a:r>
              <a:rPr sz="1800" spc="-25" dirty="0">
                <a:latin typeface="Arial"/>
                <a:cs typeface="Arial"/>
              </a:rPr>
              <a:t> to:</a:t>
            </a:r>
            <a:endParaRPr sz="1800">
              <a:latin typeface="Arial"/>
              <a:cs typeface="Arial"/>
            </a:endParaRPr>
          </a:p>
          <a:p>
            <a:pPr marL="927100" lvl="1" indent="-457200">
              <a:lnSpc>
                <a:spcPct val="100000"/>
              </a:lnSpc>
              <a:spcBef>
                <a:spcPts val="290"/>
              </a:spcBef>
              <a:buAutoNum type="arabicPeriod"/>
              <a:tabLst>
                <a:tab pos="927100" algn="l"/>
              </a:tabLst>
            </a:pPr>
            <a:r>
              <a:rPr sz="1800" dirty="0">
                <a:latin typeface="Arial"/>
                <a:cs typeface="Arial"/>
              </a:rPr>
              <a:t>select</a:t>
            </a:r>
            <a:r>
              <a:rPr sz="1800" spc="-5" dirty="0">
                <a:latin typeface="Arial"/>
                <a:cs typeface="Arial"/>
              </a:rPr>
              <a:t> </a:t>
            </a:r>
            <a:r>
              <a:rPr sz="1800" dirty="0">
                <a:latin typeface="Arial"/>
                <a:cs typeface="Arial"/>
              </a:rPr>
              <a:t>a</a:t>
            </a:r>
            <a:r>
              <a:rPr sz="1800" spc="-5" dirty="0">
                <a:latin typeface="Arial"/>
                <a:cs typeface="Arial"/>
              </a:rPr>
              <a:t> </a:t>
            </a:r>
            <a:r>
              <a:rPr sz="1800" dirty="0">
                <a:latin typeface="Arial"/>
                <a:cs typeface="Arial"/>
              </a:rPr>
              <a:t>set</a:t>
            </a:r>
            <a:r>
              <a:rPr sz="1800" spc="-5" dirty="0">
                <a:latin typeface="Arial"/>
                <a:cs typeface="Arial"/>
              </a:rPr>
              <a:t> </a:t>
            </a:r>
            <a:r>
              <a:rPr sz="1800" dirty="0">
                <a:latin typeface="Arial"/>
                <a:cs typeface="Arial"/>
              </a:rPr>
              <a:t>of</a:t>
            </a:r>
            <a:r>
              <a:rPr sz="1800" spc="-5" dirty="0">
                <a:latin typeface="Arial"/>
                <a:cs typeface="Arial"/>
              </a:rPr>
              <a:t> </a:t>
            </a:r>
            <a:r>
              <a:rPr sz="1800" spc="-20" dirty="0">
                <a:latin typeface="Arial"/>
                <a:cs typeface="Arial"/>
              </a:rPr>
              <a:t>SNPs</a:t>
            </a:r>
            <a:endParaRPr sz="1800">
              <a:latin typeface="Arial"/>
              <a:cs typeface="Arial"/>
            </a:endParaRPr>
          </a:p>
          <a:p>
            <a:pPr marL="927100" lvl="1" indent="-457200">
              <a:lnSpc>
                <a:spcPct val="100000"/>
              </a:lnSpc>
              <a:spcBef>
                <a:spcPts val="275"/>
              </a:spcBef>
              <a:buAutoNum type="arabicPeriod"/>
              <a:tabLst>
                <a:tab pos="927100" algn="l"/>
              </a:tabLst>
            </a:pPr>
            <a:r>
              <a:rPr sz="1800" dirty="0">
                <a:latin typeface="Arial"/>
                <a:cs typeface="Arial"/>
              </a:rPr>
              <a:t>calculate</a:t>
            </a:r>
            <a:r>
              <a:rPr sz="1800" spc="-45" dirty="0">
                <a:latin typeface="Arial"/>
                <a:cs typeface="Arial"/>
              </a:rPr>
              <a:t> </a:t>
            </a:r>
            <a:r>
              <a:rPr sz="1800" dirty="0">
                <a:latin typeface="Arial"/>
                <a:cs typeface="Arial"/>
              </a:rPr>
              <a:t>effect</a:t>
            </a:r>
            <a:r>
              <a:rPr sz="1800" spc="-40" dirty="0">
                <a:latin typeface="Arial"/>
                <a:cs typeface="Arial"/>
              </a:rPr>
              <a:t> </a:t>
            </a:r>
            <a:r>
              <a:rPr sz="1800" spc="-20" dirty="0">
                <a:latin typeface="Arial"/>
                <a:cs typeface="Arial"/>
              </a:rPr>
              <a:t>sizes</a:t>
            </a:r>
            <a:endParaRPr sz="1800">
              <a:latin typeface="Arial"/>
              <a:cs typeface="Arial"/>
            </a:endParaRPr>
          </a:p>
          <a:p>
            <a:pPr marL="927100" lvl="1" indent="-457200">
              <a:lnSpc>
                <a:spcPct val="100000"/>
              </a:lnSpc>
              <a:spcBef>
                <a:spcPts val="290"/>
              </a:spcBef>
              <a:buAutoNum type="arabicPeriod"/>
              <a:tabLst>
                <a:tab pos="927100" algn="l"/>
              </a:tabLst>
            </a:pPr>
            <a:r>
              <a:rPr sz="1800" dirty="0">
                <a:latin typeface="Arial"/>
                <a:cs typeface="Arial"/>
              </a:rPr>
              <a:t>build</a:t>
            </a:r>
            <a:r>
              <a:rPr sz="1800" spc="-25" dirty="0">
                <a:latin typeface="Arial"/>
                <a:cs typeface="Arial"/>
              </a:rPr>
              <a:t> </a:t>
            </a:r>
            <a:r>
              <a:rPr sz="1800" dirty="0">
                <a:latin typeface="Arial"/>
                <a:cs typeface="Arial"/>
              </a:rPr>
              <a:t>and</a:t>
            </a:r>
            <a:r>
              <a:rPr sz="1800" spc="-25" dirty="0">
                <a:latin typeface="Arial"/>
                <a:cs typeface="Arial"/>
              </a:rPr>
              <a:t> </a:t>
            </a:r>
            <a:r>
              <a:rPr sz="1800" dirty="0">
                <a:latin typeface="Arial"/>
                <a:cs typeface="Arial"/>
              </a:rPr>
              <a:t>test</a:t>
            </a:r>
            <a:r>
              <a:rPr sz="1800" spc="-35" dirty="0">
                <a:latin typeface="Arial"/>
                <a:cs typeface="Arial"/>
              </a:rPr>
              <a:t> </a:t>
            </a:r>
            <a:r>
              <a:rPr sz="1800" dirty="0">
                <a:latin typeface="Arial"/>
                <a:cs typeface="Arial"/>
              </a:rPr>
              <a:t>the</a:t>
            </a:r>
            <a:r>
              <a:rPr sz="1800" spc="-40" dirty="0">
                <a:latin typeface="Arial"/>
                <a:cs typeface="Arial"/>
              </a:rPr>
              <a:t> </a:t>
            </a:r>
            <a:r>
              <a:rPr sz="1800" dirty="0">
                <a:latin typeface="Arial"/>
                <a:cs typeface="Arial"/>
              </a:rPr>
              <a:t>polygenic</a:t>
            </a:r>
            <a:r>
              <a:rPr sz="1800" spc="15" dirty="0">
                <a:latin typeface="Arial"/>
                <a:cs typeface="Arial"/>
              </a:rPr>
              <a:t> </a:t>
            </a:r>
            <a:r>
              <a:rPr sz="1800" spc="-10" dirty="0">
                <a:latin typeface="Arial"/>
                <a:cs typeface="Arial"/>
              </a:rPr>
              <a:t>score</a:t>
            </a:r>
            <a:endParaRPr sz="1800">
              <a:latin typeface="Arial"/>
              <a:cs typeface="Arial"/>
            </a:endParaRPr>
          </a:p>
          <a:p>
            <a:pPr lvl="1">
              <a:lnSpc>
                <a:spcPct val="100000"/>
              </a:lnSpc>
              <a:spcBef>
                <a:spcPts val="1160"/>
              </a:spcBef>
              <a:buFont typeface="Arial"/>
              <a:buAutoNum type="arabicPeriod"/>
            </a:pPr>
            <a:endParaRPr sz="1800">
              <a:latin typeface="Arial"/>
              <a:cs typeface="Arial"/>
            </a:endParaRPr>
          </a:p>
          <a:p>
            <a:pPr marL="241300" indent="-228600">
              <a:lnSpc>
                <a:spcPct val="100000"/>
              </a:lnSpc>
              <a:buChar char="•"/>
              <a:tabLst>
                <a:tab pos="241300" algn="l"/>
              </a:tabLst>
            </a:pPr>
            <a:r>
              <a:rPr sz="1800" dirty="0">
                <a:latin typeface="Arial"/>
                <a:cs typeface="Arial"/>
              </a:rPr>
              <a:t>Ideally</a:t>
            </a:r>
            <a:r>
              <a:rPr sz="1800" spc="-30" dirty="0">
                <a:latin typeface="Arial"/>
                <a:cs typeface="Arial"/>
              </a:rPr>
              <a:t> </a:t>
            </a:r>
            <a:r>
              <a:rPr sz="1800" dirty="0">
                <a:latin typeface="Arial"/>
                <a:cs typeface="Arial"/>
              </a:rPr>
              <a:t>each</a:t>
            </a:r>
            <a:r>
              <a:rPr sz="1800" spc="-25" dirty="0">
                <a:latin typeface="Arial"/>
                <a:cs typeface="Arial"/>
              </a:rPr>
              <a:t> </a:t>
            </a:r>
            <a:r>
              <a:rPr sz="1800" dirty="0">
                <a:latin typeface="Arial"/>
                <a:cs typeface="Arial"/>
              </a:rPr>
              <a:t>component</a:t>
            </a:r>
            <a:r>
              <a:rPr sz="1800" spc="-20" dirty="0">
                <a:latin typeface="Arial"/>
                <a:cs typeface="Arial"/>
              </a:rPr>
              <a:t> </a:t>
            </a:r>
            <a:r>
              <a:rPr sz="1800" dirty="0">
                <a:latin typeface="Arial"/>
                <a:cs typeface="Arial"/>
              </a:rPr>
              <a:t>is</a:t>
            </a:r>
            <a:r>
              <a:rPr sz="1800" spc="-30" dirty="0">
                <a:latin typeface="Arial"/>
                <a:cs typeface="Arial"/>
              </a:rPr>
              <a:t> </a:t>
            </a:r>
            <a:r>
              <a:rPr sz="1800" dirty="0">
                <a:latin typeface="Arial"/>
                <a:cs typeface="Arial"/>
              </a:rPr>
              <a:t>executed</a:t>
            </a:r>
            <a:r>
              <a:rPr sz="1800" spc="-20" dirty="0">
                <a:latin typeface="Arial"/>
                <a:cs typeface="Arial"/>
              </a:rPr>
              <a:t> </a:t>
            </a:r>
            <a:r>
              <a:rPr sz="1800" dirty="0">
                <a:latin typeface="Arial"/>
                <a:cs typeface="Arial"/>
              </a:rPr>
              <a:t>in</a:t>
            </a:r>
            <a:r>
              <a:rPr sz="1800" spc="-40" dirty="0">
                <a:latin typeface="Arial"/>
                <a:cs typeface="Arial"/>
              </a:rPr>
              <a:t> </a:t>
            </a:r>
            <a:r>
              <a:rPr sz="1800" dirty="0">
                <a:latin typeface="Arial"/>
                <a:cs typeface="Arial"/>
              </a:rPr>
              <a:t>an</a:t>
            </a:r>
            <a:r>
              <a:rPr sz="1800" spc="-25" dirty="0">
                <a:latin typeface="Arial"/>
                <a:cs typeface="Arial"/>
              </a:rPr>
              <a:t> </a:t>
            </a:r>
            <a:r>
              <a:rPr sz="1800" dirty="0">
                <a:latin typeface="Arial"/>
                <a:cs typeface="Arial"/>
              </a:rPr>
              <a:t>independent</a:t>
            </a:r>
            <a:r>
              <a:rPr sz="1800" spc="-10" dirty="0">
                <a:latin typeface="Arial"/>
                <a:cs typeface="Arial"/>
              </a:rPr>
              <a:t> dataset</a:t>
            </a:r>
            <a:endParaRPr sz="1800">
              <a:latin typeface="Arial"/>
              <a:cs typeface="Arial"/>
            </a:endParaRPr>
          </a:p>
          <a:p>
            <a:pPr marL="241300" marR="5080" indent="-229235">
              <a:lnSpc>
                <a:spcPts val="1939"/>
              </a:lnSpc>
              <a:spcBef>
                <a:spcPts val="1030"/>
              </a:spcBef>
              <a:buChar char="•"/>
              <a:tabLst>
                <a:tab pos="241300" algn="l"/>
              </a:tabLst>
            </a:pPr>
            <a:r>
              <a:rPr sz="1800" spc="-10" dirty="0">
                <a:latin typeface="Arial"/>
                <a:cs typeface="Arial"/>
              </a:rPr>
              <a:t>Alternatively,</a:t>
            </a:r>
            <a:r>
              <a:rPr sz="1800" spc="-5" dirty="0">
                <a:latin typeface="Arial"/>
                <a:cs typeface="Arial"/>
              </a:rPr>
              <a:t> </a:t>
            </a:r>
            <a:r>
              <a:rPr sz="1800" dirty="0">
                <a:latin typeface="Arial"/>
                <a:cs typeface="Arial"/>
              </a:rPr>
              <a:t>we can</a:t>
            </a:r>
            <a:r>
              <a:rPr sz="1800" spc="-30" dirty="0">
                <a:latin typeface="Arial"/>
                <a:cs typeface="Arial"/>
              </a:rPr>
              <a:t> </a:t>
            </a:r>
            <a:r>
              <a:rPr sz="1800" dirty="0">
                <a:latin typeface="Arial"/>
                <a:cs typeface="Arial"/>
              </a:rPr>
              <a:t>partition</a:t>
            </a:r>
            <a:r>
              <a:rPr sz="1800" spc="-25" dirty="0">
                <a:latin typeface="Arial"/>
                <a:cs typeface="Arial"/>
              </a:rPr>
              <a:t> </a:t>
            </a:r>
            <a:r>
              <a:rPr sz="1800" dirty="0">
                <a:latin typeface="Arial"/>
                <a:cs typeface="Arial"/>
              </a:rPr>
              <a:t>an</a:t>
            </a:r>
            <a:r>
              <a:rPr sz="1800" spc="-40" dirty="0">
                <a:latin typeface="Arial"/>
                <a:cs typeface="Arial"/>
              </a:rPr>
              <a:t> </a:t>
            </a:r>
            <a:r>
              <a:rPr sz="1800" dirty="0">
                <a:latin typeface="Arial"/>
                <a:cs typeface="Arial"/>
              </a:rPr>
              <a:t>existing</a:t>
            </a:r>
            <a:r>
              <a:rPr sz="1800" spc="-10" dirty="0">
                <a:latin typeface="Arial"/>
                <a:cs typeface="Arial"/>
              </a:rPr>
              <a:t> </a:t>
            </a:r>
            <a:r>
              <a:rPr sz="1800" dirty="0">
                <a:latin typeface="Arial"/>
                <a:cs typeface="Arial"/>
              </a:rPr>
              <a:t>dataset,</a:t>
            </a:r>
            <a:r>
              <a:rPr sz="1800" spc="-25" dirty="0">
                <a:latin typeface="Arial"/>
                <a:cs typeface="Arial"/>
              </a:rPr>
              <a:t> </a:t>
            </a:r>
            <a:r>
              <a:rPr sz="1800" dirty="0">
                <a:latin typeface="Arial"/>
                <a:cs typeface="Arial"/>
              </a:rPr>
              <a:t>but</a:t>
            </a:r>
            <a:r>
              <a:rPr sz="1800" spc="-25" dirty="0">
                <a:latin typeface="Arial"/>
                <a:cs typeface="Arial"/>
              </a:rPr>
              <a:t> </a:t>
            </a:r>
            <a:r>
              <a:rPr sz="1800" dirty="0">
                <a:latin typeface="Arial"/>
                <a:cs typeface="Arial"/>
              </a:rPr>
              <a:t>this</a:t>
            </a:r>
            <a:r>
              <a:rPr sz="1800" spc="-30" dirty="0">
                <a:latin typeface="Arial"/>
                <a:cs typeface="Arial"/>
              </a:rPr>
              <a:t> </a:t>
            </a:r>
            <a:r>
              <a:rPr sz="1800" dirty="0">
                <a:latin typeface="Arial"/>
                <a:cs typeface="Arial"/>
              </a:rPr>
              <a:t>could</a:t>
            </a:r>
            <a:r>
              <a:rPr sz="1800" spc="-25" dirty="0">
                <a:latin typeface="Arial"/>
                <a:cs typeface="Arial"/>
              </a:rPr>
              <a:t> </a:t>
            </a:r>
            <a:r>
              <a:rPr sz="1800" dirty="0">
                <a:latin typeface="Arial"/>
                <a:cs typeface="Arial"/>
              </a:rPr>
              <a:t>be</a:t>
            </a:r>
            <a:r>
              <a:rPr sz="1800" spc="-40" dirty="0">
                <a:latin typeface="Arial"/>
                <a:cs typeface="Arial"/>
              </a:rPr>
              <a:t> </a:t>
            </a:r>
            <a:r>
              <a:rPr sz="1800" dirty="0">
                <a:latin typeface="Arial"/>
                <a:cs typeface="Arial"/>
              </a:rPr>
              <a:t>problematic</a:t>
            </a:r>
            <a:r>
              <a:rPr sz="1800" spc="-5" dirty="0">
                <a:latin typeface="Arial"/>
                <a:cs typeface="Arial"/>
              </a:rPr>
              <a:t> </a:t>
            </a:r>
            <a:r>
              <a:rPr sz="1800" dirty="0">
                <a:latin typeface="Arial"/>
                <a:cs typeface="Arial"/>
              </a:rPr>
              <a:t>due</a:t>
            </a:r>
            <a:r>
              <a:rPr sz="1800" spc="-25" dirty="0">
                <a:latin typeface="Arial"/>
                <a:cs typeface="Arial"/>
              </a:rPr>
              <a:t> to </a:t>
            </a:r>
            <a:r>
              <a:rPr sz="1800" dirty="0">
                <a:latin typeface="Arial"/>
                <a:cs typeface="Arial"/>
              </a:rPr>
              <a:t>massively</a:t>
            </a:r>
            <a:r>
              <a:rPr sz="1800" spc="-35" dirty="0">
                <a:latin typeface="Arial"/>
                <a:cs typeface="Arial"/>
              </a:rPr>
              <a:t> </a:t>
            </a:r>
            <a:r>
              <a:rPr sz="1800" dirty="0">
                <a:latin typeface="Arial"/>
                <a:cs typeface="Arial"/>
              </a:rPr>
              <a:t>reducing</a:t>
            </a:r>
            <a:r>
              <a:rPr sz="1800" spc="-25" dirty="0">
                <a:latin typeface="Arial"/>
                <a:cs typeface="Arial"/>
              </a:rPr>
              <a:t> </a:t>
            </a:r>
            <a:r>
              <a:rPr sz="1800" dirty="0">
                <a:latin typeface="Arial"/>
                <a:cs typeface="Arial"/>
              </a:rPr>
              <a:t>sample</a:t>
            </a:r>
            <a:r>
              <a:rPr sz="1800" spc="-35" dirty="0">
                <a:latin typeface="Arial"/>
                <a:cs typeface="Arial"/>
              </a:rPr>
              <a:t> </a:t>
            </a:r>
            <a:r>
              <a:rPr sz="1800" spc="-20" dirty="0">
                <a:latin typeface="Arial"/>
                <a:cs typeface="Arial"/>
              </a:rPr>
              <a:t>size</a:t>
            </a:r>
            <a:endParaRPr sz="1800">
              <a:latin typeface="Arial"/>
              <a:cs typeface="Arial"/>
            </a:endParaRPr>
          </a:p>
          <a:p>
            <a:pPr marL="241300" indent="-228600">
              <a:lnSpc>
                <a:spcPct val="100000"/>
              </a:lnSpc>
              <a:spcBef>
                <a:spcPts val="765"/>
              </a:spcBef>
              <a:buChar char="•"/>
              <a:tabLst>
                <a:tab pos="241300" algn="l"/>
              </a:tabLst>
            </a:pPr>
            <a:r>
              <a:rPr sz="1800" dirty="0">
                <a:latin typeface="Arial"/>
                <a:cs typeface="Arial"/>
              </a:rPr>
              <a:t>We</a:t>
            </a:r>
            <a:r>
              <a:rPr sz="1800" spc="-55" dirty="0">
                <a:latin typeface="Arial"/>
                <a:cs typeface="Arial"/>
              </a:rPr>
              <a:t> </a:t>
            </a:r>
            <a:r>
              <a:rPr sz="1800" dirty="0">
                <a:latin typeface="Arial"/>
                <a:cs typeface="Arial"/>
              </a:rPr>
              <a:t>could</a:t>
            </a:r>
            <a:r>
              <a:rPr sz="1800" spc="-35" dirty="0">
                <a:latin typeface="Arial"/>
                <a:cs typeface="Arial"/>
              </a:rPr>
              <a:t> </a:t>
            </a:r>
            <a:r>
              <a:rPr sz="1800" dirty="0">
                <a:latin typeface="Arial"/>
                <a:cs typeface="Arial"/>
              </a:rPr>
              <a:t>use</a:t>
            </a:r>
            <a:r>
              <a:rPr sz="1800" spc="-45" dirty="0">
                <a:latin typeface="Arial"/>
                <a:cs typeface="Arial"/>
              </a:rPr>
              <a:t> </a:t>
            </a:r>
            <a:r>
              <a:rPr sz="1800" dirty="0">
                <a:latin typeface="Arial"/>
                <a:cs typeface="Arial"/>
              </a:rPr>
              <a:t>publicly</a:t>
            </a:r>
            <a:r>
              <a:rPr sz="1800" spc="-25" dirty="0">
                <a:latin typeface="Arial"/>
                <a:cs typeface="Arial"/>
              </a:rPr>
              <a:t> </a:t>
            </a:r>
            <a:r>
              <a:rPr sz="1800" dirty="0">
                <a:latin typeface="Arial"/>
                <a:cs typeface="Arial"/>
              </a:rPr>
              <a:t>available</a:t>
            </a:r>
            <a:r>
              <a:rPr sz="1800" spc="-20" dirty="0">
                <a:latin typeface="Arial"/>
                <a:cs typeface="Arial"/>
              </a:rPr>
              <a:t> </a:t>
            </a:r>
            <a:r>
              <a:rPr sz="1800" dirty="0">
                <a:latin typeface="Arial"/>
                <a:cs typeface="Arial"/>
              </a:rPr>
              <a:t>summary</a:t>
            </a:r>
            <a:r>
              <a:rPr sz="1800" spc="-25" dirty="0">
                <a:latin typeface="Arial"/>
                <a:cs typeface="Arial"/>
              </a:rPr>
              <a:t> </a:t>
            </a:r>
            <a:r>
              <a:rPr sz="1800" spc="-10" dirty="0">
                <a:latin typeface="Arial"/>
                <a:cs typeface="Arial"/>
              </a:rPr>
              <a:t>statistics</a:t>
            </a:r>
            <a:endParaRPr sz="1800">
              <a:latin typeface="Arial"/>
              <a:cs typeface="Arial"/>
            </a:endParaRPr>
          </a:p>
          <a:p>
            <a:pPr marL="241300" indent="-228600">
              <a:lnSpc>
                <a:spcPct val="100000"/>
              </a:lnSpc>
              <a:spcBef>
                <a:spcPts val="785"/>
              </a:spcBef>
              <a:buChar char="•"/>
              <a:tabLst>
                <a:tab pos="241300" algn="l"/>
              </a:tabLst>
            </a:pPr>
            <a:r>
              <a:rPr sz="1800" dirty="0">
                <a:latin typeface="Arial"/>
                <a:cs typeface="Arial"/>
              </a:rPr>
              <a:t>Steps</a:t>
            </a:r>
            <a:r>
              <a:rPr sz="1800" spc="-20" dirty="0">
                <a:latin typeface="Arial"/>
                <a:cs typeface="Arial"/>
              </a:rPr>
              <a:t> </a:t>
            </a:r>
            <a:r>
              <a:rPr sz="1800" dirty="0">
                <a:latin typeface="Arial"/>
                <a:cs typeface="Arial"/>
              </a:rPr>
              <a:t>1</a:t>
            </a:r>
            <a:r>
              <a:rPr sz="1800" spc="-15" dirty="0">
                <a:latin typeface="Arial"/>
                <a:cs typeface="Arial"/>
              </a:rPr>
              <a:t> </a:t>
            </a:r>
            <a:r>
              <a:rPr sz="1800" dirty="0">
                <a:latin typeface="Arial"/>
                <a:cs typeface="Arial"/>
              </a:rPr>
              <a:t>and</a:t>
            </a:r>
            <a:r>
              <a:rPr sz="1800" spc="-15" dirty="0">
                <a:latin typeface="Arial"/>
                <a:cs typeface="Arial"/>
              </a:rPr>
              <a:t> </a:t>
            </a:r>
            <a:r>
              <a:rPr sz="1800" dirty="0">
                <a:latin typeface="Arial"/>
                <a:cs typeface="Arial"/>
              </a:rPr>
              <a:t>2</a:t>
            </a:r>
            <a:r>
              <a:rPr sz="1800" spc="-15" dirty="0">
                <a:latin typeface="Arial"/>
                <a:cs typeface="Arial"/>
              </a:rPr>
              <a:t> </a:t>
            </a:r>
            <a:r>
              <a:rPr sz="1800" dirty="0">
                <a:latin typeface="Arial"/>
                <a:cs typeface="Arial"/>
              </a:rPr>
              <a:t>are</a:t>
            </a:r>
            <a:r>
              <a:rPr sz="1800" spc="-20" dirty="0">
                <a:latin typeface="Arial"/>
                <a:cs typeface="Arial"/>
              </a:rPr>
              <a:t> </a:t>
            </a:r>
            <a:r>
              <a:rPr sz="1800" dirty="0">
                <a:latin typeface="Arial"/>
                <a:cs typeface="Arial"/>
              </a:rPr>
              <a:t>sometimes</a:t>
            </a:r>
            <a:r>
              <a:rPr sz="1800" spc="-5" dirty="0">
                <a:latin typeface="Arial"/>
                <a:cs typeface="Arial"/>
              </a:rPr>
              <a:t> </a:t>
            </a:r>
            <a:r>
              <a:rPr sz="1800" dirty="0">
                <a:latin typeface="Arial"/>
                <a:cs typeface="Arial"/>
              </a:rPr>
              <a:t>performed</a:t>
            </a:r>
            <a:r>
              <a:rPr sz="1800" spc="-10" dirty="0">
                <a:latin typeface="Arial"/>
                <a:cs typeface="Arial"/>
              </a:rPr>
              <a:t> </a:t>
            </a:r>
            <a:r>
              <a:rPr sz="1800" dirty="0">
                <a:latin typeface="Arial"/>
                <a:cs typeface="Arial"/>
              </a:rPr>
              <a:t>in</a:t>
            </a:r>
            <a:r>
              <a:rPr sz="1800" spc="-30" dirty="0">
                <a:latin typeface="Arial"/>
                <a:cs typeface="Arial"/>
              </a:rPr>
              <a:t> </a:t>
            </a:r>
            <a:r>
              <a:rPr sz="1800" dirty="0">
                <a:latin typeface="Arial"/>
                <a:cs typeface="Arial"/>
              </a:rPr>
              <a:t>the</a:t>
            </a:r>
            <a:r>
              <a:rPr sz="1800" spc="-25" dirty="0">
                <a:latin typeface="Arial"/>
                <a:cs typeface="Arial"/>
              </a:rPr>
              <a:t> </a:t>
            </a:r>
            <a:r>
              <a:rPr sz="1800" dirty="0">
                <a:latin typeface="Arial"/>
                <a:cs typeface="Arial"/>
              </a:rPr>
              <a:t>same</a:t>
            </a:r>
            <a:r>
              <a:rPr sz="1800" spc="-25" dirty="0">
                <a:latin typeface="Arial"/>
                <a:cs typeface="Arial"/>
              </a:rPr>
              <a:t> </a:t>
            </a:r>
            <a:r>
              <a:rPr sz="1800" spc="-20" dirty="0">
                <a:latin typeface="Arial"/>
                <a:cs typeface="Arial"/>
              </a:rPr>
              <a:t>GWAS</a:t>
            </a:r>
            <a:endParaRPr sz="1800">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dirty="0"/>
              <a:t>GWAS</a:t>
            </a:r>
            <a:r>
              <a:rPr spc="-175" dirty="0"/>
              <a:t> </a:t>
            </a:r>
            <a:r>
              <a:rPr spc="-10" dirty="0"/>
              <a:t>catalog</a:t>
            </a:r>
          </a:p>
        </p:txBody>
      </p:sp>
      <p:sp>
        <p:nvSpPr>
          <p:cNvPr id="3" name="object 3"/>
          <p:cNvSpPr txBox="1"/>
          <p:nvPr/>
        </p:nvSpPr>
        <p:spPr>
          <a:xfrm>
            <a:off x="916939" y="1163574"/>
            <a:ext cx="6012815" cy="330835"/>
          </a:xfrm>
          <a:prstGeom prst="rect">
            <a:avLst/>
          </a:prstGeom>
        </p:spPr>
        <p:txBody>
          <a:bodyPr vert="horz" wrap="square" lIns="0" tIns="13335" rIns="0" bIns="0" rtlCol="0">
            <a:spAutoFit/>
          </a:bodyPr>
          <a:lstStyle/>
          <a:p>
            <a:pPr marL="241300" indent="-228600">
              <a:lnSpc>
                <a:spcPct val="100000"/>
              </a:lnSpc>
              <a:spcBef>
                <a:spcPts val="105"/>
              </a:spcBef>
              <a:buChar char="•"/>
              <a:tabLst>
                <a:tab pos="241300" algn="l"/>
              </a:tabLst>
            </a:pPr>
            <a:r>
              <a:rPr sz="2000" dirty="0">
                <a:latin typeface="Arial"/>
                <a:cs typeface="Arial"/>
              </a:rPr>
              <a:t>A</a:t>
            </a:r>
            <a:r>
              <a:rPr sz="2000" spc="-130" dirty="0">
                <a:latin typeface="Arial"/>
                <a:cs typeface="Arial"/>
              </a:rPr>
              <a:t> </a:t>
            </a:r>
            <a:r>
              <a:rPr sz="2000" dirty="0">
                <a:latin typeface="Arial"/>
                <a:cs typeface="Arial"/>
              </a:rPr>
              <a:t>useful</a:t>
            </a:r>
            <a:r>
              <a:rPr sz="2000" spc="-35" dirty="0">
                <a:latin typeface="Arial"/>
                <a:cs typeface="Arial"/>
              </a:rPr>
              <a:t> </a:t>
            </a:r>
            <a:r>
              <a:rPr sz="2000" dirty="0">
                <a:latin typeface="Arial"/>
                <a:cs typeface="Arial"/>
              </a:rPr>
              <a:t>place</a:t>
            </a:r>
            <a:r>
              <a:rPr sz="2000" spc="-30" dirty="0">
                <a:latin typeface="Arial"/>
                <a:cs typeface="Arial"/>
              </a:rPr>
              <a:t> </a:t>
            </a:r>
            <a:r>
              <a:rPr sz="2000" dirty="0">
                <a:latin typeface="Arial"/>
                <a:cs typeface="Arial"/>
              </a:rPr>
              <a:t>to</a:t>
            </a:r>
            <a:r>
              <a:rPr sz="2000" spc="-40" dirty="0">
                <a:latin typeface="Arial"/>
                <a:cs typeface="Arial"/>
              </a:rPr>
              <a:t> </a:t>
            </a:r>
            <a:r>
              <a:rPr sz="2000" dirty="0">
                <a:latin typeface="Arial"/>
                <a:cs typeface="Arial"/>
              </a:rPr>
              <a:t>look</a:t>
            </a:r>
            <a:r>
              <a:rPr sz="2000" spc="-30" dirty="0">
                <a:latin typeface="Arial"/>
                <a:cs typeface="Arial"/>
              </a:rPr>
              <a:t> </a:t>
            </a:r>
            <a:r>
              <a:rPr sz="2000" dirty="0">
                <a:latin typeface="Arial"/>
                <a:cs typeface="Arial"/>
              </a:rPr>
              <a:t>for</a:t>
            </a:r>
            <a:r>
              <a:rPr sz="2000" spc="-35" dirty="0">
                <a:latin typeface="Arial"/>
                <a:cs typeface="Arial"/>
              </a:rPr>
              <a:t> </a:t>
            </a:r>
            <a:r>
              <a:rPr sz="2000" dirty="0">
                <a:latin typeface="Arial"/>
                <a:cs typeface="Arial"/>
              </a:rPr>
              <a:t>GWAS</a:t>
            </a:r>
            <a:r>
              <a:rPr sz="2000" spc="-45" dirty="0">
                <a:latin typeface="Arial"/>
                <a:cs typeface="Arial"/>
              </a:rPr>
              <a:t> </a:t>
            </a:r>
            <a:r>
              <a:rPr sz="2000" dirty="0">
                <a:latin typeface="Arial"/>
                <a:cs typeface="Arial"/>
              </a:rPr>
              <a:t>summary</a:t>
            </a:r>
            <a:r>
              <a:rPr sz="2000" spc="-65" dirty="0">
                <a:latin typeface="Arial"/>
                <a:cs typeface="Arial"/>
              </a:rPr>
              <a:t> </a:t>
            </a:r>
            <a:r>
              <a:rPr sz="2000" spc="-10" dirty="0">
                <a:latin typeface="Arial"/>
                <a:cs typeface="Arial"/>
              </a:rPr>
              <a:t>statistics</a:t>
            </a:r>
            <a:endParaRPr sz="2000">
              <a:latin typeface="Arial"/>
              <a:cs typeface="Arial"/>
            </a:endParaRPr>
          </a:p>
        </p:txBody>
      </p:sp>
      <p:pic>
        <p:nvPicPr>
          <p:cNvPr id="4" name="object 4"/>
          <p:cNvPicPr/>
          <p:nvPr/>
        </p:nvPicPr>
        <p:blipFill>
          <a:blip r:embed="rId2" cstate="print"/>
          <a:stretch>
            <a:fillRect/>
          </a:stretch>
        </p:blipFill>
        <p:spPr>
          <a:xfrm>
            <a:off x="951877" y="1983600"/>
            <a:ext cx="7772400" cy="4097266"/>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dirty="0"/>
              <a:t>PGS</a:t>
            </a:r>
            <a:r>
              <a:rPr spc="-5" dirty="0"/>
              <a:t> </a:t>
            </a:r>
            <a:r>
              <a:rPr spc="-10" dirty="0"/>
              <a:t>catalog</a:t>
            </a:r>
          </a:p>
        </p:txBody>
      </p:sp>
      <p:pic>
        <p:nvPicPr>
          <p:cNvPr id="3" name="object 3"/>
          <p:cNvPicPr/>
          <p:nvPr/>
        </p:nvPicPr>
        <p:blipFill>
          <a:blip r:embed="rId2" cstate="print"/>
          <a:stretch>
            <a:fillRect/>
          </a:stretch>
        </p:blipFill>
        <p:spPr>
          <a:xfrm>
            <a:off x="720178" y="1325575"/>
            <a:ext cx="10751693" cy="5383657"/>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dirty="0"/>
              <a:t>From</a:t>
            </a:r>
            <a:r>
              <a:rPr spc="-90" dirty="0"/>
              <a:t> </a:t>
            </a:r>
            <a:r>
              <a:rPr dirty="0"/>
              <a:t>genetic</a:t>
            </a:r>
            <a:r>
              <a:rPr spc="-85" dirty="0"/>
              <a:t> </a:t>
            </a:r>
            <a:r>
              <a:rPr dirty="0"/>
              <a:t>to</a:t>
            </a:r>
            <a:r>
              <a:rPr spc="-85" dirty="0"/>
              <a:t> </a:t>
            </a:r>
            <a:r>
              <a:rPr dirty="0"/>
              <a:t>polygenic</a:t>
            </a:r>
            <a:r>
              <a:rPr spc="-55" dirty="0"/>
              <a:t> </a:t>
            </a:r>
            <a:r>
              <a:rPr spc="-10" dirty="0"/>
              <a:t>scores</a:t>
            </a:r>
          </a:p>
        </p:txBody>
      </p:sp>
      <p:grpSp>
        <p:nvGrpSpPr>
          <p:cNvPr id="3" name="object 3"/>
          <p:cNvGrpSpPr/>
          <p:nvPr/>
        </p:nvGrpSpPr>
        <p:grpSpPr>
          <a:xfrm>
            <a:off x="813790" y="1311338"/>
            <a:ext cx="10720070" cy="4189729"/>
            <a:chOff x="813790" y="1311338"/>
            <a:chExt cx="10720070" cy="4189729"/>
          </a:xfrm>
        </p:grpSpPr>
        <p:pic>
          <p:nvPicPr>
            <p:cNvPr id="4" name="object 4"/>
            <p:cNvPicPr/>
            <p:nvPr/>
          </p:nvPicPr>
          <p:blipFill>
            <a:blip r:embed="rId2" cstate="print"/>
            <a:stretch>
              <a:fillRect/>
            </a:stretch>
          </p:blipFill>
          <p:spPr>
            <a:xfrm>
              <a:off x="813790" y="1456054"/>
              <a:ext cx="10539984" cy="3945890"/>
            </a:xfrm>
            <a:prstGeom prst="rect">
              <a:avLst/>
            </a:prstGeom>
          </p:spPr>
        </p:pic>
        <p:sp>
          <p:nvSpPr>
            <p:cNvPr id="5" name="object 5"/>
            <p:cNvSpPr/>
            <p:nvPr/>
          </p:nvSpPr>
          <p:spPr>
            <a:xfrm>
              <a:off x="3278505" y="1325625"/>
              <a:ext cx="8241030" cy="4161154"/>
            </a:xfrm>
            <a:custGeom>
              <a:avLst/>
              <a:gdLst/>
              <a:ahLst/>
              <a:cxnLst/>
              <a:rect l="l" t="t" r="r" b="b"/>
              <a:pathLst>
                <a:path w="8241030" h="4161154">
                  <a:moveTo>
                    <a:pt x="6255766" y="4160774"/>
                  </a:moveTo>
                  <a:lnTo>
                    <a:pt x="8240649" y="4160774"/>
                  </a:lnTo>
                  <a:lnTo>
                    <a:pt x="8240649" y="0"/>
                  </a:lnTo>
                  <a:lnTo>
                    <a:pt x="6255766" y="0"/>
                  </a:lnTo>
                  <a:lnTo>
                    <a:pt x="6255766" y="4160774"/>
                  </a:lnTo>
                  <a:close/>
                </a:path>
                <a:path w="8241030" h="4161154">
                  <a:moveTo>
                    <a:pt x="1360424" y="1618234"/>
                  </a:moveTo>
                  <a:lnTo>
                    <a:pt x="1761871" y="1618234"/>
                  </a:lnTo>
                  <a:lnTo>
                    <a:pt x="1761871" y="1350606"/>
                  </a:lnTo>
                  <a:lnTo>
                    <a:pt x="1360424" y="1350606"/>
                  </a:lnTo>
                  <a:lnTo>
                    <a:pt x="1360424" y="1618234"/>
                  </a:lnTo>
                  <a:close/>
                </a:path>
                <a:path w="8241030" h="4161154">
                  <a:moveTo>
                    <a:pt x="1516507" y="2321941"/>
                  </a:moveTo>
                  <a:lnTo>
                    <a:pt x="1917954" y="2321941"/>
                  </a:lnTo>
                  <a:lnTo>
                    <a:pt x="1917954" y="2054313"/>
                  </a:lnTo>
                  <a:lnTo>
                    <a:pt x="1516507" y="2054313"/>
                  </a:lnTo>
                  <a:lnTo>
                    <a:pt x="1516507" y="2321941"/>
                  </a:lnTo>
                  <a:close/>
                </a:path>
                <a:path w="8241030" h="4161154">
                  <a:moveTo>
                    <a:pt x="0" y="3248660"/>
                  </a:moveTo>
                  <a:lnTo>
                    <a:pt x="401447" y="3248660"/>
                  </a:lnTo>
                  <a:lnTo>
                    <a:pt x="401447" y="2981032"/>
                  </a:lnTo>
                  <a:lnTo>
                    <a:pt x="0" y="2981032"/>
                  </a:lnTo>
                  <a:lnTo>
                    <a:pt x="0" y="3248660"/>
                  </a:lnTo>
                  <a:close/>
                </a:path>
                <a:path w="8241030" h="4161154">
                  <a:moveTo>
                    <a:pt x="1583436" y="3940175"/>
                  </a:moveTo>
                  <a:lnTo>
                    <a:pt x="1984883" y="3940175"/>
                  </a:lnTo>
                  <a:lnTo>
                    <a:pt x="1984883" y="3672547"/>
                  </a:lnTo>
                  <a:lnTo>
                    <a:pt x="1583436" y="3672547"/>
                  </a:lnTo>
                  <a:lnTo>
                    <a:pt x="1583436" y="3940175"/>
                  </a:lnTo>
                  <a:close/>
                </a:path>
              </a:pathLst>
            </a:custGeom>
            <a:ln w="28575">
              <a:solidFill>
                <a:srgbClr val="C00000"/>
              </a:solidFill>
            </a:ln>
          </p:spPr>
          <p:txBody>
            <a:bodyPr wrap="square" lIns="0" tIns="0" rIns="0" bIns="0" rtlCol="0"/>
            <a:lstStyle/>
            <a:p>
              <a:endParaRPr/>
            </a:p>
          </p:txBody>
        </p:sp>
      </p:grpSp>
      <p:sp>
        <p:nvSpPr>
          <p:cNvPr id="6" name="object 6"/>
          <p:cNvSpPr txBox="1"/>
          <p:nvPr/>
        </p:nvSpPr>
        <p:spPr>
          <a:xfrm>
            <a:off x="870610" y="5814161"/>
            <a:ext cx="9825355" cy="635635"/>
          </a:xfrm>
          <a:prstGeom prst="rect">
            <a:avLst/>
          </a:prstGeom>
        </p:spPr>
        <p:txBody>
          <a:bodyPr vert="horz" wrap="square" lIns="0" tIns="12700" rIns="0" bIns="0" rtlCol="0">
            <a:spAutoFit/>
          </a:bodyPr>
          <a:lstStyle/>
          <a:p>
            <a:pPr marL="12700" marR="5080">
              <a:lnSpc>
                <a:spcPct val="100000"/>
              </a:lnSpc>
              <a:spcBef>
                <a:spcPts val="100"/>
              </a:spcBef>
            </a:pPr>
            <a:r>
              <a:rPr sz="2000" dirty="0">
                <a:latin typeface="Arial"/>
                <a:cs typeface="Arial"/>
              </a:rPr>
              <a:t>Is</a:t>
            </a:r>
            <a:r>
              <a:rPr sz="2000" spc="-35" dirty="0">
                <a:latin typeface="Arial"/>
                <a:cs typeface="Arial"/>
              </a:rPr>
              <a:t> </a:t>
            </a:r>
            <a:r>
              <a:rPr sz="2000" dirty="0">
                <a:latin typeface="Arial"/>
                <a:cs typeface="Arial"/>
              </a:rPr>
              <a:t>bigger</a:t>
            </a:r>
            <a:r>
              <a:rPr sz="2000" spc="-30" dirty="0">
                <a:latin typeface="Arial"/>
                <a:cs typeface="Arial"/>
              </a:rPr>
              <a:t> </a:t>
            </a:r>
            <a:r>
              <a:rPr sz="2000" spc="-10" dirty="0">
                <a:latin typeface="Arial"/>
                <a:cs typeface="Arial"/>
              </a:rPr>
              <a:t>better?</a:t>
            </a:r>
            <a:r>
              <a:rPr sz="2000" spc="-135" dirty="0">
                <a:latin typeface="Arial"/>
                <a:cs typeface="Arial"/>
              </a:rPr>
              <a:t> </a:t>
            </a:r>
            <a:r>
              <a:rPr sz="2000" dirty="0">
                <a:latin typeface="Arial"/>
                <a:cs typeface="Arial"/>
              </a:rPr>
              <a:t>Are</a:t>
            </a:r>
            <a:r>
              <a:rPr sz="2000" spc="-25" dirty="0">
                <a:latin typeface="Arial"/>
                <a:cs typeface="Arial"/>
              </a:rPr>
              <a:t> </a:t>
            </a:r>
            <a:r>
              <a:rPr sz="2000" dirty="0">
                <a:latin typeface="Arial"/>
                <a:cs typeface="Arial"/>
              </a:rPr>
              <a:t>we</a:t>
            </a:r>
            <a:r>
              <a:rPr sz="2000" spc="-25" dirty="0">
                <a:latin typeface="Arial"/>
                <a:cs typeface="Arial"/>
              </a:rPr>
              <a:t> </a:t>
            </a:r>
            <a:r>
              <a:rPr sz="2000" dirty="0">
                <a:latin typeface="Arial"/>
                <a:cs typeface="Arial"/>
              </a:rPr>
              <a:t>supposed</a:t>
            </a:r>
            <a:r>
              <a:rPr sz="2000" spc="-45" dirty="0">
                <a:latin typeface="Arial"/>
                <a:cs typeface="Arial"/>
              </a:rPr>
              <a:t> </a:t>
            </a:r>
            <a:r>
              <a:rPr sz="2000" dirty="0">
                <a:latin typeface="Arial"/>
                <a:cs typeface="Arial"/>
              </a:rPr>
              <a:t>to</a:t>
            </a:r>
            <a:r>
              <a:rPr sz="2000" spc="-30" dirty="0">
                <a:latin typeface="Arial"/>
                <a:cs typeface="Arial"/>
              </a:rPr>
              <a:t> </a:t>
            </a:r>
            <a:r>
              <a:rPr sz="2000" dirty="0">
                <a:latin typeface="Arial"/>
                <a:cs typeface="Arial"/>
              </a:rPr>
              <a:t>include</a:t>
            </a:r>
            <a:r>
              <a:rPr sz="2000" spc="-25" dirty="0">
                <a:latin typeface="Arial"/>
                <a:cs typeface="Arial"/>
              </a:rPr>
              <a:t> </a:t>
            </a:r>
            <a:r>
              <a:rPr sz="2000" dirty="0">
                <a:latin typeface="Arial"/>
                <a:cs typeface="Arial"/>
              </a:rPr>
              <a:t>as</a:t>
            </a:r>
            <a:r>
              <a:rPr sz="2000" spc="-25" dirty="0">
                <a:latin typeface="Arial"/>
                <a:cs typeface="Arial"/>
              </a:rPr>
              <a:t> </a:t>
            </a:r>
            <a:r>
              <a:rPr sz="2000" dirty="0">
                <a:latin typeface="Arial"/>
                <a:cs typeface="Arial"/>
              </a:rPr>
              <a:t>many</a:t>
            </a:r>
            <a:r>
              <a:rPr sz="2000" spc="-25" dirty="0">
                <a:latin typeface="Arial"/>
                <a:cs typeface="Arial"/>
              </a:rPr>
              <a:t> </a:t>
            </a:r>
            <a:r>
              <a:rPr sz="2000" dirty="0">
                <a:latin typeface="Arial"/>
                <a:cs typeface="Arial"/>
              </a:rPr>
              <a:t>variants</a:t>
            </a:r>
            <a:r>
              <a:rPr sz="2000" spc="-25" dirty="0">
                <a:latin typeface="Arial"/>
                <a:cs typeface="Arial"/>
              </a:rPr>
              <a:t> </a:t>
            </a:r>
            <a:r>
              <a:rPr sz="2000" dirty="0">
                <a:latin typeface="Arial"/>
                <a:cs typeface="Arial"/>
              </a:rPr>
              <a:t>as</a:t>
            </a:r>
            <a:r>
              <a:rPr sz="2000" spc="-35" dirty="0">
                <a:latin typeface="Arial"/>
                <a:cs typeface="Arial"/>
              </a:rPr>
              <a:t> </a:t>
            </a:r>
            <a:r>
              <a:rPr sz="2000" dirty="0">
                <a:latin typeface="Arial"/>
                <a:cs typeface="Arial"/>
              </a:rPr>
              <a:t>possible</a:t>
            </a:r>
            <a:r>
              <a:rPr sz="2000" spc="-25" dirty="0">
                <a:latin typeface="Arial"/>
                <a:cs typeface="Arial"/>
              </a:rPr>
              <a:t> </a:t>
            </a:r>
            <a:r>
              <a:rPr sz="2000" dirty="0">
                <a:latin typeface="Arial"/>
                <a:cs typeface="Arial"/>
              </a:rPr>
              <a:t>to</a:t>
            </a:r>
            <a:r>
              <a:rPr sz="2000" spc="-25" dirty="0">
                <a:latin typeface="Arial"/>
                <a:cs typeface="Arial"/>
              </a:rPr>
              <a:t> </a:t>
            </a:r>
            <a:r>
              <a:rPr sz="2000" dirty="0">
                <a:latin typeface="Arial"/>
                <a:cs typeface="Arial"/>
              </a:rPr>
              <a:t>improve</a:t>
            </a:r>
            <a:r>
              <a:rPr sz="2000" spc="-25" dirty="0">
                <a:latin typeface="Arial"/>
                <a:cs typeface="Arial"/>
              </a:rPr>
              <a:t> </a:t>
            </a:r>
            <a:r>
              <a:rPr sz="2000" spc="-50" dirty="0">
                <a:latin typeface="Arial"/>
                <a:cs typeface="Arial"/>
              </a:rPr>
              <a:t>a </a:t>
            </a:r>
            <a:r>
              <a:rPr sz="2000" dirty="0">
                <a:latin typeface="Arial"/>
                <a:cs typeface="Arial"/>
              </a:rPr>
              <a:t>(polygenic)</a:t>
            </a:r>
            <a:r>
              <a:rPr sz="2000" spc="-40" dirty="0">
                <a:latin typeface="Arial"/>
                <a:cs typeface="Arial"/>
              </a:rPr>
              <a:t> </a:t>
            </a:r>
            <a:r>
              <a:rPr sz="2000" spc="-10" dirty="0">
                <a:latin typeface="Arial"/>
                <a:cs typeface="Arial"/>
              </a:rPr>
              <a:t>score?</a:t>
            </a:r>
            <a:endParaRPr sz="2000">
              <a:latin typeface="Arial"/>
              <a:cs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p:nvPr/>
        </p:nvSpPr>
        <p:spPr>
          <a:xfrm>
            <a:off x="916939" y="3341878"/>
            <a:ext cx="9711690" cy="635000"/>
          </a:xfrm>
          <a:prstGeom prst="rect">
            <a:avLst/>
          </a:prstGeom>
        </p:spPr>
        <p:txBody>
          <a:bodyPr vert="horz" wrap="square" lIns="0" tIns="12065" rIns="0" bIns="0" rtlCol="0">
            <a:spAutoFit/>
          </a:bodyPr>
          <a:lstStyle/>
          <a:p>
            <a:pPr marL="12700">
              <a:lnSpc>
                <a:spcPct val="100000"/>
              </a:lnSpc>
              <a:spcBef>
                <a:spcPts val="95"/>
              </a:spcBef>
            </a:pPr>
            <a:r>
              <a:rPr sz="4000" b="1" dirty="0">
                <a:latin typeface="Arial"/>
                <a:cs typeface="Arial"/>
              </a:rPr>
              <a:t>Alternative</a:t>
            </a:r>
            <a:r>
              <a:rPr sz="4000" b="1" spc="-85" dirty="0">
                <a:latin typeface="Arial"/>
                <a:cs typeface="Arial"/>
              </a:rPr>
              <a:t> </a:t>
            </a:r>
            <a:r>
              <a:rPr sz="4000" b="1" dirty="0">
                <a:latin typeface="Arial"/>
                <a:cs typeface="Arial"/>
              </a:rPr>
              <a:t>methods</a:t>
            </a:r>
            <a:r>
              <a:rPr sz="4000" b="1" spc="-105" dirty="0">
                <a:latin typeface="Arial"/>
                <a:cs typeface="Arial"/>
              </a:rPr>
              <a:t> </a:t>
            </a:r>
            <a:r>
              <a:rPr sz="4000" b="1" dirty="0">
                <a:latin typeface="Arial"/>
                <a:cs typeface="Arial"/>
              </a:rPr>
              <a:t>for</a:t>
            </a:r>
            <a:r>
              <a:rPr sz="4000" b="1" spc="-120" dirty="0">
                <a:latin typeface="Arial"/>
                <a:cs typeface="Arial"/>
              </a:rPr>
              <a:t> </a:t>
            </a:r>
            <a:r>
              <a:rPr sz="4000" b="1" dirty="0">
                <a:latin typeface="Arial"/>
                <a:cs typeface="Arial"/>
              </a:rPr>
              <a:t>PRS</a:t>
            </a:r>
            <a:r>
              <a:rPr sz="4000" b="1" spc="-100" dirty="0">
                <a:latin typeface="Arial"/>
                <a:cs typeface="Arial"/>
              </a:rPr>
              <a:t> </a:t>
            </a:r>
            <a:r>
              <a:rPr sz="4000" b="1" spc="-10" dirty="0">
                <a:latin typeface="Arial"/>
                <a:cs typeface="Arial"/>
              </a:rPr>
              <a:t>calculation</a:t>
            </a:r>
            <a:endParaRPr sz="4000">
              <a:latin typeface="Arial"/>
              <a:cs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dirty="0"/>
              <a:t>LDpred</a:t>
            </a:r>
            <a:r>
              <a:rPr spc="-90" dirty="0"/>
              <a:t> </a:t>
            </a:r>
            <a:r>
              <a:rPr spc="-10" dirty="0"/>
              <a:t>background</a:t>
            </a:r>
          </a:p>
        </p:txBody>
      </p:sp>
      <p:sp>
        <p:nvSpPr>
          <p:cNvPr id="3" name="object 3"/>
          <p:cNvSpPr txBox="1"/>
          <p:nvPr/>
        </p:nvSpPr>
        <p:spPr>
          <a:xfrm>
            <a:off x="916939" y="1542669"/>
            <a:ext cx="10310495" cy="3689350"/>
          </a:xfrm>
          <a:prstGeom prst="rect">
            <a:avLst/>
          </a:prstGeom>
        </p:spPr>
        <p:txBody>
          <a:bodyPr vert="horz" wrap="square" lIns="0" tIns="47625" rIns="0" bIns="0" rtlCol="0">
            <a:spAutoFit/>
          </a:bodyPr>
          <a:lstStyle/>
          <a:p>
            <a:pPr marL="241300" marR="258445" indent="-229235">
              <a:lnSpc>
                <a:spcPts val="2160"/>
              </a:lnSpc>
              <a:spcBef>
                <a:spcPts val="375"/>
              </a:spcBef>
              <a:buChar char="•"/>
              <a:tabLst>
                <a:tab pos="241300" algn="l"/>
              </a:tabLst>
            </a:pPr>
            <a:r>
              <a:rPr sz="2000" dirty="0">
                <a:latin typeface="Arial"/>
                <a:cs typeface="Arial"/>
              </a:rPr>
              <a:t>The</a:t>
            </a:r>
            <a:r>
              <a:rPr sz="2000" spc="-35" dirty="0">
                <a:latin typeface="Arial"/>
                <a:cs typeface="Arial"/>
              </a:rPr>
              <a:t> </a:t>
            </a:r>
            <a:r>
              <a:rPr sz="2000" dirty="0">
                <a:latin typeface="Arial"/>
                <a:cs typeface="Arial"/>
              </a:rPr>
              <a:t>previous</a:t>
            </a:r>
            <a:r>
              <a:rPr sz="2000" spc="-40" dirty="0">
                <a:latin typeface="Arial"/>
                <a:cs typeface="Arial"/>
              </a:rPr>
              <a:t> </a:t>
            </a:r>
            <a:r>
              <a:rPr sz="2000" dirty="0">
                <a:latin typeface="Arial"/>
                <a:cs typeface="Arial"/>
              </a:rPr>
              <a:t>method</a:t>
            </a:r>
            <a:r>
              <a:rPr sz="2000" spc="-45" dirty="0">
                <a:latin typeface="Arial"/>
                <a:cs typeface="Arial"/>
              </a:rPr>
              <a:t> </a:t>
            </a:r>
            <a:r>
              <a:rPr sz="2000" dirty="0">
                <a:latin typeface="Arial"/>
                <a:cs typeface="Arial"/>
              </a:rPr>
              <a:t>does</a:t>
            </a:r>
            <a:r>
              <a:rPr sz="2000" spc="-25" dirty="0">
                <a:latin typeface="Arial"/>
                <a:cs typeface="Arial"/>
              </a:rPr>
              <a:t> </a:t>
            </a:r>
            <a:r>
              <a:rPr sz="2000" dirty="0">
                <a:latin typeface="Arial"/>
                <a:cs typeface="Arial"/>
              </a:rPr>
              <a:t>not</a:t>
            </a:r>
            <a:r>
              <a:rPr sz="2000" spc="-35" dirty="0">
                <a:latin typeface="Arial"/>
                <a:cs typeface="Arial"/>
              </a:rPr>
              <a:t> </a:t>
            </a:r>
            <a:r>
              <a:rPr sz="2000" dirty="0">
                <a:latin typeface="Arial"/>
                <a:cs typeface="Arial"/>
              </a:rPr>
              <a:t>take</a:t>
            </a:r>
            <a:r>
              <a:rPr sz="2000" spc="-45" dirty="0">
                <a:latin typeface="Arial"/>
                <a:cs typeface="Arial"/>
              </a:rPr>
              <a:t> </a:t>
            </a:r>
            <a:r>
              <a:rPr sz="2000" dirty="0">
                <a:latin typeface="Arial"/>
                <a:cs typeface="Arial"/>
              </a:rPr>
              <a:t>into</a:t>
            </a:r>
            <a:r>
              <a:rPr sz="2000" spc="-25" dirty="0">
                <a:latin typeface="Arial"/>
                <a:cs typeface="Arial"/>
              </a:rPr>
              <a:t> </a:t>
            </a:r>
            <a:r>
              <a:rPr sz="2000" dirty="0">
                <a:latin typeface="Arial"/>
                <a:cs typeface="Arial"/>
              </a:rPr>
              <a:t>account</a:t>
            </a:r>
            <a:r>
              <a:rPr sz="2000" spc="-60" dirty="0">
                <a:latin typeface="Arial"/>
                <a:cs typeface="Arial"/>
              </a:rPr>
              <a:t> </a:t>
            </a:r>
            <a:r>
              <a:rPr sz="2000" dirty="0">
                <a:latin typeface="Arial"/>
                <a:cs typeface="Arial"/>
              </a:rPr>
              <a:t>the</a:t>
            </a:r>
            <a:r>
              <a:rPr sz="2000" spc="-35" dirty="0">
                <a:latin typeface="Arial"/>
                <a:cs typeface="Arial"/>
              </a:rPr>
              <a:t> </a:t>
            </a:r>
            <a:r>
              <a:rPr sz="2000" dirty="0">
                <a:latin typeface="Arial"/>
                <a:cs typeface="Arial"/>
              </a:rPr>
              <a:t>linkage</a:t>
            </a:r>
            <a:r>
              <a:rPr sz="2000" spc="-30" dirty="0">
                <a:latin typeface="Arial"/>
                <a:cs typeface="Arial"/>
              </a:rPr>
              <a:t> </a:t>
            </a:r>
            <a:r>
              <a:rPr sz="2000" dirty="0">
                <a:latin typeface="Arial"/>
                <a:cs typeface="Arial"/>
              </a:rPr>
              <a:t>disequilibrium</a:t>
            </a:r>
            <a:r>
              <a:rPr sz="2000" spc="-35" dirty="0">
                <a:latin typeface="Arial"/>
                <a:cs typeface="Arial"/>
              </a:rPr>
              <a:t> </a:t>
            </a:r>
            <a:r>
              <a:rPr sz="2000" dirty="0">
                <a:latin typeface="Arial"/>
                <a:cs typeface="Arial"/>
              </a:rPr>
              <a:t>(LD),</a:t>
            </a:r>
            <a:r>
              <a:rPr sz="2000" spc="-60" dirty="0">
                <a:latin typeface="Arial"/>
                <a:cs typeface="Arial"/>
              </a:rPr>
              <a:t> </a:t>
            </a:r>
            <a:r>
              <a:rPr sz="2000" dirty="0">
                <a:latin typeface="Arial"/>
                <a:cs typeface="Arial"/>
              </a:rPr>
              <a:t>i.e.</a:t>
            </a:r>
            <a:r>
              <a:rPr sz="2000" spc="-30" dirty="0">
                <a:latin typeface="Arial"/>
                <a:cs typeface="Arial"/>
              </a:rPr>
              <a:t> </a:t>
            </a:r>
            <a:r>
              <a:rPr sz="2000" spc="-25" dirty="0">
                <a:latin typeface="Arial"/>
                <a:cs typeface="Arial"/>
              </a:rPr>
              <a:t>the </a:t>
            </a:r>
            <a:r>
              <a:rPr sz="2000" dirty="0">
                <a:latin typeface="Arial"/>
                <a:cs typeface="Arial"/>
              </a:rPr>
              <a:t>natural</a:t>
            </a:r>
            <a:r>
              <a:rPr sz="2000" spc="-55" dirty="0">
                <a:latin typeface="Arial"/>
                <a:cs typeface="Arial"/>
              </a:rPr>
              <a:t> </a:t>
            </a:r>
            <a:r>
              <a:rPr sz="2000" dirty="0">
                <a:latin typeface="Arial"/>
                <a:cs typeface="Arial"/>
              </a:rPr>
              <a:t>correlation</a:t>
            </a:r>
            <a:r>
              <a:rPr sz="2000" spc="-60" dirty="0">
                <a:latin typeface="Arial"/>
                <a:cs typeface="Arial"/>
              </a:rPr>
              <a:t> </a:t>
            </a:r>
            <a:r>
              <a:rPr sz="2000" dirty="0">
                <a:latin typeface="Arial"/>
                <a:cs typeface="Arial"/>
              </a:rPr>
              <a:t>between</a:t>
            </a:r>
            <a:r>
              <a:rPr sz="2000" spc="-55" dirty="0">
                <a:latin typeface="Arial"/>
                <a:cs typeface="Arial"/>
              </a:rPr>
              <a:t> </a:t>
            </a:r>
            <a:r>
              <a:rPr sz="2000" dirty="0">
                <a:latin typeface="Arial"/>
                <a:cs typeface="Arial"/>
              </a:rPr>
              <a:t>genetic</a:t>
            </a:r>
            <a:r>
              <a:rPr sz="2000" spc="-40" dirty="0">
                <a:latin typeface="Arial"/>
                <a:cs typeface="Arial"/>
              </a:rPr>
              <a:t> </a:t>
            </a:r>
            <a:r>
              <a:rPr sz="2000" spc="-10" dirty="0">
                <a:latin typeface="Arial"/>
                <a:cs typeface="Arial"/>
              </a:rPr>
              <a:t>variants.</a:t>
            </a:r>
            <a:endParaRPr sz="2000">
              <a:latin typeface="Arial"/>
              <a:cs typeface="Arial"/>
            </a:endParaRPr>
          </a:p>
          <a:p>
            <a:pPr marL="241300" indent="-228600">
              <a:lnSpc>
                <a:spcPts val="2280"/>
              </a:lnSpc>
              <a:spcBef>
                <a:spcPts val="725"/>
              </a:spcBef>
              <a:buChar char="•"/>
              <a:tabLst>
                <a:tab pos="241300" algn="l"/>
              </a:tabLst>
            </a:pPr>
            <a:r>
              <a:rPr sz="2000" dirty="0">
                <a:latin typeface="Arial"/>
                <a:cs typeface="Arial"/>
              </a:rPr>
              <a:t>The</a:t>
            </a:r>
            <a:r>
              <a:rPr sz="2000" spc="-35" dirty="0">
                <a:latin typeface="Arial"/>
                <a:cs typeface="Arial"/>
              </a:rPr>
              <a:t> </a:t>
            </a:r>
            <a:r>
              <a:rPr sz="2000" dirty="0">
                <a:latin typeface="Arial"/>
                <a:cs typeface="Arial"/>
              </a:rPr>
              <a:t>clumping/pruning</a:t>
            </a:r>
            <a:r>
              <a:rPr sz="2000" spc="-50" dirty="0">
                <a:latin typeface="Arial"/>
                <a:cs typeface="Arial"/>
              </a:rPr>
              <a:t> </a:t>
            </a:r>
            <a:r>
              <a:rPr sz="2000" dirty="0">
                <a:latin typeface="Arial"/>
                <a:cs typeface="Arial"/>
              </a:rPr>
              <a:t>part</a:t>
            </a:r>
            <a:r>
              <a:rPr sz="2000" spc="-50" dirty="0">
                <a:latin typeface="Arial"/>
                <a:cs typeface="Arial"/>
              </a:rPr>
              <a:t> </a:t>
            </a:r>
            <a:r>
              <a:rPr sz="2000" dirty="0">
                <a:latin typeface="Arial"/>
                <a:cs typeface="Arial"/>
              </a:rPr>
              <a:t>is</a:t>
            </a:r>
            <a:r>
              <a:rPr sz="2000" spc="-15" dirty="0">
                <a:latin typeface="Arial"/>
                <a:cs typeface="Arial"/>
              </a:rPr>
              <a:t> </a:t>
            </a:r>
            <a:r>
              <a:rPr sz="2000" dirty="0">
                <a:latin typeface="Arial"/>
                <a:cs typeface="Arial"/>
              </a:rPr>
              <a:t>meant</a:t>
            </a:r>
            <a:r>
              <a:rPr sz="2000" spc="-45" dirty="0">
                <a:latin typeface="Arial"/>
                <a:cs typeface="Arial"/>
              </a:rPr>
              <a:t> </a:t>
            </a:r>
            <a:r>
              <a:rPr sz="2000" dirty="0">
                <a:latin typeface="Arial"/>
                <a:cs typeface="Arial"/>
              </a:rPr>
              <a:t>to</a:t>
            </a:r>
            <a:r>
              <a:rPr sz="2000" spc="-25" dirty="0">
                <a:latin typeface="Arial"/>
                <a:cs typeface="Arial"/>
              </a:rPr>
              <a:t> </a:t>
            </a:r>
            <a:r>
              <a:rPr sz="2000" dirty="0">
                <a:latin typeface="Arial"/>
                <a:cs typeface="Arial"/>
              </a:rPr>
              <a:t>get</a:t>
            </a:r>
            <a:r>
              <a:rPr sz="2000" spc="-40" dirty="0">
                <a:latin typeface="Arial"/>
                <a:cs typeface="Arial"/>
              </a:rPr>
              <a:t> </a:t>
            </a:r>
            <a:r>
              <a:rPr sz="2000" dirty="0">
                <a:latin typeface="Arial"/>
                <a:cs typeface="Arial"/>
              </a:rPr>
              <a:t>rid</a:t>
            </a:r>
            <a:r>
              <a:rPr sz="2000" spc="-30" dirty="0">
                <a:latin typeface="Arial"/>
                <a:cs typeface="Arial"/>
              </a:rPr>
              <a:t> </a:t>
            </a:r>
            <a:r>
              <a:rPr sz="2000" dirty="0">
                <a:latin typeface="Arial"/>
                <a:cs typeface="Arial"/>
              </a:rPr>
              <a:t>of</a:t>
            </a:r>
            <a:r>
              <a:rPr sz="2000" spc="-35" dirty="0">
                <a:latin typeface="Arial"/>
                <a:cs typeface="Arial"/>
              </a:rPr>
              <a:t> </a:t>
            </a:r>
            <a:r>
              <a:rPr sz="2000" dirty="0">
                <a:latin typeface="Arial"/>
                <a:cs typeface="Arial"/>
              </a:rPr>
              <a:t>correlation</a:t>
            </a:r>
            <a:r>
              <a:rPr sz="2000" spc="-55" dirty="0">
                <a:latin typeface="Arial"/>
                <a:cs typeface="Arial"/>
              </a:rPr>
              <a:t> </a:t>
            </a:r>
            <a:r>
              <a:rPr sz="2000" dirty="0">
                <a:latin typeface="Arial"/>
                <a:cs typeface="Arial"/>
              </a:rPr>
              <a:t>and</a:t>
            </a:r>
            <a:r>
              <a:rPr sz="2000" spc="-30" dirty="0">
                <a:latin typeface="Arial"/>
                <a:cs typeface="Arial"/>
              </a:rPr>
              <a:t> </a:t>
            </a:r>
            <a:r>
              <a:rPr sz="2000" dirty="0">
                <a:latin typeface="Arial"/>
                <a:cs typeface="Arial"/>
              </a:rPr>
              <a:t>select</a:t>
            </a:r>
            <a:r>
              <a:rPr sz="2000" spc="-40" dirty="0">
                <a:latin typeface="Arial"/>
                <a:cs typeface="Arial"/>
              </a:rPr>
              <a:t> </a:t>
            </a:r>
            <a:r>
              <a:rPr sz="2000" dirty="0">
                <a:latin typeface="Arial"/>
                <a:cs typeface="Arial"/>
              </a:rPr>
              <a:t>independent</a:t>
            </a:r>
            <a:r>
              <a:rPr sz="2000" spc="-60" dirty="0">
                <a:latin typeface="Arial"/>
                <a:cs typeface="Arial"/>
              </a:rPr>
              <a:t> </a:t>
            </a:r>
            <a:r>
              <a:rPr sz="2000" spc="-10" dirty="0">
                <a:latin typeface="Arial"/>
                <a:cs typeface="Arial"/>
              </a:rPr>
              <a:t>SNPs,</a:t>
            </a:r>
            <a:endParaRPr sz="2000">
              <a:latin typeface="Arial"/>
              <a:cs typeface="Arial"/>
            </a:endParaRPr>
          </a:p>
          <a:p>
            <a:pPr marL="241300">
              <a:lnSpc>
                <a:spcPts val="2280"/>
              </a:lnSpc>
            </a:pPr>
            <a:r>
              <a:rPr sz="2000" dirty="0">
                <a:latin typeface="Arial"/>
                <a:cs typeface="Arial"/>
              </a:rPr>
              <a:t>however</a:t>
            </a:r>
            <a:r>
              <a:rPr sz="2000" spc="-35" dirty="0">
                <a:latin typeface="Arial"/>
                <a:cs typeface="Arial"/>
              </a:rPr>
              <a:t> </a:t>
            </a:r>
            <a:r>
              <a:rPr sz="2000" dirty="0">
                <a:latin typeface="Arial"/>
                <a:cs typeface="Arial"/>
              </a:rPr>
              <a:t>this</a:t>
            </a:r>
            <a:r>
              <a:rPr sz="2000" spc="-20" dirty="0">
                <a:latin typeface="Arial"/>
                <a:cs typeface="Arial"/>
              </a:rPr>
              <a:t> </a:t>
            </a:r>
            <a:r>
              <a:rPr sz="2000" dirty="0">
                <a:latin typeface="Arial"/>
                <a:cs typeface="Arial"/>
              </a:rPr>
              <a:t>might</a:t>
            </a:r>
            <a:r>
              <a:rPr sz="2000" spc="-35" dirty="0">
                <a:latin typeface="Arial"/>
                <a:cs typeface="Arial"/>
              </a:rPr>
              <a:t> </a:t>
            </a:r>
            <a:r>
              <a:rPr sz="2000" dirty="0">
                <a:latin typeface="Arial"/>
                <a:cs typeface="Arial"/>
              </a:rPr>
              <a:t>reduce</a:t>
            </a:r>
            <a:r>
              <a:rPr sz="2000" spc="-30" dirty="0">
                <a:latin typeface="Arial"/>
                <a:cs typeface="Arial"/>
              </a:rPr>
              <a:t> </a:t>
            </a:r>
            <a:r>
              <a:rPr sz="2000" dirty="0">
                <a:latin typeface="Arial"/>
                <a:cs typeface="Arial"/>
              </a:rPr>
              <a:t>accuracy</a:t>
            </a:r>
            <a:r>
              <a:rPr sz="2000" spc="-60" dirty="0">
                <a:latin typeface="Arial"/>
                <a:cs typeface="Arial"/>
              </a:rPr>
              <a:t> </a:t>
            </a:r>
            <a:r>
              <a:rPr sz="2000" dirty="0">
                <a:latin typeface="Arial"/>
                <a:cs typeface="Arial"/>
              </a:rPr>
              <a:t>by</a:t>
            </a:r>
            <a:r>
              <a:rPr sz="2000" spc="-10" dirty="0">
                <a:latin typeface="Arial"/>
                <a:cs typeface="Arial"/>
              </a:rPr>
              <a:t> </a:t>
            </a:r>
            <a:r>
              <a:rPr sz="2000" dirty="0">
                <a:latin typeface="Arial"/>
                <a:cs typeface="Arial"/>
              </a:rPr>
              <a:t>getting</a:t>
            </a:r>
            <a:r>
              <a:rPr sz="2000" spc="-20" dirty="0">
                <a:latin typeface="Arial"/>
                <a:cs typeface="Arial"/>
              </a:rPr>
              <a:t> </a:t>
            </a:r>
            <a:r>
              <a:rPr sz="2000" dirty="0">
                <a:latin typeface="Arial"/>
                <a:cs typeface="Arial"/>
              </a:rPr>
              <a:t>rid</a:t>
            </a:r>
            <a:r>
              <a:rPr sz="2000" spc="-25" dirty="0">
                <a:latin typeface="Arial"/>
                <a:cs typeface="Arial"/>
              </a:rPr>
              <a:t> </a:t>
            </a:r>
            <a:r>
              <a:rPr sz="2000" dirty="0">
                <a:latin typeface="Arial"/>
                <a:cs typeface="Arial"/>
              </a:rPr>
              <a:t>of</a:t>
            </a:r>
            <a:r>
              <a:rPr sz="2000" spc="-30" dirty="0">
                <a:latin typeface="Arial"/>
                <a:cs typeface="Arial"/>
              </a:rPr>
              <a:t> </a:t>
            </a:r>
            <a:r>
              <a:rPr sz="2000" dirty="0">
                <a:latin typeface="Arial"/>
                <a:cs typeface="Arial"/>
              </a:rPr>
              <a:t>important</a:t>
            </a:r>
            <a:r>
              <a:rPr sz="2000" spc="-40" dirty="0">
                <a:latin typeface="Arial"/>
                <a:cs typeface="Arial"/>
              </a:rPr>
              <a:t> </a:t>
            </a:r>
            <a:r>
              <a:rPr sz="2000" spc="-10" dirty="0">
                <a:latin typeface="Arial"/>
                <a:cs typeface="Arial"/>
              </a:rPr>
              <a:t>signals</a:t>
            </a:r>
            <a:endParaRPr sz="2000">
              <a:latin typeface="Arial"/>
              <a:cs typeface="Arial"/>
            </a:endParaRPr>
          </a:p>
          <a:p>
            <a:pPr>
              <a:lnSpc>
                <a:spcPct val="100000"/>
              </a:lnSpc>
              <a:spcBef>
                <a:spcPts val="1625"/>
              </a:spcBef>
            </a:pPr>
            <a:endParaRPr sz="2000">
              <a:latin typeface="Arial"/>
              <a:cs typeface="Arial"/>
            </a:endParaRPr>
          </a:p>
          <a:p>
            <a:pPr marL="241300" indent="-228600">
              <a:lnSpc>
                <a:spcPct val="100000"/>
              </a:lnSpc>
              <a:buChar char="•"/>
              <a:tabLst>
                <a:tab pos="241300" algn="l"/>
              </a:tabLst>
            </a:pPr>
            <a:r>
              <a:rPr sz="2000" dirty="0">
                <a:latin typeface="Arial"/>
                <a:cs typeface="Arial"/>
              </a:rPr>
              <a:t>LDpred</a:t>
            </a:r>
            <a:r>
              <a:rPr sz="2000" spc="-30" dirty="0">
                <a:latin typeface="Arial"/>
                <a:cs typeface="Arial"/>
              </a:rPr>
              <a:t> </a:t>
            </a:r>
            <a:r>
              <a:rPr sz="2000" dirty="0">
                <a:latin typeface="Arial"/>
                <a:cs typeface="Arial"/>
              </a:rPr>
              <a:t>aims</a:t>
            </a:r>
            <a:r>
              <a:rPr sz="2000" spc="-25" dirty="0">
                <a:latin typeface="Arial"/>
                <a:cs typeface="Arial"/>
              </a:rPr>
              <a:t> </a:t>
            </a:r>
            <a:r>
              <a:rPr sz="2000" dirty="0">
                <a:latin typeface="Arial"/>
                <a:cs typeface="Arial"/>
              </a:rPr>
              <a:t>to</a:t>
            </a:r>
            <a:r>
              <a:rPr sz="2000" spc="-30" dirty="0">
                <a:latin typeface="Arial"/>
                <a:cs typeface="Arial"/>
              </a:rPr>
              <a:t> </a:t>
            </a:r>
            <a:r>
              <a:rPr sz="2000" dirty="0">
                <a:latin typeface="Arial"/>
                <a:cs typeface="Arial"/>
              </a:rPr>
              <a:t>overcome</a:t>
            </a:r>
            <a:r>
              <a:rPr sz="2000" spc="-50" dirty="0">
                <a:latin typeface="Arial"/>
                <a:cs typeface="Arial"/>
              </a:rPr>
              <a:t> </a:t>
            </a:r>
            <a:r>
              <a:rPr sz="2000" dirty="0">
                <a:latin typeface="Arial"/>
                <a:cs typeface="Arial"/>
              </a:rPr>
              <a:t>this</a:t>
            </a:r>
            <a:r>
              <a:rPr sz="2000" spc="-25" dirty="0">
                <a:latin typeface="Arial"/>
                <a:cs typeface="Arial"/>
              </a:rPr>
              <a:t> </a:t>
            </a:r>
            <a:r>
              <a:rPr sz="2000" dirty="0">
                <a:latin typeface="Arial"/>
                <a:cs typeface="Arial"/>
              </a:rPr>
              <a:t>issue</a:t>
            </a:r>
            <a:r>
              <a:rPr sz="2000" spc="-25" dirty="0">
                <a:latin typeface="Arial"/>
                <a:cs typeface="Arial"/>
              </a:rPr>
              <a:t> </a:t>
            </a:r>
            <a:r>
              <a:rPr sz="2000" dirty="0">
                <a:latin typeface="Arial"/>
                <a:cs typeface="Arial"/>
              </a:rPr>
              <a:t>by</a:t>
            </a:r>
            <a:r>
              <a:rPr sz="2000" spc="-20" dirty="0">
                <a:latin typeface="Arial"/>
                <a:cs typeface="Arial"/>
              </a:rPr>
              <a:t> </a:t>
            </a:r>
            <a:r>
              <a:rPr sz="2000" dirty="0">
                <a:latin typeface="Arial"/>
                <a:cs typeface="Arial"/>
              </a:rPr>
              <a:t>taking</a:t>
            </a:r>
            <a:r>
              <a:rPr sz="2000" spc="-35" dirty="0">
                <a:latin typeface="Arial"/>
                <a:cs typeface="Arial"/>
              </a:rPr>
              <a:t> </a:t>
            </a:r>
            <a:r>
              <a:rPr sz="2000" dirty="0">
                <a:latin typeface="Arial"/>
                <a:cs typeface="Arial"/>
              </a:rPr>
              <a:t>into</a:t>
            </a:r>
            <a:r>
              <a:rPr sz="2000" spc="-20" dirty="0">
                <a:latin typeface="Arial"/>
                <a:cs typeface="Arial"/>
              </a:rPr>
              <a:t> </a:t>
            </a:r>
            <a:r>
              <a:rPr sz="2000" dirty="0">
                <a:latin typeface="Arial"/>
                <a:cs typeface="Arial"/>
              </a:rPr>
              <a:t>account</a:t>
            </a:r>
            <a:r>
              <a:rPr sz="2000" spc="-55" dirty="0">
                <a:latin typeface="Arial"/>
                <a:cs typeface="Arial"/>
              </a:rPr>
              <a:t> </a:t>
            </a:r>
            <a:r>
              <a:rPr sz="2000" spc="-25" dirty="0">
                <a:latin typeface="Arial"/>
                <a:cs typeface="Arial"/>
              </a:rPr>
              <a:t>LD</a:t>
            </a:r>
            <a:endParaRPr sz="2000">
              <a:latin typeface="Arial"/>
              <a:cs typeface="Arial"/>
            </a:endParaRPr>
          </a:p>
          <a:p>
            <a:pPr>
              <a:lnSpc>
                <a:spcPct val="100000"/>
              </a:lnSpc>
              <a:spcBef>
                <a:spcPts val="1625"/>
              </a:spcBef>
            </a:pPr>
            <a:endParaRPr sz="2000">
              <a:latin typeface="Arial"/>
              <a:cs typeface="Arial"/>
            </a:endParaRPr>
          </a:p>
          <a:p>
            <a:pPr marL="12700">
              <a:lnSpc>
                <a:spcPct val="100000"/>
              </a:lnSpc>
            </a:pPr>
            <a:r>
              <a:rPr sz="2000" spc="-10" dirty="0">
                <a:latin typeface="Arial"/>
                <a:cs typeface="Arial"/>
              </a:rPr>
              <a:t>INPUT:</a:t>
            </a:r>
            <a:endParaRPr sz="2000">
              <a:latin typeface="Arial"/>
              <a:cs typeface="Arial"/>
            </a:endParaRPr>
          </a:p>
          <a:p>
            <a:pPr marL="241300" indent="-228600">
              <a:lnSpc>
                <a:spcPct val="100000"/>
              </a:lnSpc>
              <a:spcBef>
                <a:spcPts val="760"/>
              </a:spcBef>
              <a:buChar char="-"/>
              <a:tabLst>
                <a:tab pos="241300" algn="l"/>
              </a:tabLst>
            </a:pPr>
            <a:r>
              <a:rPr sz="2000" dirty="0">
                <a:latin typeface="Arial"/>
                <a:cs typeface="Arial"/>
              </a:rPr>
              <a:t>GWAS</a:t>
            </a:r>
            <a:r>
              <a:rPr sz="2000" spc="-80" dirty="0">
                <a:latin typeface="Arial"/>
                <a:cs typeface="Arial"/>
              </a:rPr>
              <a:t> </a:t>
            </a:r>
            <a:r>
              <a:rPr sz="2000" dirty="0">
                <a:latin typeface="Arial"/>
                <a:cs typeface="Arial"/>
              </a:rPr>
              <a:t>summary</a:t>
            </a:r>
            <a:r>
              <a:rPr sz="2000" spc="-95" dirty="0">
                <a:latin typeface="Arial"/>
                <a:cs typeface="Arial"/>
              </a:rPr>
              <a:t> </a:t>
            </a:r>
            <a:r>
              <a:rPr sz="2000" spc="-10" dirty="0">
                <a:latin typeface="Arial"/>
                <a:cs typeface="Arial"/>
              </a:rPr>
              <a:t>statistics</a:t>
            </a:r>
            <a:endParaRPr sz="2000">
              <a:latin typeface="Arial"/>
              <a:cs typeface="Arial"/>
            </a:endParaRPr>
          </a:p>
          <a:p>
            <a:pPr marL="241300" indent="-228600">
              <a:lnSpc>
                <a:spcPct val="100000"/>
              </a:lnSpc>
              <a:spcBef>
                <a:spcPts val="755"/>
              </a:spcBef>
              <a:buChar char="-"/>
              <a:tabLst>
                <a:tab pos="241300" algn="l"/>
              </a:tabLst>
            </a:pPr>
            <a:r>
              <a:rPr sz="2000" dirty="0">
                <a:latin typeface="Arial"/>
                <a:cs typeface="Arial"/>
              </a:rPr>
              <a:t>A</a:t>
            </a:r>
            <a:r>
              <a:rPr sz="2000" spc="-130" dirty="0">
                <a:latin typeface="Arial"/>
                <a:cs typeface="Arial"/>
              </a:rPr>
              <a:t> </a:t>
            </a:r>
            <a:r>
              <a:rPr sz="2000" dirty="0">
                <a:latin typeface="Arial"/>
                <a:cs typeface="Arial"/>
              </a:rPr>
              <a:t>reference</a:t>
            </a:r>
            <a:r>
              <a:rPr sz="2000" spc="-65" dirty="0">
                <a:latin typeface="Arial"/>
                <a:cs typeface="Arial"/>
              </a:rPr>
              <a:t> </a:t>
            </a:r>
            <a:r>
              <a:rPr sz="2000" dirty="0">
                <a:latin typeface="Arial"/>
                <a:cs typeface="Arial"/>
              </a:rPr>
              <a:t>LD</a:t>
            </a:r>
            <a:r>
              <a:rPr sz="2000" spc="-35" dirty="0">
                <a:latin typeface="Arial"/>
                <a:cs typeface="Arial"/>
              </a:rPr>
              <a:t> </a:t>
            </a:r>
            <a:r>
              <a:rPr sz="2000" dirty="0">
                <a:latin typeface="Arial"/>
                <a:cs typeface="Arial"/>
              </a:rPr>
              <a:t>panel</a:t>
            </a:r>
            <a:r>
              <a:rPr sz="2000" spc="-15" dirty="0">
                <a:latin typeface="Arial"/>
                <a:cs typeface="Arial"/>
              </a:rPr>
              <a:t> </a:t>
            </a:r>
            <a:r>
              <a:rPr sz="2000" dirty="0">
                <a:latin typeface="Arial"/>
                <a:cs typeface="Arial"/>
              </a:rPr>
              <a:t>from</a:t>
            </a:r>
            <a:r>
              <a:rPr sz="2000" spc="-50" dirty="0">
                <a:latin typeface="Arial"/>
                <a:cs typeface="Arial"/>
              </a:rPr>
              <a:t> </a:t>
            </a:r>
            <a:r>
              <a:rPr sz="2000" dirty="0">
                <a:latin typeface="Arial"/>
                <a:cs typeface="Arial"/>
              </a:rPr>
              <a:t>the</a:t>
            </a:r>
            <a:r>
              <a:rPr sz="2000" spc="-35" dirty="0">
                <a:latin typeface="Arial"/>
                <a:cs typeface="Arial"/>
              </a:rPr>
              <a:t> </a:t>
            </a:r>
            <a:r>
              <a:rPr sz="2000" dirty="0">
                <a:latin typeface="Arial"/>
                <a:cs typeface="Arial"/>
              </a:rPr>
              <a:t>same</a:t>
            </a:r>
            <a:r>
              <a:rPr sz="2000" spc="-50" dirty="0">
                <a:latin typeface="Arial"/>
                <a:cs typeface="Arial"/>
              </a:rPr>
              <a:t> </a:t>
            </a:r>
            <a:r>
              <a:rPr sz="2000" spc="-10" dirty="0">
                <a:latin typeface="Arial"/>
                <a:cs typeface="Arial"/>
              </a:rPr>
              <a:t>population</a:t>
            </a:r>
            <a:endParaRPr sz="20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dirty="0"/>
              <a:t>LDpred</a:t>
            </a:r>
            <a:r>
              <a:rPr spc="-60" dirty="0"/>
              <a:t> </a:t>
            </a:r>
            <a:r>
              <a:rPr dirty="0"/>
              <a:t>/</a:t>
            </a:r>
            <a:r>
              <a:rPr spc="-85" dirty="0"/>
              <a:t> </a:t>
            </a:r>
            <a:r>
              <a:rPr dirty="0"/>
              <a:t>LDpred2</a:t>
            </a:r>
            <a:r>
              <a:rPr spc="-45" dirty="0"/>
              <a:t> </a:t>
            </a:r>
            <a:r>
              <a:rPr spc="-10" dirty="0"/>
              <a:t>algorithm</a:t>
            </a:r>
          </a:p>
        </p:txBody>
      </p:sp>
      <p:sp>
        <p:nvSpPr>
          <p:cNvPr id="3" name="object 3"/>
          <p:cNvSpPr txBox="1"/>
          <p:nvPr/>
        </p:nvSpPr>
        <p:spPr>
          <a:xfrm>
            <a:off x="916939" y="1447266"/>
            <a:ext cx="10327640" cy="4607560"/>
          </a:xfrm>
          <a:prstGeom prst="rect">
            <a:avLst/>
          </a:prstGeom>
        </p:spPr>
        <p:txBody>
          <a:bodyPr vert="horz" wrap="square" lIns="0" tIns="108585" rIns="0" bIns="0" rtlCol="0">
            <a:spAutoFit/>
          </a:bodyPr>
          <a:lstStyle/>
          <a:p>
            <a:pPr marL="241300" indent="-228600">
              <a:lnSpc>
                <a:spcPct val="100000"/>
              </a:lnSpc>
              <a:spcBef>
                <a:spcPts val="855"/>
              </a:spcBef>
              <a:buChar char="•"/>
              <a:tabLst>
                <a:tab pos="241300" algn="l"/>
              </a:tabLst>
            </a:pPr>
            <a:r>
              <a:rPr sz="2000" dirty="0">
                <a:latin typeface="Arial"/>
                <a:cs typeface="Arial"/>
              </a:rPr>
              <a:t>LDpred</a:t>
            </a:r>
            <a:r>
              <a:rPr sz="2000" spc="-45" dirty="0">
                <a:latin typeface="Arial"/>
                <a:cs typeface="Arial"/>
              </a:rPr>
              <a:t> </a:t>
            </a:r>
            <a:r>
              <a:rPr sz="2000" dirty="0">
                <a:latin typeface="Arial"/>
                <a:cs typeface="Arial"/>
              </a:rPr>
              <a:t>is</a:t>
            </a:r>
            <a:r>
              <a:rPr sz="2000" spc="-35" dirty="0">
                <a:latin typeface="Arial"/>
                <a:cs typeface="Arial"/>
              </a:rPr>
              <a:t> </a:t>
            </a:r>
            <a:r>
              <a:rPr sz="2000" dirty="0">
                <a:latin typeface="Arial"/>
                <a:cs typeface="Arial"/>
              </a:rPr>
              <a:t>an</a:t>
            </a:r>
            <a:r>
              <a:rPr sz="2000" spc="-20" dirty="0">
                <a:latin typeface="Arial"/>
                <a:cs typeface="Arial"/>
              </a:rPr>
              <a:t> </a:t>
            </a:r>
            <a:r>
              <a:rPr sz="2000" dirty="0">
                <a:latin typeface="Arial"/>
                <a:cs typeface="Arial"/>
              </a:rPr>
              <a:t>approximate</a:t>
            </a:r>
            <a:r>
              <a:rPr sz="2000" spc="-70" dirty="0">
                <a:latin typeface="Arial"/>
                <a:cs typeface="Arial"/>
              </a:rPr>
              <a:t> </a:t>
            </a:r>
            <a:r>
              <a:rPr sz="2000" dirty="0">
                <a:latin typeface="Arial"/>
                <a:cs typeface="Arial"/>
              </a:rPr>
              <a:t>Bayesian</a:t>
            </a:r>
            <a:r>
              <a:rPr sz="2000" spc="-35" dirty="0">
                <a:latin typeface="Arial"/>
                <a:cs typeface="Arial"/>
              </a:rPr>
              <a:t> </a:t>
            </a:r>
            <a:r>
              <a:rPr sz="2000" spc="-10" dirty="0">
                <a:latin typeface="Arial"/>
                <a:cs typeface="Arial"/>
              </a:rPr>
              <a:t>approach</a:t>
            </a:r>
            <a:endParaRPr sz="2000">
              <a:latin typeface="Arial"/>
              <a:cs typeface="Arial"/>
            </a:endParaRPr>
          </a:p>
          <a:p>
            <a:pPr marL="241300" indent="-228600">
              <a:lnSpc>
                <a:spcPct val="100000"/>
              </a:lnSpc>
              <a:spcBef>
                <a:spcPts val="755"/>
              </a:spcBef>
              <a:buChar char="•"/>
              <a:tabLst>
                <a:tab pos="241300" algn="l"/>
              </a:tabLst>
            </a:pPr>
            <a:r>
              <a:rPr sz="2000" dirty="0">
                <a:latin typeface="Arial"/>
                <a:cs typeface="Arial"/>
              </a:rPr>
              <a:t>It</a:t>
            </a:r>
            <a:r>
              <a:rPr sz="2000" spc="-40" dirty="0">
                <a:latin typeface="Arial"/>
                <a:cs typeface="Arial"/>
              </a:rPr>
              <a:t> </a:t>
            </a:r>
            <a:r>
              <a:rPr sz="2000" dirty="0">
                <a:latin typeface="Arial"/>
                <a:cs typeface="Arial"/>
              </a:rPr>
              <a:t>estimates</a:t>
            </a:r>
            <a:r>
              <a:rPr sz="2000" spc="-35" dirty="0">
                <a:latin typeface="Arial"/>
                <a:cs typeface="Arial"/>
              </a:rPr>
              <a:t> </a:t>
            </a:r>
            <a:r>
              <a:rPr sz="2000" dirty="0">
                <a:latin typeface="Arial"/>
                <a:cs typeface="Arial"/>
              </a:rPr>
              <a:t>posterior</a:t>
            </a:r>
            <a:r>
              <a:rPr sz="2000" spc="-50" dirty="0">
                <a:latin typeface="Arial"/>
                <a:cs typeface="Arial"/>
              </a:rPr>
              <a:t> </a:t>
            </a:r>
            <a:r>
              <a:rPr sz="2000" dirty="0">
                <a:latin typeface="Arial"/>
                <a:cs typeface="Arial"/>
              </a:rPr>
              <a:t>mean</a:t>
            </a:r>
            <a:r>
              <a:rPr sz="2000" spc="-35" dirty="0">
                <a:latin typeface="Arial"/>
                <a:cs typeface="Arial"/>
              </a:rPr>
              <a:t> </a:t>
            </a:r>
            <a:r>
              <a:rPr sz="2000" dirty="0">
                <a:latin typeface="Arial"/>
                <a:cs typeface="Arial"/>
              </a:rPr>
              <a:t>effects</a:t>
            </a:r>
            <a:r>
              <a:rPr sz="2000" spc="-30" dirty="0">
                <a:latin typeface="Arial"/>
                <a:cs typeface="Arial"/>
              </a:rPr>
              <a:t> </a:t>
            </a:r>
            <a:r>
              <a:rPr sz="2000" spc="-10" dirty="0">
                <a:latin typeface="Arial"/>
                <a:cs typeface="Arial"/>
              </a:rPr>
              <a:t>using</a:t>
            </a:r>
            <a:endParaRPr sz="2000">
              <a:latin typeface="Arial"/>
              <a:cs typeface="Arial"/>
            </a:endParaRPr>
          </a:p>
          <a:p>
            <a:pPr marL="698500" lvl="1" indent="-228600">
              <a:lnSpc>
                <a:spcPct val="100000"/>
              </a:lnSpc>
              <a:spcBef>
                <a:spcPts val="265"/>
              </a:spcBef>
              <a:buChar char="•"/>
              <a:tabLst>
                <a:tab pos="698500" algn="l"/>
              </a:tabLst>
            </a:pPr>
            <a:r>
              <a:rPr sz="2000" dirty="0">
                <a:latin typeface="Arial"/>
                <a:cs typeface="Arial"/>
              </a:rPr>
              <a:t>GWAS</a:t>
            </a:r>
            <a:r>
              <a:rPr sz="2000" spc="-80" dirty="0">
                <a:latin typeface="Arial"/>
                <a:cs typeface="Arial"/>
              </a:rPr>
              <a:t> </a:t>
            </a:r>
            <a:r>
              <a:rPr sz="2000" dirty="0">
                <a:latin typeface="Arial"/>
                <a:cs typeface="Arial"/>
              </a:rPr>
              <a:t>summary</a:t>
            </a:r>
            <a:r>
              <a:rPr sz="2000" spc="-95" dirty="0">
                <a:latin typeface="Arial"/>
                <a:cs typeface="Arial"/>
              </a:rPr>
              <a:t> </a:t>
            </a:r>
            <a:r>
              <a:rPr sz="2000" spc="-10" dirty="0">
                <a:latin typeface="Arial"/>
                <a:cs typeface="Arial"/>
              </a:rPr>
              <a:t>statistics</a:t>
            </a:r>
            <a:endParaRPr sz="2000">
              <a:latin typeface="Arial"/>
              <a:cs typeface="Arial"/>
            </a:endParaRPr>
          </a:p>
          <a:p>
            <a:pPr marL="698500" lvl="1" indent="-228600">
              <a:lnSpc>
                <a:spcPts val="2280"/>
              </a:lnSpc>
              <a:spcBef>
                <a:spcPts val="265"/>
              </a:spcBef>
              <a:buChar char="•"/>
              <a:tabLst>
                <a:tab pos="698500" algn="l"/>
              </a:tabLst>
            </a:pPr>
            <a:r>
              <a:rPr sz="2000" dirty="0">
                <a:latin typeface="Arial"/>
                <a:cs typeface="Arial"/>
              </a:rPr>
              <a:t>A</a:t>
            </a:r>
            <a:r>
              <a:rPr sz="2000" spc="-130" dirty="0">
                <a:latin typeface="Arial"/>
                <a:cs typeface="Arial"/>
              </a:rPr>
              <a:t> </a:t>
            </a:r>
            <a:r>
              <a:rPr sz="2000" dirty="0">
                <a:latin typeface="Arial"/>
                <a:cs typeface="Arial"/>
              </a:rPr>
              <a:t>prior</a:t>
            </a:r>
            <a:r>
              <a:rPr sz="2000" spc="-45" dirty="0">
                <a:latin typeface="Arial"/>
                <a:cs typeface="Arial"/>
              </a:rPr>
              <a:t> </a:t>
            </a:r>
            <a:r>
              <a:rPr sz="2000" dirty="0">
                <a:latin typeface="Arial"/>
                <a:cs typeface="Arial"/>
              </a:rPr>
              <a:t>distribution</a:t>
            </a:r>
            <a:r>
              <a:rPr sz="2000" spc="-50" dirty="0">
                <a:latin typeface="Arial"/>
                <a:cs typeface="Arial"/>
              </a:rPr>
              <a:t> </a:t>
            </a:r>
            <a:r>
              <a:rPr sz="2000" dirty="0">
                <a:latin typeface="Arial"/>
                <a:cs typeface="Arial"/>
              </a:rPr>
              <a:t>modelled</a:t>
            </a:r>
            <a:r>
              <a:rPr sz="2000" spc="-40" dirty="0">
                <a:latin typeface="Arial"/>
                <a:cs typeface="Arial"/>
              </a:rPr>
              <a:t> </a:t>
            </a:r>
            <a:r>
              <a:rPr sz="2000" dirty="0">
                <a:latin typeface="Arial"/>
                <a:cs typeface="Arial"/>
              </a:rPr>
              <a:t>on</a:t>
            </a:r>
            <a:r>
              <a:rPr sz="2000" spc="-15" dirty="0">
                <a:latin typeface="Arial"/>
                <a:cs typeface="Arial"/>
              </a:rPr>
              <a:t> </a:t>
            </a:r>
            <a:r>
              <a:rPr sz="2000" dirty="0">
                <a:latin typeface="Arial"/>
                <a:cs typeface="Arial"/>
              </a:rPr>
              <a:t>two</a:t>
            </a:r>
            <a:r>
              <a:rPr sz="2000" spc="-30" dirty="0">
                <a:latin typeface="Arial"/>
                <a:cs typeface="Arial"/>
              </a:rPr>
              <a:t> </a:t>
            </a:r>
            <a:r>
              <a:rPr sz="2000" dirty="0">
                <a:latin typeface="Arial"/>
                <a:cs typeface="Arial"/>
              </a:rPr>
              <a:t>parameters:</a:t>
            </a:r>
            <a:r>
              <a:rPr sz="2000" spc="-60" dirty="0">
                <a:latin typeface="Arial"/>
                <a:cs typeface="Arial"/>
              </a:rPr>
              <a:t> </a:t>
            </a:r>
            <a:r>
              <a:rPr sz="2000" dirty="0">
                <a:latin typeface="Arial"/>
                <a:cs typeface="Arial"/>
              </a:rPr>
              <a:t>the</a:t>
            </a:r>
            <a:r>
              <a:rPr sz="2000" spc="-40" dirty="0">
                <a:latin typeface="Arial"/>
                <a:cs typeface="Arial"/>
              </a:rPr>
              <a:t> </a:t>
            </a:r>
            <a:r>
              <a:rPr sz="2000" dirty="0">
                <a:latin typeface="Arial"/>
                <a:cs typeface="Arial"/>
              </a:rPr>
              <a:t>genetic</a:t>
            </a:r>
            <a:r>
              <a:rPr sz="2000" spc="-45" dirty="0">
                <a:latin typeface="Arial"/>
                <a:cs typeface="Arial"/>
              </a:rPr>
              <a:t> </a:t>
            </a:r>
            <a:r>
              <a:rPr sz="2000" dirty="0">
                <a:latin typeface="Arial"/>
                <a:cs typeface="Arial"/>
              </a:rPr>
              <a:t>heritability</a:t>
            </a:r>
            <a:r>
              <a:rPr sz="2000" spc="-25" dirty="0">
                <a:latin typeface="Arial"/>
                <a:cs typeface="Arial"/>
              </a:rPr>
              <a:t> </a:t>
            </a:r>
            <a:r>
              <a:rPr sz="2000" dirty="0">
                <a:latin typeface="Arial"/>
                <a:cs typeface="Arial"/>
              </a:rPr>
              <a:t>and</a:t>
            </a:r>
            <a:r>
              <a:rPr sz="2000" spc="-40" dirty="0">
                <a:latin typeface="Arial"/>
                <a:cs typeface="Arial"/>
              </a:rPr>
              <a:t> </a:t>
            </a:r>
            <a:r>
              <a:rPr sz="2000" spc="-25" dirty="0">
                <a:latin typeface="Arial"/>
                <a:cs typeface="Arial"/>
              </a:rPr>
              <a:t>the</a:t>
            </a:r>
            <a:endParaRPr sz="2000">
              <a:latin typeface="Arial"/>
              <a:cs typeface="Arial"/>
            </a:endParaRPr>
          </a:p>
          <a:p>
            <a:pPr marL="698500">
              <a:lnSpc>
                <a:spcPts val="2280"/>
              </a:lnSpc>
            </a:pPr>
            <a:r>
              <a:rPr sz="2000" dirty="0">
                <a:latin typeface="Arial"/>
                <a:cs typeface="Arial"/>
              </a:rPr>
              <a:t>proportion</a:t>
            </a:r>
            <a:r>
              <a:rPr sz="2000" spc="-55" dirty="0">
                <a:latin typeface="Arial"/>
                <a:cs typeface="Arial"/>
              </a:rPr>
              <a:t> </a:t>
            </a:r>
            <a:r>
              <a:rPr sz="2000" dirty="0">
                <a:latin typeface="Arial"/>
                <a:cs typeface="Arial"/>
              </a:rPr>
              <a:t>of</a:t>
            </a:r>
            <a:r>
              <a:rPr sz="2000" spc="-30" dirty="0">
                <a:latin typeface="Arial"/>
                <a:cs typeface="Arial"/>
              </a:rPr>
              <a:t> </a:t>
            </a:r>
            <a:r>
              <a:rPr sz="2000" dirty="0">
                <a:latin typeface="Arial"/>
                <a:cs typeface="Arial"/>
              </a:rPr>
              <a:t>causal</a:t>
            </a:r>
            <a:r>
              <a:rPr sz="2000" spc="-40" dirty="0">
                <a:latin typeface="Arial"/>
                <a:cs typeface="Arial"/>
              </a:rPr>
              <a:t> </a:t>
            </a:r>
            <a:r>
              <a:rPr sz="2000" spc="-20" dirty="0">
                <a:latin typeface="Arial"/>
                <a:cs typeface="Arial"/>
              </a:rPr>
              <a:t>SNPs</a:t>
            </a:r>
            <a:endParaRPr sz="2000">
              <a:latin typeface="Arial"/>
              <a:cs typeface="Arial"/>
            </a:endParaRPr>
          </a:p>
          <a:p>
            <a:pPr marL="241300" indent="-228600">
              <a:lnSpc>
                <a:spcPct val="100000"/>
              </a:lnSpc>
              <a:spcBef>
                <a:spcPts val="755"/>
              </a:spcBef>
              <a:buChar char="•"/>
              <a:tabLst>
                <a:tab pos="241300" algn="l"/>
              </a:tabLst>
            </a:pPr>
            <a:r>
              <a:rPr sz="2000" dirty="0">
                <a:latin typeface="Arial"/>
                <a:cs typeface="Arial"/>
              </a:rPr>
              <a:t>The</a:t>
            </a:r>
            <a:r>
              <a:rPr sz="2000" spc="-40" dirty="0">
                <a:latin typeface="Arial"/>
                <a:cs typeface="Arial"/>
              </a:rPr>
              <a:t> </a:t>
            </a:r>
            <a:r>
              <a:rPr sz="2000" dirty="0">
                <a:latin typeface="Arial"/>
                <a:cs typeface="Arial"/>
              </a:rPr>
              <a:t>genetic</a:t>
            </a:r>
            <a:r>
              <a:rPr sz="2000" spc="-45" dirty="0">
                <a:latin typeface="Arial"/>
                <a:cs typeface="Arial"/>
              </a:rPr>
              <a:t> </a:t>
            </a:r>
            <a:r>
              <a:rPr sz="2000" dirty="0">
                <a:latin typeface="Arial"/>
                <a:cs typeface="Arial"/>
              </a:rPr>
              <a:t>heritability</a:t>
            </a:r>
            <a:r>
              <a:rPr sz="2000" spc="-40" dirty="0">
                <a:latin typeface="Arial"/>
                <a:cs typeface="Arial"/>
              </a:rPr>
              <a:t> </a:t>
            </a:r>
            <a:r>
              <a:rPr sz="2000" dirty="0">
                <a:latin typeface="Arial"/>
                <a:cs typeface="Arial"/>
              </a:rPr>
              <a:t>can</a:t>
            </a:r>
            <a:r>
              <a:rPr sz="2000" spc="-50" dirty="0">
                <a:latin typeface="Arial"/>
                <a:cs typeface="Arial"/>
              </a:rPr>
              <a:t> </a:t>
            </a:r>
            <a:r>
              <a:rPr sz="2000" dirty="0">
                <a:latin typeface="Arial"/>
                <a:cs typeface="Arial"/>
              </a:rPr>
              <a:t>be</a:t>
            </a:r>
            <a:r>
              <a:rPr sz="2000" spc="-40" dirty="0">
                <a:latin typeface="Arial"/>
                <a:cs typeface="Arial"/>
              </a:rPr>
              <a:t> </a:t>
            </a:r>
            <a:r>
              <a:rPr sz="2000" dirty="0">
                <a:latin typeface="Arial"/>
                <a:cs typeface="Arial"/>
              </a:rPr>
              <a:t>estimated</a:t>
            </a:r>
            <a:r>
              <a:rPr sz="2000" spc="-50" dirty="0">
                <a:latin typeface="Arial"/>
                <a:cs typeface="Arial"/>
              </a:rPr>
              <a:t> </a:t>
            </a:r>
            <a:r>
              <a:rPr sz="2000" dirty="0">
                <a:latin typeface="Arial"/>
                <a:cs typeface="Arial"/>
              </a:rPr>
              <a:t>from</a:t>
            </a:r>
            <a:r>
              <a:rPr sz="2000" spc="-55" dirty="0">
                <a:latin typeface="Arial"/>
                <a:cs typeface="Arial"/>
              </a:rPr>
              <a:t> </a:t>
            </a:r>
            <a:r>
              <a:rPr sz="2000" dirty="0">
                <a:latin typeface="Arial"/>
                <a:cs typeface="Arial"/>
              </a:rPr>
              <a:t>the</a:t>
            </a:r>
            <a:r>
              <a:rPr sz="2000" spc="-45" dirty="0">
                <a:latin typeface="Arial"/>
                <a:cs typeface="Arial"/>
              </a:rPr>
              <a:t> </a:t>
            </a:r>
            <a:r>
              <a:rPr sz="2000" dirty="0">
                <a:latin typeface="Arial"/>
                <a:cs typeface="Arial"/>
              </a:rPr>
              <a:t>GWAS</a:t>
            </a:r>
            <a:r>
              <a:rPr sz="2000" spc="-50" dirty="0">
                <a:latin typeface="Arial"/>
                <a:cs typeface="Arial"/>
              </a:rPr>
              <a:t> </a:t>
            </a:r>
            <a:r>
              <a:rPr sz="2000" spc="-20" dirty="0">
                <a:latin typeface="Arial"/>
                <a:cs typeface="Arial"/>
              </a:rPr>
              <a:t>data</a:t>
            </a:r>
            <a:endParaRPr sz="2000">
              <a:latin typeface="Arial"/>
              <a:cs typeface="Arial"/>
            </a:endParaRPr>
          </a:p>
          <a:p>
            <a:pPr marL="241300" marR="5080" indent="-229235">
              <a:lnSpc>
                <a:spcPts val="2160"/>
              </a:lnSpc>
              <a:spcBef>
                <a:spcPts val="1025"/>
              </a:spcBef>
              <a:buChar char="•"/>
              <a:tabLst>
                <a:tab pos="241300" algn="l"/>
              </a:tabLst>
            </a:pPr>
            <a:r>
              <a:rPr sz="2000" dirty="0">
                <a:latin typeface="Arial"/>
                <a:cs typeface="Arial"/>
              </a:rPr>
              <a:t>The</a:t>
            </a:r>
            <a:r>
              <a:rPr sz="2000" spc="-35" dirty="0">
                <a:latin typeface="Arial"/>
                <a:cs typeface="Arial"/>
              </a:rPr>
              <a:t> </a:t>
            </a:r>
            <a:r>
              <a:rPr sz="2000" dirty="0">
                <a:latin typeface="Arial"/>
                <a:cs typeface="Arial"/>
              </a:rPr>
              <a:t>proportion</a:t>
            </a:r>
            <a:r>
              <a:rPr sz="2000" spc="-65" dirty="0">
                <a:latin typeface="Arial"/>
                <a:cs typeface="Arial"/>
              </a:rPr>
              <a:t> </a:t>
            </a:r>
            <a:r>
              <a:rPr sz="2000" dirty="0">
                <a:latin typeface="Arial"/>
                <a:cs typeface="Arial"/>
              </a:rPr>
              <a:t>of</a:t>
            </a:r>
            <a:r>
              <a:rPr sz="2000" spc="-30" dirty="0">
                <a:latin typeface="Arial"/>
                <a:cs typeface="Arial"/>
              </a:rPr>
              <a:t> </a:t>
            </a:r>
            <a:r>
              <a:rPr sz="2000" dirty="0">
                <a:latin typeface="Arial"/>
                <a:cs typeface="Arial"/>
              </a:rPr>
              <a:t>causal</a:t>
            </a:r>
            <a:r>
              <a:rPr sz="2000" spc="-45" dirty="0">
                <a:latin typeface="Arial"/>
                <a:cs typeface="Arial"/>
              </a:rPr>
              <a:t> </a:t>
            </a:r>
            <a:r>
              <a:rPr sz="2000" dirty="0">
                <a:latin typeface="Arial"/>
                <a:cs typeface="Arial"/>
              </a:rPr>
              <a:t>SNPs</a:t>
            </a:r>
            <a:r>
              <a:rPr sz="2000" spc="-20" dirty="0">
                <a:latin typeface="Arial"/>
                <a:cs typeface="Arial"/>
              </a:rPr>
              <a:t> </a:t>
            </a:r>
            <a:r>
              <a:rPr sz="2000" dirty="0">
                <a:latin typeface="Arial"/>
                <a:cs typeface="Arial"/>
              </a:rPr>
              <a:t>is</a:t>
            </a:r>
            <a:r>
              <a:rPr sz="2000" spc="-35" dirty="0">
                <a:latin typeface="Arial"/>
                <a:cs typeface="Arial"/>
              </a:rPr>
              <a:t> </a:t>
            </a:r>
            <a:r>
              <a:rPr sz="2000" dirty="0">
                <a:latin typeface="Arial"/>
                <a:cs typeface="Arial"/>
              </a:rPr>
              <a:t>allowed</a:t>
            </a:r>
            <a:r>
              <a:rPr sz="2000" spc="-20" dirty="0">
                <a:latin typeface="Arial"/>
                <a:cs typeface="Arial"/>
              </a:rPr>
              <a:t> </a:t>
            </a:r>
            <a:r>
              <a:rPr sz="2000" dirty="0">
                <a:latin typeface="Arial"/>
                <a:cs typeface="Arial"/>
              </a:rPr>
              <a:t>to</a:t>
            </a:r>
            <a:r>
              <a:rPr sz="2000" spc="-35" dirty="0">
                <a:latin typeface="Arial"/>
                <a:cs typeface="Arial"/>
              </a:rPr>
              <a:t> </a:t>
            </a:r>
            <a:r>
              <a:rPr sz="2000" dirty="0">
                <a:latin typeface="Arial"/>
                <a:cs typeface="Arial"/>
              </a:rPr>
              <a:t>vary</a:t>
            </a:r>
            <a:r>
              <a:rPr sz="2000" spc="-25" dirty="0">
                <a:latin typeface="Arial"/>
                <a:cs typeface="Arial"/>
              </a:rPr>
              <a:t> </a:t>
            </a:r>
            <a:r>
              <a:rPr sz="2000" dirty="0">
                <a:latin typeface="Arial"/>
                <a:cs typeface="Arial"/>
              </a:rPr>
              <a:t>and</a:t>
            </a:r>
            <a:r>
              <a:rPr sz="2000" spc="-35" dirty="0">
                <a:latin typeface="Arial"/>
                <a:cs typeface="Arial"/>
              </a:rPr>
              <a:t> </a:t>
            </a:r>
            <a:r>
              <a:rPr sz="2000" dirty="0">
                <a:latin typeface="Arial"/>
                <a:cs typeface="Arial"/>
              </a:rPr>
              <a:t>optimized</a:t>
            </a:r>
            <a:r>
              <a:rPr sz="2000" spc="-45" dirty="0">
                <a:latin typeface="Arial"/>
                <a:cs typeface="Arial"/>
              </a:rPr>
              <a:t> </a:t>
            </a:r>
            <a:r>
              <a:rPr sz="2000" dirty="0">
                <a:latin typeface="Arial"/>
                <a:cs typeface="Arial"/>
              </a:rPr>
              <a:t>on</a:t>
            </a:r>
            <a:r>
              <a:rPr sz="2000" spc="-35"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validation</a:t>
            </a:r>
            <a:r>
              <a:rPr sz="2000" spc="-20" dirty="0">
                <a:latin typeface="Arial"/>
                <a:cs typeface="Arial"/>
              </a:rPr>
              <a:t> </a:t>
            </a:r>
            <a:r>
              <a:rPr sz="2000" dirty="0">
                <a:latin typeface="Arial"/>
                <a:cs typeface="Arial"/>
              </a:rPr>
              <a:t>dataset</a:t>
            </a:r>
            <a:r>
              <a:rPr sz="2000" spc="-65" dirty="0">
                <a:latin typeface="Arial"/>
                <a:cs typeface="Arial"/>
              </a:rPr>
              <a:t> </a:t>
            </a:r>
            <a:r>
              <a:rPr sz="2000" spc="-25" dirty="0">
                <a:latin typeface="Arial"/>
                <a:cs typeface="Arial"/>
              </a:rPr>
              <a:t>as </a:t>
            </a:r>
            <a:r>
              <a:rPr sz="2000" spc="-10" dirty="0">
                <a:latin typeface="Arial"/>
                <a:cs typeface="Arial"/>
              </a:rPr>
              <a:t>before</a:t>
            </a:r>
            <a:endParaRPr sz="2000">
              <a:latin typeface="Arial"/>
              <a:cs typeface="Arial"/>
            </a:endParaRPr>
          </a:p>
          <a:p>
            <a:pPr>
              <a:lnSpc>
                <a:spcPct val="100000"/>
              </a:lnSpc>
              <a:spcBef>
                <a:spcPts val="1864"/>
              </a:spcBef>
              <a:buFont typeface="Arial"/>
              <a:buChar char="•"/>
            </a:pPr>
            <a:endParaRPr sz="2000">
              <a:latin typeface="Arial"/>
              <a:cs typeface="Arial"/>
            </a:endParaRPr>
          </a:p>
          <a:p>
            <a:pPr marL="241300" marR="142875" indent="-229235">
              <a:lnSpc>
                <a:spcPts val="2160"/>
              </a:lnSpc>
              <a:spcBef>
                <a:spcPts val="5"/>
              </a:spcBef>
              <a:buChar char="•"/>
              <a:tabLst>
                <a:tab pos="241300" algn="l"/>
              </a:tabLst>
            </a:pPr>
            <a:r>
              <a:rPr sz="2000" dirty="0">
                <a:latin typeface="Arial"/>
                <a:cs typeface="Arial"/>
              </a:rPr>
              <a:t>LDpred2</a:t>
            </a:r>
            <a:r>
              <a:rPr sz="2000" spc="-55" dirty="0">
                <a:latin typeface="Arial"/>
                <a:cs typeface="Arial"/>
              </a:rPr>
              <a:t> </a:t>
            </a:r>
            <a:r>
              <a:rPr sz="2000" dirty="0">
                <a:latin typeface="Arial"/>
                <a:cs typeface="Arial"/>
              </a:rPr>
              <a:t>is</a:t>
            </a:r>
            <a:r>
              <a:rPr sz="2000" spc="-15"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new</a:t>
            </a:r>
            <a:r>
              <a:rPr sz="2000" spc="-35" dirty="0">
                <a:latin typeface="Arial"/>
                <a:cs typeface="Arial"/>
              </a:rPr>
              <a:t> </a:t>
            </a:r>
            <a:r>
              <a:rPr sz="2000" dirty="0">
                <a:latin typeface="Arial"/>
                <a:cs typeface="Arial"/>
              </a:rPr>
              <a:t>version</a:t>
            </a:r>
            <a:r>
              <a:rPr sz="2000" spc="-40" dirty="0">
                <a:latin typeface="Arial"/>
                <a:cs typeface="Arial"/>
              </a:rPr>
              <a:t> </a:t>
            </a:r>
            <a:r>
              <a:rPr sz="2000" dirty="0">
                <a:latin typeface="Arial"/>
                <a:cs typeface="Arial"/>
              </a:rPr>
              <a:t>from</a:t>
            </a:r>
            <a:r>
              <a:rPr sz="2000" spc="-45" dirty="0">
                <a:latin typeface="Arial"/>
                <a:cs typeface="Arial"/>
              </a:rPr>
              <a:t> </a:t>
            </a:r>
            <a:r>
              <a:rPr sz="2000" dirty="0">
                <a:latin typeface="Arial"/>
                <a:cs typeface="Arial"/>
              </a:rPr>
              <a:t>the</a:t>
            </a:r>
            <a:r>
              <a:rPr sz="2000" spc="-35" dirty="0">
                <a:latin typeface="Arial"/>
                <a:cs typeface="Arial"/>
              </a:rPr>
              <a:t> </a:t>
            </a:r>
            <a:r>
              <a:rPr sz="2000" dirty="0">
                <a:latin typeface="Arial"/>
                <a:cs typeface="Arial"/>
              </a:rPr>
              <a:t>same</a:t>
            </a:r>
            <a:r>
              <a:rPr sz="2000" spc="-45" dirty="0">
                <a:latin typeface="Arial"/>
                <a:cs typeface="Arial"/>
              </a:rPr>
              <a:t> </a:t>
            </a:r>
            <a:r>
              <a:rPr sz="2000" dirty="0">
                <a:latin typeface="Arial"/>
                <a:cs typeface="Arial"/>
              </a:rPr>
              <a:t>team,</a:t>
            </a:r>
            <a:r>
              <a:rPr sz="2000" spc="-40" dirty="0">
                <a:latin typeface="Arial"/>
                <a:cs typeface="Arial"/>
              </a:rPr>
              <a:t> </a:t>
            </a:r>
            <a:r>
              <a:rPr sz="2000" dirty="0">
                <a:latin typeface="Arial"/>
                <a:cs typeface="Arial"/>
              </a:rPr>
              <a:t>which</a:t>
            </a:r>
            <a:r>
              <a:rPr sz="2000" spc="-35" dirty="0">
                <a:latin typeface="Arial"/>
                <a:cs typeface="Arial"/>
              </a:rPr>
              <a:t> </a:t>
            </a:r>
            <a:r>
              <a:rPr sz="2000" dirty="0">
                <a:latin typeface="Arial"/>
                <a:cs typeface="Arial"/>
              </a:rPr>
              <a:t>is</a:t>
            </a:r>
            <a:r>
              <a:rPr sz="2000" spc="-30" dirty="0">
                <a:latin typeface="Arial"/>
                <a:cs typeface="Arial"/>
              </a:rPr>
              <a:t> </a:t>
            </a:r>
            <a:r>
              <a:rPr sz="2000" dirty="0">
                <a:latin typeface="Arial"/>
                <a:cs typeface="Arial"/>
              </a:rPr>
              <a:t>more</a:t>
            </a:r>
            <a:r>
              <a:rPr sz="2000" spc="-40" dirty="0">
                <a:latin typeface="Arial"/>
                <a:cs typeface="Arial"/>
              </a:rPr>
              <a:t> </a:t>
            </a:r>
            <a:r>
              <a:rPr sz="2000" dirty="0">
                <a:latin typeface="Arial"/>
                <a:cs typeface="Arial"/>
              </a:rPr>
              <a:t>efficient</a:t>
            </a:r>
            <a:r>
              <a:rPr sz="2000" spc="-35" dirty="0">
                <a:latin typeface="Arial"/>
                <a:cs typeface="Arial"/>
              </a:rPr>
              <a:t> </a:t>
            </a:r>
            <a:r>
              <a:rPr sz="2000" dirty="0">
                <a:latin typeface="Arial"/>
                <a:cs typeface="Arial"/>
              </a:rPr>
              <a:t>and</a:t>
            </a:r>
            <a:r>
              <a:rPr sz="2000" spc="-30" dirty="0">
                <a:latin typeface="Arial"/>
                <a:cs typeface="Arial"/>
              </a:rPr>
              <a:t> </a:t>
            </a:r>
            <a:r>
              <a:rPr sz="2000" dirty="0">
                <a:latin typeface="Arial"/>
                <a:cs typeface="Arial"/>
              </a:rPr>
              <a:t>adds</a:t>
            </a:r>
            <a:r>
              <a:rPr sz="2000" spc="-40" dirty="0">
                <a:latin typeface="Arial"/>
                <a:cs typeface="Arial"/>
              </a:rPr>
              <a:t> </a:t>
            </a:r>
            <a:r>
              <a:rPr sz="2000" dirty="0">
                <a:latin typeface="Arial"/>
                <a:cs typeface="Arial"/>
              </a:rPr>
              <a:t>two</a:t>
            </a:r>
            <a:r>
              <a:rPr sz="2000" spc="-15" dirty="0">
                <a:latin typeface="Arial"/>
                <a:cs typeface="Arial"/>
              </a:rPr>
              <a:t> </a:t>
            </a:r>
            <a:r>
              <a:rPr sz="2000" spc="-25" dirty="0">
                <a:latin typeface="Arial"/>
                <a:cs typeface="Arial"/>
              </a:rPr>
              <a:t>new </a:t>
            </a:r>
            <a:r>
              <a:rPr sz="2000" spc="-10" dirty="0">
                <a:latin typeface="Arial"/>
                <a:cs typeface="Arial"/>
              </a:rPr>
              <a:t>features:</a:t>
            </a:r>
            <a:endParaRPr sz="2000">
              <a:latin typeface="Arial"/>
              <a:cs typeface="Arial"/>
            </a:endParaRPr>
          </a:p>
          <a:p>
            <a:pPr marL="698500" lvl="1" indent="-228600">
              <a:lnSpc>
                <a:spcPct val="100000"/>
              </a:lnSpc>
              <a:spcBef>
                <a:spcPts val="229"/>
              </a:spcBef>
              <a:buChar char="•"/>
              <a:tabLst>
                <a:tab pos="698500" algn="l"/>
              </a:tabLst>
            </a:pPr>
            <a:r>
              <a:rPr sz="2000" dirty="0">
                <a:latin typeface="Arial"/>
                <a:cs typeface="Arial"/>
              </a:rPr>
              <a:t>a</a:t>
            </a:r>
            <a:r>
              <a:rPr sz="2000" spc="-5" dirty="0">
                <a:latin typeface="Arial"/>
                <a:cs typeface="Arial"/>
              </a:rPr>
              <a:t> </a:t>
            </a:r>
            <a:r>
              <a:rPr sz="2000" dirty="0">
                <a:latin typeface="Arial"/>
                <a:cs typeface="Arial"/>
              </a:rPr>
              <a:t>sparse</a:t>
            </a:r>
            <a:r>
              <a:rPr sz="2000" spc="-60" dirty="0">
                <a:latin typeface="Arial"/>
                <a:cs typeface="Arial"/>
              </a:rPr>
              <a:t> </a:t>
            </a:r>
            <a:r>
              <a:rPr sz="2000" dirty="0">
                <a:latin typeface="Arial"/>
                <a:cs typeface="Arial"/>
              </a:rPr>
              <a:t>option</a:t>
            </a:r>
            <a:r>
              <a:rPr sz="2000" spc="-20" dirty="0">
                <a:latin typeface="Arial"/>
                <a:cs typeface="Arial"/>
              </a:rPr>
              <a:t> </a:t>
            </a:r>
            <a:r>
              <a:rPr sz="2000" dirty="0">
                <a:latin typeface="Arial"/>
                <a:cs typeface="Arial"/>
              </a:rPr>
              <a:t>to</a:t>
            </a:r>
            <a:r>
              <a:rPr sz="2000" spc="-10" dirty="0">
                <a:latin typeface="Arial"/>
                <a:cs typeface="Arial"/>
              </a:rPr>
              <a:t> </a:t>
            </a:r>
            <a:r>
              <a:rPr sz="2000" dirty="0">
                <a:latin typeface="Arial"/>
                <a:cs typeface="Arial"/>
              </a:rPr>
              <a:t>set</a:t>
            </a:r>
            <a:r>
              <a:rPr sz="2000" spc="-40" dirty="0">
                <a:latin typeface="Arial"/>
                <a:cs typeface="Arial"/>
              </a:rPr>
              <a:t> </a:t>
            </a:r>
            <a:r>
              <a:rPr sz="2000" dirty="0">
                <a:latin typeface="Arial"/>
                <a:cs typeface="Arial"/>
              </a:rPr>
              <a:t>irrelevant</a:t>
            </a:r>
            <a:r>
              <a:rPr sz="2000" spc="-30" dirty="0">
                <a:latin typeface="Arial"/>
                <a:cs typeface="Arial"/>
              </a:rPr>
              <a:t> </a:t>
            </a:r>
            <a:r>
              <a:rPr sz="2000" dirty="0">
                <a:latin typeface="Arial"/>
                <a:cs typeface="Arial"/>
              </a:rPr>
              <a:t>variants</a:t>
            </a:r>
            <a:r>
              <a:rPr sz="2000" spc="-30" dirty="0">
                <a:latin typeface="Arial"/>
                <a:cs typeface="Arial"/>
              </a:rPr>
              <a:t> </a:t>
            </a:r>
            <a:r>
              <a:rPr sz="2000" dirty="0">
                <a:latin typeface="Arial"/>
                <a:cs typeface="Arial"/>
              </a:rPr>
              <a:t>to</a:t>
            </a:r>
            <a:r>
              <a:rPr sz="2000" spc="-20" dirty="0">
                <a:latin typeface="Arial"/>
                <a:cs typeface="Arial"/>
              </a:rPr>
              <a:t> </a:t>
            </a:r>
            <a:r>
              <a:rPr sz="2000" spc="-10" dirty="0">
                <a:latin typeface="Arial"/>
                <a:cs typeface="Arial"/>
              </a:rPr>
              <a:t>weight=0</a:t>
            </a:r>
            <a:endParaRPr sz="2000">
              <a:latin typeface="Arial"/>
              <a:cs typeface="Arial"/>
            </a:endParaRPr>
          </a:p>
          <a:p>
            <a:pPr marL="698500" lvl="1" indent="-228600">
              <a:lnSpc>
                <a:spcPct val="100000"/>
              </a:lnSpc>
              <a:spcBef>
                <a:spcPts val="250"/>
              </a:spcBef>
              <a:buChar char="•"/>
              <a:tabLst>
                <a:tab pos="698500" algn="l"/>
              </a:tabLst>
            </a:pPr>
            <a:r>
              <a:rPr sz="2000" dirty="0">
                <a:latin typeface="Arial"/>
                <a:cs typeface="Arial"/>
              </a:rPr>
              <a:t>an</a:t>
            </a:r>
            <a:r>
              <a:rPr sz="2000" spc="-30" dirty="0">
                <a:latin typeface="Arial"/>
                <a:cs typeface="Arial"/>
              </a:rPr>
              <a:t> </a:t>
            </a:r>
            <a:r>
              <a:rPr sz="2000" dirty="0">
                <a:latin typeface="Arial"/>
                <a:cs typeface="Arial"/>
              </a:rPr>
              <a:t>auto</a:t>
            </a:r>
            <a:r>
              <a:rPr sz="2000" spc="-35" dirty="0">
                <a:latin typeface="Arial"/>
                <a:cs typeface="Arial"/>
              </a:rPr>
              <a:t> </a:t>
            </a:r>
            <a:r>
              <a:rPr sz="2000" dirty="0">
                <a:latin typeface="Arial"/>
                <a:cs typeface="Arial"/>
              </a:rPr>
              <a:t>option</a:t>
            </a:r>
            <a:r>
              <a:rPr sz="2000" spc="-30" dirty="0">
                <a:latin typeface="Arial"/>
                <a:cs typeface="Arial"/>
              </a:rPr>
              <a:t> </a:t>
            </a:r>
            <a:r>
              <a:rPr sz="2000" dirty="0">
                <a:latin typeface="Arial"/>
                <a:cs typeface="Arial"/>
              </a:rPr>
              <a:t>to</a:t>
            </a:r>
            <a:r>
              <a:rPr sz="2000" spc="-35" dirty="0">
                <a:latin typeface="Arial"/>
                <a:cs typeface="Arial"/>
              </a:rPr>
              <a:t> </a:t>
            </a:r>
            <a:r>
              <a:rPr sz="2000" dirty="0">
                <a:latin typeface="Arial"/>
                <a:cs typeface="Arial"/>
              </a:rPr>
              <a:t>automatically</a:t>
            </a:r>
            <a:r>
              <a:rPr sz="2000" spc="-35" dirty="0">
                <a:latin typeface="Arial"/>
                <a:cs typeface="Arial"/>
              </a:rPr>
              <a:t> </a:t>
            </a:r>
            <a:r>
              <a:rPr sz="2000" dirty="0">
                <a:latin typeface="Arial"/>
                <a:cs typeface="Arial"/>
              </a:rPr>
              <a:t>select</a:t>
            </a:r>
            <a:r>
              <a:rPr sz="2000" spc="-45" dirty="0">
                <a:latin typeface="Arial"/>
                <a:cs typeface="Arial"/>
              </a:rPr>
              <a:t> </a:t>
            </a:r>
            <a:r>
              <a:rPr sz="2000" dirty="0">
                <a:latin typeface="Arial"/>
                <a:cs typeface="Arial"/>
              </a:rPr>
              <a:t>the</a:t>
            </a:r>
            <a:r>
              <a:rPr sz="2000" spc="-20" dirty="0">
                <a:latin typeface="Arial"/>
                <a:cs typeface="Arial"/>
              </a:rPr>
              <a:t> </a:t>
            </a:r>
            <a:r>
              <a:rPr sz="2000" spc="-10" dirty="0">
                <a:latin typeface="Arial"/>
                <a:cs typeface="Arial"/>
              </a:rPr>
              <a:t>parameters</a:t>
            </a:r>
            <a:endParaRPr sz="2000">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dirty="0"/>
              <a:t>LDpred</a:t>
            </a:r>
            <a:r>
              <a:rPr spc="-75" dirty="0"/>
              <a:t> </a:t>
            </a:r>
            <a:r>
              <a:rPr dirty="0"/>
              <a:t>results</a:t>
            </a:r>
            <a:r>
              <a:rPr spc="-80" dirty="0"/>
              <a:t> </a:t>
            </a:r>
            <a:r>
              <a:rPr dirty="0"/>
              <a:t>comparison</a:t>
            </a:r>
            <a:r>
              <a:rPr spc="-80" dirty="0"/>
              <a:t> </a:t>
            </a:r>
            <a:r>
              <a:rPr dirty="0"/>
              <a:t>on</a:t>
            </a:r>
            <a:r>
              <a:rPr spc="-90" dirty="0"/>
              <a:t> </a:t>
            </a:r>
            <a:r>
              <a:rPr dirty="0"/>
              <a:t>real</a:t>
            </a:r>
            <a:r>
              <a:rPr spc="-95" dirty="0"/>
              <a:t> </a:t>
            </a:r>
            <a:r>
              <a:rPr spc="-20" dirty="0"/>
              <a:t>data</a:t>
            </a:r>
          </a:p>
        </p:txBody>
      </p:sp>
      <p:pic>
        <p:nvPicPr>
          <p:cNvPr id="3" name="object 3"/>
          <p:cNvPicPr/>
          <p:nvPr/>
        </p:nvPicPr>
        <p:blipFill>
          <a:blip r:embed="rId2" cstate="print"/>
          <a:stretch>
            <a:fillRect/>
          </a:stretch>
        </p:blipFill>
        <p:spPr>
          <a:xfrm>
            <a:off x="875523" y="1264023"/>
            <a:ext cx="6405453" cy="5470609"/>
          </a:xfrm>
          <a:prstGeom prst="rect">
            <a:avLst/>
          </a:prstGeom>
        </p:spPr>
      </p:pic>
      <p:sp>
        <p:nvSpPr>
          <p:cNvPr id="4" name="object 4"/>
          <p:cNvSpPr txBox="1"/>
          <p:nvPr/>
        </p:nvSpPr>
        <p:spPr>
          <a:xfrm>
            <a:off x="8254110" y="3063366"/>
            <a:ext cx="3617595" cy="2220595"/>
          </a:xfrm>
          <a:prstGeom prst="rect">
            <a:avLst/>
          </a:prstGeom>
        </p:spPr>
        <p:txBody>
          <a:bodyPr vert="horz" wrap="square" lIns="0" tIns="12700" rIns="0" bIns="0" rtlCol="0">
            <a:spAutoFit/>
          </a:bodyPr>
          <a:lstStyle/>
          <a:p>
            <a:pPr marL="12700" marR="446405">
              <a:lnSpc>
                <a:spcPct val="100000"/>
              </a:lnSpc>
              <a:spcBef>
                <a:spcPts val="100"/>
              </a:spcBef>
            </a:pPr>
            <a:r>
              <a:rPr sz="1800" dirty="0">
                <a:latin typeface="Arial"/>
                <a:cs typeface="Arial"/>
              </a:rPr>
              <a:t>Legend:</a:t>
            </a:r>
            <a:r>
              <a:rPr sz="1800" spc="-15" dirty="0">
                <a:latin typeface="Arial"/>
                <a:cs typeface="Arial"/>
              </a:rPr>
              <a:t> </a:t>
            </a:r>
            <a:r>
              <a:rPr sz="1800" dirty="0">
                <a:latin typeface="Arial"/>
                <a:cs typeface="Arial"/>
              </a:rPr>
              <a:t>type</a:t>
            </a:r>
            <a:r>
              <a:rPr sz="1800" spc="-15" dirty="0">
                <a:latin typeface="Arial"/>
                <a:cs typeface="Arial"/>
              </a:rPr>
              <a:t> </a:t>
            </a:r>
            <a:r>
              <a:rPr sz="1800" dirty="0">
                <a:latin typeface="Arial"/>
                <a:cs typeface="Arial"/>
              </a:rPr>
              <a:t>1</a:t>
            </a:r>
            <a:r>
              <a:rPr sz="1800" spc="-25" dirty="0">
                <a:latin typeface="Arial"/>
                <a:cs typeface="Arial"/>
              </a:rPr>
              <a:t> </a:t>
            </a:r>
            <a:r>
              <a:rPr sz="1800" dirty="0">
                <a:latin typeface="Arial"/>
                <a:cs typeface="Arial"/>
              </a:rPr>
              <a:t>diabetes </a:t>
            </a:r>
            <a:r>
              <a:rPr sz="1800" spc="-10" dirty="0">
                <a:latin typeface="Arial"/>
                <a:cs typeface="Arial"/>
              </a:rPr>
              <a:t>(T1D), </a:t>
            </a:r>
            <a:r>
              <a:rPr sz="1800" dirty="0">
                <a:latin typeface="Arial"/>
                <a:cs typeface="Arial"/>
              </a:rPr>
              <a:t>rheumatoid</a:t>
            </a:r>
            <a:r>
              <a:rPr sz="1800" spc="-40" dirty="0">
                <a:latin typeface="Arial"/>
                <a:cs typeface="Arial"/>
              </a:rPr>
              <a:t> </a:t>
            </a:r>
            <a:r>
              <a:rPr sz="1800" dirty="0">
                <a:latin typeface="Arial"/>
                <a:cs typeface="Arial"/>
              </a:rPr>
              <a:t>arthritis</a:t>
            </a:r>
            <a:r>
              <a:rPr sz="1800" spc="-55" dirty="0">
                <a:latin typeface="Arial"/>
                <a:cs typeface="Arial"/>
              </a:rPr>
              <a:t> </a:t>
            </a:r>
            <a:r>
              <a:rPr sz="1800" spc="-10" dirty="0">
                <a:latin typeface="Arial"/>
                <a:cs typeface="Arial"/>
              </a:rPr>
              <a:t>(RA), </a:t>
            </a:r>
            <a:r>
              <a:rPr sz="1800" dirty="0">
                <a:latin typeface="Arial"/>
                <a:cs typeface="Arial"/>
              </a:rPr>
              <a:t>Crohn</a:t>
            </a:r>
            <a:r>
              <a:rPr sz="1800" spc="-35" dirty="0">
                <a:latin typeface="Arial"/>
                <a:cs typeface="Arial"/>
              </a:rPr>
              <a:t> </a:t>
            </a:r>
            <a:r>
              <a:rPr sz="1800" dirty="0">
                <a:latin typeface="Arial"/>
                <a:cs typeface="Arial"/>
              </a:rPr>
              <a:t>disease</a:t>
            </a:r>
            <a:r>
              <a:rPr sz="1800" spc="-35" dirty="0">
                <a:latin typeface="Arial"/>
                <a:cs typeface="Arial"/>
              </a:rPr>
              <a:t> </a:t>
            </a:r>
            <a:r>
              <a:rPr sz="1800" spc="-10" dirty="0">
                <a:latin typeface="Arial"/>
                <a:cs typeface="Arial"/>
              </a:rPr>
              <a:t>(CD),</a:t>
            </a:r>
            <a:endParaRPr sz="1800">
              <a:latin typeface="Arial"/>
              <a:cs typeface="Arial"/>
            </a:endParaRPr>
          </a:p>
          <a:p>
            <a:pPr marL="12700" marR="1336675">
              <a:lnSpc>
                <a:spcPct val="100000"/>
              </a:lnSpc>
            </a:pPr>
            <a:r>
              <a:rPr sz="1800" dirty="0">
                <a:latin typeface="Arial"/>
                <a:cs typeface="Arial"/>
              </a:rPr>
              <a:t>bipolar</a:t>
            </a:r>
            <a:r>
              <a:rPr sz="1800" spc="-25" dirty="0">
                <a:latin typeface="Arial"/>
                <a:cs typeface="Arial"/>
              </a:rPr>
              <a:t> </a:t>
            </a:r>
            <a:r>
              <a:rPr sz="1800" dirty="0">
                <a:latin typeface="Arial"/>
                <a:cs typeface="Arial"/>
              </a:rPr>
              <a:t>disease</a:t>
            </a:r>
            <a:r>
              <a:rPr sz="1800" spc="-40" dirty="0">
                <a:latin typeface="Arial"/>
                <a:cs typeface="Arial"/>
              </a:rPr>
              <a:t> </a:t>
            </a:r>
            <a:r>
              <a:rPr sz="1800" spc="-20" dirty="0">
                <a:latin typeface="Arial"/>
                <a:cs typeface="Arial"/>
              </a:rPr>
              <a:t>(BD), </a:t>
            </a:r>
            <a:r>
              <a:rPr sz="1800" dirty="0">
                <a:latin typeface="Arial"/>
                <a:cs typeface="Arial"/>
              </a:rPr>
              <a:t>type</a:t>
            </a:r>
            <a:r>
              <a:rPr sz="1800" spc="-10" dirty="0">
                <a:latin typeface="Arial"/>
                <a:cs typeface="Arial"/>
              </a:rPr>
              <a:t> </a:t>
            </a:r>
            <a:r>
              <a:rPr sz="1800" dirty="0">
                <a:latin typeface="Arial"/>
                <a:cs typeface="Arial"/>
              </a:rPr>
              <a:t>2</a:t>
            </a:r>
            <a:r>
              <a:rPr sz="1800" spc="-20" dirty="0">
                <a:latin typeface="Arial"/>
                <a:cs typeface="Arial"/>
              </a:rPr>
              <a:t> </a:t>
            </a:r>
            <a:r>
              <a:rPr sz="1800" dirty="0">
                <a:latin typeface="Arial"/>
                <a:cs typeface="Arial"/>
              </a:rPr>
              <a:t>diabetes</a:t>
            </a:r>
            <a:r>
              <a:rPr sz="1800" spc="-10" dirty="0">
                <a:latin typeface="Arial"/>
                <a:cs typeface="Arial"/>
              </a:rPr>
              <a:t> (T2D), </a:t>
            </a:r>
            <a:r>
              <a:rPr sz="1800" dirty="0">
                <a:latin typeface="Arial"/>
                <a:cs typeface="Arial"/>
              </a:rPr>
              <a:t>hypertension</a:t>
            </a:r>
            <a:r>
              <a:rPr sz="1800" spc="-45" dirty="0">
                <a:latin typeface="Arial"/>
                <a:cs typeface="Arial"/>
              </a:rPr>
              <a:t> </a:t>
            </a:r>
            <a:r>
              <a:rPr sz="1800" spc="-10" dirty="0">
                <a:latin typeface="Arial"/>
                <a:cs typeface="Arial"/>
              </a:rPr>
              <a:t>(HT),</a:t>
            </a:r>
            <a:endParaRPr sz="1800">
              <a:latin typeface="Arial"/>
              <a:cs typeface="Arial"/>
            </a:endParaRPr>
          </a:p>
          <a:p>
            <a:pPr marL="12700">
              <a:lnSpc>
                <a:spcPct val="100000"/>
              </a:lnSpc>
            </a:pPr>
            <a:r>
              <a:rPr sz="1800" dirty="0">
                <a:latin typeface="Arial"/>
                <a:cs typeface="Arial"/>
              </a:rPr>
              <a:t>and</a:t>
            </a:r>
            <a:r>
              <a:rPr sz="1800" spc="-35" dirty="0">
                <a:latin typeface="Arial"/>
                <a:cs typeface="Arial"/>
              </a:rPr>
              <a:t> </a:t>
            </a:r>
            <a:r>
              <a:rPr sz="1800" dirty="0">
                <a:latin typeface="Arial"/>
                <a:cs typeface="Arial"/>
              </a:rPr>
              <a:t>coronary</a:t>
            </a:r>
            <a:r>
              <a:rPr sz="1800" spc="-30" dirty="0">
                <a:latin typeface="Arial"/>
                <a:cs typeface="Arial"/>
              </a:rPr>
              <a:t> </a:t>
            </a:r>
            <a:r>
              <a:rPr sz="1800" dirty="0">
                <a:latin typeface="Arial"/>
                <a:cs typeface="Arial"/>
              </a:rPr>
              <a:t>artery</a:t>
            </a:r>
            <a:r>
              <a:rPr sz="1800" spc="-35" dirty="0">
                <a:latin typeface="Arial"/>
                <a:cs typeface="Arial"/>
              </a:rPr>
              <a:t> </a:t>
            </a:r>
            <a:r>
              <a:rPr sz="1800" dirty="0">
                <a:latin typeface="Arial"/>
                <a:cs typeface="Arial"/>
              </a:rPr>
              <a:t>disease</a:t>
            </a:r>
            <a:r>
              <a:rPr sz="1800" spc="-30" dirty="0">
                <a:latin typeface="Arial"/>
                <a:cs typeface="Arial"/>
              </a:rPr>
              <a:t> </a:t>
            </a:r>
            <a:r>
              <a:rPr sz="1800" spc="-10" dirty="0">
                <a:latin typeface="Arial"/>
                <a:cs typeface="Arial"/>
              </a:rPr>
              <a:t>(CAD).</a:t>
            </a:r>
            <a:endParaRPr sz="1800">
              <a:latin typeface="Arial"/>
              <a:cs typeface="Arial"/>
            </a:endParaRPr>
          </a:p>
          <a:p>
            <a:pPr marL="12700">
              <a:lnSpc>
                <a:spcPct val="100000"/>
              </a:lnSpc>
            </a:pPr>
            <a:r>
              <a:rPr sz="1800" dirty="0">
                <a:latin typeface="Arial"/>
                <a:cs typeface="Arial"/>
              </a:rPr>
              <a:t>*</a:t>
            </a:r>
            <a:r>
              <a:rPr sz="1800" spc="-20" dirty="0">
                <a:latin typeface="Arial"/>
                <a:cs typeface="Arial"/>
              </a:rPr>
              <a:t> </a:t>
            </a:r>
            <a:r>
              <a:rPr sz="1800" dirty="0">
                <a:latin typeface="Arial"/>
                <a:cs typeface="Arial"/>
              </a:rPr>
              <a:t>=</a:t>
            </a:r>
            <a:r>
              <a:rPr sz="1800" spc="-20" dirty="0">
                <a:latin typeface="Arial"/>
                <a:cs typeface="Arial"/>
              </a:rPr>
              <a:t> </a:t>
            </a:r>
            <a:r>
              <a:rPr sz="1800" dirty="0">
                <a:latin typeface="Arial"/>
                <a:cs typeface="Arial"/>
              </a:rPr>
              <a:t>significant</a:t>
            </a:r>
            <a:r>
              <a:rPr sz="1800" spc="-10" dirty="0">
                <a:latin typeface="Arial"/>
                <a:cs typeface="Arial"/>
              </a:rPr>
              <a:t> improvement</a:t>
            </a:r>
            <a:endParaRPr sz="1800">
              <a:latin typeface="Arial"/>
              <a:cs typeface="Arial"/>
            </a:endParaRPr>
          </a:p>
        </p:txBody>
      </p:sp>
      <p:sp>
        <p:nvSpPr>
          <p:cNvPr id="5" name="object 5"/>
          <p:cNvSpPr txBox="1"/>
          <p:nvPr/>
        </p:nvSpPr>
        <p:spPr>
          <a:xfrm>
            <a:off x="4629150" y="3054553"/>
            <a:ext cx="125095" cy="331470"/>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a:cs typeface="Arial"/>
              </a:rPr>
              <a:t>*</a:t>
            </a:r>
            <a:endParaRPr sz="2000">
              <a:latin typeface="Arial"/>
              <a:cs typeface="Arial"/>
            </a:endParaRPr>
          </a:p>
        </p:txBody>
      </p:sp>
      <p:sp>
        <p:nvSpPr>
          <p:cNvPr id="6" name="object 6"/>
          <p:cNvSpPr txBox="1"/>
          <p:nvPr/>
        </p:nvSpPr>
        <p:spPr>
          <a:xfrm>
            <a:off x="4629150" y="1151382"/>
            <a:ext cx="124460" cy="33083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a:cs typeface="Arial"/>
              </a:rPr>
              <a:t>*</a:t>
            </a:r>
            <a:endParaRPr sz="2000">
              <a:latin typeface="Arial"/>
              <a:cs typeface="Arial"/>
            </a:endParaRPr>
          </a:p>
        </p:txBody>
      </p:sp>
      <p:sp>
        <p:nvSpPr>
          <p:cNvPr id="7" name="object 7"/>
          <p:cNvSpPr txBox="1"/>
          <p:nvPr/>
        </p:nvSpPr>
        <p:spPr>
          <a:xfrm>
            <a:off x="6592061" y="1089787"/>
            <a:ext cx="124460" cy="330835"/>
          </a:xfrm>
          <a:prstGeom prst="rect">
            <a:avLst/>
          </a:prstGeom>
        </p:spPr>
        <p:txBody>
          <a:bodyPr vert="horz" wrap="square" lIns="0" tIns="13335" rIns="0" bIns="0" rtlCol="0">
            <a:spAutoFit/>
          </a:bodyPr>
          <a:lstStyle/>
          <a:p>
            <a:pPr marL="12700">
              <a:lnSpc>
                <a:spcPct val="100000"/>
              </a:lnSpc>
              <a:spcBef>
                <a:spcPts val="105"/>
              </a:spcBef>
            </a:pPr>
            <a:r>
              <a:rPr sz="2000" spc="-50" dirty="0">
                <a:latin typeface="Arial"/>
                <a:cs typeface="Arial"/>
              </a:rPr>
              <a:t>*</a:t>
            </a:r>
            <a:endParaRPr sz="200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dirty="0"/>
              <a:t>Example:</a:t>
            </a:r>
            <a:r>
              <a:rPr spc="-70" dirty="0"/>
              <a:t> </a:t>
            </a:r>
            <a:r>
              <a:rPr dirty="0"/>
              <a:t>a</a:t>
            </a:r>
            <a:r>
              <a:rPr spc="-85" dirty="0"/>
              <a:t> </a:t>
            </a:r>
            <a:r>
              <a:rPr dirty="0"/>
              <a:t>PRS</a:t>
            </a:r>
            <a:r>
              <a:rPr spc="-70" dirty="0"/>
              <a:t> </a:t>
            </a:r>
            <a:r>
              <a:rPr dirty="0"/>
              <a:t>for</a:t>
            </a:r>
            <a:r>
              <a:rPr spc="-85" dirty="0"/>
              <a:t> </a:t>
            </a:r>
            <a:r>
              <a:rPr dirty="0"/>
              <a:t>coronary</a:t>
            </a:r>
            <a:r>
              <a:rPr spc="-70" dirty="0"/>
              <a:t> </a:t>
            </a:r>
            <a:r>
              <a:rPr dirty="0"/>
              <a:t>artery</a:t>
            </a:r>
            <a:r>
              <a:rPr spc="-70" dirty="0"/>
              <a:t> </a:t>
            </a:r>
            <a:r>
              <a:rPr dirty="0"/>
              <a:t>disease</a:t>
            </a:r>
            <a:r>
              <a:rPr spc="-70" dirty="0"/>
              <a:t> </a:t>
            </a:r>
            <a:r>
              <a:rPr spc="-10" dirty="0"/>
              <a:t>(CAD)</a:t>
            </a:r>
          </a:p>
        </p:txBody>
      </p:sp>
      <p:pic>
        <p:nvPicPr>
          <p:cNvPr id="3" name="object 3"/>
          <p:cNvPicPr/>
          <p:nvPr/>
        </p:nvPicPr>
        <p:blipFill>
          <a:blip r:embed="rId2" cstate="print"/>
          <a:stretch>
            <a:fillRect/>
          </a:stretch>
        </p:blipFill>
        <p:spPr>
          <a:xfrm>
            <a:off x="980084" y="1917826"/>
            <a:ext cx="7701496" cy="22587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r>
              <a:rPr lang="en-US" sz="4000">
                <a:solidFill>
                  <a:srgbClr val="FFFFFF"/>
                </a:solidFill>
              </a:rPr>
              <a:t>Prognosis and prognostic research</a:t>
            </a:r>
          </a:p>
        </p:txBody>
      </p:sp>
      <p:sp>
        <p:nvSpPr>
          <p:cNvPr id="3" name="Content Placeholder 2"/>
          <p:cNvSpPr>
            <a:spLocks noGrp="1"/>
          </p:cNvSpPr>
          <p:nvPr>
            <p:ph idx="1"/>
          </p:nvPr>
        </p:nvSpPr>
        <p:spPr>
          <a:xfrm>
            <a:off x="1371599" y="2318197"/>
            <a:ext cx="9724031" cy="3683358"/>
          </a:xfrm>
        </p:spPr>
        <p:txBody>
          <a:bodyPr anchor="ctr">
            <a:normAutofit/>
          </a:bodyPr>
          <a:lstStyle/>
          <a:p>
            <a:pPr>
              <a:spcAft>
                <a:spcPts val="600"/>
              </a:spcAft>
            </a:pPr>
            <a:r>
              <a:rPr lang="en-US" sz="2000" dirty="0">
                <a:latin typeface="Gill Sans MT" charset="0"/>
              </a:rPr>
              <a:t>Probability (risk) of developing a condition (outcome) over a period of time based on clinical and non clinical profile</a:t>
            </a:r>
          </a:p>
          <a:p>
            <a:pPr lvl="1">
              <a:spcAft>
                <a:spcPts val="600"/>
              </a:spcAft>
            </a:pPr>
            <a:r>
              <a:rPr lang="en-US" sz="2000" dirty="0">
                <a:latin typeface="Gill Sans MT" charset="0"/>
              </a:rPr>
              <a:t>Events, disease progression, quality of life etc.</a:t>
            </a:r>
          </a:p>
          <a:p>
            <a:pPr lvl="1">
              <a:spcAft>
                <a:spcPts val="600"/>
              </a:spcAft>
            </a:pPr>
            <a:r>
              <a:rPr lang="en-US" sz="2000" dirty="0">
                <a:latin typeface="Gill Sans MT" charset="0"/>
              </a:rPr>
              <a:t>Time: hours, months, years </a:t>
            </a:r>
          </a:p>
          <a:p>
            <a:pPr lvl="1">
              <a:spcAft>
                <a:spcPts val="600"/>
              </a:spcAft>
            </a:pPr>
            <a:r>
              <a:rPr lang="en-US" sz="2000" dirty="0">
                <a:latin typeface="+mj-lt"/>
              </a:rPr>
              <a:t>Predictors: history taking, physical examination, tests (imaging, ECG, biomarkers, genetic ‘markers’), disease state, etc. </a:t>
            </a:r>
          </a:p>
          <a:p>
            <a:pPr>
              <a:spcAft>
                <a:spcPts val="600"/>
              </a:spcAft>
            </a:pPr>
            <a:r>
              <a:rPr lang="en-US" sz="2000" dirty="0">
                <a:latin typeface="+mj-lt"/>
              </a:rPr>
              <a:t>Multiple predictors to estimate an individual</a:t>
            </a:r>
            <a:r>
              <a:rPr lang="en-GB" sz="2000" dirty="0">
                <a:latin typeface="+mj-lt"/>
              </a:rPr>
              <a:t>’</a:t>
            </a:r>
            <a:r>
              <a:rPr lang="en-US" altLang="ja-JP" sz="2000" dirty="0">
                <a:latin typeface="+mj-lt"/>
              </a:rPr>
              <a:t>s prognosis: </a:t>
            </a:r>
            <a:r>
              <a:rPr lang="en-US" altLang="ja-JP" sz="2000" dirty="0">
                <a:latin typeface="Gill Sans MT" charset="0"/>
              </a:rPr>
              <a:t>prediction models, prediction rules, risk scores, clinical decision rules</a:t>
            </a:r>
            <a:endParaRPr lang="en-GB" sz="2000" dirty="0">
              <a:latin typeface="Gill Sans MT" charset="0"/>
            </a:endParaRPr>
          </a:p>
          <a:p>
            <a:pPr>
              <a:spcAft>
                <a:spcPts val="600"/>
              </a:spcAft>
            </a:pPr>
            <a:r>
              <a:rPr lang="en-US" sz="2000" dirty="0">
                <a:latin typeface="Gill Sans MT" charset="0"/>
              </a:rPr>
              <a:t>The ability to make accurate predictions about the future course of disease is fundamental </a:t>
            </a:r>
            <a:r>
              <a:rPr lang="en-GB" sz="2000" dirty="0">
                <a:latin typeface="Gill Sans MT" charset="0"/>
              </a:rPr>
              <a:t>to decision making in medicine and public health</a:t>
            </a:r>
          </a:p>
          <a:p>
            <a:pPr>
              <a:spcAft>
                <a:spcPts val="600"/>
              </a:spcAft>
            </a:pPr>
            <a:endParaRPr lang="en-US" sz="2000" dirty="0"/>
          </a:p>
        </p:txBody>
      </p:sp>
    </p:spTree>
    <p:extLst>
      <p:ext uri="{BB962C8B-B14F-4D97-AF65-F5344CB8AC3E}">
        <p14:creationId xmlns:p14="http://schemas.microsoft.com/office/powerpoint/2010/main" val="7537559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spc="-10" dirty="0"/>
              <a:t>Methods</a:t>
            </a:r>
          </a:p>
        </p:txBody>
      </p:sp>
      <p:pic>
        <p:nvPicPr>
          <p:cNvPr id="3" name="object 3"/>
          <p:cNvPicPr/>
          <p:nvPr/>
        </p:nvPicPr>
        <p:blipFill>
          <a:blip r:embed="rId2" cstate="print"/>
          <a:stretch>
            <a:fillRect/>
          </a:stretch>
        </p:blipFill>
        <p:spPr>
          <a:xfrm>
            <a:off x="1327789" y="1325213"/>
            <a:ext cx="8891936" cy="5215417"/>
          </a:xfrm>
          <a:prstGeom prst="rect">
            <a:avLst/>
          </a:prstGeom>
        </p:spPr>
      </p:pic>
      <p:sp>
        <p:nvSpPr>
          <p:cNvPr id="4" name="object 4"/>
          <p:cNvSpPr txBox="1"/>
          <p:nvPr/>
        </p:nvSpPr>
        <p:spPr>
          <a:xfrm>
            <a:off x="9206865" y="2386711"/>
            <a:ext cx="2033905" cy="940435"/>
          </a:xfrm>
          <a:prstGeom prst="rect">
            <a:avLst/>
          </a:prstGeom>
        </p:spPr>
        <p:txBody>
          <a:bodyPr vert="horz" wrap="square" lIns="0" tIns="13335" rIns="0" bIns="0" rtlCol="0">
            <a:spAutoFit/>
          </a:bodyPr>
          <a:lstStyle/>
          <a:p>
            <a:pPr marL="355600" marR="5080" indent="-342900" algn="just">
              <a:lnSpc>
                <a:spcPct val="100000"/>
              </a:lnSpc>
              <a:spcBef>
                <a:spcPts val="105"/>
              </a:spcBef>
              <a:buFont typeface="Wingdings"/>
              <a:buChar char=""/>
              <a:tabLst>
                <a:tab pos="355600" algn="l"/>
              </a:tabLst>
            </a:pPr>
            <a:r>
              <a:rPr sz="2000" dirty="0">
                <a:solidFill>
                  <a:srgbClr val="6F2F9F"/>
                </a:solidFill>
                <a:latin typeface="Arial"/>
                <a:cs typeface="Arial"/>
              </a:rPr>
              <a:t>LD</a:t>
            </a:r>
            <a:r>
              <a:rPr sz="2000" spc="-35" dirty="0">
                <a:solidFill>
                  <a:srgbClr val="6F2F9F"/>
                </a:solidFill>
                <a:latin typeface="Arial"/>
                <a:cs typeface="Arial"/>
              </a:rPr>
              <a:t> </a:t>
            </a:r>
            <a:r>
              <a:rPr sz="2000" dirty="0">
                <a:solidFill>
                  <a:srgbClr val="6F2F9F"/>
                </a:solidFill>
                <a:latin typeface="Arial"/>
                <a:cs typeface="Arial"/>
              </a:rPr>
              <a:t>Pred</a:t>
            </a:r>
            <a:r>
              <a:rPr sz="2000" spc="-35" dirty="0">
                <a:solidFill>
                  <a:srgbClr val="6F2F9F"/>
                </a:solidFill>
                <a:latin typeface="Arial"/>
                <a:cs typeface="Arial"/>
              </a:rPr>
              <a:t> </a:t>
            </a:r>
            <a:r>
              <a:rPr sz="2000" dirty="0">
                <a:solidFill>
                  <a:srgbClr val="6F2F9F"/>
                </a:solidFill>
                <a:latin typeface="Arial"/>
                <a:cs typeface="Arial"/>
              </a:rPr>
              <a:t>with</a:t>
            </a:r>
            <a:r>
              <a:rPr sz="2000" spc="-20" dirty="0">
                <a:solidFill>
                  <a:srgbClr val="6F2F9F"/>
                </a:solidFill>
                <a:latin typeface="Arial"/>
                <a:cs typeface="Arial"/>
              </a:rPr>
              <a:t> </a:t>
            </a:r>
            <a:r>
              <a:rPr sz="2000" spc="-50" dirty="0">
                <a:solidFill>
                  <a:srgbClr val="6F2F9F"/>
                </a:solidFill>
                <a:latin typeface="Arial"/>
                <a:cs typeface="Arial"/>
              </a:rPr>
              <a:t>7 </a:t>
            </a:r>
            <a:r>
              <a:rPr sz="2000" dirty="0">
                <a:solidFill>
                  <a:srgbClr val="6F2F9F"/>
                </a:solidFill>
                <a:latin typeface="Arial"/>
                <a:cs typeface="Arial"/>
              </a:rPr>
              <a:t>different</a:t>
            </a:r>
            <a:r>
              <a:rPr sz="2000" spc="-70" dirty="0">
                <a:solidFill>
                  <a:srgbClr val="6F2F9F"/>
                </a:solidFill>
                <a:latin typeface="Arial"/>
                <a:cs typeface="Arial"/>
              </a:rPr>
              <a:t> </a:t>
            </a:r>
            <a:r>
              <a:rPr sz="2000" spc="-10" dirty="0">
                <a:solidFill>
                  <a:srgbClr val="6F2F9F"/>
                </a:solidFill>
                <a:latin typeface="Arial"/>
                <a:cs typeface="Arial"/>
              </a:rPr>
              <a:t>levels </a:t>
            </a:r>
            <a:r>
              <a:rPr sz="2000" dirty="0">
                <a:solidFill>
                  <a:srgbClr val="6F2F9F"/>
                </a:solidFill>
                <a:latin typeface="Arial"/>
                <a:cs typeface="Arial"/>
              </a:rPr>
              <a:t>of</a:t>
            </a:r>
            <a:r>
              <a:rPr sz="2000" spc="-20" dirty="0">
                <a:solidFill>
                  <a:srgbClr val="6F2F9F"/>
                </a:solidFill>
                <a:latin typeface="Arial"/>
                <a:cs typeface="Arial"/>
              </a:rPr>
              <a:t> </a:t>
            </a:r>
            <a:r>
              <a:rPr sz="2000" dirty="0">
                <a:solidFill>
                  <a:srgbClr val="6F2F9F"/>
                </a:solidFill>
                <a:latin typeface="Arial"/>
                <a:cs typeface="Arial"/>
              </a:rPr>
              <a:t>parameter</a:t>
            </a:r>
            <a:r>
              <a:rPr sz="2000" spc="-30" dirty="0">
                <a:solidFill>
                  <a:srgbClr val="6F2F9F"/>
                </a:solidFill>
                <a:latin typeface="Arial"/>
                <a:cs typeface="Arial"/>
              </a:rPr>
              <a:t> </a:t>
            </a:r>
            <a:r>
              <a:rPr sz="2000" spc="-50" dirty="0">
                <a:solidFill>
                  <a:srgbClr val="6F2F9F"/>
                </a:solidFill>
                <a:latin typeface="STIX Two Math"/>
                <a:cs typeface="STIX Two Math"/>
              </a:rPr>
              <a:t>𝜌</a:t>
            </a:r>
            <a:endParaRPr sz="2000">
              <a:latin typeface="STIX Two Math"/>
              <a:cs typeface="STIX Two Math"/>
            </a:endParaRPr>
          </a:p>
        </p:txBody>
      </p:sp>
      <p:sp>
        <p:nvSpPr>
          <p:cNvPr id="5" name="object 5"/>
          <p:cNvSpPr txBox="1"/>
          <p:nvPr/>
        </p:nvSpPr>
        <p:spPr>
          <a:xfrm>
            <a:off x="9206865" y="4314190"/>
            <a:ext cx="2019935" cy="636270"/>
          </a:xfrm>
          <a:prstGeom prst="rect">
            <a:avLst/>
          </a:prstGeom>
        </p:spPr>
        <p:txBody>
          <a:bodyPr vert="horz" wrap="square" lIns="0" tIns="12700" rIns="0" bIns="0" rtlCol="0">
            <a:spAutoFit/>
          </a:bodyPr>
          <a:lstStyle/>
          <a:p>
            <a:pPr marL="354965" indent="-342265">
              <a:lnSpc>
                <a:spcPct val="100000"/>
              </a:lnSpc>
              <a:spcBef>
                <a:spcPts val="100"/>
              </a:spcBef>
              <a:buFont typeface="Wingdings"/>
              <a:buChar char=""/>
              <a:tabLst>
                <a:tab pos="354965" algn="l"/>
              </a:tabLst>
            </a:pPr>
            <a:r>
              <a:rPr sz="2000" spc="-10" dirty="0">
                <a:solidFill>
                  <a:srgbClr val="6F2F9F"/>
                </a:solidFill>
                <a:latin typeface="Arial"/>
                <a:cs typeface="Arial"/>
              </a:rPr>
              <a:t>Validation</a:t>
            </a:r>
            <a:r>
              <a:rPr sz="2000" spc="-65" dirty="0">
                <a:solidFill>
                  <a:srgbClr val="6F2F9F"/>
                </a:solidFill>
                <a:latin typeface="Arial"/>
                <a:cs typeface="Arial"/>
              </a:rPr>
              <a:t> </a:t>
            </a:r>
            <a:r>
              <a:rPr sz="2000" dirty="0">
                <a:solidFill>
                  <a:srgbClr val="6F2F9F"/>
                </a:solidFill>
                <a:latin typeface="Arial"/>
                <a:cs typeface="Arial"/>
              </a:rPr>
              <a:t>in</a:t>
            </a:r>
            <a:r>
              <a:rPr sz="2000" spc="-70" dirty="0">
                <a:solidFill>
                  <a:srgbClr val="6F2F9F"/>
                </a:solidFill>
                <a:latin typeface="Arial"/>
                <a:cs typeface="Arial"/>
              </a:rPr>
              <a:t> </a:t>
            </a:r>
            <a:r>
              <a:rPr sz="2000" spc="-50" dirty="0">
                <a:solidFill>
                  <a:srgbClr val="6F2F9F"/>
                </a:solidFill>
                <a:latin typeface="Arial"/>
                <a:cs typeface="Arial"/>
              </a:rPr>
              <a:t>a</a:t>
            </a:r>
            <a:endParaRPr sz="2000">
              <a:latin typeface="Arial"/>
              <a:cs typeface="Arial"/>
            </a:endParaRPr>
          </a:p>
          <a:p>
            <a:pPr marL="355600">
              <a:lnSpc>
                <a:spcPct val="100000"/>
              </a:lnSpc>
            </a:pPr>
            <a:r>
              <a:rPr sz="2000" dirty="0">
                <a:solidFill>
                  <a:srgbClr val="6F2F9F"/>
                </a:solidFill>
                <a:latin typeface="Arial"/>
                <a:cs typeface="Arial"/>
              </a:rPr>
              <a:t>portion</a:t>
            </a:r>
            <a:r>
              <a:rPr sz="2000" spc="-50" dirty="0">
                <a:solidFill>
                  <a:srgbClr val="6F2F9F"/>
                </a:solidFill>
                <a:latin typeface="Arial"/>
                <a:cs typeface="Arial"/>
              </a:rPr>
              <a:t> </a:t>
            </a:r>
            <a:r>
              <a:rPr sz="2000" dirty="0">
                <a:solidFill>
                  <a:srgbClr val="6F2F9F"/>
                </a:solidFill>
                <a:latin typeface="Arial"/>
                <a:cs typeface="Arial"/>
              </a:rPr>
              <a:t>of</a:t>
            </a:r>
            <a:r>
              <a:rPr sz="2000" spc="-25" dirty="0">
                <a:solidFill>
                  <a:srgbClr val="6F2F9F"/>
                </a:solidFill>
                <a:latin typeface="Arial"/>
                <a:cs typeface="Arial"/>
              </a:rPr>
              <a:t> UKB</a:t>
            </a:r>
            <a:endParaRPr sz="2000">
              <a:latin typeface="Arial"/>
              <a:cs typeface="Arial"/>
            </a:endParaRPr>
          </a:p>
        </p:txBody>
      </p:sp>
      <p:sp>
        <p:nvSpPr>
          <p:cNvPr id="6" name="object 6"/>
          <p:cNvSpPr txBox="1"/>
          <p:nvPr/>
        </p:nvSpPr>
        <p:spPr>
          <a:xfrm>
            <a:off x="9206865" y="5736742"/>
            <a:ext cx="2176780" cy="941069"/>
          </a:xfrm>
          <a:prstGeom prst="rect">
            <a:avLst/>
          </a:prstGeom>
        </p:spPr>
        <p:txBody>
          <a:bodyPr vert="horz" wrap="square" lIns="0" tIns="13335" rIns="0" bIns="0" rtlCol="0">
            <a:spAutoFit/>
          </a:bodyPr>
          <a:lstStyle/>
          <a:p>
            <a:pPr marL="355600" marR="5080" indent="-342900">
              <a:lnSpc>
                <a:spcPct val="100000"/>
              </a:lnSpc>
              <a:spcBef>
                <a:spcPts val="105"/>
              </a:spcBef>
              <a:buFont typeface="Wingdings"/>
              <a:buChar char=""/>
              <a:tabLst>
                <a:tab pos="355600" algn="l"/>
              </a:tabLst>
            </a:pPr>
            <a:r>
              <a:rPr sz="2000" spc="-25" dirty="0">
                <a:solidFill>
                  <a:srgbClr val="6F2F9F"/>
                </a:solidFill>
                <a:latin typeface="Arial"/>
                <a:cs typeface="Arial"/>
              </a:rPr>
              <a:t>Testing</a:t>
            </a:r>
            <a:r>
              <a:rPr sz="2000" spc="-75" dirty="0">
                <a:solidFill>
                  <a:srgbClr val="6F2F9F"/>
                </a:solidFill>
                <a:latin typeface="Arial"/>
                <a:cs typeface="Arial"/>
              </a:rPr>
              <a:t> </a:t>
            </a:r>
            <a:r>
              <a:rPr sz="2000" dirty="0">
                <a:solidFill>
                  <a:srgbClr val="6F2F9F"/>
                </a:solidFill>
                <a:latin typeface="Arial"/>
                <a:cs typeface="Arial"/>
              </a:rPr>
              <a:t>in</a:t>
            </a:r>
            <a:r>
              <a:rPr sz="2000" spc="-55" dirty="0">
                <a:solidFill>
                  <a:srgbClr val="6F2F9F"/>
                </a:solidFill>
                <a:latin typeface="Arial"/>
                <a:cs typeface="Arial"/>
              </a:rPr>
              <a:t> </a:t>
            </a:r>
            <a:r>
              <a:rPr sz="2000" spc="-25" dirty="0">
                <a:solidFill>
                  <a:srgbClr val="6F2F9F"/>
                </a:solidFill>
                <a:latin typeface="Arial"/>
                <a:cs typeface="Arial"/>
              </a:rPr>
              <a:t>the </a:t>
            </a:r>
            <a:r>
              <a:rPr sz="2000" spc="-10" dirty="0">
                <a:solidFill>
                  <a:srgbClr val="6F2F9F"/>
                </a:solidFill>
                <a:latin typeface="Arial"/>
                <a:cs typeface="Arial"/>
              </a:rPr>
              <a:t>remining </a:t>
            </a:r>
            <a:r>
              <a:rPr sz="2000" dirty="0">
                <a:solidFill>
                  <a:srgbClr val="6F2F9F"/>
                </a:solidFill>
                <a:latin typeface="Arial"/>
                <a:cs typeface="Arial"/>
              </a:rPr>
              <a:t>samples</a:t>
            </a:r>
            <a:r>
              <a:rPr sz="2000" spc="-40" dirty="0">
                <a:solidFill>
                  <a:srgbClr val="6F2F9F"/>
                </a:solidFill>
                <a:latin typeface="Arial"/>
                <a:cs typeface="Arial"/>
              </a:rPr>
              <a:t> </a:t>
            </a:r>
            <a:r>
              <a:rPr sz="2000" dirty="0">
                <a:solidFill>
                  <a:srgbClr val="6F2F9F"/>
                </a:solidFill>
                <a:latin typeface="Arial"/>
                <a:cs typeface="Arial"/>
              </a:rPr>
              <a:t>in</a:t>
            </a:r>
            <a:r>
              <a:rPr sz="2000" spc="-10" dirty="0">
                <a:solidFill>
                  <a:srgbClr val="6F2F9F"/>
                </a:solidFill>
                <a:latin typeface="Arial"/>
                <a:cs typeface="Arial"/>
              </a:rPr>
              <a:t> </a:t>
            </a:r>
            <a:r>
              <a:rPr sz="2000" spc="-25" dirty="0">
                <a:solidFill>
                  <a:srgbClr val="6F2F9F"/>
                </a:solidFill>
                <a:latin typeface="Arial"/>
                <a:cs typeface="Arial"/>
              </a:rPr>
              <a:t>UKB</a:t>
            </a:r>
            <a:endParaRPr sz="20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spc="-10" dirty="0"/>
              <a:t>Results</a:t>
            </a:r>
          </a:p>
        </p:txBody>
      </p:sp>
      <p:sp>
        <p:nvSpPr>
          <p:cNvPr id="3" name="object 3"/>
          <p:cNvSpPr txBox="1"/>
          <p:nvPr/>
        </p:nvSpPr>
        <p:spPr>
          <a:xfrm>
            <a:off x="916939" y="1542669"/>
            <a:ext cx="8636635" cy="330835"/>
          </a:xfrm>
          <a:prstGeom prst="rect">
            <a:avLst/>
          </a:prstGeom>
        </p:spPr>
        <p:txBody>
          <a:bodyPr vert="horz" wrap="square" lIns="0" tIns="13335" rIns="0" bIns="0" rtlCol="0">
            <a:spAutoFit/>
          </a:bodyPr>
          <a:lstStyle/>
          <a:p>
            <a:pPr marL="241300" indent="-228600">
              <a:lnSpc>
                <a:spcPct val="100000"/>
              </a:lnSpc>
              <a:spcBef>
                <a:spcPts val="105"/>
              </a:spcBef>
              <a:buChar char="•"/>
              <a:tabLst>
                <a:tab pos="241300" algn="l"/>
              </a:tabLst>
            </a:pPr>
            <a:r>
              <a:rPr sz="2000" dirty="0">
                <a:latin typeface="Arial"/>
                <a:cs typeface="Arial"/>
              </a:rPr>
              <a:t>The</a:t>
            </a:r>
            <a:r>
              <a:rPr sz="2000" spc="-40" dirty="0">
                <a:latin typeface="Arial"/>
                <a:cs typeface="Arial"/>
              </a:rPr>
              <a:t> </a:t>
            </a:r>
            <a:r>
              <a:rPr sz="2000" dirty="0">
                <a:latin typeface="Arial"/>
                <a:cs typeface="Arial"/>
              </a:rPr>
              <a:t>best</a:t>
            </a:r>
            <a:r>
              <a:rPr sz="2000" spc="-45" dirty="0">
                <a:latin typeface="Arial"/>
                <a:cs typeface="Arial"/>
              </a:rPr>
              <a:t> </a:t>
            </a:r>
            <a:r>
              <a:rPr sz="2000" dirty="0">
                <a:latin typeface="Arial"/>
                <a:cs typeface="Arial"/>
              </a:rPr>
              <a:t>score</a:t>
            </a:r>
            <a:r>
              <a:rPr sz="2000" spc="-65" dirty="0">
                <a:latin typeface="Arial"/>
                <a:cs typeface="Arial"/>
              </a:rPr>
              <a:t> </a:t>
            </a:r>
            <a:r>
              <a:rPr sz="2000" dirty="0">
                <a:latin typeface="Arial"/>
                <a:cs typeface="Arial"/>
              </a:rPr>
              <a:t>was</a:t>
            </a:r>
            <a:r>
              <a:rPr sz="2000" spc="-35" dirty="0">
                <a:latin typeface="Arial"/>
                <a:cs typeface="Arial"/>
              </a:rPr>
              <a:t> </a:t>
            </a:r>
            <a:r>
              <a:rPr sz="2000" dirty="0">
                <a:latin typeface="Arial"/>
                <a:cs typeface="Arial"/>
              </a:rPr>
              <a:t>an</a:t>
            </a:r>
            <a:r>
              <a:rPr sz="2000" spc="-30" dirty="0">
                <a:latin typeface="Arial"/>
                <a:cs typeface="Arial"/>
              </a:rPr>
              <a:t> </a:t>
            </a:r>
            <a:r>
              <a:rPr sz="2000" dirty="0">
                <a:latin typeface="Arial"/>
                <a:cs typeface="Arial"/>
              </a:rPr>
              <a:t>LDpred</a:t>
            </a:r>
            <a:r>
              <a:rPr sz="2000" spc="-40" dirty="0">
                <a:latin typeface="Arial"/>
                <a:cs typeface="Arial"/>
              </a:rPr>
              <a:t> </a:t>
            </a:r>
            <a:r>
              <a:rPr sz="2000" dirty="0">
                <a:latin typeface="Arial"/>
                <a:cs typeface="Arial"/>
              </a:rPr>
              <a:t>score</a:t>
            </a:r>
            <a:r>
              <a:rPr sz="2000" spc="-60" dirty="0">
                <a:latin typeface="Arial"/>
                <a:cs typeface="Arial"/>
              </a:rPr>
              <a:t> </a:t>
            </a:r>
            <a:r>
              <a:rPr sz="2000" dirty="0">
                <a:latin typeface="Arial"/>
                <a:cs typeface="Arial"/>
              </a:rPr>
              <a:t>involving</a:t>
            </a:r>
            <a:r>
              <a:rPr sz="2000" spc="-20" dirty="0">
                <a:latin typeface="Arial"/>
                <a:cs typeface="Arial"/>
              </a:rPr>
              <a:t> </a:t>
            </a:r>
            <a:r>
              <a:rPr sz="2000" dirty="0">
                <a:latin typeface="Arial"/>
                <a:cs typeface="Arial"/>
              </a:rPr>
              <a:t>more</a:t>
            </a:r>
            <a:r>
              <a:rPr sz="2000" spc="-45" dirty="0">
                <a:latin typeface="Arial"/>
                <a:cs typeface="Arial"/>
              </a:rPr>
              <a:t> </a:t>
            </a:r>
            <a:r>
              <a:rPr sz="2000" dirty="0">
                <a:latin typeface="Arial"/>
                <a:cs typeface="Arial"/>
              </a:rPr>
              <a:t>than</a:t>
            </a:r>
            <a:r>
              <a:rPr sz="2000" spc="-50" dirty="0">
                <a:latin typeface="Arial"/>
                <a:cs typeface="Arial"/>
              </a:rPr>
              <a:t> </a:t>
            </a:r>
            <a:r>
              <a:rPr sz="2000" dirty="0">
                <a:latin typeface="Arial"/>
                <a:cs typeface="Arial"/>
              </a:rPr>
              <a:t>6</a:t>
            </a:r>
            <a:r>
              <a:rPr sz="2000" spc="-25" dirty="0">
                <a:latin typeface="Arial"/>
                <a:cs typeface="Arial"/>
              </a:rPr>
              <a:t> </a:t>
            </a:r>
            <a:r>
              <a:rPr sz="2000" dirty="0">
                <a:latin typeface="Arial"/>
                <a:cs typeface="Arial"/>
              </a:rPr>
              <a:t>million</a:t>
            </a:r>
            <a:r>
              <a:rPr sz="2000" spc="-20" dirty="0">
                <a:latin typeface="Arial"/>
                <a:cs typeface="Arial"/>
              </a:rPr>
              <a:t> </a:t>
            </a:r>
            <a:r>
              <a:rPr sz="2000" spc="-10" dirty="0">
                <a:latin typeface="Arial"/>
                <a:cs typeface="Arial"/>
              </a:rPr>
              <a:t>variants</a:t>
            </a:r>
            <a:endParaRPr sz="2000">
              <a:latin typeface="Arial"/>
              <a:cs typeface="Arial"/>
            </a:endParaRPr>
          </a:p>
        </p:txBody>
      </p:sp>
      <p:pic>
        <p:nvPicPr>
          <p:cNvPr id="4" name="object 4"/>
          <p:cNvPicPr/>
          <p:nvPr/>
        </p:nvPicPr>
        <p:blipFill>
          <a:blip r:embed="rId2" cstate="print"/>
          <a:stretch>
            <a:fillRect/>
          </a:stretch>
        </p:blipFill>
        <p:spPr>
          <a:xfrm>
            <a:off x="205638" y="2309890"/>
            <a:ext cx="11806395" cy="393553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dirty="0"/>
              <a:t>Lassosum</a:t>
            </a:r>
            <a:r>
              <a:rPr spc="-125" dirty="0"/>
              <a:t> </a:t>
            </a:r>
            <a:r>
              <a:rPr spc="-10" dirty="0"/>
              <a:t>algorithm</a:t>
            </a:r>
          </a:p>
        </p:txBody>
      </p:sp>
      <p:sp>
        <p:nvSpPr>
          <p:cNvPr id="3" name="object 3"/>
          <p:cNvSpPr txBox="1"/>
          <p:nvPr/>
        </p:nvSpPr>
        <p:spPr>
          <a:xfrm>
            <a:off x="916939" y="1447266"/>
            <a:ext cx="10297160" cy="3510279"/>
          </a:xfrm>
          <a:prstGeom prst="rect">
            <a:avLst/>
          </a:prstGeom>
        </p:spPr>
        <p:txBody>
          <a:bodyPr vert="horz" wrap="square" lIns="0" tIns="108585" rIns="0" bIns="0" rtlCol="0">
            <a:spAutoFit/>
          </a:bodyPr>
          <a:lstStyle/>
          <a:p>
            <a:pPr marL="241300" indent="-228600">
              <a:lnSpc>
                <a:spcPct val="100000"/>
              </a:lnSpc>
              <a:spcBef>
                <a:spcPts val="855"/>
              </a:spcBef>
              <a:buChar char="•"/>
              <a:tabLst>
                <a:tab pos="241300" algn="l"/>
              </a:tabLst>
            </a:pPr>
            <a:r>
              <a:rPr sz="2000" dirty="0">
                <a:latin typeface="Arial"/>
                <a:cs typeface="Arial"/>
              </a:rPr>
              <a:t>Similar</a:t>
            </a:r>
            <a:r>
              <a:rPr sz="2000" spc="-30" dirty="0">
                <a:latin typeface="Arial"/>
                <a:cs typeface="Arial"/>
              </a:rPr>
              <a:t> </a:t>
            </a:r>
            <a:r>
              <a:rPr sz="2000" dirty="0">
                <a:latin typeface="Arial"/>
                <a:cs typeface="Arial"/>
              </a:rPr>
              <a:t>to</a:t>
            </a:r>
            <a:r>
              <a:rPr sz="2000" spc="-35" dirty="0">
                <a:latin typeface="Arial"/>
                <a:cs typeface="Arial"/>
              </a:rPr>
              <a:t> </a:t>
            </a:r>
            <a:r>
              <a:rPr sz="2000" dirty="0">
                <a:latin typeface="Arial"/>
                <a:cs typeface="Arial"/>
              </a:rPr>
              <a:t>LDpred,</a:t>
            </a:r>
            <a:r>
              <a:rPr sz="2000" spc="-65" dirty="0">
                <a:latin typeface="Arial"/>
                <a:cs typeface="Arial"/>
              </a:rPr>
              <a:t> </a:t>
            </a:r>
            <a:r>
              <a:rPr sz="2000" dirty="0">
                <a:latin typeface="Arial"/>
                <a:cs typeface="Arial"/>
              </a:rPr>
              <a:t>lassosum</a:t>
            </a:r>
            <a:r>
              <a:rPr sz="2000" spc="-60" dirty="0">
                <a:latin typeface="Arial"/>
                <a:cs typeface="Arial"/>
              </a:rPr>
              <a:t> </a:t>
            </a:r>
            <a:r>
              <a:rPr sz="2000" dirty="0">
                <a:latin typeface="Arial"/>
                <a:cs typeface="Arial"/>
              </a:rPr>
              <a:t>aims</a:t>
            </a:r>
            <a:r>
              <a:rPr sz="2000" spc="-40" dirty="0">
                <a:latin typeface="Arial"/>
                <a:cs typeface="Arial"/>
              </a:rPr>
              <a:t> </a:t>
            </a:r>
            <a:r>
              <a:rPr sz="2000" dirty="0">
                <a:latin typeface="Arial"/>
                <a:cs typeface="Arial"/>
              </a:rPr>
              <a:t>to</a:t>
            </a:r>
            <a:r>
              <a:rPr sz="2000" spc="-45" dirty="0">
                <a:latin typeface="Arial"/>
                <a:cs typeface="Arial"/>
              </a:rPr>
              <a:t> </a:t>
            </a:r>
            <a:r>
              <a:rPr sz="2000" dirty="0">
                <a:latin typeface="Arial"/>
                <a:cs typeface="Arial"/>
              </a:rPr>
              <a:t>incorporate</a:t>
            </a:r>
            <a:r>
              <a:rPr sz="2000" spc="-70" dirty="0">
                <a:latin typeface="Arial"/>
                <a:cs typeface="Arial"/>
              </a:rPr>
              <a:t> </a:t>
            </a:r>
            <a:r>
              <a:rPr sz="2000" dirty="0">
                <a:latin typeface="Arial"/>
                <a:cs typeface="Arial"/>
              </a:rPr>
              <a:t>LD</a:t>
            </a:r>
            <a:r>
              <a:rPr sz="2000" spc="-40" dirty="0">
                <a:latin typeface="Arial"/>
                <a:cs typeface="Arial"/>
              </a:rPr>
              <a:t> </a:t>
            </a:r>
            <a:r>
              <a:rPr sz="2000" dirty="0">
                <a:latin typeface="Arial"/>
                <a:cs typeface="Arial"/>
              </a:rPr>
              <a:t>information</a:t>
            </a:r>
            <a:r>
              <a:rPr sz="2000" spc="-50" dirty="0">
                <a:latin typeface="Arial"/>
                <a:cs typeface="Arial"/>
              </a:rPr>
              <a:t> </a:t>
            </a:r>
            <a:r>
              <a:rPr sz="2000" dirty="0">
                <a:latin typeface="Arial"/>
                <a:cs typeface="Arial"/>
              </a:rPr>
              <a:t>in</a:t>
            </a:r>
            <a:r>
              <a:rPr sz="2000" spc="-30" dirty="0">
                <a:latin typeface="Arial"/>
                <a:cs typeface="Arial"/>
              </a:rPr>
              <a:t> </a:t>
            </a:r>
            <a:r>
              <a:rPr sz="2000" dirty="0">
                <a:latin typeface="Arial"/>
                <a:cs typeface="Arial"/>
              </a:rPr>
              <a:t>PRS</a:t>
            </a:r>
            <a:r>
              <a:rPr sz="2000" spc="-25" dirty="0">
                <a:latin typeface="Arial"/>
                <a:cs typeface="Arial"/>
              </a:rPr>
              <a:t> </a:t>
            </a:r>
            <a:r>
              <a:rPr sz="2000" spc="-10" dirty="0">
                <a:latin typeface="Arial"/>
                <a:cs typeface="Arial"/>
              </a:rPr>
              <a:t>estimates</a:t>
            </a:r>
            <a:endParaRPr sz="2000">
              <a:latin typeface="Arial"/>
              <a:cs typeface="Arial"/>
            </a:endParaRPr>
          </a:p>
          <a:p>
            <a:pPr marL="241300" indent="-228600">
              <a:lnSpc>
                <a:spcPct val="100000"/>
              </a:lnSpc>
              <a:spcBef>
                <a:spcPts val="755"/>
              </a:spcBef>
              <a:buChar char="•"/>
              <a:tabLst>
                <a:tab pos="241300" algn="l"/>
              </a:tabLst>
            </a:pPr>
            <a:r>
              <a:rPr sz="2000" dirty="0">
                <a:latin typeface="Arial"/>
                <a:cs typeface="Arial"/>
              </a:rPr>
              <a:t>It</a:t>
            </a:r>
            <a:r>
              <a:rPr sz="2000" spc="-40" dirty="0">
                <a:latin typeface="Arial"/>
                <a:cs typeface="Arial"/>
              </a:rPr>
              <a:t> </a:t>
            </a:r>
            <a:r>
              <a:rPr sz="2000" dirty="0">
                <a:latin typeface="Arial"/>
                <a:cs typeface="Arial"/>
              </a:rPr>
              <a:t>is</a:t>
            </a:r>
            <a:r>
              <a:rPr sz="2000" spc="-10" dirty="0">
                <a:latin typeface="Arial"/>
                <a:cs typeface="Arial"/>
              </a:rPr>
              <a:t> </a:t>
            </a:r>
            <a:r>
              <a:rPr sz="2000" dirty="0">
                <a:latin typeface="Arial"/>
                <a:cs typeface="Arial"/>
              </a:rPr>
              <a:t>an</a:t>
            </a:r>
            <a:r>
              <a:rPr sz="2000" spc="-25" dirty="0">
                <a:latin typeface="Arial"/>
                <a:cs typeface="Arial"/>
              </a:rPr>
              <a:t> </a:t>
            </a:r>
            <a:r>
              <a:rPr sz="2000" dirty="0">
                <a:latin typeface="Arial"/>
                <a:cs typeface="Arial"/>
              </a:rPr>
              <a:t>approach</a:t>
            </a:r>
            <a:r>
              <a:rPr sz="2000" spc="-50" dirty="0">
                <a:latin typeface="Arial"/>
                <a:cs typeface="Arial"/>
              </a:rPr>
              <a:t> </a:t>
            </a:r>
            <a:r>
              <a:rPr sz="2000" dirty="0">
                <a:latin typeface="Arial"/>
                <a:cs typeface="Arial"/>
              </a:rPr>
              <a:t>based</a:t>
            </a:r>
            <a:r>
              <a:rPr sz="2000" spc="-35" dirty="0">
                <a:latin typeface="Arial"/>
                <a:cs typeface="Arial"/>
              </a:rPr>
              <a:t> </a:t>
            </a:r>
            <a:r>
              <a:rPr sz="2000" dirty="0">
                <a:latin typeface="Arial"/>
                <a:cs typeface="Arial"/>
              </a:rPr>
              <a:t>on</a:t>
            </a:r>
            <a:r>
              <a:rPr sz="2000" spc="-25" dirty="0">
                <a:latin typeface="Arial"/>
                <a:cs typeface="Arial"/>
              </a:rPr>
              <a:t> </a:t>
            </a:r>
            <a:r>
              <a:rPr sz="2000" dirty="0">
                <a:latin typeface="Arial"/>
                <a:cs typeface="Arial"/>
              </a:rPr>
              <a:t>regularised</a:t>
            </a:r>
            <a:r>
              <a:rPr sz="2000" spc="-50" dirty="0">
                <a:latin typeface="Arial"/>
                <a:cs typeface="Arial"/>
              </a:rPr>
              <a:t> </a:t>
            </a:r>
            <a:r>
              <a:rPr sz="2000" dirty="0">
                <a:latin typeface="Arial"/>
                <a:cs typeface="Arial"/>
              </a:rPr>
              <a:t>(penalised)</a:t>
            </a:r>
            <a:r>
              <a:rPr sz="2000" spc="-45" dirty="0">
                <a:latin typeface="Arial"/>
                <a:cs typeface="Arial"/>
              </a:rPr>
              <a:t> </a:t>
            </a:r>
            <a:r>
              <a:rPr sz="2000" dirty="0">
                <a:latin typeface="Arial"/>
                <a:cs typeface="Arial"/>
              </a:rPr>
              <a:t>regression,</a:t>
            </a:r>
            <a:r>
              <a:rPr sz="2000" spc="-55" dirty="0">
                <a:latin typeface="Arial"/>
                <a:cs typeface="Arial"/>
              </a:rPr>
              <a:t> </a:t>
            </a:r>
            <a:r>
              <a:rPr sz="2000" dirty="0">
                <a:latin typeface="Arial"/>
                <a:cs typeface="Arial"/>
              </a:rPr>
              <a:t>equivalent</a:t>
            </a:r>
            <a:r>
              <a:rPr sz="2000" spc="-30" dirty="0">
                <a:latin typeface="Arial"/>
                <a:cs typeface="Arial"/>
              </a:rPr>
              <a:t> </a:t>
            </a:r>
            <a:r>
              <a:rPr sz="2000" dirty="0">
                <a:latin typeface="Arial"/>
                <a:cs typeface="Arial"/>
              </a:rPr>
              <a:t>to</a:t>
            </a:r>
            <a:r>
              <a:rPr sz="2000" spc="-30" dirty="0">
                <a:latin typeface="Arial"/>
                <a:cs typeface="Arial"/>
              </a:rPr>
              <a:t> </a:t>
            </a:r>
            <a:r>
              <a:rPr sz="2000" dirty="0">
                <a:latin typeface="Arial"/>
                <a:cs typeface="Arial"/>
              </a:rPr>
              <a:t>an</a:t>
            </a:r>
            <a:r>
              <a:rPr sz="2000" spc="-10" dirty="0">
                <a:latin typeface="Arial"/>
                <a:cs typeface="Arial"/>
              </a:rPr>
              <a:t> </a:t>
            </a:r>
            <a:r>
              <a:rPr sz="2000" dirty="0">
                <a:latin typeface="Arial"/>
                <a:cs typeface="Arial"/>
              </a:rPr>
              <a:t>elastic</a:t>
            </a:r>
            <a:r>
              <a:rPr sz="2000" spc="-40" dirty="0">
                <a:latin typeface="Arial"/>
                <a:cs typeface="Arial"/>
              </a:rPr>
              <a:t> </a:t>
            </a:r>
            <a:r>
              <a:rPr sz="2000" spc="-25" dirty="0">
                <a:latin typeface="Arial"/>
                <a:cs typeface="Arial"/>
              </a:rPr>
              <a:t>net</a:t>
            </a:r>
            <a:endParaRPr sz="2000">
              <a:latin typeface="Arial"/>
              <a:cs typeface="Arial"/>
            </a:endParaRPr>
          </a:p>
          <a:p>
            <a:pPr marL="241300" indent="-228600">
              <a:lnSpc>
                <a:spcPts val="2280"/>
              </a:lnSpc>
              <a:spcBef>
                <a:spcPts val="770"/>
              </a:spcBef>
              <a:buChar char="•"/>
              <a:tabLst>
                <a:tab pos="241300" algn="l"/>
              </a:tabLst>
            </a:pPr>
            <a:r>
              <a:rPr sz="2000" dirty="0">
                <a:latin typeface="Arial"/>
                <a:cs typeface="Arial"/>
              </a:rPr>
              <a:t>There</a:t>
            </a:r>
            <a:r>
              <a:rPr sz="2000" spc="-45" dirty="0">
                <a:latin typeface="Arial"/>
                <a:cs typeface="Arial"/>
              </a:rPr>
              <a:t> </a:t>
            </a:r>
            <a:r>
              <a:rPr sz="2000" dirty="0">
                <a:latin typeface="Arial"/>
                <a:cs typeface="Arial"/>
              </a:rPr>
              <a:t>are</a:t>
            </a:r>
            <a:r>
              <a:rPr sz="2000" spc="-25" dirty="0">
                <a:latin typeface="Arial"/>
                <a:cs typeface="Arial"/>
              </a:rPr>
              <a:t> </a:t>
            </a:r>
            <a:r>
              <a:rPr sz="2000" dirty="0">
                <a:latin typeface="Arial"/>
                <a:cs typeface="Arial"/>
              </a:rPr>
              <a:t>two</a:t>
            </a:r>
            <a:r>
              <a:rPr sz="2000" spc="-30" dirty="0">
                <a:latin typeface="Arial"/>
                <a:cs typeface="Arial"/>
              </a:rPr>
              <a:t> </a:t>
            </a:r>
            <a:r>
              <a:rPr sz="2000" dirty="0">
                <a:latin typeface="Arial"/>
                <a:cs typeface="Arial"/>
              </a:rPr>
              <a:t>parameters</a:t>
            </a:r>
            <a:r>
              <a:rPr sz="2000" spc="-60" dirty="0">
                <a:latin typeface="Arial"/>
                <a:cs typeface="Arial"/>
              </a:rPr>
              <a:t> </a:t>
            </a:r>
            <a:r>
              <a:rPr sz="2000" dirty="0">
                <a:latin typeface="Arial"/>
                <a:cs typeface="Arial"/>
              </a:rPr>
              <a:t>to</a:t>
            </a:r>
            <a:r>
              <a:rPr sz="2000" spc="-20" dirty="0">
                <a:latin typeface="Arial"/>
                <a:cs typeface="Arial"/>
              </a:rPr>
              <a:t> </a:t>
            </a:r>
            <a:r>
              <a:rPr sz="2000" dirty="0">
                <a:latin typeface="Arial"/>
                <a:cs typeface="Arial"/>
              </a:rPr>
              <a:t>optimise</a:t>
            </a:r>
            <a:r>
              <a:rPr sz="2000" spc="-40" dirty="0">
                <a:latin typeface="Arial"/>
                <a:cs typeface="Arial"/>
              </a:rPr>
              <a:t> </a:t>
            </a:r>
            <a:r>
              <a:rPr sz="2000" dirty="0">
                <a:latin typeface="Arial"/>
                <a:cs typeface="Arial"/>
              </a:rPr>
              <a:t>(lambda</a:t>
            </a:r>
            <a:r>
              <a:rPr sz="2000" spc="-25" dirty="0">
                <a:latin typeface="Arial"/>
                <a:cs typeface="Arial"/>
              </a:rPr>
              <a:t> </a:t>
            </a:r>
            <a:r>
              <a:rPr sz="2000" dirty="0">
                <a:latin typeface="Arial"/>
                <a:cs typeface="Arial"/>
              </a:rPr>
              <a:t>(λ):</a:t>
            </a:r>
            <a:r>
              <a:rPr sz="2000" spc="-45" dirty="0">
                <a:latin typeface="Arial"/>
                <a:cs typeface="Arial"/>
              </a:rPr>
              <a:t> </a:t>
            </a:r>
            <a:r>
              <a:rPr sz="2000" dirty="0">
                <a:latin typeface="Arial"/>
                <a:cs typeface="Arial"/>
              </a:rPr>
              <a:t>strength</a:t>
            </a:r>
            <a:r>
              <a:rPr sz="2000" spc="-55" dirty="0">
                <a:latin typeface="Arial"/>
                <a:cs typeface="Arial"/>
              </a:rPr>
              <a:t> </a:t>
            </a:r>
            <a:r>
              <a:rPr sz="2000" dirty="0">
                <a:latin typeface="Arial"/>
                <a:cs typeface="Arial"/>
              </a:rPr>
              <a:t>of</a:t>
            </a:r>
            <a:r>
              <a:rPr sz="2000" spc="-30" dirty="0">
                <a:latin typeface="Arial"/>
                <a:cs typeface="Arial"/>
              </a:rPr>
              <a:t> </a:t>
            </a:r>
            <a:r>
              <a:rPr sz="2000" dirty="0">
                <a:latin typeface="Arial"/>
                <a:cs typeface="Arial"/>
              </a:rPr>
              <a:t>regularisation</a:t>
            </a:r>
            <a:r>
              <a:rPr sz="2000" spc="-55" dirty="0">
                <a:latin typeface="Arial"/>
                <a:cs typeface="Arial"/>
              </a:rPr>
              <a:t> </a:t>
            </a:r>
            <a:r>
              <a:rPr sz="2000" dirty="0">
                <a:latin typeface="Arial"/>
                <a:cs typeface="Arial"/>
              </a:rPr>
              <a:t>and</a:t>
            </a:r>
            <a:r>
              <a:rPr sz="2000" spc="-30" dirty="0">
                <a:latin typeface="Arial"/>
                <a:cs typeface="Arial"/>
              </a:rPr>
              <a:t> </a:t>
            </a:r>
            <a:r>
              <a:rPr sz="2000" spc="-50" dirty="0">
                <a:latin typeface="Arial"/>
                <a:cs typeface="Arial"/>
              </a:rPr>
              <a:t>a</a:t>
            </a:r>
            <a:endParaRPr sz="2000">
              <a:latin typeface="Arial"/>
              <a:cs typeface="Arial"/>
            </a:endParaRPr>
          </a:p>
          <a:p>
            <a:pPr marL="241300">
              <a:lnSpc>
                <a:spcPts val="2280"/>
              </a:lnSpc>
            </a:pPr>
            <a:r>
              <a:rPr sz="2000" dirty="0">
                <a:latin typeface="Arial"/>
                <a:cs typeface="Arial"/>
              </a:rPr>
              <a:t>shrinkage</a:t>
            </a:r>
            <a:r>
              <a:rPr sz="2000" spc="-55" dirty="0">
                <a:latin typeface="Arial"/>
                <a:cs typeface="Arial"/>
              </a:rPr>
              <a:t> </a:t>
            </a:r>
            <a:r>
              <a:rPr sz="2000" dirty="0">
                <a:latin typeface="Arial"/>
                <a:cs typeface="Arial"/>
              </a:rPr>
              <a:t>factor</a:t>
            </a:r>
            <a:r>
              <a:rPr sz="2000" spc="-45" dirty="0">
                <a:latin typeface="Arial"/>
                <a:cs typeface="Arial"/>
              </a:rPr>
              <a:t> </a:t>
            </a:r>
            <a:r>
              <a:rPr sz="2000" dirty="0">
                <a:latin typeface="Arial"/>
                <a:cs typeface="Arial"/>
              </a:rPr>
              <a:t>(S):</a:t>
            </a:r>
            <a:r>
              <a:rPr sz="2000" spc="-30" dirty="0">
                <a:latin typeface="Arial"/>
                <a:cs typeface="Arial"/>
              </a:rPr>
              <a:t> </a:t>
            </a:r>
            <a:r>
              <a:rPr sz="2000" dirty="0">
                <a:latin typeface="Arial"/>
                <a:cs typeface="Arial"/>
              </a:rPr>
              <a:t>LD</a:t>
            </a:r>
            <a:r>
              <a:rPr sz="2000" spc="-20" dirty="0">
                <a:latin typeface="Arial"/>
                <a:cs typeface="Arial"/>
              </a:rPr>
              <a:t> </a:t>
            </a:r>
            <a:r>
              <a:rPr sz="2000" spc="-10" dirty="0">
                <a:latin typeface="Arial"/>
                <a:cs typeface="Arial"/>
              </a:rPr>
              <a:t>adjustment)</a:t>
            </a:r>
            <a:endParaRPr sz="2000">
              <a:latin typeface="Arial"/>
              <a:cs typeface="Arial"/>
            </a:endParaRPr>
          </a:p>
          <a:p>
            <a:pPr marL="241300" indent="-228600">
              <a:lnSpc>
                <a:spcPct val="100000"/>
              </a:lnSpc>
              <a:spcBef>
                <a:spcPts val="755"/>
              </a:spcBef>
              <a:buChar char="•"/>
              <a:tabLst>
                <a:tab pos="241300" algn="l"/>
              </a:tabLst>
            </a:pPr>
            <a:r>
              <a:rPr sz="2000" dirty="0">
                <a:latin typeface="Arial"/>
                <a:cs typeface="Arial"/>
              </a:rPr>
              <a:t>Weights</a:t>
            </a:r>
            <a:r>
              <a:rPr sz="2000" spc="-35" dirty="0">
                <a:latin typeface="Arial"/>
                <a:cs typeface="Arial"/>
              </a:rPr>
              <a:t> </a:t>
            </a:r>
            <a:r>
              <a:rPr sz="2000" dirty="0">
                <a:latin typeface="Arial"/>
                <a:cs typeface="Arial"/>
              </a:rPr>
              <a:t>are</a:t>
            </a:r>
            <a:r>
              <a:rPr sz="2000" spc="-40" dirty="0">
                <a:latin typeface="Arial"/>
                <a:cs typeface="Arial"/>
              </a:rPr>
              <a:t> </a:t>
            </a:r>
            <a:r>
              <a:rPr sz="2000" dirty="0">
                <a:latin typeface="Arial"/>
                <a:cs typeface="Arial"/>
              </a:rPr>
              <a:t>shrunk</a:t>
            </a:r>
            <a:r>
              <a:rPr sz="2000" spc="-40" dirty="0">
                <a:latin typeface="Arial"/>
                <a:cs typeface="Arial"/>
              </a:rPr>
              <a:t> </a:t>
            </a:r>
            <a:r>
              <a:rPr sz="2000" dirty="0">
                <a:latin typeface="Arial"/>
                <a:cs typeface="Arial"/>
              </a:rPr>
              <a:t>or</a:t>
            </a:r>
            <a:r>
              <a:rPr sz="2000" spc="-25" dirty="0">
                <a:latin typeface="Arial"/>
                <a:cs typeface="Arial"/>
              </a:rPr>
              <a:t> </a:t>
            </a:r>
            <a:r>
              <a:rPr sz="2000" dirty="0">
                <a:latin typeface="Arial"/>
                <a:cs typeface="Arial"/>
              </a:rPr>
              <a:t>set</a:t>
            </a:r>
            <a:r>
              <a:rPr sz="2000" spc="-30" dirty="0">
                <a:latin typeface="Arial"/>
                <a:cs typeface="Arial"/>
              </a:rPr>
              <a:t> </a:t>
            </a:r>
            <a:r>
              <a:rPr sz="2000" dirty="0">
                <a:latin typeface="Arial"/>
                <a:cs typeface="Arial"/>
              </a:rPr>
              <a:t>to</a:t>
            </a:r>
            <a:r>
              <a:rPr sz="2000" spc="-30" dirty="0">
                <a:latin typeface="Arial"/>
                <a:cs typeface="Arial"/>
              </a:rPr>
              <a:t> </a:t>
            </a:r>
            <a:r>
              <a:rPr sz="2000" dirty="0">
                <a:latin typeface="Arial"/>
                <a:cs typeface="Arial"/>
              </a:rPr>
              <a:t>zero</a:t>
            </a:r>
            <a:r>
              <a:rPr sz="2000" spc="-35" dirty="0">
                <a:latin typeface="Arial"/>
                <a:cs typeface="Arial"/>
              </a:rPr>
              <a:t> </a:t>
            </a:r>
            <a:r>
              <a:rPr sz="2000" dirty="0">
                <a:latin typeface="Arial"/>
                <a:cs typeface="Arial"/>
              </a:rPr>
              <a:t>(variant</a:t>
            </a:r>
            <a:r>
              <a:rPr sz="2000" spc="-40" dirty="0">
                <a:latin typeface="Arial"/>
                <a:cs typeface="Arial"/>
              </a:rPr>
              <a:t> </a:t>
            </a:r>
            <a:r>
              <a:rPr sz="2000" spc="-10" dirty="0">
                <a:latin typeface="Arial"/>
                <a:cs typeface="Arial"/>
              </a:rPr>
              <a:t>selection)</a:t>
            </a:r>
            <a:endParaRPr sz="2000">
              <a:latin typeface="Arial"/>
              <a:cs typeface="Arial"/>
            </a:endParaRPr>
          </a:p>
          <a:p>
            <a:pPr>
              <a:lnSpc>
                <a:spcPct val="100000"/>
              </a:lnSpc>
              <a:spcBef>
                <a:spcPts val="1625"/>
              </a:spcBef>
            </a:pPr>
            <a:endParaRPr sz="2000">
              <a:latin typeface="Arial"/>
              <a:cs typeface="Arial"/>
            </a:endParaRPr>
          </a:p>
          <a:p>
            <a:pPr marL="12700">
              <a:lnSpc>
                <a:spcPct val="100000"/>
              </a:lnSpc>
            </a:pPr>
            <a:r>
              <a:rPr sz="2000" dirty="0">
                <a:latin typeface="Arial"/>
                <a:cs typeface="Arial"/>
              </a:rPr>
              <a:t>Compared</a:t>
            </a:r>
            <a:r>
              <a:rPr sz="2000" spc="-60" dirty="0">
                <a:latin typeface="Arial"/>
                <a:cs typeface="Arial"/>
              </a:rPr>
              <a:t> </a:t>
            </a:r>
            <a:r>
              <a:rPr sz="2000" dirty="0">
                <a:latin typeface="Arial"/>
                <a:cs typeface="Arial"/>
              </a:rPr>
              <a:t>to</a:t>
            </a:r>
            <a:r>
              <a:rPr sz="2000" spc="-40" dirty="0">
                <a:latin typeface="Arial"/>
                <a:cs typeface="Arial"/>
              </a:rPr>
              <a:t> </a:t>
            </a:r>
            <a:r>
              <a:rPr sz="2000" spc="-10" dirty="0">
                <a:latin typeface="Arial"/>
                <a:cs typeface="Arial"/>
              </a:rPr>
              <a:t>LDpred:</a:t>
            </a:r>
            <a:endParaRPr sz="2000">
              <a:latin typeface="Arial"/>
              <a:cs typeface="Arial"/>
            </a:endParaRPr>
          </a:p>
          <a:p>
            <a:pPr marL="241300" indent="-228600">
              <a:lnSpc>
                <a:spcPct val="100000"/>
              </a:lnSpc>
              <a:spcBef>
                <a:spcPts val="755"/>
              </a:spcBef>
              <a:buChar char="-"/>
              <a:tabLst>
                <a:tab pos="241300" algn="l"/>
              </a:tabLst>
            </a:pPr>
            <a:r>
              <a:rPr sz="2000" dirty="0">
                <a:latin typeface="Arial"/>
                <a:cs typeface="Arial"/>
              </a:rPr>
              <a:t>it</a:t>
            </a:r>
            <a:r>
              <a:rPr sz="2000" spc="-25" dirty="0">
                <a:latin typeface="Arial"/>
                <a:cs typeface="Arial"/>
              </a:rPr>
              <a:t> </a:t>
            </a:r>
            <a:r>
              <a:rPr sz="2000" dirty="0">
                <a:latin typeface="Arial"/>
                <a:cs typeface="Arial"/>
              </a:rPr>
              <a:t>does</a:t>
            </a:r>
            <a:r>
              <a:rPr sz="2000" spc="-40" dirty="0">
                <a:latin typeface="Arial"/>
                <a:cs typeface="Arial"/>
              </a:rPr>
              <a:t> </a:t>
            </a:r>
            <a:r>
              <a:rPr sz="2000" dirty="0">
                <a:latin typeface="Arial"/>
                <a:cs typeface="Arial"/>
              </a:rPr>
              <a:t>not</a:t>
            </a:r>
            <a:r>
              <a:rPr sz="2000" spc="-25" dirty="0">
                <a:latin typeface="Arial"/>
                <a:cs typeface="Arial"/>
              </a:rPr>
              <a:t> </a:t>
            </a:r>
            <a:r>
              <a:rPr sz="2000" dirty="0">
                <a:latin typeface="Arial"/>
                <a:cs typeface="Arial"/>
              </a:rPr>
              <a:t>have</a:t>
            </a:r>
            <a:r>
              <a:rPr sz="2000" spc="-30" dirty="0">
                <a:latin typeface="Arial"/>
                <a:cs typeface="Arial"/>
              </a:rPr>
              <a:t> </a:t>
            </a:r>
            <a:r>
              <a:rPr sz="2000" dirty="0">
                <a:latin typeface="Arial"/>
                <a:cs typeface="Arial"/>
              </a:rPr>
              <a:t>convergence</a:t>
            </a:r>
            <a:r>
              <a:rPr sz="2000" spc="-55" dirty="0">
                <a:latin typeface="Arial"/>
                <a:cs typeface="Arial"/>
              </a:rPr>
              <a:t> </a:t>
            </a:r>
            <a:r>
              <a:rPr sz="2000" spc="-10" dirty="0">
                <a:latin typeface="Arial"/>
                <a:cs typeface="Arial"/>
              </a:rPr>
              <a:t>issues</a:t>
            </a:r>
            <a:endParaRPr sz="2000">
              <a:latin typeface="Arial"/>
              <a:cs typeface="Arial"/>
            </a:endParaRPr>
          </a:p>
          <a:p>
            <a:pPr marL="241300" indent="-228600">
              <a:lnSpc>
                <a:spcPct val="100000"/>
              </a:lnSpc>
              <a:spcBef>
                <a:spcPts val="760"/>
              </a:spcBef>
              <a:buChar char="-"/>
              <a:tabLst>
                <a:tab pos="241300" algn="l"/>
              </a:tabLst>
            </a:pPr>
            <a:r>
              <a:rPr sz="2000" dirty="0">
                <a:latin typeface="Arial"/>
                <a:cs typeface="Arial"/>
              </a:rPr>
              <a:t>it</a:t>
            </a:r>
            <a:r>
              <a:rPr sz="2000" spc="-20" dirty="0">
                <a:latin typeface="Arial"/>
                <a:cs typeface="Arial"/>
              </a:rPr>
              <a:t> </a:t>
            </a:r>
            <a:r>
              <a:rPr sz="2000" dirty="0">
                <a:latin typeface="Arial"/>
                <a:cs typeface="Arial"/>
              </a:rPr>
              <a:t>is</a:t>
            </a:r>
            <a:r>
              <a:rPr sz="2000" spc="-5" dirty="0">
                <a:latin typeface="Arial"/>
                <a:cs typeface="Arial"/>
              </a:rPr>
              <a:t> </a:t>
            </a:r>
            <a:r>
              <a:rPr sz="2000" dirty="0">
                <a:latin typeface="Arial"/>
                <a:cs typeface="Arial"/>
              </a:rPr>
              <a:t>much</a:t>
            </a:r>
            <a:r>
              <a:rPr sz="2000" spc="-35" dirty="0">
                <a:latin typeface="Arial"/>
                <a:cs typeface="Arial"/>
              </a:rPr>
              <a:t> </a:t>
            </a:r>
            <a:r>
              <a:rPr sz="2000" dirty="0">
                <a:latin typeface="Arial"/>
                <a:cs typeface="Arial"/>
              </a:rPr>
              <a:t>faster</a:t>
            </a:r>
            <a:r>
              <a:rPr sz="2000" spc="-45" dirty="0">
                <a:latin typeface="Arial"/>
                <a:cs typeface="Arial"/>
              </a:rPr>
              <a:t> </a:t>
            </a:r>
            <a:r>
              <a:rPr sz="2000" dirty="0">
                <a:latin typeface="Arial"/>
                <a:cs typeface="Arial"/>
              </a:rPr>
              <a:t>to</a:t>
            </a:r>
            <a:r>
              <a:rPr sz="2000" spc="-10" dirty="0">
                <a:latin typeface="Arial"/>
                <a:cs typeface="Arial"/>
              </a:rPr>
              <a:t> </a:t>
            </a:r>
            <a:r>
              <a:rPr sz="2000" spc="-25" dirty="0">
                <a:latin typeface="Arial"/>
                <a:cs typeface="Arial"/>
              </a:rPr>
              <a:t>run</a:t>
            </a:r>
            <a:endParaRPr sz="2000">
              <a:latin typeface="Arial"/>
              <a:cs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dirty="0"/>
              <a:t>Lassosum</a:t>
            </a:r>
            <a:r>
              <a:rPr spc="-145" dirty="0"/>
              <a:t> </a:t>
            </a:r>
            <a:r>
              <a:rPr dirty="0"/>
              <a:t>performance</a:t>
            </a:r>
            <a:r>
              <a:rPr spc="-145" dirty="0"/>
              <a:t> </a:t>
            </a:r>
            <a:r>
              <a:rPr spc="-10" dirty="0"/>
              <a:t>comparison</a:t>
            </a:r>
          </a:p>
        </p:txBody>
      </p:sp>
      <p:grpSp>
        <p:nvGrpSpPr>
          <p:cNvPr id="3" name="object 3"/>
          <p:cNvGrpSpPr/>
          <p:nvPr/>
        </p:nvGrpSpPr>
        <p:grpSpPr>
          <a:xfrm>
            <a:off x="838200" y="1085536"/>
            <a:ext cx="7080250" cy="5455285"/>
            <a:chOff x="838200" y="1085536"/>
            <a:chExt cx="7080250" cy="5455285"/>
          </a:xfrm>
        </p:grpSpPr>
        <p:pic>
          <p:nvPicPr>
            <p:cNvPr id="4" name="object 4"/>
            <p:cNvPicPr/>
            <p:nvPr/>
          </p:nvPicPr>
          <p:blipFill>
            <a:blip r:embed="rId2" cstate="print"/>
            <a:stretch>
              <a:fillRect/>
            </a:stretch>
          </p:blipFill>
          <p:spPr>
            <a:xfrm>
              <a:off x="876888" y="1085536"/>
              <a:ext cx="7041227" cy="5454998"/>
            </a:xfrm>
            <a:prstGeom prst="rect">
              <a:avLst/>
            </a:prstGeom>
          </p:spPr>
        </p:pic>
        <p:sp>
          <p:nvSpPr>
            <p:cNvPr id="5" name="object 5"/>
            <p:cNvSpPr/>
            <p:nvPr/>
          </p:nvSpPr>
          <p:spPr>
            <a:xfrm>
              <a:off x="838200" y="1091438"/>
              <a:ext cx="377825" cy="335915"/>
            </a:xfrm>
            <a:custGeom>
              <a:avLst/>
              <a:gdLst/>
              <a:ahLst/>
              <a:cxnLst/>
              <a:rect l="l" t="t" r="r" b="b"/>
              <a:pathLst>
                <a:path w="377825" h="335915">
                  <a:moveTo>
                    <a:pt x="321284" y="0"/>
                  </a:moveTo>
                  <a:lnTo>
                    <a:pt x="55994" y="0"/>
                  </a:lnTo>
                  <a:lnTo>
                    <a:pt x="34198" y="4393"/>
                  </a:lnTo>
                  <a:lnTo>
                    <a:pt x="16400" y="16383"/>
                  </a:lnTo>
                  <a:lnTo>
                    <a:pt x="4400" y="34182"/>
                  </a:lnTo>
                  <a:lnTo>
                    <a:pt x="0" y="56007"/>
                  </a:lnTo>
                  <a:lnTo>
                    <a:pt x="0" y="279908"/>
                  </a:lnTo>
                  <a:lnTo>
                    <a:pt x="4400" y="301732"/>
                  </a:lnTo>
                  <a:lnTo>
                    <a:pt x="16400" y="319532"/>
                  </a:lnTo>
                  <a:lnTo>
                    <a:pt x="34198" y="331521"/>
                  </a:lnTo>
                  <a:lnTo>
                    <a:pt x="55994" y="335914"/>
                  </a:lnTo>
                  <a:lnTo>
                    <a:pt x="321284" y="335914"/>
                  </a:lnTo>
                  <a:lnTo>
                    <a:pt x="343079" y="331521"/>
                  </a:lnTo>
                  <a:lnTo>
                    <a:pt x="360878" y="319532"/>
                  </a:lnTo>
                  <a:lnTo>
                    <a:pt x="372878" y="301732"/>
                  </a:lnTo>
                  <a:lnTo>
                    <a:pt x="377278" y="279908"/>
                  </a:lnTo>
                  <a:lnTo>
                    <a:pt x="377278" y="56007"/>
                  </a:lnTo>
                  <a:lnTo>
                    <a:pt x="372878" y="34182"/>
                  </a:lnTo>
                  <a:lnTo>
                    <a:pt x="360878" y="16383"/>
                  </a:lnTo>
                  <a:lnTo>
                    <a:pt x="343079" y="4393"/>
                  </a:lnTo>
                  <a:lnTo>
                    <a:pt x="321284" y="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0960" rIns="0" bIns="0" rtlCol="0">
            <a:spAutoFit/>
          </a:bodyPr>
          <a:lstStyle/>
          <a:p>
            <a:pPr marL="380365" marR="5080">
              <a:lnSpc>
                <a:spcPts val="3020"/>
              </a:lnSpc>
              <a:spcBef>
                <a:spcPts val="480"/>
              </a:spcBef>
            </a:pPr>
            <a:r>
              <a:rPr dirty="0"/>
              <a:t>Example:</a:t>
            </a:r>
            <a:r>
              <a:rPr spc="-80" dirty="0"/>
              <a:t> </a:t>
            </a:r>
            <a:r>
              <a:rPr dirty="0"/>
              <a:t>Lassosum</a:t>
            </a:r>
            <a:r>
              <a:rPr spc="-60" dirty="0"/>
              <a:t> </a:t>
            </a:r>
            <a:r>
              <a:rPr dirty="0"/>
              <a:t>for</a:t>
            </a:r>
            <a:r>
              <a:rPr spc="-100" dirty="0"/>
              <a:t> </a:t>
            </a:r>
            <a:r>
              <a:rPr dirty="0"/>
              <a:t>building</a:t>
            </a:r>
            <a:r>
              <a:rPr spc="-80" dirty="0"/>
              <a:t> </a:t>
            </a:r>
            <a:r>
              <a:rPr dirty="0"/>
              <a:t>a</a:t>
            </a:r>
            <a:r>
              <a:rPr spc="-100" dirty="0"/>
              <a:t> </a:t>
            </a:r>
            <a:r>
              <a:rPr dirty="0"/>
              <a:t>polygenic</a:t>
            </a:r>
            <a:r>
              <a:rPr spc="-55" dirty="0"/>
              <a:t> </a:t>
            </a:r>
            <a:r>
              <a:rPr dirty="0"/>
              <a:t>score</a:t>
            </a:r>
            <a:r>
              <a:rPr spc="-95" dirty="0"/>
              <a:t> </a:t>
            </a:r>
            <a:r>
              <a:rPr dirty="0"/>
              <a:t>for</a:t>
            </a:r>
            <a:r>
              <a:rPr spc="-100" dirty="0"/>
              <a:t> </a:t>
            </a:r>
            <a:r>
              <a:rPr spc="-25" dirty="0"/>
              <a:t>CAD </a:t>
            </a:r>
            <a:r>
              <a:rPr spc="-10" dirty="0"/>
              <a:t>prediction</a:t>
            </a:r>
          </a:p>
        </p:txBody>
      </p:sp>
      <p:pic>
        <p:nvPicPr>
          <p:cNvPr id="3" name="object 3"/>
          <p:cNvPicPr/>
          <p:nvPr/>
        </p:nvPicPr>
        <p:blipFill>
          <a:blip r:embed="rId2" cstate="print"/>
          <a:stretch>
            <a:fillRect/>
          </a:stretch>
        </p:blipFill>
        <p:spPr>
          <a:xfrm>
            <a:off x="883962" y="1298277"/>
            <a:ext cx="8077100" cy="1365224"/>
          </a:xfrm>
          <a:prstGeom prst="rect">
            <a:avLst/>
          </a:prstGeom>
        </p:spPr>
      </p:pic>
      <p:pic>
        <p:nvPicPr>
          <p:cNvPr id="4" name="object 4"/>
          <p:cNvPicPr/>
          <p:nvPr/>
        </p:nvPicPr>
        <p:blipFill>
          <a:blip r:embed="rId3" cstate="print"/>
          <a:stretch>
            <a:fillRect/>
          </a:stretch>
        </p:blipFill>
        <p:spPr>
          <a:xfrm>
            <a:off x="838200" y="2924048"/>
            <a:ext cx="4428236" cy="3659632"/>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867E8-939B-4345-839C-BB9841F20C8B}"/>
              </a:ext>
            </a:extLst>
          </p:cNvPr>
          <p:cNvSpPr>
            <a:spLocks noGrp="1"/>
          </p:cNvSpPr>
          <p:nvPr>
            <p:ph type="title"/>
          </p:nvPr>
        </p:nvSpPr>
        <p:spPr/>
        <p:txBody>
          <a:bodyPr/>
          <a:lstStyle/>
          <a:p>
            <a:endParaRPr lang="en-GR"/>
          </a:p>
        </p:txBody>
      </p:sp>
      <p:sp>
        <p:nvSpPr>
          <p:cNvPr id="3" name="AutoShape 2" descr="Study Design and Flowchart for Coronary Artery Disease (CAD)">
            <a:extLst>
              <a:ext uri="{FF2B5EF4-FFF2-40B4-BE49-F238E27FC236}">
                <a16:creationId xmlns:a16="http://schemas.microsoft.com/office/drawing/2014/main" id="{9ADCDCAD-E9E3-6DDD-0D68-ADF763792BC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R"/>
          </a:p>
        </p:txBody>
      </p:sp>
      <p:pic>
        <p:nvPicPr>
          <p:cNvPr id="4" name="Picture 3">
            <a:extLst>
              <a:ext uri="{FF2B5EF4-FFF2-40B4-BE49-F238E27FC236}">
                <a16:creationId xmlns:a16="http://schemas.microsoft.com/office/drawing/2014/main" id="{A7D7570C-9314-8DFE-EF1F-18A018D28611}"/>
              </a:ext>
            </a:extLst>
          </p:cNvPr>
          <p:cNvPicPr>
            <a:picLocks noChangeAspect="1"/>
          </p:cNvPicPr>
          <p:nvPr/>
        </p:nvPicPr>
        <p:blipFill>
          <a:blip r:embed="rId2"/>
          <a:stretch>
            <a:fillRect/>
          </a:stretch>
        </p:blipFill>
        <p:spPr>
          <a:xfrm>
            <a:off x="2209800" y="435783"/>
            <a:ext cx="7772400" cy="5986434"/>
          </a:xfrm>
          <a:prstGeom prst="rect">
            <a:avLst/>
          </a:prstGeom>
        </p:spPr>
      </p:pic>
    </p:spTree>
    <p:extLst>
      <p:ext uri="{BB962C8B-B14F-4D97-AF65-F5344CB8AC3E}">
        <p14:creationId xmlns:p14="http://schemas.microsoft.com/office/powerpoint/2010/main" val="9870572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6939" y="424687"/>
            <a:ext cx="3061970" cy="452120"/>
          </a:xfrm>
          <a:prstGeom prst="rect">
            <a:avLst/>
          </a:prstGeom>
        </p:spPr>
        <p:txBody>
          <a:bodyPr vert="horz" wrap="square" lIns="0" tIns="12065" rIns="0" bIns="0" rtlCol="0">
            <a:spAutoFit/>
          </a:bodyPr>
          <a:lstStyle/>
          <a:p>
            <a:pPr marL="12700">
              <a:lnSpc>
                <a:spcPct val="100000"/>
              </a:lnSpc>
              <a:spcBef>
                <a:spcPts val="95"/>
              </a:spcBef>
            </a:pPr>
            <a:r>
              <a:rPr dirty="0"/>
              <a:t>Lassosum</a:t>
            </a:r>
            <a:r>
              <a:rPr spc="-65" dirty="0"/>
              <a:t> </a:t>
            </a:r>
            <a:r>
              <a:rPr dirty="0"/>
              <a:t>vs</a:t>
            </a:r>
            <a:r>
              <a:rPr spc="-90" dirty="0"/>
              <a:t> </a:t>
            </a:r>
            <a:r>
              <a:rPr spc="-25" dirty="0"/>
              <a:t>C+T</a:t>
            </a:r>
          </a:p>
        </p:txBody>
      </p:sp>
      <p:sp>
        <p:nvSpPr>
          <p:cNvPr id="3" name="object 3"/>
          <p:cNvSpPr txBox="1"/>
          <p:nvPr/>
        </p:nvSpPr>
        <p:spPr>
          <a:xfrm>
            <a:off x="916939" y="1039114"/>
            <a:ext cx="9714865" cy="574040"/>
          </a:xfrm>
          <a:prstGeom prst="rect">
            <a:avLst/>
          </a:prstGeom>
        </p:spPr>
        <p:txBody>
          <a:bodyPr vert="horz" wrap="square" lIns="0" tIns="12700" rIns="0" bIns="0" rtlCol="0">
            <a:spAutoFit/>
          </a:bodyPr>
          <a:lstStyle/>
          <a:p>
            <a:pPr marL="12700" marR="5080">
              <a:lnSpc>
                <a:spcPct val="100000"/>
              </a:lnSpc>
              <a:spcBef>
                <a:spcPts val="100"/>
              </a:spcBef>
            </a:pPr>
            <a:r>
              <a:rPr sz="1800" spc="-95" dirty="0">
                <a:latin typeface="Arial"/>
                <a:cs typeface="Arial"/>
              </a:rPr>
              <a:t>To</a:t>
            </a:r>
            <a:r>
              <a:rPr sz="1800" spc="-40" dirty="0">
                <a:latin typeface="Arial"/>
                <a:cs typeface="Arial"/>
              </a:rPr>
              <a:t> </a:t>
            </a:r>
            <a:r>
              <a:rPr sz="1800" dirty="0">
                <a:latin typeface="Arial"/>
                <a:cs typeface="Arial"/>
              </a:rPr>
              <a:t>answer</a:t>
            </a:r>
            <a:r>
              <a:rPr sz="1800" spc="-10" dirty="0">
                <a:latin typeface="Arial"/>
                <a:cs typeface="Arial"/>
              </a:rPr>
              <a:t> </a:t>
            </a:r>
            <a:r>
              <a:rPr sz="1800" dirty="0">
                <a:latin typeface="Arial"/>
                <a:cs typeface="Arial"/>
              </a:rPr>
              <a:t>their</a:t>
            </a:r>
            <a:r>
              <a:rPr sz="1800" spc="-35" dirty="0">
                <a:latin typeface="Arial"/>
                <a:cs typeface="Arial"/>
              </a:rPr>
              <a:t> </a:t>
            </a:r>
            <a:r>
              <a:rPr sz="1800" dirty="0">
                <a:latin typeface="Arial"/>
                <a:cs typeface="Arial"/>
              </a:rPr>
              <a:t>main</a:t>
            </a:r>
            <a:r>
              <a:rPr sz="1800" spc="-30" dirty="0">
                <a:latin typeface="Arial"/>
                <a:cs typeface="Arial"/>
              </a:rPr>
              <a:t> </a:t>
            </a:r>
            <a:r>
              <a:rPr sz="1800" dirty="0">
                <a:latin typeface="Arial"/>
                <a:cs typeface="Arial"/>
              </a:rPr>
              <a:t>question,</a:t>
            </a:r>
            <a:r>
              <a:rPr sz="1800" spc="-25" dirty="0">
                <a:latin typeface="Arial"/>
                <a:cs typeface="Arial"/>
              </a:rPr>
              <a:t> </a:t>
            </a:r>
            <a:r>
              <a:rPr sz="1800" dirty="0">
                <a:latin typeface="Arial"/>
                <a:cs typeface="Arial"/>
              </a:rPr>
              <a:t>the</a:t>
            </a:r>
            <a:r>
              <a:rPr sz="1800" spc="-40" dirty="0">
                <a:latin typeface="Arial"/>
                <a:cs typeface="Arial"/>
              </a:rPr>
              <a:t> </a:t>
            </a:r>
            <a:r>
              <a:rPr sz="1800" dirty="0">
                <a:latin typeface="Arial"/>
                <a:cs typeface="Arial"/>
              </a:rPr>
              <a:t>authors</a:t>
            </a:r>
            <a:r>
              <a:rPr sz="1800" spc="-25" dirty="0">
                <a:latin typeface="Arial"/>
                <a:cs typeface="Arial"/>
              </a:rPr>
              <a:t> </a:t>
            </a:r>
            <a:r>
              <a:rPr sz="1800" dirty="0">
                <a:latin typeface="Arial"/>
                <a:cs typeface="Arial"/>
              </a:rPr>
              <a:t>first</a:t>
            </a:r>
            <a:r>
              <a:rPr sz="1800" spc="-35" dirty="0">
                <a:latin typeface="Arial"/>
                <a:cs typeface="Arial"/>
              </a:rPr>
              <a:t> </a:t>
            </a:r>
            <a:r>
              <a:rPr sz="1800" dirty="0">
                <a:latin typeface="Arial"/>
                <a:cs typeface="Arial"/>
              </a:rPr>
              <a:t>need</a:t>
            </a:r>
            <a:r>
              <a:rPr sz="1800" spc="-30" dirty="0">
                <a:latin typeface="Arial"/>
                <a:cs typeface="Arial"/>
              </a:rPr>
              <a:t> </a:t>
            </a:r>
            <a:r>
              <a:rPr sz="1800" dirty="0">
                <a:latin typeface="Arial"/>
                <a:cs typeface="Arial"/>
              </a:rPr>
              <a:t>to</a:t>
            </a:r>
            <a:r>
              <a:rPr sz="1800" spc="-30" dirty="0">
                <a:latin typeface="Arial"/>
                <a:cs typeface="Arial"/>
              </a:rPr>
              <a:t> </a:t>
            </a:r>
            <a:r>
              <a:rPr sz="1800" dirty="0">
                <a:latin typeface="Arial"/>
                <a:cs typeface="Arial"/>
              </a:rPr>
              <a:t>calculate</a:t>
            </a:r>
            <a:r>
              <a:rPr sz="1800" spc="-30" dirty="0">
                <a:latin typeface="Arial"/>
                <a:cs typeface="Arial"/>
              </a:rPr>
              <a:t> </a:t>
            </a:r>
            <a:r>
              <a:rPr sz="1800" dirty="0">
                <a:latin typeface="Arial"/>
                <a:cs typeface="Arial"/>
              </a:rPr>
              <a:t>the</a:t>
            </a:r>
            <a:r>
              <a:rPr sz="1800" spc="-45" dirty="0">
                <a:latin typeface="Arial"/>
                <a:cs typeface="Arial"/>
              </a:rPr>
              <a:t> </a:t>
            </a:r>
            <a:r>
              <a:rPr sz="1800" dirty="0">
                <a:latin typeface="Arial"/>
                <a:cs typeface="Arial"/>
              </a:rPr>
              <a:t>optimal</a:t>
            </a:r>
            <a:r>
              <a:rPr sz="1800" spc="-30" dirty="0">
                <a:latin typeface="Arial"/>
                <a:cs typeface="Arial"/>
              </a:rPr>
              <a:t> </a:t>
            </a:r>
            <a:r>
              <a:rPr sz="1800" dirty="0">
                <a:latin typeface="Arial"/>
                <a:cs typeface="Arial"/>
              </a:rPr>
              <a:t>polygenic</a:t>
            </a:r>
            <a:r>
              <a:rPr sz="1800" spc="15" dirty="0">
                <a:latin typeface="Arial"/>
                <a:cs typeface="Arial"/>
              </a:rPr>
              <a:t> </a:t>
            </a:r>
            <a:r>
              <a:rPr sz="1800" dirty="0">
                <a:latin typeface="Arial"/>
                <a:cs typeface="Arial"/>
              </a:rPr>
              <a:t>score</a:t>
            </a:r>
            <a:r>
              <a:rPr sz="1800" spc="-40" dirty="0">
                <a:latin typeface="Arial"/>
                <a:cs typeface="Arial"/>
              </a:rPr>
              <a:t> </a:t>
            </a:r>
            <a:r>
              <a:rPr sz="1800" spc="-25" dirty="0">
                <a:latin typeface="Arial"/>
                <a:cs typeface="Arial"/>
              </a:rPr>
              <a:t>for </a:t>
            </a:r>
            <a:r>
              <a:rPr sz="1800" dirty="0">
                <a:latin typeface="Arial"/>
                <a:cs typeface="Arial"/>
              </a:rPr>
              <a:t>CAD.</a:t>
            </a:r>
            <a:r>
              <a:rPr sz="1800" spc="-55" dirty="0">
                <a:latin typeface="Arial"/>
                <a:cs typeface="Arial"/>
              </a:rPr>
              <a:t> </a:t>
            </a:r>
            <a:r>
              <a:rPr sz="1800" dirty="0">
                <a:latin typeface="Arial"/>
                <a:cs typeface="Arial"/>
              </a:rPr>
              <a:t>They</a:t>
            </a:r>
            <a:r>
              <a:rPr sz="1800" spc="-30" dirty="0">
                <a:latin typeface="Arial"/>
                <a:cs typeface="Arial"/>
              </a:rPr>
              <a:t> </a:t>
            </a:r>
            <a:r>
              <a:rPr sz="1800" dirty="0">
                <a:latin typeface="Arial"/>
                <a:cs typeface="Arial"/>
              </a:rPr>
              <a:t>compare</a:t>
            </a:r>
            <a:r>
              <a:rPr sz="1800" spc="-20" dirty="0">
                <a:latin typeface="Arial"/>
                <a:cs typeface="Arial"/>
              </a:rPr>
              <a:t> </a:t>
            </a:r>
            <a:r>
              <a:rPr sz="1800" dirty="0">
                <a:latin typeface="Arial"/>
                <a:cs typeface="Arial"/>
              </a:rPr>
              <a:t>C+T</a:t>
            </a:r>
            <a:r>
              <a:rPr sz="1800" spc="-50" dirty="0">
                <a:latin typeface="Arial"/>
                <a:cs typeface="Arial"/>
              </a:rPr>
              <a:t> </a:t>
            </a:r>
            <a:r>
              <a:rPr sz="1800" dirty="0">
                <a:latin typeface="Arial"/>
                <a:cs typeface="Arial"/>
              </a:rPr>
              <a:t>and</a:t>
            </a:r>
            <a:r>
              <a:rPr sz="1800" spc="-15" dirty="0">
                <a:latin typeface="Arial"/>
                <a:cs typeface="Arial"/>
              </a:rPr>
              <a:t> </a:t>
            </a:r>
            <a:r>
              <a:rPr sz="1800" dirty="0">
                <a:latin typeface="Arial"/>
                <a:cs typeface="Arial"/>
              </a:rPr>
              <a:t>Lassosum</a:t>
            </a:r>
            <a:r>
              <a:rPr sz="1800" spc="-10" dirty="0">
                <a:latin typeface="Arial"/>
                <a:cs typeface="Arial"/>
              </a:rPr>
              <a:t> </a:t>
            </a:r>
            <a:r>
              <a:rPr sz="1800" dirty="0">
                <a:latin typeface="Arial"/>
                <a:cs typeface="Arial"/>
              </a:rPr>
              <a:t>and</a:t>
            </a:r>
            <a:r>
              <a:rPr sz="1800" spc="-15" dirty="0">
                <a:latin typeface="Arial"/>
                <a:cs typeface="Arial"/>
              </a:rPr>
              <a:t> </a:t>
            </a:r>
            <a:r>
              <a:rPr sz="1800" dirty="0">
                <a:latin typeface="Arial"/>
                <a:cs typeface="Arial"/>
              </a:rPr>
              <a:t>find</a:t>
            </a:r>
            <a:r>
              <a:rPr sz="1800" spc="-30" dirty="0">
                <a:latin typeface="Arial"/>
                <a:cs typeface="Arial"/>
              </a:rPr>
              <a:t> </a:t>
            </a:r>
            <a:r>
              <a:rPr sz="1800" dirty="0">
                <a:latin typeface="Arial"/>
                <a:cs typeface="Arial"/>
              </a:rPr>
              <a:t>Lassosum</a:t>
            </a:r>
            <a:r>
              <a:rPr sz="1800" spc="-10" dirty="0">
                <a:latin typeface="Arial"/>
                <a:cs typeface="Arial"/>
              </a:rPr>
              <a:t> </a:t>
            </a:r>
            <a:r>
              <a:rPr sz="1800" dirty="0">
                <a:latin typeface="Arial"/>
                <a:cs typeface="Arial"/>
              </a:rPr>
              <a:t>to</a:t>
            </a:r>
            <a:r>
              <a:rPr sz="1800" spc="-20" dirty="0">
                <a:latin typeface="Arial"/>
                <a:cs typeface="Arial"/>
              </a:rPr>
              <a:t> </a:t>
            </a:r>
            <a:r>
              <a:rPr sz="1800" dirty="0">
                <a:latin typeface="Arial"/>
                <a:cs typeface="Arial"/>
              </a:rPr>
              <a:t>be</a:t>
            </a:r>
            <a:r>
              <a:rPr sz="1800" spc="-30" dirty="0">
                <a:latin typeface="Arial"/>
                <a:cs typeface="Arial"/>
              </a:rPr>
              <a:t> </a:t>
            </a:r>
            <a:r>
              <a:rPr sz="1800" dirty="0">
                <a:latin typeface="Arial"/>
                <a:cs typeface="Arial"/>
              </a:rPr>
              <a:t>the</a:t>
            </a:r>
            <a:r>
              <a:rPr sz="1800" spc="-35" dirty="0">
                <a:latin typeface="Arial"/>
                <a:cs typeface="Arial"/>
              </a:rPr>
              <a:t> </a:t>
            </a:r>
            <a:r>
              <a:rPr sz="1800" dirty="0">
                <a:latin typeface="Arial"/>
                <a:cs typeface="Arial"/>
              </a:rPr>
              <a:t>best</a:t>
            </a:r>
            <a:r>
              <a:rPr sz="1800" spc="-15" dirty="0">
                <a:latin typeface="Arial"/>
                <a:cs typeface="Arial"/>
              </a:rPr>
              <a:t> </a:t>
            </a:r>
            <a:r>
              <a:rPr sz="1800" spc="-10" dirty="0">
                <a:latin typeface="Arial"/>
                <a:cs typeface="Arial"/>
              </a:rPr>
              <a:t>performing.</a:t>
            </a:r>
            <a:endParaRPr sz="1800">
              <a:latin typeface="Arial"/>
              <a:cs typeface="Arial"/>
            </a:endParaRPr>
          </a:p>
        </p:txBody>
      </p:sp>
      <p:grpSp>
        <p:nvGrpSpPr>
          <p:cNvPr id="4" name="object 4"/>
          <p:cNvGrpSpPr/>
          <p:nvPr/>
        </p:nvGrpSpPr>
        <p:grpSpPr>
          <a:xfrm>
            <a:off x="662368" y="1864258"/>
            <a:ext cx="9172575" cy="4621530"/>
            <a:chOff x="662368" y="1864258"/>
            <a:chExt cx="9172575" cy="4621530"/>
          </a:xfrm>
        </p:grpSpPr>
        <p:pic>
          <p:nvPicPr>
            <p:cNvPr id="5" name="object 5"/>
            <p:cNvPicPr/>
            <p:nvPr/>
          </p:nvPicPr>
          <p:blipFill>
            <a:blip r:embed="rId2" cstate="print"/>
            <a:stretch>
              <a:fillRect/>
            </a:stretch>
          </p:blipFill>
          <p:spPr>
            <a:xfrm>
              <a:off x="895602" y="1864258"/>
              <a:ext cx="8667777" cy="4620921"/>
            </a:xfrm>
            <a:prstGeom prst="rect">
              <a:avLst/>
            </a:prstGeom>
          </p:spPr>
        </p:pic>
        <p:sp>
          <p:nvSpPr>
            <p:cNvPr id="6" name="object 6"/>
            <p:cNvSpPr/>
            <p:nvPr/>
          </p:nvSpPr>
          <p:spPr>
            <a:xfrm>
              <a:off x="676655" y="5532120"/>
              <a:ext cx="8997950" cy="475615"/>
            </a:xfrm>
            <a:custGeom>
              <a:avLst/>
              <a:gdLst/>
              <a:ahLst/>
              <a:cxnLst/>
              <a:rect l="l" t="t" r="r" b="b"/>
              <a:pathLst>
                <a:path w="8997950" h="475614">
                  <a:moveTo>
                    <a:pt x="0" y="475487"/>
                  </a:moveTo>
                  <a:lnTo>
                    <a:pt x="8997696" y="475487"/>
                  </a:lnTo>
                  <a:lnTo>
                    <a:pt x="8997696" y="0"/>
                  </a:lnTo>
                  <a:lnTo>
                    <a:pt x="0" y="0"/>
                  </a:lnTo>
                  <a:lnTo>
                    <a:pt x="0" y="475487"/>
                  </a:lnTo>
                  <a:close/>
                </a:path>
              </a:pathLst>
            </a:custGeom>
            <a:ln w="28575">
              <a:solidFill>
                <a:srgbClr val="FF0000"/>
              </a:solidFill>
            </a:ln>
          </p:spPr>
          <p:txBody>
            <a:bodyPr wrap="square" lIns="0" tIns="0" rIns="0" bIns="0" rtlCol="0"/>
            <a:lstStyle/>
            <a:p>
              <a:endParaRPr/>
            </a:p>
          </p:txBody>
        </p:sp>
        <p:sp>
          <p:nvSpPr>
            <p:cNvPr id="7" name="object 7"/>
            <p:cNvSpPr/>
            <p:nvPr/>
          </p:nvSpPr>
          <p:spPr>
            <a:xfrm>
              <a:off x="9641204" y="2478024"/>
              <a:ext cx="179705" cy="3035935"/>
            </a:xfrm>
            <a:custGeom>
              <a:avLst/>
              <a:gdLst/>
              <a:ahLst/>
              <a:cxnLst/>
              <a:rect l="l" t="t" r="r" b="b"/>
              <a:pathLst>
                <a:path w="179704" h="3035935">
                  <a:moveTo>
                    <a:pt x="0" y="0"/>
                  </a:moveTo>
                  <a:lnTo>
                    <a:pt x="34905" y="1180"/>
                  </a:lnTo>
                  <a:lnTo>
                    <a:pt x="63404" y="4397"/>
                  </a:lnTo>
                  <a:lnTo>
                    <a:pt x="82617" y="9161"/>
                  </a:lnTo>
                  <a:lnTo>
                    <a:pt x="89662" y="14986"/>
                  </a:lnTo>
                  <a:lnTo>
                    <a:pt x="89662" y="1502918"/>
                  </a:lnTo>
                  <a:lnTo>
                    <a:pt x="96726" y="1508742"/>
                  </a:lnTo>
                  <a:lnTo>
                    <a:pt x="115982" y="1513506"/>
                  </a:lnTo>
                  <a:lnTo>
                    <a:pt x="144525" y="1516723"/>
                  </a:lnTo>
                  <a:lnTo>
                    <a:pt x="179450" y="1517903"/>
                  </a:lnTo>
                  <a:lnTo>
                    <a:pt x="144525" y="1519084"/>
                  </a:lnTo>
                  <a:lnTo>
                    <a:pt x="115982" y="1522301"/>
                  </a:lnTo>
                  <a:lnTo>
                    <a:pt x="96726" y="1527065"/>
                  </a:lnTo>
                  <a:lnTo>
                    <a:pt x="89662" y="1532889"/>
                  </a:lnTo>
                  <a:lnTo>
                    <a:pt x="89662" y="3020822"/>
                  </a:lnTo>
                  <a:lnTo>
                    <a:pt x="82617" y="3026646"/>
                  </a:lnTo>
                  <a:lnTo>
                    <a:pt x="63404" y="3031410"/>
                  </a:lnTo>
                  <a:lnTo>
                    <a:pt x="34905" y="3034627"/>
                  </a:lnTo>
                  <a:lnTo>
                    <a:pt x="0" y="3035808"/>
                  </a:lnTo>
                </a:path>
              </a:pathLst>
            </a:custGeom>
            <a:ln w="28575">
              <a:solidFill>
                <a:srgbClr val="000000"/>
              </a:solidFill>
            </a:ln>
          </p:spPr>
          <p:txBody>
            <a:bodyPr wrap="square" lIns="0" tIns="0" rIns="0" bIns="0" rtlCol="0"/>
            <a:lstStyle/>
            <a:p>
              <a:endParaRPr/>
            </a:p>
          </p:txBody>
        </p:sp>
      </p:grpSp>
      <p:sp>
        <p:nvSpPr>
          <p:cNvPr id="8" name="object 8"/>
          <p:cNvSpPr txBox="1"/>
          <p:nvPr/>
        </p:nvSpPr>
        <p:spPr>
          <a:xfrm>
            <a:off x="10028681" y="3303270"/>
            <a:ext cx="1674495" cy="1397635"/>
          </a:xfrm>
          <a:prstGeom prst="rect">
            <a:avLst/>
          </a:prstGeom>
        </p:spPr>
        <p:txBody>
          <a:bodyPr vert="horz" wrap="square" lIns="0" tIns="12700" rIns="0" bIns="0" rtlCol="0">
            <a:spAutoFit/>
          </a:bodyPr>
          <a:lstStyle/>
          <a:p>
            <a:pPr marL="12700" marR="5080">
              <a:lnSpc>
                <a:spcPct val="100000"/>
              </a:lnSpc>
              <a:spcBef>
                <a:spcPts val="100"/>
              </a:spcBef>
            </a:pPr>
            <a:r>
              <a:rPr sz="1800" spc="-10" dirty="0">
                <a:latin typeface="Arial"/>
                <a:cs typeface="Arial"/>
              </a:rPr>
              <a:t>standard </a:t>
            </a:r>
            <a:r>
              <a:rPr sz="1800" dirty="0">
                <a:latin typeface="Arial"/>
                <a:cs typeface="Arial"/>
              </a:rPr>
              <a:t>weighted</a:t>
            </a:r>
            <a:r>
              <a:rPr sz="1800" spc="-40" dirty="0">
                <a:latin typeface="Arial"/>
                <a:cs typeface="Arial"/>
              </a:rPr>
              <a:t> </a:t>
            </a:r>
            <a:r>
              <a:rPr sz="1800" spc="-25" dirty="0">
                <a:latin typeface="Arial"/>
                <a:cs typeface="Arial"/>
              </a:rPr>
              <a:t>sum </a:t>
            </a:r>
            <a:r>
              <a:rPr sz="1800" dirty="0">
                <a:latin typeface="Arial"/>
                <a:cs typeface="Arial"/>
              </a:rPr>
              <a:t>with</a:t>
            </a:r>
            <a:r>
              <a:rPr sz="1800" spc="-35" dirty="0">
                <a:latin typeface="Arial"/>
                <a:cs typeface="Arial"/>
              </a:rPr>
              <a:t> </a:t>
            </a:r>
            <a:r>
              <a:rPr sz="1800" spc="-10" dirty="0">
                <a:latin typeface="Arial"/>
                <a:cs typeface="Arial"/>
              </a:rPr>
              <a:t>different variable </a:t>
            </a:r>
            <a:r>
              <a:rPr sz="1800" dirty="0">
                <a:latin typeface="Arial"/>
                <a:cs typeface="Arial"/>
              </a:rPr>
              <a:t>selection</a:t>
            </a:r>
            <a:r>
              <a:rPr sz="1800" spc="-45" dirty="0">
                <a:latin typeface="Arial"/>
                <a:cs typeface="Arial"/>
              </a:rPr>
              <a:t> </a:t>
            </a:r>
            <a:r>
              <a:rPr sz="1800" spc="-10" dirty="0">
                <a:latin typeface="Arial"/>
                <a:cs typeface="Arial"/>
              </a:rPr>
              <a:t>criteria</a:t>
            </a:r>
            <a:endParaRPr sz="1800">
              <a:latin typeface="Arial"/>
              <a:cs typeface="Arial"/>
            </a:endParaRPr>
          </a:p>
        </p:txBody>
      </p:sp>
      <p:sp>
        <p:nvSpPr>
          <p:cNvPr id="9" name="object 9"/>
          <p:cNvSpPr txBox="1"/>
          <p:nvPr/>
        </p:nvSpPr>
        <p:spPr>
          <a:xfrm>
            <a:off x="10028681" y="5666333"/>
            <a:ext cx="1064895"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Lassosum</a:t>
            </a:r>
            <a:endParaRPr sz="1800">
              <a:latin typeface="Arial"/>
              <a:cs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dirty="0"/>
              <a:t>Predicting</a:t>
            </a:r>
            <a:r>
              <a:rPr spc="-70" dirty="0"/>
              <a:t> </a:t>
            </a:r>
            <a:r>
              <a:rPr dirty="0"/>
              <a:t>CAD</a:t>
            </a:r>
            <a:r>
              <a:rPr spc="-50" dirty="0"/>
              <a:t> </a:t>
            </a:r>
            <a:r>
              <a:rPr dirty="0"/>
              <a:t>-</a:t>
            </a:r>
            <a:r>
              <a:rPr spc="-70" dirty="0"/>
              <a:t> </a:t>
            </a:r>
            <a:r>
              <a:rPr spc="-10" dirty="0"/>
              <a:t>results</a:t>
            </a:r>
          </a:p>
        </p:txBody>
      </p:sp>
      <p:grpSp>
        <p:nvGrpSpPr>
          <p:cNvPr id="3" name="object 3"/>
          <p:cNvGrpSpPr/>
          <p:nvPr/>
        </p:nvGrpSpPr>
        <p:grpSpPr>
          <a:xfrm>
            <a:off x="3356373" y="1581150"/>
            <a:ext cx="8383905" cy="4543425"/>
            <a:chOff x="3356373" y="1581150"/>
            <a:chExt cx="8383905" cy="4543425"/>
          </a:xfrm>
        </p:grpSpPr>
        <p:pic>
          <p:nvPicPr>
            <p:cNvPr id="4" name="object 4"/>
            <p:cNvPicPr/>
            <p:nvPr/>
          </p:nvPicPr>
          <p:blipFill>
            <a:blip r:embed="rId2" cstate="print"/>
            <a:stretch>
              <a:fillRect/>
            </a:stretch>
          </p:blipFill>
          <p:spPr>
            <a:xfrm>
              <a:off x="3356373" y="1756289"/>
              <a:ext cx="8383426" cy="4368044"/>
            </a:xfrm>
            <a:prstGeom prst="rect">
              <a:avLst/>
            </a:prstGeom>
          </p:spPr>
        </p:pic>
        <p:sp>
          <p:nvSpPr>
            <p:cNvPr id="5" name="object 5"/>
            <p:cNvSpPr/>
            <p:nvPr/>
          </p:nvSpPr>
          <p:spPr>
            <a:xfrm>
              <a:off x="3703320" y="1600200"/>
              <a:ext cx="1088390" cy="594360"/>
            </a:xfrm>
            <a:custGeom>
              <a:avLst/>
              <a:gdLst/>
              <a:ahLst/>
              <a:cxnLst/>
              <a:rect l="l" t="t" r="r" b="b"/>
              <a:pathLst>
                <a:path w="1088389" h="594360">
                  <a:moveTo>
                    <a:pt x="0" y="297179"/>
                  </a:moveTo>
                  <a:lnTo>
                    <a:pt x="12548" y="233441"/>
                  </a:lnTo>
                  <a:lnTo>
                    <a:pt x="48424" y="174459"/>
                  </a:lnTo>
                  <a:lnTo>
                    <a:pt x="104973" y="121688"/>
                  </a:lnTo>
                  <a:lnTo>
                    <a:pt x="140169" y="98085"/>
                  </a:lnTo>
                  <a:lnTo>
                    <a:pt x="179538" y="76578"/>
                  </a:lnTo>
                  <a:lnTo>
                    <a:pt x="222747" y="57351"/>
                  </a:lnTo>
                  <a:lnTo>
                    <a:pt x="269465" y="40583"/>
                  </a:lnTo>
                  <a:lnTo>
                    <a:pt x="319360" y="26457"/>
                  </a:lnTo>
                  <a:lnTo>
                    <a:pt x="372099" y="15154"/>
                  </a:lnTo>
                  <a:lnTo>
                    <a:pt x="427352" y="6856"/>
                  </a:lnTo>
                  <a:lnTo>
                    <a:pt x="484785" y="1744"/>
                  </a:lnTo>
                  <a:lnTo>
                    <a:pt x="544067" y="0"/>
                  </a:lnTo>
                  <a:lnTo>
                    <a:pt x="603350" y="1744"/>
                  </a:lnTo>
                  <a:lnTo>
                    <a:pt x="660783" y="6856"/>
                  </a:lnTo>
                  <a:lnTo>
                    <a:pt x="716036" y="15154"/>
                  </a:lnTo>
                  <a:lnTo>
                    <a:pt x="768775" y="26457"/>
                  </a:lnTo>
                  <a:lnTo>
                    <a:pt x="818670" y="40583"/>
                  </a:lnTo>
                  <a:lnTo>
                    <a:pt x="865388" y="57351"/>
                  </a:lnTo>
                  <a:lnTo>
                    <a:pt x="908597" y="76578"/>
                  </a:lnTo>
                  <a:lnTo>
                    <a:pt x="947966" y="98085"/>
                  </a:lnTo>
                  <a:lnTo>
                    <a:pt x="983162" y="121688"/>
                  </a:lnTo>
                  <a:lnTo>
                    <a:pt x="1013855" y="147207"/>
                  </a:lnTo>
                  <a:lnTo>
                    <a:pt x="1060399" y="203265"/>
                  </a:lnTo>
                  <a:lnTo>
                    <a:pt x="1084943" y="264806"/>
                  </a:lnTo>
                  <a:lnTo>
                    <a:pt x="1088135" y="297179"/>
                  </a:lnTo>
                  <a:lnTo>
                    <a:pt x="1084943" y="329553"/>
                  </a:lnTo>
                  <a:lnTo>
                    <a:pt x="1060399" y="391094"/>
                  </a:lnTo>
                  <a:lnTo>
                    <a:pt x="1013855" y="447152"/>
                  </a:lnTo>
                  <a:lnTo>
                    <a:pt x="983162" y="472671"/>
                  </a:lnTo>
                  <a:lnTo>
                    <a:pt x="947966" y="496274"/>
                  </a:lnTo>
                  <a:lnTo>
                    <a:pt x="908597" y="517781"/>
                  </a:lnTo>
                  <a:lnTo>
                    <a:pt x="865388" y="537008"/>
                  </a:lnTo>
                  <a:lnTo>
                    <a:pt x="818670" y="553776"/>
                  </a:lnTo>
                  <a:lnTo>
                    <a:pt x="768775" y="567902"/>
                  </a:lnTo>
                  <a:lnTo>
                    <a:pt x="716036" y="579205"/>
                  </a:lnTo>
                  <a:lnTo>
                    <a:pt x="660783" y="587503"/>
                  </a:lnTo>
                  <a:lnTo>
                    <a:pt x="603350" y="592615"/>
                  </a:lnTo>
                  <a:lnTo>
                    <a:pt x="544067" y="594360"/>
                  </a:lnTo>
                  <a:lnTo>
                    <a:pt x="484785" y="592615"/>
                  </a:lnTo>
                  <a:lnTo>
                    <a:pt x="427352" y="587503"/>
                  </a:lnTo>
                  <a:lnTo>
                    <a:pt x="372099" y="579205"/>
                  </a:lnTo>
                  <a:lnTo>
                    <a:pt x="319360" y="567902"/>
                  </a:lnTo>
                  <a:lnTo>
                    <a:pt x="269465" y="553776"/>
                  </a:lnTo>
                  <a:lnTo>
                    <a:pt x="222747" y="537008"/>
                  </a:lnTo>
                  <a:lnTo>
                    <a:pt x="179538" y="517781"/>
                  </a:lnTo>
                  <a:lnTo>
                    <a:pt x="140169" y="496274"/>
                  </a:lnTo>
                  <a:lnTo>
                    <a:pt x="104973" y="472671"/>
                  </a:lnTo>
                  <a:lnTo>
                    <a:pt x="74280" y="447152"/>
                  </a:lnTo>
                  <a:lnTo>
                    <a:pt x="27736" y="391094"/>
                  </a:lnTo>
                  <a:lnTo>
                    <a:pt x="3192" y="329553"/>
                  </a:lnTo>
                  <a:lnTo>
                    <a:pt x="0" y="297179"/>
                  </a:lnTo>
                  <a:close/>
                </a:path>
              </a:pathLst>
            </a:custGeom>
            <a:ln w="38099">
              <a:solidFill>
                <a:srgbClr val="FF0000"/>
              </a:solidFill>
            </a:ln>
          </p:spPr>
          <p:txBody>
            <a:bodyPr wrap="square" lIns="0" tIns="0" rIns="0" bIns="0" rtlCol="0"/>
            <a:lstStyle/>
            <a:p>
              <a:endParaRPr/>
            </a:p>
          </p:txBody>
        </p:sp>
      </p:grpSp>
      <p:sp>
        <p:nvSpPr>
          <p:cNvPr id="6" name="object 6"/>
          <p:cNvSpPr txBox="1"/>
          <p:nvPr/>
        </p:nvSpPr>
        <p:spPr>
          <a:xfrm>
            <a:off x="269240" y="1691766"/>
            <a:ext cx="2222500" cy="574040"/>
          </a:xfrm>
          <a:prstGeom prst="rect">
            <a:avLst/>
          </a:prstGeom>
        </p:spPr>
        <p:txBody>
          <a:bodyPr vert="horz" wrap="square" lIns="0" tIns="12700" rIns="0" bIns="0" rtlCol="0">
            <a:spAutoFit/>
          </a:bodyPr>
          <a:lstStyle/>
          <a:p>
            <a:pPr marL="457200" marR="5080" indent="-445134">
              <a:lnSpc>
                <a:spcPct val="100000"/>
              </a:lnSpc>
              <a:spcBef>
                <a:spcPts val="100"/>
              </a:spcBef>
            </a:pPr>
            <a:r>
              <a:rPr sz="1800" dirty="0">
                <a:latin typeface="Arial"/>
                <a:cs typeface="Arial"/>
              </a:rPr>
              <a:t>CAD</a:t>
            </a:r>
            <a:r>
              <a:rPr sz="1800" spc="-55" dirty="0">
                <a:latin typeface="Arial"/>
                <a:cs typeface="Arial"/>
              </a:rPr>
              <a:t> </a:t>
            </a:r>
            <a:r>
              <a:rPr sz="1800" dirty="0">
                <a:latin typeface="Arial"/>
                <a:cs typeface="Arial"/>
              </a:rPr>
              <a:t>is</a:t>
            </a:r>
            <a:r>
              <a:rPr sz="1800" spc="-40" dirty="0">
                <a:latin typeface="Arial"/>
                <a:cs typeface="Arial"/>
              </a:rPr>
              <a:t> </a:t>
            </a:r>
            <a:r>
              <a:rPr sz="1800" dirty="0">
                <a:latin typeface="Arial"/>
                <a:cs typeface="Arial"/>
              </a:rPr>
              <a:t>considered</a:t>
            </a:r>
            <a:r>
              <a:rPr sz="1800" spc="-20" dirty="0">
                <a:latin typeface="Arial"/>
                <a:cs typeface="Arial"/>
              </a:rPr>
              <a:t> </a:t>
            </a:r>
            <a:r>
              <a:rPr sz="1800" spc="-25" dirty="0">
                <a:latin typeface="Arial"/>
                <a:cs typeface="Arial"/>
              </a:rPr>
              <a:t>as </a:t>
            </a:r>
            <a:r>
              <a:rPr sz="1800" dirty="0">
                <a:latin typeface="Arial"/>
                <a:cs typeface="Arial"/>
              </a:rPr>
              <a:t>a</a:t>
            </a:r>
            <a:r>
              <a:rPr sz="1800" spc="-15" dirty="0">
                <a:latin typeface="Arial"/>
                <a:cs typeface="Arial"/>
              </a:rPr>
              <a:t> </a:t>
            </a:r>
            <a:r>
              <a:rPr sz="1800" dirty="0">
                <a:latin typeface="Arial"/>
                <a:cs typeface="Arial"/>
              </a:rPr>
              <a:t>binary</a:t>
            </a:r>
            <a:r>
              <a:rPr sz="1800" spc="-5" dirty="0">
                <a:latin typeface="Arial"/>
                <a:cs typeface="Arial"/>
              </a:rPr>
              <a:t> </a:t>
            </a:r>
            <a:r>
              <a:rPr sz="1800" spc="-10" dirty="0">
                <a:latin typeface="Arial"/>
                <a:cs typeface="Arial"/>
              </a:rPr>
              <a:t>outcome</a:t>
            </a:r>
            <a:endParaRPr sz="1800">
              <a:latin typeface="Arial"/>
              <a:cs typeface="Arial"/>
            </a:endParaRPr>
          </a:p>
        </p:txBody>
      </p:sp>
      <p:sp>
        <p:nvSpPr>
          <p:cNvPr id="7" name="object 7"/>
          <p:cNvSpPr/>
          <p:nvPr/>
        </p:nvSpPr>
        <p:spPr>
          <a:xfrm>
            <a:off x="2770632" y="3208020"/>
            <a:ext cx="512445" cy="76200"/>
          </a:xfrm>
          <a:custGeom>
            <a:avLst/>
            <a:gdLst/>
            <a:ahLst/>
            <a:cxnLst/>
            <a:rect l="l" t="t" r="r" b="b"/>
            <a:pathLst>
              <a:path w="512445" h="76200">
                <a:moveTo>
                  <a:pt x="435863" y="0"/>
                </a:moveTo>
                <a:lnTo>
                  <a:pt x="435863" y="76200"/>
                </a:lnTo>
                <a:lnTo>
                  <a:pt x="493014" y="47625"/>
                </a:lnTo>
                <a:lnTo>
                  <a:pt x="448563" y="47625"/>
                </a:lnTo>
                <a:lnTo>
                  <a:pt x="448563" y="28575"/>
                </a:lnTo>
                <a:lnTo>
                  <a:pt x="493014" y="28575"/>
                </a:lnTo>
                <a:lnTo>
                  <a:pt x="435863" y="0"/>
                </a:lnTo>
                <a:close/>
              </a:path>
              <a:path w="512445" h="76200">
                <a:moveTo>
                  <a:pt x="435863" y="28575"/>
                </a:moveTo>
                <a:lnTo>
                  <a:pt x="0" y="28575"/>
                </a:lnTo>
                <a:lnTo>
                  <a:pt x="0" y="47625"/>
                </a:lnTo>
                <a:lnTo>
                  <a:pt x="435863" y="47625"/>
                </a:lnTo>
                <a:lnTo>
                  <a:pt x="435863" y="28575"/>
                </a:lnTo>
                <a:close/>
              </a:path>
              <a:path w="512445" h="76200">
                <a:moveTo>
                  <a:pt x="493014" y="28575"/>
                </a:moveTo>
                <a:lnTo>
                  <a:pt x="448563" y="28575"/>
                </a:lnTo>
                <a:lnTo>
                  <a:pt x="448563" y="47625"/>
                </a:lnTo>
                <a:lnTo>
                  <a:pt x="493014" y="47625"/>
                </a:lnTo>
                <a:lnTo>
                  <a:pt x="512064" y="38100"/>
                </a:lnTo>
                <a:lnTo>
                  <a:pt x="493014" y="28575"/>
                </a:lnTo>
                <a:close/>
              </a:path>
            </a:pathLst>
          </a:custGeom>
          <a:solidFill>
            <a:srgbClr val="000000"/>
          </a:solidFill>
        </p:spPr>
        <p:txBody>
          <a:bodyPr wrap="square" lIns="0" tIns="0" rIns="0" bIns="0" rtlCol="0"/>
          <a:lstStyle/>
          <a:p>
            <a:endParaRPr/>
          </a:p>
        </p:txBody>
      </p:sp>
      <p:sp>
        <p:nvSpPr>
          <p:cNvPr id="8" name="object 8"/>
          <p:cNvSpPr/>
          <p:nvPr/>
        </p:nvSpPr>
        <p:spPr>
          <a:xfrm>
            <a:off x="2770632" y="5170932"/>
            <a:ext cx="512445" cy="76200"/>
          </a:xfrm>
          <a:custGeom>
            <a:avLst/>
            <a:gdLst/>
            <a:ahLst/>
            <a:cxnLst/>
            <a:rect l="l" t="t" r="r" b="b"/>
            <a:pathLst>
              <a:path w="512445" h="76200">
                <a:moveTo>
                  <a:pt x="435863" y="0"/>
                </a:moveTo>
                <a:lnTo>
                  <a:pt x="435863" y="76200"/>
                </a:lnTo>
                <a:lnTo>
                  <a:pt x="493014" y="47625"/>
                </a:lnTo>
                <a:lnTo>
                  <a:pt x="448563" y="47625"/>
                </a:lnTo>
                <a:lnTo>
                  <a:pt x="448563" y="28575"/>
                </a:lnTo>
                <a:lnTo>
                  <a:pt x="493014" y="28575"/>
                </a:lnTo>
                <a:lnTo>
                  <a:pt x="435863" y="0"/>
                </a:lnTo>
                <a:close/>
              </a:path>
              <a:path w="512445" h="76200">
                <a:moveTo>
                  <a:pt x="435863" y="28575"/>
                </a:moveTo>
                <a:lnTo>
                  <a:pt x="0" y="28575"/>
                </a:lnTo>
                <a:lnTo>
                  <a:pt x="0" y="47625"/>
                </a:lnTo>
                <a:lnTo>
                  <a:pt x="435863" y="47625"/>
                </a:lnTo>
                <a:lnTo>
                  <a:pt x="435863" y="28575"/>
                </a:lnTo>
                <a:close/>
              </a:path>
              <a:path w="512445" h="76200">
                <a:moveTo>
                  <a:pt x="493014" y="28575"/>
                </a:moveTo>
                <a:lnTo>
                  <a:pt x="448563" y="28575"/>
                </a:lnTo>
                <a:lnTo>
                  <a:pt x="448563" y="47625"/>
                </a:lnTo>
                <a:lnTo>
                  <a:pt x="493014" y="47625"/>
                </a:lnTo>
                <a:lnTo>
                  <a:pt x="512064" y="38100"/>
                </a:lnTo>
                <a:lnTo>
                  <a:pt x="493014" y="28575"/>
                </a:lnTo>
                <a:close/>
              </a:path>
            </a:pathLst>
          </a:custGeom>
          <a:solidFill>
            <a:srgbClr val="000000"/>
          </a:solidFill>
        </p:spPr>
        <p:txBody>
          <a:bodyPr wrap="square" lIns="0" tIns="0" rIns="0" bIns="0" rtlCol="0"/>
          <a:lstStyle/>
          <a:p>
            <a:endParaRPr/>
          </a:p>
        </p:txBody>
      </p:sp>
      <p:sp>
        <p:nvSpPr>
          <p:cNvPr id="9" name="object 9"/>
          <p:cNvSpPr txBox="1"/>
          <p:nvPr/>
        </p:nvSpPr>
        <p:spPr>
          <a:xfrm>
            <a:off x="234188" y="2994786"/>
            <a:ext cx="2889885" cy="2939415"/>
          </a:xfrm>
          <a:prstGeom prst="rect">
            <a:avLst/>
          </a:prstGeom>
        </p:spPr>
        <p:txBody>
          <a:bodyPr vert="horz" wrap="square" lIns="0" tIns="12700" rIns="0" bIns="0" rtlCol="0">
            <a:spAutoFit/>
          </a:bodyPr>
          <a:lstStyle/>
          <a:p>
            <a:pPr marL="12700" marR="5080">
              <a:lnSpc>
                <a:spcPct val="100000"/>
              </a:lnSpc>
              <a:spcBef>
                <a:spcPts val="100"/>
              </a:spcBef>
            </a:pPr>
            <a:r>
              <a:rPr sz="1800" dirty="0">
                <a:latin typeface="Arial"/>
                <a:cs typeface="Arial"/>
              </a:rPr>
              <a:t>Participants</a:t>
            </a:r>
            <a:r>
              <a:rPr sz="1800" spc="-20" dirty="0">
                <a:latin typeface="Arial"/>
                <a:cs typeface="Arial"/>
              </a:rPr>
              <a:t> </a:t>
            </a:r>
            <a:r>
              <a:rPr sz="1800" dirty="0">
                <a:latin typeface="Arial"/>
                <a:cs typeface="Arial"/>
              </a:rPr>
              <a:t>are</a:t>
            </a:r>
            <a:r>
              <a:rPr sz="1800" spc="-45" dirty="0">
                <a:latin typeface="Arial"/>
                <a:cs typeface="Arial"/>
              </a:rPr>
              <a:t> </a:t>
            </a:r>
            <a:r>
              <a:rPr sz="1800" dirty="0">
                <a:latin typeface="Arial"/>
                <a:cs typeface="Arial"/>
              </a:rPr>
              <a:t>split</a:t>
            </a:r>
            <a:r>
              <a:rPr sz="1800" spc="-15" dirty="0">
                <a:latin typeface="Arial"/>
                <a:cs typeface="Arial"/>
              </a:rPr>
              <a:t> </a:t>
            </a:r>
            <a:r>
              <a:rPr sz="1800" spc="-25" dirty="0">
                <a:latin typeface="Arial"/>
                <a:cs typeface="Arial"/>
              </a:rPr>
              <a:t>in </a:t>
            </a:r>
            <a:r>
              <a:rPr sz="1800" dirty="0">
                <a:latin typeface="Arial"/>
                <a:cs typeface="Arial"/>
              </a:rPr>
              <a:t>different</a:t>
            </a:r>
            <a:r>
              <a:rPr sz="1800" spc="-60" dirty="0">
                <a:latin typeface="Arial"/>
                <a:cs typeface="Arial"/>
              </a:rPr>
              <a:t> </a:t>
            </a:r>
            <a:r>
              <a:rPr sz="1800" dirty="0">
                <a:latin typeface="Arial"/>
                <a:cs typeface="Arial"/>
              </a:rPr>
              <a:t>categories</a:t>
            </a:r>
            <a:r>
              <a:rPr sz="1800" spc="-55" dirty="0">
                <a:latin typeface="Arial"/>
                <a:cs typeface="Arial"/>
              </a:rPr>
              <a:t> </a:t>
            </a:r>
            <a:r>
              <a:rPr sz="1800" spc="-10" dirty="0">
                <a:latin typeface="Arial"/>
                <a:cs typeface="Arial"/>
              </a:rPr>
              <a:t>because </a:t>
            </a:r>
            <a:r>
              <a:rPr sz="1800" dirty="0">
                <a:latin typeface="Arial"/>
                <a:cs typeface="Arial"/>
              </a:rPr>
              <a:t>sex</a:t>
            </a:r>
            <a:r>
              <a:rPr sz="1800" spc="-20" dirty="0">
                <a:latin typeface="Arial"/>
                <a:cs typeface="Arial"/>
              </a:rPr>
              <a:t> </a:t>
            </a:r>
            <a:r>
              <a:rPr sz="1800" dirty="0">
                <a:latin typeface="Arial"/>
                <a:cs typeface="Arial"/>
              </a:rPr>
              <a:t>and</a:t>
            </a:r>
            <a:r>
              <a:rPr sz="1800" spc="-10" dirty="0">
                <a:latin typeface="Arial"/>
                <a:cs typeface="Arial"/>
              </a:rPr>
              <a:t> </a:t>
            </a:r>
            <a:r>
              <a:rPr sz="1800" dirty="0">
                <a:latin typeface="Arial"/>
                <a:cs typeface="Arial"/>
              </a:rPr>
              <a:t>age</a:t>
            </a:r>
            <a:r>
              <a:rPr sz="1800" spc="-20" dirty="0">
                <a:latin typeface="Arial"/>
                <a:cs typeface="Arial"/>
              </a:rPr>
              <a:t> </a:t>
            </a:r>
            <a:r>
              <a:rPr sz="1800" dirty="0">
                <a:latin typeface="Arial"/>
                <a:cs typeface="Arial"/>
              </a:rPr>
              <a:t>are</a:t>
            </a:r>
            <a:r>
              <a:rPr sz="1800" spc="-15" dirty="0">
                <a:latin typeface="Arial"/>
                <a:cs typeface="Arial"/>
              </a:rPr>
              <a:t> </a:t>
            </a:r>
            <a:r>
              <a:rPr sz="1800" spc="-20" dirty="0">
                <a:latin typeface="Arial"/>
                <a:cs typeface="Arial"/>
              </a:rPr>
              <a:t>known </a:t>
            </a:r>
            <a:r>
              <a:rPr sz="1800" dirty="0">
                <a:latin typeface="Arial"/>
                <a:cs typeface="Arial"/>
              </a:rPr>
              <a:t>relevant</a:t>
            </a:r>
            <a:r>
              <a:rPr sz="1800" spc="-30" dirty="0">
                <a:latin typeface="Arial"/>
                <a:cs typeface="Arial"/>
              </a:rPr>
              <a:t> </a:t>
            </a:r>
            <a:r>
              <a:rPr sz="1800" spc="-10" dirty="0">
                <a:latin typeface="Arial"/>
                <a:cs typeface="Arial"/>
              </a:rPr>
              <a:t>covariates </a:t>
            </a:r>
            <a:r>
              <a:rPr sz="1800" dirty="0">
                <a:latin typeface="Arial"/>
                <a:cs typeface="Arial"/>
              </a:rPr>
              <a:t>(sensitivity</a:t>
            </a:r>
            <a:r>
              <a:rPr sz="1800" spc="-80" dirty="0">
                <a:latin typeface="Arial"/>
                <a:cs typeface="Arial"/>
              </a:rPr>
              <a:t> </a:t>
            </a:r>
            <a:r>
              <a:rPr sz="1800" spc="-10" dirty="0">
                <a:latin typeface="Arial"/>
                <a:cs typeface="Arial"/>
              </a:rPr>
              <a:t>analysis)</a:t>
            </a:r>
            <a:endParaRPr sz="1800">
              <a:latin typeface="Arial"/>
              <a:cs typeface="Arial"/>
            </a:endParaRPr>
          </a:p>
          <a:p>
            <a:pPr>
              <a:lnSpc>
                <a:spcPct val="100000"/>
              </a:lnSpc>
              <a:spcBef>
                <a:spcPts val="1430"/>
              </a:spcBef>
            </a:pPr>
            <a:endParaRPr sz="1800">
              <a:latin typeface="Arial"/>
              <a:cs typeface="Arial"/>
            </a:endParaRPr>
          </a:p>
          <a:p>
            <a:pPr marL="12700" marR="582295">
              <a:lnSpc>
                <a:spcPct val="100000"/>
              </a:lnSpc>
            </a:pPr>
            <a:r>
              <a:rPr sz="1800" dirty="0">
                <a:latin typeface="Arial"/>
                <a:cs typeface="Arial"/>
              </a:rPr>
              <a:t>These</a:t>
            </a:r>
            <a:r>
              <a:rPr sz="1800" spc="-35" dirty="0">
                <a:latin typeface="Arial"/>
                <a:cs typeface="Arial"/>
              </a:rPr>
              <a:t> </a:t>
            </a:r>
            <a:r>
              <a:rPr sz="1800" dirty="0">
                <a:latin typeface="Arial"/>
                <a:cs typeface="Arial"/>
              </a:rPr>
              <a:t>are</a:t>
            </a:r>
            <a:r>
              <a:rPr sz="1800" spc="-10" dirty="0">
                <a:latin typeface="Arial"/>
                <a:cs typeface="Arial"/>
              </a:rPr>
              <a:t> “standard” </a:t>
            </a:r>
            <a:r>
              <a:rPr sz="1800" dirty="0">
                <a:latin typeface="Arial"/>
                <a:cs typeface="Arial"/>
              </a:rPr>
              <a:t>risk</a:t>
            </a:r>
            <a:r>
              <a:rPr sz="1800" spc="-15" dirty="0">
                <a:latin typeface="Arial"/>
                <a:cs typeface="Arial"/>
              </a:rPr>
              <a:t> </a:t>
            </a:r>
            <a:r>
              <a:rPr sz="1800" dirty="0">
                <a:latin typeface="Arial"/>
                <a:cs typeface="Arial"/>
              </a:rPr>
              <a:t>factors</a:t>
            </a:r>
            <a:r>
              <a:rPr sz="1800" spc="-15" dirty="0">
                <a:latin typeface="Arial"/>
                <a:cs typeface="Arial"/>
              </a:rPr>
              <a:t> </a:t>
            </a:r>
            <a:r>
              <a:rPr sz="1800" dirty="0">
                <a:latin typeface="Arial"/>
                <a:cs typeface="Arial"/>
              </a:rPr>
              <a:t>used</a:t>
            </a:r>
            <a:r>
              <a:rPr sz="1800" spc="-10" dirty="0">
                <a:latin typeface="Arial"/>
                <a:cs typeface="Arial"/>
              </a:rPr>
              <a:t> </a:t>
            </a:r>
            <a:r>
              <a:rPr sz="1800" dirty="0">
                <a:latin typeface="Arial"/>
                <a:cs typeface="Arial"/>
              </a:rPr>
              <a:t>in</a:t>
            </a:r>
            <a:r>
              <a:rPr sz="1800" spc="-10" dirty="0">
                <a:latin typeface="Arial"/>
                <a:cs typeface="Arial"/>
              </a:rPr>
              <a:t> </a:t>
            </a:r>
            <a:r>
              <a:rPr sz="1800" spc="-25" dirty="0">
                <a:latin typeface="Arial"/>
                <a:cs typeface="Arial"/>
              </a:rPr>
              <a:t>the </a:t>
            </a:r>
            <a:r>
              <a:rPr sz="1800" dirty="0">
                <a:latin typeface="Arial"/>
                <a:cs typeface="Arial"/>
              </a:rPr>
              <a:t>clinic</a:t>
            </a:r>
            <a:r>
              <a:rPr sz="1800" spc="-30" dirty="0">
                <a:latin typeface="Arial"/>
                <a:cs typeface="Arial"/>
              </a:rPr>
              <a:t> </a:t>
            </a:r>
            <a:r>
              <a:rPr sz="1800" dirty="0">
                <a:latin typeface="Arial"/>
                <a:cs typeface="Arial"/>
              </a:rPr>
              <a:t>(not</a:t>
            </a:r>
            <a:r>
              <a:rPr sz="1800" spc="-30" dirty="0">
                <a:latin typeface="Arial"/>
                <a:cs typeface="Arial"/>
              </a:rPr>
              <a:t> </a:t>
            </a:r>
            <a:r>
              <a:rPr sz="1800" spc="-10" dirty="0">
                <a:latin typeface="Arial"/>
                <a:cs typeface="Arial"/>
              </a:rPr>
              <a:t>including genetics)</a:t>
            </a:r>
            <a:endParaRPr sz="1800">
              <a:latin typeface="Arial"/>
              <a:cs typeface="Arial"/>
            </a:endParaRPr>
          </a:p>
        </p:txBody>
      </p:sp>
      <p:sp>
        <p:nvSpPr>
          <p:cNvPr id="10" name="object 10"/>
          <p:cNvSpPr/>
          <p:nvPr/>
        </p:nvSpPr>
        <p:spPr>
          <a:xfrm>
            <a:off x="2734055" y="1865376"/>
            <a:ext cx="512445" cy="76200"/>
          </a:xfrm>
          <a:custGeom>
            <a:avLst/>
            <a:gdLst/>
            <a:ahLst/>
            <a:cxnLst/>
            <a:rect l="l" t="t" r="r" b="b"/>
            <a:pathLst>
              <a:path w="512444" h="76200">
                <a:moveTo>
                  <a:pt x="435863" y="0"/>
                </a:moveTo>
                <a:lnTo>
                  <a:pt x="435863" y="76200"/>
                </a:lnTo>
                <a:lnTo>
                  <a:pt x="493013" y="47625"/>
                </a:lnTo>
                <a:lnTo>
                  <a:pt x="448563" y="47625"/>
                </a:lnTo>
                <a:lnTo>
                  <a:pt x="448563" y="28575"/>
                </a:lnTo>
                <a:lnTo>
                  <a:pt x="493013" y="28575"/>
                </a:lnTo>
                <a:lnTo>
                  <a:pt x="435863" y="0"/>
                </a:lnTo>
                <a:close/>
              </a:path>
              <a:path w="512444" h="76200">
                <a:moveTo>
                  <a:pt x="435863" y="28575"/>
                </a:moveTo>
                <a:lnTo>
                  <a:pt x="0" y="28575"/>
                </a:lnTo>
                <a:lnTo>
                  <a:pt x="0" y="47625"/>
                </a:lnTo>
                <a:lnTo>
                  <a:pt x="435863" y="47625"/>
                </a:lnTo>
                <a:lnTo>
                  <a:pt x="435863" y="28575"/>
                </a:lnTo>
                <a:close/>
              </a:path>
              <a:path w="512444" h="76200">
                <a:moveTo>
                  <a:pt x="493013" y="28575"/>
                </a:moveTo>
                <a:lnTo>
                  <a:pt x="448563" y="28575"/>
                </a:lnTo>
                <a:lnTo>
                  <a:pt x="448563" y="47625"/>
                </a:lnTo>
                <a:lnTo>
                  <a:pt x="493013" y="47625"/>
                </a:lnTo>
                <a:lnTo>
                  <a:pt x="512063" y="38100"/>
                </a:lnTo>
                <a:lnTo>
                  <a:pt x="493013" y="28575"/>
                </a:lnTo>
                <a:close/>
              </a:path>
            </a:pathLst>
          </a:custGeom>
          <a:solidFill>
            <a:srgbClr val="000000"/>
          </a:solidFill>
        </p:spPr>
        <p:txBody>
          <a:bodyPr wrap="square" lIns="0" tIns="0" rIns="0" bIns="0" rtlCol="0"/>
          <a:lstStyle/>
          <a:p>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dirty="0"/>
              <a:t>Predicting</a:t>
            </a:r>
            <a:r>
              <a:rPr spc="-70" dirty="0"/>
              <a:t> </a:t>
            </a:r>
            <a:r>
              <a:rPr dirty="0"/>
              <a:t>CAD</a:t>
            </a:r>
            <a:r>
              <a:rPr spc="-50" dirty="0"/>
              <a:t> </a:t>
            </a:r>
            <a:r>
              <a:rPr dirty="0"/>
              <a:t>-</a:t>
            </a:r>
            <a:r>
              <a:rPr spc="-70" dirty="0"/>
              <a:t> </a:t>
            </a:r>
            <a:r>
              <a:rPr spc="-10" dirty="0"/>
              <a:t>results</a:t>
            </a:r>
          </a:p>
        </p:txBody>
      </p:sp>
      <p:pic>
        <p:nvPicPr>
          <p:cNvPr id="3" name="object 3"/>
          <p:cNvPicPr/>
          <p:nvPr/>
        </p:nvPicPr>
        <p:blipFill>
          <a:blip r:embed="rId2" cstate="print"/>
          <a:stretch>
            <a:fillRect/>
          </a:stretch>
        </p:blipFill>
        <p:spPr>
          <a:xfrm>
            <a:off x="863671" y="1356256"/>
            <a:ext cx="7874765" cy="5294389"/>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dirty="0"/>
              <a:t>Machine</a:t>
            </a:r>
            <a:r>
              <a:rPr spc="-95" dirty="0"/>
              <a:t> </a:t>
            </a:r>
            <a:r>
              <a:rPr dirty="0"/>
              <a:t>learning</a:t>
            </a:r>
            <a:r>
              <a:rPr spc="-105" dirty="0"/>
              <a:t> </a:t>
            </a:r>
            <a:r>
              <a:rPr dirty="0"/>
              <a:t>based</a:t>
            </a:r>
            <a:r>
              <a:rPr spc="-95" dirty="0"/>
              <a:t> </a:t>
            </a:r>
            <a:r>
              <a:rPr spc="-10" dirty="0"/>
              <a:t>methods</a:t>
            </a:r>
          </a:p>
        </p:txBody>
      </p:sp>
      <p:grpSp>
        <p:nvGrpSpPr>
          <p:cNvPr id="3" name="object 3"/>
          <p:cNvGrpSpPr/>
          <p:nvPr/>
        </p:nvGrpSpPr>
        <p:grpSpPr>
          <a:xfrm>
            <a:off x="2080132" y="3327019"/>
            <a:ext cx="121285" cy="403860"/>
            <a:chOff x="2080132" y="3327019"/>
            <a:chExt cx="121285" cy="403860"/>
          </a:xfrm>
        </p:grpSpPr>
        <p:sp>
          <p:nvSpPr>
            <p:cNvPr id="4" name="object 4"/>
            <p:cNvSpPr/>
            <p:nvPr/>
          </p:nvSpPr>
          <p:spPr>
            <a:xfrm>
              <a:off x="2086482" y="3333369"/>
              <a:ext cx="108585" cy="391160"/>
            </a:xfrm>
            <a:custGeom>
              <a:avLst/>
              <a:gdLst/>
              <a:ahLst/>
              <a:cxnLst/>
              <a:rect l="l" t="t" r="r" b="b"/>
              <a:pathLst>
                <a:path w="108585" h="391160">
                  <a:moveTo>
                    <a:pt x="81025" y="0"/>
                  </a:moveTo>
                  <a:lnTo>
                    <a:pt x="27050" y="0"/>
                  </a:lnTo>
                  <a:lnTo>
                    <a:pt x="27050" y="336676"/>
                  </a:lnTo>
                  <a:lnTo>
                    <a:pt x="0" y="336676"/>
                  </a:lnTo>
                  <a:lnTo>
                    <a:pt x="54102" y="390778"/>
                  </a:lnTo>
                  <a:lnTo>
                    <a:pt x="108077" y="336676"/>
                  </a:lnTo>
                  <a:lnTo>
                    <a:pt x="81025" y="336676"/>
                  </a:lnTo>
                  <a:lnTo>
                    <a:pt x="81025" y="0"/>
                  </a:lnTo>
                  <a:close/>
                </a:path>
              </a:pathLst>
            </a:custGeom>
            <a:solidFill>
              <a:srgbClr val="4471C4"/>
            </a:solidFill>
          </p:spPr>
          <p:txBody>
            <a:bodyPr wrap="square" lIns="0" tIns="0" rIns="0" bIns="0" rtlCol="0"/>
            <a:lstStyle/>
            <a:p>
              <a:endParaRPr/>
            </a:p>
          </p:txBody>
        </p:sp>
        <p:sp>
          <p:nvSpPr>
            <p:cNvPr id="5" name="object 5"/>
            <p:cNvSpPr/>
            <p:nvPr/>
          </p:nvSpPr>
          <p:spPr>
            <a:xfrm>
              <a:off x="2086482" y="3333369"/>
              <a:ext cx="108585" cy="391160"/>
            </a:xfrm>
            <a:custGeom>
              <a:avLst/>
              <a:gdLst/>
              <a:ahLst/>
              <a:cxnLst/>
              <a:rect l="l" t="t" r="r" b="b"/>
              <a:pathLst>
                <a:path w="108585" h="391160">
                  <a:moveTo>
                    <a:pt x="0" y="336676"/>
                  </a:moveTo>
                  <a:lnTo>
                    <a:pt x="27050" y="336676"/>
                  </a:lnTo>
                  <a:lnTo>
                    <a:pt x="27050" y="0"/>
                  </a:lnTo>
                  <a:lnTo>
                    <a:pt x="81025" y="0"/>
                  </a:lnTo>
                  <a:lnTo>
                    <a:pt x="81025" y="336676"/>
                  </a:lnTo>
                  <a:lnTo>
                    <a:pt x="108077" y="336676"/>
                  </a:lnTo>
                  <a:lnTo>
                    <a:pt x="54102" y="390778"/>
                  </a:lnTo>
                  <a:lnTo>
                    <a:pt x="0" y="336676"/>
                  </a:lnTo>
                  <a:close/>
                </a:path>
              </a:pathLst>
            </a:custGeom>
            <a:ln w="12700">
              <a:solidFill>
                <a:srgbClr val="2E528F"/>
              </a:solidFill>
            </a:ln>
          </p:spPr>
          <p:txBody>
            <a:bodyPr wrap="square" lIns="0" tIns="0" rIns="0" bIns="0" rtlCol="0"/>
            <a:lstStyle/>
            <a:p>
              <a:endParaRPr/>
            </a:p>
          </p:txBody>
        </p:sp>
      </p:grpSp>
      <p:grpSp>
        <p:nvGrpSpPr>
          <p:cNvPr id="6" name="object 6"/>
          <p:cNvGrpSpPr/>
          <p:nvPr/>
        </p:nvGrpSpPr>
        <p:grpSpPr>
          <a:xfrm>
            <a:off x="357074" y="4370751"/>
            <a:ext cx="448945" cy="393065"/>
            <a:chOff x="357074" y="4370751"/>
            <a:chExt cx="448945" cy="393065"/>
          </a:xfrm>
        </p:grpSpPr>
        <p:sp>
          <p:nvSpPr>
            <p:cNvPr id="7" name="object 7"/>
            <p:cNvSpPr/>
            <p:nvPr/>
          </p:nvSpPr>
          <p:spPr>
            <a:xfrm>
              <a:off x="497191" y="4370751"/>
              <a:ext cx="308610" cy="393065"/>
            </a:xfrm>
            <a:custGeom>
              <a:avLst/>
              <a:gdLst/>
              <a:ahLst/>
              <a:cxnLst/>
              <a:rect l="l" t="t" r="r" b="b"/>
              <a:pathLst>
                <a:path w="308609" h="393064">
                  <a:moveTo>
                    <a:pt x="134512" y="0"/>
                  </a:moveTo>
                  <a:lnTo>
                    <a:pt x="121455" y="2654"/>
                  </a:lnTo>
                  <a:lnTo>
                    <a:pt x="110762" y="9883"/>
                  </a:lnTo>
                  <a:lnTo>
                    <a:pt x="103537" y="20582"/>
                  </a:lnTo>
                  <a:lnTo>
                    <a:pt x="100884" y="33646"/>
                  </a:lnTo>
                  <a:lnTo>
                    <a:pt x="85357" y="90477"/>
                  </a:lnTo>
                  <a:lnTo>
                    <a:pt x="51072" y="132483"/>
                  </a:lnTo>
                  <a:lnTo>
                    <a:pt x="16472" y="158717"/>
                  </a:lnTo>
                  <a:lnTo>
                    <a:pt x="0" y="168232"/>
                  </a:lnTo>
                  <a:lnTo>
                    <a:pt x="0" y="347681"/>
                  </a:lnTo>
                  <a:lnTo>
                    <a:pt x="24616" y="354690"/>
                  </a:lnTo>
                  <a:lnTo>
                    <a:pt x="45608" y="370112"/>
                  </a:lnTo>
                  <a:lnTo>
                    <a:pt x="73219" y="385533"/>
                  </a:lnTo>
                  <a:lnTo>
                    <a:pt x="117698" y="392543"/>
                  </a:lnTo>
                  <a:lnTo>
                    <a:pt x="218582" y="392543"/>
                  </a:lnTo>
                  <a:lnTo>
                    <a:pt x="231639" y="389888"/>
                  </a:lnTo>
                  <a:lnTo>
                    <a:pt x="242332" y="382659"/>
                  </a:lnTo>
                  <a:lnTo>
                    <a:pt x="249556" y="371960"/>
                  </a:lnTo>
                  <a:lnTo>
                    <a:pt x="252210" y="358896"/>
                  </a:lnTo>
                  <a:lnTo>
                    <a:pt x="252210" y="349924"/>
                  </a:lnTo>
                  <a:lnTo>
                    <a:pt x="248847" y="342073"/>
                  </a:lnTo>
                  <a:lnTo>
                    <a:pt x="243242" y="336465"/>
                  </a:lnTo>
                  <a:lnTo>
                    <a:pt x="246605" y="336465"/>
                  </a:lnTo>
                  <a:lnTo>
                    <a:pt x="259662" y="333810"/>
                  </a:lnTo>
                  <a:lnTo>
                    <a:pt x="270355" y="326581"/>
                  </a:lnTo>
                  <a:lnTo>
                    <a:pt x="277580" y="315883"/>
                  </a:lnTo>
                  <a:lnTo>
                    <a:pt x="280233" y="302818"/>
                  </a:lnTo>
                  <a:lnTo>
                    <a:pt x="279611" y="296221"/>
                  </a:lnTo>
                  <a:lnTo>
                    <a:pt x="277781" y="289991"/>
                  </a:lnTo>
                  <a:lnTo>
                    <a:pt x="274795" y="284287"/>
                  </a:lnTo>
                  <a:lnTo>
                    <a:pt x="270705" y="279266"/>
                  </a:lnTo>
                  <a:lnTo>
                    <a:pt x="281205" y="274972"/>
                  </a:lnTo>
                  <a:lnTo>
                    <a:pt x="289551" y="267630"/>
                  </a:lnTo>
                  <a:lnTo>
                    <a:pt x="295059" y="257974"/>
                  </a:lnTo>
                  <a:lnTo>
                    <a:pt x="297047" y="246741"/>
                  </a:lnTo>
                  <a:lnTo>
                    <a:pt x="296329" y="239731"/>
                  </a:lnTo>
                  <a:lnTo>
                    <a:pt x="294245" y="233142"/>
                  </a:lnTo>
                  <a:lnTo>
                    <a:pt x="290900" y="227184"/>
                  </a:lnTo>
                  <a:lnTo>
                    <a:pt x="286398" y="222067"/>
                  </a:lnTo>
                  <a:lnTo>
                    <a:pt x="295252" y="217318"/>
                  </a:lnTo>
                  <a:lnTo>
                    <a:pt x="302162" y="210150"/>
                  </a:lnTo>
                  <a:lnTo>
                    <a:pt x="306654" y="201090"/>
                  </a:lnTo>
                  <a:lnTo>
                    <a:pt x="308257" y="190663"/>
                  </a:lnTo>
                  <a:lnTo>
                    <a:pt x="305603" y="177599"/>
                  </a:lnTo>
                  <a:lnTo>
                    <a:pt x="298378" y="166900"/>
                  </a:lnTo>
                  <a:lnTo>
                    <a:pt x="287686" y="159672"/>
                  </a:lnTo>
                  <a:lnTo>
                    <a:pt x="274629" y="157017"/>
                  </a:lnTo>
                  <a:lnTo>
                    <a:pt x="159172" y="157017"/>
                  </a:lnTo>
                  <a:lnTo>
                    <a:pt x="151886" y="149727"/>
                  </a:lnTo>
                  <a:lnTo>
                    <a:pt x="151326" y="140754"/>
                  </a:lnTo>
                  <a:lnTo>
                    <a:pt x="159943" y="112225"/>
                  </a:lnTo>
                  <a:lnTo>
                    <a:pt x="165591" y="81373"/>
                  </a:lnTo>
                  <a:lnTo>
                    <a:pt x="168140" y="33646"/>
                  </a:lnTo>
                  <a:lnTo>
                    <a:pt x="165486" y="20582"/>
                  </a:lnTo>
                  <a:lnTo>
                    <a:pt x="158261" y="9883"/>
                  </a:lnTo>
                  <a:lnTo>
                    <a:pt x="147569" y="2654"/>
                  </a:lnTo>
                  <a:lnTo>
                    <a:pt x="134512" y="0"/>
                  </a:lnTo>
                  <a:close/>
                </a:path>
              </a:pathLst>
            </a:custGeom>
            <a:solidFill>
              <a:srgbClr val="000000"/>
            </a:solidFill>
          </p:spPr>
          <p:txBody>
            <a:bodyPr wrap="square" lIns="0" tIns="0" rIns="0" bIns="0" rtlCol="0"/>
            <a:lstStyle/>
            <a:p>
              <a:endParaRPr/>
            </a:p>
          </p:txBody>
        </p:sp>
        <p:pic>
          <p:nvPicPr>
            <p:cNvPr id="8" name="object 8"/>
            <p:cNvPicPr/>
            <p:nvPr/>
          </p:nvPicPr>
          <p:blipFill>
            <a:blip r:embed="rId2" cstate="print"/>
            <a:stretch>
              <a:fillRect/>
            </a:stretch>
          </p:blipFill>
          <p:spPr>
            <a:xfrm>
              <a:off x="357074" y="4510945"/>
              <a:ext cx="106488" cy="235525"/>
            </a:xfrm>
            <a:prstGeom prst="rect">
              <a:avLst/>
            </a:prstGeom>
          </p:spPr>
        </p:pic>
      </p:grpSp>
      <p:sp>
        <p:nvSpPr>
          <p:cNvPr id="9" name="object 9"/>
          <p:cNvSpPr/>
          <p:nvPr/>
        </p:nvSpPr>
        <p:spPr>
          <a:xfrm>
            <a:off x="2988551" y="5368378"/>
            <a:ext cx="546100" cy="478155"/>
          </a:xfrm>
          <a:custGeom>
            <a:avLst/>
            <a:gdLst/>
            <a:ahLst/>
            <a:cxnLst/>
            <a:rect l="l" t="t" r="r" b="b"/>
            <a:pathLst>
              <a:path w="546100" h="478154">
                <a:moveTo>
                  <a:pt x="129667" y="47790"/>
                </a:moveTo>
                <a:lnTo>
                  <a:pt x="127495" y="37172"/>
                </a:lnTo>
                <a:lnTo>
                  <a:pt x="121640" y="28511"/>
                </a:lnTo>
                <a:lnTo>
                  <a:pt x="112979" y="22644"/>
                </a:lnTo>
                <a:lnTo>
                  <a:pt x="102362" y="20485"/>
                </a:lnTo>
                <a:lnTo>
                  <a:pt x="0" y="20485"/>
                </a:lnTo>
                <a:lnTo>
                  <a:pt x="0" y="307263"/>
                </a:lnTo>
                <a:lnTo>
                  <a:pt x="102362" y="307263"/>
                </a:lnTo>
                <a:lnTo>
                  <a:pt x="112979" y="305092"/>
                </a:lnTo>
                <a:lnTo>
                  <a:pt x="121640" y="299237"/>
                </a:lnTo>
                <a:lnTo>
                  <a:pt x="127495" y="290563"/>
                </a:lnTo>
                <a:lnTo>
                  <a:pt x="129667" y="279946"/>
                </a:lnTo>
                <a:lnTo>
                  <a:pt x="129667" y="47790"/>
                </a:lnTo>
                <a:close/>
              </a:path>
              <a:path w="546100" h="478154">
                <a:moveTo>
                  <a:pt x="545947" y="245808"/>
                </a:moveTo>
                <a:lnTo>
                  <a:pt x="544156" y="233413"/>
                </a:lnTo>
                <a:lnTo>
                  <a:pt x="538784" y="222427"/>
                </a:lnTo>
                <a:lnTo>
                  <a:pt x="530339" y="213563"/>
                </a:lnTo>
                <a:lnTo>
                  <a:pt x="519328" y="207568"/>
                </a:lnTo>
                <a:lnTo>
                  <a:pt x="525411" y="201904"/>
                </a:lnTo>
                <a:lnTo>
                  <a:pt x="529628" y="194525"/>
                </a:lnTo>
                <a:lnTo>
                  <a:pt x="531380" y="186410"/>
                </a:lnTo>
                <a:lnTo>
                  <a:pt x="531622" y="170230"/>
                </a:lnTo>
                <a:lnTo>
                  <a:pt x="525843" y="155714"/>
                </a:lnTo>
                <a:lnTo>
                  <a:pt x="515048" y="144424"/>
                </a:lnTo>
                <a:lnTo>
                  <a:pt x="500227" y="137922"/>
                </a:lnTo>
                <a:lnTo>
                  <a:pt x="505231" y="131737"/>
                </a:lnTo>
                <a:lnTo>
                  <a:pt x="508889" y="124752"/>
                </a:lnTo>
                <a:lnTo>
                  <a:pt x="511111" y="117182"/>
                </a:lnTo>
                <a:lnTo>
                  <a:pt x="511822" y="109245"/>
                </a:lnTo>
                <a:lnTo>
                  <a:pt x="508571" y="93319"/>
                </a:lnTo>
                <a:lnTo>
                  <a:pt x="499795" y="80314"/>
                </a:lnTo>
                <a:lnTo>
                  <a:pt x="486791" y="71526"/>
                </a:lnTo>
                <a:lnTo>
                  <a:pt x="470877" y="68275"/>
                </a:lnTo>
                <a:lnTo>
                  <a:pt x="466788" y="68275"/>
                </a:lnTo>
                <a:lnTo>
                  <a:pt x="471525" y="62369"/>
                </a:lnTo>
                <a:lnTo>
                  <a:pt x="474980" y="55714"/>
                </a:lnTo>
                <a:lnTo>
                  <a:pt x="477062" y="48514"/>
                </a:lnTo>
                <a:lnTo>
                  <a:pt x="477697" y="40970"/>
                </a:lnTo>
                <a:lnTo>
                  <a:pt x="474446" y="25044"/>
                </a:lnTo>
                <a:lnTo>
                  <a:pt x="465670" y="12039"/>
                </a:lnTo>
                <a:lnTo>
                  <a:pt x="452678" y="3251"/>
                </a:lnTo>
                <a:lnTo>
                  <a:pt x="436753" y="0"/>
                </a:lnTo>
                <a:lnTo>
                  <a:pt x="313918" y="0"/>
                </a:lnTo>
                <a:lnTo>
                  <a:pt x="259765" y="8534"/>
                </a:lnTo>
                <a:lnTo>
                  <a:pt x="226136" y="27305"/>
                </a:lnTo>
                <a:lnTo>
                  <a:pt x="200583" y="46088"/>
                </a:lnTo>
                <a:lnTo>
                  <a:pt x="170611" y="54622"/>
                </a:lnTo>
                <a:lnTo>
                  <a:pt x="170611" y="273126"/>
                </a:lnTo>
                <a:lnTo>
                  <a:pt x="184162" y="280720"/>
                </a:lnTo>
                <a:lnTo>
                  <a:pt x="214731" y="301498"/>
                </a:lnTo>
                <a:lnTo>
                  <a:pt x="250799" y="334873"/>
                </a:lnTo>
                <a:lnTo>
                  <a:pt x="280860" y="380225"/>
                </a:lnTo>
                <a:lnTo>
                  <a:pt x="296659" y="452945"/>
                </a:lnTo>
                <a:lnTo>
                  <a:pt x="305435" y="465963"/>
                </a:lnTo>
                <a:lnTo>
                  <a:pt x="318452" y="474738"/>
                </a:lnTo>
                <a:lnTo>
                  <a:pt x="334391" y="477964"/>
                </a:lnTo>
                <a:lnTo>
                  <a:pt x="350329" y="474738"/>
                </a:lnTo>
                <a:lnTo>
                  <a:pt x="363347" y="465963"/>
                </a:lnTo>
                <a:lnTo>
                  <a:pt x="372122" y="452945"/>
                </a:lnTo>
                <a:lnTo>
                  <a:pt x="375335" y="436994"/>
                </a:lnTo>
                <a:lnTo>
                  <a:pt x="372237" y="378879"/>
                </a:lnTo>
                <a:lnTo>
                  <a:pt x="365353" y="341312"/>
                </a:lnTo>
                <a:lnTo>
                  <a:pt x="354863" y="306578"/>
                </a:lnTo>
                <a:lnTo>
                  <a:pt x="356755" y="298894"/>
                </a:lnTo>
                <a:lnTo>
                  <a:pt x="361200" y="292646"/>
                </a:lnTo>
                <a:lnTo>
                  <a:pt x="367588" y="288417"/>
                </a:lnTo>
                <a:lnTo>
                  <a:pt x="375335" y="286778"/>
                </a:lnTo>
                <a:lnTo>
                  <a:pt x="505002" y="286778"/>
                </a:lnTo>
                <a:lnTo>
                  <a:pt x="520915" y="283527"/>
                </a:lnTo>
                <a:lnTo>
                  <a:pt x="533920" y="274739"/>
                </a:lnTo>
                <a:lnTo>
                  <a:pt x="542696" y="261734"/>
                </a:lnTo>
                <a:lnTo>
                  <a:pt x="545947" y="245808"/>
                </a:lnTo>
                <a:close/>
              </a:path>
            </a:pathLst>
          </a:custGeom>
          <a:solidFill>
            <a:srgbClr val="000000"/>
          </a:solidFill>
        </p:spPr>
        <p:txBody>
          <a:bodyPr wrap="square" lIns="0" tIns="0" rIns="0" bIns="0" rtlCol="0"/>
          <a:lstStyle/>
          <a:p>
            <a:endParaRPr/>
          </a:p>
        </p:txBody>
      </p:sp>
      <p:sp>
        <p:nvSpPr>
          <p:cNvPr id="10" name="object 10"/>
          <p:cNvSpPr txBox="1"/>
          <p:nvPr/>
        </p:nvSpPr>
        <p:spPr>
          <a:xfrm>
            <a:off x="718819" y="1646377"/>
            <a:ext cx="9271635" cy="4994910"/>
          </a:xfrm>
          <a:prstGeom prst="rect">
            <a:avLst/>
          </a:prstGeom>
        </p:spPr>
        <p:txBody>
          <a:bodyPr vert="horz" wrap="square" lIns="0" tIns="13335" rIns="0" bIns="0" rtlCol="0">
            <a:spAutoFit/>
          </a:bodyPr>
          <a:lstStyle/>
          <a:p>
            <a:pPr marL="354965" indent="-342265">
              <a:lnSpc>
                <a:spcPct val="100000"/>
              </a:lnSpc>
              <a:spcBef>
                <a:spcPts val="105"/>
              </a:spcBef>
              <a:buChar char="•"/>
              <a:tabLst>
                <a:tab pos="354965" algn="l"/>
              </a:tabLst>
            </a:pPr>
            <a:r>
              <a:rPr sz="2000" dirty="0">
                <a:latin typeface="Arial"/>
                <a:cs typeface="Arial"/>
              </a:rPr>
              <a:t>So</a:t>
            </a:r>
            <a:r>
              <a:rPr sz="2000" spc="-35" dirty="0">
                <a:latin typeface="Arial"/>
                <a:cs typeface="Arial"/>
              </a:rPr>
              <a:t> </a:t>
            </a:r>
            <a:r>
              <a:rPr sz="2000" spc="-10" dirty="0">
                <a:latin typeface="Arial"/>
                <a:cs typeface="Arial"/>
              </a:rPr>
              <a:t>far,</a:t>
            </a:r>
            <a:r>
              <a:rPr sz="2000" spc="-60" dirty="0">
                <a:latin typeface="Arial"/>
                <a:cs typeface="Arial"/>
              </a:rPr>
              <a:t> </a:t>
            </a:r>
            <a:r>
              <a:rPr sz="2000" dirty="0">
                <a:latin typeface="Arial"/>
                <a:cs typeface="Arial"/>
              </a:rPr>
              <a:t>we</a:t>
            </a:r>
            <a:r>
              <a:rPr sz="2000" spc="-20" dirty="0">
                <a:latin typeface="Arial"/>
                <a:cs typeface="Arial"/>
              </a:rPr>
              <a:t> </a:t>
            </a:r>
            <a:r>
              <a:rPr sz="2000" dirty="0">
                <a:latin typeface="Arial"/>
                <a:cs typeface="Arial"/>
              </a:rPr>
              <a:t>have</a:t>
            </a:r>
            <a:r>
              <a:rPr sz="2000" spc="-50" dirty="0">
                <a:latin typeface="Arial"/>
                <a:cs typeface="Arial"/>
              </a:rPr>
              <a:t> </a:t>
            </a:r>
            <a:r>
              <a:rPr sz="2000" dirty="0">
                <a:latin typeface="Arial"/>
                <a:cs typeface="Arial"/>
              </a:rPr>
              <a:t>seen</a:t>
            </a:r>
            <a:r>
              <a:rPr sz="2000" spc="-50" dirty="0">
                <a:latin typeface="Arial"/>
                <a:cs typeface="Arial"/>
              </a:rPr>
              <a:t> </a:t>
            </a:r>
            <a:r>
              <a:rPr sz="2000" spc="-10" dirty="0">
                <a:latin typeface="Arial"/>
                <a:cs typeface="Arial"/>
              </a:rPr>
              <a:t>knowledge-</a:t>
            </a:r>
            <a:r>
              <a:rPr sz="2000" dirty="0">
                <a:latin typeface="Arial"/>
                <a:cs typeface="Arial"/>
              </a:rPr>
              <a:t>driven</a:t>
            </a:r>
            <a:r>
              <a:rPr sz="2000" spc="-65" dirty="0">
                <a:latin typeface="Arial"/>
                <a:cs typeface="Arial"/>
              </a:rPr>
              <a:t> </a:t>
            </a:r>
            <a:r>
              <a:rPr sz="2000" dirty="0">
                <a:latin typeface="Arial"/>
                <a:cs typeface="Arial"/>
              </a:rPr>
              <a:t>approaches</a:t>
            </a:r>
            <a:r>
              <a:rPr sz="2000" spc="-70" dirty="0">
                <a:latin typeface="Arial"/>
                <a:cs typeface="Arial"/>
              </a:rPr>
              <a:t> </a:t>
            </a:r>
            <a:r>
              <a:rPr sz="2000" dirty="0">
                <a:latin typeface="Arial"/>
                <a:cs typeface="Arial"/>
              </a:rPr>
              <a:t>following</a:t>
            </a:r>
            <a:r>
              <a:rPr sz="2000" spc="-25" dirty="0">
                <a:latin typeface="Arial"/>
                <a:cs typeface="Arial"/>
              </a:rPr>
              <a:t> </a:t>
            </a:r>
            <a:r>
              <a:rPr sz="2000" dirty="0">
                <a:latin typeface="Arial"/>
                <a:cs typeface="Arial"/>
              </a:rPr>
              <a:t>GWAS</a:t>
            </a:r>
            <a:r>
              <a:rPr sz="2000" spc="-50" dirty="0">
                <a:latin typeface="Arial"/>
                <a:cs typeface="Arial"/>
              </a:rPr>
              <a:t> </a:t>
            </a:r>
            <a:r>
              <a:rPr sz="2000" spc="-10" dirty="0">
                <a:latin typeface="Arial"/>
                <a:cs typeface="Arial"/>
              </a:rPr>
              <a:t>results</a:t>
            </a:r>
            <a:endParaRPr sz="2000">
              <a:latin typeface="Arial"/>
              <a:cs typeface="Arial"/>
            </a:endParaRPr>
          </a:p>
          <a:p>
            <a:pPr marL="354965" indent="-342265">
              <a:lnSpc>
                <a:spcPct val="100000"/>
              </a:lnSpc>
              <a:buChar char="•"/>
              <a:tabLst>
                <a:tab pos="354965" algn="l"/>
              </a:tabLst>
            </a:pPr>
            <a:r>
              <a:rPr sz="2000" dirty="0">
                <a:latin typeface="Arial"/>
                <a:cs typeface="Arial"/>
              </a:rPr>
              <a:t>Most</a:t>
            </a:r>
            <a:r>
              <a:rPr sz="2000" spc="-45" dirty="0">
                <a:latin typeface="Arial"/>
                <a:cs typeface="Arial"/>
              </a:rPr>
              <a:t> </a:t>
            </a:r>
            <a:r>
              <a:rPr sz="2000" dirty="0">
                <a:latin typeface="Arial"/>
                <a:cs typeface="Arial"/>
              </a:rPr>
              <a:t>are</a:t>
            </a:r>
            <a:r>
              <a:rPr sz="2000" spc="-20" dirty="0">
                <a:latin typeface="Arial"/>
                <a:cs typeface="Arial"/>
              </a:rPr>
              <a:t> </a:t>
            </a:r>
            <a:r>
              <a:rPr sz="2000" dirty="0">
                <a:latin typeface="Arial"/>
                <a:cs typeface="Arial"/>
              </a:rPr>
              <a:t>linear</a:t>
            </a:r>
            <a:r>
              <a:rPr sz="2000" spc="-20" dirty="0">
                <a:latin typeface="Arial"/>
                <a:cs typeface="Arial"/>
              </a:rPr>
              <a:t> </a:t>
            </a:r>
            <a:r>
              <a:rPr sz="2000" spc="-10" dirty="0">
                <a:latin typeface="Arial"/>
                <a:cs typeface="Arial"/>
              </a:rPr>
              <a:t>methods</a:t>
            </a:r>
            <a:endParaRPr sz="2000">
              <a:latin typeface="Arial"/>
              <a:cs typeface="Arial"/>
            </a:endParaRPr>
          </a:p>
          <a:p>
            <a:pPr>
              <a:lnSpc>
                <a:spcPct val="100000"/>
              </a:lnSpc>
              <a:spcBef>
                <a:spcPts val="100"/>
              </a:spcBef>
              <a:buFont typeface="Arial"/>
              <a:buChar char="•"/>
            </a:pPr>
            <a:endParaRPr sz="2000">
              <a:latin typeface="Arial"/>
              <a:cs typeface="Arial"/>
            </a:endParaRPr>
          </a:p>
          <a:p>
            <a:pPr marL="354965" indent="-342265">
              <a:lnSpc>
                <a:spcPct val="100000"/>
              </a:lnSpc>
              <a:buChar char="•"/>
              <a:tabLst>
                <a:tab pos="354965" algn="l"/>
              </a:tabLst>
            </a:pPr>
            <a:r>
              <a:rPr sz="2000" spc="-10" dirty="0">
                <a:latin typeface="Arial"/>
                <a:cs typeface="Arial"/>
              </a:rPr>
              <a:t>However,</a:t>
            </a:r>
            <a:r>
              <a:rPr sz="2000" spc="-55" dirty="0">
                <a:latin typeface="Arial"/>
                <a:cs typeface="Arial"/>
              </a:rPr>
              <a:t> </a:t>
            </a:r>
            <a:r>
              <a:rPr sz="2000" dirty="0">
                <a:latin typeface="Arial"/>
                <a:cs typeface="Arial"/>
              </a:rPr>
              <a:t>the</a:t>
            </a:r>
            <a:r>
              <a:rPr sz="2000" spc="-35" dirty="0">
                <a:latin typeface="Arial"/>
                <a:cs typeface="Arial"/>
              </a:rPr>
              <a:t> </a:t>
            </a:r>
            <a:r>
              <a:rPr sz="2000" dirty="0">
                <a:latin typeface="Arial"/>
                <a:cs typeface="Arial"/>
              </a:rPr>
              <a:t>optimal</a:t>
            </a:r>
            <a:r>
              <a:rPr sz="2000" spc="-35" dirty="0">
                <a:latin typeface="Arial"/>
                <a:cs typeface="Arial"/>
              </a:rPr>
              <a:t> </a:t>
            </a:r>
            <a:r>
              <a:rPr sz="2000" dirty="0">
                <a:latin typeface="Arial"/>
                <a:cs typeface="Arial"/>
              </a:rPr>
              <a:t>PRS/PGS</a:t>
            </a:r>
            <a:r>
              <a:rPr sz="2000" spc="-20" dirty="0">
                <a:latin typeface="Arial"/>
                <a:cs typeface="Arial"/>
              </a:rPr>
              <a:t> </a:t>
            </a:r>
            <a:r>
              <a:rPr sz="2000" dirty="0">
                <a:latin typeface="Arial"/>
                <a:cs typeface="Arial"/>
              </a:rPr>
              <a:t>can</a:t>
            </a:r>
            <a:r>
              <a:rPr sz="2000" spc="-45" dirty="0">
                <a:latin typeface="Arial"/>
                <a:cs typeface="Arial"/>
              </a:rPr>
              <a:t> </a:t>
            </a:r>
            <a:r>
              <a:rPr sz="2000" dirty="0">
                <a:latin typeface="Arial"/>
                <a:cs typeface="Arial"/>
              </a:rPr>
              <a:t>be</a:t>
            </a:r>
            <a:r>
              <a:rPr sz="2000" spc="-10" dirty="0">
                <a:latin typeface="Arial"/>
                <a:cs typeface="Arial"/>
              </a:rPr>
              <a:t> </a:t>
            </a:r>
            <a:r>
              <a:rPr sz="2000" dirty="0">
                <a:latin typeface="Arial"/>
                <a:cs typeface="Arial"/>
              </a:rPr>
              <a:t>seen</a:t>
            </a:r>
            <a:r>
              <a:rPr sz="2000" spc="-45" dirty="0">
                <a:latin typeface="Arial"/>
                <a:cs typeface="Arial"/>
              </a:rPr>
              <a:t> </a:t>
            </a:r>
            <a:r>
              <a:rPr sz="2000" dirty="0">
                <a:latin typeface="Arial"/>
                <a:cs typeface="Arial"/>
              </a:rPr>
              <a:t>as</a:t>
            </a:r>
            <a:r>
              <a:rPr sz="2000" spc="-30" dirty="0">
                <a:latin typeface="Arial"/>
                <a:cs typeface="Arial"/>
              </a:rPr>
              <a:t> </a:t>
            </a:r>
            <a:r>
              <a:rPr sz="2000" dirty="0">
                <a:latin typeface="Arial"/>
                <a:cs typeface="Arial"/>
              </a:rPr>
              <a:t>a</a:t>
            </a:r>
            <a:r>
              <a:rPr sz="2000" spc="-30" dirty="0">
                <a:latin typeface="Arial"/>
                <a:cs typeface="Arial"/>
              </a:rPr>
              <a:t> </a:t>
            </a:r>
            <a:r>
              <a:rPr sz="2000" dirty="0">
                <a:latin typeface="Arial"/>
                <a:cs typeface="Arial"/>
              </a:rPr>
              <a:t>modelling/prediction</a:t>
            </a:r>
            <a:r>
              <a:rPr sz="2000" spc="-60" dirty="0">
                <a:latin typeface="Arial"/>
                <a:cs typeface="Arial"/>
              </a:rPr>
              <a:t> </a:t>
            </a:r>
            <a:r>
              <a:rPr sz="2000" spc="-10" dirty="0">
                <a:latin typeface="Arial"/>
                <a:cs typeface="Arial"/>
              </a:rPr>
              <a:t>problem</a:t>
            </a:r>
            <a:endParaRPr sz="2000">
              <a:latin typeface="Arial"/>
              <a:cs typeface="Arial"/>
            </a:endParaRPr>
          </a:p>
          <a:p>
            <a:pPr marL="354965" indent="-342265">
              <a:lnSpc>
                <a:spcPct val="100000"/>
              </a:lnSpc>
              <a:buChar char="•"/>
              <a:tabLst>
                <a:tab pos="354965" algn="l"/>
              </a:tabLst>
            </a:pPr>
            <a:r>
              <a:rPr sz="2000" dirty="0">
                <a:latin typeface="Arial"/>
                <a:cs typeface="Arial"/>
              </a:rPr>
              <a:t>We</a:t>
            </a:r>
            <a:r>
              <a:rPr sz="2000" spc="-30" dirty="0">
                <a:latin typeface="Arial"/>
                <a:cs typeface="Arial"/>
              </a:rPr>
              <a:t> </a:t>
            </a:r>
            <a:r>
              <a:rPr sz="2000" dirty="0">
                <a:latin typeface="Arial"/>
                <a:cs typeface="Arial"/>
              </a:rPr>
              <a:t>want</a:t>
            </a:r>
            <a:r>
              <a:rPr sz="2000" spc="-35" dirty="0">
                <a:latin typeface="Arial"/>
                <a:cs typeface="Arial"/>
              </a:rPr>
              <a:t> </a:t>
            </a:r>
            <a:r>
              <a:rPr sz="2000" dirty="0">
                <a:latin typeface="Arial"/>
                <a:cs typeface="Arial"/>
              </a:rPr>
              <a:t>to</a:t>
            </a:r>
            <a:r>
              <a:rPr sz="2000" spc="-35" dirty="0">
                <a:latin typeface="Arial"/>
                <a:cs typeface="Arial"/>
              </a:rPr>
              <a:t> </a:t>
            </a:r>
            <a:r>
              <a:rPr sz="2000" dirty="0">
                <a:latin typeface="Arial"/>
                <a:cs typeface="Arial"/>
              </a:rPr>
              <a:t>find</a:t>
            </a:r>
            <a:r>
              <a:rPr sz="2000" spc="-10" dirty="0">
                <a:latin typeface="Arial"/>
                <a:cs typeface="Arial"/>
              </a:rPr>
              <a:t> </a:t>
            </a:r>
            <a:r>
              <a:rPr sz="2000" dirty="0">
                <a:latin typeface="Arial"/>
                <a:cs typeface="Arial"/>
              </a:rPr>
              <a:t>a</a:t>
            </a:r>
            <a:r>
              <a:rPr sz="2000" spc="-30" dirty="0">
                <a:latin typeface="Arial"/>
                <a:cs typeface="Arial"/>
              </a:rPr>
              <a:t> </a:t>
            </a:r>
            <a:r>
              <a:rPr sz="2000" dirty="0">
                <a:latin typeface="Arial"/>
                <a:cs typeface="Arial"/>
              </a:rPr>
              <a:t>way</a:t>
            </a:r>
            <a:r>
              <a:rPr sz="2000" spc="-10" dirty="0">
                <a:latin typeface="Arial"/>
                <a:cs typeface="Arial"/>
              </a:rPr>
              <a:t> </a:t>
            </a:r>
            <a:r>
              <a:rPr sz="2000" dirty="0">
                <a:latin typeface="Arial"/>
                <a:cs typeface="Arial"/>
              </a:rPr>
              <a:t>to</a:t>
            </a:r>
            <a:r>
              <a:rPr sz="2000" spc="-30" dirty="0">
                <a:latin typeface="Arial"/>
                <a:cs typeface="Arial"/>
              </a:rPr>
              <a:t> </a:t>
            </a:r>
            <a:r>
              <a:rPr sz="2000" dirty="0">
                <a:latin typeface="Arial"/>
                <a:cs typeface="Arial"/>
              </a:rPr>
              <a:t>model</a:t>
            </a:r>
            <a:r>
              <a:rPr sz="2000" spc="-25"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outcome</a:t>
            </a:r>
            <a:r>
              <a:rPr sz="2000" spc="-40" dirty="0">
                <a:latin typeface="Arial"/>
                <a:cs typeface="Arial"/>
              </a:rPr>
              <a:t> </a:t>
            </a:r>
            <a:r>
              <a:rPr sz="2000" dirty="0">
                <a:latin typeface="Arial"/>
                <a:cs typeface="Arial"/>
              </a:rPr>
              <a:t>using</a:t>
            </a:r>
            <a:r>
              <a:rPr sz="2000" spc="-25" dirty="0">
                <a:latin typeface="Arial"/>
                <a:cs typeface="Arial"/>
              </a:rPr>
              <a:t> </a:t>
            </a:r>
            <a:r>
              <a:rPr sz="2000" dirty="0">
                <a:latin typeface="Arial"/>
                <a:cs typeface="Arial"/>
              </a:rPr>
              <a:t>genetic</a:t>
            </a:r>
            <a:r>
              <a:rPr sz="2000" spc="-40" dirty="0">
                <a:latin typeface="Arial"/>
                <a:cs typeface="Arial"/>
              </a:rPr>
              <a:t> </a:t>
            </a:r>
            <a:r>
              <a:rPr sz="2000" spc="-10" dirty="0">
                <a:latin typeface="Arial"/>
                <a:cs typeface="Arial"/>
              </a:rPr>
              <a:t>variables</a:t>
            </a:r>
            <a:endParaRPr sz="2000">
              <a:latin typeface="Arial"/>
              <a:cs typeface="Arial"/>
            </a:endParaRPr>
          </a:p>
          <a:p>
            <a:pPr>
              <a:lnSpc>
                <a:spcPct val="100000"/>
              </a:lnSpc>
              <a:buFont typeface="Arial"/>
              <a:buChar char="•"/>
            </a:pPr>
            <a:endParaRPr sz="2000">
              <a:latin typeface="Arial"/>
              <a:cs typeface="Arial"/>
            </a:endParaRPr>
          </a:p>
          <a:p>
            <a:pPr>
              <a:lnSpc>
                <a:spcPct val="100000"/>
              </a:lnSpc>
              <a:spcBef>
                <a:spcPts val="204"/>
              </a:spcBef>
              <a:buFont typeface="Arial"/>
              <a:buChar char="•"/>
            </a:pPr>
            <a:endParaRPr sz="2000">
              <a:latin typeface="Arial"/>
              <a:cs typeface="Arial"/>
            </a:endParaRPr>
          </a:p>
          <a:p>
            <a:pPr marL="12700">
              <a:lnSpc>
                <a:spcPct val="100000"/>
              </a:lnSpc>
            </a:pPr>
            <a:r>
              <a:rPr sz="2000" b="1" dirty="0">
                <a:latin typeface="Arial"/>
                <a:cs typeface="Arial"/>
              </a:rPr>
              <a:t>MACHINE</a:t>
            </a:r>
            <a:r>
              <a:rPr sz="2000" b="1" spc="-5" dirty="0">
                <a:latin typeface="Arial"/>
                <a:cs typeface="Arial"/>
              </a:rPr>
              <a:t> </a:t>
            </a:r>
            <a:r>
              <a:rPr sz="2000" b="1" spc="-10" dirty="0">
                <a:latin typeface="Arial"/>
                <a:cs typeface="Arial"/>
              </a:rPr>
              <a:t>LEARNING</a:t>
            </a:r>
            <a:r>
              <a:rPr sz="2000" b="1" spc="-80" dirty="0">
                <a:latin typeface="Arial"/>
                <a:cs typeface="Arial"/>
              </a:rPr>
              <a:t> </a:t>
            </a:r>
            <a:r>
              <a:rPr sz="2000" b="1" spc="-10" dirty="0">
                <a:latin typeface="Arial"/>
                <a:cs typeface="Arial"/>
              </a:rPr>
              <a:t>APPROACHES</a:t>
            </a:r>
            <a:endParaRPr sz="2000">
              <a:latin typeface="Arial"/>
              <a:cs typeface="Arial"/>
            </a:endParaRPr>
          </a:p>
          <a:p>
            <a:pPr>
              <a:lnSpc>
                <a:spcPct val="100000"/>
              </a:lnSpc>
              <a:spcBef>
                <a:spcPts val="100"/>
              </a:spcBef>
            </a:pPr>
            <a:endParaRPr sz="2000">
              <a:latin typeface="Arial"/>
              <a:cs typeface="Arial"/>
            </a:endParaRPr>
          </a:p>
          <a:p>
            <a:pPr marL="455930" lvl="1" indent="-152400">
              <a:lnSpc>
                <a:spcPct val="100000"/>
              </a:lnSpc>
              <a:spcBef>
                <a:spcPts val="5"/>
              </a:spcBef>
              <a:buChar char="-"/>
              <a:tabLst>
                <a:tab pos="455930" algn="l"/>
              </a:tabLst>
            </a:pPr>
            <a:r>
              <a:rPr sz="2000" dirty="0">
                <a:latin typeface="Arial"/>
                <a:cs typeface="Arial"/>
              </a:rPr>
              <a:t>non-linear</a:t>
            </a:r>
            <a:r>
              <a:rPr sz="2000" spc="-40" dirty="0">
                <a:latin typeface="Arial"/>
                <a:cs typeface="Arial"/>
              </a:rPr>
              <a:t> </a:t>
            </a:r>
            <a:r>
              <a:rPr sz="2000" dirty="0">
                <a:latin typeface="Arial"/>
                <a:cs typeface="Arial"/>
              </a:rPr>
              <a:t>complex</a:t>
            </a:r>
            <a:r>
              <a:rPr sz="2000" spc="-50" dirty="0">
                <a:latin typeface="Arial"/>
                <a:cs typeface="Arial"/>
              </a:rPr>
              <a:t> </a:t>
            </a:r>
            <a:r>
              <a:rPr sz="2000" dirty="0">
                <a:latin typeface="Arial"/>
                <a:cs typeface="Arial"/>
              </a:rPr>
              <a:t>modelling</a:t>
            </a:r>
            <a:r>
              <a:rPr sz="2000" spc="-15" dirty="0">
                <a:latin typeface="Arial"/>
                <a:cs typeface="Arial"/>
              </a:rPr>
              <a:t> </a:t>
            </a:r>
            <a:r>
              <a:rPr sz="2000" dirty="0">
                <a:latin typeface="Arial"/>
                <a:cs typeface="Arial"/>
              </a:rPr>
              <a:t>is</a:t>
            </a:r>
            <a:r>
              <a:rPr sz="2000" spc="-25" dirty="0">
                <a:latin typeface="Arial"/>
                <a:cs typeface="Arial"/>
              </a:rPr>
              <a:t> </a:t>
            </a:r>
            <a:r>
              <a:rPr sz="2000" spc="-10" dirty="0">
                <a:latin typeface="Arial"/>
                <a:cs typeface="Arial"/>
              </a:rPr>
              <a:t>possible</a:t>
            </a:r>
            <a:endParaRPr sz="2000">
              <a:latin typeface="Arial"/>
              <a:cs typeface="Arial"/>
            </a:endParaRPr>
          </a:p>
          <a:p>
            <a:pPr lvl="1">
              <a:lnSpc>
                <a:spcPct val="100000"/>
              </a:lnSpc>
              <a:spcBef>
                <a:spcPts val="2110"/>
              </a:spcBef>
              <a:buFont typeface="Arial"/>
              <a:buChar char="-"/>
            </a:pPr>
            <a:endParaRPr sz="2000">
              <a:latin typeface="Arial"/>
              <a:cs typeface="Arial"/>
            </a:endParaRPr>
          </a:p>
          <a:p>
            <a:pPr marL="3117215" lvl="2" indent="-152400">
              <a:lnSpc>
                <a:spcPct val="100000"/>
              </a:lnSpc>
              <a:buChar char="-"/>
              <a:tabLst>
                <a:tab pos="3117215" algn="l"/>
              </a:tabLst>
            </a:pPr>
            <a:r>
              <a:rPr sz="2000" dirty="0">
                <a:latin typeface="Arial"/>
                <a:cs typeface="Arial"/>
              </a:rPr>
              <a:t>computationally</a:t>
            </a:r>
            <a:r>
              <a:rPr sz="2000" spc="-105" dirty="0">
                <a:latin typeface="Arial"/>
                <a:cs typeface="Arial"/>
              </a:rPr>
              <a:t> </a:t>
            </a:r>
            <a:r>
              <a:rPr sz="2000" spc="-10" dirty="0">
                <a:latin typeface="Arial"/>
                <a:cs typeface="Arial"/>
              </a:rPr>
              <a:t>expensive</a:t>
            </a:r>
            <a:endParaRPr sz="2000">
              <a:latin typeface="Arial"/>
              <a:cs typeface="Arial"/>
            </a:endParaRPr>
          </a:p>
          <a:p>
            <a:pPr marL="3117215" lvl="2" indent="-152400">
              <a:lnSpc>
                <a:spcPct val="100000"/>
              </a:lnSpc>
              <a:buChar char="-"/>
              <a:tabLst>
                <a:tab pos="3117215" algn="l"/>
              </a:tabLst>
            </a:pPr>
            <a:r>
              <a:rPr sz="2000" dirty="0">
                <a:latin typeface="Arial"/>
                <a:cs typeface="Arial"/>
              </a:rPr>
              <a:t>can</a:t>
            </a:r>
            <a:r>
              <a:rPr sz="2000" spc="-35" dirty="0">
                <a:latin typeface="Arial"/>
                <a:cs typeface="Arial"/>
              </a:rPr>
              <a:t> </a:t>
            </a:r>
            <a:r>
              <a:rPr sz="2000" dirty="0">
                <a:latin typeface="Arial"/>
                <a:cs typeface="Arial"/>
              </a:rPr>
              <a:t>not</a:t>
            </a:r>
            <a:r>
              <a:rPr sz="2000" spc="-35" dirty="0">
                <a:latin typeface="Arial"/>
                <a:cs typeface="Arial"/>
              </a:rPr>
              <a:t> </a:t>
            </a:r>
            <a:r>
              <a:rPr sz="2000" dirty="0">
                <a:latin typeface="Arial"/>
                <a:cs typeface="Arial"/>
              </a:rPr>
              <a:t>handle</a:t>
            </a:r>
            <a:r>
              <a:rPr sz="2000" spc="-30" dirty="0">
                <a:latin typeface="Arial"/>
                <a:cs typeface="Arial"/>
              </a:rPr>
              <a:t> </a:t>
            </a:r>
            <a:r>
              <a:rPr sz="2000" dirty="0">
                <a:latin typeface="Arial"/>
                <a:cs typeface="Arial"/>
              </a:rPr>
              <a:t>millions</a:t>
            </a:r>
            <a:r>
              <a:rPr sz="2000" spc="-15" dirty="0">
                <a:latin typeface="Arial"/>
                <a:cs typeface="Arial"/>
              </a:rPr>
              <a:t> </a:t>
            </a:r>
            <a:r>
              <a:rPr sz="2000" dirty="0">
                <a:latin typeface="Arial"/>
                <a:cs typeface="Arial"/>
              </a:rPr>
              <a:t>or</a:t>
            </a:r>
            <a:r>
              <a:rPr sz="2000" spc="-40" dirty="0">
                <a:latin typeface="Arial"/>
                <a:cs typeface="Arial"/>
              </a:rPr>
              <a:t> </a:t>
            </a:r>
            <a:r>
              <a:rPr sz="2000" dirty="0">
                <a:latin typeface="Arial"/>
                <a:cs typeface="Arial"/>
              </a:rPr>
              <a:t>predictor</a:t>
            </a:r>
            <a:r>
              <a:rPr sz="2000" spc="-55" dirty="0">
                <a:latin typeface="Arial"/>
                <a:cs typeface="Arial"/>
              </a:rPr>
              <a:t> </a:t>
            </a:r>
            <a:r>
              <a:rPr sz="2000" spc="-10" dirty="0">
                <a:latin typeface="Arial"/>
                <a:cs typeface="Arial"/>
              </a:rPr>
              <a:t>variable</a:t>
            </a:r>
            <a:endParaRPr sz="2000">
              <a:latin typeface="Arial"/>
              <a:cs typeface="Arial"/>
            </a:endParaRPr>
          </a:p>
          <a:p>
            <a:pPr>
              <a:lnSpc>
                <a:spcPct val="100000"/>
              </a:lnSpc>
              <a:spcBef>
                <a:spcPts val="1200"/>
              </a:spcBef>
            </a:pPr>
            <a:endParaRPr sz="2000">
              <a:latin typeface="Arial"/>
              <a:cs typeface="Arial"/>
            </a:endParaRPr>
          </a:p>
          <a:p>
            <a:pPr marL="354965" indent="-342265">
              <a:lnSpc>
                <a:spcPct val="100000"/>
              </a:lnSpc>
              <a:buFont typeface="Wingdings"/>
              <a:buChar char=""/>
              <a:tabLst>
                <a:tab pos="354965" algn="l"/>
              </a:tabLst>
            </a:pPr>
            <a:r>
              <a:rPr sz="2000" dirty="0">
                <a:latin typeface="Arial"/>
                <a:cs typeface="Arial"/>
              </a:rPr>
              <a:t>Still</a:t>
            </a:r>
            <a:r>
              <a:rPr sz="2000" spc="5" dirty="0">
                <a:latin typeface="Arial"/>
                <a:cs typeface="Arial"/>
              </a:rPr>
              <a:t> </a:t>
            </a:r>
            <a:r>
              <a:rPr sz="2000" dirty="0">
                <a:latin typeface="Arial"/>
                <a:cs typeface="Arial"/>
              </a:rPr>
              <a:t>not</a:t>
            </a:r>
            <a:r>
              <a:rPr sz="2000" spc="-30" dirty="0">
                <a:latin typeface="Arial"/>
                <a:cs typeface="Arial"/>
              </a:rPr>
              <a:t> </a:t>
            </a:r>
            <a:r>
              <a:rPr sz="2000" dirty="0">
                <a:latin typeface="Arial"/>
                <a:cs typeface="Arial"/>
              </a:rPr>
              <a:t>a</a:t>
            </a:r>
            <a:r>
              <a:rPr sz="2000" spc="-25" dirty="0">
                <a:latin typeface="Arial"/>
                <a:cs typeface="Arial"/>
              </a:rPr>
              <a:t> </a:t>
            </a:r>
            <a:r>
              <a:rPr sz="2000" dirty="0">
                <a:latin typeface="Arial"/>
                <a:cs typeface="Arial"/>
              </a:rPr>
              <a:t>very</a:t>
            </a:r>
            <a:r>
              <a:rPr sz="2000" spc="-15" dirty="0">
                <a:latin typeface="Arial"/>
                <a:cs typeface="Arial"/>
              </a:rPr>
              <a:t> </a:t>
            </a:r>
            <a:r>
              <a:rPr sz="2000" dirty="0">
                <a:latin typeface="Arial"/>
                <a:cs typeface="Arial"/>
              </a:rPr>
              <a:t>common</a:t>
            </a:r>
            <a:r>
              <a:rPr sz="2000" spc="-45" dirty="0">
                <a:latin typeface="Arial"/>
                <a:cs typeface="Arial"/>
              </a:rPr>
              <a:t> </a:t>
            </a:r>
            <a:r>
              <a:rPr sz="2000" spc="-10" dirty="0">
                <a:latin typeface="Arial"/>
                <a:cs typeface="Arial"/>
              </a:rPr>
              <a:t>approach</a:t>
            </a:r>
            <a:endParaRPr sz="20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predict?</a:t>
            </a:r>
          </a:p>
        </p:txBody>
      </p:sp>
      <p:sp>
        <p:nvSpPr>
          <p:cNvPr id="3" name="Content Placeholder 2"/>
          <p:cNvSpPr>
            <a:spLocks noGrp="1"/>
          </p:cNvSpPr>
          <p:nvPr>
            <p:ph idx="1"/>
          </p:nvPr>
        </p:nvSpPr>
        <p:spPr/>
        <p:txBody>
          <a:bodyPr>
            <a:normAutofit fontScale="92500" lnSpcReduction="10000"/>
          </a:bodyPr>
          <a:lstStyle/>
          <a:p>
            <a:r>
              <a:rPr lang="en-US" dirty="0"/>
              <a:t>Inform individuals about the future course of their illness</a:t>
            </a:r>
          </a:p>
          <a:p>
            <a:pPr lvl="1"/>
            <a:r>
              <a:rPr lang="en-US" dirty="0"/>
              <a:t>Raise risk awareness</a:t>
            </a:r>
          </a:p>
          <a:p>
            <a:pPr lvl="1"/>
            <a:r>
              <a:rPr lang="en-US" dirty="0"/>
              <a:t>Improve adherence</a:t>
            </a:r>
          </a:p>
          <a:p>
            <a:pPr lvl="1"/>
            <a:r>
              <a:rPr lang="en-US" dirty="0"/>
              <a:t>Promote lifestyle changes</a:t>
            </a:r>
          </a:p>
          <a:p>
            <a:r>
              <a:rPr lang="en-US" dirty="0"/>
              <a:t>Guide doctors and patients in informed decisions on treatment/ further tests </a:t>
            </a:r>
          </a:p>
          <a:p>
            <a:pPr lvl="1"/>
            <a:r>
              <a:rPr lang="en-US" dirty="0"/>
              <a:t>Treatment at high risk</a:t>
            </a:r>
          </a:p>
          <a:p>
            <a:pPr lvl="1"/>
            <a:r>
              <a:rPr lang="en-US" dirty="0"/>
              <a:t>Targeted screening </a:t>
            </a:r>
          </a:p>
          <a:p>
            <a:r>
              <a:rPr lang="en-US" dirty="0"/>
              <a:t>Select patient groups for RCT</a:t>
            </a:r>
          </a:p>
          <a:p>
            <a:r>
              <a:rPr lang="en-US" dirty="0"/>
              <a:t>Compare differences in performance between hospitals</a:t>
            </a:r>
          </a:p>
        </p:txBody>
      </p:sp>
    </p:spTree>
    <p:extLst>
      <p:ext uri="{BB962C8B-B14F-4D97-AF65-F5344CB8AC3E}">
        <p14:creationId xmlns:p14="http://schemas.microsoft.com/office/powerpoint/2010/main" val="78469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linds(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linds(horizontal)">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blinds(horizontal)">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linds(horizontal)">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linds(horizontal)">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99211" y="412109"/>
            <a:ext cx="7758675" cy="6038304"/>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spc="-10" dirty="0"/>
              <a:t>Methods</a:t>
            </a:r>
          </a:p>
        </p:txBody>
      </p:sp>
      <p:sp>
        <p:nvSpPr>
          <p:cNvPr id="3" name="object 3"/>
          <p:cNvSpPr txBox="1"/>
          <p:nvPr/>
        </p:nvSpPr>
        <p:spPr>
          <a:xfrm>
            <a:off x="8934068" y="1548764"/>
            <a:ext cx="2330450" cy="1245870"/>
          </a:xfrm>
          <a:prstGeom prst="rect">
            <a:avLst/>
          </a:prstGeom>
        </p:spPr>
        <p:txBody>
          <a:bodyPr vert="horz" wrap="square" lIns="0" tIns="13335" rIns="0" bIns="0" rtlCol="0">
            <a:spAutoFit/>
          </a:bodyPr>
          <a:lstStyle/>
          <a:p>
            <a:pPr marL="12700">
              <a:lnSpc>
                <a:spcPct val="100000"/>
              </a:lnSpc>
              <a:spcBef>
                <a:spcPts val="105"/>
              </a:spcBef>
            </a:pPr>
            <a:r>
              <a:rPr sz="2000" b="1" spc="-10" dirty="0">
                <a:latin typeface="Arial"/>
                <a:cs typeface="Arial"/>
              </a:rPr>
              <a:t>Variant</a:t>
            </a:r>
            <a:r>
              <a:rPr sz="2000" b="1" spc="-85" dirty="0">
                <a:latin typeface="Arial"/>
                <a:cs typeface="Arial"/>
              </a:rPr>
              <a:t> </a:t>
            </a:r>
            <a:r>
              <a:rPr sz="2000" b="1" spc="-10" dirty="0">
                <a:latin typeface="Arial"/>
                <a:cs typeface="Arial"/>
              </a:rPr>
              <a:t>selection:</a:t>
            </a:r>
            <a:endParaRPr sz="2000">
              <a:latin typeface="Arial"/>
              <a:cs typeface="Arial"/>
            </a:endParaRPr>
          </a:p>
          <a:p>
            <a:pPr marL="12700" marR="754380" indent="152400">
              <a:lnSpc>
                <a:spcPct val="100000"/>
              </a:lnSpc>
              <a:buChar char="-"/>
              <a:tabLst>
                <a:tab pos="165100" algn="l"/>
              </a:tabLst>
            </a:pPr>
            <a:r>
              <a:rPr sz="2000" spc="-10" dirty="0">
                <a:latin typeface="Arial"/>
                <a:cs typeface="Arial"/>
              </a:rPr>
              <a:t>conditionally significant</a:t>
            </a:r>
            <a:endParaRPr sz="2000">
              <a:latin typeface="Arial"/>
              <a:cs typeface="Arial"/>
            </a:endParaRPr>
          </a:p>
          <a:p>
            <a:pPr marL="165100" indent="-152400">
              <a:lnSpc>
                <a:spcPct val="100000"/>
              </a:lnSpc>
              <a:buChar char="-"/>
              <a:tabLst>
                <a:tab pos="165100" algn="l"/>
              </a:tabLst>
            </a:pPr>
            <a:r>
              <a:rPr sz="2000" dirty="0">
                <a:latin typeface="Arial"/>
                <a:cs typeface="Arial"/>
              </a:rPr>
              <a:t>P+T</a:t>
            </a:r>
            <a:r>
              <a:rPr sz="2000" spc="-70" dirty="0">
                <a:latin typeface="Arial"/>
                <a:cs typeface="Arial"/>
              </a:rPr>
              <a:t> </a:t>
            </a:r>
            <a:r>
              <a:rPr sz="2000" dirty="0">
                <a:latin typeface="Arial"/>
                <a:cs typeface="Arial"/>
              </a:rPr>
              <a:t>type</a:t>
            </a:r>
            <a:r>
              <a:rPr sz="2000" spc="-15" dirty="0">
                <a:latin typeface="Arial"/>
                <a:cs typeface="Arial"/>
              </a:rPr>
              <a:t> </a:t>
            </a:r>
            <a:r>
              <a:rPr sz="2000" spc="-10" dirty="0">
                <a:latin typeface="Arial"/>
                <a:cs typeface="Arial"/>
              </a:rPr>
              <a:t>approach</a:t>
            </a:r>
            <a:endParaRPr sz="2000">
              <a:latin typeface="Arial"/>
              <a:cs typeface="Arial"/>
            </a:endParaRPr>
          </a:p>
        </p:txBody>
      </p:sp>
      <p:sp>
        <p:nvSpPr>
          <p:cNvPr id="4" name="object 4"/>
          <p:cNvSpPr txBox="1"/>
          <p:nvPr/>
        </p:nvSpPr>
        <p:spPr>
          <a:xfrm>
            <a:off x="8934068" y="3073145"/>
            <a:ext cx="2448560" cy="2160270"/>
          </a:xfrm>
          <a:prstGeom prst="rect">
            <a:avLst/>
          </a:prstGeom>
        </p:spPr>
        <p:txBody>
          <a:bodyPr vert="horz" wrap="square" lIns="0" tIns="13335" rIns="0" bIns="0" rtlCol="0">
            <a:spAutoFit/>
          </a:bodyPr>
          <a:lstStyle/>
          <a:p>
            <a:pPr marL="12700">
              <a:lnSpc>
                <a:spcPct val="100000"/>
              </a:lnSpc>
              <a:spcBef>
                <a:spcPts val="105"/>
              </a:spcBef>
            </a:pPr>
            <a:r>
              <a:rPr sz="2000" b="1" spc="-10" dirty="0">
                <a:latin typeface="Arial"/>
                <a:cs typeface="Arial"/>
              </a:rPr>
              <a:t>Methods*:</a:t>
            </a:r>
            <a:endParaRPr sz="2000">
              <a:latin typeface="Arial"/>
              <a:cs typeface="Arial"/>
            </a:endParaRPr>
          </a:p>
          <a:p>
            <a:pPr marL="12700">
              <a:lnSpc>
                <a:spcPct val="100000"/>
              </a:lnSpc>
            </a:pPr>
            <a:r>
              <a:rPr sz="2000" dirty="0">
                <a:latin typeface="Arial"/>
                <a:cs typeface="Arial"/>
              </a:rPr>
              <a:t>EN</a:t>
            </a:r>
            <a:r>
              <a:rPr sz="2000" spc="-10" dirty="0">
                <a:latin typeface="Arial"/>
                <a:cs typeface="Arial"/>
              </a:rPr>
              <a:t> </a:t>
            </a:r>
            <a:r>
              <a:rPr sz="2000" dirty="0">
                <a:latin typeface="Arial"/>
                <a:cs typeface="Arial"/>
              </a:rPr>
              <a:t>=</a:t>
            </a:r>
            <a:r>
              <a:rPr sz="2000" spc="-25" dirty="0">
                <a:latin typeface="Arial"/>
                <a:cs typeface="Arial"/>
              </a:rPr>
              <a:t> </a:t>
            </a:r>
            <a:r>
              <a:rPr sz="2000" dirty="0">
                <a:latin typeface="Arial"/>
                <a:cs typeface="Arial"/>
              </a:rPr>
              <a:t>Elastic</a:t>
            </a:r>
            <a:r>
              <a:rPr sz="2000" spc="-25" dirty="0">
                <a:latin typeface="Arial"/>
                <a:cs typeface="Arial"/>
              </a:rPr>
              <a:t> Net</a:t>
            </a:r>
            <a:endParaRPr sz="2000">
              <a:latin typeface="Arial"/>
              <a:cs typeface="Arial"/>
            </a:endParaRPr>
          </a:p>
          <a:p>
            <a:pPr marL="12700" marR="5080">
              <a:lnSpc>
                <a:spcPct val="100000"/>
              </a:lnSpc>
            </a:pPr>
            <a:r>
              <a:rPr sz="2000" dirty="0">
                <a:latin typeface="Arial"/>
                <a:cs typeface="Arial"/>
              </a:rPr>
              <a:t>BR</a:t>
            </a:r>
            <a:r>
              <a:rPr sz="2000" spc="-25" dirty="0">
                <a:latin typeface="Arial"/>
                <a:cs typeface="Arial"/>
              </a:rPr>
              <a:t> </a:t>
            </a:r>
            <a:r>
              <a:rPr sz="2000" dirty="0">
                <a:latin typeface="Arial"/>
                <a:cs typeface="Arial"/>
              </a:rPr>
              <a:t>=</a:t>
            </a:r>
            <a:r>
              <a:rPr sz="2000" spc="-40" dirty="0">
                <a:latin typeface="Arial"/>
                <a:cs typeface="Arial"/>
              </a:rPr>
              <a:t> </a:t>
            </a:r>
            <a:r>
              <a:rPr sz="2000" dirty="0">
                <a:latin typeface="Arial"/>
                <a:cs typeface="Arial"/>
              </a:rPr>
              <a:t>Bayesian</a:t>
            </a:r>
            <a:r>
              <a:rPr sz="2000" spc="-35" dirty="0">
                <a:latin typeface="Arial"/>
                <a:cs typeface="Arial"/>
              </a:rPr>
              <a:t> </a:t>
            </a:r>
            <a:r>
              <a:rPr sz="2000" spc="-20" dirty="0">
                <a:latin typeface="Arial"/>
                <a:cs typeface="Arial"/>
              </a:rPr>
              <a:t>Ridge </a:t>
            </a:r>
            <a:r>
              <a:rPr sz="2000" dirty="0">
                <a:latin typeface="Arial"/>
                <a:cs typeface="Arial"/>
              </a:rPr>
              <a:t>MLP</a:t>
            </a:r>
            <a:r>
              <a:rPr sz="2000" spc="-25" dirty="0">
                <a:latin typeface="Arial"/>
                <a:cs typeface="Arial"/>
              </a:rPr>
              <a:t> </a:t>
            </a:r>
            <a:r>
              <a:rPr sz="2000" dirty="0">
                <a:latin typeface="Arial"/>
                <a:cs typeface="Arial"/>
              </a:rPr>
              <a:t>=</a:t>
            </a:r>
            <a:r>
              <a:rPr sz="2000" spc="-10" dirty="0">
                <a:latin typeface="Arial"/>
                <a:cs typeface="Arial"/>
              </a:rPr>
              <a:t> multi-layer perceptron</a:t>
            </a:r>
            <a:endParaRPr sz="2000">
              <a:latin typeface="Arial"/>
              <a:cs typeface="Arial"/>
            </a:endParaRPr>
          </a:p>
          <a:p>
            <a:pPr marL="12700" marR="102235">
              <a:lnSpc>
                <a:spcPct val="100000"/>
              </a:lnSpc>
            </a:pPr>
            <a:r>
              <a:rPr sz="2000" dirty="0">
                <a:latin typeface="Arial"/>
                <a:cs typeface="Arial"/>
              </a:rPr>
              <a:t>CNN</a:t>
            </a:r>
            <a:r>
              <a:rPr sz="2000" spc="-35" dirty="0">
                <a:latin typeface="Arial"/>
                <a:cs typeface="Arial"/>
              </a:rPr>
              <a:t> </a:t>
            </a:r>
            <a:r>
              <a:rPr sz="2000" dirty="0">
                <a:latin typeface="Arial"/>
                <a:cs typeface="Arial"/>
              </a:rPr>
              <a:t>=</a:t>
            </a:r>
            <a:r>
              <a:rPr sz="2000" spc="-35" dirty="0">
                <a:latin typeface="Arial"/>
                <a:cs typeface="Arial"/>
              </a:rPr>
              <a:t> </a:t>
            </a:r>
            <a:r>
              <a:rPr sz="2000" spc="-10" dirty="0">
                <a:latin typeface="Arial"/>
                <a:cs typeface="Arial"/>
              </a:rPr>
              <a:t>convolutional </a:t>
            </a:r>
            <a:r>
              <a:rPr sz="2000" dirty="0">
                <a:latin typeface="Arial"/>
                <a:cs typeface="Arial"/>
              </a:rPr>
              <a:t>neural</a:t>
            </a:r>
            <a:r>
              <a:rPr sz="2000" spc="-50" dirty="0">
                <a:latin typeface="Arial"/>
                <a:cs typeface="Arial"/>
              </a:rPr>
              <a:t> </a:t>
            </a:r>
            <a:r>
              <a:rPr sz="2000" spc="-10" dirty="0">
                <a:latin typeface="Arial"/>
                <a:cs typeface="Arial"/>
              </a:rPr>
              <a:t>network</a:t>
            </a:r>
            <a:endParaRPr sz="2000">
              <a:latin typeface="Arial"/>
              <a:cs typeface="Arial"/>
            </a:endParaRPr>
          </a:p>
        </p:txBody>
      </p:sp>
      <p:sp>
        <p:nvSpPr>
          <p:cNvPr id="6" name="object 6"/>
          <p:cNvSpPr txBox="1"/>
          <p:nvPr/>
        </p:nvSpPr>
        <p:spPr>
          <a:xfrm>
            <a:off x="6303645" y="2582037"/>
            <a:ext cx="1796414" cy="636270"/>
          </a:xfrm>
          <a:prstGeom prst="rect">
            <a:avLst/>
          </a:prstGeom>
        </p:spPr>
        <p:txBody>
          <a:bodyPr vert="horz" wrap="square" lIns="0" tIns="13335" rIns="0" bIns="0" rtlCol="0">
            <a:spAutoFit/>
          </a:bodyPr>
          <a:lstStyle/>
          <a:p>
            <a:pPr marL="12700">
              <a:lnSpc>
                <a:spcPct val="100000"/>
              </a:lnSpc>
              <a:spcBef>
                <a:spcPts val="105"/>
              </a:spcBef>
            </a:pPr>
            <a:r>
              <a:rPr sz="2000" dirty="0">
                <a:latin typeface="Arial"/>
                <a:cs typeface="Arial"/>
              </a:rPr>
              <a:t>cross-</a:t>
            </a:r>
            <a:r>
              <a:rPr sz="2000" spc="-10" dirty="0">
                <a:latin typeface="Arial"/>
                <a:cs typeface="Arial"/>
              </a:rPr>
              <a:t>validation</a:t>
            </a:r>
            <a:endParaRPr sz="2000">
              <a:latin typeface="Arial"/>
              <a:cs typeface="Arial"/>
            </a:endParaRPr>
          </a:p>
          <a:p>
            <a:pPr marL="12700">
              <a:lnSpc>
                <a:spcPct val="100000"/>
              </a:lnSpc>
            </a:pPr>
            <a:r>
              <a:rPr sz="2000" spc="-10" dirty="0">
                <a:latin typeface="Arial"/>
                <a:cs typeface="Arial"/>
              </a:rPr>
              <a:t>approach</a:t>
            </a:r>
            <a:endParaRPr sz="2000">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spc="-10" dirty="0"/>
              <a:t>Results</a:t>
            </a:r>
          </a:p>
        </p:txBody>
      </p:sp>
      <p:pic>
        <p:nvPicPr>
          <p:cNvPr id="3" name="object 3"/>
          <p:cNvPicPr/>
          <p:nvPr/>
        </p:nvPicPr>
        <p:blipFill>
          <a:blip r:embed="rId2" cstate="print"/>
          <a:stretch>
            <a:fillRect/>
          </a:stretch>
        </p:blipFill>
        <p:spPr>
          <a:xfrm>
            <a:off x="589957" y="1409214"/>
            <a:ext cx="11002936" cy="5082996"/>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dirty="0"/>
              <a:t>Conclusions</a:t>
            </a:r>
            <a:r>
              <a:rPr spc="-80" dirty="0"/>
              <a:t> </a:t>
            </a:r>
            <a:r>
              <a:rPr dirty="0"/>
              <a:t>from</a:t>
            </a:r>
            <a:r>
              <a:rPr spc="-120" dirty="0"/>
              <a:t> </a:t>
            </a:r>
            <a:r>
              <a:rPr dirty="0"/>
              <a:t>alternative</a:t>
            </a:r>
            <a:r>
              <a:rPr spc="-110" dirty="0"/>
              <a:t> </a:t>
            </a:r>
            <a:r>
              <a:rPr dirty="0"/>
              <a:t>methods</a:t>
            </a:r>
            <a:r>
              <a:rPr spc="-90" dirty="0"/>
              <a:t> </a:t>
            </a:r>
            <a:r>
              <a:rPr dirty="0"/>
              <a:t>for</a:t>
            </a:r>
            <a:r>
              <a:rPr spc="-125" dirty="0"/>
              <a:t> </a:t>
            </a:r>
            <a:r>
              <a:rPr spc="-25" dirty="0"/>
              <a:t>PRS</a:t>
            </a:r>
          </a:p>
        </p:txBody>
      </p:sp>
      <p:sp>
        <p:nvSpPr>
          <p:cNvPr id="3" name="object 3"/>
          <p:cNvSpPr txBox="1"/>
          <p:nvPr/>
        </p:nvSpPr>
        <p:spPr>
          <a:xfrm>
            <a:off x="916939" y="1669161"/>
            <a:ext cx="10099040" cy="3582670"/>
          </a:xfrm>
          <a:prstGeom prst="rect">
            <a:avLst/>
          </a:prstGeom>
        </p:spPr>
        <p:txBody>
          <a:bodyPr vert="horz" wrap="square" lIns="0" tIns="13335" rIns="0" bIns="0" rtlCol="0">
            <a:spAutoFit/>
          </a:bodyPr>
          <a:lstStyle/>
          <a:p>
            <a:pPr marL="241300" indent="-228600">
              <a:lnSpc>
                <a:spcPct val="100000"/>
              </a:lnSpc>
              <a:spcBef>
                <a:spcPts val="105"/>
              </a:spcBef>
              <a:buChar char="•"/>
              <a:tabLst>
                <a:tab pos="241300" algn="l"/>
              </a:tabLst>
            </a:pPr>
            <a:r>
              <a:rPr sz="2000" dirty="0">
                <a:latin typeface="Arial"/>
                <a:cs typeface="Arial"/>
              </a:rPr>
              <a:t>Methods</a:t>
            </a:r>
            <a:r>
              <a:rPr sz="2000" spc="-60" dirty="0">
                <a:latin typeface="Arial"/>
                <a:cs typeface="Arial"/>
              </a:rPr>
              <a:t> </a:t>
            </a:r>
            <a:r>
              <a:rPr sz="2000" dirty="0">
                <a:latin typeface="Arial"/>
                <a:cs typeface="Arial"/>
              </a:rPr>
              <a:t>incorporating</a:t>
            </a:r>
            <a:r>
              <a:rPr sz="2000" spc="-65" dirty="0">
                <a:latin typeface="Arial"/>
                <a:cs typeface="Arial"/>
              </a:rPr>
              <a:t> </a:t>
            </a:r>
            <a:r>
              <a:rPr sz="2000" dirty="0">
                <a:latin typeface="Arial"/>
                <a:cs typeface="Arial"/>
              </a:rPr>
              <a:t>LD</a:t>
            </a:r>
            <a:r>
              <a:rPr sz="2000" spc="-35" dirty="0">
                <a:latin typeface="Arial"/>
                <a:cs typeface="Arial"/>
              </a:rPr>
              <a:t> </a:t>
            </a:r>
            <a:r>
              <a:rPr sz="2000" dirty="0">
                <a:latin typeface="Arial"/>
                <a:cs typeface="Arial"/>
              </a:rPr>
              <a:t>structure</a:t>
            </a:r>
            <a:r>
              <a:rPr sz="2000" spc="-60" dirty="0">
                <a:latin typeface="Arial"/>
                <a:cs typeface="Arial"/>
              </a:rPr>
              <a:t> </a:t>
            </a:r>
            <a:r>
              <a:rPr sz="2000" dirty="0">
                <a:latin typeface="Arial"/>
                <a:cs typeface="Arial"/>
              </a:rPr>
              <a:t>generally</a:t>
            </a:r>
            <a:r>
              <a:rPr sz="2000" spc="-45" dirty="0">
                <a:latin typeface="Arial"/>
                <a:cs typeface="Arial"/>
              </a:rPr>
              <a:t> </a:t>
            </a:r>
            <a:r>
              <a:rPr sz="2000" dirty="0">
                <a:latin typeface="Arial"/>
                <a:cs typeface="Arial"/>
              </a:rPr>
              <a:t>perform</a:t>
            </a:r>
            <a:r>
              <a:rPr sz="2000" spc="-65" dirty="0">
                <a:latin typeface="Arial"/>
                <a:cs typeface="Arial"/>
              </a:rPr>
              <a:t> </a:t>
            </a:r>
            <a:r>
              <a:rPr sz="2000" dirty="0">
                <a:latin typeface="Arial"/>
                <a:cs typeface="Arial"/>
              </a:rPr>
              <a:t>better</a:t>
            </a:r>
            <a:r>
              <a:rPr sz="2000" spc="-60" dirty="0">
                <a:latin typeface="Arial"/>
                <a:cs typeface="Arial"/>
              </a:rPr>
              <a:t> </a:t>
            </a:r>
            <a:r>
              <a:rPr sz="2000" dirty="0">
                <a:latin typeface="Arial"/>
                <a:cs typeface="Arial"/>
              </a:rPr>
              <a:t>than</a:t>
            </a:r>
            <a:r>
              <a:rPr sz="2000" spc="-35" dirty="0">
                <a:latin typeface="Arial"/>
                <a:cs typeface="Arial"/>
              </a:rPr>
              <a:t> </a:t>
            </a:r>
            <a:r>
              <a:rPr sz="2000" spc="-25" dirty="0">
                <a:latin typeface="Arial"/>
                <a:cs typeface="Arial"/>
              </a:rPr>
              <a:t>P+T</a:t>
            </a:r>
            <a:endParaRPr sz="2000">
              <a:latin typeface="Arial"/>
              <a:cs typeface="Arial"/>
            </a:endParaRPr>
          </a:p>
          <a:p>
            <a:pPr marL="241300" indent="-228600">
              <a:lnSpc>
                <a:spcPct val="100000"/>
              </a:lnSpc>
              <a:spcBef>
                <a:spcPts val="2195"/>
              </a:spcBef>
              <a:buChar char="•"/>
              <a:tabLst>
                <a:tab pos="241300" algn="l"/>
              </a:tabLst>
            </a:pPr>
            <a:r>
              <a:rPr sz="2000" dirty="0">
                <a:latin typeface="Arial"/>
                <a:cs typeface="Arial"/>
              </a:rPr>
              <a:t>However</a:t>
            </a:r>
            <a:r>
              <a:rPr sz="2000" spc="-55" dirty="0">
                <a:latin typeface="Arial"/>
                <a:cs typeface="Arial"/>
              </a:rPr>
              <a:t> </a:t>
            </a:r>
            <a:r>
              <a:rPr sz="2000" dirty="0">
                <a:latin typeface="Arial"/>
                <a:cs typeface="Arial"/>
              </a:rPr>
              <a:t>more</a:t>
            </a:r>
            <a:r>
              <a:rPr sz="2000" spc="-50" dirty="0">
                <a:latin typeface="Arial"/>
                <a:cs typeface="Arial"/>
              </a:rPr>
              <a:t> </a:t>
            </a:r>
            <a:r>
              <a:rPr sz="2000" dirty="0">
                <a:latin typeface="Arial"/>
                <a:cs typeface="Arial"/>
              </a:rPr>
              <a:t>data</a:t>
            </a:r>
            <a:r>
              <a:rPr sz="2000" spc="-40" dirty="0">
                <a:latin typeface="Arial"/>
                <a:cs typeface="Arial"/>
              </a:rPr>
              <a:t> </a:t>
            </a:r>
            <a:r>
              <a:rPr sz="2000" dirty="0">
                <a:latin typeface="Arial"/>
                <a:cs typeface="Arial"/>
              </a:rPr>
              <a:t>and</a:t>
            </a:r>
            <a:r>
              <a:rPr sz="2000" spc="-40" dirty="0">
                <a:latin typeface="Arial"/>
                <a:cs typeface="Arial"/>
              </a:rPr>
              <a:t> </a:t>
            </a:r>
            <a:r>
              <a:rPr sz="2000" dirty="0">
                <a:latin typeface="Arial"/>
                <a:cs typeface="Arial"/>
              </a:rPr>
              <a:t>more</a:t>
            </a:r>
            <a:r>
              <a:rPr sz="2000" spc="-50" dirty="0">
                <a:latin typeface="Arial"/>
                <a:cs typeface="Arial"/>
              </a:rPr>
              <a:t> </a:t>
            </a:r>
            <a:r>
              <a:rPr sz="2000" dirty="0">
                <a:latin typeface="Arial"/>
                <a:cs typeface="Arial"/>
              </a:rPr>
              <a:t>computational</a:t>
            </a:r>
            <a:r>
              <a:rPr sz="2000" spc="-65" dirty="0">
                <a:latin typeface="Arial"/>
                <a:cs typeface="Arial"/>
              </a:rPr>
              <a:t> </a:t>
            </a:r>
            <a:r>
              <a:rPr sz="2000" dirty="0">
                <a:latin typeface="Arial"/>
                <a:cs typeface="Arial"/>
              </a:rPr>
              <a:t>resources</a:t>
            </a:r>
            <a:r>
              <a:rPr sz="2000" spc="-75" dirty="0">
                <a:latin typeface="Arial"/>
                <a:cs typeface="Arial"/>
              </a:rPr>
              <a:t> </a:t>
            </a:r>
            <a:r>
              <a:rPr sz="2000" dirty="0">
                <a:latin typeface="Arial"/>
                <a:cs typeface="Arial"/>
              </a:rPr>
              <a:t>are</a:t>
            </a:r>
            <a:r>
              <a:rPr sz="2000" spc="-40" dirty="0">
                <a:latin typeface="Arial"/>
                <a:cs typeface="Arial"/>
              </a:rPr>
              <a:t> </a:t>
            </a:r>
            <a:r>
              <a:rPr sz="2000" spc="-10" dirty="0">
                <a:latin typeface="Arial"/>
                <a:cs typeface="Arial"/>
              </a:rPr>
              <a:t>needed</a:t>
            </a:r>
            <a:endParaRPr sz="2000">
              <a:latin typeface="Arial"/>
              <a:cs typeface="Arial"/>
            </a:endParaRPr>
          </a:p>
          <a:p>
            <a:pPr marL="241300" marR="5080" indent="-229235">
              <a:lnSpc>
                <a:spcPct val="150000"/>
              </a:lnSpc>
              <a:spcBef>
                <a:spcPts val="1010"/>
              </a:spcBef>
              <a:buChar char="•"/>
              <a:tabLst>
                <a:tab pos="241300" algn="l"/>
              </a:tabLst>
            </a:pPr>
            <a:r>
              <a:rPr sz="2000" dirty="0">
                <a:latin typeface="Arial"/>
                <a:cs typeface="Arial"/>
              </a:rPr>
              <a:t>The</a:t>
            </a:r>
            <a:r>
              <a:rPr sz="2000" spc="-40" dirty="0">
                <a:latin typeface="Arial"/>
                <a:cs typeface="Arial"/>
              </a:rPr>
              <a:t> </a:t>
            </a:r>
            <a:r>
              <a:rPr sz="2000" spc="-10" dirty="0">
                <a:latin typeface="Arial"/>
                <a:cs typeface="Arial"/>
              </a:rPr>
              <a:t>genome-</a:t>
            </a:r>
            <a:r>
              <a:rPr sz="2000" dirty="0">
                <a:latin typeface="Arial"/>
                <a:cs typeface="Arial"/>
              </a:rPr>
              <a:t>wide</a:t>
            </a:r>
            <a:r>
              <a:rPr sz="2000" spc="-55" dirty="0">
                <a:latin typeface="Arial"/>
                <a:cs typeface="Arial"/>
              </a:rPr>
              <a:t> </a:t>
            </a:r>
            <a:r>
              <a:rPr sz="2000" dirty="0">
                <a:latin typeface="Arial"/>
                <a:cs typeface="Arial"/>
              </a:rPr>
              <a:t>scores</a:t>
            </a:r>
            <a:r>
              <a:rPr sz="2000" spc="-55" dirty="0">
                <a:latin typeface="Arial"/>
                <a:cs typeface="Arial"/>
              </a:rPr>
              <a:t> </a:t>
            </a:r>
            <a:r>
              <a:rPr sz="2000" dirty="0">
                <a:latin typeface="Arial"/>
                <a:cs typeface="Arial"/>
              </a:rPr>
              <a:t>include</a:t>
            </a:r>
            <a:r>
              <a:rPr sz="2000" spc="-35" dirty="0">
                <a:latin typeface="Arial"/>
                <a:cs typeface="Arial"/>
              </a:rPr>
              <a:t> </a:t>
            </a:r>
            <a:r>
              <a:rPr sz="2000" dirty="0">
                <a:latin typeface="Arial"/>
                <a:cs typeface="Arial"/>
              </a:rPr>
              <a:t>millions</a:t>
            </a:r>
            <a:r>
              <a:rPr sz="2000" spc="-20" dirty="0">
                <a:latin typeface="Arial"/>
                <a:cs typeface="Arial"/>
              </a:rPr>
              <a:t> </a:t>
            </a:r>
            <a:r>
              <a:rPr sz="2000" dirty="0">
                <a:latin typeface="Arial"/>
                <a:cs typeface="Arial"/>
              </a:rPr>
              <a:t>of</a:t>
            </a:r>
            <a:r>
              <a:rPr sz="2000" spc="-40" dirty="0">
                <a:latin typeface="Arial"/>
                <a:cs typeface="Arial"/>
              </a:rPr>
              <a:t> </a:t>
            </a:r>
            <a:r>
              <a:rPr sz="2000" dirty="0">
                <a:latin typeface="Arial"/>
                <a:cs typeface="Arial"/>
              </a:rPr>
              <a:t>SNPs</a:t>
            </a:r>
            <a:r>
              <a:rPr sz="2000" spc="-20" dirty="0">
                <a:latin typeface="Arial"/>
                <a:cs typeface="Arial"/>
              </a:rPr>
              <a:t> </a:t>
            </a:r>
            <a:r>
              <a:rPr sz="2000" dirty="0">
                <a:latin typeface="Arial"/>
                <a:cs typeface="Arial"/>
              </a:rPr>
              <a:t>making</a:t>
            </a:r>
            <a:r>
              <a:rPr sz="2000" spc="-45" dirty="0">
                <a:latin typeface="Arial"/>
                <a:cs typeface="Arial"/>
              </a:rPr>
              <a:t> </a:t>
            </a:r>
            <a:r>
              <a:rPr sz="2000" dirty="0">
                <a:latin typeface="Arial"/>
                <a:cs typeface="Arial"/>
              </a:rPr>
              <a:t>them</a:t>
            </a:r>
            <a:r>
              <a:rPr sz="2000" spc="-40" dirty="0">
                <a:latin typeface="Arial"/>
                <a:cs typeface="Arial"/>
              </a:rPr>
              <a:t> </a:t>
            </a:r>
            <a:r>
              <a:rPr sz="2000" dirty="0">
                <a:latin typeface="Arial"/>
                <a:cs typeface="Arial"/>
              </a:rPr>
              <a:t>more</a:t>
            </a:r>
            <a:r>
              <a:rPr sz="2000" spc="-45" dirty="0">
                <a:latin typeface="Arial"/>
                <a:cs typeface="Arial"/>
              </a:rPr>
              <a:t> </a:t>
            </a:r>
            <a:r>
              <a:rPr sz="2000" dirty="0">
                <a:latin typeface="Arial"/>
                <a:cs typeface="Arial"/>
              </a:rPr>
              <a:t>difficult</a:t>
            </a:r>
            <a:r>
              <a:rPr sz="2000" spc="-30" dirty="0">
                <a:latin typeface="Arial"/>
                <a:cs typeface="Arial"/>
              </a:rPr>
              <a:t> </a:t>
            </a:r>
            <a:r>
              <a:rPr sz="2000" dirty="0">
                <a:latin typeface="Arial"/>
                <a:cs typeface="Arial"/>
              </a:rPr>
              <a:t>to</a:t>
            </a:r>
            <a:r>
              <a:rPr sz="2000" spc="-40" dirty="0">
                <a:latin typeface="Arial"/>
                <a:cs typeface="Arial"/>
              </a:rPr>
              <a:t> </a:t>
            </a:r>
            <a:r>
              <a:rPr sz="2000" spc="-10" dirty="0">
                <a:latin typeface="Arial"/>
                <a:cs typeface="Arial"/>
              </a:rPr>
              <a:t>employ </a:t>
            </a:r>
            <a:r>
              <a:rPr sz="2000" dirty="0">
                <a:latin typeface="Arial"/>
                <a:cs typeface="Arial"/>
              </a:rPr>
              <a:t>in</a:t>
            </a:r>
            <a:r>
              <a:rPr sz="2000" spc="-20" dirty="0">
                <a:latin typeface="Arial"/>
                <a:cs typeface="Arial"/>
              </a:rPr>
              <a:t> </a:t>
            </a:r>
            <a:r>
              <a:rPr sz="2000" dirty="0">
                <a:latin typeface="Arial"/>
                <a:cs typeface="Arial"/>
              </a:rPr>
              <a:t>practice</a:t>
            </a:r>
            <a:r>
              <a:rPr sz="2000" spc="-55" dirty="0">
                <a:latin typeface="Arial"/>
                <a:cs typeface="Arial"/>
              </a:rPr>
              <a:t> </a:t>
            </a:r>
            <a:r>
              <a:rPr sz="2000" spc="-10" dirty="0">
                <a:latin typeface="Arial"/>
                <a:cs typeface="Arial"/>
              </a:rPr>
              <a:t>(clinics)</a:t>
            </a:r>
            <a:endParaRPr sz="2000">
              <a:latin typeface="Arial"/>
              <a:cs typeface="Arial"/>
            </a:endParaRPr>
          </a:p>
          <a:p>
            <a:pPr marL="241300" marR="353060" indent="-229235">
              <a:lnSpc>
                <a:spcPct val="150100"/>
              </a:lnSpc>
              <a:spcBef>
                <a:spcPts val="995"/>
              </a:spcBef>
              <a:buChar char="•"/>
              <a:tabLst>
                <a:tab pos="241300" algn="l"/>
              </a:tabLst>
            </a:pPr>
            <a:r>
              <a:rPr sz="2000" dirty="0">
                <a:latin typeface="Arial"/>
                <a:cs typeface="Arial"/>
              </a:rPr>
              <a:t>The</a:t>
            </a:r>
            <a:r>
              <a:rPr sz="2000" spc="-30" dirty="0">
                <a:latin typeface="Arial"/>
                <a:cs typeface="Arial"/>
              </a:rPr>
              <a:t> </a:t>
            </a:r>
            <a:r>
              <a:rPr sz="2000" dirty="0">
                <a:latin typeface="Arial"/>
                <a:cs typeface="Arial"/>
              </a:rPr>
              <a:t>performance</a:t>
            </a:r>
            <a:r>
              <a:rPr sz="2000" spc="-55" dirty="0">
                <a:latin typeface="Arial"/>
                <a:cs typeface="Arial"/>
              </a:rPr>
              <a:t> </a:t>
            </a:r>
            <a:r>
              <a:rPr sz="2000" dirty="0">
                <a:latin typeface="Arial"/>
                <a:cs typeface="Arial"/>
              </a:rPr>
              <a:t>improvement</a:t>
            </a:r>
            <a:r>
              <a:rPr sz="2000" spc="-60" dirty="0">
                <a:latin typeface="Arial"/>
                <a:cs typeface="Arial"/>
              </a:rPr>
              <a:t> </a:t>
            </a:r>
            <a:r>
              <a:rPr sz="2000" dirty="0">
                <a:latin typeface="Arial"/>
                <a:cs typeface="Arial"/>
              </a:rPr>
              <a:t>given</a:t>
            </a:r>
            <a:r>
              <a:rPr sz="2000" spc="-15" dirty="0">
                <a:latin typeface="Arial"/>
                <a:cs typeface="Arial"/>
              </a:rPr>
              <a:t> </a:t>
            </a:r>
            <a:r>
              <a:rPr sz="2000" dirty="0">
                <a:latin typeface="Arial"/>
                <a:cs typeface="Arial"/>
              </a:rPr>
              <a:t>by</a:t>
            </a:r>
            <a:r>
              <a:rPr sz="2000" spc="-25" dirty="0">
                <a:latin typeface="Arial"/>
                <a:cs typeface="Arial"/>
              </a:rPr>
              <a:t> </a:t>
            </a:r>
            <a:r>
              <a:rPr sz="2000" dirty="0">
                <a:latin typeface="Arial"/>
                <a:cs typeface="Arial"/>
              </a:rPr>
              <a:t>ML</a:t>
            </a:r>
            <a:r>
              <a:rPr sz="2000" spc="-114" dirty="0">
                <a:latin typeface="Arial"/>
                <a:cs typeface="Arial"/>
              </a:rPr>
              <a:t> </a:t>
            </a:r>
            <a:r>
              <a:rPr sz="2000" dirty="0">
                <a:latin typeface="Arial"/>
                <a:cs typeface="Arial"/>
              </a:rPr>
              <a:t>methods</a:t>
            </a:r>
            <a:r>
              <a:rPr sz="2000" spc="-35" dirty="0">
                <a:latin typeface="Arial"/>
                <a:cs typeface="Arial"/>
              </a:rPr>
              <a:t> </a:t>
            </a:r>
            <a:r>
              <a:rPr sz="2000" dirty="0">
                <a:latin typeface="Arial"/>
                <a:cs typeface="Arial"/>
              </a:rPr>
              <a:t>is</a:t>
            </a:r>
            <a:r>
              <a:rPr sz="2000" spc="-15" dirty="0">
                <a:latin typeface="Arial"/>
                <a:cs typeface="Arial"/>
              </a:rPr>
              <a:t> </a:t>
            </a:r>
            <a:r>
              <a:rPr sz="2000" dirty="0">
                <a:latin typeface="Arial"/>
                <a:cs typeface="Arial"/>
              </a:rPr>
              <a:t>also</a:t>
            </a:r>
            <a:r>
              <a:rPr sz="2000" spc="-30" dirty="0">
                <a:latin typeface="Arial"/>
                <a:cs typeface="Arial"/>
              </a:rPr>
              <a:t> </a:t>
            </a:r>
            <a:r>
              <a:rPr sz="2000" dirty="0">
                <a:latin typeface="Arial"/>
                <a:cs typeface="Arial"/>
              </a:rPr>
              <a:t>limited</a:t>
            </a:r>
            <a:r>
              <a:rPr sz="2000" spc="-10" dirty="0">
                <a:latin typeface="Arial"/>
                <a:cs typeface="Arial"/>
              </a:rPr>
              <a:t> </a:t>
            </a:r>
            <a:r>
              <a:rPr sz="2000" dirty="0">
                <a:latin typeface="Arial"/>
                <a:cs typeface="Arial"/>
              </a:rPr>
              <a:t>and</a:t>
            </a:r>
            <a:r>
              <a:rPr sz="2000" spc="-30" dirty="0">
                <a:latin typeface="Arial"/>
                <a:cs typeface="Arial"/>
              </a:rPr>
              <a:t> </a:t>
            </a:r>
            <a:r>
              <a:rPr sz="2000" dirty="0">
                <a:latin typeface="Arial"/>
                <a:cs typeface="Arial"/>
              </a:rPr>
              <a:t>might</a:t>
            </a:r>
            <a:r>
              <a:rPr sz="2000" spc="-30" dirty="0">
                <a:latin typeface="Arial"/>
                <a:cs typeface="Arial"/>
              </a:rPr>
              <a:t> </a:t>
            </a:r>
            <a:r>
              <a:rPr sz="2000" dirty="0">
                <a:latin typeface="Arial"/>
                <a:cs typeface="Arial"/>
              </a:rPr>
              <a:t>not</a:t>
            </a:r>
            <a:r>
              <a:rPr sz="2000" spc="-35" dirty="0">
                <a:latin typeface="Arial"/>
                <a:cs typeface="Arial"/>
              </a:rPr>
              <a:t> </a:t>
            </a:r>
            <a:r>
              <a:rPr sz="2000" spc="-25" dirty="0">
                <a:latin typeface="Arial"/>
                <a:cs typeface="Arial"/>
              </a:rPr>
              <a:t>be </a:t>
            </a:r>
            <a:r>
              <a:rPr sz="2000" dirty="0">
                <a:latin typeface="Arial"/>
                <a:cs typeface="Arial"/>
              </a:rPr>
              <a:t>worth</a:t>
            </a:r>
            <a:r>
              <a:rPr sz="2000" spc="-75" dirty="0">
                <a:latin typeface="Arial"/>
                <a:cs typeface="Arial"/>
              </a:rPr>
              <a:t> </a:t>
            </a:r>
            <a:r>
              <a:rPr sz="2000" dirty="0">
                <a:latin typeface="Arial"/>
                <a:cs typeface="Arial"/>
              </a:rPr>
              <a:t>the</a:t>
            </a:r>
            <a:r>
              <a:rPr sz="2000" spc="-60" dirty="0">
                <a:latin typeface="Arial"/>
                <a:cs typeface="Arial"/>
              </a:rPr>
              <a:t> </a:t>
            </a:r>
            <a:r>
              <a:rPr sz="2000" dirty="0">
                <a:latin typeface="Arial"/>
                <a:cs typeface="Arial"/>
              </a:rPr>
              <a:t>computational</a:t>
            </a:r>
            <a:r>
              <a:rPr sz="2000" spc="-65" dirty="0">
                <a:latin typeface="Arial"/>
                <a:cs typeface="Arial"/>
              </a:rPr>
              <a:t> </a:t>
            </a:r>
            <a:r>
              <a:rPr sz="2000" spc="-10" dirty="0">
                <a:latin typeface="Arial"/>
                <a:cs typeface="Arial"/>
              </a:rPr>
              <a:t>expense</a:t>
            </a:r>
            <a:endParaRPr sz="2000">
              <a:latin typeface="Arial"/>
              <a:cs typeface="Arial"/>
            </a:endParaRPr>
          </a:p>
          <a:p>
            <a:pPr marL="241300" indent="-228600">
              <a:lnSpc>
                <a:spcPct val="100000"/>
              </a:lnSpc>
              <a:spcBef>
                <a:spcPts val="2195"/>
              </a:spcBef>
              <a:buChar char="•"/>
              <a:tabLst>
                <a:tab pos="241300" algn="l"/>
              </a:tabLst>
            </a:pPr>
            <a:r>
              <a:rPr sz="2000" dirty="0">
                <a:latin typeface="Arial"/>
                <a:cs typeface="Arial"/>
              </a:rPr>
              <a:t>Some</a:t>
            </a:r>
            <a:r>
              <a:rPr sz="2000" spc="-30" dirty="0">
                <a:latin typeface="Arial"/>
                <a:cs typeface="Arial"/>
              </a:rPr>
              <a:t> </a:t>
            </a:r>
            <a:r>
              <a:rPr sz="2000" dirty="0">
                <a:latin typeface="Arial"/>
                <a:cs typeface="Arial"/>
              </a:rPr>
              <a:t>ML</a:t>
            </a:r>
            <a:r>
              <a:rPr sz="2000" spc="-95" dirty="0">
                <a:latin typeface="Arial"/>
                <a:cs typeface="Arial"/>
              </a:rPr>
              <a:t> </a:t>
            </a:r>
            <a:r>
              <a:rPr sz="2000" dirty="0">
                <a:latin typeface="Arial"/>
                <a:cs typeface="Arial"/>
              </a:rPr>
              <a:t>approaches</a:t>
            </a:r>
            <a:r>
              <a:rPr sz="2000" spc="-55" dirty="0">
                <a:latin typeface="Arial"/>
                <a:cs typeface="Arial"/>
              </a:rPr>
              <a:t> </a:t>
            </a:r>
            <a:r>
              <a:rPr sz="2000" dirty="0">
                <a:latin typeface="Arial"/>
                <a:cs typeface="Arial"/>
              </a:rPr>
              <a:t>are</a:t>
            </a:r>
            <a:r>
              <a:rPr sz="2000" spc="-35" dirty="0">
                <a:latin typeface="Arial"/>
                <a:cs typeface="Arial"/>
              </a:rPr>
              <a:t> </a:t>
            </a:r>
            <a:r>
              <a:rPr sz="2000" dirty="0">
                <a:latin typeface="Arial"/>
                <a:cs typeface="Arial"/>
              </a:rPr>
              <a:t>difficult</a:t>
            </a:r>
            <a:r>
              <a:rPr sz="2000" spc="-20" dirty="0">
                <a:latin typeface="Arial"/>
                <a:cs typeface="Arial"/>
              </a:rPr>
              <a:t> </a:t>
            </a:r>
            <a:r>
              <a:rPr sz="2000" dirty="0">
                <a:latin typeface="Arial"/>
                <a:cs typeface="Arial"/>
              </a:rPr>
              <a:t>to</a:t>
            </a:r>
            <a:r>
              <a:rPr sz="2000" spc="-30" dirty="0">
                <a:latin typeface="Arial"/>
                <a:cs typeface="Arial"/>
              </a:rPr>
              <a:t> </a:t>
            </a:r>
            <a:r>
              <a:rPr sz="2000" dirty="0">
                <a:latin typeface="Arial"/>
                <a:cs typeface="Arial"/>
              </a:rPr>
              <a:t>implement</a:t>
            </a:r>
            <a:r>
              <a:rPr sz="2000" spc="-25" dirty="0">
                <a:latin typeface="Arial"/>
                <a:cs typeface="Arial"/>
              </a:rPr>
              <a:t> </a:t>
            </a:r>
            <a:r>
              <a:rPr sz="2000" dirty="0">
                <a:latin typeface="Arial"/>
                <a:cs typeface="Arial"/>
              </a:rPr>
              <a:t>without</a:t>
            </a:r>
            <a:r>
              <a:rPr sz="2000" spc="-30" dirty="0">
                <a:latin typeface="Arial"/>
                <a:cs typeface="Arial"/>
              </a:rPr>
              <a:t> </a:t>
            </a:r>
            <a:r>
              <a:rPr sz="2000" dirty="0">
                <a:latin typeface="Arial"/>
                <a:cs typeface="Arial"/>
              </a:rPr>
              <a:t>raw</a:t>
            </a:r>
            <a:r>
              <a:rPr sz="2000" spc="-30" dirty="0">
                <a:latin typeface="Arial"/>
                <a:cs typeface="Arial"/>
              </a:rPr>
              <a:t> </a:t>
            </a:r>
            <a:r>
              <a:rPr sz="2000" spc="-20" dirty="0">
                <a:latin typeface="Arial"/>
                <a:cs typeface="Arial"/>
              </a:rPr>
              <a:t>data</a:t>
            </a:r>
            <a:endParaRPr sz="2000">
              <a:latin typeface="Arial"/>
              <a:cs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4088" rIns="0" bIns="0" rtlCol="0">
            <a:spAutoFit/>
          </a:bodyPr>
          <a:lstStyle/>
          <a:p>
            <a:pPr marL="380365">
              <a:lnSpc>
                <a:spcPct val="100000"/>
              </a:lnSpc>
              <a:spcBef>
                <a:spcPts val="95"/>
              </a:spcBef>
            </a:pPr>
            <a:r>
              <a:rPr dirty="0"/>
              <a:t>Critiques:</a:t>
            </a:r>
            <a:r>
              <a:rPr spc="-90" dirty="0"/>
              <a:t> </a:t>
            </a:r>
            <a:r>
              <a:rPr dirty="0"/>
              <a:t>prediction,</a:t>
            </a:r>
            <a:r>
              <a:rPr spc="-85" dirty="0"/>
              <a:t> </a:t>
            </a:r>
            <a:r>
              <a:rPr dirty="0"/>
              <a:t>utility</a:t>
            </a:r>
            <a:r>
              <a:rPr spc="-105" dirty="0"/>
              <a:t> </a:t>
            </a:r>
            <a:r>
              <a:rPr dirty="0"/>
              <a:t>and</a:t>
            </a:r>
            <a:r>
              <a:rPr spc="-100" dirty="0"/>
              <a:t> </a:t>
            </a:r>
            <a:r>
              <a:rPr dirty="0"/>
              <a:t>equality</a:t>
            </a:r>
            <a:r>
              <a:rPr spc="-85" dirty="0"/>
              <a:t> </a:t>
            </a:r>
            <a:r>
              <a:rPr spc="-10" dirty="0"/>
              <a:t>issues</a:t>
            </a:r>
          </a:p>
        </p:txBody>
      </p:sp>
      <p:grpSp>
        <p:nvGrpSpPr>
          <p:cNvPr id="3" name="object 3"/>
          <p:cNvGrpSpPr/>
          <p:nvPr/>
        </p:nvGrpSpPr>
        <p:grpSpPr>
          <a:xfrm>
            <a:off x="101984" y="5369403"/>
            <a:ext cx="5584825" cy="1398270"/>
            <a:chOff x="101984" y="5369403"/>
            <a:chExt cx="5584825" cy="1398270"/>
          </a:xfrm>
        </p:grpSpPr>
        <p:pic>
          <p:nvPicPr>
            <p:cNvPr id="4" name="object 4"/>
            <p:cNvPicPr/>
            <p:nvPr/>
          </p:nvPicPr>
          <p:blipFill>
            <a:blip r:embed="rId2" cstate="print"/>
            <a:stretch>
              <a:fillRect/>
            </a:stretch>
          </p:blipFill>
          <p:spPr>
            <a:xfrm>
              <a:off x="184683" y="5415572"/>
              <a:ext cx="5488027" cy="1342067"/>
            </a:xfrm>
            <a:prstGeom prst="rect">
              <a:avLst/>
            </a:prstGeom>
          </p:spPr>
        </p:pic>
        <p:sp>
          <p:nvSpPr>
            <p:cNvPr id="5" name="object 5"/>
            <p:cNvSpPr/>
            <p:nvPr/>
          </p:nvSpPr>
          <p:spPr>
            <a:xfrm>
              <a:off x="106747" y="5374166"/>
              <a:ext cx="5575300" cy="1388745"/>
            </a:xfrm>
            <a:custGeom>
              <a:avLst/>
              <a:gdLst/>
              <a:ahLst/>
              <a:cxnLst/>
              <a:rect l="l" t="t" r="r" b="b"/>
              <a:pathLst>
                <a:path w="5575300" h="1388745">
                  <a:moveTo>
                    <a:pt x="0" y="1388237"/>
                  </a:moveTo>
                  <a:lnTo>
                    <a:pt x="5575300" y="1388237"/>
                  </a:lnTo>
                  <a:lnTo>
                    <a:pt x="5575300" y="0"/>
                  </a:lnTo>
                  <a:lnTo>
                    <a:pt x="0" y="0"/>
                  </a:lnTo>
                  <a:lnTo>
                    <a:pt x="0" y="1388237"/>
                  </a:lnTo>
                  <a:close/>
                </a:path>
              </a:pathLst>
            </a:custGeom>
            <a:ln w="9524">
              <a:solidFill>
                <a:srgbClr val="000000"/>
              </a:solidFill>
            </a:ln>
          </p:spPr>
          <p:txBody>
            <a:bodyPr wrap="square" lIns="0" tIns="0" rIns="0" bIns="0" rtlCol="0"/>
            <a:lstStyle/>
            <a:p>
              <a:endParaRPr/>
            </a:p>
          </p:txBody>
        </p:sp>
      </p:grpSp>
      <p:grpSp>
        <p:nvGrpSpPr>
          <p:cNvPr id="6" name="object 6"/>
          <p:cNvGrpSpPr/>
          <p:nvPr/>
        </p:nvGrpSpPr>
        <p:grpSpPr>
          <a:xfrm>
            <a:off x="5909500" y="5178539"/>
            <a:ext cx="5100955" cy="1406525"/>
            <a:chOff x="5909500" y="5178539"/>
            <a:chExt cx="5100955" cy="1406525"/>
          </a:xfrm>
        </p:grpSpPr>
        <p:pic>
          <p:nvPicPr>
            <p:cNvPr id="7" name="object 7"/>
            <p:cNvPicPr/>
            <p:nvPr/>
          </p:nvPicPr>
          <p:blipFill>
            <a:blip r:embed="rId3" cstate="print"/>
            <a:stretch>
              <a:fillRect/>
            </a:stretch>
          </p:blipFill>
          <p:spPr>
            <a:xfrm>
              <a:off x="5966452" y="5188064"/>
              <a:ext cx="5034033" cy="1387093"/>
            </a:xfrm>
            <a:prstGeom prst="rect">
              <a:avLst/>
            </a:prstGeom>
          </p:spPr>
        </p:pic>
        <p:sp>
          <p:nvSpPr>
            <p:cNvPr id="8" name="object 8"/>
            <p:cNvSpPr/>
            <p:nvPr/>
          </p:nvSpPr>
          <p:spPr>
            <a:xfrm>
              <a:off x="5914263" y="5183301"/>
              <a:ext cx="5091430" cy="1397000"/>
            </a:xfrm>
            <a:custGeom>
              <a:avLst/>
              <a:gdLst/>
              <a:ahLst/>
              <a:cxnLst/>
              <a:rect l="l" t="t" r="r" b="b"/>
              <a:pathLst>
                <a:path w="5091430" h="1397000">
                  <a:moveTo>
                    <a:pt x="0" y="1396618"/>
                  </a:moveTo>
                  <a:lnTo>
                    <a:pt x="5090921" y="1396618"/>
                  </a:lnTo>
                  <a:lnTo>
                    <a:pt x="5090921" y="0"/>
                  </a:lnTo>
                  <a:lnTo>
                    <a:pt x="0" y="0"/>
                  </a:lnTo>
                  <a:lnTo>
                    <a:pt x="0" y="1396618"/>
                  </a:lnTo>
                  <a:close/>
                </a:path>
              </a:pathLst>
            </a:custGeom>
            <a:ln w="9524">
              <a:solidFill>
                <a:srgbClr val="000000"/>
              </a:solidFill>
            </a:ln>
          </p:spPr>
          <p:txBody>
            <a:bodyPr wrap="square" lIns="0" tIns="0" rIns="0" bIns="0" rtlCol="0"/>
            <a:lstStyle/>
            <a:p>
              <a:endParaRPr/>
            </a:p>
          </p:txBody>
        </p:sp>
      </p:grpSp>
      <p:grpSp>
        <p:nvGrpSpPr>
          <p:cNvPr id="9" name="object 9"/>
          <p:cNvGrpSpPr/>
          <p:nvPr/>
        </p:nvGrpSpPr>
        <p:grpSpPr>
          <a:xfrm>
            <a:off x="7185850" y="3436937"/>
            <a:ext cx="5011420" cy="1546225"/>
            <a:chOff x="7185850" y="3436937"/>
            <a:chExt cx="5011420" cy="1546225"/>
          </a:xfrm>
        </p:grpSpPr>
        <p:pic>
          <p:nvPicPr>
            <p:cNvPr id="10" name="object 10"/>
            <p:cNvPicPr/>
            <p:nvPr/>
          </p:nvPicPr>
          <p:blipFill>
            <a:blip r:embed="rId4" cstate="print"/>
            <a:stretch>
              <a:fillRect/>
            </a:stretch>
          </p:blipFill>
          <p:spPr>
            <a:xfrm>
              <a:off x="7195439" y="3446525"/>
              <a:ext cx="4978258" cy="1526921"/>
            </a:xfrm>
            <a:prstGeom prst="rect">
              <a:avLst/>
            </a:prstGeom>
          </p:spPr>
        </p:pic>
        <p:sp>
          <p:nvSpPr>
            <p:cNvPr id="11" name="object 11"/>
            <p:cNvSpPr/>
            <p:nvPr/>
          </p:nvSpPr>
          <p:spPr>
            <a:xfrm>
              <a:off x="7190613" y="3441700"/>
              <a:ext cx="5001895" cy="1536700"/>
            </a:xfrm>
            <a:custGeom>
              <a:avLst/>
              <a:gdLst/>
              <a:ahLst/>
              <a:cxnLst/>
              <a:rect l="l" t="t" r="r" b="b"/>
              <a:pathLst>
                <a:path w="5001895" h="1536700">
                  <a:moveTo>
                    <a:pt x="5001386" y="0"/>
                  </a:moveTo>
                  <a:lnTo>
                    <a:pt x="0" y="0"/>
                  </a:lnTo>
                  <a:lnTo>
                    <a:pt x="0" y="1536445"/>
                  </a:lnTo>
                  <a:lnTo>
                    <a:pt x="5001386" y="1536445"/>
                  </a:lnTo>
                </a:path>
              </a:pathLst>
            </a:custGeom>
            <a:ln w="9525">
              <a:solidFill>
                <a:srgbClr val="000000"/>
              </a:solidFill>
            </a:ln>
          </p:spPr>
          <p:txBody>
            <a:bodyPr wrap="square" lIns="0" tIns="0" rIns="0" bIns="0" rtlCol="0"/>
            <a:lstStyle/>
            <a:p>
              <a:endParaRPr/>
            </a:p>
          </p:txBody>
        </p:sp>
      </p:grpSp>
      <p:sp>
        <p:nvSpPr>
          <p:cNvPr id="12" name="object 12"/>
          <p:cNvSpPr txBox="1"/>
          <p:nvPr/>
        </p:nvSpPr>
        <p:spPr>
          <a:xfrm>
            <a:off x="906272" y="1270203"/>
            <a:ext cx="10192385" cy="2890520"/>
          </a:xfrm>
          <a:prstGeom prst="rect">
            <a:avLst/>
          </a:prstGeom>
        </p:spPr>
        <p:txBody>
          <a:bodyPr vert="horz" wrap="square" lIns="0" tIns="12700" rIns="0" bIns="0" rtlCol="0">
            <a:spAutoFit/>
          </a:bodyPr>
          <a:lstStyle/>
          <a:p>
            <a:pPr marL="252095" indent="-229235">
              <a:lnSpc>
                <a:spcPts val="2055"/>
              </a:lnSpc>
              <a:spcBef>
                <a:spcPts val="100"/>
              </a:spcBef>
              <a:buChar char="•"/>
              <a:tabLst>
                <a:tab pos="252095" algn="l"/>
              </a:tabLst>
            </a:pPr>
            <a:r>
              <a:rPr sz="1800" dirty="0">
                <a:latin typeface="Arial"/>
                <a:cs typeface="Arial"/>
              </a:rPr>
              <a:t>Several</a:t>
            </a:r>
            <a:r>
              <a:rPr sz="1800" spc="-45" dirty="0">
                <a:latin typeface="Arial"/>
                <a:cs typeface="Arial"/>
              </a:rPr>
              <a:t> </a:t>
            </a:r>
            <a:r>
              <a:rPr sz="1800" dirty="0">
                <a:latin typeface="Arial"/>
                <a:cs typeface="Arial"/>
              </a:rPr>
              <a:t>researchers</a:t>
            </a:r>
            <a:r>
              <a:rPr sz="1800" spc="-25" dirty="0">
                <a:latin typeface="Arial"/>
                <a:cs typeface="Arial"/>
              </a:rPr>
              <a:t> </a:t>
            </a:r>
            <a:r>
              <a:rPr sz="1800" dirty="0">
                <a:latin typeface="Arial"/>
                <a:cs typeface="Arial"/>
              </a:rPr>
              <a:t>have</a:t>
            </a:r>
            <a:r>
              <a:rPr sz="1800" spc="-35" dirty="0">
                <a:latin typeface="Arial"/>
                <a:cs typeface="Arial"/>
              </a:rPr>
              <a:t> </a:t>
            </a:r>
            <a:r>
              <a:rPr sz="1800" dirty="0">
                <a:latin typeface="Arial"/>
                <a:cs typeface="Arial"/>
              </a:rPr>
              <a:t>voiced</a:t>
            </a:r>
            <a:r>
              <a:rPr sz="1800" spc="-30" dirty="0">
                <a:latin typeface="Arial"/>
                <a:cs typeface="Arial"/>
              </a:rPr>
              <a:t> </a:t>
            </a:r>
            <a:r>
              <a:rPr sz="1800" dirty="0">
                <a:latin typeface="Arial"/>
                <a:cs typeface="Arial"/>
              </a:rPr>
              <a:t>concerned</a:t>
            </a:r>
            <a:r>
              <a:rPr sz="1800" spc="-15" dirty="0">
                <a:latin typeface="Arial"/>
                <a:cs typeface="Arial"/>
              </a:rPr>
              <a:t> </a:t>
            </a:r>
            <a:r>
              <a:rPr sz="1800" dirty="0">
                <a:latin typeface="Arial"/>
                <a:cs typeface="Arial"/>
              </a:rPr>
              <a:t>about</a:t>
            </a:r>
            <a:r>
              <a:rPr sz="1800" spc="-40" dirty="0">
                <a:latin typeface="Arial"/>
                <a:cs typeface="Arial"/>
              </a:rPr>
              <a:t> </a:t>
            </a:r>
            <a:r>
              <a:rPr sz="1800" spc="-10" dirty="0">
                <a:latin typeface="Arial"/>
                <a:cs typeface="Arial"/>
              </a:rPr>
              <a:t>“over-</a:t>
            </a:r>
            <a:r>
              <a:rPr sz="1800" dirty="0">
                <a:latin typeface="Arial"/>
                <a:cs typeface="Arial"/>
              </a:rPr>
              <a:t>selling” PRSs</a:t>
            </a:r>
            <a:r>
              <a:rPr sz="1800" spc="-40" dirty="0">
                <a:latin typeface="Arial"/>
                <a:cs typeface="Arial"/>
              </a:rPr>
              <a:t> </a:t>
            </a:r>
            <a:r>
              <a:rPr sz="1800" dirty="0">
                <a:latin typeface="Arial"/>
                <a:cs typeface="Arial"/>
              </a:rPr>
              <a:t>and</a:t>
            </a:r>
            <a:r>
              <a:rPr sz="1800" spc="-40" dirty="0">
                <a:latin typeface="Arial"/>
                <a:cs typeface="Arial"/>
              </a:rPr>
              <a:t> </a:t>
            </a:r>
            <a:r>
              <a:rPr sz="1800" dirty="0">
                <a:latin typeface="Arial"/>
                <a:cs typeface="Arial"/>
              </a:rPr>
              <a:t>their</a:t>
            </a:r>
            <a:r>
              <a:rPr sz="1800" spc="-25" dirty="0">
                <a:latin typeface="Arial"/>
                <a:cs typeface="Arial"/>
              </a:rPr>
              <a:t> </a:t>
            </a:r>
            <a:r>
              <a:rPr sz="1800" dirty="0">
                <a:latin typeface="Arial"/>
                <a:cs typeface="Arial"/>
              </a:rPr>
              <a:t>limited</a:t>
            </a:r>
            <a:r>
              <a:rPr sz="1800" spc="-35" dirty="0">
                <a:latin typeface="Arial"/>
                <a:cs typeface="Arial"/>
              </a:rPr>
              <a:t> </a:t>
            </a:r>
            <a:r>
              <a:rPr sz="1800" spc="-10" dirty="0">
                <a:latin typeface="Arial"/>
                <a:cs typeface="Arial"/>
              </a:rPr>
              <a:t>predictive</a:t>
            </a:r>
            <a:endParaRPr sz="1800" dirty="0">
              <a:latin typeface="Arial"/>
              <a:cs typeface="Arial"/>
            </a:endParaRPr>
          </a:p>
          <a:p>
            <a:pPr marL="252095">
              <a:lnSpc>
                <a:spcPts val="2055"/>
              </a:lnSpc>
            </a:pPr>
            <a:r>
              <a:rPr sz="1800" spc="-10" dirty="0">
                <a:latin typeface="Arial"/>
                <a:cs typeface="Arial"/>
              </a:rPr>
              <a:t>power</a:t>
            </a:r>
            <a:endParaRPr sz="1800" dirty="0">
              <a:latin typeface="Arial"/>
              <a:cs typeface="Arial"/>
            </a:endParaRPr>
          </a:p>
          <a:p>
            <a:pPr marL="252095" indent="-229235">
              <a:lnSpc>
                <a:spcPct val="100000"/>
              </a:lnSpc>
              <a:spcBef>
                <a:spcPts val="780"/>
              </a:spcBef>
              <a:buChar char="•"/>
              <a:tabLst>
                <a:tab pos="252095" algn="l"/>
              </a:tabLst>
            </a:pPr>
            <a:r>
              <a:rPr sz="1800" dirty="0">
                <a:latin typeface="Arial"/>
                <a:cs typeface="Arial"/>
              </a:rPr>
              <a:t>A</a:t>
            </a:r>
            <a:r>
              <a:rPr sz="1800" spc="-125" dirty="0">
                <a:latin typeface="Arial"/>
                <a:cs typeface="Arial"/>
              </a:rPr>
              <a:t> </a:t>
            </a:r>
            <a:r>
              <a:rPr sz="1800" dirty="0">
                <a:latin typeface="Arial"/>
                <a:cs typeface="Arial"/>
              </a:rPr>
              <a:t>good</a:t>
            </a:r>
            <a:r>
              <a:rPr sz="1800" spc="-30" dirty="0">
                <a:latin typeface="Arial"/>
                <a:cs typeface="Arial"/>
              </a:rPr>
              <a:t> </a:t>
            </a:r>
            <a:r>
              <a:rPr sz="1800" dirty="0">
                <a:latin typeface="Arial"/>
                <a:cs typeface="Arial"/>
              </a:rPr>
              <a:t>correlation</a:t>
            </a:r>
            <a:r>
              <a:rPr sz="1800" spc="-15" dirty="0">
                <a:latin typeface="Arial"/>
                <a:cs typeface="Arial"/>
              </a:rPr>
              <a:t> </a:t>
            </a:r>
            <a:r>
              <a:rPr sz="1800" dirty="0">
                <a:latin typeface="Arial"/>
                <a:cs typeface="Arial"/>
              </a:rPr>
              <a:t>does</a:t>
            </a:r>
            <a:r>
              <a:rPr sz="1800" spc="-25" dirty="0">
                <a:latin typeface="Arial"/>
                <a:cs typeface="Arial"/>
              </a:rPr>
              <a:t> </a:t>
            </a:r>
            <a:r>
              <a:rPr sz="1800" dirty="0">
                <a:latin typeface="Arial"/>
                <a:cs typeface="Arial"/>
              </a:rPr>
              <a:t>not</a:t>
            </a:r>
            <a:r>
              <a:rPr sz="1800" spc="-20" dirty="0">
                <a:latin typeface="Arial"/>
                <a:cs typeface="Arial"/>
              </a:rPr>
              <a:t> </a:t>
            </a:r>
            <a:r>
              <a:rPr sz="1800" dirty="0">
                <a:latin typeface="Arial"/>
                <a:cs typeface="Arial"/>
              </a:rPr>
              <a:t>imply</a:t>
            </a:r>
            <a:r>
              <a:rPr sz="1800" spc="-40" dirty="0">
                <a:latin typeface="Arial"/>
                <a:cs typeface="Arial"/>
              </a:rPr>
              <a:t> </a:t>
            </a:r>
            <a:r>
              <a:rPr sz="1800" dirty="0">
                <a:latin typeface="Arial"/>
                <a:cs typeface="Arial"/>
              </a:rPr>
              <a:t>good</a:t>
            </a:r>
            <a:r>
              <a:rPr sz="1800" spc="-20" dirty="0">
                <a:latin typeface="Arial"/>
                <a:cs typeface="Arial"/>
              </a:rPr>
              <a:t> </a:t>
            </a:r>
            <a:r>
              <a:rPr sz="1800" dirty="0">
                <a:latin typeface="Arial"/>
                <a:cs typeface="Arial"/>
              </a:rPr>
              <a:t>predictive</a:t>
            </a:r>
            <a:r>
              <a:rPr sz="1800" spc="-10" dirty="0">
                <a:latin typeface="Arial"/>
                <a:cs typeface="Arial"/>
              </a:rPr>
              <a:t> power</a:t>
            </a:r>
            <a:endParaRPr sz="1800" dirty="0">
              <a:latin typeface="Arial"/>
              <a:cs typeface="Arial"/>
            </a:endParaRPr>
          </a:p>
          <a:p>
            <a:pPr marL="252095" marR="5080" indent="-229235">
              <a:lnSpc>
                <a:spcPts val="1939"/>
              </a:lnSpc>
              <a:spcBef>
                <a:spcPts val="1040"/>
              </a:spcBef>
              <a:buChar char="•"/>
              <a:tabLst>
                <a:tab pos="252095" algn="l"/>
              </a:tabLst>
            </a:pPr>
            <a:r>
              <a:rPr sz="1800" dirty="0">
                <a:latin typeface="Arial"/>
                <a:cs typeface="Arial"/>
              </a:rPr>
              <a:t>Current</a:t>
            </a:r>
            <a:r>
              <a:rPr sz="1800" spc="-15" dirty="0">
                <a:latin typeface="Arial"/>
                <a:cs typeface="Arial"/>
              </a:rPr>
              <a:t> </a:t>
            </a:r>
            <a:r>
              <a:rPr sz="1800" dirty="0">
                <a:latin typeface="Arial"/>
                <a:cs typeface="Arial"/>
              </a:rPr>
              <a:t>PRS</a:t>
            </a:r>
            <a:r>
              <a:rPr sz="1800" spc="-30" dirty="0">
                <a:latin typeface="Arial"/>
                <a:cs typeface="Arial"/>
              </a:rPr>
              <a:t> </a:t>
            </a:r>
            <a:r>
              <a:rPr sz="1800" dirty="0">
                <a:latin typeface="Arial"/>
                <a:cs typeface="Arial"/>
              </a:rPr>
              <a:t>performance</a:t>
            </a:r>
            <a:r>
              <a:rPr sz="1800" spc="-25" dirty="0">
                <a:latin typeface="Arial"/>
                <a:cs typeface="Arial"/>
              </a:rPr>
              <a:t> </a:t>
            </a:r>
            <a:r>
              <a:rPr sz="1800" dirty="0">
                <a:latin typeface="Arial"/>
                <a:cs typeface="Arial"/>
              </a:rPr>
              <a:t>is</a:t>
            </a:r>
            <a:r>
              <a:rPr sz="1800" spc="-30" dirty="0">
                <a:latin typeface="Arial"/>
                <a:cs typeface="Arial"/>
              </a:rPr>
              <a:t> </a:t>
            </a:r>
            <a:r>
              <a:rPr sz="1800" dirty="0">
                <a:latin typeface="Arial"/>
                <a:cs typeface="Arial"/>
              </a:rPr>
              <a:t>not</a:t>
            </a:r>
            <a:r>
              <a:rPr sz="1800" spc="-25" dirty="0">
                <a:latin typeface="Arial"/>
                <a:cs typeface="Arial"/>
              </a:rPr>
              <a:t> </a:t>
            </a:r>
            <a:r>
              <a:rPr sz="1800" dirty="0">
                <a:latin typeface="Arial"/>
                <a:cs typeface="Arial"/>
              </a:rPr>
              <a:t>good</a:t>
            </a:r>
            <a:r>
              <a:rPr sz="1800" spc="-25" dirty="0">
                <a:latin typeface="Arial"/>
                <a:cs typeface="Arial"/>
              </a:rPr>
              <a:t> </a:t>
            </a:r>
            <a:r>
              <a:rPr sz="1800" dirty="0">
                <a:latin typeface="Arial"/>
                <a:cs typeface="Arial"/>
              </a:rPr>
              <a:t>enough</a:t>
            </a:r>
            <a:r>
              <a:rPr sz="1800" spc="-15" dirty="0">
                <a:latin typeface="Arial"/>
                <a:cs typeface="Arial"/>
              </a:rPr>
              <a:t> </a:t>
            </a:r>
            <a:r>
              <a:rPr sz="1800" dirty="0">
                <a:latin typeface="Arial"/>
                <a:cs typeface="Arial"/>
              </a:rPr>
              <a:t>for</a:t>
            </a:r>
            <a:r>
              <a:rPr sz="1800" spc="-35" dirty="0">
                <a:latin typeface="Arial"/>
                <a:cs typeface="Arial"/>
              </a:rPr>
              <a:t> </a:t>
            </a:r>
            <a:r>
              <a:rPr sz="1800" dirty="0">
                <a:latin typeface="Arial"/>
                <a:cs typeface="Arial"/>
              </a:rPr>
              <a:t>any</a:t>
            </a:r>
            <a:r>
              <a:rPr sz="1800" spc="-20" dirty="0">
                <a:latin typeface="Arial"/>
                <a:cs typeface="Arial"/>
              </a:rPr>
              <a:t> </a:t>
            </a:r>
            <a:r>
              <a:rPr sz="1800" dirty="0">
                <a:latin typeface="Arial"/>
                <a:cs typeface="Arial"/>
              </a:rPr>
              <a:t>diagnostic/screening use</a:t>
            </a:r>
            <a:r>
              <a:rPr sz="1800" spc="-40" dirty="0">
                <a:latin typeface="Arial"/>
                <a:cs typeface="Arial"/>
              </a:rPr>
              <a:t> </a:t>
            </a:r>
            <a:r>
              <a:rPr sz="1800" dirty="0">
                <a:latin typeface="Arial"/>
                <a:cs typeface="Arial"/>
              </a:rPr>
              <a:t>in</a:t>
            </a:r>
            <a:r>
              <a:rPr sz="1800" spc="-25" dirty="0">
                <a:latin typeface="Arial"/>
                <a:cs typeface="Arial"/>
              </a:rPr>
              <a:t> </a:t>
            </a:r>
            <a:r>
              <a:rPr sz="1800" dirty="0">
                <a:latin typeface="Arial"/>
                <a:cs typeface="Arial"/>
              </a:rPr>
              <a:t>clinics</a:t>
            </a:r>
            <a:r>
              <a:rPr sz="1800" spc="-20" dirty="0">
                <a:latin typeface="Arial"/>
                <a:cs typeface="Arial"/>
              </a:rPr>
              <a:t> </a:t>
            </a:r>
            <a:r>
              <a:rPr sz="1800" spc="-10" dirty="0">
                <a:latin typeface="Arial"/>
                <a:cs typeface="Arial"/>
              </a:rPr>
              <a:t>(although </a:t>
            </a:r>
            <a:r>
              <a:rPr sz="1800" dirty="0">
                <a:latin typeface="Arial"/>
                <a:cs typeface="Arial"/>
              </a:rPr>
              <a:t>this</a:t>
            </a:r>
            <a:r>
              <a:rPr sz="1800" spc="-25" dirty="0">
                <a:latin typeface="Arial"/>
                <a:cs typeface="Arial"/>
              </a:rPr>
              <a:t> </a:t>
            </a:r>
            <a:r>
              <a:rPr sz="1800" dirty="0">
                <a:latin typeface="Arial"/>
                <a:cs typeface="Arial"/>
              </a:rPr>
              <a:t>considers</a:t>
            </a:r>
            <a:r>
              <a:rPr sz="1800" spc="-10" dirty="0">
                <a:latin typeface="Arial"/>
                <a:cs typeface="Arial"/>
              </a:rPr>
              <a:t> </a:t>
            </a:r>
            <a:r>
              <a:rPr sz="1800" dirty="0">
                <a:latin typeface="Arial"/>
                <a:cs typeface="Arial"/>
              </a:rPr>
              <a:t>one</a:t>
            </a:r>
            <a:r>
              <a:rPr sz="1800" spc="-15" dirty="0">
                <a:latin typeface="Arial"/>
                <a:cs typeface="Arial"/>
              </a:rPr>
              <a:t> </a:t>
            </a:r>
            <a:r>
              <a:rPr sz="1800" dirty="0">
                <a:latin typeface="Arial"/>
                <a:cs typeface="Arial"/>
              </a:rPr>
              <a:t>disease</a:t>
            </a:r>
            <a:r>
              <a:rPr sz="1800" spc="-15" dirty="0">
                <a:latin typeface="Arial"/>
                <a:cs typeface="Arial"/>
              </a:rPr>
              <a:t> </a:t>
            </a:r>
            <a:r>
              <a:rPr sz="1800" dirty="0">
                <a:latin typeface="Arial"/>
                <a:cs typeface="Arial"/>
              </a:rPr>
              <a:t>at</a:t>
            </a:r>
            <a:r>
              <a:rPr sz="1800" spc="-20" dirty="0">
                <a:latin typeface="Arial"/>
                <a:cs typeface="Arial"/>
              </a:rPr>
              <a:t> </a:t>
            </a:r>
            <a:r>
              <a:rPr sz="1800" dirty="0">
                <a:latin typeface="Arial"/>
                <a:cs typeface="Arial"/>
              </a:rPr>
              <a:t>a</a:t>
            </a:r>
            <a:r>
              <a:rPr sz="1800" spc="-20" dirty="0">
                <a:latin typeface="Arial"/>
                <a:cs typeface="Arial"/>
              </a:rPr>
              <a:t> </a:t>
            </a:r>
            <a:r>
              <a:rPr sz="1800" dirty="0">
                <a:latin typeface="Arial"/>
                <a:cs typeface="Arial"/>
              </a:rPr>
              <a:t>time,</a:t>
            </a:r>
            <a:r>
              <a:rPr sz="1800" spc="-20" dirty="0">
                <a:latin typeface="Arial"/>
                <a:cs typeface="Arial"/>
              </a:rPr>
              <a:t> </a:t>
            </a:r>
            <a:r>
              <a:rPr sz="1800" dirty="0">
                <a:latin typeface="Arial"/>
                <a:cs typeface="Arial"/>
              </a:rPr>
              <a:t>while</a:t>
            </a:r>
            <a:r>
              <a:rPr sz="1800" spc="20" dirty="0">
                <a:latin typeface="Arial"/>
                <a:cs typeface="Arial"/>
              </a:rPr>
              <a:t> </a:t>
            </a:r>
            <a:r>
              <a:rPr sz="1800" dirty="0">
                <a:latin typeface="Arial"/>
                <a:cs typeface="Arial"/>
              </a:rPr>
              <a:t>multiple</a:t>
            </a:r>
            <a:r>
              <a:rPr sz="1800" spc="-15" dirty="0">
                <a:latin typeface="Arial"/>
                <a:cs typeface="Arial"/>
              </a:rPr>
              <a:t> </a:t>
            </a:r>
            <a:r>
              <a:rPr sz="1800" dirty="0">
                <a:latin typeface="Arial"/>
                <a:cs typeface="Arial"/>
              </a:rPr>
              <a:t>PRSs</a:t>
            </a:r>
            <a:r>
              <a:rPr sz="1800" spc="-25" dirty="0">
                <a:latin typeface="Arial"/>
                <a:cs typeface="Arial"/>
              </a:rPr>
              <a:t> </a:t>
            </a:r>
            <a:r>
              <a:rPr sz="1800" dirty="0">
                <a:latin typeface="Arial"/>
                <a:cs typeface="Arial"/>
              </a:rPr>
              <a:t>can</a:t>
            </a:r>
            <a:r>
              <a:rPr sz="1800" spc="-15" dirty="0">
                <a:latin typeface="Arial"/>
                <a:cs typeface="Arial"/>
              </a:rPr>
              <a:t> </a:t>
            </a:r>
            <a:r>
              <a:rPr sz="1800" dirty="0">
                <a:latin typeface="Arial"/>
                <a:cs typeface="Arial"/>
              </a:rPr>
              <a:t>be</a:t>
            </a:r>
            <a:r>
              <a:rPr sz="1800" spc="-30" dirty="0">
                <a:latin typeface="Arial"/>
                <a:cs typeface="Arial"/>
              </a:rPr>
              <a:t> </a:t>
            </a:r>
            <a:r>
              <a:rPr sz="1800" dirty="0">
                <a:latin typeface="Arial"/>
                <a:cs typeface="Arial"/>
              </a:rPr>
              <a:t>built</a:t>
            </a:r>
            <a:r>
              <a:rPr sz="1800" spc="-5" dirty="0">
                <a:latin typeface="Arial"/>
                <a:cs typeface="Arial"/>
              </a:rPr>
              <a:t> </a:t>
            </a:r>
            <a:r>
              <a:rPr sz="1800" dirty="0">
                <a:latin typeface="Arial"/>
                <a:cs typeface="Arial"/>
              </a:rPr>
              <a:t>from</a:t>
            </a:r>
            <a:r>
              <a:rPr sz="1800" spc="-30" dirty="0">
                <a:latin typeface="Arial"/>
                <a:cs typeface="Arial"/>
              </a:rPr>
              <a:t> </a:t>
            </a:r>
            <a:r>
              <a:rPr sz="1800" dirty="0">
                <a:latin typeface="Arial"/>
                <a:cs typeface="Arial"/>
              </a:rPr>
              <a:t>a</a:t>
            </a:r>
            <a:r>
              <a:rPr sz="1800" spc="-20" dirty="0">
                <a:latin typeface="Arial"/>
                <a:cs typeface="Arial"/>
              </a:rPr>
              <a:t> </a:t>
            </a:r>
            <a:r>
              <a:rPr sz="1800" dirty="0">
                <a:latin typeface="Arial"/>
                <a:cs typeface="Arial"/>
              </a:rPr>
              <a:t>single genetic</a:t>
            </a:r>
            <a:r>
              <a:rPr sz="1800" spc="-10" dirty="0">
                <a:latin typeface="Arial"/>
                <a:cs typeface="Arial"/>
              </a:rPr>
              <a:t> assay)</a:t>
            </a:r>
            <a:endParaRPr sz="1800" dirty="0">
              <a:latin typeface="Arial"/>
              <a:cs typeface="Arial"/>
            </a:endParaRPr>
          </a:p>
          <a:p>
            <a:pPr marL="297815" marR="5010150" indent="-285750">
              <a:lnSpc>
                <a:spcPct val="100000"/>
              </a:lnSpc>
              <a:spcBef>
                <a:spcPts val="1945"/>
              </a:spcBef>
              <a:buFont typeface="Courier New"/>
              <a:buChar char="o"/>
              <a:tabLst>
                <a:tab pos="299085" algn="l"/>
              </a:tabLst>
            </a:pPr>
            <a:r>
              <a:rPr sz="1800" dirty="0">
                <a:latin typeface="Arial"/>
                <a:cs typeface="Arial"/>
              </a:rPr>
              <a:t>Quintile/decile</a:t>
            </a:r>
            <a:r>
              <a:rPr sz="1800" spc="-40" dirty="0">
                <a:latin typeface="Arial"/>
                <a:cs typeface="Arial"/>
              </a:rPr>
              <a:t> </a:t>
            </a:r>
            <a:r>
              <a:rPr sz="1800" dirty="0">
                <a:latin typeface="Arial"/>
                <a:cs typeface="Arial"/>
              </a:rPr>
              <a:t>representation</a:t>
            </a:r>
            <a:r>
              <a:rPr sz="1800" spc="-40" dirty="0">
                <a:latin typeface="Arial"/>
                <a:cs typeface="Arial"/>
              </a:rPr>
              <a:t> </a:t>
            </a:r>
            <a:r>
              <a:rPr sz="1800" dirty="0">
                <a:latin typeface="Arial"/>
                <a:cs typeface="Arial"/>
              </a:rPr>
              <a:t>can</a:t>
            </a:r>
            <a:r>
              <a:rPr sz="1800" spc="-50" dirty="0">
                <a:latin typeface="Arial"/>
                <a:cs typeface="Arial"/>
              </a:rPr>
              <a:t> </a:t>
            </a:r>
            <a:r>
              <a:rPr sz="1800" dirty="0">
                <a:latin typeface="Arial"/>
                <a:cs typeface="Arial"/>
              </a:rPr>
              <a:t>sometimes</a:t>
            </a:r>
            <a:r>
              <a:rPr sz="1800" spc="-55" dirty="0">
                <a:latin typeface="Arial"/>
                <a:cs typeface="Arial"/>
              </a:rPr>
              <a:t> </a:t>
            </a:r>
            <a:r>
              <a:rPr sz="1800" spc="-25" dirty="0">
                <a:latin typeface="Arial"/>
                <a:cs typeface="Arial"/>
              </a:rPr>
              <a:t>be 	</a:t>
            </a:r>
            <a:r>
              <a:rPr sz="1800" spc="-10" dirty="0">
                <a:latin typeface="Arial"/>
                <a:cs typeface="Arial"/>
              </a:rPr>
              <a:t>misleading</a:t>
            </a:r>
            <a:endParaRPr sz="1800" dirty="0">
              <a:latin typeface="Arial"/>
              <a:cs typeface="Arial"/>
            </a:endParaRPr>
          </a:p>
          <a:p>
            <a:pPr marL="297815" marR="5091430" indent="-285750">
              <a:lnSpc>
                <a:spcPct val="100000"/>
              </a:lnSpc>
              <a:spcBef>
                <a:spcPts val="5"/>
              </a:spcBef>
              <a:buFont typeface="Courier New"/>
              <a:buChar char="o"/>
              <a:tabLst>
                <a:tab pos="299085" algn="l"/>
              </a:tabLst>
            </a:pPr>
            <a:r>
              <a:rPr sz="1800" dirty="0">
                <a:latin typeface="Arial"/>
                <a:cs typeface="Arial"/>
              </a:rPr>
              <a:t>There</a:t>
            </a:r>
            <a:r>
              <a:rPr sz="1800" spc="-40" dirty="0">
                <a:latin typeface="Arial"/>
                <a:cs typeface="Arial"/>
              </a:rPr>
              <a:t> </a:t>
            </a:r>
            <a:r>
              <a:rPr sz="1800" dirty="0">
                <a:latin typeface="Arial"/>
                <a:cs typeface="Arial"/>
              </a:rPr>
              <a:t>is</a:t>
            </a:r>
            <a:r>
              <a:rPr sz="1800" spc="-25" dirty="0">
                <a:latin typeface="Arial"/>
                <a:cs typeface="Arial"/>
              </a:rPr>
              <a:t> </a:t>
            </a:r>
            <a:r>
              <a:rPr sz="1800" dirty="0">
                <a:latin typeface="Arial"/>
                <a:cs typeface="Arial"/>
              </a:rPr>
              <a:t>still</a:t>
            </a:r>
            <a:r>
              <a:rPr sz="1800" spc="-15" dirty="0">
                <a:latin typeface="Arial"/>
                <a:cs typeface="Arial"/>
              </a:rPr>
              <a:t> </a:t>
            </a:r>
            <a:r>
              <a:rPr sz="1800" dirty="0">
                <a:latin typeface="Arial"/>
                <a:cs typeface="Arial"/>
              </a:rPr>
              <a:t>a</a:t>
            </a:r>
            <a:r>
              <a:rPr sz="1800" spc="-25" dirty="0">
                <a:latin typeface="Arial"/>
                <a:cs typeface="Arial"/>
              </a:rPr>
              <a:t> </a:t>
            </a:r>
            <a:r>
              <a:rPr sz="1800" dirty="0">
                <a:latin typeface="Arial"/>
                <a:cs typeface="Arial"/>
              </a:rPr>
              <a:t>limited</a:t>
            </a:r>
            <a:r>
              <a:rPr sz="1800" spc="-20" dirty="0">
                <a:latin typeface="Arial"/>
                <a:cs typeface="Arial"/>
              </a:rPr>
              <a:t> </a:t>
            </a:r>
            <a:r>
              <a:rPr sz="1800" dirty="0">
                <a:latin typeface="Arial"/>
                <a:cs typeface="Arial"/>
              </a:rPr>
              <a:t>representation</a:t>
            </a:r>
            <a:r>
              <a:rPr sz="1800" spc="-10" dirty="0">
                <a:latin typeface="Arial"/>
                <a:cs typeface="Arial"/>
              </a:rPr>
              <a:t> </a:t>
            </a:r>
            <a:r>
              <a:rPr sz="1800" dirty="0">
                <a:latin typeface="Arial"/>
                <a:cs typeface="Arial"/>
              </a:rPr>
              <a:t>of</a:t>
            </a:r>
            <a:r>
              <a:rPr sz="1800" spc="-30" dirty="0">
                <a:latin typeface="Arial"/>
                <a:cs typeface="Arial"/>
              </a:rPr>
              <a:t> </a:t>
            </a:r>
            <a:r>
              <a:rPr sz="1800" spc="-10" dirty="0">
                <a:latin typeface="Arial"/>
                <a:cs typeface="Arial"/>
              </a:rPr>
              <a:t>different 	</a:t>
            </a:r>
            <a:r>
              <a:rPr sz="1800" dirty="0">
                <a:latin typeface="Arial"/>
                <a:cs typeface="Arial"/>
              </a:rPr>
              <a:t>ancestry</a:t>
            </a:r>
            <a:r>
              <a:rPr sz="1800" spc="-15" dirty="0">
                <a:latin typeface="Arial"/>
                <a:cs typeface="Arial"/>
              </a:rPr>
              <a:t> </a:t>
            </a:r>
            <a:r>
              <a:rPr sz="1800" spc="-10" dirty="0">
                <a:latin typeface="Arial"/>
                <a:cs typeface="Arial"/>
              </a:rPr>
              <a:t>groups</a:t>
            </a:r>
            <a:endParaRPr sz="1800" dirty="0">
              <a:latin typeface="Arial"/>
              <a:cs typeface="Arial"/>
            </a:endParaRPr>
          </a:p>
        </p:txBody>
      </p:sp>
      <p:pic>
        <p:nvPicPr>
          <p:cNvPr id="13" name="Picture 12">
            <a:extLst>
              <a:ext uri="{FF2B5EF4-FFF2-40B4-BE49-F238E27FC236}">
                <a16:creationId xmlns:a16="http://schemas.microsoft.com/office/drawing/2014/main" id="{6D2F9516-B8D4-81BE-C1D8-6564B07B1C4F}"/>
              </a:ext>
            </a:extLst>
          </p:cNvPr>
          <p:cNvPicPr>
            <a:picLocks noChangeAspect="1"/>
          </p:cNvPicPr>
          <p:nvPr/>
        </p:nvPicPr>
        <p:blipFill>
          <a:blip r:embed="rId5"/>
          <a:stretch>
            <a:fillRect/>
          </a:stretch>
        </p:blipFill>
        <p:spPr>
          <a:xfrm>
            <a:off x="406872" y="4207357"/>
            <a:ext cx="6066297" cy="1869487"/>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B77F9-2173-BE1F-60EC-D83755F6A59D}"/>
              </a:ext>
            </a:extLst>
          </p:cNvPr>
          <p:cNvSpPr>
            <a:spLocks noGrp="1"/>
          </p:cNvSpPr>
          <p:nvPr>
            <p:ph type="title"/>
          </p:nvPr>
        </p:nvSpPr>
        <p:spPr/>
        <p:txBody>
          <a:bodyPr/>
          <a:lstStyle/>
          <a:p>
            <a:endParaRPr lang="en-GR"/>
          </a:p>
        </p:txBody>
      </p:sp>
      <p:sp>
        <p:nvSpPr>
          <p:cNvPr id="3" name="Text Placeholder 2">
            <a:extLst>
              <a:ext uri="{FF2B5EF4-FFF2-40B4-BE49-F238E27FC236}">
                <a16:creationId xmlns:a16="http://schemas.microsoft.com/office/drawing/2014/main" id="{B60BA138-E9F7-B405-F74F-1A46EE40230F}"/>
              </a:ext>
            </a:extLst>
          </p:cNvPr>
          <p:cNvSpPr>
            <a:spLocks noGrp="1"/>
          </p:cNvSpPr>
          <p:nvPr>
            <p:ph type="body" idx="1"/>
          </p:nvPr>
        </p:nvSpPr>
        <p:spPr/>
        <p:txBody>
          <a:bodyPr/>
          <a:lstStyle/>
          <a:p>
            <a:endParaRPr lang="en-GR"/>
          </a:p>
        </p:txBody>
      </p:sp>
      <p:pic>
        <p:nvPicPr>
          <p:cNvPr id="4" name="Picture 3">
            <a:extLst>
              <a:ext uri="{FF2B5EF4-FFF2-40B4-BE49-F238E27FC236}">
                <a16:creationId xmlns:a16="http://schemas.microsoft.com/office/drawing/2014/main" id="{AACB9487-1E7C-82DF-FE29-EF58CED0A2CE}"/>
              </a:ext>
            </a:extLst>
          </p:cNvPr>
          <p:cNvPicPr>
            <a:picLocks noChangeAspect="1"/>
          </p:cNvPicPr>
          <p:nvPr/>
        </p:nvPicPr>
        <p:blipFill>
          <a:blip r:embed="rId3"/>
          <a:stretch>
            <a:fillRect/>
          </a:stretch>
        </p:blipFill>
        <p:spPr>
          <a:xfrm>
            <a:off x="228600" y="0"/>
            <a:ext cx="5647765" cy="6858000"/>
          </a:xfrm>
          <a:prstGeom prst="rect">
            <a:avLst/>
          </a:prstGeom>
        </p:spPr>
      </p:pic>
      <p:pic>
        <p:nvPicPr>
          <p:cNvPr id="5" name="Picture 4">
            <a:extLst>
              <a:ext uri="{FF2B5EF4-FFF2-40B4-BE49-F238E27FC236}">
                <a16:creationId xmlns:a16="http://schemas.microsoft.com/office/drawing/2014/main" id="{534AF0D5-E1A1-8CD1-D4FF-584696EBBF74}"/>
              </a:ext>
            </a:extLst>
          </p:cNvPr>
          <p:cNvPicPr>
            <a:picLocks noChangeAspect="1"/>
          </p:cNvPicPr>
          <p:nvPr/>
        </p:nvPicPr>
        <p:blipFill>
          <a:blip r:embed="rId4"/>
          <a:stretch>
            <a:fillRect/>
          </a:stretch>
        </p:blipFill>
        <p:spPr>
          <a:xfrm>
            <a:off x="6096000" y="-47689"/>
            <a:ext cx="5648325" cy="6858000"/>
          </a:xfrm>
          <a:prstGeom prst="rect">
            <a:avLst/>
          </a:prstGeom>
        </p:spPr>
      </p:pic>
    </p:spTree>
    <p:extLst>
      <p:ext uri="{BB962C8B-B14F-4D97-AF65-F5344CB8AC3E}">
        <p14:creationId xmlns:p14="http://schemas.microsoft.com/office/powerpoint/2010/main" val="188831730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2FD9-6023-9B6D-4D87-135E6E3C8F3D}"/>
              </a:ext>
            </a:extLst>
          </p:cNvPr>
          <p:cNvSpPr>
            <a:spLocks noGrp="1"/>
          </p:cNvSpPr>
          <p:nvPr>
            <p:ph type="title"/>
          </p:nvPr>
        </p:nvSpPr>
        <p:spPr/>
        <p:txBody>
          <a:bodyPr/>
          <a:lstStyle/>
          <a:p>
            <a:endParaRPr lang="en-GR"/>
          </a:p>
        </p:txBody>
      </p:sp>
      <p:sp>
        <p:nvSpPr>
          <p:cNvPr id="3" name="Text Placeholder 2">
            <a:extLst>
              <a:ext uri="{FF2B5EF4-FFF2-40B4-BE49-F238E27FC236}">
                <a16:creationId xmlns:a16="http://schemas.microsoft.com/office/drawing/2014/main" id="{43197ABB-6AE4-1014-3C1C-B184A9D542F9}"/>
              </a:ext>
            </a:extLst>
          </p:cNvPr>
          <p:cNvSpPr>
            <a:spLocks noGrp="1"/>
          </p:cNvSpPr>
          <p:nvPr>
            <p:ph type="body" idx="1"/>
          </p:nvPr>
        </p:nvSpPr>
        <p:spPr>
          <a:xfrm>
            <a:off x="793750" y="1541399"/>
            <a:ext cx="5149850" cy="3411601"/>
          </a:xfrm>
        </p:spPr>
        <p:txBody>
          <a:bodyPr/>
          <a:lstStyle/>
          <a:p>
            <a:r>
              <a:rPr lang="en-GB" dirty="0"/>
              <a:t>Polygenic scores will always be limited in their ability</a:t>
            </a:r>
          </a:p>
          <a:p>
            <a:r>
              <a:rPr lang="en-GB" dirty="0"/>
              <a:t>to predict disease, as much of a person’s disease risk</a:t>
            </a:r>
          </a:p>
          <a:p>
            <a:r>
              <a:rPr lang="en-GB" dirty="0"/>
              <a:t>is determined by factors that polygenic scores cannot</a:t>
            </a:r>
          </a:p>
          <a:p>
            <a:r>
              <a:rPr lang="en-GB" dirty="0"/>
              <a:t>measure</a:t>
            </a:r>
          </a:p>
          <a:p>
            <a:r>
              <a:rPr lang="en-GB" dirty="0"/>
              <a:t>• If we do not effectively communicate this limitation,</a:t>
            </a:r>
          </a:p>
          <a:p>
            <a:r>
              <a:rPr lang="en-GB" dirty="0"/>
              <a:t>we risk overemphasising the role of polygenic scores,</a:t>
            </a:r>
          </a:p>
          <a:p>
            <a:r>
              <a:rPr lang="en-GB" dirty="0"/>
              <a:t>which could undermine current effective screening</a:t>
            </a:r>
          </a:p>
          <a:p>
            <a:r>
              <a:rPr lang="en-GB" dirty="0"/>
              <a:t>programmes</a:t>
            </a:r>
          </a:p>
          <a:p>
            <a:r>
              <a:rPr lang="en-GB" dirty="0"/>
              <a:t>• The enthusiasm around polygenic scores must not</a:t>
            </a:r>
          </a:p>
          <a:p>
            <a:r>
              <a:rPr lang="en-GB" dirty="0"/>
              <a:t>distract from efforts to tackle modifiable risk factors</a:t>
            </a:r>
          </a:p>
          <a:p>
            <a:r>
              <a:rPr lang="en-GB" dirty="0"/>
              <a:t>for disease</a:t>
            </a:r>
          </a:p>
          <a:p>
            <a:endParaRPr lang="en-GR" dirty="0"/>
          </a:p>
        </p:txBody>
      </p:sp>
    </p:spTree>
    <p:extLst>
      <p:ext uri="{BB962C8B-B14F-4D97-AF65-F5344CB8AC3E}">
        <p14:creationId xmlns:p14="http://schemas.microsoft.com/office/powerpoint/2010/main" val="247887991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18747-808B-FDCB-B882-028F4F6529CD}"/>
              </a:ext>
            </a:extLst>
          </p:cNvPr>
          <p:cNvSpPr>
            <a:spLocks noGrp="1"/>
          </p:cNvSpPr>
          <p:nvPr>
            <p:ph type="title"/>
          </p:nvPr>
        </p:nvSpPr>
        <p:spPr/>
        <p:txBody>
          <a:bodyPr/>
          <a:lstStyle/>
          <a:p>
            <a:endParaRPr lang="en-GR"/>
          </a:p>
        </p:txBody>
      </p:sp>
      <p:sp>
        <p:nvSpPr>
          <p:cNvPr id="3" name="Text Placeholder 2">
            <a:extLst>
              <a:ext uri="{FF2B5EF4-FFF2-40B4-BE49-F238E27FC236}">
                <a16:creationId xmlns:a16="http://schemas.microsoft.com/office/drawing/2014/main" id="{178E2956-5ABE-D130-212F-2D1D72C3275C}"/>
              </a:ext>
            </a:extLst>
          </p:cNvPr>
          <p:cNvSpPr>
            <a:spLocks noGrp="1"/>
          </p:cNvSpPr>
          <p:nvPr>
            <p:ph type="body" idx="1"/>
          </p:nvPr>
        </p:nvSpPr>
        <p:spPr/>
        <p:txBody>
          <a:bodyPr/>
          <a:lstStyle/>
          <a:p>
            <a:endParaRPr lang="en-GR"/>
          </a:p>
        </p:txBody>
      </p:sp>
    </p:spTree>
    <p:extLst>
      <p:ext uri="{BB962C8B-B14F-4D97-AF65-F5344CB8AC3E}">
        <p14:creationId xmlns:p14="http://schemas.microsoft.com/office/powerpoint/2010/main" val="26604798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85166" rIns="0" bIns="0" rtlCol="0">
            <a:spAutoFit/>
          </a:bodyPr>
          <a:lstStyle/>
          <a:p>
            <a:pPr marL="380365">
              <a:lnSpc>
                <a:spcPct val="100000"/>
              </a:lnSpc>
              <a:spcBef>
                <a:spcPts val="95"/>
              </a:spcBef>
            </a:pPr>
            <a:r>
              <a:rPr spc="-10" dirty="0"/>
              <a:t>Summary</a:t>
            </a:r>
          </a:p>
        </p:txBody>
      </p:sp>
      <p:sp>
        <p:nvSpPr>
          <p:cNvPr id="3" name="object 3"/>
          <p:cNvSpPr txBox="1"/>
          <p:nvPr/>
        </p:nvSpPr>
        <p:spPr>
          <a:xfrm>
            <a:off x="916939" y="1559178"/>
            <a:ext cx="9733280" cy="4904105"/>
          </a:xfrm>
          <a:prstGeom prst="rect">
            <a:avLst/>
          </a:prstGeom>
        </p:spPr>
        <p:txBody>
          <a:bodyPr vert="horz" wrap="square" lIns="0" tIns="13335" rIns="0" bIns="0" rtlCol="0">
            <a:spAutoFit/>
          </a:bodyPr>
          <a:lstStyle/>
          <a:p>
            <a:pPr marL="355600" indent="-342900">
              <a:lnSpc>
                <a:spcPct val="100000"/>
              </a:lnSpc>
              <a:spcBef>
                <a:spcPts val="105"/>
              </a:spcBef>
              <a:buChar char="•"/>
              <a:tabLst>
                <a:tab pos="355600" algn="l"/>
              </a:tabLst>
            </a:pPr>
            <a:r>
              <a:rPr sz="2000" dirty="0">
                <a:latin typeface="Arial"/>
                <a:cs typeface="Arial"/>
              </a:rPr>
              <a:t>We</a:t>
            </a:r>
            <a:r>
              <a:rPr sz="2000" spc="-35" dirty="0">
                <a:latin typeface="Arial"/>
                <a:cs typeface="Arial"/>
              </a:rPr>
              <a:t> </a:t>
            </a:r>
            <a:r>
              <a:rPr sz="2000" dirty="0">
                <a:latin typeface="Arial"/>
                <a:cs typeface="Arial"/>
              </a:rPr>
              <a:t>have</a:t>
            </a:r>
            <a:r>
              <a:rPr sz="2000" spc="-35" dirty="0">
                <a:latin typeface="Arial"/>
                <a:cs typeface="Arial"/>
              </a:rPr>
              <a:t> </a:t>
            </a:r>
            <a:r>
              <a:rPr sz="2000" dirty="0">
                <a:latin typeface="Arial"/>
                <a:cs typeface="Arial"/>
              </a:rPr>
              <a:t>defined</a:t>
            </a:r>
            <a:r>
              <a:rPr sz="2000" spc="-30" dirty="0">
                <a:latin typeface="Arial"/>
                <a:cs typeface="Arial"/>
              </a:rPr>
              <a:t> </a:t>
            </a:r>
            <a:r>
              <a:rPr sz="2000" dirty="0">
                <a:latin typeface="Arial"/>
                <a:cs typeface="Arial"/>
              </a:rPr>
              <a:t>the</a:t>
            </a:r>
            <a:r>
              <a:rPr sz="2000" spc="-35" dirty="0">
                <a:latin typeface="Arial"/>
                <a:cs typeface="Arial"/>
              </a:rPr>
              <a:t> </a:t>
            </a:r>
            <a:r>
              <a:rPr sz="2000" dirty="0">
                <a:latin typeface="Arial"/>
                <a:cs typeface="Arial"/>
              </a:rPr>
              <a:t>polygenic/genetic</a:t>
            </a:r>
            <a:r>
              <a:rPr sz="2000" spc="-55" dirty="0">
                <a:latin typeface="Arial"/>
                <a:cs typeface="Arial"/>
              </a:rPr>
              <a:t> </a:t>
            </a:r>
            <a:r>
              <a:rPr sz="2000" dirty="0">
                <a:latin typeface="Arial"/>
                <a:cs typeface="Arial"/>
              </a:rPr>
              <a:t>(risk)</a:t>
            </a:r>
            <a:r>
              <a:rPr sz="2000" spc="-50" dirty="0">
                <a:latin typeface="Arial"/>
                <a:cs typeface="Arial"/>
              </a:rPr>
              <a:t> </a:t>
            </a:r>
            <a:r>
              <a:rPr sz="2000" spc="-10" dirty="0">
                <a:latin typeface="Arial"/>
                <a:cs typeface="Arial"/>
              </a:rPr>
              <a:t>scores</a:t>
            </a:r>
            <a:endParaRPr sz="2000">
              <a:latin typeface="Arial"/>
              <a:cs typeface="Arial"/>
            </a:endParaRPr>
          </a:p>
          <a:p>
            <a:pPr>
              <a:lnSpc>
                <a:spcPct val="100000"/>
              </a:lnSpc>
              <a:spcBef>
                <a:spcPts val="100"/>
              </a:spcBef>
              <a:buFont typeface="Arial"/>
              <a:buChar char="•"/>
            </a:pPr>
            <a:endParaRPr sz="2000">
              <a:latin typeface="Arial"/>
              <a:cs typeface="Arial"/>
            </a:endParaRPr>
          </a:p>
          <a:p>
            <a:pPr marL="355600" indent="-342900">
              <a:lnSpc>
                <a:spcPct val="100000"/>
              </a:lnSpc>
              <a:buChar char="•"/>
              <a:tabLst>
                <a:tab pos="355600" algn="l"/>
              </a:tabLst>
            </a:pPr>
            <a:r>
              <a:rPr sz="2000" dirty="0">
                <a:latin typeface="Arial"/>
                <a:cs typeface="Arial"/>
              </a:rPr>
              <a:t>Methods</a:t>
            </a:r>
            <a:r>
              <a:rPr sz="2000" spc="-65" dirty="0">
                <a:latin typeface="Arial"/>
                <a:cs typeface="Arial"/>
              </a:rPr>
              <a:t> </a:t>
            </a:r>
            <a:r>
              <a:rPr sz="2000" dirty="0">
                <a:latin typeface="Arial"/>
                <a:cs typeface="Arial"/>
              </a:rPr>
              <a:t>for</a:t>
            </a:r>
            <a:r>
              <a:rPr sz="2000" spc="-40" dirty="0">
                <a:latin typeface="Arial"/>
                <a:cs typeface="Arial"/>
              </a:rPr>
              <a:t> </a:t>
            </a:r>
            <a:r>
              <a:rPr sz="2000" dirty="0">
                <a:latin typeface="Arial"/>
                <a:cs typeface="Arial"/>
              </a:rPr>
              <a:t>PRS</a:t>
            </a:r>
            <a:r>
              <a:rPr sz="2000" spc="-20" dirty="0">
                <a:latin typeface="Arial"/>
                <a:cs typeface="Arial"/>
              </a:rPr>
              <a:t> </a:t>
            </a:r>
            <a:r>
              <a:rPr sz="2000" dirty="0">
                <a:latin typeface="Arial"/>
                <a:cs typeface="Arial"/>
              </a:rPr>
              <a:t>calculation</a:t>
            </a:r>
            <a:r>
              <a:rPr sz="2000" spc="-55" dirty="0">
                <a:latin typeface="Arial"/>
                <a:cs typeface="Arial"/>
              </a:rPr>
              <a:t> </a:t>
            </a:r>
            <a:r>
              <a:rPr sz="2000" spc="-10" dirty="0">
                <a:latin typeface="Arial"/>
                <a:cs typeface="Arial"/>
              </a:rPr>
              <a:t>include:</a:t>
            </a:r>
            <a:endParaRPr sz="2000">
              <a:latin typeface="Arial"/>
              <a:cs typeface="Arial"/>
            </a:endParaRPr>
          </a:p>
          <a:p>
            <a:pPr marL="812800" lvl="1" indent="-342900">
              <a:lnSpc>
                <a:spcPct val="100000"/>
              </a:lnSpc>
              <a:buChar char="•"/>
              <a:tabLst>
                <a:tab pos="812800" algn="l"/>
              </a:tabLst>
            </a:pPr>
            <a:r>
              <a:rPr sz="2000" dirty="0">
                <a:latin typeface="Arial"/>
                <a:cs typeface="Arial"/>
              </a:rPr>
              <a:t>Clumping/Pruning</a:t>
            </a:r>
            <a:r>
              <a:rPr sz="2000" spc="-70" dirty="0">
                <a:latin typeface="Arial"/>
                <a:cs typeface="Arial"/>
              </a:rPr>
              <a:t> </a:t>
            </a:r>
            <a:r>
              <a:rPr sz="2000" dirty="0">
                <a:latin typeface="Arial"/>
                <a:cs typeface="Arial"/>
              </a:rPr>
              <a:t>and</a:t>
            </a:r>
            <a:r>
              <a:rPr sz="2000" spc="-75" dirty="0">
                <a:latin typeface="Arial"/>
                <a:cs typeface="Arial"/>
              </a:rPr>
              <a:t> </a:t>
            </a:r>
            <a:r>
              <a:rPr sz="2000" spc="-10" dirty="0">
                <a:latin typeface="Arial"/>
                <a:cs typeface="Arial"/>
              </a:rPr>
              <a:t>Thresholding</a:t>
            </a:r>
            <a:endParaRPr sz="2000">
              <a:latin typeface="Arial"/>
              <a:cs typeface="Arial"/>
            </a:endParaRPr>
          </a:p>
          <a:p>
            <a:pPr marL="812800" lvl="1" indent="-342900">
              <a:lnSpc>
                <a:spcPct val="100000"/>
              </a:lnSpc>
              <a:buChar char="•"/>
              <a:tabLst>
                <a:tab pos="812800" algn="l"/>
              </a:tabLst>
            </a:pPr>
            <a:r>
              <a:rPr sz="2000" spc="-10" dirty="0">
                <a:latin typeface="Arial"/>
                <a:cs typeface="Arial"/>
              </a:rPr>
              <a:t>LDpred/LDpred2</a:t>
            </a:r>
            <a:endParaRPr sz="2000">
              <a:latin typeface="Arial"/>
              <a:cs typeface="Arial"/>
            </a:endParaRPr>
          </a:p>
          <a:p>
            <a:pPr marL="812800" lvl="1" indent="-342900">
              <a:lnSpc>
                <a:spcPct val="100000"/>
              </a:lnSpc>
              <a:buChar char="•"/>
              <a:tabLst>
                <a:tab pos="812800" algn="l"/>
              </a:tabLst>
            </a:pPr>
            <a:r>
              <a:rPr sz="2000" spc="-10" dirty="0">
                <a:latin typeface="Arial"/>
                <a:cs typeface="Arial"/>
              </a:rPr>
              <a:t>lassosum</a:t>
            </a:r>
            <a:endParaRPr sz="2000">
              <a:latin typeface="Arial"/>
              <a:cs typeface="Arial"/>
            </a:endParaRPr>
          </a:p>
          <a:p>
            <a:pPr marL="812800" lvl="1" indent="-342900">
              <a:lnSpc>
                <a:spcPct val="100000"/>
              </a:lnSpc>
              <a:buChar char="•"/>
              <a:tabLst>
                <a:tab pos="812800" algn="l"/>
              </a:tabLst>
            </a:pPr>
            <a:r>
              <a:rPr sz="2000" spc="-10" dirty="0">
                <a:latin typeface="Arial"/>
                <a:cs typeface="Arial"/>
              </a:rPr>
              <a:t>metaGRS</a:t>
            </a:r>
            <a:endParaRPr sz="2000">
              <a:latin typeface="Arial"/>
              <a:cs typeface="Arial"/>
            </a:endParaRPr>
          </a:p>
          <a:p>
            <a:pPr marL="812800" lvl="1" indent="-342900">
              <a:lnSpc>
                <a:spcPct val="100000"/>
              </a:lnSpc>
              <a:spcBef>
                <a:spcPts val="5"/>
              </a:spcBef>
              <a:buChar char="•"/>
              <a:tabLst>
                <a:tab pos="812800" algn="l"/>
              </a:tabLst>
            </a:pPr>
            <a:r>
              <a:rPr sz="2000" dirty="0">
                <a:latin typeface="Arial"/>
                <a:cs typeface="Arial"/>
              </a:rPr>
              <a:t>machine</a:t>
            </a:r>
            <a:r>
              <a:rPr sz="2000" spc="-40" dirty="0">
                <a:latin typeface="Arial"/>
                <a:cs typeface="Arial"/>
              </a:rPr>
              <a:t> </a:t>
            </a:r>
            <a:r>
              <a:rPr sz="2000" dirty="0">
                <a:latin typeface="Arial"/>
                <a:cs typeface="Arial"/>
              </a:rPr>
              <a:t>learning</a:t>
            </a:r>
            <a:r>
              <a:rPr sz="2000" spc="-25" dirty="0">
                <a:latin typeface="Arial"/>
                <a:cs typeface="Arial"/>
              </a:rPr>
              <a:t> </a:t>
            </a:r>
            <a:r>
              <a:rPr sz="2000" spc="-10" dirty="0">
                <a:latin typeface="Arial"/>
                <a:cs typeface="Arial"/>
              </a:rPr>
              <a:t>algorithms</a:t>
            </a:r>
            <a:endParaRPr sz="2000">
              <a:latin typeface="Arial"/>
              <a:cs typeface="Arial"/>
            </a:endParaRPr>
          </a:p>
          <a:p>
            <a:pPr lvl="1">
              <a:lnSpc>
                <a:spcPct val="100000"/>
              </a:lnSpc>
              <a:spcBef>
                <a:spcPts val="95"/>
              </a:spcBef>
              <a:buFont typeface="Arial"/>
              <a:buChar char="•"/>
            </a:pPr>
            <a:endParaRPr sz="2000">
              <a:latin typeface="Arial"/>
              <a:cs typeface="Arial"/>
            </a:endParaRPr>
          </a:p>
          <a:p>
            <a:pPr marL="355600" indent="-342900">
              <a:lnSpc>
                <a:spcPct val="100000"/>
              </a:lnSpc>
              <a:spcBef>
                <a:spcPts val="5"/>
              </a:spcBef>
              <a:buChar char="•"/>
              <a:tabLst>
                <a:tab pos="355600" algn="l"/>
              </a:tabLst>
            </a:pPr>
            <a:r>
              <a:rPr sz="2000" dirty="0">
                <a:latin typeface="Arial"/>
                <a:cs typeface="Arial"/>
              </a:rPr>
              <a:t>PRSs</a:t>
            </a:r>
            <a:r>
              <a:rPr sz="2000" spc="-20" dirty="0">
                <a:latin typeface="Arial"/>
                <a:cs typeface="Arial"/>
              </a:rPr>
              <a:t> </a:t>
            </a:r>
            <a:r>
              <a:rPr sz="2000" dirty="0">
                <a:latin typeface="Arial"/>
                <a:cs typeface="Arial"/>
              </a:rPr>
              <a:t>have</a:t>
            </a:r>
            <a:r>
              <a:rPr sz="2000" spc="-40" dirty="0">
                <a:latin typeface="Arial"/>
                <a:cs typeface="Arial"/>
              </a:rPr>
              <a:t> </a:t>
            </a:r>
            <a:r>
              <a:rPr sz="2000" dirty="0">
                <a:latin typeface="Arial"/>
                <a:cs typeface="Arial"/>
              </a:rPr>
              <a:t>the</a:t>
            </a:r>
            <a:r>
              <a:rPr sz="2000" spc="-35" dirty="0">
                <a:latin typeface="Arial"/>
                <a:cs typeface="Arial"/>
              </a:rPr>
              <a:t> </a:t>
            </a:r>
            <a:r>
              <a:rPr sz="2000" dirty="0">
                <a:latin typeface="Arial"/>
                <a:cs typeface="Arial"/>
              </a:rPr>
              <a:t>ability</a:t>
            </a:r>
            <a:r>
              <a:rPr sz="2000" spc="-20" dirty="0">
                <a:latin typeface="Arial"/>
                <a:cs typeface="Arial"/>
              </a:rPr>
              <a:t> </a:t>
            </a:r>
            <a:r>
              <a:rPr sz="2000" dirty="0">
                <a:latin typeface="Arial"/>
                <a:cs typeface="Arial"/>
              </a:rPr>
              <a:t>to</a:t>
            </a:r>
            <a:r>
              <a:rPr sz="2000" spc="-30" dirty="0">
                <a:latin typeface="Arial"/>
                <a:cs typeface="Arial"/>
              </a:rPr>
              <a:t> </a:t>
            </a:r>
            <a:r>
              <a:rPr sz="2000" dirty="0">
                <a:latin typeface="Arial"/>
                <a:cs typeface="Arial"/>
              </a:rPr>
              <a:t>capture</a:t>
            </a:r>
            <a:r>
              <a:rPr sz="2000" spc="-50" dirty="0">
                <a:latin typeface="Arial"/>
                <a:cs typeface="Arial"/>
              </a:rPr>
              <a:t> </a:t>
            </a:r>
            <a:r>
              <a:rPr sz="2000" dirty="0">
                <a:latin typeface="Arial"/>
                <a:cs typeface="Arial"/>
              </a:rPr>
              <a:t>risk</a:t>
            </a:r>
            <a:r>
              <a:rPr sz="2000" spc="-40" dirty="0">
                <a:latin typeface="Arial"/>
                <a:cs typeface="Arial"/>
              </a:rPr>
              <a:t> </a:t>
            </a:r>
            <a:r>
              <a:rPr sz="2000" dirty="0">
                <a:latin typeface="Arial"/>
                <a:cs typeface="Arial"/>
              </a:rPr>
              <a:t>equivalent</a:t>
            </a:r>
            <a:r>
              <a:rPr sz="2000" spc="-35" dirty="0">
                <a:latin typeface="Arial"/>
                <a:cs typeface="Arial"/>
              </a:rPr>
              <a:t> </a:t>
            </a:r>
            <a:r>
              <a:rPr sz="2000" dirty="0">
                <a:latin typeface="Arial"/>
                <a:cs typeface="Arial"/>
              </a:rPr>
              <a:t>to</a:t>
            </a:r>
            <a:r>
              <a:rPr sz="2000" spc="-35" dirty="0">
                <a:latin typeface="Arial"/>
                <a:cs typeface="Arial"/>
              </a:rPr>
              <a:t> </a:t>
            </a:r>
            <a:r>
              <a:rPr sz="2000" dirty="0">
                <a:latin typeface="Arial"/>
                <a:cs typeface="Arial"/>
              </a:rPr>
              <a:t>that</a:t>
            </a:r>
            <a:r>
              <a:rPr sz="2000" spc="-45" dirty="0">
                <a:latin typeface="Arial"/>
                <a:cs typeface="Arial"/>
              </a:rPr>
              <a:t> </a:t>
            </a:r>
            <a:r>
              <a:rPr sz="2000" dirty="0">
                <a:latin typeface="Arial"/>
                <a:cs typeface="Arial"/>
              </a:rPr>
              <a:t>of</a:t>
            </a:r>
            <a:r>
              <a:rPr sz="2000" spc="-25" dirty="0">
                <a:latin typeface="Arial"/>
                <a:cs typeface="Arial"/>
              </a:rPr>
              <a:t> </a:t>
            </a:r>
            <a:r>
              <a:rPr sz="2000" dirty="0">
                <a:latin typeface="Arial"/>
                <a:cs typeface="Arial"/>
              </a:rPr>
              <a:t>rare</a:t>
            </a:r>
            <a:r>
              <a:rPr sz="2000" spc="-55" dirty="0">
                <a:latin typeface="Arial"/>
                <a:cs typeface="Arial"/>
              </a:rPr>
              <a:t> </a:t>
            </a:r>
            <a:r>
              <a:rPr sz="2000" dirty="0">
                <a:latin typeface="Arial"/>
                <a:cs typeface="Arial"/>
              </a:rPr>
              <a:t>monogenic</a:t>
            </a:r>
            <a:r>
              <a:rPr sz="2000" spc="-40" dirty="0">
                <a:latin typeface="Arial"/>
                <a:cs typeface="Arial"/>
              </a:rPr>
              <a:t> </a:t>
            </a:r>
            <a:r>
              <a:rPr sz="2000" spc="-10" dirty="0">
                <a:latin typeface="Arial"/>
                <a:cs typeface="Arial"/>
              </a:rPr>
              <a:t>mutations</a:t>
            </a:r>
            <a:endParaRPr sz="2000">
              <a:latin typeface="Arial"/>
              <a:cs typeface="Arial"/>
            </a:endParaRPr>
          </a:p>
          <a:p>
            <a:pPr>
              <a:lnSpc>
                <a:spcPct val="100000"/>
              </a:lnSpc>
              <a:spcBef>
                <a:spcPts val="95"/>
              </a:spcBef>
              <a:buFont typeface="Arial"/>
              <a:buChar char="•"/>
            </a:pPr>
            <a:endParaRPr sz="2000">
              <a:latin typeface="Arial"/>
              <a:cs typeface="Arial"/>
            </a:endParaRPr>
          </a:p>
          <a:p>
            <a:pPr marL="355600" indent="-342900">
              <a:lnSpc>
                <a:spcPct val="100000"/>
              </a:lnSpc>
              <a:spcBef>
                <a:spcPts val="5"/>
              </a:spcBef>
              <a:buChar char="•"/>
              <a:tabLst>
                <a:tab pos="355600" algn="l"/>
              </a:tabLst>
            </a:pPr>
            <a:r>
              <a:rPr sz="2000" dirty="0">
                <a:latin typeface="Arial"/>
                <a:cs typeface="Arial"/>
              </a:rPr>
              <a:t>PRSs</a:t>
            </a:r>
            <a:r>
              <a:rPr sz="2000" spc="-15" dirty="0">
                <a:latin typeface="Arial"/>
                <a:cs typeface="Arial"/>
              </a:rPr>
              <a:t> </a:t>
            </a:r>
            <a:r>
              <a:rPr sz="2000" dirty="0">
                <a:latin typeface="Arial"/>
                <a:cs typeface="Arial"/>
              </a:rPr>
              <a:t>act</a:t>
            </a:r>
            <a:r>
              <a:rPr sz="2000" spc="-30" dirty="0">
                <a:latin typeface="Arial"/>
                <a:cs typeface="Arial"/>
              </a:rPr>
              <a:t> </a:t>
            </a:r>
            <a:r>
              <a:rPr sz="2000" dirty="0">
                <a:latin typeface="Arial"/>
                <a:cs typeface="Arial"/>
              </a:rPr>
              <a:t>independently</a:t>
            </a:r>
            <a:r>
              <a:rPr sz="2000" spc="-50" dirty="0">
                <a:latin typeface="Arial"/>
                <a:cs typeface="Arial"/>
              </a:rPr>
              <a:t> </a:t>
            </a:r>
            <a:r>
              <a:rPr sz="2000" dirty="0">
                <a:latin typeface="Arial"/>
                <a:cs typeface="Arial"/>
              </a:rPr>
              <a:t>and</a:t>
            </a:r>
            <a:r>
              <a:rPr sz="2000" spc="-25" dirty="0">
                <a:latin typeface="Arial"/>
                <a:cs typeface="Arial"/>
              </a:rPr>
              <a:t> </a:t>
            </a:r>
            <a:r>
              <a:rPr sz="2000" dirty="0">
                <a:latin typeface="Arial"/>
                <a:cs typeface="Arial"/>
              </a:rPr>
              <a:t>additively</a:t>
            </a:r>
            <a:r>
              <a:rPr sz="2000" spc="-20" dirty="0">
                <a:latin typeface="Arial"/>
                <a:cs typeface="Arial"/>
              </a:rPr>
              <a:t> </a:t>
            </a:r>
            <a:r>
              <a:rPr sz="2000" dirty="0">
                <a:latin typeface="Arial"/>
                <a:cs typeface="Arial"/>
              </a:rPr>
              <a:t>on</a:t>
            </a:r>
            <a:r>
              <a:rPr sz="2000" spc="-25" dirty="0">
                <a:latin typeface="Arial"/>
                <a:cs typeface="Arial"/>
              </a:rPr>
              <a:t> </a:t>
            </a:r>
            <a:r>
              <a:rPr sz="2000" dirty="0">
                <a:latin typeface="Arial"/>
                <a:cs typeface="Arial"/>
              </a:rPr>
              <a:t>top</a:t>
            </a:r>
            <a:r>
              <a:rPr sz="2000" spc="-35" dirty="0">
                <a:latin typeface="Arial"/>
                <a:cs typeface="Arial"/>
              </a:rPr>
              <a:t> </a:t>
            </a:r>
            <a:r>
              <a:rPr sz="2000" dirty="0">
                <a:latin typeface="Arial"/>
                <a:cs typeface="Arial"/>
              </a:rPr>
              <a:t>of</a:t>
            </a:r>
            <a:r>
              <a:rPr sz="2000" spc="-35" dirty="0">
                <a:latin typeface="Arial"/>
                <a:cs typeface="Arial"/>
              </a:rPr>
              <a:t> </a:t>
            </a:r>
            <a:r>
              <a:rPr sz="2000" dirty="0">
                <a:latin typeface="Arial"/>
                <a:cs typeface="Arial"/>
              </a:rPr>
              <a:t>monogenic</a:t>
            </a:r>
            <a:r>
              <a:rPr sz="2000" spc="-35" dirty="0">
                <a:latin typeface="Arial"/>
                <a:cs typeface="Arial"/>
              </a:rPr>
              <a:t> </a:t>
            </a:r>
            <a:r>
              <a:rPr sz="2000" dirty="0">
                <a:latin typeface="Arial"/>
                <a:cs typeface="Arial"/>
              </a:rPr>
              <a:t>mutations,</a:t>
            </a:r>
            <a:r>
              <a:rPr sz="2000" spc="-50" dirty="0">
                <a:latin typeface="Arial"/>
                <a:cs typeface="Arial"/>
              </a:rPr>
              <a:t> </a:t>
            </a:r>
            <a:r>
              <a:rPr sz="2000" spc="-10" dirty="0">
                <a:latin typeface="Arial"/>
                <a:cs typeface="Arial"/>
              </a:rPr>
              <a:t>hence</a:t>
            </a:r>
            <a:endParaRPr sz="2000">
              <a:latin typeface="Arial"/>
              <a:cs typeface="Arial"/>
            </a:endParaRPr>
          </a:p>
          <a:p>
            <a:pPr marL="355600">
              <a:lnSpc>
                <a:spcPct val="100000"/>
              </a:lnSpc>
            </a:pPr>
            <a:r>
              <a:rPr sz="2000" dirty="0">
                <a:latin typeface="Arial"/>
                <a:cs typeface="Arial"/>
              </a:rPr>
              <a:t>potentially</a:t>
            </a:r>
            <a:r>
              <a:rPr sz="2000" spc="-25" dirty="0">
                <a:latin typeface="Arial"/>
                <a:cs typeface="Arial"/>
              </a:rPr>
              <a:t> </a:t>
            </a:r>
            <a:r>
              <a:rPr sz="2000" dirty="0">
                <a:latin typeface="Arial"/>
                <a:cs typeface="Arial"/>
              </a:rPr>
              <a:t>conferring</a:t>
            </a:r>
            <a:r>
              <a:rPr sz="2000" spc="-65" dirty="0">
                <a:latin typeface="Arial"/>
                <a:cs typeface="Arial"/>
              </a:rPr>
              <a:t> </a:t>
            </a:r>
            <a:r>
              <a:rPr sz="2000" dirty="0">
                <a:latin typeface="Arial"/>
                <a:cs typeface="Arial"/>
              </a:rPr>
              <a:t>a</a:t>
            </a:r>
            <a:r>
              <a:rPr sz="2000" spc="-15" dirty="0">
                <a:latin typeface="Arial"/>
                <a:cs typeface="Arial"/>
              </a:rPr>
              <a:t> </a:t>
            </a:r>
            <a:r>
              <a:rPr sz="2000" dirty="0">
                <a:latin typeface="Arial"/>
                <a:cs typeface="Arial"/>
              </a:rPr>
              <a:t>significant</a:t>
            </a:r>
            <a:r>
              <a:rPr sz="2000" spc="-45" dirty="0">
                <a:latin typeface="Arial"/>
                <a:cs typeface="Arial"/>
              </a:rPr>
              <a:t> </a:t>
            </a:r>
            <a:r>
              <a:rPr sz="2000" dirty="0">
                <a:latin typeface="Arial"/>
                <a:cs typeface="Arial"/>
              </a:rPr>
              <a:t>risk</a:t>
            </a:r>
            <a:r>
              <a:rPr sz="2000" spc="-30" dirty="0">
                <a:latin typeface="Arial"/>
                <a:cs typeface="Arial"/>
              </a:rPr>
              <a:t> </a:t>
            </a:r>
            <a:r>
              <a:rPr sz="2000" spc="-10" dirty="0">
                <a:latin typeface="Arial"/>
                <a:cs typeface="Arial"/>
              </a:rPr>
              <a:t>modifier</a:t>
            </a:r>
            <a:endParaRPr sz="2000">
              <a:latin typeface="Arial"/>
              <a:cs typeface="Arial"/>
            </a:endParaRPr>
          </a:p>
          <a:p>
            <a:pPr>
              <a:lnSpc>
                <a:spcPct val="100000"/>
              </a:lnSpc>
              <a:spcBef>
                <a:spcPts val="100"/>
              </a:spcBef>
            </a:pPr>
            <a:endParaRPr sz="2000">
              <a:latin typeface="Arial"/>
              <a:cs typeface="Arial"/>
            </a:endParaRPr>
          </a:p>
          <a:p>
            <a:pPr marL="355600" marR="452755" indent="-343535">
              <a:lnSpc>
                <a:spcPct val="100000"/>
              </a:lnSpc>
              <a:buChar char="•"/>
              <a:tabLst>
                <a:tab pos="355600" algn="l"/>
              </a:tabLst>
            </a:pPr>
            <a:r>
              <a:rPr sz="2000" dirty="0">
                <a:latin typeface="Arial"/>
                <a:cs typeface="Arial"/>
              </a:rPr>
              <a:t>PRSs</a:t>
            </a:r>
            <a:r>
              <a:rPr sz="2000" spc="-20" dirty="0">
                <a:latin typeface="Arial"/>
                <a:cs typeface="Arial"/>
              </a:rPr>
              <a:t> </a:t>
            </a:r>
            <a:r>
              <a:rPr sz="2000" dirty="0">
                <a:latin typeface="Arial"/>
                <a:cs typeface="Arial"/>
              </a:rPr>
              <a:t>have</a:t>
            </a:r>
            <a:r>
              <a:rPr sz="2000" spc="-40" dirty="0">
                <a:latin typeface="Arial"/>
                <a:cs typeface="Arial"/>
              </a:rPr>
              <a:t> </a:t>
            </a:r>
            <a:r>
              <a:rPr sz="2000" dirty="0">
                <a:latin typeface="Arial"/>
                <a:cs typeface="Arial"/>
              </a:rPr>
              <a:t>the</a:t>
            </a:r>
            <a:r>
              <a:rPr sz="2000" spc="-40" dirty="0">
                <a:latin typeface="Arial"/>
                <a:cs typeface="Arial"/>
              </a:rPr>
              <a:t> </a:t>
            </a:r>
            <a:r>
              <a:rPr sz="2000" dirty="0">
                <a:latin typeface="Arial"/>
                <a:cs typeface="Arial"/>
              </a:rPr>
              <a:t>potential</a:t>
            </a:r>
            <a:r>
              <a:rPr sz="2000" spc="-35" dirty="0">
                <a:latin typeface="Arial"/>
                <a:cs typeface="Arial"/>
              </a:rPr>
              <a:t> </a:t>
            </a:r>
            <a:r>
              <a:rPr sz="2000" dirty="0">
                <a:latin typeface="Arial"/>
                <a:cs typeface="Arial"/>
              </a:rPr>
              <a:t>to</a:t>
            </a:r>
            <a:r>
              <a:rPr sz="2000" spc="-25" dirty="0">
                <a:latin typeface="Arial"/>
                <a:cs typeface="Arial"/>
              </a:rPr>
              <a:t> </a:t>
            </a:r>
            <a:r>
              <a:rPr sz="2000" dirty="0">
                <a:latin typeface="Arial"/>
                <a:cs typeface="Arial"/>
              </a:rPr>
              <a:t>influence</a:t>
            </a:r>
            <a:r>
              <a:rPr sz="2000" spc="-50" dirty="0">
                <a:latin typeface="Arial"/>
                <a:cs typeface="Arial"/>
              </a:rPr>
              <a:t> </a:t>
            </a:r>
            <a:r>
              <a:rPr sz="2000" dirty="0">
                <a:latin typeface="Arial"/>
                <a:cs typeface="Arial"/>
              </a:rPr>
              <a:t>prevention</a:t>
            </a:r>
            <a:r>
              <a:rPr sz="2000" spc="-40" dirty="0">
                <a:latin typeface="Arial"/>
                <a:cs typeface="Arial"/>
              </a:rPr>
              <a:t> </a:t>
            </a:r>
            <a:r>
              <a:rPr sz="2000" dirty="0">
                <a:latin typeface="Arial"/>
                <a:cs typeface="Arial"/>
              </a:rPr>
              <a:t>and</a:t>
            </a:r>
            <a:r>
              <a:rPr sz="2000" spc="-30" dirty="0">
                <a:latin typeface="Arial"/>
                <a:cs typeface="Arial"/>
              </a:rPr>
              <a:t> </a:t>
            </a:r>
            <a:r>
              <a:rPr sz="2000" dirty="0">
                <a:latin typeface="Arial"/>
                <a:cs typeface="Arial"/>
              </a:rPr>
              <a:t>risk</a:t>
            </a:r>
            <a:r>
              <a:rPr sz="2000" spc="-45" dirty="0">
                <a:latin typeface="Arial"/>
                <a:cs typeface="Arial"/>
              </a:rPr>
              <a:t> </a:t>
            </a:r>
            <a:r>
              <a:rPr sz="2000" dirty="0">
                <a:latin typeface="Arial"/>
                <a:cs typeface="Arial"/>
              </a:rPr>
              <a:t>estimates</a:t>
            </a:r>
            <a:r>
              <a:rPr sz="2000" spc="-40" dirty="0">
                <a:latin typeface="Arial"/>
                <a:cs typeface="Arial"/>
              </a:rPr>
              <a:t> </a:t>
            </a:r>
            <a:r>
              <a:rPr sz="2000" dirty="0">
                <a:latin typeface="Arial"/>
                <a:cs typeface="Arial"/>
              </a:rPr>
              <a:t>in</a:t>
            </a:r>
            <a:r>
              <a:rPr sz="2000" spc="-15" dirty="0">
                <a:latin typeface="Arial"/>
                <a:cs typeface="Arial"/>
              </a:rPr>
              <a:t> </a:t>
            </a:r>
            <a:r>
              <a:rPr sz="2000" dirty="0">
                <a:latin typeface="Arial"/>
                <a:cs typeface="Arial"/>
              </a:rPr>
              <a:t>the</a:t>
            </a:r>
            <a:r>
              <a:rPr sz="2000" spc="-35" dirty="0">
                <a:latin typeface="Arial"/>
                <a:cs typeface="Arial"/>
              </a:rPr>
              <a:t> </a:t>
            </a:r>
            <a:r>
              <a:rPr sz="2000" spc="-10" dirty="0">
                <a:latin typeface="Arial"/>
                <a:cs typeface="Arial"/>
              </a:rPr>
              <a:t>clinics </a:t>
            </a:r>
            <a:r>
              <a:rPr sz="2000" dirty="0">
                <a:latin typeface="Arial"/>
                <a:cs typeface="Arial"/>
              </a:rPr>
              <a:t>although</a:t>
            </a:r>
            <a:r>
              <a:rPr sz="2000" spc="-45" dirty="0">
                <a:latin typeface="Arial"/>
                <a:cs typeface="Arial"/>
              </a:rPr>
              <a:t> </a:t>
            </a:r>
            <a:r>
              <a:rPr sz="2000" dirty="0">
                <a:latin typeface="Arial"/>
                <a:cs typeface="Arial"/>
              </a:rPr>
              <a:t>some</a:t>
            </a:r>
            <a:r>
              <a:rPr sz="2000" spc="-30" dirty="0">
                <a:latin typeface="Arial"/>
                <a:cs typeface="Arial"/>
              </a:rPr>
              <a:t> </a:t>
            </a:r>
            <a:r>
              <a:rPr sz="2000" dirty="0">
                <a:latin typeface="Arial"/>
                <a:cs typeface="Arial"/>
              </a:rPr>
              <a:t>concerns</a:t>
            </a:r>
            <a:r>
              <a:rPr sz="2000" spc="-65" dirty="0">
                <a:latin typeface="Arial"/>
                <a:cs typeface="Arial"/>
              </a:rPr>
              <a:t> </a:t>
            </a:r>
            <a:r>
              <a:rPr sz="2000" dirty="0">
                <a:latin typeface="Arial"/>
                <a:cs typeface="Arial"/>
              </a:rPr>
              <a:t>still</a:t>
            </a:r>
            <a:r>
              <a:rPr sz="2000" spc="-20" dirty="0">
                <a:latin typeface="Arial"/>
                <a:cs typeface="Arial"/>
              </a:rPr>
              <a:t> </a:t>
            </a:r>
            <a:r>
              <a:rPr sz="2000" dirty="0">
                <a:latin typeface="Arial"/>
                <a:cs typeface="Arial"/>
              </a:rPr>
              <a:t>need</a:t>
            </a:r>
            <a:r>
              <a:rPr sz="2000" spc="-30" dirty="0">
                <a:latin typeface="Arial"/>
                <a:cs typeface="Arial"/>
              </a:rPr>
              <a:t> </a:t>
            </a:r>
            <a:r>
              <a:rPr sz="2000" dirty="0">
                <a:latin typeface="Arial"/>
                <a:cs typeface="Arial"/>
              </a:rPr>
              <a:t>to</a:t>
            </a:r>
            <a:r>
              <a:rPr sz="2000" spc="-40" dirty="0">
                <a:latin typeface="Arial"/>
                <a:cs typeface="Arial"/>
              </a:rPr>
              <a:t> </a:t>
            </a:r>
            <a:r>
              <a:rPr sz="2000" dirty="0">
                <a:latin typeface="Arial"/>
                <a:cs typeface="Arial"/>
              </a:rPr>
              <a:t>be</a:t>
            </a:r>
            <a:r>
              <a:rPr sz="2000" spc="-30" dirty="0">
                <a:latin typeface="Arial"/>
                <a:cs typeface="Arial"/>
              </a:rPr>
              <a:t> </a:t>
            </a:r>
            <a:r>
              <a:rPr sz="2000" spc="-10" dirty="0">
                <a:latin typeface="Arial"/>
                <a:cs typeface="Arial"/>
              </a:rPr>
              <a:t>addressed</a:t>
            </a:r>
            <a:endParaRPr sz="20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predict?</a:t>
            </a:r>
          </a:p>
        </p:txBody>
      </p:sp>
      <p:sp>
        <p:nvSpPr>
          <p:cNvPr id="3" name="Content Placeholder 2"/>
          <p:cNvSpPr>
            <a:spLocks noGrp="1"/>
          </p:cNvSpPr>
          <p:nvPr>
            <p:ph idx="1"/>
          </p:nvPr>
        </p:nvSpPr>
        <p:spPr/>
        <p:txBody>
          <a:bodyPr>
            <a:normAutofit/>
          </a:bodyPr>
          <a:lstStyle/>
          <a:p>
            <a:pPr>
              <a:defRPr/>
            </a:pPr>
            <a:r>
              <a:rPr lang="en-US" dirty="0"/>
              <a:t>Clinical experience provides us with an intuitive sense of which findings on medical history, physical examination, and laboratory or imaging investigation are critical in making an accurate diagnosis or an accurate assessment of a patient’s likely fate. </a:t>
            </a:r>
          </a:p>
          <a:p>
            <a:pPr>
              <a:defRPr/>
            </a:pPr>
            <a:r>
              <a:rPr lang="en-US" dirty="0"/>
              <a:t>Clinician’s intuition may be misleading. </a:t>
            </a:r>
          </a:p>
          <a:p>
            <a:pPr>
              <a:defRPr/>
            </a:pPr>
            <a:r>
              <a:rPr lang="en-US" dirty="0"/>
              <a:t>Predictive models attempt to increase the accuracy of clinicians’ diagnostic and prognostic assessments</a:t>
            </a:r>
          </a:p>
          <a:p>
            <a:endParaRPr lang="en-US" dirty="0"/>
          </a:p>
        </p:txBody>
      </p:sp>
    </p:spTree>
    <p:extLst>
      <p:ext uri="{BB962C8B-B14F-4D97-AF65-F5344CB8AC3E}">
        <p14:creationId xmlns:p14="http://schemas.microsoft.com/office/powerpoint/2010/main" val="3993808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24000" y="1"/>
            <a:ext cx="9144000" cy="1822443"/>
          </a:xfrm>
          <a:prstGeom prst="rect">
            <a:avLst/>
          </a:prstGeom>
        </p:spPr>
      </p:pic>
      <p:pic>
        <p:nvPicPr>
          <p:cNvPr id="7" name="Picture 6"/>
          <p:cNvPicPr>
            <a:picLocks noChangeAspect="1"/>
          </p:cNvPicPr>
          <p:nvPr/>
        </p:nvPicPr>
        <p:blipFill>
          <a:blip r:embed="rId3"/>
          <a:stretch>
            <a:fillRect/>
          </a:stretch>
        </p:blipFill>
        <p:spPr>
          <a:xfrm>
            <a:off x="1524001" y="2558253"/>
            <a:ext cx="4067573" cy="3930022"/>
          </a:xfrm>
          <a:prstGeom prst="rect">
            <a:avLst/>
          </a:prstGeom>
        </p:spPr>
      </p:pic>
      <p:pic>
        <p:nvPicPr>
          <p:cNvPr id="8" name="Picture 7"/>
          <p:cNvPicPr>
            <a:picLocks noChangeAspect="1"/>
          </p:cNvPicPr>
          <p:nvPr/>
        </p:nvPicPr>
        <p:blipFill>
          <a:blip r:embed="rId4"/>
          <a:stretch>
            <a:fillRect/>
          </a:stretch>
        </p:blipFill>
        <p:spPr>
          <a:xfrm>
            <a:off x="7001025" y="1822443"/>
            <a:ext cx="3666975" cy="1762284"/>
          </a:xfrm>
          <a:prstGeom prst="rect">
            <a:avLst/>
          </a:prstGeom>
        </p:spPr>
      </p:pic>
      <p:pic>
        <p:nvPicPr>
          <p:cNvPr id="9" name="Picture 8"/>
          <p:cNvPicPr>
            <a:picLocks noChangeAspect="1"/>
          </p:cNvPicPr>
          <p:nvPr/>
        </p:nvPicPr>
        <p:blipFill>
          <a:blip r:embed="rId5"/>
          <a:stretch>
            <a:fillRect/>
          </a:stretch>
        </p:blipFill>
        <p:spPr>
          <a:xfrm>
            <a:off x="6041740" y="4192124"/>
            <a:ext cx="4474502" cy="2511154"/>
          </a:xfrm>
          <a:prstGeom prst="rect">
            <a:avLst/>
          </a:prstGeom>
        </p:spPr>
      </p:pic>
      <p:pic>
        <p:nvPicPr>
          <p:cNvPr id="10" name="Picture 9"/>
          <p:cNvPicPr>
            <a:picLocks noChangeAspect="1"/>
          </p:cNvPicPr>
          <p:nvPr/>
        </p:nvPicPr>
        <p:blipFill>
          <a:blip r:embed="rId6"/>
          <a:stretch>
            <a:fillRect/>
          </a:stretch>
        </p:blipFill>
        <p:spPr>
          <a:xfrm>
            <a:off x="1524001" y="1822443"/>
            <a:ext cx="2138289" cy="515504"/>
          </a:xfrm>
          <a:prstGeom prst="rect">
            <a:avLst/>
          </a:prstGeom>
        </p:spPr>
      </p:pic>
    </p:spTree>
    <p:extLst>
      <p:ext uri="{BB962C8B-B14F-4D97-AF65-F5344CB8AC3E}">
        <p14:creationId xmlns:p14="http://schemas.microsoft.com/office/powerpoint/2010/main" val="357401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Some examples: Targeting Preventive Interventions </a:t>
            </a:r>
          </a:p>
        </p:txBody>
      </p:sp>
      <p:sp>
        <p:nvSpPr>
          <p:cNvPr id="5" name="Content Placeholder 4"/>
          <p:cNvSpPr>
            <a:spLocks noGrp="1"/>
          </p:cNvSpPr>
          <p:nvPr>
            <p:ph idx="1"/>
          </p:nvPr>
        </p:nvSpPr>
        <p:spPr>
          <a:xfrm>
            <a:off x="1845548" y="1876401"/>
            <a:ext cx="8521001" cy="553998"/>
          </a:xfrm>
        </p:spPr>
        <p:txBody>
          <a:bodyPr/>
          <a:lstStyle/>
          <a:p>
            <a:r>
              <a:rPr lang="en-US" dirty="0"/>
              <a:t>Framingham Risk Score estimates 10 year probability of CHD in healthy individuals</a:t>
            </a:r>
          </a:p>
          <a:p>
            <a:r>
              <a:rPr lang="en-US" dirty="0"/>
              <a:t>Offer preventive treatment (statins) for those &gt;20% risk </a:t>
            </a:r>
          </a:p>
        </p:txBody>
      </p:sp>
      <p:pic>
        <p:nvPicPr>
          <p:cNvPr id="4" name="Picture 3"/>
          <p:cNvPicPr>
            <a:picLocks noChangeAspect="1"/>
          </p:cNvPicPr>
          <p:nvPr/>
        </p:nvPicPr>
        <p:blipFill>
          <a:blip r:embed="rId2"/>
          <a:stretch>
            <a:fillRect/>
          </a:stretch>
        </p:blipFill>
        <p:spPr>
          <a:xfrm>
            <a:off x="3067427" y="3407903"/>
            <a:ext cx="5892577" cy="3208973"/>
          </a:xfrm>
          <a:prstGeom prst="rect">
            <a:avLst/>
          </a:prstGeom>
        </p:spPr>
      </p:pic>
    </p:spTree>
    <p:extLst>
      <p:ext uri="{BB962C8B-B14F-4D97-AF65-F5344CB8AC3E}">
        <p14:creationId xmlns:p14="http://schemas.microsoft.com/office/powerpoint/2010/main" val="64264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28</TotalTime>
  <Words>3178</Words>
  <Application>Microsoft Macintosh PowerPoint</Application>
  <PresentationFormat>Widescreen</PresentationFormat>
  <Paragraphs>381</Paragraphs>
  <Slides>68</Slides>
  <Notes>5</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68</vt:i4>
      </vt:variant>
    </vt:vector>
  </HeadingPairs>
  <TitlesOfParts>
    <vt:vector size="80" baseType="lpstr">
      <vt:lpstr>Brush Script MT</vt:lpstr>
      <vt:lpstr>Aptos</vt:lpstr>
      <vt:lpstr>Arial</vt:lpstr>
      <vt:lpstr>Calibri</vt:lpstr>
      <vt:lpstr>Calisto MT</vt:lpstr>
      <vt:lpstr>Courier New</vt:lpstr>
      <vt:lpstr>Gill Sans MT</vt:lpstr>
      <vt:lpstr>Helvetica</vt:lpstr>
      <vt:lpstr>STIX Two Math</vt:lpstr>
      <vt:lpstr>Wingdings</vt:lpstr>
      <vt:lpstr>Office Theme</vt:lpstr>
      <vt:lpstr>Capital</vt:lpstr>
      <vt:lpstr>PowerPoint Presentation</vt:lpstr>
      <vt:lpstr>Outline</vt:lpstr>
      <vt:lpstr>What is prognosis</vt:lpstr>
      <vt:lpstr>Prognosis in practice</vt:lpstr>
      <vt:lpstr>Prognosis and prognostic research</vt:lpstr>
      <vt:lpstr>Why predict?</vt:lpstr>
      <vt:lpstr>Why predict?</vt:lpstr>
      <vt:lpstr>PowerPoint Presentation</vt:lpstr>
      <vt:lpstr>Some examples: Targeting Preventive Interventions </vt:lpstr>
      <vt:lpstr>Some examples: Targeting Preventive Interventions </vt:lpstr>
      <vt:lpstr>Some examples: Decision Support on Test Ordering </vt:lpstr>
      <vt:lpstr>Some examples: prioritization</vt:lpstr>
      <vt:lpstr>Some examples: Head Injury Prognosis</vt:lpstr>
      <vt:lpstr>PowerPoint Presentation</vt:lpstr>
      <vt:lpstr>Differences from aetiological research</vt:lpstr>
      <vt:lpstr>Differences from aetiological research</vt:lpstr>
      <vt:lpstr>Differences from aetiological research</vt:lpstr>
      <vt:lpstr>Absolute vs. relative risk</vt:lpstr>
      <vt:lpstr>How to study prognostic models</vt:lpstr>
      <vt:lpstr>Assessing prognostic performance</vt:lpstr>
      <vt:lpstr>Discrimination</vt:lpstr>
      <vt:lpstr>Discrimination</vt:lpstr>
      <vt:lpstr>Discrimination</vt:lpstr>
      <vt:lpstr>PowerPoint Presentation</vt:lpstr>
      <vt:lpstr>Calibration</vt:lpstr>
      <vt:lpstr>PowerPoint Presentation</vt:lpstr>
      <vt:lpstr>PowerPoint Presentation</vt:lpstr>
      <vt:lpstr>Discrimination vs. calibration</vt:lpstr>
      <vt:lpstr>Reclassification</vt:lpstr>
      <vt:lpstr>Reclassification</vt:lpstr>
      <vt:lpstr>Clinical usefulness</vt:lpstr>
      <vt:lpstr>Genetic risk scores</vt:lpstr>
      <vt:lpstr>GWAS</vt:lpstr>
      <vt:lpstr>Cumulative genetic predisposition to a trait</vt:lpstr>
      <vt:lpstr>A very simple example</vt:lpstr>
      <vt:lpstr>Genetic score definition</vt:lpstr>
      <vt:lpstr>SNP/Variant selection problem</vt:lpstr>
      <vt:lpstr>SNP/variant selection problem</vt:lpstr>
      <vt:lpstr>“Clumping and thresholding” method (C+T)</vt:lpstr>
      <vt:lpstr>Terminology</vt:lpstr>
      <vt:lpstr>Selection, effect size estimate, validation</vt:lpstr>
      <vt:lpstr>GWAS catalog</vt:lpstr>
      <vt:lpstr>PGS catalog</vt:lpstr>
      <vt:lpstr>From genetic to polygenic scores</vt:lpstr>
      <vt:lpstr>PowerPoint Presentation</vt:lpstr>
      <vt:lpstr>LDpred background</vt:lpstr>
      <vt:lpstr>LDpred / LDpred2 algorithm</vt:lpstr>
      <vt:lpstr>LDpred results comparison on real data</vt:lpstr>
      <vt:lpstr>Example: a PRS for coronary artery disease (CAD)</vt:lpstr>
      <vt:lpstr>Methods</vt:lpstr>
      <vt:lpstr>Results</vt:lpstr>
      <vt:lpstr>Lassosum algorithm</vt:lpstr>
      <vt:lpstr>Lassosum performance comparison</vt:lpstr>
      <vt:lpstr>Example: Lassosum for building a polygenic score for CAD prediction</vt:lpstr>
      <vt:lpstr>PowerPoint Presentation</vt:lpstr>
      <vt:lpstr>Lassosum vs C+T</vt:lpstr>
      <vt:lpstr>Predicting CAD - results</vt:lpstr>
      <vt:lpstr>Predicting CAD - results</vt:lpstr>
      <vt:lpstr>Machine learning based methods</vt:lpstr>
      <vt:lpstr>PowerPoint Presentation</vt:lpstr>
      <vt:lpstr>Methods</vt:lpstr>
      <vt:lpstr>Results</vt:lpstr>
      <vt:lpstr>Conclusions from alternative methods for PRS</vt:lpstr>
      <vt:lpstr>Critiques: prediction, utility and equality issues</vt:lpstr>
      <vt:lpstr>PowerPoint Presentation</vt:lpstr>
      <vt:lpstr>PowerPoint Presentation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dc:title>
  <dc:creator>Vuckovic, Dragana</dc:creator>
  <cp:lastModifiedBy>Tzoulaki, Ioanna</cp:lastModifiedBy>
  <cp:revision>2</cp:revision>
  <dcterms:created xsi:type="dcterms:W3CDTF">2025-05-20T15:58:36Z</dcterms:created>
  <dcterms:modified xsi:type="dcterms:W3CDTF">2025-05-21T12:25:47Z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2025-01-31T00:00:00Z</vt:filetime>
  </property>
  <property fmtid="{D5CDD505-2E9C-101B-9397-08002B2CF9AE}" pid="3" name="Creator">
    <vt:lpwstr>Microsoft® PowerPoint® for Microsoft 365</vt:lpwstr>
  </property>
  <property fmtid="{D5CDD505-2E9C-101B-9397-08002B2CF9AE}" pid="4" name="LastSaved">
    <vt:filetime>2025-05-20T00:00:00Z</vt:filetime>
  </property>
  <property fmtid="{D5CDD505-2E9C-101B-9397-08002B2CF9AE}" pid="5" name="Producer">
    <vt:lpwstr>Microsoft® PowerPoint® for Microsoft 365</vt:lpwstr>
  </property>
</Properties>
</file>