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30" r:id="rId1"/>
  </p:sldMasterIdLst>
  <p:notesMasterIdLst>
    <p:notesMasterId r:id="rId81"/>
  </p:notesMasterIdLst>
  <p:sldIdLst>
    <p:sldId id="256" r:id="rId2"/>
    <p:sldId id="346" r:id="rId3"/>
    <p:sldId id="286" r:id="rId4"/>
    <p:sldId id="1447" r:id="rId5"/>
    <p:sldId id="1462" r:id="rId6"/>
    <p:sldId id="1469" r:id="rId7"/>
    <p:sldId id="1470" r:id="rId8"/>
    <p:sldId id="1403" r:id="rId9"/>
    <p:sldId id="1476" r:id="rId10"/>
    <p:sldId id="1450" r:id="rId11"/>
    <p:sldId id="1460" r:id="rId12"/>
    <p:sldId id="1451" r:id="rId13"/>
    <p:sldId id="1478" r:id="rId14"/>
    <p:sldId id="1454" r:id="rId15"/>
    <p:sldId id="1453" r:id="rId16"/>
    <p:sldId id="1479" r:id="rId17"/>
    <p:sldId id="1480" r:id="rId18"/>
    <p:sldId id="1471" r:id="rId19"/>
    <p:sldId id="1455" r:id="rId20"/>
    <p:sldId id="1482" r:id="rId21"/>
    <p:sldId id="270" r:id="rId22"/>
    <p:sldId id="1483" r:id="rId23"/>
    <p:sldId id="277" r:id="rId24"/>
    <p:sldId id="1456" r:id="rId25"/>
    <p:sldId id="1458" r:id="rId26"/>
    <p:sldId id="1445" r:id="rId27"/>
    <p:sldId id="257" r:id="rId28"/>
    <p:sldId id="1316" r:id="rId29"/>
    <p:sldId id="263" r:id="rId30"/>
    <p:sldId id="1299" r:id="rId31"/>
    <p:sldId id="258" r:id="rId32"/>
    <p:sldId id="1398" r:id="rId33"/>
    <p:sldId id="1399" r:id="rId34"/>
    <p:sldId id="1488" r:id="rId35"/>
    <p:sldId id="1407" r:id="rId36"/>
    <p:sldId id="1404" r:id="rId37"/>
    <p:sldId id="1406" r:id="rId38"/>
    <p:sldId id="268" r:id="rId39"/>
    <p:sldId id="1419" r:id="rId40"/>
    <p:sldId id="314" r:id="rId41"/>
    <p:sldId id="1420" r:id="rId42"/>
    <p:sldId id="1414" r:id="rId43"/>
    <p:sldId id="1413" r:id="rId44"/>
    <p:sldId id="1416" r:id="rId45"/>
    <p:sldId id="1418" r:id="rId46"/>
    <p:sldId id="1421" r:id="rId47"/>
    <p:sldId id="269" r:id="rId48"/>
    <p:sldId id="305" r:id="rId49"/>
    <p:sldId id="407" r:id="rId50"/>
    <p:sldId id="322" r:id="rId51"/>
    <p:sldId id="408" r:id="rId52"/>
    <p:sldId id="1387" r:id="rId53"/>
    <p:sldId id="306" r:id="rId54"/>
    <p:sldId id="1384" r:id="rId55"/>
    <p:sldId id="1385" r:id="rId56"/>
    <p:sldId id="1444" r:id="rId57"/>
    <p:sldId id="1400" r:id="rId58"/>
    <p:sldId id="413" r:id="rId59"/>
    <p:sldId id="1439" r:id="rId60"/>
    <p:sldId id="1192" r:id="rId61"/>
    <p:sldId id="1487" r:id="rId62"/>
    <p:sldId id="1429" r:id="rId63"/>
    <p:sldId id="329" r:id="rId64"/>
    <p:sldId id="1440" r:id="rId65"/>
    <p:sldId id="1430" r:id="rId66"/>
    <p:sldId id="1295" r:id="rId67"/>
    <p:sldId id="1317" r:id="rId68"/>
    <p:sldId id="1256" r:id="rId69"/>
    <p:sldId id="1074" r:id="rId70"/>
    <p:sldId id="1070" r:id="rId71"/>
    <p:sldId id="1345" r:id="rId72"/>
    <p:sldId id="1218" r:id="rId73"/>
    <p:sldId id="1319" r:id="rId74"/>
    <p:sldId id="1313" r:id="rId75"/>
    <p:sldId id="1320" r:id="rId76"/>
    <p:sldId id="1277" r:id="rId77"/>
    <p:sldId id="1314" r:id="rId78"/>
    <p:sldId id="1286" r:id="rId79"/>
    <p:sldId id="1443"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01164B83-0339-4D14-AC21-FFCA89914E38}">
          <p14:sldIdLst>
            <p14:sldId id="256"/>
            <p14:sldId id="346"/>
            <p14:sldId id="286"/>
            <p14:sldId id="1447"/>
            <p14:sldId id="1462"/>
            <p14:sldId id="1469"/>
            <p14:sldId id="1470"/>
          </p14:sldIdLst>
        </p14:section>
        <p14:section name="Ενότητα χωρίς τίτλο" id="{DF585C4E-5A04-41FC-B353-4213ED9D7D51}">
          <p14:sldIdLst>
            <p14:sldId id="1403"/>
            <p14:sldId id="1476"/>
            <p14:sldId id="1450"/>
            <p14:sldId id="1460"/>
            <p14:sldId id="1451"/>
            <p14:sldId id="1478"/>
            <p14:sldId id="1454"/>
            <p14:sldId id="1453"/>
            <p14:sldId id="1479"/>
            <p14:sldId id="1480"/>
            <p14:sldId id="1471"/>
            <p14:sldId id="1455"/>
            <p14:sldId id="1482"/>
            <p14:sldId id="270"/>
            <p14:sldId id="1483"/>
            <p14:sldId id="277"/>
            <p14:sldId id="1456"/>
            <p14:sldId id="1458"/>
            <p14:sldId id="1445"/>
            <p14:sldId id="257"/>
            <p14:sldId id="1316"/>
            <p14:sldId id="263"/>
            <p14:sldId id="1299"/>
            <p14:sldId id="258"/>
            <p14:sldId id="1398"/>
            <p14:sldId id="1399"/>
            <p14:sldId id="1488"/>
            <p14:sldId id="1407"/>
            <p14:sldId id="1404"/>
            <p14:sldId id="1406"/>
            <p14:sldId id="268"/>
            <p14:sldId id="1419"/>
            <p14:sldId id="314"/>
            <p14:sldId id="1420"/>
            <p14:sldId id="1414"/>
            <p14:sldId id="1413"/>
            <p14:sldId id="1416"/>
            <p14:sldId id="1418"/>
            <p14:sldId id="1421"/>
            <p14:sldId id="269"/>
            <p14:sldId id="305"/>
            <p14:sldId id="407"/>
            <p14:sldId id="322"/>
            <p14:sldId id="408"/>
            <p14:sldId id="1387"/>
            <p14:sldId id="306"/>
            <p14:sldId id="1384"/>
            <p14:sldId id="1385"/>
            <p14:sldId id="1444"/>
            <p14:sldId id="1400"/>
            <p14:sldId id="413"/>
            <p14:sldId id="1439"/>
            <p14:sldId id="1192"/>
            <p14:sldId id="1487"/>
            <p14:sldId id="1429"/>
            <p14:sldId id="329"/>
            <p14:sldId id="1440"/>
            <p14:sldId id="1430"/>
            <p14:sldId id="1295"/>
            <p14:sldId id="1317"/>
            <p14:sldId id="1256"/>
            <p14:sldId id="1074"/>
            <p14:sldId id="1070"/>
            <p14:sldId id="1345"/>
            <p14:sldId id="1218"/>
            <p14:sldId id="1319"/>
            <p14:sldId id="1313"/>
            <p14:sldId id="1320"/>
            <p14:sldId id="1277"/>
            <p14:sldId id="1314"/>
            <p14:sldId id="1286"/>
            <p14:sldId id="144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ΓΕΩΡΓΙΑ ΑΥΓΕΡΙΝΟΥ" initials="ΓΑ" lastIdx="2" clrIdx="0">
    <p:extLst>
      <p:ext uri="{19B8F6BF-5375-455C-9EA6-DF929625EA0E}">
        <p15:presenceInfo xmlns:p15="http://schemas.microsoft.com/office/powerpoint/2012/main" userId="34ddab3c5b2daf8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FC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Φωτεινό στυλ 1 - Έμφαση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Φωτεινό στυλ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Φωτεινό στυλ 1 - Έμφαση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Φωτεινό στυλ 1 - Έμφαση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93593" autoAdjust="0"/>
  </p:normalViewPr>
  <p:slideViewPr>
    <p:cSldViewPr snapToGrid="0">
      <p:cViewPr varScale="1">
        <p:scale>
          <a:sx n="70" d="100"/>
          <a:sy n="70" d="100"/>
        </p:scale>
        <p:origin x="1085" y="278"/>
      </p:cViewPr>
      <p:guideLst>
        <p:guide orient="horz" pos="2160"/>
        <p:guide pos="3840"/>
      </p:guideLst>
    </p:cSldViewPr>
  </p:slideViewPr>
  <p:notesTextViewPr>
    <p:cViewPr>
      <p:scale>
        <a:sx n="1" d="1"/>
        <a:sy n="1" d="1"/>
      </p:scale>
      <p:origin x="0" y="0"/>
    </p:cViewPr>
  </p:notesTextViewPr>
  <p:sorterViewPr>
    <p:cViewPr>
      <p:scale>
        <a:sx n="100" d="100"/>
        <a:sy n="100" d="100"/>
      </p:scale>
      <p:origin x="0" y="-1662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14BE8-C5C1-415B-91DB-2595FFE47E9C}" type="doc">
      <dgm:prSet loTypeId="urn:microsoft.com/office/officeart/2005/8/layout/hierarchy1" loCatId="hierarchy" qsTypeId="urn:microsoft.com/office/officeart/2005/8/quickstyle/3d2#1" qsCatId="3D" csTypeId="urn:microsoft.com/office/officeart/2005/8/colors/accent1_2" csCatId="accent1" phldr="1"/>
      <dgm:spPr/>
      <dgm:t>
        <a:bodyPr/>
        <a:lstStyle/>
        <a:p>
          <a:endParaRPr lang="en-US"/>
        </a:p>
      </dgm:t>
    </dgm:pt>
    <dgm:pt modelId="{4A560DF6-70A6-4C09-BA18-0462F6D2D953}">
      <dgm:prSet/>
      <dgm:spPr/>
      <dgm:t>
        <a:bodyPr/>
        <a:lstStyle/>
        <a:p>
          <a:r>
            <a:rPr lang="el-GR" dirty="0">
              <a:solidFill>
                <a:schemeClr val="accent1">
                  <a:lumMod val="50000"/>
                </a:schemeClr>
              </a:solidFill>
            </a:rPr>
            <a:t>•	</a:t>
          </a:r>
          <a:r>
            <a:rPr lang="el-GR" b="1" dirty="0">
              <a:solidFill>
                <a:schemeClr val="accent1">
                  <a:lumMod val="50000"/>
                </a:schemeClr>
              </a:solidFill>
            </a:rPr>
            <a:t>Οζώδες </a:t>
          </a:r>
          <a:r>
            <a:rPr lang="el-GR" b="1" dirty="0" err="1">
              <a:solidFill>
                <a:schemeClr val="accent1">
                  <a:lumMod val="50000"/>
                </a:schemeClr>
              </a:solidFill>
            </a:rPr>
            <a:t>λεμφοεπικρατές</a:t>
          </a:r>
          <a:r>
            <a:rPr lang="el-GR" b="1" dirty="0">
              <a:solidFill>
                <a:schemeClr val="accent1">
                  <a:lumMod val="50000"/>
                </a:schemeClr>
              </a:solidFill>
            </a:rPr>
            <a:t> τύπος(5%)</a:t>
          </a:r>
          <a:r>
            <a:rPr lang="en-GB" b="1" dirty="0">
              <a:solidFill>
                <a:schemeClr val="accent1">
                  <a:lumMod val="50000"/>
                </a:schemeClr>
              </a:solidFill>
            </a:rPr>
            <a:t>:</a:t>
          </a:r>
          <a:r>
            <a:rPr lang="el-GR" b="1" dirty="0">
              <a:solidFill>
                <a:schemeClr val="accent1">
                  <a:lumMod val="50000"/>
                </a:schemeClr>
              </a:solidFill>
            </a:rPr>
            <a:t> </a:t>
          </a:r>
          <a:r>
            <a:rPr lang="el-GR" dirty="0">
              <a:solidFill>
                <a:schemeClr val="accent1">
                  <a:lumMod val="50000"/>
                </a:schemeClr>
              </a:solidFill>
            </a:rPr>
            <a:t>Αυτός ο τύπος λεμφώματος </a:t>
          </a:r>
          <a:r>
            <a:rPr lang="el-GR" dirty="0" err="1">
              <a:solidFill>
                <a:schemeClr val="accent1">
                  <a:lumMod val="50000"/>
                </a:schemeClr>
              </a:solidFill>
            </a:rPr>
            <a:t>Hodgkin</a:t>
          </a:r>
          <a:r>
            <a:rPr lang="el-GR" dirty="0">
              <a:solidFill>
                <a:schemeClr val="accent1">
                  <a:lumMod val="50000"/>
                </a:schemeClr>
              </a:solidFill>
            </a:rPr>
            <a:t> είναι λιγότερο κοινός από το κλασικό λέμφωμα </a:t>
          </a:r>
          <a:r>
            <a:rPr lang="el-GR" dirty="0" err="1">
              <a:solidFill>
                <a:schemeClr val="accent1">
                  <a:lumMod val="50000"/>
                </a:schemeClr>
              </a:solidFill>
            </a:rPr>
            <a:t>Hodgkin</a:t>
          </a:r>
          <a:r>
            <a:rPr lang="el-GR" dirty="0">
              <a:solidFill>
                <a:schemeClr val="accent1">
                  <a:lumMod val="50000"/>
                </a:schemeClr>
              </a:solidFill>
            </a:rPr>
            <a:t>. </a:t>
          </a:r>
          <a:endParaRPr lang="en-US" dirty="0">
            <a:solidFill>
              <a:schemeClr val="accent1">
                <a:lumMod val="50000"/>
              </a:schemeClr>
            </a:solidFill>
          </a:endParaRPr>
        </a:p>
      </dgm:t>
    </dgm:pt>
    <dgm:pt modelId="{22F1E4DB-2707-4362-83A0-5E3F68C1B8B1}" type="parTrans" cxnId="{84980A8E-501E-49AE-AEC8-D94C180BB4F3}">
      <dgm:prSet/>
      <dgm:spPr/>
      <dgm:t>
        <a:bodyPr/>
        <a:lstStyle/>
        <a:p>
          <a:endParaRPr lang="en-US"/>
        </a:p>
      </dgm:t>
    </dgm:pt>
    <dgm:pt modelId="{C044DB23-6B8E-4D84-BBBC-D4E57199DA19}" type="sibTrans" cxnId="{84980A8E-501E-49AE-AEC8-D94C180BB4F3}">
      <dgm:prSet/>
      <dgm:spPr/>
      <dgm:t>
        <a:bodyPr/>
        <a:lstStyle/>
        <a:p>
          <a:endParaRPr lang="en-US"/>
        </a:p>
      </dgm:t>
    </dgm:pt>
    <dgm:pt modelId="{64F461A3-5EF9-4D2A-AC8C-33EFAB2A9189}">
      <dgm:prSet/>
      <dgm:spPr/>
      <dgm:t>
        <a:bodyPr/>
        <a:lstStyle/>
        <a:p>
          <a:r>
            <a:rPr lang="el-GR">
              <a:solidFill>
                <a:schemeClr val="accent1">
                  <a:lumMod val="50000"/>
                </a:schemeClr>
              </a:solidFill>
            </a:rPr>
            <a:t>•	</a:t>
          </a:r>
          <a:r>
            <a:rPr lang="el-GR" b="1">
              <a:solidFill>
                <a:schemeClr val="accent1">
                  <a:lumMod val="50000"/>
                </a:schemeClr>
              </a:solidFill>
            </a:rPr>
            <a:t>Κλασσικό λέμφωμα Ηodgkin(95%)</a:t>
          </a:r>
          <a:endParaRPr lang="en-US">
            <a:solidFill>
              <a:schemeClr val="accent1">
                <a:lumMod val="50000"/>
              </a:schemeClr>
            </a:solidFill>
          </a:endParaRPr>
        </a:p>
      </dgm:t>
    </dgm:pt>
    <dgm:pt modelId="{45417325-C845-4DEE-A43E-B1B1F252A3D9}" type="parTrans" cxnId="{C66AFBA3-8CC6-4895-9437-98DAA2E5715A}">
      <dgm:prSet/>
      <dgm:spPr/>
      <dgm:t>
        <a:bodyPr/>
        <a:lstStyle/>
        <a:p>
          <a:endParaRPr lang="en-US"/>
        </a:p>
      </dgm:t>
    </dgm:pt>
    <dgm:pt modelId="{8BE7AF37-B527-4B42-9028-A37ADA6FCAC5}" type="sibTrans" cxnId="{C66AFBA3-8CC6-4895-9437-98DAA2E5715A}">
      <dgm:prSet/>
      <dgm:spPr/>
      <dgm:t>
        <a:bodyPr/>
        <a:lstStyle/>
        <a:p>
          <a:endParaRPr lang="en-US"/>
        </a:p>
      </dgm:t>
    </dgm:pt>
    <dgm:pt modelId="{908EE91E-6FC3-48DF-BA74-EA8F78CCD193}">
      <dgm:prSet/>
      <dgm:spPr/>
      <dgm:t>
        <a:bodyPr/>
        <a:lstStyle/>
        <a:p>
          <a:r>
            <a:rPr lang="el-GR" b="1" dirty="0">
              <a:solidFill>
                <a:schemeClr val="accent1">
                  <a:lumMod val="50000"/>
                </a:schemeClr>
              </a:solidFill>
            </a:rPr>
            <a:t>Το κλασικό λέμφωμα </a:t>
          </a:r>
          <a:r>
            <a:rPr lang="el-GR" b="1" dirty="0" err="1">
              <a:solidFill>
                <a:schemeClr val="accent1">
                  <a:lumMod val="50000"/>
                </a:schemeClr>
              </a:solidFill>
            </a:rPr>
            <a:t>Hodgkin</a:t>
          </a:r>
          <a:r>
            <a:rPr lang="el-GR" b="1" dirty="0">
              <a:solidFill>
                <a:schemeClr val="accent1">
                  <a:lumMod val="50000"/>
                </a:schemeClr>
              </a:solidFill>
            </a:rPr>
            <a:t> χωρίζεται σε τέσσερις </a:t>
          </a:r>
          <a:r>
            <a:rPr lang="el-GR" b="1" dirty="0" err="1">
              <a:solidFill>
                <a:schemeClr val="accent1">
                  <a:lumMod val="50000"/>
                </a:schemeClr>
              </a:solidFill>
            </a:rPr>
            <a:t>υποτύπους</a:t>
          </a:r>
          <a:endParaRPr lang="en-US" b="1" dirty="0">
            <a:solidFill>
              <a:schemeClr val="accent1">
                <a:lumMod val="50000"/>
              </a:schemeClr>
            </a:solidFill>
          </a:endParaRPr>
        </a:p>
      </dgm:t>
    </dgm:pt>
    <dgm:pt modelId="{259DD755-2B64-44B3-BA88-61882C1CFE01}" type="parTrans" cxnId="{DF4A1972-0519-425C-BB97-4EC34C451883}">
      <dgm:prSet/>
      <dgm:spPr/>
      <dgm:t>
        <a:bodyPr/>
        <a:lstStyle/>
        <a:p>
          <a:endParaRPr lang="en-US"/>
        </a:p>
      </dgm:t>
    </dgm:pt>
    <dgm:pt modelId="{FB01C4FC-BD7B-48A2-83AC-84A0330FB695}" type="sibTrans" cxnId="{DF4A1972-0519-425C-BB97-4EC34C451883}">
      <dgm:prSet/>
      <dgm:spPr/>
      <dgm:t>
        <a:bodyPr/>
        <a:lstStyle/>
        <a:p>
          <a:endParaRPr lang="en-US"/>
        </a:p>
      </dgm:t>
    </dgm:pt>
    <dgm:pt modelId="{30174C48-3A76-41D9-9B10-750F1A791012}">
      <dgm:prSet/>
      <dgm:spPr/>
      <dgm:t>
        <a:bodyPr/>
        <a:lstStyle/>
        <a:p>
          <a:r>
            <a:rPr lang="el-GR" b="1">
              <a:solidFill>
                <a:schemeClr val="accent1">
                  <a:lumMod val="50000"/>
                </a:schemeClr>
              </a:solidFill>
            </a:rPr>
            <a:t>Τύπου οζώδους σκλήρυνσης (70%): </a:t>
          </a:r>
          <a:r>
            <a:rPr lang="el-GR">
              <a:solidFill>
                <a:schemeClr val="accent1">
                  <a:lumMod val="50000"/>
                </a:schemeClr>
              </a:solidFill>
            </a:rPr>
            <a:t>εμφανίζεται συχνότερα σε μεγαλύτερα παιδιά και εφήβους. Είναι σύνηθες να υπάρχει συμμετοχή μεσοθωρακίου κατά τη διάγνωση </a:t>
          </a:r>
          <a:endParaRPr lang="en-US">
            <a:solidFill>
              <a:schemeClr val="accent1">
                <a:lumMod val="50000"/>
              </a:schemeClr>
            </a:solidFill>
          </a:endParaRPr>
        </a:p>
      </dgm:t>
    </dgm:pt>
    <dgm:pt modelId="{CAE85441-7464-41B2-B75B-4B98941E233A}" type="parTrans" cxnId="{96433367-0432-4134-95EF-9191761D45BD}">
      <dgm:prSet/>
      <dgm:spPr/>
      <dgm:t>
        <a:bodyPr/>
        <a:lstStyle/>
        <a:p>
          <a:endParaRPr lang="en-US"/>
        </a:p>
      </dgm:t>
    </dgm:pt>
    <dgm:pt modelId="{B907E57B-0103-41AA-AC10-9CD9B7204D7F}" type="sibTrans" cxnId="{96433367-0432-4134-95EF-9191761D45BD}">
      <dgm:prSet/>
      <dgm:spPr/>
      <dgm:t>
        <a:bodyPr/>
        <a:lstStyle/>
        <a:p>
          <a:endParaRPr lang="en-US"/>
        </a:p>
      </dgm:t>
    </dgm:pt>
    <dgm:pt modelId="{1705509A-3F88-460C-B7F4-FC6721F1BF72}">
      <dgm:prSet/>
      <dgm:spPr/>
      <dgm:t>
        <a:bodyPr/>
        <a:lstStyle/>
        <a:p>
          <a:r>
            <a:rPr lang="el-GR" b="1" dirty="0">
              <a:solidFill>
                <a:schemeClr val="accent1">
                  <a:lumMod val="50000"/>
                </a:schemeClr>
              </a:solidFill>
            </a:rPr>
            <a:t>Τύπου μικτής κυτταροβρίθειας(20-25%):  </a:t>
          </a:r>
          <a:r>
            <a:rPr lang="el-GR" dirty="0">
              <a:solidFill>
                <a:schemeClr val="accent1">
                  <a:lumMod val="50000"/>
                </a:schemeClr>
              </a:solidFill>
            </a:rPr>
            <a:t>εμφανίζεται συχνότερα σε παιδιά ηλικίας κάτω των 10 ετών. Συνδέεται με ιστορικό λοίμωξης από τον ιό </a:t>
          </a:r>
          <a:r>
            <a:rPr lang="el-GR" dirty="0" err="1">
              <a:solidFill>
                <a:schemeClr val="accent1">
                  <a:lumMod val="50000"/>
                </a:schemeClr>
              </a:solidFill>
            </a:rPr>
            <a:t>Epstein</a:t>
          </a:r>
          <a:r>
            <a:rPr lang="el-GR" dirty="0">
              <a:solidFill>
                <a:schemeClr val="accent1">
                  <a:lumMod val="50000"/>
                </a:schemeClr>
              </a:solidFill>
            </a:rPr>
            <a:t>-</a:t>
          </a:r>
          <a:r>
            <a:rPr lang="el-GR" dirty="0" err="1">
              <a:solidFill>
                <a:schemeClr val="accent1">
                  <a:lumMod val="50000"/>
                </a:schemeClr>
              </a:solidFill>
            </a:rPr>
            <a:t>Barr</a:t>
          </a:r>
          <a:r>
            <a:rPr lang="el-GR" dirty="0">
              <a:solidFill>
                <a:schemeClr val="accent1">
                  <a:lumMod val="50000"/>
                </a:schemeClr>
              </a:solidFill>
            </a:rPr>
            <a:t> (EBV) με συχνότερη εντόπιση στην τραχηλική χώρα</a:t>
          </a:r>
          <a:endParaRPr lang="en-US" dirty="0">
            <a:solidFill>
              <a:schemeClr val="accent1">
                <a:lumMod val="50000"/>
              </a:schemeClr>
            </a:solidFill>
          </a:endParaRPr>
        </a:p>
      </dgm:t>
    </dgm:pt>
    <dgm:pt modelId="{76437DF5-89F4-4FA7-8EA3-67B6974FD437}" type="parTrans" cxnId="{F5955F00-C0E1-43EA-B93C-21C70A6FF1E0}">
      <dgm:prSet/>
      <dgm:spPr/>
      <dgm:t>
        <a:bodyPr/>
        <a:lstStyle/>
        <a:p>
          <a:endParaRPr lang="en-US"/>
        </a:p>
      </dgm:t>
    </dgm:pt>
    <dgm:pt modelId="{5EB56AA7-ADEB-4199-92C4-B3C411C302DA}" type="sibTrans" cxnId="{F5955F00-C0E1-43EA-B93C-21C70A6FF1E0}">
      <dgm:prSet/>
      <dgm:spPr/>
      <dgm:t>
        <a:bodyPr/>
        <a:lstStyle/>
        <a:p>
          <a:endParaRPr lang="en-US"/>
        </a:p>
      </dgm:t>
    </dgm:pt>
    <dgm:pt modelId="{FD5B1143-C700-45D9-9E7C-D9A1AFA39053}">
      <dgm:prSet/>
      <dgm:spPr/>
      <dgm:t>
        <a:bodyPr/>
        <a:lstStyle/>
        <a:p>
          <a:r>
            <a:rPr lang="el-GR" b="1" dirty="0">
              <a:solidFill>
                <a:schemeClr val="accent1">
                  <a:lumMod val="50000"/>
                </a:schemeClr>
              </a:solidFill>
            </a:rPr>
            <a:t>Κλασσικό λέμφωμα </a:t>
          </a:r>
          <a:r>
            <a:rPr lang="el-GR" b="1" dirty="0" err="1">
              <a:solidFill>
                <a:schemeClr val="accent1">
                  <a:lumMod val="50000"/>
                </a:schemeClr>
              </a:solidFill>
            </a:rPr>
            <a:t>Hodgkin</a:t>
          </a:r>
          <a:r>
            <a:rPr lang="el-GR" b="1" dirty="0">
              <a:solidFill>
                <a:schemeClr val="accent1">
                  <a:lumMod val="50000"/>
                </a:schemeClr>
              </a:solidFill>
            </a:rPr>
            <a:t> πλούσιο σε λεμφοκύτταρα (5%):  </a:t>
          </a:r>
          <a:r>
            <a:rPr lang="el-GR" dirty="0">
              <a:solidFill>
                <a:schemeClr val="accent1">
                  <a:lumMod val="50000"/>
                </a:schemeClr>
              </a:solidFill>
            </a:rPr>
            <a:t>είναι σπάνιο στα παιδιά. Παρουσία κυττάρων  </a:t>
          </a:r>
          <a:r>
            <a:rPr lang="el-GR" dirty="0" err="1">
              <a:solidFill>
                <a:schemeClr val="accent1">
                  <a:lumMod val="50000"/>
                </a:schemeClr>
              </a:solidFill>
            </a:rPr>
            <a:t>Reed</a:t>
          </a:r>
          <a:r>
            <a:rPr lang="el-GR" dirty="0">
              <a:solidFill>
                <a:schemeClr val="accent1">
                  <a:lumMod val="50000"/>
                </a:schemeClr>
              </a:solidFill>
            </a:rPr>
            <a:t>-</a:t>
          </a:r>
          <a:r>
            <a:rPr lang="el-GR" dirty="0" err="1">
              <a:solidFill>
                <a:schemeClr val="accent1">
                  <a:lumMod val="50000"/>
                </a:schemeClr>
              </a:solidFill>
            </a:rPr>
            <a:t>Sternberg</a:t>
          </a:r>
          <a:r>
            <a:rPr lang="el-GR" dirty="0">
              <a:solidFill>
                <a:schemeClr val="accent1">
                  <a:lumMod val="50000"/>
                </a:schemeClr>
              </a:solidFill>
            </a:rPr>
            <a:t> .Συνήθως διαγιγνώσκεται σε περιορισμένο στάδιο </a:t>
          </a:r>
          <a:endParaRPr lang="en-US" dirty="0">
            <a:solidFill>
              <a:schemeClr val="accent1">
                <a:lumMod val="50000"/>
              </a:schemeClr>
            </a:solidFill>
          </a:endParaRPr>
        </a:p>
      </dgm:t>
    </dgm:pt>
    <dgm:pt modelId="{5F881EB3-4919-45F5-B44F-B71D8582CA04}" type="parTrans" cxnId="{6289AB7E-21AD-4986-83BB-A6B559FFB0C9}">
      <dgm:prSet/>
      <dgm:spPr/>
      <dgm:t>
        <a:bodyPr/>
        <a:lstStyle/>
        <a:p>
          <a:endParaRPr lang="en-US"/>
        </a:p>
      </dgm:t>
    </dgm:pt>
    <dgm:pt modelId="{392CE491-C99D-49B1-8578-CB3552AC1FAB}" type="sibTrans" cxnId="{6289AB7E-21AD-4986-83BB-A6B559FFB0C9}">
      <dgm:prSet/>
      <dgm:spPr/>
      <dgm:t>
        <a:bodyPr/>
        <a:lstStyle/>
        <a:p>
          <a:endParaRPr lang="en-US"/>
        </a:p>
      </dgm:t>
    </dgm:pt>
    <dgm:pt modelId="{FFB63165-6991-45CD-9FE8-34F8924F1E6A}">
      <dgm:prSet/>
      <dgm:spPr/>
      <dgm:t>
        <a:bodyPr/>
        <a:lstStyle/>
        <a:p>
          <a:r>
            <a:rPr lang="el-GR" b="1" dirty="0" err="1">
              <a:solidFill>
                <a:schemeClr val="accent1">
                  <a:lumMod val="50000"/>
                </a:schemeClr>
              </a:solidFill>
            </a:rPr>
            <a:t>Λεμφοπενικός</a:t>
          </a:r>
          <a:r>
            <a:rPr lang="el-GR" b="1" dirty="0">
              <a:solidFill>
                <a:schemeClr val="accent1">
                  <a:lumMod val="50000"/>
                </a:schemeClr>
              </a:solidFill>
            </a:rPr>
            <a:t> τύπος λεμφώματος</a:t>
          </a:r>
          <a:r>
            <a:rPr lang="en-US" b="1" dirty="0">
              <a:solidFill>
                <a:schemeClr val="accent1">
                  <a:lumMod val="50000"/>
                </a:schemeClr>
              </a:solidFill>
            </a:rPr>
            <a:t>Hodgkin</a:t>
          </a:r>
          <a:r>
            <a:rPr lang="el-GR" b="1" dirty="0">
              <a:solidFill>
                <a:schemeClr val="accent1">
                  <a:lumMod val="50000"/>
                </a:schemeClr>
              </a:solidFill>
            </a:rPr>
            <a:t>(&lt;1%): </a:t>
          </a:r>
          <a:r>
            <a:rPr lang="el-GR" dirty="0">
              <a:solidFill>
                <a:schemeClr val="accent1">
                  <a:lumMod val="50000"/>
                </a:schemeClr>
              </a:solidFill>
            </a:rPr>
            <a:t>είναι σπάνιο στα παιδιά και εμφανίζεται συχνότερα σε ενήλικες , συνδέεται με ιστορικό λοίμωξης από τον ιό της ανθρώπινης </a:t>
          </a:r>
          <a:r>
            <a:rPr lang="el-GR" dirty="0" err="1">
              <a:solidFill>
                <a:schemeClr val="accent1">
                  <a:lumMod val="50000"/>
                </a:schemeClr>
              </a:solidFill>
            </a:rPr>
            <a:t>ανοσοανεπάρκειας</a:t>
          </a:r>
          <a:r>
            <a:rPr lang="el-GR" dirty="0">
              <a:solidFill>
                <a:schemeClr val="accent1">
                  <a:lumMod val="50000"/>
                </a:schemeClr>
              </a:solidFill>
            </a:rPr>
            <a:t> (HIV) </a:t>
          </a:r>
          <a:endParaRPr lang="en-US" dirty="0">
            <a:solidFill>
              <a:schemeClr val="accent1">
                <a:lumMod val="50000"/>
              </a:schemeClr>
            </a:solidFill>
          </a:endParaRPr>
        </a:p>
      </dgm:t>
    </dgm:pt>
    <dgm:pt modelId="{FFC9867C-09B3-4507-B7EA-C5AB6CBF1F07}" type="parTrans" cxnId="{F7004647-7220-4D6D-96E9-298046E18936}">
      <dgm:prSet/>
      <dgm:spPr/>
      <dgm:t>
        <a:bodyPr/>
        <a:lstStyle/>
        <a:p>
          <a:endParaRPr lang="en-US"/>
        </a:p>
      </dgm:t>
    </dgm:pt>
    <dgm:pt modelId="{1073FA15-7FB5-4629-B9AD-70306376AFF7}" type="sibTrans" cxnId="{F7004647-7220-4D6D-96E9-298046E18936}">
      <dgm:prSet/>
      <dgm:spPr/>
      <dgm:t>
        <a:bodyPr/>
        <a:lstStyle/>
        <a:p>
          <a:endParaRPr lang="en-US"/>
        </a:p>
      </dgm:t>
    </dgm:pt>
    <dgm:pt modelId="{8D1004AE-21C5-4038-B148-2CBC542A5684}" type="pres">
      <dgm:prSet presAssocID="{CBF14BE8-C5C1-415B-91DB-2595FFE47E9C}" presName="hierChild1" presStyleCnt="0">
        <dgm:presLayoutVars>
          <dgm:chPref val="1"/>
          <dgm:dir/>
          <dgm:animOne val="branch"/>
          <dgm:animLvl val="lvl"/>
          <dgm:resizeHandles/>
        </dgm:presLayoutVars>
      </dgm:prSet>
      <dgm:spPr/>
    </dgm:pt>
    <dgm:pt modelId="{2197290F-1068-4E92-A864-2A4FA770FCB6}" type="pres">
      <dgm:prSet presAssocID="{4A560DF6-70A6-4C09-BA18-0462F6D2D953}" presName="hierRoot1" presStyleCnt="0"/>
      <dgm:spPr/>
    </dgm:pt>
    <dgm:pt modelId="{AD411C1F-2907-4F03-9217-4FD9094ADE70}" type="pres">
      <dgm:prSet presAssocID="{4A560DF6-70A6-4C09-BA18-0462F6D2D953}" presName="composite" presStyleCnt="0"/>
      <dgm:spPr/>
    </dgm:pt>
    <dgm:pt modelId="{584A3CB5-1692-4752-BA57-9F7104A06619}" type="pres">
      <dgm:prSet presAssocID="{4A560DF6-70A6-4C09-BA18-0462F6D2D953}" presName="background" presStyleLbl="node0" presStyleIdx="0" presStyleCnt="3"/>
      <dgm:spPr/>
    </dgm:pt>
    <dgm:pt modelId="{547A35FE-428A-4BDA-922D-7EADAB36883C}" type="pres">
      <dgm:prSet presAssocID="{4A560DF6-70A6-4C09-BA18-0462F6D2D953}" presName="text" presStyleLbl="fgAcc0" presStyleIdx="0" presStyleCnt="3">
        <dgm:presLayoutVars>
          <dgm:chPref val="3"/>
        </dgm:presLayoutVars>
      </dgm:prSet>
      <dgm:spPr/>
    </dgm:pt>
    <dgm:pt modelId="{044B1D31-B2FE-4D6C-8674-666F28B058D7}" type="pres">
      <dgm:prSet presAssocID="{4A560DF6-70A6-4C09-BA18-0462F6D2D953}" presName="hierChild2" presStyleCnt="0"/>
      <dgm:spPr/>
    </dgm:pt>
    <dgm:pt modelId="{80C33631-5852-413B-95E8-C573B08681A3}" type="pres">
      <dgm:prSet presAssocID="{64F461A3-5EF9-4D2A-AC8C-33EFAB2A9189}" presName="hierRoot1" presStyleCnt="0"/>
      <dgm:spPr/>
    </dgm:pt>
    <dgm:pt modelId="{276CB1CF-5FA2-423F-8447-74D8292A11CD}" type="pres">
      <dgm:prSet presAssocID="{64F461A3-5EF9-4D2A-AC8C-33EFAB2A9189}" presName="composite" presStyleCnt="0"/>
      <dgm:spPr/>
    </dgm:pt>
    <dgm:pt modelId="{BCBF2A7D-E88C-476F-8B1D-559A32813179}" type="pres">
      <dgm:prSet presAssocID="{64F461A3-5EF9-4D2A-AC8C-33EFAB2A9189}" presName="background" presStyleLbl="node0" presStyleIdx="1" presStyleCnt="3"/>
      <dgm:spPr/>
    </dgm:pt>
    <dgm:pt modelId="{14A00889-14B5-4359-9BEE-E8F458A7470C}" type="pres">
      <dgm:prSet presAssocID="{64F461A3-5EF9-4D2A-AC8C-33EFAB2A9189}" presName="text" presStyleLbl="fgAcc0" presStyleIdx="1" presStyleCnt="3">
        <dgm:presLayoutVars>
          <dgm:chPref val="3"/>
        </dgm:presLayoutVars>
      </dgm:prSet>
      <dgm:spPr/>
    </dgm:pt>
    <dgm:pt modelId="{56AA1CB8-3559-4F7B-A652-CD65EE9E5ED8}" type="pres">
      <dgm:prSet presAssocID="{64F461A3-5EF9-4D2A-AC8C-33EFAB2A9189}" presName="hierChild2" presStyleCnt="0"/>
      <dgm:spPr/>
    </dgm:pt>
    <dgm:pt modelId="{A72ABA5B-7D25-4F64-BBE6-87983F752257}" type="pres">
      <dgm:prSet presAssocID="{908EE91E-6FC3-48DF-BA74-EA8F78CCD193}" presName="hierRoot1" presStyleCnt="0"/>
      <dgm:spPr/>
    </dgm:pt>
    <dgm:pt modelId="{8461E6F3-AA62-4B68-BF96-E425EF8807FB}" type="pres">
      <dgm:prSet presAssocID="{908EE91E-6FC3-48DF-BA74-EA8F78CCD193}" presName="composite" presStyleCnt="0"/>
      <dgm:spPr/>
    </dgm:pt>
    <dgm:pt modelId="{F0CE7001-078F-49AF-9413-F383C77ECD39}" type="pres">
      <dgm:prSet presAssocID="{908EE91E-6FC3-48DF-BA74-EA8F78CCD193}" presName="background" presStyleLbl="node0" presStyleIdx="2" presStyleCnt="3"/>
      <dgm:spPr/>
    </dgm:pt>
    <dgm:pt modelId="{1F7FE219-0AE3-4A21-8E96-46B44BBCEE9E}" type="pres">
      <dgm:prSet presAssocID="{908EE91E-6FC3-48DF-BA74-EA8F78CCD193}" presName="text" presStyleLbl="fgAcc0" presStyleIdx="2" presStyleCnt="3">
        <dgm:presLayoutVars>
          <dgm:chPref val="3"/>
        </dgm:presLayoutVars>
      </dgm:prSet>
      <dgm:spPr/>
    </dgm:pt>
    <dgm:pt modelId="{B1676CB4-9402-43C1-B341-751B72F3CC60}" type="pres">
      <dgm:prSet presAssocID="{908EE91E-6FC3-48DF-BA74-EA8F78CCD193}" presName="hierChild2" presStyleCnt="0"/>
      <dgm:spPr/>
    </dgm:pt>
    <dgm:pt modelId="{13440324-EBFF-4687-B89D-D1BFE49D4405}" type="pres">
      <dgm:prSet presAssocID="{CAE85441-7464-41B2-B75B-4B98941E233A}" presName="Name10" presStyleLbl="parChTrans1D2" presStyleIdx="0" presStyleCnt="4"/>
      <dgm:spPr/>
    </dgm:pt>
    <dgm:pt modelId="{C89C8FCF-D628-430F-8881-E0D36199C298}" type="pres">
      <dgm:prSet presAssocID="{30174C48-3A76-41D9-9B10-750F1A791012}" presName="hierRoot2" presStyleCnt="0"/>
      <dgm:spPr/>
    </dgm:pt>
    <dgm:pt modelId="{E928CC12-229C-4B4F-AE16-B68983126E5A}" type="pres">
      <dgm:prSet presAssocID="{30174C48-3A76-41D9-9B10-750F1A791012}" presName="composite2" presStyleCnt="0"/>
      <dgm:spPr/>
    </dgm:pt>
    <dgm:pt modelId="{60ECA3E2-B666-4609-9B79-BB3B966EF42C}" type="pres">
      <dgm:prSet presAssocID="{30174C48-3A76-41D9-9B10-750F1A791012}" presName="background2" presStyleLbl="node2" presStyleIdx="0" presStyleCnt="4"/>
      <dgm:spPr/>
    </dgm:pt>
    <dgm:pt modelId="{4BF818CF-2A92-45CB-A4BE-A64C5D47F817}" type="pres">
      <dgm:prSet presAssocID="{30174C48-3A76-41D9-9B10-750F1A791012}" presName="text2" presStyleLbl="fgAcc2" presStyleIdx="0" presStyleCnt="4">
        <dgm:presLayoutVars>
          <dgm:chPref val="3"/>
        </dgm:presLayoutVars>
      </dgm:prSet>
      <dgm:spPr/>
    </dgm:pt>
    <dgm:pt modelId="{E6752086-6B1B-43C9-822D-FF1E663F9886}" type="pres">
      <dgm:prSet presAssocID="{30174C48-3A76-41D9-9B10-750F1A791012}" presName="hierChild3" presStyleCnt="0"/>
      <dgm:spPr/>
    </dgm:pt>
    <dgm:pt modelId="{27BA499A-C4E2-4EDE-86E7-75CE065C077A}" type="pres">
      <dgm:prSet presAssocID="{76437DF5-89F4-4FA7-8EA3-67B6974FD437}" presName="Name10" presStyleLbl="parChTrans1D2" presStyleIdx="1" presStyleCnt="4"/>
      <dgm:spPr/>
    </dgm:pt>
    <dgm:pt modelId="{8AE23573-A458-45DE-9FB2-F7F313F21ABA}" type="pres">
      <dgm:prSet presAssocID="{1705509A-3F88-460C-B7F4-FC6721F1BF72}" presName="hierRoot2" presStyleCnt="0"/>
      <dgm:spPr/>
    </dgm:pt>
    <dgm:pt modelId="{CFB82CB1-64A1-482E-A380-E7DF5E6BF620}" type="pres">
      <dgm:prSet presAssocID="{1705509A-3F88-460C-B7F4-FC6721F1BF72}" presName="composite2" presStyleCnt="0"/>
      <dgm:spPr/>
    </dgm:pt>
    <dgm:pt modelId="{05D8C4E2-5526-41BF-BB1F-F500790E02C5}" type="pres">
      <dgm:prSet presAssocID="{1705509A-3F88-460C-B7F4-FC6721F1BF72}" presName="background2" presStyleLbl="node2" presStyleIdx="1" presStyleCnt="4"/>
      <dgm:spPr/>
    </dgm:pt>
    <dgm:pt modelId="{E0116715-3174-417F-8732-6CC82B7B3162}" type="pres">
      <dgm:prSet presAssocID="{1705509A-3F88-460C-B7F4-FC6721F1BF72}" presName="text2" presStyleLbl="fgAcc2" presStyleIdx="1" presStyleCnt="4" custScaleX="102990">
        <dgm:presLayoutVars>
          <dgm:chPref val="3"/>
        </dgm:presLayoutVars>
      </dgm:prSet>
      <dgm:spPr/>
    </dgm:pt>
    <dgm:pt modelId="{507E82D0-F731-4D19-9C3B-7DEE6F253C19}" type="pres">
      <dgm:prSet presAssocID="{1705509A-3F88-460C-B7F4-FC6721F1BF72}" presName="hierChild3" presStyleCnt="0"/>
      <dgm:spPr/>
    </dgm:pt>
    <dgm:pt modelId="{8F341F14-229E-46A7-B9C6-79B3B70C1880}" type="pres">
      <dgm:prSet presAssocID="{5F881EB3-4919-45F5-B44F-B71D8582CA04}" presName="Name10" presStyleLbl="parChTrans1D2" presStyleIdx="2" presStyleCnt="4"/>
      <dgm:spPr/>
    </dgm:pt>
    <dgm:pt modelId="{A1F469B5-9BA6-4494-8FE4-BF078F734589}" type="pres">
      <dgm:prSet presAssocID="{FD5B1143-C700-45D9-9E7C-D9A1AFA39053}" presName="hierRoot2" presStyleCnt="0"/>
      <dgm:spPr/>
    </dgm:pt>
    <dgm:pt modelId="{46BCE64F-2AB6-43F5-86AC-D27897DD4396}" type="pres">
      <dgm:prSet presAssocID="{FD5B1143-C700-45D9-9E7C-D9A1AFA39053}" presName="composite2" presStyleCnt="0"/>
      <dgm:spPr/>
    </dgm:pt>
    <dgm:pt modelId="{74BC0D06-03C8-4B0F-B442-2857E9F42327}" type="pres">
      <dgm:prSet presAssocID="{FD5B1143-C700-45D9-9E7C-D9A1AFA39053}" presName="background2" presStyleLbl="node2" presStyleIdx="2" presStyleCnt="4"/>
      <dgm:spPr/>
    </dgm:pt>
    <dgm:pt modelId="{1F302DAE-FF1B-40C1-87D1-6CF336297DC9}" type="pres">
      <dgm:prSet presAssocID="{FD5B1143-C700-45D9-9E7C-D9A1AFA39053}" presName="text2" presStyleLbl="fgAcc2" presStyleIdx="2" presStyleCnt="4">
        <dgm:presLayoutVars>
          <dgm:chPref val="3"/>
        </dgm:presLayoutVars>
      </dgm:prSet>
      <dgm:spPr/>
    </dgm:pt>
    <dgm:pt modelId="{20842466-CA4C-4B07-99B1-291142A38D12}" type="pres">
      <dgm:prSet presAssocID="{FD5B1143-C700-45D9-9E7C-D9A1AFA39053}" presName="hierChild3" presStyleCnt="0"/>
      <dgm:spPr/>
    </dgm:pt>
    <dgm:pt modelId="{7663FCC4-097F-409B-9AB6-C0D41486F113}" type="pres">
      <dgm:prSet presAssocID="{FFC9867C-09B3-4507-B7EA-C5AB6CBF1F07}" presName="Name10" presStyleLbl="parChTrans1D2" presStyleIdx="3" presStyleCnt="4"/>
      <dgm:spPr/>
    </dgm:pt>
    <dgm:pt modelId="{13D3E268-E075-48D8-96CD-8CDED7F267D9}" type="pres">
      <dgm:prSet presAssocID="{FFB63165-6991-45CD-9FE8-34F8924F1E6A}" presName="hierRoot2" presStyleCnt="0"/>
      <dgm:spPr/>
    </dgm:pt>
    <dgm:pt modelId="{1EC4B09C-BE54-4111-9166-24A09E18C7D5}" type="pres">
      <dgm:prSet presAssocID="{FFB63165-6991-45CD-9FE8-34F8924F1E6A}" presName="composite2" presStyleCnt="0"/>
      <dgm:spPr/>
    </dgm:pt>
    <dgm:pt modelId="{EC7021FE-48DE-406E-B476-5108189BBAF9}" type="pres">
      <dgm:prSet presAssocID="{FFB63165-6991-45CD-9FE8-34F8924F1E6A}" presName="background2" presStyleLbl="node2" presStyleIdx="3" presStyleCnt="4"/>
      <dgm:spPr/>
    </dgm:pt>
    <dgm:pt modelId="{CE1360FC-D61F-4AC2-BFEB-61C8C2782054}" type="pres">
      <dgm:prSet presAssocID="{FFB63165-6991-45CD-9FE8-34F8924F1E6A}" presName="text2" presStyleLbl="fgAcc2" presStyleIdx="3" presStyleCnt="4">
        <dgm:presLayoutVars>
          <dgm:chPref val="3"/>
        </dgm:presLayoutVars>
      </dgm:prSet>
      <dgm:spPr/>
    </dgm:pt>
    <dgm:pt modelId="{A5C8B6BC-529C-4D82-870A-695FAE190656}" type="pres">
      <dgm:prSet presAssocID="{FFB63165-6991-45CD-9FE8-34F8924F1E6A}" presName="hierChild3" presStyleCnt="0"/>
      <dgm:spPr/>
    </dgm:pt>
  </dgm:ptLst>
  <dgm:cxnLst>
    <dgm:cxn modelId="{F5955F00-C0E1-43EA-B93C-21C70A6FF1E0}" srcId="{908EE91E-6FC3-48DF-BA74-EA8F78CCD193}" destId="{1705509A-3F88-460C-B7F4-FC6721F1BF72}" srcOrd="1" destOrd="0" parTransId="{76437DF5-89F4-4FA7-8EA3-67B6974FD437}" sibTransId="{5EB56AA7-ADEB-4199-92C4-B3C411C302DA}"/>
    <dgm:cxn modelId="{7AAB1A16-91BF-4E7C-AEB7-5D34BBEF6C80}" type="presOf" srcId="{5F881EB3-4919-45F5-B44F-B71D8582CA04}" destId="{8F341F14-229E-46A7-B9C6-79B3B70C1880}" srcOrd="0" destOrd="0" presId="urn:microsoft.com/office/officeart/2005/8/layout/hierarchy1"/>
    <dgm:cxn modelId="{EB8C6D1C-D361-4804-828D-E483589501EB}" type="presOf" srcId="{908EE91E-6FC3-48DF-BA74-EA8F78CCD193}" destId="{1F7FE219-0AE3-4A21-8E96-46B44BBCEE9E}" srcOrd="0" destOrd="0" presId="urn:microsoft.com/office/officeart/2005/8/layout/hierarchy1"/>
    <dgm:cxn modelId="{F148D236-CDF6-4E5F-99EE-5E4E367B613B}" type="presOf" srcId="{FD5B1143-C700-45D9-9E7C-D9A1AFA39053}" destId="{1F302DAE-FF1B-40C1-87D1-6CF336297DC9}" srcOrd="0" destOrd="0" presId="urn:microsoft.com/office/officeart/2005/8/layout/hierarchy1"/>
    <dgm:cxn modelId="{7EA8EF3E-5D13-493D-8C16-611E5FBFF502}" type="presOf" srcId="{CBF14BE8-C5C1-415B-91DB-2595FFE47E9C}" destId="{8D1004AE-21C5-4038-B148-2CBC542A5684}" srcOrd="0" destOrd="0" presId="urn:microsoft.com/office/officeart/2005/8/layout/hierarchy1"/>
    <dgm:cxn modelId="{ABC3EE5E-5609-476D-855A-EED7C9480CA9}" type="presOf" srcId="{1705509A-3F88-460C-B7F4-FC6721F1BF72}" destId="{E0116715-3174-417F-8732-6CC82B7B3162}" srcOrd="0" destOrd="0" presId="urn:microsoft.com/office/officeart/2005/8/layout/hierarchy1"/>
    <dgm:cxn modelId="{916E8D45-038E-4C67-A516-3CCAA47DF0F6}" type="presOf" srcId="{64F461A3-5EF9-4D2A-AC8C-33EFAB2A9189}" destId="{14A00889-14B5-4359-9BEE-E8F458A7470C}" srcOrd="0" destOrd="0" presId="urn:microsoft.com/office/officeart/2005/8/layout/hierarchy1"/>
    <dgm:cxn modelId="{14CDF566-2C35-443E-93B6-F348CF98774F}" type="presOf" srcId="{FFB63165-6991-45CD-9FE8-34F8924F1E6A}" destId="{CE1360FC-D61F-4AC2-BFEB-61C8C2782054}" srcOrd="0" destOrd="0" presId="urn:microsoft.com/office/officeart/2005/8/layout/hierarchy1"/>
    <dgm:cxn modelId="{96433367-0432-4134-95EF-9191761D45BD}" srcId="{908EE91E-6FC3-48DF-BA74-EA8F78CCD193}" destId="{30174C48-3A76-41D9-9B10-750F1A791012}" srcOrd="0" destOrd="0" parTransId="{CAE85441-7464-41B2-B75B-4B98941E233A}" sibTransId="{B907E57B-0103-41AA-AC10-9CD9B7204D7F}"/>
    <dgm:cxn modelId="{F7004647-7220-4D6D-96E9-298046E18936}" srcId="{908EE91E-6FC3-48DF-BA74-EA8F78CCD193}" destId="{FFB63165-6991-45CD-9FE8-34F8924F1E6A}" srcOrd="3" destOrd="0" parTransId="{FFC9867C-09B3-4507-B7EA-C5AB6CBF1F07}" sibTransId="{1073FA15-7FB5-4629-B9AD-70306376AFF7}"/>
    <dgm:cxn modelId="{DF4A1972-0519-425C-BB97-4EC34C451883}" srcId="{CBF14BE8-C5C1-415B-91DB-2595FFE47E9C}" destId="{908EE91E-6FC3-48DF-BA74-EA8F78CCD193}" srcOrd="2" destOrd="0" parTransId="{259DD755-2B64-44B3-BA88-61882C1CFE01}" sibTransId="{FB01C4FC-BD7B-48A2-83AC-84A0330FB695}"/>
    <dgm:cxn modelId="{ACDF8D7B-A2D5-4C36-9DC7-BAD7928D6211}" type="presOf" srcId="{CAE85441-7464-41B2-B75B-4B98941E233A}" destId="{13440324-EBFF-4687-B89D-D1BFE49D4405}" srcOrd="0" destOrd="0" presId="urn:microsoft.com/office/officeart/2005/8/layout/hierarchy1"/>
    <dgm:cxn modelId="{6289AB7E-21AD-4986-83BB-A6B559FFB0C9}" srcId="{908EE91E-6FC3-48DF-BA74-EA8F78CCD193}" destId="{FD5B1143-C700-45D9-9E7C-D9A1AFA39053}" srcOrd="2" destOrd="0" parTransId="{5F881EB3-4919-45F5-B44F-B71D8582CA04}" sibTransId="{392CE491-C99D-49B1-8578-CB3552AC1FAB}"/>
    <dgm:cxn modelId="{7D8FA682-C6F4-4243-8F8E-0862F0F6C6EA}" type="presOf" srcId="{76437DF5-89F4-4FA7-8EA3-67B6974FD437}" destId="{27BA499A-C4E2-4EDE-86E7-75CE065C077A}" srcOrd="0" destOrd="0" presId="urn:microsoft.com/office/officeart/2005/8/layout/hierarchy1"/>
    <dgm:cxn modelId="{84980A8E-501E-49AE-AEC8-D94C180BB4F3}" srcId="{CBF14BE8-C5C1-415B-91DB-2595FFE47E9C}" destId="{4A560DF6-70A6-4C09-BA18-0462F6D2D953}" srcOrd="0" destOrd="0" parTransId="{22F1E4DB-2707-4362-83A0-5E3F68C1B8B1}" sibTransId="{C044DB23-6B8E-4D84-BBBC-D4E57199DA19}"/>
    <dgm:cxn modelId="{C66AFBA3-8CC6-4895-9437-98DAA2E5715A}" srcId="{CBF14BE8-C5C1-415B-91DB-2595FFE47E9C}" destId="{64F461A3-5EF9-4D2A-AC8C-33EFAB2A9189}" srcOrd="1" destOrd="0" parTransId="{45417325-C845-4DEE-A43E-B1B1F252A3D9}" sibTransId="{8BE7AF37-B527-4B42-9028-A37ADA6FCAC5}"/>
    <dgm:cxn modelId="{78833FA6-0D53-404E-8E8F-EFFEA9AB32B5}" type="presOf" srcId="{FFC9867C-09B3-4507-B7EA-C5AB6CBF1F07}" destId="{7663FCC4-097F-409B-9AB6-C0D41486F113}" srcOrd="0" destOrd="0" presId="urn:microsoft.com/office/officeart/2005/8/layout/hierarchy1"/>
    <dgm:cxn modelId="{562B30B6-D283-46BA-B1F7-982EB24CFA48}" type="presOf" srcId="{4A560DF6-70A6-4C09-BA18-0462F6D2D953}" destId="{547A35FE-428A-4BDA-922D-7EADAB36883C}" srcOrd="0" destOrd="0" presId="urn:microsoft.com/office/officeart/2005/8/layout/hierarchy1"/>
    <dgm:cxn modelId="{E9B269E9-CD1C-4126-B2D1-0A44E12AA41B}" type="presOf" srcId="{30174C48-3A76-41D9-9B10-750F1A791012}" destId="{4BF818CF-2A92-45CB-A4BE-A64C5D47F817}" srcOrd="0" destOrd="0" presId="urn:microsoft.com/office/officeart/2005/8/layout/hierarchy1"/>
    <dgm:cxn modelId="{9C567F29-609C-47F2-80D1-F2A6504EBA87}" type="presParOf" srcId="{8D1004AE-21C5-4038-B148-2CBC542A5684}" destId="{2197290F-1068-4E92-A864-2A4FA770FCB6}" srcOrd="0" destOrd="0" presId="urn:microsoft.com/office/officeart/2005/8/layout/hierarchy1"/>
    <dgm:cxn modelId="{8B155055-B51B-403A-B9DF-2F69E52CA770}" type="presParOf" srcId="{2197290F-1068-4E92-A864-2A4FA770FCB6}" destId="{AD411C1F-2907-4F03-9217-4FD9094ADE70}" srcOrd="0" destOrd="0" presId="urn:microsoft.com/office/officeart/2005/8/layout/hierarchy1"/>
    <dgm:cxn modelId="{D0A2E6AE-5DCB-4A18-BE27-4E391340064E}" type="presParOf" srcId="{AD411C1F-2907-4F03-9217-4FD9094ADE70}" destId="{584A3CB5-1692-4752-BA57-9F7104A06619}" srcOrd="0" destOrd="0" presId="urn:microsoft.com/office/officeart/2005/8/layout/hierarchy1"/>
    <dgm:cxn modelId="{F6F4042A-1BDF-46EC-8E3E-708999031AC9}" type="presParOf" srcId="{AD411C1F-2907-4F03-9217-4FD9094ADE70}" destId="{547A35FE-428A-4BDA-922D-7EADAB36883C}" srcOrd="1" destOrd="0" presId="urn:microsoft.com/office/officeart/2005/8/layout/hierarchy1"/>
    <dgm:cxn modelId="{F74B73EE-E9F4-4B9A-99D2-2E727D414539}" type="presParOf" srcId="{2197290F-1068-4E92-A864-2A4FA770FCB6}" destId="{044B1D31-B2FE-4D6C-8674-666F28B058D7}" srcOrd="1" destOrd="0" presId="urn:microsoft.com/office/officeart/2005/8/layout/hierarchy1"/>
    <dgm:cxn modelId="{39B4B1D8-68C9-4CA3-8CD2-4DE19D392AEB}" type="presParOf" srcId="{8D1004AE-21C5-4038-B148-2CBC542A5684}" destId="{80C33631-5852-413B-95E8-C573B08681A3}" srcOrd="1" destOrd="0" presId="urn:microsoft.com/office/officeart/2005/8/layout/hierarchy1"/>
    <dgm:cxn modelId="{93110A91-F433-4777-A6C4-60FCC2074A0D}" type="presParOf" srcId="{80C33631-5852-413B-95E8-C573B08681A3}" destId="{276CB1CF-5FA2-423F-8447-74D8292A11CD}" srcOrd="0" destOrd="0" presId="urn:microsoft.com/office/officeart/2005/8/layout/hierarchy1"/>
    <dgm:cxn modelId="{E47D7CDC-42B2-4464-8391-692EB17CAF50}" type="presParOf" srcId="{276CB1CF-5FA2-423F-8447-74D8292A11CD}" destId="{BCBF2A7D-E88C-476F-8B1D-559A32813179}" srcOrd="0" destOrd="0" presId="urn:microsoft.com/office/officeart/2005/8/layout/hierarchy1"/>
    <dgm:cxn modelId="{0FF3275C-A7B3-4AE9-B303-62F39A2EE58C}" type="presParOf" srcId="{276CB1CF-5FA2-423F-8447-74D8292A11CD}" destId="{14A00889-14B5-4359-9BEE-E8F458A7470C}" srcOrd="1" destOrd="0" presId="urn:microsoft.com/office/officeart/2005/8/layout/hierarchy1"/>
    <dgm:cxn modelId="{B1640437-746C-446A-9690-C77643D99CC2}" type="presParOf" srcId="{80C33631-5852-413B-95E8-C573B08681A3}" destId="{56AA1CB8-3559-4F7B-A652-CD65EE9E5ED8}" srcOrd="1" destOrd="0" presId="urn:microsoft.com/office/officeart/2005/8/layout/hierarchy1"/>
    <dgm:cxn modelId="{8EF94575-40AC-498E-8B6D-CCE38F7BA3CD}" type="presParOf" srcId="{8D1004AE-21C5-4038-B148-2CBC542A5684}" destId="{A72ABA5B-7D25-4F64-BBE6-87983F752257}" srcOrd="2" destOrd="0" presId="urn:microsoft.com/office/officeart/2005/8/layout/hierarchy1"/>
    <dgm:cxn modelId="{B139BE5B-2251-492C-9A56-982A2B414B85}" type="presParOf" srcId="{A72ABA5B-7D25-4F64-BBE6-87983F752257}" destId="{8461E6F3-AA62-4B68-BF96-E425EF8807FB}" srcOrd="0" destOrd="0" presId="urn:microsoft.com/office/officeart/2005/8/layout/hierarchy1"/>
    <dgm:cxn modelId="{5D1572F4-2A58-44D5-A335-F349AB2B8AA1}" type="presParOf" srcId="{8461E6F3-AA62-4B68-BF96-E425EF8807FB}" destId="{F0CE7001-078F-49AF-9413-F383C77ECD39}" srcOrd="0" destOrd="0" presId="urn:microsoft.com/office/officeart/2005/8/layout/hierarchy1"/>
    <dgm:cxn modelId="{C17C7FFB-0564-4529-B9A6-37044FC5F316}" type="presParOf" srcId="{8461E6F3-AA62-4B68-BF96-E425EF8807FB}" destId="{1F7FE219-0AE3-4A21-8E96-46B44BBCEE9E}" srcOrd="1" destOrd="0" presId="urn:microsoft.com/office/officeart/2005/8/layout/hierarchy1"/>
    <dgm:cxn modelId="{E2672568-F119-43DF-8F4F-443B51378C9E}" type="presParOf" srcId="{A72ABA5B-7D25-4F64-BBE6-87983F752257}" destId="{B1676CB4-9402-43C1-B341-751B72F3CC60}" srcOrd="1" destOrd="0" presId="urn:microsoft.com/office/officeart/2005/8/layout/hierarchy1"/>
    <dgm:cxn modelId="{8A10A77F-552B-4FCF-9562-96DC6BBD4A2F}" type="presParOf" srcId="{B1676CB4-9402-43C1-B341-751B72F3CC60}" destId="{13440324-EBFF-4687-B89D-D1BFE49D4405}" srcOrd="0" destOrd="0" presId="urn:microsoft.com/office/officeart/2005/8/layout/hierarchy1"/>
    <dgm:cxn modelId="{8955E3AB-194B-44A1-8629-C600359A0550}" type="presParOf" srcId="{B1676CB4-9402-43C1-B341-751B72F3CC60}" destId="{C89C8FCF-D628-430F-8881-E0D36199C298}" srcOrd="1" destOrd="0" presId="urn:microsoft.com/office/officeart/2005/8/layout/hierarchy1"/>
    <dgm:cxn modelId="{A6FAE6D7-14BB-47FC-956A-4BB24629974F}" type="presParOf" srcId="{C89C8FCF-D628-430F-8881-E0D36199C298}" destId="{E928CC12-229C-4B4F-AE16-B68983126E5A}" srcOrd="0" destOrd="0" presId="urn:microsoft.com/office/officeart/2005/8/layout/hierarchy1"/>
    <dgm:cxn modelId="{C9B659B8-00EB-4A70-9589-F45748EE434D}" type="presParOf" srcId="{E928CC12-229C-4B4F-AE16-B68983126E5A}" destId="{60ECA3E2-B666-4609-9B79-BB3B966EF42C}" srcOrd="0" destOrd="0" presId="urn:microsoft.com/office/officeart/2005/8/layout/hierarchy1"/>
    <dgm:cxn modelId="{BDAD64EC-4C96-44BC-868F-7776A7BE9EC7}" type="presParOf" srcId="{E928CC12-229C-4B4F-AE16-B68983126E5A}" destId="{4BF818CF-2A92-45CB-A4BE-A64C5D47F817}" srcOrd="1" destOrd="0" presId="urn:microsoft.com/office/officeart/2005/8/layout/hierarchy1"/>
    <dgm:cxn modelId="{FED3040D-AE70-4422-9D10-98BBA205045A}" type="presParOf" srcId="{C89C8FCF-D628-430F-8881-E0D36199C298}" destId="{E6752086-6B1B-43C9-822D-FF1E663F9886}" srcOrd="1" destOrd="0" presId="urn:microsoft.com/office/officeart/2005/8/layout/hierarchy1"/>
    <dgm:cxn modelId="{97CA7D5A-7597-4A08-9B53-55E44AF7D3D1}" type="presParOf" srcId="{B1676CB4-9402-43C1-B341-751B72F3CC60}" destId="{27BA499A-C4E2-4EDE-86E7-75CE065C077A}" srcOrd="2" destOrd="0" presId="urn:microsoft.com/office/officeart/2005/8/layout/hierarchy1"/>
    <dgm:cxn modelId="{D9B144D5-5134-47DB-8E68-F6BF4634AE54}" type="presParOf" srcId="{B1676CB4-9402-43C1-B341-751B72F3CC60}" destId="{8AE23573-A458-45DE-9FB2-F7F313F21ABA}" srcOrd="3" destOrd="0" presId="urn:microsoft.com/office/officeart/2005/8/layout/hierarchy1"/>
    <dgm:cxn modelId="{F32E172C-1FCD-4D21-AD38-2A27806586E4}" type="presParOf" srcId="{8AE23573-A458-45DE-9FB2-F7F313F21ABA}" destId="{CFB82CB1-64A1-482E-A380-E7DF5E6BF620}" srcOrd="0" destOrd="0" presId="urn:microsoft.com/office/officeart/2005/8/layout/hierarchy1"/>
    <dgm:cxn modelId="{C64E0405-7F32-4ED1-BBBF-25E8CD04561A}" type="presParOf" srcId="{CFB82CB1-64A1-482E-A380-E7DF5E6BF620}" destId="{05D8C4E2-5526-41BF-BB1F-F500790E02C5}" srcOrd="0" destOrd="0" presId="urn:microsoft.com/office/officeart/2005/8/layout/hierarchy1"/>
    <dgm:cxn modelId="{38640031-82BF-4C6A-ACB6-70A10A09F262}" type="presParOf" srcId="{CFB82CB1-64A1-482E-A380-E7DF5E6BF620}" destId="{E0116715-3174-417F-8732-6CC82B7B3162}" srcOrd="1" destOrd="0" presId="urn:microsoft.com/office/officeart/2005/8/layout/hierarchy1"/>
    <dgm:cxn modelId="{33480B8C-9A5E-49F2-B308-354265CE6376}" type="presParOf" srcId="{8AE23573-A458-45DE-9FB2-F7F313F21ABA}" destId="{507E82D0-F731-4D19-9C3B-7DEE6F253C19}" srcOrd="1" destOrd="0" presId="urn:microsoft.com/office/officeart/2005/8/layout/hierarchy1"/>
    <dgm:cxn modelId="{55BFFBCA-A2A8-4487-B180-D8F00BC0C4B3}" type="presParOf" srcId="{B1676CB4-9402-43C1-B341-751B72F3CC60}" destId="{8F341F14-229E-46A7-B9C6-79B3B70C1880}" srcOrd="4" destOrd="0" presId="urn:microsoft.com/office/officeart/2005/8/layout/hierarchy1"/>
    <dgm:cxn modelId="{AF498E36-D4EA-4B10-832E-22E9EE1956CE}" type="presParOf" srcId="{B1676CB4-9402-43C1-B341-751B72F3CC60}" destId="{A1F469B5-9BA6-4494-8FE4-BF078F734589}" srcOrd="5" destOrd="0" presId="urn:microsoft.com/office/officeart/2005/8/layout/hierarchy1"/>
    <dgm:cxn modelId="{B0791F88-08B3-4176-A3BA-E0EBE2AC4708}" type="presParOf" srcId="{A1F469B5-9BA6-4494-8FE4-BF078F734589}" destId="{46BCE64F-2AB6-43F5-86AC-D27897DD4396}" srcOrd="0" destOrd="0" presId="urn:microsoft.com/office/officeart/2005/8/layout/hierarchy1"/>
    <dgm:cxn modelId="{2F39388D-A1A6-4DCF-A482-7BDF29E64608}" type="presParOf" srcId="{46BCE64F-2AB6-43F5-86AC-D27897DD4396}" destId="{74BC0D06-03C8-4B0F-B442-2857E9F42327}" srcOrd="0" destOrd="0" presId="urn:microsoft.com/office/officeart/2005/8/layout/hierarchy1"/>
    <dgm:cxn modelId="{8947A58C-07CA-4865-9695-5C946C7B23BC}" type="presParOf" srcId="{46BCE64F-2AB6-43F5-86AC-D27897DD4396}" destId="{1F302DAE-FF1B-40C1-87D1-6CF336297DC9}" srcOrd="1" destOrd="0" presId="urn:microsoft.com/office/officeart/2005/8/layout/hierarchy1"/>
    <dgm:cxn modelId="{DC9449B6-952D-4C3B-AD7A-21A75CC23B88}" type="presParOf" srcId="{A1F469B5-9BA6-4494-8FE4-BF078F734589}" destId="{20842466-CA4C-4B07-99B1-291142A38D12}" srcOrd="1" destOrd="0" presId="urn:microsoft.com/office/officeart/2005/8/layout/hierarchy1"/>
    <dgm:cxn modelId="{2764C8EB-E940-48F7-837A-7052D1854572}" type="presParOf" srcId="{B1676CB4-9402-43C1-B341-751B72F3CC60}" destId="{7663FCC4-097F-409B-9AB6-C0D41486F113}" srcOrd="6" destOrd="0" presId="urn:microsoft.com/office/officeart/2005/8/layout/hierarchy1"/>
    <dgm:cxn modelId="{D6032D8B-61F3-4411-B2F7-742EF35A6D58}" type="presParOf" srcId="{B1676CB4-9402-43C1-B341-751B72F3CC60}" destId="{13D3E268-E075-48D8-96CD-8CDED7F267D9}" srcOrd="7" destOrd="0" presId="urn:microsoft.com/office/officeart/2005/8/layout/hierarchy1"/>
    <dgm:cxn modelId="{3FB302B9-C15E-4726-A2C6-762F4A884726}" type="presParOf" srcId="{13D3E268-E075-48D8-96CD-8CDED7F267D9}" destId="{1EC4B09C-BE54-4111-9166-24A09E18C7D5}" srcOrd="0" destOrd="0" presId="urn:microsoft.com/office/officeart/2005/8/layout/hierarchy1"/>
    <dgm:cxn modelId="{B2893DB5-C8F9-4CF4-BC08-29B3710BBBF0}" type="presParOf" srcId="{1EC4B09C-BE54-4111-9166-24A09E18C7D5}" destId="{EC7021FE-48DE-406E-B476-5108189BBAF9}" srcOrd="0" destOrd="0" presId="urn:microsoft.com/office/officeart/2005/8/layout/hierarchy1"/>
    <dgm:cxn modelId="{B02060B2-E846-4D97-8840-757106C3D393}" type="presParOf" srcId="{1EC4B09C-BE54-4111-9166-24A09E18C7D5}" destId="{CE1360FC-D61F-4AC2-BFEB-61C8C2782054}" srcOrd="1" destOrd="0" presId="urn:microsoft.com/office/officeart/2005/8/layout/hierarchy1"/>
    <dgm:cxn modelId="{1C2C39FF-61C5-45A5-945C-F5E6F94019DC}" type="presParOf" srcId="{13D3E268-E075-48D8-96CD-8CDED7F267D9}" destId="{A5C8B6BC-529C-4D82-870A-695FAE19065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7E09D5-1006-42DC-AC2E-483C358BD485}" type="doc">
      <dgm:prSet loTypeId="urn:microsoft.com/office/officeart/2005/8/layout/orgChart1" loCatId="hierarchy" qsTypeId="urn:microsoft.com/office/officeart/2005/8/quickstyle/3d3" qsCatId="3D" csTypeId="urn:microsoft.com/office/officeart/2005/8/colors/accent1_2" csCatId="accent1" phldr="1"/>
      <dgm:spPr/>
      <dgm:t>
        <a:bodyPr/>
        <a:lstStyle/>
        <a:p>
          <a:endParaRPr lang="en-US"/>
        </a:p>
      </dgm:t>
    </dgm:pt>
    <dgm:pt modelId="{881E066F-20F5-4802-BCEB-30C66A3C55AB}">
      <dgm:prSet/>
      <dgm:spPr/>
      <dgm:t>
        <a:bodyPr/>
        <a:lstStyle/>
        <a:p>
          <a:r>
            <a:rPr lang="el-GR" b="1"/>
            <a:t>Συμπερασματικά:</a:t>
          </a:r>
          <a:endParaRPr lang="en-US"/>
        </a:p>
      </dgm:t>
    </dgm:pt>
    <dgm:pt modelId="{C6779A87-5B65-44C2-B967-B1D4FBE01F35}" type="parTrans" cxnId="{0C854782-290B-4765-B14D-39EB0F86AD6C}">
      <dgm:prSet/>
      <dgm:spPr/>
      <dgm:t>
        <a:bodyPr/>
        <a:lstStyle/>
        <a:p>
          <a:endParaRPr lang="en-US"/>
        </a:p>
      </dgm:t>
    </dgm:pt>
    <dgm:pt modelId="{F517CBBE-97CC-4845-B1DF-E791BAAD9261}" type="sibTrans" cxnId="{0C854782-290B-4765-B14D-39EB0F86AD6C}">
      <dgm:prSet/>
      <dgm:spPr/>
      <dgm:t>
        <a:bodyPr/>
        <a:lstStyle/>
        <a:p>
          <a:endParaRPr lang="en-US"/>
        </a:p>
      </dgm:t>
    </dgm:pt>
    <dgm:pt modelId="{1E762837-62EA-48A2-9B73-0975566C9558}">
      <dgm:prSet/>
      <dgm:spPr/>
      <dgm:t>
        <a:bodyPr/>
        <a:lstStyle/>
        <a:p>
          <a:r>
            <a:rPr lang="el-GR"/>
            <a:t>Το λέμφωμα Hodgkin εμφανίζεται συχνότερα σε εφήβους και νεαρούς ενήλικες</a:t>
          </a:r>
          <a:endParaRPr lang="en-US"/>
        </a:p>
      </dgm:t>
    </dgm:pt>
    <dgm:pt modelId="{FBA866B3-2A51-4A5F-924A-B9B060322C66}" type="parTrans" cxnId="{5660E292-73DF-4BAC-8899-C5DDEAE001E0}">
      <dgm:prSet/>
      <dgm:spPr/>
      <dgm:t>
        <a:bodyPr/>
        <a:lstStyle/>
        <a:p>
          <a:endParaRPr lang="en-US"/>
        </a:p>
      </dgm:t>
    </dgm:pt>
    <dgm:pt modelId="{6DABEDD1-6D09-4059-8495-8A6886956CBC}" type="sibTrans" cxnId="{5660E292-73DF-4BAC-8899-C5DDEAE001E0}">
      <dgm:prSet/>
      <dgm:spPr/>
      <dgm:t>
        <a:bodyPr/>
        <a:lstStyle/>
        <a:p>
          <a:endParaRPr lang="en-US"/>
        </a:p>
      </dgm:t>
    </dgm:pt>
    <dgm:pt modelId="{0028F202-5EE2-4B05-979B-3FFAD8F9723E}">
      <dgm:prSet/>
      <dgm:spPr/>
      <dgm:t>
        <a:bodyPr/>
        <a:lstStyle/>
        <a:p>
          <a:r>
            <a:rPr lang="el-GR"/>
            <a:t>Διακρίνεται ιστολογικά σε κλασσικό και τύπο λεμφοκυτταρικής επικράτησης </a:t>
          </a:r>
          <a:endParaRPr lang="en-US"/>
        </a:p>
      </dgm:t>
    </dgm:pt>
    <dgm:pt modelId="{FADD7629-2C10-48BC-9E3F-F69C0E7E7273}" type="parTrans" cxnId="{1477C1A6-45FA-42C3-98CF-7C09911EFE17}">
      <dgm:prSet/>
      <dgm:spPr/>
      <dgm:t>
        <a:bodyPr/>
        <a:lstStyle/>
        <a:p>
          <a:endParaRPr lang="en-US"/>
        </a:p>
      </dgm:t>
    </dgm:pt>
    <dgm:pt modelId="{C868F713-9EFC-4D48-8372-68991F181EB4}" type="sibTrans" cxnId="{1477C1A6-45FA-42C3-98CF-7C09911EFE17}">
      <dgm:prSet/>
      <dgm:spPr/>
      <dgm:t>
        <a:bodyPr/>
        <a:lstStyle/>
        <a:p>
          <a:endParaRPr lang="en-US"/>
        </a:p>
      </dgm:t>
    </dgm:pt>
    <dgm:pt modelId="{760F86C2-C4D1-409B-9B72-C89DAC05C916}">
      <dgm:prSet/>
      <dgm:spPr/>
      <dgm:t>
        <a:bodyPr/>
        <a:lstStyle/>
        <a:p>
          <a:r>
            <a:rPr lang="el-GR"/>
            <a:t>Οι περισσότερες περιπτώσεις οφείλονται σε Β-προέλευσης κύτταρο</a:t>
          </a:r>
          <a:endParaRPr lang="en-US"/>
        </a:p>
      </dgm:t>
    </dgm:pt>
    <dgm:pt modelId="{24A9A3E5-5427-4D20-A95B-D2C2A62B6C47}" type="parTrans" cxnId="{E8EB8958-BDB7-453C-ACFC-E46F7F76AC14}">
      <dgm:prSet/>
      <dgm:spPr/>
      <dgm:t>
        <a:bodyPr/>
        <a:lstStyle/>
        <a:p>
          <a:endParaRPr lang="en-US"/>
        </a:p>
      </dgm:t>
    </dgm:pt>
    <dgm:pt modelId="{B29C40A4-AF20-4E3E-BBCC-6663B5714583}" type="sibTrans" cxnId="{E8EB8958-BDB7-453C-ACFC-E46F7F76AC14}">
      <dgm:prSet/>
      <dgm:spPr/>
      <dgm:t>
        <a:bodyPr/>
        <a:lstStyle/>
        <a:p>
          <a:endParaRPr lang="en-US"/>
        </a:p>
      </dgm:t>
    </dgm:pt>
    <dgm:pt modelId="{BEDEFF03-FF27-48D7-9CE1-7A9095DC38E9}">
      <dgm:prSet/>
      <dgm:spPr/>
      <dgm:t>
        <a:bodyPr/>
        <a:lstStyle/>
        <a:p>
          <a:r>
            <a:rPr lang="el-GR" dirty="0"/>
            <a:t>Η οζώδης σκλήρυνση είναι</a:t>
          </a:r>
        </a:p>
        <a:p>
          <a:r>
            <a:rPr lang="el-GR" dirty="0"/>
            <a:t> ο συχνότερος ιστολογικός τύπος </a:t>
          </a:r>
          <a:endParaRPr lang="en-US" dirty="0"/>
        </a:p>
      </dgm:t>
    </dgm:pt>
    <dgm:pt modelId="{6D26AAC1-14C0-42E0-8317-6AEB954A3258}" type="parTrans" cxnId="{85C66E2E-FE95-4A60-A3E1-D22111CF6841}">
      <dgm:prSet/>
      <dgm:spPr/>
      <dgm:t>
        <a:bodyPr/>
        <a:lstStyle/>
        <a:p>
          <a:endParaRPr lang="en-US"/>
        </a:p>
      </dgm:t>
    </dgm:pt>
    <dgm:pt modelId="{BAABFE0E-3F34-4348-80F8-97BA9B1769D8}" type="sibTrans" cxnId="{85C66E2E-FE95-4A60-A3E1-D22111CF6841}">
      <dgm:prSet/>
      <dgm:spPr/>
      <dgm:t>
        <a:bodyPr/>
        <a:lstStyle/>
        <a:p>
          <a:endParaRPr lang="en-US"/>
        </a:p>
      </dgm:t>
    </dgm:pt>
    <dgm:pt modelId="{857AEBF8-F05B-476A-9A47-75EDC8162E10}">
      <dgm:prSet/>
      <dgm:spPr/>
      <dgm:t>
        <a:bodyPr/>
        <a:lstStyle/>
        <a:p>
          <a:r>
            <a:rPr lang="el-GR"/>
            <a:t>Ο θεραπευτικός σχεδιασμός βασίζεται κυρίως στην όσο το δυνατόν ορθότερη και πληρέστερη σταδιοποίηση</a:t>
          </a:r>
          <a:endParaRPr lang="en-US"/>
        </a:p>
      </dgm:t>
    </dgm:pt>
    <dgm:pt modelId="{642BD9E3-24D6-429B-A632-3C03CCBEC25B}" type="parTrans" cxnId="{3C1C798D-53CE-4D24-B485-7CCD891F088D}">
      <dgm:prSet/>
      <dgm:spPr/>
      <dgm:t>
        <a:bodyPr/>
        <a:lstStyle/>
        <a:p>
          <a:endParaRPr lang="en-US"/>
        </a:p>
      </dgm:t>
    </dgm:pt>
    <dgm:pt modelId="{1C2CB932-1DE3-48C6-AD98-EEE84DEA5D43}" type="sibTrans" cxnId="{3C1C798D-53CE-4D24-B485-7CCD891F088D}">
      <dgm:prSet/>
      <dgm:spPr/>
      <dgm:t>
        <a:bodyPr/>
        <a:lstStyle/>
        <a:p>
          <a:endParaRPr lang="en-US"/>
        </a:p>
      </dgm:t>
    </dgm:pt>
    <dgm:pt modelId="{9E6D4181-9B2D-4F9C-851F-D40E2C83E40F}" type="pres">
      <dgm:prSet presAssocID="{387E09D5-1006-42DC-AC2E-483C358BD485}" presName="hierChild1" presStyleCnt="0">
        <dgm:presLayoutVars>
          <dgm:orgChart val="1"/>
          <dgm:chPref val="1"/>
          <dgm:dir/>
          <dgm:animOne val="branch"/>
          <dgm:animLvl val="lvl"/>
          <dgm:resizeHandles/>
        </dgm:presLayoutVars>
      </dgm:prSet>
      <dgm:spPr/>
    </dgm:pt>
    <dgm:pt modelId="{AEF4932D-CCAF-4F60-A79A-2CC1DA1CA34F}" type="pres">
      <dgm:prSet presAssocID="{881E066F-20F5-4802-BCEB-30C66A3C55AB}" presName="hierRoot1" presStyleCnt="0">
        <dgm:presLayoutVars>
          <dgm:hierBranch val="init"/>
        </dgm:presLayoutVars>
      </dgm:prSet>
      <dgm:spPr/>
    </dgm:pt>
    <dgm:pt modelId="{31D69B05-013A-4DE0-86A9-EE5F7BEF2B75}" type="pres">
      <dgm:prSet presAssocID="{881E066F-20F5-4802-BCEB-30C66A3C55AB}" presName="rootComposite1" presStyleCnt="0"/>
      <dgm:spPr/>
    </dgm:pt>
    <dgm:pt modelId="{A561E908-F935-4A93-AF47-283EEE1AFC0D}" type="pres">
      <dgm:prSet presAssocID="{881E066F-20F5-4802-BCEB-30C66A3C55AB}" presName="rootText1" presStyleLbl="node0" presStyleIdx="0" presStyleCnt="1">
        <dgm:presLayoutVars>
          <dgm:chPref val="3"/>
        </dgm:presLayoutVars>
      </dgm:prSet>
      <dgm:spPr/>
    </dgm:pt>
    <dgm:pt modelId="{6E12A69E-59A6-401D-B910-3A48EF28A6B9}" type="pres">
      <dgm:prSet presAssocID="{881E066F-20F5-4802-BCEB-30C66A3C55AB}" presName="rootConnector1" presStyleLbl="node1" presStyleIdx="0" presStyleCnt="0"/>
      <dgm:spPr/>
    </dgm:pt>
    <dgm:pt modelId="{EE344101-9864-4328-AE08-FF1DE08D8B3D}" type="pres">
      <dgm:prSet presAssocID="{881E066F-20F5-4802-BCEB-30C66A3C55AB}" presName="hierChild2" presStyleCnt="0"/>
      <dgm:spPr/>
    </dgm:pt>
    <dgm:pt modelId="{AFBBDEFE-06F6-438C-AE28-E21DFC2EF971}" type="pres">
      <dgm:prSet presAssocID="{FBA866B3-2A51-4A5F-924A-B9B060322C66}" presName="Name37" presStyleLbl="parChTrans1D2" presStyleIdx="0" presStyleCnt="5"/>
      <dgm:spPr/>
    </dgm:pt>
    <dgm:pt modelId="{56B8A65C-09E9-4C9D-9B10-90F96EF13971}" type="pres">
      <dgm:prSet presAssocID="{1E762837-62EA-48A2-9B73-0975566C9558}" presName="hierRoot2" presStyleCnt="0">
        <dgm:presLayoutVars>
          <dgm:hierBranch val="init"/>
        </dgm:presLayoutVars>
      </dgm:prSet>
      <dgm:spPr/>
    </dgm:pt>
    <dgm:pt modelId="{D8E0BBA3-5FC1-41E6-8F97-5D255FB25AFF}" type="pres">
      <dgm:prSet presAssocID="{1E762837-62EA-48A2-9B73-0975566C9558}" presName="rootComposite" presStyleCnt="0"/>
      <dgm:spPr/>
    </dgm:pt>
    <dgm:pt modelId="{F7AE5C2E-D1BC-4B0F-98E8-9480E80F249E}" type="pres">
      <dgm:prSet presAssocID="{1E762837-62EA-48A2-9B73-0975566C9558}" presName="rootText" presStyleLbl="node2" presStyleIdx="0" presStyleCnt="5">
        <dgm:presLayoutVars>
          <dgm:chPref val="3"/>
        </dgm:presLayoutVars>
      </dgm:prSet>
      <dgm:spPr/>
    </dgm:pt>
    <dgm:pt modelId="{87AF7183-5F04-4982-96AB-C2C5600E3746}" type="pres">
      <dgm:prSet presAssocID="{1E762837-62EA-48A2-9B73-0975566C9558}" presName="rootConnector" presStyleLbl="node2" presStyleIdx="0" presStyleCnt="5"/>
      <dgm:spPr/>
    </dgm:pt>
    <dgm:pt modelId="{BDD232D3-0420-4025-92CB-B392CC8041E6}" type="pres">
      <dgm:prSet presAssocID="{1E762837-62EA-48A2-9B73-0975566C9558}" presName="hierChild4" presStyleCnt="0"/>
      <dgm:spPr/>
    </dgm:pt>
    <dgm:pt modelId="{8C15B04C-29F5-4184-BC3A-5199959E6F0B}" type="pres">
      <dgm:prSet presAssocID="{1E762837-62EA-48A2-9B73-0975566C9558}" presName="hierChild5" presStyleCnt="0"/>
      <dgm:spPr/>
    </dgm:pt>
    <dgm:pt modelId="{77EAF719-7505-4D96-9944-1051B5474407}" type="pres">
      <dgm:prSet presAssocID="{FADD7629-2C10-48BC-9E3F-F69C0E7E7273}" presName="Name37" presStyleLbl="parChTrans1D2" presStyleIdx="1" presStyleCnt="5"/>
      <dgm:spPr/>
    </dgm:pt>
    <dgm:pt modelId="{C26F02CC-11BF-4252-9FBC-C103AAEF9965}" type="pres">
      <dgm:prSet presAssocID="{0028F202-5EE2-4B05-979B-3FFAD8F9723E}" presName="hierRoot2" presStyleCnt="0">
        <dgm:presLayoutVars>
          <dgm:hierBranch val="init"/>
        </dgm:presLayoutVars>
      </dgm:prSet>
      <dgm:spPr/>
    </dgm:pt>
    <dgm:pt modelId="{8C9D8BB2-7F62-4B00-8D24-63A7A06FD061}" type="pres">
      <dgm:prSet presAssocID="{0028F202-5EE2-4B05-979B-3FFAD8F9723E}" presName="rootComposite" presStyleCnt="0"/>
      <dgm:spPr/>
    </dgm:pt>
    <dgm:pt modelId="{2DC733ED-A567-48DA-92B1-170080CABA0F}" type="pres">
      <dgm:prSet presAssocID="{0028F202-5EE2-4B05-979B-3FFAD8F9723E}" presName="rootText" presStyleLbl="node2" presStyleIdx="1" presStyleCnt="5">
        <dgm:presLayoutVars>
          <dgm:chPref val="3"/>
        </dgm:presLayoutVars>
      </dgm:prSet>
      <dgm:spPr/>
    </dgm:pt>
    <dgm:pt modelId="{61B61D2B-E2CE-42DC-BB24-03910A9F88A5}" type="pres">
      <dgm:prSet presAssocID="{0028F202-5EE2-4B05-979B-3FFAD8F9723E}" presName="rootConnector" presStyleLbl="node2" presStyleIdx="1" presStyleCnt="5"/>
      <dgm:spPr/>
    </dgm:pt>
    <dgm:pt modelId="{CFB98A61-1F3E-40DA-A037-87247A4E8C58}" type="pres">
      <dgm:prSet presAssocID="{0028F202-5EE2-4B05-979B-3FFAD8F9723E}" presName="hierChild4" presStyleCnt="0"/>
      <dgm:spPr/>
    </dgm:pt>
    <dgm:pt modelId="{1E855837-416D-4167-8B01-002206A1293F}" type="pres">
      <dgm:prSet presAssocID="{0028F202-5EE2-4B05-979B-3FFAD8F9723E}" presName="hierChild5" presStyleCnt="0"/>
      <dgm:spPr/>
    </dgm:pt>
    <dgm:pt modelId="{E2746EEB-F510-4F9E-B479-0AAF400E8526}" type="pres">
      <dgm:prSet presAssocID="{24A9A3E5-5427-4D20-A95B-D2C2A62B6C47}" presName="Name37" presStyleLbl="parChTrans1D2" presStyleIdx="2" presStyleCnt="5"/>
      <dgm:spPr/>
    </dgm:pt>
    <dgm:pt modelId="{DFD69908-70C0-4C10-9468-0BBB023D9FD8}" type="pres">
      <dgm:prSet presAssocID="{760F86C2-C4D1-409B-9B72-C89DAC05C916}" presName="hierRoot2" presStyleCnt="0">
        <dgm:presLayoutVars>
          <dgm:hierBranch val="init"/>
        </dgm:presLayoutVars>
      </dgm:prSet>
      <dgm:spPr/>
    </dgm:pt>
    <dgm:pt modelId="{451C35CF-4899-4FA1-9FEE-8FBEA087D973}" type="pres">
      <dgm:prSet presAssocID="{760F86C2-C4D1-409B-9B72-C89DAC05C916}" presName="rootComposite" presStyleCnt="0"/>
      <dgm:spPr/>
    </dgm:pt>
    <dgm:pt modelId="{DD09395D-6D76-4DC9-8084-03CC9222108D}" type="pres">
      <dgm:prSet presAssocID="{760F86C2-C4D1-409B-9B72-C89DAC05C916}" presName="rootText" presStyleLbl="node2" presStyleIdx="2" presStyleCnt="5">
        <dgm:presLayoutVars>
          <dgm:chPref val="3"/>
        </dgm:presLayoutVars>
      </dgm:prSet>
      <dgm:spPr/>
    </dgm:pt>
    <dgm:pt modelId="{0CBFF096-5865-432B-BF87-B05A3D577E05}" type="pres">
      <dgm:prSet presAssocID="{760F86C2-C4D1-409B-9B72-C89DAC05C916}" presName="rootConnector" presStyleLbl="node2" presStyleIdx="2" presStyleCnt="5"/>
      <dgm:spPr/>
    </dgm:pt>
    <dgm:pt modelId="{E967D198-2272-432B-9D7A-386582F335BC}" type="pres">
      <dgm:prSet presAssocID="{760F86C2-C4D1-409B-9B72-C89DAC05C916}" presName="hierChild4" presStyleCnt="0"/>
      <dgm:spPr/>
    </dgm:pt>
    <dgm:pt modelId="{3D45F42D-825A-482D-A138-A6332201E8BF}" type="pres">
      <dgm:prSet presAssocID="{760F86C2-C4D1-409B-9B72-C89DAC05C916}" presName="hierChild5" presStyleCnt="0"/>
      <dgm:spPr/>
    </dgm:pt>
    <dgm:pt modelId="{F26A14AE-9B28-49E8-BE9E-99874E569581}" type="pres">
      <dgm:prSet presAssocID="{6D26AAC1-14C0-42E0-8317-6AEB954A3258}" presName="Name37" presStyleLbl="parChTrans1D2" presStyleIdx="3" presStyleCnt="5"/>
      <dgm:spPr/>
    </dgm:pt>
    <dgm:pt modelId="{EDE8F1DB-C53D-47AF-B71B-B6A05BB0DEC1}" type="pres">
      <dgm:prSet presAssocID="{BEDEFF03-FF27-48D7-9CE1-7A9095DC38E9}" presName="hierRoot2" presStyleCnt="0">
        <dgm:presLayoutVars>
          <dgm:hierBranch val="init"/>
        </dgm:presLayoutVars>
      </dgm:prSet>
      <dgm:spPr/>
    </dgm:pt>
    <dgm:pt modelId="{2AC9F30B-D359-416E-8DA3-00B4616FA6DD}" type="pres">
      <dgm:prSet presAssocID="{BEDEFF03-FF27-48D7-9CE1-7A9095DC38E9}" presName="rootComposite" presStyleCnt="0"/>
      <dgm:spPr/>
    </dgm:pt>
    <dgm:pt modelId="{DCE18A5E-6230-4AB9-9FA3-DB18DFAB7B88}" type="pres">
      <dgm:prSet presAssocID="{BEDEFF03-FF27-48D7-9CE1-7A9095DC38E9}" presName="rootText" presStyleLbl="node2" presStyleIdx="3" presStyleCnt="5">
        <dgm:presLayoutVars>
          <dgm:chPref val="3"/>
        </dgm:presLayoutVars>
      </dgm:prSet>
      <dgm:spPr/>
    </dgm:pt>
    <dgm:pt modelId="{FCC9B955-C356-4F39-BE35-D4BAB6B365A9}" type="pres">
      <dgm:prSet presAssocID="{BEDEFF03-FF27-48D7-9CE1-7A9095DC38E9}" presName="rootConnector" presStyleLbl="node2" presStyleIdx="3" presStyleCnt="5"/>
      <dgm:spPr/>
    </dgm:pt>
    <dgm:pt modelId="{F5FA2F77-0666-43A0-934D-F750CA32523F}" type="pres">
      <dgm:prSet presAssocID="{BEDEFF03-FF27-48D7-9CE1-7A9095DC38E9}" presName="hierChild4" presStyleCnt="0"/>
      <dgm:spPr/>
    </dgm:pt>
    <dgm:pt modelId="{679B3141-DF90-4221-9FC9-028FDE692954}" type="pres">
      <dgm:prSet presAssocID="{BEDEFF03-FF27-48D7-9CE1-7A9095DC38E9}" presName="hierChild5" presStyleCnt="0"/>
      <dgm:spPr/>
    </dgm:pt>
    <dgm:pt modelId="{B8A0CA3D-ACAF-4721-B2EA-9F75AC8A399B}" type="pres">
      <dgm:prSet presAssocID="{642BD9E3-24D6-429B-A632-3C03CCBEC25B}" presName="Name37" presStyleLbl="parChTrans1D2" presStyleIdx="4" presStyleCnt="5"/>
      <dgm:spPr/>
    </dgm:pt>
    <dgm:pt modelId="{468F270B-945D-43CD-B890-A348AAC4F33F}" type="pres">
      <dgm:prSet presAssocID="{857AEBF8-F05B-476A-9A47-75EDC8162E10}" presName="hierRoot2" presStyleCnt="0">
        <dgm:presLayoutVars>
          <dgm:hierBranch val="init"/>
        </dgm:presLayoutVars>
      </dgm:prSet>
      <dgm:spPr/>
    </dgm:pt>
    <dgm:pt modelId="{7D038609-10E8-45A7-8614-FFBFE656FB4D}" type="pres">
      <dgm:prSet presAssocID="{857AEBF8-F05B-476A-9A47-75EDC8162E10}" presName="rootComposite" presStyleCnt="0"/>
      <dgm:spPr/>
    </dgm:pt>
    <dgm:pt modelId="{99D4CCEC-A1F5-45B4-8651-B9B7A322B405}" type="pres">
      <dgm:prSet presAssocID="{857AEBF8-F05B-476A-9A47-75EDC8162E10}" presName="rootText" presStyleLbl="node2" presStyleIdx="4" presStyleCnt="5">
        <dgm:presLayoutVars>
          <dgm:chPref val="3"/>
        </dgm:presLayoutVars>
      </dgm:prSet>
      <dgm:spPr/>
    </dgm:pt>
    <dgm:pt modelId="{1FBDC866-F5A6-4C78-82CB-0877AAAFB175}" type="pres">
      <dgm:prSet presAssocID="{857AEBF8-F05B-476A-9A47-75EDC8162E10}" presName="rootConnector" presStyleLbl="node2" presStyleIdx="4" presStyleCnt="5"/>
      <dgm:spPr/>
    </dgm:pt>
    <dgm:pt modelId="{664DF149-561D-4239-8013-746230712289}" type="pres">
      <dgm:prSet presAssocID="{857AEBF8-F05B-476A-9A47-75EDC8162E10}" presName="hierChild4" presStyleCnt="0"/>
      <dgm:spPr/>
    </dgm:pt>
    <dgm:pt modelId="{6F276929-9862-4C51-8BB0-EF587960C126}" type="pres">
      <dgm:prSet presAssocID="{857AEBF8-F05B-476A-9A47-75EDC8162E10}" presName="hierChild5" presStyleCnt="0"/>
      <dgm:spPr/>
    </dgm:pt>
    <dgm:pt modelId="{309F3AA5-6333-431E-AF2E-00962C907D0E}" type="pres">
      <dgm:prSet presAssocID="{881E066F-20F5-4802-BCEB-30C66A3C55AB}" presName="hierChild3" presStyleCnt="0"/>
      <dgm:spPr/>
    </dgm:pt>
  </dgm:ptLst>
  <dgm:cxnLst>
    <dgm:cxn modelId="{7D1C460E-7D68-425C-80EC-90D5946C36E9}" type="presOf" srcId="{1E762837-62EA-48A2-9B73-0975566C9558}" destId="{F7AE5C2E-D1BC-4B0F-98E8-9480E80F249E}" srcOrd="0" destOrd="0" presId="urn:microsoft.com/office/officeart/2005/8/layout/orgChart1"/>
    <dgm:cxn modelId="{4511BE1C-78BC-4A23-9E06-E9EA0BC017E3}" type="presOf" srcId="{6D26AAC1-14C0-42E0-8317-6AEB954A3258}" destId="{F26A14AE-9B28-49E8-BE9E-99874E569581}" srcOrd="0" destOrd="0" presId="urn:microsoft.com/office/officeart/2005/8/layout/orgChart1"/>
    <dgm:cxn modelId="{85C66E2E-FE95-4A60-A3E1-D22111CF6841}" srcId="{881E066F-20F5-4802-BCEB-30C66A3C55AB}" destId="{BEDEFF03-FF27-48D7-9CE1-7A9095DC38E9}" srcOrd="3" destOrd="0" parTransId="{6D26AAC1-14C0-42E0-8317-6AEB954A3258}" sibTransId="{BAABFE0E-3F34-4348-80F8-97BA9B1769D8}"/>
    <dgm:cxn modelId="{E2CE3730-A66E-4A74-BEB3-C864C87D2FC3}" type="presOf" srcId="{387E09D5-1006-42DC-AC2E-483C358BD485}" destId="{9E6D4181-9B2D-4F9C-851F-D40E2C83E40F}" srcOrd="0" destOrd="0" presId="urn:microsoft.com/office/officeart/2005/8/layout/orgChart1"/>
    <dgm:cxn modelId="{87163B37-FF10-497C-ADD6-D414E850435A}" type="presOf" srcId="{BEDEFF03-FF27-48D7-9CE1-7A9095DC38E9}" destId="{DCE18A5E-6230-4AB9-9FA3-DB18DFAB7B88}" srcOrd="0" destOrd="0" presId="urn:microsoft.com/office/officeart/2005/8/layout/orgChart1"/>
    <dgm:cxn modelId="{3FD5CF45-D50F-4F8B-8576-057346BFA72D}" type="presOf" srcId="{881E066F-20F5-4802-BCEB-30C66A3C55AB}" destId="{A561E908-F935-4A93-AF47-283EEE1AFC0D}" srcOrd="0" destOrd="0" presId="urn:microsoft.com/office/officeart/2005/8/layout/orgChart1"/>
    <dgm:cxn modelId="{84CFDE49-34E5-4A57-B037-4AF79CA5BC0E}" type="presOf" srcId="{0028F202-5EE2-4B05-979B-3FFAD8F9723E}" destId="{61B61D2B-E2CE-42DC-BB24-03910A9F88A5}" srcOrd="1" destOrd="0" presId="urn:microsoft.com/office/officeart/2005/8/layout/orgChart1"/>
    <dgm:cxn modelId="{E7D8E469-722A-4DE0-BEC5-6F79D830B734}" type="presOf" srcId="{760F86C2-C4D1-409B-9B72-C89DAC05C916}" destId="{0CBFF096-5865-432B-BF87-B05A3D577E05}" srcOrd="1" destOrd="0" presId="urn:microsoft.com/office/officeart/2005/8/layout/orgChart1"/>
    <dgm:cxn modelId="{0A3E5C52-2DD6-4B68-9AA7-4ED747D5F24D}" type="presOf" srcId="{760F86C2-C4D1-409B-9B72-C89DAC05C916}" destId="{DD09395D-6D76-4DC9-8084-03CC9222108D}" srcOrd="0" destOrd="0" presId="urn:microsoft.com/office/officeart/2005/8/layout/orgChart1"/>
    <dgm:cxn modelId="{E8EB8958-BDB7-453C-ACFC-E46F7F76AC14}" srcId="{881E066F-20F5-4802-BCEB-30C66A3C55AB}" destId="{760F86C2-C4D1-409B-9B72-C89DAC05C916}" srcOrd="2" destOrd="0" parTransId="{24A9A3E5-5427-4D20-A95B-D2C2A62B6C47}" sibTransId="{B29C40A4-AF20-4E3E-BBCC-6663B5714583}"/>
    <dgm:cxn modelId="{0C854782-290B-4765-B14D-39EB0F86AD6C}" srcId="{387E09D5-1006-42DC-AC2E-483C358BD485}" destId="{881E066F-20F5-4802-BCEB-30C66A3C55AB}" srcOrd="0" destOrd="0" parTransId="{C6779A87-5B65-44C2-B967-B1D4FBE01F35}" sibTransId="{F517CBBE-97CC-4845-B1DF-E791BAAD9261}"/>
    <dgm:cxn modelId="{96A1148B-05DE-48F3-B0D5-BE251060B7B0}" type="presOf" srcId="{0028F202-5EE2-4B05-979B-3FFAD8F9723E}" destId="{2DC733ED-A567-48DA-92B1-170080CABA0F}" srcOrd="0" destOrd="0" presId="urn:microsoft.com/office/officeart/2005/8/layout/orgChart1"/>
    <dgm:cxn modelId="{3C1C798D-53CE-4D24-B485-7CCD891F088D}" srcId="{881E066F-20F5-4802-BCEB-30C66A3C55AB}" destId="{857AEBF8-F05B-476A-9A47-75EDC8162E10}" srcOrd="4" destOrd="0" parTransId="{642BD9E3-24D6-429B-A632-3C03CCBEC25B}" sibTransId="{1C2CB932-1DE3-48C6-AD98-EEE84DEA5D43}"/>
    <dgm:cxn modelId="{5660E292-73DF-4BAC-8899-C5DDEAE001E0}" srcId="{881E066F-20F5-4802-BCEB-30C66A3C55AB}" destId="{1E762837-62EA-48A2-9B73-0975566C9558}" srcOrd="0" destOrd="0" parTransId="{FBA866B3-2A51-4A5F-924A-B9B060322C66}" sibTransId="{6DABEDD1-6D09-4059-8495-8A6886956CBC}"/>
    <dgm:cxn modelId="{F2B16F9E-1B3F-46BC-A373-C4B485DCE7A2}" type="presOf" srcId="{1E762837-62EA-48A2-9B73-0975566C9558}" destId="{87AF7183-5F04-4982-96AB-C2C5600E3746}" srcOrd="1" destOrd="0" presId="urn:microsoft.com/office/officeart/2005/8/layout/orgChart1"/>
    <dgm:cxn modelId="{3783D9A5-E7C0-4C5B-B361-1087A0D2319F}" type="presOf" srcId="{857AEBF8-F05B-476A-9A47-75EDC8162E10}" destId="{1FBDC866-F5A6-4C78-82CB-0877AAAFB175}" srcOrd="1" destOrd="0" presId="urn:microsoft.com/office/officeart/2005/8/layout/orgChart1"/>
    <dgm:cxn modelId="{1477C1A6-45FA-42C3-98CF-7C09911EFE17}" srcId="{881E066F-20F5-4802-BCEB-30C66A3C55AB}" destId="{0028F202-5EE2-4B05-979B-3FFAD8F9723E}" srcOrd="1" destOrd="0" parTransId="{FADD7629-2C10-48BC-9E3F-F69C0E7E7273}" sibTransId="{C868F713-9EFC-4D48-8372-68991F181EB4}"/>
    <dgm:cxn modelId="{3D531EB0-76F4-4A1E-830B-FB7FA032B976}" type="presOf" srcId="{881E066F-20F5-4802-BCEB-30C66A3C55AB}" destId="{6E12A69E-59A6-401D-B910-3A48EF28A6B9}" srcOrd="1" destOrd="0" presId="urn:microsoft.com/office/officeart/2005/8/layout/orgChart1"/>
    <dgm:cxn modelId="{27CE66B6-5D02-4A46-8924-1E971C1FD832}" type="presOf" srcId="{24A9A3E5-5427-4D20-A95B-D2C2A62B6C47}" destId="{E2746EEB-F510-4F9E-B479-0AAF400E8526}" srcOrd="0" destOrd="0" presId="urn:microsoft.com/office/officeart/2005/8/layout/orgChart1"/>
    <dgm:cxn modelId="{17E816BB-0520-4986-8B8B-F986B069B129}" type="presOf" srcId="{642BD9E3-24D6-429B-A632-3C03CCBEC25B}" destId="{B8A0CA3D-ACAF-4721-B2EA-9F75AC8A399B}" srcOrd="0" destOrd="0" presId="urn:microsoft.com/office/officeart/2005/8/layout/orgChart1"/>
    <dgm:cxn modelId="{3A1B8FD7-0017-48B4-8A92-DB797DC41CF4}" type="presOf" srcId="{FADD7629-2C10-48BC-9E3F-F69C0E7E7273}" destId="{77EAF719-7505-4D96-9944-1051B5474407}" srcOrd="0" destOrd="0" presId="urn:microsoft.com/office/officeart/2005/8/layout/orgChart1"/>
    <dgm:cxn modelId="{DEDA4FDB-934D-4386-B8C7-4E5B910B45D2}" type="presOf" srcId="{BEDEFF03-FF27-48D7-9CE1-7A9095DC38E9}" destId="{FCC9B955-C356-4F39-BE35-D4BAB6B365A9}" srcOrd="1" destOrd="0" presId="urn:microsoft.com/office/officeart/2005/8/layout/orgChart1"/>
    <dgm:cxn modelId="{3EB1BBDE-5811-4341-8AEA-C738B48A6CEE}" type="presOf" srcId="{FBA866B3-2A51-4A5F-924A-B9B060322C66}" destId="{AFBBDEFE-06F6-438C-AE28-E21DFC2EF971}" srcOrd="0" destOrd="0" presId="urn:microsoft.com/office/officeart/2005/8/layout/orgChart1"/>
    <dgm:cxn modelId="{260590F0-20BA-44F3-9736-73E4E9B40701}" type="presOf" srcId="{857AEBF8-F05B-476A-9A47-75EDC8162E10}" destId="{99D4CCEC-A1F5-45B4-8651-B9B7A322B405}" srcOrd="0" destOrd="0" presId="urn:microsoft.com/office/officeart/2005/8/layout/orgChart1"/>
    <dgm:cxn modelId="{DC4CEB05-93D0-45DF-B8E9-9B1084B0733A}" type="presParOf" srcId="{9E6D4181-9B2D-4F9C-851F-D40E2C83E40F}" destId="{AEF4932D-CCAF-4F60-A79A-2CC1DA1CA34F}" srcOrd="0" destOrd="0" presId="urn:microsoft.com/office/officeart/2005/8/layout/orgChart1"/>
    <dgm:cxn modelId="{72395138-3440-4AAA-8F7D-F035712D9E68}" type="presParOf" srcId="{AEF4932D-CCAF-4F60-A79A-2CC1DA1CA34F}" destId="{31D69B05-013A-4DE0-86A9-EE5F7BEF2B75}" srcOrd="0" destOrd="0" presId="urn:microsoft.com/office/officeart/2005/8/layout/orgChart1"/>
    <dgm:cxn modelId="{539A6C9F-A7E1-4003-8B01-7813707B512E}" type="presParOf" srcId="{31D69B05-013A-4DE0-86A9-EE5F7BEF2B75}" destId="{A561E908-F935-4A93-AF47-283EEE1AFC0D}" srcOrd="0" destOrd="0" presId="urn:microsoft.com/office/officeart/2005/8/layout/orgChart1"/>
    <dgm:cxn modelId="{8933D165-5EB4-4198-9E88-AE863DB41BF8}" type="presParOf" srcId="{31D69B05-013A-4DE0-86A9-EE5F7BEF2B75}" destId="{6E12A69E-59A6-401D-B910-3A48EF28A6B9}" srcOrd="1" destOrd="0" presId="urn:microsoft.com/office/officeart/2005/8/layout/orgChart1"/>
    <dgm:cxn modelId="{776CA599-5F1D-4878-A6E7-FFF2CB69D400}" type="presParOf" srcId="{AEF4932D-CCAF-4F60-A79A-2CC1DA1CA34F}" destId="{EE344101-9864-4328-AE08-FF1DE08D8B3D}" srcOrd="1" destOrd="0" presId="urn:microsoft.com/office/officeart/2005/8/layout/orgChart1"/>
    <dgm:cxn modelId="{C7747862-58CD-465F-AE5A-0F3FC63BB676}" type="presParOf" srcId="{EE344101-9864-4328-AE08-FF1DE08D8B3D}" destId="{AFBBDEFE-06F6-438C-AE28-E21DFC2EF971}" srcOrd="0" destOrd="0" presId="urn:microsoft.com/office/officeart/2005/8/layout/orgChart1"/>
    <dgm:cxn modelId="{F1D966D1-3FFD-4369-803F-DC3753D4EB57}" type="presParOf" srcId="{EE344101-9864-4328-AE08-FF1DE08D8B3D}" destId="{56B8A65C-09E9-4C9D-9B10-90F96EF13971}" srcOrd="1" destOrd="0" presId="urn:microsoft.com/office/officeart/2005/8/layout/orgChart1"/>
    <dgm:cxn modelId="{590E8F93-83D9-4F92-9F34-2D98877B74DB}" type="presParOf" srcId="{56B8A65C-09E9-4C9D-9B10-90F96EF13971}" destId="{D8E0BBA3-5FC1-41E6-8F97-5D255FB25AFF}" srcOrd="0" destOrd="0" presId="urn:microsoft.com/office/officeart/2005/8/layout/orgChart1"/>
    <dgm:cxn modelId="{E4C39AA2-6214-4638-A440-BE1A59EB70FA}" type="presParOf" srcId="{D8E0BBA3-5FC1-41E6-8F97-5D255FB25AFF}" destId="{F7AE5C2E-D1BC-4B0F-98E8-9480E80F249E}" srcOrd="0" destOrd="0" presId="urn:microsoft.com/office/officeart/2005/8/layout/orgChart1"/>
    <dgm:cxn modelId="{8D6D6121-0605-4F16-9B36-72A02105F35B}" type="presParOf" srcId="{D8E0BBA3-5FC1-41E6-8F97-5D255FB25AFF}" destId="{87AF7183-5F04-4982-96AB-C2C5600E3746}" srcOrd="1" destOrd="0" presId="urn:microsoft.com/office/officeart/2005/8/layout/orgChart1"/>
    <dgm:cxn modelId="{13750AAD-2679-477A-A112-8B5ED796FE5D}" type="presParOf" srcId="{56B8A65C-09E9-4C9D-9B10-90F96EF13971}" destId="{BDD232D3-0420-4025-92CB-B392CC8041E6}" srcOrd="1" destOrd="0" presId="urn:microsoft.com/office/officeart/2005/8/layout/orgChart1"/>
    <dgm:cxn modelId="{A45106DC-D02B-42C8-B76A-8922D54319E4}" type="presParOf" srcId="{56B8A65C-09E9-4C9D-9B10-90F96EF13971}" destId="{8C15B04C-29F5-4184-BC3A-5199959E6F0B}" srcOrd="2" destOrd="0" presId="urn:microsoft.com/office/officeart/2005/8/layout/orgChart1"/>
    <dgm:cxn modelId="{D2C8FDDB-2A7F-4C5F-9B9F-044DB1BC9B5C}" type="presParOf" srcId="{EE344101-9864-4328-AE08-FF1DE08D8B3D}" destId="{77EAF719-7505-4D96-9944-1051B5474407}" srcOrd="2" destOrd="0" presId="urn:microsoft.com/office/officeart/2005/8/layout/orgChart1"/>
    <dgm:cxn modelId="{54923909-F822-4CDA-8C7E-75E8064C4D35}" type="presParOf" srcId="{EE344101-9864-4328-AE08-FF1DE08D8B3D}" destId="{C26F02CC-11BF-4252-9FBC-C103AAEF9965}" srcOrd="3" destOrd="0" presId="urn:microsoft.com/office/officeart/2005/8/layout/orgChart1"/>
    <dgm:cxn modelId="{1D79AFC5-76A1-44EE-BC7A-D60FF7A309B0}" type="presParOf" srcId="{C26F02CC-11BF-4252-9FBC-C103AAEF9965}" destId="{8C9D8BB2-7F62-4B00-8D24-63A7A06FD061}" srcOrd="0" destOrd="0" presId="urn:microsoft.com/office/officeart/2005/8/layout/orgChart1"/>
    <dgm:cxn modelId="{17ECD9A8-9211-4FB4-AFC3-1F09F6048164}" type="presParOf" srcId="{8C9D8BB2-7F62-4B00-8D24-63A7A06FD061}" destId="{2DC733ED-A567-48DA-92B1-170080CABA0F}" srcOrd="0" destOrd="0" presId="urn:microsoft.com/office/officeart/2005/8/layout/orgChart1"/>
    <dgm:cxn modelId="{06D411A0-9048-4897-A64E-7D84B55751DD}" type="presParOf" srcId="{8C9D8BB2-7F62-4B00-8D24-63A7A06FD061}" destId="{61B61D2B-E2CE-42DC-BB24-03910A9F88A5}" srcOrd="1" destOrd="0" presId="urn:microsoft.com/office/officeart/2005/8/layout/orgChart1"/>
    <dgm:cxn modelId="{567127E3-0650-49DA-B92F-988EA9A80114}" type="presParOf" srcId="{C26F02CC-11BF-4252-9FBC-C103AAEF9965}" destId="{CFB98A61-1F3E-40DA-A037-87247A4E8C58}" srcOrd="1" destOrd="0" presId="urn:microsoft.com/office/officeart/2005/8/layout/orgChart1"/>
    <dgm:cxn modelId="{C44DD5C6-CA83-4B58-8CEE-2F61E71FA10E}" type="presParOf" srcId="{C26F02CC-11BF-4252-9FBC-C103AAEF9965}" destId="{1E855837-416D-4167-8B01-002206A1293F}" srcOrd="2" destOrd="0" presId="urn:microsoft.com/office/officeart/2005/8/layout/orgChart1"/>
    <dgm:cxn modelId="{202CA61B-8C4C-4393-85CD-51D5B6E371B0}" type="presParOf" srcId="{EE344101-9864-4328-AE08-FF1DE08D8B3D}" destId="{E2746EEB-F510-4F9E-B479-0AAF400E8526}" srcOrd="4" destOrd="0" presId="urn:microsoft.com/office/officeart/2005/8/layout/orgChart1"/>
    <dgm:cxn modelId="{953AC1A6-D105-4D4F-84A1-F62E7DD6FACF}" type="presParOf" srcId="{EE344101-9864-4328-AE08-FF1DE08D8B3D}" destId="{DFD69908-70C0-4C10-9468-0BBB023D9FD8}" srcOrd="5" destOrd="0" presId="urn:microsoft.com/office/officeart/2005/8/layout/orgChart1"/>
    <dgm:cxn modelId="{0E05104E-B2AA-42E0-85D7-CA344D511C42}" type="presParOf" srcId="{DFD69908-70C0-4C10-9468-0BBB023D9FD8}" destId="{451C35CF-4899-4FA1-9FEE-8FBEA087D973}" srcOrd="0" destOrd="0" presId="urn:microsoft.com/office/officeart/2005/8/layout/orgChart1"/>
    <dgm:cxn modelId="{F63DB990-A364-400D-A445-4D697F343B3A}" type="presParOf" srcId="{451C35CF-4899-4FA1-9FEE-8FBEA087D973}" destId="{DD09395D-6D76-4DC9-8084-03CC9222108D}" srcOrd="0" destOrd="0" presId="urn:microsoft.com/office/officeart/2005/8/layout/orgChart1"/>
    <dgm:cxn modelId="{4053A73B-DCD2-4E8A-BCD5-0870033AC343}" type="presParOf" srcId="{451C35CF-4899-4FA1-9FEE-8FBEA087D973}" destId="{0CBFF096-5865-432B-BF87-B05A3D577E05}" srcOrd="1" destOrd="0" presId="urn:microsoft.com/office/officeart/2005/8/layout/orgChart1"/>
    <dgm:cxn modelId="{65A68B2D-C603-4A4A-8939-EA73F882C09D}" type="presParOf" srcId="{DFD69908-70C0-4C10-9468-0BBB023D9FD8}" destId="{E967D198-2272-432B-9D7A-386582F335BC}" srcOrd="1" destOrd="0" presId="urn:microsoft.com/office/officeart/2005/8/layout/orgChart1"/>
    <dgm:cxn modelId="{11A447D4-0E82-4185-8C47-AB3EFD28E88C}" type="presParOf" srcId="{DFD69908-70C0-4C10-9468-0BBB023D9FD8}" destId="{3D45F42D-825A-482D-A138-A6332201E8BF}" srcOrd="2" destOrd="0" presId="urn:microsoft.com/office/officeart/2005/8/layout/orgChart1"/>
    <dgm:cxn modelId="{159A345E-4AB2-437F-8414-680590FEB635}" type="presParOf" srcId="{EE344101-9864-4328-AE08-FF1DE08D8B3D}" destId="{F26A14AE-9B28-49E8-BE9E-99874E569581}" srcOrd="6" destOrd="0" presId="urn:microsoft.com/office/officeart/2005/8/layout/orgChart1"/>
    <dgm:cxn modelId="{847A9447-181E-4E67-AB79-ACA2E4B0C8A9}" type="presParOf" srcId="{EE344101-9864-4328-AE08-FF1DE08D8B3D}" destId="{EDE8F1DB-C53D-47AF-B71B-B6A05BB0DEC1}" srcOrd="7" destOrd="0" presId="urn:microsoft.com/office/officeart/2005/8/layout/orgChart1"/>
    <dgm:cxn modelId="{C4A66395-12B5-46F5-9D5B-38A5247F0DB0}" type="presParOf" srcId="{EDE8F1DB-C53D-47AF-B71B-B6A05BB0DEC1}" destId="{2AC9F30B-D359-416E-8DA3-00B4616FA6DD}" srcOrd="0" destOrd="0" presId="urn:microsoft.com/office/officeart/2005/8/layout/orgChart1"/>
    <dgm:cxn modelId="{48088D45-D8AF-40E9-9533-DAD279BC1FF5}" type="presParOf" srcId="{2AC9F30B-D359-416E-8DA3-00B4616FA6DD}" destId="{DCE18A5E-6230-4AB9-9FA3-DB18DFAB7B88}" srcOrd="0" destOrd="0" presId="urn:microsoft.com/office/officeart/2005/8/layout/orgChart1"/>
    <dgm:cxn modelId="{C884B589-BE66-4AD9-AB54-972EE25F3168}" type="presParOf" srcId="{2AC9F30B-D359-416E-8DA3-00B4616FA6DD}" destId="{FCC9B955-C356-4F39-BE35-D4BAB6B365A9}" srcOrd="1" destOrd="0" presId="urn:microsoft.com/office/officeart/2005/8/layout/orgChart1"/>
    <dgm:cxn modelId="{B6211872-B616-46CF-B433-4D175615CA91}" type="presParOf" srcId="{EDE8F1DB-C53D-47AF-B71B-B6A05BB0DEC1}" destId="{F5FA2F77-0666-43A0-934D-F750CA32523F}" srcOrd="1" destOrd="0" presId="urn:microsoft.com/office/officeart/2005/8/layout/orgChart1"/>
    <dgm:cxn modelId="{BC1BA253-F995-4639-AC2E-362167DAFBE2}" type="presParOf" srcId="{EDE8F1DB-C53D-47AF-B71B-B6A05BB0DEC1}" destId="{679B3141-DF90-4221-9FC9-028FDE692954}" srcOrd="2" destOrd="0" presId="urn:microsoft.com/office/officeart/2005/8/layout/orgChart1"/>
    <dgm:cxn modelId="{3526D056-F2EE-4D20-B545-2DA2E60E8314}" type="presParOf" srcId="{EE344101-9864-4328-AE08-FF1DE08D8B3D}" destId="{B8A0CA3D-ACAF-4721-B2EA-9F75AC8A399B}" srcOrd="8" destOrd="0" presId="urn:microsoft.com/office/officeart/2005/8/layout/orgChart1"/>
    <dgm:cxn modelId="{56E8AFA4-C121-43F8-8852-5E22CA94D568}" type="presParOf" srcId="{EE344101-9864-4328-AE08-FF1DE08D8B3D}" destId="{468F270B-945D-43CD-B890-A348AAC4F33F}" srcOrd="9" destOrd="0" presId="urn:microsoft.com/office/officeart/2005/8/layout/orgChart1"/>
    <dgm:cxn modelId="{8949C807-CF71-441A-8EFD-041AC5508638}" type="presParOf" srcId="{468F270B-945D-43CD-B890-A348AAC4F33F}" destId="{7D038609-10E8-45A7-8614-FFBFE656FB4D}" srcOrd="0" destOrd="0" presId="urn:microsoft.com/office/officeart/2005/8/layout/orgChart1"/>
    <dgm:cxn modelId="{2F5B799F-4AA0-4D06-BEF8-75E6654685B0}" type="presParOf" srcId="{7D038609-10E8-45A7-8614-FFBFE656FB4D}" destId="{99D4CCEC-A1F5-45B4-8651-B9B7A322B405}" srcOrd="0" destOrd="0" presId="urn:microsoft.com/office/officeart/2005/8/layout/orgChart1"/>
    <dgm:cxn modelId="{1AD51163-34C3-48A0-804B-BCD7E78C3421}" type="presParOf" srcId="{7D038609-10E8-45A7-8614-FFBFE656FB4D}" destId="{1FBDC866-F5A6-4C78-82CB-0877AAAFB175}" srcOrd="1" destOrd="0" presId="urn:microsoft.com/office/officeart/2005/8/layout/orgChart1"/>
    <dgm:cxn modelId="{57A28E86-C425-4764-9A93-9FF8E75572A2}" type="presParOf" srcId="{468F270B-945D-43CD-B890-A348AAC4F33F}" destId="{664DF149-561D-4239-8013-746230712289}" srcOrd="1" destOrd="0" presId="urn:microsoft.com/office/officeart/2005/8/layout/orgChart1"/>
    <dgm:cxn modelId="{0FE2F273-3828-4CC9-85AE-0017252BA5BF}" type="presParOf" srcId="{468F270B-945D-43CD-B890-A348AAC4F33F}" destId="{6F276929-9862-4C51-8BB0-EF587960C126}" srcOrd="2" destOrd="0" presId="urn:microsoft.com/office/officeart/2005/8/layout/orgChart1"/>
    <dgm:cxn modelId="{CBDBBE48-C23F-4555-A440-B48CC23B3925}" type="presParOf" srcId="{AEF4932D-CCAF-4F60-A79A-2CC1DA1CA34F}" destId="{309F3AA5-6333-431E-AF2E-00962C907D0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12C571-E74B-4CBF-BBEE-2257E8401C3C}" type="doc">
      <dgm:prSet loTypeId="urn:microsoft.com/office/officeart/2005/8/layout/hierarchy3" loCatId="list" qsTypeId="urn:microsoft.com/office/officeart/2005/8/quickstyle/3d2#2" qsCatId="3D" csTypeId="urn:microsoft.com/office/officeart/2005/8/colors/accent0_3" csCatId="mainScheme" phldr="1"/>
      <dgm:spPr/>
      <dgm:t>
        <a:bodyPr/>
        <a:lstStyle/>
        <a:p>
          <a:endParaRPr lang="en-US"/>
        </a:p>
      </dgm:t>
    </dgm:pt>
    <dgm:pt modelId="{62A3706F-FD44-4999-9FEB-0AD5CEAB62A8}">
      <dgm:prSet phldrT="[Text]" custT="1"/>
      <dgm:spPr/>
      <dgm:t>
        <a:bodyPr/>
        <a:lstStyle/>
        <a:p>
          <a:r>
            <a:rPr lang="el-GR" sz="1800" b="1" dirty="0">
              <a:latin typeface="+mn-lt"/>
            </a:rPr>
            <a:t>Παθητική </a:t>
          </a:r>
        </a:p>
        <a:p>
          <a:r>
            <a:rPr lang="el-GR" sz="1800" b="1" dirty="0">
              <a:latin typeface="+mn-lt"/>
            </a:rPr>
            <a:t>Επαγωγική  </a:t>
          </a:r>
          <a:endParaRPr lang="en-US" sz="1800" b="1" dirty="0">
            <a:latin typeface="+mn-lt"/>
          </a:endParaRPr>
        </a:p>
      </dgm:t>
    </dgm:pt>
    <dgm:pt modelId="{9765C165-612D-4C84-A6E2-9DE5E8FAAF37}" type="parTrans" cxnId="{669F234A-8009-4B04-89B4-40B7755E8111}">
      <dgm:prSet/>
      <dgm:spPr/>
      <dgm:t>
        <a:bodyPr/>
        <a:lstStyle/>
        <a:p>
          <a:endParaRPr lang="en-US" sz="1800">
            <a:latin typeface="+mn-lt"/>
          </a:endParaRPr>
        </a:p>
      </dgm:t>
    </dgm:pt>
    <dgm:pt modelId="{034F0656-1EA2-435E-97AA-3AB60568816E}" type="sibTrans" cxnId="{669F234A-8009-4B04-89B4-40B7755E8111}">
      <dgm:prSet/>
      <dgm:spPr/>
      <dgm:t>
        <a:bodyPr/>
        <a:lstStyle/>
        <a:p>
          <a:endParaRPr lang="en-US" sz="1800">
            <a:latin typeface="+mn-lt"/>
          </a:endParaRPr>
        </a:p>
      </dgm:t>
    </dgm:pt>
    <dgm:pt modelId="{4CE151B4-5A8B-462C-B94A-7C25F94D831C}">
      <dgm:prSet phldrT="[Text]" custT="1"/>
      <dgm:spPr/>
      <dgm:t>
        <a:bodyPr/>
        <a:lstStyle/>
        <a:p>
          <a:r>
            <a:rPr lang="el-GR" sz="1800" b="1" dirty="0">
              <a:latin typeface="+mn-lt"/>
            </a:rPr>
            <a:t>Ενεργητική</a:t>
          </a:r>
          <a:endParaRPr lang="en-US" sz="1800" b="1" dirty="0">
            <a:latin typeface="+mn-lt"/>
          </a:endParaRPr>
        </a:p>
      </dgm:t>
    </dgm:pt>
    <dgm:pt modelId="{E68EE004-541F-4708-B44E-3A6105084911}" type="parTrans" cxnId="{334CF420-E6BF-4663-A4D7-2AC17B52A14C}">
      <dgm:prSet/>
      <dgm:spPr/>
      <dgm:t>
        <a:bodyPr/>
        <a:lstStyle/>
        <a:p>
          <a:endParaRPr lang="en-US" sz="1800">
            <a:latin typeface="+mn-lt"/>
          </a:endParaRPr>
        </a:p>
      </dgm:t>
    </dgm:pt>
    <dgm:pt modelId="{B93549C5-A499-4C0E-ABB2-88F49D8226F4}" type="sibTrans" cxnId="{334CF420-E6BF-4663-A4D7-2AC17B52A14C}">
      <dgm:prSet/>
      <dgm:spPr/>
      <dgm:t>
        <a:bodyPr/>
        <a:lstStyle/>
        <a:p>
          <a:endParaRPr lang="en-US" sz="1800">
            <a:latin typeface="+mn-lt"/>
          </a:endParaRPr>
        </a:p>
      </dgm:t>
    </dgm:pt>
    <dgm:pt modelId="{524068A1-BB2F-4B66-BE07-CADFE6D2C18A}">
      <dgm:prSet custT="1"/>
      <dgm:spPr/>
      <dgm:t>
        <a:bodyPr/>
        <a:lstStyle/>
        <a:p>
          <a:r>
            <a:rPr lang="el-GR" sz="1800" b="1" dirty="0" err="1">
              <a:latin typeface="+mn-lt"/>
            </a:rPr>
            <a:t>Δι</a:t>
          </a:r>
          <a:r>
            <a:rPr lang="el-GR" sz="1800" b="1" dirty="0">
              <a:latin typeface="+mn-lt"/>
            </a:rPr>
            <a:t>-ειδικά Αντισώματα</a:t>
          </a:r>
        </a:p>
        <a:p>
          <a:r>
            <a:rPr lang="el-GR" sz="1800" b="1" dirty="0">
              <a:latin typeface="+mn-lt"/>
            </a:rPr>
            <a:t>(</a:t>
          </a:r>
          <a:r>
            <a:rPr lang="en-US" sz="1800" b="1" dirty="0">
              <a:latin typeface="+mn-lt"/>
            </a:rPr>
            <a:t>BITE Abs</a:t>
          </a:r>
          <a:r>
            <a:rPr lang="el-GR" sz="1800" b="1" dirty="0">
              <a:latin typeface="+mn-lt"/>
            </a:rPr>
            <a:t>)</a:t>
          </a:r>
          <a:endParaRPr lang="en-US" sz="1800" b="1" dirty="0">
            <a:latin typeface="+mn-lt"/>
          </a:endParaRPr>
        </a:p>
      </dgm:t>
    </dgm:pt>
    <dgm:pt modelId="{07634F35-61EB-407C-A538-DE64980A657E}" type="parTrans" cxnId="{18B0139B-7FF9-4015-A93C-C72A9326BADF}">
      <dgm:prSet/>
      <dgm:spPr/>
      <dgm:t>
        <a:bodyPr/>
        <a:lstStyle/>
        <a:p>
          <a:endParaRPr lang="en-US" sz="1800">
            <a:latin typeface="+mn-lt"/>
          </a:endParaRPr>
        </a:p>
      </dgm:t>
    </dgm:pt>
    <dgm:pt modelId="{00AD1DDC-2FA1-4FF5-A3CD-539FB22C9647}" type="sibTrans" cxnId="{18B0139B-7FF9-4015-A93C-C72A9326BADF}">
      <dgm:prSet/>
      <dgm:spPr/>
      <dgm:t>
        <a:bodyPr/>
        <a:lstStyle/>
        <a:p>
          <a:endParaRPr lang="en-US" sz="1800">
            <a:latin typeface="+mn-lt"/>
          </a:endParaRPr>
        </a:p>
      </dgm:t>
    </dgm:pt>
    <dgm:pt modelId="{F1E24961-CEED-4DDF-9B10-C807EAA437CC}">
      <dgm:prSet custT="1"/>
      <dgm:spPr/>
      <dgm:t>
        <a:bodyPr/>
        <a:lstStyle/>
        <a:p>
          <a:r>
            <a:rPr lang="el-GR" sz="1800" b="1" dirty="0">
              <a:latin typeface="+mn-lt"/>
              <a:ea typeface="Cambria" panose="02040503050406030204" pitchFamily="18" charset="0"/>
            </a:rPr>
            <a:t>‘Απλά’ </a:t>
          </a:r>
          <a:r>
            <a:rPr lang="el-GR" sz="1800" b="1" dirty="0" err="1">
              <a:latin typeface="+mn-lt"/>
              <a:ea typeface="Cambria" panose="02040503050406030204" pitchFamily="18" charset="0"/>
            </a:rPr>
            <a:t>Μονοκλωνικά</a:t>
          </a:r>
          <a:r>
            <a:rPr lang="el-GR" sz="1800" b="1" dirty="0">
              <a:latin typeface="+mn-lt"/>
              <a:ea typeface="Cambria" panose="02040503050406030204" pitchFamily="18" charset="0"/>
            </a:rPr>
            <a:t> Αντισώματα</a:t>
          </a:r>
          <a:r>
            <a:rPr lang="en-US" sz="1800" b="1" dirty="0">
              <a:latin typeface="+mn-lt"/>
              <a:ea typeface="Cambria" panose="02040503050406030204" pitchFamily="18" charset="0"/>
            </a:rPr>
            <a:t> (</a:t>
          </a:r>
          <a:r>
            <a:rPr lang="en-US" sz="1800" b="1" dirty="0" err="1">
              <a:latin typeface="+mn-lt"/>
              <a:ea typeface="Cambria" panose="02040503050406030204" pitchFamily="18" charset="0"/>
            </a:rPr>
            <a:t>mAbs</a:t>
          </a:r>
          <a:r>
            <a:rPr lang="en-US" sz="1800" b="1" dirty="0">
              <a:latin typeface="+mn-lt"/>
              <a:ea typeface="Cambria" panose="02040503050406030204" pitchFamily="18" charset="0"/>
            </a:rPr>
            <a:t>)</a:t>
          </a:r>
        </a:p>
      </dgm:t>
    </dgm:pt>
    <dgm:pt modelId="{994EBB7E-F774-4F42-BAF5-DF4E13F7C09A}" type="parTrans" cxnId="{8E14FEBC-AA42-4ACD-A6E7-5F4122A50115}">
      <dgm:prSet/>
      <dgm:spPr/>
      <dgm:t>
        <a:bodyPr/>
        <a:lstStyle/>
        <a:p>
          <a:endParaRPr lang="en-US" sz="1800">
            <a:latin typeface="+mn-lt"/>
          </a:endParaRPr>
        </a:p>
      </dgm:t>
    </dgm:pt>
    <dgm:pt modelId="{E1011B18-6419-4AE1-B9F4-CCD07FDC7956}" type="sibTrans" cxnId="{8E14FEBC-AA42-4ACD-A6E7-5F4122A50115}">
      <dgm:prSet/>
      <dgm:spPr/>
      <dgm:t>
        <a:bodyPr/>
        <a:lstStyle/>
        <a:p>
          <a:endParaRPr lang="en-US" sz="1800">
            <a:latin typeface="+mn-lt"/>
          </a:endParaRPr>
        </a:p>
      </dgm:t>
    </dgm:pt>
    <dgm:pt modelId="{92C4EEEE-AD87-42F8-8594-7670A4B4FAB4}">
      <dgm:prSet custT="1"/>
      <dgm:spPr/>
      <dgm:t>
        <a:bodyPr/>
        <a:lstStyle/>
        <a:p>
          <a:r>
            <a:rPr lang="el-GR" sz="1800" b="1">
              <a:latin typeface="+mn-lt"/>
            </a:rPr>
            <a:t>Αναστολείς σημείων ελέγχου</a:t>
          </a:r>
        </a:p>
        <a:p>
          <a:r>
            <a:rPr lang="en-US" sz="1800" b="1">
              <a:latin typeface="+mn-lt"/>
            </a:rPr>
            <a:t>Checkpoint inhibitors</a:t>
          </a:r>
          <a:endParaRPr lang="en-US" sz="1800" b="1" dirty="0">
            <a:latin typeface="+mn-lt"/>
          </a:endParaRPr>
        </a:p>
      </dgm:t>
    </dgm:pt>
    <dgm:pt modelId="{F2797965-FCCC-42E4-BD2C-9F34DD3A030D}" type="parTrans" cxnId="{250C59F6-898B-426F-A168-F38C4B2784A7}">
      <dgm:prSet/>
      <dgm:spPr/>
      <dgm:t>
        <a:bodyPr/>
        <a:lstStyle/>
        <a:p>
          <a:endParaRPr lang="en-US">
            <a:latin typeface="+mn-lt"/>
          </a:endParaRPr>
        </a:p>
      </dgm:t>
    </dgm:pt>
    <dgm:pt modelId="{CDC7039A-41CF-483F-83CF-F35BA2858EAB}" type="sibTrans" cxnId="{250C59F6-898B-426F-A168-F38C4B2784A7}">
      <dgm:prSet/>
      <dgm:spPr/>
      <dgm:t>
        <a:bodyPr/>
        <a:lstStyle/>
        <a:p>
          <a:endParaRPr lang="en-US">
            <a:latin typeface="+mn-lt"/>
          </a:endParaRPr>
        </a:p>
      </dgm:t>
    </dgm:pt>
    <dgm:pt modelId="{FBE09473-F6BE-4A8C-B9A4-6AF080D16ACA}">
      <dgm:prSet custT="1"/>
      <dgm:spPr/>
      <dgm:t>
        <a:bodyPr/>
        <a:lstStyle/>
        <a:p>
          <a:endParaRPr lang="el-GR" sz="1800" b="1">
            <a:latin typeface="+mn-lt"/>
          </a:endParaRPr>
        </a:p>
        <a:p>
          <a:r>
            <a:rPr lang="el-GR" sz="1800" b="1">
              <a:latin typeface="+mn-lt"/>
            </a:rPr>
            <a:t>Τ λεμφοκύτταρα με χειμερικούς αντιγονικούς υποδοχείς</a:t>
          </a:r>
        </a:p>
        <a:p>
          <a:r>
            <a:rPr lang="el-GR" sz="1800" b="1">
              <a:latin typeface="+mn-lt"/>
            </a:rPr>
            <a:t> </a:t>
          </a:r>
          <a:r>
            <a:rPr lang="en-US" sz="1800" b="1">
              <a:latin typeface="+mn-lt"/>
            </a:rPr>
            <a:t>Chimeric antigen receptor (CAR) T cells</a:t>
          </a:r>
          <a:endParaRPr lang="en-US" sz="1800" b="1" dirty="0">
            <a:latin typeface="+mn-lt"/>
          </a:endParaRPr>
        </a:p>
      </dgm:t>
    </dgm:pt>
    <dgm:pt modelId="{096DA958-9E39-4AAB-8AE6-7A7EE6251308}" type="sibTrans" cxnId="{FEFAF485-0695-4857-9540-AFC52CE360B0}">
      <dgm:prSet/>
      <dgm:spPr/>
      <dgm:t>
        <a:bodyPr/>
        <a:lstStyle/>
        <a:p>
          <a:endParaRPr lang="en-US" sz="1800">
            <a:latin typeface="+mn-lt"/>
          </a:endParaRPr>
        </a:p>
      </dgm:t>
    </dgm:pt>
    <dgm:pt modelId="{5389E8DC-4E6C-4FB7-A179-C94A444D6BC3}" type="parTrans" cxnId="{FEFAF485-0695-4857-9540-AFC52CE360B0}">
      <dgm:prSet/>
      <dgm:spPr/>
      <dgm:t>
        <a:bodyPr/>
        <a:lstStyle/>
        <a:p>
          <a:endParaRPr lang="en-US" sz="1800">
            <a:latin typeface="+mn-lt"/>
          </a:endParaRPr>
        </a:p>
      </dgm:t>
    </dgm:pt>
    <dgm:pt modelId="{801F618A-3B02-4FBD-B258-2361AE5FC773}" type="pres">
      <dgm:prSet presAssocID="{1812C571-E74B-4CBF-BBEE-2257E8401C3C}" presName="diagram" presStyleCnt="0">
        <dgm:presLayoutVars>
          <dgm:chPref val="1"/>
          <dgm:dir/>
          <dgm:animOne val="branch"/>
          <dgm:animLvl val="lvl"/>
          <dgm:resizeHandles/>
        </dgm:presLayoutVars>
      </dgm:prSet>
      <dgm:spPr/>
    </dgm:pt>
    <dgm:pt modelId="{272FC501-E103-48D7-9FCA-2A88D6445BF0}" type="pres">
      <dgm:prSet presAssocID="{62A3706F-FD44-4999-9FEB-0AD5CEAB62A8}" presName="root" presStyleCnt="0"/>
      <dgm:spPr/>
    </dgm:pt>
    <dgm:pt modelId="{5E4815E1-5BCA-47B9-BC79-4E4ADAF82B22}" type="pres">
      <dgm:prSet presAssocID="{62A3706F-FD44-4999-9FEB-0AD5CEAB62A8}" presName="rootComposite" presStyleCnt="0"/>
      <dgm:spPr/>
    </dgm:pt>
    <dgm:pt modelId="{260B861F-3B16-479A-ACD1-30D5BD6F3139}" type="pres">
      <dgm:prSet presAssocID="{62A3706F-FD44-4999-9FEB-0AD5CEAB62A8}" presName="rootText" presStyleLbl="node1" presStyleIdx="0" presStyleCnt="2" custScaleX="130924"/>
      <dgm:spPr/>
    </dgm:pt>
    <dgm:pt modelId="{B828066F-9FCC-4F25-9194-64AB1FFBE296}" type="pres">
      <dgm:prSet presAssocID="{62A3706F-FD44-4999-9FEB-0AD5CEAB62A8}" presName="rootConnector" presStyleLbl="node1" presStyleIdx="0" presStyleCnt="2"/>
      <dgm:spPr/>
    </dgm:pt>
    <dgm:pt modelId="{13726370-5222-4757-865B-14EC20D3FBAC}" type="pres">
      <dgm:prSet presAssocID="{62A3706F-FD44-4999-9FEB-0AD5CEAB62A8}" presName="childShape" presStyleCnt="0"/>
      <dgm:spPr/>
    </dgm:pt>
    <dgm:pt modelId="{E40C5D74-05EF-48B1-912A-5429306DE760}" type="pres">
      <dgm:prSet presAssocID="{994EBB7E-F774-4F42-BAF5-DF4E13F7C09A}" presName="Name13" presStyleLbl="parChTrans1D2" presStyleIdx="0" presStyleCnt="4"/>
      <dgm:spPr/>
    </dgm:pt>
    <dgm:pt modelId="{FE19B72A-135F-48FE-9E43-B09136EDAD93}" type="pres">
      <dgm:prSet presAssocID="{F1E24961-CEED-4DDF-9B10-C807EAA437CC}" presName="childText" presStyleLbl="bgAcc1" presStyleIdx="0" presStyleCnt="4" custScaleX="218406">
        <dgm:presLayoutVars>
          <dgm:bulletEnabled val="1"/>
        </dgm:presLayoutVars>
      </dgm:prSet>
      <dgm:spPr/>
    </dgm:pt>
    <dgm:pt modelId="{CC359068-6A99-41AC-8F38-349A8A604703}" type="pres">
      <dgm:prSet presAssocID="{07634F35-61EB-407C-A538-DE64980A657E}" presName="Name13" presStyleLbl="parChTrans1D2" presStyleIdx="1" presStyleCnt="4"/>
      <dgm:spPr/>
    </dgm:pt>
    <dgm:pt modelId="{3B1F2D58-5E17-4D6C-A2ED-28123E0A2ABE}" type="pres">
      <dgm:prSet presAssocID="{524068A1-BB2F-4B66-BE07-CADFE6D2C18A}" presName="childText" presStyleLbl="bgAcc1" presStyleIdx="1" presStyleCnt="4" custScaleX="289481">
        <dgm:presLayoutVars>
          <dgm:bulletEnabled val="1"/>
        </dgm:presLayoutVars>
      </dgm:prSet>
      <dgm:spPr/>
    </dgm:pt>
    <dgm:pt modelId="{83004EC3-C181-4C49-B194-DBEAA99AEC9A}" type="pres">
      <dgm:prSet presAssocID="{5389E8DC-4E6C-4FB7-A179-C94A444D6BC3}" presName="Name13" presStyleLbl="parChTrans1D2" presStyleIdx="2" presStyleCnt="4"/>
      <dgm:spPr/>
    </dgm:pt>
    <dgm:pt modelId="{E7C374CE-4579-4BA1-B108-E288983433F5}" type="pres">
      <dgm:prSet presAssocID="{FBE09473-F6BE-4A8C-B9A4-6AF080D16ACA}" presName="childText" presStyleLbl="bgAcc1" presStyleIdx="2" presStyleCnt="4" custScaleX="470532">
        <dgm:presLayoutVars>
          <dgm:bulletEnabled val="1"/>
        </dgm:presLayoutVars>
      </dgm:prSet>
      <dgm:spPr/>
    </dgm:pt>
    <dgm:pt modelId="{2C58526B-0C25-4C8F-ABEB-D2BAA7DC779F}" type="pres">
      <dgm:prSet presAssocID="{4CE151B4-5A8B-462C-B94A-7C25F94D831C}" presName="root" presStyleCnt="0"/>
      <dgm:spPr/>
    </dgm:pt>
    <dgm:pt modelId="{EEF21A4C-E9C6-47AE-BDC4-CB2F2D91900D}" type="pres">
      <dgm:prSet presAssocID="{4CE151B4-5A8B-462C-B94A-7C25F94D831C}" presName="rootComposite" presStyleCnt="0"/>
      <dgm:spPr/>
    </dgm:pt>
    <dgm:pt modelId="{4FBAE040-6304-4A74-ACBC-9284EFC135C6}" type="pres">
      <dgm:prSet presAssocID="{4CE151B4-5A8B-462C-B94A-7C25F94D831C}" presName="rootText" presStyleLbl="node1" presStyleIdx="1" presStyleCnt="2" custScaleX="133576"/>
      <dgm:spPr/>
    </dgm:pt>
    <dgm:pt modelId="{40F5C791-7EC0-48DF-AFF3-F575EFB61A31}" type="pres">
      <dgm:prSet presAssocID="{4CE151B4-5A8B-462C-B94A-7C25F94D831C}" presName="rootConnector" presStyleLbl="node1" presStyleIdx="1" presStyleCnt="2"/>
      <dgm:spPr/>
    </dgm:pt>
    <dgm:pt modelId="{396185F7-986E-4FAB-87A2-8075AAFFEE4C}" type="pres">
      <dgm:prSet presAssocID="{4CE151B4-5A8B-462C-B94A-7C25F94D831C}" presName="childShape" presStyleCnt="0"/>
      <dgm:spPr/>
    </dgm:pt>
    <dgm:pt modelId="{BE3967C5-5DDA-4657-8F17-73482CC76925}" type="pres">
      <dgm:prSet presAssocID="{F2797965-FCCC-42E4-BD2C-9F34DD3A030D}" presName="Name13" presStyleLbl="parChTrans1D2" presStyleIdx="3" presStyleCnt="4"/>
      <dgm:spPr/>
    </dgm:pt>
    <dgm:pt modelId="{3C88E1B0-1752-4FEB-B353-988D2A1268C4}" type="pres">
      <dgm:prSet presAssocID="{92C4EEEE-AD87-42F8-8594-7670A4B4FAB4}" presName="childText" presStyleLbl="bgAcc1" presStyleIdx="3" presStyleCnt="4" custScaleX="255513">
        <dgm:presLayoutVars>
          <dgm:bulletEnabled val="1"/>
        </dgm:presLayoutVars>
      </dgm:prSet>
      <dgm:spPr/>
    </dgm:pt>
  </dgm:ptLst>
  <dgm:cxnLst>
    <dgm:cxn modelId="{334CF420-E6BF-4663-A4D7-2AC17B52A14C}" srcId="{1812C571-E74B-4CBF-BBEE-2257E8401C3C}" destId="{4CE151B4-5A8B-462C-B94A-7C25F94D831C}" srcOrd="1" destOrd="0" parTransId="{E68EE004-541F-4708-B44E-3A6105084911}" sibTransId="{B93549C5-A499-4C0E-ABB2-88F49D8226F4}"/>
    <dgm:cxn modelId="{1B49CF28-16B1-44FE-8572-EB72A75BEBE9}" type="presOf" srcId="{07634F35-61EB-407C-A538-DE64980A657E}" destId="{CC359068-6A99-41AC-8F38-349A8A604703}" srcOrd="0" destOrd="0" presId="urn:microsoft.com/office/officeart/2005/8/layout/hierarchy3"/>
    <dgm:cxn modelId="{36A3D43C-CD7C-46E2-B134-B9303D131E6B}" type="presOf" srcId="{524068A1-BB2F-4B66-BE07-CADFE6D2C18A}" destId="{3B1F2D58-5E17-4D6C-A2ED-28123E0A2ABE}" srcOrd="0" destOrd="0" presId="urn:microsoft.com/office/officeart/2005/8/layout/hierarchy3"/>
    <dgm:cxn modelId="{E62D375E-99FA-4B32-891E-04152A8974CE}" type="presOf" srcId="{4CE151B4-5A8B-462C-B94A-7C25F94D831C}" destId="{40F5C791-7EC0-48DF-AFF3-F575EFB61A31}" srcOrd="1" destOrd="0" presId="urn:microsoft.com/office/officeart/2005/8/layout/hierarchy3"/>
    <dgm:cxn modelId="{669F234A-8009-4B04-89B4-40B7755E8111}" srcId="{1812C571-E74B-4CBF-BBEE-2257E8401C3C}" destId="{62A3706F-FD44-4999-9FEB-0AD5CEAB62A8}" srcOrd="0" destOrd="0" parTransId="{9765C165-612D-4C84-A6E2-9DE5E8FAAF37}" sibTransId="{034F0656-1EA2-435E-97AA-3AB60568816E}"/>
    <dgm:cxn modelId="{C973686E-DE17-418D-8E84-763D622D3E81}" type="presOf" srcId="{FBE09473-F6BE-4A8C-B9A4-6AF080D16ACA}" destId="{E7C374CE-4579-4BA1-B108-E288983433F5}" srcOrd="0" destOrd="0" presId="urn:microsoft.com/office/officeart/2005/8/layout/hierarchy3"/>
    <dgm:cxn modelId="{983D0F70-482D-4F8B-8D6A-6B150A4B7EC0}" type="presOf" srcId="{62A3706F-FD44-4999-9FEB-0AD5CEAB62A8}" destId="{B828066F-9FCC-4F25-9194-64AB1FFBE296}" srcOrd="1" destOrd="0" presId="urn:microsoft.com/office/officeart/2005/8/layout/hierarchy3"/>
    <dgm:cxn modelId="{38E0FB7F-2F87-4D3E-BA2E-468FCBEE3107}" type="presOf" srcId="{1812C571-E74B-4CBF-BBEE-2257E8401C3C}" destId="{801F618A-3B02-4FBD-B258-2361AE5FC773}" srcOrd="0" destOrd="0" presId="urn:microsoft.com/office/officeart/2005/8/layout/hierarchy3"/>
    <dgm:cxn modelId="{FEFAF485-0695-4857-9540-AFC52CE360B0}" srcId="{62A3706F-FD44-4999-9FEB-0AD5CEAB62A8}" destId="{FBE09473-F6BE-4A8C-B9A4-6AF080D16ACA}" srcOrd="2" destOrd="0" parTransId="{5389E8DC-4E6C-4FB7-A179-C94A444D6BC3}" sibTransId="{096DA958-9E39-4AAB-8AE6-7A7EE6251308}"/>
    <dgm:cxn modelId="{AB5C2995-DE2D-4888-B6AD-49F42CD51C2D}" type="presOf" srcId="{994EBB7E-F774-4F42-BAF5-DF4E13F7C09A}" destId="{E40C5D74-05EF-48B1-912A-5429306DE760}" srcOrd="0" destOrd="0" presId="urn:microsoft.com/office/officeart/2005/8/layout/hierarchy3"/>
    <dgm:cxn modelId="{18B0139B-7FF9-4015-A93C-C72A9326BADF}" srcId="{62A3706F-FD44-4999-9FEB-0AD5CEAB62A8}" destId="{524068A1-BB2F-4B66-BE07-CADFE6D2C18A}" srcOrd="1" destOrd="0" parTransId="{07634F35-61EB-407C-A538-DE64980A657E}" sibTransId="{00AD1DDC-2FA1-4FF5-A3CD-539FB22C9647}"/>
    <dgm:cxn modelId="{27FE11AC-87E6-4E14-AE69-386F120EB209}" type="presOf" srcId="{F2797965-FCCC-42E4-BD2C-9F34DD3A030D}" destId="{BE3967C5-5DDA-4657-8F17-73482CC76925}" srcOrd="0" destOrd="0" presId="urn:microsoft.com/office/officeart/2005/8/layout/hierarchy3"/>
    <dgm:cxn modelId="{D923AAB8-8181-40B4-ABF8-3A6062FF5250}" type="presOf" srcId="{F1E24961-CEED-4DDF-9B10-C807EAA437CC}" destId="{FE19B72A-135F-48FE-9E43-B09136EDAD93}" srcOrd="0" destOrd="0" presId="urn:microsoft.com/office/officeart/2005/8/layout/hierarchy3"/>
    <dgm:cxn modelId="{8E14FEBC-AA42-4ACD-A6E7-5F4122A50115}" srcId="{62A3706F-FD44-4999-9FEB-0AD5CEAB62A8}" destId="{F1E24961-CEED-4DDF-9B10-C807EAA437CC}" srcOrd="0" destOrd="0" parTransId="{994EBB7E-F774-4F42-BAF5-DF4E13F7C09A}" sibTransId="{E1011B18-6419-4AE1-B9F4-CCD07FDC7956}"/>
    <dgm:cxn modelId="{8685A3C9-8B14-4FD3-8114-D6458FE6A66B}" type="presOf" srcId="{62A3706F-FD44-4999-9FEB-0AD5CEAB62A8}" destId="{260B861F-3B16-479A-ACD1-30D5BD6F3139}" srcOrd="0" destOrd="0" presId="urn:microsoft.com/office/officeart/2005/8/layout/hierarchy3"/>
    <dgm:cxn modelId="{174DB2CC-62B3-4C2C-8E9E-20DA5C1FD063}" type="presOf" srcId="{5389E8DC-4E6C-4FB7-A179-C94A444D6BC3}" destId="{83004EC3-C181-4C49-B194-DBEAA99AEC9A}" srcOrd="0" destOrd="0" presId="urn:microsoft.com/office/officeart/2005/8/layout/hierarchy3"/>
    <dgm:cxn modelId="{3B8A9DEE-F989-4376-B3EB-F91E6EF23D8B}" type="presOf" srcId="{92C4EEEE-AD87-42F8-8594-7670A4B4FAB4}" destId="{3C88E1B0-1752-4FEB-B353-988D2A1268C4}" srcOrd="0" destOrd="0" presId="urn:microsoft.com/office/officeart/2005/8/layout/hierarchy3"/>
    <dgm:cxn modelId="{250C59F6-898B-426F-A168-F38C4B2784A7}" srcId="{4CE151B4-5A8B-462C-B94A-7C25F94D831C}" destId="{92C4EEEE-AD87-42F8-8594-7670A4B4FAB4}" srcOrd="0" destOrd="0" parTransId="{F2797965-FCCC-42E4-BD2C-9F34DD3A030D}" sibTransId="{CDC7039A-41CF-483F-83CF-F35BA2858EAB}"/>
    <dgm:cxn modelId="{1FFE1EFE-0EE7-4EF7-A168-5E383C5D6598}" type="presOf" srcId="{4CE151B4-5A8B-462C-B94A-7C25F94D831C}" destId="{4FBAE040-6304-4A74-ACBC-9284EFC135C6}" srcOrd="0" destOrd="0" presId="urn:microsoft.com/office/officeart/2005/8/layout/hierarchy3"/>
    <dgm:cxn modelId="{7E4E8B08-DB86-44A6-A173-AA8300460535}" type="presParOf" srcId="{801F618A-3B02-4FBD-B258-2361AE5FC773}" destId="{272FC501-E103-48D7-9FCA-2A88D6445BF0}" srcOrd="0" destOrd="0" presId="urn:microsoft.com/office/officeart/2005/8/layout/hierarchy3"/>
    <dgm:cxn modelId="{244D2B40-0F13-4144-9D02-2FE4D17E86EB}" type="presParOf" srcId="{272FC501-E103-48D7-9FCA-2A88D6445BF0}" destId="{5E4815E1-5BCA-47B9-BC79-4E4ADAF82B22}" srcOrd="0" destOrd="0" presId="urn:microsoft.com/office/officeart/2005/8/layout/hierarchy3"/>
    <dgm:cxn modelId="{7BC167D0-0E30-499F-AF8B-A3D9CFE92B96}" type="presParOf" srcId="{5E4815E1-5BCA-47B9-BC79-4E4ADAF82B22}" destId="{260B861F-3B16-479A-ACD1-30D5BD6F3139}" srcOrd="0" destOrd="0" presId="urn:microsoft.com/office/officeart/2005/8/layout/hierarchy3"/>
    <dgm:cxn modelId="{9B131BEC-646D-49CE-AD82-00140DC18813}" type="presParOf" srcId="{5E4815E1-5BCA-47B9-BC79-4E4ADAF82B22}" destId="{B828066F-9FCC-4F25-9194-64AB1FFBE296}" srcOrd="1" destOrd="0" presId="urn:microsoft.com/office/officeart/2005/8/layout/hierarchy3"/>
    <dgm:cxn modelId="{8881A62C-69D7-4FCB-8152-01D964A285AE}" type="presParOf" srcId="{272FC501-E103-48D7-9FCA-2A88D6445BF0}" destId="{13726370-5222-4757-865B-14EC20D3FBAC}" srcOrd="1" destOrd="0" presId="urn:microsoft.com/office/officeart/2005/8/layout/hierarchy3"/>
    <dgm:cxn modelId="{E86FF8A3-C5E9-4934-BF9C-49F5137E03E4}" type="presParOf" srcId="{13726370-5222-4757-865B-14EC20D3FBAC}" destId="{E40C5D74-05EF-48B1-912A-5429306DE760}" srcOrd="0" destOrd="0" presId="urn:microsoft.com/office/officeart/2005/8/layout/hierarchy3"/>
    <dgm:cxn modelId="{47B54940-CD38-4639-8647-53BD80C9F29A}" type="presParOf" srcId="{13726370-5222-4757-865B-14EC20D3FBAC}" destId="{FE19B72A-135F-48FE-9E43-B09136EDAD93}" srcOrd="1" destOrd="0" presId="urn:microsoft.com/office/officeart/2005/8/layout/hierarchy3"/>
    <dgm:cxn modelId="{16EC855E-94A5-4C1B-968A-3A8551902DEC}" type="presParOf" srcId="{13726370-5222-4757-865B-14EC20D3FBAC}" destId="{CC359068-6A99-41AC-8F38-349A8A604703}" srcOrd="2" destOrd="0" presId="urn:microsoft.com/office/officeart/2005/8/layout/hierarchy3"/>
    <dgm:cxn modelId="{5C9DCF51-BF0A-45C8-B2F4-4ED130751D23}" type="presParOf" srcId="{13726370-5222-4757-865B-14EC20D3FBAC}" destId="{3B1F2D58-5E17-4D6C-A2ED-28123E0A2ABE}" srcOrd="3" destOrd="0" presId="urn:microsoft.com/office/officeart/2005/8/layout/hierarchy3"/>
    <dgm:cxn modelId="{AA8224D8-7534-4D95-B10B-777518BE998F}" type="presParOf" srcId="{13726370-5222-4757-865B-14EC20D3FBAC}" destId="{83004EC3-C181-4C49-B194-DBEAA99AEC9A}" srcOrd="4" destOrd="0" presId="urn:microsoft.com/office/officeart/2005/8/layout/hierarchy3"/>
    <dgm:cxn modelId="{C487128E-61DC-4F1F-9605-87FF8B1F37AC}" type="presParOf" srcId="{13726370-5222-4757-865B-14EC20D3FBAC}" destId="{E7C374CE-4579-4BA1-B108-E288983433F5}" srcOrd="5" destOrd="0" presId="urn:microsoft.com/office/officeart/2005/8/layout/hierarchy3"/>
    <dgm:cxn modelId="{4C36A305-0D82-4DDB-BAF6-B3946C7F0CDB}" type="presParOf" srcId="{801F618A-3B02-4FBD-B258-2361AE5FC773}" destId="{2C58526B-0C25-4C8F-ABEB-D2BAA7DC779F}" srcOrd="1" destOrd="0" presId="urn:microsoft.com/office/officeart/2005/8/layout/hierarchy3"/>
    <dgm:cxn modelId="{A5711E14-2C1C-438F-B182-E582D6FE2F04}" type="presParOf" srcId="{2C58526B-0C25-4C8F-ABEB-D2BAA7DC779F}" destId="{EEF21A4C-E9C6-47AE-BDC4-CB2F2D91900D}" srcOrd="0" destOrd="0" presId="urn:microsoft.com/office/officeart/2005/8/layout/hierarchy3"/>
    <dgm:cxn modelId="{550EFCCC-8AEE-4A23-8E8F-1DFA7A1BA93A}" type="presParOf" srcId="{EEF21A4C-E9C6-47AE-BDC4-CB2F2D91900D}" destId="{4FBAE040-6304-4A74-ACBC-9284EFC135C6}" srcOrd="0" destOrd="0" presId="urn:microsoft.com/office/officeart/2005/8/layout/hierarchy3"/>
    <dgm:cxn modelId="{44F73D6A-D68B-4124-A18B-B5FFF458C836}" type="presParOf" srcId="{EEF21A4C-E9C6-47AE-BDC4-CB2F2D91900D}" destId="{40F5C791-7EC0-48DF-AFF3-F575EFB61A31}" srcOrd="1" destOrd="0" presId="urn:microsoft.com/office/officeart/2005/8/layout/hierarchy3"/>
    <dgm:cxn modelId="{DDF14A01-A102-4C75-9FEA-660E73B55A13}" type="presParOf" srcId="{2C58526B-0C25-4C8F-ABEB-D2BAA7DC779F}" destId="{396185F7-986E-4FAB-87A2-8075AAFFEE4C}" srcOrd="1" destOrd="0" presId="urn:microsoft.com/office/officeart/2005/8/layout/hierarchy3"/>
    <dgm:cxn modelId="{7F8975E8-6B32-45C3-A41D-96B5F63953FE}" type="presParOf" srcId="{396185F7-986E-4FAB-87A2-8075AAFFEE4C}" destId="{BE3967C5-5DDA-4657-8F17-73482CC76925}" srcOrd="0" destOrd="0" presId="urn:microsoft.com/office/officeart/2005/8/layout/hierarchy3"/>
    <dgm:cxn modelId="{6072590A-8751-4743-8466-CA0267B9B062}" type="presParOf" srcId="{396185F7-986E-4FAB-87A2-8075AAFFEE4C}" destId="{3C88E1B0-1752-4FEB-B353-988D2A1268C4}"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3FCC4-097F-409B-9AB6-C0D41486F113}">
      <dsp:nvSpPr>
        <dsp:cNvPr id="0" name=""/>
        <dsp:cNvSpPr/>
      </dsp:nvSpPr>
      <dsp:spPr>
        <a:xfrm>
          <a:off x="6276119" y="1701296"/>
          <a:ext cx="3938781" cy="619779"/>
        </a:xfrm>
        <a:custGeom>
          <a:avLst/>
          <a:gdLst/>
          <a:ahLst/>
          <a:cxnLst/>
          <a:rect l="0" t="0" r="0" b="0"/>
          <a:pathLst>
            <a:path>
              <a:moveTo>
                <a:pt x="0" y="0"/>
              </a:moveTo>
              <a:lnTo>
                <a:pt x="0" y="422362"/>
              </a:lnTo>
              <a:lnTo>
                <a:pt x="3938781" y="422362"/>
              </a:lnTo>
              <a:lnTo>
                <a:pt x="3938781" y="619779"/>
              </a:lnTo>
            </a:path>
          </a:pathLst>
        </a:custGeom>
        <a:noFill/>
        <a:ln w="15875"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F341F14-229E-46A7-B9C6-79B3B70C1880}">
      <dsp:nvSpPr>
        <dsp:cNvPr id="0" name=""/>
        <dsp:cNvSpPr/>
      </dsp:nvSpPr>
      <dsp:spPr>
        <a:xfrm>
          <a:off x="6276119" y="1701296"/>
          <a:ext cx="1334166" cy="619779"/>
        </a:xfrm>
        <a:custGeom>
          <a:avLst/>
          <a:gdLst/>
          <a:ahLst/>
          <a:cxnLst/>
          <a:rect l="0" t="0" r="0" b="0"/>
          <a:pathLst>
            <a:path>
              <a:moveTo>
                <a:pt x="0" y="0"/>
              </a:moveTo>
              <a:lnTo>
                <a:pt x="0" y="422362"/>
              </a:lnTo>
              <a:lnTo>
                <a:pt x="1334166" y="422362"/>
              </a:lnTo>
              <a:lnTo>
                <a:pt x="1334166" y="619779"/>
              </a:lnTo>
            </a:path>
          </a:pathLst>
        </a:custGeom>
        <a:noFill/>
        <a:ln w="15875"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7BA499A-C4E2-4EDE-86E7-75CE065C077A}">
      <dsp:nvSpPr>
        <dsp:cNvPr id="0" name=""/>
        <dsp:cNvSpPr/>
      </dsp:nvSpPr>
      <dsp:spPr>
        <a:xfrm>
          <a:off x="4973812" y="1701296"/>
          <a:ext cx="1302307" cy="619779"/>
        </a:xfrm>
        <a:custGeom>
          <a:avLst/>
          <a:gdLst/>
          <a:ahLst/>
          <a:cxnLst/>
          <a:rect l="0" t="0" r="0" b="0"/>
          <a:pathLst>
            <a:path>
              <a:moveTo>
                <a:pt x="1302307" y="0"/>
              </a:moveTo>
              <a:lnTo>
                <a:pt x="1302307" y="422362"/>
              </a:lnTo>
              <a:lnTo>
                <a:pt x="0" y="422362"/>
              </a:lnTo>
              <a:lnTo>
                <a:pt x="0" y="619779"/>
              </a:lnTo>
            </a:path>
          </a:pathLst>
        </a:custGeom>
        <a:noFill/>
        <a:ln w="15875"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3440324-EBFF-4687-B89D-D1BFE49D4405}">
      <dsp:nvSpPr>
        <dsp:cNvPr id="0" name=""/>
        <dsp:cNvSpPr/>
      </dsp:nvSpPr>
      <dsp:spPr>
        <a:xfrm>
          <a:off x="2337337" y="1701296"/>
          <a:ext cx="3938781" cy="619779"/>
        </a:xfrm>
        <a:custGeom>
          <a:avLst/>
          <a:gdLst/>
          <a:ahLst/>
          <a:cxnLst/>
          <a:rect l="0" t="0" r="0" b="0"/>
          <a:pathLst>
            <a:path>
              <a:moveTo>
                <a:pt x="3938781" y="0"/>
              </a:moveTo>
              <a:lnTo>
                <a:pt x="3938781" y="422362"/>
              </a:lnTo>
              <a:lnTo>
                <a:pt x="0" y="422362"/>
              </a:lnTo>
              <a:lnTo>
                <a:pt x="0" y="619779"/>
              </a:lnTo>
            </a:path>
          </a:pathLst>
        </a:custGeom>
        <a:noFill/>
        <a:ln w="15875"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84A3CB5-1692-4752-BA57-9F7104A06619}">
      <dsp:nvSpPr>
        <dsp:cNvPr id="0" name=""/>
        <dsp:cNvSpPr/>
      </dsp:nvSpPr>
      <dsp:spPr>
        <a:xfrm>
          <a:off x="1365" y="348080"/>
          <a:ext cx="2131048" cy="1353215"/>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47A35FE-428A-4BDA-922D-7EADAB36883C}">
      <dsp:nvSpPr>
        <dsp:cNvPr id="0" name=""/>
        <dsp:cNvSpPr/>
      </dsp:nvSpPr>
      <dsp:spPr>
        <a:xfrm>
          <a:off x="238148" y="573024"/>
          <a:ext cx="2131048" cy="13532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l-GR" sz="1000" kern="1200" dirty="0">
              <a:solidFill>
                <a:schemeClr val="accent1">
                  <a:lumMod val="50000"/>
                </a:schemeClr>
              </a:solidFill>
            </a:rPr>
            <a:t>•	</a:t>
          </a:r>
          <a:r>
            <a:rPr lang="el-GR" sz="1000" b="1" kern="1200" dirty="0">
              <a:solidFill>
                <a:schemeClr val="accent1">
                  <a:lumMod val="50000"/>
                </a:schemeClr>
              </a:solidFill>
            </a:rPr>
            <a:t>Οζώδες </a:t>
          </a:r>
          <a:r>
            <a:rPr lang="el-GR" sz="1000" b="1" kern="1200" dirty="0" err="1">
              <a:solidFill>
                <a:schemeClr val="accent1">
                  <a:lumMod val="50000"/>
                </a:schemeClr>
              </a:solidFill>
            </a:rPr>
            <a:t>λεμφοεπικρατές</a:t>
          </a:r>
          <a:r>
            <a:rPr lang="el-GR" sz="1000" b="1" kern="1200" dirty="0">
              <a:solidFill>
                <a:schemeClr val="accent1">
                  <a:lumMod val="50000"/>
                </a:schemeClr>
              </a:solidFill>
            </a:rPr>
            <a:t> τύπος(5%)</a:t>
          </a:r>
          <a:r>
            <a:rPr lang="en-GB" sz="1000" b="1" kern="1200" dirty="0">
              <a:solidFill>
                <a:schemeClr val="accent1">
                  <a:lumMod val="50000"/>
                </a:schemeClr>
              </a:solidFill>
            </a:rPr>
            <a:t>:</a:t>
          </a:r>
          <a:r>
            <a:rPr lang="el-GR" sz="1000" b="1" kern="1200" dirty="0">
              <a:solidFill>
                <a:schemeClr val="accent1">
                  <a:lumMod val="50000"/>
                </a:schemeClr>
              </a:solidFill>
            </a:rPr>
            <a:t> </a:t>
          </a:r>
          <a:r>
            <a:rPr lang="el-GR" sz="1000" kern="1200" dirty="0">
              <a:solidFill>
                <a:schemeClr val="accent1">
                  <a:lumMod val="50000"/>
                </a:schemeClr>
              </a:solidFill>
            </a:rPr>
            <a:t>Αυτός ο τύπος λεμφώματος </a:t>
          </a:r>
          <a:r>
            <a:rPr lang="el-GR" sz="1000" kern="1200" dirty="0" err="1">
              <a:solidFill>
                <a:schemeClr val="accent1">
                  <a:lumMod val="50000"/>
                </a:schemeClr>
              </a:solidFill>
            </a:rPr>
            <a:t>Hodgkin</a:t>
          </a:r>
          <a:r>
            <a:rPr lang="el-GR" sz="1000" kern="1200" dirty="0">
              <a:solidFill>
                <a:schemeClr val="accent1">
                  <a:lumMod val="50000"/>
                </a:schemeClr>
              </a:solidFill>
            </a:rPr>
            <a:t> είναι λιγότερο κοινός από το κλασικό λέμφωμα </a:t>
          </a:r>
          <a:r>
            <a:rPr lang="el-GR" sz="1000" kern="1200" dirty="0" err="1">
              <a:solidFill>
                <a:schemeClr val="accent1">
                  <a:lumMod val="50000"/>
                </a:schemeClr>
              </a:solidFill>
            </a:rPr>
            <a:t>Hodgkin</a:t>
          </a:r>
          <a:r>
            <a:rPr lang="el-GR" sz="1000" kern="1200" dirty="0">
              <a:solidFill>
                <a:schemeClr val="accent1">
                  <a:lumMod val="50000"/>
                </a:schemeClr>
              </a:solidFill>
            </a:rPr>
            <a:t>. </a:t>
          </a:r>
          <a:endParaRPr lang="en-US" sz="1000" kern="1200" dirty="0">
            <a:solidFill>
              <a:schemeClr val="accent1">
                <a:lumMod val="50000"/>
              </a:schemeClr>
            </a:solidFill>
          </a:endParaRPr>
        </a:p>
      </dsp:txBody>
      <dsp:txXfrm>
        <a:off x="277782" y="612658"/>
        <a:ext cx="2051780" cy="1273947"/>
      </dsp:txXfrm>
    </dsp:sp>
    <dsp:sp modelId="{BCBF2A7D-E88C-476F-8B1D-559A32813179}">
      <dsp:nvSpPr>
        <dsp:cNvPr id="0" name=""/>
        <dsp:cNvSpPr/>
      </dsp:nvSpPr>
      <dsp:spPr>
        <a:xfrm>
          <a:off x="2605980" y="348080"/>
          <a:ext cx="2131048" cy="1353215"/>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4A00889-14B5-4359-9BEE-E8F458A7470C}">
      <dsp:nvSpPr>
        <dsp:cNvPr id="0" name=""/>
        <dsp:cNvSpPr/>
      </dsp:nvSpPr>
      <dsp:spPr>
        <a:xfrm>
          <a:off x="2842763" y="573024"/>
          <a:ext cx="2131048" cy="13532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l-GR" sz="1000" kern="1200">
              <a:solidFill>
                <a:schemeClr val="accent1">
                  <a:lumMod val="50000"/>
                </a:schemeClr>
              </a:solidFill>
            </a:rPr>
            <a:t>•	</a:t>
          </a:r>
          <a:r>
            <a:rPr lang="el-GR" sz="1000" b="1" kern="1200">
              <a:solidFill>
                <a:schemeClr val="accent1">
                  <a:lumMod val="50000"/>
                </a:schemeClr>
              </a:solidFill>
            </a:rPr>
            <a:t>Κλασσικό λέμφωμα Ηodgkin(95%)</a:t>
          </a:r>
          <a:endParaRPr lang="en-US" sz="1000" kern="1200">
            <a:solidFill>
              <a:schemeClr val="accent1">
                <a:lumMod val="50000"/>
              </a:schemeClr>
            </a:solidFill>
          </a:endParaRPr>
        </a:p>
      </dsp:txBody>
      <dsp:txXfrm>
        <a:off x="2882397" y="612658"/>
        <a:ext cx="2051780" cy="1273947"/>
      </dsp:txXfrm>
    </dsp:sp>
    <dsp:sp modelId="{F0CE7001-078F-49AF-9413-F383C77ECD39}">
      <dsp:nvSpPr>
        <dsp:cNvPr id="0" name=""/>
        <dsp:cNvSpPr/>
      </dsp:nvSpPr>
      <dsp:spPr>
        <a:xfrm>
          <a:off x="5210595" y="348080"/>
          <a:ext cx="2131048" cy="1353215"/>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F7FE219-0AE3-4A21-8E96-46B44BBCEE9E}">
      <dsp:nvSpPr>
        <dsp:cNvPr id="0" name=""/>
        <dsp:cNvSpPr/>
      </dsp:nvSpPr>
      <dsp:spPr>
        <a:xfrm>
          <a:off x="5447378" y="573024"/>
          <a:ext cx="2131048" cy="13532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l-GR" sz="1000" b="1" kern="1200" dirty="0">
              <a:solidFill>
                <a:schemeClr val="accent1">
                  <a:lumMod val="50000"/>
                </a:schemeClr>
              </a:solidFill>
            </a:rPr>
            <a:t>Το κλασικό λέμφωμα </a:t>
          </a:r>
          <a:r>
            <a:rPr lang="el-GR" sz="1000" b="1" kern="1200" dirty="0" err="1">
              <a:solidFill>
                <a:schemeClr val="accent1">
                  <a:lumMod val="50000"/>
                </a:schemeClr>
              </a:solidFill>
            </a:rPr>
            <a:t>Hodgkin</a:t>
          </a:r>
          <a:r>
            <a:rPr lang="el-GR" sz="1000" b="1" kern="1200" dirty="0">
              <a:solidFill>
                <a:schemeClr val="accent1">
                  <a:lumMod val="50000"/>
                </a:schemeClr>
              </a:solidFill>
            </a:rPr>
            <a:t> χωρίζεται σε τέσσερις </a:t>
          </a:r>
          <a:r>
            <a:rPr lang="el-GR" sz="1000" b="1" kern="1200" dirty="0" err="1">
              <a:solidFill>
                <a:schemeClr val="accent1">
                  <a:lumMod val="50000"/>
                </a:schemeClr>
              </a:solidFill>
            </a:rPr>
            <a:t>υποτύπους</a:t>
          </a:r>
          <a:endParaRPr lang="en-US" sz="1000" b="1" kern="1200" dirty="0">
            <a:solidFill>
              <a:schemeClr val="accent1">
                <a:lumMod val="50000"/>
              </a:schemeClr>
            </a:solidFill>
          </a:endParaRPr>
        </a:p>
      </dsp:txBody>
      <dsp:txXfrm>
        <a:off x="5487012" y="612658"/>
        <a:ext cx="2051780" cy="1273947"/>
      </dsp:txXfrm>
    </dsp:sp>
    <dsp:sp modelId="{60ECA3E2-B666-4609-9B79-BB3B966EF42C}">
      <dsp:nvSpPr>
        <dsp:cNvPr id="0" name=""/>
        <dsp:cNvSpPr/>
      </dsp:nvSpPr>
      <dsp:spPr>
        <a:xfrm>
          <a:off x="1271813" y="2321076"/>
          <a:ext cx="2131048" cy="1353215"/>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F818CF-2A92-45CB-A4BE-A64C5D47F817}">
      <dsp:nvSpPr>
        <dsp:cNvPr id="0" name=""/>
        <dsp:cNvSpPr/>
      </dsp:nvSpPr>
      <dsp:spPr>
        <a:xfrm>
          <a:off x="1508596" y="2546020"/>
          <a:ext cx="2131048" cy="13532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l-GR" sz="1000" b="1" kern="1200">
              <a:solidFill>
                <a:schemeClr val="accent1">
                  <a:lumMod val="50000"/>
                </a:schemeClr>
              </a:solidFill>
            </a:rPr>
            <a:t>Τύπου οζώδους σκλήρυνσης (70%): </a:t>
          </a:r>
          <a:r>
            <a:rPr lang="el-GR" sz="1000" kern="1200">
              <a:solidFill>
                <a:schemeClr val="accent1">
                  <a:lumMod val="50000"/>
                </a:schemeClr>
              </a:solidFill>
            </a:rPr>
            <a:t>εμφανίζεται συχνότερα σε μεγαλύτερα παιδιά και εφήβους. Είναι σύνηθες να υπάρχει συμμετοχή μεσοθωρακίου κατά τη διάγνωση </a:t>
          </a:r>
          <a:endParaRPr lang="en-US" sz="1000" kern="1200">
            <a:solidFill>
              <a:schemeClr val="accent1">
                <a:lumMod val="50000"/>
              </a:schemeClr>
            </a:solidFill>
          </a:endParaRPr>
        </a:p>
      </dsp:txBody>
      <dsp:txXfrm>
        <a:off x="1548230" y="2585654"/>
        <a:ext cx="2051780" cy="1273947"/>
      </dsp:txXfrm>
    </dsp:sp>
    <dsp:sp modelId="{05D8C4E2-5526-41BF-BB1F-F500790E02C5}">
      <dsp:nvSpPr>
        <dsp:cNvPr id="0" name=""/>
        <dsp:cNvSpPr/>
      </dsp:nvSpPr>
      <dsp:spPr>
        <a:xfrm>
          <a:off x="3876428" y="2321076"/>
          <a:ext cx="2194767" cy="1353215"/>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0116715-3174-417F-8732-6CC82B7B3162}">
      <dsp:nvSpPr>
        <dsp:cNvPr id="0" name=""/>
        <dsp:cNvSpPr/>
      </dsp:nvSpPr>
      <dsp:spPr>
        <a:xfrm>
          <a:off x="4113211" y="2546020"/>
          <a:ext cx="2194767" cy="13532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l-GR" sz="1000" b="1" kern="1200" dirty="0">
              <a:solidFill>
                <a:schemeClr val="accent1">
                  <a:lumMod val="50000"/>
                </a:schemeClr>
              </a:solidFill>
            </a:rPr>
            <a:t>Τύπου μικτής κυτταροβρίθειας(20-25%):  </a:t>
          </a:r>
          <a:r>
            <a:rPr lang="el-GR" sz="1000" kern="1200" dirty="0">
              <a:solidFill>
                <a:schemeClr val="accent1">
                  <a:lumMod val="50000"/>
                </a:schemeClr>
              </a:solidFill>
            </a:rPr>
            <a:t>εμφανίζεται συχνότερα σε παιδιά ηλικίας κάτω των 10 ετών. Συνδέεται με ιστορικό λοίμωξης από τον ιό </a:t>
          </a:r>
          <a:r>
            <a:rPr lang="el-GR" sz="1000" kern="1200" dirty="0" err="1">
              <a:solidFill>
                <a:schemeClr val="accent1">
                  <a:lumMod val="50000"/>
                </a:schemeClr>
              </a:solidFill>
            </a:rPr>
            <a:t>Epstein</a:t>
          </a:r>
          <a:r>
            <a:rPr lang="el-GR" sz="1000" kern="1200" dirty="0">
              <a:solidFill>
                <a:schemeClr val="accent1">
                  <a:lumMod val="50000"/>
                </a:schemeClr>
              </a:solidFill>
            </a:rPr>
            <a:t>-</a:t>
          </a:r>
          <a:r>
            <a:rPr lang="el-GR" sz="1000" kern="1200" dirty="0" err="1">
              <a:solidFill>
                <a:schemeClr val="accent1">
                  <a:lumMod val="50000"/>
                </a:schemeClr>
              </a:solidFill>
            </a:rPr>
            <a:t>Barr</a:t>
          </a:r>
          <a:r>
            <a:rPr lang="el-GR" sz="1000" kern="1200" dirty="0">
              <a:solidFill>
                <a:schemeClr val="accent1">
                  <a:lumMod val="50000"/>
                </a:schemeClr>
              </a:solidFill>
            </a:rPr>
            <a:t> (EBV) με συχνότερη εντόπιση στην τραχηλική χώρα</a:t>
          </a:r>
          <a:endParaRPr lang="en-US" sz="1000" kern="1200" dirty="0">
            <a:solidFill>
              <a:schemeClr val="accent1">
                <a:lumMod val="50000"/>
              </a:schemeClr>
            </a:solidFill>
          </a:endParaRPr>
        </a:p>
      </dsp:txBody>
      <dsp:txXfrm>
        <a:off x="4152845" y="2585654"/>
        <a:ext cx="2115499" cy="1273947"/>
      </dsp:txXfrm>
    </dsp:sp>
    <dsp:sp modelId="{74BC0D06-03C8-4B0F-B442-2857E9F42327}">
      <dsp:nvSpPr>
        <dsp:cNvPr id="0" name=""/>
        <dsp:cNvSpPr/>
      </dsp:nvSpPr>
      <dsp:spPr>
        <a:xfrm>
          <a:off x="6544761" y="2321076"/>
          <a:ext cx="2131048" cy="1353215"/>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F302DAE-FF1B-40C1-87D1-6CF336297DC9}">
      <dsp:nvSpPr>
        <dsp:cNvPr id="0" name=""/>
        <dsp:cNvSpPr/>
      </dsp:nvSpPr>
      <dsp:spPr>
        <a:xfrm>
          <a:off x="6781545" y="2546020"/>
          <a:ext cx="2131048" cy="13532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l-GR" sz="1000" b="1" kern="1200" dirty="0">
              <a:solidFill>
                <a:schemeClr val="accent1">
                  <a:lumMod val="50000"/>
                </a:schemeClr>
              </a:solidFill>
            </a:rPr>
            <a:t>Κλασσικό λέμφωμα </a:t>
          </a:r>
          <a:r>
            <a:rPr lang="el-GR" sz="1000" b="1" kern="1200" dirty="0" err="1">
              <a:solidFill>
                <a:schemeClr val="accent1">
                  <a:lumMod val="50000"/>
                </a:schemeClr>
              </a:solidFill>
            </a:rPr>
            <a:t>Hodgkin</a:t>
          </a:r>
          <a:r>
            <a:rPr lang="el-GR" sz="1000" b="1" kern="1200" dirty="0">
              <a:solidFill>
                <a:schemeClr val="accent1">
                  <a:lumMod val="50000"/>
                </a:schemeClr>
              </a:solidFill>
            </a:rPr>
            <a:t> πλούσιο σε λεμφοκύτταρα (5%):  </a:t>
          </a:r>
          <a:r>
            <a:rPr lang="el-GR" sz="1000" kern="1200" dirty="0">
              <a:solidFill>
                <a:schemeClr val="accent1">
                  <a:lumMod val="50000"/>
                </a:schemeClr>
              </a:solidFill>
            </a:rPr>
            <a:t>είναι σπάνιο στα παιδιά. Παρουσία κυττάρων  </a:t>
          </a:r>
          <a:r>
            <a:rPr lang="el-GR" sz="1000" kern="1200" dirty="0" err="1">
              <a:solidFill>
                <a:schemeClr val="accent1">
                  <a:lumMod val="50000"/>
                </a:schemeClr>
              </a:solidFill>
            </a:rPr>
            <a:t>Reed</a:t>
          </a:r>
          <a:r>
            <a:rPr lang="el-GR" sz="1000" kern="1200" dirty="0">
              <a:solidFill>
                <a:schemeClr val="accent1">
                  <a:lumMod val="50000"/>
                </a:schemeClr>
              </a:solidFill>
            </a:rPr>
            <a:t>-</a:t>
          </a:r>
          <a:r>
            <a:rPr lang="el-GR" sz="1000" kern="1200" dirty="0" err="1">
              <a:solidFill>
                <a:schemeClr val="accent1">
                  <a:lumMod val="50000"/>
                </a:schemeClr>
              </a:solidFill>
            </a:rPr>
            <a:t>Sternberg</a:t>
          </a:r>
          <a:r>
            <a:rPr lang="el-GR" sz="1000" kern="1200" dirty="0">
              <a:solidFill>
                <a:schemeClr val="accent1">
                  <a:lumMod val="50000"/>
                </a:schemeClr>
              </a:solidFill>
            </a:rPr>
            <a:t> .Συνήθως διαγιγνώσκεται σε περιορισμένο στάδιο </a:t>
          </a:r>
          <a:endParaRPr lang="en-US" sz="1000" kern="1200" dirty="0">
            <a:solidFill>
              <a:schemeClr val="accent1">
                <a:lumMod val="50000"/>
              </a:schemeClr>
            </a:solidFill>
          </a:endParaRPr>
        </a:p>
      </dsp:txBody>
      <dsp:txXfrm>
        <a:off x="6821179" y="2585654"/>
        <a:ext cx="2051780" cy="1273947"/>
      </dsp:txXfrm>
    </dsp:sp>
    <dsp:sp modelId="{EC7021FE-48DE-406E-B476-5108189BBAF9}">
      <dsp:nvSpPr>
        <dsp:cNvPr id="0" name=""/>
        <dsp:cNvSpPr/>
      </dsp:nvSpPr>
      <dsp:spPr>
        <a:xfrm>
          <a:off x="9149376" y="2321076"/>
          <a:ext cx="2131048" cy="1353215"/>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E1360FC-D61F-4AC2-BFEB-61C8C2782054}">
      <dsp:nvSpPr>
        <dsp:cNvPr id="0" name=""/>
        <dsp:cNvSpPr/>
      </dsp:nvSpPr>
      <dsp:spPr>
        <a:xfrm>
          <a:off x="9386160" y="2546020"/>
          <a:ext cx="2131048" cy="13532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l-GR" sz="1000" b="1" kern="1200" dirty="0" err="1">
              <a:solidFill>
                <a:schemeClr val="accent1">
                  <a:lumMod val="50000"/>
                </a:schemeClr>
              </a:solidFill>
            </a:rPr>
            <a:t>Λεμφοπενικός</a:t>
          </a:r>
          <a:r>
            <a:rPr lang="el-GR" sz="1000" b="1" kern="1200" dirty="0">
              <a:solidFill>
                <a:schemeClr val="accent1">
                  <a:lumMod val="50000"/>
                </a:schemeClr>
              </a:solidFill>
            </a:rPr>
            <a:t> τύπος λεμφώματος</a:t>
          </a:r>
          <a:r>
            <a:rPr lang="en-US" sz="1000" b="1" kern="1200" dirty="0">
              <a:solidFill>
                <a:schemeClr val="accent1">
                  <a:lumMod val="50000"/>
                </a:schemeClr>
              </a:solidFill>
            </a:rPr>
            <a:t>Hodgkin</a:t>
          </a:r>
          <a:r>
            <a:rPr lang="el-GR" sz="1000" b="1" kern="1200" dirty="0">
              <a:solidFill>
                <a:schemeClr val="accent1">
                  <a:lumMod val="50000"/>
                </a:schemeClr>
              </a:solidFill>
            </a:rPr>
            <a:t>(&lt;1%): </a:t>
          </a:r>
          <a:r>
            <a:rPr lang="el-GR" sz="1000" kern="1200" dirty="0">
              <a:solidFill>
                <a:schemeClr val="accent1">
                  <a:lumMod val="50000"/>
                </a:schemeClr>
              </a:solidFill>
            </a:rPr>
            <a:t>είναι σπάνιο στα παιδιά και εμφανίζεται συχνότερα σε ενήλικες , συνδέεται με ιστορικό λοίμωξης από τον ιό της ανθρώπινης </a:t>
          </a:r>
          <a:r>
            <a:rPr lang="el-GR" sz="1000" kern="1200" dirty="0" err="1">
              <a:solidFill>
                <a:schemeClr val="accent1">
                  <a:lumMod val="50000"/>
                </a:schemeClr>
              </a:solidFill>
            </a:rPr>
            <a:t>ανοσοανεπάρκειας</a:t>
          </a:r>
          <a:r>
            <a:rPr lang="el-GR" sz="1000" kern="1200" dirty="0">
              <a:solidFill>
                <a:schemeClr val="accent1">
                  <a:lumMod val="50000"/>
                </a:schemeClr>
              </a:solidFill>
            </a:rPr>
            <a:t> (HIV) </a:t>
          </a:r>
          <a:endParaRPr lang="en-US" sz="1000" kern="1200" dirty="0">
            <a:solidFill>
              <a:schemeClr val="accent1">
                <a:lumMod val="50000"/>
              </a:schemeClr>
            </a:solidFill>
          </a:endParaRPr>
        </a:p>
      </dsp:txBody>
      <dsp:txXfrm>
        <a:off x="9425794" y="2585654"/>
        <a:ext cx="2051780" cy="12739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0CA3D-ACAF-4721-B2EA-9F75AC8A399B}">
      <dsp:nvSpPr>
        <dsp:cNvPr id="0" name=""/>
        <dsp:cNvSpPr/>
      </dsp:nvSpPr>
      <dsp:spPr>
        <a:xfrm>
          <a:off x="5754254" y="2000609"/>
          <a:ext cx="4768121" cy="413762"/>
        </a:xfrm>
        <a:custGeom>
          <a:avLst/>
          <a:gdLst/>
          <a:ahLst/>
          <a:cxnLst/>
          <a:rect l="0" t="0" r="0" b="0"/>
          <a:pathLst>
            <a:path>
              <a:moveTo>
                <a:pt x="0" y="0"/>
              </a:moveTo>
              <a:lnTo>
                <a:pt x="0" y="206881"/>
              </a:lnTo>
              <a:lnTo>
                <a:pt x="4768121" y="206881"/>
              </a:lnTo>
              <a:lnTo>
                <a:pt x="4768121" y="413762"/>
              </a:lnTo>
            </a:path>
          </a:pathLst>
        </a:custGeom>
        <a:noFill/>
        <a:ln w="1587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26A14AE-9B28-49E8-BE9E-99874E569581}">
      <dsp:nvSpPr>
        <dsp:cNvPr id="0" name=""/>
        <dsp:cNvSpPr/>
      </dsp:nvSpPr>
      <dsp:spPr>
        <a:xfrm>
          <a:off x="5754254" y="2000609"/>
          <a:ext cx="2384060" cy="413762"/>
        </a:xfrm>
        <a:custGeom>
          <a:avLst/>
          <a:gdLst/>
          <a:ahLst/>
          <a:cxnLst/>
          <a:rect l="0" t="0" r="0" b="0"/>
          <a:pathLst>
            <a:path>
              <a:moveTo>
                <a:pt x="0" y="0"/>
              </a:moveTo>
              <a:lnTo>
                <a:pt x="0" y="206881"/>
              </a:lnTo>
              <a:lnTo>
                <a:pt x="2384060" y="206881"/>
              </a:lnTo>
              <a:lnTo>
                <a:pt x="2384060" y="413762"/>
              </a:lnTo>
            </a:path>
          </a:pathLst>
        </a:custGeom>
        <a:noFill/>
        <a:ln w="1587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2746EEB-F510-4F9E-B479-0AAF400E8526}">
      <dsp:nvSpPr>
        <dsp:cNvPr id="0" name=""/>
        <dsp:cNvSpPr/>
      </dsp:nvSpPr>
      <dsp:spPr>
        <a:xfrm>
          <a:off x="5708534" y="2000609"/>
          <a:ext cx="91440" cy="413762"/>
        </a:xfrm>
        <a:custGeom>
          <a:avLst/>
          <a:gdLst/>
          <a:ahLst/>
          <a:cxnLst/>
          <a:rect l="0" t="0" r="0" b="0"/>
          <a:pathLst>
            <a:path>
              <a:moveTo>
                <a:pt x="45720" y="0"/>
              </a:moveTo>
              <a:lnTo>
                <a:pt x="45720" y="413762"/>
              </a:lnTo>
            </a:path>
          </a:pathLst>
        </a:custGeom>
        <a:noFill/>
        <a:ln w="1587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7EAF719-7505-4D96-9944-1051B5474407}">
      <dsp:nvSpPr>
        <dsp:cNvPr id="0" name=""/>
        <dsp:cNvSpPr/>
      </dsp:nvSpPr>
      <dsp:spPr>
        <a:xfrm>
          <a:off x="3370193" y="2000609"/>
          <a:ext cx="2384060" cy="413762"/>
        </a:xfrm>
        <a:custGeom>
          <a:avLst/>
          <a:gdLst/>
          <a:ahLst/>
          <a:cxnLst/>
          <a:rect l="0" t="0" r="0" b="0"/>
          <a:pathLst>
            <a:path>
              <a:moveTo>
                <a:pt x="2384060" y="0"/>
              </a:moveTo>
              <a:lnTo>
                <a:pt x="2384060" y="206881"/>
              </a:lnTo>
              <a:lnTo>
                <a:pt x="0" y="206881"/>
              </a:lnTo>
              <a:lnTo>
                <a:pt x="0" y="413762"/>
              </a:lnTo>
            </a:path>
          </a:pathLst>
        </a:custGeom>
        <a:noFill/>
        <a:ln w="1587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FBBDEFE-06F6-438C-AE28-E21DFC2EF971}">
      <dsp:nvSpPr>
        <dsp:cNvPr id="0" name=""/>
        <dsp:cNvSpPr/>
      </dsp:nvSpPr>
      <dsp:spPr>
        <a:xfrm>
          <a:off x="986132" y="2000609"/>
          <a:ext cx="4768121" cy="413762"/>
        </a:xfrm>
        <a:custGeom>
          <a:avLst/>
          <a:gdLst/>
          <a:ahLst/>
          <a:cxnLst/>
          <a:rect l="0" t="0" r="0" b="0"/>
          <a:pathLst>
            <a:path>
              <a:moveTo>
                <a:pt x="4768121" y="0"/>
              </a:moveTo>
              <a:lnTo>
                <a:pt x="4768121" y="206881"/>
              </a:lnTo>
              <a:lnTo>
                <a:pt x="0" y="206881"/>
              </a:lnTo>
              <a:lnTo>
                <a:pt x="0" y="413762"/>
              </a:lnTo>
            </a:path>
          </a:pathLst>
        </a:custGeom>
        <a:noFill/>
        <a:ln w="1587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561E908-F935-4A93-AF47-283EEE1AFC0D}">
      <dsp:nvSpPr>
        <dsp:cNvPr id="0" name=""/>
        <dsp:cNvSpPr/>
      </dsp:nvSpPr>
      <dsp:spPr>
        <a:xfrm>
          <a:off x="4769105" y="1015460"/>
          <a:ext cx="1970298" cy="985149"/>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l-GR" sz="1300" b="1" kern="1200"/>
            <a:t>Συμπερασματικά:</a:t>
          </a:r>
          <a:endParaRPr lang="en-US" sz="1300" kern="1200"/>
        </a:p>
      </dsp:txBody>
      <dsp:txXfrm>
        <a:off x="4769105" y="1015460"/>
        <a:ext cx="1970298" cy="985149"/>
      </dsp:txXfrm>
    </dsp:sp>
    <dsp:sp modelId="{F7AE5C2E-D1BC-4B0F-98E8-9480E80F249E}">
      <dsp:nvSpPr>
        <dsp:cNvPr id="0" name=""/>
        <dsp:cNvSpPr/>
      </dsp:nvSpPr>
      <dsp:spPr>
        <a:xfrm>
          <a:off x="983" y="2414372"/>
          <a:ext cx="1970298" cy="985149"/>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l-GR" sz="1300" kern="1200"/>
            <a:t>Το λέμφωμα Hodgkin εμφανίζεται συχνότερα σε εφήβους και νεαρούς ενήλικες</a:t>
          </a:r>
          <a:endParaRPr lang="en-US" sz="1300" kern="1200"/>
        </a:p>
      </dsp:txBody>
      <dsp:txXfrm>
        <a:off x="983" y="2414372"/>
        <a:ext cx="1970298" cy="985149"/>
      </dsp:txXfrm>
    </dsp:sp>
    <dsp:sp modelId="{2DC733ED-A567-48DA-92B1-170080CABA0F}">
      <dsp:nvSpPr>
        <dsp:cNvPr id="0" name=""/>
        <dsp:cNvSpPr/>
      </dsp:nvSpPr>
      <dsp:spPr>
        <a:xfrm>
          <a:off x="2385044" y="2414372"/>
          <a:ext cx="1970298" cy="985149"/>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l-GR" sz="1300" kern="1200"/>
            <a:t>Διακρίνεται ιστολογικά σε κλασσικό και τύπο λεμφοκυτταρικής επικράτησης </a:t>
          </a:r>
          <a:endParaRPr lang="en-US" sz="1300" kern="1200"/>
        </a:p>
      </dsp:txBody>
      <dsp:txXfrm>
        <a:off x="2385044" y="2414372"/>
        <a:ext cx="1970298" cy="985149"/>
      </dsp:txXfrm>
    </dsp:sp>
    <dsp:sp modelId="{DD09395D-6D76-4DC9-8084-03CC9222108D}">
      <dsp:nvSpPr>
        <dsp:cNvPr id="0" name=""/>
        <dsp:cNvSpPr/>
      </dsp:nvSpPr>
      <dsp:spPr>
        <a:xfrm>
          <a:off x="4769105" y="2414372"/>
          <a:ext cx="1970298" cy="985149"/>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l-GR" sz="1300" kern="1200"/>
            <a:t>Οι περισσότερες περιπτώσεις οφείλονται σε Β-προέλευσης κύτταρο</a:t>
          </a:r>
          <a:endParaRPr lang="en-US" sz="1300" kern="1200"/>
        </a:p>
      </dsp:txBody>
      <dsp:txXfrm>
        <a:off x="4769105" y="2414372"/>
        <a:ext cx="1970298" cy="985149"/>
      </dsp:txXfrm>
    </dsp:sp>
    <dsp:sp modelId="{DCE18A5E-6230-4AB9-9FA3-DB18DFAB7B88}">
      <dsp:nvSpPr>
        <dsp:cNvPr id="0" name=""/>
        <dsp:cNvSpPr/>
      </dsp:nvSpPr>
      <dsp:spPr>
        <a:xfrm>
          <a:off x="7153166" y="2414372"/>
          <a:ext cx="1970298" cy="985149"/>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l-GR" sz="1300" kern="1200" dirty="0"/>
            <a:t>Η οζώδης σκλήρυνση είναι</a:t>
          </a:r>
        </a:p>
        <a:p>
          <a:pPr marL="0" lvl="0" indent="0" algn="ctr" defTabSz="577850">
            <a:lnSpc>
              <a:spcPct val="90000"/>
            </a:lnSpc>
            <a:spcBef>
              <a:spcPct val="0"/>
            </a:spcBef>
            <a:spcAft>
              <a:spcPct val="35000"/>
            </a:spcAft>
            <a:buNone/>
          </a:pPr>
          <a:r>
            <a:rPr lang="el-GR" sz="1300" kern="1200" dirty="0"/>
            <a:t> ο συχνότερος ιστολογικός τύπος </a:t>
          </a:r>
          <a:endParaRPr lang="en-US" sz="1300" kern="1200" dirty="0"/>
        </a:p>
      </dsp:txBody>
      <dsp:txXfrm>
        <a:off x="7153166" y="2414372"/>
        <a:ext cx="1970298" cy="985149"/>
      </dsp:txXfrm>
    </dsp:sp>
    <dsp:sp modelId="{99D4CCEC-A1F5-45B4-8651-B9B7A322B405}">
      <dsp:nvSpPr>
        <dsp:cNvPr id="0" name=""/>
        <dsp:cNvSpPr/>
      </dsp:nvSpPr>
      <dsp:spPr>
        <a:xfrm>
          <a:off x="9537227" y="2414372"/>
          <a:ext cx="1970298" cy="985149"/>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l-GR" sz="1300" kern="1200"/>
            <a:t>Ο θεραπευτικός σχεδιασμός βασίζεται κυρίως στην όσο το δυνατόν ορθότερη και πληρέστερη σταδιοποίηση</a:t>
          </a:r>
          <a:endParaRPr lang="en-US" sz="1300" kern="1200"/>
        </a:p>
      </dsp:txBody>
      <dsp:txXfrm>
        <a:off x="9537227" y="2414372"/>
        <a:ext cx="1970298" cy="9851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B861F-3B16-479A-ACD1-30D5BD6F3139}">
      <dsp:nvSpPr>
        <dsp:cNvPr id="0" name=""/>
        <dsp:cNvSpPr/>
      </dsp:nvSpPr>
      <dsp:spPr>
        <a:xfrm>
          <a:off x="4232" y="121859"/>
          <a:ext cx="2882472" cy="1100818"/>
        </a:xfrm>
        <a:prstGeom prst="roundRect">
          <a:avLst>
            <a:gd name="adj" fmla="val 10000"/>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l-GR" sz="1800" b="1" kern="1200" dirty="0">
              <a:latin typeface="+mn-lt"/>
            </a:rPr>
            <a:t>Παθητική </a:t>
          </a:r>
        </a:p>
        <a:p>
          <a:pPr marL="0" lvl="0" indent="0" algn="ctr" defTabSz="800100">
            <a:lnSpc>
              <a:spcPct val="90000"/>
            </a:lnSpc>
            <a:spcBef>
              <a:spcPct val="0"/>
            </a:spcBef>
            <a:spcAft>
              <a:spcPct val="35000"/>
            </a:spcAft>
            <a:buNone/>
          </a:pPr>
          <a:r>
            <a:rPr lang="el-GR" sz="1800" b="1" kern="1200" dirty="0">
              <a:latin typeface="+mn-lt"/>
            </a:rPr>
            <a:t>Επαγωγική  </a:t>
          </a:r>
          <a:endParaRPr lang="en-US" sz="1800" b="1" kern="1200" dirty="0">
            <a:latin typeface="+mn-lt"/>
          </a:endParaRPr>
        </a:p>
      </dsp:txBody>
      <dsp:txXfrm>
        <a:off x="36474" y="154101"/>
        <a:ext cx="2817988" cy="1036334"/>
      </dsp:txXfrm>
    </dsp:sp>
    <dsp:sp modelId="{E40C5D74-05EF-48B1-912A-5429306DE760}">
      <dsp:nvSpPr>
        <dsp:cNvPr id="0" name=""/>
        <dsp:cNvSpPr/>
      </dsp:nvSpPr>
      <dsp:spPr>
        <a:xfrm>
          <a:off x="292480" y="1222678"/>
          <a:ext cx="288247" cy="825614"/>
        </a:xfrm>
        <a:custGeom>
          <a:avLst/>
          <a:gdLst/>
          <a:ahLst/>
          <a:cxnLst/>
          <a:rect l="0" t="0" r="0" b="0"/>
          <a:pathLst>
            <a:path>
              <a:moveTo>
                <a:pt x="0" y="0"/>
              </a:moveTo>
              <a:lnTo>
                <a:pt x="0" y="825614"/>
              </a:lnTo>
              <a:lnTo>
                <a:pt x="288247" y="825614"/>
              </a:lnTo>
            </a:path>
          </a:pathLst>
        </a:custGeom>
        <a:noFill/>
        <a:ln w="15875"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E19B72A-135F-48FE-9E43-B09136EDAD93}">
      <dsp:nvSpPr>
        <dsp:cNvPr id="0" name=""/>
        <dsp:cNvSpPr/>
      </dsp:nvSpPr>
      <dsp:spPr>
        <a:xfrm>
          <a:off x="580727" y="1497882"/>
          <a:ext cx="3846807" cy="110081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l-GR" sz="1800" b="1" kern="1200" dirty="0">
              <a:latin typeface="+mn-lt"/>
              <a:ea typeface="Cambria" panose="02040503050406030204" pitchFamily="18" charset="0"/>
            </a:rPr>
            <a:t>‘Απλά’ </a:t>
          </a:r>
          <a:r>
            <a:rPr lang="el-GR" sz="1800" b="1" kern="1200" dirty="0" err="1">
              <a:latin typeface="+mn-lt"/>
              <a:ea typeface="Cambria" panose="02040503050406030204" pitchFamily="18" charset="0"/>
            </a:rPr>
            <a:t>Μονοκλωνικά</a:t>
          </a:r>
          <a:r>
            <a:rPr lang="el-GR" sz="1800" b="1" kern="1200" dirty="0">
              <a:latin typeface="+mn-lt"/>
              <a:ea typeface="Cambria" panose="02040503050406030204" pitchFamily="18" charset="0"/>
            </a:rPr>
            <a:t> Αντισώματα</a:t>
          </a:r>
          <a:r>
            <a:rPr lang="en-US" sz="1800" b="1" kern="1200" dirty="0">
              <a:latin typeface="+mn-lt"/>
              <a:ea typeface="Cambria" panose="02040503050406030204" pitchFamily="18" charset="0"/>
            </a:rPr>
            <a:t> (</a:t>
          </a:r>
          <a:r>
            <a:rPr lang="en-US" sz="1800" b="1" kern="1200" dirty="0" err="1">
              <a:latin typeface="+mn-lt"/>
              <a:ea typeface="Cambria" panose="02040503050406030204" pitchFamily="18" charset="0"/>
            </a:rPr>
            <a:t>mAbs</a:t>
          </a:r>
          <a:r>
            <a:rPr lang="en-US" sz="1800" b="1" kern="1200" dirty="0">
              <a:latin typeface="+mn-lt"/>
              <a:ea typeface="Cambria" panose="02040503050406030204" pitchFamily="18" charset="0"/>
            </a:rPr>
            <a:t>)</a:t>
          </a:r>
        </a:p>
      </dsp:txBody>
      <dsp:txXfrm>
        <a:off x="612969" y="1530124"/>
        <a:ext cx="3782323" cy="1036334"/>
      </dsp:txXfrm>
    </dsp:sp>
    <dsp:sp modelId="{CC359068-6A99-41AC-8F38-349A8A604703}">
      <dsp:nvSpPr>
        <dsp:cNvPr id="0" name=""/>
        <dsp:cNvSpPr/>
      </dsp:nvSpPr>
      <dsp:spPr>
        <a:xfrm>
          <a:off x="292480" y="1222678"/>
          <a:ext cx="288247" cy="2201637"/>
        </a:xfrm>
        <a:custGeom>
          <a:avLst/>
          <a:gdLst/>
          <a:ahLst/>
          <a:cxnLst/>
          <a:rect l="0" t="0" r="0" b="0"/>
          <a:pathLst>
            <a:path>
              <a:moveTo>
                <a:pt x="0" y="0"/>
              </a:moveTo>
              <a:lnTo>
                <a:pt x="0" y="2201637"/>
              </a:lnTo>
              <a:lnTo>
                <a:pt x="288247" y="2201637"/>
              </a:lnTo>
            </a:path>
          </a:pathLst>
        </a:custGeom>
        <a:noFill/>
        <a:ln w="15875"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B1F2D58-5E17-4D6C-A2ED-28123E0A2ABE}">
      <dsp:nvSpPr>
        <dsp:cNvPr id="0" name=""/>
        <dsp:cNvSpPr/>
      </dsp:nvSpPr>
      <dsp:spPr>
        <a:xfrm>
          <a:off x="580727" y="2873906"/>
          <a:ext cx="5098658" cy="110081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l-GR" sz="1800" b="1" kern="1200" dirty="0" err="1">
              <a:latin typeface="+mn-lt"/>
            </a:rPr>
            <a:t>Δι</a:t>
          </a:r>
          <a:r>
            <a:rPr lang="el-GR" sz="1800" b="1" kern="1200" dirty="0">
              <a:latin typeface="+mn-lt"/>
            </a:rPr>
            <a:t>-ειδικά Αντισώματα</a:t>
          </a:r>
        </a:p>
        <a:p>
          <a:pPr marL="0" lvl="0" indent="0" algn="ctr" defTabSz="800100">
            <a:lnSpc>
              <a:spcPct val="90000"/>
            </a:lnSpc>
            <a:spcBef>
              <a:spcPct val="0"/>
            </a:spcBef>
            <a:spcAft>
              <a:spcPct val="35000"/>
            </a:spcAft>
            <a:buNone/>
          </a:pPr>
          <a:r>
            <a:rPr lang="el-GR" sz="1800" b="1" kern="1200" dirty="0">
              <a:latin typeface="+mn-lt"/>
            </a:rPr>
            <a:t>(</a:t>
          </a:r>
          <a:r>
            <a:rPr lang="en-US" sz="1800" b="1" kern="1200" dirty="0">
              <a:latin typeface="+mn-lt"/>
            </a:rPr>
            <a:t>BITE Abs</a:t>
          </a:r>
          <a:r>
            <a:rPr lang="el-GR" sz="1800" b="1" kern="1200" dirty="0">
              <a:latin typeface="+mn-lt"/>
            </a:rPr>
            <a:t>)</a:t>
          </a:r>
          <a:endParaRPr lang="en-US" sz="1800" b="1" kern="1200" dirty="0">
            <a:latin typeface="+mn-lt"/>
          </a:endParaRPr>
        </a:p>
      </dsp:txBody>
      <dsp:txXfrm>
        <a:off x="612969" y="2906148"/>
        <a:ext cx="5034174" cy="1036334"/>
      </dsp:txXfrm>
    </dsp:sp>
    <dsp:sp modelId="{83004EC3-C181-4C49-B194-DBEAA99AEC9A}">
      <dsp:nvSpPr>
        <dsp:cNvPr id="0" name=""/>
        <dsp:cNvSpPr/>
      </dsp:nvSpPr>
      <dsp:spPr>
        <a:xfrm>
          <a:off x="292480" y="1222678"/>
          <a:ext cx="288247" cy="3577661"/>
        </a:xfrm>
        <a:custGeom>
          <a:avLst/>
          <a:gdLst/>
          <a:ahLst/>
          <a:cxnLst/>
          <a:rect l="0" t="0" r="0" b="0"/>
          <a:pathLst>
            <a:path>
              <a:moveTo>
                <a:pt x="0" y="0"/>
              </a:moveTo>
              <a:lnTo>
                <a:pt x="0" y="3577661"/>
              </a:lnTo>
              <a:lnTo>
                <a:pt x="288247" y="3577661"/>
              </a:lnTo>
            </a:path>
          </a:pathLst>
        </a:custGeom>
        <a:noFill/>
        <a:ln w="15875"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7C374CE-4579-4BA1-B108-E288983433F5}">
      <dsp:nvSpPr>
        <dsp:cNvPr id="0" name=""/>
        <dsp:cNvSpPr/>
      </dsp:nvSpPr>
      <dsp:spPr>
        <a:xfrm>
          <a:off x="580727" y="4249929"/>
          <a:ext cx="8287527" cy="110081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endParaRPr lang="el-GR" sz="1800" b="1" kern="1200">
            <a:latin typeface="+mn-lt"/>
          </a:endParaRPr>
        </a:p>
        <a:p>
          <a:pPr marL="0" lvl="0" indent="0" algn="ctr" defTabSz="800100">
            <a:lnSpc>
              <a:spcPct val="90000"/>
            </a:lnSpc>
            <a:spcBef>
              <a:spcPct val="0"/>
            </a:spcBef>
            <a:spcAft>
              <a:spcPct val="35000"/>
            </a:spcAft>
            <a:buNone/>
          </a:pPr>
          <a:r>
            <a:rPr lang="el-GR" sz="1800" b="1" kern="1200">
              <a:latin typeface="+mn-lt"/>
            </a:rPr>
            <a:t>Τ λεμφοκύτταρα με χειμερικούς αντιγονικούς υποδοχείς</a:t>
          </a:r>
        </a:p>
        <a:p>
          <a:pPr marL="0" lvl="0" indent="0" algn="ctr" defTabSz="800100">
            <a:lnSpc>
              <a:spcPct val="90000"/>
            </a:lnSpc>
            <a:spcBef>
              <a:spcPct val="0"/>
            </a:spcBef>
            <a:spcAft>
              <a:spcPct val="35000"/>
            </a:spcAft>
            <a:buNone/>
          </a:pPr>
          <a:r>
            <a:rPr lang="el-GR" sz="1800" b="1" kern="1200">
              <a:latin typeface="+mn-lt"/>
            </a:rPr>
            <a:t> </a:t>
          </a:r>
          <a:r>
            <a:rPr lang="en-US" sz="1800" b="1" kern="1200">
              <a:latin typeface="+mn-lt"/>
            </a:rPr>
            <a:t>Chimeric antigen receptor (CAR) T cells</a:t>
          </a:r>
          <a:endParaRPr lang="en-US" sz="1800" b="1" kern="1200" dirty="0">
            <a:latin typeface="+mn-lt"/>
          </a:endParaRPr>
        </a:p>
      </dsp:txBody>
      <dsp:txXfrm>
        <a:off x="612969" y="4282171"/>
        <a:ext cx="8223043" cy="1036334"/>
      </dsp:txXfrm>
    </dsp:sp>
    <dsp:sp modelId="{4FBAE040-6304-4A74-ACBC-9284EFC135C6}">
      <dsp:nvSpPr>
        <dsp:cNvPr id="0" name=""/>
        <dsp:cNvSpPr/>
      </dsp:nvSpPr>
      <dsp:spPr>
        <a:xfrm>
          <a:off x="4389771" y="121859"/>
          <a:ext cx="2940859" cy="1100818"/>
        </a:xfrm>
        <a:prstGeom prst="roundRect">
          <a:avLst>
            <a:gd name="adj" fmla="val 10000"/>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l-GR" sz="1800" b="1" kern="1200" dirty="0">
              <a:latin typeface="+mn-lt"/>
            </a:rPr>
            <a:t>Ενεργητική</a:t>
          </a:r>
          <a:endParaRPr lang="en-US" sz="1800" b="1" kern="1200" dirty="0">
            <a:latin typeface="+mn-lt"/>
          </a:endParaRPr>
        </a:p>
      </dsp:txBody>
      <dsp:txXfrm>
        <a:off x="4422013" y="154101"/>
        <a:ext cx="2876375" cy="1036334"/>
      </dsp:txXfrm>
    </dsp:sp>
    <dsp:sp modelId="{BE3967C5-5DDA-4657-8F17-73482CC76925}">
      <dsp:nvSpPr>
        <dsp:cNvPr id="0" name=""/>
        <dsp:cNvSpPr/>
      </dsp:nvSpPr>
      <dsp:spPr>
        <a:xfrm>
          <a:off x="4683857" y="1222678"/>
          <a:ext cx="294085" cy="825614"/>
        </a:xfrm>
        <a:custGeom>
          <a:avLst/>
          <a:gdLst/>
          <a:ahLst/>
          <a:cxnLst/>
          <a:rect l="0" t="0" r="0" b="0"/>
          <a:pathLst>
            <a:path>
              <a:moveTo>
                <a:pt x="0" y="0"/>
              </a:moveTo>
              <a:lnTo>
                <a:pt x="0" y="825614"/>
              </a:lnTo>
              <a:lnTo>
                <a:pt x="294085" y="825614"/>
              </a:lnTo>
            </a:path>
          </a:pathLst>
        </a:custGeom>
        <a:noFill/>
        <a:ln w="15875"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C88E1B0-1752-4FEB-B353-988D2A1268C4}">
      <dsp:nvSpPr>
        <dsp:cNvPr id="0" name=""/>
        <dsp:cNvSpPr/>
      </dsp:nvSpPr>
      <dsp:spPr>
        <a:xfrm>
          <a:off x="4977943" y="1497882"/>
          <a:ext cx="4500376" cy="110081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l-GR" sz="1800" b="1" kern="1200">
              <a:latin typeface="+mn-lt"/>
            </a:rPr>
            <a:t>Αναστολείς σημείων ελέγχου</a:t>
          </a:r>
        </a:p>
        <a:p>
          <a:pPr marL="0" lvl="0" indent="0" algn="ctr" defTabSz="800100">
            <a:lnSpc>
              <a:spcPct val="90000"/>
            </a:lnSpc>
            <a:spcBef>
              <a:spcPct val="0"/>
            </a:spcBef>
            <a:spcAft>
              <a:spcPct val="35000"/>
            </a:spcAft>
            <a:buNone/>
          </a:pPr>
          <a:r>
            <a:rPr lang="en-US" sz="1800" b="1" kern="1200">
              <a:latin typeface="+mn-lt"/>
            </a:rPr>
            <a:t>Checkpoint inhibitors</a:t>
          </a:r>
          <a:endParaRPr lang="en-US" sz="1800" b="1" kern="1200" dirty="0">
            <a:latin typeface="+mn-lt"/>
          </a:endParaRPr>
        </a:p>
      </dsp:txBody>
      <dsp:txXfrm>
        <a:off x="5010185" y="1530124"/>
        <a:ext cx="4435892" cy="103633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97285-82E2-4B02-AB80-67F66760DBCC}" type="datetimeFigureOut">
              <a:rPr lang="el-GR" smtClean="0"/>
              <a:pPr/>
              <a:t>7/1/2026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3C9A0-D9E8-4DF1-BD61-6CC879CF2545}" type="slidenum">
              <a:rPr lang="el-GR" smtClean="0"/>
              <a:pPr/>
              <a:t>‹#›</a:t>
            </a:fld>
            <a:endParaRPr lang="el-GR"/>
          </a:p>
        </p:txBody>
      </p:sp>
    </p:spTree>
    <p:extLst>
      <p:ext uri="{BB962C8B-B14F-4D97-AF65-F5344CB8AC3E}">
        <p14:creationId xmlns:p14="http://schemas.microsoft.com/office/powerpoint/2010/main" val="3501561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ancer.org/cancer/cancer-in-children.html"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cancer.org/cancer/cancer-in-young-adults.html" TargetMode="External"/><Relationship Id="rId4" Type="http://schemas.openxmlformats.org/officeDocument/2006/relationships/hyperlink" Target="https://www.cancer.org/cancer/cancer-in-adolescents.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553C9A0-D9E8-4DF1-BD61-6CC879CF2545}" type="slidenum">
              <a:rPr lang="el-GR" smtClean="0"/>
              <a:pPr/>
              <a:t>8</a:t>
            </a:fld>
            <a:endParaRPr lang="el-GR"/>
          </a:p>
        </p:txBody>
      </p:sp>
    </p:spTree>
    <p:extLst>
      <p:ext uri="{BB962C8B-B14F-4D97-AF65-F5344CB8AC3E}">
        <p14:creationId xmlns:p14="http://schemas.microsoft.com/office/powerpoint/2010/main" val="1697434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8E18CB2-799A-498C-BE63-6B7DAA34962A}" type="slidenum">
              <a:rPr lang="en-GB" smtClean="0"/>
              <a:pPr/>
              <a:t>13</a:t>
            </a:fld>
            <a:endParaRPr lang="en-GB"/>
          </a:p>
        </p:txBody>
      </p:sp>
    </p:spTree>
    <p:extLst>
      <p:ext uri="{BB962C8B-B14F-4D97-AF65-F5344CB8AC3E}">
        <p14:creationId xmlns:p14="http://schemas.microsoft.com/office/powerpoint/2010/main" val="3258957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553C9A0-D9E8-4DF1-BD61-6CC879CF2545}" type="slidenum">
              <a:rPr lang="el-GR" smtClean="0"/>
              <a:pPr/>
              <a:t>28</a:t>
            </a:fld>
            <a:endParaRPr lang="el-GR"/>
          </a:p>
        </p:txBody>
      </p:sp>
    </p:spTree>
    <p:extLst>
      <p:ext uri="{BB962C8B-B14F-4D97-AF65-F5344CB8AC3E}">
        <p14:creationId xmlns:p14="http://schemas.microsoft.com/office/powerpoint/2010/main" val="339994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0" i="0" dirty="0">
                <a:solidFill>
                  <a:srgbClr val="1E1E23"/>
                </a:solidFill>
                <a:effectLst/>
                <a:latin typeface="Source Sans Pro" panose="020B0503030403020204" pitchFamily="34" charset="0"/>
              </a:rPr>
              <a:t>Το NHL μπορεί να εμφανιστεί σε οποιαδήποτε ηλικία. Στην πραγματικότητα, είναι ένας από τους πιο συνηθισμένους καρκίνους μεταξύ </a:t>
            </a:r>
            <a:r>
              <a:rPr lang="el-GR" b="0" i="0" u="sng" dirty="0">
                <a:solidFill>
                  <a:srgbClr val="0047BB"/>
                </a:solidFill>
                <a:effectLst/>
                <a:latin typeface="Source Sans Pro" panose="020B0503030403020204" pitchFamily="34" charset="0"/>
                <a:hlinkClick r:id="rId3"/>
              </a:rPr>
              <a:t>παιδιών</a:t>
            </a:r>
            <a:r>
              <a:rPr lang="el-GR" b="0" i="0" dirty="0">
                <a:solidFill>
                  <a:srgbClr val="1E1E23"/>
                </a:solidFill>
                <a:effectLst/>
                <a:latin typeface="Source Sans Pro" panose="020B0503030403020204" pitchFamily="34" charset="0"/>
              </a:rPr>
              <a:t> , </a:t>
            </a:r>
            <a:r>
              <a:rPr lang="el-GR" b="0" i="0" u="sng" dirty="0">
                <a:solidFill>
                  <a:srgbClr val="0047BB"/>
                </a:solidFill>
                <a:effectLst/>
                <a:latin typeface="Source Sans Pro" panose="020B0503030403020204" pitchFamily="34" charset="0"/>
                <a:hlinkClick r:id="rId4"/>
              </a:rPr>
              <a:t>εφήβων</a:t>
            </a:r>
            <a:r>
              <a:rPr lang="el-GR" b="0" i="0" dirty="0">
                <a:solidFill>
                  <a:srgbClr val="1E1E23"/>
                </a:solidFill>
                <a:effectLst/>
                <a:latin typeface="Source Sans Pro" panose="020B0503030403020204" pitchFamily="34" charset="0"/>
              </a:rPr>
              <a:t> και </a:t>
            </a:r>
            <a:r>
              <a:rPr lang="el-GR" b="0" i="0" u="sng" dirty="0">
                <a:solidFill>
                  <a:srgbClr val="0047BB"/>
                </a:solidFill>
                <a:effectLst/>
                <a:latin typeface="Source Sans Pro" panose="020B0503030403020204" pitchFamily="34" charset="0"/>
                <a:hlinkClick r:id="rId5"/>
              </a:rPr>
              <a:t>νέων ενηλίκων</a:t>
            </a:r>
            <a:r>
              <a:rPr lang="el-GR" b="0" i="0" dirty="0">
                <a:solidFill>
                  <a:srgbClr val="1E1E23"/>
                </a:solidFill>
                <a:effectLst/>
                <a:latin typeface="Source Sans Pro" panose="020B0503030403020204" pitchFamily="34" charset="0"/>
              </a:rPr>
              <a:t> . Ακόμα, ο κίνδυνος ανάπτυξης NHL αυξάνεται </a:t>
            </a:r>
            <a:r>
              <a:rPr lang="el-GR" b="0" i="0" dirty="0" err="1">
                <a:solidFill>
                  <a:srgbClr val="1E1E23"/>
                </a:solidFill>
                <a:effectLst/>
                <a:latin typeface="Source Sans Pro" panose="020B0503030403020204" pitchFamily="34" charset="0"/>
              </a:rPr>
              <a:t>καθ</a:t>
            </a:r>
            <a:r>
              <a:rPr lang="el-GR" b="0" i="0" dirty="0">
                <a:solidFill>
                  <a:srgbClr val="1E1E23"/>
                </a:solidFill>
                <a:effectLst/>
                <a:latin typeface="Source Sans Pro" panose="020B0503030403020204" pitchFamily="34" charset="0"/>
              </a:rPr>
              <a:t> 'όλη τη διάρκεια της ζωής και περισσότεροι από τους μισούς ασθενείς είναι 65 ετών και άνω κατά τη διάγνωση.</a:t>
            </a:r>
          </a:p>
          <a:p>
            <a:endParaRPr lang="el-GR" dirty="0"/>
          </a:p>
        </p:txBody>
      </p:sp>
      <p:sp>
        <p:nvSpPr>
          <p:cNvPr id="4" name="Θέση αριθμού διαφάνειας 3"/>
          <p:cNvSpPr>
            <a:spLocks noGrp="1"/>
          </p:cNvSpPr>
          <p:nvPr>
            <p:ph type="sldNum" sz="quarter" idx="5"/>
          </p:nvPr>
        </p:nvSpPr>
        <p:spPr/>
        <p:txBody>
          <a:bodyPr/>
          <a:lstStyle/>
          <a:p>
            <a:fld id="{6553C9A0-D9E8-4DF1-BD61-6CC879CF2545}" type="slidenum">
              <a:rPr lang="el-GR" smtClean="0"/>
              <a:pPr/>
              <a:t>34</a:t>
            </a:fld>
            <a:endParaRPr lang="el-GR"/>
          </a:p>
        </p:txBody>
      </p:sp>
    </p:spTree>
    <p:extLst>
      <p:ext uri="{BB962C8B-B14F-4D97-AF65-F5344CB8AC3E}">
        <p14:creationId xmlns:p14="http://schemas.microsoft.com/office/powerpoint/2010/main" val="3581994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553C9A0-D9E8-4DF1-BD61-6CC879CF2545}" type="slidenum">
              <a:rPr lang="el-GR" smtClean="0"/>
              <a:pPr/>
              <a:t>47</a:t>
            </a:fld>
            <a:endParaRPr lang="el-GR"/>
          </a:p>
        </p:txBody>
      </p:sp>
    </p:spTree>
    <p:extLst>
      <p:ext uri="{BB962C8B-B14F-4D97-AF65-F5344CB8AC3E}">
        <p14:creationId xmlns:p14="http://schemas.microsoft.com/office/powerpoint/2010/main" val="2561907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8E18CB2-799A-498C-BE63-6B7DAA34962A}" type="slidenum">
              <a:rPr lang="en-GB" smtClean="0"/>
              <a:pPr/>
              <a:t>53</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l-GR" sz="1200" dirty="0">
                <a:solidFill>
                  <a:srgbClr val="666666"/>
                </a:solidFill>
                <a:latin typeface="Cambria" panose="02040503050406030204" pitchFamily="18" charset="0"/>
                <a:ea typeface="Cambria" panose="02040503050406030204" pitchFamily="18" charset="0"/>
              </a:rPr>
              <a:t> </a:t>
            </a:r>
            <a:endParaRPr lang="el-GR" sz="1200" dirty="0">
              <a:solidFill>
                <a:srgbClr val="000000"/>
              </a:solidFill>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CB1AE67C-2E88-4E9D-BB96-C47FD9C71212}" type="slidenum">
              <a:rPr lang="el-GR" smtClean="0"/>
              <a:pPr/>
              <a:t>75</a:t>
            </a:fld>
            <a:endParaRPr lang="el-GR"/>
          </a:p>
        </p:txBody>
      </p:sp>
    </p:spTree>
    <p:extLst>
      <p:ext uri="{BB962C8B-B14F-4D97-AF65-F5344CB8AC3E}">
        <p14:creationId xmlns:p14="http://schemas.microsoft.com/office/powerpoint/2010/main" val="2814379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pPr/>
              <a:t>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49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pPr/>
              <a:t>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02310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pPr/>
              <a:t>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0923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D827EF1A-4818-4054-B4E1-2E980245DDA3}"/>
              </a:ext>
            </a:extLst>
          </p:cNvPr>
          <p:cNvSpPr>
            <a:spLocks noGrp="1" noChangeArrowheads="1"/>
          </p:cNvSpPr>
          <p:nvPr>
            <p:ph type="ftr" sz="quarter" idx="10"/>
          </p:nvPr>
        </p:nvSpPr>
        <p:spPr>
          <a:xfrm>
            <a:off x="0" y="6480176"/>
            <a:ext cx="12192000" cy="377825"/>
          </a:xfrm>
        </p:spPr>
        <p:txBody>
          <a:bodyPr/>
          <a:lstStyle>
            <a:lvl1pPr eaLnBrk="0" hangingPunct="0">
              <a:defRPr sz="1000"/>
            </a:lvl1pPr>
          </a:lstStyle>
          <a:p>
            <a:endParaRPr lang="en-US" altLang="el-GR"/>
          </a:p>
        </p:txBody>
      </p:sp>
    </p:spTree>
    <p:extLst>
      <p:ext uri="{BB962C8B-B14F-4D97-AF65-F5344CB8AC3E}">
        <p14:creationId xmlns:p14="http://schemas.microsoft.com/office/powerpoint/2010/main" val="383063229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pPr/>
              <a:t>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4899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6F822A4-8DA6-4447-9B1F-C5DB58435268}" type="datetimeFigureOut">
              <a:rPr lang="en-US" smtClean="0"/>
              <a:pPr/>
              <a:t>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069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pPr/>
              <a:t>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7266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97280" y="2582335"/>
            <a:ext cx="4937760" cy="32867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17920" y="2582334"/>
            <a:ext cx="4937760" cy="32867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pPr/>
              <a:t>1/7/2026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71022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pPr/>
              <a:t>1/7/2026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4943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A4E7D1B-D673-4CF6-8672-009D42ABD2A0}" type="datetimeFigureOut">
              <a:rPr lang="en-US" smtClean="0"/>
              <a:pPr/>
              <a:t>1/7/2026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98283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16AA21-1863-4931-97CB-99D0A168701B}" type="datetimeFigureOut">
              <a:rPr lang="en-US" smtClean="0"/>
              <a:pPr/>
              <a:t>1/7/2026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20548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772C379-9A7C-4C87-A116-CBE9F58B04C5}" type="datetimeFigureOut">
              <a:rPr lang="en-US" smtClean="0"/>
              <a:pPr/>
              <a:t>1/7/2026</a:t>
            </a:fld>
            <a:endParaRPr lang="en-US" dirty="0"/>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6210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664C608-40B1-4030-A28D-5B74BC98ADCE}" type="datetimeFigureOut">
              <a:rPr lang="en-US" smtClean="0"/>
              <a:pPr/>
              <a:t>1/7/2026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99302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7.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2.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2.xml"/><Relationship Id="rId6" Type="http://schemas.microsoft.com/office/2007/relationships/hdphoto" Target="../media/hdphoto16.wdp"/><Relationship Id="rId5" Type="http://schemas.openxmlformats.org/officeDocument/2006/relationships/image" Target="../media/image39.png"/><Relationship Id="rId4" Type="http://schemas.microsoft.com/office/2007/relationships/hdphoto" Target="../media/hdphoto15.wdp"/></Relationships>
</file>

<file path=ppt/slides/_rels/slide34.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41.png"/><Relationship Id="rId4" Type="http://schemas.microsoft.com/office/2007/relationships/hdphoto" Target="../media/hdphoto17.wdp"/><Relationship Id="rId9"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hyperlink" Target="https://www.cancer.org/cancer/non-hodgkin-lymphoma/causes-risks-prevention/risk-factors.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21.wdp"/></Relationships>
</file>

<file path=ppt/slides/_rels/slide3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6.png"/><Relationship Id="rId1" Type="http://schemas.openxmlformats.org/officeDocument/2006/relationships/slideLayout" Target="../slideLayouts/slideLayout4.xml"/><Relationship Id="rId6" Type="http://schemas.microsoft.com/office/2007/relationships/hdphoto" Target="../media/hdphoto23.wdp"/><Relationship Id="rId5" Type="http://schemas.openxmlformats.org/officeDocument/2006/relationships/image" Target="../media/image47.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4.xml"/><Relationship Id="rId4" Type="http://schemas.microsoft.com/office/2007/relationships/hdphoto" Target="../media/hdphoto23.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ancer.org/cancer/non-hodgkin-lymphoma/causes-risks-prevention/risk-factors.htm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ancer.org/cancer/hodgkin-lymphoma.html"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ancer.org/cancer/cancer-causes/diet-physical-activity/body-weight-and-cancer-risk.html"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27.wdp"/><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27.wdp"/><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png"/><Relationship Id="rId5" Type="http://schemas.microsoft.com/office/2007/relationships/hdphoto" Target="../media/hdphoto30.wdp"/><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12.xml"/><Relationship Id="rId4" Type="http://schemas.microsoft.com/office/2007/relationships/hdphoto" Target="../media/hdphoto33.wdp"/></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34.wdp"/></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2.xml"/><Relationship Id="rId6" Type="http://schemas.microsoft.com/office/2007/relationships/hdphoto" Target="../media/hdphoto36.wdp"/><Relationship Id="rId5" Type="http://schemas.openxmlformats.org/officeDocument/2006/relationships/image" Target="../media/image70.png"/><Relationship Id="rId4" Type="http://schemas.microsoft.com/office/2007/relationships/hdphoto" Target="../media/hdphoto35.wdp"/></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7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C7326D-6CA7-46ED-8AEE-81EEF6CE046A}"/>
              </a:ext>
            </a:extLst>
          </p:cNvPr>
          <p:cNvSpPr>
            <a:spLocks noGrp="1"/>
          </p:cNvSpPr>
          <p:nvPr>
            <p:ph type="ctrTitle"/>
          </p:nvPr>
        </p:nvSpPr>
        <p:spPr>
          <a:xfrm>
            <a:off x="399036" y="2682077"/>
            <a:ext cx="11593968" cy="1018095"/>
          </a:xfrm>
        </p:spPr>
        <p:txBody>
          <a:bodyPr>
            <a:normAutofit fontScale="90000"/>
          </a:bodyPr>
          <a:lstStyle/>
          <a:p>
            <a:pPr algn="ctr">
              <a:lnSpc>
                <a:spcPct val="100000"/>
              </a:lnSpc>
            </a:pPr>
            <a:r>
              <a:rPr lang="el-GR" sz="3200" b="1" dirty="0">
                <a:solidFill>
                  <a:schemeClr val="accent1">
                    <a:lumMod val="50000"/>
                  </a:schemeClr>
                </a:solidFill>
                <a:latin typeface="+mn-lt"/>
                <a:ea typeface="Cambria" panose="02040503050406030204" pitchFamily="18" charset="0"/>
              </a:rPr>
              <a:t>Λέμφωμα στα παιδιά</a:t>
            </a:r>
            <a:br>
              <a:rPr lang="en-US" sz="3200" b="1" dirty="0">
                <a:solidFill>
                  <a:schemeClr val="accent1">
                    <a:lumMod val="50000"/>
                  </a:schemeClr>
                </a:solidFill>
                <a:latin typeface="+mn-lt"/>
                <a:ea typeface="Cambria" panose="02040503050406030204" pitchFamily="18" charset="0"/>
              </a:rPr>
            </a:br>
            <a:r>
              <a:rPr lang="en-US" sz="3200" b="1" dirty="0">
                <a:solidFill>
                  <a:schemeClr val="accent1">
                    <a:lumMod val="50000"/>
                  </a:schemeClr>
                </a:solidFill>
                <a:latin typeface="+mn-lt"/>
                <a:ea typeface="Cambria" panose="02040503050406030204" pitchFamily="18" charset="0"/>
              </a:rPr>
              <a:t>Lymphoma in children</a:t>
            </a:r>
            <a:br>
              <a:rPr lang="el-GR" sz="3200" b="1" dirty="0">
                <a:solidFill>
                  <a:schemeClr val="accent1">
                    <a:lumMod val="50000"/>
                  </a:schemeClr>
                </a:solidFill>
                <a:latin typeface="+mn-lt"/>
                <a:ea typeface="Cambria" panose="02040503050406030204" pitchFamily="18" charset="0"/>
              </a:rPr>
            </a:br>
            <a:endParaRPr lang="el-GR" sz="3200" b="1" dirty="0">
              <a:solidFill>
                <a:schemeClr val="accent1">
                  <a:lumMod val="50000"/>
                </a:schemeClr>
              </a:solidFill>
              <a:latin typeface="+mn-lt"/>
              <a:ea typeface="Cambria" panose="02040503050406030204" pitchFamily="18" charset="0"/>
            </a:endParaRPr>
          </a:p>
        </p:txBody>
      </p:sp>
      <p:pic>
        <p:nvPicPr>
          <p:cNvPr id="31" name="Picture 2">
            <a:extLst>
              <a:ext uri="{FF2B5EF4-FFF2-40B4-BE49-F238E27FC236}">
                <a16:creationId xmlns:a16="http://schemas.microsoft.com/office/drawing/2014/main" id="{429D7D1A-0647-42DB-81F1-0908598B27BC}"/>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5807" y="365077"/>
            <a:ext cx="1429548" cy="1452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6C8B92EB-EE62-4AEC-88CC-47D00E3C2905}"/>
              </a:ext>
            </a:extLst>
          </p:cNvPr>
          <p:cNvSpPr txBox="1"/>
          <p:nvPr/>
        </p:nvSpPr>
        <p:spPr>
          <a:xfrm>
            <a:off x="2923095" y="5196863"/>
            <a:ext cx="6193410" cy="646331"/>
          </a:xfrm>
          <a:prstGeom prst="rect">
            <a:avLst/>
          </a:prstGeom>
          <a:noFill/>
        </p:spPr>
        <p:txBody>
          <a:bodyPr wrap="square">
            <a:spAutoFit/>
          </a:bodyPr>
          <a:lstStyle/>
          <a:p>
            <a:pPr algn="ctr"/>
            <a:r>
              <a:rPr lang="el-GR" b="1" dirty="0">
                <a:solidFill>
                  <a:schemeClr val="accent1">
                    <a:lumMod val="50000"/>
                  </a:schemeClr>
                </a:solidFill>
                <a:latin typeface="+mn-lt"/>
                <a:ea typeface="Cambria" panose="02040503050406030204" pitchFamily="18" charset="0"/>
                <a:cs typeface="Times New Roman" panose="02020603050405020304" pitchFamily="18" charset="0"/>
              </a:rPr>
              <a:t>ΑΥΓΕΡΙΝΟΥ ΓΕΩΡΓΙΑ</a:t>
            </a:r>
          </a:p>
          <a:p>
            <a:pPr algn="ctr"/>
            <a:r>
              <a:rPr lang="el-GR" b="1" dirty="0">
                <a:solidFill>
                  <a:schemeClr val="accent1">
                    <a:lumMod val="50000"/>
                  </a:schemeClr>
                </a:solidFill>
                <a:latin typeface="+mn-lt"/>
                <a:ea typeface="Cambria" panose="02040503050406030204" pitchFamily="18" charset="0"/>
                <a:cs typeface="Times New Roman" panose="02020603050405020304" pitchFamily="18" charset="0"/>
              </a:rPr>
              <a:t>ΑΙΜΑΤΟΛΟΓΟΣ</a:t>
            </a:r>
          </a:p>
        </p:txBody>
      </p:sp>
      <p:sp>
        <p:nvSpPr>
          <p:cNvPr id="3" name="Υπότιτλος 2">
            <a:extLst>
              <a:ext uri="{FF2B5EF4-FFF2-40B4-BE49-F238E27FC236}">
                <a16:creationId xmlns:a16="http://schemas.microsoft.com/office/drawing/2014/main" id="{B077835E-326B-42AF-B904-4D41C365B31F}"/>
              </a:ext>
            </a:extLst>
          </p:cNvPr>
          <p:cNvSpPr>
            <a:spLocks noGrp="1"/>
          </p:cNvSpPr>
          <p:nvPr>
            <p:ph type="subTitle" idx="1"/>
          </p:nvPr>
        </p:nvSpPr>
        <p:spPr>
          <a:xfrm>
            <a:off x="1435510" y="494432"/>
            <a:ext cx="10048568" cy="1140182"/>
          </a:xfrm>
        </p:spPr>
        <p:txBody>
          <a:bodyPr>
            <a:noAutofit/>
          </a:bodyPr>
          <a:lstStyle/>
          <a:p>
            <a:pPr algn="ctr">
              <a:lnSpc>
                <a:spcPct val="100000"/>
              </a:lnSpc>
            </a:pPr>
            <a:r>
              <a:rPr lang="el-GR" sz="1800" b="1" dirty="0" err="1">
                <a:solidFill>
                  <a:schemeClr val="accent1">
                    <a:lumMod val="50000"/>
                  </a:schemeClr>
                </a:solidFill>
                <a:latin typeface="+mn-lt"/>
                <a:ea typeface="Cambria" panose="02040503050406030204" pitchFamily="18" charset="0"/>
                <a:cs typeface="Times New Roman" panose="02020603050405020304" pitchFamily="18" charset="0"/>
              </a:rPr>
              <a:t>Πανεπιστημιακη</a:t>
            </a:r>
            <a:r>
              <a:rPr lang="el-GR" sz="1800" b="1" dirty="0">
                <a:solidFill>
                  <a:schemeClr val="accent1">
                    <a:lumMod val="50000"/>
                  </a:schemeClr>
                </a:solidFill>
                <a:latin typeface="+mn-lt"/>
                <a:ea typeface="Cambria" panose="02040503050406030204" pitchFamily="18" charset="0"/>
                <a:cs typeface="Times New Roman" panose="02020603050405020304" pitchFamily="18" charset="0"/>
              </a:rPr>
              <a:t> </a:t>
            </a:r>
            <a:r>
              <a:rPr lang="el-GR" sz="1800" b="1" dirty="0" err="1">
                <a:solidFill>
                  <a:schemeClr val="accent1">
                    <a:lumMod val="50000"/>
                  </a:schemeClr>
                </a:solidFill>
                <a:latin typeface="+mn-lt"/>
                <a:ea typeface="Cambria" panose="02040503050406030204" pitchFamily="18" charset="0"/>
                <a:cs typeface="Times New Roman" panose="02020603050405020304" pitchFamily="18" charset="0"/>
              </a:rPr>
              <a:t>Ογκολογικη</a:t>
            </a:r>
            <a:r>
              <a:rPr lang="el-GR" sz="1800" b="1" dirty="0">
                <a:solidFill>
                  <a:schemeClr val="accent1">
                    <a:lumMod val="50000"/>
                  </a:schemeClr>
                </a:solidFill>
                <a:latin typeface="+mn-lt"/>
                <a:ea typeface="Cambria" panose="02040503050406030204" pitchFamily="18" charset="0"/>
                <a:cs typeface="Times New Roman" panose="02020603050405020304" pitchFamily="18" charset="0"/>
              </a:rPr>
              <a:t> </a:t>
            </a:r>
            <a:r>
              <a:rPr lang="el-GR" sz="1800" b="1" dirty="0" err="1">
                <a:solidFill>
                  <a:schemeClr val="accent1">
                    <a:lumMod val="50000"/>
                  </a:schemeClr>
                </a:solidFill>
                <a:latin typeface="+mn-lt"/>
                <a:ea typeface="Cambria" panose="02040503050406030204" pitchFamily="18" charset="0"/>
                <a:cs typeface="Times New Roman" panose="02020603050405020304" pitchFamily="18" charset="0"/>
              </a:rPr>
              <a:t>Αιματολογικη</a:t>
            </a:r>
            <a:r>
              <a:rPr lang="el-GR" sz="1800" b="1" dirty="0">
                <a:solidFill>
                  <a:schemeClr val="accent1">
                    <a:lumMod val="50000"/>
                  </a:schemeClr>
                </a:solidFill>
                <a:latin typeface="+mn-lt"/>
                <a:ea typeface="Cambria" panose="02040503050406030204" pitchFamily="18" charset="0"/>
                <a:cs typeface="Times New Roman" panose="02020603050405020304" pitchFamily="18" charset="0"/>
              </a:rPr>
              <a:t> </a:t>
            </a:r>
            <a:r>
              <a:rPr lang="el-GR" sz="1800" b="1" dirty="0" err="1">
                <a:solidFill>
                  <a:schemeClr val="accent1">
                    <a:lumMod val="50000"/>
                  </a:schemeClr>
                </a:solidFill>
                <a:latin typeface="+mn-lt"/>
                <a:ea typeface="Cambria" panose="02040503050406030204" pitchFamily="18" charset="0"/>
                <a:cs typeface="Times New Roman" panose="02020603050405020304" pitchFamily="18" charset="0"/>
              </a:rPr>
              <a:t>Μοναδα</a:t>
            </a:r>
            <a:r>
              <a:rPr lang="el-GR" sz="1800" b="1" dirty="0">
                <a:solidFill>
                  <a:schemeClr val="accent1">
                    <a:lumMod val="50000"/>
                  </a:schemeClr>
                </a:solidFill>
                <a:latin typeface="+mn-lt"/>
                <a:ea typeface="Cambria" panose="02040503050406030204" pitchFamily="18" charset="0"/>
                <a:cs typeface="Times New Roman" panose="02020603050405020304" pitchFamily="18" charset="0"/>
              </a:rPr>
              <a:t> ( </a:t>
            </a:r>
            <a:r>
              <a:rPr lang="el-GR" sz="1800" b="1" dirty="0" err="1">
                <a:solidFill>
                  <a:schemeClr val="accent1">
                    <a:lumMod val="50000"/>
                  </a:schemeClr>
                </a:solidFill>
                <a:latin typeface="+mn-lt"/>
                <a:ea typeface="Cambria" panose="02040503050406030204" pitchFamily="18" charset="0"/>
                <a:cs typeface="Times New Roman" panose="02020603050405020304" pitchFamily="18" charset="0"/>
              </a:rPr>
              <a:t>Π.Ο.Αι.Μ</a:t>
            </a:r>
            <a:r>
              <a:rPr lang="el-GR" sz="1800" b="1" dirty="0">
                <a:solidFill>
                  <a:schemeClr val="accent1">
                    <a:lumMod val="50000"/>
                  </a:schemeClr>
                </a:solidFill>
                <a:latin typeface="+mn-lt"/>
                <a:ea typeface="Cambria" panose="02040503050406030204" pitchFamily="18" charset="0"/>
                <a:cs typeface="Times New Roman" panose="02020603050405020304" pitchFamily="18" charset="0"/>
              </a:rPr>
              <a:t> ),</a:t>
            </a:r>
          </a:p>
          <a:p>
            <a:pPr algn="ctr">
              <a:lnSpc>
                <a:spcPct val="100000"/>
              </a:lnSpc>
            </a:pPr>
            <a:r>
              <a:rPr lang="el-GR" sz="1800" b="1" dirty="0">
                <a:solidFill>
                  <a:schemeClr val="accent1">
                    <a:lumMod val="50000"/>
                  </a:schemeClr>
                </a:solidFill>
                <a:latin typeface="+mn-lt"/>
                <a:ea typeface="Cambria" panose="02040503050406030204" pitchFamily="18" charset="0"/>
                <a:cs typeface="Times New Roman" panose="02020603050405020304" pitchFamily="18" charset="0"/>
              </a:rPr>
              <a:t> Α’ </a:t>
            </a:r>
            <a:r>
              <a:rPr lang="el-GR" sz="1800" b="1" dirty="0" err="1">
                <a:solidFill>
                  <a:schemeClr val="accent1">
                    <a:lumMod val="50000"/>
                  </a:schemeClr>
                </a:solidFill>
                <a:latin typeface="+mn-lt"/>
                <a:ea typeface="Cambria" panose="02040503050406030204" pitchFamily="18" charset="0"/>
                <a:cs typeface="Times New Roman" panose="02020603050405020304" pitchFamily="18" charset="0"/>
              </a:rPr>
              <a:t>Παιδιατρικη</a:t>
            </a:r>
            <a:r>
              <a:rPr lang="el-GR" sz="1800" b="1" dirty="0">
                <a:solidFill>
                  <a:schemeClr val="accent1">
                    <a:lumMod val="50000"/>
                  </a:schemeClr>
                </a:solidFill>
                <a:latin typeface="+mn-lt"/>
                <a:ea typeface="Cambria" panose="02040503050406030204" pitchFamily="18" charset="0"/>
                <a:cs typeface="Times New Roman" panose="02020603050405020304" pitchFamily="18" charset="0"/>
              </a:rPr>
              <a:t> </a:t>
            </a:r>
            <a:r>
              <a:rPr lang="el-GR" sz="1800" b="1" dirty="0" err="1">
                <a:solidFill>
                  <a:schemeClr val="accent1">
                    <a:lumMod val="50000"/>
                  </a:schemeClr>
                </a:solidFill>
                <a:latin typeface="+mn-lt"/>
                <a:ea typeface="Cambria" panose="02040503050406030204" pitchFamily="18" charset="0"/>
                <a:cs typeface="Times New Roman" panose="02020603050405020304" pitchFamily="18" charset="0"/>
              </a:rPr>
              <a:t>Κλινικη</a:t>
            </a:r>
            <a:r>
              <a:rPr lang="el-GR" sz="1800" b="1" dirty="0">
                <a:solidFill>
                  <a:schemeClr val="accent1">
                    <a:lumMod val="50000"/>
                  </a:schemeClr>
                </a:solidFill>
                <a:latin typeface="+mn-lt"/>
                <a:ea typeface="Cambria" panose="02040503050406030204" pitchFamily="18" charset="0"/>
                <a:cs typeface="Times New Roman" panose="02020603050405020304" pitchFamily="18" charset="0"/>
              </a:rPr>
              <a:t> ΕΚΠΑ, </a:t>
            </a:r>
            <a:r>
              <a:rPr lang="el-GR" sz="1800" b="1" dirty="0" err="1">
                <a:solidFill>
                  <a:schemeClr val="accent1">
                    <a:lumMod val="50000"/>
                  </a:schemeClr>
                </a:solidFill>
                <a:latin typeface="+mn-lt"/>
                <a:ea typeface="Cambria" panose="02040503050406030204" pitchFamily="18" charset="0"/>
                <a:cs typeface="Times New Roman" panose="02020603050405020304" pitchFamily="18" charset="0"/>
              </a:rPr>
              <a:t>Νοσοκομειου</a:t>
            </a:r>
            <a:r>
              <a:rPr lang="el-GR" sz="1800" b="1" dirty="0">
                <a:solidFill>
                  <a:schemeClr val="accent1">
                    <a:lumMod val="50000"/>
                  </a:schemeClr>
                </a:solidFill>
                <a:latin typeface="+mn-lt"/>
                <a:ea typeface="Cambria" panose="02040503050406030204" pitchFamily="18" charset="0"/>
                <a:cs typeface="Times New Roman" panose="02020603050405020304" pitchFamily="18" charset="0"/>
              </a:rPr>
              <a:t> </a:t>
            </a:r>
            <a:r>
              <a:rPr lang="el-GR" sz="1800" b="1" dirty="0" err="1">
                <a:solidFill>
                  <a:schemeClr val="accent1">
                    <a:lumMod val="50000"/>
                  </a:schemeClr>
                </a:solidFill>
                <a:latin typeface="+mn-lt"/>
                <a:ea typeface="Cambria" panose="02040503050406030204" pitchFamily="18" charset="0"/>
                <a:cs typeface="Times New Roman" panose="02020603050405020304" pitchFamily="18" charset="0"/>
              </a:rPr>
              <a:t>Παιδων</a:t>
            </a:r>
            <a:r>
              <a:rPr lang="el-GR" sz="1800" b="1" dirty="0">
                <a:solidFill>
                  <a:schemeClr val="accent1">
                    <a:lumMod val="50000"/>
                  </a:schemeClr>
                </a:solidFill>
                <a:latin typeface="+mn-lt"/>
                <a:ea typeface="Cambria" panose="02040503050406030204" pitchFamily="18" charset="0"/>
                <a:cs typeface="Times New Roman" panose="02020603050405020304" pitchFamily="18" charset="0"/>
              </a:rPr>
              <a:t> « Η </a:t>
            </a:r>
            <a:r>
              <a:rPr lang="el-GR" sz="1800" b="1" dirty="0" err="1">
                <a:solidFill>
                  <a:schemeClr val="accent1">
                    <a:lumMod val="50000"/>
                  </a:schemeClr>
                </a:solidFill>
                <a:latin typeface="+mn-lt"/>
                <a:ea typeface="Cambria" panose="02040503050406030204" pitchFamily="18" charset="0"/>
                <a:cs typeface="Times New Roman" panose="02020603050405020304" pitchFamily="18" charset="0"/>
              </a:rPr>
              <a:t>Αγια</a:t>
            </a:r>
            <a:r>
              <a:rPr lang="el-GR" sz="1800" b="1" dirty="0">
                <a:solidFill>
                  <a:schemeClr val="accent1">
                    <a:lumMod val="50000"/>
                  </a:schemeClr>
                </a:solidFill>
                <a:latin typeface="+mn-lt"/>
                <a:ea typeface="Cambria" panose="02040503050406030204" pitchFamily="18" charset="0"/>
                <a:cs typeface="Times New Roman" panose="02020603050405020304" pitchFamily="18" charset="0"/>
              </a:rPr>
              <a:t> </a:t>
            </a:r>
            <a:r>
              <a:rPr lang="el-GR" sz="1800" b="1" dirty="0" err="1">
                <a:solidFill>
                  <a:schemeClr val="accent1">
                    <a:lumMod val="50000"/>
                  </a:schemeClr>
                </a:solidFill>
                <a:latin typeface="+mn-lt"/>
                <a:ea typeface="Cambria" panose="02040503050406030204" pitchFamily="18" charset="0"/>
                <a:cs typeface="Times New Roman" panose="02020603050405020304" pitchFamily="18" charset="0"/>
              </a:rPr>
              <a:t>Σοφια</a:t>
            </a:r>
            <a:r>
              <a:rPr lang="el-GR" sz="1800" b="1" dirty="0">
                <a:solidFill>
                  <a:schemeClr val="accent1">
                    <a:lumMod val="50000"/>
                  </a:schemeClr>
                </a:solidFill>
                <a:latin typeface="+mn-lt"/>
                <a:ea typeface="Cambria" panose="02040503050406030204" pitchFamily="18" charset="0"/>
                <a:cs typeface="Times New Roman" panose="02020603050405020304" pitchFamily="18" charset="0"/>
              </a:rPr>
              <a:t>», </a:t>
            </a:r>
            <a:r>
              <a:rPr lang="el-GR" sz="1800" b="1" dirty="0" err="1">
                <a:solidFill>
                  <a:schemeClr val="accent1">
                    <a:lumMod val="50000"/>
                  </a:schemeClr>
                </a:solidFill>
                <a:latin typeface="+mn-lt"/>
                <a:ea typeface="Cambria" panose="02040503050406030204" pitchFamily="18" charset="0"/>
                <a:cs typeface="Times New Roman" panose="02020603050405020304" pitchFamily="18" charset="0"/>
              </a:rPr>
              <a:t>Αθηνα</a:t>
            </a:r>
            <a:r>
              <a:rPr lang="el-GR" sz="1800" b="1" baseline="30000" dirty="0">
                <a:solidFill>
                  <a:schemeClr val="accent1">
                    <a:lumMod val="50000"/>
                  </a:schemeClr>
                </a:solidFill>
                <a:latin typeface="+mn-lt"/>
                <a:ea typeface="Cambria" panose="02040503050406030204" pitchFamily="18" charset="0"/>
                <a:cs typeface="Times New Roman" panose="02020603050405020304" pitchFamily="18" charset="0"/>
              </a:rPr>
              <a:t> </a:t>
            </a:r>
            <a:endParaRPr lang="en-US" sz="1800" b="1" dirty="0">
              <a:solidFill>
                <a:schemeClr val="accent1">
                  <a:lumMod val="50000"/>
                </a:schemeClr>
              </a:solidFill>
              <a:latin typeface="+mn-lt"/>
              <a:ea typeface="Cambria" panose="02040503050406030204" pitchFamily="18" charset="0"/>
              <a:cs typeface="Times New Roman" panose="02020603050405020304" pitchFamily="18" charset="0"/>
            </a:endParaRPr>
          </a:p>
          <a:p>
            <a:pPr algn="ctr"/>
            <a:endParaRPr lang="el-GR" sz="1800" b="1" dirty="0">
              <a:solidFill>
                <a:schemeClr val="accent1">
                  <a:lumMod val="50000"/>
                </a:schemeClr>
              </a:solidFill>
              <a:latin typeface="+mn-lt"/>
              <a:ea typeface="Cambria" panose="02040503050406030204" pitchFamily="18" charset="0"/>
            </a:endParaRPr>
          </a:p>
        </p:txBody>
      </p:sp>
    </p:spTree>
    <p:extLst>
      <p:ext uri="{BB962C8B-B14F-4D97-AF65-F5344CB8AC3E}">
        <p14:creationId xmlns:p14="http://schemas.microsoft.com/office/powerpoint/2010/main" val="356544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69DD50-AB45-4A7B-BC44-A715FAACEBA4}"/>
              </a:ext>
            </a:extLst>
          </p:cNvPr>
          <p:cNvSpPr txBox="1"/>
          <p:nvPr/>
        </p:nvSpPr>
        <p:spPr>
          <a:xfrm>
            <a:off x="628650" y="438299"/>
            <a:ext cx="6096000" cy="369332"/>
          </a:xfrm>
          <a:prstGeom prst="rect">
            <a:avLst/>
          </a:prstGeom>
          <a:noFill/>
        </p:spPr>
        <p:txBody>
          <a:bodyPr wrap="square">
            <a:spAutoFit/>
          </a:bodyPr>
          <a:lstStyle/>
          <a:p>
            <a:r>
              <a:rPr lang="el-GR" b="1" dirty="0">
                <a:solidFill>
                  <a:schemeClr val="accent1">
                    <a:lumMod val="50000"/>
                  </a:schemeClr>
                </a:solidFill>
              </a:rPr>
              <a:t>ΛΕΜΦΩΜΑ ΗΟDGKIN Διάγνωση – Ιστολογικοί τύποι </a:t>
            </a:r>
          </a:p>
        </p:txBody>
      </p:sp>
      <p:sp>
        <p:nvSpPr>
          <p:cNvPr id="8" name="TextBox 7">
            <a:extLst>
              <a:ext uri="{FF2B5EF4-FFF2-40B4-BE49-F238E27FC236}">
                <a16:creationId xmlns:a16="http://schemas.microsoft.com/office/drawing/2014/main" id="{4E29A891-B08A-4B41-BB74-8CB247CE44FF}"/>
              </a:ext>
            </a:extLst>
          </p:cNvPr>
          <p:cNvSpPr txBox="1"/>
          <p:nvPr/>
        </p:nvSpPr>
        <p:spPr>
          <a:xfrm>
            <a:off x="733424" y="957560"/>
            <a:ext cx="10429579" cy="646331"/>
          </a:xfrm>
          <a:prstGeom prst="rect">
            <a:avLst/>
          </a:prstGeom>
          <a:noFill/>
        </p:spPr>
        <p:txBody>
          <a:bodyPr wrap="square">
            <a:spAutoFit/>
          </a:bodyPr>
          <a:lstStyle/>
          <a:p>
            <a:pPr algn="r"/>
            <a:r>
              <a:rPr lang="el-GR" b="1" dirty="0">
                <a:solidFill>
                  <a:srgbClr val="C00000"/>
                </a:solidFill>
              </a:rPr>
              <a:t>Σύμφωνα με την  υπάρχουσα ταξινόμηση της WHO</a:t>
            </a:r>
            <a:r>
              <a:rPr lang="en-GB" b="1" dirty="0">
                <a:solidFill>
                  <a:srgbClr val="C00000"/>
                </a:solidFill>
              </a:rPr>
              <a:t> </a:t>
            </a:r>
            <a:r>
              <a:rPr lang="el-GR" b="1" dirty="0">
                <a:solidFill>
                  <a:srgbClr val="C00000"/>
                </a:solidFill>
              </a:rPr>
              <a:t>2016, οι υποκατηγορίες του </a:t>
            </a:r>
            <a:r>
              <a:rPr lang="el-GR" b="1" dirty="0" err="1">
                <a:solidFill>
                  <a:srgbClr val="C00000"/>
                </a:solidFill>
              </a:rPr>
              <a:t>Hodgkin</a:t>
            </a:r>
            <a:r>
              <a:rPr lang="el-GR" b="1" dirty="0">
                <a:solidFill>
                  <a:srgbClr val="C00000"/>
                </a:solidFill>
              </a:rPr>
              <a:t> λεμφώματος (HL)  είναι οι παρακάτω: </a:t>
            </a:r>
          </a:p>
        </p:txBody>
      </p:sp>
      <p:graphicFrame>
        <p:nvGraphicFramePr>
          <p:cNvPr id="10" name="TextBox 2">
            <a:extLst>
              <a:ext uri="{FF2B5EF4-FFF2-40B4-BE49-F238E27FC236}">
                <a16:creationId xmlns:a16="http://schemas.microsoft.com/office/drawing/2014/main" id="{2C9AEFFF-40B4-4886-8B02-E7904C5D35A4}"/>
              </a:ext>
            </a:extLst>
          </p:cNvPr>
          <p:cNvGraphicFramePr/>
          <p:nvPr>
            <p:extLst>
              <p:ext uri="{D42A27DB-BD31-4B8C-83A1-F6EECF244321}">
                <p14:modId xmlns:p14="http://schemas.microsoft.com/office/powerpoint/2010/main" val="749496546"/>
              </p:ext>
            </p:extLst>
          </p:nvPr>
        </p:nvGraphicFramePr>
        <p:xfrm>
          <a:off x="435301" y="1703338"/>
          <a:ext cx="11518574" cy="4247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134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175A9F-1714-4162-9D39-F4A8B822CBB4}"/>
              </a:ext>
            </a:extLst>
          </p:cNvPr>
          <p:cNvSpPr txBox="1"/>
          <p:nvPr/>
        </p:nvSpPr>
        <p:spPr>
          <a:xfrm>
            <a:off x="169878" y="238980"/>
            <a:ext cx="11651531" cy="5352234"/>
          </a:xfrm>
          <a:prstGeom prst="rect">
            <a:avLst/>
          </a:prstGeom>
          <a:noFill/>
        </p:spPr>
        <p:txBody>
          <a:bodyPr wrap="square">
            <a:spAutoFit/>
          </a:bodyPr>
          <a:lstStyle/>
          <a:p>
            <a:pPr>
              <a:lnSpc>
                <a:spcPct val="115000"/>
              </a:lnSpc>
              <a:spcAft>
                <a:spcPts val="1000"/>
              </a:spcAft>
            </a:pPr>
            <a:r>
              <a:rPr lang="el-GR" sz="1800" dirty="0">
                <a:solidFill>
                  <a:schemeClr val="accent1">
                    <a:lumMod val="50000"/>
                  </a:schemeClr>
                </a:solidFill>
                <a:effectLst/>
                <a:ea typeface="Times New Roman" panose="02020603050405020304" pitchFamily="18" charset="0"/>
                <a:cs typeface="Times New Roman" panose="02020603050405020304" pitchFamily="18" charset="0"/>
              </a:rPr>
              <a:t> </a:t>
            </a:r>
            <a:endParaRPr lang="el-GR" dirty="0">
              <a:solidFill>
                <a:schemeClr val="accent1">
                  <a:lumMod val="50000"/>
                </a:schemeClr>
              </a:solidFill>
              <a:effectLst/>
              <a:ea typeface="Calibri" panose="020F0502020204030204" pitchFamily="34" charset="0"/>
              <a:cs typeface="Times New Roman" panose="02020603050405020304" pitchFamily="18" charset="0"/>
            </a:endParaRPr>
          </a:p>
          <a:p>
            <a:pPr>
              <a:lnSpc>
                <a:spcPct val="115000"/>
              </a:lnSpc>
              <a:spcAft>
                <a:spcPts val="1000"/>
              </a:spcAft>
            </a:pPr>
            <a:r>
              <a:rPr lang="el-GR" b="1" u="sng" dirty="0">
                <a:solidFill>
                  <a:schemeClr val="accent1">
                    <a:lumMod val="50000"/>
                  </a:schemeClr>
                </a:solidFill>
                <a:effectLst/>
                <a:ea typeface="Times New Roman" panose="02020603050405020304" pitchFamily="18" charset="0"/>
                <a:cs typeface="Times New Roman" panose="02020603050405020304" pitchFamily="18" charset="0"/>
              </a:rPr>
              <a:t>Παράγοντες κινδύνου:</a:t>
            </a:r>
            <a:endParaRPr lang="el-GR" dirty="0">
              <a:solidFill>
                <a:schemeClr val="accent1">
                  <a:lumMod val="50000"/>
                </a:schemeClr>
              </a:solidFill>
              <a:effectLst/>
              <a:ea typeface="Calibri" panose="020F0502020204030204" pitchFamily="34" charset="0"/>
              <a:cs typeface="Times New Roman" panose="02020603050405020304" pitchFamily="18" charset="0"/>
            </a:endParaRPr>
          </a:p>
          <a:p>
            <a:pPr>
              <a:lnSpc>
                <a:spcPct val="115000"/>
              </a:lnSpc>
              <a:spcAft>
                <a:spcPts val="1000"/>
              </a:spcAft>
            </a:pPr>
            <a:r>
              <a:rPr lang="el-GR" sz="1800" b="1" dirty="0">
                <a:solidFill>
                  <a:srgbClr val="C00000"/>
                </a:solidFill>
                <a:effectLst/>
                <a:ea typeface="Times New Roman" panose="02020603050405020304" pitchFamily="18" charset="0"/>
                <a:cs typeface="Times New Roman" panose="02020603050405020304" pitchFamily="18" charset="0"/>
              </a:rPr>
              <a:t>Οι παράγοντες κινδύνου εμφάνισης λεμφώματος </a:t>
            </a:r>
            <a:r>
              <a:rPr lang="el-GR" sz="1800" b="1" dirty="0" err="1">
                <a:solidFill>
                  <a:srgbClr val="C00000"/>
                </a:solidFill>
                <a:effectLst/>
                <a:ea typeface="Times New Roman" panose="02020603050405020304" pitchFamily="18" charset="0"/>
                <a:cs typeface="Times New Roman" panose="02020603050405020304" pitchFamily="18" charset="0"/>
              </a:rPr>
              <a:t>Hodgkin</a:t>
            </a:r>
            <a:r>
              <a:rPr lang="el-GR" sz="1800" b="1" dirty="0">
                <a:solidFill>
                  <a:srgbClr val="C00000"/>
                </a:solidFill>
                <a:effectLst/>
                <a:ea typeface="Times New Roman" panose="02020603050405020304" pitchFamily="18" charset="0"/>
                <a:cs typeface="Times New Roman" panose="02020603050405020304" pitchFamily="18" charset="0"/>
              </a:rPr>
              <a:t> περιλαμβάνουν:</a:t>
            </a:r>
          </a:p>
          <a:p>
            <a:pPr>
              <a:lnSpc>
                <a:spcPct val="115000"/>
              </a:lnSpc>
              <a:spcAft>
                <a:spcPts val="1000"/>
              </a:spcAft>
            </a:pPr>
            <a:endParaRPr lang="el-GR" sz="1600" dirty="0">
              <a:solidFill>
                <a:schemeClr val="accent1">
                  <a:lumMod val="50000"/>
                </a:schemeClr>
              </a:solidFill>
              <a:effectLst/>
              <a:ea typeface="Calibri" panose="020F0502020204030204" pitchFamily="34"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r>
              <a:rPr lang="el-GR" sz="1800" b="1" dirty="0">
                <a:solidFill>
                  <a:schemeClr val="accent1">
                    <a:lumMod val="50000"/>
                  </a:schemeClr>
                </a:solidFill>
                <a:effectLst/>
                <a:ea typeface="Times New Roman" panose="02020603050405020304" pitchFamily="18" charset="0"/>
                <a:cs typeface="Times New Roman" panose="02020603050405020304" pitchFamily="18" charset="0"/>
              </a:rPr>
              <a:t>Ηλικία: </a:t>
            </a:r>
            <a:r>
              <a:rPr lang="el-GR" sz="1800" dirty="0">
                <a:solidFill>
                  <a:schemeClr val="accent1">
                    <a:lumMod val="50000"/>
                  </a:schemeClr>
                </a:solidFill>
                <a:effectLst/>
                <a:ea typeface="Times New Roman" panose="02020603050405020304" pitchFamily="18" charset="0"/>
                <a:cs typeface="Times New Roman" panose="02020603050405020304" pitchFamily="18" charset="0"/>
              </a:rPr>
              <a:t>Οι περισσότερες περιπτώσεις λεμφώματος </a:t>
            </a:r>
            <a:r>
              <a:rPr lang="el-GR" sz="1800" dirty="0" err="1">
                <a:solidFill>
                  <a:schemeClr val="accent1">
                    <a:lumMod val="50000"/>
                  </a:schemeClr>
                </a:solidFill>
                <a:effectLst/>
                <a:ea typeface="Times New Roman" panose="02020603050405020304" pitchFamily="18" charset="0"/>
                <a:cs typeface="Times New Roman" panose="02020603050405020304" pitchFamily="18" charset="0"/>
              </a:rPr>
              <a:t>Hodgkin</a:t>
            </a:r>
            <a:r>
              <a:rPr lang="el-GR" sz="1800" dirty="0">
                <a:solidFill>
                  <a:schemeClr val="accent1">
                    <a:lumMod val="50000"/>
                  </a:schemeClr>
                </a:solidFill>
                <a:effectLst/>
                <a:ea typeface="Times New Roman" panose="02020603050405020304" pitchFamily="18" charset="0"/>
                <a:cs typeface="Times New Roman" panose="02020603050405020304" pitchFamily="18" charset="0"/>
              </a:rPr>
              <a:t> έχουν βρεθεί σε άτομα ηλικίας μεταξύ 15 με 30 ετών όπως επίσης και άνω των 50 ετών</a:t>
            </a:r>
            <a:endParaRPr lang="el-GR" sz="1600" dirty="0">
              <a:solidFill>
                <a:schemeClr val="accent1">
                  <a:lumMod val="50000"/>
                </a:schemeClr>
              </a:solidFill>
              <a:effectLst/>
              <a:ea typeface="Calibri" panose="020F0502020204030204" pitchFamily="34"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r>
              <a:rPr lang="el-GR" sz="1800" b="1" dirty="0">
                <a:solidFill>
                  <a:schemeClr val="accent1">
                    <a:lumMod val="50000"/>
                  </a:schemeClr>
                </a:solidFill>
                <a:effectLst/>
                <a:ea typeface="Times New Roman" panose="02020603050405020304" pitchFamily="18" charset="0"/>
                <a:cs typeface="Times New Roman" panose="02020603050405020304" pitchFamily="18" charset="0"/>
              </a:rPr>
              <a:t>Οικογενειακό ιστορικό: </a:t>
            </a:r>
            <a:r>
              <a:rPr lang="el-GR" sz="1800" dirty="0">
                <a:solidFill>
                  <a:schemeClr val="accent1">
                    <a:lumMod val="50000"/>
                  </a:schemeClr>
                </a:solidFill>
                <a:effectLst/>
                <a:ea typeface="Times New Roman" panose="02020603050405020304" pitchFamily="18" charset="0"/>
                <a:cs typeface="Times New Roman" panose="02020603050405020304" pitchFamily="18" charset="0"/>
              </a:rPr>
              <a:t>θετικό οικογενειακό ιστορικό αυξάνει τον κίνδυνο ανάπτυξης λεμφώματος </a:t>
            </a:r>
            <a:r>
              <a:rPr lang="el-GR" sz="1800" dirty="0" err="1">
                <a:solidFill>
                  <a:schemeClr val="accent1">
                    <a:lumMod val="50000"/>
                  </a:schemeClr>
                </a:solidFill>
                <a:effectLst/>
                <a:ea typeface="Times New Roman" panose="02020603050405020304" pitchFamily="18" charset="0"/>
                <a:cs typeface="Times New Roman" panose="02020603050405020304" pitchFamily="18" charset="0"/>
              </a:rPr>
              <a:t>Hodgkin</a:t>
            </a:r>
            <a:endParaRPr lang="el-GR" sz="1600" dirty="0">
              <a:solidFill>
                <a:schemeClr val="accent1">
                  <a:lumMod val="50000"/>
                </a:schemeClr>
              </a:solidFill>
              <a:effectLst/>
              <a:ea typeface="Calibri" panose="020F0502020204030204" pitchFamily="34"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r>
              <a:rPr lang="el-GR" sz="1800" b="1" dirty="0">
                <a:solidFill>
                  <a:schemeClr val="accent1">
                    <a:lumMod val="50000"/>
                  </a:schemeClr>
                </a:solidFill>
                <a:effectLst/>
                <a:ea typeface="Times New Roman" panose="02020603050405020304" pitchFamily="18" charset="0"/>
                <a:cs typeface="Times New Roman" panose="02020603050405020304" pitchFamily="18" charset="0"/>
              </a:rPr>
              <a:t>Φύλο: </a:t>
            </a:r>
            <a:r>
              <a:rPr lang="el-GR" sz="1800" dirty="0">
                <a:solidFill>
                  <a:schemeClr val="accent1">
                    <a:lumMod val="50000"/>
                  </a:schemeClr>
                </a:solidFill>
                <a:effectLst/>
                <a:ea typeface="Times New Roman" panose="02020603050405020304" pitchFamily="18" charset="0"/>
                <a:cs typeface="Times New Roman" panose="02020603050405020304" pitchFamily="18" charset="0"/>
              </a:rPr>
              <a:t>Οι άντρες έχουν υψηλότερο κίνδυνο εμφάνισης</a:t>
            </a:r>
            <a:endParaRPr lang="el-GR" sz="1600" dirty="0">
              <a:solidFill>
                <a:schemeClr val="accent1">
                  <a:lumMod val="50000"/>
                </a:schemeClr>
              </a:solidFill>
              <a:effectLst/>
              <a:ea typeface="Calibri" panose="020F0502020204030204" pitchFamily="34"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r>
              <a:rPr lang="el-GR" sz="1800" b="1" dirty="0">
                <a:solidFill>
                  <a:schemeClr val="accent1">
                    <a:lumMod val="50000"/>
                  </a:schemeClr>
                </a:solidFill>
                <a:effectLst/>
                <a:ea typeface="Times New Roman" panose="02020603050405020304" pitchFamily="18" charset="0"/>
                <a:cs typeface="Times New Roman" panose="02020603050405020304" pitchFamily="18" charset="0"/>
              </a:rPr>
              <a:t>Λοίμωξη </a:t>
            </a:r>
            <a:r>
              <a:rPr lang="el-GR" sz="1800" b="1" dirty="0" err="1">
                <a:solidFill>
                  <a:schemeClr val="accent1">
                    <a:lumMod val="50000"/>
                  </a:schemeClr>
                </a:solidFill>
                <a:effectLst/>
                <a:ea typeface="Times New Roman" panose="02020603050405020304" pitchFamily="18" charset="0"/>
                <a:cs typeface="Times New Roman" panose="02020603050405020304" pitchFamily="18" charset="0"/>
              </a:rPr>
              <a:t>Epstein</a:t>
            </a:r>
            <a:r>
              <a:rPr lang="el-GR" sz="1800" b="1" dirty="0">
                <a:solidFill>
                  <a:schemeClr val="accent1">
                    <a:lumMod val="50000"/>
                  </a:schemeClr>
                </a:solidFill>
                <a:effectLst/>
                <a:ea typeface="Times New Roman" panose="02020603050405020304" pitchFamily="18" charset="0"/>
                <a:cs typeface="Times New Roman" panose="02020603050405020304" pitchFamily="18" charset="0"/>
              </a:rPr>
              <a:t>-</a:t>
            </a:r>
            <a:r>
              <a:rPr lang="el-GR" sz="1800" b="1" dirty="0" err="1">
                <a:solidFill>
                  <a:schemeClr val="accent1">
                    <a:lumMod val="50000"/>
                  </a:schemeClr>
                </a:solidFill>
                <a:effectLst/>
                <a:ea typeface="Times New Roman" panose="02020603050405020304" pitchFamily="18" charset="0"/>
                <a:cs typeface="Times New Roman" panose="02020603050405020304" pitchFamily="18" charset="0"/>
              </a:rPr>
              <a:t>Barr</a:t>
            </a:r>
            <a:r>
              <a:rPr lang="el-GR" sz="1800" b="1" dirty="0">
                <a:solidFill>
                  <a:schemeClr val="accent1">
                    <a:lumMod val="50000"/>
                  </a:schemeClr>
                </a:solidFill>
                <a:effectLst/>
                <a:ea typeface="Times New Roman" panose="02020603050405020304" pitchFamily="18" charset="0"/>
                <a:cs typeface="Times New Roman" panose="02020603050405020304" pitchFamily="18" charset="0"/>
              </a:rPr>
              <a:t>: </a:t>
            </a:r>
            <a:r>
              <a:rPr lang="el-GR" sz="1800" dirty="0">
                <a:solidFill>
                  <a:schemeClr val="accent1">
                    <a:lumMod val="50000"/>
                  </a:schemeClr>
                </a:solidFill>
                <a:effectLst/>
                <a:ea typeface="Times New Roman" panose="02020603050405020304" pitchFamily="18" charset="0"/>
                <a:cs typeface="Times New Roman" panose="02020603050405020304" pitchFamily="18" charset="0"/>
              </a:rPr>
              <a:t>Λοιμώξεις από τον ιό </a:t>
            </a:r>
            <a:r>
              <a:rPr lang="el-GR" sz="1800" dirty="0" err="1">
                <a:solidFill>
                  <a:schemeClr val="accent1">
                    <a:lumMod val="50000"/>
                  </a:schemeClr>
                </a:solidFill>
                <a:effectLst/>
                <a:ea typeface="Times New Roman" panose="02020603050405020304" pitchFamily="18" charset="0"/>
                <a:cs typeface="Times New Roman" panose="02020603050405020304" pitchFamily="18" charset="0"/>
              </a:rPr>
              <a:t>Epstein</a:t>
            </a:r>
            <a:r>
              <a:rPr lang="el-GR" sz="1800" dirty="0">
                <a:solidFill>
                  <a:schemeClr val="accent1">
                    <a:lumMod val="50000"/>
                  </a:schemeClr>
                </a:solidFill>
                <a:effectLst/>
                <a:ea typeface="Times New Roman" panose="02020603050405020304" pitchFamily="18" charset="0"/>
                <a:cs typeface="Times New Roman" panose="02020603050405020304" pitchFamily="18" charset="0"/>
              </a:rPr>
              <a:t>-</a:t>
            </a:r>
            <a:r>
              <a:rPr lang="el-GR" sz="1800" dirty="0" err="1">
                <a:solidFill>
                  <a:schemeClr val="accent1">
                    <a:lumMod val="50000"/>
                  </a:schemeClr>
                </a:solidFill>
                <a:effectLst/>
                <a:ea typeface="Times New Roman" panose="02020603050405020304" pitchFamily="18" charset="0"/>
                <a:cs typeface="Times New Roman" panose="02020603050405020304" pitchFamily="18" charset="0"/>
              </a:rPr>
              <a:t>Barr</a:t>
            </a:r>
            <a:r>
              <a:rPr lang="el-GR" sz="1800" dirty="0">
                <a:solidFill>
                  <a:schemeClr val="accent1">
                    <a:lumMod val="50000"/>
                  </a:schemeClr>
                </a:solidFill>
                <a:effectLst/>
                <a:ea typeface="Times New Roman" panose="02020603050405020304" pitchFamily="18" charset="0"/>
                <a:cs typeface="Times New Roman" panose="02020603050405020304" pitchFamily="18" charset="0"/>
              </a:rPr>
              <a:t> αυξάνουν τον κίνδυνο λεμφώματος </a:t>
            </a:r>
            <a:r>
              <a:rPr lang="el-GR" sz="1800" dirty="0" err="1">
                <a:solidFill>
                  <a:schemeClr val="accent1">
                    <a:lumMod val="50000"/>
                  </a:schemeClr>
                </a:solidFill>
                <a:effectLst/>
                <a:ea typeface="Times New Roman" panose="02020603050405020304" pitchFamily="18" charset="0"/>
                <a:cs typeface="Times New Roman" panose="02020603050405020304" pitchFamily="18" charset="0"/>
              </a:rPr>
              <a:t>Hodgkin</a:t>
            </a:r>
            <a:endParaRPr lang="el-GR" sz="1600" dirty="0">
              <a:solidFill>
                <a:schemeClr val="accent1">
                  <a:lumMod val="50000"/>
                </a:schemeClr>
              </a:solidFill>
              <a:effectLst/>
              <a:ea typeface="Calibri" panose="020F0502020204030204" pitchFamily="34"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r>
              <a:rPr lang="el-GR" sz="1800" b="1" dirty="0">
                <a:solidFill>
                  <a:schemeClr val="accent1">
                    <a:lumMod val="50000"/>
                  </a:schemeClr>
                </a:solidFill>
                <a:effectLst/>
                <a:ea typeface="Times New Roman" panose="02020603050405020304" pitchFamily="18" charset="0"/>
                <a:cs typeface="Times New Roman" panose="02020603050405020304" pitchFamily="18" charset="0"/>
              </a:rPr>
              <a:t>Αδύνατο ανοσοποιητικό σύστημα: </a:t>
            </a:r>
            <a:r>
              <a:rPr lang="el-GR" sz="1800" dirty="0">
                <a:solidFill>
                  <a:schemeClr val="accent1">
                    <a:lumMod val="50000"/>
                  </a:schemeClr>
                </a:solidFill>
                <a:effectLst/>
                <a:ea typeface="Times New Roman" panose="02020603050405020304" pitchFamily="18" charset="0"/>
                <a:cs typeface="Times New Roman" panose="02020603050405020304" pitchFamily="18" charset="0"/>
              </a:rPr>
              <a:t>Ένα επιβαρυμένο ανοσοποιητικό σύστημα είτε από HIV / AIDS ή από μεταμόσχευση οργάνου, που απαιτούν φάρμακα για την καταστολή της απόκρισης του, αυξάνουν τον κίνδυνο λεμφώματος </a:t>
            </a:r>
            <a:r>
              <a:rPr lang="el-GR" sz="1800" dirty="0" err="1">
                <a:solidFill>
                  <a:schemeClr val="accent1">
                    <a:lumMod val="50000"/>
                  </a:schemeClr>
                </a:solidFill>
                <a:effectLst/>
                <a:ea typeface="Times New Roman" panose="02020603050405020304" pitchFamily="18" charset="0"/>
                <a:cs typeface="Times New Roman" panose="02020603050405020304" pitchFamily="18" charset="0"/>
              </a:rPr>
              <a:t>Hodgkin</a:t>
            </a:r>
            <a:r>
              <a:rPr lang="el-GR" sz="1800" dirty="0">
                <a:solidFill>
                  <a:schemeClr val="accent1">
                    <a:lumMod val="50000"/>
                  </a:schemeClr>
                </a:solidFill>
                <a:effectLst/>
                <a:ea typeface="Times New Roman" panose="02020603050405020304" pitchFamily="18" charset="0"/>
                <a:cs typeface="Times New Roman" panose="02020603050405020304" pitchFamily="18" charset="0"/>
              </a:rPr>
              <a:t>.</a:t>
            </a:r>
            <a:endParaRPr lang="el-GR" sz="1600" dirty="0">
              <a:solidFill>
                <a:schemeClr val="accent1">
                  <a:lumMod val="50000"/>
                </a:schemeClr>
              </a:solidFill>
              <a:effectLst/>
              <a:ea typeface="Calibri" panose="020F0502020204030204" pitchFamily="34" charset="0"/>
              <a:cs typeface="Times New Roman" panose="02020603050405020304" pitchFamily="18" charset="0"/>
            </a:endParaRPr>
          </a:p>
          <a:p>
            <a:pPr>
              <a:lnSpc>
                <a:spcPct val="115000"/>
              </a:lnSpc>
              <a:spcAft>
                <a:spcPts val="1000"/>
              </a:spcAft>
            </a:pPr>
            <a:r>
              <a:rPr lang="el-GR" sz="1800" dirty="0">
                <a:solidFill>
                  <a:schemeClr val="accent1">
                    <a:lumMod val="50000"/>
                  </a:schemeClr>
                </a:solidFill>
                <a:effectLst/>
                <a:ea typeface="Times New Roman" panose="02020603050405020304" pitchFamily="18" charset="0"/>
                <a:cs typeface="Times New Roman" panose="02020603050405020304" pitchFamily="18" charset="0"/>
              </a:rPr>
              <a:t>  </a:t>
            </a:r>
            <a:endParaRPr lang="el-GR" sz="1600" dirty="0">
              <a:solidFill>
                <a:schemeClr val="accent1">
                  <a:lumMod val="50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6204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2496C0-64A8-4683-9586-81BAD9D1EAAC}"/>
              </a:ext>
            </a:extLst>
          </p:cNvPr>
          <p:cNvSpPr txBox="1"/>
          <p:nvPr/>
        </p:nvSpPr>
        <p:spPr>
          <a:xfrm>
            <a:off x="279728" y="3763715"/>
            <a:ext cx="10105534" cy="2585323"/>
          </a:xfrm>
          <a:prstGeom prst="rect">
            <a:avLst/>
          </a:prstGeom>
          <a:noFill/>
        </p:spPr>
        <p:txBody>
          <a:bodyPr wrap="square">
            <a:spAutoFit/>
          </a:bodyPr>
          <a:lstStyle/>
          <a:p>
            <a:r>
              <a:rPr lang="el-GR" b="1" dirty="0">
                <a:solidFill>
                  <a:schemeClr val="accent1">
                    <a:lumMod val="50000"/>
                  </a:schemeClr>
                </a:solidFill>
              </a:rPr>
              <a:t>Πιθανή ηπατομεγαλία </a:t>
            </a:r>
          </a:p>
          <a:p>
            <a:r>
              <a:rPr lang="el-GR" b="1" dirty="0">
                <a:solidFill>
                  <a:schemeClr val="accent1">
                    <a:lumMod val="50000"/>
                  </a:schemeClr>
                </a:solidFill>
              </a:rPr>
              <a:t>50% σπληνομεγαλία </a:t>
            </a:r>
          </a:p>
          <a:p>
            <a:r>
              <a:rPr lang="el-GR" b="1" dirty="0" err="1">
                <a:solidFill>
                  <a:schemeClr val="accent1">
                    <a:lumMod val="50000"/>
                  </a:schemeClr>
                </a:solidFill>
              </a:rPr>
              <a:t>Εξωλεμφαδενικές</a:t>
            </a:r>
            <a:r>
              <a:rPr lang="el-GR" b="1" dirty="0">
                <a:solidFill>
                  <a:schemeClr val="accent1">
                    <a:lumMod val="50000"/>
                  </a:schemeClr>
                </a:solidFill>
              </a:rPr>
              <a:t> εντοπίσεις-ασυνήθεις</a:t>
            </a:r>
          </a:p>
          <a:p>
            <a:pPr marL="742950" lvl="1" indent="-285750">
              <a:buFont typeface="Arial" panose="020B0604020202020204" pitchFamily="34" charset="0"/>
              <a:buChar char="•"/>
            </a:pPr>
            <a:r>
              <a:rPr lang="el-GR" b="1" dirty="0">
                <a:solidFill>
                  <a:schemeClr val="accent1">
                    <a:lumMod val="50000"/>
                  </a:schemeClr>
                </a:solidFill>
              </a:rPr>
              <a:t> </a:t>
            </a:r>
            <a:r>
              <a:rPr lang="el-GR" sz="1600" dirty="0">
                <a:solidFill>
                  <a:schemeClr val="accent1">
                    <a:lumMod val="50000"/>
                  </a:schemeClr>
                </a:solidFill>
              </a:rPr>
              <a:t>πνεύμονες, ΚΝΣ, δέρμα, οστά</a:t>
            </a:r>
          </a:p>
          <a:p>
            <a:r>
              <a:rPr lang="el-GR" b="1" dirty="0">
                <a:solidFill>
                  <a:schemeClr val="accent1">
                    <a:lumMod val="50000"/>
                  </a:schemeClr>
                </a:solidFill>
              </a:rPr>
              <a:t>20-30% Β-συμπτώματα: </a:t>
            </a:r>
          </a:p>
          <a:p>
            <a:pPr marL="742950" lvl="1" indent="-285750">
              <a:buFont typeface="Arial" panose="020B0604020202020204" pitchFamily="34" charset="0"/>
              <a:buChar char="•"/>
            </a:pPr>
            <a:r>
              <a:rPr lang="el-GR" dirty="0">
                <a:solidFill>
                  <a:schemeClr val="accent1">
                    <a:lumMod val="50000"/>
                  </a:schemeClr>
                </a:solidFill>
              </a:rPr>
              <a:t>	</a:t>
            </a:r>
            <a:r>
              <a:rPr lang="el-GR" sz="1600" dirty="0">
                <a:solidFill>
                  <a:schemeClr val="accent1">
                    <a:lumMod val="50000"/>
                  </a:schemeClr>
                </a:solidFill>
              </a:rPr>
              <a:t>πυρετός (κυματοειδής)</a:t>
            </a:r>
          </a:p>
          <a:p>
            <a:pPr marL="742950" lvl="1" indent="-285750">
              <a:buFont typeface="Arial" panose="020B0604020202020204" pitchFamily="34" charset="0"/>
              <a:buChar char="•"/>
            </a:pPr>
            <a:r>
              <a:rPr lang="el-GR" sz="1600" dirty="0">
                <a:solidFill>
                  <a:schemeClr val="accent1">
                    <a:lumMod val="50000"/>
                  </a:schemeClr>
                </a:solidFill>
              </a:rPr>
              <a:t>	απώλεια βάρους (&gt;10% του βάρους σώματος)</a:t>
            </a:r>
          </a:p>
          <a:p>
            <a:pPr marL="742950" lvl="1" indent="-285750">
              <a:buFont typeface="Arial" panose="020B0604020202020204" pitchFamily="34" charset="0"/>
              <a:buChar char="•"/>
            </a:pPr>
            <a:r>
              <a:rPr lang="el-GR" sz="1600" dirty="0">
                <a:solidFill>
                  <a:schemeClr val="accent1">
                    <a:lumMod val="50000"/>
                  </a:schemeClr>
                </a:solidFill>
              </a:rPr>
              <a:t>	εφιδρώσεις</a:t>
            </a:r>
          </a:p>
          <a:p>
            <a:r>
              <a:rPr lang="el-GR" b="1" dirty="0">
                <a:solidFill>
                  <a:schemeClr val="accent1">
                    <a:lumMod val="50000"/>
                  </a:schemeClr>
                </a:solidFill>
              </a:rPr>
              <a:t>Άλλα συμπτώματα, </a:t>
            </a:r>
            <a:r>
              <a:rPr lang="el-GR" dirty="0">
                <a:solidFill>
                  <a:schemeClr val="accent1">
                    <a:lumMod val="50000"/>
                  </a:schemeClr>
                </a:solidFill>
              </a:rPr>
              <a:t>όπως κνησμός, ανορεξία, αδυναμία, καταβολή δυνάμεων </a:t>
            </a:r>
          </a:p>
        </p:txBody>
      </p:sp>
      <p:pic>
        <p:nvPicPr>
          <p:cNvPr id="5" name="Εικόνα 4">
            <a:extLst>
              <a:ext uri="{FF2B5EF4-FFF2-40B4-BE49-F238E27FC236}">
                <a16:creationId xmlns:a16="http://schemas.microsoft.com/office/drawing/2014/main" id="{C49083E5-25AD-4F3B-AC0A-21F6B598CB25}"/>
              </a:ext>
            </a:extLst>
          </p:cNvPr>
          <p:cNvPicPr>
            <a:picLocks noChangeAspect="1"/>
          </p:cNvPicPr>
          <p:nvPr/>
        </p:nvPicPr>
        <p:blipFill>
          <a:blip r:embed="rId2"/>
          <a:stretch>
            <a:fillRect/>
          </a:stretch>
        </p:blipFill>
        <p:spPr>
          <a:xfrm>
            <a:off x="4107093" y="1001831"/>
            <a:ext cx="1097637" cy="1463516"/>
          </a:xfrm>
          <a:prstGeom prst="rect">
            <a:avLst/>
          </a:prstGeom>
        </p:spPr>
      </p:pic>
      <p:pic>
        <p:nvPicPr>
          <p:cNvPr id="6" name="Εικόνα 5">
            <a:extLst>
              <a:ext uri="{FF2B5EF4-FFF2-40B4-BE49-F238E27FC236}">
                <a16:creationId xmlns:a16="http://schemas.microsoft.com/office/drawing/2014/main" id="{54F6930B-76C4-49FA-AB84-F46A379D116E}"/>
              </a:ext>
            </a:extLst>
          </p:cNvPr>
          <p:cNvPicPr>
            <a:picLocks noChangeAspect="1"/>
          </p:cNvPicPr>
          <p:nvPr/>
        </p:nvPicPr>
        <p:blipFill>
          <a:blip r:embed="rId3"/>
          <a:stretch>
            <a:fillRect/>
          </a:stretch>
        </p:blipFill>
        <p:spPr>
          <a:xfrm>
            <a:off x="4655911" y="2273698"/>
            <a:ext cx="1719817" cy="1036172"/>
          </a:xfrm>
          <a:prstGeom prst="rect">
            <a:avLst/>
          </a:prstGeom>
        </p:spPr>
      </p:pic>
      <p:sp>
        <p:nvSpPr>
          <p:cNvPr id="7" name="TextBox 6">
            <a:extLst>
              <a:ext uri="{FF2B5EF4-FFF2-40B4-BE49-F238E27FC236}">
                <a16:creationId xmlns:a16="http://schemas.microsoft.com/office/drawing/2014/main" id="{E15A5A0E-1040-4487-BC4A-AAE228F07BC8}"/>
              </a:ext>
            </a:extLst>
          </p:cNvPr>
          <p:cNvSpPr txBox="1"/>
          <p:nvPr/>
        </p:nvSpPr>
        <p:spPr>
          <a:xfrm>
            <a:off x="822837" y="421344"/>
            <a:ext cx="6094428" cy="369332"/>
          </a:xfrm>
          <a:prstGeom prst="rect">
            <a:avLst/>
          </a:prstGeom>
          <a:noFill/>
        </p:spPr>
        <p:txBody>
          <a:bodyPr wrap="square">
            <a:spAutoFit/>
          </a:bodyPr>
          <a:lstStyle/>
          <a:p>
            <a:r>
              <a:rPr lang="el-GR" b="1" dirty="0">
                <a:solidFill>
                  <a:schemeClr val="accent1">
                    <a:lumMod val="50000"/>
                  </a:schemeClr>
                </a:solidFill>
              </a:rPr>
              <a:t>ΛΕΜΦΩΜΑ ΗΟDGKIN ΚΛΙΝΙΚΗ ΕΙΚΟΝΑ</a:t>
            </a:r>
          </a:p>
        </p:txBody>
      </p:sp>
      <p:sp>
        <p:nvSpPr>
          <p:cNvPr id="9" name="TextBox 8">
            <a:extLst>
              <a:ext uri="{FF2B5EF4-FFF2-40B4-BE49-F238E27FC236}">
                <a16:creationId xmlns:a16="http://schemas.microsoft.com/office/drawing/2014/main" id="{15B1DB36-6AE3-49C2-A159-13E70A751429}"/>
              </a:ext>
            </a:extLst>
          </p:cNvPr>
          <p:cNvSpPr txBox="1"/>
          <p:nvPr/>
        </p:nvSpPr>
        <p:spPr>
          <a:xfrm>
            <a:off x="5895975" y="972100"/>
            <a:ext cx="6096000" cy="369332"/>
          </a:xfrm>
          <a:prstGeom prst="rect">
            <a:avLst/>
          </a:prstGeom>
          <a:noFill/>
        </p:spPr>
        <p:txBody>
          <a:bodyPr wrap="square">
            <a:spAutoFit/>
          </a:bodyPr>
          <a:lstStyle/>
          <a:p>
            <a:pPr algn="ctr"/>
            <a:r>
              <a:rPr lang="el-GR" b="1" dirty="0">
                <a:solidFill>
                  <a:srgbClr val="C00000"/>
                </a:solidFill>
              </a:rPr>
              <a:t>Συχνά καθυστέρηση διάγνωσης λόγω ηπίων συμπτωμάτων</a:t>
            </a:r>
          </a:p>
        </p:txBody>
      </p:sp>
      <p:sp>
        <p:nvSpPr>
          <p:cNvPr id="12" name="TextBox 11">
            <a:extLst>
              <a:ext uri="{FF2B5EF4-FFF2-40B4-BE49-F238E27FC236}">
                <a16:creationId xmlns:a16="http://schemas.microsoft.com/office/drawing/2014/main" id="{D1A62340-1091-4A35-B2F6-B050C6B600DB}"/>
              </a:ext>
            </a:extLst>
          </p:cNvPr>
          <p:cNvSpPr txBox="1"/>
          <p:nvPr/>
        </p:nvSpPr>
        <p:spPr>
          <a:xfrm>
            <a:off x="279728" y="1774064"/>
            <a:ext cx="6096000" cy="1477328"/>
          </a:xfrm>
          <a:prstGeom prst="rect">
            <a:avLst/>
          </a:prstGeom>
          <a:noFill/>
        </p:spPr>
        <p:txBody>
          <a:bodyPr wrap="square">
            <a:spAutoFit/>
          </a:bodyPr>
          <a:lstStyle/>
          <a:p>
            <a:r>
              <a:rPr lang="el-GR" b="1" dirty="0">
                <a:solidFill>
                  <a:schemeClr val="accent1">
                    <a:lumMod val="50000"/>
                  </a:schemeClr>
                </a:solidFill>
              </a:rPr>
              <a:t>Ανώδυνη </a:t>
            </a:r>
            <a:r>
              <a:rPr lang="el-GR" b="1" dirty="0" err="1">
                <a:solidFill>
                  <a:schemeClr val="accent1">
                    <a:lumMod val="50000"/>
                  </a:schemeClr>
                </a:solidFill>
              </a:rPr>
              <a:t>λεμφαδενοπάθεια</a:t>
            </a:r>
            <a:r>
              <a:rPr lang="el-GR" b="1" dirty="0">
                <a:solidFill>
                  <a:schemeClr val="accent1">
                    <a:lumMod val="50000"/>
                  </a:schemeClr>
                </a:solidFill>
              </a:rPr>
              <a:t> </a:t>
            </a:r>
          </a:p>
          <a:p>
            <a:pPr marL="742950" lvl="1" indent="-285750">
              <a:buFont typeface="Arial" panose="020B0604020202020204" pitchFamily="34" charset="0"/>
              <a:buChar char="•"/>
            </a:pPr>
            <a:r>
              <a:rPr lang="el-GR" dirty="0">
                <a:solidFill>
                  <a:schemeClr val="accent1">
                    <a:lumMod val="50000"/>
                  </a:schemeClr>
                </a:solidFill>
              </a:rPr>
              <a:t>	60-80% τραχηλική εντόπιση </a:t>
            </a:r>
          </a:p>
          <a:p>
            <a:pPr marL="742950" lvl="1" indent="-285750">
              <a:buFont typeface="Arial" panose="020B0604020202020204" pitchFamily="34" charset="0"/>
              <a:buChar char="•"/>
            </a:pPr>
            <a:r>
              <a:rPr lang="el-GR" dirty="0">
                <a:solidFill>
                  <a:schemeClr val="accent1">
                    <a:lumMod val="50000"/>
                  </a:schemeClr>
                </a:solidFill>
              </a:rPr>
              <a:t>	Μασχαλιαίοι- 10-15% </a:t>
            </a:r>
          </a:p>
          <a:p>
            <a:pPr marL="742950" lvl="1" indent="-285750">
              <a:buFont typeface="Arial" panose="020B0604020202020204" pitchFamily="34" charset="0"/>
              <a:buChar char="•"/>
            </a:pPr>
            <a:r>
              <a:rPr lang="el-GR" dirty="0">
                <a:solidFill>
                  <a:schemeClr val="accent1">
                    <a:lumMod val="50000"/>
                  </a:schemeClr>
                </a:solidFill>
              </a:rPr>
              <a:t>	Βουβωνικοί-6-12% </a:t>
            </a:r>
          </a:p>
          <a:p>
            <a:pPr marL="742950" lvl="1" indent="-285750">
              <a:buFont typeface="Arial" panose="020B0604020202020204" pitchFamily="34" charset="0"/>
              <a:buChar char="•"/>
            </a:pPr>
            <a:r>
              <a:rPr lang="el-GR" dirty="0">
                <a:solidFill>
                  <a:schemeClr val="accent1">
                    <a:lumMod val="50000"/>
                  </a:schemeClr>
                </a:solidFill>
              </a:rPr>
              <a:t>	10-20%συμμετοχή </a:t>
            </a:r>
            <a:r>
              <a:rPr lang="el-GR" dirty="0" err="1">
                <a:solidFill>
                  <a:schemeClr val="accent1">
                    <a:lumMod val="50000"/>
                  </a:schemeClr>
                </a:solidFill>
              </a:rPr>
              <a:t>μεσοθωρακίου</a:t>
            </a:r>
            <a:r>
              <a:rPr lang="el-GR" dirty="0">
                <a:solidFill>
                  <a:schemeClr val="accent1">
                    <a:lumMod val="50000"/>
                  </a:schemeClr>
                </a:solidFill>
              </a:rPr>
              <a:t> </a:t>
            </a:r>
          </a:p>
        </p:txBody>
      </p:sp>
      <p:sp>
        <p:nvSpPr>
          <p:cNvPr id="13" name="TextBox 12">
            <a:extLst>
              <a:ext uri="{FF2B5EF4-FFF2-40B4-BE49-F238E27FC236}">
                <a16:creationId xmlns:a16="http://schemas.microsoft.com/office/drawing/2014/main" id="{0D55994E-44BD-4754-9783-1A5D0DC1A609}"/>
              </a:ext>
            </a:extLst>
          </p:cNvPr>
          <p:cNvSpPr txBox="1"/>
          <p:nvPr/>
        </p:nvSpPr>
        <p:spPr>
          <a:xfrm>
            <a:off x="279728" y="3417042"/>
            <a:ext cx="6096000" cy="369332"/>
          </a:xfrm>
          <a:prstGeom prst="rect">
            <a:avLst/>
          </a:prstGeom>
          <a:noFill/>
        </p:spPr>
        <p:txBody>
          <a:bodyPr wrap="square">
            <a:spAutoFit/>
          </a:bodyPr>
          <a:lstStyle/>
          <a:p>
            <a:r>
              <a:rPr lang="el-GR" b="1" dirty="0">
                <a:solidFill>
                  <a:schemeClr val="accent1">
                    <a:lumMod val="50000"/>
                  </a:schemeClr>
                </a:solidFill>
              </a:rPr>
              <a:t>Σύνδρομο </a:t>
            </a:r>
            <a:r>
              <a:rPr lang="el-GR" b="1" dirty="0" err="1">
                <a:solidFill>
                  <a:schemeClr val="accent1">
                    <a:lumMod val="50000"/>
                  </a:schemeClr>
                </a:solidFill>
              </a:rPr>
              <a:t>Ανω</a:t>
            </a:r>
            <a:r>
              <a:rPr lang="el-GR" b="1" dirty="0">
                <a:solidFill>
                  <a:schemeClr val="accent1">
                    <a:lumMod val="50000"/>
                  </a:schemeClr>
                </a:solidFill>
              </a:rPr>
              <a:t> Κοίλης Φλέβας-παράπλευρη κυκλοφορία </a:t>
            </a:r>
          </a:p>
        </p:txBody>
      </p:sp>
      <p:pic>
        <p:nvPicPr>
          <p:cNvPr id="16" name="Εικόνα 15">
            <a:extLst>
              <a:ext uri="{FF2B5EF4-FFF2-40B4-BE49-F238E27FC236}">
                <a16:creationId xmlns:a16="http://schemas.microsoft.com/office/drawing/2014/main" id="{EC6BC21C-0788-438F-9A9E-0CF5DDF3C15C}"/>
              </a:ext>
            </a:extLst>
          </p:cNvPr>
          <p:cNvPicPr>
            <a:picLocks noChangeAspect="1"/>
          </p:cNvPicPr>
          <p:nvPr/>
        </p:nvPicPr>
        <p:blipFill>
          <a:blip r:embed="rId4"/>
          <a:stretch>
            <a:fillRect/>
          </a:stretch>
        </p:blipFill>
        <p:spPr>
          <a:xfrm>
            <a:off x="6091561" y="3324523"/>
            <a:ext cx="1486532" cy="1424035"/>
          </a:xfrm>
          <a:prstGeom prst="rect">
            <a:avLst/>
          </a:prstGeom>
        </p:spPr>
      </p:pic>
      <p:pic>
        <p:nvPicPr>
          <p:cNvPr id="17" name="Εικόνα 16">
            <a:extLst>
              <a:ext uri="{FF2B5EF4-FFF2-40B4-BE49-F238E27FC236}">
                <a16:creationId xmlns:a16="http://schemas.microsoft.com/office/drawing/2014/main" id="{E66D1BD3-526C-4FB7-8652-0957614AE349}"/>
              </a:ext>
            </a:extLst>
          </p:cNvPr>
          <p:cNvPicPr>
            <a:picLocks noChangeAspect="1"/>
          </p:cNvPicPr>
          <p:nvPr/>
        </p:nvPicPr>
        <p:blipFill>
          <a:blip r:embed="rId5"/>
          <a:stretch>
            <a:fillRect/>
          </a:stretch>
        </p:blipFill>
        <p:spPr>
          <a:xfrm>
            <a:off x="7848080" y="3324523"/>
            <a:ext cx="1486532" cy="1424035"/>
          </a:xfrm>
          <a:prstGeom prst="rect">
            <a:avLst/>
          </a:prstGeom>
        </p:spPr>
      </p:pic>
    </p:spTree>
    <p:extLst>
      <p:ext uri="{BB962C8B-B14F-4D97-AF65-F5344CB8AC3E}">
        <p14:creationId xmlns:p14="http://schemas.microsoft.com/office/powerpoint/2010/main" val="45221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8FF6EE-E946-43C1-9BA5-81966DF4595D}"/>
              </a:ext>
            </a:extLst>
          </p:cNvPr>
          <p:cNvSpPr txBox="1"/>
          <p:nvPr/>
        </p:nvSpPr>
        <p:spPr>
          <a:xfrm>
            <a:off x="1461155" y="357083"/>
            <a:ext cx="9964132" cy="830997"/>
          </a:xfrm>
          <a:prstGeom prst="rect">
            <a:avLst/>
          </a:prstGeom>
          <a:noFill/>
        </p:spPr>
        <p:txBody>
          <a:bodyPr wrap="square">
            <a:spAutoFit/>
          </a:bodyPr>
          <a:lstStyle/>
          <a:p>
            <a:pPr algn="ctr"/>
            <a:r>
              <a:rPr lang="el-GR" sz="2400" b="1" i="0" dirty="0">
                <a:solidFill>
                  <a:schemeClr val="accent1">
                    <a:lumMod val="50000"/>
                  </a:schemeClr>
                </a:solidFill>
                <a:effectLst/>
              </a:rPr>
              <a:t>Εργαστηριακές εξετάσεις για τη διάγνωση, αρχική </a:t>
            </a:r>
            <a:r>
              <a:rPr lang="el-GR" sz="2400" b="1" i="0" dirty="0" err="1">
                <a:solidFill>
                  <a:schemeClr val="accent1">
                    <a:lumMod val="50000"/>
                  </a:schemeClr>
                </a:solidFill>
                <a:effectLst/>
              </a:rPr>
              <a:t>σταδιοποίηση</a:t>
            </a:r>
            <a:r>
              <a:rPr lang="el-GR" sz="2400" b="1" i="0" dirty="0">
                <a:solidFill>
                  <a:schemeClr val="accent1">
                    <a:lumMod val="50000"/>
                  </a:schemeClr>
                </a:solidFill>
                <a:effectLst/>
              </a:rPr>
              <a:t> και προγνωστική ταξινόμηση των ασθενών με λέμφωμα Hodgkin</a:t>
            </a:r>
          </a:p>
        </p:txBody>
      </p:sp>
      <p:pic>
        <p:nvPicPr>
          <p:cNvPr id="9" name="Picture 7">
            <a:extLst>
              <a:ext uri="{FF2B5EF4-FFF2-40B4-BE49-F238E27FC236}">
                <a16:creationId xmlns:a16="http://schemas.microsoft.com/office/drawing/2014/main" id="{202C17C9-9143-463B-B4B7-E0F00AA9935C}"/>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154" y="249806"/>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8B8888DD-E306-42C2-865C-8818171662BB}"/>
              </a:ext>
            </a:extLst>
          </p:cNvPr>
          <p:cNvSpPr txBox="1"/>
          <p:nvPr/>
        </p:nvSpPr>
        <p:spPr>
          <a:xfrm>
            <a:off x="275154" y="1685418"/>
            <a:ext cx="11781728" cy="5401479"/>
          </a:xfrm>
          <a:prstGeom prst="rect">
            <a:avLst/>
          </a:prstGeom>
          <a:noFill/>
        </p:spPr>
        <p:txBody>
          <a:bodyPr wrap="square" numCol="2">
            <a:spAutoFit/>
          </a:bodyPr>
          <a:lstStyle/>
          <a:p>
            <a:pPr algn="ctr"/>
            <a:r>
              <a:rPr lang="el-GR" sz="1400" b="1" dirty="0">
                <a:solidFill>
                  <a:srgbClr val="C00000"/>
                </a:solidFill>
              </a:rPr>
              <a:t>Οι απαραίτητες και εν δυνάμει απαραίτητες εξετάσεις για τη διάγνωση, </a:t>
            </a:r>
            <a:r>
              <a:rPr lang="el-GR" sz="1400" b="1" dirty="0" err="1">
                <a:solidFill>
                  <a:srgbClr val="C00000"/>
                </a:solidFill>
              </a:rPr>
              <a:t>σταδιοποίηση</a:t>
            </a:r>
            <a:r>
              <a:rPr lang="el-GR" sz="1400" b="1" dirty="0">
                <a:solidFill>
                  <a:srgbClr val="C00000"/>
                </a:solidFill>
              </a:rPr>
              <a:t> και  προγνωστική ταξινόμηση του λεμφώματος Hodgkin </a:t>
            </a:r>
          </a:p>
          <a:p>
            <a:endParaRPr lang="el-GR" sz="1200" b="1" u="sng" dirty="0">
              <a:solidFill>
                <a:schemeClr val="accent1">
                  <a:lumMod val="50000"/>
                </a:schemeClr>
              </a:solidFill>
            </a:endParaRPr>
          </a:p>
          <a:p>
            <a:r>
              <a:rPr lang="el-GR" sz="1200" b="1" u="sng" dirty="0">
                <a:solidFill>
                  <a:schemeClr val="accent1">
                    <a:lumMod val="50000"/>
                  </a:schemeClr>
                </a:solidFill>
              </a:rPr>
              <a:t>Ι</a:t>
            </a:r>
            <a:r>
              <a:rPr lang="el-GR" sz="1200" b="1" u="sng" dirty="0">
                <a:solidFill>
                  <a:srgbClr val="C00000"/>
                </a:solidFill>
              </a:rPr>
              <a:t>. </a:t>
            </a:r>
            <a:r>
              <a:rPr lang="el-GR" sz="1200" b="1" u="sng" dirty="0">
                <a:solidFill>
                  <a:schemeClr val="accent1">
                    <a:lumMod val="50000"/>
                  </a:schemeClr>
                </a:solidFill>
              </a:rPr>
              <a:t>Συνήθεις Εξετάσεις</a:t>
            </a:r>
          </a:p>
          <a:p>
            <a:r>
              <a:rPr lang="el-GR" sz="1200" b="1" dirty="0">
                <a:solidFill>
                  <a:srgbClr val="0070C0"/>
                </a:solidFill>
              </a:rPr>
              <a:t>Α.</a:t>
            </a:r>
            <a:r>
              <a:rPr lang="el-GR" sz="1200" b="1" dirty="0">
                <a:solidFill>
                  <a:schemeClr val="accent1">
                    <a:lumMod val="50000"/>
                  </a:schemeClr>
                </a:solidFill>
              </a:rPr>
              <a:t> </a:t>
            </a:r>
            <a:r>
              <a:rPr lang="el-GR" sz="1200" b="1" dirty="0">
                <a:solidFill>
                  <a:srgbClr val="0070C0"/>
                </a:solidFill>
              </a:rPr>
              <a:t>Ιστολογικές εξετάσεις</a:t>
            </a:r>
          </a:p>
          <a:p>
            <a:pPr lvl="1"/>
            <a:r>
              <a:rPr lang="el-GR" sz="1200" b="1" dirty="0">
                <a:solidFill>
                  <a:schemeClr val="accent1">
                    <a:lumMod val="50000"/>
                  </a:schemeClr>
                </a:solidFill>
              </a:rPr>
              <a:t>1. Ιστολογική εξέταση προσβεβλημένου </a:t>
            </a:r>
            <a:r>
              <a:rPr lang="el-GR" sz="1200" b="1" dirty="0" err="1">
                <a:solidFill>
                  <a:schemeClr val="accent1">
                    <a:lumMod val="50000"/>
                  </a:schemeClr>
                </a:solidFill>
              </a:rPr>
              <a:t>λεμφαδένος</a:t>
            </a:r>
            <a:r>
              <a:rPr lang="el-GR" sz="1200" b="1" dirty="0">
                <a:solidFill>
                  <a:schemeClr val="accent1">
                    <a:lumMod val="50000"/>
                  </a:schemeClr>
                </a:solidFill>
              </a:rPr>
              <a:t> ή, σπανίως, </a:t>
            </a:r>
            <a:r>
              <a:rPr lang="el-GR" sz="1200" b="1" dirty="0" err="1">
                <a:solidFill>
                  <a:schemeClr val="accent1">
                    <a:lumMod val="50000"/>
                  </a:schemeClr>
                </a:solidFill>
              </a:rPr>
              <a:t>εξωλεμφαδενικού</a:t>
            </a:r>
            <a:r>
              <a:rPr lang="el-GR" sz="1200" b="1" dirty="0">
                <a:solidFill>
                  <a:schemeClr val="accent1">
                    <a:lumMod val="50000"/>
                  </a:schemeClr>
                </a:solidFill>
              </a:rPr>
              <a:t> οργάνου</a:t>
            </a:r>
          </a:p>
          <a:p>
            <a:pPr lvl="1"/>
            <a:r>
              <a:rPr lang="el-GR" sz="1200" b="1" dirty="0">
                <a:solidFill>
                  <a:schemeClr val="accent1">
                    <a:lumMod val="50000"/>
                  </a:schemeClr>
                </a:solidFill>
              </a:rPr>
              <a:t>2. </a:t>
            </a:r>
            <a:r>
              <a:rPr lang="el-GR" sz="1200" b="1" dirty="0" err="1">
                <a:solidFill>
                  <a:schemeClr val="accent1">
                    <a:lumMod val="50000"/>
                  </a:schemeClr>
                </a:solidFill>
              </a:rPr>
              <a:t>Ανοσοϊστοχημική</a:t>
            </a:r>
            <a:r>
              <a:rPr lang="el-GR" sz="1200" b="1" dirty="0">
                <a:solidFill>
                  <a:schemeClr val="accent1">
                    <a:lumMod val="50000"/>
                  </a:schemeClr>
                </a:solidFill>
              </a:rPr>
              <a:t> εξέταση των ανωτέρω</a:t>
            </a:r>
          </a:p>
          <a:p>
            <a:pPr lvl="1"/>
            <a:r>
              <a:rPr lang="el-GR" sz="1200" b="1" dirty="0">
                <a:solidFill>
                  <a:schemeClr val="accent1">
                    <a:lumMod val="50000"/>
                  </a:schemeClr>
                </a:solidFill>
              </a:rPr>
              <a:t>3. </a:t>
            </a:r>
            <a:r>
              <a:rPr lang="el-GR" sz="1200" b="1" dirty="0" err="1">
                <a:solidFill>
                  <a:schemeClr val="accent1">
                    <a:lumMod val="50000"/>
                  </a:schemeClr>
                </a:solidFill>
              </a:rPr>
              <a:t>Οστεομυελική</a:t>
            </a:r>
            <a:r>
              <a:rPr lang="el-GR" sz="1200" b="1" dirty="0">
                <a:solidFill>
                  <a:schemeClr val="accent1">
                    <a:lumMod val="50000"/>
                  </a:schemeClr>
                </a:solidFill>
              </a:rPr>
              <a:t> βιοψία (δύναται να παραληφθεί εάν η </a:t>
            </a:r>
            <a:r>
              <a:rPr lang="el-GR" sz="1200" b="1" dirty="0" err="1">
                <a:solidFill>
                  <a:schemeClr val="accent1">
                    <a:lumMod val="50000"/>
                  </a:schemeClr>
                </a:solidFill>
              </a:rPr>
              <a:t>σταδιοποίηση</a:t>
            </a:r>
            <a:r>
              <a:rPr lang="el-GR" sz="1200" b="1" dirty="0">
                <a:solidFill>
                  <a:schemeClr val="accent1">
                    <a:lumMod val="50000"/>
                  </a:schemeClr>
                </a:solidFill>
              </a:rPr>
              <a:t> διενεργείται με PET/CT)</a:t>
            </a:r>
          </a:p>
          <a:p>
            <a:r>
              <a:rPr lang="el-GR" sz="1200" b="1" dirty="0">
                <a:solidFill>
                  <a:srgbClr val="0070C0"/>
                </a:solidFill>
              </a:rPr>
              <a:t>Β. Αιματολογικές και βιοχημικές εξετάσεις</a:t>
            </a:r>
          </a:p>
          <a:p>
            <a:pPr lvl="1"/>
            <a:r>
              <a:rPr lang="el-GR" sz="1200" b="1" dirty="0">
                <a:solidFill>
                  <a:schemeClr val="accent1">
                    <a:lumMod val="50000"/>
                  </a:schemeClr>
                </a:solidFill>
              </a:rPr>
              <a:t>1. Γενική αίματος – ΔΕΚ</a:t>
            </a:r>
          </a:p>
          <a:p>
            <a:pPr lvl="1"/>
            <a:r>
              <a:rPr lang="el-GR" sz="1200" b="1" dirty="0">
                <a:solidFill>
                  <a:schemeClr val="accent1">
                    <a:lumMod val="50000"/>
                  </a:schemeClr>
                </a:solidFill>
              </a:rPr>
              <a:t>2. ΤΚΕ</a:t>
            </a:r>
          </a:p>
          <a:p>
            <a:pPr lvl="1"/>
            <a:r>
              <a:rPr lang="el-GR" sz="1200" b="1" dirty="0">
                <a:solidFill>
                  <a:schemeClr val="accent1">
                    <a:lumMod val="50000"/>
                  </a:schemeClr>
                </a:solidFill>
              </a:rPr>
              <a:t>3. CRP</a:t>
            </a:r>
          </a:p>
          <a:p>
            <a:pPr lvl="1"/>
            <a:r>
              <a:rPr lang="el-GR" sz="1200" b="1" dirty="0">
                <a:solidFill>
                  <a:schemeClr val="accent1">
                    <a:lumMod val="50000"/>
                  </a:schemeClr>
                </a:solidFill>
              </a:rPr>
              <a:t>4. Πλήρης βιοχημικός έλεγχος (σάκχαρο, ουρία, </a:t>
            </a:r>
            <a:r>
              <a:rPr lang="el-GR" sz="1200" b="1" dirty="0" err="1">
                <a:solidFill>
                  <a:schemeClr val="accent1">
                    <a:lumMod val="50000"/>
                  </a:schemeClr>
                </a:solidFill>
              </a:rPr>
              <a:t>κρεατινίνη</a:t>
            </a:r>
            <a:r>
              <a:rPr lang="el-GR" sz="1200" b="1" dirty="0">
                <a:solidFill>
                  <a:schemeClr val="accent1">
                    <a:lumMod val="50000"/>
                  </a:schemeClr>
                </a:solidFill>
              </a:rPr>
              <a:t>, ALT/AST, </a:t>
            </a:r>
            <a:r>
              <a:rPr lang="el-GR" sz="1200" b="1" dirty="0" err="1">
                <a:solidFill>
                  <a:schemeClr val="accent1">
                    <a:lumMod val="50000"/>
                  </a:schemeClr>
                </a:solidFill>
              </a:rPr>
              <a:t>χολερυθρίνη</a:t>
            </a:r>
            <a:r>
              <a:rPr lang="el-GR" sz="1200" b="1" dirty="0">
                <a:solidFill>
                  <a:schemeClr val="accent1">
                    <a:lumMod val="50000"/>
                  </a:schemeClr>
                </a:solidFill>
              </a:rPr>
              <a:t> (ολική και άμεση), </a:t>
            </a:r>
            <a:r>
              <a:rPr lang="el-GR" sz="1200" b="1" dirty="0" err="1">
                <a:solidFill>
                  <a:schemeClr val="accent1">
                    <a:lumMod val="50000"/>
                  </a:schemeClr>
                </a:solidFill>
              </a:rPr>
              <a:t>αλκ</a:t>
            </a:r>
            <a:r>
              <a:rPr lang="el-GR" sz="1200" b="1" dirty="0">
                <a:solidFill>
                  <a:schemeClr val="accent1">
                    <a:lumMod val="50000"/>
                  </a:schemeClr>
                </a:solidFill>
              </a:rPr>
              <a:t>. </a:t>
            </a:r>
            <a:r>
              <a:rPr lang="el-GR" sz="1200" b="1" dirty="0" err="1">
                <a:solidFill>
                  <a:schemeClr val="accent1">
                    <a:lumMod val="50000"/>
                  </a:schemeClr>
                </a:solidFill>
              </a:rPr>
              <a:t>φωσφατάση</a:t>
            </a:r>
            <a:r>
              <a:rPr lang="el-GR" sz="1200" b="1" dirty="0">
                <a:solidFill>
                  <a:schemeClr val="accent1">
                    <a:lumMod val="50000"/>
                  </a:schemeClr>
                </a:solidFill>
              </a:rPr>
              <a:t>/</a:t>
            </a:r>
            <a:r>
              <a:rPr lang="el-GR" sz="1200" b="1" dirty="0" err="1">
                <a:solidFill>
                  <a:schemeClr val="accent1">
                    <a:lumMod val="50000"/>
                  </a:schemeClr>
                </a:solidFill>
              </a:rPr>
              <a:t>γGT</a:t>
            </a:r>
            <a:r>
              <a:rPr lang="el-GR" sz="1200" b="1" dirty="0">
                <a:solidFill>
                  <a:schemeClr val="accent1">
                    <a:lumMod val="50000"/>
                  </a:schemeClr>
                </a:solidFill>
              </a:rPr>
              <a:t>, ουρικό οξύ, ολικά λευκώματα, </a:t>
            </a:r>
            <a:r>
              <a:rPr lang="el-GR" sz="1200" b="1" dirty="0" err="1">
                <a:solidFill>
                  <a:schemeClr val="accent1">
                    <a:lumMod val="50000"/>
                  </a:schemeClr>
                </a:solidFill>
              </a:rPr>
              <a:t>λευκωματίνη</a:t>
            </a:r>
            <a:r>
              <a:rPr lang="el-GR" sz="1200" b="1" dirty="0">
                <a:solidFill>
                  <a:schemeClr val="accent1">
                    <a:lumMod val="50000"/>
                  </a:schemeClr>
                </a:solidFill>
              </a:rPr>
              <a:t> και </a:t>
            </a:r>
            <a:r>
              <a:rPr lang="el-GR" sz="1200" b="1" dirty="0" err="1">
                <a:solidFill>
                  <a:schemeClr val="accent1">
                    <a:lumMod val="50000"/>
                  </a:schemeClr>
                </a:solidFill>
              </a:rPr>
              <a:t>ηλεκτροφόρηση</a:t>
            </a:r>
            <a:r>
              <a:rPr lang="el-GR" sz="1200" b="1" dirty="0">
                <a:solidFill>
                  <a:schemeClr val="accent1">
                    <a:lumMod val="50000"/>
                  </a:schemeClr>
                </a:solidFill>
              </a:rPr>
              <a:t> λευκωμάτων, LDH</a:t>
            </a:r>
          </a:p>
          <a:p>
            <a:pPr lvl="1"/>
            <a:r>
              <a:rPr lang="el-GR" sz="1200" b="1" dirty="0">
                <a:solidFill>
                  <a:schemeClr val="accent1">
                    <a:lumMod val="50000"/>
                  </a:schemeClr>
                </a:solidFill>
              </a:rPr>
              <a:t>5. Ορολογικός έλεγχος (EBV, CMV, HSV, VZ </a:t>
            </a:r>
            <a:r>
              <a:rPr lang="el-GR" sz="1200" b="1" dirty="0" err="1">
                <a:solidFill>
                  <a:schemeClr val="accent1">
                    <a:lumMod val="50000"/>
                  </a:schemeClr>
                </a:solidFill>
              </a:rPr>
              <a:t>IgM</a:t>
            </a:r>
            <a:r>
              <a:rPr lang="el-GR" sz="1200" b="1" dirty="0">
                <a:solidFill>
                  <a:schemeClr val="accent1">
                    <a:lumMod val="50000"/>
                  </a:schemeClr>
                </a:solidFill>
              </a:rPr>
              <a:t>, </a:t>
            </a:r>
            <a:r>
              <a:rPr lang="el-GR" sz="1200" b="1" dirty="0" err="1">
                <a:solidFill>
                  <a:schemeClr val="accent1">
                    <a:lumMod val="50000"/>
                  </a:schemeClr>
                </a:solidFill>
              </a:rPr>
              <a:t>IgG</a:t>
            </a:r>
            <a:r>
              <a:rPr lang="el-GR" sz="1200" b="1" dirty="0">
                <a:solidFill>
                  <a:schemeClr val="accent1">
                    <a:lumMod val="50000"/>
                  </a:schemeClr>
                </a:solidFill>
              </a:rPr>
              <a:t> / </a:t>
            </a:r>
            <a:r>
              <a:rPr lang="el-GR" sz="1200" b="1" dirty="0" err="1">
                <a:solidFill>
                  <a:schemeClr val="accent1">
                    <a:lumMod val="50000"/>
                  </a:schemeClr>
                </a:solidFill>
              </a:rPr>
              <a:t>HBsAg</a:t>
            </a:r>
            <a:r>
              <a:rPr lang="el-GR" sz="1200" b="1" dirty="0">
                <a:solidFill>
                  <a:schemeClr val="accent1">
                    <a:lumMod val="50000"/>
                  </a:schemeClr>
                </a:solidFill>
              </a:rPr>
              <a:t>, </a:t>
            </a:r>
            <a:r>
              <a:rPr lang="el-GR" sz="1200" b="1" dirty="0" err="1">
                <a:solidFill>
                  <a:schemeClr val="accent1">
                    <a:lumMod val="50000"/>
                  </a:schemeClr>
                </a:solidFill>
              </a:rPr>
              <a:t>anti-HBcore</a:t>
            </a:r>
            <a:r>
              <a:rPr lang="el-GR" sz="1200" b="1" dirty="0">
                <a:solidFill>
                  <a:schemeClr val="accent1">
                    <a:lumMod val="50000"/>
                  </a:schemeClr>
                </a:solidFill>
              </a:rPr>
              <a:t>, </a:t>
            </a:r>
            <a:r>
              <a:rPr lang="el-GR" sz="1200" b="1" dirty="0" err="1">
                <a:solidFill>
                  <a:schemeClr val="accent1">
                    <a:lumMod val="50000"/>
                  </a:schemeClr>
                </a:solidFill>
              </a:rPr>
              <a:t>anti-HBs</a:t>
            </a:r>
            <a:r>
              <a:rPr lang="el-GR" sz="1200" b="1" dirty="0">
                <a:solidFill>
                  <a:schemeClr val="accent1">
                    <a:lumMod val="50000"/>
                  </a:schemeClr>
                </a:solidFill>
              </a:rPr>
              <a:t>, HCV, HIV)</a:t>
            </a:r>
          </a:p>
          <a:p>
            <a:pPr lvl="1"/>
            <a:r>
              <a:rPr lang="el-GR" sz="1200" b="1" dirty="0">
                <a:solidFill>
                  <a:schemeClr val="accent1">
                    <a:lumMod val="50000"/>
                  </a:schemeClr>
                </a:solidFill>
              </a:rPr>
              <a:t>6. </a:t>
            </a:r>
            <a:r>
              <a:rPr lang="el-GR" sz="1200" b="1" dirty="0" err="1">
                <a:solidFill>
                  <a:schemeClr val="accent1">
                    <a:lumMod val="50000"/>
                  </a:schemeClr>
                </a:solidFill>
              </a:rPr>
              <a:t>Fe</a:t>
            </a:r>
            <a:r>
              <a:rPr lang="el-GR" sz="1200" b="1" dirty="0">
                <a:solidFill>
                  <a:schemeClr val="accent1">
                    <a:lumMod val="50000"/>
                  </a:schemeClr>
                </a:solidFill>
              </a:rPr>
              <a:t>, </a:t>
            </a:r>
            <a:r>
              <a:rPr lang="el-GR" sz="1200" b="1" dirty="0" err="1">
                <a:solidFill>
                  <a:schemeClr val="accent1">
                    <a:lumMod val="50000"/>
                  </a:schemeClr>
                </a:solidFill>
              </a:rPr>
              <a:t>φερριτίνη</a:t>
            </a:r>
            <a:r>
              <a:rPr lang="el-GR" sz="1200" b="1" dirty="0">
                <a:solidFill>
                  <a:schemeClr val="accent1">
                    <a:lumMod val="50000"/>
                  </a:schemeClr>
                </a:solidFill>
              </a:rPr>
              <a:t>, B12, </a:t>
            </a:r>
            <a:r>
              <a:rPr lang="el-GR" sz="1200" b="1" dirty="0" err="1">
                <a:solidFill>
                  <a:schemeClr val="accent1">
                    <a:lumMod val="50000"/>
                  </a:schemeClr>
                </a:solidFill>
              </a:rPr>
              <a:t>φυλλικό</a:t>
            </a:r>
            <a:r>
              <a:rPr lang="el-GR" sz="1200" b="1" dirty="0">
                <a:solidFill>
                  <a:schemeClr val="accent1">
                    <a:lumMod val="50000"/>
                  </a:schemeClr>
                </a:solidFill>
              </a:rPr>
              <a:t>, </a:t>
            </a:r>
            <a:r>
              <a:rPr lang="el-GR" sz="1200" b="1" dirty="0" err="1">
                <a:solidFill>
                  <a:schemeClr val="accent1">
                    <a:lumMod val="50000"/>
                  </a:schemeClr>
                </a:solidFill>
              </a:rPr>
              <a:t>απτοσφαιρίνες</a:t>
            </a:r>
            <a:endParaRPr lang="el-GR" sz="1200" b="1" dirty="0">
              <a:solidFill>
                <a:schemeClr val="accent1">
                  <a:lumMod val="50000"/>
                </a:schemeClr>
              </a:solidFill>
            </a:endParaRPr>
          </a:p>
          <a:p>
            <a:pPr lvl="1"/>
            <a:r>
              <a:rPr lang="el-GR" sz="1200" b="1" dirty="0">
                <a:solidFill>
                  <a:schemeClr val="accent1">
                    <a:lumMod val="50000"/>
                  </a:schemeClr>
                </a:solidFill>
              </a:rPr>
              <a:t>7. </a:t>
            </a:r>
            <a:r>
              <a:rPr lang="el-GR" sz="1200" b="1" dirty="0" err="1">
                <a:solidFill>
                  <a:schemeClr val="accent1">
                    <a:lumMod val="50000"/>
                  </a:schemeClr>
                </a:solidFill>
              </a:rPr>
              <a:t>IgG</a:t>
            </a:r>
            <a:r>
              <a:rPr lang="el-GR" sz="1200" b="1" dirty="0">
                <a:solidFill>
                  <a:schemeClr val="accent1">
                    <a:lumMod val="50000"/>
                  </a:schemeClr>
                </a:solidFill>
              </a:rPr>
              <a:t>, </a:t>
            </a:r>
            <a:r>
              <a:rPr lang="el-GR" sz="1200" b="1" dirty="0" err="1">
                <a:solidFill>
                  <a:schemeClr val="accent1">
                    <a:lumMod val="50000"/>
                  </a:schemeClr>
                </a:solidFill>
              </a:rPr>
              <a:t>IgA</a:t>
            </a:r>
            <a:r>
              <a:rPr lang="el-GR" sz="1200" b="1" dirty="0">
                <a:solidFill>
                  <a:schemeClr val="accent1">
                    <a:lumMod val="50000"/>
                  </a:schemeClr>
                </a:solidFill>
              </a:rPr>
              <a:t>, </a:t>
            </a:r>
            <a:r>
              <a:rPr lang="el-GR" sz="1200" b="1" dirty="0" err="1">
                <a:solidFill>
                  <a:schemeClr val="accent1">
                    <a:lumMod val="50000"/>
                  </a:schemeClr>
                </a:solidFill>
              </a:rPr>
              <a:t>IgM</a:t>
            </a:r>
            <a:r>
              <a:rPr lang="el-GR" sz="1200" b="1" dirty="0">
                <a:solidFill>
                  <a:schemeClr val="accent1">
                    <a:lumMod val="50000"/>
                  </a:schemeClr>
                </a:solidFill>
              </a:rPr>
              <a:t> και </a:t>
            </a:r>
            <a:r>
              <a:rPr lang="el-GR" sz="1200" b="1" dirty="0" err="1">
                <a:solidFill>
                  <a:schemeClr val="accent1">
                    <a:lumMod val="50000"/>
                  </a:schemeClr>
                </a:solidFill>
              </a:rPr>
              <a:t>ανοσοκαθήλωση</a:t>
            </a:r>
            <a:r>
              <a:rPr lang="el-GR" sz="1200" b="1" dirty="0">
                <a:solidFill>
                  <a:schemeClr val="accent1">
                    <a:lumMod val="50000"/>
                  </a:schemeClr>
                </a:solidFill>
              </a:rPr>
              <a:t> ορού</a:t>
            </a:r>
          </a:p>
          <a:p>
            <a:pPr lvl="1"/>
            <a:r>
              <a:rPr lang="el-GR" sz="1200" b="1" dirty="0">
                <a:solidFill>
                  <a:schemeClr val="accent1">
                    <a:lumMod val="50000"/>
                  </a:schemeClr>
                </a:solidFill>
              </a:rPr>
              <a:t>8. β2-μικροσφαιρίνη ορού</a:t>
            </a:r>
          </a:p>
          <a:p>
            <a:pPr lvl="1"/>
            <a:r>
              <a:rPr lang="el-GR" sz="1200" b="1" dirty="0">
                <a:solidFill>
                  <a:schemeClr val="accent1">
                    <a:lumMod val="50000"/>
                  </a:schemeClr>
                </a:solidFill>
              </a:rPr>
              <a:t>9. T3, T4, TSH</a:t>
            </a:r>
          </a:p>
          <a:p>
            <a:pPr lvl="1"/>
            <a:r>
              <a:rPr lang="el-GR" sz="1200" b="1" dirty="0">
                <a:solidFill>
                  <a:schemeClr val="accent1">
                    <a:lumMod val="50000"/>
                  </a:schemeClr>
                </a:solidFill>
              </a:rPr>
              <a:t>10. PT/INR, </a:t>
            </a:r>
            <a:r>
              <a:rPr lang="el-GR" sz="1200" b="1" dirty="0" err="1">
                <a:solidFill>
                  <a:schemeClr val="accent1">
                    <a:lumMod val="50000"/>
                  </a:schemeClr>
                </a:solidFill>
              </a:rPr>
              <a:t>aPTT</a:t>
            </a:r>
            <a:r>
              <a:rPr lang="el-GR" sz="1200" b="1" dirty="0">
                <a:solidFill>
                  <a:schemeClr val="accent1">
                    <a:lumMod val="50000"/>
                  </a:schemeClr>
                </a:solidFill>
              </a:rPr>
              <a:t>, </a:t>
            </a:r>
            <a:r>
              <a:rPr lang="el-GR" sz="1200" b="1" dirty="0" err="1">
                <a:solidFill>
                  <a:schemeClr val="accent1">
                    <a:lumMod val="50000"/>
                  </a:schemeClr>
                </a:solidFill>
              </a:rPr>
              <a:t>Ινωδογόνο</a:t>
            </a:r>
            <a:r>
              <a:rPr lang="el-GR" sz="1200" b="1" dirty="0">
                <a:solidFill>
                  <a:schemeClr val="accent1">
                    <a:lumMod val="50000"/>
                  </a:schemeClr>
                </a:solidFill>
              </a:rPr>
              <a:t>, d-</a:t>
            </a:r>
            <a:r>
              <a:rPr lang="el-GR" sz="1200" b="1" dirty="0" err="1">
                <a:solidFill>
                  <a:schemeClr val="accent1">
                    <a:lumMod val="50000"/>
                  </a:schemeClr>
                </a:solidFill>
              </a:rPr>
              <a:t>Dimers</a:t>
            </a:r>
            <a:endParaRPr lang="el-GR" sz="1200" b="1" dirty="0">
              <a:solidFill>
                <a:schemeClr val="accent1">
                  <a:lumMod val="50000"/>
                </a:schemeClr>
              </a:solidFill>
            </a:endParaRPr>
          </a:p>
          <a:p>
            <a:pPr lvl="1"/>
            <a:r>
              <a:rPr lang="el-GR" sz="1200" b="1" dirty="0">
                <a:solidFill>
                  <a:schemeClr val="accent1">
                    <a:lumMod val="50000"/>
                  </a:schemeClr>
                </a:solidFill>
              </a:rPr>
              <a:t>11. Άμεση </a:t>
            </a:r>
            <a:r>
              <a:rPr lang="el-GR" sz="1200" b="1" dirty="0" err="1">
                <a:solidFill>
                  <a:schemeClr val="accent1">
                    <a:lumMod val="50000"/>
                  </a:schemeClr>
                </a:solidFill>
              </a:rPr>
              <a:t>Coombs</a:t>
            </a:r>
            <a:endParaRPr lang="el-GR" sz="1200" b="1" dirty="0">
              <a:solidFill>
                <a:schemeClr val="accent1">
                  <a:lumMod val="50000"/>
                </a:schemeClr>
              </a:solidFill>
            </a:endParaRPr>
          </a:p>
          <a:p>
            <a:pPr lvl="1"/>
            <a:endParaRPr lang="el-GR" sz="1200" b="1" dirty="0">
              <a:solidFill>
                <a:schemeClr val="accent1">
                  <a:lumMod val="50000"/>
                </a:schemeClr>
              </a:solidFill>
            </a:endParaRPr>
          </a:p>
          <a:p>
            <a:pPr lvl="1"/>
            <a:endParaRPr lang="el-GR" sz="1200" b="1" dirty="0">
              <a:solidFill>
                <a:schemeClr val="accent1">
                  <a:lumMod val="50000"/>
                </a:schemeClr>
              </a:solidFill>
            </a:endParaRPr>
          </a:p>
          <a:p>
            <a:pPr lvl="1"/>
            <a:endParaRPr lang="el-GR" sz="1200" b="1" dirty="0">
              <a:solidFill>
                <a:schemeClr val="accent1">
                  <a:lumMod val="50000"/>
                </a:schemeClr>
              </a:solidFill>
            </a:endParaRPr>
          </a:p>
          <a:p>
            <a:pPr lvl="1"/>
            <a:endParaRPr lang="el-GR" sz="1200" b="1" dirty="0">
              <a:solidFill>
                <a:schemeClr val="accent1">
                  <a:lumMod val="50000"/>
                </a:schemeClr>
              </a:solidFill>
            </a:endParaRPr>
          </a:p>
          <a:p>
            <a:pPr lvl="1"/>
            <a:endParaRPr lang="el-GR" sz="1200" b="1" dirty="0">
              <a:solidFill>
                <a:schemeClr val="accent1">
                  <a:lumMod val="50000"/>
                </a:schemeClr>
              </a:solidFill>
            </a:endParaRPr>
          </a:p>
          <a:p>
            <a:pPr lvl="1"/>
            <a:endParaRPr lang="el-GR" sz="1200" b="1" dirty="0">
              <a:solidFill>
                <a:schemeClr val="accent1">
                  <a:lumMod val="50000"/>
                </a:schemeClr>
              </a:solidFill>
            </a:endParaRPr>
          </a:p>
          <a:p>
            <a:pPr lvl="1"/>
            <a:endParaRPr lang="el-GR" sz="1200" b="1" dirty="0">
              <a:solidFill>
                <a:schemeClr val="accent1">
                  <a:lumMod val="50000"/>
                </a:schemeClr>
              </a:solidFill>
            </a:endParaRPr>
          </a:p>
          <a:p>
            <a:pPr lvl="1"/>
            <a:endParaRPr lang="el-GR" sz="1200" b="1" dirty="0">
              <a:solidFill>
                <a:schemeClr val="accent1">
                  <a:lumMod val="50000"/>
                </a:schemeClr>
              </a:solidFill>
            </a:endParaRPr>
          </a:p>
          <a:p>
            <a:r>
              <a:rPr lang="el-GR" sz="1200" b="1" dirty="0">
                <a:solidFill>
                  <a:srgbClr val="0070C0"/>
                </a:solidFill>
              </a:rPr>
              <a:t>Γ. Απεικονιστικές και άλλες εξετάσεις</a:t>
            </a:r>
          </a:p>
          <a:p>
            <a:pPr lvl="1">
              <a:lnSpc>
                <a:spcPct val="150000"/>
              </a:lnSpc>
            </a:pPr>
            <a:r>
              <a:rPr lang="el-GR" sz="1200" b="1" dirty="0">
                <a:solidFill>
                  <a:schemeClr val="accent1">
                    <a:lumMod val="50000"/>
                  </a:schemeClr>
                </a:solidFill>
              </a:rPr>
              <a:t>1. Ακτινογραφία θώρακος (F+P)</a:t>
            </a:r>
          </a:p>
          <a:p>
            <a:pPr lvl="1">
              <a:lnSpc>
                <a:spcPct val="150000"/>
              </a:lnSpc>
            </a:pPr>
            <a:r>
              <a:rPr lang="el-GR" sz="1200" b="1" dirty="0">
                <a:solidFill>
                  <a:schemeClr val="accent1">
                    <a:lumMod val="50000"/>
                  </a:schemeClr>
                </a:solidFill>
              </a:rPr>
              <a:t>2. Αξονική τομογραφία τραχήλου, θώρακος, άνω κοιλίας, </a:t>
            </a:r>
            <a:r>
              <a:rPr lang="el-GR" sz="1200" b="1" dirty="0" err="1">
                <a:solidFill>
                  <a:schemeClr val="accent1">
                    <a:lumMod val="50000"/>
                  </a:schemeClr>
                </a:solidFill>
              </a:rPr>
              <a:t>οπισθοπεριτοναϊκού</a:t>
            </a:r>
            <a:r>
              <a:rPr lang="el-GR" sz="1200" b="1" dirty="0">
                <a:solidFill>
                  <a:schemeClr val="accent1">
                    <a:lumMod val="50000"/>
                  </a:schemeClr>
                </a:solidFill>
              </a:rPr>
              <a:t> χώρου, κάτω κοιλίας</a:t>
            </a:r>
          </a:p>
          <a:p>
            <a:pPr lvl="1">
              <a:lnSpc>
                <a:spcPct val="150000"/>
              </a:lnSpc>
            </a:pPr>
            <a:r>
              <a:rPr lang="el-GR" sz="1200" b="1" dirty="0">
                <a:solidFill>
                  <a:schemeClr val="accent1">
                    <a:lumMod val="50000"/>
                  </a:schemeClr>
                </a:solidFill>
              </a:rPr>
              <a:t>3. Τομογραφία εκπομπής ποζιτρονίων (PET/CT) [συνιστάται εντόνως]</a:t>
            </a:r>
          </a:p>
          <a:p>
            <a:pPr lvl="1">
              <a:lnSpc>
                <a:spcPct val="150000"/>
              </a:lnSpc>
            </a:pPr>
            <a:r>
              <a:rPr lang="el-GR" sz="1200" b="1" dirty="0">
                <a:solidFill>
                  <a:schemeClr val="accent1">
                    <a:lumMod val="50000"/>
                  </a:schemeClr>
                </a:solidFill>
              </a:rPr>
              <a:t>4. Υπερηχογράφημα καρδίας και ΗΚΓ</a:t>
            </a:r>
          </a:p>
          <a:p>
            <a:pPr lvl="1">
              <a:lnSpc>
                <a:spcPct val="150000"/>
              </a:lnSpc>
            </a:pPr>
            <a:r>
              <a:rPr lang="el-GR" sz="1200" b="1" dirty="0">
                <a:solidFill>
                  <a:schemeClr val="accent1">
                    <a:lumMod val="50000"/>
                  </a:schemeClr>
                </a:solidFill>
              </a:rPr>
              <a:t>5. Λειτουργικές δοκιμασίες αναπνευστικού: </a:t>
            </a:r>
            <a:r>
              <a:rPr lang="el-GR" sz="1200" b="1" dirty="0" err="1">
                <a:solidFill>
                  <a:schemeClr val="accent1">
                    <a:lumMod val="50000"/>
                  </a:schemeClr>
                </a:solidFill>
              </a:rPr>
              <a:t>Σπιρομέτρηση</a:t>
            </a:r>
            <a:r>
              <a:rPr lang="el-GR" sz="1200" b="1" dirty="0">
                <a:solidFill>
                  <a:schemeClr val="accent1">
                    <a:lumMod val="50000"/>
                  </a:schemeClr>
                </a:solidFill>
              </a:rPr>
              <a:t> και διάχυση[συνιστάται]</a:t>
            </a:r>
          </a:p>
          <a:p>
            <a:r>
              <a:rPr lang="el-GR" sz="1200" b="1" u="sng" dirty="0">
                <a:solidFill>
                  <a:schemeClr val="accent1">
                    <a:lumMod val="50000"/>
                  </a:schemeClr>
                </a:solidFill>
              </a:rPr>
              <a:t>ΙΙ. Ειδικές Εξετάσεις (επί ενδείξεων)</a:t>
            </a:r>
          </a:p>
          <a:p>
            <a:pPr lvl="1">
              <a:lnSpc>
                <a:spcPct val="150000"/>
              </a:lnSpc>
            </a:pPr>
            <a:r>
              <a:rPr lang="el-GR" sz="1200" b="1" dirty="0">
                <a:solidFill>
                  <a:schemeClr val="accent1">
                    <a:lumMod val="50000"/>
                  </a:schemeClr>
                </a:solidFill>
              </a:rPr>
              <a:t>1. Μαγνητική τομογραφία διαφόρων ανατομικών περιοχών</a:t>
            </a:r>
          </a:p>
          <a:p>
            <a:pPr lvl="1">
              <a:lnSpc>
                <a:spcPct val="150000"/>
              </a:lnSpc>
            </a:pPr>
            <a:r>
              <a:rPr lang="el-GR" sz="1200" b="1" dirty="0">
                <a:solidFill>
                  <a:schemeClr val="accent1">
                    <a:lumMod val="50000"/>
                  </a:schemeClr>
                </a:solidFill>
              </a:rPr>
              <a:t>2. Υπερηχογράφημα διαφόρων ανατομικών περιοχών</a:t>
            </a:r>
          </a:p>
          <a:p>
            <a:pPr lvl="1">
              <a:lnSpc>
                <a:spcPct val="150000"/>
              </a:lnSpc>
            </a:pPr>
            <a:r>
              <a:rPr lang="el-GR" sz="1200" b="1" dirty="0">
                <a:solidFill>
                  <a:schemeClr val="accent1">
                    <a:lumMod val="50000"/>
                  </a:schemeClr>
                </a:solidFill>
              </a:rPr>
              <a:t>3. </a:t>
            </a:r>
            <a:r>
              <a:rPr lang="el-GR" sz="1200" b="1" dirty="0" err="1">
                <a:solidFill>
                  <a:schemeClr val="accent1">
                    <a:lumMod val="50000"/>
                  </a:schemeClr>
                </a:solidFill>
              </a:rPr>
              <a:t>Triplex</a:t>
            </a:r>
            <a:r>
              <a:rPr lang="el-GR" sz="1200" b="1" dirty="0">
                <a:solidFill>
                  <a:schemeClr val="accent1">
                    <a:lumMod val="50000"/>
                  </a:schemeClr>
                </a:solidFill>
              </a:rPr>
              <a:t> φλεβικών στελεχών επί υποψίας θρόμβωσης</a:t>
            </a:r>
          </a:p>
          <a:p>
            <a:pPr lvl="1">
              <a:lnSpc>
                <a:spcPct val="150000"/>
              </a:lnSpc>
            </a:pPr>
            <a:r>
              <a:rPr lang="el-GR" sz="1200" b="1" dirty="0">
                <a:solidFill>
                  <a:schemeClr val="accent1">
                    <a:lumMod val="50000"/>
                  </a:schemeClr>
                </a:solidFill>
              </a:rPr>
              <a:t>4. Διαλυτοί υποδοχείς </a:t>
            </a:r>
            <a:r>
              <a:rPr lang="el-GR" sz="1200" b="1" dirty="0" err="1">
                <a:solidFill>
                  <a:schemeClr val="accent1">
                    <a:lumMod val="50000"/>
                  </a:schemeClr>
                </a:solidFill>
              </a:rPr>
              <a:t>τρανσφερρίνης</a:t>
            </a:r>
            <a:r>
              <a:rPr lang="el-GR" sz="1200" b="1" dirty="0">
                <a:solidFill>
                  <a:schemeClr val="accent1">
                    <a:lumMod val="50000"/>
                  </a:schemeClr>
                </a:solidFill>
              </a:rPr>
              <a:t> ορού (</a:t>
            </a:r>
            <a:r>
              <a:rPr lang="el-GR" sz="1200" b="1" dirty="0" err="1">
                <a:solidFill>
                  <a:schemeClr val="accent1">
                    <a:lumMod val="50000"/>
                  </a:schemeClr>
                </a:solidFill>
              </a:rPr>
              <a:t>sTfR</a:t>
            </a:r>
            <a:r>
              <a:rPr lang="el-GR" sz="1200" b="1" dirty="0">
                <a:solidFill>
                  <a:schemeClr val="accent1">
                    <a:lumMod val="50000"/>
                  </a:schemeClr>
                </a:solidFill>
              </a:rPr>
              <a:t>) επί υποψίας συνύπαρξης σιδηροπενίας με αναιμία </a:t>
            </a:r>
            <a:r>
              <a:rPr lang="el-GR" sz="1200" b="1" dirty="0" err="1">
                <a:solidFill>
                  <a:schemeClr val="accent1">
                    <a:lumMod val="50000"/>
                  </a:schemeClr>
                </a:solidFill>
              </a:rPr>
              <a:t>χρονίας</a:t>
            </a:r>
            <a:r>
              <a:rPr lang="el-GR" sz="1200" b="1" dirty="0">
                <a:solidFill>
                  <a:schemeClr val="accent1">
                    <a:lumMod val="50000"/>
                  </a:schemeClr>
                </a:solidFill>
              </a:rPr>
              <a:t> νόσου</a:t>
            </a:r>
          </a:p>
        </p:txBody>
      </p:sp>
      <p:pic>
        <p:nvPicPr>
          <p:cNvPr id="6" name="Εικόνα 5">
            <a:extLst>
              <a:ext uri="{FF2B5EF4-FFF2-40B4-BE49-F238E27FC236}">
                <a16:creationId xmlns:a16="http://schemas.microsoft.com/office/drawing/2014/main" id="{6B2CABA6-9DA6-4F99-9ADC-DBD30A5D7404}"/>
              </a:ext>
            </a:extLst>
          </p:cNvPr>
          <p:cNvPicPr>
            <a:picLocks noChangeAspect="1"/>
          </p:cNvPicPr>
          <p:nvPr/>
        </p:nvPicPr>
        <p:blipFill>
          <a:blip r:embed="rId4"/>
          <a:stretch>
            <a:fillRect/>
          </a:stretch>
        </p:blipFill>
        <p:spPr>
          <a:xfrm>
            <a:off x="3369700" y="3648582"/>
            <a:ext cx="838505" cy="595898"/>
          </a:xfrm>
          <a:prstGeom prst="rect">
            <a:avLst/>
          </a:prstGeom>
        </p:spPr>
      </p:pic>
      <p:pic>
        <p:nvPicPr>
          <p:cNvPr id="7" name="Εικόνα 6">
            <a:extLst>
              <a:ext uri="{FF2B5EF4-FFF2-40B4-BE49-F238E27FC236}">
                <a16:creationId xmlns:a16="http://schemas.microsoft.com/office/drawing/2014/main" id="{9D6595CC-A615-4CEE-890E-C51F1BA22E04}"/>
              </a:ext>
            </a:extLst>
          </p:cNvPr>
          <p:cNvPicPr>
            <a:picLocks noChangeAspect="1"/>
          </p:cNvPicPr>
          <p:nvPr/>
        </p:nvPicPr>
        <p:blipFill>
          <a:blip r:embed="rId5"/>
          <a:stretch>
            <a:fillRect/>
          </a:stretch>
        </p:blipFill>
        <p:spPr>
          <a:xfrm>
            <a:off x="8253874" y="3350014"/>
            <a:ext cx="659876" cy="393837"/>
          </a:xfrm>
          <a:prstGeom prst="rect">
            <a:avLst/>
          </a:prstGeom>
        </p:spPr>
      </p:pic>
      <p:pic>
        <p:nvPicPr>
          <p:cNvPr id="13" name="Εικόνα 12">
            <a:extLst>
              <a:ext uri="{FF2B5EF4-FFF2-40B4-BE49-F238E27FC236}">
                <a16:creationId xmlns:a16="http://schemas.microsoft.com/office/drawing/2014/main" id="{A4F493CF-3D4A-4C23-9532-8EE5308F1804}"/>
              </a:ext>
            </a:extLst>
          </p:cNvPr>
          <p:cNvPicPr>
            <a:picLocks noChangeAspect="1"/>
          </p:cNvPicPr>
          <p:nvPr/>
        </p:nvPicPr>
        <p:blipFill>
          <a:blip r:embed="rId6"/>
          <a:stretch>
            <a:fillRect/>
          </a:stretch>
        </p:blipFill>
        <p:spPr>
          <a:xfrm>
            <a:off x="11115112" y="3616167"/>
            <a:ext cx="574629" cy="430589"/>
          </a:xfrm>
          <a:prstGeom prst="rect">
            <a:avLst/>
          </a:prstGeom>
        </p:spPr>
      </p:pic>
      <p:pic>
        <p:nvPicPr>
          <p:cNvPr id="14" name="Εικόνα 13">
            <a:extLst>
              <a:ext uri="{FF2B5EF4-FFF2-40B4-BE49-F238E27FC236}">
                <a16:creationId xmlns:a16="http://schemas.microsoft.com/office/drawing/2014/main" id="{7C1E9BC5-34E4-41E7-B80A-25A65A86BD98}"/>
              </a:ext>
            </a:extLst>
          </p:cNvPr>
          <p:cNvPicPr>
            <a:picLocks noChangeAspect="1"/>
          </p:cNvPicPr>
          <p:nvPr/>
        </p:nvPicPr>
        <p:blipFill>
          <a:blip r:embed="rId7"/>
          <a:stretch>
            <a:fillRect/>
          </a:stretch>
        </p:blipFill>
        <p:spPr>
          <a:xfrm flipH="1">
            <a:off x="10624285" y="4717559"/>
            <a:ext cx="775914" cy="581418"/>
          </a:xfrm>
          <a:prstGeom prst="rect">
            <a:avLst/>
          </a:prstGeom>
        </p:spPr>
      </p:pic>
    </p:spTree>
    <p:extLst>
      <p:ext uri="{BB962C8B-B14F-4D97-AF65-F5344CB8AC3E}">
        <p14:creationId xmlns:p14="http://schemas.microsoft.com/office/powerpoint/2010/main" val="3175697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5559AB-7E18-4D19-A4F5-DFC2AC23B4A0}"/>
              </a:ext>
            </a:extLst>
          </p:cNvPr>
          <p:cNvSpPr txBox="1"/>
          <p:nvPr/>
        </p:nvSpPr>
        <p:spPr>
          <a:xfrm>
            <a:off x="942975" y="2919710"/>
            <a:ext cx="10306050" cy="1477328"/>
          </a:xfrm>
          <a:prstGeom prst="rect">
            <a:avLst/>
          </a:prstGeom>
          <a:noFill/>
        </p:spPr>
        <p:txBody>
          <a:bodyPr wrap="square">
            <a:spAutoFit/>
          </a:bodyPr>
          <a:lstStyle/>
          <a:p>
            <a:pPr marL="285750" indent="-285750">
              <a:buFont typeface="Arial" panose="020B0604020202020204" pitchFamily="34" charset="0"/>
              <a:buChar char="•"/>
            </a:pPr>
            <a:r>
              <a:rPr lang="el-GR" b="1" dirty="0" err="1">
                <a:solidFill>
                  <a:schemeClr val="accent1">
                    <a:lumMod val="50000"/>
                  </a:schemeClr>
                </a:solidFill>
              </a:rPr>
              <a:t>Λευκοκυττάρωση</a:t>
            </a:r>
            <a:r>
              <a:rPr lang="el-GR" b="1" dirty="0">
                <a:solidFill>
                  <a:schemeClr val="accent1">
                    <a:lumMod val="50000"/>
                  </a:schemeClr>
                </a:solidFill>
              </a:rPr>
              <a:t> – </a:t>
            </a:r>
            <a:r>
              <a:rPr lang="el-GR" b="1" dirty="0" err="1">
                <a:solidFill>
                  <a:schemeClr val="accent1">
                    <a:lumMod val="50000"/>
                  </a:schemeClr>
                </a:solidFill>
              </a:rPr>
              <a:t>Ηωσινοφιλία</a:t>
            </a:r>
            <a:r>
              <a:rPr lang="el-GR" b="1" dirty="0">
                <a:solidFill>
                  <a:schemeClr val="accent1">
                    <a:lumMod val="50000"/>
                  </a:schemeClr>
                </a:solidFill>
              </a:rPr>
              <a:t> (παραγωγή </a:t>
            </a:r>
            <a:r>
              <a:rPr lang="en-US" b="1" dirty="0">
                <a:solidFill>
                  <a:schemeClr val="accent1">
                    <a:lumMod val="50000"/>
                  </a:schemeClr>
                </a:solidFill>
              </a:rPr>
              <a:t>IL-5 </a:t>
            </a:r>
            <a:r>
              <a:rPr lang="el-GR" b="1" dirty="0">
                <a:solidFill>
                  <a:schemeClr val="accent1">
                    <a:lumMod val="50000"/>
                  </a:schemeClr>
                </a:solidFill>
              </a:rPr>
              <a:t>από τα </a:t>
            </a:r>
            <a:r>
              <a:rPr lang="en-US" b="1" dirty="0">
                <a:solidFill>
                  <a:schemeClr val="accent1">
                    <a:lumMod val="50000"/>
                  </a:schemeClr>
                </a:solidFill>
              </a:rPr>
              <a:t>R-S </a:t>
            </a:r>
            <a:r>
              <a:rPr lang="el-GR" b="1" dirty="0">
                <a:solidFill>
                  <a:schemeClr val="accent1">
                    <a:lumMod val="50000"/>
                  </a:schemeClr>
                </a:solidFill>
              </a:rPr>
              <a:t>κύτταρα)</a:t>
            </a:r>
            <a:endParaRPr lang="en-GB" b="1" dirty="0">
              <a:solidFill>
                <a:schemeClr val="accent1">
                  <a:lumMod val="50000"/>
                </a:schemeClr>
              </a:solidFill>
            </a:endParaRPr>
          </a:p>
          <a:p>
            <a:pPr marL="285750" indent="-285750">
              <a:buFont typeface="Arial" panose="020B0604020202020204" pitchFamily="34" charset="0"/>
              <a:buChar char="•"/>
            </a:pPr>
            <a:r>
              <a:rPr lang="el-GR" b="1" dirty="0">
                <a:solidFill>
                  <a:schemeClr val="accent1">
                    <a:lumMod val="50000"/>
                  </a:schemeClr>
                </a:solidFill>
              </a:rPr>
              <a:t>Απόλυτη λεμφοπενία (απώλεια ανοσολογικής ρύθμισης)</a:t>
            </a:r>
            <a:endParaRPr lang="en-GB" b="1" dirty="0">
              <a:solidFill>
                <a:schemeClr val="accent1">
                  <a:lumMod val="50000"/>
                </a:schemeClr>
              </a:solidFill>
            </a:endParaRPr>
          </a:p>
          <a:p>
            <a:pPr marL="285750" indent="-285750">
              <a:buFont typeface="Arial" panose="020B0604020202020204" pitchFamily="34" charset="0"/>
              <a:buChar char="•"/>
            </a:pPr>
            <a:r>
              <a:rPr lang="el-GR" b="1" dirty="0" err="1">
                <a:solidFill>
                  <a:schemeClr val="accent1">
                    <a:lumMod val="50000"/>
                  </a:schemeClr>
                </a:solidFill>
              </a:rPr>
              <a:t>Ορθόχρωμη</a:t>
            </a:r>
            <a:r>
              <a:rPr lang="el-GR" b="1" dirty="0">
                <a:solidFill>
                  <a:schemeClr val="accent1">
                    <a:lumMod val="50000"/>
                  </a:schemeClr>
                </a:solidFill>
              </a:rPr>
              <a:t> –</a:t>
            </a:r>
            <a:r>
              <a:rPr lang="el-GR" b="1" dirty="0" err="1">
                <a:solidFill>
                  <a:schemeClr val="accent1">
                    <a:lumMod val="50000"/>
                  </a:schemeClr>
                </a:solidFill>
              </a:rPr>
              <a:t>ορθοκυτταρική</a:t>
            </a:r>
            <a:r>
              <a:rPr lang="el-GR" b="1" dirty="0">
                <a:solidFill>
                  <a:schemeClr val="accent1">
                    <a:lumMod val="50000"/>
                  </a:schemeClr>
                </a:solidFill>
              </a:rPr>
              <a:t> αναιμία</a:t>
            </a:r>
            <a:endParaRPr lang="en-GB" b="1" dirty="0">
              <a:solidFill>
                <a:schemeClr val="accent1">
                  <a:lumMod val="50000"/>
                </a:schemeClr>
              </a:solidFill>
            </a:endParaRPr>
          </a:p>
          <a:p>
            <a:pPr marL="285750" indent="-285750">
              <a:buFont typeface="Arial" panose="020B0604020202020204" pitchFamily="34" charset="0"/>
              <a:buChar char="•"/>
            </a:pPr>
            <a:r>
              <a:rPr lang="el-GR" b="1" dirty="0">
                <a:solidFill>
                  <a:schemeClr val="accent1">
                    <a:lumMod val="50000"/>
                  </a:schemeClr>
                </a:solidFill>
              </a:rPr>
              <a:t>Αυξημένη ΤΚΕ, </a:t>
            </a:r>
            <a:r>
              <a:rPr lang="en-US" b="1" dirty="0">
                <a:solidFill>
                  <a:schemeClr val="accent1">
                    <a:lumMod val="50000"/>
                  </a:schemeClr>
                </a:solidFill>
              </a:rPr>
              <a:t>CRP </a:t>
            </a:r>
            <a:r>
              <a:rPr lang="el-GR" b="1" dirty="0">
                <a:solidFill>
                  <a:schemeClr val="accent1">
                    <a:lumMod val="50000"/>
                  </a:schemeClr>
                </a:solidFill>
              </a:rPr>
              <a:t>και </a:t>
            </a:r>
            <a:r>
              <a:rPr lang="en-US" b="1" dirty="0">
                <a:solidFill>
                  <a:schemeClr val="accent1">
                    <a:lumMod val="50000"/>
                  </a:schemeClr>
                </a:solidFill>
              </a:rPr>
              <a:t>LDH </a:t>
            </a:r>
            <a:r>
              <a:rPr lang="el-GR" b="1" dirty="0">
                <a:solidFill>
                  <a:schemeClr val="accent1">
                    <a:lumMod val="50000"/>
                  </a:schemeClr>
                </a:solidFill>
              </a:rPr>
              <a:t>ορού </a:t>
            </a:r>
            <a:endParaRPr lang="en-GB" b="1" dirty="0">
              <a:solidFill>
                <a:schemeClr val="accent1">
                  <a:lumMod val="50000"/>
                </a:schemeClr>
              </a:solidFill>
            </a:endParaRPr>
          </a:p>
          <a:p>
            <a:pPr marL="285750" indent="-285750">
              <a:buFont typeface="Arial" panose="020B0604020202020204" pitchFamily="34" charset="0"/>
              <a:buChar char="•"/>
            </a:pPr>
            <a:r>
              <a:rPr lang="el-GR" b="1" dirty="0">
                <a:solidFill>
                  <a:schemeClr val="accent1">
                    <a:lumMod val="50000"/>
                  </a:schemeClr>
                </a:solidFill>
              </a:rPr>
              <a:t>Αυξημένη </a:t>
            </a:r>
            <a:r>
              <a:rPr lang="en-US" b="1" dirty="0">
                <a:solidFill>
                  <a:schemeClr val="accent1">
                    <a:lumMod val="50000"/>
                  </a:schemeClr>
                </a:solidFill>
              </a:rPr>
              <a:t>ALP </a:t>
            </a:r>
            <a:r>
              <a:rPr lang="el-GR" b="1" dirty="0">
                <a:solidFill>
                  <a:schemeClr val="accent1">
                    <a:lumMod val="50000"/>
                  </a:schemeClr>
                </a:solidFill>
              </a:rPr>
              <a:t>ορού </a:t>
            </a:r>
          </a:p>
        </p:txBody>
      </p:sp>
      <p:sp>
        <p:nvSpPr>
          <p:cNvPr id="4" name="TextBox 3">
            <a:extLst>
              <a:ext uri="{FF2B5EF4-FFF2-40B4-BE49-F238E27FC236}">
                <a16:creationId xmlns:a16="http://schemas.microsoft.com/office/drawing/2014/main" id="{B156F68A-80C5-452F-81D9-3DAB56A0BBB0}"/>
              </a:ext>
            </a:extLst>
          </p:cNvPr>
          <p:cNvSpPr txBox="1"/>
          <p:nvPr/>
        </p:nvSpPr>
        <p:spPr>
          <a:xfrm>
            <a:off x="685800" y="443984"/>
            <a:ext cx="6096000" cy="646331"/>
          </a:xfrm>
          <a:prstGeom prst="rect">
            <a:avLst/>
          </a:prstGeom>
          <a:noFill/>
        </p:spPr>
        <p:txBody>
          <a:bodyPr wrap="square">
            <a:spAutoFit/>
          </a:bodyPr>
          <a:lstStyle/>
          <a:p>
            <a:r>
              <a:rPr lang="el-GR" b="1" dirty="0">
                <a:solidFill>
                  <a:schemeClr val="accent1">
                    <a:lumMod val="50000"/>
                  </a:schemeClr>
                </a:solidFill>
              </a:rPr>
              <a:t>ΛΕΜΦΩΜΑ ΗΟ</a:t>
            </a:r>
            <a:r>
              <a:rPr lang="en-US" b="1" dirty="0">
                <a:solidFill>
                  <a:schemeClr val="accent1">
                    <a:lumMod val="50000"/>
                  </a:schemeClr>
                </a:solidFill>
              </a:rPr>
              <a:t>DGKIN </a:t>
            </a:r>
            <a:endParaRPr lang="el-GR" b="1" dirty="0">
              <a:solidFill>
                <a:schemeClr val="accent1">
                  <a:lumMod val="50000"/>
                </a:schemeClr>
              </a:solidFill>
            </a:endParaRPr>
          </a:p>
          <a:p>
            <a:pPr algn="r"/>
            <a:r>
              <a:rPr lang="el-GR" b="1" dirty="0">
                <a:solidFill>
                  <a:srgbClr val="C00000"/>
                </a:solidFill>
              </a:rPr>
              <a:t>Εργαστηριακά ευρήματα </a:t>
            </a:r>
            <a:endParaRPr lang="el-GR" dirty="0">
              <a:solidFill>
                <a:srgbClr val="C00000"/>
              </a:solidFill>
            </a:endParaRPr>
          </a:p>
        </p:txBody>
      </p:sp>
      <p:pic>
        <p:nvPicPr>
          <p:cNvPr id="7" name="Εικόνα 6">
            <a:extLst>
              <a:ext uri="{FF2B5EF4-FFF2-40B4-BE49-F238E27FC236}">
                <a16:creationId xmlns:a16="http://schemas.microsoft.com/office/drawing/2014/main" id="{608AE455-D068-4A63-AD16-CADABEC94761}"/>
              </a:ext>
            </a:extLst>
          </p:cNvPr>
          <p:cNvPicPr>
            <a:picLocks noChangeAspect="1"/>
          </p:cNvPicPr>
          <p:nvPr/>
        </p:nvPicPr>
        <p:blipFill rotWithShape="1">
          <a:blip r:embed="rId2"/>
          <a:srcRect l="5575" t="22748" r="30439" b="42829"/>
          <a:stretch/>
        </p:blipFill>
        <p:spPr>
          <a:xfrm>
            <a:off x="7743825" y="443984"/>
            <a:ext cx="3676650" cy="1600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7">
            <a:extLst>
              <a:ext uri="{FF2B5EF4-FFF2-40B4-BE49-F238E27FC236}">
                <a16:creationId xmlns:a16="http://schemas.microsoft.com/office/drawing/2014/main" id="{202C17C9-9143-463B-B4B7-E0F00AA9935C}"/>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25044" y="5141846"/>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9612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76E00C8-BDE3-449A-8397-4CE008CC9B1A}"/>
              </a:ext>
            </a:extLst>
          </p:cNvPr>
          <p:cNvSpPr txBox="1"/>
          <p:nvPr/>
        </p:nvSpPr>
        <p:spPr>
          <a:xfrm>
            <a:off x="556180" y="241004"/>
            <a:ext cx="11331019" cy="1446550"/>
          </a:xfrm>
          <a:prstGeom prst="rect">
            <a:avLst/>
          </a:prstGeom>
          <a:noFill/>
        </p:spPr>
        <p:txBody>
          <a:bodyPr wrap="square">
            <a:spAutoFit/>
          </a:bodyPr>
          <a:lstStyle/>
          <a:p>
            <a:r>
              <a:rPr lang="el-GR" b="1" u="sng" dirty="0" err="1">
                <a:solidFill>
                  <a:schemeClr val="accent1">
                    <a:lumMod val="50000"/>
                  </a:schemeClr>
                </a:solidFill>
              </a:rPr>
              <a:t>Σταδιοποίηση</a:t>
            </a:r>
            <a:endParaRPr lang="el-GR" b="1" u="sng" dirty="0">
              <a:solidFill>
                <a:schemeClr val="accent1">
                  <a:lumMod val="50000"/>
                </a:schemeClr>
              </a:solidFill>
            </a:endParaRPr>
          </a:p>
          <a:p>
            <a:pPr marL="171450" indent="-171450" algn="just">
              <a:buFont typeface="Arial" panose="020B0604020202020204" pitchFamily="34" charset="0"/>
              <a:buChar char="•"/>
            </a:pPr>
            <a:r>
              <a:rPr lang="el-GR" sz="1400" b="1" dirty="0">
                <a:solidFill>
                  <a:schemeClr val="accent1">
                    <a:lumMod val="50000"/>
                  </a:schemeClr>
                </a:solidFill>
              </a:rPr>
              <a:t>Η νόσος κατατάσσεται σε 4 στάδια, τα οποία επιπλέον χωρίζονται σε: «Α» και «Β» ανάλογα με την απουσία ή παρουσία γενικών (Β-) συμπτωμάτων (πυρετού, απώλειας βάρους ή/και έντονων νυκτερινών εφιδρώσεων),</a:t>
            </a:r>
            <a:r>
              <a:rPr lang="el-GR" sz="1400" dirty="0"/>
              <a:t> </a:t>
            </a:r>
            <a:r>
              <a:rPr lang="el-GR" sz="1400" b="1" dirty="0">
                <a:solidFill>
                  <a:schemeClr val="accent1">
                    <a:lumMod val="50000"/>
                  </a:schemeClr>
                </a:solidFill>
              </a:rPr>
              <a:t>Ε: το λέμφωμα εντοπίζεται σε ένα όργανο ή ιστό που δεν αποτελεί μέρος του λεμφικού συστήματος, αλλά μπορεί να βρίσκεται δίπλα σε μια περιοχή του λεμφικού συστήματος που επηρεάζεται από τον καρκίνο, S: το λέμφωμα εντοπίζεται στον σπλήνα </a:t>
            </a:r>
            <a:endParaRPr lang="en-GB" sz="1400" b="1" dirty="0">
              <a:solidFill>
                <a:schemeClr val="accent1">
                  <a:lumMod val="50000"/>
                </a:schemeClr>
              </a:solidFill>
            </a:endParaRPr>
          </a:p>
          <a:p>
            <a:pPr marL="171450" indent="-171450" algn="just">
              <a:buFont typeface="Arial" panose="020B0604020202020204" pitchFamily="34" charset="0"/>
              <a:buChar char="•"/>
            </a:pPr>
            <a:r>
              <a:rPr lang="el-GR" sz="1400" b="1" dirty="0">
                <a:solidFill>
                  <a:schemeClr val="accent1">
                    <a:lumMod val="50000"/>
                  </a:schemeClr>
                </a:solidFill>
              </a:rPr>
              <a:t>Για τη </a:t>
            </a:r>
            <a:r>
              <a:rPr lang="el-GR" sz="1400" b="1" dirty="0" err="1">
                <a:solidFill>
                  <a:schemeClr val="accent1">
                    <a:lumMod val="50000"/>
                  </a:schemeClr>
                </a:solidFill>
              </a:rPr>
              <a:t>σταδιοποίηση</a:t>
            </a:r>
            <a:r>
              <a:rPr lang="el-GR" sz="1400" b="1" dirty="0">
                <a:solidFill>
                  <a:schemeClr val="accent1">
                    <a:lumMod val="50000"/>
                  </a:schemeClr>
                </a:solidFill>
              </a:rPr>
              <a:t> χρησιμοποιείται το σύστημα </a:t>
            </a:r>
            <a:r>
              <a:rPr lang="el-GR" sz="1400" b="1" dirty="0" err="1">
                <a:solidFill>
                  <a:schemeClr val="accent1">
                    <a:lumMod val="50000"/>
                  </a:schemeClr>
                </a:solidFill>
              </a:rPr>
              <a:t>Ann</a:t>
            </a:r>
            <a:r>
              <a:rPr lang="el-GR" sz="1400" b="1" dirty="0">
                <a:solidFill>
                  <a:schemeClr val="accent1">
                    <a:lumMod val="50000"/>
                  </a:schemeClr>
                </a:solidFill>
              </a:rPr>
              <a:t> </a:t>
            </a:r>
            <a:r>
              <a:rPr lang="el-GR" sz="1400" b="1" dirty="0" err="1">
                <a:solidFill>
                  <a:schemeClr val="accent1">
                    <a:lumMod val="50000"/>
                  </a:schemeClr>
                </a:solidFill>
              </a:rPr>
              <a:t>Arbor</a:t>
            </a:r>
            <a:r>
              <a:rPr lang="el-GR" sz="1400" b="1" dirty="0">
                <a:solidFill>
                  <a:schemeClr val="accent1">
                    <a:lumMod val="50000"/>
                  </a:schemeClr>
                </a:solidFill>
              </a:rPr>
              <a:t> με περαιτέρω αναφορά στις τροποποιήσεις </a:t>
            </a:r>
            <a:r>
              <a:rPr lang="el-GR" sz="1400" b="1" dirty="0" err="1">
                <a:solidFill>
                  <a:schemeClr val="accent1">
                    <a:lumMod val="50000"/>
                  </a:schemeClr>
                </a:solidFill>
              </a:rPr>
              <a:t>Cotswolds</a:t>
            </a:r>
            <a:r>
              <a:rPr lang="el-GR" sz="1400" b="1" dirty="0">
                <a:solidFill>
                  <a:schemeClr val="accent1">
                    <a:lumMod val="50000"/>
                  </a:schemeClr>
                </a:solidFill>
              </a:rPr>
              <a:t> (1989) και </a:t>
            </a:r>
            <a:r>
              <a:rPr lang="el-GR" sz="1400" b="1" dirty="0" err="1">
                <a:solidFill>
                  <a:schemeClr val="accent1">
                    <a:lumMod val="50000"/>
                  </a:schemeClr>
                </a:solidFill>
              </a:rPr>
              <a:t>Lugano</a:t>
            </a:r>
            <a:r>
              <a:rPr lang="el-GR" sz="1400" b="1" dirty="0">
                <a:solidFill>
                  <a:schemeClr val="accent1">
                    <a:lumMod val="50000"/>
                  </a:schemeClr>
                </a:solidFill>
              </a:rPr>
              <a:t> (2014)</a:t>
            </a:r>
          </a:p>
        </p:txBody>
      </p:sp>
      <p:pic>
        <p:nvPicPr>
          <p:cNvPr id="8" name="Εικόνα 7">
            <a:extLst>
              <a:ext uri="{FF2B5EF4-FFF2-40B4-BE49-F238E27FC236}">
                <a16:creationId xmlns:a16="http://schemas.microsoft.com/office/drawing/2014/main" id="{1543DC43-D69A-4667-B70D-B6996B6345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821594" y="2073148"/>
            <a:ext cx="2921387" cy="3186260"/>
          </a:xfrm>
          <a:prstGeom prst="rect">
            <a:avLst/>
          </a:prstGeom>
        </p:spPr>
      </p:pic>
      <p:sp>
        <p:nvSpPr>
          <p:cNvPr id="10" name="TextBox 9">
            <a:extLst>
              <a:ext uri="{FF2B5EF4-FFF2-40B4-BE49-F238E27FC236}">
                <a16:creationId xmlns:a16="http://schemas.microsoft.com/office/drawing/2014/main" id="{142DCB2B-C5E6-40DB-8D04-BC91BD6E0066}"/>
              </a:ext>
            </a:extLst>
          </p:cNvPr>
          <p:cNvSpPr txBox="1"/>
          <p:nvPr/>
        </p:nvSpPr>
        <p:spPr>
          <a:xfrm>
            <a:off x="172046" y="5326870"/>
            <a:ext cx="4484802" cy="938719"/>
          </a:xfrm>
          <a:prstGeom prst="rect">
            <a:avLst/>
          </a:prstGeom>
          <a:noFill/>
        </p:spPr>
        <p:txBody>
          <a:bodyPr wrap="square">
            <a:spAutoFit/>
          </a:bodyPr>
          <a:lstStyle/>
          <a:p>
            <a:pPr algn="just"/>
            <a:r>
              <a:rPr lang="el-GR" sz="1100" b="1" dirty="0">
                <a:solidFill>
                  <a:schemeClr val="accent1">
                    <a:lumMod val="50000"/>
                  </a:schemeClr>
                </a:solidFill>
              </a:rPr>
              <a:t>Στάδιο Ι παιδικό λέμφωμα Hodgkin. </a:t>
            </a:r>
            <a:r>
              <a:rPr lang="en-GB" sz="1100" b="1" dirty="0">
                <a:solidFill>
                  <a:schemeClr val="accent1">
                    <a:lumMod val="50000"/>
                  </a:schemeClr>
                </a:solidFill>
              </a:rPr>
              <a:t>E</a:t>
            </a:r>
            <a:r>
              <a:rPr lang="el-GR" sz="1100" dirty="0" err="1">
                <a:solidFill>
                  <a:schemeClr val="accent1">
                    <a:lumMod val="50000"/>
                  </a:schemeClr>
                </a:solidFill>
              </a:rPr>
              <a:t>ντοπίζεται</a:t>
            </a:r>
            <a:r>
              <a:rPr lang="el-GR" sz="1100" dirty="0">
                <a:solidFill>
                  <a:schemeClr val="accent1">
                    <a:lumMod val="50000"/>
                  </a:schemeClr>
                </a:solidFill>
              </a:rPr>
              <a:t> σε έναν ή περισσότερους λεμφαδένες σε μια ομάδα λεμφαδένων ή, σε σπάνιες περιπτώσεις, βρίσκεται στον δακτύλιο του </a:t>
            </a:r>
            <a:r>
              <a:rPr lang="el-GR" sz="1100" dirty="0" err="1">
                <a:solidFill>
                  <a:schemeClr val="accent1">
                    <a:lumMod val="50000"/>
                  </a:schemeClr>
                </a:solidFill>
              </a:rPr>
              <a:t>Waldeyer</a:t>
            </a:r>
            <a:r>
              <a:rPr lang="el-GR" sz="1100" dirty="0">
                <a:solidFill>
                  <a:schemeClr val="accent1">
                    <a:lumMod val="50000"/>
                  </a:schemeClr>
                </a:solidFill>
              </a:rPr>
              <a:t>, στον θύμο αδένα ή στον σπλήνα. Στο στάδιο ΙΕ</a:t>
            </a:r>
            <a:r>
              <a:rPr lang="en-GB" sz="1100" dirty="0">
                <a:solidFill>
                  <a:schemeClr val="accent1">
                    <a:lumMod val="50000"/>
                  </a:schemeClr>
                </a:solidFill>
              </a:rPr>
              <a:t>, </a:t>
            </a:r>
            <a:r>
              <a:rPr lang="el-GR" sz="1100" dirty="0">
                <a:solidFill>
                  <a:schemeClr val="accent1">
                    <a:lumMod val="50000"/>
                  </a:schemeClr>
                </a:solidFill>
              </a:rPr>
              <a:t>έχει εξαπλωθεί σε μια περιοχή έξω από το λεμφικό σύστημα.</a:t>
            </a:r>
          </a:p>
        </p:txBody>
      </p:sp>
      <p:pic>
        <p:nvPicPr>
          <p:cNvPr id="11" name="Εικόνα 10">
            <a:extLst>
              <a:ext uri="{FF2B5EF4-FFF2-40B4-BE49-F238E27FC236}">
                <a16:creationId xmlns:a16="http://schemas.microsoft.com/office/drawing/2014/main" id="{F8D1F720-56F7-4F6E-BF59-B428D746922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4800730" y="2580165"/>
            <a:ext cx="3211103" cy="2706523"/>
          </a:xfrm>
          <a:prstGeom prst="rect">
            <a:avLst/>
          </a:prstGeom>
        </p:spPr>
      </p:pic>
      <p:sp>
        <p:nvSpPr>
          <p:cNvPr id="13" name="TextBox 12">
            <a:extLst>
              <a:ext uri="{FF2B5EF4-FFF2-40B4-BE49-F238E27FC236}">
                <a16:creationId xmlns:a16="http://schemas.microsoft.com/office/drawing/2014/main" id="{6FBF4BA4-08F1-4848-9247-A37216E2AA7D}"/>
              </a:ext>
            </a:extLst>
          </p:cNvPr>
          <p:cNvSpPr txBox="1"/>
          <p:nvPr/>
        </p:nvSpPr>
        <p:spPr>
          <a:xfrm>
            <a:off x="4800730" y="5316481"/>
            <a:ext cx="3514595" cy="600164"/>
          </a:xfrm>
          <a:prstGeom prst="rect">
            <a:avLst/>
          </a:prstGeom>
          <a:noFill/>
        </p:spPr>
        <p:txBody>
          <a:bodyPr wrap="square">
            <a:spAutoFit/>
          </a:bodyPr>
          <a:lstStyle/>
          <a:p>
            <a:pPr algn="just"/>
            <a:r>
              <a:rPr lang="el-GR" sz="1100" b="1" dirty="0">
                <a:solidFill>
                  <a:schemeClr val="accent1">
                    <a:lumMod val="50000"/>
                  </a:schemeClr>
                </a:solidFill>
              </a:rPr>
              <a:t>Στάδιο II παιδικό λέμφωμα Hodgkin. </a:t>
            </a:r>
            <a:r>
              <a:rPr lang="en-GB" sz="1100" dirty="0">
                <a:solidFill>
                  <a:schemeClr val="accent1">
                    <a:lumMod val="50000"/>
                  </a:schemeClr>
                </a:solidFill>
              </a:rPr>
              <a:t>E</a:t>
            </a:r>
            <a:r>
              <a:rPr lang="el-GR" sz="1100" dirty="0" err="1">
                <a:solidFill>
                  <a:schemeClr val="accent1">
                    <a:lumMod val="50000"/>
                  </a:schemeClr>
                </a:solidFill>
              </a:rPr>
              <a:t>ντοπίζεται</a:t>
            </a:r>
            <a:r>
              <a:rPr lang="el-GR" sz="1100" dirty="0">
                <a:solidFill>
                  <a:schemeClr val="accent1">
                    <a:lumMod val="50000"/>
                  </a:schemeClr>
                </a:solidFill>
              </a:rPr>
              <a:t> σε δύο ή περισσότερες ομάδες λεμφαδένων που βρίσκονται είτε πάνω από το διάφραγμα είτε κάτω από το διάφραγμα.</a:t>
            </a:r>
          </a:p>
        </p:txBody>
      </p:sp>
      <p:pic>
        <p:nvPicPr>
          <p:cNvPr id="14" name="Εικόνα 13">
            <a:extLst>
              <a:ext uri="{FF2B5EF4-FFF2-40B4-BE49-F238E27FC236}">
                <a16:creationId xmlns:a16="http://schemas.microsoft.com/office/drawing/2014/main" id="{08672835-AA81-42A2-A0CF-AA4E5772542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8534515" y="2591775"/>
            <a:ext cx="3143135" cy="2828842"/>
          </a:xfrm>
          <a:prstGeom prst="rect">
            <a:avLst/>
          </a:prstGeom>
        </p:spPr>
      </p:pic>
      <p:sp>
        <p:nvSpPr>
          <p:cNvPr id="16" name="TextBox 15">
            <a:extLst>
              <a:ext uri="{FF2B5EF4-FFF2-40B4-BE49-F238E27FC236}">
                <a16:creationId xmlns:a16="http://schemas.microsoft.com/office/drawing/2014/main" id="{FC5D3C2A-615E-40AF-AA7E-752893DD4A21}"/>
              </a:ext>
            </a:extLst>
          </p:cNvPr>
          <p:cNvSpPr txBox="1"/>
          <p:nvPr/>
        </p:nvSpPr>
        <p:spPr>
          <a:xfrm>
            <a:off x="8583272" y="5286688"/>
            <a:ext cx="3370203" cy="769441"/>
          </a:xfrm>
          <a:prstGeom prst="rect">
            <a:avLst/>
          </a:prstGeom>
          <a:noFill/>
        </p:spPr>
        <p:txBody>
          <a:bodyPr wrap="square">
            <a:spAutoFit/>
          </a:bodyPr>
          <a:lstStyle/>
          <a:p>
            <a:pPr algn="just"/>
            <a:r>
              <a:rPr lang="el-GR" sz="1100" b="1" dirty="0">
                <a:solidFill>
                  <a:schemeClr val="accent1">
                    <a:lumMod val="50000"/>
                  </a:schemeClr>
                </a:solidFill>
              </a:rPr>
              <a:t>Στάδιο ΙΙΕ παιδικό λέμφωμα Hodgkin. </a:t>
            </a:r>
            <a:r>
              <a:rPr lang="en-GB" sz="1100" dirty="0">
                <a:solidFill>
                  <a:schemeClr val="accent1">
                    <a:lumMod val="50000"/>
                  </a:schemeClr>
                </a:solidFill>
              </a:rPr>
              <a:t>E</a:t>
            </a:r>
            <a:r>
              <a:rPr lang="el-GR" sz="1100" dirty="0" err="1">
                <a:solidFill>
                  <a:schemeClr val="accent1">
                    <a:lumMod val="50000"/>
                  </a:schemeClr>
                </a:solidFill>
              </a:rPr>
              <a:t>ντοπίζεται</a:t>
            </a:r>
            <a:r>
              <a:rPr lang="el-GR" sz="1100" dirty="0">
                <a:solidFill>
                  <a:schemeClr val="accent1">
                    <a:lumMod val="50000"/>
                  </a:schemeClr>
                </a:solidFill>
              </a:rPr>
              <a:t> σε μία ή περισσότερες ομάδες λεμφαδένων είτε πάνω είτε κάτω από το διάφραγμα και έξω από τους λεμφαδένες σε ένα κοντινό όργανο ή περιοχή.</a:t>
            </a:r>
          </a:p>
        </p:txBody>
      </p:sp>
      <p:sp>
        <p:nvSpPr>
          <p:cNvPr id="18" name="TextBox 17">
            <a:extLst>
              <a:ext uri="{FF2B5EF4-FFF2-40B4-BE49-F238E27FC236}">
                <a16:creationId xmlns:a16="http://schemas.microsoft.com/office/drawing/2014/main" id="{EC34422E-B932-4ADF-A578-1FEC2E90CE04}"/>
              </a:ext>
            </a:extLst>
          </p:cNvPr>
          <p:cNvSpPr txBox="1"/>
          <p:nvPr/>
        </p:nvSpPr>
        <p:spPr>
          <a:xfrm>
            <a:off x="261878" y="1784910"/>
            <a:ext cx="1119432" cy="369332"/>
          </a:xfrm>
          <a:prstGeom prst="rect">
            <a:avLst/>
          </a:prstGeom>
          <a:noFill/>
        </p:spPr>
        <p:txBody>
          <a:bodyPr wrap="square">
            <a:spAutoFit/>
          </a:bodyPr>
          <a:lstStyle/>
          <a:p>
            <a:r>
              <a:rPr lang="el-GR" b="1" dirty="0">
                <a:solidFill>
                  <a:srgbClr val="C00000"/>
                </a:solidFill>
              </a:rPr>
              <a:t>Στάδιο Ι</a:t>
            </a:r>
          </a:p>
        </p:txBody>
      </p:sp>
      <p:sp>
        <p:nvSpPr>
          <p:cNvPr id="20" name="TextBox 19">
            <a:extLst>
              <a:ext uri="{FF2B5EF4-FFF2-40B4-BE49-F238E27FC236}">
                <a16:creationId xmlns:a16="http://schemas.microsoft.com/office/drawing/2014/main" id="{A8C80279-3388-4742-B3C6-28E25E7C6922}"/>
              </a:ext>
            </a:extLst>
          </p:cNvPr>
          <p:cNvSpPr txBox="1"/>
          <p:nvPr/>
        </p:nvSpPr>
        <p:spPr>
          <a:xfrm>
            <a:off x="5139904" y="1749982"/>
            <a:ext cx="6094428" cy="646331"/>
          </a:xfrm>
          <a:prstGeom prst="rect">
            <a:avLst/>
          </a:prstGeom>
          <a:noFill/>
        </p:spPr>
        <p:txBody>
          <a:bodyPr wrap="square">
            <a:spAutoFit/>
          </a:bodyPr>
          <a:lstStyle/>
          <a:p>
            <a:pPr algn="ctr"/>
            <a:r>
              <a:rPr lang="el-GR" b="1" dirty="0">
                <a:solidFill>
                  <a:srgbClr val="C00000"/>
                </a:solidFill>
              </a:rPr>
              <a:t>Στάδιο II</a:t>
            </a:r>
          </a:p>
          <a:p>
            <a:pPr algn="ctr"/>
            <a:r>
              <a:rPr lang="el-GR" b="1" dirty="0">
                <a:solidFill>
                  <a:srgbClr val="C00000"/>
                </a:solidFill>
              </a:rPr>
              <a:t>Το στάδιο ΙΙ χωρίζεται σε στάδιο ΙΙ και στάδιο ΙΙΕ</a:t>
            </a:r>
          </a:p>
        </p:txBody>
      </p:sp>
    </p:spTree>
    <p:extLst>
      <p:ext uri="{BB962C8B-B14F-4D97-AF65-F5344CB8AC3E}">
        <p14:creationId xmlns:p14="http://schemas.microsoft.com/office/powerpoint/2010/main" val="3824826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6DBDDFF-50A5-41CB-8840-1D2DB7CA87A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51092" y="1877646"/>
            <a:ext cx="4260237" cy="4297012"/>
          </a:xfrm>
          <a:prstGeom prst="rect">
            <a:avLst/>
          </a:prstGeom>
        </p:spPr>
      </p:pic>
      <p:sp>
        <p:nvSpPr>
          <p:cNvPr id="6" name="TextBox 5">
            <a:extLst>
              <a:ext uri="{FF2B5EF4-FFF2-40B4-BE49-F238E27FC236}">
                <a16:creationId xmlns:a16="http://schemas.microsoft.com/office/drawing/2014/main" id="{25556C27-5D9F-40DC-8A4B-B7E2BAA2C61E}"/>
              </a:ext>
            </a:extLst>
          </p:cNvPr>
          <p:cNvSpPr txBox="1"/>
          <p:nvPr/>
        </p:nvSpPr>
        <p:spPr>
          <a:xfrm>
            <a:off x="1730984" y="816522"/>
            <a:ext cx="7708291" cy="369332"/>
          </a:xfrm>
          <a:prstGeom prst="rect">
            <a:avLst/>
          </a:prstGeom>
          <a:noFill/>
        </p:spPr>
        <p:txBody>
          <a:bodyPr wrap="square">
            <a:spAutoFit/>
          </a:bodyPr>
          <a:lstStyle/>
          <a:p>
            <a:r>
              <a:rPr lang="el-GR" b="1" dirty="0">
                <a:solidFill>
                  <a:srgbClr val="C00000"/>
                </a:solidFill>
              </a:rPr>
              <a:t>Το στάδιο III χωρίζεται σε στάδιο III, στάδιο IIIE, στάδιο IIIS και στάδιο IIIE,S.</a:t>
            </a:r>
          </a:p>
        </p:txBody>
      </p:sp>
      <p:sp>
        <p:nvSpPr>
          <p:cNvPr id="10" name="TextBox 9">
            <a:extLst>
              <a:ext uri="{FF2B5EF4-FFF2-40B4-BE49-F238E27FC236}">
                <a16:creationId xmlns:a16="http://schemas.microsoft.com/office/drawing/2014/main" id="{025A2781-B146-42BC-903B-6928BA4C2014}"/>
              </a:ext>
            </a:extLst>
          </p:cNvPr>
          <p:cNvSpPr txBox="1"/>
          <p:nvPr/>
        </p:nvSpPr>
        <p:spPr>
          <a:xfrm>
            <a:off x="4949190" y="2172921"/>
            <a:ext cx="6823710" cy="2862322"/>
          </a:xfrm>
          <a:prstGeom prst="rect">
            <a:avLst/>
          </a:prstGeom>
          <a:noFill/>
        </p:spPr>
        <p:txBody>
          <a:bodyPr wrap="square">
            <a:spAutoFit/>
          </a:bodyPr>
          <a:lstStyle/>
          <a:p>
            <a:pPr algn="just"/>
            <a:r>
              <a:rPr lang="el-GR" b="1" dirty="0">
                <a:solidFill>
                  <a:schemeClr val="accent1">
                    <a:lumMod val="50000"/>
                  </a:schemeClr>
                </a:solidFill>
              </a:rPr>
              <a:t>Στάδιο III παιδικό λέμφωμα </a:t>
            </a:r>
            <a:r>
              <a:rPr lang="el-GR" b="1" dirty="0" err="1">
                <a:solidFill>
                  <a:schemeClr val="accent1">
                    <a:lumMod val="50000"/>
                  </a:schemeClr>
                </a:solidFill>
              </a:rPr>
              <a:t>Hodgkin</a:t>
            </a:r>
            <a:r>
              <a:rPr lang="el-GR" b="1" dirty="0">
                <a:solidFill>
                  <a:schemeClr val="accent1">
                    <a:lumMod val="50000"/>
                  </a:schemeClr>
                </a:solidFill>
              </a:rPr>
              <a:t>:</a:t>
            </a:r>
            <a:r>
              <a:rPr lang="el-GR" dirty="0">
                <a:solidFill>
                  <a:schemeClr val="accent1">
                    <a:lumMod val="50000"/>
                  </a:schemeClr>
                </a:solidFill>
              </a:rPr>
              <a:t> Εντοπίζεται σε ομάδες λεμφαδένων πάνω και κάτω από το διάφραγμα (α). </a:t>
            </a:r>
          </a:p>
          <a:p>
            <a:pPr algn="just"/>
            <a:r>
              <a:rPr lang="el-GR" b="1" dirty="0">
                <a:solidFill>
                  <a:schemeClr val="accent1">
                    <a:lumMod val="50000"/>
                  </a:schemeClr>
                </a:solidFill>
              </a:rPr>
              <a:t>Στο στάδιο IIIE, </a:t>
            </a:r>
            <a:r>
              <a:rPr lang="el-GR" dirty="0">
                <a:solidFill>
                  <a:schemeClr val="accent1">
                    <a:lumMod val="50000"/>
                  </a:schemeClr>
                </a:solidFill>
              </a:rPr>
              <a:t>εντοπίζεται σε ομάδες λεμφαδένων πάνω και κάτω από το διάφραγμα (α) και έξω από τους λεμφαδένες σε ένα κοντινό όργανο ή περιοχή (β). </a:t>
            </a:r>
          </a:p>
          <a:p>
            <a:pPr algn="just"/>
            <a:r>
              <a:rPr lang="el-GR" b="1" dirty="0">
                <a:solidFill>
                  <a:schemeClr val="accent1">
                    <a:lumMod val="50000"/>
                  </a:schemeClr>
                </a:solidFill>
              </a:rPr>
              <a:t>Στο στάδιο IIIS</a:t>
            </a:r>
            <a:r>
              <a:rPr lang="el-GR" dirty="0">
                <a:solidFill>
                  <a:schemeClr val="accent1">
                    <a:lumMod val="50000"/>
                  </a:schemeClr>
                </a:solidFill>
              </a:rPr>
              <a:t>, εντοπίζεται σε ομάδες λεμφαδένων πάνω και κάτω από το διάφραγμα (α) και στον σπλήνα (γ). </a:t>
            </a:r>
          </a:p>
          <a:p>
            <a:pPr algn="just"/>
            <a:r>
              <a:rPr lang="el-GR" b="1" dirty="0">
                <a:solidFill>
                  <a:schemeClr val="accent1">
                    <a:lumMod val="50000"/>
                  </a:schemeClr>
                </a:solidFill>
              </a:rPr>
              <a:t>Στο στάδιο IIIS συν Ε, </a:t>
            </a:r>
            <a:r>
              <a:rPr lang="el-GR" dirty="0">
                <a:solidFill>
                  <a:schemeClr val="accent1">
                    <a:lumMod val="50000"/>
                  </a:schemeClr>
                </a:solidFill>
              </a:rPr>
              <a:t>εντοπίζεται σε ομάδες λεμφαδένων πάνω και κάτω από το διάφραγμα (α), έξω από τους λεμφαδένες σε ένα κοντινό όργανο ή περιοχή (β) και στον σπλήνα (γ).</a:t>
            </a:r>
          </a:p>
        </p:txBody>
      </p:sp>
      <p:sp>
        <p:nvSpPr>
          <p:cNvPr id="3" name="TextBox 2">
            <a:extLst>
              <a:ext uri="{FF2B5EF4-FFF2-40B4-BE49-F238E27FC236}">
                <a16:creationId xmlns:a16="http://schemas.microsoft.com/office/drawing/2014/main" id="{5344832D-3779-42EF-95F7-1346E7AD0A97}"/>
              </a:ext>
            </a:extLst>
          </p:cNvPr>
          <p:cNvSpPr txBox="1"/>
          <p:nvPr/>
        </p:nvSpPr>
        <p:spPr>
          <a:xfrm>
            <a:off x="464178" y="209996"/>
            <a:ext cx="1364529" cy="369332"/>
          </a:xfrm>
          <a:prstGeom prst="rect">
            <a:avLst/>
          </a:prstGeom>
          <a:noFill/>
        </p:spPr>
        <p:txBody>
          <a:bodyPr wrap="square">
            <a:spAutoFit/>
          </a:bodyPr>
          <a:lstStyle/>
          <a:p>
            <a:pPr algn="l" rtl="0" fontAlgn="base"/>
            <a:r>
              <a:rPr lang="el-GR" b="1" i="0" dirty="0">
                <a:solidFill>
                  <a:srgbClr val="C00000"/>
                </a:solidFill>
                <a:effectLst/>
              </a:rPr>
              <a:t>Στάδιο </a:t>
            </a:r>
            <a:r>
              <a:rPr lang="en-US" b="1" i="0" dirty="0">
                <a:solidFill>
                  <a:srgbClr val="C00000"/>
                </a:solidFill>
                <a:effectLst/>
              </a:rPr>
              <a:t>III</a:t>
            </a:r>
          </a:p>
        </p:txBody>
      </p:sp>
    </p:spTree>
    <p:extLst>
      <p:ext uri="{BB962C8B-B14F-4D97-AF65-F5344CB8AC3E}">
        <p14:creationId xmlns:p14="http://schemas.microsoft.com/office/powerpoint/2010/main" val="1947135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FB8135-9FDB-478C-B148-259F31AC3616}"/>
              </a:ext>
            </a:extLst>
          </p:cNvPr>
          <p:cNvSpPr txBox="1"/>
          <p:nvPr/>
        </p:nvSpPr>
        <p:spPr>
          <a:xfrm>
            <a:off x="923925" y="405884"/>
            <a:ext cx="1200150" cy="369332"/>
          </a:xfrm>
          <a:prstGeom prst="rect">
            <a:avLst/>
          </a:prstGeom>
          <a:noFill/>
        </p:spPr>
        <p:txBody>
          <a:bodyPr wrap="square">
            <a:spAutoFit/>
          </a:bodyPr>
          <a:lstStyle/>
          <a:p>
            <a:r>
              <a:rPr lang="el-GR" b="1" dirty="0">
                <a:solidFill>
                  <a:srgbClr val="C00000"/>
                </a:solidFill>
              </a:rPr>
              <a:t>Στάδιο </a:t>
            </a:r>
            <a:r>
              <a:rPr lang="en-US" b="1" dirty="0">
                <a:solidFill>
                  <a:srgbClr val="C00000"/>
                </a:solidFill>
              </a:rPr>
              <a:t>IV</a:t>
            </a:r>
            <a:endParaRPr lang="el-GR" b="1" dirty="0">
              <a:solidFill>
                <a:srgbClr val="C00000"/>
              </a:solidFill>
            </a:endParaRPr>
          </a:p>
        </p:txBody>
      </p:sp>
      <p:pic>
        <p:nvPicPr>
          <p:cNvPr id="4" name="Εικόνα 3">
            <a:extLst>
              <a:ext uri="{FF2B5EF4-FFF2-40B4-BE49-F238E27FC236}">
                <a16:creationId xmlns:a16="http://schemas.microsoft.com/office/drawing/2014/main" id="{ADAF0640-207D-4A4A-9F98-4E921E2CC4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22489" y="1659026"/>
            <a:ext cx="4382861" cy="4417924"/>
          </a:xfrm>
          <a:prstGeom prst="rect">
            <a:avLst/>
          </a:prstGeom>
        </p:spPr>
      </p:pic>
      <p:sp>
        <p:nvSpPr>
          <p:cNvPr id="6" name="TextBox 5">
            <a:extLst>
              <a:ext uri="{FF2B5EF4-FFF2-40B4-BE49-F238E27FC236}">
                <a16:creationId xmlns:a16="http://schemas.microsoft.com/office/drawing/2014/main" id="{7DE10172-C616-436E-A79F-A7014F7BCB56}"/>
              </a:ext>
            </a:extLst>
          </p:cNvPr>
          <p:cNvSpPr txBox="1"/>
          <p:nvPr/>
        </p:nvSpPr>
        <p:spPr>
          <a:xfrm>
            <a:off x="4527980" y="2767280"/>
            <a:ext cx="7664020" cy="1477328"/>
          </a:xfrm>
          <a:prstGeom prst="rect">
            <a:avLst/>
          </a:prstGeom>
          <a:noFill/>
        </p:spPr>
        <p:txBody>
          <a:bodyPr wrap="square">
            <a:spAutoFit/>
          </a:bodyPr>
          <a:lstStyle/>
          <a:p>
            <a:r>
              <a:rPr lang="el-GR" b="1" dirty="0">
                <a:solidFill>
                  <a:schemeClr val="accent1">
                    <a:lumMod val="50000"/>
                  </a:schemeClr>
                </a:solidFill>
              </a:rPr>
              <a:t>Στάδιο IV παιδικό λέμφωμα Hodgkin. </a:t>
            </a:r>
          </a:p>
          <a:p>
            <a:r>
              <a:rPr lang="el-GR" dirty="0">
                <a:solidFill>
                  <a:schemeClr val="accent1">
                    <a:lumMod val="50000"/>
                  </a:schemeClr>
                </a:solidFill>
              </a:rPr>
              <a:t>Εντοπίζεται έξω από τους λεμφαδένες σε ένα ή περισσότερα όργανα (α)</a:t>
            </a:r>
          </a:p>
          <a:p>
            <a:r>
              <a:rPr lang="el-GR" dirty="0">
                <a:solidFill>
                  <a:schemeClr val="accent1">
                    <a:lumMod val="50000"/>
                  </a:schemeClr>
                </a:solidFill>
              </a:rPr>
              <a:t>ή έξω από τους λεμφαδένες σε ένα όργανο και έχει εξαπλωθεί σε λεμφαδένες πολύ μακριά από αυτό το όργανο (β)</a:t>
            </a:r>
          </a:p>
          <a:p>
            <a:r>
              <a:rPr lang="el-GR" dirty="0">
                <a:solidFill>
                  <a:schemeClr val="accent1">
                    <a:lumMod val="50000"/>
                  </a:schemeClr>
                </a:solidFill>
              </a:rPr>
              <a:t>ή στον πνεύμονα, το ήπαρ, το μυελό των οστών ή το εγκεφαλονωτιαίο υγρό</a:t>
            </a:r>
          </a:p>
        </p:txBody>
      </p:sp>
    </p:spTree>
    <p:extLst>
      <p:ext uri="{BB962C8B-B14F-4D97-AF65-F5344CB8AC3E}">
        <p14:creationId xmlns:p14="http://schemas.microsoft.com/office/powerpoint/2010/main" val="1181452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2DBD1E-1771-4636-8D20-34813F11163A}"/>
              </a:ext>
            </a:extLst>
          </p:cNvPr>
          <p:cNvSpPr txBox="1"/>
          <p:nvPr/>
        </p:nvSpPr>
        <p:spPr>
          <a:xfrm>
            <a:off x="1312682" y="588806"/>
            <a:ext cx="9471581" cy="369332"/>
          </a:xfrm>
          <a:prstGeom prst="rect">
            <a:avLst/>
          </a:prstGeom>
          <a:noFill/>
        </p:spPr>
        <p:txBody>
          <a:bodyPr wrap="square">
            <a:spAutoFit/>
          </a:bodyPr>
          <a:lstStyle/>
          <a:p>
            <a:r>
              <a:rPr lang="el-GR" b="1" dirty="0">
                <a:solidFill>
                  <a:schemeClr val="accent1">
                    <a:lumMod val="50000"/>
                  </a:schemeClr>
                </a:solidFill>
              </a:rPr>
              <a:t>Ποσοστό περιπτώσεων &amp; 5ετής σχετική επιβίωση ανά στάδιο στη διάγνωση: Λέμφωμα Hodgkin</a:t>
            </a:r>
          </a:p>
        </p:txBody>
      </p:sp>
      <p:sp>
        <p:nvSpPr>
          <p:cNvPr id="9" name="TextBox 8">
            <a:extLst>
              <a:ext uri="{FF2B5EF4-FFF2-40B4-BE49-F238E27FC236}">
                <a16:creationId xmlns:a16="http://schemas.microsoft.com/office/drawing/2014/main" id="{8FD06B74-E716-4AE0-B6CE-D8049128AE05}"/>
              </a:ext>
            </a:extLst>
          </p:cNvPr>
          <p:cNvSpPr txBox="1"/>
          <p:nvPr/>
        </p:nvSpPr>
        <p:spPr>
          <a:xfrm>
            <a:off x="4689835" y="6429081"/>
            <a:ext cx="6094428" cy="369332"/>
          </a:xfrm>
          <a:prstGeom prst="rect">
            <a:avLst/>
          </a:prstGeom>
          <a:noFill/>
        </p:spPr>
        <p:txBody>
          <a:bodyPr wrap="square">
            <a:spAutoFit/>
          </a:bodyPr>
          <a:lstStyle/>
          <a:p>
            <a:r>
              <a:rPr lang="en-US" b="1" dirty="0">
                <a:solidFill>
                  <a:schemeClr val="accent1">
                    <a:lumMod val="50000"/>
                  </a:schemeClr>
                </a:solidFill>
              </a:rPr>
              <a:t>SEER 18 2011–2017, All Races, Both Sexes by Ann Arbor Stage</a:t>
            </a:r>
            <a:endParaRPr lang="el-GR" b="1" dirty="0">
              <a:solidFill>
                <a:schemeClr val="accent1">
                  <a:lumMod val="50000"/>
                </a:schemeClr>
              </a:solidFill>
            </a:endParaRPr>
          </a:p>
        </p:txBody>
      </p:sp>
      <p:pic>
        <p:nvPicPr>
          <p:cNvPr id="11" name="Εικόνα 10">
            <a:extLst>
              <a:ext uri="{FF2B5EF4-FFF2-40B4-BE49-F238E27FC236}">
                <a16:creationId xmlns:a16="http://schemas.microsoft.com/office/drawing/2014/main" id="{12A4F593-2585-4B8B-8740-80B941BF9F43}"/>
              </a:ext>
            </a:extLst>
          </p:cNvPr>
          <p:cNvPicPr>
            <a:picLocks noChangeAspect="1"/>
          </p:cNvPicPr>
          <p:nvPr/>
        </p:nvPicPr>
        <p:blipFill rotWithShape="1">
          <a:blip r:embed="rId2"/>
          <a:srcRect l="31279" t="15862" r="20290" b="33161"/>
          <a:stretch/>
        </p:blipFill>
        <p:spPr>
          <a:xfrm>
            <a:off x="6740166" y="2035221"/>
            <a:ext cx="5137608" cy="3460605"/>
          </a:xfrm>
          <a:prstGeom prst="rect">
            <a:avLst/>
          </a:prstGeom>
        </p:spPr>
      </p:pic>
      <p:pic>
        <p:nvPicPr>
          <p:cNvPr id="4" name="Εικόνα 3">
            <a:extLst>
              <a:ext uri="{FF2B5EF4-FFF2-40B4-BE49-F238E27FC236}">
                <a16:creationId xmlns:a16="http://schemas.microsoft.com/office/drawing/2014/main" id="{EACEA7FF-E69D-496C-BA14-082066ABF175}"/>
              </a:ext>
            </a:extLst>
          </p:cNvPr>
          <p:cNvPicPr>
            <a:picLocks noChangeAspect="1"/>
          </p:cNvPicPr>
          <p:nvPr/>
        </p:nvPicPr>
        <p:blipFill rotWithShape="1">
          <a:blip r:embed="rId3"/>
          <a:srcRect l="14543" t="23610" r="15985" b="14078"/>
          <a:stretch/>
        </p:blipFill>
        <p:spPr>
          <a:xfrm>
            <a:off x="666652" y="2590800"/>
            <a:ext cx="5524598" cy="3149176"/>
          </a:xfrm>
          <a:prstGeom prst="rect">
            <a:avLst/>
          </a:prstGeom>
        </p:spPr>
      </p:pic>
      <p:pic>
        <p:nvPicPr>
          <p:cNvPr id="8" name="Εικόνα 7">
            <a:extLst>
              <a:ext uri="{FF2B5EF4-FFF2-40B4-BE49-F238E27FC236}">
                <a16:creationId xmlns:a16="http://schemas.microsoft.com/office/drawing/2014/main" id="{AC67C12B-5A94-4CE6-8F78-13298ABE03B7}"/>
              </a:ext>
            </a:extLst>
          </p:cNvPr>
          <p:cNvPicPr>
            <a:picLocks noChangeAspect="1"/>
          </p:cNvPicPr>
          <p:nvPr/>
        </p:nvPicPr>
        <p:blipFill rotWithShape="1">
          <a:blip r:embed="rId4"/>
          <a:srcRect l="12615" t="17190" r="15769" b="50000"/>
          <a:stretch/>
        </p:blipFill>
        <p:spPr>
          <a:xfrm>
            <a:off x="761999" y="2190749"/>
            <a:ext cx="3028951" cy="400051"/>
          </a:xfrm>
          <a:prstGeom prst="rect">
            <a:avLst/>
          </a:prstGeom>
        </p:spPr>
      </p:pic>
    </p:spTree>
    <p:extLst>
      <p:ext uri="{BB962C8B-B14F-4D97-AF65-F5344CB8AC3E}">
        <p14:creationId xmlns:p14="http://schemas.microsoft.com/office/powerpoint/2010/main" val="2485242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67BF48-1BB5-48A6-BA3A-C170A73AD7CF}"/>
              </a:ext>
            </a:extLst>
          </p:cNvPr>
          <p:cNvSpPr txBox="1"/>
          <p:nvPr/>
        </p:nvSpPr>
        <p:spPr>
          <a:xfrm>
            <a:off x="673388" y="1805859"/>
            <a:ext cx="11176867" cy="3970318"/>
          </a:xfrm>
          <a:prstGeom prst="rect">
            <a:avLst/>
          </a:prstGeom>
          <a:noFill/>
        </p:spPr>
        <p:txBody>
          <a:bodyPr wrap="square">
            <a:spAutoFit/>
          </a:bodyPr>
          <a:lstStyle/>
          <a:p>
            <a:r>
              <a:rPr lang="el-GR" sz="1400" b="1" dirty="0">
                <a:solidFill>
                  <a:srgbClr val="C00000"/>
                </a:solidFill>
              </a:rPr>
              <a:t>Οι ασθενείς ταξινομούνται σε τρεις θεραπευτικές ομάδες βάσει του σταδίου της νόσου τους, την παρουσία ή όχι ογκώδους νόσου </a:t>
            </a:r>
            <a:r>
              <a:rPr lang="el-GR" sz="1400" b="1" dirty="0" err="1">
                <a:solidFill>
                  <a:srgbClr val="C00000"/>
                </a:solidFill>
              </a:rPr>
              <a:t>μεσοθωρακίου</a:t>
            </a:r>
            <a:r>
              <a:rPr lang="el-GR" sz="1400" b="1" dirty="0">
                <a:solidFill>
                  <a:srgbClr val="C00000"/>
                </a:solidFill>
              </a:rPr>
              <a:t> και την τιμή της ΤΚΕ , έτσι διακρίνεται </a:t>
            </a:r>
          </a:p>
          <a:p>
            <a:pPr marL="285750" indent="-285750">
              <a:buFont typeface="Arial" panose="020B0604020202020204" pitchFamily="34" charset="0"/>
              <a:buChar char="•"/>
            </a:pPr>
            <a:r>
              <a:rPr lang="el-GR" sz="1400" b="1" dirty="0">
                <a:solidFill>
                  <a:schemeClr val="accent1">
                    <a:lumMod val="50000"/>
                  </a:schemeClr>
                </a:solidFill>
              </a:rPr>
              <a:t>σε εντοπισμένη νόσο</a:t>
            </a:r>
          </a:p>
          <a:p>
            <a:pPr marL="742950" lvl="1" indent="-285750">
              <a:buFont typeface="Arial" panose="020B0604020202020204" pitchFamily="34" charset="0"/>
              <a:buChar char="•"/>
            </a:pPr>
            <a:r>
              <a:rPr lang="el-GR" sz="1400" dirty="0">
                <a:solidFill>
                  <a:schemeClr val="accent1">
                    <a:lumMod val="50000"/>
                  </a:schemeClr>
                </a:solidFill>
              </a:rPr>
              <a:t>αρχικά στάδια ή αρχικά στάδια καλής πρόγνωσης και </a:t>
            </a:r>
          </a:p>
          <a:p>
            <a:pPr marL="742950" lvl="1" indent="-285750">
              <a:buFont typeface="Arial" panose="020B0604020202020204" pitchFamily="34" charset="0"/>
              <a:buChar char="•"/>
            </a:pPr>
            <a:r>
              <a:rPr lang="el-GR" sz="1400" dirty="0">
                <a:solidFill>
                  <a:schemeClr val="accent1">
                    <a:lumMod val="50000"/>
                  </a:schemeClr>
                </a:solidFill>
              </a:rPr>
              <a:t>ενδιάμεσα στάδια ή «αρχικά στάδια δυσμενούς πρόγνωσης και </a:t>
            </a:r>
          </a:p>
          <a:p>
            <a:pPr marL="285750" indent="-285750">
              <a:buFont typeface="Arial" panose="020B0604020202020204" pitchFamily="34" charset="0"/>
              <a:buChar char="•"/>
            </a:pPr>
            <a:r>
              <a:rPr lang="el-GR" sz="1400" b="1" dirty="0">
                <a:solidFill>
                  <a:schemeClr val="accent1">
                    <a:lumMod val="50000"/>
                  </a:schemeClr>
                </a:solidFill>
              </a:rPr>
              <a:t>προχωρημένη νόσο (προχωρημένα στάδια)</a:t>
            </a:r>
          </a:p>
          <a:p>
            <a:pPr marL="742950" lvl="1" indent="-285750">
              <a:buFont typeface="Arial" panose="020B0604020202020204" pitchFamily="34" charset="0"/>
              <a:buChar char="•"/>
            </a:pPr>
            <a:r>
              <a:rPr lang="el-GR" sz="1400" b="1" dirty="0">
                <a:solidFill>
                  <a:schemeClr val="accent1">
                    <a:lumMod val="50000"/>
                  </a:schemeClr>
                </a:solidFill>
              </a:rPr>
              <a:t>Ως «αρχικά στάδια» ή «αρχικά στάδια καλής πρόγνωσης» </a:t>
            </a:r>
            <a:r>
              <a:rPr lang="el-GR" sz="1400" dirty="0">
                <a:solidFill>
                  <a:schemeClr val="accent1">
                    <a:lumMod val="50000"/>
                  </a:schemeClr>
                </a:solidFill>
              </a:rPr>
              <a:t>θεωρούνται τα στάδια Ι/ΙΙ χωρίς κανένα δυσμενή προγνωστικό παράγοντα</a:t>
            </a:r>
          </a:p>
          <a:p>
            <a:pPr marL="742950" lvl="1" indent="-285750">
              <a:buFont typeface="Arial" panose="020B0604020202020204" pitchFamily="34" charset="0"/>
              <a:buChar char="•"/>
            </a:pPr>
            <a:r>
              <a:rPr lang="el-GR" sz="1400" b="1" dirty="0">
                <a:solidFill>
                  <a:schemeClr val="accent1">
                    <a:lumMod val="50000"/>
                  </a:schemeClr>
                </a:solidFill>
              </a:rPr>
              <a:t>Ως «ενδιάμεσα στάδια» ή «αρχικά στάδια δυσμενούς πρόγνωσης» </a:t>
            </a:r>
            <a:r>
              <a:rPr lang="el-GR" sz="1400" dirty="0">
                <a:solidFill>
                  <a:schemeClr val="accent1">
                    <a:lumMod val="50000"/>
                  </a:schemeClr>
                </a:solidFill>
              </a:rPr>
              <a:t>θεωρούνται τα στάδια Ι/ΙΙ με έναν τουλάχιστον δυσμενή προγνωστικό παράγοντα </a:t>
            </a:r>
          </a:p>
          <a:p>
            <a:pPr marL="742950" lvl="1" indent="-285750">
              <a:buFont typeface="Arial" panose="020B0604020202020204" pitchFamily="34" charset="0"/>
              <a:buChar char="•"/>
            </a:pPr>
            <a:r>
              <a:rPr lang="el-GR" sz="1400" b="1" dirty="0">
                <a:solidFill>
                  <a:schemeClr val="accent1">
                    <a:lumMod val="50000"/>
                  </a:schemeClr>
                </a:solidFill>
              </a:rPr>
              <a:t>Ως προχωρημένα στάδια </a:t>
            </a:r>
            <a:r>
              <a:rPr lang="el-GR" sz="1400" dirty="0">
                <a:solidFill>
                  <a:schemeClr val="accent1">
                    <a:lumMod val="50000"/>
                  </a:schemeClr>
                </a:solidFill>
              </a:rPr>
              <a:t>θεωρούνται τα στάδια III/IV</a:t>
            </a:r>
          </a:p>
          <a:p>
            <a:pPr marL="742950" lvl="1" indent="-285750">
              <a:buFont typeface="Arial" panose="020B0604020202020204" pitchFamily="34" charset="0"/>
              <a:buChar char="•"/>
            </a:pPr>
            <a:r>
              <a:rPr lang="el-GR" sz="1400" b="1" dirty="0">
                <a:solidFill>
                  <a:schemeClr val="accent1">
                    <a:lumMod val="50000"/>
                  </a:schemeClr>
                </a:solidFill>
              </a:rPr>
              <a:t>Κατά τη Γερμανική ταξινόμηση (</a:t>
            </a:r>
            <a:r>
              <a:rPr lang="el-GR" sz="1400" b="1" dirty="0" err="1">
                <a:solidFill>
                  <a:schemeClr val="accent1">
                    <a:lumMod val="50000"/>
                  </a:schemeClr>
                </a:solidFill>
              </a:rPr>
              <a:t>German</a:t>
            </a:r>
            <a:r>
              <a:rPr lang="el-GR" sz="1400" b="1" dirty="0">
                <a:solidFill>
                  <a:schemeClr val="accent1">
                    <a:lumMod val="50000"/>
                  </a:schemeClr>
                </a:solidFill>
              </a:rPr>
              <a:t> Hodgkin </a:t>
            </a:r>
            <a:r>
              <a:rPr lang="el-GR" sz="1400" b="1" dirty="0" err="1">
                <a:solidFill>
                  <a:schemeClr val="accent1">
                    <a:lumMod val="50000"/>
                  </a:schemeClr>
                </a:solidFill>
              </a:rPr>
              <a:t>Study</a:t>
            </a:r>
            <a:r>
              <a:rPr lang="el-GR" sz="1400" b="1" dirty="0">
                <a:solidFill>
                  <a:schemeClr val="accent1">
                    <a:lumMod val="50000"/>
                  </a:schemeClr>
                </a:solidFill>
              </a:rPr>
              <a:t> </a:t>
            </a:r>
            <a:r>
              <a:rPr lang="el-GR" sz="1400" b="1" dirty="0" err="1">
                <a:solidFill>
                  <a:schemeClr val="accent1">
                    <a:lumMod val="50000"/>
                  </a:schemeClr>
                </a:solidFill>
              </a:rPr>
              <a:t>Group</a:t>
            </a:r>
            <a:r>
              <a:rPr lang="el-GR" sz="1400" b="1" dirty="0">
                <a:solidFill>
                  <a:schemeClr val="accent1">
                    <a:lumMod val="50000"/>
                  </a:schemeClr>
                </a:solidFill>
              </a:rPr>
              <a:t> – GHSG), ως προχωρημένο θεωρείται και </a:t>
            </a:r>
            <a:r>
              <a:rPr lang="el-GR" sz="1400" dirty="0">
                <a:solidFill>
                  <a:schemeClr val="accent1">
                    <a:lumMod val="50000"/>
                  </a:schemeClr>
                </a:solidFill>
              </a:rPr>
              <a:t>το στάδιο ΙΙΒ με ογκώδη νόσο </a:t>
            </a:r>
            <a:r>
              <a:rPr lang="el-GR" sz="1400" dirty="0" err="1">
                <a:solidFill>
                  <a:schemeClr val="accent1">
                    <a:lumMod val="50000"/>
                  </a:schemeClr>
                </a:solidFill>
              </a:rPr>
              <a:t>μεσοθωρακίου</a:t>
            </a:r>
            <a:r>
              <a:rPr lang="el-GR" sz="1400" dirty="0">
                <a:solidFill>
                  <a:schemeClr val="accent1">
                    <a:lumMod val="50000"/>
                  </a:schemeClr>
                </a:solidFill>
              </a:rPr>
              <a:t> ή/και  </a:t>
            </a:r>
            <a:r>
              <a:rPr lang="el-GR" sz="1400" dirty="0" err="1">
                <a:solidFill>
                  <a:schemeClr val="accent1">
                    <a:lumMod val="50000"/>
                  </a:schemeClr>
                </a:solidFill>
              </a:rPr>
              <a:t>εξωλεμφαδενική</a:t>
            </a:r>
            <a:r>
              <a:rPr lang="el-GR" sz="1400" dirty="0">
                <a:solidFill>
                  <a:schemeClr val="accent1">
                    <a:lumMod val="50000"/>
                  </a:schemeClr>
                </a:solidFill>
              </a:rPr>
              <a:t> επέκταση της νόσου, το οποίο κατά EORTC θεωρείται «ενδιάμεσο στάδιο» ή «αρχικό στάδιο δυσμενούς πρόγνωσης»</a:t>
            </a:r>
          </a:p>
          <a:p>
            <a:r>
              <a:rPr lang="el-GR" sz="1400" b="1" dirty="0">
                <a:solidFill>
                  <a:schemeClr val="accent1">
                    <a:lumMod val="50000"/>
                  </a:schemeClr>
                </a:solidFill>
              </a:rPr>
              <a:t>Οι δυσμενείς προγνωστικοί παράγοντες που χρησιμοποιούνται για τη διάκριση των «αρχικών σταδίων καλής πρόγνωσης» από τα «αρχικά στάδια δυσμενούς πρόγνωσης» είναι:</a:t>
            </a:r>
          </a:p>
          <a:p>
            <a:pPr lvl="1"/>
            <a:r>
              <a:rPr lang="el-GR" sz="1400" dirty="0">
                <a:solidFill>
                  <a:schemeClr val="accent1">
                    <a:lumMod val="50000"/>
                  </a:schemeClr>
                </a:solidFill>
              </a:rPr>
              <a:t>a. TKE ≥30 ή TKE ≥50 </a:t>
            </a:r>
            <a:r>
              <a:rPr lang="el-GR" sz="1400" dirty="0" err="1">
                <a:solidFill>
                  <a:schemeClr val="accent1">
                    <a:lumMod val="50000"/>
                  </a:schemeClr>
                </a:solidFill>
              </a:rPr>
              <a:t>mm</a:t>
            </a:r>
            <a:r>
              <a:rPr lang="el-GR" sz="1400" dirty="0">
                <a:solidFill>
                  <a:schemeClr val="accent1">
                    <a:lumMod val="50000"/>
                  </a:schemeClr>
                </a:solidFill>
              </a:rPr>
              <a:t>/h επί παρουσίας ή απουσίας Β-συμπτωμάτων αντίστοιχα</a:t>
            </a:r>
          </a:p>
          <a:p>
            <a:pPr lvl="1"/>
            <a:r>
              <a:rPr lang="el-GR" sz="1400" dirty="0">
                <a:solidFill>
                  <a:schemeClr val="accent1">
                    <a:lumMod val="50000"/>
                  </a:schemeClr>
                </a:solidFill>
              </a:rPr>
              <a:t>(Α + ΤΚΕ ≥50 ή Β + ΤΚΕ ≥30)</a:t>
            </a:r>
          </a:p>
          <a:p>
            <a:pPr lvl="1"/>
            <a:r>
              <a:rPr lang="el-GR" sz="1400" dirty="0">
                <a:solidFill>
                  <a:schemeClr val="accent1">
                    <a:lumMod val="50000"/>
                  </a:schemeClr>
                </a:solidFill>
              </a:rPr>
              <a:t>b. Ογκώδης νόσος </a:t>
            </a:r>
            <a:r>
              <a:rPr lang="el-GR" sz="1400" dirty="0" err="1">
                <a:solidFill>
                  <a:schemeClr val="accent1">
                    <a:lumMod val="50000"/>
                  </a:schemeClr>
                </a:solidFill>
              </a:rPr>
              <a:t>μεσοθωρακίου</a:t>
            </a:r>
            <a:endParaRPr lang="el-GR" sz="1400" dirty="0">
              <a:solidFill>
                <a:schemeClr val="accent1">
                  <a:lumMod val="50000"/>
                </a:schemeClr>
              </a:solidFill>
            </a:endParaRPr>
          </a:p>
        </p:txBody>
      </p:sp>
      <p:sp>
        <p:nvSpPr>
          <p:cNvPr id="4" name="TextBox 3">
            <a:extLst>
              <a:ext uri="{FF2B5EF4-FFF2-40B4-BE49-F238E27FC236}">
                <a16:creationId xmlns:a16="http://schemas.microsoft.com/office/drawing/2014/main" id="{B1B41B30-AFAA-4B7E-B79C-901588E85BB9}"/>
              </a:ext>
            </a:extLst>
          </p:cNvPr>
          <p:cNvSpPr txBox="1"/>
          <p:nvPr/>
        </p:nvSpPr>
        <p:spPr>
          <a:xfrm>
            <a:off x="563419" y="503536"/>
            <a:ext cx="10572748" cy="646331"/>
          </a:xfrm>
          <a:prstGeom prst="rect">
            <a:avLst/>
          </a:prstGeom>
          <a:noFill/>
        </p:spPr>
        <p:txBody>
          <a:bodyPr wrap="square">
            <a:spAutoFit/>
          </a:bodyPr>
          <a:lstStyle/>
          <a:p>
            <a:pPr algn="ctr"/>
            <a:r>
              <a:rPr lang="el-GR" b="1" dirty="0">
                <a:solidFill>
                  <a:schemeClr val="accent1">
                    <a:lumMod val="50000"/>
                  </a:schemeClr>
                </a:solidFill>
              </a:rPr>
              <a:t>Πέραν της </a:t>
            </a:r>
            <a:r>
              <a:rPr lang="el-GR" b="1" dirty="0" err="1">
                <a:solidFill>
                  <a:schemeClr val="accent1">
                    <a:lumMod val="50000"/>
                  </a:schemeClr>
                </a:solidFill>
              </a:rPr>
              <a:t>σταδιοποίησης</a:t>
            </a:r>
            <a:r>
              <a:rPr lang="el-GR" b="1" dirty="0">
                <a:solidFill>
                  <a:schemeClr val="accent1">
                    <a:lumMod val="50000"/>
                  </a:schemeClr>
                </a:solidFill>
              </a:rPr>
              <a:t> και της κατάταξης σε 4 στάδια με ανατομικά κριτήρια, η νόσος ταξινομείται σε 3 προγνωστικές κατηγορίες που επηρεάζουν και τη θεραπευτική στρατηγική</a:t>
            </a:r>
            <a:endParaRPr lang="el-GR" b="1" dirty="0"/>
          </a:p>
        </p:txBody>
      </p:sp>
    </p:spTree>
    <p:extLst>
      <p:ext uri="{BB962C8B-B14F-4D97-AF65-F5344CB8AC3E}">
        <p14:creationId xmlns:p14="http://schemas.microsoft.com/office/powerpoint/2010/main" val="1885093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97CBEF9F-FD9A-4BBD-BF28-02277EA7FD23}"/>
              </a:ext>
            </a:extLst>
          </p:cNvPr>
          <p:cNvSpPr>
            <a:spLocks noGrp="1"/>
          </p:cNvSpPr>
          <p:nvPr>
            <p:ph type="title"/>
          </p:nvPr>
        </p:nvSpPr>
        <p:spPr/>
        <p:txBody>
          <a:bodyPr/>
          <a:lstStyle/>
          <a:p>
            <a:r>
              <a:rPr lang="el-GR" dirty="0">
                <a:solidFill>
                  <a:schemeClr val="accent1">
                    <a:lumMod val="50000"/>
                  </a:schemeClr>
                </a:solidFill>
              </a:rPr>
              <a:t>Λεμφώματα </a:t>
            </a:r>
            <a:br>
              <a:rPr lang="en-US" dirty="0">
                <a:solidFill>
                  <a:schemeClr val="accent1">
                    <a:lumMod val="50000"/>
                  </a:schemeClr>
                </a:solidFill>
              </a:rPr>
            </a:br>
            <a:endParaRPr lang="el-GR" dirty="0">
              <a:solidFill>
                <a:schemeClr val="accent1">
                  <a:lumMod val="50000"/>
                </a:schemeClr>
              </a:solidFill>
            </a:endParaRPr>
          </a:p>
        </p:txBody>
      </p:sp>
      <p:sp>
        <p:nvSpPr>
          <p:cNvPr id="6" name="Θέση περιεχομένου 5">
            <a:extLst>
              <a:ext uri="{FF2B5EF4-FFF2-40B4-BE49-F238E27FC236}">
                <a16:creationId xmlns:a16="http://schemas.microsoft.com/office/drawing/2014/main" id="{89AF1942-6F59-41EB-8C31-241DFEF42CBC}"/>
              </a:ext>
            </a:extLst>
          </p:cNvPr>
          <p:cNvSpPr>
            <a:spLocks noGrp="1"/>
          </p:cNvSpPr>
          <p:nvPr>
            <p:ph idx="1"/>
          </p:nvPr>
        </p:nvSpPr>
        <p:spPr/>
        <p:txBody>
          <a:bodyPr/>
          <a:lstStyle/>
          <a:p>
            <a:r>
              <a:rPr lang="el-GR" b="1" dirty="0">
                <a:solidFill>
                  <a:schemeClr val="accent1">
                    <a:lumMod val="50000"/>
                  </a:schemeClr>
                </a:solidFill>
              </a:rPr>
              <a:t>Διακρίνονται σε </a:t>
            </a:r>
            <a:r>
              <a:rPr lang="el-GR" b="1" dirty="0">
                <a:solidFill>
                  <a:srgbClr val="FF0000"/>
                </a:solidFill>
              </a:rPr>
              <a:t>δύο τύπους</a:t>
            </a:r>
            <a:r>
              <a:rPr lang="en-US" b="1" dirty="0">
                <a:solidFill>
                  <a:srgbClr val="FF0000"/>
                </a:solidFill>
              </a:rPr>
              <a:t> </a:t>
            </a:r>
          </a:p>
          <a:p>
            <a:r>
              <a:rPr lang="en-US" b="1" dirty="0">
                <a:solidFill>
                  <a:schemeClr val="tx2">
                    <a:lumMod val="50000"/>
                  </a:schemeClr>
                </a:solidFill>
              </a:rPr>
              <a:t>(2 subtypes)</a:t>
            </a:r>
            <a:endParaRPr lang="el-GR" b="1" dirty="0">
              <a:solidFill>
                <a:schemeClr val="tx2">
                  <a:lumMod val="50000"/>
                </a:schemeClr>
              </a:solidFill>
            </a:endParaRPr>
          </a:p>
          <a:p>
            <a:endParaRPr lang="el-GR" b="1" dirty="0"/>
          </a:p>
          <a:p>
            <a:r>
              <a:rPr lang="en-US" b="1" dirty="0">
                <a:solidFill>
                  <a:srgbClr val="FF0000"/>
                </a:solidFill>
              </a:rPr>
              <a:t>Hodgkin </a:t>
            </a:r>
            <a:r>
              <a:rPr lang="el-GR" b="1" dirty="0">
                <a:solidFill>
                  <a:srgbClr val="FF0000"/>
                </a:solidFill>
              </a:rPr>
              <a:t>λέμφωμα</a:t>
            </a:r>
            <a:r>
              <a:rPr lang="en-US" b="1" dirty="0">
                <a:solidFill>
                  <a:srgbClr val="FF0000"/>
                </a:solidFill>
              </a:rPr>
              <a:t> </a:t>
            </a:r>
            <a:r>
              <a:rPr lang="en-US" b="1" dirty="0">
                <a:solidFill>
                  <a:schemeClr val="accent1">
                    <a:lumMod val="50000"/>
                  </a:schemeClr>
                </a:solidFill>
              </a:rPr>
              <a:t>5% </a:t>
            </a:r>
            <a:r>
              <a:rPr lang="el-GR" b="1" dirty="0">
                <a:solidFill>
                  <a:schemeClr val="accent1">
                    <a:lumMod val="50000"/>
                  </a:schemeClr>
                </a:solidFill>
              </a:rPr>
              <a:t>του συνόλου της παιδικής κακοήθειας</a:t>
            </a:r>
          </a:p>
          <a:p>
            <a:endParaRPr lang="el-GR" b="1" dirty="0">
              <a:solidFill>
                <a:schemeClr val="accent1">
                  <a:lumMod val="50000"/>
                </a:schemeClr>
              </a:solidFill>
            </a:endParaRPr>
          </a:p>
          <a:p>
            <a:r>
              <a:rPr lang="el-GR" b="1" dirty="0">
                <a:solidFill>
                  <a:srgbClr val="FF0000"/>
                </a:solidFill>
              </a:rPr>
              <a:t>Μη </a:t>
            </a:r>
            <a:r>
              <a:rPr lang="en-US" b="1" dirty="0">
                <a:solidFill>
                  <a:srgbClr val="FF0000"/>
                </a:solidFill>
              </a:rPr>
              <a:t>Hodgkin </a:t>
            </a:r>
            <a:r>
              <a:rPr lang="el-GR" b="1" dirty="0">
                <a:solidFill>
                  <a:srgbClr val="FF0000"/>
                </a:solidFill>
              </a:rPr>
              <a:t>λέμφωμα</a:t>
            </a:r>
            <a:r>
              <a:rPr lang="en-US" b="1" dirty="0">
                <a:solidFill>
                  <a:srgbClr val="FF0000"/>
                </a:solidFill>
              </a:rPr>
              <a:t> </a:t>
            </a:r>
            <a:r>
              <a:rPr lang="en-US" b="1" dirty="0">
                <a:solidFill>
                  <a:schemeClr val="accent1">
                    <a:lumMod val="50000"/>
                  </a:schemeClr>
                </a:solidFill>
              </a:rPr>
              <a:t>6% </a:t>
            </a:r>
            <a:r>
              <a:rPr lang="el-GR" b="1" dirty="0">
                <a:solidFill>
                  <a:schemeClr val="accent1">
                    <a:lumMod val="50000"/>
                  </a:schemeClr>
                </a:solidFill>
              </a:rPr>
              <a:t>του συνόλου της παιδικής κακοήθειας</a:t>
            </a:r>
          </a:p>
          <a:p>
            <a:endParaRPr lang="el-GR" b="1" dirty="0"/>
          </a:p>
        </p:txBody>
      </p:sp>
    </p:spTree>
    <p:extLst>
      <p:ext uri="{BB962C8B-B14F-4D97-AF65-F5344CB8AC3E}">
        <p14:creationId xmlns:p14="http://schemas.microsoft.com/office/powerpoint/2010/main" val="3332169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4DFFDB-2872-4575-967D-3E5E1C969484}"/>
              </a:ext>
            </a:extLst>
          </p:cNvPr>
          <p:cNvSpPr txBox="1"/>
          <p:nvPr/>
        </p:nvSpPr>
        <p:spPr>
          <a:xfrm>
            <a:off x="424872" y="2128842"/>
            <a:ext cx="11028218" cy="2308324"/>
          </a:xfrm>
          <a:prstGeom prst="rect">
            <a:avLst/>
          </a:prstGeom>
          <a:noFill/>
        </p:spPr>
        <p:txBody>
          <a:bodyPr wrap="square">
            <a:spAutoFit/>
          </a:bodyPr>
          <a:lstStyle/>
          <a:p>
            <a:r>
              <a:rPr lang="el-GR" sz="1600" b="1" dirty="0">
                <a:solidFill>
                  <a:srgbClr val="C00000"/>
                </a:solidFill>
              </a:rPr>
              <a:t>Η αξιολόγηση της ανταπόκρισης στη θεραπεία γίνεται με την αντικειμενική εξέταση, την αξονική τομογραφία και το PET/CT</a:t>
            </a:r>
          </a:p>
          <a:p>
            <a:endParaRPr lang="el-GR" sz="1600" b="1" dirty="0">
              <a:solidFill>
                <a:schemeClr val="accent1">
                  <a:lumMod val="50000"/>
                </a:schemeClr>
              </a:solidFill>
            </a:endParaRPr>
          </a:p>
          <a:p>
            <a:pPr marL="285750" indent="-285750">
              <a:buFont typeface="Arial" panose="020B0604020202020204" pitchFamily="34" charset="0"/>
              <a:buChar char="•"/>
            </a:pPr>
            <a:r>
              <a:rPr lang="el-GR" sz="1600" b="1" dirty="0">
                <a:solidFill>
                  <a:schemeClr val="accent1">
                    <a:lumMod val="50000"/>
                  </a:schemeClr>
                </a:solidFill>
              </a:rPr>
              <a:t>Η τελευταία εξέταση είναι απολύτως απαραίτητη για την τελική αξιολόγηση της ανταπόκρισης της θεραπείας </a:t>
            </a:r>
          </a:p>
          <a:p>
            <a:pPr marL="742950" lvl="1" indent="-285750">
              <a:buFont typeface="Arial" panose="020B0604020202020204" pitchFamily="34" charset="0"/>
              <a:buChar char="•"/>
            </a:pPr>
            <a:r>
              <a:rPr lang="el-GR" sz="1600" dirty="0">
                <a:solidFill>
                  <a:schemeClr val="accent1">
                    <a:lumMod val="50000"/>
                  </a:schemeClr>
                </a:solidFill>
              </a:rPr>
              <a:t>Η πρώιμη ενδιάμεση αξιολόγηση της ανταπόκρισης στη θεραπεία έχει ισχυρή προγνωστική σημασία και πρέπει να γίνεται αυστηρά μετά από 2 κύκλους χημειοθεραπείας και όσο το δυνατόν εγγύτερα προς την έναρξη του επομένου κύκλου</a:t>
            </a:r>
          </a:p>
          <a:p>
            <a:pPr marL="285750" indent="-285750">
              <a:buFont typeface="Arial" panose="020B0604020202020204" pitchFamily="34" charset="0"/>
              <a:buChar char="•"/>
            </a:pPr>
            <a:r>
              <a:rPr lang="el-GR" sz="1600" b="1" dirty="0">
                <a:solidFill>
                  <a:schemeClr val="accent1">
                    <a:lumMod val="50000"/>
                  </a:schemeClr>
                </a:solidFill>
              </a:rPr>
              <a:t>Μια τέτοια στρατηγική δύναται να οδηγήσει σε πρώιμη τροποποίηση της θεραπευτικής μας στρατηγικής</a:t>
            </a:r>
          </a:p>
          <a:p>
            <a:pPr marL="742950" lvl="1" indent="-285750">
              <a:buFont typeface="Arial" panose="020B0604020202020204" pitchFamily="34" charset="0"/>
              <a:buChar char="•"/>
            </a:pPr>
            <a:r>
              <a:rPr lang="el-GR" sz="1600" dirty="0">
                <a:solidFill>
                  <a:schemeClr val="accent1">
                    <a:lumMod val="50000"/>
                  </a:schemeClr>
                </a:solidFill>
              </a:rPr>
              <a:t>Η  απόφαση για ακτινοθεραπεία προσβεβλημένου πεδίου θα ληφθεί βάσει αποτελεσμάτων  στην πρώιμη ενδιάμεση αξιολόγηση ( ERA) στο PET/CT </a:t>
            </a:r>
          </a:p>
        </p:txBody>
      </p:sp>
      <p:sp>
        <p:nvSpPr>
          <p:cNvPr id="4" name="TextBox 3">
            <a:extLst>
              <a:ext uri="{FF2B5EF4-FFF2-40B4-BE49-F238E27FC236}">
                <a16:creationId xmlns:a16="http://schemas.microsoft.com/office/drawing/2014/main" id="{77E6DCD0-6DC1-483D-8B9C-9F15133EC36D}"/>
              </a:ext>
            </a:extLst>
          </p:cNvPr>
          <p:cNvSpPr txBox="1"/>
          <p:nvPr/>
        </p:nvSpPr>
        <p:spPr>
          <a:xfrm>
            <a:off x="1376218" y="688171"/>
            <a:ext cx="6096000" cy="369332"/>
          </a:xfrm>
          <a:prstGeom prst="rect">
            <a:avLst/>
          </a:prstGeom>
          <a:noFill/>
        </p:spPr>
        <p:txBody>
          <a:bodyPr wrap="square">
            <a:spAutoFit/>
          </a:bodyPr>
          <a:lstStyle/>
          <a:p>
            <a:r>
              <a:rPr lang="el-GR" sz="1800" b="1" dirty="0">
                <a:solidFill>
                  <a:schemeClr val="accent1">
                    <a:lumMod val="50000"/>
                  </a:schemeClr>
                </a:solidFill>
              </a:rPr>
              <a:t>Αξιολόγηση της Ανταπόκρισης</a:t>
            </a:r>
          </a:p>
        </p:txBody>
      </p:sp>
    </p:spTree>
    <p:extLst>
      <p:ext uri="{BB962C8B-B14F-4D97-AF65-F5344CB8AC3E}">
        <p14:creationId xmlns:p14="http://schemas.microsoft.com/office/powerpoint/2010/main" val="2582196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in graphic">
            <a:extLst>
              <a:ext uri="{FF2B5EF4-FFF2-40B4-BE49-F238E27FC236}">
                <a16:creationId xmlns:a16="http://schemas.microsoft.com/office/drawing/2014/main" id="{00E9CA4C-33E4-474C-9848-C7E3887CBF4C}"/>
              </a:ext>
            </a:extLst>
          </p:cNvPr>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t="6367"/>
          <a:stretch/>
        </p:blipFill>
        <p:spPr>
          <a:xfrm>
            <a:off x="3358715" y="1674589"/>
            <a:ext cx="8700118" cy="4485113"/>
          </a:xfrm>
          <a:prstGeom prst="rect">
            <a:avLst/>
          </a:prstGeom>
          <a:ln>
            <a:noFill/>
          </a:ln>
        </p:spPr>
      </p:pic>
      <p:sp>
        <p:nvSpPr>
          <p:cNvPr id="5" name="Rectangle 1">
            <a:extLst>
              <a:ext uri="{FF2B5EF4-FFF2-40B4-BE49-F238E27FC236}">
                <a16:creationId xmlns:a16="http://schemas.microsoft.com/office/drawing/2014/main" id="{EE0CCA65-440D-463E-9791-6F99D7FEB44D}"/>
              </a:ext>
            </a:extLst>
          </p:cNvPr>
          <p:cNvSpPr>
            <a:spLocks noChangeArrowheads="1"/>
          </p:cNvSpPr>
          <p:nvPr/>
        </p:nvSpPr>
        <p:spPr bwMode="auto">
          <a:xfrm>
            <a:off x="304798" y="3076657"/>
            <a:ext cx="2858610" cy="954107"/>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l-GR" altLang="el-GR" sz="1400" b="1" i="0" u="sng" strike="noStrike" cap="none" normalizeH="0" baseline="0" dirty="0">
                <a:ln>
                  <a:noFill/>
                </a:ln>
                <a:solidFill>
                  <a:schemeClr val="accent1">
                    <a:lumMod val="50000"/>
                  </a:schemeClr>
                </a:solidFill>
                <a:effectLst/>
                <a:cs typeface="Open Sans" panose="020B0606030504020204" pitchFamily="34" charset="0"/>
              </a:rPr>
              <a:t>OEPA</a:t>
            </a:r>
          </a:p>
          <a:p>
            <a:pPr marL="0" marR="0" lvl="1" algn="l" defTabSz="914400" rtl="0" eaLnBrk="0" fontAlgn="base" latinLnBrk="0" hangingPunct="0">
              <a:lnSpc>
                <a:spcPct val="100000"/>
              </a:lnSpc>
              <a:spcBef>
                <a:spcPct val="0"/>
              </a:spcBef>
              <a:spcAft>
                <a:spcPct val="0"/>
              </a:spcAft>
              <a:buClrTx/>
              <a:buSzTx/>
              <a:tabLst/>
            </a:pPr>
            <a:r>
              <a:rPr kumimoji="0" lang="el-GR" altLang="el-GR" sz="1400" b="0" i="0" u="none" strike="noStrike" cap="none" normalizeH="0" baseline="0" dirty="0" err="1">
                <a:ln>
                  <a:noFill/>
                </a:ln>
                <a:solidFill>
                  <a:schemeClr val="accent1">
                    <a:lumMod val="50000"/>
                  </a:schemeClr>
                </a:solidFill>
                <a:effectLst/>
                <a:cs typeface="Open Sans" panose="020B0606030504020204" pitchFamily="34" charset="0"/>
              </a:rPr>
              <a:t>vincristine</a:t>
            </a:r>
            <a:endParaRPr kumimoji="0" lang="en-US" altLang="el-GR" sz="1400" b="0" i="0" u="none" strike="noStrike" cap="none" normalizeH="0" baseline="0" dirty="0">
              <a:ln>
                <a:noFill/>
              </a:ln>
              <a:solidFill>
                <a:schemeClr val="accent1">
                  <a:lumMod val="50000"/>
                </a:schemeClr>
              </a:solidFill>
              <a:effectLst/>
              <a:cs typeface="Open Sans" panose="020B0606030504020204" pitchFamily="34" charset="0"/>
            </a:endParaRPr>
          </a:p>
          <a:p>
            <a:pPr marL="0" marR="0" lvl="1" algn="l" defTabSz="914400" rtl="0" eaLnBrk="0" fontAlgn="base" latinLnBrk="0" hangingPunct="0">
              <a:lnSpc>
                <a:spcPct val="100000"/>
              </a:lnSpc>
              <a:spcBef>
                <a:spcPct val="0"/>
              </a:spcBef>
              <a:spcAft>
                <a:spcPct val="0"/>
              </a:spcAft>
              <a:buClrTx/>
              <a:buSzTx/>
              <a:tabLst/>
            </a:pPr>
            <a:r>
              <a:rPr kumimoji="0" lang="el-GR" altLang="el-GR" sz="1400" b="0" i="0" u="none" strike="noStrike" cap="none" normalizeH="0" baseline="0" dirty="0" err="1">
                <a:ln>
                  <a:noFill/>
                </a:ln>
                <a:solidFill>
                  <a:schemeClr val="accent1">
                    <a:lumMod val="50000"/>
                  </a:schemeClr>
                </a:solidFill>
                <a:effectLst/>
                <a:cs typeface="Open Sans" panose="020B0606030504020204" pitchFamily="34" charset="0"/>
              </a:rPr>
              <a:t>etoposide</a:t>
            </a:r>
            <a:r>
              <a:rPr kumimoji="0" lang="el-GR" altLang="el-GR" sz="1400" b="0" i="0" u="none" strike="noStrike" cap="none" normalizeH="0" baseline="0" dirty="0">
                <a:ln>
                  <a:noFill/>
                </a:ln>
                <a:solidFill>
                  <a:schemeClr val="accent1">
                    <a:lumMod val="50000"/>
                  </a:schemeClr>
                </a:solidFill>
                <a:effectLst/>
                <a:cs typeface="Open Sans" panose="020B0606030504020204" pitchFamily="34" charset="0"/>
              </a:rPr>
              <a:t> </a:t>
            </a:r>
            <a:r>
              <a:rPr kumimoji="0" lang="el-GR" altLang="el-GR" sz="1400" b="0" i="0" u="none" strike="noStrike" cap="none" normalizeH="0" baseline="0" dirty="0" err="1">
                <a:ln>
                  <a:noFill/>
                </a:ln>
                <a:solidFill>
                  <a:schemeClr val="accent1">
                    <a:lumMod val="50000"/>
                  </a:schemeClr>
                </a:solidFill>
                <a:effectLst/>
                <a:cs typeface="Open Sans" panose="020B0606030504020204" pitchFamily="34" charset="0"/>
              </a:rPr>
              <a:t>prednisone</a:t>
            </a:r>
            <a:r>
              <a:rPr kumimoji="0" lang="el-GR" altLang="el-GR" sz="1400" b="0" i="0" u="none" strike="noStrike" cap="none" normalizeH="0" baseline="0" dirty="0">
                <a:ln>
                  <a:noFill/>
                </a:ln>
                <a:solidFill>
                  <a:schemeClr val="accent1">
                    <a:lumMod val="50000"/>
                  </a:schemeClr>
                </a:solidFill>
                <a:effectLst/>
                <a:cs typeface="Open Sans" panose="020B0606030504020204" pitchFamily="34" charset="0"/>
              </a:rPr>
              <a:t>/</a:t>
            </a:r>
            <a:r>
              <a:rPr kumimoji="0" lang="el-GR" altLang="el-GR" sz="1400" b="0" i="0" u="none" strike="noStrike" cap="none" normalizeH="0" baseline="0" dirty="0" err="1">
                <a:ln>
                  <a:noFill/>
                </a:ln>
                <a:solidFill>
                  <a:schemeClr val="accent1">
                    <a:lumMod val="50000"/>
                  </a:schemeClr>
                </a:solidFill>
                <a:effectLst/>
                <a:cs typeface="Open Sans" panose="020B0606030504020204" pitchFamily="34" charset="0"/>
              </a:rPr>
              <a:t>prednisolone</a:t>
            </a:r>
            <a:r>
              <a:rPr kumimoji="0" lang="el-GR" altLang="el-GR" sz="1400" b="0" i="0" u="none" strike="noStrike" cap="none" normalizeH="0" baseline="0" dirty="0">
                <a:ln>
                  <a:noFill/>
                </a:ln>
                <a:solidFill>
                  <a:schemeClr val="accent1">
                    <a:lumMod val="50000"/>
                  </a:schemeClr>
                </a:solidFill>
                <a:effectLst/>
                <a:cs typeface="Open Sans" panose="020B0606030504020204" pitchFamily="34" charset="0"/>
              </a:rPr>
              <a:t>, </a:t>
            </a:r>
            <a:r>
              <a:rPr kumimoji="0" lang="el-GR" altLang="el-GR" sz="1400" b="0" i="0" u="none" strike="noStrike" cap="none" normalizeH="0" baseline="0" dirty="0" err="1">
                <a:ln>
                  <a:noFill/>
                </a:ln>
                <a:solidFill>
                  <a:schemeClr val="accent1">
                    <a:lumMod val="50000"/>
                  </a:schemeClr>
                </a:solidFill>
                <a:effectLst/>
                <a:cs typeface="Open Sans" panose="020B0606030504020204" pitchFamily="34" charset="0"/>
              </a:rPr>
              <a:t>doxorubicin</a:t>
            </a:r>
            <a:endParaRPr kumimoji="0" lang="el-GR" altLang="el-GR" sz="1400" b="0" i="0" u="none" strike="noStrike" cap="none" normalizeH="0" baseline="0" dirty="0">
              <a:ln>
                <a:noFill/>
              </a:ln>
              <a:solidFill>
                <a:schemeClr val="accent1">
                  <a:lumMod val="50000"/>
                </a:schemeClr>
              </a:solidFill>
              <a:effectLst/>
              <a:cs typeface="Open Sans" panose="020B0606030504020204" pitchFamily="34" charset="0"/>
            </a:endParaRPr>
          </a:p>
        </p:txBody>
      </p:sp>
      <p:sp>
        <p:nvSpPr>
          <p:cNvPr id="6" name="Rectangle 2">
            <a:extLst>
              <a:ext uri="{FF2B5EF4-FFF2-40B4-BE49-F238E27FC236}">
                <a16:creationId xmlns:a16="http://schemas.microsoft.com/office/drawing/2014/main" id="{893C80A9-9456-46A2-ADAF-231DDA6BA71E}"/>
              </a:ext>
            </a:extLst>
          </p:cNvPr>
          <p:cNvSpPr>
            <a:spLocks noChangeArrowheads="1"/>
          </p:cNvSpPr>
          <p:nvPr/>
        </p:nvSpPr>
        <p:spPr bwMode="auto">
          <a:xfrm>
            <a:off x="304798" y="4484325"/>
            <a:ext cx="2956264" cy="954107"/>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l-GR" altLang="el-GR" sz="1400" b="1" i="0" u="sng" strike="noStrike" cap="none" normalizeH="0" baseline="0" dirty="0">
                <a:ln>
                  <a:noFill/>
                </a:ln>
                <a:solidFill>
                  <a:schemeClr val="accent1">
                    <a:lumMod val="50000"/>
                  </a:schemeClr>
                </a:solidFill>
                <a:effectLst/>
                <a:cs typeface="Open Sans" panose="020B0606030504020204" pitchFamily="34" charset="0"/>
              </a:rPr>
              <a:t>COPDAC-28</a:t>
            </a:r>
          </a:p>
          <a:p>
            <a:pPr marL="0" marR="0" lvl="1" algn="l" defTabSz="914400" rtl="0" eaLnBrk="0" fontAlgn="base" latinLnBrk="0" hangingPunct="0">
              <a:lnSpc>
                <a:spcPct val="100000"/>
              </a:lnSpc>
              <a:spcBef>
                <a:spcPct val="0"/>
              </a:spcBef>
              <a:spcAft>
                <a:spcPct val="0"/>
              </a:spcAft>
              <a:buClrTx/>
              <a:buSzTx/>
              <a:tabLst/>
            </a:pPr>
            <a:r>
              <a:rPr kumimoji="0" lang="el-GR" altLang="el-GR" sz="1400" b="0" i="0" u="none" strike="noStrike" cap="none" normalizeH="0" baseline="0" dirty="0" err="1">
                <a:ln>
                  <a:noFill/>
                </a:ln>
                <a:solidFill>
                  <a:schemeClr val="accent1">
                    <a:lumMod val="50000"/>
                  </a:schemeClr>
                </a:solidFill>
                <a:effectLst/>
                <a:cs typeface="Open Sans" panose="020B0606030504020204" pitchFamily="34" charset="0"/>
              </a:rPr>
              <a:t>cyclophosphamide</a:t>
            </a:r>
            <a:r>
              <a:rPr kumimoji="0" lang="el-GR" altLang="el-GR" sz="1400" b="0" i="0" u="none" strike="noStrike" cap="none" normalizeH="0" baseline="0" dirty="0">
                <a:ln>
                  <a:noFill/>
                </a:ln>
                <a:solidFill>
                  <a:schemeClr val="accent1">
                    <a:lumMod val="50000"/>
                  </a:schemeClr>
                </a:solidFill>
                <a:effectLst/>
                <a:cs typeface="Open Sans" panose="020B0606030504020204" pitchFamily="34" charset="0"/>
              </a:rPr>
              <a:t>, </a:t>
            </a:r>
            <a:r>
              <a:rPr kumimoji="0" lang="en-US" altLang="el-GR" sz="1400" b="0" i="0" u="none" strike="noStrike" cap="none" normalizeH="0" baseline="0" dirty="0">
                <a:ln>
                  <a:noFill/>
                </a:ln>
                <a:solidFill>
                  <a:schemeClr val="accent1">
                    <a:lumMod val="50000"/>
                  </a:schemeClr>
                </a:solidFill>
                <a:effectLst/>
                <a:cs typeface="Open Sans" panose="020B0606030504020204" pitchFamily="34" charset="0"/>
              </a:rPr>
              <a:t> </a:t>
            </a:r>
            <a:r>
              <a:rPr kumimoji="0" lang="el-GR" altLang="el-GR" sz="1400" b="0" i="0" u="none" strike="noStrike" cap="none" normalizeH="0" baseline="0" dirty="0" err="1">
                <a:ln>
                  <a:noFill/>
                </a:ln>
                <a:solidFill>
                  <a:schemeClr val="accent1">
                    <a:lumMod val="50000"/>
                  </a:schemeClr>
                </a:solidFill>
                <a:effectLst/>
                <a:cs typeface="Open Sans" panose="020B0606030504020204" pitchFamily="34" charset="0"/>
              </a:rPr>
              <a:t>vincristine</a:t>
            </a:r>
            <a:r>
              <a:rPr kumimoji="0" lang="el-GR" altLang="el-GR" sz="1400" b="0" i="0" u="none" strike="noStrike" cap="none" normalizeH="0" baseline="0" dirty="0">
                <a:ln>
                  <a:noFill/>
                </a:ln>
                <a:solidFill>
                  <a:schemeClr val="accent1">
                    <a:lumMod val="50000"/>
                  </a:schemeClr>
                </a:solidFill>
                <a:effectLst/>
                <a:cs typeface="Open Sans" panose="020B0606030504020204" pitchFamily="34" charset="0"/>
              </a:rPr>
              <a:t>, </a:t>
            </a:r>
            <a:r>
              <a:rPr kumimoji="0" lang="el-GR" altLang="el-GR" sz="1400" b="0" i="0" u="none" strike="noStrike" cap="none" normalizeH="0" baseline="0" dirty="0" err="1">
                <a:ln>
                  <a:noFill/>
                </a:ln>
                <a:solidFill>
                  <a:schemeClr val="accent1">
                    <a:lumMod val="50000"/>
                  </a:schemeClr>
                </a:solidFill>
                <a:effectLst/>
                <a:cs typeface="Open Sans" panose="020B0606030504020204" pitchFamily="34" charset="0"/>
              </a:rPr>
              <a:t>prednisone</a:t>
            </a:r>
            <a:r>
              <a:rPr kumimoji="0" lang="el-GR" altLang="el-GR" sz="1400" b="0" i="0" u="none" strike="noStrike" cap="none" normalizeH="0" baseline="0" dirty="0">
                <a:ln>
                  <a:noFill/>
                </a:ln>
                <a:solidFill>
                  <a:schemeClr val="accent1">
                    <a:lumMod val="50000"/>
                  </a:schemeClr>
                </a:solidFill>
                <a:effectLst/>
                <a:cs typeface="Open Sans" panose="020B0606030504020204" pitchFamily="34" charset="0"/>
              </a:rPr>
              <a:t>/</a:t>
            </a:r>
            <a:r>
              <a:rPr kumimoji="0" lang="el-GR" altLang="el-GR" sz="1400" b="0" i="0" u="none" strike="noStrike" cap="none" normalizeH="0" baseline="0" dirty="0" err="1">
                <a:ln>
                  <a:noFill/>
                </a:ln>
                <a:solidFill>
                  <a:schemeClr val="accent1">
                    <a:lumMod val="50000"/>
                  </a:schemeClr>
                </a:solidFill>
                <a:effectLst/>
                <a:cs typeface="Open Sans" panose="020B0606030504020204" pitchFamily="34" charset="0"/>
              </a:rPr>
              <a:t>prednisolone</a:t>
            </a:r>
            <a:r>
              <a:rPr kumimoji="0" lang="el-GR" altLang="el-GR" sz="1400" b="0" i="0" u="none" strike="noStrike" cap="none" normalizeH="0" baseline="0" dirty="0">
                <a:ln>
                  <a:noFill/>
                </a:ln>
                <a:solidFill>
                  <a:schemeClr val="accent1">
                    <a:lumMod val="50000"/>
                  </a:schemeClr>
                </a:solidFill>
                <a:effectLst/>
                <a:cs typeface="Open Sans" panose="020B0606030504020204" pitchFamily="34" charset="0"/>
              </a:rPr>
              <a:t>,</a:t>
            </a:r>
            <a:endParaRPr kumimoji="0" lang="en-US" altLang="el-GR" sz="1400" b="0" i="0" u="none" strike="noStrike" cap="none" normalizeH="0" baseline="0" dirty="0">
              <a:ln>
                <a:noFill/>
              </a:ln>
              <a:solidFill>
                <a:schemeClr val="accent1">
                  <a:lumMod val="50000"/>
                </a:schemeClr>
              </a:solidFill>
              <a:effectLst/>
              <a:cs typeface="Open Sans" panose="020B0606030504020204" pitchFamily="34" charset="0"/>
            </a:endParaRPr>
          </a:p>
          <a:p>
            <a:pPr marL="0" marR="0" lvl="1" algn="l" defTabSz="914400" rtl="0" eaLnBrk="0" fontAlgn="base" latinLnBrk="0" hangingPunct="0">
              <a:lnSpc>
                <a:spcPct val="100000"/>
              </a:lnSpc>
              <a:spcBef>
                <a:spcPct val="0"/>
              </a:spcBef>
              <a:spcAft>
                <a:spcPct val="0"/>
              </a:spcAft>
              <a:buClrTx/>
              <a:buSzTx/>
              <a:tabLst/>
            </a:pPr>
            <a:r>
              <a:rPr kumimoji="0" lang="el-GR" altLang="el-GR" sz="1400" b="0" i="0" u="none" strike="noStrike" cap="none" normalizeH="0" baseline="0" dirty="0" err="1">
                <a:ln>
                  <a:noFill/>
                </a:ln>
                <a:solidFill>
                  <a:schemeClr val="accent1">
                    <a:lumMod val="50000"/>
                  </a:schemeClr>
                </a:solidFill>
                <a:effectLst/>
                <a:cs typeface="Open Sans" panose="020B0606030504020204" pitchFamily="34" charset="0"/>
              </a:rPr>
              <a:t>dacarbazine</a:t>
            </a:r>
            <a:endParaRPr kumimoji="0" lang="el-GR" altLang="el-GR" sz="1400" b="0" i="0" u="none" strike="noStrike" cap="none" normalizeH="0" baseline="0" dirty="0">
              <a:ln>
                <a:noFill/>
              </a:ln>
              <a:solidFill>
                <a:schemeClr val="accent1">
                  <a:lumMod val="50000"/>
                </a:schemeClr>
              </a:solidFill>
              <a:effectLst/>
              <a:cs typeface="Open Sans" panose="020B0606030504020204" pitchFamily="34" charset="0"/>
            </a:endParaRPr>
          </a:p>
        </p:txBody>
      </p:sp>
      <p:sp>
        <p:nvSpPr>
          <p:cNvPr id="7" name="TextBox 6">
            <a:extLst>
              <a:ext uri="{FF2B5EF4-FFF2-40B4-BE49-F238E27FC236}">
                <a16:creationId xmlns:a16="http://schemas.microsoft.com/office/drawing/2014/main" id="{4AA8B967-CCE4-4932-B790-1F601FB26FEF}"/>
              </a:ext>
            </a:extLst>
          </p:cNvPr>
          <p:cNvSpPr txBox="1"/>
          <p:nvPr/>
        </p:nvSpPr>
        <p:spPr>
          <a:xfrm>
            <a:off x="7597727" y="6211827"/>
            <a:ext cx="10179432" cy="589072"/>
          </a:xfrm>
          <a:prstGeom prst="rect">
            <a:avLst/>
          </a:prstGeom>
          <a:noFill/>
        </p:spPr>
        <p:txBody>
          <a:bodyPr wrap="square" anchor="t">
            <a:spAutoFit/>
          </a:bodyPr>
          <a:lstStyle/>
          <a:p>
            <a:pPr>
              <a:lnSpc>
                <a:spcPct val="150000"/>
              </a:lnSpc>
              <a:buClr>
                <a:schemeClr val="tx1">
                  <a:lumMod val="75000"/>
                  <a:lumOff val="25000"/>
                </a:schemeClr>
              </a:buClr>
            </a:pPr>
            <a:r>
              <a:rPr lang="en-GB" sz="2400" b="1" dirty="0" err="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EuroNet</a:t>
            </a:r>
            <a:r>
              <a:rPr lang="el-GR" sz="24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
            </a:r>
            <a:r>
              <a:rPr lang="en-GB" sz="24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PHL</a:t>
            </a:r>
            <a:r>
              <a:rPr lang="el-GR" sz="24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
            </a:r>
            <a:r>
              <a:rPr lang="en-GB" sz="24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C</a:t>
            </a:r>
            <a:r>
              <a:rPr lang="el-GR" sz="24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2</a:t>
            </a:r>
          </a:p>
        </p:txBody>
      </p:sp>
      <p:sp>
        <p:nvSpPr>
          <p:cNvPr id="10" name="TextBox 9">
            <a:extLst>
              <a:ext uri="{FF2B5EF4-FFF2-40B4-BE49-F238E27FC236}">
                <a16:creationId xmlns:a16="http://schemas.microsoft.com/office/drawing/2014/main" id="{8FD2F469-25D6-4503-AE67-5E0F2455E7AD}"/>
              </a:ext>
            </a:extLst>
          </p:cNvPr>
          <p:cNvSpPr txBox="1"/>
          <p:nvPr/>
        </p:nvSpPr>
        <p:spPr>
          <a:xfrm>
            <a:off x="4200387" y="6247305"/>
            <a:ext cx="3397340" cy="589072"/>
          </a:xfrm>
          <a:prstGeom prst="rect">
            <a:avLst/>
          </a:prstGeom>
          <a:noFill/>
        </p:spPr>
        <p:txBody>
          <a:bodyPr wrap="square">
            <a:spAutoFit/>
          </a:bodyPr>
          <a:lstStyle/>
          <a:p>
            <a:pPr algn="ctr">
              <a:lnSpc>
                <a:spcPct val="150000"/>
              </a:lnSpc>
              <a:buClr>
                <a:schemeClr val="tx1">
                  <a:lumMod val="75000"/>
                  <a:lumOff val="25000"/>
                </a:schemeClr>
              </a:buClr>
            </a:pPr>
            <a:r>
              <a:rPr lang="el-GR" sz="24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ΘΕΡΑΠΕΥΤΙΚΗ ΑΓΩΓΗ</a:t>
            </a:r>
            <a:r>
              <a:rPr lang="en-US" sz="24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endParaRPr lang="en-GB"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Picture 2">
            <a:extLst>
              <a:ext uri="{FF2B5EF4-FFF2-40B4-BE49-F238E27FC236}">
                <a16:creationId xmlns:a16="http://schemas.microsoft.com/office/drawing/2014/main" id="{AF87CA4F-41F2-484F-872E-083ECD883DF4}"/>
              </a:ext>
            </a:extLst>
          </p:cNvPr>
          <p:cNvPicPr>
            <a:picLocks noChangeAspect="1" noChangeArrowheads="1"/>
          </p:cNvPicPr>
          <p:nvPr/>
        </p:nvPicPr>
        <p:blipFill>
          <a:blip r:embed="rId4" cstate="print">
            <a:grayscl/>
            <a:extLst>
              <a:ext uri="{BEBA8EAE-BF5A-486C-A8C5-ECC9F3942E4B}">
                <a14:imgProps xmlns:a14="http://schemas.microsoft.com/office/drawing/2010/main">
                  <a14:imgLayer r:embed="rId5">
                    <a14:imgEffect>
                      <a14:backgroundRemoval t="10000" b="90000" l="10000" r="9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09954" y="224823"/>
            <a:ext cx="1160040" cy="117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Shape 2">
            <a:extLst>
              <a:ext uri="{FF2B5EF4-FFF2-40B4-BE49-F238E27FC236}">
                <a16:creationId xmlns:a16="http://schemas.microsoft.com/office/drawing/2014/main" id="{9F9AA76B-13F2-48C4-8A11-1A62F98104F7}"/>
              </a:ext>
            </a:extLst>
          </p:cNvPr>
          <p:cNvSpPr txBox="1"/>
          <p:nvPr/>
        </p:nvSpPr>
        <p:spPr>
          <a:xfrm>
            <a:off x="183469" y="6017502"/>
            <a:ext cx="6350493" cy="244767"/>
          </a:xfrm>
          <a:prstGeom prst="rect">
            <a:avLst/>
          </a:prstGeom>
          <a:noFill/>
          <a:ln>
            <a:noFill/>
          </a:ln>
        </p:spPr>
        <p:txBody>
          <a:bodyPr wrap="square" lIns="90000" tIns="45000" rIns="90000" bIns="45000">
            <a:spAutoFit/>
          </a:bodyPr>
          <a:lstStyle/>
          <a:p>
            <a:r>
              <a:rPr lang="en-US" sz="1000" b="1" spc="-1" dirty="0">
                <a:solidFill>
                  <a:schemeClr val="accent1">
                    <a:lumMod val="50000"/>
                  </a:schemeClr>
                </a:solidFill>
              </a:rPr>
              <a:t>Pediatric Blood &amp; Cancer, Volume: 68, Issue: S2, First published: 05 April 2021, DOI: (10.1002/pbc.28562) </a:t>
            </a:r>
            <a:endParaRPr lang="en-US" sz="1000" spc="-1" dirty="0">
              <a:solidFill>
                <a:schemeClr val="accent1">
                  <a:lumMod val="50000"/>
                </a:schemeClr>
              </a:solidFill>
            </a:endParaRPr>
          </a:p>
        </p:txBody>
      </p:sp>
      <p:sp>
        <p:nvSpPr>
          <p:cNvPr id="12" name="TextBox 11">
            <a:extLst>
              <a:ext uri="{FF2B5EF4-FFF2-40B4-BE49-F238E27FC236}">
                <a16:creationId xmlns:a16="http://schemas.microsoft.com/office/drawing/2014/main" id="{0E6BBBF1-2478-4E1B-ACB6-54610DE11BF2}"/>
              </a:ext>
            </a:extLst>
          </p:cNvPr>
          <p:cNvSpPr txBox="1"/>
          <p:nvPr/>
        </p:nvSpPr>
        <p:spPr>
          <a:xfrm>
            <a:off x="983225" y="80723"/>
            <a:ext cx="11075607" cy="1323439"/>
          </a:xfrm>
          <a:prstGeom prst="rect">
            <a:avLst/>
          </a:prstGeom>
          <a:noFill/>
        </p:spPr>
        <p:txBody>
          <a:bodyPr wrap="square">
            <a:spAutoFit/>
          </a:bodyPr>
          <a:lstStyle/>
          <a:p>
            <a:pPr algn="ctr"/>
            <a:r>
              <a:rPr lang="el-GR" sz="1600" b="1" dirty="0">
                <a:solidFill>
                  <a:schemeClr val="accent1">
                    <a:lumMod val="50000"/>
                  </a:schemeClr>
                </a:solidFill>
              </a:rPr>
              <a:t>ΘΕΡΑΠΕΥΤΙΚΟΣ ΑΛΓΟΡΙΘΜΟΣ</a:t>
            </a:r>
          </a:p>
          <a:p>
            <a:pPr algn="ctr"/>
            <a:r>
              <a:rPr lang="el-GR" sz="1600" b="1" dirty="0">
                <a:solidFill>
                  <a:schemeClr val="accent1">
                    <a:lumMod val="50000"/>
                  </a:schemeClr>
                </a:solidFill>
              </a:rPr>
              <a:t>Μετά τον αρχικό διαγνωστικό έλεγχο, η θεραπεία εκλογής θεωρείται η Χημειοθεραπεία. </a:t>
            </a:r>
          </a:p>
          <a:p>
            <a:pPr algn="ctr"/>
            <a:r>
              <a:rPr lang="el-GR" sz="1600" b="1" dirty="0">
                <a:solidFill>
                  <a:schemeClr val="accent1">
                    <a:lumMod val="50000"/>
                  </a:schemeClr>
                </a:solidFill>
              </a:rPr>
              <a:t>Παρατίθεται ο θεραπευτικός αλγόριθμος βάσει της θεραπευτικής ομάδας που έχει ταξινομηθεί ο ασθενής:</a:t>
            </a:r>
          </a:p>
          <a:p>
            <a:pPr algn="ctr"/>
            <a:r>
              <a:rPr lang="el-GR" sz="1600" b="1" dirty="0">
                <a:solidFill>
                  <a:srgbClr val="C00000"/>
                </a:solidFill>
              </a:rPr>
              <a:t>ΚΛΑΣΙΚΟ ΛΕΜΦΩΜΑ HODGKIN – ΘΕΡΑΠΕΥΤΙΚΗ ΣΤΡΑΤΗΓΙΚΗ</a:t>
            </a:r>
          </a:p>
          <a:p>
            <a:pPr algn="ctr"/>
            <a:r>
              <a:rPr lang="el-GR" sz="1600" b="1" dirty="0">
                <a:solidFill>
                  <a:srgbClr val="C00000"/>
                </a:solidFill>
              </a:rPr>
              <a:t>Α. ΘΕΡΑΠΕΙΑ ΠΡΩΤΗΣ ΓΡΑΜΜΗΣ. </a:t>
            </a:r>
          </a:p>
        </p:txBody>
      </p:sp>
    </p:spTree>
    <p:extLst>
      <p:ext uri="{BB962C8B-B14F-4D97-AF65-F5344CB8AC3E}">
        <p14:creationId xmlns:p14="http://schemas.microsoft.com/office/powerpoint/2010/main" val="2652343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7040A9-761D-4FA8-93A2-67010EFF8B7F}"/>
              </a:ext>
            </a:extLst>
          </p:cNvPr>
          <p:cNvSpPr txBox="1"/>
          <p:nvPr/>
        </p:nvSpPr>
        <p:spPr>
          <a:xfrm>
            <a:off x="321396" y="2074996"/>
            <a:ext cx="6727826" cy="2862322"/>
          </a:xfrm>
          <a:prstGeom prst="rect">
            <a:avLst/>
          </a:prstGeom>
          <a:noFill/>
        </p:spPr>
        <p:txBody>
          <a:bodyPr wrap="square">
            <a:spAutoFit/>
          </a:bodyPr>
          <a:lstStyle/>
          <a:p>
            <a:r>
              <a:rPr lang="el-GR" b="1" dirty="0">
                <a:solidFill>
                  <a:schemeClr val="accent1">
                    <a:lumMod val="50000"/>
                  </a:schemeClr>
                </a:solidFill>
              </a:rPr>
              <a:t>Ορισμός</a:t>
            </a:r>
          </a:p>
          <a:p>
            <a:r>
              <a:rPr lang="el-GR" dirty="0">
                <a:solidFill>
                  <a:schemeClr val="accent1">
                    <a:lumMod val="50000"/>
                  </a:schemeClr>
                </a:solidFill>
              </a:rPr>
              <a:t>•	</a:t>
            </a:r>
            <a:r>
              <a:rPr lang="el-GR" b="1" dirty="0">
                <a:solidFill>
                  <a:schemeClr val="accent1">
                    <a:lumMod val="50000"/>
                  </a:schemeClr>
                </a:solidFill>
              </a:rPr>
              <a:t>Καθυστερημένη υποτροπή: </a:t>
            </a:r>
            <a:r>
              <a:rPr lang="el-GR" dirty="0">
                <a:solidFill>
                  <a:schemeClr val="accent1">
                    <a:lumMod val="50000"/>
                  </a:schemeClr>
                </a:solidFill>
              </a:rPr>
              <a:t>υποτροπή &gt;12 μήνες από το τέλος της πρώτης γραμμής θεραπείας</a:t>
            </a:r>
          </a:p>
          <a:p>
            <a:r>
              <a:rPr lang="el-GR" dirty="0">
                <a:solidFill>
                  <a:schemeClr val="accent1">
                    <a:lumMod val="50000"/>
                  </a:schemeClr>
                </a:solidFill>
              </a:rPr>
              <a:t>•	</a:t>
            </a:r>
            <a:r>
              <a:rPr lang="el-GR" b="1" dirty="0">
                <a:solidFill>
                  <a:schemeClr val="accent1">
                    <a:lumMod val="50000"/>
                  </a:schemeClr>
                </a:solidFill>
              </a:rPr>
              <a:t>Πρόοδος νόσου: </a:t>
            </a:r>
            <a:r>
              <a:rPr lang="el-GR" dirty="0">
                <a:solidFill>
                  <a:schemeClr val="accent1">
                    <a:lumMod val="50000"/>
                  </a:schemeClr>
                </a:solidFill>
              </a:rPr>
              <a:t>κατά τη διάρκεια θεραπείας ή 3 μήνες από το τέλος της  πρώτης γραμμής θεραπείας</a:t>
            </a:r>
          </a:p>
          <a:p>
            <a:endParaRPr lang="el-GR" dirty="0">
              <a:solidFill>
                <a:schemeClr val="accent1">
                  <a:lumMod val="50000"/>
                </a:schemeClr>
              </a:solidFill>
            </a:endParaRPr>
          </a:p>
          <a:p>
            <a:r>
              <a:rPr lang="el-GR" dirty="0">
                <a:solidFill>
                  <a:schemeClr val="accent1">
                    <a:lumMod val="50000"/>
                  </a:schemeClr>
                </a:solidFill>
              </a:rPr>
              <a:t>Θεραπεία: Τυπικά χημειοθεραπεία διάσωσης και </a:t>
            </a:r>
            <a:r>
              <a:rPr lang="el-GR" dirty="0" err="1">
                <a:solidFill>
                  <a:schemeClr val="accent1">
                    <a:lumMod val="50000"/>
                  </a:schemeClr>
                </a:solidFill>
              </a:rPr>
              <a:t>μεγαθεραπεία</a:t>
            </a:r>
            <a:r>
              <a:rPr lang="el-GR" dirty="0">
                <a:solidFill>
                  <a:schemeClr val="accent1">
                    <a:lumMod val="50000"/>
                  </a:schemeClr>
                </a:solidFill>
              </a:rPr>
              <a:t> με αυτόλογη μεταμόσχευση αρχέγονων αιμοποιητικών κυττάρων</a:t>
            </a:r>
          </a:p>
          <a:p>
            <a:pPr>
              <a:buFont typeface="Arial" pitchFamily="34" charset="0"/>
              <a:buChar char="•"/>
            </a:pPr>
            <a:r>
              <a:rPr lang="el-GR" dirty="0">
                <a:solidFill>
                  <a:schemeClr val="accent1">
                    <a:lumMod val="50000"/>
                  </a:schemeClr>
                </a:solidFill>
              </a:rPr>
              <a:t>	με συνήθη </a:t>
            </a:r>
            <a:r>
              <a:rPr lang="el-GR" dirty="0" err="1">
                <a:solidFill>
                  <a:schemeClr val="accent1">
                    <a:lumMod val="50000"/>
                  </a:schemeClr>
                </a:solidFill>
              </a:rPr>
              <a:t>προμεταμοσχευτικά</a:t>
            </a:r>
            <a:r>
              <a:rPr lang="el-GR" dirty="0">
                <a:solidFill>
                  <a:schemeClr val="accent1">
                    <a:lumMod val="50000"/>
                  </a:schemeClr>
                </a:solidFill>
              </a:rPr>
              <a:t> </a:t>
            </a:r>
            <a:r>
              <a:rPr lang="el-GR" dirty="0" err="1">
                <a:solidFill>
                  <a:schemeClr val="accent1">
                    <a:lumMod val="50000"/>
                  </a:schemeClr>
                </a:solidFill>
              </a:rPr>
              <a:t>χημειοθεραπευτικά</a:t>
            </a:r>
            <a:r>
              <a:rPr lang="el-GR" dirty="0">
                <a:solidFill>
                  <a:schemeClr val="accent1">
                    <a:lumMod val="50000"/>
                  </a:schemeClr>
                </a:solidFill>
              </a:rPr>
              <a:t> σχήματα διάσωσης</a:t>
            </a:r>
          </a:p>
        </p:txBody>
      </p:sp>
      <p:pic>
        <p:nvPicPr>
          <p:cNvPr id="4" name="Εικόνα 3">
            <a:extLst>
              <a:ext uri="{FF2B5EF4-FFF2-40B4-BE49-F238E27FC236}">
                <a16:creationId xmlns:a16="http://schemas.microsoft.com/office/drawing/2014/main" id="{FB0677A8-0BAA-461E-A143-47598092CCDE}"/>
              </a:ext>
            </a:extLst>
          </p:cNvPr>
          <p:cNvPicPr>
            <a:picLocks noChangeAspect="1"/>
          </p:cNvPicPr>
          <p:nvPr/>
        </p:nvPicPr>
        <p:blipFill>
          <a:blip r:embed="rId2"/>
          <a:stretch>
            <a:fillRect/>
          </a:stretch>
        </p:blipFill>
        <p:spPr>
          <a:xfrm>
            <a:off x="7213601" y="533401"/>
            <a:ext cx="4978400" cy="5601208"/>
          </a:xfrm>
          <a:prstGeom prst="rect">
            <a:avLst/>
          </a:prstGeom>
        </p:spPr>
      </p:pic>
      <p:sp>
        <p:nvSpPr>
          <p:cNvPr id="5" name="TextBox 4">
            <a:extLst>
              <a:ext uri="{FF2B5EF4-FFF2-40B4-BE49-F238E27FC236}">
                <a16:creationId xmlns:a16="http://schemas.microsoft.com/office/drawing/2014/main" id="{1A1FDC65-330A-42C0-BB33-365BE1EB76DD}"/>
              </a:ext>
            </a:extLst>
          </p:cNvPr>
          <p:cNvSpPr txBox="1"/>
          <p:nvPr/>
        </p:nvSpPr>
        <p:spPr>
          <a:xfrm>
            <a:off x="637309" y="466589"/>
            <a:ext cx="6096000" cy="923330"/>
          </a:xfrm>
          <a:prstGeom prst="rect">
            <a:avLst/>
          </a:prstGeom>
          <a:noFill/>
        </p:spPr>
        <p:txBody>
          <a:bodyPr wrap="square">
            <a:spAutoFit/>
          </a:bodyPr>
          <a:lstStyle/>
          <a:p>
            <a:r>
              <a:rPr lang="el-GR" b="1" dirty="0">
                <a:solidFill>
                  <a:schemeClr val="accent1">
                    <a:lumMod val="50000"/>
                  </a:schemeClr>
                </a:solidFill>
              </a:rPr>
              <a:t>ΘΕΡΑΠΕΙΑ ΔΕΥΤΕΡΗΣ ΓΡΑΜΜΗΣ</a:t>
            </a:r>
          </a:p>
          <a:p>
            <a:r>
              <a:rPr lang="el-GR" b="1" dirty="0">
                <a:solidFill>
                  <a:srgbClr val="C00000"/>
                </a:solidFill>
              </a:rPr>
              <a:t>Κάθε πρόοδο νόσου ή υποτροπή θα πρέπει να πιστοποιείται με βιοψία</a:t>
            </a:r>
          </a:p>
        </p:txBody>
      </p:sp>
    </p:spTree>
    <p:extLst>
      <p:ext uri="{BB962C8B-B14F-4D97-AF65-F5344CB8AC3E}">
        <p14:creationId xmlns:p14="http://schemas.microsoft.com/office/powerpoint/2010/main" val="39162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59A0D018-8DFE-4A58-9F4A-2D5EA11DF799}"/>
              </a:ext>
            </a:extLst>
          </p:cNvPr>
          <p:cNvPicPr>
            <a:picLocks noChangeAspect="1" noChangeArrowheads="1"/>
          </p:cNvPicPr>
          <p:nvPr/>
        </p:nvPicPr>
        <p:blipFill>
          <a:blip r:embed="rId2" cstate="print">
            <a:grayscl/>
            <a:extLst>
              <a:ext uri="{BEBA8EAE-BF5A-486C-A8C5-ECC9F3942E4B}">
                <a14:imgProps xmlns:a14="http://schemas.microsoft.com/office/drawing/2010/main">
                  <a14:imgLayer r:embed="rId3">
                    <a14:imgEffect>
                      <a14:backgroundRemoval t="10000" b="90000" l="10000" r="9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4834" y="224823"/>
            <a:ext cx="1160040" cy="117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519192A6-1109-48B5-B24F-7FAEB3E30527}"/>
              </a:ext>
            </a:extLst>
          </p:cNvPr>
          <p:cNvSpPr txBox="1"/>
          <p:nvPr/>
        </p:nvSpPr>
        <p:spPr>
          <a:xfrm>
            <a:off x="4397330" y="6215765"/>
            <a:ext cx="3397340" cy="589072"/>
          </a:xfrm>
          <a:prstGeom prst="rect">
            <a:avLst/>
          </a:prstGeom>
          <a:noFill/>
        </p:spPr>
        <p:txBody>
          <a:bodyPr wrap="square">
            <a:spAutoFit/>
          </a:bodyPr>
          <a:lstStyle/>
          <a:p>
            <a:pPr>
              <a:lnSpc>
                <a:spcPct val="150000"/>
              </a:lnSpc>
              <a:buClr>
                <a:schemeClr val="tx1">
                  <a:lumMod val="75000"/>
                  <a:lumOff val="25000"/>
                </a:schemeClr>
              </a:buClr>
            </a:pPr>
            <a:r>
              <a:rPr lang="el-GR" sz="2400" b="1" u="sng"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ΘΕΡΑΠΕΥΤΙΚΗ ΑΓΩΓΗ</a:t>
            </a:r>
            <a:r>
              <a:rPr lang="en-US" sz="2400" b="1"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GB" sz="2800" b="1"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Εικόνα 7">
            <a:extLst>
              <a:ext uri="{FF2B5EF4-FFF2-40B4-BE49-F238E27FC236}">
                <a16:creationId xmlns:a16="http://schemas.microsoft.com/office/drawing/2014/main" id="{71807C4F-ED5F-4935-BA26-BC3E9959D8E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rcRect l="3757" t="4830" r="14592" b="15840"/>
          <a:stretch/>
        </p:blipFill>
        <p:spPr>
          <a:xfrm>
            <a:off x="5985164" y="531691"/>
            <a:ext cx="5910246" cy="5582781"/>
          </a:xfrm>
          <a:prstGeom prst="rect">
            <a:avLst/>
          </a:prstGeom>
        </p:spPr>
      </p:pic>
      <p:sp>
        <p:nvSpPr>
          <p:cNvPr id="10" name="TextBox 9">
            <a:extLst>
              <a:ext uri="{FF2B5EF4-FFF2-40B4-BE49-F238E27FC236}">
                <a16:creationId xmlns:a16="http://schemas.microsoft.com/office/drawing/2014/main" id="{B239043C-7300-4521-93C3-406F3F206A8B}"/>
              </a:ext>
            </a:extLst>
          </p:cNvPr>
          <p:cNvSpPr txBox="1"/>
          <p:nvPr/>
        </p:nvSpPr>
        <p:spPr>
          <a:xfrm>
            <a:off x="10128054" y="2951946"/>
            <a:ext cx="1767356" cy="954107"/>
          </a:xfrm>
          <a:prstGeom prst="rect">
            <a:avLst/>
          </a:prstGeom>
          <a:noFill/>
        </p:spPr>
        <p:txBody>
          <a:bodyPr wrap="square">
            <a:spAutoFit/>
          </a:bodyPr>
          <a:lstStyle/>
          <a:p>
            <a:r>
              <a:rPr lang="en-US" sz="1400" b="1" u="sng" dirty="0">
                <a:solidFill>
                  <a:schemeClr val="accent1">
                    <a:lumMod val="50000"/>
                  </a:schemeClr>
                </a:solidFill>
              </a:rPr>
              <a:t>CVP </a:t>
            </a:r>
          </a:p>
          <a:p>
            <a:r>
              <a:rPr lang="en-US" sz="1400" b="1" dirty="0">
                <a:solidFill>
                  <a:schemeClr val="accent1">
                    <a:lumMod val="50000"/>
                  </a:schemeClr>
                </a:solidFill>
              </a:rPr>
              <a:t>Cyclophosphamide</a:t>
            </a:r>
          </a:p>
          <a:p>
            <a:r>
              <a:rPr lang="en-US" sz="1400" b="1" dirty="0">
                <a:solidFill>
                  <a:schemeClr val="accent1">
                    <a:lumMod val="50000"/>
                  </a:schemeClr>
                </a:solidFill>
              </a:rPr>
              <a:t>Vinblastine </a:t>
            </a:r>
          </a:p>
          <a:p>
            <a:r>
              <a:rPr lang="en-US" sz="1400" b="1" dirty="0">
                <a:solidFill>
                  <a:schemeClr val="accent1">
                    <a:lumMod val="50000"/>
                  </a:schemeClr>
                </a:solidFill>
              </a:rPr>
              <a:t>Prednisolone</a:t>
            </a:r>
            <a:endParaRPr lang="el-GR" sz="1400" b="1" dirty="0">
              <a:solidFill>
                <a:schemeClr val="accent1">
                  <a:lumMod val="50000"/>
                </a:schemeClr>
              </a:solidFill>
            </a:endParaRPr>
          </a:p>
        </p:txBody>
      </p:sp>
      <p:sp>
        <p:nvSpPr>
          <p:cNvPr id="9" name="TextBox 8">
            <a:extLst>
              <a:ext uri="{FF2B5EF4-FFF2-40B4-BE49-F238E27FC236}">
                <a16:creationId xmlns:a16="http://schemas.microsoft.com/office/drawing/2014/main" id="{AE74513A-F834-4372-9D84-25DFF60628BF}"/>
              </a:ext>
            </a:extLst>
          </p:cNvPr>
          <p:cNvSpPr txBox="1"/>
          <p:nvPr/>
        </p:nvSpPr>
        <p:spPr>
          <a:xfrm>
            <a:off x="184834" y="1891346"/>
            <a:ext cx="6586446" cy="3785652"/>
          </a:xfrm>
          <a:prstGeom prst="rect">
            <a:avLst/>
          </a:prstGeom>
          <a:noFill/>
        </p:spPr>
        <p:txBody>
          <a:bodyPr wrap="square">
            <a:spAutoFit/>
          </a:bodyPr>
          <a:lstStyle/>
          <a:p>
            <a:r>
              <a:rPr lang="el-GR" sz="1600" b="1" dirty="0">
                <a:solidFill>
                  <a:schemeClr val="accent1">
                    <a:lumMod val="50000"/>
                  </a:schemeClr>
                </a:solidFill>
              </a:rPr>
              <a:t>Η αντιμετώπιση δε διαφέρει από το κλασικό λέμφωμα Hodgkin </a:t>
            </a:r>
            <a:r>
              <a:rPr lang="el-GR" sz="1600" dirty="0">
                <a:solidFill>
                  <a:schemeClr val="accent1">
                    <a:lumMod val="50000"/>
                  </a:schemeClr>
                </a:solidFill>
              </a:rPr>
              <a:t>όσον αφορά τους χρησιμοποιούμενους </a:t>
            </a:r>
            <a:r>
              <a:rPr lang="el-GR" sz="1600" dirty="0" err="1">
                <a:solidFill>
                  <a:schemeClr val="accent1">
                    <a:lumMod val="50000"/>
                  </a:schemeClr>
                </a:solidFill>
              </a:rPr>
              <a:t>χημειοθεραπευτικούς</a:t>
            </a:r>
            <a:r>
              <a:rPr lang="el-GR" sz="1600" dirty="0">
                <a:solidFill>
                  <a:schemeClr val="accent1">
                    <a:lumMod val="50000"/>
                  </a:schemeClr>
                </a:solidFill>
              </a:rPr>
              <a:t> παράγοντες ,αλλά μόνο όσον αφορά τη στρατηγική, με μόνη εξαίρεση το γεγονός ότι το </a:t>
            </a:r>
            <a:r>
              <a:rPr lang="el-GR" sz="1600" dirty="0" err="1">
                <a:solidFill>
                  <a:schemeClr val="accent1">
                    <a:lumMod val="50000"/>
                  </a:schemeClr>
                </a:solidFill>
              </a:rPr>
              <a:t>Rituximab</a:t>
            </a:r>
            <a:r>
              <a:rPr lang="el-GR" sz="1600" dirty="0">
                <a:solidFill>
                  <a:schemeClr val="accent1">
                    <a:lumMod val="50000"/>
                  </a:schemeClr>
                </a:solidFill>
              </a:rPr>
              <a:t> έχει σημαίνουσα θέση στον ειδικό και σπάνιο αυτό </a:t>
            </a:r>
            <a:r>
              <a:rPr lang="el-GR" sz="1600" dirty="0" err="1">
                <a:solidFill>
                  <a:schemeClr val="accent1">
                    <a:lumMod val="50000"/>
                  </a:schemeClr>
                </a:solidFill>
              </a:rPr>
              <a:t>υπότυπο</a:t>
            </a:r>
            <a:r>
              <a:rPr lang="el-GR" sz="1600" dirty="0">
                <a:solidFill>
                  <a:schemeClr val="accent1">
                    <a:lumMod val="50000"/>
                  </a:schemeClr>
                </a:solidFill>
              </a:rPr>
              <a:t> του λεμφώματος Hodgkin (διαδικασία </a:t>
            </a:r>
            <a:r>
              <a:rPr lang="el-GR" sz="1600" dirty="0" err="1">
                <a:solidFill>
                  <a:schemeClr val="accent1">
                    <a:lumMod val="50000"/>
                  </a:schemeClr>
                </a:solidFill>
              </a:rPr>
              <a:t>off</a:t>
            </a:r>
            <a:r>
              <a:rPr lang="el-GR" sz="1600" dirty="0">
                <a:solidFill>
                  <a:schemeClr val="accent1">
                    <a:lumMod val="50000"/>
                  </a:schemeClr>
                </a:solidFill>
              </a:rPr>
              <a:t>-</a:t>
            </a:r>
            <a:r>
              <a:rPr lang="el-GR" sz="1600" dirty="0" err="1">
                <a:solidFill>
                  <a:schemeClr val="accent1">
                    <a:lumMod val="50000"/>
                  </a:schemeClr>
                </a:solidFill>
              </a:rPr>
              <a:t>label</a:t>
            </a:r>
            <a:r>
              <a:rPr lang="el-GR" sz="1600" dirty="0">
                <a:solidFill>
                  <a:schemeClr val="accent1">
                    <a:lumMod val="50000"/>
                  </a:schemeClr>
                </a:solidFill>
              </a:rPr>
              <a:t>)</a:t>
            </a:r>
          </a:p>
          <a:p>
            <a:r>
              <a:rPr lang="el-GR" sz="1600" b="1" dirty="0">
                <a:solidFill>
                  <a:schemeClr val="accent1">
                    <a:lumMod val="50000"/>
                  </a:schemeClr>
                </a:solidFill>
              </a:rPr>
              <a:t>Σε ασθενείς με εντοπισμένη νόσο </a:t>
            </a:r>
            <a:r>
              <a:rPr lang="el-GR" sz="1600" dirty="0">
                <a:solidFill>
                  <a:schemeClr val="accent1">
                    <a:lumMod val="50000"/>
                  </a:schemeClr>
                </a:solidFill>
              </a:rPr>
              <a:t>μπορεί να χορηγηθεί ακτινοθεραπεία μόνο, ενώ επί πλήρους εξαίρεσης, πολύ επιλεγμένοι ασθενείς δύνανται να παρακολουθούνται με σημαντική πιθανότητα να παραμείνουν χωρίς νόσο επί μακρόν</a:t>
            </a:r>
          </a:p>
          <a:p>
            <a:r>
              <a:rPr lang="el-GR" sz="1600" b="1" dirty="0">
                <a:solidFill>
                  <a:schemeClr val="accent1">
                    <a:lumMod val="50000"/>
                  </a:schemeClr>
                </a:solidFill>
              </a:rPr>
              <a:t>Ασθενείς με προχωρημένη νόσο </a:t>
            </a:r>
            <a:r>
              <a:rPr lang="el-GR" sz="1600" dirty="0">
                <a:solidFill>
                  <a:schemeClr val="accent1">
                    <a:lumMod val="50000"/>
                  </a:schemeClr>
                </a:solidFill>
              </a:rPr>
              <a:t>(συνηθέστερα </a:t>
            </a:r>
            <a:r>
              <a:rPr lang="el-GR" sz="1600" dirty="0" err="1">
                <a:solidFill>
                  <a:schemeClr val="accent1">
                    <a:lumMod val="50000"/>
                  </a:schemeClr>
                </a:solidFill>
              </a:rPr>
              <a:t>σπλην</a:t>
            </a:r>
            <a:r>
              <a:rPr lang="el-GR" sz="1600" dirty="0">
                <a:solidFill>
                  <a:schemeClr val="accent1">
                    <a:lumMod val="50000"/>
                  </a:schemeClr>
                </a:solidFill>
              </a:rPr>
              <a:t>, ήπαρ, </a:t>
            </a:r>
            <a:r>
              <a:rPr lang="el-GR" sz="1600" dirty="0" err="1">
                <a:solidFill>
                  <a:schemeClr val="accent1">
                    <a:lumMod val="50000"/>
                  </a:schemeClr>
                </a:solidFill>
              </a:rPr>
              <a:t>ενδοκοιλιακοί</a:t>
            </a:r>
            <a:r>
              <a:rPr lang="el-GR" sz="1600" dirty="0">
                <a:solidFill>
                  <a:schemeClr val="accent1">
                    <a:lumMod val="50000"/>
                  </a:schemeClr>
                </a:solidFill>
              </a:rPr>
              <a:t> λεμφαδένες) δύνανται να λάβουν θεραπεία με </a:t>
            </a:r>
            <a:r>
              <a:rPr lang="el-GR" sz="1600" dirty="0" err="1">
                <a:solidFill>
                  <a:schemeClr val="accent1">
                    <a:lumMod val="50000"/>
                  </a:schemeClr>
                </a:solidFill>
              </a:rPr>
              <a:t>Rituximab</a:t>
            </a:r>
            <a:r>
              <a:rPr lang="el-GR" sz="1600" dirty="0">
                <a:solidFill>
                  <a:schemeClr val="accent1">
                    <a:lumMod val="50000"/>
                  </a:schemeClr>
                </a:solidFill>
              </a:rPr>
              <a:t>-CHOP (R-CHOP) καθώς συχνά υπόκειται λέμφωμα υψηλής κακοηθείας από μεγάλα Β-κύτταρα</a:t>
            </a:r>
          </a:p>
          <a:p>
            <a:r>
              <a:rPr lang="el-GR" sz="1600" b="1" dirty="0">
                <a:solidFill>
                  <a:schemeClr val="accent1">
                    <a:lumMod val="50000"/>
                  </a:schemeClr>
                </a:solidFill>
              </a:rPr>
              <a:t>Στον </a:t>
            </a:r>
            <a:r>
              <a:rPr lang="el-GR" sz="1600" b="1" dirty="0" err="1">
                <a:solidFill>
                  <a:schemeClr val="accent1">
                    <a:lumMod val="50000"/>
                  </a:schemeClr>
                </a:solidFill>
              </a:rPr>
              <a:t>υπότυπο</a:t>
            </a:r>
            <a:r>
              <a:rPr lang="el-GR" sz="1600" b="1" dirty="0">
                <a:solidFill>
                  <a:schemeClr val="accent1">
                    <a:lumMod val="50000"/>
                  </a:schemeClr>
                </a:solidFill>
              </a:rPr>
              <a:t> αυτόν </a:t>
            </a:r>
            <a:r>
              <a:rPr lang="el-GR" sz="1600" dirty="0">
                <a:solidFill>
                  <a:schemeClr val="accent1">
                    <a:lumMod val="50000"/>
                  </a:schemeClr>
                </a:solidFill>
              </a:rPr>
              <a:t>δεν έχει εφαρμογή το </a:t>
            </a:r>
            <a:r>
              <a:rPr lang="el-GR" sz="1600" dirty="0" err="1">
                <a:solidFill>
                  <a:schemeClr val="accent1">
                    <a:lumMod val="50000"/>
                  </a:schemeClr>
                </a:solidFill>
              </a:rPr>
              <a:t>Brentuximab</a:t>
            </a:r>
            <a:r>
              <a:rPr lang="el-GR" sz="1600" dirty="0">
                <a:solidFill>
                  <a:schemeClr val="accent1">
                    <a:lumMod val="50000"/>
                  </a:schemeClr>
                </a:solidFill>
              </a:rPr>
              <a:t> </a:t>
            </a:r>
            <a:r>
              <a:rPr lang="el-GR" sz="1600" dirty="0" err="1">
                <a:solidFill>
                  <a:schemeClr val="accent1">
                    <a:lumMod val="50000"/>
                  </a:schemeClr>
                </a:solidFill>
              </a:rPr>
              <a:t>Vedotin</a:t>
            </a:r>
            <a:r>
              <a:rPr lang="el-GR" sz="1600" dirty="0">
                <a:solidFill>
                  <a:schemeClr val="accent1">
                    <a:lumMod val="50000"/>
                  </a:schemeClr>
                </a:solidFill>
              </a:rPr>
              <a:t>, ενώ δεν υπάρχουν δεδομένα για τους αναστολείς PD-1</a:t>
            </a:r>
          </a:p>
        </p:txBody>
      </p:sp>
      <p:sp>
        <p:nvSpPr>
          <p:cNvPr id="11" name="10 - Ορθογώνιο"/>
          <p:cNvSpPr/>
          <p:nvPr/>
        </p:nvSpPr>
        <p:spPr>
          <a:xfrm>
            <a:off x="1589573" y="695444"/>
            <a:ext cx="3177280" cy="369332"/>
          </a:xfrm>
          <a:prstGeom prst="rect">
            <a:avLst/>
          </a:prstGeom>
        </p:spPr>
        <p:txBody>
          <a:bodyPr wrap="none">
            <a:spAutoFit/>
          </a:bodyPr>
          <a:lstStyle/>
          <a:p>
            <a:pPr lvl="0"/>
            <a:r>
              <a:rPr lang="el-GR" b="1" dirty="0">
                <a:solidFill>
                  <a:schemeClr val="accent1">
                    <a:lumMod val="50000"/>
                  </a:schemeClr>
                </a:solidFill>
              </a:rPr>
              <a:t>Οζώδες </a:t>
            </a:r>
            <a:r>
              <a:rPr lang="el-GR" b="1" dirty="0" err="1">
                <a:solidFill>
                  <a:schemeClr val="accent1">
                    <a:lumMod val="50000"/>
                  </a:schemeClr>
                </a:solidFill>
              </a:rPr>
              <a:t>λεμφοεπικρατές</a:t>
            </a:r>
            <a:r>
              <a:rPr lang="el-GR" b="1" dirty="0">
                <a:solidFill>
                  <a:schemeClr val="accent1">
                    <a:lumMod val="50000"/>
                  </a:schemeClr>
                </a:solidFill>
              </a:rPr>
              <a:t> τύπος</a:t>
            </a:r>
            <a:endParaRPr lang="el-GR" dirty="0"/>
          </a:p>
        </p:txBody>
      </p:sp>
    </p:spTree>
    <p:extLst>
      <p:ext uri="{BB962C8B-B14F-4D97-AF65-F5344CB8AC3E}">
        <p14:creationId xmlns:p14="http://schemas.microsoft.com/office/powerpoint/2010/main" val="222074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282CEA-5F3F-45E6-A73B-BAD9B7367CB2}"/>
              </a:ext>
            </a:extLst>
          </p:cNvPr>
          <p:cNvSpPr txBox="1"/>
          <p:nvPr/>
        </p:nvSpPr>
        <p:spPr>
          <a:xfrm>
            <a:off x="1403926" y="2147747"/>
            <a:ext cx="8451273" cy="3724096"/>
          </a:xfrm>
          <a:prstGeom prst="rect">
            <a:avLst/>
          </a:prstGeom>
          <a:noFill/>
        </p:spPr>
        <p:txBody>
          <a:bodyPr wrap="square">
            <a:spAutoFit/>
          </a:bodyPr>
          <a:lstStyle/>
          <a:p>
            <a:pPr marL="285750" indent="-285750">
              <a:buFont typeface="Arial" panose="020B0604020202020204" pitchFamily="34" charset="0"/>
              <a:buChar char="•"/>
            </a:pPr>
            <a:r>
              <a:rPr lang="el-GR" b="1" dirty="0">
                <a:solidFill>
                  <a:schemeClr val="accent1">
                    <a:lumMod val="50000"/>
                  </a:schemeClr>
                </a:solidFill>
              </a:rPr>
              <a:t>Διαταραχές ανάπτυξης: σημαντικές μετά από </a:t>
            </a:r>
            <a:r>
              <a:rPr lang="el-GR" b="1" dirty="0" err="1">
                <a:solidFill>
                  <a:schemeClr val="accent1">
                    <a:lumMod val="50000"/>
                  </a:schemeClr>
                </a:solidFill>
              </a:rPr>
              <a:t>ΑΚθ</a:t>
            </a:r>
            <a:r>
              <a:rPr lang="el-GR" b="1" dirty="0">
                <a:solidFill>
                  <a:schemeClr val="accent1">
                    <a:lumMod val="50000"/>
                  </a:schemeClr>
                </a:solidFill>
              </a:rPr>
              <a:t> ~ 35Gy </a:t>
            </a:r>
          </a:p>
          <a:p>
            <a:pPr marL="285750" indent="-285750">
              <a:buFont typeface="Arial" panose="020B0604020202020204" pitchFamily="34" charset="0"/>
              <a:buChar char="•"/>
            </a:pPr>
            <a:r>
              <a:rPr lang="el-GR" b="1" dirty="0">
                <a:solidFill>
                  <a:schemeClr val="accent1">
                    <a:lumMod val="50000"/>
                  </a:schemeClr>
                </a:solidFill>
              </a:rPr>
              <a:t>Τοξικότητα </a:t>
            </a:r>
            <a:r>
              <a:rPr lang="el-GR" b="1" dirty="0" err="1">
                <a:solidFill>
                  <a:schemeClr val="accent1">
                    <a:lumMod val="50000"/>
                  </a:schemeClr>
                </a:solidFill>
              </a:rPr>
              <a:t>γονάδων</a:t>
            </a:r>
            <a:r>
              <a:rPr lang="el-GR" b="1" dirty="0">
                <a:solidFill>
                  <a:schemeClr val="accent1">
                    <a:lumMod val="50000"/>
                  </a:schemeClr>
                </a:solidFill>
              </a:rPr>
              <a:t>-στείρωση</a:t>
            </a:r>
          </a:p>
          <a:p>
            <a:pPr marL="285750" indent="-285750">
              <a:buFont typeface="Arial" panose="020B0604020202020204" pitchFamily="34" charset="0"/>
              <a:buChar char="•"/>
            </a:pPr>
            <a:r>
              <a:rPr lang="el-GR" b="1" dirty="0">
                <a:solidFill>
                  <a:schemeClr val="accent1">
                    <a:lumMod val="50000"/>
                  </a:schemeClr>
                </a:solidFill>
              </a:rPr>
              <a:t>Υποθυρεοειδισμός </a:t>
            </a:r>
          </a:p>
          <a:p>
            <a:pPr marL="285750" indent="-285750">
              <a:buFont typeface="Arial" panose="020B0604020202020204" pitchFamily="34" charset="0"/>
              <a:buChar char="•"/>
            </a:pPr>
            <a:r>
              <a:rPr lang="el-GR" b="1" dirty="0">
                <a:solidFill>
                  <a:schemeClr val="accent1">
                    <a:lumMod val="50000"/>
                  </a:schemeClr>
                </a:solidFill>
              </a:rPr>
              <a:t>Καρδιοπνευμονικές επιπλοκές (</a:t>
            </a:r>
            <a:r>
              <a:rPr lang="el-GR" b="1" dirty="0" err="1">
                <a:solidFill>
                  <a:schemeClr val="accent1">
                    <a:lumMod val="50000"/>
                  </a:schemeClr>
                </a:solidFill>
              </a:rPr>
              <a:t>καρδιοτοξικότητα</a:t>
            </a:r>
            <a:r>
              <a:rPr lang="el-GR" b="1" dirty="0">
                <a:solidFill>
                  <a:schemeClr val="accent1">
                    <a:lumMod val="50000"/>
                  </a:schemeClr>
                </a:solidFill>
              </a:rPr>
              <a:t>) </a:t>
            </a:r>
          </a:p>
          <a:p>
            <a:pPr marL="285750" indent="-285750">
              <a:buFont typeface="Arial" panose="020B0604020202020204" pitchFamily="34" charset="0"/>
              <a:buChar char="•"/>
            </a:pPr>
            <a:r>
              <a:rPr lang="el-GR" b="1" dirty="0">
                <a:solidFill>
                  <a:schemeClr val="accent1">
                    <a:lumMod val="50000"/>
                  </a:schemeClr>
                </a:solidFill>
              </a:rPr>
              <a:t>Δευτεροπαθείς κακοήθειες </a:t>
            </a:r>
          </a:p>
          <a:p>
            <a:pPr marL="742950" lvl="1" indent="-285750">
              <a:buFont typeface="Arial" panose="020B0604020202020204" pitchFamily="34" charset="0"/>
              <a:buChar char="•"/>
            </a:pPr>
            <a:r>
              <a:rPr lang="el-GR" sz="1600" dirty="0">
                <a:solidFill>
                  <a:schemeClr val="accent1">
                    <a:lumMod val="50000"/>
                  </a:schemeClr>
                </a:solidFill>
              </a:rPr>
              <a:t>Μαστού </a:t>
            </a:r>
          </a:p>
          <a:p>
            <a:pPr marL="742950" lvl="1" indent="-285750">
              <a:buFont typeface="Arial" panose="020B0604020202020204" pitchFamily="34" charset="0"/>
              <a:buChar char="•"/>
            </a:pPr>
            <a:r>
              <a:rPr lang="el-GR" sz="1600" dirty="0">
                <a:solidFill>
                  <a:schemeClr val="accent1">
                    <a:lumMod val="50000"/>
                  </a:schemeClr>
                </a:solidFill>
              </a:rPr>
              <a:t>Θυρεοειδούς </a:t>
            </a:r>
          </a:p>
          <a:p>
            <a:pPr marL="742950" lvl="1" indent="-285750">
              <a:buFont typeface="Arial" panose="020B0604020202020204" pitchFamily="34" charset="0"/>
              <a:buChar char="•"/>
            </a:pPr>
            <a:r>
              <a:rPr lang="el-GR" sz="1600" dirty="0">
                <a:solidFill>
                  <a:schemeClr val="accent1">
                    <a:lumMod val="50000"/>
                  </a:schemeClr>
                </a:solidFill>
              </a:rPr>
              <a:t>Γαστρεντερικού</a:t>
            </a:r>
          </a:p>
          <a:p>
            <a:pPr marL="742950" lvl="1" indent="-285750">
              <a:buFont typeface="Arial" panose="020B0604020202020204" pitchFamily="34" charset="0"/>
              <a:buChar char="•"/>
            </a:pPr>
            <a:r>
              <a:rPr lang="el-GR" sz="1600" dirty="0" err="1">
                <a:solidFill>
                  <a:schemeClr val="accent1">
                    <a:lumMod val="50000"/>
                  </a:schemeClr>
                </a:solidFill>
              </a:rPr>
              <a:t>Πνεύμονος</a:t>
            </a:r>
            <a:r>
              <a:rPr lang="el-GR" sz="1600" dirty="0">
                <a:solidFill>
                  <a:schemeClr val="accent1">
                    <a:lumMod val="50000"/>
                  </a:schemeClr>
                </a:solidFill>
              </a:rPr>
              <a:t> </a:t>
            </a:r>
          </a:p>
          <a:p>
            <a:pPr marL="742950" lvl="1" indent="-285750">
              <a:buFont typeface="Arial" panose="020B0604020202020204" pitchFamily="34" charset="0"/>
              <a:buChar char="•"/>
            </a:pPr>
            <a:r>
              <a:rPr lang="el-GR" sz="1600" dirty="0">
                <a:solidFill>
                  <a:schemeClr val="accent1">
                    <a:lumMod val="50000"/>
                  </a:schemeClr>
                </a:solidFill>
              </a:rPr>
              <a:t>Δέρματος </a:t>
            </a:r>
          </a:p>
          <a:p>
            <a:pPr marL="742950" lvl="1" indent="-285750">
              <a:buFont typeface="Arial" panose="020B0604020202020204" pitchFamily="34" charset="0"/>
              <a:buChar char="•"/>
            </a:pPr>
            <a:r>
              <a:rPr lang="el-GR" sz="1600" dirty="0">
                <a:solidFill>
                  <a:schemeClr val="accent1">
                    <a:lumMod val="50000"/>
                  </a:schemeClr>
                </a:solidFill>
              </a:rPr>
              <a:t>Ουροποιογεννητικού </a:t>
            </a:r>
          </a:p>
          <a:p>
            <a:pPr marL="742950" lvl="1" indent="-285750">
              <a:buFont typeface="Arial" panose="020B0604020202020204" pitchFamily="34" charset="0"/>
              <a:buChar char="•"/>
            </a:pPr>
            <a:r>
              <a:rPr lang="el-GR" sz="1600" dirty="0">
                <a:solidFill>
                  <a:schemeClr val="accent1">
                    <a:lumMod val="50000"/>
                  </a:schemeClr>
                </a:solidFill>
              </a:rPr>
              <a:t>Εγκεφάλου </a:t>
            </a:r>
          </a:p>
          <a:p>
            <a:pPr marL="742950" lvl="1" indent="-285750">
              <a:buFont typeface="Arial" panose="020B0604020202020204" pitchFamily="34" charset="0"/>
              <a:buChar char="•"/>
            </a:pPr>
            <a:r>
              <a:rPr lang="el-GR" sz="1600" dirty="0">
                <a:solidFill>
                  <a:schemeClr val="accent1">
                    <a:lumMod val="50000"/>
                  </a:schemeClr>
                </a:solidFill>
              </a:rPr>
              <a:t>Λευχαιμίες – ΜΔΣ  </a:t>
            </a:r>
            <a:endParaRPr lang="el-GR" sz="1600" b="1" dirty="0">
              <a:solidFill>
                <a:schemeClr val="accent1">
                  <a:lumMod val="50000"/>
                </a:schemeClr>
              </a:solidFill>
            </a:endParaRPr>
          </a:p>
          <a:p>
            <a:pPr marL="285750" indent="-285750">
              <a:buFont typeface="Arial" panose="020B0604020202020204" pitchFamily="34" charset="0"/>
              <a:buChar char="•"/>
            </a:pPr>
            <a:r>
              <a:rPr lang="el-GR" b="1" dirty="0">
                <a:solidFill>
                  <a:schemeClr val="accent1">
                    <a:lumMod val="50000"/>
                  </a:schemeClr>
                </a:solidFill>
              </a:rPr>
              <a:t>Ψυχοκοινωνικά προβλήματα </a:t>
            </a:r>
          </a:p>
        </p:txBody>
      </p:sp>
      <p:sp>
        <p:nvSpPr>
          <p:cNvPr id="4" name="TextBox 3">
            <a:extLst>
              <a:ext uri="{FF2B5EF4-FFF2-40B4-BE49-F238E27FC236}">
                <a16:creationId xmlns:a16="http://schemas.microsoft.com/office/drawing/2014/main" id="{45ED4D11-AFE9-4BED-BD5D-AA8DCB302D02}"/>
              </a:ext>
            </a:extLst>
          </p:cNvPr>
          <p:cNvSpPr txBox="1"/>
          <p:nvPr/>
        </p:nvSpPr>
        <p:spPr>
          <a:xfrm>
            <a:off x="1293091" y="660461"/>
            <a:ext cx="5938982" cy="369332"/>
          </a:xfrm>
          <a:prstGeom prst="rect">
            <a:avLst/>
          </a:prstGeom>
          <a:noFill/>
        </p:spPr>
        <p:txBody>
          <a:bodyPr wrap="square">
            <a:spAutoFit/>
          </a:bodyPr>
          <a:lstStyle/>
          <a:p>
            <a:r>
              <a:rPr lang="el-GR" b="1" dirty="0">
                <a:solidFill>
                  <a:schemeClr val="accent1">
                    <a:lumMod val="50000"/>
                  </a:schemeClr>
                </a:solidFill>
              </a:rPr>
              <a:t>ΑΠΩΤΕΡΕΣ ΕΠΙΠΛΟΚΕΣ ΘΕΡΑΠΕΙΑΣ </a:t>
            </a:r>
            <a:endParaRPr lang="el-GR" b="1" dirty="0"/>
          </a:p>
        </p:txBody>
      </p:sp>
      <p:pic>
        <p:nvPicPr>
          <p:cNvPr id="5" name="Picture 2">
            <a:extLst>
              <a:ext uri="{FF2B5EF4-FFF2-40B4-BE49-F238E27FC236}">
                <a16:creationId xmlns:a16="http://schemas.microsoft.com/office/drawing/2014/main" id="{B8881321-FF9D-46B1-8CC0-36AFE8E9E0D1}"/>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55199" y="259854"/>
            <a:ext cx="1429548" cy="1452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2515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BD49D6C1-5913-4A57-8B0E-5359CCA09D39}"/>
              </a:ext>
            </a:extLst>
          </p:cNvPr>
          <p:cNvGraphicFramePr/>
          <p:nvPr>
            <p:extLst>
              <p:ext uri="{D42A27DB-BD31-4B8C-83A1-F6EECF244321}">
                <p14:modId xmlns:p14="http://schemas.microsoft.com/office/powerpoint/2010/main" val="2780968105"/>
              </p:ext>
            </p:extLst>
          </p:nvPr>
        </p:nvGraphicFramePr>
        <p:xfrm>
          <a:off x="267855" y="1025236"/>
          <a:ext cx="11508509" cy="4414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 name="Picture 2">
            <a:extLst>
              <a:ext uri="{FF2B5EF4-FFF2-40B4-BE49-F238E27FC236}">
                <a16:creationId xmlns:a16="http://schemas.microsoft.com/office/drawing/2014/main" id="{B46F2BC3-0829-45AD-BA86-528C4DCA134D}"/>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7855" y="198823"/>
            <a:ext cx="1429548" cy="1452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3189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C7326D-6CA7-46ED-8AEE-81EEF6CE046A}"/>
              </a:ext>
            </a:extLst>
          </p:cNvPr>
          <p:cNvSpPr>
            <a:spLocks noGrp="1"/>
          </p:cNvSpPr>
          <p:nvPr>
            <p:ph type="ctrTitle"/>
          </p:nvPr>
        </p:nvSpPr>
        <p:spPr>
          <a:xfrm>
            <a:off x="296166" y="2411567"/>
            <a:ext cx="11593968" cy="1018095"/>
          </a:xfrm>
        </p:spPr>
        <p:txBody>
          <a:bodyPr>
            <a:normAutofit fontScale="90000"/>
          </a:bodyPr>
          <a:lstStyle/>
          <a:p>
            <a:pPr algn="ctr">
              <a:lnSpc>
                <a:spcPct val="100000"/>
              </a:lnSpc>
            </a:pPr>
            <a:r>
              <a:rPr lang="el-GR" sz="3200" b="1" dirty="0">
                <a:solidFill>
                  <a:schemeClr val="accent1">
                    <a:lumMod val="50000"/>
                  </a:schemeClr>
                </a:solidFill>
                <a:latin typeface="+mn-lt"/>
                <a:ea typeface="Cambria" panose="02040503050406030204" pitchFamily="18" charset="0"/>
              </a:rPr>
              <a:t>Μη </a:t>
            </a:r>
            <a:r>
              <a:rPr lang="en-GB" sz="3200" b="1" dirty="0">
                <a:solidFill>
                  <a:schemeClr val="accent1">
                    <a:lumMod val="50000"/>
                  </a:schemeClr>
                </a:solidFill>
                <a:latin typeface="+mn-lt"/>
                <a:ea typeface="Cambria" panose="02040503050406030204" pitchFamily="18" charset="0"/>
              </a:rPr>
              <a:t>Hodgkin </a:t>
            </a:r>
            <a:r>
              <a:rPr lang="el-GR" sz="3200" b="1" dirty="0">
                <a:solidFill>
                  <a:schemeClr val="accent1">
                    <a:lumMod val="50000"/>
                  </a:schemeClr>
                </a:solidFill>
                <a:latin typeface="+mn-lt"/>
                <a:ea typeface="Cambria" panose="02040503050406030204" pitchFamily="18" charset="0"/>
              </a:rPr>
              <a:t>λέμφωμα στα παιδιά</a:t>
            </a:r>
            <a:br>
              <a:rPr lang="el-GR" sz="3200" b="1" dirty="0">
                <a:solidFill>
                  <a:schemeClr val="accent1">
                    <a:lumMod val="50000"/>
                  </a:schemeClr>
                </a:solidFill>
                <a:latin typeface="+mn-lt"/>
                <a:ea typeface="Cambria" panose="02040503050406030204" pitchFamily="18" charset="0"/>
              </a:rPr>
            </a:br>
            <a:endParaRPr lang="el-GR" sz="3200" b="1" dirty="0">
              <a:solidFill>
                <a:schemeClr val="accent1">
                  <a:lumMod val="50000"/>
                </a:schemeClr>
              </a:solidFill>
              <a:latin typeface="+mn-lt"/>
              <a:ea typeface="Cambria" panose="02040503050406030204" pitchFamily="18" charset="0"/>
            </a:endParaRPr>
          </a:p>
        </p:txBody>
      </p:sp>
      <p:pic>
        <p:nvPicPr>
          <p:cNvPr id="31" name="Picture 2">
            <a:extLst>
              <a:ext uri="{FF2B5EF4-FFF2-40B4-BE49-F238E27FC236}">
                <a16:creationId xmlns:a16="http://schemas.microsoft.com/office/drawing/2014/main" id="{429D7D1A-0647-42DB-81F1-0908598B27BC}"/>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5807" y="365077"/>
            <a:ext cx="1429548" cy="1452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8" name="Picture 4" descr="https://encrypted-tbn0.gstatic.com/images?q=tbn:ANd9GcRgMqKgWkQ1_HSNqEuig7j2JNKA6G1JkDmNWEvH8VolUtFv0_PliBP1lZ_57g&amp;s"/>
          <p:cNvPicPr>
            <a:picLocks noChangeAspect="1" noChangeArrowheads="1"/>
          </p:cNvPicPr>
          <p:nvPr/>
        </p:nvPicPr>
        <p:blipFill>
          <a:blip r:embed="rId3"/>
          <a:srcRect/>
          <a:stretch>
            <a:fillRect/>
          </a:stretch>
        </p:blipFill>
        <p:spPr bwMode="auto">
          <a:xfrm>
            <a:off x="4613275" y="3417886"/>
            <a:ext cx="2848140" cy="15998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7285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45107F9F-27E1-4D0B-86DE-5326FA53F619}"/>
              </a:ext>
            </a:extLst>
          </p:cNvPr>
          <p:cNvSpPr/>
          <p:nvPr/>
        </p:nvSpPr>
        <p:spPr>
          <a:xfrm>
            <a:off x="864319" y="1538628"/>
            <a:ext cx="10683516" cy="3729995"/>
          </a:xfrm>
          <a:prstGeom prst="rect">
            <a:avLst/>
          </a:prstGeom>
          <a:ln>
            <a:solidFill>
              <a:schemeClr val="bg1">
                <a:lumMod val="50000"/>
              </a:schemeClr>
            </a:solidFill>
          </a:ln>
          <a:effectLst>
            <a:innerShdw blurRad="63500" dist="50800" dir="13500000">
              <a:prstClr val="black">
                <a:alpha val="50000"/>
              </a:prstClr>
            </a:innerShdw>
          </a:effectLst>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lnSpc>
                <a:spcPct val="150000"/>
              </a:lnSpc>
              <a:spcAft>
                <a:spcPts val="0"/>
              </a:spcAft>
              <a:buFont typeface="Wingdings" panose="05000000000000000000" pitchFamily="2" charset="2"/>
              <a:buChar char="v"/>
            </a:pPr>
            <a:r>
              <a:rPr lang="el-GR" sz="2000" b="1" dirty="0">
                <a:solidFill>
                  <a:schemeClr val="accent1">
                    <a:lumMod val="50000"/>
                  </a:schemeClr>
                </a:solidFill>
                <a:ea typeface="Times New Roman" panose="02020603050405020304" pitchFamily="18" charset="0"/>
              </a:rPr>
              <a:t>Τα μη-</a:t>
            </a:r>
            <a:r>
              <a:rPr lang="el-GR" sz="2000" b="1" dirty="0" err="1">
                <a:solidFill>
                  <a:schemeClr val="accent1">
                    <a:lumMod val="50000"/>
                  </a:schemeClr>
                </a:solidFill>
                <a:ea typeface="Times New Roman" panose="02020603050405020304" pitchFamily="18" charset="0"/>
              </a:rPr>
              <a:t>Hodgkin</a:t>
            </a:r>
            <a:r>
              <a:rPr lang="el-GR" sz="2000" b="1" dirty="0">
                <a:solidFill>
                  <a:schemeClr val="accent1">
                    <a:lumMod val="50000"/>
                  </a:schemeClr>
                </a:solidFill>
                <a:ea typeface="Times New Roman" panose="02020603050405020304" pitchFamily="18" charset="0"/>
              </a:rPr>
              <a:t> λεμφώματα (NHL) στα παιδιά αποτελούν ξεχωριστή οντότητα από τα λεμφώματα χαμηλής ή ενδιαμέσου κακοήθειας που απαντώνται σε ενήλικες, επειδή σχεδόν όλα τα NHL που εμφανίζονται στα παιδιά είναι υψηλής κακοήθειας </a:t>
            </a:r>
          </a:p>
          <a:p>
            <a:pPr algn="just">
              <a:lnSpc>
                <a:spcPct val="150000"/>
              </a:lnSpc>
              <a:spcAft>
                <a:spcPts val="0"/>
              </a:spcAft>
            </a:pPr>
            <a:endParaRPr lang="el-GR" sz="2000" b="1" dirty="0">
              <a:solidFill>
                <a:schemeClr val="accent1">
                  <a:lumMod val="50000"/>
                </a:schemeClr>
              </a:solidFill>
              <a:ea typeface="Times New Roman" panose="02020603050405020304" pitchFamily="18" charset="0"/>
            </a:endParaRPr>
          </a:p>
          <a:p>
            <a:pPr marL="285750" indent="-285750" algn="just">
              <a:lnSpc>
                <a:spcPct val="150000"/>
              </a:lnSpc>
              <a:spcAft>
                <a:spcPts val="0"/>
              </a:spcAft>
              <a:buFont typeface="Wingdings" panose="05000000000000000000" pitchFamily="2" charset="2"/>
              <a:buChar char="v"/>
            </a:pPr>
            <a:r>
              <a:rPr lang="el-GR" sz="2000" b="1" dirty="0">
                <a:solidFill>
                  <a:schemeClr val="accent1">
                    <a:lumMod val="50000"/>
                  </a:schemeClr>
                </a:solidFill>
                <a:ea typeface="Times New Roman" panose="02020603050405020304" pitchFamily="18" charset="0"/>
              </a:rPr>
              <a:t>Ο Παγκόσμιος Οργανισμός Υγείας (WHO) κατέταξε τα μη-</a:t>
            </a:r>
            <a:r>
              <a:rPr lang="el-GR" sz="2000" b="1" dirty="0" err="1">
                <a:solidFill>
                  <a:schemeClr val="accent1">
                    <a:lumMod val="50000"/>
                  </a:schemeClr>
                </a:solidFill>
                <a:ea typeface="Times New Roman" panose="02020603050405020304" pitchFamily="18" charset="0"/>
              </a:rPr>
              <a:t>Hodgkin</a:t>
            </a:r>
            <a:r>
              <a:rPr lang="el-GR" sz="2000" b="1" dirty="0">
                <a:solidFill>
                  <a:schemeClr val="accent1">
                    <a:lumMod val="50000"/>
                  </a:schemeClr>
                </a:solidFill>
                <a:ea typeface="Times New Roman" panose="02020603050405020304" pitchFamily="18" charset="0"/>
              </a:rPr>
              <a:t> λεμφώματα βάσει </a:t>
            </a:r>
            <a:endParaRPr lang="el-GR" sz="3200" b="1" dirty="0">
              <a:solidFill>
                <a:schemeClr val="accent1">
                  <a:lumMod val="50000"/>
                </a:schemeClr>
              </a:solidFill>
              <a:ea typeface="Times New Roman" panose="02020603050405020304" pitchFamily="18" charset="0"/>
            </a:endParaRPr>
          </a:p>
          <a:p>
            <a:pPr marL="1257300" lvl="2" indent="-342900" algn="just">
              <a:lnSpc>
                <a:spcPct val="150000"/>
              </a:lnSpc>
              <a:buFont typeface="Symbol" panose="05050102010706020507" pitchFamily="18" charset="2"/>
              <a:buChar char=""/>
            </a:pPr>
            <a:r>
              <a:rPr lang="el-GR" sz="2000" b="1" dirty="0">
                <a:solidFill>
                  <a:schemeClr val="accent1">
                    <a:lumMod val="50000"/>
                  </a:schemeClr>
                </a:solidFill>
                <a:ea typeface="Times New Roman" panose="02020603050405020304" pitchFamily="18" charset="0"/>
              </a:rPr>
              <a:t>του φαινοτύπου (Β ,Τ και ΝΚ κυτταρικής προέλευσης),</a:t>
            </a:r>
            <a:endParaRPr lang="el-GR" sz="3200" b="1" dirty="0">
              <a:solidFill>
                <a:schemeClr val="accent1">
                  <a:lumMod val="50000"/>
                </a:schemeClr>
              </a:solidFill>
              <a:ea typeface="Times New Roman" panose="02020603050405020304" pitchFamily="18" charset="0"/>
            </a:endParaRPr>
          </a:p>
          <a:p>
            <a:pPr marL="1257300" lvl="2" indent="-342900" algn="just">
              <a:lnSpc>
                <a:spcPct val="150000"/>
              </a:lnSpc>
              <a:buFont typeface="Symbol" panose="05050102010706020507" pitchFamily="18" charset="2"/>
              <a:buChar char=""/>
            </a:pPr>
            <a:r>
              <a:rPr lang="el-GR" sz="2000" b="1" dirty="0">
                <a:solidFill>
                  <a:schemeClr val="accent1">
                    <a:lumMod val="50000"/>
                  </a:schemeClr>
                </a:solidFill>
                <a:ea typeface="Times New Roman" panose="02020603050405020304" pitchFamily="18" charset="0"/>
              </a:rPr>
              <a:t>της διαφοροποίησης του κυττάρου (πρόδρομο ή ώριμο κύτταρο) και </a:t>
            </a:r>
            <a:endParaRPr lang="el-GR" sz="3200" b="1" dirty="0">
              <a:solidFill>
                <a:schemeClr val="accent1">
                  <a:lumMod val="50000"/>
                </a:schemeClr>
              </a:solidFill>
              <a:ea typeface="Times New Roman" panose="02020603050405020304" pitchFamily="18" charset="0"/>
            </a:endParaRPr>
          </a:p>
          <a:p>
            <a:pPr marL="1257300" lvl="2" indent="-342900" algn="just">
              <a:lnSpc>
                <a:spcPct val="150000"/>
              </a:lnSpc>
              <a:buFont typeface="Symbol" panose="05050102010706020507" pitchFamily="18" charset="2"/>
              <a:buChar char=""/>
            </a:pPr>
            <a:r>
              <a:rPr lang="el-GR" sz="2000" b="1" dirty="0">
                <a:solidFill>
                  <a:schemeClr val="accent1">
                    <a:lumMod val="50000"/>
                  </a:schemeClr>
                </a:solidFill>
                <a:ea typeface="Times New Roman" panose="02020603050405020304" pitchFamily="18" charset="0"/>
              </a:rPr>
              <a:t>της ανταπόκρισης στη θεραπεία</a:t>
            </a:r>
            <a:endParaRPr lang="el-GR" sz="3200" b="1" dirty="0">
              <a:solidFill>
                <a:schemeClr val="accent1">
                  <a:lumMod val="50000"/>
                </a:schemeClr>
              </a:solidFill>
              <a:effectLst/>
              <a:ea typeface="Times New Roman" panose="02020603050405020304" pitchFamily="18" charset="0"/>
            </a:endParaRPr>
          </a:p>
        </p:txBody>
      </p:sp>
      <p:pic>
        <p:nvPicPr>
          <p:cNvPr id="3" name="Picture 2">
            <a:extLst>
              <a:ext uri="{FF2B5EF4-FFF2-40B4-BE49-F238E27FC236}">
                <a16:creationId xmlns:a16="http://schemas.microsoft.com/office/drawing/2014/main" id="{92F4875D-9761-4705-8CC2-AB529488125E}"/>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7249" y="228712"/>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6">
            <a:extLst>
              <a:ext uri="{FF2B5EF4-FFF2-40B4-BE49-F238E27FC236}">
                <a16:creationId xmlns:a16="http://schemas.microsoft.com/office/drawing/2014/main" id="{12FD8793-87BA-49DE-99E7-C27BCC7836B9}"/>
              </a:ext>
            </a:extLst>
          </p:cNvPr>
          <p:cNvSpPr/>
          <p:nvPr/>
        </p:nvSpPr>
        <p:spPr>
          <a:xfrm>
            <a:off x="1288111" y="511462"/>
            <a:ext cx="9878089" cy="461665"/>
          </a:xfrm>
          <a:prstGeom prst="rect">
            <a:avLst/>
          </a:prstGeom>
          <a:ln>
            <a:noFill/>
          </a:ln>
          <a:effectLst>
            <a:outerShdw blurRad="152400" dist="317500" dir="5400000" sx="90000" sy="-19000" rotWithShape="0">
              <a:prstClr val="black">
                <a:alpha val="15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el-GR" sz="2400" b="1" dirty="0">
                <a:solidFill>
                  <a:schemeClr val="accent1">
                    <a:lumMod val="50000"/>
                  </a:schemeClr>
                </a:solidFill>
                <a:ea typeface="Times New Roman" panose="02020603050405020304" pitchFamily="18" charset="0"/>
              </a:rPr>
              <a:t>Μη-</a:t>
            </a:r>
            <a:r>
              <a:rPr lang="el-GR" sz="2400" b="1" dirty="0" err="1">
                <a:solidFill>
                  <a:schemeClr val="accent1">
                    <a:lumMod val="50000"/>
                  </a:schemeClr>
                </a:solidFill>
                <a:ea typeface="Times New Roman" panose="02020603050405020304" pitchFamily="18" charset="0"/>
              </a:rPr>
              <a:t>Hodgkin</a:t>
            </a:r>
            <a:r>
              <a:rPr lang="el-GR" sz="2400" b="1" dirty="0">
                <a:solidFill>
                  <a:schemeClr val="accent1">
                    <a:lumMod val="50000"/>
                  </a:schemeClr>
                </a:solidFill>
                <a:ea typeface="Times New Roman" panose="02020603050405020304" pitchFamily="18" charset="0"/>
              </a:rPr>
              <a:t> Λεμφώματα (NHL)</a:t>
            </a:r>
            <a:endParaRPr lang="el-GR" sz="2400" b="1" dirty="0">
              <a:solidFill>
                <a:schemeClr val="accent1">
                  <a:lumMod val="50000"/>
                </a:schemeClr>
              </a:solidFill>
              <a:ea typeface="Cambria" panose="02040503050406030204" pitchFamily="18" charset="0"/>
            </a:endParaRPr>
          </a:p>
        </p:txBody>
      </p:sp>
    </p:spTree>
    <p:extLst>
      <p:ext uri="{BB962C8B-B14F-4D97-AF65-F5344CB8AC3E}">
        <p14:creationId xmlns:p14="http://schemas.microsoft.com/office/powerpoint/2010/main" val="2145537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B6DA75F7-9A98-44C1-BA9A-9391112C3473}"/>
              </a:ext>
            </a:extLst>
          </p:cNvPr>
          <p:cNvSpPr/>
          <p:nvPr/>
        </p:nvSpPr>
        <p:spPr>
          <a:xfrm>
            <a:off x="523103" y="2188829"/>
            <a:ext cx="11145794" cy="2585323"/>
          </a:xfrm>
          <a:prstGeom prst="rect">
            <a:avLst/>
          </a:prstGeom>
          <a:solidFill>
            <a:schemeClr val="bg1"/>
          </a:solidFill>
          <a:ln>
            <a:solidFill>
              <a:schemeClr val="accent1">
                <a:lumMod val="50000"/>
              </a:schemeClr>
            </a:solidFill>
          </a:ln>
        </p:spPr>
        <p:txBody>
          <a:bodyPr wrap="square">
            <a:spAutoFit/>
          </a:bodyPr>
          <a:lstStyle/>
          <a:p>
            <a:pPr marL="285750" indent="-285750" algn="just">
              <a:buFont typeface="Wingdings" panose="05000000000000000000" pitchFamily="2" charset="2"/>
              <a:buChar char="§"/>
            </a:pPr>
            <a:r>
              <a:rPr lang="el-GR" b="1" dirty="0">
                <a:solidFill>
                  <a:schemeClr val="accent1">
                    <a:lumMod val="50000"/>
                  </a:schemeClr>
                </a:solidFill>
                <a:ea typeface="Cambria" panose="02040503050406030204" pitchFamily="18" charset="0"/>
              </a:rPr>
              <a:t>Η πληθώρα των πληροφοριών που αποκτήθηκε τα τελευταία χρόνια, με την ανάπτυξη νέων τεχνολογιών, σχετικά με το γενετικό και μοριακό τοπίο και τις κλινικές προεκτάσεις, οδήγησε στην καλύτερη κατανόηση της </a:t>
            </a:r>
            <a:r>
              <a:rPr lang="el-GR" b="1" dirty="0" err="1">
                <a:solidFill>
                  <a:schemeClr val="accent1">
                    <a:lumMod val="50000"/>
                  </a:schemeClr>
                </a:solidFill>
                <a:ea typeface="Cambria" panose="02040503050406030204" pitchFamily="18" charset="0"/>
              </a:rPr>
              <a:t>παθογένεσης</a:t>
            </a:r>
            <a:r>
              <a:rPr lang="el-GR" b="1" dirty="0">
                <a:solidFill>
                  <a:schemeClr val="accent1">
                    <a:lumMod val="50000"/>
                  </a:schemeClr>
                </a:solidFill>
                <a:ea typeface="Cambria" panose="02040503050406030204" pitchFamily="18" charset="0"/>
              </a:rPr>
              <a:t> και των οδών διαφοροποίησης του "κυττάρου προέλευσης" των μη </a:t>
            </a:r>
            <a:r>
              <a:rPr lang="en-GB" b="1" dirty="0">
                <a:solidFill>
                  <a:schemeClr val="accent1">
                    <a:lumMod val="50000"/>
                  </a:schemeClr>
                </a:solidFill>
                <a:ea typeface="Cambria" panose="02040503050406030204" pitchFamily="18" charset="0"/>
              </a:rPr>
              <a:t>Hodgkin </a:t>
            </a:r>
            <a:r>
              <a:rPr lang="el-GR" b="1" dirty="0">
                <a:solidFill>
                  <a:schemeClr val="accent1">
                    <a:lumMod val="50000"/>
                  </a:schemeClr>
                </a:solidFill>
                <a:ea typeface="Cambria" panose="02040503050406030204" pitchFamily="18" charset="0"/>
              </a:rPr>
              <a:t>Λεμφωμάτων</a:t>
            </a:r>
          </a:p>
          <a:p>
            <a:pPr algn="just"/>
            <a:endParaRPr lang="el-GR" b="1" dirty="0">
              <a:solidFill>
                <a:schemeClr val="accent1">
                  <a:lumMod val="50000"/>
                </a:schemeClr>
              </a:solidFill>
              <a:ea typeface="Cambria" panose="02040503050406030204" pitchFamily="18" charset="0"/>
            </a:endParaRPr>
          </a:p>
          <a:p>
            <a:pPr marL="285750" indent="-285750" algn="just">
              <a:buFont typeface="Wingdings" panose="05000000000000000000" pitchFamily="2" charset="2"/>
              <a:buChar char="§"/>
            </a:pPr>
            <a:r>
              <a:rPr lang="el-GR" b="1" dirty="0">
                <a:solidFill>
                  <a:schemeClr val="accent1">
                    <a:lumMod val="50000"/>
                  </a:schemeClr>
                </a:solidFill>
                <a:ea typeface="Cambria" panose="02040503050406030204" pitchFamily="18" charset="0"/>
              </a:rPr>
              <a:t>Αναγνωρίστηκαν  ξεχωριστοί μοριακοί </a:t>
            </a:r>
            <a:r>
              <a:rPr lang="el-GR" b="1" dirty="0" err="1">
                <a:solidFill>
                  <a:schemeClr val="accent1">
                    <a:lumMod val="50000"/>
                  </a:schemeClr>
                </a:solidFill>
                <a:ea typeface="Cambria" panose="02040503050406030204" pitchFamily="18" charset="0"/>
              </a:rPr>
              <a:t>υπότυποι</a:t>
            </a:r>
            <a:r>
              <a:rPr lang="el-GR" b="1" dirty="0">
                <a:solidFill>
                  <a:schemeClr val="accent1">
                    <a:lumMod val="50000"/>
                  </a:schemeClr>
                </a:solidFill>
                <a:ea typeface="Cambria" panose="02040503050406030204" pitchFamily="18" charset="0"/>
              </a:rPr>
              <a:t> με διαφορετικές οδούς σηματοδότησης, ιδιαίτερες γενετικές βλάβες και διαφορετική βιολογική συμπεριφορά και ανταπόκριση στη θεραπεία τόσο για τα Β όσο και για τα Τ μη </a:t>
            </a:r>
            <a:r>
              <a:rPr lang="en-GB" b="1" dirty="0">
                <a:solidFill>
                  <a:schemeClr val="accent1">
                    <a:lumMod val="50000"/>
                  </a:schemeClr>
                </a:solidFill>
                <a:ea typeface="Cambria" panose="02040503050406030204" pitchFamily="18" charset="0"/>
              </a:rPr>
              <a:t>Hodgkin </a:t>
            </a:r>
            <a:r>
              <a:rPr lang="el-GR" b="1" dirty="0">
                <a:solidFill>
                  <a:schemeClr val="accent1">
                    <a:lumMod val="50000"/>
                  </a:schemeClr>
                </a:solidFill>
                <a:ea typeface="Cambria" panose="02040503050406030204" pitchFamily="18" charset="0"/>
              </a:rPr>
              <a:t>Λεμφώματα</a:t>
            </a:r>
          </a:p>
          <a:p>
            <a:pPr algn="just"/>
            <a:endParaRPr lang="el-GR" b="1" dirty="0">
              <a:solidFill>
                <a:schemeClr val="accent1">
                  <a:lumMod val="50000"/>
                </a:schemeClr>
              </a:solidFill>
              <a:ea typeface="Cambria" panose="02040503050406030204" pitchFamily="18" charset="0"/>
            </a:endParaRPr>
          </a:p>
          <a:p>
            <a:pPr marL="285750" indent="-285750" algn="just">
              <a:buFont typeface="Wingdings" panose="05000000000000000000" pitchFamily="2" charset="2"/>
              <a:buChar char="§"/>
            </a:pPr>
            <a:endParaRPr lang="el-GR" b="1" dirty="0">
              <a:solidFill>
                <a:schemeClr val="accent1">
                  <a:lumMod val="50000"/>
                </a:schemeClr>
              </a:solidFill>
              <a:ea typeface="Cambria" panose="02040503050406030204" pitchFamily="18" charset="0"/>
            </a:endParaRPr>
          </a:p>
        </p:txBody>
      </p:sp>
      <p:pic>
        <p:nvPicPr>
          <p:cNvPr id="4" name="Picture 2">
            <a:extLst>
              <a:ext uri="{FF2B5EF4-FFF2-40B4-BE49-F238E27FC236}">
                <a16:creationId xmlns:a16="http://schemas.microsoft.com/office/drawing/2014/main" id="{F07D134B-2B0B-41B3-BBF3-4042301E237D}"/>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7249" y="228712"/>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6">
            <a:extLst>
              <a:ext uri="{FF2B5EF4-FFF2-40B4-BE49-F238E27FC236}">
                <a16:creationId xmlns:a16="http://schemas.microsoft.com/office/drawing/2014/main" id="{5E55FB28-147D-49E0-9680-8F2F2947CA50}"/>
              </a:ext>
            </a:extLst>
          </p:cNvPr>
          <p:cNvSpPr/>
          <p:nvPr/>
        </p:nvSpPr>
        <p:spPr>
          <a:xfrm>
            <a:off x="1288111" y="511462"/>
            <a:ext cx="9878089" cy="461665"/>
          </a:xfrm>
          <a:prstGeom prst="rect">
            <a:avLst/>
          </a:prstGeom>
          <a:ln>
            <a:noFill/>
          </a:ln>
          <a:effectLst>
            <a:outerShdw blurRad="152400" dist="317500" dir="5400000" sx="90000" sy="-19000" rotWithShape="0">
              <a:prstClr val="black">
                <a:alpha val="15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el-GR" sz="2400" b="1" dirty="0">
                <a:solidFill>
                  <a:schemeClr val="accent1">
                    <a:lumMod val="50000"/>
                  </a:schemeClr>
                </a:solidFill>
                <a:ea typeface="Times New Roman" panose="02020603050405020304" pitchFamily="18" charset="0"/>
              </a:rPr>
              <a:t>Μη-</a:t>
            </a:r>
            <a:r>
              <a:rPr lang="el-GR" sz="2400" b="1" dirty="0" err="1">
                <a:solidFill>
                  <a:schemeClr val="accent1">
                    <a:lumMod val="50000"/>
                  </a:schemeClr>
                </a:solidFill>
                <a:ea typeface="Times New Roman" panose="02020603050405020304" pitchFamily="18" charset="0"/>
              </a:rPr>
              <a:t>Hodgkin</a:t>
            </a:r>
            <a:r>
              <a:rPr lang="el-GR" sz="2400" b="1" dirty="0">
                <a:solidFill>
                  <a:schemeClr val="accent1">
                    <a:lumMod val="50000"/>
                  </a:schemeClr>
                </a:solidFill>
                <a:ea typeface="Times New Roman" panose="02020603050405020304" pitchFamily="18" charset="0"/>
              </a:rPr>
              <a:t> Λεμφώματα (NHL)</a:t>
            </a:r>
            <a:endParaRPr lang="el-GR" sz="2400" b="1" dirty="0">
              <a:solidFill>
                <a:schemeClr val="accent1">
                  <a:lumMod val="50000"/>
                </a:schemeClr>
              </a:solidFill>
              <a:ea typeface="Cambria" panose="02040503050406030204" pitchFamily="18" charset="0"/>
            </a:endParaRPr>
          </a:p>
        </p:txBody>
      </p:sp>
    </p:spTree>
    <p:extLst>
      <p:ext uri="{BB962C8B-B14F-4D97-AF65-F5344CB8AC3E}">
        <p14:creationId xmlns:p14="http://schemas.microsoft.com/office/powerpoint/2010/main" val="2116479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5847EF-310D-426A-9A39-38E7441AE700}"/>
              </a:ext>
            </a:extLst>
          </p:cNvPr>
          <p:cNvSpPr>
            <a:spLocks noGrp="1"/>
          </p:cNvSpPr>
          <p:nvPr>
            <p:ph type="title"/>
          </p:nvPr>
        </p:nvSpPr>
        <p:spPr>
          <a:xfrm>
            <a:off x="1071802" y="253174"/>
            <a:ext cx="10423980" cy="695520"/>
          </a:xfrm>
        </p:spPr>
        <p:txBody>
          <a:bodyPr anchor="t">
            <a:noAutofit/>
          </a:bodyPr>
          <a:lstStyle/>
          <a:p>
            <a:pPr algn="ctr"/>
            <a:r>
              <a:rPr lang="el-GR" sz="2400" b="1" dirty="0">
                <a:solidFill>
                  <a:schemeClr val="accent1">
                    <a:lumMod val="50000"/>
                  </a:schemeClr>
                </a:solidFill>
                <a:latin typeface="+mn-lt"/>
                <a:ea typeface="Cambria" panose="02040503050406030204" pitchFamily="18" charset="0"/>
                <a:cs typeface="Arial" panose="020B0604020202020204" pitchFamily="34" charset="0"/>
              </a:rPr>
              <a:t>ΑΝΑΘΕΩΡΗΜΕΝΗ ΤΑΞΙΝΟΜΗΣΗ ΤΩΝ ΛΕΜΦΙΚΩΝ ΝΕΟΠΛΑΣΜΑΤΩΝ</a:t>
            </a:r>
            <a:br>
              <a:rPr lang="el-GR" sz="2400" b="1" dirty="0">
                <a:solidFill>
                  <a:schemeClr val="accent1">
                    <a:lumMod val="50000"/>
                  </a:schemeClr>
                </a:solidFill>
                <a:latin typeface="+mn-lt"/>
                <a:ea typeface="Cambria" panose="02040503050406030204" pitchFamily="18" charset="0"/>
                <a:cs typeface="Arial" panose="020B0604020202020204" pitchFamily="34" charset="0"/>
              </a:rPr>
            </a:br>
            <a:br>
              <a:rPr lang="el-GR" sz="2400" b="1" dirty="0">
                <a:solidFill>
                  <a:schemeClr val="accent1">
                    <a:lumMod val="50000"/>
                  </a:schemeClr>
                </a:solidFill>
                <a:latin typeface="+mn-lt"/>
                <a:ea typeface="Cambria" panose="02040503050406030204" pitchFamily="18" charset="0"/>
              </a:rPr>
            </a:br>
            <a:endParaRPr lang="el-GR" sz="2400" b="1" dirty="0">
              <a:solidFill>
                <a:schemeClr val="accent1">
                  <a:lumMod val="50000"/>
                </a:schemeClr>
              </a:solidFill>
              <a:latin typeface="+mn-lt"/>
            </a:endParaRPr>
          </a:p>
        </p:txBody>
      </p:sp>
      <p:sp>
        <p:nvSpPr>
          <p:cNvPr id="8" name="Θέση περιεχομένου 2">
            <a:extLst>
              <a:ext uri="{FF2B5EF4-FFF2-40B4-BE49-F238E27FC236}">
                <a16:creationId xmlns:a16="http://schemas.microsoft.com/office/drawing/2014/main" id="{2A0B2B92-F241-4691-9842-5EC7881A1C47}"/>
              </a:ext>
            </a:extLst>
          </p:cNvPr>
          <p:cNvSpPr>
            <a:spLocks noGrp="1"/>
          </p:cNvSpPr>
          <p:nvPr>
            <p:ph sz="half" idx="1"/>
          </p:nvPr>
        </p:nvSpPr>
        <p:spPr>
          <a:xfrm>
            <a:off x="173081" y="1114265"/>
            <a:ext cx="11956026" cy="4909463"/>
          </a:xfrm>
          <a:effectLst>
            <a:innerShdw blurRad="114300">
              <a:prstClr val="black"/>
            </a:innerShdw>
          </a:effectLst>
        </p:spPr>
        <p:style>
          <a:lnRef idx="2">
            <a:schemeClr val="accent1"/>
          </a:lnRef>
          <a:fillRef idx="1">
            <a:schemeClr val="lt1"/>
          </a:fillRef>
          <a:effectRef idx="0">
            <a:schemeClr val="accent1"/>
          </a:effectRef>
          <a:fontRef idx="minor">
            <a:schemeClr val="dk1"/>
          </a:fontRef>
        </p:style>
        <p:txBody>
          <a:bodyPr numCol="2" spcCol="365760">
            <a:noAutofit/>
          </a:bodyPr>
          <a:lstStyle/>
          <a:p>
            <a:pPr>
              <a:lnSpc>
                <a:spcPct val="100000"/>
              </a:lnSpc>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Διάχυτο Β-</a:t>
            </a:r>
            <a:r>
              <a:rPr lang="el-GR" sz="1600" b="1" dirty="0" err="1">
                <a:solidFill>
                  <a:schemeClr val="accent1">
                    <a:lumMod val="50000"/>
                  </a:schemeClr>
                </a:solidFill>
                <a:ea typeface="Cambria" panose="02040503050406030204" pitchFamily="18" charset="0"/>
                <a:cs typeface="Arial" panose="020B0604020202020204" pitchFamily="34" charset="0"/>
              </a:rPr>
              <a:t>λεμφώμα</a:t>
            </a:r>
            <a:r>
              <a:rPr lang="el-GR" sz="1600" b="1" dirty="0">
                <a:solidFill>
                  <a:schemeClr val="accent1">
                    <a:lumMod val="50000"/>
                  </a:schemeClr>
                </a:solidFill>
                <a:ea typeface="Cambria" panose="02040503050406030204" pitchFamily="18" charset="0"/>
                <a:cs typeface="Arial" panose="020B0604020202020204" pitchFamily="34" charset="0"/>
              </a:rPr>
              <a:t> από Μεγάλα Λεμφοκύτταρα κύτταρα (ΔΒΛΜΛ ), με μη ειδικούς χαρακτήρες: </a:t>
            </a:r>
          </a:p>
          <a:p>
            <a:pPr lvl="2">
              <a:lnSpc>
                <a:spcPct val="100000"/>
              </a:lnSpc>
              <a:buClr>
                <a:schemeClr val="tx1">
                  <a:lumMod val="95000"/>
                  <a:lumOff val="5000"/>
                </a:schemeClr>
              </a:buClr>
            </a:pPr>
            <a:r>
              <a:rPr lang="el-GR" b="1" dirty="0">
                <a:solidFill>
                  <a:schemeClr val="accent1">
                    <a:lumMod val="50000"/>
                  </a:schemeClr>
                </a:solidFill>
                <a:ea typeface="Cambria" panose="02040503050406030204" pitchFamily="18" charset="0"/>
                <a:cs typeface="Arial" panose="020B0604020202020204" pitchFamily="34" charset="0"/>
              </a:rPr>
              <a:t>με φαινότυπο προερχόμενο από τα βλαστικά κέντρα ( </a:t>
            </a:r>
            <a:r>
              <a:rPr lang="en-US" b="1" dirty="0">
                <a:solidFill>
                  <a:schemeClr val="accent1">
                    <a:lumMod val="50000"/>
                  </a:schemeClr>
                </a:solidFill>
                <a:ea typeface="Cambria" panose="02040503050406030204" pitchFamily="18" charset="0"/>
                <a:cs typeface="Arial" panose="020B0604020202020204" pitchFamily="34" charset="0"/>
              </a:rPr>
              <a:t>GCB type</a:t>
            </a:r>
            <a:r>
              <a:rPr lang="el-GR" b="1" dirty="0">
                <a:solidFill>
                  <a:schemeClr val="accent1">
                    <a:lumMod val="50000"/>
                  </a:schemeClr>
                </a:solidFill>
                <a:ea typeface="Cambria" panose="02040503050406030204" pitchFamily="18" charset="0"/>
                <a:cs typeface="Arial" panose="020B0604020202020204" pitchFamily="34" charset="0"/>
              </a:rPr>
              <a:t> )</a:t>
            </a:r>
          </a:p>
          <a:p>
            <a:pPr lvl="2">
              <a:lnSpc>
                <a:spcPct val="100000"/>
              </a:lnSpc>
              <a:buClr>
                <a:schemeClr val="tx1">
                  <a:lumMod val="95000"/>
                  <a:lumOff val="5000"/>
                </a:schemeClr>
              </a:buClr>
            </a:pPr>
            <a:r>
              <a:rPr lang="el-GR" b="1" dirty="0">
                <a:solidFill>
                  <a:schemeClr val="accent1">
                    <a:lumMod val="50000"/>
                  </a:schemeClr>
                </a:solidFill>
                <a:ea typeface="Cambria" panose="02040503050406030204" pitchFamily="18" charset="0"/>
                <a:cs typeface="Arial" panose="020B0604020202020204" pitchFamily="34" charset="0"/>
              </a:rPr>
              <a:t>με φαινότυπο ενεργοποιημένων Β λεμφοκυττάρων  ( </a:t>
            </a:r>
            <a:r>
              <a:rPr lang="en-US" b="1" dirty="0">
                <a:solidFill>
                  <a:schemeClr val="accent1">
                    <a:lumMod val="50000"/>
                  </a:schemeClr>
                </a:solidFill>
                <a:ea typeface="Cambria" panose="02040503050406030204" pitchFamily="18" charset="0"/>
                <a:cs typeface="Arial" panose="020B0604020202020204" pitchFamily="34" charset="0"/>
              </a:rPr>
              <a:t>ABC type</a:t>
            </a:r>
            <a:r>
              <a:rPr lang="el-GR" b="1" dirty="0">
                <a:solidFill>
                  <a:schemeClr val="accent1">
                    <a:lumMod val="50000"/>
                  </a:schemeClr>
                </a:solidFill>
                <a:ea typeface="Cambria" panose="02040503050406030204" pitchFamily="18" charset="0"/>
                <a:cs typeface="Arial" panose="020B0604020202020204" pitchFamily="34" charset="0"/>
              </a:rPr>
              <a:t>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ΔΒΛΜΛ πλούσιο σε Τ-λεμφοκύτταρα ή/και </a:t>
            </a:r>
            <a:r>
              <a:rPr lang="el-GR" sz="1600" b="1" dirty="0" err="1">
                <a:solidFill>
                  <a:schemeClr val="accent1">
                    <a:lumMod val="50000"/>
                  </a:schemeClr>
                </a:solidFill>
                <a:ea typeface="Cambria" panose="02040503050406030204" pitchFamily="18" charset="0"/>
                <a:cs typeface="Arial" panose="020B0604020202020204" pitchFamily="34" charset="0"/>
              </a:rPr>
              <a:t>ιστιοκύτταρα</a:t>
            </a:r>
            <a:r>
              <a:rPr lang="el-GR" sz="1600" b="1" dirty="0">
                <a:solidFill>
                  <a:schemeClr val="accent1">
                    <a:lumMod val="50000"/>
                  </a:schemeClr>
                </a:solidFill>
                <a:ea typeface="Cambria" panose="02040503050406030204" pitchFamily="18" charset="0"/>
                <a:cs typeface="Arial" panose="020B0604020202020204" pitchFamily="34" charset="0"/>
              </a:rPr>
              <a:t>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Πρωτοπαθές ΔΒΛΜΛ Κεντρικού Νευρικού Συστήματος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Πρωτοπαθές Δερματικό ΔΒΛΜΛ, τύπου άκρου </a:t>
            </a:r>
            <a:r>
              <a:rPr lang="el-GR" sz="1600" b="1" dirty="0" err="1">
                <a:solidFill>
                  <a:schemeClr val="accent1">
                    <a:lumMod val="50000"/>
                  </a:schemeClr>
                </a:solidFill>
                <a:ea typeface="Cambria" panose="02040503050406030204" pitchFamily="18" charset="0"/>
                <a:cs typeface="Arial" panose="020B0604020202020204" pitchFamily="34" charset="0"/>
              </a:rPr>
              <a:t>ποδός</a:t>
            </a:r>
            <a:r>
              <a:rPr lang="el-GR" sz="1600" b="1" dirty="0">
                <a:solidFill>
                  <a:schemeClr val="accent1">
                    <a:lumMod val="50000"/>
                  </a:schemeClr>
                </a:solidFill>
                <a:ea typeface="Cambria" panose="02040503050406030204" pitchFamily="18" charset="0"/>
                <a:cs typeface="Arial" panose="020B0604020202020204" pitchFamily="34" charset="0"/>
              </a:rPr>
              <a:t>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EBV θετικό ΔΒΛΜΛ με μη ειδικούς χαρακτήρες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EBV θετικό </a:t>
            </a:r>
            <a:r>
              <a:rPr lang="el-GR" sz="1600" b="1" dirty="0" err="1">
                <a:solidFill>
                  <a:schemeClr val="accent1">
                    <a:lumMod val="50000"/>
                  </a:schemeClr>
                </a:solidFill>
                <a:ea typeface="Cambria" panose="02040503050406030204" pitchFamily="18" charset="0"/>
                <a:cs typeface="Arial" panose="020B0604020202020204" pitchFamily="34" charset="0"/>
              </a:rPr>
              <a:t>βλεννοδερματικό</a:t>
            </a:r>
            <a:r>
              <a:rPr lang="el-GR" sz="1600" b="1" dirty="0">
                <a:solidFill>
                  <a:schemeClr val="accent1">
                    <a:lumMod val="50000"/>
                  </a:schemeClr>
                </a:solidFill>
                <a:ea typeface="Cambria" panose="02040503050406030204" pitchFamily="18" charset="0"/>
                <a:cs typeface="Arial" panose="020B0604020202020204" pitchFamily="34" charset="0"/>
              </a:rPr>
              <a:t> έλκος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ΔΒΛΜΛ με συνοδό χρόνια φλεγμονή </a:t>
            </a:r>
          </a:p>
          <a:p>
            <a:pPr lvl="0">
              <a:buClr>
                <a:schemeClr val="tx1">
                  <a:lumMod val="95000"/>
                  <a:lumOff val="5000"/>
                </a:schemeClr>
              </a:buClr>
            </a:pPr>
            <a:r>
              <a:rPr lang="el-GR" sz="1600" b="1" dirty="0" err="1">
                <a:solidFill>
                  <a:schemeClr val="accent1">
                    <a:lumMod val="50000"/>
                  </a:schemeClr>
                </a:solidFill>
                <a:ea typeface="Cambria" panose="02040503050406030204" pitchFamily="18" charset="0"/>
                <a:cs typeface="Arial" panose="020B0604020202020204" pitchFamily="34" charset="0"/>
              </a:rPr>
              <a:t>Λεμφωματοειδής</a:t>
            </a:r>
            <a:r>
              <a:rPr lang="el-GR" sz="1600" b="1" dirty="0">
                <a:solidFill>
                  <a:schemeClr val="accent1">
                    <a:lumMod val="50000"/>
                  </a:schemeClr>
                </a:solidFill>
                <a:ea typeface="Cambria" panose="02040503050406030204" pitchFamily="18" charset="0"/>
                <a:cs typeface="Arial" panose="020B0604020202020204" pitchFamily="34" charset="0"/>
              </a:rPr>
              <a:t> Κοκκιωμάτωση.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Πρωτοπαθές (θυμικό) ΔΒΛΜΛ του </a:t>
            </a:r>
            <a:r>
              <a:rPr lang="el-GR" sz="1600" b="1" dirty="0" err="1">
                <a:solidFill>
                  <a:schemeClr val="accent1">
                    <a:lumMod val="50000"/>
                  </a:schemeClr>
                </a:solidFill>
                <a:ea typeface="Cambria" panose="02040503050406030204" pitchFamily="18" charset="0"/>
                <a:cs typeface="Arial" panose="020B0604020202020204" pitchFamily="34" charset="0"/>
              </a:rPr>
              <a:t>Μεσοθωρακίου</a:t>
            </a:r>
            <a:r>
              <a:rPr lang="el-GR" sz="1600" b="1" dirty="0">
                <a:solidFill>
                  <a:schemeClr val="accent1">
                    <a:lumMod val="50000"/>
                  </a:schemeClr>
                </a:solidFill>
                <a:ea typeface="Cambria" panose="02040503050406030204" pitchFamily="18" charset="0"/>
                <a:cs typeface="Arial" panose="020B0604020202020204" pitchFamily="34" charset="0"/>
              </a:rPr>
              <a:t> </a:t>
            </a:r>
          </a:p>
          <a:p>
            <a:pPr lvl="0">
              <a:buClr>
                <a:schemeClr val="tx1">
                  <a:lumMod val="95000"/>
                  <a:lumOff val="5000"/>
                </a:schemeClr>
              </a:buClr>
            </a:pPr>
            <a:endParaRPr lang="en-GB" sz="1600" b="1" dirty="0">
              <a:solidFill>
                <a:schemeClr val="accent1">
                  <a:lumMod val="50000"/>
                </a:schemeClr>
              </a:solidFill>
              <a:ea typeface="Cambria" panose="02040503050406030204" pitchFamily="18" charset="0"/>
              <a:cs typeface="Arial" panose="020B0604020202020204" pitchFamily="34" charset="0"/>
            </a:endParaRPr>
          </a:p>
          <a:p>
            <a:pPr lvl="0">
              <a:buClr>
                <a:schemeClr val="tx1">
                  <a:lumMod val="95000"/>
                  <a:lumOff val="5000"/>
                </a:schemeClr>
              </a:buClr>
            </a:pPr>
            <a:endParaRPr lang="el-GR" sz="1600" b="1" dirty="0">
              <a:solidFill>
                <a:schemeClr val="accent1">
                  <a:lumMod val="50000"/>
                </a:schemeClr>
              </a:solidFill>
              <a:ea typeface="Cambria" panose="02040503050406030204" pitchFamily="18" charset="0"/>
              <a:cs typeface="Arial" panose="020B0604020202020204" pitchFamily="34" charset="0"/>
            </a:endParaRP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Ενδοαγγειακό ΒΛΜΛ ΑLK –θετικό</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 ΔΒΛΜΛ </a:t>
            </a:r>
            <a:r>
              <a:rPr lang="el-GR" sz="1600" b="1" dirty="0" err="1">
                <a:solidFill>
                  <a:schemeClr val="accent1">
                    <a:lumMod val="50000"/>
                  </a:schemeClr>
                </a:solidFill>
                <a:ea typeface="Cambria" panose="02040503050406030204" pitchFamily="18" charset="0"/>
                <a:cs typeface="Arial" panose="020B0604020202020204" pitchFamily="34" charset="0"/>
              </a:rPr>
              <a:t>Πλασμαβλαστικό</a:t>
            </a:r>
            <a:r>
              <a:rPr lang="el-GR" sz="1600" b="1" dirty="0">
                <a:solidFill>
                  <a:schemeClr val="accent1">
                    <a:lumMod val="50000"/>
                  </a:schemeClr>
                </a:solidFill>
                <a:ea typeface="Cambria" panose="02040503050406030204" pitchFamily="18" charset="0"/>
                <a:cs typeface="Arial" panose="020B0604020202020204" pitchFamily="34" charset="0"/>
              </a:rPr>
              <a:t> λέμφωμα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Πρωτοπαθές λέμφωμα των ορογόνων κοιλοτήτων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ΗΗV-8 + ΔΒΛΜΛ με μη ειδικούς χαρακτήρες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Λέμφωμα </a:t>
            </a:r>
            <a:r>
              <a:rPr lang="el-GR" sz="1600" b="1" dirty="0" err="1">
                <a:solidFill>
                  <a:schemeClr val="accent1">
                    <a:lumMod val="50000"/>
                  </a:schemeClr>
                </a:solidFill>
                <a:ea typeface="Cambria" panose="02040503050406030204" pitchFamily="18" charset="0"/>
                <a:cs typeface="Arial" panose="020B0604020202020204" pitchFamily="34" charset="0"/>
              </a:rPr>
              <a:t>Burkitt</a:t>
            </a:r>
            <a:r>
              <a:rPr lang="el-GR" sz="1600" b="1" dirty="0">
                <a:solidFill>
                  <a:schemeClr val="accent1">
                    <a:lumMod val="50000"/>
                  </a:schemeClr>
                </a:solidFill>
                <a:ea typeface="Cambria" panose="02040503050406030204" pitchFamily="18" charset="0"/>
                <a:cs typeface="Arial" panose="020B0604020202020204" pitchFamily="34" charset="0"/>
              </a:rPr>
              <a:t>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Λέμφωμα μιμούμενο </a:t>
            </a:r>
            <a:r>
              <a:rPr lang="el-GR" sz="1600" b="1" dirty="0" err="1">
                <a:solidFill>
                  <a:schemeClr val="accent1">
                    <a:lumMod val="50000"/>
                  </a:schemeClr>
                </a:solidFill>
                <a:ea typeface="Cambria" panose="02040503050406030204" pitchFamily="18" charset="0"/>
                <a:cs typeface="Arial" panose="020B0604020202020204" pitchFamily="34" charset="0"/>
              </a:rPr>
              <a:t>Burkitt</a:t>
            </a:r>
            <a:r>
              <a:rPr lang="el-GR" sz="1600" b="1" dirty="0">
                <a:solidFill>
                  <a:schemeClr val="accent1">
                    <a:lumMod val="50000"/>
                  </a:schemeClr>
                </a:solidFill>
                <a:ea typeface="Cambria" panose="02040503050406030204" pitchFamily="18" charset="0"/>
                <a:cs typeface="Arial" panose="020B0604020202020204" pitchFamily="34" charset="0"/>
              </a:rPr>
              <a:t> - </a:t>
            </a:r>
            <a:r>
              <a:rPr lang="el-GR" sz="1600" b="1" dirty="0" err="1">
                <a:solidFill>
                  <a:schemeClr val="accent1">
                    <a:lumMod val="50000"/>
                  </a:schemeClr>
                </a:solidFill>
                <a:ea typeface="Cambria" panose="02040503050406030204" pitchFamily="18" charset="0"/>
                <a:cs typeface="Arial" panose="020B0604020202020204" pitchFamily="34" charset="0"/>
              </a:rPr>
              <a:t>like</a:t>
            </a:r>
            <a:r>
              <a:rPr lang="el-GR" sz="1600" b="1" dirty="0">
                <a:solidFill>
                  <a:schemeClr val="accent1">
                    <a:lumMod val="50000"/>
                  </a:schemeClr>
                </a:solidFill>
                <a:ea typeface="Cambria" panose="02040503050406030204" pitchFamily="18" charset="0"/>
                <a:cs typeface="Arial" panose="020B0604020202020204" pitchFamily="34" charset="0"/>
              </a:rPr>
              <a:t> με 11q εκτροπή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Υψηλής κακοήθειας Β λέμφωμα με αναδιατάξεις MYC και BCL-2 και /ή BCL-6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Υψηλής κακοήθειας Β λέμφωμα, με μη ειδικούς χαρακτήρες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Β-λέμφωμα, αταξινόμητο, με χαρακτήρες ενδιάμεσους μεταξύ ΔΒΛΜΛ και λεμφώματος Hodgkin</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Οζώδες Τ λέμφωμα</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Αναπλαστικό λέμφωμα από μεγάλα κύτταρα, </a:t>
            </a:r>
            <a:r>
              <a:rPr lang="en-US" sz="1600" b="1" dirty="0">
                <a:solidFill>
                  <a:schemeClr val="accent1">
                    <a:lumMod val="50000"/>
                  </a:schemeClr>
                </a:solidFill>
                <a:ea typeface="Cambria" panose="02040503050406030204" pitchFamily="18" charset="0"/>
                <a:cs typeface="Arial" panose="020B0604020202020204" pitchFamily="34" charset="0"/>
              </a:rPr>
              <a:t>ALK</a:t>
            </a:r>
            <a:r>
              <a:rPr lang="el-GR" sz="1600" b="1" dirty="0">
                <a:solidFill>
                  <a:schemeClr val="accent1">
                    <a:lumMod val="50000"/>
                  </a:schemeClr>
                </a:solidFill>
                <a:ea typeface="Cambria" panose="02040503050406030204" pitchFamily="18" charset="0"/>
                <a:cs typeface="Arial" panose="020B0604020202020204" pitchFamily="34" charset="0"/>
              </a:rPr>
              <a:t> αρνητικό</a:t>
            </a:r>
          </a:p>
          <a:p>
            <a:pPr>
              <a:buClr>
                <a:schemeClr val="tx1">
                  <a:lumMod val="95000"/>
                  <a:lumOff val="5000"/>
                </a:schemeClr>
              </a:buClr>
            </a:pPr>
            <a:endParaRPr lang="el-GR" sz="1100" b="1" dirty="0">
              <a:solidFill>
                <a:schemeClr val="accent1">
                  <a:lumMod val="50000"/>
                </a:schemeClr>
              </a:solidFill>
              <a:ea typeface="Cambria" panose="02040503050406030204" pitchFamily="18" charset="0"/>
            </a:endParaRPr>
          </a:p>
        </p:txBody>
      </p:sp>
      <p:pic>
        <p:nvPicPr>
          <p:cNvPr id="4" name="Picture 3">
            <a:extLst>
              <a:ext uri="{FF2B5EF4-FFF2-40B4-BE49-F238E27FC236}">
                <a16:creationId xmlns:a16="http://schemas.microsoft.com/office/drawing/2014/main" id="{DC008D61-09E4-49E2-9BFC-9E1AB10DFB3F}"/>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3081" y="75120"/>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452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3A2E0371-E2B0-4D31-BD2D-3B33B03FF7FE}"/>
              </a:ext>
            </a:extLst>
          </p:cNvPr>
          <p:cNvPicPr>
            <a:picLocks noChangeAspect="1"/>
          </p:cNvPicPr>
          <p:nvPr/>
        </p:nvPicPr>
        <p:blipFill rotWithShape="1">
          <a:blip r:embed="rId2" cstate="print">
            <a:lum bright="-20000" contrast="40000"/>
          </a:blip>
          <a:srcRect l="15832" t="48408" r="24117"/>
          <a:stretch/>
        </p:blipFill>
        <p:spPr>
          <a:xfrm>
            <a:off x="6693153" y="1886837"/>
            <a:ext cx="4561903" cy="2381865"/>
          </a:xfrm>
          <a:prstGeom prst="rect">
            <a:avLst/>
          </a:prstGeom>
        </p:spPr>
      </p:pic>
      <p:sp>
        <p:nvSpPr>
          <p:cNvPr id="2" name="Ορθογώνιο 1">
            <a:extLst>
              <a:ext uri="{FF2B5EF4-FFF2-40B4-BE49-F238E27FC236}">
                <a16:creationId xmlns:a16="http://schemas.microsoft.com/office/drawing/2014/main" id="{A752710C-5B34-4C6A-A270-D2C47D2EF8E0}"/>
              </a:ext>
            </a:extLst>
          </p:cNvPr>
          <p:cNvSpPr/>
          <p:nvPr/>
        </p:nvSpPr>
        <p:spPr>
          <a:xfrm>
            <a:off x="8323869" y="4412626"/>
            <a:ext cx="1932495" cy="1815882"/>
          </a:xfrm>
          <a:prstGeom prst="rect">
            <a:avLst/>
          </a:prstGeom>
        </p:spPr>
        <p:txBody>
          <a:bodyPr wrap="square">
            <a:spAutoFit/>
          </a:bodyPr>
          <a:lstStyle/>
          <a:p>
            <a:r>
              <a:rPr lang="el-GR" sz="1400" b="1" u="sng" dirty="0">
                <a:solidFill>
                  <a:srgbClr val="C00000"/>
                </a:solidFill>
              </a:rPr>
              <a:t>15-19 </a:t>
            </a:r>
          </a:p>
          <a:p>
            <a:r>
              <a:rPr lang="el-GR" sz="1400" b="1" dirty="0">
                <a:solidFill>
                  <a:schemeClr val="accent1">
                    <a:lumMod val="50000"/>
                  </a:schemeClr>
                </a:solidFill>
              </a:rPr>
              <a:t>1.</a:t>
            </a:r>
            <a:r>
              <a:rPr lang="en-US" sz="1400" b="1" dirty="0">
                <a:solidFill>
                  <a:schemeClr val="accent1">
                    <a:lumMod val="50000"/>
                  </a:schemeClr>
                </a:solidFill>
              </a:rPr>
              <a:t> </a:t>
            </a:r>
            <a:r>
              <a:rPr lang="el-GR" sz="1400" b="1" dirty="0" err="1">
                <a:solidFill>
                  <a:srgbClr val="FF0000"/>
                </a:solidFill>
              </a:rPr>
              <a:t>Λεμφωματα</a:t>
            </a:r>
            <a:r>
              <a:rPr lang="el-GR" sz="1400" b="1" dirty="0">
                <a:solidFill>
                  <a:srgbClr val="FF0000"/>
                </a:solidFill>
              </a:rPr>
              <a:t> 24.5%</a:t>
            </a:r>
          </a:p>
          <a:p>
            <a:r>
              <a:rPr lang="el-GR" sz="1400" b="1" dirty="0">
                <a:solidFill>
                  <a:schemeClr val="accent1">
                    <a:lumMod val="50000"/>
                  </a:schemeClr>
                </a:solidFill>
              </a:rPr>
              <a:t>2.Καρκινώματα19.8%</a:t>
            </a:r>
          </a:p>
          <a:p>
            <a:r>
              <a:rPr lang="el-GR" sz="1400" b="1" dirty="0">
                <a:solidFill>
                  <a:schemeClr val="accent1">
                    <a:lumMod val="50000"/>
                  </a:schemeClr>
                </a:solidFill>
              </a:rPr>
              <a:t>3.Ογκοι ΚΝΣ 12,8%</a:t>
            </a:r>
          </a:p>
          <a:p>
            <a:r>
              <a:rPr lang="el-GR" sz="1400" b="1" dirty="0">
                <a:solidFill>
                  <a:schemeClr val="accent1">
                    <a:lumMod val="50000"/>
                  </a:schemeClr>
                </a:solidFill>
              </a:rPr>
              <a:t>4.</a:t>
            </a:r>
            <a:r>
              <a:rPr lang="en-GB" sz="1400" b="1" dirty="0">
                <a:solidFill>
                  <a:schemeClr val="accent1">
                    <a:lumMod val="50000"/>
                  </a:schemeClr>
                </a:solidFill>
              </a:rPr>
              <a:t>germ cell</a:t>
            </a:r>
            <a:r>
              <a:rPr lang="el-GR" sz="1400" b="1" dirty="0">
                <a:solidFill>
                  <a:schemeClr val="accent1">
                    <a:lumMod val="50000"/>
                  </a:schemeClr>
                </a:solidFill>
              </a:rPr>
              <a:t>12%</a:t>
            </a:r>
          </a:p>
          <a:p>
            <a:r>
              <a:rPr lang="el-GR" sz="1400" b="1" dirty="0">
                <a:solidFill>
                  <a:schemeClr val="accent1">
                    <a:lumMod val="50000"/>
                  </a:schemeClr>
                </a:solidFill>
              </a:rPr>
              <a:t>5.Λευχαιμίες 12.2%</a:t>
            </a:r>
          </a:p>
          <a:p>
            <a:endParaRPr lang="el-GR" sz="1400" b="1" dirty="0">
              <a:solidFill>
                <a:schemeClr val="accent1">
                  <a:lumMod val="50000"/>
                </a:schemeClr>
              </a:solidFill>
            </a:endParaRPr>
          </a:p>
          <a:p>
            <a:endParaRPr lang="el-GR" sz="1400" b="1" dirty="0">
              <a:solidFill>
                <a:schemeClr val="accent1">
                  <a:lumMod val="50000"/>
                </a:schemeClr>
              </a:solidFill>
            </a:endParaRPr>
          </a:p>
        </p:txBody>
      </p:sp>
      <p:sp>
        <p:nvSpPr>
          <p:cNvPr id="5" name="Ορθογώνιο 4">
            <a:extLst>
              <a:ext uri="{FF2B5EF4-FFF2-40B4-BE49-F238E27FC236}">
                <a16:creationId xmlns:a16="http://schemas.microsoft.com/office/drawing/2014/main" id="{FB71C418-9EE2-4E98-8B68-3948A0FC9566}"/>
              </a:ext>
            </a:extLst>
          </p:cNvPr>
          <p:cNvSpPr/>
          <p:nvPr/>
        </p:nvSpPr>
        <p:spPr>
          <a:xfrm>
            <a:off x="6693153" y="473478"/>
            <a:ext cx="4978831" cy="646331"/>
          </a:xfrm>
          <a:prstGeom prst="rect">
            <a:avLst/>
          </a:prstGeom>
        </p:spPr>
        <p:txBody>
          <a:bodyPr wrap="square">
            <a:spAutoFit/>
          </a:bodyPr>
          <a:lstStyle/>
          <a:p>
            <a:pPr algn="ctr"/>
            <a:r>
              <a:rPr lang="el-GR" b="1" dirty="0">
                <a:solidFill>
                  <a:schemeClr val="accent1">
                    <a:lumMod val="50000"/>
                  </a:schemeClr>
                </a:solidFill>
              </a:rPr>
              <a:t> 1</a:t>
            </a:r>
            <a:r>
              <a:rPr lang="el-GR" b="1" baseline="30000" dirty="0">
                <a:solidFill>
                  <a:schemeClr val="accent1">
                    <a:lumMod val="50000"/>
                  </a:schemeClr>
                </a:solidFill>
              </a:rPr>
              <a:t>η</a:t>
            </a:r>
            <a:r>
              <a:rPr lang="el-GR" b="1" dirty="0">
                <a:solidFill>
                  <a:schemeClr val="accent1">
                    <a:lumMod val="50000"/>
                  </a:schemeClr>
                </a:solidFill>
              </a:rPr>
              <a:t>  σε συχνότητα κακοήθεια </a:t>
            </a:r>
          </a:p>
          <a:p>
            <a:pPr algn="ctr"/>
            <a:r>
              <a:rPr lang="el-GR" b="1" dirty="0">
                <a:solidFill>
                  <a:schemeClr val="accent1">
                    <a:lumMod val="50000"/>
                  </a:schemeClr>
                </a:solidFill>
              </a:rPr>
              <a:t>στην ηλικιακή  ομάδα 15-19</a:t>
            </a:r>
          </a:p>
        </p:txBody>
      </p:sp>
      <p:sp>
        <p:nvSpPr>
          <p:cNvPr id="6" name="Ορθογώνιο 5">
            <a:extLst>
              <a:ext uri="{FF2B5EF4-FFF2-40B4-BE49-F238E27FC236}">
                <a16:creationId xmlns:a16="http://schemas.microsoft.com/office/drawing/2014/main" id="{EEC3C29E-5819-4280-B622-CDE7FD20B847}"/>
              </a:ext>
            </a:extLst>
          </p:cNvPr>
          <p:cNvSpPr/>
          <p:nvPr/>
        </p:nvSpPr>
        <p:spPr>
          <a:xfrm>
            <a:off x="400239" y="473478"/>
            <a:ext cx="5616815" cy="646331"/>
          </a:xfrm>
          <a:prstGeom prst="rect">
            <a:avLst/>
          </a:prstGeom>
        </p:spPr>
        <p:txBody>
          <a:bodyPr wrap="square">
            <a:spAutoFit/>
          </a:bodyPr>
          <a:lstStyle/>
          <a:p>
            <a:pPr algn="ctr"/>
            <a:r>
              <a:rPr lang="en-US" b="1" dirty="0">
                <a:solidFill>
                  <a:schemeClr val="accent1">
                    <a:lumMod val="50000"/>
                  </a:schemeClr>
                </a:solidFill>
              </a:rPr>
              <a:t>3</a:t>
            </a:r>
            <a:r>
              <a:rPr lang="el-GR" b="1" baseline="30000" dirty="0">
                <a:solidFill>
                  <a:schemeClr val="accent1">
                    <a:lumMod val="50000"/>
                  </a:schemeClr>
                </a:solidFill>
              </a:rPr>
              <a:t>η</a:t>
            </a:r>
            <a:r>
              <a:rPr lang="en-US" b="1" dirty="0">
                <a:solidFill>
                  <a:schemeClr val="accent1">
                    <a:lumMod val="50000"/>
                  </a:schemeClr>
                </a:solidFill>
              </a:rPr>
              <a:t> </a:t>
            </a:r>
            <a:r>
              <a:rPr lang="el-GR" b="1" dirty="0">
                <a:solidFill>
                  <a:schemeClr val="accent1">
                    <a:lumMod val="50000"/>
                  </a:schemeClr>
                </a:solidFill>
              </a:rPr>
              <a:t>σε συχνότητα κακοήθεια στα παιδιά</a:t>
            </a:r>
          </a:p>
          <a:p>
            <a:pPr algn="ctr"/>
            <a:r>
              <a:rPr lang="en-GB" b="1" dirty="0">
                <a:solidFill>
                  <a:schemeClr val="accent1">
                    <a:lumMod val="50000"/>
                  </a:schemeClr>
                </a:solidFill>
              </a:rPr>
              <a:t> </a:t>
            </a:r>
            <a:r>
              <a:rPr lang="el-GR" b="1" dirty="0">
                <a:solidFill>
                  <a:schemeClr val="accent1">
                    <a:lumMod val="50000"/>
                  </a:schemeClr>
                </a:solidFill>
              </a:rPr>
              <a:t>στην ηλικία 0-14</a:t>
            </a:r>
            <a:endParaRPr lang="en-US" b="1" dirty="0">
              <a:solidFill>
                <a:schemeClr val="accent1">
                  <a:lumMod val="50000"/>
                </a:schemeClr>
              </a:solidFill>
            </a:endParaRPr>
          </a:p>
        </p:txBody>
      </p:sp>
      <p:pic>
        <p:nvPicPr>
          <p:cNvPr id="8" name="Εικόνα 7">
            <a:extLst>
              <a:ext uri="{FF2B5EF4-FFF2-40B4-BE49-F238E27FC236}">
                <a16:creationId xmlns:a16="http://schemas.microsoft.com/office/drawing/2014/main" id="{3BC0DA52-0A2B-4C11-AA6C-46532CBE0603}"/>
              </a:ext>
            </a:extLst>
          </p:cNvPr>
          <p:cNvPicPr>
            <a:picLocks noChangeAspect="1"/>
          </p:cNvPicPr>
          <p:nvPr/>
        </p:nvPicPr>
        <p:blipFill>
          <a:blip r:embed="rId2" cstate="print">
            <a:lum bright="-20000" contrast="40000"/>
          </a:blip>
          <a:stretch>
            <a:fillRect/>
          </a:stretch>
        </p:blipFill>
        <p:spPr>
          <a:xfrm>
            <a:off x="1114876" y="1909697"/>
            <a:ext cx="5353402" cy="3851354"/>
          </a:xfrm>
          <a:prstGeom prst="rect">
            <a:avLst/>
          </a:prstGeom>
        </p:spPr>
      </p:pic>
      <p:sp>
        <p:nvSpPr>
          <p:cNvPr id="9" name="TextBox 8">
            <a:extLst>
              <a:ext uri="{FF2B5EF4-FFF2-40B4-BE49-F238E27FC236}">
                <a16:creationId xmlns:a16="http://schemas.microsoft.com/office/drawing/2014/main" id="{50488DAF-80CA-44ED-967A-FA3B79AE6A4D}"/>
              </a:ext>
            </a:extLst>
          </p:cNvPr>
          <p:cNvSpPr txBox="1"/>
          <p:nvPr/>
        </p:nvSpPr>
        <p:spPr>
          <a:xfrm>
            <a:off x="1000576" y="3650708"/>
            <a:ext cx="1229904" cy="369332"/>
          </a:xfrm>
          <a:prstGeom prst="rect">
            <a:avLst/>
          </a:prstGeom>
          <a:noFill/>
        </p:spPr>
        <p:txBody>
          <a:bodyPr wrap="square" rtlCol="0">
            <a:spAutoFit/>
          </a:bodyPr>
          <a:lstStyle/>
          <a:p>
            <a:r>
              <a:rPr lang="el-GR" b="1" dirty="0">
                <a:solidFill>
                  <a:srgbClr val="C00000"/>
                </a:solidFill>
              </a:rPr>
              <a:t>1-4 ετών</a:t>
            </a:r>
          </a:p>
        </p:txBody>
      </p:sp>
      <p:sp>
        <p:nvSpPr>
          <p:cNvPr id="10" name="TextBox 9">
            <a:extLst>
              <a:ext uri="{FF2B5EF4-FFF2-40B4-BE49-F238E27FC236}">
                <a16:creationId xmlns:a16="http://schemas.microsoft.com/office/drawing/2014/main" id="{2A7F7549-B544-492B-9976-518319A0403E}"/>
              </a:ext>
            </a:extLst>
          </p:cNvPr>
          <p:cNvSpPr txBox="1"/>
          <p:nvPr/>
        </p:nvSpPr>
        <p:spPr>
          <a:xfrm>
            <a:off x="4724603" y="3683934"/>
            <a:ext cx="1198548" cy="369332"/>
          </a:xfrm>
          <a:prstGeom prst="rect">
            <a:avLst/>
          </a:prstGeom>
          <a:noFill/>
        </p:spPr>
        <p:txBody>
          <a:bodyPr wrap="square" rtlCol="0">
            <a:spAutoFit/>
          </a:bodyPr>
          <a:lstStyle/>
          <a:p>
            <a:r>
              <a:rPr lang="el-GR" b="1" dirty="0">
                <a:solidFill>
                  <a:srgbClr val="C00000"/>
                </a:solidFill>
              </a:rPr>
              <a:t>5-9 ετών</a:t>
            </a:r>
          </a:p>
        </p:txBody>
      </p:sp>
      <p:sp>
        <p:nvSpPr>
          <p:cNvPr id="11" name="TextBox 10">
            <a:extLst>
              <a:ext uri="{FF2B5EF4-FFF2-40B4-BE49-F238E27FC236}">
                <a16:creationId xmlns:a16="http://schemas.microsoft.com/office/drawing/2014/main" id="{6F568025-6B52-4A09-B69B-A88AFD888649}"/>
              </a:ext>
            </a:extLst>
          </p:cNvPr>
          <p:cNvSpPr txBox="1"/>
          <p:nvPr/>
        </p:nvSpPr>
        <p:spPr>
          <a:xfrm>
            <a:off x="4440249" y="5060016"/>
            <a:ext cx="1296144" cy="369332"/>
          </a:xfrm>
          <a:prstGeom prst="rect">
            <a:avLst/>
          </a:prstGeom>
          <a:noFill/>
        </p:spPr>
        <p:txBody>
          <a:bodyPr wrap="square" rtlCol="0">
            <a:spAutoFit/>
          </a:bodyPr>
          <a:lstStyle/>
          <a:p>
            <a:r>
              <a:rPr lang="el-GR" b="1" dirty="0">
                <a:solidFill>
                  <a:srgbClr val="C00000"/>
                </a:solidFill>
              </a:rPr>
              <a:t>10-14ετών</a:t>
            </a:r>
          </a:p>
        </p:txBody>
      </p:sp>
      <p:sp>
        <p:nvSpPr>
          <p:cNvPr id="12" name="Ορθογώνιο 11">
            <a:extLst>
              <a:ext uri="{FF2B5EF4-FFF2-40B4-BE49-F238E27FC236}">
                <a16:creationId xmlns:a16="http://schemas.microsoft.com/office/drawing/2014/main" id="{95B18733-6E6E-4A72-87C8-4562B3029D40}"/>
              </a:ext>
            </a:extLst>
          </p:cNvPr>
          <p:cNvSpPr/>
          <p:nvPr/>
        </p:nvSpPr>
        <p:spPr>
          <a:xfrm>
            <a:off x="181720" y="4412626"/>
            <a:ext cx="3127410" cy="1815882"/>
          </a:xfrm>
          <a:prstGeom prst="rect">
            <a:avLst/>
          </a:prstGeom>
        </p:spPr>
        <p:txBody>
          <a:bodyPr wrap="square">
            <a:spAutoFit/>
          </a:bodyPr>
          <a:lstStyle/>
          <a:p>
            <a:r>
              <a:rPr lang="el-GR" sz="1400" b="1" u="sng" dirty="0">
                <a:solidFill>
                  <a:srgbClr val="C00000"/>
                </a:solidFill>
              </a:rPr>
              <a:t>0-14 </a:t>
            </a:r>
          </a:p>
          <a:p>
            <a:r>
              <a:rPr lang="en-US" sz="1400" b="1" dirty="0">
                <a:solidFill>
                  <a:schemeClr val="accent1">
                    <a:lumMod val="50000"/>
                  </a:schemeClr>
                </a:solidFill>
              </a:rPr>
              <a:t>1.</a:t>
            </a:r>
            <a:r>
              <a:rPr lang="el-GR" sz="1400" b="1" dirty="0">
                <a:solidFill>
                  <a:schemeClr val="accent1">
                    <a:lumMod val="50000"/>
                  </a:schemeClr>
                </a:solidFill>
              </a:rPr>
              <a:t>Λευχαιμίες</a:t>
            </a:r>
            <a:r>
              <a:rPr lang="en-US" sz="1400" b="1" dirty="0">
                <a:solidFill>
                  <a:schemeClr val="accent1">
                    <a:lumMod val="50000"/>
                  </a:schemeClr>
                </a:solidFill>
              </a:rPr>
              <a:t> </a:t>
            </a:r>
            <a:r>
              <a:rPr lang="el-GR" sz="1400" b="1" dirty="0">
                <a:solidFill>
                  <a:schemeClr val="accent1">
                    <a:lumMod val="50000"/>
                  </a:schemeClr>
                </a:solidFill>
              </a:rPr>
              <a:t>30%</a:t>
            </a:r>
          </a:p>
          <a:p>
            <a:r>
              <a:rPr lang="en-US" sz="1400" b="1" dirty="0">
                <a:solidFill>
                  <a:schemeClr val="accent1">
                    <a:lumMod val="50000"/>
                  </a:schemeClr>
                </a:solidFill>
              </a:rPr>
              <a:t>2.</a:t>
            </a:r>
            <a:r>
              <a:rPr lang="el-GR" sz="1400" b="1" dirty="0" err="1">
                <a:solidFill>
                  <a:schemeClr val="accent1">
                    <a:lumMod val="50000"/>
                  </a:schemeClr>
                </a:solidFill>
              </a:rPr>
              <a:t>Ογκοι</a:t>
            </a:r>
            <a:r>
              <a:rPr lang="el-GR" sz="1400" b="1" dirty="0">
                <a:solidFill>
                  <a:schemeClr val="accent1">
                    <a:lumMod val="50000"/>
                  </a:schemeClr>
                </a:solidFill>
              </a:rPr>
              <a:t> ΚΝΣ</a:t>
            </a:r>
            <a:r>
              <a:rPr lang="en-US" sz="1400" b="1" dirty="0">
                <a:solidFill>
                  <a:schemeClr val="accent1">
                    <a:lumMod val="50000"/>
                  </a:schemeClr>
                </a:solidFill>
              </a:rPr>
              <a:t> </a:t>
            </a:r>
            <a:r>
              <a:rPr lang="el-GR" sz="1400" b="1" dirty="0">
                <a:solidFill>
                  <a:schemeClr val="accent1">
                    <a:lumMod val="50000"/>
                  </a:schemeClr>
                </a:solidFill>
              </a:rPr>
              <a:t>26%</a:t>
            </a:r>
          </a:p>
          <a:p>
            <a:r>
              <a:rPr lang="en-US" sz="1400" b="1" dirty="0">
                <a:solidFill>
                  <a:schemeClr val="accent1">
                    <a:lumMod val="50000"/>
                  </a:schemeClr>
                </a:solidFill>
              </a:rPr>
              <a:t>3.</a:t>
            </a:r>
            <a:r>
              <a:rPr lang="el-GR" sz="1400" b="1" dirty="0">
                <a:solidFill>
                  <a:srgbClr val="FF0000"/>
                </a:solidFill>
              </a:rPr>
              <a:t>Λεμφώματα</a:t>
            </a:r>
            <a:r>
              <a:rPr lang="en-US" sz="1400" b="1" dirty="0">
                <a:solidFill>
                  <a:srgbClr val="FF0000"/>
                </a:solidFill>
              </a:rPr>
              <a:t> </a:t>
            </a:r>
            <a:r>
              <a:rPr lang="el-GR" sz="1400" b="1" dirty="0">
                <a:solidFill>
                  <a:srgbClr val="FF0000"/>
                </a:solidFill>
              </a:rPr>
              <a:t>11%</a:t>
            </a:r>
          </a:p>
          <a:p>
            <a:r>
              <a:rPr lang="en-US" sz="1400" b="1" dirty="0">
                <a:solidFill>
                  <a:schemeClr val="accent1">
                    <a:lumMod val="50000"/>
                  </a:schemeClr>
                </a:solidFill>
              </a:rPr>
              <a:t>4.</a:t>
            </a:r>
            <a:r>
              <a:rPr lang="el-GR" sz="1400" b="1" dirty="0">
                <a:solidFill>
                  <a:schemeClr val="accent1">
                    <a:lumMod val="50000"/>
                  </a:schemeClr>
                </a:solidFill>
              </a:rPr>
              <a:t>Σαρκώματα 6%</a:t>
            </a:r>
          </a:p>
          <a:p>
            <a:r>
              <a:rPr lang="en-US" sz="1400" b="1" dirty="0">
                <a:solidFill>
                  <a:schemeClr val="accent1">
                    <a:lumMod val="50000"/>
                  </a:schemeClr>
                </a:solidFill>
              </a:rPr>
              <a:t>5.</a:t>
            </a:r>
            <a:r>
              <a:rPr lang="el-GR" sz="1400" b="1" dirty="0" err="1">
                <a:solidFill>
                  <a:schemeClr val="accent1">
                    <a:lumMod val="50000"/>
                  </a:schemeClr>
                </a:solidFill>
              </a:rPr>
              <a:t>Νευροβλάστωμα</a:t>
            </a:r>
            <a:r>
              <a:rPr lang="el-GR" sz="1400" b="1" dirty="0">
                <a:solidFill>
                  <a:schemeClr val="accent1">
                    <a:lumMod val="50000"/>
                  </a:schemeClr>
                </a:solidFill>
              </a:rPr>
              <a:t> 6%</a:t>
            </a:r>
          </a:p>
          <a:p>
            <a:r>
              <a:rPr lang="en-US" sz="1400" b="1" dirty="0">
                <a:solidFill>
                  <a:schemeClr val="accent1">
                    <a:lumMod val="50000"/>
                  </a:schemeClr>
                </a:solidFill>
              </a:rPr>
              <a:t>6.</a:t>
            </a:r>
            <a:r>
              <a:rPr lang="el-GR" sz="1400" b="1" dirty="0" err="1">
                <a:solidFill>
                  <a:schemeClr val="accent1">
                    <a:lumMod val="50000"/>
                  </a:schemeClr>
                </a:solidFill>
              </a:rPr>
              <a:t>Ογκος</a:t>
            </a:r>
            <a:r>
              <a:rPr lang="el-GR" sz="1400" b="1" dirty="0">
                <a:solidFill>
                  <a:schemeClr val="accent1">
                    <a:lumMod val="50000"/>
                  </a:schemeClr>
                </a:solidFill>
              </a:rPr>
              <a:t> </a:t>
            </a:r>
            <a:r>
              <a:rPr lang="en-US" sz="1400" b="1" dirty="0">
                <a:solidFill>
                  <a:schemeClr val="accent1">
                    <a:lumMod val="50000"/>
                  </a:schemeClr>
                </a:solidFill>
              </a:rPr>
              <a:t>Wilms 5%</a:t>
            </a:r>
            <a:endParaRPr lang="el-GR" sz="1400" b="1" dirty="0">
              <a:solidFill>
                <a:schemeClr val="accent1">
                  <a:lumMod val="50000"/>
                </a:schemeClr>
              </a:solidFill>
            </a:endParaRPr>
          </a:p>
          <a:p>
            <a:r>
              <a:rPr lang="el-GR" sz="1400" b="1" dirty="0">
                <a:solidFill>
                  <a:schemeClr val="accent1">
                    <a:lumMod val="50000"/>
                  </a:schemeClr>
                </a:solidFill>
              </a:rPr>
              <a:t> </a:t>
            </a:r>
          </a:p>
        </p:txBody>
      </p:sp>
    </p:spTree>
    <p:extLst>
      <p:ext uri="{BB962C8B-B14F-4D97-AF65-F5344CB8AC3E}">
        <p14:creationId xmlns:p14="http://schemas.microsoft.com/office/powerpoint/2010/main" val="1034140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008D61-09E4-49E2-9BFC-9E1AB10DFB3F}"/>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6135" y="62686"/>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a:extLst>
              <a:ext uri="{FF2B5EF4-FFF2-40B4-BE49-F238E27FC236}">
                <a16:creationId xmlns:a16="http://schemas.microsoft.com/office/drawing/2014/main" id="{F25847EF-310D-426A-9A39-38E7441AE700}"/>
              </a:ext>
            </a:extLst>
          </p:cNvPr>
          <p:cNvSpPr>
            <a:spLocks noGrp="1"/>
          </p:cNvSpPr>
          <p:nvPr>
            <p:ph type="title"/>
          </p:nvPr>
        </p:nvSpPr>
        <p:spPr>
          <a:xfrm>
            <a:off x="1288111" y="228712"/>
            <a:ext cx="10423980" cy="695115"/>
          </a:xfrm>
        </p:spPr>
        <p:txBody>
          <a:bodyPr anchor="t">
            <a:noAutofit/>
          </a:bodyPr>
          <a:lstStyle/>
          <a:p>
            <a:pPr algn="ctr"/>
            <a:r>
              <a:rPr lang="el-GR" sz="2400" b="1" dirty="0">
                <a:solidFill>
                  <a:schemeClr val="accent1">
                    <a:lumMod val="50000"/>
                  </a:schemeClr>
                </a:solidFill>
                <a:latin typeface="+mn-lt"/>
                <a:ea typeface="Cambria" panose="02040503050406030204" pitchFamily="18" charset="0"/>
                <a:cs typeface="Arial" panose="020B0604020202020204" pitchFamily="34" charset="0"/>
              </a:rPr>
              <a:t>ΑΝΑΘΕΩΡΗΜΕΝΗ ΤΑΞΙΝΟΜΗΣΗ ΤΩΝ ΛΕΜΦΙΚΩΝ ΝΕΟΠΛΑΣΜΑΤΩΝ</a:t>
            </a:r>
            <a:br>
              <a:rPr lang="el-GR" sz="2400" b="1" dirty="0">
                <a:solidFill>
                  <a:srgbClr val="C00000"/>
                </a:solidFill>
                <a:latin typeface="+mn-lt"/>
                <a:ea typeface="Cambria" panose="02040503050406030204" pitchFamily="18" charset="0"/>
                <a:cs typeface="Arial" panose="020B0604020202020204" pitchFamily="34" charset="0"/>
              </a:rPr>
            </a:br>
            <a:r>
              <a:rPr lang="en-US" sz="2400" b="1" dirty="0">
                <a:solidFill>
                  <a:srgbClr val="C00000"/>
                </a:solidFill>
                <a:latin typeface="+mn-lt"/>
                <a:ea typeface="Cambria" panose="02040503050406030204" pitchFamily="18" charset="0"/>
                <a:cs typeface="Arial" panose="020B0604020202020204" pitchFamily="34" charset="0"/>
              </a:rPr>
              <a:t>WHO</a:t>
            </a:r>
            <a:r>
              <a:rPr lang="el-GR" sz="2400" b="1" dirty="0">
                <a:solidFill>
                  <a:srgbClr val="C00000"/>
                </a:solidFill>
                <a:latin typeface="+mn-lt"/>
                <a:ea typeface="Cambria" panose="02040503050406030204" pitchFamily="18" charset="0"/>
                <a:cs typeface="Arial" panose="020B0604020202020204" pitchFamily="34" charset="0"/>
              </a:rPr>
              <a:t> 2022</a:t>
            </a:r>
            <a:br>
              <a:rPr lang="el-GR" sz="2400" b="1" dirty="0">
                <a:solidFill>
                  <a:srgbClr val="C00000"/>
                </a:solidFill>
                <a:latin typeface="+mn-lt"/>
                <a:ea typeface="Cambria" panose="02040503050406030204" pitchFamily="18" charset="0"/>
              </a:rPr>
            </a:br>
            <a:endParaRPr lang="el-GR" sz="2400" b="1" dirty="0">
              <a:solidFill>
                <a:schemeClr val="accent5">
                  <a:lumMod val="50000"/>
                </a:schemeClr>
              </a:solidFill>
              <a:latin typeface="+mn-lt"/>
            </a:endParaRPr>
          </a:p>
        </p:txBody>
      </p:sp>
      <p:sp>
        <p:nvSpPr>
          <p:cNvPr id="8" name="Θέση περιεχομένου 2">
            <a:extLst>
              <a:ext uri="{FF2B5EF4-FFF2-40B4-BE49-F238E27FC236}">
                <a16:creationId xmlns:a16="http://schemas.microsoft.com/office/drawing/2014/main" id="{2A0B2B92-F241-4691-9842-5EC7881A1C47}"/>
              </a:ext>
            </a:extLst>
          </p:cNvPr>
          <p:cNvSpPr>
            <a:spLocks noGrp="1"/>
          </p:cNvSpPr>
          <p:nvPr>
            <p:ph sz="half" idx="1"/>
          </p:nvPr>
        </p:nvSpPr>
        <p:spPr>
          <a:xfrm>
            <a:off x="281550" y="1157823"/>
            <a:ext cx="11784760" cy="4894186"/>
          </a:xfrm>
          <a:effectLst>
            <a:innerShdw blurRad="114300">
              <a:prstClr val="black"/>
            </a:innerShdw>
          </a:effectLst>
        </p:spPr>
        <p:style>
          <a:lnRef idx="2">
            <a:schemeClr val="accent1"/>
          </a:lnRef>
          <a:fillRef idx="1">
            <a:schemeClr val="lt1"/>
          </a:fillRef>
          <a:effectRef idx="0">
            <a:schemeClr val="accent1"/>
          </a:effectRef>
          <a:fontRef idx="minor">
            <a:schemeClr val="dk1"/>
          </a:fontRef>
        </p:style>
        <p:txBody>
          <a:bodyPr numCol="2" spcCol="365760">
            <a:noAutofit/>
          </a:bodyPr>
          <a:lstStyle/>
          <a:p>
            <a:pPr>
              <a:lnSpc>
                <a:spcPct val="100000"/>
              </a:lnSpc>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Διάχυτο Β-</a:t>
            </a:r>
            <a:r>
              <a:rPr lang="el-GR" sz="1600" b="1" dirty="0" err="1">
                <a:solidFill>
                  <a:schemeClr val="accent1">
                    <a:lumMod val="50000"/>
                  </a:schemeClr>
                </a:solidFill>
                <a:ea typeface="Cambria" panose="02040503050406030204" pitchFamily="18" charset="0"/>
                <a:cs typeface="Arial" panose="020B0604020202020204" pitchFamily="34" charset="0"/>
              </a:rPr>
              <a:t>λεμφώμα</a:t>
            </a:r>
            <a:r>
              <a:rPr lang="el-GR" sz="1600" b="1" dirty="0">
                <a:solidFill>
                  <a:schemeClr val="accent1">
                    <a:lumMod val="50000"/>
                  </a:schemeClr>
                </a:solidFill>
                <a:ea typeface="Cambria" panose="02040503050406030204" pitchFamily="18" charset="0"/>
                <a:cs typeface="Arial" panose="020B0604020202020204" pitchFamily="34" charset="0"/>
              </a:rPr>
              <a:t> από Μεγάλα Λεμφοκύτταρα κύτταρα (ΔΒΛΜΛ ), με μη ειδικούς χαρακτήρες: </a:t>
            </a:r>
          </a:p>
          <a:p>
            <a:pPr lvl="2">
              <a:lnSpc>
                <a:spcPct val="100000"/>
              </a:lnSpc>
              <a:buClr>
                <a:schemeClr val="tx1">
                  <a:lumMod val="95000"/>
                  <a:lumOff val="5000"/>
                </a:schemeClr>
              </a:buClr>
            </a:pPr>
            <a:r>
              <a:rPr lang="el-GR" b="1" dirty="0">
                <a:solidFill>
                  <a:schemeClr val="accent1">
                    <a:lumMod val="50000"/>
                  </a:schemeClr>
                </a:solidFill>
                <a:ea typeface="Cambria" panose="02040503050406030204" pitchFamily="18" charset="0"/>
                <a:cs typeface="Arial" panose="020B0604020202020204" pitchFamily="34" charset="0"/>
              </a:rPr>
              <a:t>με φαινότυπο προερχόμενο από τα βλαστικά κέντρα ( </a:t>
            </a:r>
            <a:r>
              <a:rPr lang="en-US" b="1" dirty="0">
                <a:solidFill>
                  <a:schemeClr val="accent1">
                    <a:lumMod val="50000"/>
                  </a:schemeClr>
                </a:solidFill>
                <a:ea typeface="Cambria" panose="02040503050406030204" pitchFamily="18" charset="0"/>
                <a:cs typeface="Arial" panose="020B0604020202020204" pitchFamily="34" charset="0"/>
              </a:rPr>
              <a:t>GCB type</a:t>
            </a:r>
            <a:r>
              <a:rPr lang="el-GR" b="1" dirty="0">
                <a:solidFill>
                  <a:schemeClr val="accent1">
                    <a:lumMod val="50000"/>
                  </a:schemeClr>
                </a:solidFill>
                <a:ea typeface="Cambria" panose="02040503050406030204" pitchFamily="18" charset="0"/>
                <a:cs typeface="Arial" panose="020B0604020202020204" pitchFamily="34" charset="0"/>
              </a:rPr>
              <a:t> )</a:t>
            </a:r>
          </a:p>
          <a:p>
            <a:pPr lvl="2">
              <a:lnSpc>
                <a:spcPct val="100000"/>
              </a:lnSpc>
              <a:buClr>
                <a:schemeClr val="tx1">
                  <a:lumMod val="95000"/>
                  <a:lumOff val="5000"/>
                </a:schemeClr>
              </a:buClr>
            </a:pPr>
            <a:r>
              <a:rPr lang="el-GR" b="1" dirty="0">
                <a:solidFill>
                  <a:schemeClr val="accent1">
                    <a:lumMod val="50000"/>
                  </a:schemeClr>
                </a:solidFill>
                <a:ea typeface="Cambria" panose="02040503050406030204" pitchFamily="18" charset="0"/>
                <a:cs typeface="Arial" panose="020B0604020202020204" pitchFamily="34" charset="0"/>
              </a:rPr>
              <a:t>με φαινότυπο ενεργοποιημένων Β λεμφοκυττάρων  ( </a:t>
            </a:r>
            <a:r>
              <a:rPr lang="en-US" b="1" dirty="0">
                <a:solidFill>
                  <a:schemeClr val="accent1">
                    <a:lumMod val="50000"/>
                  </a:schemeClr>
                </a:solidFill>
                <a:ea typeface="Cambria" panose="02040503050406030204" pitchFamily="18" charset="0"/>
                <a:cs typeface="Arial" panose="020B0604020202020204" pitchFamily="34" charset="0"/>
              </a:rPr>
              <a:t>ABC type</a:t>
            </a:r>
            <a:r>
              <a:rPr lang="el-GR" b="1" dirty="0">
                <a:solidFill>
                  <a:schemeClr val="accent1">
                    <a:lumMod val="50000"/>
                  </a:schemeClr>
                </a:solidFill>
                <a:ea typeface="Cambria" panose="02040503050406030204" pitchFamily="18" charset="0"/>
                <a:cs typeface="Arial" panose="020B0604020202020204" pitchFamily="34" charset="0"/>
              </a:rPr>
              <a:t>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ΔΒΛΜΛ πλούσιο σε Τ-λεμφοκύτταρα ή/και </a:t>
            </a:r>
            <a:r>
              <a:rPr lang="el-GR" sz="1600" b="1" dirty="0" err="1">
                <a:solidFill>
                  <a:schemeClr val="accent1">
                    <a:lumMod val="50000"/>
                  </a:schemeClr>
                </a:solidFill>
                <a:ea typeface="Cambria" panose="02040503050406030204" pitchFamily="18" charset="0"/>
                <a:cs typeface="Arial" panose="020B0604020202020204" pitchFamily="34" charset="0"/>
              </a:rPr>
              <a:t>ιστιοκύτταρα</a:t>
            </a:r>
            <a:r>
              <a:rPr lang="el-GR" sz="1600" b="1" dirty="0">
                <a:solidFill>
                  <a:schemeClr val="accent1">
                    <a:lumMod val="50000"/>
                  </a:schemeClr>
                </a:solidFill>
                <a:ea typeface="Cambria" panose="02040503050406030204" pitchFamily="18" charset="0"/>
                <a:cs typeface="Arial" panose="020B0604020202020204" pitchFamily="34" charset="0"/>
              </a:rPr>
              <a:t>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Πρωτοπαθές ΔΒΛΜΛ Κεντρικού Νευρικού Συστήματος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Πρωτοπαθές Δερματικό ΔΒΛΜΛ, τύπου άκρου </a:t>
            </a:r>
            <a:r>
              <a:rPr lang="el-GR" sz="1600" b="1" dirty="0" err="1">
                <a:solidFill>
                  <a:schemeClr val="accent1">
                    <a:lumMod val="50000"/>
                  </a:schemeClr>
                </a:solidFill>
                <a:ea typeface="Cambria" panose="02040503050406030204" pitchFamily="18" charset="0"/>
                <a:cs typeface="Arial" panose="020B0604020202020204" pitchFamily="34" charset="0"/>
              </a:rPr>
              <a:t>ποδός</a:t>
            </a:r>
            <a:r>
              <a:rPr lang="el-GR" sz="1600" b="1" dirty="0">
                <a:solidFill>
                  <a:schemeClr val="accent1">
                    <a:lumMod val="50000"/>
                  </a:schemeClr>
                </a:solidFill>
                <a:ea typeface="Cambria" panose="02040503050406030204" pitchFamily="18" charset="0"/>
                <a:cs typeface="Arial" panose="020B0604020202020204" pitchFamily="34" charset="0"/>
              </a:rPr>
              <a:t>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EBV θετικό ΔΒΛΜΛ με μη ειδικούς χαρακτήρες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EBV θετικό </a:t>
            </a:r>
            <a:r>
              <a:rPr lang="el-GR" sz="1600" b="1" dirty="0" err="1">
                <a:solidFill>
                  <a:schemeClr val="accent1">
                    <a:lumMod val="50000"/>
                  </a:schemeClr>
                </a:solidFill>
                <a:ea typeface="Cambria" panose="02040503050406030204" pitchFamily="18" charset="0"/>
                <a:cs typeface="Arial" panose="020B0604020202020204" pitchFamily="34" charset="0"/>
              </a:rPr>
              <a:t>βλεννοδερματικό</a:t>
            </a:r>
            <a:r>
              <a:rPr lang="el-GR" sz="1600" b="1" dirty="0">
                <a:solidFill>
                  <a:schemeClr val="accent1">
                    <a:lumMod val="50000"/>
                  </a:schemeClr>
                </a:solidFill>
                <a:ea typeface="Cambria" panose="02040503050406030204" pitchFamily="18" charset="0"/>
                <a:cs typeface="Arial" panose="020B0604020202020204" pitchFamily="34" charset="0"/>
              </a:rPr>
              <a:t> έλκος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ΔΒΛΜΛ με συνοδό χρόνια φλεγμονή </a:t>
            </a:r>
          </a:p>
          <a:p>
            <a:pPr lvl="0">
              <a:buClr>
                <a:schemeClr val="tx1">
                  <a:lumMod val="95000"/>
                  <a:lumOff val="5000"/>
                </a:schemeClr>
              </a:buClr>
            </a:pPr>
            <a:r>
              <a:rPr lang="el-GR" sz="1600" b="1" dirty="0" err="1">
                <a:solidFill>
                  <a:schemeClr val="accent1">
                    <a:lumMod val="50000"/>
                  </a:schemeClr>
                </a:solidFill>
                <a:ea typeface="Cambria" panose="02040503050406030204" pitchFamily="18" charset="0"/>
                <a:cs typeface="Arial" panose="020B0604020202020204" pitchFamily="34" charset="0"/>
              </a:rPr>
              <a:t>Λεμφωματοειδής</a:t>
            </a:r>
            <a:r>
              <a:rPr lang="el-GR" sz="1600" b="1" dirty="0">
                <a:solidFill>
                  <a:schemeClr val="accent1">
                    <a:lumMod val="50000"/>
                  </a:schemeClr>
                </a:solidFill>
                <a:ea typeface="Cambria" panose="02040503050406030204" pitchFamily="18" charset="0"/>
                <a:cs typeface="Arial" panose="020B0604020202020204" pitchFamily="34" charset="0"/>
              </a:rPr>
              <a:t> Κοκκιωμάτωση.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Πρωτοπαθές (θυμικό) ΔΒΛΜΛ του </a:t>
            </a:r>
            <a:r>
              <a:rPr lang="el-GR" sz="1600" b="1" dirty="0" err="1">
                <a:solidFill>
                  <a:schemeClr val="accent1">
                    <a:lumMod val="50000"/>
                  </a:schemeClr>
                </a:solidFill>
                <a:ea typeface="Cambria" panose="02040503050406030204" pitchFamily="18" charset="0"/>
                <a:cs typeface="Arial" panose="020B0604020202020204" pitchFamily="34" charset="0"/>
              </a:rPr>
              <a:t>Μεσοθωρακίου</a:t>
            </a:r>
            <a:r>
              <a:rPr lang="el-GR" sz="1600" b="1" dirty="0">
                <a:solidFill>
                  <a:schemeClr val="accent1">
                    <a:lumMod val="50000"/>
                  </a:schemeClr>
                </a:solidFill>
                <a:ea typeface="Cambria" panose="02040503050406030204" pitchFamily="18" charset="0"/>
                <a:cs typeface="Arial" panose="020B0604020202020204" pitchFamily="34" charset="0"/>
              </a:rPr>
              <a:t> </a:t>
            </a:r>
          </a:p>
          <a:p>
            <a:pPr lvl="0">
              <a:buClr>
                <a:schemeClr val="tx1">
                  <a:lumMod val="95000"/>
                  <a:lumOff val="5000"/>
                </a:schemeClr>
              </a:buClr>
            </a:pPr>
            <a:endParaRPr lang="en-GB" sz="1600" b="1" dirty="0">
              <a:solidFill>
                <a:schemeClr val="accent1">
                  <a:lumMod val="50000"/>
                </a:schemeClr>
              </a:solidFill>
              <a:ea typeface="Cambria" panose="02040503050406030204" pitchFamily="18" charset="0"/>
              <a:cs typeface="Arial" panose="020B0604020202020204" pitchFamily="34" charset="0"/>
            </a:endParaRPr>
          </a:p>
          <a:p>
            <a:pPr lvl="0">
              <a:buClr>
                <a:schemeClr val="tx1">
                  <a:lumMod val="95000"/>
                  <a:lumOff val="5000"/>
                </a:schemeClr>
              </a:buClr>
            </a:pPr>
            <a:endParaRPr lang="en-GB" sz="1600" b="1" dirty="0">
              <a:solidFill>
                <a:schemeClr val="accent1">
                  <a:lumMod val="50000"/>
                </a:schemeClr>
              </a:solidFill>
              <a:ea typeface="Cambria" panose="02040503050406030204" pitchFamily="18" charset="0"/>
              <a:cs typeface="Arial" panose="020B0604020202020204" pitchFamily="34" charset="0"/>
            </a:endParaRPr>
          </a:p>
          <a:p>
            <a:pPr marL="0" lvl="0" indent="0">
              <a:buClr>
                <a:schemeClr val="tx1">
                  <a:lumMod val="95000"/>
                  <a:lumOff val="5000"/>
                </a:schemeClr>
              </a:buClr>
              <a:buNone/>
            </a:pPr>
            <a:r>
              <a:rPr lang="el-GR" sz="1600" b="1" dirty="0">
                <a:solidFill>
                  <a:schemeClr val="accent1">
                    <a:lumMod val="50000"/>
                  </a:schemeClr>
                </a:solidFill>
                <a:ea typeface="Cambria" panose="02040503050406030204" pitchFamily="18" charset="0"/>
                <a:cs typeface="Arial" panose="020B0604020202020204" pitchFamily="34" charset="0"/>
              </a:rPr>
              <a:t>Ενδοαγγειακό ΒΛΜΛ ΑLK –θετικό</a:t>
            </a:r>
            <a:endParaRPr lang="en-GB" sz="1600" b="1" dirty="0">
              <a:solidFill>
                <a:schemeClr val="accent1">
                  <a:lumMod val="50000"/>
                </a:schemeClr>
              </a:solidFill>
              <a:ea typeface="Cambria" panose="02040503050406030204" pitchFamily="18" charset="0"/>
              <a:cs typeface="Arial" panose="020B0604020202020204" pitchFamily="34" charset="0"/>
            </a:endParaRP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ΔΒΛΜΛ </a:t>
            </a:r>
            <a:r>
              <a:rPr lang="el-GR" sz="1600" b="1" dirty="0" err="1">
                <a:solidFill>
                  <a:schemeClr val="accent1">
                    <a:lumMod val="50000"/>
                  </a:schemeClr>
                </a:solidFill>
                <a:ea typeface="Cambria" panose="02040503050406030204" pitchFamily="18" charset="0"/>
                <a:cs typeface="Arial" panose="020B0604020202020204" pitchFamily="34" charset="0"/>
              </a:rPr>
              <a:t>Πλασμαβλαστικό</a:t>
            </a:r>
            <a:r>
              <a:rPr lang="el-GR" sz="1600" b="1" dirty="0">
                <a:solidFill>
                  <a:schemeClr val="accent1">
                    <a:lumMod val="50000"/>
                  </a:schemeClr>
                </a:solidFill>
                <a:ea typeface="Cambria" panose="02040503050406030204" pitchFamily="18" charset="0"/>
                <a:cs typeface="Arial" panose="020B0604020202020204" pitchFamily="34" charset="0"/>
              </a:rPr>
              <a:t> λέμφωμα </a:t>
            </a:r>
            <a:endParaRPr lang="en-GB" sz="1600" b="1" dirty="0">
              <a:solidFill>
                <a:schemeClr val="accent1">
                  <a:lumMod val="50000"/>
                </a:schemeClr>
              </a:solidFill>
              <a:ea typeface="Cambria" panose="02040503050406030204" pitchFamily="18" charset="0"/>
              <a:cs typeface="Arial" panose="020B0604020202020204" pitchFamily="34" charset="0"/>
            </a:endParaRP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Πρωτοπαθές λέμφωμα των ορογόνων κοιλοτήτων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ΗΗV-8 + ΔΒΛΜΛ με μη ειδικούς χαρακτήρες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Λέμφωμα </a:t>
            </a:r>
            <a:r>
              <a:rPr lang="el-GR" sz="1600" b="1" dirty="0" err="1">
                <a:solidFill>
                  <a:schemeClr val="accent1">
                    <a:lumMod val="50000"/>
                  </a:schemeClr>
                </a:solidFill>
                <a:ea typeface="Cambria" panose="02040503050406030204" pitchFamily="18" charset="0"/>
                <a:cs typeface="Arial" panose="020B0604020202020204" pitchFamily="34" charset="0"/>
              </a:rPr>
              <a:t>Burkitt</a:t>
            </a:r>
            <a:r>
              <a:rPr lang="el-GR" sz="1600" b="1" dirty="0">
                <a:solidFill>
                  <a:schemeClr val="accent1">
                    <a:lumMod val="50000"/>
                  </a:schemeClr>
                </a:solidFill>
                <a:ea typeface="Cambria" panose="02040503050406030204" pitchFamily="18" charset="0"/>
                <a:cs typeface="Arial" panose="020B0604020202020204" pitchFamily="34" charset="0"/>
              </a:rPr>
              <a:t>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Λέμφωμα μιμούμενο </a:t>
            </a:r>
            <a:r>
              <a:rPr lang="el-GR" sz="1600" b="1" dirty="0" err="1">
                <a:solidFill>
                  <a:schemeClr val="accent1">
                    <a:lumMod val="50000"/>
                  </a:schemeClr>
                </a:solidFill>
                <a:ea typeface="Cambria" panose="02040503050406030204" pitchFamily="18" charset="0"/>
                <a:cs typeface="Arial" panose="020B0604020202020204" pitchFamily="34" charset="0"/>
              </a:rPr>
              <a:t>Burkitt</a:t>
            </a:r>
            <a:r>
              <a:rPr lang="el-GR" sz="1600" b="1" dirty="0">
                <a:solidFill>
                  <a:schemeClr val="accent1">
                    <a:lumMod val="50000"/>
                  </a:schemeClr>
                </a:solidFill>
                <a:ea typeface="Cambria" panose="02040503050406030204" pitchFamily="18" charset="0"/>
                <a:cs typeface="Arial" panose="020B0604020202020204" pitchFamily="34" charset="0"/>
              </a:rPr>
              <a:t> - </a:t>
            </a:r>
            <a:r>
              <a:rPr lang="el-GR" sz="1600" b="1" dirty="0" err="1">
                <a:solidFill>
                  <a:schemeClr val="accent1">
                    <a:lumMod val="50000"/>
                  </a:schemeClr>
                </a:solidFill>
                <a:ea typeface="Cambria" panose="02040503050406030204" pitchFamily="18" charset="0"/>
                <a:cs typeface="Arial" panose="020B0604020202020204" pitchFamily="34" charset="0"/>
              </a:rPr>
              <a:t>like</a:t>
            </a:r>
            <a:r>
              <a:rPr lang="el-GR" sz="1600" b="1" dirty="0">
                <a:solidFill>
                  <a:schemeClr val="accent1">
                    <a:lumMod val="50000"/>
                  </a:schemeClr>
                </a:solidFill>
                <a:ea typeface="Cambria" panose="02040503050406030204" pitchFamily="18" charset="0"/>
                <a:cs typeface="Arial" panose="020B0604020202020204" pitchFamily="34" charset="0"/>
              </a:rPr>
              <a:t> με 11q εκτροπή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Υψηλής κακοήθειας Β λέμφωμα με αναδιατάξεις MYC και BCL-2 και /ή BCL-6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Υψηλής κακοήθειας Β λέμφωμα, με μη ειδικούς χαρακτήρες </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Β-λέμφωμα, αταξινόμητο, με χαρακτήρες ενδιάμεσους μεταξύ ΔΒΛΜΛ και λεμφώματος Hodgkin</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Οζώδες Τ λέμφωμα</a:t>
            </a:r>
          </a:p>
          <a:p>
            <a:pPr lvl="0">
              <a:buClr>
                <a:schemeClr val="tx1">
                  <a:lumMod val="95000"/>
                  <a:lumOff val="5000"/>
                </a:schemeClr>
              </a:buClr>
            </a:pPr>
            <a:r>
              <a:rPr lang="el-GR" sz="1600" b="1" dirty="0">
                <a:solidFill>
                  <a:schemeClr val="accent1">
                    <a:lumMod val="50000"/>
                  </a:schemeClr>
                </a:solidFill>
                <a:ea typeface="Cambria" panose="02040503050406030204" pitchFamily="18" charset="0"/>
                <a:cs typeface="Arial" panose="020B0604020202020204" pitchFamily="34" charset="0"/>
              </a:rPr>
              <a:t>Αναπλαστικό λέμφωμα από μεγάλα κύτταρα, </a:t>
            </a:r>
            <a:r>
              <a:rPr lang="en-US" sz="1600" b="1" dirty="0">
                <a:solidFill>
                  <a:schemeClr val="accent1">
                    <a:lumMod val="50000"/>
                  </a:schemeClr>
                </a:solidFill>
                <a:ea typeface="Cambria" panose="02040503050406030204" pitchFamily="18" charset="0"/>
                <a:cs typeface="Arial" panose="020B0604020202020204" pitchFamily="34" charset="0"/>
              </a:rPr>
              <a:t>ALK</a:t>
            </a:r>
            <a:r>
              <a:rPr lang="el-GR" sz="1600" b="1" dirty="0">
                <a:solidFill>
                  <a:schemeClr val="accent1">
                    <a:lumMod val="50000"/>
                  </a:schemeClr>
                </a:solidFill>
                <a:ea typeface="Cambria" panose="02040503050406030204" pitchFamily="18" charset="0"/>
                <a:cs typeface="Arial" panose="020B0604020202020204" pitchFamily="34" charset="0"/>
              </a:rPr>
              <a:t> αρνητικό</a:t>
            </a:r>
          </a:p>
          <a:p>
            <a:pPr>
              <a:buClr>
                <a:schemeClr val="tx1">
                  <a:lumMod val="95000"/>
                  <a:lumOff val="5000"/>
                </a:schemeClr>
              </a:buClr>
            </a:pPr>
            <a:endParaRPr lang="el-GR" sz="1100" b="1" dirty="0">
              <a:solidFill>
                <a:schemeClr val="accent1">
                  <a:lumMod val="50000"/>
                </a:schemeClr>
              </a:solidFill>
              <a:ea typeface="Cambria" panose="02040503050406030204" pitchFamily="18" charset="0"/>
            </a:endParaRPr>
          </a:p>
        </p:txBody>
      </p:sp>
      <p:sp>
        <p:nvSpPr>
          <p:cNvPr id="5" name="Oval 4">
            <a:extLst>
              <a:ext uri="{FF2B5EF4-FFF2-40B4-BE49-F238E27FC236}">
                <a16:creationId xmlns:a16="http://schemas.microsoft.com/office/drawing/2014/main" id="{A56B7165-2706-4A06-8878-B9361DA738AC}"/>
              </a:ext>
            </a:extLst>
          </p:cNvPr>
          <p:cNvSpPr/>
          <p:nvPr/>
        </p:nvSpPr>
        <p:spPr>
          <a:xfrm>
            <a:off x="1583703" y="2196595"/>
            <a:ext cx="8964891" cy="26416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chemeClr val="bg1"/>
                </a:solidFill>
                <a:ea typeface="Cambria" panose="02040503050406030204" pitchFamily="18" charset="0"/>
              </a:rPr>
              <a:t>Στην τελευταία κατάταξη του </a:t>
            </a:r>
            <a:endParaRPr lang="en-GB" sz="2000" b="1" dirty="0">
              <a:solidFill>
                <a:schemeClr val="bg1"/>
              </a:solidFill>
              <a:ea typeface="Cambria" panose="02040503050406030204" pitchFamily="18" charset="0"/>
            </a:endParaRPr>
          </a:p>
          <a:p>
            <a:pPr algn="ctr"/>
            <a:r>
              <a:rPr lang="el-GR" sz="2000" b="1" dirty="0">
                <a:solidFill>
                  <a:schemeClr val="bg1"/>
                </a:solidFill>
                <a:ea typeface="Cambria" panose="02040503050406030204" pitchFamily="18" charset="0"/>
              </a:rPr>
              <a:t>Παγκόσμιου Οργανισμού Υγείας (ΠΟΥ) περιλαμβάνονται πάνω από 40 ιστολογικοί τύποι ΜΗΛ, </a:t>
            </a:r>
            <a:endParaRPr lang="en-GB" sz="2000" b="1" dirty="0">
              <a:solidFill>
                <a:schemeClr val="bg1"/>
              </a:solidFill>
              <a:ea typeface="Cambria" panose="02040503050406030204" pitchFamily="18" charset="0"/>
            </a:endParaRPr>
          </a:p>
          <a:p>
            <a:pPr algn="ctr"/>
            <a:r>
              <a:rPr lang="el-GR" sz="2000" b="1" dirty="0">
                <a:solidFill>
                  <a:schemeClr val="bg1"/>
                </a:solidFill>
                <a:ea typeface="Cambria" panose="02040503050406030204" pitchFamily="18" charset="0"/>
              </a:rPr>
              <a:t>οι οποίοι διαφέρουν μεταξύ τους σε επίπεδο ιστολογικών, βιολογικών και κλινικών χαρακτηριστικών</a:t>
            </a:r>
            <a:br>
              <a:rPr lang="el-GR" dirty="0">
                <a:solidFill>
                  <a:srgbClr val="C00000"/>
                </a:solidFill>
                <a:latin typeface="Cambria" panose="02040503050406030204" pitchFamily="18" charset="0"/>
                <a:ea typeface="Cambria" panose="02040503050406030204" pitchFamily="18" charset="0"/>
              </a:rPr>
            </a:br>
            <a:endParaRPr lang="el-GR" dirty="0">
              <a:solidFill>
                <a:srgbClr val="C00000"/>
              </a:solidFill>
            </a:endParaRPr>
          </a:p>
        </p:txBody>
      </p:sp>
    </p:spTree>
    <p:extLst>
      <p:ext uri="{BB962C8B-B14F-4D97-AF65-F5344CB8AC3E}">
        <p14:creationId xmlns:p14="http://schemas.microsoft.com/office/powerpoint/2010/main" val="2619152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73760A43-C049-48D2-863A-513F85179670}"/>
              </a:ext>
            </a:extLst>
          </p:cNvPr>
          <p:cNvSpPr/>
          <p:nvPr/>
        </p:nvSpPr>
        <p:spPr>
          <a:xfrm>
            <a:off x="704654" y="1498362"/>
            <a:ext cx="10782691" cy="4611455"/>
          </a:xfrm>
          <a:prstGeom prst="rect">
            <a:avLst/>
          </a:prstGeom>
          <a:effectLst>
            <a:innerShdw blurRad="114300">
              <a:prstClr val="black"/>
            </a:innerShdw>
          </a:effectLst>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lnSpc>
                <a:spcPct val="150000"/>
              </a:lnSpc>
              <a:spcAft>
                <a:spcPts val="0"/>
              </a:spcAft>
              <a:buFont typeface="+mj-lt"/>
              <a:buAutoNum type="arabicPeriod"/>
            </a:pPr>
            <a:r>
              <a:rPr lang="el-GR" b="1" dirty="0">
                <a:solidFill>
                  <a:schemeClr val="accent1">
                    <a:lumMod val="50000"/>
                  </a:schemeClr>
                </a:solidFill>
                <a:ea typeface="Cambria" panose="02040503050406030204" pitchFamily="18" charset="0"/>
              </a:rPr>
              <a:t>Ώριμα Β μη-</a:t>
            </a:r>
            <a:r>
              <a:rPr lang="el-GR" b="1" dirty="0" err="1">
                <a:solidFill>
                  <a:schemeClr val="accent1">
                    <a:lumMod val="50000"/>
                  </a:schemeClr>
                </a:solidFill>
                <a:ea typeface="Cambria" panose="02040503050406030204" pitchFamily="18" charset="0"/>
              </a:rPr>
              <a:t>Hodgkin</a:t>
            </a:r>
            <a:r>
              <a:rPr lang="el-GR" b="1" dirty="0">
                <a:solidFill>
                  <a:schemeClr val="accent1">
                    <a:lumMod val="50000"/>
                  </a:schemeClr>
                </a:solidFill>
                <a:ea typeface="Cambria" panose="02040503050406030204" pitchFamily="18" charset="0"/>
              </a:rPr>
              <a:t> λεμφώματα</a:t>
            </a:r>
            <a:endParaRPr lang="el-GR" sz="2800" b="1" dirty="0">
              <a:solidFill>
                <a:schemeClr val="accent1">
                  <a:lumMod val="50000"/>
                </a:schemeClr>
              </a:solidFill>
              <a:ea typeface="Cambria" panose="02040503050406030204" pitchFamily="18" charset="0"/>
            </a:endParaRPr>
          </a:p>
          <a:p>
            <a:pPr marL="800100" lvl="1" indent="-342900" algn="just">
              <a:lnSpc>
                <a:spcPct val="150000"/>
              </a:lnSpc>
              <a:buFont typeface="+mj-lt"/>
              <a:buAutoNum type="alphaLcPeriod"/>
            </a:pPr>
            <a:r>
              <a:rPr lang="el-GR" dirty="0">
                <a:solidFill>
                  <a:schemeClr val="accent1">
                    <a:lumMod val="50000"/>
                  </a:schemeClr>
                </a:solidFill>
                <a:ea typeface="Cambria" panose="02040503050406030204" pitchFamily="18" charset="0"/>
              </a:rPr>
              <a:t>κυρίως  </a:t>
            </a:r>
            <a:r>
              <a:rPr lang="en-US" dirty="0">
                <a:solidFill>
                  <a:schemeClr val="accent1">
                    <a:lumMod val="50000"/>
                  </a:schemeClr>
                </a:solidFill>
                <a:ea typeface="Cambria" panose="02040503050406030204" pitchFamily="18" charset="0"/>
              </a:rPr>
              <a:t>Burkitt</a:t>
            </a:r>
            <a:r>
              <a:rPr lang="el-GR" dirty="0">
                <a:solidFill>
                  <a:schemeClr val="accent1">
                    <a:lumMod val="50000"/>
                  </a:schemeClr>
                </a:solidFill>
                <a:ea typeface="Cambria" panose="02040503050406030204" pitchFamily="18" charset="0"/>
              </a:rPr>
              <a:t> λέμφωμα  [</a:t>
            </a:r>
            <a:r>
              <a:rPr lang="en-US" dirty="0">
                <a:solidFill>
                  <a:schemeClr val="accent1">
                    <a:lumMod val="50000"/>
                  </a:schemeClr>
                </a:solidFill>
                <a:ea typeface="Cambria" panose="02040503050406030204" pitchFamily="18" charset="0"/>
              </a:rPr>
              <a:t>BL</a:t>
            </a:r>
            <a:r>
              <a:rPr lang="el-GR" dirty="0">
                <a:solidFill>
                  <a:schemeClr val="accent1">
                    <a:lumMod val="50000"/>
                  </a:schemeClr>
                </a:solidFill>
                <a:ea typeface="Cambria" panose="02040503050406030204" pitchFamily="18" charset="0"/>
              </a:rPr>
              <a:t>] και </a:t>
            </a:r>
            <a:endParaRPr lang="el-GR" sz="2800" dirty="0">
              <a:solidFill>
                <a:schemeClr val="accent1">
                  <a:lumMod val="50000"/>
                </a:schemeClr>
              </a:solidFill>
              <a:ea typeface="Cambria" panose="02040503050406030204" pitchFamily="18" charset="0"/>
            </a:endParaRPr>
          </a:p>
          <a:p>
            <a:pPr marL="800100" lvl="1" indent="-342900" algn="just">
              <a:lnSpc>
                <a:spcPct val="150000"/>
              </a:lnSpc>
              <a:buFont typeface="+mj-lt"/>
              <a:buAutoNum type="alphaLcPeriod"/>
            </a:pPr>
            <a:r>
              <a:rPr lang="el-GR" dirty="0">
                <a:solidFill>
                  <a:schemeClr val="accent1">
                    <a:lumMod val="50000"/>
                  </a:schemeClr>
                </a:solidFill>
                <a:ea typeface="Cambria" panose="02040503050406030204" pitchFamily="18" charset="0"/>
              </a:rPr>
              <a:t>Διάχυτο Λέμφωμα από Μεγάλα Β-Λεμφοκύτταρα [</a:t>
            </a:r>
            <a:r>
              <a:rPr lang="en-US" dirty="0">
                <a:solidFill>
                  <a:schemeClr val="accent1">
                    <a:lumMod val="50000"/>
                  </a:schemeClr>
                </a:solidFill>
                <a:ea typeface="Cambria" panose="02040503050406030204" pitchFamily="18" charset="0"/>
              </a:rPr>
              <a:t>DLBCL</a:t>
            </a:r>
            <a:r>
              <a:rPr lang="el-GR" dirty="0">
                <a:solidFill>
                  <a:schemeClr val="accent1">
                    <a:lumMod val="50000"/>
                  </a:schemeClr>
                </a:solidFill>
                <a:ea typeface="Cambria" panose="02040503050406030204" pitchFamily="18" charset="0"/>
              </a:rPr>
              <a:t>])</a:t>
            </a:r>
            <a:endParaRPr lang="el-GR" sz="2800" dirty="0">
              <a:solidFill>
                <a:schemeClr val="accent1">
                  <a:lumMod val="50000"/>
                </a:schemeClr>
              </a:solidFill>
              <a:ea typeface="Cambria" panose="02040503050406030204" pitchFamily="18" charset="0"/>
            </a:endParaRPr>
          </a:p>
          <a:p>
            <a:pPr marL="342900" lvl="0" indent="-342900" algn="just">
              <a:lnSpc>
                <a:spcPct val="150000"/>
              </a:lnSpc>
              <a:buFont typeface="+mj-lt"/>
              <a:buAutoNum type="arabicPeriod"/>
            </a:pPr>
            <a:r>
              <a:rPr lang="el-GR" b="1" dirty="0">
                <a:solidFill>
                  <a:schemeClr val="accent1">
                    <a:lumMod val="50000"/>
                  </a:schemeClr>
                </a:solidFill>
                <a:ea typeface="Cambria" panose="02040503050406030204" pitchFamily="18" charset="0"/>
              </a:rPr>
              <a:t>Λεμφοβλαστικό Λέμφωμα από πρόδρομες μορφές Β και κυρίως Τ κυτταρικής σειράς</a:t>
            </a:r>
            <a:endParaRPr lang="el-GR" sz="2800" b="1" dirty="0">
              <a:solidFill>
                <a:schemeClr val="accent1">
                  <a:lumMod val="50000"/>
                </a:schemeClr>
              </a:solidFill>
              <a:ea typeface="Cambria" panose="02040503050406030204" pitchFamily="18" charset="0"/>
            </a:endParaRPr>
          </a:p>
          <a:p>
            <a:pPr marL="342900" lvl="0" indent="-342900" algn="just">
              <a:lnSpc>
                <a:spcPct val="150000"/>
              </a:lnSpc>
              <a:buFont typeface="+mj-lt"/>
              <a:buAutoNum type="arabicPeriod"/>
            </a:pPr>
            <a:r>
              <a:rPr lang="el-GR" b="1" dirty="0">
                <a:solidFill>
                  <a:schemeClr val="accent1">
                    <a:lumMod val="50000"/>
                  </a:schemeClr>
                </a:solidFill>
                <a:ea typeface="Cambria" panose="02040503050406030204" pitchFamily="18" charset="0"/>
              </a:rPr>
              <a:t>Αναπλαστικό λέμφωμα από μεγάλα κύτταρα Α</a:t>
            </a:r>
            <a:r>
              <a:rPr lang="en-US" b="1" dirty="0">
                <a:solidFill>
                  <a:schemeClr val="accent1">
                    <a:lumMod val="50000"/>
                  </a:schemeClr>
                </a:solidFill>
                <a:ea typeface="Cambria" panose="02040503050406030204" pitchFamily="18" charset="0"/>
              </a:rPr>
              <a:t>LK</a:t>
            </a:r>
            <a:r>
              <a:rPr lang="el-GR" b="1" dirty="0">
                <a:solidFill>
                  <a:schemeClr val="accent1">
                    <a:lumMod val="50000"/>
                  </a:schemeClr>
                </a:solidFill>
                <a:ea typeface="Cambria" panose="02040503050406030204" pitchFamily="18" charset="0"/>
              </a:rPr>
              <a:t> +/-</a:t>
            </a:r>
            <a:endParaRPr lang="el-GR" sz="2800" b="1" dirty="0">
              <a:solidFill>
                <a:schemeClr val="accent1">
                  <a:lumMod val="50000"/>
                </a:schemeClr>
              </a:solidFill>
              <a:ea typeface="Cambria" panose="02040503050406030204" pitchFamily="18" charset="0"/>
            </a:endParaRPr>
          </a:p>
          <a:p>
            <a:pPr marL="342900" lvl="0" indent="-342900" algn="just">
              <a:lnSpc>
                <a:spcPct val="150000"/>
              </a:lnSpc>
              <a:spcAft>
                <a:spcPts val="0"/>
              </a:spcAft>
              <a:buFont typeface="+mj-lt"/>
              <a:buAutoNum type="arabicPeriod"/>
            </a:pPr>
            <a:r>
              <a:rPr lang="el-GR" b="1" dirty="0">
                <a:solidFill>
                  <a:schemeClr val="accent1">
                    <a:lumMod val="50000"/>
                  </a:schemeClr>
                </a:solidFill>
                <a:ea typeface="Cambria" panose="02040503050406030204" pitchFamily="18" charset="0"/>
              </a:rPr>
              <a:t>Λεμφοϋπερπλαστική Νόσος μετά από Μεταμόσχευση (</a:t>
            </a:r>
            <a:r>
              <a:rPr lang="en-US" b="1" dirty="0">
                <a:solidFill>
                  <a:schemeClr val="accent1">
                    <a:lumMod val="50000"/>
                  </a:schemeClr>
                </a:solidFill>
                <a:ea typeface="Cambria" panose="02040503050406030204" pitchFamily="18" charset="0"/>
              </a:rPr>
              <a:t>PTLD</a:t>
            </a:r>
            <a:r>
              <a:rPr lang="el-GR" b="1" dirty="0">
                <a:solidFill>
                  <a:schemeClr val="accent1">
                    <a:lumMod val="50000"/>
                  </a:schemeClr>
                </a:solidFill>
                <a:ea typeface="Cambria" panose="02040503050406030204" pitchFamily="18" charset="0"/>
              </a:rPr>
              <a:t>) </a:t>
            </a:r>
            <a:r>
              <a:rPr lang="el-GR" dirty="0">
                <a:solidFill>
                  <a:schemeClr val="accent1">
                    <a:lumMod val="50000"/>
                  </a:schemeClr>
                </a:solidFill>
                <a:ea typeface="Cambria" panose="02040503050406030204" pitchFamily="18" charset="0"/>
              </a:rPr>
              <a:t>έχοντας κυρίως φαινότυπο </a:t>
            </a:r>
            <a:r>
              <a:rPr lang="en-US" dirty="0">
                <a:solidFill>
                  <a:schemeClr val="accent1">
                    <a:lumMod val="50000"/>
                  </a:schemeClr>
                </a:solidFill>
                <a:ea typeface="Cambria" panose="02040503050406030204" pitchFamily="18" charset="0"/>
              </a:rPr>
              <a:t>BL</a:t>
            </a:r>
            <a:r>
              <a:rPr lang="el-GR" dirty="0">
                <a:solidFill>
                  <a:schemeClr val="accent1">
                    <a:lumMod val="50000"/>
                  </a:schemeClr>
                </a:solidFill>
                <a:ea typeface="Cambria" panose="02040503050406030204" pitchFamily="18" charset="0"/>
              </a:rPr>
              <a:t> και  </a:t>
            </a:r>
            <a:r>
              <a:rPr lang="en-US" dirty="0">
                <a:solidFill>
                  <a:schemeClr val="accent1">
                    <a:lumMod val="50000"/>
                  </a:schemeClr>
                </a:solidFill>
                <a:ea typeface="Cambria" panose="02040503050406030204" pitchFamily="18" charset="0"/>
              </a:rPr>
              <a:t>DLBCL</a:t>
            </a:r>
            <a:r>
              <a:rPr lang="el-GR" dirty="0">
                <a:solidFill>
                  <a:schemeClr val="accent1">
                    <a:lumMod val="50000"/>
                  </a:schemeClr>
                </a:solidFill>
                <a:ea typeface="Cambria" panose="02040503050406030204" pitchFamily="18" charset="0"/>
              </a:rPr>
              <a:t>, ενώ 10% των περιπτώσεων μπορεί να έχει φαινότυπο ώριμου περιφερικού Τ λεμφώματος</a:t>
            </a:r>
            <a:r>
              <a:rPr lang="el-GR" b="1" dirty="0">
                <a:solidFill>
                  <a:schemeClr val="accent1">
                    <a:lumMod val="50000"/>
                  </a:schemeClr>
                </a:solidFill>
                <a:ea typeface="Cambria" panose="02040503050406030204" pitchFamily="18" charset="0"/>
              </a:rPr>
              <a:t>.</a:t>
            </a:r>
          </a:p>
          <a:p>
            <a:pPr lvl="1" algn="just">
              <a:lnSpc>
                <a:spcPct val="150000"/>
              </a:lnSpc>
            </a:pPr>
            <a:r>
              <a:rPr lang="el-GR" b="1" dirty="0">
                <a:solidFill>
                  <a:schemeClr val="accent1">
                    <a:lumMod val="50000"/>
                  </a:schemeClr>
                </a:solidFill>
                <a:ea typeface="Cambria" panose="02040503050406030204" pitchFamily="18" charset="0"/>
              </a:rPr>
              <a:t>Επιπροσθέτως τα </a:t>
            </a:r>
            <a:r>
              <a:rPr lang="en-US" b="1" dirty="0">
                <a:solidFill>
                  <a:schemeClr val="accent1">
                    <a:lumMod val="50000"/>
                  </a:schemeClr>
                </a:solidFill>
                <a:ea typeface="Cambria" panose="02040503050406030204" pitchFamily="18" charset="0"/>
              </a:rPr>
              <a:t>PTLDs</a:t>
            </a:r>
            <a:r>
              <a:rPr lang="el-GR" b="1" dirty="0">
                <a:solidFill>
                  <a:schemeClr val="accent1">
                    <a:lumMod val="50000"/>
                  </a:schemeClr>
                </a:solidFill>
                <a:ea typeface="Cambria" panose="02040503050406030204" pitchFamily="18" charset="0"/>
              </a:rPr>
              <a:t> λεμφώματα ταξινομούνται βάσει της </a:t>
            </a:r>
            <a:r>
              <a:rPr lang="en-US" b="1" dirty="0">
                <a:solidFill>
                  <a:schemeClr val="accent1">
                    <a:lumMod val="50000"/>
                  </a:schemeClr>
                </a:solidFill>
                <a:ea typeface="Cambria" panose="02040503050406030204" pitchFamily="18" charset="0"/>
              </a:rPr>
              <a:t>WHO</a:t>
            </a:r>
            <a:r>
              <a:rPr lang="el-GR" b="1" dirty="0">
                <a:solidFill>
                  <a:schemeClr val="accent1">
                    <a:lumMod val="50000"/>
                  </a:schemeClr>
                </a:solidFill>
                <a:ea typeface="Cambria" panose="02040503050406030204" pitchFamily="18" charset="0"/>
              </a:rPr>
              <a:t> περαιτέρω σε:</a:t>
            </a:r>
          </a:p>
          <a:p>
            <a:pPr marL="800100" lvl="1" indent="-342900" algn="just">
              <a:lnSpc>
                <a:spcPct val="150000"/>
              </a:lnSpc>
              <a:buFont typeface="+mj-lt"/>
              <a:buAutoNum type="alphaLcPeriod"/>
            </a:pPr>
            <a:r>
              <a:rPr lang="el-GR" dirty="0">
                <a:solidFill>
                  <a:schemeClr val="accent1">
                    <a:lumMod val="50000"/>
                  </a:schemeClr>
                </a:solidFill>
                <a:ea typeface="Cambria" panose="02040503050406030204" pitchFamily="18" charset="0"/>
              </a:rPr>
              <a:t>Πρώιμες αλλοιώσεις </a:t>
            </a:r>
            <a:r>
              <a:rPr lang="en-US" dirty="0">
                <a:solidFill>
                  <a:schemeClr val="accent1">
                    <a:lumMod val="50000"/>
                  </a:schemeClr>
                </a:solidFill>
                <a:ea typeface="Cambria" panose="02040503050406030204" pitchFamily="18" charset="0"/>
              </a:rPr>
              <a:t>PTLD</a:t>
            </a:r>
            <a:endParaRPr lang="el-GR" sz="2800" dirty="0">
              <a:solidFill>
                <a:schemeClr val="accent1">
                  <a:lumMod val="50000"/>
                </a:schemeClr>
              </a:solidFill>
              <a:ea typeface="Cambria" panose="02040503050406030204" pitchFamily="18" charset="0"/>
            </a:endParaRPr>
          </a:p>
          <a:p>
            <a:pPr marL="800100" lvl="1" indent="-342900" algn="just">
              <a:lnSpc>
                <a:spcPct val="150000"/>
              </a:lnSpc>
              <a:buFont typeface="+mj-lt"/>
              <a:buAutoNum type="alphaLcPeriod"/>
            </a:pPr>
            <a:r>
              <a:rPr lang="el-GR" dirty="0">
                <a:solidFill>
                  <a:schemeClr val="accent1">
                    <a:lumMod val="50000"/>
                  </a:schemeClr>
                </a:solidFill>
                <a:ea typeface="Cambria" panose="02040503050406030204" pitchFamily="18" charset="0"/>
              </a:rPr>
              <a:t>Πολύμορφο</a:t>
            </a:r>
            <a:r>
              <a:rPr lang="en-US" dirty="0">
                <a:solidFill>
                  <a:schemeClr val="accent1">
                    <a:lumMod val="50000"/>
                  </a:schemeClr>
                </a:solidFill>
                <a:ea typeface="Cambria" panose="02040503050406030204" pitchFamily="18" charset="0"/>
              </a:rPr>
              <a:t> PTLD</a:t>
            </a:r>
            <a:endParaRPr lang="el-GR" sz="2800" dirty="0">
              <a:solidFill>
                <a:schemeClr val="accent1">
                  <a:lumMod val="50000"/>
                </a:schemeClr>
              </a:solidFill>
              <a:ea typeface="Cambria" panose="02040503050406030204" pitchFamily="18" charset="0"/>
            </a:endParaRPr>
          </a:p>
          <a:p>
            <a:pPr marL="800100" lvl="1" indent="-342900" algn="just">
              <a:lnSpc>
                <a:spcPct val="150000"/>
              </a:lnSpc>
              <a:buFont typeface="+mj-lt"/>
              <a:buAutoNum type="alphaLcPeriod"/>
            </a:pPr>
            <a:r>
              <a:rPr lang="el-GR" dirty="0" err="1">
                <a:solidFill>
                  <a:schemeClr val="accent1">
                    <a:lumMod val="50000"/>
                  </a:schemeClr>
                </a:solidFill>
                <a:ea typeface="Cambria" panose="02040503050406030204" pitchFamily="18" charset="0"/>
              </a:rPr>
              <a:t>Μονομορφικό</a:t>
            </a:r>
            <a:r>
              <a:rPr lang="el-GR" dirty="0">
                <a:solidFill>
                  <a:schemeClr val="accent1">
                    <a:lumMod val="50000"/>
                  </a:schemeClr>
                </a:solidFill>
                <a:ea typeface="Cambria" panose="02040503050406030204" pitchFamily="18" charset="0"/>
              </a:rPr>
              <a:t> </a:t>
            </a:r>
            <a:r>
              <a:rPr lang="en-US" dirty="0">
                <a:solidFill>
                  <a:schemeClr val="accent1">
                    <a:lumMod val="50000"/>
                  </a:schemeClr>
                </a:solidFill>
                <a:ea typeface="Cambria" panose="02040503050406030204" pitchFamily="18" charset="0"/>
              </a:rPr>
              <a:t>PTLD</a:t>
            </a:r>
            <a:endParaRPr lang="el-GR" sz="2800" dirty="0">
              <a:solidFill>
                <a:schemeClr val="accent1">
                  <a:lumMod val="50000"/>
                </a:schemeClr>
              </a:solidFill>
              <a:effectLst/>
              <a:ea typeface="Cambria" panose="02040503050406030204" pitchFamily="18" charset="0"/>
            </a:endParaRPr>
          </a:p>
        </p:txBody>
      </p:sp>
      <p:sp>
        <p:nvSpPr>
          <p:cNvPr id="3" name="Τίτλος 1">
            <a:extLst>
              <a:ext uri="{FF2B5EF4-FFF2-40B4-BE49-F238E27FC236}">
                <a16:creationId xmlns:a16="http://schemas.microsoft.com/office/drawing/2014/main" id="{39B37C47-3E8B-4A93-A5B7-207611E86D71}"/>
              </a:ext>
            </a:extLst>
          </p:cNvPr>
          <p:cNvSpPr txBox="1">
            <a:spLocks/>
          </p:cNvSpPr>
          <p:nvPr/>
        </p:nvSpPr>
        <p:spPr>
          <a:xfrm>
            <a:off x="1288111" y="272578"/>
            <a:ext cx="10199234" cy="838088"/>
          </a:xfrm>
          <a:prstGeom prst="rect">
            <a:avLst/>
          </a:prstGeom>
        </p:spPr>
        <p:txBody>
          <a:bodyPr>
            <a:normAutofit/>
          </a:bodyPr>
          <a:lstStyle>
            <a:lvl1pPr algn="l" defTabSz="914400" rtl="0" eaLnBrk="1" latinLnBrk="0" hangingPunct="1">
              <a:lnSpc>
                <a:spcPct val="90000"/>
              </a:lnSpc>
              <a:spcBef>
                <a:spcPct val="0"/>
              </a:spcBef>
              <a:buNone/>
              <a:defRPr sz="4800" b="1" kern="1200" cap="none"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indent="90170" algn="ctr">
              <a:lnSpc>
                <a:spcPct val="150000"/>
              </a:lnSpc>
              <a:spcAft>
                <a:spcPts val="0"/>
              </a:spcAft>
            </a:pPr>
            <a:r>
              <a:rPr lang="el-GR" sz="2400" dirty="0">
                <a:solidFill>
                  <a:schemeClr val="accent1">
                    <a:lumMod val="50000"/>
                  </a:schemeClr>
                </a:solidFill>
                <a:latin typeface="+mn-lt"/>
                <a:ea typeface="Cambria" panose="02040503050406030204" pitchFamily="18" charset="0"/>
                <a:cs typeface="Arial" panose="020B0604020202020204" pitchFamily="34" charset="0"/>
              </a:rPr>
              <a:t>ΚΑΤΗΓΟΡΙΕΣ NHL ΣΕ ΠΑΙΔΙΑ ΚΑΙ ΝΕΑΡΟΥΣ ΕΝΗΛΙΚΕΣ</a:t>
            </a:r>
            <a:endParaRPr lang="el-GR" sz="3600" dirty="0">
              <a:solidFill>
                <a:schemeClr val="accent1">
                  <a:lumMod val="50000"/>
                </a:schemeClr>
              </a:solidFill>
              <a:latin typeface="+mn-lt"/>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6DE54081-0623-47B9-B488-C30852AFC9B8}"/>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1549" y="228712"/>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40086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1A8AA95-9977-4E54-BDD9-03288798392E}"/>
              </a:ext>
            </a:extLst>
          </p:cNvPr>
          <p:cNvSpPr txBox="1"/>
          <p:nvPr/>
        </p:nvSpPr>
        <p:spPr>
          <a:xfrm>
            <a:off x="6881568" y="5580207"/>
            <a:ext cx="5198140" cy="553998"/>
          </a:xfrm>
          <a:prstGeom prst="rect">
            <a:avLst/>
          </a:prstGeom>
          <a:noFill/>
        </p:spPr>
        <p:txBody>
          <a:bodyPr wrap="square">
            <a:spAutoFit/>
          </a:bodyPr>
          <a:lstStyle/>
          <a:p>
            <a:r>
              <a:rPr lang="el-GR" sz="1000" b="1" i="0" dirty="0">
                <a:solidFill>
                  <a:srgbClr val="C00000"/>
                </a:solidFill>
                <a:effectLst/>
              </a:rPr>
              <a:t>Νέα κρούσματα προέρχονται από το SEER 13: 2014-2018</a:t>
            </a:r>
            <a:r>
              <a:rPr lang="el-GR" sz="1000" b="1" i="0" dirty="0">
                <a:solidFill>
                  <a:schemeClr val="accent1">
                    <a:lumMod val="50000"/>
                  </a:schemeClr>
                </a:solidFill>
                <a:effectLst/>
              </a:rPr>
              <a:t> . </a:t>
            </a:r>
            <a:r>
              <a:rPr lang="el-GR" sz="1000" b="1" i="0" dirty="0">
                <a:solidFill>
                  <a:srgbClr val="C00000"/>
                </a:solidFill>
                <a:effectLst/>
              </a:rPr>
              <a:t>Οι θάνατοι προέρχονται από τη θνησιμότητα των ΗΠΑ</a:t>
            </a:r>
            <a:br>
              <a:rPr lang="el-GR" sz="1000" b="1" dirty="0">
                <a:solidFill>
                  <a:srgbClr val="C00000"/>
                </a:solidFill>
              </a:rPr>
            </a:br>
            <a:r>
              <a:rPr lang="el-GR" sz="1000" b="1" i="0" dirty="0">
                <a:solidFill>
                  <a:srgbClr val="C00000"/>
                </a:solidFill>
                <a:effectLst/>
              </a:rPr>
              <a:t>Όλες οι φυλές, και τα δύο φύλα. Οι τιμές είναι προσαρμοσμένες στην ηλικία</a:t>
            </a:r>
            <a:endParaRPr lang="el-GR" sz="1000" b="1" dirty="0">
              <a:solidFill>
                <a:srgbClr val="C00000"/>
              </a:solidFill>
            </a:endParaRPr>
          </a:p>
        </p:txBody>
      </p:sp>
      <p:pic>
        <p:nvPicPr>
          <p:cNvPr id="13" name="Εικόνα 12">
            <a:extLst>
              <a:ext uri="{FF2B5EF4-FFF2-40B4-BE49-F238E27FC236}">
                <a16:creationId xmlns:a16="http://schemas.microsoft.com/office/drawing/2014/main" id="{2242D8FD-4238-437A-89DC-BC3DCFB4452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7412" t="17237" r="3307" b="18224"/>
          <a:stretch/>
        </p:blipFill>
        <p:spPr>
          <a:xfrm>
            <a:off x="6335529" y="2580967"/>
            <a:ext cx="5744179" cy="2618920"/>
          </a:xfrm>
          <a:prstGeom prst="rect">
            <a:avLst/>
          </a:prstGeom>
        </p:spPr>
      </p:pic>
      <p:sp>
        <p:nvSpPr>
          <p:cNvPr id="9" name="TextBox 8">
            <a:extLst>
              <a:ext uri="{FF2B5EF4-FFF2-40B4-BE49-F238E27FC236}">
                <a16:creationId xmlns:a16="http://schemas.microsoft.com/office/drawing/2014/main" id="{AC952EDB-69E1-487A-836D-31A3CD994970}"/>
              </a:ext>
            </a:extLst>
          </p:cNvPr>
          <p:cNvSpPr txBox="1"/>
          <p:nvPr/>
        </p:nvSpPr>
        <p:spPr>
          <a:xfrm>
            <a:off x="353962" y="1091200"/>
            <a:ext cx="8558778" cy="369332"/>
          </a:xfrm>
          <a:prstGeom prst="rect">
            <a:avLst/>
          </a:prstGeom>
          <a:noFill/>
        </p:spPr>
        <p:txBody>
          <a:bodyPr wrap="square">
            <a:spAutoFit/>
          </a:bodyPr>
          <a:lstStyle/>
          <a:p>
            <a:r>
              <a:rPr lang="el-GR" b="1" dirty="0">
                <a:solidFill>
                  <a:srgbClr val="C00000"/>
                </a:solidFill>
              </a:rPr>
              <a:t>Συνολικά τα μη-</a:t>
            </a:r>
            <a:r>
              <a:rPr lang="el-GR" b="1" dirty="0" err="1">
                <a:solidFill>
                  <a:srgbClr val="C00000"/>
                </a:solidFill>
              </a:rPr>
              <a:t>Hodgkin</a:t>
            </a:r>
            <a:r>
              <a:rPr lang="el-GR" b="1" dirty="0">
                <a:solidFill>
                  <a:srgbClr val="C00000"/>
                </a:solidFill>
              </a:rPr>
              <a:t> (ΝHL) λεμφώματα είναι η πιο συχνή αιματολογική νεοπλασία</a:t>
            </a:r>
          </a:p>
        </p:txBody>
      </p:sp>
      <p:sp>
        <p:nvSpPr>
          <p:cNvPr id="7" name="TextBox 6">
            <a:extLst>
              <a:ext uri="{FF2B5EF4-FFF2-40B4-BE49-F238E27FC236}">
                <a16:creationId xmlns:a16="http://schemas.microsoft.com/office/drawing/2014/main" id="{5245552C-F184-4217-A88E-ED35B53B07C6}"/>
              </a:ext>
            </a:extLst>
          </p:cNvPr>
          <p:cNvSpPr txBox="1"/>
          <p:nvPr/>
        </p:nvSpPr>
        <p:spPr>
          <a:xfrm>
            <a:off x="353962" y="424934"/>
            <a:ext cx="2568347" cy="470612"/>
          </a:xfrm>
          <a:prstGeom prst="rect">
            <a:avLst/>
          </a:prstGeom>
          <a:noFill/>
        </p:spPr>
        <p:txBody>
          <a:bodyPr wrap="square">
            <a:spAutoFit/>
          </a:bodyPr>
          <a:lstStyle/>
          <a:p>
            <a:pPr algn="ctr"/>
            <a:r>
              <a:rPr lang="el-GR" sz="2400" b="1" i="0" dirty="0">
                <a:solidFill>
                  <a:schemeClr val="accent1">
                    <a:lumMod val="50000"/>
                  </a:schemeClr>
                </a:solidFill>
                <a:effectLst/>
              </a:rPr>
              <a:t>Επιδημιολογία</a:t>
            </a:r>
            <a:endParaRPr lang="el-GR" sz="2400" dirty="0">
              <a:solidFill>
                <a:schemeClr val="accent1">
                  <a:lumMod val="50000"/>
                </a:schemeClr>
              </a:solidFill>
            </a:endParaRPr>
          </a:p>
        </p:txBody>
      </p:sp>
      <p:pic>
        <p:nvPicPr>
          <p:cNvPr id="8" name="Picture 3">
            <a:extLst>
              <a:ext uri="{FF2B5EF4-FFF2-40B4-BE49-F238E27FC236}">
                <a16:creationId xmlns:a16="http://schemas.microsoft.com/office/drawing/2014/main" id="{BABDB07C-5821-4407-8130-DEE3FDD8C65F}"/>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47339" y="146657"/>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767DF2F0-D08B-446E-8BA2-78915AAEBD6E}"/>
              </a:ext>
            </a:extLst>
          </p:cNvPr>
          <p:cNvSpPr txBox="1"/>
          <p:nvPr/>
        </p:nvSpPr>
        <p:spPr>
          <a:xfrm>
            <a:off x="241101" y="2059157"/>
            <a:ext cx="6094428" cy="3662541"/>
          </a:xfrm>
          <a:prstGeom prst="rect">
            <a:avLst/>
          </a:prstGeom>
          <a:noFill/>
        </p:spPr>
        <p:txBody>
          <a:bodyPr wrap="square">
            <a:spAutoFit/>
          </a:bodyPr>
          <a:lstStyle/>
          <a:p>
            <a:pPr algn="l"/>
            <a:r>
              <a:rPr lang="el-GR" sz="1800" b="1" i="0" dirty="0">
                <a:solidFill>
                  <a:schemeClr val="bg2">
                    <a:lumMod val="50000"/>
                  </a:schemeClr>
                </a:solidFill>
                <a:effectLst/>
              </a:rPr>
              <a:t>Ποσοστό νέων περιπτώσεων και θανάτων ανά 100.000:</a:t>
            </a:r>
            <a:r>
              <a:rPr lang="el-GR" sz="1800" b="0" i="0" dirty="0">
                <a:solidFill>
                  <a:schemeClr val="bg2">
                    <a:lumMod val="50000"/>
                  </a:schemeClr>
                </a:solidFill>
                <a:effectLst/>
              </a:rPr>
              <a:t> </a:t>
            </a:r>
          </a:p>
          <a:p>
            <a:pPr marL="285750" indent="-285750" algn="l">
              <a:buClr>
                <a:schemeClr val="accent1">
                  <a:lumMod val="50000"/>
                </a:schemeClr>
              </a:buClr>
              <a:buFont typeface="Arial" panose="020B0604020202020204" pitchFamily="34" charset="0"/>
              <a:buChar char="•"/>
            </a:pPr>
            <a:r>
              <a:rPr lang="el-GR" sz="1600" b="1" i="1" dirty="0">
                <a:solidFill>
                  <a:schemeClr val="accent1">
                    <a:lumMod val="50000"/>
                  </a:schemeClr>
                </a:solidFill>
                <a:effectLst/>
              </a:rPr>
              <a:t>Το ποσοστό των νέων περιπτώσεων </a:t>
            </a:r>
            <a:r>
              <a:rPr lang="el-GR" sz="1600" b="0" i="0" dirty="0">
                <a:solidFill>
                  <a:schemeClr val="accent1">
                    <a:lumMod val="50000"/>
                  </a:schemeClr>
                </a:solidFill>
                <a:effectLst/>
              </a:rPr>
              <a:t>μη-</a:t>
            </a:r>
            <a:r>
              <a:rPr lang="el-GR" sz="1600" b="0" i="0" dirty="0" err="1">
                <a:solidFill>
                  <a:schemeClr val="accent1">
                    <a:lumMod val="50000"/>
                  </a:schemeClr>
                </a:solidFill>
                <a:effectLst/>
              </a:rPr>
              <a:t>Hodgkin</a:t>
            </a:r>
            <a:r>
              <a:rPr lang="el-GR" sz="1600" b="0" i="0" dirty="0">
                <a:solidFill>
                  <a:schemeClr val="accent1">
                    <a:lumMod val="50000"/>
                  </a:schemeClr>
                </a:solidFill>
                <a:effectLst/>
              </a:rPr>
              <a:t> λεμφωμάτων  ήταν 19,6 ανά 100.000 άνδρες και γυναίκες ετησίως</a:t>
            </a:r>
          </a:p>
          <a:p>
            <a:pPr marL="285750" indent="-285750" algn="l">
              <a:buClr>
                <a:schemeClr val="accent1">
                  <a:lumMod val="50000"/>
                </a:schemeClr>
              </a:buClr>
              <a:buFont typeface="Arial" panose="020B0604020202020204" pitchFamily="34" charset="0"/>
              <a:buChar char="•"/>
            </a:pPr>
            <a:r>
              <a:rPr lang="el-GR" sz="1600" b="1" i="0" dirty="0">
                <a:solidFill>
                  <a:schemeClr val="accent1">
                    <a:lumMod val="50000"/>
                  </a:schemeClr>
                </a:solidFill>
                <a:effectLst/>
              </a:rPr>
              <a:t>Το ποσοστό θνησιμότητας </a:t>
            </a:r>
            <a:r>
              <a:rPr lang="el-GR" sz="1600" b="0" i="0" dirty="0">
                <a:solidFill>
                  <a:schemeClr val="accent1">
                    <a:lumMod val="50000"/>
                  </a:schemeClr>
                </a:solidFill>
                <a:effectLst/>
              </a:rPr>
              <a:t>ήταν 5,4 ανά 100.000 άνδρες και γυναίκες ετησίως</a:t>
            </a:r>
          </a:p>
          <a:p>
            <a:pPr marL="285750" indent="-285750" algn="l">
              <a:buClr>
                <a:schemeClr val="accent1">
                  <a:lumMod val="50000"/>
                </a:schemeClr>
              </a:buClr>
              <a:buFont typeface="Arial" panose="020B0604020202020204" pitchFamily="34" charset="0"/>
              <a:buChar char="•"/>
            </a:pPr>
            <a:endParaRPr lang="el-GR" dirty="0">
              <a:solidFill>
                <a:schemeClr val="accent1">
                  <a:lumMod val="50000"/>
                </a:schemeClr>
              </a:solidFill>
            </a:endParaRPr>
          </a:p>
          <a:p>
            <a:pPr algn="l"/>
            <a:r>
              <a:rPr lang="el-GR" sz="1800" b="1" dirty="0">
                <a:solidFill>
                  <a:schemeClr val="bg2">
                    <a:lumMod val="50000"/>
                  </a:schemeClr>
                </a:solidFill>
              </a:rPr>
              <a:t>Κ</a:t>
            </a:r>
            <a:r>
              <a:rPr lang="el-GR" sz="1800" b="1" i="0" dirty="0">
                <a:solidFill>
                  <a:schemeClr val="bg2">
                    <a:lumMod val="50000"/>
                  </a:schemeClr>
                </a:solidFill>
                <a:effectLst/>
              </a:rPr>
              <a:t>ίνδυνος ανάπτυξης </a:t>
            </a:r>
            <a:r>
              <a:rPr lang="el-GR" sz="1800" b="0" i="0" dirty="0">
                <a:solidFill>
                  <a:schemeClr val="bg2">
                    <a:lumMod val="50000"/>
                  </a:schemeClr>
                </a:solidFill>
                <a:effectLst/>
              </a:rPr>
              <a:t> : </a:t>
            </a:r>
          </a:p>
          <a:p>
            <a:pPr marL="285750" indent="-285750" algn="just">
              <a:buClr>
                <a:schemeClr val="accent1">
                  <a:lumMod val="50000"/>
                </a:schemeClr>
              </a:buClr>
              <a:buFont typeface="Arial" panose="020B0604020202020204" pitchFamily="34" charset="0"/>
              <a:buChar char="•"/>
            </a:pPr>
            <a:r>
              <a:rPr lang="el-GR" sz="1600" b="1" i="0" dirty="0">
                <a:solidFill>
                  <a:schemeClr val="accent1">
                    <a:lumMod val="50000"/>
                  </a:schemeClr>
                </a:solidFill>
                <a:effectLst/>
              </a:rPr>
              <a:t>Περίπου 2,1 % των ανδρών και των γυναικών </a:t>
            </a:r>
            <a:r>
              <a:rPr lang="el-GR" sz="1600" b="0" i="0" dirty="0">
                <a:solidFill>
                  <a:schemeClr val="accent1">
                    <a:lumMod val="50000"/>
                  </a:schemeClr>
                </a:solidFill>
                <a:effectLst/>
              </a:rPr>
              <a:t>θα διαγνωστούν με μη-</a:t>
            </a:r>
            <a:r>
              <a:rPr lang="el-GR" sz="1600" b="0" i="0" dirty="0" err="1">
                <a:solidFill>
                  <a:schemeClr val="accent1">
                    <a:lumMod val="50000"/>
                  </a:schemeClr>
                </a:solidFill>
                <a:effectLst/>
              </a:rPr>
              <a:t>Hodgkin</a:t>
            </a:r>
            <a:r>
              <a:rPr lang="el-GR" sz="1600" b="0" i="0" dirty="0">
                <a:solidFill>
                  <a:schemeClr val="accent1">
                    <a:lumMod val="50000"/>
                  </a:schemeClr>
                </a:solidFill>
                <a:effectLst/>
              </a:rPr>
              <a:t> λέμφωμα κάποια στιγμή κατά τη διάρκεια της ζωής τους, με βάση τα δεδομένα </a:t>
            </a:r>
            <a:r>
              <a:rPr lang="en-GB" sz="1600" b="0" i="0" dirty="0">
                <a:solidFill>
                  <a:schemeClr val="accent1">
                    <a:lumMod val="50000"/>
                  </a:schemeClr>
                </a:solidFill>
                <a:effectLst/>
              </a:rPr>
              <a:t>SEER </a:t>
            </a:r>
            <a:r>
              <a:rPr lang="el-GR" sz="1600" b="0" i="0" dirty="0">
                <a:solidFill>
                  <a:schemeClr val="accent1">
                    <a:lumMod val="50000"/>
                  </a:schemeClr>
                </a:solidFill>
                <a:effectLst/>
              </a:rPr>
              <a:t> 2016-2018</a:t>
            </a:r>
          </a:p>
          <a:p>
            <a:pPr marL="285750" indent="-285750" algn="just">
              <a:buClr>
                <a:schemeClr val="accent1">
                  <a:lumMod val="50000"/>
                </a:schemeClr>
              </a:buClr>
              <a:buFont typeface="Arial" panose="020B0604020202020204" pitchFamily="34" charset="0"/>
              <a:buChar char="•"/>
            </a:pPr>
            <a:endParaRPr lang="el-GR" sz="1600" b="0" i="0" dirty="0">
              <a:solidFill>
                <a:schemeClr val="accent1">
                  <a:lumMod val="50000"/>
                </a:schemeClr>
              </a:solidFill>
              <a:effectLst/>
            </a:endParaRPr>
          </a:p>
          <a:p>
            <a:pPr algn="l"/>
            <a:r>
              <a:rPr lang="el-GR" sz="1800" b="1" i="0" dirty="0" err="1">
                <a:solidFill>
                  <a:schemeClr val="bg2">
                    <a:lumMod val="50000"/>
                  </a:schemeClr>
                </a:solidFill>
                <a:effectLst/>
              </a:rPr>
              <a:t>Επιπολασμός</a:t>
            </a:r>
            <a:r>
              <a:rPr lang="el-GR" sz="1800" b="1" i="0" dirty="0">
                <a:solidFill>
                  <a:schemeClr val="bg2">
                    <a:lumMod val="50000"/>
                  </a:schemeClr>
                </a:solidFill>
                <a:effectLst/>
              </a:rPr>
              <a:t> </a:t>
            </a:r>
            <a:r>
              <a:rPr lang="en-GB" sz="1800" b="1" i="0" dirty="0">
                <a:solidFill>
                  <a:schemeClr val="bg2">
                    <a:lumMod val="50000"/>
                  </a:schemeClr>
                </a:solidFill>
                <a:effectLst/>
              </a:rPr>
              <a:t>NHL</a:t>
            </a:r>
            <a:r>
              <a:rPr lang="el-GR" sz="1800" b="0" i="0" dirty="0">
                <a:solidFill>
                  <a:schemeClr val="bg2">
                    <a:lumMod val="50000"/>
                  </a:schemeClr>
                </a:solidFill>
                <a:effectLst/>
              </a:rPr>
              <a:t>: </a:t>
            </a:r>
          </a:p>
          <a:p>
            <a:pPr marL="285750" indent="-285750" algn="l">
              <a:buClr>
                <a:schemeClr val="accent1">
                  <a:lumMod val="50000"/>
                </a:schemeClr>
              </a:buClr>
              <a:buFont typeface="Arial" panose="020B0604020202020204" pitchFamily="34" charset="0"/>
              <a:buChar char="•"/>
            </a:pPr>
            <a:r>
              <a:rPr lang="el-GR" sz="1600" b="0" i="0" dirty="0">
                <a:solidFill>
                  <a:schemeClr val="accent1">
                    <a:lumMod val="50000"/>
                  </a:schemeClr>
                </a:solidFill>
                <a:effectLst/>
              </a:rPr>
              <a:t>Το 2018, εκτιμάται ότι </a:t>
            </a:r>
            <a:r>
              <a:rPr lang="el-GR" sz="1600" b="1" i="0" dirty="0">
                <a:solidFill>
                  <a:schemeClr val="accent1">
                    <a:lumMod val="50000"/>
                  </a:schemeClr>
                </a:solidFill>
                <a:effectLst/>
              </a:rPr>
              <a:t>743.176 άτομα ζούσαν με λέμφωμα μη-</a:t>
            </a:r>
            <a:r>
              <a:rPr lang="el-GR" sz="1600" b="1" i="0" dirty="0" err="1">
                <a:solidFill>
                  <a:schemeClr val="accent1">
                    <a:lumMod val="50000"/>
                  </a:schemeClr>
                </a:solidFill>
                <a:effectLst/>
              </a:rPr>
              <a:t>Hodgkin</a:t>
            </a:r>
            <a:r>
              <a:rPr lang="el-GR" sz="1600" b="0" i="0" dirty="0">
                <a:solidFill>
                  <a:schemeClr val="accent1">
                    <a:lumMod val="50000"/>
                  </a:schemeClr>
                </a:solidFill>
                <a:effectLst/>
              </a:rPr>
              <a:t> στις Ηνωμένες Πολιτείες</a:t>
            </a:r>
          </a:p>
        </p:txBody>
      </p:sp>
    </p:spTree>
    <p:extLst>
      <p:ext uri="{BB962C8B-B14F-4D97-AF65-F5344CB8AC3E}">
        <p14:creationId xmlns:p14="http://schemas.microsoft.com/office/powerpoint/2010/main" val="215043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3F1FBE19-E3A7-496B-B841-5A8C5E2A6116}"/>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0511" y="185673"/>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62F607A5-578C-4894-88AC-9292E34F5A05}"/>
              </a:ext>
            </a:extLst>
          </p:cNvPr>
          <p:cNvSpPr txBox="1"/>
          <p:nvPr/>
        </p:nvSpPr>
        <p:spPr>
          <a:xfrm>
            <a:off x="825942" y="577878"/>
            <a:ext cx="10625617" cy="830997"/>
          </a:xfrm>
          <a:prstGeom prst="rect">
            <a:avLst/>
          </a:prstGeom>
          <a:noFill/>
        </p:spPr>
        <p:txBody>
          <a:bodyPr wrap="square">
            <a:spAutoFit/>
          </a:bodyPr>
          <a:lstStyle/>
          <a:p>
            <a:pPr algn="ctr"/>
            <a:r>
              <a:rPr lang="el-GR" sz="2400" b="1" i="0" dirty="0">
                <a:solidFill>
                  <a:schemeClr val="accent1">
                    <a:lumMod val="50000"/>
                  </a:schemeClr>
                </a:solidFill>
                <a:effectLst/>
              </a:rPr>
              <a:t>Πόσοι άνθρωποι επιβιώνουν 5 χρόνια ή περισσότερο μετά τη διάγνωση με </a:t>
            </a:r>
          </a:p>
          <a:p>
            <a:pPr algn="ctr"/>
            <a:r>
              <a:rPr lang="el-GR" sz="2400" b="1" i="0" dirty="0">
                <a:solidFill>
                  <a:schemeClr val="accent1">
                    <a:lumMod val="50000"/>
                  </a:schemeClr>
                </a:solidFill>
                <a:effectLst/>
              </a:rPr>
              <a:t>μη-</a:t>
            </a:r>
            <a:r>
              <a:rPr lang="el-GR" sz="2400" b="1" i="0" dirty="0" err="1">
                <a:solidFill>
                  <a:schemeClr val="accent1">
                    <a:lumMod val="50000"/>
                  </a:schemeClr>
                </a:solidFill>
                <a:effectLst/>
              </a:rPr>
              <a:t>Hodgkin</a:t>
            </a:r>
            <a:r>
              <a:rPr lang="el-GR" sz="2400" b="1" i="0" dirty="0">
                <a:solidFill>
                  <a:schemeClr val="accent1">
                    <a:lumMod val="50000"/>
                  </a:schemeClr>
                </a:solidFill>
                <a:effectLst/>
              </a:rPr>
              <a:t> λέμφωμα;</a:t>
            </a:r>
          </a:p>
        </p:txBody>
      </p:sp>
      <p:sp>
        <p:nvSpPr>
          <p:cNvPr id="9" name="TextBox 8">
            <a:extLst>
              <a:ext uri="{FF2B5EF4-FFF2-40B4-BE49-F238E27FC236}">
                <a16:creationId xmlns:a16="http://schemas.microsoft.com/office/drawing/2014/main" id="{A57E2A9D-5CE4-4934-9021-4445C1DD31E0}"/>
              </a:ext>
            </a:extLst>
          </p:cNvPr>
          <p:cNvSpPr txBox="1"/>
          <p:nvPr/>
        </p:nvSpPr>
        <p:spPr>
          <a:xfrm>
            <a:off x="5779949" y="5555924"/>
            <a:ext cx="6248653" cy="577081"/>
          </a:xfrm>
          <a:prstGeom prst="rect">
            <a:avLst/>
          </a:prstGeom>
          <a:noFill/>
        </p:spPr>
        <p:txBody>
          <a:bodyPr wrap="square">
            <a:spAutoFit/>
          </a:bodyPr>
          <a:lstStyle/>
          <a:p>
            <a:pPr algn="r"/>
            <a:r>
              <a:rPr lang="el-GR" sz="1050" b="1" i="0" dirty="0">
                <a:solidFill>
                  <a:srgbClr val="C00000"/>
                </a:solidFill>
                <a:effectLst/>
              </a:rPr>
              <a:t>Βασίζεται σε δεδομένα από το SEER 18 :2011–2017</a:t>
            </a:r>
          </a:p>
          <a:p>
            <a:pPr marL="171450" indent="-171450" algn="r">
              <a:buClr>
                <a:schemeClr val="accent1">
                  <a:lumMod val="50000"/>
                </a:schemeClr>
              </a:buClr>
              <a:buFont typeface="Arial" panose="020B0604020202020204" pitchFamily="34" charset="0"/>
              <a:buChar char="•"/>
            </a:pPr>
            <a:r>
              <a:rPr lang="el-GR" sz="1050" b="1" i="0" dirty="0">
                <a:solidFill>
                  <a:schemeClr val="accent1">
                    <a:lumMod val="50000"/>
                  </a:schemeClr>
                </a:solidFill>
                <a:effectLst/>
              </a:rPr>
              <a:t>Οι </a:t>
            </a:r>
            <a:r>
              <a:rPr lang="el-GR" sz="1050" b="1" dirty="0" err="1">
                <a:solidFill>
                  <a:schemeClr val="accent1">
                    <a:lumMod val="50000"/>
                  </a:schemeClr>
                </a:solidFill>
              </a:rPr>
              <a:t>σιέλ</a:t>
            </a:r>
            <a:r>
              <a:rPr lang="el-GR" sz="1050" b="1" dirty="0">
                <a:solidFill>
                  <a:schemeClr val="accent1">
                    <a:lumMod val="50000"/>
                  </a:schemeClr>
                </a:solidFill>
              </a:rPr>
              <a:t> </a:t>
            </a:r>
            <a:r>
              <a:rPr lang="el-GR" sz="1050" b="1" i="0" dirty="0">
                <a:solidFill>
                  <a:schemeClr val="accent1">
                    <a:lumMod val="50000"/>
                  </a:schemeClr>
                </a:solidFill>
                <a:effectLst/>
              </a:rPr>
              <a:t>φιγούρες αντιπροσωπεύουν τους ασθενείς που πέθαναν από λέμφωμα μη-</a:t>
            </a:r>
            <a:r>
              <a:rPr lang="el-GR" sz="1050" b="1" i="0" dirty="0" err="1">
                <a:solidFill>
                  <a:schemeClr val="accent1">
                    <a:lumMod val="50000"/>
                  </a:schemeClr>
                </a:solidFill>
                <a:effectLst/>
              </a:rPr>
              <a:t>Hodgkin</a:t>
            </a:r>
            <a:r>
              <a:rPr lang="el-GR" sz="1050" b="1" i="0" dirty="0">
                <a:solidFill>
                  <a:schemeClr val="accent1">
                    <a:lumMod val="50000"/>
                  </a:schemeClr>
                </a:solidFill>
                <a:effectLst/>
              </a:rPr>
              <a:t> </a:t>
            </a:r>
          </a:p>
          <a:p>
            <a:pPr marL="171450" indent="-171450" algn="r">
              <a:buClr>
                <a:schemeClr val="accent1">
                  <a:lumMod val="50000"/>
                </a:schemeClr>
              </a:buClr>
              <a:buFont typeface="Arial" panose="020B0604020202020204" pitchFamily="34" charset="0"/>
              <a:buChar char="•"/>
            </a:pPr>
            <a:r>
              <a:rPr lang="el-GR" sz="1050" b="1" i="0" dirty="0">
                <a:solidFill>
                  <a:schemeClr val="accent1">
                    <a:lumMod val="50000"/>
                  </a:schemeClr>
                </a:solidFill>
                <a:effectLst/>
              </a:rPr>
              <a:t>Οι πράσινες φιγούρες αντιπροσωπεύουν τους ασθενείς  που έχουν επιβιώσει 5 χρόνια ή περισσότερο</a:t>
            </a:r>
            <a:endParaRPr lang="el-GR" sz="1050" b="1" dirty="0">
              <a:solidFill>
                <a:schemeClr val="accent1">
                  <a:lumMod val="50000"/>
                </a:schemeClr>
              </a:solidFill>
            </a:endParaRPr>
          </a:p>
        </p:txBody>
      </p:sp>
      <p:pic>
        <p:nvPicPr>
          <p:cNvPr id="11" name="Εικόνα 10">
            <a:extLst>
              <a:ext uri="{FF2B5EF4-FFF2-40B4-BE49-F238E27FC236}">
                <a16:creationId xmlns:a16="http://schemas.microsoft.com/office/drawing/2014/main" id="{6B169942-5D8F-4B1B-9BA9-8D380535196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Lst>
          </a:blip>
          <a:srcRect l="16831" t="22425" r="12388" b="33233"/>
          <a:stretch/>
        </p:blipFill>
        <p:spPr>
          <a:xfrm>
            <a:off x="4623594" y="1857080"/>
            <a:ext cx="7088957" cy="3053695"/>
          </a:xfrm>
          <a:prstGeom prst="rect">
            <a:avLst/>
          </a:prstGeom>
        </p:spPr>
      </p:pic>
      <p:pic>
        <p:nvPicPr>
          <p:cNvPr id="5" name="Εικόνα 4">
            <a:extLst>
              <a:ext uri="{FF2B5EF4-FFF2-40B4-BE49-F238E27FC236}">
                <a16:creationId xmlns:a16="http://schemas.microsoft.com/office/drawing/2014/main" id="{135E7F63-21B1-418A-8D5B-286B30F4A93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rcRect l="9980" t="14297" r="16355" b="25973"/>
          <a:stretch/>
        </p:blipFill>
        <p:spPr>
          <a:xfrm>
            <a:off x="320511" y="2109248"/>
            <a:ext cx="4162292" cy="2639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84824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B2CFA236-69A6-4788-BD9F-1277EE8393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65623" t="6529" r="2994" b="31254"/>
          <a:stretch/>
        </p:blipFill>
        <p:spPr>
          <a:xfrm>
            <a:off x="10020434" y="832306"/>
            <a:ext cx="1786641" cy="2139886"/>
          </a:xfrm>
          <a:prstGeom prst="rect">
            <a:avLst/>
          </a:prstGeom>
        </p:spPr>
      </p:pic>
      <p:pic>
        <p:nvPicPr>
          <p:cNvPr id="7" name="Εικόνα 6">
            <a:extLst>
              <a:ext uri="{FF2B5EF4-FFF2-40B4-BE49-F238E27FC236}">
                <a16:creationId xmlns:a16="http://schemas.microsoft.com/office/drawing/2014/main" id="{77FBD842-FE71-49E7-B679-9E186ED377C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4215" t="4397" r="31711" b="9767"/>
          <a:stretch/>
        </p:blipFill>
        <p:spPr>
          <a:xfrm>
            <a:off x="6159519" y="904973"/>
            <a:ext cx="2668393" cy="2215299"/>
          </a:xfrm>
          <a:prstGeom prst="rect">
            <a:avLst/>
          </a:prstGeom>
        </p:spPr>
      </p:pic>
      <p:sp>
        <p:nvSpPr>
          <p:cNvPr id="6" name="TextBox 5">
            <a:extLst>
              <a:ext uri="{FF2B5EF4-FFF2-40B4-BE49-F238E27FC236}">
                <a16:creationId xmlns:a16="http://schemas.microsoft.com/office/drawing/2014/main" id="{AB0FCAE0-5C20-4E47-9494-257A233DC2C8}"/>
              </a:ext>
            </a:extLst>
          </p:cNvPr>
          <p:cNvSpPr txBox="1"/>
          <p:nvPr/>
        </p:nvSpPr>
        <p:spPr>
          <a:xfrm>
            <a:off x="9421526" y="123374"/>
            <a:ext cx="2568347" cy="470612"/>
          </a:xfrm>
          <a:prstGeom prst="rect">
            <a:avLst/>
          </a:prstGeom>
          <a:noFill/>
        </p:spPr>
        <p:txBody>
          <a:bodyPr wrap="square">
            <a:spAutoFit/>
          </a:bodyPr>
          <a:lstStyle/>
          <a:p>
            <a:pPr algn="ctr"/>
            <a:r>
              <a:rPr lang="el-GR" sz="2400" b="1" i="0" dirty="0">
                <a:solidFill>
                  <a:schemeClr val="accent1">
                    <a:lumMod val="50000"/>
                  </a:schemeClr>
                </a:solidFill>
                <a:effectLst/>
              </a:rPr>
              <a:t>Επιδημιολογία</a:t>
            </a:r>
            <a:endParaRPr lang="el-GR" sz="2400" dirty="0">
              <a:solidFill>
                <a:schemeClr val="accent1">
                  <a:lumMod val="50000"/>
                </a:schemeClr>
              </a:solidFill>
            </a:endParaRPr>
          </a:p>
        </p:txBody>
      </p:sp>
      <p:sp>
        <p:nvSpPr>
          <p:cNvPr id="8" name="TextBox 7">
            <a:extLst>
              <a:ext uri="{FF2B5EF4-FFF2-40B4-BE49-F238E27FC236}">
                <a16:creationId xmlns:a16="http://schemas.microsoft.com/office/drawing/2014/main" id="{D7E0C840-5B3B-4313-A4FA-DED8C6C94E6C}"/>
              </a:ext>
            </a:extLst>
          </p:cNvPr>
          <p:cNvSpPr txBox="1"/>
          <p:nvPr/>
        </p:nvSpPr>
        <p:spPr>
          <a:xfrm>
            <a:off x="257833" y="1804111"/>
            <a:ext cx="5901686" cy="646331"/>
          </a:xfrm>
          <a:prstGeom prst="rect">
            <a:avLst/>
          </a:prstGeom>
          <a:noFill/>
        </p:spPr>
        <p:txBody>
          <a:bodyPr wrap="square">
            <a:spAutoFit/>
          </a:bodyPr>
          <a:lstStyle/>
          <a:p>
            <a:pPr>
              <a:buClr>
                <a:schemeClr val="accent1">
                  <a:lumMod val="50000"/>
                </a:schemeClr>
              </a:buClr>
            </a:pPr>
            <a:endParaRPr lang="el-GR" b="1" dirty="0">
              <a:solidFill>
                <a:schemeClr val="accent1">
                  <a:lumMod val="50000"/>
                </a:schemeClr>
              </a:solidFill>
            </a:endParaRPr>
          </a:p>
          <a:p>
            <a:pPr marL="285750" indent="-285750">
              <a:buClr>
                <a:schemeClr val="accent1">
                  <a:lumMod val="50000"/>
                </a:schemeClr>
              </a:buClr>
              <a:buFont typeface="Arial" panose="020B0604020202020204" pitchFamily="34" charset="0"/>
              <a:buChar char="•"/>
            </a:pPr>
            <a:r>
              <a:rPr lang="el-GR" dirty="0">
                <a:solidFill>
                  <a:schemeClr val="accent1">
                    <a:lumMod val="50000"/>
                  </a:schemeClr>
                </a:solidFill>
              </a:rPr>
              <a:t>Αποτελούν το </a:t>
            </a:r>
            <a:r>
              <a:rPr lang="el-GR" b="1" i="1" dirty="0">
                <a:solidFill>
                  <a:schemeClr val="accent1">
                    <a:lumMod val="50000"/>
                  </a:schemeClr>
                </a:solidFill>
              </a:rPr>
              <a:t>4% επί του συνόλου των κακοήθων όγκων</a:t>
            </a:r>
          </a:p>
        </p:txBody>
      </p:sp>
      <p:sp>
        <p:nvSpPr>
          <p:cNvPr id="9" name="TextBox 8">
            <a:extLst>
              <a:ext uri="{FF2B5EF4-FFF2-40B4-BE49-F238E27FC236}">
                <a16:creationId xmlns:a16="http://schemas.microsoft.com/office/drawing/2014/main" id="{37FF10A1-2823-48A7-9A1C-2396DBF745ED}"/>
              </a:ext>
            </a:extLst>
          </p:cNvPr>
          <p:cNvSpPr txBox="1"/>
          <p:nvPr/>
        </p:nvSpPr>
        <p:spPr>
          <a:xfrm>
            <a:off x="1443319" y="453588"/>
            <a:ext cx="7027081" cy="1015663"/>
          </a:xfrm>
          <a:prstGeom prst="rect">
            <a:avLst/>
          </a:prstGeom>
          <a:noFill/>
        </p:spPr>
        <p:txBody>
          <a:bodyPr wrap="square">
            <a:spAutoFit/>
          </a:bodyPr>
          <a:lstStyle/>
          <a:p>
            <a:pPr>
              <a:buClr>
                <a:schemeClr val="accent1">
                  <a:lumMod val="50000"/>
                </a:schemeClr>
              </a:buClr>
            </a:pPr>
            <a:r>
              <a:rPr lang="el-GR" sz="2000" b="1" dirty="0">
                <a:solidFill>
                  <a:schemeClr val="accent1">
                    <a:lumMod val="50000"/>
                  </a:schemeClr>
                </a:solidFill>
              </a:rPr>
              <a:t>Μη-</a:t>
            </a:r>
            <a:r>
              <a:rPr lang="el-GR" sz="2000" b="1" dirty="0" err="1">
                <a:solidFill>
                  <a:schemeClr val="accent1">
                    <a:lumMod val="50000"/>
                  </a:schemeClr>
                </a:solidFill>
              </a:rPr>
              <a:t>Hodgkin</a:t>
            </a:r>
            <a:r>
              <a:rPr lang="el-GR" sz="2000" b="1" dirty="0">
                <a:solidFill>
                  <a:schemeClr val="accent1">
                    <a:lumMod val="50000"/>
                  </a:schemeClr>
                </a:solidFill>
              </a:rPr>
              <a:t> (ΝHL) λεμφώματα :</a:t>
            </a:r>
          </a:p>
          <a:p>
            <a:pPr algn="ctr">
              <a:buClr>
                <a:schemeClr val="accent1">
                  <a:lumMod val="50000"/>
                </a:schemeClr>
              </a:buClr>
            </a:pPr>
            <a:r>
              <a:rPr lang="el-GR" sz="2000" b="1" dirty="0">
                <a:solidFill>
                  <a:srgbClr val="C00000"/>
                </a:solidFill>
              </a:rPr>
              <a:t>Ρυθμός επίπτωσης ανά ηλικία</a:t>
            </a:r>
          </a:p>
          <a:p>
            <a:pPr>
              <a:buClr>
                <a:schemeClr val="accent1">
                  <a:lumMod val="50000"/>
                </a:schemeClr>
              </a:buClr>
            </a:pPr>
            <a:endParaRPr lang="el-GR" sz="2000" b="1" dirty="0">
              <a:solidFill>
                <a:schemeClr val="accent1">
                  <a:lumMod val="50000"/>
                </a:schemeClr>
              </a:solidFill>
            </a:endParaRPr>
          </a:p>
        </p:txBody>
      </p:sp>
      <p:pic>
        <p:nvPicPr>
          <p:cNvPr id="10" name="Εικόνα 9">
            <a:extLst>
              <a:ext uri="{FF2B5EF4-FFF2-40B4-BE49-F238E27FC236}">
                <a16:creationId xmlns:a16="http://schemas.microsoft.com/office/drawing/2014/main" id="{2C50BA8B-BF79-40E8-8896-970F83C90F0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t="17002" r="7301" b="8347"/>
          <a:stretch/>
        </p:blipFill>
        <p:spPr>
          <a:xfrm>
            <a:off x="6303078" y="3254709"/>
            <a:ext cx="5463825" cy="3041826"/>
          </a:xfrm>
          <a:prstGeom prst="rect">
            <a:avLst/>
          </a:prstGeom>
        </p:spPr>
      </p:pic>
      <p:sp>
        <p:nvSpPr>
          <p:cNvPr id="11" name="TextBox 10">
            <a:extLst>
              <a:ext uri="{FF2B5EF4-FFF2-40B4-BE49-F238E27FC236}">
                <a16:creationId xmlns:a16="http://schemas.microsoft.com/office/drawing/2014/main" id="{2967F8D0-4450-4229-A8D2-414A2B113249}"/>
              </a:ext>
            </a:extLst>
          </p:cNvPr>
          <p:cNvSpPr txBox="1"/>
          <p:nvPr/>
        </p:nvSpPr>
        <p:spPr>
          <a:xfrm>
            <a:off x="257833" y="4153847"/>
            <a:ext cx="6094428" cy="1200329"/>
          </a:xfrm>
          <a:prstGeom prst="rect">
            <a:avLst/>
          </a:prstGeom>
          <a:noFill/>
        </p:spPr>
        <p:txBody>
          <a:bodyPr wrap="square">
            <a:spAutoFit/>
          </a:bodyPr>
          <a:lstStyle/>
          <a:p>
            <a:pPr marL="285750" indent="-285750">
              <a:buClr>
                <a:schemeClr val="accent1">
                  <a:lumMod val="50000"/>
                </a:schemeClr>
              </a:buClr>
              <a:buFont typeface="Arial" panose="020B0604020202020204" pitchFamily="34" charset="0"/>
              <a:buChar char="•"/>
            </a:pPr>
            <a:r>
              <a:rPr lang="el-GR" dirty="0">
                <a:solidFill>
                  <a:schemeClr val="accent1">
                    <a:lumMod val="50000"/>
                  </a:schemeClr>
                </a:solidFill>
              </a:rPr>
              <a:t>Μολονότι απαρτίζουν </a:t>
            </a:r>
            <a:r>
              <a:rPr lang="el-GR" b="1" i="1" dirty="0">
                <a:solidFill>
                  <a:schemeClr val="accent1">
                    <a:lumMod val="50000"/>
                  </a:schemeClr>
                </a:solidFill>
              </a:rPr>
              <a:t>το 10% όλων των νεοπλασιών της παιδικής ηλικίας</a:t>
            </a:r>
            <a:r>
              <a:rPr lang="el-GR" dirty="0">
                <a:solidFill>
                  <a:schemeClr val="accent1">
                    <a:lumMod val="50000"/>
                  </a:schemeClr>
                </a:solidFill>
              </a:rPr>
              <a:t>, η επίπτωση τους είναι 1,6%</a:t>
            </a:r>
          </a:p>
          <a:p>
            <a:pPr marL="285750" indent="-285750">
              <a:buClr>
                <a:schemeClr val="accent1">
                  <a:lumMod val="50000"/>
                </a:schemeClr>
              </a:buClr>
              <a:buFont typeface="Arial" panose="020B0604020202020204" pitchFamily="34" charset="0"/>
              <a:buChar char="•"/>
            </a:pPr>
            <a:r>
              <a:rPr lang="el-GR" dirty="0">
                <a:solidFill>
                  <a:schemeClr val="accent1">
                    <a:lumMod val="50000"/>
                  </a:schemeClr>
                </a:solidFill>
              </a:rPr>
              <a:t>Η εμφάνισή τους </a:t>
            </a:r>
            <a:r>
              <a:rPr lang="el-GR" b="1" i="1" dirty="0">
                <a:solidFill>
                  <a:schemeClr val="accent1">
                    <a:lumMod val="50000"/>
                  </a:schemeClr>
                </a:solidFill>
              </a:rPr>
              <a:t>αυξάνει με την πάροδο του χρόνου </a:t>
            </a:r>
            <a:r>
              <a:rPr lang="el-GR" dirty="0">
                <a:solidFill>
                  <a:schemeClr val="accent1">
                    <a:lumMod val="50000"/>
                  </a:schemeClr>
                </a:solidFill>
              </a:rPr>
              <a:t>ιδιαίτερα μετά την ηλικία των 40 ετών</a:t>
            </a:r>
          </a:p>
        </p:txBody>
      </p:sp>
      <p:sp>
        <p:nvSpPr>
          <p:cNvPr id="12" name="Βέλος: Δεξιό 11">
            <a:extLst>
              <a:ext uri="{FF2B5EF4-FFF2-40B4-BE49-F238E27FC236}">
                <a16:creationId xmlns:a16="http://schemas.microsoft.com/office/drawing/2014/main" id="{E1ECF9AF-C8A5-4079-935F-2675E48BDC50}"/>
              </a:ext>
            </a:extLst>
          </p:cNvPr>
          <p:cNvSpPr/>
          <p:nvPr/>
        </p:nvSpPr>
        <p:spPr>
          <a:xfrm>
            <a:off x="8934969" y="1884960"/>
            <a:ext cx="978408" cy="484632"/>
          </a:xfrm>
          <a:prstGeom prst="rightArrow">
            <a:avLst/>
          </a:prstGeom>
          <a:solidFill>
            <a:srgbClr val="00B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 name="Picture 3">
            <a:extLst>
              <a:ext uri="{FF2B5EF4-FFF2-40B4-BE49-F238E27FC236}">
                <a16:creationId xmlns:a16="http://schemas.microsoft.com/office/drawing/2014/main" id="{93820318-DAFB-45E0-87BC-05E6013D1B03}"/>
              </a:ext>
            </a:extLst>
          </p:cNvPr>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2457" y="221260"/>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069D7492-9531-488E-B969-1EA2D6E21D35}"/>
              </a:ext>
            </a:extLst>
          </p:cNvPr>
          <p:cNvSpPr txBox="1"/>
          <p:nvPr/>
        </p:nvSpPr>
        <p:spPr>
          <a:xfrm>
            <a:off x="591166" y="3107472"/>
            <a:ext cx="5235020" cy="1015663"/>
          </a:xfrm>
          <a:prstGeom prst="rect">
            <a:avLst/>
          </a:prstGeom>
          <a:noFill/>
        </p:spPr>
        <p:txBody>
          <a:bodyPr wrap="square">
            <a:spAutoFit/>
          </a:bodyPr>
          <a:lstStyle/>
          <a:p>
            <a:pPr algn="ctr"/>
            <a:r>
              <a:rPr lang="el-GR" sz="2000" b="1" dirty="0">
                <a:solidFill>
                  <a:srgbClr val="C00000"/>
                </a:solidFill>
                <a:effectLst/>
                <a:ea typeface="Times New Roman" panose="02020603050405020304" pitchFamily="18" charset="0"/>
              </a:rPr>
              <a:t>Η συχνότητα των νεοδιαγνωσθέντων NHL αυξάνεται με την αύξηση της ηλικίας</a:t>
            </a:r>
          </a:p>
          <a:p>
            <a:pPr algn="ctr"/>
            <a:endParaRPr lang="el-GR" sz="2000" b="1" dirty="0">
              <a:solidFill>
                <a:srgbClr val="C00000"/>
              </a:solidFill>
            </a:endParaRPr>
          </a:p>
        </p:txBody>
      </p:sp>
      <p:sp>
        <p:nvSpPr>
          <p:cNvPr id="13" name="Οβάλ 12">
            <a:extLst>
              <a:ext uri="{FF2B5EF4-FFF2-40B4-BE49-F238E27FC236}">
                <a16:creationId xmlns:a16="http://schemas.microsoft.com/office/drawing/2014/main" id="{3309155A-C060-40C7-B03A-E0E883E91398}"/>
              </a:ext>
            </a:extLst>
          </p:cNvPr>
          <p:cNvSpPr/>
          <p:nvPr/>
        </p:nvSpPr>
        <p:spPr>
          <a:xfrm>
            <a:off x="6900419" y="4714741"/>
            <a:ext cx="782425" cy="12066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3468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animBg="1"/>
      <p:bldP spid="15" grpId="0"/>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813228-76D9-4B85-8A51-8AA128428FB0}"/>
              </a:ext>
            </a:extLst>
          </p:cNvPr>
          <p:cNvSpPr txBox="1"/>
          <p:nvPr/>
        </p:nvSpPr>
        <p:spPr>
          <a:xfrm>
            <a:off x="1885361" y="310472"/>
            <a:ext cx="8189536" cy="1138773"/>
          </a:xfrm>
          <a:prstGeom prst="rect">
            <a:avLst/>
          </a:prstGeom>
          <a:noFill/>
        </p:spPr>
        <p:txBody>
          <a:bodyPr wrap="square">
            <a:spAutoFit/>
          </a:bodyPr>
          <a:lstStyle/>
          <a:p>
            <a:pPr algn="ctr"/>
            <a:r>
              <a:rPr lang="el-GR" sz="2400" b="1" i="0" dirty="0">
                <a:solidFill>
                  <a:schemeClr val="accent1">
                    <a:lumMod val="50000"/>
                  </a:schemeClr>
                </a:solidFill>
                <a:effectLst/>
              </a:rPr>
              <a:t>Λέμφωμα μη-</a:t>
            </a:r>
            <a:r>
              <a:rPr lang="el-GR" sz="2400" b="1" i="0" dirty="0" err="1">
                <a:solidFill>
                  <a:schemeClr val="accent1">
                    <a:lumMod val="50000"/>
                  </a:schemeClr>
                </a:solidFill>
                <a:effectLst/>
              </a:rPr>
              <a:t>Hodgkin</a:t>
            </a:r>
            <a:endParaRPr lang="el-GR" sz="2400" b="1" i="0" dirty="0">
              <a:solidFill>
                <a:schemeClr val="accent1">
                  <a:lumMod val="50000"/>
                </a:schemeClr>
              </a:solidFill>
              <a:effectLst/>
            </a:endParaRPr>
          </a:p>
          <a:p>
            <a:pPr algn="ctr"/>
            <a:r>
              <a:rPr lang="el-GR" sz="2000" b="1" i="0" dirty="0">
                <a:solidFill>
                  <a:srgbClr val="C00000"/>
                </a:solidFill>
                <a:effectLst/>
              </a:rPr>
              <a:t>Ποσοστό θανάτων ανά ηλικιακή ομάδα </a:t>
            </a:r>
          </a:p>
          <a:p>
            <a:pPr algn="ctr"/>
            <a:endParaRPr lang="el-GR" sz="2400" dirty="0">
              <a:solidFill>
                <a:schemeClr val="accent1">
                  <a:lumMod val="50000"/>
                </a:schemeClr>
              </a:solidFill>
            </a:endParaRPr>
          </a:p>
        </p:txBody>
      </p:sp>
      <p:pic>
        <p:nvPicPr>
          <p:cNvPr id="5" name="Εικόνα 4">
            <a:extLst>
              <a:ext uri="{FF2B5EF4-FFF2-40B4-BE49-F238E27FC236}">
                <a16:creationId xmlns:a16="http://schemas.microsoft.com/office/drawing/2014/main" id="{048B7DC4-8593-47DC-9D1B-999F58893F4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9006" t="18647" r="3602" b="15128"/>
          <a:stretch/>
        </p:blipFill>
        <p:spPr>
          <a:xfrm>
            <a:off x="1809136" y="1976283"/>
            <a:ext cx="8111613" cy="3608440"/>
          </a:xfrm>
          <a:prstGeom prst="rect">
            <a:avLst/>
          </a:prstGeom>
        </p:spPr>
      </p:pic>
      <p:sp>
        <p:nvSpPr>
          <p:cNvPr id="7" name="TextBox 6">
            <a:extLst>
              <a:ext uri="{FF2B5EF4-FFF2-40B4-BE49-F238E27FC236}">
                <a16:creationId xmlns:a16="http://schemas.microsoft.com/office/drawing/2014/main" id="{854B8930-4244-4030-8075-6F43B77F7200}"/>
              </a:ext>
            </a:extLst>
          </p:cNvPr>
          <p:cNvSpPr txBox="1"/>
          <p:nvPr/>
        </p:nvSpPr>
        <p:spPr>
          <a:xfrm>
            <a:off x="6696566" y="5584723"/>
            <a:ext cx="3761295" cy="253916"/>
          </a:xfrm>
          <a:prstGeom prst="rect">
            <a:avLst/>
          </a:prstGeom>
          <a:noFill/>
        </p:spPr>
        <p:txBody>
          <a:bodyPr wrap="square">
            <a:spAutoFit/>
          </a:bodyPr>
          <a:lstStyle/>
          <a:p>
            <a:r>
              <a:rPr lang="el-GR" sz="1050" b="1" i="0" dirty="0" err="1">
                <a:solidFill>
                  <a:srgbClr val="C00000"/>
                </a:solidFill>
                <a:effectLst/>
              </a:rPr>
              <a:t>Πηγή:ΗΠΑ</a:t>
            </a:r>
            <a:r>
              <a:rPr lang="el-GR" sz="1050" b="1" i="0" dirty="0">
                <a:solidFill>
                  <a:srgbClr val="C00000"/>
                </a:solidFill>
                <a:effectLst/>
              </a:rPr>
              <a:t> 2014–2018, Όλες οι φυλές, και τα δύο φύλα</a:t>
            </a:r>
            <a:endParaRPr lang="el-GR" sz="1050" b="1" dirty="0">
              <a:solidFill>
                <a:srgbClr val="C00000"/>
              </a:solidFill>
            </a:endParaRPr>
          </a:p>
        </p:txBody>
      </p:sp>
      <p:pic>
        <p:nvPicPr>
          <p:cNvPr id="6" name="Picture 3">
            <a:extLst>
              <a:ext uri="{FF2B5EF4-FFF2-40B4-BE49-F238E27FC236}">
                <a16:creationId xmlns:a16="http://schemas.microsoft.com/office/drawing/2014/main" id="{E6CA51B2-1E76-430C-B4E0-4604855B12F5}"/>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0914" y="310472"/>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βάλ 1">
            <a:extLst>
              <a:ext uri="{FF2B5EF4-FFF2-40B4-BE49-F238E27FC236}">
                <a16:creationId xmlns:a16="http://schemas.microsoft.com/office/drawing/2014/main" id="{0576A6FA-F7E0-49FB-AA37-68212C8D22C2}"/>
              </a:ext>
            </a:extLst>
          </p:cNvPr>
          <p:cNvSpPr/>
          <p:nvPr/>
        </p:nvSpPr>
        <p:spPr>
          <a:xfrm>
            <a:off x="3157978" y="4176074"/>
            <a:ext cx="782425" cy="12066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54255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9B77E1-46A5-4440-AAC9-21167820B55D}"/>
              </a:ext>
            </a:extLst>
          </p:cNvPr>
          <p:cNvSpPr txBox="1"/>
          <p:nvPr/>
        </p:nvSpPr>
        <p:spPr>
          <a:xfrm>
            <a:off x="1106080" y="299864"/>
            <a:ext cx="10350630" cy="1077218"/>
          </a:xfrm>
          <a:prstGeom prst="rect">
            <a:avLst/>
          </a:prstGeom>
          <a:noFill/>
        </p:spPr>
        <p:txBody>
          <a:bodyPr wrap="square">
            <a:spAutoFit/>
          </a:bodyPr>
          <a:lstStyle/>
          <a:p>
            <a:pPr algn="ctr"/>
            <a:r>
              <a:rPr lang="el-GR" sz="2400" b="1" i="0" dirty="0">
                <a:solidFill>
                  <a:schemeClr val="accent1">
                    <a:lumMod val="50000"/>
                  </a:schemeClr>
                </a:solidFill>
                <a:effectLst/>
              </a:rPr>
              <a:t>Λέμφωμα μη-</a:t>
            </a:r>
            <a:r>
              <a:rPr lang="el-GR" sz="2400" b="1" i="0" dirty="0" err="1">
                <a:solidFill>
                  <a:schemeClr val="accent1">
                    <a:lumMod val="50000"/>
                  </a:schemeClr>
                </a:solidFill>
                <a:effectLst/>
              </a:rPr>
              <a:t>Hodgkin</a:t>
            </a:r>
            <a:endParaRPr lang="el-GR" sz="2400" b="1" i="0" dirty="0">
              <a:solidFill>
                <a:schemeClr val="accent1">
                  <a:lumMod val="50000"/>
                </a:schemeClr>
              </a:solidFill>
              <a:effectLst/>
            </a:endParaRPr>
          </a:p>
          <a:p>
            <a:pPr algn="ctr"/>
            <a:r>
              <a:rPr lang="el-GR" sz="2000" b="1" dirty="0">
                <a:solidFill>
                  <a:srgbClr val="C00000"/>
                </a:solidFill>
              </a:rPr>
              <a:t>Ρυθμός επίπτωσης</a:t>
            </a:r>
            <a:r>
              <a:rPr lang="el-GR" sz="2000" b="1" i="0" dirty="0">
                <a:solidFill>
                  <a:srgbClr val="C00000"/>
                </a:solidFill>
                <a:effectLst/>
              </a:rPr>
              <a:t> νέων περιπτώσεων ανά 100.000 άτομα ανά φυλή/εθνικότητα &amp; φύλο</a:t>
            </a:r>
          </a:p>
          <a:p>
            <a:pPr algn="ctr"/>
            <a:endParaRPr lang="el-GR" sz="2000" dirty="0">
              <a:solidFill>
                <a:schemeClr val="accent1">
                  <a:lumMod val="50000"/>
                </a:schemeClr>
              </a:solidFill>
            </a:endParaRPr>
          </a:p>
        </p:txBody>
      </p:sp>
      <p:pic>
        <p:nvPicPr>
          <p:cNvPr id="7" name="Εικόνα 6">
            <a:extLst>
              <a:ext uri="{FF2B5EF4-FFF2-40B4-BE49-F238E27FC236}">
                <a16:creationId xmlns:a16="http://schemas.microsoft.com/office/drawing/2014/main" id="{406FD7BB-184A-494C-9383-5349BD2BE216}"/>
              </a:ext>
            </a:extLst>
          </p:cNvPr>
          <p:cNvPicPr>
            <a:picLocks noChangeAspect="1"/>
          </p:cNvPicPr>
          <p:nvPr/>
        </p:nvPicPr>
        <p:blipFill rotWithShape="1">
          <a:blip r:embed="rId2"/>
          <a:srcRect l="16025" t="14613" r="5906" b="24347"/>
          <a:stretch/>
        </p:blipFill>
        <p:spPr>
          <a:xfrm>
            <a:off x="5112943" y="1187342"/>
            <a:ext cx="7079057" cy="4186136"/>
          </a:xfrm>
          <a:prstGeom prst="rect">
            <a:avLst/>
          </a:prstGeom>
        </p:spPr>
      </p:pic>
      <p:sp>
        <p:nvSpPr>
          <p:cNvPr id="9" name="TextBox 8">
            <a:extLst>
              <a:ext uri="{FF2B5EF4-FFF2-40B4-BE49-F238E27FC236}">
                <a16:creationId xmlns:a16="http://schemas.microsoft.com/office/drawing/2014/main" id="{27C503FA-77B4-4ED5-B3C0-6AF65C03D45F}"/>
              </a:ext>
            </a:extLst>
          </p:cNvPr>
          <p:cNvSpPr txBox="1"/>
          <p:nvPr/>
        </p:nvSpPr>
        <p:spPr>
          <a:xfrm>
            <a:off x="216816" y="1841848"/>
            <a:ext cx="5410986" cy="2462213"/>
          </a:xfrm>
          <a:prstGeom prst="rect">
            <a:avLst/>
          </a:prstGeom>
          <a:noFill/>
        </p:spPr>
        <p:txBody>
          <a:bodyPr wrap="square">
            <a:spAutoFit/>
          </a:bodyPr>
          <a:lstStyle/>
          <a:p>
            <a:r>
              <a:rPr lang="el-GR" sz="2000" b="1" i="0" dirty="0">
                <a:solidFill>
                  <a:srgbClr val="C00000"/>
                </a:solidFill>
                <a:effectLst/>
              </a:rPr>
              <a:t>Το λέμφωμα μη-</a:t>
            </a:r>
            <a:r>
              <a:rPr lang="el-GR" sz="2000" b="1" i="0" dirty="0" err="1">
                <a:solidFill>
                  <a:srgbClr val="C00000"/>
                </a:solidFill>
                <a:effectLst/>
              </a:rPr>
              <a:t>Hodgkin</a:t>
            </a:r>
            <a:r>
              <a:rPr lang="el-GR" sz="2000" b="1" i="0" dirty="0">
                <a:solidFill>
                  <a:srgbClr val="C00000"/>
                </a:solidFill>
                <a:effectLst/>
              </a:rPr>
              <a:t> είναι </a:t>
            </a:r>
          </a:p>
          <a:p>
            <a:endParaRPr lang="el-GR" sz="2000" b="1" i="0" dirty="0">
              <a:solidFill>
                <a:schemeClr val="accent1">
                  <a:lumMod val="50000"/>
                </a:schemeClr>
              </a:solidFill>
              <a:effectLst/>
            </a:endParaRPr>
          </a:p>
          <a:p>
            <a:r>
              <a:rPr lang="el-GR" b="1" i="0" dirty="0">
                <a:solidFill>
                  <a:schemeClr val="accent1">
                    <a:lumMod val="50000"/>
                  </a:schemeClr>
                </a:solidFill>
                <a:effectLst/>
              </a:rPr>
              <a:t>συχνότερο στους άνδρες παρά στις γυναίκες</a:t>
            </a:r>
          </a:p>
          <a:p>
            <a:pPr marL="742950" lvl="1" indent="-285750">
              <a:buClr>
                <a:schemeClr val="accent1">
                  <a:lumMod val="50000"/>
                </a:schemeClr>
              </a:buClr>
              <a:buFont typeface="Arial" panose="020B0604020202020204" pitchFamily="34" charset="0"/>
              <a:buChar char="•"/>
            </a:pPr>
            <a:r>
              <a:rPr lang="el-GR" dirty="0">
                <a:solidFill>
                  <a:schemeClr val="accent1">
                    <a:lumMod val="50000"/>
                  </a:schemeClr>
                </a:solidFill>
              </a:rPr>
              <a:t>σ</a:t>
            </a:r>
            <a:r>
              <a:rPr lang="el-GR" b="0" i="0" dirty="0">
                <a:solidFill>
                  <a:schemeClr val="accent1">
                    <a:lumMod val="50000"/>
                  </a:schemeClr>
                </a:solidFill>
                <a:effectLst/>
              </a:rPr>
              <a:t>υνολικά, η πιθανότητα </a:t>
            </a:r>
          </a:p>
          <a:p>
            <a:pPr marL="1200150" lvl="2" indent="-285750">
              <a:buClr>
                <a:schemeClr val="accent1">
                  <a:lumMod val="50000"/>
                </a:schemeClr>
              </a:buClr>
              <a:buFont typeface="Arial" panose="020B0604020202020204" pitchFamily="34" charset="0"/>
              <a:buChar char="•"/>
            </a:pPr>
            <a:r>
              <a:rPr lang="el-GR" sz="1400" b="0" i="0" dirty="0">
                <a:solidFill>
                  <a:schemeClr val="accent1">
                    <a:lumMod val="50000"/>
                  </a:schemeClr>
                </a:solidFill>
                <a:effectLst/>
              </a:rPr>
              <a:t>ένας άνδρας να αναπτύξει NHL στη ζωή του είναι περίπου </a:t>
            </a:r>
            <a:r>
              <a:rPr lang="el-GR" sz="1400" b="1" i="1" dirty="0">
                <a:solidFill>
                  <a:schemeClr val="accent1">
                    <a:lumMod val="50000"/>
                  </a:schemeClr>
                </a:solidFill>
                <a:effectLst/>
              </a:rPr>
              <a:t>1 στις 41 </a:t>
            </a:r>
            <a:r>
              <a:rPr lang="el-GR" sz="1400" b="0" i="0" dirty="0">
                <a:solidFill>
                  <a:schemeClr val="accent1">
                    <a:lumMod val="50000"/>
                  </a:schemeClr>
                </a:solidFill>
                <a:effectLst/>
              </a:rPr>
              <a:t>και </a:t>
            </a:r>
          </a:p>
          <a:p>
            <a:pPr marL="1200150" lvl="2" indent="-285750">
              <a:buClr>
                <a:schemeClr val="accent1">
                  <a:lumMod val="50000"/>
                </a:schemeClr>
              </a:buClr>
              <a:buFont typeface="Arial" panose="020B0604020202020204" pitchFamily="34" charset="0"/>
              <a:buChar char="•"/>
            </a:pPr>
            <a:r>
              <a:rPr lang="el-GR" sz="1400" b="0" i="0" dirty="0">
                <a:solidFill>
                  <a:schemeClr val="accent1">
                    <a:lumMod val="50000"/>
                  </a:schemeClr>
                </a:solidFill>
                <a:effectLst/>
              </a:rPr>
              <a:t>για μια γυναίκα, ο κίνδυνος είναι περίπου </a:t>
            </a:r>
            <a:r>
              <a:rPr lang="el-GR" sz="1400" b="1" i="1" dirty="0">
                <a:solidFill>
                  <a:schemeClr val="accent1">
                    <a:lumMod val="50000"/>
                  </a:schemeClr>
                </a:solidFill>
                <a:effectLst/>
              </a:rPr>
              <a:t>1 στις 52</a:t>
            </a:r>
          </a:p>
          <a:p>
            <a:pPr lvl="1" algn="ctr">
              <a:buClr>
                <a:schemeClr val="accent1">
                  <a:lumMod val="50000"/>
                </a:schemeClr>
              </a:buClr>
            </a:pPr>
            <a:r>
              <a:rPr lang="el-GR" b="0" i="0" dirty="0">
                <a:solidFill>
                  <a:schemeClr val="accent1">
                    <a:lumMod val="50000"/>
                  </a:schemeClr>
                </a:solidFill>
                <a:effectLst/>
              </a:rPr>
              <a:t> </a:t>
            </a:r>
            <a:endParaRPr lang="el-GR" b="1" i="1" u="sng" dirty="0">
              <a:solidFill>
                <a:schemeClr val="accent1">
                  <a:lumMod val="50000"/>
                </a:schemeClr>
              </a:solidFill>
              <a:effectLst/>
            </a:endParaRPr>
          </a:p>
          <a:p>
            <a:pPr>
              <a:buClr>
                <a:schemeClr val="accent1">
                  <a:lumMod val="50000"/>
                </a:schemeClr>
              </a:buClr>
            </a:pPr>
            <a:r>
              <a:rPr lang="el-GR" b="1" i="0" dirty="0">
                <a:solidFill>
                  <a:schemeClr val="accent1">
                    <a:lumMod val="50000"/>
                  </a:schemeClr>
                </a:solidFill>
                <a:effectLst/>
              </a:rPr>
              <a:t>σε άτομα Καυκάσιας καταγωγής</a:t>
            </a:r>
            <a:endParaRPr lang="el-GR" b="1" dirty="0">
              <a:solidFill>
                <a:schemeClr val="accent1">
                  <a:lumMod val="50000"/>
                </a:schemeClr>
              </a:solidFill>
            </a:endParaRPr>
          </a:p>
        </p:txBody>
      </p:sp>
      <p:sp>
        <p:nvSpPr>
          <p:cNvPr id="12" name="TextBox 11">
            <a:extLst>
              <a:ext uri="{FF2B5EF4-FFF2-40B4-BE49-F238E27FC236}">
                <a16:creationId xmlns:a16="http://schemas.microsoft.com/office/drawing/2014/main" id="{756C3988-EDF1-4337-B219-59A3EE3D4A04}"/>
              </a:ext>
            </a:extLst>
          </p:cNvPr>
          <p:cNvSpPr txBox="1"/>
          <p:nvPr/>
        </p:nvSpPr>
        <p:spPr>
          <a:xfrm>
            <a:off x="7981361" y="5864083"/>
            <a:ext cx="3475349" cy="415498"/>
          </a:xfrm>
          <a:prstGeom prst="rect">
            <a:avLst/>
          </a:prstGeom>
          <a:noFill/>
        </p:spPr>
        <p:txBody>
          <a:bodyPr wrap="square">
            <a:spAutoFit/>
          </a:bodyPr>
          <a:lstStyle/>
          <a:p>
            <a:br>
              <a:rPr lang="el-GR" sz="1050" b="1" dirty="0">
                <a:solidFill>
                  <a:srgbClr val="C00000"/>
                </a:solidFill>
              </a:rPr>
            </a:br>
            <a:r>
              <a:rPr lang="el-GR" sz="1050" b="1" i="0" dirty="0">
                <a:solidFill>
                  <a:srgbClr val="C00000"/>
                </a:solidFill>
                <a:effectLst/>
              </a:rPr>
              <a:t>SEER 21 2014–2018, Προσαρμοσμένη στην ηλικία</a:t>
            </a:r>
            <a:endParaRPr lang="el-GR" sz="1050" b="1" dirty="0">
              <a:solidFill>
                <a:srgbClr val="C00000"/>
              </a:solidFill>
            </a:endParaRPr>
          </a:p>
        </p:txBody>
      </p:sp>
      <p:pic>
        <p:nvPicPr>
          <p:cNvPr id="10" name="Picture 3">
            <a:extLst>
              <a:ext uri="{FF2B5EF4-FFF2-40B4-BE49-F238E27FC236}">
                <a16:creationId xmlns:a16="http://schemas.microsoft.com/office/drawing/2014/main" id="{D11D8334-3E3B-4548-972F-77C04902FD23}"/>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8969" y="291730"/>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AEC20C80-BA4A-4496-A4FB-C77F172B6AD3}"/>
              </a:ext>
            </a:extLst>
          </p:cNvPr>
          <p:cNvSpPr txBox="1"/>
          <p:nvPr/>
        </p:nvSpPr>
        <p:spPr>
          <a:xfrm>
            <a:off x="160020" y="5291911"/>
            <a:ext cx="6730739" cy="923330"/>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l-GR" sz="1800" b="0" i="0" dirty="0">
                <a:solidFill>
                  <a:schemeClr val="accent1">
                    <a:lumMod val="50000"/>
                  </a:schemeClr>
                </a:solidFill>
                <a:effectLst/>
              </a:rPr>
              <a:t> </a:t>
            </a:r>
            <a:r>
              <a:rPr lang="el-GR" dirty="0">
                <a:solidFill>
                  <a:schemeClr val="accent1">
                    <a:lumMod val="50000"/>
                  </a:schemeClr>
                </a:solidFill>
              </a:rPr>
              <a:t>Ο </a:t>
            </a:r>
            <a:r>
              <a:rPr lang="el-GR" sz="1800" b="0" i="0" dirty="0">
                <a:solidFill>
                  <a:schemeClr val="accent1">
                    <a:lumMod val="50000"/>
                  </a:schemeClr>
                </a:solidFill>
                <a:effectLst/>
              </a:rPr>
              <a:t> κίνδυνος ανάπτυξης λεμφώματος κάθε ατόμου μπορεί να επηρεαστεί από έναν αριθμό </a:t>
            </a:r>
          </a:p>
          <a:p>
            <a:pPr algn="ctr"/>
            <a:r>
              <a:rPr lang="el-GR" sz="1800" b="1" i="1" dirty="0">
                <a:solidFill>
                  <a:srgbClr val="C00000"/>
                </a:solidFill>
                <a:effectLst/>
                <a:hlinkClick r:id="rId4">
                  <a:extLst>
                    <a:ext uri="{A12FA001-AC4F-418D-AE19-62706E023703}">
                      <ahyp:hlinkClr xmlns:ahyp="http://schemas.microsoft.com/office/drawing/2018/hyperlinkcolor" val="tx"/>
                    </a:ext>
                  </a:extLst>
                </a:hlinkClick>
              </a:rPr>
              <a:t>παραγόντων κινδύνου</a:t>
            </a:r>
            <a:r>
              <a:rPr lang="el-GR" sz="1800" b="1" i="1" dirty="0">
                <a:solidFill>
                  <a:srgbClr val="C00000"/>
                </a:solidFill>
                <a:effectLst/>
              </a:rPr>
              <a:t> </a:t>
            </a:r>
            <a:endParaRPr lang="el-GR" dirty="0">
              <a:solidFill>
                <a:srgbClr val="C00000"/>
              </a:solidFill>
            </a:endParaRPr>
          </a:p>
        </p:txBody>
      </p:sp>
    </p:spTree>
    <p:extLst>
      <p:ext uri="{BB962C8B-B14F-4D97-AF65-F5344CB8AC3E}">
        <p14:creationId xmlns:p14="http://schemas.microsoft.com/office/powerpoint/2010/main" val="86628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B48DF49F-F5A7-4174-926D-6188920250CE}"/>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8969" y="291730"/>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F7157DA9-796B-44AA-8023-B9C47338BF79}"/>
              </a:ext>
            </a:extLst>
          </p:cNvPr>
          <p:cNvSpPr txBox="1"/>
          <p:nvPr/>
        </p:nvSpPr>
        <p:spPr>
          <a:xfrm>
            <a:off x="992564" y="548297"/>
            <a:ext cx="9716677" cy="1015663"/>
          </a:xfrm>
          <a:prstGeom prst="rect">
            <a:avLst/>
          </a:prstGeom>
          <a:noFill/>
        </p:spPr>
        <p:txBody>
          <a:bodyPr wrap="square">
            <a:spAutoFit/>
          </a:bodyPr>
          <a:lstStyle/>
          <a:p>
            <a:pPr algn="ctr"/>
            <a:r>
              <a:rPr lang="el-GR" sz="2400" b="1" i="0" dirty="0">
                <a:solidFill>
                  <a:schemeClr val="accent1">
                    <a:lumMod val="50000"/>
                  </a:schemeClr>
                </a:solidFill>
                <a:effectLst/>
              </a:rPr>
              <a:t>Λέμφωμα μη-</a:t>
            </a:r>
            <a:r>
              <a:rPr lang="el-GR" sz="2400" b="1" i="0" dirty="0" err="1">
                <a:solidFill>
                  <a:schemeClr val="accent1">
                    <a:lumMod val="50000"/>
                  </a:schemeClr>
                </a:solidFill>
                <a:effectLst/>
              </a:rPr>
              <a:t>Hodgkin</a:t>
            </a:r>
            <a:endParaRPr lang="el-GR" sz="2400" b="1" i="0" dirty="0">
              <a:solidFill>
                <a:schemeClr val="accent1">
                  <a:lumMod val="50000"/>
                </a:schemeClr>
              </a:solidFill>
              <a:effectLst/>
            </a:endParaRPr>
          </a:p>
          <a:p>
            <a:pPr algn="ctr"/>
            <a:r>
              <a:rPr lang="el-GR" b="1" i="0" dirty="0">
                <a:solidFill>
                  <a:srgbClr val="C00000"/>
                </a:solidFill>
                <a:effectLst/>
              </a:rPr>
              <a:t>Ποσοστό θανάτου ανά 100.000 άτομα ανά φυλή/εθνικότητα &amp; φύλο</a:t>
            </a:r>
          </a:p>
          <a:p>
            <a:pPr algn="ctr"/>
            <a:endParaRPr lang="el-GR" dirty="0">
              <a:solidFill>
                <a:schemeClr val="accent1">
                  <a:lumMod val="50000"/>
                </a:schemeClr>
              </a:solidFill>
            </a:endParaRPr>
          </a:p>
        </p:txBody>
      </p:sp>
      <p:pic>
        <p:nvPicPr>
          <p:cNvPr id="7" name="Εικόνα 6">
            <a:extLst>
              <a:ext uri="{FF2B5EF4-FFF2-40B4-BE49-F238E27FC236}">
                <a16:creationId xmlns:a16="http://schemas.microsoft.com/office/drawing/2014/main" id="{B3A28B64-5A1D-48EB-B5FF-991D046A50B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8451" t="1225" r="5625" b="11127"/>
          <a:stretch/>
        </p:blipFill>
        <p:spPr>
          <a:xfrm>
            <a:off x="5335571" y="1462519"/>
            <a:ext cx="6627042" cy="4395019"/>
          </a:xfrm>
          <a:prstGeom prst="rect">
            <a:avLst/>
          </a:prstGeom>
        </p:spPr>
      </p:pic>
      <p:sp>
        <p:nvSpPr>
          <p:cNvPr id="9" name="TextBox 8">
            <a:extLst>
              <a:ext uri="{FF2B5EF4-FFF2-40B4-BE49-F238E27FC236}">
                <a16:creationId xmlns:a16="http://schemas.microsoft.com/office/drawing/2014/main" id="{80FD1E27-E4E7-473D-BF79-9E019782A715}"/>
              </a:ext>
            </a:extLst>
          </p:cNvPr>
          <p:cNvSpPr txBox="1"/>
          <p:nvPr/>
        </p:nvSpPr>
        <p:spPr>
          <a:xfrm>
            <a:off x="7207967" y="5968651"/>
            <a:ext cx="3170943" cy="253916"/>
          </a:xfrm>
          <a:prstGeom prst="rect">
            <a:avLst/>
          </a:prstGeom>
          <a:noFill/>
        </p:spPr>
        <p:txBody>
          <a:bodyPr wrap="square">
            <a:spAutoFit/>
          </a:bodyPr>
          <a:lstStyle/>
          <a:p>
            <a:r>
              <a:rPr lang="el-GR" sz="1050" b="1" i="0" dirty="0">
                <a:solidFill>
                  <a:srgbClr val="C00000"/>
                </a:solidFill>
                <a:effectLst/>
              </a:rPr>
              <a:t>Πηγή: ΗΠΑ 2014–2018, Προσαρμοσμένη στην ηλικία</a:t>
            </a:r>
            <a:endParaRPr lang="el-GR" sz="1050" b="1" dirty="0">
              <a:solidFill>
                <a:srgbClr val="C00000"/>
              </a:solidFill>
            </a:endParaRPr>
          </a:p>
        </p:txBody>
      </p:sp>
      <p:sp>
        <p:nvSpPr>
          <p:cNvPr id="3" name="TextBox 2">
            <a:extLst>
              <a:ext uri="{FF2B5EF4-FFF2-40B4-BE49-F238E27FC236}">
                <a16:creationId xmlns:a16="http://schemas.microsoft.com/office/drawing/2014/main" id="{97AAA7D8-F275-4AF5-AE94-4E9E767FB80C}"/>
              </a:ext>
            </a:extLst>
          </p:cNvPr>
          <p:cNvSpPr txBox="1"/>
          <p:nvPr/>
        </p:nvSpPr>
        <p:spPr>
          <a:xfrm>
            <a:off x="160256" y="2875198"/>
            <a:ext cx="5175315" cy="1569660"/>
          </a:xfrm>
          <a:prstGeom prst="rect">
            <a:avLst/>
          </a:prstGeom>
          <a:noFill/>
        </p:spPr>
        <p:txBody>
          <a:bodyPr wrap="square">
            <a:spAutoFit/>
          </a:bodyPr>
          <a:lstStyle/>
          <a:p>
            <a:pPr marL="285750" indent="-285750">
              <a:buClr>
                <a:schemeClr val="accent1">
                  <a:lumMod val="50000"/>
                </a:schemeClr>
              </a:buClr>
              <a:buFont typeface="Arial" panose="020B0604020202020204" pitchFamily="34" charset="0"/>
              <a:buChar char="•"/>
            </a:pPr>
            <a:r>
              <a:rPr lang="el-GR" sz="1600" b="0" i="0" dirty="0">
                <a:solidFill>
                  <a:schemeClr val="accent1">
                    <a:lumMod val="50000"/>
                  </a:schemeClr>
                </a:solidFill>
                <a:effectLst/>
              </a:rPr>
              <a:t>Το λέμφωμα μη-</a:t>
            </a:r>
            <a:r>
              <a:rPr lang="el-GR" sz="1600" b="0" i="0" dirty="0" err="1">
                <a:solidFill>
                  <a:schemeClr val="accent1">
                    <a:lumMod val="50000"/>
                  </a:schemeClr>
                </a:solidFill>
                <a:effectLst/>
              </a:rPr>
              <a:t>Hodgkin</a:t>
            </a:r>
            <a:r>
              <a:rPr lang="el-GR" sz="1600" b="0" i="0" dirty="0">
                <a:solidFill>
                  <a:schemeClr val="accent1">
                    <a:lumMod val="50000"/>
                  </a:schemeClr>
                </a:solidFill>
                <a:effectLst/>
              </a:rPr>
              <a:t> είναι </a:t>
            </a:r>
            <a:r>
              <a:rPr lang="el-GR" sz="1600" b="1" i="1" dirty="0">
                <a:solidFill>
                  <a:schemeClr val="accent1">
                    <a:lumMod val="50000"/>
                  </a:schemeClr>
                </a:solidFill>
                <a:effectLst/>
              </a:rPr>
              <a:t>η όγδοη κύρια αιτία θανάτου</a:t>
            </a:r>
            <a:r>
              <a:rPr lang="el-GR" sz="1600" b="0" i="0" dirty="0">
                <a:solidFill>
                  <a:schemeClr val="accent1">
                    <a:lumMod val="50000"/>
                  </a:schemeClr>
                </a:solidFill>
                <a:effectLst/>
              </a:rPr>
              <a:t> από καρκίνο στις Ηνωμένες Πολιτείες</a:t>
            </a:r>
          </a:p>
          <a:p>
            <a:pPr>
              <a:buClr>
                <a:schemeClr val="accent1">
                  <a:lumMod val="50000"/>
                </a:schemeClr>
              </a:buClr>
            </a:pPr>
            <a:r>
              <a:rPr lang="el-GR" sz="1600" b="0" i="0" dirty="0">
                <a:solidFill>
                  <a:schemeClr val="accent1">
                    <a:lumMod val="50000"/>
                  </a:schemeClr>
                </a:solidFill>
                <a:effectLst/>
              </a:rPr>
              <a:t> </a:t>
            </a:r>
          </a:p>
          <a:p>
            <a:pPr marL="285750" indent="-285750">
              <a:buClr>
                <a:schemeClr val="accent1">
                  <a:lumMod val="50000"/>
                </a:schemeClr>
              </a:buClr>
              <a:buFont typeface="Arial" panose="020B0604020202020204" pitchFamily="34" charset="0"/>
              <a:buChar char="•"/>
            </a:pPr>
            <a:r>
              <a:rPr lang="el-GR" sz="1600" b="0" i="0" dirty="0">
                <a:solidFill>
                  <a:schemeClr val="accent1">
                    <a:lumMod val="50000"/>
                  </a:schemeClr>
                </a:solidFill>
                <a:effectLst/>
              </a:rPr>
              <a:t>Το </a:t>
            </a:r>
            <a:r>
              <a:rPr lang="el-GR" sz="1600" b="1" i="1" dirty="0">
                <a:solidFill>
                  <a:schemeClr val="accent1">
                    <a:lumMod val="50000"/>
                  </a:schemeClr>
                </a:solidFill>
                <a:effectLst/>
              </a:rPr>
              <a:t>ποσοστό θνησιμότητας ήταν 5,4 ανά 100.000 άνδρες και γυναίκες ετησίως </a:t>
            </a:r>
            <a:r>
              <a:rPr lang="el-GR" sz="1600" b="0" i="0" dirty="0">
                <a:solidFill>
                  <a:schemeClr val="accent1">
                    <a:lumMod val="50000"/>
                  </a:schemeClr>
                </a:solidFill>
                <a:effectLst/>
              </a:rPr>
              <a:t>με βάση τους θανάτους 2014-2018, ανάλογα με την ηλικία</a:t>
            </a:r>
            <a:endParaRPr lang="el-GR" sz="1600" dirty="0">
              <a:solidFill>
                <a:schemeClr val="accent1">
                  <a:lumMod val="50000"/>
                </a:schemeClr>
              </a:solidFill>
            </a:endParaRPr>
          </a:p>
        </p:txBody>
      </p:sp>
    </p:spTree>
    <p:extLst>
      <p:ext uri="{BB962C8B-B14F-4D97-AF65-F5344CB8AC3E}">
        <p14:creationId xmlns:p14="http://schemas.microsoft.com/office/powerpoint/2010/main" val="2508507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descr="Εικόνα που περιέχει αξεσουάρ, ανυσματικά γραφικά&#10;&#10;Περιγραφή που δημιουργήθηκε αυτόματα">
            <a:extLst>
              <a:ext uri="{FF2B5EF4-FFF2-40B4-BE49-F238E27FC236}">
                <a16:creationId xmlns:a16="http://schemas.microsoft.com/office/drawing/2014/main" id="{F4A238E5-5016-47F8-8EEC-D9626C84940C}"/>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11112" y="2071537"/>
            <a:ext cx="3118859" cy="3055244"/>
          </a:xfrm>
        </p:spPr>
      </p:pic>
      <p:sp>
        <p:nvSpPr>
          <p:cNvPr id="7" name="Ορθογώνιο 6">
            <a:extLst>
              <a:ext uri="{FF2B5EF4-FFF2-40B4-BE49-F238E27FC236}">
                <a16:creationId xmlns:a16="http://schemas.microsoft.com/office/drawing/2014/main" id="{884F2308-45CE-4CBA-AC03-E8F92AE11F9C}"/>
              </a:ext>
            </a:extLst>
          </p:cNvPr>
          <p:cNvSpPr/>
          <p:nvPr/>
        </p:nvSpPr>
        <p:spPr>
          <a:xfrm>
            <a:off x="1111112" y="228712"/>
            <a:ext cx="10479376" cy="769441"/>
          </a:xfrm>
          <a:prstGeom prst="rect">
            <a:avLst/>
          </a:prstGeom>
          <a:ln>
            <a:noFill/>
          </a:ln>
          <a:effectLst>
            <a:outerShdw blurRad="152400" dist="317500" dir="5400000" sx="90000" sy="-19000" rotWithShape="0">
              <a:prstClr val="black">
                <a:alpha val="15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el-GR" sz="2400" b="1" dirty="0">
                <a:solidFill>
                  <a:schemeClr val="accent1">
                    <a:lumMod val="50000"/>
                  </a:schemeClr>
                </a:solidFill>
                <a:ea typeface="Cambria" panose="02040503050406030204" pitchFamily="18" charset="0"/>
                <a:cs typeface="Arial" panose="020B0604020202020204" pitchFamily="34" charset="0"/>
              </a:rPr>
              <a:t>ΠΟΣΟΣΤΑ ΕΠΙΠΟΛΑΣΜΟΥ ΚΟΙΝΩΝ ΥΠΟΤΥΠΩΝ </a:t>
            </a:r>
            <a:r>
              <a:rPr lang="de-DE" sz="2400" b="1" dirty="0">
                <a:solidFill>
                  <a:schemeClr val="accent1">
                    <a:lumMod val="50000"/>
                  </a:schemeClr>
                </a:solidFill>
                <a:ea typeface="Cambria" panose="02040503050406030204" pitchFamily="18" charset="0"/>
                <a:cs typeface="Arial" panose="020B0604020202020204" pitchFamily="34" charset="0"/>
              </a:rPr>
              <a:t>NHL</a:t>
            </a:r>
            <a:endParaRPr lang="el-GR" sz="2400" b="1" dirty="0">
              <a:solidFill>
                <a:schemeClr val="accent1">
                  <a:lumMod val="50000"/>
                </a:schemeClr>
              </a:solidFill>
              <a:ea typeface="Cambria" panose="02040503050406030204" pitchFamily="18" charset="0"/>
              <a:cs typeface="Arial" panose="020B0604020202020204" pitchFamily="34" charset="0"/>
            </a:endParaRPr>
          </a:p>
          <a:p>
            <a:pPr algn="ctr"/>
            <a:r>
              <a:rPr lang="el-GR" sz="2000" b="1" dirty="0">
                <a:solidFill>
                  <a:schemeClr val="accent1">
                    <a:lumMod val="50000"/>
                  </a:schemeClr>
                </a:solidFill>
                <a:ea typeface="Cambria" panose="02040503050406030204" pitchFamily="18" charset="0"/>
                <a:cs typeface="Arial" panose="020B0604020202020204" pitchFamily="34" charset="0"/>
              </a:rPr>
              <a:t>για όλες τις ηλικιακές ομάδες</a:t>
            </a:r>
          </a:p>
        </p:txBody>
      </p:sp>
      <p:sp>
        <p:nvSpPr>
          <p:cNvPr id="2" name="Ορθογώνιο 1">
            <a:extLst>
              <a:ext uri="{FF2B5EF4-FFF2-40B4-BE49-F238E27FC236}">
                <a16:creationId xmlns:a16="http://schemas.microsoft.com/office/drawing/2014/main" id="{87B92FBD-9903-481E-A03D-544402F66DF4}"/>
              </a:ext>
            </a:extLst>
          </p:cNvPr>
          <p:cNvSpPr/>
          <p:nvPr/>
        </p:nvSpPr>
        <p:spPr>
          <a:xfrm>
            <a:off x="5494488" y="330656"/>
            <a:ext cx="6096000" cy="646331"/>
          </a:xfrm>
          <a:prstGeom prst="rect">
            <a:avLst/>
          </a:prstGeom>
        </p:spPr>
        <p:txBody>
          <a:bodyPr>
            <a:spAutoFit/>
          </a:bodyPr>
          <a:lstStyle/>
          <a:p>
            <a:br>
              <a:rPr lang="el-GR" dirty="0">
                <a:solidFill>
                  <a:schemeClr val="accent1">
                    <a:lumMod val="50000"/>
                  </a:schemeClr>
                </a:solidFill>
              </a:rPr>
            </a:br>
            <a:endParaRPr lang="el-GR" dirty="0">
              <a:solidFill>
                <a:schemeClr val="accent1">
                  <a:lumMod val="50000"/>
                </a:schemeClr>
              </a:solidFill>
            </a:endParaRPr>
          </a:p>
        </p:txBody>
      </p:sp>
      <p:pic>
        <p:nvPicPr>
          <p:cNvPr id="8" name="Picture 7">
            <a:extLst>
              <a:ext uri="{FF2B5EF4-FFF2-40B4-BE49-F238E27FC236}">
                <a16:creationId xmlns:a16="http://schemas.microsoft.com/office/drawing/2014/main" id="{22D2AA21-CD0F-4B76-AF63-37108C8833FA}"/>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1549" y="228712"/>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Θέση περιεχομένου 5">
            <a:extLst>
              <a:ext uri="{FF2B5EF4-FFF2-40B4-BE49-F238E27FC236}">
                <a16:creationId xmlns:a16="http://schemas.microsoft.com/office/drawing/2014/main" id="{EAFED4FA-1F68-4C83-98A8-E69D5A9C2D3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5900"/>
                    </a14:imgEffect>
                  </a14:imgLayer>
                </a14:imgProps>
              </a:ext>
            </a:extLst>
          </a:blip>
          <a:stretch>
            <a:fillRect/>
          </a:stretch>
        </p:blipFill>
        <p:spPr>
          <a:xfrm>
            <a:off x="6027607" y="2012083"/>
            <a:ext cx="5478233" cy="3337089"/>
          </a:xfrm>
          <a:prstGeom prst="rect">
            <a:avLst/>
          </a:prstGeom>
          <a:effectLst>
            <a:outerShdw blurRad="50800" dist="38100" dir="5400000" algn="t" rotWithShape="0">
              <a:prstClr val="black">
                <a:alpha val="40000"/>
              </a:prstClr>
            </a:outerShdw>
          </a:effectLst>
        </p:spPr>
      </p:pic>
      <p:sp>
        <p:nvSpPr>
          <p:cNvPr id="13" name="TextBox 12">
            <a:extLst>
              <a:ext uri="{FF2B5EF4-FFF2-40B4-BE49-F238E27FC236}">
                <a16:creationId xmlns:a16="http://schemas.microsoft.com/office/drawing/2014/main" id="{9D49410A-8DDF-4EFE-A975-1EE8EA50D19C}"/>
              </a:ext>
            </a:extLst>
          </p:cNvPr>
          <p:cNvSpPr txBox="1"/>
          <p:nvPr/>
        </p:nvSpPr>
        <p:spPr>
          <a:xfrm>
            <a:off x="1715085" y="1183391"/>
            <a:ext cx="9452728" cy="369332"/>
          </a:xfrm>
          <a:prstGeom prst="rect">
            <a:avLst/>
          </a:prstGeom>
          <a:noFill/>
        </p:spPr>
        <p:txBody>
          <a:bodyPr wrap="square">
            <a:spAutoFit/>
          </a:bodyPr>
          <a:lstStyle/>
          <a:p>
            <a:pPr algn="ctr"/>
            <a:r>
              <a:rPr lang="el-GR" sz="1800" b="1" dirty="0">
                <a:solidFill>
                  <a:srgbClr val="C00000"/>
                </a:solidFill>
              </a:rPr>
              <a:t>Η συχνότητα των διαφόρων υποομάδων έχει σχέση με την ηλικία των ασθενών </a:t>
            </a:r>
            <a:endParaRPr lang="el-GR" dirty="0">
              <a:solidFill>
                <a:srgbClr val="C00000"/>
              </a:solidFill>
            </a:endParaRPr>
          </a:p>
        </p:txBody>
      </p:sp>
      <p:sp>
        <p:nvSpPr>
          <p:cNvPr id="14" name="Ορθογώνιο 13">
            <a:extLst>
              <a:ext uri="{FF2B5EF4-FFF2-40B4-BE49-F238E27FC236}">
                <a16:creationId xmlns:a16="http://schemas.microsoft.com/office/drawing/2014/main" id="{FD4089F0-1A5A-43CA-80FD-E0E669339DCE}"/>
              </a:ext>
            </a:extLst>
          </p:cNvPr>
          <p:cNvSpPr/>
          <p:nvPr/>
        </p:nvSpPr>
        <p:spPr>
          <a:xfrm>
            <a:off x="281549" y="6457890"/>
            <a:ext cx="11694878" cy="400110"/>
          </a:xfrm>
          <a:prstGeom prst="rect">
            <a:avLst/>
          </a:prstGeom>
        </p:spPr>
        <p:txBody>
          <a:bodyPr wrap="square">
            <a:spAutoFit/>
          </a:bodyPr>
          <a:lstStyle/>
          <a:p>
            <a:r>
              <a:rPr lang="it-IT" sz="1000" b="1" dirty="0">
                <a:solidFill>
                  <a:schemeClr val="bg1">
                    <a:lumMod val="95000"/>
                  </a:schemeClr>
                </a:solidFill>
                <a:ea typeface="Cambria" panose="02040503050406030204" pitchFamily="18" charset="0"/>
              </a:rPr>
              <a:t>Suraj Pratapa, Teresa S. Scordinob .</a:t>
            </a:r>
            <a:r>
              <a:rPr lang="en-US" sz="1000" b="1" dirty="0">
                <a:solidFill>
                  <a:schemeClr val="bg1">
                    <a:lumMod val="95000"/>
                  </a:schemeClr>
                </a:solidFill>
                <a:ea typeface="Cambria" panose="02040503050406030204" pitchFamily="18" charset="0"/>
              </a:rPr>
              <a:t> Molecular and cellular genetics of non-Hodgkin lymphoma: Diagnostic and prognostic implications</a:t>
            </a:r>
            <a:r>
              <a:rPr lang="it-IT" sz="1000" b="1" dirty="0">
                <a:solidFill>
                  <a:schemeClr val="bg1">
                    <a:lumMod val="95000"/>
                  </a:schemeClr>
                </a:solidFill>
                <a:ea typeface="Cambria" panose="02040503050406030204" pitchFamily="18" charset="0"/>
              </a:rPr>
              <a:t> </a:t>
            </a:r>
            <a:r>
              <a:rPr lang="en-US" sz="1000" b="1" dirty="0">
                <a:solidFill>
                  <a:schemeClr val="bg1">
                    <a:lumMod val="95000"/>
                  </a:schemeClr>
                </a:solidFill>
                <a:ea typeface="Cambria" panose="02040503050406030204" pitchFamily="18" charset="0"/>
              </a:rPr>
              <a:t>Experimental and Molecular Pathology 106 (2019) 44–51</a:t>
            </a:r>
          </a:p>
          <a:p>
            <a:endParaRPr lang="el-GR" sz="1000" b="1" dirty="0">
              <a:solidFill>
                <a:schemeClr val="bg1">
                  <a:lumMod val="95000"/>
                </a:schemeClr>
              </a:solidFill>
              <a:ea typeface="Cambria" panose="02040503050406030204" pitchFamily="18" charset="0"/>
            </a:endParaRPr>
          </a:p>
        </p:txBody>
      </p:sp>
      <p:sp>
        <p:nvSpPr>
          <p:cNvPr id="15" name="TextBox 14">
            <a:extLst>
              <a:ext uri="{FF2B5EF4-FFF2-40B4-BE49-F238E27FC236}">
                <a16:creationId xmlns:a16="http://schemas.microsoft.com/office/drawing/2014/main" id="{C7A4F9FD-C206-40B5-89DC-796166A38E7D}"/>
              </a:ext>
            </a:extLst>
          </p:cNvPr>
          <p:cNvSpPr txBox="1"/>
          <p:nvPr/>
        </p:nvSpPr>
        <p:spPr>
          <a:xfrm>
            <a:off x="6350800" y="5547651"/>
            <a:ext cx="3438426" cy="253916"/>
          </a:xfrm>
          <a:prstGeom prst="rect">
            <a:avLst/>
          </a:prstGeom>
          <a:noFill/>
        </p:spPr>
        <p:txBody>
          <a:bodyPr wrap="square">
            <a:spAutoFit/>
          </a:bodyPr>
          <a:lstStyle/>
          <a:p>
            <a:pPr algn="r"/>
            <a:r>
              <a:rPr lang="en-US" sz="1050" b="1" dirty="0">
                <a:solidFill>
                  <a:srgbClr val="C00000"/>
                </a:solidFill>
                <a:ea typeface="Cambria" panose="02040503050406030204" pitchFamily="18" charset="0"/>
                <a:cs typeface="Arial" panose="020B0604020202020204" pitchFamily="34" charset="0"/>
              </a:rPr>
              <a:t>Based on 2008–2014 SEER data</a:t>
            </a:r>
            <a:endParaRPr lang="el-GR" sz="1050" dirty="0">
              <a:solidFill>
                <a:srgbClr val="C00000"/>
              </a:solidFill>
            </a:endParaRPr>
          </a:p>
        </p:txBody>
      </p:sp>
      <p:sp>
        <p:nvSpPr>
          <p:cNvPr id="17" name="TextBox 16">
            <a:extLst>
              <a:ext uri="{FF2B5EF4-FFF2-40B4-BE49-F238E27FC236}">
                <a16:creationId xmlns:a16="http://schemas.microsoft.com/office/drawing/2014/main" id="{4DC9F1A5-B058-4B70-958B-739D324A96F5}"/>
              </a:ext>
            </a:extLst>
          </p:cNvPr>
          <p:cNvSpPr txBox="1"/>
          <p:nvPr/>
        </p:nvSpPr>
        <p:spPr>
          <a:xfrm>
            <a:off x="1715085" y="5538419"/>
            <a:ext cx="2250649" cy="253916"/>
          </a:xfrm>
          <a:prstGeom prst="rect">
            <a:avLst/>
          </a:prstGeom>
          <a:noFill/>
        </p:spPr>
        <p:txBody>
          <a:bodyPr wrap="square">
            <a:spAutoFit/>
          </a:bodyPr>
          <a:lstStyle/>
          <a:p>
            <a:r>
              <a:rPr lang="en-US" sz="1050" b="1" dirty="0">
                <a:solidFill>
                  <a:srgbClr val="C00000"/>
                </a:solidFill>
                <a:ea typeface="Cambria" panose="02040503050406030204" pitchFamily="18" charset="0"/>
                <a:cs typeface="Arial" panose="020B0604020202020204" pitchFamily="34" charset="0"/>
              </a:rPr>
              <a:t>Based on</a:t>
            </a:r>
            <a:r>
              <a:rPr lang="el-GR" sz="1050" dirty="0">
                <a:solidFill>
                  <a:srgbClr val="C00000"/>
                </a:solidFill>
              </a:rPr>
              <a:t> </a:t>
            </a:r>
            <a:r>
              <a:rPr lang="el-GR" sz="1050" b="1" dirty="0">
                <a:solidFill>
                  <a:srgbClr val="C00000"/>
                </a:solidFill>
                <a:ea typeface="Cambria" panose="02040503050406030204" pitchFamily="18" charset="0"/>
                <a:cs typeface="Arial" panose="020B0604020202020204" pitchFamily="34" charset="0"/>
              </a:rPr>
              <a:t>2006-2015, </a:t>
            </a:r>
            <a:r>
              <a:rPr lang="en-US" sz="1050" b="1" dirty="0">
                <a:solidFill>
                  <a:srgbClr val="C00000"/>
                </a:solidFill>
                <a:ea typeface="Cambria" panose="02040503050406030204" pitchFamily="18" charset="0"/>
                <a:cs typeface="Arial" panose="020B0604020202020204" pitchFamily="34" charset="0"/>
              </a:rPr>
              <a:t>SEER data</a:t>
            </a:r>
            <a:endParaRPr lang="el-GR" sz="1050" dirty="0">
              <a:solidFill>
                <a:srgbClr val="C00000"/>
              </a:solidFill>
            </a:endParaRPr>
          </a:p>
        </p:txBody>
      </p:sp>
    </p:spTree>
    <p:extLst>
      <p:ext uri="{BB962C8B-B14F-4D97-AF65-F5344CB8AC3E}">
        <p14:creationId xmlns:p14="http://schemas.microsoft.com/office/powerpoint/2010/main" val="46854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D5A21071-D728-47DD-981F-2CDB01612E63}"/>
              </a:ext>
            </a:extLst>
          </p:cNvPr>
          <p:cNvSpPr txBox="1"/>
          <p:nvPr/>
        </p:nvSpPr>
        <p:spPr>
          <a:xfrm>
            <a:off x="127847" y="1825746"/>
            <a:ext cx="6094313" cy="1477328"/>
          </a:xfrm>
          <a:prstGeom prst="rect">
            <a:avLst/>
          </a:prstGeom>
          <a:solidFill>
            <a:schemeClr val="bg1"/>
          </a:solidFill>
          <a:ln w="38100">
            <a:solidFill>
              <a:schemeClr val="accent1">
                <a:lumMod val="50000"/>
              </a:schemeClr>
            </a:solidFill>
          </a:ln>
        </p:spPr>
        <p:txBody>
          <a:bodyPr wrap="square">
            <a:spAutoFit/>
          </a:bodyPr>
          <a:lstStyle/>
          <a:p>
            <a:pPr marL="285750" indent="-285750">
              <a:buClr>
                <a:schemeClr val="accent1">
                  <a:lumMod val="50000"/>
                </a:schemeClr>
              </a:buClr>
              <a:buFont typeface="Arial" panose="020B0604020202020204" pitchFamily="34" charset="0"/>
              <a:buChar char="•"/>
            </a:pPr>
            <a:r>
              <a:rPr lang="el-GR" sz="1800" dirty="0">
                <a:solidFill>
                  <a:schemeClr val="accent1">
                    <a:lumMod val="50000"/>
                  </a:schemeClr>
                </a:solidFill>
                <a:effectLst/>
                <a:ea typeface="Times New Roman" panose="02020603050405020304" pitchFamily="18" charset="0"/>
              </a:rPr>
              <a:t>Οι </a:t>
            </a:r>
            <a:r>
              <a:rPr lang="el-GR" sz="1800" dirty="0" err="1">
                <a:solidFill>
                  <a:schemeClr val="accent1">
                    <a:lumMod val="50000"/>
                  </a:schemeClr>
                </a:solidFill>
                <a:effectLst/>
                <a:ea typeface="Times New Roman" panose="02020603050405020304" pitchFamily="18" charset="0"/>
              </a:rPr>
              <a:t>υποτύποι</a:t>
            </a:r>
            <a:r>
              <a:rPr lang="el-GR" sz="1800" dirty="0">
                <a:solidFill>
                  <a:schemeClr val="accent1">
                    <a:lumMod val="50000"/>
                  </a:schemeClr>
                </a:solidFill>
                <a:effectLst/>
                <a:ea typeface="Times New Roman" panose="02020603050405020304" pitchFamily="18" charset="0"/>
              </a:rPr>
              <a:t> NHL που απαντώνται σε παιδιά ηλικίας κάτω των 16 ετών είναι κυρίως υψηλής κακοήθειας και περιλαμβάνουν τα BL, τα </a:t>
            </a:r>
            <a:r>
              <a:rPr lang="el-GR" sz="1800" dirty="0" err="1">
                <a:solidFill>
                  <a:schemeClr val="accent1">
                    <a:lumMod val="50000"/>
                  </a:schemeClr>
                </a:solidFill>
                <a:effectLst/>
                <a:ea typeface="Times New Roman" panose="02020603050405020304" pitchFamily="18" charset="0"/>
              </a:rPr>
              <a:t>DLBCL,το</a:t>
            </a:r>
            <a:r>
              <a:rPr lang="el-GR" sz="1800" dirty="0">
                <a:solidFill>
                  <a:schemeClr val="accent1">
                    <a:lumMod val="50000"/>
                  </a:schemeClr>
                </a:solidFill>
                <a:effectLst/>
                <a:ea typeface="Times New Roman" panose="02020603050405020304" pitchFamily="18" charset="0"/>
              </a:rPr>
              <a:t> </a:t>
            </a:r>
            <a:r>
              <a:rPr lang="el-GR" sz="1800" dirty="0" err="1">
                <a:solidFill>
                  <a:schemeClr val="accent1">
                    <a:lumMod val="50000"/>
                  </a:schemeClr>
                </a:solidFill>
                <a:effectLst/>
                <a:ea typeface="Times New Roman" panose="02020603050405020304" pitchFamily="18" charset="0"/>
              </a:rPr>
              <a:t>λεμφοβλαστικό</a:t>
            </a:r>
            <a:r>
              <a:rPr lang="el-GR" sz="1800" dirty="0">
                <a:solidFill>
                  <a:schemeClr val="accent1">
                    <a:lumMod val="50000"/>
                  </a:schemeClr>
                </a:solidFill>
                <a:effectLst/>
                <a:ea typeface="Times New Roman" panose="02020603050405020304" pitchFamily="18" charset="0"/>
              </a:rPr>
              <a:t> λέμφωμα (LL) και  το ALCL </a:t>
            </a:r>
            <a:endParaRPr lang="el-GR" b="1" dirty="0">
              <a:solidFill>
                <a:schemeClr val="accent1">
                  <a:lumMod val="50000"/>
                </a:schemeClr>
              </a:solidFill>
              <a:ea typeface="Times New Roman" panose="02020603050405020304" pitchFamily="18" charset="0"/>
            </a:endParaRPr>
          </a:p>
          <a:p>
            <a:pPr marL="285750" indent="-285750">
              <a:buClr>
                <a:schemeClr val="accent1">
                  <a:lumMod val="50000"/>
                </a:schemeClr>
              </a:buClr>
              <a:buFont typeface="Arial" panose="020B0604020202020204" pitchFamily="34" charset="0"/>
              <a:buChar char="•"/>
            </a:pPr>
            <a:endParaRPr lang="el-GR" sz="1800" dirty="0">
              <a:solidFill>
                <a:schemeClr val="accent1">
                  <a:lumMod val="50000"/>
                </a:schemeClr>
              </a:solidFill>
              <a:effectLst/>
              <a:ea typeface="Times New Roman" panose="02020603050405020304" pitchFamily="18" charset="0"/>
            </a:endParaRPr>
          </a:p>
        </p:txBody>
      </p:sp>
      <p:sp>
        <p:nvSpPr>
          <p:cNvPr id="7" name="Ορθογώνιο 6">
            <a:extLst>
              <a:ext uri="{FF2B5EF4-FFF2-40B4-BE49-F238E27FC236}">
                <a16:creationId xmlns:a16="http://schemas.microsoft.com/office/drawing/2014/main" id="{884F2308-45CE-4CBA-AC03-E8F92AE11F9C}"/>
              </a:ext>
            </a:extLst>
          </p:cNvPr>
          <p:cNvSpPr/>
          <p:nvPr/>
        </p:nvSpPr>
        <p:spPr>
          <a:xfrm>
            <a:off x="1111112" y="228712"/>
            <a:ext cx="10479376" cy="769441"/>
          </a:xfrm>
          <a:prstGeom prst="rect">
            <a:avLst/>
          </a:prstGeom>
          <a:ln>
            <a:noFill/>
          </a:ln>
          <a:effectLst>
            <a:outerShdw blurRad="152400" dist="317500" dir="5400000" sx="90000" sy="-19000" rotWithShape="0">
              <a:prstClr val="black">
                <a:alpha val="15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el-GR" sz="2400" b="1" dirty="0">
                <a:solidFill>
                  <a:schemeClr val="accent1">
                    <a:lumMod val="50000"/>
                  </a:schemeClr>
                </a:solidFill>
                <a:ea typeface="Cambria" panose="02040503050406030204" pitchFamily="18" charset="0"/>
                <a:cs typeface="Arial" panose="020B0604020202020204" pitchFamily="34" charset="0"/>
              </a:rPr>
              <a:t>ΠΟΣΟΣΤΑ ΕΠΙΠΟΛΑΣΜΟΥ ΚΟΙΝΩΝ ΥΠΟΤΥΠΩΝ </a:t>
            </a:r>
            <a:r>
              <a:rPr lang="de-DE" sz="2400" b="1" dirty="0">
                <a:solidFill>
                  <a:schemeClr val="accent1">
                    <a:lumMod val="50000"/>
                  </a:schemeClr>
                </a:solidFill>
                <a:ea typeface="Cambria" panose="02040503050406030204" pitchFamily="18" charset="0"/>
                <a:cs typeface="Arial" panose="020B0604020202020204" pitchFamily="34" charset="0"/>
              </a:rPr>
              <a:t>NHL</a:t>
            </a:r>
            <a:endParaRPr lang="el-GR" sz="2400" b="1" dirty="0">
              <a:solidFill>
                <a:schemeClr val="accent1">
                  <a:lumMod val="50000"/>
                </a:schemeClr>
              </a:solidFill>
              <a:ea typeface="Cambria" panose="02040503050406030204" pitchFamily="18" charset="0"/>
              <a:cs typeface="Arial" panose="020B0604020202020204" pitchFamily="34" charset="0"/>
            </a:endParaRPr>
          </a:p>
          <a:p>
            <a:pPr algn="ctr"/>
            <a:r>
              <a:rPr lang="el-GR" sz="2000" b="1" dirty="0">
                <a:solidFill>
                  <a:schemeClr val="accent1">
                    <a:lumMod val="50000"/>
                  </a:schemeClr>
                </a:solidFill>
                <a:ea typeface="Cambria" panose="02040503050406030204" pitchFamily="18" charset="0"/>
                <a:cs typeface="Arial" panose="020B0604020202020204" pitchFamily="34" charset="0"/>
              </a:rPr>
              <a:t>για όλες τις ηλικιακές ομάδες</a:t>
            </a:r>
          </a:p>
        </p:txBody>
      </p:sp>
      <p:sp>
        <p:nvSpPr>
          <p:cNvPr id="2" name="Ορθογώνιο 1">
            <a:extLst>
              <a:ext uri="{FF2B5EF4-FFF2-40B4-BE49-F238E27FC236}">
                <a16:creationId xmlns:a16="http://schemas.microsoft.com/office/drawing/2014/main" id="{87B92FBD-9903-481E-A03D-544402F66DF4}"/>
              </a:ext>
            </a:extLst>
          </p:cNvPr>
          <p:cNvSpPr/>
          <p:nvPr/>
        </p:nvSpPr>
        <p:spPr>
          <a:xfrm>
            <a:off x="5494488" y="330656"/>
            <a:ext cx="6096000" cy="646331"/>
          </a:xfrm>
          <a:prstGeom prst="rect">
            <a:avLst/>
          </a:prstGeom>
        </p:spPr>
        <p:txBody>
          <a:bodyPr>
            <a:spAutoFit/>
          </a:bodyPr>
          <a:lstStyle/>
          <a:p>
            <a:br>
              <a:rPr lang="el-GR" dirty="0">
                <a:solidFill>
                  <a:schemeClr val="accent1">
                    <a:lumMod val="50000"/>
                  </a:schemeClr>
                </a:solidFill>
              </a:rPr>
            </a:br>
            <a:endParaRPr lang="el-GR" dirty="0">
              <a:solidFill>
                <a:schemeClr val="accent1">
                  <a:lumMod val="50000"/>
                </a:schemeClr>
              </a:solidFill>
            </a:endParaRPr>
          </a:p>
        </p:txBody>
      </p:sp>
      <p:pic>
        <p:nvPicPr>
          <p:cNvPr id="8" name="Picture 7">
            <a:extLst>
              <a:ext uri="{FF2B5EF4-FFF2-40B4-BE49-F238E27FC236}">
                <a16:creationId xmlns:a16="http://schemas.microsoft.com/office/drawing/2014/main" id="{22D2AA21-CD0F-4B76-AF63-37108C8833FA}"/>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1549" y="228712"/>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Θέση περιεχομένου 5">
            <a:extLst>
              <a:ext uri="{FF2B5EF4-FFF2-40B4-BE49-F238E27FC236}">
                <a16:creationId xmlns:a16="http://schemas.microsoft.com/office/drawing/2014/main" id="{EAFED4FA-1F68-4C83-98A8-E69D5A9C2D3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5900"/>
                    </a14:imgEffect>
                  </a14:imgLayer>
                </a14:imgProps>
              </a:ext>
            </a:extLst>
          </a:blip>
          <a:stretch>
            <a:fillRect/>
          </a:stretch>
        </p:blipFill>
        <p:spPr>
          <a:xfrm>
            <a:off x="6498194" y="2030394"/>
            <a:ext cx="5478233" cy="3337089"/>
          </a:xfrm>
          <a:prstGeom prst="rect">
            <a:avLst/>
          </a:prstGeom>
          <a:effectLst>
            <a:outerShdw blurRad="50800" dist="38100" dir="5400000" algn="t" rotWithShape="0">
              <a:prstClr val="black">
                <a:alpha val="40000"/>
              </a:prstClr>
            </a:outerShdw>
          </a:effectLst>
        </p:spPr>
      </p:pic>
      <p:sp>
        <p:nvSpPr>
          <p:cNvPr id="13" name="TextBox 12">
            <a:extLst>
              <a:ext uri="{FF2B5EF4-FFF2-40B4-BE49-F238E27FC236}">
                <a16:creationId xmlns:a16="http://schemas.microsoft.com/office/drawing/2014/main" id="{9D49410A-8DDF-4EFE-A975-1EE8EA50D19C}"/>
              </a:ext>
            </a:extLst>
          </p:cNvPr>
          <p:cNvSpPr txBox="1"/>
          <p:nvPr/>
        </p:nvSpPr>
        <p:spPr>
          <a:xfrm>
            <a:off x="1715085" y="1183391"/>
            <a:ext cx="9452728" cy="369332"/>
          </a:xfrm>
          <a:prstGeom prst="rect">
            <a:avLst/>
          </a:prstGeom>
          <a:noFill/>
        </p:spPr>
        <p:txBody>
          <a:bodyPr wrap="square">
            <a:spAutoFit/>
          </a:bodyPr>
          <a:lstStyle/>
          <a:p>
            <a:pPr algn="ctr"/>
            <a:r>
              <a:rPr lang="el-GR" sz="1800" b="1" dirty="0">
                <a:solidFill>
                  <a:srgbClr val="C00000"/>
                </a:solidFill>
              </a:rPr>
              <a:t>Η συχνότητα των διαφόρων υποομάδων έχει σχέση με την ηλικία των ασθενών </a:t>
            </a:r>
            <a:endParaRPr lang="el-GR" dirty="0">
              <a:solidFill>
                <a:srgbClr val="C00000"/>
              </a:solidFill>
            </a:endParaRPr>
          </a:p>
        </p:txBody>
      </p:sp>
      <p:sp>
        <p:nvSpPr>
          <p:cNvPr id="14" name="Ορθογώνιο 13">
            <a:extLst>
              <a:ext uri="{FF2B5EF4-FFF2-40B4-BE49-F238E27FC236}">
                <a16:creationId xmlns:a16="http://schemas.microsoft.com/office/drawing/2014/main" id="{FD4089F0-1A5A-43CA-80FD-E0E669339DCE}"/>
              </a:ext>
            </a:extLst>
          </p:cNvPr>
          <p:cNvSpPr/>
          <p:nvPr/>
        </p:nvSpPr>
        <p:spPr>
          <a:xfrm>
            <a:off x="281549" y="6457890"/>
            <a:ext cx="11694878" cy="400110"/>
          </a:xfrm>
          <a:prstGeom prst="rect">
            <a:avLst/>
          </a:prstGeom>
        </p:spPr>
        <p:txBody>
          <a:bodyPr wrap="square">
            <a:spAutoFit/>
          </a:bodyPr>
          <a:lstStyle/>
          <a:p>
            <a:r>
              <a:rPr lang="it-IT" sz="1000" b="1" dirty="0">
                <a:solidFill>
                  <a:schemeClr val="bg1">
                    <a:lumMod val="95000"/>
                  </a:schemeClr>
                </a:solidFill>
                <a:ea typeface="Cambria" panose="02040503050406030204" pitchFamily="18" charset="0"/>
              </a:rPr>
              <a:t>Suraj Pratapa, Teresa S. Scordinob .</a:t>
            </a:r>
            <a:r>
              <a:rPr lang="en-US" sz="1000" b="1" dirty="0">
                <a:solidFill>
                  <a:schemeClr val="bg1">
                    <a:lumMod val="95000"/>
                  </a:schemeClr>
                </a:solidFill>
                <a:ea typeface="Cambria" panose="02040503050406030204" pitchFamily="18" charset="0"/>
              </a:rPr>
              <a:t> Molecular and cellular genetics of non-Hodgkin lymphoma: Diagnostic and prognostic implications</a:t>
            </a:r>
            <a:r>
              <a:rPr lang="it-IT" sz="1000" b="1" dirty="0">
                <a:solidFill>
                  <a:schemeClr val="bg1">
                    <a:lumMod val="95000"/>
                  </a:schemeClr>
                </a:solidFill>
                <a:ea typeface="Cambria" panose="02040503050406030204" pitchFamily="18" charset="0"/>
              </a:rPr>
              <a:t> </a:t>
            </a:r>
            <a:r>
              <a:rPr lang="en-US" sz="1000" b="1" dirty="0">
                <a:solidFill>
                  <a:schemeClr val="bg1">
                    <a:lumMod val="95000"/>
                  </a:schemeClr>
                </a:solidFill>
                <a:ea typeface="Cambria" panose="02040503050406030204" pitchFamily="18" charset="0"/>
              </a:rPr>
              <a:t>Experimental and Molecular Pathology 106 (2019) 44–51</a:t>
            </a:r>
          </a:p>
          <a:p>
            <a:endParaRPr lang="el-GR" sz="1000" b="1" dirty="0">
              <a:solidFill>
                <a:schemeClr val="bg1">
                  <a:lumMod val="95000"/>
                </a:schemeClr>
              </a:solidFill>
              <a:ea typeface="Cambria" panose="02040503050406030204" pitchFamily="18" charset="0"/>
            </a:endParaRPr>
          </a:p>
        </p:txBody>
      </p:sp>
      <p:sp>
        <p:nvSpPr>
          <p:cNvPr id="15" name="TextBox 14">
            <a:extLst>
              <a:ext uri="{FF2B5EF4-FFF2-40B4-BE49-F238E27FC236}">
                <a16:creationId xmlns:a16="http://schemas.microsoft.com/office/drawing/2014/main" id="{C7A4F9FD-C206-40B5-89DC-796166A38E7D}"/>
              </a:ext>
            </a:extLst>
          </p:cNvPr>
          <p:cNvSpPr txBox="1"/>
          <p:nvPr/>
        </p:nvSpPr>
        <p:spPr>
          <a:xfrm>
            <a:off x="8363933" y="5634106"/>
            <a:ext cx="3438426" cy="253916"/>
          </a:xfrm>
          <a:prstGeom prst="rect">
            <a:avLst/>
          </a:prstGeom>
          <a:noFill/>
        </p:spPr>
        <p:txBody>
          <a:bodyPr wrap="square">
            <a:spAutoFit/>
          </a:bodyPr>
          <a:lstStyle/>
          <a:p>
            <a:pPr algn="r"/>
            <a:r>
              <a:rPr lang="en-US" sz="1050" b="1" dirty="0">
                <a:solidFill>
                  <a:srgbClr val="C00000"/>
                </a:solidFill>
                <a:ea typeface="Cambria" panose="02040503050406030204" pitchFamily="18" charset="0"/>
                <a:cs typeface="Arial" panose="020B0604020202020204" pitchFamily="34" charset="0"/>
              </a:rPr>
              <a:t>Based on 2008–2014 SEER data</a:t>
            </a:r>
            <a:endParaRPr lang="el-GR" sz="1050" dirty="0">
              <a:solidFill>
                <a:srgbClr val="C00000"/>
              </a:solidFill>
            </a:endParaRPr>
          </a:p>
        </p:txBody>
      </p:sp>
      <p:sp>
        <p:nvSpPr>
          <p:cNvPr id="18" name="Οβάλ 17">
            <a:extLst>
              <a:ext uri="{FF2B5EF4-FFF2-40B4-BE49-F238E27FC236}">
                <a16:creationId xmlns:a16="http://schemas.microsoft.com/office/drawing/2014/main" id="{31CF6558-3DB8-4A4C-BAB8-B8A11FAB0ED8}"/>
              </a:ext>
            </a:extLst>
          </p:cNvPr>
          <p:cNvSpPr/>
          <p:nvPr/>
        </p:nvSpPr>
        <p:spPr>
          <a:xfrm>
            <a:off x="6686734" y="2009228"/>
            <a:ext cx="540194" cy="2239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βάλ 18">
            <a:extLst>
              <a:ext uri="{FF2B5EF4-FFF2-40B4-BE49-F238E27FC236}">
                <a16:creationId xmlns:a16="http://schemas.microsoft.com/office/drawing/2014/main" id="{8A713C8B-90E9-4BE1-A3CD-3682240F5C92}"/>
              </a:ext>
            </a:extLst>
          </p:cNvPr>
          <p:cNvSpPr/>
          <p:nvPr/>
        </p:nvSpPr>
        <p:spPr>
          <a:xfrm>
            <a:off x="8667285" y="1992592"/>
            <a:ext cx="540194" cy="2239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Οβάλ 19">
            <a:extLst>
              <a:ext uri="{FF2B5EF4-FFF2-40B4-BE49-F238E27FC236}">
                <a16:creationId xmlns:a16="http://schemas.microsoft.com/office/drawing/2014/main" id="{DECAC95D-9639-477A-9269-B1163CF17BE4}"/>
              </a:ext>
            </a:extLst>
          </p:cNvPr>
          <p:cNvSpPr/>
          <p:nvPr/>
        </p:nvSpPr>
        <p:spPr>
          <a:xfrm>
            <a:off x="7090205" y="1992592"/>
            <a:ext cx="540194" cy="2239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Οβάλ 20">
            <a:extLst>
              <a:ext uri="{FF2B5EF4-FFF2-40B4-BE49-F238E27FC236}">
                <a16:creationId xmlns:a16="http://schemas.microsoft.com/office/drawing/2014/main" id="{33C34F2C-628B-4D1E-9D67-E0BFF76DDD1A}"/>
              </a:ext>
            </a:extLst>
          </p:cNvPr>
          <p:cNvSpPr/>
          <p:nvPr/>
        </p:nvSpPr>
        <p:spPr>
          <a:xfrm>
            <a:off x="10627619" y="2003230"/>
            <a:ext cx="540194" cy="2239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βάλ 22">
            <a:extLst>
              <a:ext uri="{FF2B5EF4-FFF2-40B4-BE49-F238E27FC236}">
                <a16:creationId xmlns:a16="http://schemas.microsoft.com/office/drawing/2014/main" id="{291812E5-A594-427C-BF61-F260B92A8DCF}"/>
              </a:ext>
            </a:extLst>
          </p:cNvPr>
          <p:cNvSpPr/>
          <p:nvPr/>
        </p:nvSpPr>
        <p:spPr>
          <a:xfrm>
            <a:off x="9384624" y="1968985"/>
            <a:ext cx="698522" cy="2253458"/>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Οβάλ 23">
            <a:extLst>
              <a:ext uri="{FF2B5EF4-FFF2-40B4-BE49-F238E27FC236}">
                <a16:creationId xmlns:a16="http://schemas.microsoft.com/office/drawing/2014/main" id="{FEEC715B-43C9-4AD3-8F18-467FF7B26A5E}"/>
              </a:ext>
            </a:extLst>
          </p:cNvPr>
          <p:cNvSpPr/>
          <p:nvPr/>
        </p:nvSpPr>
        <p:spPr>
          <a:xfrm>
            <a:off x="8990039" y="1977448"/>
            <a:ext cx="698522" cy="2253458"/>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TextBox 21">
            <a:extLst>
              <a:ext uri="{FF2B5EF4-FFF2-40B4-BE49-F238E27FC236}">
                <a16:creationId xmlns:a16="http://schemas.microsoft.com/office/drawing/2014/main" id="{F29CF1EF-31E9-4E5D-AA62-D071F6B385CB}"/>
              </a:ext>
            </a:extLst>
          </p:cNvPr>
          <p:cNvSpPr txBox="1"/>
          <p:nvPr/>
        </p:nvSpPr>
        <p:spPr>
          <a:xfrm>
            <a:off x="127847" y="1842775"/>
            <a:ext cx="6094313" cy="2862322"/>
          </a:xfrm>
          <a:prstGeom prst="rect">
            <a:avLst/>
          </a:prstGeom>
          <a:solidFill>
            <a:schemeClr val="bg1"/>
          </a:solidFill>
          <a:ln w="38100">
            <a:solidFill>
              <a:schemeClr val="accent1">
                <a:lumMod val="50000"/>
              </a:schemeClr>
            </a:solidFill>
          </a:ln>
        </p:spPr>
        <p:txBody>
          <a:bodyPr wrap="square">
            <a:spAutoFit/>
          </a:bodyPr>
          <a:lstStyle/>
          <a:p>
            <a:pPr marL="285750" indent="-285750">
              <a:buClr>
                <a:schemeClr val="accent1">
                  <a:lumMod val="50000"/>
                </a:schemeClr>
              </a:buClr>
              <a:buFont typeface="Arial" panose="020B0604020202020204" pitchFamily="34" charset="0"/>
              <a:buChar char="•"/>
            </a:pPr>
            <a:r>
              <a:rPr lang="el-GR" sz="1800" dirty="0">
                <a:solidFill>
                  <a:schemeClr val="accent1">
                    <a:lumMod val="50000"/>
                  </a:schemeClr>
                </a:solidFill>
                <a:effectLst/>
                <a:ea typeface="Times New Roman" panose="02020603050405020304" pitchFamily="18" charset="0"/>
              </a:rPr>
              <a:t>Οι </a:t>
            </a:r>
            <a:r>
              <a:rPr lang="el-GR" sz="1800" dirty="0" err="1">
                <a:solidFill>
                  <a:schemeClr val="accent1">
                    <a:lumMod val="50000"/>
                  </a:schemeClr>
                </a:solidFill>
                <a:effectLst/>
                <a:ea typeface="Times New Roman" panose="02020603050405020304" pitchFamily="18" charset="0"/>
              </a:rPr>
              <a:t>υποτύποι</a:t>
            </a:r>
            <a:r>
              <a:rPr lang="el-GR" sz="1800" dirty="0">
                <a:solidFill>
                  <a:schemeClr val="accent1">
                    <a:lumMod val="50000"/>
                  </a:schemeClr>
                </a:solidFill>
                <a:effectLst/>
                <a:ea typeface="Times New Roman" panose="02020603050405020304" pitchFamily="18" charset="0"/>
              </a:rPr>
              <a:t> NHL που απαντώνται σε παιδιά ηλικίας κάτω των 16 ετών είναι κυρίως υψηλής κακοήθειας και περιλαμβάνουν τα BL, τα </a:t>
            </a:r>
            <a:r>
              <a:rPr lang="el-GR" sz="1800" dirty="0" err="1">
                <a:solidFill>
                  <a:schemeClr val="accent1">
                    <a:lumMod val="50000"/>
                  </a:schemeClr>
                </a:solidFill>
                <a:effectLst/>
                <a:ea typeface="Times New Roman" panose="02020603050405020304" pitchFamily="18" charset="0"/>
              </a:rPr>
              <a:t>DLBCL,το</a:t>
            </a:r>
            <a:r>
              <a:rPr lang="el-GR" sz="1800" dirty="0">
                <a:solidFill>
                  <a:schemeClr val="accent1">
                    <a:lumMod val="50000"/>
                  </a:schemeClr>
                </a:solidFill>
                <a:effectLst/>
                <a:ea typeface="Times New Roman" panose="02020603050405020304" pitchFamily="18" charset="0"/>
              </a:rPr>
              <a:t> </a:t>
            </a:r>
            <a:r>
              <a:rPr lang="el-GR" sz="1800" dirty="0" err="1">
                <a:solidFill>
                  <a:schemeClr val="accent1">
                    <a:lumMod val="50000"/>
                  </a:schemeClr>
                </a:solidFill>
                <a:effectLst/>
                <a:ea typeface="Times New Roman" panose="02020603050405020304" pitchFamily="18" charset="0"/>
              </a:rPr>
              <a:t>λεμφοβλαστικό</a:t>
            </a:r>
            <a:r>
              <a:rPr lang="el-GR" sz="1800" dirty="0">
                <a:solidFill>
                  <a:schemeClr val="accent1">
                    <a:lumMod val="50000"/>
                  </a:schemeClr>
                </a:solidFill>
                <a:effectLst/>
                <a:ea typeface="Times New Roman" panose="02020603050405020304" pitchFamily="18" charset="0"/>
              </a:rPr>
              <a:t> λέμφωμα (LL) και  το ALCL </a:t>
            </a:r>
            <a:endParaRPr lang="el-GR" b="1" dirty="0">
              <a:solidFill>
                <a:schemeClr val="accent1">
                  <a:lumMod val="50000"/>
                </a:schemeClr>
              </a:solidFill>
              <a:ea typeface="Times New Roman" panose="02020603050405020304" pitchFamily="18" charset="0"/>
            </a:endParaRPr>
          </a:p>
          <a:p>
            <a:pPr marL="285750" indent="-285750">
              <a:buClr>
                <a:schemeClr val="accent1">
                  <a:lumMod val="50000"/>
                </a:schemeClr>
              </a:buClr>
              <a:buFont typeface="Arial" panose="020B0604020202020204" pitchFamily="34" charset="0"/>
              <a:buChar char="•"/>
            </a:pPr>
            <a:endParaRPr lang="el-GR" sz="1800" dirty="0">
              <a:solidFill>
                <a:schemeClr val="accent1">
                  <a:lumMod val="50000"/>
                </a:schemeClr>
              </a:solidFill>
              <a:effectLst/>
              <a:ea typeface="Times New Roman" panose="02020603050405020304" pitchFamily="18" charset="0"/>
            </a:endParaRPr>
          </a:p>
          <a:p>
            <a:pPr marL="285750" indent="-285750">
              <a:buClr>
                <a:schemeClr val="accent1">
                  <a:lumMod val="50000"/>
                </a:schemeClr>
              </a:buClr>
              <a:buFont typeface="Arial" panose="020B0604020202020204" pitchFamily="34" charset="0"/>
              <a:buChar char="•"/>
            </a:pPr>
            <a:r>
              <a:rPr lang="el-GR" sz="1800" dirty="0">
                <a:solidFill>
                  <a:schemeClr val="accent1">
                    <a:lumMod val="50000"/>
                  </a:schemeClr>
                </a:solidFill>
                <a:effectLst/>
                <a:ea typeface="Times New Roman" panose="02020603050405020304" pitchFamily="18" charset="0"/>
              </a:rPr>
              <a:t>Χαμηλής κακοήθειας λεμφώματα Β-κυττάρων, όπως </a:t>
            </a:r>
            <a:r>
              <a:rPr lang="el-GR" dirty="0">
                <a:solidFill>
                  <a:schemeClr val="accent1">
                    <a:lumMod val="50000"/>
                  </a:schemeClr>
                </a:solidFill>
                <a:ea typeface="Times New Roman" panose="02020603050405020304" pitchFamily="18" charset="0"/>
              </a:rPr>
              <a:t> το Οζώδες Λέμφωμα </a:t>
            </a:r>
            <a:r>
              <a:rPr lang="el-GR" sz="1800" dirty="0">
                <a:solidFill>
                  <a:schemeClr val="accent1">
                    <a:lumMod val="50000"/>
                  </a:schemeClr>
                </a:solidFill>
                <a:effectLst/>
                <a:ea typeface="Times New Roman" panose="02020603050405020304" pitchFamily="18" charset="0"/>
              </a:rPr>
              <a:t>FL και το οριακής ζώνης από Β-κύτταρα λέμφωμα (MZBCL), είναι πολύ λιγότερο συχνές, αλλά η συχνότητά του αυξάνει με την αύξηση της ηλικίας </a:t>
            </a:r>
            <a:endParaRPr lang="el-GR" b="1" dirty="0">
              <a:solidFill>
                <a:schemeClr val="accent1">
                  <a:lumMod val="50000"/>
                </a:schemeClr>
              </a:solidFill>
              <a:ea typeface="Times New Roman" panose="02020603050405020304" pitchFamily="18" charset="0"/>
            </a:endParaRPr>
          </a:p>
          <a:p>
            <a:pPr>
              <a:buClr>
                <a:schemeClr val="accent1">
                  <a:lumMod val="50000"/>
                </a:schemeClr>
              </a:buClr>
            </a:pPr>
            <a:endParaRPr lang="el-GR" sz="1800" b="1" dirty="0">
              <a:solidFill>
                <a:schemeClr val="accent1">
                  <a:lumMod val="50000"/>
                </a:schemeClr>
              </a:solidFill>
              <a:effectLst/>
              <a:ea typeface="Times New Roman" panose="02020603050405020304" pitchFamily="18" charset="0"/>
            </a:endParaRPr>
          </a:p>
        </p:txBody>
      </p:sp>
      <p:sp>
        <p:nvSpPr>
          <p:cNvPr id="30" name="TextBox 29">
            <a:extLst>
              <a:ext uri="{FF2B5EF4-FFF2-40B4-BE49-F238E27FC236}">
                <a16:creationId xmlns:a16="http://schemas.microsoft.com/office/drawing/2014/main" id="{6EB30089-B789-460C-A827-A144C2B5143E}"/>
              </a:ext>
            </a:extLst>
          </p:cNvPr>
          <p:cNvSpPr txBox="1"/>
          <p:nvPr/>
        </p:nvSpPr>
        <p:spPr>
          <a:xfrm>
            <a:off x="120856" y="1842775"/>
            <a:ext cx="6094313" cy="3970318"/>
          </a:xfrm>
          <a:prstGeom prst="rect">
            <a:avLst/>
          </a:prstGeom>
          <a:solidFill>
            <a:schemeClr val="bg1"/>
          </a:solidFill>
          <a:ln w="38100">
            <a:solidFill>
              <a:schemeClr val="accent1">
                <a:lumMod val="50000"/>
              </a:schemeClr>
            </a:solidFill>
          </a:ln>
        </p:spPr>
        <p:txBody>
          <a:bodyPr wrap="square">
            <a:spAutoFit/>
          </a:bodyPr>
          <a:lstStyle/>
          <a:p>
            <a:pPr marL="285750" indent="-285750">
              <a:buClr>
                <a:schemeClr val="accent1">
                  <a:lumMod val="50000"/>
                </a:schemeClr>
              </a:buClr>
              <a:buFont typeface="Arial" panose="020B0604020202020204" pitchFamily="34" charset="0"/>
              <a:buChar char="•"/>
            </a:pPr>
            <a:r>
              <a:rPr lang="el-GR" sz="1800" dirty="0">
                <a:solidFill>
                  <a:schemeClr val="accent1">
                    <a:lumMod val="50000"/>
                  </a:schemeClr>
                </a:solidFill>
                <a:effectLst/>
                <a:ea typeface="Times New Roman" panose="02020603050405020304" pitchFamily="18" charset="0"/>
              </a:rPr>
              <a:t>Οι </a:t>
            </a:r>
            <a:r>
              <a:rPr lang="el-GR" sz="1800" dirty="0" err="1">
                <a:solidFill>
                  <a:schemeClr val="accent1">
                    <a:lumMod val="50000"/>
                  </a:schemeClr>
                </a:solidFill>
                <a:effectLst/>
                <a:ea typeface="Times New Roman" panose="02020603050405020304" pitchFamily="18" charset="0"/>
              </a:rPr>
              <a:t>υποτύποι</a:t>
            </a:r>
            <a:r>
              <a:rPr lang="el-GR" sz="1800" dirty="0">
                <a:solidFill>
                  <a:schemeClr val="accent1">
                    <a:lumMod val="50000"/>
                  </a:schemeClr>
                </a:solidFill>
                <a:effectLst/>
                <a:ea typeface="Times New Roman" panose="02020603050405020304" pitchFamily="18" charset="0"/>
              </a:rPr>
              <a:t> NHL που απαντώνται σε παιδιά ηλικίας κάτω των 16 ετών είναι κυρίως υψηλής κακοήθειας και περιλαμβάνουν τα BL, τα </a:t>
            </a:r>
            <a:r>
              <a:rPr lang="el-GR" sz="1800" dirty="0" err="1">
                <a:solidFill>
                  <a:schemeClr val="accent1">
                    <a:lumMod val="50000"/>
                  </a:schemeClr>
                </a:solidFill>
                <a:effectLst/>
                <a:ea typeface="Times New Roman" panose="02020603050405020304" pitchFamily="18" charset="0"/>
              </a:rPr>
              <a:t>DLBCL,το</a:t>
            </a:r>
            <a:r>
              <a:rPr lang="el-GR" sz="1800" dirty="0">
                <a:solidFill>
                  <a:schemeClr val="accent1">
                    <a:lumMod val="50000"/>
                  </a:schemeClr>
                </a:solidFill>
                <a:effectLst/>
                <a:ea typeface="Times New Roman" panose="02020603050405020304" pitchFamily="18" charset="0"/>
              </a:rPr>
              <a:t> </a:t>
            </a:r>
            <a:r>
              <a:rPr lang="el-GR" sz="1800" dirty="0" err="1">
                <a:solidFill>
                  <a:schemeClr val="accent1">
                    <a:lumMod val="50000"/>
                  </a:schemeClr>
                </a:solidFill>
                <a:effectLst/>
                <a:ea typeface="Times New Roman" panose="02020603050405020304" pitchFamily="18" charset="0"/>
              </a:rPr>
              <a:t>λεμφοβλαστικό</a:t>
            </a:r>
            <a:r>
              <a:rPr lang="el-GR" sz="1800" dirty="0">
                <a:solidFill>
                  <a:schemeClr val="accent1">
                    <a:lumMod val="50000"/>
                  </a:schemeClr>
                </a:solidFill>
                <a:effectLst/>
                <a:ea typeface="Times New Roman" panose="02020603050405020304" pitchFamily="18" charset="0"/>
              </a:rPr>
              <a:t> λέμφωμα (LL) και  το ALCL </a:t>
            </a:r>
            <a:endParaRPr lang="el-GR" b="1" dirty="0">
              <a:solidFill>
                <a:schemeClr val="accent1">
                  <a:lumMod val="50000"/>
                </a:schemeClr>
              </a:solidFill>
              <a:ea typeface="Times New Roman" panose="02020603050405020304" pitchFamily="18" charset="0"/>
            </a:endParaRPr>
          </a:p>
          <a:p>
            <a:pPr marL="285750" indent="-285750">
              <a:buClr>
                <a:schemeClr val="accent1">
                  <a:lumMod val="50000"/>
                </a:schemeClr>
              </a:buClr>
              <a:buFont typeface="Arial" panose="020B0604020202020204" pitchFamily="34" charset="0"/>
              <a:buChar char="•"/>
            </a:pPr>
            <a:endParaRPr lang="el-GR" sz="1800" dirty="0">
              <a:solidFill>
                <a:schemeClr val="accent1">
                  <a:lumMod val="50000"/>
                </a:schemeClr>
              </a:solidFill>
              <a:effectLst/>
              <a:ea typeface="Times New Roman" panose="02020603050405020304" pitchFamily="18" charset="0"/>
            </a:endParaRPr>
          </a:p>
          <a:p>
            <a:pPr marL="285750" indent="-285750">
              <a:buClr>
                <a:schemeClr val="accent1">
                  <a:lumMod val="50000"/>
                </a:schemeClr>
              </a:buClr>
              <a:buFont typeface="Arial" panose="020B0604020202020204" pitchFamily="34" charset="0"/>
              <a:buChar char="•"/>
            </a:pPr>
            <a:r>
              <a:rPr lang="el-GR" sz="1800" dirty="0">
                <a:solidFill>
                  <a:schemeClr val="accent1">
                    <a:lumMod val="50000"/>
                  </a:schemeClr>
                </a:solidFill>
                <a:effectLst/>
                <a:ea typeface="Times New Roman" panose="02020603050405020304" pitchFamily="18" charset="0"/>
              </a:rPr>
              <a:t>Χαμηλής κακοήθειας λεμφώματα Β-κυττάρων, όπως το Οζώδες Λέμφωμα(FL) και το οριακής ζώνης από Β-κύτταρα λέμφωμα (MZBCL), είναι πολύ λιγότερο συχνές, αλλά η συχνότητά του αυξάνει με την αύξηση της ηλικίας </a:t>
            </a:r>
            <a:endParaRPr lang="el-GR" b="1" dirty="0">
              <a:solidFill>
                <a:schemeClr val="accent1">
                  <a:lumMod val="50000"/>
                </a:schemeClr>
              </a:solidFill>
              <a:ea typeface="Times New Roman" panose="02020603050405020304" pitchFamily="18" charset="0"/>
            </a:endParaRPr>
          </a:p>
          <a:p>
            <a:pPr>
              <a:buClr>
                <a:schemeClr val="accent1">
                  <a:lumMod val="50000"/>
                </a:schemeClr>
              </a:buClr>
            </a:pPr>
            <a:endParaRPr lang="el-GR" sz="1800" b="1" dirty="0">
              <a:solidFill>
                <a:schemeClr val="accent1">
                  <a:lumMod val="50000"/>
                </a:schemeClr>
              </a:solidFill>
              <a:effectLst/>
              <a:ea typeface="Times New Roman" panose="02020603050405020304" pitchFamily="18" charset="0"/>
            </a:endParaRPr>
          </a:p>
          <a:p>
            <a:pPr marL="285750" indent="-285750">
              <a:buClr>
                <a:schemeClr val="accent1">
                  <a:lumMod val="50000"/>
                </a:schemeClr>
              </a:buClr>
              <a:buFont typeface="Arial" panose="020B0604020202020204" pitchFamily="34" charset="0"/>
              <a:buChar char="•"/>
            </a:pPr>
            <a:r>
              <a:rPr lang="el-GR" sz="1800" b="1" dirty="0">
                <a:solidFill>
                  <a:schemeClr val="accent1">
                    <a:lumMod val="50000"/>
                  </a:schemeClr>
                </a:solidFill>
                <a:effectLst/>
                <a:ea typeface="Times New Roman" panose="02020603050405020304" pitchFamily="18" charset="0"/>
              </a:rPr>
              <a:t> </a:t>
            </a:r>
            <a:r>
              <a:rPr lang="el-GR" sz="1800" dirty="0">
                <a:solidFill>
                  <a:schemeClr val="accent1">
                    <a:lumMod val="50000"/>
                  </a:schemeClr>
                </a:solidFill>
                <a:effectLst/>
                <a:ea typeface="Times New Roman" panose="02020603050405020304" pitchFamily="18" charset="0"/>
              </a:rPr>
              <a:t>Μεταξύ των ιστολογικών </a:t>
            </a:r>
            <a:r>
              <a:rPr lang="el-GR" sz="1800" dirty="0" err="1">
                <a:solidFill>
                  <a:schemeClr val="accent1">
                    <a:lumMod val="50000"/>
                  </a:schemeClr>
                </a:solidFill>
                <a:effectLst/>
                <a:ea typeface="Times New Roman" panose="02020603050405020304" pitchFamily="18" charset="0"/>
              </a:rPr>
              <a:t>υποτύπων</a:t>
            </a:r>
            <a:r>
              <a:rPr lang="el-GR" sz="1800" dirty="0">
                <a:solidFill>
                  <a:schemeClr val="accent1">
                    <a:lumMod val="50000"/>
                  </a:schemeClr>
                </a:solidFill>
                <a:effectLst/>
                <a:ea typeface="Times New Roman" panose="02020603050405020304" pitchFamily="18" charset="0"/>
              </a:rPr>
              <a:t>, οι βιολογικές διαφορές μεταξύ των ηλικιακών ομάδων που περιγράφονται, έχουν σημαντικό αντίκτυπο στην προσέγγιση της θεραπείας και αποτέλεσμα </a:t>
            </a:r>
            <a:endParaRPr lang="el-GR" dirty="0">
              <a:solidFill>
                <a:schemeClr val="accent1">
                  <a:lumMod val="50000"/>
                </a:schemeClr>
              </a:solidFill>
            </a:endParaRPr>
          </a:p>
        </p:txBody>
      </p:sp>
    </p:spTree>
    <p:extLst>
      <p:ext uri="{BB962C8B-B14F-4D97-AF65-F5344CB8AC3E}">
        <p14:creationId xmlns:p14="http://schemas.microsoft.com/office/powerpoint/2010/main" val="234848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8" grpId="0" animBg="1"/>
      <p:bldP spid="19" grpId="0" animBg="1"/>
      <p:bldP spid="20" grpId="0" animBg="1"/>
      <p:bldP spid="21" grpId="0" animBg="1"/>
      <p:bldP spid="23" grpId="0" animBg="1"/>
      <p:bldP spid="24" grpId="0" animBg="1"/>
      <p:bldP spid="22"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C7326D-6CA7-46ED-8AEE-81EEF6CE046A}"/>
              </a:ext>
            </a:extLst>
          </p:cNvPr>
          <p:cNvSpPr>
            <a:spLocks noGrp="1"/>
          </p:cNvSpPr>
          <p:nvPr>
            <p:ph type="ctrTitle"/>
          </p:nvPr>
        </p:nvSpPr>
        <p:spPr>
          <a:xfrm>
            <a:off x="2726314" y="4650660"/>
            <a:ext cx="7083927" cy="1052052"/>
          </a:xfrm>
        </p:spPr>
        <p:txBody>
          <a:bodyPr>
            <a:normAutofit fontScale="90000"/>
          </a:bodyPr>
          <a:lstStyle/>
          <a:p>
            <a:pPr algn="ctr">
              <a:lnSpc>
                <a:spcPct val="100000"/>
              </a:lnSpc>
            </a:pPr>
            <a:r>
              <a:rPr lang="el-GR" sz="3200" b="1" dirty="0">
                <a:solidFill>
                  <a:schemeClr val="accent1">
                    <a:lumMod val="50000"/>
                  </a:schemeClr>
                </a:solidFill>
                <a:latin typeface="+mn-lt"/>
                <a:ea typeface="Cambria" panose="02040503050406030204" pitchFamily="18" charset="0"/>
              </a:rPr>
              <a:t>Λέμφωμα </a:t>
            </a:r>
            <a:r>
              <a:rPr lang="en-GB" sz="3200" b="1" dirty="0">
                <a:solidFill>
                  <a:schemeClr val="accent1">
                    <a:lumMod val="50000"/>
                  </a:schemeClr>
                </a:solidFill>
                <a:latin typeface="+mn-lt"/>
                <a:ea typeface="Cambria" panose="02040503050406030204" pitchFamily="18" charset="0"/>
              </a:rPr>
              <a:t>Hodgkin </a:t>
            </a:r>
            <a:r>
              <a:rPr lang="el-GR" sz="3200" b="1" dirty="0">
                <a:solidFill>
                  <a:schemeClr val="accent1">
                    <a:lumMod val="50000"/>
                  </a:schemeClr>
                </a:solidFill>
                <a:latin typeface="+mn-lt"/>
                <a:ea typeface="Cambria" panose="02040503050406030204" pitchFamily="18" charset="0"/>
              </a:rPr>
              <a:t>στα παιδιά</a:t>
            </a:r>
            <a:br>
              <a:rPr lang="el-GR" sz="3200" b="1" dirty="0">
                <a:solidFill>
                  <a:schemeClr val="accent1">
                    <a:lumMod val="50000"/>
                  </a:schemeClr>
                </a:solidFill>
                <a:latin typeface="+mn-lt"/>
                <a:ea typeface="Cambria" panose="02040503050406030204" pitchFamily="18" charset="0"/>
              </a:rPr>
            </a:br>
            <a:endParaRPr lang="el-GR" sz="3200" b="1" dirty="0">
              <a:solidFill>
                <a:schemeClr val="accent1">
                  <a:lumMod val="50000"/>
                </a:schemeClr>
              </a:solidFill>
              <a:latin typeface="+mn-lt"/>
              <a:ea typeface="Cambria" panose="02040503050406030204" pitchFamily="18" charset="0"/>
            </a:endParaRPr>
          </a:p>
        </p:txBody>
      </p:sp>
      <p:pic>
        <p:nvPicPr>
          <p:cNvPr id="31" name="Picture 2">
            <a:extLst>
              <a:ext uri="{FF2B5EF4-FFF2-40B4-BE49-F238E27FC236}">
                <a16:creationId xmlns:a16="http://schemas.microsoft.com/office/drawing/2014/main" id="{429D7D1A-0647-42DB-81F1-0908598B27BC}"/>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5807" y="365077"/>
            <a:ext cx="1429548" cy="1452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Εικόνα 3">
            <a:extLst>
              <a:ext uri="{FF2B5EF4-FFF2-40B4-BE49-F238E27FC236}">
                <a16:creationId xmlns:a16="http://schemas.microsoft.com/office/drawing/2014/main" id="{ADBBD7E1-F01C-4604-B356-CBB4DC1FDA44}"/>
              </a:ext>
            </a:extLst>
          </p:cNvPr>
          <p:cNvPicPr>
            <a:picLocks noChangeAspect="1"/>
          </p:cNvPicPr>
          <p:nvPr/>
        </p:nvPicPr>
        <p:blipFill rotWithShape="1">
          <a:blip r:embed="rId3"/>
          <a:srcRect l="8170" t="5785" r="16995" b="36057"/>
          <a:stretch/>
        </p:blipFill>
        <p:spPr>
          <a:xfrm>
            <a:off x="4321491" y="1847178"/>
            <a:ext cx="3893572" cy="23783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11243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8F42C8D-95A6-4E66-8784-52A21895C8A2}"/>
              </a:ext>
            </a:extLst>
          </p:cNvPr>
          <p:cNvSpPr txBox="1"/>
          <p:nvPr/>
        </p:nvSpPr>
        <p:spPr>
          <a:xfrm>
            <a:off x="2017645" y="1919402"/>
            <a:ext cx="9624850" cy="400110"/>
          </a:xfrm>
          <a:prstGeom prst="rect">
            <a:avLst/>
          </a:prstGeom>
          <a:noFill/>
        </p:spPr>
        <p:txBody>
          <a:bodyPr wrap="square">
            <a:spAutoFit/>
          </a:bodyPr>
          <a:lstStyle/>
          <a:p>
            <a:r>
              <a:rPr lang="el-GR" sz="2000" b="1" dirty="0">
                <a:solidFill>
                  <a:schemeClr val="accent1">
                    <a:lumMod val="50000"/>
                  </a:schemeClr>
                </a:solidFill>
              </a:rPr>
              <a:t>Τ</a:t>
            </a:r>
            <a:r>
              <a:rPr lang="el-GR" sz="2000" b="1" i="0" dirty="0">
                <a:solidFill>
                  <a:schemeClr val="accent1">
                    <a:lumMod val="50000"/>
                  </a:schemeClr>
                </a:solidFill>
                <a:effectLst/>
              </a:rPr>
              <a:t>ο λέμφωμα μη Hodgkin (NHL) συνδέεται με έναν αριθμό </a:t>
            </a:r>
            <a:r>
              <a:rPr lang="el-GR" sz="2000" b="1" i="1" dirty="0">
                <a:solidFill>
                  <a:srgbClr val="C00000"/>
                </a:solidFill>
                <a:effectLst/>
                <a:hlinkClick r:id="rId2">
                  <a:extLst>
                    <a:ext uri="{A12FA001-AC4F-418D-AE19-62706E023703}">
                      <ahyp:hlinkClr xmlns:ahyp="http://schemas.microsoft.com/office/drawing/2018/hyperlinkcolor" val="tx"/>
                    </a:ext>
                  </a:extLst>
                </a:hlinkClick>
              </a:rPr>
              <a:t>παραγόντων κινδύνου</a:t>
            </a:r>
            <a:r>
              <a:rPr lang="el-GR" sz="2000" b="1" i="1" dirty="0">
                <a:solidFill>
                  <a:srgbClr val="C00000"/>
                </a:solidFill>
                <a:effectLst/>
              </a:rPr>
              <a:t> </a:t>
            </a:r>
            <a:endParaRPr lang="el-GR" sz="2000" b="1" i="1" dirty="0">
              <a:solidFill>
                <a:srgbClr val="C00000"/>
              </a:solidFill>
            </a:endParaRPr>
          </a:p>
        </p:txBody>
      </p:sp>
      <p:sp>
        <p:nvSpPr>
          <p:cNvPr id="9" name="TextBox 8">
            <a:extLst>
              <a:ext uri="{FF2B5EF4-FFF2-40B4-BE49-F238E27FC236}">
                <a16:creationId xmlns:a16="http://schemas.microsoft.com/office/drawing/2014/main" id="{7E909D6D-5699-43CA-91F3-7C55DE4D806A}"/>
              </a:ext>
            </a:extLst>
          </p:cNvPr>
          <p:cNvSpPr txBox="1"/>
          <p:nvPr/>
        </p:nvSpPr>
        <p:spPr>
          <a:xfrm>
            <a:off x="1350373" y="359572"/>
            <a:ext cx="9716677" cy="1200329"/>
          </a:xfrm>
          <a:prstGeom prst="rect">
            <a:avLst/>
          </a:prstGeom>
          <a:noFill/>
        </p:spPr>
        <p:txBody>
          <a:bodyPr wrap="square">
            <a:spAutoFit/>
          </a:bodyPr>
          <a:lstStyle/>
          <a:p>
            <a:pPr algn="ctr"/>
            <a:r>
              <a:rPr lang="el-GR" sz="2400" b="1" i="0" dirty="0">
                <a:solidFill>
                  <a:schemeClr val="accent1">
                    <a:lumMod val="50000"/>
                  </a:schemeClr>
                </a:solidFill>
                <a:effectLst/>
              </a:rPr>
              <a:t>Λέμφωμα μη-</a:t>
            </a:r>
            <a:r>
              <a:rPr lang="el-GR" sz="2400" b="1" i="0" dirty="0" err="1">
                <a:solidFill>
                  <a:schemeClr val="accent1">
                    <a:lumMod val="50000"/>
                  </a:schemeClr>
                </a:solidFill>
                <a:effectLst/>
              </a:rPr>
              <a:t>Hodgkin</a:t>
            </a:r>
            <a:endParaRPr lang="el-GR" sz="2400" b="1" i="0" dirty="0">
              <a:solidFill>
                <a:schemeClr val="accent1">
                  <a:lumMod val="50000"/>
                </a:schemeClr>
              </a:solidFill>
              <a:effectLst/>
            </a:endParaRPr>
          </a:p>
          <a:p>
            <a:pPr algn="ctr"/>
            <a:r>
              <a:rPr lang="el-GR" sz="2400" b="1" dirty="0">
                <a:solidFill>
                  <a:schemeClr val="accent1">
                    <a:lumMod val="50000"/>
                  </a:schemeClr>
                </a:solidFill>
              </a:rPr>
              <a:t>Αιτιολογικοί παράγοντες</a:t>
            </a:r>
            <a:endParaRPr lang="el-GR" sz="2400" b="1" i="0" dirty="0">
              <a:solidFill>
                <a:schemeClr val="accent1">
                  <a:lumMod val="50000"/>
                </a:schemeClr>
              </a:solidFill>
              <a:effectLst/>
            </a:endParaRPr>
          </a:p>
          <a:p>
            <a:pPr algn="ctr"/>
            <a:endParaRPr lang="el-GR" sz="2400" dirty="0">
              <a:solidFill>
                <a:schemeClr val="accent1">
                  <a:lumMod val="50000"/>
                </a:schemeClr>
              </a:solidFill>
            </a:endParaRPr>
          </a:p>
        </p:txBody>
      </p:sp>
      <p:sp>
        <p:nvSpPr>
          <p:cNvPr id="13" name="TextBox 12">
            <a:extLst>
              <a:ext uri="{FF2B5EF4-FFF2-40B4-BE49-F238E27FC236}">
                <a16:creationId xmlns:a16="http://schemas.microsoft.com/office/drawing/2014/main" id="{39E4ADD4-DE86-4A8F-A674-345E408B1EFE}"/>
              </a:ext>
            </a:extLst>
          </p:cNvPr>
          <p:cNvSpPr txBox="1"/>
          <p:nvPr/>
        </p:nvSpPr>
        <p:spPr>
          <a:xfrm>
            <a:off x="429107" y="2584746"/>
            <a:ext cx="11559208" cy="3231654"/>
          </a:xfrm>
          <a:prstGeom prst="rect">
            <a:avLst/>
          </a:prstGeom>
          <a:solidFill>
            <a:schemeClr val="bg1"/>
          </a:solidFill>
          <a:ln>
            <a:solidFill>
              <a:schemeClr val="accent1">
                <a:lumMod val="50000"/>
              </a:schemeClr>
            </a:solidFill>
          </a:ln>
        </p:spPr>
        <p:txBody>
          <a:bodyPr wrap="square">
            <a:spAutoFit/>
          </a:bodyPr>
          <a:lstStyle/>
          <a:p>
            <a:pPr algn="l"/>
            <a:r>
              <a:rPr lang="el-GR" sz="2000" b="1" i="0" dirty="0">
                <a:solidFill>
                  <a:schemeClr val="accent1">
                    <a:lumMod val="50000"/>
                  </a:schemeClr>
                </a:solidFill>
                <a:effectLst/>
              </a:rPr>
              <a:t>Ηλικία</a:t>
            </a:r>
          </a:p>
          <a:p>
            <a:pPr algn="l"/>
            <a:r>
              <a:rPr lang="el-GR" b="0" i="0" dirty="0">
                <a:solidFill>
                  <a:schemeClr val="accent1">
                    <a:lumMod val="50000"/>
                  </a:schemeClr>
                </a:solidFill>
                <a:effectLst/>
              </a:rPr>
              <a:t>Η γήρανση </a:t>
            </a:r>
            <a:r>
              <a:rPr lang="el-GR" dirty="0">
                <a:solidFill>
                  <a:schemeClr val="accent1">
                    <a:lumMod val="50000"/>
                  </a:schemeClr>
                </a:solidFill>
              </a:rPr>
              <a:t>αποτελεί</a:t>
            </a:r>
            <a:r>
              <a:rPr lang="el-GR" b="0" i="0" dirty="0">
                <a:solidFill>
                  <a:schemeClr val="accent1">
                    <a:lumMod val="50000"/>
                  </a:schemeClr>
                </a:solidFill>
                <a:effectLst/>
              </a:rPr>
              <a:t> ισχυρό παράγοντας κινδύνου για το λέμφωμα συνολικά, με τις περισσότερες περιπτώσεις να εμφανίζονται σε άτομα ηλικίας 60 ετών και άνω</a:t>
            </a:r>
            <a:endParaRPr lang="el-GR" dirty="0">
              <a:solidFill>
                <a:schemeClr val="accent1">
                  <a:lumMod val="50000"/>
                </a:schemeClr>
              </a:solidFill>
            </a:endParaRPr>
          </a:p>
          <a:p>
            <a:pPr algn="l"/>
            <a:endParaRPr lang="el-GR" b="0" i="0" dirty="0">
              <a:solidFill>
                <a:schemeClr val="accent1">
                  <a:lumMod val="50000"/>
                </a:schemeClr>
              </a:solidFill>
              <a:effectLst/>
            </a:endParaRPr>
          </a:p>
          <a:p>
            <a:pPr algn="l"/>
            <a:r>
              <a:rPr lang="el-GR" sz="2000" b="1" dirty="0">
                <a:solidFill>
                  <a:schemeClr val="accent1">
                    <a:lumMod val="50000"/>
                  </a:schemeClr>
                </a:solidFill>
              </a:rPr>
              <a:t>Φύλο</a:t>
            </a:r>
            <a:endParaRPr lang="el-GR" sz="2000" b="1" i="0" dirty="0">
              <a:solidFill>
                <a:schemeClr val="accent1">
                  <a:lumMod val="50000"/>
                </a:schemeClr>
              </a:solidFill>
              <a:effectLst/>
            </a:endParaRPr>
          </a:p>
          <a:p>
            <a:pPr algn="l"/>
            <a:r>
              <a:rPr lang="el-GR" b="0" i="0" dirty="0">
                <a:solidFill>
                  <a:schemeClr val="accent1">
                    <a:lumMod val="50000"/>
                  </a:schemeClr>
                </a:solidFill>
                <a:effectLst/>
              </a:rPr>
              <a:t>Συνολικά, ο κίνδυνος NHL είναι υψηλότερος στους άνδρες παρά στις γυναίκες, αλλά υπάρχουν ορισμένοι τύποι NHL που είναι πιο συνηθισμένοι στις γυναίκες. Οι λόγοι για αυτό δεν είναι γνωστοί</a:t>
            </a:r>
          </a:p>
          <a:p>
            <a:pPr algn="l"/>
            <a:endParaRPr lang="el-GR" b="0" i="0" dirty="0">
              <a:solidFill>
                <a:schemeClr val="accent1">
                  <a:lumMod val="50000"/>
                </a:schemeClr>
              </a:solidFill>
              <a:effectLst/>
            </a:endParaRPr>
          </a:p>
          <a:p>
            <a:pPr algn="l"/>
            <a:r>
              <a:rPr lang="el-GR" sz="2000" b="1" i="0" dirty="0">
                <a:solidFill>
                  <a:schemeClr val="accent1">
                    <a:lumMod val="50000"/>
                  </a:schemeClr>
                </a:solidFill>
                <a:effectLst/>
              </a:rPr>
              <a:t>Οικογενειακό ιστορικό</a:t>
            </a:r>
          </a:p>
          <a:p>
            <a:pPr algn="l"/>
            <a:r>
              <a:rPr lang="el-GR" b="0" i="0" dirty="0">
                <a:solidFill>
                  <a:schemeClr val="accent1">
                    <a:lumMod val="50000"/>
                  </a:schemeClr>
                </a:solidFill>
                <a:effectLst/>
              </a:rPr>
              <a:t>Έχοντας συγγενή πρώτου βαθμού (γονέας, παιδί, αδελφός) με NHL αυξάνει τον κίνδυνο ανάπτυξης NHL</a:t>
            </a:r>
          </a:p>
          <a:p>
            <a:pPr algn="l"/>
            <a:endParaRPr lang="el-GR" b="0" i="0" dirty="0">
              <a:solidFill>
                <a:schemeClr val="accent1">
                  <a:lumMod val="50000"/>
                </a:schemeClr>
              </a:solidFill>
              <a:effectLst/>
            </a:endParaRPr>
          </a:p>
        </p:txBody>
      </p:sp>
      <p:pic>
        <p:nvPicPr>
          <p:cNvPr id="14" name="Picture 7">
            <a:extLst>
              <a:ext uri="{FF2B5EF4-FFF2-40B4-BE49-F238E27FC236}">
                <a16:creationId xmlns:a16="http://schemas.microsoft.com/office/drawing/2014/main" id="{C0EBDC0A-F599-46F1-A936-5343E7A84777}"/>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1549" y="228712"/>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χάρτης&#10;&#10;Περιγραφή που δημιουργήθηκε αυτόματα">
            <a:extLst>
              <a:ext uri="{FF2B5EF4-FFF2-40B4-BE49-F238E27FC236}">
                <a16:creationId xmlns:a16="http://schemas.microsoft.com/office/drawing/2014/main" id="{A8AB8FA1-7B07-4D86-A85B-CB99AAD18E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360798" y="455214"/>
            <a:ext cx="4620869" cy="4603803"/>
          </a:xfrm>
          <a:prstGeom prst="rect">
            <a:avLst/>
          </a:prstGeom>
        </p:spPr>
      </p:pic>
      <p:sp>
        <p:nvSpPr>
          <p:cNvPr id="13" name="TextBox 12">
            <a:extLst>
              <a:ext uri="{FF2B5EF4-FFF2-40B4-BE49-F238E27FC236}">
                <a16:creationId xmlns:a16="http://schemas.microsoft.com/office/drawing/2014/main" id="{B33278EA-D6FD-40F2-96DD-5C9D1CE41050}"/>
              </a:ext>
            </a:extLst>
          </p:cNvPr>
          <p:cNvSpPr txBox="1"/>
          <p:nvPr/>
        </p:nvSpPr>
        <p:spPr>
          <a:xfrm>
            <a:off x="2120762" y="5703322"/>
            <a:ext cx="10011189" cy="415498"/>
          </a:xfrm>
          <a:prstGeom prst="rect">
            <a:avLst/>
          </a:prstGeom>
          <a:noFill/>
        </p:spPr>
        <p:txBody>
          <a:bodyPr wrap="square">
            <a:spAutoFit/>
          </a:bodyPr>
          <a:lstStyle/>
          <a:p>
            <a:pPr algn="r"/>
            <a:r>
              <a:rPr lang="en-US" sz="1050" b="1" i="0" dirty="0">
                <a:solidFill>
                  <a:srgbClr val="C00000"/>
                </a:solidFill>
                <a:effectLst/>
              </a:rPr>
              <a:t>Map showing estimated age-standardized incidence rates (ASR) for non-Hodgkin’s lymphoma worldwide in 2018, all sexes, including all ages. Created with mapchart.net. </a:t>
            </a:r>
            <a:endParaRPr lang="el-GR" sz="1050" b="1" i="0" dirty="0">
              <a:solidFill>
                <a:srgbClr val="C00000"/>
              </a:solidFill>
              <a:effectLst/>
            </a:endParaRPr>
          </a:p>
          <a:p>
            <a:pPr algn="r"/>
            <a:r>
              <a:rPr lang="en-US" sz="1050" b="1" i="0" dirty="0">
                <a:solidFill>
                  <a:srgbClr val="C00000"/>
                </a:solidFill>
                <a:effectLst/>
              </a:rPr>
              <a:t>Data obtained from </a:t>
            </a:r>
            <a:r>
              <a:rPr lang="en-US" sz="1050" b="1" i="0" dirty="0" err="1">
                <a:solidFill>
                  <a:srgbClr val="C00000"/>
                </a:solidFill>
                <a:effectLst/>
              </a:rPr>
              <a:t>Globocan</a:t>
            </a:r>
            <a:r>
              <a:rPr lang="en-US" sz="1050" b="1" i="0" dirty="0">
                <a:solidFill>
                  <a:srgbClr val="C00000"/>
                </a:solidFill>
                <a:effectLst/>
              </a:rPr>
              <a:t> 2018.</a:t>
            </a:r>
            <a:endParaRPr lang="el-GR" sz="1050" b="1" dirty="0">
              <a:solidFill>
                <a:srgbClr val="C00000"/>
              </a:solidFill>
            </a:endParaRPr>
          </a:p>
        </p:txBody>
      </p:sp>
      <p:sp>
        <p:nvSpPr>
          <p:cNvPr id="15" name="TextBox 14">
            <a:extLst>
              <a:ext uri="{FF2B5EF4-FFF2-40B4-BE49-F238E27FC236}">
                <a16:creationId xmlns:a16="http://schemas.microsoft.com/office/drawing/2014/main" id="{6E2100A8-295D-4B0B-B797-77FCFC3A78BD}"/>
              </a:ext>
            </a:extLst>
          </p:cNvPr>
          <p:cNvSpPr txBox="1"/>
          <p:nvPr/>
        </p:nvSpPr>
        <p:spPr>
          <a:xfrm>
            <a:off x="285748" y="2623930"/>
            <a:ext cx="7705313" cy="2092881"/>
          </a:xfrm>
          <a:prstGeom prst="rect">
            <a:avLst/>
          </a:prstGeom>
          <a:solidFill>
            <a:schemeClr val="bg1"/>
          </a:solidFill>
          <a:ln>
            <a:solidFill>
              <a:schemeClr val="accent1">
                <a:lumMod val="50000"/>
              </a:schemeClr>
            </a:solidFill>
          </a:ln>
        </p:spPr>
        <p:txBody>
          <a:bodyPr wrap="square">
            <a:spAutoFit/>
          </a:bodyPr>
          <a:lstStyle/>
          <a:p>
            <a:pPr algn="l"/>
            <a:r>
              <a:rPr lang="el-GR" sz="2000" b="1" i="0" dirty="0">
                <a:solidFill>
                  <a:srgbClr val="112F54"/>
                </a:solidFill>
                <a:effectLst/>
              </a:rPr>
              <a:t>Φυλή, εθνικότητα και γεωγραφία</a:t>
            </a:r>
          </a:p>
          <a:p>
            <a:pPr algn="l"/>
            <a:endParaRPr lang="el-GR" sz="2000" b="1" i="0" dirty="0">
              <a:solidFill>
                <a:srgbClr val="112F54"/>
              </a:solidFill>
              <a:effectLst/>
            </a:endParaRPr>
          </a:p>
          <a:p>
            <a:pPr marL="285750" indent="-285750" algn="l">
              <a:buClr>
                <a:schemeClr val="accent1">
                  <a:lumMod val="50000"/>
                </a:schemeClr>
              </a:buClr>
              <a:buFont typeface="Arial" panose="020B0604020202020204" pitchFamily="34" charset="0"/>
              <a:buChar char="•"/>
            </a:pPr>
            <a:r>
              <a:rPr lang="el-GR" b="0" i="0" dirty="0">
                <a:solidFill>
                  <a:schemeClr val="accent1">
                    <a:lumMod val="50000"/>
                  </a:schemeClr>
                </a:solidFill>
                <a:effectLst/>
              </a:rPr>
              <a:t>Σε παγκόσμιο επίπεδο, το NHL είναι πιο κοινό στις ανεπτυγμένες χώρες, με τις Ηνωμένες Πολιτείες και την Ευρώπη να έχουν μερικά από τα υψηλότερα ποσοστά </a:t>
            </a:r>
          </a:p>
          <a:p>
            <a:pPr marL="285750" indent="-285750" algn="l">
              <a:buClr>
                <a:schemeClr val="accent1">
                  <a:lumMod val="50000"/>
                </a:schemeClr>
              </a:buClr>
              <a:buFont typeface="Arial" panose="020B0604020202020204" pitchFamily="34" charset="0"/>
              <a:buChar char="•"/>
            </a:pPr>
            <a:r>
              <a:rPr lang="el-GR" b="0" i="0" dirty="0">
                <a:solidFill>
                  <a:schemeClr val="accent1">
                    <a:lumMod val="50000"/>
                  </a:schemeClr>
                </a:solidFill>
                <a:effectLst/>
              </a:rPr>
              <a:t>Ορισμένοι τύποι λεμφώματος συνδέονται με ορισμένες λοιμώξεις που είναι πιο συχνές σε ορισμένα μέρη του κόσμου</a:t>
            </a:r>
          </a:p>
        </p:txBody>
      </p:sp>
      <p:pic>
        <p:nvPicPr>
          <p:cNvPr id="17" name="Picture 7">
            <a:extLst>
              <a:ext uri="{FF2B5EF4-FFF2-40B4-BE49-F238E27FC236}">
                <a16:creationId xmlns:a16="http://schemas.microsoft.com/office/drawing/2014/main" id="{45062F5C-0C19-495B-BE58-FB85F107A579}"/>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1549" y="228712"/>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25C87E98-E940-42CE-8D43-3F538AAC9BFF}"/>
              </a:ext>
            </a:extLst>
          </p:cNvPr>
          <p:cNvSpPr txBox="1"/>
          <p:nvPr/>
        </p:nvSpPr>
        <p:spPr>
          <a:xfrm>
            <a:off x="1479583" y="455214"/>
            <a:ext cx="5547384" cy="1200329"/>
          </a:xfrm>
          <a:prstGeom prst="rect">
            <a:avLst/>
          </a:prstGeom>
          <a:noFill/>
        </p:spPr>
        <p:txBody>
          <a:bodyPr wrap="square">
            <a:spAutoFit/>
          </a:bodyPr>
          <a:lstStyle/>
          <a:p>
            <a:pPr algn="ctr"/>
            <a:r>
              <a:rPr lang="el-GR" sz="2400" b="1" i="0" dirty="0">
                <a:solidFill>
                  <a:schemeClr val="accent1">
                    <a:lumMod val="50000"/>
                  </a:schemeClr>
                </a:solidFill>
                <a:effectLst/>
              </a:rPr>
              <a:t>Λέμφωμα μη-</a:t>
            </a:r>
            <a:r>
              <a:rPr lang="el-GR" sz="2400" b="1" i="0" dirty="0" err="1">
                <a:solidFill>
                  <a:schemeClr val="accent1">
                    <a:lumMod val="50000"/>
                  </a:schemeClr>
                </a:solidFill>
                <a:effectLst/>
              </a:rPr>
              <a:t>Hodgkin</a:t>
            </a:r>
            <a:endParaRPr lang="el-GR" sz="2400" b="1" i="0" dirty="0">
              <a:solidFill>
                <a:schemeClr val="accent1">
                  <a:lumMod val="50000"/>
                </a:schemeClr>
              </a:solidFill>
              <a:effectLst/>
            </a:endParaRPr>
          </a:p>
          <a:p>
            <a:pPr algn="ctr"/>
            <a:r>
              <a:rPr lang="el-GR" sz="2400" b="1" dirty="0">
                <a:solidFill>
                  <a:schemeClr val="accent1">
                    <a:lumMod val="50000"/>
                  </a:schemeClr>
                </a:solidFill>
              </a:rPr>
              <a:t>Αιτιολογικοί παράγοντες</a:t>
            </a:r>
            <a:endParaRPr lang="el-GR" sz="2400" b="1" i="0" dirty="0">
              <a:solidFill>
                <a:schemeClr val="accent1">
                  <a:lumMod val="50000"/>
                </a:schemeClr>
              </a:solidFill>
              <a:effectLst/>
            </a:endParaRPr>
          </a:p>
          <a:p>
            <a:pPr algn="ctr"/>
            <a:endParaRPr lang="el-GR" sz="2400" dirty="0">
              <a:solidFill>
                <a:schemeClr val="accent1">
                  <a:lumMod val="50000"/>
                </a:schemeClr>
              </a:solidFill>
            </a:endParaRPr>
          </a:p>
        </p:txBody>
      </p:sp>
    </p:spTree>
    <p:extLst>
      <p:ext uri="{BB962C8B-B14F-4D97-AF65-F5344CB8AC3E}">
        <p14:creationId xmlns:p14="http://schemas.microsoft.com/office/powerpoint/2010/main" val="71641216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4D0457-19B1-43EA-B898-E0422F97407F}"/>
              </a:ext>
            </a:extLst>
          </p:cNvPr>
          <p:cNvSpPr txBox="1"/>
          <p:nvPr/>
        </p:nvSpPr>
        <p:spPr>
          <a:xfrm>
            <a:off x="350569" y="1665703"/>
            <a:ext cx="11646526" cy="4555093"/>
          </a:xfrm>
          <a:prstGeom prst="rect">
            <a:avLst/>
          </a:prstGeom>
          <a:solidFill>
            <a:schemeClr val="bg1"/>
          </a:solidFill>
          <a:ln>
            <a:solidFill>
              <a:schemeClr val="accent1">
                <a:lumMod val="50000"/>
              </a:schemeClr>
            </a:solidFill>
          </a:ln>
        </p:spPr>
        <p:txBody>
          <a:bodyPr wrap="square">
            <a:spAutoFit/>
          </a:bodyPr>
          <a:lstStyle/>
          <a:p>
            <a:pPr algn="l"/>
            <a:r>
              <a:rPr lang="el-GR" sz="2000" b="1" i="0" dirty="0">
                <a:solidFill>
                  <a:schemeClr val="accent1">
                    <a:lumMod val="50000"/>
                  </a:schemeClr>
                </a:solidFill>
                <a:effectLst/>
              </a:rPr>
              <a:t>Εξασθενημένο ανοσοποιητικό σύστημα</a:t>
            </a:r>
          </a:p>
          <a:p>
            <a:pPr algn="l"/>
            <a:endParaRPr lang="el-GR" b="1" dirty="0">
              <a:solidFill>
                <a:schemeClr val="accent1">
                  <a:lumMod val="50000"/>
                </a:schemeClr>
              </a:solidFill>
            </a:endParaRPr>
          </a:p>
          <a:p>
            <a:pPr algn="l">
              <a:buFont typeface="Arial" panose="020B0604020202020204" pitchFamily="34" charset="0"/>
              <a:buChar char="•"/>
            </a:pPr>
            <a:r>
              <a:rPr lang="el-GR" b="0" i="0" dirty="0">
                <a:solidFill>
                  <a:schemeClr val="accent1">
                    <a:lumMod val="50000"/>
                  </a:schemeClr>
                </a:solidFill>
                <a:effectLst/>
              </a:rPr>
              <a:t> Άτομα με </a:t>
            </a:r>
            <a:r>
              <a:rPr lang="el-GR" b="1" i="0" dirty="0" err="1">
                <a:solidFill>
                  <a:schemeClr val="accent1">
                    <a:lumMod val="50000"/>
                  </a:schemeClr>
                </a:solidFill>
                <a:effectLst/>
              </a:rPr>
              <a:t>ανοσοανεπάρκειες</a:t>
            </a:r>
            <a:r>
              <a:rPr lang="el-GR" b="0" i="0" dirty="0">
                <a:solidFill>
                  <a:schemeClr val="accent1">
                    <a:lumMod val="50000"/>
                  </a:schemeClr>
                </a:solidFill>
                <a:effectLst/>
              </a:rPr>
              <a:t> , λόγω </a:t>
            </a:r>
          </a:p>
          <a:p>
            <a:pPr lvl="1">
              <a:buFont typeface="Arial" panose="020B0604020202020204" pitchFamily="34" charset="0"/>
              <a:buChar char="•"/>
            </a:pPr>
            <a:r>
              <a:rPr lang="el-GR" b="0" i="0" dirty="0">
                <a:solidFill>
                  <a:schemeClr val="accent1">
                    <a:lumMod val="50000"/>
                  </a:schemeClr>
                </a:solidFill>
                <a:effectLst/>
              </a:rPr>
              <a:t> κληρονομικών παθήσεων </a:t>
            </a:r>
            <a:r>
              <a:rPr lang="el-GR" dirty="0">
                <a:solidFill>
                  <a:schemeClr val="accent1">
                    <a:lumMod val="50000"/>
                  </a:schemeClr>
                </a:solidFill>
              </a:rPr>
              <a:t> (</a:t>
            </a:r>
            <a:r>
              <a:rPr lang="el-GR" b="0" i="0" dirty="0">
                <a:solidFill>
                  <a:schemeClr val="accent1">
                    <a:lumMod val="50000"/>
                  </a:schemeClr>
                </a:solidFill>
                <a:effectLst/>
              </a:rPr>
              <a:t>αταξία-</a:t>
            </a:r>
            <a:r>
              <a:rPr lang="el-GR" b="0" i="0" dirty="0" err="1">
                <a:solidFill>
                  <a:schemeClr val="accent1">
                    <a:lumMod val="50000"/>
                  </a:schemeClr>
                </a:solidFill>
                <a:effectLst/>
              </a:rPr>
              <a:t>τελαγγειεκτασία</a:t>
            </a:r>
            <a:r>
              <a:rPr lang="el-GR" b="0" i="0" dirty="0">
                <a:solidFill>
                  <a:schemeClr val="accent1">
                    <a:lumMod val="50000"/>
                  </a:schemeClr>
                </a:solidFill>
                <a:effectLst/>
              </a:rPr>
              <a:t> (AT) και σύνδρομο </a:t>
            </a:r>
            <a:r>
              <a:rPr lang="el-GR" b="0" i="0" dirty="0" err="1">
                <a:solidFill>
                  <a:schemeClr val="accent1">
                    <a:lumMod val="50000"/>
                  </a:schemeClr>
                </a:solidFill>
                <a:effectLst/>
              </a:rPr>
              <a:t>Wiskott-Aldrich</a:t>
            </a:r>
            <a:r>
              <a:rPr lang="el-GR" dirty="0">
                <a:solidFill>
                  <a:schemeClr val="accent1">
                    <a:lumMod val="50000"/>
                  </a:schemeClr>
                </a:solidFill>
              </a:rPr>
              <a:t>),</a:t>
            </a:r>
            <a:r>
              <a:rPr lang="el-GR" b="0" i="0" dirty="0">
                <a:solidFill>
                  <a:schemeClr val="accent1">
                    <a:lumMod val="50000"/>
                  </a:schemeClr>
                </a:solidFill>
                <a:effectLst/>
              </a:rPr>
              <a:t> ή</a:t>
            </a:r>
          </a:p>
          <a:p>
            <a:pPr lvl="1">
              <a:buFont typeface="Arial" panose="020B0604020202020204" pitchFamily="34" charset="0"/>
              <a:buChar char="•"/>
            </a:pPr>
            <a:r>
              <a:rPr lang="el-GR" b="0" i="0" dirty="0">
                <a:solidFill>
                  <a:schemeClr val="accent1">
                    <a:lumMod val="50000"/>
                  </a:schemeClr>
                </a:solidFill>
                <a:effectLst/>
                <a:cs typeface="Calibri" panose="020F0502020204030204" pitchFamily="34" charset="0"/>
              </a:rPr>
              <a:t> </a:t>
            </a:r>
            <a:r>
              <a:rPr lang="el-GR" dirty="0">
                <a:solidFill>
                  <a:schemeClr val="accent1">
                    <a:lumMod val="50000"/>
                  </a:schemeClr>
                </a:solidFill>
                <a:cs typeface="Calibri" panose="020F0502020204030204" pitchFamily="34" charset="0"/>
              </a:rPr>
              <a:t>θ</a:t>
            </a:r>
            <a:r>
              <a:rPr lang="el-GR" b="0" i="0" dirty="0">
                <a:solidFill>
                  <a:schemeClr val="accent1">
                    <a:lumMod val="50000"/>
                  </a:schemeClr>
                </a:solidFill>
                <a:effectLst/>
                <a:cs typeface="Calibri" panose="020F0502020204030204" pitchFamily="34" charset="0"/>
              </a:rPr>
              <a:t>εραπειών  </a:t>
            </a:r>
            <a:r>
              <a:rPr lang="el-GR" b="0" i="0" dirty="0" err="1">
                <a:solidFill>
                  <a:schemeClr val="accent1">
                    <a:lumMod val="50000"/>
                  </a:schemeClr>
                </a:solidFill>
                <a:effectLst/>
                <a:cs typeface="Calibri" panose="020F0502020204030204" pitchFamily="34" charset="0"/>
              </a:rPr>
              <a:t>ανοσοκαταστολής</a:t>
            </a:r>
            <a:r>
              <a:rPr lang="el-GR" b="0" i="0" dirty="0">
                <a:solidFill>
                  <a:schemeClr val="accent1">
                    <a:lumMod val="50000"/>
                  </a:schemeClr>
                </a:solidFill>
                <a:effectLst/>
                <a:cs typeface="Calibri" panose="020F0502020204030204" pitchFamily="34" charset="0"/>
              </a:rPr>
              <a:t> (μετά από μεταμόσχευση οργάνου) ή </a:t>
            </a:r>
          </a:p>
          <a:p>
            <a:pPr lvl="1">
              <a:buFont typeface="Arial" panose="020B0604020202020204" pitchFamily="34" charset="0"/>
              <a:buChar char="•"/>
            </a:pPr>
            <a:r>
              <a:rPr lang="el-GR" b="0" i="0" dirty="0">
                <a:solidFill>
                  <a:schemeClr val="accent1">
                    <a:lumMod val="50000"/>
                  </a:schemeClr>
                </a:solidFill>
                <a:effectLst/>
              </a:rPr>
              <a:t> λοίμωξης από τον ιό HIV,  έχουν πολύ περισσότερες πιθανότητες να αναπτύξουν λέμφωμα NHL</a:t>
            </a:r>
          </a:p>
          <a:p>
            <a:pPr lvl="1">
              <a:buFont typeface="Arial" panose="020B0604020202020204" pitchFamily="34" charset="0"/>
              <a:buChar char="•"/>
            </a:pPr>
            <a:endParaRPr lang="el-GR" b="0" i="0" dirty="0">
              <a:solidFill>
                <a:schemeClr val="accent1">
                  <a:lumMod val="50000"/>
                </a:schemeClr>
              </a:solidFill>
              <a:effectLst/>
            </a:endParaRPr>
          </a:p>
          <a:p>
            <a:pPr lvl="1">
              <a:buFont typeface="Arial" panose="020B0604020202020204" pitchFamily="34" charset="0"/>
              <a:buChar char="•"/>
            </a:pPr>
            <a:endParaRPr lang="el-GR" b="0" i="0" dirty="0">
              <a:solidFill>
                <a:schemeClr val="accent1">
                  <a:lumMod val="50000"/>
                </a:schemeClr>
              </a:solidFill>
              <a:effectLst/>
            </a:endParaRPr>
          </a:p>
          <a:p>
            <a:pPr algn="l">
              <a:buFont typeface="Arial" panose="020B0604020202020204" pitchFamily="34" charset="0"/>
              <a:buChar char="•"/>
            </a:pPr>
            <a:r>
              <a:rPr lang="el-GR" b="0" i="0" dirty="0">
                <a:solidFill>
                  <a:schemeClr val="accent1">
                    <a:lumMod val="50000"/>
                  </a:schemeClr>
                </a:solidFill>
                <a:effectLst/>
              </a:rPr>
              <a:t> </a:t>
            </a:r>
            <a:r>
              <a:rPr lang="el-GR" dirty="0">
                <a:solidFill>
                  <a:schemeClr val="accent1">
                    <a:lumMod val="50000"/>
                  </a:schemeClr>
                </a:solidFill>
              </a:rPr>
              <a:t>Ά</a:t>
            </a:r>
            <a:r>
              <a:rPr lang="el-GR" b="0" i="0" dirty="0">
                <a:solidFill>
                  <a:schemeClr val="accent1">
                    <a:lumMod val="50000"/>
                  </a:schemeClr>
                </a:solidFill>
                <a:effectLst/>
              </a:rPr>
              <a:t>τομα με  </a:t>
            </a:r>
            <a:r>
              <a:rPr lang="el-GR" b="1" i="0" dirty="0" err="1">
                <a:solidFill>
                  <a:schemeClr val="accent1">
                    <a:lumMod val="50000"/>
                  </a:schemeClr>
                </a:solidFill>
                <a:effectLst/>
              </a:rPr>
              <a:t>αυτοάνοσα</a:t>
            </a:r>
            <a:r>
              <a:rPr lang="el-GR" b="1" i="0" dirty="0">
                <a:solidFill>
                  <a:schemeClr val="accent1">
                    <a:lumMod val="50000"/>
                  </a:schemeClr>
                </a:solidFill>
                <a:effectLst/>
              </a:rPr>
              <a:t> νοσήματα</a:t>
            </a:r>
            <a:r>
              <a:rPr lang="el-GR" b="0" i="0" dirty="0">
                <a:solidFill>
                  <a:schemeClr val="accent1">
                    <a:lumMod val="50000"/>
                  </a:schemeClr>
                </a:solidFill>
                <a:effectLst/>
              </a:rPr>
              <a:t> όπως </a:t>
            </a:r>
          </a:p>
          <a:p>
            <a:pPr lvl="1">
              <a:buFont typeface="Arial" panose="020B0604020202020204" pitchFamily="34" charset="0"/>
              <a:buChar char="•"/>
            </a:pPr>
            <a:r>
              <a:rPr lang="el-GR" b="0" i="0" dirty="0">
                <a:solidFill>
                  <a:schemeClr val="accent1">
                    <a:lumMod val="50000"/>
                  </a:schemeClr>
                </a:solidFill>
                <a:effectLst/>
              </a:rPr>
              <a:t> η ρευματοειδής αρθρίτιδα</a:t>
            </a:r>
            <a:endParaRPr lang="el-GR" dirty="0">
              <a:solidFill>
                <a:schemeClr val="accent1">
                  <a:lumMod val="50000"/>
                </a:schemeClr>
              </a:solidFill>
            </a:endParaRPr>
          </a:p>
          <a:p>
            <a:pPr lvl="1">
              <a:buFont typeface="Arial" panose="020B0604020202020204" pitchFamily="34" charset="0"/>
              <a:buChar char="•"/>
            </a:pPr>
            <a:r>
              <a:rPr lang="el-GR" b="0" i="0" dirty="0">
                <a:solidFill>
                  <a:schemeClr val="accent1">
                    <a:lumMod val="50000"/>
                  </a:schemeClr>
                </a:solidFill>
                <a:effectLst/>
              </a:rPr>
              <a:t> ο συστηματικός </a:t>
            </a:r>
            <a:r>
              <a:rPr lang="el-GR" b="0" i="0" dirty="0" err="1">
                <a:solidFill>
                  <a:schemeClr val="accent1">
                    <a:lumMod val="50000"/>
                  </a:schemeClr>
                </a:solidFill>
                <a:effectLst/>
              </a:rPr>
              <a:t>ερυθηματώδης</a:t>
            </a:r>
            <a:r>
              <a:rPr lang="el-GR" b="0" i="0" dirty="0">
                <a:solidFill>
                  <a:schemeClr val="accent1">
                    <a:lumMod val="50000"/>
                  </a:schemeClr>
                </a:solidFill>
                <a:effectLst/>
              </a:rPr>
              <a:t> λύκος </a:t>
            </a:r>
          </a:p>
          <a:p>
            <a:pPr lvl="1">
              <a:buFont typeface="Arial" panose="020B0604020202020204" pitchFamily="34" charset="0"/>
              <a:buChar char="•"/>
            </a:pPr>
            <a:r>
              <a:rPr lang="el-GR" b="0" i="0" dirty="0">
                <a:solidFill>
                  <a:schemeClr val="accent1">
                    <a:lumMod val="50000"/>
                  </a:schemeClr>
                </a:solidFill>
                <a:effectLst/>
              </a:rPr>
              <a:t> η νόσος </a:t>
            </a:r>
            <a:r>
              <a:rPr lang="el-GR" b="0" i="0" dirty="0" err="1">
                <a:solidFill>
                  <a:schemeClr val="accent1">
                    <a:lumMod val="50000"/>
                  </a:schemeClr>
                </a:solidFill>
                <a:effectLst/>
              </a:rPr>
              <a:t>Sjogren</a:t>
            </a:r>
            <a:r>
              <a:rPr lang="el-GR" b="0" i="0" dirty="0">
                <a:solidFill>
                  <a:schemeClr val="accent1">
                    <a:lumMod val="50000"/>
                  </a:schemeClr>
                </a:solidFill>
                <a:effectLst/>
              </a:rPr>
              <a:t> </a:t>
            </a:r>
          </a:p>
          <a:p>
            <a:pPr lvl="1">
              <a:buFont typeface="Arial" panose="020B0604020202020204" pitchFamily="34" charset="0"/>
              <a:buChar char="•"/>
            </a:pPr>
            <a:r>
              <a:rPr lang="el-GR" dirty="0">
                <a:solidFill>
                  <a:schemeClr val="accent1">
                    <a:lumMod val="50000"/>
                  </a:schemeClr>
                </a:solidFill>
              </a:rPr>
              <a:t> </a:t>
            </a:r>
            <a:r>
              <a:rPr lang="el-GR" b="0" i="0" dirty="0">
                <a:solidFill>
                  <a:schemeClr val="accent1">
                    <a:lumMod val="50000"/>
                  </a:schemeClr>
                </a:solidFill>
                <a:effectLst/>
              </a:rPr>
              <a:t>η </a:t>
            </a:r>
            <a:r>
              <a:rPr lang="el-GR" b="0" i="0" dirty="0" err="1">
                <a:solidFill>
                  <a:schemeClr val="accent1">
                    <a:lumMod val="50000"/>
                  </a:schemeClr>
                </a:solidFill>
                <a:effectLst/>
              </a:rPr>
              <a:t>κοιλιοκάκη</a:t>
            </a:r>
            <a:r>
              <a:rPr lang="el-GR" b="0" i="0" dirty="0">
                <a:solidFill>
                  <a:schemeClr val="accent1">
                    <a:lumMod val="50000"/>
                  </a:schemeClr>
                </a:solidFill>
                <a:effectLst/>
              </a:rPr>
              <a:t> και άλλες έχουν συνδεθεί με αυξημένο κίνδυνο NHL</a:t>
            </a:r>
          </a:p>
          <a:p>
            <a:pPr algn="l">
              <a:buFont typeface="Arial" panose="020B0604020202020204" pitchFamily="34" charset="0"/>
              <a:buChar char="•"/>
            </a:pPr>
            <a:endParaRPr lang="el-GR" b="0" i="0" dirty="0">
              <a:solidFill>
                <a:schemeClr val="accent1">
                  <a:lumMod val="50000"/>
                </a:schemeClr>
              </a:solidFill>
              <a:effectLst/>
            </a:endParaRPr>
          </a:p>
          <a:p>
            <a:pPr algn="l">
              <a:buFont typeface="Arial" panose="020B0604020202020204" pitchFamily="34" charset="0"/>
              <a:buChar char="•"/>
            </a:pPr>
            <a:r>
              <a:rPr lang="el-GR" dirty="0">
                <a:solidFill>
                  <a:schemeClr val="accent1">
                    <a:lumMod val="50000"/>
                  </a:schemeClr>
                </a:solidFill>
              </a:rPr>
              <a:t> Ά</a:t>
            </a:r>
            <a:r>
              <a:rPr lang="el-GR" b="0" i="0" dirty="0">
                <a:solidFill>
                  <a:schemeClr val="accent1">
                    <a:lumMod val="50000"/>
                  </a:schemeClr>
                </a:solidFill>
                <a:effectLst/>
              </a:rPr>
              <a:t>τομα με ορισμένες </a:t>
            </a:r>
            <a:r>
              <a:rPr lang="el-GR" b="1" i="0" dirty="0">
                <a:solidFill>
                  <a:schemeClr val="accent1">
                    <a:lumMod val="50000"/>
                  </a:schemeClr>
                </a:solidFill>
                <a:effectLst/>
              </a:rPr>
              <a:t>χρόνιες λοιμώξεις</a:t>
            </a:r>
            <a:r>
              <a:rPr lang="el-GR" b="0" i="0" dirty="0">
                <a:solidFill>
                  <a:schemeClr val="accent1">
                    <a:lumMod val="50000"/>
                  </a:schemeClr>
                </a:solidFill>
                <a:effectLst/>
              </a:rPr>
              <a:t> διατρέχουν επίσης αυξημένο κίνδυνο ανάπτυξης NHL</a:t>
            </a:r>
          </a:p>
          <a:p>
            <a:pPr algn="l"/>
            <a:endParaRPr lang="el-GR" b="1" i="0" dirty="0">
              <a:solidFill>
                <a:schemeClr val="accent1">
                  <a:lumMod val="50000"/>
                </a:schemeClr>
              </a:solidFill>
              <a:effectLst/>
            </a:endParaRPr>
          </a:p>
        </p:txBody>
      </p:sp>
      <p:pic>
        <p:nvPicPr>
          <p:cNvPr id="4" name="Picture 7">
            <a:extLst>
              <a:ext uri="{FF2B5EF4-FFF2-40B4-BE49-F238E27FC236}">
                <a16:creationId xmlns:a16="http://schemas.microsoft.com/office/drawing/2014/main" id="{7E7FF70B-F52F-42C0-A685-E48E456E7D5C}"/>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154" y="249806"/>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7923EB4-4AD2-446C-B61D-C599E29839ED}"/>
              </a:ext>
            </a:extLst>
          </p:cNvPr>
          <p:cNvSpPr txBox="1"/>
          <p:nvPr/>
        </p:nvSpPr>
        <p:spPr>
          <a:xfrm>
            <a:off x="3322308" y="465374"/>
            <a:ext cx="5547384" cy="1200329"/>
          </a:xfrm>
          <a:prstGeom prst="rect">
            <a:avLst/>
          </a:prstGeom>
          <a:noFill/>
        </p:spPr>
        <p:txBody>
          <a:bodyPr wrap="square">
            <a:spAutoFit/>
          </a:bodyPr>
          <a:lstStyle/>
          <a:p>
            <a:pPr algn="ctr"/>
            <a:r>
              <a:rPr lang="el-GR" sz="2400" b="1" i="0" dirty="0">
                <a:solidFill>
                  <a:schemeClr val="accent1">
                    <a:lumMod val="50000"/>
                  </a:schemeClr>
                </a:solidFill>
                <a:effectLst/>
              </a:rPr>
              <a:t>Λέμφωμα μη-</a:t>
            </a:r>
            <a:r>
              <a:rPr lang="el-GR" sz="2400" b="1" i="0" dirty="0" err="1">
                <a:solidFill>
                  <a:schemeClr val="accent1">
                    <a:lumMod val="50000"/>
                  </a:schemeClr>
                </a:solidFill>
                <a:effectLst/>
              </a:rPr>
              <a:t>Hodgkin</a:t>
            </a:r>
            <a:endParaRPr lang="el-GR" sz="2400" b="1" i="0" dirty="0">
              <a:solidFill>
                <a:schemeClr val="accent1">
                  <a:lumMod val="50000"/>
                </a:schemeClr>
              </a:solidFill>
              <a:effectLst/>
            </a:endParaRPr>
          </a:p>
          <a:p>
            <a:pPr algn="ctr"/>
            <a:r>
              <a:rPr lang="el-GR" sz="2400" b="1" dirty="0">
                <a:solidFill>
                  <a:schemeClr val="accent1">
                    <a:lumMod val="50000"/>
                  </a:schemeClr>
                </a:solidFill>
              </a:rPr>
              <a:t>Αιτιολογικοί παράγοντες</a:t>
            </a:r>
            <a:endParaRPr lang="el-GR" sz="2400" b="1" i="0" dirty="0">
              <a:solidFill>
                <a:schemeClr val="accent1">
                  <a:lumMod val="50000"/>
                </a:schemeClr>
              </a:solidFill>
              <a:effectLst/>
            </a:endParaRPr>
          </a:p>
          <a:p>
            <a:pPr algn="ctr"/>
            <a:endParaRPr lang="el-GR" sz="2400" dirty="0">
              <a:solidFill>
                <a:schemeClr val="accent1">
                  <a:lumMod val="50000"/>
                </a:schemeClr>
              </a:solidFill>
            </a:endParaRPr>
          </a:p>
        </p:txBody>
      </p:sp>
    </p:spTree>
    <p:extLst>
      <p:ext uri="{BB962C8B-B14F-4D97-AF65-F5344CB8AC3E}">
        <p14:creationId xmlns:p14="http://schemas.microsoft.com/office/powerpoint/2010/main" val="3013385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3CF30B-3FC7-44A5-953F-F2E91618E876}"/>
              </a:ext>
            </a:extLst>
          </p:cNvPr>
          <p:cNvSpPr txBox="1"/>
          <p:nvPr/>
        </p:nvSpPr>
        <p:spPr>
          <a:xfrm>
            <a:off x="275154" y="2275486"/>
            <a:ext cx="11418899" cy="3200876"/>
          </a:xfrm>
          <a:prstGeom prst="rect">
            <a:avLst/>
          </a:prstGeom>
          <a:solidFill>
            <a:schemeClr val="bg1"/>
          </a:solidFill>
          <a:ln>
            <a:solidFill>
              <a:schemeClr val="accent1">
                <a:lumMod val="50000"/>
              </a:schemeClr>
            </a:solidFill>
          </a:ln>
        </p:spPr>
        <p:txBody>
          <a:bodyPr wrap="square">
            <a:spAutoFit/>
          </a:bodyPr>
          <a:lstStyle/>
          <a:p>
            <a:pPr algn="just"/>
            <a:r>
              <a:rPr lang="el-GR" sz="2000" b="1" i="0" dirty="0">
                <a:solidFill>
                  <a:srgbClr val="112F54"/>
                </a:solidFill>
                <a:effectLst/>
              </a:rPr>
              <a:t>Έκθεση σε χημικές ουσίες , φάρμακα και σε ακτινοβολία</a:t>
            </a:r>
          </a:p>
          <a:p>
            <a:pPr algn="just"/>
            <a:endParaRPr lang="el-GR" sz="2000" b="1" i="0" dirty="0">
              <a:solidFill>
                <a:srgbClr val="112F54"/>
              </a:solidFill>
              <a:effectLst/>
            </a:endParaRPr>
          </a:p>
          <a:p>
            <a:pPr marL="285750" indent="-285750" algn="just">
              <a:buClr>
                <a:schemeClr val="accent1">
                  <a:lumMod val="50000"/>
                </a:schemeClr>
              </a:buClr>
              <a:buFont typeface="Arial" panose="020B0604020202020204" pitchFamily="34" charset="0"/>
              <a:buChar char="•"/>
            </a:pPr>
            <a:r>
              <a:rPr lang="el-GR" b="0" i="0" dirty="0">
                <a:solidFill>
                  <a:schemeClr val="accent1">
                    <a:lumMod val="50000"/>
                  </a:schemeClr>
                </a:solidFill>
                <a:effectLst/>
              </a:rPr>
              <a:t>Ορισμένες μελέτες έχουν δείξει ότι χημικές ουσίες όπως το βενζόλιο μπορεί να συνδέονται με αυξημένο κίνδυνο NHL</a:t>
            </a:r>
            <a:endParaRPr lang="el-GR" dirty="0">
              <a:solidFill>
                <a:schemeClr val="accent1">
                  <a:lumMod val="50000"/>
                </a:schemeClr>
              </a:solidFill>
            </a:endParaRPr>
          </a:p>
          <a:p>
            <a:pPr marL="285750" indent="-285750" algn="just">
              <a:buClr>
                <a:schemeClr val="accent1">
                  <a:lumMod val="50000"/>
                </a:schemeClr>
              </a:buClr>
              <a:buFont typeface="Arial" panose="020B0604020202020204" pitchFamily="34" charset="0"/>
              <a:buChar char="•"/>
            </a:pPr>
            <a:endParaRPr lang="el-GR" b="0" i="0" dirty="0">
              <a:solidFill>
                <a:schemeClr val="accent1">
                  <a:lumMod val="50000"/>
                </a:schemeClr>
              </a:solidFill>
              <a:effectLst/>
            </a:endParaRPr>
          </a:p>
          <a:p>
            <a:pPr marL="285750" indent="-285750" algn="just">
              <a:buClr>
                <a:schemeClr val="accent1">
                  <a:lumMod val="50000"/>
                </a:schemeClr>
              </a:buClr>
              <a:buFont typeface="Arial" panose="020B0604020202020204" pitchFamily="34" charset="0"/>
              <a:buChar char="•"/>
            </a:pPr>
            <a:r>
              <a:rPr lang="el-GR" b="0" i="0" dirty="0">
                <a:solidFill>
                  <a:schemeClr val="accent1">
                    <a:lumMod val="50000"/>
                  </a:schemeClr>
                </a:solidFill>
                <a:effectLst/>
              </a:rPr>
              <a:t>Ορισμένα φάρμακα χημειοθεραπείας που χρησιμοποιούνται για τη θεραπεία άλλων καρκίνων μπορεί να αυξήσουν τον κίνδυνο ανάπτυξης NHL πολλά χρόνια αργότερα</a:t>
            </a:r>
          </a:p>
          <a:p>
            <a:pPr algn="just">
              <a:buClr>
                <a:schemeClr val="accent1">
                  <a:lumMod val="50000"/>
                </a:schemeClr>
              </a:buClr>
            </a:pPr>
            <a:endParaRPr lang="el-GR" b="0" i="0" dirty="0">
              <a:solidFill>
                <a:schemeClr val="accent1">
                  <a:lumMod val="50000"/>
                </a:schemeClr>
              </a:solidFill>
              <a:effectLst/>
            </a:endParaRPr>
          </a:p>
          <a:p>
            <a:pPr marL="285750" indent="-285750" algn="just">
              <a:buClr>
                <a:schemeClr val="accent1">
                  <a:lumMod val="50000"/>
                </a:schemeClr>
              </a:buClr>
              <a:buFont typeface="Arial" panose="020B0604020202020204" pitchFamily="34" charset="0"/>
              <a:buChar char="•"/>
            </a:pPr>
            <a:r>
              <a:rPr lang="el-GR" b="0" i="0" dirty="0">
                <a:solidFill>
                  <a:schemeClr val="accent1">
                    <a:lumMod val="50000"/>
                  </a:schemeClr>
                </a:solidFill>
                <a:effectLst/>
              </a:rPr>
              <a:t>Οι ασθενείς που υποβάλλονται σε θεραπεία με ακτινοβολία για ορισμένους άλλους καρκίνους, όπως το </a:t>
            </a:r>
            <a:r>
              <a:rPr lang="el-GR" b="0" i="0" u="sng" dirty="0">
                <a:solidFill>
                  <a:schemeClr val="accent1">
                    <a:lumMod val="50000"/>
                  </a:schemeClr>
                </a:solidFill>
                <a:effectLst/>
                <a:hlinkClick r:id="rId2">
                  <a:extLst>
                    <a:ext uri="{A12FA001-AC4F-418D-AE19-62706E023703}">
                      <ahyp:hlinkClr xmlns:ahyp="http://schemas.microsoft.com/office/drawing/2018/hyperlinkcolor" val="tx"/>
                    </a:ext>
                  </a:extLst>
                </a:hlinkClick>
              </a:rPr>
              <a:t>λέμφωμα  Hodgkin</a:t>
            </a:r>
            <a:r>
              <a:rPr lang="el-GR" b="0" i="0" dirty="0">
                <a:solidFill>
                  <a:schemeClr val="accent1">
                    <a:lumMod val="50000"/>
                  </a:schemeClr>
                </a:solidFill>
                <a:effectLst/>
              </a:rPr>
              <a:t> , έχουν ελαφρώς αυξημένο κίνδυνο ανάπτυξης NHL αργότερα στη ζωή τους. Αυτός ο κίνδυνος είναι μεγαλύτερος για ασθενείς που λαμβάνουν θεραπεία τόσο με ακτινοθεραπεία όσο και με χημειοθεραπεία</a:t>
            </a:r>
            <a:endParaRPr lang="el-GR" b="0" i="0" dirty="0">
              <a:solidFill>
                <a:srgbClr val="1E1E23"/>
              </a:solidFill>
              <a:effectLst/>
            </a:endParaRPr>
          </a:p>
        </p:txBody>
      </p:sp>
      <p:sp>
        <p:nvSpPr>
          <p:cNvPr id="4" name="TextBox 3">
            <a:extLst>
              <a:ext uri="{FF2B5EF4-FFF2-40B4-BE49-F238E27FC236}">
                <a16:creationId xmlns:a16="http://schemas.microsoft.com/office/drawing/2014/main" id="{59EEDB19-037E-44E2-A1D1-AB2264624798}"/>
              </a:ext>
            </a:extLst>
          </p:cNvPr>
          <p:cNvSpPr txBox="1"/>
          <p:nvPr/>
        </p:nvSpPr>
        <p:spPr>
          <a:xfrm>
            <a:off x="3322308" y="465374"/>
            <a:ext cx="5547384" cy="1200329"/>
          </a:xfrm>
          <a:prstGeom prst="rect">
            <a:avLst/>
          </a:prstGeom>
          <a:noFill/>
        </p:spPr>
        <p:txBody>
          <a:bodyPr wrap="square">
            <a:spAutoFit/>
          </a:bodyPr>
          <a:lstStyle/>
          <a:p>
            <a:pPr algn="ctr"/>
            <a:r>
              <a:rPr lang="el-GR" sz="2400" b="1" i="0" dirty="0">
                <a:solidFill>
                  <a:schemeClr val="accent1">
                    <a:lumMod val="50000"/>
                  </a:schemeClr>
                </a:solidFill>
                <a:effectLst/>
              </a:rPr>
              <a:t>Λέμφωμα μη-</a:t>
            </a:r>
            <a:r>
              <a:rPr lang="el-GR" sz="2400" b="1" i="0" dirty="0" err="1">
                <a:solidFill>
                  <a:schemeClr val="accent1">
                    <a:lumMod val="50000"/>
                  </a:schemeClr>
                </a:solidFill>
                <a:effectLst/>
              </a:rPr>
              <a:t>Hodgkin</a:t>
            </a:r>
            <a:endParaRPr lang="el-GR" sz="2400" b="1" i="0" dirty="0">
              <a:solidFill>
                <a:schemeClr val="accent1">
                  <a:lumMod val="50000"/>
                </a:schemeClr>
              </a:solidFill>
              <a:effectLst/>
            </a:endParaRPr>
          </a:p>
          <a:p>
            <a:pPr algn="ctr"/>
            <a:r>
              <a:rPr lang="el-GR" sz="2400" b="1" dirty="0">
                <a:solidFill>
                  <a:schemeClr val="accent1">
                    <a:lumMod val="50000"/>
                  </a:schemeClr>
                </a:solidFill>
              </a:rPr>
              <a:t>Αιτιολογικοί παράγοντες</a:t>
            </a:r>
            <a:endParaRPr lang="el-GR" sz="2400" b="1" i="0" dirty="0">
              <a:solidFill>
                <a:schemeClr val="accent1">
                  <a:lumMod val="50000"/>
                </a:schemeClr>
              </a:solidFill>
              <a:effectLst/>
            </a:endParaRPr>
          </a:p>
          <a:p>
            <a:pPr algn="ctr"/>
            <a:endParaRPr lang="el-GR" sz="2400" dirty="0">
              <a:solidFill>
                <a:schemeClr val="accent1">
                  <a:lumMod val="50000"/>
                </a:schemeClr>
              </a:solidFill>
            </a:endParaRPr>
          </a:p>
        </p:txBody>
      </p:sp>
      <p:pic>
        <p:nvPicPr>
          <p:cNvPr id="5" name="Picture 7">
            <a:extLst>
              <a:ext uri="{FF2B5EF4-FFF2-40B4-BE49-F238E27FC236}">
                <a16:creationId xmlns:a16="http://schemas.microsoft.com/office/drawing/2014/main" id="{046890A5-C266-4D89-BE15-E9B90AEC91FF}"/>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154" y="249806"/>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3458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AF8CA2-962E-49B9-B57C-27332C6CAE9D}"/>
              </a:ext>
            </a:extLst>
          </p:cNvPr>
          <p:cNvSpPr txBox="1"/>
          <p:nvPr/>
        </p:nvSpPr>
        <p:spPr>
          <a:xfrm>
            <a:off x="369490" y="1601720"/>
            <a:ext cx="11671680" cy="4585871"/>
          </a:xfrm>
          <a:prstGeom prst="rect">
            <a:avLst/>
          </a:prstGeom>
          <a:solidFill>
            <a:schemeClr val="bg1"/>
          </a:solidFill>
          <a:ln>
            <a:solidFill>
              <a:schemeClr val="accent1">
                <a:lumMod val="50000"/>
              </a:schemeClr>
            </a:solidFill>
          </a:ln>
        </p:spPr>
        <p:txBody>
          <a:bodyPr wrap="square">
            <a:spAutoFit/>
          </a:bodyPr>
          <a:lstStyle/>
          <a:p>
            <a:pPr algn="l"/>
            <a:r>
              <a:rPr lang="el-GR" sz="2000" b="1" i="0" dirty="0">
                <a:solidFill>
                  <a:schemeClr val="accent1">
                    <a:lumMod val="50000"/>
                  </a:schemeClr>
                </a:solidFill>
                <a:effectLst/>
              </a:rPr>
              <a:t>Ορισμένες λοιμώξεις</a:t>
            </a:r>
          </a:p>
          <a:p>
            <a:pPr algn="l"/>
            <a:r>
              <a:rPr lang="el-GR" sz="1600" b="0" i="0" dirty="0">
                <a:solidFill>
                  <a:schemeClr val="accent1">
                    <a:lumMod val="50000"/>
                  </a:schemeClr>
                </a:solidFill>
                <a:effectLst/>
              </a:rPr>
              <a:t>Ορισμένοι τύποι λοιμώξεων μπορεί να αυξήσουν τον κίνδυνο NHL με διαφορετικούς τρόπους</a:t>
            </a:r>
          </a:p>
          <a:p>
            <a:pPr algn="l"/>
            <a:r>
              <a:rPr lang="el-GR" sz="1600" b="1" i="0" dirty="0">
                <a:solidFill>
                  <a:schemeClr val="accent1">
                    <a:lumMod val="50000"/>
                  </a:schemeClr>
                </a:solidFill>
                <a:effectLst/>
              </a:rPr>
              <a:t>Λοιμώξεις που μετασχηματίζουν άμεσα τα λεμφοκύτταρα</a:t>
            </a:r>
          </a:p>
          <a:p>
            <a:pPr marL="742950" lvl="1" indent="-285750">
              <a:buClr>
                <a:schemeClr val="accent1">
                  <a:lumMod val="50000"/>
                </a:schemeClr>
              </a:buClr>
              <a:buFont typeface="Arial" panose="020B0604020202020204" pitchFamily="34" charset="0"/>
              <a:buChar char="•"/>
            </a:pPr>
            <a:r>
              <a:rPr lang="el-GR" sz="1600" b="0" i="0" dirty="0">
                <a:solidFill>
                  <a:schemeClr val="accent1">
                    <a:lumMod val="50000"/>
                  </a:schemeClr>
                </a:solidFill>
                <a:effectLst/>
              </a:rPr>
              <a:t>Η λοίμωξη με τον ανθρώπινο </a:t>
            </a:r>
            <a:r>
              <a:rPr lang="el-GR" sz="1600" b="0" i="0" dirty="0" err="1">
                <a:solidFill>
                  <a:schemeClr val="accent1">
                    <a:lumMod val="50000"/>
                  </a:schemeClr>
                </a:solidFill>
                <a:effectLst/>
              </a:rPr>
              <a:t>λεμφοτροπικό</a:t>
            </a:r>
            <a:r>
              <a:rPr lang="el-GR" sz="1600" b="0" i="0" dirty="0">
                <a:solidFill>
                  <a:schemeClr val="accent1">
                    <a:lumMod val="50000"/>
                  </a:schemeClr>
                </a:solidFill>
                <a:effectLst/>
              </a:rPr>
              <a:t> ιό Τ-κυττάρων (HTLV-1)</a:t>
            </a:r>
          </a:p>
          <a:p>
            <a:pPr marL="742950" lvl="1" indent="-285750">
              <a:buClr>
                <a:schemeClr val="accent1">
                  <a:lumMod val="50000"/>
                </a:schemeClr>
              </a:buClr>
              <a:buFont typeface="Arial" panose="020B0604020202020204" pitchFamily="34" charset="0"/>
              <a:buChar char="•"/>
            </a:pPr>
            <a:r>
              <a:rPr lang="el-GR" sz="1600" b="0" i="0" dirty="0">
                <a:solidFill>
                  <a:schemeClr val="accent1">
                    <a:lumMod val="50000"/>
                  </a:schemeClr>
                </a:solidFill>
                <a:effectLst/>
              </a:rPr>
              <a:t>Η λοίμωξη με τον ιό </a:t>
            </a:r>
            <a:r>
              <a:rPr lang="el-GR" sz="1600" b="0" i="0" dirty="0" err="1">
                <a:solidFill>
                  <a:schemeClr val="accent1">
                    <a:lumMod val="50000"/>
                  </a:schemeClr>
                </a:solidFill>
                <a:effectLst/>
              </a:rPr>
              <a:t>Epstein-Barr</a:t>
            </a:r>
            <a:r>
              <a:rPr lang="el-GR" sz="1600" b="0" i="0" dirty="0">
                <a:solidFill>
                  <a:schemeClr val="accent1">
                    <a:lumMod val="50000"/>
                  </a:schemeClr>
                </a:solidFill>
                <a:effectLst/>
              </a:rPr>
              <a:t> (EBV) </a:t>
            </a:r>
          </a:p>
          <a:p>
            <a:pPr marL="742950" lvl="1" indent="-285750">
              <a:buClr>
                <a:schemeClr val="accent1">
                  <a:lumMod val="50000"/>
                </a:schemeClr>
              </a:buClr>
              <a:buFont typeface="Arial" panose="020B0604020202020204" pitchFamily="34" charset="0"/>
              <a:buChar char="•"/>
            </a:pPr>
            <a:r>
              <a:rPr lang="el-GR" sz="1600" b="0" i="0" dirty="0">
                <a:solidFill>
                  <a:schemeClr val="accent1">
                    <a:lumMod val="50000"/>
                  </a:schemeClr>
                </a:solidFill>
                <a:effectLst/>
              </a:rPr>
              <a:t>Ο ιός του ανθρώπινου έρπητα 8 (HHV-8)</a:t>
            </a:r>
          </a:p>
          <a:p>
            <a:pPr algn="l"/>
            <a:r>
              <a:rPr lang="el-GR" sz="1600" b="1" i="0" dirty="0">
                <a:solidFill>
                  <a:schemeClr val="accent1">
                    <a:lumMod val="50000"/>
                  </a:schemeClr>
                </a:solidFill>
                <a:effectLst/>
              </a:rPr>
              <a:t>Λοιμώξεις που αποδυναμώνουν το ανοσοποιητικό σύστημα</a:t>
            </a:r>
          </a:p>
          <a:p>
            <a:pPr marL="742950" lvl="1" indent="-285750">
              <a:buClr>
                <a:schemeClr val="accent1">
                  <a:lumMod val="50000"/>
                </a:schemeClr>
              </a:buClr>
              <a:buFont typeface="Arial" panose="020B0604020202020204" pitchFamily="34" charset="0"/>
              <a:buChar char="•"/>
            </a:pPr>
            <a:r>
              <a:rPr lang="el-GR" sz="1600" b="0" i="0" dirty="0">
                <a:solidFill>
                  <a:schemeClr val="accent1">
                    <a:lumMod val="50000"/>
                  </a:schemeClr>
                </a:solidFill>
                <a:effectLst/>
              </a:rPr>
              <a:t>Η λοίμωξη από τον ιό HIV αποτελεί παράγοντα κινδύνου για την ανάπτυξη ορισμένων τύπων NHL, όπως το πρωτοπαθές λέμφωμα του ΚΝΣ, το λέμφωμα </a:t>
            </a:r>
            <a:r>
              <a:rPr lang="el-GR" sz="1600" b="0" i="0" dirty="0" err="1">
                <a:solidFill>
                  <a:schemeClr val="accent1">
                    <a:lumMod val="50000"/>
                  </a:schemeClr>
                </a:solidFill>
                <a:effectLst/>
              </a:rPr>
              <a:t>Burkitt</a:t>
            </a:r>
            <a:r>
              <a:rPr lang="el-GR" sz="1600" b="0" i="0" dirty="0">
                <a:solidFill>
                  <a:schemeClr val="accent1">
                    <a:lumMod val="50000"/>
                  </a:schemeClr>
                </a:solidFill>
                <a:effectLst/>
              </a:rPr>
              <a:t> και το διάχυτο λέμφωμα μεγάλων κυττάρων Β</a:t>
            </a:r>
            <a:endParaRPr lang="el-GR" sz="1600" dirty="0">
              <a:solidFill>
                <a:schemeClr val="accent1">
                  <a:lumMod val="50000"/>
                </a:schemeClr>
              </a:solidFill>
            </a:endParaRPr>
          </a:p>
          <a:p>
            <a:pPr algn="l"/>
            <a:r>
              <a:rPr lang="el-GR" sz="1600" b="1" i="0" dirty="0">
                <a:solidFill>
                  <a:schemeClr val="accent1">
                    <a:lumMod val="50000"/>
                  </a:schemeClr>
                </a:solidFill>
                <a:effectLst/>
              </a:rPr>
              <a:t>Λοιμώξεις που προκαλούν χρόνια ανοσολογική διέγερση</a:t>
            </a:r>
          </a:p>
          <a:p>
            <a:pPr algn="l"/>
            <a:r>
              <a:rPr lang="el-GR" sz="1600" b="0" i="0" dirty="0">
                <a:solidFill>
                  <a:schemeClr val="accent1">
                    <a:lumMod val="50000"/>
                  </a:schemeClr>
                </a:solidFill>
                <a:effectLst/>
              </a:rPr>
              <a:t>Ορισμένες μακροχρόνιες λοιμώξεις μπορεί να αυξήσουν τον κίνδυνο ανάπτυξης λεμφώματος αναγκάζοντας το ανοσοποιητικό του σύστημα να είναι συνεχώς ενεργό</a:t>
            </a:r>
          </a:p>
          <a:p>
            <a:pPr marL="742950" lvl="1" indent="-285750">
              <a:buClr>
                <a:schemeClr val="accent1">
                  <a:lumMod val="50000"/>
                </a:schemeClr>
              </a:buClr>
              <a:buFont typeface="Arial" panose="020B0604020202020204" pitchFamily="34" charset="0"/>
              <a:buChar char="•"/>
            </a:pPr>
            <a:r>
              <a:rPr lang="el-GR" sz="1600" b="1" dirty="0">
                <a:solidFill>
                  <a:schemeClr val="accent1">
                    <a:lumMod val="50000"/>
                  </a:schemeClr>
                </a:solidFill>
                <a:effectLst/>
              </a:rPr>
              <a:t>Το </a:t>
            </a:r>
            <a:r>
              <a:rPr lang="el-GR" sz="1600" b="1" dirty="0" err="1">
                <a:solidFill>
                  <a:schemeClr val="accent1">
                    <a:lumMod val="50000"/>
                  </a:schemeClr>
                </a:solidFill>
                <a:effectLst/>
              </a:rPr>
              <a:t>ελικοβακτηρίδιο</a:t>
            </a:r>
            <a:r>
              <a:rPr lang="el-GR" sz="1600" b="1" dirty="0">
                <a:solidFill>
                  <a:schemeClr val="accent1">
                    <a:lumMod val="50000"/>
                  </a:schemeClr>
                </a:solidFill>
                <a:effectLst/>
              </a:rPr>
              <a:t> του πυλωρού </a:t>
            </a:r>
            <a:r>
              <a:rPr lang="el-GR" sz="1600" dirty="0">
                <a:solidFill>
                  <a:schemeClr val="accent1">
                    <a:lumMod val="50000"/>
                  </a:schemeClr>
                </a:solidFill>
                <a:effectLst/>
              </a:rPr>
              <a:t>, έχει συνδεθεί με το λέμφωμα (MALT)του στομάχου </a:t>
            </a:r>
          </a:p>
          <a:p>
            <a:pPr marL="742950" lvl="1" indent="-285750">
              <a:buClr>
                <a:schemeClr val="accent1">
                  <a:lumMod val="50000"/>
                </a:schemeClr>
              </a:buClr>
              <a:buFont typeface="Arial" panose="020B0604020202020204" pitchFamily="34" charset="0"/>
              <a:buChar char="•"/>
            </a:pPr>
            <a:r>
              <a:rPr lang="el-GR" sz="1600" b="1" dirty="0">
                <a:solidFill>
                  <a:schemeClr val="accent1">
                    <a:lumMod val="50000"/>
                  </a:schemeClr>
                </a:solidFill>
                <a:effectLst/>
              </a:rPr>
              <a:t>Το </a:t>
            </a:r>
            <a:r>
              <a:rPr lang="el-GR" sz="1600" b="1" dirty="0" err="1">
                <a:solidFill>
                  <a:schemeClr val="accent1">
                    <a:lumMod val="50000"/>
                  </a:schemeClr>
                </a:solidFill>
                <a:effectLst/>
              </a:rPr>
              <a:t>Chlamydophila</a:t>
            </a:r>
            <a:r>
              <a:rPr lang="el-GR" sz="1600" b="1" dirty="0">
                <a:solidFill>
                  <a:schemeClr val="accent1">
                    <a:lumMod val="50000"/>
                  </a:schemeClr>
                </a:solidFill>
                <a:effectLst/>
              </a:rPr>
              <a:t> </a:t>
            </a:r>
            <a:r>
              <a:rPr lang="el-GR" sz="1600" b="1" dirty="0" err="1">
                <a:solidFill>
                  <a:schemeClr val="accent1">
                    <a:lumMod val="50000"/>
                  </a:schemeClr>
                </a:solidFill>
                <a:effectLst/>
              </a:rPr>
              <a:t>psittaci</a:t>
            </a:r>
            <a:r>
              <a:rPr lang="el-GR" sz="1600" b="1" dirty="0">
                <a:solidFill>
                  <a:schemeClr val="accent1">
                    <a:lumMod val="50000"/>
                  </a:schemeClr>
                </a:solidFill>
                <a:effectLst/>
              </a:rPr>
              <a:t> , </a:t>
            </a:r>
            <a:r>
              <a:rPr lang="el-GR" sz="1600" dirty="0">
                <a:solidFill>
                  <a:schemeClr val="accent1">
                    <a:lumMod val="50000"/>
                  </a:schemeClr>
                </a:solidFill>
              </a:rPr>
              <a:t>έ</a:t>
            </a:r>
            <a:r>
              <a:rPr lang="el-GR" sz="1600" dirty="0">
                <a:solidFill>
                  <a:schemeClr val="accent1">
                    <a:lumMod val="50000"/>
                  </a:schemeClr>
                </a:solidFill>
                <a:effectLst/>
              </a:rPr>
              <a:t>χει συνδεθεί με το λέμφωμα MALT στους ιστούς γύρω από το μάτι </a:t>
            </a:r>
          </a:p>
          <a:p>
            <a:pPr marL="742950" lvl="1" indent="-285750">
              <a:buClr>
                <a:schemeClr val="accent1">
                  <a:lumMod val="50000"/>
                </a:schemeClr>
              </a:buClr>
              <a:buFont typeface="Arial" panose="020B0604020202020204" pitchFamily="34" charset="0"/>
              <a:buChar char="•"/>
            </a:pPr>
            <a:r>
              <a:rPr lang="el-GR" sz="1600" b="1" dirty="0">
                <a:solidFill>
                  <a:schemeClr val="accent1">
                    <a:lumMod val="50000"/>
                  </a:schemeClr>
                </a:solidFill>
                <a:effectLst/>
              </a:rPr>
              <a:t>Η μόλυνση με το βακτήριο </a:t>
            </a:r>
            <a:r>
              <a:rPr lang="el-GR" sz="1600" b="1" dirty="0" err="1">
                <a:solidFill>
                  <a:schemeClr val="accent1">
                    <a:lumMod val="50000"/>
                  </a:schemeClr>
                </a:solidFill>
                <a:effectLst/>
              </a:rPr>
              <a:t>Campylobacter</a:t>
            </a:r>
            <a:r>
              <a:rPr lang="el-GR" sz="1600" b="1" dirty="0">
                <a:solidFill>
                  <a:schemeClr val="accent1">
                    <a:lumMod val="50000"/>
                  </a:schemeClr>
                </a:solidFill>
                <a:effectLst/>
              </a:rPr>
              <a:t> </a:t>
            </a:r>
            <a:r>
              <a:rPr lang="el-GR" sz="1600" b="1" dirty="0" err="1">
                <a:solidFill>
                  <a:schemeClr val="accent1">
                    <a:lumMod val="50000"/>
                  </a:schemeClr>
                </a:solidFill>
                <a:effectLst/>
              </a:rPr>
              <a:t>jejuni</a:t>
            </a:r>
            <a:r>
              <a:rPr lang="el-GR" sz="1600" b="1" dirty="0">
                <a:solidFill>
                  <a:schemeClr val="accent1">
                    <a:lumMod val="50000"/>
                  </a:schemeClr>
                </a:solidFill>
                <a:effectLst/>
              </a:rPr>
              <a:t> </a:t>
            </a:r>
            <a:r>
              <a:rPr lang="el-GR" sz="1600" dirty="0">
                <a:solidFill>
                  <a:schemeClr val="accent1">
                    <a:lumMod val="50000"/>
                  </a:schemeClr>
                </a:solidFill>
                <a:effectLst/>
              </a:rPr>
              <a:t>έχει συνδεθεί με έναν τύπο λεμφώματος MALT του λεπτού εντέρου </a:t>
            </a:r>
          </a:p>
          <a:p>
            <a:pPr marL="742950" lvl="1" indent="-285750">
              <a:buClr>
                <a:schemeClr val="accent1">
                  <a:lumMod val="50000"/>
                </a:schemeClr>
              </a:buClr>
              <a:buFont typeface="Arial" panose="020B0604020202020204" pitchFamily="34" charset="0"/>
              <a:buChar char="•"/>
            </a:pPr>
            <a:r>
              <a:rPr lang="el-GR" sz="1600" b="1" dirty="0">
                <a:solidFill>
                  <a:schemeClr val="accent1">
                    <a:lumMod val="50000"/>
                  </a:schemeClr>
                </a:solidFill>
                <a:effectLst/>
              </a:rPr>
              <a:t>Η μακροχρόνια λοίμωξη με τον ιό της ηπατίτιδας C (HCV) </a:t>
            </a:r>
            <a:r>
              <a:rPr lang="el-GR" sz="1600" dirty="0">
                <a:solidFill>
                  <a:schemeClr val="accent1">
                    <a:lumMod val="50000"/>
                  </a:schemeClr>
                </a:solidFill>
                <a:effectLst/>
              </a:rPr>
              <a:t>φαίνεται να αποτελεί παράγοντα κινδύνου για ορισμένους τύπους λεμφώματος, όπως το λέμφωμα </a:t>
            </a:r>
            <a:r>
              <a:rPr lang="el-GR" sz="1600" dirty="0">
                <a:solidFill>
                  <a:schemeClr val="accent1">
                    <a:lumMod val="50000"/>
                  </a:schemeClr>
                </a:solidFill>
              </a:rPr>
              <a:t>οριακής ζώνης </a:t>
            </a:r>
            <a:r>
              <a:rPr lang="el-GR" sz="1600" dirty="0">
                <a:solidFill>
                  <a:schemeClr val="accent1">
                    <a:lumMod val="50000"/>
                  </a:schemeClr>
                </a:solidFill>
                <a:effectLst/>
              </a:rPr>
              <a:t> του  </a:t>
            </a:r>
            <a:r>
              <a:rPr lang="el-GR" sz="1600" dirty="0" err="1">
                <a:solidFill>
                  <a:schemeClr val="accent1">
                    <a:lumMod val="50000"/>
                  </a:schemeClr>
                </a:solidFill>
                <a:effectLst/>
              </a:rPr>
              <a:t>σπληνός</a:t>
            </a:r>
            <a:endParaRPr lang="el-GR" sz="1600" dirty="0">
              <a:solidFill>
                <a:schemeClr val="accent1">
                  <a:lumMod val="50000"/>
                </a:schemeClr>
              </a:solidFill>
              <a:effectLst/>
            </a:endParaRPr>
          </a:p>
          <a:p>
            <a:pPr algn="l">
              <a:buFont typeface="Arial" panose="020B0604020202020204" pitchFamily="34" charset="0"/>
              <a:buChar char="•"/>
            </a:pPr>
            <a:endParaRPr lang="el-GR" sz="1600" b="0" i="0" dirty="0">
              <a:solidFill>
                <a:schemeClr val="accent1">
                  <a:lumMod val="50000"/>
                </a:schemeClr>
              </a:solidFill>
              <a:effectLst/>
            </a:endParaRPr>
          </a:p>
        </p:txBody>
      </p:sp>
      <p:sp>
        <p:nvSpPr>
          <p:cNvPr id="3" name="TextBox 2">
            <a:extLst>
              <a:ext uri="{FF2B5EF4-FFF2-40B4-BE49-F238E27FC236}">
                <a16:creationId xmlns:a16="http://schemas.microsoft.com/office/drawing/2014/main" id="{275F0B33-A195-46EA-8481-A509361C18EF}"/>
              </a:ext>
            </a:extLst>
          </p:cNvPr>
          <p:cNvSpPr txBox="1"/>
          <p:nvPr/>
        </p:nvSpPr>
        <p:spPr>
          <a:xfrm>
            <a:off x="3322308" y="485252"/>
            <a:ext cx="5547384" cy="1200329"/>
          </a:xfrm>
          <a:prstGeom prst="rect">
            <a:avLst/>
          </a:prstGeom>
          <a:noFill/>
        </p:spPr>
        <p:txBody>
          <a:bodyPr wrap="square">
            <a:spAutoFit/>
          </a:bodyPr>
          <a:lstStyle/>
          <a:p>
            <a:pPr algn="ctr"/>
            <a:r>
              <a:rPr lang="el-GR" sz="2400" b="1" i="0" dirty="0">
                <a:solidFill>
                  <a:schemeClr val="accent1">
                    <a:lumMod val="50000"/>
                  </a:schemeClr>
                </a:solidFill>
                <a:effectLst/>
              </a:rPr>
              <a:t>Λέμφωμα μη-</a:t>
            </a:r>
            <a:r>
              <a:rPr lang="el-GR" sz="2400" b="1" i="0" dirty="0" err="1">
                <a:solidFill>
                  <a:schemeClr val="accent1">
                    <a:lumMod val="50000"/>
                  </a:schemeClr>
                </a:solidFill>
                <a:effectLst/>
              </a:rPr>
              <a:t>Hodgkin</a:t>
            </a:r>
            <a:endParaRPr lang="el-GR" sz="2400" b="1" i="0" dirty="0">
              <a:solidFill>
                <a:schemeClr val="accent1">
                  <a:lumMod val="50000"/>
                </a:schemeClr>
              </a:solidFill>
              <a:effectLst/>
            </a:endParaRPr>
          </a:p>
          <a:p>
            <a:pPr algn="ctr"/>
            <a:r>
              <a:rPr lang="el-GR" sz="2400" b="1" dirty="0">
                <a:solidFill>
                  <a:schemeClr val="accent1">
                    <a:lumMod val="50000"/>
                  </a:schemeClr>
                </a:solidFill>
              </a:rPr>
              <a:t>Αιτιολογικοί παράγοντες</a:t>
            </a:r>
            <a:endParaRPr lang="el-GR" sz="2400" b="1" i="0" dirty="0">
              <a:solidFill>
                <a:schemeClr val="accent1">
                  <a:lumMod val="50000"/>
                </a:schemeClr>
              </a:solidFill>
              <a:effectLst/>
            </a:endParaRPr>
          </a:p>
          <a:p>
            <a:pPr algn="ctr"/>
            <a:endParaRPr lang="el-GR" sz="2400" dirty="0">
              <a:solidFill>
                <a:schemeClr val="accent1">
                  <a:lumMod val="50000"/>
                </a:schemeClr>
              </a:solidFill>
            </a:endParaRPr>
          </a:p>
        </p:txBody>
      </p:sp>
      <p:pic>
        <p:nvPicPr>
          <p:cNvPr id="4" name="Picture 7">
            <a:extLst>
              <a:ext uri="{FF2B5EF4-FFF2-40B4-BE49-F238E27FC236}">
                <a16:creationId xmlns:a16="http://schemas.microsoft.com/office/drawing/2014/main" id="{F609277F-1B02-448E-B1FB-B1F982C2536A}"/>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154" y="249806"/>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3940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1E09D2-8BDC-474B-937D-592F658A35D6}"/>
              </a:ext>
            </a:extLst>
          </p:cNvPr>
          <p:cNvSpPr txBox="1"/>
          <p:nvPr/>
        </p:nvSpPr>
        <p:spPr>
          <a:xfrm>
            <a:off x="475422" y="2611670"/>
            <a:ext cx="11241155" cy="2092881"/>
          </a:xfrm>
          <a:prstGeom prst="rect">
            <a:avLst/>
          </a:prstGeom>
          <a:solidFill>
            <a:schemeClr val="bg1"/>
          </a:solidFill>
          <a:ln>
            <a:solidFill>
              <a:schemeClr val="accent1">
                <a:lumMod val="50000"/>
              </a:schemeClr>
            </a:solidFill>
          </a:ln>
        </p:spPr>
        <p:txBody>
          <a:bodyPr wrap="square">
            <a:spAutoFit/>
          </a:bodyPr>
          <a:lstStyle/>
          <a:p>
            <a:pPr algn="l"/>
            <a:r>
              <a:rPr lang="el-GR" sz="2000" b="1" i="0" dirty="0">
                <a:solidFill>
                  <a:schemeClr val="accent1">
                    <a:lumMod val="50000"/>
                  </a:schemeClr>
                </a:solidFill>
                <a:effectLst/>
              </a:rPr>
              <a:t>Σωματικό βάρος</a:t>
            </a:r>
          </a:p>
          <a:p>
            <a:pPr marL="285750" indent="-285750" algn="l">
              <a:buClr>
                <a:schemeClr val="accent1">
                  <a:lumMod val="50000"/>
                </a:schemeClr>
              </a:buClr>
              <a:buFont typeface="Arial" panose="020B0604020202020204" pitchFamily="34" charset="0"/>
              <a:buChar char="•"/>
            </a:pPr>
            <a:r>
              <a:rPr lang="el-GR" b="0" i="0" dirty="0">
                <a:solidFill>
                  <a:schemeClr val="accent1">
                    <a:lumMod val="50000"/>
                  </a:schemeClr>
                </a:solidFill>
                <a:effectLst/>
              </a:rPr>
              <a:t>Ορισμένες μελέτες έχουν δείξει ότι </a:t>
            </a:r>
            <a:r>
              <a:rPr lang="el-GR" b="0" i="0" u="sng" dirty="0">
                <a:solidFill>
                  <a:schemeClr val="accent1">
                    <a:lumMod val="50000"/>
                  </a:schemeClr>
                </a:solidFill>
                <a:effectLst/>
                <a:hlinkClick r:id="rId2">
                  <a:extLst>
                    <a:ext uri="{A12FA001-AC4F-418D-AE19-62706E023703}">
                      <ahyp:hlinkClr xmlns:ahyp="http://schemas.microsoft.com/office/drawing/2018/hyperlinkcolor" val="tx"/>
                    </a:ext>
                  </a:extLst>
                </a:hlinkClick>
              </a:rPr>
              <a:t>η παχυσαρκία</a:t>
            </a:r>
            <a:r>
              <a:rPr lang="el-GR" b="0" i="0" dirty="0">
                <a:solidFill>
                  <a:schemeClr val="accent1">
                    <a:lumMod val="50000"/>
                  </a:schemeClr>
                </a:solidFill>
                <a:effectLst/>
              </a:rPr>
              <a:t> μπορεί να αυξήσει τον κίνδυνο NHL. Απαιτείται περισσότερη έρευνα για να επιβεβαιωθούν αυτά τα ευρήματα</a:t>
            </a:r>
            <a:endParaRPr lang="el-GR" dirty="0">
              <a:solidFill>
                <a:schemeClr val="accent1">
                  <a:lumMod val="50000"/>
                </a:schemeClr>
              </a:solidFill>
            </a:endParaRPr>
          </a:p>
          <a:p>
            <a:pPr marL="285750" indent="-285750" algn="l">
              <a:buClr>
                <a:schemeClr val="accent1">
                  <a:lumMod val="50000"/>
                </a:schemeClr>
              </a:buClr>
              <a:buFont typeface="Arial" panose="020B0604020202020204" pitchFamily="34" charset="0"/>
              <a:buChar char="•"/>
            </a:pPr>
            <a:endParaRPr lang="el-GR" b="0" i="0" dirty="0">
              <a:solidFill>
                <a:schemeClr val="accent1">
                  <a:lumMod val="50000"/>
                </a:schemeClr>
              </a:solidFill>
              <a:effectLst/>
            </a:endParaRPr>
          </a:p>
          <a:p>
            <a:pPr algn="l"/>
            <a:r>
              <a:rPr lang="el-GR" sz="2000" b="1" i="0" dirty="0">
                <a:solidFill>
                  <a:schemeClr val="accent1">
                    <a:lumMod val="50000"/>
                  </a:schemeClr>
                </a:solidFill>
                <a:effectLst/>
              </a:rPr>
              <a:t>Εμφυτεύματα στήθους</a:t>
            </a:r>
          </a:p>
          <a:p>
            <a:pPr marL="285750" indent="-285750" algn="l">
              <a:buClr>
                <a:schemeClr val="accent1">
                  <a:lumMod val="50000"/>
                </a:schemeClr>
              </a:buClr>
              <a:buFont typeface="Arial" panose="020B0604020202020204" pitchFamily="34" charset="0"/>
              <a:buChar char="•"/>
            </a:pPr>
            <a:r>
              <a:rPr lang="el-GR" b="0" i="0" dirty="0">
                <a:solidFill>
                  <a:schemeClr val="accent1">
                    <a:lumMod val="50000"/>
                  </a:schemeClr>
                </a:solidFill>
                <a:effectLst/>
              </a:rPr>
              <a:t>Αν και είναι σπάνιο, μερικές γυναίκες με εμφυτεύματα στήθους αναπτύσσουν έναν τύπο αναπλαστικού λεμφώματος από  μεγάλα κύτταρα (ALCL) στο στήθος τους</a:t>
            </a:r>
          </a:p>
        </p:txBody>
      </p:sp>
      <p:sp>
        <p:nvSpPr>
          <p:cNvPr id="4" name="TextBox 3">
            <a:extLst>
              <a:ext uri="{FF2B5EF4-FFF2-40B4-BE49-F238E27FC236}">
                <a16:creationId xmlns:a16="http://schemas.microsoft.com/office/drawing/2014/main" id="{9BC12A5F-5B1A-492E-B66D-9F9B3A4BD759}"/>
              </a:ext>
            </a:extLst>
          </p:cNvPr>
          <p:cNvSpPr txBox="1"/>
          <p:nvPr/>
        </p:nvSpPr>
        <p:spPr>
          <a:xfrm>
            <a:off x="3322308" y="485252"/>
            <a:ext cx="5547384" cy="1200329"/>
          </a:xfrm>
          <a:prstGeom prst="rect">
            <a:avLst/>
          </a:prstGeom>
          <a:noFill/>
        </p:spPr>
        <p:txBody>
          <a:bodyPr wrap="square">
            <a:spAutoFit/>
          </a:bodyPr>
          <a:lstStyle/>
          <a:p>
            <a:pPr algn="ctr"/>
            <a:r>
              <a:rPr lang="el-GR" sz="2400" b="1" i="0" dirty="0">
                <a:solidFill>
                  <a:schemeClr val="accent1">
                    <a:lumMod val="50000"/>
                  </a:schemeClr>
                </a:solidFill>
                <a:effectLst/>
              </a:rPr>
              <a:t>Λέμφωμα μη-</a:t>
            </a:r>
            <a:r>
              <a:rPr lang="el-GR" sz="2400" b="1" i="0" dirty="0" err="1">
                <a:solidFill>
                  <a:schemeClr val="accent1">
                    <a:lumMod val="50000"/>
                  </a:schemeClr>
                </a:solidFill>
                <a:effectLst/>
              </a:rPr>
              <a:t>Hodgkin</a:t>
            </a:r>
            <a:endParaRPr lang="el-GR" sz="2400" b="1" i="0" dirty="0">
              <a:solidFill>
                <a:schemeClr val="accent1">
                  <a:lumMod val="50000"/>
                </a:schemeClr>
              </a:solidFill>
              <a:effectLst/>
            </a:endParaRPr>
          </a:p>
          <a:p>
            <a:pPr algn="ctr"/>
            <a:r>
              <a:rPr lang="el-GR" sz="2400" b="1" dirty="0">
                <a:solidFill>
                  <a:schemeClr val="accent1">
                    <a:lumMod val="50000"/>
                  </a:schemeClr>
                </a:solidFill>
              </a:rPr>
              <a:t>Αιτιολογικοί παράγοντες</a:t>
            </a:r>
            <a:endParaRPr lang="el-GR" sz="2400" b="1" i="0" dirty="0">
              <a:solidFill>
                <a:schemeClr val="accent1">
                  <a:lumMod val="50000"/>
                </a:schemeClr>
              </a:solidFill>
              <a:effectLst/>
            </a:endParaRPr>
          </a:p>
          <a:p>
            <a:pPr algn="ctr"/>
            <a:endParaRPr lang="el-GR" sz="2400" dirty="0">
              <a:solidFill>
                <a:schemeClr val="accent1">
                  <a:lumMod val="50000"/>
                </a:schemeClr>
              </a:solidFill>
            </a:endParaRPr>
          </a:p>
        </p:txBody>
      </p:sp>
      <p:pic>
        <p:nvPicPr>
          <p:cNvPr id="5" name="Picture 7">
            <a:extLst>
              <a:ext uri="{FF2B5EF4-FFF2-40B4-BE49-F238E27FC236}">
                <a16:creationId xmlns:a16="http://schemas.microsoft.com/office/drawing/2014/main" id="{EFE3A729-1302-49F6-9BB1-612BDA41A0AB}"/>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154" y="249806"/>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1090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4F56DC-1C23-4EC1-8D71-49BC9899EFEE}"/>
              </a:ext>
            </a:extLst>
          </p:cNvPr>
          <p:cNvSpPr txBox="1"/>
          <p:nvPr/>
        </p:nvSpPr>
        <p:spPr>
          <a:xfrm>
            <a:off x="574813" y="2224494"/>
            <a:ext cx="11042374" cy="2923877"/>
          </a:xfrm>
          <a:prstGeom prst="rect">
            <a:avLst/>
          </a:prstGeom>
          <a:noFill/>
          <a:ln>
            <a:solidFill>
              <a:schemeClr val="accent1">
                <a:lumMod val="50000"/>
              </a:schemeClr>
            </a:solidFill>
          </a:ln>
        </p:spPr>
        <p:txBody>
          <a:bodyPr wrap="square">
            <a:spAutoFit/>
          </a:bodyPr>
          <a:lstStyle/>
          <a:p>
            <a:pPr algn="l"/>
            <a:r>
              <a:rPr lang="el-GR" sz="2000" b="1" i="0" dirty="0">
                <a:solidFill>
                  <a:schemeClr val="accent1">
                    <a:lumMod val="50000"/>
                  </a:schemeClr>
                </a:solidFill>
                <a:effectLst/>
              </a:rPr>
              <a:t>Ποια είναι τα συμπτώματα;</a:t>
            </a:r>
          </a:p>
          <a:p>
            <a:pPr algn="l"/>
            <a:endParaRPr lang="el-GR" sz="2000" b="1" i="0" dirty="0">
              <a:solidFill>
                <a:schemeClr val="accent1">
                  <a:lumMod val="50000"/>
                </a:schemeClr>
              </a:solidFill>
              <a:effectLst/>
            </a:endParaRPr>
          </a:p>
          <a:p>
            <a:pPr marL="285750" indent="-285750" algn="l">
              <a:buClr>
                <a:schemeClr val="accent1">
                  <a:lumMod val="50000"/>
                </a:schemeClr>
              </a:buClr>
              <a:buFont typeface="Arial" panose="020B0604020202020204" pitchFamily="34" charset="0"/>
              <a:buChar char="•"/>
            </a:pPr>
            <a:r>
              <a:rPr lang="el-GR" b="0" i="0" dirty="0">
                <a:solidFill>
                  <a:schemeClr val="accent1">
                    <a:lumMod val="50000"/>
                  </a:schemeClr>
                </a:solidFill>
                <a:effectLst/>
              </a:rPr>
              <a:t>Κύρια εκδήλωση της νόσου είναι η διόγκωση ενός  λεμφαδένα ή ομάδας λεμφαδένων με την παρουσία ή όχι συνοδών συστηματικών συμπτωμάτων, όπως </a:t>
            </a:r>
          </a:p>
          <a:p>
            <a:pPr marL="742950" lvl="1" indent="-285750">
              <a:buClr>
                <a:schemeClr val="accent1">
                  <a:lumMod val="50000"/>
                </a:schemeClr>
              </a:buClr>
              <a:buFont typeface="Arial" panose="020B0604020202020204" pitchFamily="34" charset="0"/>
              <a:buChar char="•"/>
            </a:pPr>
            <a:r>
              <a:rPr lang="el-GR" b="0" i="0" dirty="0">
                <a:solidFill>
                  <a:schemeClr val="accent1">
                    <a:lumMod val="50000"/>
                  </a:schemeClr>
                </a:solidFill>
                <a:effectLst/>
              </a:rPr>
              <a:t>πυρέτιο ή πυρετός</a:t>
            </a:r>
            <a:endParaRPr lang="el-GR" dirty="0">
              <a:solidFill>
                <a:schemeClr val="accent1">
                  <a:lumMod val="50000"/>
                </a:schemeClr>
              </a:solidFill>
            </a:endParaRPr>
          </a:p>
          <a:p>
            <a:pPr marL="742950" lvl="1" indent="-285750">
              <a:buClr>
                <a:schemeClr val="accent1">
                  <a:lumMod val="50000"/>
                </a:schemeClr>
              </a:buClr>
              <a:buFont typeface="Arial" panose="020B0604020202020204" pitchFamily="34" charset="0"/>
              <a:buChar char="•"/>
            </a:pPr>
            <a:r>
              <a:rPr lang="el-GR" b="0" i="0" dirty="0">
                <a:solidFill>
                  <a:schemeClr val="accent1">
                    <a:lumMod val="50000"/>
                  </a:schemeClr>
                </a:solidFill>
                <a:effectLst/>
              </a:rPr>
              <a:t>νυκτερινές εφιδρώσεις</a:t>
            </a:r>
          </a:p>
          <a:p>
            <a:pPr marL="742950" lvl="1" indent="-285750">
              <a:buClr>
                <a:schemeClr val="accent1">
                  <a:lumMod val="50000"/>
                </a:schemeClr>
              </a:buClr>
              <a:buFont typeface="Arial" panose="020B0604020202020204" pitchFamily="34" charset="0"/>
              <a:buChar char="•"/>
            </a:pPr>
            <a:r>
              <a:rPr lang="el-GR" b="0" i="0" dirty="0">
                <a:solidFill>
                  <a:schemeClr val="accent1">
                    <a:lumMod val="50000"/>
                  </a:schemeClr>
                </a:solidFill>
                <a:effectLst/>
              </a:rPr>
              <a:t>απώλεια βάρους ή</a:t>
            </a:r>
          </a:p>
          <a:p>
            <a:pPr marL="742950" lvl="1" indent="-285750">
              <a:buClr>
                <a:schemeClr val="accent1">
                  <a:lumMod val="50000"/>
                </a:schemeClr>
              </a:buClr>
              <a:buFont typeface="Arial" panose="020B0604020202020204" pitchFamily="34" charset="0"/>
              <a:buChar char="•"/>
            </a:pPr>
            <a:r>
              <a:rPr lang="el-GR" b="0" i="0" dirty="0">
                <a:solidFill>
                  <a:schemeClr val="accent1">
                    <a:lumMod val="50000"/>
                  </a:schemeClr>
                </a:solidFill>
                <a:effectLst/>
              </a:rPr>
              <a:t>κνησμός</a:t>
            </a:r>
          </a:p>
          <a:p>
            <a:pPr algn="l">
              <a:buClr>
                <a:schemeClr val="accent1">
                  <a:lumMod val="50000"/>
                </a:schemeClr>
              </a:buClr>
            </a:pPr>
            <a:r>
              <a:rPr lang="el-GR" b="0" i="0" dirty="0">
                <a:solidFill>
                  <a:schemeClr val="accent1">
                    <a:lumMod val="50000"/>
                  </a:schemeClr>
                </a:solidFill>
                <a:effectLst/>
              </a:rPr>
              <a:t> </a:t>
            </a:r>
          </a:p>
          <a:p>
            <a:pPr marL="285750" indent="-285750" algn="l">
              <a:buClr>
                <a:schemeClr val="accent1">
                  <a:lumMod val="50000"/>
                </a:schemeClr>
              </a:buClr>
              <a:buFont typeface="Arial" panose="020B0604020202020204" pitchFamily="34" charset="0"/>
              <a:buChar char="•"/>
            </a:pPr>
            <a:r>
              <a:rPr lang="el-GR" b="0" i="0" dirty="0">
                <a:solidFill>
                  <a:schemeClr val="accent1">
                    <a:lumMod val="50000"/>
                  </a:schemeClr>
                </a:solidFill>
                <a:effectLst/>
              </a:rPr>
              <a:t>Μπορεί, όμως, το λέμφωμα να μιμηθεί οποιοδήποτε παθολογικό νόσημα χωρίς ειδικά χαρακτηριστικά</a:t>
            </a:r>
            <a:endParaRPr lang="el-GR" b="0" i="0" dirty="0">
              <a:solidFill>
                <a:srgbClr val="333333"/>
              </a:solidFill>
              <a:effectLst/>
              <a:latin typeface="PFEncoreSansPro"/>
            </a:endParaRPr>
          </a:p>
        </p:txBody>
      </p:sp>
      <p:sp>
        <p:nvSpPr>
          <p:cNvPr id="3" name="TextBox 2">
            <a:extLst>
              <a:ext uri="{FF2B5EF4-FFF2-40B4-BE49-F238E27FC236}">
                <a16:creationId xmlns:a16="http://schemas.microsoft.com/office/drawing/2014/main" id="{815C512B-B166-4E45-9931-1280C6D21E5F}"/>
              </a:ext>
            </a:extLst>
          </p:cNvPr>
          <p:cNvSpPr txBox="1"/>
          <p:nvPr/>
        </p:nvSpPr>
        <p:spPr>
          <a:xfrm>
            <a:off x="3322308" y="485252"/>
            <a:ext cx="5547384" cy="1200329"/>
          </a:xfrm>
          <a:prstGeom prst="rect">
            <a:avLst/>
          </a:prstGeom>
          <a:noFill/>
        </p:spPr>
        <p:txBody>
          <a:bodyPr wrap="square">
            <a:spAutoFit/>
          </a:bodyPr>
          <a:lstStyle/>
          <a:p>
            <a:pPr algn="ctr"/>
            <a:r>
              <a:rPr lang="el-GR" sz="2400" b="1" i="0" dirty="0">
                <a:solidFill>
                  <a:schemeClr val="accent1">
                    <a:lumMod val="50000"/>
                  </a:schemeClr>
                </a:solidFill>
                <a:effectLst/>
              </a:rPr>
              <a:t>Λέμφωμα μη-</a:t>
            </a:r>
            <a:r>
              <a:rPr lang="el-GR" sz="2400" b="1" i="0" dirty="0" err="1">
                <a:solidFill>
                  <a:schemeClr val="accent1">
                    <a:lumMod val="50000"/>
                  </a:schemeClr>
                </a:solidFill>
                <a:effectLst/>
              </a:rPr>
              <a:t>Hodgkin</a:t>
            </a:r>
            <a:endParaRPr lang="el-GR" sz="2400" b="1" i="0" dirty="0">
              <a:solidFill>
                <a:schemeClr val="accent1">
                  <a:lumMod val="50000"/>
                </a:schemeClr>
              </a:solidFill>
              <a:effectLst/>
            </a:endParaRPr>
          </a:p>
          <a:p>
            <a:pPr algn="ctr"/>
            <a:r>
              <a:rPr lang="el-GR" sz="2400" b="1" dirty="0">
                <a:solidFill>
                  <a:schemeClr val="accent1">
                    <a:lumMod val="50000"/>
                  </a:schemeClr>
                </a:solidFill>
              </a:rPr>
              <a:t>Συμτωματολογία </a:t>
            </a:r>
            <a:endParaRPr lang="el-GR" sz="2400" b="1" i="0" dirty="0">
              <a:solidFill>
                <a:schemeClr val="accent1">
                  <a:lumMod val="50000"/>
                </a:schemeClr>
              </a:solidFill>
              <a:effectLst/>
            </a:endParaRPr>
          </a:p>
          <a:p>
            <a:pPr algn="ctr"/>
            <a:endParaRPr lang="el-GR" sz="2400" dirty="0">
              <a:solidFill>
                <a:schemeClr val="accent1">
                  <a:lumMod val="50000"/>
                </a:schemeClr>
              </a:solidFill>
            </a:endParaRPr>
          </a:p>
        </p:txBody>
      </p:sp>
      <p:pic>
        <p:nvPicPr>
          <p:cNvPr id="4" name="Picture 7">
            <a:extLst>
              <a:ext uri="{FF2B5EF4-FFF2-40B4-BE49-F238E27FC236}">
                <a16:creationId xmlns:a16="http://schemas.microsoft.com/office/drawing/2014/main" id="{DF80CE07-1EC9-47AB-8FFD-3C9AA8A941C8}"/>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154" y="249806"/>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114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877870" y="1031327"/>
            <a:ext cx="8739809" cy="507707"/>
          </a:xfrm>
        </p:spPr>
        <p:txBody>
          <a:bodyPr/>
          <a:lstStyle/>
          <a:p>
            <a:pPr algn="ctr"/>
            <a:r>
              <a:rPr lang="el-GR" b="1" dirty="0">
                <a:solidFill>
                  <a:schemeClr val="accent1">
                    <a:lumMod val="50000"/>
                  </a:schemeClr>
                </a:solidFill>
              </a:rPr>
              <a:t>Οποιοδήποτε όργανο, ιστός και ανατομική περιοχή προσβάλλονται</a:t>
            </a:r>
            <a:endParaRPr lang="el-GR" sz="2400" b="1" dirty="0">
              <a:solidFill>
                <a:schemeClr val="accent1">
                  <a:lumMod val="50000"/>
                </a:schemeClr>
              </a:solidFill>
            </a:endParaRPr>
          </a:p>
          <a:p>
            <a:pPr algn="ctr"/>
            <a:endParaRPr lang="el-GR" b="1" dirty="0">
              <a:solidFill>
                <a:schemeClr val="accent1">
                  <a:lumMod val="50000"/>
                </a:schemeClr>
              </a:solidFill>
            </a:endParaRPr>
          </a:p>
        </p:txBody>
      </p:sp>
      <p:sp>
        <p:nvSpPr>
          <p:cNvPr id="6" name="TextBox 5"/>
          <p:cNvSpPr txBox="1"/>
          <p:nvPr/>
        </p:nvSpPr>
        <p:spPr>
          <a:xfrm>
            <a:off x="6247774" y="5497634"/>
            <a:ext cx="2917594" cy="646331"/>
          </a:xfrm>
          <a:prstGeom prst="rect">
            <a:avLst/>
          </a:prstGeom>
          <a:noFill/>
        </p:spPr>
        <p:txBody>
          <a:bodyPr wrap="none" rtlCol="0">
            <a:spAutoFit/>
          </a:bodyPr>
          <a:lstStyle/>
          <a:p>
            <a:pPr algn="ctr"/>
            <a:r>
              <a:rPr lang="el-GR" dirty="0">
                <a:solidFill>
                  <a:srgbClr val="FF0000"/>
                </a:solidFill>
              </a:rPr>
              <a:t>Λέμφωμα Β</a:t>
            </a:r>
            <a:r>
              <a:rPr lang="en-US" dirty="0" err="1">
                <a:solidFill>
                  <a:srgbClr val="FF0000"/>
                </a:solidFill>
              </a:rPr>
              <a:t>urkitt</a:t>
            </a:r>
            <a:endParaRPr lang="en-US" dirty="0">
              <a:solidFill>
                <a:srgbClr val="FF0000"/>
              </a:solidFill>
            </a:endParaRPr>
          </a:p>
          <a:p>
            <a:pPr algn="ctr"/>
            <a:r>
              <a:rPr lang="el-GR" dirty="0">
                <a:solidFill>
                  <a:srgbClr val="FF0000"/>
                </a:solidFill>
              </a:rPr>
              <a:t>Απόφραξη αεροφόρων οδών</a:t>
            </a:r>
            <a:endParaRPr lang="en-GB" dirty="0">
              <a:solidFill>
                <a:srgbClr val="FF0000"/>
              </a:solidFill>
            </a:endParaRPr>
          </a:p>
        </p:txBody>
      </p:sp>
      <p:sp>
        <p:nvSpPr>
          <p:cNvPr id="8" name="TextBox 7"/>
          <p:cNvSpPr txBox="1"/>
          <p:nvPr/>
        </p:nvSpPr>
        <p:spPr>
          <a:xfrm>
            <a:off x="3353334" y="5506285"/>
            <a:ext cx="2842830" cy="646331"/>
          </a:xfrm>
          <a:prstGeom prst="rect">
            <a:avLst/>
          </a:prstGeom>
          <a:noFill/>
        </p:spPr>
        <p:txBody>
          <a:bodyPr wrap="none" rtlCol="0">
            <a:spAutoFit/>
          </a:bodyPr>
          <a:lstStyle/>
          <a:p>
            <a:pPr algn="ctr"/>
            <a:r>
              <a:rPr lang="en-US" dirty="0">
                <a:solidFill>
                  <a:srgbClr val="FF0000"/>
                </a:solidFill>
              </a:rPr>
              <a:t>T-</a:t>
            </a:r>
            <a:r>
              <a:rPr lang="el-GR" dirty="0" err="1">
                <a:solidFill>
                  <a:srgbClr val="FF0000"/>
                </a:solidFill>
              </a:rPr>
              <a:t>Λεμφοβλαστικό</a:t>
            </a:r>
            <a:r>
              <a:rPr lang="el-GR" dirty="0">
                <a:solidFill>
                  <a:srgbClr val="FF0000"/>
                </a:solidFill>
              </a:rPr>
              <a:t> Λέμφωμα</a:t>
            </a:r>
          </a:p>
          <a:p>
            <a:pPr algn="ctr"/>
            <a:r>
              <a:rPr lang="el-GR" dirty="0">
                <a:solidFill>
                  <a:srgbClr val="FF0000"/>
                </a:solidFill>
              </a:rPr>
              <a:t>Κυστικό μόρφωμα </a:t>
            </a:r>
            <a:endParaRPr lang="en-GB" dirty="0">
              <a:solidFill>
                <a:srgbClr val="FF0000"/>
              </a:solidFill>
            </a:endParaRPr>
          </a:p>
        </p:txBody>
      </p:sp>
      <p:sp>
        <p:nvSpPr>
          <p:cNvPr id="11" name="TextBox 10"/>
          <p:cNvSpPr txBox="1"/>
          <p:nvPr/>
        </p:nvSpPr>
        <p:spPr>
          <a:xfrm>
            <a:off x="4721393" y="272215"/>
            <a:ext cx="4968552" cy="461665"/>
          </a:xfrm>
          <a:prstGeom prst="rect">
            <a:avLst/>
          </a:prstGeom>
          <a:noFill/>
        </p:spPr>
        <p:txBody>
          <a:bodyPr wrap="square" rtlCol="0">
            <a:spAutoFit/>
          </a:bodyPr>
          <a:lstStyle/>
          <a:p>
            <a:r>
              <a:rPr lang="el-GR" sz="2400" b="1" dirty="0">
                <a:solidFill>
                  <a:schemeClr val="accent1">
                    <a:lumMod val="50000"/>
                  </a:schemeClr>
                </a:solidFill>
              </a:rPr>
              <a:t>Κλινική ετερογένεια </a:t>
            </a:r>
            <a:r>
              <a:rPr lang="en-US" sz="2400" b="1" dirty="0">
                <a:solidFill>
                  <a:schemeClr val="accent1">
                    <a:lumMod val="50000"/>
                  </a:schemeClr>
                </a:solidFill>
              </a:rPr>
              <a:t>NHL</a:t>
            </a:r>
            <a:endParaRPr lang="en-GB" sz="2400" b="1" dirty="0">
              <a:solidFill>
                <a:schemeClr val="accent1">
                  <a:lumMod val="50000"/>
                </a:schemeClr>
              </a:solidFill>
            </a:endParaRPr>
          </a:p>
        </p:txBody>
      </p:sp>
      <p:sp>
        <p:nvSpPr>
          <p:cNvPr id="12" name="TextBox 11">
            <a:extLst>
              <a:ext uri="{FF2B5EF4-FFF2-40B4-BE49-F238E27FC236}">
                <a16:creationId xmlns:a16="http://schemas.microsoft.com/office/drawing/2014/main" id="{3320ED3E-2D3D-4E79-AAAF-43D465DB8DD7}"/>
              </a:ext>
            </a:extLst>
          </p:cNvPr>
          <p:cNvSpPr txBox="1"/>
          <p:nvPr/>
        </p:nvSpPr>
        <p:spPr>
          <a:xfrm>
            <a:off x="9336593" y="5487702"/>
            <a:ext cx="2702599" cy="646331"/>
          </a:xfrm>
          <a:prstGeom prst="rect">
            <a:avLst/>
          </a:prstGeom>
          <a:noFill/>
        </p:spPr>
        <p:txBody>
          <a:bodyPr wrap="none" rtlCol="0">
            <a:spAutoFit/>
          </a:bodyPr>
          <a:lstStyle/>
          <a:p>
            <a:pPr algn="ctr"/>
            <a:r>
              <a:rPr lang="el-GR" dirty="0">
                <a:solidFill>
                  <a:srgbClr val="FF0000"/>
                </a:solidFill>
              </a:rPr>
              <a:t>Αναπλαστικό Λέμφωμα</a:t>
            </a:r>
          </a:p>
          <a:p>
            <a:pPr algn="ctr"/>
            <a:r>
              <a:rPr lang="el-GR" dirty="0">
                <a:solidFill>
                  <a:srgbClr val="FF0000"/>
                </a:solidFill>
              </a:rPr>
              <a:t>Βουβωνική λεμφαδενίτιδα</a:t>
            </a:r>
            <a:endParaRPr lang="en-GB" dirty="0">
              <a:solidFill>
                <a:srgbClr val="FF0000"/>
              </a:solidFill>
            </a:endParaRPr>
          </a:p>
        </p:txBody>
      </p:sp>
      <p:pic>
        <p:nvPicPr>
          <p:cNvPr id="5" name="Εικόνα 4">
            <a:extLst>
              <a:ext uri="{FF2B5EF4-FFF2-40B4-BE49-F238E27FC236}">
                <a16:creationId xmlns:a16="http://schemas.microsoft.com/office/drawing/2014/main" id="{6E79A592-FE9D-4407-8407-95669243BAA1}"/>
              </a:ext>
            </a:extLst>
          </p:cNvPr>
          <p:cNvPicPr>
            <a:picLocks noChangeAspect="1"/>
          </p:cNvPicPr>
          <p:nvPr/>
        </p:nvPicPr>
        <p:blipFill>
          <a:blip r:embed="rId3"/>
          <a:stretch>
            <a:fillRect/>
          </a:stretch>
        </p:blipFill>
        <p:spPr>
          <a:xfrm>
            <a:off x="152808" y="1848763"/>
            <a:ext cx="2651831" cy="3487682"/>
          </a:xfrm>
          <a:prstGeom prst="rect">
            <a:avLst/>
          </a:prstGeom>
        </p:spPr>
      </p:pic>
      <p:sp>
        <p:nvSpPr>
          <p:cNvPr id="14" name="TextBox 13">
            <a:extLst>
              <a:ext uri="{FF2B5EF4-FFF2-40B4-BE49-F238E27FC236}">
                <a16:creationId xmlns:a16="http://schemas.microsoft.com/office/drawing/2014/main" id="{D9C4F736-762F-478E-B3F2-2A267591085B}"/>
              </a:ext>
            </a:extLst>
          </p:cNvPr>
          <p:cNvSpPr txBox="1"/>
          <p:nvPr/>
        </p:nvSpPr>
        <p:spPr>
          <a:xfrm>
            <a:off x="237216" y="5506285"/>
            <a:ext cx="2855654" cy="646331"/>
          </a:xfrm>
          <a:prstGeom prst="rect">
            <a:avLst/>
          </a:prstGeom>
          <a:noFill/>
        </p:spPr>
        <p:txBody>
          <a:bodyPr wrap="none" rtlCol="0">
            <a:spAutoFit/>
          </a:bodyPr>
          <a:lstStyle/>
          <a:p>
            <a:pPr algn="ctr"/>
            <a:r>
              <a:rPr lang="el-GR" dirty="0">
                <a:solidFill>
                  <a:srgbClr val="FF0000"/>
                </a:solidFill>
              </a:rPr>
              <a:t>Β</a:t>
            </a:r>
            <a:r>
              <a:rPr lang="en-US" dirty="0">
                <a:solidFill>
                  <a:srgbClr val="FF0000"/>
                </a:solidFill>
              </a:rPr>
              <a:t>-</a:t>
            </a:r>
            <a:r>
              <a:rPr lang="el-GR" dirty="0" err="1">
                <a:solidFill>
                  <a:srgbClr val="FF0000"/>
                </a:solidFill>
              </a:rPr>
              <a:t>Λεμφοβλαστικό</a:t>
            </a:r>
            <a:r>
              <a:rPr lang="el-GR" dirty="0">
                <a:solidFill>
                  <a:srgbClr val="FF0000"/>
                </a:solidFill>
              </a:rPr>
              <a:t> Λέμφωμα</a:t>
            </a:r>
            <a:endParaRPr lang="en-GB" dirty="0">
              <a:solidFill>
                <a:srgbClr val="FF0000"/>
              </a:solidFill>
            </a:endParaRPr>
          </a:p>
          <a:p>
            <a:pPr algn="ctr"/>
            <a:r>
              <a:rPr lang="en-GB" dirty="0">
                <a:solidFill>
                  <a:srgbClr val="FF0000"/>
                </a:solidFill>
              </a:rPr>
              <a:t>SVC </a:t>
            </a:r>
            <a:r>
              <a:rPr lang="en-GB" dirty="0" err="1">
                <a:solidFill>
                  <a:srgbClr val="FF0000"/>
                </a:solidFill>
              </a:rPr>
              <a:t>sdr</a:t>
            </a:r>
            <a:endParaRPr lang="en-GB" dirty="0">
              <a:solidFill>
                <a:srgbClr val="FF0000"/>
              </a:solidFill>
            </a:endParaRPr>
          </a:p>
        </p:txBody>
      </p:sp>
      <p:sp>
        <p:nvSpPr>
          <p:cNvPr id="7" name="AutoShape 4">
            <a:extLst>
              <a:ext uri="{FF2B5EF4-FFF2-40B4-BE49-F238E27FC236}">
                <a16:creationId xmlns:a16="http://schemas.microsoft.com/office/drawing/2014/main" id="{0A47014D-01D7-4E27-9916-14F29D71D79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6" name="AutoShape 6">
            <a:extLst>
              <a:ext uri="{FF2B5EF4-FFF2-40B4-BE49-F238E27FC236}">
                <a16:creationId xmlns:a16="http://schemas.microsoft.com/office/drawing/2014/main" id="{3EFA57B3-AA12-483F-BBB4-895969C4BD7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9" name="AutoShape 8">
            <a:extLst>
              <a:ext uri="{FF2B5EF4-FFF2-40B4-BE49-F238E27FC236}">
                <a16:creationId xmlns:a16="http://schemas.microsoft.com/office/drawing/2014/main" id="{AF443AF3-E771-401D-B58F-AF29ECE46D8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 name="Εικόνα 19">
            <a:extLst>
              <a:ext uri="{FF2B5EF4-FFF2-40B4-BE49-F238E27FC236}">
                <a16:creationId xmlns:a16="http://schemas.microsoft.com/office/drawing/2014/main" id="{9225C825-2DDB-4EB9-B283-6CB740879725}"/>
              </a:ext>
            </a:extLst>
          </p:cNvPr>
          <p:cNvPicPr>
            <a:picLocks noChangeAspect="1"/>
          </p:cNvPicPr>
          <p:nvPr/>
        </p:nvPicPr>
        <p:blipFill>
          <a:blip r:embed="rId4"/>
          <a:stretch>
            <a:fillRect/>
          </a:stretch>
        </p:blipFill>
        <p:spPr>
          <a:xfrm>
            <a:off x="9418601" y="1848763"/>
            <a:ext cx="2620591" cy="3512733"/>
          </a:xfrm>
          <a:prstGeom prst="rect">
            <a:avLst/>
          </a:prstGeom>
        </p:spPr>
      </p:pic>
      <p:pic>
        <p:nvPicPr>
          <p:cNvPr id="4" name="Εικόνα 3">
            <a:extLst>
              <a:ext uri="{FF2B5EF4-FFF2-40B4-BE49-F238E27FC236}">
                <a16:creationId xmlns:a16="http://schemas.microsoft.com/office/drawing/2014/main" id="{7FA4F65B-948D-4693-8916-928E0FF13F8A}"/>
              </a:ext>
            </a:extLst>
          </p:cNvPr>
          <p:cNvPicPr>
            <a:picLocks noChangeAspect="1"/>
          </p:cNvPicPr>
          <p:nvPr/>
        </p:nvPicPr>
        <p:blipFill rotWithShape="1">
          <a:blip r:embed="rId5"/>
          <a:srcRect l="8120" t="6690" r="8767" b="18888"/>
          <a:stretch/>
        </p:blipFill>
        <p:spPr>
          <a:xfrm>
            <a:off x="3224192" y="1848764"/>
            <a:ext cx="2842829" cy="3487682"/>
          </a:xfrm>
          <a:prstGeom prst="rect">
            <a:avLst/>
          </a:prstGeom>
        </p:spPr>
      </p:pic>
      <p:pic>
        <p:nvPicPr>
          <p:cNvPr id="10" name="Εικόνα 9">
            <a:extLst>
              <a:ext uri="{FF2B5EF4-FFF2-40B4-BE49-F238E27FC236}">
                <a16:creationId xmlns:a16="http://schemas.microsoft.com/office/drawing/2014/main" id="{7AFACF74-E6C5-405C-B14E-80D806DA17A1}"/>
              </a:ext>
            </a:extLst>
          </p:cNvPr>
          <p:cNvPicPr>
            <a:picLocks noChangeAspect="1"/>
          </p:cNvPicPr>
          <p:nvPr/>
        </p:nvPicPr>
        <p:blipFill rotWithShape="1">
          <a:blip r:embed="rId6"/>
          <a:srcRect l="12986" t="9930" r="19467" b="14122"/>
          <a:stretch/>
        </p:blipFill>
        <p:spPr>
          <a:xfrm>
            <a:off x="6400800" y="1848764"/>
            <a:ext cx="2764568" cy="34876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tao\Desktop\Εφη\Non Hodgkin L\F13-21symptoms.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r="16220"/>
          <a:stretch>
            <a:fillRect/>
          </a:stretch>
        </p:blipFill>
        <p:spPr bwMode="auto">
          <a:xfrm>
            <a:off x="1414670" y="2124642"/>
            <a:ext cx="7778785" cy="3933056"/>
          </a:xfrm>
          <a:prstGeom prst="rect">
            <a:avLst/>
          </a:prstGeom>
          <a:noFill/>
        </p:spPr>
      </p:pic>
      <p:sp>
        <p:nvSpPr>
          <p:cNvPr id="8" name="TextBox 7"/>
          <p:cNvSpPr txBox="1"/>
          <p:nvPr/>
        </p:nvSpPr>
        <p:spPr>
          <a:xfrm>
            <a:off x="2399250" y="485392"/>
            <a:ext cx="7708845" cy="461665"/>
          </a:xfrm>
          <a:prstGeom prst="rect">
            <a:avLst/>
          </a:prstGeom>
          <a:noFill/>
        </p:spPr>
        <p:txBody>
          <a:bodyPr wrap="square" rtlCol="0">
            <a:spAutoFit/>
          </a:bodyPr>
          <a:lstStyle/>
          <a:p>
            <a:r>
              <a:rPr lang="el-GR" sz="2400" b="1" dirty="0">
                <a:solidFill>
                  <a:schemeClr val="accent1">
                    <a:lumMod val="50000"/>
                  </a:schemeClr>
                </a:solidFill>
              </a:rPr>
              <a:t>Κλινική συμπτωματολογία  ανάλογα με τον τύπο του  </a:t>
            </a:r>
            <a:r>
              <a:rPr lang="en-US" sz="2400" b="1" dirty="0">
                <a:solidFill>
                  <a:schemeClr val="accent1">
                    <a:lumMod val="50000"/>
                  </a:schemeClr>
                </a:solidFill>
              </a:rPr>
              <a:t>NHL</a:t>
            </a:r>
            <a:endParaRPr lang="en-GB" sz="2400" b="1" dirty="0">
              <a:solidFill>
                <a:schemeClr val="accent1">
                  <a:lumMod val="50000"/>
                </a:schemeClr>
              </a:solidFill>
            </a:endParaRPr>
          </a:p>
        </p:txBody>
      </p:sp>
      <p:sp>
        <p:nvSpPr>
          <p:cNvPr id="9" name="Rectangle 8"/>
          <p:cNvSpPr/>
          <p:nvPr/>
        </p:nvSpPr>
        <p:spPr>
          <a:xfrm>
            <a:off x="7234282" y="1580778"/>
            <a:ext cx="2873813" cy="1087728"/>
          </a:xfrm>
          <a:prstGeom prst="rect">
            <a:avLst/>
          </a:prstGeom>
          <a:solidFill>
            <a:schemeClr val="tx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r>
              <a:rPr lang="el-GR" dirty="0"/>
              <a:t> συμπτωματολογία σε 30% </a:t>
            </a:r>
            <a:r>
              <a:rPr lang="en-US" dirty="0"/>
              <a:t>NHL </a:t>
            </a:r>
          </a:p>
          <a:p>
            <a:pPr algn="ctr"/>
            <a:r>
              <a:rPr lang="el-GR" dirty="0"/>
              <a:t>κυρίως σε </a:t>
            </a:r>
            <a:r>
              <a:rPr lang="en-US" dirty="0"/>
              <a:t>ALCL</a:t>
            </a:r>
          </a:p>
        </p:txBody>
      </p:sp>
      <p:sp>
        <p:nvSpPr>
          <p:cNvPr id="5" name="Rectangle 4"/>
          <p:cNvSpPr>
            <a:spLocks noChangeArrowheads="1"/>
          </p:cNvSpPr>
          <p:nvPr/>
        </p:nvSpPr>
        <p:spPr bwMode="auto">
          <a:xfrm>
            <a:off x="8025912" y="3117287"/>
            <a:ext cx="1290551" cy="1947765"/>
          </a:xfrm>
          <a:prstGeom prst="rect">
            <a:avLst/>
          </a:prstGeom>
          <a:noFill/>
          <a:ln w="38100">
            <a:solidFill>
              <a:srgbClr val="C00000"/>
            </a:solidFill>
            <a:miter lim="800000"/>
            <a:headEnd/>
            <a:tailEnd/>
          </a:ln>
        </p:spPr>
        <p:txBody>
          <a:bodyPr wrap="none" anchor="ctr"/>
          <a:lstStyle/>
          <a:p>
            <a:pPr>
              <a:defRPr/>
            </a:pPr>
            <a:r>
              <a:rPr lang="en-US" sz="4000" dirty="0">
                <a:latin typeface="Calibri" pitchFamily="34" charset="0"/>
              </a:rPr>
              <a:t>   </a:t>
            </a:r>
            <a:endParaRPr lang="el-GR" sz="4000" dirty="0">
              <a:latin typeface="Calibri" pitchFamily="34" charset="0"/>
            </a:endParaRPr>
          </a:p>
        </p:txBody>
      </p:sp>
      <p:pic>
        <p:nvPicPr>
          <p:cNvPr id="6" name="Picture 7">
            <a:extLst>
              <a:ext uri="{FF2B5EF4-FFF2-40B4-BE49-F238E27FC236}">
                <a16:creationId xmlns:a16="http://schemas.microsoft.com/office/drawing/2014/main" id="{7343332C-2DF2-4846-841B-8547C565B0D1}"/>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154" y="249806"/>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on Hodgkin L\F13-21 B.jpg"/>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a:stretch>
            <a:fillRect/>
          </a:stretch>
        </p:blipFill>
        <p:spPr bwMode="auto">
          <a:xfrm>
            <a:off x="1188739" y="2007832"/>
            <a:ext cx="6657156" cy="3106456"/>
          </a:xfrm>
          <a:prstGeom prst="rect">
            <a:avLst/>
          </a:prstGeom>
          <a:noFill/>
        </p:spPr>
      </p:pic>
      <p:pic>
        <p:nvPicPr>
          <p:cNvPr id="5" name="Picture 3" descr="E:\Non Hodgkin L\F13-21 B 2.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rcRect/>
          <a:stretch>
            <a:fillRect/>
          </a:stretch>
        </p:blipFill>
        <p:spPr bwMode="auto">
          <a:xfrm>
            <a:off x="685460" y="5238959"/>
            <a:ext cx="1713790" cy="936104"/>
          </a:xfrm>
          <a:prstGeom prst="rect">
            <a:avLst/>
          </a:prstGeom>
          <a:noFill/>
        </p:spPr>
      </p:pic>
      <p:sp>
        <p:nvSpPr>
          <p:cNvPr id="6" name="Rectangle 5"/>
          <p:cNvSpPr/>
          <p:nvPr/>
        </p:nvSpPr>
        <p:spPr>
          <a:xfrm>
            <a:off x="8893217" y="2337287"/>
            <a:ext cx="2429755" cy="1410511"/>
          </a:xfrm>
          <a:prstGeom prst="rect">
            <a:avLst/>
          </a:prstGeom>
          <a:solidFill>
            <a:schemeClr val="tx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err="1"/>
              <a:t>Ογκος</a:t>
            </a:r>
            <a:r>
              <a:rPr lang="el-GR" dirty="0"/>
              <a:t> </a:t>
            </a:r>
            <a:r>
              <a:rPr lang="el-GR" dirty="0" err="1"/>
              <a:t>μεσοθωρακίου</a:t>
            </a:r>
            <a:r>
              <a:rPr lang="el-GR" dirty="0"/>
              <a:t> σε Τ-</a:t>
            </a:r>
            <a:r>
              <a:rPr lang="el-GR" dirty="0" err="1"/>
              <a:t>Λεμφοβλαστικό </a:t>
            </a:r>
            <a:r>
              <a:rPr lang="el-GR" dirty="0"/>
              <a:t>Λέμφωμα, </a:t>
            </a:r>
            <a:r>
              <a:rPr lang="en-US" dirty="0"/>
              <a:t>P</a:t>
            </a:r>
            <a:r>
              <a:rPr lang="el-GR" dirty="0"/>
              <a:t>Μ</a:t>
            </a:r>
            <a:r>
              <a:rPr lang="en-US" dirty="0"/>
              <a:t>LBL, ALCL</a:t>
            </a:r>
            <a:endParaRPr lang="en-GB" dirty="0"/>
          </a:p>
        </p:txBody>
      </p:sp>
      <p:sp>
        <p:nvSpPr>
          <p:cNvPr id="7" name="Rectangle 6"/>
          <p:cNvSpPr>
            <a:spLocks noChangeArrowheads="1"/>
          </p:cNvSpPr>
          <p:nvPr/>
        </p:nvSpPr>
        <p:spPr bwMode="auto">
          <a:xfrm>
            <a:off x="3700193" y="1865550"/>
            <a:ext cx="817124" cy="3435658"/>
          </a:xfrm>
          <a:prstGeom prst="rect">
            <a:avLst/>
          </a:prstGeom>
          <a:noFill/>
          <a:ln w="38100">
            <a:solidFill>
              <a:srgbClr val="C00000"/>
            </a:solidFill>
            <a:miter lim="800000"/>
            <a:headEnd/>
            <a:tailEnd/>
          </a:ln>
        </p:spPr>
        <p:txBody>
          <a:bodyPr wrap="none" anchor="ctr"/>
          <a:lstStyle/>
          <a:p>
            <a:pPr>
              <a:defRPr/>
            </a:pPr>
            <a:r>
              <a:rPr lang="en-US" sz="4000" dirty="0">
                <a:latin typeface="Calibri" pitchFamily="34" charset="0"/>
              </a:rPr>
              <a:t>   </a:t>
            </a:r>
            <a:endParaRPr lang="el-GR" sz="4000" dirty="0">
              <a:latin typeface="Calibri" pitchFamily="34" charset="0"/>
            </a:endParaRPr>
          </a:p>
        </p:txBody>
      </p:sp>
      <p:sp>
        <p:nvSpPr>
          <p:cNvPr id="11" name="TextBox 10">
            <a:extLst>
              <a:ext uri="{FF2B5EF4-FFF2-40B4-BE49-F238E27FC236}">
                <a16:creationId xmlns:a16="http://schemas.microsoft.com/office/drawing/2014/main" id="{295FE131-5490-4573-818C-C6920A7A49F5}"/>
              </a:ext>
            </a:extLst>
          </p:cNvPr>
          <p:cNvSpPr txBox="1"/>
          <p:nvPr/>
        </p:nvSpPr>
        <p:spPr>
          <a:xfrm>
            <a:off x="2399250" y="485392"/>
            <a:ext cx="7708845" cy="461665"/>
          </a:xfrm>
          <a:prstGeom prst="rect">
            <a:avLst/>
          </a:prstGeom>
          <a:noFill/>
        </p:spPr>
        <p:txBody>
          <a:bodyPr wrap="square" rtlCol="0">
            <a:spAutoFit/>
          </a:bodyPr>
          <a:lstStyle/>
          <a:p>
            <a:r>
              <a:rPr lang="el-GR" sz="2400" b="1" dirty="0">
                <a:solidFill>
                  <a:schemeClr val="accent1">
                    <a:lumMod val="50000"/>
                  </a:schemeClr>
                </a:solidFill>
              </a:rPr>
              <a:t>Κλινική συμπτωματολογία  ανάλογα με τον τύπο του  </a:t>
            </a:r>
            <a:r>
              <a:rPr lang="en-US" sz="2400" b="1" dirty="0">
                <a:solidFill>
                  <a:schemeClr val="accent1">
                    <a:lumMod val="50000"/>
                  </a:schemeClr>
                </a:solidFill>
              </a:rPr>
              <a:t>NHL</a:t>
            </a:r>
            <a:endParaRPr lang="en-GB" sz="2400" b="1" dirty="0">
              <a:solidFill>
                <a:schemeClr val="accent1">
                  <a:lumMod val="50000"/>
                </a:schemeClr>
              </a:solidFill>
            </a:endParaRPr>
          </a:p>
        </p:txBody>
      </p:sp>
      <p:pic>
        <p:nvPicPr>
          <p:cNvPr id="12" name="Picture 7">
            <a:extLst>
              <a:ext uri="{FF2B5EF4-FFF2-40B4-BE49-F238E27FC236}">
                <a16:creationId xmlns:a16="http://schemas.microsoft.com/office/drawing/2014/main" id="{72CC8CAE-9E47-4779-A1E7-2C37F7DE8F6E}"/>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154" y="249806"/>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6">
            <a:extLst>
              <a:ext uri="{FF2B5EF4-FFF2-40B4-BE49-F238E27FC236}">
                <a16:creationId xmlns:a16="http://schemas.microsoft.com/office/drawing/2014/main" id="{2C2CD7E9-B97A-4FFF-9BDD-B181C202B889}"/>
              </a:ext>
            </a:extLst>
          </p:cNvPr>
          <p:cNvSpPr>
            <a:spLocks noChangeArrowheads="1"/>
          </p:cNvSpPr>
          <p:nvPr/>
        </p:nvSpPr>
        <p:spPr bwMode="auto">
          <a:xfrm>
            <a:off x="6096000" y="1865550"/>
            <a:ext cx="817124" cy="3435658"/>
          </a:xfrm>
          <a:prstGeom prst="rect">
            <a:avLst/>
          </a:prstGeom>
          <a:noFill/>
          <a:ln w="38100">
            <a:solidFill>
              <a:srgbClr val="C00000"/>
            </a:solidFill>
            <a:miter lim="800000"/>
            <a:headEnd/>
            <a:tailEnd/>
          </a:ln>
        </p:spPr>
        <p:txBody>
          <a:bodyPr wrap="none" anchor="ctr"/>
          <a:lstStyle/>
          <a:p>
            <a:pPr>
              <a:defRPr/>
            </a:pPr>
            <a:r>
              <a:rPr lang="en-US" sz="4000" dirty="0">
                <a:latin typeface="Calibri" pitchFamily="34" charset="0"/>
              </a:rPr>
              <a:t>   </a:t>
            </a:r>
            <a:endParaRPr lang="el-GR" sz="4000" dirty="0">
              <a:latin typeface="Calibri" pitchFamily="34" charset="0"/>
            </a:endParaRPr>
          </a:p>
        </p:txBody>
      </p:sp>
      <p:sp>
        <p:nvSpPr>
          <p:cNvPr id="14" name="Rectangle 6">
            <a:extLst>
              <a:ext uri="{FF2B5EF4-FFF2-40B4-BE49-F238E27FC236}">
                <a16:creationId xmlns:a16="http://schemas.microsoft.com/office/drawing/2014/main" id="{15838345-C93B-4DED-B177-0357161ADE8F}"/>
              </a:ext>
            </a:extLst>
          </p:cNvPr>
          <p:cNvSpPr>
            <a:spLocks noChangeArrowheads="1"/>
          </p:cNvSpPr>
          <p:nvPr/>
        </p:nvSpPr>
        <p:spPr bwMode="auto">
          <a:xfrm>
            <a:off x="7028771" y="1865550"/>
            <a:ext cx="817124" cy="3435658"/>
          </a:xfrm>
          <a:prstGeom prst="rect">
            <a:avLst/>
          </a:prstGeom>
          <a:noFill/>
          <a:ln w="38100">
            <a:solidFill>
              <a:srgbClr val="C00000"/>
            </a:solidFill>
            <a:miter lim="800000"/>
            <a:headEnd/>
            <a:tailEnd/>
          </a:ln>
        </p:spPr>
        <p:txBody>
          <a:bodyPr wrap="none" anchor="ctr"/>
          <a:lstStyle/>
          <a:p>
            <a:pPr>
              <a:defRPr/>
            </a:pPr>
            <a:r>
              <a:rPr lang="en-US" sz="4000" dirty="0">
                <a:latin typeface="Calibri" pitchFamily="34" charset="0"/>
              </a:rPr>
              <a:t>   </a:t>
            </a:r>
            <a:endParaRPr lang="el-GR" sz="40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B297807-45FD-4D95-B585-EA3777C9FE68}"/>
              </a:ext>
            </a:extLst>
          </p:cNvPr>
          <p:cNvPicPr>
            <a:picLocks noChangeAspect="1"/>
          </p:cNvPicPr>
          <p:nvPr/>
        </p:nvPicPr>
        <p:blipFill>
          <a:blip r:embed="rId2"/>
          <a:stretch>
            <a:fillRect/>
          </a:stretch>
        </p:blipFill>
        <p:spPr>
          <a:xfrm>
            <a:off x="7696201" y="186269"/>
            <a:ext cx="4044782" cy="2235375"/>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E4A3E58A-FC9F-493F-BA6E-A864A16177F4}"/>
              </a:ext>
            </a:extLst>
          </p:cNvPr>
          <p:cNvSpPr txBox="1"/>
          <p:nvPr/>
        </p:nvSpPr>
        <p:spPr>
          <a:xfrm>
            <a:off x="270042" y="365100"/>
            <a:ext cx="7149933" cy="1200329"/>
          </a:xfrm>
          <a:prstGeom prst="rect">
            <a:avLst/>
          </a:prstGeom>
          <a:noFill/>
        </p:spPr>
        <p:txBody>
          <a:bodyPr wrap="square">
            <a:spAutoFit/>
          </a:bodyPr>
          <a:lstStyle/>
          <a:p>
            <a:pPr marL="285750" indent="-285750">
              <a:buFont typeface="Arial" panose="020B0604020202020204" pitchFamily="34" charset="0"/>
              <a:buChar char="•"/>
            </a:pPr>
            <a:r>
              <a:rPr lang="el-GR" b="1" dirty="0">
                <a:solidFill>
                  <a:schemeClr val="accent1">
                    <a:lumMod val="50000"/>
                  </a:schemeClr>
                </a:solidFill>
              </a:rPr>
              <a:t>Το λέμφωμα Hodgkin είναι ένας τύπος καρκίνου που αναπτύσσεται στο λεμφικό σύστημα </a:t>
            </a:r>
            <a:endParaRPr lang="en-GB" b="1" dirty="0">
              <a:solidFill>
                <a:schemeClr val="accent1">
                  <a:lumMod val="50000"/>
                </a:schemeClr>
              </a:solidFill>
            </a:endParaRPr>
          </a:p>
          <a:p>
            <a:pPr marL="285750" indent="-285750">
              <a:buFont typeface="Arial" panose="020B0604020202020204" pitchFamily="34" charset="0"/>
              <a:buChar char="•"/>
            </a:pPr>
            <a:r>
              <a:rPr lang="el-GR" b="1" dirty="0">
                <a:solidFill>
                  <a:schemeClr val="accent1">
                    <a:lumMod val="50000"/>
                  </a:schemeClr>
                </a:solidFill>
              </a:rPr>
              <a:t>Το λεμφικό σύστημα είναι μέρος του ανοσοποιητικού συστήματος </a:t>
            </a:r>
            <a:endParaRPr lang="en-GB" b="1" dirty="0">
              <a:solidFill>
                <a:schemeClr val="accent1">
                  <a:lumMod val="50000"/>
                </a:schemeClr>
              </a:solidFill>
            </a:endParaRPr>
          </a:p>
          <a:p>
            <a:endParaRPr lang="el-GR" b="1" dirty="0">
              <a:solidFill>
                <a:schemeClr val="accent1">
                  <a:lumMod val="50000"/>
                </a:schemeClr>
              </a:solidFill>
            </a:endParaRPr>
          </a:p>
        </p:txBody>
      </p:sp>
      <p:sp>
        <p:nvSpPr>
          <p:cNvPr id="14" name="TextBox 13">
            <a:extLst>
              <a:ext uri="{FF2B5EF4-FFF2-40B4-BE49-F238E27FC236}">
                <a16:creationId xmlns:a16="http://schemas.microsoft.com/office/drawing/2014/main" id="{6587BE12-92F1-4500-AFFA-AA959BB32872}"/>
              </a:ext>
            </a:extLst>
          </p:cNvPr>
          <p:cNvSpPr txBox="1"/>
          <p:nvPr/>
        </p:nvSpPr>
        <p:spPr>
          <a:xfrm>
            <a:off x="199427" y="2157835"/>
            <a:ext cx="11793145" cy="3354765"/>
          </a:xfrm>
          <a:prstGeom prst="rect">
            <a:avLst/>
          </a:prstGeom>
          <a:noFill/>
        </p:spPr>
        <p:txBody>
          <a:bodyPr wrap="square">
            <a:spAutoFit/>
          </a:bodyPr>
          <a:lstStyle/>
          <a:p>
            <a:r>
              <a:rPr lang="el-GR" b="1" dirty="0">
                <a:solidFill>
                  <a:srgbClr val="FF0000"/>
                </a:solidFill>
              </a:rPr>
              <a:t>Το λεμφικό σύστημα αποτελείται από τα ακόλουθα:</a:t>
            </a:r>
          </a:p>
          <a:p>
            <a:endParaRPr lang="el-GR" sz="1200" b="1" dirty="0">
              <a:solidFill>
                <a:schemeClr val="accent1">
                  <a:lumMod val="50000"/>
                </a:schemeClr>
              </a:solidFill>
            </a:endParaRPr>
          </a:p>
          <a:p>
            <a:pPr marL="285750" indent="-285750">
              <a:buFont typeface="Arial" panose="020B0604020202020204" pitchFamily="34" charset="0"/>
              <a:buChar char="•"/>
            </a:pPr>
            <a:r>
              <a:rPr lang="el-GR" sz="1400" b="1" dirty="0">
                <a:solidFill>
                  <a:schemeClr val="accent1">
                    <a:lumMod val="50000"/>
                  </a:schemeClr>
                </a:solidFill>
              </a:rPr>
              <a:t>Λέμφος : </a:t>
            </a:r>
            <a:r>
              <a:rPr lang="el-GR" sz="1400" dirty="0">
                <a:solidFill>
                  <a:schemeClr val="accent1">
                    <a:lumMod val="50000"/>
                  </a:schemeClr>
                </a:solidFill>
              </a:rPr>
              <a:t>Άχρωμο, υδαρές υγρό που ταξιδεύει μέσα από τα λεμφαγγεία και μεταφέρει τα Τ και Β λεμφοκύτταρα . Τα λεμφοκύτταρα είναι ένας τύπος λευκών αιμοσφαιρίων .</a:t>
            </a:r>
          </a:p>
          <a:p>
            <a:pPr marL="285750" indent="-285750">
              <a:buFont typeface="Arial" panose="020B0604020202020204" pitchFamily="34" charset="0"/>
              <a:buChar char="•"/>
            </a:pPr>
            <a:r>
              <a:rPr lang="el-GR" sz="1400" b="1" dirty="0">
                <a:solidFill>
                  <a:schemeClr val="accent1">
                    <a:lumMod val="50000"/>
                  </a:schemeClr>
                </a:solidFill>
              </a:rPr>
              <a:t>Λεμφαγγεία: </a:t>
            </a:r>
            <a:r>
              <a:rPr lang="el-GR" sz="1400" dirty="0">
                <a:solidFill>
                  <a:schemeClr val="accent1">
                    <a:lumMod val="50000"/>
                  </a:schemeClr>
                </a:solidFill>
              </a:rPr>
              <a:t>Ένα δίκτυο λεπτών σωλήνων που συλλέγουν λέμφο από διάφορα μέρη του σώματος και την επιστρέφουν στην κυκλοφορία του αίματος.</a:t>
            </a:r>
          </a:p>
          <a:p>
            <a:pPr marL="285750" indent="-285750">
              <a:buFont typeface="Arial" panose="020B0604020202020204" pitchFamily="34" charset="0"/>
              <a:buChar char="•"/>
            </a:pPr>
            <a:r>
              <a:rPr lang="el-GR" sz="1400" b="1" dirty="0">
                <a:solidFill>
                  <a:schemeClr val="accent1">
                    <a:lumMod val="50000"/>
                  </a:schemeClr>
                </a:solidFill>
              </a:rPr>
              <a:t>Λεμφαδένες : </a:t>
            </a:r>
            <a:r>
              <a:rPr lang="el-GR" sz="1400" dirty="0">
                <a:solidFill>
                  <a:schemeClr val="accent1">
                    <a:lumMod val="50000"/>
                  </a:schemeClr>
                </a:solidFill>
              </a:rPr>
              <a:t>Μικρές δομές σε σχήμα φασολιού που φιλτράρουν τη λέμφο και αποθηκεύουν λευκά αιμοσφαίρια που βοηθούν στην καταπολέμηση λοιμώξεων και ασθενειών. Οι λεμφαδένες βρίσκονται κατά μήκος ενός δικτύου λεμφαγγείων σε όλο το σώμα. Ομάδες λεμφαδένων βρίσκονται στο λαιμό, τη μασχάλη, το </a:t>
            </a:r>
            <a:r>
              <a:rPr lang="el-GR" sz="1400" dirty="0" err="1">
                <a:solidFill>
                  <a:schemeClr val="accent1">
                    <a:lumMod val="50000"/>
                  </a:schemeClr>
                </a:solidFill>
              </a:rPr>
              <a:t>μεσοθωράκιο</a:t>
            </a:r>
            <a:r>
              <a:rPr lang="el-GR" sz="1400" dirty="0">
                <a:solidFill>
                  <a:schemeClr val="accent1">
                    <a:lumMod val="50000"/>
                  </a:schemeClr>
                </a:solidFill>
              </a:rPr>
              <a:t> (η περιοχή μεταξύ των πνευμόνων ), την κοιλιά , τη λεκάνη και τη βουβωνική χώρα . Το λέμφωμα Hodgkin σχηματίζεται πιο συχνά στους λεμφαδένες πάνω από το διάφραγμα .</a:t>
            </a:r>
          </a:p>
          <a:p>
            <a:pPr marL="285750" indent="-285750">
              <a:buFont typeface="Arial" panose="020B0604020202020204" pitchFamily="34" charset="0"/>
              <a:buChar char="•"/>
            </a:pPr>
            <a:r>
              <a:rPr lang="el-GR" sz="1400" b="1" dirty="0">
                <a:solidFill>
                  <a:schemeClr val="accent1">
                    <a:lumMod val="50000"/>
                  </a:schemeClr>
                </a:solidFill>
              </a:rPr>
              <a:t>Σπλήνα : </a:t>
            </a:r>
            <a:r>
              <a:rPr lang="el-GR" sz="1400" dirty="0">
                <a:solidFill>
                  <a:schemeClr val="accent1">
                    <a:lumMod val="50000"/>
                  </a:schemeClr>
                </a:solidFill>
              </a:rPr>
              <a:t>Ένα όργανο που παράγει λεμφοκύτταρα, αποθηκεύει ερυθρά αιμοσφαίρια και λεμφοκύτταρα, φιλτράρει το αίμα και καταστρέφει τα παλιά αιμοσφαίρια . Ο σπλήνας βρίσκεται στην αριστερή πλευρά της κοιλιάς κοντά στο στομάχι .</a:t>
            </a:r>
          </a:p>
          <a:p>
            <a:pPr marL="285750" indent="-285750">
              <a:buFont typeface="Arial" panose="020B0604020202020204" pitchFamily="34" charset="0"/>
              <a:buChar char="•"/>
            </a:pPr>
            <a:r>
              <a:rPr lang="el-GR" sz="1400" b="1" dirty="0">
                <a:solidFill>
                  <a:schemeClr val="accent1">
                    <a:lumMod val="50000"/>
                  </a:schemeClr>
                </a:solidFill>
              </a:rPr>
              <a:t>Θύμος : </a:t>
            </a:r>
            <a:r>
              <a:rPr lang="el-GR" sz="1400" dirty="0">
                <a:solidFill>
                  <a:schemeClr val="accent1">
                    <a:lumMod val="50000"/>
                  </a:schemeClr>
                </a:solidFill>
              </a:rPr>
              <a:t>Ένα όργανο στο οποίο τα Τ λεμφοκύτταρα ωριμάζουν και πολλαπλασιάζονται. Ο θύμος βρίσκεται στο στήθος πίσω από το στέρνο .</a:t>
            </a:r>
          </a:p>
          <a:p>
            <a:pPr marL="285750" indent="-285750">
              <a:buFont typeface="Arial" panose="020B0604020202020204" pitchFamily="34" charset="0"/>
              <a:buChar char="•"/>
            </a:pPr>
            <a:r>
              <a:rPr lang="el-GR" sz="1400" b="1" dirty="0">
                <a:solidFill>
                  <a:schemeClr val="accent1">
                    <a:lumMod val="50000"/>
                  </a:schemeClr>
                </a:solidFill>
              </a:rPr>
              <a:t>Μυελός των οστών : </a:t>
            </a:r>
            <a:r>
              <a:rPr lang="el-GR" sz="1400" dirty="0">
                <a:solidFill>
                  <a:schemeClr val="accent1">
                    <a:lumMod val="50000"/>
                  </a:schemeClr>
                </a:solidFill>
              </a:rPr>
              <a:t>Ο μαλακός, σπογγώδης ιστός στο κέντρο ορισμένων οστών, όπως το οστό του ισχίου και το στέρνο. Τα λευκά αιμοσφαίρια, τα ερυθρά αιμοσφαίρια και τα αιμοπετάλια παράγονται στον μυελό των οστών.</a:t>
            </a:r>
          </a:p>
          <a:p>
            <a:pPr marL="285750" indent="-285750">
              <a:buFont typeface="Arial" panose="020B0604020202020204" pitchFamily="34" charset="0"/>
              <a:buChar char="•"/>
            </a:pPr>
            <a:r>
              <a:rPr lang="el-GR" sz="1400" b="1" dirty="0">
                <a:solidFill>
                  <a:schemeClr val="accent1">
                    <a:lumMod val="50000"/>
                  </a:schemeClr>
                </a:solidFill>
              </a:rPr>
              <a:t>Αμυγδαλές : </a:t>
            </a:r>
            <a:r>
              <a:rPr lang="el-GR" sz="1400" dirty="0">
                <a:solidFill>
                  <a:schemeClr val="accent1">
                    <a:lumMod val="50000"/>
                  </a:schemeClr>
                </a:solidFill>
              </a:rPr>
              <a:t>Δύο μικρές μάζες λεμφικού ιστού στο πίσω μέρος του λαιμού . Υπάρχει μία αμυγδαλή σε κάθε πλευρά του λαιμού.</a:t>
            </a:r>
          </a:p>
        </p:txBody>
      </p:sp>
    </p:spTree>
    <p:extLst>
      <p:ext uri="{BB962C8B-B14F-4D97-AF65-F5344CB8AC3E}">
        <p14:creationId xmlns:p14="http://schemas.microsoft.com/office/powerpoint/2010/main" val="3073050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on Hodgkin L\F13-21 B.jpg"/>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a:stretch>
            <a:fillRect/>
          </a:stretch>
        </p:blipFill>
        <p:spPr bwMode="auto">
          <a:xfrm>
            <a:off x="2049837" y="2564904"/>
            <a:ext cx="6657156" cy="2769675"/>
          </a:xfrm>
          <a:prstGeom prst="rect">
            <a:avLst/>
          </a:prstGeom>
          <a:noFill/>
        </p:spPr>
      </p:pic>
      <p:pic>
        <p:nvPicPr>
          <p:cNvPr id="5" name="Picture 3" descr="E:\Non Hodgkin L\F13-21 B 2.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rcRect/>
          <a:stretch>
            <a:fillRect/>
          </a:stretch>
        </p:blipFill>
        <p:spPr bwMode="auto">
          <a:xfrm>
            <a:off x="429121" y="5204089"/>
            <a:ext cx="1713790" cy="936104"/>
          </a:xfrm>
          <a:prstGeom prst="rect">
            <a:avLst/>
          </a:prstGeom>
          <a:noFill/>
        </p:spPr>
      </p:pic>
      <p:sp>
        <p:nvSpPr>
          <p:cNvPr id="6" name="Rectangle 5"/>
          <p:cNvSpPr/>
          <p:nvPr/>
        </p:nvSpPr>
        <p:spPr>
          <a:xfrm>
            <a:off x="8779151" y="2041277"/>
            <a:ext cx="2915816" cy="864096"/>
          </a:xfrm>
          <a:prstGeom prst="rect">
            <a:avLst/>
          </a:prstGeom>
          <a:solidFill>
            <a:schemeClr val="tx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Συμπτώματα από την κοιλιά σε Β  λέμφωμα </a:t>
            </a:r>
          </a:p>
        </p:txBody>
      </p:sp>
      <p:sp>
        <p:nvSpPr>
          <p:cNvPr id="7" name="Rectangle 6"/>
          <p:cNvSpPr>
            <a:spLocks noChangeArrowheads="1"/>
          </p:cNvSpPr>
          <p:nvPr/>
        </p:nvSpPr>
        <p:spPr bwMode="auto">
          <a:xfrm>
            <a:off x="5395134" y="2305455"/>
            <a:ext cx="1618510" cy="3200400"/>
          </a:xfrm>
          <a:prstGeom prst="rect">
            <a:avLst/>
          </a:prstGeom>
          <a:noFill/>
          <a:ln w="38100">
            <a:solidFill>
              <a:srgbClr val="C00000"/>
            </a:solidFill>
            <a:miter lim="800000"/>
            <a:headEnd/>
            <a:tailEnd/>
          </a:ln>
        </p:spPr>
        <p:txBody>
          <a:bodyPr wrap="none" anchor="ctr"/>
          <a:lstStyle/>
          <a:p>
            <a:pPr>
              <a:defRPr/>
            </a:pPr>
            <a:r>
              <a:rPr lang="en-US" sz="4000" dirty="0">
                <a:latin typeface="Calibri" pitchFamily="34" charset="0"/>
              </a:rPr>
              <a:t>   </a:t>
            </a:r>
            <a:endParaRPr lang="el-GR" sz="4000" dirty="0">
              <a:latin typeface="Calibri" pitchFamily="34" charset="0"/>
            </a:endParaRPr>
          </a:p>
        </p:txBody>
      </p:sp>
      <p:sp>
        <p:nvSpPr>
          <p:cNvPr id="9" name="TextBox 8">
            <a:extLst>
              <a:ext uri="{FF2B5EF4-FFF2-40B4-BE49-F238E27FC236}">
                <a16:creationId xmlns:a16="http://schemas.microsoft.com/office/drawing/2014/main" id="{EA7A2D99-F70E-444A-B61D-F98F1B8CBEE9}"/>
              </a:ext>
            </a:extLst>
          </p:cNvPr>
          <p:cNvSpPr txBox="1"/>
          <p:nvPr/>
        </p:nvSpPr>
        <p:spPr>
          <a:xfrm>
            <a:off x="2399250" y="485392"/>
            <a:ext cx="7708845" cy="461665"/>
          </a:xfrm>
          <a:prstGeom prst="rect">
            <a:avLst/>
          </a:prstGeom>
          <a:noFill/>
        </p:spPr>
        <p:txBody>
          <a:bodyPr wrap="square" rtlCol="0">
            <a:spAutoFit/>
          </a:bodyPr>
          <a:lstStyle/>
          <a:p>
            <a:r>
              <a:rPr lang="el-GR" sz="2400" b="1" dirty="0">
                <a:solidFill>
                  <a:schemeClr val="accent1">
                    <a:lumMod val="50000"/>
                  </a:schemeClr>
                </a:solidFill>
              </a:rPr>
              <a:t>Κλινική συμπτωματολογία  ανάλογα με τον τύπο του  </a:t>
            </a:r>
            <a:r>
              <a:rPr lang="en-US" sz="2400" b="1" dirty="0">
                <a:solidFill>
                  <a:schemeClr val="accent1">
                    <a:lumMod val="50000"/>
                  </a:schemeClr>
                </a:solidFill>
              </a:rPr>
              <a:t>NHL</a:t>
            </a:r>
            <a:endParaRPr lang="en-GB" sz="2400" b="1" dirty="0">
              <a:solidFill>
                <a:schemeClr val="accent1">
                  <a:lumMod val="50000"/>
                </a:schemeClr>
              </a:solidFill>
            </a:endParaRPr>
          </a:p>
        </p:txBody>
      </p:sp>
      <p:pic>
        <p:nvPicPr>
          <p:cNvPr id="10" name="Picture 7">
            <a:extLst>
              <a:ext uri="{FF2B5EF4-FFF2-40B4-BE49-F238E27FC236}">
                <a16:creationId xmlns:a16="http://schemas.microsoft.com/office/drawing/2014/main" id="{4155DFBB-0879-430C-855E-FA903396E147}"/>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154" y="249806"/>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tao\Desktop\Εφη\Non Hodgkin L\F13-21clinical symptoms.jpg"/>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bwMode="auto">
          <a:xfrm>
            <a:off x="2759916" y="2496850"/>
            <a:ext cx="5746857" cy="3429000"/>
          </a:xfrm>
          <a:prstGeom prst="rect">
            <a:avLst/>
          </a:prstGeom>
          <a:noFill/>
        </p:spPr>
      </p:pic>
      <p:sp>
        <p:nvSpPr>
          <p:cNvPr id="8" name="Rectangle 7"/>
          <p:cNvSpPr/>
          <p:nvPr/>
        </p:nvSpPr>
        <p:spPr>
          <a:xfrm>
            <a:off x="497548" y="1880259"/>
            <a:ext cx="3024336" cy="1274679"/>
          </a:xfrm>
          <a:prstGeom prst="rect">
            <a:avLst/>
          </a:prstGeom>
          <a:solidFill>
            <a:schemeClr val="tx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Β Λεμφώματα : </a:t>
            </a:r>
          </a:p>
          <a:p>
            <a:pPr algn="ctr"/>
            <a:r>
              <a:rPr lang="el-GR" dirty="0"/>
              <a:t>εντόπιση σε μυελό και οστά μαλακούς ιστούς και δέρμα, υποδόριο ιστό</a:t>
            </a:r>
            <a:endParaRPr lang="en-GB" dirty="0"/>
          </a:p>
        </p:txBody>
      </p:sp>
      <p:sp>
        <p:nvSpPr>
          <p:cNvPr id="7" name="Rectangle 6"/>
          <p:cNvSpPr>
            <a:spLocks noChangeArrowheads="1"/>
          </p:cNvSpPr>
          <p:nvPr/>
        </p:nvSpPr>
        <p:spPr bwMode="auto">
          <a:xfrm>
            <a:off x="6216300" y="4869160"/>
            <a:ext cx="648072" cy="1175560"/>
          </a:xfrm>
          <a:prstGeom prst="rect">
            <a:avLst/>
          </a:prstGeom>
          <a:noFill/>
          <a:ln w="38100">
            <a:solidFill>
              <a:srgbClr val="C00000"/>
            </a:solidFill>
            <a:miter lim="800000"/>
            <a:headEnd/>
            <a:tailEnd/>
          </a:ln>
        </p:spPr>
        <p:txBody>
          <a:bodyPr wrap="none" anchor="ctr"/>
          <a:lstStyle/>
          <a:p>
            <a:pPr>
              <a:defRPr/>
            </a:pPr>
            <a:r>
              <a:rPr lang="en-US" sz="4000" dirty="0">
                <a:latin typeface="Calibri" pitchFamily="34" charset="0"/>
              </a:rPr>
              <a:t>   </a:t>
            </a:r>
            <a:endParaRPr lang="el-GR" sz="4000" dirty="0">
              <a:latin typeface="Calibri" pitchFamily="34" charset="0"/>
            </a:endParaRPr>
          </a:p>
        </p:txBody>
      </p:sp>
      <p:sp>
        <p:nvSpPr>
          <p:cNvPr id="10" name="Rectangle 9"/>
          <p:cNvSpPr>
            <a:spLocks noChangeArrowheads="1"/>
          </p:cNvSpPr>
          <p:nvPr/>
        </p:nvSpPr>
        <p:spPr bwMode="auto">
          <a:xfrm>
            <a:off x="7597278" y="4149079"/>
            <a:ext cx="800940" cy="1605619"/>
          </a:xfrm>
          <a:prstGeom prst="rect">
            <a:avLst/>
          </a:prstGeom>
          <a:noFill/>
          <a:ln w="38100">
            <a:solidFill>
              <a:srgbClr val="C00000"/>
            </a:solidFill>
            <a:miter lim="800000"/>
            <a:headEnd/>
            <a:tailEnd/>
          </a:ln>
        </p:spPr>
        <p:txBody>
          <a:bodyPr wrap="none" anchor="ctr"/>
          <a:lstStyle/>
          <a:p>
            <a:pPr>
              <a:defRPr/>
            </a:pPr>
            <a:r>
              <a:rPr lang="en-US" sz="4000" dirty="0">
                <a:latin typeface="Calibri" pitchFamily="34" charset="0"/>
              </a:rPr>
              <a:t>   </a:t>
            </a:r>
            <a:endParaRPr lang="el-GR" sz="4000" dirty="0">
              <a:latin typeface="Calibri" pitchFamily="34" charset="0"/>
            </a:endParaRPr>
          </a:p>
        </p:txBody>
      </p:sp>
      <p:sp>
        <p:nvSpPr>
          <p:cNvPr id="11" name="Rectangle 10"/>
          <p:cNvSpPr>
            <a:spLocks noChangeArrowheads="1"/>
          </p:cNvSpPr>
          <p:nvPr/>
        </p:nvSpPr>
        <p:spPr bwMode="auto">
          <a:xfrm>
            <a:off x="5476967" y="3608962"/>
            <a:ext cx="573641" cy="2435758"/>
          </a:xfrm>
          <a:prstGeom prst="rect">
            <a:avLst/>
          </a:prstGeom>
          <a:noFill/>
          <a:ln w="38100">
            <a:solidFill>
              <a:srgbClr val="C00000"/>
            </a:solidFill>
            <a:miter lim="800000"/>
            <a:headEnd/>
            <a:tailEnd/>
          </a:ln>
        </p:spPr>
        <p:txBody>
          <a:bodyPr wrap="none" anchor="ctr"/>
          <a:lstStyle/>
          <a:p>
            <a:pPr>
              <a:defRPr/>
            </a:pPr>
            <a:r>
              <a:rPr lang="en-US" sz="4000" dirty="0">
                <a:latin typeface="Calibri" pitchFamily="34" charset="0"/>
              </a:rPr>
              <a:t>   </a:t>
            </a:r>
            <a:endParaRPr lang="el-GR" sz="4000" dirty="0">
              <a:latin typeface="Calibri" pitchFamily="34" charset="0"/>
            </a:endParaRPr>
          </a:p>
        </p:txBody>
      </p:sp>
      <p:sp>
        <p:nvSpPr>
          <p:cNvPr id="13" name="Rectangle 12"/>
          <p:cNvSpPr/>
          <p:nvPr/>
        </p:nvSpPr>
        <p:spPr>
          <a:xfrm>
            <a:off x="7996401" y="2179659"/>
            <a:ext cx="3573375" cy="912483"/>
          </a:xfrm>
          <a:prstGeom prst="rect">
            <a:avLst/>
          </a:prstGeom>
          <a:solidFill>
            <a:schemeClr val="tx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DLBCL</a:t>
            </a:r>
            <a:r>
              <a:rPr lang="el-GR" dirty="0"/>
              <a:t>:</a:t>
            </a:r>
            <a:r>
              <a:rPr lang="en-US" dirty="0"/>
              <a:t> </a:t>
            </a:r>
            <a:endParaRPr lang="el-GR" dirty="0"/>
          </a:p>
          <a:p>
            <a:pPr algn="ctr"/>
            <a:r>
              <a:rPr lang="el-GR" dirty="0"/>
              <a:t>Χωρίς συγκεκριμένη ανατομική εντόπιση</a:t>
            </a:r>
            <a:endParaRPr lang="en-GB" dirty="0"/>
          </a:p>
        </p:txBody>
      </p:sp>
      <p:sp>
        <p:nvSpPr>
          <p:cNvPr id="14" name="Rectangle 13"/>
          <p:cNvSpPr/>
          <p:nvPr/>
        </p:nvSpPr>
        <p:spPr>
          <a:xfrm>
            <a:off x="8925031" y="4671402"/>
            <a:ext cx="2644745" cy="785538"/>
          </a:xfrm>
          <a:prstGeom prst="rect">
            <a:avLst/>
          </a:prstGeom>
          <a:solidFill>
            <a:schemeClr val="tx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ALCL:</a:t>
            </a:r>
            <a:r>
              <a:rPr lang="el-GR" dirty="0"/>
              <a:t> </a:t>
            </a:r>
          </a:p>
          <a:p>
            <a:pPr algn="ctr"/>
            <a:r>
              <a:rPr lang="el-GR" dirty="0"/>
              <a:t>Ποικιλία κλινικής εικόνας</a:t>
            </a:r>
            <a:endParaRPr lang="en-GB" dirty="0"/>
          </a:p>
        </p:txBody>
      </p:sp>
      <p:sp>
        <p:nvSpPr>
          <p:cNvPr id="12" name="Rectangle 10">
            <a:extLst>
              <a:ext uri="{FF2B5EF4-FFF2-40B4-BE49-F238E27FC236}">
                <a16:creationId xmlns:a16="http://schemas.microsoft.com/office/drawing/2014/main" id="{B8B151C0-8748-499A-A512-C920C683FDEB}"/>
              </a:ext>
            </a:extLst>
          </p:cNvPr>
          <p:cNvSpPr>
            <a:spLocks noChangeArrowheads="1"/>
          </p:cNvSpPr>
          <p:nvPr/>
        </p:nvSpPr>
        <p:spPr bwMode="auto">
          <a:xfrm>
            <a:off x="4082668" y="3092142"/>
            <a:ext cx="742255" cy="2952578"/>
          </a:xfrm>
          <a:prstGeom prst="rect">
            <a:avLst/>
          </a:prstGeom>
          <a:noFill/>
          <a:ln w="38100">
            <a:solidFill>
              <a:srgbClr val="C00000"/>
            </a:solidFill>
            <a:miter lim="800000"/>
            <a:headEnd/>
            <a:tailEnd/>
          </a:ln>
        </p:spPr>
        <p:txBody>
          <a:bodyPr wrap="none" anchor="ctr"/>
          <a:lstStyle/>
          <a:p>
            <a:pPr>
              <a:defRPr/>
            </a:pPr>
            <a:r>
              <a:rPr lang="en-US" sz="4000" dirty="0">
                <a:latin typeface="Calibri" pitchFamily="34" charset="0"/>
              </a:rPr>
              <a:t>   </a:t>
            </a:r>
            <a:endParaRPr lang="el-GR" sz="4000" dirty="0">
              <a:latin typeface="Calibri" pitchFamily="34" charset="0"/>
            </a:endParaRPr>
          </a:p>
        </p:txBody>
      </p:sp>
      <p:pic>
        <p:nvPicPr>
          <p:cNvPr id="15" name="Picture 2" descr="C:\Users\tao\Desktop\Εφη\Non Hodgkin L\F13-21clinical symptoms.jpg">
            <a:extLst>
              <a:ext uri="{FF2B5EF4-FFF2-40B4-BE49-F238E27FC236}">
                <a16:creationId xmlns:a16="http://schemas.microsoft.com/office/drawing/2014/main" id="{9EBB47D9-5305-41C1-96FA-6F79B84A04B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l="52396" t="10007" r="21794" b="49807"/>
          <a:stretch/>
        </p:blipFill>
        <p:spPr bwMode="auto">
          <a:xfrm>
            <a:off x="624626" y="4666737"/>
            <a:ext cx="1483246" cy="1377983"/>
          </a:xfrm>
          <a:prstGeom prst="rect">
            <a:avLst/>
          </a:prstGeom>
          <a:noFill/>
        </p:spPr>
      </p:pic>
      <p:sp>
        <p:nvSpPr>
          <p:cNvPr id="16" name="TextBox 15">
            <a:extLst>
              <a:ext uri="{FF2B5EF4-FFF2-40B4-BE49-F238E27FC236}">
                <a16:creationId xmlns:a16="http://schemas.microsoft.com/office/drawing/2014/main" id="{6B0A3853-E159-46F9-B781-303F164BBEBC}"/>
              </a:ext>
            </a:extLst>
          </p:cNvPr>
          <p:cNvSpPr txBox="1"/>
          <p:nvPr/>
        </p:nvSpPr>
        <p:spPr>
          <a:xfrm>
            <a:off x="2399250" y="485392"/>
            <a:ext cx="7708845" cy="461665"/>
          </a:xfrm>
          <a:prstGeom prst="rect">
            <a:avLst/>
          </a:prstGeom>
          <a:noFill/>
        </p:spPr>
        <p:txBody>
          <a:bodyPr wrap="square" rtlCol="0">
            <a:spAutoFit/>
          </a:bodyPr>
          <a:lstStyle/>
          <a:p>
            <a:r>
              <a:rPr lang="el-GR" sz="2400" b="1" dirty="0">
                <a:solidFill>
                  <a:schemeClr val="accent1">
                    <a:lumMod val="50000"/>
                  </a:schemeClr>
                </a:solidFill>
              </a:rPr>
              <a:t>Κλινική συμπτωματολογία  ανάλογα με τον τύπο του  </a:t>
            </a:r>
            <a:r>
              <a:rPr lang="en-US" sz="2400" b="1" dirty="0">
                <a:solidFill>
                  <a:schemeClr val="accent1">
                    <a:lumMod val="50000"/>
                  </a:schemeClr>
                </a:solidFill>
              </a:rPr>
              <a:t>NHL</a:t>
            </a:r>
            <a:endParaRPr lang="en-GB" sz="2400" b="1" dirty="0">
              <a:solidFill>
                <a:schemeClr val="accent1">
                  <a:lumMod val="50000"/>
                </a:schemeClr>
              </a:solidFill>
            </a:endParaRPr>
          </a:p>
        </p:txBody>
      </p:sp>
      <p:pic>
        <p:nvPicPr>
          <p:cNvPr id="17" name="Picture 7">
            <a:extLst>
              <a:ext uri="{FF2B5EF4-FFF2-40B4-BE49-F238E27FC236}">
                <a16:creationId xmlns:a16="http://schemas.microsoft.com/office/drawing/2014/main" id="{7F885ED4-FAE5-4CC0-9824-BEDA8A937EF4}"/>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154" y="249806"/>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0" grpId="0" animBg="1"/>
      <p:bldP spid="11" grpId="0" animBg="1"/>
      <p:bldP spid="13" grpId="0" animBg="1"/>
      <p:bldP spid="14"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71BF33-0008-4542-98A5-8F457D63B599}"/>
              </a:ext>
            </a:extLst>
          </p:cNvPr>
          <p:cNvSpPr txBox="1"/>
          <p:nvPr/>
        </p:nvSpPr>
        <p:spPr>
          <a:xfrm>
            <a:off x="466929" y="1967337"/>
            <a:ext cx="11410544" cy="3139321"/>
          </a:xfrm>
          <a:prstGeom prst="rect">
            <a:avLst/>
          </a:prstGeom>
          <a:noFill/>
          <a:ln>
            <a:solidFill>
              <a:schemeClr val="accent1">
                <a:lumMod val="50000"/>
              </a:schemeClr>
            </a:solidFill>
          </a:ln>
        </p:spPr>
        <p:txBody>
          <a:bodyPr wrap="square">
            <a:spAutoFit/>
          </a:bodyPr>
          <a:lstStyle/>
          <a:p>
            <a:pPr marL="285750" indent="-285750" algn="l">
              <a:buClr>
                <a:schemeClr val="accent1">
                  <a:lumMod val="50000"/>
                </a:schemeClr>
              </a:buClr>
              <a:buFont typeface="Arial" panose="020B0604020202020204" pitchFamily="34" charset="0"/>
              <a:buChar char="•"/>
            </a:pPr>
            <a:r>
              <a:rPr lang="el-GR" b="0" i="0" dirty="0">
                <a:solidFill>
                  <a:schemeClr val="accent1">
                    <a:lumMod val="50000"/>
                  </a:schemeClr>
                </a:solidFill>
                <a:effectLst/>
              </a:rPr>
              <a:t>Η διάγνωση θα γίνει με χειρουργική βιοψία του λεμφαδένα ή τη βιοψία του προσβεβλημένου οργάνου</a:t>
            </a:r>
          </a:p>
          <a:p>
            <a:pPr>
              <a:buClr>
                <a:schemeClr val="accent1">
                  <a:lumMod val="50000"/>
                </a:schemeClr>
              </a:buClr>
            </a:pPr>
            <a:endParaRPr lang="el-GR" b="0" i="0" dirty="0">
              <a:solidFill>
                <a:schemeClr val="accent1">
                  <a:lumMod val="50000"/>
                </a:schemeClr>
              </a:solidFill>
              <a:effectLst/>
            </a:endParaRPr>
          </a:p>
          <a:p>
            <a:pPr marL="285750" indent="-285750" algn="l">
              <a:buClr>
                <a:schemeClr val="accent1">
                  <a:lumMod val="50000"/>
                </a:schemeClr>
              </a:buClr>
              <a:buFont typeface="Arial" panose="020B0604020202020204" pitchFamily="34" charset="0"/>
              <a:buChar char="•"/>
            </a:pPr>
            <a:endParaRPr lang="el-GR" sz="1800" b="0" i="0" dirty="0">
              <a:solidFill>
                <a:schemeClr val="accent1">
                  <a:lumMod val="50000"/>
                </a:schemeClr>
              </a:solidFill>
              <a:effectLst/>
            </a:endParaRPr>
          </a:p>
          <a:p>
            <a:pPr marL="285750" indent="-285750" algn="l">
              <a:buClr>
                <a:schemeClr val="accent1">
                  <a:lumMod val="50000"/>
                </a:schemeClr>
              </a:buClr>
              <a:buFont typeface="Arial" panose="020B0604020202020204" pitchFamily="34" charset="0"/>
              <a:buChar char="•"/>
            </a:pPr>
            <a:r>
              <a:rPr lang="el-GR" sz="1800" b="0" i="0" dirty="0">
                <a:solidFill>
                  <a:schemeClr val="accent1">
                    <a:lumMod val="50000"/>
                  </a:schemeClr>
                </a:solidFill>
                <a:effectLst/>
              </a:rPr>
              <a:t>Η ακριβής ταυτοποίηση, μεταξύ των 40 διαφορετικών τύπων λεμφωμάτων, είναι θεμελιώδης για τη σωστή κλινική διάγνωση και για τη λήψη απόφασης για την πλέον κατάλληλη θεραπευτική προσέγγιση</a:t>
            </a:r>
          </a:p>
          <a:p>
            <a:pPr marL="285750" indent="-285750" algn="l">
              <a:buClr>
                <a:schemeClr val="accent1">
                  <a:lumMod val="50000"/>
                </a:schemeClr>
              </a:buClr>
              <a:buFont typeface="Arial" panose="020B0604020202020204" pitchFamily="34" charset="0"/>
              <a:buChar char="•"/>
            </a:pPr>
            <a:endParaRPr lang="el-GR" sz="1800" b="0" i="0" dirty="0">
              <a:solidFill>
                <a:schemeClr val="accent1">
                  <a:lumMod val="50000"/>
                </a:schemeClr>
              </a:solidFill>
              <a:effectLst/>
            </a:endParaRPr>
          </a:p>
          <a:p>
            <a:pPr marL="285750" indent="-285750">
              <a:buClr>
                <a:schemeClr val="accent1">
                  <a:lumMod val="50000"/>
                </a:schemeClr>
              </a:buClr>
              <a:buFont typeface="Arial" panose="020B0604020202020204" pitchFamily="34" charset="0"/>
              <a:buChar char="•"/>
            </a:pPr>
            <a:r>
              <a:rPr lang="el-GR" dirty="0">
                <a:solidFill>
                  <a:schemeClr val="accent1">
                    <a:lumMod val="50000"/>
                  </a:schemeClr>
                </a:solidFill>
              </a:rPr>
              <a:t>Σημαντικό να καθορισθεί αν η διάγνωση μπορεί να γίνει χωρίς χειρουργική εξαίρεση</a:t>
            </a:r>
          </a:p>
          <a:p>
            <a:pPr marL="742950" lvl="1" indent="-285750">
              <a:buClr>
                <a:schemeClr val="accent1">
                  <a:lumMod val="50000"/>
                </a:schemeClr>
              </a:buClr>
              <a:buFont typeface="Arial" panose="020B0604020202020204" pitchFamily="34" charset="0"/>
              <a:buChar char="•"/>
            </a:pPr>
            <a:r>
              <a:rPr lang="el-GR" b="0" i="0" dirty="0">
                <a:solidFill>
                  <a:schemeClr val="accent1">
                    <a:lumMod val="50000"/>
                  </a:schemeClr>
                </a:solidFill>
                <a:effectLst/>
              </a:rPr>
              <a:t>Ορισμένες φορές χρησιμοποιούνται και άλλες διαγνωστικές τεχνικές, οι οποίες συμβάλλουν στην ταυτοποίηση ορισμένων μη-</a:t>
            </a:r>
            <a:r>
              <a:rPr lang="el-GR" b="0" i="0" dirty="0" err="1">
                <a:solidFill>
                  <a:schemeClr val="accent1">
                    <a:lumMod val="50000"/>
                  </a:schemeClr>
                </a:solidFill>
                <a:effectLst/>
              </a:rPr>
              <a:t>Hodgkin</a:t>
            </a:r>
            <a:r>
              <a:rPr lang="el-GR" b="0" i="0" dirty="0">
                <a:solidFill>
                  <a:schemeClr val="accent1">
                    <a:lumMod val="50000"/>
                  </a:schemeClr>
                </a:solidFill>
                <a:effectLst/>
              </a:rPr>
              <a:t> λεμφωμάτων (ΝHL), όπως </a:t>
            </a:r>
            <a:r>
              <a:rPr lang="el-GR" b="0" i="0" dirty="0" err="1">
                <a:solidFill>
                  <a:schemeClr val="accent1">
                    <a:lumMod val="50000"/>
                  </a:schemeClr>
                </a:solidFill>
                <a:effectLst/>
              </a:rPr>
              <a:t>κυτταρομετρία</a:t>
            </a:r>
            <a:r>
              <a:rPr lang="el-GR" b="0" i="0" dirty="0">
                <a:solidFill>
                  <a:schemeClr val="accent1">
                    <a:lumMod val="50000"/>
                  </a:schemeClr>
                </a:solidFill>
                <a:effectLst/>
              </a:rPr>
              <a:t> ροής ή η ανάλυση του πλευριτικού υγρού</a:t>
            </a:r>
            <a:br>
              <a:rPr lang="el-GR" dirty="0">
                <a:solidFill>
                  <a:schemeClr val="accent1">
                    <a:lumMod val="50000"/>
                  </a:schemeClr>
                </a:solidFill>
              </a:rPr>
            </a:br>
            <a:br>
              <a:rPr lang="el-GR" dirty="0">
                <a:solidFill>
                  <a:schemeClr val="accent1">
                    <a:lumMod val="50000"/>
                  </a:schemeClr>
                </a:solidFill>
              </a:rPr>
            </a:br>
            <a:endParaRPr lang="el-GR" dirty="0">
              <a:solidFill>
                <a:schemeClr val="accent1">
                  <a:lumMod val="50000"/>
                </a:schemeClr>
              </a:solidFill>
            </a:endParaRPr>
          </a:p>
        </p:txBody>
      </p:sp>
      <p:sp>
        <p:nvSpPr>
          <p:cNvPr id="4" name="TextBox 3">
            <a:extLst>
              <a:ext uri="{FF2B5EF4-FFF2-40B4-BE49-F238E27FC236}">
                <a16:creationId xmlns:a16="http://schemas.microsoft.com/office/drawing/2014/main" id="{CACFD5FF-09E8-4F45-A2B4-4E3D65ACBCC4}"/>
              </a:ext>
            </a:extLst>
          </p:cNvPr>
          <p:cNvSpPr txBox="1"/>
          <p:nvPr/>
        </p:nvSpPr>
        <p:spPr>
          <a:xfrm>
            <a:off x="3322308" y="485252"/>
            <a:ext cx="5547384" cy="830997"/>
          </a:xfrm>
          <a:prstGeom prst="rect">
            <a:avLst/>
          </a:prstGeom>
          <a:noFill/>
        </p:spPr>
        <p:txBody>
          <a:bodyPr wrap="square">
            <a:spAutoFit/>
          </a:bodyPr>
          <a:lstStyle/>
          <a:p>
            <a:pPr algn="ctr"/>
            <a:r>
              <a:rPr lang="el-GR" sz="2400" b="1" i="0" dirty="0">
                <a:solidFill>
                  <a:schemeClr val="accent1">
                    <a:lumMod val="50000"/>
                  </a:schemeClr>
                </a:solidFill>
                <a:effectLst/>
              </a:rPr>
              <a:t>Λέμφωμα μη-</a:t>
            </a:r>
            <a:r>
              <a:rPr lang="el-GR" sz="2400" b="1" i="0" dirty="0" err="1">
                <a:solidFill>
                  <a:schemeClr val="accent1">
                    <a:lumMod val="50000"/>
                  </a:schemeClr>
                </a:solidFill>
                <a:effectLst/>
              </a:rPr>
              <a:t>Hodgkin</a:t>
            </a:r>
            <a:endParaRPr lang="el-GR" sz="2400" b="1" i="0" dirty="0">
              <a:solidFill>
                <a:schemeClr val="accent1">
                  <a:lumMod val="50000"/>
                </a:schemeClr>
              </a:solidFill>
              <a:effectLst/>
            </a:endParaRPr>
          </a:p>
          <a:p>
            <a:pPr algn="ctr"/>
            <a:r>
              <a:rPr lang="el-GR" sz="2400" b="1" i="0" dirty="0">
                <a:solidFill>
                  <a:schemeClr val="accent1">
                    <a:lumMod val="50000"/>
                  </a:schemeClr>
                </a:solidFill>
                <a:effectLst/>
                <a:latin typeface="PFEncoreSansPro"/>
              </a:rPr>
              <a:t>Διάγνωση</a:t>
            </a:r>
            <a:endParaRPr lang="el-GR" sz="2400" b="1" i="0" dirty="0">
              <a:solidFill>
                <a:schemeClr val="accent1">
                  <a:lumMod val="50000"/>
                </a:schemeClr>
              </a:solidFill>
              <a:effectLst/>
            </a:endParaRPr>
          </a:p>
        </p:txBody>
      </p:sp>
      <p:pic>
        <p:nvPicPr>
          <p:cNvPr id="5" name="Picture 7">
            <a:extLst>
              <a:ext uri="{FF2B5EF4-FFF2-40B4-BE49-F238E27FC236}">
                <a16:creationId xmlns:a16="http://schemas.microsoft.com/office/drawing/2014/main" id="{6E453887-94D4-400D-9C51-9D418420E8E4}"/>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154" y="249806"/>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0270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2323" y="1685084"/>
            <a:ext cx="11167354" cy="4428000"/>
          </a:xfrm>
          <a:solidFill>
            <a:schemeClr val="bg1"/>
          </a:solidFill>
          <a:ln>
            <a:noFill/>
          </a:ln>
        </p:spPr>
        <p:txBody>
          <a:bodyPr>
            <a:normAutofit fontScale="62500" lnSpcReduction="20000"/>
          </a:bodyPr>
          <a:lstStyle/>
          <a:p>
            <a:pPr>
              <a:buClr>
                <a:schemeClr val="accent1">
                  <a:lumMod val="50000"/>
                </a:schemeClr>
              </a:buClr>
              <a:buFont typeface="Arial" panose="020B0604020202020204" pitchFamily="34" charset="0"/>
              <a:buChar char="•"/>
            </a:pPr>
            <a:r>
              <a:rPr lang="el-GR" sz="2600" b="1" dirty="0">
                <a:solidFill>
                  <a:schemeClr val="accent1">
                    <a:lumMod val="50000"/>
                  </a:schemeClr>
                </a:solidFill>
              </a:rPr>
              <a:t> </a:t>
            </a:r>
            <a:r>
              <a:rPr lang="en-US" sz="2600" b="1" dirty="0">
                <a:solidFill>
                  <a:schemeClr val="accent1">
                    <a:lumMod val="50000"/>
                  </a:schemeClr>
                </a:solidFill>
              </a:rPr>
              <a:t>I</a:t>
            </a:r>
            <a:r>
              <a:rPr lang="el-GR" sz="2800" b="1" dirty="0" err="1">
                <a:solidFill>
                  <a:schemeClr val="accent1">
                    <a:lumMod val="50000"/>
                  </a:schemeClr>
                </a:solidFill>
              </a:rPr>
              <a:t>στορικό</a:t>
            </a:r>
            <a:r>
              <a:rPr lang="el-GR" sz="2800" b="1" dirty="0">
                <a:solidFill>
                  <a:schemeClr val="accent1">
                    <a:lumMod val="50000"/>
                  </a:schemeClr>
                </a:solidFill>
              </a:rPr>
              <a:t> και φυσική εξέταση</a:t>
            </a:r>
          </a:p>
          <a:p>
            <a:pPr>
              <a:buClr>
                <a:schemeClr val="accent1">
                  <a:lumMod val="50000"/>
                </a:schemeClr>
              </a:buClr>
              <a:buFont typeface="Arial" panose="020B0604020202020204" pitchFamily="34" charset="0"/>
              <a:buChar char="•"/>
            </a:pPr>
            <a:r>
              <a:rPr lang="el-GR" sz="2900" b="1" dirty="0">
                <a:solidFill>
                  <a:schemeClr val="accent1">
                    <a:lumMod val="50000"/>
                  </a:schemeClr>
                </a:solidFill>
              </a:rPr>
              <a:t> Εργαστηριακός έλεγχος:</a:t>
            </a:r>
          </a:p>
          <a:p>
            <a:pPr lvl="1">
              <a:buClr>
                <a:schemeClr val="accent1">
                  <a:lumMod val="50000"/>
                </a:schemeClr>
              </a:buClr>
              <a:buFont typeface="Arial" panose="020B0604020202020204" pitchFamily="34" charset="0"/>
              <a:buChar char="•"/>
            </a:pPr>
            <a:r>
              <a:rPr lang="el-GR" sz="2200" b="1" dirty="0">
                <a:solidFill>
                  <a:schemeClr val="accent1">
                    <a:lumMod val="50000"/>
                  </a:schemeClr>
                </a:solidFill>
              </a:rPr>
              <a:t> Περιφερικό αίμα: </a:t>
            </a:r>
            <a:r>
              <a:rPr lang="el-GR" sz="2200" dirty="0">
                <a:solidFill>
                  <a:schemeClr val="accent1">
                    <a:lumMod val="50000"/>
                  </a:schemeClr>
                </a:solidFill>
              </a:rPr>
              <a:t>Μη ειδικά ευρήματα </a:t>
            </a:r>
          </a:p>
          <a:p>
            <a:pPr lvl="2">
              <a:buClr>
                <a:schemeClr val="accent1">
                  <a:lumMod val="50000"/>
                </a:schemeClr>
              </a:buClr>
              <a:buFont typeface="Arial" panose="020B0604020202020204" pitchFamily="34" charset="0"/>
              <a:buChar char="•"/>
            </a:pPr>
            <a:r>
              <a:rPr lang="el-GR" sz="1800" dirty="0">
                <a:solidFill>
                  <a:schemeClr val="accent1">
                    <a:lumMod val="50000"/>
                  </a:schemeClr>
                </a:solidFill>
              </a:rPr>
              <a:t>	</a:t>
            </a:r>
            <a:r>
              <a:rPr lang="el-GR" sz="1900" b="1" dirty="0">
                <a:solidFill>
                  <a:schemeClr val="accent1">
                    <a:lumMod val="50000"/>
                  </a:schemeClr>
                </a:solidFill>
              </a:rPr>
              <a:t>αυξημένη</a:t>
            </a:r>
            <a:r>
              <a:rPr lang="en-US" sz="1900" b="1" dirty="0">
                <a:solidFill>
                  <a:schemeClr val="accent1">
                    <a:lumMod val="50000"/>
                  </a:schemeClr>
                </a:solidFill>
              </a:rPr>
              <a:t> LDH</a:t>
            </a:r>
            <a:r>
              <a:rPr lang="el-GR" sz="1900" b="1" dirty="0">
                <a:solidFill>
                  <a:schemeClr val="accent1">
                    <a:lumMod val="50000"/>
                  </a:schemeClr>
                </a:solidFill>
              </a:rPr>
              <a:t> σε προχωρημένο </a:t>
            </a:r>
            <a:r>
              <a:rPr lang="en-US" sz="1900" b="1" dirty="0">
                <a:solidFill>
                  <a:schemeClr val="accent1">
                    <a:lumMod val="50000"/>
                  </a:schemeClr>
                </a:solidFill>
              </a:rPr>
              <a:t>Burkitt </a:t>
            </a:r>
            <a:r>
              <a:rPr lang="el-GR" sz="1900" b="1" dirty="0">
                <a:solidFill>
                  <a:schemeClr val="accent1">
                    <a:lumMod val="50000"/>
                  </a:schemeClr>
                </a:solidFill>
              </a:rPr>
              <a:t>ή Τ-Λέμφωμα</a:t>
            </a:r>
          </a:p>
          <a:p>
            <a:pPr lvl="2">
              <a:buClr>
                <a:schemeClr val="accent1">
                  <a:lumMod val="50000"/>
                </a:schemeClr>
              </a:buClr>
              <a:buFont typeface="Arial" panose="020B0604020202020204" pitchFamily="34" charset="0"/>
              <a:buChar char="•"/>
            </a:pPr>
            <a:r>
              <a:rPr lang="el-GR" sz="1900" b="1" dirty="0">
                <a:solidFill>
                  <a:schemeClr val="accent1">
                    <a:lumMod val="50000"/>
                  </a:schemeClr>
                </a:solidFill>
              </a:rPr>
              <a:t>	</a:t>
            </a:r>
            <a:r>
              <a:rPr lang="el-GR" sz="1900" b="1" dirty="0" err="1">
                <a:solidFill>
                  <a:schemeClr val="accent1">
                    <a:lumMod val="50000"/>
                  </a:schemeClr>
                </a:solidFill>
              </a:rPr>
              <a:t>βλάστες</a:t>
            </a:r>
            <a:r>
              <a:rPr lang="el-GR" sz="1900" b="1" dirty="0">
                <a:solidFill>
                  <a:schemeClr val="accent1">
                    <a:lumMod val="50000"/>
                  </a:schemeClr>
                </a:solidFill>
              </a:rPr>
              <a:t> σε</a:t>
            </a:r>
            <a:r>
              <a:rPr lang="en-US" sz="1900" b="1" dirty="0">
                <a:solidFill>
                  <a:schemeClr val="accent1">
                    <a:lumMod val="50000"/>
                  </a:schemeClr>
                </a:solidFill>
              </a:rPr>
              <a:t> Burkitt</a:t>
            </a:r>
            <a:r>
              <a:rPr lang="el-GR" sz="1900" b="1" dirty="0">
                <a:solidFill>
                  <a:schemeClr val="accent1">
                    <a:lumMod val="50000"/>
                  </a:schemeClr>
                </a:solidFill>
              </a:rPr>
              <a:t> λευχαιμία</a:t>
            </a:r>
          </a:p>
          <a:p>
            <a:pPr lvl="2">
              <a:buClr>
                <a:schemeClr val="accent1">
                  <a:lumMod val="50000"/>
                </a:schemeClr>
              </a:buClr>
              <a:buFont typeface="Arial" panose="020B0604020202020204" pitchFamily="34" charset="0"/>
              <a:buChar char="•"/>
            </a:pPr>
            <a:r>
              <a:rPr lang="el-GR" sz="1900" b="1" dirty="0">
                <a:solidFill>
                  <a:schemeClr val="accent1">
                    <a:lumMod val="50000"/>
                  </a:schemeClr>
                </a:solidFill>
              </a:rPr>
              <a:t>	αυξημένη </a:t>
            </a:r>
            <a:r>
              <a:rPr lang="en-US" sz="1900" b="1" dirty="0">
                <a:solidFill>
                  <a:schemeClr val="accent1">
                    <a:lumMod val="50000"/>
                  </a:schemeClr>
                </a:solidFill>
              </a:rPr>
              <a:t>CRP</a:t>
            </a:r>
            <a:r>
              <a:rPr lang="el-GR" sz="1900" b="1" dirty="0">
                <a:solidFill>
                  <a:schemeClr val="accent1">
                    <a:lumMod val="50000"/>
                  </a:schemeClr>
                </a:solidFill>
              </a:rPr>
              <a:t> σε</a:t>
            </a:r>
            <a:r>
              <a:rPr lang="en-US" sz="1900" b="1" dirty="0">
                <a:solidFill>
                  <a:schemeClr val="accent1">
                    <a:lumMod val="50000"/>
                  </a:schemeClr>
                </a:solidFill>
              </a:rPr>
              <a:t> ALCL</a:t>
            </a:r>
            <a:endParaRPr lang="el-GR" sz="1900" b="1" dirty="0">
              <a:solidFill>
                <a:schemeClr val="accent1">
                  <a:lumMod val="50000"/>
                </a:schemeClr>
              </a:solidFill>
            </a:endParaRPr>
          </a:p>
          <a:p>
            <a:pPr lvl="2">
              <a:buClr>
                <a:schemeClr val="accent1">
                  <a:lumMod val="50000"/>
                </a:schemeClr>
              </a:buClr>
              <a:buFont typeface="Arial" panose="020B0604020202020204" pitchFamily="34" charset="0"/>
              <a:buChar char="•"/>
            </a:pPr>
            <a:r>
              <a:rPr lang="el-GR" sz="1900" b="1" dirty="0">
                <a:solidFill>
                  <a:schemeClr val="accent1">
                    <a:lumMod val="50000"/>
                  </a:schemeClr>
                </a:solidFill>
              </a:rPr>
              <a:t>	ηλεκτρολύτες</a:t>
            </a:r>
          </a:p>
          <a:p>
            <a:pPr lvl="2">
              <a:buClr>
                <a:schemeClr val="accent1">
                  <a:lumMod val="50000"/>
                </a:schemeClr>
              </a:buClr>
              <a:buFont typeface="Arial" panose="020B0604020202020204" pitchFamily="34" charset="0"/>
              <a:buChar char="•"/>
            </a:pPr>
            <a:r>
              <a:rPr lang="el-GR" sz="1900" b="1" dirty="0">
                <a:solidFill>
                  <a:schemeClr val="accent1">
                    <a:lumMod val="50000"/>
                  </a:schemeClr>
                </a:solidFill>
              </a:rPr>
              <a:t>	πήξη</a:t>
            </a:r>
          </a:p>
          <a:p>
            <a:pPr lvl="2">
              <a:buClr>
                <a:schemeClr val="accent1">
                  <a:lumMod val="50000"/>
                </a:schemeClr>
              </a:buClr>
              <a:buFont typeface="Arial" panose="020B0604020202020204" pitchFamily="34" charset="0"/>
              <a:buChar char="•"/>
            </a:pPr>
            <a:r>
              <a:rPr lang="el-GR" sz="1900" b="1" dirty="0">
                <a:solidFill>
                  <a:schemeClr val="accent1">
                    <a:lumMod val="50000"/>
                  </a:schemeClr>
                </a:solidFill>
              </a:rPr>
              <a:t>	ηπατική νεφρική  λειτουργία</a:t>
            </a:r>
          </a:p>
          <a:p>
            <a:pPr marL="384048" lvl="2" indent="0">
              <a:buClr>
                <a:schemeClr val="accent1">
                  <a:lumMod val="50000"/>
                </a:schemeClr>
              </a:buClr>
              <a:buNone/>
            </a:pPr>
            <a:endParaRPr lang="el-GR" sz="1900" b="1" dirty="0">
              <a:solidFill>
                <a:schemeClr val="accent1">
                  <a:lumMod val="50000"/>
                </a:schemeClr>
              </a:solidFill>
            </a:endParaRPr>
          </a:p>
          <a:p>
            <a:pPr>
              <a:buClr>
                <a:schemeClr val="accent1">
                  <a:lumMod val="50000"/>
                </a:schemeClr>
              </a:buClr>
              <a:buFont typeface="Arial" panose="020B0604020202020204" pitchFamily="34" charset="0"/>
              <a:buChar char="•"/>
            </a:pPr>
            <a:r>
              <a:rPr lang="el-GR" sz="2900" b="1" dirty="0">
                <a:solidFill>
                  <a:schemeClr val="accent1">
                    <a:lumMod val="50000"/>
                  </a:schemeClr>
                </a:solidFill>
              </a:rPr>
              <a:t> </a:t>
            </a:r>
            <a:r>
              <a:rPr lang="el-GR" sz="2900" b="1" dirty="0" err="1">
                <a:solidFill>
                  <a:schemeClr val="accent1">
                    <a:lumMod val="50000"/>
                  </a:schemeClr>
                </a:solidFill>
              </a:rPr>
              <a:t>Μυελόγραμμα</a:t>
            </a:r>
            <a:r>
              <a:rPr lang="el-GR" sz="2900" b="1" dirty="0">
                <a:solidFill>
                  <a:schemeClr val="accent1">
                    <a:lumMod val="50000"/>
                  </a:schemeClr>
                </a:solidFill>
              </a:rPr>
              <a:t>/</a:t>
            </a:r>
            <a:r>
              <a:rPr lang="el-GR" sz="2900" b="1" dirty="0" err="1">
                <a:solidFill>
                  <a:schemeClr val="accent1">
                    <a:lumMod val="50000"/>
                  </a:schemeClr>
                </a:solidFill>
              </a:rPr>
              <a:t>Οστεομυελική</a:t>
            </a:r>
            <a:r>
              <a:rPr lang="el-GR" sz="2900" b="1" dirty="0">
                <a:solidFill>
                  <a:schemeClr val="accent1">
                    <a:lumMod val="50000"/>
                  </a:schemeClr>
                </a:solidFill>
              </a:rPr>
              <a:t> βιοψία</a:t>
            </a:r>
            <a:endParaRPr lang="en-US" sz="2900" b="1" dirty="0">
              <a:solidFill>
                <a:schemeClr val="accent1">
                  <a:lumMod val="50000"/>
                </a:schemeClr>
              </a:solidFill>
            </a:endParaRPr>
          </a:p>
          <a:p>
            <a:pPr>
              <a:buClr>
                <a:schemeClr val="accent1">
                  <a:lumMod val="50000"/>
                </a:schemeClr>
              </a:buClr>
              <a:buFont typeface="Arial" panose="020B0604020202020204" pitchFamily="34" charset="0"/>
              <a:buChar char="•"/>
            </a:pPr>
            <a:r>
              <a:rPr lang="el-GR" sz="2900" b="1" dirty="0">
                <a:solidFill>
                  <a:schemeClr val="accent1">
                    <a:lumMod val="50000"/>
                  </a:schemeClr>
                </a:solidFill>
              </a:rPr>
              <a:t> ΟΝΠ </a:t>
            </a:r>
          </a:p>
          <a:p>
            <a:pPr>
              <a:buClr>
                <a:schemeClr val="accent1">
                  <a:lumMod val="50000"/>
                </a:schemeClr>
              </a:buClr>
              <a:buFont typeface="Arial" panose="020B0604020202020204" pitchFamily="34" charset="0"/>
              <a:buChar char="•"/>
            </a:pPr>
            <a:r>
              <a:rPr lang="el-GR" sz="2900" b="1" dirty="0">
                <a:solidFill>
                  <a:schemeClr val="accent1">
                    <a:lumMod val="50000"/>
                  </a:schemeClr>
                </a:solidFill>
              </a:rPr>
              <a:t> Απεικονιστικός έλεγχος </a:t>
            </a:r>
          </a:p>
          <a:p>
            <a:pPr lvl="1">
              <a:buClr>
                <a:schemeClr val="accent1">
                  <a:lumMod val="50000"/>
                </a:schemeClr>
              </a:buClr>
              <a:buFont typeface="Arial" panose="020B0604020202020204" pitchFamily="34" charset="0"/>
              <a:buChar char="•"/>
            </a:pPr>
            <a:r>
              <a:rPr lang="en-US" sz="1900" b="1" dirty="0">
                <a:solidFill>
                  <a:schemeClr val="accent1">
                    <a:lumMod val="50000"/>
                  </a:schemeClr>
                </a:solidFill>
              </a:rPr>
              <a:t>Ro </a:t>
            </a:r>
            <a:r>
              <a:rPr lang="el-GR" sz="1900" b="1" dirty="0">
                <a:solidFill>
                  <a:schemeClr val="accent1">
                    <a:lumMod val="50000"/>
                  </a:schemeClr>
                </a:solidFill>
              </a:rPr>
              <a:t>θώρακος +/-</a:t>
            </a:r>
            <a:r>
              <a:rPr lang="en-US" sz="1900" b="1" dirty="0">
                <a:solidFill>
                  <a:schemeClr val="accent1">
                    <a:lumMod val="50000"/>
                  </a:schemeClr>
                </a:solidFill>
              </a:rPr>
              <a:t>CT</a:t>
            </a:r>
            <a:r>
              <a:rPr lang="el-GR" sz="1900" b="1" dirty="0">
                <a:solidFill>
                  <a:schemeClr val="accent1">
                    <a:lumMod val="50000"/>
                  </a:schemeClr>
                </a:solidFill>
              </a:rPr>
              <a:t> θώρακος</a:t>
            </a:r>
          </a:p>
          <a:p>
            <a:pPr lvl="1">
              <a:buClr>
                <a:schemeClr val="accent1">
                  <a:lumMod val="50000"/>
                </a:schemeClr>
              </a:buClr>
              <a:buFont typeface="Arial" panose="020B0604020202020204" pitchFamily="34" charset="0"/>
              <a:buChar char="•"/>
            </a:pPr>
            <a:r>
              <a:rPr lang="en-US" sz="1900" b="1" dirty="0">
                <a:solidFill>
                  <a:schemeClr val="accent1">
                    <a:lumMod val="50000"/>
                  </a:schemeClr>
                </a:solidFill>
              </a:rPr>
              <a:t>U/S</a:t>
            </a:r>
            <a:r>
              <a:rPr lang="el-GR" sz="1900" b="1" dirty="0">
                <a:solidFill>
                  <a:schemeClr val="accent1">
                    <a:lumMod val="50000"/>
                  </a:schemeClr>
                </a:solidFill>
              </a:rPr>
              <a:t> </a:t>
            </a:r>
            <a:r>
              <a:rPr lang="el-GR" sz="1900" b="1" dirty="0" err="1">
                <a:solidFill>
                  <a:schemeClr val="accent1">
                    <a:lumMod val="50000"/>
                  </a:schemeClr>
                </a:solidFill>
              </a:rPr>
              <a:t>κοιλιας</a:t>
            </a:r>
            <a:r>
              <a:rPr lang="el-GR" sz="1900" b="1" dirty="0">
                <a:solidFill>
                  <a:schemeClr val="accent1">
                    <a:lumMod val="50000"/>
                  </a:schemeClr>
                </a:solidFill>
              </a:rPr>
              <a:t> ,</a:t>
            </a:r>
            <a:r>
              <a:rPr lang="en-US" sz="1900" b="1" dirty="0">
                <a:solidFill>
                  <a:schemeClr val="accent1">
                    <a:lumMod val="50000"/>
                  </a:schemeClr>
                </a:solidFill>
              </a:rPr>
              <a:t>CT-MRI</a:t>
            </a:r>
            <a:r>
              <a:rPr lang="el-GR" sz="1900" b="1" dirty="0">
                <a:solidFill>
                  <a:schemeClr val="accent1">
                    <a:lumMod val="50000"/>
                  </a:schemeClr>
                </a:solidFill>
              </a:rPr>
              <a:t> </a:t>
            </a:r>
            <a:r>
              <a:rPr lang="el-GR" sz="1900" b="1" dirty="0" err="1">
                <a:solidFill>
                  <a:schemeClr val="accent1">
                    <a:lumMod val="50000"/>
                  </a:schemeClr>
                </a:solidFill>
              </a:rPr>
              <a:t>κοιλιας</a:t>
            </a:r>
            <a:r>
              <a:rPr lang="el-GR" sz="1900" b="1" dirty="0">
                <a:solidFill>
                  <a:schemeClr val="accent1">
                    <a:lumMod val="50000"/>
                  </a:schemeClr>
                </a:solidFill>
              </a:rPr>
              <a:t>,</a:t>
            </a:r>
          </a:p>
          <a:p>
            <a:pPr lvl="1">
              <a:buClr>
                <a:schemeClr val="accent1">
                  <a:lumMod val="50000"/>
                </a:schemeClr>
              </a:buClr>
              <a:buFont typeface="Arial" panose="020B0604020202020204" pitchFamily="34" charset="0"/>
              <a:buChar char="•"/>
            </a:pPr>
            <a:r>
              <a:rPr lang="el-GR" sz="1900" b="1" dirty="0">
                <a:solidFill>
                  <a:schemeClr val="accent1">
                    <a:lumMod val="50000"/>
                  </a:schemeClr>
                </a:solidFill>
              </a:rPr>
              <a:t>+/- </a:t>
            </a:r>
            <a:r>
              <a:rPr lang="en-US" sz="1900" b="1" dirty="0">
                <a:solidFill>
                  <a:schemeClr val="accent1">
                    <a:lumMod val="50000"/>
                  </a:schemeClr>
                </a:solidFill>
              </a:rPr>
              <a:t>CT-MRI</a:t>
            </a:r>
            <a:r>
              <a:rPr lang="el-GR" sz="1900" b="1" dirty="0">
                <a:solidFill>
                  <a:schemeClr val="accent1">
                    <a:lumMod val="50000"/>
                  </a:schemeClr>
                </a:solidFill>
              </a:rPr>
              <a:t> εγκεφάλου</a:t>
            </a:r>
          </a:p>
          <a:p>
            <a:pPr lvl="1">
              <a:buClr>
                <a:schemeClr val="accent1">
                  <a:lumMod val="50000"/>
                </a:schemeClr>
              </a:buClr>
              <a:buFont typeface="Arial" panose="020B0604020202020204" pitchFamily="34" charset="0"/>
              <a:buChar char="•"/>
            </a:pPr>
            <a:r>
              <a:rPr lang="en-US" sz="1900" b="1" dirty="0">
                <a:solidFill>
                  <a:schemeClr val="accent1">
                    <a:lumMod val="50000"/>
                  </a:schemeClr>
                </a:solidFill>
              </a:rPr>
              <a:t>FDG-PET: </a:t>
            </a:r>
            <a:r>
              <a:rPr lang="el-GR" sz="1900" b="1" dirty="0">
                <a:solidFill>
                  <a:schemeClr val="accent1">
                    <a:lumMod val="50000"/>
                  </a:schemeClr>
                </a:solidFill>
              </a:rPr>
              <a:t>δεν υπάρχουν δεδομένα για τη χρησιμότητα</a:t>
            </a:r>
          </a:p>
          <a:p>
            <a:pPr lvl="1">
              <a:buClr>
                <a:schemeClr val="accent1">
                  <a:lumMod val="50000"/>
                </a:schemeClr>
              </a:buClr>
              <a:buFont typeface="Arial" panose="020B0604020202020204" pitchFamily="34" charset="0"/>
              <a:buChar char="•"/>
            </a:pPr>
            <a:r>
              <a:rPr lang="el-GR" sz="1900" b="1" dirty="0">
                <a:solidFill>
                  <a:schemeClr val="accent1">
                    <a:lumMod val="50000"/>
                  </a:schemeClr>
                </a:solidFill>
              </a:rPr>
              <a:t>Σπινθηρογράφημα οστών σε συγκεκριμένες περιπτώσεις</a:t>
            </a:r>
            <a:endParaRPr lang="en-GB" sz="1900" b="1" dirty="0">
              <a:solidFill>
                <a:schemeClr val="accent1">
                  <a:lumMod val="50000"/>
                </a:schemeClr>
              </a:solidFill>
            </a:endParaRPr>
          </a:p>
        </p:txBody>
      </p:sp>
      <p:pic>
        <p:nvPicPr>
          <p:cNvPr id="10" name="Εικόνα 9">
            <a:extLst>
              <a:ext uri="{FF2B5EF4-FFF2-40B4-BE49-F238E27FC236}">
                <a16:creationId xmlns:a16="http://schemas.microsoft.com/office/drawing/2014/main" id="{E63BE9AB-FD24-451E-BAFC-DC3B8B999669}"/>
              </a:ext>
            </a:extLst>
          </p:cNvPr>
          <p:cNvPicPr/>
          <p:nvPr/>
        </p:nvPicPr>
        <p:blipFill>
          <a:blip r:embed="rId3"/>
          <a:stretch>
            <a:fillRect/>
          </a:stretch>
        </p:blipFill>
        <p:spPr>
          <a:xfrm>
            <a:off x="7028801" y="2082897"/>
            <a:ext cx="3740150" cy="1816187"/>
          </a:xfrm>
          <a:prstGeom prst="rect">
            <a:avLst/>
          </a:prstGeom>
        </p:spPr>
      </p:pic>
      <p:sp>
        <p:nvSpPr>
          <p:cNvPr id="8" name="TextBox 7">
            <a:extLst>
              <a:ext uri="{FF2B5EF4-FFF2-40B4-BE49-F238E27FC236}">
                <a16:creationId xmlns:a16="http://schemas.microsoft.com/office/drawing/2014/main" id="{D08FF6EE-E946-43C1-9BA5-81966DF4595D}"/>
              </a:ext>
            </a:extLst>
          </p:cNvPr>
          <p:cNvSpPr txBox="1"/>
          <p:nvPr/>
        </p:nvSpPr>
        <p:spPr>
          <a:xfrm>
            <a:off x="3351492" y="357083"/>
            <a:ext cx="5547384" cy="830997"/>
          </a:xfrm>
          <a:prstGeom prst="rect">
            <a:avLst/>
          </a:prstGeom>
          <a:noFill/>
        </p:spPr>
        <p:txBody>
          <a:bodyPr wrap="square">
            <a:spAutoFit/>
          </a:bodyPr>
          <a:lstStyle/>
          <a:p>
            <a:pPr algn="ctr"/>
            <a:r>
              <a:rPr lang="el-GR" sz="2400" b="1" i="0">
                <a:solidFill>
                  <a:schemeClr val="accent1">
                    <a:lumMod val="50000"/>
                  </a:schemeClr>
                </a:solidFill>
                <a:effectLst/>
              </a:rPr>
              <a:t>Λέμφωμα μη-Hodgkin</a:t>
            </a:r>
          </a:p>
          <a:p>
            <a:pPr algn="ctr"/>
            <a:r>
              <a:rPr lang="el-GR" sz="2400" b="1">
                <a:solidFill>
                  <a:schemeClr val="accent1">
                    <a:lumMod val="50000"/>
                  </a:schemeClr>
                </a:solidFill>
              </a:rPr>
              <a:t>Σταδιοποίηση</a:t>
            </a:r>
            <a:endParaRPr lang="el-GR" sz="2400" b="1" dirty="0">
              <a:solidFill>
                <a:schemeClr val="accent1">
                  <a:lumMod val="50000"/>
                </a:schemeClr>
              </a:solidFill>
            </a:endParaRPr>
          </a:p>
        </p:txBody>
      </p:sp>
      <p:pic>
        <p:nvPicPr>
          <p:cNvPr id="9" name="Picture 7">
            <a:extLst>
              <a:ext uri="{FF2B5EF4-FFF2-40B4-BE49-F238E27FC236}">
                <a16:creationId xmlns:a16="http://schemas.microsoft.com/office/drawing/2014/main" id="{202C17C9-9143-463B-B4B7-E0F00AA9935C}"/>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154" y="249806"/>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Εικόνα 10">
            <a:extLst>
              <a:ext uri="{FF2B5EF4-FFF2-40B4-BE49-F238E27FC236}">
                <a16:creationId xmlns:a16="http://schemas.microsoft.com/office/drawing/2014/main" id="{BBECA0D1-B2A5-476C-859C-7BA379233828}"/>
              </a:ext>
            </a:extLst>
          </p:cNvPr>
          <p:cNvPicPr>
            <a:picLocks noChangeAspect="1"/>
          </p:cNvPicPr>
          <p:nvPr/>
        </p:nvPicPr>
        <p:blipFill>
          <a:blip r:embed="rId5"/>
          <a:stretch>
            <a:fillRect/>
          </a:stretch>
        </p:blipFill>
        <p:spPr>
          <a:xfrm>
            <a:off x="7350658" y="4162328"/>
            <a:ext cx="3418293" cy="16875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fade">
                                      <p:cBhvr>
                                        <p:cTn id="48" dur="500"/>
                                        <p:tgtEl>
                                          <p:spTgt spid="3">
                                            <p:txEl>
                                              <p:pRg st="11" end="1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fade">
                                      <p:cBhvr>
                                        <p:cTn id="58" dur="500"/>
                                        <p:tgtEl>
                                          <p:spTgt spid="3">
                                            <p:txEl>
                                              <p:pRg st="12" end="12"/>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Effect transition="in" filter="fade">
                                      <p:cBhvr>
                                        <p:cTn id="61" dur="500"/>
                                        <p:tgtEl>
                                          <p:spTgt spid="3">
                                            <p:txEl>
                                              <p:pRg st="13" end="13"/>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
                                            <p:txEl>
                                              <p:pRg st="14" end="14"/>
                                            </p:txEl>
                                          </p:spTgt>
                                        </p:tgtEl>
                                        <p:attrNameLst>
                                          <p:attrName>style.visibility</p:attrName>
                                        </p:attrNameLst>
                                      </p:cBhvr>
                                      <p:to>
                                        <p:strVal val="visible"/>
                                      </p:to>
                                    </p:set>
                                    <p:animEffect transition="in" filter="fade">
                                      <p:cBhvr>
                                        <p:cTn id="64" dur="500"/>
                                        <p:tgtEl>
                                          <p:spTgt spid="3">
                                            <p:txEl>
                                              <p:pRg st="14" end="14"/>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animEffect transition="in" filter="fade">
                                      <p:cBhvr>
                                        <p:cTn id="67" dur="500"/>
                                        <p:tgtEl>
                                          <p:spTgt spid="3">
                                            <p:txEl>
                                              <p:pRg st="15" end="15"/>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3">
                                            <p:txEl>
                                              <p:pRg st="16" end="16"/>
                                            </p:txEl>
                                          </p:spTgt>
                                        </p:tgtEl>
                                        <p:attrNameLst>
                                          <p:attrName>style.visibility</p:attrName>
                                        </p:attrNameLst>
                                      </p:cBhvr>
                                      <p:to>
                                        <p:strVal val="visible"/>
                                      </p:to>
                                    </p:set>
                                    <p:animEffect transition="in" filter="fade">
                                      <p:cBhvr>
                                        <p:cTn id="70" dur="500"/>
                                        <p:tgtEl>
                                          <p:spTgt spid="3">
                                            <p:txEl>
                                              <p:pRg st="16" end="16"/>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3">
                                            <p:txEl>
                                              <p:pRg st="17" end="17"/>
                                            </p:txEl>
                                          </p:spTgt>
                                        </p:tgtEl>
                                        <p:attrNameLst>
                                          <p:attrName>style.visibility</p:attrName>
                                        </p:attrNameLst>
                                      </p:cBhvr>
                                      <p:to>
                                        <p:strVal val="visible"/>
                                      </p:to>
                                    </p:set>
                                    <p:animEffect transition="in" filter="fade">
                                      <p:cBhvr>
                                        <p:cTn id="73"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age I childhood non-Hodgkin lymphoma; drawing shows cancer in one group of lymph nodes. An inset shows a lymph node with a lymph vessel, an artery, and a vein. Lymphoma cells containing cancer are shown in the lymph node.">
            <a:extLst>
              <a:ext uri="{FF2B5EF4-FFF2-40B4-BE49-F238E27FC236}">
                <a16:creationId xmlns:a16="http://schemas.microsoft.com/office/drawing/2014/main" id="{1D332678-7658-49D7-A586-6861080DC5F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2912" y="1484019"/>
            <a:ext cx="3238825" cy="33566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F59B81-B22B-4355-BF3B-174F039F90DA}"/>
              </a:ext>
            </a:extLst>
          </p:cNvPr>
          <p:cNvSpPr txBox="1"/>
          <p:nvPr/>
        </p:nvSpPr>
        <p:spPr>
          <a:xfrm>
            <a:off x="2765181" y="1373480"/>
            <a:ext cx="1156355" cy="461665"/>
          </a:xfrm>
          <a:prstGeom prst="rect">
            <a:avLst/>
          </a:prstGeom>
          <a:noFill/>
        </p:spPr>
        <p:txBody>
          <a:bodyPr wrap="square">
            <a:spAutoFit/>
          </a:bodyPr>
          <a:lstStyle/>
          <a:p>
            <a:pPr algn="l" rtl="0" fontAlgn="base"/>
            <a:r>
              <a:rPr lang="en-US" sz="2400" b="1" i="0" dirty="0">
                <a:solidFill>
                  <a:schemeClr val="accent1">
                    <a:lumMod val="50000"/>
                  </a:schemeClr>
                </a:solidFill>
                <a:effectLst/>
              </a:rPr>
              <a:t>Stage I</a:t>
            </a:r>
          </a:p>
        </p:txBody>
      </p:sp>
      <p:sp>
        <p:nvSpPr>
          <p:cNvPr id="6" name="TextBox 5">
            <a:extLst>
              <a:ext uri="{FF2B5EF4-FFF2-40B4-BE49-F238E27FC236}">
                <a16:creationId xmlns:a16="http://schemas.microsoft.com/office/drawing/2014/main" id="{E632A396-9DE6-4FD5-AB10-C39B2BE9A4D0}"/>
              </a:ext>
            </a:extLst>
          </p:cNvPr>
          <p:cNvSpPr txBox="1"/>
          <p:nvPr/>
        </p:nvSpPr>
        <p:spPr>
          <a:xfrm>
            <a:off x="0" y="4993790"/>
            <a:ext cx="5091726" cy="830997"/>
          </a:xfrm>
          <a:prstGeom prst="rect">
            <a:avLst/>
          </a:prstGeom>
          <a:noFill/>
        </p:spPr>
        <p:txBody>
          <a:bodyPr wrap="square">
            <a:spAutoFit/>
          </a:bodyPr>
          <a:lstStyle/>
          <a:p>
            <a:pPr algn="ctr"/>
            <a:r>
              <a:rPr lang="en-US" sz="1200" b="1" i="0" dirty="0">
                <a:solidFill>
                  <a:srgbClr val="C00000"/>
                </a:solidFill>
                <a:effectLst/>
              </a:rPr>
              <a:t>Stage I childhood non-Hodgkin lymphoma</a:t>
            </a:r>
            <a:r>
              <a:rPr lang="en-US" sz="1200" b="1" i="0" dirty="0">
                <a:solidFill>
                  <a:schemeClr val="accent1">
                    <a:lumMod val="50000"/>
                  </a:schemeClr>
                </a:solidFill>
                <a:effectLst/>
              </a:rPr>
              <a:t>.</a:t>
            </a:r>
            <a:endParaRPr lang="el-GR" sz="1200" b="1" i="0" dirty="0">
              <a:solidFill>
                <a:schemeClr val="accent1">
                  <a:lumMod val="50000"/>
                </a:schemeClr>
              </a:solidFill>
              <a:effectLst/>
            </a:endParaRPr>
          </a:p>
          <a:p>
            <a:r>
              <a:rPr lang="el-GR" sz="1200" b="1" dirty="0">
                <a:solidFill>
                  <a:schemeClr val="accent1">
                    <a:lumMod val="50000"/>
                  </a:schemeClr>
                </a:solidFill>
              </a:rPr>
              <a:t>Διήθηση μονήρους (έξω) </a:t>
            </a:r>
            <a:r>
              <a:rPr lang="el-GR" sz="1200" b="1" dirty="0" err="1">
                <a:solidFill>
                  <a:schemeClr val="accent1">
                    <a:lumMod val="50000"/>
                  </a:schemeClr>
                </a:solidFill>
              </a:rPr>
              <a:t>λεμφαδενικής</a:t>
            </a:r>
            <a:r>
              <a:rPr lang="el-GR" sz="1200" b="1" dirty="0">
                <a:solidFill>
                  <a:schemeClr val="accent1">
                    <a:lumMod val="50000"/>
                  </a:schemeClr>
                </a:solidFill>
              </a:rPr>
              <a:t> περιοχής ή ενός λεμφικού οργάνου με εξαίρεση το </a:t>
            </a:r>
            <a:r>
              <a:rPr lang="el-GR" sz="1200" b="1" dirty="0" err="1">
                <a:solidFill>
                  <a:schemeClr val="accent1">
                    <a:lumMod val="50000"/>
                  </a:schemeClr>
                </a:solidFill>
              </a:rPr>
              <a:t>μεσοθωράκιο</a:t>
            </a:r>
            <a:r>
              <a:rPr lang="el-GR" sz="1200" b="1" dirty="0">
                <a:solidFill>
                  <a:schemeClr val="accent1">
                    <a:lumMod val="50000"/>
                  </a:schemeClr>
                </a:solidFill>
              </a:rPr>
              <a:t> ή την κοιλιά</a:t>
            </a:r>
            <a:r>
              <a:rPr lang="en-GB" sz="1200" b="1" dirty="0">
                <a:solidFill>
                  <a:schemeClr val="accent1">
                    <a:lumMod val="50000"/>
                  </a:schemeClr>
                </a:solidFill>
              </a:rPr>
              <a:t> </a:t>
            </a:r>
            <a:r>
              <a:rPr lang="nl-NL" sz="1200" b="1" dirty="0">
                <a:solidFill>
                  <a:schemeClr val="accent1">
                    <a:lumMod val="50000"/>
                  </a:schemeClr>
                </a:solidFill>
              </a:rPr>
              <a:t>(N; EN; B or S: EN-B, EN-S)</a:t>
            </a:r>
            <a:r>
              <a:rPr lang="en-US" sz="1200" b="1" dirty="0">
                <a:solidFill>
                  <a:schemeClr val="accent1">
                    <a:lumMod val="50000"/>
                  </a:schemeClr>
                </a:solidFill>
              </a:rPr>
              <a:t> </a:t>
            </a:r>
            <a:endParaRPr lang="el-GR" sz="1200" b="1" dirty="0">
              <a:solidFill>
                <a:schemeClr val="accent1">
                  <a:lumMod val="50000"/>
                </a:schemeClr>
              </a:solidFill>
            </a:endParaRPr>
          </a:p>
          <a:p>
            <a:r>
              <a:rPr lang="en-US" sz="1200" b="1" dirty="0">
                <a:solidFill>
                  <a:schemeClr val="accent1">
                    <a:lumMod val="50000"/>
                  </a:schemeClr>
                </a:solidFill>
              </a:rPr>
              <a:t>Abbreviations: B, bone; BM, bone marrow; EN, </a:t>
            </a:r>
            <a:r>
              <a:rPr lang="en-US" sz="1200" b="1" dirty="0" err="1">
                <a:solidFill>
                  <a:schemeClr val="accent1">
                    <a:lumMod val="50000"/>
                  </a:schemeClr>
                </a:solidFill>
              </a:rPr>
              <a:t>extranodal</a:t>
            </a:r>
            <a:r>
              <a:rPr lang="en-US" sz="1200" b="1" dirty="0">
                <a:solidFill>
                  <a:schemeClr val="accent1">
                    <a:lumMod val="50000"/>
                  </a:schemeClr>
                </a:solidFill>
              </a:rPr>
              <a:t>; N, nodal; S, skin</a:t>
            </a:r>
            <a:endParaRPr lang="el-GR" sz="1200" b="1" dirty="0">
              <a:solidFill>
                <a:schemeClr val="accent1">
                  <a:lumMod val="50000"/>
                </a:schemeClr>
              </a:solidFill>
            </a:endParaRPr>
          </a:p>
        </p:txBody>
      </p:sp>
      <p:pic>
        <p:nvPicPr>
          <p:cNvPr id="5124" name="Picture 4" descr="Stage II childhood non-Hodgkin lymphoma; drawing shows cancer in lymph node groups above and below the diaphragm, in the liver, and in the appendix. The colon and small intestine are also shown. An inset shows a lymph node with a lymph vessel, an artery, and a vein. Lymphoma cells containing cancer are shown in the lymph node.">
            <a:extLst>
              <a:ext uri="{FF2B5EF4-FFF2-40B4-BE49-F238E27FC236}">
                <a16:creationId xmlns:a16="http://schemas.microsoft.com/office/drawing/2014/main" id="{7E2FE0F1-E010-484E-B305-21F26278BC3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714034" y="1396720"/>
            <a:ext cx="3762901" cy="35279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E90E3DE-ABB9-44C9-AC5A-1026F7BBF8D0}"/>
              </a:ext>
            </a:extLst>
          </p:cNvPr>
          <p:cNvSpPr txBox="1"/>
          <p:nvPr/>
        </p:nvSpPr>
        <p:spPr>
          <a:xfrm>
            <a:off x="10484448" y="1179322"/>
            <a:ext cx="1137501" cy="461665"/>
          </a:xfrm>
          <a:prstGeom prst="rect">
            <a:avLst/>
          </a:prstGeom>
          <a:noFill/>
        </p:spPr>
        <p:txBody>
          <a:bodyPr wrap="square">
            <a:spAutoFit/>
          </a:bodyPr>
          <a:lstStyle/>
          <a:p>
            <a:pPr algn="l" rtl="0" fontAlgn="base"/>
            <a:r>
              <a:rPr lang="en-US" sz="2400" b="1" i="0" dirty="0">
                <a:solidFill>
                  <a:schemeClr val="accent1">
                    <a:lumMod val="50000"/>
                  </a:schemeClr>
                </a:solidFill>
                <a:effectLst/>
              </a:rPr>
              <a:t>Stage II</a:t>
            </a:r>
          </a:p>
        </p:txBody>
      </p:sp>
      <p:sp>
        <p:nvSpPr>
          <p:cNvPr id="13" name="TextBox 12">
            <a:extLst>
              <a:ext uri="{FF2B5EF4-FFF2-40B4-BE49-F238E27FC236}">
                <a16:creationId xmlns:a16="http://schemas.microsoft.com/office/drawing/2014/main" id="{DC8F283B-541E-4F61-BECB-41114CC5751C}"/>
              </a:ext>
            </a:extLst>
          </p:cNvPr>
          <p:cNvSpPr txBox="1"/>
          <p:nvPr/>
        </p:nvSpPr>
        <p:spPr>
          <a:xfrm>
            <a:off x="6215344" y="5078513"/>
            <a:ext cx="5541323" cy="1200329"/>
          </a:xfrm>
          <a:prstGeom prst="rect">
            <a:avLst/>
          </a:prstGeom>
          <a:noFill/>
        </p:spPr>
        <p:txBody>
          <a:bodyPr wrap="square">
            <a:spAutoFit/>
          </a:bodyPr>
          <a:lstStyle/>
          <a:p>
            <a:pPr algn="ctr"/>
            <a:r>
              <a:rPr lang="en-US" sz="1200" b="1" i="0" dirty="0">
                <a:solidFill>
                  <a:srgbClr val="C00000"/>
                </a:solidFill>
                <a:effectLst/>
              </a:rPr>
              <a:t>Stage II childhood non-Hodgkin lymphoma</a:t>
            </a:r>
            <a:endParaRPr lang="el-GR" sz="1200" b="1" dirty="0">
              <a:solidFill>
                <a:srgbClr val="C00000"/>
              </a:solidFill>
            </a:endParaRPr>
          </a:p>
          <a:p>
            <a:pPr algn="ctr"/>
            <a:r>
              <a:rPr lang="el-GR" sz="1200" b="1" dirty="0">
                <a:solidFill>
                  <a:schemeClr val="accent1">
                    <a:lumMod val="50000"/>
                  </a:schemeClr>
                </a:solidFill>
              </a:rPr>
              <a:t>Διήθηση δύο ή περισσοτέρων </a:t>
            </a:r>
            <a:r>
              <a:rPr lang="el-GR" sz="1200" b="1" dirty="0" err="1">
                <a:solidFill>
                  <a:schemeClr val="accent1">
                    <a:lumMod val="50000"/>
                  </a:schemeClr>
                </a:solidFill>
              </a:rPr>
              <a:t>λεμφαδενικών</a:t>
            </a:r>
            <a:r>
              <a:rPr lang="el-GR" sz="1200" b="1" dirty="0">
                <a:solidFill>
                  <a:schemeClr val="accent1">
                    <a:lumMod val="50000"/>
                  </a:schemeClr>
                </a:solidFill>
              </a:rPr>
              <a:t> περιοχών στην ίδια πλευρά του διαφράγματος ή εντοπισμένη διήθηση μιας </a:t>
            </a:r>
            <a:r>
              <a:rPr lang="el-GR" sz="1200" b="1" dirty="0" err="1">
                <a:solidFill>
                  <a:schemeClr val="accent1">
                    <a:lumMod val="50000"/>
                  </a:schemeClr>
                </a:solidFill>
              </a:rPr>
              <a:t>εξωλεμφαδενικής</a:t>
            </a:r>
            <a:r>
              <a:rPr lang="el-GR" sz="1200" b="1" dirty="0">
                <a:solidFill>
                  <a:schemeClr val="accent1">
                    <a:lumMod val="50000"/>
                  </a:schemeClr>
                </a:solidFill>
              </a:rPr>
              <a:t> περιοχής και λεμφαδένων στην ίδια πλευρά του διαφράγματος ή </a:t>
            </a:r>
            <a:r>
              <a:rPr lang="el-GR" sz="1200" b="1" dirty="0">
                <a:solidFill>
                  <a:srgbClr val="C00000"/>
                </a:solidFill>
              </a:rPr>
              <a:t>πλήρης εξαίρεση πρωτοπαθούς εστίας στο  ΓΕΣ (συνήθως στην </a:t>
            </a:r>
            <a:r>
              <a:rPr lang="el-GR" sz="1200" b="1" dirty="0" err="1">
                <a:solidFill>
                  <a:srgbClr val="C00000"/>
                </a:solidFill>
              </a:rPr>
              <a:t>ειλεοκολική</a:t>
            </a:r>
            <a:r>
              <a:rPr lang="el-GR" sz="1200" b="1" dirty="0">
                <a:solidFill>
                  <a:srgbClr val="C00000"/>
                </a:solidFill>
              </a:rPr>
              <a:t> καμπή), ± προσβολή επιχώριων </a:t>
            </a:r>
            <a:r>
              <a:rPr lang="el-GR" sz="1200" b="1" dirty="0" err="1">
                <a:solidFill>
                  <a:srgbClr val="C00000"/>
                </a:solidFill>
              </a:rPr>
              <a:t>μεσεντέριων</a:t>
            </a:r>
            <a:r>
              <a:rPr lang="el-GR" sz="1200" b="1" dirty="0">
                <a:solidFill>
                  <a:srgbClr val="C00000"/>
                </a:solidFill>
              </a:rPr>
              <a:t> λεμφαδένων </a:t>
            </a:r>
          </a:p>
        </p:txBody>
      </p:sp>
      <p:sp>
        <p:nvSpPr>
          <p:cNvPr id="14" name="TextBox 13">
            <a:extLst>
              <a:ext uri="{FF2B5EF4-FFF2-40B4-BE49-F238E27FC236}">
                <a16:creationId xmlns:a16="http://schemas.microsoft.com/office/drawing/2014/main" id="{1555E0A7-1717-4EA6-A014-12B8E0F1EEB8}"/>
              </a:ext>
            </a:extLst>
          </p:cNvPr>
          <p:cNvSpPr txBox="1"/>
          <p:nvPr/>
        </p:nvSpPr>
        <p:spPr>
          <a:xfrm>
            <a:off x="1286016" y="130568"/>
            <a:ext cx="8408709" cy="1200329"/>
          </a:xfrm>
          <a:prstGeom prst="rect">
            <a:avLst/>
          </a:prstGeom>
          <a:noFill/>
        </p:spPr>
        <p:txBody>
          <a:bodyPr wrap="square">
            <a:spAutoFit/>
          </a:bodyPr>
          <a:lstStyle/>
          <a:p>
            <a:pPr algn="ctr"/>
            <a:r>
              <a:rPr lang="el-GR" sz="2400" b="1" i="0" dirty="0">
                <a:solidFill>
                  <a:schemeClr val="accent1">
                    <a:lumMod val="50000"/>
                  </a:schemeClr>
                </a:solidFill>
                <a:effectLst/>
              </a:rPr>
              <a:t>Λέμφωμα μη-</a:t>
            </a:r>
            <a:r>
              <a:rPr lang="el-GR" sz="2400" b="1" i="0" dirty="0" err="1">
                <a:solidFill>
                  <a:schemeClr val="accent1">
                    <a:lumMod val="50000"/>
                  </a:schemeClr>
                </a:solidFill>
                <a:effectLst/>
              </a:rPr>
              <a:t>Hodgkin</a:t>
            </a:r>
            <a:endParaRPr lang="el-GR" sz="2400" b="1" i="0" dirty="0">
              <a:solidFill>
                <a:schemeClr val="accent1">
                  <a:lumMod val="50000"/>
                </a:schemeClr>
              </a:solidFill>
              <a:effectLst/>
            </a:endParaRPr>
          </a:p>
          <a:p>
            <a:pPr algn="ctr"/>
            <a:r>
              <a:rPr lang="el-GR" sz="2400" b="1" dirty="0" err="1">
                <a:solidFill>
                  <a:schemeClr val="accent1">
                    <a:lumMod val="50000"/>
                  </a:schemeClr>
                </a:solidFill>
              </a:rPr>
              <a:t>Σταδιοποίηση</a:t>
            </a:r>
            <a:endParaRPr lang="en-GB" sz="2400" b="1" dirty="0">
              <a:solidFill>
                <a:schemeClr val="accent1">
                  <a:lumMod val="50000"/>
                </a:schemeClr>
              </a:solidFill>
            </a:endParaRPr>
          </a:p>
          <a:p>
            <a:pPr algn="ctr"/>
            <a:r>
              <a:rPr lang="en-US" sz="2400" b="0" i="0" dirty="0">
                <a:solidFill>
                  <a:schemeClr val="accent1">
                    <a:lumMod val="50000"/>
                  </a:schemeClr>
                </a:solidFill>
                <a:effectLst/>
                <a:latin typeface="Times New Roman" panose="02020603050405020304" pitchFamily="18" charset="0"/>
              </a:rPr>
              <a:t> International Pediatric Non-Hodgkin Lymphoma Staging System</a:t>
            </a:r>
            <a:endParaRPr lang="el-GR" sz="2400" b="1" dirty="0">
              <a:solidFill>
                <a:schemeClr val="accent1">
                  <a:lumMod val="50000"/>
                </a:schemeClr>
              </a:solidFill>
            </a:endParaRPr>
          </a:p>
        </p:txBody>
      </p:sp>
      <p:pic>
        <p:nvPicPr>
          <p:cNvPr id="16" name="Picture 7">
            <a:extLst>
              <a:ext uri="{FF2B5EF4-FFF2-40B4-BE49-F238E27FC236}">
                <a16:creationId xmlns:a16="http://schemas.microsoft.com/office/drawing/2014/main" id="{167112E1-D3F0-46B4-A009-214E3F631F7F}"/>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154" y="249806"/>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8E544320-FC99-40D9-AF58-094358022C1D}"/>
              </a:ext>
            </a:extLst>
          </p:cNvPr>
          <p:cNvSpPr txBox="1"/>
          <p:nvPr/>
        </p:nvSpPr>
        <p:spPr>
          <a:xfrm>
            <a:off x="246653" y="6408139"/>
            <a:ext cx="6193410" cy="400110"/>
          </a:xfrm>
          <a:prstGeom prst="rect">
            <a:avLst/>
          </a:prstGeom>
          <a:noFill/>
        </p:spPr>
        <p:txBody>
          <a:bodyPr wrap="square">
            <a:spAutoFit/>
          </a:bodyPr>
          <a:lstStyle/>
          <a:p>
            <a:r>
              <a:rPr lang="en-US" sz="1000" b="1" i="0" dirty="0" err="1">
                <a:solidFill>
                  <a:schemeClr val="bg1"/>
                </a:solidFill>
                <a:effectLst/>
              </a:rPr>
              <a:t>Rosolen</a:t>
            </a:r>
            <a:r>
              <a:rPr lang="en-US" sz="1000" b="1" i="0" dirty="0">
                <a:solidFill>
                  <a:schemeClr val="bg1"/>
                </a:solidFill>
                <a:effectLst/>
              </a:rPr>
              <a:t> A, Perkins SL, Pinkerton CR, et al. Revised International Pediatric Non-Hodgkin Lymphoma Staging System. </a:t>
            </a:r>
            <a:r>
              <a:rPr lang="en-US" sz="1000" b="1" i="1" dirty="0">
                <a:solidFill>
                  <a:schemeClr val="bg1"/>
                </a:solidFill>
                <a:effectLst/>
              </a:rPr>
              <a:t>J Clin Oncol</a:t>
            </a:r>
            <a:r>
              <a:rPr lang="en-US" sz="1000" b="1" i="0" dirty="0">
                <a:solidFill>
                  <a:schemeClr val="bg1"/>
                </a:solidFill>
                <a:effectLst/>
              </a:rPr>
              <a:t>. 2015;33(18):2112-2118. doi:10.1200/JCO.2014.59.7203</a:t>
            </a:r>
            <a:endParaRPr lang="el-GR" sz="1000" b="1" dirty="0">
              <a:solidFill>
                <a:schemeClr val="bg1"/>
              </a:solidFill>
            </a:endParaRPr>
          </a:p>
        </p:txBody>
      </p:sp>
    </p:spTree>
    <p:extLst>
      <p:ext uri="{BB962C8B-B14F-4D97-AF65-F5344CB8AC3E}">
        <p14:creationId xmlns:p14="http://schemas.microsoft.com/office/powerpoint/2010/main" val="387966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500"/>
                                        <p:tgtEl>
                                          <p:spTgt spid="51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tage III childhood non-Hodgkin lymphoma; drawing shows cancer in lymph node groups above and below the diaphragm, in the chest, and throughout the abdomen in the liver, spleen, small intestines, and appendix. The colon is also shown. An inset shows a lymph node with a lymph vessel, an artery, and a vein. Lymphoma cells containing cancer are shown in the lymph node.">
            <a:extLst>
              <a:ext uri="{FF2B5EF4-FFF2-40B4-BE49-F238E27FC236}">
                <a16:creationId xmlns:a16="http://schemas.microsoft.com/office/drawing/2014/main" id="{AEAE4E62-9347-4FA4-8A39-990635A451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8092" y="1644729"/>
            <a:ext cx="3987523" cy="42971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4C0B3E-D848-4A0B-8A3D-F81CFE5D6F08}"/>
              </a:ext>
            </a:extLst>
          </p:cNvPr>
          <p:cNvSpPr txBox="1"/>
          <p:nvPr/>
        </p:nvSpPr>
        <p:spPr>
          <a:xfrm>
            <a:off x="3051445" y="1678422"/>
            <a:ext cx="2014194" cy="461665"/>
          </a:xfrm>
          <a:prstGeom prst="rect">
            <a:avLst/>
          </a:prstGeom>
          <a:noFill/>
        </p:spPr>
        <p:txBody>
          <a:bodyPr wrap="square">
            <a:spAutoFit/>
          </a:bodyPr>
          <a:lstStyle/>
          <a:p>
            <a:pPr algn="l" rtl="0" fontAlgn="base"/>
            <a:r>
              <a:rPr lang="en-US" sz="2400" b="1" i="0" dirty="0">
                <a:solidFill>
                  <a:schemeClr val="accent1">
                    <a:lumMod val="50000"/>
                  </a:schemeClr>
                </a:solidFill>
                <a:effectLst/>
              </a:rPr>
              <a:t>Stage III</a:t>
            </a:r>
          </a:p>
        </p:txBody>
      </p:sp>
      <p:sp>
        <p:nvSpPr>
          <p:cNvPr id="6" name="TextBox 5">
            <a:extLst>
              <a:ext uri="{FF2B5EF4-FFF2-40B4-BE49-F238E27FC236}">
                <a16:creationId xmlns:a16="http://schemas.microsoft.com/office/drawing/2014/main" id="{0B08AB29-33C6-4244-935F-DAC9456F1B22}"/>
              </a:ext>
            </a:extLst>
          </p:cNvPr>
          <p:cNvSpPr txBox="1"/>
          <p:nvPr/>
        </p:nvSpPr>
        <p:spPr>
          <a:xfrm>
            <a:off x="4305615" y="1909255"/>
            <a:ext cx="7100819" cy="4401205"/>
          </a:xfrm>
          <a:prstGeom prst="rect">
            <a:avLst/>
          </a:prstGeom>
          <a:noFill/>
        </p:spPr>
        <p:txBody>
          <a:bodyPr wrap="square">
            <a:spAutoFit/>
          </a:bodyPr>
          <a:lstStyle/>
          <a:p>
            <a:pPr algn="ctr"/>
            <a:r>
              <a:rPr lang="en-US" sz="1400" b="1" i="0" dirty="0">
                <a:solidFill>
                  <a:srgbClr val="C00000"/>
                </a:solidFill>
                <a:effectLst/>
              </a:rPr>
              <a:t>Stage III childhood non-Hodgkin lymphoma</a:t>
            </a:r>
            <a:endParaRPr lang="el-GR" sz="1400" b="1" i="0" dirty="0">
              <a:solidFill>
                <a:srgbClr val="C00000"/>
              </a:solidFill>
              <a:effectLst/>
            </a:endParaRPr>
          </a:p>
          <a:p>
            <a:pPr algn="ctr"/>
            <a:endParaRPr lang="el-GR" sz="1400" b="1" i="0" dirty="0">
              <a:solidFill>
                <a:srgbClr val="C00000"/>
              </a:solidFill>
              <a:effectLst/>
            </a:endParaRPr>
          </a:p>
          <a:p>
            <a:pPr marL="285750" indent="-285750" algn="just">
              <a:buClr>
                <a:schemeClr val="accent1">
                  <a:lumMod val="50000"/>
                </a:schemeClr>
              </a:buClr>
              <a:buFont typeface="Arial" panose="020B0604020202020204" pitchFamily="34" charset="0"/>
              <a:buChar char="•"/>
            </a:pPr>
            <a:r>
              <a:rPr lang="el-GR" sz="1400" b="1" dirty="0">
                <a:solidFill>
                  <a:schemeClr val="accent1">
                    <a:lumMod val="50000"/>
                  </a:schemeClr>
                </a:solidFill>
              </a:rPr>
              <a:t>Διήθηση </a:t>
            </a:r>
            <a:r>
              <a:rPr lang="el-GR" sz="1400" b="1" dirty="0" err="1">
                <a:solidFill>
                  <a:schemeClr val="accent1">
                    <a:lumMod val="50000"/>
                  </a:schemeClr>
                </a:solidFill>
              </a:rPr>
              <a:t>λεμφαδενικών</a:t>
            </a:r>
            <a:r>
              <a:rPr lang="el-GR" sz="1400" b="1" dirty="0">
                <a:solidFill>
                  <a:schemeClr val="accent1">
                    <a:lumMod val="50000"/>
                  </a:schemeClr>
                </a:solidFill>
              </a:rPr>
              <a:t> περιοχών ή λεμφικών οργάνων σε αμφότερες πλευρές του διαφράγματος ή </a:t>
            </a:r>
          </a:p>
          <a:p>
            <a:pPr marL="285750" indent="-285750" algn="just">
              <a:buClr>
                <a:schemeClr val="accent1">
                  <a:lumMod val="50000"/>
                </a:schemeClr>
              </a:buClr>
              <a:buFont typeface="Arial" panose="020B0604020202020204" pitchFamily="34" charset="0"/>
              <a:buChar char="•"/>
            </a:pPr>
            <a:endParaRPr lang="el-GR" sz="1400" b="1" dirty="0">
              <a:solidFill>
                <a:schemeClr val="accent1">
                  <a:lumMod val="50000"/>
                </a:schemeClr>
              </a:solidFill>
            </a:endParaRPr>
          </a:p>
          <a:p>
            <a:pPr marL="285750" indent="-285750" algn="just">
              <a:buClr>
                <a:schemeClr val="accent1">
                  <a:lumMod val="50000"/>
                </a:schemeClr>
              </a:buClr>
              <a:buFont typeface="Arial" panose="020B0604020202020204" pitchFamily="34" charset="0"/>
              <a:buChar char="•"/>
            </a:pPr>
            <a:r>
              <a:rPr lang="el-GR" sz="1400" b="1" dirty="0">
                <a:solidFill>
                  <a:schemeClr val="accent1">
                    <a:lumMod val="50000"/>
                  </a:schemeClr>
                </a:solidFill>
              </a:rPr>
              <a:t>Διήθηση δύο ή περισσοτέρων </a:t>
            </a:r>
            <a:r>
              <a:rPr lang="el-GR" sz="1400" b="1" dirty="0" err="1">
                <a:solidFill>
                  <a:schemeClr val="accent1">
                    <a:lumMod val="50000"/>
                  </a:schemeClr>
                </a:solidFill>
              </a:rPr>
              <a:t>εξωλεμφαδενικών</a:t>
            </a:r>
            <a:r>
              <a:rPr lang="el-GR" sz="1400" b="1" dirty="0">
                <a:solidFill>
                  <a:schemeClr val="accent1">
                    <a:lumMod val="50000"/>
                  </a:schemeClr>
                </a:solidFill>
              </a:rPr>
              <a:t> περιοχών στην ίδια πλευρά του διαφράγματος ή </a:t>
            </a:r>
          </a:p>
          <a:p>
            <a:pPr marL="285750" indent="-285750" algn="just">
              <a:buClr>
                <a:schemeClr val="accent1">
                  <a:lumMod val="50000"/>
                </a:schemeClr>
              </a:buClr>
              <a:buFont typeface="Arial" panose="020B0604020202020204" pitchFamily="34" charset="0"/>
              <a:buChar char="•"/>
            </a:pPr>
            <a:endParaRPr lang="el-GR" sz="1400" b="1" dirty="0">
              <a:solidFill>
                <a:schemeClr val="accent1">
                  <a:lumMod val="50000"/>
                </a:schemeClr>
              </a:solidFill>
            </a:endParaRPr>
          </a:p>
          <a:p>
            <a:pPr marL="285750" indent="-285750" algn="just">
              <a:buClr>
                <a:schemeClr val="accent1">
                  <a:lumMod val="50000"/>
                </a:schemeClr>
              </a:buClr>
              <a:buFont typeface="Arial" panose="020B0604020202020204" pitchFamily="34" charset="0"/>
              <a:buChar char="•"/>
            </a:pPr>
            <a:r>
              <a:rPr lang="el-GR" sz="1400" b="1" dirty="0">
                <a:solidFill>
                  <a:schemeClr val="accent1">
                    <a:lumMod val="50000"/>
                  </a:schemeClr>
                </a:solidFill>
              </a:rPr>
              <a:t>Ενδοθωρακική νόσος συμπεριλαμβανομένου του </a:t>
            </a:r>
            <a:r>
              <a:rPr lang="el-GR" sz="1400" b="1" dirty="0" err="1">
                <a:solidFill>
                  <a:schemeClr val="accent1">
                    <a:lumMod val="50000"/>
                  </a:schemeClr>
                </a:solidFill>
              </a:rPr>
              <a:t>μεσοθωρακίου</a:t>
            </a:r>
            <a:r>
              <a:rPr lang="el-GR" sz="1400" b="1" dirty="0">
                <a:solidFill>
                  <a:schemeClr val="accent1">
                    <a:lumMod val="50000"/>
                  </a:schemeClr>
                </a:solidFill>
              </a:rPr>
              <a:t>, πνευμονικών </a:t>
            </a:r>
            <a:r>
              <a:rPr lang="el-GR" sz="1400" b="1" dirty="0" err="1">
                <a:solidFill>
                  <a:schemeClr val="accent1">
                    <a:lumMod val="50000"/>
                  </a:schemeClr>
                </a:solidFill>
              </a:rPr>
              <a:t>πύλων</a:t>
            </a:r>
            <a:r>
              <a:rPr lang="el-GR" sz="1400" b="1" dirty="0">
                <a:solidFill>
                  <a:schemeClr val="accent1">
                    <a:lumMod val="50000"/>
                  </a:schemeClr>
                </a:solidFill>
              </a:rPr>
              <a:t>, πνευμονικού παρεγχύματος,, </a:t>
            </a:r>
            <a:r>
              <a:rPr lang="el-GR" sz="1400" b="1" dirty="0" err="1">
                <a:solidFill>
                  <a:schemeClr val="accent1">
                    <a:lumMod val="50000"/>
                  </a:schemeClr>
                </a:solidFill>
              </a:rPr>
              <a:t>υπεζωκότα</a:t>
            </a:r>
            <a:r>
              <a:rPr lang="el-GR" sz="1400" b="1" dirty="0">
                <a:solidFill>
                  <a:schemeClr val="accent1">
                    <a:lumMod val="50000"/>
                  </a:schemeClr>
                </a:solidFill>
              </a:rPr>
              <a:t>, ή θύμου αδένα) ή</a:t>
            </a:r>
          </a:p>
          <a:p>
            <a:pPr marL="285750" indent="-285750" algn="just">
              <a:buClr>
                <a:schemeClr val="accent1">
                  <a:lumMod val="50000"/>
                </a:schemeClr>
              </a:buClr>
              <a:buFont typeface="Arial" panose="020B0604020202020204" pitchFamily="34" charset="0"/>
              <a:buChar char="•"/>
            </a:pPr>
            <a:endParaRPr lang="el-GR" sz="1400" b="1" dirty="0">
              <a:solidFill>
                <a:schemeClr val="accent1">
                  <a:lumMod val="50000"/>
                </a:schemeClr>
              </a:solidFill>
            </a:endParaRPr>
          </a:p>
          <a:p>
            <a:pPr marL="285750" indent="-285750" algn="just">
              <a:buClr>
                <a:schemeClr val="accent1">
                  <a:lumMod val="50000"/>
                </a:schemeClr>
              </a:buClr>
              <a:buFont typeface="Arial" panose="020B0604020202020204" pitchFamily="34" charset="0"/>
              <a:buChar char="•"/>
            </a:pPr>
            <a:r>
              <a:rPr lang="el-GR" sz="1400" b="1" dirty="0" err="1">
                <a:solidFill>
                  <a:schemeClr val="accent1">
                    <a:lumMod val="50000"/>
                  </a:schemeClr>
                </a:solidFill>
              </a:rPr>
              <a:t>Ενδοκοιλιακή</a:t>
            </a:r>
            <a:r>
              <a:rPr lang="el-GR" sz="1400" b="1" dirty="0">
                <a:solidFill>
                  <a:schemeClr val="accent1">
                    <a:lumMod val="50000"/>
                  </a:schemeClr>
                </a:solidFill>
              </a:rPr>
              <a:t> και </a:t>
            </a:r>
            <a:r>
              <a:rPr lang="el-GR" sz="1400" b="1" dirty="0" err="1">
                <a:solidFill>
                  <a:schemeClr val="accent1">
                    <a:lumMod val="50000"/>
                  </a:schemeClr>
                </a:solidFill>
              </a:rPr>
              <a:t>οπισθοπεριτοναϊκή</a:t>
            </a:r>
            <a:r>
              <a:rPr lang="el-GR" sz="1400" b="1" dirty="0">
                <a:solidFill>
                  <a:schemeClr val="accent1">
                    <a:lumMod val="50000"/>
                  </a:schemeClr>
                </a:solidFill>
              </a:rPr>
              <a:t> νόσος, συμπεριλαμβανομένου του  ήπατος, </a:t>
            </a:r>
            <a:r>
              <a:rPr lang="el-GR" sz="1400" b="1" dirty="0" err="1">
                <a:solidFill>
                  <a:schemeClr val="accent1">
                    <a:lumMod val="50000"/>
                  </a:schemeClr>
                </a:solidFill>
              </a:rPr>
              <a:t>σπληνός</a:t>
            </a:r>
            <a:r>
              <a:rPr lang="el-GR" sz="1400" b="1" dirty="0">
                <a:solidFill>
                  <a:schemeClr val="accent1">
                    <a:lumMod val="50000"/>
                  </a:schemeClr>
                </a:solidFill>
              </a:rPr>
              <a:t>, νεφρών και/ή των ωοθηκών, ανεξάρτητα από το βαθμό εξαίρεσης ή</a:t>
            </a:r>
          </a:p>
          <a:p>
            <a:pPr marL="285750" indent="-285750" algn="just">
              <a:buClr>
                <a:schemeClr val="accent1">
                  <a:lumMod val="50000"/>
                </a:schemeClr>
              </a:buClr>
              <a:buFont typeface="Arial" panose="020B0604020202020204" pitchFamily="34" charset="0"/>
              <a:buChar char="•"/>
            </a:pPr>
            <a:endParaRPr lang="el-GR" sz="1400" b="1" dirty="0">
              <a:solidFill>
                <a:schemeClr val="accent1">
                  <a:lumMod val="50000"/>
                </a:schemeClr>
              </a:solidFill>
            </a:endParaRPr>
          </a:p>
          <a:p>
            <a:pPr marL="285750" indent="-285750" algn="just">
              <a:buClr>
                <a:schemeClr val="accent1">
                  <a:lumMod val="50000"/>
                </a:schemeClr>
              </a:buClr>
              <a:buFont typeface="Arial" panose="020B0604020202020204" pitchFamily="34" charset="0"/>
              <a:buChar char="•"/>
            </a:pPr>
            <a:r>
              <a:rPr lang="el-GR" sz="1400" b="1" dirty="0">
                <a:solidFill>
                  <a:schemeClr val="accent1">
                    <a:lumMod val="50000"/>
                  </a:schemeClr>
                </a:solidFill>
              </a:rPr>
              <a:t>Οποιοσδήποτε παρασπονδυλικός ή </a:t>
            </a:r>
            <a:r>
              <a:rPr lang="el-GR" sz="1400" b="1" dirty="0" err="1">
                <a:solidFill>
                  <a:schemeClr val="accent1">
                    <a:lumMod val="50000"/>
                  </a:schemeClr>
                </a:solidFill>
              </a:rPr>
              <a:t>επισκληρίδιος</a:t>
            </a:r>
            <a:r>
              <a:rPr lang="el-GR" sz="1400" b="1" dirty="0">
                <a:solidFill>
                  <a:schemeClr val="accent1">
                    <a:lumMod val="50000"/>
                  </a:schemeClr>
                </a:solidFill>
              </a:rPr>
              <a:t> όγκος, ανεξάρτητα από το εάν εμπλέκονται άλλες ανατομικές θέσεις ή</a:t>
            </a:r>
          </a:p>
          <a:p>
            <a:pPr algn="just">
              <a:buClr>
                <a:schemeClr val="accent1">
                  <a:lumMod val="50000"/>
                </a:schemeClr>
              </a:buClr>
            </a:pPr>
            <a:r>
              <a:rPr lang="el-GR" sz="1400" b="1" dirty="0">
                <a:solidFill>
                  <a:schemeClr val="accent1">
                    <a:lumMod val="50000"/>
                  </a:schemeClr>
                </a:solidFill>
              </a:rPr>
              <a:t> </a:t>
            </a:r>
          </a:p>
          <a:p>
            <a:pPr marL="285750" indent="-285750" algn="just">
              <a:buClr>
                <a:schemeClr val="accent1">
                  <a:lumMod val="50000"/>
                </a:schemeClr>
              </a:buClr>
              <a:buFont typeface="Arial" panose="020B0604020202020204" pitchFamily="34" charset="0"/>
              <a:buChar char="•"/>
            </a:pPr>
            <a:r>
              <a:rPr lang="el-GR" sz="1400" b="1" dirty="0">
                <a:solidFill>
                  <a:schemeClr val="accent1">
                    <a:lumMod val="50000"/>
                  </a:schemeClr>
                </a:solidFill>
              </a:rPr>
              <a:t>Μεμονωμένη οστική εντόπιση (Β) με ταυτόχρονη συμμετοχή EN και/ή μη επιχώριων λεμφαδένων Ν</a:t>
            </a:r>
          </a:p>
          <a:p>
            <a:endParaRPr lang="el-GR" sz="1400" b="1" dirty="0">
              <a:solidFill>
                <a:schemeClr val="accent1">
                  <a:lumMod val="50000"/>
                </a:schemeClr>
              </a:solidFill>
            </a:endParaRPr>
          </a:p>
        </p:txBody>
      </p:sp>
      <p:pic>
        <p:nvPicPr>
          <p:cNvPr id="14" name="Picture 7">
            <a:extLst>
              <a:ext uri="{FF2B5EF4-FFF2-40B4-BE49-F238E27FC236}">
                <a16:creationId xmlns:a16="http://schemas.microsoft.com/office/drawing/2014/main" id="{7F874E1D-BAAD-40C0-B519-9F3D9E21E895}"/>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8967" y="87218"/>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a:extLst>
              <a:ext uri="{FF2B5EF4-FFF2-40B4-BE49-F238E27FC236}">
                <a16:creationId xmlns:a16="http://schemas.microsoft.com/office/drawing/2014/main" id="{BB04DFDE-8B26-4F93-9E29-6653A8B83919}"/>
              </a:ext>
            </a:extLst>
          </p:cNvPr>
          <p:cNvSpPr txBox="1"/>
          <p:nvPr/>
        </p:nvSpPr>
        <p:spPr>
          <a:xfrm>
            <a:off x="1286016" y="130568"/>
            <a:ext cx="8408709" cy="1200329"/>
          </a:xfrm>
          <a:prstGeom prst="rect">
            <a:avLst/>
          </a:prstGeom>
          <a:noFill/>
        </p:spPr>
        <p:txBody>
          <a:bodyPr wrap="square">
            <a:spAutoFit/>
          </a:bodyPr>
          <a:lstStyle/>
          <a:p>
            <a:pPr algn="ctr"/>
            <a:r>
              <a:rPr lang="el-GR" sz="2400" b="1" i="0" dirty="0">
                <a:solidFill>
                  <a:schemeClr val="accent1">
                    <a:lumMod val="50000"/>
                  </a:schemeClr>
                </a:solidFill>
                <a:effectLst/>
              </a:rPr>
              <a:t>Λέμφωμα μη-</a:t>
            </a:r>
            <a:r>
              <a:rPr lang="el-GR" sz="2400" b="1" i="0" dirty="0" err="1">
                <a:solidFill>
                  <a:schemeClr val="accent1">
                    <a:lumMod val="50000"/>
                  </a:schemeClr>
                </a:solidFill>
                <a:effectLst/>
              </a:rPr>
              <a:t>Hodgkin</a:t>
            </a:r>
            <a:endParaRPr lang="el-GR" sz="2400" b="1" i="0" dirty="0">
              <a:solidFill>
                <a:schemeClr val="accent1">
                  <a:lumMod val="50000"/>
                </a:schemeClr>
              </a:solidFill>
              <a:effectLst/>
            </a:endParaRPr>
          </a:p>
          <a:p>
            <a:pPr algn="ctr"/>
            <a:r>
              <a:rPr lang="el-GR" sz="2400" b="1" dirty="0" err="1">
                <a:solidFill>
                  <a:schemeClr val="accent1">
                    <a:lumMod val="50000"/>
                  </a:schemeClr>
                </a:solidFill>
              </a:rPr>
              <a:t>Σταδιοποίηση</a:t>
            </a:r>
            <a:endParaRPr lang="en-GB" sz="2400" b="1" dirty="0">
              <a:solidFill>
                <a:schemeClr val="accent1">
                  <a:lumMod val="50000"/>
                </a:schemeClr>
              </a:solidFill>
            </a:endParaRPr>
          </a:p>
          <a:p>
            <a:pPr algn="ctr"/>
            <a:r>
              <a:rPr lang="en-US" sz="2400" b="0" i="0" dirty="0">
                <a:solidFill>
                  <a:schemeClr val="accent1">
                    <a:lumMod val="50000"/>
                  </a:schemeClr>
                </a:solidFill>
                <a:effectLst/>
                <a:latin typeface="Times New Roman" panose="02020603050405020304" pitchFamily="18" charset="0"/>
              </a:rPr>
              <a:t> International Pediatric Non-Hodgkin Lymphoma Staging System</a:t>
            </a:r>
            <a:endParaRPr lang="el-GR" sz="2400" b="1" dirty="0">
              <a:solidFill>
                <a:schemeClr val="accent1">
                  <a:lumMod val="50000"/>
                </a:schemeClr>
              </a:solidFill>
            </a:endParaRPr>
          </a:p>
        </p:txBody>
      </p:sp>
      <p:sp>
        <p:nvSpPr>
          <p:cNvPr id="23" name="TextBox 22">
            <a:extLst>
              <a:ext uri="{FF2B5EF4-FFF2-40B4-BE49-F238E27FC236}">
                <a16:creationId xmlns:a16="http://schemas.microsoft.com/office/drawing/2014/main" id="{335C9B78-B398-4DD2-B585-A4610A819C97}"/>
              </a:ext>
            </a:extLst>
          </p:cNvPr>
          <p:cNvSpPr txBox="1"/>
          <p:nvPr/>
        </p:nvSpPr>
        <p:spPr>
          <a:xfrm>
            <a:off x="246653" y="6408139"/>
            <a:ext cx="6193410" cy="400110"/>
          </a:xfrm>
          <a:prstGeom prst="rect">
            <a:avLst/>
          </a:prstGeom>
          <a:noFill/>
        </p:spPr>
        <p:txBody>
          <a:bodyPr wrap="square">
            <a:spAutoFit/>
          </a:bodyPr>
          <a:lstStyle/>
          <a:p>
            <a:r>
              <a:rPr lang="en-US" sz="1000" b="1" i="0" dirty="0" err="1">
                <a:solidFill>
                  <a:schemeClr val="bg1"/>
                </a:solidFill>
                <a:effectLst/>
              </a:rPr>
              <a:t>Rosolen</a:t>
            </a:r>
            <a:r>
              <a:rPr lang="en-US" sz="1000" b="1" i="0" dirty="0">
                <a:solidFill>
                  <a:schemeClr val="bg1"/>
                </a:solidFill>
                <a:effectLst/>
              </a:rPr>
              <a:t> A, Perkins SL, Pinkerton CR, et al. Revised International Pediatric Non-Hodgkin Lymphoma Staging System. </a:t>
            </a:r>
            <a:r>
              <a:rPr lang="en-US" sz="1000" b="1" i="1" dirty="0">
                <a:solidFill>
                  <a:schemeClr val="bg1"/>
                </a:solidFill>
                <a:effectLst/>
              </a:rPr>
              <a:t>J Clin Oncol</a:t>
            </a:r>
            <a:r>
              <a:rPr lang="en-US" sz="1000" b="1" i="0" dirty="0">
                <a:solidFill>
                  <a:schemeClr val="bg1"/>
                </a:solidFill>
                <a:effectLst/>
              </a:rPr>
              <a:t>. 2015;33(18):2112-2118. doi:10.1200/JCO.2014.59.7203</a:t>
            </a:r>
            <a:endParaRPr lang="el-GR" sz="1000" b="1" dirty="0">
              <a:solidFill>
                <a:schemeClr val="bg1"/>
              </a:solidFill>
            </a:endParaRPr>
          </a:p>
        </p:txBody>
      </p:sp>
    </p:spTree>
    <p:extLst>
      <p:ext uri="{BB962C8B-B14F-4D97-AF65-F5344CB8AC3E}">
        <p14:creationId xmlns:p14="http://schemas.microsoft.com/office/powerpoint/2010/main" val="355573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tage IV childhood non-Hodgkin lymphoma; drawing shows the brain, spinal cord, and cerebrospinal fluid in and around the brain and spinal cord. An inset shows cancer in the bone marrow.">
            <a:extLst>
              <a:ext uri="{FF2B5EF4-FFF2-40B4-BE49-F238E27FC236}">
                <a16:creationId xmlns:a16="http://schemas.microsoft.com/office/drawing/2014/main" id="{09D4584A-5440-4603-8ADF-F982CB0ED10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2381" y="1571075"/>
            <a:ext cx="3684744" cy="33402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3B500BF-52A8-4276-8D69-0BDD3B2A212A}"/>
              </a:ext>
            </a:extLst>
          </p:cNvPr>
          <p:cNvSpPr txBox="1"/>
          <p:nvPr/>
        </p:nvSpPr>
        <p:spPr>
          <a:xfrm>
            <a:off x="333272" y="1354562"/>
            <a:ext cx="1467439" cy="461665"/>
          </a:xfrm>
          <a:prstGeom prst="rect">
            <a:avLst/>
          </a:prstGeom>
          <a:noFill/>
        </p:spPr>
        <p:txBody>
          <a:bodyPr wrap="square">
            <a:spAutoFit/>
          </a:bodyPr>
          <a:lstStyle/>
          <a:p>
            <a:pPr algn="l" rtl="0" fontAlgn="base"/>
            <a:r>
              <a:rPr lang="en-US" sz="2400" b="1" i="0" dirty="0">
                <a:solidFill>
                  <a:schemeClr val="accent1">
                    <a:lumMod val="50000"/>
                  </a:schemeClr>
                </a:solidFill>
                <a:effectLst/>
              </a:rPr>
              <a:t>Stage IV</a:t>
            </a:r>
          </a:p>
        </p:txBody>
      </p:sp>
      <p:sp>
        <p:nvSpPr>
          <p:cNvPr id="11" name="TextBox 10">
            <a:extLst>
              <a:ext uri="{FF2B5EF4-FFF2-40B4-BE49-F238E27FC236}">
                <a16:creationId xmlns:a16="http://schemas.microsoft.com/office/drawing/2014/main" id="{E8F9F429-5125-4184-B064-9EEC317A07CD}"/>
              </a:ext>
            </a:extLst>
          </p:cNvPr>
          <p:cNvSpPr txBox="1"/>
          <p:nvPr/>
        </p:nvSpPr>
        <p:spPr>
          <a:xfrm>
            <a:off x="138967" y="5050788"/>
            <a:ext cx="4868409" cy="1169551"/>
          </a:xfrm>
          <a:prstGeom prst="rect">
            <a:avLst/>
          </a:prstGeom>
          <a:noFill/>
        </p:spPr>
        <p:txBody>
          <a:bodyPr wrap="square">
            <a:spAutoFit/>
          </a:bodyPr>
          <a:lstStyle/>
          <a:p>
            <a:pPr algn="ctr"/>
            <a:r>
              <a:rPr lang="en-US" sz="1400" b="1" i="0" dirty="0">
                <a:solidFill>
                  <a:srgbClr val="C00000"/>
                </a:solidFill>
                <a:effectLst/>
              </a:rPr>
              <a:t>Stage IV childhood non-Hodgkin lymphoma</a:t>
            </a:r>
            <a:endParaRPr lang="el-GR" sz="1400" b="1" i="0" dirty="0">
              <a:solidFill>
                <a:srgbClr val="C00000"/>
              </a:solidFill>
              <a:effectLst/>
            </a:endParaRPr>
          </a:p>
          <a:p>
            <a:pPr algn="ctr"/>
            <a:r>
              <a:rPr lang="el-GR" sz="1400" b="1" dirty="0">
                <a:solidFill>
                  <a:schemeClr val="accent1">
                    <a:lumMod val="50000"/>
                  </a:schemeClr>
                </a:solidFill>
              </a:rPr>
              <a:t>Οποιοδήποτε από τις παραπάνω εντοπίσεις  με αρχική συμμετοχή του ΚΝΣ (στάδιο IV ΚΝΣ), ΒΜ (στάδιο IV ΒΜ) ή και των δύο (στάδιο IV συνδυασμένη) με βάση τις συμβατικές μεθόδους</a:t>
            </a:r>
            <a:endParaRPr lang="el-GR" sz="1400" b="1" i="0" dirty="0">
              <a:solidFill>
                <a:schemeClr val="accent1">
                  <a:lumMod val="50000"/>
                </a:schemeClr>
              </a:solidFill>
              <a:effectLst/>
            </a:endParaRPr>
          </a:p>
        </p:txBody>
      </p:sp>
      <p:pic>
        <p:nvPicPr>
          <p:cNvPr id="14" name="Picture 7">
            <a:extLst>
              <a:ext uri="{FF2B5EF4-FFF2-40B4-BE49-F238E27FC236}">
                <a16:creationId xmlns:a16="http://schemas.microsoft.com/office/drawing/2014/main" id="{7F874E1D-BAAD-40C0-B519-9F3D9E21E895}"/>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8967" y="87218"/>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1CC8E774-F0BF-4AC0-85FE-8B3F2A2EF4D5}"/>
              </a:ext>
            </a:extLst>
          </p:cNvPr>
          <p:cNvSpPr txBox="1"/>
          <p:nvPr/>
        </p:nvSpPr>
        <p:spPr>
          <a:xfrm>
            <a:off x="4705407" y="3672906"/>
            <a:ext cx="7124212" cy="1785104"/>
          </a:xfrm>
          <a:prstGeom prst="rect">
            <a:avLst/>
          </a:prstGeom>
          <a:solidFill>
            <a:schemeClr val="bg1"/>
          </a:solidFill>
          <a:ln>
            <a:solidFill>
              <a:schemeClr val="accent1">
                <a:lumMod val="50000"/>
              </a:schemeClr>
            </a:solidFill>
          </a:ln>
        </p:spPr>
        <p:txBody>
          <a:bodyPr wrap="square">
            <a:spAutoFit/>
          </a:bodyPr>
          <a:lstStyle/>
          <a:p>
            <a:r>
              <a:rPr lang="en-US" sz="1000" b="1" dirty="0">
                <a:solidFill>
                  <a:srgbClr val="C00000"/>
                </a:solidFill>
              </a:rPr>
              <a:t>Stage IV disease, resulting from BM involvement, is currently defined by morphologic evidence of ≥ 5% blasts or lymphoma cells by BM aspiration; this applies to any histologic subtype and will be maintained in IPNHLSS</a:t>
            </a:r>
            <a:endParaRPr lang="el-GR" sz="1000" b="1" dirty="0">
              <a:solidFill>
                <a:srgbClr val="C00000"/>
              </a:solidFill>
            </a:endParaRPr>
          </a:p>
          <a:p>
            <a:pPr marL="171450" indent="-171450">
              <a:buClr>
                <a:schemeClr val="accent1">
                  <a:lumMod val="50000"/>
                </a:schemeClr>
              </a:buClr>
              <a:buFont typeface="Arial" panose="020B0604020202020204" pitchFamily="34" charset="0"/>
              <a:buChar char="•"/>
            </a:pPr>
            <a:r>
              <a:rPr lang="en-US" sz="1000" b="1" dirty="0">
                <a:solidFill>
                  <a:schemeClr val="accent1">
                    <a:lumMod val="50000"/>
                  </a:schemeClr>
                </a:solidFill>
              </a:rPr>
              <a:t>For each stage, type and degree of BM involvement (by BM aspiration) should be specified, using abbreviations below to identify involvement:</a:t>
            </a:r>
          </a:p>
          <a:p>
            <a:pPr marL="171450" indent="-171450">
              <a:buClr>
                <a:schemeClr val="accent1">
                  <a:lumMod val="50000"/>
                </a:schemeClr>
              </a:buClr>
              <a:buFont typeface="Arial" panose="020B0604020202020204" pitchFamily="34" charset="0"/>
              <a:buChar char="•"/>
            </a:pPr>
            <a:r>
              <a:rPr lang="en-US" sz="1000" b="1" dirty="0">
                <a:solidFill>
                  <a:schemeClr val="accent1">
                    <a:lumMod val="50000"/>
                  </a:schemeClr>
                </a:solidFill>
              </a:rPr>
              <a:t>BMm: BM positivity by morphology (specify % lymphoma cells)</a:t>
            </a:r>
          </a:p>
          <a:p>
            <a:pPr marL="628650" lvl="1" indent="-171450">
              <a:buClr>
                <a:schemeClr val="accent1">
                  <a:lumMod val="50000"/>
                </a:schemeClr>
              </a:buClr>
              <a:buFont typeface="Arial" panose="020B0604020202020204" pitchFamily="34" charset="0"/>
              <a:buChar char="•"/>
            </a:pPr>
            <a:r>
              <a:rPr lang="en-US" sz="1000" b="1" dirty="0" err="1">
                <a:solidFill>
                  <a:schemeClr val="accent1">
                    <a:lumMod val="50000"/>
                  </a:schemeClr>
                </a:solidFill>
              </a:rPr>
              <a:t>BMi</a:t>
            </a:r>
            <a:r>
              <a:rPr lang="en-US" sz="1000" b="1" dirty="0">
                <a:solidFill>
                  <a:schemeClr val="accent1">
                    <a:lumMod val="50000"/>
                  </a:schemeClr>
                </a:solidFill>
              </a:rPr>
              <a:t>: BM positivity by immunophenotypic methods (immunohistochemical or flow-cytometric analysis; specify % lymphoma cells)</a:t>
            </a:r>
          </a:p>
          <a:p>
            <a:pPr marL="628650" lvl="1" indent="-171450">
              <a:buClr>
                <a:schemeClr val="accent1">
                  <a:lumMod val="50000"/>
                </a:schemeClr>
              </a:buClr>
              <a:buFont typeface="Arial" panose="020B0604020202020204" pitchFamily="34" charset="0"/>
              <a:buChar char="•"/>
            </a:pPr>
            <a:r>
              <a:rPr lang="en-US" sz="1000" b="1" dirty="0" err="1">
                <a:solidFill>
                  <a:schemeClr val="accent1">
                    <a:lumMod val="50000"/>
                  </a:schemeClr>
                </a:solidFill>
              </a:rPr>
              <a:t>BMc</a:t>
            </a:r>
            <a:r>
              <a:rPr lang="en-US" sz="1000" b="1" dirty="0">
                <a:solidFill>
                  <a:schemeClr val="accent1">
                    <a:lumMod val="50000"/>
                  </a:schemeClr>
                </a:solidFill>
              </a:rPr>
              <a:t>: BM positivity by cytogenetic or FISH analysis (specify % lymphoma cells)</a:t>
            </a:r>
          </a:p>
          <a:p>
            <a:pPr marL="628650" lvl="1" indent="-171450">
              <a:buClr>
                <a:schemeClr val="accent1">
                  <a:lumMod val="50000"/>
                </a:schemeClr>
              </a:buClr>
              <a:buFont typeface="Arial" panose="020B0604020202020204" pitchFamily="34" charset="0"/>
              <a:buChar char="•"/>
            </a:pPr>
            <a:r>
              <a:rPr lang="en-US" sz="1000" b="1" dirty="0" err="1">
                <a:solidFill>
                  <a:schemeClr val="accent1">
                    <a:lumMod val="50000"/>
                  </a:schemeClr>
                </a:solidFill>
              </a:rPr>
              <a:t>BMmol</a:t>
            </a:r>
            <a:r>
              <a:rPr lang="en-US" sz="1000" b="1" dirty="0">
                <a:solidFill>
                  <a:schemeClr val="accent1">
                    <a:lumMod val="50000"/>
                  </a:schemeClr>
                </a:solidFill>
              </a:rPr>
              <a:t>: BM positivity by molecular techniques (PCR based; specify level of involvement)</a:t>
            </a:r>
          </a:p>
          <a:p>
            <a:pPr marL="171450" indent="-171450">
              <a:buClr>
                <a:schemeClr val="accent1">
                  <a:lumMod val="50000"/>
                </a:schemeClr>
              </a:buClr>
              <a:buFont typeface="Arial" panose="020B0604020202020204" pitchFamily="34" charset="0"/>
              <a:buChar char="•"/>
            </a:pPr>
            <a:r>
              <a:rPr lang="en-US" sz="1000" b="1" dirty="0">
                <a:solidFill>
                  <a:schemeClr val="accent1">
                    <a:lumMod val="50000"/>
                  </a:schemeClr>
                </a:solidFill>
              </a:rPr>
              <a:t>Same approach should be used for PB involvement (</a:t>
            </a:r>
            <a:r>
              <a:rPr lang="en-US" sz="1000" b="1" dirty="0" err="1">
                <a:solidFill>
                  <a:schemeClr val="accent1">
                    <a:lumMod val="50000"/>
                  </a:schemeClr>
                </a:solidFill>
              </a:rPr>
              <a:t>ie</a:t>
            </a:r>
            <a:r>
              <a:rPr lang="en-US" sz="1000" b="1" dirty="0">
                <a:solidFill>
                  <a:schemeClr val="accent1">
                    <a:lumMod val="50000"/>
                  </a:schemeClr>
                </a:solidFill>
              </a:rPr>
              <a:t>, </a:t>
            </a:r>
            <a:r>
              <a:rPr lang="en-US" sz="1000" b="1" dirty="0" err="1">
                <a:solidFill>
                  <a:schemeClr val="accent1">
                    <a:lumMod val="50000"/>
                  </a:schemeClr>
                </a:solidFill>
              </a:rPr>
              <a:t>PBm</a:t>
            </a:r>
            <a:r>
              <a:rPr lang="en-US" sz="1000" b="1" dirty="0">
                <a:solidFill>
                  <a:schemeClr val="accent1">
                    <a:lumMod val="50000"/>
                  </a:schemeClr>
                </a:solidFill>
              </a:rPr>
              <a:t>, </a:t>
            </a:r>
            <a:r>
              <a:rPr lang="en-US" sz="1000" b="1" dirty="0" err="1">
                <a:solidFill>
                  <a:schemeClr val="accent1">
                    <a:lumMod val="50000"/>
                  </a:schemeClr>
                </a:solidFill>
              </a:rPr>
              <a:t>PBi</a:t>
            </a:r>
            <a:r>
              <a:rPr lang="en-US" sz="1000" b="1" dirty="0">
                <a:solidFill>
                  <a:schemeClr val="accent1">
                    <a:lumMod val="50000"/>
                  </a:schemeClr>
                </a:solidFill>
              </a:rPr>
              <a:t>, </a:t>
            </a:r>
            <a:r>
              <a:rPr lang="en-US" sz="1000" b="1" dirty="0" err="1">
                <a:solidFill>
                  <a:schemeClr val="accent1">
                    <a:lumMod val="50000"/>
                  </a:schemeClr>
                </a:solidFill>
              </a:rPr>
              <a:t>PBc</a:t>
            </a:r>
            <a:r>
              <a:rPr lang="en-US" sz="1000" b="1" dirty="0">
                <a:solidFill>
                  <a:schemeClr val="accent1">
                    <a:lumMod val="50000"/>
                  </a:schemeClr>
                </a:solidFill>
              </a:rPr>
              <a:t>, </a:t>
            </a:r>
            <a:r>
              <a:rPr lang="en-US" sz="1000" b="1" dirty="0" err="1">
                <a:solidFill>
                  <a:schemeClr val="accent1">
                    <a:lumMod val="50000"/>
                  </a:schemeClr>
                </a:solidFill>
              </a:rPr>
              <a:t>PBmol</a:t>
            </a:r>
            <a:r>
              <a:rPr lang="en-US" sz="1000" b="1" dirty="0">
                <a:solidFill>
                  <a:schemeClr val="accent1">
                    <a:lumMod val="50000"/>
                  </a:schemeClr>
                </a:solidFill>
              </a:rPr>
              <a:t>)</a:t>
            </a:r>
          </a:p>
          <a:p>
            <a:pPr marL="171450" indent="-171450">
              <a:buClr>
                <a:schemeClr val="accent1">
                  <a:lumMod val="50000"/>
                </a:schemeClr>
              </a:buClr>
              <a:buFont typeface="Arial" panose="020B0604020202020204" pitchFamily="34" charset="0"/>
              <a:buChar char="•"/>
            </a:pPr>
            <a:r>
              <a:rPr lang="en-US" sz="1000" b="1" dirty="0">
                <a:solidFill>
                  <a:srgbClr val="C00000"/>
                </a:solidFill>
              </a:rPr>
              <a:t>Definition of BM involvement should be obtained from analysis of bilateral BM aspirates and BM biopsy</a:t>
            </a:r>
            <a:endParaRPr lang="el-GR" sz="1000" b="1" dirty="0">
              <a:solidFill>
                <a:srgbClr val="C00000"/>
              </a:solidFill>
            </a:endParaRPr>
          </a:p>
        </p:txBody>
      </p:sp>
      <p:sp>
        <p:nvSpPr>
          <p:cNvPr id="21" name="TextBox 20">
            <a:extLst>
              <a:ext uri="{FF2B5EF4-FFF2-40B4-BE49-F238E27FC236}">
                <a16:creationId xmlns:a16="http://schemas.microsoft.com/office/drawing/2014/main" id="{D94D06C0-4C69-40A6-BA75-0E4D82EAE1D4}"/>
              </a:ext>
            </a:extLst>
          </p:cNvPr>
          <p:cNvSpPr txBox="1"/>
          <p:nvPr/>
        </p:nvSpPr>
        <p:spPr>
          <a:xfrm>
            <a:off x="4047125" y="1326074"/>
            <a:ext cx="7975076" cy="2246769"/>
          </a:xfrm>
          <a:prstGeom prst="rect">
            <a:avLst/>
          </a:prstGeom>
          <a:solidFill>
            <a:schemeClr val="bg1"/>
          </a:solidFill>
          <a:ln>
            <a:solidFill>
              <a:schemeClr val="accent1">
                <a:lumMod val="50000"/>
              </a:schemeClr>
            </a:solidFill>
          </a:ln>
        </p:spPr>
        <p:txBody>
          <a:bodyPr wrap="square">
            <a:spAutoFit/>
          </a:bodyPr>
          <a:lstStyle/>
          <a:p>
            <a:r>
              <a:rPr lang="en-US" sz="1000" b="1" dirty="0">
                <a:solidFill>
                  <a:schemeClr val="accent1">
                    <a:lumMod val="50000"/>
                  </a:schemeClr>
                </a:solidFill>
              </a:rPr>
              <a:t>CNS involvement</a:t>
            </a:r>
          </a:p>
          <a:p>
            <a:pPr marL="171450" indent="-171450">
              <a:buClr>
                <a:schemeClr val="accent1">
                  <a:lumMod val="50000"/>
                </a:schemeClr>
              </a:buClr>
              <a:buFont typeface="Arial" panose="020B0604020202020204" pitchFamily="34" charset="0"/>
              <a:buChar char="•"/>
            </a:pPr>
            <a:r>
              <a:rPr lang="en-US" sz="1000" b="1" dirty="0">
                <a:solidFill>
                  <a:schemeClr val="accent1">
                    <a:lumMod val="50000"/>
                  </a:schemeClr>
                </a:solidFill>
              </a:rPr>
              <a:t>CNS is considered involved in case of:</a:t>
            </a:r>
          </a:p>
          <a:p>
            <a:pPr marL="628650" lvl="1" indent="-171450">
              <a:buClr>
                <a:schemeClr val="accent1">
                  <a:lumMod val="50000"/>
                </a:schemeClr>
              </a:buClr>
              <a:buFont typeface="Arial" panose="020B0604020202020204" pitchFamily="34" charset="0"/>
              <a:buChar char="•"/>
            </a:pPr>
            <a:r>
              <a:rPr lang="en-US" sz="1000" b="1" dirty="0">
                <a:solidFill>
                  <a:schemeClr val="accent1">
                    <a:lumMod val="50000"/>
                  </a:schemeClr>
                </a:solidFill>
              </a:rPr>
              <a:t>Any CNS tumor mass (identified by imaging techniques [</a:t>
            </a:r>
            <a:r>
              <a:rPr lang="en-US" sz="1000" b="1" dirty="0" err="1">
                <a:solidFill>
                  <a:schemeClr val="accent1">
                    <a:lumMod val="50000"/>
                  </a:schemeClr>
                </a:solidFill>
              </a:rPr>
              <a:t>ie</a:t>
            </a:r>
            <a:r>
              <a:rPr lang="en-US" sz="1000" b="1" dirty="0">
                <a:solidFill>
                  <a:schemeClr val="accent1">
                    <a:lumMod val="50000"/>
                  </a:schemeClr>
                </a:solidFill>
              </a:rPr>
              <a:t>, CT, MRI])</a:t>
            </a:r>
          </a:p>
          <a:p>
            <a:pPr marL="628650" lvl="1" indent="-171450">
              <a:buClr>
                <a:schemeClr val="accent1">
                  <a:lumMod val="50000"/>
                </a:schemeClr>
              </a:buClr>
              <a:buFont typeface="Arial" panose="020B0604020202020204" pitchFamily="34" charset="0"/>
              <a:buChar char="•"/>
            </a:pPr>
            <a:r>
              <a:rPr lang="en-US" sz="1000" b="1" dirty="0">
                <a:solidFill>
                  <a:schemeClr val="accent1">
                    <a:lumMod val="50000"/>
                  </a:schemeClr>
                </a:solidFill>
              </a:rPr>
              <a:t>Cranial nerve palsy that cannot be explained by extradural lesions</a:t>
            </a:r>
          </a:p>
          <a:p>
            <a:pPr marL="628650" lvl="1" indent="-171450">
              <a:buClr>
                <a:schemeClr val="accent1">
                  <a:lumMod val="50000"/>
                </a:schemeClr>
              </a:buClr>
              <a:buFont typeface="Arial" panose="020B0604020202020204" pitchFamily="34" charset="0"/>
              <a:buChar char="•"/>
            </a:pPr>
            <a:r>
              <a:rPr lang="en-US" sz="1000" b="1" dirty="0">
                <a:solidFill>
                  <a:schemeClr val="accent1">
                    <a:lumMod val="50000"/>
                  </a:schemeClr>
                </a:solidFill>
              </a:rPr>
              <a:t>Blasts morphologically identified in CSF</a:t>
            </a:r>
          </a:p>
          <a:p>
            <a:pPr marL="171450" indent="-171450">
              <a:buClr>
                <a:schemeClr val="accent1">
                  <a:lumMod val="50000"/>
                </a:schemeClr>
              </a:buClr>
              <a:buFont typeface="Arial" panose="020B0604020202020204" pitchFamily="34" charset="0"/>
              <a:buChar char="•"/>
            </a:pPr>
            <a:r>
              <a:rPr lang="en-US" sz="1000" b="1" dirty="0">
                <a:solidFill>
                  <a:schemeClr val="accent1">
                    <a:lumMod val="50000"/>
                  </a:schemeClr>
                </a:solidFill>
              </a:rPr>
              <a:t>Condition that defines CNS positivity should be specified: CNS positive/mass, CNS positive/palsy, CNS positive/blasts</a:t>
            </a:r>
          </a:p>
          <a:p>
            <a:pPr marL="628650" lvl="1" indent="-171450">
              <a:buClr>
                <a:schemeClr val="accent1">
                  <a:lumMod val="50000"/>
                </a:schemeClr>
              </a:buClr>
              <a:buFont typeface="Arial" panose="020B0604020202020204" pitchFamily="34" charset="0"/>
              <a:buChar char="•"/>
            </a:pPr>
            <a:r>
              <a:rPr lang="en-US" sz="1000" b="1" dirty="0">
                <a:solidFill>
                  <a:schemeClr val="accent1">
                    <a:lumMod val="50000"/>
                  </a:schemeClr>
                </a:solidFill>
              </a:rPr>
              <a:t>CSF status: CSF positivity is based on morphologic evidence of lymphoma cells</a:t>
            </a:r>
          </a:p>
          <a:p>
            <a:pPr marL="628650" lvl="1" indent="-171450">
              <a:buClr>
                <a:schemeClr val="accent1">
                  <a:lumMod val="50000"/>
                </a:schemeClr>
              </a:buClr>
              <a:buFont typeface="Arial" panose="020B0604020202020204" pitchFamily="34" charset="0"/>
              <a:buChar char="•"/>
            </a:pPr>
            <a:r>
              <a:rPr lang="en-US" sz="1000" b="1" dirty="0">
                <a:solidFill>
                  <a:schemeClr val="accent1">
                    <a:lumMod val="50000"/>
                  </a:schemeClr>
                </a:solidFill>
              </a:rPr>
              <a:t>CSF should be considered positive when any No. of blasts is detected</a:t>
            </a:r>
          </a:p>
          <a:p>
            <a:pPr marL="628650" lvl="1" indent="-171450">
              <a:buClr>
                <a:schemeClr val="accent1">
                  <a:lumMod val="50000"/>
                </a:schemeClr>
              </a:buClr>
              <a:buFont typeface="Arial" panose="020B0604020202020204" pitchFamily="34" charset="0"/>
              <a:buChar char="•"/>
            </a:pPr>
            <a:r>
              <a:rPr lang="en-US" sz="1000" b="1" dirty="0">
                <a:solidFill>
                  <a:schemeClr val="accent1">
                    <a:lumMod val="50000"/>
                  </a:schemeClr>
                </a:solidFill>
              </a:rPr>
              <a:t>CSF unknown (not performed, technical difficulties)</a:t>
            </a:r>
          </a:p>
          <a:p>
            <a:pPr marL="171450" indent="-171450">
              <a:buClr>
                <a:schemeClr val="accent1">
                  <a:lumMod val="50000"/>
                </a:schemeClr>
              </a:buClr>
              <a:buFont typeface="Arial" panose="020B0604020202020204" pitchFamily="34" charset="0"/>
              <a:buChar char="•"/>
            </a:pPr>
            <a:r>
              <a:rPr lang="en-US" sz="1000" b="1" dirty="0">
                <a:solidFill>
                  <a:schemeClr val="accent1">
                    <a:lumMod val="50000"/>
                  </a:schemeClr>
                </a:solidFill>
              </a:rPr>
              <a:t>Similarly to BM, type of CSF involvement should be described whenever possible</a:t>
            </a:r>
          </a:p>
          <a:p>
            <a:pPr marL="628650" lvl="1" indent="-171450">
              <a:buClr>
                <a:schemeClr val="accent1">
                  <a:lumMod val="50000"/>
                </a:schemeClr>
              </a:buClr>
              <a:buFont typeface="Arial" panose="020B0604020202020204" pitchFamily="34" charset="0"/>
              <a:buChar char="•"/>
            </a:pPr>
            <a:r>
              <a:rPr lang="en-US" sz="1000" b="1" dirty="0" err="1">
                <a:solidFill>
                  <a:schemeClr val="accent1">
                    <a:lumMod val="50000"/>
                  </a:schemeClr>
                </a:solidFill>
              </a:rPr>
              <a:t>CSFm</a:t>
            </a:r>
            <a:r>
              <a:rPr lang="en-US" sz="1000" b="1" dirty="0">
                <a:solidFill>
                  <a:schemeClr val="accent1">
                    <a:lumMod val="50000"/>
                  </a:schemeClr>
                </a:solidFill>
              </a:rPr>
              <a:t>: CSF positivity by morphology (specify No. of blasts/</a:t>
            </a:r>
            <a:r>
              <a:rPr lang="en-US" sz="1000" b="1" dirty="0" err="1">
                <a:solidFill>
                  <a:schemeClr val="accent1">
                    <a:lumMod val="50000"/>
                  </a:schemeClr>
                </a:solidFill>
              </a:rPr>
              <a:t>μL</a:t>
            </a:r>
            <a:r>
              <a:rPr lang="en-US" sz="1000" b="1" dirty="0">
                <a:solidFill>
                  <a:schemeClr val="accent1">
                    <a:lumMod val="50000"/>
                  </a:schemeClr>
                </a:solidFill>
              </a:rPr>
              <a:t>)</a:t>
            </a:r>
          </a:p>
          <a:p>
            <a:pPr marL="628650" lvl="1" indent="-171450">
              <a:buClr>
                <a:schemeClr val="accent1">
                  <a:lumMod val="50000"/>
                </a:schemeClr>
              </a:buClr>
              <a:buFont typeface="Arial" panose="020B0604020202020204" pitchFamily="34" charset="0"/>
              <a:buChar char="•"/>
            </a:pPr>
            <a:r>
              <a:rPr lang="en-US" sz="1000" b="1" dirty="0" err="1">
                <a:solidFill>
                  <a:schemeClr val="accent1">
                    <a:lumMod val="50000"/>
                  </a:schemeClr>
                </a:solidFill>
              </a:rPr>
              <a:t>CSFi</a:t>
            </a:r>
            <a:r>
              <a:rPr lang="en-US" sz="1000" b="1" dirty="0">
                <a:solidFill>
                  <a:schemeClr val="accent1">
                    <a:lumMod val="50000"/>
                  </a:schemeClr>
                </a:solidFill>
              </a:rPr>
              <a:t>: CSF positivity by immunophenotype methods (immunohistochemical or flow cytometric analysis; specify % lymphoma cells)</a:t>
            </a:r>
          </a:p>
          <a:p>
            <a:pPr marL="628650" lvl="1" indent="-171450">
              <a:buClr>
                <a:schemeClr val="accent1">
                  <a:lumMod val="50000"/>
                </a:schemeClr>
              </a:buClr>
              <a:buFont typeface="Arial" panose="020B0604020202020204" pitchFamily="34" charset="0"/>
              <a:buChar char="•"/>
            </a:pPr>
            <a:r>
              <a:rPr lang="en-US" sz="1000" b="1" dirty="0" err="1">
                <a:solidFill>
                  <a:schemeClr val="accent1">
                    <a:lumMod val="50000"/>
                  </a:schemeClr>
                </a:solidFill>
              </a:rPr>
              <a:t>CSFc</a:t>
            </a:r>
            <a:r>
              <a:rPr lang="en-US" sz="1000" b="1" dirty="0">
                <a:solidFill>
                  <a:schemeClr val="accent1">
                    <a:lumMod val="50000"/>
                  </a:schemeClr>
                </a:solidFill>
              </a:rPr>
              <a:t>: CSF positive by cytogenetic or FISH analysis (specify % lymphoma cells)</a:t>
            </a:r>
          </a:p>
          <a:p>
            <a:pPr marL="628650" lvl="1" indent="-171450">
              <a:buClr>
                <a:schemeClr val="accent1">
                  <a:lumMod val="50000"/>
                </a:schemeClr>
              </a:buClr>
              <a:buFont typeface="Arial" panose="020B0604020202020204" pitchFamily="34" charset="0"/>
              <a:buChar char="•"/>
            </a:pPr>
            <a:r>
              <a:rPr lang="en-US" sz="1000" b="1" dirty="0" err="1">
                <a:solidFill>
                  <a:schemeClr val="accent1">
                    <a:lumMod val="50000"/>
                  </a:schemeClr>
                </a:solidFill>
              </a:rPr>
              <a:t>CSFmol</a:t>
            </a:r>
            <a:r>
              <a:rPr lang="en-US" sz="1000" b="1" dirty="0">
                <a:solidFill>
                  <a:schemeClr val="accent1">
                    <a:lumMod val="50000"/>
                  </a:schemeClr>
                </a:solidFill>
              </a:rPr>
              <a:t>: CSF positivity by molecular techniques (PCR based; specify level of involvement)</a:t>
            </a:r>
            <a:endParaRPr lang="el-GR" sz="1000" b="1" dirty="0">
              <a:solidFill>
                <a:schemeClr val="accent1">
                  <a:lumMod val="50000"/>
                </a:schemeClr>
              </a:solidFill>
            </a:endParaRPr>
          </a:p>
        </p:txBody>
      </p:sp>
      <p:sp>
        <p:nvSpPr>
          <p:cNvPr id="12" name="TextBox 11">
            <a:extLst>
              <a:ext uri="{FF2B5EF4-FFF2-40B4-BE49-F238E27FC236}">
                <a16:creationId xmlns:a16="http://schemas.microsoft.com/office/drawing/2014/main" id="{900AA9ED-90A0-448B-BA32-10265B6B598E}"/>
              </a:ext>
            </a:extLst>
          </p:cNvPr>
          <p:cNvSpPr txBox="1"/>
          <p:nvPr/>
        </p:nvSpPr>
        <p:spPr>
          <a:xfrm>
            <a:off x="1286016" y="130568"/>
            <a:ext cx="8408709" cy="1200329"/>
          </a:xfrm>
          <a:prstGeom prst="rect">
            <a:avLst/>
          </a:prstGeom>
          <a:noFill/>
        </p:spPr>
        <p:txBody>
          <a:bodyPr wrap="square">
            <a:spAutoFit/>
          </a:bodyPr>
          <a:lstStyle/>
          <a:p>
            <a:pPr algn="ctr"/>
            <a:r>
              <a:rPr lang="el-GR" sz="2400" b="1" i="0" dirty="0">
                <a:solidFill>
                  <a:schemeClr val="accent1">
                    <a:lumMod val="50000"/>
                  </a:schemeClr>
                </a:solidFill>
                <a:effectLst/>
              </a:rPr>
              <a:t>Λέμφωμα μη-</a:t>
            </a:r>
            <a:r>
              <a:rPr lang="el-GR" sz="2400" b="1" i="0" dirty="0" err="1">
                <a:solidFill>
                  <a:schemeClr val="accent1">
                    <a:lumMod val="50000"/>
                  </a:schemeClr>
                </a:solidFill>
                <a:effectLst/>
              </a:rPr>
              <a:t>Hodgkin</a:t>
            </a:r>
            <a:endParaRPr lang="el-GR" sz="2400" b="1" i="0" dirty="0">
              <a:solidFill>
                <a:schemeClr val="accent1">
                  <a:lumMod val="50000"/>
                </a:schemeClr>
              </a:solidFill>
              <a:effectLst/>
            </a:endParaRPr>
          </a:p>
          <a:p>
            <a:pPr algn="ctr"/>
            <a:r>
              <a:rPr lang="el-GR" sz="2400" b="1" dirty="0" err="1">
                <a:solidFill>
                  <a:schemeClr val="accent1">
                    <a:lumMod val="50000"/>
                  </a:schemeClr>
                </a:solidFill>
              </a:rPr>
              <a:t>Σταδιοποίηση</a:t>
            </a:r>
            <a:endParaRPr lang="en-GB" sz="2400" b="1" dirty="0">
              <a:solidFill>
                <a:schemeClr val="accent1">
                  <a:lumMod val="50000"/>
                </a:schemeClr>
              </a:solidFill>
            </a:endParaRPr>
          </a:p>
          <a:p>
            <a:pPr algn="ctr"/>
            <a:r>
              <a:rPr lang="en-US" sz="2400" b="0" i="0" dirty="0">
                <a:solidFill>
                  <a:schemeClr val="accent1">
                    <a:lumMod val="50000"/>
                  </a:schemeClr>
                </a:solidFill>
                <a:effectLst/>
                <a:latin typeface="Times New Roman" panose="02020603050405020304" pitchFamily="18" charset="0"/>
              </a:rPr>
              <a:t> International Pediatric Non-Hodgkin Lymphoma Staging System</a:t>
            </a:r>
            <a:endParaRPr lang="el-GR" sz="2400" b="1" dirty="0">
              <a:solidFill>
                <a:schemeClr val="accent1">
                  <a:lumMod val="50000"/>
                </a:schemeClr>
              </a:solidFill>
            </a:endParaRPr>
          </a:p>
        </p:txBody>
      </p:sp>
      <p:sp>
        <p:nvSpPr>
          <p:cNvPr id="16" name="TextBox 15">
            <a:extLst>
              <a:ext uri="{FF2B5EF4-FFF2-40B4-BE49-F238E27FC236}">
                <a16:creationId xmlns:a16="http://schemas.microsoft.com/office/drawing/2014/main" id="{A3F40C78-7C3D-4D8D-9DF9-52A64177A55D}"/>
              </a:ext>
            </a:extLst>
          </p:cNvPr>
          <p:cNvSpPr txBox="1"/>
          <p:nvPr/>
        </p:nvSpPr>
        <p:spPr>
          <a:xfrm>
            <a:off x="5828791" y="6457890"/>
            <a:ext cx="6193410" cy="400110"/>
          </a:xfrm>
          <a:prstGeom prst="rect">
            <a:avLst/>
          </a:prstGeom>
          <a:noFill/>
        </p:spPr>
        <p:txBody>
          <a:bodyPr wrap="square">
            <a:spAutoFit/>
          </a:bodyPr>
          <a:lstStyle/>
          <a:p>
            <a:pPr algn="r"/>
            <a:r>
              <a:rPr lang="en-US" sz="1000" b="1" i="0" dirty="0" err="1">
                <a:solidFill>
                  <a:schemeClr val="bg1"/>
                </a:solidFill>
                <a:effectLst/>
              </a:rPr>
              <a:t>Rosolen</a:t>
            </a:r>
            <a:r>
              <a:rPr lang="en-US" sz="1000" b="1" i="0" dirty="0">
                <a:solidFill>
                  <a:schemeClr val="bg1"/>
                </a:solidFill>
                <a:effectLst/>
              </a:rPr>
              <a:t> A, Perkins SL, Pinkerton CR, et al. Revised International Pediatric Non-Hodgkin Lymphoma Staging System. </a:t>
            </a:r>
            <a:r>
              <a:rPr lang="en-US" sz="1000" b="1" i="1" dirty="0">
                <a:solidFill>
                  <a:schemeClr val="bg1"/>
                </a:solidFill>
                <a:effectLst/>
              </a:rPr>
              <a:t>J Clin Oncol</a:t>
            </a:r>
            <a:r>
              <a:rPr lang="en-US" sz="1000" b="1" i="0" dirty="0">
                <a:solidFill>
                  <a:schemeClr val="bg1"/>
                </a:solidFill>
                <a:effectLst/>
              </a:rPr>
              <a:t>. 2015;33(18):2112-2118. doi:10.1200/JCO.2014.59.7203</a:t>
            </a:r>
            <a:endParaRPr lang="el-GR" sz="1000" b="1" dirty="0">
              <a:solidFill>
                <a:schemeClr val="bg1"/>
              </a:solidFill>
            </a:endParaRPr>
          </a:p>
        </p:txBody>
      </p:sp>
    </p:spTree>
    <p:extLst>
      <p:ext uri="{BB962C8B-B14F-4D97-AF65-F5344CB8AC3E}">
        <p14:creationId xmlns:p14="http://schemas.microsoft.com/office/powerpoint/2010/main" val="377783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animBg="1"/>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3786C57F-7C45-442A-BC0E-1DA5D2A38AFA}"/>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1549" y="228712"/>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F7E89D4F-32CA-44ED-9F7C-5CE8FB6D242E}"/>
              </a:ext>
            </a:extLst>
          </p:cNvPr>
          <p:cNvSpPr txBox="1"/>
          <p:nvPr/>
        </p:nvSpPr>
        <p:spPr>
          <a:xfrm>
            <a:off x="449344" y="1851599"/>
            <a:ext cx="11293312" cy="1200329"/>
          </a:xfrm>
          <a:prstGeom prst="rect">
            <a:avLst/>
          </a:prstGeom>
          <a:noFill/>
        </p:spPr>
        <p:txBody>
          <a:bodyPr wrap="square">
            <a:spAutoFit/>
          </a:bodyPr>
          <a:lstStyle/>
          <a:p>
            <a:pPr marL="285750" indent="-285750" algn="l">
              <a:buClr>
                <a:schemeClr val="accent1">
                  <a:lumMod val="50000"/>
                </a:schemeClr>
              </a:buClr>
              <a:buFont typeface="Arial" panose="020B0604020202020204" pitchFamily="34" charset="0"/>
              <a:buChar char="•"/>
            </a:pPr>
            <a:r>
              <a:rPr lang="el-GR" b="0" i="0" dirty="0">
                <a:solidFill>
                  <a:schemeClr val="accent1">
                    <a:lumMod val="50000"/>
                  </a:schemeClr>
                </a:solidFill>
                <a:effectLst/>
              </a:rPr>
              <a:t>Το στάδιο του καρκίνου κατά τη διάγνωση, καθορίζει τις επιλογές θεραπείας και έχει ισχυρή επίδραση στη διάρκεια της επιβίωσης</a:t>
            </a:r>
          </a:p>
          <a:p>
            <a:pPr marL="285750" indent="-285750" algn="l">
              <a:buClr>
                <a:schemeClr val="accent1">
                  <a:lumMod val="50000"/>
                </a:schemeClr>
              </a:buClr>
              <a:buFont typeface="Arial" panose="020B0604020202020204" pitchFamily="34" charset="0"/>
              <a:buChar char="•"/>
            </a:pPr>
            <a:r>
              <a:rPr lang="el-GR" b="0" i="0" dirty="0">
                <a:solidFill>
                  <a:schemeClr val="accent1">
                    <a:lumMod val="50000"/>
                  </a:schemeClr>
                </a:solidFill>
                <a:effectLst/>
              </a:rPr>
              <a:t>Για το λέμφωμα μη Hodgkin, το 24,3% διαγιγνώσκεται στο στάδιο Ι </a:t>
            </a:r>
          </a:p>
          <a:p>
            <a:pPr marL="285750" indent="-285750" algn="l">
              <a:buClr>
                <a:schemeClr val="accent1">
                  <a:lumMod val="50000"/>
                </a:schemeClr>
              </a:buClr>
              <a:buFont typeface="Arial" panose="020B0604020202020204" pitchFamily="34" charset="0"/>
              <a:buChar char="•"/>
            </a:pPr>
            <a:r>
              <a:rPr lang="el-GR" b="0" i="0" dirty="0">
                <a:solidFill>
                  <a:schemeClr val="accent1">
                    <a:lumMod val="50000"/>
                  </a:schemeClr>
                </a:solidFill>
                <a:effectLst/>
              </a:rPr>
              <a:t>Η 5ετής σχετική επιβίωση για το στάδιο Ι μη-</a:t>
            </a:r>
            <a:r>
              <a:rPr lang="el-GR" b="0" i="0" dirty="0" err="1">
                <a:solidFill>
                  <a:schemeClr val="accent1">
                    <a:lumMod val="50000"/>
                  </a:schemeClr>
                </a:solidFill>
                <a:effectLst/>
              </a:rPr>
              <a:t>Hodgkin</a:t>
            </a:r>
            <a:r>
              <a:rPr lang="el-GR" b="0" i="0" dirty="0">
                <a:solidFill>
                  <a:schemeClr val="accent1">
                    <a:lumMod val="50000"/>
                  </a:schemeClr>
                </a:solidFill>
                <a:effectLst/>
              </a:rPr>
              <a:t> λέμφωμα είναι 84,3%</a:t>
            </a:r>
          </a:p>
        </p:txBody>
      </p:sp>
      <p:sp>
        <p:nvSpPr>
          <p:cNvPr id="10" name="TextBox 9">
            <a:extLst>
              <a:ext uri="{FF2B5EF4-FFF2-40B4-BE49-F238E27FC236}">
                <a16:creationId xmlns:a16="http://schemas.microsoft.com/office/drawing/2014/main" id="{49353771-9214-4462-9AD7-00678ADF1CF6}"/>
              </a:ext>
            </a:extLst>
          </p:cNvPr>
          <p:cNvSpPr txBox="1"/>
          <p:nvPr/>
        </p:nvSpPr>
        <p:spPr>
          <a:xfrm>
            <a:off x="595460" y="562118"/>
            <a:ext cx="10529742" cy="769441"/>
          </a:xfrm>
          <a:prstGeom prst="rect">
            <a:avLst/>
          </a:prstGeom>
          <a:noFill/>
        </p:spPr>
        <p:txBody>
          <a:bodyPr wrap="square">
            <a:spAutoFit/>
          </a:bodyPr>
          <a:lstStyle/>
          <a:p>
            <a:pPr algn="ctr"/>
            <a:r>
              <a:rPr lang="el-GR" sz="2400" b="1" i="0" dirty="0">
                <a:solidFill>
                  <a:schemeClr val="accent1">
                    <a:lumMod val="50000"/>
                  </a:schemeClr>
                </a:solidFill>
                <a:effectLst/>
              </a:rPr>
              <a:t>Λέμφωμα μη-</a:t>
            </a:r>
            <a:r>
              <a:rPr lang="el-GR" sz="2400" b="1" i="0" dirty="0" err="1">
                <a:solidFill>
                  <a:schemeClr val="accent1">
                    <a:lumMod val="50000"/>
                  </a:schemeClr>
                </a:solidFill>
                <a:effectLst/>
              </a:rPr>
              <a:t>Hodgkin</a:t>
            </a:r>
            <a:endParaRPr lang="el-GR" sz="2400" b="1" i="0" dirty="0">
              <a:solidFill>
                <a:schemeClr val="accent1">
                  <a:lumMod val="50000"/>
                </a:schemeClr>
              </a:solidFill>
              <a:effectLst/>
            </a:endParaRPr>
          </a:p>
          <a:p>
            <a:pPr algn="ctr"/>
            <a:r>
              <a:rPr lang="el-GR" sz="2000" b="1" i="0" dirty="0">
                <a:solidFill>
                  <a:srgbClr val="C00000"/>
                </a:solidFill>
                <a:effectLst/>
              </a:rPr>
              <a:t>Ποσοστό περιπτώσεων και 5ετής σχετική επιβίωση </a:t>
            </a:r>
            <a:r>
              <a:rPr lang="el-GR" sz="2000" b="1" dirty="0">
                <a:solidFill>
                  <a:srgbClr val="C00000"/>
                </a:solidFill>
              </a:rPr>
              <a:t>βάσει</a:t>
            </a:r>
            <a:r>
              <a:rPr lang="el-GR" sz="2000" b="1" i="0" dirty="0">
                <a:solidFill>
                  <a:srgbClr val="C00000"/>
                </a:solidFill>
                <a:effectLst/>
              </a:rPr>
              <a:t> σταδίου κατά τη διάγνωση</a:t>
            </a:r>
            <a:endParaRPr lang="el-GR" sz="2000" dirty="0">
              <a:solidFill>
                <a:srgbClr val="C00000"/>
              </a:solidFill>
            </a:endParaRPr>
          </a:p>
        </p:txBody>
      </p:sp>
      <p:pic>
        <p:nvPicPr>
          <p:cNvPr id="12" name="Εικόνα 11">
            <a:extLst>
              <a:ext uri="{FF2B5EF4-FFF2-40B4-BE49-F238E27FC236}">
                <a16:creationId xmlns:a16="http://schemas.microsoft.com/office/drawing/2014/main" id="{37694494-B596-4E61-B3DC-9C7C69A107D6}"/>
              </a:ext>
            </a:extLst>
          </p:cNvPr>
          <p:cNvPicPr>
            <a:picLocks noChangeAspect="1"/>
          </p:cNvPicPr>
          <p:nvPr/>
        </p:nvPicPr>
        <p:blipFill rotWithShape="1">
          <a:blip r:embed="rId3"/>
          <a:srcRect l="15202" t="19954" r="14230" b="10774"/>
          <a:stretch/>
        </p:blipFill>
        <p:spPr>
          <a:xfrm>
            <a:off x="281549" y="3327662"/>
            <a:ext cx="5280265" cy="2502849"/>
          </a:xfrm>
          <a:prstGeom prst="rect">
            <a:avLst/>
          </a:prstGeom>
        </p:spPr>
      </p:pic>
      <p:sp>
        <p:nvSpPr>
          <p:cNvPr id="13" name="TextBox 12">
            <a:extLst>
              <a:ext uri="{FF2B5EF4-FFF2-40B4-BE49-F238E27FC236}">
                <a16:creationId xmlns:a16="http://schemas.microsoft.com/office/drawing/2014/main" id="{37BF6C51-E742-4D31-B1A0-D7A6F305BFFE}"/>
              </a:ext>
            </a:extLst>
          </p:cNvPr>
          <p:cNvSpPr txBox="1"/>
          <p:nvPr/>
        </p:nvSpPr>
        <p:spPr>
          <a:xfrm>
            <a:off x="281549" y="6036070"/>
            <a:ext cx="4614916" cy="246221"/>
          </a:xfrm>
          <a:prstGeom prst="rect">
            <a:avLst/>
          </a:prstGeom>
          <a:noFill/>
        </p:spPr>
        <p:txBody>
          <a:bodyPr wrap="square">
            <a:spAutoFit/>
          </a:bodyPr>
          <a:lstStyle/>
          <a:p>
            <a:r>
              <a:rPr lang="el-GR" sz="1000" b="1" i="0" dirty="0">
                <a:solidFill>
                  <a:srgbClr val="C00000"/>
                </a:solidFill>
                <a:effectLst/>
              </a:rPr>
              <a:t>SEER 18 2011–2017, Όλες οι φυλές, και τα δύο φύλα από την </a:t>
            </a:r>
            <a:r>
              <a:rPr lang="el-GR" sz="1000" b="1" i="0" dirty="0" err="1">
                <a:solidFill>
                  <a:srgbClr val="C00000"/>
                </a:solidFill>
                <a:effectLst/>
              </a:rPr>
              <a:t>Ann</a:t>
            </a:r>
            <a:r>
              <a:rPr lang="el-GR" sz="1000" b="1" i="0" dirty="0">
                <a:solidFill>
                  <a:srgbClr val="C00000"/>
                </a:solidFill>
                <a:effectLst/>
              </a:rPr>
              <a:t> </a:t>
            </a:r>
            <a:r>
              <a:rPr lang="el-GR" sz="1000" b="1" i="0" dirty="0" err="1">
                <a:solidFill>
                  <a:srgbClr val="C00000"/>
                </a:solidFill>
                <a:effectLst/>
              </a:rPr>
              <a:t>Arbor</a:t>
            </a:r>
            <a:r>
              <a:rPr lang="el-GR" sz="1000" b="1" i="0" dirty="0">
                <a:solidFill>
                  <a:srgbClr val="C00000"/>
                </a:solidFill>
                <a:effectLst/>
              </a:rPr>
              <a:t> </a:t>
            </a:r>
            <a:r>
              <a:rPr lang="el-GR" sz="1000" b="1" i="0" dirty="0" err="1">
                <a:solidFill>
                  <a:srgbClr val="C00000"/>
                </a:solidFill>
                <a:effectLst/>
              </a:rPr>
              <a:t>Stage</a:t>
            </a:r>
            <a:endParaRPr lang="el-GR" sz="1000" b="1" dirty="0">
              <a:solidFill>
                <a:srgbClr val="C00000"/>
              </a:solidFill>
            </a:endParaRPr>
          </a:p>
        </p:txBody>
      </p:sp>
      <p:pic>
        <p:nvPicPr>
          <p:cNvPr id="14" name="Εικόνα 13">
            <a:extLst>
              <a:ext uri="{FF2B5EF4-FFF2-40B4-BE49-F238E27FC236}">
                <a16:creationId xmlns:a16="http://schemas.microsoft.com/office/drawing/2014/main" id="{0B9E1639-199F-43A7-A7F3-408299A3F9B2}"/>
              </a:ext>
            </a:extLst>
          </p:cNvPr>
          <p:cNvPicPr>
            <a:picLocks noChangeAspect="1"/>
          </p:cNvPicPr>
          <p:nvPr/>
        </p:nvPicPr>
        <p:blipFill rotWithShape="1">
          <a:blip r:embed="rId4"/>
          <a:srcRect l="12070" t="5966" r="19815" b="8745"/>
          <a:stretch/>
        </p:blipFill>
        <p:spPr>
          <a:xfrm>
            <a:off x="6485639" y="3051928"/>
            <a:ext cx="5036145" cy="3012244"/>
          </a:xfrm>
          <a:prstGeom prst="rect">
            <a:avLst/>
          </a:prstGeom>
        </p:spPr>
      </p:pic>
      <p:sp>
        <p:nvSpPr>
          <p:cNvPr id="15" name="TextBox 14">
            <a:extLst>
              <a:ext uri="{FF2B5EF4-FFF2-40B4-BE49-F238E27FC236}">
                <a16:creationId xmlns:a16="http://schemas.microsoft.com/office/drawing/2014/main" id="{51543882-3905-4AE5-954C-579989833D44}"/>
              </a:ext>
            </a:extLst>
          </p:cNvPr>
          <p:cNvSpPr txBox="1"/>
          <p:nvPr/>
        </p:nvSpPr>
        <p:spPr>
          <a:xfrm>
            <a:off x="6887403" y="6036071"/>
            <a:ext cx="4744817" cy="246221"/>
          </a:xfrm>
          <a:prstGeom prst="rect">
            <a:avLst/>
          </a:prstGeom>
          <a:noFill/>
        </p:spPr>
        <p:txBody>
          <a:bodyPr wrap="square">
            <a:spAutoFit/>
          </a:bodyPr>
          <a:lstStyle/>
          <a:p>
            <a:r>
              <a:rPr lang="el-GR" sz="1000" b="1" i="0" dirty="0">
                <a:solidFill>
                  <a:srgbClr val="C00000"/>
                </a:solidFill>
                <a:effectLst/>
              </a:rPr>
              <a:t>SEER 18 2011–2017, Όλες οι φυλές, και τα δύο φύλα από την </a:t>
            </a:r>
            <a:r>
              <a:rPr lang="el-GR" sz="1000" b="1" i="0" dirty="0" err="1">
                <a:solidFill>
                  <a:srgbClr val="C00000"/>
                </a:solidFill>
                <a:effectLst/>
              </a:rPr>
              <a:t>Ann</a:t>
            </a:r>
            <a:r>
              <a:rPr lang="el-GR" sz="1000" b="1" i="0" dirty="0">
                <a:solidFill>
                  <a:srgbClr val="C00000"/>
                </a:solidFill>
                <a:effectLst/>
              </a:rPr>
              <a:t> </a:t>
            </a:r>
            <a:r>
              <a:rPr lang="el-GR" sz="1000" b="1" i="0" dirty="0" err="1">
                <a:solidFill>
                  <a:srgbClr val="C00000"/>
                </a:solidFill>
                <a:effectLst/>
              </a:rPr>
              <a:t>Arbor</a:t>
            </a:r>
            <a:r>
              <a:rPr lang="el-GR" sz="1000" b="1" i="0" dirty="0">
                <a:solidFill>
                  <a:srgbClr val="C00000"/>
                </a:solidFill>
                <a:effectLst/>
              </a:rPr>
              <a:t> </a:t>
            </a:r>
            <a:r>
              <a:rPr lang="el-GR" sz="1000" b="1" i="0" dirty="0" err="1">
                <a:solidFill>
                  <a:srgbClr val="C00000"/>
                </a:solidFill>
                <a:effectLst/>
              </a:rPr>
              <a:t>Stage</a:t>
            </a:r>
            <a:endParaRPr lang="el-GR" sz="1000" b="1" dirty="0">
              <a:solidFill>
                <a:srgbClr val="C00000"/>
              </a:solidFill>
            </a:endParaRPr>
          </a:p>
        </p:txBody>
      </p:sp>
    </p:spTree>
    <p:extLst>
      <p:ext uri="{BB962C8B-B14F-4D97-AF65-F5344CB8AC3E}">
        <p14:creationId xmlns:p14="http://schemas.microsoft.com/office/powerpoint/2010/main" val="386285121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882" y="1220140"/>
            <a:ext cx="11530235" cy="4991875"/>
          </a:xfrm>
          <a:solidFill>
            <a:schemeClr val="bg1"/>
          </a:solidFill>
          <a:ln>
            <a:noFill/>
          </a:ln>
        </p:spPr>
        <p:txBody>
          <a:bodyPr>
            <a:noAutofit/>
          </a:bodyPr>
          <a:lstStyle/>
          <a:p>
            <a:pPr>
              <a:buNone/>
            </a:pPr>
            <a:r>
              <a:rPr lang="el-GR" b="1" u="sng" dirty="0">
                <a:solidFill>
                  <a:schemeClr val="accent1">
                    <a:lumMod val="50000"/>
                  </a:schemeClr>
                </a:solidFill>
              </a:rPr>
              <a:t>Γενικές αρχές </a:t>
            </a:r>
          </a:p>
          <a:p>
            <a:r>
              <a:rPr lang="el-GR" sz="1800" b="1" dirty="0">
                <a:solidFill>
                  <a:schemeClr val="accent1">
                    <a:lumMod val="50000"/>
                  </a:schemeClr>
                </a:solidFill>
              </a:rPr>
              <a:t>Η χρήση </a:t>
            </a:r>
            <a:r>
              <a:rPr lang="el-GR" sz="1800" b="1" dirty="0" err="1">
                <a:solidFill>
                  <a:schemeClr val="accent1">
                    <a:lumMod val="50000"/>
                  </a:schemeClr>
                </a:solidFill>
              </a:rPr>
              <a:t>πολυπαραγοντικών</a:t>
            </a:r>
            <a:r>
              <a:rPr lang="el-GR" sz="1800" b="1" dirty="0">
                <a:solidFill>
                  <a:schemeClr val="accent1">
                    <a:lumMod val="50000"/>
                  </a:schemeClr>
                </a:solidFill>
              </a:rPr>
              <a:t> </a:t>
            </a:r>
            <a:r>
              <a:rPr lang="el-GR" sz="1800" b="1" dirty="0" err="1">
                <a:solidFill>
                  <a:schemeClr val="accent1">
                    <a:lumMod val="50000"/>
                  </a:schemeClr>
                </a:solidFill>
              </a:rPr>
              <a:t>χημειοθεραπευτικών</a:t>
            </a:r>
            <a:r>
              <a:rPr lang="el-GR" sz="1800" b="1" dirty="0">
                <a:solidFill>
                  <a:schemeClr val="accent1">
                    <a:lumMod val="50000"/>
                  </a:schemeClr>
                </a:solidFill>
              </a:rPr>
              <a:t> σχημάτων έχει ως αποτέλεσμα να επιτευχθούν υψηλά ποσοστά μακρόχρονης ύφεσης και επιβίωσης σε ποσοστά πάνω από 85% στα παιδιά</a:t>
            </a:r>
          </a:p>
          <a:p>
            <a:r>
              <a:rPr lang="en-GB" sz="1800" b="1" dirty="0">
                <a:solidFill>
                  <a:schemeClr val="accent1">
                    <a:lumMod val="50000"/>
                  </a:schemeClr>
                </a:solidFill>
              </a:rPr>
              <a:t>NHL: </a:t>
            </a:r>
            <a:r>
              <a:rPr lang="el-GR" sz="1800" b="1" dirty="0">
                <a:solidFill>
                  <a:schemeClr val="accent1">
                    <a:lumMod val="50000"/>
                  </a:schemeClr>
                </a:solidFill>
              </a:rPr>
              <a:t>Ταχέως εξελισσόμενα Λεμφώματα</a:t>
            </a:r>
          </a:p>
          <a:p>
            <a:pPr lvl="1">
              <a:buClr>
                <a:schemeClr val="accent1">
                  <a:lumMod val="50000"/>
                </a:schemeClr>
              </a:buClr>
              <a:buFont typeface="Arial" panose="020B0604020202020204" pitchFamily="34" charset="0"/>
              <a:buChar char="•"/>
            </a:pPr>
            <a:r>
              <a:rPr lang="el-GR" sz="1600" dirty="0">
                <a:solidFill>
                  <a:schemeClr val="accent1">
                    <a:lumMod val="50000"/>
                  </a:schemeClr>
                </a:solidFill>
              </a:rPr>
              <a:t>Προσαρμογή στις βιολογικές ιδιαιτερότητες τους:</a:t>
            </a:r>
          </a:p>
          <a:p>
            <a:pPr lvl="2">
              <a:buClr>
                <a:schemeClr val="accent1">
                  <a:lumMod val="50000"/>
                </a:schemeClr>
              </a:buClr>
              <a:buFont typeface="Arial" panose="020B0604020202020204" pitchFamily="34" charset="0"/>
              <a:buChar char="•"/>
            </a:pPr>
            <a:r>
              <a:rPr lang="el-GR" dirty="0">
                <a:solidFill>
                  <a:schemeClr val="accent1">
                    <a:lumMod val="50000"/>
                  </a:schemeClr>
                </a:solidFill>
              </a:rPr>
              <a:t>Μεγάλος βαθμός πολλαπλασιασμού και γρήγορη επέκταση</a:t>
            </a:r>
          </a:p>
          <a:p>
            <a:pPr lvl="2">
              <a:buClr>
                <a:schemeClr val="accent1">
                  <a:lumMod val="50000"/>
                </a:schemeClr>
              </a:buClr>
              <a:buFont typeface="Arial" panose="020B0604020202020204" pitchFamily="34" charset="0"/>
              <a:buChar char="•"/>
            </a:pPr>
            <a:r>
              <a:rPr lang="el-GR" dirty="0">
                <a:solidFill>
                  <a:schemeClr val="accent1">
                    <a:lumMod val="50000"/>
                  </a:schemeClr>
                </a:solidFill>
              </a:rPr>
              <a:t>Σκοπός : διατήρηση  δραστικών δόσεων  φαρμάκων κατά τη διάρκεια του σύντομου κυτταρικού κύκλου:</a:t>
            </a:r>
          </a:p>
          <a:p>
            <a:pPr lvl="3">
              <a:buClr>
                <a:schemeClr val="accent1">
                  <a:lumMod val="50000"/>
                </a:schemeClr>
              </a:buClr>
              <a:buFont typeface="Arial" panose="020B0604020202020204" pitchFamily="34" charset="0"/>
              <a:buChar char="•"/>
            </a:pPr>
            <a:r>
              <a:rPr lang="el-GR" dirty="0">
                <a:solidFill>
                  <a:schemeClr val="accent1">
                    <a:lumMod val="50000"/>
                  </a:schemeClr>
                </a:solidFill>
              </a:rPr>
              <a:t>Υψηλής έντασης χημειοθεραπεία  </a:t>
            </a:r>
          </a:p>
          <a:p>
            <a:pPr lvl="3">
              <a:buClr>
                <a:schemeClr val="accent1">
                  <a:lumMod val="50000"/>
                </a:schemeClr>
              </a:buClr>
              <a:buFont typeface="Arial" panose="020B0604020202020204" pitchFamily="34" charset="0"/>
              <a:buChar char="•"/>
            </a:pPr>
            <a:r>
              <a:rPr lang="el-GR" dirty="0">
                <a:solidFill>
                  <a:schemeClr val="accent1">
                    <a:lumMod val="50000"/>
                  </a:schemeClr>
                </a:solidFill>
              </a:rPr>
              <a:t>Σύντομα μεσοδιαστήματα μεταξύ των κύκλων </a:t>
            </a:r>
            <a:r>
              <a:rPr lang="el-GR" dirty="0">
                <a:solidFill>
                  <a:schemeClr val="accent1">
                    <a:lumMod val="50000"/>
                  </a:schemeClr>
                </a:solidFill>
                <a:sym typeface="Wingdings" panose="05000000000000000000" pitchFamily="2" charset="2"/>
              </a:rPr>
              <a:t></a:t>
            </a:r>
            <a:r>
              <a:rPr lang="el-GR" dirty="0">
                <a:solidFill>
                  <a:schemeClr val="accent1">
                    <a:lumMod val="50000"/>
                  </a:schemeClr>
                </a:solidFill>
              </a:rPr>
              <a:t> </a:t>
            </a:r>
            <a:r>
              <a:rPr lang="el-GR" sz="1600" b="1" dirty="0">
                <a:solidFill>
                  <a:srgbClr val="C00000"/>
                </a:solidFill>
              </a:rPr>
              <a:t>ΟΧΙ ΚΑΘΥΣΤΕΡΗΣΕΙΣ </a:t>
            </a:r>
          </a:p>
          <a:p>
            <a:r>
              <a:rPr lang="el-GR" sz="1800" b="1" dirty="0">
                <a:solidFill>
                  <a:schemeClr val="accent1">
                    <a:lumMod val="50000"/>
                  </a:schemeClr>
                </a:solidFill>
              </a:rPr>
              <a:t>Τροποποίηση έντασης και διάρκειας χημειοθεραπείας</a:t>
            </a:r>
          </a:p>
          <a:p>
            <a:pPr lvl="1">
              <a:buClr>
                <a:schemeClr val="accent1">
                  <a:lumMod val="50000"/>
                </a:schemeClr>
              </a:buClr>
              <a:buFont typeface="Arial" panose="020B0604020202020204" pitchFamily="34" charset="0"/>
              <a:buChar char="•"/>
            </a:pPr>
            <a:r>
              <a:rPr lang="el-GR" sz="1600" dirty="0">
                <a:solidFill>
                  <a:schemeClr val="accent1">
                    <a:lumMod val="50000"/>
                  </a:schemeClr>
                </a:solidFill>
              </a:rPr>
              <a:t>Η κατηγοριοποίηση των ασθενών ανάλογα με την ομάδα κινδύνου στην οποία ανήκουν επιτρέπει πλέον σε ασθενείς με περιορισμένη νόσο να λάβουν λιγότερο εντατική χημειοθεραπεία σε σχέση με τους ασθενείς υψηλότερου κινδύνου και συγχρόνως να επιτύχουν εξίσου καλά και υψηλά επίπεδα ανταπόκρισης</a:t>
            </a:r>
          </a:p>
          <a:p>
            <a:pPr marL="624078" indent="-514350">
              <a:buNone/>
            </a:pPr>
            <a:endParaRPr lang="el-GR" sz="1600" b="1" dirty="0">
              <a:solidFill>
                <a:srgbClr val="C00000"/>
              </a:solidFill>
            </a:endParaRPr>
          </a:p>
          <a:p>
            <a:pPr marL="624078" indent="-514350">
              <a:buNone/>
            </a:pPr>
            <a:r>
              <a:rPr lang="el-GR" sz="1600" dirty="0"/>
              <a:t>.</a:t>
            </a:r>
            <a:endParaRPr lang="en-GB" sz="1600" dirty="0">
              <a:solidFill>
                <a:schemeClr val="accent1">
                  <a:lumMod val="50000"/>
                </a:schemeClr>
              </a:solidFill>
            </a:endParaRPr>
          </a:p>
        </p:txBody>
      </p:sp>
      <p:pic>
        <p:nvPicPr>
          <p:cNvPr id="4" name="Picture 7">
            <a:extLst>
              <a:ext uri="{FF2B5EF4-FFF2-40B4-BE49-F238E27FC236}">
                <a16:creationId xmlns:a16="http://schemas.microsoft.com/office/drawing/2014/main" id="{35C98606-F3FC-4E52-93D2-02F4638ACF8F}"/>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7281" y="190933"/>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EBC0FF1B-187D-4AED-948A-AD54E8D5B669}"/>
              </a:ext>
            </a:extLst>
          </p:cNvPr>
          <p:cNvSpPr txBox="1"/>
          <p:nvPr/>
        </p:nvSpPr>
        <p:spPr>
          <a:xfrm>
            <a:off x="3264031" y="648026"/>
            <a:ext cx="6094428" cy="461665"/>
          </a:xfrm>
          <a:prstGeom prst="rect">
            <a:avLst/>
          </a:prstGeom>
          <a:noFill/>
        </p:spPr>
        <p:txBody>
          <a:bodyPr wrap="square">
            <a:spAutoFit/>
          </a:bodyPr>
          <a:lstStyle/>
          <a:p>
            <a:r>
              <a:rPr lang="el-GR" sz="2400" b="1" dirty="0">
                <a:solidFill>
                  <a:schemeClr val="accent1">
                    <a:lumMod val="50000"/>
                  </a:schemeClr>
                </a:solidFill>
              </a:rPr>
              <a:t>Θεραπευτική αντιμετώπιση</a:t>
            </a:r>
            <a:r>
              <a:rPr lang="en-US" sz="2400" b="1" dirty="0">
                <a:solidFill>
                  <a:schemeClr val="accent1">
                    <a:lumMod val="50000"/>
                  </a:schemeClr>
                </a:solidFill>
              </a:rPr>
              <a:t> NHL</a:t>
            </a:r>
            <a:endParaRPr lang="el-GR"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882" y="1218099"/>
            <a:ext cx="11530235" cy="4991875"/>
          </a:xfrm>
          <a:solidFill>
            <a:schemeClr val="bg1"/>
          </a:solidFill>
          <a:ln>
            <a:noFill/>
          </a:ln>
        </p:spPr>
        <p:txBody>
          <a:bodyPr>
            <a:noAutofit/>
          </a:bodyPr>
          <a:lstStyle/>
          <a:p>
            <a:pPr>
              <a:buNone/>
            </a:pPr>
            <a:r>
              <a:rPr lang="el-GR" b="1" u="sng" dirty="0">
                <a:solidFill>
                  <a:schemeClr val="accent1">
                    <a:lumMod val="50000"/>
                  </a:schemeClr>
                </a:solidFill>
              </a:rPr>
              <a:t>Γενικές αρχές </a:t>
            </a:r>
          </a:p>
          <a:p>
            <a:r>
              <a:rPr lang="el-GR" sz="1800" b="1" dirty="0">
                <a:solidFill>
                  <a:schemeClr val="accent1">
                    <a:lumMod val="50000"/>
                  </a:schemeClr>
                </a:solidFill>
              </a:rPr>
              <a:t>Θεραπεία πρώτης γραμμής : Χρήση  θεραπευτικών πρωτοκόλλων  ανάλογα με τον τύπο του </a:t>
            </a:r>
            <a:r>
              <a:rPr lang="en-US" sz="1800" b="1" dirty="0">
                <a:solidFill>
                  <a:schemeClr val="accent1">
                    <a:lumMod val="50000"/>
                  </a:schemeClr>
                </a:solidFill>
              </a:rPr>
              <a:t>NHL</a:t>
            </a:r>
            <a:endParaRPr lang="el-GR" sz="1800" b="1" dirty="0">
              <a:solidFill>
                <a:schemeClr val="accent1">
                  <a:lumMod val="50000"/>
                </a:schemeClr>
              </a:solidFill>
            </a:endParaRPr>
          </a:p>
          <a:p>
            <a:pPr lvl="1">
              <a:lnSpc>
                <a:spcPct val="100000"/>
              </a:lnSpc>
              <a:buClr>
                <a:schemeClr val="accent1">
                  <a:lumMod val="50000"/>
                </a:schemeClr>
              </a:buClr>
              <a:buFont typeface="Arial" panose="020B0604020202020204" pitchFamily="34" charset="0"/>
              <a:buChar char="•"/>
            </a:pPr>
            <a:r>
              <a:rPr lang="en-GB" sz="1600" b="1" dirty="0">
                <a:solidFill>
                  <a:schemeClr val="accent1">
                    <a:lumMod val="50000"/>
                  </a:schemeClr>
                </a:solidFill>
              </a:rPr>
              <a:t>ALCL: </a:t>
            </a:r>
            <a:r>
              <a:rPr lang="el-GR" sz="1600" dirty="0">
                <a:solidFill>
                  <a:schemeClr val="accent1">
                    <a:lumMod val="50000"/>
                  </a:schemeClr>
                </a:solidFill>
              </a:rPr>
              <a:t>Πρωτόκολλο </a:t>
            </a:r>
            <a:r>
              <a:rPr lang="en-US" sz="1600" dirty="0">
                <a:solidFill>
                  <a:schemeClr val="accent1">
                    <a:lumMod val="50000"/>
                  </a:schemeClr>
                </a:solidFill>
              </a:rPr>
              <a:t>EICNHL-ALCL-99, NHL-BFM90 , POG9315, UKCCSG-B-NHL-9001,-9002/9602, -9003, CCG-5941, LNH-92</a:t>
            </a:r>
            <a:endParaRPr lang="el-GR" sz="1600" dirty="0">
              <a:solidFill>
                <a:schemeClr val="accent1">
                  <a:lumMod val="50000"/>
                </a:schemeClr>
              </a:solidFill>
            </a:endParaRPr>
          </a:p>
          <a:p>
            <a:pPr lvl="1">
              <a:lnSpc>
                <a:spcPct val="100000"/>
              </a:lnSpc>
              <a:buClr>
                <a:schemeClr val="accent1">
                  <a:lumMod val="50000"/>
                </a:schemeClr>
              </a:buClr>
              <a:buFont typeface="Arial" panose="020B0604020202020204" pitchFamily="34" charset="0"/>
              <a:buChar char="•"/>
            </a:pPr>
            <a:r>
              <a:rPr lang="en-US" sz="1600" b="1" dirty="0">
                <a:solidFill>
                  <a:schemeClr val="accent1">
                    <a:lumMod val="50000"/>
                  </a:schemeClr>
                </a:solidFill>
              </a:rPr>
              <a:t>LL: </a:t>
            </a:r>
            <a:r>
              <a:rPr lang="el-GR" sz="1600" b="1" dirty="0">
                <a:solidFill>
                  <a:schemeClr val="accent1">
                    <a:lumMod val="50000"/>
                  </a:schemeClr>
                </a:solidFill>
              </a:rPr>
              <a:t>Σκεπτικό αντιμετώπισης ανάλογο με την αντιμετώπιση της Οξείας </a:t>
            </a:r>
            <a:r>
              <a:rPr lang="el-GR" sz="1600" b="1" dirty="0" err="1">
                <a:solidFill>
                  <a:schemeClr val="accent1">
                    <a:lumMod val="50000"/>
                  </a:schemeClr>
                </a:solidFill>
              </a:rPr>
              <a:t>Λεμφοβλαστικής</a:t>
            </a:r>
            <a:r>
              <a:rPr lang="el-GR" sz="1600" b="1" dirty="0">
                <a:solidFill>
                  <a:schemeClr val="accent1">
                    <a:lumMod val="50000"/>
                  </a:schemeClr>
                </a:solidFill>
              </a:rPr>
              <a:t> Λευχαιμίας: </a:t>
            </a:r>
          </a:p>
          <a:p>
            <a:pPr lvl="2">
              <a:lnSpc>
                <a:spcPct val="100000"/>
              </a:lnSpc>
              <a:buClr>
                <a:schemeClr val="accent1">
                  <a:lumMod val="50000"/>
                </a:schemeClr>
              </a:buClr>
              <a:buFont typeface="Arial" panose="020B0604020202020204" pitchFamily="34" charset="0"/>
              <a:buChar char="•"/>
            </a:pPr>
            <a:r>
              <a:rPr lang="en-US" dirty="0">
                <a:solidFill>
                  <a:schemeClr val="accent1">
                    <a:lumMod val="50000"/>
                  </a:schemeClr>
                </a:solidFill>
              </a:rPr>
              <a:t>LBL 2018</a:t>
            </a:r>
            <a:r>
              <a:rPr lang="el-GR" dirty="0">
                <a:solidFill>
                  <a:schemeClr val="accent1">
                    <a:lumMod val="50000"/>
                  </a:schemeClr>
                </a:solidFill>
              </a:rPr>
              <a:t> </a:t>
            </a:r>
            <a:r>
              <a:rPr lang="en-US" dirty="0">
                <a:solidFill>
                  <a:schemeClr val="accent1">
                    <a:lumMod val="50000"/>
                  </a:schemeClr>
                </a:solidFill>
              </a:rPr>
              <a:t>International cooperative treatment protocol for children and adolescents with lymphoblastic lymphoma</a:t>
            </a:r>
            <a:endParaRPr lang="el-GR" dirty="0">
              <a:solidFill>
                <a:schemeClr val="accent1">
                  <a:lumMod val="50000"/>
                </a:schemeClr>
              </a:solidFill>
            </a:endParaRPr>
          </a:p>
          <a:p>
            <a:pPr lvl="1">
              <a:lnSpc>
                <a:spcPct val="100000"/>
              </a:lnSpc>
              <a:buClr>
                <a:schemeClr val="accent1">
                  <a:lumMod val="50000"/>
                </a:schemeClr>
              </a:buClr>
              <a:buFont typeface="Arial" panose="020B0604020202020204" pitchFamily="34" charset="0"/>
              <a:buChar char="•"/>
            </a:pPr>
            <a:r>
              <a:rPr lang="el-GR" sz="1600" b="1" dirty="0">
                <a:solidFill>
                  <a:schemeClr val="accent1">
                    <a:lumMod val="50000"/>
                  </a:schemeClr>
                </a:solidFill>
              </a:rPr>
              <a:t>Β</a:t>
            </a:r>
            <a:r>
              <a:rPr lang="en-US" sz="1600" b="1" dirty="0">
                <a:solidFill>
                  <a:schemeClr val="accent1">
                    <a:lumMod val="50000"/>
                  </a:schemeClr>
                </a:solidFill>
              </a:rPr>
              <a:t>-NHL</a:t>
            </a:r>
            <a:r>
              <a:rPr lang="el-GR" sz="1600" b="1" dirty="0">
                <a:solidFill>
                  <a:schemeClr val="accent1">
                    <a:lumMod val="50000"/>
                  </a:schemeClr>
                </a:solidFill>
              </a:rPr>
              <a:t> </a:t>
            </a:r>
            <a:r>
              <a:rPr lang="en-US" sz="1600" b="1" dirty="0">
                <a:solidFill>
                  <a:schemeClr val="accent1">
                    <a:lumMod val="50000"/>
                  </a:schemeClr>
                </a:solidFill>
              </a:rPr>
              <a:t>first-line treatment</a:t>
            </a:r>
          </a:p>
          <a:p>
            <a:pPr lvl="2">
              <a:lnSpc>
                <a:spcPct val="100000"/>
              </a:lnSpc>
              <a:buClr>
                <a:schemeClr val="accent1">
                  <a:lumMod val="50000"/>
                </a:schemeClr>
              </a:buClr>
              <a:buFont typeface="Arial" panose="020B0604020202020204" pitchFamily="34" charset="0"/>
              <a:buChar char="•"/>
            </a:pPr>
            <a:r>
              <a:rPr lang="en-US" dirty="0">
                <a:solidFill>
                  <a:schemeClr val="accent1">
                    <a:lumMod val="50000"/>
                  </a:schemeClr>
                </a:solidFill>
              </a:rPr>
              <a:t>French</a:t>
            </a:r>
            <a:r>
              <a:rPr lang="el-GR" dirty="0">
                <a:solidFill>
                  <a:schemeClr val="accent1">
                    <a:lumMod val="50000"/>
                  </a:schemeClr>
                </a:solidFill>
              </a:rPr>
              <a:t>-</a:t>
            </a:r>
            <a:r>
              <a:rPr lang="en-US" dirty="0">
                <a:solidFill>
                  <a:schemeClr val="accent1">
                    <a:lumMod val="50000"/>
                  </a:schemeClr>
                </a:solidFill>
              </a:rPr>
              <a:t>American-British (FAB) treatment regimen: FAB/LMB96</a:t>
            </a:r>
            <a:endParaRPr lang="el-GR" dirty="0">
              <a:solidFill>
                <a:schemeClr val="accent1">
                  <a:lumMod val="50000"/>
                </a:schemeClr>
              </a:solidFill>
            </a:endParaRPr>
          </a:p>
          <a:p>
            <a:pPr lvl="2">
              <a:lnSpc>
                <a:spcPct val="100000"/>
              </a:lnSpc>
              <a:buClr>
                <a:schemeClr val="accent1">
                  <a:lumMod val="50000"/>
                </a:schemeClr>
              </a:buClr>
              <a:buFont typeface="Arial" panose="020B0604020202020204" pitchFamily="34" charset="0"/>
              <a:buChar char="•"/>
            </a:pPr>
            <a:r>
              <a:rPr lang="en-US" dirty="0">
                <a:solidFill>
                  <a:schemeClr val="accent1">
                    <a:lumMod val="50000"/>
                  </a:schemeClr>
                </a:solidFill>
              </a:rPr>
              <a:t>NHL-BFM regimen</a:t>
            </a:r>
            <a:endParaRPr lang="el-GR" dirty="0">
              <a:solidFill>
                <a:schemeClr val="accent1">
                  <a:lumMod val="50000"/>
                </a:schemeClr>
              </a:solidFill>
            </a:endParaRPr>
          </a:p>
          <a:p>
            <a:pPr lvl="3">
              <a:lnSpc>
                <a:spcPct val="100000"/>
              </a:lnSpc>
              <a:buClr>
                <a:schemeClr val="accent1">
                  <a:lumMod val="50000"/>
                </a:schemeClr>
              </a:buClr>
              <a:buFont typeface="Arial" panose="020B0604020202020204" pitchFamily="34" charset="0"/>
              <a:buChar char="•"/>
            </a:pPr>
            <a:r>
              <a:rPr lang="en-US" dirty="0">
                <a:solidFill>
                  <a:schemeClr val="accent1">
                    <a:lumMod val="50000"/>
                  </a:schemeClr>
                </a:solidFill>
              </a:rPr>
              <a:t>B-NHL 2013</a:t>
            </a:r>
            <a:r>
              <a:rPr lang="el-GR" dirty="0">
                <a:solidFill>
                  <a:schemeClr val="accent1">
                    <a:lumMod val="50000"/>
                  </a:schemeClr>
                </a:solidFill>
              </a:rPr>
              <a:t> </a:t>
            </a:r>
            <a:r>
              <a:rPr lang="en-US" dirty="0">
                <a:solidFill>
                  <a:schemeClr val="accent1">
                    <a:lumMod val="50000"/>
                  </a:schemeClr>
                </a:solidFill>
              </a:rPr>
              <a:t>Treatment protocol of the NHL-BFM and the NOPHO study groups for mature aggressive B-cell lymphoma and leukemia in children and adolescents</a:t>
            </a:r>
            <a:endParaRPr lang="el-GR" dirty="0">
              <a:solidFill>
                <a:schemeClr val="accent1">
                  <a:lumMod val="50000"/>
                </a:schemeClr>
              </a:solidFill>
            </a:endParaRPr>
          </a:p>
          <a:p>
            <a:pPr lvl="3">
              <a:lnSpc>
                <a:spcPct val="100000"/>
              </a:lnSpc>
              <a:buClr>
                <a:schemeClr val="accent1">
                  <a:lumMod val="50000"/>
                </a:schemeClr>
              </a:buClr>
              <a:buFont typeface="Arial" panose="020B0604020202020204" pitchFamily="34" charset="0"/>
              <a:buChar char="•"/>
            </a:pPr>
            <a:r>
              <a:rPr lang="en-US" dirty="0">
                <a:solidFill>
                  <a:schemeClr val="accent1">
                    <a:lumMod val="50000"/>
                  </a:schemeClr>
                </a:solidFill>
              </a:rPr>
              <a:t>Protocol Inter-B-NHL </a:t>
            </a:r>
            <a:r>
              <a:rPr lang="en-US" dirty="0" err="1">
                <a:solidFill>
                  <a:schemeClr val="accent1">
                    <a:lumMod val="50000"/>
                  </a:schemeClr>
                </a:solidFill>
              </a:rPr>
              <a:t>ritux</a:t>
            </a:r>
            <a:r>
              <a:rPr lang="en-US" dirty="0">
                <a:solidFill>
                  <a:schemeClr val="accent1">
                    <a:lumMod val="50000"/>
                  </a:schemeClr>
                </a:solidFill>
              </a:rPr>
              <a:t> 2010</a:t>
            </a:r>
            <a:r>
              <a:rPr lang="el-GR" dirty="0">
                <a:solidFill>
                  <a:schemeClr val="accent1">
                    <a:lumMod val="50000"/>
                  </a:schemeClr>
                </a:solidFill>
              </a:rPr>
              <a:t> </a:t>
            </a:r>
            <a:r>
              <a:rPr lang="en-US" dirty="0">
                <a:solidFill>
                  <a:schemeClr val="accent1">
                    <a:lumMod val="50000"/>
                  </a:schemeClr>
                </a:solidFill>
              </a:rPr>
              <a:t>European Intergroup for Children Non </a:t>
            </a:r>
            <a:r>
              <a:rPr lang="el-GR" dirty="0">
                <a:solidFill>
                  <a:schemeClr val="accent1">
                    <a:lumMod val="50000"/>
                  </a:schemeClr>
                </a:solidFill>
              </a:rPr>
              <a:t>-</a:t>
            </a:r>
            <a:r>
              <a:rPr lang="en-US" dirty="0">
                <a:solidFill>
                  <a:schemeClr val="accent1">
                    <a:lumMod val="50000"/>
                  </a:schemeClr>
                </a:solidFill>
              </a:rPr>
              <a:t>Hodgkin's Lymphoma (EICNHL)</a:t>
            </a:r>
            <a:r>
              <a:rPr lang="el-GR" dirty="0">
                <a:solidFill>
                  <a:schemeClr val="accent1">
                    <a:lumMod val="50000"/>
                  </a:schemeClr>
                </a:solidFill>
              </a:rPr>
              <a:t> </a:t>
            </a:r>
            <a:r>
              <a:rPr lang="en-US" dirty="0">
                <a:solidFill>
                  <a:schemeClr val="accent1">
                    <a:lumMod val="50000"/>
                  </a:schemeClr>
                </a:solidFill>
              </a:rPr>
              <a:t>and</a:t>
            </a:r>
            <a:r>
              <a:rPr lang="el-GR" dirty="0">
                <a:solidFill>
                  <a:schemeClr val="accent1">
                    <a:lumMod val="50000"/>
                  </a:schemeClr>
                </a:solidFill>
              </a:rPr>
              <a:t> </a:t>
            </a:r>
            <a:r>
              <a:rPr lang="en-US" dirty="0">
                <a:solidFill>
                  <a:schemeClr val="accent1">
                    <a:lumMod val="50000"/>
                  </a:schemeClr>
                </a:solidFill>
              </a:rPr>
              <a:t>Children Oncology Group (COG)</a:t>
            </a:r>
            <a:endParaRPr lang="el-GR" dirty="0">
              <a:solidFill>
                <a:schemeClr val="accent1">
                  <a:lumMod val="50000"/>
                </a:schemeClr>
              </a:solidFill>
            </a:endParaRPr>
          </a:p>
          <a:p>
            <a:pPr marL="624078" indent="-514350" algn="ctr">
              <a:buNone/>
            </a:pPr>
            <a:r>
              <a:rPr lang="el-GR" b="1" dirty="0">
                <a:solidFill>
                  <a:srgbClr val="C00000"/>
                </a:solidFill>
              </a:rPr>
              <a:t>Πρέπει να είναι σαφές ότι η ακτινοθεραπεία και η εκτεταμένη χειρουργική παρέμβαση δεν έχουν καμία θέση στη θεραπεία του λεμφώματος</a:t>
            </a:r>
          </a:p>
          <a:p>
            <a:pPr marL="624078" indent="-514350">
              <a:buNone/>
            </a:pPr>
            <a:endParaRPr lang="el-GR" sz="1600" b="1" dirty="0">
              <a:solidFill>
                <a:srgbClr val="C00000"/>
              </a:solidFill>
            </a:endParaRPr>
          </a:p>
          <a:p>
            <a:pPr marL="624078" indent="-514350">
              <a:buNone/>
            </a:pPr>
            <a:r>
              <a:rPr lang="el-GR" sz="1600" dirty="0"/>
              <a:t>.</a:t>
            </a:r>
            <a:endParaRPr lang="en-GB" sz="1600" dirty="0">
              <a:solidFill>
                <a:schemeClr val="accent1">
                  <a:lumMod val="50000"/>
                </a:schemeClr>
              </a:solidFill>
            </a:endParaRPr>
          </a:p>
        </p:txBody>
      </p:sp>
      <p:pic>
        <p:nvPicPr>
          <p:cNvPr id="4" name="Picture 7">
            <a:extLst>
              <a:ext uri="{FF2B5EF4-FFF2-40B4-BE49-F238E27FC236}">
                <a16:creationId xmlns:a16="http://schemas.microsoft.com/office/drawing/2014/main" id="{35C98606-F3FC-4E52-93D2-02F4638ACF8F}"/>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7281" y="190933"/>
            <a:ext cx="1010862" cy="10271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EBC0FF1B-187D-4AED-948A-AD54E8D5B669}"/>
              </a:ext>
            </a:extLst>
          </p:cNvPr>
          <p:cNvSpPr txBox="1"/>
          <p:nvPr/>
        </p:nvSpPr>
        <p:spPr>
          <a:xfrm>
            <a:off x="3264031" y="648026"/>
            <a:ext cx="6094428" cy="461665"/>
          </a:xfrm>
          <a:prstGeom prst="rect">
            <a:avLst/>
          </a:prstGeom>
          <a:noFill/>
        </p:spPr>
        <p:txBody>
          <a:bodyPr wrap="square">
            <a:spAutoFit/>
          </a:bodyPr>
          <a:lstStyle/>
          <a:p>
            <a:r>
              <a:rPr lang="el-GR" sz="2400" b="1" dirty="0">
                <a:solidFill>
                  <a:schemeClr val="accent1">
                    <a:lumMod val="50000"/>
                  </a:schemeClr>
                </a:solidFill>
              </a:rPr>
              <a:t>Θεραπευτική αντιμετώπιση</a:t>
            </a:r>
            <a:r>
              <a:rPr lang="en-US" sz="2400" b="1" dirty="0">
                <a:solidFill>
                  <a:schemeClr val="accent1">
                    <a:lumMod val="50000"/>
                  </a:schemeClr>
                </a:solidFill>
              </a:rPr>
              <a:t> NHL</a:t>
            </a:r>
            <a:endParaRPr lang="el-GR" sz="2400" b="1" dirty="0"/>
          </a:p>
        </p:txBody>
      </p:sp>
    </p:spTree>
    <p:extLst>
      <p:ext uri="{BB962C8B-B14F-4D97-AF65-F5344CB8AC3E}">
        <p14:creationId xmlns:p14="http://schemas.microsoft.com/office/powerpoint/2010/main" val="304234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1A8AA95-9977-4E54-BDD9-03288798392E}"/>
              </a:ext>
            </a:extLst>
          </p:cNvPr>
          <p:cNvSpPr txBox="1"/>
          <p:nvPr/>
        </p:nvSpPr>
        <p:spPr>
          <a:xfrm>
            <a:off x="101486" y="6392065"/>
            <a:ext cx="5198140" cy="400110"/>
          </a:xfrm>
          <a:prstGeom prst="rect">
            <a:avLst/>
          </a:prstGeom>
          <a:noFill/>
        </p:spPr>
        <p:txBody>
          <a:bodyPr wrap="square">
            <a:spAutoFit/>
          </a:bodyPr>
          <a:lstStyle/>
          <a:p>
            <a:pPr marL="171450" indent="-171450">
              <a:buFont typeface="Arial" panose="020B0604020202020204" pitchFamily="34" charset="0"/>
              <a:buChar char="•"/>
            </a:pPr>
            <a:r>
              <a:rPr lang="el-GR" sz="1000" b="1" i="0" dirty="0">
                <a:solidFill>
                  <a:schemeClr val="accent1">
                    <a:lumMod val="50000"/>
                  </a:schemeClr>
                </a:solidFill>
                <a:effectLst/>
              </a:rPr>
              <a:t>Νέα κρούσματα προέρχονται από το SEER 13: 2014-2018 </a:t>
            </a:r>
          </a:p>
          <a:p>
            <a:pPr marL="171450" indent="-171450">
              <a:buFont typeface="Arial" panose="020B0604020202020204" pitchFamily="34" charset="0"/>
              <a:buChar char="•"/>
            </a:pPr>
            <a:r>
              <a:rPr lang="el-GR" sz="1000" b="1" i="0" dirty="0">
                <a:solidFill>
                  <a:schemeClr val="accent1">
                    <a:lumMod val="50000"/>
                  </a:schemeClr>
                </a:solidFill>
                <a:effectLst/>
              </a:rPr>
              <a:t> Οι θάνατοι προέρχονται από τη θνησιμότητα των ΗΠΑ</a:t>
            </a:r>
          </a:p>
        </p:txBody>
      </p:sp>
      <p:sp>
        <p:nvSpPr>
          <p:cNvPr id="7" name="TextBox 6">
            <a:extLst>
              <a:ext uri="{FF2B5EF4-FFF2-40B4-BE49-F238E27FC236}">
                <a16:creationId xmlns:a16="http://schemas.microsoft.com/office/drawing/2014/main" id="{5245552C-F184-4217-A88E-ED35B53B07C6}"/>
              </a:ext>
            </a:extLst>
          </p:cNvPr>
          <p:cNvSpPr txBox="1"/>
          <p:nvPr/>
        </p:nvSpPr>
        <p:spPr>
          <a:xfrm>
            <a:off x="178799" y="167032"/>
            <a:ext cx="2568347" cy="470612"/>
          </a:xfrm>
          <a:prstGeom prst="rect">
            <a:avLst/>
          </a:prstGeom>
          <a:noFill/>
        </p:spPr>
        <p:txBody>
          <a:bodyPr wrap="square">
            <a:spAutoFit/>
          </a:bodyPr>
          <a:lstStyle/>
          <a:p>
            <a:pPr algn="ctr"/>
            <a:r>
              <a:rPr lang="el-GR" sz="2400" b="1" i="0" dirty="0">
                <a:solidFill>
                  <a:schemeClr val="accent1">
                    <a:lumMod val="50000"/>
                  </a:schemeClr>
                </a:solidFill>
                <a:effectLst/>
              </a:rPr>
              <a:t>Επιδημιολογία</a:t>
            </a:r>
            <a:endParaRPr lang="el-GR" sz="2400" dirty="0">
              <a:solidFill>
                <a:schemeClr val="accent1">
                  <a:lumMod val="50000"/>
                </a:schemeClr>
              </a:solidFill>
            </a:endParaRPr>
          </a:p>
        </p:txBody>
      </p:sp>
      <p:pic>
        <p:nvPicPr>
          <p:cNvPr id="8" name="Picture 3">
            <a:extLst>
              <a:ext uri="{FF2B5EF4-FFF2-40B4-BE49-F238E27FC236}">
                <a16:creationId xmlns:a16="http://schemas.microsoft.com/office/drawing/2014/main" id="{BABDB07C-5821-4407-8130-DEE3FDD8C65F}"/>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71588" y="118907"/>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767DF2F0-D08B-446E-8BA2-78915AAEBD6E}"/>
              </a:ext>
            </a:extLst>
          </p:cNvPr>
          <p:cNvSpPr txBox="1"/>
          <p:nvPr/>
        </p:nvSpPr>
        <p:spPr>
          <a:xfrm>
            <a:off x="0" y="1787152"/>
            <a:ext cx="6171434" cy="1569660"/>
          </a:xfrm>
          <a:prstGeom prst="rect">
            <a:avLst/>
          </a:prstGeom>
          <a:noFill/>
        </p:spPr>
        <p:txBody>
          <a:bodyPr wrap="square">
            <a:spAutoFit/>
          </a:bodyPr>
          <a:lstStyle/>
          <a:p>
            <a:pPr marL="285750" indent="-285750" algn="l">
              <a:buClr>
                <a:schemeClr val="accent1">
                  <a:lumMod val="50000"/>
                </a:schemeClr>
              </a:buClr>
              <a:buFont typeface="Arial" panose="020B0604020202020204" pitchFamily="34" charset="0"/>
              <a:buChar char="•"/>
            </a:pPr>
            <a:r>
              <a:rPr lang="el-GR" sz="1600" b="1" dirty="0">
                <a:solidFill>
                  <a:schemeClr val="accent1">
                    <a:lumMod val="50000"/>
                  </a:schemeClr>
                </a:solidFill>
                <a:effectLst/>
              </a:rPr>
              <a:t>Το ποσοστό νέων περιπτώσεων λεμφώματος Hodgkin ήταν </a:t>
            </a:r>
            <a:r>
              <a:rPr lang="el-GR" sz="1600" b="1" dirty="0">
                <a:solidFill>
                  <a:srgbClr val="C00000"/>
                </a:solidFill>
                <a:effectLst/>
              </a:rPr>
              <a:t>2,6 ανά 100.000 άνδρες και γυναίκες ετησίως</a:t>
            </a:r>
            <a:endParaRPr lang="el-GR" sz="1600" b="1" dirty="0">
              <a:solidFill>
                <a:srgbClr val="C00000"/>
              </a:solidFill>
            </a:endParaRPr>
          </a:p>
          <a:p>
            <a:pPr algn="l">
              <a:buClr>
                <a:schemeClr val="accent1">
                  <a:lumMod val="50000"/>
                </a:schemeClr>
              </a:buClr>
            </a:pPr>
            <a:endParaRPr lang="en-GB" sz="1600" b="1" dirty="0">
              <a:solidFill>
                <a:srgbClr val="C00000"/>
              </a:solidFill>
              <a:effectLst/>
            </a:endParaRPr>
          </a:p>
          <a:p>
            <a:pPr marL="285750" indent="-285750" algn="l">
              <a:buClr>
                <a:schemeClr val="accent1">
                  <a:lumMod val="50000"/>
                </a:schemeClr>
              </a:buClr>
              <a:buFont typeface="Arial" panose="020B0604020202020204" pitchFamily="34" charset="0"/>
              <a:buChar char="•"/>
            </a:pPr>
            <a:r>
              <a:rPr lang="el-GR" sz="1600" b="1" dirty="0">
                <a:solidFill>
                  <a:schemeClr val="accent1">
                    <a:lumMod val="50000"/>
                  </a:schemeClr>
                </a:solidFill>
                <a:effectLst/>
              </a:rPr>
              <a:t>Το ποσοστό θνησιμότητας ήταν </a:t>
            </a:r>
            <a:r>
              <a:rPr lang="el-GR" sz="1600" b="1" dirty="0">
                <a:solidFill>
                  <a:srgbClr val="C00000"/>
                </a:solidFill>
                <a:effectLst/>
              </a:rPr>
              <a:t>0,3 ανά 100.000 άνδρες και γυναίκες ετησίως</a:t>
            </a:r>
            <a:endParaRPr lang="el-GR" sz="1600" b="1" dirty="0">
              <a:solidFill>
                <a:schemeClr val="accent1">
                  <a:lumMod val="50000"/>
                </a:schemeClr>
              </a:solidFill>
              <a:effectLst/>
            </a:endParaRPr>
          </a:p>
          <a:p>
            <a:pPr algn="l">
              <a:buClr>
                <a:schemeClr val="accent1">
                  <a:lumMod val="50000"/>
                </a:schemeClr>
              </a:buClr>
            </a:pPr>
            <a:endParaRPr lang="el-GR" sz="1600" dirty="0">
              <a:solidFill>
                <a:schemeClr val="accent1">
                  <a:lumMod val="50000"/>
                </a:schemeClr>
              </a:solidFill>
            </a:endParaRPr>
          </a:p>
        </p:txBody>
      </p:sp>
      <p:pic>
        <p:nvPicPr>
          <p:cNvPr id="4" name="Εικόνα 3">
            <a:extLst>
              <a:ext uri="{FF2B5EF4-FFF2-40B4-BE49-F238E27FC236}">
                <a16:creationId xmlns:a16="http://schemas.microsoft.com/office/drawing/2014/main" id="{863401D8-51FD-4F45-8D11-44B9C5DF782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l="11282" t="9636" r="8600" b="24620"/>
          <a:stretch/>
        </p:blipFill>
        <p:spPr>
          <a:xfrm>
            <a:off x="178799" y="3356812"/>
            <a:ext cx="5383139" cy="2664855"/>
          </a:xfrm>
          <a:prstGeom prst="rect">
            <a:avLst/>
          </a:prstGeom>
        </p:spPr>
      </p:pic>
      <p:sp>
        <p:nvSpPr>
          <p:cNvPr id="9" name="TextBox 8">
            <a:extLst>
              <a:ext uri="{FF2B5EF4-FFF2-40B4-BE49-F238E27FC236}">
                <a16:creationId xmlns:a16="http://schemas.microsoft.com/office/drawing/2014/main" id="{32C2407B-B4C2-4BB7-8455-A7550B2BDDE3}"/>
              </a:ext>
            </a:extLst>
          </p:cNvPr>
          <p:cNvSpPr txBox="1"/>
          <p:nvPr/>
        </p:nvSpPr>
        <p:spPr>
          <a:xfrm>
            <a:off x="178799" y="632490"/>
            <a:ext cx="8048625" cy="369332"/>
          </a:xfrm>
          <a:prstGeom prst="rect">
            <a:avLst/>
          </a:prstGeom>
          <a:noFill/>
        </p:spPr>
        <p:txBody>
          <a:bodyPr wrap="square">
            <a:spAutoFit/>
          </a:bodyPr>
          <a:lstStyle/>
          <a:p>
            <a:r>
              <a:rPr lang="el-GR" b="1" dirty="0">
                <a:solidFill>
                  <a:schemeClr val="accent1">
                    <a:lumMod val="50000"/>
                  </a:schemeClr>
                </a:solidFill>
              </a:rPr>
              <a:t>Τα </a:t>
            </a:r>
            <a:r>
              <a:rPr lang="el-GR" b="1" dirty="0" err="1">
                <a:solidFill>
                  <a:schemeClr val="accent1">
                    <a:lumMod val="50000"/>
                  </a:schemeClr>
                </a:solidFill>
              </a:rPr>
              <a:t>Hodgkin</a:t>
            </a:r>
            <a:r>
              <a:rPr lang="el-GR" b="1" dirty="0">
                <a:solidFill>
                  <a:schemeClr val="accent1">
                    <a:lumMod val="50000"/>
                  </a:schemeClr>
                </a:solidFill>
              </a:rPr>
              <a:t> λεμφώματα (HL) αποτελούν το 40% του συνόλου των λεμφωμάτων  </a:t>
            </a:r>
          </a:p>
        </p:txBody>
      </p:sp>
      <p:pic>
        <p:nvPicPr>
          <p:cNvPr id="3" name="Εικόνα 2">
            <a:extLst>
              <a:ext uri="{FF2B5EF4-FFF2-40B4-BE49-F238E27FC236}">
                <a16:creationId xmlns:a16="http://schemas.microsoft.com/office/drawing/2014/main" id="{D1B349BB-787B-44DB-938C-9E8DB64CD99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288723" y="3691896"/>
            <a:ext cx="4494944" cy="2418384"/>
          </a:xfrm>
          <a:prstGeom prst="rect">
            <a:avLst/>
          </a:prstGeom>
        </p:spPr>
      </p:pic>
      <p:sp>
        <p:nvSpPr>
          <p:cNvPr id="12" name="TextBox 11">
            <a:extLst>
              <a:ext uri="{FF2B5EF4-FFF2-40B4-BE49-F238E27FC236}">
                <a16:creationId xmlns:a16="http://schemas.microsoft.com/office/drawing/2014/main" id="{5929C9BD-13ED-4AFF-8CB3-4616F9EA12D3}"/>
              </a:ext>
            </a:extLst>
          </p:cNvPr>
          <p:cNvSpPr txBox="1"/>
          <p:nvPr/>
        </p:nvSpPr>
        <p:spPr>
          <a:xfrm>
            <a:off x="6488981" y="1116616"/>
            <a:ext cx="5105741" cy="656127"/>
          </a:xfrm>
          <a:prstGeom prst="rect">
            <a:avLst/>
          </a:prstGeom>
          <a:noFill/>
        </p:spPr>
        <p:txBody>
          <a:bodyPr wrap="square">
            <a:spAutoFit/>
          </a:bodyPr>
          <a:lstStyle/>
          <a:p>
            <a:pPr algn="ctr"/>
            <a:r>
              <a:rPr lang="el-GR" b="1" dirty="0">
                <a:solidFill>
                  <a:schemeClr val="bg2">
                    <a:lumMod val="50000"/>
                  </a:schemeClr>
                </a:solidFill>
              </a:rPr>
              <a:t>Ποσοστό νέων περιπτώσεων ανά 100.000 άτομα ανά φυλή/εθνικότητα και φύλο</a:t>
            </a:r>
          </a:p>
        </p:txBody>
      </p:sp>
      <p:sp>
        <p:nvSpPr>
          <p:cNvPr id="13" name="TextBox 12">
            <a:extLst>
              <a:ext uri="{FF2B5EF4-FFF2-40B4-BE49-F238E27FC236}">
                <a16:creationId xmlns:a16="http://schemas.microsoft.com/office/drawing/2014/main" id="{7E460D54-EC4D-40E4-BAF2-7E6C7DB601AD}"/>
              </a:ext>
            </a:extLst>
          </p:cNvPr>
          <p:cNvSpPr txBox="1"/>
          <p:nvPr/>
        </p:nvSpPr>
        <p:spPr>
          <a:xfrm>
            <a:off x="6350232" y="1772743"/>
            <a:ext cx="5632218" cy="1815882"/>
          </a:xfrm>
          <a:prstGeom prst="rect">
            <a:avLst/>
          </a:prstGeom>
          <a:noFill/>
        </p:spPr>
        <p:txBody>
          <a:bodyPr wrap="square">
            <a:spAutoFit/>
          </a:bodyPr>
          <a:lstStyle/>
          <a:p>
            <a:pPr algn="l"/>
            <a:r>
              <a:rPr lang="el-GR" sz="1600" b="1" dirty="0">
                <a:solidFill>
                  <a:srgbClr val="0070C0"/>
                </a:solidFill>
              </a:rPr>
              <a:t>Κ</a:t>
            </a:r>
            <a:r>
              <a:rPr lang="el-GR" sz="1600" b="1" i="0" dirty="0">
                <a:solidFill>
                  <a:srgbClr val="0070C0"/>
                </a:solidFill>
                <a:effectLst/>
              </a:rPr>
              <a:t>ίνδυνος ανάπτυξης </a:t>
            </a:r>
            <a:r>
              <a:rPr lang="el-GR" sz="1600" b="0" i="0" dirty="0">
                <a:solidFill>
                  <a:srgbClr val="0070C0"/>
                </a:solidFill>
                <a:effectLst/>
              </a:rPr>
              <a:t> : </a:t>
            </a:r>
          </a:p>
          <a:p>
            <a:pPr marL="285750" indent="-285750" algn="just">
              <a:buClr>
                <a:schemeClr val="accent1">
                  <a:lumMod val="50000"/>
                </a:schemeClr>
              </a:buClr>
              <a:buFont typeface="Arial" panose="020B0604020202020204" pitchFamily="34" charset="0"/>
              <a:buChar char="•"/>
            </a:pPr>
            <a:r>
              <a:rPr lang="el-GR" sz="1600" b="1" i="0" dirty="0">
                <a:solidFill>
                  <a:schemeClr val="accent1">
                    <a:lumMod val="50000"/>
                  </a:schemeClr>
                </a:solidFill>
                <a:effectLst/>
              </a:rPr>
              <a:t>Περίπου </a:t>
            </a:r>
            <a:r>
              <a:rPr lang="el-GR" sz="1600" b="1" i="0" dirty="0">
                <a:solidFill>
                  <a:srgbClr val="C00000"/>
                </a:solidFill>
                <a:effectLst/>
              </a:rPr>
              <a:t>0,2 τοις εκατό των ανδρών και των γυναικών </a:t>
            </a:r>
            <a:r>
              <a:rPr lang="el-GR" sz="1600" b="1" i="0" dirty="0">
                <a:solidFill>
                  <a:schemeClr val="accent1">
                    <a:lumMod val="50000"/>
                  </a:schemeClr>
                </a:solidFill>
                <a:effectLst/>
              </a:rPr>
              <a:t>θα διαγνωστούν με λέμφωμα </a:t>
            </a:r>
            <a:r>
              <a:rPr lang="el-GR" sz="1600" b="1" i="0" dirty="0" err="1">
                <a:solidFill>
                  <a:schemeClr val="accent1">
                    <a:lumMod val="50000"/>
                  </a:schemeClr>
                </a:solidFill>
                <a:effectLst/>
              </a:rPr>
              <a:t>Hodgkin</a:t>
            </a:r>
            <a:r>
              <a:rPr lang="el-GR" sz="1600" b="1" i="0" dirty="0">
                <a:solidFill>
                  <a:schemeClr val="accent1">
                    <a:lumMod val="50000"/>
                  </a:schemeClr>
                </a:solidFill>
                <a:effectLst/>
              </a:rPr>
              <a:t> κάποια στιγμή κατά τη διάρκεια της ζωής τους, με βάση τα δεδομένα 201</a:t>
            </a:r>
            <a:r>
              <a:rPr lang="en-GB" sz="1600" b="1" i="0" dirty="0">
                <a:solidFill>
                  <a:schemeClr val="accent1">
                    <a:lumMod val="50000"/>
                  </a:schemeClr>
                </a:solidFill>
                <a:effectLst/>
              </a:rPr>
              <a:t>4</a:t>
            </a:r>
            <a:r>
              <a:rPr lang="el-GR" sz="1600" b="1" i="0" dirty="0">
                <a:solidFill>
                  <a:schemeClr val="accent1">
                    <a:lumMod val="50000"/>
                  </a:schemeClr>
                </a:solidFill>
                <a:effectLst/>
              </a:rPr>
              <a:t>-2018</a:t>
            </a:r>
            <a:endParaRPr lang="el-GR" sz="1600" b="0" i="0" dirty="0">
              <a:solidFill>
                <a:schemeClr val="accent1">
                  <a:lumMod val="50000"/>
                </a:schemeClr>
              </a:solidFill>
              <a:effectLst/>
            </a:endParaRPr>
          </a:p>
          <a:p>
            <a:pPr algn="l"/>
            <a:r>
              <a:rPr lang="el-GR" sz="1600" b="1" i="0" dirty="0" err="1">
                <a:solidFill>
                  <a:srgbClr val="0070C0"/>
                </a:solidFill>
                <a:effectLst/>
              </a:rPr>
              <a:t>Επιπολασμός</a:t>
            </a:r>
            <a:r>
              <a:rPr lang="el-GR" sz="1600" b="1" i="0" dirty="0">
                <a:solidFill>
                  <a:srgbClr val="0070C0"/>
                </a:solidFill>
                <a:effectLst/>
              </a:rPr>
              <a:t> </a:t>
            </a:r>
            <a:r>
              <a:rPr lang="en-GB" sz="1600" b="1" i="0" dirty="0">
                <a:solidFill>
                  <a:srgbClr val="0070C0"/>
                </a:solidFill>
                <a:effectLst/>
              </a:rPr>
              <a:t>HL</a:t>
            </a:r>
            <a:r>
              <a:rPr lang="el-GR" sz="1600" b="0" i="0" dirty="0">
                <a:solidFill>
                  <a:srgbClr val="0070C0"/>
                </a:solidFill>
                <a:effectLst/>
              </a:rPr>
              <a:t>: </a:t>
            </a:r>
          </a:p>
          <a:p>
            <a:pPr marL="285750" indent="-285750" algn="l">
              <a:buClr>
                <a:schemeClr val="accent1">
                  <a:lumMod val="50000"/>
                </a:schemeClr>
              </a:buClr>
              <a:buFont typeface="Arial" panose="020B0604020202020204" pitchFamily="34" charset="0"/>
              <a:buChar char="•"/>
            </a:pPr>
            <a:r>
              <a:rPr lang="el-GR" sz="1600" b="1" i="0" dirty="0">
                <a:solidFill>
                  <a:schemeClr val="accent1">
                    <a:lumMod val="50000"/>
                  </a:schemeClr>
                </a:solidFill>
                <a:effectLst/>
              </a:rPr>
              <a:t>Το 2018, υπολογίζεται ότι </a:t>
            </a:r>
            <a:r>
              <a:rPr lang="el-GR" sz="1600" b="1" i="0" dirty="0">
                <a:solidFill>
                  <a:srgbClr val="C00000"/>
                </a:solidFill>
                <a:effectLst/>
              </a:rPr>
              <a:t>219.128 άνθρωποι ζούσαν με λέμφωμα </a:t>
            </a:r>
            <a:r>
              <a:rPr lang="el-GR" sz="1600" b="1" i="0" dirty="0" err="1">
                <a:solidFill>
                  <a:srgbClr val="C00000"/>
                </a:solidFill>
                <a:effectLst/>
              </a:rPr>
              <a:t>Hodgkin</a:t>
            </a:r>
            <a:r>
              <a:rPr lang="el-GR" sz="1600" b="1" i="0" dirty="0">
                <a:solidFill>
                  <a:srgbClr val="C00000"/>
                </a:solidFill>
                <a:effectLst/>
              </a:rPr>
              <a:t> </a:t>
            </a:r>
            <a:r>
              <a:rPr lang="el-GR" sz="1600" b="1" i="0" dirty="0">
                <a:solidFill>
                  <a:schemeClr val="accent1">
                    <a:lumMod val="50000"/>
                  </a:schemeClr>
                </a:solidFill>
                <a:effectLst/>
              </a:rPr>
              <a:t>στις Ηνωμένες Πολιτείες</a:t>
            </a:r>
          </a:p>
        </p:txBody>
      </p:sp>
      <p:sp>
        <p:nvSpPr>
          <p:cNvPr id="14" name="TextBox 13">
            <a:extLst>
              <a:ext uri="{FF2B5EF4-FFF2-40B4-BE49-F238E27FC236}">
                <a16:creationId xmlns:a16="http://schemas.microsoft.com/office/drawing/2014/main" id="{85FB8BCC-42AE-417D-90C8-3CF1C15AC5B1}"/>
              </a:ext>
            </a:extLst>
          </p:cNvPr>
          <p:cNvSpPr txBox="1"/>
          <p:nvPr/>
        </p:nvSpPr>
        <p:spPr>
          <a:xfrm>
            <a:off x="7665589" y="6392065"/>
            <a:ext cx="3929134" cy="553998"/>
          </a:xfrm>
          <a:prstGeom prst="rect">
            <a:avLst/>
          </a:prstGeom>
          <a:noFill/>
        </p:spPr>
        <p:txBody>
          <a:bodyPr wrap="square">
            <a:spAutoFit/>
          </a:bodyPr>
          <a:lstStyle/>
          <a:p>
            <a:pPr marL="171450" indent="-171450">
              <a:buFont typeface="Arial" panose="020B0604020202020204" pitchFamily="34" charset="0"/>
              <a:buChar char="•"/>
            </a:pPr>
            <a:r>
              <a:rPr lang="el-GR" sz="1000" b="1" dirty="0">
                <a:solidFill>
                  <a:schemeClr val="accent1">
                    <a:lumMod val="50000"/>
                  </a:schemeClr>
                </a:solidFill>
              </a:rPr>
              <a:t>SEER 21, 2014–2018, Οι τιμές είναι προσαρμοσμένες στην ηλικία</a:t>
            </a:r>
          </a:p>
          <a:p>
            <a:pPr marL="171450" indent="-171450">
              <a:buFont typeface="Arial" panose="020B0604020202020204" pitchFamily="34" charset="0"/>
              <a:buChar char="•"/>
            </a:pPr>
            <a:r>
              <a:rPr lang="el-GR" sz="1000" b="1" dirty="0">
                <a:solidFill>
                  <a:schemeClr val="accent1">
                    <a:lumMod val="50000"/>
                  </a:schemeClr>
                </a:solidFill>
              </a:rPr>
              <a:t>Όλες οι φυλές, και τα δύο φύλα</a:t>
            </a:r>
          </a:p>
          <a:p>
            <a:endParaRPr lang="el-GR" sz="1000" b="1" dirty="0">
              <a:solidFill>
                <a:schemeClr val="accent1">
                  <a:lumMod val="50000"/>
                </a:schemeClr>
              </a:solidFill>
            </a:endParaRPr>
          </a:p>
        </p:txBody>
      </p:sp>
      <p:sp>
        <p:nvSpPr>
          <p:cNvPr id="15" name="TextBox 14">
            <a:extLst>
              <a:ext uri="{FF2B5EF4-FFF2-40B4-BE49-F238E27FC236}">
                <a16:creationId xmlns:a16="http://schemas.microsoft.com/office/drawing/2014/main" id="{CF2A9563-596A-4773-926B-B2ACF4AEBF77}"/>
              </a:ext>
            </a:extLst>
          </p:cNvPr>
          <p:cNvSpPr txBox="1"/>
          <p:nvPr/>
        </p:nvSpPr>
        <p:spPr>
          <a:xfrm>
            <a:off x="344437" y="1277249"/>
            <a:ext cx="6292644" cy="369332"/>
          </a:xfrm>
          <a:prstGeom prst="rect">
            <a:avLst/>
          </a:prstGeom>
          <a:noFill/>
        </p:spPr>
        <p:txBody>
          <a:bodyPr wrap="square">
            <a:spAutoFit/>
          </a:bodyPr>
          <a:lstStyle/>
          <a:p>
            <a:pPr algn="l"/>
            <a:r>
              <a:rPr lang="el-GR" b="1" i="0" dirty="0">
                <a:solidFill>
                  <a:schemeClr val="bg2">
                    <a:lumMod val="50000"/>
                  </a:schemeClr>
                </a:solidFill>
                <a:effectLst/>
              </a:rPr>
              <a:t>Ποσοστό νέων περιπτώσεων και θανάτων ανά 100.000:</a:t>
            </a:r>
            <a:r>
              <a:rPr lang="el-GR" b="0" i="0" dirty="0">
                <a:solidFill>
                  <a:schemeClr val="bg2">
                    <a:lumMod val="50000"/>
                  </a:schemeClr>
                </a:solidFill>
                <a:effectLst/>
              </a:rPr>
              <a:t> </a:t>
            </a:r>
          </a:p>
        </p:txBody>
      </p:sp>
    </p:spTree>
    <p:extLst>
      <p:ext uri="{BB962C8B-B14F-4D97-AF65-F5344CB8AC3E}">
        <p14:creationId xmlns:p14="http://schemas.microsoft.com/office/powerpoint/2010/main" val="175878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3" grpId="0"/>
      <p:bldP spid="14"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9"/>
          <p:cNvGrpSpPr>
            <a:grpSpLocks noChangeAspect="1"/>
          </p:cNvGrpSpPr>
          <p:nvPr/>
        </p:nvGrpSpPr>
        <p:grpSpPr>
          <a:xfrm>
            <a:off x="2185055" y="1426769"/>
            <a:ext cx="6787847" cy="5314159"/>
            <a:chOff x="364755" y="1032115"/>
            <a:chExt cx="5747911" cy="4500000"/>
          </a:xfrm>
        </p:grpSpPr>
        <p:pic>
          <p:nvPicPr>
            <p:cNvPr id="3" name="Picture 4" descr="Image result for pediatric cancer survival rates germany"/>
            <p:cNvPicPr>
              <a:picLocks noChangeAspect="1" noChangeArrowheads="1"/>
            </p:cNvPicPr>
            <p:nvPr/>
          </p:nvPicPr>
          <p:blipFill rotWithShape="1">
            <a:blip r:embed="rId2" cstate="print">
              <a:lum bright="-8000" contrast="14000"/>
              <a:extLst>
                <a:ext uri="{28A0092B-C50C-407E-A947-70E740481C1C}">
                  <a14:useLocalDpi xmlns:a14="http://schemas.microsoft.com/office/drawing/2010/main" val="0"/>
                </a:ext>
              </a:extLst>
            </a:blip>
            <a:srcRect t="9333" r="2275"/>
            <a:stretch/>
          </p:blipFill>
          <p:spPr bwMode="auto">
            <a:xfrm>
              <a:off x="364755" y="1032115"/>
              <a:ext cx="5629645" cy="450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6"/>
            <p:cNvSpPr/>
            <p:nvPr/>
          </p:nvSpPr>
          <p:spPr>
            <a:xfrm>
              <a:off x="364755" y="4116130"/>
              <a:ext cx="930645" cy="1415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7"/>
            <p:cNvSpPr/>
            <p:nvPr/>
          </p:nvSpPr>
          <p:spPr>
            <a:xfrm>
              <a:off x="5664200" y="2198430"/>
              <a:ext cx="448466" cy="219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7" name="Picture 6"/>
          <p:cNvPicPr>
            <a:picLocks noChangeAspect="1"/>
          </p:cNvPicPr>
          <p:nvPr/>
        </p:nvPicPr>
        <p:blipFill>
          <a:blip r:embed="rId3" cstate="print"/>
          <a:stretch>
            <a:fillRect/>
          </a:stretch>
        </p:blipFill>
        <p:spPr>
          <a:xfrm>
            <a:off x="7855024" y="6652006"/>
            <a:ext cx="3556779" cy="177844"/>
          </a:xfrm>
          <a:prstGeom prst="rect">
            <a:avLst/>
          </a:prstGeom>
        </p:spPr>
      </p:pic>
      <p:sp>
        <p:nvSpPr>
          <p:cNvPr id="8" name="Ορθογώνιο 7">
            <a:extLst>
              <a:ext uri="{FF2B5EF4-FFF2-40B4-BE49-F238E27FC236}">
                <a16:creationId xmlns:a16="http://schemas.microsoft.com/office/drawing/2014/main" id="{AC0AA307-C0F8-4FF3-B7F7-0849B4383968}"/>
              </a:ext>
            </a:extLst>
          </p:cNvPr>
          <p:cNvSpPr/>
          <p:nvPr/>
        </p:nvSpPr>
        <p:spPr>
          <a:xfrm>
            <a:off x="903020" y="186842"/>
            <a:ext cx="10385959" cy="646331"/>
          </a:xfrm>
          <a:prstGeom prst="rect">
            <a:avLst/>
          </a:prstGeom>
          <a:ln w="19050">
            <a:solidFill>
              <a:schemeClr val="accent5">
                <a:lumMod val="50000"/>
              </a:schemeClr>
            </a:solidFill>
          </a:ln>
          <a:effectLst>
            <a:outerShdw blurRad="76200" dist="12700" dir="2700000" sy="-23000" kx="-800400" algn="bl" rotWithShape="0">
              <a:prstClr val="black">
                <a:alpha val="2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l-GR" b="1" dirty="0">
                <a:solidFill>
                  <a:srgbClr val="C00000"/>
                </a:solidFill>
                <a:latin typeface="Cambria" panose="02040503050406030204" pitchFamily="18" charset="0"/>
                <a:ea typeface="Cambria" panose="02040503050406030204" pitchFamily="18" charset="0"/>
              </a:rPr>
              <a:t>Βάσει τόσο των συνεργατικών πρωτοκόλλων όσο και της</a:t>
            </a:r>
            <a:r>
              <a:rPr lang="en-GB" b="1" dirty="0">
                <a:solidFill>
                  <a:srgbClr val="C00000"/>
                </a:solidFill>
                <a:latin typeface="Cambria" panose="02040503050406030204" pitchFamily="18" charset="0"/>
                <a:ea typeface="Cambria" panose="02040503050406030204" pitchFamily="18" charset="0"/>
              </a:rPr>
              <a:t> </a:t>
            </a:r>
            <a:r>
              <a:rPr lang="el-GR" b="1" dirty="0">
                <a:solidFill>
                  <a:srgbClr val="C00000"/>
                </a:solidFill>
                <a:latin typeface="Cambria" panose="02040503050406030204" pitchFamily="18" charset="0"/>
                <a:ea typeface="Cambria" panose="02040503050406030204" pitchFamily="18" charset="0"/>
              </a:rPr>
              <a:t>διεπιστημονικής αντιμετώπισης των ασθενών με λέμφωμα, η επιβίωση αυξήθηκε δραματικά</a:t>
            </a:r>
          </a:p>
        </p:txBody>
      </p:sp>
      <p:cxnSp>
        <p:nvCxnSpPr>
          <p:cNvPr id="10" name="Ευθύγραμμο βέλος σύνδεσης 9">
            <a:extLst>
              <a:ext uri="{FF2B5EF4-FFF2-40B4-BE49-F238E27FC236}">
                <a16:creationId xmlns:a16="http://schemas.microsoft.com/office/drawing/2014/main" id="{8AF171E2-6135-40F1-8627-137C4EFA0447}"/>
              </a:ext>
            </a:extLst>
          </p:cNvPr>
          <p:cNvCxnSpPr/>
          <p:nvPr/>
        </p:nvCxnSpPr>
        <p:spPr>
          <a:xfrm>
            <a:off x="5417307" y="2036565"/>
            <a:ext cx="914400" cy="914400"/>
          </a:xfrm>
          <a:prstGeom prst="straightConnector1">
            <a:avLst/>
          </a:prstGeom>
          <a:ln w="76200">
            <a:solidFill>
              <a:srgbClr val="7DFC4A"/>
            </a:solidFill>
            <a:tailEnd type="triangle"/>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a:extLst>
              <a:ext uri="{FF2B5EF4-FFF2-40B4-BE49-F238E27FC236}">
                <a16:creationId xmlns:a16="http://schemas.microsoft.com/office/drawing/2014/main" id="{9389FF5D-EE72-41E6-A9A8-615DC4597D75}"/>
              </a:ext>
            </a:extLst>
          </p:cNvPr>
          <p:cNvCxnSpPr/>
          <p:nvPr/>
        </p:nvCxnSpPr>
        <p:spPr>
          <a:xfrm>
            <a:off x="4020993" y="1645268"/>
            <a:ext cx="914400" cy="91440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72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B0D97C-856E-4E64-8953-84CC1DA93912}"/>
              </a:ext>
            </a:extLst>
          </p:cNvPr>
          <p:cNvSpPr>
            <a:spLocks noChangeArrowheads="1"/>
          </p:cNvSpPr>
          <p:nvPr/>
        </p:nvSpPr>
        <p:spPr bwMode="auto">
          <a:xfrm>
            <a:off x="482379" y="425732"/>
            <a:ext cx="11473731" cy="5712094"/>
          </a:xfrm>
          <a:prstGeom prst="horizontalScroll">
            <a:avLst/>
          </a:prstGeom>
          <a:noFill/>
          <a:ln w="9525" cap="flat" cmpd="sng" algn="ctr">
            <a:solidFill>
              <a:srgbClr val="002060"/>
            </a:solidFill>
            <a:prstDash val="solid"/>
            <a:round/>
            <a:headEnd type="none" w="med" len="med"/>
            <a:tailEnd type="none" w="med" len="med"/>
          </a:ln>
          <a:effectLst>
            <a:innerShdw blurRad="114300">
              <a:prstClr val="black"/>
            </a:innerShdw>
          </a:effectLst>
        </p:spPr>
        <p:style>
          <a:lnRef idx="0">
            <a:scrgbClr r="0" g="0" b="0"/>
          </a:lnRef>
          <a:fillRef idx="0">
            <a:scrgbClr r="0" g="0" b="0"/>
          </a:fillRef>
          <a:effectRef idx="0">
            <a:scrgbClr r="0" g="0" b="0"/>
          </a:effectRef>
          <a:fontRef idx="minor">
            <a:schemeClr val="dk1"/>
          </a:fontRef>
        </p:style>
        <p:txBody>
          <a:bodyPr vert="horz" wrap="square" lIns="0" tIns="-12696" rIns="0" bIns="-12696"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l-GR" altLang="el-GR" sz="2100" b="1" i="1" strike="noStrike" cap="none" normalizeH="0" baseline="0" dirty="0">
                <a:ln>
                  <a:noFill/>
                </a:ln>
                <a:solidFill>
                  <a:srgbClr val="C00000"/>
                </a:solidFill>
                <a:effectLst/>
                <a:latin typeface="Cambria" panose="02040503050406030204" pitchFamily="18" charset="0"/>
                <a:ea typeface="Cambria" panose="02040503050406030204" pitchFamily="18" charset="0"/>
              </a:rPr>
              <a:t>       </a:t>
            </a:r>
          </a:p>
          <a:p>
            <a:pPr marR="0" lvl="0" algn="l" defTabSz="914400" rtl="0" eaLnBrk="0" fontAlgn="base" latinLnBrk="0" hangingPunct="0">
              <a:lnSpc>
                <a:spcPct val="100000"/>
              </a:lnSpc>
              <a:spcBef>
                <a:spcPct val="0"/>
              </a:spcBef>
              <a:spcAft>
                <a:spcPct val="0"/>
              </a:spcAft>
              <a:buClrTx/>
              <a:buSzTx/>
              <a:tabLst/>
            </a:pPr>
            <a:r>
              <a:rPr kumimoji="0" lang="el-GR" altLang="el-GR" sz="2100" b="1" i="1" strike="noStrike" cap="none" normalizeH="0" baseline="0" dirty="0">
                <a:ln>
                  <a:noFill/>
                </a:ln>
                <a:solidFill>
                  <a:srgbClr val="C00000"/>
                </a:solidFill>
                <a:effectLst/>
                <a:latin typeface="Cambria" panose="02040503050406030204" pitchFamily="18" charset="0"/>
                <a:ea typeface="Cambria" panose="02040503050406030204" pitchFamily="18" charset="0"/>
              </a:rPr>
              <a:t>  </a:t>
            </a:r>
          </a:p>
          <a:p>
            <a:pPr marR="0" lvl="0" algn="l" defTabSz="914400" rtl="0" eaLnBrk="0" fontAlgn="base" latinLnBrk="0" hangingPunct="0">
              <a:lnSpc>
                <a:spcPct val="100000"/>
              </a:lnSpc>
              <a:spcBef>
                <a:spcPct val="0"/>
              </a:spcBef>
              <a:spcAft>
                <a:spcPct val="0"/>
              </a:spcAft>
              <a:buClrTx/>
              <a:buSzTx/>
              <a:tabLst/>
            </a:pPr>
            <a:r>
              <a:rPr lang="el-GR" altLang="el-GR" sz="2100" b="1" i="1" dirty="0">
                <a:solidFill>
                  <a:srgbClr val="C00000"/>
                </a:solidFill>
                <a:latin typeface="Cambria" panose="02040503050406030204" pitchFamily="18" charset="0"/>
                <a:ea typeface="Cambria" panose="02040503050406030204" pitchFamily="18" charset="0"/>
              </a:rPr>
              <a:t>Π</a:t>
            </a:r>
            <a:r>
              <a:rPr kumimoji="0" lang="el-GR" altLang="el-GR" sz="2100" b="1" i="1" strike="noStrike" cap="none" normalizeH="0" baseline="0" dirty="0">
                <a:ln>
                  <a:noFill/>
                </a:ln>
                <a:solidFill>
                  <a:srgbClr val="C00000"/>
                </a:solidFill>
                <a:effectLst/>
                <a:latin typeface="Cambria" panose="02040503050406030204" pitchFamily="18" charset="0"/>
                <a:ea typeface="Cambria" panose="02040503050406030204" pitchFamily="18" charset="0"/>
              </a:rPr>
              <a:t>αρά τη σημαντική βελτίωση των αποτελεσμάτων</a:t>
            </a:r>
            <a:endParaRPr lang="el-GR" altLang="el-GR" sz="2100" b="1" i="1" dirty="0">
              <a:solidFill>
                <a:srgbClr val="C00000"/>
              </a:solidFill>
              <a:latin typeface="Cambria" panose="02040503050406030204" pitchFamily="18" charset="0"/>
              <a:ea typeface="Cambria" panose="02040503050406030204" pitchFamily="18" charset="0"/>
            </a:endParaRPr>
          </a:p>
          <a:p>
            <a:pPr marR="0" lvl="0" algn="l" defTabSz="914400" rtl="0" eaLnBrk="0" fontAlgn="base" latinLnBrk="0" hangingPunct="0">
              <a:lnSpc>
                <a:spcPct val="100000"/>
              </a:lnSpc>
              <a:spcBef>
                <a:spcPct val="0"/>
              </a:spcBef>
              <a:spcAft>
                <a:spcPct val="0"/>
              </a:spcAft>
              <a:buClrTx/>
              <a:buSzTx/>
              <a:tabLst/>
            </a:pPr>
            <a:endParaRPr kumimoji="0" lang="el-GR" altLang="el-GR" sz="2100" b="1" i="0" u="none" strike="noStrike" cap="none" normalizeH="0" baseline="0" dirty="0">
              <a:ln>
                <a:noFill/>
              </a:ln>
              <a:solidFill>
                <a:schemeClr val="accent5">
                  <a:lumMod val="50000"/>
                </a:schemeClr>
              </a:solidFill>
              <a:effectLst/>
              <a:latin typeface="Cambria" panose="02040503050406030204" pitchFamily="18" charset="0"/>
              <a:ea typeface="Cambria" panose="02040503050406030204" pitchFamily="18" charset="0"/>
            </a:endParaRPr>
          </a:p>
          <a:p>
            <a:pPr marL="800100" lvl="1" indent="-342900" defTabSz="914400" eaLnBrk="0" fontAlgn="base" hangingPunct="0">
              <a:spcBef>
                <a:spcPct val="0"/>
              </a:spcBef>
              <a:spcAft>
                <a:spcPct val="0"/>
              </a:spcAft>
              <a:buFont typeface="Wingdings" panose="05000000000000000000" pitchFamily="2" charset="2"/>
              <a:buChar char="q"/>
            </a:pPr>
            <a:r>
              <a:rPr kumimoji="0" lang="el-GR" altLang="el-GR" sz="2100" b="1" i="0" u="none" strike="noStrike" cap="none" normalizeH="0" baseline="0" dirty="0">
                <a:ln>
                  <a:noFill/>
                </a:ln>
                <a:solidFill>
                  <a:srgbClr val="020121"/>
                </a:solidFill>
                <a:effectLst/>
                <a:latin typeface="Cambria" panose="02040503050406030204" pitchFamily="18" charset="0"/>
                <a:ea typeface="Cambria" panose="02040503050406030204" pitchFamily="18" charset="0"/>
              </a:rPr>
              <a:t>το 35% των ασθενών με επιθετικό Β μη Hodgkin </a:t>
            </a:r>
            <a:r>
              <a:rPr lang="el-GR" altLang="el-GR" sz="2100" b="1" dirty="0">
                <a:solidFill>
                  <a:srgbClr val="020121"/>
                </a:solidFill>
                <a:latin typeface="Cambria" panose="02040503050406030204" pitchFamily="18" charset="0"/>
                <a:ea typeface="Cambria" panose="02040503050406030204" pitchFamily="18" charset="0"/>
              </a:rPr>
              <a:t>λέμφωμα  </a:t>
            </a:r>
            <a:endParaRPr kumimoji="0" lang="el-GR" altLang="el-GR" sz="2100" b="1" i="0" u="none" strike="noStrike" cap="none" normalizeH="0" baseline="0" dirty="0">
              <a:ln>
                <a:noFill/>
              </a:ln>
              <a:solidFill>
                <a:srgbClr val="020121"/>
              </a:solidFill>
              <a:effectLst/>
              <a:latin typeface="Cambria" panose="02040503050406030204" pitchFamily="18" charset="0"/>
              <a:ea typeface="Cambria" panose="02040503050406030204" pitchFamily="18" charset="0"/>
            </a:endParaRPr>
          </a:p>
          <a:p>
            <a:pPr lvl="1" defTabSz="914400" eaLnBrk="0" fontAlgn="base" hangingPunct="0">
              <a:spcBef>
                <a:spcPct val="0"/>
              </a:spcBef>
              <a:spcAft>
                <a:spcPct val="0"/>
              </a:spcAft>
            </a:pPr>
            <a:r>
              <a:rPr kumimoji="0" lang="el-GR" altLang="el-GR" sz="2100" b="1" i="0" u="none" strike="noStrike" cap="none" normalizeH="0" baseline="0" dirty="0">
                <a:ln>
                  <a:noFill/>
                </a:ln>
                <a:solidFill>
                  <a:srgbClr val="020121"/>
                </a:solidFill>
                <a:effectLst/>
                <a:latin typeface="Cambria" panose="02040503050406030204" pitchFamily="18" charset="0"/>
                <a:ea typeface="Cambria" panose="02040503050406030204" pitchFamily="18" charset="0"/>
              </a:rPr>
              <a:t> </a:t>
            </a:r>
          </a:p>
          <a:p>
            <a:pPr marL="800100" lvl="1" indent="-342900" defTabSz="914400" eaLnBrk="0" fontAlgn="base" hangingPunct="0">
              <a:spcBef>
                <a:spcPct val="0"/>
              </a:spcBef>
              <a:spcAft>
                <a:spcPct val="0"/>
              </a:spcAft>
              <a:buFont typeface="Wingdings" panose="05000000000000000000" pitchFamily="2" charset="2"/>
              <a:buChar char="q"/>
            </a:pPr>
            <a:r>
              <a:rPr kumimoji="0" lang="el-GR" altLang="el-GR" sz="2100" b="1" i="0" u="none" strike="noStrike" cap="none" normalizeH="0" baseline="0" dirty="0">
                <a:ln>
                  <a:noFill/>
                </a:ln>
                <a:solidFill>
                  <a:srgbClr val="020121"/>
                </a:solidFill>
                <a:effectLst/>
                <a:latin typeface="Cambria" panose="02040503050406030204" pitchFamily="18" charset="0"/>
                <a:ea typeface="Cambria" panose="02040503050406030204" pitchFamily="18" charset="0"/>
              </a:rPr>
              <a:t>το 60% των ασθενών με </a:t>
            </a:r>
            <a:r>
              <a:rPr lang="el-GR" altLang="el-GR" sz="2100" b="1" dirty="0">
                <a:solidFill>
                  <a:srgbClr val="020121"/>
                </a:solidFill>
                <a:latin typeface="Cambria" panose="02040503050406030204" pitchFamily="18" charset="0"/>
                <a:ea typeface="Cambria" panose="02040503050406030204" pitchFamily="18" charset="0"/>
              </a:rPr>
              <a:t>επιθετικό Τ μη Hodgkin λέμφωμα και </a:t>
            </a:r>
          </a:p>
          <a:p>
            <a:pPr marL="800100" lvl="1" indent="-342900" defTabSz="914400" eaLnBrk="0" fontAlgn="base" hangingPunct="0">
              <a:spcBef>
                <a:spcPct val="0"/>
              </a:spcBef>
              <a:spcAft>
                <a:spcPct val="0"/>
              </a:spcAft>
              <a:buFont typeface="Wingdings" panose="05000000000000000000" pitchFamily="2" charset="2"/>
              <a:buChar char="q"/>
            </a:pPr>
            <a:endParaRPr lang="el-GR" altLang="el-GR" sz="2100" b="1" dirty="0">
              <a:solidFill>
                <a:srgbClr val="020121"/>
              </a:solidFill>
              <a:latin typeface="Cambria" panose="02040503050406030204" pitchFamily="18" charset="0"/>
              <a:ea typeface="Cambria" panose="02040503050406030204" pitchFamily="18" charset="0"/>
            </a:endParaRPr>
          </a:p>
          <a:p>
            <a:pPr marL="800100" lvl="1" indent="-342900" defTabSz="914400" eaLnBrk="0" fontAlgn="base" hangingPunct="0">
              <a:spcBef>
                <a:spcPct val="0"/>
              </a:spcBef>
              <a:spcAft>
                <a:spcPct val="0"/>
              </a:spcAft>
              <a:buFont typeface="Wingdings" panose="05000000000000000000" pitchFamily="2" charset="2"/>
              <a:buChar char="q"/>
            </a:pPr>
            <a:r>
              <a:rPr lang="el-GR" altLang="el-GR" sz="2100" b="1" dirty="0">
                <a:solidFill>
                  <a:srgbClr val="020121"/>
                </a:solidFill>
                <a:latin typeface="Cambria" panose="02040503050406030204" pitchFamily="18" charset="0"/>
                <a:ea typeface="Cambria" panose="02040503050406030204" pitchFamily="18" charset="0"/>
              </a:rPr>
              <a:t>25%-35% των ασθενών με κλασσικό λέμφωμα Hodgkin  </a:t>
            </a:r>
          </a:p>
          <a:p>
            <a:pPr marL="800100" lvl="1" indent="-342900" defTabSz="914400" eaLnBrk="0" fontAlgn="base" hangingPunct="0">
              <a:spcBef>
                <a:spcPct val="0"/>
              </a:spcBef>
              <a:spcAft>
                <a:spcPct val="0"/>
              </a:spcAft>
              <a:buFont typeface="Wingdings" panose="05000000000000000000" pitchFamily="2" charset="2"/>
              <a:buChar char="q"/>
            </a:pPr>
            <a:endParaRPr lang="el-GR" altLang="el-GR" sz="2100" b="1" dirty="0">
              <a:solidFill>
                <a:srgbClr val="020121"/>
              </a:solidFill>
              <a:latin typeface="Cambria" panose="02040503050406030204" pitchFamily="18" charset="0"/>
              <a:ea typeface="Cambria" panose="02040503050406030204" pitchFamily="18" charset="0"/>
            </a:endParaRPr>
          </a:p>
          <a:p>
            <a:pPr marL="800100" lvl="1" indent="-342900" defTabSz="914400" eaLnBrk="0" fontAlgn="base" hangingPunct="0">
              <a:spcBef>
                <a:spcPct val="0"/>
              </a:spcBef>
              <a:spcAft>
                <a:spcPct val="0"/>
              </a:spcAft>
              <a:buFont typeface="Wingdings" panose="05000000000000000000" pitchFamily="2" charset="2"/>
              <a:buChar char="q"/>
            </a:pPr>
            <a:endParaRPr kumimoji="0" lang="el-GR" altLang="el-GR" sz="2100" b="1" i="0" u="none" strike="noStrike" cap="none" normalizeH="0" baseline="0" dirty="0">
              <a:ln>
                <a:noFill/>
              </a:ln>
              <a:solidFill>
                <a:schemeClr val="accent5">
                  <a:lumMod val="50000"/>
                </a:schemeClr>
              </a:solidFill>
              <a:effectLst/>
              <a:latin typeface="Cambria" panose="02040503050406030204" pitchFamily="18" charset="0"/>
              <a:ea typeface="Cambria" panose="02040503050406030204" pitchFamily="18" charset="0"/>
            </a:endParaRPr>
          </a:p>
          <a:p>
            <a:pPr lvl="1" algn="r" defTabSz="914400" eaLnBrk="0" fontAlgn="base" hangingPunct="0">
              <a:spcBef>
                <a:spcPct val="0"/>
              </a:spcBef>
              <a:spcAft>
                <a:spcPct val="0"/>
              </a:spcAft>
            </a:pPr>
            <a:r>
              <a:rPr kumimoji="0" lang="el-GR" altLang="el-GR" sz="2100" b="1" i="1" u="none" strike="noStrike" cap="none" normalizeH="0" baseline="0" dirty="0">
                <a:ln>
                  <a:noFill/>
                </a:ln>
                <a:solidFill>
                  <a:srgbClr val="C00000"/>
                </a:solidFill>
                <a:effectLst/>
                <a:latin typeface="Cambria" panose="02040503050406030204" pitchFamily="18" charset="0"/>
                <a:ea typeface="Cambria" panose="02040503050406030204" pitchFamily="18" charset="0"/>
              </a:rPr>
              <a:t>θα υποτροπιάσει μετά από θεραπεία πρώτης γραμμής</a:t>
            </a:r>
          </a:p>
          <a:p>
            <a:pPr lvl="1" algn="r" defTabSz="914400" eaLnBrk="0" fontAlgn="base" hangingPunct="0">
              <a:spcBef>
                <a:spcPct val="0"/>
              </a:spcBef>
              <a:spcAft>
                <a:spcPct val="0"/>
              </a:spcAft>
            </a:pPr>
            <a:endParaRPr lang="el-GR" altLang="el-GR" sz="2100" b="1" i="1" dirty="0">
              <a:solidFill>
                <a:srgbClr val="C00000"/>
              </a:solidFill>
              <a:latin typeface="Cambria" panose="02040503050406030204" pitchFamily="18" charset="0"/>
              <a:ea typeface="Cambria" panose="02040503050406030204" pitchFamily="18" charset="0"/>
            </a:endParaRPr>
          </a:p>
          <a:p>
            <a:pPr lvl="1" algn="r" defTabSz="914400" eaLnBrk="0" fontAlgn="base" hangingPunct="0">
              <a:spcBef>
                <a:spcPct val="0"/>
              </a:spcBef>
              <a:spcAft>
                <a:spcPct val="0"/>
              </a:spcAft>
            </a:pPr>
            <a:r>
              <a:rPr kumimoji="0" lang="el-GR" altLang="el-GR" sz="800" b="1" i="1"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endParaRPr kumimoji="0" lang="el-GR" altLang="el-GR" b="1" i="1"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8928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A2EA42-5164-4EFD-8884-A7B6F2BC6EC2}"/>
              </a:ext>
            </a:extLst>
          </p:cNvPr>
          <p:cNvSpPr txBox="1"/>
          <p:nvPr/>
        </p:nvSpPr>
        <p:spPr>
          <a:xfrm>
            <a:off x="1292411" y="577807"/>
            <a:ext cx="10263432" cy="830997"/>
          </a:xfrm>
          <a:prstGeom prst="rect">
            <a:avLst/>
          </a:prstGeom>
          <a:noFill/>
        </p:spPr>
        <p:txBody>
          <a:bodyPr wrap="square">
            <a:spAutoFit/>
          </a:bodyPr>
          <a:lstStyle/>
          <a:p>
            <a:pPr algn="ctr"/>
            <a:r>
              <a:rPr lang="el-GR" sz="2400" b="1" dirty="0">
                <a:solidFill>
                  <a:schemeClr val="accent1">
                    <a:lumMod val="50000"/>
                  </a:schemeClr>
                </a:solidFill>
              </a:rPr>
              <a:t>Θεραπευτικές συστάσεις για την θεραπεία των ανθεκτικών ή </a:t>
            </a:r>
            <a:r>
              <a:rPr lang="el-GR" sz="2400" b="1" dirty="0" err="1">
                <a:solidFill>
                  <a:schemeClr val="accent1">
                    <a:lumMod val="50000"/>
                  </a:schemeClr>
                </a:solidFill>
              </a:rPr>
              <a:t>υποτροπιάζοντων</a:t>
            </a:r>
            <a:r>
              <a:rPr lang="el-GR" sz="2400" b="1" dirty="0">
                <a:solidFill>
                  <a:schemeClr val="accent1">
                    <a:lumMod val="50000"/>
                  </a:schemeClr>
                </a:solidFill>
              </a:rPr>
              <a:t>  </a:t>
            </a:r>
            <a:r>
              <a:rPr lang="en-GB" sz="2400" b="1" dirty="0">
                <a:solidFill>
                  <a:schemeClr val="accent1">
                    <a:lumMod val="50000"/>
                  </a:schemeClr>
                </a:solidFill>
              </a:rPr>
              <a:t>NHL </a:t>
            </a:r>
            <a:r>
              <a:rPr lang="el-GR" sz="2400" b="1" dirty="0">
                <a:solidFill>
                  <a:schemeClr val="accent1">
                    <a:lumMod val="50000"/>
                  </a:schemeClr>
                </a:solidFill>
              </a:rPr>
              <a:t>βάσει ιστολογικού </a:t>
            </a:r>
            <a:r>
              <a:rPr lang="el-GR" sz="2400" b="1" dirty="0" err="1">
                <a:solidFill>
                  <a:schemeClr val="accent1">
                    <a:lumMod val="50000"/>
                  </a:schemeClr>
                </a:solidFill>
              </a:rPr>
              <a:t>υποτύπου</a:t>
            </a:r>
            <a:endParaRPr lang="el-GR" sz="2400" b="1" dirty="0">
              <a:solidFill>
                <a:schemeClr val="accent1">
                  <a:lumMod val="50000"/>
                </a:schemeClr>
              </a:solidFill>
            </a:endParaRPr>
          </a:p>
        </p:txBody>
      </p:sp>
      <p:pic>
        <p:nvPicPr>
          <p:cNvPr id="6" name="Picture 4">
            <a:extLst>
              <a:ext uri="{FF2B5EF4-FFF2-40B4-BE49-F238E27FC236}">
                <a16:creationId xmlns:a16="http://schemas.microsoft.com/office/drawing/2014/main" id="{E9D3F9E2-D029-48E7-B85F-754FB5573276}"/>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1549" y="228712"/>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Εικόνα 2">
            <a:extLst>
              <a:ext uri="{FF2B5EF4-FFF2-40B4-BE49-F238E27FC236}">
                <a16:creationId xmlns:a16="http://schemas.microsoft.com/office/drawing/2014/main" id="{3EF53216-7B24-4D9D-82D1-78B5EA3CE0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l="4365" t="28871" r="18576" b="20313"/>
          <a:stretch/>
        </p:blipFill>
        <p:spPr>
          <a:xfrm>
            <a:off x="758414" y="2031476"/>
            <a:ext cx="10675171" cy="4006392"/>
          </a:xfrm>
          <a:prstGeom prst="rect">
            <a:avLst/>
          </a:prstGeom>
        </p:spPr>
      </p:pic>
      <p:sp>
        <p:nvSpPr>
          <p:cNvPr id="8" name="TextBox 7">
            <a:extLst>
              <a:ext uri="{FF2B5EF4-FFF2-40B4-BE49-F238E27FC236}">
                <a16:creationId xmlns:a16="http://schemas.microsoft.com/office/drawing/2014/main" id="{C8F4E519-4A7C-4119-9090-9AB967C4DF19}"/>
              </a:ext>
            </a:extLst>
          </p:cNvPr>
          <p:cNvSpPr txBox="1"/>
          <p:nvPr/>
        </p:nvSpPr>
        <p:spPr>
          <a:xfrm>
            <a:off x="3978111" y="3184161"/>
            <a:ext cx="7723694" cy="1815882"/>
          </a:xfrm>
          <a:prstGeom prst="rect">
            <a:avLst/>
          </a:prstGeom>
          <a:solidFill>
            <a:schemeClr val="bg1"/>
          </a:solidFill>
          <a:ln w="57150">
            <a:solidFill>
              <a:srgbClr val="C0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1657350" lvl="3" indent="-285750">
              <a:buClr>
                <a:schemeClr val="accent1">
                  <a:lumMod val="50000"/>
                </a:schemeClr>
              </a:buClr>
              <a:buFont typeface="Arial" panose="020B0604020202020204" pitchFamily="34" charset="0"/>
              <a:buChar char="•"/>
            </a:pPr>
            <a:r>
              <a:rPr lang="el-GR" sz="1600" b="1" dirty="0">
                <a:solidFill>
                  <a:schemeClr val="accent1">
                    <a:lumMod val="50000"/>
                  </a:schemeClr>
                </a:solidFill>
              </a:rPr>
              <a:t>Υψηλής έντασης χημειοθεραπεία  </a:t>
            </a:r>
          </a:p>
          <a:p>
            <a:pPr marL="1657350" lvl="3" indent="-285750">
              <a:buClr>
                <a:schemeClr val="accent1">
                  <a:lumMod val="50000"/>
                </a:schemeClr>
              </a:buClr>
              <a:buFont typeface="Arial" panose="020B0604020202020204" pitchFamily="34" charset="0"/>
              <a:buChar char="•"/>
            </a:pPr>
            <a:r>
              <a:rPr lang="el-GR" sz="1600" b="1" dirty="0">
                <a:solidFill>
                  <a:schemeClr val="accent1">
                    <a:lumMod val="50000"/>
                  </a:schemeClr>
                </a:solidFill>
              </a:rPr>
              <a:t>Σύντομα μεσοδιαστήματα μεταξύ των κύκλων </a:t>
            </a:r>
            <a:r>
              <a:rPr lang="el-GR" sz="1600" b="1" dirty="0">
                <a:solidFill>
                  <a:schemeClr val="accent1">
                    <a:lumMod val="50000"/>
                  </a:schemeClr>
                </a:solidFill>
                <a:sym typeface="Wingdings" panose="05000000000000000000" pitchFamily="2" charset="2"/>
              </a:rPr>
              <a:t></a:t>
            </a:r>
            <a:r>
              <a:rPr lang="el-GR" sz="1600" b="1" dirty="0">
                <a:solidFill>
                  <a:schemeClr val="accent1">
                    <a:lumMod val="50000"/>
                  </a:schemeClr>
                </a:solidFill>
              </a:rPr>
              <a:t> </a:t>
            </a:r>
            <a:r>
              <a:rPr lang="el-GR" sz="1600" b="1" dirty="0">
                <a:solidFill>
                  <a:srgbClr val="C00000"/>
                </a:solidFill>
              </a:rPr>
              <a:t>ΟΧΙ ΚΑΘΥΣΤΕΡΗΣΕΙΣ </a:t>
            </a:r>
          </a:p>
          <a:p>
            <a:pPr marL="1657350" lvl="3" indent="-285750">
              <a:buClr>
                <a:schemeClr val="accent1">
                  <a:lumMod val="50000"/>
                </a:schemeClr>
              </a:buClr>
              <a:buFont typeface="Arial" panose="020B0604020202020204" pitchFamily="34" charset="0"/>
              <a:buChar char="•"/>
            </a:pPr>
            <a:r>
              <a:rPr lang="el-GR" sz="1600" b="1" dirty="0">
                <a:solidFill>
                  <a:schemeClr val="accent1">
                    <a:lumMod val="50000"/>
                  </a:schemeClr>
                </a:solidFill>
              </a:rPr>
              <a:t>χορήγηση θεραπείας ακόμη και με μη αιματολογική ανάκαμψη εάν ο ασθενής είναι σε σταθερή γενική κατάσταση </a:t>
            </a:r>
          </a:p>
          <a:p>
            <a:pPr marL="1657350" lvl="3" indent="-285750">
              <a:buClr>
                <a:schemeClr val="accent1">
                  <a:lumMod val="50000"/>
                </a:schemeClr>
              </a:buClr>
              <a:buFont typeface="Arial" panose="020B0604020202020204" pitchFamily="34" charset="0"/>
              <a:buChar char="•"/>
            </a:pPr>
            <a:r>
              <a:rPr lang="el-GR" sz="1600" b="1" dirty="0">
                <a:solidFill>
                  <a:schemeClr val="accent1">
                    <a:lumMod val="50000"/>
                  </a:schemeClr>
                </a:solidFill>
              </a:rPr>
              <a:t>Πλήρης Ύφεση προ ΜΑΚ</a:t>
            </a:r>
          </a:p>
          <a:p>
            <a:pPr marL="1657350" lvl="3" indent="-285750">
              <a:buClr>
                <a:schemeClr val="accent1">
                  <a:lumMod val="50000"/>
                </a:schemeClr>
              </a:buClr>
              <a:buFont typeface="Arial" panose="020B0604020202020204" pitchFamily="34" charset="0"/>
              <a:buChar char="•"/>
            </a:pPr>
            <a:r>
              <a:rPr lang="el-GR" sz="1600" b="1" dirty="0">
                <a:solidFill>
                  <a:schemeClr val="accent1">
                    <a:lumMod val="50000"/>
                  </a:schemeClr>
                </a:solidFill>
              </a:rPr>
              <a:t>Διακοπή </a:t>
            </a:r>
            <a:r>
              <a:rPr lang="el-GR" sz="1600" b="1" dirty="0" err="1">
                <a:solidFill>
                  <a:schemeClr val="accent1">
                    <a:lumMod val="50000"/>
                  </a:schemeClr>
                </a:solidFill>
              </a:rPr>
              <a:t>ανοσοκαταστολής</a:t>
            </a:r>
            <a:r>
              <a:rPr lang="el-GR" sz="1600" b="1" dirty="0">
                <a:solidFill>
                  <a:schemeClr val="accent1">
                    <a:lumMod val="50000"/>
                  </a:schemeClr>
                </a:solidFill>
              </a:rPr>
              <a:t> μετά  ΜΑΚ σύντομα </a:t>
            </a:r>
          </a:p>
        </p:txBody>
      </p:sp>
      <p:sp>
        <p:nvSpPr>
          <p:cNvPr id="7" name="Οβάλ 6">
            <a:extLst>
              <a:ext uri="{FF2B5EF4-FFF2-40B4-BE49-F238E27FC236}">
                <a16:creationId xmlns:a16="http://schemas.microsoft.com/office/drawing/2014/main" id="{3D811769-70C7-47F9-B016-6362D4B4A64E}"/>
              </a:ext>
            </a:extLst>
          </p:cNvPr>
          <p:cNvSpPr/>
          <p:nvPr/>
        </p:nvSpPr>
        <p:spPr>
          <a:xfrm>
            <a:off x="490194" y="1493793"/>
            <a:ext cx="4628561" cy="478881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906089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048AFD-274F-41BC-8927-3EAFE3740CD4}"/>
              </a:ext>
            </a:extLst>
          </p:cNvPr>
          <p:cNvSpPr txBox="1"/>
          <p:nvPr/>
        </p:nvSpPr>
        <p:spPr>
          <a:xfrm>
            <a:off x="1292411" y="545111"/>
            <a:ext cx="9898144" cy="769441"/>
          </a:xfrm>
          <a:prstGeom prst="rect">
            <a:avLst/>
          </a:prstGeom>
          <a:noFill/>
        </p:spPr>
        <p:txBody>
          <a:bodyPr wrap="square">
            <a:spAutoFit/>
          </a:bodyPr>
          <a:lstStyle/>
          <a:p>
            <a:pPr algn="ctr"/>
            <a:r>
              <a:rPr lang="el-GR" sz="2400" b="1" dirty="0">
                <a:solidFill>
                  <a:schemeClr val="accent1">
                    <a:lumMod val="50000"/>
                  </a:schemeClr>
                </a:solidFill>
              </a:rPr>
              <a:t>Μεταμόσχευση αιμοποιητικών κυττάρων</a:t>
            </a:r>
            <a:r>
              <a:rPr lang="en-US" sz="2400" b="1" dirty="0">
                <a:solidFill>
                  <a:schemeClr val="accent1">
                    <a:lumMod val="50000"/>
                  </a:schemeClr>
                </a:solidFill>
              </a:rPr>
              <a:t>  </a:t>
            </a:r>
            <a:r>
              <a:rPr lang="el-GR" sz="2400" b="1" dirty="0">
                <a:solidFill>
                  <a:schemeClr val="accent1">
                    <a:lumMod val="50000"/>
                  </a:schemeClr>
                </a:solidFill>
              </a:rPr>
              <a:t>σε </a:t>
            </a:r>
            <a:r>
              <a:rPr lang="en-US" sz="2400" b="1" dirty="0">
                <a:solidFill>
                  <a:schemeClr val="accent1">
                    <a:lumMod val="50000"/>
                  </a:schemeClr>
                </a:solidFill>
              </a:rPr>
              <a:t>NHL</a:t>
            </a:r>
            <a:r>
              <a:rPr lang="el-GR" sz="2400" b="1" dirty="0">
                <a:solidFill>
                  <a:schemeClr val="accent1">
                    <a:lumMod val="50000"/>
                  </a:schemeClr>
                </a:solidFill>
              </a:rPr>
              <a:t>;;;</a:t>
            </a:r>
            <a:endParaRPr lang="el-GR" sz="2800" dirty="0"/>
          </a:p>
          <a:p>
            <a:pPr algn="ctr"/>
            <a:r>
              <a:rPr lang="el-GR" sz="2000" b="1" dirty="0"/>
              <a:t> </a:t>
            </a:r>
            <a:r>
              <a:rPr lang="el-GR" sz="2000" b="1" dirty="0">
                <a:solidFill>
                  <a:srgbClr val="FF0000"/>
                </a:solidFill>
              </a:rPr>
              <a:t>Σε υποτροπιάζοντα ή ανθεκτικά στη θεραπεία </a:t>
            </a:r>
            <a:r>
              <a:rPr lang="en-US" sz="2000" b="1" dirty="0">
                <a:solidFill>
                  <a:srgbClr val="FF0000"/>
                </a:solidFill>
              </a:rPr>
              <a:t>NHL</a:t>
            </a:r>
            <a:r>
              <a:rPr lang="el-GR" sz="2000" b="1" dirty="0">
                <a:solidFill>
                  <a:srgbClr val="FF0000"/>
                </a:solidFill>
              </a:rPr>
              <a:t> σε παιδιά και εφήβους </a:t>
            </a:r>
            <a:endParaRPr lang="en-GB" sz="2000" b="1" dirty="0">
              <a:solidFill>
                <a:srgbClr val="FF0000"/>
              </a:solidFill>
            </a:endParaRPr>
          </a:p>
        </p:txBody>
      </p:sp>
      <p:pic>
        <p:nvPicPr>
          <p:cNvPr id="7" name="Picture 7">
            <a:extLst>
              <a:ext uri="{FF2B5EF4-FFF2-40B4-BE49-F238E27FC236}">
                <a16:creationId xmlns:a16="http://schemas.microsoft.com/office/drawing/2014/main" id="{0D18D292-8951-4F7C-9EF6-4C4A77A39346}"/>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1549" y="228712"/>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Εικόνα 12">
            <a:extLst>
              <a:ext uri="{FF2B5EF4-FFF2-40B4-BE49-F238E27FC236}">
                <a16:creationId xmlns:a16="http://schemas.microsoft.com/office/drawing/2014/main" id="{32E039B2-56BE-4130-9D0F-F8764B9A813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9373" t="6308" r="6463" b="56239"/>
          <a:stretch/>
        </p:blipFill>
        <p:spPr>
          <a:xfrm>
            <a:off x="991982" y="1459671"/>
            <a:ext cx="10098336" cy="1981628"/>
          </a:xfrm>
          <a:prstGeom prst="rect">
            <a:avLst/>
          </a:prstGeom>
        </p:spPr>
      </p:pic>
      <p:sp>
        <p:nvSpPr>
          <p:cNvPr id="11" name="TextBox 10">
            <a:extLst>
              <a:ext uri="{FF2B5EF4-FFF2-40B4-BE49-F238E27FC236}">
                <a16:creationId xmlns:a16="http://schemas.microsoft.com/office/drawing/2014/main" id="{4FEF47FE-A136-401B-B345-51370E887CE4}"/>
              </a:ext>
            </a:extLst>
          </p:cNvPr>
          <p:cNvSpPr txBox="1"/>
          <p:nvPr/>
        </p:nvSpPr>
        <p:spPr>
          <a:xfrm>
            <a:off x="215561" y="6457308"/>
            <a:ext cx="10098337" cy="400110"/>
          </a:xfrm>
          <a:prstGeom prst="rect">
            <a:avLst/>
          </a:prstGeom>
          <a:noFill/>
        </p:spPr>
        <p:txBody>
          <a:bodyPr wrap="square">
            <a:spAutoFit/>
          </a:bodyPr>
          <a:lstStyle/>
          <a:p>
            <a:r>
              <a:rPr lang="en-US" sz="1000" b="1" dirty="0">
                <a:solidFill>
                  <a:schemeClr val="accent1">
                    <a:lumMod val="50000"/>
                  </a:schemeClr>
                </a:solidFill>
              </a:rPr>
              <a:t>Swati Naik</a:t>
            </a:r>
            <a:r>
              <a:rPr lang="el-GR" sz="1000" b="1" dirty="0">
                <a:solidFill>
                  <a:schemeClr val="accent1">
                    <a:lumMod val="50000"/>
                  </a:schemeClr>
                </a:solidFill>
              </a:rPr>
              <a:t> </a:t>
            </a:r>
            <a:r>
              <a:rPr lang="en-GB" sz="1000" b="1" dirty="0">
                <a:solidFill>
                  <a:schemeClr val="accent1">
                    <a:lumMod val="50000"/>
                  </a:schemeClr>
                </a:solidFill>
              </a:rPr>
              <a:t>et al,</a:t>
            </a:r>
            <a:r>
              <a:rPr lang="en-US" sz="1000" b="1" dirty="0">
                <a:solidFill>
                  <a:schemeClr val="accent1">
                    <a:lumMod val="50000"/>
                  </a:schemeClr>
                </a:solidFill>
              </a:rPr>
              <a:t> Allogeneic hematopoietic stem cell transplant for relapsed and refractory non-Hodgkin lymphoma in pediatric patients DOI 10.1182/ bloodadvances.2018026203. </a:t>
            </a:r>
            <a:endParaRPr lang="el-GR" sz="1000" b="1" dirty="0">
              <a:solidFill>
                <a:schemeClr val="accent1">
                  <a:lumMod val="50000"/>
                </a:schemeClr>
              </a:solidFill>
            </a:endParaRPr>
          </a:p>
          <a:p>
            <a:r>
              <a:rPr lang="en-GB" sz="1000" b="1" dirty="0">
                <a:solidFill>
                  <a:schemeClr val="accent1">
                    <a:lumMod val="50000"/>
                  </a:schemeClr>
                </a:solidFill>
              </a:rPr>
              <a:t> </a:t>
            </a:r>
            <a:endParaRPr lang="el-GR" sz="1000" b="1" dirty="0">
              <a:solidFill>
                <a:schemeClr val="accent1">
                  <a:lumMod val="50000"/>
                </a:schemeClr>
              </a:solidFill>
            </a:endParaRPr>
          </a:p>
        </p:txBody>
      </p:sp>
      <p:sp>
        <p:nvSpPr>
          <p:cNvPr id="15" name="TextBox 14">
            <a:extLst>
              <a:ext uri="{FF2B5EF4-FFF2-40B4-BE49-F238E27FC236}">
                <a16:creationId xmlns:a16="http://schemas.microsoft.com/office/drawing/2014/main" id="{1B4339CB-A828-47AE-872F-5DE32012D8F6}"/>
              </a:ext>
            </a:extLst>
          </p:cNvPr>
          <p:cNvSpPr txBox="1"/>
          <p:nvPr/>
        </p:nvSpPr>
        <p:spPr>
          <a:xfrm>
            <a:off x="891745" y="3861297"/>
            <a:ext cx="10198573" cy="1938992"/>
          </a:xfrm>
          <a:prstGeom prst="rect">
            <a:avLst/>
          </a:prstGeom>
          <a:noFill/>
        </p:spPr>
        <p:txBody>
          <a:bodyPr wrap="square">
            <a:spAutoFit/>
          </a:bodyPr>
          <a:lstStyle/>
          <a:p>
            <a:pPr algn="just"/>
            <a:r>
              <a:rPr lang="en-US" sz="1200" dirty="0">
                <a:solidFill>
                  <a:schemeClr val="accent1">
                    <a:lumMod val="50000"/>
                  </a:schemeClr>
                </a:solidFill>
              </a:rPr>
              <a:t>Allogeneic hematopoietic stem cell transplant (HSCT) for relapsed pediatric non-Hodgkin lymphoma (NHL) is often reserved for patients with certain NHL subtypes or high-risk disease whereas the remainder receive autologous HSCT. Given the aggressive nature of pediatric NHL, we performed allogeneic HSCTs for all patients regardless of disease risk. We report overall survival (OS) and prognostic variables in 36 pediatric patients who underwent allogeneic HSCT between 1998 and 2016. OS at 3 years was 67%. The 3-year OS varied based on NHL subtype: 100% for anaplastic large cell lymphoma (n 5 14), 63% for diffuse large B-cell lymphoma (n 5 8), 17% for lymphoblastic lymphoma (LL; n 5 9) and 80% for other subtypes combined (n 5 5). Disease status influenced outcome with 3-year OS of 100% for patients in complete remission (n 5 15), 59% with partial remission (PR; n 5 17), and 0% with progressive/stable disease (n 5 3) (P 5 .004). Of the 17 patients in PR, all 6 with LL died of relapsed disease, whereas the other 11 attained remission after HSCT and remained disease-free. The cumulative incidence of relapse after HSCT for LL was 78% compared with 15% for all other NHL subtypes combined (P , .0001). Cumulative incidence of </a:t>
            </a:r>
            <a:r>
              <a:rPr lang="en-US" sz="1200" dirty="0" err="1">
                <a:solidFill>
                  <a:schemeClr val="accent1">
                    <a:lumMod val="50000"/>
                  </a:schemeClr>
                </a:solidFill>
              </a:rPr>
              <a:t>nonrelapse</a:t>
            </a:r>
            <a:r>
              <a:rPr lang="en-US" sz="1200" dirty="0">
                <a:solidFill>
                  <a:schemeClr val="accent1">
                    <a:lumMod val="50000"/>
                  </a:schemeClr>
                </a:solidFill>
              </a:rPr>
              <a:t> mortality (NRM) was low in our cohort at 6%. Hence, allogeneic HSCT is a well-tolerated and useful therapeutic option with low rates of NRM and relapse for all NHL subtypes except LL with active disease at HSCT</a:t>
            </a:r>
            <a:endParaRPr lang="el-GR" sz="1200" dirty="0">
              <a:solidFill>
                <a:schemeClr val="accent1">
                  <a:lumMod val="50000"/>
                </a:schemeClr>
              </a:solidFill>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71BFC2BE-10CE-4B28-97F1-BA426A4B6D11}"/>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9533" y="142329"/>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EEA65550-7BA3-4D4F-9003-D8897AD637C3}"/>
              </a:ext>
            </a:extLst>
          </p:cNvPr>
          <p:cNvSpPr txBox="1"/>
          <p:nvPr/>
        </p:nvSpPr>
        <p:spPr>
          <a:xfrm>
            <a:off x="890073" y="199031"/>
            <a:ext cx="10751219" cy="923330"/>
          </a:xfrm>
          <a:prstGeom prst="rect">
            <a:avLst/>
          </a:prstGeom>
          <a:noFill/>
        </p:spPr>
        <p:txBody>
          <a:bodyPr wrap="square">
            <a:spAutoFit/>
          </a:bodyPr>
          <a:lstStyle/>
          <a:p>
            <a:pPr algn="ctr"/>
            <a:r>
              <a:rPr lang="en-US" b="1" i="1" dirty="0">
                <a:solidFill>
                  <a:srgbClr val="C00000"/>
                </a:solidFill>
                <a:effectLst/>
              </a:rPr>
              <a:t>Burkhardt et al. ( 2018)</a:t>
            </a:r>
            <a:r>
              <a:rPr lang="el-GR" b="1" i="1" dirty="0">
                <a:solidFill>
                  <a:srgbClr val="C00000"/>
                </a:solidFill>
                <a:effectLst/>
              </a:rPr>
              <a:t>:</a:t>
            </a:r>
            <a:r>
              <a:rPr lang="en-US" b="1" i="1" dirty="0">
                <a:solidFill>
                  <a:srgbClr val="C00000"/>
                </a:solidFill>
                <a:effectLst/>
              </a:rPr>
              <a:t> </a:t>
            </a:r>
            <a:r>
              <a:rPr lang="el-GR" b="0" i="0" dirty="0">
                <a:solidFill>
                  <a:schemeClr val="accent1">
                    <a:lumMod val="50000"/>
                  </a:schemeClr>
                </a:solidFill>
                <a:effectLst/>
              </a:rPr>
              <a:t>Η μεγαλύτερη αναδρομική μελέτη σε 646 παιδιά και εφήβους με ανθεκτικό ή υποτροπιάζων NHL παρουσιάστηκε πρόσφατα στο 6ο Διεθνές Συμπόσιο για την παιδική ηλικία, τους εφήβους και τους νεαρούς ενήλικες με μη-</a:t>
            </a:r>
            <a:r>
              <a:rPr lang="el-GR" b="0" i="0" dirty="0" err="1">
                <a:solidFill>
                  <a:schemeClr val="accent1">
                    <a:lumMod val="50000"/>
                  </a:schemeClr>
                </a:solidFill>
                <a:effectLst/>
              </a:rPr>
              <a:t>Hodgkin</a:t>
            </a:r>
            <a:r>
              <a:rPr lang="el-GR" b="0" i="0" dirty="0">
                <a:solidFill>
                  <a:schemeClr val="accent1">
                    <a:lumMod val="50000"/>
                  </a:schemeClr>
                </a:solidFill>
                <a:effectLst/>
              </a:rPr>
              <a:t> λέμφωμα (ISCAYANHL)</a:t>
            </a:r>
            <a:endParaRPr lang="el-GR" dirty="0">
              <a:solidFill>
                <a:schemeClr val="accent1">
                  <a:lumMod val="50000"/>
                </a:schemeClr>
              </a:solidFill>
            </a:endParaRPr>
          </a:p>
        </p:txBody>
      </p:sp>
      <p:sp>
        <p:nvSpPr>
          <p:cNvPr id="3" name="TextBox 2">
            <a:extLst>
              <a:ext uri="{FF2B5EF4-FFF2-40B4-BE49-F238E27FC236}">
                <a16:creationId xmlns:a16="http://schemas.microsoft.com/office/drawing/2014/main" id="{54401B6B-A382-4316-861C-04EFE86402D7}"/>
              </a:ext>
            </a:extLst>
          </p:cNvPr>
          <p:cNvSpPr txBox="1"/>
          <p:nvPr/>
        </p:nvSpPr>
        <p:spPr>
          <a:xfrm>
            <a:off x="1040876" y="1226197"/>
            <a:ext cx="10159738" cy="523220"/>
          </a:xfrm>
          <a:prstGeom prst="rect">
            <a:avLst/>
          </a:prstGeom>
          <a:solidFill>
            <a:schemeClr val="bg1"/>
          </a:solidFill>
        </p:spPr>
        <p:txBody>
          <a:bodyPr wrap="square">
            <a:spAutoFit/>
          </a:bodyPr>
          <a:lstStyle/>
          <a:p>
            <a:pPr algn="ctr"/>
            <a:r>
              <a:rPr lang="en-GB" sz="1400" dirty="0">
                <a:solidFill>
                  <a:schemeClr val="accent1">
                    <a:lumMod val="50000"/>
                  </a:schemeClr>
                </a:solidFill>
              </a:rPr>
              <a:t>Th</a:t>
            </a:r>
            <a:r>
              <a:rPr lang="en-US" sz="1400" dirty="0">
                <a:solidFill>
                  <a:schemeClr val="accent1">
                    <a:lumMod val="50000"/>
                  </a:schemeClr>
                </a:solidFill>
              </a:rPr>
              <a:t>e study was performed within the network of the International Berlin-</a:t>
            </a:r>
            <a:r>
              <a:rPr lang="en-US" sz="1400" dirty="0" err="1">
                <a:solidFill>
                  <a:schemeClr val="accent1">
                    <a:lumMod val="50000"/>
                  </a:schemeClr>
                </a:solidFill>
              </a:rPr>
              <a:t>FrankfurtMuenster</a:t>
            </a:r>
            <a:r>
              <a:rPr lang="en-US" sz="1400" dirty="0">
                <a:solidFill>
                  <a:schemeClr val="accent1">
                    <a:lumMod val="50000"/>
                  </a:schemeClr>
                </a:solidFill>
              </a:rPr>
              <a:t> group (I-BFM) and the European Inter-Group for Childhood and Adolescent Non-Hodgkin Lymphoma (EICNHL)</a:t>
            </a:r>
            <a:endParaRPr lang="el-GR" sz="1400" dirty="0">
              <a:solidFill>
                <a:schemeClr val="accent1">
                  <a:lumMod val="50000"/>
                </a:schemeClr>
              </a:solidFill>
            </a:endParaRPr>
          </a:p>
        </p:txBody>
      </p:sp>
      <p:sp>
        <p:nvSpPr>
          <p:cNvPr id="4" name="TextBox 3">
            <a:extLst>
              <a:ext uri="{FF2B5EF4-FFF2-40B4-BE49-F238E27FC236}">
                <a16:creationId xmlns:a16="http://schemas.microsoft.com/office/drawing/2014/main" id="{CCA1906D-5359-4B11-A86E-43A397E0D057}"/>
              </a:ext>
            </a:extLst>
          </p:cNvPr>
          <p:cNvSpPr txBox="1"/>
          <p:nvPr/>
        </p:nvSpPr>
        <p:spPr>
          <a:xfrm>
            <a:off x="76984" y="6004268"/>
            <a:ext cx="11001081" cy="338554"/>
          </a:xfrm>
          <a:prstGeom prst="rect">
            <a:avLst/>
          </a:prstGeom>
          <a:noFill/>
        </p:spPr>
        <p:txBody>
          <a:bodyPr wrap="square">
            <a:spAutoFit/>
          </a:bodyPr>
          <a:lstStyle/>
          <a:p>
            <a:r>
              <a:rPr lang="en-US" sz="800" b="1" dirty="0">
                <a:solidFill>
                  <a:schemeClr val="accent1">
                    <a:lumMod val="50000"/>
                  </a:schemeClr>
                </a:solidFill>
              </a:rPr>
              <a:t>Burkhardt, B.; Taj, M.; Garnier, N.; Minard-Colin, V.; Hazar, V.; </a:t>
            </a:r>
            <a:r>
              <a:rPr lang="en-US" sz="800" b="1" dirty="0" err="1">
                <a:solidFill>
                  <a:schemeClr val="accent1">
                    <a:lumMod val="50000"/>
                  </a:schemeClr>
                </a:solidFill>
              </a:rPr>
              <a:t>Mellgren</a:t>
            </a:r>
            <a:r>
              <a:rPr lang="en-US" sz="800" b="1" dirty="0">
                <a:solidFill>
                  <a:schemeClr val="accent1">
                    <a:lumMod val="50000"/>
                  </a:schemeClr>
                </a:solidFill>
              </a:rPr>
              <a:t>, K.; </a:t>
            </a:r>
            <a:r>
              <a:rPr lang="en-US" sz="800" b="1" dirty="0" err="1">
                <a:solidFill>
                  <a:schemeClr val="accent1">
                    <a:lumMod val="50000"/>
                  </a:schemeClr>
                </a:solidFill>
              </a:rPr>
              <a:t>Osumi</a:t>
            </a:r>
            <a:r>
              <a:rPr lang="en-US" sz="800" b="1" dirty="0">
                <a:solidFill>
                  <a:schemeClr val="accent1">
                    <a:lumMod val="50000"/>
                  </a:schemeClr>
                </a:solidFill>
              </a:rPr>
              <a:t>, T.; </a:t>
            </a:r>
            <a:r>
              <a:rPr lang="en-US" sz="800" b="1" dirty="0" err="1">
                <a:solidFill>
                  <a:schemeClr val="accent1">
                    <a:lumMod val="50000"/>
                  </a:schemeClr>
                </a:solidFill>
              </a:rPr>
              <a:t>Fedorova</a:t>
            </a:r>
            <a:r>
              <a:rPr lang="en-US" sz="800" b="1" dirty="0">
                <a:solidFill>
                  <a:schemeClr val="accent1">
                    <a:lumMod val="50000"/>
                  </a:schemeClr>
                </a:solidFill>
              </a:rPr>
              <a:t>, A.; </a:t>
            </a:r>
            <a:r>
              <a:rPr lang="en-US" sz="800" b="1" dirty="0" err="1">
                <a:solidFill>
                  <a:schemeClr val="accent1">
                    <a:lumMod val="50000"/>
                  </a:schemeClr>
                </a:solidFill>
              </a:rPr>
              <a:t>Myakova</a:t>
            </a:r>
            <a:r>
              <a:rPr lang="en-US" sz="800" b="1" dirty="0">
                <a:solidFill>
                  <a:schemeClr val="accent1">
                    <a:lumMod val="50000"/>
                  </a:schemeClr>
                </a:solidFill>
              </a:rPr>
              <a:t>, N.; </a:t>
            </a:r>
            <a:r>
              <a:rPr lang="en-US" sz="800" b="1" dirty="0" err="1">
                <a:solidFill>
                  <a:schemeClr val="accent1">
                    <a:lumMod val="50000"/>
                  </a:schemeClr>
                </a:solidFill>
              </a:rPr>
              <a:t>Verdu-Amoros</a:t>
            </a:r>
            <a:r>
              <a:rPr lang="en-US" sz="800" b="1" dirty="0">
                <a:solidFill>
                  <a:schemeClr val="accent1">
                    <a:lumMod val="50000"/>
                  </a:schemeClr>
                </a:solidFill>
              </a:rPr>
              <a:t>, J.; et al. Treatment and Outcome Analysis of 639 Relapsed Non-Hodgkin Lymphomas in Children and Adolescents and Resulting Treatment Recommendations. Cancers 2021, 13, 2075. https://doi.org/10.3390/ cancers13092075</a:t>
            </a:r>
            <a:endParaRPr lang="el-GR" sz="800" b="1" dirty="0">
              <a:solidFill>
                <a:schemeClr val="accent1">
                  <a:lumMod val="50000"/>
                </a:schemeClr>
              </a:solidFill>
            </a:endParaRPr>
          </a:p>
        </p:txBody>
      </p:sp>
      <p:pic>
        <p:nvPicPr>
          <p:cNvPr id="7" name="Εικόνα 6">
            <a:extLst>
              <a:ext uri="{FF2B5EF4-FFF2-40B4-BE49-F238E27FC236}">
                <a16:creationId xmlns:a16="http://schemas.microsoft.com/office/drawing/2014/main" id="{9E075B34-4135-4D59-8A43-5C1813CBB00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l="3450" t="16295" r="52472" b="46402"/>
          <a:stretch/>
        </p:blipFill>
        <p:spPr>
          <a:xfrm>
            <a:off x="512189" y="1871559"/>
            <a:ext cx="3607324" cy="2690467"/>
          </a:xfrm>
          <a:prstGeom prst="rect">
            <a:avLst/>
          </a:prstGeom>
        </p:spPr>
      </p:pic>
      <p:sp>
        <p:nvSpPr>
          <p:cNvPr id="8" name="TextBox 7">
            <a:extLst>
              <a:ext uri="{FF2B5EF4-FFF2-40B4-BE49-F238E27FC236}">
                <a16:creationId xmlns:a16="http://schemas.microsoft.com/office/drawing/2014/main" id="{99418FA2-29A1-433F-91BC-B7DD5C73944C}"/>
              </a:ext>
            </a:extLst>
          </p:cNvPr>
          <p:cNvSpPr txBox="1"/>
          <p:nvPr/>
        </p:nvSpPr>
        <p:spPr>
          <a:xfrm>
            <a:off x="261904" y="4581145"/>
            <a:ext cx="3857609" cy="738664"/>
          </a:xfrm>
          <a:prstGeom prst="rect">
            <a:avLst/>
          </a:prstGeom>
          <a:noFill/>
        </p:spPr>
        <p:txBody>
          <a:bodyPr wrap="square">
            <a:spAutoFit/>
          </a:bodyPr>
          <a:lstStyle/>
          <a:p>
            <a:pPr algn="ctr"/>
            <a:r>
              <a:rPr lang="el-GR" sz="1400" b="1" i="0" dirty="0">
                <a:solidFill>
                  <a:srgbClr val="C00000"/>
                </a:solidFill>
                <a:effectLst/>
              </a:rPr>
              <a:t>Η </a:t>
            </a:r>
            <a:r>
              <a:rPr lang="el-GR" sz="1400" b="1" dirty="0">
                <a:solidFill>
                  <a:srgbClr val="C00000"/>
                </a:solidFill>
              </a:rPr>
              <a:t>8</a:t>
            </a:r>
            <a:r>
              <a:rPr lang="el-GR" sz="1400" b="1" i="0" dirty="0">
                <a:solidFill>
                  <a:srgbClr val="C00000"/>
                </a:solidFill>
                <a:effectLst/>
              </a:rPr>
              <a:t>ετής </a:t>
            </a:r>
            <a:r>
              <a:rPr lang="el-GR" sz="1400" b="1" dirty="0">
                <a:solidFill>
                  <a:srgbClr val="C00000"/>
                </a:solidFill>
              </a:rPr>
              <a:t>Σ</a:t>
            </a:r>
            <a:r>
              <a:rPr lang="el-GR" sz="1400" b="1" i="0" dirty="0">
                <a:solidFill>
                  <a:srgbClr val="C00000"/>
                </a:solidFill>
                <a:effectLst/>
              </a:rPr>
              <a:t>υνολική </a:t>
            </a:r>
            <a:r>
              <a:rPr lang="el-GR" sz="1400" b="1" dirty="0">
                <a:solidFill>
                  <a:srgbClr val="C00000"/>
                </a:solidFill>
              </a:rPr>
              <a:t>Ε</a:t>
            </a:r>
            <a:r>
              <a:rPr lang="el-GR" sz="1400" b="1" i="0" dirty="0">
                <a:solidFill>
                  <a:srgbClr val="C00000"/>
                </a:solidFill>
                <a:effectLst/>
              </a:rPr>
              <a:t>πιβίωση (OS)</a:t>
            </a:r>
          </a:p>
          <a:p>
            <a:pPr algn="ctr"/>
            <a:r>
              <a:rPr lang="el-GR" sz="1400" b="1" i="0" dirty="0">
                <a:solidFill>
                  <a:srgbClr val="C00000"/>
                </a:solidFill>
                <a:effectLst/>
              </a:rPr>
              <a:t> </a:t>
            </a:r>
            <a:r>
              <a:rPr lang="el-GR" sz="1400" b="1" i="0" dirty="0">
                <a:solidFill>
                  <a:schemeClr val="accent1">
                    <a:lumMod val="50000"/>
                  </a:schemeClr>
                </a:solidFill>
                <a:effectLst/>
              </a:rPr>
              <a:t>για όλους τους ιστολογικούς </a:t>
            </a:r>
            <a:r>
              <a:rPr lang="el-GR" sz="1400" b="1" i="0" dirty="0" err="1">
                <a:solidFill>
                  <a:schemeClr val="accent1">
                    <a:lumMod val="50000"/>
                  </a:schemeClr>
                </a:solidFill>
                <a:effectLst/>
              </a:rPr>
              <a:t>υποτύπους</a:t>
            </a:r>
            <a:r>
              <a:rPr lang="el-GR" sz="1400" b="1" i="0" dirty="0">
                <a:solidFill>
                  <a:schemeClr val="accent1">
                    <a:lumMod val="50000"/>
                  </a:schemeClr>
                </a:solidFill>
                <a:effectLst/>
              </a:rPr>
              <a:t> ήταν 35%</a:t>
            </a:r>
            <a:endParaRPr lang="el-GR" sz="1400" b="1" dirty="0">
              <a:solidFill>
                <a:schemeClr val="accent1">
                  <a:lumMod val="50000"/>
                </a:schemeClr>
              </a:solidFill>
            </a:endParaRPr>
          </a:p>
        </p:txBody>
      </p:sp>
      <p:pic>
        <p:nvPicPr>
          <p:cNvPr id="9" name="Εικόνα 8">
            <a:extLst>
              <a:ext uri="{FF2B5EF4-FFF2-40B4-BE49-F238E27FC236}">
                <a16:creationId xmlns:a16="http://schemas.microsoft.com/office/drawing/2014/main" id="{D0992B15-C91B-4C8A-B509-4F4749B6F60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rcRect l="22826" t="31398" r="16065" b="26738"/>
          <a:stretch/>
        </p:blipFill>
        <p:spPr>
          <a:xfrm>
            <a:off x="6635658" y="1749449"/>
            <a:ext cx="5005634" cy="2831696"/>
          </a:xfrm>
          <a:prstGeom prst="rect">
            <a:avLst/>
          </a:prstGeom>
        </p:spPr>
      </p:pic>
      <p:sp>
        <p:nvSpPr>
          <p:cNvPr id="10" name="TextBox 9">
            <a:extLst>
              <a:ext uri="{FF2B5EF4-FFF2-40B4-BE49-F238E27FC236}">
                <a16:creationId xmlns:a16="http://schemas.microsoft.com/office/drawing/2014/main" id="{53BF9178-B2E9-4F42-BD64-FFFA45CB9422}"/>
              </a:ext>
            </a:extLst>
          </p:cNvPr>
          <p:cNvSpPr txBox="1"/>
          <p:nvPr/>
        </p:nvSpPr>
        <p:spPr>
          <a:xfrm>
            <a:off x="4657654" y="4700401"/>
            <a:ext cx="6983638" cy="1015663"/>
          </a:xfrm>
          <a:prstGeom prst="rect">
            <a:avLst/>
          </a:prstGeom>
          <a:noFill/>
        </p:spPr>
        <p:txBody>
          <a:bodyPr wrap="square">
            <a:spAutoFit/>
          </a:bodyPr>
          <a:lstStyle/>
          <a:p>
            <a:pPr algn="ctr"/>
            <a:r>
              <a:rPr lang="el-GR" sz="1200" b="1" dirty="0">
                <a:solidFill>
                  <a:srgbClr val="C00000"/>
                </a:solidFill>
              </a:rPr>
              <a:t>Η 8ετής Συνολική Επιβίωση (OS) βάσει ιστολογικού </a:t>
            </a:r>
            <a:r>
              <a:rPr lang="el-GR" sz="1200" b="1" dirty="0" err="1">
                <a:solidFill>
                  <a:srgbClr val="C00000"/>
                </a:solidFill>
              </a:rPr>
              <a:t>υποτύπου</a:t>
            </a:r>
            <a:r>
              <a:rPr lang="el-GR" sz="1200" b="1" dirty="0">
                <a:solidFill>
                  <a:srgbClr val="C00000"/>
                </a:solidFill>
              </a:rPr>
              <a:t>  ήταν</a:t>
            </a:r>
          </a:p>
          <a:p>
            <a:pPr algn="ctr"/>
            <a:r>
              <a:rPr lang="el-GR" sz="1200" b="1" dirty="0"/>
              <a:t> </a:t>
            </a:r>
            <a:r>
              <a:rPr lang="en-US" sz="1200" b="1" dirty="0">
                <a:solidFill>
                  <a:schemeClr val="accent1">
                    <a:lumMod val="50000"/>
                  </a:schemeClr>
                </a:solidFill>
              </a:rPr>
              <a:t>28 ± 3% </a:t>
            </a:r>
            <a:r>
              <a:rPr lang="el-GR" sz="1200" b="1" dirty="0">
                <a:solidFill>
                  <a:schemeClr val="accent1">
                    <a:lumMod val="50000"/>
                  </a:schemeClr>
                </a:solidFill>
              </a:rPr>
              <a:t>για</a:t>
            </a:r>
            <a:r>
              <a:rPr lang="en-US" sz="1200" b="1" dirty="0">
                <a:solidFill>
                  <a:schemeClr val="accent1">
                    <a:lumMod val="50000"/>
                  </a:schemeClr>
                </a:solidFill>
              </a:rPr>
              <a:t> 254 </a:t>
            </a:r>
            <a:r>
              <a:rPr lang="el-GR" sz="1200" b="1" dirty="0">
                <a:solidFill>
                  <a:schemeClr val="accent1">
                    <a:lumMod val="50000"/>
                  </a:schemeClr>
                </a:solidFill>
              </a:rPr>
              <a:t>ασθενείς με </a:t>
            </a:r>
            <a:r>
              <a:rPr lang="en-US" sz="1200" b="1" dirty="0">
                <a:solidFill>
                  <a:schemeClr val="accent1">
                    <a:lumMod val="50000"/>
                  </a:schemeClr>
                </a:solidFill>
              </a:rPr>
              <a:t>Burkitt </a:t>
            </a:r>
            <a:r>
              <a:rPr lang="el-GR" sz="1200" b="1" dirty="0">
                <a:solidFill>
                  <a:schemeClr val="accent1">
                    <a:lumMod val="50000"/>
                  </a:schemeClr>
                </a:solidFill>
              </a:rPr>
              <a:t>λέμφωμα </a:t>
            </a:r>
            <a:r>
              <a:rPr lang="en-US" sz="1200" b="1" dirty="0">
                <a:solidFill>
                  <a:schemeClr val="accent1">
                    <a:lumMod val="50000"/>
                  </a:schemeClr>
                </a:solidFill>
              </a:rPr>
              <a:t>/</a:t>
            </a:r>
            <a:r>
              <a:rPr lang="el-GR" sz="1200" b="1" dirty="0">
                <a:solidFill>
                  <a:schemeClr val="accent1">
                    <a:lumMod val="50000"/>
                  </a:schemeClr>
                </a:solidFill>
              </a:rPr>
              <a:t>λευχαιμία, </a:t>
            </a:r>
            <a:r>
              <a:rPr lang="en-US" sz="1200" b="1" dirty="0">
                <a:solidFill>
                  <a:schemeClr val="accent1">
                    <a:lumMod val="50000"/>
                  </a:schemeClr>
                </a:solidFill>
              </a:rPr>
              <a:t>50 ± 6% </a:t>
            </a:r>
            <a:r>
              <a:rPr lang="el-GR" sz="1200" b="1" dirty="0">
                <a:solidFill>
                  <a:schemeClr val="accent1">
                    <a:lumMod val="50000"/>
                  </a:schemeClr>
                </a:solidFill>
              </a:rPr>
              <a:t>για </a:t>
            </a:r>
            <a:r>
              <a:rPr lang="en-US" sz="1200" b="1" dirty="0">
                <a:solidFill>
                  <a:schemeClr val="accent1">
                    <a:lumMod val="50000"/>
                  </a:schemeClr>
                </a:solidFill>
              </a:rPr>
              <a:t> 98 </a:t>
            </a:r>
            <a:r>
              <a:rPr lang="el-GR" sz="1200" b="1" dirty="0">
                <a:solidFill>
                  <a:schemeClr val="accent1">
                    <a:lumMod val="50000"/>
                  </a:schemeClr>
                </a:solidFill>
              </a:rPr>
              <a:t>ασθενείς με  </a:t>
            </a:r>
            <a:r>
              <a:rPr lang="en-GB" sz="1200" b="1" dirty="0">
                <a:solidFill>
                  <a:schemeClr val="accent1">
                    <a:lumMod val="50000"/>
                  </a:schemeClr>
                </a:solidFill>
              </a:rPr>
              <a:t>D</a:t>
            </a:r>
            <a:r>
              <a:rPr lang="en-US" sz="1200" b="1" dirty="0" err="1">
                <a:solidFill>
                  <a:schemeClr val="accent1">
                    <a:lumMod val="50000"/>
                  </a:schemeClr>
                </a:solidFill>
              </a:rPr>
              <a:t>iffuse</a:t>
            </a:r>
            <a:r>
              <a:rPr lang="en-US" sz="1200" b="1" dirty="0">
                <a:solidFill>
                  <a:schemeClr val="accent1">
                    <a:lumMod val="50000"/>
                  </a:schemeClr>
                </a:solidFill>
              </a:rPr>
              <a:t> Large B-cell Lymphomas, 57 ± 8% </a:t>
            </a:r>
            <a:r>
              <a:rPr lang="el-GR" sz="1200" b="1" dirty="0">
                <a:solidFill>
                  <a:schemeClr val="accent1">
                    <a:lumMod val="50000"/>
                  </a:schemeClr>
                </a:solidFill>
              </a:rPr>
              <a:t> για </a:t>
            </a:r>
            <a:r>
              <a:rPr lang="en-US" sz="1200" b="1" dirty="0">
                <a:solidFill>
                  <a:schemeClr val="accent1">
                    <a:lumMod val="50000"/>
                  </a:schemeClr>
                </a:solidFill>
              </a:rPr>
              <a:t>41</a:t>
            </a:r>
            <a:r>
              <a:rPr lang="el-GR" sz="1200" b="1" dirty="0">
                <a:solidFill>
                  <a:schemeClr val="accent1">
                    <a:lumMod val="50000"/>
                  </a:schemeClr>
                </a:solidFill>
              </a:rPr>
              <a:t> ασθενείς με </a:t>
            </a:r>
            <a:r>
              <a:rPr lang="en-US" sz="1200" b="1" dirty="0">
                <a:solidFill>
                  <a:schemeClr val="accent1">
                    <a:lumMod val="50000"/>
                  </a:schemeClr>
                </a:solidFill>
              </a:rPr>
              <a:t> </a:t>
            </a:r>
            <a:r>
              <a:rPr lang="en-GB" sz="1200" b="1" dirty="0">
                <a:solidFill>
                  <a:schemeClr val="accent1">
                    <a:lumMod val="50000"/>
                  </a:schemeClr>
                </a:solidFill>
              </a:rPr>
              <a:t>P</a:t>
            </a:r>
            <a:r>
              <a:rPr lang="en-US" sz="1200" b="1" dirty="0" err="1">
                <a:solidFill>
                  <a:schemeClr val="accent1">
                    <a:lumMod val="50000"/>
                  </a:schemeClr>
                </a:solidFill>
              </a:rPr>
              <a:t>rimary</a:t>
            </a:r>
            <a:r>
              <a:rPr lang="en-US" sz="1200" b="1" dirty="0">
                <a:solidFill>
                  <a:schemeClr val="accent1">
                    <a:lumMod val="50000"/>
                  </a:schemeClr>
                </a:solidFill>
              </a:rPr>
              <a:t> Mediastinal Large B-cell lymphomas, 27 ± 3%  </a:t>
            </a:r>
            <a:r>
              <a:rPr lang="el-GR" sz="1200" b="1" dirty="0">
                <a:solidFill>
                  <a:schemeClr val="accent1">
                    <a:lumMod val="50000"/>
                  </a:schemeClr>
                </a:solidFill>
              </a:rPr>
              <a:t>για </a:t>
            </a:r>
            <a:r>
              <a:rPr lang="en-US" sz="1200" b="1" dirty="0">
                <a:solidFill>
                  <a:schemeClr val="accent1">
                    <a:lumMod val="50000"/>
                  </a:schemeClr>
                </a:solidFill>
              </a:rPr>
              <a:t>177 </a:t>
            </a:r>
            <a:r>
              <a:rPr lang="el-GR" sz="1200" b="1" dirty="0">
                <a:solidFill>
                  <a:schemeClr val="accent1">
                    <a:lumMod val="50000"/>
                  </a:schemeClr>
                </a:solidFill>
              </a:rPr>
              <a:t>ασθενείς με </a:t>
            </a:r>
            <a:r>
              <a:rPr lang="en-US" sz="1200" b="1" dirty="0">
                <a:solidFill>
                  <a:schemeClr val="accent1">
                    <a:lumMod val="50000"/>
                  </a:schemeClr>
                </a:solidFill>
              </a:rPr>
              <a:t>T-lymphoblastic lymphomas, 52 ± 10% </a:t>
            </a:r>
            <a:r>
              <a:rPr lang="el-GR" sz="1200" b="1" dirty="0">
                <a:solidFill>
                  <a:schemeClr val="accent1">
                    <a:lumMod val="50000"/>
                  </a:schemeClr>
                </a:solidFill>
              </a:rPr>
              <a:t>για </a:t>
            </a:r>
            <a:r>
              <a:rPr lang="en-US" sz="1200" b="1" dirty="0">
                <a:solidFill>
                  <a:schemeClr val="accent1">
                    <a:lumMod val="50000"/>
                  </a:schemeClr>
                </a:solidFill>
              </a:rPr>
              <a:t> 34 </a:t>
            </a:r>
            <a:r>
              <a:rPr lang="el-GR" sz="1200" b="1" dirty="0">
                <a:solidFill>
                  <a:schemeClr val="accent1">
                    <a:lumMod val="50000"/>
                  </a:schemeClr>
                </a:solidFill>
              </a:rPr>
              <a:t>ασθενείς με </a:t>
            </a:r>
            <a:r>
              <a:rPr lang="en-US" sz="1200" b="1" dirty="0">
                <a:solidFill>
                  <a:schemeClr val="accent1">
                    <a:lumMod val="50000"/>
                  </a:schemeClr>
                </a:solidFill>
              </a:rPr>
              <a:t>precursor-B-cell lymphoblastic lymphomas </a:t>
            </a:r>
            <a:r>
              <a:rPr lang="el-GR" sz="1200" b="1" dirty="0">
                <a:solidFill>
                  <a:schemeClr val="accent1">
                    <a:lumMod val="50000"/>
                  </a:schemeClr>
                </a:solidFill>
              </a:rPr>
              <a:t>και </a:t>
            </a:r>
            <a:r>
              <a:rPr lang="en-US" sz="1200" b="1" dirty="0">
                <a:solidFill>
                  <a:schemeClr val="accent1">
                    <a:lumMod val="50000"/>
                  </a:schemeClr>
                </a:solidFill>
              </a:rPr>
              <a:t>30 ± 9% </a:t>
            </a:r>
            <a:r>
              <a:rPr lang="el-GR" sz="1200" b="1" dirty="0">
                <a:solidFill>
                  <a:schemeClr val="accent1">
                    <a:lumMod val="50000"/>
                  </a:schemeClr>
                </a:solidFill>
              </a:rPr>
              <a:t> για  </a:t>
            </a:r>
            <a:r>
              <a:rPr lang="en-US" sz="1200" b="1" dirty="0">
                <a:solidFill>
                  <a:schemeClr val="accent1">
                    <a:lumMod val="50000"/>
                  </a:schemeClr>
                </a:solidFill>
              </a:rPr>
              <a:t> 35</a:t>
            </a:r>
            <a:r>
              <a:rPr lang="el-GR" sz="1200" b="1" dirty="0">
                <a:solidFill>
                  <a:schemeClr val="accent1">
                    <a:lumMod val="50000"/>
                  </a:schemeClr>
                </a:solidFill>
              </a:rPr>
              <a:t> ασθενείς με σπάνιες μορφές  </a:t>
            </a:r>
            <a:r>
              <a:rPr lang="en-US" sz="1200" b="1" dirty="0">
                <a:solidFill>
                  <a:schemeClr val="accent1">
                    <a:lumMod val="50000"/>
                  </a:schemeClr>
                </a:solidFill>
              </a:rPr>
              <a:t>NHL</a:t>
            </a:r>
            <a:endParaRPr lang="el-GR" sz="1200" b="1" dirty="0">
              <a:solidFill>
                <a:schemeClr val="accent1">
                  <a:lumMod val="50000"/>
                </a:schemeClr>
              </a:solidFill>
            </a:endParaRPr>
          </a:p>
        </p:txBody>
      </p:sp>
    </p:spTree>
    <p:extLst>
      <p:ext uri="{BB962C8B-B14F-4D97-AF65-F5344CB8AC3E}">
        <p14:creationId xmlns:p14="http://schemas.microsoft.com/office/powerpoint/2010/main" val="1155849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D33271-9793-48CA-99C0-931FFA68192C}"/>
              </a:ext>
            </a:extLst>
          </p:cNvPr>
          <p:cNvSpPr txBox="1"/>
          <p:nvPr/>
        </p:nvSpPr>
        <p:spPr>
          <a:xfrm>
            <a:off x="3053166" y="540450"/>
            <a:ext cx="6345357" cy="461665"/>
          </a:xfrm>
          <a:prstGeom prst="rect">
            <a:avLst/>
          </a:prstGeom>
          <a:noFill/>
        </p:spPr>
        <p:txBody>
          <a:bodyPr wrap="square">
            <a:spAutoFit/>
          </a:bodyPr>
          <a:lstStyle/>
          <a:p>
            <a:pPr algn="l"/>
            <a:r>
              <a:rPr lang="el-GR" sz="2400" b="1" i="0" dirty="0">
                <a:solidFill>
                  <a:schemeClr val="accent1">
                    <a:lumMod val="50000"/>
                  </a:schemeClr>
                </a:solidFill>
                <a:effectLst/>
              </a:rPr>
              <a:t>Ποιες είναι οι θεραπευτικές προσεγγίσεις</a:t>
            </a:r>
            <a:endParaRPr lang="el-GR" sz="2400" dirty="0">
              <a:solidFill>
                <a:schemeClr val="accent1">
                  <a:lumMod val="50000"/>
                </a:schemeClr>
              </a:solidFill>
            </a:endParaRPr>
          </a:p>
        </p:txBody>
      </p:sp>
      <p:sp>
        <p:nvSpPr>
          <p:cNvPr id="8" name="TextBox 7">
            <a:extLst>
              <a:ext uri="{FF2B5EF4-FFF2-40B4-BE49-F238E27FC236}">
                <a16:creationId xmlns:a16="http://schemas.microsoft.com/office/drawing/2014/main" id="{347FA8B1-06B3-41D7-8BC3-E48F434073B3}"/>
              </a:ext>
            </a:extLst>
          </p:cNvPr>
          <p:cNvSpPr txBox="1"/>
          <p:nvPr/>
        </p:nvSpPr>
        <p:spPr>
          <a:xfrm>
            <a:off x="281549" y="2134526"/>
            <a:ext cx="11385408" cy="2031325"/>
          </a:xfrm>
          <a:prstGeom prst="rect">
            <a:avLst/>
          </a:prstGeom>
          <a:noFill/>
        </p:spPr>
        <p:txBody>
          <a:bodyPr wrap="square">
            <a:spAutoFit/>
          </a:bodyPr>
          <a:lstStyle/>
          <a:p>
            <a:pPr algn="ctr"/>
            <a:endParaRPr lang="el-GR" b="1" i="0" dirty="0">
              <a:solidFill>
                <a:schemeClr val="accent1">
                  <a:lumMod val="50000"/>
                </a:schemeClr>
              </a:solidFill>
              <a:effectLst/>
            </a:endParaRPr>
          </a:p>
          <a:p>
            <a:pPr algn="ctr"/>
            <a:endParaRPr lang="el-GR" b="1" dirty="0">
              <a:solidFill>
                <a:schemeClr val="accent1">
                  <a:lumMod val="50000"/>
                </a:schemeClr>
              </a:solidFill>
            </a:endParaRPr>
          </a:p>
          <a:p>
            <a:pPr algn="ctr"/>
            <a:r>
              <a:rPr lang="el-GR" b="1" i="0" dirty="0">
                <a:solidFill>
                  <a:schemeClr val="accent1">
                    <a:lumMod val="50000"/>
                  </a:schemeClr>
                </a:solidFill>
                <a:effectLst/>
              </a:rPr>
              <a:t>Για τους ασθενείς με υποτροπιάζουσα ή και ανθεκτική νόσο δοκιμάζονται συνδυασμοί ανοσοθεραπείας με </a:t>
            </a:r>
            <a:r>
              <a:rPr lang="el-GR" b="1" i="0" dirty="0" err="1">
                <a:solidFill>
                  <a:schemeClr val="accent1">
                    <a:lumMod val="50000"/>
                  </a:schemeClr>
                </a:solidFill>
                <a:effectLst/>
              </a:rPr>
              <a:t>μονοκλωνικά</a:t>
            </a:r>
            <a:r>
              <a:rPr lang="el-GR" b="1" i="0" dirty="0">
                <a:solidFill>
                  <a:schemeClr val="accent1">
                    <a:lumMod val="50000"/>
                  </a:schemeClr>
                </a:solidFill>
                <a:effectLst/>
              </a:rPr>
              <a:t> αντισώματα, ενώ τα τελευταία χρόνια έχει προστεθεί στους θεραπευτικούς χειρισμούς η επαναστατική προσέγγιση με τα CAR T – λεμφοκύτταρα</a:t>
            </a:r>
            <a:br>
              <a:rPr lang="el-GR" b="1" dirty="0">
                <a:solidFill>
                  <a:schemeClr val="accent1">
                    <a:lumMod val="50000"/>
                  </a:schemeClr>
                </a:solidFill>
              </a:rPr>
            </a:br>
            <a:br>
              <a:rPr lang="el-GR" b="1" dirty="0">
                <a:solidFill>
                  <a:schemeClr val="accent1">
                    <a:lumMod val="50000"/>
                  </a:schemeClr>
                </a:solidFill>
              </a:rPr>
            </a:br>
            <a:endParaRPr lang="el-GR" b="1" dirty="0">
              <a:solidFill>
                <a:schemeClr val="accent1">
                  <a:lumMod val="50000"/>
                </a:schemeClr>
              </a:solidFill>
            </a:endParaRPr>
          </a:p>
        </p:txBody>
      </p:sp>
      <p:pic>
        <p:nvPicPr>
          <p:cNvPr id="9" name="Picture 4">
            <a:extLst>
              <a:ext uri="{FF2B5EF4-FFF2-40B4-BE49-F238E27FC236}">
                <a16:creationId xmlns:a16="http://schemas.microsoft.com/office/drawing/2014/main" id="{6A7ACAC2-745F-4407-A506-A64917D99BE7}"/>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1549" y="228712"/>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9302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εσωτερικό, πίνακας&#10;&#10;Περιγραφή που δημιουργήθηκε αυτόματα">
            <a:extLst>
              <a:ext uri="{FF2B5EF4-FFF2-40B4-BE49-F238E27FC236}">
                <a16:creationId xmlns:a16="http://schemas.microsoft.com/office/drawing/2014/main" id="{B351387F-17AF-414E-AB93-F47DBC5549A8}"/>
              </a:ext>
            </a:extLst>
          </p:cNvPr>
          <p:cNvPicPr>
            <a:picLocks noChangeAspect="1"/>
          </p:cNvPicPr>
          <p:nvPr/>
        </p:nvPicPr>
        <p:blipFill>
          <a:blip r:embed="rId2"/>
          <a:stretch>
            <a:fillRect/>
          </a:stretch>
        </p:blipFill>
        <p:spPr>
          <a:xfrm>
            <a:off x="1033572" y="640080"/>
            <a:ext cx="4313315" cy="5588101"/>
          </a:xfrm>
          <a:prstGeom prst="rect">
            <a:avLst/>
          </a:prstGeom>
        </p:spPr>
      </p:pic>
      <p:sp>
        <p:nvSpPr>
          <p:cNvPr id="9" name="Content Placeholder 8">
            <a:extLst>
              <a:ext uri="{FF2B5EF4-FFF2-40B4-BE49-F238E27FC236}">
                <a16:creationId xmlns:a16="http://schemas.microsoft.com/office/drawing/2014/main" id="{5AEC0430-ABB0-492B-AA54-AC930D108F1F}"/>
              </a:ext>
            </a:extLst>
          </p:cNvPr>
          <p:cNvSpPr>
            <a:spLocks noGrp="1"/>
          </p:cNvSpPr>
          <p:nvPr>
            <p:ph idx="1"/>
          </p:nvPr>
        </p:nvSpPr>
        <p:spPr>
          <a:xfrm>
            <a:off x="6240544" y="2227290"/>
            <a:ext cx="5725314" cy="1439737"/>
          </a:xfrm>
        </p:spPr>
        <p:txBody>
          <a:bodyPr>
            <a:noAutofit/>
          </a:bodyPr>
          <a:lstStyle/>
          <a:p>
            <a:pPr marL="0" indent="0" algn="ctr">
              <a:buNone/>
            </a:pPr>
            <a:r>
              <a:rPr lang="el-GR" sz="2400" b="1" dirty="0">
                <a:solidFill>
                  <a:schemeClr val="accent1">
                    <a:lumMod val="50000"/>
                  </a:schemeClr>
                </a:solidFill>
                <a:ea typeface="Cambria" panose="02040503050406030204" pitchFamily="18" charset="0"/>
              </a:rPr>
              <a:t>Ανοσοθεραπεία στα λεμφώματα</a:t>
            </a:r>
          </a:p>
          <a:p>
            <a:pPr marL="0" indent="0" algn="ctr">
              <a:buNone/>
            </a:pPr>
            <a:r>
              <a:rPr lang="el-GR" sz="2400" b="1" dirty="0">
                <a:solidFill>
                  <a:schemeClr val="accent1">
                    <a:lumMod val="50000"/>
                  </a:schemeClr>
                </a:solidFill>
                <a:ea typeface="Cambria" panose="02040503050406030204" pitchFamily="18" charset="0"/>
              </a:rPr>
              <a:t>Μια διαφορετική προσέγγιση στη θεραπεία</a:t>
            </a:r>
            <a:endParaRPr lang="en-US" sz="2400" b="1" dirty="0">
              <a:solidFill>
                <a:schemeClr val="accent1">
                  <a:lumMod val="50000"/>
                </a:schemeClr>
              </a:solidFill>
              <a:ea typeface="Cambria" panose="02040503050406030204" pitchFamily="18" charset="0"/>
            </a:endParaRPr>
          </a:p>
        </p:txBody>
      </p:sp>
      <p:sp>
        <p:nvSpPr>
          <p:cNvPr id="6" name="TextBox 5">
            <a:extLst>
              <a:ext uri="{FF2B5EF4-FFF2-40B4-BE49-F238E27FC236}">
                <a16:creationId xmlns:a16="http://schemas.microsoft.com/office/drawing/2014/main" id="{D2E1419D-ABCA-4438-8A55-50513C5B7548}"/>
              </a:ext>
            </a:extLst>
          </p:cNvPr>
          <p:cNvSpPr txBox="1"/>
          <p:nvPr/>
        </p:nvSpPr>
        <p:spPr>
          <a:xfrm>
            <a:off x="5950670" y="640080"/>
            <a:ext cx="6094428" cy="461665"/>
          </a:xfrm>
          <a:prstGeom prst="rect">
            <a:avLst/>
          </a:prstGeom>
          <a:noFill/>
        </p:spPr>
        <p:txBody>
          <a:bodyPr wrap="square">
            <a:spAutoFit/>
          </a:bodyPr>
          <a:lstStyle/>
          <a:p>
            <a:pPr algn="l"/>
            <a:r>
              <a:rPr lang="el-GR" sz="2400" b="1" i="0" dirty="0">
                <a:solidFill>
                  <a:schemeClr val="accent1">
                    <a:lumMod val="50000"/>
                  </a:schemeClr>
                </a:solidFill>
                <a:effectLst/>
              </a:rPr>
              <a:t>Ποιες είναι οι θεραπευτικές προσεγγίσεις;</a:t>
            </a:r>
          </a:p>
        </p:txBody>
      </p:sp>
      <p:pic>
        <p:nvPicPr>
          <p:cNvPr id="7" name="Picture 4">
            <a:extLst>
              <a:ext uri="{FF2B5EF4-FFF2-40B4-BE49-F238E27FC236}">
                <a16:creationId xmlns:a16="http://schemas.microsoft.com/office/drawing/2014/main" id="{1BE808AA-696F-4CB1-ACBA-8A6084BF77F8}"/>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45302" y="5121223"/>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2138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14FB26B7-9DEF-4BE3-B3DF-8B73E764E6CE}"/>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1549" y="228712"/>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6">
            <a:extLst>
              <a:ext uri="{FF2B5EF4-FFF2-40B4-BE49-F238E27FC236}">
                <a16:creationId xmlns:a16="http://schemas.microsoft.com/office/drawing/2014/main" id="{32C47CE0-83DA-431F-A419-D6CB67F5C7BE}"/>
              </a:ext>
            </a:extLst>
          </p:cNvPr>
          <p:cNvSpPr txBox="1">
            <a:spLocks/>
          </p:cNvSpPr>
          <p:nvPr/>
        </p:nvSpPr>
        <p:spPr>
          <a:xfrm>
            <a:off x="586929" y="383011"/>
            <a:ext cx="11323522" cy="4974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defRPr/>
            </a:pPr>
            <a:r>
              <a:rPr lang="el-GR" sz="2000" dirty="0">
                <a:solidFill>
                  <a:schemeClr val="accent1">
                    <a:lumMod val="50000"/>
                  </a:schemeClr>
                </a:solidFill>
                <a:latin typeface="+mn-lt"/>
                <a:ea typeface="Cambria" panose="02040503050406030204" pitchFamily="18" charset="0"/>
              </a:rPr>
              <a:t>Ανοσοθεραπεία </a:t>
            </a:r>
          </a:p>
          <a:p>
            <a:pPr algn="ctr">
              <a:defRPr/>
            </a:pPr>
            <a:r>
              <a:rPr lang="el-GR" sz="2000" dirty="0">
                <a:solidFill>
                  <a:schemeClr val="accent1">
                    <a:lumMod val="50000"/>
                  </a:schemeClr>
                </a:solidFill>
                <a:latin typeface="+mn-lt"/>
                <a:ea typeface="Cambria" panose="02040503050406030204" pitchFamily="18" charset="0"/>
              </a:rPr>
              <a:t>στόχος η ενίσχυση και η επικέντρωση της </a:t>
            </a:r>
            <a:r>
              <a:rPr lang="el-GR" sz="2000" dirty="0" err="1">
                <a:solidFill>
                  <a:schemeClr val="accent1">
                    <a:lumMod val="50000"/>
                  </a:schemeClr>
                </a:solidFill>
                <a:latin typeface="+mn-lt"/>
                <a:ea typeface="Cambria" panose="02040503050406030204" pitchFamily="18" charset="0"/>
              </a:rPr>
              <a:t>ανοσιακής</a:t>
            </a:r>
            <a:r>
              <a:rPr lang="el-GR" sz="2000" dirty="0">
                <a:solidFill>
                  <a:schemeClr val="accent1">
                    <a:lumMod val="50000"/>
                  </a:schemeClr>
                </a:solidFill>
                <a:latin typeface="+mn-lt"/>
                <a:ea typeface="Cambria" panose="02040503050406030204" pitchFamily="18" charset="0"/>
              </a:rPr>
              <a:t> απάντησης απέναντι στο νεόπλασμα</a:t>
            </a:r>
          </a:p>
        </p:txBody>
      </p:sp>
      <p:pic>
        <p:nvPicPr>
          <p:cNvPr id="10" name="Picture 4">
            <a:extLst>
              <a:ext uri="{FF2B5EF4-FFF2-40B4-BE49-F238E27FC236}">
                <a16:creationId xmlns:a16="http://schemas.microsoft.com/office/drawing/2014/main" id="{8CB4EE4D-B633-4F98-9711-13C9BEBBC544}"/>
              </a:ext>
            </a:extLst>
          </p:cNvPr>
          <p:cNvPicPr>
            <a:picLocks noChangeAspect="1"/>
          </p:cNvPicPr>
          <p:nvPr/>
        </p:nvPicPr>
        <p:blipFill>
          <a:blip r:embed="rId4" cstate="print"/>
          <a:stretch>
            <a:fillRect/>
          </a:stretch>
        </p:blipFill>
        <p:spPr>
          <a:xfrm>
            <a:off x="2924868" y="1255878"/>
            <a:ext cx="5992889" cy="3702621"/>
          </a:xfrm>
          <a:prstGeom prst="rect">
            <a:avLst/>
          </a:prstGeom>
        </p:spPr>
      </p:pic>
      <p:sp>
        <p:nvSpPr>
          <p:cNvPr id="5" name="Ορθογώνιο 4">
            <a:extLst>
              <a:ext uri="{FF2B5EF4-FFF2-40B4-BE49-F238E27FC236}">
                <a16:creationId xmlns:a16="http://schemas.microsoft.com/office/drawing/2014/main" id="{85897300-8ABB-4704-912E-7EF3DD4B4142}"/>
              </a:ext>
            </a:extLst>
          </p:cNvPr>
          <p:cNvSpPr/>
          <p:nvPr/>
        </p:nvSpPr>
        <p:spPr>
          <a:xfrm>
            <a:off x="2235666" y="5126698"/>
            <a:ext cx="8878535" cy="1200329"/>
          </a:xfrm>
          <a:prstGeom prst="rect">
            <a:avLst/>
          </a:prstGeom>
        </p:spPr>
        <p:txBody>
          <a:bodyPr wrap="square">
            <a:spAutoFit/>
          </a:bodyPr>
          <a:lstStyle/>
          <a:p>
            <a:r>
              <a:rPr lang="el-GR" b="1" dirty="0">
                <a:solidFill>
                  <a:schemeClr val="accent1">
                    <a:lumMod val="50000"/>
                  </a:schemeClr>
                </a:solidFill>
                <a:ea typeface="Cambria" panose="02040503050406030204" pitchFamily="18" charset="0"/>
              </a:rPr>
              <a:t>Νέα φάρμακα που δρουν </a:t>
            </a:r>
            <a:r>
              <a:rPr lang="el-GR" b="1" dirty="0" err="1">
                <a:solidFill>
                  <a:schemeClr val="accent1">
                    <a:lumMod val="50000"/>
                  </a:schemeClr>
                </a:solidFill>
                <a:ea typeface="Cambria" panose="02040503050406030204" pitchFamily="18" charset="0"/>
              </a:rPr>
              <a:t>στοχευμένα</a:t>
            </a:r>
            <a:r>
              <a:rPr lang="el-GR" b="1" dirty="0">
                <a:solidFill>
                  <a:schemeClr val="accent1">
                    <a:lumMod val="50000"/>
                  </a:schemeClr>
                </a:solidFill>
                <a:ea typeface="Cambria" panose="02040503050406030204" pitchFamily="18" charset="0"/>
              </a:rPr>
              <a:t> πάνω στα καρκινικά κύτταρα </a:t>
            </a:r>
          </a:p>
          <a:p>
            <a:pPr marL="285750" indent="-285750">
              <a:buFont typeface="Arial" panose="020B0604020202020204" pitchFamily="34" charset="0"/>
              <a:buChar char="•"/>
            </a:pPr>
            <a:r>
              <a:rPr lang="el-GR" b="1" dirty="0">
                <a:solidFill>
                  <a:schemeClr val="accent1">
                    <a:lumMod val="50000"/>
                  </a:schemeClr>
                </a:solidFill>
                <a:ea typeface="Cambria" panose="02040503050406030204" pitchFamily="18" charset="0"/>
              </a:rPr>
              <a:t>εμποδίζοντας την επιβίωση ή τον πολλαπλασιασμό τους </a:t>
            </a:r>
          </a:p>
          <a:p>
            <a:pPr marL="285750" indent="-285750">
              <a:buFont typeface="Arial" panose="020B0604020202020204" pitchFamily="34" charset="0"/>
              <a:buChar char="•"/>
            </a:pPr>
            <a:r>
              <a:rPr lang="el-GR" b="1" dirty="0">
                <a:solidFill>
                  <a:schemeClr val="accent1">
                    <a:lumMod val="50000"/>
                  </a:schemeClr>
                </a:solidFill>
                <a:ea typeface="Cambria" panose="02040503050406030204" pitchFamily="18" charset="0"/>
              </a:rPr>
              <a:t>οδηγώντας τα σε θάνατο, ή </a:t>
            </a:r>
          </a:p>
          <a:p>
            <a:pPr marL="285750" indent="-285750">
              <a:buFont typeface="Arial" panose="020B0604020202020204" pitchFamily="34" charset="0"/>
              <a:buChar char="•"/>
            </a:pPr>
            <a:r>
              <a:rPr lang="el-GR" b="1" dirty="0">
                <a:solidFill>
                  <a:schemeClr val="accent1">
                    <a:lumMod val="50000"/>
                  </a:schemeClr>
                </a:solidFill>
                <a:ea typeface="Cambria" panose="02040503050406030204" pitchFamily="18" charset="0"/>
              </a:rPr>
              <a:t>που κατευθύνουν το ανοσοποιητικό μας σύστημα ενάντια σε αυτά </a:t>
            </a:r>
          </a:p>
        </p:txBody>
      </p:sp>
    </p:spTree>
    <p:extLst>
      <p:ext uri="{BB962C8B-B14F-4D97-AF65-F5344CB8AC3E}">
        <p14:creationId xmlns:p14="http://schemas.microsoft.com/office/powerpoint/2010/main" val="15109589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37189568"/>
              </p:ext>
            </p:extLst>
          </p:nvPr>
        </p:nvGraphicFramePr>
        <p:xfrm>
          <a:off x="1599797" y="1269194"/>
          <a:ext cx="9482553"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1397221" y="374157"/>
            <a:ext cx="7680959" cy="523220"/>
          </a:xfrm>
          <a:prstGeom prst="rect">
            <a:avLst/>
          </a:prstGeom>
        </p:spPr>
        <p:txBody>
          <a:bodyPr wrap="square">
            <a:spAutoFit/>
          </a:bodyPr>
          <a:lstStyle/>
          <a:p>
            <a:pPr algn="ctr"/>
            <a:r>
              <a:rPr lang="el-GR" sz="2800" b="1" dirty="0">
                <a:solidFill>
                  <a:schemeClr val="accent1">
                    <a:lumMod val="50000"/>
                  </a:schemeClr>
                </a:solidFill>
              </a:rPr>
              <a:t>ΑΝΟΣΟΘΕΡΑΠΕΙΑ</a:t>
            </a:r>
            <a:endParaRPr lang="en-US" sz="2800" b="1" dirty="0">
              <a:solidFill>
                <a:schemeClr val="accent1">
                  <a:lumMod val="50000"/>
                </a:schemeClr>
              </a:solidFill>
            </a:endParaRPr>
          </a:p>
        </p:txBody>
      </p:sp>
      <p:pic>
        <p:nvPicPr>
          <p:cNvPr id="5" name="Picture 4">
            <a:extLst>
              <a:ext uri="{FF2B5EF4-FFF2-40B4-BE49-F238E27FC236}">
                <a16:creationId xmlns:a16="http://schemas.microsoft.com/office/drawing/2014/main" id="{F8840B78-C227-4AA3-81FC-FDE3903B591B}"/>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1549" y="228712"/>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24446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6">
            <a:extLst>
              <a:ext uri="{FF2B5EF4-FFF2-40B4-BE49-F238E27FC236}">
                <a16:creationId xmlns:a16="http://schemas.microsoft.com/office/drawing/2014/main" id="{B1335D60-D5C8-44A1-8051-1F9839A3327F}"/>
              </a:ext>
            </a:extLst>
          </p:cNvPr>
          <p:cNvSpPr txBox="1">
            <a:spLocks/>
          </p:cNvSpPr>
          <p:nvPr/>
        </p:nvSpPr>
        <p:spPr>
          <a:xfrm>
            <a:off x="1847528" y="1988840"/>
            <a:ext cx="720080" cy="4077072"/>
          </a:xfrm>
          <a:prstGeom prst="rect">
            <a:avLst/>
          </a:prstGeom>
        </p:spPr>
        <p:txBody>
          <a:bodyPr vert="horz" lIns="91439" tIns="45719" rIns="91439" bIns="45719">
            <a:normAutofit/>
          </a:bodyPr>
          <a:lstStyle>
            <a:lvl1pPr marL="274317" indent="-274317"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73" indent="-274317"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390" indent="-182878"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08" indent="-182878"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25" indent="-182878"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42" indent="-182878"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59" indent="-182878"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5976" indent="-182878"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293" indent="-182878"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endParaRPr lang="el-GR" dirty="0"/>
          </a:p>
        </p:txBody>
      </p:sp>
      <p:pic>
        <p:nvPicPr>
          <p:cNvPr id="3" name="Εικόνα 2">
            <a:extLst>
              <a:ext uri="{FF2B5EF4-FFF2-40B4-BE49-F238E27FC236}">
                <a16:creationId xmlns:a16="http://schemas.microsoft.com/office/drawing/2014/main" id="{A16C5A04-21F8-4A5E-A12B-4CF5F598D78E}"/>
              </a:ext>
            </a:extLst>
          </p:cNvPr>
          <p:cNvPicPr>
            <a:picLocks noChangeAspect="1"/>
          </p:cNvPicPr>
          <p:nvPr/>
        </p:nvPicPr>
        <p:blipFill>
          <a:blip r:embed="rId2"/>
          <a:stretch>
            <a:fillRect/>
          </a:stretch>
        </p:blipFill>
        <p:spPr>
          <a:xfrm>
            <a:off x="564029" y="1627406"/>
            <a:ext cx="5390720" cy="4212787"/>
          </a:xfrm>
          <a:prstGeom prst="rect">
            <a:avLst/>
          </a:prstGeom>
        </p:spPr>
      </p:pic>
      <p:sp>
        <p:nvSpPr>
          <p:cNvPr id="9" name="Θέση περιεχομένου 6">
            <a:extLst>
              <a:ext uri="{FF2B5EF4-FFF2-40B4-BE49-F238E27FC236}">
                <a16:creationId xmlns:a16="http://schemas.microsoft.com/office/drawing/2014/main" id="{6A69F645-C545-459B-A576-74269DD37D85}"/>
              </a:ext>
            </a:extLst>
          </p:cNvPr>
          <p:cNvSpPr txBox="1">
            <a:spLocks/>
          </p:cNvSpPr>
          <p:nvPr/>
        </p:nvSpPr>
        <p:spPr>
          <a:xfrm>
            <a:off x="6389965" y="2329324"/>
            <a:ext cx="5640406" cy="2550121"/>
          </a:xfrm>
          <a:prstGeom prst="rect">
            <a:avLst/>
          </a:prstGeom>
        </p:spPr>
        <p:txBody>
          <a:bodyPr vert="horz" lIns="91439" tIns="45719" rIns="91439" bIns="45719">
            <a:normAutofit/>
          </a:bodyPr>
          <a:lstStyle>
            <a:lvl1pPr marL="274317" indent="-274317"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73" indent="-274317"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390" indent="-182878"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08" indent="-182878"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25" indent="-182878"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42" indent="-182878"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59" indent="-182878"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5976" indent="-182878"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293" indent="-182878"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Clr>
                <a:schemeClr val="accent5">
                  <a:lumMod val="50000"/>
                </a:schemeClr>
              </a:buClr>
              <a:buNone/>
            </a:pPr>
            <a:r>
              <a:rPr lang="el-GR" sz="2000" b="1" dirty="0">
                <a:solidFill>
                  <a:schemeClr val="accent1">
                    <a:lumMod val="50000"/>
                  </a:schemeClr>
                </a:solidFill>
                <a:ea typeface="Cambria" panose="02040503050406030204" pitchFamily="18" charset="0"/>
              </a:rPr>
              <a:t>Επιτυγχάνουν </a:t>
            </a:r>
            <a:r>
              <a:rPr lang="el-GR" sz="2000" b="1" dirty="0" err="1">
                <a:solidFill>
                  <a:schemeClr val="accent1">
                    <a:lumMod val="50000"/>
                  </a:schemeClr>
                </a:solidFill>
                <a:ea typeface="Cambria" panose="02040503050406030204" pitchFamily="18" charset="0"/>
              </a:rPr>
              <a:t>κυτταροτοξικότητα</a:t>
            </a:r>
            <a:r>
              <a:rPr lang="el-GR" sz="2000" b="1" dirty="0">
                <a:solidFill>
                  <a:schemeClr val="accent1">
                    <a:lumMod val="50000"/>
                  </a:schemeClr>
                </a:solidFill>
                <a:ea typeface="Cambria" panose="02040503050406030204" pitchFamily="18" charset="0"/>
              </a:rPr>
              <a:t> μέσω:</a:t>
            </a:r>
          </a:p>
          <a:p>
            <a:pPr lvl="1">
              <a:buClr>
                <a:schemeClr val="accent1">
                  <a:lumMod val="50000"/>
                </a:schemeClr>
              </a:buClr>
              <a:buFont typeface="Arial" panose="020B0604020202020204" pitchFamily="34" charset="0"/>
              <a:buChar char="•"/>
            </a:pPr>
            <a:r>
              <a:rPr lang="el-GR" sz="2000" b="1" dirty="0">
                <a:solidFill>
                  <a:schemeClr val="accent1">
                    <a:lumMod val="50000"/>
                  </a:schemeClr>
                </a:solidFill>
                <a:ea typeface="Cambria" panose="02040503050406030204" pitchFamily="18" charset="0"/>
              </a:rPr>
              <a:t>Ενεργοποίησης συμπληρώματος</a:t>
            </a:r>
          </a:p>
          <a:p>
            <a:pPr lvl="1">
              <a:buClr>
                <a:schemeClr val="accent1">
                  <a:lumMod val="50000"/>
                </a:schemeClr>
              </a:buClr>
              <a:buFont typeface="Arial" panose="020B0604020202020204" pitchFamily="34" charset="0"/>
              <a:buChar char="•"/>
            </a:pPr>
            <a:r>
              <a:rPr lang="el-GR" sz="2000" b="1" dirty="0">
                <a:solidFill>
                  <a:schemeClr val="accent1">
                    <a:lumMod val="50000"/>
                  </a:schemeClr>
                </a:solidFill>
                <a:ea typeface="Cambria" panose="02040503050406030204" pitchFamily="18" charset="0"/>
              </a:rPr>
              <a:t>Απόπτωσης</a:t>
            </a:r>
          </a:p>
          <a:p>
            <a:pPr lvl="1">
              <a:buClr>
                <a:schemeClr val="accent1">
                  <a:lumMod val="50000"/>
                </a:schemeClr>
              </a:buClr>
              <a:buFont typeface="Arial" panose="020B0604020202020204" pitchFamily="34" charset="0"/>
              <a:buChar char="•"/>
            </a:pPr>
            <a:r>
              <a:rPr lang="el-GR" sz="2000" b="1" dirty="0">
                <a:solidFill>
                  <a:schemeClr val="accent1">
                    <a:lumMod val="50000"/>
                  </a:schemeClr>
                </a:solidFill>
                <a:ea typeface="Cambria" panose="02040503050406030204" pitchFamily="18" charset="0"/>
              </a:rPr>
              <a:t>Φαγοκυττάρωσης</a:t>
            </a:r>
          </a:p>
          <a:p>
            <a:pPr lvl="1">
              <a:buClr>
                <a:schemeClr val="accent1">
                  <a:lumMod val="50000"/>
                </a:schemeClr>
              </a:buClr>
              <a:buFont typeface="Arial" panose="020B0604020202020204" pitchFamily="34" charset="0"/>
              <a:buChar char="•"/>
            </a:pPr>
            <a:r>
              <a:rPr lang="el-GR" sz="2000" b="1" dirty="0">
                <a:solidFill>
                  <a:schemeClr val="accent1">
                    <a:lumMod val="50000"/>
                  </a:schemeClr>
                </a:solidFill>
                <a:ea typeface="Cambria" panose="02040503050406030204" pitchFamily="18" charset="0"/>
              </a:rPr>
              <a:t>Δράσης των </a:t>
            </a:r>
            <a:r>
              <a:rPr lang="en-US" sz="2000" b="1" dirty="0">
                <a:solidFill>
                  <a:schemeClr val="accent1">
                    <a:lumMod val="50000"/>
                  </a:schemeClr>
                </a:solidFill>
                <a:ea typeface="Cambria" panose="02040503050406030204" pitchFamily="18" charset="0"/>
              </a:rPr>
              <a:t>NK-</a:t>
            </a:r>
            <a:r>
              <a:rPr lang="el-GR" sz="2000" b="1" dirty="0">
                <a:solidFill>
                  <a:schemeClr val="accent1">
                    <a:lumMod val="50000"/>
                  </a:schemeClr>
                </a:solidFill>
                <a:ea typeface="Cambria" panose="02040503050406030204" pitchFamily="18" charset="0"/>
              </a:rPr>
              <a:t>κυττάρων</a:t>
            </a:r>
            <a:endParaRPr lang="el-GR" sz="1600" b="1" dirty="0">
              <a:solidFill>
                <a:schemeClr val="accent1">
                  <a:lumMod val="50000"/>
                </a:schemeClr>
              </a:solidFill>
              <a:ea typeface="Cambria" panose="02040503050406030204" pitchFamily="18" charset="0"/>
            </a:endParaRPr>
          </a:p>
        </p:txBody>
      </p:sp>
      <p:sp>
        <p:nvSpPr>
          <p:cNvPr id="2" name="Ορθογώνιο 1">
            <a:extLst>
              <a:ext uri="{FF2B5EF4-FFF2-40B4-BE49-F238E27FC236}">
                <a16:creationId xmlns:a16="http://schemas.microsoft.com/office/drawing/2014/main" id="{DB3BBFF7-D979-45FC-A45A-723A1EEC5F18}"/>
              </a:ext>
            </a:extLst>
          </p:cNvPr>
          <p:cNvSpPr/>
          <p:nvPr/>
        </p:nvSpPr>
        <p:spPr>
          <a:xfrm>
            <a:off x="1326848" y="280630"/>
            <a:ext cx="9283952" cy="461665"/>
          </a:xfrm>
          <a:prstGeom prst="rect">
            <a:avLst/>
          </a:prstGeom>
        </p:spPr>
        <p:txBody>
          <a:bodyPr wrap="none">
            <a:spAutoFit/>
          </a:bodyPr>
          <a:lstStyle/>
          <a:p>
            <a:pPr lvl="0"/>
            <a:r>
              <a:rPr lang="el-GR" sz="2400" b="1" dirty="0">
                <a:solidFill>
                  <a:schemeClr val="accent1">
                    <a:lumMod val="50000"/>
                  </a:schemeClr>
                </a:solidFill>
                <a:ea typeface="Cambria" panose="02040503050406030204" pitchFamily="18" charset="0"/>
              </a:rPr>
              <a:t>Παθητική ανοσοθεραπεία: «απλά» </a:t>
            </a:r>
            <a:r>
              <a:rPr lang="el-GR" sz="2400" b="1" dirty="0" err="1">
                <a:solidFill>
                  <a:schemeClr val="accent1">
                    <a:lumMod val="50000"/>
                  </a:schemeClr>
                </a:solidFill>
                <a:ea typeface="Cambria" panose="02040503050406030204" pitchFamily="18" charset="0"/>
              </a:rPr>
              <a:t>Μονοκλωνικά</a:t>
            </a:r>
            <a:r>
              <a:rPr lang="el-GR" sz="2400" b="1" dirty="0">
                <a:solidFill>
                  <a:schemeClr val="accent1">
                    <a:lumMod val="50000"/>
                  </a:schemeClr>
                </a:solidFill>
                <a:ea typeface="Cambria" panose="02040503050406030204" pitchFamily="18" charset="0"/>
              </a:rPr>
              <a:t> Αντισώματα </a:t>
            </a:r>
            <a:r>
              <a:rPr lang="en-US" sz="2400" b="1" dirty="0">
                <a:solidFill>
                  <a:schemeClr val="accent1">
                    <a:lumMod val="50000"/>
                  </a:schemeClr>
                </a:solidFill>
                <a:ea typeface="Cambria" panose="02040503050406030204" pitchFamily="18" charset="0"/>
              </a:rPr>
              <a:t>(MABS)</a:t>
            </a:r>
          </a:p>
        </p:txBody>
      </p:sp>
      <p:pic>
        <p:nvPicPr>
          <p:cNvPr id="7" name="Picture 6">
            <a:extLst>
              <a:ext uri="{FF2B5EF4-FFF2-40B4-BE49-F238E27FC236}">
                <a16:creationId xmlns:a16="http://schemas.microsoft.com/office/drawing/2014/main" id="{E71737B7-07A9-471C-B766-312225C50FF3}"/>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1549" y="228712"/>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830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3F1FBE19-E3A7-496B-B841-5A8C5E2A6116}"/>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0511" y="185673"/>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62F607A5-578C-4894-88AC-9292E34F5A05}"/>
              </a:ext>
            </a:extLst>
          </p:cNvPr>
          <p:cNvSpPr txBox="1"/>
          <p:nvPr/>
        </p:nvSpPr>
        <p:spPr>
          <a:xfrm>
            <a:off x="825942" y="577878"/>
            <a:ext cx="10625617" cy="830997"/>
          </a:xfrm>
          <a:prstGeom prst="rect">
            <a:avLst/>
          </a:prstGeom>
          <a:noFill/>
        </p:spPr>
        <p:txBody>
          <a:bodyPr wrap="square">
            <a:spAutoFit/>
          </a:bodyPr>
          <a:lstStyle/>
          <a:p>
            <a:pPr algn="ctr"/>
            <a:r>
              <a:rPr lang="el-GR" sz="2400" b="1" i="0" dirty="0">
                <a:solidFill>
                  <a:schemeClr val="accent1">
                    <a:lumMod val="50000"/>
                  </a:schemeClr>
                </a:solidFill>
                <a:effectLst/>
              </a:rPr>
              <a:t>Πόσοι άνθρωποι επιβιώνουν 5 χρόνια ή περισσότερο μετά τη διάγνωση με </a:t>
            </a:r>
          </a:p>
          <a:p>
            <a:pPr algn="ctr"/>
            <a:r>
              <a:rPr lang="el-GR" sz="2400" b="1" i="0" dirty="0">
                <a:solidFill>
                  <a:schemeClr val="accent1">
                    <a:lumMod val="50000"/>
                  </a:schemeClr>
                </a:solidFill>
                <a:effectLst/>
              </a:rPr>
              <a:t>Hodgkin λέμφωμα;</a:t>
            </a:r>
          </a:p>
        </p:txBody>
      </p:sp>
      <p:sp>
        <p:nvSpPr>
          <p:cNvPr id="8" name="TextBox 7">
            <a:extLst>
              <a:ext uri="{FF2B5EF4-FFF2-40B4-BE49-F238E27FC236}">
                <a16:creationId xmlns:a16="http://schemas.microsoft.com/office/drawing/2014/main" id="{F470A2C3-ECDC-456A-8293-08B9638BE96F}"/>
              </a:ext>
            </a:extLst>
          </p:cNvPr>
          <p:cNvSpPr txBox="1"/>
          <p:nvPr/>
        </p:nvSpPr>
        <p:spPr>
          <a:xfrm>
            <a:off x="2238376" y="5506172"/>
            <a:ext cx="9658152" cy="738664"/>
          </a:xfrm>
          <a:prstGeom prst="rect">
            <a:avLst/>
          </a:prstGeom>
          <a:noFill/>
        </p:spPr>
        <p:txBody>
          <a:bodyPr wrap="square">
            <a:spAutoFit/>
          </a:bodyPr>
          <a:lstStyle/>
          <a:p>
            <a:pPr algn="r"/>
            <a:r>
              <a:rPr lang="el-GR" sz="1400" b="1" dirty="0">
                <a:solidFill>
                  <a:schemeClr val="accent1">
                    <a:lumMod val="50000"/>
                  </a:schemeClr>
                </a:solidFill>
              </a:rPr>
              <a:t>Δεδομένα  SEER 18 2011–2017. </a:t>
            </a:r>
          </a:p>
          <a:p>
            <a:pPr algn="r"/>
            <a:r>
              <a:rPr lang="el-GR" sz="1400" b="1" dirty="0">
                <a:solidFill>
                  <a:schemeClr val="accent1">
                    <a:lumMod val="50000"/>
                  </a:schemeClr>
                </a:solidFill>
              </a:rPr>
              <a:t>Οι γκρίζες φιγούρες αντιπροσωπεύουν όσους έχουν πεθάνει από λέμφωμα Hodgkin. Οι πράσινες φιγούρες αντιπροσωπεύουν όσους έχουν επιβιώσει 5 ή περισσότερα χρόνια.</a:t>
            </a:r>
          </a:p>
        </p:txBody>
      </p:sp>
      <p:pic>
        <p:nvPicPr>
          <p:cNvPr id="4" name="Εικόνα 3">
            <a:extLst>
              <a:ext uri="{FF2B5EF4-FFF2-40B4-BE49-F238E27FC236}">
                <a16:creationId xmlns:a16="http://schemas.microsoft.com/office/drawing/2014/main" id="{4AA78722-F5DB-4F6D-A894-072D647469D6}"/>
              </a:ext>
            </a:extLst>
          </p:cNvPr>
          <p:cNvPicPr>
            <a:picLocks noChangeAspect="1"/>
          </p:cNvPicPr>
          <p:nvPr/>
        </p:nvPicPr>
        <p:blipFill rotWithShape="1">
          <a:blip r:embed="rId3"/>
          <a:srcRect t="21012" r="2143" b="30090"/>
          <a:stretch/>
        </p:blipFill>
        <p:spPr>
          <a:xfrm>
            <a:off x="5133975" y="2071263"/>
            <a:ext cx="6621447" cy="207187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782480D1-F4A4-4B61-B7C5-F1031AB4D701}"/>
              </a:ext>
            </a:extLst>
          </p:cNvPr>
          <p:cNvSpPr txBox="1"/>
          <p:nvPr/>
        </p:nvSpPr>
        <p:spPr>
          <a:xfrm>
            <a:off x="3095625" y="4436194"/>
            <a:ext cx="6000750" cy="923330"/>
          </a:xfrm>
          <a:prstGeom prst="rect">
            <a:avLst/>
          </a:prstGeom>
          <a:noFill/>
        </p:spPr>
        <p:txBody>
          <a:bodyPr wrap="square">
            <a:spAutoFit/>
          </a:bodyPr>
          <a:lstStyle/>
          <a:p>
            <a:r>
              <a:rPr lang="el-GR" b="1" dirty="0">
                <a:solidFill>
                  <a:srgbClr val="0070C0"/>
                </a:solidFill>
              </a:rPr>
              <a:t>Το ποσοστό 5ετούς επιβίωσης</a:t>
            </a:r>
          </a:p>
          <a:p>
            <a:pPr marL="285750" indent="-285750">
              <a:buFont typeface="Arial" panose="020B0604020202020204" pitchFamily="34" charset="0"/>
              <a:buChar char="•"/>
            </a:pPr>
            <a:r>
              <a:rPr lang="el-GR" dirty="0">
                <a:solidFill>
                  <a:schemeClr val="accent1">
                    <a:lumMod val="50000"/>
                  </a:schemeClr>
                </a:solidFill>
              </a:rPr>
              <a:t>για παιδιά 14 ετών και κάτω είναι 99% </a:t>
            </a:r>
          </a:p>
          <a:p>
            <a:pPr marL="285750" indent="-285750">
              <a:buFont typeface="Arial" panose="020B0604020202020204" pitchFamily="34" charset="0"/>
              <a:buChar char="•"/>
            </a:pPr>
            <a:r>
              <a:rPr lang="el-GR" dirty="0">
                <a:solidFill>
                  <a:schemeClr val="accent1">
                    <a:lumMod val="50000"/>
                  </a:schemeClr>
                </a:solidFill>
              </a:rPr>
              <a:t>για εφήβους ηλικίας 15 έως 19 ετών είναι 98%</a:t>
            </a:r>
          </a:p>
        </p:txBody>
      </p:sp>
      <p:pic>
        <p:nvPicPr>
          <p:cNvPr id="3" name="Εικόνα 2">
            <a:extLst>
              <a:ext uri="{FF2B5EF4-FFF2-40B4-BE49-F238E27FC236}">
                <a16:creationId xmlns:a16="http://schemas.microsoft.com/office/drawing/2014/main" id="{A078BAB4-99F1-433B-9DD8-6B3D6B29A19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625917" y="2071263"/>
            <a:ext cx="3936558" cy="20336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268121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AB0D99-93D8-4F09-9A79-3B30F57EE966}"/>
              </a:ext>
            </a:extLst>
          </p:cNvPr>
          <p:cNvSpPr>
            <a:spLocks noGrp="1"/>
          </p:cNvSpPr>
          <p:nvPr>
            <p:ph type="title"/>
          </p:nvPr>
        </p:nvSpPr>
        <p:spPr>
          <a:xfrm>
            <a:off x="4980728" y="377601"/>
            <a:ext cx="2300415" cy="600005"/>
          </a:xfrm>
        </p:spPr>
        <p:txBody>
          <a:bodyPr>
            <a:normAutofit/>
          </a:bodyPr>
          <a:lstStyle/>
          <a:p>
            <a:r>
              <a:rPr lang="en-US" sz="2800" b="1" dirty="0">
                <a:solidFill>
                  <a:srgbClr val="C00000"/>
                </a:solidFill>
                <a:latin typeface="+mn-lt"/>
                <a:ea typeface="Cambria" panose="02040503050406030204" pitchFamily="18" charset="0"/>
              </a:rPr>
              <a:t>RITUXIMAB</a:t>
            </a:r>
            <a:endParaRPr lang="el-GR" sz="2800" b="1" dirty="0">
              <a:solidFill>
                <a:srgbClr val="C00000"/>
              </a:solidFill>
              <a:latin typeface="+mn-lt"/>
              <a:ea typeface="Cambria" panose="02040503050406030204" pitchFamily="18" charset="0"/>
            </a:endParaRPr>
          </a:p>
        </p:txBody>
      </p:sp>
      <p:sp>
        <p:nvSpPr>
          <p:cNvPr id="3" name="Θέση περιεχομένου 2">
            <a:extLst>
              <a:ext uri="{FF2B5EF4-FFF2-40B4-BE49-F238E27FC236}">
                <a16:creationId xmlns:a16="http://schemas.microsoft.com/office/drawing/2014/main" id="{90FD030E-ED37-4728-AB6C-52F5C001B344}"/>
              </a:ext>
            </a:extLst>
          </p:cNvPr>
          <p:cNvSpPr>
            <a:spLocks noGrp="1"/>
          </p:cNvSpPr>
          <p:nvPr>
            <p:ph idx="1"/>
          </p:nvPr>
        </p:nvSpPr>
        <p:spPr>
          <a:xfrm>
            <a:off x="230749" y="1819650"/>
            <a:ext cx="6393571" cy="4973695"/>
          </a:xfrm>
        </p:spPr>
        <p:txBody>
          <a:bodyPr>
            <a:normAutofit/>
          </a:bodyPr>
          <a:lstStyle/>
          <a:p>
            <a:pPr marL="0" indent="0" algn="just">
              <a:lnSpc>
                <a:spcPct val="100000"/>
              </a:lnSpc>
              <a:buClr>
                <a:schemeClr val="accent5">
                  <a:lumMod val="50000"/>
                </a:schemeClr>
              </a:buClr>
              <a:buNone/>
            </a:pPr>
            <a:r>
              <a:rPr lang="el-GR" sz="1600" dirty="0">
                <a:solidFill>
                  <a:srgbClr val="020121"/>
                </a:solidFill>
                <a:ea typeface="Cambria" panose="02040503050406030204" pitchFamily="18" charset="0"/>
              </a:rPr>
              <a:t>Το πρώτο φάρμακο αυτής της κατηγορίας ήταν το </a:t>
            </a:r>
            <a:r>
              <a:rPr lang="en-US" sz="1600" dirty="0" err="1">
                <a:solidFill>
                  <a:srgbClr val="020121"/>
                </a:solidFill>
                <a:ea typeface="Cambria" panose="02040503050406030204" pitchFamily="18" charset="0"/>
              </a:rPr>
              <a:t>Mabthera</a:t>
            </a:r>
            <a:r>
              <a:rPr lang="en-US" sz="1600" dirty="0">
                <a:solidFill>
                  <a:srgbClr val="020121"/>
                </a:solidFill>
                <a:ea typeface="Cambria" panose="02040503050406030204" pitchFamily="18" charset="0"/>
              </a:rPr>
              <a:t> (Rituximab) </a:t>
            </a:r>
            <a:r>
              <a:rPr lang="el-GR" sz="1600" dirty="0">
                <a:solidFill>
                  <a:srgbClr val="020121"/>
                </a:solidFill>
                <a:ea typeface="Cambria" panose="02040503050406030204" pitchFamily="18" charset="0"/>
              </a:rPr>
              <a:t>ένα</a:t>
            </a:r>
            <a:r>
              <a:rPr lang="en-US" sz="1600" dirty="0">
                <a:solidFill>
                  <a:srgbClr val="020121"/>
                </a:solidFill>
                <a:ea typeface="Cambria" panose="02040503050406030204" pitchFamily="18" charset="0"/>
              </a:rPr>
              <a:t> </a:t>
            </a:r>
            <a:r>
              <a:rPr lang="en-US" sz="1600" dirty="0" err="1">
                <a:solidFill>
                  <a:srgbClr val="020121"/>
                </a:solidFill>
                <a:ea typeface="Cambria" panose="02040503050406030204" pitchFamily="18" charset="0"/>
              </a:rPr>
              <a:t>MoAb</a:t>
            </a:r>
            <a:r>
              <a:rPr lang="el-GR" sz="1600" dirty="0">
                <a:solidFill>
                  <a:srgbClr val="020121"/>
                </a:solidFill>
                <a:ea typeface="Cambria" panose="02040503050406030204" pitchFamily="18" charset="0"/>
              </a:rPr>
              <a:t> με στόχο τον υποδοχέα </a:t>
            </a:r>
            <a:r>
              <a:rPr lang="en-US" sz="1600" dirty="0">
                <a:solidFill>
                  <a:srgbClr val="020121"/>
                </a:solidFill>
                <a:ea typeface="Cambria" panose="02040503050406030204" pitchFamily="18" charset="0"/>
              </a:rPr>
              <a:t>CD20 </a:t>
            </a:r>
            <a:r>
              <a:rPr lang="el-GR" sz="1600" dirty="0">
                <a:solidFill>
                  <a:srgbClr val="020121"/>
                </a:solidFill>
                <a:ea typeface="Cambria" panose="02040503050406030204" pitchFamily="18" charset="0"/>
              </a:rPr>
              <a:t>πάνω στην επιφάνεια των Β-λεμφοκυττάρων (εγκρίθηκε από τον </a:t>
            </a:r>
            <a:r>
              <a:rPr lang="en-US" sz="1600" dirty="0">
                <a:solidFill>
                  <a:srgbClr val="020121"/>
                </a:solidFill>
                <a:ea typeface="Cambria" panose="02040503050406030204" pitchFamily="18" charset="0"/>
              </a:rPr>
              <a:t>FDA </a:t>
            </a:r>
            <a:r>
              <a:rPr lang="el-GR" sz="1600" dirty="0">
                <a:solidFill>
                  <a:srgbClr val="020121"/>
                </a:solidFill>
                <a:ea typeface="Cambria" panose="02040503050406030204" pitchFamily="18" charset="0"/>
              </a:rPr>
              <a:t>το 1997)</a:t>
            </a:r>
          </a:p>
          <a:p>
            <a:pPr marL="0" indent="0" algn="just">
              <a:lnSpc>
                <a:spcPct val="100000"/>
              </a:lnSpc>
              <a:buClr>
                <a:schemeClr val="accent5">
                  <a:lumMod val="50000"/>
                </a:schemeClr>
              </a:buClr>
              <a:buNone/>
            </a:pPr>
            <a:r>
              <a:rPr lang="el-GR" sz="1600" dirty="0">
                <a:solidFill>
                  <a:srgbClr val="C00000"/>
                </a:solidFill>
                <a:ea typeface="Cambria" panose="02040503050406030204" pitchFamily="18" charset="0"/>
              </a:rPr>
              <a:t>Η χρήση του έχει εγκριθεί για </a:t>
            </a:r>
          </a:p>
          <a:p>
            <a:pPr algn="just">
              <a:lnSpc>
                <a:spcPct val="100000"/>
              </a:lnSpc>
              <a:buClr>
                <a:schemeClr val="accent5">
                  <a:lumMod val="50000"/>
                </a:schemeClr>
              </a:buClr>
            </a:pPr>
            <a:r>
              <a:rPr lang="el-GR" sz="1600" dirty="0">
                <a:solidFill>
                  <a:srgbClr val="020121"/>
                </a:solidFill>
                <a:ea typeface="Cambria" panose="02040503050406030204" pitchFamily="18" charset="0"/>
              </a:rPr>
              <a:t>Λέμφωμα μη-Hodgkin (NHL)</a:t>
            </a:r>
          </a:p>
          <a:p>
            <a:pPr algn="just">
              <a:lnSpc>
                <a:spcPct val="100000"/>
              </a:lnSpc>
              <a:buClr>
                <a:schemeClr val="accent5">
                  <a:lumMod val="50000"/>
                </a:schemeClr>
              </a:buClr>
            </a:pPr>
            <a:r>
              <a:rPr lang="el-GR" sz="1600" dirty="0">
                <a:solidFill>
                  <a:srgbClr val="020121"/>
                </a:solidFill>
                <a:ea typeface="Cambria" panose="02040503050406030204" pitchFamily="18" charset="0"/>
              </a:rPr>
              <a:t>συχνά ως και 1</a:t>
            </a:r>
            <a:r>
              <a:rPr lang="el-GR" sz="1600" baseline="30000" dirty="0">
                <a:solidFill>
                  <a:srgbClr val="020121"/>
                </a:solidFill>
                <a:ea typeface="Cambria" panose="02040503050406030204" pitchFamily="18" charset="0"/>
              </a:rPr>
              <a:t>η</a:t>
            </a:r>
            <a:r>
              <a:rPr lang="el-GR" sz="1600" dirty="0">
                <a:solidFill>
                  <a:srgbClr val="020121"/>
                </a:solidFill>
                <a:ea typeface="Cambria" panose="02040503050406030204" pitchFamily="18" charset="0"/>
              </a:rPr>
              <a:t> </a:t>
            </a:r>
            <a:r>
              <a:rPr lang="el-GR" sz="1600" dirty="0" err="1">
                <a:solidFill>
                  <a:srgbClr val="020121"/>
                </a:solidFill>
                <a:ea typeface="Cambria" panose="02040503050406030204" pitchFamily="18" charset="0"/>
              </a:rPr>
              <a:t>γραμμης</a:t>
            </a:r>
            <a:r>
              <a:rPr lang="en-US" sz="1600" dirty="0">
                <a:solidFill>
                  <a:srgbClr val="020121"/>
                </a:solidFill>
                <a:ea typeface="Cambria" panose="02040503050406030204" pitchFamily="18" charset="0"/>
              </a:rPr>
              <a:t> </a:t>
            </a:r>
            <a:endParaRPr lang="el-GR" sz="1600" dirty="0">
              <a:solidFill>
                <a:srgbClr val="020121"/>
              </a:solidFill>
              <a:ea typeface="Cambria" panose="02040503050406030204" pitchFamily="18" charset="0"/>
            </a:endParaRPr>
          </a:p>
          <a:p>
            <a:pPr lvl="1" algn="just">
              <a:lnSpc>
                <a:spcPct val="100000"/>
              </a:lnSpc>
              <a:spcBef>
                <a:spcPts val="1200"/>
              </a:spcBef>
              <a:buClr>
                <a:schemeClr val="accent5">
                  <a:lumMod val="50000"/>
                </a:schemeClr>
              </a:buClr>
            </a:pPr>
            <a:r>
              <a:rPr lang="en-US" sz="1600" dirty="0">
                <a:solidFill>
                  <a:srgbClr val="020121"/>
                </a:solidFill>
                <a:ea typeface="Cambria" panose="02040503050406030204" pitchFamily="18" charset="0"/>
              </a:rPr>
              <a:t>BURKITT</a:t>
            </a:r>
          </a:p>
          <a:p>
            <a:pPr lvl="1" algn="just">
              <a:lnSpc>
                <a:spcPct val="100000"/>
              </a:lnSpc>
              <a:spcBef>
                <a:spcPts val="1200"/>
              </a:spcBef>
              <a:buClr>
                <a:schemeClr val="accent5">
                  <a:lumMod val="50000"/>
                </a:schemeClr>
              </a:buClr>
            </a:pPr>
            <a:r>
              <a:rPr lang="en-US" sz="1600" dirty="0">
                <a:solidFill>
                  <a:srgbClr val="020121"/>
                </a:solidFill>
                <a:ea typeface="Cambria" panose="02040503050406030204" pitchFamily="18" charset="0"/>
              </a:rPr>
              <a:t>EBV-LPD</a:t>
            </a:r>
          </a:p>
          <a:p>
            <a:pPr marL="0" indent="0" algn="just">
              <a:lnSpc>
                <a:spcPct val="100000"/>
              </a:lnSpc>
              <a:buClr>
                <a:schemeClr val="accent5">
                  <a:lumMod val="50000"/>
                </a:schemeClr>
              </a:buClr>
              <a:buNone/>
            </a:pPr>
            <a:r>
              <a:rPr lang="el-GR" sz="1600" dirty="0">
                <a:solidFill>
                  <a:srgbClr val="020121"/>
                </a:solidFill>
                <a:ea typeface="Cambria" panose="02040503050406030204" pitchFamily="18" charset="0"/>
              </a:rPr>
              <a:t>Στον παιδιατρικό πληθυσμό η προσθήκη του </a:t>
            </a:r>
            <a:r>
              <a:rPr lang="en-GB" sz="1600" dirty="0">
                <a:solidFill>
                  <a:srgbClr val="020121"/>
                </a:solidFill>
                <a:ea typeface="Cambria" panose="02040503050406030204" pitchFamily="18" charset="0"/>
              </a:rPr>
              <a:t>R</a:t>
            </a:r>
            <a:r>
              <a:rPr lang="el-GR" sz="1600" dirty="0" err="1">
                <a:solidFill>
                  <a:srgbClr val="020121"/>
                </a:solidFill>
                <a:ea typeface="Cambria" panose="02040503050406030204" pitchFamily="18" charset="0"/>
              </a:rPr>
              <a:t>ituximab</a:t>
            </a:r>
            <a:r>
              <a:rPr lang="el-GR" sz="1600" dirty="0">
                <a:solidFill>
                  <a:srgbClr val="020121"/>
                </a:solidFill>
                <a:ea typeface="Cambria" panose="02040503050406030204" pitchFamily="18" charset="0"/>
              </a:rPr>
              <a:t> σε συνδυασμό με την κλασσική χημειοθεραπεία αύξησε το EFS 1 έτους από 81,5 σε 94,2%, αποδεικνύοντας έτσι την αξία του στον παιδιατρικό πληθυσμό με  NHL</a:t>
            </a:r>
          </a:p>
          <a:p>
            <a:pPr algn="just">
              <a:lnSpc>
                <a:spcPct val="100000"/>
              </a:lnSpc>
              <a:buClr>
                <a:schemeClr val="accent5">
                  <a:lumMod val="50000"/>
                </a:schemeClr>
              </a:buClr>
            </a:pPr>
            <a:endParaRPr lang="el-GR" sz="1600" dirty="0">
              <a:solidFill>
                <a:srgbClr val="020121"/>
              </a:solidFill>
              <a:ea typeface="Cambria" panose="02040503050406030204" pitchFamily="18" charset="0"/>
            </a:endParaRPr>
          </a:p>
          <a:p>
            <a:pPr algn="just">
              <a:lnSpc>
                <a:spcPct val="100000"/>
              </a:lnSpc>
              <a:buClr>
                <a:schemeClr val="accent5">
                  <a:lumMod val="50000"/>
                </a:schemeClr>
              </a:buClr>
            </a:pPr>
            <a:endParaRPr lang="el-GR" sz="1600" dirty="0">
              <a:solidFill>
                <a:srgbClr val="020121"/>
              </a:solidFill>
              <a:ea typeface="Cambria" panose="02040503050406030204" pitchFamily="18" charset="0"/>
            </a:endParaRPr>
          </a:p>
        </p:txBody>
      </p:sp>
      <p:sp>
        <p:nvSpPr>
          <p:cNvPr id="4" name="TextBox 3">
            <a:extLst>
              <a:ext uri="{FF2B5EF4-FFF2-40B4-BE49-F238E27FC236}">
                <a16:creationId xmlns:a16="http://schemas.microsoft.com/office/drawing/2014/main" id="{4F0EDBE7-772E-4FEF-A763-221CA0177771}"/>
              </a:ext>
            </a:extLst>
          </p:cNvPr>
          <p:cNvSpPr txBox="1"/>
          <p:nvPr/>
        </p:nvSpPr>
        <p:spPr>
          <a:xfrm>
            <a:off x="7872752" y="5820172"/>
            <a:ext cx="3668458" cy="276999"/>
          </a:xfrm>
          <a:prstGeom prst="rect">
            <a:avLst/>
          </a:prstGeom>
          <a:noFill/>
        </p:spPr>
        <p:txBody>
          <a:bodyPr wrap="square" rtlCol="0">
            <a:spAutoFit/>
          </a:bodyPr>
          <a:lstStyle/>
          <a:p>
            <a:r>
              <a:rPr lang="en-US" sz="1200" b="1" dirty="0">
                <a:solidFill>
                  <a:srgbClr val="020121"/>
                </a:solidFill>
                <a:latin typeface="Cambria" panose="02040503050406030204" pitchFamily="18" charset="0"/>
                <a:ea typeface="Cambria" panose="02040503050406030204" pitchFamily="18" charset="0"/>
              </a:rPr>
              <a:t>Maury S et al N </a:t>
            </a:r>
            <a:r>
              <a:rPr lang="en-US" sz="1200" b="1" dirty="0" err="1">
                <a:solidFill>
                  <a:srgbClr val="020121"/>
                </a:solidFill>
                <a:latin typeface="Cambria" panose="02040503050406030204" pitchFamily="18" charset="0"/>
                <a:ea typeface="Cambria" panose="02040503050406030204" pitchFamily="18" charset="0"/>
              </a:rPr>
              <a:t>Engl</a:t>
            </a:r>
            <a:r>
              <a:rPr lang="en-US" sz="1200" b="1" dirty="0">
                <a:solidFill>
                  <a:srgbClr val="020121"/>
                </a:solidFill>
                <a:latin typeface="Cambria" panose="02040503050406030204" pitchFamily="18" charset="0"/>
                <a:ea typeface="Cambria" panose="02040503050406030204" pitchFamily="18" charset="0"/>
              </a:rPr>
              <a:t> J Med 2016; 375:1044-1053</a:t>
            </a:r>
            <a:endParaRPr lang="el-GR" sz="1200" b="1" dirty="0">
              <a:solidFill>
                <a:srgbClr val="020121"/>
              </a:solidFill>
              <a:latin typeface="Cambria" panose="02040503050406030204" pitchFamily="18" charset="0"/>
              <a:ea typeface="Cambria" panose="02040503050406030204" pitchFamily="18" charset="0"/>
            </a:endParaRPr>
          </a:p>
        </p:txBody>
      </p:sp>
      <p:pic>
        <p:nvPicPr>
          <p:cNvPr id="1026" name="Picture 2" descr="https://www.nejm.org/na101/home/literatum/publisher/mms/journals/content/nejm/2016/nejm_2016.375.issue-11/nejmoa1605085/20180329/images/img_xlarge/nejmoa1605085_f1.jpeg">
            <a:extLst>
              <a:ext uri="{FF2B5EF4-FFF2-40B4-BE49-F238E27FC236}">
                <a16:creationId xmlns:a16="http://schemas.microsoft.com/office/drawing/2014/main" id="{07C1CCA2-8B90-4E04-AB81-684023FB89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6866" y="1306519"/>
            <a:ext cx="5305825" cy="4365104"/>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a:extLst>
              <a:ext uri="{FF2B5EF4-FFF2-40B4-BE49-F238E27FC236}">
                <a16:creationId xmlns:a16="http://schemas.microsoft.com/office/drawing/2014/main" id="{640E1357-F9BA-41D2-B56B-D29FE6A4DFD8}"/>
              </a:ext>
            </a:extLst>
          </p:cNvPr>
          <p:cNvSpPr/>
          <p:nvPr/>
        </p:nvSpPr>
        <p:spPr>
          <a:xfrm>
            <a:off x="155492" y="6245720"/>
            <a:ext cx="10998013" cy="430887"/>
          </a:xfrm>
          <a:prstGeom prst="rect">
            <a:avLst/>
          </a:prstGeom>
        </p:spPr>
        <p:txBody>
          <a:bodyPr wrap="square">
            <a:spAutoFit/>
          </a:bodyPr>
          <a:lstStyle/>
          <a:p>
            <a:r>
              <a:rPr lang="en-US" sz="1100" b="1" dirty="0">
                <a:solidFill>
                  <a:srgbClr val="020121"/>
                </a:solidFill>
                <a:latin typeface="Cambria" panose="02040503050406030204" pitchFamily="18" charset="0"/>
                <a:ea typeface="Cambria" panose="02040503050406030204" pitchFamily="18" charset="0"/>
              </a:rPr>
              <a:t>Minard-Colin V, et al. Results of the randomized intergroup trial inter-B-NHL </a:t>
            </a:r>
            <a:r>
              <a:rPr lang="en-US" sz="1100" b="1" dirty="0" err="1">
                <a:solidFill>
                  <a:srgbClr val="020121"/>
                </a:solidFill>
                <a:latin typeface="Cambria" panose="02040503050406030204" pitchFamily="18" charset="0"/>
                <a:ea typeface="Cambria" panose="02040503050406030204" pitchFamily="18" charset="0"/>
              </a:rPr>
              <a:t>Ritux</a:t>
            </a:r>
            <a:r>
              <a:rPr lang="en-US" sz="1100" b="1" dirty="0">
                <a:solidFill>
                  <a:srgbClr val="020121"/>
                </a:solidFill>
                <a:latin typeface="Cambria" panose="02040503050406030204" pitchFamily="18" charset="0"/>
                <a:ea typeface="Cambria" panose="02040503050406030204" pitchFamily="18" charset="0"/>
              </a:rPr>
              <a:t> 2010 for children and adolescents with high risk B-cell non Hodgkin’s lymphoma and mature acute leukemia: evaluation of rituximab efficacy in addition to standard LMB chemotherapy regimen. J Clin Oncol. 2016;34(15_suppl):10507.</a:t>
            </a:r>
            <a:endParaRPr lang="el-GR" sz="1100" b="1" dirty="0">
              <a:solidFill>
                <a:srgbClr val="020121"/>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1CD0D1DB-80CC-4FA7-A3F4-5FD31586828F}"/>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0749" y="279353"/>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35098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rentuximab-vedotin-MOA-V01-no-text">
            <a:extLst>
              <a:ext uri="{FF2B5EF4-FFF2-40B4-BE49-F238E27FC236}">
                <a16:creationId xmlns:a16="http://schemas.microsoft.com/office/drawing/2014/main" id="{CA4E2F12-1B7A-41E4-BBA5-DC83DA0BF2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8310" t="10791"/>
          <a:stretch>
            <a:fillRect/>
          </a:stretch>
        </p:blipFill>
        <p:spPr bwMode="auto">
          <a:xfrm>
            <a:off x="382244" y="1110322"/>
            <a:ext cx="6656388" cy="5302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a:extLst>
              <a:ext uri="{FF2B5EF4-FFF2-40B4-BE49-F238E27FC236}">
                <a16:creationId xmlns:a16="http://schemas.microsoft.com/office/drawing/2014/main" id="{BE61F7A9-6DFA-4DFA-87A1-28FA80136324}"/>
              </a:ext>
            </a:extLst>
          </p:cNvPr>
          <p:cNvSpPr txBox="1">
            <a:spLocks noChangeArrowheads="1"/>
          </p:cNvSpPr>
          <p:nvPr/>
        </p:nvSpPr>
        <p:spPr bwMode="auto">
          <a:xfrm>
            <a:off x="3120211" y="1353583"/>
            <a:ext cx="70640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ct val="10000"/>
              </a:spcAft>
            </a:pPr>
            <a:r>
              <a:rPr lang="en-US" altLang="en-US" sz="2000" b="1" dirty="0">
                <a:solidFill>
                  <a:srgbClr val="C00000"/>
                </a:solidFill>
              </a:rPr>
              <a:t>Brentuximab </a:t>
            </a:r>
            <a:r>
              <a:rPr lang="en-US" altLang="en-US" sz="2000" b="1" dirty="0" err="1">
                <a:solidFill>
                  <a:srgbClr val="C00000"/>
                </a:solidFill>
              </a:rPr>
              <a:t>vedotin</a:t>
            </a:r>
            <a:r>
              <a:rPr lang="en-US" altLang="en-US" sz="2000" b="1" dirty="0">
                <a:solidFill>
                  <a:srgbClr val="C00000"/>
                </a:solidFill>
              </a:rPr>
              <a:t> antibody-drug conjugate (ADC)</a:t>
            </a:r>
            <a:endParaRPr lang="el-GR" altLang="en-US" sz="2000" b="1" dirty="0">
              <a:solidFill>
                <a:srgbClr val="C00000"/>
              </a:solidFill>
            </a:endParaRPr>
          </a:p>
        </p:txBody>
      </p:sp>
      <p:sp>
        <p:nvSpPr>
          <p:cNvPr id="2" name="Ορθογώνιο 1">
            <a:extLst>
              <a:ext uri="{FF2B5EF4-FFF2-40B4-BE49-F238E27FC236}">
                <a16:creationId xmlns:a16="http://schemas.microsoft.com/office/drawing/2014/main" id="{5FEFC34F-2AAB-4B4D-A9CC-0DF897240018}"/>
              </a:ext>
            </a:extLst>
          </p:cNvPr>
          <p:cNvSpPr/>
          <p:nvPr/>
        </p:nvSpPr>
        <p:spPr>
          <a:xfrm>
            <a:off x="358881" y="116726"/>
            <a:ext cx="11478892" cy="646331"/>
          </a:xfrm>
          <a:prstGeom prst="rect">
            <a:avLst/>
          </a:prstGeom>
        </p:spPr>
        <p:txBody>
          <a:bodyPr wrap="square">
            <a:spAutoFit/>
          </a:bodyPr>
          <a:lstStyle/>
          <a:p>
            <a:pPr algn="ctr"/>
            <a:r>
              <a:rPr lang="el-GR" b="1" dirty="0">
                <a:solidFill>
                  <a:srgbClr val="002060"/>
                </a:solidFill>
                <a:ea typeface="Cambria" panose="02040503050406030204" pitchFamily="18" charset="0"/>
              </a:rPr>
              <a:t>Το </a:t>
            </a:r>
            <a:r>
              <a:rPr lang="el-GR" b="1" dirty="0" err="1">
                <a:solidFill>
                  <a:srgbClr val="002060"/>
                </a:solidFill>
                <a:ea typeface="Cambria" panose="02040503050406030204" pitchFamily="18" charset="0"/>
              </a:rPr>
              <a:t>brentuximab</a:t>
            </a:r>
            <a:r>
              <a:rPr lang="el-GR" b="1" dirty="0">
                <a:solidFill>
                  <a:srgbClr val="002060"/>
                </a:solidFill>
                <a:ea typeface="Cambria" panose="02040503050406030204" pitchFamily="18" charset="0"/>
              </a:rPr>
              <a:t> </a:t>
            </a:r>
            <a:r>
              <a:rPr lang="el-GR" b="1" dirty="0" err="1">
                <a:solidFill>
                  <a:srgbClr val="002060"/>
                </a:solidFill>
                <a:ea typeface="Cambria" panose="02040503050406030204" pitchFamily="18" charset="0"/>
              </a:rPr>
              <a:t>vedotin</a:t>
            </a:r>
            <a:r>
              <a:rPr lang="el-GR" b="1" dirty="0">
                <a:solidFill>
                  <a:srgbClr val="002060"/>
                </a:solidFill>
                <a:ea typeface="Cambria" panose="02040503050406030204" pitchFamily="18" charset="0"/>
              </a:rPr>
              <a:t> είναι μια </a:t>
            </a:r>
            <a:r>
              <a:rPr lang="el-GR" b="1" dirty="0" err="1">
                <a:solidFill>
                  <a:srgbClr val="002060"/>
                </a:solidFill>
                <a:ea typeface="Cambria" panose="02040503050406030204" pitchFamily="18" charset="0"/>
              </a:rPr>
              <a:t>ανοσοτοξίνη</a:t>
            </a:r>
            <a:r>
              <a:rPr lang="el-GR" b="1" dirty="0">
                <a:solidFill>
                  <a:srgbClr val="002060"/>
                </a:solidFill>
                <a:ea typeface="Cambria" panose="02040503050406030204" pitchFamily="18" charset="0"/>
              </a:rPr>
              <a:t> αποτελούμενη από το </a:t>
            </a:r>
            <a:r>
              <a:rPr lang="el-GR" b="1" dirty="0" err="1">
                <a:solidFill>
                  <a:srgbClr val="002060"/>
                </a:solidFill>
                <a:ea typeface="Cambria" panose="02040503050406030204" pitchFamily="18" charset="0"/>
              </a:rPr>
              <a:t>μονοκλωνικό</a:t>
            </a:r>
            <a:r>
              <a:rPr lang="el-GR" b="1" dirty="0">
                <a:solidFill>
                  <a:srgbClr val="002060"/>
                </a:solidFill>
                <a:ea typeface="Cambria" panose="02040503050406030204" pitchFamily="18" charset="0"/>
              </a:rPr>
              <a:t> αντίσωμα αντι-CD30 συνδεδεμένο με την τοξίνη κατά των </a:t>
            </a:r>
            <a:r>
              <a:rPr lang="el-GR" b="1" dirty="0" err="1">
                <a:solidFill>
                  <a:srgbClr val="002060"/>
                </a:solidFill>
                <a:ea typeface="Cambria" panose="02040503050406030204" pitchFamily="18" charset="0"/>
              </a:rPr>
              <a:t>μικροσωληνίσκων</a:t>
            </a:r>
            <a:r>
              <a:rPr lang="el-GR" b="1" dirty="0">
                <a:solidFill>
                  <a:srgbClr val="002060"/>
                </a:solidFill>
                <a:ea typeface="Cambria" panose="02040503050406030204" pitchFamily="18" charset="0"/>
              </a:rPr>
              <a:t>, </a:t>
            </a:r>
            <a:r>
              <a:rPr lang="el-GR" b="1" dirty="0" err="1">
                <a:solidFill>
                  <a:srgbClr val="002060"/>
                </a:solidFill>
                <a:ea typeface="Cambria" panose="02040503050406030204" pitchFamily="18" charset="0"/>
              </a:rPr>
              <a:t>auristatin</a:t>
            </a:r>
            <a:r>
              <a:rPr lang="el-GR" b="1" dirty="0">
                <a:solidFill>
                  <a:srgbClr val="002060"/>
                </a:solidFill>
                <a:ea typeface="Cambria" panose="02040503050406030204" pitchFamily="18" charset="0"/>
              </a:rPr>
              <a:t> E</a:t>
            </a:r>
          </a:p>
        </p:txBody>
      </p:sp>
      <p:sp>
        <p:nvSpPr>
          <p:cNvPr id="15" name="Ορθογώνιο 14">
            <a:extLst>
              <a:ext uri="{FF2B5EF4-FFF2-40B4-BE49-F238E27FC236}">
                <a16:creationId xmlns:a16="http://schemas.microsoft.com/office/drawing/2014/main" id="{4DD7D51E-18B8-442C-AF84-FA01AE020F14}"/>
              </a:ext>
            </a:extLst>
          </p:cNvPr>
          <p:cNvSpPr/>
          <p:nvPr/>
        </p:nvSpPr>
        <p:spPr>
          <a:xfrm>
            <a:off x="-250427" y="3405887"/>
            <a:ext cx="2739703" cy="461665"/>
          </a:xfrm>
          <a:prstGeom prst="rect">
            <a:avLst/>
          </a:prstGeom>
        </p:spPr>
        <p:txBody>
          <a:bodyPr wrap="square">
            <a:spAutoFit/>
          </a:bodyPr>
          <a:lstStyle/>
          <a:p>
            <a:pPr marL="344488" lvl="1" indent="0" algn="just">
              <a:spcAft>
                <a:spcPct val="0"/>
              </a:spcAft>
              <a:buNone/>
            </a:pPr>
            <a:r>
              <a:rPr lang="el-GR" altLang="el-GR" sz="1200" b="1" dirty="0">
                <a:solidFill>
                  <a:srgbClr val="002060"/>
                </a:solidFill>
                <a:ea typeface="Cambria" panose="02040503050406030204" pitchFamily="18" charset="0"/>
                <a:cs typeface="Arial" pitchFamily="34" charset="0"/>
              </a:rPr>
              <a:t>Σύνδεση του </a:t>
            </a:r>
            <a:r>
              <a:rPr lang="en-US" altLang="el-GR" sz="1200" b="1" dirty="0">
                <a:solidFill>
                  <a:srgbClr val="002060"/>
                </a:solidFill>
                <a:ea typeface="Cambria" panose="02040503050406030204" pitchFamily="18" charset="0"/>
                <a:cs typeface="Arial" pitchFamily="34" charset="0"/>
              </a:rPr>
              <a:t>ADC </a:t>
            </a:r>
            <a:r>
              <a:rPr lang="el-GR" altLang="el-GR" sz="1200" b="1" dirty="0">
                <a:solidFill>
                  <a:srgbClr val="002060"/>
                </a:solidFill>
                <a:ea typeface="Cambria" panose="02040503050406030204" pitchFamily="18" charset="0"/>
                <a:cs typeface="Arial" pitchFamily="34" charset="0"/>
              </a:rPr>
              <a:t>με το </a:t>
            </a:r>
            <a:r>
              <a:rPr lang="en-US" altLang="el-GR" sz="1200" b="1" dirty="0">
                <a:solidFill>
                  <a:srgbClr val="002060"/>
                </a:solidFill>
                <a:ea typeface="Cambria" panose="02040503050406030204" pitchFamily="18" charset="0"/>
                <a:cs typeface="Arial" pitchFamily="34" charset="0"/>
              </a:rPr>
              <a:t>CD30 </a:t>
            </a:r>
            <a:r>
              <a:rPr lang="el-GR" altLang="el-GR" sz="1200" b="1" dirty="0">
                <a:solidFill>
                  <a:srgbClr val="002060"/>
                </a:solidFill>
                <a:ea typeface="Cambria" panose="02040503050406030204" pitchFamily="18" charset="0"/>
                <a:cs typeface="Arial" pitchFamily="34" charset="0"/>
              </a:rPr>
              <a:t>στην επιφάνεια του κυττάρου-στόχου</a:t>
            </a:r>
            <a:endParaRPr lang="el-GR" sz="1200" b="1" dirty="0">
              <a:solidFill>
                <a:srgbClr val="002060"/>
              </a:solidFill>
              <a:ea typeface="Cambria" panose="02040503050406030204" pitchFamily="18" charset="0"/>
            </a:endParaRPr>
          </a:p>
        </p:txBody>
      </p:sp>
      <p:sp>
        <p:nvSpPr>
          <p:cNvPr id="16" name="Ορθογώνιο 15">
            <a:extLst>
              <a:ext uri="{FF2B5EF4-FFF2-40B4-BE49-F238E27FC236}">
                <a16:creationId xmlns:a16="http://schemas.microsoft.com/office/drawing/2014/main" id="{3E928379-FA85-47E4-898B-9A91017FCECA}"/>
              </a:ext>
            </a:extLst>
          </p:cNvPr>
          <p:cNvSpPr/>
          <p:nvPr/>
        </p:nvSpPr>
        <p:spPr>
          <a:xfrm>
            <a:off x="179666" y="4016776"/>
            <a:ext cx="2451102" cy="461665"/>
          </a:xfrm>
          <a:prstGeom prst="rect">
            <a:avLst/>
          </a:prstGeom>
        </p:spPr>
        <p:txBody>
          <a:bodyPr wrap="square">
            <a:spAutoFit/>
          </a:bodyPr>
          <a:lstStyle/>
          <a:p>
            <a:pPr algn="ctr"/>
            <a:r>
              <a:rPr lang="el-GR" altLang="el-GR" sz="1200" b="1" dirty="0">
                <a:solidFill>
                  <a:srgbClr val="002060"/>
                </a:solidFill>
                <a:ea typeface="Cambria" panose="02040503050406030204" pitchFamily="18" charset="0"/>
                <a:cs typeface="Arial" pitchFamily="34" charset="0"/>
              </a:rPr>
              <a:t>Εισέρχεται στο κύτταρο</a:t>
            </a:r>
            <a:r>
              <a:rPr lang="en-US" altLang="el-GR" sz="1200" b="1" dirty="0">
                <a:solidFill>
                  <a:srgbClr val="002060"/>
                </a:solidFill>
                <a:ea typeface="Cambria" panose="02040503050406030204" pitchFamily="18" charset="0"/>
                <a:cs typeface="Arial" pitchFamily="34" charset="0"/>
              </a:rPr>
              <a:t> </a:t>
            </a:r>
            <a:r>
              <a:rPr lang="el-GR" altLang="el-GR" sz="1200" b="1" dirty="0">
                <a:solidFill>
                  <a:srgbClr val="002060"/>
                </a:solidFill>
                <a:ea typeface="Cambria" panose="02040503050406030204" pitchFamily="18" charset="0"/>
                <a:cs typeface="Arial" pitchFamily="34" charset="0"/>
              </a:rPr>
              <a:t>μέσω </a:t>
            </a:r>
            <a:r>
              <a:rPr lang="el-GR" altLang="el-GR" sz="1200" b="1" dirty="0" err="1">
                <a:solidFill>
                  <a:srgbClr val="002060"/>
                </a:solidFill>
                <a:ea typeface="Cambria" panose="02040503050406030204" pitchFamily="18" charset="0"/>
                <a:cs typeface="Arial" pitchFamily="34" charset="0"/>
              </a:rPr>
              <a:t>ενδοκύττωσης</a:t>
            </a:r>
            <a:r>
              <a:rPr lang="en-US" altLang="el-GR" sz="1200" b="1" dirty="0">
                <a:solidFill>
                  <a:srgbClr val="002060"/>
                </a:solidFill>
                <a:ea typeface="Cambria" panose="02040503050406030204" pitchFamily="18" charset="0"/>
                <a:cs typeface="Arial" pitchFamily="34" charset="0"/>
              </a:rPr>
              <a:t>.</a:t>
            </a:r>
            <a:r>
              <a:rPr lang="el-GR" altLang="el-GR" sz="1200" b="1" dirty="0">
                <a:solidFill>
                  <a:srgbClr val="002060"/>
                </a:solidFill>
                <a:ea typeface="Cambria" panose="02040503050406030204" pitchFamily="18" charset="0"/>
                <a:cs typeface="Arial" pitchFamily="34" charset="0"/>
              </a:rPr>
              <a:t> </a:t>
            </a:r>
            <a:endParaRPr lang="el-GR" sz="1200" b="1" dirty="0">
              <a:solidFill>
                <a:srgbClr val="002060"/>
              </a:solidFill>
              <a:ea typeface="Cambria" panose="02040503050406030204" pitchFamily="18" charset="0"/>
            </a:endParaRPr>
          </a:p>
        </p:txBody>
      </p:sp>
      <p:sp>
        <p:nvSpPr>
          <p:cNvPr id="17" name="Ορθογώνιο 16">
            <a:extLst>
              <a:ext uri="{FF2B5EF4-FFF2-40B4-BE49-F238E27FC236}">
                <a16:creationId xmlns:a16="http://schemas.microsoft.com/office/drawing/2014/main" id="{BB98526E-4D86-405D-87B6-453AE55FBB82}"/>
              </a:ext>
            </a:extLst>
          </p:cNvPr>
          <p:cNvSpPr/>
          <p:nvPr/>
        </p:nvSpPr>
        <p:spPr>
          <a:xfrm>
            <a:off x="179666" y="5073315"/>
            <a:ext cx="1956369" cy="276999"/>
          </a:xfrm>
          <a:prstGeom prst="rect">
            <a:avLst/>
          </a:prstGeom>
        </p:spPr>
        <p:txBody>
          <a:bodyPr wrap="none">
            <a:spAutoFit/>
          </a:bodyPr>
          <a:lstStyle/>
          <a:p>
            <a:r>
              <a:rPr lang="el-GR" altLang="el-GR" sz="1200" b="1" dirty="0">
                <a:solidFill>
                  <a:srgbClr val="002060"/>
                </a:solidFill>
                <a:ea typeface="Cambria" panose="02040503050406030204" pitchFamily="18" charset="0"/>
                <a:cs typeface="Arial" pitchFamily="34" charset="0"/>
              </a:rPr>
              <a:t>Σύζευξη με τα </a:t>
            </a:r>
            <a:r>
              <a:rPr lang="el-GR" altLang="el-GR" sz="1200" b="1" dirty="0" err="1">
                <a:solidFill>
                  <a:srgbClr val="002060"/>
                </a:solidFill>
                <a:ea typeface="Cambria" panose="02040503050406030204" pitchFamily="18" charset="0"/>
                <a:cs typeface="Arial" pitchFamily="34" charset="0"/>
              </a:rPr>
              <a:t>λυσοσώματα</a:t>
            </a:r>
            <a:endParaRPr lang="el-GR" sz="1200" b="1" dirty="0">
              <a:solidFill>
                <a:srgbClr val="002060"/>
              </a:solidFill>
              <a:ea typeface="Cambria" panose="02040503050406030204" pitchFamily="18" charset="0"/>
            </a:endParaRPr>
          </a:p>
        </p:txBody>
      </p:sp>
      <p:sp>
        <p:nvSpPr>
          <p:cNvPr id="18" name="Ορθογώνιο 17">
            <a:extLst>
              <a:ext uri="{FF2B5EF4-FFF2-40B4-BE49-F238E27FC236}">
                <a16:creationId xmlns:a16="http://schemas.microsoft.com/office/drawing/2014/main" id="{050D1212-2EA9-4529-9DBD-C0534BBEC13B}"/>
              </a:ext>
            </a:extLst>
          </p:cNvPr>
          <p:cNvSpPr/>
          <p:nvPr/>
        </p:nvSpPr>
        <p:spPr>
          <a:xfrm>
            <a:off x="6652223" y="6073884"/>
            <a:ext cx="3914650" cy="286232"/>
          </a:xfrm>
          <a:prstGeom prst="rect">
            <a:avLst/>
          </a:prstGeom>
        </p:spPr>
        <p:txBody>
          <a:bodyPr wrap="square">
            <a:spAutoFit/>
          </a:bodyPr>
          <a:lstStyle/>
          <a:p>
            <a:pPr marL="344488" lvl="1" algn="ctr" defTabSz="914400">
              <a:lnSpc>
                <a:spcPct val="90000"/>
              </a:lnSpc>
              <a:spcBef>
                <a:spcPts val="400"/>
              </a:spcBef>
              <a:spcAft>
                <a:spcPct val="0"/>
              </a:spcAft>
              <a:buClr>
                <a:srgbClr val="94B6D2">
                  <a:lumMod val="75000"/>
                </a:srgbClr>
              </a:buClr>
              <a:buSzPct val="85000"/>
            </a:pPr>
            <a:r>
              <a:rPr lang="el-GR" altLang="el-GR" sz="1400" b="1" dirty="0">
                <a:solidFill>
                  <a:srgbClr val="002060"/>
                </a:solidFill>
                <a:ea typeface="Cambria" panose="02040503050406030204" pitchFamily="18" charset="0"/>
                <a:cs typeface="Arial" pitchFamily="34" charset="0"/>
              </a:rPr>
              <a:t>και προκαλεί απόπτωση του κυττάρου</a:t>
            </a:r>
            <a:endParaRPr lang="en-US" altLang="el-GR" sz="1400" b="1" dirty="0">
              <a:solidFill>
                <a:srgbClr val="002060"/>
              </a:solidFill>
              <a:ea typeface="Cambria" panose="02040503050406030204" pitchFamily="18" charset="0"/>
              <a:cs typeface="Arial" pitchFamily="34" charset="0"/>
            </a:endParaRPr>
          </a:p>
        </p:txBody>
      </p:sp>
      <p:sp>
        <p:nvSpPr>
          <p:cNvPr id="19" name="Ορθογώνιο 18">
            <a:extLst>
              <a:ext uri="{FF2B5EF4-FFF2-40B4-BE49-F238E27FC236}">
                <a16:creationId xmlns:a16="http://schemas.microsoft.com/office/drawing/2014/main" id="{EA20504D-B6C7-4EF1-A879-0C29BBFC3947}"/>
              </a:ext>
            </a:extLst>
          </p:cNvPr>
          <p:cNvSpPr/>
          <p:nvPr/>
        </p:nvSpPr>
        <p:spPr>
          <a:xfrm>
            <a:off x="3008005" y="2303299"/>
            <a:ext cx="6096000" cy="307777"/>
          </a:xfrm>
          <a:prstGeom prst="rect">
            <a:avLst/>
          </a:prstGeom>
        </p:spPr>
        <p:txBody>
          <a:bodyPr>
            <a:spAutoFit/>
          </a:bodyPr>
          <a:lstStyle/>
          <a:p>
            <a:pPr>
              <a:spcAft>
                <a:spcPct val="10000"/>
              </a:spcAft>
            </a:pPr>
            <a:r>
              <a:rPr lang="en-US" altLang="el-GR" sz="1400" b="1" dirty="0">
                <a:solidFill>
                  <a:srgbClr val="002060"/>
                </a:solidFill>
                <a:ea typeface="Cambria" panose="02040503050406030204" pitchFamily="18" charset="0"/>
                <a:cs typeface="Arial" pitchFamily="34" charset="0"/>
              </a:rPr>
              <a:t>anti-CD30 </a:t>
            </a:r>
            <a:r>
              <a:rPr lang="el-GR" altLang="el-GR" sz="1400" b="1" dirty="0" err="1">
                <a:solidFill>
                  <a:srgbClr val="002060"/>
                </a:solidFill>
                <a:ea typeface="Cambria" panose="02040503050406030204" pitchFamily="18" charset="0"/>
                <a:cs typeface="Arial" pitchFamily="34" charset="0"/>
              </a:rPr>
              <a:t>αντισώμα</a:t>
            </a:r>
            <a:endParaRPr lang="en-US" altLang="en-US" sz="1400" b="1" dirty="0">
              <a:solidFill>
                <a:srgbClr val="C00000"/>
              </a:solidFill>
            </a:endParaRPr>
          </a:p>
        </p:txBody>
      </p:sp>
      <p:sp>
        <p:nvSpPr>
          <p:cNvPr id="20" name="Ορθογώνιο 19">
            <a:extLst>
              <a:ext uri="{FF2B5EF4-FFF2-40B4-BE49-F238E27FC236}">
                <a16:creationId xmlns:a16="http://schemas.microsoft.com/office/drawing/2014/main" id="{2912B7CF-56F9-4F8C-9102-F49C55B91CA4}"/>
              </a:ext>
            </a:extLst>
          </p:cNvPr>
          <p:cNvSpPr/>
          <p:nvPr/>
        </p:nvSpPr>
        <p:spPr>
          <a:xfrm>
            <a:off x="3008005" y="1738567"/>
            <a:ext cx="1891736" cy="307777"/>
          </a:xfrm>
          <a:prstGeom prst="rect">
            <a:avLst/>
          </a:prstGeom>
        </p:spPr>
        <p:txBody>
          <a:bodyPr wrap="none">
            <a:spAutoFit/>
          </a:bodyPr>
          <a:lstStyle/>
          <a:p>
            <a:pPr>
              <a:spcAft>
                <a:spcPct val="10000"/>
              </a:spcAft>
            </a:pPr>
            <a:r>
              <a:rPr lang="el-GR" altLang="el-GR" sz="1400" b="1" dirty="0">
                <a:solidFill>
                  <a:srgbClr val="002060"/>
                </a:solidFill>
                <a:ea typeface="Cambria" panose="02040503050406030204" pitchFamily="18" charset="0"/>
                <a:cs typeface="Arial" pitchFamily="34" charset="0"/>
              </a:rPr>
              <a:t>τέσσερα μόρια ΜΜΑΕ</a:t>
            </a:r>
            <a:r>
              <a:rPr lang="en-US" altLang="el-GR" sz="1400" b="1" dirty="0">
                <a:solidFill>
                  <a:srgbClr val="002060"/>
                </a:solidFill>
                <a:ea typeface="Cambria" panose="02040503050406030204" pitchFamily="18" charset="0"/>
                <a:cs typeface="Arial" pitchFamily="34" charset="0"/>
              </a:rPr>
              <a:t> </a:t>
            </a:r>
            <a:endParaRPr lang="el-GR" altLang="el-GR" sz="1400" b="1" dirty="0">
              <a:solidFill>
                <a:srgbClr val="002060"/>
              </a:solidFill>
              <a:ea typeface="Cambria" panose="02040503050406030204" pitchFamily="18" charset="0"/>
              <a:cs typeface="Arial" pitchFamily="34" charset="0"/>
            </a:endParaRPr>
          </a:p>
        </p:txBody>
      </p:sp>
      <p:sp>
        <p:nvSpPr>
          <p:cNvPr id="21" name="Ορθογώνιο 20">
            <a:extLst>
              <a:ext uri="{FF2B5EF4-FFF2-40B4-BE49-F238E27FC236}">
                <a16:creationId xmlns:a16="http://schemas.microsoft.com/office/drawing/2014/main" id="{49DC3363-9B5E-4020-9021-35F86BBE8CE1}"/>
              </a:ext>
            </a:extLst>
          </p:cNvPr>
          <p:cNvSpPr/>
          <p:nvPr/>
        </p:nvSpPr>
        <p:spPr>
          <a:xfrm>
            <a:off x="3008005" y="2023753"/>
            <a:ext cx="3445302" cy="307777"/>
          </a:xfrm>
          <a:prstGeom prst="rect">
            <a:avLst/>
          </a:prstGeom>
        </p:spPr>
        <p:txBody>
          <a:bodyPr wrap="none">
            <a:spAutoFit/>
          </a:bodyPr>
          <a:lstStyle/>
          <a:p>
            <a:pPr>
              <a:spcAft>
                <a:spcPct val="10000"/>
              </a:spcAft>
            </a:pPr>
            <a:r>
              <a:rPr lang="el-GR" altLang="el-GR" sz="1400" b="1" dirty="0" err="1">
                <a:solidFill>
                  <a:srgbClr val="002060"/>
                </a:solidFill>
                <a:ea typeface="Cambria" panose="02040503050406030204" pitchFamily="18" charset="0"/>
                <a:cs typeface="Arial" pitchFamily="34" charset="0"/>
              </a:rPr>
              <a:t>διπεπτιδικός</a:t>
            </a:r>
            <a:r>
              <a:rPr lang="el-GR" altLang="el-GR" sz="1400" b="1" dirty="0">
                <a:solidFill>
                  <a:srgbClr val="002060"/>
                </a:solidFill>
                <a:ea typeface="Cambria" panose="02040503050406030204" pitchFamily="18" charset="0"/>
                <a:cs typeface="Arial" pitchFamily="34" charset="0"/>
              </a:rPr>
              <a:t> </a:t>
            </a:r>
            <a:r>
              <a:rPr lang="en-US" altLang="el-GR" sz="1400" b="1" dirty="0">
                <a:solidFill>
                  <a:srgbClr val="002060"/>
                </a:solidFill>
                <a:ea typeface="Cambria" panose="02040503050406030204" pitchFamily="18" charset="0"/>
                <a:cs typeface="Arial" pitchFamily="34" charset="0"/>
              </a:rPr>
              <a:t> </a:t>
            </a:r>
            <a:r>
              <a:rPr lang="el-GR" altLang="el-GR" sz="1400" b="1" dirty="0">
                <a:solidFill>
                  <a:srgbClr val="002060"/>
                </a:solidFill>
                <a:ea typeface="Cambria" panose="02040503050406030204" pitchFamily="18" charset="0"/>
                <a:cs typeface="Arial" pitchFamily="34" charset="0"/>
              </a:rPr>
              <a:t>δεσμός (</a:t>
            </a:r>
            <a:r>
              <a:rPr lang="el-GR" altLang="el-GR" sz="1400" b="1" dirty="0" err="1">
                <a:solidFill>
                  <a:srgbClr val="002060"/>
                </a:solidFill>
                <a:ea typeface="Cambria" panose="02040503050406030204" pitchFamily="18" charset="0"/>
                <a:cs typeface="Arial" pitchFamily="34" charset="0"/>
              </a:rPr>
              <a:t>βαλίνης-κιτρουλίνης</a:t>
            </a:r>
            <a:r>
              <a:rPr lang="el-GR" altLang="el-GR" sz="1400" b="1" dirty="0">
                <a:solidFill>
                  <a:srgbClr val="002060"/>
                </a:solidFill>
                <a:ea typeface="Cambria" panose="02040503050406030204" pitchFamily="18" charset="0"/>
                <a:cs typeface="Arial" pitchFamily="34" charset="0"/>
              </a:rPr>
              <a:t>)</a:t>
            </a:r>
            <a:endParaRPr lang="el-GR" sz="1400" b="1" dirty="0">
              <a:solidFill>
                <a:srgbClr val="002060"/>
              </a:solidFill>
              <a:ea typeface="Cambria" panose="02040503050406030204" pitchFamily="18" charset="0"/>
            </a:endParaRPr>
          </a:p>
        </p:txBody>
      </p:sp>
      <p:sp>
        <p:nvSpPr>
          <p:cNvPr id="22" name="Ορθογώνιο 21">
            <a:extLst>
              <a:ext uri="{FF2B5EF4-FFF2-40B4-BE49-F238E27FC236}">
                <a16:creationId xmlns:a16="http://schemas.microsoft.com/office/drawing/2014/main" id="{4CCCE081-C343-4BCB-9F2E-C4D71305DBB5}"/>
              </a:ext>
            </a:extLst>
          </p:cNvPr>
          <p:cNvSpPr/>
          <p:nvPr/>
        </p:nvSpPr>
        <p:spPr>
          <a:xfrm>
            <a:off x="-327293" y="5759952"/>
            <a:ext cx="3728355" cy="430887"/>
          </a:xfrm>
          <a:prstGeom prst="rect">
            <a:avLst/>
          </a:prstGeom>
        </p:spPr>
        <p:txBody>
          <a:bodyPr wrap="square">
            <a:spAutoFit/>
          </a:bodyPr>
          <a:lstStyle/>
          <a:p>
            <a:pPr marL="344488" lvl="1" indent="0" algn="just">
              <a:spcAft>
                <a:spcPct val="0"/>
              </a:spcAft>
              <a:buNone/>
            </a:pPr>
            <a:r>
              <a:rPr lang="el-GR" altLang="el-GR" sz="1100" b="1" dirty="0">
                <a:solidFill>
                  <a:srgbClr val="002060"/>
                </a:solidFill>
                <a:ea typeface="Cambria" panose="02040503050406030204" pitchFamily="18" charset="0"/>
                <a:cs typeface="Arial" pitchFamily="34" charset="0"/>
              </a:rPr>
              <a:t>Πρωτεολυτική διάσπαση του διπεπτιδικού δεσμού και απελευθέρωση του ΜΜΑΕ στο κυτταρόπλασμα</a:t>
            </a:r>
          </a:p>
        </p:txBody>
      </p:sp>
      <p:sp>
        <p:nvSpPr>
          <p:cNvPr id="23" name="Ορθογώνιο 22">
            <a:extLst>
              <a:ext uri="{FF2B5EF4-FFF2-40B4-BE49-F238E27FC236}">
                <a16:creationId xmlns:a16="http://schemas.microsoft.com/office/drawing/2014/main" id="{9F8811C0-B8CA-4F52-97F4-C36AAD4FDBE6}"/>
              </a:ext>
            </a:extLst>
          </p:cNvPr>
          <p:cNvSpPr/>
          <p:nvPr/>
        </p:nvSpPr>
        <p:spPr>
          <a:xfrm>
            <a:off x="6419881" y="5496047"/>
            <a:ext cx="5413238" cy="480131"/>
          </a:xfrm>
          <a:prstGeom prst="rect">
            <a:avLst/>
          </a:prstGeom>
        </p:spPr>
        <p:txBody>
          <a:bodyPr wrap="square">
            <a:spAutoFit/>
          </a:bodyPr>
          <a:lstStyle/>
          <a:p>
            <a:pPr marL="344488" lvl="1" algn="just" defTabSz="914400">
              <a:lnSpc>
                <a:spcPct val="90000"/>
              </a:lnSpc>
              <a:spcBef>
                <a:spcPts val="400"/>
              </a:spcBef>
              <a:spcAft>
                <a:spcPct val="0"/>
              </a:spcAft>
              <a:buClr>
                <a:srgbClr val="94B6D2">
                  <a:lumMod val="75000"/>
                </a:srgbClr>
              </a:buClr>
              <a:buSzPct val="85000"/>
            </a:pPr>
            <a:r>
              <a:rPr lang="en-US" altLang="el-GR" sz="1400" b="1" dirty="0">
                <a:solidFill>
                  <a:srgbClr val="002060"/>
                </a:solidFill>
                <a:ea typeface="Cambria" panose="02040503050406030204" pitchFamily="18" charset="0"/>
                <a:cs typeface="Arial" pitchFamily="34" charset="0"/>
              </a:rPr>
              <a:t>H</a:t>
            </a:r>
            <a:r>
              <a:rPr lang="el-GR" altLang="el-GR" sz="1400" b="1" dirty="0">
                <a:solidFill>
                  <a:srgbClr val="002060"/>
                </a:solidFill>
                <a:ea typeface="Cambria" panose="02040503050406030204" pitchFamily="18" charset="0"/>
                <a:cs typeface="Arial" pitchFamily="34" charset="0"/>
              </a:rPr>
              <a:t> </a:t>
            </a:r>
            <a:r>
              <a:rPr lang="en-US" altLang="el-GR" sz="1400" b="1" dirty="0">
                <a:solidFill>
                  <a:srgbClr val="002060"/>
                </a:solidFill>
                <a:ea typeface="Cambria" panose="02040503050406030204" pitchFamily="18" charset="0"/>
                <a:cs typeface="Arial" pitchFamily="34" charset="0"/>
              </a:rPr>
              <a:t>monomethyl auristatin E </a:t>
            </a:r>
            <a:r>
              <a:rPr lang="el-GR" altLang="el-GR" sz="1400" b="1" dirty="0">
                <a:solidFill>
                  <a:srgbClr val="002060"/>
                </a:solidFill>
                <a:ea typeface="Cambria" panose="02040503050406030204" pitchFamily="18" charset="0"/>
                <a:cs typeface="Arial" pitchFamily="34" charset="0"/>
              </a:rPr>
              <a:t>(</a:t>
            </a:r>
            <a:r>
              <a:rPr lang="en-US" altLang="el-GR" sz="1400" b="1" dirty="0">
                <a:solidFill>
                  <a:srgbClr val="002060"/>
                </a:solidFill>
                <a:ea typeface="Cambria" panose="02040503050406030204" pitchFamily="18" charset="0"/>
                <a:cs typeface="Arial" pitchFamily="34" charset="0"/>
              </a:rPr>
              <a:t>MMAE</a:t>
            </a:r>
            <a:r>
              <a:rPr lang="el-GR" altLang="el-GR" sz="1400" b="1" dirty="0">
                <a:solidFill>
                  <a:srgbClr val="002060"/>
                </a:solidFill>
                <a:ea typeface="Cambria" panose="02040503050406030204" pitchFamily="18" charset="0"/>
                <a:cs typeface="Arial" pitchFamily="34" charset="0"/>
              </a:rPr>
              <a:t>) διαταράσσει το δίκτυο των </a:t>
            </a:r>
            <a:r>
              <a:rPr lang="el-GR" altLang="el-GR" sz="1400" b="1" dirty="0" err="1">
                <a:solidFill>
                  <a:srgbClr val="002060"/>
                </a:solidFill>
                <a:ea typeface="Cambria" panose="02040503050406030204" pitchFamily="18" charset="0"/>
                <a:cs typeface="Arial" pitchFamily="34" charset="0"/>
              </a:rPr>
              <a:t>μικροσωληνίσκων</a:t>
            </a:r>
            <a:r>
              <a:rPr lang="en-US" altLang="el-GR" sz="1400" b="1" dirty="0">
                <a:solidFill>
                  <a:srgbClr val="002060"/>
                </a:solidFill>
                <a:ea typeface="Cambria" panose="02040503050406030204" pitchFamily="18" charset="0"/>
                <a:cs typeface="Arial" pitchFamily="34" charset="0"/>
              </a:rPr>
              <a:t> </a:t>
            </a:r>
            <a:endParaRPr lang="el-GR" altLang="el-GR" sz="1400" b="1" dirty="0">
              <a:solidFill>
                <a:srgbClr val="002060"/>
              </a:solidFill>
              <a:ea typeface="Cambria" panose="02040503050406030204" pitchFamily="18" charset="0"/>
              <a:cs typeface="Arial" pitchFamily="34" charset="0"/>
            </a:endParaRPr>
          </a:p>
        </p:txBody>
      </p:sp>
      <p:sp>
        <p:nvSpPr>
          <p:cNvPr id="24" name="Text Box 4">
            <a:extLst>
              <a:ext uri="{FF2B5EF4-FFF2-40B4-BE49-F238E27FC236}">
                <a16:creationId xmlns:a16="http://schemas.microsoft.com/office/drawing/2014/main" id="{4A33E812-20FB-49CC-B472-EEA34E539FE8}"/>
              </a:ext>
            </a:extLst>
          </p:cNvPr>
          <p:cNvSpPr txBox="1">
            <a:spLocks noChangeArrowheads="1"/>
          </p:cNvSpPr>
          <p:nvPr/>
        </p:nvSpPr>
        <p:spPr bwMode="auto">
          <a:xfrm>
            <a:off x="8482723" y="6579665"/>
            <a:ext cx="3077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ct val="20000"/>
              </a:spcAft>
              <a:buClr>
                <a:srgbClr val="0B607C"/>
              </a:buClr>
              <a:buSzPct val="130000"/>
              <a:buFont typeface="Arial" pitchFamily="34" charset="0"/>
              <a:buChar char="•"/>
              <a:defRPr sz="26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spcAft>
                <a:spcPct val="20000"/>
              </a:spcAft>
              <a:buClr>
                <a:srgbClr val="B70036"/>
              </a:buClr>
              <a:buSzPct val="120000"/>
              <a:buFont typeface="Arial" pitchFamily="34" charset="0"/>
              <a:buChar char="•"/>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spcAft>
                <a:spcPct val="20000"/>
              </a:spcAft>
              <a:buClr>
                <a:srgbClr val="0B607C"/>
              </a:buClr>
              <a:buSzPct val="100000"/>
              <a:buFont typeface="Tahoma" pitchFamily="34" charset="0"/>
              <a:buChar char="●"/>
              <a:defRPr>
                <a:solidFill>
                  <a:schemeClr val="tx1"/>
                </a:solidFill>
                <a:latin typeface="Arial" pitchFamily="34" charset="0"/>
                <a:ea typeface="Arial" pitchFamily="34" charset="0"/>
                <a:cs typeface="Arial" pitchFamily="34" charset="0"/>
              </a:defRPr>
            </a:lvl3pPr>
            <a:lvl4pPr marL="1600200" indent="-228600" eaLnBrk="0" hangingPunct="0">
              <a:spcBef>
                <a:spcPct val="20000"/>
              </a:spcBef>
              <a:spcAft>
                <a:spcPct val="20000"/>
              </a:spcAft>
              <a:buClr>
                <a:srgbClr val="B70036"/>
              </a:buClr>
              <a:buSzPct val="100000"/>
              <a:buFont typeface="Lucida Grande" pitchFamily="6" charset="0"/>
              <a:buChar char="−"/>
              <a:defRPr sz="1600">
                <a:solidFill>
                  <a:schemeClr val="tx1"/>
                </a:solidFill>
                <a:latin typeface="Arial" pitchFamily="34" charset="0"/>
                <a:ea typeface="Arial" pitchFamily="34" charset="0"/>
                <a:cs typeface="Arial" pitchFamily="34" charset="0"/>
              </a:defRPr>
            </a:lvl4pPr>
            <a:lvl5pPr marL="2057400" indent="-228600" eaLnBrk="0" hangingPunct="0">
              <a:spcBef>
                <a:spcPct val="20000"/>
              </a:spcBef>
              <a:spcAft>
                <a:spcPct val="20000"/>
              </a:spcAft>
              <a:buClr>
                <a:srgbClr val="0B607C"/>
              </a:buClr>
              <a:buSzPct val="100000"/>
              <a:buFont typeface="Tahoma" pitchFamily="34" charset="0"/>
              <a:buChar char="−"/>
              <a:defRPr sz="16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20000"/>
              </a:spcAft>
              <a:buClr>
                <a:srgbClr val="0B607C"/>
              </a:buClr>
              <a:buSzPct val="100000"/>
              <a:buFont typeface="Tahoma" pitchFamily="34" charset="0"/>
              <a:buChar char="−"/>
              <a:defRPr sz="16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20000"/>
              </a:spcAft>
              <a:buClr>
                <a:srgbClr val="0B607C"/>
              </a:buClr>
              <a:buSzPct val="100000"/>
              <a:buFont typeface="Tahoma" pitchFamily="34" charset="0"/>
              <a:buChar char="−"/>
              <a:defRPr sz="16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20000"/>
              </a:spcAft>
              <a:buClr>
                <a:srgbClr val="0B607C"/>
              </a:buClr>
              <a:buSzPct val="100000"/>
              <a:buFont typeface="Tahoma" pitchFamily="34" charset="0"/>
              <a:buChar char="−"/>
              <a:defRPr sz="16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20000"/>
              </a:spcAft>
              <a:buClr>
                <a:srgbClr val="0B607C"/>
              </a:buClr>
              <a:buSzPct val="100000"/>
              <a:buFont typeface="Tahoma" pitchFamily="34" charset="0"/>
              <a:buChar char="−"/>
              <a:defRPr sz="1600">
                <a:solidFill>
                  <a:schemeClr val="tx1"/>
                </a:solidFill>
                <a:latin typeface="Arial" pitchFamily="34" charset="0"/>
                <a:ea typeface="Arial" pitchFamily="34" charset="0"/>
                <a:cs typeface="Arial" pitchFamily="34" charset="0"/>
              </a:defRPr>
            </a:lvl9pPr>
          </a:lstStyle>
          <a:p>
            <a:pPr algn="ctr">
              <a:buNone/>
            </a:pPr>
            <a:r>
              <a:rPr lang="en-US" sz="1000" b="1" dirty="0">
                <a:solidFill>
                  <a:srgbClr val="C00000"/>
                </a:solidFill>
                <a:latin typeface="Cambria" panose="02040503050406030204" pitchFamily="18" charset="0"/>
                <a:ea typeface="Cambria" panose="02040503050406030204" pitchFamily="18" charset="0"/>
              </a:rPr>
              <a:t>Chen X</a:t>
            </a:r>
            <a:r>
              <a:rPr lang="en-US" sz="1000" b="1" i="1" dirty="0">
                <a:solidFill>
                  <a:srgbClr val="C00000"/>
                </a:solidFill>
                <a:latin typeface="Cambria" panose="02040503050406030204" pitchFamily="18" charset="0"/>
                <a:ea typeface="Cambria" panose="02040503050406030204" pitchFamily="18" charset="0"/>
              </a:rPr>
              <a:t>, et al</a:t>
            </a:r>
            <a:r>
              <a:rPr lang="en-US" sz="1000" b="1" dirty="0">
                <a:solidFill>
                  <a:srgbClr val="C00000"/>
                </a:solidFill>
                <a:latin typeface="Cambria" panose="02040503050406030204" pitchFamily="18" charset="0"/>
                <a:ea typeface="Cambria" panose="02040503050406030204" pitchFamily="18" charset="0"/>
              </a:rPr>
              <a:t>. </a:t>
            </a:r>
            <a:r>
              <a:rPr lang="en-US" sz="1000" b="1" dirty="0" err="1">
                <a:solidFill>
                  <a:srgbClr val="C00000"/>
                </a:solidFill>
                <a:latin typeface="Cambria" panose="02040503050406030204" pitchFamily="18" charset="0"/>
                <a:ea typeface="Cambria" panose="02040503050406030204" pitchFamily="18" charset="0"/>
              </a:rPr>
              <a:t>Onco</a:t>
            </a:r>
            <a:r>
              <a:rPr lang="en-US" sz="1000" b="1" dirty="0">
                <a:solidFill>
                  <a:srgbClr val="C00000"/>
                </a:solidFill>
                <a:latin typeface="Cambria" panose="02040503050406030204" pitchFamily="18" charset="0"/>
                <a:ea typeface="Cambria" panose="02040503050406030204" pitchFamily="18" charset="0"/>
              </a:rPr>
              <a:t> Targets </a:t>
            </a:r>
            <a:r>
              <a:rPr lang="en-US" sz="1000" b="1" dirty="0" err="1">
                <a:solidFill>
                  <a:srgbClr val="C00000"/>
                </a:solidFill>
                <a:latin typeface="Cambria" panose="02040503050406030204" pitchFamily="18" charset="0"/>
                <a:ea typeface="Cambria" panose="02040503050406030204" pitchFamily="18" charset="0"/>
              </a:rPr>
              <a:t>Ther</a:t>
            </a:r>
            <a:r>
              <a:rPr lang="en-US" sz="1000" b="1" dirty="0">
                <a:solidFill>
                  <a:srgbClr val="C00000"/>
                </a:solidFill>
                <a:latin typeface="Cambria" panose="02040503050406030204" pitchFamily="18" charset="0"/>
                <a:ea typeface="Cambria" panose="02040503050406030204" pitchFamily="18" charset="0"/>
              </a:rPr>
              <a:t>. 201</a:t>
            </a:r>
            <a:r>
              <a:rPr lang="el-GR" sz="1000" b="1" dirty="0">
                <a:solidFill>
                  <a:srgbClr val="C00000"/>
                </a:solidFill>
                <a:latin typeface="Cambria" panose="02040503050406030204" pitchFamily="18" charset="0"/>
                <a:ea typeface="Cambria" panose="02040503050406030204" pitchFamily="18" charset="0"/>
              </a:rPr>
              <a:t>4</a:t>
            </a:r>
            <a:r>
              <a:rPr lang="en-US" sz="1000" b="1" dirty="0">
                <a:solidFill>
                  <a:srgbClr val="C00000"/>
                </a:solidFill>
                <a:latin typeface="Cambria" panose="02040503050406030204" pitchFamily="18" charset="0"/>
                <a:ea typeface="Cambria" panose="02040503050406030204" pitchFamily="18" charset="0"/>
              </a:rPr>
              <a:t>;7:45-56.</a:t>
            </a:r>
          </a:p>
        </p:txBody>
      </p:sp>
    </p:spTree>
    <p:extLst>
      <p:ext uri="{BB962C8B-B14F-4D97-AF65-F5344CB8AC3E}">
        <p14:creationId xmlns:p14="http://schemas.microsoft.com/office/powerpoint/2010/main" val="219620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2" grpId="0"/>
      <p:bldP spid="2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1"/>
          <p:cNvPicPr>
            <a:picLocks noChangeAspect="1"/>
          </p:cNvPicPr>
          <p:nvPr/>
        </p:nvPicPr>
        <p:blipFill rotWithShape="1">
          <a:blip r:embed="rId2" cstate="print">
            <a:extLst>
              <a:ext uri="{28A0092B-C50C-407E-A947-70E740481C1C}">
                <a14:useLocalDpi xmlns:a14="http://schemas.microsoft.com/office/drawing/2010/main" val="0"/>
              </a:ext>
            </a:extLst>
          </a:blip>
          <a:srcRect t="4354"/>
          <a:stretch/>
        </p:blipFill>
        <p:spPr>
          <a:xfrm>
            <a:off x="7995715" y="1328000"/>
            <a:ext cx="3965536" cy="4627535"/>
          </a:xfrm>
          <a:prstGeom prst="rect">
            <a:avLst/>
          </a:prstGeom>
        </p:spPr>
      </p:pic>
      <p:sp>
        <p:nvSpPr>
          <p:cNvPr id="5" name="Ορθογώνιο 4">
            <a:extLst>
              <a:ext uri="{FF2B5EF4-FFF2-40B4-BE49-F238E27FC236}">
                <a16:creationId xmlns:a16="http://schemas.microsoft.com/office/drawing/2014/main" id="{564B7D6E-BC42-489A-A070-3AF55ACE13A5}"/>
              </a:ext>
            </a:extLst>
          </p:cNvPr>
          <p:cNvSpPr/>
          <p:nvPr/>
        </p:nvSpPr>
        <p:spPr>
          <a:xfrm>
            <a:off x="230749" y="1856677"/>
            <a:ext cx="7554008" cy="3877985"/>
          </a:xfrm>
          <a:prstGeom prst="rect">
            <a:avLst/>
          </a:prstGeom>
        </p:spPr>
        <p:txBody>
          <a:bodyPr wrap="square">
            <a:spAutoFit/>
          </a:bodyPr>
          <a:lstStyle/>
          <a:p>
            <a:pPr marL="342900" indent="-342900" algn="just">
              <a:spcBef>
                <a:spcPts val="600"/>
              </a:spcBef>
              <a:buFont typeface="Wingdings" panose="05000000000000000000" pitchFamily="2" charset="2"/>
              <a:buChar char="§"/>
            </a:pPr>
            <a:r>
              <a:rPr lang="en-GB" dirty="0">
                <a:solidFill>
                  <a:schemeClr val="accent1">
                    <a:lumMod val="50000"/>
                  </a:schemeClr>
                </a:solidFill>
                <a:ea typeface="Cambria" panose="02040503050406030204" pitchFamily="18" charset="0"/>
              </a:rPr>
              <a:t>A</a:t>
            </a:r>
            <a:r>
              <a:rPr lang="el-GR" dirty="0" err="1">
                <a:solidFill>
                  <a:schemeClr val="accent1">
                    <a:lumMod val="50000"/>
                  </a:schemeClr>
                </a:solidFill>
                <a:ea typeface="Cambria" panose="02040503050406030204" pitchFamily="18" charset="0"/>
              </a:rPr>
              <a:t>ντίσωμα</a:t>
            </a:r>
            <a:r>
              <a:rPr lang="el-GR" dirty="0">
                <a:solidFill>
                  <a:schemeClr val="accent1">
                    <a:lumMod val="50000"/>
                  </a:schemeClr>
                </a:solidFill>
                <a:ea typeface="Cambria" panose="02040503050406030204" pitchFamily="18" charset="0"/>
              </a:rPr>
              <a:t> ειδικά σχεδιασμένο</a:t>
            </a:r>
            <a:r>
              <a:rPr lang="en-GB" dirty="0">
                <a:solidFill>
                  <a:schemeClr val="accent1">
                    <a:lumMod val="50000"/>
                  </a:schemeClr>
                </a:solidFill>
                <a:ea typeface="Cambria" panose="02040503050406030204" pitchFamily="18" charset="0"/>
              </a:rPr>
              <a:t> </a:t>
            </a:r>
            <a:r>
              <a:rPr lang="el-GR" dirty="0">
                <a:solidFill>
                  <a:schemeClr val="accent1">
                    <a:lumMod val="50000"/>
                  </a:schemeClr>
                </a:solidFill>
                <a:ea typeface="Cambria" panose="02040503050406030204" pitchFamily="18" charset="0"/>
              </a:rPr>
              <a:t>για να αναγνωρίζει και να προσκολλάται σε δύο πρωτεΐνες:</a:t>
            </a:r>
          </a:p>
          <a:p>
            <a:pPr lvl="1" algn="just">
              <a:spcBef>
                <a:spcPts val="600"/>
              </a:spcBef>
              <a:buFont typeface="Arial" panose="020B0604020202020204" pitchFamily="34" charset="0"/>
              <a:buChar char="•"/>
            </a:pPr>
            <a:r>
              <a:rPr lang="en-US" dirty="0">
                <a:solidFill>
                  <a:schemeClr val="accent1">
                    <a:lumMod val="50000"/>
                  </a:schemeClr>
                </a:solidFill>
                <a:ea typeface="Cambria" panose="02040503050406030204" pitchFamily="18" charset="0"/>
              </a:rPr>
              <a:t> </a:t>
            </a:r>
            <a:r>
              <a:rPr lang="el-GR" b="1" dirty="0">
                <a:solidFill>
                  <a:schemeClr val="accent1">
                    <a:lumMod val="50000"/>
                  </a:schemeClr>
                </a:solidFill>
                <a:ea typeface="Cambria" panose="02040503050406030204" pitchFamily="18" charset="0"/>
              </a:rPr>
              <a:t>CD19</a:t>
            </a:r>
            <a:r>
              <a:rPr lang="el-GR" dirty="0">
                <a:solidFill>
                  <a:schemeClr val="accent1">
                    <a:lumMod val="50000"/>
                  </a:schemeClr>
                </a:solidFill>
                <a:ea typeface="Cambria" panose="02040503050406030204" pitchFamily="18" charset="0"/>
              </a:rPr>
              <a:t>, η οποία βρίσκεται στην επιφάνεια όλων των Β-λεμφοκυττάρων</a:t>
            </a:r>
            <a:r>
              <a:rPr lang="en-GB" dirty="0">
                <a:solidFill>
                  <a:schemeClr val="accent1">
                    <a:lumMod val="50000"/>
                  </a:schemeClr>
                </a:solidFill>
                <a:ea typeface="Cambria" panose="02040503050406030204" pitchFamily="18" charset="0"/>
              </a:rPr>
              <a:t> </a:t>
            </a:r>
            <a:r>
              <a:rPr lang="el-GR" dirty="0">
                <a:solidFill>
                  <a:schemeClr val="accent1">
                    <a:lumMod val="50000"/>
                  </a:schemeClr>
                </a:solidFill>
                <a:ea typeface="Cambria" panose="02040503050406030204" pitchFamily="18" charset="0"/>
              </a:rPr>
              <a:t>και στην</a:t>
            </a:r>
            <a:endParaRPr lang="en-GB" dirty="0">
              <a:solidFill>
                <a:schemeClr val="accent1">
                  <a:lumMod val="50000"/>
                </a:schemeClr>
              </a:solidFill>
              <a:ea typeface="Cambria" panose="02040503050406030204" pitchFamily="18" charset="0"/>
            </a:endParaRPr>
          </a:p>
          <a:p>
            <a:pPr lvl="1" algn="just">
              <a:spcBef>
                <a:spcPts val="600"/>
              </a:spcBef>
              <a:buFont typeface="Arial" panose="020B0604020202020204" pitchFamily="34" charset="0"/>
              <a:buChar char="•"/>
            </a:pPr>
            <a:r>
              <a:rPr lang="el-GR" dirty="0">
                <a:solidFill>
                  <a:schemeClr val="accent1">
                    <a:lumMod val="50000"/>
                  </a:schemeClr>
                </a:solidFill>
                <a:ea typeface="Cambria" panose="02040503050406030204" pitchFamily="18" charset="0"/>
              </a:rPr>
              <a:t> </a:t>
            </a:r>
            <a:r>
              <a:rPr lang="el-GR" b="1" dirty="0">
                <a:solidFill>
                  <a:schemeClr val="accent1">
                    <a:lumMod val="50000"/>
                  </a:schemeClr>
                </a:solidFill>
                <a:ea typeface="Cambria" panose="02040503050406030204" pitchFamily="18" charset="0"/>
              </a:rPr>
              <a:t>CD3</a:t>
            </a:r>
            <a:r>
              <a:rPr lang="en-US" b="1" dirty="0">
                <a:solidFill>
                  <a:schemeClr val="accent1">
                    <a:lumMod val="50000"/>
                  </a:schemeClr>
                </a:solidFill>
                <a:ea typeface="Cambria" panose="02040503050406030204" pitchFamily="18" charset="0"/>
              </a:rPr>
              <a:t>,</a:t>
            </a:r>
            <a:r>
              <a:rPr lang="el-GR" dirty="0">
                <a:solidFill>
                  <a:schemeClr val="accent1">
                    <a:lumMod val="50000"/>
                  </a:schemeClr>
                </a:solidFill>
                <a:ea typeface="Cambria" panose="02040503050406030204" pitchFamily="18" charset="0"/>
              </a:rPr>
              <a:t> στην επιφάνεια των Τ-κυττάρων </a:t>
            </a:r>
            <a:endParaRPr lang="en-GB" dirty="0">
              <a:solidFill>
                <a:schemeClr val="accent1">
                  <a:lumMod val="50000"/>
                </a:schemeClr>
              </a:solidFill>
              <a:ea typeface="Cambria" panose="02040503050406030204" pitchFamily="18" charset="0"/>
            </a:endParaRPr>
          </a:p>
          <a:p>
            <a:pPr algn="just">
              <a:spcBef>
                <a:spcPts val="600"/>
              </a:spcBef>
              <a:buFont typeface="Arial" panose="020B0604020202020204" pitchFamily="34" charset="0"/>
              <a:buChar char="•"/>
            </a:pPr>
            <a:endParaRPr lang="en-GB" dirty="0">
              <a:solidFill>
                <a:schemeClr val="accent1">
                  <a:lumMod val="50000"/>
                </a:schemeClr>
              </a:solidFill>
              <a:ea typeface="Cambria" panose="02040503050406030204" pitchFamily="18" charset="0"/>
            </a:endParaRPr>
          </a:p>
          <a:p>
            <a:pPr marL="342900" indent="-342900" algn="just">
              <a:spcBef>
                <a:spcPts val="600"/>
              </a:spcBef>
              <a:buFont typeface="Wingdings" panose="05000000000000000000" pitchFamily="2" charset="2"/>
              <a:buChar char="§"/>
            </a:pPr>
            <a:r>
              <a:rPr lang="el-GR" dirty="0">
                <a:solidFill>
                  <a:schemeClr val="accent1">
                    <a:lumMod val="50000"/>
                  </a:schemeClr>
                </a:solidFill>
                <a:ea typeface="Cambria" panose="02040503050406030204" pitchFamily="18" charset="0"/>
              </a:rPr>
              <a:t>Λειτουργεί ως συνεκτικός κρίκος και φέρνει σε επαφή τα Τ-κύτταρα με τα Β-κύτταρα</a:t>
            </a:r>
            <a:endParaRPr lang="en-GB" dirty="0">
              <a:solidFill>
                <a:schemeClr val="accent1">
                  <a:lumMod val="50000"/>
                </a:schemeClr>
              </a:solidFill>
              <a:ea typeface="Cambria" panose="02040503050406030204" pitchFamily="18" charset="0"/>
            </a:endParaRPr>
          </a:p>
          <a:p>
            <a:pPr algn="just">
              <a:spcBef>
                <a:spcPts val="600"/>
              </a:spcBef>
              <a:buFont typeface="Arial" panose="020B0604020202020204" pitchFamily="34" charset="0"/>
              <a:buChar char="•"/>
            </a:pPr>
            <a:endParaRPr lang="en-GB" dirty="0">
              <a:solidFill>
                <a:schemeClr val="accent1">
                  <a:lumMod val="50000"/>
                </a:schemeClr>
              </a:solidFill>
              <a:ea typeface="Cambria" panose="02040503050406030204" pitchFamily="18" charset="0"/>
            </a:endParaRPr>
          </a:p>
          <a:p>
            <a:pPr marL="342900" indent="-342900" algn="just">
              <a:spcBef>
                <a:spcPts val="600"/>
              </a:spcBef>
              <a:buFont typeface="Wingdings" panose="05000000000000000000" pitchFamily="2" charset="2"/>
              <a:buChar char="§"/>
            </a:pPr>
            <a:r>
              <a:rPr lang="el-GR" dirty="0">
                <a:solidFill>
                  <a:schemeClr val="accent1">
                    <a:lumMod val="50000"/>
                  </a:schemeClr>
                </a:solidFill>
                <a:ea typeface="Cambria" panose="02040503050406030204" pitchFamily="18" charset="0"/>
              </a:rPr>
              <a:t>Η δράση του αυτή ενεργοποιεί τα Τ-κύτταρα, τα οποία απελευθερώνουν ουσίες που νεκρώνουν τελικά τα Β-κύτταρα</a:t>
            </a:r>
            <a:endParaRPr lang="en-GB" dirty="0">
              <a:solidFill>
                <a:schemeClr val="accent1">
                  <a:lumMod val="50000"/>
                </a:schemeClr>
              </a:solidFill>
              <a:ea typeface="Cambria" panose="02040503050406030204" pitchFamily="18" charset="0"/>
            </a:endParaRPr>
          </a:p>
          <a:p>
            <a:pPr algn="just"/>
            <a:endParaRPr lang="en-GB" b="1" dirty="0">
              <a:solidFill>
                <a:schemeClr val="accent1">
                  <a:lumMod val="50000"/>
                </a:schemeClr>
              </a:solidFill>
              <a:ea typeface="Cambria" panose="02040503050406030204" pitchFamily="18" charset="0"/>
            </a:endParaRPr>
          </a:p>
        </p:txBody>
      </p:sp>
      <p:pic>
        <p:nvPicPr>
          <p:cNvPr id="4" name="Picture 3">
            <a:extLst>
              <a:ext uri="{FF2B5EF4-FFF2-40B4-BE49-F238E27FC236}">
                <a16:creationId xmlns:a16="http://schemas.microsoft.com/office/drawing/2014/main" id="{D5AB0FE4-FB1A-4124-936F-CED132D4A6A3}"/>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0749" y="279353"/>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Τίτλος 1">
            <a:extLst>
              <a:ext uri="{FF2B5EF4-FFF2-40B4-BE49-F238E27FC236}">
                <a16:creationId xmlns:a16="http://schemas.microsoft.com/office/drawing/2014/main" id="{9025B479-2F75-40EE-BABD-899A01BEF54A}"/>
              </a:ext>
            </a:extLst>
          </p:cNvPr>
          <p:cNvSpPr txBox="1">
            <a:spLocks/>
          </p:cNvSpPr>
          <p:nvPr/>
        </p:nvSpPr>
        <p:spPr>
          <a:xfrm>
            <a:off x="1474470" y="492933"/>
            <a:ext cx="7818120" cy="60000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800" b="1"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lvl="0"/>
            <a:r>
              <a:rPr lang="el-GR" sz="2000" dirty="0">
                <a:solidFill>
                  <a:schemeClr val="accent1">
                    <a:lumMod val="50000"/>
                  </a:schemeClr>
                </a:solidFill>
                <a:latin typeface="+mn-lt"/>
                <a:ea typeface="Cambria" panose="02040503050406030204" pitchFamily="18" charset="0"/>
              </a:rPr>
              <a:t>Παθητική ανοσοθεραπεία: </a:t>
            </a:r>
            <a:r>
              <a:rPr lang="el-GR" sz="2000" dirty="0" err="1"/>
              <a:t>Δι</a:t>
            </a:r>
            <a:r>
              <a:rPr lang="el-GR" sz="2000" dirty="0"/>
              <a:t>-ειδικά Αντισώματα</a:t>
            </a:r>
          </a:p>
          <a:p>
            <a:pPr lvl="0"/>
            <a:r>
              <a:rPr lang="el-GR" sz="2000" dirty="0"/>
              <a:t>(</a:t>
            </a:r>
            <a:r>
              <a:rPr lang="en-US" sz="2000" dirty="0"/>
              <a:t>BITE Abs</a:t>
            </a:r>
            <a:r>
              <a:rPr lang="el-GR" sz="2000" dirty="0"/>
              <a:t>) : </a:t>
            </a:r>
            <a:r>
              <a:rPr lang="en-US" sz="2000" dirty="0">
                <a:solidFill>
                  <a:srgbClr val="C00000"/>
                </a:solidFill>
                <a:latin typeface="+mn-lt"/>
                <a:ea typeface="Cambria" panose="02040503050406030204" pitchFamily="18" charset="0"/>
              </a:rPr>
              <a:t>BLINATUMOMAB</a:t>
            </a:r>
            <a:endParaRPr lang="el-GR" sz="2000" dirty="0">
              <a:solidFill>
                <a:srgbClr val="C00000"/>
              </a:solidFill>
              <a:latin typeface="+mn-lt"/>
              <a:ea typeface="Cambria" panose="02040503050406030204" pitchFamily="18" charset="0"/>
            </a:endParaRPr>
          </a:p>
        </p:txBody>
      </p:sp>
    </p:spTree>
    <p:extLst>
      <p:ext uri="{BB962C8B-B14F-4D97-AF65-F5344CB8AC3E}">
        <p14:creationId xmlns:p14="http://schemas.microsoft.com/office/powerpoint/2010/main" val="32640921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CB2441DF-F8B0-4292-8E70-82A00003B657}"/>
              </a:ext>
            </a:extLst>
          </p:cNvPr>
          <p:cNvSpPr/>
          <p:nvPr/>
        </p:nvSpPr>
        <p:spPr>
          <a:xfrm>
            <a:off x="345989" y="314774"/>
            <a:ext cx="11697730" cy="2923877"/>
          </a:xfrm>
          <a:prstGeom prst="rect">
            <a:avLst/>
          </a:prstGeom>
        </p:spPr>
        <p:txBody>
          <a:bodyPr wrap="square">
            <a:spAutoFit/>
          </a:bodyPr>
          <a:lstStyle/>
          <a:p>
            <a:pPr lvl="0" algn="ctr"/>
            <a:r>
              <a:rPr lang="el-GR" sz="2000" b="1" dirty="0">
                <a:solidFill>
                  <a:schemeClr val="accent1">
                    <a:lumMod val="50000"/>
                  </a:schemeClr>
                </a:solidFill>
              </a:rPr>
              <a:t>Επαγωγική ανοσοθεραπεία: </a:t>
            </a:r>
            <a:r>
              <a:rPr lang="el-GR" sz="2000" b="1" dirty="0">
                <a:solidFill>
                  <a:srgbClr val="C00000"/>
                </a:solidFill>
              </a:rPr>
              <a:t>Τ λεμφοκύτταρα με </a:t>
            </a:r>
            <a:r>
              <a:rPr lang="el-GR" sz="2000" b="1" dirty="0" err="1">
                <a:solidFill>
                  <a:srgbClr val="C00000"/>
                </a:solidFill>
              </a:rPr>
              <a:t>χειμερικούς</a:t>
            </a:r>
            <a:r>
              <a:rPr lang="el-GR" sz="2000" b="1" dirty="0">
                <a:solidFill>
                  <a:srgbClr val="C00000"/>
                </a:solidFill>
              </a:rPr>
              <a:t> </a:t>
            </a:r>
            <a:r>
              <a:rPr lang="el-GR" sz="2000" b="1" dirty="0" err="1">
                <a:solidFill>
                  <a:srgbClr val="C00000"/>
                </a:solidFill>
              </a:rPr>
              <a:t>αντιγονικούς</a:t>
            </a:r>
            <a:r>
              <a:rPr lang="el-GR" sz="2000" b="1" dirty="0">
                <a:solidFill>
                  <a:srgbClr val="C00000"/>
                </a:solidFill>
              </a:rPr>
              <a:t> υποδοχείς</a:t>
            </a:r>
          </a:p>
          <a:p>
            <a:pPr lvl="0" algn="ctr"/>
            <a:r>
              <a:rPr lang="el-GR" sz="2000" b="1" dirty="0">
                <a:solidFill>
                  <a:srgbClr val="C00000"/>
                </a:solidFill>
              </a:rPr>
              <a:t> </a:t>
            </a:r>
            <a:r>
              <a:rPr lang="en-US" sz="2000" b="1" dirty="0">
                <a:solidFill>
                  <a:srgbClr val="C00000"/>
                </a:solidFill>
              </a:rPr>
              <a:t>Chimeric antigen receptor (CAR) T cells</a:t>
            </a:r>
          </a:p>
          <a:p>
            <a:pPr>
              <a:buFont typeface="Wingdings" pitchFamily="2" charset="2"/>
              <a:buChar char="q"/>
            </a:pPr>
            <a:endParaRPr lang="en-US" b="1" dirty="0">
              <a:solidFill>
                <a:schemeClr val="accent1">
                  <a:lumMod val="50000"/>
                </a:schemeClr>
              </a:solidFill>
            </a:endParaRPr>
          </a:p>
          <a:p>
            <a:pPr marL="285750" indent="-285750" algn="just">
              <a:buFont typeface="Wingdings" panose="05000000000000000000" pitchFamily="2" charset="2"/>
              <a:buChar char="§"/>
            </a:pPr>
            <a:r>
              <a:rPr lang="el-GR" b="1" dirty="0">
                <a:solidFill>
                  <a:schemeClr val="accent1">
                    <a:lumMod val="50000"/>
                  </a:schemeClr>
                </a:solidFill>
                <a:ea typeface="Cambria" panose="02040503050406030204" pitchFamily="18" charset="0"/>
              </a:rPr>
              <a:t>Αποτελεί σύγχρονη μορφή ανοσοθεραπείας όπου </a:t>
            </a:r>
            <a:r>
              <a:rPr lang="en-US" b="1" dirty="0">
                <a:solidFill>
                  <a:schemeClr val="accent1">
                    <a:lumMod val="50000"/>
                  </a:schemeClr>
                </a:solidFill>
                <a:ea typeface="Cambria" panose="02040503050406030204" pitchFamily="18" charset="0"/>
              </a:rPr>
              <a:t>T-</a:t>
            </a:r>
            <a:r>
              <a:rPr lang="el-GR" b="1" dirty="0">
                <a:solidFill>
                  <a:schemeClr val="accent1">
                    <a:lumMod val="50000"/>
                  </a:schemeClr>
                </a:solidFill>
                <a:ea typeface="Cambria" panose="02040503050406030204" pitchFamily="18" charset="0"/>
              </a:rPr>
              <a:t>λεμφοκύτταρα ενός ασθενούς  με αιματολογικό νόσημα χρησιμοποιούνται μετά από ειδική επεξεργασία για την θεραπεία του</a:t>
            </a:r>
          </a:p>
          <a:p>
            <a:pPr marL="285750" indent="-285750" algn="just">
              <a:buFont typeface="Wingdings" panose="05000000000000000000" pitchFamily="2" charset="2"/>
              <a:buChar char="§"/>
            </a:pPr>
            <a:endParaRPr lang="el-GR" b="1" dirty="0">
              <a:solidFill>
                <a:schemeClr val="accent1">
                  <a:lumMod val="50000"/>
                </a:schemeClr>
              </a:solidFill>
              <a:ea typeface="Cambria" panose="02040503050406030204" pitchFamily="18" charset="0"/>
            </a:endParaRPr>
          </a:p>
          <a:p>
            <a:pPr marL="285750" indent="-285750" algn="just">
              <a:buFont typeface="Wingdings" panose="05000000000000000000" pitchFamily="2" charset="2"/>
              <a:buChar char="§"/>
            </a:pPr>
            <a:r>
              <a:rPr lang="el-GR" b="1" dirty="0">
                <a:solidFill>
                  <a:schemeClr val="accent1">
                    <a:lumMod val="50000"/>
                  </a:schemeClr>
                </a:solidFill>
                <a:ea typeface="Cambria" panose="02040503050406030204" pitchFamily="18" charset="0"/>
              </a:rPr>
              <a:t> Οι χιμαιρικοί υποδοχείς αποτελούνται από ένα μεταβλητό θραύσμα </a:t>
            </a:r>
            <a:r>
              <a:rPr lang="el-GR" b="1" dirty="0" err="1">
                <a:solidFill>
                  <a:schemeClr val="accent1">
                    <a:lumMod val="50000"/>
                  </a:schemeClr>
                </a:solidFill>
                <a:ea typeface="Cambria" panose="02040503050406030204" pitchFamily="18" charset="0"/>
              </a:rPr>
              <a:t>μονοκλωνικού</a:t>
            </a:r>
            <a:r>
              <a:rPr lang="el-GR" b="1" dirty="0">
                <a:solidFill>
                  <a:schemeClr val="accent1">
                    <a:lumMod val="50000"/>
                  </a:schemeClr>
                </a:solidFill>
                <a:ea typeface="Cambria" panose="02040503050406030204" pitchFamily="18" charset="0"/>
              </a:rPr>
              <a:t> αντισώματος που συντήκεται με ενδοκυτταρικές περιοχές σηματοδότησης των Τ-κυττάρων, όπως οι CD3ζ, CD28, 4–1 ΒΒ ή άλλες περιοχές σηματοδότησης</a:t>
            </a:r>
          </a:p>
          <a:p>
            <a:pPr marL="285750" indent="-285750" algn="just">
              <a:buFont typeface="Wingdings" panose="05000000000000000000" pitchFamily="2" charset="2"/>
              <a:buChar char="§"/>
            </a:pPr>
            <a:endParaRPr lang="el-GR" dirty="0">
              <a:solidFill>
                <a:schemeClr val="accent1">
                  <a:lumMod val="50000"/>
                </a:schemeClr>
              </a:solidFill>
              <a:ea typeface="Cambria" panose="02040503050406030204" pitchFamily="18" charset="0"/>
            </a:endParaRPr>
          </a:p>
        </p:txBody>
      </p:sp>
      <p:pic>
        <p:nvPicPr>
          <p:cNvPr id="3" name="Θέση περιεχομένου 9">
            <a:extLst>
              <a:ext uri="{FF2B5EF4-FFF2-40B4-BE49-F238E27FC236}">
                <a16:creationId xmlns:a16="http://schemas.microsoft.com/office/drawing/2014/main" id="{B2666E22-27DC-46A3-8CB7-16E3F89E7CDD}"/>
              </a:ext>
            </a:extLst>
          </p:cNvPr>
          <p:cNvPicPr>
            <a:picLocks noChangeAspect="1"/>
          </p:cNvPicPr>
          <p:nvPr/>
        </p:nvPicPr>
        <p:blipFill>
          <a:blip r:embed="rId2"/>
          <a:stretch>
            <a:fillRect/>
          </a:stretch>
        </p:blipFill>
        <p:spPr>
          <a:xfrm>
            <a:off x="909303" y="3429000"/>
            <a:ext cx="10830413" cy="3114226"/>
          </a:xfrm>
          <a:prstGeom prst="rect">
            <a:avLst/>
          </a:prstGeom>
        </p:spPr>
      </p:pic>
    </p:spTree>
    <p:extLst>
      <p:ext uri="{BB962C8B-B14F-4D97-AF65-F5344CB8AC3E}">
        <p14:creationId xmlns:p14="http://schemas.microsoft.com/office/powerpoint/2010/main" val="2149682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BA60AF-64AD-464C-B5C8-DDB756CDD861}"/>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0749" y="279353"/>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6A8AAE04-3D32-46A1-A88C-1EF30EE27371}"/>
              </a:ext>
            </a:extLst>
          </p:cNvPr>
          <p:cNvSpPr/>
          <p:nvPr/>
        </p:nvSpPr>
        <p:spPr>
          <a:xfrm>
            <a:off x="1960879" y="392776"/>
            <a:ext cx="9138937" cy="830997"/>
          </a:xfrm>
          <a:prstGeom prst="rect">
            <a:avLst/>
          </a:prstGeom>
        </p:spPr>
        <p:txBody>
          <a:bodyPr wrap="square">
            <a:spAutoFit/>
          </a:bodyPr>
          <a:lstStyle/>
          <a:p>
            <a:pPr lvl="0" algn="ctr"/>
            <a:r>
              <a:rPr lang="el-GR" sz="2400" b="1" dirty="0">
                <a:solidFill>
                  <a:srgbClr val="C00000"/>
                </a:solidFill>
              </a:rPr>
              <a:t>Τ λεμφοκύτταρα με χιμαιρικούς </a:t>
            </a:r>
            <a:r>
              <a:rPr lang="el-GR" sz="2400" b="1" dirty="0" err="1">
                <a:solidFill>
                  <a:srgbClr val="C00000"/>
                </a:solidFill>
              </a:rPr>
              <a:t>αντιγονικούς</a:t>
            </a:r>
            <a:r>
              <a:rPr lang="el-GR" sz="2400" b="1" dirty="0">
                <a:solidFill>
                  <a:srgbClr val="C00000"/>
                </a:solidFill>
              </a:rPr>
              <a:t> υποδοχείς</a:t>
            </a:r>
          </a:p>
          <a:p>
            <a:pPr lvl="0" algn="ctr"/>
            <a:r>
              <a:rPr lang="el-GR" sz="2400" b="1" dirty="0">
                <a:solidFill>
                  <a:srgbClr val="C00000"/>
                </a:solidFill>
              </a:rPr>
              <a:t> </a:t>
            </a:r>
            <a:r>
              <a:rPr lang="en-US" sz="2400" b="1" dirty="0">
                <a:solidFill>
                  <a:srgbClr val="C00000"/>
                </a:solidFill>
              </a:rPr>
              <a:t>Chimeric antigen receptor (CAR) T cells</a:t>
            </a:r>
          </a:p>
        </p:txBody>
      </p:sp>
      <p:pic>
        <p:nvPicPr>
          <p:cNvPr id="6" name="Θέση περιεχομένου 5" descr="Εικόνα που περιέχει κείμενο&#10;&#10;Περιγραφή που δημιουργήθηκε αυτόματα">
            <a:extLst>
              <a:ext uri="{FF2B5EF4-FFF2-40B4-BE49-F238E27FC236}">
                <a16:creationId xmlns:a16="http://schemas.microsoft.com/office/drawing/2014/main" id="{1B947CBA-428F-4D1B-B813-60D0817A75A7}"/>
              </a:ext>
            </a:extLst>
          </p:cNvPr>
          <p:cNvPicPr>
            <a:picLocks noChangeAspect="1"/>
          </p:cNvPicPr>
          <p:nvPr/>
        </p:nvPicPr>
        <p:blipFill>
          <a:blip r:embed="rId3"/>
          <a:stretch>
            <a:fillRect/>
          </a:stretch>
        </p:blipFill>
        <p:spPr>
          <a:xfrm>
            <a:off x="736180" y="2051838"/>
            <a:ext cx="4687028" cy="3152027"/>
          </a:xfrm>
          <a:prstGeom prst="rect">
            <a:avLst/>
          </a:prstGeom>
        </p:spPr>
      </p:pic>
      <p:sp>
        <p:nvSpPr>
          <p:cNvPr id="7" name="2 - Υπότιτλος">
            <a:extLst>
              <a:ext uri="{FF2B5EF4-FFF2-40B4-BE49-F238E27FC236}">
                <a16:creationId xmlns:a16="http://schemas.microsoft.com/office/drawing/2014/main" id="{94C01CD2-E768-453B-B259-3B6040BDFBB6}"/>
              </a:ext>
            </a:extLst>
          </p:cNvPr>
          <p:cNvSpPr txBox="1">
            <a:spLocks/>
          </p:cNvSpPr>
          <p:nvPr/>
        </p:nvSpPr>
        <p:spPr>
          <a:xfrm>
            <a:off x="5775373" y="1941001"/>
            <a:ext cx="5909033" cy="3944678"/>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gn="just">
              <a:buClr>
                <a:schemeClr val="accent5">
                  <a:lumMod val="50000"/>
                </a:schemeClr>
              </a:buClr>
            </a:pPr>
            <a:r>
              <a:rPr lang="el-GR" sz="1800" b="1" dirty="0">
                <a:solidFill>
                  <a:schemeClr val="accent1">
                    <a:lumMod val="50000"/>
                  </a:schemeClr>
                </a:solidFill>
                <a:ea typeface="Cambria" panose="02040503050406030204" pitchFamily="18" charset="0"/>
              </a:rPr>
              <a:t>Λήψη αίματος από τον ασθενή και απομόνωση των Τ-λεμφοκυττάρων</a:t>
            </a:r>
          </a:p>
          <a:p>
            <a:pPr algn="just">
              <a:buClr>
                <a:schemeClr val="accent5">
                  <a:lumMod val="50000"/>
                </a:schemeClr>
              </a:buClr>
            </a:pPr>
            <a:endParaRPr lang="el-GR" sz="1800" b="1" dirty="0">
              <a:solidFill>
                <a:schemeClr val="accent1">
                  <a:lumMod val="50000"/>
                </a:schemeClr>
              </a:solidFill>
              <a:ea typeface="Cambria" panose="02040503050406030204" pitchFamily="18" charset="0"/>
            </a:endParaRPr>
          </a:p>
          <a:p>
            <a:pPr algn="just">
              <a:buClr>
                <a:schemeClr val="accent5">
                  <a:lumMod val="50000"/>
                </a:schemeClr>
              </a:buClr>
            </a:pPr>
            <a:r>
              <a:rPr lang="el-GR" sz="1800" b="1" dirty="0">
                <a:solidFill>
                  <a:schemeClr val="accent1">
                    <a:lumMod val="50000"/>
                  </a:schemeClr>
                </a:solidFill>
                <a:ea typeface="Cambria" panose="02040503050406030204" pitchFamily="18" charset="0"/>
              </a:rPr>
              <a:t>Γενετική τροποποίηση για να εκφράζουν στην επιφάνειά τους υποδοχείς για συγκεκριμένες πρωτεΐνες που βρίσκονται στην επιφάνεια των καρκινικών κυττάρων, με στόχο την αναγνώρισή τους και την σύνδεσή τους με αυτά</a:t>
            </a:r>
          </a:p>
          <a:p>
            <a:pPr algn="just">
              <a:buClr>
                <a:schemeClr val="accent5">
                  <a:lumMod val="50000"/>
                </a:schemeClr>
              </a:buClr>
            </a:pPr>
            <a:endParaRPr lang="el-GR" sz="1800" b="1" dirty="0">
              <a:solidFill>
                <a:schemeClr val="accent1">
                  <a:lumMod val="50000"/>
                </a:schemeClr>
              </a:solidFill>
              <a:ea typeface="Cambria" panose="02040503050406030204" pitchFamily="18" charset="0"/>
            </a:endParaRPr>
          </a:p>
          <a:p>
            <a:pPr algn="just">
              <a:buClr>
                <a:schemeClr val="accent5">
                  <a:lumMod val="50000"/>
                </a:schemeClr>
              </a:buClr>
            </a:pPr>
            <a:r>
              <a:rPr lang="el-GR" sz="1800" b="1" dirty="0">
                <a:solidFill>
                  <a:schemeClr val="accent1">
                    <a:lumMod val="50000"/>
                  </a:schemeClr>
                </a:solidFill>
                <a:ea typeface="Cambria" panose="02040503050406030204" pitchFamily="18" charset="0"/>
              </a:rPr>
              <a:t>Πολλαπλασιασμός στο εργαστήριο για να αυξηθεί ο αριθμός τους και </a:t>
            </a:r>
            <a:r>
              <a:rPr lang="el-GR" sz="1800" b="1" dirty="0" err="1">
                <a:solidFill>
                  <a:schemeClr val="accent1">
                    <a:lumMod val="50000"/>
                  </a:schemeClr>
                </a:solidFill>
                <a:ea typeface="Cambria" panose="02040503050406030204" pitchFamily="18" charset="0"/>
              </a:rPr>
              <a:t>επανέγχυση</a:t>
            </a:r>
            <a:r>
              <a:rPr lang="el-GR" sz="1800" b="1" dirty="0">
                <a:solidFill>
                  <a:schemeClr val="accent1">
                    <a:lumMod val="50000"/>
                  </a:schemeClr>
                </a:solidFill>
                <a:ea typeface="Cambria" panose="02040503050406030204" pitchFamily="18" charset="0"/>
              </a:rPr>
              <a:t> στον ασθενή, μετά από χορήγηση ΧΜΘ ως σχήμα προετοιμασίας</a:t>
            </a:r>
          </a:p>
          <a:p>
            <a:pPr marL="0" indent="0" algn="just">
              <a:buClr>
                <a:schemeClr val="accent5">
                  <a:lumMod val="50000"/>
                </a:schemeClr>
              </a:buClr>
              <a:buNone/>
            </a:pPr>
            <a:endParaRPr lang="el-GR" sz="1800" b="1" dirty="0">
              <a:solidFill>
                <a:schemeClr val="accent1">
                  <a:lumMod val="50000"/>
                </a:schemeClr>
              </a:solidFill>
              <a:ea typeface="Cambria" panose="02040503050406030204" pitchFamily="18" charset="0"/>
            </a:endParaRPr>
          </a:p>
        </p:txBody>
      </p:sp>
    </p:spTree>
    <p:extLst>
      <p:ext uri="{BB962C8B-B14F-4D97-AF65-F5344CB8AC3E}">
        <p14:creationId xmlns:p14="http://schemas.microsoft.com/office/powerpoint/2010/main" val="390824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2D8D0482-74FC-45CE-BBAF-2A1A152ACF30}"/>
              </a:ext>
            </a:extLst>
          </p:cNvPr>
          <p:cNvSpPr/>
          <p:nvPr/>
        </p:nvSpPr>
        <p:spPr>
          <a:xfrm>
            <a:off x="275646" y="283201"/>
            <a:ext cx="11749206" cy="954107"/>
          </a:xfrm>
          <a:prstGeom prst="rect">
            <a:avLst/>
          </a:prstGeom>
        </p:spPr>
        <p:txBody>
          <a:bodyPr wrap="square">
            <a:spAutoFit/>
          </a:bodyPr>
          <a:lstStyle/>
          <a:p>
            <a:pPr algn="ctr"/>
            <a:r>
              <a:rPr lang="el-GR" sz="2000" b="1" dirty="0">
                <a:solidFill>
                  <a:schemeClr val="accent1">
                    <a:lumMod val="50000"/>
                  </a:schemeClr>
                </a:solidFill>
                <a:ea typeface="Cambria" panose="02040503050406030204" pitchFamily="18" charset="0"/>
              </a:rPr>
              <a:t>Ενεργητική ανοσοθεραπεία: </a:t>
            </a:r>
            <a:r>
              <a:rPr lang="el-GR" sz="2000" b="1" dirty="0">
                <a:solidFill>
                  <a:srgbClr val="C00000"/>
                </a:solidFill>
                <a:ea typeface="Cambria" panose="02040503050406030204" pitchFamily="18" charset="0"/>
              </a:rPr>
              <a:t>PD-1 / PD-L1 και CTLA-4</a:t>
            </a:r>
          </a:p>
          <a:p>
            <a:pPr algn="ctr"/>
            <a:r>
              <a:rPr lang="el-GR" b="1" dirty="0">
                <a:solidFill>
                  <a:schemeClr val="accent1">
                    <a:lumMod val="50000"/>
                  </a:schemeClr>
                </a:solidFill>
                <a:ea typeface="Cambria" panose="02040503050406030204" pitchFamily="18" charset="0"/>
              </a:rPr>
              <a:t>Δέσμευση των ανασταλτικών υποδοχέων που συμβάλλουν στον αυτοπεριορισμό της </a:t>
            </a:r>
            <a:r>
              <a:rPr lang="el-GR" b="1" dirty="0" err="1">
                <a:solidFill>
                  <a:schemeClr val="accent1">
                    <a:lumMod val="50000"/>
                  </a:schemeClr>
                </a:solidFill>
                <a:ea typeface="Cambria" panose="02040503050406030204" pitchFamily="18" charset="0"/>
              </a:rPr>
              <a:t>ανοσιακής</a:t>
            </a:r>
            <a:r>
              <a:rPr lang="el-GR" b="1" dirty="0">
                <a:solidFill>
                  <a:schemeClr val="accent1">
                    <a:lumMod val="50000"/>
                  </a:schemeClr>
                </a:solidFill>
                <a:ea typeface="Cambria" panose="02040503050406030204" pitchFamily="18" charset="0"/>
              </a:rPr>
              <a:t> απάντησης</a:t>
            </a:r>
          </a:p>
          <a:p>
            <a:pPr algn="ctr"/>
            <a:endParaRPr lang="el-GR" b="1" dirty="0">
              <a:solidFill>
                <a:srgbClr val="020121"/>
              </a:solidFill>
            </a:endParaRPr>
          </a:p>
        </p:txBody>
      </p:sp>
      <p:sp>
        <p:nvSpPr>
          <p:cNvPr id="8" name="Ορθογώνιο 7">
            <a:extLst>
              <a:ext uri="{FF2B5EF4-FFF2-40B4-BE49-F238E27FC236}">
                <a16:creationId xmlns:a16="http://schemas.microsoft.com/office/drawing/2014/main" id="{F7028CBA-7335-4A93-AD38-FA9EF25D85C9}"/>
              </a:ext>
            </a:extLst>
          </p:cNvPr>
          <p:cNvSpPr/>
          <p:nvPr/>
        </p:nvSpPr>
        <p:spPr>
          <a:xfrm>
            <a:off x="108156" y="2031048"/>
            <a:ext cx="7503606" cy="3693319"/>
          </a:xfrm>
          <a:prstGeom prst="rect">
            <a:avLst/>
          </a:prstGeom>
        </p:spPr>
        <p:txBody>
          <a:bodyPr wrap="square">
            <a:spAutoFit/>
          </a:bodyPr>
          <a:lstStyle/>
          <a:p>
            <a:pPr algn="just"/>
            <a:r>
              <a:rPr lang="el-GR" dirty="0">
                <a:solidFill>
                  <a:schemeClr val="accent1">
                    <a:lumMod val="50000"/>
                  </a:schemeClr>
                </a:solidFill>
                <a:ea typeface="Cambria" panose="02040503050406030204" pitchFamily="18" charset="0"/>
              </a:rPr>
              <a:t>Μεταξύ  Τ-λεμφοκυττάρων  και καρκινικών κυττάρων υπάρχουν ειδικά “μονοπάτια” ενεργοποίησης και απενεργοποίησης του ανοσοποιητικού συστήματος (PD-1 / PD-L1 και CTLA-4) </a:t>
            </a:r>
          </a:p>
          <a:p>
            <a:pPr marL="285750" indent="-285750" algn="just">
              <a:buFont typeface="Wingdings" panose="05000000000000000000" pitchFamily="2" charset="2"/>
              <a:buChar char="§"/>
            </a:pPr>
            <a:endParaRPr lang="el-GR" dirty="0">
              <a:solidFill>
                <a:schemeClr val="accent1">
                  <a:lumMod val="50000"/>
                </a:schemeClr>
              </a:solidFill>
              <a:ea typeface="Cambria" panose="02040503050406030204" pitchFamily="18" charset="0"/>
            </a:endParaRPr>
          </a:p>
          <a:p>
            <a:pPr marL="285750" indent="-285750" algn="just">
              <a:buFont typeface="Wingdings" panose="05000000000000000000" pitchFamily="2" charset="2"/>
              <a:buChar char="§"/>
            </a:pPr>
            <a:r>
              <a:rPr lang="el-GR" dirty="0">
                <a:solidFill>
                  <a:schemeClr val="accent1">
                    <a:lumMod val="50000"/>
                  </a:schemeClr>
                </a:solidFill>
                <a:ea typeface="Cambria" panose="02040503050406030204" pitchFamily="18" charset="0"/>
              </a:rPr>
              <a:t>τα μονοπάτια αυτά αποκαλούνται “σημεία ελέγχου του ανοσοποιητικού” </a:t>
            </a:r>
          </a:p>
          <a:p>
            <a:pPr marL="742950" lvl="1" indent="-285750" algn="just">
              <a:buFont typeface="Wingdings" panose="05000000000000000000" pitchFamily="2" charset="2"/>
              <a:buChar char="§"/>
            </a:pPr>
            <a:r>
              <a:rPr lang="el-GR" dirty="0">
                <a:solidFill>
                  <a:schemeClr val="accent1">
                    <a:lumMod val="50000"/>
                  </a:schemeClr>
                </a:solidFill>
                <a:ea typeface="Cambria" panose="02040503050406030204" pitchFamily="18" charset="0"/>
              </a:rPr>
              <a:t>λειτουργούν ως “φρένα” του ανοσοποιητικού και </a:t>
            </a:r>
          </a:p>
          <a:p>
            <a:pPr marL="742950" lvl="1" indent="-285750" algn="just">
              <a:buFont typeface="Wingdings" panose="05000000000000000000" pitchFamily="2" charset="2"/>
              <a:buChar char="§"/>
            </a:pPr>
            <a:r>
              <a:rPr lang="el-GR" dirty="0">
                <a:solidFill>
                  <a:schemeClr val="accent1">
                    <a:lumMod val="50000"/>
                  </a:schemeClr>
                </a:solidFill>
                <a:ea typeface="Cambria" panose="02040503050406030204" pitchFamily="18" charset="0"/>
              </a:rPr>
              <a:t>χρησιμοποιούνται υπό φυσιολογικές συνθήκες με σκοπό να περιορίσουν την ένταση και τη διάρκεια των ανοσολογικών απαντήσεων εμποδίζοντας μια υπερβολικά έντονη αντίδραση που θα μπορούσε να βλάψει τα φυσιολογικά κύτταρα </a:t>
            </a:r>
          </a:p>
          <a:p>
            <a:pPr marL="285750" indent="-285750" algn="just">
              <a:buFont typeface="Wingdings" panose="05000000000000000000" pitchFamily="2" charset="2"/>
              <a:buChar char="§"/>
            </a:pPr>
            <a:endParaRPr lang="el-GR" dirty="0">
              <a:solidFill>
                <a:schemeClr val="accent1">
                  <a:lumMod val="50000"/>
                </a:schemeClr>
              </a:solidFill>
              <a:ea typeface="Cambria" panose="02040503050406030204" pitchFamily="18" charset="0"/>
            </a:endParaRPr>
          </a:p>
          <a:p>
            <a:pPr marL="285750" indent="-285750" algn="just">
              <a:buFont typeface="Wingdings" panose="05000000000000000000" pitchFamily="2" charset="2"/>
              <a:buChar char="§"/>
            </a:pPr>
            <a:r>
              <a:rPr lang="el-GR" dirty="0">
                <a:solidFill>
                  <a:schemeClr val="accent1">
                    <a:lumMod val="50000"/>
                  </a:schemeClr>
                </a:solidFill>
                <a:ea typeface="Cambria" panose="02040503050406030204" pitchFamily="18" charset="0"/>
              </a:rPr>
              <a:t> τα καρκινικά κύτταρα καταστέλλουν την ανοσολογική απάντηση καθώς συνδέονται με </a:t>
            </a:r>
            <a:r>
              <a:rPr lang="el-GR" dirty="0" err="1">
                <a:solidFill>
                  <a:schemeClr val="accent1">
                    <a:lumMod val="50000"/>
                  </a:schemeClr>
                </a:solidFill>
                <a:ea typeface="Cambria" panose="02040503050406030204" pitchFamily="18" charset="0"/>
              </a:rPr>
              <a:t>πρωτείνες</a:t>
            </a:r>
            <a:r>
              <a:rPr lang="el-GR" dirty="0">
                <a:solidFill>
                  <a:schemeClr val="accent1">
                    <a:lumMod val="50000"/>
                  </a:schemeClr>
                </a:solidFill>
                <a:ea typeface="Cambria" panose="02040503050406030204" pitchFamily="18" charset="0"/>
              </a:rPr>
              <a:t> στην επιφάνεια των Τ κυττάρων</a:t>
            </a:r>
            <a:r>
              <a:rPr lang="en-GB" dirty="0">
                <a:solidFill>
                  <a:schemeClr val="accent1">
                    <a:lumMod val="50000"/>
                  </a:schemeClr>
                </a:solidFill>
                <a:ea typeface="Cambria" panose="02040503050406030204" pitchFamily="18" charset="0"/>
              </a:rPr>
              <a:t> </a:t>
            </a:r>
            <a:r>
              <a:rPr lang="el-GR" dirty="0">
                <a:solidFill>
                  <a:schemeClr val="accent1">
                    <a:lumMod val="50000"/>
                  </a:schemeClr>
                </a:solidFill>
                <a:ea typeface="Cambria" panose="02040503050406030204" pitchFamily="18" charset="0"/>
              </a:rPr>
              <a:t>όπως η </a:t>
            </a:r>
            <a:r>
              <a:rPr lang="en-GB" dirty="0">
                <a:solidFill>
                  <a:schemeClr val="accent1">
                    <a:lumMod val="50000"/>
                  </a:schemeClr>
                </a:solidFill>
                <a:ea typeface="Cambria" panose="02040503050406030204" pitchFamily="18" charset="0"/>
              </a:rPr>
              <a:t>PD1</a:t>
            </a:r>
            <a:endParaRPr lang="el-GR" dirty="0">
              <a:solidFill>
                <a:schemeClr val="accent1">
                  <a:lumMod val="50000"/>
                </a:schemeClr>
              </a:solidFill>
            </a:endParaRPr>
          </a:p>
        </p:txBody>
      </p:sp>
      <p:pic>
        <p:nvPicPr>
          <p:cNvPr id="4" name="Picture 2">
            <a:extLst>
              <a:ext uri="{FF2B5EF4-FFF2-40B4-BE49-F238E27FC236}">
                <a16:creationId xmlns:a16="http://schemas.microsoft.com/office/drawing/2014/main" id="{C3D560AE-6B38-40C6-A6DA-62D590B54E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520" r="54522"/>
          <a:stretch/>
        </p:blipFill>
        <p:spPr bwMode="auto">
          <a:xfrm>
            <a:off x="7896670" y="2066214"/>
            <a:ext cx="3932865" cy="3117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6890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49BB9CCD-7368-4540-8490-8DBB27DBBE3E}"/>
              </a:ext>
            </a:extLst>
          </p:cNvPr>
          <p:cNvSpPr/>
          <p:nvPr/>
        </p:nvSpPr>
        <p:spPr>
          <a:xfrm>
            <a:off x="1351281" y="294763"/>
            <a:ext cx="9580880" cy="830997"/>
          </a:xfrm>
          <a:prstGeom prst="rect">
            <a:avLst/>
          </a:prstGeom>
        </p:spPr>
        <p:txBody>
          <a:bodyPr wrap="square">
            <a:spAutoFit/>
          </a:bodyPr>
          <a:lstStyle/>
          <a:p>
            <a:pPr algn="ctr"/>
            <a:r>
              <a:rPr lang="el-GR" sz="2400" b="1" dirty="0">
                <a:solidFill>
                  <a:srgbClr val="C00000"/>
                </a:solidFill>
                <a:ea typeface="Cambria" panose="02040503050406030204" pitchFamily="18" charset="0"/>
              </a:rPr>
              <a:t>“Αναστολείς του ανοσοποιητικού σημείου ελέγχου” </a:t>
            </a:r>
          </a:p>
          <a:p>
            <a:pPr algn="ctr"/>
            <a:r>
              <a:rPr lang="el-GR" sz="2400" b="1" dirty="0">
                <a:solidFill>
                  <a:srgbClr val="C00000"/>
                </a:solidFill>
                <a:ea typeface="Cambria" panose="02040503050406030204" pitchFamily="18" charset="0"/>
              </a:rPr>
              <a:t>(«</a:t>
            </a:r>
            <a:r>
              <a:rPr lang="el-GR" sz="2400" b="1" dirty="0" err="1">
                <a:solidFill>
                  <a:srgbClr val="C00000"/>
                </a:solidFill>
                <a:ea typeface="Cambria" panose="02040503050406030204" pitchFamily="18" charset="0"/>
              </a:rPr>
              <a:t>immune</a:t>
            </a:r>
            <a:r>
              <a:rPr lang="el-GR" sz="2400" b="1" dirty="0">
                <a:solidFill>
                  <a:srgbClr val="C00000"/>
                </a:solidFill>
                <a:ea typeface="Cambria" panose="02040503050406030204" pitchFamily="18" charset="0"/>
              </a:rPr>
              <a:t> </a:t>
            </a:r>
            <a:r>
              <a:rPr lang="el-GR" sz="2400" b="1" dirty="0" err="1">
                <a:solidFill>
                  <a:srgbClr val="C00000"/>
                </a:solidFill>
                <a:ea typeface="Cambria" panose="02040503050406030204" pitchFamily="18" charset="0"/>
              </a:rPr>
              <a:t>checkpoint</a:t>
            </a:r>
            <a:r>
              <a:rPr lang="el-GR" sz="2400" b="1" dirty="0">
                <a:solidFill>
                  <a:srgbClr val="C00000"/>
                </a:solidFill>
                <a:ea typeface="Cambria" panose="02040503050406030204" pitchFamily="18" charset="0"/>
              </a:rPr>
              <a:t> </a:t>
            </a:r>
            <a:r>
              <a:rPr lang="el-GR" sz="2400" b="1" dirty="0" err="1">
                <a:solidFill>
                  <a:srgbClr val="C00000"/>
                </a:solidFill>
                <a:ea typeface="Cambria" panose="02040503050406030204" pitchFamily="18" charset="0"/>
              </a:rPr>
              <a:t>inhibitors</a:t>
            </a:r>
            <a:r>
              <a:rPr lang="el-GR" sz="2400" b="1" dirty="0">
                <a:solidFill>
                  <a:srgbClr val="C00000"/>
                </a:solidFill>
                <a:ea typeface="Cambria" panose="02040503050406030204" pitchFamily="18" charset="0"/>
              </a:rPr>
              <a:t>»)</a:t>
            </a:r>
            <a:endParaRPr lang="en-US" sz="2400" b="1" dirty="0">
              <a:solidFill>
                <a:srgbClr val="C00000"/>
              </a:solidFill>
            </a:endParaRPr>
          </a:p>
        </p:txBody>
      </p:sp>
      <p:sp>
        <p:nvSpPr>
          <p:cNvPr id="4" name="Ορθογώνιο 3">
            <a:extLst>
              <a:ext uri="{FF2B5EF4-FFF2-40B4-BE49-F238E27FC236}">
                <a16:creationId xmlns:a16="http://schemas.microsoft.com/office/drawing/2014/main" id="{1F06685B-0D26-42D3-99B7-6468EE720AEE}"/>
              </a:ext>
            </a:extLst>
          </p:cNvPr>
          <p:cNvSpPr/>
          <p:nvPr/>
        </p:nvSpPr>
        <p:spPr>
          <a:xfrm>
            <a:off x="208002" y="6294770"/>
            <a:ext cx="11693720" cy="707886"/>
          </a:xfrm>
          <a:prstGeom prst="rect">
            <a:avLst/>
          </a:prstGeom>
        </p:spPr>
        <p:txBody>
          <a:bodyPr wrap="square">
            <a:spAutoFit/>
          </a:bodyPr>
          <a:lstStyle/>
          <a:p>
            <a:r>
              <a:rPr lang="en-US" sz="1000" b="1" dirty="0" err="1">
                <a:solidFill>
                  <a:schemeClr val="accent5">
                    <a:lumMod val="50000"/>
                  </a:schemeClr>
                </a:solidFill>
              </a:rPr>
              <a:t>KaraL.Davis,Archana</a:t>
            </a:r>
            <a:r>
              <a:rPr lang="el-GR" sz="1000" b="1" dirty="0">
                <a:solidFill>
                  <a:schemeClr val="accent5">
                    <a:lumMod val="50000"/>
                  </a:schemeClr>
                </a:solidFill>
              </a:rPr>
              <a:t> </a:t>
            </a:r>
            <a:r>
              <a:rPr lang="en-US" sz="1000" b="1" dirty="0" err="1">
                <a:solidFill>
                  <a:schemeClr val="accent5">
                    <a:lumMod val="50000"/>
                  </a:schemeClr>
                </a:solidFill>
              </a:rPr>
              <a:t>M.Agarwal,and</a:t>
            </a:r>
            <a:r>
              <a:rPr lang="el-GR" sz="1000" b="1" dirty="0">
                <a:solidFill>
                  <a:schemeClr val="accent5">
                    <a:lumMod val="50000"/>
                  </a:schemeClr>
                </a:solidFill>
              </a:rPr>
              <a:t> </a:t>
            </a:r>
            <a:r>
              <a:rPr lang="en-US" sz="1000" b="1" dirty="0">
                <a:solidFill>
                  <a:schemeClr val="accent5">
                    <a:lumMod val="50000"/>
                  </a:schemeClr>
                </a:solidFill>
              </a:rPr>
              <a:t>Anupam</a:t>
            </a:r>
            <a:r>
              <a:rPr lang="el-GR" sz="1000" b="1" dirty="0">
                <a:solidFill>
                  <a:schemeClr val="accent5">
                    <a:lumMod val="50000"/>
                  </a:schemeClr>
                </a:solidFill>
              </a:rPr>
              <a:t> </a:t>
            </a:r>
            <a:r>
              <a:rPr lang="en-US" sz="1000" b="1" dirty="0">
                <a:solidFill>
                  <a:schemeClr val="accent5">
                    <a:lumMod val="50000"/>
                  </a:schemeClr>
                </a:solidFill>
              </a:rPr>
              <a:t>R.Verma</a:t>
            </a:r>
            <a:r>
              <a:rPr lang="el-GR" sz="1000" b="1" dirty="0">
                <a:solidFill>
                  <a:schemeClr val="accent5">
                    <a:lumMod val="50000"/>
                  </a:schemeClr>
                </a:solidFill>
              </a:rPr>
              <a:t>  </a:t>
            </a:r>
            <a:r>
              <a:rPr lang="en-US" sz="1000" b="1" dirty="0">
                <a:solidFill>
                  <a:schemeClr val="accent5">
                    <a:lumMod val="50000"/>
                  </a:schemeClr>
                </a:solidFill>
              </a:rPr>
              <a:t>Check</a:t>
            </a:r>
            <a:r>
              <a:rPr lang="el-GR" sz="1000" b="1" dirty="0">
                <a:solidFill>
                  <a:schemeClr val="accent5">
                    <a:lumMod val="50000"/>
                  </a:schemeClr>
                </a:solidFill>
              </a:rPr>
              <a:t> </a:t>
            </a:r>
            <a:r>
              <a:rPr lang="en-US" sz="1000" b="1" dirty="0">
                <a:solidFill>
                  <a:schemeClr val="accent5">
                    <a:lumMod val="50000"/>
                  </a:schemeClr>
                </a:solidFill>
              </a:rPr>
              <a:t>point</a:t>
            </a:r>
            <a:r>
              <a:rPr lang="el-GR" sz="1000" b="1" dirty="0">
                <a:solidFill>
                  <a:schemeClr val="accent5">
                    <a:lumMod val="50000"/>
                  </a:schemeClr>
                </a:solidFill>
              </a:rPr>
              <a:t> </a:t>
            </a:r>
            <a:r>
              <a:rPr lang="en-US" sz="1000" b="1" dirty="0">
                <a:solidFill>
                  <a:schemeClr val="accent5">
                    <a:lumMod val="50000"/>
                  </a:schemeClr>
                </a:solidFill>
              </a:rPr>
              <a:t>inhibition</a:t>
            </a:r>
            <a:r>
              <a:rPr lang="el-GR" sz="1000" b="1" dirty="0">
                <a:solidFill>
                  <a:schemeClr val="accent5">
                    <a:lumMod val="50000"/>
                  </a:schemeClr>
                </a:solidFill>
              </a:rPr>
              <a:t> </a:t>
            </a:r>
            <a:r>
              <a:rPr lang="en-US" sz="1000" b="1" dirty="0">
                <a:solidFill>
                  <a:schemeClr val="accent5">
                    <a:lumMod val="50000"/>
                  </a:schemeClr>
                </a:solidFill>
              </a:rPr>
              <a:t>in</a:t>
            </a:r>
            <a:r>
              <a:rPr lang="el-GR" sz="1000" b="1" dirty="0">
                <a:solidFill>
                  <a:schemeClr val="accent5">
                    <a:lumMod val="50000"/>
                  </a:schemeClr>
                </a:solidFill>
              </a:rPr>
              <a:t> </a:t>
            </a:r>
            <a:r>
              <a:rPr lang="en-US" sz="1000" b="1" dirty="0">
                <a:solidFill>
                  <a:schemeClr val="accent5">
                    <a:lumMod val="50000"/>
                  </a:schemeClr>
                </a:solidFill>
              </a:rPr>
              <a:t>pediatric</a:t>
            </a:r>
            <a:r>
              <a:rPr lang="el-GR" sz="1000" b="1" dirty="0">
                <a:solidFill>
                  <a:schemeClr val="accent5">
                    <a:lumMod val="50000"/>
                  </a:schemeClr>
                </a:solidFill>
              </a:rPr>
              <a:t> </a:t>
            </a:r>
            <a:r>
              <a:rPr lang="en-US" sz="1000" b="1" dirty="0" err="1">
                <a:solidFill>
                  <a:schemeClr val="accent5">
                    <a:lumMod val="50000"/>
                  </a:schemeClr>
                </a:solidFill>
              </a:rPr>
              <a:t>hematologicmalignancie</a:t>
            </a:r>
            <a:r>
              <a:rPr lang="en-GB" sz="1000" b="1" dirty="0">
                <a:solidFill>
                  <a:schemeClr val="accent5">
                    <a:lumMod val="50000"/>
                  </a:schemeClr>
                </a:solidFill>
              </a:rPr>
              <a:t>s</a:t>
            </a:r>
            <a:r>
              <a:rPr lang="el-GR" sz="1000" b="1" dirty="0">
                <a:solidFill>
                  <a:schemeClr val="accent5">
                    <a:lumMod val="50000"/>
                  </a:schemeClr>
                </a:solidFill>
              </a:rPr>
              <a:t>  </a:t>
            </a:r>
            <a:r>
              <a:rPr lang="en-US" sz="1000" b="1" dirty="0">
                <a:solidFill>
                  <a:schemeClr val="accent5">
                    <a:lumMod val="50000"/>
                  </a:schemeClr>
                </a:solidFill>
                <a:latin typeface="Cambria" panose="02040503050406030204" pitchFamily="18" charset="0"/>
                <a:ea typeface="Cambria" panose="02040503050406030204" pitchFamily="18" charset="0"/>
              </a:rPr>
              <a:t>PEDIATRIC HEMATOLOGY AND ONCOLOGY /doi.org/</a:t>
            </a:r>
            <a:r>
              <a:rPr lang="el-GR" sz="1000" b="1" dirty="0">
                <a:solidFill>
                  <a:schemeClr val="accent5">
                    <a:lumMod val="50000"/>
                  </a:schemeClr>
                </a:solidFill>
                <a:latin typeface="Cambria" panose="02040503050406030204" pitchFamily="18" charset="0"/>
                <a:ea typeface="Cambria" panose="02040503050406030204" pitchFamily="18" charset="0"/>
              </a:rPr>
              <a:t> 10.1080/08880018.2017.1383542</a:t>
            </a:r>
            <a:endParaRPr lang="el-GR" sz="1000" b="1" dirty="0">
              <a:solidFill>
                <a:schemeClr val="accent5">
                  <a:lumMod val="50000"/>
                </a:schemeClr>
              </a:solidFill>
            </a:endParaRPr>
          </a:p>
          <a:p>
            <a:endParaRPr lang="el-GR" sz="1000" b="1" dirty="0">
              <a:solidFill>
                <a:schemeClr val="accent5">
                  <a:lumMod val="50000"/>
                </a:schemeClr>
              </a:solidFill>
            </a:endParaRPr>
          </a:p>
          <a:p>
            <a:r>
              <a:rPr lang="el-GR" sz="1000" b="1" dirty="0">
                <a:solidFill>
                  <a:schemeClr val="accent5">
                    <a:lumMod val="50000"/>
                  </a:schemeClr>
                </a:solidFill>
              </a:rPr>
              <a:t>   </a:t>
            </a:r>
          </a:p>
        </p:txBody>
      </p:sp>
      <p:pic>
        <p:nvPicPr>
          <p:cNvPr id="14" name="Picture 13">
            <a:extLst>
              <a:ext uri="{FF2B5EF4-FFF2-40B4-BE49-F238E27FC236}">
                <a16:creationId xmlns:a16="http://schemas.microsoft.com/office/drawing/2014/main" id="{E4B68ECC-9F57-4E4D-87FC-E88E11F9931F}"/>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0749" y="279353"/>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Εικόνα 14">
            <a:extLst>
              <a:ext uri="{FF2B5EF4-FFF2-40B4-BE49-F238E27FC236}">
                <a16:creationId xmlns:a16="http://schemas.microsoft.com/office/drawing/2014/main" id="{C5AAE382-8DF3-48FC-B554-EE32A5A9EEA2}"/>
              </a:ext>
            </a:extLst>
          </p:cNvPr>
          <p:cNvPicPr>
            <a:picLocks noChangeAspect="1"/>
          </p:cNvPicPr>
          <p:nvPr/>
        </p:nvPicPr>
        <p:blipFill rotWithShape="1">
          <a:blip r:embed="rId3"/>
          <a:srcRect l="44729"/>
          <a:stretch/>
        </p:blipFill>
        <p:spPr>
          <a:xfrm>
            <a:off x="667265" y="1606115"/>
            <a:ext cx="4835611" cy="3624914"/>
          </a:xfrm>
          <a:prstGeom prst="rect">
            <a:avLst/>
          </a:prstGeom>
        </p:spPr>
      </p:pic>
      <p:pic>
        <p:nvPicPr>
          <p:cNvPr id="16" name="Εικόνα 15" descr="Εικόνα που περιέχει κείμενο&#10;&#10;Περιγραφή που δημιουργήθηκε αυτόματα">
            <a:extLst>
              <a:ext uri="{FF2B5EF4-FFF2-40B4-BE49-F238E27FC236}">
                <a16:creationId xmlns:a16="http://schemas.microsoft.com/office/drawing/2014/main" id="{7EFC6480-555E-4007-A7EA-666B33AE6BE1}"/>
              </a:ext>
            </a:extLst>
          </p:cNvPr>
          <p:cNvPicPr>
            <a:picLocks noChangeAspect="1"/>
          </p:cNvPicPr>
          <p:nvPr/>
        </p:nvPicPr>
        <p:blipFill>
          <a:blip r:embed="rId4"/>
          <a:stretch>
            <a:fillRect/>
          </a:stretch>
        </p:blipFill>
        <p:spPr>
          <a:xfrm>
            <a:off x="6689125" y="1606114"/>
            <a:ext cx="4914546" cy="3624915"/>
          </a:xfrm>
          <a:prstGeom prst="rect">
            <a:avLst/>
          </a:prstGeom>
        </p:spPr>
      </p:pic>
    </p:spTree>
    <p:extLst>
      <p:ext uri="{BB962C8B-B14F-4D97-AF65-F5344CB8AC3E}">
        <p14:creationId xmlns:p14="http://schemas.microsoft.com/office/powerpoint/2010/main" val="26383736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711B7B-B3C5-488C-83D0-B346018CE20F}"/>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0749" y="279353"/>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A9551829-665F-43B7-8442-CA9186C96B13}"/>
              </a:ext>
            </a:extLst>
          </p:cNvPr>
          <p:cNvSpPr/>
          <p:nvPr/>
        </p:nvSpPr>
        <p:spPr>
          <a:xfrm>
            <a:off x="1806659" y="608270"/>
            <a:ext cx="2320122" cy="461665"/>
          </a:xfrm>
          <a:prstGeom prst="rect">
            <a:avLst/>
          </a:prstGeom>
        </p:spPr>
        <p:txBody>
          <a:bodyPr wrap="none">
            <a:spAutoFit/>
          </a:bodyPr>
          <a:lstStyle/>
          <a:p>
            <a:pPr algn="just"/>
            <a:r>
              <a:rPr lang="el-GR" sz="2400" b="1" dirty="0">
                <a:solidFill>
                  <a:schemeClr val="accent1">
                    <a:lumMod val="50000"/>
                  </a:schemeClr>
                </a:solidFill>
                <a:ea typeface="Cambria" panose="02040503050406030204" pitchFamily="18" charset="0"/>
              </a:rPr>
              <a:t>ΣΥΜΠΕΡΑΣΜΑΤΑ</a:t>
            </a:r>
          </a:p>
        </p:txBody>
      </p:sp>
      <p:sp>
        <p:nvSpPr>
          <p:cNvPr id="5" name="Ορθογώνιο 3">
            <a:extLst>
              <a:ext uri="{FF2B5EF4-FFF2-40B4-BE49-F238E27FC236}">
                <a16:creationId xmlns:a16="http://schemas.microsoft.com/office/drawing/2014/main" id="{DF109BB9-B59B-431C-84B8-273A4D998CFD}"/>
              </a:ext>
            </a:extLst>
          </p:cNvPr>
          <p:cNvSpPr/>
          <p:nvPr/>
        </p:nvSpPr>
        <p:spPr>
          <a:xfrm>
            <a:off x="472276" y="1589601"/>
            <a:ext cx="10795819" cy="4339650"/>
          </a:xfrm>
          <a:prstGeom prst="rect">
            <a:avLst/>
          </a:prstGeom>
        </p:spPr>
        <p:txBody>
          <a:bodyPr wrap="square">
            <a:spAutoFit/>
          </a:bodyPr>
          <a:lstStyle/>
          <a:p>
            <a:pPr marL="285750" indent="-285750" algn="just">
              <a:buClr>
                <a:schemeClr val="accent1">
                  <a:lumMod val="50000"/>
                </a:schemeClr>
              </a:buClr>
              <a:buFont typeface="Arial" panose="020B0604020202020204" pitchFamily="34" charset="0"/>
              <a:buChar char="•"/>
            </a:pPr>
            <a:endParaRPr lang="el-GR" b="1" dirty="0">
              <a:solidFill>
                <a:schemeClr val="accent1">
                  <a:lumMod val="50000"/>
                </a:schemeClr>
              </a:solidFill>
              <a:ea typeface="Cambria" panose="02040503050406030204" pitchFamily="18" charset="0"/>
            </a:endParaRPr>
          </a:p>
          <a:p>
            <a:pPr marL="342900" indent="-342900" algn="just">
              <a:buClr>
                <a:schemeClr val="accent1">
                  <a:lumMod val="50000"/>
                </a:schemeClr>
              </a:buClr>
              <a:buFont typeface="Arial" panose="020B0604020202020204" pitchFamily="34" charset="0"/>
              <a:buChar char="•"/>
            </a:pPr>
            <a:r>
              <a:rPr lang="el-GR" sz="2000" b="1" dirty="0">
                <a:solidFill>
                  <a:schemeClr val="accent1">
                    <a:lumMod val="50000"/>
                  </a:schemeClr>
                </a:solidFill>
                <a:ea typeface="Cambria" panose="02040503050406030204" pitchFamily="18" charset="0"/>
              </a:rPr>
              <a:t>Την τελευταία δεκαετία οι θεραπευτικές επιλογές για τους ασθενείς με λέμφωμα διαρκώς αυξάνονται πολλά νέα φάρμακα έχουν πάρει έγκριση ως θεραπεία  όχι μόνο δεύτερης ή τρίτης γραμμής αλλά και πρώτης γραμμής </a:t>
            </a:r>
          </a:p>
          <a:p>
            <a:pPr marL="342900" indent="-342900" algn="just">
              <a:buClr>
                <a:schemeClr val="accent1">
                  <a:lumMod val="50000"/>
                </a:schemeClr>
              </a:buClr>
              <a:buFont typeface="Arial" panose="020B0604020202020204" pitchFamily="34" charset="0"/>
              <a:buChar char="•"/>
            </a:pPr>
            <a:endParaRPr lang="el-GR" sz="2000" b="1" dirty="0">
              <a:solidFill>
                <a:schemeClr val="accent1">
                  <a:lumMod val="50000"/>
                </a:schemeClr>
              </a:solidFill>
              <a:ea typeface="Cambria" panose="02040503050406030204" pitchFamily="18" charset="0"/>
            </a:endParaRPr>
          </a:p>
          <a:p>
            <a:pPr marL="342900" indent="-342900" algn="just">
              <a:buClr>
                <a:schemeClr val="accent1">
                  <a:lumMod val="50000"/>
                </a:schemeClr>
              </a:buClr>
              <a:buFont typeface="Arial" panose="020B0604020202020204" pitchFamily="34" charset="0"/>
              <a:buChar char="•"/>
            </a:pPr>
            <a:r>
              <a:rPr lang="el-GR" sz="2000" b="1" dirty="0">
                <a:solidFill>
                  <a:schemeClr val="accent1">
                    <a:lumMod val="50000"/>
                  </a:schemeClr>
                </a:solidFill>
                <a:ea typeface="Cambria" panose="02040503050406030204" pitchFamily="18" charset="0"/>
              </a:rPr>
              <a:t>Είναι μια νέα αρχή, συνοδευόμενη από τεράστιο ενθουσιασμό καθώς πρόκειται για ένα βήμα-ορόσημο και μία “αλλαγή πορείας“ στην αντιμετώπιση των αιματολογικών κακοηθειών</a:t>
            </a:r>
          </a:p>
          <a:p>
            <a:pPr marL="342900" indent="-342900" algn="just">
              <a:buClr>
                <a:schemeClr val="accent1">
                  <a:lumMod val="50000"/>
                </a:schemeClr>
              </a:buClr>
              <a:buFont typeface="Arial" panose="020B0604020202020204" pitchFamily="34" charset="0"/>
              <a:buChar char="•"/>
            </a:pPr>
            <a:endParaRPr lang="el-GR" sz="2000" b="1" dirty="0">
              <a:solidFill>
                <a:schemeClr val="accent1">
                  <a:lumMod val="50000"/>
                </a:schemeClr>
              </a:solidFill>
              <a:ea typeface="Cambria" panose="02040503050406030204" pitchFamily="18" charset="0"/>
            </a:endParaRPr>
          </a:p>
          <a:p>
            <a:pPr marL="342900" indent="-342900" algn="just">
              <a:buClr>
                <a:schemeClr val="accent1">
                  <a:lumMod val="50000"/>
                </a:schemeClr>
              </a:buClr>
              <a:buFont typeface="Arial" panose="020B0604020202020204" pitchFamily="34" charset="0"/>
              <a:buChar char="•"/>
            </a:pPr>
            <a:r>
              <a:rPr lang="el-GR" sz="2000" b="1" dirty="0">
                <a:solidFill>
                  <a:schemeClr val="accent1">
                    <a:lumMod val="50000"/>
                  </a:schemeClr>
                </a:solidFill>
                <a:ea typeface="Cambria" panose="02040503050406030204" pitchFamily="18" charset="0"/>
              </a:rPr>
              <a:t>Τα αποτελέσματα από την εφαρμογή των νεότερων φαρμάκων που έχουν </a:t>
            </a:r>
            <a:r>
              <a:rPr lang="el-GR" sz="2000" b="1" dirty="0" err="1">
                <a:solidFill>
                  <a:schemeClr val="accent1">
                    <a:lumMod val="50000"/>
                  </a:schemeClr>
                </a:solidFill>
                <a:ea typeface="Cambria" panose="02040503050406030204" pitchFamily="18" charset="0"/>
              </a:rPr>
              <a:t>στοχευμένη</a:t>
            </a:r>
            <a:r>
              <a:rPr lang="el-GR" sz="2000" b="1" dirty="0">
                <a:solidFill>
                  <a:schemeClr val="accent1">
                    <a:lumMod val="50000"/>
                  </a:schemeClr>
                </a:solidFill>
                <a:ea typeface="Cambria" panose="02040503050406030204" pitchFamily="18" charset="0"/>
              </a:rPr>
              <a:t> δράση είναι περισσότερο από ενθαρρυντικά</a:t>
            </a:r>
          </a:p>
          <a:p>
            <a:pPr marL="342900" indent="-342900" algn="just">
              <a:buClr>
                <a:schemeClr val="accent1">
                  <a:lumMod val="50000"/>
                </a:schemeClr>
              </a:buClr>
              <a:buFont typeface="Arial" panose="020B0604020202020204" pitchFamily="34" charset="0"/>
              <a:buChar char="•"/>
            </a:pPr>
            <a:endParaRPr lang="el-GR" sz="2000" b="1" dirty="0">
              <a:solidFill>
                <a:schemeClr val="accent1">
                  <a:lumMod val="50000"/>
                </a:schemeClr>
              </a:solidFill>
              <a:ea typeface="Cambria" panose="02040503050406030204" pitchFamily="18" charset="0"/>
            </a:endParaRPr>
          </a:p>
          <a:p>
            <a:pPr marL="342900" indent="-342900" algn="just">
              <a:buClr>
                <a:schemeClr val="accent1">
                  <a:lumMod val="50000"/>
                </a:schemeClr>
              </a:buClr>
              <a:buFont typeface="Arial" panose="020B0604020202020204" pitchFamily="34" charset="0"/>
              <a:buChar char="•"/>
            </a:pPr>
            <a:r>
              <a:rPr lang="el-GR" sz="2000" b="1" dirty="0">
                <a:solidFill>
                  <a:schemeClr val="accent1">
                    <a:lumMod val="50000"/>
                  </a:schemeClr>
                </a:solidFill>
                <a:ea typeface="Cambria" panose="02040503050406030204" pitchFamily="18" charset="0"/>
              </a:rPr>
              <a:t>Στόχος είναι η βελτιστοποίηση του θεραπευτικού αποτελέσματος με την εμφάνιση των λιγότερων παρενεργειών</a:t>
            </a:r>
          </a:p>
          <a:p>
            <a:pPr marL="285750" indent="-285750" algn="just">
              <a:buClr>
                <a:schemeClr val="accent1">
                  <a:lumMod val="50000"/>
                </a:schemeClr>
              </a:buClr>
              <a:buFont typeface="Arial" panose="020B0604020202020204" pitchFamily="34" charset="0"/>
              <a:buChar char="•"/>
            </a:pPr>
            <a:endParaRPr lang="el-GR" b="1" dirty="0">
              <a:solidFill>
                <a:schemeClr val="accent1">
                  <a:lumMod val="50000"/>
                </a:schemeClr>
              </a:solidFill>
              <a:ea typeface="Cambria" panose="02040503050406030204" pitchFamily="18" charset="0"/>
            </a:endParaRPr>
          </a:p>
        </p:txBody>
      </p:sp>
    </p:spTree>
    <p:extLst>
      <p:ext uri="{BB962C8B-B14F-4D97-AF65-F5344CB8AC3E}">
        <p14:creationId xmlns:p14="http://schemas.microsoft.com/office/powerpoint/2010/main" val="21284614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1693B1FB-F305-45BA-A43F-5E58BD25CAE6}"/>
              </a:ext>
            </a:extLst>
          </p:cNvPr>
          <p:cNvSpPr/>
          <p:nvPr/>
        </p:nvSpPr>
        <p:spPr>
          <a:xfrm>
            <a:off x="519499" y="1782435"/>
            <a:ext cx="10971461" cy="3139321"/>
          </a:xfrm>
          <a:prstGeom prst="rect">
            <a:avLst/>
          </a:prstGeom>
        </p:spPr>
        <p:txBody>
          <a:bodyPr wrap="square">
            <a:spAutoFit/>
          </a:bodyPr>
          <a:lstStyle/>
          <a:p>
            <a:pPr marL="342900" indent="-342900" algn="just">
              <a:buClr>
                <a:schemeClr val="accent1">
                  <a:lumMod val="50000"/>
                </a:schemeClr>
              </a:buClr>
              <a:buFont typeface="Arial" panose="020B0604020202020204" pitchFamily="34" charset="0"/>
              <a:buChar char="•"/>
            </a:pPr>
            <a:r>
              <a:rPr lang="el-GR" sz="2000" b="1" dirty="0">
                <a:solidFill>
                  <a:schemeClr val="accent1">
                    <a:lumMod val="50000"/>
                  </a:schemeClr>
                </a:solidFill>
                <a:ea typeface="Cambria" panose="02040503050406030204" pitchFamily="18" charset="0"/>
              </a:rPr>
              <a:t>Η ενίσχυση της ανοσολογικής απάντησης του οργανισμού κατά των καρκινικών κυττάρων φαίνεται να είναι η πιο συναρπαστική πρόοδος στην αντιμετώπιση του καρκίνου τα τελευταία χρόνια και </a:t>
            </a:r>
          </a:p>
          <a:p>
            <a:pPr marL="342900" indent="-342900" algn="just">
              <a:buClr>
                <a:schemeClr val="accent1">
                  <a:lumMod val="50000"/>
                </a:schemeClr>
              </a:buClr>
              <a:buFont typeface="Arial" panose="020B0604020202020204" pitchFamily="34" charset="0"/>
              <a:buChar char="•"/>
            </a:pPr>
            <a:endParaRPr lang="el-GR" sz="2000" b="1" dirty="0">
              <a:solidFill>
                <a:schemeClr val="accent1">
                  <a:lumMod val="50000"/>
                </a:schemeClr>
              </a:solidFill>
              <a:ea typeface="Cambria" panose="02040503050406030204" pitchFamily="18" charset="0"/>
            </a:endParaRPr>
          </a:p>
          <a:p>
            <a:pPr marL="342900" indent="-342900" algn="just">
              <a:buClr>
                <a:schemeClr val="accent1">
                  <a:lumMod val="50000"/>
                </a:schemeClr>
              </a:buClr>
              <a:buFont typeface="Arial" panose="020B0604020202020204" pitchFamily="34" charset="0"/>
              <a:buChar char="•"/>
            </a:pPr>
            <a:r>
              <a:rPr lang="el-GR" sz="2000" b="1" dirty="0">
                <a:solidFill>
                  <a:schemeClr val="accent1">
                    <a:lumMod val="50000"/>
                  </a:schemeClr>
                </a:solidFill>
                <a:ea typeface="Cambria" panose="02040503050406030204" pitchFamily="18" charset="0"/>
              </a:rPr>
              <a:t>Παρά το γεγονός ότι πολλά ερωτήματα παραμένουν αναπάντητα έχει ήδη αλλάξει τη θεραπευτική προσέγγιση</a:t>
            </a:r>
          </a:p>
          <a:p>
            <a:pPr marL="342900" indent="-342900" algn="just">
              <a:buClr>
                <a:schemeClr val="accent1">
                  <a:lumMod val="50000"/>
                </a:schemeClr>
              </a:buClr>
              <a:buFont typeface="Arial" panose="020B0604020202020204" pitchFamily="34" charset="0"/>
              <a:buChar char="•"/>
            </a:pPr>
            <a:endParaRPr lang="el-GR" sz="2000" b="1" dirty="0">
              <a:solidFill>
                <a:schemeClr val="accent1">
                  <a:lumMod val="50000"/>
                </a:schemeClr>
              </a:solidFill>
              <a:ea typeface="Cambria" panose="02040503050406030204" pitchFamily="18" charset="0"/>
            </a:endParaRPr>
          </a:p>
          <a:p>
            <a:pPr marL="342900" indent="-342900" algn="just">
              <a:buClr>
                <a:schemeClr val="accent1">
                  <a:lumMod val="50000"/>
                </a:schemeClr>
              </a:buClr>
              <a:buFont typeface="Arial" panose="020B0604020202020204" pitchFamily="34" charset="0"/>
              <a:buChar char="•"/>
            </a:pPr>
            <a:r>
              <a:rPr lang="el-GR" sz="2000" b="1" dirty="0">
                <a:solidFill>
                  <a:schemeClr val="accent1">
                    <a:lumMod val="50000"/>
                  </a:schemeClr>
                </a:solidFill>
                <a:ea typeface="Cambria" panose="02040503050406030204" pitchFamily="18" charset="0"/>
              </a:rPr>
              <a:t>Η κλασσική ΧΜΘ στην παρούσα φάση αποτελεί ακόμη το </a:t>
            </a:r>
            <a:r>
              <a:rPr lang="en-US" sz="2000" b="1" dirty="0">
                <a:solidFill>
                  <a:schemeClr val="accent1">
                    <a:lumMod val="50000"/>
                  </a:schemeClr>
                </a:solidFill>
                <a:ea typeface="Cambria" panose="02040503050406030204" pitchFamily="18" charset="0"/>
              </a:rPr>
              <a:t>Gold Standard </a:t>
            </a:r>
            <a:r>
              <a:rPr lang="el-GR" sz="2000" b="1" dirty="0">
                <a:solidFill>
                  <a:schemeClr val="accent1">
                    <a:lumMod val="50000"/>
                  </a:schemeClr>
                </a:solidFill>
                <a:ea typeface="Cambria" panose="02040503050406030204" pitchFamily="18" charset="0"/>
              </a:rPr>
              <a:t>για την αντιμετώπιση των ασθενών, εντούτοις όλο και αυξάνονται τα δεδομένα για την αξία των νεότερων θεραπειών</a:t>
            </a:r>
          </a:p>
          <a:p>
            <a:pPr marL="285750" indent="-285750" algn="just">
              <a:buClr>
                <a:schemeClr val="accent1">
                  <a:lumMod val="50000"/>
                </a:schemeClr>
              </a:buClr>
              <a:buFont typeface="Arial" panose="020B0604020202020204" pitchFamily="34" charset="0"/>
              <a:buChar char="•"/>
            </a:pPr>
            <a:endParaRPr lang="el-GR" b="1" dirty="0">
              <a:solidFill>
                <a:schemeClr val="accent1">
                  <a:lumMod val="50000"/>
                </a:schemeClr>
              </a:solidFill>
              <a:ea typeface="Cambria" panose="02040503050406030204" pitchFamily="18" charset="0"/>
            </a:endParaRPr>
          </a:p>
        </p:txBody>
      </p:sp>
      <p:pic>
        <p:nvPicPr>
          <p:cNvPr id="3" name="Picture 2">
            <a:extLst>
              <a:ext uri="{FF2B5EF4-FFF2-40B4-BE49-F238E27FC236}">
                <a16:creationId xmlns:a16="http://schemas.microsoft.com/office/drawing/2014/main" id="{5D711B7B-B3C5-488C-83D0-B346018CE20F}"/>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0749" y="279353"/>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A9551829-665F-43B7-8442-CA9186C96B13}"/>
              </a:ext>
            </a:extLst>
          </p:cNvPr>
          <p:cNvSpPr/>
          <p:nvPr/>
        </p:nvSpPr>
        <p:spPr>
          <a:xfrm>
            <a:off x="1806659" y="608270"/>
            <a:ext cx="2320122" cy="461665"/>
          </a:xfrm>
          <a:prstGeom prst="rect">
            <a:avLst/>
          </a:prstGeom>
        </p:spPr>
        <p:txBody>
          <a:bodyPr wrap="none">
            <a:spAutoFit/>
          </a:bodyPr>
          <a:lstStyle/>
          <a:p>
            <a:pPr algn="just"/>
            <a:r>
              <a:rPr lang="el-GR" sz="2400" b="1" dirty="0">
                <a:solidFill>
                  <a:schemeClr val="accent1">
                    <a:lumMod val="50000"/>
                  </a:schemeClr>
                </a:solidFill>
                <a:ea typeface="Cambria" panose="02040503050406030204" pitchFamily="18" charset="0"/>
              </a:rPr>
              <a:t>ΣΥΜΠΕΡΑΣΜΑΤΑ</a:t>
            </a:r>
          </a:p>
        </p:txBody>
      </p:sp>
    </p:spTree>
    <p:extLst>
      <p:ext uri="{BB962C8B-B14F-4D97-AF65-F5344CB8AC3E}">
        <p14:creationId xmlns:p14="http://schemas.microsoft.com/office/powerpoint/2010/main" val="4182838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670DDCD-C6EF-4081-9526-437C06771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pic>
        <p:nvPicPr>
          <p:cNvPr id="2" name="Εικόνα 1">
            <a:extLst>
              <a:ext uri="{FF2B5EF4-FFF2-40B4-BE49-F238E27FC236}">
                <a16:creationId xmlns:a16="http://schemas.microsoft.com/office/drawing/2014/main" id="{83ECD71E-0321-4EE6-88CF-71E5671F274A}"/>
              </a:ext>
            </a:extLst>
          </p:cNvPr>
          <p:cNvPicPr>
            <a:picLocks noChangeAspect="1"/>
          </p:cNvPicPr>
          <p:nvPr/>
        </p:nvPicPr>
        <p:blipFill rotWithShape="1">
          <a:blip r:embed="rId2"/>
          <a:srcRect t="859" r="1" b="20352"/>
          <a:stretch/>
        </p:blipFill>
        <p:spPr>
          <a:xfrm>
            <a:off x="20" y="10"/>
            <a:ext cx="6095979" cy="6340632"/>
          </a:xfrm>
          <a:prstGeom prst="rect">
            <a:avLst/>
          </a:prstGeom>
        </p:spPr>
      </p:pic>
      <p:pic>
        <p:nvPicPr>
          <p:cNvPr id="4" name="Εικόνα 3">
            <a:extLst>
              <a:ext uri="{FF2B5EF4-FFF2-40B4-BE49-F238E27FC236}">
                <a16:creationId xmlns:a16="http://schemas.microsoft.com/office/drawing/2014/main" id="{3D2F3C33-7455-42DC-A749-639B0B5B4AC8}"/>
              </a:ext>
            </a:extLst>
          </p:cNvPr>
          <p:cNvPicPr>
            <a:picLocks noChangeAspect="1"/>
          </p:cNvPicPr>
          <p:nvPr/>
        </p:nvPicPr>
        <p:blipFill rotWithShape="1">
          <a:blip r:embed="rId3"/>
          <a:srcRect l="17503" t="18629" r="35891" b="26342"/>
          <a:stretch/>
        </p:blipFill>
        <p:spPr>
          <a:xfrm>
            <a:off x="7138219" y="2311929"/>
            <a:ext cx="4267200" cy="3489103"/>
          </a:xfrm>
          <a:prstGeom prst="rect">
            <a:avLst/>
          </a:prstGeom>
        </p:spPr>
      </p:pic>
      <p:sp>
        <p:nvSpPr>
          <p:cNvPr id="32" name="Rectangle 31">
            <a:extLst>
              <a:ext uri="{FF2B5EF4-FFF2-40B4-BE49-F238E27FC236}">
                <a16:creationId xmlns:a16="http://schemas.microsoft.com/office/drawing/2014/main" id="{64122D1E-EDF8-4527-BABA-039E4CB6F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3893721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B0FCAE0-5C20-4E47-9494-257A233DC2C8}"/>
              </a:ext>
            </a:extLst>
          </p:cNvPr>
          <p:cNvSpPr txBox="1"/>
          <p:nvPr/>
        </p:nvSpPr>
        <p:spPr>
          <a:xfrm>
            <a:off x="9421526" y="123374"/>
            <a:ext cx="2568347" cy="470612"/>
          </a:xfrm>
          <a:prstGeom prst="rect">
            <a:avLst/>
          </a:prstGeom>
          <a:noFill/>
        </p:spPr>
        <p:txBody>
          <a:bodyPr wrap="square">
            <a:spAutoFit/>
          </a:bodyPr>
          <a:lstStyle/>
          <a:p>
            <a:pPr algn="ctr"/>
            <a:r>
              <a:rPr lang="el-GR" sz="2400" b="1" i="0" dirty="0">
                <a:solidFill>
                  <a:schemeClr val="accent1">
                    <a:lumMod val="50000"/>
                  </a:schemeClr>
                </a:solidFill>
                <a:effectLst/>
              </a:rPr>
              <a:t>Επιδημιολογία</a:t>
            </a:r>
            <a:endParaRPr lang="el-GR" sz="2400" dirty="0">
              <a:solidFill>
                <a:schemeClr val="accent1">
                  <a:lumMod val="50000"/>
                </a:schemeClr>
              </a:solidFill>
            </a:endParaRPr>
          </a:p>
        </p:txBody>
      </p:sp>
      <p:sp>
        <p:nvSpPr>
          <p:cNvPr id="8" name="TextBox 7">
            <a:extLst>
              <a:ext uri="{FF2B5EF4-FFF2-40B4-BE49-F238E27FC236}">
                <a16:creationId xmlns:a16="http://schemas.microsoft.com/office/drawing/2014/main" id="{D7E0C840-5B3B-4313-A4FA-DED8C6C94E6C}"/>
              </a:ext>
            </a:extLst>
          </p:cNvPr>
          <p:cNvSpPr txBox="1"/>
          <p:nvPr/>
        </p:nvSpPr>
        <p:spPr>
          <a:xfrm>
            <a:off x="0" y="1039814"/>
            <a:ext cx="5713156" cy="923330"/>
          </a:xfrm>
          <a:prstGeom prst="rect">
            <a:avLst/>
          </a:prstGeom>
          <a:noFill/>
        </p:spPr>
        <p:txBody>
          <a:bodyPr wrap="square">
            <a:spAutoFit/>
          </a:bodyPr>
          <a:lstStyle/>
          <a:p>
            <a:pPr>
              <a:buClr>
                <a:schemeClr val="accent1">
                  <a:lumMod val="50000"/>
                </a:schemeClr>
              </a:buClr>
            </a:pPr>
            <a:endParaRPr lang="el-GR" b="1" dirty="0">
              <a:solidFill>
                <a:schemeClr val="accent1">
                  <a:lumMod val="50000"/>
                </a:schemeClr>
              </a:solidFill>
            </a:endParaRPr>
          </a:p>
          <a:p>
            <a:pPr marL="285750" indent="-285750">
              <a:buClr>
                <a:schemeClr val="accent1">
                  <a:lumMod val="50000"/>
                </a:schemeClr>
              </a:buClr>
              <a:buFont typeface="Arial" panose="020B0604020202020204" pitchFamily="34" charset="0"/>
              <a:buChar char="•"/>
            </a:pPr>
            <a:r>
              <a:rPr lang="el-GR" dirty="0">
                <a:solidFill>
                  <a:schemeClr val="accent1">
                    <a:lumMod val="50000"/>
                  </a:schemeClr>
                </a:solidFill>
              </a:rPr>
              <a:t>Αποτελούν το </a:t>
            </a:r>
            <a:r>
              <a:rPr lang="el-GR" b="1" i="1" dirty="0">
                <a:solidFill>
                  <a:schemeClr val="accent1">
                    <a:lumMod val="50000"/>
                  </a:schemeClr>
                </a:solidFill>
              </a:rPr>
              <a:t>0,5% επί του συνόλου των κακοήθων όγκων</a:t>
            </a:r>
          </a:p>
        </p:txBody>
      </p:sp>
      <p:sp>
        <p:nvSpPr>
          <p:cNvPr id="9" name="TextBox 8">
            <a:extLst>
              <a:ext uri="{FF2B5EF4-FFF2-40B4-BE49-F238E27FC236}">
                <a16:creationId xmlns:a16="http://schemas.microsoft.com/office/drawing/2014/main" id="{37FF10A1-2823-48A7-9A1C-2396DBF745ED}"/>
              </a:ext>
            </a:extLst>
          </p:cNvPr>
          <p:cNvSpPr txBox="1"/>
          <p:nvPr/>
        </p:nvSpPr>
        <p:spPr>
          <a:xfrm>
            <a:off x="107835" y="2781698"/>
            <a:ext cx="7027081" cy="1015663"/>
          </a:xfrm>
          <a:prstGeom prst="rect">
            <a:avLst/>
          </a:prstGeom>
          <a:noFill/>
        </p:spPr>
        <p:txBody>
          <a:bodyPr wrap="square">
            <a:spAutoFit/>
          </a:bodyPr>
          <a:lstStyle/>
          <a:p>
            <a:pPr>
              <a:buClr>
                <a:schemeClr val="accent1">
                  <a:lumMod val="50000"/>
                </a:schemeClr>
              </a:buClr>
            </a:pPr>
            <a:r>
              <a:rPr lang="el-GR" sz="2000" b="1" dirty="0" err="1">
                <a:solidFill>
                  <a:schemeClr val="accent1">
                    <a:lumMod val="50000"/>
                  </a:schemeClr>
                </a:solidFill>
              </a:rPr>
              <a:t>Hodgkin</a:t>
            </a:r>
            <a:r>
              <a:rPr lang="el-GR" sz="2000" b="1" dirty="0">
                <a:solidFill>
                  <a:schemeClr val="accent1">
                    <a:lumMod val="50000"/>
                  </a:schemeClr>
                </a:solidFill>
              </a:rPr>
              <a:t> (ΝHL) λεμφώματα :</a:t>
            </a:r>
          </a:p>
          <a:p>
            <a:pPr algn="ctr">
              <a:buClr>
                <a:schemeClr val="accent1">
                  <a:lumMod val="50000"/>
                </a:schemeClr>
              </a:buClr>
            </a:pPr>
            <a:r>
              <a:rPr lang="el-GR" sz="2000" b="1" dirty="0">
                <a:solidFill>
                  <a:srgbClr val="C00000"/>
                </a:solidFill>
              </a:rPr>
              <a:t>Ρυθμός επίπτωσης ανά ηλικία</a:t>
            </a:r>
          </a:p>
          <a:p>
            <a:pPr>
              <a:buClr>
                <a:schemeClr val="accent1">
                  <a:lumMod val="50000"/>
                </a:schemeClr>
              </a:buClr>
            </a:pPr>
            <a:endParaRPr lang="el-GR" sz="2000" b="1" dirty="0">
              <a:solidFill>
                <a:schemeClr val="accent1">
                  <a:lumMod val="50000"/>
                </a:schemeClr>
              </a:solidFill>
            </a:endParaRPr>
          </a:p>
        </p:txBody>
      </p:sp>
      <p:sp>
        <p:nvSpPr>
          <p:cNvPr id="12" name="Βέλος: Δεξιό 11">
            <a:extLst>
              <a:ext uri="{FF2B5EF4-FFF2-40B4-BE49-F238E27FC236}">
                <a16:creationId xmlns:a16="http://schemas.microsoft.com/office/drawing/2014/main" id="{E1ECF9AF-C8A5-4079-935F-2675E48BDC50}"/>
              </a:ext>
            </a:extLst>
          </p:cNvPr>
          <p:cNvSpPr/>
          <p:nvPr/>
        </p:nvSpPr>
        <p:spPr>
          <a:xfrm>
            <a:off x="8934969" y="1884960"/>
            <a:ext cx="978408" cy="484632"/>
          </a:xfrm>
          <a:prstGeom prst="rightArrow">
            <a:avLst/>
          </a:prstGeom>
          <a:solidFill>
            <a:srgbClr val="00B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 name="Picture 3">
            <a:extLst>
              <a:ext uri="{FF2B5EF4-FFF2-40B4-BE49-F238E27FC236}">
                <a16:creationId xmlns:a16="http://schemas.microsoft.com/office/drawing/2014/main" id="{93820318-DAFB-45E0-87BC-05E6013D1B03}"/>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2457" y="221260"/>
            <a:ext cx="1010862" cy="102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Εικόνα 16">
            <a:extLst>
              <a:ext uri="{FF2B5EF4-FFF2-40B4-BE49-F238E27FC236}">
                <a16:creationId xmlns:a16="http://schemas.microsoft.com/office/drawing/2014/main" id="{834D408A-1B07-42D9-ACA4-9860A7F6C64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24432" t="3392" r="34680" b="5547"/>
          <a:stretch/>
        </p:blipFill>
        <p:spPr>
          <a:xfrm>
            <a:off x="6026435" y="1127251"/>
            <a:ext cx="2693460" cy="2080727"/>
          </a:xfrm>
          <a:prstGeom prst="rect">
            <a:avLst/>
          </a:prstGeom>
        </p:spPr>
      </p:pic>
      <p:sp>
        <p:nvSpPr>
          <p:cNvPr id="16" name="Οβάλ 15">
            <a:extLst>
              <a:ext uri="{FF2B5EF4-FFF2-40B4-BE49-F238E27FC236}">
                <a16:creationId xmlns:a16="http://schemas.microsoft.com/office/drawing/2014/main" id="{454A37D6-7D81-44E5-9371-2BC25B50184D}"/>
              </a:ext>
            </a:extLst>
          </p:cNvPr>
          <p:cNvSpPr/>
          <p:nvPr/>
        </p:nvSpPr>
        <p:spPr>
          <a:xfrm>
            <a:off x="5922433" y="2985315"/>
            <a:ext cx="2693460" cy="4152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 name="Εικόνα 2">
            <a:extLst>
              <a:ext uri="{FF2B5EF4-FFF2-40B4-BE49-F238E27FC236}">
                <a16:creationId xmlns:a16="http://schemas.microsoft.com/office/drawing/2014/main" id="{2CA3961A-E28A-491C-8F52-000DF5DFB6BF}"/>
              </a:ext>
            </a:extLst>
          </p:cNvPr>
          <p:cNvPicPr>
            <a:picLocks noChangeAspect="1"/>
          </p:cNvPicPr>
          <p:nvPr/>
        </p:nvPicPr>
        <p:blipFill>
          <a:blip r:embed="rId6"/>
          <a:stretch>
            <a:fillRect/>
          </a:stretch>
        </p:blipFill>
        <p:spPr>
          <a:xfrm>
            <a:off x="10162872" y="1046574"/>
            <a:ext cx="1817816" cy="2161404"/>
          </a:xfrm>
          <a:prstGeom prst="rect">
            <a:avLst/>
          </a:prstGeom>
        </p:spPr>
      </p:pic>
      <p:sp>
        <p:nvSpPr>
          <p:cNvPr id="18" name="TextBox 17">
            <a:extLst>
              <a:ext uri="{FF2B5EF4-FFF2-40B4-BE49-F238E27FC236}">
                <a16:creationId xmlns:a16="http://schemas.microsoft.com/office/drawing/2014/main" id="{20BF80E5-9D6A-4D06-B1C6-7CE2EEA818E8}"/>
              </a:ext>
            </a:extLst>
          </p:cNvPr>
          <p:cNvSpPr txBox="1"/>
          <p:nvPr/>
        </p:nvSpPr>
        <p:spPr>
          <a:xfrm>
            <a:off x="1361345" y="288351"/>
            <a:ext cx="9330180" cy="646331"/>
          </a:xfrm>
          <a:prstGeom prst="rect">
            <a:avLst/>
          </a:prstGeom>
          <a:noFill/>
        </p:spPr>
        <p:txBody>
          <a:bodyPr wrap="square">
            <a:spAutoFit/>
          </a:bodyPr>
          <a:lstStyle/>
          <a:p>
            <a:r>
              <a:rPr lang="el-GR" b="1" dirty="0">
                <a:solidFill>
                  <a:schemeClr val="accent1">
                    <a:lumMod val="50000"/>
                  </a:schemeClr>
                </a:solidFill>
              </a:rPr>
              <a:t>Πόσο συχνός είναι αυτός ο καρκίνος;</a:t>
            </a:r>
          </a:p>
          <a:p>
            <a:r>
              <a:rPr lang="el-GR" b="1" dirty="0">
                <a:solidFill>
                  <a:srgbClr val="C00000"/>
                </a:solidFill>
              </a:rPr>
              <a:t>Σε σύγκριση με άλλους καρκίνους, το λέμφωμα </a:t>
            </a:r>
            <a:r>
              <a:rPr lang="el-GR" b="1" dirty="0" err="1">
                <a:solidFill>
                  <a:srgbClr val="C00000"/>
                </a:solidFill>
              </a:rPr>
              <a:t>Hodgkin</a:t>
            </a:r>
            <a:r>
              <a:rPr lang="el-GR" b="1" dirty="0">
                <a:solidFill>
                  <a:srgbClr val="C00000"/>
                </a:solidFill>
              </a:rPr>
              <a:t> είναι σπάνιο</a:t>
            </a:r>
          </a:p>
        </p:txBody>
      </p:sp>
      <p:sp>
        <p:nvSpPr>
          <p:cNvPr id="19" name="TextBox 18">
            <a:extLst>
              <a:ext uri="{FF2B5EF4-FFF2-40B4-BE49-F238E27FC236}">
                <a16:creationId xmlns:a16="http://schemas.microsoft.com/office/drawing/2014/main" id="{7C5EDEE0-ECF9-4B0C-ADE7-D27114D97E59}"/>
              </a:ext>
            </a:extLst>
          </p:cNvPr>
          <p:cNvSpPr txBox="1"/>
          <p:nvPr/>
        </p:nvSpPr>
        <p:spPr>
          <a:xfrm>
            <a:off x="184034" y="3974282"/>
            <a:ext cx="5911966" cy="1415772"/>
          </a:xfrm>
          <a:prstGeom prst="rect">
            <a:avLst/>
          </a:prstGeom>
          <a:noFill/>
        </p:spPr>
        <p:txBody>
          <a:bodyPr wrap="square">
            <a:spAutoFit/>
          </a:bodyPr>
          <a:lstStyle/>
          <a:p>
            <a:pPr fontAlgn="base"/>
            <a:r>
              <a:rPr lang="el-GR" sz="1600" b="1" dirty="0">
                <a:solidFill>
                  <a:schemeClr val="accent1">
                    <a:lumMod val="50000"/>
                  </a:schemeClr>
                </a:solidFill>
              </a:rPr>
              <a:t>Το λέμφωμα </a:t>
            </a:r>
            <a:r>
              <a:rPr lang="en-US" sz="1600" b="1" dirty="0">
                <a:solidFill>
                  <a:schemeClr val="accent1">
                    <a:lumMod val="50000"/>
                  </a:schemeClr>
                </a:solidFill>
              </a:rPr>
              <a:t>Hodgkin </a:t>
            </a:r>
            <a:r>
              <a:rPr lang="el-GR" sz="1600" b="1" i="0" dirty="0">
                <a:solidFill>
                  <a:schemeClr val="accent1">
                    <a:lumMod val="50000"/>
                  </a:schemeClr>
                </a:solidFill>
                <a:effectLst/>
              </a:rPr>
              <a:t>είναι</a:t>
            </a:r>
          </a:p>
          <a:p>
            <a:pPr marL="742950" lvl="1" indent="-285750" fontAlgn="base">
              <a:buFont typeface="Arial" panose="020B0604020202020204" pitchFamily="34" charset="0"/>
              <a:buChar char="•"/>
            </a:pPr>
            <a:r>
              <a:rPr lang="el-GR" sz="1400" dirty="0">
                <a:solidFill>
                  <a:schemeClr val="accent1">
                    <a:lumMod val="50000"/>
                  </a:schemeClr>
                </a:solidFill>
              </a:rPr>
              <a:t>Ο </a:t>
            </a:r>
            <a:r>
              <a:rPr lang="el-GR" sz="1400" i="0" dirty="0">
                <a:solidFill>
                  <a:schemeClr val="accent1">
                    <a:lumMod val="50000"/>
                  </a:schemeClr>
                </a:solidFill>
                <a:effectLst/>
              </a:rPr>
              <a:t>πιο συχνός καρκίνος </a:t>
            </a:r>
            <a:r>
              <a:rPr lang="el-GR" sz="1400" b="1" i="1" dirty="0">
                <a:solidFill>
                  <a:schemeClr val="accent1">
                    <a:lumMod val="50000"/>
                  </a:schemeClr>
                </a:solidFill>
                <a:effectLst/>
              </a:rPr>
              <a:t>σε εφήβους μεταξύ 15 και 19 ετών, </a:t>
            </a:r>
            <a:r>
              <a:rPr lang="el-GR" sz="1400" b="1" i="0" dirty="0">
                <a:solidFill>
                  <a:srgbClr val="0070C0"/>
                </a:solidFill>
                <a:effectLst/>
              </a:rPr>
              <a:t>αντιπροσωπεύοντας το 12% όλων των περιπτώσεων καρκίνου</a:t>
            </a:r>
            <a:r>
              <a:rPr lang="el-GR" sz="1400" i="0" dirty="0">
                <a:solidFill>
                  <a:schemeClr val="accent1">
                    <a:lumMod val="50000"/>
                  </a:schemeClr>
                </a:solidFill>
                <a:effectLst/>
              </a:rPr>
              <a:t> σε αυτήν την ηλικιακή ομάδα </a:t>
            </a:r>
            <a:endParaRPr lang="en-GB" sz="1400" i="0" dirty="0">
              <a:solidFill>
                <a:schemeClr val="accent1">
                  <a:lumMod val="50000"/>
                </a:schemeClr>
              </a:solidFill>
              <a:effectLst/>
            </a:endParaRPr>
          </a:p>
          <a:p>
            <a:pPr marL="742950" lvl="1" indent="-285750" fontAlgn="base">
              <a:buFont typeface="Arial" panose="020B0604020202020204" pitchFamily="34" charset="0"/>
              <a:buChar char="•"/>
            </a:pPr>
            <a:r>
              <a:rPr lang="el-GR" sz="1400" dirty="0">
                <a:solidFill>
                  <a:schemeClr val="accent1">
                    <a:lumMod val="50000"/>
                  </a:schemeClr>
                </a:solidFill>
              </a:rPr>
              <a:t>Αποτελεί </a:t>
            </a:r>
            <a:r>
              <a:rPr lang="el-GR" sz="1400" b="1" dirty="0">
                <a:solidFill>
                  <a:srgbClr val="0070C0"/>
                </a:solidFill>
              </a:rPr>
              <a:t>το 3% του καρκίνου </a:t>
            </a:r>
            <a:r>
              <a:rPr lang="el-GR" sz="1400" b="1" i="1" dirty="0">
                <a:solidFill>
                  <a:schemeClr val="accent1">
                    <a:lumMod val="50000"/>
                  </a:schemeClr>
                </a:solidFill>
              </a:rPr>
              <a:t>σε παιδιά &lt; των 14 ετών </a:t>
            </a:r>
          </a:p>
          <a:p>
            <a:pPr marL="742950" lvl="1" indent="-285750" fontAlgn="base">
              <a:buFont typeface="Arial" panose="020B0604020202020204" pitchFamily="34" charset="0"/>
              <a:buChar char="•"/>
            </a:pPr>
            <a:r>
              <a:rPr lang="el-GR" sz="1400" i="0" dirty="0">
                <a:solidFill>
                  <a:schemeClr val="accent1">
                    <a:lumMod val="50000"/>
                  </a:schemeClr>
                </a:solidFill>
                <a:effectLst/>
              </a:rPr>
              <a:t>Είναι </a:t>
            </a:r>
            <a:r>
              <a:rPr lang="el-GR" sz="1400" b="1" dirty="0">
                <a:solidFill>
                  <a:srgbClr val="0070C0"/>
                </a:solidFill>
                <a:effectLst/>
              </a:rPr>
              <a:t>πολύ σπάνιο </a:t>
            </a:r>
            <a:r>
              <a:rPr lang="el-GR" sz="1400" b="1" i="1" dirty="0">
                <a:solidFill>
                  <a:schemeClr val="accent1">
                    <a:lumMod val="50000"/>
                  </a:schemeClr>
                </a:solidFill>
                <a:effectLst/>
              </a:rPr>
              <a:t>σε παιδιά </a:t>
            </a:r>
            <a:r>
              <a:rPr lang="el-GR" sz="1400" b="1" i="1" dirty="0">
                <a:solidFill>
                  <a:schemeClr val="accent1">
                    <a:lumMod val="50000"/>
                  </a:schemeClr>
                </a:solidFill>
              </a:rPr>
              <a:t>&lt; των </a:t>
            </a:r>
            <a:r>
              <a:rPr lang="el-GR" sz="1400" b="1" i="1" dirty="0">
                <a:solidFill>
                  <a:schemeClr val="accent1">
                    <a:lumMod val="50000"/>
                  </a:schemeClr>
                </a:solidFill>
                <a:effectLst/>
              </a:rPr>
              <a:t>5 ετών</a:t>
            </a:r>
          </a:p>
        </p:txBody>
      </p:sp>
      <p:pic>
        <p:nvPicPr>
          <p:cNvPr id="20" name="Εικόνα 19">
            <a:extLst>
              <a:ext uri="{FF2B5EF4-FFF2-40B4-BE49-F238E27FC236}">
                <a16:creationId xmlns:a16="http://schemas.microsoft.com/office/drawing/2014/main" id="{91C548F0-0A36-4E75-9E78-BD24B6B8AAC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3798" r="15290" b="23649"/>
          <a:stretch/>
        </p:blipFill>
        <p:spPr>
          <a:xfrm>
            <a:off x="6258156" y="3890048"/>
            <a:ext cx="5694775" cy="2282152"/>
          </a:xfrm>
          <a:prstGeom prst="rect">
            <a:avLst/>
          </a:prstGeom>
        </p:spPr>
      </p:pic>
      <p:sp>
        <p:nvSpPr>
          <p:cNvPr id="13" name="Οβάλ 12">
            <a:extLst>
              <a:ext uri="{FF2B5EF4-FFF2-40B4-BE49-F238E27FC236}">
                <a16:creationId xmlns:a16="http://schemas.microsoft.com/office/drawing/2014/main" id="{3309155A-C060-40C7-B03A-E0E883E91398}"/>
              </a:ext>
            </a:extLst>
          </p:cNvPr>
          <p:cNvSpPr/>
          <p:nvPr/>
        </p:nvSpPr>
        <p:spPr>
          <a:xfrm>
            <a:off x="6762751" y="4867610"/>
            <a:ext cx="609600" cy="12066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TextBox 20">
            <a:extLst>
              <a:ext uri="{FF2B5EF4-FFF2-40B4-BE49-F238E27FC236}">
                <a16:creationId xmlns:a16="http://schemas.microsoft.com/office/drawing/2014/main" id="{AD0D9EE9-3AB4-44A4-BF26-8AB78A16894A}"/>
              </a:ext>
            </a:extLst>
          </p:cNvPr>
          <p:cNvSpPr txBox="1"/>
          <p:nvPr/>
        </p:nvSpPr>
        <p:spPr>
          <a:xfrm>
            <a:off x="4621491" y="6415385"/>
            <a:ext cx="6094428" cy="369332"/>
          </a:xfrm>
          <a:prstGeom prst="rect">
            <a:avLst/>
          </a:prstGeom>
          <a:noFill/>
        </p:spPr>
        <p:txBody>
          <a:bodyPr wrap="square">
            <a:spAutoFit/>
          </a:bodyPr>
          <a:lstStyle/>
          <a:p>
            <a:r>
              <a:rPr lang="el-GR" b="1" dirty="0">
                <a:solidFill>
                  <a:schemeClr val="accent1">
                    <a:lumMod val="50000"/>
                  </a:schemeClr>
                </a:solidFill>
              </a:rPr>
              <a:t>SEER 21 2014–2018, </a:t>
            </a:r>
            <a:r>
              <a:rPr lang="el-GR" b="1" dirty="0" err="1">
                <a:solidFill>
                  <a:schemeClr val="accent1">
                    <a:lumMod val="50000"/>
                  </a:schemeClr>
                </a:solidFill>
              </a:rPr>
              <a:t>All</a:t>
            </a:r>
            <a:r>
              <a:rPr lang="el-GR" b="1" dirty="0">
                <a:solidFill>
                  <a:schemeClr val="accent1">
                    <a:lumMod val="50000"/>
                  </a:schemeClr>
                </a:solidFill>
              </a:rPr>
              <a:t> </a:t>
            </a:r>
            <a:r>
              <a:rPr lang="el-GR" b="1" dirty="0" err="1">
                <a:solidFill>
                  <a:schemeClr val="accent1">
                    <a:lumMod val="50000"/>
                  </a:schemeClr>
                </a:solidFill>
              </a:rPr>
              <a:t>Races</a:t>
            </a:r>
            <a:r>
              <a:rPr lang="el-GR" b="1" dirty="0">
                <a:solidFill>
                  <a:schemeClr val="accent1">
                    <a:lumMod val="50000"/>
                  </a:schemeClr>
                </a:solidFill>
              </a:rPr>
              <a:t>, Και τα δύο φύλα</a:t>
            </a:r>
          </a:p>
        </p:txBody>
      </p:sp>
    </p:spTree>
    <p:extLst>
      <p:ext uri="{BB962C8B-B14F-4D97-AF65-F5344CB8AC3E}">
        <p14:creationId xmlns:p14="http://schemas.microsoft.com/office/powerpoint/2010/main" val="322624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P spid="16" grpId="0" animBg="1"/>
      <p:bldP spid="19"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6D22DA10-F978-489A-BB9D-2C777D8B2F96}"/>
              </a:ext>
            </a:extLst>
          </p:cNvPr>
          <p:cNvPicPr>
            <a:picLocks noChangeAspect="1"/>
          </p:cNvPicPr>
          <p:nvPr/>
        </p:nvPicPr>
        <p:blipFill rotWithShape="1">
          <a:blip r:embed="rId2"/>
          <a:srcRect l="9982" t="18916" r="37407" b="11884"/>
          <a:stretch/>
        </p:blipFill>
        <p:spPr>
          <a:xfrm>
            <a:off x="816076" y="1970745"/>
            <a:ext cx="4847304" cy="3628103"/>
          </a:xfrm>
          <a:prstGeom prst="rect">
            <a:avLst/>
          </a:prstGeom>
        </p:spPr>
      </p:pic>
      <p:pic>
        <p:nvPicPr>
          <p:cNvPr id="8" name="Εικόνα 7">
            <a:extLst>
              <a:ext uri="{FF2B5EF4-FFF2-40B4-BE49-F238E27FC236}">
                <a16:creationId xmlns:a16="http://schemas.microsoft.com/office/drawing/2014/main" id="{9136EB87-A578-484D-B5A2-C6DAD22ADC9A}"/>
              </a:ext>
            </a:extLst>
          </p:cNvPr>
          <p:cNvPicPr>
            <a:picLocks noChangeAspect="1"/>
          </p:cNvPicPr>
          <p:nvPr/>
        </p:nvPicPr>
        <p:blipFill rotWithShape="1">
          <a:blip r:embed="rId3"/>
          <a:srcRect l="29140" t="13979" r="17553" b="32907"/>
          <a:stretch/>
        </p:blipFill>
        <p:spPr>
          <a:xfrm>
            <a:off x="7138219" y="2467273"/>
            <a:ext cx="2713703" cy="2635045"/>
          </a:xfrm>
          <a:prstGeom prst="rect">
            <a:avLst/>
          </a:prstGeom>
        </p:spPr>
      </p:pic>
      <p:sp>
        <p:nvSpPr>
          <p:cNvPr id="10" name="TextBox 9">
            <a:extLst>
              <a:ext uri="{FF2B5EF4-FFF2-40B4-BE49-F238E27FC236}">
                <a16:creationId xmlns:a16="http://schemas.microsoft.com/office/drawing/2014/main" id="{11843AB1-925F-4B20-9D2E-312CCDC5096E}"/>
              </a:ext>
            </a:extLst>
          </p:cNvPr>
          <p:cNvSpPr txBox="1"/>
          <p:nvPr/>
        </p:nvSpPr>
        <p:spPr>
          <a:xfrm>
            <a:off x="5970309" y="6413964"/>
            <a:ext cx="6096000" cy="369332"/>
          </a:xfrm>
          <a:prstGeom prst="rect">
            <a:avLst/>
          </a:prstGeom>
          <a:noFill/>
        </p:spPr>
        <p:txBody>
          <a:bodyPr wrap="square">
            <a:spAutoFit/>
          </a:bodyPr>
          <a:lstStyle/>
          <a:p>
            <a:r>
              <a:rPr lang="el-GR" b="1" dirty="0">
                <a:solidFill>
                  <a:schemeClr val="accent1">
                    <a:lumMod val="50000"/>
                  </a:schemeClr>
                </a:solidFill>
              </a:rPr>
              <a:t>ΗΠΑ 2015–2019, Όλες οι φυλές και τα δύο φύλα</a:t>
            </a:r>
          </a:p>
        </p:txBody>
      </p:sp>
      <p:sp>
        <p:nvSpPr>
          <p:cNvPr id="7" name="TextBox 6">
            <a:extLst>
              <a:ext uri="{FF2B5EF4-FFF2-40B4-BE49-F238E27FC236}">
                <a16:creationId xmlns:a16="http://schemas.microsoft.com/office/drawing/2014/main" id="{ED1740EA-BF20-4064-8E7D-99FA4EFDA74E}"/>
              </a:ext>
            </a:extLst>
          </p:cNvPr>
          <p:cNvSpPr txBox="1"/>
          <p:nvPr/>
        </p:nvSpPr>
        <p:spPr>
          <a:xfrm>
            <a:off x="1885361" y="310472"/>
            <a:ext cx="8189536" cy="1138773"/>
          </a:xfrm>
          <a:prstGeom prst="rect">
            <a:avLst/>
          </a:prstGeom>
          <a:noFill/>
        </p:spPr>
        <p:txBody>
          <a:bodyPr wrap="square">
            <a:spAutoFit/>
          </a:bodyPr>
          <a:lstStyle/>
          <a:p>
            <a:pPr algn="ctr"/>
            <a:r>
              <a:rPr lang="el-GR" sz="2400" b="1" i="0" dirty="0">
                <a:solidFill>
                  <a:schemeClr val="accent1">
                    <a:lumMod val="50000"/>
                  </a:schemeClr>
                </a:solidFill>
                <a:effectLst/>
              </a:rPr>
              <a:t>Λέμφωμα </a:t>
            </a:r>
            <a:r>
              <a:rPr lang="el-GR" sz="2400" b="1" i="0" dirty="0" err="1">
                <a:solidFill>
                  <a:schemeClr val="accent1">
                    <a:lumMod val="50000"/>
                  </a:schemeClr>
                </a:solidFill>
                <a:effectLst/>
              </a:rPr>
              <a:t>Hodgkin</a:t>
            </a:r>
            <a:endParaRPr lang="el-GR" sz="2400" b="1" i="0" dirty="0">
              <a:solidFill>
                <a:schemeClr val="accent1">
                  <a:lumMod val="50000"/>
                </a:schemeClr>
              </a:solidFill>
              <a:effectLst/>
            </a:endParaRPr>
          </a:p>
          <a:p>
            <a:pPr algn="ctr"/>
            <a:r>
              <a:rPr lang="el-GR" sz="2000" b="1" i="0" dirty="0">
                <a:solidFill>
                  <a:srgbClr val="C00000"/>
                </a:solidFill>
                <a:effectLst/>
              </a:rPr>
              <a:t>Ποσοστό θανάτων ανά ηλικιακή ομάδα </a:t>
            </a:r>
          </a:p>
          <a:p>
            <a:pPr algn="ctr"/>
            <a:endParaRPr lang="el-GR" sz="2400" dirty="0">
              <a:solidFill>
                <a:schemeClr val="accent1">
                  <a:lumMod val="50000"/>
                </a:schemeClr>
              </a:solidFill>
            </a:endParaRPr>
          </a:p>
        </p:txBody>
      </p:sp>
      <p:sp>
        <p:nvSpPr>
          <p:cNvPr id="2" name="Οβάλ 1">
            <a:extLst>
              <a:ext uri="{FF2B5EF4-FFF2-40B4-BE49-F238E27FC236}">
                <a16:creationId xmlns:a16="http://schemas.microsoft.com/office/drawing/2014/main" id="{2BA13998-0ED6-4BBE-82BB-5DEF28B82FF3}"/>
              </a:ext>
            </a:extLst>
          </p:cNvPr>
          <p:cNvSpPr/>
          <p:nvPr/>
        </p:nvSpPr>
        <p:spPr>
          <a:xfrm>
            <a:off x="1523411" y="4226018"/>
            <a:ext cx="590550" cy="8763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200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Ανασκόπηση">
  <a:themeElements>
    <a:clrScheme name="Ζεστό μπλε">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Προσαρμοσμένο 2">
      <a:majorFont>
        <a:latin typeface="Calibri"/>
        <a:ea typeface=""/>
        <a:cs typeface=""/>
      </a:majorFont>
      <a:minorFont>
        <a:latin typeface="Calibri"/>
        <a:ea typeface=""/>
        <a:cs typeface=""/>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3033</TotalTime>
  <Words>7778</Words>
  <Application>Microsoft Office PowerPoint</Application>
  <PresentationFormat>Ευρεία οθόνη</PresentationFormat>
  <Paragraphs>785</Paragraphs>
  <Slides>79</Slides>
  <Notes>7</Notes>
  <HiddenSlides>2</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79</vt:i4>
      </vt:variant>
    </vt:vector>
  </HeadingPairs>
  <TitlesOfParts>
    <vt:vector size="89" baseType="lpstr">
      <vt:lpstr>Arial</vt:lpstr>
      <vt:lpstr>Calibri</vt:lpstr>
      <vt:lpstr>Cambria</vt:lpstr>
      <vt:lpstr>Open Sans</vt:lpstr>
      <vt:lpstr>PFEncoreSansPro</vt:lpstr>
      <vt:lpstr>Source Sans Pro</vt:lpstr>
      <vt:lpstr>Symbol</vt:lpstr>
      <vt:lpstr>Times New Roman</vt:lpstr>
      <vt:lpstr>Wingdings</vt:lpstr>
      <vt:lpstr>Ανασκόπηση</vt:lpstr>
      <vt:lpstr>Λέμφωμα στα παιδιά Lymphoma in children </vt:lpstr>
      <vt:lpstr>Λεμφώματα  </vt:lpstr>
      <vt:lpstr>Παρουσίαση του PowerPoint</vt:lpstr>
      <vt:lpstr>Λέμφωμα Hodgkin στα παιδιά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Μη Hodgkin λέμφωμα στα παιδιά </vt:lpstr>
      <vt:lpstr>Παρουσίαση του PowerPoint</vt:lpstr>
      <vt:lpstr>Παρουσίαση του PowerPoint</vt:lpstr>
      <vt:lpstr>ΑΝΑΘΕΩΡΗΜΕΝΗ ΤΑΞΙΝΟΜΗΣΗ ΤΩΝ ΛΕΜΦΙΚΩΝ ΝΕΟΠΛΑΣΜΑΤΩΝ  </vt:lpstr>
      <vt:lpstr>ΑΝΑΘΕΩΡΗΜΕΝΗ ΤΑΞΙΝΟΜΗΣΗ ΤΩΝ ΛΕΜΦΙΚΩΝ ΝΕΟΠΛΑΣΜΑΤΩΝ WHO 2022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RITUXIMAB</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Μη Hodgkin λέμφωμα στα παιδιά  κυτταρογενετικά χαρακτηριστικά  και  στοχευμένη θεραπεία</dc:title>
  <dc:creator>Maria Filippidou</dc:creator>
  <cp:lastModifiedBy>ΓΕΩΡΓΙΑ ΑΥΓΕΡΙΝΟΥ</cp:lastModifiedBy>
  <cp:revision>120</cp:revision>
  <dcterms:created xsi:type="dcterms:W3CDTF">2019-09-27T20:35:48Z</dcterms:created>
  <dcterms:modified xsi:type="dcterms:W3CDTF">2026-01-07T12:31:06Z</dcterms:modified>
</cp:coreProperties>
</file>