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56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1" r:id="rId15"/>
    <p:sldId id="271" r:id="rId16"/>
    <p:sldId id="272" r:id="rId17"/>
    <p:sldId id="282" r:id="rId18"/>
    <p:sldId id="286" r:id="rId19"/>
    <p:sldId id="287" r:id="rId20"/>
    <p:sldId id="285" r:id="rId21"/>
    <p:sldId id="284" r:id="rId22"/>
    <p:sldId id="263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C255C-CDBE-4040-8340-9FB34357B106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2B0FE-4452-493C-A216-EC6DE43AE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Τι</a:t>
            </a:r>
            <a:r>
              <a:rPr lang="el-GR" baseline="0" dirty="0"/>
              <a:t> είναι γονίδιο. </a:t>
            </a:r>
            <a:r>
              <a:rPr lang="el-GR" baseline="0" dirty="0" err="1"/>
              <a:t>Περιοχες</a:t>
            </a:r>
            <a:r>
              <a:rPr lang="el-GR" baseline="0" dirty="0"/>
              <a:t> του </a:t>
            </a:r>
            <a:r>
              <a:rPr lang="en-GB" baseline="0" dirty="0"/>
              <a:t>DNA </a:t>
            </a:r>
            <a:r>
              <a:rPr lang="el-GR" baseline="0" dirty="0"/>
              <a:t>που </a:t>
            </a:r>
            <a:endParaRPr lang="en-US" dirty="0"/>
          </a:p>
          <a:p>
            <a:r>
              <a:rPr lang="en-US" dirty="0"/>
              <a:t>Genome is set.</a:t>
            </a:r>
            <a:r>
              <a:rPr lang="en-US" baseline="0" dirty="0"/>
              <a:t> The letters are there. We sequence the genome one time and we can refer to that dataset over and over throughout your lifetime. </a:t>
            </a:r>
            <a:endParaRPr lang="el-GR" baseline="0" dirty="0"/>
          </a:p>
          <a:p>
            <a:r>
              <a:rPr lang="en-GB" baseline="0" dirty="0"/>
              <a:t>six billion letters required to make a human being.</a:t>
            </a:r>
          </a:p>
          <a:p>
            <a:r>
              <a:rPr lang="en-US" dirty="0"/>
              <a:t>Written out, the Human Genome would stretch 18,000 km.</a:t>
            </a:r>
            <a:r>
              <a:rPr lang="en-US" baseline="0" dirty="0"/>
              <a:t> F</a:t>
            </a:r>
            <a:r>
              <a:rPr lang="en-US" dirty="0"/>
              <a:t>rom Athens to Tokyo in a straight line.</a:t>
            </a:r>
            <a:r>
              <a:rPr lang="en-US" baseline="0" dirty="0"/>
              <a:t> A</a:t>
            </a:r>
            <a:r>
              <a:rPr lang="en-US" dirty="0"/>
              <a:t> </a:t>
            </a:r>
            <a:r>
              <a:rPr lang="en-US" dirty="0" err="1"/>
              <a:t>pprox</a:t>
            </a:r>
            <a:r>
              <a:rPr lang="en-US" dirty="0"/>
              <a:t> driving to Thessaloniki 36 times from Athens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57998-5BA0-6442-819A-709E26A793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l-G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C8BE8D-4374-477A-A6CD-113BE4160F93}" type="slidenum">
              <a:rPr lang="el-GR" altLang="el-GR" b="0">
                <a:solidFill>
                  <a:srgbClr val="000000"/>
                </a:solidFill>
              </a:rPr>
              <a:pPr/>
              <a:t>12</a:t>
            </a:fld>
            <a:endParaRPr lang="el-GR" altLang="el-GR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11B9-BCDE-4FB7-A1D1-E191FA5BDF68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61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8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7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42A216F-AA47-4657-B65B-204B655AFDD2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l-GR" sz="1800"/>
          </a:p>
        </p:txBody>
      </p:sp>
      <p:sp>
        <p:nvSpPr>
          <p:cNvPr id="7" name="Right Triangle 9">
            <a:extLst>
              <a:ext uri="{FF2B5EF4-FFF2-40B4-BE49-F238E27FC236}">
                <a16:creationId xmlns:a16="http://schemas.microsoft.com/office/drawing/2014/main" id="{469BF6A8-EFF2-48FA-A1A3-FD126A8E3F9B}"/>
              </a:ext>
            </a:extLst>
          </p:cNvPr>
          <p:cNvSpPr>
            <a:spLocks/>
          </p:cNvSpPr>
          <p:nvPr/>
        </p:nvSpPr>
        <p:spPr bwMode="auto">
          <a:xfrm>
            <a:off x="-8057" y="5791254"/>
            <a:ext cx="4536420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4E7890C-C2FC-47B7-8516-B89CF828E43F}"/>
              </a:ext>
            </a:extLst>
          </p:cNvPr>
          <p:cNvCxnSpPr/>
          <p:nvPr/>
        </p:nvCxnSpPr>
        <p:spPr>
          <a:xfrm>
            <a:off x="-12316" y="5787740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114800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C7D96CA-E3F9-4326-ADA6-828371D1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F1DB27E-D81E-4CF4-840A-B0A7A751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94E795F-1F3D-4776-80F7-E418660D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64BEF-1130-4580-9182-D8177E898F4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3842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4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5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1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4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0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0E634-1D28-4A05-BAE5-E85658C838A2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E3FF4-0BF0-4C95-8E6D-BCF3A169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glentis@med.uoa.g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097924"/>
            <a:ext cx="9144000" cy="2159876"/>
          </a:xfrm>
        </p:spPr>
        <p:txBody>
          <a:bodyPr>
            <a:normAutofit/>
          </a:bodyPr>
          <a:lstStyle/>
          <a:p>
            <a:r>
              <a:rPr lang="el-GR" dirty="0"/>
              <a:t>Πανεπιστημιακή Αιματολογική Ογκολογική Μονάδα (</a:t>
            </a:r>
            <a:r>
              <a:rPr lang="el-GR" dirty="0" err="1"/>
              <a:t>ΠΟΑιΜ</a:t>
            </a:r>
            <a:r>
              <a:rPr lang="el-GR" dirty="0"/>
              <a:t>)</a:t>
            </a:r>
          </a:p>
          <a:p>
            <a:r>
              <a:rPr lang="el-GR" dirty="0"/>
              <a:t>Α’ Παιδιατρική Κλινική ΕΚΠΑ</a:t>
            </a:r>
          </a:p>
          <a:p>
            <a:endParaRPr lang="el-GR" dirty="0"/>
          </a:p>
          <a:p>
            <a:r>
              <a:rPr lang="el-GR" dirty="0" err="1"/>
              <a:t>Γλεντής</a:t>
            </a:r>
            <a:r>
              <a:rPr lang="el-GR" dirty="0"/>
              <a:t> Σταύρος</a:t>
            </a:r>
            <a:r>
              <a:rPr lang="en-US" dirty="0"/>
              <a:t>, PhD</a:t>
            </a:r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838200" y="3404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Αρχές μοριακής ανάλυσης</a:t>
            </a:r>
          </a:p>
        </p:txBody>
      </p:sp>
    </p:spTree>
    <p:extLst>
      <p:ext uri="{BB962C8B-B14F-4D97-AF65-F5344CB8AC3E}">
        <p14:creationId xmlns:p14="http://schemas.microsoft.com/office/powerpoint/2010/main" val="66995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 txBox="1">
            <a:spLocks/>
          </p:cNvSpPr>
          <p:nvPr/>
        </p:nvSpPr>
        <p:spPr>
          <a:xfrm>
            <a:off x="0" y="355993"/>
            <a:ext cx="12192000" cy="722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l-GR" b="1" dirty="0"/>
              <a:t>Απομόνωση γενετικού υλικού (DNA/</a:t>
            </a:r>
            <a:r>
              <a:rPr lang="en-US" altLang="el-GR" b="1" dirty="0"/>
              <a:t>RNA</a:t>
            </a:r>
            <a:r>
              <a:rPr lang="el-GR" altLang="el-GR" b="1" dirty="0"/>
              <a:t>)</a:t>
            </a:r>
            <a:endParaRPr lang="el-GR" b="1" dirty="0"/>
          </a:p>
        </p:txBody>
      </p:sp>
      <p:pic>
        <p:nvPicPr>
          <p:cNvPr id="6146" name="Picture 2" descr="Image result for dna ext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r="36566"/>
          <a:stretch/>
        </p:blipFill>
        <p:spPr bwMode="auto">
          <a:xfrm>
            <a:off x="337752" y="1589904"/>
            <a:ext cx="2281880" cy="31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62" y="1119023"/>
            <a:ext cx="4938335" cy="55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different cell type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t="59218" r="33812"/>
          <a:stretch/>
        </p:blipFill>
        <p:spPr bwMode="auto">
          <a:xfrm>
            <a:off x="9341709" y="1285103"/>
            <a:ext cx="2141838" cy="17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Ευθύγραμμο βέλος σύνδεσης 8"/>
          <p:cNvCxnSpPr/>
          <p:nvPr/>
        </p:nvCxnSpPr>
        <p:spPr>
          <a:xfrm flipH="1">
            <a:off x="6820930" y="1977081"/>
            <a:ext cx="22159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97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328956"/>
            <a:ext cx="12191999" cy="63487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l-GR" altLang="el-GR" b="1" dirty="0"/>
              <a:t>Αλυσιδωτή αντίδραση πολυμεράσης (</a:t>
            </a:r>
            <a:r>
              <a:rPr lang="en-US" altLang="el-GR" b="1" dirty="0"/>
              <a:t>PCR)</a:t>
            </a:r>
            <a:endParaRPr lang="el-GR" altLang="el-GR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C5938B-E229-4A2A-AB26-56896048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795" y="1262897"/>
            <a:ext cx="4316746" cy="2279763"/>
          </a:xfrm>
          <a:prstGeom prst="rect">
            <a:avLst/>
          </a:prstGeom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71" y="3569456"/>
            <a:ext cx="6664410" cy="30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46C21D4-51C6-41E2-BF20-F90D9FE9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6" y="1210963"/>
            <a:ext cx="3560687" cy="53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5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57" y="48758"/>
            <a:ext cx="5877514" cy="4223928"/>
          </a:xfrm>
          <a:noFill/>
          <a:ln w="222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592BC9-1D3F-4511-8F9A-884AE1657D3E}"/>
              </a:ext>
            </a:extLst>
          </p:cNvPr>
          <p:cNvSpPr/>
          <p:nvPr/>
        </p:nvSpPr>
        <p:spPr>
          <a:xfrm>
            <a:off x="1325217" y="4756359"/>
            <a:ext cx="9281414" cy="11509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altLang="el-GR" sz="2800" b="1" dirty="0" err="1">
                <a:solidFill>
                  <a:schemeClr val="tx1"/>
                </a:solidFill>
              </a:rPr>
              <a:t>Ηλεκτροφόρηση</a:t>
            </a:r>
            <a:r>
              <a:rPr lang="el-GR" altLang="el-GR" sz="2800" b="1" dirty="0">
                <a:solidFill>
                  <a:schemeClr val="tx1"/>
                </a:solidFill>
              </a:rPr>
              <a:t> σε </a:t>
            </a:r>
            <a:r>
              <a:rPr lang="el-GR" altLang="el-GR" sz="2800" b="1" dirty="0" err="1">
                <a:solidFill>
                  <a:schemeClr val="tx1"/>
                </a:solidFill>
              </a:rPr>
              <a:t>γέλη</a:t>
            </a:r>
            <a:r>
              <a:rPr lang="el-GR" altLang="el-GR" sz="2800" b="1" dirty="0">
                <a:solidFill>
                  <a:schemeClr val="tx1"/>
                </a:solidFill>
              </a:rPr>
              <a:t> </a:t>
            </a:r>
            <a:r>
              <a:rPr lang="el-GR" altLang="el-GR" sz="2800" b="1" dirty="0" err="1">
                <a:solidFill>
                  <a:schemeClr val="tx1"/>
                </a:solidFill>
              </a:rPr>
              <a:t>αγαρόζης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034" t="35498" r="21529" b="2400"/>
          <a:stretch/>
        </p:blipFill>
        <p:spPr>
          <a:xfrm>
            <a:off x="6247770" y="1045029"/>
            <a:ext cx="5547990" cy="2840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08032" y="397879"/>
            <a:ext cx="889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l-GR" b="1" dirty="0"/>
              <a:t>Pos.</a:t>
            </a:r>
          </a:p>
          <a:p>
            <a:pPr algn="ctr"/>
            <a:r>
              <a:rPr lang="en-US" b="1" dirty="0"/>
              <a:t>Control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04789" y="675697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b="1" dirty="0"/>
              <a:t>Ladder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141173" y="675697"/>
            <a:ext cx="67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l-GR" b="1" dirty="0"/>
              <a:t>Test1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44081" y="397879"/>
            <a:ext cx="889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l-GR" b="1" dirty="0"/>
              <a:t>Neg.</a:t>
            </a:r>
          </a:p>
          <a:p>
            <a:pPr algn="ctr"/>
            <a:r>
              <a:rPr lang="en-US" b="1" dirty="0"/>
              <a:t>Control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968466" y="674878"/>
            <a:ext cx="67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l-GR" b="1" dirty="0"/>
              <a:t>Test2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03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50941"/>
            <a:ext cx="12192000" cy="73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el-GR" sz="3600" b="1" dirty="0"/>
              <a:t>Multiplex – </a:t>
            </a:r>
            <a:r>
              <a:rPr lang="fr-FR" altLang="el-GR" sz="3600" b="1" dirty="0" err="1"/>
              <a:t>Ligation</a:t>
            </a:r>
            <a:r>
              <a:rPr lang="fr-FR" altLang="el-GR" sz="3600" b="1" dirty="0"/>
              <a:t> – Dependent  Probe  Amplification (MLPA)</a:t>
            </a:r>
            <a:endParaRPr lang="el-GR" sz="3600" b="1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F6237A84-6C4A-48CD-A92A-48BDA7918B93}"/>
              </a:ext>
            </a:extLst>
          </p:cNvPr>
          <p:cNvSpPr txBox="1">
            <a:spLocks/>
          </p:cNvSpPr>
          <p:nvPr/>
        </p:nvSpPr>
        <p:spPr>
          <a:xfrm>
            <a:off x="5222788" y="1296303"/>
            <a:ext cx="6183751" cy="6560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en-US" sz="2000" dirty="0"/>
              <a:t>A</a:t>
            </a:r>
            <a:r>
              <a:rPr lang="el-GR" sz="2000" dirty="0" err="1"/>
              <a:t>νιχνεύει</a:t>
            </a:r>
            <a:r>
              <a:rPr lang="el-GR" sz="2000" dirty="0"/>
              <a:t> </a:t>
            </a:r>
            <a:r>
              <a:rPr lang="el-GR" sz="2000" b="1" dirty="0"/>
              <a:t>συγκεκριμένες</a:t>
            </a:r>
            <a:r>
              <a:rPr lang="el-GR" sz="2000" dirty="0"/>
              <a:t> </a:t>
            </a:r>
            <a:r>
              <a:rPr lang="el-GR" sz="2000" b="1" dirty="0"/>
              <a:t>προσθήκες ή ελλείψεις </a:t>
            </a:r>
            <a:r>
              <a:rPr lang="el-GR" sz="2000" dirty="0"/>
              <a:t>στο </a:t>
            </a:r>
            <a:r>
              <a:rPr lang="en-US" sz="2000" dirty="0"/>
              <a:t>DNA, </a:t>
            </a:r>
            <a:r>
              <a:rPr lang="el-GR" sz="2000" dirty="0"/>
              <a:t>ανάλογα με τον σχεδιασμό του πειράματος</a:t>
            </a:r>
          </a:p>
        </p:txBody>
      </p:sp>
      <p:pic>
        <p:nvPicPr>
          <p:cNvPr id="5" name="Εικόνα 2">
            <a:extLst>
              <a:ext uri="{FF2B5EF4-FFF2-40B4-BE49-F238E27FC236}">
                <a16:creationId xmlns:a16="http://schemas.microsoft.com/office/drawing/2014/main" id="{F3E43DF6-EF7A-4429-A698-04D3B8F9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3" y="1540476"/>
            <a:ext cx="3531193" cy="513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/>
          <a:srcRect t="9879"/>
          <a:stretch/>
        </p:blipFill>
        <p:spPr>
          <a:xfrm>
            <a:off x="6917245" y="4373634"/>
            <a:ext cx="4055556" cy="2336083"/>
          </a:xfrm>
          <a:prstGeom prst="rect">
            <a:avLst/>
          </a:prstGeom>
        </p:spPr>
      </p:pic>
      <p:cxnSp>
        <p:nvCxnSpPr>
          <p:cNvPr id="7" name="Ευθύγραμμο βέλος σύνδεσης 6"/>
          <p:cNvCxnSpPr/>
          <p:nvPr/>
        </p:nvCxnSpPr>
        <p:spPr>
          <a:xfrm flipV="1">
            <a:off x="3591697" y="5733535"/>
            <a:ext cx="3155092" cy="3954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Ομάδα 7"/>
          <p:cNvGrpSpPr/>
          <p:nvPr/>
        </p:nvGrpSpPr>
        <p:grpSpPr>
          <a:xfrm>
            <a:off x="5362833" y="2524584"/>
            <a:ext cx="6062778" cy="904416"/>
            <a:chOff x="661181" y="1182339"/>
            <a:chExt cx="8102884" cy="904416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8" t="-4991" r="538" b="45811"/>
            <a:stretch/>
          </p:blipFill>
          <p:spPr>
            <a:xfrm>
              <a:off x="661181" y="1182339"/>
              <a:ext cx="8102884" cy="904416"/>
            </a:xfrm>
            <a:prstGeom prst="rect">
              <a:avLst/>
            </a:prstGeom>
          </p:spPr>
        </p:pic>
        <p:sp>
          <p:nvSpPr>
            <p:cNvPr id="10" name="Παραλληλόγραμμο 9"/>
            <p:cNvSpPr/>
            <p:nvPr/>
          </p:nvSpPr>
          <p:spPr>
            <a:xfrm rot="18332463">
              <a:off x="8225746" y="1803692"/>
              <a:ext cx="310113" cy="252936"/>
            </a:xfrm>
            <a:prstGeom prst="parallelogram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11" name="Ευθεία γραμμή σύνδεσης 10"/>
          <p:cNvCxnSpPr/>
          <p:nvPr/>
        </p:nvCxnSpPr>
        <p:spPr>
          <a:xfrm flipH="1">
            <a:off x="7142206" y="2907957"/>
            <a:ext cx="263611" cy="667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 flipH="1">
            <a:off x="8884509" y="2961502"/>
            <a:ext cx="263611" cy="667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Πολλαπλασιασμός 12"/>
          <p:cNvSpPr/>
          <p:nvPr/>
        </p:nvSpPr>
        <p:spPr>
          <a:xfrm>
            <a:off x="7760043" y="2578443"/>
            <a:ext cx="700216" cy="1359243"/>
          </a:xfrm>
          <a:prstGeom prst="mathMultiply">
            <a:avLst>
              <a:gd name="adj1" fmla="val 940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587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Τίτλος 1">
            <a:extLst>
              <a:ext uri="{FF2B5EF4-FFF2-40B4-BE49-F238E27FC236}">
                <a16:creationId xmlns:a16="http://schemas.microsoft.com/office/drawing/2014/main" id="{563AD9E1-8E3C-4BB3-8944-89EE2A00E31E}"/>
              </a:ext>
            </a:extLst>
          </p:cNvPr>
          <p:cNvSpPr txBox="1">
            <a:spLocks/>
          </p:cNvSpPr>
          <p:nvPr/>
        </p:nvSpPr>
        <p:spPr>
          <a:xfrm>
            <a:off x="838200" y="252584"/>
            <a:ext cx="10515600" cy="1325563"/>
          </a:xfrm>
          <a:prstGeom prst="rect">
            <a:avLst/>
          </a:prstGeom>
          <a:solidFill>
            <a:srgbClr val="2D5F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Παράδειγμα </a:t>
            </a:r>
            <a:r>
              <a:rPr lang="el-GR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εξέτασης </a:t>
            </a:r>
            <a:r>
              <a:rPr lang="en-US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MLPA (ALL-IKZF1)</a:t>
            </a:r>
            <a:endParaRPr lang="el-GR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78" y="1703349"/>
            <a:ext cx="7941043" cy="49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al-Time Polymerase Chain Reaction - an overview | ScienceDirect 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8" y="2060540"/>
            <a:ext cx="3073735" cy="40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68" t="42578" r="22047" b="186"/>
          <a:stretch/>
        </p:blipFill>
        <p:spPr>
          <a:xfrm>
            <a:off x="5090709" y="1805059"/>
            <a:ext cx="6404606" cy="4581357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50941"/>
            <a:ext cx="12192000" cy="73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el-GR" b="1" dirty="0"/>
              <a:t>Real-time PCR</a:t>
            </a:r>
          </a:p>
        </p:txBody>
      </p:sp>
    </p:spTree>
    <p:extLst>
      <p:ext uri="{BB962C8B-B14F-4D97-AF65-F5344CB8AC3E}">
        <p14:creationId xmlns:p14="http://schemas.microsoft.com/office/powerpoint/2010/main" val="127235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50941"/>
            <a:ext cx="12192000" cy="73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el-GR" b="1" dirty="0" err="1"/>
              <a:t>Droplet</a:t>
            </a:r>
            <a:r>
              <a:rPr lang="fr-FR" altLang="el-GR" b="1" dirty="0"/>
              <a:t>-digital PCR (</a:t>
            </a:r>
            <a:r>
              <a:rPr lang="fr-FR" altLang="el-GR" b="1" dirty="0" err="1"/>
              <a:t>ddPCR</a:t>
            </a:r>
            <a:r>
              <a:rPr lang="fr-FR" altLang="el-GR" b="1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24" y="485670"/>
            <a:ext cx="1802088" cy="2004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45" r="64621" b="53495"/>
          <a:stretch/>
        </p:blipFill>
        <p:spPr>
          <a:xfrm>
            <a:off x="252788" y="3138732"/>
            <a:ext cx="5843212" cy="3268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53" t="2245" r="70997" b="-2245"/>
          <a:stretch/>
        </p:blipFill>
        <p:spPr>
          <a:xfrm>
            <a:off x="7184573" y="1660500"/>
            <a:ext cx="4130040" cy="4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9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65514" y="1747964"/>
            <a:ext cx="9307286" cy="4991865"/>
            <a:chOff x="95232" y="2273638"/>
            <a:chExt cx="6146121" cy="4517460"/>
          </a:xfrm>
        </p:grpSpPr>
        <p:grpSp>
          <p:nvGrpSpPr>
            <p:cNvPr id="5" name="Group 4"/>
            <p:cNvGrpSpPr/>
            <p:nvPr/>
          </p:nvGrpSpPr>
          <p:grpSpPr>
            <a:xfrm>
              <a:off x="95232" y="2273638"/>
              <a:ext cx="6146121" cy="4517460"/>
              <a:chOff x="95232" y="2273638"/>
              <a:chExt cx="6146121" cy="45174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2" y="4779613"/>
                <a:ext cx="6146121" cy="198610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46" y="2273638"/>
                <a:ext cx="5676063" cy="2687267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896024" y="2325276"/>
                <a:ext cx="1309396" cy="4457518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59795" y="2325276"/>
                <a:ext cx="1333329" cy="4465822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662896" y="2325276"/>
                <a:ext cx="1505693" cy="4457518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49998" y="2426410"/>
                <a:ext cx="6014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D15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83700" y="2498211"/>
                <a:ext cx="12110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CONTROL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11423" y="2436921"/>
                <a:ext cx="606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D33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10934" y="2496277"/>
                <a:ext cx="606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H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O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222740" y="5122596"/>
              <a:ext cx="14088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Flow MRD: </a:t>
              </a:r>
            </a:p>
            <a:p>
              <a:pPr algn="ctr"/>
              <a:r>
                <a:rPr lang="en-US" sz="2000" b="1" dirty="0"/>
                <a:t>0,46%</a:t>
              </a:r>
            </a:p>
          </p:txBody>
        </p:sp>
      </p:grpSp>
      <p:sp>
        <p:nvSpPr>
          <p:cNvPr id="30" name="Τίτλος 1">
            <a:extLst>
              <a:ext uri="{FF2B5EF4-FFF2-40B4-BE49-F238E27FC236}">
                <a16:creationId xmlns:a16="http://schemas.microsoft.com/office/drawing/2014/main" id="{563AD9E1-8E3C-4BB3-8944-89EE2A00E31E}"/>
              </a:ext>
            </a:extLst>
          </p:cNvPr>
          <p:cNvSpPr txBox="1">
            <a:spLocks/>
          </p:cNvSpPr>
          <p:nvPr/>
        </p:nvSpPr>
        <p:spPr>
          <a:xfrm>
            <a:off x="838200" y="252584"/>
            <a:ext cx="10515600" cy="1325563"/>
          </a:xfrm>
          <a:prstGeom prst="rect">
            <a:avLst/>
          </a:prstGeom>
          <a:solidFill>
            <a:srgbClr val="2D5F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Παράδειγμα εξέτασης </a:t>
            </a:r>
            <a:r>
              <a:rPr lang="en-US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ddPCR (MRD, </a:t>
            </a:r>
            <a:r>
              <a:rPr lang="en-US" sz="3600" b="1" i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IKZF1</a:t>
            </a:r>
            <a:r>
              <a:rPr lang="el-GR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Δ4-7)</a:t>
            </a:r>
            <a:endParaRPr lang="el-GR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9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50941"/>
            <a:ext cx="12192000" cy="73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el-GR" b="1" dirty="0"/>
              <a:t>Sanger </a:t>
            </a:r>
            <a:r>
              <a:rPr lang="fr-FR" altLang="el-GR" b="1" dirty="0" err="1"/>
              <a:t>sequencing</a:t>
            </a:r>
            <a:endParaRPr lang="fr-FR" altLang="el-G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6" y="1032988"/>
            <a:ext cx="7589521" cy="52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6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77" y="1958399"/>
            <a:ext cx="9117874" cy="1914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83" y="4478661"/>
            <a:ext cx="9102634" cy="2082015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563AD9E1-8E3C-4BB3-8944-89EE2A00E31E}"/>
              </a:ext>
            </a:extLst>
          </p:cNvPr>
          <p:cNvSpPr txBox="1">
            <a:spLocks/>
          </p:cNvSpPr>
          <p:nvPr/>
        </p:nvSpPr>
        <p:spPr>
          <a:xfrm>
            <a:off x="838200" y="252584"/>
            <a:ext cx="10515600" cy="1325563"/>
          </a:xfrm>
          <a:prstGeom prst="rect">
            <a:avLst/>
          </a:prstGeom>
          <a:solidFill>
            <a:srgbClr val="2D5F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Παράδειγμα </a:t>
            </a:r>
            <a:r>
              <a:rPr lang="el-GR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εξέτασης </a:t>
            </a:r>
            <a:r>
              <a:rPr lang="en-US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sanger (GATA2, RAD51D)</a:t>
            </a:r>
            <a:endParaRPr lang="el-GR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08914" y="4820194"/>
            <a:ext cx="0" cy="692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5538650" y="2397649"/>
            <a:ext cx="557350" cy="507246"/>
          </a:xfrm>
          <a:prstGeom prst="bentConnector3">
            <a:avLst>
              <a:gd name="adj1" fmla="val -390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1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361"/>
          </a:xfrm>
        </p:spPr>
        <p:txBody>
          <a:bodyPr/>
          <a:lstStyle/>
          <a:p>
            <a:pPr algn="ctr"/>
            <a:r>
              <a:rPr lang="el-GR" b="1" dirty="0"/>
              <a:t>Κύτταρα και γενετικό υλικό</a:t>
            </a:r>
          </a:p>
        </p:txBody>
      </p:sp>
      <p:pic>
        <p:nvPicPr>
          <p:cNvPr id="6" name="Picture 2" descr="Image result for different cell type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 bwMode="auto">
          <a:xfrm>
            <a:off x="95455" y="2001795"/>
            <a:ext cx="5717870" cy="413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510119" y="1391495"/>
            <a:ext cx="5217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Διαφορετικοί τύποι κυττάρων στο ανθρώπινο σώμα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5931244" y="1390150"/>
            <a:ext cx="5964194" cy="5256096"/>
            <a:chOff x="6096000" y="1398388"/>
            <a:chExt cx="6121365" cy="5256096"/>
          </a:xfrm>
        </p:grpSpPr>
        <p:sp>
          <p:nvSpPr>
            <p:cNvPr id="7" name="Ορθογώνιο 6"/>
            <p:cNvSpPr/>
            <p:nvPr/>
          </p:nvSpPr>
          <p:spPr>
            <a:xfrm>
              <a:off x="6112910" y="4572139"/>
              <a:ext cx="59871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/>
                <a:t>Το </a:t>
              </a:r>
              <a:r>
                <a:rPr lang="en-US" b="1" dirty="0">
                  <a:solidFill>
                    <a:srgbClr val="FF0000"/>
                  </a:solidFill>
                </a:rPr>
                <a:t>RNA </a:t>
              </a:r>
              <a:r>
                <a:rPr lang="el-GR" b="1" dirty="0"/>
                <a:t>διαφέρει σε κάθε τύπο κυττάρου</a:t>
              </a:r>
            </a:p>
            <a:p>
              <a:r>
                <a:rPr lang="el-GR" b="1" dirty="0"/>
                <a:t>*</a:t>
              </a:r>
              <a:r>
                <a:rPr lang="el-GR" dirty="0"/>
                <a:t>Διαφορές παρατηρούνται και μεταξύ ίδιων τύπων κυττάρων ή από περιβαντολογικούς παράγοντες</a:t>
              </a: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6096000" y="1969848"/>
              <a:ext cx="612136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/>
                <a:t>Το </a:t>
              </a:r>
              <a:r>
                <a:rPr lang="en-US" b="1" dirty="0">
                  <a:solidFill>
                    <a:srgbClr val="FF0000"/>
                  </a:solidFill>
                </a:rPr>
                <a:t>DNA</a:t>
              </a:r>
              <a:r>
                <a:rPr lang="en-US" b="1" dirty="0"/>
                <a:t> </a:t>
              </a:r>
              <a:r>
                <a:rPr lang="el-GR" b="1" dirty="0"/>
                <a:t>είναι πανομοιότυπο σε όλα τα ανθρώπινα κύτταρα</a:t>
              </a:r>
            </a:p>
            <a:p>
              <a:pPr algn="ctr"/>
              <a:r>
                <a:rPr lang="el-GR" b="1" dirty="0"/>
                <a:t>Εξαιρέσεις:</a:t>
              </a:r>
              <a:r>
                <a:rPr lang="el-GR" dirty="0"/>
                <a:t> </a:t>
              </a:r>
              <a:r>
                <a:rPr lang="en-US" dirty="0"/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dirty="0"/>
                <a:t>Αναπαραγωγικά κύτταρα (σπερματοζωάρια, ωάρια)</a:t>
              </a:r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dirty="0"/>
                <a:t>Ερυθρά κύτταρα (όχι </a:t>
              </a:r>
              <a:r>
                <a:rPr lang="en-US" dirty="0"/>
                <a:t>DNA)</a:t>
              </a:r>
              <a:endParaRPr lang="el-GR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dirty="0"/>
                <a:t>Σωματικές αναδιατάξεις (</a:t>
              </a:r>
              <a:r>
                <a:rPr lang="en-US" dirty="0"/>
                <a:t>V(D)J </a:t>
              </a:r>
              <a:r>
                <a:rPr lang="el-GR" dirty="0"/>
                <a:t>αναδιάταξη στα γονίδια </a:t>
              </a:r>
              <a:r>
                <a:rPr lang="en-US" dirty="0"/>
                <a:t>Ig </a:t>
              </a:r>
              <a:r>
                <a:rPr lang="el-GR" dirty="0"/>
                <a:t>και </a:t>
              </a:r>
              <a:r>
                <a:rPr lang="en-US" dirty="0"/>
                <a:t>TCR </a:t>
              </a:r>
              <a:r>
                <a:rPr lang="el-GR" dirty="0"/>
                <a:t>στα β- και Τ- λεμφοκύτταρα)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dirty="0"/>
                <a:t>Επίκτητες σωματικές μεταλλάξεις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l-GR" dirty="0"/>
                <a:t>Καρκινικά κύτταρα</a:t>
              </a:r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6096000" y="1398388"/>
              <a:ext cx="609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/>
                <a:t>Κοινά σημεία και διαφορές γενετικού υλικού των κυττάρων</a:t>
              </a:r>
            </a:p>
          </p:txBody>
        </p:sp>
        <p:sp>
          <p:nvSpPr>
            <p:cNvPr id="11" name="Ορθογώνιο 10"/>
            <p:cNvSpPr/>
            <p:nvPr/>
          </p:nvSpPr>
          <p:spPr>
            <a:xfrm>
              <a:off x="6112908" y="5731154"/>
              <a:ext cx="60790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1" dirty="0"/>
                <a:t>Η </a:t>
              </a:r>
              <a:r>
                <a:rPr lang="el-GR" b="1" dirty="0" err="1">
                  <a:solidFill>
                    <a:srgbClr val="FF0000"/>
                  </a:solidFill>
                </a:rPr>
                <a:t>επιγενετική</a:t>
              </a:r>
              <a:r>
                <a:rPr lang="el-GR" b="1" dirty="0">
                  <a:solidFill>
                    <a:srgbClr val="FF0000"/>
                  </a:solidFill>
                </a:rPr>
                <a:t> σήμανση </a:t>
              </a:r>
              <a:r>
                <a:rPr lang="el-GR" b="1" dirty="0"/>
                <a:t>συνήθως</a:t>
              </a:r>
              <a:r>
                <a:rPr lang="el-GR" b="1" dirty="0">
                  <a:solidFill>
                    <a:srgbClr val="FF0000"/>
                  </a:solidFill>
                </a:rPr>
                <a:t> </a:t>
              </a:r>
              <a:r>
                <a:rPr lang="el-GR" b="1" dirty="0"/>
                <a:t>διαφέρει στους τύπους κυττάρων</a:t>
              </a:r>
            </a:p>
            <a:p>
              <a:r>
                <a:rPr lang="el-GR" b="1" dirty="0"/>
                <a:t>*</a:t>
              </a:r>
              <a:r>
                <a:rPr lang="el-GR" dirty="0"/>
                <a:t>Μπορεί να είναι επίκτητη ή κληρονομική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26" y="1920240"/>
            <a:ext cx="6253239" cy="448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19" y="1920240"/>
            <a:ext cx="4286250" cy="4286250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50941"/>
            <a:ext cx="12192000" cy="7387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el-GR" b="1" dirty="0" err="1"/>
              <a:t>Microarrays</a:t>
            </a:r>
            <a:endParaRPr lang="fr-FR" altLang="el-GR" b="1" dirty="0"/>
          </a:p>
        </p:txBody>
      </p:sp>
    </p:spTree>
    <p:extLst>
      <p:ext uri="{BB962C8B-B14F-4D97-AF65-F5344CB8AC3E}">
        <p14:creationId xmlns:p14="http://schemas.microsoft.com/office/powerpoint/2010/main" val="400555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762"/>
          <a:stretch/>
        </p:blipFill>
        <p:spPr>
          <a:xfrm>
            <a:off x="838200" y="1972491"/>
            <a:ext cx="10635419" cy="4678387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563AD9E1-8E3C-4BB3-8944-89EE2A00E31E}"/>
              </a:ext>
            </a:extLst>
          </p:cNvPr>
          <p:cNvSpPr txBox="1">
            <a:spLocks/>
          </p:cNvSpPr>
          <p:nvPr/>
        </p:nvSpPr>
        <p:spPr>
          <a:xfrm>
            <a:off x="838200" y="252584"/>
            <a:ext cx="10515600" cy="1325563"/>
          </a:xfrm>
          <a:prstGeom prst="rect">
            <a:avLst/>
          </a:prstGeom>
          <a:solidFill>
            <a:srgbClr val="2D5F8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Παράδειγμα </a:t>
            </a:r>
            <a:r>
              <a:rPr lang="el-GR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εξέτασης </a:t>
            </a:r>
            <a:r>
              <a:rPr lang="en-US" sz="3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arrays (copy number variants)</a:t>
            </a:r>
            <a:endParaRPr lang="el-GR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5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per human Genome (6 billion </a:t>
            </a:r>
            <a:r>
              <a:rPr lang="en-US" dirty="0" err="1"/>
              <a:t>bp</a:t>
            </a:r>
            <a:r>
              <a:rPr lang="en-US" dirty="0"/>
              <a:t>)</a:t>
            </a:r>
          </a:p>
        </p:txBody>
      </p:sp>
      <p:pic>
        <p:nvPicPr>
          <p:cNvPr id="2050" name="Picture 2" descr="A brief history of Next Generation Sequencing (NGS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9297" r="4390" b="8413"/>
          <a:stretch/>
        </p:blipFill>
        <p:spPr bwMode="auto">
          <a:xfrm>
            <a:off x="1154823" y="1529080"/>
            <a:ext cx="10314366" cy="498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2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8412869" y="2184170"/>
            <a:ext cx="548933" cy="2620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9708924" y="2206216"/>
            <a:ext cx="548933" cy="26208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10490988" y="2190069"/>
            <a:ext cx="548933" cy="26208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7423371" y="2149017"/>
            <a:ext cx="548933" cy="26208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6504404" y="2209498"/>
            <a:ext cx="548933" cy="262084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2"/>
          <a:srcRect l="14038" t="24691"/>
          <a:stretch/>
        </p:blipFill>
        <p:spPr>
          <a:xfrm rot="10800000">
            <a:off x="11295627" y="2182510"/>
            <a:ext cx="548933" cy="262084"/>
          </a:xfrm>
          <a:prstGeom prst="rect">
            <a:avLst/>
          </a:prstGeom>
        </p:spPr>
      </p:pic>
      <p:grpSp>
        <p:nvGrpSpPr>
          <p:cNvPr id="20" name="Ομάδα 19"/>
          <p:cNvGrpSpPr/>
          <p:nvPr/>
        </p:nvGrpSpPr>
        <p:grpSpPr>
          <a:xfrm>
            <a:off x="5947719" y="1195736"/>
            <a:ext cx="6062778" cy="904416"/>
            <a:chOff x="661181" y="1182339"/>
            <a:chExt cx="8102884" cy="904416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8" t="-4991" r="538" b="45811"/>
            <a:stretch/>
          </p:blipFill>
          <p:spPr>
            <a:xfrm>
              <a:off x="661181" y="1182339"/>
              <a:ext cx="8102884" cy="904416"/>
            </a:xfrm>
            <a:prstGeom prst="rect">
              <a:avLst/>
            </a:prstGeom>
          </p:spPr>
        </p:pic>
        <p:sp>
          <p:nvSpPr>
            <p:cNvPr id="16" name="Παραλληλόγραμμο 15"/>
            <p:cNvSpPr/>
            <p:nvPr/>
          </p:nvSpPr>
          <p:spPr>
            <a:xfrm rot="18332463">
              <a:off x="8225746" y="1803692"/>
              <a:ext cx="310113" cy="252936"/>
            </a:xfrm>
            <a:prstGeom prst="parallelogram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23" name="Ευθύγραμμο βέλος σύνδεσης 22"/>
          <p:cNvCxnSpPr/>
          <p:nvPr/>
        </p:nvCxnSpPr>
        <p:spPr>
          <a:xfrm>
            <a:off x="10748067" y="2759977"/>
            <a:ext cx="2232" cy="119731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>
            <a:stCxn id="4098" idx="1"/>
            <a:endCxn id="32" idx="3"/>
          </p:cNvCxnSpPr>
          <p:nvPr/>
        </p:nvCxnSpPr>
        <p:spPr>
          <a:xfrm flipH="1" flipV="1">
            <a:off x="3904736" y="3903189"/>
            <a:ext cx="5389346" cy="13268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Ομάδα 23"/>
          <p:cNvGrpSpPr/>
          <p:nvPr/>
        </p:nvGrpSpPr>
        <p:grpSpPr>
          <a:xfrm>
            <a:off x="7614657" y="2582664"/>
            <a:ext cx="2024277" cy="714108"/>
            <a:chOff x="9333968" y="2090535"/>
            <a:chExt cx="2024277" cy="714108"/>
          </a:xfrm>
        </p:grpSpPr>
        <p:grpSp>
          <p:nvGrpSpPr>
            <p:cNvPr id="25" name="Ομάδα 24"/>
            <p:cNvGrpSpPr/>
            <p:nvPr/>
          </p:nvGrpSpPr>
          <p:grpSpPr>
            <a:xfrm>
              <a:off x="9333968" y="2090535"/>
              <a:ext cx="2004844" cy="338554"/>
              <a:chOff x="9283726" y="2341744"/>
              <a:chExt cx="2004844" cy="338554"/>
            </a:xfrm>
          </p:grpSpPr>
          <p:sp>
            <p:nvSpPr>
              <p:cNvPr id="29" name="Ορθογώνιο 28"/>
              <p:cNvSpPr/>
              <p:nvPr/>
            </p:nvSpPr>
            <p:spPr>
              <a:xfrm>
                <a:off x="9870681" y="2341744"/>
                <a:ext cx="141788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Coding regions</a:t>
                </a:r>
                <a:endParaRPr lang="el-GR" sz="1600" dirty="0"/>
              </a:p>
            </p:txBody>
          </p:sp>
          <p:sp>
            <p:nvSpPr>
              <p:cNvPr id="30" name="Έλλειψη 29"/>
              <p:cNvSpPr/>
              <p:nvPr/>
            </p:nvSpPr>
            <p:spPr>
              <a:xfrm>
                <a:off x="9626024" y="2461576"/>
                <a:ext cx="214701" cy="179693"/>
              </a:xfrm>
              <a:prstGeom prst="ellipse">
                <a:avLst/>
              </a:prstGeom>
              <a:solidFill>
                <a:srgbClr val="03AFE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1" name="Έλλειψη 30"/>
              <p:cNvSpPr/>
              <p:nvPr/>
            </p:nvSpPr>
            <p:spPr>
              <a:xfrm>
                <a:off x="9283726" y="2461576"/>
                <a:ext cx="214701" cy="179693"/>
              </a:xfrm>
              <a:prstGeom prst="ellipse">
                <a:avLst/>
              </a:prstGeom>
              <a:solidFill>
                <a:srgbClr val="92D14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7" name="Έλλειψη 26"/>
            <p:cNvSpPr/>
            <p:nvPr/>
          </p:nvSpPr>
          <p:spPr>
            <a:xfrm>
              <a:off x="9377471" y="2529449"/>
              <a:ext cx="214701" cy="179693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8" name="Ορθογώνιο 27"/>
            <p:cNvSpPr/>
            <p:nvPr/>
          </p:nvSpPr>
          <p:spPr>
            <a:xfrm>
              <a:off x="9616614" y="2466089"/>
              <a:ext cx="17416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Regulatory regions</a:t>
              </a:r>
              <a:endParaRPr lang="el-GR" sz="1600" dirty="0"/>
            </a:p>
          </p:txBody>
        </p:sp>
      </p:grpSp>
      <p:cxnSp>
        <p:nvCxnSpPr>
          <p:cNvPr id="36" name="Ευθύγραμμο βέλος σύνδεσης 35"/>
          <p:cNvCxnSpPr>
            <a:stCxn id="4098" idx="1"/>
            <a:endCxn id="34" idx="3"/>
          </p:cNvCxnSpPr>
          <p:nvPr/>
        </p:nvCxnSpPr>
        <p:spPr>
          <a:xfrm flipH="1" flipV="1">
            <a:off x="3805881" y="5155777"/>
            <a:ext cx="5488201" cy="742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Ομάδα 54"/>
          <p:cNvGrpSpPr/>
          <p:nvPr/>
        </p:nvGrpSpPr>
        <p:grpSpPr>
          <a:xfrm>
            <a:off x="163352" y="3244334"/>
            <a:ext cx="3741384" cy="951242"/>
            <a:chOff x="200724" y="2836605"/>
            <a:chExt cx="4627755" cy="951242"/>
          </a:xfrm>
        </p:grpSpPr>
        <p:sp>
          <p:nvSpPr>
            <p:cNvPr id="32" name="Ορθογώνιο 31"/>
            <p:cNvSpPr/>
            <p:nvPr/>
          </p:nvSpPr>
          <p:spPr>
            <a:xfrm>
              <a:off x="200724" y="3203072"/>
              <a:ext cx="46277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Reference Genome: ATTGCGATCGAGCCCG</a:t>
              </a:r>
            </a:p>
            <a:p>
              <a:r>
                <a:rPr lang="en-US" sz="1600" dirty="0"/>
                <a:t>Sequenced region  : ATTGC</a:t>
              </a:r>
              <a:r>
                <a:rPr lang="en-US" sz="1600" b="1" dirty="0">
                  <a:solidFill>
                    <a:srgbClr val="FF0000"/>
                  </a:solidFill>
                </a:rPr>
                <a:t>T</a:t>
              </a:r>
              <a:r>
                <a:rPr lang="en-US" sz="1600" dirty="0"/>
                <a:t>ATCGAGCCCG</a:t>
              </a:r>
            </a:p>
          </p:txBody>
        </p:sp>
        <p:sp>
          <p:nvSpPr>
            <p:cNvPr id="44" name="Ορθογώνιο 43"/>
            <p:cNvSpPr/>
            <p:nvPr/>
          </p:nvSpPr>
          <p:spPr>
            <a:xfrm>
              <a:off x="571151" y="2836605"/>
              <a:ext cx="30789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Single nucleotide variant (SNV)</a:t>
              </a:r>
              <a:endParaRPr lang="el-GR" u="sng" dirty="0"/>
            </a:p>
          </p:txBody>
        </p:sp>
      </p:grpSp>
      <p:grpSp>
        <p:nvGrpSpPr>
          <p:cNvPr id="56" name="Ομάδα 55"/>
          <p:cNvGrpSpPr/>
          <p:nvPr/>
        </p:nvGrpSpPr>
        <p:grpSpPr>
          <a:xfrm>
            <a:off x="88408" y="4510449"/>
            <a:ext cx="3717473" cy="937715"/>
            <a:chOff x="230460" y="4243222"/>
            <a:chExt cx="4598018" cy="937715"/>
          </a:xfrm>
        </p:grpSpPr>
        <p:sp>
          <p:nvSpPr>
            <p:cNvPr id="34" name="Ορθογώνιο 33"/>
            <p:cNvSpPr/>
            <p:nvPr/>
          </p:nvSpPr>
          <p:spPr>
            <a:xfrm>
              <a:off x="230460" y="4596162"/>
              <a:ext cx="45980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Reference Genome: ATTGCGATCGAGCCCG</a:t>
              </a:r>
            </a:p>
            <a:p>
              <a:r>
                <a:rPr lang="en-US" sz="1600" dirty="0"/>
                <a:t>Sequenced region  : ATTGC </a:t>
              </a:r>
              <a:r>
                <a:rPr lang="en-US" sz="1600" b="1" dirty="0">
                  <a:solidFill>
                    <a:srgbClr val="FF0000"/>
                  </a:solidFill>
                </a:rPr>
                <a:t>- - </a:t>
              </a:r>
              <a:r>
                <a:rPr lang="en-US" sz="1600" dirty="0"/>
                <a:t>TCGAGCCCG</a:t>
              </a:r>
            </a:p>
          </p:txBody>
        </p:sp>
        <p:sp>
          <p:nvSpPr>
            <p:cNvPr id="49" name="Ορθογώνιο 48"/>
            <p:cNvSpPr/>
            <p:nvPr/>
          </p:nvSpPr>
          <p:spPr>
            <a:xfrm>
              <a:off x="679909" y="4243222"/>
              <a:ext cx="27722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Insertion or deletion (</a:t>
              </a:r>
              <a:r>
                <a:rPr lang="en-US" u="sng" dirty="0" err="1"/>
                <a:t>Indel</a:t>
              </a:r>
              <a:r>
                <a:rPr lang="en-US" u="sng" dirty="0"/>
                <a:t>)</a:t>
              </a:r>
              <a:endParaRPr lang="el-GR" u="sng" dirty="0"/>
            </a:p>
          </p:txBody>
        </p:sp>
      </p:grpSp>
      <p:cxnSp>
        <p:nvCxnSpPr>
          <p:cNvPr id="50" name="Ευθύγραμμο βέλος σύνδεσης 49"/>
          <p:cNvCxnSpPr>
            <a:stCxn id="4098" idx="1"/>
            <a:endCxn id="57" idx="3"/>
          </p:cNvCxnSpPr>
          <p:nvPr/>
        </p:nvCxnSpPr>
        <p:spPr>
          <a:xfrm flipH="1">
            <a:off x="4275439" y="5229997"/>
            <a:ext cx="5018643" cy="1165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Ομάδα 80"/>
          <p:cNvGrpSpPr/>
          <p:nvPr/>
        </p:nvGrpSpPr>
        <p:grpSpPr>
          <a:xfrm>
            <a:off x="142053" y="5758249"/>
            <a:ext cx="4133386" cy="1099751"/>
            <a:chOff x="100361" y="5128771"/>
            <a:chExt cx="4826839" cy="1238575"/>
          </a:xfrm>
        </p:grpSpPr>
        <p:grpSp>
          <p:nvGrpSpPr>
            <p:cNvPr id="77" name="Ομάδα 76"/>
            <p:cNvGrpSpPr/>
            <p:nvPr/>
          </p:nvGrpSpPr>
          <p:grpSpPr>
            <a:xfrm>
              <a:off x="100361" y="5128771"/>
              <a:ext cx="4826839" cy="1075546"/>
              <a:chOff x="256478" y="5139922"/>
              <a:chExt cx="4826839" cy="1075546"/>
            </a:xfrm>
          </p:grpSpPr>
          <p:sp>
            <p:nvSpPr>
              <p:cNvPr id="54" name="Ορθογώνιο 53"/>
              <p:cNvSpPr/>
              <p:nvPr/>
            </p:nvSpPr>
            <p:spPr>
              <a:xfrm>
                <a:off x="488152" y="5139922"/>
                <a:ext cx="2755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u="sng" dirty="0"/>
                  <a:t>Copy number variant (CNV)</a:t>
                </a:r>
                <a:endParaRPr lang="el-GR" u="sng" dirty="0"/>
              </a:p>
            </p:txBody>
          </p:sp>
          <p:pic>
            <p:nvPicPr>
              <p:cNvPr id="57" name="Εικόνα 5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313" y="5687127"/>
                <a:ext cx="2515004" cy="341816"/>
              </a:xfrm>
              <a:prstGeom prst="rect">
                <a:avLst/>
              </a:prstGeom>
            </p:spPr>
          </p:pic>
          <p:sp>
            <p:nvSpPr>
              <p:cNvPr id="60" name="Ορθογώνιο 59"/>
              <p:cNvSpPr/>
              <p:nvPr/>
            </p:nvSpPr>
            <p:spPr>
              <a:xfrm>
                <a:off x="256478" y="5630693"/>
                <a:ext cx="1885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Reference Genome :</a:t>
                </a:r>
              </a:p>
              <a:p>
                <a:r>
                  <a:rPr lang="en-US" sz="1600" dirty="0"/>
                  <a:t>Sequenced region   :</a:t>
                </a:r>
                <a:endParaRPr lang="el-GR" sz="1600" dirty="0"/>
              </a:p>
            </p:txBody>
          </p:sp>
        </p:grpSp>
        <p:pic>
          <p:nvPicPr>
            <p:cNvPr id="80" name="Εικόνα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936" y="5943599"/>
              <a:ext cx="2436658" cy="423747"/>
            </a:xfrm>
            <a:prstGeom prst="rect">
              <a:avLst/>
            </a:prstGeom>
          </p:spPr>
        </p:pic>
      </p:grpSp>
      <p:pic>
        <p:nvPicPr>
          <p:cNvPr id="4098" name="Picture 2" descr="Image result for ILLUMINA MISE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82" y="4267200"/>
            <a:ext cx="2567459" cy="19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2" y="1087394"/>
            <a:ext cx="3816306" cy="1850330"/>
          </a:xfrm>
          <a:prstGeom prst="rect">
            <a:avLst/>
          </a:prstGeom>
        </p:spPr>
      </p:pic>
      <p:cxnSp>
        <p:nvCxnSpPr>
          <p:cNvPr id="45" name="Ευθύγραμμο βέλος σύνδεσης 44"/>
          <p:cNvCxnSpPr/>
          <p:nvPr/>
        </p:nvCxnSpPr>
        <p:spPr>
          <a:xfrm flipV="1">
            <a:off x="4201297" y="1993557"/>
            <a:ext cx="1622854" cy="82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524000" y="230662"/>
            <a:ext cx="9144000" cy="873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l-GR" b="1" dirty="0"/>
              <a:t>Next Generation Sequencing (NGS)</a:t>
            </a:r>
            <a:endParaRPr lang="el-GR" altLang="el-GR" b="1" dirty="0"/>
          </a:p>
        </p:txBody>
      </p:sp>
    </p:spTree>
    <p:extLst>
      <p:ext uri="{BB962C8B-B14F-4D97-AF65-F5344CB8AC3E}">
        <p14:creationId xmlns:p14="http://schemas.microsoft.com/office/powerpoint/2010/main" val="33714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230662"/>
            <a:ext cx="9144000" cy="873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l-GR" b="1" dirty="0"/>
              <a:t>Next Generation Sequencing (NGS)</a:t>
            </a:r>
            <a:endParaRPr lang="el-GR" alt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85725" y="1389608"/>
            <a:ext cx="11506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Παράλληλη αλληλούχηση εκατομμύριων μικρών τμημάτων </a:t>
            </a:r>
            <a:r>
              <a:rPr lang="en-US" sz="2400" b="1" dirty="0"/>
              <a:t>DNA </a:t>
            </a:r>
            <a:r>
              <a:rPr lang="el-GR" sz="2400" b="1" dirty="0"/>
              <a:t>σε ένα μόνο πείραμα</a:t>
            </a:r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Εύρεση γενετικών παραλλαγών πολλών γονιδίων ταυτόχρονα ή και ολόκληρου του γονιδιώματος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Εύρεση μεταλλάξεων σε χαμηλό ποσοστό (&lt;5%)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Εύρεση αριθμητικών ή μη-</a:t>
            </a:r>
            <a:r>
              <a:rPr lang="el-GR" sz="2400" dirty="0" err="1"/>
              <a:t>ισοζυγικών</a:t>
            </a:r>
            <a:r>
              <a:rPr lang="el-GR" sz="2400" dirty="0"/>
              <a:t> αναδιατάξεων υψηλής ανάλυσης </a:t>
            </a:r>
            <a:r>
              <a:rPr lang="en-US" sz="2400" dirty="0"/>
              <a:t>(CNV)</a:t>
            </a:r>
            <a:endParaRPr lang="el-G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Ανάλυση έκφρασης όλων των γονιδίων και παράλληλα αναγνώριση πρωτότυπων/μοναδικών αντιγράφων και σύντηξη γονιδίων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 err="1"/>
              <a:t>Επιγενετική</a:t>
            </a:r>
            <a:r>
              <a:rPr lang="el-GR" sz="2400" dirty="0"/>
              <a:t> ανάλυση (</a:t>
            </a:r>
            <a:r>
              <a:rPr lang="en-US" sz="2400" dirty="0"/>
              <a:t>chip-</a:t>
            </a:r>
            <a:r>
              <a:rPr lang="en-US" sz="2400" dirty="0" err="1"/>
              <a:t>seq</a:t>
            </a:r>
            <a:r>
              <a:rPr lang="en-US" sz="2400" dirty="0"/>
              <a:t>, ATAC-</a:t>
            </a:r>
            <a:r>
              <a:rPr lang="en-US" sz="2400" dirty="0" err="1"/>
              <a:t>seq</a:t>
            </a:r>
            <a:r>
              <a:rPr lang="en-US" sz="2400" dirty="0"/>
              <a:t>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1762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75" y="875771"/>
            <a:ext cx="8562850" cy="563435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1"/>
            <a:ext cx="9144000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l-G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b="1" dirty="0"/>
              <a:t>Πειραματικό πρωτόκολλο</a:t>
            </a:r>
          </a:p>
        </p:txBody>
      </p:sp>
    </p:spTree>
    <p:extLst>
      <p:ext uri="{BB962C8B-B14F-4D97-AF65-F5344CB8AC3E}">
        <p14:creationId xmlns:p14="http://schemas.microsoft.com/office/powerpoint/2010/main" val="98571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1"/>
            <a:ext cx="9144000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b="1" dirty="0"/>
              <a:t>Τεχνολογία που εφαρμόζει η τεχνική </a:t>
            </a:r>
            <a:r>
              <a:rPr lang="en-US" altLang="el-GR" b="1" dirty="0"/>
              <a:t>NGS</a:t>
            </a:r>
            <a:endParaRPr lang="el-GR" altLang="el-GR" b="1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02" y="1438275"/>
            <a:ext cx="4324298" cy="51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t="13549" r="2029" b="4229"/>
          <a:stretch/>
        </p:blipFill>
        <p:spPr bwMode="auto">
          <a:xfrm>
            <a:off x="123825" y="1395412"/>
            <a:ext cx="7306159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0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0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el-GR" b="1" dirty="0"/>
              <a:t>Ακατέργαστα δεδομένα </a:t>
            </a:r>
            <a:r>
              <a:rPr lang="en-US" b="1" dirty="0"/>
              <a:t>NGS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404864"/>
          </a:xfrm>
        </p:spPr>
        <p:txBody>
          <a:bodyPr/>
          <a:lstStyle/>
          <a:p>
            <a:pPr marL="342900" lvl="1" indent="-342900"/>
            <a:r>
              <a:rPr lang="en-US" dirty="0"/>
              <a:t>Text-based format for storing  raw unaligned reads</a:t>
            </a:r>
          </a:p>
          <a:p>
            <a:pPr lvl="1"/>
            <a:r>
              <a:rPr lang="en-US" dirty="0"/>
              <a:t>a biological sequence </a:t>
            </a:r>
          </a:p>
          <a:p>
            <a:pPr lvl="1"/>
            <a:r>
              <a:rPr lang="en-US" dirty="0"/>
              <a:t>its corresponding quality scores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775520" y="4293096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@HWI-ST661:319:D28MYACXX:1:1101:1348:2143 2:N:0:GCCAAT</a:t>
            </a:r>
          </a:p>
          <a:p>
            <a:r>
              <a:rPr lang="en-US" dirty="0"/>
              <a:t>GCTGCATCCTGCTGAGGAAGGAGACTTTTGGGCAGAGTCAAGCATGTTG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CCCFFFFFHHHHHJHIJIJJJGFGIIGJJJJJJJJGIHHJJIIJJJJJJ</a:t>
            </a:r>
          </a:p>
          <a:p>
            <a:r>
              <a:rPr lang="en-US" dirty="0"/>
              <a:t>@HWI-ST661:319:D28MYACXX:1:1101:1749:2143 2:N:0:GCCAAT</a:t>
            </a:r>
          </a:p>
          <a:p>
            <a:r>
              <a:rPr lang="en-US" dirty="0"/>
              <a:t>GGAACCGACACCTCGCACCCTGATCTTCCGGAGGCCGGGGAGGGGCACC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@@?DFFDDFDFFFGFF:FHJIIDCHHIGJJJ6DGIFIIHF9ABDD?8?B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775520" y="4293096"/>
            <a:ext cx="619268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7 - Ευθύγραμμο βέλος σύνδεσης"/>
          <p:cNvCxnSpPr>
            <a:stCxn id="10" idx="1"/>
          </p:cNvCxnSpPr>
          <p:nvPr/>
        </p:nvCxnSpPr>
        <p:spPr>
          <a:xfrm flipH="1">
            <a:off x="7608168" y="2276292"/>
            <a:ext cx="576064" cy="18727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8184232" y="2060849"/>
            <a:ext cx="190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Sequence ID</a:t>
            </a:r>
            <a:endParaRPr lang="el-GR" sz="22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1775520" y="4653136"/>
            <a:ext cx="6408712" cy="2880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H="1">
            <a:off x="8112224" y="3429000"/>
            <a:ext cx="72008" cy="115212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8256240" y="2564905"/>
            <a:ext cx="2411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Raw sequence letters</a:t>
            </a:r>
            <a:endParaRPr lang="el-GR" sz="2200" b="1" dirty="0"/>
          </a:p>
        </p:txBody>
      </p:sp>
      <p:sp>
        <p:nvSpPr>
          <p:cNvPr id="16" name="15 - Ορθογώνιο"/>
          <p:cNvSpPr/>
          <p:nvPr/>
        </p:nvSpPr>
        <p:spPr>
          <a:xfrm>
            <a:off x="1775520" y="4941168"/>
            <a:ext cx="288032" cy="2160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1775520" y="5157192"/>
            <a:ext cx="6336704" cy="2880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8" name="17 - Ευθύγραμμο βέλος σύνδεσης"/>
          <p:cNvCxnSpPr/>
          <p:nvPr/>
        </p:nvCxnSpPr>
        <p:spPr>
          <a:xfrm flipH="1">
            <a:off x="8184232" y="4581128"/>
            <a:ext cx="1152128" cy="72008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TextBox"/>
          <p:cNvSpPr txBox="1"/>
          <p:nvPr/>
        </p:nvSpPr>
        <p:spPr>
          <a:xfrm>
            <a:off x="8364760" y="3429000"/>
            <a:ext cx="2303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Quality values for the sequence of line 2</a:t>
            </a:r>
            <a:endParaRPr lang="el-GR" sz="2200" b="1" dirty="0"/>
          </a:p>
        </p:txBody>
      </p:sp>
      <p:sp>
        <p:nvSpPr>
          <p:cNvPr id="22" name="21 - Ορθογώνιο"/>
          <p:cNvSpPr/>
          <p:nvPr/>
        </p:nvSpPr>
        <p:spPr>
          <a:xfrm>
            <a:off x="8184232" y="2132856"/>
            <a:ext cx="180020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8184232" y="2564904"/>
            <a:ext cx="2088232" cy="7920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Ορθογώνιο"/>
          <p:cNvSpPr/>
          <p:nvPr/>
        </p:nvSpPr>
        <p:spPr>
          <a:xfrm>
            <a:off x="8328248" y="3429000"/>
            <a:ext cx="2232248" cy="108012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A179-72FF-4FA3-8679-84A46B87E157}" type="slidenum">
              <a:rPr lang="el-GR" smtClean="0"/>
              <a:pPr/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5669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 bwMode="auto">
          <a:xfrm>
            <a:off x="9409314" y="1165669"/>
            <a:ext cx="1923256" cy="360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ln w="0"/>
                <a:solidFill>
                  <a:schemeClr val="tx1"/>
                </a:solidFill>
              </a:rPr>
              <a:t>variant calling</a:t>
            </a:r>
            <a:endParaRPr lang="el-GR" sz="2200" dirty="0"/>
          </a:p>
        </p:txBody>
      </p:sp>
      <p:sp>
        <p:nvSpPr>
          <p:cNvPr id="7" name="Ορθογώνιο 6"/>
          <p:cNvSpPr/>
          <p:nvPr/>
        </p:nvSpPr>
        <p:spPr bwMode="auto">
          <a:xfrm>
            <a:off x="3818550" y="1146785"/>
            <a:ext cx="2424728" cy="377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ln w="0"/>
                <a:solidFill>
                  <a:schemeClr val="tx1"/>
                </a:solidFill>
              </a:rPr>
              <a:t>a</a:t>
            </a:r>
            <a:r>
              <a:rPr lang="en-US" sz="2200">
                <a:ln w="0"/>
                <a:solidFill>
                  <a:schemeClr val="tx1"/>
                </a:solidFill>
              </a:rPr>
              <a:t>ligned </a:t>
            </a:r>
            <a:r>
              <a:rPr lang="en-US" sz="2200" dirty="0">
                <a:ln w="0"/>
                <a:solidFill>
                  <a:schemeClr val="tx1"/>
                </a:solidFill>
              </a:rPr>
              <a:t>reads</a:t>
            </a:r>
            <a:endParaRPr lang="el-GR" sz="2200" dirty="0"/>
          </a:p>
        </p:txBody>
      </p:sp>
      <p:sp>
        <p:nvSpPr>
          <p:cNvPr id="8" name="Ορθογώνιο 7"/>
          <p:cNvSpPr/>
          <p:nvPr/>
        </p:nvSpPr>
        <p:spPr bwMode="auto">
          <a:xfrm>
            <a:off x="191291" y="1146788"/>
            <a:ext cx="2423320" cy="377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ln w="0"/>
                <a:solidFill>
                  <a:schemeClr val="tx1"/>
                </a:solidFill>
              </a:rPr>
              <a:t>sequenced reads</a:t>
            </a:r>
            <a:endParaRPr lang="el-GR" sz="2200" dirty="0"/>
          </a:p>
        </p:txBody>
      </p:sp>
      <p:sp>
        <p:nvSpPr>
          <p:cNvPr id="10" name="Ορθογώνιο 9"/>
          <p:cNvSpPr/>
          <p:nvPr/>
        </p:nvSpPr>
        <p:spPr bwMode="auto">
          <a:xfrm>
            <a:off x="6792091" y="4646676"/>
            <a:ext cx="3066284" cy="366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ln w="0"/>
                <a:solidFill>
                  <a:schemeClr val="tx1"/>
                </a:solidFill>
              </a:rPr>
              <a:t>f</a:t>
            </a:r>
            <a:r>
              <a:rPr lang="en-US" sz="2200">
                <a:ln w="0"/>
                <a:solidFill>
                  <a:schemeClr val="tx1"/>
                </a:solidFill>
              </a:rPr>
              <a:t>unctional </a:t>
            </a:r>
            <a:r>
              <a:rPr lang="en-US" sz="2200" dirty="0">
                <a:ln w="0"/>
                <a:solidFill>
                  <a:schemeClr val="tx1"/>
                </a:solidFill>
              </a:rPr>
              <a:t>annotation</a:t>
            </a:r>
            <a:endParaRPr lang="el-GR" sz="2200" dirty="0"/>
          </a:p>
        </p:txBody>
      </p:sp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797454" y="202058"/>
            <a:ext cx="10515600" cy="536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l-GR" b="1" dirty="0"/>
              <a:t>Βιοπληροφορική ανάλυση αποτελεσμάτων</a:t>
            </a:r>
          </a:p>
        </p:txBody>
      </p:sp>
      <p:pic>
        <p:nvPicPr>
          <p:cNvPr id="2052" name="Picture 4" descr="http://previews.123rf.com/images/stocksnapper/stocksnapper1210/stocksnapper121000036/16024970-Man-holding-a-transparent-plastic-bag-with-shredded-paper--Stock-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8777" b="21208"/>
          <a:stretch/>
        </p:blipFill>
        <p:spPr bwMode="auto">
          <a:xfrm>
            <a:off x="339941" y="1637421"/>
            <a:ext cx="1813547" cy="2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ioinfor.com/images/stories/zoom/zoom-ngs-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09" y="1624547"/>
            <a:ext cx="3261599" cy="21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r="26916" b="2845"/>
          <a:stretch/>
        </p:blipFill>
        <p:spPr>
          <a:xfrm>
            <a:off x="8732281" y="1637420"/>
            <a:ext cx="3031352" cy="2242601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7" y="5269648"/>
            <a:ext cx="3439890" cy="1359696"/>
          </a:xfrm>
          <a:prstGeom prst="rect">
            <a:avLst/>
          </a:prstGeom>
        </p:spPr>
      </p:pic>
      <p:sp>
        <p:nvSpPr>
          <p:cNvPr id="27" name="Ορθογώνιο 26"/>
          <p:cNvSpPr/>
          <p:nvPr/>
        </p:nvSpPr>
        <p:spPr bwMode="auto">
          <a:xfrm>
            <a:off x="593049" y="4653015"/>
            <a:ext cx="2538412" cy="366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ln w="0"/>
                <a:solidFill>
                  <a:schemeClr val="tx1"/>
                </a:solidFill>
              </a:rPr>
              <a:t>candidate variants</a:t>
            </a:r>
            <a:endParaRPr lang="el-GR" sz="2200" dirty="0"/>
          </a:p>
        </p:txBody>
      </p:sp>
      <p:cxnSp>
        <p:nvCxnSpPr>
          <p:cNvPr id="22" name="Ευθύγραμμο βέλος σύνδεσης 21"/>
          <p:cNvCxnSpPr/>
          <p:nvPr/>
        </p:nvCxnSpPr>
        <p:spPr>
          <a:xfrm flipV="1">
            <a:off x="2267789" y="2846629"/>
            <a:ext cx="1099656" cy="61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>
            <a:off x="6943722" y="2846629"/>
            <a:ext cx="14885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/>
          <p:cNvCxnSpPr/>
          <p:nvPr/>
        </p:nvCxnSpPr>
        <p:spPr>
          <a:xfrm flipH="1">
            <a:off x="3640438" y="5871010"/>
            <a:ext cx="1071605" cy="100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3" name="Γωνιακή σύνδεση 2052"/>
          <p:cNvCxnSpPr/>
          <p:nvPr/>
        </p:nvCxnSpPr>
        <p:spPr>
          <a:xfrm rot="5400000">
            <a:off x="10134438" y="4425986"/>
            <a:ext cx="1755030" cy="679576"/>
          </a:xfrm>
          <a:prstGeom prst="bentConnector3">
            <a:avLst>
              <a:gd name="adj1" fmla="val 100693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Εικόνα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423" y="5101158"/>
            <a:ext cx="5835606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2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Τίτλος 1"/>
          <p:cNvSpPr>
            <a:spLocks noGrp="1"/>
          </p:cNvSpPr>
          <p:nvPr>
            <p:ph type="title"/>
          </p:nvPr>
        </p:nvSpPr>
        <p:spPr>
          <a:xfrm>
            <a:off x="797454" y="202058"/>
            <a:ext cx="10515600" cy="536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/>
              <a:t>Questions</a:t>
            </a:r>
            <a:endParaRPr lang="el-GR" b="1" dirty="0"/>
          </a:p>
        </p:txBody>
      </p:sp>
      <p:sp>
        <p:nvSpPr>
          <p:cNvPr id="17" name="2 - Θέση περιεχομένου"/>
          <p:cNvSpPr>
            <a:spLocks noGrp="1"/>
          </p:cNvSpPr>
          <p:nvPr>
            <p:ph idx="1"/>
          </p:nvPr>
        </p:nvSpPr>
        <p:spPr>
          <a:xfrm>
            <a:off x="4402905" y="3146110"/>
            <a:ext cx="3711365" cy="55811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sglentis@med.uoa.gr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7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15330"/>
            <a:ext cx="12192000" cy="706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b="1" dirty="0"/>
              <a:t>Επίπεδα οργάνωσης του </a:t>
            </a:r>
            <a:r>
              <a:rPr lang="en-GB" b="1" dirty="0"/>
              <a:t>DNA</a:t>
            </a:r>
            <a:endParaRPr lang="en-US" b="1" dirty="0"/>
          </a:p>
        </p:txBody>
      </p:sp>
      <p:grpSp>
        <p:nvGrpSpPr>
          <p:cNvPr id="17" name="Ομάδα 16"/>
          <p:cNvGrpSpPr/>
          <p:nvPr/>
        </p:nvGrpSpPr>
        <p:grpSpPr>
          <a:xfrm>
            <a:off x="4797879" y="922637"/>
            <a:ext cx="7584286" cy="5598902"/>
            <a:chOff x="1395654" y="385730"/>
            <a:chExt cx="8904137" cy="6457085"/>
          </a:xfrm>
        </p:grpSpPr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1395654" y="385730"/>
              <a:ext cx="8314147" cy="6230112"/>
              <a:chOff x="1454908" y="237105"/>
              <a:chExt cx="8534665" cy="63953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53018" y="237105"/>
                <a:ext cx="8136555" cy="6395356"/>
                <a:chOff x="1853018" y="237105"/>
                <a:chExt cx="8136555" cy="6395356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53018" y="237105"/>
                  <a:ext cx="8136555" cy="6395356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3437731" y="245269"/>
                  <a:ext cx="1752600" cy="470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454908" y="965200"/>
                <a:ext cx="1618492" cy="555267"/>
                <a:chOff x="1454908" y="965200"/>
                <a:chExt cx="1618492" cy="555267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1454908" y="1119665"/>
                  <a:ext cx="1516893" cy="4008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/>
                    <a:t>χρωμόσωμα</a:t>
                  </a:r>
                  <a:endParaRPr lang="en-US" sz="1600" dirty="0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2794000" y="965200"/>
                  <a:ext cx="279400" cy="2667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/>
              <p:cNvSpPr txBox="1"/>
              <p:nvPr/>
            </p:nvSpPr>
            <p:spPr>
              <a:xfrm>
                <a:off x="6337300" y="882072"/>
                <a:ext cx="1625600" cy="400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ιστόνες</a:t>
                </a:r>
                <a:endParaRPr lang="en-US" sz="16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588089" y="2412627"/>
                <a:ext cx="1765292" cy="400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νουκλεόσωμα</a:t>
                </a:r>
                <a:endParaRPr lang="en-US" sz="16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306005" y="4177268"/>
                <a:ext cx="1625600" cy="400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έλικα </a:t>
                </a:r>
                <a:r>
                  <a:rPr lang="en-GB" sz="1600" dirty="0"/>
                  <a:t>DNA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68770" y="1903968"/>
                <a:ext cx="1625600" cy="400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χρωματίνη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3418" y="4928829"/>
                <a:ext cx="2349500" cy="400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αλληλουχία </a:t>
                </a:r>
                <a:r>
                  <a:rPr lang="en-GB" sz="1600" dirty="0"/>
                  <a:t>DNA</a:t>
                </a:r>
                <a:endParaRPr lang="en-US" sz="1600" dirty="0"/>
              </a:p>
            </p:txBody>
          </p:sp>
        </p:grp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420639" y="6573307"/>
              <a:ext cx="272015" cy="26950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</a:t>
              </a: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8153096" y="5262013"/>
              <a:ext cx="272015" cy="26950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090538" y="5262013"/>
              <a:ext cx="272015" cy="26950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</a:t>
              </a: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6955291" y="6573307"/>
              <a:ext cx="272015" cy="26950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</a:t>
              </a:r>
            </a:p>
          </p:txBody>
        </p:sp>
        <p:sp>
          <p:nvSpPr>
            <p:cNvPr id="25" name="Hexagon 24"/>
            <p:cNvSpPr>
              <a:spLocks/>
            </p:cNvSpPr>
            <p:nvPr/>
          </p:nvSpPr>
          <p:spPr>
            <a:xfrm>
              <a:off x="7149360" y="1779206"/>
              <a:ext cx="180210" cy="157758"/>
            </a:xfrm>
            <a:prstGeom prst="hexagon">
              <a:avLst/>
            </a:prstGeom>
            <a:solidFill>
              <a:srgbClr val="FF4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Hexagon 25"/>
            <p:cNvSpPr>
              <a:spLocks/>
            </p:cNvSpPr>
            <p:nvPr/>
          </p:nvSpPr>
          <p:spPr>
            <a:xfrm>
              <a:off x="6836541" y="2011816"/>
              <a:ext cx="180210" cy="157758"/>
            </a:xfrm>
            <a:prstGeom prst="hexagon">
              <a:avLst/>
            </a:prstGeom>
            <a:solidFill>
              <a:srgbClr val="FF4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Hexagon 26"/>
            <p:cNvSpPr>
              <a:spLocks/>
            </p:cNvSpPr>
            <p:nvPr/>
          </p:nvSpPr>
          <p:spPr>
            <a:xfrm>
              <a:off x="6844563" y="2436930"/>
              <a:ext cx="180210" cy="157758"/>
            </a:xfrm>
            <a:prstGeom prst="hexagon">
              <a:avLst/>
            </a:prstGeom>
            <a:solidFill>
              <a:srgbClr val="FF4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13418" y="4739756"/>
              <a:ext cx="2296600" cy="390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err="1"/>
                <a:t>επιγενετική</a:t>
              </a:r>
              <a:r>
                <a:rPr lang="el-GR" sz="1600" dirty="0"/>
                <a:t> σήμανση</a:t>
              </a:r>
              <a:endParaRPr lang="en-US" sz="1600" dirty="0"/>
            </a:p>
          </p:txBody>
        </p:sp>
        <p:cxnSp>
          <p:nvCxnSpPr>
            <p:cNvPr id="29" name="Straight Connector 28"/>
            <p:cNvCxnSpPr>
              <a:endCxn id="28" idx="2"/>
            </p:cNvCxnSpPr>
            <p:nvPr/>
          </p:nvCxnSpPr>
          <p:spPr>
            <a:xfrm flipV="1">
              <a:off x="8442062" y="5130202"/>
              <a:ext cx="519656" cy="1862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114321" y="762711"/>
              <a:ext cx="2185470" cy="6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err="1"/>
                <a:t>επιγενετική</a:t>
              </a:r>
              <a:r>
                <a:rPr lang="el-GR" sz="1600" dirty="0"/>
                <a:t> σήμανση</a:t>
              </a:r>
              <a:endParaRPr lang="en-US" sz="16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7329570" y="1034661"/>
              <a:ext cx="783930" cy="7445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Hexagon 35"/>
            <p:cNvSpPr>
              <a:spLocks/>
            </p:cNvSpPr>
            <p:nvPr/>
          </p:nvSpPr>
          <p:spPr>
            <a:xfrm>
              <a:off x="6275072" y="2083257"/>
              <a:ext cx="180210" cy="157758"/>
            </a:xfrm>
            <a:prstGeom prst="hexagon">
              <a:avLst/>
            </a:prstGeom>
            <a:solidFill>
              <a:srgbClr val="FF4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" name="Rounded Rectangle 1"/>
            <p:cNvSpPr/>
            <p:nvPr/>
          </p:nvSpPr>
          <p:spPr>
            <a:xfrm rot="19080658">
              <a:off x="7770613" y="3288187"/>
              <a:ext cx="1583598" cy="297712"/>
            </a:xfrm>
            <a:prstGeom prst="roundRect">
              <a:avLst/>
            </a:prstGeom>
            <a:solidFill>
              <a:schemeClr val="accent1">
                <a:alpha val="7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79818" y="3494772"/>
              <a:ext cx="943919" cy="390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/>
                <a:t>γονίδιο</a:t>
              </a:r>
              <a:endParaRPr lang="en-US" sz="1600" dirty="0"/>
            </a:p>
          </p:txBody>
        </p:sp>
        <p:cxnSp>
          <p:nvCxnSpPr>
            <p:cNvPr id="30" name="Straight Connector 29"/>
            <p:cNvCxnSpPr>
              <a:endCxn id="5" idx="0"/>
            </p:cNvCxnSpPr>
            <p:nvPr/>
          </p:nvCxnSpPr>
          <p:spPr>
            <a:xfrm>
              <a:off x="9118510" y="3214002"/>
              <a:ext cx="333268" cy="2807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9" y="1690622"/>
            <a:ext cx="4213056" cy="308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Ορθογώνιο 38"/>
          <p:cNvSpPr/>
          <p:nvPr/>
        </p:nvSpPr>
        <p:spPr>
          <a:xfrm>
            <a:off x="386980" y="4867189"/>
            <a:ext cx="3730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Εκτύπωση του γονιδιώματος στο Πανεπιστήμιο του </a:t>
            </a:r>
            <a:r>
              <a:rPr lang="en-US" dirty="0"/>
              <a:t>Leicester (2012): 4pt size, 130 volumes</a:t>
            </a:r>
            <a:endParaRPr lang="el-GR" dirty="0"/>
          </a:p>
        </p:txBody>
      </p:sp>
      <p:sp>
        <p:nvSpPr>
          <p:cNvPr id="14" name="Ορθογώνιο 13"/>
          <p:cNvSpPr/>
          <p:nvPr/>
        </p:nvSpPr>
        <p:spPr>
          <a:xfrm>
            <a:off x="1084813" y="5971059"/>
            <a:ext cx="146386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 dirty="0"/>
              <a:t>4pt</a:t>
            </a:r>
            <a:r>
              <a:rPr lang="el-GR" sz="400" dirty="0"/>
              <a:t>,</a:t>
            </a:r>
            <a:r>
              <a:rPr lang="en-US" sz="400" dirty="0"/>
              <a:t> 4pt</a:t>
            </a:r>
            <a:r>
              <a:rPr lang="el-GR" sz="400" dirty="0"/>
              <a:t>,</a:t>
            </a:r>
            <a:r>
              <a:rPr lang="en-US" sz="400" dirty="0"/>
              <a:t> 4pt</a:t>
            </a:r>
            <a:r>
              <a:rPr lang="el-GR" sz="400" dirty="0"/>
              <a:t>,</a:t>
            </a:r>
            <a:r>
              <a:rPr lang="en-US" sz="400" dirty="0"/>
              <a:t> 4pt</a:t>
            </a:r>
            <a:r>
              <a:rPr lang="el-GR" sz="400" dirty="0"/>
              <a:t>,</a:t>
            </a:r>
            <a:r>
              <a:rPr lang="en-US" sz="400" dirty="0"/>
              <a:t> 4pt</a:t>
            </a:r>
            <a:r>
              <a:rPr lang="el-GR" sz="400" dirty="0"/>
              <a:t>,</a:t>
            </a:r>
            <a:r>
              <a:rPr lang="en-US" sz="400" dirty="0"/>
              <a:t> 4pt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r>
              <a:rPr lang="en-US" sz="400" dirty="0"/>
              <a:t> </a:t>
            </a:r>
            <a:r>
              <a:rPr lang="en-US" sz="400" dirty="0" err="1"/>
              <a:t>4pt</a:t>
            </a:r>
            <a:endParaRPr lang="el-GR" sz="400" dirty="0"/>
          </a:p>
        </p:txBody>
      </p:sp>
    </p:spTree>
    <p:extLst>
      <p:ext uri="{BB962C8B-B14F-4D97-AF65-F5344CB8AC3E}">
        <p14:creationId xmlns:p14="http://schemas.microsoft.com/office/powerpoint/2010/main" val="18351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8" y="1360958"/>
            <a:ext cx="2158677" cy="4109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l-GR" sz="2800" dirty="0" err="1"/>
              <a:t>Καρυότυπος</a:t>
            </a:r>
            <a:endParaRPr lang="el-GR" dirty="0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838200" y="365125"/>
            <a:ext cx="10515600" cy="8293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b="1" dirty="0"/>
              <a:t>Μοριακές / Γενετικές αναλύσεις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0508" y="1297795"/>
            <a:ext cx="2258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Real-time PCR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962" y="4168534"/>
            <a:ext cx="1384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SANGER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4667" y="1297795"/>
            <a:ext cx="1303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ARRAYS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3715" y="4168534"/>
            <a:ext cx="829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FISH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541997" y="4168534"/>
            <a:ext cx="101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MLPA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45565" y="1305996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NGS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03350" y="4168534"/>
            <a:ext cx="1217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ddPCR</a:t>
            </a:r>
            <a:r>
              <a:rPr lang="en-US" sz="2800" dirty="0"/>
              <a:t> </a:t>
            </a:r>
          </a:p>
        </p:txBody>
      </p:sp>
      <p:pic>
        <p:nvPicPr>
          <p:cNvPr id="16" name="Picture 2" descr="Image result for karyotype norm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7414" y="1938410"/>
            <a:ext cx="1963737" cy="12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9324" t="12479" r="30135" b="8169"/>
          <a:stretch/>
        </p:blipFill>
        <p:spPr>
          <a:xfrm>
            <a:off x="320528" y="4816234"/>
            <a:ext cx="1517619" cy="1606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53536" t="67002" r="21843" b="209"/>
          <a:stretch/>
        </p:blipFill>
        <p:spPr>
          <a:xfrm>
            <a:off x="4335407" y="2023363"/>
            <a:ext cx="1604046" cy="129146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69019" y="1305996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PCR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240" t="29670" r="-459" b="50270"/>
          <a:stretch/>
        </p:blipFill>
        <p:spPr>
          <a:xfrm>
            <a:off x="2081151" y="5360231"/>
            <a:ext cx="2172067" cy="5249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650" t="5774" r="70747" b="56821"/>
          <a:stretch/>
        </p:blipFill>
        <p:spPr>
          <a:xfrm>
            <a:off x="4493426" y="5155712"/>
            <a:ext cx="2036849" cy="870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17" y="2142335"/>
            <a:ext cx="2283172" cy="1165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812" y="4901447"/>
            <a:ext cx="2039298" cy="129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857" t="13835" r="54103" b="41684"/>
          <a:stretch/>
        </p:blipFill>
        <p:spPr>
          <a:xfrm>
            <a:off x="9792823" y="2142335"/>
            <a:ext cx="2274981" cy="9578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129237" y="4823022"/>
            <a:ext cx="1640890" cy="1644005"/>
            <a:chOff x="453856" y="4092359"/>
            <a:chExt cx="2960576" cy="2799969"/>
          </a:xfrm>
        </p:grpSpPr>
        <p:grpSp>
          <p:nvGrpSpPr>
            <p:cNvPr id="27" name="Group 26"/>
            <p:cNvGrpSpPr/>
            <p:nvPr/>
          </p:nvGrpSpPr>
          <p:grpSpPr>
            <a:xfrm>
              <a:off x="466768" y="4174713"/>
              <a:ext cx="2886782" cy="2446662"/>
              <a:chOff x="2493372" y="3480777"/>
              <a:chExt cx="4497446" cy="3377222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4" b="79516"/>
              <a:stretch/>
            </p:blipFill>
            <p:spPr bwMode="auto">
              <a:xfrm>
                <a:off x="2536500" y="4904137"/>
                <a:ext cx="4421572" cy="554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433" b="60489"/>
              <a:stretch/>
            </p:blipFill>
            <p:spPr bwMode="auto">
              <a:xfrm>
                <a:off x="2568677" y="4154870"/>
                <a:ext cx="4421572" cy="567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323" b="22925"/>
              <a:stretch/>
            </p:blipFill>
            <p:spPr bwMode="auto">
              <a:xfrm>
                <a:off x="2568677" y="6299815"/>
                <a:ext cx="4421572" cy="558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11" b="4142"/>
              <a:stretch/>
            </p:blipFill>
            <p:spPr bwMode="auto">
              <a:xfrm>
                <a:off x="2569246" y="5599031"/>
                <a:ext cx="4421572" cy="561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569" b="41790"/>
              <a:stretch/>
            </p:blipFill>
            <p:spPr bwMode="auto">
              <a:xfrm>
                <a:off x="2493372" y="3480777"/>
                <a:ext cx="4421572" cy="554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453856" y="4092359"/>
              <a:ext cx="2960576" cy="27999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9548695" y="4168534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Multi-Genomics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3154" r="39845" b="21133"/>
          <a:stretch/>
        </p:blipFill>
        <p:spPr>
          <a:xfrm>
            <a:off x="2491587" y="1903872"/>
            <a:ext cx="1433384" cy="14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08604"/>
            <a:ext cx="12192000" cy="6069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l-GR" b="1" dirty="0" err="1"/>
              <a:t>Καρυότυπος</a:t>
            </a:r>
            <a:endParaRPr lang="el-GR" b="1" dirty="0"/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59" y="1204784"/>
            <a:ext cx="5169238" cy="25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6549082" y="4111684"/>
            <a:ext cx="49427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Με τον </a:t>
            </a:r>
            <a:r>
              <a:rPr lang="el-GR" b="1" dirty="0" err="1"/>
              <a:t>καρυότυπο</a:t>
            </a:r>
            <a:r>
              <a:rPr lang="el-GR" b="1" dirty="0"/>
              <a:t> ανιχνεύουμε: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Αριθμητικές ανωμαλίες (πχ. </a:t>
            </a:r>
            <a:r>
              <a:rPr lang="el-GR" dirty="0" err="1"/>
              <a:t>τρισωμία</a:t>
            </a:r>
            <a:r>
              <a:rPr lang="el-GR" dirty="0"/>
              <a:t> 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Μεγάλες δομικές αλλαγές (ελλείψεις, διπλασιασμοί, αναστροφές, µ</a:t>
            </a:r>
            <a:r>
              <a:rPr lang="el-GR" dirty="0" err="1"/>
              <a:t>ετατοπίσεις</a:t>
            </a:r>
            <a:r>
              <a:rPr lang="el-GR" dirty="0"/>
              <a:t>)</a:t>
            </a:r>
          </a:p>
          <a:p>
            <a:endParaRPr lang="el-GR" dirty="0"/>
          </a:p>
        </p:txBody>
      </p:sp>
      <p:pic>
        <p:nvPicPr>
          <p:cNvPr id="11" name="Picture 2" descr="Image result for karyotype proto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7" y="1452396"/>
            <a:ext cx="5701528" cy="39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3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08604"/>
            <a:ext cx="12192000" cy="6069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l-GR" b="1" dirty="0" err="1"/>
              <a:t>Καρυότυπος</a:t>
            </a:r>
            <a:endParaRPr lang="el-GR" b="1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6466703" y="1639329"/>
            <a:ext cx="5502874" cy="4841809"/>
            <a:chOff x="6557590" y="1971924"/>
            <a:chExt cx="5321372" cy="4595319"/>
          </a:xfrm>
        </p:grpSpPr>
        <p:pic>
          <p:nvPicPr>
            <p:cNvPr id="6" name="Picture 4" descr="Abnormal karyotype seen on G-banded chromosomes in the bone marrow: 46,XY,ins(6;11)(q27;q23q23),t(9;12),(p24;p11.2)[5]/46,XY[15]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451" y="1971924"/>
              <a:ext cx="5048453" cy="3416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Ορθογώνιο 6"/>
            <p:cNvSpPr/>
            <p:nvPr/>
          </p:nvSpPr>
          <p:spPr>
            <a:xfrm>
              <a:off x="6557590" y="5510710"/>
              <a:ext cx="5321372" cy="1056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111111"/>
                  </a:solidFill>
                  <a:latin typeface="Roboto"/>
                </a:rPr>
                <a:t>Abnormal Karyotype: </a:t>
              </a:r>
              <a:r>
                <a:rPr lang="en-GB" dirty="0">
                  <a:solidFill>
                    <a:srgbClr val="111111"/>
                  </a:solidFill>
                  <a:latin typeface="Roboto"/>
                </a:rPr>
                <a:t>46,XY,ins(6;11)(q27;q23q23),t(9;12),(p24;p11.2)[5]/</a:t>
              </a:r>
            </a:p>
            <a:p>
              <a:r>
                <a:rPr lang="en-GB" dirty="0">
                  <a:solidFill>
                    <a:srgbClr val="111111"/>
                  </a:solidFill>
                  <a:latin typeface="Roboto"/>
                </a:rPr>
                <a:t>46,XY[15].</a:t>
              </a:r>
            </a:p>
            <a:p>
              <a:endParaRPr lang="el-GR" dirty="0"/>
            </a:p>
          </p:txBody>
        </p:sp>
      </p:grpSp>
      <p:pic>
        <p:nvPicPr>
          <p:cNvPr id="8" name="Picture 2" descr="Image result for karyotype norm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70218" y="1680410"/>
            <a:ext cx="5777364" cy="35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228323" y="5403177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11111"/>
                </a:solidFill>
                <a:latin typeface="Roboto"/>
              </a:rPr>
              <a:t>Normal Karyotype</a:t>
            </a:r>
            <a:r>
              <a:rPr lang="en-GB" dirty="0">
                <a:solidFill>
                  <a:srgbClr val="111111"/>
                </a:solidFill>
                <a:latin typeface="Roboto"/>
              </a:rPr>
              <a:t>: 46,XY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0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Τίτλος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457200"/>
            <a:ext cx="2949575" cy="16002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br>
              <a:rPr lang="en-US" altLang="el-GR" sz="4000"/>
            </a:br>
            <a:endParaRPr lang="el-GR" altLang="el-GR"/>
          </a:p>
        </p:txBody>
      </p:sp>
      <p:pic>
        <p:nvPicPr>
          <p:cNvPr id="19460" name="Εικόνα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4687"/>
            <a:ext cx="4859095" cy="36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Εικόνα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01"/>
          <a:stretch>
            <a:fillRect/>
          </a:stretch>
        </p:blipFill>
        <p:spPr bwMode="auto">
          <a:xfrm>
            <a:off x="659167" y="1235675"/>
            <a:ext cx="3122955" cy="53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Τίτλος 4"/>
          <p:cNvSpPr txBox="1">
            <a:spLocks/>
          </p:cNvSpPr>
          <p:nvPr/>
        </p:nvSpPr>
        <p:spPr>
          <a:xfrm>
            <a:off x="0" y="248901"/>
            <a:ext cx="12192000" cy="722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l-GR" b="1" dirty="0"/>
              <a:t>Φθορίζων in </a:t>
            </a:r>
            <a:r>
              <a:rPr lang="el-GR" altLang="el-GR" b="1" dirty="0" err="1"/>
              <a:t>situ</a:t>
            </a:r>
            <a:r>
              <a:rPr lang="el-GR" altLang="el-GR" b="1" dirty="0"/>
              <a:t> υβριδισμός (</a:t>
            </a:r>
            <a:r>
              <a:rPr lang="en-US" altLang="el-GR" b="1" dirty="0"/>
              <a:t>FISH)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6096000" y="4955393"/>
            <a:ext cx="4942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Με την τεχνική </a:t>
            </a:r>
            <a:r>
              <a:rPr lang="en-US" b="1" dirty="0"/>
              <a:t>FISH </a:t>
            </a:r>
            <a:r>
              <a:rPr lang="el-GR" b="1" dirty="0"/>
              <a:t>βλέπουμε: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Αριθμητικές ανωμαλίες (πχ. </a:t>
            </a:r>
            <a:r>
              <a:rPr lang="el-GR" dirty="0" err="1"/>
              <a:t>τρισωμία</a:t>
            </a:r>
            <a:r>
              <a:rPr lang="el-GR" dirty="0"/>
              <a:t> 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 err="1"/>
              <a:t>Στοχευμένες</a:t>
            </a:r>
            <a:r>
              <a:rPr lang="el-GR" dirty="0"/>
              <a:t> δομικές αλλαγές (μεταθέσεις)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579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9" y="1944130"/>
            <a:ext cx="5835239" cy="41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Τίτλος 4"/>
          <p:cNvSpPr txBox="1">
            <a:spLocks/>
          </p:cNvSpPr>
          <p:nvPr/>
        </p:nvSpPr>
        <p:spPr>
          <a:xfrm>
            <a:off x="0" y="248901"/>
            <a:ext cx="12192000" cy="722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l-GR" b="1" dirty="0"/>
              <a:t>Φθορίζων in </a:t>
            </a:r>
            <a:r>
              <a:rPr lang="el-GR" altLang="el-GR" b="1" dirty="0" err="1"/>
              <a:t>situ</a:t>
            </a:r>
            <a:r>
              <a:rPr lang="el-GR" altLang="el-GR" b="1" dirty="0"/>
              <a:t> υβριδισμός (</a:t>
            </a:r>
            <a:r>
              <a:rPr lang="en-US" altLang="el-GR" b="1" dirty="0"/>
              <a:t>FISH)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763" y="1416908"/>
            <a:ext cx="4750013" cy="47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2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1524001" y="18108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 b="0">
              <a:solidFill>
                <a:srgbClr val="000000"/>
              </a:solidFill>
            </a:endParaRP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"/>
          <a:stretch/>
        </p:blipFill>
        <p:spPr bwMode="auto">
          <a:xfrm>
            <a:off x="6374586" y="2561967"/>
            <a:ext cx="5123520" cy="34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95488"/>
            <a:ext cx="5305178" cy="4462591"/>
          </a:xfrm>
          <a:prstGeom prst="rect">
            <a:avLst/>
          </a:prstGeom>
        </p:spPr>
      </p:pic>
      <p:sp>
        <p:nvSpPr>
          <p:cNvPr id="14" name="Τίτλος 4"/>
          <p:cNvSpPr txBox="1">
            <a:spLocks/>
          </p:cNvSpPr>
          <p:nvPr/>
        </p:nvSpPr>
        <p:spPr>
          <a:xfrm>
            <a:off x="0" y="248901"/>
            <a:ext cx="12192000" cy="722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l-GR" b="1" dirty="0"/>
              <a:t>Φθορίζων in </a:t>
            </a:r>
            <a:r>
              <a:rPr lang="el-GR" altLang="el-GR" b="1" dirty="0" err="1"/>
              <a:t>situ</a:t>
            </a:r>
            <a:r>
              <a:rPr lang="el-GR" altLang="el-GR" b="1" dirty="0"/>
              <a:t> υβριδισμός (</a:t>
            </a:r>
            <a:r>
              <a:rPr lang="en-US" altLang="el-GR" b="1" dirty="0"/>
              <a:t>FISH)</a:t>
            </a:r>
          </a:p>
        </p:txBody>
      </p:sp>
    </p:spTree>
    <p:extLst>
      <p:ext uri="{BB962C8B-B14F-4D97-AF65-F5344CB8AC3E}">
        <p14:creationId xmlns:p14="http://schemas.microsoft.com/office/powerpoint/2010/main" val="2799917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737</Words>
  <Application>Microsoft Office PowerPoint</Application>
  <PresentationFormat>Widescreen</PresentationFormat>
  <Paragraphs>149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Office Theme</vt:lpstr>
      <vt:lpstr>PowerPoint Presentation</vt:lpstr>
      <vt:lpstr>Κύτταρα και γενετικό υλικό</vt:lpstr>
      <vt:lpstr>Επίπεδα οργάνωσης του DNA</vt:lpstr>
      <vt:lpstr>PowerPoint Presentation</vt:lpstr>
      <vt:lpstr>Καρυότυπος</vt:lpstr>
      <vt:lpstr>Καρυότυπος</vt:lpstr>
      <vt:lpstr>                              </vt:lpstr>
      <vt:lpstr>PowerPoint Presentation</vt:lpstr>
      <vt:lpstr>PowerPoint Presentation</vt:lpstr>
      <vt:lpstr>PowerPoint Presentation</vt:lpstr>
      <vt:lpstr>Αλυσιδωτή αντίδραση πολυμεράσης (PCR)</vt:lpstr>
      <vt:lpstr>PowerPoint Presentation</vt:lpstr>
      <vt:lpstr>Multiplex – Ligation – Dependent  Probe  Amplification (MLPA)</vt:lpstr>
      <vt:lpstr>PowerPoint Presentation</vt:lpstr>
      <vt:lpstr>Real-time PCR</vt:lpstr>
      <vt:lpstr>Droplet-digital PCR (ddPCR)</vt:lpstr>
      <vt:lpstr>PowerPoint Presentation</vt:lpstr>
      <vt:lpstr>Sanger sequencing</vt:lpstr>
      <vt:lpstr>PowerPoint Presentation</vt:lpstr>
      <vt:lpstr>Microarrays</vt:lpstr>
      <vt:lpstr>PowerPoint Presentation</vt:lpstr>
      <vt:lpstr>Cost per human Genome (6 billion bp)</vt:lpstr>
      <vt:lpstr>PowerPoint Presentation</vt:lpstr>
      <vt:lpstr>PowerPoint Presentation</vt:lpstr>
      <vt:lpstr>PowerPoint Presentation</vt:lpstr>
      <vt:lpstr>PowerPoint Presentation</vt:lpstr>
      <vt:lpstr>Ακατέργαστα δεδομένα NGS</vt:lpstr>
      <vt:lpstr>Βιοπληροφορική ανάλυση αποτελεσμάτων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Stavros Glentis</cp:lastModifiedBy>
  <cp:revision>21</cp:revision>
  <dcterms:created xsi:type="dcterms:W3CDTF">2024-11-05T11:11:41Z</dcterms:created>
  <dcterms:modified xsi:type="dcterms:W3CDTF">2026-01-09T16:10:11Z</dcterms:modified>
</cp:coreProperties>
</file>