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915" r:id="rId1"/>
  </p:sldMasterIdLst>
  <p:notesMasterIdLst>
    <p:notesMasterId r:id="rId98"/>
  </p:notesMasterIdLst>
  <p:sldIdLst>
    <p:sldId id="389" r:id="rId2"/>
    <p:sldId id="447" r:id="rId3"/>
    <p:sldId id="268" r:id="rId4"/>
    <p:sldId id="258" r:id="rId5"/>
    <p:sldId id="370" r:id="rId6"/>
    <p:sldId id="260" r:id="rId7"/>
    <p:sldId id="474" r:id="rId8"/>
    <p:sldId id="265" r:id="rId9"/>
    <p:sldId id="434" r:id="rId10"/>
    <p:sldId id="264" r:id="rId11"/>
    <p:sldId id="369" r:id="rId12"/>
    <p:sldId id="262" r:id="rId13"/>
    <p:sldId id="475" r:id="rId14"/>
    <p:sldId id="478" r:id="rId15"/>
    <p:sldId id="465" r:id="rId16"/>
    <p:sldId id="477" r:id="rId17"/>
    <p:sldId id="394" r:id="rId18"/>
    <p:sldId id="395" r:id="rId19"/>
    <p:sldId id="266" r:id="rId20"/>
    <p:sldId id="491" r:id="rId21"/>
    <p:sldId id="261" r:id="rId22"/>
    <p:sldId id="479" r:id="rId23"/>
    <p:sldId id="433" r:id="rId24"/>
    <p:sldId id="492" r:id="rId25"/>
    <p:sldId id="365" r:id="rId26"/>
    <p:sldId id="367" r:id="rId27"/>
    <p:sldId id="346" r:id="rId28"/>
    <p:sldId id="273" r:id="rId29"/>
    <p:sldId id="411" r:id="rId30"/>
    <p:sldId id="414" r:id="rId31"/>
    <p:sldId id="493" r:id="rId32"/>
    <p:sldId id="259" r:id="rId33"/>
    <p:sldId id="494" r:id="rId34"/>
    <p:sldId id="263" r:id="rId35"/>
    <p:sldId id="496" r:id="rId36"/>
    <p:sldId id="453" r:id="rId37"/>
    <p:sldId id="330" r:id="rId38"/>
    <p:sldId id="452" r:id="rId39"/>
    <p:sldId id="454" r:id="rId40"/>
    <p:sldId id="277" r:id="rId41"/>
    <p:sldId id="281" r:id="rId42"/>
    <p:sldId id="321" r:id="rId43"/>
    <p:sldId id="431" r:id="rId44"/>
    <p:sldId id="449" r:id="rId45"/>
    <p:sldId id="283" r:id="rId46"/>
    <p:sldId id="455" r:id="rId47"/>
    <p:sldId id="356" r:id="rId48"/>
    <p:sldId id="340" r:id="rId49"/>
    <p:sldId id="456" r:id="rId50"/>
    <p:sldId id="471" r:id="rId51"/>
    <p:sldId id="287" r:id="rId52"/>
    <p:sldId id="459" r:id="rId53"/>
    <p:sldId id="290" r:id="rId54"/>
    <p:sldId id="291" r:id="rId55"/>
    <p:sldId id="440" r:id="rId56"/>
    <p:sldId id="460" r:id="rId57"/>
    <p:sldId id="461" r:id="rId58"/>
    <p:sldId id="442" r:id="rId59"/>
    <p:sldId id="462" r:id="rId60"/>
    <p:sldId id="441" r:id="rId61"/>
    <p:sldId id="463" r:id="rId62"/>
    <p:sldId id="294" r:id="rId63"/>
    <p:sldId id="464" r:id="rId64"/>
    <p:sldId id="438" r:id="rId65"/>
    <p:sldId id="393" r:id="rId66"/>
    <p:sldId id="410" r:id="rId67"/>
    <p:sldId id="446" r:id="rId68"/>
    <p:sldId id="423" r:id="rId69"/>
    <p:sldId id="331" r:id="rId70"/>
    <p:sldId id="333" r:id="rId71"/>
    <p:sldId id="376" r:id="rId72"/>
    <p:sldId id="407" r:id="rId73"/>
    <p:sldId id="466" r:id="rId74"/>
    <p:sldId id="467" r:id="rId75"/>
    <p:sldId id="323" r:id="rId76"/>
    <p:sldId id="469" r:id="rId77"/>
    <p:sldId id="437" r:id="rId78"/>
    <p:sldId id="484" r:id="rId79"/>
    <p:sldId id="482" r:id="rId80"/>
    <p:sldId id="483" r:id="rId81"/>
    <p:sldId id="309" r:id="rId82"/>
    <p:sldId id="310" r:id="rId83"/>
    <p:sldId id="485" r:id="rId84"/>
    <p:sldId id="425" r:id="rId85"/>
    <p:sldId id="486" r:id="rId86"/>
    <p:sldId id="426" r:id="rId87"/>
    <p:sldId id="443" r:id="rId88"/>
    <p:sldId id="487" r:id="rId89"/>
    <p:sldId id="427" r:id="rId90"/>
    <p:sldId id="488" r:id="rId91"/>
    <p:sldId id="435" r:id="rId92"/>
    <p:sldId id="472" r:id="rId93"/>
    <p:sldId id="489" r:id="rId94"/>
    <p:sldId id="470" r:id="rId95"/>
    <p:sldId id="352" r:id="rId96"/>
    <p:sldId id="428" r:id="rId97"/>
  </p:sldIdLst>
  <p:sldSz cx="9144000" cy="6858000" type="screen4x3"/>
  <p:notesSz cx="6858000" cy="9144000"/>
  <p:defaultTextStyle>
    <a:defPPr>
      <a:defRPr lang="el-GR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ＭＳ Ｐゴシック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3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4718"/>
    <p:restoredTop sz="91479"/>
  </p:normalViewPr>
  <p:slideViewPr>
    <p:cSldViewPr>
      <p:cViewPr varScale="1">
        <p:scale>
          <a:sx n="100" d="100"/>
          <a:sy n="100" d="100"/>
        </p:scale>
        <p:origin x="184" y="43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4664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tableStyles" Target="tableStyles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presProps" Target="presProps.xml"/><Relationship Id="rId10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notesMaster" Target="notesMasters/notesMaster1.xml"/><Relationship Id="rId3" Type="http://schemas.openxmlformats.org/officeDocument/2006/relationships/slide" Target="slides/slide2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64.png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1BE28059-20E8-A04D-867F-24E794E08202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C3BC60B-4DFF-9B48-96BA-D63C1403B584}"/>
              </a:ext>
            </a:extLst>
          </p:cNvPr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C217C84-560B-CE4F-8B07-D3969648F67D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  <p:sp>
        <p:nvSpPr>
          <p:cNvPr id="4" name="Slide Image Placeholder 3">
            <a:extLst>
              <a:ext uri="{FF2B5EF4-FFF2-40B4-BE49-F238E27FC236}">
                <a16:creationId xmlns:a16="http://schemas.microsoft.com/office/drawing/2014/main" id="{9DF25AEC-15C9-6442-9515-C784C5C25B5A}"/>
              </a:ext>
            </a:extLst>
          </p:cNvPr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l-GR" noProof="0"/>
          </a:p>
        </p:txBody>
      </p:sp>
      <p:sp>
        <p:nvSpPr>
          <p:cNvPr id="5" name="Notes Placeholder 4">
            <a:extLst>
              <a:ext uri="{FF2B5EF4-FFF2-40B4-BE49-F238E27FC236}">
                <a16:creationId xmlns:a16="http://schemas.microsoft.com/office/drawing/2014/main" id="{FC0E7710-F0E5-9041-835F-1F76B12C4FC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l-GR" noProof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4F4A88E-6D9D-E74C-B25A-89CF1DF8639E}"/>
              </a:ext>
            </a:extLst>
          </p:cNvPr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  <a:ea typeface="+mn-ea"/>
                <a:cs typeface="+mn-cs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4957CB1-2635-5543-8ECE-E920A8BED7A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 smtClean="0">
                <a:latin typeface="Calibri" panose="020F050202020403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C804953-F858-254F-B02E-D1FBF9AD290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ＭＳ Ｐゴシック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0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1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Slide Image Placeholder 1">
            <a:extLst>
              <a:ext uri="{FF2B5EF4-FFF2-40B4-BE49-F238E27FC236}">
                <a16:creationId xmlns:a16="http://schemas.microsoft.com/office/drawing/2014/main" id="{3C639603-ADC1-CA4A-95BA-C88FE058445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9458" name="Notes Placeholder 2">
            <a:extLst>
              <a:ext uri="{FF2B5EF4-FFF2-40B4-BE49-F238E27FC236}">
                <a16:creationId xmlns:a16="http://schemas.microsoft.com/office/drawing/2014/main" id="{184E8059-6E0F-C64F-94E0-929B8E2CF9E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9459" name="Slide Number Placeholder 3">
            <a:extLst>
              <a:ext uri="{FF2B5EF4-FFF2-40B4-BE49-F238E27FC236}">
                <a16:creationId xmlns:a16="http://schemas.microsoft.com/office/drawing/2014/main" id="{938906BA-848E-E740-B953-A6B5EC06C65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92DB74A3-EB33-144B-A0E7-5DDAB7C64DEB}" type="slidenum">
              <a:rPr lang="el-GR" altLang="en-US">
                <a:latin typeface="Calibri" panose="020F0502020204030204" pitchFamily="34" charset="0"/>
              </a:rPr>
              <a:pPr/>
              <a:t>3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Slide Image Placeholder 1">
            <a:extLst>
              <a:ext uri="{FF2B5EF4-FFF2-40B4-BE49-F238E27FC236}">
                <a16:creationId xmlns:a16="http://schemas.microsoft.com/office/drawing/2014/main" id="{023DDF43-8E48-8748-AAD2-57322DD13D6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7346" name="Notes Placeholder 2">
            <a:extLst>
              <a:ext uri="{FF2B5EF4-FFF2-40B4-BE49-F238E27FC236}">
                <a16:creationId xmlns:a16="http://schemas.microsoft.com/office/drawing/2014/main" id="{5BB59ABE-F7E3-404A-8EE7-B0559652BFC0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7347" name="Slide Number Placeholder 3">
            <a:extLst>
              <a:ext uri="{FF2B5EF4-FFF2-40B4-BE49-F238E27FC236}">
                <a16:creationId xmlns:a16="http://schemas.microsoft.com/office/drawing/2014/main" id="{27E06CA4-DBCC-534D-ADFE-D2890489E6F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C3A4CB2-68DE-2C49-BB42-25D471BB9CB8}" type="slidenum">
              <a:rPr lang="el-GR" altLang="en-US">
                <a:latin typeface="Calibri" panose="020F0502020204030204" pitchFamily="34" charset="0"/>
              </a:rPr>
              <a:pPr/>
              <a:t>19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067320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379426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182399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Slide Image Placeholder 1">
            <a:extLst>
              <a:ext uri="{FF2B5EF4-FFF2-40B4-BE49-F238E27FC236}">
                <a16:creationId xmlns:a16="http://schemas.microsoft.com/office/drawing/2014/main" id="{FCE28629-4C4E-F843-9C56-5459BBFC2A0E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42" name="Notes Placeholder 2">
            <a:extLst>
              <a:ext uri="{FF2B5EF4-FFF2-40B4-BE49-F238E27FC236}">
                <a16:creationId xmlns:a16="http://schemas.microsoft.com/office/drawing/2014/main" id="{51CA8D5D-B1A7-E84A-AEEE-F28B2DFF63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61443" name="Slide Number Placeholder 3">
            <a:extLst>
              <a:ext uri="{FF2B5EF4-FFF2-40B4-BE49-F238E27FC236}">
                <a16:creationId xmlns:a16="http://schemas.microsoft.com/office/drawing/2014/main" id="{C51162D7-F995-EC4B-93D3-AEEA99E3581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5A29F40D-0302-C140-8542-3634D94A75B1}" type="slidenum">
              <a:rPr lang="el-GR" altLang="en-US">
                <a:latin typeface="Calibri" panose="020F0502020204030204" pitchFamily="34" charset="0"/>
              </a:rPr>
              <a:pPr/>
              <a:t>28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767435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066891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25458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319353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3555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5" name="Slide Image Placeholder 1">
            <a:extLst>
              <a:ext uri="{FF2B5EF4-FFF2-40B4-BE49-F238E27FC236}">
                <a16:creationId xmlns:a16="http://schemas.microsoft.com/office/drawing/2014/main" id="{1D433968-CDA3-DA46-88B3-D8D0389451CF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1506" name="Notes Placeholder 2">
            <a:extLst>
              <a:ext uri="{FF2B5EF4-FFF2-40B4-BE49-F238E27FC236}">
                <a16:creationId xmlns:a16="http://schemas.microsoft.com/office/drawing/2014/main" id="{CC046A3A-4460-6040-BA97-1E3C4D991EC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1507" name="Slide Number Placeholder 3">
            <a:extLst>
              <a:ext uri="{FF2B5EF4-FFF2-40B4-BE49-F238E27FC236}">
                <a16:creationId xmlns:a16="http://schemas.microsoft.com/office/drawing/2014/main" id="{4CF69A18-127E-614D-9024-33ECB25E0F2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A71A650-BB0B-D546-AD8C-223C85B8A49A}" type="slidenum">
              <a:rPr lang="el-GR" altLang="en-US">
                <a:latin typeface="Calibri" panose="020F0502020204030204" pitchFamily="34" charset="0"/>
              </a:rPr>
              <a:pPr/>
              <a:t>4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49" name="Slide Image Placeholder 1">
            <a:extLst>
              <a:ext uri="{FF2B5EF4-FFF2-40B4-BE49-F238E27FC236}">
                <a16:creationId xmlns:a16="http://schemas.microsoft.com/office/drawing/2014/main" id="{8B43F749-4C49-614E-8CBF-19763CD075B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8850" name="Notes Placeholder 2">
            <a:extLst>
              <a:ext uri="{FF2B5EF4-FFF2-40B4-BE49-F238E27FC236}">
                <a16:creationId xmlns:a16="http://schemas.microsoft.com/office/drawing/2014/main" id="{0FF5228F-FAF8-6443-A3D2-FF7E8B7296DF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78851" name="Slide Number Placeholder 3">
            <a:extLst>
              <a:ext uri="{FF2B5EF4-FFF2-40B4-BE49-F238E27FC236}">
                <a16:creationId xmlns:a16="http://schemas.microsoft.com/office/drawing/2014/main" id="{22A4C72A-0D86-0749-853E-1F01AEF842AA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D8911D-1202-7C4B-B562-FDC414604988}" type="slidenum">
              <a:rPr lang="el-GR" altLang="en-US">
                <a:latin typeface="Calibri" panose="020F0502020204030204" pitchFamily="34" charset="0"/>
              </a:rPr>
              <a:pPr/>
              <a:t>37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69" name="Slide Image Placeholder 1">
            <a:extLst>
              <a:ext uri="{FF2B5EF4-FFF2-40B4-BE49-F238E27FC236}">
                <a16:creationId xmlns:a16="http://schemas.microsoft.com/office/drawing/2014/main" id="{BB53D0B9-40B3-C84F-8277-DB5D0758DF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3970" name="Notes Placeholder 2">
            <a:extLst>
              <a:ext uri="{FF2B5EF4-FFF2-40B4-BE49-F238E27FC236}">
                <a16:creationId xmlns:a16="http://schemas.microsoft.com/office/drawing/2014/main" id="{71C64B05-3FB9-F44C-80D3-CE9D4212DF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3971" name="Slide Number Placeholder 3">
            <a:extLst>
              <a:ext uri="{FF2B5EF4-FFF2-40B4-BE49-F238E27FC236}">
                <a16:creationId xmlns:a16="http://schemas.microsoft.com/office/drawing/2014/main" id="{780E9B0E-5E7A-CB4E-84E9-E9E586B2DB8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E1F7E7A-5935-C44B-81C4-674CF63FC87F}" type="slidenum">
              <a:rPr lang="el-GR" altLang="en-US">
                <a:latin typeface="Calibri" panose="020F0502020204030204" pitchFamily="34" charset="0"/>
              </a:rPr>
              <a:pPr/>
              <a:t>40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Slide Image Placeholder 1">
            <a:extLst>
              <a:ext uri="{FF2B5EF4-FFF2-40B4-BE49-F238E27FC236}">
                <a16:creationId xmlns:a16="http://schemas.microsoft.com/office/drawing/2014/main" id="{C2F65BAD-63A9-7448-857D-0F48FE2155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6018" name="Notes Placeholder 2">
            <a:extLst>
              <a:ext uri="{FF2B5EF4-FFF2-40B4-BE49-F238E27FC236}">
                <a16:creationId xmlns:a16="http://schemas.microsoft.com/office/drawing/2014/main" id="{DBCDC787-5EE6-C74F-A1A8-D2E11D9252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6019" name="Slide Number Placeholder 3">
            <a:extLst>
              <a:ext uri="{FF2B5EF4-FFF2-40B4-BE49-F238E27FC236}">
                <a16:creationId xmlns:a16="http://schemas.microsoft.com/office/drawing/2014/main" id="{42E8C30F-1CF9-0B4C-90DE-267F0408A7C5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F0B7C29-091A-F043-90FA-073481EBB565}" type="slidenum">
              <a:rPr lang="el-GR" altLang="en-US">
                <a:latin typeface="Calibri" panose="020F0502020204030204" pitchFamily="34" charset="0"/>
              </a:rPr>
              <a:pPr/>
              <a:t>41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5" name="Slide Image Placeholder 1">
            <a:extLst>
              <a:ext uri="{FF2B5EF4-FFF2-40B4-BE49-F238E27FC236}">
                <a16:creationId xmlns:a16="http://schemas.microsoft.com/office/drawing/2014/main" id="{06D6B536-9753-754A-9012-141E16DBCB35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8066" name="Notes Placeholder 2">
            <a:extLst>
              <a:ext uri="{FF2B5EF4-FFF2-40B4-BE49-F238E27FC236}">
                <a16:creationId xmlns:a16="http://schemas.microsoft.com/office/drawing/2014/main" id="{1E4C3EE8-70C0-624F-B559-E6561CF55C07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88067" name="Slide Number Placeholder 3">
            <a:extLst>
              <a:ext uri="{FF2B5EF4-FFF2-40B4-BE49-F238E27FC236}">
                <a16:creationId xmlns:a16="http://schemas.microsoft.com/office/drawing/2014/main" id="{508A4214-865C-EA44-8EAE-DED99DB3D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748B7F92-68C6-8C48-96FF-214A9D76739A}" type="slidenum">
              <a:rPr lang="el-GR" altLang="en-US">
                <a:latin typeface="Calibri" panose="020F0502020204030204" pitchFamily="34" charset="0"/>
              </a:rPr>
              <a:pPr/>
              <a:t>42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1" name="Slide Image Placeholder 1">
            <a:extLst>
              <a:ext uri="{FF2B5EF4-FFF2-40B4-BE49-F238E27FC236}">
                <a16:creationId xmlns:a16="http://schemas.microsoft.com/office/drawing/2014/main" id="{1F80AFCF-4989-9549-A4F1-FB4D55FD3A0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2" name="Notes Placeholder 2">
            <a:extLst>
              <a:ext uri="{FF2B5EF4-FFF2-40B4-BE49-F238E27FC236}">
                <a16:creationId xmlns:a16="http://schemas.microsoft.com/office/drawing/2014/main" id="{E16779DA-59DB-FA49-BA93-EB940E3BCCF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92163" name="Slide Number Placeholder 3">
            <a:extLst>
              <a:ext uri="{FF2B5EF4-FFF2-40B4-BE49-F238E27FC236}">
                <a16:creationId xmlns:a16="http://schemas.microsoft.com/office/drawing/2014/main" id="{08F29E35-8939-124D-8EDB-A5989A0C227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E40212D9-A7A9-4B4B-A730-87E8135010C1}" type="slidenum">
              <a:rPr lang="el-GR" altLang="en-US">
                <a:latin typeface="Calibri" panose="020F0502020204030204" pitchFamily="34" charset="0"/>
              </a:rPr>
              <a:pPr/>
              <a:t>45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Slide Image Placeholder 1">
            <a:extLst>
              <a:ext uri="{FF2B5EF4-FFF2-40B4-BE49-F238E27FC236}">
                <a16:creationId xmlns:a16="http://schemas.microsoft.com/office/drawing/2014/main" id="{4B55B39B-6541-9D4A-9D2E-0FE34BA6B9A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09570" name="Notes Placeholder 2">
            <a:extLst>
              <a:ext uri="{FF2B5EF4-FFF2-40B4-BE49-F238E27FC236}">
                <a16:creationId xmlns:a16="http://schemas.microsoft.com/office/drawing/2014/main" id="{8575F15F-608F-E44B-A057-14F72696A83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09571" name="Slide Number Placeholder 3">
            <a:extLst>
              <a:ext uri="{FF2B5EF4-FFF2-40B4-BE49-F238E27FC236}">
                <a16:creationId xmlns:a16="http://schemas.microsoft.com/office/drawing/2014/main" id="{3EBBA567-7EDF-5045-8445-6089CC26A02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084EF398-802E-E249-A844-5FAAEED83832}" type="slidenum">
              <a:rPr lang="el-GR" altLang="en-US" smtClean="0">
                <a:latin typeface="Calibri" panose="020F0502020204030204" pitchFamily="34" charset="0"/>
              </a:rPr>
              <a:pPr/>
              <a:t>51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3131923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>
            <a:extLst>
              <a:ext uri="{FF2B5EF4-FFF2-40B4-BE49-F238E27FC236}">
                <a16:creationId xmlns:a16="http://schemas.microsoft.com/office/drawing/2014/main" id="{985927F9-7A02-764F-8BF2-888215215BDA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0594" name="Notes Placeholder 2">
            <a:extLst>
              <a:ext uri="{FF2B5EF4-FFF2-40B4-BE49-F238E27FC236}">
                <a16:creationId xmlns:a16="http://schemas.microsoft.com/office/drawing/2014/main" id="{2673D575-05B5-CE4A-9FBD-83AC51E6D808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0595" name="Slide Number Placeholder 3">
            <a:extLst>
              <a:ext uri="{FF2B5EF4-FFF2-40B4-BE49-F238E27FC236}">
                <a16:creationId xmlns:a16="http://schemas.microsoft.com/office/drawing/2014/main" id="{6091DFBB-3A18-4E44-B625-D2DCB1849BB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FAE3EE63-C056-1949-85A7-B1AB5B90C5E0}" type="slidenum">
              <a:rPr lang="el-GR" altLang="en-US">
                <a:latin typeface="Calibri" panose="020F0502020204030204" pitchFamily="34" charset="0"/>
              </a:rPr>
              <a:pPr/>
              <a:t>53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Slide Image Placeholder 1">
            <a:extLst>
              <a:ext uri="{FF2B5EF4-FFF2-40B4-BE49-F238E27FC236}">
                <a16:creationId xmlns:a16="http://schemas.microsoft.com/office/drawing/2014/main" id="{650972D3-8EFA-924C-98B6-9E541AE97FA1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12642" name="Notes Placeholder 2">
            <a:extLst>
              <a:ext uri="{FF2B5EF4-FFF2-40B4-BE49-F238E27FC236}">
                <a16:creationId xmlns:a16="http://schemas.microsoft.com/office/drawing/2014/main" id="{FA327BC1-8FE8-0A4B-BF76-20B13115DC8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12643" name="Slide Number Placeholder 3">
            <a:extLst>
              <a:ext uri="{FF2B5EF4-FFF2-40B4-BE49-F238E27FC236}">
                <a16:creationId xmlns:a16="http://schemas.microsoft.com/office/drawing/2014/main" id="{AD309604-D86A-A342-A12D-C678155F59E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73BF797-FEAA-8945-929B-7018EDF79F49}" type="slidenum">
              <a:rPr lang="el-GR" altLang="en-US">
                <a:latin typeface="Calibri" panose="020F0502020204030204" pitchFamily="34" charset="0"/>
              </a:rPr>
              <a:pPr/>
              <a:t>54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3" name="Slide Image Placeholder 1">
            <a:extLst>
              <a:ext uri="{FF2B5EF4-FFF2-40B4-BE49-F238E27FC236}">
                <a16:creationId xmlns:a16="http://schemas.microsoft.com/office/drawing/2014/main" id="{981A12FB-459E-6345-8DC1-BB999DD016B4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25954" name="Notes Placeholder 2">
            <a:extLst>
              <a:ext uri="{FF2B5EF4-FFF2-40B4-BE49-F238E27FC236}">
                <a16:creationId xmlns:a16="http://schemas.microsoft.com/office/drawing/2014/main" id="{1CF66CBE-8F74-D24E-8C3F-C8BB5803ADD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25955" name="Slide Number Placeholder 3">
            <a:extLst>
              <a:ext uri="{FF2B5EF4-FFF2-40B4-BE49-F238E27FC236}">
                <a16:creationId xmlns:a16="http://schemas.microsoft.com/office/drawing/2014/main" id="{69A53F68-A394-3F43-9CB3-D1BDDE95EB3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FC7F992-9417-534B-A3E6-5A47C10DDDCC}" type="slidenum">
              <a:rPr lang="el-GR" altLang="en-US">
                <a:latin typeface="Calibri" panose="020F0502020204030204" pitchFamily="34" charset="0"/>
              </a:rPr>
              <a:pPr/>
              <a:t>62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5" name="Slide Image Placeholder 1">
            <a:extLst>
              <a:ext uri="{FF2B5EF4-FFF2-40B4-BE49-F238E27FC236}">
                <a16:creationId xmlns:a16="http://schemas.microsoft.com/office/drawing/2014/main" id="{907D67EF-B591-414A-8484-6066125CB7FC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39266" name="Notes Placeholder 2">
            <a:extLst>
              <a:ext uri="{FF2B5EF4-FFF2-40B4-BE49-F238E27FC236}">
                <a16:creationId xmlns:a16="http://schemas.microsoft.com/office/drawing/2014/main" id="{6FE9DF2E-F7D7-6041-8408-3A3EC1B6126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39267" name="Slide Number Placeholder 3">
            <a:extLst>
              <a:ext uri="{FF2B5EF4-FFF2-40B4-BE49-F238E27FC236}">
                <a16:creationId xmlns:a16="http://schemas.microsoft.com/office/drawing/2014/main" id="{CF733E59-A5ED-A146-94DB-851570CFD253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1F06200D-C002-1C4A-8FD5-497DCD3AE1E8}" type="slidenum">
              <a:rPr lang="el-GR" altLang="en-US">
                <a:latin typeface="Calibri" panose="020F0502020204030204" pitchFamily="34" charset="0"/>
              </a:rPr>
              <a:pPr/>
              <a:t>69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1" name="Rectangle 7">
            <a:extLst>
              <a:ext uri="{FF2B5EF4-FFF2-40B4-BE49-F238E27FC236}">
                <a16:creationId xmlns:a16="http://schemas.microsoft.com/office/drawing/2014/main" id="{D8E52F4E-7979-3D43-A97A-CDE11736034C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3EB6AC88-EB39-064B-A77C-56CB453DE43A}" type="slidenum">
              <a:rPr lang="ar-SA" altLang="en-US">
                <a:latin typeface="Calibri" panose="020F0502020204030204" pitchFamily="34" charset="0"/>
              </a:rPr>
              <a:pPr/>
              <a:t>5</a:t>
            </a:fld>
            <a:endParaRPr lang="ar-SA" altLang="en-US">
              <a:latin typeface="Calibri" panose="020F0502020204030204" pitchFamily="34" charset="0"/>
            </a:endParaRPr>
          </a:p>
        </p:txBody>
      </p:sp>
      <p:sp>
        <p:nvSpPr>
          <p:cNvPr id="25602" name="Rectangle 2">
            <a:extLst>
              <a:ext uri="{FF2B5EF4-FFF2-40B4-BE49-F238E27FC236}">
                <a16:creationId xmlns:a16="http://schemas.microsoft.com/office/drawing/2014/main" id="{83580484-B436-B948-A7F6-443CA63155D9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70412" cy="3427412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5603" name="Rectangle 3">
            <a:extLst>
              <a:ext uri="{FF2B5EF4-FFF2-40B4-BE49-F238E27FC236}">
                <a16:creationId xmlns:a16="http://schemas.microsoft.com/office/drawing/2014/main" id="{6B7A99BD-E1B6-354C-BE75-A6FC8C7D276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5988" y="4343400"/>
            <a:ext cx="5026025" cy="4113213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3" name="Slide Image Placeholder 1">
            <a:extLst>
              <a:ext uri="{FF2B5EF4-FFF2-40B4-BE49-F238E27FC236}">
                <a16:creationId xmlns:a16="http://schemas.microsoft.com/office/drawing/2014/main" id="{EEB35F4A-0CB8-A542-B443-8B37BC75FA6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41314" name="Notes Placeholder 2">
            <a:extLst>
              <a:ext uri="{FF2B5EF4-FFF2-40B4-BE49-F238E27FC236}">
                <a16:creationId xmlns:a16="http://schemas.microsoft.com/office/drawing/2014/main" id="{4226DAB2-C7C1-8941-9A2C-97896528948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41315" name="Slide Number Placeholder 3">
            <a:extLst>
              <a:ext uri="{FF2B5EF4-FFF2-40B4-BE49-F238E27FC236}">
                <a16:creationId xmlns:a16="http://schemas.microsoft.com/office/drawing/2014/main" id="{EEF9D3D5-CE57-5848-81AA-7CC4053DAEA2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F5867A1-EEA2-CA42-8084-34904FDDF812}" type="slidenum">
              <a:rPr lang="el-GR" altLang="en-US">
                <a:latin typeface="Calibri" panose="020F0502020204030204" pitchFamily="34" charset="0"/>
              </a:rPr>
              <a:pPr/>
              <a:t>70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3" name="Slide Image Placeholder 1">
            <a:extLst>
              <a:ext uri="{FF2B5EF4-FFF2-40B4-BE49-F238E27FC236}">
                <a16:creationId xmlns:a16="http://schemas.microsoft.com/office/drawing/2014/main" id="{DDC0AC9B-BA44-D74E-8E03-41C2A6639FE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1554" name="Notes Placeholder 2">
            <a:extLst>
              <a:ext uri="{FF2B5EF4-FFF2-40B4-BE49-F238E27FC236}">
                <a16:creationId xmlns:a16="http://schemas.microsoft.com/office/drawing/2014/main" id="{A2319116-863B-564C-A177-A092F445189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151555" name="Slide Number Placeholder 3">
            <a:extLst>
              <a:ext uri="{FF2B5EF4-FFF2-40B4-BE49-F238E27FC236}">
                <a16:creationId xmlns:a16="http://schemas.microsoft.com/office/drawing/2014/main" id="{B7E31A05-5E69-A442-9704-C3C5005AD7FC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7EE4C5C-AC2C-F345-A9B6-6C4B8C7E7C50}" type="slidenum">
              <a:rPr lang="el-GR" altLang="en-US">
                <a:latin typeface="Calibri" panose="020F0502020204030204" pitchFamily="34" charset="0"/>
              </a:rPr>
              <a:pPr/>
              <a:t>75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721" name="Rectangle 2">
            <a:extLst>
              <a:ext uri="{FF2B5EF4-FFF2-40B4-BE49-F238E27FC236}">
                <a16:creationId xmlns:a16="http://schemas.microsoft.com/office/drawing/2014/main" id="{A721F424-610C-904C-A049-2FAD9A10038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58722" name="Rectangle 3">
            <a:extLst>
              <a:ext uri="{FF2B5EF4-FFF2-40B4-BE49-F238E27FC236}">
                <a16:creationId xmlns:a16="http://schemas.microsoft.com/office/drawing/2014/main" id="{AE88EFD0-1810-4449-8256-7BCAE6EE6C35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769" name="Rectangle 2">
            <a:extLst>
              <a:ext uri="{FF2B5EF4-FFF2-40B4-BE49-F238E27FC236}">
                <a16:creationId xmlns:a16="http://schemas.microsoft.com/office/drawing/2014/main" id="{2CFC1081-0603-5E47-8C42-240AF37BD260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60770" name="Rectangle 3">
            <a:extLst>
              <a:ext uri="{FF2B5EF4-FFF2-40B4-BE49-F238E27FC236}">
                <a16:creationId xmlns:a16="http://schemas.microsoft.com/office/drawing/2014/main" id="{93FB7105-C187-EF48-AAA6-CBEAB342E9D1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Image Placeholder 1">
            <a:extLst>
              <a:ext uri="{FF2B5EF4-FFF2-40B4-BE49-F238E27FC236}">
                <a16:creationId xmlns:a16="http://schemas.microsoft.com/office/drawing/2014/main" id="{61D697F0-9F2E-2944-8A6C-92EEC1E398D6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8674" name="Notes Placeholder 2">
            <a:extLst>
              <a:ext uri="{FF2B5EF4-FFF2-40B4-BE49-F238E27FC236}">
                <a16:creationId xmlns:a16="http://schemas.microsoft.com/office/drawing/2014/main" id="{917F9E29-DE8F-C14B-B3FF-B5B8AE70E8D3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28675" name="Slide Number Placeholder 3">
            <a:extLst>
              <a:ext uri="{FF2B5EF4-FFF2-40B4-BE49-F238E27FC236}">
                <a16:creationId xmlns:a16="http://schemas.microsoft.com/office/drawing/2014/main" id="{E1B931C7-AC18-7246-A2D0-82E3BA0E401B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5DFA442-4072-0C42-B71E-24471450FA43}" type="slidenum">
              <a:rPr lang="el-GR" altLang="en-US">
                <a:latin typeface="Calibri" panose="020F0502020204030204" pitchFamily="34" charset="0"/>
              </a:rPr>
              <a:pPr/>
              <a:t>6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>
            <a:extLst>
              <a:ext uri="{FF2B5EF4-FFF2-40B4-BE49-F238E27FC236}">
                <a16:creationId xmlns:a16="http://schemas.microsoft.com/office/drawing/2014/main" id="{1F523361-E8DB-2049-8D46-30BEF7D578EB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6866" name="Notes Placeholder 2">
            <a:extLst>
              <a:ext uri="{FF2B5EF4-FFF2-40B4-BE49-F238E27FC236}">
                <a16:creationId xmlns:a16="http://schemas.microsoft.com/office/drawing/2014/main" id="{F018F231-0102-484C-B832-B2F0B699A01E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6867" name="Slide Number Placeholder 3">
            <a:extLst>
              <a:ext uri="{FF2B5EF4-FFF2-40B4-BE49-F238E27FC236}">
                <a16:creationId xmlns:a16="http://schemas.microsoft.com/office/drawing/2014/main" id="{4C562D93-1399-414D-91EE-3F172B164B7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B2F1C238-3901-6A45-A2B4-5F2192D33B0F}" type="slidenum">
              <a:rPr lang="el-GR" altLang="en-US">
                <a:latin typeface="Calibri" panose="020F0502020204030204" pitchFamily="34" charset="0"/>
              </a:rPr>
              <a:pPr/>
              <a:t>8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09" name="Slide Image Placeholder 1">
            <a:extLst>
              <a:ext uri="{FF2B5EF4-FFF2-40B4-BE49-F238E27FC236}">
                <a16:creationId xmlns:a16="http://schemas.microsoft.com/office/drawing/2014/main" id="{775C0CEE-302F-A94A-965B-9E91697FFD8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3010" name="Notes Placeholder 2">
            <a:extLst>
              <a:ext uri="{FF2B5EF4-FFF2-40B4-BE49-F238E27FC236}">
                <a16:creationId xmlns:a16="http://schemas.microsoft.com/office/drawing/2014/main" id="{7FC9B80E-96EC-AD46-83D4-7F686970F6E4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43011" name="Slide Number Placeholder 3">
            <a:extLst>
              <a:ext uri="{FF2B5EF4-FFF2-40B4-BE49-F238E27FC236}">
                <a16:creationId xmlns:a16="http://schemas.microsoft.com/office/drawing/2014/main" id="{13A9D6F2-3976-2245-8CC1-96F6C5E24468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C932311B-FBC6-E544-BBE4-71536968ED6B}" type="slidenum">
              <a:rPr lang="el-GR" altLang="en-US">
                <a:latin typeface="Calibri" panose="020F0502020204030204" pitchFamily="34" charset="0"/>
              </a:rPr>
              <a:pPr/>
              <a:t>10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Rectangle 7">
            <a:extLst>
              <a:ext uri="{FF2B5EF4-FFF2-40B4-BE49-F238E27FC236}">
                <a16:creationId xmlns:a16="http://schemas.microsoft.com/office/drawing/2014/main" id="{183DE0FD-1571-B640-8737-2490B0D24B9A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AEB1BA43-FAE4-BA4E-AD12-F1A90AC11A9C}" type="slidenum">
              <a:rPr lang="ar-SA" altLang="en-US">
                <a:latin typeface="Calibri" panose="020F0502020204030204" pitchFamily="34" charset="0"/>
              </a:rPr>
              <a:pPr/>
              <a:t>11</a:t>
            </a:fld>
            <a:endParaRPr lang="ar-SA" altLang="en-US">
              <a:latin typeface="Calibri" panose="020F0502020204030204" pitchFamily="34" charset="0"/>
            </a:endParaRPr>
          </a:p>
        </p:txBody>
      </p:sp>
      <p:sp>
        <p:nvSpPr>
          <p:cNvPr id="48130" name="Rectangle 2">
            <a:extLst>
              <a:ext uri="{FF2B5EF4-FFF2-40B4-BE49-F238E27FC236}">
                <a16:creationId xmlns:a16="http://schemas.microsoft.com/office/drawing/2014/main" id="{EC5C7D47-FBEA-AF4E-B937-9067E4626262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48131" name="Rectangle 3">
            <a:extLst>
              <a:ext uri="{FF2B5EF4-FFF2-40B4-BE49-F238E27FC236}">
                <a16:creationId xmlns:a16="http://schemas.microsoft.com/office/drawing/2014/main" id="{BAED328E-7C07-7940-8312-CA2CD51B8C5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altLang="en-US"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Slide Image Placeholder 1">
            <a:extLst>
              <a:ext uri="{FF2B5EF4-FFF2-40B4-BE49-F238E27FC236}">
                <a16:creationId xmlns:a16="http://schemas.microsoft.com/office/drawing/2014/main" id="{96B50BE9-756D-C842-BEBB-7742AA9D548D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30722" name="Notes Placeholder 2">
            <a:extLst>
              <a:ext uri="{FF2B5EF4-FFF2-40B4-BE49-F238E27FC236}">
                <a16:creationId xmlns:a16="http://schemas.microsoft.com/office/drawing/2014/main" id="{06012F60-DFA2-B449-9EF1-BD85FC5358AC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30723" name="Slide Number Placeholder 3">
            <a:extLst>
              <a:ext uri="{FF2B5EF4-FFF2-40B4-BE49-F238E27FC236}">
                <a16:creationId xmlns:a16="http://schemas.microsoft.com/office/drawing/2014/main" id="{747F267C-30A6-714C-9B0B-9DCA884D9DF9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2BC85E0C-1621-CB40-AA1E-1668C995ACE9}" type="slidenum">
              <a:rPr lang="el-GR" altLang="en-US">
                <a:latin typeface="Calibri" panose="020F0502020204030204" pitchFamily="34" charset="0"/>
              </a:rPr>
              <a:pPr/>
              <a:t>12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Slide Image Placeholder 1">
            <a:extLst>
              <a:ext uri="{FF2B5EF4-FFF2-40B4-BE49-F238E27FC236}">
                <a16:creationId xmlns:a16="http://schemas.microsoft.com/office/drawing/2014/main" id="{9F08FB94-A16B-F44E-B309-C5E6293EF499}"/>
              </a:ext>
            </a:extLst>
          </p:cNvPr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3250" name="Notes Placeholder 2">
            <a:extLst>
              <a:ext uri="{FF2B5EF4-FFF2-40B4-BE49-F238E27FC236}">
                <a16:creationId xmlns:a16="http://schemas.microsoft.com/office/drawing/2014/main" id="{E709D146-E0E3-EF4E-9A37-BCFC721526B2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panose="020B0600070205080204" pitchFamily="34" charset="-128"/>
            </a:endParaRPr>
          </a:p>
        </p:txBody>
      </p:sp>
      <p:sp>
        <p:nvSpPr>
          <p:cNvPr id="53251" name="Slide Number Placeholder 3">
            <a:extLst>
              <a:ext uri="{FF2B5EF4-FFF2-40B4-BE49-F238E27FC236}">
                <a16:creationId xmlns:a16="http://schemas.microsoft.com/office/drawing/2014/main" id="{8F3DD4FB-A575-5F43-ACF2-ED59064DA7D1}"/>
              </a:ext>
            </a:extLst>
          </p:cNvPr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fld id="{64D33888-0689-084F-87A8-68956E96F9F4}" type="slidenum">
              <a:rPr lang="el-GR" altLang="en-US">
                <a:latin typeface="Calibri" panose="020F0502020204030204" pitchFamily="34" charset="0"/>
              </a:rPr>
              <a:pPr/>
              <a:t>17</a:t>
            </a:fld>
            <a:endParaRPr lang="el-GR" altLang="en-US">
              <a:latin typeface="Calibri" panose="020F0502020204030204" pitchFamily="34" charset="0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905000"/>
            <a:ext cx="7543800" cy="2593975"/>
          </a:xfrm>
        </p:spPr>
        <p:txBody>
          <a:bodyPr anchor="b"/>
          <a:lstStyle>
            <a:lvl1pPr>
              <a:defRPr sz="6600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4572000"/>
            <a:ext cx="6461760" cy="1066800"/>
          </a:xfrm>
        </p:spPr>
        <p:txBody>
          <a:bodyPr>
            <a:normAutofit/>
          </a:bodyPr>
          <a:lstStyle>
            <a:lvl1pPr marL="0" indent="0" algn="l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8FA152B2-009B-2846-8647-E1E491BE755C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E183B9-2AAF-4B4D-9A1A-CA1A98A26802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B40B0C-C1F2-A344-815A-E02D773A4C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4946302E-B71F-6F4F-A6D3-278EDF8DD8DA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3A6B3F3-D0A2-BB46-9C7F-94A84F613F0D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42250105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75EB5ACB-60DE-9A4E-B6F3-6363BD95F68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527179D-0F1B-7C4B-B712-A455907C0F9D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9135AD-B7D8-3044-9188-F8E8B35215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D9196FFB-81A7-7546-AE32-100129E8DDB5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9B8EB6A-660F-D84E-8F8A-CB019A97A14D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7380080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1752600" cy="58515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F377641D-3071-9843-B49A-9E88A85AB815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42FF746-2433-1346-B368-07F49D9E272F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82AD73A-CE1A-494D-867E-5CF3A77BF20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9C0F5BDA-3927-374E-B762-0012B91CC47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1643F9E-188E-9C40-BF26-19CF86506C60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61361220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52400"/>
            <a:ext cx="6870700" cy="1600200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685800" y="1828800"/>
            <a:ext cx="3771900" cy="3657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10100" y="1828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10100" y="3733800"/>
            <a:ext cx="3771900" cy="17526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3A1F887E-EFA1-A54F-B767-61BC21C671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/>
        <p:txBody>
          <a:bodyPr rtlCol="0"/>
          <a:lstStyle>
            <a:lvl1pPr>
              <a:defRPr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D238F2EB-A134-164E-8A97-11407C0FB53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91AB440-BB79-DE41-80E0-58EE3E6FE799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F8742FC9-5C9C-7D4F-8738-1D3AD6D27C16}" type="slidenum">
              <a:rPr lang="ar-SA" altLang="en-US"/>
              <a:pPr>
                <a:defRPr/>
              </a:pPr>
              <a:t>‹#›</a:t>
            </a:fld>
            <a:endParaRPr lang="ar-SA" altLang="en-US"/>
          </a:p>
        </p:txBody>
      </p:sp>
    </p:spTree>
    <p:extLst>
      <p:ext uri="{BB962C8B-B14F-4D97-AF65-F5344CB8AC3E}">
        <p14:creationId xmlns:p14="http://schemas.microsoft.com/office/powerpoint/2010/main" val="413714143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600786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99899DB7-6BDC-BB47-89A1-998F7303296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8B6BB40-A513-DA49-9615-550034A0ECB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880CAFE-6D9A-9046-BA0A-35A3A0E800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E878B777-C809-1C43-9AB8-C708547CBB33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3DA914-9BFF-774E-9858-3F549A709C2E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9623830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5486400"/>
            <a:ext cx="7659687" cy="1168400"/>
          </a:xfrm>
        </p:spPr>
        <p:txBody>
          <a:bodyPr anchor="t"/>
          <a:lstStyle>
            <a:lvl1pPr algn="l">
              <a:defRPr sz="36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3852863"/>
            <a:ext cx="6135687" cy="1633538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Slide Number Placeholder 5">
            <a:extLst>
              <a:ext uri="{FF2B5EF4-FFF2-40B4-BE49-F238E27FC236}">
                <a16:creationId xmlns:a16="http://schemas.microsoft.com/office/drawing/2014/main" id="{B45EDF44-F8C7-7F4D-8039-E9A165DDA1CF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995DC72-D2D6-D44A-98C3-37675D20ACA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891290F-709E-7E4F-B09B-232D39BB27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6" name="Date Placeholder 3">
            <a:extLst>
              <a:ext uri="{FF2B5EF4-FFF2-40B4-BE49-F238E27FC236}">
                <a16:creationId xmlns:a16="http://schemas.microsoft.com/office/drawing/2014/main" id="{5A958E4D-27B9-6E45-9359-ECECFEC43FE0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2387C6-00E9-EF4A-AA5D-58042AD09C95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7190832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657600" cy="459028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394FF433-44CA-5844-A87F-67ECAF3E5F5E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019AC70-D442-B848-92EF-A38107C7F1BC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85B9303-8F13-174C-ADD0-BC281D65D0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48842524-DB3B-D042-BBFF-3D3E15EF9E99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1724F6D-F048-DF4D-AE4A-FFDBBA79AB5F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5637701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19600" y="1535113"/>
            <a:ext cx="3657600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1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419600" y="2174875"/>
            <a:ext cx="365760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7C0A9F54-2E8D-1442-B7DF-B6C454EA0E36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52030EA-FD0B-9947-B417-28BE753372B4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F44CBAA3-4F87-CD49-A08B-71C3D08FD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1F710768-CA6F-F84D-8045-BE6809AAED88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72E5BEC-7531-574B-9A10-7831AFBCA2A3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8745144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lide Number Placeholder 5">
            <a:extLst>
              <a:ext uri="{FF2B5EF4-FFF2-40B4-BE49-F238E27FC236}">
                <a16:creationId xmlns:a16="http://schemas.microsoft.com/office/drawing/2014/main" id="{3405149D-E5DB-884F-A828-65C9A53D7844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6833FFD-22AC-F741-9206-75A12EEADFCA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8A49B8F9-5A81-E344-82C4-5A4C489CA8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2436F8C4-C497-7544-8E25-C841987A0916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5A9DEF-9044-1E46-B023-721B6C5234B8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6224995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5">
            <a:extLst>
              <a:ext uri="{FF2B5EF4-FFF2-40B4-BE49-F238E27FC236}">
                <a16:creationId xmlns:a16="http://schemas.microsoft.com/office/drawing/2014/main" id="{7903EDCF-F4EB-4840-959F-76310EEAF4FB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422B5-3455-D749-8861-8040A8BCADE8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3" name="Footer Placeholder 4">
            <a:extLst>
              <a:ext uri="{FF2B5EF4-FFF2-40B4-BE49-F238E27FC236}">
                <a16:creationId xmlns:a16="http://schemas.microsoft.com/office/drawing/2014/main" id="{11125CB0-AC49-2942-A0BD-BC6A22BEB0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E900CE-1011-7348-9284-C41E8F0E49E1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1CF18F-F7C8-7A44-8770-BF1AF0BD6422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63608215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5495544"/>
            <a:ext cx="7772400" cy="594360"/>
          </a:xfrm>
        </p:spPr>
        <p:txBody>
          <a:bodyPr anchor="b"/>
          <a:lstStyle>
            <a:lvl1pPr algn="ctr">
              <a:defRPr sz="22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799" y="6096000"/>
            <a:ext cx="7772401" cy="6096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04800" y="381000"/>
            <a:ext cx="7772400" cy="49428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83146386-4BE9-3F45-BD71-652FC78B007F}"/>
              </a:ext>
            </a:extLst>
          </p:cNvPr>
          <p:cNvSpPr>
            <a:spLocks noGrp="1"/>
          </p:cNvSpPr>
          <p:nvPr>
            <p:ph type="sldNum" sz="quarter" idx="14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126F0CC-E410-C94E-938E-D4080C4DA493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6FF1243D-238F-DF4D-86EB-51CE1BE79753}"/>
              </a:ext>
            </a:extLst>
          </p:cNvPr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50066E14-DC0D-984B-91B9-6513A3EA85FC}"/>
              </a:ext>
            </a:extLst>
          </p:cNvPr>
          <p:cNvSpPr>
            <a:spLocks noGrp="1"/>
          </p:cNvSpPr>
          <p:nvPr>
            <p:ph type="dt" sz="half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3205E5-3FB7-8D45-8DE4-EE088DCD4BD6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21626902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1752" y="5495278"/>
            <a:ext cx="7772400" cy="594626"/>
          </a:xfrm>
        </p:spPr>
        <p:txBody>
          <a:bodyPr anchor="b"/>
          <a:lstStyle>
            <a:lvl1pPr algn="ctr">
              <a:defRPr sz="2200" b="1">
                <a:ln>
                  <a:noFill/>
                </a:ln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0" y="0"/>
            <a:ext cx="8458200" cy="54864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Drag picture to placeholder or click icon to add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1752" y="6096000"/>
            <a:ext cx="7772400" cy="612648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1A404AB7-A796-7140-B981-A35D48611C38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4348931-B58F-4B4E-B843-3038087301DE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97163F89-6DCC-CC4C-960F-F45E0C199D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3BAD2E19-F10D-B448-B5C1-E50F23A72BCD}"/>
              </a:ext>
            </a:extLst>
          </p:cNvPr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07235-BB7D-AF4F-91BC-AAC24A2437B8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32847750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5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4AC7CCF9-31B1-3F4B-877F-E70CE38B3D7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27" name="Text Placeholder 2">
            <a:extLst>
              <a:ext uri="{FF2B5EF4-FFF2-40B4-BE49-F238E27FC236}">
                <a16:creationId xmlns:a16="http://schemas.microsoft.com/office/drawing/2014/main" id="{8F8CA15F-B38B-C34D-8C07-B12916EE6C3B}"/>
              </a:ext>
            </a:extLst>
          </p:cNvPr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7620000" cy="480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91E7414D-839E-DE44-B202-5364A13A6237}"/>
              </a:ext>
            </a:extLst>
          </p:cNvPr>
          <p:cNvSpPr/>
          <p:nvPr/>
        </p:nvSpPr>
        <p:spPr>
          <a:xfrm>
            <a:off x="8458200" y="0"/>
            <a:ext cx="685800" cy="6858000"/>
          </a:xfrm>
          <a:prstGeom prst="rect">
            <a:avLst/>
          </a:prstGeom>
          <a:solidFill>
            <a:schemeClr val="tx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D76D3F4-BF5A-114A-98E0-E1DF2A5B5C02}"/>
              </a:ext>
            </a:extLst>
          </p:cNvPr>
          <p:cNvSpPr/>
          <p:nvPr/>
        </p:nvSpPr>
        <p:spPr>
          <a:xfrm>
            <a:off x="8458200" y="5486400"/>
            <a:ext cx="685800" cy="6858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54712C-AE44-8445-87A0-73AA16AA8EAD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531225" y="5648325"/>
            <a:ext cx="549275" cy="396875"/>
          </a:xfrm>
          <a:prstGeom prst="bracketPair">
            <a:avLst>
              <a:gd name="adj" fmla="val 17949"/>
            </a:avLst>
          </a:prstGeom>
          <a:ln w="19050">
            <a:solidFill>
              <a:srgbClr val="FFFFFF"/>
            </a:solidFill>
          </a:ln>
        </p:spPr>
        <p:txBody>
          <a:bodyPr vert="horz" wrap="square" lIns="0" tIns="0" rIns="0" bIns="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mtClean="0">
                <a:solidFill>
                  <a:srgbClr val="FFFFFF"/>
                </a:solidFill>
              </a:defRPr>
            </a:lvl1pPr>
          </a:lstStyle>
          <a:p>
            <a:pPr>
              <a:defRPr/>
            </a:pPr>
            <a:fld id="{8D9292A4-77EC-9946-85FF-8CE073B16971}" type="slidenum">
              <a:rPr lang="el-GR" altLang="en-US"/>
              <a:pPr>
                <a:defRPr/>
              </a:pPr>
              <a:t>‹#›</a:t>
            </a:fld>
            <a:endParaRPr lang="el-G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8E8833-DDF7-7949-835C-CFE3BEEB107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 rot="16200000">
            <a:off x="7587456" y="4048919"/>
            <a:ext cx="23669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bg2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l-GR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A55285A-54E3-484D-86AE-3755D5E8FC9E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 rot="16200000">
            <a:off x="7551738" y="1646237"/>
            <a:ext cx="2438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chemeClr val="bg2"/>
                </a:solidFill>
              </a:defRPr>
            </a:lvl1pPr>
          </a:lstStyle>
          <a:p>
            <a:pPr>
              <a:defRPr/>
            </a:pPr>
            <a:fld id="{CD64672A-38B7-9844-AFBE-658D4D692017}" type="datetimeFigureOut">
              <a:rPr lang="el-GR" altLang="en-US"/>
              <a:pPr>
                <a:defRPr/>
              </a:pPr>
              <a:t>2/12/25</a:t>
            </a:fld>
            <a:endParaRPr lang="el-GR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374" r:id="rId1"/>
    <p:sldLayoutId id="2147484375" r:id="rId2"/>
    <p:sldLayoutId id="2147484376" r:id="rId3"/>
    <p:sldLayoutId id="2147484377" r:id="rId4"/>
    <p:sldLayoutId id="2147484378" r:id="rId5"/>
    <p:sldLayoutId id="2147484379" r:id="rId6"/>
    <p:sldLayoutId id="2147484380" r:id="rId7"/>
    <p:sldLayoutId id="2147484381" r:id="rId8"/>
    <p:sldLayoutId id="2147484382" r:id="rId9"/>
    <p:sldLayoutId id="2147484383" r:id="rId10"/>
    <p:sldLayoutId id="2147484384" r:id="rId11"/>
    <p:sldLayoutId id="2147484385" r:id="rId12"/>
    <p:sldLayoutId id="2147484387" r:id="rId13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600" kern="1200" spc="-100">
          <a:solidFill>
            <a:schemeClr val="tx2"/>
          </a:solidFill>
          <a:latin typeface="+mj-lt"/>
          <a:ea typeface="ＭＳ Ｐゴシック" charset="0"/>
          <a:cs typeface="ＭＳ Ｐゴシック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600">
          <a:solidFill>
            <a:schemeClr val="tx2"/>
          </a:solidFill>
          <a:latin typeface="Cambria" charset="0"/>
          <a:ea typeface="ＭＳ Ｐゴシック" charset="0"/>
          <a:cs typeface="ＭＳ Ｐゴシック" charset="0"/>
        </a:defRPr>
      </a:lvl9pPr>
    </p:titleStyle>
    <p:bodyStyle>
      <a:lvl1pPr marL="3429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Font typeface="Arial" panose="020B0604020202020204" pitchFamily="34" charset="0"/>
        <a:buChar char="•"/>
        <a:defRPr sz="2200" kern="1200">
          <a:solidFill>
            <a:schemeClr val="tx1"/>
          </a:solidFill>
          <a:latin typeface="+mn-lt"/>
          <a:ea typeface="ＭＳ Ｐゴシック" charset="0"/>
          <a:cs typeface="ＭＳ Ｐゴシック" charset="0"/>
        </a:defRPr>
      </a:lvl1pPr>
      <a:lvl2pPr marL="639763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ＭＳ Ｐゴシック" charset="0"/>
          <a:cs typeface="+mn-cs"/>
        </a:defRPr>
      </a:lvl2pPr>
      <a:lvl3pPr marL="1004888" indent="-228600" algn="l" rtl="0" eaLnBrk="0" fontAlgn="base" hangingPunct="0">
        <a:spcBef>
          <a:spcPct val="20000"/>
        </a:spcBef>
        <a:spcAft>
          <a:spcPct val="0"/>
        </a:spcAft>
        <a:buClr>
          <a:srgbClr val="D2CB6C"/>
        </a:buClr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ＭＳ Ｐゴシック" charset="0"/>
          <a:cs typeface="+mn-cs"/>
        </a:defRPr>
      </a:lvl3pPr>
      <a:lvl4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95A39D"/>
        </a:buClr>
        <a:buFont typeface="Arial" panose="020B0604020202020204" pitchFamily="34" charset="0"/>
        <a:buChar char="•"/>
        <a:defRPr sz="1600" kern="1200">
          <a:solidFill>
            <a:schemeClr val="tx1"/>
          </a:solidFill>
          <a:latin typeface="+mn-lt"/>
          <a:ea typeface="ＭＳ Ｐゴシック" charset="0"/>
          <a:cs typeface="+mn-cs"/>
        </a:defRPr>
      </a:lvl4pPr>
      <a:lvl5pPr marL="1554163" indent="-228600" algn="l" rtl="0" eaLnBrk="0" fontAlgn="base" hangingPunct="0">
        <a:spcBef>
          <a:spcPct val="20000"/>
        </a:spcBef>
        <a:spcAft>
          <a:spcPct val="0"/>
        </a:spcAft>
        <a:buClr>
          <a:srgbClr val="C89F5D"/>
        </a:buClr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ＭＳ Ｐゴシック" charset="0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10312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4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5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openxmlformats.org/officeDocument/2006/relationships/image" Target="../media/image30.png"/><Relationship Id="rId18" Type="http://schemas.openxmlformats.org/officeDocument/2006/relationships/image" Target="../media/image35.png"/><Relationship Id="rId3" Type="http://schemas.openxmlformats.org/officeDocument/2006/relationships/image" Target="../media/image20.png"/><Relationship Id="rId21" Type="http://schemas.openxmlformats.org/officeDocument/2006/relationships/image" Target="../media/image38.png"/><Relationship Id="rId7" Type="http://schemas.openxmlformats.org/officeDocument/2006/relationships/image" Target="../media/image24.png"/><Relationship Id="rId12" Type="http://schemas.openxmlformats.org/officeDocument/2006/relationships/image" Target="../media/image29.png"/><Relationship Id="rId17" Type="http://schemas.openxmlformats.org/officeDocument/2006/relationships/image" Target="../media/image34.png"/><Relationship Id="rId25" Type="http://schemas.openxmlformats.org/officeDocument/2006/relationships/image" Target="../media/image42.png"/><Relationship Id="rId2" Type="http://schemas.openxmlformats.org/officeDocument/2006/relationships/notesSlide" Target="../notesSlides/notesSlide11.xml"/><Relationship Id="rId16" Type="http://schemas.openxmlformats.org/officeDocument/2006/relationships/image" Target="../media/image33.png"/><Relationship Id="rId20" Type="http://schemas.openxmlformats.org/officeDocument/2006/relationships/image" Target="../media/image3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11" Type="http://schemas.openxmlformats.org/officeDocument/2006/relationships/image" Target="../media/image28.png"/><Relationship Id="rId24" Type="http://schemas.openxmlformats.org/officeDocument/2006/relationships/image" Target="../media/image41.png"/><Relationship Id="rId5" Type="http://schemas.openxmlformats.org/officeDocument/2006/relationships/image" Target="../media/image22.png"/><Relationship Id="rId15" Type="http://schemas.openxmlformats.org/officeDocument/2006/relationships/image" Target="../media/image32.png"/><Relationship Id="rId23" Type="http://schemas.openxmlformats.org/officeDocument/2006/relationships/image" Target="../media/image40.png"/><Relationship Id="rId10" Type="http://schemas.openxmlformats.org/officeDocument/2006/relationships/image" Target="../media/image27.png"/><Relationship Id="rId19" Type="http://schemas.openxmlformats.org/officeDocument/2006/relationships/image" Target="../media/image36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Relationship Id="rId14" Type="http://schemas.openxmlformats.org/officeDocument/2006/relationships/image" Target="../media/image31.png"/><Relationship Id="rId22" Type="http://schemas.openxmlformats.org/officeDocument/2006/relationships/image" Target="../media/image39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20.png"/><Relationship Id="rId7" Type="http://schemas.openxmlformats.org/officeDocument/2006/relationships/image" Target="../media/image4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45.png"/><Relationship Id="rId11" Type="http://schemas.openxmlformats.org/officeDocument/2006/relationships/image" Target="../media/image50.png"/><Relationship Id="rId5" Type="http://schemas.openxmlformats.org/officeDocument/2006/relationships/image" Target="../media/image44.png"/><Relationship Id="rId10" Type="http://schemas.openxmlformats.org/officeDocument/2006/relationships/image" Target="../media/image49.png"/><Relationship Id="rId4" Type="http://schemas.openxmlformats.org/officeDocument/2006/relationships/image" Target="../media/image43.png"/><Relationship Id="rId9" Type="http://schemas.openxmlformats.org/officeDocument/2006/relationships/image" Target="../media/image48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13" Type="http://schemas.openxmlformats.org/officeDocument/2006/relationships/image" Target="../media/image61.png"/><Relationship Id="rId3" Type="http://schemas.openxmlformats.org/officeDocument/2006/relationships/image" Target="../media/image20.png"/><Relationship Id="rId7" Type="http://schemas.openxmlformats.org/officeDocument/2006/relationships/image" Target="../media/image55.png"/><Relationship Id="rId12" Type="http://schemas.openxmlformats.org/officeDocument/2006/relationships/image" Target="../media/image6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54.png"/><Relationship Id="rId11" Type="http://schemas.openxmlformats.org/officeDocument/2006/relationships/image" Target="../media/image59.png"/><Relationship Id="rId5" Type="http://schemas.openxmlformats.org/officeDocument/2006/relationships/image" Target="../media/image53.png"/><Relationship Id="rId15" Type="http://schemas.openxmlformats.org/officeDocument/2006/relationships/image" Target="../media/image63.png"/><Relationship Id="rId10" Type="http://schemas.openxmlformats.org/officeDocument/2006/relationships/image" Target="../media/image58.png"/><Relationship Id="rId4" Type="http://schemas.openxmlformats.org/officeDocument/2006/relationships/image" Target="../media/image43.png"/><Relationship Id="rId9" Type="http://schemas.openxmlformats.org/officeDocument/2006/relationships/image" Target="../media/image57.png"/><Relationship Id="rId14" Type="http://schemas.openxmlformats.org/officeDocument/2006/relationships/image" Target="../media/image6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6.jpe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68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3.jpeg"/><Relationship Id="rId4" Type="http://schemas.openxmlformats.org/officeDocument/2006/relationships/image" Target="../media/image7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9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13" Type="http://schemas.openxmlformats.org/officeDocument/2006/relationships/image" Target="../media/image86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12" Type="http://schemas.openxmlformats.org/officeDocument/2006/relationships/image" Target="../media/image85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79.png"/><Relationship Id="rId11" Type="http://schemas.openxmlformats.org/officeDocument/2006/relationships/image" Target="../media/image84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Relationship Id="rId14" Type="http://schemas.openxmlformats.org/officeDocument/2006/relationships/image" Target="../media/image87.png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image" Target="../media/image76.png"/><Relationship Id="rId7" Type="http://schemas.openxmlformats.org/officeDocument/2006/relationships/image" Target="../media/image90.png"/><Relationship Id="rId12" Type="http://schemas.openxmlformats.org/officeDocument/2006/relationships/image" Target="../media/image95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89.png"/><Relationship Id="rId11" Type="http://schemas.openxmlformats.org/officeDocument/2006/relationships/image" Target="../media/image94.png"/><Relationship Id="rId5" Type="http://schemas.openxmlformats.org/officeDocument/2006/relationships/image" Target="../media/image88.png"/><Relationship Id="rId15" Type="http://schemas.openxmlformats.org/officeDocument/2006/relationships/image" Target="../media/image98.png"/><Relationship Id="rId10" Type="http://schemas.openxmlformats.org/officeDocument/2006/relationships/image" Target="../media/image93.png"/><Relationship Id="rId4" Type="http://schemas.openxmlformats.org/officeDocument/2006/relationships/image" Target="../media/image77.png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107.png"/><Relationship Id="rId18" Type="http://schemas.openxmlformats.org/officeDocument/2006/relationships/image" Target="../media/image112.png"/><Relationship Id="rId3" Type="http://schemas.openxmlformats.org/officeDocument/2006/relationships/image" Target="../media/image76.png"/><Relationship Id="rId7" Type="http://schemas.openxmlformats.org/officeDocument/2006/relationships/image" Target="../media/image101.png"/><Relationship Id="rId12" Type="http://schemas.openxmlformats.org/officeDocument/2006/relationships/image" Target="../media/image106.png"/><Relationship Id="rId17" Type="http://schemas.openxmlformats.org/officeDocument/2006/relationships/image" Target="../media/image111.png"/><Relationship Id="rId2" Type="http://schemas.openxmlformats.org/officeDocument/2006/relationships/notesSlide" Target="../notesSlides/notesSlide17.xml"/><Relationship Id="rId16" Type="http://schemas.openxmlformats.org/officeDocument/2006/relationships/image" Target="../media/image110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00.png"/><Relationship Id="rId11" Type="http://schemas.openxmlformats.org/officeDocument/2006/relationships/image" Target="../media/image105.png"/><Relationship Id="rId5" Type="http://schemas.openxmlformats.org/officeDocument/2006/relationships/image" Target="../media/image99.png"/><Relationship Id="rId15" Type="http://schemas.openxmlformats.org/officeDocument/2006/relationships/image" Target="../media/image109.png"/><Relationship Id="rId10" Type="http://schemas.openxmlformats.org/officeDocument/2006/relationships/image" Target="../media/image104.png"/><Relationship Id="rId4" Type="http://schemas.openxmlformats.org/officeDocument/2006/relationships/image" Target="../media/image77.png"/><Relationship Id="rId9" Type="http://schemas.openxmlformats.org/officeDocument/2006/relationships/image" Target="../media/image103.png"/><Relationship Id="rId14" Type="http://schemas.openxmlformats.org/officeDocument/2006/relationships/image" Target="../media/image108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8.png"/><Relationship Id="rId13" Type="http://schemas.openxmlformats.org/officeDocument/2006/relationships/image" Target="../media/image123.png"/><Relationship Id="rId3" Type="http://schemas.openxmlformats.org/officeDocument/2006/relationships/image" Target="../media/image113.png"/><Relationship Id="rId7" Type="http://schemas.openxmlformats.org/officeDocument/2006/relationships/image" Target="../media/image117.png"/><Relationship Id="rId12" Type="http://schemas.openxmlformats.org/officeDocument/2006/relationships/image" Target="../media/image122.png"/><Relationship Id="rId17" Type="http://schemas.openxmlformats.org/officeDocument/2006/relationships/image" Target="../media/image127.png"/><Relationship Id="rId2" Type="http://schemas.openxmlformats.org/officeDocument/2006/relationships/notesSlide" Target="../notesSlides/notesSlide18.xml"/><Relationship Id="rId16" Type="http://schemas.openxmlformats.org/officeDocument/2006/relationships/image" Target="../media/image126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16.png"/><Relationship Id="rId11" Type="http://schemas.openxmlformats.org/officeDocument/2006/relationships/image" Target="../media/image121.png"/><Relationship Id="rId5" Type="http://schemas.openxmlformats.org/officeDocument/2006/relationships/image" Target="../media/image115.png"/><Relationship Id="rId15" Type="http://schemas.openxmlformats.org/officeDocument/2006/relationships/image" Target="../media/image125.png"/><Relationship Id="rId10" Type="http://schemas.openxmlformats.org/officeDocument/2006/relationships/image" Target="../media/image120.png"/><Relationship Id="rId4" Type="http://schemas.openxmlformats.org/officeDocument/2006/relationships/image" Target="../media/image114.png"/><Relationship Id="rId9" Type="http://schemas.openxmlformats.org/officeDocument/2006/relationships/image" Target="../media/image119.png"/><Relationship Id="rId14" Type="http://schemas.openxmlformats.org/officeDocument/2006/relationships/image" Target="../media/image12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2.png"/><Relationship Id="rId13" Type="http://schemas.openxmlformats.org/officeDocument/2006/relationships/image" Target="../media/image137.png"/><Relationship Id="rId18" Type="http://schemas.openxmlformats.org/officeDocument/2006/relationships/image" Target="../media/image142.png"/><Relationship Id="rId3" Type="http://schemas.openxmlformats.org/officeDocument/2006/relationships/image" Target="../media/image128.png"/><Relationship Id="rId21" Type="http://schemas.openxmlformats.org/officeDocument/2006/relationships/image" Target="../media/image145.png"/><Relationship Id="rId7" Type="http://schemas.openxmlformats.org/officeDocument/2006/relationships/image" Target="../media/image131.png"/><Relationship Id="rId12" Type="http://schemas.openxmlformats.org/officeDocument/2006/relationships/image" Target="../media/image136.png"/><Relationship Id="rId17" Type="http://schemas.openxmlformats.org/officeDocument/2006/relationships/image" Target="../media/image141.png"/><Relationship Id="rId25" Type="http://schemas.openxmlformats.org/officeDocument/2006/relationships/image" Target="../media/image149.png"/><Relationship Id="rId2" Type="http://schemas.openxmlformats.org/officeDocument/2006/relationships/notesSlide" Target="../notesSlides/notesSlide19.xml"/><Relationship Id="rId16" Type="http://schemas.openxmlformats.org/officeDocument/2006/relationships/image" Target="../media/image140.png"/><Relationship Id="rId20" Type="http://schemas.openxmlformats.org/officeDocument/2006/relationships/image" Target="../media/image144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30.png"/><Relationship Id="rId11" Type="http://schemas.openxmlformats.org/officeDocument/2006/relationships/image" Target="../media/image135.png"/><Relationship Id="rId24" Type="http://schemas.openxmlformats.org/officeDocument/2006/relationships/image" Target="../media/image148.png"/><Relationship Id="rId5" Type="http://schemas.openxmlformats.org/officeDocument/2006/relationships/image" Target="../media/image129.png"/><Relationship Id="rId15" Type="http://schemas.openxmlformats.org/officeDocument/2006/relationships/image" Target="../media/image139.png"/><Relationship Id="rId23" Type="http://schemas.openxmlformats.org/officeDocument/2006/relationships/image" Target="../media/image147.png"/><Relationship Id="rId10" Type="http://schemas.openxmlformats.org/officeDocument/2006/relationships/image" Target="../media/image134.png"/><Relationship Id="rId19" Type="http://schemas.openxmlformats.org/officeDocument/2006/relationships/image" Target="../media/image143.png"/><Relationship Id="rId4" Type="http://schemas.openxmlformats.org/officeDocument/2006/relationships/image" Target="../media/image77.png"/><Relationship Id="rId9" Type="http://schemas.openxmlformats.org/officeDocument/2006/relationships/image" Target="../media/image133.png"/><Relationship Id="rId14" Type="http://schemas.openxmlformats.org/officeDocument/2006/relationships/image" Target="../media/image138.png"/><Relationship Id="rId22" Type="http://schemas.openxmlformats.org/officeDocument/2006/relationships/image" Target="../media/image146.png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0.png"/><Relationship Id="rId1" Type="http://schemas.openxmlformats.org/officeDocument/2006/relationships/slideLayout" Target="../slideLayouts/slideLayout5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4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4.pn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5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0.jpe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62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4.jpeg"/><Relationship Id="rId2" Type="http://schemas.openxmlformats.org/officeDocument/2006/relationships/image" Target="../media/image163.jpeg"/><Relationship Id="rId1" Type="http://schemas.openxmlformats.org/officeDocument/2006/relationships/slideLayout" Target="../slideLayouts/slideLayout4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pn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png"/><Relationship Id="rId1" Type="http://schemas.openxmlformats.org/officeDocument/2006/relationships/slideLayout" Target="../slideLayouts/slideLayout4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png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9.png"/><Relationship Id="rId1" Type="http://schemas.openxmlformats.org/officeDocument/2006/relationships/slideLayout" Target="../slideLayouts/slideLayout9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0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png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5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2.xml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8.pn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9.png"/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0.png"/><Relationship Id="rId1" Type="http://schemas.openxmlformats.org/officeDocument/2006/relationships/slideLayout" Target="../slideLayouts/slideLayout4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2.png"/><Relationship Id="rId2" Type="http://schemas.openxmlformats.org/officeDocument/2006/relationships/image" Target="../media/image181.png"/><Relationship Id="rId1" Type="http://schemas.openxmlformats.org/officeDocument/2006/relationships/slideLayout" Target="../slideLayouts/slideLayout4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8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3.pn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4.png"/><Relationship Id="rId1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5.jpeg"/><Relationship Id="rId1" Type="http://schemas.openxmlformats.org/officeDocument/2006/relationships/slideLayout" Target="../slideLayouts/slideLayout2.xml"/></Relationships>
</file>

<file path=ppt/slides/_rels/slide9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29080EA3-81E3-964B-8E8E-F0DC7B7DC1B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27584" y="548680"/>
            <a:ext cx="7834312" cy="2374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4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Inherited Bone Marrow Failure Syndromes</a:t>
            </a:r>
          </a:p>
        </p:txBody>
      </p:sp>
      <p:sp>
        <p:nvSpPr>
          <p:cNvPr id="15362" name="Subtitle 4">
            <a:extLst>
              <a:ext uri="{FF2B5EF4-FFF2-40B4-BE49-F238E27FC236}">
                <a16:creationId xmlns:a16="http://schemas.microsoft.com/office/drawing/2014/main" id="{A777D466-AE34-A647-A87E-B3EFF049D34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27584" y="4581128"/>
            <a:ext cx="6461125" cy="1066800"/>
          </a:xfrm>
        </p:spPr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solidFill>
                  <a:srgbClr val="8E8D8C"/>
                </a:solidFill>
                <a:ea typeface="ＭＳ Ｐゴシック" panose="020B0600070205080204" pitchFamily="34" charset="-128"/>
              </a:rPr>
              <a:t>Lydia </a:t>
            </a:r>
            <a:r>
              <a:rPr lang="en-US" altLang="en-US" i="1" dirty="0" err="1">
                <a:solidFill>
                  <a:srgbClr val="8E8D8C"/>
                </a:solidFill>
                <a:ea typeface="ＭＳ Ｐゴシック" panose="020B0600070205080204" pitchFamily="34" charset="-128"/>
              </a:rPr>
              <a:t>Kossiva</a:t>
            </a:r>
            <a:r>
              <a:rPr lang="en-US" altLang="en-US" i="1" dirty="0">
                <a:solidFill>
                  <a:srgbClr val="8E8D8C"/>
                </a:solidFill>
                <a:ea typeface="ＭＳ Ｐゴシック" panose="020B0600070205080204" pitchFamily="34" charset="-128"/>
              </a:rPr>
              <a:t>,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solidFill>
                  <a:srgbClr val="8E8D8C"/>
                </a:solidFill>
                <a:ea typeface="ＭＳ Ｐゴシック" panose="020B0600070205080204" pitchFamily="34" charset="-128"/>
              </a:rPr>
              <a:t>Prof. of Pediatrics-Pediatric Hematology-Oncology</a:t>
            </a:r>
          </a:p>
          <a:p>
            <a:pPr eaLnBrk="1" hangingPunct="1">
              <a:lnSpc>
                <a:spcPct val="90000"/>
              </a:lnSpc>
            </a:pPr>
            <a:r>
              <a:rPr lang="en-US" altLang="en-US" i="1" dirty="0">
                <a:solidFill>
                  <a:srgbClr val="8E8D8C"/>
                </a:solidFill>
                <a:ea typeface="ＭＳ Ｐゴシック" panose="020B0600070205080204" pitchFamily="34" charset="-128"/>
              </a:rPr>
              <a:t>National and </a:t>
            </a:r>
            <a:r>
              <a:rPr lang="en-US" altLang="en-US" i="1" dirty="0" err="1">
                <a:solidFill>
                  <a:srgbClr val="8E8D8C"/>
                </a:solidFill>
                <a:ea typeface="ＭＳ Ｐゴシック" panose="020B0600070205080204" pitchFamily="34" charset="-128"/>
              </a:rPr>
              <a:t>Kapodistrian</a:t>
            </a:r>
            <a:r>
              <a:rPr lang="en-US" altLang="en-US" i="1" dirty="0">
                <a:solidFill>
                  <a:srgbClr val="8E8D8C"/>
                </a:solidFill>
                <a:ea typeface="ＭＳ Ｐゴシック" panose="020B0600070205080204" pitchFamily="34" charset="-128"/>
              </a:rPr>
              <a:t> University of Athens, Greece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1">
            <a:extLst>
              <a:ext uri="{FF2B5EF4-FFF2-40B4-BE49-F238E27FC236}">
                <a16:creationId xmlns:a16="http://schemas.microsoft.com/office/drawing/2014/main" id="{04FE5165-800F-DD49-A37A-180C697191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922337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Diagnosis</a:t>
            </a:r>
            <a:endParaRPr lang="el-GR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41986" name="Content Placeholder 2">
            <a:extLst>
              <a:ext uri="{FF2B5EF4-FFF2-40B4-BE49-F238E27FC236}">
                <a16:creationId xmlns:a16="http://schemas.microsoft.com/office/drawing/2014/main" id="{CAA739EA-83A7-4C44-87F4-5FD17201881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07082" y="1196975"/>
            <a:ext cx="3960118" cy="1224731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Physical examination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Personal /Family history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Laboratory evaluation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41987" name="Content Placeholder 4" descr="2.jpg">
            <a:extLst>
              <a:ext uri="{FF2B5EF4-FFF2-40B4-BE49-F238E27FC236}">
                <a16:creationId xmlns:a16="http://schemas.microsoft.com/office/drawing/2014/main" id="{67714896-4656-7648-87F3-5855902B981C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4163" b="-14163"/>
          <a:stretch>
            <a:fillRect/>
          </a:stretch>
        </p:blipFill>
        <p:spPr>
          <a:xfrm>
            <a:off x="5357927" y="735806"/>
            <a:ext cx="2266082" cy="2843422"/>
          </a:xfrm>
          <a:solidFill>
            <a:schemeClr val="accent2"/>
          </a:solidFill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B3C754E7-9059-8B4F-BCD3-BB6FCEDF5E60}"/>
              </a:ext>
            </a:extLst>
          </p:cNvPr>
          <p:cNvSpPr/>
          <p:nvPr/>
        </p:nvSpPr>
        <p:spPr>
          <a:xfrm>
            <a:off x="611560" y="2583409"/>
            <a:ext cx="3168352" cy="1877437"/>
          </a:xfrm>
          <a:prstGeom prst="rect">
            <a:avLst/>
          </a:prstGeom>
          <a:solidFill>
            <a:schemeClr val="bg2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b="1" dirty="0">
                <a:cs typeface="Arial" panose="020B0604020202020204" pitchFamily="34" charset="0"/>
              </a:rPr>
              <a:t>Peripheral blood</a:t>
            </a:r>
            <a:r>
              <a:rPr lang="en-US" altLang="en-US" sz="2000" dirty="0">
                <a:cs typeface="Arial" panose="020B0604020202020204" pitchFamily="34" charset="0"/>
              </a:rPr>
              <a:t>: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l-GR" altLang="en-US" dirty="0">
                <a:cs typeface="Arial" panose="020B0604020202020204" pitchFamily="34" charset="0"/>
              </a:rPr>
              <a:t>↓</a:t>
            </a:r>
            <a:r>
              <a:rPr lang="en-US" altLang="en-US" dirty="0">
                <a:cs typeface="Arial" panose="020B0604020202020204" pitchFamily="34" charset="0"/>
              </a:rPr>
              <a:t>PLTs, </a:t>
            </a:r>
            <a:r>
              <a:rPr lang="el-GR" altLang="en-US" dirty="0">
                <a:cs typeface="Arial" panose="020B0604020202020204" pitchFamily="34" charset="0"/>
              </a:rPr>
              <a:t>↓</a:t>
            </a:r>
            <a:r>
              <a:rPr lang="en-US" altLang="en-US" dirty="0">
                <a:cs typeface="Arial" panose="020B0604020202020204" pitchFamily="34" charset="0"/>
              </a:rPr>
              <a:t>WBC, AA</a:t>
            </a:r>
            <a:endParaRPr lang="el-GR" altLang="en-US" dirty="0">
              <a:cs typeface="Arial" panose="020B0604020202020204" pitchFamily="34" charset="0"/>
            </a:endParaRPr>
          </a:p>
          <a:p>
            <a:pPr lvl="1" eaLnBrk="1" hangingPunct="1">
              <a:buFont typeface="Wingdings" pitchFamily="2" charset="2"/>
              <a:buChar char="ü"/>
            </a:pPr>
            <a:r>
              <a:rPr lang="el-GR" altLang="en-US" dirty="0">
                <a:cs typeface="Arial" panose="020B0604020202020204" pitchFamily="34" charset="0"/>
              </a:rPr>
              <a:t>↑</a:t>
            </a:r>
            <a:r>
              <a:rPr lang="en-US" altLang="en-US" dirty="0" err="1">
                <a:cs typeface="Arial" panose="020B0604020202020204" pitchFamily="34" charset="0"/>
              </a:rPr>
              <a:t>Hb</a:t>
            </a:r>
            <a:r>
              <a:rPr lang="en-US" altLang="en-US" dirty="0">
                <a:cs typeface="Arial" panose="020B0604020202020204" pitchFamily="34" charset="0"/>
              </a:rPr>
              <a:t> F, </a:t>
            </a:r>
            <a:r>
              <a:rPr lang="el-GR" altLang="en-US" dirty="0">
                <a:cs typeface="Arial" panose="020B0604020202020204" pitchFamily="34" charset="0"/>
              </a:rPr>
              <a:t>↑</a:t>
            </a:r>
            <a:r>
              <a:rPr lang="en-US" altLang="en-US" dirty="0">
                <a:cs typeface="Arial" panose="020B0604020202020204" pitchFamily="34" charset="0"/>
              </a:rPr>
              <a:t>a-</a:t>
            </a:r>
            <a:r>
              <a:rPr lang="en-US" altLang="en-US" dirty="0" err="1">
                <a:cs typeface="Arial" panose="020B0604020202020204" pitchFamily="34" charset="0"/>
              </a:rPr>
              <a:t>feto</a:t>
            </a:r>
            <a:r>
              <a:rPr lang="en-US" altLang="en-US" dirty="0">
                <a:cs typeface="Arial" panose="020B0604020202020204" pitchFamily="34" charset="0"/>
              </a:rPr>
              <a:t>,</a:t>
            </a:r>
            <a:r>
              <a:rPr lang="el-GR" altLang="en-US" dirty="0">
                <a:cs typeface="Arial" panose="020B0604020202020204" pitchFamily="34" charset="0"/>
              </a:rPr>
              <a:t> ↑</a:t>
            </a:r>
            <a:r>
              <a:rPr lang="en-US" altLang="en-US" dirty="0" err="1">
                <a:cs typeface="Arial" panose="020B0604020202020204" pitchFamily="34" charset="0"/>
              </a:rPr>
              <a:t>i</a:t>
            </a:r>
            <a:endParaRPr lang="el-GR" altLang="en-US" dirty="0">
              <a:cs typeface="Arial" panose="020B0604020202020204" pitchFamily="34" charset="0"/>
            </a:endParaRPr>
          </a:p>
          <a:p>
            <a:pPr eaLnBrk="1" hangingPunct="1"/>
            <a:r>
              <a:rPr lang="en-US" altLang="en-US" sz="2000" b="1" dirty="0">
                <a:cs typeface="Arial" panose="020B0604020202020204" pitchFamily="34" charset="0"/>
              </a:rPr>
              <a:t>BM aspirate/biopsy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US" altLang="en-US" dirty="0">
                <a:cs typeface="Arial" panose="020B0604020202020204" pitchFamily="34" charset="0"/>
              </a:rPr>
              <a:t>Decreased cellularity</a:t>
            </a:r>
          </a:p>
          <a:p>
            <a:pPr eaLnBrk="1" hangingPunct="1"/>
            <a:r>
              <a:rPr lang="en-US" altLang="en-US" sz="2000" b="1" dirty="0">
                <a:cs typeface="Arial" panose="020B0604020202020204" pitchFamily="34" charset="0"/>
              </a:rPr>
              <a:t>Karyotypic analysis</a:t>
            </a: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3963ED70-1F4C-2444-AF09-22C204939757}"/>
              </a:ext>
            </a:extLst>
          </p:cNvPr>
          <p:cNvSpPr/>
          <p:nvPr/>
        </p:nvSpPr>
        <p:spPr>
          <a:xfrm>
            <a:off x="611560" y="4622549"/>
            <a:ext cx="4464496" cy="1785104"/>
          </a:xfrm>
          <a:prstGeom prst="rect">
            <a:avLst/>
          </a:prstGeom>
          <a:solidFill>
            <a:schemeClr val="accent2"/>
          </a:solidFill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2000" b="1" dirty="0"/>
              <a:t>Screening tests</a:t>
            </a:r>
            <a:r>
              <a:rPr lang="en-US" altLang="en-US" sz="2000" dirty="0"/>
              <a:t>:</a:t>
            </a:r>
          </a:p>
          <a:p>
            <a:pPr marL="342900" indent="-342900" eaLnBrk="1" hangingPunct="1">
              <a:buFont typeface="Wingdings" pitchFamily="2" charset="2"/>
              <a:buChar char="ü"/>
            </a:pPr>
            <a:r>
              <a:rPr lang="en-US" altLang="en-US" dirty="0"/>
              <a:t>Fragility test </a:t>
            </a:r>
            <a:r>
              <a:rPr lang="el-GR" altLang="en-US" dirty="0"/>
              <a:t>(</a:t>
            </a:r>
            <a:r>
              <a:rPr lang="en-US" altLang="en-US" dirty="0"/>
              <a:t>DEB, MMC)(stress test) – elevated percentage of chromosomal breaks</a:t>
            </a:r>
            <a:endParaRPr lang="en-US" altLang="en-US" i="1" dirty="0">
              <a:solidFill>
                <a:srgbClr val="FF0000"/>
              </a:solidFill>
            </a:endParaRPr>
          </a:p>
          <a:p>
            <a:pPr marL="342900" indent="-342900" eaLnBrk="1" hangingPunct="1">
              <a:buFont typeface="Wingdings" pitchFamily="2" charset="2"/>
              <a:buChar char="ü"/>
            </a:pPr>
            <a:r>
              <a:rPr lang="en-US" altLang="en-US" dirty="0"/>
              <a:t>Flow cytometry</a:t>
            </a:r>
            <a:r>
              <a:rPr lang="el-GR" altLang="en-US" dirty="0"/>
              <a:t>: </a:t>
            </a:r>
            <a:r>
              <a:rPr lang="en-US" altLang="en-US" dirty="0"/>
              <a:t>prolonged </a:t>
            </a:r>
            <a:r>
              <a:rPr lang="en-US" altLang="en-US" i="1" dirty="0">
                <a:solidFill>
                  <a:srgbClr val="FF0000"/>
                </a:solidFill>
              </a:rPr>
              <a:t>G2</a:t>
            </a:r>
            <a:r>
              <a:rPr lang="el-GR" altLang="en-US" i="1" dirty="0">
                <a:solidFill>
                  <a:srgbClr val="FF0000"/>
                </a:solidFill>
              </a:rPr>
              <a:t> </a:t>
            </a:r>
            <a:r>
              <a:rPr lang="en-US" altLang="en-US" i="1" dirty="0">
                <a:solidFill>
                  <a:srgbClr val="FF0000"/>
                </a:solidFill>
              </a:rPr>
              <a:t>phase (lymphocytes)</a:t>
            </a:r>
            <a:endParaRPr lang="en-US" dirty="0"/>
          </a:p>
        </p:txBody>
      </p:sp>
      <p:pic>
        <p:nvPicPr>
          <p:cNvPr id="7" name="Content Placeholder 4" descr="4.jpg">
            <a:extLst>
              <a:ext uri="{FF2B5EF4-FFF2-40B4-BE49-F238E27FC236}">
                <a16:creationId xmlns:a16="http://schemas.microsoft.com/office/drawing/2014/main" id="{465AC310-521B-FF44-A31B-C9206FC7D2F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97" b="785"/>
          <a:stretch/>
        </p:blipFill>
        <p:spPr bwMode="auto">
          <a:xfrm>
            <a:off x="5357927" y="4283255"/>
            <a:ext cx="2997274" cy="2110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5" name="Picture 2" descr="img001">
            <a:extLst>
              <a:ext uri="{FF2B5EF4-FFF2-40B4-BE49-F238E27FC236}">
                <a16:creationId xmlns:a16="http://schemas.microsoft.com/office/drawing/2014/main" id="{9BAF899E-833A-7A45-B335-80F69D5D78C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90" y="295341"/>
            <a:ext cx="5472608" cy="3509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6" name="Rectangle 3">
            <a:extLst>
              <a:ext uri="{FF2B5EF4-FFF2-40B4-BE49-F238E27FC236}">
                <a16:creationId xmlns:a16="http://schemas.microsoft.com/office/drawing/2014/main" id="{3105368A-D2F2-704B-8108-505081225ED1}"/>
              </a:ext>
            </a:extLst>
          </p:cNvPr>
          <p:cNvSpPr>
            <a:spLocks noChangeArrowheads="1"/>
          </p:cNvSpPr>
          <p:nvPr/>
        </p:nvSpPr>
        <p:spPr bwMode="auto">
          <a:xfrm>
            <a:off x="-3978275" y="3005138"/>
            <a:ext cx="3065462" cy="6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/>
            <a:r>
              <a:rPr lang="en-US" altLang="en-US" sz="1000" b="1">
                <a:cs typeface="Arial" panose="020B0604020202020204" pitchFamily="34" charset="0"/>
              </a:rPr>
              <a:t>Chromosome breakage in Fanconi Anemia cells</a:t>
            </a:r>
          </a:p>
          <a:p>
            <a:r>
              <a:rPr lang="en-US" altLang="en-US" sz="1000">
                <a:cs typeface="Arial" panose="020B0604020202020204" pitchFamily="34" charset="0"/>
              </a:rPr>
              <a:t> </a:t>
            </a:r>
            <a:endParaRPr lang="en-US" altLang="en-US">
              <a:cs typeface="Arial" panose="020B0604020202020204" pitchFamily="34" charset="0"/>
            </a:endParaRPr>
          </a:p>
          <a:p>
            <a:endParaRPr lang="en-US" altLang="en-US">
              <a:cs typeface="Arial" panose="020B0604020202020204" pitchFamily="34" charset="0"/>
            </a:endParaRPr>
          </a:p>
        </p:txBody>
      </p:sp>
      <p:sp>
        <p:nvSpPr>
          <p:cNvPr id="2" name="Up Arrow 1">
            <a:extLst>
              <a:ext uri="{FF2B5EF4-FFF2-40B4-BE49-F238E27FC236}">
                <a16:creationId xmlns:a16="http://schemas.microsoft.com/office/drawing/2014/main" id="{510356F8-C6EF-A84A-B458-529E29A04B9C}"/>
              </a:ext>
            </a:extLst>
          </p:cNvPr>
          <p:cNvSpPr/>
          <p:nvPr/>
        </p:nvSpPr>
        <p:spPr>
          <a:xfrm rot="19885040">
            <a:off x="3000134" y="2295569"/>
            <a:ext cx="102097" cy="729606"/>
          </a:xfrm>
          <a:prstGeom prst="up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l-GR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94649DD-61C1-2A44-9645-D89D9C719FE3}"/>
              </a:ext>
            </a:extLst>
          </p:cNvPr>
          <p:cNvSpPr txBox="1"/>
          <p:nvPr/>
        </p:nvSpPr>
        <p:spPr>
          <a:xfrm>
            <a:off x="3245449" y="2660372"/>
            <a:ext cx="200567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92D050"/>
                </a:solidFill>
              </a:rPr>
              <a:t>Radial formation</a:t>
            </a:r>
            <a:endParaRPr lang="el-GR" b="1" dirty="0">
              <a:solidFill>
                <a:srgbClr val="92D050"/>
              </a:solidFill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E44055F6-F9A8-7A48-848A-56701A4EE70F}"/>
              </a:ext>
            </a:extLst>
          </p:cNvPr>
          <p:cNvSpPr txBox="1"/>
          <p:nvPr/>
        </p:nvSpPr>
        <p:spPr>
          <a:xfrm>
            <a:off x="3135136" y="707001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C00000"/>
                </a:solidFill>
              </a:rPr>
              <a:t>Chromosome </a:t>
            </a:r>
          </a:p>
          <a:p>
            <a:r>
              <a:rPr lang="en-US" b="1" dirty="0">
                <a:solidFill>
                  <a:srgbClr val="C00000"/>
                </a:solidFill>
              </a:rPr>
              <a:t>breaks</a:t>
            </a:r>
            <a:endParaRPr lang="el-GR" b="1" dirty="0">
              <a:solidFill>
                <a:srgbClr val="C0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4D8042-B395-7942-9CD9-C6A475CB2FCB}"/>
              </a:ext>
            </a:extLst>
          </p:cNvPr>
          <p:cNvSpPr txBox="1"/>
          <p:nvPr/>
        </p:nvSpPr>
        <p:spPr>
          <a:xfrm>
            <a:off x="6300192" y="1734879"/>
            <a:ext cx="17748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Screening test</a:t>
            </a:r>
            <a:endParaRPr lang="el-GR" b="1" dirty="0">
              <a:solidFill>
                <a:srgbClr val="FF0000"/>
              </a:solidFill>
            </a:endParaRPr>
          </a:p>
        </p:txBody>
      </p:sp>
      <p:pic>
        <p:nvPicPr>
          <p:cNvPr id="11" name="Content Placeholder 3" descr="Scan0001.tif">
            <a:extLst>
              <a:ext uri="{FF2B5EF4-FFF2-40B4-BE49-F238E27FC236}">
                <a16:creationId xmlns:a16="http://schemas.microsoft.com/office/drawing/2014/main" id="{A3B11234-64D8-114B-A631-24C6303A71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85190" y="4095826"/>
            <a:ext cx="3226220" cy="2548687"/>
          </a:xfrm>
          <a:prstGeom prst="rect">
            <a:avLst/>
          </a:prstGeom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5887F7A1-E6B6-4844-B697-72E7402A030E}"/>
              </a:ext>
            </a:extLst>
          </p:cNvPr>
          <p:cNvSpPr/>
          <p:nvPr/>
        </p:nvSpPr>
        <p:spPr>
          <a:xfrm>
            <a:off x="3851920" y="5053103"/>
            <a:ext cx="4711546" cy="3416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114300" indent="0" eaLnBrk="1" hangingPunct="1">
              <a:lnSpc>
                <a:spcPct val="90000"/>
              </a:lnSpc>
              <a:buNone/>
            </a:pPr>
            <a:r>
              <a:rPr lang="en-US" altLang="en-US" b="1" dirty="0">
                <a:solidFill>
                  <a:srgbClr val="FF0000"/>
                </a:solidFill>
              </a:rPr>
              <a:t>Definitive </a:t>
            </a:r>
            <a:r>
              <a:rPr lang="en-US" altLang="en-US" b="1" dirty="0" err="1">
                <a:solidFill>
                  <a:srgbClr val="FF0000"/>
                </a:solidFill>
              </a:rPr>
              <a:t>diagnosis:Molecular</a:t>
            </a:r>
            <a:r>
              <a:rPr lang="en-US" altLang="en-US" b="1" dirty="0">
                <a:solidFill>
                  <a:srgbClr val="FF0000"/>
                </a:solidFill>
              </a:rPr>
              <a:t> analysis</a:t>
            </a:r>
            <a:endParaRPr lang="el-GR" altLang="en-US" b="1" i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Title 1">
            <a:extLst>
              <a:ext uri="{FF2B5EF4-FFF2-40B4-BE49-F238E27FC236}">
                <a16:creationId xmlns:a16="http://schemas.microsoft.com/office/drawing/2014/main" id="{D7FA6398-B9F2-8D42-8147-C52C51AC1B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78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Clinical characteristics (60% of the pts)</a:t>
            </a:r>
            <a:br>
              <a:rPr lang="el-GR" altLang="en-US" sz="32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l-GR" altLang="en-US" sz="20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0722" name="Content Placeholder 2">
            <a:extLst>
              <a:ext uri="{FF2B5EF4-FFF2-40B4-BE49-F238E27FC236}">
                <a16:creationId xmlns:a16="http://schemas.microsoft.com/office/drawing/2014/main" id="{12F6CDBB-CE2E-5742-B058-B9432B50B9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340768"/>
            <a:ext cx="7715200" cy="3312591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Café au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lait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spots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 stature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Abnormal thumbs +/- radial hypoplasia Microcephaly/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microophthalmia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Hypogonadism, GH deficiency, insulin resistance, metabolic syndrome, hypothyroidism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Horseshoe kidney,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Duodenal atresia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Cardiac abnormalities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/>
            <a:endParaRPr lang="el-GR" altLang="en-US" sz="2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2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2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68521B19-E0AD-4544-8903-F96AF94DC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7875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Clinical evaluation - stigmata</a:t>
            </a:r>
            <a:endParaRPr lang="el-GR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153BF159-8628-6549-A2C8-99DB8E93125E}"/>
              </a:ext>
            </a:extLst>
          </p:cNvPr>
          <p:cNvSpPr txBox="1"/>
          <p:nvPr/>
        </p:nvSpPr>
        <p:spPr>
          <a:xfrm>
            <a:off x="652463" y="1412875"/>
            <a:ext cx="2863850" cy="3140075"/>
          </a:xfrm>
          <a:prstGeom prst="rect">
            <a:avLst/>
          </a:prstGeom>
          <a:solidFill>
            <a:schemeClr val="accent2"/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US" b="1" dirty="0"/>
              <a:t>VACTERL-H (5-10% FA)</a:t>
            </a:r>
          </a:p>
          <a:p>
            <a:pPr>
              <a:defRPr/>
            </a:pPr>
            <a:r>
              <a:rPr lang="en-US" i="1" dirty="0"/>
              <a:t>(FANC B, FANC I)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V</a:t>
            </a:r>
            <a:r>
              <a:rPr lang="en-US" dirty="0"/>
              <a:t>ertebral anomalies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A</a:t>
            </a:r>
            <a:r>
              <a:rPr lang="en-US" dirty="0"/>
              <a:t>nal atresia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C</a:t>
            </a:r>
            <a:r>
              <a:rPr lang="en-US" dirty="0"/>
              <a:t>ardiac anomalies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T</a:t>
            </a:r>
            <a:r>
              <a:rPr lang="en-US" dirty="0"/>
              <a:t>rachea-</a:t>
            </a:r>
            <a:r>
              <a:rPr lang="en-US" dirty="0" err="1"/>
              <a:t>esoph.fistula</a:t>
            </a:r>
            <a:endParaRPr lang="en-US" dirty="0"/>
          </a:p>
          <a:p>
            <a:pPr lvl="1">
              <a:defRPr/>
            </a:pPr>
            <a:r>
              <a:rPr lang="en-US" b="1" dirty="0" err="1">
                <a:solidFill>
                  <a:srgbClr val="FF0000"/>
                </a:solidFill>
              </a:rPr>
              <a:t>E</a:t>
            </a:r>
            <a:r>
              <a:rPr lang="en-US" dirty="0" err="1"/>
              <a:t>soph</a:t>
            </a:r>
            <a:r>
              <a:rPr lang="en-US" dirty="0"/>
              <a:t>. Atresia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R</a:t>
            </a:r>
            <a:r>
              <a:rPr lang="en-US" dirty="0"/>
              <a:t>enal anomalies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L</a:t>
            </a:r>
            <a:r>
              <a:rPr lang="en-US" dirty="0"/>
              <a:t>imb abnormalities</a:t>
            </a:r>
          </a:p>
          <a:p>
            <a:pPr lvl="1">
              <a:defRPr/>
            </a:pPr>
            <a:r>
              <a:rPr lang="en-US" b="1" dirty="0">
                <a:solidFill>
                  <a:srgbClr val="FF0000"/>
                </a:solidFill>
              </a:rPr>
              <a:t>H</a:t>
            </a:r>
            <a:r>
              <a:rPr lang="en-US" dirty="0"/>
              <a:t>ydrocephalus</a:t>
            </a:r>
          </a:p>
          <a:p>
            <a:pPr marL="285750" indent="-285750">
              <a:buFont typeface="Arial" panose="020B0604020202020204" pitchFamily="34" charset="0"/>
              <a:buChar char="•"/>
              <a:defRPr/>
            </a:pPr>
            <a:endParaRPr lang="en-US" dirty="0"/>
          </a:p>
        </p:txBody>
      </p:sp>
      <p:sp>
        <p:nvSpPr>
          <p:cNvPr id="8" name="TextBox 2">
            <a:extLst>
              <a:ext uri="{FF2B5EF4-FFF2-40B4-BE49-F238E27FC236}">
                <a16:creationId xmlns:a16="http://schemas.microsoft.com/office/drawing/2014/main" id="{60194D41-90D2-D74F-9DA9-C36CE1257C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4575" y="1417638"/>
            <a:ext cx="2863850" cy="2586037"/>
          </a:xfrm>
          <a:prstGeom prst="rect">
            <a:avLst/>
          </a:prstGeom>
          <a:solidFill>
            <a:srgbClr val="FFC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/>
              <a:t>PHENOS</a:t>
            </a:r>
          </a:p>
          <a:p>
            <a:r>
              <a:rPr lang="en-US" altLang="en-US" i="1"/>
              <a:t>(FANCD2)</a:t>
            </a:r>
          </a:p>
          <a:p>
            <a:pPr lvl="1"/>
            <a:r>
              <a:rPr lang="en-US" altLang="en-US"/>
              <a:t>Skin </a:t>
            </a:r>
            <a:r>
              <a:rPr lang="en-US" altLang="en-US" b="1">
                <a:solidFill>
                  <a:srgbClr val="FF0000"/>
                </a:solidFill>
              </a:rPr>
              <a:t>P</a:t>
            </a:r>
            <a:r>
              <a:rPr lang="en-US" altLang="en-US"/>
              <a:t>igmentation</a:t>
            </a:r>
          </a:p>
          <a:p>
            <a:pPr lvl="1"/>
            <a:r>
              <a:rPr lang="en-US" altLang="en-US"/>
              <a:t>Small </a:t>
            </a:r>
            <a:r>
              <a:rPr lang="en-US" altLang="en-US" b="1">
                <a:solidFill>
                  <a:srgbClr val="FF0000"/>
                </a:solidFill>
              </a:rPr>
              <a:t>H</a:t>
            </a:r>
            <a:r>
              <a:rPr lang="en-US" altLang="en-US"/>
              <a:t>ead</a:t>
            </a:r>
          </a:p>
          <a:p>
            <a:pPr lvl="1"/>
            <a:r>
              <a:rPr lang="en-US" altLang="en-US"/>
              <a:t>Small </a:t>
            </a:r>
            <a:r>
              <a:rPr lang="en-US" altLang="en-US" b="1">
                <a:solidFill>
                  <a:srgbClr val="FF0000"/>
                </a:solidFill>
              </a:rPr>
              <a:t>E</a:t>
            </a:r>
            <a:r>
              <a:rPr lang="en-US" altLang="en-US"/>
              <a:t>yes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</a:rPr>
              <a:t>N</a:t>
            </a:r>
            <a:r>
              <a:rPr lang="en-US" altLang="en-US"/>
              <a:t>ervous system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</a:rPr>
              <a:t>O</a:t>
            </a:r>
            <a:r>
              <a:rPr lang="en-US" altLang="en-US"/>
              <a:t>tology</a:t>
            </a:r>
          </a:p>
          <a:p>
            <a:pPr lvl="1"/>
            <a:r>
              <a:rPr lang="en-US" altLang="en-US" b="1">
                <a:solidFill>
                  <a:srgbClr val="FF0000"/>
                </a:solidFill>
              </a:rPr>
              <a:t>S</a:t>
            </a:r>
            <a:r>
              <a:rPr lang="en-US" altLang="en-US"/>
              <a:t>hort Stature</a:t>
            </a:r>
          </a:p>
          <a:p>
            <a:endParaRPr lang="en-US" altLang="en-US"/>
          </a:p>
        </p:txBody>
      </p:sp>
      <p:sp>
        <p:nvSpPr>
          <p:cNvPr id="9" name="Content Placeholder 1">
            <a:extLst>
              <a:ext uri="{FF2B5EF4-FFF2-40B4-BE49-F238E27FC236}">
                <a16:creationId xmlns:a16="http://schemas.microsoft.com/office/drawing/2014/main" id="{C3DC2AF0-92B0-744D-8D0C-D12B02895DF4}"/>
              </a:ext>
            </a:extLst>
          </p:cNvPr>
          <p:cNvSpPr txBox="1">
            <a:spLocks/>
          </p:cNvSpPr>
          <p:nvPr/>
        </p:nvSpPr>
        <p:spPr>
          <a:xfrm>
            <a:off x="2757488" y="5445125"/>
            <a:ext cx="3019425" cy="728663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/>
          <a:lstStyle>
            <a:lvl1pPr marL="3429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1"/>
              </a:buClr>
              <a:buFont typeface="Arial" panose="020B0604020202020204" pitchFamily="34" charset="0"/>
              <a:buChar char="•"/>
              <a:defRPr sz="2200" kern="1200">
                <a:solidFill>
                  <a:schemeClr val="tx1"/>
                </a:solidFill>
                <a:latin typeface="+mn-lt"/>
                <a:ea typeface="ＭＳ Ｐゴシック" charset="0"/>
                <a:cs typeface="ＭＳ Ｐゴシック" charset="0"/>
              </a:defRPr>
            </a:lvl1pPr>
            <a:lvl2pPr marL="6397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2pPr>
            <a:lvl3pPr marL="1004888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D2CB6C"/>
              </a:buClr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3pPr>
            <a:lvl4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95A39D"/>
              </a:buClr>
              <a:buFont typeface="Arial" panose="020B0604020202020204" pitchFamily="34" charset="0"/>
              <a:buChar char="•"/>
              <a:defRPr sz="16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4pPr>
            <a:lvl5pPr marL="1554163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C89F5D"/>
              </a:buClr>
              <a:buFont typeface="Arial" panose="020B0604020202020204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ＭＳ Ｐゴシック" charset="0"/>
                <a:cs typeface="+mn-cs"/>
              </a:defRPr>
            </a:lvl5pPr>
            <a:lvl6pPr marL="1737360" indent="-182880" algn="l" defTabSz="914400" rtl="0" eaLnBrk="1" latinLnBrk="0" hangingPunct="1">
              <a:spcBef>
                <a:spcPct val="20000"/>
              </a:spcBef>
              <a:buClr>
                <a:schemeClr val="accent1"/>
              </a:buClr>
              <a:buFont typeface="Arial" pitchFamily="34" charset="0"/>
              <a:buChar char="•"/>
              <a:defRPr sz="14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920240" indent="-182880" algn="l" defTabSz="914400" rtl="0" eaLnBrk="1" latinLnBrk="0" hangingPunct="1">
              <a:spcBef>
                <a:spcPct val="20000"/>
              </a:spcBef>
              <a:buClr>
                <a:schemeClr val="accent2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103120" indent="-182880" algn="l" defTabSz="914400" rtl="0" eaLnBrk="1" latinLnBrk="0" hangingPunct="1">
              <a:spcBef>
                <a:spcPct val="20000"/>
              </a:spcBef>
              <a:buClr>
                <a:schemeClr val="accent3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182880" algn="l" defTabSz="914400" rtl="0" eaLnBrk="1" latinLnBrk="0" hangingPunct="1">
              <a:spcBef>
                <a:spcPct val="20000"/>
              </a:spcBef>
              <a:buClr>
                <a:schemeClr val="accent4"/>
              </a:buClr>
              <a:buFont typeface="Arial" pitchFamily="34" charset="0"/>
              <a:buChar char="•"/>
              <a:defRPr sz="1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114300" indent="0" eaLnBrk="1" hangingPunct="1">
              <a:buFont typeface="Arial" panose="020B0604020202020204" pitchFamily="34" charset="0"/>
              <a:buNone/>
              <a:defRPr/>
            </a:pPr>
            <a:r>
              <a:rPr lang="el-GR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40% 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without stigmata</a:t>
            </a:r>
            <a:endParaRPr lang="el-GR" altLang="en-US" sz="2000" b="1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>
              <a:defRPr/>
            </a:pPr>
            <a:endParaRPr lang="en-US" altLang="en-US" dirty="0">
              <a:ea typeface="ＭＳ Ｐゴシック" panose="020B0600070205080204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0335186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  <p:bldP spid="9" grpId="0" build="p" animBg="1"/>
      <p:bldP spid="9" grpId="1" build="p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B520554-1091-884E-8E87-721A386027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163" y="87313"/>
            <a:ext cx="7886700" cy="4953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Genotype – phenotype correlation</a:t>
            </a:r>
            <a:endParaRPr lang="el-GR" sz="32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C0F223C-640E-2643-A9F3-129CD20C6BD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726752"/>
            <a:ext cx="7776864" cy="5294535"/>
          </a:xfrm>
        </p:spPr>
        <p:txBody>
          <a:bodyPr>
            <a:normAutofit fontScale="77500" lnSpcReduction="20000"/>
          </a:bodyPr>
          <a:lstStyle/>
          <a:p>
            <a:pPr>
              <a:defRPr/>
            </a:pPr>
            <a:r>
              <a:rPr lang="en-US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BRCA2 (FANC-D1)</a:t>
            </a:r>
          </a:p>
          <a:p>
            <a:pPr lvl="1"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Early manifestation of AML/Solid tumors</a:t>
            </a:r>
            <a:endParaRPr lang="el-G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CR 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97%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 until the age of 6 yrs.(AML, Medulloblastoma, Wilms tumor)</a:t>
            </a:r>
          </a:p>
          <a:p>
            <a:pPr>
              <a:defRPr/>
            </a:pPr>
            <a:r>
              <a:rPr lang="en-US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FANCB</a:t>
            </a:r>
          </a:p>
          <a:p>
            <a:pPr lvl="1"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Early onset of BMF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congenital anomalies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VACTERL-H</a:t>
            </a:r>
          </a:p>
          <a:p>
            <a:pPr>
              <a:defRPr/>
            </a:pPr>
            <a:r>
              <a:rPr lang="en-US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FANCG</a:t>
            </a:r>
            <a:endParaRPr lang="el-GR" sz="21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Early onset of BMF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increased incidence of AML</a:t>
            </a:r>
          </a:p>
          <a:p>
            <a:pPr>
              <a:defRPr/>
            </a:pPr>
            <a:r>
              <a:rPr lang="en-US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PALB2</a:t>
            </a:r>
            <a:endParaRPr lang="el-GR" sz="21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Solid tumors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 (Μ</a:t>
            </a:r>
            <a:r>
              <a:rPr lang="en-US" sz="2100" dirty="0" err="1">
                <a:latin typeface="Arial" panose="020B0604020202020204" pitchFamily="34" charset="0"/>
                <a:cs typeface="Arial" panose="020B0604020202020204" pitchFamily="34" charset="0"/>
              </a:rPr>
              <a:t>edulloblastoma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Wilms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tumor)</a:t>
            </a:r>
          </a:p>
          <a:p>
            <a:pPr>
              <a:defRPr/>
            </a:pPr>
            <a:r>
              <a:rPr lang="en-US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FANCA</a:t>
            </a:r>
            <a:endParaRPr lang="el-GR" sz="2100" i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lvl="1"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Late onset BMF</a:t>
            </a:r>
            <a:r>
              <a:rPr lang="el-GR" sz="21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with slow progression</a:t>
            </a:r>
          </a:p>
          <a:p>
            <a:pPr>
              <a:defRPr/>
            </a:pPr>
            <a:r>
              <a:rPr lang="en-US" sz="2100" i="1" u="sng" dirty="0">
                <a:latin typeface="Arial" panose="020B0604020202020204" pitchFamily="34" charset="0"/>
                <a:cs typeface="Arial" panose="020B0604020202020204" pitchFamily="34" charset="0"/>
              </a:rPr>
              <a:t>FANCC</a:t>
            </a:r>
          </a:p>
          <a:p>
            <a:pPr lvl="1">
              <a:defRPr/>
            </a:pPr>
            <a:r>
              <a:rPr lang="en-US" sz="2100" dirty="0">
                <a:latin typeface="Arial" panose="020B0604020202020204" pitchFamily="34" charset="0"/>
                <a:cs typeface="Arial" panose="020B0604020202020204" pitchFamily="34" charset="0"/>
              </a:rPr>
              <a:t>Early onset of BMF, increased incidence of AML</a:t>
            </a:r>
            <a:endParaRPr lang="el-GR" sz="21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eaLnBrk="1" hangingPunct="1">
              <a:defRPr/>
            </a:pPr>
            <a:r>
              <a:rPr lang="en-US" altLang="en-US" sz="2100" i="1" u="sng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FANC-O/FANC-S</a:t>
            </a:r>
            <a:endParaRPr lang="en-US" altLang="en-US" sz="2100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>
              <a:defRPr/>
            </a:pPr>
            <a:r>
              <a:rPr lang="en-US" altLang="en-US" sz="21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Lack of BMF</a:t>
            </a:r>
            <a:r>
              <a:rPr lang="el-GR" altLang="en-US" sz="21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21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FA-like syndrome)</a:t>
            </a:r>
          </a:p>
          <a:p>
            <a:pPr marL="114300" indent="0">
              <a:buFont typeface="Arial" panose="020B0604020202020204" pitchFamily="34" charset="0"/>
              <a:buNone/>
              <a:defRPr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altLang="en-US" sz="2300" b="1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FANC B, D1, D2, J, N</a:t>
            </a:r>
            <a:r>
              <a:rPr lang="en-US" altLang="en-US" sz="23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90% pts with congenital anomalies</a:t>
            </a:r>
          </a:p>
          <a:p>
            <a:pPr>
              <a:defRPr/>
            </a:pPr>
            <a:r>
              <a:rPr lang="en-US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FANC-D1 (BRCA2)</a:t>
            </a:r>
            <a:r>
              <a:rPr lang="el-GR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FANC-N</a:t>
            </a:r>
            <a:r>
              <a:rPr lang="el-GR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FANC-J</a:t>
            </a:r>
            <a:r>
              <a:rPr lang="el-GR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FANC- G</a:t>
            </a:r>
            <a:r>
              <a:rPr lang="el-GR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altLang="en-US" sz="2300" b="1" i="1" dirty="0">
                <a:latin typeface="Arial" panose="020B0604020202020204" pitchFamily="34" charset="0"/>
                <a:cs typeface="Arial" panose="020B0604020202020204" pitchFamily="34" charset="0"/>
              </a:rPr>
              <a:t>FANC- R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l-GR" altLang="en-US" sz="23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400" b="1" dirty="0"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</a:t>
            </a:r>
            <a:endParaRPr lang="el-GR" altLang="en-US" sz="2400" b="1" dirty="0">
              <a:latin typeface="Arial" panose="020B0604020202020204" pitchFamily="34" charset="0"/>
              <a:cs typeface="Arial" panose="020B0604020202020204" pitchFamily="34" charset="0"/>
              <a:sym typeface="Wingdings" pitchFamily="2" charset="2"/>
            </a:endParaRPr>
          </a:p>
          <a:p>
            <a:pPr algn="ctr" eaLnBrk="1" hangingPunct="1">
              <a:lnSpc>
                <a:spcPct val="80000"/>
              </a:lnSpc>
              <a:buFont typeface="Arial" panose="020B0604020202020204" pitchFamily="34" charset="0"/>
              <a:buNone/>
              <a:defRPr/>
            </a:pP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  <a:sym typeface="Wingdings" pitchFamily="2" charset="2"/>
              </a:rPr>
              <a:t>Breast / ovary cancer</a:t>
            </a:r>
          </a:p>
          <a:p>
            <a:pPr>
              <a:defRPr/>
            </a:pP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endParaRPr lang="el-GR" dirty="0"/>
          </a:p>
        </p:txBody>
      </p:sp>
      <p:pic>
        <p:nvPicPr>
          <p:cNvPr id="43011" name="Content Placeholder 4" descr="4.jpg">
            <a:extLst>
              <a:ext uri="{FF2B5EF4-FFF2-40B4-BE49-F238E27FC236}">
                <a16:creationId xmlns:a16="http://schemas.microsoft.com/office/drawing/2014/main" id="{E4A4D327-3E8E-9E49-8D2D-EF39783D54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0" t="-1221" b="-1221"/>
          <a:stretch>
            <a:fillRect/>
          </a:stretch>
        </p:blipFill>
        <p:spPr bwMode="auto">
          <a:xfrm>
            <a:off x="6804248" y="4653136"/>
            <a:ext cx="2217478" cy="17404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99153868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0D0361-38C2-E742-998E-94588EC7D8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12775" y="765175"/>
            <a:ext cx="7886700" cy="428625"/>
          </a:xfrm>
        </p:spPr>
        <p:txBody>
          <a:bodyPr/>
          <a:lstStyle/>
          <a:p>
            <a:pPr>
              <a:defRPr/>
            </a:pP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Risk of carcinogenesis</a:t>
            </a:r>
            <a:endParaRPr lang="el-GR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962" name="Content Placeholder 2">
            <a:extLst>
              <a:ext uri="{FF2B5EF4-FFF2-40B4-BE49-F238E27FC236}">
                <a16:creationId xmlns:a16="http://schemas.microsoft.com/office/drawing/2014/main" id="{062B6E16-29FE-BD44-AF2B-E48936B21F6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28650" y="1743075"/>
            <a:ext cx="7472363" cy="3746500"/>
          </a:xfrm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AML</a:t>
            </a: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(✕ 500 ) (15-35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yrs</a:t>
            </a: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Μ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DS</a:t>
            </a: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monosomy 7)/7q deletions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Solid tumors</a:t>
            </a: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First manifestation of the disease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Squamous cell cancer of head /neck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(✕500 -700) , 20-40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yrs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poor prognosis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Secondary malignant tumors (skin, genitourinary tract)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Liver cancer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androgens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71446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5" name="Content Placeholder 4">
            <a:extLst>
              <a:ext uri="{FF2B5EF4-FFF2-40B4-BE49-F238E27FC236}">
                <a16:creationId xmlns:a16="http://schemas.microsoft.com/office/drawing/2014/main" id="{4A95B9E4-BA9C-5D44-8615-C0049FD76CE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404664"/>
            <a:ext cx="8062912" cy="5616623"/>
          </a:xfrm>
        </p:spPr>
      </p:pic>
      <p:sp>
        <p:nvSpPr>
          <p:cNvPr id="41986" name="TextBox 5">
            <a:extLst>
              <a:ext uri="{FF2B5EF4-FFF2-40B4-BE49-F238E27FC236}">
                <a16:creationId xmlns:a16="http://schemas.microsoft.com/office/drawing/2014/main" id="{994F6AFB-31C1-C64A-9D73-9EB38723415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195736" y="6237312"/>
            <a:ext cx="494347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dirty="0"/>
              <a:t>Fanconi Anemia Clinical Care Guidelines 2023</a:t>
            </a:r>
            <a:endParaRPr lang="el-GR" altLang="en-US" dirty="0"/>
          </a:p>
        </p:txBody>
      </p:sp>
    </p:spTree>
    <p:extLst>
      <p:ext uri="{BB962C8B-B14F-4D97-AF65-F5344CB8AC3E}">
        <p14:creationId xmlns:p14="http://schemas.microsoft.com/office/powerpoint/2010/main" val="345800183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021A2EA-AAA2-7645-BF99-0B32935F01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60648"/>
            <a:ext cx="7620000" cy="633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Disease progression</a:t>
            </a:r>
          </a:p>
        </p:txBody>
      </p:sp>
      <p:sp>
        <p:nvSpPr>
          <p:cNvPr id="52226" name="Content Placeholder 2">
            <a:extLst>
              <a:ext uri="{FF2B5EF4-FFF2-40B4-BE49-F238E27FC236}">
                <a16:creationId xmlns:a16="http://schemas.microsoft.com/office/drawing/2014/main" id="{98F58031-499B-0E48-B921-B32BBE1D411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7620000" cy="3888432"/>
          </a:xfrm>
        </p:spPr>
        <p:txBody>
          <a:bodyPr/>
          <a:lstStyle/>
          <a:p>
            <a:pPr marL="0" indent="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Marrow failure: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usually occurs in the first decade of life </a:t>
            </a:r>
          </a:p>
          <a:p>
            <a:pPr marL="582613" lvl="1" indent="-285750" eaLnBrk="1" hangingPunct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50% of patients with thrombocytopenia → pancytopenia (within 3-4 years)</a:t>
            </a:r>
          </a:p>
          <a:p>
            <a:pPr marL="0" indent="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Pancytopenia: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84% of at age 20 </a:t>
            </a:r>
          </a:p>
          <a:p>
            <a:pPr marL="0" indent="0" eaLnBrk="1" hangingPunct="1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MDS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(6%),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AML (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600 ✕)</a:t>
            </a:r>
          </a:p>
          <a:p>
            <a:pPr marL="0" indent="0" eaLnBrk="1" hangingPunct="1"/>
            <a: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Solid tumors</a:t>
            </a:r>
            <a:r>
              <a:rPr lang="el-GR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First manifestation of the disease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Squamous cell cancer of head /neck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(✕500 -700) , 20-40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yrs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 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poor prognosis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Secondary malignant tumors (skin, genitourinary tract)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Liver cancer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androgens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/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0" indent="0" eaLnBrk="1" hangingPunct="1">
              <a:buNone/>
            </a:pPr>
            <a:endParaRPr lang="el-GR" altLang="en-US" b="1" i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C161D6CC-384E-5B40-B574-7376DE13A064}"/>
              </a:ext>
            </a:extLst>
          </p:cNvPr>
          <p:cNvSpPr/>
          <p:nvPr/>
        </p:nvSpPr>
        <p:spPr>
          <a:xfrm>
            <a:off x="683568" y="5733257"/>
            <a:ext cx="338650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indent="0" eaLnBrk="1" hangingPunct="1">
              <a:buFont typeface="Arial" panose="020B0604020202020204" pitchFamily="34" charset="0"/>
              <a:buNone/>
            </a:pPr>
            <a:r>
              <a:rPr lang="en-US" altLang="en-US" dirty="0">
                <a:cs typeface="Arial" panose="020B0604020202020204" pitchFamily="34" charset="0"/>
              </a:rPr>
              <a:t>Average life expectancy: 29 </a:t>
            </a:r>
            <a:r>
              <a:rPr lang="en-US" altLang="en-US" dirty="0" err="1">
                <a:cs typeface="Arial" panose="020B0604020202020204" pitchFamily="34" charset="0"/>
              </a:rPr>
              <a:t>yrs</a:t>
            </a:r>
            <a:endParaRPr lang="el-GR" altLang="en-US" dirty="0"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97EF6239-8014-A44A-8124-D94D290EA916}"/>
              </a:ext>
            </a:extLst>
          </p:cNvPr>
          <p:cNvSpPr/>
          <p:nvPr/>
        </p:nvSpPr>
        <p:spPr>
          <a:xfrm>
            <a:off x="1784072" y="5013176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 i="1" dirty="0">
                <a:solidFill>
                  <a:srgbClr val="FF0000"/>
                </a:solidFill>
              </a:rPr>
              <a:t>25% of patients the solid tumor precedes the diagnosis of FA</a:t>
            </a:r>
            <a:endParaRPr lang="el-GR" altLang="en-US" b="1" i="1" dirty="0">
              <a:solidFill>
                <a:srgbClr val="FF0000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FA00F6-306D-514E-BDAF-E12F5AB6D32F}"/>
              </a:ext>
            </a:extLst>
          </p:cNvPr>
          <p:cNvSpPr txBox="1"/>
          <p:nvPr/>
        </p:nvSpPr>
        <p:spPr>
          <a:xfrm>
            <a:off x="3845195" y="4074309"/>
            <a:ext cx="3839882" cy="2339102"/>
          </a:xfrm>
          <a:prstGeom prst="rect">
            <a:avLst/>
          </a:prstGeom>
          <a:solidFill>
            <a:schemeClr val="accent1"/>
          </a:solidFill>
        </p:spPr>
        <p:txBody>
          <a:bodyPr wrap="square" rtlCol="0">
            <a:spAutoFit/>
          </a:bodyPr>
          <a:lstStyle/>
          <a:p>
            <a:pPr marL="0" indent="0" eaLnBrk="1" hangingPunct="1">
              <a:buNone/>
              <a:defRPr/>
            </a:pPr>
            <a:r>
              <a:rPr lang="en-US" altLang="en-US" sz="2000" b="1" dirty="0"/>
              <a:t>Causes of death</a:t>
            </a:r>
            <a:r>
              <a:rPr lang="el-GR" altLang="en-US" sz="2000" b="1" dirty="0"/>
              <a:t>:</a:t>
            </a:r>
          </a:p>
          <a:p>
            <a:pPr marL="446087" indent="-342900" eaLnBrk="1" hangingPunct="1">
              <a:buFont typeface="Wingdings" pitchFamily="2" charset="2"/>
              <a:buChar char="ü"/>
              <a:defRPr/>
            </a:pPr>
            <a:r>
              <a:rPr lang="en-US" dirty="0">
                <a:cs typeface="Arial" panose="020B0604020202020204" pitchFamily="34" charset="0"/>
              </a:rPr>
              <a:t>Marrow failure (CR 50%) </a:t>
            </a:r>
          </a:p>
          <a:p>
            <a:pPr marL="446087" indent="-342900" eaLnBrk="1" hangingPunct="1">
              <a:buFont typeface="Wingdings" pitchFamily="2" charset="2"/>
              <a:buChar char="ü"/>
              <a:defRPr/>
            </a:pPr>
            <a:r>
              <a:rPr lang="en-US" dirty="0">
                <a:cs typeface="Arial" panose="020B0604020202020204" pitchFamily="34" charset="0"/>
              </a:rPr>
              <a:t>AML / MDS (CR 25%) </a:t>
            </a:r>
          </a:p>
          <a:p>
            <a:pPr marL="446087" indent="-342900" eaLnBrk="1" hangingPunct="1">
              <a:buFont typeface="Wingdings" pitchFamily="2" charset="2"/>
              <a:buChar char="ü"/>
              <a:defRPr/>
            </a:pPr>
            <a:r>
              <a:rPr lang="en-US" dirty="0">
                <a:cs typeface="Arial" panose="020B0604020202020204" pitchFamily="34" charset="0"/>
              </a:rPr>
              <a:t>Solid tumors (epithelial tumors of the head, neck, gynecological cancers (HPV), cancer of the esophagus, liver, skin, etc. (CR10%)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AEADAF-B6FF-C745-B253-DE073816C9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60648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Follow up</a:t>
            </a:r>
          </a:p>
        </p:txBody>
      </p:sp>
      <p:sp>
        <p:nvSpPr>
          <p:cNvPr id="55298" name="Content Placeholder 2">
            <a:extLst>
              <a:ext uri="{FF2B5EF4-FFF2-40B4-BE49-F238E27FC236}">
                <a16:creationId xmlns:a16="http://schemas.microsoft.com/office/drawing/2014/main" id="{AEC68513-59FB-894A-8C3F-217E0FB0880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752600"/>
            <a:ext cx="4681215" cy="2971800"/>
          </a:xfrm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FBC /3 months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BM aspirate-biopsy/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BM cytogenetic analysis/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ENT</a:t>
            </a: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/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(&gt;10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Gynecological examination /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from the initiation of menarche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buFont typeface="Arial" panose="020B0604020202020204" pitchFamily="34" charset="0"/>
              <a:buNone/>
            </a:pPr>
            <a:endParaRPr lang="el-GR" altLang="en-US" sz="2000" dirty="0">
              <a:ea typeface="ＭＳ Ｐゴシック" panose="020B0600070205080204" pitchFamily="34" charset="-128"/>
            </a:endParaRPr>
          </a:p>
        </p:txBody>
      </p:sp>
      <p:pic>
        <p:nvPicPr>
          <p:cNvPr id="55299" name="Content Placeholder 2" descr="Unknown.jpg">
            <a:extLst>
              <a:ext uri="{FF2B5EF4-FFF2-40B4-BE49-F238E27FC236}">
                <a16:creationId xmlns:a16="http://schemas.microsoft.com/office/drawing/2014/main" id="{74789954-4C05-2143-9C4D-CAAA64CB93A9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6224" b="-76224"/>
          <a:stretch>
            <a:fillRect/>
          </a:stretch>
        </p:blipFill>
        <p:spPr>
          <a:xfrm>
            <a:off x="5364163" y="1549300"/>
            <a:ext cx="2952750" cy="4471988"/>
          </a:xfrm>
        </p:spPr>
      </p:pic>
      <p:pic>
        <p:nvPicPr>
          <p:cNvPr id="55300" name="Picture 4" descr="1.jpg">
            <a:extLst>
              <a:ext uri="{FF2B5EF4-FFF2-40B4-BE49-F238E27FC236}">
                <a16:creationId xmlns:a16="http://schemas.microsoft.com/office/drawing/2014/main" id="{16F99B14-9B5C-AD48-A749-899B6C0830E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650" y="4724400"/>
            <a:ext cx="3455988" cy="20113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1">
            <a:extLst>
              <a:ext uri="{FF2B5EF4-FFF2-40B4-BE49-F238E27FC236}">
                <a16:creationId xmlns:a16="http://schemas.microsoft.com/office/drawing/2014/main" id="{0DD6240E-6FA8-4D40-AA2F-1D5E8BABA81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3694" y="260648"/>
            <a:ext cx="76200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Treatment</a:t>
            </a:r>
            <a:endParaRPr lang="el-GR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56322" name="Content Placeholder 2">
            <a:extLst>
              <a:ext uri="{FF2B5EF4-FFF2-40B4-BE49-F238E27FC236}">
                <a16:creationId xmlns:a16="http://schemas.microsoft.com/office/drawing/2014/main" id="{B7D4376C-527E-F345-952A-4AF4658CB5D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1844824"/>
            <a:ext cx="3529087" cy="4589463"/>
          </a:xfrm>
        </p:spPr>
        <p:txBody>
          <a:bodyPr/>
          <a:lstStyle/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Steroids</a:t>
            </a: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Androgens</a:t>
            </a:r>
            <a:r>
              <a:rPr lang="el-GR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HSCT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</a:rPr>
              <a:t>Gene therapy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pic>
        <p:nvPicPr>
          <p:cNvPr id="56323" name="Content Placeholder 2" descr="3.png">
            <a:extLst>
              <a:ext uri="{FF2B5EF4-FFF2-40B4-BE49-F238E27FC236}">
                <a16:creationId xmlns:a16="http://schemas.microsoft.com/office/drawing/2014/main" id="{382AA2A0-DEEE-3943-8597-39068BA11285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319" t="104" r="1274" b="2094"/>
          <a:stretch>
            <a:fillRect/>
          </a:stretch>
        </p:blipFill>
        <p:spPr>
          <a:xfrm>
            <a:off x="4427984" y="2636912"/>
            <a:ext cx="3365500" cy="2728913"/>
          </a:xfrm>
        </p:spPr>
      </p:pic>
    </p:spTree>
  </p:cSld>
  <p:clrMapOvr>
    <a:masterClrMapping/>
  </p:clrMapOvr>
  <p:transition/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E2EA37-0DB1-F049-8EE5-16B9BE85D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57202"/>
            <a:ext cx="7620000" cy="1152128"/>
          </a:xfrm>
        </p:spPr>
        <p:txBody>
          <a:bodyPr/>
          <a:lstStyle/>
          <a:p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Bone marrow failure syndromes</a:t>
            </a:r>
            <a:b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2400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‘</a:t>
            </a:r>
            <a:r>
              <a:rPr lang="en-US" sz="2000" i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Heterogeneous group of diseases characterized by progressive bone marrow failure &amp; increased predisposition to cancer’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2710DBF-D0B7-FC42-9935-9346CBC7FF4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9003" y="1409330"/>
            <a:ext cx="4690864" cy="2009463"/>
          </a:xfrm>
        </p:spPr>
        <p:txBody>
          <a:bodyPr/>
          <a:lstStyle/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Idiopathic (70%)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– of unknown etiology</a:t>
            </a:r>
          </a:p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Inherited (20%)</a:t>
            </a:r>
          </a:p>
          <a:p>
            <a:r>
              <a:rPr lang="en-US" sz="18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Secondary (10%)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Radiation / medication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Viral agents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Autoimmune diseases (SLE)</a:t>
            </a:r>
          </a:p>
          <a:p>
            <a:endParaRPr lang="en-US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Rectangle 2">
            <a:extLst>
              <a:ext uri="{FF2B5EF4-FFF2-40B4-BE49-F238E27FC236}">
                <a16:creationId xmlns:a16="http://schemas.microsoft.com/office/drawing/2014/main" id="{57701776-B5BE-9E4A-A8CB-8A28BD94D890}"/>
              </a:ext>
            </a:extLst>
          </p:cNvPr>
          <p:cNvSpPr/>
          <p:nvPr/>
        </p:nvSpPr>
        <p:spPr>
          <a:xfrm>
            <a:off x="529003" y="3525588"/>
            <a:ext cx="4572000" cy="830997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Inherited bone marrow failure syndromes (IBMFs)</a:t>
            </a:r>
            <a:endParaRPr lang="el-GR" sz="2400" dirty="0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BC68605-8E97-AB4B-A314-E64C718BBC30}"/>
              </a:ext>
            </a:extLst>
          </p:cNvPr>
          <p:cNvSpPr/>
          <p:nvPr/>
        </p:nvSpPr>
        <p:spPr>
          <a:xfrm>
            <a:off x="683568" y="4463381"/>
            <a:ext cx="4572000" cy="2185214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altLang="en-US" dirty="0" err="1">
                <a:cs typeface="Arial" panose="020B0604020202020204" pitchFamily="34" charset="0"/>
              </a:rPr>
              <a:t>Eterogenous</a:t>
            </a:r>
            <a:r>
              <a:rPr lang="en-US" altLang="en-US" dirty="0">
                <a:cs typeface="Arial" panose="020B0604020202020204" pitchFamily="34" charset="0"/>
              </a:rPr>
              <a:t> group of diseases characterized by: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sz="1600" dirty="0">
                <a:cs typeface="Arial" panose="020B0604020202020204" pitchFamily="34" charset="0"/>
              </a:rPr>
              <a:t>Progressive BM failure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sz="1600" dirty="0">
                <a:cs typeface="Arial" panose="020B0604020202020204" pitchFamily="34" charset="0"/>
              </a:rPr>
              <a:t>Predisposition to malignancies (leukemia, solid tumors)</a:t>
            </a:r>
          </a:p>
          <a:p>
            <a:pPr marL="285750" indent="-285750">
              <a:buFont typeface="Wingdings" pitchFamily="2" charset="2"/>
              <a:buChar char="ü"/>
            </a:pPr>
            <a:r>
              <a:rPr lang="en-US" altLang="en-US" sz="1600" dirty="0">
                <a:cs typeface="Arial" panose="020B0604020202020204" pitchFamily="34" charset="0"/>
              </a:rPr>
              <a:t>Morphological stigmata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Several well – described syndromes</a:t>
            </a:r>
          </a:p>
          <a:p>
            <a:r>
              <a:rPr lang="en-US" altLang="en-US" dirty="0">
                <a:cs typeface="Arial" panose="020B0604020202020204" pitchFamily="34" charset="0"/>
              </a:rPr>
              <a:t>Others are harder to classify</a:t>
            </a:r>
          </a:p>
        </p:txBody>
      </p:sp>
      <p:pic>
        <p:nvPicPr>
          <p:cNvPr id="6" name="Content Placeholder 3" descr="LI_P501.jpg">
            <a:extLst>
              <a:ext uri="{FF2B5EF4-FFF2-40B4-BE49-F238E27FC236}">
                <a16:creationId xmlns:a16="http://schemas.microsoft.com/office/drawing/2014/main" id="{1A610018-5488-CA42-985F-6B04B1EA151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39" t="-9541" r="9673" b="9541"/>
          <a:stretch/>
        </p:blipFill>
        <p:spPr bwMode="auto">
          <a:xfrm>
            <a:off x="5580112" y="1608843"/>
            <a:ext cx="2304256" cy="45173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0226068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7153" y="150598"/>
            <a:ext cx="9144000" cy="48577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71450" y="1122148"/>
            <a:ext cx="4314825" cy="3764177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7300" y="2075260"/>
            <a:ext cx="2143125" cy="1335881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" y="3629025"/>
            <a:ext cx="1985963" cy="5143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012" y="3629025"/>
            <a:ext cx="1985963" cy="5143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85750" y="4257675"/>
            <a:ext cx="1985963" cy="5143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86012" y="4257675"/>
            <a:ext cx="1985963" cy="5143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14081" y="5066174"/>
            <a:ext cx="4314825" cy="1243013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0" y="7115175"/>
            <a:ext cx="114300" cy="114300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85750" y="7515225"/>
            <a:ext cx="114300" cy="114300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657725" y="1514475"/>
            <a:ext cx="4314825" cy="25146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2025" y="1943100"/>
            <a:ext cx="1985963" cy="885825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857750" y="2057400"/>
            <a:ext cx="114300" cy="1143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751" y="2286000"/>
            <a:ext cx="78581" cy="1143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751" y="2457450"/>
            <a:ext cx="78581" cy="1143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2287" y="1943100"/>
            <a:ext cx="1985963" cy="885825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958013" y="2057400"/>
            <a:ext cx="142875" cy="114300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8013" y="2286000"/>
            <a:ext cx="78581" cy="11430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8013" y="2457450"/>
            <a:ext cx="78581" cy="1143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8013" y="2628900"/>
            <a:ext cx="78581" cy="1143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772025" y="2943225"/>
            <a:ext cx="1985963" cy="885825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857750" y="3057525"/>
            <a:ext cx="114300" cy="114300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751" y="3286125"/>
            <a:ext cx="78581" cy="114300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751" y="3457575"/>
            <a:ext cx="78581" cy="114300"/>
          </a:xfrm>
          <a:prstGeom prst="rect">
            <a:avLst/>
          </a:prstGeom>
        </p:spPr>
      </p:pic>
      <p:pic>
        <p:nvPicPr>
          <p:cNvPr id="31" name="Image 29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872287" y="2943225"/>
            <a:ext cx="1985963" cy="885825"/>
          </a:xfrm>
          <a:prstGeom prst="rect">
            <a:avLst/>
          </a:prstGeom>
        </p:spPr>
      </p:pic>
      <p:pic>
        <p:nvPicPr>
          <p:cNvPr id="32" name="Image 30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958013" y="3057525"/>
            <a:ext cx="114300" cy="114300"/>
          </a:xfrm>
          <a:prstGeom prst="rect">
            <a:avLst/>
          </a:prstGeom>
        </p:spPr>
      </p:pic>
      <p:pic>
        <p:nvPicPr>
          <p:cNvPr id="33" name="Image 3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8013" y="3286125"/>
            <a:ext cx="78581" cy="114300"/>
          </a:xfrm>
          <a:prstGeom prst="rect">
            <a:avLst/>
          </a:prstGeom>
        </p:spPr>
      </p:pic>
      <p:pic>
        <p:nvPicPr>
          <p:cNvPr id="34" name="Image 3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8013" y="3457575"/>
            <a:ext cx="78581" cy="114300"/>
          </a:xfrm>
          <a:prstGeom prst="rect">
            <a:avLst/>
          </a:prstGeom>
        </p:spPr>
      </p:pic>
      <p:pic>
        <p:nvPicPr>
          <p:cNvPr id="35" name="Image 33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6958013" y="3629025"/>
            <a:ext cx="78581" cy="114300"/>
          </a:xfrm>
          <a:prstGeom prst="rect">
            <a:avLst/>
          </a:prstGeom>
        </p:spPr>
      </p:pic>
      <p:pic>
        <p:nvPicPr>
          <p:cNvPr id="36" name="Image 34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4657725" y="4171949"/>
            <a:ext cx="4314825" cy="2328863"/>
          </a:xfrm>
          <a:prstGeom prst="rect">
            <a:avLst/>
          </a:prstGeom>
        </p:spPr>
      </p:pic>
      <p:pic>
        <p:nvPicPr>
          <p:cNvPr id="37" name="Image 35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743450" y="4257675"/>
            <a:ext cx="285750" cy="285750"/>
          </a:xfrm>
          <a:prstGeom prst="rect">
            <a:avLst/>
          </a:prstGeom>
        </p:spPr>
      </p:pic>
      <p:pic>
        <p:nvPicPr>
          <p:cNvPr id="38" name="Image 36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4829175" y="4300538"/>
            <a:ext cx="114300" cy="200025"/>
          </a:xfrm>
          <a:prstGeom prst="rect">
            <a:avLst/>
          </a:prstGeom>
        </p:spPr>
      </p:pic>
      <p:pic>
        <p:nvPicPr>
          <p:cNvPr id="39" name="Image 37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5114925" y="4572000"/>
            <a:ext cx="100013" cy="114300"/>
          </a:xfrm>
          <a:prstGeom prst="rect">
            <a:avLst/>
          </a:prstGeom>
        </p:spPr>
      </p:pic>
      <p:pic>
        <p:nvPicPr>
          <p:cNvPr id="40" name="Image 38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5114925" y="4972050"/>
            <a:ext cx="114300" cy="114300"/>
          </a:xfrm>
          <a:prstGeom prst="rect">
            <a:avLst/>
          </a:prstGeom>
        </p:spPr>
      </p:pic>
      <p:pic>
        <p:nvPicPr>
          <p:cNvPr id="41" name="Image 39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5114925" y="5372100"/>
            <a:ext cx="142875" cy="114300"/>
          </a:xfrm>
          <a:prstGeom prst="rect">
            <a:avLst/>
          </a:prstGeom>
        </p:spPr>
      </p:pic>
      <p:pic>
        <p:nvPicPr>
          <p:cNvPr id="42" name="Image 40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114925" y="5772150"/>
            <a:ext cx="100013" cy="114300"/>
          </a:xfrm>
          <a:prstGeom prst="rect">
            <a:avLst/>
          </a:prstGeom>
        </p:spPr>
      </p:pic>
      <p:pic>
        <p:nvPicPr>
          <p:cNvPr id="44" name="Image 42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4816673" y="8186738"/>
            <a:ext cx="100013" cy="100013"/>
          </a:xfrm>
          <a:prstGeom prst="rect">
            <a:avLst/>
          </a:prstGeom>
        </p:spPr>
      </p:pic>
      <p:sp>
        <p:nvSpPr>
          <p:cNvPr id="45" name="Text 0"/>
          <p:cNvSpPr/>
          <p:nvPr/>
        </p:nvSpPr>
        <p:spPr>
          <a:xfrm>
            <a:off x="228600" y="971550"/>
            <a:ext cx="8686800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025"/>
              </a:lnSpc>
            </a:pPr>
            <a:r>
              <a:rPr lang="en-US" sz="1688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HSCT for Fanconi Anemia</a:t>
            </a:r>
            <a:endParaRPr lang="en-US" sz="1688" dirty="0"/>
          </a:p>
        </p:txBody>
      </p:sp>
      <p:sp>
        <p:nvSpPr>
          <p:cNvPr id="46" name="Text 1"/>
          <p:cNvSpPr/>
          <p:nvPr/>
        </p:nvSpPr>
        <p:spPr>
          <a:xfrm>
            <a:off x="285750" y="1628775"/>
            <a:ext cx="490347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HSCT Success Rates by Donor Type</a:t>
            </a:r>
            <a:endParaRPr lang="en-US" sz="1350" dirty="0"/>
          </a:p>
        </p:txBody>
      </p:sp>
      <p:sp>
        <p:nvSpPr>
          <p:cNvPr id="47" name="Text 2"/>
          <p:cNvSpPr/>
          <p:nvPr/>
        </p:nvSpPr>
        <p:spPr>
          <a:xfrm>
            <a:off x="371476" y="3714750"/>
            <a:ext cx="124636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Matched Sibling</a:t>
            </a:r>
            <a:endParaRPr lang="en-US" sz="900" dirty="0"/>
          </a:p>
        </p:txBody>
      </p:sp>
      <p:sp>
        <p:nvSpPr>
          <p:cNvPr id="48" name="Text 3"/>
          <p:cNvSpPr/>
          <p:nvPr/>
        </p:nvSpPr>
        <p:spPr>
          <a:xfrm>
            <a:off x="1705905" y="3714750"/>
            <a:ext cx="576099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15803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85-90%</a:t>
            </a:r>
            <a:endParaRPr lang="en-US" sz="900" dirty="0"/>
          </a:p>
        </p:txBody>
      </p:sp>
      <p:sp>
        <p:nvSpPr>
          <p:cNvPr id="49" name="Text 4"/>
          <p:cNvSpPr/>
          <p:nvPr/>
        </p:nvSpPr>
        <p:spPr>
          <a:xfrm>
            <a:off x="371475" y="3914775"/>
            <a:ext cx="2177415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5-year survival</a:t>
            </a:r>
            <a:endParaRPr lang="en-US" sz="788" dirty="0"/>
          </a:p>
        </p:txBody>
      </p:sp>
      <p:sp>
        <p:nvSpPr>
          <p:cNvPr id="50" name="Text 5"/>
          <p:cNvSpPr/>
          <p:nvPr/>
        </p:nvSpPr>
        <p:spPr>
          <a:xfrm>
            <a:off x="2471738" y="3714750"/>
            <a:ext cx="1478622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Matched Unrelated</a:t>
            </a:r>
            <a:endParaRPr lang="en-US" sz="900" dirty="0"/>
          </a:p>
        </p:txBody>
      </p:sp>
      <p:sp>
        <p:nvSpPr>
          <p:cNvPr id="51" name="Text 6"/>
          <p:cNvSpPr/>
          <p:nvPr/>
        </p:nvSpPr>
        <p:spPr>
          <a:xfrm>
            <a:off x="3806168" y="3714750"/>
            <a:ext cx="576099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15803D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70-75%</a:t>
            </a:r>
            <a:endParaRPr lang="en-US" sz="900" dirty="0"/>
          </a:p>
        </p:txBody>
      </p:sp>
      <p:sp>
        <p:nvSpPr>
          <p:cNvPr id="52" name="Text 7"/>
          <p:cNvSpPr/>
          <p:nvPr/>
        </p:nvSpPr>
        <p:spPr>
          <a:xfrm>
            <a:off x="2471738" y="3914775"/>
            <a:ext cx="2177415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5-year survival</a:t>
            </a:r>
            <a:endParaRPr lang="en-US" sz="788" dirty="0"/>
          </a:p>
        </p:txBody>
      </p:sp>
      <p:sp>
        <p:nvSpPr>
          <p:cNvPr id="53" name="Text 8"/>
          <p:cNvSpPr/>
          <p:nvPr/>
        </p:nvSpPr>
        <p:spPr>
          <a:xfrm>
            <a:off x="371475" y="4343400"/>
            <a:ext cx="1116167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Haploidentical</a:t>
            </a:r>
            <a:endParaRPr lang="en-US" sz="900" dirty="0"/>
          </a:p>
        </p:txBody>
      </p:sp>
      <p:sp>
        <p:nvSpPr>
          <p:cNvPr id="54" name="Text 9"/>
          <p:cNvSpPr/>
          <p:nvPr/>
        </p:nvSpPr>
        <p:spPr>
          <a:xfrm>
            <a:off x="1705905" y="4343400"/>
            <a:ext cx="576099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CA8A0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60-65%</a:t>
            </a:r>
            <a:endParaRPr lang="en-US" sz="900" dirty="0"/>
          </a:p>
        </p:txBody>
      </p:sp>
      <p:sp>
        <p:nvSpPr>
          <p:cNvPr id="55" name="Text 10"/>
          <p:cNvSpPr/>
          <p:nvPr/>
        </p:nvSpPr>
        <p:spPr>
          <a:xfrm>
            <a:off x="371475" y="4543425"/>
            <a:ext cx="2177415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5-year survival</a:t>
            </a:r>
            <a:endParaRPr lang="en-US" sz="788" dirty="0"/>
          </a:p>
        </p:txBody>
      </p:sp>
      <p:sp>
        <p:nvSpPr>
          <p:cNvPr id="56" name="Text 11"/>
          <p:cNvSpPr/>
          <p:nvPr/>
        </p:nvSpPr>
        <p:spPr>
          <a:xfrm>
            <a:off x="2471738" y="4343400"/>
            <a:ext cx="846668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Cord Blood</a:t>
            </a:r>
            <a:endParaRPr lang="en-US" sz="900" dirty="0"/>
          </a:p>
        </p:txBody>
      </p:sp>
      <p:sp>
        <p:nvSpPr>
          <p:cNvPr id="57" name="Text 12"/>
          <p:cNvSpPr/>
          <p:nvPr/>
        </p:nvSpPr>
        <p:spPr>
          <a:xfrm>
            <a:off x="3806168" y="4343400"/>
            <a:ext cx="576099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CA8A04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65-70%</a:t>
            </a:r>
            <a:endParaRPr lang="en-US" sz="900" dirty="0"/>
          </a:p>
        </p:txBody>
      </p:sp>
      <p:sp>
        <p:nvSpPr>
          <p:cNvPr id="58" name="Text 13"/>
          <p:cNvSpPr/>
          <p:nvPr/>
        </p:nvSpPr>
        <p:spPr>
          <a:xfrm>
            <a:off x="2471738" y="4543425"/>
            <a:ext cx="2177415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5-year survival</a:t>
            </a:r>
            <a:endParaRPr lang="en-US" sz="788" dirty="0"/>
          </a:p>
        </p:txBody>
      </p:sp>
      <p:sp>
        <p:nvSpPr>
          <p:cNvPr id="59" name="Text 14"/>
          <p:cNvSpPr/>
          <p:nvPr/>
        </p:nvSpPr>
        <p:spPr>
          <a:xfrm>
            <a:off x="285750" y="5143500"/>
            <a:ext cx="490347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HSCT Outcome Determinants</a:t>
            </a:r>
            <a:endParaRPr lang="en-US" sz="1125" dirty="0"/>
          </a:p>
        </p:txBody>
      </p:sp>
      <p:sp>
        <p:nvSpPr>
          <p:cNvPr id="60" name="Text 15"/>
          <p:cNvSpPr/>
          <p:nvPr/>
        </p:nvSpPr>
        <p:spPr>
          <a:xfrm>
            <a:off x="371475" y="5443538"/>
            <a:ext cx="1411918" cy="13573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b="1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Age at transplant: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1" name="Text 16"/>
          <p:cNvSpPr/>
          <p:nvPr/>
        </p:nvSpPr>
        <p:spPr>
          <a:xfrm>
            <a:off x="1670186" y="5443538"/>
            <a:ext cx="2490334" cy="30718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Better outcomes when performed before age 10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2" name="Text 17"/>
          <p:cNvSpPr/>
          <p:nvPr/>
        </p:nvSpPr>
        <p:spPr>
          <a:xfrm>
            <a:off x="342900" y="5804296"/>
            <a:ext cx="1514846" cy="23217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b="1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Pre-transplant MDS/AML: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3" name="Text 18"/>
          <p:cNvSpPr/>
          <p:nvPr/>
        </p:nvSpPr>
        <p:spPr>
          <a:xfrm>
            <a:off x="2123592" y="5843588"/>
            <a:ext cx="2476983" cy="30718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Worse prognosis if clonal evolution present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4" name="Text 19"/>
          <p:cNvSpPr/>
          <p:nvPr/>
        </p:nvSpPr>
        <p:spPr>
          <a:xfrm>
            <a:off x="299806" y="6191844"/>
            <a:ext cx="1752117" cy="11787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FA </a:t>
            </a:r>
            <a:r>
              <a:rPr lang="en-US" sz="1000" b="1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complementation group: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5" name="Text 20"/>
          <p:cNvSpPr/>
          <p:nvPr/>
        </p:nvSpPr>
        <p:spPr>
          <a:xfrm>
            <a:off x="2123592" y="6172200"/>
            <a:ext cx="2258675" cy="25003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FANCD1/BRCA2 has worse outcomes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6" name="Text 21"/>
          <p:cNvSpPr/>
          <p:nvPr/>
        </p:nvSpPr>
        <p:spPr>
          <a:xfrm>
            <a:off x="288222" y="6479381"/>
            <a:ext cx="1625440" cy="20716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b="1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Prior androgen exposure: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7" name="Text 22"/>
          <p:cNvSpPr/>
          <p:nvPr/>
        </p:nvSpPr>
        <p:spPr>
          <a:xfrm>
            <a:off x="2005049" y="6529388"/>
            <a:ext cx="2377217" cy="175022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May increase risk of hepatic complications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68" name="Text 23"/>
          <p:cNvSpPr/>
          <p:nvPr/>
        </p:nvSpPr>
        <p:spPr>
          <a:xfrm>
            <a:off x="4772025" y="1628775"/>
            <a:ext cx="490347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HSCT Complications in FA</a:t>
            </a:r>
            <a:endParaRPr lang="en-US" sz="1350" dirty="0"/>
          </a:p>
        </p:txBody>
      </p:sp>
      <p:sp>
        <p:nvSpPr>
          <p:cNvPr id="69" name="Text 24"/>
          <p:cNvSpPr/>
          <p:nvPr/>
        </p:nvSpPr>
        <p:spPr>
          <a:xfrm>
            <a:off x="5029200" y="2028825"/>
            <a:ext cx="2177415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b="1" dirty="0">
                <a:solidFill>
                  <a:srgbClr val="8C1D40"/>
                </a:solidFill>
                <a:ea typeface="ui-sans-serif" pitchFamily="34" charset="-122"/>
                <a:cs typeface="Arial" panose="020B0604020202020204" pitchFamily="34" charset="0"/>
              </a:rPr>
              <a:t>Conditioning Toxicity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70" name="Text 25"/>
          <p:cNvSpPr/>
          <p:nvPr/>
        </p:nvSpPr>
        <p:spPr>
          <a:xfrm>
            <a:off x="4964906" y="2257425"/>
            <a:ext cx="1091387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Mucositis (severe)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71" name="Text 26"/>
          <p:cNvSpPr/>
          <p:nvPr/>
        </p:nvSpPr>
        <p:spPr>
          <a:xfrm>
            <a:off x="4964906" y="2428875"/>
            <a:ext cx="1626498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Organ damage (liver, lung)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73" name="Text 28"/>
          <p:cNvSpPr/>
          <p:nvPr/>
        </p:nvSpPr>
        <p:spPr>
          <a:xfrm>
            <a:off x="7158038" y="2028825"/>
            <a:ext cx="2177415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b="1" dirty="0">
                <a:solidFill>
                  <a:srgbClr val="8C1D40"/>
                </a:solidFill>
                <a:ea typeface="ui-sans-serif" pitchFamily="34" charset="-122"/>
                <a:cs typeface="Arial" panose="020B0604020202020204" pitchFamily="34" charset="0"/>
              </a:rPr>
              <a:t>Infectious Complications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74" name="Text 29"/>
          <p:cNvSpPr/>
          <p:nvPr/>
        </p:nvSpPr>
        <p:spPr>
          <a:xfrm>
            <a:off x="7065169" y="2257425"/>
            <a:ext cx="1421160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CMV reactivation (25%)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75" name="Text 30"/>
          <p:cNvSpPr/>
          <p:nvPr/>
        </p:nvSpPr>
        <p:spPr>
          <a:xfrm>
            <a:off x="7065169" y="2428875"/>
            <a:ext cx="1534478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Invasive fungal infections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76" name="Text 31"/>
          <p:cNvSpPr/>
          <p:nvPr/>
        </p:nvSpPr>
        <p:spPr>
          <a:xfrm>
            <a:off x="7065169" y="2600325"/>
            <a:ext cx="1694141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Prolonged immune recovery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77" name="Text 32"/>
          <p:cNvSpPr/>
          <p:nvPr/>
        </p:nvSpPr>
        <p:spPr>
          <a:xfrm>
            <a:off x="5046345" y="3036672"/>
            <a:ext cx="1634489" cy="149439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b="1" dirty="0">
                <a:solidFill>
                  <a:srgbClr val="8C1D40"/>
                </a:solidFill>
                <a:ea typeface="ui-sans-serif" pitchFamily="34" charset="-122"/>
                <a:cs typeface="Arial" panose="020B0604020202020204" pitchFamily="34" charset="0"/>
              </a:rPr>
              <a:t>Graft-vs-Host Disease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78" name="Text 33"/>
          <p:cNvSpPr/>
          <p:nvPr/>
        </p:nvSpPr>
        <p:spPr>
          <a:xfrm>
            <a:off x="4964907" y="3257550"/>
            <a:ext cx="1697489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Acute: 25-40% (grades II-IV)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79" name="Text 34"/>
          <p:cNvSpPr/>
          <p:nvPr/>
        </p:nvSpPr>
        <p:spPr>
          <a:xfrm>
            <a:off x="4964907" y="3429000"/>
            <a:ext cx="996821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Chronic: 15-25%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81" name="Text 36"/>
          <p:cNvSpPr/>
          <p:nvPr/>
        </p:nvSpPr>
        <p:spPr>
          <a:xfrm>
            <a:off x="7079456" y="3003078"/>
            <a:ext cx="2177415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b="1" dirty="0">
                <a:solidFill>
                  <a:srgbClr val="8C1D40"/>
                </a:solidFill>
                <a:ea typeface="ui-sans-serif" pitchFamily="34" charset="-122"/>
                <a:cs typeface="Arial" panose="020B0604020202020204" pitchFamily="34" charset="0"/>
              </a:rPr>
              <a:t>Long-term Risks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82" name="Text 37"/>
          <p:cNvSpPr/>
          <p:nvPr/>
        </p:nvSpPr>
        <p:spPr>
          <a:xfrm>
            <a:off x="7065169" y="3257550"/>
            <a:ext cx="1867064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Secondary malignancies (20%)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83" name="Text 38"/>
          <p:cNvSpPr/>
          <p:nvPr/>
        </p:nvSpPr>
        <p:spPr>
          <a:xfrm>
            <a:off x="7065169" y="3429000"/>
            <a:ext cx="1338248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9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Endocrine dysfunction</a:t>
            </a:r>
            <a:endParaRPr lang="en-US" sz="900" dirty="0">
              <a:cs typeface="Arial" panose="020B0604020202020204" pitchFamily="34" charset="0"/>
            </a:endParaRPr>
          </a:p>
        </p:txBody>
      </p:sp>
      <p:sp>
        <p:nvSpPr>
          <p:cNvPr id="84" name="Text 39"/>
          <p:cNvSpPr/>
          <p:nvPr/>
        </p:nvSpPr>
        <p:spPr>
          <a:xfrm>
            <a:off x="7065169" y="3600450"/>
            <a:ext cx="1041291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10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Infertility (&gt;90%)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85" name="Text 40"/>
          <p:cNvSpPr/>
          <p:nvPr/>
        </p:nvSpPr>
        <p:spPr>
          <a:xfrm>
            <a:off x="5114925" y="4257675"/>
            <a:ext cx="452628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FA-Specific Transplant Considerations</a:t>
            </a:r>
            <a:endParaRPr lang="en-US" sz="1125" dirty="0"/>
          </a:p>
        </p:txBody>
      </p:sp>
      <p:sp>
        <p:nvSpPr>
          <p:cNvPr id="86" name="Text 41"/>
          <p:cNvSpPr/>
          <p:nvPr/>
        </p:nvSpPr>
        <p:spPr>
          <a:xfrm>
            <a:off x="5272087" y="4543425"/>
            <a:ext cx="3614738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Reduced intensity conditioning (RIC) essential due to DNA repair defect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87" name="Text 42"/>
          <p:cNvSpPr/>
          <p:nvPr/>
        </p:nvSpPr>
        <p:spPr>
          <a:xfrm>
            <a:off x="5286375" y="4943475"/>
            <a:ext cx="360045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T-cell depletion reduces GVHD risk in alternative donor transplants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88" name="Text 43"/>
          <p:cNvSpPr/>
          <p:nvPr/>
        </p:nvSpPr>
        <p:spPr>
          <a:xfrm>
            <a:off x="5314950" y="5343525"/>
            <a:ext cx="3571875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Enhanced supportive care and antimicrobial prophylaxis required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89" name="Text 44"/>
          <p:cNvSpPr/>
          <p:nvPr/>
        </p:nvSpPr>
        <p:spPr>
          <a:xfrm>
            <a:off x="5272087" y="5743575"/>
            <a:ext cx="367720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1000" dirty="0">
                <a:solidFill>
                  <a:srgbClr val="000000"/>
                </a:solidFill>
                <a:ea typeface="ui-sans-serif" pitchFamily="34" charset="-122"/>
                <a:cs typeface="Arial" panose="020B0604020202020204" pitchFamily="34" charset="0"/>
              </a:rPr>
              <a:t>Long-term cancer surveillance critical post-transplant</a:t>
            </a:r>
            <a:endParaRPr lang="en-US" sz="1000" dirty="0">
              <a:cs typeface="Arial" panose="020B0604020202020204" pitchFamily="34" charset="0"/>
            </a:endParaRP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E99B6F85-8540-2941-8B5D-263A159DEFE6}"/>
              </a:ext>
            </a:extLst>
          </p:cNvPr>
          <p:cNvSpPr txBox="1"/>
          <p:nvPr/>
        </p:nvSpPr>
        <p:spPr>
          <a:xfrm>
            <a:off x="2852753" y="3386136"/>
            <a:ext cx="4724370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Treats bone marrow failure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ONLY</a:t>
            </a:r>
            <a:r>
              <a:rPr lang="en-US" dirty="0">
                <a:cs typeface="Arial" panose="020B0604020202020204" pitchFamily="34" charset="0"/>
              </a:rPr>
              <a:t>.</a:t>
            </a:r>
          </a:p>
          <a:p>
            <a:r>
              <a:rPr lang="en-US" dirty="0">
                <a:cs typeface="Arial" panose="020B0604020202020204" pitchFamily="34" charset="0"/>
              </a:rPr>
              <a:t>It does </a:t>
            </a:r>
            <a:r>
              <a:rPr lang="en-US" b="1" dirty="0">
                <a:solidFill>
                  <a:srgbClr val="FF0000"/>
                </a:solidFill>
                <a:cs typeface="Arial" panose="020B0604020202020204" pitchFamily="34" charset="0"/>
              </a:rPr>
              <a:t>NOT</a:t>
            </a:r>
            <a:r>
              <a:rPr lang="en-US" dirty="0">
                <a:cs typeface="Arial" panose="020B0604020202020204" pitchFamily="34" charset="0"/>
              </a:rPr>
              <a:t> reduce the risk of other cancers</a:t>
            </a:r>
          </a:p>
        </p:txBody>
      </p:sp>
    </p:spTree>
    <p:extLst>
      <p:ext uri="{BB962C8B-B14F-4D97-AF65-F5344CB8AC3E}">
        <p14:creationId xmlns:p14="http://schemas.microsoft.com/office/powerpoint/2010/main" val="12139986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42962"/>
            <a:ext cx="9144000" cy="5357813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25486" y="114781"/>
            <a:ext cx="9144000" cy="4286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0012" y="996553"/>
            <a:ext cx="4429125" cy="257175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0012" y="700087"/>
            <a:ext cx="128588" cy="1428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" y="1685925"/>
            <a:ext cx="4429125" cy="8001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953731" y="1743076"/>
            <a:ext cx="503969" cy="135731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" y="2543175"/>
            <a:ext cx="4429125" cy="8001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122390" y="2600326"/>
            <a:ext cx="335310" cy="135731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" y="3400425"/>
            <a:ext cx="4429125" cy="8001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980743" y="3457576"/>
            <a:ext cx="476957" cy="135731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5725" y="4257675"/>
            <a:ext cx="4429125" cy="600075"/>
          </a:xfrm>
          <a:prstGeom prst="rect">
            <a:avLst/>
          </a:prstGeom>
        </p:spPr>
      </p:pic>
      <p:sp>
        <p:nvSpPr>
          <p:cNvPr id="20" name="Text 0"/>
          <p:cNvSpPr/>
          <p:nvPr/>
        </p:nvSpPr>
        <p:spPr>
          <a:xfrm>
            <a:off x="228600" y="942975"/>
            <a:ext cx="10424160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025"/>
              </a:lnSpc>
            </a:pPr>
            <a:r>
              <a:rPr lang="en-US" sz="1688" b="1" dirty="0"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Gene Therapy Approaches for Fanconi Anemia</a:t>
            </a:r>
            <a:endParaRPr lang="en-US" sz="1688" dirty="0"/>
          </a:p>
        </p:txBody>
      </p:sp>
      <p:sp>
        <p:nvSpPr>
          <p:cNvPr id="21" name="Text 1"/>
          <p:cNvSpPr/>
          <p:nvPr/>
        </p:nvSpPr>
        <p:spPr>
          <a:xfrm>
            <a:off x="228601" y="678657"/>
            <a:ext cx="4357688" cy="921544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</a:t>
            </a:r>
            <a:r>
              <a:rPr lang="en-US" sz="1200" b="1" dirty="0">
                <a:solidFill>
                  <a:srgbClr val="1F2937"/>
                </a:solidFill>
                <a:ea typeface="ui-sans-serif" pitchFamily="34" charset="-122"/>
                <a:cs typeface="Arial" panose="020B0604020202020204" pitchFamily="34" charset="0"/>
              </a:rPr>
              <a:t>Key Clinical Trials</a:t>
            </a:r>
            <a:endParaRPr lang="en-US" sz="1200" dirty="0">
              <a:cs typeface="Arial" panose="020B0604020202020204" pitchFamily="34" charset="0"/>
            </a:endParaRPr>
          </a:p>
        </p:txBody>
      </p:sp>
      <p:sp>
        <p:nvSpPr>
          <p:cNvPr id="22" name="Text 2"/>
          <p:cNvSpPr/>
          <p:nvPr/>
        </p:nvSpPr>
        <p:spPr>
          <a:xfrm>
            <a:off x="142876" y="1743075"/>
            <a:ext cx="1300475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FANCOLEN-I Trial</a:t>
            </a:r>
            <a:endParaRPr lang="en-US" sz="900" dirty="0"/>
          </a:p>
        </p:txBody>
      </p:sp>
      <p:sp>
        <p:nvSpPr>
          <p:cNvPr id="23" name="Text 3"/>
          <p:cNvSpPr/>
          <p:nvPr/>
        </p:nvSpPr>
        <p:spPr>
          <a:xfrm>
            <a:off x="4010881" y="1743076"/>
            <a:ext cx="604763" cy="13573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844"/>
              </a:lnSpc>
            </a:pPr>
            <a:r>
              <a:rPr lang="en-US" sz="563" dirty="0">
                <a:solidFill>
                  <a:srgbClr val="3B82F6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Completed</a:t>
            </a:r>
            <a:endParaRPr lang="en-US" sz="563" dirty="0"/>
          </a:p>
        </p:txBody>
      </p:sp>
      <p:sp>
        <p:nvSpPr>
          <p:cNvPr id="24" name="Text 4"/>
          <p:cNvSpPr/>
          <p:nvPr/>
        </p:nvSpPr>
        <p:spPr>
          <a:xfrm>
            <a:off x="142875" y="1943100"/>
            <a:ext cx="431482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6B728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Phase 1/2 | NCT03157804</a:t>
            </a:r>
            <a:endParaRPr lang="en-US" sz="675" dirty="0"/>
          </a:p>
        </p:txBody>
      </p:sp>
      <p:sp>
        <p:nvSpPr>
          <p:cNvPr id="25" name="Text 5"/>
          <p:cNvSpPr/>
          <p:nvPr/>
        </p:nvSpPr>
        <p:spPr>
          <a:xfrm>
            <a:off x="142875" y="208597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Vector:</a:t>
            </a:r>
            <a:endParaRPr lang="en-US" sz="675" dirty="0"/>
          </a:p>
        </p:txBody>
      </p:sp>
      <p:sp>
        <p:nvSpPr>
          <p:cNvPr id="26" name="Text 6"/>
          <p:cNvSpPr/>
          <p:nvPr/>
        </p:nvSpPr>
        <p:spPr>
          <a:xfrm>
            <a:off x="714375" y="2085975"/>
            <a:ext cx="1075983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Lentiviral (LV-FANCA)</a:t>
            </a:r>
            <a:endParaRPr lang="en-US" sz="675" dirty="0"/>
          </a:p>
        </p:txBody>
      </p:sp>
      <p:sp>
        <p:nvSpPr>
          <p:cNvPr id="27" name="Text 7"/>
          <p:cNvSpPr/>
          <p:nvPr/>
        </p:nvSpPr>
        <p:spPr>
          <a:xfrm>
            <a:off x="142875" y="220027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Target Cells:</a:t>
            </a:r>
            <a:endParaRPr lang="en-US" sz="675" dirty="0"/>
          </a:p>
        </p:txBody>
      </p:sp>
      <p:sp>
        <p:nvSpPr>
          <p:cNvPr id="28" name="Text 8"/>
          <p:cNvSpPr/>
          <p:nvPr/>
        </p:nvSpPr>
        <p:spPr>
          <a:xfrm>
            <a:off x="714375" y="2200275"/>
            <a:ext cx="668923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CD34+ HSCs</a:t>
            </a:r>
            <a:endParaRPr lang="en-US" sz="675" dirty="0"/>
          </a:p>
        </p:txBody>
      </p:sp>
      <p:sp>
        <p:nvSpPr>
          <p:cNvPr id="29" name="Text 9"/>
          <p:cNvSpPr/>
          <p:nvPr/>
        </p:nvSpPr>
        <p:spPr>
          <a:xfrm>
            <a:off x="142875" y="231457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Outcomes:</a:t>
            </a:r>
            <a:endParaRPr lang="en-US" sz="675" dirty="0"/>
          </a:p>
        </p:txBody>
      </p:sp>
      <p:sp>
        <p:nvSpPr>
          <p:cNvPr id="30" name="Text 10"/>
          <p:cNvSpPr/>
          <p:nvPr/>
        </p:nvSpPr>
        <p:spPr>
          <a:xfrm>
            <a:off x="714376" y="2314575"/>
            <a:ext cx="2091824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Progressive improvement in 7/9 patients</a:t>
            </a:r>
            <a:endParaRPr lang="en-US" sz="675" dirty="0"/>
          </a:p>
        </p:txBody>
      </p:sp>
      <p:sp>
        <p:nvSpPr>
          <p:cNvPr id="31" name="Text 11"/>
          <p:cNvSpPr/>
          <p:nvPr/>
        </p:nvSpPr>
        <p:spPr>
          <a:xfrm>
            <a:off x="142876" y="2600325"/>
            <a:ext cx="1351508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FANCOLEN-II Trial</a:t>
            </a:r>
            <a:endParaRPr lang="en-US" sz="900" dirty="0"/>
          </a:p>
        </p:txBody>
      </p:sp>
      <p:sp>
        <p:nvSpPr>
          <p:cNvPr id="32" name="Text 12"/>
          <p:cNvSpPr/>
          <p:nvPr/>
        </p:nvSpPr>
        <p:spPr>
          <a:xfrm>
            <a:off x="4179540" y="2600326"/>
            <a:ext cx="402372" cy="13573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844"/>
              </a:lnSpc>
            </a:pPr>
            <a:r>
              <a:rPr lang="en-US" sz="563" dirty="0">
                <a:solidFill>
                  <a:srgbClr val="F59E0B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Active</a:t>
            </a:r>
            <a:endParaRPr lang="en-US" sz="563" dirty="0"/>
          </a:p>
        </p:txBody>
      </p:sp>
      <p:sp>
        <p:nvSpPr>
          <p:cNvPr id="33" name="Text 13"/>
          <p:cNvSpPr/>
          <p:nvPr/>
        </p:nvSpPr>
        <p:spPr>
          <a:xfrm>
            <a:off x="142875" y="2800350"/>
            <a:ext cx="431482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6B728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Phase 2 | NCT04069533</a:t>
            </a:r>
            <a:endParaRPr lang="en-US" sz="675" dirty="0"/>
          </a:p>
        </p:txBody>
      </p:sp>
      <p:sp>
        <p:nvSpPr>
          <p:cNvPr id="34" name="Text 14"/>
          <p:cNvSpPr/>
          <p:nvPr/>
        </p:nvSpPr>
        <p:spPr>
          <a:xfrm>
            <a:off x="142875" y="294322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Vector:</a:t>
            </a:r>
            <a:endParaRPr lang="en-US" sz="675" dirty="0"/>
          </a:p>
        </p:txBody>
      </p:sp>
      <p:sp>
        <p:nvSpPr>
          <p:cNvPr id="35" name="Text 15"/>
          <p:cNvSpPr/>
          <p:nvPr/>
        </p:nvSpPr>
        <p:spPr>
          <a:xfrm>
            <a:off x="714375" y="2943225"/>
            <a:ext cx="1344409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Improved lentiviral design</a:t>
            </a:r>
            <a:endParaRPr lang="en-US" sz="675" dirty="0"/>
          </a:p>
        </p:txBody>
      </p:sp>
      <p:sp>
        <p:nvSpPr>
          <p:cNvPr id="36" name="Text 16"/>
          <p:cNvSpPr/>
          <p:nvPr/>
        </p:nvSpPr>
        <p:spPr>
          <a:xfrm>
            <a:off x="142875" y="305752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Target Cells:</a:t>
            </a:r>
            <a:endParaRPr lang="en-US" sz="675" dirty="0"/>
          </a:p>
        </p:txBody>
      </p:sp>
      <p:sp>
        <p:nvSpPr>
          <p:cNvPr id="37" name="Text 17"/>
          <p:cNvSpPr/>
          <p:nvPr/>
        </p:nvSpPr>
        <p:spPr>
          <a:xfrm>
            <a:off x="714375" y="3057525"/>
            <a:ext cx="668923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CD34+ HSCs</a:t>
            </a:r>
            <a:endParaRPr lang="en-US" sz="675" dirty="0"/>
          </a:p>
        </p:txBody>
      </p:sp>
      <p:sp>
        <p:nvSpPr>
          <p:cNvPr id="38" name="Text 18"/>
          <p:cNvSpPr/>
          <p:nvPr/>
        </p:nvSpPr>
        <p:spPr>
          <a:xfrm>
            <a:off x="142875" y="317182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Patients:</a:t>
            </a:r>
            <a:endParaRPr lang="en-US" sz="675" dirty="0"/>
          </a:p>
        </p:txBody>
      </p:sp>
      <p:sp>
        <p:nvSpPr>
          <p:cNvPr id="39" name="Text 19"/>
          <p:cNvSpPr/>
          <p:nvPr/>
        </p:nvSpPr>
        <p:spPr>
          <a:xfrm>
            <a:off x="714375" y="3171825"/>
            <a:ext cx="115447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Pediatric FA-A patients</a:t>
            </a:r>
            <a:endParaRPr lang="en-US" sz="675" dirty="0"/>
          </a:p>
        </p:txBody>
      </p:sp>
      <p:sp>
        <p:nvSpPr>
          <p:cNvPr id="40" name="Text 20"/>
          <p:cNvSpPr/>
          <p:nvPr/>
        </p:nvSpPr>
        <p:spPr>
          <a:xfrm>
            <a:off x="142875" y="3457575"/>
            <a:ext cx="1511975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Stanford/UCSF Trial</a:t>
            </a:r>
            <a:endParaRPr lang="en-US" sz="900" dirty="0"/>
          </a:p>
        </p:txBody>
      </p:sp>
      <p:sp>
        <p:nvSpPr>
          <p:cNvPr id="41" name="Text 21"/>
          <p:cNvSpPr/>
          <p:nvPr/>
        </p:nvSpPr>
        <p:spPr>
          <a:xfrm>
            <a:off x="4037893" y="3457576"/>
            <a:ext cx="572348" cy="135731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844"/>
              </a:lnSpc>
            </a:pPr>
            <a:r>
              <a:rPr lang="en-US" sz="563" dirty="0">
                <a:solidFill>
                  <a:srgbClr val="10B98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Recruiting</a:t>
            </a:r>
            <a:endParaRPr lang="en-US" sz="563" dirty="0"/>
          </a:p>
        </p:txBody>
      </p:sp>
      <p:sp>
        <p:nvSpPr>
          <p:cNvPr id="42" name="Text 22"/>
          <p:cNvSpPr/>
          <p:nvPr/>
        </p:nvSpPr>
        <p:spPr>
          <a:xfrm>
            <a:off x="142875" y="3657600"/>
            <a:ext cx="431482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6B728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Phase 1 | NCT04248439</a:t>
            </a:r>
            <a:endParaRPr lang="en-US" sz="675" dirty="0"/>
          </a:p>
        </p:txBody>
      </p:sp>
      <p:sp>
        <p:nvSpPr>
          <p:cNvPr id="43" name="Text 23"/>
          <p:cNvSpPr/>
          <p:nvPr/>
        </p:nvSpPr>
        <p:spPr>
          <a:xfrm>
            <a:off x="142875" y="380047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Vector:</a:t>
            </a:r>
            <a:endParaRPr lang="en-US" sz="675" dirty="0"/>
          </a:p>
        </p:txBody>
      </p:sp>
      <p:sp>
        <p:nvSpPr>
          <p:cNvPr id="44" name="Text 24"/>
          <p:cNvSpPr/>
          <p:nvPr/>
        </p:nvSpPr>
        <p:spPr>
          <a:xfrm>
            <a:off x="714375" y="3800475"/>
            <a:ext cx="1230154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Lentiviral (pCCL-FANCA)</a:t>
            </a:r>
            <a:endParaRPr lang="en-US" sz="675" dirty="0"/>
          </a:p>
        </p:txBody>
      </p:sp>
      <p:sp>
        <p:nvSpPr>
          <p:cNvPr id="45" name="Text 25"/>
          <p:cNvSpPr/>
          <p:nvPr/>
        </p:nvSpPr>
        <p:spPr>
          <a:xfrm>
            <a:off x="142875" y="3914775"/>
            <a:ext cx="5715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Ages:</a:t>
            </a:r>
            <a:endParaRPr lang="en-US" sz="675" dirty="0"/>
          </a:p>
        </p:txBody>
      </p:sp>
      <p:sp>
        <p:nvSpPr>
          <p:cNvPr id="46" name="Text 26"/>
          <p:cNvSpPr/>
          <p:nvPr/>
        </p:nvSpPr>
        <p:spPr>
          <a:xfrm>
            <a:off x="714375" y="3914775"/>
            <a:ext cx="54931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1-40 years</a:t>
            </a:r>
            <a:endParaRPr lang="en-US" sz="675" dirty="0"/>
          </a:p>
        </p:txBody>
      </p:sp>
      <p:sp>
        <p:nvSpPr>
          <p:cNvPr id="47" name="Text 27"/>
          <p:cNvSpPr/>
          <p:nvPr/>
        </p:nvSpPr>
        <p:spPr>
          <a:xfrm>
            <a:off x="142875" y="4029075"/>
            <a:ext cx="68580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Conditioning:</a:t>
            </a:r>
            <a:endParaRPr lang="en-US" sz="675" dirty="0"/>
          </a:p>
        </p:txBody>
      </p:sp>
      <p:sp>
        <p:nvSpPr>
          <p:cNvPr id="48" name="Text 28"/>
          <p:cNvSpPr/>
          <p:nvPr/>
        </p:nvSpPr>
        <p:spPr>
          <a:xfrm>
            <a:off x="714375" y="4029075"/>
            <a:ext cx="1216090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None (non-conditioned)</a:t>
            </a:r>
            <a:endParaRPr lang="en-US" sz="675" dirty="0"/>
          </a:p>
        </p:txBody>
      </p:sp>
      <p:sp>
        <p:nvSpPr>
          <p:cNvPr id="49" name="Text 29"/>
          <p:cNvSpPr/>
          <p:nvPr/>
        </p:nvSpPr>
        <p:spPr>
          <a:xfrm>
            <a:off x="142875" y="4314825"/>
            <a:ext cx="4314825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Common Features Across Trials</a:t>
            </a:r>
            <a:endParaRPr lang="en-US" sz="788" dirty="0"/>
          </a:p>
        </p:txBody>
      </p:sp>
      <p:sp>
        <p:nvSpPr>
          <p:cNvPr id="50" name="Text 30"/>
          <p:cNvSpPr/>
          <p:nvPr/>
        </p:nvSpPr>
        <p:spPr>
          <a:xfrm>
            <a:off x="142875" y="4457700"/>
            <a:ext cx="431482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No conditioning regimen</a:t>
            </a:r>
            <a:endParaRPr lang="en-US" sz="675" dirty="0"/>
          </a:p>
        </p:txBody>
      </p:sp>
      <p:sp>
        <p:nvSpPr>
          <p:cNvPr id="51" name="Text 31"/>
          <p:cNvSpPr/>
          <p:nvPr/>
        </p:nvSpPr>
        <p:spPr>
          <a:xfrm>
            <a:off x="142875" y="4572000"/>
            <a:ext cx="431482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Primarily target FA-A subtype</a:t>
            </a:r>
            <a:endParaRPr lang="en-US" sz="675" dirty="0"/>
          </a:p>
        </p:txBody>
      </p:sp>
      <p:sp>
        <p:nvSpPr>
          <p:cNvPr id="52" name="Text 32"/>
          <p:cNvSpPr/>
          <p:nvPr/>
        </p:nvSpPr>
        <p:spPr>
          <a:xfrm>
            <a:off x="142875" y="4686300"/>
            <a:ext cx="431482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CD34+ hematopoietic stem cells</a:t>
            </a:r>
            <a:endParaRPr lang="en-US" sz="675" dirty="0"/>
          </a:p>
        </p:txBody>
      </p:sp>
      <p:sp>
        <p:nvSpPr>
          <p:cNvPr id="80" name="Rectangle 79">
            <a:extLst>
              <a:ext uri="{FF2B5EF4-FFF2-40B4-BE49-F238E27FC236}">
                <a16:creationId xmlns:a16="http://schemas.microsoft.com/office/drawing/2014/main" id="{F580BDD7-9EF6-2B45-9727-C24FFAABA604}"/>
              </a:ext>
            </a:extLst>
          </p:cNvPr>
          <p:cNvSpPr/>
          <p:nvPr/>
        </p:nvSpPr>
        <p:spPr>
          <a:xfrm>
            <a:off x="4686790" y="1859556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eaLnBrk="1" hangingPunct="1"/>
            <a:r>
              <a:rPr lang="en-US" dirty="0">
                <a:cs typeface="Arial" panose="020B0604020202020204" pitchFamily="34" charset="0"/>
              </a:rPr>
              <a:t>Objective: </a:t>
            </a:r>
            <a:r>
              <a:rPr lang="en-US" i="1" dirty="0">
                <a:cs typeface="Arial" panose="020B0604020202020204" pitchFamily="34" charset="0"/>
              </a:rPr>
              <a:t>To provide a proliferative advantage of the modified cells over the rest of the marrow subcellular population Encouraging results</a:t>
            </a:r>
          </a:p>
        </p:txBody>
      </p:sp>
      <p:sp>
        <p:nvSpPr>
          <p:cNvPr id="81" name="Rectangle 80">
            <a:extLst>
              <a:ext uri="{FF2B5EF4-FFF2-40B4-BE49-F238E27FC236}">
                <a16:creationId xmlns:a16="http://schemas.microsoft.com/office/drawing/2014/main" id="{EFB80684-0BCE-F842-9064-46569E789894}"/>
              </a:ext>
            </a:extLst>
          </p:cNvPr>
          <p:cNvSpPr/>
          <p:nvPr/>
        </p:nvSpPr>
        <p:spPr>
          <a:xfrm>
            <a:off x="5220072" y="6273382"/>
            <a:ext cx="294606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i="1" dirty="0">
                <a:cs typeface="Arial" panose="020B0604020202020204" pitchFamily="34" charset="0"/>
              </a:rPr>
              <a:t>Rio P et al. </a:t>
            </a:r>
            <a:r>
              <a:rPr lang="en-US" altLang="en-US" i="1" dirty="0">
                <a:solidFill>
                  <a:srgbClr val="262626"/>
                </a:solidFill>
                <a:cs typeface="Arial" panose="020B0604020202020204" pitchFamily="34" charset="0"/>
              </a:rPr>
              <a:t>Nat Med.</a:t>
            </a:r>
            <a:r>
              <a:rPr lang="en-US" altLang="en-US" i="1" dirty="0">
                <a:solidFill>
                  <a:srgbClr val="000000"/>
                </a:solidFill>
                <a:cs typeface="Arial" panose="020B0604020202020204" pitchFamily="34" charset="0"/>
              </a:rPr>
              <a:t> 2019 </a:t>
            </a:r>
            <a:endParaRPr lang="el-GR" dirty="0"/>
          </a:p>
        </p:txBody>
      </p:sp>
      <p:sp>
        <p:nvSpPr>
          <p:cNvPr id="82" name="Rectangle 81">
            <a:extLst>
              <a:ext uri="{FF2B5EF4-FFF2-40B4-BE49-F238E27FC236}">
                <a16:creationId xmlns:a16="http://schemas.microsoft.com/office/drawing/2014/main" id="{599B6736-D282-9C49-B45F-D0A526F65FD5}"/>
              </a:ext>
            </a:extLst>
          </p:cNvPr>
          <p:cNvSpPr/>
          <p:nvPr/>
        </p:nvSpPr>
        <p:spPr>
          <a:xfrm>
            <a:off x="5440680" y="4287651"/>
            <a:ext cx="21467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>
                <a:solidFill>
                  <a:srgbClr val="FF0000"/>
                </a:solidFill>
              </a:rPr>
              <a:t>Safety issues ???</a:t>
            </a:r>
          </a:p>
        </p:txBody>
      </p:sp>
    </p:spTree>
    <p:extLst>
      <p:ext uri="{BB962C8B-B14F-4D97-AF65-F5344CB8AC3E}">
        <p14:creationId xmlns:p14="http://schemas.microsoft.com/office/powerpoint/2010/main" val="411971933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Content Placeholder 7">
            <a:extLst>
              <a:ext uri="{FF2B5EF4-FFF2-40B4-BE49-F238E27FC236}">
                <a16:creationId xmlns:a16="http://schemas.microsoft.com/office/drawing/2014/main" id="{722045AD-9CA2-FC4D-885C-72AB86D4AD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95288" y="333375"/>
            <a:ext cx="7705725" cy="5759450"/>
          </a:xfrm>
        </p:spPr>
      </p:pic>
      <p:sp>
        <p:nvSpPr>
          <p:cNvPr id="63490" name="TextBox 8">
            <a:extLst>
              <a:ext uri="{FF2B5EF4-FFF2-40B4-BE49-F238E27FC236}">
                <a16:creationId xmlns:a16="http://schemas.microsoft.com/office/drawing/2014/main" id="{E154F4C9-8363-174E-8974-CBEDE29F934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651500" y="6453188"/>
            <a:ext cx="2713038" cy="246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000"/>
              <a:t>Hematology 2022 | ASH Education Program </a:t>
            </a:r>
          </a:p>
        </p:txBody>
      </p:sp>
    </p:spTree>
    <p:extLst>
      <p:ext uri="{BB962C8B-B14F-4D97-AF65-F5344CB8AC3E}">
        <p14:creationId xmlns:p14="http://schemas.microsoft.com/office/powerpoint/2010/main" val="2627034095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Content Placeholder 8">
            <a:extLst>
              <a:ext uri="{FF2B5EF4-FFF2-40B4-BE49-F238E27FC236}">
                <a16:creationId xmlns:a16="http://schemas.microsoft.com/office/drawing/2014/main" id="{90CCA4B5-22B7-DE43-BEC8-F6EBE4E2C37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0" y="333375"/>
            <a:ext cx="8323263" cy="6115050"/>
          </a:xfrm>
          <a:solidFill>
            <a:srgbClr val="FFFF00"/>
          </a:solidFill>
        </p:spPr>
      </p:pic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id="{2BD1C372-06C6-CD4B-ABB4-0AF33602BB39}"/>
              </a:ext>
            </a:extLst>
          </p:cNvPr>
          <p:cNvCxnSpPr>
            <a:cxnSpLocks/>
          </p:cNvCxnSpPr>
          <p:nvPr/>
        </p:nvCxnSpPr>
        <p:spPr>
          <a:xfrm>
            <a:off x="1476375" y="1700213"/>
            <a:ext cx="6551613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EFEAB5D2-2483-0D4A-B7FB-5A24D5E1FC09}"/>
              </a:ext>
            </a:extLst>
          </p:cNvPr>
          <p:cNvCxnSpPr/>
          <p:nvPr/>
        </p:nvCxnSpPr>
        <p:spPr>
          <a:xfrm>
            <a:off x="1403350" y="3284538"/>
            <a:ext cx="43211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BCE705E5-F81E-0249-91B5-861CD949B746}"/>
              </a:ext>
            </a:extLst>
          </p:cNvPr>
          <p:cNvCxnSpPr/>
          <p:nvPr/>
        </p:nvCxnSpPr>
        <p:spPr>
          <a:xfrm>
            <a:off x="1403350" y="5157788"/>
            <a:ext cx="4537075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74255514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4286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5725" y="1371600"/>
            <a:ext cx="8972550" cy="11430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79056" y="2571750"/>
            <a:ext cx="1385888" cy="914400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725" y="3543300"/>
            <a:ext cx="2933626" cy="142875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5725" y="3543300"/>
            <a:ext cx="2933626" cy="28575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105076" y="3543300"/>
            <a:ext cx="2933738" cy="142875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105076" y="3543300"/>
            <a:ext cx="2933738" cy="28575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124538" y="3543300"/>
            <a:ext cx="2933626" cy="14287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124538" y="3543300"/>
            <a:ext cx="2933626" cy="285750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85725" y="5057775"/>
            <a:ext cx="8972550" cy="77152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0" y="5915025"/>
            <a:ext cx="9144000" cy="25717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4877618" y="5986462"/>
            <a:ext cx="100013" cy="100013"/>
          </a:xfrm>
          <a:prstGeom prst="rect">
            <a:avLst/>
          </a:prstGeom>
        </p:spPr>
      </p:pic>
      <p:sp>
        <p:nvSpPr>
          <p:cNvPr id="15" name="Text 0"/>
          <p:cNvSpPr/>
          <p:nvPr/>
        </p:nvSpPr>
        <p:spPr>
          <a:xfrm>
            <a:off x="228600" y="942975"/>
            <a:ext cx="10424160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025"/>
              </a:lnSpc>
            </a:pPr>
            <a:r>
              <a:rPr lang="en-US" sz="1688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Evolution of Fanconi Anemia Treatments</a:t>
            </a:r>
            <a:endParaRPr lang="en-US" sz="1688" dirty="0"/>
          </a:p>
        </p:txBody>
      </p:sp>
      <p:sp>
        <p:nvSpPr>
          <p:cNvPr id="16" name="Text 1"/>
          <p:cNvSpPr/>
          <p:nvPr/>
        </p:nvSpPr>
        <p:spPr>
          <a:xfrm>
            <a:off x="142875" y="3600450"/>
            <a:ext cx="338319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8C1D4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Discovery Era (1927-1970s)</a:t>
            </a:r>
            <a:endParaRPr lang="en-US" sz="900" dirty="0"/>
          </a:p>
        </p:txBody>
      </p:sp>
      <p:sp>
        <p:nvSpPr>
          <p:cNvPr id="17" name="Text 2"/>
          <p:cNvSpPr/>
          <p:nvPr/>
        </p:nvSpPr>
        <p:spPr>
          <a:xfrm>
            <a:off x="171450" y="3914775"/>
            <a:ext cx="276217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Initial identification and characterization of FA as a clinical entity.</a:t>
            </a:r>
            <a:endParaRPr lang="en-US" sz="675" dirty="0"/>
          </a:p>
        </p:txBody>
      </p:sp>
      <p:sp>
        <p:nvSpPr>
          <p:cNvPr id="18" name="Text 3"/>
          <p:cNvSpPr/>
          <p:nvPr/>
        </p:nvSpPr>
        <p:spPr>
          <a:xfrm>
            <a:off x="142875" y="4200525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1927: First reported by Dr. Guido Fanconi</a:t>
            </a:r>
            <a:endParaRPr lang="en-US" sz="675" dirty="0"/>
          </a:p>
        </p:txBody>
      </p:sp>
      <p:sp>
        <p:nvSpPr>
          <p:cNvPr id="19" name="Text 4"/>
          <p:cNvSpPr/>
          <p:nvPr/>
        </p:nvSpPr>
        <p:spPr>
          <a:xfrm>
            <a:off x="142875" y="4343400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1964: Chromosomal breakage test established</a:t>
            </a:r>
            <a:endParaRPr lang="en-US" sz="675" dirty="0"/>
          </a:p>
        </p:txBody>
      </p:sp>
      <p:sp>
        <p:nvSpPr>
          <p:cNvPr id="20" name="Text 5"/>
          <p:cNvSpPr/>
          <p:nvPr/>
        </p:nvSpPr>
        <p:spPr>
          <a:xfrm>
            <a:off x="142875" y="4486275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Mainly supportive care: transfusions</a:t>
            </a:r>
            <a:endParaRPr lang="en-US" sz="675" dirty="0"/>
          </a:p>
        </p:txBody>
      </p:sp>
      <p:sp>
        <p:nvSpPr>
          <p:cNvPr id="21" name="Text 6"/>
          <p:cNvSpPr/>
          <p:nvPr/>
        </p:nvSpPr>
        <p:spPr>
          <a:xfrm>
            <a:off x="142875" y="4629150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Androgen therapy introduced (oxymetholone)</a:t>
            </a:r>
            <a:endParaRPr lang="en-US" sz="675" dirty="0"/>
          </a:p>
        </p:txBody>
      </p:sp>
      <p:sp>
        <p:nvSpPr>
          <p:cNvPr id="22" name="Text 7"/>
          <p:cNvSpPr/>
          <p:nvPr/>
        </p:nvSpPr>
        <p:spPr>
          <a:xfrm>
            <a:off x="142875" y="4772025"/>
            <a:ext cx="27907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Poor long-term outcomes</a:t>
            </a:r>
            <a:endParaRPr lang="en-US" sz="675" dirty="0"/>
          </a:p>
        </p:txBody>
      </p:sp>
      <p:sp>
        <p:nvSpPr>
          <p:cNvPr id="23" name="Text 8"/>
          <p:cNvSpPr/>
          <p:nvPr/>
        </p:nvSpPr>
        <p:spPr>
          <a:xfrm>
            <a:off x="3162226" y="3600450"/>
            <a:ext cx="3383325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8C1D4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HSCT Era (1980s-2000s)</a:t>
            </a:r>
            <a:endParaRPr lang="en-US" sz="900" dirty="0"/>
          </a:p>
        </p:txBody>
      </p:sp>
      <p:sp>
        <p:nvSpPr>
          <p:cNvPr id="24" name="Text 9"/>
          <p:cNvSpPr/>
          <p:nvPr/>
        </p:nvSpPr>
        <p:spPr>
          <a:xfrm>
            <a:off x="3190801" y="3914775"/>
            <a:ext cx="331474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Development of HSCT protocols specific for FA patients.</a:t>
            </a:r>
            <a:endParaRPr lang="en-US" sz="675" dirty="0"/>
          </a:p>
        </p:txBody>
      </p:sp>
      <p:sp>
        <p:nvSpPr>
          <p:cNvPr id="25" name="Text 10"/>
          <p:cNvSpPr/>
          <p:nvPr/>
        </p:nvSpPr>
        <p:spPr>
          <a:xfrm>
            <a:off x="3162226" y="4086225"/>
            <a:ext cx="334903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1984: First successful matched sibling HSCT</a:t>
            </a:r>
            <a:endParaRPr lang="en-US" sz="675" dirty="0"/>
          </a:p>
        </p:txBody>
      </p:sp>
      <p:sp>
        <p:nvSpPr>
          <p:cNvPr id="26" name="Text 11"/>
          <p:cNvSpPr/>
          <p:nvPr/>
        </p:nvSpPr>
        <p:spPr>
          <a:xfrm>
            <a:off x="3162226" y="4229100"/>
            <a:ext cx="334903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1990s: High mortality with standard conditioning</a:t>
            </a:r>
            <a:endParaRPr lang="en-US" sz="675" dirty="0"/>
          </a:p>
        </p:txBody>
      </p:sp>
      <p:sp>
        <p:nvSpPr>
          <p:cNvPr id="27" name="Text 12"/>
          <p:cNvSpPr/>
          <p:nvPr/>
        </p:nvSpPr>
        <p:spPr>
          <a:xfrm>
            <a:off x="3162226" y="4371975"/>
            <a:ext cx="334903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2000s: Reduced intensity conditioning</a:t>
            </a:r>
            <a:endParaRPr lang="en-US" sz="675" dirty="0"/>
          </a:p>
        </p:txBody>
      </p:sp>
      <p:sp>
        <p:nvSpPr>
          <p:cNvPr id="28" name="Text 13"/>
          <p:cNvSpPr/>
          <p:nvPr/>
        </p:nvSpPr>
        <p:spPr>
          <a:xfrm>
            <a:off x="3162226" y="4514850"/>
            <a:ext cx="334903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T-cell depletion for alternative donors</a:t>
            </a:r>
            <a:endParaRPr lang="en-US" sz="675" dirty="0"/>
          </a:p>
        </p:txBody>
      </p:sp>
      <p:sp>
        <p:nvSpPr>
          <p:cNvPr id="29" name="Text 14"/>
          <p:cNvSpPr/>
          <p:nvPr/>
        </p:nvSpPr>
        <p:spPr>
          <a:xfrm>
            <a:off x="3162226" y="4657725"/>
            <a:ext cx="3349035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Fludarabine-based protocols improved survival</a:t>
            </a:r>
            <a:endParaRPr lang="en-US" sz="675" dirty="0"/>
          </a:p>
        </p:txBody>
      </p:sp>
      <p:sp>
        <p:nvSpPr>
          <p:cNvPr id="30" name="Text 15"/>
          <p:cNvSpPr/>
          <p:nvPr/>
        </p:nvSpPr>
        <p:spPr>
          <a:xfrm>
            <a:off x="6181688" y="3600450"/>
            <a:ext cx="338319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8C1D4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Gene Therapy Era (2010s-Future)</a:t>
            </a:r>
            <a:endParaRPr lang="en-US" sz="900" dirty="0"/>
          </a:p>
        </p:txBody>
      </p:sp>
      <p:sp>
        <p:nvSpPr>
          <p:cNvPr id="31" name="Text 16"/>
          <p:cNvSpPr/>
          <p:nvPr/>
        </p:nvSpPr>
        <p:spPr>
          <a:xfrm>
            <a:off x="6210263" y="3914775"/>
            <a:ext cx="2762176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900"/>
              </a:lnSpc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Molecular understanding enabling targeted genetic interventions.</a:t>
            </a:r>
            <a:endParaRPr lang="en-US" sz="675" dirty="0"/>
          </a:p>
        </p:txBody>
      </p:sp>
      <p:sp>
        <p:nvSpPr>
          <p:cNvPr id="32" name="Text 17"/>
          <p:cNvSpPr/>
          <p:nvPr/>
        </p:nvSpPr>
        <p:spPr>
          <a:xfrm>
            <a:off x="6181688" y="4200525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23+ FANC genes identified and cloned</a:t>
            </a:r>
            <a:endParaRPr lang="en-US" sz="675" dirty="0"/>
          </a:p>
        </p:txBody>
      </p:sp>
      <p:sp>
        <p:nvSpPr>
          <p:cNvPr id="33" name="Text 18"/>
          <p:cNvSpPr/>
          <p:nvPr/>
        </p:nvSpPr>
        <p:spPr>
          <a:xfrm>
            <a:off x="6181688" y="4343400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2010: First gene therapy trials using γ-retrovirus</a:t>
            </a:r>
            <a:endParaRPr lang="en-US" sz="675" dirty="0"/>
          </a:p>
        </p:txBody>
      </p:sp>
      <p:sp>
        <p:nvSpPr>
          <p:cNvPr id="34" name="Text 19"/>
          <p:cNvSpPr/>
          <p:nvPr/>
        </p:nvSpPr>
        <p:spPr>
          <a:xfrm>
            <a:off x="6181688" y="4486275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2016+: Lentiviral vector approaches</a:t>
            </a:r>
            <a:endParaRPr lang="en-US" sz="675" dirty="0"/>
          </a:p>
        </p:txBody>
      </p:sp>
      <p:sp>
        <p:nvSpPr>
          <p:cNvPr id="35" name="Text 20"/>
          <p:cNvSpPr/>
          <p:nvPr/>
        </p:nvSpPr>
        <p:spPr>
          <a:xfrm>
            <a:off x="6181688" y="4629150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2020s: Base editing and CRISPR/Cas9 approaches</a:t>
            </a:r>
            <a:endParaRPr lang="en-US" sz="675" dirty="0"/>
          </a:p>
        </p:txBody>
      </p:sp>
      <p:sp>
        <p:nvSpPr>
          <p:cNvPr id="36" name="Text 21"/>
          <p:cNvSpPr/>
          <p:nvPr/>
        </p:nvSpPr>
        <p:spPr>
          <a:xfrm>
            <a:off x="6181688" y="4772025"/>
            <a:ext cx="334890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iPSC-derived HSCs under development</a:t>
            </a:r>
            <a:endParaRPr lang="en-US" sz="675" dirty="0"/>
          </a:p>
        </p:txBody>
      </p:sp>
      <p:sp>
        <p:nvSpPr>
          <p:cNvPr id="37" name="Text 22"/>
          <p:cNvSpPr/>
          <p:nvPr/>
        </p:nvSpPr>
        <p:spPr>
          <a:xfrm>
            <a:off x="171450" y="5143500"/>
            <a:ext cx="2933626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Historical Progress</a:t>
            </a:r>
            <a:endParaRPr lang="en-US" sz="788" dirty="0"/>
          </a:p>
        </p:txBody>
      </p:sp>
      <p:sp>
        <p:nvSpPr>
          <p:cNvPr id="38" name="Text 23"/>
          <p:cNvSpPr/>
          <p:nvPr/>
        </p:nvSpPr>
        <p:spPr>
          <a:xfrm>
            <a:off x="171450" y="52863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1980s: 20-30% overall survival</a:t>
            </a:r>
            <a:endParaRPr lang="en-US" sz="675" dirty="0"/>
          </a:p>
        </p:txBody>
      </p:sp>
      <p:sp>
        <p:nvSpPr>
          <p:cNvPr id="39" name="Text 24"/>
          <p:cNvSpPr/>
          <p:nvPr/>
        </p:nvSpPr>
        <p:spPr>
          <a:xfrm>
            <a:off x="171450" y="54006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1990s: ~40-50% overall survival</a:t>
            </a:r>
            <a:endParaRPr lang="en-US" sz="675" dirty="0"/>
          </a:p>
        </p:txBody>
      </p:sp>
      <p:sp>
        <p:nvSpPr>
          <p:cNvPr id="40" name="Text 25"/>
          <p:cNvSpPr/>
          <p:nvPr/>
        </p:nvSpPr>
        <p:spPr>
          <a:xfrm>
            <a:off x="171450" y="55149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2000s: ~60-70% with RIC regimens</a:t>
            </a:r>
            <a:endParaRPr lang="en-US" sz="675" dirty="0"/>
          </a:p>
        </p:txBody>
      </p:sp>
      <p:sp>
        <p:nvSpPr>
          <p:cNvPr id="41" name="Text 26"/>
          <p:cNvSpPr/>
          <p:nvPr/>
        </p:nvSpPr>
        <p:spPr>
          <a:xfrm>
            <a:off x="171450" y="56292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2010s: &gt;80% with modern protocols</a:t>
            </a:r>
            <a:endParaRPr lang="en-US" sz="675" dirty="0"/>
          </a:p>
        </p:txBody>
      </p:sp>
      <p:sp>
        <p:nvSpPr>
          <p:cNvPr id="42" name="Text 27"/>
          <p:cNvSpPr/>
          <p:nvPr/>
        </p:nvSpPr>
        <p:spPr>
          <a:xfrm>
            <a:off x="3105076" y="5143500"/>
            <a:ext cx="3520351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Key Treatment Paradigm Shifts</a:t>
            </a:r>
            <a:endParaRPr lang="en-US" sz="788" dirty="0"/>
          </a:p>
        </p:txBody>
      </p:sp>
      <p:sp>
        <p:nvSpPr>
          <p:cNvPr id="43" name="Text 28"/>
          <p:cNvSpPr/>
          <p:nvPr/>
        </p:nvSpPr>
        <p:spPr>
          <a:xfrm>
            <a:off x="3105076" y="52863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From myeloablative to reduced intensity conditioning</a:t>
            </a:r>
            <a:endParaRPr lang="en-US" sz="675" dirty="0"/>
          </a:p>
        </p:txBody>
      </p:sp>
      <p:sp>
        <p:nvSpPr>
          <p:cNvPr id="44" name="Text 29"/>
          <p:cNvSpPr/>
          <p:nvPr/>
        </p:nvSpPr>
        <p:spPr>
          <a:xfrm>
            <a:off x="3105076" y="54006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From matched sibling to alternative donor sources</a:t>
            </a:r>
            <a:endParaRPr lang="en-US" sz="675" dirty="0"/>
          </a:p>
        </p:txBody>
      </p:sp>
      <p:sp>
        <p:nvSpPr>
          <p:cNvPr id="45" name="Text 30"/>
          <p:cNvSpPr/>
          <p:nvPr/>
        </p:nvSpPr>
        <p:spPr>
          <a:xfrm>
            <a:off x="3105076" y="55149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From allogeneic HSCT to autologous gene therapy</a:t>
            </a:r>
            <a:endParaRPr lang="en-US" sz="675" dirty="0"/>
          </a:p>
        </p:txBody>
      </p:sp>
      <p:sp>
        <p:nvSpPr>
          <p:cNvPr id="46" name="Text 31"/>
          <p:cNvSpPr/>
          <p:nvPr/>
        </p:nvSpPr>
        <p:spPr>
          <a:xfrm>
            <a:off x="3105076" y="56292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From viral vectors to gene editing technologies</a:t>
            </a:r>
            <a:endParaRPr lang="en-US" sz="675" dirty="0"/>
          </a:p>
        </p:txBody>
      </p:sp>
      <p:sp>
        <p:nvSpPr>
          <p:cNvPr id="47" name="Text 32"/>
          <p:cNvSpPr/>
          <p:nvPr/>
        </p:nvSpPr>
        <p:spPr>
          <a:xfrm>
            <a:off x="6038702" y="5143500"/>
            <a:ext cx="3520351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Current Clinical Challenges</a:t>
            </a:r>
            <a:endParaRPr lang="en-US" sz="788" dirty="0"/>
          </a:p>
        </p:txBody>
      </p:sp>
      <p:sp>
        <p:nvSpPr>
          <p:cNvPr id="48" name="Text 33"/>
          <p:cNvSpPr/>
          <p:nvPr/>
        </p:nvSpPr>
        <p:spPr>
          <a:xfrm>
            <a:off x="6038702" y="52863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Development of malignancies post-transplant</a:t>
            </a:r>
            <a:endParaRPr lang="en-US" sz="675" dirty="0"/>
          </a:p>
        </p:txBody>
      </p:sp>
      <p:sp>
        <p:nvSpPr>
          <p:cNvPr id="49" name="Text 34"/>
          <p:cNvSpPr/>
          <p:nvPr/>
        </p:nvSpPr>
        <p:spPr>
          <a:xfrm>
            <a:off x="6038702" y="54006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Limited HSC collection for gene therapy</a:t>
            </a:r>
            <a:endParaRPr lang="en-US" sz="675" dirty="0"/>
          </a:p>
        </p:txBody>
      </p:sp>
      <p:sp>
        <p:nvSpPr>
          <p:cNvPr id="50" name="Text 35"/>
          <p:cNvSpPr/>
          <p:nvPr/>
        </p:nvSpPr>
        <p:spPr>
          <a:xfrm>
            <a:off x="6038702" y="55149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Gene therapy vector copy number optimization</a:t>
            </a:r>
            <a:endParaRPr lang="en-US" sz="675" dirty="0"/>
          </a:p>
        </p:txBody>
      </p:sp>
      <p:sp>
        <p:nvSpPr>
          <p:cNvPr id="51" name="Text 36"/>
          <p:cNvSpPr/>
          <p:nvPr/>
        </p:nvSpPr>
        <p:spPr>
          <a:xfrm>
            <a:off x="6038702" y="5629275"/>
            <a:ext cx="3520351" cy="1143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900"/>
              </a:lnSpc>
              <a:buSzPct val="100000"/>
              <a:buChar char="•"/>
            </a:pPr>
            <a:r>
              <a:rPr lang="en-US" sz="67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Managing non-hematologic manifestations</a:t>
            </a:r>
            <a:endParaRPr lang="en-US" sz="675" dirty="0"/>
          </a:p>
        </p:txBody>
      </p:sp>
    </p:spTree>
    <p:extLst>
      <p:ext uri="{BB962C8B-B14F-4D97-AF65-F5344CB8AC3E}">
        <p14:creationId xmlns:p14="http://schemas.microsoft.com/office/powerpoint/2010/main" val="354748733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5" name="Group 2">
            <a:extLst>
              <a:ext uri="{FF2B5EF4-FFF2-40B4-BE49-F238E27FC236}">
                <a16:creationId xmlns:a16="http://schemas.microsoft.com/office/drawing/2014/main" id="{A9BE1149-7A15-0E46-B71E-F047DB620C8C}"/>
              </a:ext>
            </a:extLst>
          </p:cNvPr>
          <p:cNvGrpSpPr>
            <a:grpSpLocks/>
          </p:cNvGrpSpPr>
          <p:nvPr/>
        </p:nvGrpSpPr>
        <p:grpSpPr bwMode="auto">
          <a:xfrm>
            <a:off x="304800" y="685800"/>
            <a:ext cx="8247063" cy="5175250"/>
            <a:chOff x="192" y="1152"/>
            <a:chExt cx="5051" cy="3020"/>
          </a:xfrm>
        </p:grpSpPr>
        <p:graphicFrame>
          <p:nvGraphicFramePr>
            <p:cNvPr id="31746" name="Object 3">
              <a:extLst>
                <a:ext uri="{FF2B5EF4-FFF2-40B4-BE49-F238E27FC236}">
                  <a16:creationId xmlns:a16="http://schemas.microsoft.com/office/drawing/2014/main" id="{04FF52AC-CD66-904A-8B7D-3C0A5510AF33}"/>
                </a:ext>
              </a:extLst>
            </p:cNvPr>
            <p:cNvGraphicFramePr>
              <a:graphicFrameLocks noChangeAspect="1"/>
            </p:cNvGraphicFramePr>
            <p:nvPr/>
          </p:nvGraphicFramePr>
          <p:xfrm>
            <a:off x="480" y="1152"/>
            <a:ext cx="2553" cy="2832"/>
          </p:xfrm>
          <a:graphic>
            <a:graphicData uri="http://schemas.openxmlformats.org/presentationml/2006/ole">
              <mc:AlternateContent xmlns:mc="http://schemas.openxmlformats.org/markup-compatibility/2006">
                <mc:Choice xmlns:v="urn:schemas-microsoft-com:vml" Requires="v">
                  <p:oleObj spid="_x0000_s38984" name="Photo Editor Photo" r:id="rId3" imgW="3753374" imgH="4161905" progId="">
                    <p:embed/>
                  </p:oleObj>
                </mc:Choice>
                <mc:Fallback>
                  <p:oleObj name="Photo Editor Photo" r:id="rId3" imgW="3753374" imgH="4161905" progId="">
                    <p:embed/>
                    <p:pic>
                      <p:nvPicPr>
                        <p:cNvPr id="31746" name="Object 3">
                          <a:extLst>
                            <a:ext uri="{FF2B5EF4-FFF2-40B4-BE49-F238E27FC236}">
                              <a16:creationId xmlns:a16="http://schemas.microsoft.com/office/drawing/2014/main" id="{04FF52AC-CD66-904A-8B7D-3C0A5510AF33}"/>
                            </a:ext>
                          </a:extLst>
                        </p:cNvPr>
                        <p:cNvPicPr>
                          <a:picLocks noChangeAspect="1" noChangeArrowheads="1"/>
                        </p:cNvPicPr>
                        <p:nvPr/>
                      </p:nvPicPr>
                      <p:blipFill>
                        <a:blip r:embed="rId4">
                          <a:extLst>
                            <a:ext uri="{28A0092B-C50C-407E-A947-70E740481C1C}">
                              <a14:useLocalDpi xmlns:a14="http://schemas.microsoft.com/office/drawing/2010/main" val="0"/>
                            </a:ext>
                          </a:extLst>
                        </a:blip>
                        <a:srcRect/>
                        <a:stretch>
                          <a:fillRect/>
                        </a:stretch>
                      </p:blipFill>
                      <p:spPr bwMode="auto">
                        <a:xfrm>
                          <a:off x="480" y="1152"/>
                          <a:ext cx="2553" cy="2832"/>
                        </a:xfrm>
                        <a:prstGeom prst="rect">
                          <a:avLst/>
                        </a:prstGeom>
                        <a:noFill/>
                        <a:ln>
                          <a:noFill/>
                        </a:ln>
                        <a:effectLst/>
                        <a:extLst>
                          <a:ext uri="{909E8E84-426E-40DD-AFC4-6F175D3DCCD1}">
                            <a14:hiddenFill xmlns:a14="http://schemas.microsoft.com/office/drawing/2010/main">
                              <a:solidFill>
                                <a:schemeClr val="accent1"/>
                              </a:solidFill>
                            </a14:hiddenFill>
                          </a:ext>
                          <a:ext uri="{91240B29-F687-4F45-9708-019B960494DF}">
                            <a14:hiddenLine xmlns:a14="http://schemas.microsoft.com/office/drawing/2010/main" w="9525">
                              <a:solidFill>
                                <a:schemeClr val="tx1"/>
                              </a:solidFill>
                              <a:miter lim="800000"/>
                              <a:headEnd/>
                              <a:tailEnd/>
                            </a14:hiddenLine>
                          </a:ext>
                          <a:ext uri="{AF507438-7753-43E0-B8FC-AC1667EBCBE1}">
                            <a14:hiddenEffects xmlns:a14="http://schemas.microsoft.com/office/drawing/2010/main">
                              <a:effectLst>
                                <a:outerShdw dist="35921" dir="2700000" algn="ctr" rotWithShape="0">
                                  <a:schemeClr val="bg2">
                                    <a:alpha val="74997"/>
                                  </a:schemeClr>
                                </a:outerShdw>
                              </a:effectLst>
                            </a14:hiddenEffects>
                          </a:ext>
                        </a:extLst>
                      </p:spPr>
                    </p:pic>
                  </p:oleObj>
                </mc:Fallback>
              </mc:AlternateContent>
            </a:graphicData>
          </a:graphic>
        </p:graphicFrame>
        <p:pic>
          <p:nvPicPr>
            <p:cNvPr id="31747" name="Picture 4">
              <a:extLst>
                <a:ext uri="{FF2B5EF4-FFF2-40B4-BE49-F238E27FC236}">
                  <a16:creationId xmlns:a16="http://schemas.microsoft.com/office/drawing/2014/main" id="{6FE3B9BA-5DAA-E84B-AA55-43AA46BFACA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120" y="1152"/>
              <a:ext cx="2123" cy="28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8" name="Picture 5" descr="Weinen 6">
              <a:extLst>
                <a:ext uri="{FF2B5EF4-FFF2-40B4-BE49-F238E27FC236}">
                  <a16:creationId xmlns:a16="http://schemas.microsoft.com/office/drawing/2014/main" id="{23F92843-9E0A-CE44-852A-1FAE4317018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2" y="3264"/>
              <a:ext cx="1344" cy="90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68195643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769" name="Picture 2">
            <a:extLst>
              <a:ext uri="{FF2B5EF4-FFF2-40B4-BE49-F238E27FC236}">
                <a16:creationId xmlns:a16="http://schemas.microsoft.com/office/drawing/2014/main" id="{C9151B1C-D437-5741-BBD7-4EE2AE0B1D9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04800"/>
            <a:ext cx="4953000" cy="601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5325953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793" name="Content Placeholder 3" descr="Untitled1.png">
            <a:extLst>
              <a:ext uri="{FF2B5EF4-FFF2-40B4-BE49-F238E27FC236}">
                <a16:creationId xmlns:a16="http://schemas.microsoft.com/office/drawing/2014/main" id="{DEBB0569-71AA-0745-89E5-C78B544DB93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b="8086"/>
          <a:stretch>
            <a:fillRect/>
          </a:stretch>
        </p:blipFill>
        <p:spPr>
          <a:xfrm>
            <a:off x="323528" y="404664"/>
            <a:ext cx="5060038" cy="3187824"/>
          </a:xfrm>
        </p:spPr>
      </p:pic>
      <p:pic>
        <p:nvPicPr>
          <p:cNvPr id="3" name="Content Placeholder 3" descr="Untitled2.png">
            <a:extLst>
              <a:ext uri="{FF2B5EF4-FFF2-40B4-BE49-F238E27FC236}">
                <a16:creationId xmlns:a16="http://schemas.microsoft.com/office/drawing/2014/main" id="{C1C634BC-067E-3A49-826F-9AC4DF2A46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086" b="8086"/>
          <a:stretch>
            <a:fillRect/>
          </a:stretch>
        </p:blipFill>
        <p:spPr bwMode="auto">
          <a:xfrm>
            <a:off x="3203848" y="3592488"/>
            <a:ext cx="4873352" cy="307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61103628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1">
            <a:extLst>
              <a:ext uri="{FF2B5EF4-FFF2-40B4-BE49-F238E27FC236}">
                <a16:creationId xmlns:a16="http://schemas.microsoft.com/office/drawing/2014/main" id="{CA5CE714-9DD4-484C-925F-8C25B77BF59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Dyskeratosis Congenita</a:t>
            </a:r>
            <a:endParaRPr lang="el-GR" altLang="en-US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60418" name="Content Placeholder 2">
            <a:extLst>
              <a:ext uri="{FF2B5EF4-FFF2-40B4-BE49-F238E27FC236}">
                <a16:creationId xmlns:a16="http://schemas.microsoft.com/office/drawing/2014/main" id="{1DDFF607-3E54-374D-8514-90A2AF7F3F4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1262" y="1136082"/>
            <a:ext cx="3657600" cy="4590288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Characteristic triad: </a:t>
            </a:r>
          </a:p>
          <a:p>
            <a:pPr lvl="1" eaLnBrk="1" hangingPunct="1"/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Skin pigmentation</a:t>
            </a:r>
          </a:p>
          <a:p>
            <a:pPr lvl="1" eaLnBrk="1" hangingPunct="1"/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Onychodystrophy </a:t>
            </a:r>
          </a:p>
          <a:p>
            <a:pPr lvl="1" eaLnBrk="1" hangingPunct="1"/>
            <a:r>
              <a:rPr lang="en-US" sz="18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Oral leukoplakia</a:t>
            </a:r>
            <a:r>
              <a:rPr lang="en-US" sz="1800" b="1" i="1" dirty="0">
                <a:solidFill>
                  <a:schemeClr val="accent5">
                    <a:lumMod val="75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1910-1930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first dermatological reports  (75% of patients with DC) </a:t>
            </a:r>
          </a:p>
          <a:p>
            <a:pPr eaLnBrk="1" hangingPunct="1"/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1960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: report of hematological manifestations along with skin anomalies</a:t>
            </a:r>
          </a:p>
          <a:p>
            <a:pPr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Incidence: 1/10</a:t>
            </a:r>
            <a:r>
              <a:rPr lang="en-US" sz="18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people </a:t>
            </a:r>
          </a:p>
          <a:p>
            <a:pPr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M/F 3.2/1</a:t>
            </a:r>
            <a:endParaRPr lang="el-GR" altLang="en-US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30887D0F-840B-524E-B4F7-684542CDA2C6}"/>
              </a:ext>
            </a:extLst>
          </p:cNvPr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Atresia of lacrimal ducts (30%)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Learning disabilities, developmental / mental retardation (25.4%)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Pulmonary disease (20.3%)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Short stature (19.5%)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Severe dental caries (16.9%)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Esophageal stenosis (16.9%)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Premature graying of hair (16.1%)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Hyperhidrosis (15.3%)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Malignancy (9.8%) </a:t>
            </a:r>
          </a:p>
          <a:p>
            <a:pPr eaLnBrk="1" hangingPunct="1">
              <a:lnSpc>
                <a:spcPct val="90000"/>
              </a:lnSpc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Liver disease, enteropathy (7.3%)</a:t>
            </a:r>
            <a:endParaRPr lang="el-GR" altLang="en-US" sz="1800" b="1" dirty="0">
              <a:solidFill>
                <a:srgbClr val="0066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E18828E9-7B9A-744C-B3C9-5AB02B710179}"/>
              </a:ext>
            </a:extLst>
          </p:cNvPr>
          <p:cNvSpPr txBox="1"/>
          <p:nvPr/>
        </p:nvSpPr>
        <p:spPr>
          <a:xfrm>
            <a:off x="4279075" y="1136082"/>
            <a:ext cx="4254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FF0000"/>
                </a:solidFill>
              </a:rPr>
              <a:t>Additional clinical manifestations</a:t>
            </a:r>
            <a:endParaRPr lang="el-GR" sz="2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3489" name="Content Placeholder 3" descr="fig2.jpg">
            <a:extLst>
              <a:ext uri="{FF2B5EF4-FFF2-40B4-BE49-F238E27FC236}">
                <a16:creationId xmlns:a16="http://schemas.microsoft.com/office/drawing/2014/main" id="{4B002C1B-F7B5-D84C-B701-90B44FDFD47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187" b="4187"/>
          <a:stretch>
            <a:fillRect/>
          </a:stretch>
        </p:blipFill>
        <p:spPr>
          <a:xfrm>
            <a:off x="395536" y="404664"/>
            <a:ext cx="4801344" cy="3357940"/>
          </a:xfrm>
        </p:spPr>
      </p:pic>
      <p:pic>
        <p:nvPicPr>
          <p:cNvPr id="3" name="Content Placeholder 3" descr="images.jpg">
            <a:extLst>
              <a:ext uri="{FF2B5EF4-FFF2-40B4-BE49-F238E27FC236}">
                <a16:creationId xmlns:a16="http://schemas.microsoft.com/office/drawing/2014/main" id="{8675BB3A-EEB4-0047-AC38-72B913C47A3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5405" b="-5405"/>
          <a:stretch>
            <a:fillRect/>
          </a:stretch>
        </p:blipFill>
        <p:spPr bwMode="auto">
          <a:xfrm>
            <a:off x="683568" y="3873971"/>
            <a:ext cx="3527425" cy="2709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C7F82D6F-957B-D541-9873-90B69AAB7C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4497" y="4149080"/>
            <a:ext cx="3196153" cy="23042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Content Placeholder 3" descr="images.jpg1.jpg">
            <a:extLst>
              <a:ext uri="{FF2B5EF4-FFF2-40B4-BE49-F238E27FC236}">
                <a16:creationId xmlns:a16="http://schemas.microsoft.com/office/drawing/2014/main" id="{21069302-1C81-704B-8750-B3FDC28FB3A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7" b="-862"/>
          <a:stretch/>
        </p:blipFill>
        <p:spPr bwMode="auto">
          <a:xfrm>
            <a:off x="5187716" y="1226000"/>
            <a:ext cx="3918857" cy="259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">
            <a:extLst>
              <a:ext uri="{FF2B5EF4-FFF2-40B4-BE49-F238E27FC236}">
                <a16:creationId xmlns:a16="http://schemas.microsoft.com/office/drawing/2014/main" id="{B0D17D4F-EA94-7D45-BAF9-9C419E321AF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1594520" cy="6340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IBMFs</a:t>
            </a:r>
            <a:endParaRPr lang="el-GR" altLang="en-US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06DC55F2-671D-2142-9B36-1E32A603286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921304"/>
            <a:ext cx="3657600" cy="5205176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They are considered pediatric diseases 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Rarely the diagnosis is made  in adulthood.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Inability to determine their exact incidence 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&gt;25% of children and 10% of young adults characterized as  "acquired" aplastic anemia have IBMFS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HSCT: AA (5%), MDS (14%) germline mutations IBMF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Different severity of clinical manifestations even in the members of the same family </a:t>
            </a:r>
          </a:p>
          <a:p>
            <a:pPr eaLnBrk="1" hangingPunct="1">
              <a:defRPr/>
            </a:pP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40%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of patients do </a:t>
            </a:r>
            <a:r>
              <a:rPr lang="en-US" sz="1800" b="1" dirty="0"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have morphological stigmata</a:t>
            </a: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algn="r" eaLnBrk="1" hangingPunct="1">
              <a:defRPr/>
            </a:pP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endParaRPr lang="en-US" altLang="en-US" sz="14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marL="114300" indent="0" algn="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4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Floglesong</a:t>
            </a:r>
            <a:r>
              <a:rPr lang="en-US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JS et al, </a:t>
            </a:r>
            <a:r>
              <a:rPr lang="en-US" altLang="en-US" sz="1400" i="1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Europ</a:t>
            </a:r>
            <a:r>
              <a:rPr lang="en-US" altLang="en-US" sz="14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 Med J </a:t>
            </a:r>
            <a:r>
              <a:rPr lang="en-US" altLang="en-US" sz="14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2017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8533F4F9-4C11-F84C-8B74-CCDC8D340AE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2708920"/>
            <a:ext cx="3657600" cy="3188952"/>
          </a:xfrm>
        </p:spPr>
        <p:txBody>
          <a:bodyPr/>
          <a:lstStyle/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Patients with: 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characteristic findings from the clinical examination and blood test the 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Patients with: </a:t>
            </a:r>
          </a:p>
          <a:p>
            <a:pPr lvl="1" eaLnBrk="1" hangingPunct="1">
              <a:buFont typeface="Wingdings" pitchFamily="2" charset="2"/>
              <a:buChar char="ü"/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"Acquired" aplastic anemia MDS/AML </a:t>
            </a:r>
          </a:p>
          <a:p>
            <a:pPr lvl="1"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Cancer at a young age </a:t>
            </a:r>
          </a:p>
          <a:p>
            <a:pPr eaLnBrk="1" hangingPunct="1">
              <a:defRPr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Definite diagnosis: Presence of characteristic mutations</a:t>
            </a:r>
            <a:endParaRPr lang="en-US" altLang="en-US" sz="1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l-GR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B33F0ED-7E5E-5948-A04C-3AF063851CE8}"/>
              </a:ext>
            </a:extLst>
          </p:cNvPr>
          <p:cNvSpPr txBox="1"/>
          <p:nvPr/>
        </p:nvSpPr>
        <p:spPr>
          <a:xfrm>
            <a:off x="4788024" y="1916832"/>
            <a:ext cx="190308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Diagnosis</a:t>
            </a:r>
            <a:endParaRPr lang="el-GR" sz="28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561" name="Picture Placeholder 6" descr="IMG_0116 (1).jpg">
            <a:extLst>
              <a:ext uri="{FF2B5EF4-FFF2-40B4-BE49-F238E27FC236}">
                <a16:creationId xmlns:a16="http://schemas.microsoft.com/office/drawing/2014/main" id="{0E8BA403-817A-4541-BD8F-66A361FE18A8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642" r="-642"/>
          <a:stretch>
            <a:fillRect/>
          </a:stretch>
        </p:blipFill>
        <p:spPr>
          <a:xfrm>
            <a:off x="539552" y="692696"/>
            <a:ext cx="4464546" cy="3307173"/>
          </a:xfrm>
        </p:spPr>
      </p:pic>
      <p:pic>
        <p:nvPicPr>
          <p:cNvPr id="3" name="Content Placeholder 7">
            <a:extLst>
              <a:ext uri="{FF2B5EF4-FFF2-40B4-BE49-F238E27FC236}">
                <a16:creationId xmlns:a16="http://schemas.microsoft.com/office/drawing/2014/main" id="{BD31FAF8-98D8-0F4F-B772-778C18EAA44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8586"/>
          <a:stretch/>
        </p:blipFill>
        <p:spPr bwMode="auto">
          <a:xfrm>
            <a:off x="5148064" y="3140968"/>
            <a:ext cx="3096344" cy="3251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00225"/>
            <a:ext cx="3943350" cy="12573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1500" y="1914525"/>
            <a:ext cx="357188" cy="3571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5085" y="1978819"/>
            <a:ext cx="150019" cy="228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3143250"/>
            <a:ext cx="3943350" cy="12573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71500" y="3257550"/>
            <a:ext cx="357188" cy="3571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64369" y="3321844"/>
            <a:ext cx="171450" cy="2286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743450" y="1800225"/>
            <a:ext cx="3943350" cy="165735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857750" y="1914525"/>
            <a:ext cx="357188" cy="35718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743450" y="3543300"/>
            <a:ext cx="3943350" cy="145732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857750" y="3657600"/>
            <a:ext cx="357188" cy="357188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950619" y="3721894"/>
            <a:ext cx="171450" cy="228600"/>
          </a:xfrm>
          <a:prstGeom prst="rect">
            <a:avLst/>
          </a:prstGeom>
        </p:spPr>
      </p:pic>
      <p:sp>
        <p:nvSpPr>
          <p:cNvPr id="16" name="Text 0"/>
          <p:cNvSpPr/>
          <p:nvPr/>
        </p:nvSpPr>
        <p:spPr>
          <a:xfrm>
            <a:off x="457200" y="1085850"/>
            <a:ext cx="987552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700" b="1" dirty="0">
                <a:solidFill>
                  <a:srgbClr val="008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Telomere Biology and Pathophysiology</a:t>
            </a:r>
            <a:endParaRPr lang="en-US" sz="2700" dirty="0"/>
          </a:p>
        </p:txBody>
      </p:sp>
      <p:sp>
        <p:nvSpPr>
          <p:cNvPr id="17" name="Text 1"/>
          <p:cNvSpPr/>
          <p:nvPr/>
        </p:nvSpPr>
        <p:spPr>
          <a:xfrm>
            <a:off x="457200" y="1457325"/>
            <a:ext cx="987552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374151"/>
                </a:solidFill>
                <a:ea typeface="Arial" pitchFamily="34" charset="-122"/>
                <a:cs typeface="Arial" pitchFamily="34" charset="-120"/>
              </a:rPr>
              <a:t>Understanding the Basics of Telomere Maintenance</a:t>
            </a:r>
            <a:endParaRPr lang="en-US" sz="1350" dirty="0"/>
          </a:p>
        </p:txBody>
      </p:sp>
      <p:sp>
        <p:nvSpPr>
          <p:cNvPr id="18" name="Text 2"/>
          <p:cNvSpPr/>
          <p:nvPr/>
        </p:nvSpPr>
        <p:spPr>
          <a:xfrm>
            <a:off x="1042988" y="1914525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What are Telomeres?</a:t>
            </a:r>
            <a:endParaRPr lang="en-US" sz="1125" dirty="0"/>
          </a:p>
        </p:txBody>
      </p:sp>
      <p:sp>
        <p:nvSpPr>
          <p:cNvPr id="19" name="Text 3"/>
          <p:cNvSpPr/>
          <p:nvPr/>
        </p:nvSpPr>
        <p:spPr>
          <a:xfrm>
            <a:off x="1042988" y="2143125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Nucleoprotein structures at chromosome ends</a:t>
            </a:r>
            <a:endParaRPr lang="en-US" sz="1013" dirty="0"/>
          </a:p>
        </p:txBody>
      </p:sp>
      <p:sp>
        <p:nvSpPr>
          <p:cNvPr id="20" name="Text 4"/>
          <p:cNvSpPr/>
          <p:nvPr/>
        </p:nvSpPr>
        <p:spPr>
          <a:xfrm>
            <a:off x="1042988" y="2343150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Protect chromosomes from degradation</a:t>
            </a:r>
            <a:endParaRPr lang="en-US" sz="1013" dirty="0"/>
          </a:p>
        </p:txBody>
      </p:sp>
      <p:sp>
        <p:nvSpPr>
          <p:cNvPr id="21" name="Text 5"/>
          <p:cNvSpPr/>
          <p:nvPr/>
        </p:nvSpPr>
        <p:spPr>
          <a:xfrm>
            <a:off x="1042987" y="2543175"/>
            <a:ext cx="324326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Composed of repetitive DNA (TTAGGG in humans)</a:t>
            </a:r>
            <a:endParaRPr lang="en-US" sz="1013" dirty="0"/>
          </a:p>
        </p:txBody>
      </p:sp>
      <p:sp>
        <p:nvSpPr>
          <p:cNvPr id="22" name="Text 6"/>
          <p:cNvSpPr/>
          <p:nvPr/>
        </p:nvSpPr>
        <p:spPr>
          <a:xfrm>
            <a:off x="1042988" y="3257550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Telomerase Function</a:t>
            </a:r>
            <a:endParaRPr lang="en-US" sz="1125" dirty="0"/>
          </a:p>
        </p:txBody>
      </p:sp>
      <p:sp>
        <p:nvSpPr>
          <p:cNvPr id="23" name="Text 7"/>
          <p:cNvSpPr/>
          <p:nvPr/>
        </p:nvSpPr>
        <p:spPr>
          <a:xfrm>
            <a:off x="1042988" y="3486150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Ribonucleoprotein DNA polymerase enzyme</a:t>
            </a:r>
            <a:endParaRPr lang="en-US" sz="1013" dirty="0"/>
          </a:p>
        </p:txBody>
      </p:sp>
      <p:sp>
        <p:nvSpPr>
          <p:cNvPr id="24" name="Text 8"/>
          <p:cNvSpPr/>
          <p:nvPr/>
        </p:nvSpPr>
        <p:spPr>
          <a:xfrm>
            <a:off x="1042988" y="3686175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Adds telomeric repeats to chromosome ends</a:t>
            </a:r>
            <a:endParaRPr lang="en-US" sz="1013" dirty="0"/>
          </a:p>
        </p:txBody>
      </p:sp>
      <p:sp>
        <p:nvSpPr>
          <p:cNvPr id="25" name="Text 9"/>
          <p:cNvSpPr/>
          <p:nvPr/>
        </p:nvSpPr>
        <p:spPr>
          <a:xfrm>
            <a:off x="1042987" y="3886200"/>
            <a:ext cx="324326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Maintains telomere length and replicative capacity</a:t>
            </a:r>
            <a:endParaRPr lang="en-US" sz="1013" dirty="0"/>
          </a:p>
        </p:txBody>
      </p:sp>
      <p:sp>
        <p:nvSpPr>
          <p:cNvPr id="26" name="Text 10"/>
          <p:cNvSpPr/>
          <p:nvPr/>
        </p:nvSpPr>
        <p:spPr>
          <a:xfrm>
            <a:off x="5329238" y="1914525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The End Replication Problem</a:t>
            </a:r>
            <a:endParaRPr lang="en-US" sz="1125" dirty="0"/>
          </a:p>
        </p:txBody>
      </p:sp>
      <p:sp>
        <p:nvSpPr>
          <p:cNvPr id="27" name="Text 11"/>
          <p:cNvSpPr/>
          <p:nvPr/>
        </p:nvSpPr>
        <p:spPr>
          <a:xfrm>
            <a:off x="5329237" y="2143125"/>
            <a:ext cx="324326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DNA polymerase causes telomere shortening with each division</a:t>
            </a:r>
            <a:endParaRPr lang="en-US" sz="1013" dirty="0"/>
          </a:p>
        </p:txBody>
      </p:sp>
      <p:sp>
        <p:nvSpPr>
          <p:cNvPr id="28" name="Text 12"/>
          <p:cNvSpPr/>
          <p:nvPr/>
        </p:nvSpPr>
        <p:spPr>
          <a:xfrm>
            <a:off x="5329237" y="2543175"/>
            <a:ext cx="324326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Essential for rapidly dividing cells (stem cells, skin cells)</a:t>
            </a:r>
            <a:endParaRPr lang="en-US" sz="1013" dirty="0"/>
          </a:p>
        </p:txBody>
      </p:sp>
      <p:sp>
        <p:nvSpPr>
          <p:cNvPr id="29" name="Text 13"/>
          <p:cNvSpPr/>
          <p:nvPr/>
        </p:nvSpPr>
        <p:spPr>
          <a:xfrm>
            <a:off x="5329237" y="2943225"/>
            <a:ext cx="324326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Without telomerase, telomeres become critically short</a:t>
            </a:r>
            <a:endParaRPr lang="en-US" sz="1013" dirty="0"/>
          </a:p>
        </p:txBody>
      </p:sp>
      <p:sp>
        <p:nvSpPr>
          <p:cNvPr id="30" name="Text 14"/>
          <p:cNvSpPr/>
          <p:nvPr/>
        </p:nvSpPr>
        <p:spPr>
          <a:xfrm>
            <a:off x="5329238" y="3657600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Defects in Telomere Maintenance</a:t>
            </a:r>
            <a:endParaRPr lang="en-US" sz="1125" dirty="0"/>
          </a:p>
        </p:txBody>
      </p:sp>
      <p:sp>
        <p:nvSpPr>
          <p:cNvPr id="31" name="Text 15"/>
          <p:cNvSpPr/>
          <p:nvPr/>
        </p:nvSpPr>
        <p:spPr>
          <a:xfrm>
            <a:off x="5329238" y="3886200"/>
            <a:ext cx="389191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DC defects lead to abnormally short telomeres</a:t>
            </a:r>
            <a:endParaRPr lang="en-US" sz="1013" dirty="0"/>
          </a:p>
        </p:txBody>
      </p:sp>
      <p:sp>
        <p:nvSpPr>
          <p:cNvPr id="32" name="Text 16"/>
          <p:cNvSpPr/>
          <p:nvPr/>
        </p:nvSpPr>
        <p:spPr>
          <a:xfrm>
            <a:off x="5329237" y="4086225"/>
            <a:ext cx="324326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Triggers senescence or apoptosis in rapidly dividing tissues</a:t>
            </a:r>
            <a:endParaRPr lang="en-US" sz="1013" dirty="0"/>
          </a:p>
        </p:txBody>
      </p:sp>
      <p:sp>
        <p:nvSpPr>
          <p:cNvPr id="33" name="Text 17"/>
          <p:cNvSpPr/>
          <p:nvPr/>
        </p:nvSpPr>
        <p:spPr>
          <a:xfrm>
            <a:off x="5329237" y="4486275"/>
            <a:ext cx="324326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Results in bone marrow failure, fibrosis, and increased cancer risk</a:t>
            </a:r>
            <a:endParaRPr lang="en-US" sz="1013" dirty="0"/>
          </a:p>
        </p:txBody>
      </p:sp>
    </p:spTree>
    <p:extLst>
      <p:ext uri="{BB962C8B-B14F-4D97-AF65-F5344CB8AC3E}">
        <p14:creationId xmlns:p14="http://schemas.microsoft.com/office/powerpoint/2010/main" val="235489878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771650"/>
            <a:ext cx="2641960" cy="1643063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1857375"/>
            <a:ext cx="357188" cy="3571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5" y="1935956"/>
            <a:ext cx="128588" cy="2000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184885" y="1771650"/>
            <a:ext cx="2641960" cy="1643063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3270610" y="1857375"/>
            <a:ext cx="357188" cy="3571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910" y="1935956"/>
            <a:ext cx="128588" cy="20002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0" y="3500437"/>
            <a:ext cx="2641960" cy="1471613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42925" y="3586162"/>
            <a:ext cx="357188" cy="35718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57225" y="3664744"/>
            <a:ext cx="128588" cy="20002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184885" y="3500437"/>
            <a:ext cx="2641960" cy="1471613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270610" y="3586162"/>
            <a:ext cx="357188" cy="357188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384910" y="3664744"/>
            <a:ext cx="128588" cy="200025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998294" y="1771650"/>
            <a:ext cx="2688506" cy="32004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084020" y="2085975"/>
            <a:ext cx="2514600" cy="1600200"/>
          </a:xfrm>
          <a:prstGeom prst="rect">
            <a:avLst/>
          </a:prstGeom>
        </p:spPr>
      </p:pic>
      <p:sp>
        <p:nvSpPr>
          <p:cNvPr id="18" name="Text 0"/>
          <p:cNvSpPr/>
          <p:nvPr/>
        </p:nvSpPr>
        <p:spPr>
          <a:xfrm>
            <a:off x="457200" y="1085850"/>
            <a:ext cx="987552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700" b="1" dirty="0">
                <a:solidFill>
                  <a:srgbClr val="008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Genetic Basis and Key Mutations</a:t>
            </a:r>
            <a:endParaRPr lang="en-US" sz="2700" dirty="0"/>
          </a:p>
        </p:txBody>
      </p:sp>
      <p:sp>
        <p:nvSpPr>
          <p:cNvPr id="19" name="Text 1"/>
          <p:cNvSpPr/>
          <p:nvPr/>
        </p:nvSpPr>
        <p:spPr>
          <a:xfrm>
            <a:off x="457200" y="1457325"/>
            <a:ext cx="987552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374151"/>
                </a:solidFill>
                <a:ea typeface="Arial" pitchFamily="34" charset="-122"/>
                <a:cs typeface="Arial" pitchFamily="34" charset="-120"/>
              </a:rPr>
              <a:t>Major genes involved in telomere maintenance</a:t>
            </a:r>
            <a:endParaRPr lang="en-US" sz="1350" dirty="0"/>
          </a:p>
        </p:txBody>
      </p:sp>
      <p:sp>
        <p:nvSpPr>
          <p:cNvPr id="20" name="Text 2"/>
          <p:cNvSpPr/>
          <p:nvPr/>
        </p:nvSpPr>
        <p:spPr>
          <a:xfrm>
            <a:off x="985837" y="1935956"/>
            <a:ext cx="512609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DKC1</a:t>
            </a:r>
            <a:endParaRPr lang="en-US" sz="1125" dirty="0"/>
          </a:p>
        </p:txBody>
      </p:sp>
      <p:sp>
        <p:nvSpPr>
          <p:cNvPr id="21" name="Text 3"/>
          <p:cNvSpPr/>
          <p:nvPr/>
        </p:nvSpPr>
        <p:spPr>
          <a:xfrm>
            <a:off x="942976" y="2243138"/>
            <a:ext cx="248455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Location: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X chromosome</a:t>
            </a:r>
            <a:endParaRPr lang="en-US" sz="900" dirty="0"/>
          </a:p>
        </p:txBody>
      </p:sp>
      <p:sp>
        <p:nvSpPr>
          <p:cNvPr id="22" name="Text 4"/>
          <p:cNvSpPr/>
          <p:nvPr/>
        </p:nvSpPr>
        <p:spPr>
          <a:xfrm>
            <a:off x="942976" y="2443163"/>
            <a:ext cx="248455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Function: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Encodes dyskerin</a:t>
            </a:r>
            <a:endParaRPr lang="en-US" sz="900" dirty="0"/>
          </a:p>
        </p:txBody>
      </p:sp>
      <p:sp>
        <p:nvSpPr>
          <p:cNvPr id="23" name="Text 5"/>
          <p:cNvSpPr/>
          <p:nvPr/>
        </p:nvSpPr>
        <p:spPr>
          <a:xfrm>
            <a:off x="942975" y="2643188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Role: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Essential for telomere maintenance</a:t>
            </a:r>
            <a:endParaRPr lang="en-US" sz="900" dirty="0"/>
          </a:p>
        </p:txBody>
      </p:sp>
      <p:sp>
        <p:nvSpPr>
          <p:cNvPr id="24" name="Text 6"/>
          <p:cNvSpPr/>
          <p:nvPr/>
        </p:nvSpPr>
        <p:spPr>
          <a:xfrm>
            <a:off x="3713523" y="1935956"/>
            <a:ext cx="475372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TERT</a:t>
            </a:r>
            <a:endParaRPr lang="en-US" sz="1125" dirty="0"/>
          </a:p>
        </p:txBody>
      </p:sp>
      <p:sp>
        <p:nvSpPr>
          <p:cNvPr id="25" name="Text 7"/>
          <p:cNvSpPr/>
          <p:nvPr/>
        </p:nvSpPr>
        <p:spPr>
          <a:xfrm>
            <a:off x="3670660" y="2243138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Function: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Telomerase reverse transcriptase</a:t>
            </a:r>
            <a:endParaRPr lang="en-US" sz="900" dirty="0"/>
          </a:p>
        </p:txBody>
      </p:sp>
      <p:sp>
        <p:nvSpPr>
          <p:cNvPr id="26" name="Text 8"/>
          <p:cNvSpPr/>
          <p:nvPr/>
        </p:nvSpPr>
        <p:spPr>
          <a:xfrm>
            <a:off x="3670660" y="2614613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Role: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Catalytic subunit of telomerase</a:t>
            </a:r>
            <a:endParaRPr lang="en-US" sz="900" dirty="0"/>
          </a:p>
        </p:txBody>
      </p:sp>
      <p:sp>
        <p:nvSpPr>
          <p:cNvPr id="27" name="Text 9"/>
          <p:cNvSpPr/>
          <p:nvPr/>
        </p:nvSpPr>
        <p:spPr>
          <a:xfrm>
            <a:off x="3670660" y="2986088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Impact: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Reduces telomerase activity</a:t>
            </a:r>
            <a:endParaRPr lang="en-US" sz="900" dirty="0"/>
          </a:p>
        </p:txBody>
      </p:sp>
      <p:sp>
        <p:nvSpPr>
          <p:cNvPr id="28" name="Text 10"/>
          <p:cNvSpPr/>
          <p:nvPr/>
        </p:nvSpPr>
        <p:spPr>
          <a:xfrm>
            <a:off x="985838" y="3664744"/>
            <a:ext cx="491981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TERC</a:t>
            </a:r>
            <a:endParaRPr lang="en-US" sz="1125" dirty="0"/>
          </a:p>
        </p:txBody>
      </p:sp>
      <p:sp>
        <p:nvSpPr>
          <p:cNvPr id="29" name="Text 11"/>
          <p:cNvSpPr/>
          <p:nvPr/>
        </p:nvSpPr>
        <p:spPr>
          <a:xfrm>
            <a:off x="942975" y="3971925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Function: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Telomerase RNA component</a:t>
            </a:r>
            <a:endParaRPr lang="en-US" sz="900" dirty="0"/>
          </a:p>
        </p:txBody>
      </p:sp>
      <p:sp>
        <p:nvSpPr>
          <p:cNvPr id="30" name="Text 12"/>
          <p:cNvSpPr/>
          <p:nvPr/>
        </p:nvSpPr>
        <p:spPr>
          <a:xfrm>
            <a:off x="942976" y="4343400"/>
            <a:ext cx="248455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Role: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Template for telomeric DNA</a:t>
            </a:r>
            <a:endParaRPr lang="en-US" sz="900" dirty="0"/>
          </a:p>
        </p:txBody>
      </p:sp>
      <p:sp>
        <p:nvSpPr>
          <p:cNvPr id="31" name="Text 13"/>
          <p:cNvSpPr/>
          <p:nvPr/>
        </p:nvSpPr>
        <p:spPr>
          <a:xfrm>
            <a:off x="942975" y="4543425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Impact: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Impairs telomerase function</a:t>
            </a:r>
            <a:endParaRPr lang="en-US" sz="900" dirty="0"/>
          </a:p>
        </p:txBody>
      </p:sp>
      <p:sp>
        <p:nvSpPr>
          <p:cNvPr id="32" name="Text 14"/>
          <p:cNvSpPr/>
          <p:nvPr/>
        </p:nvSpPr>
        <p:spPr>
          <a:xfrm>
            <a:off x="3713523" y="3664744"/>
            <a:ext cx="56069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TINF2</a:t>
            </a:r>
            <a:endParaRPr lang="en-US" sz="1125" dirty="0"/>
          </a:p>
        </p:txBody>
      </p:sp>
      <p:sp>
        <p:nvSpPr>
          <p:cNvPr id="33" name="Text 15"/>
          <p:cNvSpPr/>
          <p:nvPr/>
        </p:nvSpPr>
        <p:spPr>
          <a:xfrm>
            <a:off x="3670660" y="3971925"/>
            <a:ext cx="2484551" cy="1714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Function: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TIN2 protein</a:t>
            </a:r>
            <a:endParaRPr lang="en-US" sz="900" dirty="0"/>
          </a:p>
        </p:txBody>
      </p:sp>
      <p:sp>
        <p:nvSpPr>
          <p:cNvPr id="34" name="Text 16"/>
          <p:cNvSpPr/>
          <p:nvPr/>
        </p:nvSpPr>
        <p:spPr>
          <a:xfrm>
            <a:off x="3670660" y="4171950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Role: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Component of shelterin complex</a:t>
            </a:r>
            <a:endParaRPr lang="en-US" sz="900" dirty="0"/>
          </a:p>
        </p:txBody>
      </p:sp>
      <p:sp>
        <p:nvSpPr>
          <p:cNvPr id="35" name="Text 17"/>
          <p:cNvSpPr/>
          <p:nvPr/>
        </p:nvSpPr>
        <p:spPr>
          <a:xfrm>
            <a:off x="3670660" y="4543425"/>
            <a:ext cx="207046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Impact:</a:t>
            </a:r>
            <a:r>
              <a:rPr lang="en-US" sz="900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 Severe forms with short telomeres</a:t>
            </a:r>
            <a:endParaRPr lang="en-US" sz="900" dirty="0"/>
          </a:p>
        </p:txBody>
      </p:sp>
      <p:sp>
        <p:nvSpPr>
          <p:cNvPr id="36" name="Text 18"/>
          <p:cNvSpPr/>
          <p:nvPr/>
        </p:nvSpPr>
        <p:spPr>
          <a:xfrm>
            <a:off x="5832314" y="1857375"/>
            <a:ext cx="3020467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algn="ctr">
              <a:lnSpc>
                <a:spcPts val="1575"/>
              </a:lnSpc>
            </a:pPr>
            <a:r>
              <a:rPr lang="en-US" sz="1125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Mutation Frequency</a:t>
            </a:r>
            <a:endParaRPr lang="en-US" sz="1125" dirty="0"/>
          </a:p>
        </p:txBody>
      </p:sp>
      <p:sp>
        <p:nvSpPr>
          <p:cNvPr id="37" name="Text 19"/>
          <p:cNvSpPr/>
          <p:nvPr/>
        </p:nvSpPr>
        <p:spPr>
          <a:xfrm>
            <a:off x="457201" y="5743575"/>
            <a:ext cx="3502670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Dyskeratosis Congenita: A Rare Telomere Biology Disorder</a:t>
            </a:r>
            <a:endParaRPr lang="en-US" sz="788" dirty="0"/>
          </a:p>
        </p:txBody>
      </p:sp>
      <p:sp>
        <p:nvSpPr>
          <p:cNvPr id="38" name="Text 20"/>
          <p:cNvSpPr/>
          <p:nvPr/>
        </p:nvSpPr>
        <p:spPr>
          <a:xfrm>
            <a:off x="8462107" y="5743575"/>
            <a:ext cx="269632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4/10</a:t>
            </a:r>
            <a:endParaRPr lang="en-US" sz="788" dirty="0"/>
          </a:p>
        </p:txBody>
      </p:sp>
    </p:spTree>
    <p:extLst>
      <p:ext uri="{BB962C8B-B14F-4D97-AF65-F5344CB8AC3E}">
        <p14:creationId xmlns:p14="http://schemas.microsoft.com/office/powerpoint/2010/main" val="57783140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00250"/>
            <a:ext cx="2628900" cy="3086100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0075" y="2143125"/>
            <a:ext cx="445592" cy="500063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01427" y="2264569"/>
            <a:ext cx="242888" cy="25717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75" y="2778919"/>
            <a:ext cx="85725" cy="1143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75" y="3236119"/>
            <a:ext cx="85725" cy="114300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75" y="3493294"/>
            <a:ext cx="85725" cy="114300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0075" y="3750469"/>
            <a:ext cx="85725" cy="1143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1378744" y="4157662"/>
            <a:ext cx="785813" cy="785813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57550" y="2000250"/>
            <a:ext cx="2628900" cy="3086100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0426" y="2143125"/>
            <a:ext cx="472157" cy="500063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500772" y="2264569"/>
            <a:ext cx="271463" cy="2571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425" y="2778919"/>
            <a:ext cx="85725" cy="1143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425" y="3036094"/>
            <a:ext cx="85725" cy="114300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425" y="3293269"/>
            <a:ext cx="85725" cy="114300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0425" y="3750469"/>
            <a:ext cx="85725" cy="1143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243388" y="4364832"/>
            <a:ext cx="657225" cy="578644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357688" y="4479131"/>
            <a:ext cx="428625" cy="3429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057900" y="2000250"/>
            <a:ext cx="2628900" cy="30861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0775" y="2143125"/>
            <a:ext cx="425723" cy="500063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06480" y="2264569"/>
            <a:ext cx="214313" cy="257175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775" y="2778919"/>
            <a:ext cx="85725" cy="114300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775" y="3036094"/>
            <a:ext cx="85725" cy="114300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775" y="3293269"/>
            <a:ext cx="85725" cy="114300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200775" y="3750469"/>
            <a:ext cx="85725" cy="114300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7054454" y="4457700"/>
            <a:ext cx="635794" cy="485775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7168753" y="4572000"/>
            <a:ext cx="185738" cy="257175"/>
          </a:xfrm>
          <a:prstGeom prst="rect">
            <a:avLst/>
          </a:prstGeom>
        </p:spPr>
      </p:pic>
      <p:pic>
        <p:nvPicPr>
          <p:cNvPr id="30" name="Image 28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7383067" y="4572000"/>
            <a:ext cx="164306" cy="257175"/>
          </a:xfrm>
          <a:prstGeom prst="rect">
            <a:avLst/>
          </a:prstGeom>
        </p:spPr>
      </p:pic>
      <p:sp>
        <p:nvSpPr>
          <p:cNvPr id="31" name="Text 0"/>
          <p:cNvSpPr/>
          <p:nvPr/>
        </p:nvSpPr>
        <p:spPr>
          <a:xfrm>
            <a:off x="457200" y="1143000"/>
            <a:ext cx="987552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700" b="1" dirty="0">
                <a:solidFill>
                  <a:srgbClr val="008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Systemic Complications</a:t>
            </a:r>
            <a:endParaRPr lang="en-US" sz="2700" dirty="0"/>
          </a:p>
        </p:txBody>
      </p:sp>
      <p:sp>
        <p:nvSpPr>
          <p:cNvPr id="32" name="Text 1"/>
          <p:cNvSpPr/>
          <p:nvPr/>
        </p:nvSpPr>
        <p:spPr>
          <a:xfrm>
            <a:off x="457200" y="1543050"/>
            <a:ext cx="987552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374151"/>
                </a:solidFill>
                <a:ea typeface="Arial" pitchFamily="34" charset="-122"/>
                <a:cs typeface="Arial" pitchFamily="34" charset="-120"/>
              </a:rPr>
              <a:t>Major life-threatening complications of Dyskeratosis Congenita</a:t>
            </a:r>
            <a:endParaRPr lang="en-US" sz="1350" dirty="0"/>
          </a:p>
        </p:txBody>
      </p:sp>
      <p:sp>
        <p:nvSpPr>
          <p:cNvPr id="33" name="Text 2"/>
          <p:cNvSpPr/>
          <p:nvPr/>
        </p:nvSpPr>
        <p:spPr>
          <a:xfrm>
            <a:off x="1159966" y="2164556"/>
            <a:ext cx="1783259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Bone Marrow Failure</a:t>
            </a:r>
            <a:endParaRPr lang="en-US" sz="1350" dirty="0"/>
          </a:p>
        </p:txBody>
      </p:sp>
      <p:sp>
        <p:nvSpPr>
          <p:cNvPr id="34" name="Text 3"/>
          <p:cNvSpPr/>
          <p:nvPr/>
        </p:nvSpPr>
        <p:spPr>
          <a:xfrm>
            <a:off x="600075" y="2728913"/>
            <a:ext cx="2486025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Most common and life-threatening complication</a:t>
            </a:r>
            <a:endParaRPr lang="en-US" sz="1013" dirty="0"/>
          </a:p>
        </p:txBody>
      </p:sp>
      <p:sp>
        <p:nvSpPr>
          <p:cNvPr id="35" name="Text 4"/>
          <p:cNvSpPr/>
          <p:nvPr/>
        </p:nvSpPr>
        <p:spPr>
          <a:xfrm>
            <a:off x="600075" y="3186113"/>
            <a:ext cx="298323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Leading cause of mortality</a:t>
            </a:r>
            <a:endParaRPr lang="en-US" sz="1013" dirty="0"/>
          </a:p>
        </p:txBody>
      </p:sp>
      <p:sp>
        <p:nvSpPr>
          <p:cNvPr id="36" name="Text 5"/>
          <p:cNvSpPr/>
          <p:nvPr/>
        </p:nvSpPr>
        <p:spPr>
          <a:xfrm>
            <a:off x="600075" y="3443288"/>
            <a:ext cx="298323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Results in pancytopenia</a:t>
            </a:r>
            <a:endParaRPr lang="en-US" sz="1013" dirty="0"/>
          </a:p>
        </p:txBody>
      </p:sp>
      <p:sp>
        <p:nvSpPr>
          <p:cNvPr id="37" name="Text 6"/>
          <p:cNvSpPr/>
          <p:nvPr/>
        </p:nvSpPr>
        <p:spPr>
          <a:xfrm>
            <a:off x="600075" y="3700463"/>
            <a:ext cx="2486025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Manifests as aplastic anemia, MDS, or AML</a:t>
            </a:r>
            <a:endParaRPr lang="en-US" sz="1013" dirty="0"/>
          </a:p>
        </p:txBody>
      </p:sp>
      <p:sp>
        <p:nvSpPr>
          <p:cNvPr id="38" name="Text 7"/>
          <p:cNvSpPr/>
          <p:nvPr/>
        </p:nvSpPr>
        <p:spPr>
          <a:xfrm>
            <a:off x="3986883" y="2164556"/>
            <a:ext cx="1756693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Pulmonary Fibrosis</a:t>
            </a:r>
            <a:endParaRPr lang="en-US" sz="1350" dirty="0"/>
          </a:p>
        </p:txBody>
      </p:sp>
      <p:sp>
        <p:nvSpPr>
          <p:cNvPr id="39" name="Text 8"/>
          <p:cNvSpPr/>
          <p:nvPr/>
        </p:nvSpPr>
        <p:spPr>
          <a:xfrm>
            <a:off x="3400425" y="2728913"/>
            <a:ext cx="298323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Scar tissue buildup in lungs</a:t>
            </a:r>
            <a:endParaRPr lang="en-US" sz="1013" dirty="0"/>
          </a:p>
        </p:txBody>
      </p:sp>
      <p:sp>
        <p:nvSpPr>
          <p:cNvPr id="40" name="Text 9"/>
          <p:cNvSpPr/>
          <p:nvPr/>
        </p:nvSpPr>
        <p:spPr>
          <a:xfrm>
            <a:off x="3400425" y="2986088"/>
            <a:ext cx="298323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Decreases oxygen transport</a:t>
            </a:r>
            <a:endParaRPr lang="en-US" sz="1013" dirty="0"/>
          </a:p>
        </p:txBody>
      </p:sp>
      <p:sp>
        <p:nvSpPr>
          <p:cNvPr id="41" name="Text 10"/>
          <p:cNvSpPr/>
          <p:nvPr/>
        </p:nvSpPr>
        <p:spPr>
          <a:xfrm>
            <a:off x="3400425" y="3243263"/>
            <a:ext cx="2486025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Common cause of mortality in adults</a:t>
            </a:r>
            <a:endParaRPr lang="en-US" sz="1013" dirty="0"/>
          </a:p>
        </p:txBody>
      </p:sp>
      <p:sp>
        <p:nvSpPr>
          <p:cNvPr id="42" name="Text 11"/>
          <p:cNvSpPr/>
          <p:nvPr/>
        </p:nvSpPr>
        <p:spPr>
          <a:xfrm>
            <a:off x="3400425" y="3700463"/>
            <a:ext cx="2486025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Can be early symptom without classic features</a:t>
            </a:r>
            <a:endParaRPr lang="en-US" sz="1013" dirty="0"/>
          </a:p>
        </p:txBody>
      </p:sp>
      <p:sp>
        <p:nvSpPr>
          <p:cNvPr id="43" name="Text 12"/>
          <p:cNvSpPr/>
          <p:nvPr/>
        </p:nvSpPr>
        <p:spPr>
          <a:xfrm>
            <a:off x="6740797" y="2164556"/>
            <a:ext cx="1803128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Cancer Predisposition</a:t>
            </a:r>
            <a:endParaRPr lang="en-US" sz="1350" dirty="0"/>
          </a:p>
        </p:txBody>
      </p:sp>
      <p:sp>
        <p:nvSpPr>
          <p:cNvPr id="44" name="Text 13"/>
          <p:cNvSpPr/>
          <p:nvPr/>
        </p:nvSpPr>
        <p:spPr>
          <a:xfrm>
            <a:off x="6200775" y="2728913"/>
            <a:ext cx="298323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Increased risk of various cancers</a:t>
            </a:r>
            <a:endParaRPr lang="en-US" sz="1013" dirty="0"/>
          </a:p>
        </p:txBody>
      </p:sp>
      <p:sp>
        <p:nvSpPr>
          <p:cNvPr id="45" name="Text 14"/>
          <p:cNvSpPr/>
          <p:nvPr/>
        </p:nvSpPr>
        <p:spPr>
          <a:xfrm>
            <a:off x="6200775" y="2986088"/>
            <a:ext cx="298323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Hematological: MDS, AML</a:t>
            </a:r>
            <a:endParaRPr lang="en-US" sz="1013" dirty="0"/>
          </a:p>
        </p:txBody>
      </p:sp>
      <p:sp>
        <p:nvSpPr>
          <p:cNvPr id="46" name="Text 15"/>
          <p:cNvSpPr/>
          <p:nvPr/>
        </p:nvSpPr>
        <p:spPr>
          <a:xfrm>
            <a:off x="6200775" y="3243263"/>
            <a:ext cx="2486025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Solid tumors: Squamous cell carcinomas</a:t>
            </a:r>
            <a:endParaRPr lang="en-US" sz="1013" dirty="0"/>
          </a:p>
        </p:txBody>
      </p:sp>
      <p:sp>
        <p:nvSpPr>
          <p:cNvPr id="47" name="Text 16"/>
          <p:cNvSpPr/>
          <p:nvPr/>
        </p:nvSpPr>
        <p:spPr>
          <a:xfrm>
            <a:off x="6200775" y="3700463"/>
            <a:ext cx="298323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 marL="257175" indent="-257175">
              <a:lnSpc>
                <a:spcPts val="1575"/>
              </a:lnSpc>
              <a:buSzPct val="100000"/>
              <a:buChar char="•"/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Head, neck, anus, and genitals</a:t>
            </a:r>
            <a:endParaRPr lang="en-US" sz="1013" dirty="0"/>
          </a:p>
        </p:txBody>
      </p:sp>
      <p:sp>
        <p:nvSpPr>
          <p:cNvPr id="48" name="Text 17"/>
          <p:cNvSpPr/>
          <p:nvPr/>
        </p:nvSpPr>
        <p:spPr>
          <a:xfrm>
            <a:off x="457201" y="5743575"/>
            <a:ext cx="3502670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Dyskeratosis Congenita: A Rare Telomere Biology Disorder</a:t>
            </a:r>
            <a:endParaRPr lang="en-US" sz="788" dirty="0"/>
          </a:p>
        </p:txBody>
      </p:sp>
      <p:sp>
        <p:nvSpPr>
          <p:cNvPr id="49" name="Text 18"/>
          <p:cNvSpPr/>
          <p:nvPr/>
        </p:nvSpPr>
        <p:spPr>
          <a:xfrm>
            <a:off x="8462107" y="5743575"/>
            <a:ext cx="269632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7/10</a:t>
            </a:r>
            <a:endParaRPr lang="en-US" sz="788" dirty="0"/>
          </a:p>
        </p:txBody>
      </p:sp>
    </p:spTree>
    <p:extLst>
      <p:ext uri="{BB962C8B-B14F-4D97-AF65-F5344CB8AC3E}">
        <p14:creationId xmlns:p14="http://schemas.microsoft.com/office/powerpoint/2010/main" val="257997799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343525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343525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2000251"/>
            <a:ext cx="8229600" cy="621506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2657475"/>
            <a:ext cx="2628900" cy="3114675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0075" y="2800350"/>
            <a:ext cx="428625" cy="428625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28663" y="2900363"/>
            <a:ext cx="171450" cy="228600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5" y="3371850"/>
            <a:ext cx="128588" cy="128588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5" y="3829050"/>
            <a:ext cx="128588" cy="128588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5" y="4086225"/>
            <a:ext cx="128588" cy="128588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5" y="4343400"/>
            <a:ext cx="128588" cy="128588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00075" y="4600575"/>
            <a:ext cx="128588" cy="128588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7550" y="2657475"/>
            <a:ext cx="2628900" cy="311467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00425" y="2814638"/>
            <a:ext cx="278383" cy="42862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53892" y="2914650"/>
            <a:ext cx="171450" cy="2286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425" y="3657600"/>
            <a:ext cx="128588" cy="128588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400425" y="3914775"/>
            <a:ext cx="128588" cy="128588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3400425" y="4943475"/>
            <a:ext cx="2343150" cy="685800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57900" y="2657475"/>
            <a:ext cx="2628900" cy="3114675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6200775" y="2800350"/>
            <a:ext cx="428625" cy="428625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340079" y="2900363"/>
            <a:ext cx="150019" cy="228600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0775" y="3371850"/>
            <a:ext cx="128588" cy="128588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0775" y="3829050"/>
            <a:ext cx="128588" cy="128588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0775" y="4286250"/>
            <a:ext cx="128588" cy="128588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6200775" y="4743450"/>
            <a:ext cx="128588" cy="128588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200775" y="5114925"/>
            <a:ext cx="2343150" cy="514350"/>
          </a:xfrm>
          <a:prstGeom prst="rect">
            <a:avLst/>
          </a:prstGeom>
        </p:spPr>
      </p:pic>
      <p:sp>
        <p:nvSpPr>
          <p:cNvPr id="27" name="Text 0"/>
          <p:cNvSpPr/>
          <p:nvPr/>
        </p:nvSpPr>
        <p:spPr>
          <a:xfrm>
            <a:off x="457200" y="1143000"/>
            <a:ext cx="987552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700" b="1" dirty="0">
                <a:solidFill>
                  <a:srgbClr val="008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Diagnosis and Testing</a:t>
            </a:r>
            <a:endParaRPr lang="en-US" sz="2700" dirty="0"/>
          </a:p>
        </p:txBody>
      </p:sp>
      <p:sp>
        <p:nvSpPr>
          <p:cNvPr id="28" name="Text 1"/>
          <p:cNvSpPr/>
          <p:nvPr/>
        </p:nvSpPr>
        <p:spPr>
          <a:xfrm>
            <a:off x="457200" y="1543050"/>
            <a:ext cx="987552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374151"/>
                </a:solidFill>
                <a:ea typeface="Arial" pitchFamily="34" charset="-122"/>
                <a:cs typeface="Arial" pitchFamily="34" charset="-120"/>
              </a:rPr>
              <a:t>Diagnostic Approach for Dyskeratosis Congenita</a:t>
            </a:r>
            <a:endParaRPr lang="en-US" sz="1350" dirty="0"/>
          </a:p>
        </p:txBody>
      </p:sp>
      <p:sp>
        <p:nvSpPr>
          <p:cNvPr id="29" name="Text 2"/>
          <p:cNvSpPr/>
          <p:nvPr/>
        </p:nvSpPr>
        <p:spPr>
          <a:xfrm>
            <a:off x="1143000" y="2900363"/>
            <a:ext cx="2027262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Clinical Suspicion</a:t>
            </a:r>
            <a:endParaRPr lang="en-US" sz="1350" dirty="0"/>
          </a:p>
        </p:txBody>
      </p:sp>
      <p:sp>
        <p:nvSpPr>
          <p:cNvPr id="30" name="Text 3"/>
          <p:cNvSpPr/>
          <p:nvPr/>
        </p:nvSpPr>
        <p:spPr>
          <a:xfrm>
            <a:off x="785812" y="3343275"/>
            <a:ext cx="215741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Based on classic mucocutaneous triad</a:t>
            </a:r>
            <a:endParaRPr lang="en-US" sz="1013" dirty="0"/>
          </a:p>
        </p:txBody>
      </p:sp>
      <p:sp>
        <p:nvSpPr>
          <p:cNvPr id="31" name="Text 4"/>
          <p:cNvSpPr/>
          <p:nvPr/>
        </p:nvSpPr>
        <p:spPr>
          <a:xfrm>
            <a:off x="785812" y="3800475"/>
            <a:ext cx="2185184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Abnormal skin pigmentation</a:t>
            </a:r>
            <a:endParaRPr lang="en-US" sz="1013" dirty="0"/>
          </a:p>
        </p:txBody>
      </p:sp>
      <p:sp>
        <p:nvSpPr>
          <p:cNvPr id="32" name="Text 5"/>
          <p:cNvSpPr/>
          <p:nvPr/>
        </p:nvSpPr>
        <p:spPr>
          <a:xfrm>
            <a:off x="785812" y="4057650"/>
            <a:ext cx="1116569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Nail dystrophy</a:t>
            </a:r>
            <a:endParaRPr lang="en-US" sz="1013" dirty="0"/>
          </a:p>
        </p:txBody>
      </p:sp>
      <p:sp>
        <p:nvSpPr>
          <p:cNvPr id="33" name="Text 6"/>
          <p:cNvSpPr/>
          <p:nvPr/>
        </p:nvSpPr>
        <p:spPr>
          <a:xfrm>
            <a:off x="785813" y="4314825"/>
            <a:ext cx="1247433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Oral leukoplakia</a:t>
            </a:r>
            <a:endParaRPr lang="en-US" sz="1013" dirty="0"/>
          </a:p>
        </p:txBody>
      </p:sp>
      <p:sp>
        <p:nvSpPr>
          <p:cNvPr id="34" name="Text 7"/>
          <p:cNvSpPr/>
          <p:nvPr/>
        </p:nvSpPr>
        <p:spPr>
          <a:xfrm>
            <a:off x="785813" y="4572000"/>
            <a:ext cx="2368019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Other systemic manifestations</a:t>
            </a:r>
            <a:endParaRPr lang="en-US" sz="1013" dirty="0"/>
          </a:p>
        </p:txBody>
      </p:sp>
      <p:sp>
        <p:nvSpPr>
          <p:cNvPr id="35" name="Text 8"/>
          <p:cNvSpPr/>
          <p:nvPr/>
        </p:nvSpPr>
        <p:spPr>
          <a:xfrm>
            <a:off x="3793108" y="2800350"/>
            <a:ext cx="1950467" cy="4572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Telomere Length Measurement</a:t>
            </a:r>
            <a:endParaRPr lang="en-US" sz="1350" dirty="0"/>
          </a:p>
        </p:txBody>
      </p:sp>
      <p:sp>
        <p:nvSpPr>
          <p:cNvPr id="36" name="Text 9"/>
          <p:cNvSpPr/>
          <p:nvPr/>
        </p:nvSpPr>
        <p:spPr>
          <a:xfrm>
            <a:off x="3400425" y="3371850"/>
            <a:ext cx="2811780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Flow-FISH Method:</a:t>
            </a:r>
            <a:endParaRPr lang="en-US" sz="1013" dirty="0"/>
          </a:p>
        </p:txBody>
      </p:sp>
      <p:sp>
        <p:nvSpPr>
          <p:cNvPr id="37" name="Text 10"/>
          <p:cNvSpPr/>
          <p:nvPr/>
        </p:nvSpPr>
        <p:spPr>
          <a:xfrm>
            <a:off x="3586163" y="3629025"/>
            <a:ext cx="1738208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Primary screening tool</a:t>
            </a:r>
            <a:endParaRPr lang="en-US" sz="1013" dirty="0"/>
          </a:p>
        </p:txBody>
      </p:sp>
      <p:sp>
        <p:nvSpPr>
          <p:cNvPr id="38" name="Text 11"/>
          <p:cNvSpPr/>
          <p:nvPr/>
        </p:nvSpPr>
        <p:spPr>
          <a:xfrm>
            <a:off x="3586162" y="3886200"/>
            <a:ext cx="215741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Measures telomere length in leukocytes</a:t>
            </a:r>
            <a:endParaRPr lang="en-US" sz="1013" dirty="0"/>
          </a:p>
        </p:txBody>
      </p:sp>
      <p:sp>
        <p:nvSpPr>
          <p:cNvPr id="39" name="Text 12"/>
          <p:cNvSpPr/>
          <p:nvPr/>
        </p:nvSpPr>
        <p:spPr>
          <a:xfrm>
            <a:off x="3486150" y="5029200"/>
            <a:ext cx="2171700" cy="5143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97% sensitivity and 91% specificity when below 1st percentile for age</a:t>
            </a:r>
            <a:endParaRPr lang="en-US" sz="900" dirty="0"/>
          </a:p>
        </p:txBody>
      </p:sp>
      <p:sp>
        <p:nvSpPr>
          <p:cNvPr id="40" name="Text 13"/>
          <p:cNvSpPr/>
          <p:nvPr/>
        </p:nvSpPr>
        <p:spPr>
          <a:xfrm>
            <a:off x="6743701" y="2900363"/>
            <a:ext cx="1794599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Genetic Testing</a:t>
            </a:r>
            <a:endParaRPr lang="en-US" sz="1350" dirty="0"/>
          </a:p>
        </p:txBody>
      </p:sp>
      <p:sp>
        <p:nvSpPr>
          <p:cNvPr id="41" name="Text 14"/>
          <p:cNvSpPr/>
          <p:nvPr/>
        </p:nvSpPr>
        <p:spPr>
          <a:xfrm>
            <a:off x="6386512" y="3343275"/>
            <a:ext cx="215741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Identifies specific gene mutations</a:t>
            </a:r>
            <a:endParaRPr lang="en-US" sz="1013" dirty="0"/>
          </a:p>
        </p:txBody>
      </p:sp>
      <p:sp>
        <p:nvSpPr>
          <p:cNvPr id="42" name="Text 15"/>
          <p:cNvSpPr/>
          <p:nvPr/>
        </p:nvSpPr>
        <p:spPr>
          <a:xfrm>
            <a:off x="6386512" y="3800475"/>
            <a:ext cx="215741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Targeted sequencing for common DC genes</a:t>
            </a:r>
            <a:endParaRPr lang="en-US" sz="1013" dirty="0"/>
          </a:p>
        </p:txBody>
      </p:sp>
      <p:sp>
        <p:nvSpPr>
          <p:cNvPr id="43" name="Text 16"/>
          <p:cNvSpPr/>
          <p:nvPr/>
        </p:nvSpPr>
        <p:spPr>
          <a:xfrm>
            <a:off x="6386512" y="4257675"/>
            <a:ext cx="215741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CGH/ SNP array for copy number variations</a:t>
            </a:r>
            <a:endParaRPr lang="en-US" sz="1013" dirty="0"/>
          </a:p>
        </p:txBody>
      </p:sp>
      <p:sp>
        <p:nvSpPr>
          <p:cNvPr id="44" name="Text 17"/>
          <p:cNvSpPr/>
          <p:nvPr/>
        </p:nvSpPr>
        <p:spPr>
          <a:xfrm>
            <a:off x="6386512" y="4714875"/>
            <a:ext cx="2157413" cy="40005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Whole exome sequencing for negative cases</a:t>
            </a:r>
            <a:endParaRPr lang="en-US" sz="1013" dirty="0"/>
          </a:p>
        </p:txBody>
      </p:sp>
      <p:sp>
        <p:nvSpPr>
          <p:cNvPr id="45" name="Text 18"/>
          <p:cNvSpPr/>
          <p:nvPr/>
        </p:nvSpPr>
        <p:spPr>
          <a:xfrm>
            <a:off x="6286500" y="5200650"/>
            <a:ext cx="217170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~50% of patients have identifiable germline mutations</a:t>
            </a:r>
            <a:endParaRPr lang="en-US" sz="900" dirty="0"/>
          </a:p>
        </p:txBody>
      </p:sp>
      <p:sp>
        <p:nvSpPr>
          <p:cNvPr id="46" name="Text 19"/>
          <p:cNvSpPr/>
          <p:nvPr/>
        </p:nvSpPr>
        <p:spPr>
          <a:xfrm>
            <a:off x="457201" y="5943600"/>
            <a:ext cx="3502670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Dyskeratosis Congenita: A Rare Telomere Biology Disorder</a:t>
            </a:r>
            <a:endParaRPr lang="en-US" sz="788" dirty="0"/>
          </a:p>
        </p:txBody>
      </p:sp>
      <p:sp>
        <p:nvSpPr>
          <p:cNvPr id="47" name="Text 20"/>
          <p:cNvSpPr/>
          <p:nvPr/>
        </p:nvSpPr>
        <p:spPr>
          <a:xfrm>
            <a:off x="8462107" y="5943600"/>
            <a:ext cx="269632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8/10</a:t>
            </a:r>
            <a:endParaRPr lang="en-US" sz="788" dirty="0"/>
          </a:p>
        </p:txBody>
      </p:sp>
    </p:spTree>
    <p:extLst>
      <p:ext uri="{BB962C8B-B14F-4D97-AF65-F5344CB8AC3E}">
        <p14:creationId xmlns:p14="http://schemas.microsoft.com/office/powerpoint/2010/main" val="240186733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3" name="Image 1" descr="preencoded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pic>
        <p:nvPicPr>
          <p:cNvPr id="4" name="Image 2" descr="preencoded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" y="1800225"/>
            <a:ext cx="8229600" cy="528638"/>
          </a:xfrm>
          <a:prstGeom prst="rect">
            <a:avLst/>
          </a:prstGeom>
        </p:spPr>
      </p:pic>
      <p:pic>
        <p:nvPicPr>
          <p:cNvPr id="5" name="Image 3" descr="preencoded.png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2925" y="1885950"/>
            <a:ext cx="357188" cy="357188"/>
          </a:xfrm>
          <a:prstGeom prst="rect">
            <a:avLst/>
          </a:prstGeom>
        </p:spPr>
      </p:pic>
      <p:pic>
        <p:nvPicPr>
          <p:cNvPr id="6" name="Image 4" descr="preencoded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46510" y="1950244"/>
            <a:ext cx="150019" cy="228600"/>
          </a:xfrm>
          <a:prstGeom prst="rect">
            <a:avLst/>
          </a:prstGeom>
        </p:spPr>
      </p:pic>
      <p:pic>
        <p:nvPicPr>
          <p:cNvPr id="7" name="Image 5" descr="preencoded.png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57200" y="2386013"/>
            <a:ext cx="8229600" cy="314325"/>
          </a:xfrm>
          <a:prstGeom prst="rect">
            <a:avLst/>
          </a:prstGeom>
        </p:spPr>
      </p:pic>
      <p:pic>
        <p:nvPicPr>
          <p:cNvPr id="8" name="Image 6" descr="preencoded.png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57200" y="2700338"/>
            <a:ext cx="8229600" cy="257175"/>
          </a:xfrm>
          <a:prstGeom prst="rect">
            <a:avLst/>
          </a:prstGeom>
        </p:spPr>
      </p:pic>
      <p:pic>
        <p:nvPicPr>
          <p:cNvPr id="9" name="Image 7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2700338"/>
            <a:ext cx="2928491" cy="257175"/>
          </a:xfrm>
          <a:prstGeom prst="rect">
            <a:avLst/>
          </a:prstGeom>
        </p:spPr>
      </p:pic>
      <p:pic>
        <p:nvPicPr>
          <p:cNvPr id="10" name="Image 8" descr="preencoded.png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71500" y="2771775"/>
            <a:ext cx="114300" cy="114300"/>
          </a:xfrm>
          <a:prstGeom prst="rect">
            <a:avLst/>
          </a:prstGeom>
        </p:spPr>
      </p:pic>
      <p:pic>
        <p:nvPicPr>
          <p:cNvPr id="11" name="Image 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5691" y="2700338"/>
            <a:ext cx="1551087" cy="257175"/>
          </a:xfrm>
          <a:prstGeom prst="rect">
            <a:avLst/>
          </a:prstGeom>
        </p:spPr>
      </p:pic>
      <p:pic>
        <p:nvPicPr>
          <p:cNvPr id="12" name="Image 1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6777" y="2700338"/>
            <a:ext cx="3750023" cy="257175"/>
          </a:xfrm>
          <a:prstGeom prst="rect">
            <a:avLst/>
          </a:prstGeom>
        </p:spPr>
      </p:pic>
      <p:pic>
        <p:nvPicPr>
          <p:cNvPr id="13" name="Image 11" descr="preencoded.png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457200" y="2957513"/>
            <a:ext cx="8229600" cy="257175"/>
          </a:xfrm>
          <a:prstGeom prst="rect">
            <a:avLst/>
          </a:prstGeom>
        </p:spPr>
      </p:pic>
      <p:pic>
        <p:nvPicPr>
          <p:cNvPr id="14" name="Image 12" descr="preencoded.png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57201" y="2957513"/>
            <a:ext cx="2928491" cy="257175"/>
          </a:xfrm>
          <a:prstGeom prst="rect">
            <a:avLst/>
          </a:prstGeom>
        </p:spPr>
      </p:pic>
      <p:pic>
        <p:nvPicPr>
          <p:cNvPr id="15" name="Image 13" descr="preencoded.png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571500" y="3028950"/>
            <a:ext cx="142875" cy="114300"/>
          </a:xfrm>
          <a:prstGeom prst="rect">
            <a:avLst/>
          </a:prstGeom>
        </p:spPr>
      </p:pic>
      <p:pic>
        <p:nvPicPr>
          <p:cNvPr id="16" name="Image 14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5691" y="2957513"/>
            <a:ext cx="1551087" cy="257175"/>
          </a:xfrm>
          <a:prstGeom prst="rect">
            <a:avLst/>
          </a:prstGeom>
        </p:spPr>
      </p:pic>
      <p:pic>
        <p:nvPicPr>
          <p:cNvPr id="17" name="Image 15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6777" y="2957513"/>
            <a:ext cx="3750023" cy="257175"/>
          </a:xfrm>
          <a:prstGeom prst="rect">
            <a:avLst/>
          </a:prstGeom>
        </p:spPr>
      </p:pic>
      <p:pic>
        <p:nvPicPr>
          <p:cNvPr id="18" name="Image 16" descr="preencoded.png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457200" y="3214688"/>
            <a:ext cx="8229600" cy="257175"/>
          </a:xfrm>
          <a:prstGeom prst="rect">
            <a:avLst/>
          </a:prstGeom>
        </p:spPr>
      </p:pic>
      <p:pic>
        <p:nvPicPr>
          <p:cNvPr id="19" name="Image 17" descr="preencoded.png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457201" y="3214688"/>
            <a:ext cx="2928491" cy="257175"/>
          </a:xfrm>
          <a:prstGeom prst="rect">
            <a:avLst/>
          </a:prstGeom>
        </p:spPr>
      </p:pic>
      <p:pic>
        <p:nvPicPr>
          <p:cNvPr id="20" name="Image 18" descr="preencoded.png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571500" y="3286125"/>
            <a:ext cx="114300" cy="114300"/>
          </a:xfrm>
          <a:prstGeom prst="rect">
            <a:avLst/>
          </a:prstGeom>
        </p:spPr>
      </p:pic>
      <p:pic>
        <p:nvPicPr>
          <p:cNvPr id="21" name="Image 19" descr="preencoded.png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3385691" y="3214688"/>
            <a:ext cx="1551087" cy="257175"/>
          </a:xfrm>
          <a:prstGeom prst="rect">
            <a:avLst/>
          </a:prstGeom>
        </p:spPr>
      </p:pic>
      <p:pic>
        <p:nvPicPr>
          <p:cNvPr id="22" name="Image 20" descr="preencoded.png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4936777" y="3214688"/>
            <a:ext cx="3750023" cy="257175"/>
          </a:xfrm>
          <a:prstGeom prst="rect">
            <a:avLst/>
          </a:prstGeom>
        </p:spPr>
      </p:pic>
      <p:pic>
        <p:nvPicPr>
          <p:cNvPr id="23" name="Image 21" descr="preencoded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457200" y="3529013"/>
            <a:ext cx="8229600" cy="971550"/>
          </a:xfrm>
          <a:prstGeom prst="rect">
            <a:avLst/>
          </a:prstGeom>
        </p:spPr>
      </p:pic>
      <p:pic>
        <p:nvPicPr>
          <p:cNvPr id="24" name="Image 22" descr="preencoded.png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542925" y="3871912"/>
            <a:ext cx="357188" cy="357188"/>
          </a:xfrm>
          <a:prstGeom prst="rect">
            <a:avLst/>
          </a:prstGeom>
        </p:spPr>
      </p:pic>
      <p:pic>
        <p:nvPicPr>
          <p:cNvPr id="25" name="Image 23" descr="preencoded.png"/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639367" y="3950494"/>
            <a:ext cx="164306" cy="200025"/>
          </a:xfrm>
          <a:prstGeom prst="rect">
            <a:avLst/>
          </a:prstGeom>
        </p:spPr>
      </p:pic>
      <p:pic>
        <p:nvPicPr>
          <p:cNvPr id="26" name="Image 24" descr="preencod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3257550" y="3871912"/>
            <a:ext cx="357188" cy="357188"/>
          </a:xfrm>
          <a:prstGeom prst="rect">
            <a:avLst/>
          </a:prstGeom>
        </p:spPr>
      </p:pic>
      <p:pic>
        <p:nvPicPr>
          <p:cNvPr id="27" name="Image 25" descr="preencoded.png"/>
          <p:cNvPicPr>
            <a:picLocks noChangeAspect="1"/>
          </p:cNvPicPr>
          <p:nvPr/>
        </p:nvPicPr>
        <p:blipFill>
          <a:blip r:embed="rId23"/>
          <a:stretch>
            <a:fillRect/>
          </a:stretch>
        </p:blipFill>
        <p:spPr>
          <a:xfrm>
            <a:off x="3346848" y="3950494"/>
            <a:ext cx="178594" cy="200025"/>
          </a:xfrm>
          <a:prstGeom prst="rect">
            <a:avLst/>
          </a:prstGeom>
        </p:spPr>
      </p:pic>
      <p:pic>
        <p:nvPicPr>
          <p:cNvPr id="28" name="Image 26" descr="preencoded.png"/>
          <p:cNvPicPr>
            <a:picLocks noChangeAspect="1"/>
          </p:cNvPicPr>
          <p:nvPr/>
        </p:nvPicPr>
        <p:blipFill>
          <a:blip r:embed="rId24"/>
          <a:stretch>
            <a:fillRect/>
          </a:stretch>
        </p:blipFill>
        <p:spPr>
          <a:xfrm>
            <a:off x="5972175" y="3871912"/>
            <a:ext cx="357188" cy="357188"/>
          </a:xfrm>
          <a:prstGeom prst="rect">
            <a:avLst/>
          </a:prstGeom>
        </p:spPr>
      </p:pic>
      <p:pic>
        <p:nvPicPr>
          <p:cNvPr id="29" name="Image 27" descr="preencoded.png"/>
          <p:cNvPicPr>
            <a:picLocks noChangeAspect="1"/>
          </p:cNvPicPr>
          <p:nvPr/>
        </p:nvPicPr>
        <p:blipFill>
          <a:blip r:embed="rId25"/>
          <a:stretch>
            <a:fillRect/>
          </a:stretch>
        </p:blipFill>
        <p:spPr>
          <a:xfrm>
            <a:off x="6068617" y="3950494"/>
            <a:ext cx="164306" cy="200025"/>
          </a:xfrm>
          <a:prstGeom prst="rect">
            <a:avLst/>
          </a:prstGeom>
        </p:spPr>
      </p:pic>
      <p:sp>
        <p:nvSpPr>
          <p:cNvPr id="30" name="Text 0"/>
          <p:cNvSpPr/>
          <p:nvPr/>
        </p:nvSpPr>
        <p:spPr>
          <a:xfrm>
            <a:off x="457200" y="1085850"/>
            <a:ext cx="9875520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2700"/>
              </a:lnSpc>
            </a:pPr>
            <a:r>
              <a:rPr lang="en-US" sz="2700" b="1" dirty="0">
                <a:solidFill>
                  <a:srgbClr val="008080"/>
                </a:solidFill>
                <a:latin typeface="Georgia" pitchFamily="34" charset="0"/>
                <a:ea typeface="Georgia" pitchFamily="34" charset="-122"/>
                <a:cs typeface="Georgia" pitchFamily="34" charset="-120"/>
              </a:rPr>
              <a:t>Management and Surveillance</a:t>
            </a:r>
            <a:endParaRPr lang="en-US" sz="2700" dirty="0"/>
          </a:p>
        </p:txBody>
      </p:sp>
      <p:sp>
        <p:nvSpPr>
          <p:cNvPr id="31" name="Text 1"/>
          <p:cNvSpPr/>
          <p:nvPr/>
        </p:nvSpPr>
        <p:spPr>
          <a:xfrm>
            <a:off x="457200" y="1485900"/>
            <a:ext cx="822960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374151"/>
                </a:solidFill>
                <a:ea typeface="Arial" pitchFamily="34" charset="-122"/>
                <a:cs typeface="Arial" pitchFamily="34" charset="-120"/>
              </a:rPr>
              <a:t>Multi-disciplinary Approach for DC</a:t>
            </a:r>
            <a:endParaRPr lang="en-US" sz="1350" dirty="0"/>
          </a:p>
        </p:txBody>
      </p:sp>
      <p:sp>
        <p:nvSpPr>
          <p:cNvPr id="32" name="Text 2"/>
          <p:cNvSpPr/>
          <p:nvPr/>
        </p:nvSpPr>
        <p:spPr>
          <a:xfrm>
            <a:off x="1014413" y="1964531"/>
            <a:ext cx="8402657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125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Lifelong, multidisciplinary surveillance is crucial for managing DC due to its multisystemic nature.</a:t>
            </a:r>
            <a:endParaRPr lang="en-US" sz="1125" dirty="0"/>
          </a:p>
        </p:txBody>
      </p:sp>
      <p:sp>
        <p:nvSpPr>
          <p:cNvPr id="33" name="Text 3"/>
          <p:cNvSpPr/>
          <p:nvPr/>
        </p:nvSpPr>
        <p:spPr>
          <a:xfrm>
            <a:off x="571501" y="2386013"/>
            <a:ext cx="2928491" cy="3143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Type of Screening</a:t>
            </a:r>
            <a:endParaRPr lang="en-US" sz="1013" dirty="0"/>
          </a:p>
        </p:txBody>
      </p:sp>
      <p:sp>
        <p:nvSpPr>
          <p:cNvPr id="34" name="Text 4"/>
          <p:cNvSpPr/>
          <p:nvPr/>
        </p:nvSpPr>
        <p:spPr>
          <a:xfrm>
            <a:off x="3499991" y="2386013"/>
            <a:ext cx="1551087" cy="3143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Frequency</a:t>
            </a:r>
            <a:endParaRPr lang="en-US" sz="1013" dirty="0"/>
          </a:p>
        </p:txBody>
      </p:sp>
      <p:sp>
        <p:nvSpPr>
          <p:cNvPr id="35" name="Text 5"/>
          <p:cNvSpPr/>
          <p:nvPr/>
        </p:nvSpPr>
        <p:spPr>
          <a:xfrm>
            <a:off x="5051077" y="2386013"/>
            <a:ext cx="3750023" cy="3143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b="1" dirty="0">
                <a:solidFill>
                  <a:srgbClr val="FFFFFF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Purpose</a:t>
            </a:r>
            <a:endParaRPr lang="en-US" sz="1013" dirty="0"/>
          </a:p>
        </p:txBody>
      </p:sp>
      <p:sp>
        <p:nvSpPr>
          <p:cNvPr id="36" name="Text 6"/>
          <p:cNvSpPr/>
          <p:nvPr/>
        </p:nvSpPr>
        <p:spPr>
          <a:xfrm>
            <a:off x="742951" y="2728913"/>
            <a:ext cx="1735529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Complete Blood Count</a:t>
            </a:r>
            <a:endParaRPr lang="en-US" sz="1013" dirty="0"/>
          </a:p>
        </p:txBody>
      </p:sp>
      <p:sp>
        <p:nvSpPr>
          <p:cNvPr id="37" name="Text 7"/>
          <p:cNvSpPr/>
          <p:nvPr/>
        </p:nvSpPr>
        <p:spPr>
          <a:xfrm>
            <a:off x="3499992" y="2700338"/>
            <a:ext cx="1861304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Regular basis</a:t>
            </a:r>
            <a:endParaRPr lang="en-US" sz="1013" dirty="0"/>
          </a:p>
        </p:txBody>
      </p:sp>
      <p:sp>
        <p:nvSpPr>
          <p:cNvPr id="38" name="Text 8"/>
          <p:cNvSpPr/>
          <p:nvPr/>
        </p:nvSpPr>
        <p:spPr>
          <a:xfrm>
            <a:off x="5051078" y="2700338"/>
            <a:ext cx="4500027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Monitor for bone marrow failure</a:t>
            </a:r>
            <a:endParaRPr lang="en-US" sz="1013" dirty="0"/>
          </a:p>
        </p:txBody>
      </p:sp>
      <p:sp>
        <p:nvSpPr>
          <p:cNvPr id="39" name="Text 9"/>
          <p:cNvSpPr/>
          <p:nvPr/>
        </p:nvSpPr>
        <p:spPr>
          <a:xfrm>
            <a:off x="771525" y="2986088"/>
            <a:ext cx="1961629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Pulmonary Function Tests</a:t>
            </a:r>
            <a:endParaRPr lang="en-US" sz="1013" dirty="0"/>
          </a:p>
        </p:txBody>
      </p:sp>
      <p:sp>
        <p:nvSpPr>
          <p:cNvPr id="40" name="Text 10"/>
          <p:cNvSpPr/>
          <p:nvPr/>
        </p:nvSpPr>
        <p:spPr>
          <a:xfrm>
            <a:off x="3499992" y="2957513"/>
            <a:ext cx="1861304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Regular basis</a:t>
            </a:r>
            <a:endParaRPr lang="en-US" sz="1013" dirty="0"/>
          </a:p>
        </p:txBody>
      </p:sp>
      <p:sp>
        <p:nvSpPr>
          <p:cNvPr id="41" name="Text 11"/>
          <p:cNvSpPr/>
          <p:nvPr/>
        </p:nvSpPr>
        <p:spPr>
          <a:xfrm>
            <a:off x="5051078" y="2957513"/>
            <a:ext cx="4500027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Detect pulmonary fibrosis</a:t>
            </a:r>
            <a:endParaRPr lang="en-US" sz="1013" dirty="0"/>
          </a:p>
        </p:txBody>
      </p:sp>
      <p:sp>
        <p:nvSpPr>
          <p:cNvPr id="42" name="Text 12"/>
          <p:cNvSpPr/>
          <p:nvPr/>
        </p:nvSpPr>
        <p:spPr>
          <a:xfrm>
            <a:off x="742950" y="3243263"/>
            <a:ext cx="1573054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Bone Marrow Biopsy</a:t>
            </a:r>
            <a:endParaRPr lang="en-US" sz="1013" dirty="0"/>
          </a:p>
        </p:txBody>
      </p:sp>
      <p:sp>
        <p:nvSpPr>
          <p:cNvPr id="43" name="Text 13"/>
          <p:cNvSpPr/>
          <p:nvPr/>
        </p:nvSpPr>
        <p:spPr>
          <a:xfrm>
            <a:off x="3499991" y="3214688"/>
            <a:ext cx="1551087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As needed</a:t>
            </a:r>
            <a:endParaRPr lang="en-US" sz="1013" dirty="0"/>
          </a:p>
        </p:txBody>
      </p:sp>
      <p:sp>
        <p:nvSpPr>
          <p:cNvPr id="44" name="Text 14"/>
          <p:cNvSpPr/>
          <p:nvPr/>
        </p:nvSpPr>
        <p:spPr>
          <a:xfrm>
            <a:off x="5051078" y="3214688"/>
            <a:ext cx="4500027" cy="2571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dirty="0">
                <a:solidFill>
                  <a:srgbClr val="000000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Assess for myelodysplastic syndrome</a:t>
            </a:r>
            <a:endParaRPr lang="en-US" sz="1013" dirty="0"/>
          </a:p>
        </p:txBody>
      </p:sp>
      <p:sp>
        <p:nvSpPr>
          <p:cNvPr id="45" name="Text 15"/>
          <p:cNvSpPr/>
          <p:nvPr/>
        </p:nvSpPr>
        <p:spPr>
          <a:xfrm>
            <a:off x="542925" y="3614738"/>
            <a:ext cx="8058150" cy="2286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800"/>
              </a:lnSpc>
            </a:pPr>
            <a:r>
              <a:rPr lang="en-US" sz="1350" b="1" dirty="0">
                <a:solidFill>
                  <a:srgbClr val="1F2937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Treatment Considerations</a:t>
            </a:r>
            <a:endParaRPr lang="en-US" sz="1350" dirty="0"/>
          </a:p>
        </p:txBody>
      </p:sp>
      <p:sp>
        <p:nvSpPr>
          <p:cNvPr id="46" name="Text 16"/>
          <p:cNvSpPr/>
          <p:nvPr/>
        </p:nvSpPr>
        <p:spPr>
          <a:xfrm>
            <a:off x="985838" y="3871913"/>
            <a:ext cx="262318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Hematologic Complications</a:t>
            </a:r>
            <a:endParaRPr lang="en-US" sz="1013" dirty="0"/>
          </a:p>
        </p:txBody>
      </p:sp>
      <p:sp>
        <p:nvSpPr>
          <p:cNvPr id="47" name="Text 17"/>
          <p:cNvSpPr/>
          <p:nvPr/>
        </p:nvSpPr>
        <p:spPr>
          <a:xfrm>
            <a:off x="985837" y="4071938"/>
            <a:ext cx="2185988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Androgen therapy or allogeneic stem cell transplantation</a:t>
            </a:r>
            <a:endParaRPr lang="en-US" sz="900" dirty="0"/>
          </a:p>
        </p:txBody>
      </p:sp>
      <p:sp>
        <p:nvSpPr>
          <p:cNvPr id="48" name="Text 18"/>
          <p:cNvSpPr/>
          <p:nvPr/>
        </p:nvSpPr>
        <p:spPr>
          <a:xfrm>
            <a:off x="3700463" y="3871913"/>
            <a:ext cx="262318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Pulmonary Fibrosis</a:t>
            </a:r>
            <a:endParaRPr lang="en-US" sz="1013" dirty="0"/>
          </a:p>
        </p:txBody>
      </p:sp>
      <p:sp>
        <p:nvSpPr>
          <p:cNvPr id="49" name="Text 19"/>
          <p:cNvSpPr/>
          <p:nvPr/>
        </p:nvSpPr>
        <p:spPr>
          <a:xfrm>
            <a:off x="3700462" y="4071938"/>
            <a:ext cx="2185988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Pulmonary rehabilitation and lung transplantation</a:t>
            </a:r>
            <a:endParaRPr lang="en-US" sz="900" dirty="0"/>
          </a:p>
        </p:txBody>
      </p:sp>
      <p:sp>
        <p:nvSpPr>
          <p:cNvPr id="50" name="Text 20"/>
          <p:cNvSpPr/>
          <p:nvPr/>
        </p:nvSpPr>
        <p:spPr>
          <a:xfrm>
            <a:off x="6415088" y="3871913"/>
            <a:ext cx="2623185" cy="20002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575"/>
              </a:lnSpc>
            </a:pPr>
            <a:r>
              <a:rPr lang="en-US" sz="1013" b="1" dirty="0">
                <a:solidFill>
                  <a:srgbClr val="374151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Cancer Screening</a:t>
            </a:r>
            <a:endParaRPr lang="en-US" sz="1013" dirty="0"/>
          </a:p>
        </p:txBody>
      </p:sp>
      <p:sp>
        <p:nvSpPr>
          <p:cNvPr id="51" name="Text 21"/>
          <p:cNvSpPr/>
          <p:nvPr/>
        </p:nvSpPr>
        <p:spPr>
          <a:xfrm>
            <a:off x="6415087" y="4071938"/>
            <a:ext cx="2185988" cy="342900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350"/>
              </a:lnSpc>
            </a:pPr>
            <a:r>
              <a:rPr lang="en-US" sz="900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Regular surveillance for hematological malignancies</a:t>
            </a:r>
            <a:endParaRPr lang="en-US" sz="900" dirty="0"/>
          </a:p>
        </p:txBody>
      </p:sp>
      <p:sp>
        <p:nvSpPr>
          <p:cNvPr id="52" name="Text 22"/>
          <p:cNvSpPr/>
          <p:nvPr/>
        </p:nvSpPr>
        <p:spPr>
          <a:xfrm>
            <a:off x="457201" y="5772150"/>
            <a:ext cx="3502670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Dyskeratosis Congenita: A Rare Telomere Biology Disorder</a:t>
            </a:r>
            <a:endParaRPr lang="en-US" sz="788" dirty="0"/>
          </a:p>
        </p:txBody>
      </p:sp>
      <p:sp>
        <p:nvSpPr>
          <p:cNvPr id="53" name="Text 23"/>
          <p:cNvSpPr/>
          <p:nvPr/>
        </p:nvSpPr>
        <p:spPr>
          <a:xfrm>
            <a:off x="8462107" y="5772150"/>
            <a:ext cx="269632" cy="142875"/>
          </a:xfrm>
          <a:prstGeom prst="rect">
            <a:avLst/>
          </a:prstGeom>
          <a:noFill/>
          <a:ln/>
        </p:spPr>
        <p:txBody>
          <a:bodyPr vert="horz" wrap="square" lIns="0" tIns="0" rIns="0" bIns="0" rtlCol="0" anchor="t"/>
          <a:lstStyle/>
          <a:p>
            <a:pPr>
              <a:lnSpc>
                <a:spcPts val="1125"/>
              </a:lnSpc>
            </a:pPr>
            <a:r>
              <a:rPr lang="en-US" sz="788" dirty="0">
                <a:solidFill>
                  <a:srgbClr val="4B5563"/>
                </a:solidFill>
                <a:latin typeface="ui-sans-serif" pitchFamily="34" charset="0"/>
                <a:ea typeface="ui-sans-serif" pitchFamily="34" charset="-122"/>
                <a:cs typeface="ui-sans-serif" pitchFamily="34" charset="-120"/>
              </a:rPr>
              <a:t>9/10</a:t>
            </a:r>
            <a:endParaRPr lang="en-US" sz="788" dirty="0"/>
          </a:p>
        </p:txBody>
      </p:sp>
    </p:spTree>
    <p:extLst>
      <p:ext uri="{BB962C8B-B14F-4D97-AF65-F5344CB8AC3E}">
        <p14:creationId xmlns:p14="http://schemas.microsoft.com/office/powerpoint/2010/main" val="489704881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F3F053A-81FE-734B-BD79-22D043F0F3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260648"/>
            <a:ext cx="3657600" cy="423738"/>
          </a:xfrm>
        </p:spPr>
        <p:txBody>
          <a:bodyPr/>
          <a:lstStyle/>
          <a:p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Pathophysiology</a:t>
            </a:r>
            <a:endParaRPr lang="el-GR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6E019B-8EA2-294A-A38F-B60F6C520AC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980728"/>
            <a:ext cx="3657600" cy="3951288"/>
          </a:xfrm>
        </p:spPr>
        <p:txBody>
          <a:bodyPr/>
          <a:lstStyle/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 telomeres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↓ 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Activation of p53 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Early apoptosis 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New somatic mutation → malignancy </a:t>
            </a:r>
          </a:p>
          <a:p>
            <a:pPr marL="114300" indent="0" algn="ctr">
              <a:buNone/>
            </a:pP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BB7CD399-BB54-794C-84B5-968C184C155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99992" y="282327"/>
            <a:ext cx="3657600" cy="402059"/>
          </a:xfrm>
        </p:spPr>
        <p:txBody>
          <a:bodyPr/>
          <a:lstStyle/>
          <a:p>
            <a:r>
              <a:rPr lang="en-US" altLang="en-US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Telomeres</a:t>
            </a:r>
            <a:endParaRPr lang="el-GR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0DCA22-F05E-9241-86BD-474AF9F285E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499992" y="980728"/>
            <a:ext cx="3657600" cy="3951288"/>
          </a:xfrm>
        </p:spPr>
        <p:txBody>
          <a:bodyPr/>
          <a:lstStyle/>
          <a:p>
            <a:pPr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Characteristic amino acid repeats (TTAGGG) at chromosome ends</a:t>
            </a:r>
          </a:p>
          <a:p>
            <a:pPr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They protect the integrity of chromosomes during the replication phase</a:t>
            </a:r>
          </a:p>
          <a:p>
            <a:pPr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Telomere length is kept unaffected by the action of </a:t>
            </a:r>
            <a:r>
              <a:rPr lang="en-US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telomerase</a:t>
            </a:r>
            <a:endParaRPr lang="el-GR" altLang="en-US" sz="1800" b="1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l-GR" dirty="0"/>
          </a:p>
        </p:txBody>
      </p:sp>
      <p:pic>
        <p:nvPicPr>
          <p:cNvPr id="7" name="Content Placeholder 3">
            <a:extLst>
              <a:ext uri="{FF2B5EF4-FFF2-40B4-BE49-F238E27FC236}">
                <a16:creationId xmlns:a16="http://schemas.microsoft.com/office/drawing/2014/main" id="{6E9DF03D-C3C8-754D-83A5-66B986CA6A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7176" y="3965851"/>
            <a:ext cx="3960440" cy="2525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706482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6FF6D7-E0ED-A744-AE96-282509919B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3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Telomerase</a:t>
            </a:r>
            <a:endParaRPr lang="el-GR" altLang="en-US" b="1" dirty="0">
              <a:solidFill>
                <a:srgbClr val="FF0000"/>
              </a:solidFill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  <p:sp>
        <p:nvSpPr>
          <p:cNvPr id="77826" name="Content Placeholder 2">
            <a:extLst>
              <a:ext uri="{FF2B5EF4-FFF2-40B4-BE49-F238E27FC236}">
                <a16:creationId xmlns:a16="http://schemas.microsoft.com/office/drawing/2014/main" id="{F0214D58-42FA-C04F-9CE6-32C39212AD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34156" y="1120775"/>
            <a:ext cx="8066088" cy="1804169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Enzyme complex of ribonucleoproteins, responsible for maintaining the length of telomeres.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↑ expression in tissues with intense regenerative activity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It consists of 5 components: TERC, TERT,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Dyskerin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NOP10, NHP2</a:t>
            </a:r>
            <a:endParaRPr lang="el-GR" altLang="en-US" sz="20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77827" name="Content Placeholder 6">
            <a:extLst>
              <a:ext uri="{FF2B5EF4-FFF2-40B4-BE49-F238E27FC236}">
                <a16:creationId xmlns:a16="http://schemas.microsoft.com/office/drawing/2014/main" id="{EB9FDA2D-724B-8D4B-AC12-6319DFCEB578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39552" y="2827744"/>
            <a:ext cx="6816923" cy="3719106"/>
          </a:xfr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23126F-9055-3043-A949-667E6CE0C9A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874DE9-0644-7F41-AF99-B4D664A7CC4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Average life expectancy: 49 years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Cause of death: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Marrow failure (70% - third decade)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Development of malignancies (10 - 15%) 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Pulmonary disease (10%)</a:t>
            </a:r>
          </a:p>
        </p:txBody>
      </p:sp>
    </p:spTree>
    <p:extLst>
      <p:ext uri="{BB962C8B-B14F-4D97-AF65-F5344CB8AC3E}">
        <p14:creationId xmlns:p14="http://schemas.microsoft.com/office/powerpoint/2010/main" val="2380604124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CF5503-0826-914D-ADFD-F45BD517B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106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Inheritance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2298079-3CC7-E04A-9619-8CC22B5F608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340768"/>
            <a:ext cx="7620000" cy="5060032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18 genes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Types of inheritance 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X-linked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DKC1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Autosomal dominant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TERC, TINF2 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Autosomal recessive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CTC1, NHP2, NOP10, PARN, WRAP53 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Autosomal recessive or dominant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ACD, RTEL1, and TERT 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De novo mutations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Severe clinical phenotype: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DKC1, TINF2, RTEL1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Delayed diagnosis: </a:t>
            </a:r>
            <a:r>
              <a:rPr lang="en-US" sz="2000" b="1" i="1" dirty="0">
                <a:solidFill>
                  <a:srgbClr val="0070C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TERC, TERT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(mucosal manifestations may be absent)</a:t>
            </a:r>
          </a:p>
        </p:txBody>
      </p:sp>
    </p:spTree>
    <p:extLst>
      <p:ext uri="{BB962C8B-B14F-4D97-AF65-F5344CB8AC3E}">
        <p14:creationId xmlns:p14="http://schemas.microsoft.com/office/powerpoint/2010/main" val="213934536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le 1">
            <a:extLst>
              <a:ext uri="{FF2B5EF4-FFF2-40B4-BE49-F238E27FC236}">
                <a16:creationId xmlns:a16="http://schemas.microsoft.com/office/drawing/2014/main" id="{EF8D6679-3D4A-F646-9F43-FCF8AA66E37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95536" y="188913"/>
            <a:ext cx="7581652" cy="8636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IBMFs</a:t>
            </a:r>
            <a:endParaRPr lang="el-GR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0482" name="Content Placeholder 2">
            <a:extLst>
              <a:ext uri="{FF2B5EF4-FFF2-40B4-BE49-F238E27FC236}">
                <a16:creationId xmlns:a16="http://schemas.microsoft.com/office/drawing/2014/main" id="{7B4973A3-2EDE-174C-BB0F-06FC0592F999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268413"/>
            <a:ext cx="7978775" cy="4968875"/>
          </a:xfrm>
        </p:spPr>
        <p:txBody>
          <a:bodyPr/>
          <a:lstStyle/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Fanconi anemia (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FA)</a:t>
            </a:r>
            <a:endParaRPr lang="el-GR" altLang="en-US" sz="2000" i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Dyskeratosis Congenita (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DC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Shwachman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– Diamond syndrome (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SDS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Diamond -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Blackfan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anemia (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DBA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Congenital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Amagakaryocytic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thrombocytopenia (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CAMT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TAR syndrome (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hrombocytopenia –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bsent 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adius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Severe congenital neutropenia (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SCN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Congenital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</a:rPr>
              <a:t>dyserythropoietic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anemias (</a:t>
            </a:r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CDA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  <a:p>
            <a:pPr eaLnBrk="1" hangingPunct="1"/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GATA 2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deficiency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r>
              <a:rPr lang="en-US" altLang="en-US" sz="2000" i="1" dirty="0">
                <a:latin typeface="Arial" panose="020B0604020202020204" pitchFamily="34" charset="0"/>
                <a:ea typeface="ＭＳ Ｐゴシック" panose="020B0600070205080204" pitchFamily="34" charset="-128"/>
              </a:rPr>
              <a:t>SAMD9/SAMD9L</a:t>
            </a:r>
            <a:endParaRPr lang="el-GR" altLang="en-US" sz="2000" i="1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n-US" altLang="en-US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eaLnBrk="1" hangingPunct="1"/>
            <a:endParaRPr lang="el-GR" altLang="en-US" dirty="0">
              <a:latin typeface="Garamond" panose="02020404030301010803" pitchFamily="18" charset="0"/>
              <a:ea typeface="ＭＳ Ｐゴシック" panose="020B0600070205080204" pitchFamily="34" charset="-128"/>
            </a:endParaRPr>
          </a:p>
        </p:txBody>
      </p:sp>
    </p:spTree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le 1">
            <a:extLst>
              <a:ext uri="{FF2B5EF4-FFF2-40B4-BE49-F238E27FC236}">
                <a16:creationId xmlns:a16="http://schemas.microsoft.com/office/drawing/2014/main" id="{3C00924D-4C02-5445-8EED-67C77A3EAB9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60648"/>
            <a:ext cx="4104456" cy="56197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28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X-linked recessive</a:t>
            </a:r>
            <a:endParaRPr lang="el-GR" altLang="en-US" sz="28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2946" name="Content Placeholder 2">
            <a:extLst>
              <a:ext uri="{FF2B5EF4-FFF2-40B4-BE49-F238E27FC236}">
                <a16:creationId xmlns:a16="http://schemas.microsoft.com/office/drawing/2014/main" id="{802100C3-2072-C944-9D09-5775944E4F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07505" y="1125538"/>
            <a:ext cx="4007296" cy="5472112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most severe form with early clinical manifestations </a:t>
            </a:r>
          </a:p>
          <a:p>
            <a:pPr eaLnBrk="1" hangingPunct="1"/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DKC1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(Xq28)→</a:t>
            </a:r>
            <a:r>
              <a:rPr lang="en-US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Dyskerin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expressed in all tissues and along with snoRNAs: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uracil→pseudouracil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conversion of rRNA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Process important for the synthesis of ribosomes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interacts with the RNA component of telomerase (TERC)</a:t>
            </a:r>
          </a:p>
          <a:p>
            <a:pPr eaLnBrk="1" hangingPunct="1"/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6" name="Picture 4">
            <a:extLst>
              <a:ext uri="{FF2B5EF4-FFF2-40B4-BE49-F238E27FC236}">
                <a16:creationId xmlns:a16="http://schemas.microsoft.com/office/drawing/2014/main" id="{9993C95B-12F8-FB45-85AF-1FCAE94EF63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4612034" y="718341"/>
            <a:ext cx="4104134" cy="48525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ABF72401-BCFC-5046-999D-B719F351E72C}"/>
              </a:ext>
            </a:extLst>
          </p:cNvPr>
          <p:cNvSpPr txBox="1"/>
          <p:nvPr/>
        </p:nvSpPr>
        <p:spPr>
          <a:xfrm>
            <a:off x="5364088" y="6228318"/>
            <a:ext cx="301877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b="1" dirty="0"/>
              <a:t>Savage, Hematology 2022</a:t>
            </a:r>
          </a:p>
        </p:txBody>
      </p:sp>
    </p:spTree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le 1">
            <a:extLst>
              <a:ext uri="{FF2B5EF4-FFF2-40B4-BE49-F238E27FC236}">
                <a16:creationId xmlns:a16="http://schemas.microsoft.com/office/drawing/2014/main" id="{D137A413-F72A-A54D-BB3E-C1B69E215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7897688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Autosomal recessive inheritance</a:t>
            </a:r>
            <a:endParaRPr lang="el-GR" altLang="en-US" sz="40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84994" name="Content Placeholder 2">
            <a:extLst>
              <a:ext uri="{FF2B5EF4-FFF2-40B4-BE49-F238E27FC236}">
                <a16:creationId xmlns:a16="http://schemas.microsoft.com/office/drawing/2014/main" id="{ACFF1D6F-9FDD-8440-8B5F-20A62B802F4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79512" y="1700808"/>
            <a:ext cx="3657600" cy="3951288"/>
          </a:xfrm>
        </p:spPr>
        <p:txBody>
          <a:bodyPr/>
          <a:lstStyle/>
          <a:p>
            <a:pPr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Homozygous mutation in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TERT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S.Hoyeraal-Hreidarsson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growth disorders 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neurological disorders 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bone marrow failure</a:t>
            </a:r>
          </a:p>
          <a:p>
            <a:pPr lvl="1" eaLnBrk="1" hangingPunct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Immunodeficiency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" name="Main graphic">
            <a:extLst>
              <a:ext uri="{FF2B5EF4-FFF2-40B4-BE49-F238E27FC236}">
                <a16:creationId xmlns:a16="http://schemas.microsoft.com/office/drawing/2014/main" id="{C6C1A6E5-6E3C-6C44-83E4-BD10F426F07B}"/>
              </a:ext>
            </a:extLst>
          </p:cNvPr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1700808"/>
            <a:ext cx="4680520" cy="4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D549F7E-0798-F447-8513-EA2D9E43B1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341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Sporadic cases</a:t>
            </a:r>
            <a:r>
              <a:rPr lang="el-GR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- </a:t>
            </a:r>
            <a:r>
              <a:rPr lang="en-US" altLang="en-US" sz="4000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Shelterin</a:t>
            </a:r>
            <a:r>
              <a:rPr lang="en-US" altLang="en-US" sz="4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endParaRPr lang="el-GR" altLang="en-US" sz="40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7042" name="Content Placeholder 2">
            <a:extLst>
              <a:ext uri="{FF2B5EF4-FFF2-40B4-BE49-F238E27FC236}">
                <a16:creationId xmlns:a16="http://schemas.microsoft.com/office/drawing/2014/main" id="{CE6EC4E1-EF08-6040-86B8-1ECE34B99FC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850" y="1125538"/>
            <a:ext cx="3790950" cy="5000625"/>
          </a:xfrm>
        </p:spPr>
        <p:txBody>
          <a:bodyPr/>
          <a:lstStyle/>
          <a:p>
            <a:pPr marL="514350" indent="-514350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Complex of 6 proteins </a:t>
            </a:r>
          </a:p>
          <a:p>
            <a:pPr marL="514350" indent="-514350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Protection of telomeres from unnecessary action of the DNA-repair mechanism </a:t>
            </a:r>
          </a:p>
          <a:p>
            <a:pPr marL="514350" indent="-514350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 mutation in a protein of the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Shelterin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complex (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TINF2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 has been found in DC patients.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87043" name="Content Placeholder 2">
            <a:extLst>
              <a:ext uri="{FF2B5EF4-FFF2-40B4-BE49-F238E27FC236}">
                <a16:creationId xmlns:a16="http://schemas.microsoft.com/office/drawing/2014/main" id="{A82ADE44-C8A1-0340-9CFB-E21765CC6FD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68358" y="1125537"/>
            <a:ext cx="3721100" cy="5000625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This particular mutation leads to the creation of extremely short telomeres and is accompanied by a severe clinical picture: 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Hoyeraal-Hreidarsson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 s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Growth disorders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Neurological disorders bone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Bone marrow failure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Immunodeficiency </a:t>
            </a:r>
          </a:p>
          <a:p>
            <a:r>
              <a:rPr lang="en-US" sz="2000" b="1" dirty="0" err="1">
                <a:latin typeface="Arial" panose="020B0604020202020204" pitchFamily="34" charset="0"/>
                <a:cs typeface="Arial" panose="020B0604020202020204" pitchFamily="34" charset="0"/>
              </a:rPr>
              <a:t>Revesz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. S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Retinopathy (exudations)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IUGR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Bone marrow failure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CNS calcifications</a:t>
            </a:r>
            <a:endParaRPr lang="en-US" altLang="en-US" sz="1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87044" name="Content Placeholder 6">
            <a:extLst>
              <a:ext uri="{FF2B5EF4-FFF2-40B4-BE49-F238E27FC236}">
                <a16:creationId xmlns:a16="http://schemas.microsoft.com/office/drawing/2014/main" id="{18E0C97E-9F89-114D-953D-01CF3145E85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7183" y="3873501"/>
            <a:ext cx="4321175" cy="247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89" name="Content Placeholder 4">
            <a:extLst>
              <a:ext uri="{FF2B5EF4-FFF2-40B4-BE49-F238E27FC236}">
                <a16:creationId xmlns:a16="http://schemas.microsoft.com/office/drawing/2014/main" id="{E98BB7B0-C66C-5D43-BE52-966AF0ECFB4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2700" y="908050"/>
            <a:ext cx="8304213" cy="4465638"/>
          </a:xfrm>
        </p:spPr>
      </p:pic>
      <p:sp>
        <p:nvSpPr>
          <p:cNvPr id="89090" name="2 - TextBox">
            <a:extLst>
              <a:ext uri="{FF2B5EF4-FFF2-40B4-BE49-F238E27FC236}">
                <a16:creationId xmlns:a16="http://schemas.microsoft.com/office/drawing/2014/main" id="{E5CA8EA2-AE52-404D-B733-21F7D83A66D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072188" y="928688"/>
            <a:ext cx="669925" cy="261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100" b="1"/>
              <a:t>20-25%</a:t>
            </a:r>
            <a:endParaRPr lang="el-GR" altLang="en-US" sz="1100" b="1"/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52CC4D7F-A08B-1C49-B6BE-B7B2E514AB0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23928" y="1628800"/>
            <a:ext cx="4680520" cy="4392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Down Arrow 1">
            <a:extLst>
              <a:ext uri="{FF2B5EF4-FFF2-40B4-BE49-F238E27FC236}">
                <a16:creationId xmlns:a16="http://schemas.microsoft.com/office/drawing/2014/main" id="{C077147B-BFA5-F243-801A-60DEC9F4E818}"/>
              </a:ext>
            </a:extLst>
          </p:cNvPr>
          <p:cNvSpPr/>
          <p:nvPr/>
        </p:nvSpPr>
        <p:spPr>
          <a:xfrm rot="19589910">
            <a:off x="7452320" y="2564904"/>
            <a:ext cx="288032" cy="576064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Down Arrow 5">
            <a:extLst>
              <a:ext uri="{FF2B5EF4-FFF2-40B4-BE49-F238E27FC236}">
                <a16:creationId xmlns:a16="http://schemas.microsoft.com/office/drawing/2014/main" id="{05A0D75E-E60E-7641-9994-0F3B6F593936}"/>
              </a:ext>
            </a:extLst>
          </p:cNvPr>
          <p:cNvSpPr/>
          <p:nvPr/>
        </p:nvSpPr>
        <p:spPr>
          <a:xfrm>
            <a:off x="4716016" y="3284984"/>
            <a:ext cx="216024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7" name="Down Arrow 6">
            <a:extLst>
              <a:ext uri="{FF2B5EF4-FFF2-40B4-BE49-F238E27FC236}">
                <a16:creationId xmlns:a16="http://schemas.microsoft.com/office/drawing/2014/main" id="{F48FE744-C4FD-D14D-B7C0-00D866B6F88A}"/>
              </a:ext>
            </a:extLst>
          </p:cNvPr>
          <p:cNvSpPr/>
          <p:nvPr/>
        </p:nvSpPr>
        <p:spPr>
          <a:xfrm>
            <a:off x="5868137" y="4653136"/>
            <a:ext cx="216024" cy="288032"/>
          </a:xfrm>
          <a:prstGeom prst="down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6" grpId="0" animBg="1"/>
      <p:bldP spid="7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Placeholder 5">
            <a:extLst>
              <a:ext uri="{FF2B5EF4-FFF2-40B4-BE49-F238E27FC236}">
                <a16:creationId xmlns:a16="http://schemas.microsoft.com/office/drawing/2014/main" id="{2177778B-4985-8A4E-B2E5-0B046AB8E77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253100" y="275845"/>
            <a:ext cx="4153272" cy="639762"/>
          </a:xfrm>
        </p:spPr>
        <p:txBody>
          <a:bodyPr/>
          <a:lstStyle/>
          <a:p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 of the disease</a:t>
            </a: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FCD3364E-86F1-F54B-B722-E9BA66A2BDE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179512" y="1124744"/>
            <a:ext cx="4153272" cy="3951288"/>
          </a:xfrm>
        </p:spPr>
        <p:txBody>
          <a:bodyPr/>
          <a:lstStyle/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First decade: nail-skin disorders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Second decade: bone marrow failure (90% of patients by age 30)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Rarely, bone marrow failure precedes skin manifestations </a:t>
            </a:r>
          </a:p>
          <a:p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They do not have an increased risk of AA during adolescence but the risk increases with age (CR AA 50% at age 50)</a:t>
            </a:r>
          </a:p>
          <a:p>
            <a:endParaRPr lang="en-US" dirty="0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6B8B4E-9CAA-3E49-BFC9-BE7012C53283}"/>
              </a:ext>
            </a:extLst>
          </p:cNvPr>
          <p:cNvSpPr/>
          <p:nvPr/>
        </p:nvSpPr>
        <p:spPr>
          <a:xfrm>
            <a:off x="5292080" y="453942"/>
            <a:ext cx="1654620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altLang="en-US" sz="2400" b="1" dirty="0">
                <a:solidFill>
                  <a:srgbClr val="FF0000"/>
                </a:solidFill>
                <a:cs typeface="Arial" panose="020B0604020202020204" pitchFamily="34" charset="0"/>
              </a:rPr>
              <a:t>Diagnosis</a:t>
            </a:r>
            <a:endParaRPr lang="el-GR" sz="2400" dirty="0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D0274635-3493-C442-88C1-F2390E3F85E3}"/>
              </a:ext>
            </a:extLst>
          </p:cNvPr>
          <p:cNvSpPr/>
          <p:nvPr/>
        </p:nvSpPr>
        <p:spPr>
          <a:xfrm>
            <a:off x="4427984" y="1124744"/>
            <a:ext cx="4032448" cy="424731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>
                <a:cs typeface="Arial" panose="020B0604020202020204" pitchFamily="34" charset="0"/>
              </a:rPr>
              <a:t>Classic presentation</a:t>
            </a:r>
            <a:r>
              <a:rPr lang="en-US" dirty="0">
                <a:cs typeface="Arial" panose="020B0604020202020204" pitchFamily="34" charset="0"/>
              </a:rPr>
              <a:t>: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cs typeface="Arial" panose="020B0604020202020204" pitchFamily="34" charset="0"/>
              </a:rPr>
              <a:t>Triad +/- hematological manifestations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cs typeface="Arial" panose="020B0604020202020204" pitchFamily="34" charset="0"/>
              </a:rPr>
              <a:t>1 stigma from the triad + two of the remaining morphological stigmata + hypocellular BM </a:t>
            </a:r>
          </a:p>
          <a:p>
            <a:r>
              <a:rPr lang="en-US" b="1" dirty="0">
                <a:cs typeface="Arial" panose="020B0604020202020204" pitchFamily="34" charset="0"/>
              </a:rPr>
              <a:t>'Silent carriers</a:t>
            </a:r>
            <a:r>
              <a:rPr lang="en-US" dirty="0">
                <a:cs typeface="Arial" panose="020B0604020202020204" pitchFamily="34" charset="0"/>
              </a:rPr>
              <a:t>': people with no stigmata or hematological abnormalities who carry the same mutation as a patient in the family – need follow-up </a:t>
            </a:r>
          </a:p>
          <a:p>
            <a:r>
              <a:rPr lang="en-US" b="1" dirty="0">
                <a:cs typeface="Arial" panose="020B0604020202020204" pitchFamily="34" charset="0"/>
              </a:rPr>
              <a:t>Adults with "AA</a:t>
            </a:r>
            <a:r>
              <a:rPr lang="en-US" dirty="0">
                <a:cs typeface="Arial" panose="020B0604020202020204" pitchFamily="34" charset="0"/>
              </a:rPr>
              <a:t>" with mutations of the </a:t>
            </a:r>
            <a:r>
              <a:rPr lang="en-US" i="1" dirty="0">
                <a:cs typeface="Arial" panose="020B0604020202020204" pitchFamily="34" charset="0"/>
              </a:rPr>
              <a:t>TERC, TERT </a:t>
            </a:r>
            <a:r>
              <a:rPr lang="en-US" dirty="0">
                <a:cs typeface="Arial" panose="020B0604020202020204" pitchFamily="34" charset="0"/>
              </a:rPr>
              <a:t>genes </a:t>
            </a:r>
          </a:p>
          <a:p>
            <a:r>
              <a:rPr lang="en-US" dirty="0">
                <a:cs typeface="Arial" panose="020B0604020202020204" pitchFamily="34" charset="0"/>
              </a:rPr>
              <a:t>Patients with a </a:t>
            </a:r>
            <a:r>
              <a:rPr lang="en-US" b="1" dirty="0">
                <a:cs typeface="Arial" panose="020B0604020202020204" pitchFamily="34" charset="0"/>
              </a:rPr>
              <a:t>family history of pulmonary fibrosis </a:t>
            </a:r>
            <a:r>
              <a:rPr lang="en-US" i="1" dirty="0">
                <a:cs typeface="Arial" panose="020B0604020202020204" pitchFamily="34" charset="0"/>
              </a:rPr>
              <a:t>(TERT)</a:t>
            </a:r>
            <a:endParaRPr lang="el-GR" dirty="0"/>
          </a:p>
        </p:txBody>
      </p:sp>
      <p:pic>
        <p:nvPicPr>
          <p:cNvPr id="12" name="Picture 5">
            <a:extLst>
              <a:ext uri="{FF2B5EF4-FFF2-40B4-BE49-F238E27FC236}">
                <a16:creationId xmlns:a16="http://schemas.microsoft.com/office/drawing/2014/main" id="{89F4C88D-D2F2-F14E-AAB4-BB3D2CD8EE3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4400483"/>
            <a:ext cx="2016224" cy="176937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3">
            <a:extLst>
              <a:ext uri="{FF2B5EF4-FFF2-40B4-BE49-F238E27FC236}">
                <a16:creationId xmlns:a16="http://schemas.microsoft.com/office/drawing/2014/main" id="{2B8806EC-AF0A-EB45-B463-9C8F528081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8828" y="5372061"/>
            <a:ext cx="1841123" cy="13544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81232223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F31ED6C-EF1D-B64C-84C0-3C4F468C31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57200" y="345137"/>
            <a:ext cx="3657600" cy="347559"/>
          </a:xfrm>
        </p:spPr>
        <p:txBody>
          <a:bodyPr/>
          <a:lstStyle/>
          <a:p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Diagnostic tests</a:t>
            </a:r>
            <a:endParaRPr lang="el-GR" sz="2400" dirty="0"/>
          </a:p>
        </p:txBody>
      </p:sp>
      <p:sp>
        <p:nvSpPr>
          <p:cNvPr id="91138" name="Content Placeholder 2">
            <a:extLst>
              <a:ext uri="{FF2B5EF4-FFF2-40B4-BE49-F238E27FC236}">
                <a16:creationId xmlns:a16="http://schemas.microsoft.com/office/drawing/2014/main" id="{CB679548-146F-514B-9DC9-2178580BAF2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836712"/>
            <a:ext cx="3657600" cy="3951288"/>
          </a:xfrm>
        </p:spPr>
        <p:txBody>
          <a:bodyPr/>
          <a:lstStyle/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Determination of telomere length (FISH-flow cytometry) in peripheral blood lymphocytes (screening test) </a:t>
            </a:r>
          </a:p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BM aspiration /biopsy/ bone marrow cytogenetic test: cannot distinguish DC from other BFMs or MDS (not a specific diagnostic test but necessary) </a:t>
            </a:r>
          </a:p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Definite diagnosis: disease-related genes</a:t>
            </a:r>
            <a:endParaRPr lang="el-GR" altLang="en-US" sz="1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D59FF6-0908-B643-B89D-2F814BB487D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421579" y="260648"/>
            <a:ext cx="3657600" cy="432048"/>
          </a:xfrm>
        </p:spPr>
        <p:txBody>
          <a:bodyPr/>
          <a:lstStyle/>
          <a:p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Treatment-follow up</a:t>
            </a:r>
            <a:endParaRPr lang="el-GR" sz="2400" dirty="0"/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F8F9963F-C9DC-B042-85FC-B9A26C90A77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556450" y="882701"/>
            <a:ext cx="3657600" cy="5430682"/>
          </a:xfrm>
        </p:spPr>
        <p:txBody>
          <a:bodyPr/>
          <a:lstStyle/>
          <a:p>
            <a:pPr eaLnBrk="1" hangingPunct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Oxymetholone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(0.5-1.0 mg/kg/day) </a:t>
            </a:r>
          </a:p>
          <a:p>
            <a:pPr eaLnBrk="1" hangingPunct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EPO, G-CSF 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(without oxymetholone – splenic rupture)</a:t>
            </a:r>
          </a:p>
          <a:p>
            <a:pPr lvl="1"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FBC, imaging and biochemical evaluation of liver function every 3 months </a:t>
            </a:r>
          </a:p>
          <a:p>
            <a:pPr lvl="1"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Annual check-up with BM aspirate/biopsy/cytogenetics</a:t>
            </a:r>
          </a:p>
          <a:p>
            <a:pPr lvl="1"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Screening for epithelial cancers </a:t>
            </a:r>
          </a:p>
          <a:p>
            <a:pPr eaLnBrk="1" hangingPunct="1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Allogeneic HSCT </a:t>
            </a:r>
          </a:p>
          <a:p>
            <a:pPr lvl="1"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serious respiratory complications, avoid use of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busulphan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radiation (annual check-up of pulmonary functions) </a:t>
            </a:r>
          </a:p>
          <a:p>
            <a:pPr lvl="1"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Ideal candidate: no pulmonary involvement, available compatible relative donor </a:t>
            </a:r>
          </a:p>
          <a:p>
            <a:pPr eaLnBrk="1" hangingPunct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Gene therapy ???</a:t>
            </a:r>
            <a:endParaRPr lang="el-GR" altLang="en-US" sz="1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marL="114300" indent="0">
              <a:buNone/>
            </a:pPr>
            <a:endParaRPr lang="el-GR" dirty="0"/>
          </a:p>
        </p:txBody>
      </p:sp>
      <p:pic>
        <p:nvPicPr>
          <p:cNvPr id="8" name="Picture 2">
            <a:extLst>
              <a:ext uri="{FF2B5EF4-FFF2-40B4-BE49-F238E27FC236}">
                <a16:creationId xmlns:a16="http://schemas.microsoft.com/office/drawing/2014/main" id="{5F206803-C382-0A4A-8B76-F1DA9DB8309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77072"/>
            <a:ext cx="3642653" cy="22099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E41F4D94-8057-EA4F-A378-E172AABC5BFC}"/>
              </a:ext>
            </a:extLst>
          </p:cNvPr>
          <p:cNvSpPr txBox="1"/>
          <p:nvPr/>
        </p:nvSpPr>
        <p:spPr>
          <a:xfrm>
            <a:off x="4356489" y="6503388"/>
            <a:ext cx="4057521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sz="1400" dirty="0" err="1"/>
              <a:t>Niewisch</a:t>
            </a:r>
            <a:r>
              <a:rPr lang="en-US" altLang="en-US" sz="1400" dirty="0"/>
              <a:t> and Savage</a:t>
            </a:r>
            <a:r>
              <a:rPr lang="en-US" altLang="en-US" sz="1400" i="1" dirty="0"/>
              <a:t>, Expert Rev </a:t>
            </a:r>
            <a:r>
              <a:rPr lang="en-US" altLang="en-US" sz="1400" i="1" dirty="0" err="1"/>
              <a:t>Hematol</a:t>
            </a:r>
            <a:r>
              <a:rPr lang="en-US" altLang="en-US" sz="1400" i="1" dirty="0"/>
              <a:t> 2022</a:t>
            </a:r>
          </a:p>
        </p:txBody>
      </p:sp>
    </p:spTree>
  </p:cSld>
  <p:clrMapOvr>
    <a:masterClrMapping/>
  </p:clrMapOvr>
  <p:transition/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2884A7A-BE2C-A042-B08E-4534FA9BA6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Shwachman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– Diamond s.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622C03D-E262-DB4D-8C8D-8493EE336E5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1964 : Children with malabsorption and neutropenia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Autosomal recessive inheritance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M/F 1.48:1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Incidence: 1/350000 births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It is characterized by: </a:t>
            </a: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Pancreatic exocrine insufficiency</a:t>
            </a: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Neutropenia </a:t>
            </a: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Bone marrow failure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(20% pancytopenia), MDS, AML (25%, M:F=3:1) </a:t>
            </a:r>
          </a:p>
          <a:p>
            <a:pPr lvl="1"/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Physical abnormalities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 stature (50%) </a:t>
            </a:r>
          </a:p>
          <a:p>
            <a:pPr lvl="2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metaphyseal chondrodysplasia (25%)</a:t>
            </a:r>
          </a:p>
        </p:txBody>
      </p:sp>
    </p:spTree>
    <p:extLst>
      <p:ext uri="{BB962C8B-B14F-4D97-AF65-F5344CB8AC3E}">
        <p14:creationId xmlns:p14="http://schemas.microsoft.com/office/powerpoint/2010/main" val="3106500814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281" name="Picture 3" descr="metaph chondrod">
            <a:extLst>
              <a:ext uri="{FF2B5EF4-FFF2-40B4-BE49-F238E27FC236}">
                <a16:creationId xmlns:a16="http://schemas.microsoft.com/office/drawing/2014/main" id="{7807CC3A-36ED-4B40-8CD1-0B95BDBBE80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0747" r="-70747"/>
          <a:stretch>
            <a:fillRect/>
          </a:stretch>
        </p:blipFill>
        <p:spPr>
          <a:xfrm>
            <a:off x="457200" y="620713"/>
            <a:ext cx="7620000" cy="5780087"/>
          </a:xfrm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70CD63-2F0A-3244-8B01-23C3844B32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850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Clinical presentation </a:t>
            </a:r>
          </a:p>
        </p:txBody>
      </p:sp>
      <p:sp>
        <p:nvSpPr>
          <p:cNvPr id="98306" name="Content Placeholder 2">
            <a:extLst>
              <a:ext uri="{FF2B5EF4-FFF2-40B4-BE49-F238E27FC236}">
                <a16:creationId xmlns:a16="http://schemas.microsoft.com/office/drawing/2014/main" id="{6762D8CF-3AD9-1C47-8E23-1BEB02C772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484313"/>
            <a:ext cx="7354888" cy="5184775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Delayed growth from infancy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 stature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Hepatomegaly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Abnormalities of the ribs 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Syndactyly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Abnormalities of the palate 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Tooth dysplasia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Neurodevelopmental disorders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E1EECD-EBBE-D741-84E6-ED1E4417B62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699866-422C-344D-9124-C06E04645EA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1536192"/>
            <a:ext cx="7427168" cy="506116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Neutropenia: persistent stable in 1/3, intermittent 2/3 of patients (+/- other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cytopenias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↑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HbF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↑MCV)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20% pancytopenia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Exocrine pancreatic function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Serum trypsinogen ↓(&lt;3 years)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Serum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Isoamylase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↓ (&gt;3 years)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Fatty infiltration of the pancreas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Molecular testing</a:t>
            </a:r>
          </a:p>
          <a:p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800381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Rectangle 2">
            <a:extLst>
              <a:ext uri="{FF2B5EF4-FFF2-40B4-BE49-F238E27FC236}">
                <a16:creationId xmlns:a16="http://schemas.microsoft.com/office/drawing/2014/main" id="{10A9D614-C26F-3C49-B94D-15BF80B260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468313" y="476250"/>
            <a:ext cx="7775575" cy="64928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Fanconi anemia</a:t>
            </a:r>
          </a:p>
        </p:txBody>
      </p:sp>
      <p:sp>
        <p:nvSpPr>
          <p:cNvPr id="24578" name="Rectangle 3">
            <a:extLst>
              <a:ext uri="{FF2B5EF4-FFF2-40B4-BE49-F238E27FC236}">
                <a16:creationId xmlns:a16="http://schemas.microsoft.com/office/drawing/2014/main" id="{155C72E7-71FA-2F49-ADAC-DBA8150D2695}"/>
              </a:ext>
            </a:extLst>
          </p:cNvPr>
          <p:cNvSpPr>
            <a:spLocks noGrp="1"/>
          </p:cNvSpPr>
          <p:nvPr>
            <p:ph type="body" sz="half" idx="1"/>
          </p:nvPr>
        </p:nvSpPr>
        <p:spPr>
          <a:xfrm>
            <a:off x="250825" y="1700212"/>
            <a:ext cx="3817119" cy="3168947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altLang="en-US" sz="2000" b="1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Guido Fanconi </a:t>
            </a: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Swiss pediatrician</a:t>
            </a: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,1892-1979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 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r>
              <a:rPr lang="el-GR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	</a:t>
            </a:r>
            <a:r>
              <a:rPr lang="en-US" altLang="en-US" sz="2000" b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1927,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3 siblings</a:t>
            </a:r>
            <a: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: 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Pancytopenia</a:t>
            </a: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Short stature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/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café au </a:t>
            </a:r>
            <a:r>
              <a:rPr lang="en-US" altLang="en-US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lait</a:t>
            </a:r>
            <a:r>
              <a:rPr lang="en-US" altLang="en-US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spots</a:t>
            </a:r>
            <a:endParaRPr lang="el-GR" altLang="en-US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altLang="en-US" sz="28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24579" name="Picture 4" descr="fanconi">
            <a:extLst>
              <a:ext uri="{FF2B5EF4-FFF2-40B4-BE49-F238E27FC236}">
                <a16:creationId xmlns:a16="http://schemas.microsoft.com/office/drawing/2014/main" id="{6CCDB7CB-E9FB-3649-A9FA-516C32E4BD03}"/>
              </a:ext>
            </a:extLst>
          </p:cNvPr>
          <p:cNvPicPr>
            <a:picLocks noGrp="1" noChangeAspect="1" noChangeArrowheads="1"/>
          </p:cNvPicPr>
          <p:nvPr>
            <p:ph sz="quarter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260975" y="620713"/>
            <a:ext cx="3121025" cy="3168650"/>
          </a:xfrm>
        </p:spPr>
      </p:pic>
      <p:sp>
        <p:nvSpPr>
          <p:cNvPr id="24580" name="Text Box 5">
            <a:extLst>
              <a:ext uri="{FF2B5EF4-FFF2-40B4-BE49-F238E27FC236}">
                <a16:creationId xmlns:a16="http://schemas.microsoft.com/office/drawing/2014/main" id="{A9E03418-DCCE-7441-BC04-9B208A608078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6491288"/>
            <a:ext cx="6172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altLang="en-US">
                <a:cs typeface="Arial" panose="020B0604020202020204" pitchFamily="34" charset="0"/>
              </a:rPr>
              <a:t>Alter, FA101 (2006)</a:t>
            </a:r>
          </a:p>
        </p:txBody>
      </p:sp>
      <p:pic>
        <p:nvPicPr>
          <p:cNvPr id="24581" name="Picture 6">
            <a:extLst>
              <a:ext uri="{FF2B5EF4-FFF2-40B4-BE49-F238E27FC236}">
                <a16:creationId xmlns:a16="http://schemas.microsoft.com/office/drawing/2014/main" id="{54972E91-1D86-5B4D-BB29-4B747A72B14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87366" y="2924471"/>
            <a:ext cx="3181350" cy="3889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Content Placeholder 3">
            <a:extLst>
              <a:ext uri="{FF2B5EF4-FFF2-40B4-BE49-F238E27FC236}">
                <a16:creationId xmlns:a16="http://schemas.microsoft.com/office/drawing/2014/main" id="{18B60F0C-6370-D946-9639-02BFD9E24425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040589977"/>
              </p:ext>
            </p:extLst>
          </p:nvPr>
        </p:nvGraphicFramePr>
        <p:xfrm>
          <a:off x="4932040" y="1078182"/>
          <a:ext cx="3816424" cy="47270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3826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217816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</a:tblGrid>
              <a:tr h="907520">
                <a:tc>
                  <a:txBody>
                    <a:bodyPr/>
                    <a:lstStyle/>
                    <a:p>
                      <a:pPr algn="ctr"/>
                      <a:endParaRPr lang="el-G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GENE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endParaRPr lang="el-GR" sz="2400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  <a:p>
                      <a:pPr algn="ctr"/>
                      <a:r>
                        <a:rPr lang="en-US" sz="2400" dirty="0">
                          <a:solidFill>
                            <a:srgbClr val="FF0000"/>
                          </a:solidFill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FREQUENCY</a:t>
                      </a: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2801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SBDS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92%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2801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EFL1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&lt;1%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72801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DNAJC21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&lt;1%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728010">
                <a:tc>
                  <a:txBody>
                    <a:bodyPr/>
                    <a:lstStyle/>
                    <a:p>
                      <a:pPr algn="ctr"/>
                      <a:r>
                        <a:rPr lang="en-US" sz="2400" b="1" i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SRP54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&lt;1%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907520"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Unknown mutation</a:t>
                      </a:r>
                    </a:p>
                  </a:txBody>
                  <a:tcPr marT="45726" marB="45726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l-GR" sz="2400" b="1" dirty="0">
                          <a:latin typeface="Arial" panose="020B0604020202020204" pitchFamily="34" charset="0"/>
                          <a:cs typeface="Arial" panose="020B0604020202020204" pitchFamily="34" charset="0"/>
                        </a:rPr>
                        <a:t>&lt;10%</a:t>
                      </a:r>
                      <a:endParaRPr lang="en-US" sz="2400" b="1" dirty="0">
                        <a:latin typeface="Arial" panose="020B0604020202020204" pitchFamily="34" charset="0"/>
                        <a:cs typeface="Arial" panose="020B0604020202020204" pitchFamily="34" charset="0"/>
                      </a:endParaRPr>
                    </a:p>
                  </a:txBody>
                  <a:tcPr marT="45726" marB="45726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sp>
        <p:nvSpPr>
          <p:cNvPr id="103448" name="TextBox 4">
            <a:extLst>
              <a:ext uri="{FF2B5EF4-FFF2-40B4-BE49-F238E27FC236}">
                <a16:creationId xmlns:a16="http://schemas.microsoft.com/office/drawing/2014/main" id="{74F526DA-9550-BA44-B5A6-F1298A88DC4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284663" y="6438900"/>
            <a:ext cx="37925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/>
              <a:t>Nelson A, </a:t>
            </a:r>
            <a:r>
              <a:rPr lang="en-US" altLang="en-US" b="1" i="1"/>
              <a:t>GeneReviews</a:t>
            </a:r>
            <a:r>
              <a:rPr lang="en-US" altLang="en-US" b="1"/>
              <a:t>, 2018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9231AEAA-570C-A843-A522-DE091669C54A}"/>
              </a:ext>
            </a:extLst>
          </p:cNvPr>
          <p:cNvSpPr txBox="1"/>
          <p:nvPr/>
        </p:nvSpPr>
        <p:spPr>
          <a:xfrm>
            <a:off x="323528" y="934504"/>
            <a:ext cx="3672409" cy="270843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>
                <a:cs typeface="Arial" panose="020B0604020202020204" pitchFamily="34" charset="0"/>
              </a:rPr>
              <a:t>Autosomal recessive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(2003) </a:t>
            </a:r>
            <a:r>
              <a:rPr lang="en-US" b="1" i="1" dirty="0">
                <a:cs typeface="Arial" panose="020B0604020202020204" pitchFamily="34" charset="0"/>
              </a:rPr>
              <a:t>SBDS</a:t>
            </a:r>
            <a:r>
              <a:rPr lang="en-US" dirty="0">
                <a:cs typeface="Arial" panose="020B0604020202020204" pitchFamily="34" charset="0"/>
              </a:rPr>
              <a:t> gene (7q11) 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&gt;90% of patients carry SBDS mutations </a:t>
            </a:r>
          </a:p>
          <a:p>
            <a:pPr lvl="1"/>
            <a:r>
              <a:rPr lang="en-US" b="1" i="1" dirty="0">
                <a:cs typeface="Arial" panose="020B0604020202020204" pitchFamily="34" charset="0"/>
              </a:rPr>
              <a:t>DNAJC21, EFL1 </a:t>
            </a:r>
          </a:p>
          <a:p>
            <a:r>
              <a:rPr lang="en-US" sz="2000" dirty="0">
                <a:cs typeface="Arial" panose="020B0604020202020204" pitchFamily="34" charset="0"/>
              </a:rPr>
              <a:t>Autosomal dominant </a:t>
            </a:r>
          </a:p>
          <a:p>
            <a:pPr lvl="1"/>
            <a:r>
              <a:rPr lang="en-US" dirty="0">
                <a:cs typeface="Arial" panose="020B0604020202020204" pitchFamily="34" charset="0"/>
              </a:rPr>
              <a:t> </a:t>
            </a:r>
            <a:r>
              <a:rPr lang="en-US" b="1" i="1" dirty="0">
                <a:cs typeface="Arial" panose="020B0604020202020204" pitchFamily="34" charset="0"/>
              </a:rPr>
              <a:t>SRP54 </a:t>
            </a:r>
          </a:p>
          <a:p>
            <a:r>
              <a:rPr lang="en-US" sz="2000" dirty="0">
                <a:cs typeface="Arial" panose="020B0604020202020204" pitchFamily="34" charset="0"/>
              </a:rPr>
              <a:t>All genes are related to ribosomal function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1052338F-6A4A-2E42-BE2B-39049F6505A7}"/>
              </a:ext>
            </a:extLst>
          </p:cNvPr>
          <p:cNvSpPr txBox="1"/>
          <p:nvPr/>
        </p:nvSpPr>
        <p:spPr>
          <a:xfrm>
            <a:off x="323528" y="3861048"/>
            <a:ext cx="423718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i="1" dirty="0">
                <a:cs typeface="Arial" panose="020B0604020202020204" pitchFamily="34" charset="0"/>
              </a:rPr>
              <a:t>SBDS gene</a:t>
            </a:r>
          </a:p>
          <a:p>
            <a:r>
              <a:rPr lang="en-US" sz="2000" dirty="0"/>
              <a:t>Production of a protein involved in the maturation of the 60s ribosomal subunit</a:t>
            </a:r>
          </a:p>
          <a:p>
            <a:pPr algn="ctr"/>
            <a:r>
              <a:rPr lang="en-US" sz="2000" dirty="0"/>
              <a:t> </a:t>
            </a:r>
            <a:r>
              <a:rPr lang="en-US" sz="2000" dirty="0">
                <a:solidFill>
                  <a:srgbClr val="FF0000"/>
                </a:solidFill>
              </a:rPr>
              <a:t>↓ </a:t>
            </a:r>
          </a:p>
          <a:p>
            <a:pPr algn="ctr"/>
            <a:r>
              <a:rPr lang="en-US" sz="2000" dirty="0"/>
              <a:t>Increased apoptosis and short telomeres </a:t>
            </a:r>
          </a:p>
          <a:p>
            <a:pPr algn="ctr"/>
            <a:r>
              <a:rPr lang="en-US" sz="2000" dirty="0">
                <a:solidFill>
                  <a:srgbClr val="FF0000"/>
                </a:solidFill>
              </a:rPr>
              <a:t>↓ </a:t>
            </a:r>
          </a:p>
          <a:p>
            <a:pPr algn="ctr"/>
            <a:r>
              <a:rPr lang="en-US" sz="2000" dirty="0"/>
              <a:t>Ribosome dysfunction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D7067934-1AE1-2E41-8B68-21BE46A75B8B}"/>
              </a:ext>
            </a:extLst>
          </p:cNvPr>
          <p:cNvSpPr txBox="1"/>
          <p:nvPr/>
        </p:nvSpPr>
        <p:spPr>
          <a:xfrm>
            <a:off x="443547" y="260648"/>
            <a:ext cx="346280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>
                <a:solidFill>
                  <a:srgbClr val="FF0000"/>
                </a:solidFill>
              </a:rPr>
              <a:t>Inheritance - genes</a:t>
            </a:r>
          </a:p>
        </p:txBody>
      </p:sp>
    </p:spTree>
    <p:extLst>
      <p:ext uri="{BB962C8B-B14F-4D97-AF65-F5344CB8AC3E}">
        <p14:creationId xmlns:p14="http://schemas.microsoft.com/office/powerpoint/2010/main" val="302511033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1">
            <a:extLst>
              <a:ext uri="{FF2B5EF4-FFF2-40B4-BE49-F238E27FC236}">
                <a16:creationId xmlns:a16="http://schemas.microsoft.com/office/drawing/2014/main" id="{30A185E4-3126-6243-BAE9-3F4860837B72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323850" y="333375"/>
            <a:ext cx="7704138" cy="792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algn="ctr" eaLnBrk="1" hangingPunct="1">
              <a:defRPr/>
            </a:pPr>
            <a:r>
              <a:rPr lang="en-US" altLang="en-US" sz="36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SBDS gene</a:t>
            </a:r>
            <a:r>
              <a:rPr lang="el-GR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(</a:t>
            </a: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7q11)</a:t>
            </a:r>
            <a:endParaRPr lang="el-GR" altLang="en-US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10594" name="Content Placeholder 2">
            <a:extLst>
              <a:ext uri="{FF2B5EF4-FFF2-40B4-BE49-F238E27FC236}">
                <a16:creationId xmlns:a16="http://schemas.microsoft.com/office/drawing/2014/main" id="{F93A3D0A-3293-A245-9C09-D35A63F722B6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557338"/>
            <a:ext cx="7978775" cy="3455987"/>
          </a:xfrm>
        </p:spPr>
        <p:txBody>
          <a:bodyPr/>
          <a:lstStyle/>
          <a:p>
            <a:pPr marL="114300" indent="0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Protein of the</a:t>
            </a:r>
            <a:r>
              <a:rPr lang="el-GR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60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s</a:t>
            </a:r>
            <a:r>
              <a:rPr lang="el-GR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ribosomal subunit</a:t>
            </a:r>
            <a:endParaRPr lang="el-GR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l-GR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↓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r>
              <a:rPr lang="en-US" altLang="en-US" sz="28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Ribosomal dysfunction</a:t>
            </a:r>
            <a:endParaRPr lang="el-GR" altLang="en-US" sz="2800" b="1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l-GR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↓</a:t>
            </a:r>
            <a:endParaRPr lang="en-US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28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Increased apoptosis &amp; short telomeres</a:t>
            </a:r>
            <a:endParaRPr lang="el-GR" altLang="en-US" sz="2800" dirty="0">
              <a:latin typeface="Arial" panose="020B0604020202020204" pitchFamily="34" charset="0"/>
              <a:ea typeface="ＭＳ Ｐゴシック" panose="020B0600070205080204" pitchFamily="34" charset="-128"/>
            </a:endParaRPr>
          </a:p>
          <a:p>
            <a:pPr algn="ctr" eaLnBrk="1" hangingPunct="1">
              <a:buFont typeface="Wingdings" pitchFamily="2" charset="2"/>
              <a:buNone/>
              <a:defRPr/>
            </a:pPr>
            <a:endParaRPr lang="el-GR" altLang="en-US" sz="2800" b="1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" name="Frame 1">
            <a:extLst>
              <a:ext uri="{FF2B5EF4-FFF2-40B4-BE49-F238E27FC236}">
                <a16:creationId xmlns:a16="http://schemas.microsoft.com/office/drawing/2014/main" id="{1C03E0BB-AA10-DE44-A585-7A5402DDC667}"/>
              </a:ext>
            </a:extLst>
          </p:cNvPr>
          <p:cNvSpPr/>
          <p:nvPr/>
        </p:nvSpPr>
        <p:spPr>
          <a:xfrm>
            <a:off x="1684337" y="2492896"/>
            <a:ext cx="5111750" cy="576263"/>
          </a:xfrm>
          <a:prstGeom prst="fram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81539"/>
      </p:ext>
    </p:extLst>
  </p:cSld>
  <p:clrMapOvr>
    <a:masterClrMapping/>
  </p:clrMapOvr>
  <p:transition/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FF845364-40AE-C54B-80C2-E345B1B75E3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440266" y="404664"/>
            <a:ext cx="4635789" cy="432048"/>
          </a:xfrm>
        </p:spPr>
        <p:txBody>
          <a:bodyPr/>
          <a:lstStyle/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24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Progression of the disease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793BE6-68EE-7744-B417-2EB0C7202C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311129" y="1052736"/>
            <a:ext cx="3935289" cy="180020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Average life expectancy: 36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yr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Causes of death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AML / MDS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AA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Infections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26C019-D196-B340-A7E9-59EF98E5CB6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311129" y="3068960"/>
            <a:ext cx="7753672" cy="2952328"/>
          </a:xfrm>
        </p:spPr>
        <p:txBody>
          <a:bodyPr/>
          <a:lstStyle/>
          <a:p>
            <a:pPr marL="114300" indent="0" eaLnBrk="1" hangingPunct="1"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Malabsorption → administration of pancreatic enzymes (remission in 50% of patients after 5 years of age)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Neutropenia → G-CSF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Treatment of infections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Oxymetholone 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Allogeneic HSCT (58% 2-year survival)</a:t>
            </a:r>
          </a:p>
          <a:p>
            <a:pPr eaLnBrk="1" hangingPunct="1"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Malignancies: Hematological only (MDS/AML)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95667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1">
            <a:extLst>
              <a:ext uri="{FF2B5EF4-FFF2-40B4-BE49-F238E27FC236}">
                <a16:creationId xmlns:a16="http://schemas.microsoft.com/office/drawing/2014/main" id="{3E2797E3-3CF1-1946-BDAA-E70558DBC355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74638"/>
            <a:ext cx="7761287" cy="8509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Diamond – </a:t>
            </a:r>
            <a:r>
              <a:rPr lang="en-US" altLang="en-US" b="1" dirty="0" err="1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Blackfan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anemia</a:t>
            </a:r>
            <a:endParaRPr lang="el-GR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09570" name="Content Placeholder 2">
            <a:extLst>
              <a:ext uri="{FF2B5EF4-FFF2-40B4-BE49-F238E27FC236}">
                <a16:creationId xmlns:a16="http://schemas.microsoft.com/office/drawing/2014/main" id="{47D8EFA8-6779-B642-A37A-3563D5D38864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250825" y="1341438"/>
            <a:ext cx="7978775" cy="4784725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described in 1938 (congenital aplasia of the red cell line) </a:t>
            </a:r>
          </a:p>
          <a:p>
            <a:pPr eaLnBrk="1" hangingPunct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Ribosomopathy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Annual incidence: ≈ 5/10⁶ live births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manifests  during early infancy with characteristic: selective reduction of red cell precursors,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orthochromic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macrocytic anemia, reduced %rets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5" name="Picture 4" descr="13.jpg">
            <a:extLst>
              <a:ext uri="{FF2B5EF4-FFF2-40B4-BE49-F238E27FC236}">
                <a16:creationId xmlns:a16="http://schemas.microsoft.com/office/drawing/2014/main" id="{8650DF55-A8E1-F147-B041-22DF37C74F7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861048"/>
            <a:ext cx="2951162" cy="18716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Content Placeholder 3" descr="images.jpg3.jpg">
            <a:extLst>
              <a:ext uri="{FF2B5EF4-FFF2-40B4-BE49-F238E27FC236}">
                <a16:creationId xmlns:a16="http://schemas.microsoft.com/office/drawing/2014/main" id="{3381C7AA-019C-7E4A-896F-86538D08BF1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9366" r="-29366"/>
          <a:stretch>
            <a:fillRect/>
          </a:stretch>
        </p:blipFill>
        <p:spPr>
          <a:xfrm>
            <a:off x="3740705" y="3375272"/>
            <a:ext cx="4513262" cy="2843213"/>
          </a:xfrm>
          <a:prstGeom prst="rect">
            <a:avLst/>
          </a:prstGeom>
        </p:spPr>
      </p:pic>
    </p:spTree>
  </p:cSld>
  <p:clrMapOvr>
    <a:masterClrMapping/>
  </p:clrMapOvr>
  <p:transition/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le 1">
            <a:extLst>
              <a:ext uri="{FF2B5EF4-FFF2-40B4-BE49-F238E27FC236}">
                <a16:creationId xmlns:a16="http://schemas.microsoft.com/office/drawing/2014/main" id="{0FAC77A3-FEA3-0549-BFA2-1ADDF26B41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274638"/>
            <a:ext cx="4608512" cy="63408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Clinical picture</a:t>
            </a:r>
            <a:br>
              <a:rPr lang="el-GR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r>
              <a:rPr lang="el-GR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(50%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congenital anomalies</a:t>
            </a:r>
            <a:r>
              <a:rPr lang="el-GR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)</a:t>
            </a:r>
          </a:p>
        </p:txBody>
      </p:sp>
      <p:sp>
        <p:nvSpPr>
          <p:cNvPr id="111618" name="Content Placeholder 2">
            <a:extLst>
              <a:ext uri="{FF2B5EF4-FFF2-40B4-BE49-F238E27FC236}">
                <a16:creationId xmlns:a16="http://schemas.microsoft.com/office/drawing/2014/main" id="{7B6614C7-7194-F248-97D1-FD3F08B08A3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1520" y="1124745"/>
            <a:ext cx="4825305" cy="3207226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Craniofacial malformations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Thumb malformations (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RPL5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RPL11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Cardiac abnormalities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Abnormalities of the genitourinary system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Short stature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Hydrops fetalis – mild anemia adult life</a:t>
            </a:r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20% premature birth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28 %IUGR 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11619" name="Content Placeholder 1" descr="11.jpg">
            <a:extLst>
              <a:ext uri="{FF2B5EF4-FFF2-40B4-BE49-F238E27FC236}">
                <a16:creationId xmlns:a16="http://schemas.microsoft.com/office/drawing/2014/main" id="{41E4D45B-8E4A-B849-9304-93E99B68DA61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2740" b="-12740"/>
          <a:stretch>
            <a:fillRect/>
          </a:stretch>
        </p:blipFill>
        <p:spPr>
          <a:xfrm>
            <a:off x="5219700" y="115888"/>
            <a:ext cx="2952750" cy="3632200"/>
          </a:xfrm>
        </p:spPr>
      </p:pic>
      <p:sp>
        <p:nvSpPr>
          <p:cNvPr id="111620" name="TextBox 1">
            <a:extLst>
              <a:ext uri="{FF2B5EF4-FFF2-40B4-BE49-F238E27FC236}">
                <a16:creationId xmlns:a16="http://schemas.microsoft.com/office/drawing/2014/main" id="{738A04D2-8D33-674D-87FE-12BB5E7E9D7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931568" y="4365104"/>
            <a:ext cx="3529013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sz="2000" dirty="0"/>
              <a:t>Genotype-phenotype correlation: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RPS19</a:t>
            </a:r>
            <a:r>
              <a:rPr lang="en-US" sz="2000" dirty="0"/>
              <a:t>: fewer stigmata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b="1" i="1" dirty="0"/>
              <a:t>RPL5</a:t>
            </a:r>
            <a:r>
              <a:rPr lang="en-US" sz="2000" dirty="0"/>
              <a:t>: more stigmata</a:t>
            </a:r>
            <a:endParaRPr lang="en-US" altLang="en-US" sz="2000" dirty="0"/>
          </a:p>
        </p:txBody>
      </p:sp>
      <p:pic>
        <p:nvPicPr>
          <p:cNvPr id="7" name="Picture 2" descr="12.jpg">
            <a:extLst>
              <a:ext uri="{FF2B5EF4-FFF2-40B4-BE49-F238E27FC236}">
                <a16:creationId xmlns:a16="http://schemas.microsoft.com/office/drawing/2014/main" id="{BBB33E91-D4F6-384B-9CFD-C97D3F493F7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8003" y="4320718"/>
            <a:ext cx="2592338" cy="22975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689" name="Content Placeholder 7">
            <a:extLst>
              <a:ext uri="{FF2B5EF4-FFF2-40B4-BE49-F238E27FC236}">
                <a16:creationId xmlns:a16="http://schemas.microsoft.com/office/drawing/2014/main" id="{44445197-7824-664B-AFFB-800BD896B2E9}"/>
              </a:ext>
            </a:extLst>
          </p:cNvPr>
          <p:cNvPicPr>
            <a:picLocks noGrp="1" noChangeAspect="1" noChangeArrowheads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65150" y="1536700"/>
            <a:ext cx="3441700" cy="4589463"/>
          </a:xfrm>
        </p:spPr>
      </p:pic>
      <p:pic>
        <p:nvPicPr>
          <p:cNvPr id="114690" name="Content Placeholder 9">
            <a:extLst>
              <a:ext uri="{FF2B5EF4-FFF2-40B4-BE49-F238E27FC236}">
                <a16:creationId xmlns:a16="http://schemas.microsoft.com/office/drawing/2014/main" id="{AACBDA40-9129-E64F-A5DA-760879DEFBAA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0" y="908050"/>
            <a:ext cx="3441700" cy="4589463"/>
          </a:xfrm>
        </p:spPr>
      </p:pic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35F7D26-6449-1642-A6F9-CB40F1E92FF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Diagnostic criteria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7A6C747-5EEB-B34A-AC9D-FAB8D6F2FB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Orthochromic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, macrocytic anemia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↓ Rets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Normal bone marrow cellularity  with red cell line reduction only (EB&lt;5%)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WBC: Normal or ↗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Platelets Normal or ↗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eADA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activity (75-90% of non-transfused patients)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↑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F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↑ EPO</a:t>
            </a:r>
          </a:p>
        </p:txBody>
      </p:sp>
    </p:spTree>
    <p:extLst>
      <p:ext uri="{BB962C8B-B14F-4D97-AF65-F5344CB8AC3E}">
        <p14:creationId xmlns:p14="http://schemas.microsoft.com/office/powerpoint/2010/main" val="556783027"/>
      </p:ext>
    </p:extLst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E3E2CA5-295D-DF41-8872-E85271F64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Pathophysiology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2395356-C319-5148-BCDC-115A54E58A0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Disorder of ribosomal subunit assembly and function</a:t>
            </a:r>
          </a:p>
          <a:p>
            <a:pPr lvl="1" algn="ctr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40S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 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RPS19, RPS17, RPS24 </a:t>
            </a:r>
          </a:p>
          <a:p>
            <a:pPr lvl="1" algn="ctr">
              <a:buFont typeface="Wingdings" pitchFamily="2" charset="2"/>
              <a:buChar char="ü"/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60S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-</a:t>
            </a: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RPL35A, RPL5, RPL11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p53 gene activation and cell destruction 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Unbalanced globulin/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heme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ratio </a:t>
            </a:r>
          </a:p>
          <a:p>
            <a:pPr marL="114300" indent="0" algn="ctr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</a:p>
          <a:p>
            <a:pPr marL="114300" indent="0" algn="ctr">
              <a:buNone/>
            </a:pPr>
            <a:r>
              <a:rPr lang="en-US" sz="2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APOPTOSIS</a:t>
            </a:r>
          </a:p>
        </p:txBody>
      </p:sp>
    </p:spTree>
    <p:extLst>
      <p:ext uri="{BB962C8B-B14F-4D97-AF65-F5344CB8AC3E}">
        <p14:creationId xmlns:p14="http://schemas.microsoft.com/office/powerpoint/2010/main" val="2585245760"/>
      </p:ext>
    </p:extLst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785" name="Content Placeholder 4">
            <a:extLst>
              <a:ext uri="{FF2B5EF4-FFF2-40B4-BE49-F238E27FC236}">
                <a16:creationId xmlns:a16="http://schemas.microsoft.com/office/drawing/2014/main" id="{A31EC33B-9929-E748-A9CF-7B40970539C4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620713"/>
            <a:ext cx="7620000" cy="5689600"/>
          </a:xfrm>
        </p:spPr>
      </p:pic>
      <p:sp>
        <p:nvSpPr>
          <p:cNvPr id="118786" name="TextBox 6">
            <a:extLst>
              <a:ext uri="{FF2B5EF4-FFF2-40B4-BE49-F238E27FC236}">
                <a16:creationId xmlns:a16="http://schemas.microsoft.com/office/drawing/2014/main" id="{668FD6AC-3463-3641-84D0-6A8BCF974763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6572250"/>
            <a:ext cx="2951163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 i="1"/>
              <a:t>Da Costa L, et al. Blood 2020</a:t>
            </a: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7B5E9F-72D4-3943-8CF5-41A345C1D0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8098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Inheritance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30167B-531E-934A-8F01-6B8D463AB3F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978" y="1340768"/>
            <a:ext cx="7620000" cy="4800600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Autosomal dominant trait (20 gen.) </a:t>
            </a:r>
          </a:p>
          <a:p>
            <a:pPr lvl="1">
              <a:buFont typeface="Wingdings" pitchFamily="2" charset="2"/>
              <a:buChar char="ü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RPS19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(DBA 1) - </a:t>
            </a:r>
            <a:r>
              <a:rPr lang="en-US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25%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of patients </a:t>
            </a:r>
          </a:p>
          <a:p>
            <a:pPr lvl="1">
              <a:buFont typeface="Wingdings" pitchFamily="2" charset="2"/>
              <a:buChar char="ü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RPL5, RPL11, RPS10, RPL35A, RPS26, RPS 24, RPS 17, RPS 7, RPL 19, RPL 26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70% of patients carry mutations in </a:t>
            </a: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6 RP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genes (</a:t>
            </a:r>
            <a:r>
              <a:rPr lang="en-US" i="1" u="sng" dirty="0">
                <a:latin typeface="Arial" panose="020B0604020202020204" pitchFamily="34" charset="0"/>
                <a:cs typeface="Arial" panose="020B0604020202020204" pitchFamily="34" charset="0"/>
              </a:rPr>
              <a:t>RPS19, PRL5, RPS26, RPL11, RPL35a, RPS24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X-linked Inheritance: </a:t>
            </a:r>
          </a:p>
          <a:p>
            <a:pPr lvl="1">
              <a:buFont typeface="Wingdings" pitchFamily="2" charset="2"/>
              <a:buChar char="ü"/>
            </a:pPr>
            <a:r>
              <a:rPr lang="en-US" i="1" dirty="0">
                <a:latin typeface="Arial" panose="020B0604020202020204" pitchFamily="34" charset="0"/>
                <a:cs typeface="Arial" panose="020B0604020202020204" pitchFamily="34" charset="0"/>
              </a:rPr>
              <a:t>GATA 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 Transcriptional hemopoietic factor that regulates the maturation of the red and MGC series. Only hematologic manifestations without morphological stigmata  (a few cases)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 novo mutations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25-40% of patients: unknown mutations</a:t>
            </a:r>
          </a:p>
        </p:txBody>
      </p:sp>
    </p:spTree>
    <p:extLst>
      <p:ext uri="{BB962C8B-B14F-4D97-AF65-F5344CB8AC3E}">
        <p14:creationId xmlns:p14="http://schemas.microsoft.com/office/powerpoint/2010/main" val="291933879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Title 1">
            <a:extLst>
              <a:ext uri="{FF2B5EF4-FFF2-40B4-BE49-F238E27FC236}">
                <a16:creationId xmlns:a16="http://schemas.microsoft.com/office/drawing/2014/main" id="{CC76CA7B-308A-9D42-A8F7-CDB19A5FFEE1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468313" y="260350"/>
            <a:ext cx="7975600" cy="7921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Fanconi anemia</a:t>
            </a:r>
            <a:endParaRPr lang="el-GR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27650" name="Content Placeholder 2">
            <a:extLst>
              <a:ext uri="{FF2B5EF4-FFF2-40B4-BE49-F238E27FC236}">
                <a16:creationId xmlns:a16="http://schemas.microsoft.com/office/drawing/2014/main" id="{F9927CC5-A095-6348-8B7D-C667923582CE}"/>
              </a:ext>
            </a:extLst>
          </p:cNvPr>
          <p:cNvSpPr>
            <a:spLocks noGrp="1"/>
          </p:cNvSpPr>
          <p:nvPr>
            <p:ph idx="4294967295"/>
          </p:nvPr>
        </p:nvSpPr>
        <p:spPr>
          <a:xfrm>
            <a:off x="179388" y="1268413"/>
            <a:ext cx="8078787" cy="4464050"/>
          </a:xfrm>
        </p:spPr>
        <p:txBody>
          <a:bodyPr/>
          <a:lstStyle/>
          <a:p>
            <a:pPr eaLnBrk="1" hangingPunct="1"/>
            <a:r>
              <a:rPr lang="el-GR" sz="2000" dirty="0">
                <a:latin typeface="Arial" panose="020B0604020202020204" pitchFamily="34" charset="0"/>
                <a:cs typeface="Arial" panose="020B0604020202020204" pitchFamily="34" charset="0"/>
              </a:rPr>
              <a:t>23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Inherited with: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Autosomal recessive trait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X-linked recessive trait 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(FANCB)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Autosomal dominant trait </a:t>
            </a:r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(RAD51)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First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haematological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manifestation: cytopenia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characterized by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chromosomal instability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and an </a:t>
            </a:r>
            <a:r>
              <a:rPr lang="en-US" sz="20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increased predisposition to malignancy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Diagnosis: the first decade of life (6.5 years)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Prevalence 1 – 5/10⁶ population </a:t>
            </a:r>
          </a:p>
          <a:p>
            <a:pPr eaLnBrk="1" hangingPunct="1"/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Europ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Registry: Prevalence 4 – 7/10⁶ live births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M/F: 1.2/1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0833" name="Content Placeholder 4">
            <a:extLst>
              <a:ext uri="{FF2B5EF4-FFF2-40B4-BE49-F238E27FC236}">
                <a16:creationId xmlns:a16="http://schemas.microsoft.com/office/drawing/2014/main" id="{A0F7FC54-7D43-B34E-8A36-BAE02FD16A2E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42988" y="265113"/>
            <a:ext cx="6408737" cy="6332537"/>
          </a:xfrm>
        </p:spPr>
      </p:pic>
      <p:sp>
        <p:nvSpPr>
          <p:cNvPr id="120834" name="TextBox 5">
            <a:extLst>
              <a:ext uri="{FF2B5EF4-FFF2-40B4-BE49-F238E27FC236}">
                <a16:creationId xmlns:a16="http://schemas.microsoft.com/office/drawing/2014/main" id="{D1688667-CBE7-D347-B574-03948AE4074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524750" y="6308725"/>
            <a:ext cx="161925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400" b="1" i="1"/>
              <a:t>Da Costa L, et al. Blood 2020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816D6C2-153A-D049-9211-541345A4ED2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2" y="274638"/>
            <a:ext cx="7620000" cy="783121"/>
          </a:xfrm>
        </p:spPr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Genetics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6DB695-F444-F343-A232-C71E263F038C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19q13.2 →</a:t>
            </a:r>
            <a:r>
              <a:rPr lang="en-US" sz="2000" b="1" i="1" dirty="0">
                <a:latin typeface="Arial" panose="020B0604020202020204" pitchFamily="34" charset="0"/>
                <a:cs typeface="Arial" panose="020B0604020202020204" pitchFamily="34" charset="0"/>
              </a:rPr>
              <a:t>RPS19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(1999)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25% of cases in the West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Encodes the RPS19 protein (145 aa) component of the 40s ribosomal subunit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Heterozygotes for this protein can be: 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Patients</a:t>
            </a:r>
          </a:p>
          <a:p>
            <a:pPr lvl="1"/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Relatives of patients without clinical manifestations who show isolated ↑e ADA</a:t>
            </a:r>
          </a:p>
        </p:txBody>
      </p:sp>
      <p:pic>
        <p:nvPicPr>
          <p:cNvPr id="5" name="Content Placeholder 3">
            <a:extLst>
              <a:ext uri="{FF2B5EF4-FFF2-40B4-BE49-F238E27FC236}">
                <a16:creationId xmlns:a16="http://schemas.microsoft.com/office/drawing/2014/main" id="{DF1E6AEB-F1CF-AF42-89D9-91E522EF429F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927600" y="2199481"/>
            <a:ext cx="2641600" cy="3263900"/>
          </a:xfr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B93A6022-866E-CB47-9D2C-5C9C6079EBF2}"/>
              </a:ext>
            </a:extLst>
          </p:cNvPr>
          <p:cNvSpPr txBox="1"/>
          <p:nvPr/>
        </p:nvSpPr>
        <p:spPr>
          <a:xfrm>
            <a:off x="2286000" y="5941814"/>
            <a:ext cx="62161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en-US" i="1" dirty="0" err="1"/>
              <a:t>Ulirsch</a:t>
            </a:r>
            <a:r>
              <a:rPr lang="en-US" altLang="en-US" i="1" dirty="0"/>
              <a:t> JC, et al. The American J of Human Genetics, 2018</a:t>
            </a:r>
          </a:p>
        </p:txBody>
      </p:sp>
    </p:spTree>
    <p:extLst>
      <p:ext uri="{BB962C8B-B14F-4D97-AF65-F5344CB8AC3E}">
        <p14:creationId xmlns:p14="http://schemas.microsoft.com/office/powerpoint/2010/main" val="280144564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itle 1">
            <a:extLst>
              <a:ext uri="{FF2B5EF4-FFF2-40B4-BE49-F238E27FC236}">
                <a16:creationId xmlns:a16="http://schemas.microsoft.com/office/drawing/2014/main" id="{15A78E87-4B11-A642-826A-2958D3B399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52400" y="260648"/>
            <a:ext cx="3962400" cy="1143000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sz="36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Complications</a:t>
            </a:r>
            <a:endParaRPr lang="el-GR" altLang="en-US" sz="36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24930" name="Content Placeholder 2">
            <a:extLst>
              <a:ext uri="{FF2B5EF4-FFF2-40B4-BE49-F238E27FC236}">
                <a16:creationId xmlns:a16="http://schemas.microsoft.com/office/drawing/2014/main" id="{9A182487-C984-9445-96D1-E78A4F9D99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157100" y="1422412"/>
            <a:ext cx="3657600" cy="4590288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Cumulative risk of developing malignancies: 20% 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lvl="1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of MDS, AML</a:t>
            </a:r>
          </a:p>
          <a:p>
            <a:pPr lvl="1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Development of non-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haematological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malignancies (osteosarcoma)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Aplastic anemia (Studies in cell cultures showed damage to all three cell lines and not just the erythrocyte)</a:t>
            </a:r>
          </a:p>
        </p:txBody>
      </p:sp>
      <p:sp>
        <p:nvSpPr>
          <p:cNvPr id="2" name="Content Placeholder 1">
            <a:extLst>
              <a:ext uri="{FF2B5EF4-FFF2-40B4-BE49-F238E27FC236}">
                <a16:creationId xmlns:a16="http://schemas.microsoft.com/office/drawing/2014/main" id="{D020044C-C9FF-6A4C-8742-626D3C0E55C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1536192"/>
            <a:ext cx="3896816" cy="4590288"/>
          </a:xfrm>
        </p:spPr>
        <p:txBody>
          <a:bodyPr/>
          <a:lstStyle/>
          <a:p>
            <a:pPr indent="-342900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Definitive diagnosis 50-70% of patients (known mutations) </a:t>
            </a:r>
          </a:p>
          <a:p>
            <a:pPr indent="-342900"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For the rest, the diagnosis is based on:</a:t>
            </a:r>
          </a:p>
          <a:p>
            <a:pPr lvl="1" indent="-342900" eaLnBrk="1" hangingPunct="1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clinical picture </a:t>
            </a:r>
          </a:p>
          <a:p>
            <a:pPr lvl="1" indent="-342900" eaLnBrk="1" hangingPunct="1">
              <a:buFont typeface="Wingdings" pitchFamily="2" charset="2"/>
              <a:buChar char="ü"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hematologic findings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Family screening for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'silent carriers’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FBC ↑ MCV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HbF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1">
              <a:buFont typeface="Wingdings" pitchFamily="2" charset="2"/>
              <a:buChar char="ü"/>
              <a:defRPr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US" sz="1600" dirty="0" err="1">
                <a:latin typeface="Arial" panose="020B0604020202020204" pitchFamily="34" charset="0"/>
                <a:cs typeface="Arial" panose="020B0604020202020204" pitchFamily="34" charset="0"/>
              </a:rPr>
              <a:t>eADA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Genetic analysis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US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C3568DAB-ED6D-9E41-8E76-E574C05F3512}"/>
              </a:ext>
            </a:extLst>
          </p:cNvPr>
          <p:cNvSpPr txBox="1"/>
          <p:nvPr/>
        </p:nvSpPr>
        <p:spPr>
          <a:xfrm>
            <a:off x="5053201" y="508982"/>
            <a:ext cx="239039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</a:rPr>
              <a:t>Diagnosis</a:t>
            </a:r>
          </a:p>
        </p:txBody>
      </p:sp>
    </p:spTree>
  </p:cSld>
  <p:clrMapOvr>
    <a:masterClrMapping/>
  </p:clrMapOvr>
  <p:transition/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F6E73C-9908-AF42-B2D2-DC0FD22D746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A480DCC-16C2-E348-B1E5-1A5F7755898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Corticosteroids (35% resistance)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Transfusion program for corticosteroid-resistant patients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Allogeneic HSCT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5 years - survival: 70%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Best donor: compatible sibling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10-25% of patients: spontaneous remission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therapy ???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9419F70-458B-F94E-8882-7B5EFB3CA5AF}"/>
              </a:ext>
            </a:extLst>
          </p:cNvPr>
          <p:cNvSpPr/>
          <p:nvPr/>
        </p:nvSpPr>
        <p:spPr>
          <a:xfrm>
            <a:off x="4427984" y="6074637"/>
            <a:ext cx="323389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411163" lvl="1" indent="0" algn="r" eaLnBrk="1" hangingPunct="1">
              <a:buFont typeface="Arial" panose="020B0604020202020204" pitchFamily="34" charset="0"/>
              <a:buNone/>
              <a:defRPr/>
            </a:pPr>
            <a:r>
              <a:rPr lang="en-US" altLang="en-US" sz="1400" b="1" i="1" dirty="0" err="1"/>
              <a:t>Depnath</a:t>
            </a:r>
            <a:r>
              <a:rPr lang="en-US" altLang="en-US" sz="1400" b="1" i="1" dirty="0"/>
              <a:t> S, et al. </a:t>
            </a:r>
            <a:r>
              <a:rPr lang="en-US" altLang="en-US" sz="1400" b="1" i="1" dirty="0" err="1"/>
              <a:t>Mol</a:t>
            </a:r>
            <a:r>
              <a:rPr lang="en-US" altLang="en-US" sz="1400" b="1" i="1" dirty="0"/>
              <a:t> </a:t>
            </a:r>
            <a:r>
              <a:rPr lang="en-US" altLang="en-US" sz="1400" b="1" i="1" dirty="0" err="1"/>
              <a:t>Ther</a:t>
            </a:r>
            <a:r>
              <a:rPr lang="en-US" altLang="en-US" sz="1400" b="1" i="1" dirty="0"/>
              <a:t> 2017</a:t>
            </a:r>
            <a:endParaRPr lang="el-GR" altLang="en-US" sz="1400" b="1" i="1" dirty="0"/>
          </a:p>
        </p:txBody>
      </p:sp>
    </p:spTree>
    <p:extLst>
      <p:ext uri="{BB962C8B-B14F-4D97-AF65-F5344CB8AC3E}">
        <p14:creationId xmlns:p14="http://schemas.microsoft.com/office/powerpoint/2010/main" val="1346545598"/>
      </p:ext>
    </p:extLst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905" name="Content Placeholder 4">
            <a:extLst>
              <a:ext uri="{FF2B5EF4-FFF2-40B4-BE49-F238E27FC236}">
                <a16:creationId xmlns:a16="http://schemas.microsoft.com/office/drawing/2014/main" id="{11F913C0-7EA7-F54B-AF66-CE00AE0017AF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57200" y="260350"/>
            <a:ext cx="7620000" cy="5981700"/>
          </a:xfr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3" name="Picture Placeholder 4">
            <a:extLst>
              <a:ext uri="{FF2B5EF4-FFF2-40B4-BE49-F238E27FC236}">
                <a16:creationId xmlns:a16="http://schemas.microsoft.com/office/drawing/2014/main" id="{94326F66-8B00-A144-8124-1C0BB7FB5A3C}"/>
              </a:ext>
            </a:extLst>
          </p:cNvPr>
          <p:cNvPicPr>
            <a:picLocks noGrp="1" noChangeAspect="1" noChangeArrowheads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8948" r="-8948"/>
          <a:stretch>
            <a:fillRect/>
          </a:stretch>
        </p:blipFill>
        <p:spPr>
          <a:xfrm>
            <a:off x="179388" y="404813"/>
            <a:ext cx="8278812" cy="6192837"/>
          </a:xfrm>
        </p:spPr>
      </p:pic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2097" name="Content Placeholder 3">
            <a:extLst>
              <a:ext uri="{FF2B5EF4-FFF2-40B4-BE49-F238E27FC236}">
                <a16:creationId xmlns:a16="http://schemas.microsoft.com/office/drawing/2014/main" id="{A6CCE641-E19A-044F-933B-9BFDEDC6D08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890" r="-7890"/>
          <a:stretch>
            <a:fillRect/>
          </a:stretch>
        </p:blipFill>
        <p:spPr>
          <a:xfrm>
            <a:off x="457200" y="404813"/>
            <a:ext cx="7620000" cy="5995987"/>
          </a:xfrm>
        </p:spPr>
      </p:pic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>
            <a:extLst>
              <a:ext uri="{FF2B5EF4-FFF2-40B4-BE49-F238E27FC236}">
                <a16:creationId xmlns:a16="http://schemas.microsoft.com/office/drawing/2014/main" id="{4FCBEAC0-B8F2-C64C-99CC-80513C92B1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0825" y="274638"/>
            <a:ext cx="7826375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Congenital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Amegakaryocytic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thrombocytopenia (CAMT)</a:t>
            </a:r>
            <a:endParaRPr lang="en-US" sz="3200" dirty="0"/>
          </a:p>
        </p:txBody>
      </p:sp>
      <p:sp>
        <p:nvSpPr>
          <p:cNvPr id="174082" name="Content Placeholder 3">
            <a:extLst>
              <a:ext uri="{FF2B5EF4-FFF2-40B4-BE49-F238E27FC236}">
                <a16:creationId xmlns:a16="http://schemas.microsoft.com/office/drawing/2014/main" id="{7EA6EFD8-F518-3348-A2D1-BB7AE4AA1A1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23850" y="1417638"/>
            <a:ext cx="7753350" cy="4983162"/>
          </a:xfrm>
        </p:spPr>
        <p:txBody>
          <a:bodyPr/>
          <a:lstStyle/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Thrombocytopenia during the first year of life due to decreased production of PLTs by the bone marrow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Physical appearance normal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BM aspirate: absence of megakaryocytes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50% of the patients develop AA by the age 5 </a:t>
            </a:r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yrs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Increased risk of MDS/AML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Both sexes equally affected</a:t>
            </a:r>
          </a:p>
          <a:p>
            <a:r>
              <a:rPr lang="en-US" altLang="en-US" sz="2000" dirty="0" err="1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Germilne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mutations of the 1p34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gene </a:t>
            </a:r>
            <a:r>
              <a:rPr lang="el-GR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c-MPL)</a:t>
            </a:r>
            <a:r>
              <a:rPr lang="en-US" altLang="en-US" sz="2000" b="1" i="1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</a:t>
            </a:r>
            <a:r>
              <a:rPr lang="en-US" altLang="en-US" sz="2000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sz="2000" dirty="0"/>
              <a:t>encoding the thrombopoietin receptor (c-MPL)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characterized by genetic heterogeneity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Autosomal recessive inheritance in some patients</a:t>
            </a:r>
            <a:endParaRPr lang="en-US" altLang="en-US" sz="2000" b="1" i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Other cell lines may be affected, CNS, heart defects, mental retardation</a:t>
            </a:r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50678C-00FA-3749-859A-1667C47FE3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77875"/>
          </a:xfrm>
        </p:spPr>
        <p:txBody>
          <a:bodyPr/>
          <a:lstStyle/>
          <a:p>
            <a:pPr>
              <a:defRPr/>
            </a:pP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Types of</a:t>
            </a:r>
            <a:r>
              <a:rPr lang="el-G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CAMT</a:t>
            </a:r>
          </a:p>
        </p:txBody>
      </p:sp>
      <p:sp>
        <p:nvSpPr>
          <p:cNvPr id="137218" name="Content Placeholder 2">
            <a:extLst>
              <a:ext uri="{FF2B5EF4-FFF2-40B4-BE49-F238E27FC236}">
                <a16:creationId xmlns:a16="http://schemas.microsoft.com/office/drawing/2014/main" id="{84437A18-0688-4D4E-B9C9-EE99077F72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268413"/>
            <a:ext cx="7620000" cy="5132387"/>
          </a:xfrm>
        </p:spPr>
        <p:txBody>
          <a:bodyPr/>
          <a:lstStyle/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 – CAMT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(Severe clinical picture)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Complete loss of function of the TPO receptor (nonsense, frameshift mutation of MPL)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Severe thrombocytopenia from birth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Early onset pancytopenia, MDS (2 years)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 – CAMT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(Moderate clinical picture)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Missense mutation of the MPL gene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Transient increase of PLTs in the first years of life and delayed onset of AA (5 years) or no occurrence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Probability of no progression to pancytopenia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III – CAMT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Damage to a gene other than MPL (RUNX1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haplo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altLang="en-US" i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1" name="Content Placeholder 2">
            <a:extLst>
              <a:ext uri="{FF2B5EF4-FFF2-40B4-BE49-F238E27FC236}">
                <a16:creationId xmlns:a16="http://schemas.microsoft.com/office/drawing/2014/main" id="{31E5ED6E-2CBF-3047-912D-9C4DA5DE7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67544" y="908721"/>
            <a:ext cx="4474840" cy="2736304"/>
          </a:xfrm>
        </p:spPr>
        <p:txBody>
          <a:bodyPr/>
          <a:lstStyle/>
          <a:p>
            <a:pPr marL="114300" indent="0" eaLnBrk="1" hangingPunct="1"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Thrombocytopenia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Elevated serum TPO levels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Normal MPV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Absence of MGC in the marrow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Detection of TPO receptor mutations</a:t>
            </a:r>
          </a:p>
          <a:p>
            <a:pPr marL="114300" indent="0" eaLnBrk="1" hangingPunct="1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8242" name="Content Placeholder 5">
            <a:extLst>
              <a:ext uri="{FF2B5EF4-FFF2-40B4-BE49-F238E27FC236}">
                <a16:creationId xmlns:a16="http://schemas.microsoft.com/office/drawing/2014/main" id="{594F7C37-EF2A-DE42-A7A2-570AD125CCF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7544" y="3789040"/>
            <a:ext cx="3297560" cy="2808312"/>
          </a:xfrm>
        </p:spPr>
        <p:txBody>
          <a:bodyPr/>
          <a:lstStyle/>
          <a:p>
            <a:pPr marL="114300" indent="0">
              <a:buNone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HSCT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Antifibrinolytic agents </a:t>
            </a:r>
          </a:p>
          <a:p>
            <a:pPr lvl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PLTs transfusions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AC310B31-8824-374B-B99C-740C733BBDBE}"/>
              </a:ext>
            </a:extLst>
          </p:cNvPr>
          <p:cNvSpPr txBox="1"/>
          <p:nvPr/>
        </p:nvSpPr>
        <p:spPr>
          <a:xfrm>
            <a:off x="4906368" y="2578259"/>
            <a:ext cx="3579826" cy="113877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114300" indent="0" eaLnBrk="1" hangingPunct="1">
              <a:buNone/>
            </a:pPr>
            <a:r>
              <a:rPr lang="en-US" sz="2800" b="1" dirty="0">
                <a:solidFill>
                  <a:srgbClr val="FF0000"/>
                </a:solidFill>
                <a:cs typeface="Arial" panose="020B0604020202020204" pitchFamily="34" charset="0"/>
              </a:rPr>
              <a:t>PROGNOSIS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30% death due to bleeding</a:t>
            </a:r>
          </a:p>
          <a:p>
            <a:pPr marL="342900" indent="-342900" eaLnBrk="1" hangingPunct="1">
              <a:buFont typeface="Arial" panose="020B0604020202020204" pitchFamily="34" charset="0"/>
              <a:buChar char="•"/>
            </a:pPr>
            <a:r>
              <a:rPr lang="en-US" sz="2000" dirty="0">
                <a:cs typeface="Arial" panose="020B0604020202020204" pitchFamily="34" charset="0"/>
              </a:rPr>
              <a:t>20% death after HSCT</a:t>
            </a:r>
            <a:endParaRPr lang="el-GR" altLang="en-US" sz="20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7" name="Content Placeholder 4">
            <a:extLst>
              <a:ext uri="{FF2B5EF4-FFF2-40B4-BE49-F238E27FC236}">
                <a16:creationId xmlns:a16="http://schemas.microsoft.com/office/drawing/2014/main" id="{13FE9A33-6ECE-EE41-AE72-BB5787B03B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821" r="22688"/>
          <a:stretch>
            <a:fillRect/>
          </a:stretch>
        </p:blipFill>
        <p:spPr>
          <a:xfrm rot="5400000">
            <a:off x="3162301" y="-1801813"/>
            <a:ext cx="1663700" cy="6797675"/>
          </a:xfrm>
        </p:spPr>
      </p:pic>
      <p:pic>
        <p:nvPicPr>
          <p:cNvPr id="29698" name="Picture 6">
            <a:extLst>
              <a:ext uri="{FF2B5EF4-FFF2-40B4-BE49-F238E27FC236}">
                <a16:creationId xmlns:a16="http://schemas.microsoft.com/office/drawing/2014/main" id="{91D5595E-9D8B-7141-876F-DBAA38F756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8771" b="6564"/>
          <a:stretch>
            <a:fillRect/>
          </a:stretch>
        </p:blipFill>
        <p:spPr bwMode="auto">
          <a:xfrm>
            <a:off x="595313" y="2481263"/>
            <a:ext cx="6797675" cy="4349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699" name="TextBox 7">
            <a:extLst>
              <a:ext uri="{FF2B5EF4-FFF2-40B4-BE49-F238E27FC236}">
                <a16:creationId xmlns:a16="http://schemas.microsoft.com/office/drawing/2014/main" id="{9DD858FD-AD1A-C149-A0D8-CC8D6E6A576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940425" y="188913"/>
            <a:ext cx="226218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/>
              <a:t>Gene Reviews </a:t>
            </a:r>
            <a:r>
              <a:rPr lang="en-US" altLang="en-US"/>
              <a:t>2021</a:t>
            </a:r>
            <a:endParaRPr lang="el-GR" altLang="en-US"/>
          </a:p>
        </p:txBody>
      </p:sp>
      <p:sp>
        <p:nvSpPr>
          <p:cNvPr id="2" name="Right Arrow 1">
            <a:extLst>
              <a:ext uri="{FF2B5EF4-FFF2-40B4-BE49-F238E27FC236}">
                <a16:creationId xmlns:a16="http://schemas.microsoft.com/office/drawing/2014/main" id="{08A3FCEF-DFED-0B43-AC6D-268E22F911D6}"/>
              </a:ext>
            </a:extLst>
          </p:cNvPr>
          <p:cNvSpPr/>
          <p:nvPr/>
        </p:nvSpPr>
        <p:spPr>
          <a:xfrm>
            <a:off x="234950" y="2708275"/>
            <a:ext cx="360363" cy="144463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6" name="Right Arrow 5">
            <a:extLst>
              <a:ext uri="{FF2B5EF4-FFF2-40B4-BE49-F238E27FC236}">
                <a16:creationId xmlns:a16="http://schemas.microsoft.com/office/drawing/2014/main" id="{AC1B131C-11BA-B54A-AFB3-44C7D55C46CE}"/>
              </a:ext>
            </a:extLst>
          </p:cNvPr>
          <p:cNvSpPr/>
          <p:nvPr/>
        </p:nvSpPr>
        <p:spPr>
          <a:xfrm>
            <a:off x="234950" y="3176588"/>
            <a:ext cx="360363" cy="1444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9" name="Right Arrow 8">
            <a:extLst>
              <a:ext uri="{FF2B5EF4-FFF2-40B4-BE49-F238E27FC236}">
                <a16:creationId xmlns:a16="http://schemas.microsoft.com/office/drawing/2014/main" id="{E38820EF-2D5B-954E-B2A2-0E2A6CE96DF7}"/>
              </a:ext>
            </a:extLst>
          </p:cNvPr>
          <p:cNvSpPr/>
          <p:nvPr/>
        </p:nvSpPr>
        <p:spPr>
          <a:xfrm>
            <a:off x="234950" y="4059238"/>
            <a:ext cx="360363" cy="144462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/>
          </a:p>
        </p:txBody>
      </p:sp>
      <p:sp>
        <p:nvSpPr>
          <p:cNvPr id="3" name="Frame 2">
            <a:extLst>
              <a:ext uri="{FF2B5EF4-FFF2-40B4-BE49-F238E27FC236}">
                <a16:creationId xmlns:a16="http://schemas.microsoft.com/office/drawing/2014/main" id="{6F9CF34E-CEE4-164B-89A3-562069FB7442}"/>
              </a:ext>
            </a:extLst>
          </p:cNvPr>
          <p:cNvSpPr/>
          <p:nvPr/>
        </p:nvSpPr>
        <p:spPr>
          <a:xfrm>
            <a:off x="5292725" y="2636838"/>
            <a:ext cx="792163" cy="260350"/>
          </a:xfrm>
          <a:prstGeom prst="frame">
            <a:avLst>
              <a:gd name="adj1" fmla="val 8511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4" name="Frame 3">
            <a:extLst>
              <a:ext uri="{FF2B5EF4-FFF2-40B4-BE49-F238E27FC236}">
                <a16:creationId xmlns:a16="http://schemas.microsoft.com/office/drawing/2014/main" id="{E0EAE86A-E942-0D48-AEFF-DA5909A1CF7D}"/>
              </a:ext>
            </a:extLst>
          </p:cNvPr>
          <p:cNvSpPr/>
          <p:nvPr/>
        </p:nvSpPr>
        <p:spPr>
          <a:xfrm>
            <a:off x="5292725" y="3176588"/>
            <a:ext cx="914400" cy="139700"/>
          </a:xfrm>
          <a:prstGeom prst="frame">
            <a:avLst>
              <a:gd name="adj1" fmla="val 3409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12" name="Frame 11">
            <a:extLst>
              <a:ext uri="{FF2B5EF4-FFF2-40B4-BE49-F238E27FC236}">
                <a16:creationId xmlns:a16="http://schemas.microsoft.com/office/drawing/2014/main" id="{8DCD7850-3BAA-9D4C-B99D-970046FC6069}"/>
              </a:ext>
            </a:extLst>
          </p:cNvPr>
          <p:cNvSpPr/>
          <p:nvPr/>
        </p:nvSpPr>
        <p:spPr>
          <a:xfrm>
            <a:off x="5292725" y="4013200"/>
            <a:ext cx="792163" cy="190500"/>
          </a:xfrm>
          <a:prstGeom prst="frame">
            <a:avLst/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52106012"/>
      </p:ext>
    </p:extLst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1CF4D21-3E07-7247-A6F1-056E7F845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00063" y="274638"/>
            <a:ext cx="8186737" cy="796925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l-GR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TAR</a:t>
            </a:r>
            <a:r>
              <a:rPr lang="el-GR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(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hrombocytopenia –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A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bsent </a:t>
            </a:r>
            <a:r>
              <a:rPr lang="en-US" altLang="en-US" sz="20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R</a:t>
            </a:r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  <a:t>adius)</a:t>
            </a:r>
            <a:br>
              <a:rPr lang="el-GR" altLang="en-US" sz="2000" dirty="0">
                <a:latin typeface="Arial" panose="020B0604020202020204" pitchFamily="34" charset="0"/>
                <a:ea typeface="ＭＳ Ｐゴシック" panose="020B0600070205080204" pitchFamily="34" charset="-128"/>
              </a:rPr>
            </a:br>
            <a:endParaRPr lang="el-GR" altLang="en-US" sz="2000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40290" name="Content Placeholder 2">
            <a:extLst>
              <a:ext uri="{FF2B5EF4-FFF2-40B4-BE49-F238E27FC236}">
                <a16:creationId xmlns:a16="http://schemas.microsoft.com/office/drawing/2014/main" id="{B4FAFFA5-0F80-A149-A7B7-134EAA4CDCF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28625" y="1143000"/>
            <a:ext cx="8258175" cy="4590256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Thrombocytopenia from birth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Absence of radius (thumbs present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of FA)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skeletal abnormalities, heart, kidney abnormalities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50% of patients are allergic to cow's milk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L/W: Increased plasma TPO with decreased MGC presence in the marrow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50-75% inherited with autosomal recessive / dominant inheritance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25% de novo mutations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Thrombocytopenia improves after 1 year of life (rare ALL, AML)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Genetic analysis: mutation in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RBM8A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 (protein synthesis – RNA-binding motif protein 8A)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Treatment: PLT transfusions, HSCT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2337" name="Content Placeholder 4">
            <a:extLst>
              <a:ext uri="{FF2B5EF4-FFF2-40B4-BE49-F238E27FC236}">
                <a16:creationId xmlns:a16="http://schemas.microsoft.com/office/drawing/2014/main" id="{97D96A23-13D1-0E40-B94B-4E0E80585050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50825" y="333375"/>
            <a:ext cx="3454400" cy="2349500"/>
          </a:xfrm>
        </p:spPr>
      </p:pic>
      <p:pic>
        <p:nvPicPr>
          <p:cNvPr id="142338" name="Picture 6">
            <a:extLst>
              <a:ext uri="{FF2B5EF4-FFF2-40B4-BE49-F238E27FC236}">
                <a16:creationId xmlns:a16="http://schemas.microsoft.com/office/drawing/2014/main" id="{9EF1CB32-C706-7648-8FE5-834BE1EC72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0307" y="2780928"/>
            <a:ext cx="3383161" cy="38073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F6D5F05-A585-1943-A184-6E3D593D08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9952" y="1124744"/>
            <a:ext cx="4011910" cy="5349213"/>
          </a:xfrm>
          <a:prstGeom prst="rect">
            <a:avLst/>
          </a:prstGeom>
        </p:spPr>
      </p:pic>
    </p:spTree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61" name="Content Placeholder 3">
            <a:extLst>
              <a:ext uri="{FF2B5EF4-FFF2-40B4-BE49-F238E27FC236}">
                <a16:creationId xmlns:a16="http://schemas.microsoft.com/office/drawing/2014/main" id="{B2E94831-FC6E-AE48-AFAD-A7CBC9BE535B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7422" b="-7422"/>
          <a:stretch>
            <a:fillRect/>
          </a:stretch>
        </p:blipFill>
        <p:spPr>
          <a:xfrm>
            <a:off x="457200" y="908050"/>
            <a:ext cx="7620000" cy="4968875"/>
          </a:xfrm>
        </p:spPr>
      </p:pic>
    </p:spTree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3170FF-4142-A74C-909B-EA2A026E517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51520" y="116632"/>
            <a:ext cx="8208912" cy="114300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Severe Congenital Neutropenia (SCN)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84BFDED-41FB-2D45-A4E7-2F4F281B59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51520" y="1484784"/>
            <a:ext cx="7620000" cy="5256584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Prevalence: 3-8.5/10</a:t>
            </a:r>
            <a:r>
              <a:rPr lang="en-US" sz="2000" baseline="30000" dirty="0"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population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characterized by: 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Frequent bacterial infections from early infancy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ANC  &lt; 0.5-0.2× 10</a:t>
            </a:r>
            <a:r>
              <a:rPr lang="en-US" baseline="30000" dirty="0"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/L</a:t>
            </a:r>
          </a:p>
          <a:p>
            <a:pPr lvl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Maturation arrest at the promyelocyte / myelocyte stage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Considered a preleukemic condition (21% develop leukemia after 10 years)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Inheritance: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Autosomal dominant:</a:t>
            </a:r>
          </a:p>
          <a:p>
            <a:pPr lvl="2" eaLnBrk="1" hangingPunct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Mutations in the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ELANE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gene (60% of cases). </a:t>
            </a:r>
          </a:p>
          <a:p>
            <a:pPr lvl="2" eaLnBrk="1" hangingPunct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Other cases are sporadic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Autosomal recessive (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Kostmann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): </a:t>
            </a:r>
          </a:p>
          <a:p>
            <a:pPr lvl="2" eaLnBrk="1" hangingPunct="1">
              <a:buFont typeface="Wingdings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Mutations in the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HAX1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gene (30% of cases)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X-linked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Sporadic cases</a:t>
            </a:r>
            <a:endParaRPr lang="el-GR" altLang="en-US" sz="1800" b="1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521258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883B51B5-809C-BE49-A9DF-BED20BE9E1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Pathophysiology</a:t>
            </a: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9D9AAA9-0FC2-BA4B-86E1-5D7A85FC46F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Mutations of </a:t>
            </a:r>
            <a:r>
              <a:rPr lang="en-US" sz="2400" i="1" dirty="0">
                <a:latin typeface="Arial" panose="020B0604020202020204" pitchFamily="34" charset="0"/>
                <a:cs typeface="Arial" panose="020B0604020202020204" pitchFamily="34" charset="0"/>
              </a:rPr>
              <a:t>ELANE, HAX1 </a:t>
            </a:r>
          </a:p>
          <a:p>
            <a:pPr marL="11430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</a:p>
          <a:p>
            <a:pPr marL="11430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Decreased expression of transcriptional factors of granulocytes</a:t>
            </a:r>
          </a:p>
          <a:p>
            <a:pPr marL="11430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The type of mutation is related to the severity of the manifestations </a:t>
            </a:r>
          </a:p>
          <a:p>
            <a:pPr marL="11430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↓ </a:t>
            </a:r>
          </a:p>
          <a:p>
            <a:pPr marL="114300" indent="0" algn="ctr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Early apoptosis of progenitor granulocyte cells</a:t>
            </a:r>
          </a:p>
        </p:txBody>
      </p:sp>
    </p:spTree>
    <p:extLst>
      <p:ext uri="{BB962C8B-B14F-4D97-AF65-F5344CB8AC3E}">
        <p14:creationId xmlns:p14="http://schemas.microsoft.com/office/powerpoint/2010/main" val="3371167274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Content Placeholder 2">
            <a:extLst>
              <a:ext uri="{FF2B5EF4-FFF2-40B4-BE49-F238E27FC236}">
                <a16:creationId xmlns:a16="http://schemas.microsoft.com/office/drawing/2014/main" id="{CCA2CA33-27B7-ED4F-B1DF-322E74C3027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692696"/>
            <a:ext cx="3657600" cy="5433784"/>
          </a:xfrm>
        </p:spPr>
        <p:txBody>
          <a:bodyPr/>
          <a:lstStyle/>
          <a:p>
            <a:pPr marL="114300" indent="0" eaLnBrk="1" hangingPunct="1">
              <a:buNone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Elastase </a:t>
            </a:r>
            <a:r>
              <a:rPr lang="el-GR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2 (</a:t>
            </a:r>
            <a:r>
              <a:rPr lang="en-US" altLang="en-US" b="1" i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ELANE</a:t>
            </a: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Serine protease produced at the promyelocyte stage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 is stored in the primary granules of neutrophils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&gt;200 mutations have been described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Specific mutations (p.C151Y, p.G214R) are associated with poor prognosis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F5CFC00-84CA-694C-A07C-5C77A9255CB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984" y="692696"/>
            <a:ext cx="4032448" cy="5433784"/>
          </a:xfrm>
        </p:spPr>
        <p:txBody>
          <a:bodyPr/>
          <a:lstStyle/>
          <a:p>
            <a:pPr marL="114300" indent="0">
              <a:buNone/>
            </a:pPr>
            <a:r>
              <a:rPr lang="en-US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Hax</a:t>
            </a: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1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en-US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Kostmann</a:t>
            </a: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s.)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Mitochondrial protein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Antiapoptotic action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Mutations of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HAX1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lead to inactivation of the related protein, depolarization of  mitochondrial membrane and release of pro-apoptotic proteins resulting in early apoptosis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Neutropenia, neurological symptoms (epilepsy, mental retardation)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21E272C-8599-1D43-A8A0-38634C8AA54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95536" y="476672"/>
            <a:ext cx="3657600" cy="5616624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Growth factor-independent protein 1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Transcription protein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Its mutations lead to: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overexpression of </a:t>
            </a:r>
            <a:r>
              <a:rPr lang="en-US" sz="1600" i="1" dirty="0">
                <a:latin typeface="Arial" panose="020B0604020202020204" pitchFamily="34" charset="0"/>
                <a:cs typeface="Arial" panose="020B0604020202020204" pitchFamily="34" charset="0"/>
              </a:rPr>
              <a:t>ELA 2</a:t>
            </a: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 and early apoptosis</a:t>
            </a:r>
          </a:p>
          <a:p>
            <a:pPr lvl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overexpression of CSF-1 and conversion of granulocytic progenitors to macrophages</a:t>
            </a:r>
          </a:p>
          <a:p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G6PC3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apoptosis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Severe neutropenia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Heart and genitourinary system defects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AE1FDE9-30C4-6F43-B307-6C8C8F7DDF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99992" y="476672"/>
            <a:ext cx="3657600" cy="4590288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WAS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Mutations in the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WAS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gene lead to: disorders in mitosis, decreased proliferation &amp; increased apoptosis of progenitor cells of the granulocytic cell line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Inheritance:X-linked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114300" indent="0">
              <a:buNone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Other proteins: </a:t>
            </a: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CD40 ligand, MAPBPIP, AP3B1, CHS1/LYST</a:t>
            </a:r>
          </a:p>
        </p:txBody>
      </p:sp>
    </p:spTree>
    <p:extLst>
      <p:ext uri="{BB962C8B-B14F-4D97-AF65-F5344CB8AC3E}">
        <p14:creationId xmlns:p14="http://schemas.microsoft.com/office/powerpoint/2010/main" val="568168046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9469CE-D5A9-CE44-A2F5-0C1C58E064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562074"/>
          </a:xfrm>
        </p:spPr>
        <p:txBody>
          <a:bodyPr/>
          <a:lstStyle/>
          <a:p>
            <a:pPr>
              <a:defRPr/>
            </a:pPr>
            <a:r>
              <a:rPr lang="en-US" sz="3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GATA 2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deficiency</a:t>
            </a:r>
          </a:p>
        </p:txBody>
      </p:sp>
      <p:sp>
        <p:nvSpPr>
          <p:cNvPr id="156674" name="Content Placeholder 2">
            <a:extLst>
              <a:ext uri="{FF2B5EF4-FFF2-40B4-BE49-F238E27FC236}">
                <a16:creationId xmlns:a16="http://schemas.microsoft.com/office/drawing/2014/main" id="{9B4A95AA-4FBD-4842-A111-F55B5001A4F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24744"/>
            <a:ext cx="7620000" cy="5419725"/>
          </a:xfrm>
        </p:spPr>
        <p:txBody>
          <a:bodyPr/>
          <a:lstStyle/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Hematopoietic transcription factor that affects the number and quality of primitive hematopoietic cells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Autosomal dominant inheritance 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Susceptibility to infections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Respiratory infection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Lymphedema </a:t>
            </a:r>
          </a:p>
          <a:p>
            <a:pPr lvl="1">
              <a:buFont typeface="Wingdings" pitchFamily="2" charset="2"/>
              <a:buChar char="ü"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Autoimmune manifestations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Predisposition to malignancy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Neutropenia and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monocytopenia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↓B, NK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BM: reduced cellularity with fibrosis, MGC line with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atypias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625" name="Content Placeholder 4">
            <a:extLst>
              <a:ext uri="{FF2B5EF4-FFF2-40B4-BE49-F238E27FC236}">
                <a16:creationId xmlns:a16="http://schemas.microsoft.com/office/drawing/2014/main" id="{D903D766-CB37-FC42-89B1-E303AA9D3457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377950" y="-1009649"/>
            <a:ext cx="5741987" cy="8139112"/>
          </a:xfrm>
        </p:spPr>
      </p:pic>
    </p:spTree>
    <p:extLst>
      <p:ext uri="{BB962C8B-B14F-4D97-AF65-F5344CB8AC3E}">
        <p14:creationId xmlns:p14="http://schemas.microsoft.com/office/powerpoint/2010/main" val="3455974239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481" name="Content Placeholder 4">
            <a:extLst>
              <a:ext uri="{FF2B5EF4-FFF2-40B4-BE49-F238E27FC236}">
                <a16:creationId xmlns:a16="http://schemas.microsoft.com/office/drawing/2014/main" id="{F232D40B-7E74-0F49-B2C4-5641DEEA95C3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793750" y="-1141413"/>
            <a:ext cx="6859588" cy="8472488"/>
          </a:xfrm>
        </p:spPr>
      </p:pic>
      <p:sp>
        <p:nvSpPr>
          <p:cNvPr id="148482" name="TextBox 5">
            <a:extLst>
              <a:ext uri="{FF2B5EF4-FFF2-40B4-BE49-F238E27FC236}">
                <a16:creationId xmlns:a16="http://schemas.microsoft.com/office/drawing/2014/main" id="{2A9FF2B5-030A-7D4C-B8D9-5CA6B0E6AB8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59338" y="6092825"/>
            <a:ext cx="3313112" cy="28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Skokowa et al. </a:t>
            </a:r>
            <a:r>
              <a:rPr lang="en-US" altLang="en-US" sz="1200" b="1" i="1"/>
              <a:t>Nat Rev Dis Primers </a:t>
            </a:r>
            <a:r>
              <a:rPr lang="en-US" altLang="en-US" sz="1200" b="1"/>
              <a:t>2018 </a:t>
            </a:r>
          </a:p>
        </p:txBody>
      </p:sp>
      <p:sp>
        <p:nvSpPr>
          <p:cNvPr id="2" name="Donut 1">
            <a:extLst>
              <a:ext uri="{FF2B5EF4-FFF2-40B4-BE49-F238E27FC236}">
                <a16:creationId xmlns:a16="http://schemas.microsoft.com/office/drawing/2014/main" id="{65A1119D-21DE-774E-9905-524F8A4C06ED}"/>
              </a:ext>
            </a:extLst>
          </p:cNvPr>
          <p:cNvSpPr/>
          <p:nvPr/>
        </p:nvSpPr>
        <p:spPr>
          <a:xfrm>
            <a:off x="-12700" y="1052513"/>
            <a:ext cx="912813" cy="360362"/>
          </a:xfrm>
          <a:prstGeom prst="donut">
            <a:avLst>
              <a:gd name="adj" fmla="val 4764"/>
            </a:avLst>
          </a:prstGeom>
          <a:solidFill>
            <a:schemeClr val="accent2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325097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Text Placeholder 1">
            <a:extLst>
              <a:ext uri="{FF2B5EF4-FFF2-40B4-BE49-F238E27FC236}">
                <a16:creationId xmlns:a16="http://schemas.microsoft.com/office/drawing/2014/main" id="{6CE6691A-4ED5-6F4F-B596-DF3A0EF31F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323528" y="476250"/>
            <a:ext cx="3791272" cy="649288"/>
          </a:xfrm>
        </p:spPr>
        <p:txBody>
          <a:bodyPr/>
          <a:lstStyle/>
          <a:p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Pathophysiology </a:t>
            </a:r>
            <a:r>
              <a:rPr lang="el-GR" altLang="en-US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 </a:t>
            </a:r>
            <a:r>
              <a:rPr lang="en-US" altLang="en-US" sz="24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FA</a:t>
            </a:r>
            <a:endParaRPr lang="en-US" altLang="en-US" sz="2400" dirty="0">
              <a:ea typeface="ＭＳ Ｐゴシック" panose="020B0600070205080204" pitchFamily="34" charset="-128"/>
            </a:endParaRPr>
          </a:p>
        </p:txBody>
      </p:sp>
      <p:sp>
        <p:nvSpPr>
          <p:cNvPr id="35842" name="Content Placeholder 2">
            <a:extLst>
              <a:ext uri="{FF2B5EF4-FFF2-40B4-BE49-F238E27FC236}">
                <a16:creationId xmlns:a16="http://schemas.microsoft.com/office/drawing/2014/main" id="{E26B9BC7-B41B-9644-8829-DFFF1D11AA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57200" y="1268413"/>
            <a:ext cx="6779096" cy="2808659"/>
          </a:xfrm>
        </p:spPr>
        <p:txBody>
          <a:bodyPr/>
          <a:lstStyle/>
          <a:p>
            <a:pPr eaLnBrk="1" hangingPunct="1">
              <a:buFont typeface="Wingdings" pitchFamily="2" charset="2"/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Chromosomal instability (fragility of chromosomes) Abnormal cell cycle kinetics (prolonged G2 phase) Increased apoptosis</a:t>
            </a:r>
          </a:p>
          <a:p>
            <a:pPr eaLnBrk="1" hangingPunct="1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Heterozygotes’ frequency: 1/300 -1/181 (US) (1/100 in Ashkenazi) </a:t>
            </a:r>
          </a:p>
          <a:p>
            <a:pPr eaLnBrk="1" hangingPunct="1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Complementation studies: </a:t>
            </a:r>
          </a:p>
          <a:p>
            <a:pPr lvl="1" eaLnBrk="1" hangingPunct="1">
              <a:buNone/>
            </a:pP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23 groups (A-Q, D1-D2) 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Autosomal recessive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X-linked: FANC-B </a:t>
            </a:r>
          </a:p>
          <a:p>
            <a:pPr lvl="1" eaLnBrk="1" hangingPunct="1">
              <a:buFont typeface="Wingdings" pitchFamily="2" charset="2"/>
              <a:buChar char="ü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Autosomal dominant: FANC-R</a:t>
            </a:r>
            <a:endParaRPr lang="en-US" altLang="en-US" sz="16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  <a:p>
            <a:pPr eaLnBrk="1" hangingPunct="1">
              <a:buFont typeface="Wingdings" pitchFamily="2" charset="2"/>
              <a:buNone/>
            </a:pP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4" name="Main graphic">
            <a:extLst>
              <a:ext uri="{FF2B5EF4-FFF2-40B4-BE49-F238E27FC236}">
                <a16:creationId xmlns:a16="http://schemas.microsoft.com/office/drawing/2014/main" id="{FC155AED-C555-9043-B82A-40B0B1E1E1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5616" y="4171333"/>
            <a:ext cx="4249948" cy="216534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820BCF81-91EF-5B49-96E6-C74D061D7FC1}"/>
              </a:ext>
            </a:extLst>
          </p:cNvPr>
          <p:cNvSpPr/>
          <p:nvPr/>
        </p:nvSpPr>
        <p:spPr>
          <a:xfrm>
            <a:off x="5292080" y="6453336"/>
            <a:ext cx="3103240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1400" i="1" spc="-1" dirty="0">
                <a:solidFill>
                  <a:srgbClr val="0054A6"/>
                </a:solidFill>
                <a:latin typeface="Arial"/>
              </a:rPr>
              <a:t>British Journal of </a:t>
            </a:r>
            <a:r>
              <a:rPr lang="en-US" sz="1400" i="1" spc="-1" dirty="0" err="1">
                <a:solidFill>
                  <a:srgbClr val="0054A6"/>
                </a:solidFill>
                <a:latin typeface="Arial"/>
              </a:rPr>
              <a:t>Haematology</a:t>
            </a:r>
            <a:r>
              <a:rPr lang="en-US" sz="1400" b="1" spc="-1" dirty="0">
                <a:solidFill>
                  <a:srgbClr val="0054A6"/>
                </a:solidFill>
                <a:latin typeface="Arial"/>
              </a:rPr>
              <a:t>, </a:t>
            </a:r>
            <a:r>
              <a:rPr lang="en-US" sz="1400" spc="-1" dirty="0">
                <a:solidFill>
                  <a:srgbClr val="0054A6"/>
                </a:solidFill>
                <a:latin typeface="Arial"/>
              </a:rPr>
              <a:t>2017</a:t>
            </a:r>
            <a:endParaRPr lang="en-US" sz="1400" spc="-1" dirty="0">
              <a:solidFill>
                <a:srgbClr val="000000"/>
              </a:solidFill>
              <a:latin typeface="Arial"/>
            </a:endParaRPr>
          </a:p>
        </p:txBody>
      </p:sp>
    </p:spTree>
  </p:cSld>
  <p:clrMapOvr>
    <a:masterClrMapping/>
  </p:clrMapOvr>
  <p:transition/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505" name="Content Placeholder 4">
            <a:extLst>
              <a:ext uri="{FF2B5EF4-FFF2-40B4-BE49-F238E27FC236}">
                <a16:creationId xmlns:a16="http://schemas.microsoft.com/office/drawing/2014/main" id="{85A91856-634E-A644-8566-20D7F41A9629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346995" y="-1051719"/>
            <a:ext cx="5592762" cy="7927975"/>
          </a:xfrm>
        </p:spPr>
      </p:pic>
      <p:sp>
        <p:nvSpPr>
          <p:cNvPr id="149506" name="TextBox 5">
            <a:extLst>
              <a:ext uri="{FF2B5EF4-FFF2-40B4-BE49-F238E27FC236}">
                <a16:creationId xmlns:a16="http://schemas.microsoft.com/office/drawing/2014/main" id="{74EEE808-2DB2-6641-BBCB-A8C099FC0B51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148263" y="6238875"/>
            <a:ext cx="316865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Skokowa et al. </a:t>
            </a:r>
            <a:r>
              <a:rPr lang="en-US" altLang="en-US" sz="1200" b="1" i="1"/>
              <a:t>Nat Rev Dis Primers </a:t>
            </a:r>
            <a:r>
              <a:rPr lang="en-US" altLang="en-US" sz="1200" b="1"/>
              <a:t>2018 </a:t>
            </a:r>
          </a:p>
        </p:txBody>
      </p:sp>
      <p:sp>
        <p:nvSpPr>
          <p:cNvPr id="2" name="Donut 1">
            <a:extLst>
              <a:ext uri="{FF2B5EF4-FFF2-40B4-BE49-F238E27FC236}">
                <a16:creationId xmlns:a16="http://schemas.microsoft.com/office/drawing/2014/main" id="{76F1C3D9-8A01-0B4C-9217-A1288204F715}"/>
              </a:ext>
            </a:extLst>
          </p:cNvPr>
          <p:cNvSpPr/>
          <p:nvPr/>
        </p:nvSpPr>
        <p:spPr>
          <a:xfrm>
            <a:off x="250825" y="260350"/>
            <a:ext cx="720725" cy="504825"/>
          </a:xfrm>
          <a:prstGeom prst="donut">
            <a:avLst>
              <a:gd name="adj" fmla="val 6414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</a:endParaRPr>
          </a:p>
        </p:txBody>
      </p:sp>
      <p:sp>
        <p:nvSpPr>
          <p:cNvPr id="3" name="Donut 2">
            <a:extLst>
              <a:ext uri="{FF2B5EF4-FFF2-40B4-BE49-F238E27FC236}">
                <a16:creationId xmlns:a16="http://schemas.microsoft.com/office/drawing/2014/main" id="{AC6CA760-5626-5942-96BE-17677E2F1CD4}"/>
              </a:ext>
            </a:extLst>
          </p:cNvPr>
          <p:cNvSpPr/>
          <p:nvPr/>
        </p:nvSpPr>
        <p:spPr>
          <a:xfrm>
            <a:off x="323850" y="1196975"/>
            <a:ext cx="647700" cy="431800"/>
          </a:xfrm>
          <a:prstGeom prst="donut">
            <a:avLst>
              <a:gd name="adj" fmla="val 8122"/>
            </a:avLst>
          </a:prstGeom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l-GR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38069223"/>
      </p:ext>
    </p:extLst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Rectangle 2">
            <a:extLst>
              <a:ext uri="{FF2B5EF4-FFF2-40B4-BE49-F238E27FC236}">
                <a16:creationId xmlns:a16="http://schemas.microsoft.com/office/drawing/2014/main" id="{4136F5AF-A105-2048-83BD-7EDA8EEAF25F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500063" y="333375"/>
            <a:ext cx="7024687" cy="1008063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Diagnosis of SCN</a:t>
            </a:r>
            <a:endParaRPr lang="el-GR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7698" name="Rectangle 3">
            <a:extLst>
              <a:ext uri="{FF2B5EF4-FFF2-40B4-BE49-F238E27FC236}">
                <a16:creationId xmlns:a16="http://schemas.microsoft.com/office/drawing/2014/main" id="{7710AAE7-51DB-AA41-A821-274E37F99E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95288" y="1557338"/>
            <a:ext cx="7489825" cy="4568825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Medical history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Clinical picture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Neutropenia on the context of a syndrome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Heart (G6PC3, TAZ)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Genitourinary (G6PC3) 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Skeletal Abnormalities, Pancreatic Dysfunction (SBDS)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Neutropenia without other abnormalities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ANC &lt; 500/</a:t>
            </a:r>
            <a:r>
              <a:rPr lang="en-US" sz="1800" dirty="0" err="1">
                <a:latin typeface="Arial" panose="020B0604020202020204" pitchFamily="34" charset="0"/>
                <a:cs typeface="Arial" panose="020B0604020202020204" pitchFamily="34" charset="0"/>
              </a:rPr>
              <a:t>μL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Typical image of bone marrow aspirate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Search for specific mutations (ELANE, HAX1)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Genetic panel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Rectangle 2">
            <a:extLst>
              <a:ext uri="{FF2B5EF4-FFF2-40B4-BE49-F238E27FC236}">
                <a16:creationId xmlns:a16="http://schemas.microsoft.com/office/drawing/2014/main" id="{EAE3157A-150F-4744-8852-7166DD7D0271}"/>
              </a:ext>
            </a:extLst>
          </p:cNvPr>
          <p:cNvSpPr>
            <a:spLocks noGrp="1" noRot="1" noChangeArrowheads="1"/>
          </p:cNvSpPr>
          <p:nvPr>
            <p:ph type="title"/>
          </p:nvPr>
        </p:nvSpPr>
        <p:spPr>
          <a:xfrm>
            <a:off x="428625" y="571500"/>
            <a:ext cx="8229600" cy="769938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</a:rPr>
              <a:t>Therapy</a:t>
            </a:r>
            <a:endParaRPr lang="el-GR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</a:endParaRPr>
          </a:p>
        </p:txBody>
      </p:sp>
      <p:sp>
        <p:nvSpPr>
          <p:cNvPr id="159746" name="Rectangle 3">
            <a:extLst>
              <a:ext uri="{FF2B5EF4-FFF2-40B4-BE49-F238E27FC236}">
                <a16:creationId xmlns:a16="http://schemas.microsoft.com/office/drawing/2014/main" id="{76323751-FC48-0448-90F8-691E955973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9750" y="1628775"/>
            <a:ext cx="7175500" cy="4497388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Treatment of infections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Administration of G-CSF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Increased risk of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leukaemia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</a:p>
          <a:p>
            <a:pPr lvl="1" eaLnBrk="1" hangingPunct="1"/>
            <a:r>
              <a:rPr lang="en-US" sz="1800" i="1" dirty="0">
                <a:latin typeface="Arial" panose="020B0604020202020204" pitchFamily="34" charset="0"/>
                <a:cs typeface="Arial" panose="020B0604020202020204" pitchFamily="34" charset="0"/>
              </a:rPr>
              <a:t>ELANE</a:t>
            </a:r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, acquired mutations of the G-CSF receptor (CSF3R)</a:t>
            </a:r>
          </a:p>
          <a:p>
            <a:pPr lvl="1" eaLnBrk="1" hangingPunct="1"/>
            <a:r>
              <a:rPr lang="en-US" sz="1800" dirty="0">
                <a:latin typeface="Arial" panose="020B0604020202020204" pitchFamily="34" charset="0"/>
                <a:cs typeface="Arial" panose="020B0604020202020204" pitchFamily="34" charset="0"/>
              </a:rPr>
              <a:t> 80% of patients who develop AML carry these mutations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HSCT: unresponsive to G-CSF, AML/MDS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therapy ???</a:t>
            </a:r>
            <a:endParaRPr lang="el-GR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  <p:transition/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DD610E-6E1D-CD4C-8280-5CD4D1BA344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131764"/>
            <a:ext cx="7620000" cy="633412"/>
          </a:xfrm>
        </p:spPr>
        <p:txBody>
          <a:bodyPr/>
          <a:lstStyle/>
          <a:p>
            <a:pPr algn="ctr"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Neutropenia algorithm</a:t>
            </a:r>
          </a:p>
        </p:txBody>
      </p:sp>
      <p:pic>
        <p:nvPicPr>
          <p:cNvPr id="164866" name="Content Placeholder 4">
            <a:extLst>
              <a:ext uri="{FF2B5EF4-FFF2-40B4-BE49-F238E27FC236}">
                <a16:creationId xmlns:a16="http://schemas.microsoft.com/office/drawing/2014/main" id="{7AE72675-8756-E645-821B-4FA5FEE07E28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 rot="5400000">
            <a:off x="1439417" y="-422720"/>
            <a:ext cx="5688010" cy="8063805"/>
          </a:xfrm>
        </p:spPr>
      </p:pic>
      <p:sp>
        <p:nvSpPr>
          <p:cNvPr id="164867" name="TextBox 5">
            <a:extLst>
              <a:ext uri="{FF2B5EF4-FFF2-40B4-BE49-F238E27FC236}">
                <a16:creationId xmlns:a16="http://schemas.microsoft.com/office/drawing/2014/main" id="{0FCA4A15-FE42-EE4C-88CE-82A7D1BDDBC0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795963" y="6453188"/>
            <a:ext cx="2519362" cy="277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200" b="1"/>
              <a:t>ASH, 2022 Educational program</a:t>
            </a:r>
          </a:p>
        </p:txBody>
      </p:sp>
    </p:spTree>
    <p:extLst>
      <p:ext uri="{BB962C8B-B14F-4D97-AF65-F5344CB8AC3E}">
        <p14:creationId xmlns:p14="http://schemas.microsoft.com/office/powerpoint/2010/main" val="2126163028"/>
      </p:ext>
    </p:extLst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1F8FCC-3D48-F54F-BFC7-A453A4D0EBB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79512" y="274638"/>
            <a:ext cx="8496944" cy="1143000"/>
          </a:xfrm>
        </p:spPr>
        <p:txBody>
          <a:bodyPr/>
          <a:lstStyle/>
          <a:p>
            <a:pPr>
              <a:defRPr/>
            </a:pP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Congenital </a:t>
            </a:r>
            <a:r>
              <a:rPr lang="en-US" sz="32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dyserythropoietic</a:t>
            </a:r>
            <a:r>
              <a:rPr lang="en-US" sz="3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anemias (CDA)</a:t>
            </a:r>
          </a:p>
        </p:txBody>
      </p:sp>
      <p:sp>
        <p:nvSpPr>
          <p:cNvPr id="161794" name="Content Placeholder 2">
            <a:extLst>
              <a:ext uri="{FF2B5EF4-FFF2-40B4-BE49-F238E27FC236}">
                <a16:creationId xmlns:a16="http://schemas.microsoft.com/office/drawing/2014/main" id="{CFB012F5-A5DD-AB42-B77C-B490CA07DB8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9512" y="1417638"/>
            <a:ext cx="8137401" cy="4983162"/>
          </a:xfrm>
        </p:spPr>
        <p:txBody>
          <a:bodyPr/>
          <a:lstStyle/>
          <a:p>
            <a:pPr marL="114300" indent="0">
              <a:buNone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Anemia and ineffective erythropoiesis: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Increased marrow cellularity and Fe deposition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Dyserythopoietic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EB with increased apoptosis of red lineage progenitor cells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Reduced %Rets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Degree of hemolysis (jaundice, LDH)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Splenomegaly</a:t>
            </a:r>
          </a:p>
          <a:p>
            <a:r>
              <a:rPr lang="en-US" altLang="en-US" sz="20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Types (I-VII) (often based on case reports)</a:t>
            </a:r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6913" name="Content Placeholder 4">
            <a:extLst>
              <a:ext uri="{FF2B5EF4-FFF2-40B4-BE49-F238E27FC236}">
                <a16:creationId xmlns:a16="http://schemas.microsoft.com/office/drawing/2014/main" id="{A88622C5-1290-4745-BF6F-A64F5DDF7C3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260350"/>
            <a:ext cx="7273925" cy="5832475"/>
          </a:xfrm>
        </p:spPr>
      </p:pic>
      <p:sp>
        <p:nvSpPr>
          <p:cNvPr id="166914" name="TextBox 5">
            <a:extLst>
              <a:ext uri="{FF2B5EF4-FFF2-40B4-BE49-F238E27FC236}">
                <a16:creationId xmlns:a16="http://schemas.microsoft.com/office/drawing/2014/main" id="{2D241B65-C475-864F-8E29-E4B05795087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067300" y="6224588"/>
            <a:ext cx="2695575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sz="1600" b="1"/>
              <a:t>Iolascon et al, </a:t>
            </a:r>
            <a:r>
              <a:rPr lang="en-US" altLang="en-US" sz="1600" b="1" i="1"/>
              <a:t>Blood </a:t>
            </a:r>
            <a:r>
              <a:rPr lang="en-US" altLang="en-US" sz="1600" b="1"/>
              <a:t>2020</a:t>
            </a:r>
          </a:p>
        </p:txBody>
      </p:sp>
    </p:spTree>
    <p:extLst>
      <p:ext uri="{BB962C8B-B14F-4D97-AF65-F5344CB8AC3E}">
        <p14:creationId xmlns:p14="http://schemas.microsoft.com/office/powerpoint/2010/main" val="3655152549"/>
      </p:ext>
    </p:extLst>
  </p:cSld>
  <p:clrMapOvr>
    <a:masterClrMapping/>
  </p:clrMapOvr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B0D6EF6-388B-6E47-8104-BDAB9A5D2F1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17153" y="260648"/>
            <a:ext cx="7620000" cy="417512"/>
          </a:xfrm>
        </p:spPr>
        <p:txBody>
          <a:bodyPr/>
          <a:lstStyle/>
          <a:p>
            <a:pPr>
              <a:defRPr/>
            </a:pPr>
            <a:r>
              <a:rPr lang="el-GR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CDA categorization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0BD9A9-430C-6F47-99E9-7DF2969A6F25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5" y="908050"/>
            <a:ext cx="3816350" cy="5689302"/>
          </a:xfrm>
        </p:spPr>
        <p:txBody>
          <a:bodyPr/>
          <a:lstStyle/>
          <a:p>
            <a:pPr marL="114300" indent="0">
              <a:buNone/>
              <a:defRPr/>
            </a:pPr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CDA I</a:t>
            </a:r>
          </a:p>
          <a:p>
            <a:pPr lvl="1"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CDAN-1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protein </a:t>
            </a:r>
          </a:p>
          <a:p>
            <a:pPr lvl="1">
              <a:defRPr/>
            </a:pPr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C15orf41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DNA repair </a:t>
            </a:r>
          </a:p>
          <a:p>
            <a:pPr lvl="2">
              <a:defRPr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Chromatin formation </a:t>
            </a:r>
          </a:p>
          <a:p>
            <a:pPr marL="411163" lvl="1" indent="0"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Inheritance: autos. rec.</a:t>
            </a:r>
          </a:p>
          <a:p>
            <a:pPr marL="411163" lvl="1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anisopoikilocytosis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(micro,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macroovalocytes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), </a:t>
            </a:r>
          </a:p>
          <a:p>
            <a:pPr marL="411163" lvl="1" indent="0">
              <a:buNone/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↑ MCV, NRBC, basophilic stippling</a:t>
            </a:r>
          </a:p>
          <a:p>
            <a:pPr marL="411163" lvl="1" indent="0">
              <a:buNone/>
              <a:defRPr/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BM: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&gt;20% binucleated EBs,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megablastic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lesions and internuclear bridges</a:t>
            </a:r>
          </a:p>
          <a:p>
            <a:pPr marL="411163" lvl="1" indent="0">
              <a:buNone/>
              <a:defRPr/>
            </a:pP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2819" name="Picture 5">
            <a:extLst>
              <a:ext uri="{FF2B5EF4-FFF2-40B4-BE49-F238E27FC236}">
                <a16:creationId xmlns:a16="http://schemas.microsoft.com/office/drawing/2014/main" id="{D26BBE3D-D854-A141-9B0D-176B7DFC67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0563" y="1556792"/>
            <a:ext cx="3383805" cy="34563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3F169C24-5662-FD49-B81A-4DB88DD7CDF0}"/>
              </a:ext>
            </a:extLst>
          </p:cNvPr>
          <p:cNvSpPr txBox="1"/>
          <p:nvPr/>
        </p:nvSpPr>
        <p:spPr>
          <a:xfrm>
            <a:off x="4500563" y="5638800"/>
            <a:ext cx="34774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cs typeface="Arial" panose="020B0604020202020204" pitchFamily="34" charset="0"/>
              </a:rPr>
              <a:t>Splenomegaly and anemia</a:t>
            </a:r>
          </a:p>
          <a:p>
            <a:r>
              <a:rPr lang="en-US" dirty="0">
                <a:cs typeface="Arial" panose="020B0604020202020204" pitchFamily="34" charset="0"/>
              </a:rPr>
              <a:t>+/-Skeletal anomalies </a:t>
            </a:r>
          </a:p>
        </p:txBody>
      </p:sp>
    </p:spTree>
  </p:cSld>
  <p:clrMapOvr>
    <a:masterClrMapping/>
  </p:clrMapOvr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41" name="Content Placeholder 2">
            <a:extLst>
              <a:ext uri="{FF2B5EF4-FFF2-40B4-BE49-F238E27FC236}">
                <a16:creationId xmlns:a16="http://schemas.microsoft.com/office/drawing/2014/main" id="{BACD69F5-A0C8-B444-B490-E01A602BA99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250824" y="115888"/>
            <a:ext cx="4393183" cy="3889175"/>
          </a:xfrm>
        </p:spPr>
        <p:txBody>
          <a:bodyPr/>
          <a:lstStyle/>
          <a:p>
            <a:pPr marL="114300" indent="0">
              <a:buNone/>
            </a:pPr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CDA II</a:t>
            </a:r>
            <a:r>
              <a:rPr lang="el-GR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l-GR" altLang="en-US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most common type</a:t>
            </a:r>
            <a:r>
              <a:rPr lang="el-GR" altLang="en-US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SEC23B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protein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Appears in late childhood and adolescence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Inheritance</a:t>
            </a:r>
            <a:r>
              <a:rPr lang="en-US" sz="2000">
                <a:latin typeface="Arial" panose="020B0604020202020204" pitchFamily="34" charset="0"/>
                <a:cs typeface="Arial" panose="020B0604020202020204" pitchFamily="34" charset="0"/>
              </a:rPr>
              <a:t>: AR.</a:t>
            </a:r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PB: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normochromic anemia, Ret n/ ↑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&gt;10% binucleated EB &amp; &gt;2%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karyoblasts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Jaundice, liver/splenomegaly Iron accumulation (20% liver cirrhosis)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3842" name="Content Placeholder 3">
            <a:extLst>
              <a:ext uri="{FF2B5EF4-FFF2-40B4-BE49-F238E27FC236}">
                <a16:creationId xmlns:a16="http://schemas.microsoft.com/office/drawing/2014/main" id="{B3602C79-36D7-3F4E-A4C1-73328812CC70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27538" y="115888"/>
            <a:ext cx="3657600" cy="2737048"/>
          </a:xfrm>
        </p:spPr>
        <p:txBody>
          <a:bodyPr/>
          <a:lstStyle/>
          <a:p>
            <a:r>
              <a:rPr lang="en-US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CDA III</a:t>
            </a:r>
            <a:r>
              <a:rPr lang="el-GR" altLang="en-US" sz="2400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 </a:t>
            </a:r>
            <a:r>
              <a:rPr lang="el-GR" altLang="en-US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(</a:t>
            </a:r>
            <a:r>
              <a:rPr lang="en-US" altLang="en-US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rare</a:t>
            </a:r>
            <a:r>
              <a:rPr lang="el-GR" altLang="en-US" sz="2000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)</a:t>
            </a:r>
            <a:r>
              <a:rPr lang="el-GR" altLang="en-US" sz="1800" dirty="0"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,</a:t>
            </a:r>
          </a:p>
          <a:p>
            <a:r>
              <a:rPr lang="en-US" sz="2000" i="1" dirty="0">
                <a:latin typeface="Arial" panose="020B0604020202020204" pitchFamily="34" charset="0"/>
                <a:cs typeface="Arial" panose="020B0604020202020204" pitchFamily="34" charset="0"/>
              </a:rPr>
              <a:t>KIF 23 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protein (mitosis, </a:t>
            </a:r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intrac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. trafficking) </a:t>
            </a:r>
          </a:p>
          <a:p>
            <a:r>
              <a:rPr lang="en-US" sz="2000" dirty="0" err="1">
                <a:latin typeface="Arial" panose="020B0604020202020204" pitchFamily="34" charset="0"/>
                <a:cs typeface="Arial" panose="020B0604020202020204" pitchFamily="34" charset="0"/>
              </a:rPr>
              <a:t>Ihneritance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AD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PB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mild anemia, Ret↓ </a:t>
            </a:r>
          </a:p>
          <a:p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BM</a:t>
            </a: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: Multinucleated EB Jaundice, ↑LDH, ferritin n.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pic>
        <p:nvPicPr>
          <p:cNvPr id="163843" name="Picture 10">
            <a:extLst>
              <a:ext uri="{FF2B5EF4-FFF2-40B4-BE49-F238E27FC236}">
                <a16:creationId xmlns:a16="http://schemas.microsoft.com/office/drawing/2014/main" id="{DDEF8AF2-826A-534A-9690-D4C594E7A9B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5170" y="4077072"/>
            <a:ext cx="2665412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3844" name="Picture 13">
            <a:extLst>
              <a:ext uri="{FF2B5EF4-FFF2-40B4-BE49-F238E27FC236}">
                <a16:creationId xmlns:a16="http://schemas.microsoft.com/office/drawing/2014/main" id="{A451EFE2-B7A9-4445-8335-61D76816A96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7469" y="3253993"/>
            <a:ext cx="2730500" cy="2538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3845" name="TextBox 14">
            <a:extLst>
              <a:ext uri="{FF2B5EF4-FFF2-40B4-BE49-F238E27FC236}">
                <a16:creationId xmlns:a16="http://schemas.microsoft.com/office/drawing/2014/main" id="{9E68CF83-6CA1-8247-B021-C15B3AACB05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383213" y="5792405"/>
            <a:ext cx="2139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Other mutations</a:t>
            </a:r>
            <a:r>
              <a:rPr lang="el-GR" altLang="en-US" b="1" dirty="0">
                <a:solidFill>
                  <a:srgbClr val="FF0000"/>
                </a:solidFill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altLang="en-US" i="1" dirty="0"/>
              <a:t>GATA 1, KLF1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3C44E95-B30C-0248-8DC0-F989C14E797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457200" y="548680"/>
            <a:ext cx="3657600" cy="5577800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CDA IV</a:t>
            </a:r>
          </a:p>
          <a:p>
            <a:pPr marL="11430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Severe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haem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. Anemia</a:t>
            </a:r>
          </a:p>
          <a:p>
            <a:pPr marL="11430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Ret% n/↑</a:t>
            </a:r>
          </a:p>
          <a:p>
            <a:pPr marL="11430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↑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HbF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BM: ↑cellularity, bi/multi -nucleated EB</a:t>
            </a:r>
          </a:p>
          <a:p>
            <a:pPr marL="114300" indent="0"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KLF1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transcription factor (AD inheritance)</a:t>
            </a:r>
          </a:p>
          <a:p>
            <a:pPr marL="114300" indent="0"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GATA 1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(transcriptional factor, X-linked inheritance)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7" name="Content Placeholder 6">
            <a:extLst>
              <a:ext uri="{FF2B5EF4-FFF2-40B4-BE49-F238E27FC236}">
                <a16:creationId xmlns:a16="http://schemas.microsoft.com/office/drawing/2014/main" id="{A06BFA83-7769-804D-9079-875BACE8AA9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419600" y="260648"/>
            <a:ext cx="4724400" cy="6597352"/>
          </a:xfrm>
        </p:spPr>
        <p:txBody>
          <a:bodyPr/>
          <a:lstStyle/>
          <a:p>
            <a:pPr marL="114300" indent="0">
              <a:buNone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CDA variants</a:t>
            </a:r>
          </a:p>
          <a:p>
            <a:pPr marL="114300" indent="0"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ALAS</a:t>
            </a:r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 (X-linked)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Macrocytic anemia with iron overload</a:t>
            </a:r>
          </a:p>
          <a:p>
            <a:pPr marL="114300" indent="0"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LPIN2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Multifocal osteomyelitis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Hypochromic anemia with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dyserythropoiesis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14300" indent="0"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CAD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Neurodegenerative disease</a:t>
            </a:r>
          </a:p>
          <a:p>
            <a:pPr marL="114300" indent="0">
              <a:buNone/>
            </a:pPr>
            <a:r>
              <a:rPr lang="en-US" sz="2400" b="1" i="1" dirty="0">
                <a:latin typeface="Arial" panose="020B0604020202020204" pitchFamily="34" charset="0"/>
                <a:cs typeface="Arial" panose="020B0604020202020204" pitchFamily="34" charset="0"/>
              </a:rPr>
              <a:t>COX412</a:t>
            </a:r>
          </a:p>
          <a:p>
            <a:r>
              <a:rPr lang="en-US" sz="2400" dirty="0">
                <a:latin typeface="Arial" panose="020B0604020202020204" pitchFamily="34" charset="0"/>
                <a:cs typeface="Arial" panose="020B0604020202020204" pitchFamily="34" charset="0"/>
              </a:rPr>
              <a:t>Exocrine pancreatic </a:t>
            </a:r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insuf</a:t>
            </a:r>
            <a:endParaRPr lang="en-US" sz="24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2400" dirty="0" err="1">
                <a:latin typeface="Arial" panose="020B0604020202020204" pitchFamily="34" charset="0"/>
                <a:cs typeface="Arial" panose="020B0604020202020204" pitchFamily="34" charset="0"/>
              </a:rPr>
              <a:t>Dyserythropoiesis</a:t>
            </a:r>
            <a:endParaRPr lang="el-GR" sz="24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7288906"/>
      </p:ext>
    </p:extLst>
  </p:cSld>
  <p:clrMapOvr>
    <a:masterClrMapping/>
  </p:clrMapOvr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078840-1670-5A4C-AB14-32F84EE1EB1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323528" y="980728"/>
            <a:ext cx="3816350" cy="3384550"/>
          </a:xfrm>
        </p:spPr>
        <p:txBody>
          <a:bodyPr/>
          <a:lstStyle/>
          <a:p>
            <a:pPr marL="114300" indent="0"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Diagnosis 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Compatible hematological findings 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Molecular testing</a:t>
            </a:r>
          </a:p>
          <a:p>
            <a:pPr marL="114300" indent="0">
              <a:buNone/>
              <a:defRPr/>
            </a:pPr>
            <a:r>
              <a:rPr lang="en-US" sz="2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Treatment</a:t>
            </a:r>
            <a:r>
              <a:rPr lang="en-US" sz="24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Transfusions 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Splenectomy / cholecystectomy</a:t>
            </a:r>
          </a:p>
          <a:p>
            <a:pPr>
              <a:defRPr/>
            </a:pPr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HSCT</a:t>
            </a:r>
          </a:p>
        </p:txBody>
      </p:sp>
      <p:pic>
        <p:nvPicPr>
          <p:cNvPr id="164866" name="Content Placeholder 7">
            <a:extLst>
              <a:ext uri="{FF2B5EF4-FFF2-40B4-BE49-F238E27FC236}">
                <a16:creationId xmlns:a16="http://schemas.microsoft.com/office/drawing/2014/main" id="{2CF43DAC-1216-E944-AFE2-328BEFDA3B27}"/>
              </a:ext>
            </a:extLst>
          </p:cNvPr>
          <p:cNvPicPr>
            <a:picLocks noGrp="1" noChangeAspect="1" noChangeArrowheads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779912" y="2780928"/>
            <a:ext cx="4321175" cy="2808288"/>
          </a:xfr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1" name="Content Placeholder 6">
            <a:extLst>
              <a:ext uri="{FF2B5EF4-FFF2-40B4-BE49-F238E27FC236}">
                <a16:creationId xmlns:a16="http://schemas.microsoft.com/office/drawing/2014/main" id="{F88AA2AE-2FE2-5E44-99B6-0DDE4A126B8A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07505" y="620688"/>
            <a:ext cx="4176464" cy="5261000"/>
          </a:xfrm>
        </p:spPr>
      </p:pic>
      <p:sp>
        <p:nvSpPr>
          <p:cNvPr id="40962" name="TextBox 7">
            <a:extLst>
              <a:ext uri="{FF2B5EF4-FFF2-40B4-BE49-F238E27FC236}">
                <a16:creationId xmlns:a16="http://schemas.microsoft.com/office/drawing/2014/main" id="{CBEBF931-9DEE-5D45-B1B3-645B009131F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292725" y="5881688"/>
            <a:ext cx="3095625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pPr algn="r"/>
            <a:r>
              <a:rPr lang="en-US" altLang="en-US" sz="1400" b="1" i="1"/>
              <a:t>Moreno OM, et al. </a:t>
            </a:r>
          </a:p>
          <a:p>
            <a:pPr algn="r"/>
            <a:r>
              <a:rPr lang="en-US" altLang="en-US" sz="1400" b="1" i="1"/>
              <a:t>Biomedical Reports, 2021</a:t>
            </a:r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id="{76A55DFF-8DC8-3145-9065-27C091CA1A2D}"/>
              </a:ext>
            </a:extLst>
          </p:cNvPr>
          <p:cNvSpPr/>
          <p:nvPr/>
        </p:nvSpPr>
        <p:spPr>
          <a:xfrm>
            <a:off x="4211960" y="632142"/>
            <a:ext cx="4176390" cy="50270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ts val="1575"/>
              </a:lnSpc>
            </a:pPr>
            <a:r>
              <a:rPr lang="en-US" sz="1600" b="1" dirty="0">
                <a:solidFill>
                  <a:srgbClr val="1F2937"/>
                </a:solidFill>
                <a:ea typeface="ui-sans-serif" pitchFamily="34" charset="-122"/>
                <a:cs typeface="Arial" panose="020B0604020202020204" pitchFamily="34" charset="0"/>
              </a:rPr>
              <a:t>Cellular Consequences of Pathway Disruption</a:t>
            </a:r>
            <a:endParaRPr lang="en-US" sz="1600" b="1" dirty="0">
              <a:cs typeface="Arial" panose="020B0604020202020204" pitchFamily="34" charset="0"/>
            </a:endParaRPr>
          </a:p>
        </p:txBody>
      </p:sp>
      <p:pic>
        <p:nvPicPr>
          <p:cNvPr id="5" name="Image 25" descr="preencoded.png">
            <a:extLst>
              <a:ext uri="{FF2B5EF4-FFF2-40B4-BE49-F238E27FC236}">
                <a16:creationId xmlns:a16="http://schemas.microsoft.com/office/drawing/2014/main" id="{6471EBFD-6CDC-574C-A50B-E2074AFB89E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11960" y="1279062"/>
            <a:ext cx="4932040" cy="2530070"/>
          </a:xfrm>
          <a:prstGeom prst="rect">
            <a:avLst/>
          </a:prstGeom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C39417C4-3DC4-8846-A17E-2BC01B0E1A91}"/>
              </a:ext>
            </a:extLst>
          </p:cNvPr>
          <p:cNvSpPr/>
          <p:nvPr/>
        </p:nvSpPr>
        <p:spPr>
          <a:xfrm>
            <a:off x="4283969" y="1412450"/>
            <a:ext cx="1697901" cy="238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25"/>
              </a:lnSpc>
            </a:pPr>
            <a:r>
              <a:rPr lang="en-US" sz="1400" i="1" u="sng" dirty="0">
                <a:solidFill>
                  <a:srgbClr val="1F2937"/>
                </a:solidFill>
                <a:ea typeface="ui-sans-serif" pitchFamily="34" charset="-122"/>
                <a:cs typeface="Arial" panose="020B0604020202020204" pitchFamily="34" charset="0"/>
              </a:rPr>
              <a:t>Genomic Instability</a:t>
            </a:r>
            <a:endParaRPr lang="en-US" sz="1400" i="1" u="sng" dirty="0"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519E97DF-3DA2-5742-AF1E-470597C015F7}"/>
              </a:ext>
            </a:extLst>
          </p:cNvPr>
          <p:cNvSpPr/>
          <p:nvPr/>
        </p:nvSpPr>
        <p:spPr>
          <a:xfrm>
            <a:off x="4283969" y="1672777"/>
            <a:ext cx="3813865" cy="219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00"/>
              </a:lnSpc>
            </a:pPr>
            <a:r>
              <a:rPr lang="en-US" sz="14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Chromosomal breakage and radial formations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43920A3-8082-4348-83E7-34797D2DBAD9}"/>
              </a:ext>
            </a:extLst>
          </p:cNvPr>
          <p:cNvSpPr/>
          <p:nvPr/>
        </p:nvSpPr>
        <p:spPr>
          <a:xfrm>
            <a:off x="4303409" y="1934273"/>
            <a:ext cx="1510093" cy="238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25"/>
              </a:lnSpc>
            </a:pPr>
            <a:r>
              <a:rPr lang="en-US" sz="1400" i="1" u="sng" dirty="0">
                <a:solidFill>
                  <a:srgbClr val="1F2937"/>
                </a:solidFill>
                <a:ea typeface="ui-sans-serif" pitchFamily="34" charset="-122"/>
                <a:cs typeface="Arial" panose="020B0604020202020204" pitchFamily="34" charset="0"/>
              </a:rPr>
              <a:t>Cell Cycle Arrest</a:t>
            </a:r>
            <a:endParaRPr lang="en-US" sz="1400" i="1" u="sng" dirty="0">
              <a:cs typeface="Arial" panose="020B0604020202020204" pitchFamily="34" charset="0"/>
            </a:endParaRP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D3C0971-E8CE-BE4F-AEC5-830101F0E0ED}"/>
              </a:ext>
            </a:extLst>
          </p:cNvPr>
          <p:cNvSpPr/>
          <p:nvPr/>
        </p:nvSpPr>
        <p:spPr>
          <a:xfrm>
            <a:off x="4300738" y="2215005"/>
            <a:ext cx="4323620" cy="219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00"/>
              </a:lnSpc>
            </a:pPr>
            <a:r>
              <a:rPr lang="en-US" sz="14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G2/M phase accumulation and checkpoint activation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7A6BF0E-28D1-6C43-909C-58E6247B42FB}"/>
              </a:ext>
            </a:extLst>
          </p:cNvPr>
          <p:cNvSpPr/>
          <p:nvPr/>
        </p:nvSpPr>
        <p:spPr>
          <a:xfrm>
            <a:off x="4303409" y="2414033"/>
            <a:ext cx="1797030" cy="238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25"/>
              </a:lnSpc>
            </a:pPr>
            <a:r>
              <a:rPr lang="en-US" sz="1400" i="1" u="sng" dirty="0">
                <a:solidFill>
                  <a:srgbClr val="1F2937"/>
                </a:solidFill>
                <a:ea typeface="ui-sans-serif" pitchFamily="34" charset="-122"/>
                <a:cs typeface="Arial" panose="020B0604020202020204" pitchFamily="34" charset="0"/>
              </a:rPr>
              <a:t>Increased Apoptosis</a:t>
            </a:r>
            <a:endParaRPr lang="en-US" sz="1400" i="1" u="sng" dirty="0">
              <a:cs typeface="Arial" panose="020B0604020202020204" pitchFamily="34" charset="0"/>
            </a:endParaRP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C16093D-B016-4648-8C33-A383383058F9}"/>
              </a:ext>
            </a:extLst>
          </p:cNvPr>
          <p:cNvSpPr/>
          <p:nvPr/>
        </p:nvSpPr>
        <p:spPr>
          <a:xfrm>
            <a:off x="4303409" y="2697516"/>
            <a:ext cx="4105611" cy="219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00"/>
              </a:lnSpc>
            </a:pPr>
            <a:r>
              <a:rPr lang="en-US" sz="14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Elevated HSC death causing bone marrow failure</a:t>
            </a:r>
            <a:endParaRPr lang="en-US" sz="1400" dirty="0">
              <a:cs typeface="Arial" panose="020B0604020202020204" pitchFamily="34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5A2EE3F-5AEC-6740-800C-4D253331D161}"/>
              </a:ext>
            </a:extLst>
          </p:cNvPr>
          <p:cNvSpPr/>
          <p:nvPr/>
        </p:nvSpPr>
        <p:spPr>
          <a:xfrm>
            <a:off x="4303409" y="2961763"/>
            <a:ext cx="1439818" cy="23897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1125"/>
              </a:lnSpc>
            </a:pPr>
            <a:r>
              <a:rPr lang="en-US" sz="1400" i="1" u="sng" dirty="0">
                <a:solidFill>
                  <a:srgbClr val="1F2937"/>
                </a:solidFill>
                <a:ea typeface="ui-sans-serif" pitchFamily="34" charset="-122"/>
                <a:cs typeface="Arial" panose="020B0604020202020204" pitchFamily="34" charset="0"/>
              </a:rPr>
              <a:t>Hypersensitivity</a:t>
            </a:r>
            <a:endParaRPr lang="en-US" sz="1400" i="1" u="sng" dirty="0">
              <a:cs typeface="Arial" panose="020B0604020202020204" pitchFamily="34" charset="0"/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37625E36-934E-304A-8D26-5BAB08CDFA4C}"/>
              </a:ext>
            </a:extLst>
          </p:cNvPr>
          <p:cNvSpPr/>
          <p:nvPr/>
        </p:nvSpPr>
        <p:spPr>
          <a:xfrm>
            <a:off x="4303409" y="3206704"/>
            <a:ext cx="3869714" cy="21974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ts val="900"/>
              </a:lnSpc>
            </a:pPr>
            <a:r>
              <a:rPr lang="en-US" sz="1400" dirty="0">
                <a:solidFill>
                  <a:srgbClr val="374151"/>
                </a:solidFill>
                <a:ea typeface="ui-sans-serif" pitchFamily="34" charset="-122"/>
                <a:cs typeface="Arial" panose="020B0604020202020204" pitchFamily="34" charset="0"/>
              </a:rPr>
              <a:t>Extreme sensitivity to DNA crosslinking agents</a:t>
            </a:r>
            <a:endParaRPr lang="en-US" sz="1400" dirty="0"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>
            <a:extLst>
              <a:ext uri="{FF2B5EF4-FFF2-40B4-BE49-F238E27FC236}">
                <a16:creationId xmlns:a16="http://schemas.microsoft.com/office/drawing/2014/main" id="{BABF5357-87D2-224D-97F7-C64BA631AE1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634082"/>
          </a:xfrm>
        </p:spPr>
        <p:txBody>
          <a:bodyPr/>
          <a:lstStyle/>
          <a:p>
            <a:pPr algn="ctr"/>
            <a:r>
              <a:rPr lang="en-US" sz="36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SAMD9/SAMD9L</a:t>
            </a:r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Syndromes</a:t>
            </a:r>
            <a:endParaRPr lang="el-GR" sz="3600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707C588-89BC-E941-90C8-6384D2A62C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57200" y="1196752"/>
            <a:ext cx="7859216" cy="5204048"/>
          </a:xfrm>
        </p:spPr>
        <p:txBody>
          <a:bodyPr/>
          <a:lstStyle/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Germline gain-of-function variants of </a:t>
            </a:r>
            <a:r>
              <a:rPr lang="en-US" b="1" i="1" dirty="0">
                <a:latin typeface="Arial" panose="020B0604020202020204" pitchFamily="34" charset="0"/>
                <a:cs typeface="Arial" panose="020B0604020202020204" pitchFamily="34" charset="0"/>
              </a:rPr>
              <a:t>SAMD9/SAMD9L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genes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 (7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yrs</a:t>
            </a:r>
            <a:r>
              <a:rPr lang="el-GR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en-US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MIRAGE syndrome</a:t>
            </a:r>
            <a:r>
              <a:rPr lang="el-GR" u="sng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(MDS, infection, restriction of growth, adrenal hypoplasia, genital problems, enteropathy)(SAMD9)</a:t>
            </a:r>
          </a:p>
          <a:p>
            <a:r>
              <a:rPr lang="en-US" u="sng" dirty="0">
                <a:latin typeface="Arial" panose="020B0604020202020204" pitchFamily="34" charset="0"/>
                <a:cs typeface="Arial" panose="020B0604020202020204" pitchFamily="34" charset="0"/>
              </a:rPr>
              <a:t>ATXPC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(Ataxia-pancytopenia syndrome (SAMD9L)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SAMD9/SAMD9L &amp; GATA 2= 50% pediatric MDS 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BMF syndromes</a:t>
            </a:r>
          </a:p>
          <a:p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Clinical manifestation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Mild</a:t>
            </a:r>
            <a:r>
              <a:rPr lang="en-US">
                <a:latin typeface="Arial" panose="020B0604020202020204" pitchFamily="34" charset="0"/>
                <a:cs typeface="Arial" panose="020B0604020202020204" pitchFamily="34" charset="0"/>
              </a:rPr>
              <a:t>/transient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dyserythropoietic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alterations to severe and </a:t>
            </a:r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rapidy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 progressive MDS/AML with monosomy 7</a:t>
            </a:r>
          </a:p>
          <a:p>
            <a:r>
              <a:rPr lang="en-US" dirty="0" err="1">
                <a:latin typeface="Arial" panose="020B0604020202020204" pitchFamily="34" charset="0"/>
                <a:cs typeface="Arial" panose="020B0604020202020204" pitchFamily="34" charset="0"/>
              </a:rPr>
              <a:t>Tretment</a:t>
            </a: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Watch and wait – remission without treatment</a:t>
            </a:r>
          </a:p>
          <a:p>
            <a:pPr lvl="1"/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HSCT: severe cases</a:t>
            </a:r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l-GR" dirty="0"/>
          </a:p>
        </p:txBody>
      </p:sp>
    </p:spTree>
    <p:extLst>
      <p:ext uri="{BB962C8B-B14F-4D97-AF65-F5344CB8AC3E}">
        <p14:creationId xmlns:p14="http://schemas.microsoft.com/office/powerpoint/2010/main" val="2643313925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889" name="Content Placeholder 7">
            <a:extLst>
              <a:ext uri="{FF2B5EF4-FFF2-40B4-BE49-F238E27FC236}">
                <a16:creationId xmlns:a16="http://schemas.microsoft.com/office/drawing/2014/main" id="{B7727A58-1EBE-7D4B-8BA8-0CC22F3688C5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11188" y="320675"/>
            <a:ext cx="7437437" cy="6080125"/>
          </a:xfrm>
        </p:spPr>
      </p:pic>
    </p:spTree>
  </p:cSld>
  <p:clrMapOvr>
    <a:masterClrMapping/>
  </p:clrMapOvr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3 - Θέση περιεχομένου" descr="fig 1.jpg"/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000100" y="928670"/>
            <a:ext cx="6323240" cy="3901084"/>
          </a:xfrm>
        </p:spPr>
      </p:pic>
      <p:sp>
        <p:nvSpPr>
          <p:cNvPr id="5" name="4 - TextBox"/>
          <p:cNvSpPr txBox="1"/>
          <p:nvPr/>
        </p:nvSpPr>
        <p:spPr>
          <a:xfrm>
            <a:off x="5643570" y="6072206"/>
            <a:ext cx="25362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600" b="1" i="1" dirty="0" err="1"/>
              <a:t>Dokal</a:t>
            </a:r>
            <a:r>
              <a:rPr lang="en-US" sz="1600" b="1" i="1" dirty="0"/>
              <a:t> I et al. Blood 2022</a:t>
            </a:r>
            <a:endParaRPr lang="el-GR" sz="1600" b="1" i="1" dirty="0"/>
          </a:p>
        </p:txBody>
      </p:sp>
    </p:spTree>
  </p:cSld>
  <p:clrMapOvr>
    <a:masterClrMapping/>
  </p:clrMapOvr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95011A3-AC73-B54A-9C5D-08204A1056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31888"/>
            <a:ext cx="7886700" cy="461962"/>
          </a:xfrm>
        </p:spPr>
        <p:txBody>
          <a:bodyPr>
            <a:normAutofit fontScale="90000"/>
          </a:bodyPr>
          <a:lstStyle/>
          <a:p>
            <a:pPr>
              <a:defRPr/>
            </a:pPr>
            <a:r>
              <a:rPr lang="en-US" dirty="0"/>
              <a:t>Screening panel</a:t>
            </a:r>
            <a:endParaRPr lang="el-GR" dirty="0"/>
          </a:p>
        </p:txBody>
      </p:sp>
      <p:pic>
        <p:nvPicPr>
          <p:cNvPr id="176130" name="Content Placeholder 4">
            <a:extLst>
              <a:ext uri="{FF2B5EF4-FFF2-40B4-BE49-F238E27FC236}">
                <a16:creationId xmlns:a16="http://schemas.microsoft.com/office/drawing/2014/main" id="{957D105F-1B47-6D4F-8266-A2B4FA9AEC16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998" r="24870"/>
          <a:stretch>
            <a:fillRect/>
          </a:stretch>
        </p:blipFill>
        <p:spPr>
          <a:xfrm rot="5400000">
            <a:off x="3107531" y="-226218"/>
            <a:ext cx="3298825" cy="7339012"/>
          </a:xfrm>
        </p:spPr>
      </p:pic>
      <p:sp>
        <p:nvSpPr>
          <p:cNvPr id="176131" name="TextBox 5">
            <a:extLst>
              <a:ext uri="{FF2B5EF4-FFF2-40B4-BE49-F238E27FC236}">
                <a16:creationId xmlns:a16="http://schemas.microsoft.com/office/drawing/2014/main" id="{F33B97C3-C4A2-8F4F-8267-8C80B7DD920E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443663" y="5805488"/>
            <a:ext cx="1827212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ＭＳ Ｐゴシック" panose="020B0600070205080204" pitchFamily="34" charset="-128"/>
              </a:defRPr>
            </a:lvl9pPr>
          </a:lstStyle>
          <a:p>
            <a:r>
              <a:rPr lang="en-US" altLang="en-US" i="1"/>
              <a:t>Blood Res </a:t>
            </a:r>
            <a:r>
              <a:rPr lang="en-US" altLang="en-US"/>
              <a:t>2022</a:t>
            </a:r>
            <a:endParaRPr lang="el-GR" altLang="en-US"/>
          </a:p>
        </p:txBody>
      </p:sp>
    </p:spTree>
    <p:extLst>
      <p:ext uri="{BB962C8B-B14F-4D97-AF65-F5344CB8AC3E}">
        <p14:creationId xmlns:p14="http://schemas.microsoft.com/office/powerpoint/2010/main" val="1457356438"/>
      </p:ext>
    </p:extLst>
  </p:cSld>
  <p:clrMapOvr>
    <a:masterClrMapping/>
  </p:clrMapOvr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D12A49E-32AA-9446-BFAC-03C77B9B48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7200" y="274638"/>
            <a:ext cx="7620000" cy="706090"/>
          </a:xfrm>
        </p:spPr>
        <p:txBody>
          <a:bodyPr/>
          <a:lstStyle/>
          <a:p>
            <a:r>
              <a:rPr lang="en-US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Who must be checked for IBMFs</a:t>
            </a:r>
            <a:r>
              <a:rPr lang="el-GR" sz="36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  <a:endParaRPr lang="en-US" sz="36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C071F82-58EE-7E47-BCF7-98523552F339}"/>
              </a:ext>
            </a:extLst>
          </p:cNvPr>
          <p:cNvSpPr txBox="1"/>
          <p:nvPr/>
        </p:nvSpPr>
        <p:spPr>
          <a:xfrm>
            <a:off x="539553" y="1244599"/>
            <a:ext cx="4248472" cy="203132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Personal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Cytopenias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Short stature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Congenital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features of IBMFs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Excessive treatment-related toxicity after cancer treatment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4D93BB5-BB13-A143-BC81-DE33AA3AB4C9}"/>
              </a:ext>
            </a:extLst>
          </p:cNvPr>
          <p:cNvSpPr txBox="1"/>
          <p:nvPr/>
        </p:nvSpPr>
        <p:spPr>
          <a:xfrm>
            <a:off x="5220072" y="1244599"/>
            <a:ext cx="3042030" cy="2862322"/>
          </a:xfrm>
          <a:prstGeom prst="rect">
            <a:avLst/>
          </a:prstGeom>
          <a:solidFill>
            <a:srgbClr val="FFC000"/>
          </a:solidFill>
        </p:spPr>
        <p:txBody>
          <a:bodyPr wrap="square" rtlCol="0">
            <a:spAutoFit/>
          </a:bodyPr>
          <a:lstStyle/>
          <a:p>
            <a:r>
              <a:rPr lang="en-US" b="1" dirty="0"/>
              <a:t>Family history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Cytopenias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Congenital anomalies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Other features of IBMFs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Cancers at young 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Multiple 1</a:t>
            </a:r>
            <a:r>
              <a:rPr lang="en-US" baseline="30000" dirty="0"/>
              <a:t>st</a:t>
            </a:r>
            <a:r>
              <a:rPr lang="en-US" dirty="0"/>
              <a:t>-2</a:t>
            </a:r>
            <a:r>
              <a:rPr lang="en-US" baseline="30000" dirty="0"/>
              <a:t>nd </a:t>
            </a:r>
            <a:r>
              <a:rPr lang="en-US" dirty="0"/>
              <a:t>degree relatives with malignancy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6D09E3F-643C-1541-AAC8-7DA29D312FAB}"/>
              </a:ext>
            </a:extLst>
          </p:cNvPr>
          <p:cNvSpPr txBox="1"/>
          <p:nvPr/>
        </p:nvSpPr>
        <p:spPr>
          <a:xfrm>
            <a:off x="457200" y="3717032"/>
            <a:ext cx="4063933" cy="230832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</p:spPr>
        <p:txBody>
          <a:bodyPr wrap="none" rtlCol="0">
            <a:spAutoFit/>
          </a:bodyPr>
          <a:lstStyle/>
          <a:p>
            <a:r>
              <a:rPr lang="en-US" b="1" dirty="0"/>
              <a:t>Laboratory testing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 err="1"/>
              <a:t>Cytopenias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Elevated MCV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Elevated </a:t>
            </a:r>
            <a:r>
              <a:rPr lang="en-US" dirty="0" err="1"/>
              <a:t>HbF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trypsinogen/</a:t>
            </a:r>
            <a:r>
              <a:rPr lang="en-US" dirty="0" err="1"/>
              <a:t>pancr</a:t>
            </a:r>
            <a:r>
              <a:rPr lang="en-US" dirty="0"/>
              <a:t> </a:t>
            </a:r>
            <a:r>
              <a:rPr lang="en-US" dirty="0" err="1"/>
              <a:t>isoalmylase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Elevated </a:t>
            </a:r>
            <a:r>
              <a:rPr lang="en-US" dirty="0" err="1"/>
              <a:t>eADA</a:t>
            </a:r>
            <a:r>
              <a:rPr lang="en-US" dirty="0"/>
              <a:t> activity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Low </a:t>
            </a:r>
            <a:r>
              <a:rPr lang="en-US" dirty="0" err="1"/>
              <a:t>Igs</a:t>
            </a: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/>
              <a:t>Abnormal lymphocyte subsets</a:t>
            </a:r>
          </a:p>
        </p:txBody>
      </p:sp>
    </p:spTree>
    <p:extLst>
      <p:ext uri="{BB962C8B-B14F-4D97-AF65-F5344CB8AC3E}">
        <p14:creationId xmlns:p14="http://schemas.microsoft.com/office/powerpoint/2010/main" val="23910889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  <p:bldP spid="7" grpId="0" animBg="1"/>
    </p:bld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D11868-3BB6-594F-8910-384276674F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3849" y="404664"/>
            <a:ext cx="7753350" cy="792162"/>
          </a:xfrm>
        </p:spPr>
        <p:txBody>
          <a:bodyPr wrap="square" numCol="1" anchorCtr="0" compatLnSpc="1">
            <a:prstTxWarp prst="textNoShape">
              <a:avLst/>
            </a:prstTxWarp>
          </a:bodyPr>
          <a:lstStyle/>
          <a:p>
            <a:pPr eaLnBrk="1" hangingPunct="1">
              <a:defRPr/>
            </a:pPr>
            <a:r>
              <a:rPr lang="en-US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In conclusion</a:t>
            </a:r>
            <a:r>
              <a:rPr lang="el-GR" altLang="en-US" b="1" dirty="0">
                <a:solidFill>
                  <a:srgbClr val="FF0000"/>
                </a:solidFill>
                <a:latin typeface="Arial" panose="020B0604020202020204" pitchFamily="34" charset="0"/>
                <a:ea typeface="ＭＳ Ｐゴシック" panose="020B0600070205080204" pitchFamily="34" charset="-128"/>
                <a:cs typeface="Arial" panose="020B0604020202020204" pitchFamily="34" charset="0"/>
              </a:rPr>
              <a:t>...</a:t>
            </a:r>
            <a:endParaRPr lang="en-US" altLang="en-US" b="1" dirty="0">
              <a:solidFill>
                <a:srgbClr val="FF0000"/>
              </a:solidFill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  <p:sp>
        <p:nvSpPr>
          <p:cNvPr id="167938" name="Content Placeholder 2">
            <a:extLst>
              <a:ext uri="{FF2B5EF4-FFF2-40B4-BE49-F238E27FC236}">
                <a16:creationId xmlns:a16="http://schemas.microsoft.com/office/drawing/2014/main" id="{5C23A5CD-915C-814D-B782-36B486A1C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1761" y="1412776"/>
            <a:ext cx="8137525" cy="4116127"/>
          </a:xfrm>
        </p:spPr>
        <p:txBody>
          <a:bodyPr/>
          <a:lstStyle/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IBMFs are rare and fatal without treatment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The clinical picture varies both in terms of severity and age of first manifestation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Young adults with epithelial cancers may have IBMFs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In recent years, with the help of genetics, important steps have been taken in understanding the molecular basis of IBMFs that help diagnose when the picture is not typical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Successful HSCT solves the hematological problem but does not remove the risk of other malignancies... </a:t>
            </a:r>
          </a:p>
          <a:p>
            <a:pPr eaLnBrk="1" hangingPunct="1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Gene therapy will be the definitive therapeutic solution ???</a:t>
            </a:r>
            <a:endParaRPr lang="en-US" altLang="en-US" sz="2000" dirty="0">
              <a:latin typeface="Arial" panose="020B0604020202020204" pitchFamily="34" charset="0"/>
              <a:ea typeface="ＭＳ Ｐゴシック" panose="020B0600070205080204" pitchFamily="34" charset="-128"/>
              <a:cs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5DE376-B5F2-9248-95B0-A66747B64C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16633"/>
            <a:ext cx="7620000" cy="1152128"/>
          </a:xfrm>
        </p:spPr>
        <p:txBody>
          <a:bodyPr/>
          <a:lstStyle/>
          <a:p>
            <a:pPr>
              <a:defRPr/>
            </a:pPr>
            <a:r>
              <a:rPr lang="en-US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 you!!!</a:t>
            </a:r>
          </a:p>
        </p:txBody>
      </p: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E5CD5D96-10E4-504D-AE75-CE92CA68458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1259632" y="1412776"/>
            <a:ext cx="6219452" cy="4608239"/>
          </a:xfrm>
          <a:prstGeom prst="rect">
            <a:avLst/>
          </a:prstGeom>
        </p:spPr>
      </p:pic>
    </p:spTree>
  </p:cSld>
  <p:clrMapOvr>
    <a:masterClrMapping/>
  </p:clrMapOvr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djacency">
  <a:themeElements>
    <a:clrScheme name="Adjacency">
      <a:dk1>
        <a:srgbClr val="2F2B20"/>
      </a:dk1>
      <a:lt1>
        <a:srgbClr val="FFFFFF"/>
      </a:lt1>
      <a:dk2>
        <a:srgbClr val="675E47"/>
      </a:dk2>
      <a:lt2>
        <a:srgbClr val="DFDCB7"/>
      </a:lt2>
      <a:accent1>
        <a:srgbClr val="A9A57C"/>
      </a:accent1>
      <a:accent2>
        <a:srgbClr val="9CBEBD"/>
      </a:accent2>
      <a:accent3>
        <a:srgbClr val="D2CB6C"/>
      </a:accent3>
      <a:accent4>
        <a:srgbClr val="95A39D"/>
      </a:accent4>
      <a:accent5>
        <a:srgbClr val="C89F5D"/>
      </a:accent5>
      <a:accent6>
        <a:srgbClr val="B1A089"/>
      </a:accent6>
      <a:hlink>
        <a:srgbClr val="D25814"/>
      </a:hlink>
      <a:folHlink>
        <a:srgbClr val="849A0A"/>
      </a:folHlink>
    </a:clrScheme>
    <a:fontScheme name="Adjacency">
      <a:majorFont>
        <a:latin typeface="Cambria"/>
        <a:ea typeface=""/>
        <a:cs typeface=""/>
        <a:font script="Jpan" typeface="ＭＳ 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明朝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</a:schemeClr>
            </a:gs>
            <a:gs pos="75000">
              <a:schemeClr val="phClr">
                <a:shade val="100000"/>
                <a:satMod val="115000"/>
              </a:schemeClr>
            </a:gs>
            <a:gs pos="100000">
              <a:schemeClr val="phClr">
                <a:shade val="70000"/>
                <a:satMod val="130000"/>
              </a:schemeClr>
            </a:gs>
          </a:gsLst>
          <a:path path="circle">
            <a:fillToRect l="20000" t="50000" r="100000" b="5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7000"/>
              </a:schemeClr>
              <a:schemeClr val="phClr">
                <a:shade val="96000"/>
              </a:schemeClr>
            </a:duotone>
          </a:blip>
          <a:tile tx="0" ty="0" sx="32000" sy="32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Adjacency.thmx</Template>
  <TotalTime>15451</TotalTime>
  <Words>4968</Words>
  <Application>Microsoft Macintosh PowerPoint</Application>
  <PresentationFormat>On-screen Show (4:3)</PresentationFormat>
  <Paragraphs>956</Paragraphs>
  <Slides>96</Slides>
  <Notes>33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96</vt:i4>
      </vt:variant>
    </vt:vector>
  </HeadingPairs>
  <TitlesOfParts>
    <vt:vector size="106" baseType="lpstr">
      <vt:lpstr>ＭＳ Ｐゴシック</vt:lpstr>
      <vt:lpstr>Arial</vt:lpstr>
      <vt:lpstr>Calibri</vt:lpstr>
      <vt:lpstr>Cambria</vt:lpstr>
      <vt:lpstr>Garamond</vt:lpstr>
      <vt:lpstr>Georgia</vt:lpstr>
      <vt:lpstr>ui-sans-serif</vt:lpstr>
      <vt:lpstr>Wingdings</vt:lpstr>
      <vt:lpstr>Adjacency</vt:lpstr>
      <vt:lpstr>Photo Editor Photo</vt:lpstr>
      <vt:lpstr>Inherited Bone Marrow Failure Syndromes</vt:lpstr>
      <vt:lpstr>Bone marrow failure syndromes ‘Heterogeneous group of diseases characterized by progressive bone marrow failure &amp; increased predisposition to cancer’</vt:lpstr>
      <vt:lpstr>IBMFs</vt:lpstr>
      <vt:lpstr>IBMFs</vt:lpstr>
      <vt:lpstr>Fanconi anemia</vt:lpstr>
      <vt:lpstr>Fanconi anemia</vt:lpstr>
      <vt:lpstr>PowerPoint Presentation</vt:lpstr>
      <vt:lpstr>PowerPoint Presentation</vt:lpstr>
      <vt:lpstr>PowerPoint Presentation</vt:lpstr>
      <vt:lpstr>Diagnosis</vt:lpstr>
      <vt:lpstr>PowerPoint Presentation</vt:lpstr>
      <vt:lpstr>Clinical characteristics (60% of the pts) </vt:lpstr>
      <vt:lpstr>Clinical evaluation - stigmata</vt:lpstr>
      <vt:lpstr>Genotype – phenotype correlation</vt:lpstr>
      <vt:lpstr>Risk of carcinogenesis</vt:lpstr>
      <vt:lpstr>PowerPoint Presentation</vt:lpstr>
      <vt:lpstr>Disease progression</vt:lpstr>
      <vt:lpstr>Follow up</vt:lpstr>
      <vt:lpstr>Treatment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Dyskeratosis Congenita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Telomerase</vt:lpstr>
      <vt:lpstr>Prognosis</vt:lpstr>
      <vt:lpstr>Inheritance </vt:lpstr>
      <vt:lpstr>X-linked recessive</vt:lpstr>
      <vt:lpstr>Autosomal recessive inheritance</vt:lpstr>
      <vt:lpstr>Sporadic cases- Shelterin </vt:lpstr>
      <vt:lpstr>PowerPoint Presentation</vt:lpstr>
      <vt:lpstr>PowerPoint Presentation</vt:lpstr>
      <vt:lpstr>PowerPoint Presentation</vt:lpstr>
      <vt:lpstr>Shwachman – Diamond s.</vt:lpstr>
      <vt:lpstr>PowerPoint Presentation</vt:lpstr>
      <vt:lpstr>Clinical presentation </vt:lpstr>
      <vt:lpstr>Diagnosis</vt:lpstr>
      <vt:lpstr>PowerPoint Presentation</vt:lpstr>
      <vt:lpstr>SBDS gene (7q11)</vt:lpstr>
      <vt:lpstr>PowerPoint Presentation</vt:lpstr>
      <vt:lpstr>Diamond – Blackfan anemia</vt:lpstr>
      <vt:lpstr>Clinical picture (50%  congenital anomalies)</vt:lpstr>
      <vt:lpstr>PowerPoint Presentation</vt:lpstr>
      <vt:lpstr>Diagnostic criteria</vt:lpstr>
      <vt:lpstr>Pathophysiology</vt:lpstr>
      <vt:lpstr>PowerPoint Presentation</vt:lpstr>
      <vt:lpstr>Inheritance</vt:lpstr>
      <vt:lpstr>PowerPoint Presentation</vt:lpstr>
      <vt:lpstr>Genetics</vt:lpstr>
      <vt:lpstr>Complications</vt:lpstr>
      <vt:lpstr>Treatment</vt:lpstr>
      <vt:lpstr>PowerPoint Presentation</vt:lpstr>
      <vt:lpstr>PowerPoint Presentation</vt:lpstr>
      <vt:lpstr>PowerPoint Presentation</vt:lpstr>
      <vt:lpstr>Congenital Amegakaryocytic thrombocytopenia (CAMT)</vt:lpstr>
      <vt:lpstr>Types of CAMT</vt:lpstr>
      <vt:lpstr>PowerPoint Presentation</vt:lpstr>
      <vt:lpstr> TAR (Thrombocytopenia –Absent Radius) </vt:lpstr>
      <vt:lpstr>PowerPoint Presentation</vt:lpstr>
      <vt:lpstr>PowerPoint Presentation</vt:lpstr>
      <vt:lpstr>Severe Congenital Neutropenia (SCN)</vt:lpstr>
      <vt:lpstr>Pathophysiology</vt:lpstr>
      <vt:lpstr>PowerPoint Presentation</vt:lpstr>
      <vt:lpstr>PowerPoint Presentation</vt:lpstr>
      <vt:lpstr>GATA 2 deficiency</vt:lpstr>
      <vt:lpstr>PowerPoint Presentation</vt:lpstr>
      <vt:lpstr>PowerPoint Presentation</vt:lpstr>
      <vt:lpstr>PowerPoint Presentation</vt:lpstr>
      <vt:lpstr>Diagnosis of SCN</vt:lpstr>
      <vt:lpstr>Therapy</vt:lpstr>
      <vt:lpstr>Neutropenia algorithm</vt:lpstr>
      <vt:lpstr>Congenital dyserythropoietic anemias (CDA)</vt:lpstr>
      <vt:lpstr>PowerPoint Presentation</vt:lpstr>
      <vt:lpstr> CDA categorization</vt:lpstr>
      <vt:lpstr>PowerPoint Presentation</vt:lpstr>
      <vt:lpstr>PowerPoint Presentation</vt:lpstr>
      <vt:lpstr>PowerPoint Presentation</vt:lpstr>
      <vt:lpstr>SAMD9/SAMD9L Syndromes</vt:lpstr>
      <vt:lpstr>PowerPoint Presentation</vt:lpstr>
      <vt:lpstr>PowerPoint Presentation</vt:lpstr>
      <vt:lpstr>Screening panel</vt:lpstr>
      <vt:lpstr>Who must be checked for IBMFs?</vt:lpstr>
      <vt:lpstr>In conclusion...</vt:lpstr>
      <vt:lpstr>Thank you!!!</vt:lpstr>
    </vt:vector>
  </TitlesOfParts>
  <LinksUpToDate>false</LinksUpToDate>
  <SharedDoc>false</SharedDoc>
  <HyperlinksChanged>false</HyperlinksChanged>
  <AppVersion>16.0016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Νεότερα διαγνωστικά και μοριακά δεδομένα στα κληρονομούμενα σύνδρομα μυελικής ανεπάρκειας</dc:title>
  <dc:creator>Windows User</dc:creator>
  <cp:lastModifiedBy>Microsoft Office User</cp:lastModifiedBy>
  <cp:revision>706</cp:revision>
  <cp:lastPrinted>2017-12-04T21:21:07Z</cp:lastPrinted>
  <dcterms:created xsi:type="dcterms:W3CDTF">2009-03-30T20:23:02Z</dcterms:created>
  <dcterms:modified xsi:type="dcterms:W3CDTF">2025-12-02T11:52:59Z</dcterms:modified>
</cp:coreProperties>
</file>