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9" r:id="rId4"/>
    <p:sldId id="260" r:id="rId5"/>
    <p:sldId id="259" r:id="rId6"/>
    <p:sldId id="261" r:id="rId7"/>
    <p:sldId id="268" r:id="rId8"/>
    <p:sldId id="262" r:id="rId9"/>
    <p:sldId id="270" r:id="rId10"/>
    <p:sldId id="264" r:id="rId11"/>
    <p:sldId id="271" r:id="rId12"/>
    <p:sldId id="273" r:id="rId13"/>
    <p:sldId id="265" r:id="rId14"/>
    <p:sldId id="274" r:id="rId15"/>
    <p:sldId id="276" r:id="rId16"/>
    <p:sldId id="275" r:id="rId17"/>
    <p:sldId id="266" r:id="rId18"/>
    <p:sldId id="263" r:id="rId19"/>
    <p:sldId id="267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0:43.59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35.5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38.3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39.17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0.0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265 80,'-114'-34,"-37"-11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0.9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2.14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2.48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2.70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3.04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3.6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4.09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5.3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5.50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5:37:45.67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1A11A8-EB1A-0055-23A3-7E7932C01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DA02116-4D24-A1D7-FEAC-2BC4BE4FD9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EEE8F0F-0590-B319-10F3-E78DA729B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ADAABB8-A465-E546-FEBC-F432D5F41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06B2A4F-8199-DDBA-9289-49227B62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580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15A773-549D-3511-CA6E-D06A17EAF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333680-F978-8853-ABD2-D1D558B99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5E513FE-3A7C-0D99-9DBA-9D0F2467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FD1E9ED-1066-5FA7-F4DC-A9F126EC7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646E0BD-6F32-F68B-3642-5C6ECF5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1122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FDB3A8-A045-5EEE-CE32-5191E9659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D40C7DE-1B8B-2F81-547F-E1DCEAF8D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968943-6370-BD43-3204-C11CDFCB0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52BE9AC-89A8-2899-F1A1-71E277DBF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CC7A98A-8212-710A-AF7B-40984FCDC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154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2EA177-EA11-3DB1-78F8-A8DF707BD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A878AEB-6AF1-27CA-AC16-1AF2762F2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7F64D5D-BDAC-8148-2B34-FE7AE46E03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4B83EDA-6D69-A0E2-A38D-54ADC71A2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7BB4383-7741-DB78-3862-B35DB7481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3035A37-A8D1-6AFB-449B-32AF4307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6943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D57BAD-A65F-601B-D30F-898F8900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DCD4533-5CCD-7FB7-BA9B-15EF98604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CAD0825-C375-2CB8-0684-61A95E293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67433C9-F320-2B9D-6F79-0A70635BBC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E3C5870-4B34-C6E6-D270-A7B4FF422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473A03F0-BA5D-361E-C0F3-D66006D07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0AE4B3F0-C159-7174-1E51-83C9D9ACF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630398F-6211-6B42-FB1F-1B53A0F1F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411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FD86C8-4B87-0C76-FBA6-4BD8DE56B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5CFBB0B-07E4-00E8-D51A-4FE59E082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E5016F7-0599-9D02-F979-9A5EDC680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FFD5E4D-F39A-AF94-0147-323A71D2E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596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956FF84-B4C8-7FE9-00E7-BCEF50A4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D811970-79DC-C718-7948-DEF5C675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33092C3-ECC4-1B48-FA29-99ABE77B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1131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0B7F2A-289C-4B96-73D4-438C0273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437A6B-33A7-D701-3EEC-D54378613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B86A2A4-6C47-CB0D-AD2B-4550778AE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7473239-83C9-FDF5-4BBB-AE63C52F1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E13BBA2-9014-5BE4-E743-6C745220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50451CA-43F1-642A-008D-91D7C7D1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7068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7DF875-7B74-F27D-13BF-BC64A4A89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0F00190-EFF3-AAA8-9E20-DC8D65FFB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3EBFC0B-BF1C-6238-F105-F7B5B2973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CFC87B4-96F7-9B26-830B-2D86E41BC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19B1D7D-6892-6E5A-2490-5FAB2B77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0F4A43-1970-942F-6CDE-CBEBEF35B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932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F48E89-1CC7-F3C8-68B0-C9A959354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1897595-C9EC-55E7-7714-7ECFA38D5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7DD30CC-8B67-DFB7-57C2-86BC8660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FF177A-6202-9BE8-0783-452040CBE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F9C9DB0-315C-5C53-52EF-D7BF1C0F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031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86859D3-679A-88AD-57C1-09FA9CD8EE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3AB3E58-A3F5-10AC-9800-104C5614A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188B0EC-9616-25E0-9D48-1F315AAA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19D417D-1199-F683-5021-E32A14421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0AC4AF2-1781-D072-6FD7-B5CE2D7B5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934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16130B2-DDE0-9D76-CD18-DEE917621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FCEC1CE-D3B8-AB71-9436-A1C8D75E4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3A0B7D0-47B6-19C3-F6D1-0F8A603D68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3D467-D170-40FA-8471-6EFF8AEC494C}" type="datetimeFigureOut">
              <a:rPr lang="el-GR" smtClean="0"/>
              <a:pPr/>
              <a:t>18/11/2025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D360169-AADF-8DAA-4D1B-42C96B53BE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E31EFCD-ECFA-EDFD-8D38-AE4E79EA0F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963BD-2894-4994-9141-64FE4C8FCC0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703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6.png"/><Relationship Id="rId18" Type="http://schemas.openxmlformats.org/officeDocument/2006/relationships/customXml" Target="../ink/ink10.xml"/><Relationship Id="rId3" Type="http://schemas.openxmlformats.org/officeDocument/2006/relationships/customXml" Target="../ink/ink1.xml"/><Relationship Id="rId21" Type="http://schemas.openxmlformats.org/officeDocument/2006/relationships/customXml" Target="../ink/ink13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17" Type="http://schemas.openxmlformats.org/officeDocument/2006/relationships/customXml" Target="../ink/ink9.xml"/><Relationship Id="rId2" Type="http://schemas.openxmlformats.org/officeDocument/2006/relationships/image" Target="../media/image1.png"/><Relationship Id="rId16" Type="http://schemas.openxmlformats.org/officeDocument/2006/relationships/customXml" Target="../ink/ink8.xml"/><Relationship Id="rId20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24" Type="http://schemas.openxmlformats.org/officeDocument/2006/relationships/customXml" Target="../ink/ink15.xml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23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customXml" Target="../ink/ink11.xml"/><Relationship Id="rId4" Type="http://schemas.openxmlformats.org/officeDocument/2006/relationships/image" Target="../media/image2.png"/><Relationship Id="rId9" Type="http://schemas.openxmlformats.org/officeDocument/2006/relationships/customXml" Target="../ink/ink4.xml"/><Relationship Id="rId14" Type="http://schemas.openxmlformats.org/officeDocument/2006/relationships/customXml" Target="../ink/ink7.xml"/><Relationship Id="rId2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DEE4A4-10E4-4AD8-8711-FF4412F93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Neuroblastoma</a:t>
            </a:r>
            <a:br>
              <a:rPr lang="en-US" dirty="0"/>
            </a:b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42C751E-19B2-C5C1-EAFF-7CE631FD2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3157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3A1A12-E12F-009F-AEAC-218E718AE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C080B2-F987-E8C3-393D-6DD115B86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Neuroblastoma is the most common tumor of the sympathetic nervous system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arises from the developing sympathetic nervous system from neural crest cells, usually resulting in tumors in the adrenal glands or the sympathetic ganglia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ost common malignancy of infancy 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edian age of diagnosis is 17 months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accounts for 15% of pediatric cancer-related deaths</a:t>
            </a:r>
            <a:endParaRPr lang="en-US" b="0" i="0" dirty="0">
              <a:solidFill>
                <a:srgbClr val="2F4A8B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While an overall improvement in five-year mortality has been noted between 1975 through 2005, subgroup-specific mortality paints a different picture</a:t>
            </a:r>
            <a:endParaRPr lang="el-GR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Spectrum of disease ranges from spontaneous maturation to rapid metastatic disease progression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8489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FE74E1-35A8-2F87-BEB8-A675CC32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Location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DD0629-D1A0-1C57-25E8-C1BAE00EE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Adrenal medulla 35%</a:t>
            </a:r>
          </a:p>
          <a:p>
            <a:r>
              <a:rPr lang="en-US" dirty="0"/>
              <a:t>Para-spinal ganglia (30%)</a:t>
            </a:r>
          </a:p>
          <a:p>
            <a:r>
              <a:rPr lang="en-US" dirty="0"/>
              <a:t>Posterior mediastinum (19%)</a:t>
            </a:r>
          </a:p>
          <a:p>
            <a:r>
              <a:rPr lang="en-US" dirty="0"/>
              <a:t>Pelvic ganglia (2%)</a:t>
            </a:r>
          </a:p>
          <a:p>
            <a:r>
              <a:rPr lang="en-US" dirty="0"/>
              <a:t>Cervical ganglia (1%)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Metastasis: bones, bone marrow, lymph nodes, liver, skin and lungs  </a:t>
            </a:r>
          </a:p>
          <a:p>
            <a:endParaRPr lang="el-GR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FABDF8D9-EBCD-3328-2A6B-E527726CEB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" r="2721" b="1513"/>
          <a:stretch/>
        </p:blipFill>
        <p:spPr>
          <a:xfrm>
            <a:off x="7500046" y="1299524"/>
            <a:ext cx="2855134" cy="377672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8" name="Γραφή 7">
                <a:extLst>
                  <a:ext uri="{FF2B5EF4-FFF2-40B4-BE49-F238E27FC236}">
                    <a16:creationId xmlns:a16="http://schemas.microsoft.com/office/drawing/2014/main" id="{CE1ABB15-9ABC-AFF4-739D-77030A353371}"/>
                  </a:ext>
                </a:extLst>
              </p14:cNvPr>
              <p14:cNvContentPartPr/>
              <p14:nvPr/>
            </p14:nvContentPartPr>
            <p14:xfrm>
              <a:off x="8293484" y="1948863"/>
              <a:ext cx="360" cy="360"/>
            </p14:xfrm>
          </p:contentPart>
        </mc:Choice>
        <mc:Fallback xmlns="">
          <p:pic>
            <p:nvPicPr>
              <p:cNvPr id="8" name="Γραφή 7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CE1ABB15-9ABC-AFF4-739D-77030A353371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275844" y="184122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9" name="Γραφή 8">
                <a:extLst>
                  <a:ext uri="{FF2B5EF4-FFF2-40B4-BE49-F238E27FC236}">
                    <a16:creationId xmlns:a16="http://schemas.microsoft.com/office/drawing/2014/main" id="{3F194A91-F919-6938-2930-6C72D193ADCC}"/>
                  </a:ext>
                </a:extLst>
              </p14:cNvPr>
              <p14:cNvContentPartPr/>
              <p14:nvPr/>
            </p14:nvContentPartPr>
            <p14:xfrm>
              <a:off x="10018244" y="2614604"/>
              <a:ext cx="360" cy="360"/>
            </p14:xfrm>
          </p:contentPart>
        </mc:Choice>
        <mc:Fallback xmlns="">
          <p:pic>
            <p:nvPicPr>
              <p:cNvPr id="9" name="Γραφή 8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3F194A91-F919-6938-2930-6C72D193ADCC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0000244" y="2506964"/>
                <a:ext cx="36000" cy="21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A5B328D3-2E50-051B-5C6C-E945FC45FE8B}"/>
              </a:ext>
            </a:extLst>
          </p:cNvPr>
          <p:cNvGrpSpPr/>
          <p:nvPr/>
        </p:nvGrpSpPr>
        <p:grpSpPr>
          <a:xfrm>
            <a:off x="8703884" y="2481764"/>
            <a:ext cx="95760" cy="29160"/>
            <a:chOff x="8703884" y="2481764"/>
            <a:chExt cx="95760" cy="29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10" name="Γραφή 9">
                  <a:extLst>
                    <a:ext uri="{FF2B5EF4-FFF2-40B4-BE49-F238E27FC236}">
                      <a16:creationId xmlns:a16="http://schemas.microsoft.com/office/drawing/2014/main" id="{365A2A60-D926-5A5F-E790-4C3FB0F91D71}"/>
                    </a:ext>
                  </a:extLst>
                </p14:cNvPr>
                <p14:cNvContentPartPr/>
                <p14:nvPr/>
              </p14:nvContentPartPr>
              <p14:xfrm>
                <a:off x="8799284" y="2510564"/>
                <a:ext cx="360" cy="360"/>
              </p14:xfrm>
            </p:contentPart>
          </mc:Choice>
          <mc:Fallback xmlns="">
            <p:pic>
              <p:nvPicPr>
                <p:cNvPr id="10" name="Γραφή 9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365A2A60-D926-5A5F-E790-4C3FB0F91D71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8781284" y="240256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1" name="Γραφή 10">
                  <a:extLst>
                    <a:ext uri="{FF2B5EF4-FFF2-40B4-BE49-F238E27FC236}">
                      <a16:creationId xmlns:a16="http://schemas.microsoft.com/office/drawing/2014/main" id="{DF1D5B45-8E11-59A0-F228-1C503B9CAB11}"/>
                    </a:ext>
                  </a:extLst>
                </p14:cNvPr>
                <p14:cNvContentPartPr/>
                <p14:nvPr/>
              </p14:nvContentPartPr>
              <p14:xfrm>
                <a:off x="8799284" y="2510564"/>
                <a:ext cx="360" cy="360"/>
              </p14:xfrm>
            </p:contentPart>
          </mc:Choice>
          <mc:Fallback xmlns="">
            <p:pic>
              <p:nvPicPr>
                <p:cNvPr id="11" name="Γραφή 10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DF1D5B45-8E11-59A0-F228-1C503B9CAB11}"/>
                    </a:ext>
                  </a:extLst>
                </p:cNvPr>
                <p:cNvPicPr/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8781284" y="240256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2" name="Γραφή 11">
                  <a:extLst>
                    <a:ext uri="{FF2B5EF4-FFF2-40B4-BE49-F238E27FC236}">
                      <a16:creationId xmlns:a16="http://schemas.microsoft.com/office/drawing/2014/main" id="{2C567CDB-7328-DC10-B53E-630E3B40A7B7}"/>
                    </a:ext>
                  </a:extLst>
                </p14:cNvPr>
                <p14:cNvContentPartPr/>
                <p14:nvPr/>
              </p14:nvContentPartPr>
              <p14:xfrm>
                <a:off x="8703884" y="2481764"/>
                <a:ext cx="95760" cy="29160"/>
              </p14:xfrm>
            </p:contentPart>
          </mc:Choice>
          <mc:Fallback xmlns="">
            <p:pic>
              <p:nvPicPr>
                <p:cNvPr id="12" name="Γραφή 11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2C567CDB-7328-DC10-B53E-630E3B40A7B7}"/>
                    </a:ext>
                  </a:extLst>
                </p:cNvPr>
                <p:cNvPicPr/>
                <p:nvPr/>
              </p:nvPicPr>
              <p:blipFill>
                <a:blip r:embed="rId11" cstate="print"/>
                <a:stretch>
                  <a:fillRect/>
                </a:stretch>
              </p:blipFill>
              <p:spPr>
                <a:xfrm>
                  <a:off x="8685884" y="2374124"/>
                  <a:ext cx="131400" cy="24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13" name="Γραφή 12">
                <a:extLst>
                  <a:ext uri="{FF2B5EF4-FFF2-40B4-BE49-F238E27FC236}">
                    <a16:creationId xmlns:a16="http://schemas.microsoft.com/office/drawing/2014/main" id="{21B96B93-D06E-6D70-9B7B-BB6CD2EE3228}"/>
                  </a:ext>
                </a:extLst>
              </p14:cNvPr>
              <p14:cNvContentPartPr/>
              <p14:nvPr/>
            </p14:nvContentPartPr>
            <p14:xfrm>
              <a:off x="6825764" y="3785684"/>
              <a:ext cx="360" cy="360"/>
            </p14:xfrm>
          </p:contentPart>
        </mc:Choice>
        <mc:Fallback xmlns="">
          <p:pic>
            <p:nvPicPr>
              <p:cNvPr id="13" name="Γραφή 12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21B96B93-D06E-6D70-9B7B-BB6CD2EE322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6808124" y="3678044"/>
                <a:ext cx="36000" cy="21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880B411A-3370-9044-6077-5526D08F75C9}"/>
              </a:ext>
            </a:extLst>
          </p:cNvPr>
          <p:cNvGrpSpPr/>
          <p:nvPr/>
        </p:nvGrpSpPr>
        <p:grpSpPr>
          <a:xfrm>
            <a:off x="4483604" y="4700084"/>
            <a:ext cx="360" cy="360"/>
            <a:chOff x="4483604" y="4700084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5" name="Γραφή 14">
                  <a:extLst>
                    <a:ext uri="{FF2B5EF4-FFF2-40B4-BE49-F238E27FC236}">
                      <a16:creationId xmlns:a16="http://schemas.microsoft.com/office/drawing/2014/main" id="{ED442C58-D842-F789-0653-D883E6130937}"/>
                    </a:ext>
                  </a:extLst>
                </p14:cNvPr>
                <p14:cNvContentPartPr/>
                <p14:nvPr/>
              </p14:nvContentPartPr>
              <p14:xfrm>
                <a:off x="4483604" y="4700084"/>
                <a:ext cx="360" cy="360"/>
              </p14:xfrm>
            </p:contentPart>
          </mc:Choice>
          <mc:Fallback xmlns="">
            <p:pic>
              <p:nvPicPr>
                <p:cNvPr id="15" name="Γραφή 14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ED442C58-D842-F789-0653-D883E6130937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4465964" y="459244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6" name="Γραφή 15">
                  <a:extLst>
                    <a:ext uri="{FF2B5EF4-FFF2-40B4-BE49-F238E27FC236}">
                      <a16:creationId xmlns:a16="http://schemas.microsoft.com/office/drawing/2014/main" id="{12900EA9-FF0E-1A79-4CEA-799FF386BF30}"/>
                    </a:ext>
                  </a:extLst>
                </p14:cNvPr>
                <p14:cNvContentPartPr/>
                <p14:nvPr/>
              </p14:nvContentPartPr>
              <p14:xfrm>
                <a:off x="4483604" y="4700084"/>
                <a:ext cx="360" cy="360"/>
              </p14:xfrm>
            </p:contentPart>
          </mc:Choice>
          <mc:Fallback xmlns="">
            <p:pic>
              <p:nvPicPr>
                <p:cNvPr id="16" name="Γραφή 15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12900EA9-FF0E-1A79-4CEA-799FF386BF30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4465964" y="459244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7" name="Γραφή 16">
                  <a:extLst>
                    <a:ext uri="{FF2B5EF4-FFF2-40B4-BE49-F238E27FC236}">
                      <a16:creationId xmlns:a16="http://schemas.microsoft.com/office/drawing/2014/main" id="{C0C41B74-8C3F-16ED-DFAF-72AB856DEDE0}"/>
                    </a:ext>
                  </a:extLst>
                </p14:cNvPr>
                <p14:cNvContentPartPr/>
                <p14:nvPr/>
              </p14:nvContentPartPr>
              <p14:xfrm>
                <a:off x="4483604" y="4700084"/>
                <a:ext cx="360" cy="360"/>
              </p14:xfrm>
            </p:contentPart>
          </mc:Choice>
          <mc:Fallback xmlns="">
            <p:pic>
              <p:nvPicPr>
                <p:cNvPr id="17" name="Γραφή 16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C0C41B74-8C3F-16ED-DFAF-72AB856DEDE0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4465964" y="459244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8" name="Γραφή 17">
                  <a:extLst>
                    <a:ext uri="{FF2B5EF4-FFF2-40B4-BE49-F238E27FC236}">
                      <a16:creationId xmlns:a16="http://schemas.microsoft.com/office/drawing/2014/main" id="{64BD8832-6D44-E012-9605-9C09AB17AA32}"/>
                    </a:ext>
                  </a:extLst>
                </p14:cNvPr>
                <p14:cNvContentPartPr/>
                <p14:nvPr/>
              </p14:nvContentPartPr>
              <p14:xfrm>
                <a:off x="4483604" y="4700084"/>
                <a:ext cx="360" cy="360"/>
              </p14:xfrm>
            </p:contentPart>
          </mc:Choice>
          <mc:Fallback xmlns="">
            <p:pic>
              <p:nvPicPr>
                <p:cNvPr id="18" name="Γραφή 17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64BD8832-6D44-E012-9605-9C09AB17AA32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4465964" y="459244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19" name="Γραφή 18">
                  <a:extLst>
                    <a:ext uri="{FF2B5EF4-FFF2-40B4-BE49-F238E27FC236}">
                      <a16:creationId xmlns:a16="http://schemas.microsoft.com/office/drawing/2014/main" id="{F6F477A9-969D-2EC4-4B5C-221615128FBC}"/>
                    </a:ext>
                  </a:extLst>
                </p14:cNvPr>
                <p14:cNvContentPartPr/>
                <p14:nvPr/>
              </p14:nvContentPartPr>
              <p14:xfrm>
                <a:off x="4483604" y="4700084"/>
                <a:ext cx="360" cy="360"/>
              </p14:xfrm>
            </p:contentPart>
          </mc:Choice>
          <mc:Fallback xmlns="">
            <p:pic>
              <p:nvPicPr>
                <p:cNvPr id="19" name="Γραφή 18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F6F477A9-969D-2EC4-4B5C-221615128FBC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4465964" y="459244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20" name="Γραφή 19">
                  <a:extLst>
                    <a:ext uri="{FF2B5EF4-FFF2-40B4-BE49-F238E27FC236}">
                      <a16:creationId xmlns:a16="http://schemas.microsoft.com/office/drawing/2014/main" id="{85A8C684-43EB-19E4-C1B6-11BA5175E6D3}"/>
                    </a:ext>
                  </a:extLst>
                </p14:cNvPr>
                <p14:cNvContentPartPr/>
                <p14:nvPr/>
              </p14:nvContentPartPr>
              <p14:xfrm>
                <a:off x="4483604" y="4700084"/>
                <a:ext cx="360" cy="360"/>
              </p14:xfrm>
            </p:contentPart>
          </mc:Choice>
          <mc:Fallback xmlns="">
            <p:pic>
              <p:nvPicPr>
                <p:cNvPr id="20" name="Γραφή 19">
                  <a:extLst>
                    <a:ext uri="{FF2B5EF4-FFF2-40B4-BE49-F238E27FC236}">
                      <a16:creationId xmlns:a16="http://schemas.microsoft.com/office/drawing/2014/main" xmlns="" xmlns:aink="http://schemas.microsoft.com/office/drawing/2016/ink" xmlns:p14="http://schemas.microsoft.com/office/powerpoint/2010/main" id="{85A8C684-43EB-19E4-C1B6-11BA5175E6D3}"/>
                    </a:ext>
                  </a:extLst>
                </p:cNvPr>
                <p:cNvPicPr/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4465964" y="4592444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">
            <p14:nvContentPartPr>
              <p14:cNvPr id="22" name="Γραφή 21">
                <a:extLst>
                  <a:ext uri="{FF2B5EF4-FFF2-40B4-BE49-F238E27FC236}">
                    <a16:creationId xmlns:a16="http://schemas.microsoft.com/office/drawing/2014/main" id="{8BCE6E52-58A0-6CC0-AAE2-32FC44571555}"/>
                  </a:ext>
                </a:extLst>
              </p14:cNvPr>
              <p14:cNvContentPartPr/>
              <p14:nvPr/>
            </p14:nvContentPartPr>
            <p14:xfrm>
              <a:off x="2775044" y="1299524"/>
              <a:ext cx="360" cy="360"/>
            </p14:xfrm>
          </p:contentPart>
        </mc:Choice>
        <mc:Fallback xmlns="">
          <p:pic>
            <p:nvPicPr>
              <p:cNvPr id="22" name="Γραφή 21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8BCE6E52-58A0-6CC0-AAE2-32FC44571555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2757044" y="119152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">
            <p14:nvContentPartPr>
              <p14:cNvPr id="23" name="Γραφή 22">
                <a:extLst>
                  <a:ext uri="{FF2B5EF4-FFF2-40B4-BE49-F238E27FC236}">
                    <a16:creationId xmlns:a16="http://schemas.microsoft.com/office/drawing/2014/main" id="{228623BE-FD57-DBAB-7B9B-768C7BECB6A9}"/>
                  </a:ext>
                </a:extLst>
              </p14:cNvPr>
              <p14:cNvContentPartPr/>
              <p14:nvPr/>
            </p14:nvContentPartPr>
            <p14:xfrm>
              <a:off x="2775044" y="1299524"/>
              <a:ext cx="360" cy="360"/>
            </p14:xfrm>
          </p:contentPart>
        </mc:Choice>
        <mc:Fallback xmlns="">
          <p:pic>
            <p:nvPicPr>
              <p:cNvPr id="23" name="Γραφή 22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228623BE-FD57-DBAB-7B9B-768C7BECB6A9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2757044" y="119152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">
            <p14:nvContentPartPr>
              <p14:cNvPr id="24" name="Γραφή 23">
                <a:extLst>
                  <a:ext uri="{FF2B5EF4-FFF2-40B4-BE49-F238E27FC236}">
                    <a16:creationId xmlns:a16="http://schemas.microsoft.com/office/drawing/2014/main" id="{F1C9D75B-A5E4-FFB8-C19A-F58279DFE7AD}"/>
                  </a:ext>
                </a:extLst>
              </p14:cNvPr>
              <p14:cNvContentPartPr/>
              <p14:nvPr/>
            </p14:nvContentPartPr>
            <p14:xfrm>
              <a:off x="2775044" y="1299524"/>
              <a:ext cx="360" cy="360"/>
            </p14:xfrm>
          </p:contentPart>
        </mc:Choice>
        <mc:Fallback xmlns="">
          <p:pic>
            <p:nvPicPr>
              <p:cNvPr id="24" name="Γραφή 23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F1C9D75B-A5E4-FFB8-C19A-F58279DFE7AD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2757044" y="1191524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4763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889DF7-E043-E486-EC66-C36C40A7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Histopathology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D50EA34-DAEA-299B-5494-BA7226E0D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Classic subtypes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Neuroblastoma</a:t>
            </a:r>
          </a:p>
          <a:p>
            <a:pPr lvl="1"/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Ganglioneuroblastoma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Ganglioneuroma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Neuroblastoma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Small uniform cells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Hyperchromatic nuclei &amp; scant cytoplasm</a:t>
            </a:r>
          </a:p>
          <a:p>
            <a:pPr lvl="1"/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Pseudorossetes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Necrosis &amp; calcification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Mature &amp; intermediate differentiation ganglion cells</a:t>
            </a: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745F202-7A74-F42B-A877-5639BEA1DD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88" y="1690688"/>
            <a:ext cx="4809693" cy="39080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61CBD2-72B5-47C3-40E8-E94201DB2897}"/>
              </a:ext>
            </a:extLst>
          </p:cNvPr>
          <p:cNvSpPr txBox="1"/>
          <p:nvPr/>
        </p:nvSpPr>
        <p:spPr>
          <a:xfrm>
            <a:off x="10395283" y="1602441"/>
            <a:ext cx="232611" cy="2231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55AF5-2D90-C942-22B5-62B1D1046BE9}"/>
              </a:ext>
            </a:extLst>
          </p:cNvPr>
          <p:cNvSpPr txBox="1"/>
          <p:nvPr/>
        </p:nvSpPr>
        <p:spPr>
          <a:xfrm>
            <a:off x="6689558" y="5045242"/>
            <a:ext cx="56949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414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F1ED23-9537-D5C2-0558-2DD27F460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Pathophysiology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55ACF1-8ACB-1566-D9E6-D7F5B3E47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Many biological markers of neuroblastoma have been discovered,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 most important is MYCN.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 oncogene is overexpressed in nearly 25% of patients with neuroblastoma.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gene is also commonly found in patients with advanced cancer.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Patients with the MYCN gene tend to have rapid progression of cancer and poor outcomes. 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Close to 90% of patients have elevations in vanillyl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mandelic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(VMA) and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homovanillic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(HVA) in the urine. 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Neuroblastomas can develop in the adrenal gland (most common), paraspinal ganglia, and less often in the thorax, pelvis, and cervical areas.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Infants commonly present with neck or thoracic masses,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older children tend to present with abdominal masses.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38465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523039-BC6D-5E24-5460-4F46A0FC4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Symptoms &amp; signs at presentation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0E663F-9F85-3407-3D27-B873D3329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Non-specific clinical signs include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fever, weight loss, and fatigue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 the most frequent site of origin being the adrenal medulla, patients often present with a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solid abdominal mass 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With the involvement of the superior cervical ganglia, aside from a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neck mass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Horner syndrome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(ptosis, miosis,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anhydrosis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can be observed 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If the tumor involves the spinal cord,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cord compression, or paralysis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may be seen </a:t>
            </a:r>
          </a:p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raccoon eyes appearance in NB is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probably related                                   to obstruction of the palpebral vessels {branches of                       the ophthalmic and facial vessels} by tumor tissue in and                    around the orbits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69572" y="4143235"/>
            <a:ext cx="2447482" cy="25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8333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893BC7-4ED1-D3D6-CF41-6D4D6A02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Symptoms &amp; signs at presentation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90F856-6F54-F17F-A0A2-91CB3480F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30146" cy="435133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Hypertension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is rare and is often caused by compression of the renal artery rather than the catecholamine excess</a:t>
            </a:r>
          </a:p>
          <a:p>
            <a:pPr algn="l"/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Chronic diarrhea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due to the secretion of vasoactive intestinal peptide may be the initial presentation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When the bone is involved,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pain and a limp 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may be present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rare cases, the patient may present with </a:t>
            </a: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myoclonus and opsoclonus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These patients tend to have localized disease and good outcomes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However, the neurological deficit can be disabling</a:t>
            </a:r>
          </a:p>
          <a:p>
            <a:pPr marL="457200" lvl="1" indent="0">
              <a:buNone/>
            </a:pP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Signs and symptoms, can range from an asymptomatic palpable mass to significant critical illness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9090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A9E1CA-0769-A1D0-78B0-C5705FCF6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Clinical Evaluation</a:t>
            </a:r>
            <a:b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7D2A61-ABF7-3E60-0211-E4AD486EA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4022"/>
            <a:ext cx="10515600" cy="522244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Diagnostic evaluation relies on a careful history and physical examination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and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on biochemical, histologic, and radiographic analyses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Laboratory studies should include the following: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CBC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Renal function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Liver function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Electrolytes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LDH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Histologic confirmation is required to establish a diagnosis of neuroblastoma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Elevation of urine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homovanillic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acid (HVA) and vanillylmandelic acid (VMA) in 90% of patients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Preliminary imaging is preferentially conducted with MRI for good resolution and surgical excision planning</a:t>
            </a:r>
          </a:p>
          <a:p>
            <a:pPr algn="l"/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mIBG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scan(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metaiodobenzylguanidine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 delineates the extent of neuroblastoma metastasis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one marrow biopsies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&amp; trephines to complete the staging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CT scan of the abdomen and chest are recommended to look for calcifications and metastatic lesions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MRI of the spine is required if cord compression and Horner syndrome are suspected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Baseline ECG and echocardiogram are necessary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Baseline hearing is recommended before initiating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cisplatinum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treatment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0070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DFD70F-E54B-F323-6F3D-DB81F780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Staging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B1C49C-62E2-5553-CDFB-F50AD571C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Two main Staging Systems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sz="3600" b="1" dirty="0"/>
              <a:t>          INSS                                                   INRG</a:t>
            </a:r>
            <a:endParaRPr lang="el-GR" sz="3600" b="1" dirty="0"/>
          </a:p>
          <a:p>
            <a:pPr marL="457200" lvl="1" indent="0">
              <a:buNone/>
            </a:pP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897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732C20-3550-572A-64C9-472DDAEC5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INSS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9797D67-A192-7458-BE88-16B77E91E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International Neuroblastoma Staging System (INSS) based on surgical resection is used to stage neuroblastomas in the United States</a:t>
            </a:r>
          </a:p>
          <a:p>
            <a:pPr marL="0" indent="0" algn="l">
              <a:buNone/>
            </a:pP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Stage 1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Localized lesion with complete gross excision</a:t>
            </a: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Stage 2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Localized tumor with obvious gross tumor not completely excised/Ipsilateral lymph nodes are negative for cancer</a:t>
            </a: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Stage 2B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Localized tumor with complete gross excision but ipsilateral lymph nodes are positive for tumor/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ontralateral lymph nodes negative for cancer</a:t>
            </a: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Stage 3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Unresectable cancer cross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ing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 midline,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with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regional lymph node involvement or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   a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localized unilateral lesion with positive contralateral lymph nodes</a:t>
            </a: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Stage 4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Any primary lesion that has spread to distant lymph nodes, liver, bone marrow or skin</a:t>
            </a: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Stage 4s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Localized primary tumor with spread limited to liver, skin or bone marrow-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Limited to infants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57211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3D3C19-7F1A-24C2-3A77-1ADBD830B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INSS Subgroup Classification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 prognostic categorization by Children’s Oncology Group (COG) divides patients into four groups based on patient age, post-surgical stage, MYCN amplification, histology, and DNA ploidy :</a:t>
            </a:r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101366-E85D-2043-841E-176E3C0E6B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Low risk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localized tumor only, greater than 90% survival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Intermediate risk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localized tumor with regional extension and/or metastases to bone and bone marrow, 90% to 95% survival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High risk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widely disseminated disease (excluding infants), 40% to 50% survival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Tumor stage 4S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widely disseminated disease in infants, greater than 90% survival due to spontaneous regression of the tumor</a:t>
            </a:r>
          </a:p>
          <a:p>
            <a:endParaRPr lang="el-GR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4A1E0571-C8DA-F789-47CF-082851F487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3A8572B-E84E-B4DA-E04D-1EF203D0C03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1825625"/>
            <a:ext cx="5181599" cy="422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7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07F6E308-2E45-BC15-4212-5455D57B9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Limitations of INSS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7B4A023-1830-FA8B-54B0-93A978851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Postoperative system </a:t>
            </a:r>
          </a:p>
          <a:p>
            <a:pPr lvl="1"/>
            <a:r>
              <a:rPr lang="en-US" dirty="0"/>
              <a:t>Pre –operative staging/prognostication cannot be done</a:t>
            </a:r>
          </a:p>
          <a:p>
            <a:r>
              <a:rPr lang="en-US" dirty="0"/>
              <a:t>Many patients may receive neoadjuvant chemotherapy</a:t>
            </a:r>
          </a:p>
          <a:p>
            <a:r>
              <a:rPr lang="en-US" dirty="0"/>
              <a:t>Upfront surgery may not be possible due to extensive local disease and/or metastases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95084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EBC246-2147-1F5A-33E6-12F514B73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INRG staging system-International Consensus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B490BA-9CF7-0996-EC94-C75B27296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2004, the International Neuroblastoma Risk Group (INRG), a task force of pediatric neuroblastoma experts worldwide, met with the primary aim of developing a consensus approach to neuroblastoma risk stratification pre-treatment</a:t>
            </a:r>
            <a:endParaRPr lang="en-US" b="0" i="0" dirty="0">
              <a:solidFill>
                <a:srgbClr val="2F4A8B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Using patient age, tumor stage, tumor grade, and differentiation, tumor histology, MYCN amplification, cytogenetic aberrations in 11q, and DNA ploidy, the group defined 16 pre-treatment groups broadly divisible into four prognostic subgroups based on five-year event-free survival (EFS)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85237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>
            <a:extLst>
              <a:ext uri="{FF2B5EF4-FFF2-40B4-BE49-F238E27FC236}">
                <a16:creationId xmlns:a16="http://schemas.microsoft.com/office/drawing/2014/main" id="{367EA717-6E05-76D4-5321-BA1CC049E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περιεχομένου 8">
            <a:extLst>
              <a:ext uri="{FF2B5EF4-FFF2-40B4-BE49-F238E27FC236}">
                <a16:creationId xmlns:a16="http://schemas.microsoft.com/office/drawing/2014/main" id="{7E3922C9-9D1C-FC0C-DA10-D97F2F5F50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10" name="Θέση περιεχομένου 9">
            <a:extLst>
              <a:ext uri="{FF2B5EF4-FFF2-40B4-BE49-F238E27FC236}">
                <a16:creationId xmlns:a16="http://schemas.microsoft.com/office/drawing/2014/main" id="{831D6DC6-4C61-86B9-C8B1-A0D5E5AE0D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6ED5EE9-A4B2-1556-5152-65589DA22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825625"/>
            <a:ext cx="6019800" cy="371859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2475D0B-16EB-1FD9-A760-3AE39B4535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5625"/>
            <a:ext cx="6096000" cy="37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89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8451D9C1-A2BA-252A-AC3B-7DD250090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INRG Staging System</a:t>
            </a:r>
            <a:endParaRPr lang="el-GR" dirty="0"/>
          </a:p>
        </p:txBody>
      </p: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7CDDEDAD-6C56-1048-890E-D4FC422EC5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565" y="1829406"/>
            <a:ext cx="7254869" cy="4343776"/>
          </a:xfrm>
        </p:spPr>
      </p:pic>
    </p:spTree>
    <p:extLst>
      <p:ext uri="{BB962C8B-B14F-4D97-AF65-F5344CB8AC3E}">
        <p14:creationId xmlns:p14="http://schemas.microsoft.com/office/powerpoint/2010/main" val="3564961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5D33F9-A9D5-28A5-3398-2F72D3A6E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INRG-Risk groups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F6A8D9-51CD-60A1-3C27-FDF1790AD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Very low risk: 5-year EFS &gt; 85%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Low risk: 5-year EFS 75% to 85%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Intermediate risk: 5-year EFS 50% - 75%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High risk: 5-year EFS &lt; 50%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6849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97646A-4339-5F39-20B6-681E23D60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Prognostic factors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2C6ED6B-3AF2-51CE-971B-7ED811B29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Over 50% of newly diagnosed neuroblastoma are very-low or low-risk.</a:t>
            </a:r>
            <a:endParaRPr lang="en-US" b="0" i="0" dirty="0">
              <a:solidFill>
                <a:srgbClr val="2F4A8B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Negative prognostic markers include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age older than 18 months,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metastasis at diagnosis, 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presence of MYCN amplification,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1p loss, 11q loss, 17q gain, </a:t>
            </a:r>
          </a:p>
          <a:p>
            <a:pPr marL="457200" lvl="1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05409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B7DC9A-F2C7-0CAC-E5A2-8173DB62A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F62F49-8893-60C2-722B-5CE3AEB4F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911" y="1486259"/>
            <a:ext cx="10515600" cy="53010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imple observation, surgical resection, chemotherapy, radiation therapy, stem cell transplantation, and immunotherapy</a:t>
            </a:r>
            <a:endParaRPr lang="en-US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Patients with 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low-risk NB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have localized tumors, some (infants) with a high propensity for spontaneous tumor regression.</a:t>
            </a:r>
            <a:endParaRPr lang="en-US" sz="1600" b="0" i="0" dirty="0">
              <a:solidFill>
                <a:srgbClr val="2F4A8B"/>
              </a:solidFill>
              <a:effectLst/>
              <a:latin typeface="Times New Roman" panose="02020603050405020304" pitchFamily="18" charset="0"/>
            </a:endParaRPr>
          </a:p>
          <a:p>
            <a:pPr lvl="1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hildren with tumors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&lt;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 cm can be observed with imaging done every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6-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12 weeks </a:t>
            </a:r>
          </a:p>
          <a:p>
            <a:pPr lvl="1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larger, localized tumors, in patients' past infancy, surgical resection is pursued</a:t>
            </a:r>
          </a:p>
          <a:p>
            <a:pPr lvl="1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 children who present with symptoms, chemotherapy is given without surgery or radiation therapy</a:t>
            </a:r>
          </a:p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intermediate-risk group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presents with localized metastasis, i.e., to the lymph nodes </a:t>
            </a:r>
          </a:p>
          <a:p>
            <a:pPr lvl="1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Usually managed with chemotherapy alone, possible surgical resection if able &amp; radiotherapy in some cases</a:t>
            </a:r>
          </a:p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</a:t>
            </a:r>
            <a:r>
              <a:rPr lang="en-US" sz="1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high-risk group 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has the worst prognosis and presents with widespread metastases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nduction chemotherapy to reduce tumor burden at both the primary and metastatic locations,</a:t>
            </a:r>
          </a:p>
          <a:p>
            <a:pPr lvl="1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Maximal surgical resection, 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yeloablative chemotherapy and stem-cell transplantation, 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aintenance therapy (Retinoic acid and immunotherapy with anti-GD2 ab,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Dinutuximab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monoclonal antibody,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dinutuximab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,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attaches to a carbohydrate molecule (GD2) on the surface of neuroblastoma cells, </a:t>
            </a:r>
          </a:p>
          <a:p>
            <a:pPr lvl="1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used as an immunotherapy drug for neuroblastoma treatment. </a:t>
            </a:r>
          </a:p>
          <a:p>
            <a:pPr lvl="1"/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improved the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-year EFS of high-risk neuroblastoma patients from 46% to 66%.</a:t>
            </a:r>
          </a:p>
        </p:txBody>
      </p:sp>
    </p:spTree>
    <p:extLst>
      <p:ext uri="{BB962C8B-B14F-4D97-AF65-F5344CB8AC3E}">
        <p14:creationId xmlns:p14="http://schemas.microsoft.com/office/powerpoint/2010/main" val="3412999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C64A33-4A30-B7BD-5B89-924A315A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6C86241-DC8F-10BB-909D-5704379B8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Neuroblastoma is a highly heterogeneous disease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 ranges from tumors that regress spontaneously to highly aggressive, metastatic disease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Hence, the diagnosis and treatment of neuroblastoma are best managed by an interprofessional team that includes a team dedicated to childhood cancers, as these patients have special needs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Over the past decade, the survival of these patients has slightly improved for early-stage lesions, but for late stages, the survival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remains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abysmal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Thus, 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need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for the development of new targeted therapeutics in the intensive management of high-risk groups is strong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5120902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1409</Words>
  <Application>Microsoft Office PowerPoint</Application>
  <PresentationFormat>Ευρεία οθόνη</PresentationFormat>
  <Paragraphs>134</Paragraphs>
  <Slides>19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Θέμα του Office</vt:lpstr>
      <vt:lpstr>Neuroblastoma </vt:lpstr>
      <vt:lpstr>Introduction</vt:lpstr>
      <vt:lpstr>Location</vt:lpstr>
      <vt:lpstr>Histopathology</vt:lpstr>
      <vt:lpstr>Pathophysiology</vt:lpstr>
      <vt:lpstr>Symptoms &amp; signs at presentation</vt:lpstr>
      <vt:lpstr>Symptoms &amp; signs at presentation</vt:lpstr>
      <vt:lpstr>Clinical Evaluation </vt:lpstr>
      <vt:lpstr>Staging</vt:lpstr>
      <vt:lpstr>INSS</vt:lpstr>
      <vt:lpstr>INSS Subgroup Classification Classic prognostic categorization by Children’s Oncology Group (COG) divides patients into four groups based on patient age, post-surgical stage, MYCN amplification, histology, and DNA ploidy : </vt:lpstr>
      <vt:lpstr>Limitations of INSS</vt:lpstr>
      <vt:lpstr>INRG staging system-International Consensus</vt:lpstr>
      <vt:lpstr>Παρουσίαση του PowerPoint</vt:lpstr>
      <vt:lpstr>INRG Staging System</vt:lpstr>
      <vt:lpstr>INRG-Risk groups</vt:lpstr>
      <vt:lpstr>Prognostic factors</vt:lpstr>
      <vt:lpstr>Treatment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Neuroblastoma</dc:title>
  <dc:creator>Spyridon Pournaras</dc:creator>
  <cp:lastModifiedBy>tania vlachou</cp:lastModifiedBy>
  <cp:revision>29</cp:revision>
  <dcterms:created xsi:type="dcterms:W3CDTF">2023-11-27T12:04:06Z</dcterms:created>
  <dcterms:modified xsi:type="dcterms:W3CDTF">2025-11-18T10:56:45Z</dcterms:modified>
</cp:coreProperties>
</file>