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8" r:id="rId2"/>
  </p:sldMasterIdLst>
  <p:notesMasterIdLst>
    <p:notesMasterId r:id="rId51"/>
  </p:notesMasterIdLst>
  <p:sldIdLst>
    <p:sldId id="256" r:id="rId3"/>
    <p:sldId id="430" r:id="rId4"/>
    <p:sldId id="415" r:id="rId5"/>
    <p:sldId id="431" r:id="rId6"/>
    <p:sldId id="429" r:id="rId7"/>
    <p:sldId id="440" r:id="rId8"/>
    <p:sldId id="418" r:id="rId9"/>
    <p:sldId id="384" r:id="rId10"/>
    <p:sldId id="382" r:id="rId11"/>
    <p:sldId id="394" r:id="rId12"/>
    <p:sldId id="385" r:id="rId13"/>
    <p:sldId id="386" r:id="rId14"/>
    <p:sldId id="388" r:id="rId15"/>
    <p:sldId id="413" r:id="rId16"/>
    <p:sldId id="358" r:id="rId17"/>
    <p:sldId id="433" r:id="rId18"/>
    <p:sldId id="380" r:id="rId19"/>
    <p:sldId id="359" r:id="rId20"/>
    <p:sldId id="373" r:id="rId21"/>
    <p:sldId id="395" r:id="rId22"/>
    <p:sldId id="296" r:id="rId23"/>
    <p:sldId id="297" r:id="rId24"/>
    <p:sldId id="274" r:id="rId25"/>
    <p:sldId id="451" r:id="rId26"/>
    <p:sldId id="302" r:id="rId27"/>
    <p:sldId id="412" r:id="rId28"/>
    <p:sldId id="288" r:id="rId29"/>
    <p:sldId id="403" r:id="rId30"/>
    <p:sldId id="295" r:id="rId31"/>
    <p:sldId id="263" r:id="rId32"/>
    <p:sldId id="463" r:id="rId33"/>
    <p:sldId id="406" r:id="rId34"/>
    <p:sldId id="407" r:id="rId35"/>
    <p:sldId id="408" r:id="rId36"/>
    <p:sldId id="425" r:id="rId37"/>
    <p:sldId id="409" r:id="rId38"/>
    <p:sldId id="410" r:id="rId39"/>
    <p:sldId id="299" r:id="rId40"/>
    <p:sldId id="271" r:id="rId41"/>
    <p:sldId id="461" r:id="rId42"/>
    <p:sldId id="411" r:id="rId43"/>
    <p:sldId id="439" r:id="rId44"/>
    <p:sldId id="275" r:id="rId45"/>
    <p:sldId id="305" r:id="rId46"/>
    <p:sldId id="303" r:id="rId47"/>
    <p:sldId id="437" r:id="rId48"/>
    <p:sldId id="264" r:id="rId49"/>
    <p:sldId id="393" r:id="rId50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Προεπιλεγμένη ενότητα" id="{B97CD9BB-EA4C-4EDA-891E-BC7E031951BA}">
          <p14:sldIdLst>
            <p14:sldId id="256"/>
            <p14:sldId id="430"/>
            <p14:sldId id="415"/>
            <p14:sldId id="431"/>
            <p14:sldId id="429"/>
            <p14:sldId id="440"/>
            <p14:sldId id="418"/>
            <p14:sldId id="384"/>
            <p14:sldId id="382"/>
            <p14:sldId id="394"/>
            <p14:sldId id="385"/>
            <p14:sldId id="386"/>
            <p14:sldId id="388"/>
            <p14:sldId id="413"/>
            <p14:sldId id="358"/>
            <p14:sldId id="433"/>
            <p14:sldId id="380"/>
            <p14:sldId id="359"/>
            <p14:sldId id="373"/>
            <p14:sldId id="395"/>
            <p14:sldId id="296"/>
            <p14:sldId id="297"/>
            <p14:sldId id="274"/>
            <p14:sldId id="451"/>
            <p14:sldId id="302"/>
            <p14:sldId id="412"/>
            <p14:sldId id="288"/>
            <p14:sldId id="403"/>
            <p14:sldId id="295"/>
            <p14:sldId id="263"/>
            <p14:sldId id="463"/>
            <p14:sldId id="406"/>
            <p14:sldId id="407"/>
            <p14:sldId id="408"/>
            <p14:sldId id="425"/>
            <p14:sldId id="409"/>
            <p14:sldId id="410"/>
            <p14:sldId id="299"/>
            <p14:sldId id="271"/>
            <p14:sldId id="461"/>
            <p14:sldId id="411"/>
            <p14:sldId id="439"/>
            <p14:sldId id="275"/>
            <p14:sldId id="305"/>
            <p14:sldId id="303"/>
            <p14:sldId id="437"/>
            <p14:sldId id="264"/>
            <p14:sldId id="39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2EAF"/>
    <a:srgbClr val="FF0000"/>
    <a:srgbClr val="D3CA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76" d="100"/>
          <a:sy n="76" d="100"/>
        </p:scale>
        <p:origin x="1061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360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>
            <a:extLst>
              <a:ext uri="{FF2B5EF4-FFF2-40B4-BE49-F238E27FC236}">
                <a16:creationId xmlns:a16="http://schemas.microsoft.com/office/drawing/2014/main" id="{C49BBFB8-77FC-BEB6-3C84-94EE97D442A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A2B59AB7-1B1E-F3D9-F0A7-77874A8C664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BA00C90-4E79-4FC3-A64D-6FDA4F6DD790}" type="datetimeFigureOut">
              <a:rPr lang="el-GR"/>
              <a:pPr>
                <a:defRPr/>
              </a:pPr>
              <a:t>10/1/2026</a:t>
            </a:fld>
            <a:endParaRPr lang="el-GR"/>
          </a:p>
        </p:txBody>
      </p:sp>
      <p:sp>
        <p:nvSpPr>
          <p:cNvPr id="4" name="Θέση εικόνας διαφάνειας 3">
            <a:extLst>
              <a:ext uri="{FF2B5EF4-FFF2-40B4-BE49-F238E27FC236}">
                <a16:creationId xmlns:a16="http://schemas.microsoft.com/office/drawing/2014/main" id="{C1F61A0A-FD50-1AB0-CE21-A629228A3BA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l-GR" noProof="0"/>
          </a:p>
        </p:txBody>
      </p:sp>
      <p:sp>
        <p:nvSpPr>
          <p:cNvPr id="5" name="Θέση σημειώσεων 4">
            <a:extLst>
              <a:ext uri="{FF2B5EF4-FFF2-40B4-BE49-F238E27FC236}">
                <a16:creationId xmlns:a16="http://schemas.microsoft.com/office/drawing/2014/main" id="{F87FDF97-6038-EBF9-8ED4-08F2BD0242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noProof="0"/>
              <a:t>Στυλ κειμένου υποδείγματος</a:t>
            </a:r>
          </a:p>
          <a:p>
            <a:pPr lvl="1"/>
            <a:r>
              <a:rPr lang="el-GR" noProof="0"/>
              <a:t>Δεύτερο επίπεδο</a:t>
            </a:r>
          </a:p>
          <a:p>
            <a:pPr lvl="2"/>
            <a:r>
              <a:rPr lang="el-GR" noProof="0"/>
              <a:t>Τρίτο επίπεδο</a:t>
            </a:r>
          </a:p>
          <a:p>
            <a:pPr lvl="3"/>
            <a:r>
              <a:rPr lang="el-GR" noProof="0"/>
              <a:t>Τέταρτο επίπεδο</a:t>
            </a:r>
          </a:p>
          <a:p>
            <a:pPr lvl="4"/>
            <a:r>
              <a:rPr lang="el-GR" noProof="0"/>
              <a:t>Πέμπτο επίπεδο</a:t>
            </a:r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2501EF2C-95DD-AF81-A90C-668D33B13E7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FA9A2C6E-6699-4673-672D-7D7C0A4906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B8E4277-20B0-443E-8FE2-396A1D069FB2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- Θέση εικόνας διαφάνειας">
            <a:extLst>
              <a:ext uri="{FF2B5EF4-FFF2-40B4-BE49-F238E27FC236}">
                <a16:creationId xmlns:a16="http://schemas.microsoft.com/office/drawing/2014/main" id="{6DA3DFEF-ABB0-5F31-F360-8AAADD539E3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28675" name="2 - Θέση σημειώσεων">
            <a:extLst>
              <a:ext uri="{FF2B5EF4-FFF2-40B4-BE49-F238E27FC236}">
                <a16:creationId xmlns:a16="http://schemas.microsoft.com/office/drawing/2014/main" id="{A18E8D60-19B9-A4EE-E332-9E46BBF2578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l-GR"/>
              <a:t>Forming cross reactions with purines and prevent DNA dublication andrepair </a:t>
            </a:r>
            <a:endParaRPr lang="el-GR" altLang="el-GR"/>
          </a:p>
          <a:p>
            <a:r>
              <a:rPr lang="en-US" altLang="el-GR"/>
              <a:t> RNA transcription </a:t>
            </a:r>
            <a:endParaRPr lang="el-GR" altLang="el-GR"/>
          </a:p>
        </p:txBody>
      </p:sp>
      <p:sp>
        <p:nvSpPr>
          <p:cNvPr id="28676" name="3 - Θέση αριθμού διαφάνειας">
            <a:extLst>
              <a:ext uri="{FF2B5EF4-FFF2-40B4-BE49-F238E27FC236}">
                <a16:creationId xmlns:a16="http://schemas.microsoft.com/office/drawing/2014/main" id="{3E65B1A7-F9F8-31B2-E97E-34F421189E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69B568B9-7FEF-4B3F-8625-646BC7B1AEB5}" type="slidenum">
              <a:rPr lang="el-GR" altLang="el-GR" smtClean="0"/>
              <a:pPr/>
              <a:t>9</a:t>
            </a:fld>
            <a:endParaRPr lang="el-GR" altLang="el-G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1 - Θέση εικόνας διαφάνειας">
            <a:extLst>
              <a:ext uri="{FF2B5EF4-FFF2-40B4-BE49-F238E27FC236}">
                <a16:creationId xmlns:a16="http://schemas.microsoft.com/office/drawing/2014/main" id="{94C20A1F-6C36-1855-427A-95B2A8575D5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32771" name="2 - Θέση σημειώσεων">
            <a:extLst>
              <a:ext uri="{FF2B5EF4-FFF2-40B4-BE49-F238E27FC236}">
                <a16:creationId xmlns:a16="http://schemas.microsoft.com/office/drawing/2014/main" id="{31D7AACA-F98D-4CD3-9787-A03B64A4197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l-GR"/>
              <a:t>Bind on DNA , INHIBITION OF TOPOISOMERASE, BREAKING DNA CHAINS</a:t>
            </a:r>
          </a:p>
          <a:p>
            <a:r>
              <a:rPr lang="en-US" altLang="el-GR"/>
              <a:t>FORMATION OF FREE RADICALS</a:t>
            </a:r>
          </a:p>
          <a:p>
            <a:r>
              <a:rPr lang="en-US" altLang="el-GR"/>
              <a:t>CROSS EACTION WITH CELLULAR MEMBRANE</a:t>
            </a:r>
            <a:endParaRPr lang="el-GR" altLang="el-GR"/>
          </a:p>
        </p:txBody>
      </p:sp>
      <p:sp>
        <p:nvSpPr>
          <p:cNvPr id="32772" name="3 - Θέση αριθμού διαφάνειας">
            <a:extLst>
              <a:ext uri="{FF2B5EF4-FFF2-40B4-BE49-F238E27FC236}">
                <a16:creationId xmlns:a16="http://schemas.microsoft.com/office/drawing/2014/main" id="{20F5D4E5-338D-1370-318D-CD855C4F51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903D3526-5AFA-4075-B5F8-A305309FC780}" type="slidenum">
              <a:rPr lang="el-GR" altLang="el-GR" smtClean="0"/>
              <a:pPr/>
              <a:t>11</a:t>
            </a:fld>
            <a:endParaRPr lang="el-GR" altLang="el-G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10D3D-E515-EC78-7648-E3D198C43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FE9934-4D64-9565-034F-BBECB6931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8F16B9-BC42-2224-5F90-60C328E80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240165-CCDA-4452-BD27-398F295BEFFA}" type="slidenum">
              <a:rPr lang="en-GB" altLang="el-GR"/>
              <a:pPr>
                <a:defRPr/>
              </a:pPr>
              <a:t>‹#›</a:t>
            </a:fld>
            <a:endParaRPr lang="en-GB" altLang="el-GR"/>
          </a:p>
        </p:txBody>
      </p:sp>
    </p:spTree>
    <p:extLst>
      <p:ext uri="{BB962C8B-B14F-4D97-AF65-F5344CB8AC3E}">
        <p14:creationId xmlns:p14="http://schemas.microsoft.com/office/powerpoint/2010/main" val="4154261261"/>
      </p:ext>
    </p:extLst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08D591-9F86-1B6F-520A-A9D884072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661A1B-6A76-2B8C-7403-3382C47FE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904A1A-5421-89FE-2403-D2A4F6BEA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53AF0-9277-44DB-876F-D1646EE463F2}" type="slidenum">
              <a:rPr lang="en-GB" altLang="el-GR"/>
              <a:pPr>
                <a:defRPr/>
              </a:pPr>
              <a:t>‹#›</a:t>
            </a:fld>
            <a:endParaRPr lang="en-GB" altLang="el-GR"/>
          </a:p>
        </p:txBody>
      </p:sp>
    </p:spTree>
    <p:extLst>
      <p:ext uri="{BB962C8B-B14F-4D97-AF65-F5344CB8AC3E}">
        <p14:creationId xmlns:p14="http://schemas.microsoft.com/office/powerpoint/2010/main" val="4055309728"/>
      </p:ext>
    </p:extLst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FA6B8A-5D44-9135-CD33-62D14CAEB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9DC36A-1BC2-810A-27CF-EC7935999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3EF26-9900-AE5B-AE87-F90B448AF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AC081-45BE-418D-BC51-70F1C7B2B918}" type="slidenum">
              <a:rPr lang="en-GB" altLang="el-GR"/>
              <a:pPr>
                <a:defRPr/>
              </a:pPr>
              <a:t>‹#›</a:t>
            </a:fld>
            <a:endParaRPr lang="en-GB" altLang="el-GR"/>
          </a:p>
        </p:txBody>
      </p:sp>
    </p:spTree>
    <p:extLst>
      <p:ext uri="{BB962C8B-B14F-4D97-AF65-F5344CB8AC3E}">
        <p14:creationId xmlns:p14="http://schemas.microsoft.com/office/powerpoint/2010/main" val="3842390436"/>
      </p:ext>
    </p:extLst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76BA136-0189-8A2F-EF08-4053F7C95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l-G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4654F77-BCE2-E83E-19F6-2927F23D5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l-G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17C6462-7876-FFAB-21FB-90DA1DAC5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1BFCBE-1CF1-4093-808B-F37FD7BB4AD3}" type="slidenum">
              <a:rPr lang="en-GB" altLang="el-GR"/>
              <a:pPr>
                <a:defRPr/>
              </a:pPr>
              <a:t>‹#›</a:t>
            </a:fld>
            <a:endParaRPr lang="en-GB" altLang="el-GR"/>
          </a:p>
        </p:txBody>
      </p:sp>
    </p:spTree>
    <p:extLst>
      <p:ext uri="{BB962C8B-B14F-4D97-AF65-F5344CB8AC3E}">
        <p14:creationId xmlns:p14="http://schemas.microsoft.com/office/powerpoint/2010/main" val="3504807691"/>
      </p:ext>
    </p:extLst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2FA329D-BA4E-CA9C-6346-BCB824108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l-G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65AD637-876D-302D-B0E1-894FB064B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l-G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5FE06CD-F908-9778-4000-C9FABDD36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399C2-15DE-49CF-B111-BECE27E60D4E}" type="slidenum">
              <a:rPr lang="en-GB" altLang="el-GR"/>
              <a:pPr>
                <a:defRPr/>
              </a:pPr>
              <a:t>‹#›</a:t>
            </a:fld>
            <a:endParaRPr lang="en-GB" altLang="el-GR"/>
          </a:p>
        </p:txBody>
      </p:sp>
    </p:spTree>
    <p:extLst>
      <p:ext uri="{BB962C8B-B14F-4D97-AF65-F5344CB8AC3E}">
        <p14:creationId xmlns:p14="http://schemas.microsoft.com/office/powerpoint/2010/main" val="1910359017"/>
      </p:ext>
    </p:extLst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6A27E83-4D97-E649-CE47-3ABD17851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l-GR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D464C28-6DB0-B974-3B06-9A474BD42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l-GR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0385AC4-03F4-C26E-D926-5A2623D25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7DEADF-FD3A-4FF9-853D-05042DAC317C}" type="slidenum">
              <a:rPr lang="en-GB" altLang="el-GR"/>
              <a:pPr>
                <a:defRPr/>
              </a:pPr>
              <a:t>‹#›</a:t>
            </a:fld>
            <a:endParaRPr lang="en-GB" altLang="el-GR"/>
          </a:p>
        </p:txBody>
      </p:sp>
    </p:spTree>
    <p:extLst>
      <p:ext uri="{BB962C8B-B14F-4D97-AF65-F5344CB8AC3E}">
        <p14:creationId xmlns:p14="http://schemas.microsoft.com/office/powerpoint/2010/main" val="1174963149"/>
      </p:ext>
    </p:extLst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717BB4C-491A-90BB-B860-FE1565028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l-GR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2C4CB75-F9CA-C496-D7A9-C7B4E8ED8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l-GR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B1C199E-AB18-B93D-D9C6-9BB240F3F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75942-7556-460F-9FA2-676CB3635552}" type="slidenum">
              <a:rPr lang="en-GB" altLang="el-GR"/>
              <a:pPr>
                <a:defRPr/>
              </a:pPr>
              <a:t>‹#›</a:t>
            </a:fld>
            <a:endParaRPr lang="en-GB" altLang="el-GR"/>
          </a:p>
        </p:txBody>
      </p:sp>
    </p:spTree>
    <p:extLst>
      <p:ext uri="{BB962C8B-B14F-4D97-AF65-F5344CB8AC3E}">
        <p14:creationId xmlns:p14="http://schemas.microsoft.com/office/powerpoint/2010/main" val="2008603698"/>
      </p:ext>
    </p:extLst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6041851-7F83-4E00-2DA4-FF07E3A85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l-G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485AAB5-3DA0-D894-865B-5A32CC9B1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l-G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4507BCE-70C3-104F-4059-E259CFDFE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1CF196-B0F3-449F-B0F8-E0F0852E724F}" type="slidenum">
              <a:rPr lang="en-GB" altLang="el-GR"/>
              <a:pPr>
                <a:defRPr/>
              </a:pPr>
              <a:t>‹#›</a:t>
            </a:fld>
            <a:endParaRPr lang="en-GB" altLang="el-GR"/>
          </a:p>
        </p:txBody>
      </p:sp>
    </p:spTree>
    <p:extLst>
      <p:ext uri="{BB962C8B-B14F-4D97-AF65-F5344CB8AC3E}">
        <p14:creationId xmlns:p14="http://schemas.microsoft.com/office/powerpoint/2010/main" val="493654793"/>
      </p:ext>
    </p:extLst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l-GR" noProof="0"/>
              <a:t>Κάντε κλικ στο εικονίδιο για να προσθέσετε εικόνα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D97A136-1D2C-BA87-ECB2-1962A30FE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l-G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85A8822-FEB7-B0F8-72C1-05B7416E5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l-G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3E88D04-6616-5954-5F84-8CF949AAB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9108C2-AC3B-4D96-9ADD-E636D8BCB05F}" type="slidenum">
              <a:rPr lang="en-GB" altLang="el-GR"/>
              <a:pPr>
                <a:defRPr/>
              </a:pPr>
              <a:t>‹#›</a:t>
            </a:fld>
            <a:endParaRPr lang="en-GB" altLang="el-GR"/>
          </a:p>
        </p:txBody>
      </p:sp>
    </p:spTree>
    <p:extLst>
      <p:ext uri="{BB962C8B-B14F-4D97-AF65-F5344CB8AC3E}">
        <p14:creationId xmlns:p14="http://schemas.microsoft.com/office/powerpoint/2010/main" val="359831683"/>
      </p:ext>
    </p:extLst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C6E55B-8724-26EE-B7BE-992721508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6447BA-FAE8-630D-523C-6EDD42ADF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61FE0D-E22F-EF62-97E0-4947C84A7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5C1ED3-C847-4DC9-A317-AFE437D50B50}" type="slidenum">
              <a:rPr lang="en-GB" altLang="el-GR"/>
              <a:pPr>
                <a:defRPr/>
              </a:pPr>
              <a:t>‹#›</a:t>
            </a:fld>
            <a:endParaRPr lang="en-GB" altLang="el-GR"/>
          </a:p>
        </p:txBody>
      </p:sp>
    </p:spTree>
    <p:extLst>
      <p:ext uri="{BB962C8B-B14F-4D97-AF65-F5344CB8AC3E}">
        <p14:creationId xmlns:p14="http://schemas.microsoft.com/office/powerpoint/2010/main" val="865503884"/>
      </p:ext>
    </p:extLst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02AC11-3325-FEB5-CF4E-CC32907AE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176645-A79F-43DD-B45A-C8A8D91F2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CC20D-BF2B-EF3A-4691-FBA29C7E5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39147B-30EF-4790-9311-1681171C72F9}" type="slidenum">
              <a:rPr lang="en-GB" altLang="el-GR"/>
              <a:pPr>
                <a:defRPr/>
              </a:pPr>
              <a:t>‹#›</a:t>
            </a:fld>
            <a:endParaRPr lang="en-GB" altLang="el-GR"/>
          </a:p>
        </p:txBody>
      </p:sp>
    </p:spTree>
    <p:extLst>
      <p:ext uri="{BB962C8B-B14F-4D97-AF65-F5344CB8AC3E}">
        <p14:creationId xmlns:p14="http://schemas.microsoft.com/office/powerpoint/2010/main" val="54729196"/>
      </p:ext>
    </p:extLst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7BF1A3F-61A9-4717-80A6-99AC0C9FA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53D97A6-05A2-C50D-FBF4-0863D37EA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6C6CC5A-E886-1B8F-6181-240D3824D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6DAF26-14AB-4A87-A10B-F78F6019D5EE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13906471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15D826F-D6AD-BD1A-3E4F-E0F4B0EE0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3C69627-BDCE-B165-2359-8F423F182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02FE533-C017-F664-3ACA-AB6DAE0B3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9BE38-B061-4168-B07D-8D964B355EC9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24559226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1FDB962-626A-3CFD-9C32-43F5E1674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E6A59A0-8703-EC4B-0092-484CD274C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050F951-5735-D279-B520-E3E213404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491D81-49DD-435C-BD5E-59DE22F3C552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12291881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AC2A334E-F9CA-3261-E77D-C8A7B0600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1A3CE003-1C52-BD21-767E-E02E9AC75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48371B1-6B28-E6F7-83BE-5786E8DBB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E6D3EA-9B33-416A-9323-7918893CDC10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22438068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EA3A712C-70A6-E004-BA7C-6F3AA077F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A8FCD825-5987-67DF-23EB-C625E0928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19FFCCB8-22C2-F2B7-E5E2-918DFA2F6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70DC17-DDA0-43BB-B589-6DD4A8D165C0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17600425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F22CFD4F-68F5-B44C-B21E-7E35E06DB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D63E111A-0E87-7EF4-0414-C4A4233F9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F9DD3441-2A34-6F0A-7F8A-BDC84CDD0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6028DE-084D-4C1B-B428-9EE5DC0F20F2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34702822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2B33B616-F8C2-A84C-5AD7-82AD32121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EFFF17C6-AEB2-C08B-813E-3A8A26049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6CDAB201-E98E-378B-99C7-CF28F8BDE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C78CA2-0486-4EE7-A715-3139CA1C591B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2534616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2EA88513-F8A6-3F9C-92D8-9CB539E10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B9B80DD3-39A8-CC58-4FF8-7E7DF1CC7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2E374BD-219F-D3CB-F68F-2238DCCE0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D15DC2-F3D0-44FD-9CD7-26015DAF9B90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36525718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l-GR" noProof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8D4CE814-E2B0-00E1-9352-5FCDC9EF9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61F19061-0E3F-E4B2-7A26-531EF65E2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A9DFAABF-D38F-02EC-0B9E-F34F3A2ED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8E264-2F1A-4F31-A47E-075E87CDB0EF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10977343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B9EE442-FB79-91DB-BFAC-181779CD3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C1C641CD-2D9E-EF77-E1C0-38F4B2D32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67F33EE-89E3-22F8-EB89-EC698B697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E56C11-F287-44FF-AE74-8D160CBF6CE3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28911583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2CABD55-5569-822E-8559-73D1701F7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E035760-7138-1B19-97B5-3FF727455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9C7BFC9-E910-2852-3FD2-5EB70B910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985ED0-F143-491C-983B-AAF0D1C7D5DC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23688635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Τίτλος, Αντικείμενο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D0F275F-286A-3F96-0B9F-699642BC7A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3A3A42C-AFB3-D9F8-4192-2F8FF0B472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743C2ACF-4CD7-0ACF-EE18-351C1230DD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E55484-C681-4E5F-90C3-58BAD06323CE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18359238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Τίτλος, 2 Αντικείμενα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457200" y="1719263"/>
            <a:ext cx="4038600" cy="2128837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quarter" idx="2"/>
          </p:nvPr>
        </p:nvSpPr>
        <p:spPr>
          <a:xfrm>
            <a:off x="457200" y="4000500"/>
            <a:ext cx="4038600" cy="2130425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half" idx="3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CB69E55-70D1-A3ED-7E77-C73013EE85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0C22928-C42C-FE79-67D5-81A1A12133B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B79D68F1-43D1-B3DF-2A70-5411C9696D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A4FE04-3400-49A8-A91F-8D4B6FED26A3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268872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BB1B36F8-88EB-B406-C344-B0FEEDC0D1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/>
              <a:t>Κάντε κλικ για να επεξεργαστείτε τον τίτλο υποδείγματος</a:t>
            </a:r>
            <a:endParaRPr lang="en-US" altLang="el-GR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187E479B-92E0-D2F7-63ED-5FEBC5A6E0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/>
              <a:t>Στυλ κειμένου υποδείγματος</a:t>
            </a:r>
          </a:p>
          <a:p>
            <a:pPr lvl="1"/>
            <a:r>
              <a:rPr lang="el-GR" altLang="el-GR"/>
              <a:t>Δεύτερο επίπεδο</a:t>
            </a:r>
          </a:p>
          <a:p>
            <a:pPr lvl="2"/>
            <a:r>
              <a:rPr lang="el-GR" altLang="el-GR"/>
              <a:t>Τρίτο επίπεδο</a:t>
            </a:r>
          </a:p>
          <a:p>
            <a:pPr lvl="3"/>
            <a:r>
              <a:rPr lang="el-GR" altLang="el-GR"/>
              <a:t>Τέταρτο επίπεδο</a:t>
            </a:r>
          </a:p>
          <a:p>
            <a:pPr lvl="4"/>
            <a:r>
              <a:rPr lang="el-GR" altLang="el-GR"/>
              <a:t>Πέμπτο επίπεδο</a:t>
            </a:r>
            <a:endParaRPr lang="en-US" alt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355882-CB10-C553-D866-1D535C7938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GB" alt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A45405-62DD-5714-401B-CACF387FF0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GB" alt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BC4760-2C8C-1AC7-B49C-4B125B8FDC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B4CBE7D-49E1-47EE-875C-4D2CEE453004}" type="slidenum">
              <a:rPr lang="en-GB" altLang="el-GR"/>
              <a:pPr>
                <a:defRPr/>
              </a:pPr>
              <a:t>‹#›</a:t>
            </a:fld>
            <a:endParaRPr lang="en-GB" alt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73" r:id="rId1"/>
    <p:sldLayoutId id="2147485074" r:id="rId2"/>
    <p:sldLayoutId id="2147485075" r:id="rId3"/>
    <p:sldLayoutId id="2147485076" r:id="rId4"/>
    <p:sldLayoutId id="2147485077" r:id="rId5"/>
    <p:sldLayoutId id="2147485078" r:id="rId6"/>
    <p:sldLayoutId id="2147485079" r:id="rId7"/>
    <p:sldLayoutId id="2147485080" r:id="rId8"/>
    <p:sldLayoutId id="2147485081" r:id="rId9"/>
    <p:sldLayoutId id="2147485082" r:id="rId10"/>
    <p:sldLayoutId id="2147485083" r:id="rId11"/>
  </p:sldLayoutIdLst>
  <p:transition>
    <p:random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Θέση τίτλου 1">
            <a:extLst>
              <a:ext uri="{FF2B5EF4-FFF2-40B4-BE49-F238E27FC236}">
                <a16:creationId xmlns:a16="http://schemas.microsoft.com/office/drawing/2014/main" id="{9B9B8AFC-CCF4-5D85-7ECB-CBFB421D4E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/>
              <a:t>Κάντε κλικ για να επεξεργαστείτε τον τίτλο υποδείγματος</a:t>
            </a:r>
          </a:p>
        </p:txBody>
      </p:sp>
      <p:sp>
        <p:nvSpPr>
          <p:cNvPr id="2051" name="Θέση κειμένου 2">
            <a:extLst>
              <a:ext uri="{FF2B5EF4-FFF2-40B4-BE49-F238E27FC236}">
                <a16:creationId xmlns:a16="http://schemas.microsoft.com/office/drawing/2014/main" id="{7AACB36D-1044-4D52-3F33-78E367742C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/>
              <a:t>Στυλ κειμένου υποδείγματος</a:t>
            </a:r>
          </a:p>
          <a:p>
            <a:pPr lvl="1"/>
            <a:r>
              <a:rPr lang="el-GR" altLang="el-GR"/>
              <a:t>Δεύτερο επίπεδο</a:t>
            </a:r>
          </a:p>
          <a:p>
            <a:pPr lvl="2"/>
            <a:r>
              <a:rPr lang="el-GR" altLang="el-GR"/>
              <a:t>Τρίτο επίπεδο</a:t>
            </a:r>
          </a:p>
          <a:p>
            <a:pPr lvl="3"/>
            <a:r>
              <a:rPr lang="el-GR" altLang="el-GR"/>
              <a:t>Τέταρτο επίπεδο</a:t>
            </a:r>
          </a:p>
          <a:p>
            <a:pPr lvl="4"/>
            <a:r>
              <a:rPr lang="el-GR" alt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B93E981-9E20-405E-EE99-E038B59338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GB" alt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D5B9824-5B25-6BB5-4B98-1AFA0F8C4A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GB" alt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F14CEC6-CBE6-F9E9-E33B-C45E0BD2E1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9F67C2D-B428-41C0-998C-897D0AF5162D}" type="slidenum">
              <a:rPr lang="en-GB" altLang="el-GR"/>
              <a:pPr>
                <a:defRPr/>
              </a:pPr>
              <a:t>‹#›</a:t>
            </a:fld>
            <a:endParaRPr lang="en-GB" alt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84" r:id="rId1"/>
    <p:sldLayoutId id="2147485085" r:id="rId2"/>
    <p:sldLayoutId id="2147485086" r:id="rId3"/>
    <p:sldLayoutId id="2147485087" r:id="rId4"/>
    <p:sldLayoutId id="2147485088" r:id="rId5"/>
    <p:sldLayoutId id="2147485089" r:id="rId6"/>
    <p:sldLayoutId id="2147485090" r:id="rId7"/>
    <p:sldLayoutId id="2147485091" r:id="rId8"/>
    <p:sldLayoutId id="2147485092" r:id="rId9"/>
    <p:sldLayoutId id="2147485093" r:id="rId10"/>
    <p:sldLayoutId id="2147485094" r:id="rId11"/>
    <p:sldLayoutId id="2147485095" r:id="rId12"/>
    <p:sldLayoutId id="2147485096" r:id="rId13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emf"/><Relationship Id="rId5" Type="http://schemas.openxmlformats.org/officeDocument/2006/relationships/image" Target="../media/image10.emf"/><Relationship Id="rId4" Type="http://schemas.openxmlformats.org/officeDocument/2006/relationships/image" Target="../media/image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7" Type="http://schemas.openxmlformats.org/officeDocument/2006/relationships/image" Target="../media/image19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emf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01BD7CF9-35AF-3F7C-78AA-052D95508DE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 rtlCol="0" anchor="ctr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altLang="el-GR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Αρχές κλασσικής χημειοθεραπείας</a:t>
            </a:r>
            <a:endParaRPr lang="en-GB" altLang="el-GR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0917FE8E-4709-3F10-1454-5A27BD7696D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eaLnBrk="1" hangingPunct="1"/>
            <a:r>
              <a:rPr lang="el-GR" altLang="el-GR" dirty="0"/>
              <a:t>Ευθυμία Ρηγάτου</a:t>
            </a:r>
          </a:p>
          <a:p>
            <a:pPr eaLnBrk="1" hangingPunct="1"/>
            <a:r>
              <a:rPr lang="el-GR" altLang="el-GR" dirty="0"/>
              <a:t>Παιδίατρος </a:t>
            </a:r>
          </a:p>
          <a:p>
            <a:pPr eaLnBrk="1" hangingPunct="1"/>
            <a:r>
              <a:rPr lang="el-GR" altLang="el-GR" sz="2000" dirty="0">
                <a:solidFill>
                  <a:srgbClr val="FF0000"/>
                </a:solidFill>
              </a:rPr>
              <a:t>Π</a:t>
            </a:r>
            <a:r>
              <a:rPr lang="el-GR" altLang="el-GR" sz="2000" dirty="0"/>
              <a:t>ανεπιστημιακή .</a:t>
            </a:r>
            <a:r>
              <a:rPr lang="el-GR" altLang="el-GR" sz="2000" dirty="0" err="1">
                <a:solidFill>
                  <a:srgbClr val="FF0000"/>
                </a:solidFill>
              </a:rPr>
              <a:t>Ο</a:t>
            </a:r>
            <a:r>
              <a:rPr lang="el-GR" altLang="el-GR" sz="2000" dirty="0" err="1"/>
              <a:t>γκολογική.</a:t>
            </a:r>
            <a:r>
              <a:rPr lang="el-GR" altLang="el-GR" sz="2000" dirty="0" err="1">
                <a:solidFill>
                  <a:srgbClr val="FF0000"/>
                </a:solidFill>
              </a:rPr>
              <a:t>Αι</a:t>
            </a:r>
            <a:r>
              <a:rPr lang="el-GR" altLang="el-GR" sz="2000" dirty="0" err="1"/>
              <a:t>ματολογική.</a:t>
            </a:r>
            <a:r>
              <a:rPr lang="el-GR" altLang="el-GR" sz="2000" dirty="0" err="1">
                <a:solidFill>
                  <a:srgbClr val="FF0000"/>
                </a:solidFill>
              </a:rPr>
              <a:t>Μ</a:t>
            </a:r>
            <a:r>
              <a:rPr lang="el-GR" altLang="el-GR" sz="2000" dirty="0" err="1"/>
              <a:t>ονάδα</a:t>
            </a:r>
            <a:r>
              <a:rPr lang="en-US" altLang="el-GR" sz="2000" dirty="0"/>
              <a:t> </a:t>
            </a:r>
            <a:endParaRPr lang="en-GB" altLang="el-GR" sz="2000" dirty="0"/>
          </a:p>
        </p:txBody>
      </p:sp>
      <p:pic>
        <p:nvPicPr>
          <p:cNvPr id="17412" name="Picture 7" descr="Εθνικό και Καποδιστριακό Πανεπιστήμιο Αθηνών | Athens Culture Net">
            <a:extLst>
              <a:ext uri="{FF2B5EF4-FFF2-40B4-BE49-F238E27FC236}">
                <a16:creationId xmlns:a16="http://schemas.microsoft.com/office/drawing/2014/main" id="{6AA14343-1FF6-E6C9-44A1-693F4F16C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82" t="20297" b="17775"/>
          <a:stretch>
            <a:fillRect/>
          </a:stretch>
        </p:blipFill>
        <p:spPr bwMode="auto">
          <a:xfrm>
            <a:off x="6443663" y="41275"/>
            <a:ext cx="2413000" cy="187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- Τίτλος">
            <a:extLst>
              <a:ext uri="{FF2B5EF4-FFF2-40B4-BE49-F238E27FC236}">
                <a16:creationId xmlns:a16="http://schemas.microsoft.com/office/drawing/2014/main" id="{90D96BC9-08C0-B157-F77A-03E350C67E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-171450"/>
            <a:ext cx="7886700" cy="1028682"/>
          </a:xfrm>
        </p:spPr>
        <p:txBody>
          <a:bodyPr/>
          <a:lstStyle/>
          <a:p>
            <a:pPr algn="ctr"/>
            <a:br>
              <a:rPr lang="el-GR" altLang="el-GR" dirty="0"/>
            </a:br>
            <a:r>
              <a:rPr lang="el-GR" altLang="el-GR" sz="3600" dirty="0">
                <a:solidFill>
                  <a:srgbClr val="000000"/>
                </a:solidFill>
              </a:rPr>
              <a:t>Ορισμοί</a:t>
            </a:r>
            <a:endParaRPr lang="el-GR" altLang="el-GR" dirty="0"/>
          </a:p>
        </p:txBody>
      </p:sp>
      <p:sp>
        <p:nvSpPr>
          <p:cNvPr id="18435" name="2 - Θέση περιεχομένου">
            <a:extLst>
              <a:ext uri="{FF2B5EF4-FFF2-40B4-BE49-F238E27FC236}">
                <a16:creationId xmlns:a16="http://schemas.microsoft.com/office/drawing/2014/main" id="{7653008A-DB45-07A2-A589-94AA662C02D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2154259"/>
            <a:ext cx="7886700" cy="4418013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l-GR" altLang="el-GR" sz="1800" dirty="0"/>
              <a:t>Ο</a:t>
            </a:r>
            <a:r>
              <a:rPr lang="el-GR" altLang="el-GR" sz="1800" dirty="0">
                <a:solidFill>
                  <a:srgbClr val="000000"/>
                </a:solidFill>
              </a:rPr>
              <a:t> όρος</a:t>
            </a:r>
            <a:r>
              <a:rPr lang="el-GR" altLang="el-GR" sz="1800" dirty="0"/>
              <a:t> </a:t>
            </a:r>
            <a:r>
              <a:rPr lang="el-GR" altLang="el-GR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κλασσική</a:t>
            </a:r>
            <a:r>
              <a:rPr lang="el-GR" altLang="el-GR" sz="1800" dirty="0"/>
              <a:t> χημειοθεραπεία αναφέρεται στη χρήση </a:t>
            </a:r>
            <a:r>
              <a:rPr lang="el-GR" altLang="el-GR" sz="1800" dirty="0" err="1">
                <a:solidFill>
                  <a:srgbClr val="FF0000"/>
                </a:solidFill>
              </a:rPr>
              <a:t>κυτταροτοξικών</a:t>
            </a:r>
            <a:r>
              <a:rPr lang="el-GR" altLang="el-GR" sz="1800" dirty="0">
                <a:solidFill>
                  <a:srgbClr val="FF0000"/>
                </a:solidFill>
              </a:rPr>
              <a:t>- χημικών ουσιών </a:t>
            </a:r>
            <a:r>
              <a:rPr lang="el-GR" altLang="el-GR" sz="1800" dirty="0"/>
              <a:t>με </a:t>
            </a:r>
            <a:r>
              <a:rPr lang="el-GR" altLang="el-GR" sz="1800" dirty="0" err="1"/>
              <a:t>σκοπο</a:t>
            </a:r>
            <a:r>
              <a:rPr lang="el-GR" altLang="el-GR" sz="1800" dirty="0"/>
              <a:t> την καταστροφή ή τον έλεγχο της ανάπτυξης των καρκινικών κυττάρων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70C0"/>
                </a:solidFill>
              </a:rPr>
              <a:t>The term classical chemotherapy refers to the use </a:t>
            </a:r>
            <a:r>
              <a:rPr lang="en-US" sz="1800" dirty="0">
                <a:solidFill>
                  <a:srgbClr val="FF0000"/>
                </a:solidFill>
              </a:rPr>
              <a:t>of </a:t>
            </a:r>
            <a:r>
              <a:rPr lang="en-US" sz="1800" dirty="0" err="1">
                <a:solidFill>
                  <a:srgbClr val="FF0000"/>
                </a:solidFill>
              </a:rPr>
              <a:t>cytotoxic</a:t>
            </a:r>
            <a:r>
              <a:rPr lang="en-US" sz="1800" dirty="0">
                <a:solidFill>
                  <a:srgbClr val="FF0000"/>
                </a:solidFill>
              </a:rPr>
              <a:t> chemical substances </a:t>
            </a:r>
            <a:r>
              <a:rPr lang="en-US" sz="1800" dirty="0">
                <a:solidFill>
                  <a:srgbClr val="0070C0"/>
                </a:solidFill>
              </a:rPr>
              <a:t>aimed at destroying or controlling the growth of cancer cells.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l-GR" altLang="el-GR" sz="1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l-GR" altLang="el-GR" sz="1800" dirty="0" err="1"/>
              <a:t>Κυτταροστατικά</a:t>
            </a:r>
            <a:r>
              <a:rPr lang="el-GR" altLang="el-GR" sz="1800" dirty="0"/>
              <a:t> η </a:t>
            </a:r>
            <a:r>
              <a:rPr lang="el-GR" altLang="el-GR" sz="1800" dirty="0" err="1"/>
              <a:t>χημειοθεραπευτικοί</a:t>
            </a:r>
            <a:r>
              <a:rPr lang="el-GR" altLang="el-GR" sz="1800" dirty="0"/>
              <a:t> παράγοντες είναι φάρμακα που</a:t>
            </a:r>
            <a:r>
              <a:rPr lang="el-GR" altLang="el-GR" sz="1800" dirty="0">
                <a:solidFill>
                  <a:srgbClr val="000000"/>
                </a:solidFill>
                <a:cs typeface="Times New Roman" panose="02020603050405020304" pitchFamily="18" charset="0"/>
              </a:rPr>
              <a:t>  με διάφορους μηχανισμούς</a:t>
            </a:r>
            <a:r>
              <a:rPr lang="en-US" altLang="el-GR" sz="18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l-GR" altLang="el-GR" sz="1800" dirty="0">
                <a:solidFill>
                  <a:srgbClr val="000000"/>
                </a:solidFill>
                <a:cs typeface="Times New Roman" panose="02020603050405020304" pitchFamily="18" charset="0"/>
              </a:rPr>
              <a:t>προκαλούν καταστροφή των κυττάρων που βρίσκονται σε έντονη μεταβολική φάση</a:t>
            </a:r>
            <a:endParaRPr lang="en-US" altLang="el-GR" sz="18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 err="1">
                <a:solidFill>
                  <a:srgbClr val="0070C0"/>
                </a:solidFill>
              </a:rPr>
              <a:t>Cytostatic</a:t>
            </a:r>
            <a:r>
              <a:rPr lang="en-US" sz="1800" dirty="0">
                <a:solidFill>
                  <a:srgbClr val="0070C0"/>
                </a:solidFill>
              </a:rPr>
              <a:t> or chemotherapeutic agents are drugs that, through various mechanisms, destroy cells that are in an intense metabolic phase.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l-GR" sz="1800" dirty="0">
              <a:solidFill>
                <a:srgbClr val="00B0F0"/>
              </a:solidFill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l-GR" altLang="el-GR" sz="24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l-GR" altLang="el-GR" sz="24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l-GR" altLang="el-GR" dirty="0">
              <a:solidFill>
                <a:srgbClr val="FF0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l-GR" altLang="el-GR" sz="2000" i="1" dirty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l-GR" altLang="el-GR" dirty="0">
              <a:solidFill>
                <a:srgbClr val="FF0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l-GR" altLang="el-GR" dirty="0"/>
          </a:p>
        </p:txBody>
      </p:sp>
    </p:spTree>
  </p:cSld>
  <p:clrMapOvr>
    <a:masterClrMapping/>
  </p:clrMapOvr>
  <p:transition advClick="0"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Τίτλος 1">
            <a:extLst>
              <a:ext uri="{FF2B5EF4-FFF2-40B4-BE49-F238E27FC236}">
                <a16:creationId xmlns:a16="http://schemas.microsoft.com/office/drawing/2014/main" id="{A869BE51-E5E9-27CA-257C-307BFE1DD6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115888"/>
            <a:ext cx="7886700" cy="1325562"/>
          </a:xfrm>
        </p:spPr>
        <p:txBody>
          <a:bodyPr/>
          <a:lstStyle/>
          <a:p>
            <a:r>
              <a:rPr lang="el-GR" altLang="el-GR" sz="3600"/>
              <a:t>Χαρακτηριστικά των καρκινικών κυττάρων</a:t>
            </a:r>
          </a:p>
        </p:txBody>
      </p:sp>
      <p:pic>
        <p:nvPicPr>
          <p:cNvPr id="19459" name="Θέση περιεχομένου 3">
            <a:extLst>
              <a:ext uri="{FF2B5EF4-FFF2-40B4-BE49-F238E27FC236}">
                <a16:creationId xmlns:a16="http://schemas.microsoft.com/office/drawing/2014/main" id="{B324C7AB-AA1A-AD92-7D80-521369F0D96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1" r="2716" b="5804"/>
          <a:stretch>
            <a:fillRect/>
          </a:stretch>
        </p:blipFill>
        <p:spPr>
          <a:xfrm>
            <a:off x="1331913" y="1368425"/>
            <a:ext cx="6356350" cy="4005263"/>
          </a:xfrm>
        </p:spPr>
      </p:pic>
      <p:sp>
        <p:nvSpPr>
          <p:cNvPr id="19460" name="TextBox 2">
            <a:extLst>
              <a:ext uri="{FF2B5EF4-FFF2-40B4-BE49-F238E27FC236}">
                <a16:creationId xmlns:a16="http://schemas.microsoft.com/office/drawing/2014/main" id="{C6097E79-532E-B618-8212-B9B52941D5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5119688"/>
            <a:ext cx="4572000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l-GR" altLang="el-GR" sz="1800">
                <a:solidFill>
                  <a:srgbClr val="000000"/>
                </a:solidFill>
              </a:rPr>
              <a:t>Απουσία βιολογικών διαδικασιών γήρανσης και απόπτωσης</a:t>
            </a:r>
            <a:endParaRPr lang="en-US" altLang="el-GR" sz="1800">
              <a:solidFill>
                <a:srgbClr val="000000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l-GR" altLang="el-GR" sz="1800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l-GR" altLang="el-GR" sz="1800"/>
              <a:t>Απώλεια  ελέγχου του πολ/μου </a:t>
            </a:r>
            <a:r>
              <a:rPr lang="en-US" altLang="el-GR" sz="1800"/>
              <a:t>-</a:t>
            </a:r>
            <a:r>
              <a:rPr lang="el-GR" altLang="el-GR" sz="1800"/>
              <a:t>ανεξέλεγκτη υπερπαραγωγή</a:t>
            </a:r>
          </a:p>
        </p:txBody>
      </p:sp>
    </p:spTree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1 - Τίτλος">
            <a:extLst>
              <a:ext uri="{FF2B5EF4-FFF2-40B4-BE49-F238E27FC236}">
                <a16:creationId xmlns:a16="http://schemas.microsoft.com/office/drawing/2014/main" id="{7C5A6514-375B-FC67-EC9E-59E07CF1D9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-315913"/>
            <a:ext cx="7886700" cy="1327151"/>
          </a:xfrm>
        </p:spPr>
        <p:txBody>
          <a:bodyPr/>
          <a:lstStyle/>
          <a:p>
            <a:r>
              <a:rPr lang="el-GR" altLang="el-GR" sz="3200" dirty="0"/>
              <a:t>Χαρακτηριστικά των καρκινικών κυττάρων</a:t>
            </a:r>
            <a:br>
              <a:rPr lang="en-US" altLang="el-GR" sz="3200" dirty="0"/>
            </a:br>
            <a:r>
              <a:rPr lang="en-US" sz="3200" dirty="0"/>
              <a:t>Characteristics of Cancer Cells</a:t>
            </a:r>
            <a:endParaRPr lang="el-GR" altLang="el-GR" sz="3200" dirty="0"/>
          </a:p>
        </p:txBody>
      </p:sp>
      <p:sp>
        <p:nvSpPr>
          <p:cNvPr id="20483" name="2 - Θέση περιεχομένου">
            <a:extLst>
              <a:ext uri="{FF2B5EF4-FFF2-40B4-BE49-F238E27FC236}">
                <a16:creationId xmlns:a16="http://schemas.microsoft.com/office/drawing/2014/main" id="{9637CBDF-14BF-3E3F-F016-62161471588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908050"/>
            <a:ext cx="7886700" cy="5689600"/>
          </a:xfrm>
        </p:spPr>
        <p:txBody>
          <a:bodyPr/>
          <a:lstStyle/>
          <a:p>
            <a:pPr marL="457200" lvl="1" indent="0" algn="just" eaLnBrk="1" hangingPunct="1">
              <a:buNone/>
            </a:pPr>
            <a:r>
              <a:rPr lang="el-GR" altLang="el-GR" sz="2000" dirty="0">
                <a:solidFill>
                  <a:srgbClr val="000000"/>
                </a:solidFill>
                <a:cs typeface="Times New Roman" panose="02020603050405020304" pitchFamily="18" charset="0"/>
              </a:rPr>
              <a:t>Τα </a:t>
            </a:r>
            <a:r>
              <a:rPr lang="el-GR" altLang="el-GR" sz="2000" dirty="0">
                <a:solidFill>
                  <a:srgbClr val="FF0000"/>
                </a:solidFill>
                <a:cs typeface="Times New Roman" panose="02020603050405020304" pitchFamily="18" charset="0"/>
              </a:rPr>
              <a:t>ταχέως διαιρούμενα </a:t>
            </a:r>
            <a:r>
              <a:rPr lang="el-GR" altLang="el-GR" sz="2000" dirty="0">
                <a:solidFill>
                  <a:srgbClr val="000000"/>
                </a:solidFill>
                <a:cs typeface="Times New Roman" panose="02020603050405020304" pitchFamily="18" charset="0"/>
              </a:rPr>
              <a:t>κύτταρα είναι γενικά πιο ευαίσθητα</a:t>
            </a:r>
            <a:r>
              <a:rPr lang="el-GR" altLang="el-GR" sz="2000" dirty="0">
                <a:cs typeface="Times New Roman" panose="02020603050405020304" pitchFamily="18" charset="0"/>
              </a:rPr>
              <a:t> </a:t>
            </a:r>
          </a:p>
          <a:p>
            <a:pPr marL="457200" lvl="1" indent="0" algn="just" eaLnBrk="1" hangingPunct="1">
              <a:buNone/>
            </a:pPr>
            <a:r>
              <a:rPr lang="en-US" sz="2000" dirty="0">
                <a:solidFill>
                  <a:srgbClr val="0070C0"/>
                </a:solidFill>
              </a:rPr>
              <a:t>Rapidly dividing cells are generally more sensitive</a:t>
            </a:r>
            <a:endParaRPr lang="en-US" altLang="el-GR" sz="2000" dirty="0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pPr marL="457200" lvl="1" indent="0" algn="just" eaLnBrk="1" hangingPunct="1">
              <a:buNone/>
            </a:pPr>
            <a:endParaRPr lang="en-US" altLang="el-GR" sz="2000" dirty="0">
              <a:cs typeface="Times New Roman" panose="02020603050405020304" pitchFamily="18" charset="0"/>
            </a:endParaRPr>
          </a:p>
          <a:p>
            <a:pPr marL="457200" lvl="1" indent="0" algn="just" eaLnBrk="1" hangingPunct="1">
              <a:buNone/>
            </a:pPr>
            <a:endParaRPr lang="en-US" altLang="el-GR" sz="2000" dirty="0">
              <a:cs typeface="Times New Roman" panose="02020603050405020304" pitchFamily="18" charset="0"/>
            </a:endParaRPr>
          </a:p>
          <a:p>
            <a:pPr marL="457200" lvl="1" indent="0" algn="just" eaLnBrk="1" hangingPunct="1">
              <a:buNone/>
            </a:pPr>
            <a:r>
              <a:rPr lang="el-GR" altLang="el-GR" sz="2000" dirty="0">
                <a:cs typeface="Times New Roman" panose="02020603050405020304" pitchFamily="18" charset="0"/>
              </a:rPr>
              <a:t>Τα κύτταρα  που βρίσκονται </a:t>
            </a:r>
            <a:r>
              <a:rPr lang="el-GR" altLang="el-GR" sz="2000" dirty="0">
                <a:solidFill>
                  <a:srgbClr val="FF0000"/>
                </a:solidFill>
                <a:cs typeface="Times New Roman" panose="02020603050405020304" pitchFamily="18" charset="0"/>
              </a:rPr>
              <a:t>στη φάση </a:t>
            </a:r>
            <a:r>
              <a:rPr lang="el-GR" altLang="el-GR" sz="20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Go</a:t>
            </a:r>
            <a:r>
              <a:rPr lang="el-GR" altLang="el-GR" sz="20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l-GR" altLang="el-GR" sz="2000" dirty="0">
                <a:cs typeface="Times New Roman" panose="02020603050405020304" pitchFamily="18" charset="0"/>
              </a:rPr>
              <a:t>συνήθως επιβιώνουν της δράσης της κλασσικής χημειοθεραπείας</a:t>
            </a:r>
            <a:endParaRPr lang="en-US" altLang="el-GR" sz="2000" dirty="0">
              <a:cs typeface="Times New Roman" panose="02020603050405020304" pitchFamily="18" charset="0"/>
            </a:endParaRPr>
          </a:p>
          <a:p>
            <a:pPr marL="457200" lvl="1" indent="0" algn="just" eaLnBrk="1" hangingPunct="1">
              <a:buNone/>
            </a:pPr>
            <a:endParaRPr lang="en-US" sz="2000" dirty="0"/>
          </a:p>
          <a:p>
            <a:pPr marL="457200" lvl="1" indent="0" algn="just" eaLnBrk="1" hangingPunct="1">
              <a:buNone/>
            </a:pPr>
            <a:r>
              <a:rPr lang="en-US" sz="2000" dirty="0">
                <a:solidFill>
                  <a:srgbClr val="0070C0"/>
                </a:solidFill>
              </a:rPr>
              <a:t>Cells in the G₀ phase usually survive classical chemotherapy</a:t>
            </a:r>
            <a:endParaRPr lang="el-GR" altLang="el-GR" sz="2000" dirty="0">
              <a:solidFill>
                <a:srgbClr val="0070C0"/>
              </a:solidFill>
            </a:endParaRPr>
          </a:p>
          <a:p>
            <a:pPr algn="just">
              <a:buNone/>
            </a:pPr>
            <a:r>
              <a:rPr lang="en-US" altLang="el-GR" sz="2000" dirty="0"/>
              <a:t>      </a:t>
            </a:r>
          </a:p>
          <a:p>
            <a:pPr algn="just">
              <a:buNone/>
            </a:pPr>
            <a:r>
              <a:rPr lang="en-US" altLang="el-GR" sz="2000" dirty="0"/>
              <a:t>        </a:t>
            </a:r>
            <a:r>
              <a:rPr lang="el-GR" altLang="el-GR" sz="2000" dirty="0"/>
              <a:t>Το ποσοστό των  κυττάρων που πολλαπλασιάζονται (</a:t>
            </a:r>
            <a:r>
              <a:rPr lang="en-US" altLang="el-GR" sz="2000" dirty="0"/>
              <a:t>GF </a:t>
            </a:r>
            <a:r>
              <a:rPr lang="el-GR" altLang="el-GR" sz="2000" dirty="0"/>
              <a:t>)δεν είναι </a:t>
            </a:r>
            <a:r>
              <a:rPr lang="en-US" altLang="el-GR" sz="2000" dirty="0"/>
              <a:t> </a:t>
            </a:r>
            <a:r>
              <a:rPr lang="el-GR" altLang="el-GR" sz="2000" dirty="0"/>
              <a:t>πάντα σταθερό</a:t>
            </a:r>
            <a:endParaRPr lang="en-US" altLang="el-GR" sz="2000" dirty="0"/>
          </a:p>
          <a:p>
            <a:pPr algn="just">
              <a:buNone/>
            </a:pPr>
            <a:r>
              <a:rPr lang="en-US" sz="2000" dirty="0"/>
              <a:t>       </a:t>
            </a:r>
            <a:r>
              <a:rPr lang="en-US" sz="2000" dirty="0">
                <a:solidFill>
                  <a:srgbClr val="0070C0"/>
                </a:solidFill>
              </a:rPr>
              <a:t>The proportion of proliferating cells (Growth Fraction GF) is not always stable</a:t>
            </a:r>
          </a:p>
          <a:p>
            <a:pPr algn="just">
              <a:buNone/>
            </a:pPr>
            <a:endParaRPr lang="en-US" sz="2000" dirty="0"/>
          </a:p>
          <a:p>
            <a:pPr algn="just">
              <a:buNone/>
            </a:pPr>
            <a:endParaRPr lang="en-US" sz="2000" dirty="0"/>
          </a:p>
          <a:p>
            <a:pPr algn="just">
              <a:buNone/>
            </a:pPr>
            <a:endParaRPr lang="en-US" sz="2000" dirty="0"/>
          </a:p>
          <a:p>
            <a:pPr algn="just">
              <a:buNone/>
            </a:pPr>
            <a:r>
              <a:rPr lang="en-US" sz="2000" dirty="0"/>
              <a:t>.</a:t>
            </a:r>
          </a:p>
          <a:p>
            <a:pPr>
              <a:buNone/>
            </a:pPr>
            <a:endParaRPr lang="el-GR" altLang="el-GR" sz="2000" dirty="0"/>
          </a:p>
        </p:txBody>
      </p:sp>
    </p:spTree>
  </p:cSld>
  <p:clrMapOvr>
    <a:masterClrMapping/>
  </p:clrMapOvr>
  <p:transition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9" name="Θέση περιεχομένου 4">
            <a:extLst>
              <a:ext uri="{FF2B5EF4-FFF2-40B4-BE49-F238E27FC236}">
                <a16:creationId xmlns:a16="http://schemas.microsoft.com/office/drawing/2014/main" id="{5D55EDE2-2A98-7933-2A26-EF5F48745DB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4230" t="1630"/>
          <a:stretch>
            <a:fillRect/>
          </a:stretch>
        </p:blipFill>
        <p:spPr>
          <a:xfrm>
            <a:off x="755576" y="764697"/>
            <a:ext cx="7236000" cy="5567447"/>
          </a:xfrm>
        </p:spPr>
      </p:pic>
      <p:sp>
        <p:nvSpPr>
          <p:cNvPr id="21507" name="Rectangle 1">
            <a:extLst>
              <a:ext uri="{FF2B5EF4-FFF2-40B4-BE49-F238E27FC236}">
                <a16:creationId xmlns:a16="http://schemas.microsoft.com/office/drawing/2014/main" id="{A3281A20-3EA9-6D0B-01E5-842A513058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5513" y="0"/>
            <a:ext cx="45910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l-GR" altLang="el-GR" sz="1800"/>
              <a:t>Κλασσικά χημειοθεραπευτικά μηχανισμοί δράσης</a:t>
            </a:r>
          </a:p>
        </p:txBody>
      </p:sp>
    </p:spTree>
  </p:cSld>
  <p:clrMapOvr>
    <a:masterClrMapping/>
  </p:clrMapOvr>
  <p:transition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Τίτλος 1">
            <a:extLst>
              <a:ext uri="{FF2B5EF4-FFF2-40B4-BE49-F238E27FC236}">
                <a16:creationId xmlns:a16="http://schemas.microsoft.com/office/drawing/2014/main" id="{F8CD3DB1-E8FC-5DB9-C46C-0360E30C1C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/>
              <a:t>Κλασσικά χημειοθεραπευτικά μηχανισμοί δράσης</a:t>
            </a:r>
          </a:p>
        </p:txBody>
      </p:sp>
      <p:sp>
        <p:nvSpPr>
          <p:cNvPr id="22531" name="Θέση περιεχομένου 2">
            <a:extLst>
              <a:ext uri="{FF2B5EF4-FFF2-40B4-BE49-F238E27FC236}">
                <a16:creationId xmlns:a16="http://schemas.microsoft.com/office/drawing/2014/main" id="{EA31813F-162C-EE3C-E9D6-9588888FF85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l-GR" altLang="el-GR" dirty="0"/>
              <a:t>ΒΛΑΒΗ στη ΔΟΜΗ ΤΟΥ </a:t>
            </a:r>
            <a:r>
              <a:rPr lang="en-US" altLang="el-GR" dirty="0"/>
              <a:t>DNA</a:t>
            </a:r>
          </a:p>
          <a:p>
            <a:r>
              <a:rPr lang="en-US" dirty="0">
                <a:solidFill>
                  <a:srgbClr val="0070C0"/>
                </a:solidFill>
              </a:rPr>
              <a:t>Damage to DNA structure</a:t>
            </a:r>
            <a:endParaRPr lang="el-GR" altLang="el-GR" dirty="0"/>
          </a:p>
          <a:p>
            <a:r>
              <a:rPr lang="el-GR" altLang="el-GR" dirty="0"/>
              <a:t>ΔΕΣΜΕΥΟΥΝ ΤΗ ΣΥΝΘΕΣΗ ΤΟΥ </a:t>
            </a:r>
            <a:r>
              <a:rPr lang="en-US" altLang="el-GR" dirty="0"/>
              <a:t>RNA</a:t>
            </a:r>
          </a:p>
          <a:p>
            <a:r>
              <a:rPr lang="en-US" dirty="0">
                <a:solidFill>
                  <a:srgbClr val="0070C0"/>
                </a:solidFill>
              </a:rPr>
              <a:t>Inhibit RNA synthesis</a:t>
            </a:r>
            <a:endParaRPr lang="el-GR" altLang="el-GR" dirty="0"/>
          </a:p>
          <a:p>
            <a:r>
              <a:rPr lang="el-GR" altLang="el-GR" dirty="0"/>
              <a:t>ΔΡΟΥΝ ΣΤΗΝ ΚΥΤΤΑΡΙΚΗ ΑΤΡΑΚΤΟ</a:t>
            </a:r>
            <a:endParaRPr lang="en-US" altLang="el-GR" dirty="0"/>
          </a:p>
          <a:p>
            <a:r>
              <a:rPr lang="en-US" dirty="0">
                <a:solidFill>
                  <a:srgbClr val="0070C0"/>
                </a:solidFill>
              </a:rPr>
              <a:t>Act on the mitotic spindle</a:t>
            </a:r>
            <a:endParaRPr lang="el-GR" altLang="el-GR" dirty="0"/>
          </a:p>
          <a:p>
            <a:r>
              <a:rPr lang="el-GR" altLang="el-GR" dirty="0"/>
              <a:t>ΑΝΑΣΤΕΛΟΥΝ ΕΝΖΥΜΑ ΑΠΑΡΑΙΤΗΤΑ ΓΙΑ ΤΟΝ ΚΥΤΤΑΡΙΚΟ ΜΕΤΑΒΟΛΙΣΜΟ</a:t>
            </a:r>
            <a:endParaRPr lang="en-US" altLang="el-GR" dirty="0"/>
          </a:p>
          <a:p>
            <a:r>
              <a:rPr lang="en-US" dirty="0">
                <a:solidFill>
                  <a:srgbClr val="0070C0"/>
                </a:solidFill>
              </a:rPr>
              <a:t>Inhibit enzymes essential for cellular metabolism</a:t>
            </a:r>
          </a:p>
          <a:p>
            <a:endParaRPr lang="el-GR" altLang="el-GR" dirty="0"/>
          </a:p>
        </p:txBody>
      </p:sp>
    </p:spTree>
  </p:cSld>
  <p:clrMapOvr>
    <a:masterClrMapping/>
  </p:clrMapOvr>
  <p:transition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Τίτλος 1">
            <a:extLst>
              <a:ext uri="{FF2B5EF4-FFF2-40B4-BE49-F238E27FC236}">
                <a16:creationId xmlns:a16="http://schemas.microsoft.com/office/drawing/2014/main" id="{93F9B390-20FA-FAFA-A58F-BF3D394737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altLang="el-GR" sz="3600"/>
              <a:t>Κατηγορίες</a:t>
            </a:r>
            <a:r>
              <a:rPr lang="en-US" altLang="el-GR" sz="3600"/>
              <a:t> </a:t>
            </a:r>
            <a:r>
              <a:rPr lang="el-GR" altLang="el-GR" sz="3600"/>
              <a:t>κλασσικών  χημειοθεραπευτικών</a:t>
            </a:r>
          </a:p>
        </p:txBody>
      </p:sp>
      <p:sp>
        <p:nvSpPr>
          <p:cNvPr id="23555" name="Θέση περιεχομένου 2">
            <a:extLst>
              <a:ext uri="{FF2B5EF4-FFF2-40B4-BE49-F238E27FC236}">
                <a16:creationId xmlns:a16="http://schemas.microsoft.com/office/drawing/2014/main" id="{86A40626-604B-A053-01C9-E55E5E2FB5E4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l-GR" altLang="el-GR" dirty="0" err="1"/>
              <a:t>Αντιμεταβολίτες</a:t>
            </a:r>
            <a:endParaRPr lang="el-GR" altLang="el-GR" dirty="0"/>
          </a:p>
          <a:p>
            <a:r>
              <a:rPr lang="el-GR" altLang="el-GR" dirty="0" err="1"/>
              <a:t>Αλκυλιούντες</a:t>
            </a:r>
            <a:r>
              <a:rPr lang="el-GR" altLang="el-GR" dirty="0"/>
              <a:t> παράγοντες</a:t>
            </a:r>
          </a:p>
          <a:p>
            <a:r>
              <a:rPr lang="el-GR" altLang="el-GR" dirty="0" err="1"/>
              <a:t>Κυτταροτοξικά</a:t>
            </a:r>
            <a:r>
              <a:rPr lang="el-GR" altLang="el-GR" dirty="0"/>
              <a:t> αντιβιοτικά</a:t>
            </a:r>
          </a:p>
          <a:p>
            <a:r>
              <a:rPr lang="el-GR" altLang="el-GR" dirty="0"/>
              <a:t>Φυτικά αλκαλοειδή</a:t>
            </a:r>
          </a:p>
          <a:p>
            <a:r>
              <a:rPr lang="el-GR" altLang="el-GR" dirty="0"/>
              <a:t>Άλλα </a:t>
            </a:r>
            <a:r>
              <a:rPr lang="el-GR" altLang="el-GR" dirty="0" err="1"/>
              <a:t>αντινεοπλασματικά</a:t>
            </a:r>
            <a:endParaRPr lang="el-GR" altLang="el-GR" dirty="0"/>
          </a:p>
          <a:p>
            <a:endParaRPr lang="el-GR" altLang="el-GR" dirty="0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>
                <a:solidFill>
                  <a:srgbClr val="0070C0"/>
                </a:solidFill>
              </a:rPr>
              <a:t>Antimetabolites</a:t>
            </a:r>
            <a:endParaRPr lang="en-US" dirty="0">
              <a:solidFill>
                <a:srgbClr val="0070C0"/>
              </a:solidFill>
            </a:endParaRPr>
          </a:p>
          <a:p>
            <a:r>
              <a:rPr lang="en-US" dirty="0" err="1">
                <a:solidFill>
                  <a:srgbClr val="0070C0"/>
                </a:solidFill>
              </a:rPr>
              <a:t>Alkylating</a:t>
            </a:r>
            <a:r>
              <a:rPr lang="en-US" dirty="0">
                <a:solidFill>
                  <a:srgbClr val="0070C0"/>
                </a:solidFill>
              </a:rPr>
              <a:t> agents</a:t>
            </a:r>
          </a:p>
          <a:p>
            <a:r>
              <a:rPr lang="en-US" dirty="0" err="1">
                <a:solidFill>
                  <a:srgbClr val="0070C0"/>
                </a:solidFill>
              </a:rPr>
              <a:t>Cytotoxic</a:t>
            </a:r>
            <a:r>
              <a:rPr lang="en-US" dirty="0">
                <a:solidFill>
                  <a:srgbClr val="0070C0"/>
                </a:solidFill>
              </a:rPr>
              <a:t> antibiotics</a:t>
            </a:r>
          </a:p>
          <a:p>
            <a:r>
              <a:rPr lang="en-US" dirty="0" err="1">
                <a:solidFill>
                  <a:srgbClr val="0070C0"/>
                </a:solidFill>
              </a:rPr>
              <a:t>Vinca</a:t>
            </a:r>
            <a:r>
              <a:rPr lang="en-US" dirty="0">
                <a:solidFill>
                  <a:srgbClr val="0070C0"/>
                </a:solidFill>
              </a:rPr>
              <a:t> alkaloids</a:t>
            </a:r>
          </a:p>
          <a:p>
            <a:r>
              <a:rPr lang="en-US" dirty="0">
                <a:solidFill>
                  <a:srgbClr val="0070C0"/>
                </a:solidFill>
              </a:rPr>
              <a:t>Other </a:t>
            </a:r>
            <a:r>
              <a:rPr lang="en-US" dirty="0" err="1">
                <a:solidFill>
                  <a:srgbClr val="0070C0"/>
                </a:solidFill>
              </a:rPr>
              <a:t>antineoplastic</a:t>
            </a:r>
            <a:r>
              <a:rPr lang="en-US" dirty="0">
                <a:solidFill>
                  <a:srgbClr val="0070C0"/>
                </a:solidFill>
              </a:rPr>
              <a:t> ag</a:t>
            </a:r>
            <a:r>
              <a:rPr lang="en-US" dirty="0"/>
              <a:t>ents</a:t>
            </a:r>
          </a:p>
          <a:p>
            <a:endParaRPr lang="el-GR" dirty="0"/>
          </a:p>
        </p:txBody>
      </p:sp>
    </p:spTree>
  </p:cSld>
  <p:clrMapOvr>
    <a:masterClrMapping/>
  </p:clrMapOvr>
  <p:transition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Εικόνα 3">
            <a:extLst>
              <a:ext uri="{FF2B5EF4-FFF2-40B4-BE49-F238E27FC236}">
                <a16:creationId xmlns:a16="http://schemas.microsoft.com/office/drawing/2014/main" id="{BAA35C2D-F9B1-83AE-3049-CD4FDC15DE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205038"/>
            <a:ext cx="6257925" cy="412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TextBox 3">
            <a:extLst>
              <a:ext uri="{FF2B5EF4-FFF2-40B4-BE49-F238E27FC236}">
                <a16:creationId xmlns:a16="http://schemas.microsoft.com/office/drawing/2014/main" id="{FB0BA02F-F209-1E0F-233F-E07E292ADF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052513"/>
            <a:ext cx="885666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l-GR" altLang="el-GR" sz="1800" dirty="0"/>
              <a:t>Δομικά ανάλογα μορίων :</a:t>
            </a:r>
            <a:r>
              <a:rPr lang="el-GR" altLang="el-GR" sz="1800" dirty="0" err="1"/>
              <a:t>πουρινών</a:t>
            </a:r>
            <a:r>
              <a:rPr lang="el-GR" altLang="el-GR" sz="1800" dirty="0"/>
              <a:t> </a:t>
            </a:r>
            <a:r>
              <a:rPr lang="el-GR" altLang="el-GR" sz="1800" dirty="0" err="1"/>
              <a:t>πυριμιδινών</a:t>
            </a:r>
            <a:r>
              <a:rPr lang="el-GR" altLang="el-GR" sz="1800" dirty="0"/>
              <a:t> </a:t>
            </a:r>
            <a:r>
              <a:rPr lang="el-GR" altLang="el-GR" sz="1800" dirty="0" err="1"/>
              <a:t>φυλλικου</a:t>
            </a:r>
            <a:r>
              <a:rPr lang="el-GR" altLang="el-GR" sz="1800" dirty="0"/>
              <a:t> </a:t>
            </a:r>
            <a:r>
              <a:rPr lang="el-GR" altLang="el-GR" sz="1800" dirty="0" err="1"/>
              <a:t>οξεως</a:t>
            </a:r>
            <a:r>
              <a:rPr lang="el-GR" altLang="el-GR" sz="1800" dirty="0"/>
              <a:t>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l-GR" altLang="el-GR" sz="1800" dirty="0"/>
              <a:t>που  εμπλέκονται  με τη σύνθεση </a:t>
            </a:r>
            <a:r>
              <a:rPr lang="en-GB" altLang="el-GR" sz="1800" dirty="0"/>
              <a:t>DNA, RNA</a:t>
            </a:r>
            <a:endParaRPr lang="el-GR" altLang="el-GR" sz="1800" dirty="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1800" dirty="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800" dirty="0">
                <a:solidFill>
                  <a:srgbClr val="0070C0"/>
                </a:solidFill>
              </a:rPr>
              <a:t>Structural analogues of purines, pyrimidines, and folic acid</a:t>
            </a:r>
            <a:endParaRPr lang="el-GR" altLang="el-GR" sz="1800" dirty="0">
              <a:solidFill>
                <a:srgbClr val="0070C0"/>
              </a:solidFill>
            </a:endParaRPr>
          </a:p>
        </p:txBody>
      </p:sp>
      <p:sp>
        <p:nvSpPr>
          <p:cNvPr id="25604" name="5 - TextBox">
            <a:extLst>
              <a:ext uri="{FF2B5EF4-FFF2-40B4-BE49-F238E27FC236}">
                <a16:creationId xmlns:a16="http://schemas.microsoft.com/office/drawing/2014/main" id="{F97CD543-CC56-0AA1-0F77-42A5A7EDE6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4213" y="5013325"/>
            <a:ext cx="24368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l-GR" altLang="el-GR" sz="1200">
                <a:solidFill>
                  <a:srgbClr val="FF0000"/>
                </a:solidFill>
              </a:rPr>
              <a:t>Δομικο ανάλογο του φολικού οξέως</a:t>
            </a:r>
          </a:p>
        </p:txBody>
      </p:sp>
      <p:sp>
        <p:nvSpPr>
          <p:cNvPr id="25605" name="6 - TextBox">
            <a:extLst>
              <a:ext uri="{FF2B5EF4-FFF2-40B4-BE49-F238E27FC236}">
                <a16:creationId xmlns:a16="http://schemas.microsoft.com/office/drawing/2014/main" id="{119042C5-6A2C-CC97-253B-38B2A9272B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9688" y="4581525"/>
            <a:ext cx="15160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l-GR" altLang="el-GR" sz="1200">
                <a:solidFill>
                  <a:srgbClr val="FF0000"/>
                </a:solidFill>
              </a:rPr>
              <a:t>Ανάλογο πυριμιδίνης</a:t>
            </a:r>
          </a:p>
        </p:txBody>
      </p:sp>
      <p:sp>
        <p:nvSpPr>
          <p:cNvPr id="25606" name="7 - TextBox">
            <a:extLst>
              <a:ext uri="{FF2B5EF4-FFF2-40B4-BE49-F238E27FC236}">
                <a16:creationId xmlns:a16="http://schemas.microsoft.com/office/drawing/2014/main" id="{5D03662C-F8F6-3B62-59E8-7C76F662DD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938" y="3152775"/>
            <a:ext cx="14017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l-GR" altLang="el-GR" sz="1200">
                <a:solidFill>
                  <a:srgbClr val="FF0000"/>
                </a:solidFill>
              </a:rPr>
              <a:t>Πουρινικό ανάλογο</a:t>
            </a:r>
          </a:p>
        </p:txBody>
      </p:sp>
      <p:sp>
        <p:nvSpPr>
          <p:cNvPr id="25607" name="TextBox 1">
            <a:extLst>
              <a:ext uri="{FF2B5EF4-FFF2-40B4-BE49-F238E27FC236}">
                <a16:creationId xmlns:a16="http://schemas.microsoft.com/office/drawing/2014/main" id="{E8FC4B78-6308-B5D8-5146-48A41EC25428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627313" y="188913"/>
            <a:ext cx="331311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l-GR" altLang="el-GR" sz="1800" dirty="0"/>
              <a:t>ΑΝΤΙΜΕΤΑΒΟΛΙΤΕΣ</a:t>
            </a:r>
            <a:endParaRPr lang="en-US" altLang="el-GR" sz="1800" dirty="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800" dirty="0" err="1">
                <a:solidFill>
                  <a:srgbClr val="0070C0"/>
                </a:solidFill>
              </a:rPr>
              <a:t>Antimetabolites</a:t>
            </a:r>
            <a:endParaRPr lang="el-GR" altLang="el-GR" sz="1800" dirty="0"/>
          </a:p>
        </p:txBody>
      </p:sp>
    </p:spTree>
  </p:cSld>
  <p:clrMapOvr>
    <a:masterClrMapping/>
  </p:clrMapOvr>
  <p:transition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Εικόνα 1">
            <a:extLst>
              <a:ext uri="{FF2B5EF4-FFF2-40B4-BE49-F238E27FC236}">
                <a16:creationId xmlns:a16="http://schemas.microsoft.com/office/drawing/2014/main" id="{80004F90-6454-DD19-9878-504BF972EC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b="10951"/>
          <a:stretch/>
        </p:blipFill>
        <p:spPr bwMode="auto">
          <a:xfrm>
            <a:off x="428596" y="0"/>
            <a:ext cx="5905069" cy="3524325"/>
          </a:xfrm>
          <a:prstGeom prst="rect">
            <a:avLst/>
          </a:prstGeom>
          <a:noFill/>
          <a:ln>
            <a:noFill/>
          </a:ln>
        </p:spPr>
      </p:pic>
      <p:sp>
        <p:nvSpPr>
          <p:cNvPr id="25603" name="TextBox 2">
            <a:extLst>
              <a:ext uri="{FF2B5EF4-FFF2-40B4-BE49-F238E27FC236}">
                <a16:creationId xmlns:a16="http://schemas.microsoft.com/office/drawing/2014/main" id="{A3DE166A-7211-E506-ED76-413F49B35C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7525" y="5451499"/>
            <a:ext cx="5068888" cy="1477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l-GR" altLang="el-GR" sz="1800" dirty="0">
                <a:solidFill>
                  <a:srgbClr val="FF0000"/>
                </a:solidFill>
              </a:rPr>
              <a:t>ΔΗΜΙΟΥΡΓΟΥΝ </a:t>
            </a:r>
            <a:r>
              <a:rPr lang="el-GR" altLang="el-GR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ΣΤΑΥΡΟΔΕΣΜΟΥΣ</a:t>
            </a:r>
            <a:r>
              <a:rPr lang="el-GR" altLang="el-GR" sz="1800" dirty="0"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l-GR" sz="1800" dirty="0">
                <a:solidFill>
                  <a:srgbClr val="FF0000"/>
                </a:solidFill>
              </a:rPr>
              <a:t>EM</a:t>
            </a:r>
            <a:r>
              <a:rPr lang="el-GR" altLang="el-GR" sz="1800" dirty="0">
                <a:solidFill>
                  <a:srgbClr val="FF0000"/>
                </a:solidFill>
              </a:rPr>
              <a:t>ΠΟΔΙΖΟΥΝ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l-GR" sz="1800" dirty="0">
                <a:solidFill>
                  <a:srgbClr val="FF0000"/>
                </a:solidFill>
              </a:rPr>
              <a:t> TON ANA</a:t>
            </a:r>
            <a:r>
              <a:rPr lang="el-GR" altLang="el-GR" sz="1800" dirty="0">
                <a:solidFill>
                  <a:srgbClr val="FF0000"/>
                </a:solidFill>
              </a:rPr>
              <a:t>ΔΙΠΛΑΣΙΑΣΜΟ</a:t>
            </a:r>
            <a:r>
              <a:rPr lang="en-US" altLang="el-GR" sz="1800" dirty="0">
                <a:solidFill>
                  <a:srgbClr val="FF0000"/>
                </a:solidFill>
              </a:rPr>
              <a:t> TOY DNA</a:t>
            </a:r>
            <a:r>
              <a:rPr lang="el-GR" altLang="el-GR" sz="1800" dirty="0">
                <a:solidFill>
                  <a:srgbClr val="FF0000"/>
                </a:solidFill>
              </a:rPr>
              <a:t>,</a:t>
            </a:r>
            <a:r>
              <a:rPr lang="en-US" altLang="el-GR" sz="1800" dirty="0">
                <a:solidFill>
                  <a:srgbClr val="FF0000"/>
                </a:solidFill>
              </a:rPr>
              <a:t> </a:t>
            </a:r>
            <a:endParaRPr lang="el-GR" altLang="el-GR" sz="1800" dirty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l-GR" sz="1800" dirty="0">
                <a:solidFill>
                  <a:srgbClr val="FF0000"/>
                </a:solidFill>
              </a:rPr>
              <a:t>TH </a:t>
            </a:r>
            <a:r>
              <a:rPr lang="el-GR" altLang="el-GR" sz="1800" dirty="0">
                <a:solidFill>
                  <a:srgbClr val="FF0000"/>
                </a:solidFill>
              </a:rPr>
              <a:t>ΔΙΟΡΘΩΣΗ ΤΟΥ </a:t>
            </a:r>
            <a:r>
              <a:rPr lang="en-US" altLang="el-GR" sz="1800" dirty="0">
                <a:solidFill>
                  <a:srgbClr val="FF0000"/>
                </a:solidFill>
              </a:rPr>
              <a:t>DNA </a:t>
            </a:r>
            <a:r>
              <a:rPr lang="el-GR" altLang="el-GR" sz="1800" dirty="0"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l-GR" altLang="el-GR" sz="1800" dirty="0">
                <a:solidFill>
                  <a:srgbClr val="FF0000"/>
                </a:solidFill>
              </a:rPr>
              <a:t>ΤΗ ΜΕΤΑΓΡΑΦΗ ΤΟΥ </a:t>
            </a:r>
            <a:r>
              <a:rPr lang="en-US" altLang="el-GR" sz="1800" dirty="0">
                <a:solidFill>
                  <a:srgbClr val="FF0000"/>
                </a:solidFill>
              </a:rPr>
              <a:t>RNA</a:t>
            </a:r>
            <a:r>
              <a:rPr lang="el-GR" altLang="el-GR" sz="1800" dirty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27652" name="Εικόνα 9">
            <a:extLst>
              <a:ext uri="{FF2B5EF4-FFF2-40B4-BE49-F238E27FC236}">
                <a16:creationId xmlns:a16="http://schemas.microsoft.com/office/drawing/2014/main" id="{4A1688F5-657D-883D-6297-FC02B7A8C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173538"/>
            <a:ext cx="4313238" cy="258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Εικόνα 5">
            <a:extLst>
              <a:ext uri="{FF2B5EF4-FFF2-40B4-BE49-F238E27FC236}">
                <a16:creationId xmlns:a16="http://schemas.microsoft.com/office/drawing/2014/main" id="{CBE23AFD-66E4-D105-798E-771A9E02C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988" y="1700213"/>
            <a:ext cx="2859087" cy="194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FB0EC55-D694-982E-AF73-726AD1339D7A}"/>
              </a:ext>
            </a:extLst>
          </p:cNvPr>
          <p:cNvSpPr txBox="1"/>
          <p:nvPr/>
        </p:nvSpPr>
        <p:spPr>
          <a:xfrm flipH="1">
            <a:off x="6659563" y="549275"/>
            <a:ext cx="1800225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l-GR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Σύνδεση με </a:t>
            </a:r>
            <a:r>
              <a:rPr lang="el-GR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αδενίνη</a:t>
            </a:r>
            <a:r>
              <a:rPr lang="el-GR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ή </a:t>
            </a:r>
            <a:r>
              <a:rPr lang="el-GR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γουανίνη</a:t>
            </a:r>
            <a:endParaRPr lang="el-GR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6 - Ορθογώνιο"/>
          <p:cNvSpPr/>
          <p:nvPr/>
        </p:nvSpPr>
        <p:spPr>
          <a:xfrm>
            <a:off x="4500562" y="3746376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They create cross-links</a:t>
            </a:r>
          </a:p>
          <a:p>
            <a:r>
              <a:rPr lang="en-US" dirty="0">
                <a:solidFill>
                  <a:srgbClr val="0070C0"/>
                </a:solidFill>
              </a:rPr>
              <a:t>They inhibit DNA replication</a:t>
            </a:r>
          </a:p>
          <a:p>
            <a:r>
              <a:rPr lang="en-US" dirty="0">
                <a:solidFill>
                  <a:srgbClr val="0070C0"/>
                </a:solidFill>
              </a:rPr>
              <a:t>They inhibit DNA repair</a:t>
            </a:r>
          </a:p>
          <a:p>
            <a:r>
              <a:rPr lang="en-US" dirty="0">
                <a:solidFill>
                  <a:srgbClr val="0070C0"/>
                </a:solidFill>
              </a:rPr>
              <a:t>They inhibit RNA transcription</a:t>
            </a:r>
          </a:p>
          <a:p>
            <a:endParaRPr lang="en-US" dirty="0">
              <a:solidFill>
                <a:srgbClr val="0070C0"/>
              </a:solidFill>
            </a:endParaRPr>
          </a:p>
          <a:p>
            <a:r>
              <a:rPr lang="en-US" dirty="0">
                <a:solidFill>
                  <a:srgbClr val="0070C0"/>
                </a:solidFill>
              </a:rPr>
              <a:t>Binding to adenine or guanine</a:t>
            </a:r>
          </a:p>
        </p:txBody>
      </p:sp>
    </p:spTree>
  </p:cSld>
  <p:clrMapOvr>
    <a:masterClrMapping/>
  </p:clrMapOvr>
  <p:transition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Εικόνα 1">
            <a:extLst>
              <a:ext uri="{FF2B5EF4-FFF2-40B4-BE49-F238E27FC236}">
                <a16:creationId xmlns:a16="http://schemas.microsoft.com/office/drawing/2014/main" id="{DE54B5C2-DCB3-6F03-94CF-8F4CF8B7DD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1" b="6430"/>
          <a:stretch>
            <a:fillRect/>
          </a:stretch>
        </p:blipFill>
        <p:spPr bwMode="auto">
          <a:xfrm>
            <a:off x="1760538" y="-100013"/>
            <a:ext cx="5505450" cy="255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F99472D-1241-C3B4-57B5-5C6BF5A644DC}"/>
              </a:ext>
            </a:extLst>
          </p:cNvPr>
          <p:cNvSpPr txBox="1"/>
          <p:nvPr/>
        </p:nvSpPr>
        <p:spPr>
          <a:xfrm flipH="1">
            <a:off x="2744788" y="1196975"/>
            <a:ext cx="211455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l-GR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Κυκλοφωσφαμίδη</a:t>
            </a:r>
            <a:endParaRPr lang="el-G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9700" name="Εικόνα 3">
            <a:extLst>
              <a:ext uri="{FF2B5EF4-FFF2-40B4-BE49-F238E27FC236}">
                <a16:creationId xmlns:a16="http://schemas.microsoft.com/office/drawing/2014/main" id="{53997111-3DCB-FB69-B6A3-D34549B533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2665413"/>
            <a:ext cx="5462588" cy="13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179D9CD-F291-5E03-EBAF-BC1B187869B7}"/>
              </a:ext>
            </a:extLst>
          </p:cNvPr>
          <p:cNvSpPr txBox="1"/>
          <p:nvPr/>
        </p:nvSpPr>
        <p:spPr>
          <a:xfrm flipH="1">
            <a:off x="2627313" y="2411413"/>
            <a:ext cx="1800225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l-G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Πλατίνες</a:t>
            </a:r>
          </a:p>
        </p:txBody>
      </p:sp>
      <p:pic>
        <p:nvPicPr>
          <p:cNvPr id="29702" name="Εικόνα 5">
            <a:extLst>
              <a:ext uri="{FF2B5EF4-FFF2-40B4-BE49-F238E27FC236}">
                <a16:creationId xmlns:a16="http://schemas.microsoft.com/office/drawing/2014/main" id="{7C11D7D8-D2D0-0AB1-F4D5-0F854E8395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5203825"/>
            <a:ext cx="2835275" cy="197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A511623-9A53-4C0E-CB64-81F8673713A9}"/>
              </a:ext>
            </a:extLst>
          </p:cNvPr>
          <p:cNvSpPr txBox="1"/>
          <p:nvPr/>
        </p:nvSpPr>
        <p:spPr>
          <a:xfrm flipH="1">
            <a:off x="107950" y="4005263"/>
            <a:ext cx="1800225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l-GR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Σύνδεση με </a:t>
            </a:r>
            <a:r>
              <a:rPr lang="el-GR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αδενίνη</a:t>
            </a:r>
            <a:r>
              <a:rPr lang="el-GR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ή </a:t>
            </a:r>
            <a:r>
              <a:rPr lang="el-GR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γουανίνη</a:t>
            </a:r>
            <a:endParaRPr lang="el-GR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9704" name="Εικόνα 7">
            <a:extLst>
              <a:ext uri="{FF2B5EF4-FFF2-40B4-BE49-F238E27FC236}">
                <a16:creationId xmlns:a16="http://schemas.microsoft.com/office/drawing/2014/main" id="{B2F07C76-459B-94F7-554F-FB9271FCE6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4081463"/>
            <a:ext cx="1781175" cy="316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E003B04-2CE0-2EE8-4192-D0AA79065BD8}"/>
              </a:ext>
            </a:extLst>
          </p:cNvPr>
          <p:cNvSpPr txBox="1"/>
          <p:nvPr/>
        </p:nvSpPr>
        <p:spPr>
          <a:xfrm flipH="1">
            <a:off x="34925" y="334963"/>
            <a:ext cx="2132013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l-GR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Αλκυλιωτικοί</a:t>
            </a:r>
            <a:r>
              <a:rPr lang="el-G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παράγοντες</a:t>
            </a:r>
          </a:p>
        </p:txBody>
      </p:sp>
      <p:pic>
        <p:nvPicPr>
          <p:cNvPr id="29706" name="Εικόνα 9">
            <a:extLst>
              <a:ext uri="{FF2B5EF4-FFF2-40B4-BE49-F238E27FC236}">
                <a16:creationId xmlns:a16="http://schemas.microsoft.com/office/drawing/2014/main" id="{2BDA8C5B-00DE-2730-8D29-D5692175E1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888" y="4154488"/>
            <a:ext cx="4365625" cy="258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Εικόνα 1">
            <a:extLst>
              <a:ext uri="{FF2B5EF4-FFF2-40B4-BE49-F238E27FC236}">
                <a16:creationId xmlns:a16="http://schemas.microsoft.com/office/drawing/2014/main" id="{5E6EECDD-4CA6-6C9E-06CC-00E7769517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89" b="25729"/>
          <a:stretch>
            <a:fillRect/>
          </a:stretch>
        </p:blipFill>
        <p:spPr bwMode="auto">
          <a:xfrm>
            <a:off x="2555875" y="-26988"/>
            <a:ext cx="4545013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Εικόνα 2">
            <a:extLst>
              <a:ext uri="{FF2B5EF4-FFF2-40B4-BE49-F238E27FC236}">
                <a16:creationId xmlns:a16="http://schemas.microsoft.com/office/drawing/2014/main" id="{17A9B7C2-85B6-BD22-DE1F-E07DD86408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" t="19456" r="8884" b="8485"/>
          <a:stretch>
            <a:fillRect/>
          </a:stretch>
        </p:blipFill>
        <p:spPr bwMode="auto">
          <a:xfrm>
            <a:off x="3686175" y="1566863"/>
            <a:ext cx="4270375" cy="229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Εικόνα 3">
            <a:extLst>
              <a:ext uri="{FF2B5EF4-FFF2-40B4-BE49-F238E27FC236}">
                <a16:creationId xmlns:a16="http://schemas.microsoft.com/office/drawing/2014/main" id="{47BCD1E5-9FF5-F66F-35BD-51BA79544F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" t="21313" r="4243" b="3236"/>
          <a:stretch>
            <a:fillRect/>
          </a:stretch>
        </p:blipFill>
        <p:spPr bwMode="auto">
          <a:xfrm>
            <a:off x="3294063" y="4521200"/>
            <a:ext cx="5849937" cy="233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TextBox 4">
            <a:extLst>
              <a:ext uri="{FF2B5EF4-FFF2-40B4-BE49-F238E27FC236}">
                <a16:creationId xmlns:a16="http://schemas.microsoft.com/office/drawing/2014/main" id="{43E58BDD-E383-A202-1132-0CDE2537B7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3571876"/>
            <a:ext cx="3695700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l-GR" sz="1600" dirty="0"/>
              <a:t>DOXORUBICIN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l-GR" altLang="el-GR" sz="1600" dirty="0"/>
              <a:t>Αναστολή </a:t>
            </a:r>
            <a:r>
              <a:rPr lang="el-GR" altLang="el-GR" sz="1600" dirty="0" err="1"/>
              <a:t>τοποισομεράσης</a:t>
            </a:r>
            <a:endParaRPr lang="en-US" altLang="el-GR" sz="1600" dirty="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l-GR" altLang="el-GR" sz="1600" dirty="0"/>
              <a:t> Θραύση αλυσίδων </a:t>
            </a:r>
            <a:r>
              <a:rPr lang="en-US" altLang="el-GR" sz="1600" dirty="0"/>
              <a:t>DNA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l-GR" altLang="el-GR" sz="1600" dirty="0"/>
              <a:t> Σχηματισμός </a:t>
            </a:r>
            <a:r>
              <a:rPr lang="el-GR" altLang="el-GR" sz="1600" dirty="0" err="1"/>
              <a:t>ελέυθερων</a:t>
            </a:r>
            <a:r>
              <a:rPr lang="el-GR" altLang="el-GR" sz="1600" dirty="0"/>
              <a:t> ριζών</a:t>
            </a:r>
            <a:endParaRPr lang="en-US" altLang="el-GR" sz="1600" dirty="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l-GR" altLang="el-GR" sz="1600" dirty="0"/>
              <a:t>Αλληλεπίδραση με</a:t>
            </a:r>
            <a:r>
              <a:rPr lang="en-US" altLang="el-GR" sz="1600" dirty="0"/>
              <a:t> </a:t>
            </a:r>
            <a:r>
              <a:rPr lang="el-GR" altLang="el-GR" sz="1600" dirty="0"/>
              <a:t>κυτταρική μεμβράνη</a:t>
            </a:r>
          </a:p>
        </p:txBody>
      </p:sp>
      <p:sp>
        <p:nvSpPr>
          <p:cNvPr id="28678" name="TextBox 5">
            <a:extLst>
              <a:ext uri="{FF2B5EF4-FFF2-40B4-BE49-F238E27FC236}">
                <a16:creationId xmlns:a16="http://schemas.microsoft.com/office/drawing/2014/main" id="{7DEF161C-718E-616A-A772-F97774180FBB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955925" y="908050"/>
            <a:ext cx="2624138" cy="6477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l-GR" altLang="el-GR" sz="1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Ποικίλλοι</a:t>
            </a:r>
            <a:r>
              <a:rPr lang="en-US" altLang="el-GR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l-GR" altLang="el-GR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μηχανισμοί δράσης</a:t>
            </a:r>
          </a:p>
        </p:txBody>
      </p:sp>
      <p:sp>
        <p:nvSpPr>
          <p:cNvPr id="31751" name="TextBox 6">
            <a:extLst>
              <a:ext uri="{FF2B5EF4-FFF2-40B4-BE49-F238E27FC236}">
                <a16:creationId xmlns:a16="http://schemas.microsoft.com/office/drawing/2014/main" id="{6D20A9A7-9C8D-B025-B3DE-133CBBC733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571480"/>
            <a:ext cx="311308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l-GR" sz="1800" dirty="0"/>
              <a:t>ACTINOMYCIN D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l-GR" altLang="el-GR" sz="1800" dirty="0"/>
              <a:t>Πρόσδεση στο </a:t>
            </a:r>
            <a:r>
              <a:rPr lang="en-US" altLang="el-GR" sz="1800" dirty="0"/>
              <a:t>DNA,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l-GR" sz="1800" dirty="0"/>
              <a:t> </a:t>
            </a:r>
            <a:r>
              <a:rPr lang="el-GR" altLang="el-GR" sz="1800" dirty="0"/>
              <a:t>Αναστολή </a:t>
            </a:r>
            <a:r>
              <a:rPr lang="el-GR" altLang="el-GR" sz="1800" dirty="0" err="1"/>
              <a:t>τοποισομεράσης</a:t>
            </a:r>
            <a:r>
              <a:rPr lang="el-GR" altLang="el-GR" sz="1800" dirty="0"/>
              <a:t> ΙΙ, Θραύση αλυσίδων </a:t>
            </a:r>
            <a:r>
              <a:rPr lang="en-US" altLang="el-GR" sz="1800" dirty="0"/>
              <a:t>DNA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l-GR" altLang="el-GR" sz="1800" dirty="0"/>
          </a:p>
        </p:txBody>
      </p:sp>
      <p:sp>
        <p:nvSpPr>
          <p:cNvPr id="8" name="7 - Ορθογώνιο"/>
          <p:cNvSpPr/>
          <p:nvPr/>
        </p:nvSpPr>
        <p:spPr>
          <a:xfrm>
            <a:off x="71406" y="2071678"/>
            <a:ext cx="2928958" cy="1243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ACTINOMYCIN D:</a:t>
            </a:r>
          </a:p>
          <a:p>
            <a:pPr>
              <a:buNone/>
            </a:pPr>
            <a:r>
              <a:rPr lang="en-US" dirty="0">
                <a:solidFill>
                  <a:srgbClr val="0070C0"/>
                </a:solidFill>
              </a:rPr>
              <a:t>• DNA binding</a:t>
            </a:r>
          </a:p>
          <a:p>
            <a:pPr>
              <a:buNone/>
            </a:pPr>
            <a:r>
              <a:rPr lang="en-US" dirty="0">
                <a:solidFill>
                  <a:srgbClr val="0070C0"/>
                </a:solidFill>
              </a:rPr>
              <a:t>• </a:t>
            </a:r>
            <a:r>
              <a:rPr lang="en-US" dirty="0" err="1">
                <a:solidFill>
                  <a:srgbClr val="0070C0"/>
                </a:solidFill>
              </a:rPr>
              <a:t>Topoisomerase</a:t>
            </a:r>
            <a:r>
              <a:rPr lang="en-US" dirty="0">
                <a:solidFill>
                  <a:srgbClr val="0070C0"/>
                </a:solidFill>
              </a:rPr>
              <a:t> II inhibition</a:t>
            </a:r>
          </a:p>
          <a:p>
            <a:pPr>
              <a:buNone/>
            </a:pPr>
            <a:r>
              <a:rPr lang="en-US" dirty="0">
                <a:solidFill>
                  <a:srgbClr val="0070C0"/>
                </a:solidFill>
              </a:rPr>
              <a:t>• DNA strand breaks</a:t>
            </a:r>
          </a:p>
        </p:txBody>
      </p:sp>
      <p:sp>
        <p:nvSpPr>
          <p:cNvPr id="9" name="8 - Ορθογώνιο"/>
          <p:cNvSpPr/>
          <p:nvPr/>
        </p:nvSpPr>
        <p:spPr>
          <a:xfrm>
            <a:off x="-71470" y="5166382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DOXORUBICIN:</a:t>
            </a:r>
          </a:p>
          <a:p>
            <a:pPr>
              <a:buNone/>
            </a:pPr>
            <a:r>
              <a:rPr lang="en-US" dirty="0">
                <a:solidFill>
                  <a:srgbClr val="0070C0"/>
                </a:solidFill>
              </a:rPr>
              <a:t>• </a:t>
            </a:r>
            <a:r>
              <a:rPr lang="en-US" dirty="0" err="1">
                <a:solidFill>
                  <a:srgbClr val="0070C0"/>
                </a:solidFill>
              </a:rPr>
              <a:t>Topoisomerase</a:t>
            </a:r>
            <a:r>
              <a:rPr lang="en-US" dirty="0">
                <a:solidFill>
                  <a:srgbClr val="0070C0"/>
                </a:solidFill>
              </a:rPr>
              <a:t> inhibition</a:t>
            </a:r>
          </a:p>
          <a:p>
            <a:pPr>
              <a:buNone/>
            </a:pPr>
            <a:r>
              <a:rPr lang="en-US" dirty="0">
                <a:solidFill>
                  <a:srgbClr val="0070C0"/>
                </a:solidFill>
              </a:rPr>
              <a:t>• DNA strand breaks</a:t>
            </a:r>
          </a:p>
          <a:p>
            <a:pPr>
              <a:buNone/>
            </a:pPr>
            <a:r>
              <a:rPr lang="en-US" dirty="0">
                <a:solidFill>
                  <a:srgbClr val="0070C0"/>
                </a:solidFill>
              </a:rPr>
              <a:t>• Formation of free radicals</a:t>
            </a:r>
          </a:p>
          <a:p>
            <a:pPr>
              <a:buNone/>
            </a:pPr>
            <a:r>
              <a:rPr lang="en-US" dirty="0">
                <a:solidFill>
                  <a:srgbClr val="0070C0"/>
                </a:solidFill>
              </a:rPr>
              <a:t>• Interaction with cell membrane</a:t>
            </a:r>
          </a:p>
        </p:txBody>
      </p:sp>
      <p:sp>
        <p:nvSpPr>
          <p:cNvPr id="10" name="9 - Ορθογώνιο"/>
          <p:cNvSpPr/>
          <p:nvPr/>
        </p:nvSpPr>
        <p:spPr>
          <a:xfrm>
            <a:off x="285720" y="71414"/>
            <a:ext cx="21015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rgbClr val="0070C0"/>
                </a:solidFill>
              </a:rPr>
              <a:t>Cytotoxic</a:t>
            </a:r>
            <a:r>
              <a:rPr lang="en-US" dirty="0">
                <a:solidFill>
                  <a:srgbClr val="0070C0"/>
                </a:solidFill>
              </a:rPr>
              <a:t> Antibiotics</a:t>
            </a:r>
            <a:endParaRPr lang="el-GR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Ορθογώνιο 1">
            <a:extLst>
              <a:ext uri="{FF2B5EF4-FFF2-40B4-BE49-F238E27FC236}">
                <a16:creationId xmlns:a16="http://schemas.microsoft.com/office/drawing/2014/main" id="{86F40218-0E32-FCDD-47F7-CDEDF31776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3" y="44450"/>
            <a:ext cx="3419475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l-GR" altLang="el-GR" sz="1800"/>
              <a:t>Φυτικά αλκαλοειδή</a:t>
            </a:r>
          </a:p>
        </p:txBody>
      </p:sp>
      <p:pic>
        <p:nvPicPr>
          <p:cNvPr id="34819" name="Εικόνα 2">
            <a:extLst>
              <a:ext uri="{FF2B5EF4-FFF2-40B4-BE49-F238E27FC236}">
                <a16:creationId xmlns:a16="http://schemas.microsoft.com/office/drawing/2014/main" id="{F4C66D45-B298-FD0B-8FFE-B4EBD6C2A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908050"/>
            <a:ext cx="29845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Εικόνα 5">
            <a:extLst>
              <a:ext uri="{FF2B5EF4-FFF2-40B4-BE49-F238E27FC236}">
                <a16:creationId xmlns:a16="http://schemas.microsoft.com/office/drawing/2014/main" id="{DFEE0CDB-4FB4-9100-7C55-ADE0C75C2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13" y="1143000"/>
            <a:ext cx="273526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Εικόνα 6">
            <a:extLst>
              <a:ext uri="{FF2B5EF4-FFF2-40B4-BE49-F238E27FC236}">
                <a16:creationId xmlns:a16="http://schemas.microsoft.com/office/drawing/2014/main" id="{57E2648B-2547-504A-9C19-D8A32FFB12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92" b="24063"/>
          <a:stretch>
            <a:fillRect/>
          </a:stretch>
        </p:blipFill>
        <p:spPr bwMode="auto">
          <a:xfrm>
            <a:off x="539750" y="2349500"/>
            <a:ext cx="269875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Εικόνα 7">
            <a:extLst>
              <a:ext uri="{FF2B5EF4-FFF2-40B4-BE49-F238E27FC236}">
                <a16:creationId xmlns:a16="http://schemas.microsoft.com/office/drawing/2014/main" id="{00084149-B080-5C61-42FC-1B5DD0056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15"/>
          <a:stretch>
            <a:fillRect/>
          </a:stretch>
        </p:blipFill>
        <p:spPr bwMode="auto">
          <a:xfrm>
            <a:off x="611188" y="3860800"/>
            <a:ext cx="2339975" cy="74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Εικόνα 8">
            <a:extLst>
              <a:ext uri="{FF2B5EF4-FFF2-40B4-BE49-F238E27FC236}">
                <a16:creationId xmlns:a16="http://schemas.microsoft.com/office/drawing/2014/main" id="{197B0C14-14A7-ED0A-BFB4-5D567C627F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363" y="2921000"/>
            <a:ext cx="2735262" cy="2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4" name="Εικόνα 9">
            <a:extLst>
              <a:ext uri="{FF2B5EF4-FFF2-40B4-BE49-F238E27FC236}">
                <a16:creationId xmlns:a16="http://schemas.microsoft.com/office/drawing/2014/main" id="{CD003F93-C761-A3D3-AB42-C9BEF88880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649788"/>
            <a:ext cx="4859338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5" name="Εικόνα 10">
            <a:extLst>
              <a:ext uri="{FF2B5EF4-FFF2-40B4-BE49-F238E27FC236}">
                <a16:creationId xmlns:a16="http://schemas.microsoft.com/office/drawing/2014/main" id="{E9B3BB4B-2BA9-5A47-4165-14E53A76C6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975" y="3921125"/>
            <a:ext cx="4491038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6" name="TextBox 11">
            <a:extLst>
              <a:ext uri="{FF2B5EF4-FFF2-40B4-BE49-F238E27FC236}">
                <a16:creationId xmlns:a16="http://schemas.microsoft.com/office/drawing/2014/main" id="{AA953E5F-EE86-7CCB-3002-7DD62776BC9F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659563" y="4425950"/>
            <a:ext cx="1873250" cy="646113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l-GR" altLang="el-GR" sz="1800">
                <a:solidFill>
                  <a:schemeClr val="bg1"/>
                </a:solidFill>
              </a:rPr>
              <a:t>Αναστέλλουν τη μίτωση</a:t>
            </a:r>
          </a:p>
        </p:txBody>
      </p:sp>
      <p:sp>
        <p:nvSpPr>
          <p:cNvPr id="11" name="10 - Ορθογώνιο"/>
          <p:cNvSpPr/>
          <p:nvPr/>
        </p:nvSpPr>
        <p:spPr>
          <a:xfrm>
            <a:off x="6776868" y="5631436"/>
            <a:ext cx="20099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They inhibit mitosis</a:t>
            </a:r>
          </a:p>
        </p:txBody>
      </p:sp>
      <p:sp>
        <p:nvSpPr>
          <p:cNvPr id="12" name="11 - Ορθογώνιο"/>
          <p:cNvSpPr/>
          <p:nvPr/>
        </p:nvSpPr>
        <p:spPr>
          <a:xfrm>
            <a:off x="6700573" y="5131370"/>
            <a:ext cx="15862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rgbClr val="0070C0"/>
                </a:solidFill>
              </a:rPr>
              <a:t>Vinca</a:t>
            </a:r>
            <a:r>
              <a:rPr lang="en-US" dirty="0">
                <a:solidFill>
                  <a:srgbClr val="0070C0"/>
                </a:solidFill>
              </a:rPr>
              <a:t> Alkaloids</a:t>
            </a:r>
            <a:endParaRPr lang="el-GR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Τίτλος 1">
            <a:extLst>
              <a:ext uri="{FF2B5EF4-FFF2-40B4-BE49-F238E27FC236}">
                <a16:creationId xmlns:a16="http://schemas.microsoft.com/office/drawing/2014/main" id="{E0E58C46-E07E-C293-AD58-3547821E4C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sz="3600" dirty="0"/>
              <a:t>Άλλα       </a:t>
            </a:r>
            <a:r>
              <a:rPr lang="el-GR" altLang="el-GR" sz="3600" dirty="0" err="1"/>
              <a:t>χημειοθεραπευτικά</a:t>
            </a:r>
            <a:br>
              <a:rPr lang="en-US" altLang="el-GR" sz="3600" dirty="0"/>
            </a:br>
            <a:r>
              <a:rPr lang="en-US" sz="3600" dirty="0">
                <a:solidFill>
                  <a:srgbClr val="0070C0"/>
                </a:solidFill>
              </a:rPr>
              <a:t>Other Chemotherapeutic Agents</a:t>
            </a:r>
            <a:br>
              <a:rPr lang="en-US" altLang="el-GR" sz="3600" dirty="0">
                <a:solidFill>
                  <a:srgbClr val="0070C0"/>
                </a:solidFill>
              </a:rPr>
            </a:br>
            <a:endParaRPr lang="el-GR" altLang="el-GR" sz="3600" dirty="0"/>
          </a:p>
        </p:txBody>
      </p:sp>
      <p:sp>
        <p:nvSpPr>
          <p:cNvPr id="36867" name="Θέση περιεχομένου 2">
            <a:extLst>
              <a:ext uri="{FF2B5EF4-FFF2-40B4-BE49-F238E27FC236}">
                <a16:creationId xmlns:a16="http://schemas.microsoft.com/office/drawing/2014/main" id="{6E3C3B40-AA24-9BC9-B056-C9B45C735FE3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742950" y="1741958"/>
            <a:ext cx="3886200" cy="4351338"/>
          </a:xfrm>
        </p:spPr>
        <p:txBody>
          <a:bodyPr/>
          <a:lstStyle/>
          <a:p>
            <a:r>
              <a:rPr lang="el-GR" altLang="el-GR" dirty="0" err="1"/>
              <a:t>Πρεδνιζόνη</a:t>
            </a:r>
            <a:r>
              <a:rPr lang="el-GR" altLang="el-GR" dirty="0"/>
              <a:t>: </a:t>
            </a:r>
            <a:r>
              <a:rPr lang="el-GR" altLang="el-GR" dirty="0" err="1"/>
              <a:t>λεμφόλυση</a:t>
            </a:r>
            <a:r>
              <a:rPr lang="el-GR" altLang="el-GR" dirty="0"/>
              <a:t> </a:t>
            </a:r>
            <a:r>
              <a:rPr lang="el-GR" altLang="el-GR" dirty="0" err="1"/>
              <a:t>μεσω</a:t>
            </a:r>
            <a:r>
              <a:rPr lang="el-GR" altLang="el-GR" dirty="0"/>
              <a:t> πρόσδεσης σε υποδοχέα των στεροειδών</a:t>
            </a:r>
          </a:p>
          <a:p>
            <a:r>
              <a:rPr lang="el-GR" altLang="el-GR" dirty="0"/>
              <a:t> </a:t>
            </a:r>
            <a:r>
              <a:rPr lang="en-US" altLang="el-GR" dirty="0"/>
              <a:t>L-</a:t>
            </a:r>
            <a:r>
              <a:rPr lang="en-US" altLang="el-GR" dirty="0" err="1"/>
              <a:t>Asparaginase</a:t>
            </a:r>
            <a:r>
              <a:rPr lang="en-US" altLang="el-GR" dirty="0"/>
              <a:t> </a:t>
            </a:r>
            <a:r>
              <a:rPr lang="el-GR" altLang="el-GR" dirty="0"/>
              <a:t>ένζυμο που εξαντλεί την </a:t>
            </a:r>
            <a:r>
              <a:rPr lang="el-GR" altLang="el-GR" dirty="0" err="1"/>
              <a:t>ασπαραγίνη</a:t>
            </a:r>
            <a:r>
              <a:rPr lang="el-GR" altLang="el-GR" dirty="0"/>
              <a:t> από τα κύτταρα</a:t>
            </a:r>
            <a:endParaRPr lang="en-US" altLang="el-GR" dirty="0"/>
          </a:p>
          <a:p>
            <a:endParaRPr lang="en-US" altLang="el-GR" dirty="0"/>
          </a:p>
          <a:p>
            <a:endParaRPr lang="el-GR" altLang="el-GR" dirty="0"/>
          </a:p>
        </p:txBody>
      </p:sp>
      <p:sp>
        <p:nvSpPr>
          <p:cNvPr id="2" name="Θέση περιεχομένου 1">
            <a:extLst>
              <a:ext uri="{FF2B5EF4-FFF2-40B4-BE49-F238E27FC236}">
                <a16:creationId xmlns:a16="http://schemas.microsoft.com/office/drawing/2014/main" id="{563CACFB-F3F0-5480-1999-873A98FFF25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Prednisone: </a:t>
            </a:r>
            <a:r>
              <a:rPr lang="en-US" dirty="0" err="1">
                <a:solidFill>
                  <a:srgbClr val="0070C0"/>
                </a:solidFill>
              </a:rPr>
              <a:t>lympholysis</a:t>
            </a:r>
            <a:r>
              <a:rPr lang="en-US" dirty="0">
                <a:solidFill>
                  <a:srgbClr val="0070C0"/>
                </a:solidFill>
              </a:rPr>
              <a:t> through binding to steroid receptors</a:t>
            </a:r>
          </a:p>
          <a:p>
            <a:r>
              <a:rPr lang="en-US" dirty="0">
                <a:solidFill>
                  <a:srgbClr val="0070C0"/>
                </a:solidFill>
              </a:rPr>
              <a:t>L-Asparaginase: enzyme that depletes asparagine from cells</a:t>
            </a:r>
          </a:p>
          <a:p>
            <a:endParaRPr lang="el-GR" dirty="0"/>
          </a:p>
        </p:txBody>
      </p:sp>
    </p:spTree>
  </p:cSld>
  <p:clrMapOvr>
    <a:masterClrMapping/>
  </p:clrMapOvr>
  <p:transition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>
            <a:extLst>
              <a:ext uri="{FF2B5EF4-FFF2-40B4-BE49-F238E27FC236}">
                <a16:creationId xmlns:a16="http://schemas.microsoft.com/office/drawing/2014/main" id="{D304F8C1-27D8-F99E-A9ED-8072C1E94F9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1" r="6898"/>
          <a:stretch>
            <a:fillRect/>
          </a:stretch>
        </p:blipFill>
        <p:spPr>
          <a:xfrm>
            <a:off x="179388" y="404813"/>
            <a:ext cx="7137400" cy="5340350"/>
          </a:xfrm>
          <a:noFill/>
        </p:spPr>
      </p:pic>
      <p:sp>
        <p:nvSpPr>
          <p:cNvPr id="37891" name="TextBox 3">
            <a:extLst>
              <a:ext uri="{FF2B5EF4-FFF2-40B4-BE49-F238E27FC236}">
                <a16:creationId xmlns:a16="http://schemas.microsoft.com/office/drawing/2014/main" id="{2A8D240C-C470-92D4-01E7-4FA0580BA9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9800" y="1270000"/>
            <a:ext cx="19986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l-GR" altLang="el-GR" sz="1800">
                <a:solidFill>
                  <a:srgbClr val="FF0000"/>
                </a:solidFill>
              </a:rPr>
              <a:t>ΑΝΤΙΜΕΤΑΒΟΛΙΤΕΣ</a:t>
            </a:r>
          </a:p>
        </p:txBody>
      </p:sp>
      <p:sp>
        <p:nvSpPr>
          <p:cNvPr id="37892" name="TextBox 7">
            <a:extLst>
              <a:ext uri="{FF2B5EF4-FFF2-40B4-BE49-F238E27FC236}">
                <a16:creationId xmlns:a16="http://schemas.microsoft.com/office/drawing/2014/main" id="{FEFA0C97-FB7B-D204-E060-05C812229B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2000" y="3779838"/>
            <a:ext cx="19970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l-GR" altLang="el-GR" sz="1800">
                <a:solidFill>
                  <a:srgbClr val="92D050"/>
                </a:solidFill>
              </a:rPr>
              <a:t>ΚΥΤΤΑΡΟΤΟΞΙΚΑ</a:t>
            </a: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E0F8A754-15BC-A3F4-69BD-57D35C94F49E}"/>
              </a:ext>
            </a:extLst>
          </p:cNvPr>
          <p:cNvSpPr/>
          <p:nvPr/>
        </p:nvSpPr>
        <p:spPr>
          <a:xfrm flipV="1">
            <a:off x="107950" y="1196975"/>
            <a:ext cx="7200900" cy="216058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dirty="0"/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DB67715A-388D-BE17-6711-3ED52E06928E}"/>
              </a:ext>
            </a:extLst>
          </p:cNvPr>
          <p:cNvSpPr/>
          <p:nvPr/>
        </p:nvSpPr>
        <p:spPr>
          <a:xfrm flipV="1">
            <a:off x="107950" y="3644900"/>
            <a:ext cx="6985000" cy="792163"/>
          </a:xfrm>
          <a:prstGeom prst="rect">
            <a:avLst/>
          </a:prstGeom>
          <a:noFill/>
          <a:ln w="254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37895" name="TextBox 11">
            <a:extLst>
              <a:ext uri="{FF2B5EF4-FFF2-40B4-BE49-F238E27FC236}">
                <a16:creationId xmlns:a16="http://schemas.microsoft.com/office/drawing/2014/main" id="{CD4E4A0F-0A1A-1CE2-1777-862B551511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5825" y="3348038"/>
            <a:ext cx="2087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l-GR" altLang="el-GR" sz="1200">
                <a:solidFill>
                  <a:srgbClr val="0070C0"/>
                </a:solidFill>
              </a:rPr>
              <a:t>ΑΛΚΥΛΙΩΤΙΚΟΙ ΠΑΡΑΓΟΝΤΕΣ</a:t>
            </a:r>
          </a:p>
        </p:txBody>
      </p:sp>
      <p:sp>
        <p:nvSpPr>
          <p:cNvPr id="37896" name="TextBox 12">
            <a:extLst>
              <a:ext uri="{FF2B5EF4-FFF2-40B4-BE49-F238E27FC236}">
                <a16:creationId xmlns:a16="http://schemas.microsoft.com/office/drawing/2014/main" id="{733337CD-713D-2A38-FC53-983114CB4F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8850" y="5148263"/>
            <a:ext cx="19875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l-GR" altLang="el-GR" sz="1600">
                <a:solidFill>
                  <a:srgbClr val="F02EAF"/>
                </a:solidFill>
              </a:rPr>
              <a:t>ΑΛΚΑΛΟΕΙΔΗ ΒΙΝΚΑ</a:t>
            </a: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5A0EC5F9-895B-49B8-F79D-48BAFEDE9045}"/>
              </a:ext>
            </a:extLst>
          </p:cNvPr>
          <p:cNvSpPr/>
          <p:nvPr/>
        </p:nvSpPr>
        <p:spPr>
          <a:xfrm flipH="1">
            <a:off x="212725" y="4941888"/>
            <a:ext cx="7023100" cy="836612"/>
          </a:xfrm>
          <a:prstGeom prst="rect">
            <a:avLst/>
          </a:prstGeom>
          <a:noFill/>
          <a:ln w="57150">
            <a:solidFill>
              <a:srgbClr val="F02E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</p:spTree>
  </p:cSld>
  <p:clrMapOvr>
    <a:masterClrMapping/>
  </p:clrMapOvr>
  <p:transition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Τίτλος 1">
            <a:extLst>
              <a:ext uri="{FF2B5EF4-FFF2-40B4-BE49-F238E27FC236}">
                <a16:creationId xmlns:a16="http://schemas.microsoft.com/office/drawing/2014/main" id="{7F399780-3333-8890-FEAC-5EE6DCD329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l-GR" altLang="el-GR"/>
          </a:p>
        </p:txBody>
      </p:sp>
      <p:sp>
        <p:nvSpPr>
          <p:cNvPr id="38915" name="Θέση περιεχομένου 2">
            <a:extLst>
              <a:ext uri="{FF2B5EF4-FFF2-40B4-BE49-F238E27FC236}">
                <a16:creationId xmlns:a16="http://schemas.microsoft.com/office/drawing/2014/main" id="{7750F188-B929-7FDC-C37D-9A3254AB7CD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l-GR" altLang="el-GR"/>
          </a:p>
        </p:txBody>
      </p:sp>
      <p:pic>
        <p:nvPicPr>
          <p:cNvPr id="38916" name="Εικόνα 3">
            <a:extLst>
              <a:ext uri="{FF2B5EF4-FFF2-40B4-BE49-F238E27FC236}">
                <a16:creationId xmlns:a16="http://schemas.microsoft.com/office/drawing/2014/main" id="{2D43A9E0-8FFC-F0E2-7EF1-283FADF884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3" t="2303" b="2098"/>
          <a:stretch>
            <a:fillRect/>
          </a:stretch>
        </p:blipFill>
        <p:spPr bwMode="auto">
          <a:xfrm>
            <a:off x="642938" y="642938"/>
            <a:ext cx="8150225" cy="592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8 - Έλλειψη">
            <a:extLst>
              <a:ext uri="{FF2B5EF4-FFF2-40B4-BE49-F238E27FC236}">
                <a16:creationId xmlns:a16="http://schemas.microsoft.com/office/drawing/2014/main" id="{1B3BAA9A-BEB6-1C82-A926-C2873CE91466}"/>
              </a:ext>
            </a:extLst>
          </p:cNvPr>
          <p:cNvSpPr/>
          <p:nvPr/>
        </p:nvSpPr>
        <p:spPr>
          <a:xfrm>
            <a:off x="4714875" y="2000250"/>
            <a:ext cx="1357313" cy="914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0" name="9 - Έλλειψη">
            <a:extLst>
              <a:ext uri="{FF2B5EF4-FFF2-40B4-BE49-F238E27FC236}">
                <a16:creationId xmlns:a16="http://schemas.microsoft.com/office/drawing/2014/main" id="{DC49F8B3-C912-F17F-0362-E2B7FDC86C26}"/>
              </a:ext>
            </a:extLst>
          </p:cNvPr>
          <p:cNvSpPr/>
          <p:nvPr/>
        </p:nvSpPr>
        <p:spPr>
          <a:xfrm>
            <a:off x="3081338" y="2943225"/>
            <a:ext cx="1357312" cy="914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1" name="10 - Έλλειψη">
            <a:extLst>
              <a:ext uri="{FF2B5EF4-FFF2-40B4-BE49-F238E27FC236}">
                <a16:creationId xmlns:a16="http://schemas.microsoft.com/office/drawing/2014/main" id="{AC1C40BF-DB11-4196-028C-5D077BC4EF32}"/>
              </a:ext>
            </a:extLst>
          </p:cNvPr>
          <p:cNvSpPr/>
          <p:nvPr/>
        </p:nvSpPr>
        <p:spPr>
          <a:xfrm>
            <a:off x="3000375" y="5357813"/>
            <a:ext cx="1357313" cy="914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5" name="14 - Έλλειψη">
            <a:extLst>
              <a:ext uri="{FF2B5EF4-FFF2-40B4-BE49-F238E27FC236}">
                <a16:creationId xmlns:a16="http://schemas.microsoft.com/office/drawing/2014/main" id="{81797DC0-E670-9F48-A11A-3FB82442E3D1}"/>
              </a:ext>
            </a:extLst>
          </p:cNvPr>
          <p:cNvSpPr/>
          <p:nvPr/>
        </p:nvSpPr>
        <p:spPr>
          <a:xfrm>
            <a:off x="4572000" y="1071563"/>
            <a:ext cx="1357313" cy="914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6" name="15 - Έλλειψη">
            <a:extLst>
              <a:ext uri="{FF2B5EF4-FFF2-40B4-BE49-F238E27FC236}">
                <a16:creationId xmlns:a16="http://schemas.microsoft.com/office/drawing/2014/main" id="{67234BD7-291F-1C9A-8A7D-921ABBCAD8E3}"/>
              </a:ext>
            </a:extLst>
          </p:cNvPr>
          <p:cNvSpPr/>
          <p:nvPr/>
        </p:nvSpPr>
        <p:spPr>
          <a:xfrm>
            <a:off x="3081338" y="2152650"/>
            <a:ext cx="1357312" cy="914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7" name="16 - Έλλειψη">
            <a:extLst>
              <a:ext uri="{FF2B5EF4-FFF2-40B4-BE49-F238E27FC236}">
                <a16:creationId xmlns:a16="http://schemas.microsoft.com/office/drawing/2014/main" id="{B8091B81-8846-1198-3620-0A8C2862FD7E}"/>
              </a:ext>
            </a:extLst>
          </p:cNvPr>
          <p:cNvSpPr/>
          <p:nvPr/>
        </p:nvSpPr>
        <p:spPr>
          <a:xfrm>
            <a:off x="4572000" y="3014663"/>
            <a:ext cx="1357313" cy="914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9" name="18 - Έλλειψη">
            <a:extLst>
              <a:ext uri="{FF2B5EF4-FFF2-40B4-BE49-F238E27FC236}">
                <a16:creationId xmlns:a16="http://schemas.microsoft.com/office/drawing/2014/main" id="{58ED3176-D491-A58B-E161-5335F5F6083C}"/>
              </a:ext>
            </a:extLst>
          </p:cNvPr>
          <p:cNvSpPr/>
          <p:nvPr/>
        </p:nvSpPr>
        <p:spPr>
          <a:xfrm>
            <a:off x="7286625" y="2943225"/>
            <a:ext cx="1357313" cy="914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21" name="20 - Έλλειψη">
            <a:extLst>
              <a:ext uri="{FF2B5EF4-FFF2-40B4-BE49-F238E27FC236}">
                <a16:creationId xmlns:a16="http://schemas.microsoft.com/office/drawing/2014/main" id="{91EC8922-4547-A23D-BF5A-EF4E6005FDFD}"/>
              </a:ext>
            </a:extLst>
          </p:cNvPr>
          <p:cNvSpPr/>
          <p:nvPr/>
        </p:nvSpPr>
        <p:spPr>
          <a:xfrm>
            <a:off x="7358063" y="5072063"/>
            <a:ext cx="1357312" cy="13525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5" grpId="0" animBg="1"/>
      <p:bldP spid="16" grpId="0" animBg="1"/>
      <p:bldP spid="17" grpId="0" animBg="1"/>
      <p:bldP spid="19" grpId="0" animBg="1"/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1 - Τίτλος">
            <a:extLst>
              <a:ext uri="{FF2B5EF4-FFF2-40B4-BE49-F238E27FC236}">
                <a16:creationId xmlns:a16="http://schemas.microsoft.com/office/drawing/2014/main" id="{544DC79E-980A-F40F-C280-8CE94A6E63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altLang="el-GR" dirty="0"/>
              <a:t> </a:t>
            </a:r>
            <a:r>
              <a:rPr lang="el-GR" altLang="el-GR" sz="3200" dirty="0" err="1"/>
              <a:t>Χημειοθεραπευτικά</a:t>
            </a:r>
            <a:r>
              <a:rPr lang="el-GR" altLang="el-GR" sz="3200" dirty="0"/>
              <a:t> και κυτταρικός κύκλος</a:t>
            </a:r>
            <a:r>
              <a:rPr lang="en-US" altLang="el-GR" sz="3200" dirty="0"/>
              <a:t> </a:t>
            </a:r>
            <a:r>
              <a:rPr lang="en-US" sz="3200" dirty="0">
                <a:solidFill>
                  <a:srgbClr val="0070C0"/>
                </a:solidFill>
              </a:rPr>
              <a:t>Chemotherapy and the Cell Cycle</a:t>
            </a:r>
            <a:endParaRPr lang="el-GR" altLang="el-GR" sz="3200" dirty="0">
              <a:solidFill>
                <a:srgbClr val="0070C0"/>
              </a:solidFill>
            </a:endParaRPr>
          </a:p>
        </p:txBody>
      </p:sp>
      <p:sp>
        <p:nvSpPr>
          <p:cNvPr id="39939" name="2 - Θέση περιεχομένου">
            <a:extLst>
              <a:ext uri="{FF2B5EF4-FFF2-40B4-BE49-F238E27FC236}">
                <a16:creationId xmlns:a16="http://schemas.microsoft.com/office/drawing/2014/main" id="{20045B8A-8B87-D6B5-D2C0-5787289E4769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l-GR" altLang="el-GR" sz="1600" dirty="0"/>
              <a:t>Ειδικά του κυτταρικού κύκλου: δρουν σε μια συγκεκριμένη φάση του κυτταρικού κύκλου</a:t>
            </a:r>
          </a:p>
          <a:p>
            <a:pPr lvl="1"/>
            <a:r>
              <a:rPr lang="el-GR" altLang="el-GR" sz="1600" dirty="0"/>
              <a:t>Τα περισσότερα δρουν μέσω καταστροφής του </a:t>
            </a:r>
            <a:r>
              <a:rPr lang="en-US" altLang="el-GR" sz="1600" dirty="0"/>
              <a:t>DNA.</a:t>
            </a:r>
            <a:endParaRPr lang="el-GR" altLang="el-GR" sz="1600" dirty="0"/>
          </a:p>
          <a:p>
            <a:pPr lvl="1"/>
            <a:r>
              <a:rPr lang="en-US" altLang="el-GR" sz="1600" dirty="0"/>
              <a:t> H</a:t>
            </a:r>
            <a:r>
              <a:rPr lang="el-GR" altLang="el-GR" sz="1600" dirty="0"/>
              <a:t> τοξικότητα είναι μεγαλύτερη κατά τη φάση </a:t>
            </a:r>
            <a:r>
              <a:rPr lang="en-US" altLang="el-GR" sz="1600" dirty="0"/>
              <a:t>S</a:t>
            </a:r>
            <a:r>
              <a:rPr lang="el-GR" altLang="el-GR" sz="1600" dirty="0"/>
              <a:t> της σύνθεσης του </a:t>
            </a:r>
            <a:r>
              <a:rPr lang="en-US" altLang="el-GR" sz="1600" dirty="0"/>
              <a:t>DNA</a:t>
            </a:r>
          </a:p>
          <a:p>
            <a:pPr lvl="1"/>
            <a:r>
              <a:rPr lang="el-GR" altLang="el-GR" sz="1600" dirty="0"/>
              <a:t>Άλλα δρουν κατά τη φάση Μ και δεσμεύουν τη </a:t>
            </a:r>
            <a:r>
              <a:rPr lang="el-GR" altLang="el-GR" sz="1600" dirty="0" err="1"/>
              <a:t>μιτωτική</a:t>
            </a:r>
            <a:r>
              <a:rPr lang="el-GR" altLang="el-GR" sz="1600" dirty="0"/>
              <a:t> άτρακτο</a:t>
            </a:r>
            <a:endParaRPr lang="en-US" altLang="el-GR" sz="1600" dirty="0"/>
          </a:p>
          <a:p>
            <a:r>
              <a:rPr lang="el-GR" altLang="el-GR" sz="1600" dirty="0"/>
              <a:t>Μη ειδικά του κυτταρικού κύκλου  που δρουν σε οποιαδήποτε φάση του κυτταρικού κύκλου</a:t>
            </a:r>
            <a:r>
              <a:rPr lang="en-US" altLang="el-GR" sz="1600" dirty="0"/>
              <a:t> </a:t>
            </a:r>
            <a:r>
              <a:rPr lang="el-GR" altLang="el-GR" sz="1600" dirty="0"/>
              <a:t>ακόμη και στη </a:t>
            </a:r>
            <a:r>
              <a:rPr lang="en-US" altLang="el-GR" sz="1600" dirty="0"/>
              <a:t>Go </a:t>
            </a:r>
            <a:r>
              <a:rPr lang="el-GR" altLang="el-GR" sz="1600" dirty="0"/>
              <a:t>αποτελεσματικά στους βραδέως εξελισσόμενους όγκους</a:t>
            </a:r>
            <a:endParaRPr lang="en-US" altLang="el-GR" sz="1600" dirty="0"/>
          </a:p>
        </p:txBody>
      </p:sp>
      <p:sp>
        <p:nvSpPr>
          <p:cNvPr id="2" name="Θέση περιεχομένου 1">
            <a:extLst>
              <a:ext uri="{FF2B5EF4-FFF2-40B4-BE49-F238E27FC236}">
                <a16:creationId xmlns:a16="http://schemas.microsoft.com/office/drawing/2014/main" id="{454ABF58-7B14-91F9-51DE-E637D057A9E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000" dirty="0">
                <a:solidFill>
                  <a:srgbClr val="0070C0"/>
                </a:solidFill>
              </a:rPr>
              <a:t>Cell‑cycle–specific agents: act on a specific phase of the cell cycle. Most act by damaging DNA</a:t>
            </a:r>
            <a:r>
              <a:rPr lang="en-US" dirty="0">
                <a:solidFill>
                  <a:srgbClr val="0070C0"/>
                </a:solidFill>
              </a:rPr>
              <a:t>.</a:t>
            </a:r>
          </a:p>
          <a:p>
            <a:pPr lvl="1"/>
            <a:r>
              <a:rPr lang="en-US" sz="2000" dirty="0">
                <a:solidFill>
                  <a:srgbClr val="0070C0"/>
                </a:solidFill>
              </a:rPr>
              <a:t> Toxicity is greater during the S‑phase (DNA synthesis).</a:t>
            </a:r>
          </a:p>
          <a:p>
            <a:pPr lvl="1"/>
            <a:r>
              <a:rPr lang="en-US" sz="2000" dirty="0">
                <a:solidFill>
                  <a:srgbClr val="0070C0"/>
                </a:solidFill>
              </a:rPr>
              <a:t> Others act during the M‑phase by binding the mitotic spindle.</a:t>
            </a:r>
            <a:endParaRPr lang="el-GR" altLang="el-GR" sz="2000" dirty="0"/>
          </a:p>
          <a:p>
            <a:pPr marL="228600" marR="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Cell‑cycle–nonspecific agents: act in all phases of the cycle, even in G0, and are more effective in slowly growing tumors</a:t>
            </a:r>
            <a:endParaRPr kumimoji="0" lang="en-US" altLang="el-GR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endParaRPr lang="el-GR" dirty="0"/>
          </a:p>
        </p:txBody>
      </p:sp>
    </p:spTree>
  </p:cSld>
  <p:clrMapOvr>
    <a:masterClrMapping/>
  </p:clrMapOvr>
  <p:transition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16" descr="he cell cyΤcle">
            <a:extLst>
              <a:ext uri="{FF2B5EF4-FFF2-40B4-BE49-F238E27FC236}">
                <a16:creationId xmlns:a16="http://schemas.microsoft.com/office/drawing/2014/main" id="{8075B472-7256-30AD-CE3E-3E758062EB09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28913" y="436563"/>
            <a:ext cx="4852987" cy="5056187"/>
          </a:xfrm>
        </p:spPr>
      </p:pic>
      <p:sp>
        <p:nvSpPr>
          <p:cNvPr id="41987" name="TextBox 6" descr="VINBLASTINE  VINCRISTINE">
            <a:extLst>
              <a:ext uri="{FF2B5EF4-FFF2-40B4-BE49-F238E27FC236}">
                <a16:creationId xmlns:a16="http://schemas.microsoft.com/office/drawing/2014/main" id="{84B97A6A-231E-4109-84BE-56868C8F32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188913"/>
            <a:ext cx="22320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l-GR" sz="1800" b="1">
                <a:solidFill>
                  <a:srgbClr val="F02EAF"/>
                </a:solidFill>
              </a:rPr>
              <a:t>VINBLASTINE VINCRISTINE</a:t>
            </a:r>
            <a:endParaRPr lang="el-GR" altLang="el-GR" sz="1800" b="1">
              <a:solidFill>
                <a:srgbClr val="F02EAF"/>
              </a:solidFill>
            </a:endParaRPr>
          </a:p>
        </p:txBody>
      </p:sp>
      <p:sp>
        <p:nvSpPr>
          <p:cNvPr id="41988" name="TextBox 9" descr="VINBLASTINE  VINCRISTINE">
            <a:extLst>
              <a:ext uri="{FF2B5EF4-FFF2-40B4-BE49-F238E27FC236}">
                <a16:creationId xmlns:a16="http://schemas.microsoft.com/office/drawing/2014/main" id="{7FEBDE5C-A908-D639-41BE-DCA6C6E6D5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0088" y="3143250"/>
            <a:ext cx="22748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l-GR" sz="1800">
                <a:solidFill>
                  <a:srgbClr val="F02EAF"/>
                </a:solidFill>
              </a:rPr>
              <a:t>     </a:t>
            </a:r>
            <a:r>
              <a:rPr lang="en-US" altLang="el-GR" sz="1800" b="1">
                <a:solidFill>
                  <a:srgbClr val="0070C0"/>
                </a:solidFill>
              </a:rPr>
              <a:t>L -ASPARAGINASE</a:t>
            </a:r>
            <a:endParaRPr lang="el-GR" altLang="el-GR" sz="1800" b="1">
              <a:solidFill>
                <a:srgbClr val="0070C0"/>
              </a:solidFill>
            </a:endParaRPr>
          </a:p>
        </p:txBody>
      </p:sp>
      <p:sp>
        <p:nvSpPr>
          <p:cNvPr id="41989" name="TextBox 11" descr="VINBLASTINE  VINCRISTINE">
            <a:extLst>
              <a:ext uri="{FF2B5EF4-FFF2-40B4-BE49-F238E27FC236}">
                <a16:creationId xmlns:a16="http://schemas.microsoft.com/office/drawing/2014/main" id="{C1C3560B-E34C-4AA3-CA94-6B7825189E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75" y="5445125"/>
            <a:ext cx="20224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l-GR" sz="1800">
                <a:solidFill>
                  <a:srgbClr val="F02EAF"/>
                </a:solidFill>
              </a:rPr>
              <a:t>    </a:t>
            </a:r>
            <a:r>
              <a:rPr lang="en-US" altLang="el-GR" sz="1800" b="1">
                <a:solidFill>
                  <a:srgbClr val="7030A0"/>
                </a:solidFill>
              </a:rPr>
              <a:t>CYTARABINE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l-GR" sz="1800" b="1">
                <a:solidFill>
                  <a:srgbClr val="7030A0"/>
                </a:solidFill>
              </a:rPr>
              <a:t>METHOTREXATE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l-GR" sz="1800" b="1">
                <a:solidFill>
                  <a:srgbClr val="7030A0"/>
                </a:solidFill>
              </a:rPr>
              <a:t>MERCAPTOPURINE</a:t>
            </a:r>
          </a:p>
        </p:txBody>
      </p:sp>
      <p:sp>
        <p:nvSpPr>
          <p:cNvPr id="41990" name="TextBox 12" descr="VINBLASTINE  VINCRISTINE">
            <a:extLst>
              <a:ext uri="{FF2B5EF4-FFF2-40B4-BE49-F238E27FC236}">
                <a16:creationId xmlns:a16="http://schemas.microsoft.com/office/drawing/2014/main" id="{5F0D4E12-F56B-067A-DD3E-2C8C75A21D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4525" y="5192713"/>
            <a:ext cx="1846263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l-GR" sz="1800" b="1">
                <a:solidFill>
                  <a:srgbClr val="7030A0"/>
                </a:solidFill>
              </a:rPr>
              <a:t>VINCRISTINE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l-GR" sz="1800" b="1">
                <a:solidFill>
                  <a:srgbClr val="7030A0"/>
                </a:solidFill>
              </a:rPr>
              <a:t>FLUORURACIL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l-GR" sz="1800" b="1">
                <a:solidFill>
                  <a:srgbClr val="7030A0"/>
                </a:solidFill>
              </a:rPr>
              <a:t>HYDROXYUREA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l-GR" sz="1800" b="1">
                <a:solidFill>
                  <a:srgbClr val="7030A0"/>
                </a:solidFill>
              </a:rPr>
              <a:t>THIOGUANINE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l-GR" sz="1800" b="1">
                <a:solidFill>
                  <a:srgbClr val="7030A0"/>
                </a:solidFill>
              </a:rPr>
              <a:t>VINBLASTIN</a:t>
            </a:r>
            <a:r>
              <a:rPr lang="en-US" altLang="el-GR" sz="1800" b="1">
                <a:solidFill>
                  <a:srgbClr val="F02EAF"/>
                </a:solidFill>
              </a:rPr>
              <a:t>E</a:t>
            </a:r>
            <a:endParaRPr lang="el-GR" altLang="el-GR" sz="1800" b="1">
              <a:solidFill>
                <a:srgbClr val="0070C0"/>
              </a:solidFill>
            </a:endParaRPr>
          </a:p>
        </p:txBody>
      </p:sp>
      <p:sp>
        <p:nvSpPr>
          <p:cNvPr id="41991" name="TextBox 13" descr="VINBLASTINE  VINCRISTINE">
            <a:extLst>
              <a:ext uri="{FF2B5EF4-FFF2-40B4-BE49-F238E27FC236}">
                <a16:creationId xmlns:a16="http://schemas.microsoft.com/office/drawing/2014/main" id="{A33FCE61-FC44-D15D-92A2-C1520E97AD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9563" y="4500563"/>
            <a:ext cx="22907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l-GR" sz="1800">
                <a:solidFill>
                  <a:srgbClr val="F02EAF"/>
                </a:solidFill>
              </a:rPr>
              <a:t>     </a:t>
            </a:r>
            <a:r>
              <a:rPr lang="en-US" altLang="el-GR" sz="1800" b="1">
                <a:solidFill>
                  <a:srgbClr val="7030A0"/>
                </a:solidFill>
              </a:rPr>
              <a:t>ACTINO</a:t>
            </a:r>
            <a:r>
              <a:rPr lang="en-US" altLang="el-GR" sz="1800" b="1">
                <a:solidFill>
                  <a:srgbClr val="0070C0"/>
                </a:solidFill>
              </a:rPr>
              <a:t>MYCIN-D</a:t>
            </a:r>
            <a:endParaRPr lang="el-GR" altLang="el-GR" sz="1800" b="1">
              <a:solidFill>
                <a:srgbClr val="0070C0"/>
              </a:solidFill>
            </a:endParaRPr>
          </a:p>
        </p:txBody>
      </p:sp>
      <p:sp>
        <p:nvSpPr>
          <p:cNvPr id="41992" name="TextBox 14" descr="VINBLASTINE  VINCRISTINE">
            <a:extLst>
              <a:ext uri="{FF2B5EF4-FFF2-40B4-BE49-F238E27FC236}">
                <a16:creationId xmlns:a16="http://schemas.microsoft.com/office/drawing/2014/main" id="{5DB010D5-8468-07A1-F7C5-D957EA61F0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8400" y="4727575"/>
            <a:ext cx="20351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l-GR" sz="1800">
                <a:solidFill>
                  <a:srgbClr val="F02EAF"/>
                </a:solidFill>
              </a:rPr>
              <a:t>    </a:t>
            </a:r>
            <a:r>
              <a:rPr lang="en-US" altLang="el-GR" sz="1800" b="1">
                <a:solidFill>
                  <a:srgbClr val="F02EAF"/>
                </a:solidFill>
              </a:rPr>
              <a:t>DOXO</a:t>
            </a:r>
            <a:r>
              <a:rPr lang="en-US" altLang="el-GR" sz="1800" b="1">
                <a:solidFill>
                  <a:schemeClr val="accent2"/>
                </a:solidFill>
              </a:rPr>
              <a:t>RUBICIN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l-GR" sz="1800" b="1">
                <a:solidFill>
                  <a:srgbClr val="F02EAF"/>
                </a:solidFill>
              </a:rPr>
              <a:t>DAUNO</a:t>
            </a:r>
            <a:r>
              <a:rPr lang="en-US" altLang="el-GR" sz="1800" b="1">
                <a:solidFill>
                  <a:schemeClr val="accent2"/>
                </a:solidFill>
              </a:rPr>
              <a:t>RUBICIN</a:t>
            </a:r>
          </a:p>
        </p:txBody>
      </p:sp>
      <p:sp>
        <p:nvSpPr>
          <p:cNvPr id="41993" name="TextBox 15" descr="VINBLASTINE  VINCRISTINE">
            <a:extLst>
              <a:ext uri="{FF2B5EF4-FFF2-40B4-BE49-F238E27FC236}">
                <a16:creationId xmlns:a16="http://schemas.microsoft.com/office/drawing/2014/main" id="{E36602EF-BF5E-CBDD-5A6B-3D0EB849D5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4475" y="2997200"/>
            <a:ext cx="18335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l-GR" sz="1800" b="1">
                <a:solidFill>
                  <a:schemeClr val="accent2"/>
                </a:solidFill>
              </a:rPr>
              <a:t>BLEOMYCIN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l-GR" sz="1800" b="1">
                <a:solidFill>
                  <a:schemeClr val="accent2"/>
                </a:solidFill>
              </a:rPr>
              <a:t>ETOPOSIDE</a:t>
            </a:r>
          </a:p>
        </p:txBody>
      </p:sp>
      <p:sp>
        <p:nvSpPr>
          <p:cNvPr id="41994" name="TextBox 16">
            <a:extLst>
              <a:ext uri="{FF2B5EF4-FFF2-40B4-BE49-F238E27FC236}">
                <a16:creationId xmlns:a16="http://schemas.microsoft.com/office/drawing/2014/main" id="{3B962D33-689E-41BE-59E7-D0CEF1A79C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260350"/>
            <a:ext cx="30257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l-GR" altLang="el-GR" sz="1800">
                <a:solidFill>
                  <a:srgbClr val="00B050"/>
                </a:solidFill>
              </a:rPr>
              <a:t>Φάρμακα ειδικά του κυτταρικού κύκλου</a:t>
            </a:r>
          </a:p>
        </p:txBody>
      </p:sp>
      <p:pic>
        <p:nvPicPr>
          <p:cNvPr id="32779" name="Picture 2">
            <a:extLst>
              <a:ext uri="{FF2B5EF4-FFF2-40B4-BE49-F238E27FC236}">
                <a16:creationId xmlns:a16="http://schemas.microsoft.com/office/drawing/2014/main" id="{0264462E-D9AB-9BFB-E5EC-7F14DEE164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 l="51382" t="54350" r="23445" b="25720"/>
          <a:stretch>
            <a:fillRect/>
          </a:stretch>
        </p:blipFill>
        <p:spPr bwMode="auto">
          <a:xfrm>
            <a:off x="-36512" y="1484312"/>
            <a:ext cx="2676439" cy="12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>
            <a:extLst>
              <a:ext uri="{FF2B5EF4-FFF2-40B4-BE49-F238E27FC236}">
                <a16:creationId xmlns:a16="http://schemas.microsoft.com/office/drawing/2014/main" id="{25BA5AE0-4A23-DF60-616F-2EED2B7F64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13192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l-GR" altLang="el-GR" sz="2400">
              <a:latin typeface="Times New Roman" panose="02020603050405020304" pitchFamily="18" charset="0"/>
            </a:endParaRPr>
          </a:p>
        </p:txBody>
      </p:sp>
      <p:pic>
        <p:nvPicPr>
          <p:cNvPr id="33795" name="Picture 2">
            <a:extLst>
              <a:ext uri="{FF2B5EF4-FFF2-40B4-BE49-F238E27FC236}">
                <a16:creationId xmlns:a16="http://schemas.microsoft.com/office/drawing/2014/main" id="{2D9329C8-1716-3C03-DC99-4A59E3AEE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l="74722" t="1250" b="11249"/>
          <a:stretch>
            <a:fillRect/>
          </a:stretch>
        </p:blipFill>
        <p:spPr bwMode="auto">
          <a:xfrm>
            <a:off x="2843808" y="277809"/>
            <a:ext cx="3266731" cy="651408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Οβάλ 2">
            <a:extLst>
              <a:ext uri="{FF2B5EF4-FFF2-40B4-BE49-F238E27FC236}">
                <a16:creationId xmlns:a16="http://schemas.microsoft.com/office/drawing/2014/main" id="{76C8C5D7-4046-5A20-6EC2-D0CA7F39B6BB}"/>
              </a:ext>
            </a:extLst>
          </p:cNvPr>
          <p:cNvSpPr/>
          <p:nvPr/>
        </p:nvSpPr>
        <p:spPr>
          <a:xfrm flipV="1">
            <a:off x="2987675" y="404813"/>
            <a:ext cx="577850" cy="57626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</p:spTree>
  </p:cSld>
  <p:clrMapOvr>
    <a:masterClrMapping/>
  </p:clrMapOvr>
  <p:transition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1 - Τίτλος">
            <a:extLst>
              <a:ext uri="{FF2B5EF4-FFF2-40B4-BE49-F238E27FC236}">
                <a16:creationId xmlns:a16="http://schemas.microsoft.com/office/drawing/2014/main" id="{462CC04D-21FC-D2CE-EB82-DD0750098D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90550" y="-139700"/>
            <a:ext cx="7924800" cy="1336675"/>
          </a:xfrm>
        </p:spPr>
        <p:txBody>
          <a:bodyPr/>
          <a:lstStyle/>
          <a:p>
            <a:r>
              <a:rPr lang="el-GR" altLang="el-GR" sz="3200" dirty="0"/>
              <a:t>Βασική αρχή της χημειοθεραπείας</a:t>
            </a:r>
            <a:br>
              <a:rPr lang="en-US" altLang="el-GR" sz="3200" dirty="0"/>
            </a:br>
            <a:r>
              <a:rPr lang="en-US" sz="3200" dirty="0"/>
              <a:t> </a:t>
            </a:r>
            <a:r>
              <a:rPr lang="en-US" sz="3200" dirty="0">
                <a:solidFill>
                  <a:srgbClr val="0070C0"/>
                </a:solidFill>
              </a:rPr>
              <a:t>Basic Principle of Chemotherapy </a:t>
            </a:r>
            <a:br>
              <a:rPr lang="el-GR" altLang="el-GR" sz="3200" dirty="0"/>
            </a:br>
            <a:r>
              <a:rPr lang="en-US" altLang="el-GR" sz="3200" dirty="0"/>
              <a:t>“fractional cell kill hypothesis”</a:t>
            </a:r>
            <a:endParaRPr lang="el-GR" altLang="el-GR" sz="3200" dirty="0"/>
          </a:p>
        </p:txBody>
      </p:sp>
      <p:pic>
        <p:nvPicPr>
          <p:cNvPr id="45059" name="Picture 2">
            <a:extLst>
              <a:ext uri="{FF2B5EF4-FFF2-40B4-BE49-F238E27FC236}">
                <a16:creationId xmlns:a16="http://schemas.microsoft.com/office/drawing/2014/main" id="{59607F6F-A3B8-20FC-D824-8F36E761079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6"/>
          <a:stretch>
            <a:fillRect/>
          </a:stretch>
        </p:blipFill>
        <p:spPr>
          <a:xfrm>
            <a:off x="669925" y="2060575"/>
            <a:ext cx="3109913" cy="2413000"/>
          </a:xfrm>
          <a:noFill/>
        </p:spPr>
      </p:pic>
      <p:pic>
        <p:nvPicPr>
          <p:cNvPr id="45060" name="Picture 3">
            <a:extLst>
              <a:ext uri="{FF2B5EF4-FFF2-40B4-BE49-F238E27FC236}">
                <a16:creationId xmlns:a16="http://schemas.microsoft.com/office/drawing/2014/main" id="{64458329-A4A8-603C-B9D0-D62BC9714C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70"/>
          <a:stretch>
            <a:fillRect/>
          </a:stretch>
        </p:blipFill>
        <p:spPr bwMode="auto">
          <a:xfrm>
            <a:off x="4081463" y="1268413"/>
            <a:ext cx="4356100" cy="262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1" name="TextBox 2">
            <a:extLst>
              <a:ext uri="{FF2B5EF4-FFF2-40B4-BE49-F238E27FC236}">
                <a16:creationId xmlns:a16="http://schemas.microsoft.com/office/drawing/2014/main" id="{1850F32D-A57A-9751-CDDE-AA94C36BD8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596" y="4500570"/>
            <a:ext cx="3422679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l-GR" altLang="el-GR" sz="1800" dirty="0"/>
              <a:t>Ο χρόνος διπλασιασμού των καρκινικών κυττάρων είναι σταθερός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l-GR" altLang="el-GR" sz="1800" dirty="0"/>
              <a:t>Καμπύλη ανάπτυξης ευθεία μορφή</a:t>
            </a:r>
            <a:endParaRPr lang="en-US" altLang="el-GR" sz="1800" dirty="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l-GR" sz="1800" dirty="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l-GR" sz="1800" dirty="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l-GR" altLang="el-GR" sz="1800" dirty="0"/>
          </a:p>
        </p:txBody>
      </p:sp>
      <p:sp>
        <p:nvSpPr>
          <p:cNvPr id="45062" name="TextBox 6">
            <a:extLst>
              <a:ext uri="{FF2B5EF4-FFF2-40B4-BE49-F238E27FC236}">
                <a16:creationId xmlns:a16="http://schemas.microsoft.com/office/drawing/2014/main" id="{52345A93-D1EF-776E-C4A1-E85CF592B1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7825" y="4076700"/>
            <a:ext cx="42418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l-GR" altLang="el-GR" sz="1600"/>
              <a:t>Κάθε ώση κυτταροστατικού σκοτώνει έναν </a:t>
            </a:r>
            <a:r>
              <a:rPr lang="el-GR" altLang="el-GR" sz="1600">
                <a:solidFill>
                  <a:schemeClr val="accent2"/>
                </a:solidFill>
              </a:rPr>
              <a:t>ορισμένο σταθερό  αριθμό </a:t>
            </a:r>
            <a:r>
              <a:rPr lang="el-GR" altLang="el-GR" sz="1600"/>
              <a:t>κυττάρων (κινητική πρώτης τάξης).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l-GR" altLang="el-GR" sz="1600">
                <a:solidFill>
                  <a:srgbClr val="000000"/>
                </a:solidFill>
              </a:rPr>
              <a:t>επαναλαμβανόμενες δόσεις  χημειοθεραπευτικού για εκρίζωση νόσου</a:t>
            </a:r>
            <a:endParaRPr lang="el-GR" altLang="el-GR" sz="1600"/>
          </a:p>
        </p:txBody>
      </p:sp>
      <p:sp>
        <p:nvSpPr>
          <p:cNvPr id="7" name="6 - Ορθογώνιο"/>
          <p:cNvSpPr/>
          <p:nvPr/>
        </p:nvSpPr>
        <p:spPr>
          <a:xfrm>
            <a:off x="285720" y="614025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The doubling time of cancer cells is constant.</a:t>
            </a:r>
          </a:p>
          <a:p>
            <a:r>
              <a:rPr lang="en-US" dirty="0">
                <a:solidFill>
                  <a:srgbClr val="0070C0"/>
                </a:solidFill>
              </a:rPr>
              <a:t>The growth curve follows a linear pattern</a:t>
            </a:r>
            <a:endParaRPr lang="el-GR" dirty="0">
              <a:solidFill>
                <a:srgbClr val="0070C0"/>
              </a:solidFill>
            </a:endParaRPr>
          </a:p>
        </p:txBody>
      </p:sp>
      <p:sp>
        <p:nvSpPr>
          <p:cNvPr id="8" name="7 - Ορθογώνιο"/>
          <p:cNvSpPr/>
          <p:nvPr/>
        </p:nvSpPr>
        <p:spPr>
          <a:xfrm>
            <a:off x="4643470" y="5514819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Each dose of </a:t>
            </a:r>
            <a:r>
              <a:rPr lang="en-US" dirty="0" err="1">
                <a:solidFill>
                  <a:srgbClr val="0070C0"/>
                </a:solidFill>
              </a:rPr>
              <a:t>cytotoxic</a:t>
            </a:r>
            <a:r>
              <a:rPr lang="en-US" dirty="0">
                <a:solidFill>
                  <a:srgbClr val="0070C0"/>
                </a:solidFill>
              </a:rPr>
              <a:t> drug kills a constant fraction of tumor cells (</a:t>
            </a:r>
            <a:r>
              <a:rPr lang="en-US" dirty="0" err="1">
                <a:solidFill>
                  <a:srgbClr val="0070C0"/>
                </a:solidFill>
              </a:rPr>
              <a:t>first‑order</a:t>
            </a:r>
            <a:r>
              <a:rPr lang="en-US" dirty="0">
                <a:solidFill>
                  <a:srgbClr val="0070C0"/>
                </a:solidFill>
              </a:rPr>
              <a:t> kinetics).</a:t>
            </a:r>
          </a:p>
          <a:p>
            <a:r>
              <a:rPr lang="en-US" dirty="0">
                <a:solidFill>
                  <a:srgbClr val="0070C0"/>
                </a:solidFill>
              </a:rPr>
              <a:t>Repeated doses are required for eradication of disease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ransition>
    <p:rand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Τίτλος 1">
            <a:extLst>
              <a:ext uri="{FF2B5EF4-FFF2-40B4-BE49-F238E27FC236}">
                <a16:creationId xmlns:a16="http://schemas.microsoft.com/office/drawing/2014/main" id="{1D8104A4-9FAD-26C4-852D-B0C034AC0A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/>
              <a:t>Υπολογισμός δόσης </a:t>
            </a:r>
            <a:r>
              <a:rPr lang="el-GR" altLang="el-GR" dirty="0" err="1"/>
              <a:t>χημειοθεραπευτικών</a:t>
            </a:r>
            <a:br>
              <a:rPr lang="en-US" altLang="el-GR" dirty="0"/>
            </a:br>
            <a:r>
              <a:rPr lang="en-US" dirty="0">
                <a:solidFill>
                  <a:srgbClr val="0070C0"/>
                </a:solidFill>
              </a:rPr>
              <a:t>Calculation of Chemotherapy Dosage</a:t>
            </a:r>
            <a:endParaRPr lang="el-GR" altLang="el-GR" dirty="0">
              <a:solidFill>
                <a:srgbClr val="0070C0"/>
              </a:solidFill>
            </a:endParaRPr>
          </a:p>
        </p:txBody>
      </p:sp>
      <p:sp>
        <p:nvSpPr>
          <p:cNvPr id="49155" name="Θέση περιεχομένου 2">
            <a:extLst>
              <a:ext uri="{FF2B5EF4-FFF2-40B4-BE49-F238E27FC236}">
                <a16:creationId xmlns:a16="http://schemas.microsoft.com/office/drawing/2014/main" id="{615344F4-8C0A-51BD-0A61-DA5A82CC6EB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l-GR" altLang="el-GR" dirty="0"/>
              <a:t>Όλα τα </a:t>
            </a:r>
            <a:r>
              <a:rPr lang="el-GR" altLang="el-GR" dirty="0" err="1"/>
              <a:t>χημειοθεραπευτικά</a:t>
            </a:r>
            <a:r>
              <a:rPr lang="el-GR" altLang="el-GR" dirty="0"/>
              <a:t> υπολογίζονται με βάση την επιφάνεια σώματος </a:t>
            </a:r>
            <a:r>
              <a:rPr lang="el-GR" altLang="el-GR" b="1" dirty="0"/>
              <a:t>(φόρμουλα </a:t>
            </a:r>
            <a:r>
              <a:rPr lang="en-GB" altLang="el-GR" b="1" dirty="0"/>
              <a:t>Dubois body surface area )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l-GR" u="sng" dirty="0"/>
              <a:t>    B.</a:t>
            </a:r>
            <a:r>
              <a:rPr lang="el-GR" altLang="el-GR" u="sng" dirty="0"/>
              <a:t>Σ</a:t>
            </a:r>
            <a:r>
              <a:rPr lang="en-US" altLang="el-GR" u="sng" dirty="0"/>
              <a:t>(kg)</a:t>
            </a:r>
            <a:r>
              <a:rPr lang="en-GB" altLang="el-GR" u="sng" dirty="0"/>
              <a:t> ×Y(cm) </a:t>
            </a:r>
          </a:p>
          <a:p>
            <a:pPr>
              <a:buFont typeface="Arial" panose="020B0604020202020204" pitchFamily="34" charset="0"/>
              <a:buNone/>
            </a:pPr>
            <a:r>
              <a:rPr lang="en-GB" altLang="el-GR" dirty="0"/>
              <a:t>        3600</a:t>
            </a:r>
          </a:p>
          <a:p>
            <a:endParaRPr lang="en-GB" altLang="el-GR" dirty="0"/>
          </a:p>
          <a:p>
            <a:r>
              <a:rPr lang="en-US" dirty="0">
                <a:solidFill>
                  <a:srgbClr val="0070C0"/>
                </a:solidFill>
              </a:rPr>
              <a:t>All chemotherapeutic drugs are calculated based on body surface area (BSA) using the </a:t>
            </a:r>
            <a:r>
              <a:rPr lang="en-US" dirty="0" err="1">
                <a:solidFill>
                  <a:srgbClr val="0070C0"/>
                </a:solidFill>
              </a:rPr>
              <a:t>DuBois</a:t>
            </a:r>
            <a:r>
              <a:rPr lang="en-US" dirty="0">
                <a:solidFill>
                  <a:srgbClr val="0070C0"/>
                </a:solidFill>
              </a:rPr>
              <a:t> formula</a:t>
            </a:r>
          </a:p>
          <a:p>
            <a:endParaRPr lang="el-GR" altLang="el-GR" dirty="0">
              <a:solidFill>
                <a:srgbClr val="0070C0"/>
              </a:solidFill>
            </a:endParaRPr>
          </a:p>
          <a:p>
            <a:r>
              <a:rPr lang="el-GR" altLang="el-GR" dirty="0"/>
              <a:t>Παιδιά &lt;10-12 κ</a:t>
            </a:r>
            <a:r>
              <a:rPr lang="en-GB" altLang="el-GR" dirty="0"/>
              <a:t>g </a:t>
            </a:r>
            <a:r>
              <a:rPr lang="el-GR" altLang="el-GR" dirty="0"/>
              <a:t>ή &lt;12 μηνών, </a:t>
            </a:r>
            <a:r>
              <a:rPr lang="en-US" altLang="el-GR" dirty="0"/>
              <a:t> </a:t>
            </a:r>
            <a:r>
              <a:rPr lang="el-GR" altLang="el-GR" dirty="0"/>
              <a:t>με βάση το σωματικό βάρος</a:t>
            </a:r>
            <a:r>
              <a:rPr lang="en-US" altLang="el-GR" dirty="0"/>
              <a:t> </a:t>
            </a:r>
            <a:r>
              <a:rPr lang="en-US" altLang="el-GR" b="1" dirty="0"/>
              <a:t>( according to body weight)</a:t>
            </a:r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Children &lt;10–12 kg or &lt;12 months of age: dosage based on body weight.</a:t>
            </a:r>
          </a:p>
          <a:p>
            <a:endParaRPr lang="el-GR" altLang="el-GR" b="1" dirty="0"/>
          </a:p>
        </p:txBody>
      </p:sp>
      <p:cxnSp>
        <p:nvCxnSpPr>
          <p:cNvPr id="5" name="4 - Ευθεία γραμμή σύνδεσης">
            <a:extLst>
              <a:ext uri="{FF2B5EF4-FFF2-40B4-BE49-F238E27FC236}">
                <a16:creationId xmlns:a16="http://schemas.microsoft.com/office/drawing/2014/main" id="{0D33006F-FA9C-CE57-B0D3-64CA5BDCD48E}"/>
              </a:ext>
            </a:extLst>
          </p:cNvPr>
          <p:cNvCxnSpPr/>
          <p:nvPr/>
        </p:nvCxnSpPr>
        <p:spPr>
          <a:xfrm rot="5400000">
            <a:off x="391319" y="2964657"/>
            <a:ext cx="930275" cy="1587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- Ευθεία γραμμή σύνδεσης">
            <a:extLst>
              <a:ext uri="{FF2B5EF4-FFF2-40B4-BE49-F238E27FC236}">
                <a16:creationId xmlns:a16="http://schemas.microsoft.com/office/drawing/2014/main" id="{A4CFF45E-EA1F-0F47-B11C-271379A49BDE}"/>
              </a:ext>
            </a:extLst>
          </p:cNvPr>
          <p:cNvCxnSpPr/>
          <p:nvPr/>
        </p:nvCxnSpPr>
        <p:spPr>
          <a:xfrm>
            <a:off x="857250" y="2500313"/>
            <a:ext cx="1714500" cy="1587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- Ευθεία γραμμή σύνδεσης">
            <a:extLst>
              <a:ext uri="{FF2B5EF4-FFF2-40B4-BE49-F238E27FC236}">
                <a16:creationId xmlns:a16="http://schemas.microsoft.com/office/drawing/2014/main" id="{B14670C6-15CA-6BF5-789E-E98464E4A790}"/>
              </a:ext>
            </a:extLst>
          </p:cNvPr>
          <p:cNvCxnSpPr/>
          <p:nvPr/>
        </p:nvCxnSpPr>
        <p:spPr>
          <a:xfrm rot="16200000" flipH="1">
            <a:off x="321469" y="2893219"/>
            <a:ext cx="928687" cy="142875"/>
          </a:xfrm>
          <a:prstGeom prst="line">
            <a:avLst/>
          </a:prstGeom>
          <a:ln w="3175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Τίτλος 1">
            <a:extLst>
              <a:ext uri="{FF2B5EF4-FFF2-40B4-BE49-F238E27FC236}">
                <a16:creationId xmlns:a16="http://schemas.microsoft.com/office/drawing/2014/main" id="{68DB71BE-307F-1F2C-41D9-DCCB5222AF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142853"/>
            <a:ext cx="7886700" cy="642942"/>
          </a:xfrm>
        </p:spPr>
        <p:txBody>
          <a:bodyPr/>
          <a:lstStyle/>
          <a:p>
            <a:pPr algn="ctr" eaLnBrk="1" hangingPunct="1"/>
            <a:r>
              <a:rPr lang="el-GR" altLang="el-GR" sz="2400" dirty="0">
                <a:cs typeface="Times New Roman" panose="02020603050405020304" pitchFamily="18" charset="0"/>
              </a:rPr>
              <a:t>Συνέργεια φαρμάκων</a:t>
            </a:r>
            <a:r>
              <a:rPr lang="en-US" altLang="el-GR" sz="2400" dirty="0">
                <a:cs typeface="Times New Roman" panose="02020603050405020304" pitchFamily="18" charset="0"/>
              </a:rPr>
              <a:t>  </a:t>
            </a:r>
            <a:r>
              <a:rPr lang="en-US" altLang="el-GR" sz="2400" dirty="0">
                <a:solidFill>
                  <a:srgbClr val="0070C0"/>
                </a:solidFill>
                <a:cs typeface="Times New Roman" panose="02020603050405020304" pitchFamily="18" charset="0"/>
              </a:rPr>
              <a:t>Medication synergy</a:t>
            </a:r>
            <a:endParaRPr lang="el-GR" altLang="el-GR" sz="2400" dirty="0"/>
          </a:p>
        </p:txBody>
      </p:sp>
      <p:sp>
        <p:nvSpPr>
          <p:cNvPr id="50179" name="Θέση περιεχομένου 2">
            <a:extLst>
              <a:ext uri="{FF2B5EF4-FFF2-40B4-BE49-F238E27FC236}">
                <a16:creationId xmlns:a16="http://schemas.microsoft.com/office/drawing/2014/main" id="{80397C31-4A63-7109-966F-F7CDB0F8767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785794"/>
            <a:ext cx="8515351" cy="5643578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spcBef>
                <a:spcPct val="25000"/>
              </a:spcBef>
              <a:buClr>
                <a:srgbClr val="330066"/>
              </a:buClr>
              <a:buSzPct val="70000"/>
              <a:buFont typeface="Arial" panose="020B0604020202020204" pitchFamily="34" charset="0"/>
              <a:buNone/>
            </a:pPr>
            <a:endParaRPr lang="el-GR" altLang="el-GR" sz="2000" b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marL="0" indent="0" eaLnBrk="1" hangingPunct="1">
              <a:lnSpc>
                <a:spcPct val="80000"/>
              </a:lnSpc>
              <a:spcBef>
                <a:spcPct val="25000"/>
              </a:spcBef>
              <a:buClr>
                <a:srgbClr val="330066"/>
              </a:buClr>
              <a:buSzPct val="70000"/>
              <a:buFont typeface="Wingdings" panose="05000000000000000000" pitchFamily="2" charset="2"/>
              <a:buChar char="l"/>
            </a:pPr>
            <a:r>
              <a:rPr lang="el-GR" altLang="el-GR" sz="1800" dirty="0">
                <a:solidFill>
                  <a:srgbClr val="000000"/>
                </a:solidFill>
                <a:cs typeface="Calibri" panose="020F0502020204030204" pitchFamily="34" charset="0"/>
              </a:rPr>
              <a:t>Δύο ή περισσότερα φάρμακα εμφανίζουν συνέργεια, όταν το αποτέλεσμα της </a:t>
            </a:r>
            <a:r>
              <a:rPr lang="el-GR" altLang="el-GR" sz="1800" dirty="0" err="1">
                <a:solidFill>
                  <a:srgbClr val="000000"/>
                </a:solidFill>
                <a:cs typeface="Calibri" panose="020F0502020204030204" pitchFamily="34" charset="0"/>
              </a:rPr>
              <a:t>συγχορήγησης</a:t>
            </a:r>
            <a:r>
              <a:rPr lang="el-GR" altLang="el-GR" sz="1800" dirty="0">
                <a:solidFill>
                  <a:srgbClr val="000000"/>
                </a:solidFill>
                <a:cs typeface="Calibri" panose="020F0502020204030204" pitchFamily="34" charset="0"/>
              </a:rPr>
              <a:t> τους είναι μεγαλύτερο από το άθροισμα των αποτελεσμάτων των επί μέρους φαρμάκων, όταν αυτά χορηγούνται μεμονωμένα</a:t>
            </a:r>
            <a:r>
              <a:rPr lang="el-GR" altLang="el-GR" sz="1800" b="1" dirty="0">
                <a:solidFill>
                  <a:srgbClr val="000000"/>
                </a:solidFill>
                <a:cs typeface="Calibri" panose="020F0502020204030204" pitchFamily="34" charset="0"/>
              </a:rPr>
              <a:t>.</a:t>
            </a:r>
            <a:endParaRPr lang="en-US" altLang="el-GR" sz="1800" b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marL="0" indent="0" eaLnBrk="1" hangingPunct="1">
              <a:lnSpc>
                <a:spcPct val="80000"/>
              </a:lnSpc>
              <a:spcBef>
                <a:spcPct val="25000"/>
              </a:spcBef>
              <a:buClr>
                <a:srgbClr val="330066"/>
              </a:buClr>
              <a:buSzPct val="70000"/>
              <a:buFont typeface="Wingdings" panose="05000000000000000000" pitchFamily="2" charset="2"/>
              <a:buChar char="l"/>
            </a:pPr>
            <a:r>
              <a:rPr lang="en-US" sz="1800" dirty="0">
                <a:solidFill>
                  <a:srgbClr val="0070C0"/>
                </a:solidFill>
              </a:rPr>
              <a:t>Two or more drugs exhibit synergy when the combined effect of their </a:t>
            </a:r>
            <a:r>
              <a:rPr lang="en-US" sz="1800" dirty="0" err="1">
                <a:solidFill>
                  <a:srgbClr val="0070C0"/>
                </a:solidFill>
              </a:rPr>
              <a:t>co‑administration</a:t>
            </a:r>
            <a:r>
              <a:rPr lang="en-US" sz="1800" dirty="0">
                <a:solidFill>
                  <a:srgbClr val="0070C0"/>
                </a:solidFill>
              </a:rPr>
              <a:t> exceeds the sum of the effects produced by each drug individually.</a:t>
            </a:r>
            <a:endParaRPr lang="el-GR" altLang="el-GR" sz="1800" b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marL="0" indent="0" eaLnBrk="1" hangingPunct="1">
              <a:lnSpc>
                <a:spcPct val="80000"/>
              </a:lnSpc>
              <a:spcBef>
                <a:spcPct val="25000"/>
              </a:spcBef>
              <a:spcAft>
                <a:spcPts val="60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Char char="l"/>
            </a:pPr>
            <a:r>
              <a:rPr lang="el-GR" altLang="el-GR" sz="1800" dirty="0">
                <a:solidFill>
                  <a:srgbClr val="000000"/>
                </a:solidFill>
                <a:cs typeface="Calibri" panose="020F0502020204030204" pitchFamily="34" charset="0"/>
              </a:rPr>
              <a:t>Παραδείγματα συνέργειας</a:t>
            </a:r>
            <a:endParaRPr lang="en-US" altLang="el-GR" sz="18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marL="0" indent="0" eaLnBrk="1" hangingPunct="1">
              <a:lnSpc>
                <a:spcPct val="80000"/>
              </a:lnSpc>
              <a:spcBef>
                <a:spcPct val="25000"/>
              </a:spcBef>
              <a:spcAft>
                <a:spcPts val="600"/>
              </a:spcAft>
              <a:buClr>
                <a:srgbClr val="330066"/>
              </a:buClr>
              <a:buSzPct val="70000"/>
              <a:buFont typeface="Wingdings" panose="05000000000000000000" pitchFamily="2" charset="2"/>
              <a:buChar char="l"/>
            </a:pPr>
            <a:r>
              <a:rPr lang="en-US" sz="1800" dirty="0">
                <a:solidFill>
                  <a:srgbClr val="0070C0"/>
                </a:solidFill>
              </a:rPr>
              <a:t>Examples of synergy:</a:t>
            </a:r>
            <a:endParaRPr lang="en-US" altLang="el-GR" sz="18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marL="1149350" lvl="2" indent="-347663" eaLnBrk="1" hangingPunct="1">
              <a:lnSpc>
                <a:spcPct val="80000"/>
              </a:lnSpc>
              <a:spcBef>
                <a:spcPct val="25000"/>
              </a:spcBef>
              <a:spcAft>
                <a:spcPts val="600"/>
              </a:spcAft>
              <a:buClr>
                <a:srgbClr val="E20000"/>
              </a:buClr>
              <a:buSzPct val="70000"/>
              <a:buFont typeface="Arial" panose="020B0604020202020204" pitchFamily="34" charset="0"/>
              <a:buNone/>
            </a:pPr>
            <a:r>
              <a:rPr lang="el-GR" altLang="el-GR" sz="1400" i="1" dirty="0" err="1">
                <a:solidFill>
                  <a:srgbClr val="000000"/>
                </a:solidFill>
                <a:cs typeface="Calibri" panose="020F0502020204030204" pitchFamily="34" charset="0"/>
              </a:rPr>
              <a:t>Αλκυλιούντες</a:t>
            </a:r>
            <a:r>
              <a:rPr lang="el-GR" altLang="el-GR" sz="1400" i="1" dirty="0">
                <a:solidFill>
                  <a:srgbClr val="000000"/>
                </a:solidFill>
                <a:cs typeface="Calibri" panose="020F0502020204030204" pitchFamily="34" charset="0"/>
              </a:rPr>
              <a:t> παράγοντες και </a:t>
            </a:r>
            <a:r>
              <a:rPr lang="el-GR" altLang="el-GR" sz="1400" i="1" dirty="0" err="1">
                <a:solidFill>
                  <a:srgbClr val="000000"/>
                </a:solidFill>
                <a:cs typeface="Calibri" panose="020F0502020204030204" pitchFamily="34" charset="0"/>
              </a:rPr>
              <a:t>επαγωγείς</a:t>
            </a:r>
            <a:r>
              <a:rPr lang="el-GR" altLang="el-GR" sz="1400" i="1" dirty="0">
                <a:solidFill>
                  <a:srgbClr val="000000"/>
                </a:solidFill>
                <a:cs typeface="Calibri" panose="020F0502020204030204" pitchFamily="34" charset="0"/>
              </a:rPr>
              <a:t> της </a:t>
            </a:r>
            <a:r>
              <a:rPr lang="el-GR" altLang="el-GR" sz="1400" b="1" i="1" dirty="0">
                <a:solidFill>
                  <a:srgbClr val="000000"/>
                </a:solidFill>
                <a:cs typeface="Calibri" panose="020F0502020204030204" pitchFamily="34" charset="0"/>
              </a:rPr>
              <a:t>απόπτωσης </a:t>
            </a:r>
            <a:endParaRPr lang="en-US" altLang="el-GR" sz="1400" b="1" i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marL="1149350" lvl="2" indent="-347663" eaLnBrk="1" hangingPunct="1">
              <a:lnSpc>
                <a:spcPct val="80000"/>
              </a:lnSpc>
              <a:spcBef>
                <a:spcPct val="25000"/>
              </a:spcBef>
              <a:spcAft>
                <a:spcPts val="600"/>
              </a:spcAft>
              <a:buClr>
                <a:srgbClr val="E20000"/>
              </a:buClr>
              <a:buSzPct val="70000"/>
              <a:buFont typeface="Arial" panose="020B0604020202020204" pitchFamily="34" charset="0"/>
              <a:buNone/>
            </a:pPr>
            <a:r>
              <a:rPr lang="en-US" altLang="el-GR" sz="1400" b="1" i="1" dirty="0" err="1">
                <a:solidFill>
                  <a:srgbClr val="0070C0"/>
                </a:solidFill>
                <a:cs typeface="Calibri" panose="020F0502020204030204" pitchFamily="34" charset="0"/>
              </a:rPr>
              <a:t>alkyliating</a:t>
            </a:r>
            <a:r>
              <a:rPr lang="en-US" altLang="el-GR" sz="1400" b="1" i="1" dirty="0">
                <a:solidFill>
                  <a:srgbClr val="0070C0"/>
                </a:solidFill>
                <a:cs typeface="Calibri" panose="020F0502020204030204" pitchFamily="34" charset="0"/>
              </a:rPr>
              <a:t> agents and apoptotic inducers</a:t>
            </a:r>
            <a:endParaRPr lang="el-GR" altLang="el-GR" sz="1400" b="1" i="1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 marL="1149350" lvl="2" indent="-347663" eaLnBrk="1" hangingPunct="1">
              <a:lnSpc>
                <a:spcPct val="80000"/>
              </a:lnSpc>
              <a:spcBef>
                <a:spcPct val="25000"/>
              </a:spcBef>
              <a:spcAft>
                <a:spcPts val="600"/>
              </a:spcAft>
              <a:buClr>
                <a:srgbClr val="E20000"/>
              </a:buClr>
              <a:buSzPct val="70000"/>
              <a:buFont typeface="Arial" panose="020B0604020202020204" pitchFamily="34" charset="0"/>
              <a:buNone/>
            </a:pPr>
            <a:r>
              <a:rPr lang="el-GR" altLang="el-GR" sz="1400" i="1" dirty="0" err="1">
                <a:solidFill>
                  <a:srgbClr val="000000"/>
                </a:solidFill>
                <a:cs typeface="Calibri" panose="020F0502020204030204" pitchFamily="34" charset="0"/>
              </a:rPr>
              <a:t>Αντιμεταβολίτες</a:t>
            </a:r>
            <a:r>
              <a:rPr lang="el-GR" altLang="el-GR" sz="1400" i="1" dirty="0">
                <a:solidFill>
                  <a:srgbClr val="000000"/>
                </a:solidFill>
                <a:cs typeface="Calibri" panose="020F0502020204030204" pitchFamily="34" charset="0"/>
              </a:rPr>
              <a:t> και αναστολείς της </a:t>
            </a:r>
            <a:r>
              <a:rPr lang="el-GR" altLang="el-GR" sz="1400" i="1" dirty="0" err="1">
                <a:solidFill>
                  <a:srgbClr val="000000"/>
                </a:solidFill>
                <a:cs typeface="Calibri" panose="020F0502020204030204" pitchFamily="34" charset="0"/>
              </a:rPr>
              <a:t>μιτωτικής</a:t>
            </a:r>
            <a:r>
              <a:rPr lang="el-GR" altLang="el-GR" sz="1400" i="1" dirty="0">
                <a:solidFill>
                  <a:srgbClr val="000000"/>
                </a:solidFill>
                <a:cs typeface="Calibri" panose="020F0502020204030204" pitchFamily="34" charset="0"/>
              </a:rPr>
              <a:t> ατράκτου</a:t>
            </a:r>
            <a:r>
              <a:rPr lang="en-US" altLang="el-GR" sz="1400" i="1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</a:p>
          <a:p>
            <a:pPr marL="1149350" lvl="2" indent="-347663" eaLnBrk="1" hangingPunct="1">
              <a:lnSpc>
                <a:spcPct val="80000"/>
              </a:lnSpc>
              <a:spcBef>
                <a:spcPct val="25000"/>
              </a:spcBef>
              <a:spcAft>
                <a:spcPts val="600"/>
              </a:spcAft>
              <a:buClr>
                <a:srgbClr val="E20000"/>
              </a:buClr>
              <a:buSzPct val="70000"/>
              <a:buFont typeface="Arial" panose="020B0604020202020204" pitchFamily="34" charset="0"/>
              <a:buNone/>
            </a:pPr>
            <a:r>
              <a:rPr lang="en-US" altLang="el-GR" sz="1400" b="1" i="1" dirty="0">
                <a:solidFill>
                  <a:srgbClr val="0070C0"/>
                </a:solidFill>
                <a:cs typeface="Calibri" panose="020F0502020204030204" pitchFamily="34" charset="0"/>
              </a:rPr>
              <a:t> </a:t>
            </a:r>
            <a:r>
              <a:rPr lang="en-US" altLang="el-GR" sz="1400" b="1" i="1" dirty="0" err="1">
                <a:solidFill>
                  <a:srgbClr val="0070C0"/>
                </a:solidFill>
                <a:cs typeface="Calibri" panose="020F0502020204030204" pitchFamily="34" charset="0"/>
              </a:rPr>
              <a:t>antimetabolites</a:t>
            </a:r>
            <a:r>
              <a:rPr lang="en-US" altLang="el-GR" sz="1400" b="1" i="1" dirty="0">
                <a:solidFill>
                  <a:srgbClr val="0070C0"/>
                </a:solidFill>
                <a:cs typeface="Calibri" panose="020F0502020204030204" pitchFamily="34" charset="0"/>
              </a:rPr>
              <a:t> and mitotic spindle </a:t>
            </a:r>
            <a:r>
              <a:rPr lang="en-US" altLang="el-GR" sz="1400" b="1" i="1" dirty="0" err="1">
                <a:solidFill>
                  <a:srgbClr val="0070C0"/>
                </a:solidFill>
                <a:cs typeface="Calibri" panose="020F0502020204030204" pitchFamily="34" charset="0"/>
              </a:rPr>
              <a:t>inhbitors</a:t>
            </a:r>
            <a:endParaRPr lang="el-GR" altLang="el-GR" sz="1400" b="1" i="1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 marL="1149350" lvl="2" indent="-347663" eaLnBrk="1" hangingPunct="1">
              <a:lnSpc>
                <a:spcPct val="80000"/>
              </a:lnSpc>
              <a:spcBef>
                <a:spcPct val="25000"/>
              </a:spcBef>
              <a:spcAft>
                <a:spcPts val="600"/>
              </a:spcAft>
              <a:buClr>
                <a:srgbClr val="E20000"/>
              </a:buClr>
              <a:buSzPct val="70000"/>
              <a:buFont typeface="Arial" panose="020B0604020202020204" pitchFamily="34" charset="0"/>
              <a:buNone/>
            </a:pPr>
            <a:r>
              <a:rPr lang="el-GR" altLang="el-GR" sz="1400" i="1" dirty="0" err="1">
                <a:solidFill>
                  <a:srgbClr val="000000"/>
                </a:solidFill>
                <a:cs typeface="Calibri" panose="020F0502020204030204" pitchFamily="34" charset="0"/>
              </a:rPr>
              <a:t>Αντιμεταβολίτες</a:t>
            </a:r>
            <a:r>
              <a:rPr lang="el-GR" altLang="el-GR" sz="1400" i="1" dirty="0">
                <a:solidFill>
                  <a:srgbClr val="000000"/>
                </a:solidFill>
                <a:cs typeface="Calibri" panose="020F0502020204030204" pitchFamily="34" charset="0"/>
              </a:rPr>
              <a:t> και </a:t>
            </a:r>
            <a:r>
              <a:rPr lang="el-GR" altLang="el-GR" sz="1400" i="1" dirty="0" err="1">
                <a:solidFill>
                  <a:srgbClr val="000000"/>
                </a:solidFill>
                <a:cs typeface="Calibri" panose="020F0502020204030204" pitchFamily="34" charset="0"/>
              </a:rPr>
              <a:t>ανθρακυκλίνες</a:t>
            </a:r>
            <a:r>
              <a:rPr lang="en-US" altLang="el-GR" sz="1400" i="1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</a:p>
          <a:p>
            <a:pPr marL="1149350" lvl="2" indent="-347663" eaLnBrk="1" hangingPunct="1">
              <a:lnSpc>
                <a:spcPct val="80000"/>
              </a:lnSpc>
              <a:spcBef>
                <a:spcPct val="25000"/>
              </a:spcBef>
              <a:spcAft>
                <a:spcPts val="600"/>
              </a:spcAft>
              <a:buClr>
                <a:srgbClr val="E20000"/>
              </a:buClr>
              <a:buSzPct val="70000"/>
              <a:buFont typeface="Arial" panose="020B0604020202020204" pitchFamily="34" charset="0"/>
              <a:buNone/>
            </a:pPr>
            <a:r>
              <a:rPr lang="en-US" altLang="el-GR" sz="1400" b="1" i="1" dirty="0">
                <a:solidFill>
                  <a:srgbClr val="0070C0"/>
                </a:solidFill>
                <a:cs typeface="Calibri" panose="020F0502020204030204" pitchFamily="34" charset="0"/>
              </a:rPr>
              <a:t> </a:t>
            </a:r>
            <a:r>
              <a:rPr lang="en-US" altLang="el-GR" sz="1400" b="1" i="1" dirty="0" err="1">
                <a:solidFill>
                  <a:srgbClr val="0070C0"/>
                </a:solidFill>
                <a:cs typeface="Calibri" panose="020F0502020204030204" pitchFamily="34" charset="0"/>
              </a:rPr>
              <a:t>antimetabolites</a:t>
            </a:r>
            <a:r>
              <a:rPr lang="en-US" altLang="el-GR" sz="1400" b="1" i="1" dirty="0">
                <a:solidFill>
                  <a:srgbClr val="0070C0"/>
                </a:solidFill>
                <a:cs typeface="Calibri" panose="020F0502020204030204" pitchFamily="34" charset="0"/>
              </a:rPr>
              <a:t> and </a:t>
            </a:r>
            <a:r>
              <a:rPr lang="en-US" altLang="el-GR" sz="1400" b="1" i="1" dirty="0" err="1">
                <a:solidFill>
                  <a:srgbClr val="0070C0"/>
                </a:solidFill>
                <a:cs typeface="Calibri" panose="020F0502020204030204" pitchFamily="34" charset="0"/>
              </a:rPr>
              <a:t>anthracyclines</a:t>
            </a:r>
            <a:endParaRPr lang="en-US" altLang="el-GR" sz="1400" b="1" i="1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 marL="1149350" lvl="2" indent="-347663" eaLnBrk="1" hangingPunct="1">
              <a:lnSpc>
                <a:spcPct val="80000"/>
              </a:lnSpc>
              <a:spcBef>
                <a:spcPct val="25000"/>
              </a:spcBef>
              <a:spcAft>
                <a:spcPts val="600"/>
              </a:spcAft>
              <a:buClr>
                <a:srgbClr val="E20000"/>
              </a:buClr>
              <a:buSzPct val="70000"/>
              <a:buFont typeface="Arial" panose="020B0604020202020204" pitchFamily="34" charset="0"/>
              <a:buNone/>
            </a:pPr>
            <a:r>
              <a:rPr lang="el-GR" altLang="el-GR" sz="1400" i="1" dirty="0">
                <a:solidFill>
                  <a:srgbClr val="000000"/>
                </a:solidFill>
                <a:cs typeface="Calibri" panose="020F0502020204030204" pitchFamily="34" charset="0"/>
              </a:rPr>
              <a:t>Αναστολείς </a:t>
            </a:r>
            <a:r>
              <a:rPr lang="el-GR" altLang="el-GR" sz="1400" i="1" dirty="0" err="1">
                <a:solidFill>
                  <a:srgbClr val="000000"/>
                </a:solidFill>
                <a:cs typeface="Calibri" panose="020F0502020204030204" pitchFamily="34" charset="0"/>
              </a:rPr>
              <a:t>τοποϊσομεράσης</a:t>
            </a:r>
            <a:r>
              <a:rPr lang="el-GR" altLang="el-GR" sz="1400" i="1" dirty="0">
                <a:solidFill>
                  <a:srgbClr val="000000"/>
                </a:solidFill>
                <a:cs typeface="Calibri" panose="020F0502020204030204" pitchFamily="34" charset="0"/>
              </a:rPr>
              <a:t> ΙΙ και </a:t>
            </a:r>
            <a:r>
              <a:rPr lang="el-GR" altLang="el-GR" sz="1400" i="1" dirty="0" err="1">
                <a:solidFill>
                  <a:srgbClr val="000000"/>
                </a:solidFill>
                <a:cs typeface="Calibri" panose="020F0502020204030204" pitchFamily="34" charset="0"/>
              </a:rPr>
              <a:t>ανθρακυκλίνες</a:t>
            </a:r>
            <a:r>
              <a:rPr lang="en-US" altLang="el-GR" sz="1400" i="1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</a:p>
          <a:p>
            <a:pPr marL="1149350" lvl="2" indent="-347663" eaLnBrk="1" hangingPunct="1">
              <a:lnSpc>
                <a:spcPct val="80000"/>
              </a:lnSpc>
              <a:spcBef>
                <a:spcPct val="25000"/>
              </a:spcBef>
              <a:spcAft>
                <a:spcPts val="600"/>
              </a:spcAft>
              <a:buClr>
                <a:srgbClr val="E20000"/>
              </a:buClr>
              <a:buSzPct val="70000"/>
              <a:buFont typeface="Arial" panose="020B0604020202020204" pitchFamily="34" charset="0"/>
              <a:buNone/>
            </a:pPr>
            <a:r>
              <a:rPr lang="en-US" altLang="el-GR" sz="1400" b="1" i="1" dirty="0" err="1">
                <a:solidFill>
                  <a:srgbClr val="0070C0"/>
                </a:solidFill>
                <a:cs typeface="Calibri" panose="020F0502020204030204" pitchFamily="34" charset="0"/>
              </a:rPr>
              <a:t>topoisomerases</a:t>
            </a:r>
            <a:r>
              <a:rPr lang="en-US" altLang="el-GR" sz="1400" b="1" i="1" dirty="0">
                <a:solidFill>
                  <a:srgbClr val="0070C0"/>
                </a:solidFill>
                <a:cs typeface="Calibri" panose="020F0502020204030204" pitchFamily="34" charset="0"/>
              </a:rPr>
              <a:t> inhibitors and </a:t>
            </a:r>
            <a:r>
              <a:rPr lang="en-US" altLang="el-GR" sz="1400" b="1" i="1" dirty="0" err="1">
                <a:solidFill>
                  <a:srgbClr val="0070C0"/>
                </a:solidFill>
                <a:cs typeface="Calibri" panose="020F0502020204030204" pitchFamily="34" charset="0"/>
              </a:rPr>
              <a:t>anthracyclines</a:t>
            </a:r>
            <a:endParaRPr lang="el-GR" altLang="el-GR" sz="1400" b="1" i="1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 marL="1149350" lvl="2" indent="-347663" eaLnBrk="1" hangingPunct="1">
              <a:lnSpc>
                <a:spcPct val="80000"/>
              </a:lnSpc>
              <a:spcBef>
                <a:spcPct val="25000"/>
              </a:spcBef>
              <a:spcAft>
                <a:spcPts val="600"/>
              </a:spcAft>
              <a:buClr>
                <a:srgbClr val="E20000"/>
              </a:buClr>
              <a:buSzPct val="70000"/>
              <a:buFont typeface="Arial" panose="020B0604020202020204" pitchFamily="34" charset="0"/>
              <a:buNone/>
            </a:pPr>
            <a:r>
              <a:rPr lang="el-GR" altLang="el-GR" sz="1400" i="1" dirty="0">
                <a:solidFill>
                  <a:srgbClr val="000000"/>
                </a:solidFill>
                <a:cs typeface="Calibri" panose="020F0502020204030204" pitchFamily="34" charset="0"/>
              </a:rPr>
              <a:t>Αναστολείς </a:t>
            </a:r>
            <a:r>
              <a:rPr lang="el-GR" altLang="el-GR" sz="1400" i="1" dirty="0" err="1">
                <a:solidFill>
                  <a:srgbClr val="000000"/>
                </a:solidFill>
                <a:cs typeface="Calibri" panose="020F0502020204030204" pitchFamily="34" charset="0"/>
              </a:rPr>
              <a:t>τοποϊσομεράσης</a:t>
            </a:r>
            <a:r>
              <a:rPr lang="el-GR" altLang="el-GR" sz="1400" i="1" dirty="0">
                <a:solidFill>
                  <a:srgbClr val="000000"/>
                </a:solidFill>
                <a:cs typeface="Calibri" panose="020F0502020204030204" pitchFamily="34" charset="0"/>
              </a:rPr>
              <a:t> Ι και ΙΙ</a:t>
            </a:r>
            <a:endParaRPr lang="en-US" altLang="el-GR" sz="1400" i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marL="1149350" lvl="2" indent="-347663" eaLnBrk="1" hangingPunct="1">
              <a:lnSpc>
                <a:spcPct val="80000"/>
              </a:lnSpc>
              <a:spcBef>
                <a:spcPct val="25000"/>
              </a:spcBef>
              <a:spcAft>
                <a:spcPts val="600"/>
              </a:spcAft>
              <a:buClr>
                <a:srgbClr val="E20000"/>
              </a:buClr>
              <a:buSzPct val="70000"/>
              <a:buFont typeface="Arial" panose="020B0604020202020204" pitchFamily="34" charset="0"/>
              <a:buNone/>
            </a:pPr>
            <a:r>
              <a:rPr lang="en-US" altLang="el-GR" sz="1400" i="1" dirty="0">
                <a:solidFill>
                  <a:srgbClr val="0070C0"/>
                </a:solidFill>
                <a:cs typeface="Calibri" panose="020F0502020204030204" pitchFamily="34" charset="0"/>
              </a:rPr>
              <a:t> </a:t>
            </a:r>
            <a:r>
              <a:rPr lang="en-US" altLang="el-GR" sz="1400" b="1" i="1" dirty="0">
                <a:solidFill>
                  <a:srgbClr val="0070C0"/>
                </a:solidFill>
                <a:cs typeface="Calibri" panose="020F0502020204030204" pitchFamily="34" charset="0"/>
              </a:rPr>
              <a:t> </a:t>
            </a:r>
            <a:r>
              <a:rPr lang="en-US" altLang="el-GR" sz="1400" b="1" i="1" dirty="0" err="1">
                <a:solidFill>
                  <a:srgbClr val="0070C0"/>
                </a:solidFill>
                <a:cs typeface="Calibri" panose="020F0502020204030204" pitchFamily="34" charset="0"/>
              </a:rPr>
              <a:t>topoisomerase</a:t>
            </a:r>
            <a:r>
              <a:rPr lang="en-US" altLang="el-GR" sz="1400" b="1" i="1" dirty="0">
                <a:solidFill>
                  <a:srgbClr val="0070C0"/>
                </a:solidFill>
                <a:cs typeface="Calibri" panose="020F0502020204030204" pitchFamily="34" charset="0"/>
              </a:rPr>
              <a:t> inhibitors I  II</a:t>
            </a:r>
            <a:endParaRPr lang="el-GR" altLang="el-GR" sz="1400" b="1" i="1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 marL="0" indent="0" eaLnBrk="1" hangingPunct="1">
              <a:lnSpc>
                <a:spcPct val="70000"/>
              </a:lnSpc>
              <a:buFont typeface="Arial" panose="020B0604020202020204" pitchFamily="34" charset="0"/>
              <a:buNone/>
            </a:pPr>
            <a:endParaRPr lang="el-GR" altLang="el-GR" sz="2400" i="1" dirty="0"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70000"/>
              </a:lnSpc>
            </a:pPr>
            <a:endParaRPr lang="el-GR" altLang="el-GR" sz="2400" dirty="0"/>
          </a:p>
        </p:txBody>
      </p:sp>
    </p:spTree>
  </p:cSld>
  <p:clrMapOvr>
    <a:masterClrMapping/>
  </p:clrMapOvr>
  <p:transition>
    <p:rand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Τίτλος 1">
            <a:extLst>
              <a:ext uri="{FF2B5EF4-FFF2-40B4-BE49-F238E27FC236}">
                <a16:creationId xmlns:a16="http://schemas.microsoft.com/office/drawing/2014/main" id="{CB87E916-A00E-2D49-57BB-1392801170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4282" y="-24"/>
            <a:ext cx="8301068" cy="1325563"/>
          </a:xfrm>
        </p:spPr>
        <p:txBody>
          <a:bodyPr/>
          <a:lstStyle/>
          <a:p>
            <a:pPr eaLnBrk="1" hangingPunct="1"/>
            <a:br>
              <a:rPr lang="el-GR" altLang="el-GR" sz="2800" dirty="0">
                <a:solidFill>
                  <a:srgbClr val="000000"/>
                </a:solidFill>
                <a:cs typeface="Times New Roman" panose="02020603050405020304" pitchFamily="18" charset="0"/>
              </a:rPr>
            </a:br>
            <a:r>
              <a:rPr lang="el-GR" altLang="el-GR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Συνδυασμοί </a:t>
            </a:r>
            <a:r>
              <a:rPr lang="el-GR" altLang="el-GR" sz="24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χημειοθεραπευτικών</a:t>
            </a:r>
            <a:r>
              <a:rPr lang="el-GR" altLang="el-GR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 -Λογική της χορήγησης </a:t>
            </a:r>
            <a:br>
              <a:rPr lang="en-US" altLang="el-GR" sz="2400" dirty="0">
                <a:solidFill>
                  <a:srgbClr val="000000"/>
                </a:solidFill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rgbClr val="0070C0"/>
                </a:solidFill>
              </a:rPr>
              <a:t>Combination Chemotherapy – Rationale</a:t>
            </a:r>
            <a:r>
              <a:rPr lang="el-GR" altLang="el-GR" sz="2400" dirty="0">
                <a:solidFill>
                  <a:srgbClr val="0070C0"/>
                </a:solidFill>
                <a:cs typeface="Times New Roman" panose="02020603050405020304" pitchFamily="18" charset="0"/>
              </a:rPr>
              <a:t>:</a:t>
            </a:r>
            <a:endParaRPr lang="el-GR" altLang="el-GR" sz="2400" dirty="0">
              <a:solidFill>
                <a:srgbClr val="0070C0"/>
              </a:solidFill>
            </a:endParaRPr>
          </a:p>
        </p:txBody>
      </p:sp>
      <p:sp>
        <p:nvSpPr>
          <p:cNvPr id="51203" name="Θέση περιεχομένου 2">
            <a:extLst>
              <a:ext uri="{FF2B5EF4-FFF2-40B4-BE49-F238E27FC236}">
                <a16:creationId xmlns:a16="http://schemas.microsoft.com/office/drawing/2014/main" id="{234E7F46-A06E-D8C0-755B-EC778AEC85B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85720" y="1428736"/>
            <a:ext cx="8229630" cy="4748227"/>
          </a:xfrm>
        </p:spPr>
        <p:txBody>
          <a:bodyPr/>
          <a:lstStyle/>
          <a:p>
            <a:pPr eaLnBrk="1" hangingPunct="1"/>
            <a:r>
              <a:rPr lang="el-GR" altLang="el-GR" sz="2000" dirty="0">
                <a:cs typeface="Times New Roman" panose="02020603050405020304" pitchFamily="18" charset="0"/>
              </a:rPr>
              <a:t>Αποτελεσματικότερη από την αγωγή με ένα μόνο φάρμακο </a:t>
            </a:r>
          </a:p>
          <a:p>
            <a:pPr eaLnBrk="1" hangingPunct="1"/>
            <a:r>
              <a:rPr lang="en-US" sz="2000" dirty="0">
                <a:solidFill>
                  <a:srgbClr val="0070C0"/>
                </a:solidFill>
              </a:rPr>
              <a:t>Combination therapy is more effective than </a:t>
            </a:r>
            <a:r>
              <a:rPr lang="en-US" sz="2000" dirty="0" err="1">
                <a:solidFill>
                  <a:srgbClr val="0070C0"/>
                </a:solidFill>
              </a:rPr>
              <a:t>single‑agent</a:t>
            </a:r>
            <a:r>
              <a:rPr lang="en-US" sz="2000" dirty="0">
                <a:solidFill>
                  <a:srgbClr val="0070C0"/>
                </a:solidFill>
              </a:rPr>
              <a:t> therapy.</a:t>
            </a:r>
          </a:p>
          <a:p>
            <a:pPr eaLnBrk="1" hangingPunct="1"/>
            <a:endParaRPr lang="el-GR" altLang="el-GR" sz="2000" dirty="0">
              <a:cs typeface="Times New Roman" panose="02020603050405020304" pitchFamily="18" charset="0"/>
            </a:endParaRPr>
          </a:p>
          <a:p>
            <a:pPr eaLnBrk="1" hangingPunct="1"/>
            <a:r>
              <a:rPr lang="el-GR" altLang="el-GR" dirty="0"/>
              <a:t>Οι συνδυασμοί</a:t>
            </a:r>
            <a:r>
              <a:rPr lang="el-GR" altLang="el-GR" dirty="0">
                <a:cs typeface="Times New Roman" panose="02020603050405020304" pitchFamily="18" charset="0"/>
              </a:rPr>
              <a:t>: </a:t>
            </a:r>
          </a:p>
          <a:p>
            <a:pPr marL="1257300" lvl="3" indent="0" eaLnBrk="1" hangingPunct="1"/>
            <a:r>
              <a:rPr lang="el-GR" altLang="el-GR" sz="1600" dirty="0">
                <a:cs typeface="Times New Roman" panose="02020603050405020304" pitchFamily="18" charset="0"/>
              </a:rPr>
              <a:t> επιτρέπουν τη μέγιστη δυνατή καταστροφή κυττάρων μέσα σε ανεκτά όρια τοξικότητας, </a:t>
            </a:r>
          </a:p>
          <a:p>
            <a:pPr marL="1257300" lvl="3" indent="0" eaLnBrk="1" hangingPunct="1"/>
            <a:r>
              <a:rPr lang="el-GR" altLang="el-GR" sz="1600" dirty="0">
                <a:cs typeface="Times New Roman" panose="02020603050405020304" pitchFamily="18" charset="0"/>
              </a:rPr>
              <a:t> είναι αποτελεσματικοί εναντίον ενός ευρύτερου φάσματος κυτταρικών κλώνων μέσα στον ετερογενή πληθυσμό του όγκου, και</a:t>
            </a:r>
          </a:p>
          <a:p>
            <a:pPr marL="1257300" lvl="3" indent="0" eaLnBrk="1" hangingPunct="1"/>
            <a:r>
              <a:rPr lang="el-GR" altLang="el-GR" sz="1600" dirty="0">
                <a:cs typeface="Times New Roman" panose="02020603050405020304" pitchFamily="18" charset="0"/>
              </a:rPr>
              <a:t> μπορεί να επιβραδύνουν ή και να αποτρέψουν την εμφάνιση ανθεκτικών κυτταρικών κλώνων</a:t>
            </a:r>
            <a:r>
              <a:rPr lang="el-GR" altLang="el-GR" sz="1600" dirty="0"/>
              <a:t>.</a:t>
            </a:r>
          </a:p>
          <a:p>
            <a:pPr>
              <a:buNone/>
            </a:pPr>
            <a:r>
              <a:rPr lang="en-US" dirty="0"/>
              <a:t>Combinations:</a:t>
            </a:r>
          </a:p>
          <a:p>
            <a:pPr lvl="2">
              <a:buNone/>
            </a:pPr>
            <a:r>
              <a:rPr lang="en-US" dirty="0"/>
              <a:t>• </a:t>
            </a:r>
            <a:r>
              <a:rPr lang="en-US" dirty="0">
                <a:solidFill>
                  <a:srgbClr val="0070C0"/>
                </a:solidFill>
              </a:rPr>
              <a:t>Allow maximal tumor cell kill within tolerable toxicity levels</a:t>
            </a:r>
          </a:p>
          <a:p>
            <a:pPr lvl="2">
              <a:buNone/>
            </a:pPr>
            <a:r>
              <a:rPr lang="en-US" dirty="0">
                <a:solidFill>
                  <a:srgbClr val="0070C0"/>
                </a:solidFill>
              </a:rPr>
              <a:t>• Are effective against a broader range of tumor cell clones within a heterogeneous population</a:t>
            </a:r>
          </a:p>
          <a:p>
            <a:pPr lvl="2">
              <a:buNone/>
            </a:pPr>
            <a:r>
              <a:rPr lang="en-US" dirty="0">
                <a:solidFill>
                  <a:srgbClr val="0070C0"/>
                </a:solidFill>
              </a:rPr>
              <a:t>• May slow or prevent the emergence of resistant clones</a:t>
            </a:r>
          </a:p>
          <a:p>
            <a:pPr marL="914400" lvl="2" indent="0" eaLnBrk="1" hangingPunct="1">
              <a:buFont typeface="Arial" panose="020B0604020202020204" pitchFamily="34" charset="0"/>
              <a:buNone/>
            </a:pPr>
            <a:endParaRPr lang="en-GB" altLang="el-GR" sz="1800" dirty="0"/>
          </a:p>
          <a:p>
            <a:pPr eaLnBrk="1" hangingPunct="1"/>
            <a:endParaRPr lang="el-GR" altLang="el-GR" sz="2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1565DDBC-7C85-2631-5FAC-37D5A4A0A0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850" y="188913"/>
            <a:ext cx="7354888" cy="1084262"/>
          </a:xfrm>
        </p:spPr>
        <p:txBody>
          <a:bodyPr/>
          <a:lstStyle/>
          <a:p>
            <a:pPr algn="ctr" eaLnBrk="1" hangingPunct="1"/>
            <a:r>
              <a:rPr lang="el-GR" altLang="el-GR" sz="3200"/>
              <a:t>Βασικές αρχές για την συγκρότηση ενός χημειοθεραπευτικού συνδυασμού</a:t>
            </a:r>
          </a:p>
        </p:txBody>
      </p:sp>
      <p:pic>
        <p:nvPicPr>
          <p:cNvPr id="52227" name="Picture 4">
            <a:extLst>
              <a:ext uri="{FF2B5EF4-FFF2-40B4-BE49-F238E27FC236}">
                <a16:creationId xmlns:a16="http://schemas.microsoft.com/office/drawing/2014/main" id="{A6C2B948-5393-3329-3630-83C0FB4B86EB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2844" y="1490708"/>
            <a:ext cx="4429156" cy="2730456"/>
          </a:xfrm>
          <a:ln>
            <a:solidFill>
              <a:srgbClr val="E20000"/>
            </a:solidFill>
            <a:miter lim="800000"/>
            <a:headEnd/>
            <a:tailEnd/>
          </a:ln>
        </p:spPr>
      </p:pic>
      <p:sp>
        <p:nvSpPr>
          <p:cNvPr id="52228" name="Rectangle 5">
            <a:extLst>
              <a:ext uri="{FF2B5EF4-FFF2-40B4-BE49-F238E27FC236}">
                <a16:creationId xmlns:a16="http://schemas.microsoft.com/office/drawing/2014/main" id="{D9C54A4B-5266-F6E7-0448-BC43AB03199A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68313" y="4437063"/>
            <a:ext cx="8351837" cy="2160587"/>
          </a:xfrm>
        </p:spPr>
        <p:txBody>
          <a:bodyPr/>
          <a:lstStyle/>
          <a:p>
            <a:pPr eaLnBrk="1" hangingPunct="1"/>
            <a:r>
              <a:rPr lang="el-GR" altLang="el-GR" sz="2000"/>
              <a:t>Θα πρέπει να χρησιμοποιούνται φάρμακα με αποδεδειγμένη δράση και σε μονοθεραπεία</a:t>
            </a:r>
          </a:p>
          <a:p>
            <a:pPr eaLnBrk="1" hangingPunct="1"/>
            <a:r>
              <a:rPr lang="el-GR" altLang="el-GR" sz="2000"/>
              <a:t>Να συνδυάζονται φάρμακα με διαφορετικό μηχανισμό δράσης</a:t>
            </a:r>
          </a:p>
          <a:p>
            <a:pPr eaLnBrk="1" hangingPunct="1"/>
            <a:r>
              <a:rPr lang="el-GR" altLang="el-GR" sz="2000"/>
              <a:t>Να συνδυάζονται φάρμακα δρώντα σε διαφορετική φάση του κυττ. κύκλου</a:t>
            </a:r>
          </a:p>
          <a:p>
            <a:pPr eaLnBrk="1" hangingPunct="1"/>
            <a:r>
              <a:rPr lang="el-GR" altLang="el-GR" sz="2000"/>
              <a:t>Προτιμότεροι οι συνδυασμοί φαρμάκων με αποδεδειγμένη συνέργεια</a:t>
            </a:r>
          </a:p>
          <a:p>
            <a:pPr eaLnBrk="1" hangingPunct="1"/>
            <a:r>
              <a:rPr lang="el-GR" altLang="el-GR" sz="2000"/>
              <a:t>Να μην προκύπτει αθροιστική ή συνεργική τοξικότητα</a:t>
            </a:r>
          </a:p>
        </p:txBody>
      </p:sp>
      <p:sp>
        <p:nvSpPr>
          <p:cNvPr id="52229" name="Text Box 6">
            <a:extLst>
              <a:ext uri="{FF2B5EF4-FFF2-40B4-BE49-F238E27FC236}">
                <a16:creationId xmlns:a16="http://schemas.microsoft.com/office/drawing/2014/main" id="{F369B9F0-B4E9-6576-7F05-91C12391D8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8" y="2100263"/>
            <a:ext cx="3786187" cy="163195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eaLnBrk="1" hangingPunct="1">
              <a:defRPr/>
            </a:pPr>
            <a:r>
              <a:rPr lang="el-GR" altLang="el-GR" sz="2000" dirty="0">
                <a:solidFill>
                  <a:srgbClr val="000000"/>
                </a:solidFill>
                <a:latin typeface="+mn-lt"/>
              </a:rPr>
              <a:t>Τα χρησιμοποιούμενα φάρμακα </a:t>
            </a:r>
          </a:p>
          <a:p>
            <a:pPr defTabSz="914400" eaLnBrk="1" hangingPunct="1">
              <a:defRPr/>
            </a:pPr>
            <a:r>
              <a:rPr lang="el-GR" altLang="el-GR" sz="2000" dirty="0">
                <a:solidFill>
                  <a:srgbClr val="000000"/>
                </a:solidFill>
                <a:latin typeface="+mn-lt"/>
              </a:rPr>
              <a:t>πρέπει να δίνονται στις μέγιστες</a:t>
            </a:r>
          </a:p>
          <a:p>
            <a:pPr defTabSz="914400" eaLnBrk="1" hangingPunct="1">
              <a:defRPr/>
            </a:pPr>
            <a:r>
              <a:rPr lang="el-GR" altLang="el-GR" sz="2000" dirty="0">
                <a:solidFill>
                  <a:srgbClr val="000000"/>
                </a:solidFill>
                <a:latin typeface="+mn-lt"/>
              </a:rPr>
              <a:t>προβλεπόμενες δόσεις και οι </a:t>
            </a:r>
            <a:r>
              <a:rPr lang="el-GR" altLang="el-GR" sz="2000" dirty="0" err="1">
                <a:solidFill>
                  <a:srgbClr val="000000"/>
                </a:solidFill>
                <a:latin typeface="+mn-lt"/>
              </a:rPr>
              <a:t>κύ</a:t>
            </a:r>
            <a:r>
              <a:rPr lang="el-GR" altLang="el-GR" sz="2000" dirty="0">
                <a:solidFill>
                  <a:srgbClr val="000000"/>
                </a:solidFill>
                <a:latin typeface="+mn-lt"/>
              </a:rPr>
              <a:t>-</a:t>
            </a:r>
          </a:p>
          <a:p>
            <a:pPr defTabSz="914400" eaLnBrk="1" hangingPunct="1">
              <a:defRPr/>
            </a:pPr>
            <a:r>
              <a:rPr lang="el-GR" altLang="el-GR" sz="2000" dirty="0">
                <a:solidFill>
                  <a:srgbClr val="000000"/>
                </a:solidFill>
                <a:latin typeface="+mn-lt"/>
              </a:rPr>
              <a:t>να επαναλαμβάνονται ανά τακτά</a:t>
            </a:r>
          </a:p>
          <a:p>
            <a:pPr defTabSz="914400" eaLnBrk="1" hangingPunct="1">
              <a:defRPr/>
            </a:pPr>
            <a:r>
              <a:rPr lang="el-GR" altLang="el-GR" sz="2000" dirty="0">
                <a:solidFill>
                  <a:srgbClr val="000000"/>
                </a:solidFill>
                <a:latin typeface="+mn-lt"/>
              </a:rPr>
              <a:t>χρονικά διαστήματα</a:t>
            </a:r>
            <a:r>
              <a:rPr lang="en-US" altLang="el-GR" sz="2000" dirty="0">
                <a:solidFill>
                  <a:srgbClr val="000000"/>
                </a:solidFill>
                <a:latin typeface="+mn-lt"/>
              </a:rPr>
              <a:t>.</a:t>
            </a:r>
            <a:endParaRPr lang="el-GR" altLang="el-GR" sz="2000" dirty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2800" dirty="0"/>
              <a:t>Principles of Designing a Chemotherapy Combination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785926"/>
            <a:ext cx="4372006" cy="4391037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t>•</a:t>
            </a:r>
            <a:r>
              <a:rPr lang="en-US" dirty="0">
                <a:solidFill>
                  <a:srgbClr val="0070C0"/>
                </a:solidFill>
              </a:rPr>
              <a:t>Chemotherapy doses should be administered at maximal tolerated levels and cycles repeated at regular intervals.</a:t>
            </a:r>
          </a:p>
          <a:p>
            <a:r>
              <a:rPr>
                <a:solidFill>
                  <a:srgbClr val="0070C0"/>
                </a:solidFill>
              </a:rPr>
              <a:t> </a:t>
            </a:r>
            <a:r>
              <a:rPr dirty="0">
                <a:solidFill>
                  <a:srgbClr val="0070C0"/>
                </a:solidFill>
              </a:rPr>
              <a:t>Use drugs with proven activity as monotherapy</a:t>
            </a:r>
          </a:p>
          <a:p>
            <a:pPr>
              <a:buNone/>
            </a:pPr>
            <a:r>
              <a:rPr dirty="0">
                <a:solidFill>
                  <a:srgbClr val="0070C0"/>
                </a:solidFill>
              </a:rPr>
              <a:t>• Combine drugs with different mechanisms of action</a:t>
            </a:r>
          </a:p>
          <a:p>
            <a:pPr>
              <a:buNone/>
            </a:pPr>
            <a:r>
              <a:rPr dirty="0">
                <a:solidFill>
                  <a:srgbClr val="0070C0"/>
                </a:solidFill>
              </a:rPr>
              <a:t>• Combine agents acting in different phases of the cell cycle</a:t>
            </a:r>
          </a:p>
          <a:p>
            <a:pPr>
              <a:buNone/>
            </a:pPr>
            <a:r>
              <a:rPr dirty="0">
                <a:solidFill>
                  <a:srgbClr val="0070C0"/>
                </a:solidFill>
              </a:rPr>
              <a:t>• Prefer combinations with proven synergy</a:t>
            </a:r>
          </a:p>
          <a:p>
            <a:pPr>
              <a:buNone/>
            </a:pPr>
            <a:r>
              <a:rPr dirty="0">
                <a:solidFill>
                  <a:srgbClr val="0070C0"/>
                </a:solidFill>
              </a:rPr>
              <a:t>• Avoid cumulative or synergistic toxicity</a:t>
            </a:r>
          </a:p>
          <a:p>
            <a:endParaRPr dirty="0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A6C2B948-5393-3329-3630-83C0FB4B86E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150" y="2795724"/>
            <a:ext cx="3886200" cy="2411140"/>
          </a:xfrm>
          <a:prstGeom prst="rect">
            <a:avLst/>
          </a:prstGeom>
          <a:noFill/>
          <a:ln>
            <a:solidFill>
              <a:srgbClr val="E2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Τίτλος 1">
            <a:extLst>
              <a:ext uri="{FF2B5EF4-FFF2-40B4-BE49-F238E27FC236}">
                <a16:creationId xmlns:a16="http://schemas.microsoft.com/office/drawing/2014/main" id="{58BEA424-5786-7EA7-7EC0-1C6D669414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l-GR" alt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Η ένταση ενός </a:t>
            </a:r>
            <a:r>
              <a:rPr lang="el-GR" altLang="el-G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χημειοθεραπευτικού</a:t>
            </a:r>
            <a:r>
              <a:rPr lang="el-GR" alt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 συνδυασμού μπορεί να αυξηθεί, </a:t>
            </a:r>
            <a:r>
              <a:rPr lang="el-GR" altLang="el-GR" sz="2000" dirty="0">
                <a:solidFill>
                  <a:srgbClr val="CC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χωρίς να αυξηθούν οι δόσεις  των </a:t>
            </a:r>
            <a:r>
              <a:rPr lang="el-GR" altLang="el-GR" sz="2000" dirty="0" err="1">
                <a:solidFill>
                  <a:srgbClr val="CC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φαρμακων</a:t>
            </a:r>
            <a:br>
              <a:rPr lang="el-GR" altLang="el-GR" sz="2000" dirty="0">
                <a:solidFill>
                  <a:srgbClr val="CC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dirty="0">
                <a:solidFill>
                  <a:srgbClr val="0070C0"/>
                </a:solidFill>
              </a:rPr>
              <a:t>The intensity of a chemotherapy regimen may be increased without raising individual drug doses.</a:t>
            </a:r>
            <a:br>
              <a:rPr lang="en-US" sz="2000" dirty="0">
                <a:solidFill>
                  <a:srgbClr val="0070C0"/>
                </a:solidFill>
              </a:rPr>
            </a:br>
            <a:endParaRPr lang="el-GR" altLang="el-GR" sz="20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251" name="Θέση περιεχομένου 2">
            <a:extLst>
              <a:ext uri="{FF2B5EF4-FFF2-40B4-BE49-F238E27FC236}">
                <a16:creationId xmlns:a16="http://schemas.microsoft.com/office/drawing/2014/main" id="{8EA726B4-ECAA-00C4-79B2-DED07CC65602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marL="685800" lvl="2" indent="0" eaLnBrk="1" hangingPunct="1"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None/>
            </a:pPr>
            <a:r>
              <a:rPr lang="el-GR" altLang="el-GR" sz="2400" dirty="0">
                <a:cs typeface="Calibri" panose="020F0502020204030204" pitchFamily="34" charset="0"/>
              </a:rPr>
              <a:t>Κλασσικό σχήμα </a:t>
            </a:r>
            <a:r>
              <a:rPr lang="en-US" altLang="el-GR" sz="2400" dirty="0">
                <a:cs typeface="Calibri" panose="020F0502020204030204" pitchFamily="34" charset="0"/>
              </a:rPr>
              <a:t>CHOP</a:t>
            </a:r>
            <a:r>
              <a:rPr lang="el-GR" altLang="el-GR" sz="2400" dirty="0">
                <a:cs typeface="Calibri" panose="020F0502020204030204" pitchFamily="34" charset="0"/>
              </a:rPr>
              <a:t>   </a:t>
            </a:r>
            <a:r>
              <a:rPr lang="el-GR" altLang="el-GR" sz="1700" b="1" dirty="0">
                <a:solidFill>
                  <a:srgbClr val="FF0000"/>
                </a:solidFill>
                <a:cs typeface="Calibri" panose="020F0502020204030204" pitchFamily="34" charset="0"/>
              </a:rPr>
              <a:t>Ανά 21 ημέρες</a:t>
            </a:r>
            <a:endParaRPr lang="en-US" altLang="el-GR" sz="1700" b="1" dirty="0">
              <a:solidFill>
                <a:srgbClr val="FF0000"/>
              </a:solidFill>
              <a:cs typeface="Calibri" panose="020F0502020204030204" pitchFamily="34" charset="0"/>
            </a:endParaRPr>
          </a:p>
          <a:p>
            <a:pPr eaLnBrk="1" hangingPunct="1">
              <a:spcAft>
                <a:spcPts val="300"/>
              </a:spcAft>
            </a:pPr>
            <a:endParaRPr lang="en-US" altLang="el-GR" sz="2400" dirty="0">
              <a:cs typeface="Calibri" panose="020F0502020204030204" pitchFamily="34" charset="0"/>
            </a:endParaRPr>
          </a:p>
          <a:p>
            <a:pPr marL="1028700" lvl="3" indent="0" eaLnBrk="1" hangingPunct="1"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None/>
            </a:pPr>
            <a:r>
              <a:rPr lang="el-GR" altLang="el-GR" sz="1500" dirty="0" err="1">
                <a:cs typeface="Calibri" panose="020F0502020204030204" pitchFamily="34" charset="0"/>
              </a:rPr>
              <a:t>Κυκλοφωσφαμίδη</a:t>
            </a:r>
            <a:r>
              <a:rPr lang="el-GR" altLang="el-GR" sz="1500" dirty="0">
                <a:cs typeface="Calibri" panose="020F0502020204030204" pitchFamily="34" charset="0"/>
              </a:rPr>
              <a:t> 750 </a:t>
            </a:r>
            <a:r>
              <a:rPr lang="en-US" altLang="el-GR" sz="1500" dirty="0">
                <a:cs typeface="Calibri" panose="020F0502020204030204" pitchFamily="34" charset="0"/>
              </a:rPr>
              <a:t>mg/m</a:t>
            </a:r>
            <a:r>
              <a:rPr lang="en-US" altLang="el-GR" sz="1500" baseline="30000" dirty="0">
                <a:cs typeface="Calibri" panose="020F0502020204030204" pitchFamily="34" charset="0"/>
              </a:rPr>
              <a:t>2</a:t>
            </a:r>
            <a:r>
              <a:rPr lang="el-GR" altLang="el-GR" sz="1500" baseline="30000" dirty="0">
                <a:cs typeface="Calibri" panose="020F0502020204030204" pitchFamily="34" charset="0"/>
              </a:rPr>
              <a:t> </a:t>
            </a:r>
            <a:r>
              <a:rPr lang="el-GR" altLang="el-GR" sz="1500" dirty="0">
                <a:cs typeface="Calibri" panose="020F0502020204030204" pitchFamily="34" charset="0"/>
              </a:rPr>
              <a:t>	</a:t>
            </a:r>
            <a:r>
              <a:rPr lang="en-US" altLang="el-GR" sz="1500" b="1" dirty="0">
                <a:cs typeface="Calibri" panose="020F0502020204030204" pitchFamily="34" charset="0"/>
              </a:rPr>
              <a:t>    </a:t>
            </a:r>
            <a:endParaRPr lang="el-GR" altLang="el-GR" sz="1500" b="1" dirty="0">
              <a:cs typeface="Calibri" panose="020F0502020204030204" pitchFamily="34" charset="0"/>
            </a:endParaRPr>
          </a:p>
          <a:p>
            <a:pPr marL="1028700" lvl="3" indent="0" eaLnBrk="1" hangingPunct="1"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None/>
            </a:pPr>
            <a:r>
              <a:rPr lang="el-GR" altLang="el-GR" sz="1500" dirty="0" err="1">
                <a:cs typeface="Calibri" panose="020F0502020204030204" pitchFamily="34" charset="0"/>
              </a:rPr>
              <a:t>Αδριαμυκίνη</a:t>
            </a:r>
            <a:r>
              <a:rPr lang="el-GR" altLang="el-GR" sz="1500" dirty="0">
                <a:cs typeface="Calibri" panose="020F0502020204030204" pitchFamily="34" charset="0"/>
              </a:rPr>
              <a:t> 50 </a:t>
            </a:r>
            <a:r>
              <a:rPr lang="en-US" altLang="el-GR" sz="1500" dirty="0">
                <a:cs typeface="Calibri" panose="020F0502020204030204" pitchFamily="34" charset="0"/>
              </a:rPr>
              <a:t>mg/m</a:t>
            </a:r>
            <a:r>
              <a:rPr lang="en-US" altLang="el-GR" sz="1500" baseline="30000" dirty="0">
                <a:cs typeface="Calibri" panose="020F0502020204030204" pitchFamily="34" charset="0"/>
              </a:rPr>
              <a:t>2</a:t>
            </a:r>
            <a:r>
              <a:rPr lang="el-GR" altLang="el-GR" sz="1500" baseline="30000" dirty="0">
                <a:cs typeface="Calibri" panose="020F0502020204030204" pitchFamily="34" charset="0"/>
              </a:rPr>
              <a:t>                    </a:t>
            </a:r>
            <a:r>
              <a:rPr lang="el-GR" altLang="el-GR" sz="1500" dirty="0">
                <a:cs typeface="Calibri" panose="020F0502020204030204" pitchFamily="34" charset="0"/>
              </a:rPr>
              <a:t>  </a:t>
            </a:r>
            <a:r>
              <a:rPr lang="en-US" altLang="el-GR" sz="1500" dirty="0">
                <a:cs typeface="Calibri" panose="020F0502020204030204" pitchFamily="34" charset="0"/>
              </a:rPr>
              <a:t>   </a:t>
            </a:r>
            <a:r>
              <a:rPr lang="el-GR" altLang="el-GR" sz="1500" dirty="0">
                <a:cs typeface="Calibri" panose="020F0502020204030204" pitchFamily="34" charset="0"/>
              </a:rPr>
              <a:t> </a:t>
            </a:r>
          </a:p>
          <a:p>
            <a:pPr marL="1028700" lvl="3" indent="0" eaLnBrk="1" hangingPunct="1"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None/>
            </a:pPr>
            <a:r>
              <a:rPr lang="el-GR" altLang="el-GR" sz="1500" dirty="0" err="1">
                <a:cs typeface="Calibri" panose="020F0502020204030204" pitchFamily="34" charset="0"/>
              </a:rPr>
              <a:t>Βινκριστίνη</a:t>
            </a:r>
            <a:r>
              <a:rPr lang="el-GR" altLang="el-GR" sz="1500" dirty="0">
                <a:cs typeface="Calibri" panose="020F0502020204030204" pitchFamily="34" charset="0"/>
              </a:rPr>
              <a:t> 1.4 </a:t>
            </a:r>
            <a:r>
              <a:rPr lang="en-US" altLang="el-GR" sz="1500" dirty="0">
                <a:cs typeface="Calibri" panose="020F0502020204030204" pitchFamily="34" charset="0"/>
              </a:rPr>
              <a:t>mg/m</a:t>
            </a:r>
            <a:r>
              <a:rPr lang="en-US" altLang="el-GR" sz="1500" baseline="30000" dirty="0">
                <a:cs typeface="Calibri" panose="020F0502020204030204" pitchFamily="34" charset="0"/>
              </a:rPr>
              <a:t>2</a:t>
            </a:r>
            <a:r>
              <a:rPr lang="el-GR" altLang="el-GR" sz="1500" dirty="0">
                <a:cs typeface="Calibri" panose="020F0502020204030204" pitchFamily="34" charset="0"/>
              </a:rPr>
              <a:t>               </a:t>
            </a:r>
            <a:endParaRPr lang="en-US" altLang="el-GR" sz="1500" dirty="0">
              <a:cs typeface="Calibri" panose="020F0502020204030204" pitchFamily="34" charset="0"/>
            </a:endParaRPr>
          </a:p>
          <a:p>
            <a:pPr marL="1028700" lvl="3" indent="0" eaLnBrk="1" hangingPunct="1">
              <a:spcAft>
                <a:spcPts val="300"/>
              </a:spcAft>
              <a:buClr>
                <a:srgbClr val="C00000"/>
              </a:buClr>
              <a:buFont typeface="Arial" panose="020B0604020202020204" pitchFamily="34" charset="0"/>
              <a:buNone/>
            </a:pPr>
            <a:r>
              <a:rPr lang="el-GR" altLang="el-GR" sz="1500" dirty="0" err="1">
                <a:cs typeface="Calibri" panose="020F0502020204030204" pitchFamily="34" charset="0"/>
              </a:rPr>
              <a:t>Πρεδνιζόνη</a:t>
            </a:r>
            <a:r>
              <a:rPr lang="el-GR" altLang="el-GR" sz="1500" dirty="0">
                <a:cs typeface="Calibri" panose="020F0502020204030204" pitchFamily="34" charset="0"/>
              </a:rPr>
              <a:t> 60 </a:t>
            </a:r>
            <a:r>
              <a:rPr lang="en-US" altLang="el-GR" sz="1500" dirty="0">
                <a:cs typeface="Calibri" panose="020F0502020204030204" pitchFamily="34" charset="0"/>
              </a:rPr>
              <a:t>mg/m</a:t>
            </a:r>
            <a:r>
              <a:rPr lang="en-US" altLang="el-GR" sz="1500" baseline="30000" dirty="0">
                <a:cs typeface="Calibri" panose="020F0502020204030204" pitchFamily="34" charset="0"/>
              </a:rPr>
              <a:t>2</a:t>
            </a:r>
            <a:r>
              <a:rPr lang="el-GR" altLang="el-GR" sz="1500" dirty="0">
                <a:cs typeface="Calibri" panose="020F0502020204030204" pitchFamily="34" charset="0"/>
              </a:rPr>
              <a:t>                </a:t>
            </a:r>
            <a:endParaRPr lang="en-US" altLang="el-GR" sz="1500" dirty="0">
              <a:cs typeface="Calibri" panose="020F0502020204030204" pitchFamily="34" charset="0"/>
            </a:endParaRPr>
          </a:p>
          <a:p>
            <a:pPr marL="342900" lvl="1" indent="0" eaLnBrk="1" hangingPunct="1">
              <a:spcAft>
                <a:spcPts val="300"/>
              </a:spcAft>
              <a:buClr>
                <a:srgbClr val="C00000"/>
              </a:buClr>
              <a:buFont typeface="Wingdings" panose="05000000000000000000" pitchFamily="2" charset="2"/>
              <a:buNone/>
            </a:pPr>
            <a:endParaRPr lang="el-GR" altLang="el-GR" sz="2000" dirty="0">
              <a:cs typeface="Calibri" panose="020F0502020204030204" pitchFamily="34" charset="0"/>
            </a:endParaRPr>
          </a:p>
          <a:p>
            <a:pPr eaLnBrk="1" hangingPunct="1">
              <a:spcAft>
                <a:spcPts val="300"/>
              </a:spcAft>
            </a:pPr>
            <a:r>
              <a:rPr lang="el-GR" altLang="el-GR" sz="2400" dirty="0">
                <a:cs typeface="Calibri" panose="020F0502020204030204" pitchFamily="34" charset="0"/>
              </a:rPr>
              <a:t>Εντατικοποιημένο σχήμα </a:t>
            </a:r>
            <a:r>
              <a:rPr lang="en-US" altLang="el-GR" sz="2400" dirty="0">
                <a:cs typeface="Calibri" panose="020F0502020204030204" pitchFamily="34" charset="0"/>
              </a:rPr>
              <a:t>CHOP </a:t>
            </a:r>
            <a:endParaRPr lang="el-GR" altLang="el-GR" sz="2400" dirty="0">
              <a:cs typeface="Calibri" panose="020F0502020204030204" pitchFamily="34" charset="0"/>
            </a:endParaRPr>
          </a:p>
          <a:p>
            <a:pPr eaLnBrk="1" hangingPunct="1">
              <a:spcAft>
                <a:spcPts val="300"/>
              </a:spcAft>
            </a:pPr>
            <a:r>
              <a:rPr lang="el-GR" altLang="el-GR" sz="2400" dirty="0">
                <a:cs typeface="Calibri" panose="020F0502020204030204" pitchFamily="34" charset="0"/>
              </a:rPr>
              <a:t>Ίδιες δόσεις</a:t>
            </a:r>
            <a:r>
              <a:rPr lang="en-US" altLang="el-GR" sz="2400" dirty="0">
                <a:cs typeface="Calibri" panose="020F0502020204030204" pitchFamily="34" charset="0"/>
              </a:rPr>
              <a:t> </a:t>
            </a:r>
            <a:r>
              <a:rPr lang="el-GR" altLang="el-GR" sz="2400" dirty="0">
                <a:solidFill>
                  <a:srgbClr val="CC0000"/>
                </a:solidFill>
                <a:cs typeface="Calibri" panose="020F0502020204030204" pitchFamily="34" charset="0"/>
              </a:rPr>
              <a:t>ανά 14 ημέρες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solidFill>
                  <a:srgbClr val="0070C0"/>
                </a:solidFill>
              </a:rPr>
              <a:t>Classic CHOP </a:t>
            </a:r>
            <a:r>
              <a:rPr lang="en-US" dirty="0">
                <a:solidFill>
                  <a:srgbClr val="FF0000"/>
                </a:solidFill>
              </a:rPr>
              <a:t>regimen every 21 days):</a:t>
            </a:r>
          </a:p>
          <a:p>
            <a:pPr>
              <a:buNone/>
            </a:pPr>
            <a:r>
              <a:rPr lang="en-US" dirty="0">
                <a:solidFill>
                  <a:srgbClr val="0070C0"/>
                </a:solidFill>
              </a:rPr>
              <a:t>• </a:t>
            </a:r>
            <a:r>
              <a:rPr lang="en-US" sz="2000" dirty="0" err="1">
                <a:solidFill>
                  <a:srgbClr val="0070C0"/>
                </a:solidFill>
              </a:rPr>
              <a:t>Cyclophosphamide</a:t>
            </a:r>
            <a:r>
              <a:rPr lang="en-US" sz="2000" dirty="0">
                <a:solidFill>
                  <a:srgbClr val="0070C0"/>
                </a:solidFill>
              </a:rPr>
              <a:t> 750 mg/m²</a:t>
            </a:r>
          </a:p>
          <a:p>
            <a:pPr>
              <a:buNone/>
            </a:pPr>
            <a:r>
              <a:rPr lang="en-US" sz="2000" dirty="0">
                <a:solidFill>
                  <a:srgbClr val="0070C0"/>
                </a:solidFill>
              </a:rPr>
              <a:t>• Doxorubicin 50 mg/m²</a:t>
            </a:r>
          </a:p>
          <a:p>
            <a:pPr>
              <a:buNone/>
            </a:pPr>
            <a:r>
              <a:rPr lang="en-US" sz="2000" dirty="0">
                <a:solidFill>
                  <a:srgbClr val="0070C0"/>
                </a:solidFill>
              </a:rPr>
              <a:t>• </a:t>
            </a:r>
            <a:r>
              <a:rPr lang="en-US" sz="2000" dirty="0" err="1">
                <a:solidFill>
                  <a:srgbClr val="0070C0"/>
                </a:solidFill>
              </a:rPr>
              <a:t>Vincristine</a:t>
            </a:r>
            <a:r>
              <a:rPr lang="en-US" sz="2000" dirty="0">
                <a:solidFill>
                  <a:srgbClr val="0070C0"/>
                </a:solidFill>
              </a:rPr>
              <a:t> 1.4 mg/m²</a:t>
            </a:r>
          </a:p>
          <a:p>
            <a:pPr>
              <a:buNone/>
            </a:pPr>
            <a:r>
              <a:rPr lang="en-US" sz="2000" dirty="0">
                <a:solidFill>
                  <a:srgbClr val="0070C0"/>
                </a:solidFill>
              </a:rPr>
              <a:t>• Prednisone 60 mg/m²</a:t>
            </a:r>
          </a:p>
          <a:p>
            <a:pPr>
              <a:buNone/>
            </a:pPr>
            <a:endParaRPr lang="en-US" dirty="0">
              <a:solidFill>
                <a:srgbClr val="0070C0"/>
              </a:solidFill>
            </a:endParaRPr>
          </a:p>
          <a:p>
            <a:pPr>
              <a:buNone/>
            </a:pPr>
            <a:r>
              <a:rPr lang="en-US" dirty="0" err="1">
                <a:solidFill>
                  <a:srgbClr val="0070C0"/>
                </a:solidFill>
              </a:rPr>
              <a:t>Dose‑dense</a:t>
            </a:r>
            <a:r>
              <a:rPr lang="en-US" dirty="0">
                <a:solidFill>
                  <a:srgbClr val="0070C0"/>
                </a:solidFill>
              </a:rPr>
              <a:t> CHOP regimen:</a:t>
            </a:r>
          </a:p>
          <a:p>
            <a:pPr>
              <a:buNone/>
            </a:pPr>
            <a:r>
              <a:rPr lang="en-US" dirty="0">
                <a:solidFill>
                  <a:srgbClr val="0070C0"/>
                </a:solidFill>
              </a:rPr>
              <a:t>• Same doses every 14 days</a:t>
            </a:r>
          </a:p>
          <a:p>
            <a:endParaRPr lang="el-GR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31057244-7D5A-AD2E-2EBE-099DA030FB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lnSpc>
                <a:spcPct val="95000"/>
              </a:lnSpc>
            </a:pPr>
            <a:r>
              <a:rPr lang="el-GR" altLang="el-GR" sz="3000" dirty="0">
                <a:latin typeface="Calibri" panose="020F0502020204030204" pitchFamily="34" charset="0"/>
                <a:cs typeface="Calibri" panose="020F0502020204030204" pitchFamily="34" charset="0"/>
              </a:rPr>
              <a:t>Σχεδιασμός θεραπευτικής στρατηγικής</a:t>
            </a:r>
            <a:br>
              <a:rPr lang="el-GR" altLang="el-GR" sz="3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200" dirty="0">
                <a:solidFill>
                  <a:srgbClr val="0070C0"/>
                </a:solidFill>
              </a:rPr>
              <a:t>Therapeutic Strategy Planning</a:t>
            </a:r>
            <a:endParaRPr lang="el-GR" altLang="el-GR" sz="30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DF1B7B69-6DAD-BDFE-65F5-C6C45BD9AEEF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500034" y="1825624"/>
            <a:ext cx="4014816" cy="4746647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el-GR" altLang="el-GR" sz="2400" dirty="0">
                <a:solidFill>
                  <a:srgbClr val="FF0000"/>
                </a:solidFill>
                <a:cs typeface="Calibri" panose="020F0502020204030204" pitchFamily="34" charset="0"/>
              </a:rPr>
              <a:t>Στόχοι  της θεραπείας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el-GR" altLang="el-GR" sz="1200" dirty="0">
              <a:solidFill>
                <a:srgbClr val="660066"/>
              </a:solidFill>
              <a:latin typeface="Times New Roman" panose="02020603050405020304" pitchFamily="18" charset="0"/>
            </a:endParaRPr>
          </a:p>
          <a:p>
            <a:pPr marL="536575" lvl="1" indent="-354013" eaLnBrk="1" hangingPunct="1">
              <a:spcBef>
                <a:spcPct val="25000"/>
              </a:spcBef>
              <a:spcAft>
                <a:spcPct val="5000"/>
              </a:spcAft>
              <a:buClr>
                <a:srgbClr val="006666"/>
              </a:buClr>
            </a:pPr>
            <a:r>
              <a:rPr lang="el-GR" altLang="el-GR" sz="1800" dirty="0">
                <a:cs typeface="Calibri" panose="020F0502020204030204" pitchFamily="34" charset="0"/>
              </a:rPr>
              <a:t>Εκρίζωση της νόσου – Ίαση</a:t>
            </a:r>
          </a:p>
          <a:p>
            <a:pPr marL="536575" lvl="1" indent="-354013" eaLnBrk="1" hangingPunct="1">
              <a:spcBef>
                <a:spcPct val="25000"/>
              </a:spcBef>
              <a:spcAft>
                <a:spcPct val="5000"/>
              </a:spcAft>
              <a:buClr>
                <a:srgbClr val="006666"/>
              </a:buClr>
            </a:pPr>
            <a:r>
              <a:rPr lang="el-GR" altLang="el-GR" sz="1800" dirty="0">
                <a:cs typeface="Calibri" panose="020F0502020204030204" pitchFamily="34" charset="0"/>
              </a:rPr>
              <a:t>Ελαχιστοποίηση νόσου για εξαφάνιση ή περιορισμό επικίνδυνων ή ενοχλητικών συμπτωμάτων</a:t>
            </a:r>
          </a:p>
          <a:p>
            <a:pPr marL="536575" lvl="1" indent="-354013" eaLnBrk="1" hangingPunct="1">
              <a:spcBef>
                <a:spcPct val="25000"/>
              </a:spcBef>
              <a:spcAft>
                <a:spcPct val="5000"/>
              </a:spcAft>
              <a:buClr>
                <a:srgbClr val="006666"/>
              </a:buClr>
            </a:pPr>
            <a:r>
              <a:rPr lang="el-GR" altLang="el-GR" sz="1800" dirty="0">
                <a:cs typeface="Calibri" panose="020F0502020204030204" pitchFamily="34" charset="0"/>
              </a:rPr>
              <a:t>Ελαχιστοποίηση νόσου και εφαρμογή άλλης επιλογής που επιτυγχάνει εκρίζωση επί ελαχίστης νόσου</a:t>
            </a:r>
          </a:p>
          <a:p>
            <a:pPr marL="536575" lvl="1" indent="-354013" eaLnBrk="1" hangingPunct="1">
              <a:spcBef>
                <a:spcPct val="25000"/>
              </a:spcBef>
              <a:spcAft>
                <a:spcPct val="5000"/>
              </a:spcAft>
              <a:buClr>
                <a:srgbClr val="006666"/>
              </a:buClr>
            </a:pPr>
            <a:r>
              <a:rPr lang="el-GR" altLang="el-GR" sz="1800" dirty="0">
                <a:cs typeface="Calibri" panose="020F0502020204030204" pitchFamily="34" charset="0"/>
              </a:rPr>
              <a:t>Ανίατη νόσος και παρηγορητική θεραπεία</a:t>
            </a:r>
          </a:p>
          <a:p>
            <a:pPr marL="536575" lvl="1" indent="-354013" eaLnBrk="1" hangingPunct="1">
              <a:spcBef>
                <a:spcPct val="25000"/>
              </a:spcBef>
              <a:spcAft>
                <a:spcPct val="5000"/>
              </a:spcAft>
              <a:buClr>
                <a:srgbClr val="006666"/>
              </a:buClr>
            </a:pPr>
            <a:r>
              <a:rPr lang="el-GR" altLang="el-GR" sz="1800" dirty="0">
                <a:cs typeface="Calibri" panose="020F0502020204030204" pitchFamily="34" charset="0"/>
              </a:rPr>
              <a:t>Εφαρμογή μόνο υποστηρικτικής αγωγής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en-US" sz="2400" dirty="0">
                <a:solidFill>
                  <a:srgbClr val="FF0000"/>
                </a:solidFill>
              </a:rPr>
              <a:t>Therapy objectives:</a:t>
            </a:r>
          </a:p>
          <a:p>
            <a:pPr>
              <a:buNone/>
            </a:pPr>
            <a:endParaRPr lang="el-GR" sz="2000" dirty="0"/>
          </a:p>
          <a:p>
            <a:r>
              <a:rPr lang="en-US" sz="2000" dirty="0">
                <a:solidFill>
                  <a:srgbClr val="0070C0"/>
                </a:solidFill>
              </a:rPr>
              <a:t> Disease eradication – Cure</a:t>
            </a:r>
          </a:p>
          <a:p>
            <a:pPr>
              <a:buNone/>
            </a:pPr>
            <a:r>
              <a:rPr lang="en-US" sz="2000" dirty="0">
                <a:solidFill>
                  <a:srgbClr val="0070C0"/>
                </a:solidFill>
              </a:rPr>
              <a:t>• Reduction of disease burden to eliminate or control dangerous or symptomatic manifestations</a:t>
            </a:r>
          </a:p>
          <a:p>
            <a:pPr>
              <a:buNone/>
            </a:pPr>
            <a:r>
              <a:rPr lang="en-US" sz="2000" dirty="0">
                <a:solidFill>
                  <a:srgbClr val="0070C0"/>
                </a:solidFill>
              </a:rPr>
              <a:t>• Disease reduction allowing subsequent curative therapy at minimal residual disease</a:t>
            </a:r>
          </a:p>
          <a:p>
            <a:pPr>
              <a:buNone/>
            </a:pPr>
            <a:r>
              <a:rPr lang="en-US" sz="2000" dirty="0">
                <a:solidFill>
                  <a:srgbClr val="0070C0"/>
                </a:solidFill>
              </a:rPr>
              <a:t>• Incurable disease: palliative treatment</a:t>
            </a:r>
          </a:p>
          <a:p>
            <a:pPr>
              <a:buNone/>
            </a:pPr>
            <a:r>
              <a:rPr lang="en-US" sz="2000" dirty="0">
                <a:solidFill>
                  <a:srgbClr val="0070C0"/>
                </a:solidFill>
              </a:rPr>
              <a:t>• Supportive care only</a:t>
            </a:r>
          </a:p>
          <a:p>
            <a:endParaRPr lang="el-GR" dirty="0"/>
          </a:p>
        </p:txBody>
      </p:sp>
    </p:spTree>
  </p:cSld>
  <p:clrMapOvr>
    <a:masterClrMapping/>
  </p:clrMapOvr>
  <p:transition>
    <p:rand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Τίτλος 1">
            <a:extLst>
              <a:ext uri="{FF2B5EF4-FFF2-40B4-BE49-F238E27FC236}">
                <a16:creationId xmlns:a16="http://schemas.microsoft.com/office/drawing/2014/main" id="{FAF044F3-87ED-43E7-7E4E-CF3C279B49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l-GR" altLang="el-GR" sz="3000" dirty="0">
                <a:solidFill>
                  <a:srgbClr val="CC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Είδη χημειοθεραπείας-</a:t>
            </a:r>
            <a:r>
              <a:rPr lang="en-US" sz="2800" dirty="0">
                <a:solidFill>
                  <a:srgbClr val="0070C0"/>
                </a:solidFill>
              </a:rPr>
              <a:t>Types of Chemotherapy</a:t>
            </a:r>
            <a:endParaRPr lang="el-GR" altLang="el-GR" sz="26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323" name="Θέση περιεχομένου 2">
            <a:extLst>
              <a:ext uri="{FF2B5EF4-FFF2-40B4-BE49-F238E27FC236}">
                <a16:creationId xmlns:a16="http://schemas.microsoft.com/office/drawing/2014/main" id="{BC58BCC7-00D1-E90A-D53C-E966DDEA7225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357158" y="1357298"/>
            <a:ext cx="4157692" cy="4889523"/>
          </a:xfrm>
        </p:spPr>
        <p:txBody>
          <a:bodyPr/>
          <a:lstStyle/>
          <a:p>
            <a:pPr eaLnBrk="1" hangingPunct="1">
              <a:spcAft>
                <a:spcPts val="600"/>
              </a:spcAft>
            </a:pPr>
            <a:endParaRPr lang="el-GR" altLang="el-GR" sz="800" b="1" dirty="0">
              <a:cs typeface="Calibri" panose="020F0502020204030204" pitchFamily="34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l-GR" altLang="el-GR" sz="1600" dirty="0" err="1">
                <a:cs typeface="Calibri" panose="020F0502020204030204" pitchFamily="34" charset="0"/>
              </a:rPr>
              <a:t>Προθεραπεία</a:t>
            </a:r>
            <a:r>
              <a:rPr lang="el-GR" altLang="el-GR" sz="1600" dirty="0">
                <a:cs typeface="Calibri" panose="020F0502020204030204" pitchFamily="34" charset="0"/>
              </a:rPr>
              <a:t> (θεραπεία ελάττωσης του φορτίου της νόσου)</a:t>
            </a:r>
          </a:p>
          <a:p>
            <a:pPr eaLnBrk="1" hangingPunct="1">
              <a:spcAft>
                <a:spcPts val="600"/>
              </a:spcAft>
            </a:pPr>
            <a:r>
              <a:rPr lang="el-GR" altLang="el-GR" sz="1600" dirty="0">
                <a:cs typeface="Calibri" panose="020F0502020204030204" pitchFamily="34" charset="0"/>
              </a:rPr>
              <a:t>Θεραπεία εφόδου</a:t>
            </a:r>
          </a:p>
          <a:p>
            <a:pPr eaLnBrk="1" hangingPunct="1">
              <a:spcAft>
                <a:spcPts val="600"/>
              </a:spcAft>
            </a:pPr>
            <a:r>
              <a:rPr lang="el-GR" altLang="el-GR" sz="1600" dirty="0">
                <a:cs typeface="Calibri" panose="020F0502020204030204" pitchFamily="34" charset="0"/>
              </a:rPr>
              <a:t>Θεραπεία εδραίωσης– Θεραπεία μετά την ύφεση</a:t>
            </a:r>
          </a:p>
          <a:p>
            <a:pPr eaLnBrk="1" hangingPunct="1">
              <a:spcAft>
                <a:spcPts val="600"/>
              </a:spcAft>
            </a:pPr>
            <a:r>
              <a:rPr lang="el-GR" altLang="el-GR" sz="1600" dirty="0">
                <a:cs typeface="Calibri" panose="020F0502020204030204" pitchFamily="34" charset="0"/>
              </a:rPr>
              <a:t>Θεραπεία συντήρησης της ύφεσης – Θεραπεία υπολειμματικής νόσου</a:t>
            </a:r>
            <a:endParaRPr lang="en-US" altLang="el-GR" sz="1600" dirty="0">
              <a:cs typeface="Calibri" panose="020F0502020204030204" pitchFamily="34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altLang="el-GR" sz="1600" dirty="0">
                <a:cs typeface="Calibri" panose="020F0502020204030204" pitchFamily="34" charset="0"/>
              </a:rPr>
              <a:t> </a:t>
            </a:r>
            <a:r>
              <a:rPr lang="el-GR" altLang="el-GR" sz="1600" dirty="0" err="1">
                <a:cs typeface="Calibri" panose="020F0502020204030204" pitchFamily="34" charset="0"/>
              </a:rPr>
              <a:t>Προεγχειρητική</a:t>
            </a:r>
            <a:r>
              <a:rPr lang="el-GR" altLang="el-GR" sz="1600" dirty="0">
                <a:cs typeface="Calibri" panose="020F0502020204030204" pitchFamily="34" charset="0"/>
              </a:rPr>
              <a:t> χημειοθεραπεία ή </a:t>
            </a:r>
            <a:r>
              <a:rPr lang="el-GR" altLang="el-GR" sz="1600" dirty="0" err="1">
                <a:cs typeface="Calibri" panose="020F0502020204030204" pitchFamily="34" charset="0"/>
              </a:rPr>
              <a:t>νεοεπικουρική</a:t>
            </a:r>
            <a:endParaRPr lang="en-GB" altLang="el-GR" sz="1600" dirty="0">
              <a:cs typeface="Calibri" panose="020F0502020204030204" pitchFamily="34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l-GR" altLang="el-GR" sz="1600" dirty="0">
                <a:cs typeface="Calibri" panose="020F0502020204030204" pitchFamily="34" charset="0"/>
              </a:rPr>
              <a:t>Επικουρική ή προφυλακτική ή συμπληρωματική χημειοθεραπεία</a:t>
            </a:r>
          </a:p>
          <a:p>
            <a:pPr eaLnBrk="1" hangingPunct="1">
              <a:spcAft>
                <a:spcPts val="600"/>
              </a:spcAft>
            </a:pPr>
            <a:r>
              <a:rPr lang="el-GR" altLang="el-GR" sz="1600" dirty="0">
                <a:cs typeface="Calibri" panose="020F0502020204030204" pitchFamily="34" charset="0"/>
              </a:rPr>
              <a:t>Θεραπεία υποτροπής</a:t>
            </a:r>
          </a:p>
          <a:p>
            <a:pPr eaLnBrk="1" hangingPunct="1">
              <a:spcAft>
                <a:spcPts val="600"/>
              </a:spcAft>
            </a:pPr>
            <a:r>
              <a:rPr lang="el-GR" altLang="el-GR" sz="1600" dirty="0">
                <a:cs typeface="Calibri" panose="020F0502020204030204" pitchFamily="34" charset="0"/>
              </a:rPr>
              <a:t>Θεραπεία διάσωσης</a:t>
            </a:r>
            <a:endParaRPr lang="el-GR" altLang="el-GR" sz="2000" dirty="0">
              <a:cs typeface="Calibri" panose="020F0502020204030204" pitchFamily="34" charset="0"/>
            </a:endParaRP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29150" y="1714488"/>
            <a:ext cx="3943378" cy="4462475"/>
          </a:xfrm>
        </p:spPr>
        <p:txBody>
          <a:bodyPr/>
          <a:lstStyle/>
          <a:p>
            <a:r>
              <a:rPr lang="en-US" sz="1800" dirty="0" err="1">
                <a:solidFill>
                  <a:srgbClr val="0070C0"/>
                </a:solidFill>
              </a:rPr>
              <a:t>Debulking</a:t>
            </a:r>
            <a:r>
              <a:rPr lang="en-US" sz="1800" dirty="0">
                <a:solidFill>
                  <a:srgbClr val="0070C0"/>
                </a:solidFill>
              </a:rPr>
              <a:t> therapy / Prophase</a:t>
            </a:r>
          </a:p>
          <a:p>
            <a:pPr>
              <a:buNone/>
            </a:pPr>
            <a:r>
              <a:rPr lang="en-US" sz="1800" dirty="0">
                <a:solidFill>
                  <a:srgbClr val="0070C0"/>
                </a:solidFill>
              </a:rPr>
              <a:t>• Induction therapy</a:t>
            </a:r>
          </a:p>
          <a:p>
            <a:pPr>
              <a:buNone/>
            </a:pPr>
            <a:r>
              <a:rPr lang="en-US" sz="1800" dirty="0">
                <a:solidFill>
                  <a:srgbClr val="0070C0"/>
                </a:solidFill>
              </a:rPr>
              <a:t>• Consolidation (</a:t>
            </a:r>
            <a:r>
              <a:rPr lang="en-US" sz="1800" dirty="0" err="1">
                <a:solidFill>
                  <a:srgbClr val="0070C0"/>
                </a:solidFill>
              </a:rPr>
              <a:t>post‑remission</a:t>
            </a:r>
            <a:r>
              <a:rPr lang="en-US" sz="1800" dirty="0">
                <a:solidFill>
                  <a:srgbClr val="0070C0"/>
                </a:solidFill>
              </a:rPr>
              <a:t> therapy)</a:t>
            </a:r>
          </a:p>
          <a:p>
            <a:pPr>
              <a:buNone/>
            </a:pPr>
            <a:r>
              <a:rPr lang="en-US" sz="1800" dirty="0">
                <a:solidFill>
                  <a:srgbClr val="0070C0"/>
                </a:solidFill>
              </a:rPr>
              <a:t>• Maintenance therapy / Minimal residual disease treatment</a:t>
            </a:r>
          </a:p>
          <a:p>
            <a:pPr>
              <a:buNone/>
            </a:pPr>
            <a:r>
              <a:rPr lang="en-US" sz="1800" dirty="0">
                <a:solidFill>
                  <a:srgbClr val="0070C0"/>
                </a:solidFill>
              </a:rPr>
              <a:t>• </a:t>
            </a:r>
            <a:r>
              <a:rPr lang="en-US" sz="1800" dirty="0" err="1">
                <a:solidFill>
                  <a:srgbClr val="0070C0"/>
                </a:solidFill>
              </a:rPr>
              <a:t>Neoadjuvant</a:t>
            </a:r>
            <a:r>
              <a:rPr lang="en-US" sz="1800" dirty="0">
                <a:solidFill>
                  <a:srgbClr val="0070C0"/>
                </a:solidFill>
              </a:rPr>
              <a:t> chemotherapy</a:t>
            </a:r>
          </a:p>
          <a:p>
            <a:pPr>
              <a:buNone/>
            </a:pPr>
            <a:r>
              <a:rPr lang="en-US" sz="1800" dirty="0">
                <a:solidFill>
                  <a:srgbClr val="0070C0"/>
                </a:solidFill>
              </a:rPr>
              <a:t>• Adjuvant chemotherapy</a:t>
            </a:r>
          </a:p>
          <a:p>
            <a:pPr>
              <a:buNone/>
            </a:pPr>
            <a:r>
              <a:rPr lang="en-US" sz="1800" dirty="0">
                <a:solidFill>
                  <a:srgbClr val="0070C0"/>
                </a:solidFill>
              </a:rPr>
              <a:t>• Relapse treatment</a:t>
            </a:r>
          </a:p>
          <a:p>
            <a:pPr>
              <a:buNone/>
            </a:pPr>
            <a:r>
              <a:rPr lang="en-US" sz="1800" dirty="0">
                <a:solidFill>
                  <a:srgbClr val="0070C0"/>
                </a:solidFill>
              </a:rPr>
              <a:t>• Salvage treatment</a:t>
            </a:r>
          </a:p>
          <a:p>
            <a:endParaRPr lang="el-GR" dirty="0"/>
          </a:p>
        </p:txBody>
      </p:sp>
    </p:spTree>
  </p:cSld>
  <p:clrMapOvr>
    <a:masterClrMapping/>
  </p:clrMapOvr>
  <p:transition>
    <p:rand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1 - Τίτλος">
            <a:extLst>
              <a:ext uri="{FF2B5EF4-FFF2-40B4-BE49-F238E27FC236}">
                <a16:creationId xmlns:a16="http://schemas.microsoft.com/office/drawing/2014/main" id="{C84AFFA9-11CB-095C-CA9C-5D325C6E3C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4282" y="365125"/>
            <a:ext cx="8301068" cy="1325563"/>
          </a:xfrm>
        </p:spPr>
        <p:txBody>
          <a:bodyPr/>
          <a:lstStyle/>
          <a:p>
            <a:pPr algn="ctr"/>
            <a:r>
              <a:rPr lang="el-GR" altLang="el-GR" sz="2800" dirty="0"/>
              <a:t>Χορήγηση χημειοθεραπείας-</a:t>
            </a:r>
            <a:r>
              <a:rPr lang="en-US" sz="2400" dirty="0">
                <a:solidFill>
                  <a:srgbClr val="0070C0"/>
                </a:solidFill>
              </a:rPr>
              <a:t>Chemotherapy Administration</a:t>
            </a:r>
            <a:r>
              <a:rPr lang="el-GR" altLang="el-GR" sz="2400" dirty="0"/>
              <a:t> </a:t>
            </a:r>
            <a:endParaRPr lang="el-GR" altLang="el-GR" sz="2800" dirty="0"/>
          </a:p>
        </p:txBody>
      </p:sp>
      <p:sp>
        <p:nvSpPr>
          <p:cNvPr id="57347" name="2 - Θέση περιεχομένου">
            <a:extLst>
              <a:ext uri="{FF2B5EF4-FFF2-40B4-BE49-F238E27FC236}">
                <a16:creationId xmlns:a16="http://schemas.microsoft.com/office/drawing/2014/main" id="{0117A127-8302-EE50-F7D5-C51138CD2622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l-GR" altLang="el-GR" sz="2000" dirty="0"/>
              <a:t>ΘΕΡΑΠΕΥΤΙΚΑ ΠΡΩΤΟΚΟΛΛΑ:</a:t>
            </a:r>
          </a:p>
          <a:p>
            <a:pPr lvl="1"/>
            <a:r>
              <a:rPr lang="el-GR" altLang="el-GR" sz="1800" dirty="0"/>
              <a:t>συνδυασμός φαρμάκων/θεραπειών  και χρονοδιάγραμμα χορήγησης του ανάλογα με το είδος και </a:t>
            </a:r>
            <a:r>
              <a:rPr lang="el-GR" altLang="el-GR" sz="1800" dirty="0" err="1"/>
              <a:t>χαρακτηριστικα</a:t>
            </a:r>
            <a:r>
              <a:rPr lang="el-GR" altLang="el-GR" sz="1800" dirty="0"/>
              <a:t> της νεοπλασίας</a:t>
            </a:r>
          </a:p>
          <a:p>
            <a:pPr lvl="1"/>
            <a:endParaRPr lang="el-GR" altLang="el-GR" sz="1800" dirty="0"/>
          </a:p>
          <a:p>
            <a:pPr lvl="1"/>
            <a:endParaRPr lang="el-GR" altLang="el-GR" sz="1800" dirty="0"/>
          </a:p>
          <a:p>
            <a:pPr lvl="1"/>
            <a:r>
              <a:rPr lang="el-GR" altLang="el-GR" sz="1800" dirty="0"/>
              <a:t>Συγκροτούνται από διεθνείς επιστημονικές εταιρείες (</a:t>
            </a:r>
            <a:r>
              <a:rPr lang="en-US" altLang="el-GR" sz="1800" dirty="0"/>
              <a:t>SIOPE,COG, NET…)</a:t>
            </a:r>
            <a:endParaRPr lang="el-GR" altLang="el-GR" sz="1800" dirty="0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000" dirty="0">
                <a:solidFill>
                  <a:srgbClr val="0070C0"/>
                </a:solidFill>
              </a:rPr>
              <a:t>THERAPEUTIC PROTOCOLS:</a:t>
            </a:r>
          </a:p>
          <a:p>
            <a:r>
              <a:rPr lang="en-US" sz="2000" dirty="0">
                <a:solidFill>
                  <a:srgbClr val="0070C0"/>
                </a:solidFill>
              </a:rPr>
              <a:t>Combinations of drugs/therapies and their administration schedule depending on cancer type and characteristics.</a:t>
            </a:r>
            <a:endParaRPr lang="el-GR" sz="2000" dirty="0">
              <a:solidFill>
                <a:srgbClr val="0070C0"/>
              </a:solidFill>
            </a:endParaRPr>
          </a:p>
          <a:p>
            <a:endParaRPr lang="el-GR" sz="2000" dirty="0">
              <a:solidFill>
                <a:srgbClr val="0070C0"/>
              </a:solidFill>
            </a:endParaRPr>
          </a:p>
          <a:p>
            <a:endParaRPr lang="en-US" sz="2000" dirty="0">
              <a:solidFill>
                <a:srgbClr val="0070C0"/>
              </a:solidFill>
            </a:endParaRPr>
          </a:p>
          <a:p>
            <a:r>
              <a:rPr lang="en-US" sz="2000" dirty="0">
                <a:solidFill>
                  <a:srgbClr val="0070C0"/>
                </a:solidFill>
              </a:rPr>
              <a:t>Protocols are established by international scientific groups (SIOPE, COG, NET…).</a:t>
            </a:r>
          </a:p>
          <a:p>
            <a:endParaRPr lang="el-GR" dirty="0"/>
          </a:p>
        </p:txBody>
      </p:sp>
    </p:spTree>
  </p:cSld>
  <p:clrMapOvr>
    <a:masterClrMapping/>
  </p:clrMapOvr>
  <p:transition>
    <p:rand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4">
            <a:extLst>
              <a:ext uri="{FF2B5EF4-FFF2-40B4-BE49-F238E27FC236}">
                <a16:creationId xmlns:a16="http://schemas.microsoft.com/office/drawing/2014/main" id="{B5E7C84E-1089-B258-1DD4-AC32178C37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-24"/>
            <a:ext cx="7886700" cy="1325563"/>
          </a:xfrm>
        </p:spPr>
        <p:txBody>
          <a:bodyPr/>
          <a:lstStyle/>
          <a:p>
            <a:pPr eaLnBrk="1" hangingPunct="1"/>
            <a:r>
              <a:rPr lang="el-GR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Σχεδιασμός του </a:t>
            </a:r>
            <a:br>
              <a:rPr lang="el-GR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l-GR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θεραπευτικού πρωτοκόλλου    </a:t>
            </a:r>
            <a:r>
              <a:rPr lang="en-US" sz="2400" dirty="0">
                <a:solidFill>
                  <a:srgbClr val="0070C0"/>
                </a:solidFill>
              </a:rPr>
              <a:t>Therapeutic Protocol Design</a:t>
            </a:r>
            <a:endParaRPr lang="el-GR" altLang="el-GR" sz="2400" dirty="0">
              <a:solidFill>
                <a:srgbClr val="0070C0"/>
              </a:solidFill>
              <a:latin typeface="Calibri" panose="020F0502020204030204" pitchFamily="34" charset="0"/>
              <a:ea typeface="等线 Light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9E197D28-AABD-E334-07A4-E5B005CA86D0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214282" y="1428736"/>
            <a:ext cx="4300568" cy="5429264"/>
          </a:xfrm>
        </p:spPr>
        <p:txBody>
          <a:bodyPr/>
          <a:lstStyle/>
          <a:p>
            <a:pPr eaLnBrk="1" hangingPunct="1"/>
            <a:r>
              <a:rPr lang="el-GR" altLang="el-GR" sz="1600" dirty="0">
                <a:cs typeface="Calibri" panose="020F0502020204030204" pitchFamily="34" charset="0"/>
              </a:rPr>
              <a:t>Χρονική αλληλουχία χορήγησης πολλών φαρμάκων (σειρά χορήγησης, διάρκεια ασφαλούς έγχυσης)</a:t>
            </a:r>
          </a:p>
          <a:p>
            <a:pPr lvl="2" eaLnBrk="1" hangingPunct="1">
              <a:buClr>
                <a:srgbClr val="CC0000"/>
              </a:buClr>
            </a:pPr>
            <a:r>
              <a:rPr lang="el-GR" altLang="el-GR" sz="1200" dirty="0">
                <a:cs typeface="Calibri" panose="020F0502020204030204" pitchFamily="34" charset="0"/>
              </a:rPr>
              <a:t>Ταχεία έγχυση πλατίνας αυξάνει την </a:t>
            </a:r>
            <a:r>
              <a:rPr lang="el-GR" altLang="el-GR" sz="1200" dirty="0" err="1">
                <a:cs typeface="Calibri" panose="020F0502020204030204" pitchFamily="34" charset="0"/>
              </a:rPr>
              <a:t>νεφροτοξικότητά</a:t>
            </a:r>
            <a:r>
              <a:rPr lang="el-GR" altLang="el-GR" sz="1200" dirty="0">
                <a:cs typeface="Calibri" panose="020F0502020204030204" pitchFamily="34" charset="0"/>
              </a:rPr>
              <a:t> της</a:t>
            </a:r>
          </a:p>
          <a:p>
            <a:pPr lvl="2" eaLnBrk="1" hangingPunct="1">
              <a:buClr>
                <a:srgbClr val="CC0000"/>
              </a:buClr>
            </a:pPr>
            <a:r>
              <a:rPr lang="el-GR" altLang="el-GR" sz="1200" dirty="0">
                <a:cs typeface="Calibri" panose="020F0502020204030204" pitchFamily="34" charset="0"/>
              </a:rPr>
              <a:t>Πολύ βραδεία χορήγηση της </a:t>
            </a:r>
            <a:r>
              <a:rPr lang="el-GR" altLang="el-GR" sz="1200" dirty="0" err="1">
                <a:cs typeface="Calibri" panose="020F0502020204030204" pitchFamily="34" charset="0"/>
              </a:rPr>
              <a:t>μελφαλάνης</a:t>
            </a:r>
            <a:r>
              <a:rPr lang="el-GR" altLang="el-GR" sz="1200" dirty="0">
                <a:cs typeface="Calibri" panose="020F0502020204030204" pitchFamily="34" charset="0"/>
              </a:rPr>
              <a:t> προκαλεί μερική αδρανοποίηση του φαρμάκου</a:t>
            </a:r>
            <a:endParaRPr lang="en-US" altLang="el-GR" sz="1200" dirty="0">
              <a:cs typeface="Calibri" panose="020F0502020204030204" pitchFamily="34" charset="0"/>
            </a:endParaRPr>
          </a:p>
          <a:p>
            <a:pPr eaLnBrk="1" hangingPunct="1"/>
            <a:r>
              <a:rPr lang="en-US" altLang="el-GR" sz="1600" dirty="0" err="1">
                <a:cs typeface="Calibri" panose="020F0502020204030204" pitchFamily="34" charset="0"/>
              </a:rPr>
              <a:t>Διάστημα</a:t>
            </a:r>
            <a:r>
              <a:rPr lang="en-US" altLang="el-GR" sz="1600" dirty="0">
                <a:cs typeface="Calibri" panose="020F0502020204030204" pitchFamily="34" charset="0"/>
              </a:rPr>
              <a:t> </a:t>
            </a:r>
            <a:r>
              <a:rPr lang="en-US" altLang="el-GR" sz="1600" dirty="0" err="1">
                <a:cs typeface="Calibri" panose="020F0502020204030204" pitchFamily="34" charset="0"/>
              </a:rPr>
              <a:t>επανάληψης</a:t>
            </a:r>
            <a:r>
              <a:rPr lang="en-US" altLang="el-GR" sz="1600" dirty="0">
                <a:cs typeface="Calibri" panose="020F0502020204030204" pitchFamily="34" charset="0"/>
              </a:rPr>
              <a:t> </a:t>
            </a:r>
            <a:r>
              <a:rPr lang="el-GR" altLang="el-GR" sz="1600" dirty="0">
                <a:cs typeface="Calibri" panose="020F0502020204030204" pitchFamily="34" charset="0"/>
              </a:rPr>
              <a:t>του σχήματος </a:t>
            </a:r>
            <a:r>
              <a:rPr lang="en-US" altLang="el-GR" sz="1600" dirty="0">
                <a:cs typeface="Calibri" panose="020F0502020204030204" pitchFamily="34" charset="0"/>
              </a:rPr>
              <a:t>(Timing)</a:t>
            </a:r>
            <a:endParaRPr lang="el-GR" altLang="el-GR" sz="1600" dirty="0">
              <a:cs typeface="Calibri" panose="020F0502020204030204" pitchFamily="34" charset="0"/>
            </a:endParaRPr>
          </a:p>
          <a:p>
            <a:pPr lvl="2" eaLnBrk="1" hangingPunct="1">
              <a:buClr>
                <a:srgbClr val="CC0000"/>
              </a:buClr>
            </a:pPr>
            <a:r>
              <a:rPr lang="el-GR" altLang="el-GR" sz="1200" dirty="0">
                <a:cs typeface="Calibri" panose="020F0502020204030204" pitchFamily="34" charset="0"/>
              </a:rPr>
              <a:t>Το προβλεπόμενο μεσοδιάστημα μεταξύ των κύκλων είναι τόσο που να εξασφαλίζει την σταδιακή συρρίκνωση του όγκου</a:t>
            </a:r>
            <a:endParaRPr lang="en-US" altLang="el-GR" sz="1200" dirty="0">
              <a:cs typeface="Calibri" panose="020F0502020204030204" pitchFamily="34" charset="0"/>
            </a:endParaRPr>
          </a:p>
          <a:p>
            <a:pPr eaLnBrk="1" hangingPunct="1"/>
            <a:r>
              <a:rPr lang="en-US" altLang="el-GR" sz="1600" dirty="0" err="1">
                <a:cs typeface="Calibri" panose="020F0502020204030204" pitchFamily="34" charset="0"/>
              </a:rPr>
              <a:t>Προφυλακτικά</a:t>
            </a:r>
            <a:r>
              <a:rPr lang="en-US" altLang="el-GR" sz="1600" dirty="0">
                <a:cs typeface="Calibri" panose="020F0502020204030204" pitchFamily="34" charset="0"/>
              </a:rPr>
              <a:t> </a:t>
            </a:r>
            <a:r>
              <a:rPr lang="en-US" altLang="el-GR" sz="1600" dirty="0" err="1">
                <a:cs typeface="Calibri" panose="020F0502020204030204" pitchFamily="34" charset="0"/>
              </a:rPr>
              <a:t>των</a:t>
            </a:r>
            <a:r>
              <a:rPr lang="en-US" altLang="el-GR" sz="1600" dirty="0">
                <a:cs typeface="Calibri" panose="020F0502020204030204" pitchFamily="34" charset="0"/>
              </a:rPr>
              <a:t> </a:t>
            </a:r>
            <a:r>
              <a:rPr lang="en-US" altLang="el-GR" sz="1600" dirty="0" err="1">
                <a:cs typeface="Calibri" panose="020F0502020204030204" pitchFamily="34" charset="0"/>
              </a:rPr>
              <a:t>επιπλοκών</a:t>
            </a:r>
            <a:r>
              <a:rPr lang="en-US" altLang="el-GR" sz="1600" dirty="0">
                <a:cs typeface="Calibri" panose="020F0502020204030204" pitchFamily="34" charset="0"/>
              </a:rPr>
              <a:t> </a:t>
            </a:r>
            <a:r>
              <a:rPr lang="en-US" altLang="el-GR" sz="1600" dirty="0" err="1">
                <a:cs typeface="Calibri" panose="020F0502020204030204" pitchFamily="34" charset="0"/>
              </a:rPr>
              <a:t>φάρμακα</a:t>
            </a:r>
            <a:endParaRPr lang="el-GR" altLang="el-GR" sz="1600" dirty="0">
              <a:cs typeface="Calibri" panose="020F0502020204030204" pitchFamily="34" charset="0"/>
            </a:endParaRPr>
          </a:p>
          <a:p>
            <a:pPr lvl="2" eaLnBrk="1" hangingPunct="1">
              <a:buClr>
                <a:srgbClr val="CC0000"/>
              </a:buClr>
            </a:pPr>
            <a:r>
              <a:rPr lang="el-GR" altLang="el-GR" sz="1200" dirty="0" err="1">
                <a:cs typeface="Calibri" panose="020F0502020204030204" pitchFamily="34" charset="0"/>
              </a:rPr>
              <a:t>Φυλλινικό</a:t>
            </a:r>
            <a:r>
              <a:rPr lang="el-GR" altLang="el-GR" sz="1200" dirty="0">
                <a:cs typeface="Calibri" panose="020F0502020204030204" pitchFamily="34" charset="0"/>
              </a:rPr>
              <a:t> οξύ σαν «αντίδοτο» </a:t>
            </a:r>
            <a:r>
              <a:rPr lang="el-GR" altLang="el-GR" sz="1200" dirty="0" err="1">
                <a:cs typeface="Calibri" panose="020F0502020204030204" pitchFamily="34" charset="0"/>
              </a:rPr>
              <a:t>φθοριοουρακίλης</a:t>
            </a:r>
            <a:r>
              <a:rPr lang="el-GR" altLang="el-GR" sz="1200" dirty="0">
                <a:cs typeface="Calibri" panose="020F0502020204030204" pitchFamily="34" charset="0"/>
              </a:rPr>
              <a:t>, </a:t>
            </a:r>
            <a:r>
              <a:rPr lang="el-GR" altLang="el-GR" sz="1200" dirty="0" err="1">
                <a:cs typeface="Calibri" panose="020F0502020204030204" pitchFamily="34" charset="0"/>
              </a:rPr>
              <a:t>μεθοτρεξάτης</a:t>
            </a:r>
            <a:endParaRPr lang="el-GR" altLang="el-GR" sz="1200" dirty="0">
              <a:cs typeface="Calibri" panose="020F0502020204030204" pitchFamily="34" charset="0"/>
            </a:endParaRPr>
          </a:p>
          <a:p>
            <a:pPr lvl="2" eaLnBrk="1" hangingPunct="1">
              <a:buClr>
                <a:srgbClr val="CC0000"/>
              </a:buClr>
            </a:pPr>
            <a:r>
              <a:rPr lang="en-US" altLang="el-GR" sz="1200" dirty="0" err="1">
                <a:cs typeface="Calibri" panose="020F0502020204030204" pitchFamily="34" charset="0"/>
              </a:rPr>
              <a:t>Mesna</a:t>
            </a:r>
            <a:r>
              <a:rPr lang="en-US" altLang="el-GR" sz="1200" dirty="0">
                <a:cs typeface="Calibri" panose="020F0502020204030204" pitchFamily="34" charset="0"/>
              </a:rPr>
              <a:t> </a:t>
            </a:r>
            <a:r>
              <a:rPr lang="el-GR" altLang="el-GR" sz="1200" dirty="0">
                <a:cs typeface="Calibri" panose="020F0502020204030204" pitchFamily="34" charset="0"/>
              </a:rPr>
              <a:t>σαν «αντίδοτο» </a:t>
            </a:r>
            <a:r>
              <a:rPr lang="el-GR" altLang="el-GR" sz="1200" dirty="0" err="1">
                <a:cs typeface="Calibri" panose="020F0502020204030204" pitchFamily="34" charset="0"/>
              </a:rPr>
              <a:t>κυκλοφωσφαμίδης</a:t>
            </a:r>
            <a:r>
              <a:rPr lang="el-GR" altLang="el-GR" sz="1200" dirty="0">
                <a:cs typeface="Calibri" panose="020F0502020204030204" pitchFamily="34" charset="0"/>
              </a:rPr>
              <a:t> και </a:t>
            </a:r>
            <a:r>
              <a:rPr lang="el-GR" altLang="el-GR" sz="1200" dirty="0" err="1">
                <a:cs typeface="Calibri" panose="020F0502020204030204" pitchFamily="34" charset="0"/>
              </a:rPr>
              <a:t>ιφωσφαμίδης</a:t>
            </a:r>
            <a:endParaRPr lang="el-GR" altLang="el-GR" sz="1200" dirty="0">
              <a:cs typeface="Calibri" panose="020F0502020204030204" pitchFamily="34" charset="0"/>
            </a:endParaRPr>
          </a:p>
          <a:p>
            <a:pPr lvl="2" eaLnBrk="1" hangingPunct="1">
              <a:buClr>
                <a:srgbClr val="CC0000"/>
              </a:buClr>
            </a:pPr>
            <a:r>
              <a:rPr lang="el-GR" altLang="el-GR" sz="1200" dirty="0">
                <a:cs typeface="Calibri" panose="020F0502020204030204" pitchFamily="34" charset="0"/>
              </a:rPr>
              <a:t>Η </a:t>
            </a:r>
            <a:r>
              <a:rPr lang="el-GR" altLang="el-GR" sz="1200" dirty="0" err="1">
                <a:cs typeface="Calibri" panose="020F0502020204030204" pitchFamily="34" charset="0"/>
              </a:rPr>
              <a:t>μπλεομυκίνη</a:t>
            </a:r>
            <a:r>
              <a:rPr lang="el-GR" altLang="el-GR" sz="1200" dirty="0">
                <a:cs typeface="Calibri" panose="020F0502020204030204" pitchFamily="34" charset="0"/>
              </a:rPr>
              <a:t> προκαλεί υψηλό πυρετό αλλεργικού τύπου στο 40% των ασθενών και </a:t>
            </a:r>
            <a:r>
              <a:rPr lang="el-GR" altLang="el-GR" sz="1200" dirty="0" err="1">
                <a:cs typeface="Calibri" panose="020F0502020204030204" pitchFamily="34" charset="0"/>
              </a:rPr>
              <a:t>συγχορηγείται</a:t>
            </a:r>
            <a:r>
              <a:rPr lang="el-GR" altLang="el-GR" sz="1200" dirty="0">
                <a:cs typeface="Calibri" panose="020F0502020204030204" pitchFamily="34" charset="0"/>
              </a:rPr>
              <a:t> με </a:t>
            </a:r>
            <a:r>
              <a:rPr lang="el-GR" altLang="el-GR" sz="1200" dirty="0" err="1">
                <a:cs typeface="Calibri" panose="020F0502020204030204" pitchFamily="34" charset="0"/>
              </a:rPr>
              <a:t>παρακεταμόλη</a:t>
            </a:r>
            <a:r>
              <a:rPr lang="el-GR" altLang="el-GR" sz="1200" dirty="0">
                <a:cs typeface="Calibri" panose="020F0502020204030204" pitchFamily="34" charset="0"/>
              </a:rPr>
              <a:t> </a:t>
            </a:r>
            <a:r>
              <a:rPr lang="en-US" altLang="el-GR" sz="1200" dirty="0">
                <a:cs typeface="Calibri" panose="020F0502020204030204" pitchFamily="34" charset="0"/>
              </a:rPr>
              <a:t>±</a:t>
            </a:r>
            <a:r>
              <a:rPr lang="el-GR" altLang="el-GR" sz="1200" dirty="0">
                <a:cs typeface="Calibri" panose="020F0502020204030204" pitchFamily="34" charset="0"/>
              </a:rPr>
              <a:t> κορτικοειδή</a:t>
            </a:r>
          </a:p>
          <a:p>
            <a:pPr lvl="2" eaLnBrk="1" hangingPunct="1">
              <a:buClr>
                <a:srgbClr val="CC0000"/>
              </a:buClr>
            </a:pPr>
            <a:r>
              <a:rPr lang="el-GR" altLang="el-GR" sz="1200" dirty="0" err="1">
                <a:cs typeface="Calibri" panose="020F0502020204030204" pitchFamily="34" charset="0"/>
              </a:rPr>
              <a:t>Δεξραζοξάνη</a:t>
            </a:r>
            <a:r>
              <a:rPr lang="el-GR" altLang="el-GR" sz="1200" dirty="0">
                <a:cs typeface="Calibri" panose="020F0502020204030204" pitchFamily="34" charset="0"/>
              </a:rPr>
              <a:t> σαν προφύλαξη της </a:t>
            </a:r>
            <a:r>
              <a:rPr lang="el-GR" altLang="el-GR" sz="1200" dirty="0" err="1">
                <a:cs typeface="Calibri" panose="020F0502020204030204" pitchFamily="34" charset="0"/>
              </a:rPr>
              <a:t>καρδιοτοξικής</a:t>
            </a:r>
            <a:r>
              <a:rPr lang="el-GR" altLang="el-GR" sz="1200" dirty="0">
                <a:cs typeface="Calibri" panose="020F0502020204030204" pitchFamily="34" charset="0"/>
              </a:rPr>
              <a:t> δράσης των </a:t>
            </a:r>
            <a:r>
              <a:rPr lang="el-GR" altLang="el-GR" sz="1200" dirty="0" err="1">
                <a:cs typeface="Calibri" panose="020F0502020204030204" pitchFamily="34" charset="0"/>
              </a:rPr>
              <a:t>ανθρακυκλινών</a:t>
            </a:r>
            <a:endParaRPr lang="el-GR" altLang="el-GR" sz="1200" dirty="0">
              <a:cs typeface="Calibri" panose="020F0502020204030204" pitchFamily="34" charset="0"/>
            </a:endParaRP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29150" y="1500174"/>
            <a:ext cx="3943378" cy="4676789"/>
          </a:xfrm>
        </p:spPr>
        <p:txBody>
          <a:bodyPr/>
          <a:lstStyle/>
          <a:p>
            <a:pPr>
              <a:buNone/>
            </a:pPr>
            <a:r>
              <a:rPr lang="en-US" sz="1400" dirty="0"/>
              <a:t>• </a:t>
            </a:r>
            <a:r>
              <a:rPr lang="en-US" sz="1400" dirty="0">
                <a:solidFill>
                  <a:srgbClr val="0070C0"/>
                </a:solidFill>
              </a:rPr>
              <a:t>Chronological sequence of multiple drugs (order of administration, infusion safety duration)</a:t>
            </a:r>
          </a:p>
          <a:p>
            <a:pPr>
              <a:buNone/>
            </a:pPr>
            <a:r>
              <a:rPr lang="en-US" sz="1400" dirty="0">
                <a:solidFill>
                  <a:srgbClr val="0070C0"/>
                </a:solidFill>
              </a:rPr>
              <a:t>   – Rapid infusion of platinum agents increases </a:t>
            </a:r>
            <a:r>
              <a:rPr lang="en-US" sz="1400" dirty="0" err="1">
                <a:solidFill>
                  <a:srgbClr val="0070C0"/>
                </a:solidFill>
              </a:rPr>
              <a:t>nephrotoxicity</a:t>
            </a:r>
            <a:endParaRPr lang="en-US" sz="1400" dirty="0">
              <a:solidFill>
                <a:srgbClr val="0070C0"/>
              </a:solidFill>
            </a:endParaRPr>
          </a:p>
          <a:p>
            <a:pPr>
              <a:buNone/>
            </a:pPr>
            <a:r>
              <a:rPr lang="en-US" sz="1400" dirty="0">
                <a:solidFill>
                  <a:srgbClr val="0070C0"/>
                </a:solidFill>
              </a:rPr>
              <a:t>   – Very slow infusion of </a:t>
            </a:r>
            <a:r>
              <a:rPr lang="en-US" sz="1400" dirty="0" err="1">
                <a:solidFill>
                  <a:srgbClr val="0070C0"/>
                </a:solidFill>
              </a:rPr>
              <a:t>melphalan</a:t>
            </a:r>
            <a:r>
              <a:rPr lang="en-US" sz="1400" dirty="0">
                <a:solidFill>
                  <a:srgbClr val="0070C0"/>
                </a:solidFill>
              </a:rPr>
              <a:t> causes partial inactivation</a:t>
            </a:r>
            <a:endParaRPr lang="en-US" sz="2400" dirty="0">
              <a:solidFill>
                <a:srgbClr val="0070C0"/>
              </a:solidFill>
            </a:endParaRPr>
          </a:p>
          <a:p>
            <a:pPr>
              <a:buNone/>
            </a:pPr>
            <a:r>
              <a:rPr lang="en-US" sz="1400" dirty="0">
                <a:solidFill>
                  <a:srgbClr val="0070C0"/>
                </a:solidFill>
              </a:rPr>
              <a:t>• Cycle timing: intervals must ensure continuous tumor shrinkage</a:t>
            </a:r>
          </a:p>
          <a:p>
            <a:pPr>
              <a:buNone/>
            </a:pPr>
            <a:endParaRPr lang="en-US" sz="1400" dirty="0">
              <a:solidFill>
                <a:srgbClr val="0070C0"/>
              </a:solidFill>
            </a:endParaRPr>
          </a:p>
          <a:p>
            <a:pPr>
              <a:buNone/>
            </a:pPr>
            <a:r>
              <a:rPr lang="en-US" sz="1400" dirty="0">
                <a:solidFill>
                  <a:srgbClr val="0070C0"/>
                </a:solidFill>
              </a:rPr>
              <a:t>• Prophylactic medications:</a:t>
            </a:r>
          </a:p>
          <a:p>
            <a:pPr>
              <a:buNone/>
            </a:pPr>
            <a:r>
              <a:rPr lang="en-US" sz="1400" dirty="0">
                <a:solidFill>
                  <a:srgbClr val="0070C0"/>
                </a:solidFill>
              </a:rPr>
              <a:t>   – </a:t>
            </a:r>
            <a:r>
              <a:rPr lang="en-US" sz="1400" dirty="0" err="1">
                <a:solidFill>
                  <a:srgbClr val="0070C0"/>
                </a:solidFill>
              </a:rPr>
              <a:t>Folinic</a:t>
            </a:r>
            <a:r>
              <a:rPr lang="en-US" sz="1400" dirty="0">
                <a:solidFill>
                  <a:srgbClr val="0070C0"/>
                </a:solidFill>
              </a:rPr>
              <a:t> acid as “antidote” to 5‑FU, </a:t>
            </a:r>
            <a:r>
              <a:rPr lang="en-US" sz="1400" dirty="0" err="1">
                <a:solidFill>
                  <a:srgbClr val="0070C0"/>
                </a:solidFill>
              </a:rPr>
              <a:t>methotrexate</a:t>
            </a:r>
            <a:endParaRPr lang="en-US" sz="1400" dirty="0">
              <a:solidFill>
                <a:srgbClr val="0070C0"/>
              </a:solidFill>
            </a:endParaRPr>
          </a:p>
          <a:p>
            <a:pPr>
              <a:buNone/>
            </a:pPr>
            <a:r>
              <a:rPr lang="en-US" sz="1400" dirty="0">
                <a:solidFill>
                  <a:srgbClr val="0070C0"/>
                </a:solidFill>
              </a:rPr>
              <a:t>   – </a:t>
            </a:r>
            <a:r>
              <a:rPr lang="en-US" sz="1400" dirty="0" err="1">
                <a:solidFill>
                  <a:srgbClr val="0070C0"/>
                </a:solidFill>
              </a:rPr>
              <a:t>Mesna</a:t>
            </a:r>
            <a:r>
              <a:rPr lang="en-US" sz="1400" dirty="0">
                <a:solidFill>
                  <a:srgbClr val="0070C0"/>
                </a:solidFill>
              </a:rPr>
              <a:t> as “antidote” to </a:t>
            </a:r>
            <a:r>
              <a:rPr lang="en-US" sz="1400" dirty="0" err="1">
                <a:solidFill>
                  <a:srgbClr val="0070C0"/>
                </a:solidFill>
              </a:rPr>
              <a:t>cyclophosphamide</a:t>
            </a:r>
            <a:r>
              <a:rPr lang="en-US" sz="1400" dirty="0">
                <a:solidFill>
                  <a:srgbClr val="0070C0"/>
                </a:solidFill>
              </a:rPr>
              <a:t> and </a:t>
            </a:r>
            <a:r>
              <a:rPr lang="en-US" sz="1400" dirty="0" err="1">
                <a:solidFill>
                  <a:srgbClr val="0070C0"/>
                </a:solidFill>
              </a:rPr>
              <a:t>ifosfamide</a:t>
            </a:r>
            <a:endParaRPr lang="en-US" sz="1400" dirty="0">
              <a:solidFill>
                <a:srgbClr val="0070C0"/>
              </a:solidFill>
            </a:endParaRPr>
          </a:p>
          <a:p>
            <a:pPr>
              <a:buNone/>
            </a:pPr>
            <a:r>
              <a:rPr lang="en-US" sz="1400" dirty="0">
                <a:solidFill>
                  <a:srgbClr val="0070C0"/>
                </a:solidFill>
              </a:rPr>
              <a:t>   – </a:t>
            </a:r>
            <a:r>
              <a:rPr lang="en-US" sz="1400" dirty="0" err="1">
                <a:solidFill>
                  <a:srgbClr val="0070C0"/>
                </a:solidFill>
              </a:rPr>
              <a:t>Bleomycin</a:t>
            </a:r>
            <a:r>
              <a:rPr lang="en-US" sz="1400" dirty="0">
                <a:solidFill>
                  <a:srgbClr val="0070C0"/>
                </a:solidFill>
              </a:rPr>
              <a:t> causes high fever in ~40% → give </a:t>
            </a:r>
            <a:r>
              <a:rPr lang="en-US" sz="1400" dirty="0" err="1">
                <a:solidFill>
                  <a:srgbClr val="0070C0"/>
                </a:solidFill>
              </a:rPr>
              <a:t>paracetamol</a:t>
            </a:r>
            <a:r>
              <a:rPr lang="en-US" sz="1400" dirty="0">
                <a:solidFill>
                  <a:srgbClr val="0070C0"/>
                </a:solidFill>
              </a:rPr>
              <a:t> ± corticosteroids</a:t>
            </a:r>
          </a:p>
          <a:p>
            <a:pPr>
              <a:buNone/>
            </a:pPr>
            <a:r>
              <a:rPr lang="en-US" sz="1400" dirty="0">
                <a:solidFill>
                  <a:srgbClr val="0070C0"/>
                </a:solidFill>
              </a:rPr>
              <a:t>   – </a:t>
            </a:r>
            <a:r>
              <a:rPr lang="en-US" sz="1400" dirty="0" err="1">
                <a:solidFill>
                  <a:srgbClr val="0070C0"/>
                </a:solidFill>
              </a:rPr>
              <a:t>Dexrazoxane</a:t>
            </a:r>
            <a:r>
              <a:rPr lang="en-US" sz="1400" dirty="0">
                <a:solidFill>
                  <a:srgbClr val="0070C0"/>
                </a:solidFill>
              </a:rPr>
              <a:t> protects against </a:t>
            </a:r>
            <a:r>
              <a:rPr lang="en-US" sz="1400" dirty="0" err="1">
                <a:solidFill>
                  <a:srgbClr val="0070C0"/>
                </a:solidFill>
              </a:rPr>
              <a:t>anthracycline‑induced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 err="1">
                <a:solidFill>
                  <a:srgbClr val="0070C0"/>
                </a:solidFill>
              </a:rPr>
              <a:t>cardiotoxicity</a:t>
            </a:r>
            <a:endParaRPr lang="en-US" sz="1400" dirty="0">
              <a:solidFill>
                <a:srgbClr val="0070C0"/>
              </a:solidFill>
            </a:endParaRPr>
          </a:p>
          <a:p>
            <a:endParaRPr lang="el-GR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722553D7-F661-7A11-1F12-3DE06F6E3F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z="2000" b="1" u="sng" dirty="0">
                <a:cs typeface="Times New Roman" panose="02020603050405020304" pitchFamily="18" charset="0"/>
              </a:rPr>
              <a:t>.</a:t>
            </a:r>
            <a:endParaRPr lang="en-GB" altLang="el-GR" sz="2000" b="1" u="sng" dirty="0">
              <a:cs typeface="Times New Roman" panose="02020603050405020304" pitchFamily="18" charset="0"/>
            </a:endParaRPr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44053FE2-31B9-F1FB-F6C0-DEE7DE5FA769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buClr>
                <a:srgbClr val="FF0000"/>
              </a:buClr>
              <a:buFont typeface="Arial" panose="020B0604020202020204" pitchFamily="34" charset="0"/>
              <a:buNone/>
            </a:pPr>
            <a:endParaRPr lang="el-GR" altLang="el-GR" sz="2000" dirty="0"/>
          </a:p>
          <a:p>
            <a:pPr eaLnBrk="1" hangingPunct="1">
              <a:buClr>
                <a:srgbClr val="FF0000"/>
              </a:buClr>
              <a:buFont typeface="Arial" panose="020B0604020202020204" pitchFamily="34" charset="0"/>
              <a:buNone/>
            </a:pPr>
            <a:r>
              <a:rPr lang="el-GR" altLang="el-GR" sz="1600" b="1" i="1" u="sng" dirty="0">
                <a:cs typeface="Times New Roman" panose="02020603050405020304" pitchFamily="18" charset="0"/>
              </a:rPr>
              <a:t>Φαρμακευτικά καταφύγια:</a:t>
            </a:r>
            <a:r>
              <a:rPr lang="el-GR" altLang="el-GR" sz="1600" dirty="0"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Clr>
                <a:srgbClr val="FF0000"/>
              </a:buClr>
              <a:buFont typeface="Arial" panose="020B0604020202020204" pitchFamily="34" charset="0"/>
              <a:buNone/>
            </a:pPr>
            <a:r>
              <a:rPr lang="el-GR" altLang="el-GR" sz="1600" dirty="0">
                <a:cs typeface="Times New Roman" panose="02020603050405020304" pitchFamily="18" charset="0"/>
              </a:rPr>
              <a:t>Τα λευχαιμικά και τα άλλα </a:t>
            </a:r>
            <a:r>
              <a:rPr lang="el-GR" altLang="el-GR" sz="1600" dirty="0" err="1">
                <a:cs typeface="Times New Roman" panose="02020603050405020304" pitchFamily="18" charset="0"/>
              </a:rPr>
              <a:t>νεοπλασματικά</a:t>
            </a:r>
            <a:r>
              <a:rPr lang="el-GR" altLang="el-GR" sz="1600" dirty="0">
                <a:cs typeface="Times New Roman" panose="02020603050405020304" pitchFamily="18" charset="0"/>
              </a:rPr>
              <a:t> κύτταρα βρίσκουν συχνά άσυλο σε ορισμένους ιστούς, όπως στο </a:t>
            </a:r>
            <a:r>
              <a:rPr lang="el-GR" altLang="el-GR" sz="1600" b="1" dirty="0">
                <a:cs typeface="Times New Roman" panose="02020603050405020304" pitchFamily="18" charset="0"/>
              </a:rPr>
              <a:t>κεντρικό νευρικό σύστημα (ΚΝΣ), </a:t>
            </a:r>
            <a:r>
              <a:rPr lang="el-GR" altLang="el-GR" sz="1600" dirty="0">
                <a:cs typeface="Times New Roman" panose="02020603050405020304" pitchFamily="18" charset="0"/>
              </a:rPr>
              <a:t>στο οποίο ορισμένες </a:t>
            </a:r>
            <a:r>
              <a:rPr lang="el-GR" altLang="el-GR" sz="1600" dirty="0" err="1">
                <a:cs typeface="Times New Roman" panose="02020603050405020304" pitchFamily="18" charset="0"/>
              </a:rPr>
              <a:t>χημειοθεραπευτικές</a:t>
            </a:r>
            <a:r>
              <a:rPr lang="el-GR" altLang="el-GR" sz="1600" dirty="0">
                <a:cs typeface="Times New Roman" panose="02020603050405020304" pitchFamily="18" charset="0"/>
              </a:rPr>
              <a:t> ουσίες δεν μπορούν να εισέλθουν λόγω περιορισμών στη μεταφορά τους.</a:t>
            </a:r>
          </a:p>
          <a:p>
            <a:pPr eaLnBrk="1" hangingPunct="1">
              <a:buClr>
                <a:srgbClr val="FF0000"/>
              </a:buClr>
              <a:buFont typeface="Arial" panose="020B0604020202020204" pitchFamily="34" charset="0"/>
              <a:buNone/>
            </a:pPr>
            <a:endParaRPr lang="el-GR" altLang="el-GR" sz="1600" dirty="0">
              <a:cs typeface="Times New Roman" panose="02020603050405020304" pitchFamily="18" charset="0"/>
            </a:endParaRPr>
          </a:p>
          <a:p>
            <a:pPr eaLnBrk="1" hangingPunct="1">
              <a:buClr>
                <a:srgbClr val="FF0000"/>
              </a:buClr>
              <a:buFont typeface="Arial" panose="020B0604020202020204" pitchFamily="34" charset="0"/>
              <a:buNone/>
            </a:pPr>
            <a:endParaRPr lang="el-GR" altLang="el-GR" sz="1600" dirty="0"/>
          </a:p>
          <a:p>
            <a:pPr eaLnBrk="1" hangingPunct="1">
              <a:buClr>
                <a:srgbClr val="FF0000"/>
              </a:buClr>
              <a:buFont typeface="Arial" panose="020B0604020202020204" pitchFamily="34" charset="0"/>
              <a:buNone/>
            </a:pPr>
            <a:r>
              <a:rPr lang="el-GR" altLang="el-G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Γι αυτό το λόγο γίνεται </a:t>
            </a:r>
            <a:r>
              <a:rPr lang="el-GR" altLang="el-GR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ενδορραχιαία</a:t>
            </a:r>
            <a:r>
              <a:rPr lang="el-GR" altLang="el-G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 χορήγηση </a:t>
            </a:r>
            <a:r>
              <a:rPr lang="el-GR" altLang="el-GR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χημειοθεραπευτικών</a:t>
            </a:r>
            <a:endParaRPr lang="el-GR" altLang="el-G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</p:txBody>
      </p:sp>
      <p:sp>
        <p:nvSpPr>
          <p:cNvPr id="5" name="4 - Θέση περιεχομένου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endParaRPr lang="el-GR" sz="2000" dirty="0">
              <a:solidFill>
                <a:srgbClr val="0070C0"/>
              </a:solidFill>
            </a:endParaRPr>
          </a:p>
          <a:p>
            <a:r>
              <a:rPr lang="en-US" sz="2000" u="sng" dirty="0">
                <a:solidFill>
                  <a:srgbClr val="0070C0"/>
                </a:solidFill>
              </a:rPr>
              <a:t>Pharmacologic Sanctuaries</a:t>
            </a:r>
            <a:endParaRPr lang="el-GR" sz="2000" u="sng" dirty="0">
              <a:solidFill>
                <a:srgbClr val="0070C0"/>
              </a:solidFill>
            </a:endParaRPr>
          </a:p>
          <a:p>
            <a:r>
              <a:rPr lang="en-US" sz="2000" dirty="0">
                <a:solidFill>
                  <a:srgbClr val="0070C0"/>
                </a:solidFill>
              </a:rPr>
              <a:t>Leukemic and other </a:t>
            </a:r>
            <a:r>
              <a:rPr lang="en-US" sz="2000" dirty="0" err="1">
                <a:solidFill>
                  <a:srgbClr val="0070C0"/>
                </a:solidFill>
              </a:rPr>
              <a:t>neoplastic</a:t>
            </a:r>
            <a:r>
              <a:rPr lang="en-US" sz="2000" dirty="0">
                <a:solidFill>
                  <a:srgbClr val="0070C0"/>
                </a:solidFill>
              </a:rPr>
              <a:t> cells may find sanctuary in certain tissues such as the CNS, where some chemotherapeutic agents cannot penetrate due to transport limitations. For this reason, </a:t>
            </a:r>
            <a:r>
              <a:rPr lang="en-US" sz="2000" dirty="0" err="1">
                <a:solidFill>
                  <a:srgbClr val="0070C0"/>
                </a:solidFill>
              </a:rPr>
              <a:t>intrathecal</a:t>
            </a:r>
            <a:r>
              <a:rPr lang="en-US" sz="2000" dirty="0">
                <a:solidFill>
                  <a:srgbClr val="0070C0"/>
                </a:solidFill>
              </a:rPr>
              <a:t> chemotherapy is administered.</a:t>
            </a:r>
          </a:p>
          <a:p>
            <a:endParaRPr lang="el-GR" dirty="0"/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9B8373C0-CF74-84E0-B405-D8B9423E7103}"/>
              </a:ext>
            </a:extLst>
          </p:cNvPr>
          <p:cNvSpPr/>
          <p:nvPr/>
        </p:nvSpPr>
        <p:spPr>
          <a:xfrm>
            <a:off x="142844" y="130175"/>
            <a:ext cx="545465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altLang="zh-CN" sz="2800" kern="0" dirty="0">
                <a:solidFill>
                  <a:srgbClr val="000000"/>
                </a:solidFill>
                <a:ea typeface="+mj-ea"/>
                <a:cs typeface="Calibri" panose="020F0502020204030204" pitchFamily="34" charset="0"/>
              </a:rPr>
              <a:t>Σχεδιασμός του </a:t>
            </a:r>
            <a:br>
              <a:rPr lang="el-GR" altLang="zh-CN" sz="2800" kern="0" dirty="0">
                <a:solidFill>
                  <a:srgbClr val="000000"/>
                </a:solidFill>
                <a:ea typeface="+mj-ea"/>
                <a:cs typeface="Calibri" panose="020F0502020204030204" pitchFamily="34" charset="0"/>
              </a:rPr>
            </a:br>
            <a:r>
              <a:rPr lang="el-GR" altLang="zh-CN" sz="2800" kern="0" dirty="0">
                <a:solidFill>
                  <a:srgbClr val="000000"/>
                </a:solidFill>
                <a:ea typeface="+mj-ea"/>
                <a:cs typeface="Calibri" panose="020F0502020204030204" pitchFamily="34" charset="0"/>
              </a:rPr>
              <a:t>θεραπευτικού πρωτοκόλλου</a:t>
            </a:r>
            <a:endParaRPr lang="el-GR" sz="1400" kern="0" dirty="0">
              <a:solidFill>
                <a:sysClr val="windowText" lastClr="000000"/>
              </a:solidFill>
              <a:latin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6BB4CF6-166A-F7C7-EEDB-7A4ABAB5B2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544" y="2274491"/>
            <a:ext cx="7990656" cy="3242741"/>
          </a:xfrm>
        </p:spPr>
        <p:txBody>
          <a:bodyPr/>
          <a:lstStyle/>
          <a:p>
            <a:r>
              <a:rPr lang="el-GR" dirty="0"/>
              <a:t>Παραδείγματα Θεραπευτικών</a:t>
            </a:r>
            <a:br>
              <a:rPr lang="el-GR" dirty="0"/>
            </a:br>
            <a:r>
              <a:rPr lang="el-GR" dirty="0"/>
              <a:t>Πρωτοκόλλων </a:t>
            </a:r>
          </a:p>
        </p:txBody>
      </p:sp>
    </p:spTree>
    <p:extLst>
      <p:ext uri="{BB962C8B-B14F-4D97-AF65-F5344CB8AC3E}">
        <p14:creationId xmlns:p14="http://schemas.microsoft.com/office/powerpoint/2010/main" val="131786901"/>
      </p:ext>
    </p:extLst>
  </p:cSld>
  <p:clrMapOvr>
    <a:masterClrMapping/>
  </p:clrMapOvr>
  <p:transition>
    <p:rand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>
            <a:extLst>
              <a:ext uri="{FF2B5EF4-FFF2-40B4-BE49-F238E27FC236}">
                <a16:creationId xmlns:a16="http://schemas.microsoft.com/office/drawing/2014/main" id="{D26471E5-68B9-97C5-AAF7-904EC7FBD5B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4313" y="1600200"/>
            <a:ext cx="4176712" cy="3105150"/>
          </a:xfrm>
          <a:ln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61443" name="Picture 3">
            <a:extLst>
              <a:ext uri="{FF2B5EF4-FFF2-40B4-BE49-F238E27FC236}">
                <a16:creationId xmlns:a16="http://schemas.microsoft.com/office/drawing/2014/main" id="{6D79C726-633B-699C-D4F8-A1257B0C19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1" r="16275"/>
          <a:stretch>
            <a:fillRect/>
          </a:stretch>
        </p:blipFill>
        <p:spPr bwMode="auto">
          <a:xfrm>
            <a:off x="4500563" y="0"/>
            <a:ext cx="3887787" cy="559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3">
            <a:extLst>
              <a:ext uri="{FF2B5EF4-FFF2-40B4-BE49-F238E27FC236}">
                <a16:creationId xmlns:a16="http://schemas.microsoft.com/office/drawing/2014/main" id="{B45D67BD-98F3-3E62-564B-F26CDF50C5A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75350" y="0"/>
            <a:ext cx="3168650" cy="3332163"/>
          </a:xfrm>
          <a:ln>
            <a:solidFill>
              <a:srgbClr val="92D050"/>
            </a:solidFill>
            <a:miter lim="800000"/>
            <a:headEnd/>
            <a:tailEnd/>
          </a:ln>
        </p:spPr>
      </p:pic>
      <p:pic>
        <p:nvPicPr>
          <p:cNvPr id="62467" name="Picture 5">
            <a:extLst>
              <a:ext uri="{FF2B5EF4-FFF2-40B4-BE49-F238E27FC236}">
                <a16:creationId xmlns:a16="http://schemas.microsoft.com/office/drawing/2014/main" id="{45E75E1B-A3B2-2F1C-C199-E5C647D979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-71438"/>
            <a:ext cx="4572000" cy="3517901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F8C8C477-4A48-76E8-50A9-A5A846C840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5530" t="4498" r="6385"/>
          <a:stretch>
            <a:fillRect/>
          </a:stretch>
        </p:blipFill>
        <p:spPr bwMode="auto">
          <a:xfrm>
            <a:off x="857250" y="3433763"/>
            <a:ext cx="5795963" cy="3424237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4">
            <a:extLst>
              <a:ext uri="{FF2B5EF4-FFF2-40B4-BE49-F238E27FC236}">
                <a16:creationId xmlns:a16="http://schemas.microsoft.com/office/drawing/2014/main" id="{DB68C91C-4820-3554-5E74-A4F641C9FB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0"/>
            <a:ext cx="3132137" cy="422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1" name="Picture 5">
            <a:extLst>
              <a:ext uri="{FF2B5EF4-FFF2-40B4-BE49-F238E27FC236}">
                <a16:creationId xmlns:a16="http://schemas.microsoft.com/office/drawing/2014/main" id="{5D50D8A0-A7A6-B12B-63EF-840AC3458F5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62663" y="-25400"/>
            <a:ext cx="3081337" cy="4525963"/>
          </a:xfrm>
        </p:spPr>
      </p:pic>
      <p:pic>
        <p:nvPicPr>
          <p:cNvPr id="63492" name="Picture 6">
            <a:extLst>
              <a:ext uri="{FF2B5EF4-FFF2-40B4-BE49-F238E27FC236}">
                <a16:creationId xmlns:a16="http://schemas.microsoft.com/office/drawing/2014/main" id="{5524EC9C-5DB9-BDEC-0F8E-186E86F89A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263" y="2740025"/>
            <a:ext cx="2987675" cy="390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Τίτλος 1">
            <a:extLst>
              <a:ext uri="{FF2B5EF4-FFF2-40B4-BE49-F238E27FC236}">
                <a16:creationId xmlns:a16="http://schemas.microsoft.com/office/drawing/2014/main" id="{FA664079-A9E7-9284-185F-A5439AE5A0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sz="2000" dirty="0"/>
              <a:t>Προσέγγιση του ασθενούς για τη χορήγηση χημειοθεραπείας</a:t>
            </a:r>
            <a:br>
              <a:rPr lang="en-US" altLang="el-GR" sz="2000" dirty="0"/>
            </a:br>
            <a:r>
              <a:rPr lang="en-US" sz="2000" dirty="0">
                <a:solidFill>
                  <a:srgbClr val="0070C0"/>
                </a:solidFill>
              </a:rPr>
              <a:t>Patient Approach for Chemotherapy Administration</a:t>
            </a:r>
            <a:endParaRPr lang="el-GR" altLang="el-GR" sz="2000" dirty="0">
              <a:solidFill>
                <a:srgbClr val="0070C0"/>
              </a:solidFill>
            </a:endParaRPr>
          </a:p>
        </p:txBody>
      </p:sp>
      <p:sp>
        <p:nvSpPr>
          <p:cNvPr id="64515" name="Θέση περιεχομένου 2">
            <a:extLst>
              <a:ext uri="{FF2B5EF4-FFF2-40B4-BE49-F238E27FC236}">
                <a16:creationId xmlns:a16="http://schemas.microsoft.com/office/drawing/2014/main" id="{D521E06C-EA37-059D-7DBC-31A792D9E722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l-GR" altLang="el-GR" dirty="0"/>
              <a:t>Θέματα που αφορούν το είδος της νόσου</a:t>
            </a:r>
          </a:p>
          <a:p>
            <a:pPr>
              <a:buNone/>
            </a:pPr>
            <a:endParaRPr lang="el-GR" altLang="el-GR" dirty="0"/>
          </a:p>
          <a:p>
            <a:endParaRPr lang="en-US" altLang="el-GR" dirty="0"/>
          </a:p>
          <a:p>
            <a:r>
              <a:rPr lang="el-GR" altLang="el-GR" dirty="0"/>
              <a:t>Θέματα που σχετίζονται με τον ασθενή</a:t>
            </a:r>
          </a:p>
          <a:p>
            <a:endParaRPr lang="el-GR" altLang="el-GR" dirty="0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Issues related to the type of disease</a:t>
            </a:r>
          </a:p>
          <a:p>
            <a:endParaRPr lang="en-US" dirty="0">
              <a:solidFill>
                <a:srgbClr val="0070C0"/>
              </a:solidFill>
            </a:endParaRPr>
          </a:p>
          <a:p>
            <a:r>
              <a:rPr lang="en-US" dirty="0">
                <a:solidFill>
                  <a:srgbClr val="0070C0"/>
                </a:solidFill>
              </a:rPr>
              <a:t>Issues related to the patient</a:t>
            </a:r>
          </a:p>
          <a:p>
            <a:endParaRPr lang="el-GR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CD381748-595F-7C85-15D6-A68FB0EBE0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7504" y="365125"/>
            <a:ext cx="8407846" cy="1325563"/>
          </a:xfrm>
        </p:spPr>
        <p:txBody>
          <a:bodyPr/>
          <a:lstStyle/>
          <a:p>
            <a:pPr algn="ctr" eaLnBrk="1" hangingPunct="1"/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Approach for Chemotherapy Administration</a:t>
            </a:r>
            <a:br>
              <a:rPr lang="el-GR" altLang="el-GR" sz="2800" dirty="0">
                <a:latin typeface="Times New Roman" panose="02020603050405020304" pitchFamily="18" charset="0"/>
              </a:rPr>
            </a:br>
            <a:endParaRPr lang="el-GR" altLang="el-GR" sz="3400" dirty="0">
              <a:latin typeface="Times New Roman" panose="02020603050405020304" pitchFamily="18" charset="0"/>
            </a:endParaRPr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85CAC2D6-9CA1-8432-35D9-15AC6422F59C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el-GR" altLang="el-GR" sz="2000" dirty="0"/>
              <a:t>Θέματα που αφορούν το είδος της νόσου</a:t>
            </a:r>
            <a:endParaRPr lang="en-US" altLang="el-GR" sz="2000" dirty="0"/>
          </a:p>
          <a:p>
            <a:pPr algn="ctr" eaLnBrk="1" hangingPunct="1">
              <a:buFont typeface="Wingdings" panose="05000000000000000000" pitchFamily="2" charset="2"/>
              <a:buNone/>
            </a:pPr>
            <a:endParaRPr lang="el-GR" altLang="el-GR" sz="2000" dirty="0"/>
          </a:p>
          <a:p>
            <a:pPr eaLnBrk="1" hangingPunct="1"/>
            <a:r>
              <a:rPr lang="el-GR" altLang="el-GR" sz="1800" dirty="0"/>
              <a:t> </a:t>
            </a:r>
            <a:r>
              <a:rPr lang="el-GR" altLang="el-GR" sz="1800" b="1" dirty="0">
                <a:solidFill>
                  <a:srgbClr val="FF0000"/>
                </a:solidFill>
              </a:rPr>
              <a:t>ιστολογική διάγνωση </a:t>
            </a:r>
            <a:r>
              <a:rPr lang="el-GR" altLang="el-GR" sz="1800" dirty="0"/>
              <a:t>και των   επί μέρους χαρακτήρων αυτής</a:t>
            </a:r>
            <a:endParaRPr lang="en-US" altLang="el-GR" sz="1800" dirty="0"/>
          </a:p>
          <a:p>
            <a:pPr lvl="1" eaLnBrk="1" hangingPunct="1"/>
            <a:r>
              <a:rPr lang="el-GR" altLang="el-GR" sz="1600" dirty="0" err="1"/>
              <a:t>Βιολογικοι</a:t>
            </a:r>
            <a:r>
              <a:rPr lang="el-GR" altLang="el-GR" sz="1600" dirty="0"/>
              <a:t> </a:t>
            </a:r>
            <a:r>
              <a:rPr lang="el-GR" altLang="el-GR" sz="1600" dirty="0" err="1"/>
              <a:t>χαρακτηρες</a:t>
            </a:r>
            <a:endParaRPr lang="el-GR" altLang="el-GR" sz="1600" dirty="0"/>
          </a:p>
          <a:p>
            <a:pPr lvl="1" eaLnBrk="1" hangingPunct="1"/>
            <a:r>
              <a:rPr lang="el-GR" altLang="el-GR" sz="1600" dirty="0" err="1"/>
              <a:t>Κλασμα</a:t>
            </a:r>
            <a:r>
              <a:rPr lang="el-GR" altLang="el-GR" sz="1600" dirty="0"/>
              <a:t> </a:t>
            </a:r>
            <a:r>
              <a:rPr lang="el-GR" altLang="el-GR" sz="1600" dirty="0" err="1"/>
              <a:t>αυξησης</a:t>
            </a:r>
            <a:endParaRPr lang="el-GR" altLang="el-GR" sz="1600" dirty="0"/>
          </a:p>
          <a:p>
            <a:pPr lvl="1" eaLnBrk="1" hangingPunct="1"/>
            <a:r>
              <a:rPr lang="el-GR" altLang="el-GR" sz="1600" dirty="0" err="1"/>
              <a:t>αγγειοβριθεια</a:t>
            </a:r>
            <a:r>
              <a:rPr lang="el-GR" altLang="el-GR" sz="1600" dirty="0"/>
              <a:t> </a:t>
            </a:r>
            <a:endParaRPr lang="en-US" altLang="el-GR" sz="1600" dirty="0"/>
          </a:p>
          <a:p>
            <a:pPr eaLnBrk="1" hangingPunct="1"/>
            <a:endParaRPr lang="en-US" altLang="el-GR" sz="1800" dirty="0"/>
          </a:p>
          <a:p>
            <a:pPr eaLnBrk="1" hangingPunct="1"/>
            <a:r>
              <a:rPr lang="el-GR" altLang="el-GR" sz="1800" dirty="0">
                <a:cs typeface="Calibri" panose="020F0502020204030204" pitchFamily="34" charset="0"/>
              </a:rPr>
              <a:t> </a:t>
            </a:r>
            <a:r>
              <a:rPr lang="el-GR" altLang="el-GR" sz="1800" dirty="0">
                <a:solidFill>
                  <a:srgbClr val="FF0000"/>
                </a:solidFill>
                <a:cs typeface="Calibri" panose="020F0502020204030204" pitchFamily="34" charset="0"/>
              </a:rPr>
              <a:t>εντόπιση</a:t>
            </a:r>
            <a:r>
              <a:rPr lang="el-GR" altLang="el-GR" sz="1800" dirty="0">
                <a:cs typeface="Calibri" panose="020F0502020204030204" pitchFamily="34" charset="0"/>
              </a:rPr>
              <a:t> της νόσου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l-GR" sz="1800" dirty="0"/>
          </a:p>
          <a:p>
            <a:pPr eaLnBrk="1" hangingPunct="1">
              <a:lnSpc>
                <a:spcPct val="95000"/>
              </a:lnSpc>
              <a:spcBef>
                <a:spcPct val="30000"/>
              </a:spcBef>
              <a:spcAft>
                <a:spcPts val="300"/>
              </a:spcAft>
            </a:pPr>
            <a:r>
              <a:rPr lang="el-GR" altLang="el-GR" sz="1800" dirty="0">
                <a:cs typeface="Calibri" panose="020F0502020204030204" pitchFamily="34" charset="0"/>
              </a:rPr>
              <a:t> </a:t>
            </a:r>
            <a:r>
              <a:rPr lang="el-GR" altLang="el-GR" sz="1800" dirty="0">
                <a:solidFill>
                  <a:srgbClr val="FF0000"/>
                </a:solidFill>
                <a:cs typeface="Calibri" panose="020F0502020204030204" pitchFamily="34" charset="0"/>
              </a:rPr>
              <a:t>έκταση </a:t>
            </a:r>
            <a:r>
              <a:rPr lang="el-GR" altLang="el-GR" sz="1800" dirty="0">
                <a:cs typeface="Calibri" panose="020F0502020204030204" pitchFamily="34" charset="0"/>
              </a:rPr>
              <a:t>της νόσου (</a:t>
            </a:r>
            <a:r>
              <a:rPr lang="el-GR" altLang="el-GR" sz="1800" dirty="0" err="1">
                <a:cs typeface="Calibri" panose="020F0502020204030204" pitchFamily="34" charset="0"/>
              </a:rPr>
              <a:t>σταδιοποίηση</a:t>
            </a:r>
            <a:r>
              <a:rPr lang="el-GR" altLang="el-GR" sz="1800" dirty="0">
                <a:cs typeface="Calibri" panose="020F0502020204030204" pitchFamily="34" charset="0"/>
              </a:rPr>
              <a:t>)</a:t>
            </a:r>
            <a:endParaRPr lang="en-US" altLang="el-GR" sz="1800" dirty="0">
              <a:cs typeface="Calibri" panose="020F0502020204030204" pitchFamily="34" charset="0"/>
            </a:endParaRPr>
          </a:p>
          <a:p>
            <a:pPr eaLnBrk="1" hangingPunct="1">
              <a:lnSpc>
                <a:spcPct val="95000"/>
              </a:lnSpc>
              <a:spcBef>
                <a:spcPct val="30000"/>
              </a:spcBef>
              <a:spcAft>
                <a:spcPts val="300"/>
              </a:spcAft>
            </a:pPr>
            <a:endParaRPr lang="el-GR" altLang="el-GR" sz="1800" dirty="0">
              <a:cs typeface="Calibri" panose="020F0502020204030204" pitchFamily="34" charset="0"/>
            </a:endParaRPr>
          </a:p>
          <a:p>
            <a:pPr eaLnBrk="1" hangingPunct="1"/>
            <a:endParaRPr lang="el-GR" altLang="el-GR" sz="2400" dirty="0"/>
          </a:p>
          <a:p>
            <a:pPr lvl="2" eaLnBrk="1" hangingPunct="1">
              <a:buFont typeface="Wingdings" panose="05000000000000000000" pitchFamily="2" charset="2"/>
              <a:buNone/>
            </a:pPr>
            <a:endParaRPr lang="el-GR" altLang="el-GR" sz="1800" i="1" dirty="0"/>
          </a:p>
        </p:txBody>
      </p:sp>
      <p:sp>
        <p:nvSpPr>
          <p:cNvPr id="2" name="Θέση περιεχομένου 1">
            <a:extLst>
              <a:ext uri="{FF2B5EF4-FFF2-40B4-BE49-F238E27FC236}">
                <a16:creationId xmlns:a16="http://schemas.microsoft.com/office/drawing/2014/main" id="{BB745284-B5BE-5E0C-74D0-41EEBF64D5D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228600" marR="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Issues related to the disease: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Histologic diagnosis and its characteristics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Biological features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Growth fraction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Vascularity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Disease site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Disease extent (staging)</a:t>
            </a:r>
          </a:p>
          <a:p>
            <a:endParaRPr lang="el-GR" dirty="0"/>
          </a:p>
        </p:txBody>
      </p:sp>
    </p:spTree>
  </p:cSld>
  <p:clrMapOvr>
    <a:masterClrMapping/>
  </p:clrMapOvr>
  <p:transition>
    <p:random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2 - Θέση περιεχομένου">
            <a:extLst>
              <a:ext uri="{FF2B5EF4-FFF2-40B4-BE49-F238E27FC236}">
                <a16:creationId xmlns:a16="http://schemas.microsoft.com/office/drawing/2014/main" id="{FEC4AFC7-7F3A-5488-7C34-F06296B666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5536" y="980728"/>
            <a:ext cx="4119314" cy="5032375"/>
          </a:xfrm>
        </p:spPr>
        <p:txBody>
          <a:bodyPr/>
          <a:lstStyle/>
          <a:p>
            <a:pPr algn="ctr" eaLnBrk="1" hangingPunct="1">
              <a:lnSpc>
                <a:spcPct val="70000"/>
              </a:lnSpc>
              <a:buFont typeface="Wingdings" panose="05000000000000000000" pitchFamily="2" charset="2"/>
              <a:buNone/>
              <a:defRPr/>
            </a:pPr>
            <a:r>
              <a:rPr lang="el-GR" altLang="el-GR" sz="1800" dirty="0">
                <a:solidFill>
                  <a:srgbClr val="FF0000"/>
                </a:solidFill>
              </a:rPr>
              <a:t>Θέματα που αφορούν το είδος της νόσου</a:t>
            </a:r>
            <a:endParaRPr lang="en-US" altLang="el-GR" sz="1800" dirty="0">
              <a:solidFill>
                <a:srgbClr val="FF0000"/>
              </a:solidFill>
            </a:endParaRPr>
          </a:p>
          <a:p>
            <a:pPr eaLnBrk="1" hangingPunct="1">
              <a:lnSpc>
                <a:spcPct val="70000"/>
              </a:lnSpc>
              <a:defRPr/>
            </a:pPr>
            <a:r>
              <a:rPr lang="el-GR" altLang="el-GR" sz="1600" dirty="0">
                <a:solidFill>
                  <a:srgbClr val="FF0000"/>
                </a:solidFill>
              </a:rPr>
              <a:t>Αξιολόγηση </a:t>
            </a:r>
            <a:r>
              <a:rPr lang="el-GR" altLang="el-GR" sz="1600" b="1" dirty="0">
                <a:solidFill>
                  <a:srgbClr val="FF0000"/>
                </a:solidFill>
              </a:rPr>
              <a:t>βιολογικών χαρακτήρων της νόσου</a:t>
            </a:r>
            <a:endParaRPr lang="el-GR" altLang="el-GR" sz="1600" b="1" i="1" dirty="0">
              <a:solidFill>
                <a:srgbClr val="FF0000"/>
              </a:solidFill>
            </a:endParaRPr>
          </a:p>
          <a:p>
            <a:pPr lvl="1" eaLnBrk="1" hangingPunct="1">
              <a:lnSpc>
                <a:spcPct val="70000"/>
              </a:lnSpc>
              <a:spcBef>
                <a:spcPts val="200"/>
              </a:spcBef>
              <a:buClr>
                <a:srgbClr val="E20000"/>
              </a:buClr>
              <a:buNone/>
              <a:defRPr/>
            </a:pPr>
            <a:r>
              <a:rPr lang="el-GR" altLang="el-GR" sz="1600" i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Ανοσοφαινοτυπικοί</a:t>
            </a:r>
            <a:r>
              <a:rPr lang="el-GR" altLang="el-GR" sz="1600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χαρακτήρες – π.χ</a:t>
            </a:r>
            <a:r>
              <a:rPr lang="el-GR" altLang="el-GR" sz="1600" i="1" dirty="0"/>
              <a:t>. </a:t>
            </a:r>
          </a:p>
          <a:p>
            <a:pPr lvl="2" eaLnBrk="1" hangingPunct="1">
              <a:lnSpc>
                <a:spcPct val="70000"/>
              </a:lnSpc>
              <a:spcBef>
                <a:spcPts val="200"/>
              </a:spcBef>
              <a:buClr>
                <a:srgbClr val="E20000"/>
              </a:buClr>
              <a:buNone/>
              <a:defRPr/>
            </a:pPr>
            <a:r>
              <a:rPr lang="el-GR" altLang="el-GR" sz="1100" i="1" dirty="0"/>
              <a:t>     </a:t>
            </a:r>
            <a:r>
              <a:rPr lang="el-GR" altLang="el-GR" sz="1050" i="1" dirty="0"/>
              <a:t>έκφραση </a:t>
            </a:r>
            <a:r>
              <a:rPr lang="en-US" altLang="el-GR" sz="1050" i="1" dirty="0"/>
              <a:t>CD20 (</a:t>
            </a:r>
            <a:r>
              <a:rPr lang="el-GR" altLang="el-GR" sz="1050" i="1" dirty="0" err="1"/>
              <a:t>λεμφοϋπερπλασίες</a:t>
            </a:r>
            <a:r>
              <a:rPr lang="el-GR" altLang="el-GR" sz="1050" i="1" dirty="0"/>
              <a:t> Β-κυττάρων)</a:t>
            </a:r>
            <a:r>
              <a:rPr lang="en-US" altLang="el-GR" sz="1050" i="1" dirty="0"/>
              <a:t>, </a:t>
            </a:r>
            <a:endParaRPr lang="el-GR" altLang="el-GR" sz="1050" i="1" dirty="0"/>
          </a:p>
          <a:p>
            <a:pPr lvl="2" eaLnBrk="1" hangingPunct="1">
              <a:lnSpc>
                <a:spcPct val="70000"/>
              </a:lnSpc>
              <a:spcBef>
                <a:spcPts val="200"/>
              </a:spcBef>
              <a:buClr>
                <a:srgbClr val="E20000"/>
              </a:buClr>
              <a:buNone/>
              <a:defRPr/>
            </a:pPr>
            <a:r>
              <a:rPr lang="el-GR" altLang="el-GR" sz="1050" i="1" dirty="0"/>
              <a:t>     έκφραση </a:t>
            </a:r>
            <a:r>
              <a:rPr lang="en-US" altLang="el-GR" sz="1050" i="1" dirty="0"/>
              <a:t>CD30 </a:t>
            </a:r>
            <a:r>
              <a:rPr lang="el-GR" altLang="el-GR" sz="1050" i="1" dirty="0"/>
              <a:t>(κύτταρο </a:t>
            </a:r>
            <a:r>
              <a:rPr lang="en-US" altLang="el-GR" sz="1050" i="1" dirty="0"/>
              <a:t>Reed-Sternberg)</a:t>
            </a:r>
          </a:p>
          <a:p>
            <a:pPr lvl="2" eaLnBrk="1" hangingPunct="1">
              <a:lnSpc>
                <a:spcPct val="70000"/>
              </a:lnSpc>
              <a:spcBef>
                <a:spcPts val="200"/>
              </a:spcBef>
              <a:buClr>
                <a:srgbClr val="E20000"/>
              </a:buClr>
              <a:buNone/>
              <a:defRPr/>
            </a:pPr>
            <a:r>
              <a:rPr lang="en-US" altLang="el-GR" sz="1050" i="1" dirty="0"/>
              <a:t>     </a:t>
            </a:r>
            <a:r>
              <a:rPr lang="el-GR" altLang="el-GR" sz="1050" i="1" dirty="0"/>
              <a:t>έκφραση </a:t>
            </a:r>
            <a:r>
              <a:rPr lang="en-US" altLang="el-GR" sz="1050" i="1" dirty="0"/>
              <a:t>HER2 </a:t>
            </a:r>
            <a:r>
              <a:rPr lang="el-GR" altLang="el-GR" sz="1050" i="1" dirty="0"/>
              <a:t>(κύτταρο καρκίνου μαστού)</a:t>
            </a:r>
          </a:p>
          <a:p>
            <a:pPr lvl="1" eaLnBrk="1" hangingPunct="1">
              <a:lnSpc>
                <a:spcPct val="75000"/>
              </a:lnSpc>
              <a:spcBef>
                <a:spcPts val="200"/>
              </a:spcBef>
              <a:buClr>
                <a:srgbClr val="E20000"/>
              </a:buClr>
              <a:buNone/>
              <a:defRPr/>
            </a:pPr>
            <a:r>
              <a:rPr lang="el-GR" altLang="el-GR" sz="1600" i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Κυτταρογενετικά</a:t>
            </a:r>
            <a:r>
              <a:rPr lang="el-GR" altLang="el-GR" sz="1600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ευρήματα</a:t>
            </a:r>
            <a:r>
              <a:rPr lang="en-US" altLang="el-GR" sz="1600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l-GR" altLang="el-GR" sz="1600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π.χ.</a:t>
            </a:r>
            <a:endParaRPr lang="en-US" altLang="el-GR" sz="1600" i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2" eaLnBrk="1" hangingPunct="1">
              <a:lnSpc>
                <a:spcPct val="75000"/>
              </a:lnSpc>
              <a:spcBef>
                <a:spcPts val="200"/>
              </a:spcBef>
              <a:buClr>
                <a:srgbClr val="E20000"/>
              </a:buClr>
              <a:buNone/>
              <a:defRPr/>
            </a:pPr>
            <a:r>
              <a:rPr lang="el-GR" altLang="el-GR" sz="1100" i="1" dirty="0"/>
              <a:t>      </a:t>
            </a:r>
            <a:r>
              <a:rPr lang="el-GR" altLang="el-GR" sz="1050" i="1" dirty="0"/>
              <a:t>ανίχνευση </a:t>
            </a:r>
            <a:r>
              <a:rPr lang="en-US" altLang="el-GR" sz="1050" i="1" dirty="0"/>
              <a:t>t(8;21) </a:t>
            </a:r>
            <a:r>
              <a:rPr lang="el-GR" altLang="el-GR" sz="1050" i="1" dirty="0"/>
              <a:t>σε ΟΜΛ = ΟΜΛ-Μ2 καλής πρόγνωσης</a:t>
            </a:r>
          </a:p>
          <a:p>
            <a:pPr lvl="2" eaLnBrk="1" hangingPunct="1">
              <a:lnSpc>
                <a:spcPct val="75000"/>
              </a:lnSpc>
              <a:spcBef>
                <a:spcPts val="200"/>
              </a:spcBef>
              <a:buClr>
                <a:srgbClr val="E20000"/>
              </a:buClr>
              <a:buNone/>
              <a:defRPr/>
            </a:pPr>
            <a:r>
              <a:rPr lang="el-GR" altLang="el-GR" sz="1050" i="1" dirty="0"/>
              <a:t>      ανίχνευση </a:t>
            </a:r>
            <a:r>
              <a:rPr lang="en-US" altLang="el-GR" sz="1050" i="1" dirty="0"/>
              <a:t>t(9;22) </a:t>
            </a:r>
            <a:r>
              <a:rPr lang="el-GR" altLang="el-GR" sz="1050" i="1" dirty="0"/>
              <a:t>σε ΟΛΛ = κακή </a:t>
            </a:r>
            <a:r>
              <a:rPr lang="el-GR" altLang="el-GR" sz="1050" i="1" dirty="0" err="1"/>
              <a:t>πρόγωση</a:t>
            </a:r>
            <a:r>
              <a:rPr lang="el-GR" altLang="el-GR" sz="1050" i="1" dirty="0"/>
              <a:t> </a:t>
            </a:r>
            <a:r>
              <a:rPr lang="el-GR" altLang="el-GR" sz="1050" i="1" dirty="0">
                <a:sym typeface="Wingdings 3" panose="05040102010807070707" pitchFamily="18" charset="2"/>
              </a:rPr>
              <a:t> θεραπευτικό πλάνο για άμεση εφαρμογή </a:t>
            </a:r>
            <a:r>
              <a:rPr lang="en-US" altLang="el-GR" sz="1050" i="1" dirty="0" err="1">
                <a:sym typeface="Wingdings 3" panose="05040102010807070707" pitchFamily="18" charset="2"/>
              </a:rPr>
              <a:t>Allo</a:t>
            </a:r>
            <a:r>
              <a:rPr lang="en-US" altLang="el-GR" sz="1050" i="1" dirty="0">
                <a:sym typeface="Wingdings 3" panose="05040102010807070707" pitchFamily="18" charset="2"/>
              </a:rPr>
              <a:t>-SCT </a:t>
            </a:r>
            <a:r>
              <a:rPr lang="el-GR" altLang="el-GR" sz="1050" i="1" dirty="0">
                <a:sym typeface="Wingdings 3" panose="05040102010807070707" pitchFamily="18" charset="2"/>
              </a:rPr>
              <a:t>στην πρώτη ύφεση</a:t>
            </a:r>
            <a:endParaRPr lang="el-GR" altLang="el-GR" sz="1050" i="1" dirty="0"/>
          </a:p>
          <a:p>
            <a:pPr lvl="1" eaLnBrk="1" hangingPunct="1">
              <a:lnSpc>
                <a:spcPct val="75000"/>
              </a:lnSpc>
              <a:spcBef>
                <a:spcPts val="200"/>
              </a:spcBef>
              <a:buClr>
                <a:srgbClr val="E20000"/>
              </a:buClr>
              <a:buNone/>
              <a:defRPr/>
            </a:pPr>
            <a:r>
              <a:rPr lang="el-GR" altLang="el-GR" sz="1600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Ρυθμός </a:t>
            </a:r>
            <a:r>
              <a:rPr lang="el-GR" altLang="el-GR" sz="1600" b="1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κυτταρικού </a:t>
            </a:r>
            <a:r>
              <a:rPr lang="el-GR" altLang="el-GR" sz="1600" b="1" i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πολ</a:t>
            </a:r>
            <a:r>
              <a:rPr lang="el-GR" altLang="el-GR" sz="1600" b="1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/μου του </a:t>
            </a:r>
            <a:r>
              <a:rPr lang="el-GR" altLang="el-GR" sz="1600" b="1" i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νεοπλασμ</a:t>
            </a:r>
            <a:r>
              <a:rPr lang="el-GR" altLang="el-GR" sz="1600" b="1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. πληθυσμού </a:t>
            </a:r>
            <a:r>
              <a:rPr lang="el-GR" altLang="el-GR" sz="1600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π.χ.</a:t>
            </a:r>
          </a:p>
          <a:p>
            <a:pPr lvl="2" eaLnBrk="1" hangingPunct="1">
              <a:lnSpc>
                <a:spcPct val="75000"/>
              </a:lnSpc>
              <a:spcBef>
                <a:spcPts val="200"/>
              </a:spcBef>
              <a:buClr>
                <a:srgbClr val="E20000"/>
              </a:buClr>
              <a:buNone/>
              <a:defRPr/>
            </a:pPr>
            <a:r>
              <a:rPr lang="en-US" altLang="el-GR" sz="1100" i="1" dirty="0"/>
              <a:t>      </a:t>
            </a:r>
            <a:r>
              <a:rPr lang="en-US" altLang="el-GR" sz="1050" b="1" i="1" dirty="0"/>
              <a:t>GF</a:t>
            </a:r>
            <a:r>
              <a:rPr lang="en-US" altLang="el-GR" sz="1050" i="1" dirty="0"/>
              <a:t> &lt;5% </a:t>
            </a:r>
            <a:r>
              <a:rPr lang="el-GR" altLang="el-GR" sz="1050" i="1" dirty="0"/>
              <a:t>σε οζώδες </a:t>
            </a:r>
            <a:r>
              <a:rPr lang="en-US" altLang="el-GR" sz="1050" i="1" dirty="0"/>
              <a:t>NHL </a:t>
            </a:r>
            <a:r>
              <a:rPr lang="el-GR" altLang="el-GR" sz="1050" i="1" dirty="0">
                <a:sym typeface="Wingdings 3" panose="05040102010807070707" pitchFamily="18" charset="2"/>
              </a:rPr>
              <a:t></a:t>
            </a:r>
            <a:r>
              <a:rPr lang="en-US" altLang="el-GR" sz="1050" i="1" dirty="0">
                <a:sym typeface="Wingdings 3" panose="05040102010807070707" pitchFamily="18" charset="2"/>
              </a:rPr>
              <a:t> </a:t>
            </a:r>
            <a:r>
              <a:rPr lang="el-GR" altLang="el-GR" sz="1050" i="1" dirty="0">
                <a:sym typeface="Wingdings 3" panose="05040102010807070707" pitchFamily="18" charset="2"/>
              </a:rPr>
              <a:t>τακτική </a:t>
            </a:r>
            <a:r>
              <a:rPr lang="en-US" altLang="el-GR" sz="1050" i="1" dirty="0">
                <a:sym typeface="Wingdings 3" panose="05040102010807070707" pitchFamily="18" charset="2"/>
              </a:rPr>
              <a:t>“watch and wait”</a:t>
            </a:r>
            <a:endParaRPr lang="el-GR" altLang="el-GR" sz="1050" i="1" dirty="0">
              <a:sym typeface="Wingdings 3" panose="05040102010807070707" pitchFamily="18" charset="2"/>
            </a:endParaRPr>
          </a:p>
          <a:p>
            <a:pPr lvl="2" eaLnBrk="1" hangingPunct="1">
              <a:lnSpc>
                <a:spcPct val="75000"/>
              </a:lnSpc>
              <a:spcBef>
                <a:spcPts val="200"/>
              </a:spcBef>
              <a:buClr>
                <a:srgbClr val="E20000"/>
              </a:buClr>
              <a:buNone/>
              <a:defRPr/>
            </a:pPr>
            <a:r>
              <a:rPr lang="en-US" altLang="el-GR" sz="1050" i="1" dirty="0">
                <a:sym typeface="Wingdings 3" panose="05040102010807070707" pitchFamily="18" charset="2"/>
              </a:rPr>
              <a:t>      GF 100% </a:t>
            </a:r>
            <a:r>
              <a:rPr lang="el-GR" altLang="el-GR" sz="1050" i="1" dirty="0">
                <a:sym typeface="Wingdings 3" panose="05040102010807070707" pitchFamily="18" charset="2"/>
              </a:rPr>
              <a:t>σε διάχυτο </a:t>
            </a:r>
            <a:r>
              <a:rPr lang="en-US" altLang="el-GR" sz="1050" i="1" dirty="0">
                <a:sym typeface="Wingdings 3" panose="05040102010807070707" pitchFamily="18" charset="2"/>
              </a:rPr>
              <a:t>NHL </a:t>
            </a:r>
            <a:r>
              <a:rPr lang="el-GR" altLang="el-GR" sz="1050" i="1" dirty="0">
                <a:sym typeface="Wingdings 3" panose="05040102010807070707" pitchFamily="18" charset="2"/>
              </a:rPr>
              <a:t>από μικρά </a:t>
            </a:r>
            <a:r>
              <a:rPr lang="el-GR" altLang="el-GR" sz="1050" i="1" dirty="0" err="1">
                <a:sym typeface="Wingdings 3" panose="05040102010807070707" pitchFamily="18" charset="2"/>
              </a:rPr>
              <a:t>κύτ</a:t>
            </a:r>
            <a:r>
              <a:rPr lang="el-GR" altLang="el-GR" sz="1050" i="1" dirty="0">
                <a:sym typeface="Wingdings 3" panose="05040102010807070707" pitchFamily="18" charset="2"/>
              </a:rPr>
              <a:t>. = Λέμφωμα </a:t>
            </a:r>
            <a:r>
              <a:rPr lang="en-US" altLang="el-GR" sz="1050" i="1" dirty="0">
                <a:sym typeface="Wingdings 3" panose="05040102010807070707" pitchFamily="18" charset="2"/>
              </a:rPr>
              <a:t>Burkitt</a:t>
            </a:r>
            <a:endParaRPr lang="el-GR" altLang="el-GR" sz="1100" dirty="0"/>
          </a:p>
          <a:p>
            <a:pPr lvl="1" eaLnBrk="1" hangingPunct="1">
              <a:lnSpc>
                <a:spcPct val="75000"/>
              </a:lnSpc>
              <a:buClr>
                <a:srgbClr val="E20000"/>
              </a:buClr>
              <a:buNone/>
              <a:defRPr/>
            </a:pPr>
            <a:r>
              <a:rPr lang="el-GR" altLang="el-GR" sz="1600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Calibri" panose="020F0502020204030204" pitchFamily="34" charset="0"/>
              </a:rPr>
              <a:t>Είδος διαταραγμένων ενδοκυττάριων μεταβολικών οδών</a:t>
            </a:r>
            <a:endParaRPr lang="en-US" altLang="el-GR" sz="1600" i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Calibri" panose="020F0502020204030204" pitchFamily="34" charset="0"/>
            </a:endParaRPr>
          </a:p>
          <a:p>
            <a:pPr lvl="2" eaLnBrk="1" hangingPunct="1">
              <a:lnSpc>
                <a:spcPct val="75000"/>
              </a:lnSpc>
              <a:buClr>
                <a:srgbClr val="E20000"/>
              </a:buClr>
              <a:buNone/>
              <a:defRPr/>
            </a:pPr>
            <a:r>
              <a:rPr lang="el-GR" altLang="el-GR" sz="1100" i="1" dirty="0">
                <a:solidFill>
                  <a:srgbClr val="000000"/>
                </a:solidFill>
                <a:cs typeface="Calibri" panose="020F0502020204030204" pitchFamily="34" charset="0"/>
              </a:rPr>
              <a:t>     </a:t>
            </a:r>
            <a:r>
              <a:rPr lang="el-GR" altLang="el-GR" sz="1050" i="1" dirty="0">
                <a:solidFill>
                  <a:srgbClr val="000000"/>
                </a:solidFill>
                <a:cs typeface="Calibri" panose="020F0502020204030204" pitchFamily="34" charset="0"/>
              </a:rPr>
              <a:t>ανίχνευση της μετάλλαξης </a:t>
            </a:r>
            <a:r>
              <a:rPr lang="en-US" altLang="el-GR" sz="1050" i="1" dirty="0">
                <a:solidFill>
                  <a:srgbClr val="000000"/>
                </a:solidFill>
                <a:cs typeface="Calibri" panose="020F0502020204030204" pitchFamily="34" charset="0"/>
              </a:rPr>
              <a:t>JAK-2V617F</a:t>
            </a:r>
            <a:r>
              <a:rPr lang="el-GR" altLang="el-GR" sz="1050" i="1" dirty="0">
                <a:solidFill>
                  <a:srgbClr val="000000"/>
                </a:solidFill>
                <a:cs typeface="Calibri" panose="020F0502020204030204" pitchFamily="34" charset="0"/>
              </a:rPr>
              <a:t> θέτει την διάγνωση </a:t>
            </a:r>
            <a:r>
              <a:rPr lang="el-GR" altLang="el-GR" sz="1050" i="1" dirty="0" err="1">
                <a:solidFill>
                  <a:srgbClr val="000000"/>
                </a:solidFill>
                <a:cs typeface="Calibri" panose="020F0502020204030204" pitchFamily="34" charset="0"/>
              </a:rPr>
              <a:t>μυελοϋπερπλαστικού</a:t>
            </a:r>
            <a:r>
              <a:rPr lang="el-GR" altLang="el-GR" sz="1050" i="1" dirty="0">
                <a:solidFill>
                  <a:srgbClr val="000000"/>
                </a:solidFill>
                <a:cs typeface="Calibri" panose="020F0502020204030204" pitchFamily="34" charset="0"/>
              </a:rPr>
              <a:t> συνδρόμου</a:t>
            </a:r>
          </a:p>
          <a:p>
            <a:pPr lvl="2" eaLnBrk="1" hangingPunct="1">
              <a:lnSpc>
                <a:spcPct val="75000"/>
              </a:lnSpc>
              <a:buClr>
                <a:srgbClr val="E20000"/>
              </a:buClr>
              <a:buNone/>
              <a:defRPr/>
            </a:pPr>
            <a:r>
              <a:rPr lang="el-GR" altLang="el-GR" sz="1050" i="1" dirty="0">
                <a:solidFill>
                  <a:srgbClr val="000000"/>
                </a:solidFill>
                <a:cs typeface="Calibri" panose="020F0502020204030204" pitchFamily="34" charset="0"/>
              </a:rPr>
              <a:t>     ανίχνευση μετάλλαξης του γονιδίου</a:t>
            </a:r>
            <a:r>
              <a:rPr lang="en-US" altLang="el-GR" sz="1050" i="1" dirty="0">
                <a:solidFill>
                  <a:srgbClr val="000000"/>
                </a:solidFill>
                <a:cs typeface="Calibri" panose="020F0502020204030204" pitchFamily="34" charset="0"/>
              </a:rPr>
              <a:t> p53</a:t>
            </a:r>
            <a:r>
              <a:rPr lang="el-GR" altLang="el-GR" sz="1050" i="1" dirty="0">
                <a:solidFill>
                  <a:srgbClr val="000000"/>
                </a:solidFill>
                <a:cs typeface="Calibri" panose="020F0502020204030204" pitchFamily="34" charset="0"/>
              </a:rPr>
              <a:t> σε ασθενή με Β-ΧΛΛ αποτρέπει την χορήγηση</a:t>
            </a:r>
            <a:r>
              <a:rPr lang="en-US" altLang="el-GR" sz="1050" i="1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l-GR" altLang="el-GR" sz="1050" i="1" dirty="0">
                <a:solidFill>
                  <a:srgbClr val="000000"/>
                </a:solidFill>
                <a:cs typeface="Calibri" panose="020F0502020204030204" pitchFamily="34" charset="0"/>
              </a:rPr>
              <a:t>θεραπείας με </a:t>
            </a:r>
            <a:r>
              <a:rPr lang="en-US" altLang="el-GR" sz="1050" i="1" dirty="0" err="1">
                <a:solidFill>
                  <a:srgbClr val="000000"/>
                </a:solidFill>
                <a:cs typeface="Calibri" panose="020F0502020204030204" pitchFamily="34" charset="0"/>
              </a:rPr>
              <a:t>fludarabin</a:t>
            </a:r>
            <a:r>
              <a:rPr lang="en-US" altLang="el-GR" sz="1050" i="1" dirty="0">
                <a:solidFill>
                  <a:srgbClr val="000000"/>
                </a:solidFill>
                <a:cs typeface="Calibri" panose="020F0502020204030204" pitchFamily="34" charset="0"/>
              </a:rPr>
              <a:t>.</a:t>
            </a:r>
            <a:endParaRPr lang="el-GR" altLang="el-GR" sz="1050" i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lvl="1" eaLnBrk="1" hangingPunct="1">
              <a:lnSpc>
                <a:spcPct val="75000"/>
              </a:lnSpc>
              <a:buClr>
                <a:srgbClr val="E20000"/>
              </a:buClr>
              <a:buNone/>
              <a:defRPr/>
            </a:pPr>
            <a:r>
              <a:rPr lang="el-GR" altLang="el-GR" sz="1600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Calibri" panose="020F0502020204030204" pitchFamily="34" charset="0"/>
              </a:rPr>
              <a:t>Επαγωγή ανοσολογικής αντίδρασης και είδος αυτής </a:t>
            </a:r>
            <a:r>
              <a:rPr lang="el-GR" altLang="el-GR" sz="1600" i="1" dirty="0">
                <a:solidFill>
                  <a:srgbClr val="000000"/>
                </a:solidFill>
                <a:cs typeface="Calibri" panose="020F0502020204030204" pitchFamily="34" charset="0"/>
              </a:rPr>
              <a:t>π.χ.</a:t>
            </a:r>
            <a:endParaRPr lang="en-US" altLang="el-GR" sz="1600" i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lvl="2" eaLnBrk="1" hangingPunct="1">
              <a:lnSpc>
                <a:spcPct val="75000"/>
              </a:lnSpc>
              <a:buClr>
                <a:srgbClr val="E20000"/>
              </a:buClr>
              <a:buNone/>
              <a:defRPr/>
            </a:pPr>
            <a:r>
              <a:rPr lang="el-GR" altLang="el-GR" sz="1100" i="1" dirty="0">
                <a:solidFill>
                  <a:srgbClr val="000000"/>
                </a:solidFill>
                <a:cs typeface="Calibri" panose="020F0502020204030204" pitchFamily="34" charset="0"/>
              </a:rPr>
              <a:t>     </a:t>
            </a:r>
            <a:r>
              <a:rPr lang="el-GR" altLang="el-GR" sz="1050" i="1" dirty="0">
                <a:solidFill>
                  <a:srgbClr val="000000"/>
                </a:solidFill>
                <a:cs typeface="Calibri" panose="020F0502020204030204" pitchFamily="34" charset="0"/>
              </a:rPr>
              <a:t>Μελάνωμα, </a:t>
            </a:r>
            <a:r>
              <a:rPr lang="el-GR" altLang="el-GR" sz="1050" i="1" dirty="0" err="1">
                <a:solidFill>
                  <a:srgbClr val="000000"/>
                </a:solidFill>
                <a:cs typeface="Calibri" panose="020F0502020204030204" pitchFamily="34" charset="0"/>
              </a:rPr>
              <a:t>υποπλαστικό</a:t>
            </a:r>
            <a:r>
              <a:rPr lang="el-GR" altLang="el-GR" sz="1050" i="1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el-GR" altLang="el-GR" sz="1050" i="1" dirty="0" err="1">
                <a:solidFill>
                  <a:srgbClr val="000000"/>
                </a:solidFill>
                <a:cs typeface="Calibri" panose="020F0502020204030204" pitchFamily="34" charset="0"/>
              </a:rPr>
              <a:t>μυελοδυσπλαστικό</a:t>
            </a:r>
            <a:r>
              <a:rPr lang="el-GR" altLang="el-GR" sz="1050" i="1" dirty="0">
                <a:solidFill>
                  <a:srgbClr val="000000"/>
                </a:solidFill>
                <a:cs typeface="Calibri" panose="020F0502020204030204" pitchFamily="34" charset="0"/>
              </a:rPr>
              <a:t> σύνδρομο</a:t>
            </a:r>
          </a:p>
          <a:p>
            <a:pPr eaLnBrk="1" hangingPunct="1">
              <a:lnSpc>
                <a:spcPct val="70000"/>
              </a:lnSpc>
              <a:defRPr/>
            </a:pPr>
            <a:endParaRPr lang="el-GR" altLang="el-GR" sz="2600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E0653C5-5911-1D9F-E3CC-F4A5F5E995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144588"/>
            <a:ext cx="3975298" cy="5032375"/>
          </a:xfrm>
        </p:spPr>
        <p:txBody>
          <a:bodyPr/>
          <a:lstStyle/>
          <a:p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Disease-Related Factors / Biological Evaluation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Assessment of biological characteristics: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Immunophenotypic markers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Cytogenetic findings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Proliferation rate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Mutational status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Patient approach in neoplastic disease.</a:t>
            </a:r>
          </a:p>
          <a:p>
            <a:endParaRPr lang="el-GR" sz="1200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AF5636B5-5EDD-7C5B-266F-7A71569E62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-39688"/>
            <a:ext cx="6480175" cy="9096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l-GR" sz="2400" kern="0" dirty="0">
                <a:latin typeface="Times New Roman" pitchFamily="18" charset="0"/>
                <a:ea typeface="+mj-ea"/>
                <a:cs typeface="+mj-cs"/>
              </a:rPr>
              <a:t>Προσέγγιση του ασθενούς </a:t>
            </a:r>
            <a:br>
              <a:rPr lang="el-GR" sz="2400" kern="0" dirty="0">
                <a:latin typeface="Times New Roman" pitchFamily="18" charset="0"/>
                <a:ea typeface="+mj-ea"/>
                <a:cs typeface="+mj-cs"/>
              </a:rPr>
            </a:br>
            <a:r>
              <a:rPr lang="el-GR" sz="2400" kern="0" dirty="0">
                <a:latin typeface="Times New Roman" pitchFamily="18" charset="0"/>
                <a:ea typeface="+mj-ea"/>
                <a:cs typeface="+mj-cs"/>
              </a:rPr>
              <a:t>με </a:t>
            </a:r>
            <a:r>
              <a:rPr lang="el-GR" sz="2400" kern="0" dirty="0" err="1">
                <a:latin typeface="Times New Roman" pitchFamily="18" charset="0"/>
                <a:ea typeface="+mj-ea"/>
                <a:cs typeface="+mj-cs"/>
              </a:rPr>
              <a:t>νεοπλασματική</a:t>
            </a:r>
            <a:r>
              <a:rPr lang="el-GR" sz="2400" kern="0" dirty="0">
                <a:latin typeface="Times New Roman" pitchFamily="18" charset="0"/>
                <a:ea typeface="+mj-ea"/>
                <a:cs typeface="+mj-cs"/>
              </a:rPr>
              <a:t> νόσο.</a:t>
            </a:r>
          </a:p>
        </p:txBody>
      </p:sp>
    </p:spTree>
  </p:cSld>
  <p:clrMapOvr>
    <a:masterClrMapping/>
  </p:clrMapOvr>
  <p:transition>
    <p:random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4DE4FAA8-7FBE-1F9C-665C-C04E164A04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7504" y="365125"/>
            <a:ext cx="8407846" cy="1325563"/>
          </a:xfrm>
        </p:spPr>
        <p:txBody>
          <a:bodyPr/>
          <a:lstStyle/>
          <a:p>
            <a:pPr eaLnBrk="1" hangingPunct="1"/>
            <a:r>
              <a:rPr lang="el-GR" altLang="el-GR" sz="3100" dirty="0">
                <a:latin typeface="Calibri" panose="020F0502020204030204" pitchFamily="34" charset="0"/>
                <a:cs typeface="Calibri" panose="020F0502020204030204" pitchFamily="34" charset="0"/>
              </a:rPr>
              <a:t>Προγνωστική αξία του κλάσματος αύξησης </a:t>
            </a:r>
            <a:r>
              <a:rPr lang="el-GR" altLang="el-GR" sz="3100" dirty="0" err="1">
                <a:latin typeface="Calibri" panose="020F0502020204030204" pitchFamily="34" charset="0"/>
                <a:cs typeface="Calibri" panose="020F0502020204030204" pitchFamily="34" charset="0"/>
              </a:rPr>
              <a:t>μιάς</a:t>
            </a:r>
            <a:r>
              <a:rPr lang="el-GR" altLang="el-GR" sz="3100" dirty="0">
                <a:latin typeface="Calibri" panose="020F0502020204030204" pitchFamily="34" charset="0"/>
                <a:cs typeface="Calibri" panose="020F0502020204030204" pitchFamily="34" charset="0"/>
              </a:rPr>
              <a:t> νεοπλασίας</a:t>
            </a:r>
            <a:r>
              <a:rPr lang="el-GR" altLang="el-GR" sz="3200" dirty="0">
                <a:cs typeface="Calibri" panose="020F0502020204030204" pitchFamily="34" charset="0"/>
              </a:rPr>
              <a:t> (</a:t>
            </a:r>
            <a:r>
              <a:rPr lang="en-US" altLang="el-GR" sz="3200" dirty="0">
                <a:cs typeface="Calibri" panose="020F0502020204030204" pitchFamily="34" charset="0"/>
              </a:rPr>
              <a:t>GF) </a:t>
            </a:r>
            <a:r>
              <a:rPr lang="en-US" sz="3200" dirty="0">
                <a:solidFill>
                  <a:srgbClr val="0070C0"/>
                </a:solidFill>
              </a:rPr>
              <a:t>Prognostic Value of Growth Fraction (GF)</a:t>
            </a:r>
            <a:endParaRPr lang="el-GR" altLang="el-GR" sz="3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6510E6CF-0AA5-DC39-C6A1-082B0DBEF950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323528" y="1825624"/>
            <a:ext cx="4191322" cy="5032375"/>
          </a:xfrm>
        </p:spPr>
        <p:txBody>
          <a:bodyPr/>
          <a:lstStyle/>
          <a:p>
            <a:pPr eaLnBrk="1" hangingPunct="1">
              <a:lnSpc>
                <a:spcPct val="95000"/>
              </a:lnSpc>
              <a:spcBef>
                <a:spcPct val="25000"/>
              </a:spcBef>
            </a:pPr>
            <a:r>
              <a:rPr lang="el-GR" altLang="el-GR" sz="1600" b="1" dirty="0">
                <a:cs typeface="Calibri" panose="020F0502020204030204" pitchFamily="34" charset="0"/>
              </a:rPr>
              <a:t>Υψηλότερο κλάσμα αύξησης</a:t>
            </a:r>
            <a:r>
              <a:rPr lang="el-GR" altLang="el-GR" sz="1600" dirty="0">
                <a:cs typeface="Calibri" panose="020F0502020204030204" pitchFamily="34" charset="0"/>
              </a:rPr>
              <a:t> (</a:t>
            </a:r>
            <a:r>
              <a:rPr lang="en-US" altLang="el-GR" sz="1600" dirty="0">
                <a:cs typeface="Calibri" panose="020F0502020204030204" pitchFamily="34" charset="0"/>
              </a:rPr>
              <a:t>GF) </a:t>
            </a:r>
            <a:r>
              <a:rPr lang="el-GR" altLang="el-GR" sz="1600" dirty="0">
                <a:cs typeface="Calibri" panose="020F0502020204030204" pitchFamily="34" charset="0"/>
              </a:rPr>
              <a:t>χαρακτηρίζει τις </a:t>
            </a:r>
            <a:r>
              <a:rPr lang="el-GR" altLang="el-GR" sz="1600" b="1" dirty="0" err="1">
                <a:cs typeface="Calibri" panose="020F0502020204030204" pitchFamily="34" charset="0"/>
              </a:rPr>
              <a:t>επιθετικότε</a:t>
            </a:r>
            <a:r>
              <a:rPr lang="en-US" altLang="el-GR" sz="1600" b="1" dirty="0">
                <a:cs typeface="Calibri" panose="020F0502020204030204" pitchFamily="34" charset="0"/>
              </a:rPr>
              <a:t>-</a:t>
            </a:r>
            <a:r>
              <a:rPr lang="el-GR" altLang="el-GR" sz="1600" b="1" dirty="0" err="1">
                <a:cs typeface="Calibri" panose="020F0502020204030204" pitchFamily="34" charset="0"/>
              </a:rPr>
              <a:t>ρες</a:t>
            </a:r>
            <a:r>
              <a:rPr lang="el-GR" altLang="el-GR" sz="1600" b="1" dirty="0">
                <a:cs typeface="Calibri" panose="020F0502020204030204" pitchFamily="34" charset="0"/>
              </a:rPr>
              <a:t> νεοπλασίες</a:t>
            </a:r>
            <a:r>
              <a:rPr lang="el-GR" altLang="el-GR" sz="1600" dirty="0">
                <a:cs typeface="Calibri" panose="020F0502020204030204" pitchFamily="34" charset="0"/>
              </a:rPr>
              <a:t> και τους ταχέως εξελισσόμενους όγκους</a:t>
            </a:r>
          </a:p>
          <a:p>
            <a:pPr eaLnBrk="1" hangingPunct="1">
              <a:lnSpc>
                <a:spcPct val="95000"/>
              </a:lnSpc>
              <a:spcBef>
                <a:spcPct val="25000"/>
              </a:spcBef>
            </a:pPr>
            <a:r>
              <a:rPr lang="el-GR" altLang="el-GR" sz="1600" dirty="0">
                <a:cs typeface="Calibri" panose="020F0502020204030204" pitchFamily="34" charset="0"/>
              </a:rPr>
              <a:t>Νεοπλασίες με χαμηλό </a:t>
            </a:r>
            <a:r>
              <a:rPr lang="en-US" altLang="el-GR" sz="1600" dirty="0">
                <a:cs typeface="Calibri" panose="020F0502020204030204" pitchFamily="34" charset="0"/>
              </a:rPr>
              <a:t>GF </a:t>
            </a:r>
            <a:r>
              <a:rPr lang="el-GR" altLang="el-GR" sz="1600" dirty="0">
                <a:cs typeface="Calibri" panose="020F0502020204030204" pitchFamily="34" charset="0"/>
              </a:rPr>
              <a:t>σε ηλικιωμένους ασθενείς μπορεί για ένα διάστημα να παρακολουθούνται μόνο χωρίς θεραπεία</a:t>
            </a:r>
          </a:p>
          <a:p>
            <a:pPr eaLnBrk="1" hangingPunct="1">
              <a:lnSpc>
                <a:spcPct val="95000"/>
              </a:lnSpc>
              <a:spcBef>
                <a:spcPct val="25000"/>
              </a:spcBef>
            </a:pPr>
            <a:r>
              <a:rPr lang="el-GR" altLang="el-GR" sz="1600" b="1" dirty="0">
                <a:cs typeface="Calibri" panose="020F0502020204030204" pitchFamily="34" charset="0"/>
              </a:rPr>
              <a:t>Το </a:t>
            </a:r>
            <a:r>
              <a:rPr lang="en-US" altLang="el-GR" sz="1600" b="1" dirty="0">
                <a:cs typeface="Calibri" panose="020F0502020204030204" pitchFamily="34" charset="0"/>
              </a:rPr>
              <a:t>GF </a:t>
            </a:r>
            <a:r>
              <a:rPr lang="el-GR" altLang="el-GR" sz="1600" b="1" dirty="0">
                <a:cs typeface="Calibri" panose="020F0502020204030204" pitchFamily="34" charset="0"/>
              </a:rPr>
              <a:t>δεν μένει σταθερό</a:t>
            </a:r>
            <a:r>
              <a:rPr lang="el-GR" altLang="el-GR" sz="1600" dirty="0">
                <a:cs typeface="Calibri" panose="020F0502020204030204" pitchFamily="34" charset="0"/>
              </a:rPr>
              <a:t> στην πορεία ενός όγκου και </a:t>
            </a:r>
            <a:r>
              <a:rPr lang="el-GR" altLang="el-GR" sz="1600" b="1" dirty="0">
                <a:cs typeface="Calibri" panose="020F0502020204030204" pitchFamily="34" charset="0"/>
              </a:rPr>
              <a:t>αυξήσεις</a:t>
            </a:r>
            <a:r>
              <a:rPr lang="el-GR" altLang="el-GR" sz="1600" dirty="0">
                <a:cs typeface="Calibri" panose="020F0502020204030204" pitchFamily="34" charset="0"/>
              </a:rPr>
              <a:t> του συνοδεύουν «</a:t>
            </a:r>
            <a:r>
              <a:rPr lang="el-GR" altLang="el-GR" sz="1600" b="1" dirty="0">
                <a:cs typeface="Calibri" panose="020F0502020204030204" pitchFamily="34" charset="0"/>
              </a:rPr>
              <a:t>μεταμόρφωση</a:t>
            </a:r>
            <a:r>
              <a:rPr lang="el-GR" altLang="el-GR" sz="1600" dirty="0">
                <a:cs typeface="Calibri" panose="020F0502020204030204" pitchFamily="34" charset="0"/>
              </a:rPr>
              <a:t>» δηλαδή επιθετικότερη συμπεριφορά της νόσου.</a:t>
            </a:r>
          </a:p>
          <a:p>
            <a:pPr eaLnBrk="1" hangingPunct="1">
              <a:lnSpc>
                <a:spcPct val="95000"/>
              </a:lnSpc>
              <a:spcBef>
                <a:spcPct val="25000"/>
              </a:spcBef>
            </a:pPr>
            <a:r>
              <a:rPr lang="el-GR" altLang="el-GR" sz="1600" dirty="0">
                <a:cs typeface="Calibri" panose="020F0502020204030204" pitchFamily="34" charset="0"/>
              </a:rPr>
              <a:t>Το </a:t>
            </a:r>
            <a:r>
              <a:rPr lang="el-GR" altLang="el-GR" sz="1600" b="1" dirty="0">
                <a:cs typeface="Calibri" panose="020F0502020204030204" pitchFamily="34" charset="0"/>
              </a:rPr>
              <a:t>ύψος του </a:t>
            </a:r>
            <a:r>
              <a:rPr lang="en-US" altLang="el-GR" sz="1600" b="1" dirty="0">
                <a:cs typeface="Calibri" panose="020F0502020204030204" pitchFamily="34" charset="0"/>
              </a:rPr>
              <a:t>GF</a:t>
            </a:r>
            <a:r>
              <a:rPr lang="en-US" altLang="el-GR" sz="1600" dirty="0">
                <a:cs typeface="Calibri" panose="020F0502020204030204" pitchFamily="34" charset="0"/>
              </a:rPr>
              <a:t> </a:t>
            </a:r>
            <a:r>
              <a:rPr lang="el-GR" altLang="el-GR" sz="1600" dirty="0">
                <a:cs typeface="Calibri" panose="020F0502020204030204" pitchFamily="34" charset="0"/>
              </a:rPr>
              <a:t>οφείλει να επηρεάζει το είδος της </a:t>
            </a:r>
            <a:r>
              <a:rPr lang="el-GR" altLang="el-GR" sz="1600" dirty="0" err="1">
                <a:cs typeface="Calibri" panose="020F0502020204030204" pitchFamily="34" charset="0"/>
              </a:rPr>
              <a:t>αντινεοπλα</a:t>
            </a:r>
            <a:r>
              <a:rPr lang="el-GR" altLang="el-GR" sz="1600" dirty="0">
                <a:cs typeface="Calibri" panose="020F0502020204030204" pitchFamily="34" charset="0"/>
              </a:rPr>
              <a:t>- </a:t>
            </a:r>
            <a:r>
              <a:rPr lang="el-GR" altLang="el-GR" sz="1600" dirty="0" err="1">
                <a:cs typeface="Calibri" panose="020F0502020204030204" pitchFamily="34" charset="0"/>
              </a:rPr>
              <a:t>σματικής</a:t>
            </a:r>
            <a:r>
              <a:rPr lang="el-GR" altLang="el-GR" sz="1600" dirty="0">
                <a:cs typeface="Calibri" panose="020F0502020204030204" pitchFamily="34" charset="0"/>
              </a:rPr>
              <a:t> θεραπείας που πρόκειται να χορηγηθεί.</a:t>
            </a:r>
          </a:p>
          <a:p>
            <a:pPr eaLnBrk="1" hangingPunct="1">
              <a:lnSpc>
                <a:spcPct val="95000"/>
              </a:lnSpc>
              <a:spcBef>
                <a:spcPct val="25000"/>
              </a:spcBef>
            </a:pPr>
            <a:r>
              <a:rPr lang="el-GR" altLang="el-GR" sz="1600" b="1" dirty="0">
                <a:cs typeface="Calibri" panose="020F0502020204030204" pitchFamily="34" charset="0"/>
              </a:rPr>
              <a:t>Νεοπλασίες με υψηλό </a:t>
            </a:r>
            <a:r>
              <a:rPr lang="en-US" altLang="el-GR" sz="1600" b="1" dirty="0">
                <a:cs typeface="Calibri" panose="020F0502020204030204" pitchFamily="34" charset="0"/>
              </a:rPr>
              <a:t>GF</a:t>
            </a:r>
            <a:r>
              <a:rPr lang="el-GR" altLang="el-GR" sz="1600" dirty="0">
                <a:cs typeface="Calibri" panose="020F0502020204030204" pitchFamily="34" charset="0"/>
              </a:rPr>
              <a:t>:</a:t>
            </a:r>
          </a:p>
          <a:p>
            <a:pPr lvl="1" eaLnBrk="1" hangingPunct="1">
              <a:lnSpc>
                <a:spcPct val="95000"/>
              </a:lnSpc>
              <a:buClr>
                <a:srgbClr val="E20000"/>
              </a:buClr>
              <a:buFont typeface="Arial" panose="020B0604020202020204" pitchFamily="34" charset="0"/>
              <a:buNone/>
            </a:pPr>
            <a:r>
              <a:rPr lang="el-GR" altLang="el-GR" sz="1400" dirty="0">
                <a:cs typeface="Calibri" panose="020F0502020204030204" pitchFamily="34" charset="0"/>
              </a:rPr>
              <a:t>Απαιτούν </a:t>
            </a:r>
            <a:r>
              <a:rPr lang="el-GR" altLang="el-GR" sz="1400" b="1" dirty="0">
                <a:cs typeface="Calibri" panose="020F0502020204030204" pitchFamily="34" charset="0"/>
              </a:rPr>
              <a:t>συνδυασμένη χημειοθεραπεία</a:t>
            </a:r>
            <a:r>
              <a:rPr lang="el-GR" altLang="el-GR" sz="1400" dirty="0">
                <a:cs typeface="Calibri" panose="020F0502020204030204" pitchFamily="34" charset="0"/>
              </a:rPr>
              <a:t> και όχι ακτινοθεραπεία</a:t>
            </a:r>
          </a:p>
          <a:p>
            <a:pPr lvl="1" eaLnBrk="1" hangingPunct="1">
              <a:lnSpc>
                <a:spcPct val="95000"/>
              </a:lnSpc>
              <a:buClr>
                <a:srgbClr val="E20000"/>
              </a:buClr>
              <a:buFont typeface="Arial" panose="020B0604020202020204" pitchFamily="34" charset="0"/>
              <a:buNone/>
            </a:pPr>
            <a:r>
              <a:rPr lang="el-GR" altLang="el-GR" sz="1400" dirty="0">
                <a:cs typeface="Calibri" panose="020F0502020204030204" pitchFamily="34" charset="0"/>
              </a:rPr>
              <a:t>Ανταποκρίνονται καλύτερα σε </a:t>
            </a:r>
            <a:r>
              <a:rPr lang="el-GR" altLang="el-GR" sz="1400" b="1" dirty="0">
                <a:cs typeface="Calibri" panose="020F0502020204030204" pitchFamily="34" charset="0"/>
              </a:rPr>
              <a:t>διφασικά</a:t>
            </a:r>
            <a:r>
              <a:rPr lang="el-GR" altLang="el-GR" sz="1400" dirty="0">
                <a:cs typeface="Calibri" panose="020F0502020204030204" pitchFamily="34" charset="0"/>
              </a:rPr>
              <a:t> ή </a:t>
            </a:r>
            <a:r>
              <a:rPr lang="el-GR" altLang="el-GR" sz="1400" b="1" dirty="0">
                <a:cs typeface="Calibri" panose="020F0502020204030204" pitchFamily="34" charset="0"/>
              </a:rPr>
              <a:t>εναλλακτικά</a:t>
            </a:r>
            <a:r>
              <a:rPr lang="el-GR" altLang="el-GR" sz="1400" dirty="0">
                <a:cs typeface="Calibri" panose="020F0502020204030204" pitchFamily="34" charset="0"/>
              </a:rPr>
              <a:t> σχήματα</a:t>
            </a:r>
          </a:p>
          <a:p>
            <a:pPr lvl="1" eaLnBrk="1" hangingPunct="1">
              <a:lnSpc>
                <a:spcPct val="95000"/>
              </a:lnSpc>
              <a:buClr>
                <a:srgbClr val="E20000"/>
              </a:buClr>
              <a:buFont typeface="Arial" panose="020B0604020202020204" pitchFamily="34" charset="0"/>
              <a:buNone/>
            </a:pPr>
            <a:r>
              <a:rPr lang="el-GR" altLang="el-GR" sz="1400" b="1" dirty="0">
                <a:cs typeface="Calibri" panose="020F0502020204030204" pitchFamily="34" charset="0"/>
              </a:rPr>
              <a:t>Δεν ανταποκρίνονται</a:t>
            </a:r>
            <a:r>
              <a:rPr lang="el-GR" altLang="el-GR" sz="1400" dirty="0">
                <a:cs typeface="Calibri" panose="020F0502020204030204" pitchFamily="34" charset="0"/>
              </a:rPr>
              <a:t> σε </a:t>
            </a:r>
            <a:r>
              <a:rPr lang="el-GR" altLang="el-GR" sz="1400" dirty="0" err="1">
                <a:cs typeface="Calibri" panose="020F0502020204030204" pitchFamily="34" charset="0"/>
              </a:rPr>
              <a:t>αλκυλιούντες</a:t>
            </a:r>
            <a:r>
              <a:rPr lang="el-GR" altLang="el-GR" sz="1400" dirty="0">
                <a:cs typeface="Calibri" panose="020F0502020204030204" pitchFamily="34" charset="0"/>
              </a:rPr>
              <a:t> παράγοντες και βιολογικούς </a:t>
            </a:r>
            <a:r>
              <a:rPr lang="el-GR" altLang="el-GR" sz="1400" dirty="0" err="1">
                <a:cs typeface="Calibri" panose="020F0502020204030204" pitchFamily="34" charset="0"/>
              </a:rPr>
              <a:t>τροποποιητές</a:t>
            </a:r>
            <a:r>
              <a:rPr lang="en-US" altLang="el-GR" sz="1400" dirty="0">
                <a:cs typeface="Calibri" panose="020F0502020204030204" pitchFamily="34" charset="0"/>
              </a:rPr>
              <a:t> </a:t>
            </a:r>
            <a:r>
              <a:rPr lang="el-GR" altLang="el-GR" sz="1400" dirty="0"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" name="Θέση περιεχομένου 1">
            <a:extLst>
              <a:ext uri="{FF2B5EF4-FFF2-40B4-BE49-F238E27FC236}">
                <a16:creationId xmlns:a16="http://schemas.microsoft.com/office/drawing/2014/main" id="{4BF28394-CDB7-5C9A-8964-921BEC71443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marR="0" lvl="0" indent="0" algn="l" defTabSz="685800" rtl="0" eaLnBrk="0" fontAlgn="base" latinLnBrk="0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High GF indicates more aggressive tumors.</a:t>
            </a:r>
          </a:p>
          <a:p>
            <a:pPr marL="0" marR="0" lvl="0" indent="0" algn="l" defTabSz="685800" rtl="0" eaLnBrk="0" fontAlgn="base" latinLnBrk="0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Low GF tumors in elderly patients may be observed initially without therapy.</a:t>
            </a:r>
          </a:p>
          <a:p>
            <a:pPr marL="0" marR="0" lvl="0" indent="0" algn="l" defTabSz="685800" rtl="0" eaLnBrk="0" fontAlgn="base" latinLnBrk="0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GF may change during tumor evolution and increases may indicate transformation to a more aggressive form.</a:t>
            </a:r>
          </a:p>
          <a:p>
            <a:pPr marL="0" marR="0" lvl="0" indent="0" algn="l" defTabSz="685800" rtl="0" eaLnBrk="0" fontAlgn="base" latinLnBrk="0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Therapeutic choices must consider GF.</a:t>
            </a:r>
          </a:p>
          <a:p>
            <a:pPr marL="0" marR="0" lvl="0" indent="0" algn="l" defTabSz="685800" rtl="0" eaLnBrk="0" fontAlgn="base" latinLnBrk="0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High-GF tumors:</a:t>
            </a:r>
          </a:p>
          <a:p>
            <a:pPr marL="0" marR="0" lvl="0" indent="0" algn="l" defTabSz="685800" rtl="0" eaLnBrk="0" fontAlgn="base" latinLnBrk="0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Require combination chemotherapy</a:t>
            </a:r>
          </a:p>
          <a:p>
            <a:pPr marL="0" marR="0" lvl="0" indent="0" algn="l" defTabSz="685800" rtl="0" eaLnBrk="0" fontAlgn="base" latinLnBrk="0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Respond better to alternating regimens</a:t>
            </a:r>
          </a:p>
          <a:p>
            <a:pPr marL="0" marR="0" lvl="0" indent="0" algn="l" defTabSz="685800" rtl="0" eaLnBrk="0" fontAlgn="base" latinLnBrk="0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Do not respond to alkylators or biologic modifiers</a:t>
            </a:r>
          </a:p>
          <a:p>
            <a:endParaRPr lang="el-GR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06EFF253-A7D8-30F5-C49E-F482C85173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6851650" cy="1012825"/>
          </a:xfrm>
          <a:solidFill>
            <a:srgbClr val="CCECFF"/>
          </a:solidFill>
          <a:ln w="28575">
            <a:solidFill>
              <a:srgbClr val="006666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el-GR" altLang="el-GR" sz="3200">
                <a:latin typeface="Times New Roman" panose="02020603050405020304" pitchFamily="18" charset="0"/>
              </a:rPr>
              <a:t>Η σημασία της αγγειοβρίθειας </a:t>
            </a:r>
            <a:br>
              <a:rPr lang="el-GR" altLang="el-GR" sz="3200">
                <a:latin typeface="Times New Roman" panose="02020603050405020304" pitchFamily="18" charset="0"/>
              </a:rPr>
            </a:br>
            <a:r>
              <a:rPr lang="el-GR" altLang="el-GR" sz="3200">
                <a:latin typeface="Times New Roman" panose="02020603050405020304" pitchFamily="18" charset="0"/>
              </a:rPr>
              <a:t>μιάς νεοπλασίας</a:t>
            </a:r>
          </a:p>
        </p:txBody>
      </p:sp>
      <p:pic>
        <p:nvPicPr>
          <p:cNvPr id="69635" name="Picture 3">
            <a:extLst>
              <a:ext uri="{FF2B5EF4-FFF2-40B4-BE49-F238E27FC236}">
                <a16:creationId xmlns:a16="http://schemas.microsoft.com/office/drawing/2014/main" id="{6637E3F3-C728-2CDC-3FFB-99B5EE96D6CF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3933825"/>
            <a:ext cx="2590800" cy="2513013"/>
          </a:xfrm>
        </p:spPr>
      </p:pic>
      <p:sp>
        <p:nvSpPr>
          <p:cNvPr id="69636" name="Rectangle 8">
            <a:extLst>
              <a:ext uri="{FF2B5EF4-FFF2-40B4-BE49-F238E27FC236}">
                <a16:creationId xmlns:a16="http://schemas.microsoft.com/office/drawing/2014/main" id="{009AE063-66B0-04A1-F86E-B2E9D31671FB}"/>
              </a:ext>
            </a:extLst>
          </p:cNvPr>
          <p:cNvSpPr>
            <a:spLocks noGrp="1" noChangeArrowheads="1"/>
          </p:cNvSpPr>
          <p:nvPr>
            <p:ph type="body" sz="half" idx="3"/>
          </p:nvPr>
        </p:nvSpPr>
        <p:spPr>
          <a:xfrm>
            <a:off x="3348038" y="1557338"/>
            <a:ext cx="5327650" cy="4897437"/>
          </a:xfrm>
          <a:solidFill>
            <a:srgbClr val="FFFFCC"/>
          </a:solidFill>
          <a:ln w="19050">
            <a:solidFill>
              <a:srgbClr val="E2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l-GR" altLang="el-GR">
                <a:latin typeface="Times New Roman" panose="02020603050405020304" pitchFamily="18" charset="0"/>
              </a:rPr>
              <a:t>Πολύ αγγειοβριθείς όγκοι εμφανίζουν αντί-σταση στην χημειοθεραπεία και επιθετικές υποτροπές</a:t>
            </a:r>
          </a:p>
          <a:p>
            <a:pPr eaLnBrk="1" hangingPunct="1"/>
            <a:r>
              <a:rPr lang="el-GR" altLang="el-GR">
                <a:latin typeface="Times New Roman" panose="02020603050405020304" pitchFamily="18" charset="0"/>
              </a:rPr>
              <a:t>Ογκοι με αυξημένη κυτταροβρίθεια και υψηλό </a:t>
            </a:r>
            <a:r>
              <a:rPr lang="en-US" altLang="el-GR">
                <a:latin typeface="Times New Roman" panose="02020603050405020304" pitchFamily="18" charset="0"/>
              </a:rPr>
              <a:t>GF </a:t>
            </a:r>
            <a:r>
              <a:rPr lang="el-GR" altLang="el-GR">
                <a:latin typeface="Times New Roman" panose="02020603050405020304" pitchFamily="18" charset="0"/>
              </a:rPr>
              <a:t>δυνατόν να εμφανίσουν </a:t>
            </a:r>
            <a:r>
              <a:rPr lang="el-GR" altLang="el-GR" b="1">
                <a:latin typeface="Times New Roman" panose="02020603050405020304" pitchFamily="18" charset="0"/>
              </a:rPr>
              <a:t>κεντρική νέκρωση</a:t>
            </a:r>
            <a:r>
              <a:rPr lang="el-GR" altLang="el-GR">
                <a:latin typeface="Times New Roman" panose="02020603050405020304" pitchFamily="18" charset="0"/>
              </a:rPr>
              <a:t>, αυτόματα ή μετά από χημειοθεραπεία</a:t>
            </a:r>
          </a:p>
          <a:p>
            <a:pPr eaLnBrk="1" hangingPunct="1"/>
            <a:r>
              <a:rPr lang="el-GR" altLang="el-GR">
                <a:latin typeface="Times New Roman" panose="02020603050405020304" pitchFamily="18" charset="0"/>
              </a:rPr>
              <a:t>Νέα διάσταση στην αντινεοπλασματική θεραπεία είναι η χρησιμοποίηση </a:t>
            </a:r>
            <a:r>
              <a:rPr lang="el-GR" altLang="el-GR" b="1">
                <a:latin typeface="Times New Roman" panose="02020603050405020304" pitchFamily="18" charset="0"/>
              </a:rPr>
              <a:t>αντιαγγειογενετικών φαρμάκων</a:t>
            </a:r>
          </a:p>
          <a:p>
            <a:pPr eaLnBrk="1" hangingPunct="1"/>
            <a:r>
              <a:rPr lang="el-GR" altLang="el-GR">
                <a:latin typeface="Times New Roman" panose="02020603050405020304" pitchFamily="18" charset="0"/>
              </a:rPr>
              <a:t>Δεν υπάρχει ακόμα σαφής εμπειρία για τον ρόλο αυτών των φαρμάκων σε συνδυασμό με συμβατική χημειοθεραπεία </a:t>
            </a:r>
          </a:p>
        </p:txBody>
      </p:sp>
      <p:pic>
        <p:nvPicPr>
          <p:cNvPr id="69637" name="Picture 5">
            <a:extLst>
              <a:ext uri="{FF2B5EF4-FFF2-40B4-BE49-F238E27FC236}">
                <a16:creationId xmlns:a16="http://schemas.microsoft.com/office/drawing/2014/main" id="{8BE610BE-4B38-13DD-C8AB-DF33E00A5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484313"/>
            <a:ext cx="2592387" cy="2447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0070C0"/>
                </a:solidFill>
              </a:rPr>
              <a:t>Importance of Tumor Vascularity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>
                <a:solidFill>
                  <a:srgbClr val="0070C0"/>
                </a:solidFill>
              </a:rPr>
              <a:t>Highly vascular tumors show resistance to chemotherapy and aggressive relapse patterns.</a:t>
            </a:r>
          </a:p>
          <a:p>
            <a:r>
              <a:rPr>
                <a:solidFill>
                  <a:srgbClr val="0070C0"/>
                </a:solidFill>
              </a:rPr>
              <a:t>Tumors with high cellularity and high GF may develop central necrosis spontaneously or after chemotherapy.</a:t>
            </a:r>
          </a:p>
          <a:p>
            <a:r>
              <a:rPr>
                <a:solidFill>
                  <a:srgbClr val="0070C0"/>
                </a:solidFill>
              </a:rPr>
              <a:t>Anti-angiogenic therapy is emerging, but its role with classical chemotherapy remains unclear.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EB4D1EB2-F9B1-0727-BE1F-40F1C01E1F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005411"/>
            <a:ext cx="2592387" cy="2447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9C297CE6-C683-7DAB-E693-8FE91F8CD8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6487" y="4079486"/>
            <a:ext cx="2591025" cy="2517866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4">
            <a:extLst>
              <a:ext uri="{FF2B5EF4-FFF2-40B4-BE49-F238E27FC236}">
                <a16:creationId xmlns:a16="http://schemas.microsoft.com/office/drawing/2014/main" id="{1DF22D5D-6A83-1346-460A-D4BE92AFD8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l-GR" altLang="el-GR" sz="2800">
                <a:latin typeface="Calibri" panose="020F0502020204030204" pitchFamily="34" charset="0"/>
                <a:cs typeface="Calibri" panose="020F0502020204030204" pitchFamily="34" charset="0"/>
              </a:rPr>
              <a:t>Προσέγγιση του ασθενούς για τη χορήγηση χημειοθεραπείας</a:t>
            </a:r>
            <a:br>
              <a:rPr lang="el-GR" altLang="el-GR" sz="280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l-GR" altLang="el-GR" sz="280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71682" name="Rectangle 3">
            <a:extLst>
              <a:ext uri="{FF2B5EF4-FFF2-40B4-BE49-F238E27FC236}">
                <a16:creationId xmlns:a16="http://schemas.microsoft.com/office/drawing/2014/main" id="{921A3648-29E5-68C1-007F-EADC47088C5D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algn="ctr" eaLnBrk="1" hangingPunct="1">
              <a:lnSpc>
                <a:spcPct val="95000"/>
              </a:lnSpc>
              <a:buFont typeface="Wingdings" panose="05000000000000000000" pitchFamily="2" charset="2"/>
              <a:buNone/>
            </a:pPr>
            <a:r>
              <a:rPr lang="el-GR" altLang="el-GR" sz="1800" dirty="0">
                <a:solidFill>
                  <a:srgbClr val="FF0000"/>
                </a:solidFill>
                <a:cs typeface="Calibri" panose="020F0502020204030204" pitchFamily="34" charset="0"/>
              </a:rPr>
              <a:t>Θέματα που σχετίζονται με τον ασθενή</a:t>
            </a:r>
            <a:endParaRPr lang="el-GR" altLang="el-GR" sz="1800" b="1" dirty="0">
              <a:solidFill>
                <a:srgbClr val="FF0000"/>
              </a:solidFill>
              <a:cs typeface="Calibri" panose="020F0502020204030204" pitchFamily="34" charset="0"/>
            </a:endParaRPr>
          </a:p>
          <a:p>
            <a:pPr lvl="1" eaLnBrk="1" hangingPunct="1">
              <a:lnSpc>
                <a:spcPct val="95000"/>
              </a:lnSpc>
              <a:spcBef>
                <a:spcPct val="30000"/>
              </a:spcBef>
              <a:spcAft>
                <a:spcPts val="300"/>
              </a:spcAft>
            </a:pPr>
            <a:r>
              <a:rPr lang="el-GR" altLang="el-GR" sz="1400" dirty="0">
                <a:cs typeface="Calibri" panose="020F0502020204030204" pitchFamily="34" charset="0"/>
              </a:rPr>
              <a:t>Ηλικία</a:t>
            </a:r>
          </a:p>
          <a:p>
            <a:pPr lvl="1" eaLnBrk="1" hangingPunct="1">
              <a:lnSpc>
                <a:spcPct val="95000"/>
              </a:lnSpc>
              <a:spcBef>
                <a:spcPct val="30000"/>
              </a:spcBef>
              <a:spcAft>
                <a:spcPts val="300"/>
              </a:spcAft>
            </a:pPr>
            <a:r>
              <a:rPr lang="el-GR" altLang="el-GR" sz="1400" dirty="0">
                <a:cs typeface="Calibri" panose="020F0502020204030204" pitchFamily="34" charset="0"/>
              </a:rPr>
              <a:t>Έλεγχος λειτουργίας ζωτικών οργάνων (ήπατος, νεφρών, καρδιάς, πνευμόνων </a:t>
            </a:r>
            <a:r>
              <a:rPr lang="el-GR" altLang="el-GR" sz="1400" dirty="0" err="1">
                <a:cs typeface="Calibri" panose="020F0502020204030204" pitchFamily="34" charset="0"/>
              </a:rPr>
              <a:t>κλπ</a:t>
            </a:r>
            <a:r>
              <a:rPr lang="el-GR" altLang="el-GR" sz="1400" dirty="0">
                <a:cs typeface="Calibri" panose="020F0502020204030204" pitchFamily="34" charset="0"/>
              </a:rPr>
              <a:t>)</a:t>
            </a:r>
          </a:p>
          <a:p>
            <a:pPr lvl="1" eaLnBrk="1" hangingPunct="1">
              <a:lnSpc>
                <a:spcPct val="95000"/>
              </a:lnSpc>
              <a:spcBef>
                <a:spcPct val="30000"/>
              </a:spcBef>
              <a:spcAft>
                <a:spcPts val="300"/>
              </a:spcAft>
              <a:buFont typeface="Arial" panose="020B0604020202020204" pitchFamily="34" charset="0"/>
              <a:buNone/>
            </a:pPr>
            <a:endParaRPr lang="el-GR" altLang="el-GR" sz="1400" dirty="0">
              <a:cs typeface="Calibri" panose="020F0502020204030204" pitchFamily="34" charset="0"/>
            </a:endParaRPr>
          </a:p>
          <a:p>
            <a:pPr lvl="1" eaLnBrk="1" hangingPunct="1">
              <a:lnSpc>
                <a:spcPct val="95000"/>
              </a:lnSpc>
              <a:spcBef>
                <a:spcPct val="30000"/>
              </a:spcBef>
              <a:spcAft>
                <a:spcPts val="300"/>
              </a:spcAft>
            </a:pPr>
            <a:r>
              <a:rPr lang="el-GR" altLang="el-GR" sz="1400" dirty="0">
                <a:cs typeface="Calibri" panose="020F0502020204030204" pitchFamily="34" charset="0"/>
              </a:rPr>
              <a:t>Ενημέρωση και απόκτηση συγκατάθεσης του ασθενούς/της οικογένειάς του   για την σχεδιαζόμενη θεραπεία</a:t>
            </a:r>
          </a:p>
          <a:p>
            <a:pPr lvl="1" eaLnBrk="1" hangingPunct="1">
              <a:lnSpc>
                <a:spcPct val="95000"/>
              </a:lnSpc>
              <a:spcBef>
                <a:spcPct val="30000"/>
              </a:spcBef>
              <a:spcAft>
                <a:spcPts val="300"/>
              </a:spcAft>
            </a:pPr>
            <a:endParaRPr lang="el-GR" altLang="el-GR" sz="1400" dirty="0">
              <a:cs typeface="Calibri" panose="020F0502020204030204" pitchFamily="34" charset="0"/>
            </a:endParaRPr>
          </a:p>
          <a:p>
            <a:pPr lvl="1" eaLnBrk="1" hangingPunct="1">
              <a:lnSpc>
                <a:spcPct val="95000"/>
              </a:lnSpc>
              <a:spcBef>
                <a:spcPct val="30000"/>
              </a:spcBef>
              <a:spcAft>
                <a:spcPts val="300"/>
              </a:spcAft>
            </a:pPr>
            <a:r>
              <a:rPr lang="el-GR" altLang="el-GR" sz="1400" dirty="0">
                <a:cs typeface="Calibri" panose="020F0502020204030204" pitchFamily="34" charset="0"/>
              </a:rPr>
              <a:t>Παρακολούθηση της ανταπόκρισης στην θεραπεία</a:t>
            </a:r>
            <a:endParaRPr lang="en-US" altLang="el-GR" sz="1400" dirty="0">
              <a:cs typeface="Calibri" panose="020F0502020204030204" pitchFamily="34" charset="0"/>
            </a:endParaRPr>
          </a:p>
          <a:p>
            <a:pPr lvl="1" eaLnBrk="1" hangingPunct="1">
              <a:lnSpc>
                <a:spcPct val="95000"/>
              </a:lnSpc>
              <a:spcBef>
                <a:spcPct val="30000"/>
              </a:spcBef>
              <a:spcAft>
                <a:spcPts val="300"/>
              </a:spcAft>
            </a:pPr>
            <a:endParaRPr lang="en-US" altLang="el-GR" sz="1400" dirty="0">
              <a:cs typeface="Calibri" panose="020F0502020204030204" pitchFamily="34" charset="0"/>
            </a:endParaRPr>
          </a:p>
          <a:p>
            <a:pPr lvl="1" eaLnBrk="1" hangingPunct="1">
              <a:lnSpc>
                <a:spcPct val="95000"/>
              </a:lnSpc>
              <a:spcBef>
                <a:spcPct val="30000"/>
              </a:spcBef>
              <a:spcAft>
                <a:spcPts val="300"/>
              </a:spcAft>
            </a:pPr>
            <a:endParaRPr lang="el-GR" altLang="el-GR" sz="2000" dirty="0">
              <a:cs typeface="Calibri" panose="020F0502020204030204" pitchFamily="34" charset="0"/>
            </a:endParaRPr>
          </a:p>
        </p:txBody>
      </p:sp>
      <p:sp>
        <p:nvSpPr>
          <p:cNvPr id="2" name="Θέση περιεχομένου 1">
            <a:extLst>
              <a:ext uri="{FF2B5EF4-FFF2-40B4-BE49-F238E27FC236}">
                <a16:creationId xmlns:a16="http://schemas.microsoft.com/office/drawing/2014/main" id="{BDC5AB0B-A0EB-2CBB-5DF3-9EF3FDCEB16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lvl="0" indent="0">
              <a:buNone/>
              <a:defRPr/>
            </a:pPr>
            <a:r>
              <a:rPr lang="en-US" sz="2400" dirty="0">
                <a:solidFill>
                  <a:srgbClr val="0070C0"/>
                </a:solidFill>
              </a:rPr>
              <a:t>Patient-Related Factors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Age</a:t>
            </a:r>
          </a:p>
          <a:p>
            <a:pPr marL="228600" marR="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Assessment of vital organ function (liver, kidneys, heart, lungs, etc.)</a:t>
            </a:r>
          </a:p>
          <a:p>
            <a:pPr marL="228600" marR="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Patient/family informed consent</a:t>
            </a:r>
          </a:p>
          <a:p>
            <a:pPr marL="228600" marR="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Monitoring therapeutic response</a:t>
            </a:r>
          </a:p>
          <a:p>
            <a:endParaRPr lang="el-GR" dirty="0"/>
          </a:p>
        </p:txBody>
      </p:sp>
    </p:spTree>
  </p:cSld>
  <p:clrMapOvr>
    <a:masterClrMapping/>
  </p:clrMapOvr>
  <p:transition>
    <p:random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1 - Τίτλος">
            <a:extLst>
              <a:ext uri="{FF2B5EF4-FFF2-40B4-BE49-F238E27FC236}">
                <a16:creationId xmlns:a16="http://schemas.microsoft.com/office/drawing/2014/main" id="{89DCC03C-1064-3AD9-F0A0-F014AAA6B0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br>
              <a:rPr lang="el-GR" altLang="el-GR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l-GR" altLang="el-GR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altLang="el-GR">
                <a:solidFill>
                  <a:srgbClr val="FF0000"/>
                </a:solidFill>
                <a:cs typeface="Calibri" panose="020F0502020204030204" pitchFamily="34" charset="0"/>
              </a:rPr>
              <a:t> </a:t>
            </a:r>
            <a:br>
              <a:rPr lang="en-US" altLang="el-GR">
                <a:solidFill>
                  <a:srgbClr val="FF0000"/>
                </a:solidFill>
                <a:cs typeface="Calibri" panose="020F0502020204030204" pitchFamily="34" charset="0"/>
              </a:rPr>
            </a:br>
            <a:r>
              <a:rPr lang="el-GR" altLang="el-GR">
                <a:latin typeface="Calibri" panose="020F0502020204030204" pitchFamily="34" charset="0"/>
                <a:cs typeface="Calibri" panose="020F0502020204030204" pitchFamily="34" charset="0"/>
              </a:rPr>
              <a:t> Προσέγγιση του ασθενούς για τη χορήγηση χημειοθεραπείας </a:t>
            </a:r>
            <a:br>
              <a:rPr lang="en-US" altLang="el-GR">
                <a:solidFill>
                  <a:srgbClr val="FF0000"/>
                </a:solidFill>
                <a:cs typeface="Calibri" panose="020F0502020204030204" pitchFamily="34" charset="0"/>
              </a:rPr>
            </a:br>
            <a:br>
              <a:rPr lang="el-GR" altLang="el-GR" b="1">
                <a:solidFill>
                  <a:srgbClr val="FF0000"/>
                </a:solidFill>
                <a:cs typeface="Calibri" panose="020F0502020204030204" pitchFamily="34" charset="0"/>
              </a:rPr>
            </a:br>
            <a:endParaRPr lang="el-GR" altLang="el-GR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8C3C72B-FB6C-FEF1-A829-D76595F5798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71588" y="2243138"/>
            <a:ext cx="6600825" cy="3514725"/>
          </a:xfrm>
          <a:noFill/>
        </p:spPr>
      </p:pic>
      <p:sp>
        <p:nvSpPr>
          <p:cNvPr id="72708" name="4 - Ορθογώνιο">
            <a:extLst>
              <a:ext uri="{FF2B5EF4-FFF2-40B4-BE49-F238E27FC236}">
                <a16:creationId xmlns:a16="http://schemas.microsoft.com/office/drawing/2014/main" id="{676AB6C3-23DF-A360-C4B3-39FEA98F70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8900" y="1928813"/>
            <a:ext cx="3886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l-GR" altLang="el-GR" sz="1800">
                <a:solidFill>
                  <a:srgbClr val="FF0000"/>
                </a:solidFill>
                <a:cs typeface="Calibri" panose="020F0502020204030204" pitchFamily="34" charset="0"/>
              </a:rPr>
              <a:t>Θέματα που σχετίζονται με τον ασθενή</a:t>
            </a:r>
            <a:endParaRPr lang="el-GR" altLang="el-GR" sz="180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B5699767-38FC-A8C3-A004-B2D121B627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6725" y="257175"/>
            <a:ext cx="7200900" cy="1084263"/>
          </a:xfrm>
        </p:spPr>
        <p:txBody>
          <a:bodyPr/>
          <a:lstStyle/>
          <a:p>
            <a:pPr algn="ctr" eaLnBrk="1" hangingPunct="1">
              <a:lnSpc>
                <a:spcPct val="95000"/>
              </a:lnSpc>
            </a:pPr>
            <a:r>
              <a:rPr lang="el-GR" altLang="el-GR" sz="3200">
                <a:latin typeface="Calibri" panose="020F0502020204030204" pitchFamily="34" charset="0"/>
                <a:cs typeface="Calibri" panose="020F0502020204030204" pitchFamily="34" charset="0"/>
              </a:rPr>
              <a:t>Αξιολόγηση της ανταπόκρισης στην αντινεοπλασματική θεραπεία</a:t>
            </a:r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88DF68E7-AD3D-AD20-1C8A-4D380A8086A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11188" y="2022475"/>
            <a:ext cx="7632700" cy="4070350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l-GR" altLang="el-GR" sz="2800">
                <a:cs typeface="Calibri" panose="020F0502020204030204" pitchFamily="34" charset="0"/>
              </a:rPr>
              <a:t>Απεικονιστικές ή μοριακές μεθόδους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l-GR" altLang="el-GR" sz="2800">
                <a:cs typeface="Calibri" panose="020F0502020204030204" pitchFamily="34" charset="0"/>
              </a:rPr>
              <a:t>Αντικειμενική ανταπόκριση</a:t>
            </a:r>
          </a:p>
          <a:p>
            <a:pPr lvl="1" eaLnBrk="1" hangingPunct="1">
              <a:buClr>
                <a:srgbClr val="D20000"/>
              </a:buClr>
              <a:buFont typeface="Arial" panose="020B0604020202020204" pitchFamily="34" charset="0"/>
              <a:buNone/>
            </a:pPr>
            <a:r>
              <a:rPr lang="el-GR" altLang="el-GR" sz="2400" i="1">
                <a:cs typeface="Calibri" panose="020F0502020204030204" pitchFamily="34" charset="0"/>
              </a:rPr>
              <a:t>Πλήρης ύφεση (</a:t>
            </a:r>
            <a:r>
              <a:rPr lang="en-US" altLang="el-GR" sz="2400" i="1">
                <a:cs typeface="Calibri" panose="020F0502020204030204" pitchFamily="34" charset="0"/>
              </a:rPr>
              <a:t>CR)</a:t>
            </a:r>
            <a:endParaRPr lang="el-GR" altLang="el-GR" sz="2400" i="1">
              <a:cs typeface="Calibri" panose="020F0502020204030204" pitchFamily="34" charset="0"/>
            </a:endParaRPr>
          </a:p>
          <a:p>
            <a:pPr lvl="1" eaLnBrk="1" hangingPunct="1">
              <a:buClr>
                <a:srgbClr val="D20000"/>
              </a:buClr>
              <a:buFont typeface="Arial" panose="020B0604020202020204" pitchFamily="34" charset="0"/>
              <a:buNone/>
            </a:pPr>
            <a:r>
              <a:rPr lang="el-GR" altLang="el-GR" sz="2400" i="1">
                <a:cs typeface="Calibri" panose="020F0502020204030204" pitchFamily="34" charset="0"/>
              </a:rPr>
              <a:t>Πλήρης ύφεση μή τεκμηριωμένη μοριακά</a:t>
            </a:r>
            <a:r>
              <a:rPr lang="en-US" altLang="el-GR" sz="2400" i="1">
                <a:cs typeface="Calibri" panose="020F0502020204030204" pitchFamily="34" charset="0"/>
              </a:rPr>
              <a:t> (nCR)</a:t>
            </a:r>
            <a:endParaRPr lang="el-GR" altLang="el-GR" sz="2400" i="1">
              <a:cs typeface="Calibri" panose="020F0502020204030204" pitchFamily="34" charset="0"/>
            </a:endParaRPr>
          </a:p>
          <a:p>
            <a:pPr lvl="1" eaLnBrk="1" hangingPunct="1">
              <a:buClr>
                <a:srgbClr val="D20000"/>
              </a:buClr>
              <a:buFont typeface="Arial" panose="020B0604020202020204" pitchFamily="34" charset="0"/>
              <a:buNone/>
            </a:pPr>
            <a:r>
              <a:rPr lang="el-GR" altLang="el-GR" sz="2400" i="1">
                <a:cs typeface="Calibri" panose="020F0502020204030204" pitchFamily="34" charset="0"/>
              </a:rPr>
              <a:t>Πολύ καλή μερική ύφεση</a:t>
            </a:r>
            <a:r>
              <a:rPr lang="en-US" altLang="el-GR" sz="2400" i="1">
                <a:cs typeface="Calibri" panose="020F0502020204030204" pitchFamily="34" charset="0"/>
              </a:rPr>
              <a:t> (vgPR)</a:t>
            </a:r>
            <a:endParaRPr lang="el-GR" altLang="el-GR" sz="2400" i="1">
              <a:cs typeface="Calibri" panose="020F0502020204030204" pitchFamily="34" charset="0"/>
            </a:endParaRPr>
          </a:p>
          <a:p>
            <a:pPr lvl="1" eaLnBrk="1" hangingPunct="1">
              <a:buClr>
                <a:srgbClr val="D20000"/>
              </a:buClr>
              <a:buFont typeface="Arial" panose="020B0604020202020204" pitchFamily="34" charset="0"/>
              <a:buNone/>
            </a:pPr>
            <a:r>
              <a:rPr lang="el-GR" altLang="el-GR" sz="2400" i="1">
                <a:cs typeface="Calibri" panose="020F0502020204030204" pitchFamily="34" charset="0"/>
              </a:rPr>
              <a:t>Μερική ύφεση</a:t>
            </a:r>
            <a:r>
              <a:rPr lang="en-US" altLang="el-GR" sz="2400" i="1">
                <a:cs typeface="Calibri" panose="020F0502020204030204" pitchFamily="34" charset="0"/>
              </a:rPr>
              <a:t> (PR)</a:t>
            </a:r>
            <a:endParaRPr lang="el-GR" altLang="el-GR" sz="2400" i="1">
              <a:cs typeface="Calibri" panose="020F0502020204030204" pitchFamily="34" charset="0"/>
            </a:endParaRPr>
          </a:p>
          <a:p>
            <a:pPr lvl="1" eaLnBrk="1" hangingPunct="1">
              <a:buClr>
                <a:srgbClr val="D20000"/>
              </a:buClr>
              <a:buFont typeface="Arial" panose="020B0604020202020204" pitchFamily="34" charset="0"/>
              <a:buNone/>
            </a:pPr>
            <a:r>
              <a:rPr lang="el-GR" altLang="el-GR" sz="2400" i="1">
                <a:cs typeface="Calibri" panose="020F0502020204030204" pitchFamily="34" charset="0"/>
              </a:rPr>
              <a:t>Μικρή ανταπόκριση</a:t>
            </a:r>
            <a:r>
              <a:rPr lang="en-US" altLang="el-GR" sz="2400" i="1">
                <a:cs typeface="Calibri" panose="020F0502020204030204" pitchFamily="34" charset="0"/>
              </a:rPr>
              <a:t> (MR)</a:t>
            </a:r>
            <a:endParaRPr lang="el-GR" altLang="el-GR" sz="2400" i="1">
              <a:cs typeface="Calibri" panose="020F0502020204030204" pitchFamily="34" charset="0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l-GR" altLang="el-GR" sz="2800">
                <a:cs typeface="Calibri" panose="020F0502020204030204" pitchFamily="34" charset="0"/>
              </a:rPr>
              <a:t>Σταθερή νόσος</a:t>
            </a:r>
            <a:r>
              <a:rPr lang="en-US" altLang="el-GR" sz="2800">
                <a:cs typeface="Calibri" panose="020F0502020204030204" pitchFamily="34" charset="0"/>
              </a:rPr>
              <a:t> (SD)</a:t>
            </a:r>
            <a:endParaRPr lang="el-GR" altLang="el-GR" sz="2800">
              <a:cs typeface="Calibri" panose="020F0502020204030204" pitchFamily="34" charset="0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l-GR" altLang="el-GR" sz="2800">
                <a:cs typeface="Calibri" panose="020F0502020204030204" pitchFamily="34" charset="0"/>
              </a:rPr>
              <a:t>Εξελικτική νόσος</a:t>
            </a:r>
            <a:r>
              <a:rPr lang="en-US" altLang="el-GR" sz="2800">
                <a:cs typeface="Calibri" panose="020F0502020204030204" pitchFamily="34" charset="0"/>
              </a:rPr>
              <a:t> (PD)</a:t>
            </a:r>
            <a:endParaRPr lang="el-GR" altLang="el-GR" sz="2800">
              <a:cs typeface="Calibri" panose="020F0502020204030204" pitchFamily="34" charset="0"/>
            </a:endParaRPr>
          </a:p>
        </p:txBody>
      </p:sp>
      <p:pic>
        <p:nvPicPr>
          <p:cNvPr id="73732" name="Picture 2">
            <a:extLst>
              <a:ext uri="{FF2B5EF4-FFF2-40B4-BE49-F238E27FC236}">
                <a16:creationId xmlns:a16="http://schemas.microsoft.com/office/drawing/2014/main" id="{1F6E92A6-1C87-E350-92FF-F9E0181BA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88" y="2000250"/>
            <a:ext cx="8378825" cy="335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53779FB4-F859-44A9-95E4-64BDA4C21F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687611"/>
          </a:xfrm>
        </p:spPr>
        <p:txBody>
          <a:bodyPr/>
          <a:lstStyle/>
          <a:p>
            <a:pPr algn="ctr" eaLnBrk="1" hangingPunct="1"/>
            <a:r>
              <a:rPr lang="el-GR" altLang="el-GR" sz="2800" dirty="0">
                <a:latin typeface="Calibri" panose="020F0502020204030204" pitchFamily="34" charset="0"/>
                <a:cs typeface="Calibri" panose="020F0502020204030204" pitchFamily="34" charset="0"/>
              </a:rPr>
              <a:t>Υποστηρικτική αγωγή Ι.</a:t>
            </a:r>
            <a:br>
              <a:rPr lang="en-US" altLang="el-GR" sz="2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l-GR" sz="2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Supportive care</a:t>
            </a:r>
            <a:endParaRPr lang="el-GR" altLang="el-GR" sz="2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D22C9C57-7C93-FD28-56B1-9A70157C89C6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179512" y="1690688"/>
            <a:ext cx="4335338" cy="4802187"/>
          </a:xfrm>
        </p:spPr>
        <p:txBody>
          <a:bodyPr anchor="ctr"/>
          <a:lstStyle/>
          <a:p>
            <a:pPr eaLnBrk="1" hangingPunct="1"/>
            <a:r>
              <a:rPr lang="el-GR" altLang="el-GR" sz="1600" dirty="0">
                <a:cs typeface="Calibri" panose="020F0502020204030204" pitchFamily="34" charset="0"/>
              </a:rPr>
              <a:t>Εξασφάλιση μεγάλης φλεβικής οδού ή ειδικής οδού προσπέλασης για την χορήγηση των φαρμάκων</a:t>
            </a:r>
          </a:p>
          <a:p>
            <a:pPr lvl="1" eaLnBrk="1" hangingPunct="1">
              <a:spcBef>
                <a:spcPts val="300"/>
              </a:spcBef>
              <a:buClr>
                <a:srgbClr val="CC0000"/>
              </a:buClr>
              <a:buFont typeface="Arial" panose="020B0604020202020204" pitchFamily="34" charset="0"/>
              <a:buNone/>
            </a:pPr>
            <a:r>
              <a:rPr lang="el-GR" altLang="el-GR" sz="1400" i="1" dirty="0">
                <a:cs typeface="Calibri" panose="020F0502020204030204" pitchFamily="34" charset="0"/>
              </a:rPr>
              <a:t>Κεντρικοί υποκλείδιοι ή </a:t>
            </a:r>
            <a:r>
              <a:rPr lang="el-GR" altLang="el-GR" sz="1400" i="1" dirty="0" err="1">
                <a:cs typeface="Calibri" panose="020F0502020204030204" pitchFamily="34" charset="0"/>
              </a:rPr>
              <a:t>σφαγιτιδικοί</a:t>
            </a:r>
            <a:r>
              <a:rPr lang="el-GR" altLang="el-GR" sz="1400" i="1" dirty="0">
                <a:cs typeface="Calibri" panose="020F0502020204030204" pitchFamily="34" charset="0"/>
              </a:rPr>
              <a:t> καθετήρες</a:t>
            </a:r>
            <a:r>
              <a:rPr lang="en-US" altLang="el-GR" sz="1400" i="1" dirty="0">
                <a:cs typeface="Calibri" panose="020F0502020204030204" pitchFamily="34" charset="0"/>
              </a:rPr>
              <a:t> </a:t>
            </a:r>
          </a:p>
          <a:p>
            <a:pPr lvl="1" eaLnBrk="1" hangingPunct="1">
              <a:spcBef>
                <a:spcPts val="300"/>
              </a:spcBef>
              <a:buClr>
                <a:srgbClr val="CC0000"/>
              </a:buClr>
              <a:buFont typeface="Arial" panose="020B0604020202020204" pitchFamily="34" charset="0"/>
              <a:buNone/>
            </a:pPr>
            <a:r>
              <a:rPr lang="en-US" altLang="el-GR" sz="1400" i="1" dirty="0">
                <a:cs typeface="Calibri" panose="020F0502020204030204" pitchFamily="34" charset="0"/>
              </a:rPr>
              <a:t>central line </a:t>
            </a:r>
            <a:r>
              <a:rPr lang="en-US" altLang="el-GR" sz="1400" i="1" dirty="0" err="1">
                <a:cs typeface="Calibri" panose="020F0502020204030204" pitchFamily="34" charset="0"/>
              </a:rPr>
              <a:t>catheteres</a:t>
            </a:r>
            <a:endParaRPr lang="el-GR" altLang="el-GR" sz="1400" i="1" dirty="0">
              <a:cs typeface="Calibri" panose="020F0502020204030204" pitchFamily="34" charset="0"/>
            </a:endParaRPr>
          </a:p>
          <a:p>
            <a:pPr lvl="1" eaLnBrk="1" hangingPunct="1">
              <a:spcBef>
                <a:spcPts val="300"/>
              </a:spcBef>
              <a:buClr>
                <a:srgbClr val="CC0000"/>
              </a:buClr>
              <a:buFont typeface="Arial" panose="020B0604020202020204" pitchFamily="34" charset="0"/>
              <a:buNone/>
            </a:pPr>
            <a:r>
              <a:rPr lang="el-GR" altLang="el-GR" sz="1400" i="1" dirty="0" err="1">
                <a:cs typeface="Calibri" panose="020F0502020204030204" pitchFamily="34" charset="0"/>
              </a:rPr>
              <a:t>Ενθέματα</a:t>
            </a:r>
            <a:r>
              <a:rPr lang="el-GR" altLang="el-GR" sz="1400" i="1" dirty="0">
                <a:cs typeface="Calibri" panose="020F0502020204030204" pitchFamily="34" charset="0"/>
              </a:rPr>
              <a:t> </a:t>
            </a:r>
            <a:r>
              <a:rPr lang="en-US" altLang="el-GR" sz="1400" i="1" dirty="0">
                <a:cs typeface="Calibri" panose="020F0502020204030204" pitchFamily="34" charset="0"/>
              </a:rPr>
              <a:t>Port-</a:t>
            </a:r>
            <a:r>
              <a:rPr lang="en-US" altLang="el-GR" sz="1400" i="1" dirty="0" err="1">
                <a:cs typeface="Calibri" panose="020F0502020204030204" pitchFamily="34" charset="0"/>
              </a:rPr>
              <a:t>cath</a:t>
            </a:r>
            <a:endParaRPr lang="el-GR" altLang="el-GR" sz="1400" i="1" dirty="0">
              <a:cs typeface="Calibri" panose="020F0502020204030204" pitchFamily="34" charset="0"/>
            </a:endParaRPr>
          </a:p>
          <a:p>
            <a:pPr lvl="1" eaLnBrk="1" hangingPunct="1">
              <a:spcBef>
                <a:spcPts val="300"/>
              </a:spcBef>
              <a:buClr>
                <a:srgbClr val="CC0000"/>
              </a:buClr>
              <a:buFont typeface="Arial" panose="020B0604020202020204" pitchFamily="34" charset="0"/>
              <a:buNone/>
            </a:pPr>
            <a:r>
              <a:rPr lang="el-GR" altLang="el-GR" sz="1400" i="1" dirty="0">
                <a:cs typeface="Calibri" panose="020F0502020204030204" pitchFamily="34" charset="0"/>
              </a:rPr>
              <a:t>Συσκευές </a:t>
            </a:r>
            <a:r>
              <a:rPr lang="en-US" altLang="el-GR" sz="1400" i="1" dirty="0">
                <a:cs typeface="Calibri" panose="020F0502020204030204" pitchFamily="34" charset="0"/>
              </a:rPr>
              <a:t>Omaya</a:t>
            </a:r>
            <a:endParaRPr lang="el-GR" altLang="el-GR" sz="1400" i="1" dirty="0">
              <a:cs typeface="Calibri" panose="020F0502020204030204" pitchFamily="34" charset="0"/>
            </a:endParaRPr>
          </a:p>
          <a:p>
            <a:pPr eaLnBrk="1" hangingPunct="1"/>
            <a:r>
              <a:rPr lang="el-GR" altLang="el-GR" sz="1600" dirty="0">
                <a:cs typeface="Calibri" panose="020F0502020204030204" pitchFamily="34" charset="0"/>
              </a:rPr>
              <a:t>Επαρκής αντιεμετική αγωγή</a:t>
            </a:r>
            <a:r>
              <a:rPr lang="en-US" altLang="el-GR" sz="1600" dirty="0">
                <a:cs typeface="Calibri" panose="020F0502020204030204" pitchFamily="34" charset="0"/>
              </a:rPr>
              <a:t> </a:t>
            </a:r>
            <a:endParaRPr lang="el-GR" altLang="el-GR" sz="1600" dirty="0">
              <a:cs typeface="Calibri" panose="020F0502020204030204" pitchFamily="34" charset="0"/>
            </a:endParaRPr>
          </a:p>
          <a:p>
            <a:pPr lvl="1" eaLnBrk="1" hangingPunct="1">
              <a:spcBef>
                <a:spcPts val="300"/>
              </a:spcBef>
              <a:buClr>
                <a:srgbClr val="CC0000"/>
              </a:buClr>
              <a:buFont typeface="Arial" panose="020B0604020202020204" pitchFamily="34" charset="0"/>
              <a:buNone/>
            </a:pPr>
            <a:r>
              <a:rPr lang="el-GR" altLang="el-GR" sz="1400" i="1" dirty="0">
                <a:cs typeface="Calibri" panose="020F0502020204030204" pitchFamily="34" charset="0"/>
              </a:rPr>
              <a:t>Κορτικοειδή</a:t>
            </a:r>
          </a:p>
          <a:p>
            <a:pPr lvl="1" eaLnBrk="1" hangingPunct="1">
              <a:spcBef>
                <a:spcPts val="300"/>
              </a:spcBef>
              <a:buClr>
                <a:srgbClr val="CC0000"/>
              </a:buClr>
              <a:buFont typeface="Arial" panose="020B0604020202020204" pitchFamily="34" charset="0"/>
              <a:buNone/>
            </a:pPr>
            <a:r>
              <a:rPr lang="el-GR" altLang="el-GR" sz="1400" i="1" dirty="0">
                <a:cs typeface="Calibri" panose="020F0502020204030204" pitchFamily="34" charset="0"/>
              </a:rPr>
              <a:t>Η3-αναστολείς (</a:t>
            </a:r>
            <a:r>
              <a:rPr lang="el-GR" altLang="el-GR" sz="1400" i="1" dirty="0" err="1">
                <a:cs typeface="Calibri" panose="020F0502020204030204" pitchFamily="34" charset="0"/>
              </a:rPr>
              <a:t>σετρόνες</a:t>
            </a:r>
            <a:r>
              <a:rPr lang="el-GR" altLang="el-GR" sz="1400" i="1" dirty="0">
                <a:cs typeface="Calibri" panose="020F0502020204030204" pitchFamily="34" charset="0"/>
              </a:rPr>
              <a:t>)</a:t>
            </a:r>
          </a:p>
          <a:p>
            <a:pPr eaLnBrk="1" hangingPunct="1"/>
            <a:r>
              <a:rPr lang="el-GR" altLang="el-GR" sz="1600" dirty="0">
                <a:cs typeface="Calibri" panose="020F0502020204030204" pitchFamily="34" charset="0"/>
              </a:rPr>
              <a:t>Προφύλαξη συνδρόμου λύσης</a:t>
            </a:r>
            <a:r>
              <a:rPr lang="el-GR" altLang="el-GR" sz="1400" dirty="0">
                <a:cs typeface="Calibri" panose="020F0502020204030204" pitchFamily="34" charset="0"/>
              </a:rPr>
              <a:t> </a:t>
            </a:r>
          </a:p>
          <a:p>
            <a:pPr lvl="1" eaLnBrk="1" hangingPunct="1">
              <a:buClr>
                <a:srgbClr val="CC0000"/>
              </a:buClr>
              <a:buFont typeface="Arial" panose="020B0604020202020204" pitchFamily="34" charset="0"/>
              <a:buNone/>
            </a:pPr>
            <a:r>
              <a:rPr lang="el-GR" altLang="el-GR" sz="1400" i="1" dirty="0">
                <a:cs typeface="Calibri" panose="020F0502020204030204" pitchFamily="34" charset="0"/>
              </a:rPr>
              <a:t>Επαρκής ενυδάτωση - </a:t>
            </a:r>
            <a:r>
              <a:rPr lang="el-GR" altLang="el-GR" sz="1400" i="1" dirty="0" err="1">
                <a:cs typeface="Calibri" panose="020F0502020204030204" pitchFamily="34" charset="0"/>
              </a:rPr>
              <a:t>αλκαλοποίηση</a:t>
            </a:r>
            <a:r>
              <a:rPr lang="el-GR" altLang="el-GR" sz="1400" i="1" dirty="0">
                <a:cs typeface="Calibri" panose="020F0502020204030204" pitchFamily="34" charset="0"/>
              </a:rPr>
              <a:t> ούρων</a:t>
            </a:r>
          </a:p>
          <a:p>
            <a:pPr lvl="1" eaLnBrk="1" hangingPunct="1">
              <a:buClr>
                <a:srgbClr val="CC0000"/>
              </a:buClr>
              <a:buFont typeface="Arial" panose="020B0604020202020204" pitchFamily="34" charset="0"/>
              <a:buNone/>
            </a:pPr>
            <a:r>
              <a:rPr lang="el-GR" altLang="el-GR" sz="1400" i="1" dirty="0" err="1">
                <a:cs typeface="Calibri" panose="020F0502020204030204" pitchFamily="34" charset="0"/>
              </a:rPr>
              <a:t>Αλλοπουρινόλη</a:t>
            </a:r>
            <a:r>
              <a:rPr lang="el-GR" altLang="el-GR" sz="1400" i="1" dirty="0">
                <a:cs typeface="Calibri" panose="020F0502020204030204" pitchFamily="34" charset="0"/>
              </a:rPr>
              <a:t>, </a:t>
            </a:r>
            <a:r>
              <a:rPr lang="el-GR" altLang="el-GR" sz="1400" i="1" dirty="0" err="1">
                <a:cs typeface="Calibri" panose="020F0502020204030204" pitchFamily="34" charset="0"/>
              </a:rPr>
              <a:t>ρασμπουρικάση</a:t>
            </a:r>
            <a:endParaRPr lang="el-GR" altLang="el-GR" sz="1400" i="1" dirty="0">
              <a:cs typeface="Calibri" panose="020F0502020204030204" pitchFamily="34" charset="0"/>
            </a:endParaRPr>
          </a:p>
          <a:p>
            <a:pPr eaLnBrk="1" hangingPunct="1"/>
            <a:r>
              <a:rPr lang="el-GR" altLang="el-GR" sz="1600" dirty="0">
                <a:cs typeface="Calibri" panose="020F0502020204030204" pitchFamily="34" charset="0"/>
              </a:rPr>
              <a:t>Υποστήριξη της </a:t>
            </a:r>
            <a:r>
              <a:rPr lang="el-GR" altLang="el-GR" sz="1600" dirty="0" err="1">
                <a:cs typeface="Calibri" panose="020F0502020204030204" pitchFamily="34" charset="0"/>
              </a:rPr>
              <a:t>μυελοτοξικής</a:t>
            </a:r>
            <a:r>
              <a:rPr lang="el-GR" altLang="el-GR" sz="1600" dirty="0">
                <a:cs typeface="Calibri" panose="020F0502020204030204" pitchFamily="34" charset="0"/>
              </a:rPr>
              <a:t> φάσης</a:t>
            </a:r>
          </a:p>
          <a:p>
            <a:pPr lvl="1" eaLnBrk="1" hangingPunct="1">
              <a:buClr>
                <a:srgbClr val="CC0000"/>
              </a:buClr>
              <a:buFont typeface="Arial" panose="020B0604020202020204" pitchFamily="34" charset="0"/>
              <a:buNone/>
            </a:pPr>
            <a:r>
              <a:rPr lang="el-GR" altLang="el-GR" sz="1400" i="1" dirty="0">
                <a:cs typeface="Calibri" panose="020F0502020204030204" pitchFamily="34" charset="0"/>
              </a:rPr>
              <a:t>Αντιβιοτική/ </a:t>
            </a:r>
            <a:r>
              <a:rPr lang="el-GR" altLang="el-GR" sz="1400" i="1" dirty="0" err="1">
                <a:cs typeface="Calibri" panose="020F0502020204030204" pitchFamily="34" charset="0"/>
              </a:rPr>
              <a:t>αντιμυκυτιακή</a:t>
            </a:r>
            <a:r>
              <a:rPr lang="el-GR" altLang="el-GR" sz="1400" i="1" dirty="0">
                <a:cs typeface="Calibri" panose="020F0502020204030204" pitchFamily="34" charset="0"/>
              </a:rPr>
              <a:t>  προφύλαξη</a:t>
            </a:r>
          </a:p>
          <a:p>
            <a:pPr lvl="1" eaLnBrk="1" hangingPunct="1">
              <a:buClr>
                <a:srgbClr val="CC0000"/>
              </a:buClr>
              <a:buFont typeface="Arial" panose="020B0604020202020204" pitchFamily="34" charset="0"/>
              <a:buNone/>
            </a:pPr>
            <a:r>
              <a:rPr lang="el-GR" altLang="el-GR" sz="1400" i="1" dirty="0">
                <a:cs typeface="Calibri" panose="020F0502020204030204" pitchFamily="34" charset="0"/>
              </a:rPr>
              <a:t>Αυξητικός παράγοντας </a:t>
            </a:r>
          </a:p>
          <a:p>
            <a:pPr lvl="1" eaLnBrk="1" hangingPunct="1">
              <a:buClr>
                <a:srgbClr val="CC0000"/>
              </a:buClr>
              <a:buFont typeface="Arial" panose="020B0604020202020204" pitchFamily="34" charset="0"/>
              <a:buNone/>
            </a:pPr>
            <a:r>
              <a:rPr lang="el-GR" altLang="el-GR" sz="1600" dirty="0">
                <a:cs typeface="Calibri" panose="020F0502020204030204" pitchFamily="34" charset="0"/>
              </a:rPr>
              <a:t>Υποστήριξη της </a:t>
            </a:r>
            <a:r>
              <a:rPr lang="el-GR" altLang="el-GR" sz="1600" dirty="0" err="1">
                <a:cs typeface="Calibri" panose="020F0502020204030204" pitchFamily="34" charset="0"/>
              </a:rPr>
              <a:t>βλεννογονίτιδος</a:t>
            </a:r>
            <a:endParaRPr lang="el-GR" altLang="el-GR" sz="1600" dirty="0">
              <a:cs typeface="Calibri" panose="020F0502020204030204" pitchFamily="34" charset="0"/>
            </a:endParaRPr>
          </a:p>
        </p:txBody>
      </p:sp>
      <p:sp>
        <p:nvSpPr>
          <p:cNvPr id="2" name="Θέση περιεχομένου 1">
            <a:extLst>
              <a:ext uri="{FF2B5EF4-FFF2-40B4-BE49-F238E27FC236}">
                <a16:creationId xmlns:a16="http://schemas.microsoft.com/office/drawing/2014/main" id="{361854DA-7B33-DC0C-DC03-ED500089AAD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000" dirty="0">
                <a:solidFill>
                  <a:srgbClr val="0070C0"/>
                </a:solidFill>
              </a:rPr>
              <a:t>Ensuring adequate venous access (central venous catheters, port systems, Ommaya reservoirs)</a:t>
            </a:r>
          </a:p>
          <a:p>
            <a:r>
              <a:rPr lang="en-US" sz="2000" dirty="0">
                <a:solidFill>
                  <a:srgbClr val="0070C0"/>
                </a:solidFill>
              </a:rPr>
              <a:t>Adequate antiemetic therapy</a:t>
            </a:r>
          </a:p>
          <a:p>
            <a:r>
              <a:rPr lang="en-US" sz="2000" dirty="0">
                <a:solidFill>
                  <a:srgbClr val="0070C0"/>
                </a:solidFill>
              </a:rPr>
              <a:t>Prevention of tumor lysis syndrome (hydration, alkalinization, allopurinol, </a:t>
            </a:r>
            <a:r>
              <a:rPr lang="en-US" sz="2000" dirty="0" err="1">
                <a:solidFill>
                  <a:srgbClr val="0070C0"/>
                </a:solidFill>
              </a:rPr>
              <a:t>rasburicase</a:t>
            </a:r>
            <a:r>
              <a:rPr lang="en-US" sz="2000" dirty="0">
                <a:solidFill>
                  <a:srgbClr val="0070C0"/>
                </a:solidFill>
              </a:rPr>
              <a:t>)</a:t>
            </a:r>
          </a:p>
          <a:p>
            <a:r>
              <a:rPr lang="en-US" sz="2000" dirty="0">
                <a:solidFill>
                  <a:srgbClr val="0070C0"/>
                </a:solidFill>
              </a:rPr>
              <a:t>Support during myelotoxic phase (antibiotic/antifungal prophylaxis, growth factors, mucositis management)</a:t>
            </a:r>
          </a:p>
          <a:p>
            <a:endParaRPr lang="el-GR" dirty="0"/>
          </a:p>
        </p:txBody>
      </p:sp>
    </p:spTree>
  </p:cSld>
  <p:clrMapOvr>
    <a:masterClrMapping/>
  </p:clrMapOvr>
  <p:transition>
    <p:random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11A705A-EB50-E0B5-68C7-C178EBA2E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                Supportive Care II</a:t>
            </a:r>
            <a:endParaRPr lang="el-GR" dirty="0"/>
          </a:p>
        </p:txBody>
      </p:sp>
      <p:sp>
        <p:nvSpPr>
          <p:cNvPr id="75778" name="Rectangle 3">
            <a:extLst>
              <a:ext uri="{FF2B5EF4-FFF2-40B4-BE49-F238E27FC236}">
                <a16:creationId xmlns:a16="http://schemas.microsoft.com/office/drawing/2014/main" id="{65538D4B-0332-0196-5437-ADD82D0DFA2D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l-GR" altLang="el-GR" sz="1600" dirty="0">
                <a:cs typeface="Calibri" panose="020F0502020204030204" pitchFamily="34" charset="0"/>
              </a:rPr>
              <a:t>Υποστήριξη της </a:t>
            </a:r>
            <a:r>
              <a:rPr lang="el-GR" altLang="el-GR" sz="1600" dirty="0" err="1">
                <a:cs typeface="Calibri" panose="020F0502020204030204" pitchFamily="34" charset="0"/>
              </a:rPr>
              <a:t>ανοσοκαταστολής</a:t>
            </a:r>
            <a:endParaRPr lang="el-GR" altLang="el-GR" sz="1600" dirty="0">
              <a:cs typeface="Calibri" panose="020F0502020204030204" pitchFamily="34" charset="0"/>
            </a:endParaRPr>
          </a:p>
          <a:p>
            <a:pPr lvl="2" eaLnBrk="1" hangingPunct="1">
              <a:spcBef>
                <a:spcPts val="300"/>
              </a:spcBef>
              <a:buClr>
                <a:srgbClr val="CC0000"/>
              </a:buClr>
              <a:buFont typeface="Arial" panose="020B0604020202020204" pitchFamily="34" charset="0"/>
              <a:buNone/>
            </a:pPr>
            <a:r>
              <a:rPr lang="el-GR" altLang="el-GR" sz="1100" i="1" dirty="0">
                <a:cs typeface="Calibri" panose="020F0502020204030204" pitchFamily="34" charset="0"/>
              </a:rPr>
              <a:t>Πρωτογενής ή δευτερογενής </a:t>
            </a:r>
            <a:r>
              <a:rPr lang="el-GR" altLang="el-GR" sz="1100" i="1" dirty="0" err="1">
                <a:cs typeface="Calibri" panose="020F0502020204030204" pitchFamily="34" charset="0"/>
              </a:rPr>
              <a:t>αντιμυκητιασική</a:t>
            </a:r>
            <a:r>
              <a:rPr lang="el-GR" altLang="el-GR" sz="1100" i="1" dirty="0">
                <a:cs typeface="Calibri" panose="020F0502020204030204" pitchFamily="34" charset="0"/>
              </a:rPr>
              <a:t> προφύλαξη</a:t>
            </a:r>
          </a:p>
          <a:p>
            <a:pPr lvl="2" eaLnBrk="1" hangingPunct="1">
              <a:spcBef>
                <a:spcPts val="300"/>
              </a:spcBef>
              <a:buClr>
                <a:srgbClr val="CC0000"/>
              </a:buClr>
              <a:buFont typeface="Arial" panose="020B0604020202020204" pitchFamily="34" charset="0"/>
              <a:buNone/>
            </a:pPr>
            <a:r>
              <a:rPr lang="el-GR" altLang="el-GR" sz="1100" i="1" dirty="0">
                <a:cs typeface="Calibri" panose="020F0502020204030204" pitchFamily="34" charset="0"/>
              </a:rPr>
              <a:t>Προφύλαξη από </a:t>
            </a:r>
            <a:r>
              <a:rPr lang="en-US" altLang="el-GR" sz="1100" i="1" dirty="0" err="1">
                <a:cs typeface="Calibri" panose="020F0502020204030204" pitchFamily="34" charset="0"/>
              </a:rPr>
              <a:t>Pneumocyctis</a:t>
            </a:r>
            <a:r>
              <a:rPr lang="en-US" altLang="el-GR" sz="1100" i="1" dirty="0">
                <a:cs typeface="Calibri" panose="020F0502020204030204" pitchFamily="34" charset="0"/>
              </a:rPr>
              <a:t> Carinii</a:t>
            </a:r>
          </a:p>
          <a:p>
            <a:pPr lvl="2" eaLnBrk="1" hangingPunct="1">
              <a:spcBef>
                <a:spcPts val="300"/>
              </a:spcBef>
              <a:buClr>
                <a:srgbClr val="CC0000"/>
              </a:buClr>
              <a:buFont typeface="Arial" panose="020B0604020202020204" pitchFamily="34" charset="0"/>
              <a:buNone/>
            </a:pPr>
            <a:r>
              <a:rPr lang="el-GR" altLang="el-GR" sz="1100" i="1" dirty="0">
                <a:cs typeface="Calibri" panose="020F0502020204030204" pitchFamily="34" charset="0"/>
              </a:rPr>
              <a:t>Προφύλαξη αναζωπύρωσης </a:t>
            </a:r>
            <a:r>
              <a:rPr lang="en-US" altLang="el-GR" sz="1100" i="1" dirty="0">
                <a:cs typeface="Calibri" panose="020F0502020204030204" pitchFamily="34" charset="0"/>
              </a:rPr>
              <a:t>VZV </a:t>
            </a:r>
            <a:r>
              <a:rPr lang="el-GR" altLang="el-GR" sz="1100" i="1" dirty="0">
                <a:cs typeface="Calibri" panose="020F0502020204030204" pitchFamily="34" charset="0"/>
              </a:rPr>
              <a:t>και </a:t>
            </a:r>
            <a:r>
              <a:rPr lang="en-US" altLang="el-GR" sz="1100" i="1" dirty="0">
                <a:cs typeface="Calibri" panose="020F0502020204030204" pitchFamily="34" charset="0"/>
              </a:rPr>
              <a:t>HBV </a:t>
            </a:r>
            <a:r>
              <a:rPr lang="el-GR" altLang="el-GR" sz="1100" i="1" dirty="0">
                <a:cs typeface="Calibri" panose="020F0502020204030204" pitchFamily="34" charset="0"/>
              </a:rPr>
              <a:t>λοίμωξης</a:t>
            </a:r>
          </a:p>
          <a:p>
            <a:pPr lvl="2" eaLnBrk="1" hangingPunct="1">
              <a:spcBef>
                <a:spcPts val="300"/>
              </a:spcBef>
              <a:buClr>
                <a:srgbClr val="CC0000"/>
              </a:buClr>
              <a:buFont typeface="Arial" panose="020B0604020202020204" pitchFamily="34" charset="0"/>
              <a:buNone/>
            </a:pPr>
            <a:r>
              <a:rPr lang="el-GR" altLang="el-GR" sz="1100" i="1" dirty="0">
                <a:cs typeface="Calibri" panose="020F0502020204030204" pitchFamily="34" charset="0"/>
              </a:rPr>
              <a:t>Ενδοφλέβια γ-σφαιρίνη</a:t>
            </a:r>
          </a:p>
          <a:p>
            <a:pPr eaLnBrk="1" hangingPunct="1"/>
            <a:r>
              <a:rPr lang="el-GR" altLang="el-GR" sz="1600" dirty="0">
                <a:cs typeface="Calibri" panose="020F0502020204030204" pitchFamily="34" charset="0"/>
              </a:rPr>
              <a:t>Μεταγγίσεις παραγώγων αίματος</a:t>
            </a:r>
            <a:endParaRPr lang="en-US" altLang="el-GR" sz="1600" dirty="0">
              <a:cs typeface="Calibri" panose="020F0502020204030204" pitchFamily="34" charset="0"/>
            </a:endParaRPr>
          </a:p>
          <a:p>
            <a:pPr lvl="2" eaLnBrk="1" hangingPunct="1">
              <a:spcBef>
                <a:spcPts val="300"/>
              </a:spcBef>
              <a:buClr>
                <a:srgbClr val="CC0000"/>
              </a:buClr>
              <a:buFont typeface="Arial" panose="020B0604020202020204" pitchFamily="34" charset="0"/>
              <a:buNone/>
            </a:pPr>
            <a:r>
              <a:rPr lang="el-GR" altLang="el-GR" sz="1100" i="1" dirty="0">
                <a:cs typeface="Calibri" panose="020F0502020204030204" pitchFamily="34" charset="0"/>
              </a:rPr>
              <a:t>Ακτινοβολημένα παράγωγα σε </a:t>
            </a:r>
            <a:r>
              <a:rPr lang="el-GR" altLang="el-GR" sz="1100" i="1" dirty="0" err="1">
                <a:cs typeface="Calibri" panose="020F0502020204030204" pitchFamily="34" charset="0"/>
              </a:rPr>
              <a:t>αλλομεταμοσχευμένους</a:t>
            </a:r>
            <a:r>
              <a:rPr lang="el-GR" altLang="el-GR" sz="1100" i="1" dirty="0">
                <a:cs typeface="Calibri" panose="020F0502020204030204" pitchFamily="34" charset="0"/>
              </a:rPr>
              <a:t> ασθενείς            ή σε όσους έχουν </a:t>
            </a:r>
            <a:r>
              <a:rPr lang="en-US" altLang="el-GR" sz="1100" i="1" dirty="0">
                <a:cs typeface="Calibri" panose="020F0502020204030204" pitchFamily="34" charset="0"/>
              </a:rPr>
              <a:t>CD4+ </a:t>
            </a:r>
            <a:r>
              <a:rPr lang="el-GR" altLang="el-GR" sz="1100" i="1" dirty="0">
                <a:cs typeface="Calibri" panose="020F0502020204030204" pitchFamily="34" charset="0"/>
              </a:rPr>
              <a:t>λεμφοκύτταρα &lt; 200/μ</a:t>
            </a:r>
            <a:r>
              <a:rPr lang="en-US" altLang="el-GR" sz="1100" i="1" dirty="0">
                <a:cs typeface="Calibri" panose="020F0502020204030204" pitchFamily="34" charset="0"/>
              </a:rPr>
              <a:t>l</a:t>
            </a:r>
            <a:r>
              <a:rPr lang="el-GR" altLang="el-GR" sz="1100" i="1" dirty="0">
                <a:cs typeface="Calibri" panose="020F0502020204030204" pitchFamily="34" charset="0"/>
              </a:rPr>
              <a:t> </a:t>
            </a:r>
          </a:p>
          <a:p>
            <a:pPr eaLnBrk="1" hangingPunct="1">
              <a:spcBef>
                <a:spcPts val="300"/>
              </a:spcBef>
            </a:pPr>
            <a:r>
              <a:rPr lang="el-GR" altLang="el-GR" sz="1600" dirty="0" err="1">
                <a:cs typeface="Calibri" panose="020F0502020204030204" pitchFamily="34" charset="0"/>
              </a:rPr>
              <a:t>Γαστροπροστασία</a:t>
            </a:r>
            <a:r>
              <a:rPr lang="el-GR" altLang="el-GR" sz="1600" dirty="0">
                <a:cs typeface="Calibri" panose="020F0502020204030204" pitchFamily="34" charset="0"/>
              </a:rPr>
              <a:t>  </a:t>
            </a:r>
            <a:r>
              <a:rPr lang="el-GR" altLang="el-GR" sz="1200" i="1" dirty="0">
                <a:cs typeface="Calibri" panose="020F0502020204030204" pitchFamily="34" charset="0"/>
              </a:rPr>
              <a:t>(αναστολείς αντλίας πρωτονίων)</a:t>
            </a:r>
            <a:endParaRPr lang="el-GR" altLang="el-GR" sz="2100" dirty="0">
              <a:cs typeface="Calibri" panose="020F0502020204030204" pitchFamily="34" charset="0"/>
            </a:endParaRPr>
          </a:p>
          <a:p>
            <a:pPr eaLnBrk="1" hangingPunct="1">
              <a:spcBef>
                <a:spcPts val="300"/>
              </a:spcBef>
            </a:pPr>
            <a:r>
              <a:rPr lang="el-GR" altLang="el-GR" sz="1600" dirty="0" err="1">
                <a:cs typeface="Calibri" panose="020F0502020204030204" pitchFamily="34" charset="0"/>
              </a:rPr>
              <a:t>Κυτταροπροστατευτικοί</a:t>
            </a:r>
            <a:r>
              <a:rPr lang="el-GR" altLang="el-GR" sz="1600" dirty="0">
                <a:cs typeface="Calibri" panose="020F0502020204030204" pitchFamily="34" charset="0"/>
              </a:rPr>
              <a:t> παράγοντες</a:t>
            </a:r>
          </a:p>
          <a:p>
            <a:pPr lvl="2" eaLnBrk="1" hangingPunct="1">
              <a:spcBef>
                <a:spcPts val="300"/>
              </a:spcBef>
              <a:buClr>
                <a:srgbClr val="CC0000"/>
              </a:buClr>
              <a:buFont typeface="Arial" panose="020B0604020202020204" pitchFamily="34" charset="0"/>
              <a:buNone/>
            </a:pPr>
            <a:r>
              <a:rPr lang="el-GR" altLang="el-GR" sz="1100" i="1" dirty="0">
                <a:cs typeface="Calibri" panose="020F0502020204030204" pitchFamily="34" charset="0"/>
              </a:rPr>
              <a:t>Αντιοξειδωτικά, βιταμίνη Ε, </a:t>
            </a:r>
            <a:r>
              <a:rPr lang="el-GR" altLang="el-GR" sz="1100" i="1" dirty="0" err="1">
                <a:cs typeface="Calibri" panose="020F0502020204030204" pitchFamily="34" charset="0"/>
              </a:rPr>
              <a:t>φυλικό</a:t>
            </a:r>
            <a:r>
              <a:rPr lang="el-GR" altLang="el-GR" sz="1100" i="1" dirty="0">
                <a:cs typeface="Calibri" panose="020F0502020204030204" pitchFamily="34" charset="0"/>
              </a:rPr>
              <a:t> οξύ</a:t>
            </a:r>
          </a:p>
          <a:p>
            <a:pPr eaLnBrk="1" hangingPunct="1">
              <a:spcBef>
                <a:spcPts val="300"/>
              </a:spcBef>
            </a:pPr>
            <a:r>
              <a:rPr lang="el-GR" altLang="el-GR" sz="1600" dirty="0" err="1">
                <a:cs typeface="Calibri" panose="020F0502020204030204" pitchFamily="34" charset="0"/>
              </a:rPr>
              <a:t>Καρδιοπροστασία</a:t>
            </a:r>
            <a:endParaRPr lang="en-US" altLang="el-GR" sz="1600" dirty="0">
              <a:cs typeface="Calibri" panose="020F0502020204030204" pitchFamily="34" charset="0"/>
            </a:endParaRPr>
          </a:p>
          <a:p>
            <a:pPr lvl="2" eaLnBrk="1" hangingPunct="1">
              <a:spcBef>
                <a:spcPts val="300"/>
              </a:spcBef>
              <a:buClr>
                <a:srgbClr val="CC0000"/>
              </a:buClr>
              <a:buFont typeface="Arial" panose="020B0604020202020204" pitchFamily="34" charset="0"/>
              <a:buNone/>
            </a:pPr>
            <a:r>
              <a:rPr lang="el-GR" altLang="el-GR" sz="1100" i="1" dirty="0" err="1">
                <a:cs typeface="Calibri" panose="020F0502020204030204" pitchFamily="34" charset="0"/>
              </a:rPr>
              <a:t>Λιποσωμιακά</a:t>
            </a:r>
            <a:r>
              <a:rPr lang="el-GR" altLang="el-GR" sz="1100" i="1" dirty="0">
                <a:cs typeface="Calibri" panose="020F0502020204030204" pitchFamily="34" charset="0"/>
              </a:rPr>
              <a:t> σκευάσματα </a:t>
            </a:r>
            <a:r>
              <a:rPr lang="el-GR" altLang="el-GR" sz="1100" i="1" dirty="0" err="1">
                <a:cs typeface="Calibri" panose="020F0502020204030204" pitchFamily="34" charset="0"/>
              </a:rPr>
              <a:t>ανθρακυκλινών</a:t>
            </a:r>
            <a:endParaRPr lang="el-GR" altLang="el-GR" sz="1100" i="1" dirty="0">
              <a:cs typeface="Calibri" panose="020F0502020204030204" pitchFamily="34" charset="0"/>
            </a:endParaRPr>
          </a:p>
          <a:p>
            <a:pPr lvl="2" eaLnBrk="1" hangingPunct="1">
              <a:spcBef>
                <a:spcPts val="300"/>
              </a:spcBef>
              <a:buClr>
                <a:srgbClr val="CC0000"/>
              </a:buClr>
              <a:buFont typeface="Arial" panose="020B0604020202020204" pitchFamily="34" charset="0"/>
              <a:buNone/>
            </a:pPr>
            <a:r>
              <a:rPr lang="el-GR" altLang="el-GR" sz="1100" i="1" dirty="0" err="1">
                <a:cs typeface="Calibri" panose="020F0502020204030204" pitchFamily="34" charset="0"/>
              </a:rPr>
              <a:t>Δεξραζοξάνη</a:t>
            </a:r>
            <a:endParaRPr lang="el-GR" altLang="el-GR" sz="1100" i="1" dirty="0">
              <a:cs typeface="Calibri" panose="020F0502020204030204" pitchFamily="34" charset="0"/>
            </a:endParaRPr>
          </a:p>
          <a:p>
            <a:pPr lvl="2" eaLnBrk="1" hangingPunct="1">
              <a:spcBef>
                <a:spcPts val="300"/>
              </a:spcBef>
              <a:buClr>
                <a:srgbClr val="CC0000"/>
              </a:buClr>
              <a:buFont typeface="Arial" panose="020B0604020202020204" pitchFamily="34" charset="0"/>
              <a:buNone/>
            </a:pPr>
            <a:endParaRPr lang="el-GR" altLang="el-GR" sz="1100" i="1" dirty="0">
              <a:solidFill>
                <a:srgbClr val="0000B0"/>
              </a:solidFill>
              <a:cs typeface="Calibri" panose="020F0502020204030204" pitchFamily="34" charset="0"/>
            </a:endParaRPr>
          </a:p>
          <a:p>
            <a:pPr eaLnBrk="1" hangingPunct="1">
              <a:spcBef>
                <a:spcPts val="300"/>
              </a:spcBef>
            </a:pPr>
            <a:r>
              <a:rPr lang="el-GR" altLang="el-GR" sz="1200" dirty="0">
                <a:cs typeface="Calibri" panose="020F0502020204030204" pitchFamily="34" charset="0"/>
              </a:rPr>
              <a:t>Προφύλαξη </a:t>
            </a:r>
            <a:r>
              <a:rPr lang="el-GR" altLang="el-GR" sz="1200" dirty="0" err="1">
                <a:cs typeface="Calibri" panose="020F0502020204030204" pitchFamily="34" charset="0"/>
              </a:rPr>
              <a:t>γονάδων</a:t>
            </a:r>
            <a:endParaRPr lang="el-GR" altLang="el-GR" sz="1200" dirty="0">
              <a:cs typeface="Calibri" panose="020F0502020204030204" pitchFamily="34" charset="0"/>
            </a:endParaRPr>
          </a:p>
          <a:p>
            <a:pPr lvl="1" eaLnBrk="1" hangingPunct="1">
              <a:spcBef>
                <a:spcPts val="300"/>
              </a:spcBef>
              <a:buFont typeface="Arial" panose="020B0604020202020204" pitchFamily="34" charset="0"/>
              <a:buNone/>
            </a:pPr>
            <a:r>
              <a:rPr lang="el-GR" altLang="el-GR" sz="1400" dirty="0">
                <a:cs typeface="Calibri" panose="020F0502020204030204" pitchFamily="34" charset="0"/>
              </a:rPr>
              <a:t> </a:t>
            </a:r>
            <a:r>
              <a:rPr lang="en-US" altLang="el-GR" sz="1200" i="1" dirty="0">
                <a:cs typeface="Calibri" panose="020F0502020204030204" pitchFamily="34" charset="0"/>
              </a:rPr>
              <a:t>GNRH </a:t>
            </a:r>
            <a:r>
              <a:rPr lang="el-GR" altLang="el-GR" sz="1200" i="1" dirty="0">
                <a:cs typeface="Calibri" panose="020F0502020204030204" pitchFamily="34" charset="0"/>
              </a:rPr>
              <a:t>ανάλογα</a:t>
            </a:r>
            <a:endParaRPr lang="el-GR" altLang="el-GR" sz="1400" i="1" dirty="0">
              <a:cs typeface="Calibri" panose="020F050202020403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84B4F7E-8DCD-2C19-91F6-F2394D6118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7984" y="1825624"/>
            <a:ext cx="4087366" cy="4772025"/>
          </a:xfrm>
        </p:spPr>
        <p:txBody>
          <a:bodyPr/>
          <a:lstStyle/>
          <a:p>
            <a:pPr marL="228600" marR="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Prophylaxis:</a:t>
            </a:r>
          </a:p>
          <a:p>
            <a:pPr marL="228600" marR="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Immunosuppression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Antifungal agents (primary/secondary)</a:t>
            </a:r>
          </a:p>
          <a:p>
            <a:pPr marL="228600" marR="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Pneumocystis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jirovecii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Reactivation of VZV and HBV</a:t>
            </a:r>
          </a:p>
          <a:p>
            <a:pPr marL="228600" marR="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IV immunoglobulin</a:t>
            </a:r>
          </a:p>
          <a:p>
            <a:pPr marL="228600" marR="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Blood product transfusions (irradiated if needed)</a:t>
            </a:r>
          </a:p>
          <a:p>
            <a:pPr marL="228600" marR="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Gastroprotection (PPIs)</a:t>
            </a:r>
          </a:p>
          <a:p>
            <a:pPr marL="228600" marR="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Cytoprotective agents</a:t>
            </a:r>
          </a:p>
          <a:p>
            <a:pPr marL="228600" marR="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Cardioprotection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(liposomal anthracyclines, dexrazoxane)</a:t>
            </a:r>
          </a:p>
          <a:p>
            <a:pPr marL="228600" marR="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Gonadal protection (GnRH analogues)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endParaRPr lang="el-GR" dirty="0"/>
          </a:p>
        </p:txBody>
      </p:sp>
      <p:sp>
        <p:nvSpPr>
          <p:cNvPr id="75779" name="Rectangle 4">
            <a:extLst>
              <a:ext uri="{FF2B5EF4-FFF2-40B4-BE49-F238E27FC236}">
                <a16:creationId xmlns:a16="http://schemas.microsoft.com/office/drawing/2014/main" id="{505542C2-0161-FDB6-223A-0624D38E86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538" y="260350"/>
            <a:ext cx="6635750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l-GR" altLang="el-GR" sz="3200" dirty="0">
                <a:solidFill>
                  <a:srgbClr val="330066"/>
                </a:solidFill>
                <a:cs typeface="Calibri" panose="020F0502020204030204" pitchFamily="34" charset="0"/>
              </a:rPr>
              <a:t>Υποστηρικτική</a:t>
            </a:r>
            <a:r>
              <a:rPr lang="el-GR" altLang="el-GR" sz="3200" b="1" dirty="0">
                <a:solidFill>
                  <a:srgbClr val="330066"/>
                </a:solidFill>
                <a:cs typeface="Calibri" panose="020F0502020204030204" pitchFamily="34" charset="0"/>
              </a:rPr>
              <a:t> </a:t>
            </a:r>
            <a:r>
              <a:rPr lang="el-GR" altLang="el-GR" sz="3200" dirty="0">
                <a:solidFill>
                  <a:srgbClr val="330066"/>
                </a:solidFill>
                <a:cs typeface="Calibri" panose="020F0502020204030204" pitchFamily="34" charset="0"/>
              </a:rPr>
              <a:t>αγωγή ΙΙ.</a:t>
            </a:r>
          </a:p>
        </p:txBody>
      </p:sp>
    </p:spTree>
  </p:cSld>
  <p:clrMapOvr>
    <a:masterClrMapping/>
  </p:clrMapOvr>
  <p:transition>
    <p:random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Τίτλος 1">
            <a:extLst>
              <a:ext uri="{FF2B5EF4-FFF2-40B4-BE49-F238E27FC236}">
                <a16:creationId xmlns:a16="http://schemas.microsoft.com/office/drawing/2014/main" id="{2E6AD5E6-F6F8-2684-E4E8-5D66E51338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-171400"/>
            <a:ext cx="7886700" cy="1325563"/>
          </a:xfrm>
        </p:spPr>
        <p:txBody>
          <a:bodyPr/>
          <a:lstStyle/>
          <a:p>
            <a:r>
              <a:rPr lang="el-GR" altLang="el-GR" sz="2400" b="1" u="sng" dirty="0">
                <a:solidFill>
                  <a:srgbClr val="000000"/>
                </a:solidFill>
                <a:cs typeface="Times New Roman" panose="02020603050405020304" pitchFamily="18" charset="0"/>
              </a:rPr>
              <a:t>Προβλήματα που σχετίζονται με τη χημειοθεραπεία</a:t>
            </a:r>
            <a:br>
              <a:rPr lang="el-GR" altLang="el-GR" sz="2400" b="1" u="sng" dirty="0">
                <a:solidFill>
                  <a:srgbClr val="000000"/>
                </a:solidFill>
                <a:cs typeface="Times New Roman" panose="02020603050405020304" pitchFamily="18" charset="0"/>
              </a:rPr>
            </a:br>
            <a:r>
              <a:rPr lang="el-GR" altLang="el-GR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τοξικότητα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Chemotherapy-Related Toxicity</a:t>
            </a:r>
            <a:endParaRPr lang="el-GR" altLang="el-GR" dirty="0"/>
          </a:p>
        </p:txBody>
      </p:sp>
      <p:sp>
        <p:nvSpPr>
          <p:cNvPr id="76803" name="Θέση περιεχομένου 2">
            <a:extLst>
              <a:ext uri="{FF2B5EF4-FFF2-40B4-BE49-F238E27FC236}">
                <a16:creationId xmlns:a16="http://schemas.microsoft.com/office/drawing/2014/main" id="{16155758-1E2C-611C-C4C1-4D105D74AD8A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179512" y="1556792"/>
            <a:ext cx="4335338" cy="5015458"/>
          </a:xfrm>
        </p:spPr>
        <p:txBody>
          <a:bodyPr/>
          <a:lstStyle/>
          <a:p>
            <a:pPr marL="0" indent="0" defTabSz="45720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l-GR" altLang="el-GR" sz="1200" dirty="0">
                <a:solidFill>
                  <a:srgbClr val="595959"/>
                </a:solidFill>
                <a:latin typeface="Arial" panose="020B0604020202020204" pitchFamily="34" charset="0"/>
              </a:rPr>
              <a:t>Η  κλασσική χημειοθεραπεία δεν είναι ειδική μόνο για τα καρκινικά κύτταρα</a:t>
            </a:r>
            <a:r>
              <a:rPr lang="el-GR" altLang="el-GR" sz="14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endParaRPr lang="el-GR" altLang="el-GR" sz="1400" dirty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 marL="0" indent="0" defTabSz="45720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l-GR" altLang="el-GR" sz="1400" dirty="0">
                <a:solidFill>
                  <a:srgbClr val="FF0000"/>
                </a:solidFill>
                <a:cs typeface="Times New Roman" panose="02020603050405020304" pitchFamily="18" charset="0"/>
              </a:rPr>
              <a:t>Προσβάλλει και τα φυσιολογικά κύτταρα ιδιαίτερα αυτά  που πολλαπλασιάζονται γρήγορα</a:t>
            </a:r>
            <a:r>
              <a:rPr lang="el-GR" altLang="el-GR" sz="1400" dirty="0">
                <a:solidFill>
                  <a:srgbClr val="000000"/>
                </a:solidFill>
              </a:rPr>
              <a:t>.</a:t>
            </a:r>
            <a:endParaRPr lang="el-GR" altLang="el-GR" sz="1200" dirty="0">
              <a:solidFill>
                <a:srgbClr val="595959"/>
              </a:solidFill>
              <a:latin typeface="Arial" panose="020B0604020202020204" pitchFamily="34" charset="0"/>
            </a:endParaRPr>
          </a:p>
          <a:p>
            <a:pPr marL="0" indent="0" defTabSz="45720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l-GR" sz="1200" dirty="0">
                <a:solidFill>
                  <a:srgbClr val="595959"/>
                </a:solidFill>
                <a:latin typeface="Arial" panose="020B0604020202020204" pitchFamily="34" charset="0"/>
              </a:rPr>
              <a:t>I</a:t>
            </a:r>
            <a:r>
              <a:rPr lang="el-GR" altLang="el-GR" sz="1200" dirty="0" err="1">
                <a:solidFill>
                  <a:srgbClr val="595959"/>
                </a:solidFill>
                <a:latin typeface="Arial" panose="020B0604020202020204" pitchFamily="34" charset="0"/>
              </a:rPr>
              <a:t>διαίτερα</a:t>
            </a:r>
            <a:r>
              <a:rPr lang="el-GR" altLang="el-GR" sz="1200" dirty="0">
                <a:solidFill>
                  <a:srgbClr val="595959"/>
                </a:solidFill>
                <a:latin typeface="Arial" panose="020B0604020202020204" pitchFamily="34" charset="0"/>
              </a:rPr>
              <a:t> ευαίσθητα: </a:t>
            </a:r>
          </a:p>
          <a:p>
            <a:pPr marL="342900" lvl="1" indent="0" defTabSz="457200">
              <a:lnSpc>
                <a:spcPct val="100000"/>
              </a:lnSpc>
              <a:spcBef>
                <a:spcPct val="0"/>
              </a:spcBef>
            </a:pPr>
            <a:r>
              <a:rPr lang="el-GR" altLang="el-GR" sz="1200" dirty="0">
                <a:solidFill>
                  <a:srgbClr val="595959"/>
                </a:solidFill>
                <a:latin typeface="Arial" panose="020B0604020202020204" pitchFamily="34" charset="0"/>
              </a:rPr>
              <a:t>Μυελός των οστών </a:t>
            </a:r>
            <a:endParaRPr lang="el-GR" altLang="el-GR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342900" lvl="1" indent="0" defTabSz="457200">
              <a:lnSpc>
                <a:spcPct val="100000"/>
              </a:lnSpc>
              <a:spcBef>
                <a:spcPct val="0"/>
              </a:spcBef>
            </a:pPr>
            <a:r>
              <a:rPr lang="el-GR" altLang="el-GR" sz="1200" dirty="0">
                <a:solidFill>
                  <a:srgbClr val="595959"/>
                </a:solidFill>
                <a:latin typeface="Arial" panose="020B0604020202020204" pitchFamily="34" charset="0"/>
              </a:rPr>
              <a:t>Θύλακες των τριχών</a:t>
            </a:r>
            <a:endParaRPr lang="el-GR" altLang="el-GR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342900" lvl="1" indent="0" defTabSz="457200">
              <a:lnSpc>
                <a:spcPct val="100000"/>
              </a:lnSpc>
              <a:spcBef>
                <a:spcPct val="0"/>
              </a:spcBef>
            </a:pPr>
            <a:r>
              <a:rPr lang="el-GR" altLang="el-GR" sz="1200" dirty="0">
                <a:solidFill>
                  <a:srgbClr val="595959"/>
                </a:solidFill>
                <a:latin typeface="Arial" panose="020B0604020202020204" pitchFamily="34" charset="0"/>
              </a:rPr>
              <a:t>Βλεννογόνος του πεπτικού συστήματος (</a:t>
            </a:r>
            <a:r>
              <a:rPr lang="el-GR" altLang="el-GR" sz="1100" i="1" dirty="0">
                <a:solidFill>
                  <a:srgbClr val="595959"/>
                </a:solidFill>
                <a:latin typeface="Arial" panose="020B0604020202020204" pitchFamily="34" charset="0"/>
              </a:rPr>
              <a:t>από το</a:t>
            </a:r>
            <a:endParaRPr lang="el-GR" altLang="el-GR" sz="1100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342900" lvl="1" indent="0" defTabSz="45720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l-GR" altLang="el-GR" sz="1100" i="1" dirty="0">
                <a:solidFill>
                  <a:srgbClr val="595959"/>
                </a:solidFill>
                <a:latin typeface="Arial" panose="020B0604020202020204" pitchFamily="34" charset="0"/>
              </a:rPr>
              <a:t>στόμα έως το ορθό)</a:t>
            </a:r>
            <a:endParaRPr lang="en-US" altLang="el-GR" sz="1100" i="1" dirty="0">
              <a:solidFill>
                <a:srgbClr val="595959"/>
              </a:solidFill>
              <a:latin typeface="Arial" panose="020B0604020202020204" pitchFamily="34" charset="0"/>
            </a:endParaRPr>
          </a:p>
          <a:p>
            <a:r>
              <a:rPr lang="el-GR" altLang="el-GR" sz="1200" dirty="0"/>
              <a:t>Μυελοκαταστολή </a:t>
            </a:r>
          </a:p>
          <a:p>
            <a:r>
              <a:rPr lang="el-GR" altLang="el-GR" sz="1200" dirty="0" err="1"/>
              <a:t>Βλεννογονίτιδα</a:t>
            </a:r>
            <a:endParaRPr lang="el-GR" altLang="el-GR" sz="1200" dirty="0"/>
          </a:p>
          <a:p>
            <a:r>
              <a:rPr lang="el-GR" altLang="el-GR" sz="1200" dirty="0"/>
              <a:t>Ναυτία και έμετος</a:t>
            </a:r>
          </a:p>
          <a:p>
            <a:r>
              <a:rPr lang="el-GR" altLang="el-GR" sz="1200" dirty="0"/>
              <a:t>Αλωπεκία</a:t>
            </a:r>
          </a:p>
          <a:p>
            <a:r>
              <a:rPr lang="el-GR" altLang="el-GR" sz="1200" dirty="0" err="1"/>
              <a:t>Νεφροτοξικότητα</a:t>
            </a:r>
            <a:endParaRPr lang="el-GR" altLang="el-GR" sz="1200" dirty="0"/>
          </a:p>
          <a:p>
            <a:r>
              <a:rPr lang="el-GR" altLang="el-GR" sz="1200" dirty="0" err="1"/>
              <a:t>Συνδρομο</a:t>
            </a:r>
            <a:r>
              <a:rPr lang="el-GR" altLang="el-GR" sz="1200" dirty="0"/>
              <a:t> απρόσφορης έκκρισης </a:t>
            </a:r>
            <a:r>
              <a:rPr lang="el-GR" altLang="el-GR" sz="1200" dirty="0" err="1"/>
              <a:t>αντιδιουρητικής</a:t>
            </a:r>
            <a:r>
              <a:rPr lang="el-GR" altLang="el-GR" sz="1200" dirty="0"/>
              <a:t> ορμόνης</a:t>
            </a:r>
          </a:p>
          <a:p>
            <a:r>
              <a:rPr lang="el-GR" altLang="el-GR" sz="1200" dirty="0" err="1"/>
              <a:t>Ηπατοτοξικότητα</a:t>
            </a:r>
            <a:endParaRPr lang="el-GR" altLang="el-GR" sz="1200" dirty="0"/>
          </a:p>
          <a:p>
            <a:r>
              <a:rPr lang="el-GR" altLang="el-GR" sz="1200" dirty="0" err="1"/>
              <a:t>Καρδιοτοξικότητα</a:t>
            </a:r>
            <a:endParaRPr lang="el-GR" altLang="el-GR" sz="1200" dirty="0"/>
          </a:p>
          <a:p>
            <a:r>
              <a:rPr lang="el-GR" altLang="el-GR" sz="1200" dirty="0" err="1"/>
              <a:t>Νευροτοξικότητα</a:t>
            </a:r>
            <a:endParaRPr lang="el-GR" altLang="el-GR" sz="1200" dirty="0"/>
          </a:p>
          <a:p>
            <a:r>
              <a:rPr lang="el-GR" altLang="el-GR" sz="1200" dirty="0"/>
              <a:t>Υπερευαισθησία</a:t>
            </a:r>
          </a:p>
          <a:p>
            <a:r>
              <a:rPr lang="el-GR" altLang="el-GR" sz="1200" dirty="0"/>
              <a:t>Νέκρωση δέρματος από </a:t>
            </a:r>
            <a:r>
              <a:rPr lang="el-GR" altLang="el-GR" sz="1200" dirty="0" err="1"/>
              <a:t>εξαγγείωση</a:t>
            </a:r>
            <a:endParaRPr lang="el-GR" altLang="el-GR" sz="1200" dirty="0"/>
          </a:p>
          <a:p>
            <a:pPr marL="342900" lvl="1" indent="0" defTabSz="45720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l-GR" altLang="el-GR" sz="1100" i="1" dirty="0"/>
          </a:p>
        </p:txBody>
      </p:sp>
      <p:sp>
        <p:nvSpPr>
          <p:cNvPr id="76804" name="Θέση περιεχομένου 3">
            <a:extLst>
              <a:ext uri="{FF2B5EF4-FFF2-40B4-BE49-F238E27FC236}">
                <a16:creationId xmlns:a16="http://schemas.microsoft.com/office/drawing/2014/main" id="{6D842B65-D8C7-B21F-A4C5-8AA2E0284280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4629150" y="1357313"/>
            <a:ext cx="3886200" cy="5214937"/>
          </a:xfrm>
        </p:spPr>
        <p:txBody>
          <a:bodyPr/>
          <a:lstStyle/>
          <a:p>
            <a:pPr marL="171450" marR="0" lvl="0" indent="-171450" algn="l" defTabSz="685800" rtl="0" eaLnBrk="0" fontAlgn="base" latinLnBrk="0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Classical chemotherapy affects normal rapidly proliferating tissues:</a:t>
            </a:r>
          </a:p>
          <a:p>
            <a:pPr marL="171450" marR="0" lvl="0" indent="-171450" algn="l" defTabSz="685800" rtl="0" eaLnBrk="0" fontAlgn="base" latinLnBrk="0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Bone marrow</a:t>
            </a:r>
          </a:p>
          <a:p>
            <a:pPr marL="171450" marR="0" lvl="0" indent="-171450" algn="l" defTabSz="685800" rtl="0" eaLnBrk="0" fontAlgn="base" latinLnBrk="0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Hair follicles</a:t>
            </a:r>
          </a:p>
          <a:p>
            <a:pPr marL="171450" marR="0" lvl="0" indent="-171450" algn="l" defTabSz="685800" rtl="0" eaLnBrk="0" fontAlgn="base" latinLnBrk="0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Gastrointestinal mucosa</a:t>
            </a:r>
          </a:p>
          <a:p>
            <a:pPr marL="171450" marR="0" lvl="0" indent="-171450" algn="l" defTabSz="685800" rtl="0" eaLnBrk="0" fontAlgn="base" latinLnBrk="0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Common toxicities:</a:t>
            </a:r>
          </a:p>
          <a:p>
            <a:pPr marL="171450" marR="0" lvl="0" indent="-171450" algn="l" defTabSz="685800" rtl="0" eaLnBrk="0" fontAlgn="base" latinLnBrk="0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Myelosuppression</a:t>
            </a:r>
          </a:p>
          <a:p>
            <a:pPr marL="171450" marR="0" lvl="0" indent="-171450" algn="l" defTabSz="685800" rtl="0" eaLnBrk="0" fontAlgn="base" latinLnBrk="0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Mucositis</a:t>
            </a:r>
          </a:p>
          <a:p>
            <a:pPr marL="171450" marR="0" lvl="0" indent="-171450" algn="l" defTabSz="685800" rtl="0" eaLnBrk="0" fontAlgn="base" latinLnBrk="0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Nausea and vomiting</a:t>
            </a:r>
          </a:p>
          <a:p>
            <a:pPr marL="171450" marR="0" lvl="0" indent="-171450" algn="l" defTabSz="685800" rtl="0" eaLnBrk="0" fontAlgn="base" latinLnBrk="0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Alopecia</a:t>
            </a:r>
          </a:p>
          <a:p>
            <a:pPr marL="171450" marR="0" lvl="0" indent="-171450" algn="l" defTabSz="685800" rtl="0" eaLnBrk="0" fontAlgn="base" latinLnBrk="0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Nephrotoxicity</a:t>
            </a:r>
          </a:p>
          <a:p>
            <a:pPr marL="171450" marR="0" lvl="0" indent="-171450" algn="l" defTabSz="685800" rtl="0" eaLnBrk="0" fontAlgn="base" latinLnBrk="0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SIADH</a:t>
            </a:r>
          </a:p>
          <a:p>
            <a:pPr marL="171450" marR="0" lvl="0" indent="-171450" algn="l" defTabSz="685800" rtl="0" eaLnBrk="0" fontAlgn="base" latinLnBrk="0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Hepatotoxicity</a:t>
            </a:r>
          </a:p>
          <a:p>
            <a:pPr marL="171450" marR="0" lvl="0" indent="-171450" algn="l" defTabSz="685800" rtl="0" eaLnBrk="0" fontAlgn="base" latinLnBrk="0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Cardiotoxicity</a:t>
            </a:r>
          </a:p>
          <a:p>
            <a:pPr marL="171450" marR="0" lvl="0" indent="-171450" algn="l" defTabSz="685800" rtl="0" eaLnBrk="0" fontAlgn="base" latinLnBrk="0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Neurotoxicity</a:t>
            </a:r>
          </a:p>
          <a:p>
            <a:pPr marL="171450" marR="0" lvl="0" indent="-171450" algn="l" defTabSz="685800" rtl="0" eaLnBrk="0" fontAlgn="base" latinLnBrk="0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Hypersensitivity</a:t>
            </a:r>
          </a:p>
          <a:p>
            <a:pPr marL="171450" marR="0" lvl="0" indent="-171450" algn="l" defTabSz="685800" rtl="0" eaLnBrk="0" fontAlgn="base" latinLnBrk="0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Extravasation injury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endParaRPr lang="el-GR" altLang="el-GR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1589A0C3-422D-7E36-BFB8-FE07901E30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-99392"/>
            <a:ext cx="7886700" cy="1325563"/>
          </a:xfrm>
        </p:spPr>
        <p:txBody>
          <a:bodyPr/>
          <a:lstStyle/>
          <a:p>
            <a:pPr algn="ctr" eaLnBrk="1" hangingPunct="1"/>
            <a:r>
              <a:rPr lang="el-GR" altLang="el-GR" sz="2400" b="1" u="sng" dirty="0">
                <a:cs typeface="Times New Roman" panose="02020603050405020304" pitchFamily="18" charset="0"/>
              </a:rPr>
              <a:t>Προβλήματα που σχετίζονται με τη χημειοθεραπεία</a:t>
            </a:r>
            <a:br>
              <a:rPr lang="en-US" altLang="el-GR" sz="2400" b="1" u="sng" dirty="0">
                <a:cs typeface="Times New Roman" panose="02020603050405020304" pitchFamily="18" charset="0"/>
              </a:rPr>
            </a:br>
            <a:r>
              <a:rPr lang="en-US" sz="2400" u="sng" dirty="0">
                <a:solidFill>
                  <a:srgbClr val="0070C0"/>
                </a:solidFill>
              </a:rPr>
              <a:t>Chemotherapy-Related Problems</a:t>
            </a:r>
            <a:endParaRPr lang="en-GB" altLang="el-GR" sz="2400" b="1" u="sng" dirty="0">
              <a:cs typeface="Times New Roman" panose="02020603050405020304" pitchFamily="18" charset="0"/>
            </a:endParaRP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2845496F-9A43-C280-886D-EC58715238D1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buClr>
                <a:srgbClr val="FF0000"/>
              </a:buClr>
              <a:buFont typeface="Arial" panose="020B0604020202020204" pitchFamily="34" charset="0"/>
              <a:buNone/>
            </a:pPr>
            <a:r>
              <a:rPr lang="el-GR" altLang="el-GR" sz="1200" b="1" i="1" u="sng" dirty="0">
                <a:cs typeface="Times New Roman" panose="02020603050405020304" pitchFamily="18" charset="0"/>
              </a:rPr>
              <a:t>Ανθεκτικότητα: </a:t>
            </a:r>
          </a:p>
          <a:p>
            <a:pPr eaLnBrk="1" hangingPunct="1">
              <a:buClr>
                <a:srgbClr val="FF0000"/>
              </a:buClr>
              <a:buFont typeface="Arial" panose="020B0604020202020204" pitchFamily="34" charset="0"/>
              <a:buNone/>
            </a:pPr>
            <a:r>
              <a:rPr lang="el-GR" altLang="el-GR" sz="1200" dirty="0">
                <a:cs typeface="Times New Roman" panose="02020603050405020304" pitchFamily="18" charset="0"/>
              </a:rPr>
              <a:t>Ορισμένα </a:t>
            </a:r>
            <a:r>
              <a:rPr lang="el-GR" altLang="el-GR" sz="1200" dirty="0" err="1">
                <a:cs typeface="Times New Roman" panose="02020603050405020304" pitchFamily="18" charset="0"/>
              </a:rPr>
              <a:t>νεοπλασματικά</a:t>
            </a:r>
            <a:r>
              <a:rPr lang="el-GR" altLang="el-GR" sz="1200" dirty="0">
                <a:cs typeface="Times New Roman" panose="02020603050405020304" pitchFamily="18" charset="0"/>
              </a:rPr>
              <a:t> κύτταρα, όπως λ.χ. αυτά του μελανώματος, έχουν έμφυτη ανθεκτικότητα προς τα περισσότερα αντικαρκινικά φάρμακα.</a:t>
            </a:r>
          </a:p>
          <a:p>
            <a:pPr eaLnBrk="1" hangingPunct="1">
              <a:buClr>
                <a:srgbClr val="FF0000"/>
              </a:buClr>
              <a:buFont typeface="Arial" panose="020B0604020202020204" pitchFamily="34" charset="0"/>
              <a:buNone/>
            </a:pPr>
            <a:r>
              <a:rPr lang="el-GR" altLang="el-GR" sz="1200" dirty="0">
                <a:cs typeface="Times New Roman" panose="02020603050405020304" pitchFamily="18" charset="0"/>
              </a:rPr>
              <a:t>Ένας </a:t>
            </a:r>
            <a:r>
              <a:rPr lang="el-GR" altLang="el-GR" sz="1200" dirty="0" err="1">
                <a:cs typeface="Times New Roman" panose="02020603050405020304" pitchFamily="18" charset="0"/>
              </a:rPr>
              <a:t>νεοπλασματικόςκλώνος</a:t>
            </a:r>
            <a:r>
              <a:rPr lang="el-GR" altLang="el-GR" sz="1200" dirty="0">
                <a:cs typeface="Times New Roman" panose="02020603050405020304" pitchFamily="18" charset="0"/>
              </a:rPr>
              <a:t> μπορεί να μεταλλαχθεί κάτω από την πίεση των </a:t>
            </a:r>
            <a:r>
              <a:rPr lang="el-GR" altLang="el-GR" sz="1200" dirty="0" err="1">
                <a:cs typeface="Times New Roman" panose="02020603050405020304" pitchFamily="18" charset="0"/>
              </a:rPr>
              <a:t>χημειοθεραπευτικών</a:t>
            </a:r>
            <a:r>
              <a:rPr lang="el-GR" altLang="el-GR" sz="1200" dirty="0">
                <a:cs typeface="Times New Roman" panose="02020603050405020304" pitchFamily="18" charset="0"/>
              </a:rPr>
              <a:t> και να αντιπαρέλθει το συγκεκριμένο μηχανισμό δράσης του φαρμάκου και επομένως να επιβιώσει </a:t>
            </a:r>
            <a:endParaRPr lang="el-GR" altLang="el-GR" sz="1200" dirty="0"/>
          </a:p>
          <a:p>
            <a:pPr eaLnBrk="1" hangingPunct="1">
              <a:buClr>
                <a:srgbClr val="FF0000"/>
              </a:buClr>
              <a:buFont typeface="Arial" panose="020B0604020202020204" pitchFamily="34" charset="0"/>
              <a:buNone/>
            </a:pPr>
            <a:r>
              <a:rPr lang="el-GR" altLang="el-GR" sz="1200" b="1" i="1" u="sng" dirty="0" err="1">
                <a:cs typeface="Times New Roman" panose="02020603050405020304" pitchFamily="18" charset="0"/>
              </a:rPr>
              <a:t>Πολυφαρμακευτική</a:t>
            </a:r>
            <a:r>
              <a:rPr lang="el-GR" altLang="el-GR" sz="1200" b="1" i="1" u="sng" dirty="0">
                <a:cs typeface="Times New Roman" panose="02020603050405020304" pitchFamily="18" charset="0"/>
              </a:rPr>
              <a:t> ανθεκτικότητα:</a:t>
            </a:r>
            <a:r>
              <a:rPr lang="el-GR" altLang="el-GR" sz="1200" dirty="0">
                <a:cs typeface="Times New Roman" panose="02020603050405020304" pitchFamily="18" charset="0"/>
              </a:rPr>
              <a:t> </a:t>
            </a:r>
            <a:r>
              <a:rPr lang="el-GR" altLang="el-GR" sz="1200" dirty="0"/>
              <a:t>Ο</a:t>
            </a:r>
            <a:r>
              <a:rPr lang="el-GR" altLang="el-GR" sz="1200" dirty="0">
                <a:cs typeface="Times New Roman" panose="02020603050405020304" pitchFamily="18" charset="0"/>
              </a:rPr>
              <a:t>φείλεται στη σταδιακή επιλογή ενός γονιδίου με ενισχυμένη έκφραση, το οποίο κωδικοποιεί μία </a:t>
            </a:r>
            <a:r>
              <a:rPr lang="el-GR" altLang="el-GR" sz="1200" dirty="0" err="1">
                <a:cs typeface="Times New Roman" panose="02020603050405020304" pitchFamily="18" charset="0"/>
              </a:rPr>
              <a:t>διαμεμβρανική</a:t>
            </a:r>
            <a:r>
              <a:rPr lang="el-GR" altLang="el-GR" sz="1200" dirty="0">
                <a:cs typeface="Times New Roman" panose="02020603050405020304" pitchFamily="18" charset="0"/>
              </a:rPr>
              <a:t> πρωτεΐνη</a:t>
            </a:r>
            <a:r>
              <a:rPr lang="el-GR" altLang="el-GR" sz="1200" dirty="0">
                <a:solidFill>
                  <a:srgbClr val="000000"/>
                </a:solidFill>
                <a:cs typeface="Times New Roman" panose="02020603050405020304" pitchFamily="18" charset="0"/>
              </a:rPr>
              <a:t> (</a:t>
            </a:r>
            <a:r>
              <a:rPr lang="el-GR" altLang="el-GR" sz="12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γλυκοπρωτείνης</a:t>
            </a:r>
            <a:r>
              <a:rPr lang="el-GR" altLang="el-GR" sz="1200" dirty="0">
                <a:solidFill>
                  <a:srgbClr val="000000"/>
                </a:solidFill>
                <a:cs typeface="Times New Roman" panose="02020603050405020304" pitchFamily="18" charset="0"/>
              </a:rPr>
              <a:t>-Ρ</a:t>
            </a:r>
            <a:r>
              <a:rPr lang="el-GR" altLang="el-GR" sz="1200" dirty="0">
                <a:cs typeface="Times New Roman" panose="02020603050405020304" pitchFamily="18" charset="0"/>
              </a:rPr>
              <a:t>.) Η ανθεκτικότητα οφείλεται στην άντληση και αποκομιδή του φαρμάκου εκτός του κυττάρου, που γίνεται με τη βοήθεια της και με κατανάλωση ΑΤΡ.</a:t>
            </a:r>
            <a:endParaRPr lang="el-GR" altLang="el-GR" sz="1200" dirty="0"/>
          </a:p>
          <a:p>
            <a:pPr eaLnBrk="1" hangingPunct="1">
              <a:buClr>
                <a:srgbClr val="FF0000"/>
              </a:buClr>
              <a:buFont typeface="Arial" panose="020B0604020202020204" pitchFamily="34" charset="0"/>
              <a:buNone/>
            </a:pPr>
            <a:r>
              <a:rPr lang="el-GR" altLang="el-GR" sz="1200" b="1" i="1" u="sng" dirty="0">
                <a:cs typeface="Times New Roman" panose="02020603050405020304" pitchFamily="18" charset="0"/>
              </a:rPr>
              <a:t>Δευτεροπαθείς κακοήθειες :</a:t>
            </a:r>
            <a:r>
              <a:rPr lang="el-GR" altLang="el-GR" sz="1200" dirty="0">
                <a:cs typeface="Times New Roman" panose="02020603050405020304" pitchFamily="18" charset="0"/>
              </a:rPr>
              <a:t> Επειδή τα περισσότερα </a:t>
            </a:r>
            <a:r>
              <a:rPr lang="el-GR" altLang="el-GR" sz="1200" dirty="0" err="1">
                <a:cs typeface="Times New Roman" panose="02020603050405020304" pitchFamily="18" charset="0"/>
              </a:rPr>
              <a:t>αντινεοπλασματικά</a:t>
            </a:r>
            <a:r>
              <a:rPr lang="el-GR" altLang="el-GR" sz="1200" dirty="0">
                <a:cs typeface="Times New Roman" panose="02020603050405020304" pitchFamily="18" charset="0"/>
              </a:rPr>
              <a:t> φάρμακα είναι </a:t>
            </a:r>
            <a:r>
              <a:rPr lang="el-GR" altLang="el-GR" sz="1200" dirty="0" err="1">
                <a:cs typeface="Times New Roman" panose="02020603050405020304" pitchFamily="18" charset="0"/>
              </a:rPr>
              <a:t>μεταλλαξογόνα</a:t>
            </a:r>
            <a:r>
              <a:rPr lang="el-GR" altLang="el-GR" sz="1200" dirty="0">
                <a:cs typeface="Times New Roman" panose="02020603050405020304" pitchFamily="18" charset="0"/>
              </a:rPr>
              <a:t>, είναι πιθανό</a:t>
            </a:r>
            <a:r>
              <a:rPr lang="el-GR" altLang="el-GR" sz="1200" dirty="0"/>
              <a:t> </a:t>
            </a:r>
            <a:r>
              <a:rPr lang="el-GR" altLang="el-GR" sz="1200" dirty="0">
                <a:cs typeface="Times New Roman" panose="02020603050405020304" pitchFamily="18" charset="0"/>
              </a:rPr>
              <a:t>να αναπτυχθούν νεοπλάσματα. οξεία μη 1Ο ή και περισσότερα χρόνια μετά την ίαση από τον αρχικό καρκίνο</a:t>
            </a:r>
            <a:r>
              <a:rPr lang="el-GR" altLang="el-GR" sz="1200" dirty="0">
                <a:solidFill>
                  <a:schemeClr val="bg1"/>
                </a:solidFill>
                <a:cs typeface="Times New Roman" panose="02020603050405020304" pitchFamily="18" charset="0"/>
              </a:rPr>
              <a:t>.</a:t>
            </a:r>
            <a:endParaRPr lang="en-GB" altLang="el-GR" sz="1200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2" name="Θέση περιεχομένου 1">
            <a:extLst>
              <a:ext uri="{FF2B5EF4-FFF2-40B4-BE49-F238E27FC236}">
                <a16:creationId xmlns:a16="http://schemas.microsoft.com/office/drawing/2014/main" id="{9E077796-6B8E-5CC3-BFD6-F155DF8CD13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lvl="0" indent="0">
              <a:buNone/>
              <a:defRPr/>
            </a:pPr>
            <a:r>
              <a:rPr lang="en-US" sz="2000" u="sng" dirty="0">
                <a:solidFill>
                  <a:srgbClr val="0070C0"/>
                </a:solidFill>
              </a:rPr>
              <a:t>Resistance </a:t>
            </a:r>
          </a:p>
          <a:p>
            <a:pPr lvl="0"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Some cancer cells have intrinsic drug resistance.</a:t>
            </a:r>
          </a:p>
          <a:p>
            <a:pPr marL="228600" marR="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Mutations under chemotherapy pressure lead to survival of resistant clones.</a:t>
            </a:r>
          </a:p>
          <a:p>
            <a:pPr marL="228600" marR="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Multidrug resistance is often mediated by P-glycoprotein with ATP-dependent drug efflux.</a:t>
            </a:r>
          </a:p>
          <a:p>
            <a:pPr marL="228600" marR="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Secondary malignancies may occur years after exposure due to mutagenic effects.</a:t>
            </a:r>
          </a:p>
          <a:p>
            <a:endParaRPr lang="el-GR" dirty="0"/>
          </a:p>
        </p:txBody>
      </p:sp>
    </p:spTree>
  </p:cSld>
  <p:clrMapOvr>
    <a:masterClrMapping/>
  </p:clrMapOvr>
  <p:transition>
    <p:random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Θέση περιεχομένου 2">
            <a:extLst>
              <a:ext uri="{FF2B5EF4-FFF2-40B4-BE49-F238E27FC236}">
                <a16:creationId xmlns:a16="http://schemas.microsoft.com/office/drawing/2014/main" id="{12E269EF-9CE6-4433-22BA-B6C42EDC2AE7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l-GR" altLang="el-GR" dirty="0"/>
              <a:t> </a:t>
            </a:r>
            <a:r>
              <a:rPr lang="el-GR" altLang="el-GR" sz="1400" dirty="0"/>
              <a:t>Περιλαμβάνει Χημικές ενώσεις που καταστρέφουν </a:t>
            </a:r>
            <a:r>
              <a:rPr lang="el-GR" altLang="el-GR" sz="1400" dirty="0" err="1"/>
              <a:t>νεοπλασματικά</a:t>
            </a:r>
            <a:r>
              <a:rPr lang="el-GR" altLang="el-GR" sz="1400" dirty="0"/>
              <a:t> και μη, ταχέως αναπτυσσόμενα κύτταρα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l-GR" altLang="el-GR" sz="1400" dirty="0"/>
              <a:t>Για την εφαρμογή της λαμβάνονται παράμετροι που έχουν να κάνουν με το είδος και τα χαρακτηριστικά της νόσου αλλά και τον ασθενή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l-GR" altLang="el-GR" sz="1400" dirty="0"/>
              <a:t>Ο συνδυασμός φαρμάκων είναι αποτελεσματικότερος από τη </a:t>
            </a:r>
            <a:r>
              <a:rPr lang="el-GR" altLang="el-GR" sz="1400" dirty="0" err="1"/>
              <a:t>μονοθεραπεία</a:t>
            </a:r>
            <a:endParaRPr lang="el-GR" altLang="el-GR" sz="1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l-GR" altLang="el-GR" sz="1400" dirty="0"/>
              <a:t>Χορηγείται σε «κύκλους»: επαναλαμβανόμενες δόσεις σε συγκεκριμένη χρονική απόσταση που  καθορίζεται από τα βιολογικά χαρακτηριστικά της νόσου,  την ανταπόκριση και τις παρενέργειες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l-GR" altLang="el-GR" sz="1400" dirty="0"/>
              <a:t>Μπορεί να χορηγηθεί ποικιλοτρόπως και ο στόχος δεν είναι πάντα η ίαση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l-GR" altLang="el-GR" sz="1400" dirty="0"/>
              <a:t>Δεδομένου ότι </a:t>
            </a:r>
            <a:r>
              <a:rPr lang="el-GR" altLang="el-GR" sz="1400" dirty="0" err="1"/>
              <a:t>κατατρέφει</a:t>
            </a:r>
            <a:r>
              <a:rPr lang="el-GR" altLang="el-GR" sz="1400" dirty="0"/>
              <a:t> και υγιή κύτταρα και είναι εξαιρετικά </a:t>
            </a:r>
            <a:r>
              <a:rPr lang="el-GR" altLang="el-GR" sz="1400" dirty="0" err="1"/>
              <a:t>μεταλλαξιογόνος,γίνεται</a:t>
            </a:r>
            <a:r>
              <a:rPr lang="el-GR" altLang="el-GR" sz="1400" dirty="0"/>
              <a:t> στενή παρακολούθηση και υποστήριξη για επιπλοκές άμεσες και απώτερες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AC672BD-31A7-F7FD-F221-FEA1B00E19C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228600" marR="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Cytotoxic chemicals destroy rapidly dividing cancer and normal cells.</a:t>
            </a:r>
          </a:p>
          <a:p>
            <a:pPr marL="228600" marR="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Treatment planning depends on disease- and patient-related factors.</a:t>
            </a:r>
          </a:p>
          <a:p>
            <a:pPr marL="228600" marR="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Combination therapy is more effective than monotherapy.</a:t>
            </a:r>
          </a:p>
          <a:p>
            <a:pPr marL="228600" marR="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Given in cycles based on tumor biology and toxicity.</a:t>
            </a:r>
          </a:p>
          <a:p>
            <a:pPr marL="228600" marR="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Requires close monitoring due to acute and long-term complications.</a:t>
            </a:r>
          </a:p>
          <a:p>
            <a:endParaRPr lang="el-GR" dirty="0"/>
          </a:p>
        </p:txBody>
      </p:sp>
      <p:sp>
        <p:nvSpPr>
          <p:cNvPr id="78851" name="TextBox 1">
            <a:extLst>
              <a:ext uri="{FF2B5EF4-FFF2-40B4-BE49-F238E27FC236}">
                <a16:creationId xmlns:a16="http://schemas.microsoft.com/office/drawing/2014/main" id="{593ED6EC-01DB-3480-9051-517CEDA37D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713" y="500063"/>
            <a:ext cx="576103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l-GR" altLang="el-GR" sz="2400" dirty="0"/>
              <a:t>Συμπερασματικά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l-GR" altLang="el-GR" sz="2400" dirty="0"/>
              <a:t>Η κλασσική χημειοθεραπεία…</a:t>
            </a:r>
            <a:endParaRPr lang="en-US" altLang="el-GR" sz="2400" dirty="0"/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l-GR" sz="2400" dirty="0">
                <a:solidFill>
                  <a:srgbClr val="0070C0"/>
                </a:solidFill>
              </a:rPr>
              <a:t>Summary – Classical Chemotherapy</a:t>
            </a:r>
            <a:r>
              <a:rPr lang="el-GR" altLang="el-GR" sz="2400" dirty="0"/>
              <a:t>.</a:t>
            </a:r>
          </a:p>
        </p:txBody>
      </p:sp>
    </p:spTree>
  </p:cSld>
  <p:clrMapOvr>
    <a:masterClrMapping/>
  </p:clrMapOvr>
  <p:transition>
    <p:random/>
  </p:transition>
</p:sld>
</file>

<file path=ppt/theme/theme1.xml><?xml version="1.0" encoding="utf-8"?>
<a:theme xmlns:a="http://schemas.openxmlformats.org/drawingml/2006/main" name="Office Theme">
  <a:themeElements>
    <a:clrScheme name="Θέμα του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Θέμα του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Θέμα του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2166</TotalTime>
  <Words>3325</Words>
  <Application>Microsoft Office PowerPoint</Application>
  <PresentationFormat>Προβολή στην οθόνη (4:3)</PresentationFormat>
  <Paragraphs>518</Paragraphs>
  <Slides>48</Slides>
  <Notes>2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2</vt:i4>
      </vt:variant>
      <vt:variant>
        <vt:lpstr>Τίτλοι διαφανειών</vt:lpstr>
      </vt:variant>
      <vt:variant>
        <vt:i4>48</vt:i4>
      </vt:variant>
    </vt:vector>
  </HeadingPairs>
  <TitlesOfParts>
    <vt:vector size="56" baseType="lpstr">
      <vt:lpstr>Arial</vt:lpstr>
      <vt:lpstr>Calibri</vt:lpstr>
      <vt:lpstr>Calibri Light</vt:lpstr>
      <vt:lpstr>Times New Roman</vt:lpstr>
      <vt:lpstr>Wingdings</vt:lpstr>
      <vt:lpstr>Wingdings 3</vt:lpstr>
      <vt:lpstr>Office Theme</vt:lpstr>
      <vt:lpstr>Θέμα του Office</vt:lpstr>
      <vt:lpstr>Αρχές κλασσικής χημειοθεραπείας</vt:lpstr>
      <vt:lpstr> Ορισμοί</vt:lpstr>
      <vt:lpstr>Χαρακτηριστικά των καρκινικών κυττάρων</vt:lpstr>
      <vt:lpstr>Χαρακτηριστικά των καρκινικών κυττάρων Characteristics of Cancer Cells</vt:lpstr>
      <vt:lpstr>Παρουσίαση του PowerPoint</vt:lpstr>
      <vt:lpstr>Κλασσικά χημειοθεραπευτικά μηχανισμοί δράσης</vt:lpstr>
      <vt:lpstr>Κατηγορίες κλασσικών  χημειοθεραπευτικών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Άλλα       χημειοθεραπευτικά Other Chemotherapeutic Agents </vt:lpstr>
      <vt:lpstr>Παρουσίαση του PowerPoint</vt:lpstr>
      <vt:lpstr>Παρουσίαση του PowerPoint</vt:lpstr>
      <vt:lpstr> Χημειοθεραπευτικά και κυτταρικός κύκλος Chemotherapy and the Cell Cycle</vt:lpstr>
      <vt:lpstr>Παρουσίαση του PowerPoint</vt:lpstr>
      <vt:lpstr>Παρουσίαση του PowerPoint</vt:lpstr>
      <vt:lpstr>Βασική αρχή της χημειοθεραπείας  Basic Principle of Chemotherapy  “fractional cell kill hypothesis”</vt:lpstr>
      <vt:lpstr>Υπολογισμός δόσης χημειοθεραπευτικών Calculation of Chemotherapy Dosage</vt:lpstr>
      <vt:lpstr>Συνέργεια φαρμάκων  Medication synergy</vt:lpstr>
      <vt:lpstr> Συνδυασμοί χημειοθεραπευτικών -Λογική της χορήγησης  Combination Chemotherapy – Rationale:</vt:lpstr>
      <vt:lpstr>Βασικές αρχές για την συγκρότηση ενός χημειοθεραπευτικού συνδυασμού</vt:lpstr>
      <vt:lpstr>Principles of Designing a Chemotherapy Combination</vt:lpstr>
      <vt:lpstr>Η ένταση ενός χημειοθεραπευτικού συνδυασμού μπορεί να αυξηθεί, χωρίς να αυξηθούν οι δόσεις  των φαρμακων The intensity of a chemotherapy regimen may be increased without raising individual drug doses. </vt:lpstr>
      <vt:lpstr>Σχεδιασμός θεραπευτικής στρατηγικής Therapeutic Strategy Planning</vt:lpstr>
      <vt:lpstr>Είδη χημειοθεραπείας-Types of Chemotherapy</vt:lpstr>
      <vt:lpstr>Χορήγηση χημειοθεραπείας-Chemotherapy Administration </vt:lpstr>
      <vt:lpstr>Σχεδιασμός του  θεραπευτικού πρωτοκόλλου    Therapeutic Protocol Design</vt:lpstr>
      <vt:lpstr>.</vt:lpstr>
      <vt:lpstr>Παραδείγματα Θεραπευτικών Πρωτοκόλλων </vt:lpstr>
      <vt:lpstr>Παρουσίαση του PowerPoint</vt:lpstr>
      <vt:lpstr>Παρουσίαση του PowerPoint</vt:lpstr>
      <vt:lpstr>Παρουσίαση του PowerPoint</vt:lpstr>
      <vt:lpstr>Προσέγγιση του ασθενούς για τη χορήγηση χημειοθεραπείας Patient Approach for Chemotherapy Administration</vt:lpstr>
      <vt:lpstr>Approach for Chemotherapy Administration </vt:lpstr>
      <vt:lpstr>Παρουσίαση του PowerPoint</vt:lpstr>
      <vt:lpstr>Προγνωστική αξία του κλάσματος αύξησης μιάς νεοπλασίας (GF) Prognostic Value of Growth Fraction (GF)</vt:lpstr>
      <vt:lpstr>Η σημασία της αγγειοβρίθειας  μιάς νεοπλασίας</vt:lpstr>
      <vt:lpstr>Importance of Tumor Vascularity</vt:lpstr>
      <vt:lpstr>Προσέγγιση του ασθενούς για τη χορήγηση χημειοθεραπείας .</vt:lpstr>
      <vt:lpstr> .   Προσέγγιση του ασθενούς για τη χορήγηση χημειοθεραπείας   </vt:lpstr>
      <vt:lpstr>Αξιολόγηση της ανταπόκρισης στην αντινεοπλασματική θεραπεία</vt:lpstr>
      <vt:lpstr>Υποστηρικτική αγωγή Ι. Supportive care</vt:lpstr>
      <vt:lpstr>                Supportive Care II</vt:lpstr>
      <vt:lpstr>Προβλήματα που σχετίζονται με τη χημειοθεραπεία τοξικότηταChemotherapy-Related Toxicity</vt:lpstr>
      <vt:lpstr>Προβλήματα που σχετίζονται με τη χημειοθεραπεία Chemotherapy-Related Problems</vt:lpstr>
      <vt:lpstr>Παρουσίαση του PowerPoint</vt:lpstr>
    </vt:vector>
  </TitlesOfParts>
  <Company>Iaso S.A.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Αντικαρκινικά Φάρμακα</dc:title>
  <dc:creator>sapuser</dc:creator>
  <cp:lastModifiedBy>ΚΑΛΤΣΑΣ ΑΘΑΝΑΣΙΟΣ</cp:lastModifiedBy>
  <cp:revision>294</cp:revision>
  <dcterms:created xsi:type="dcterms:W3CDTF">2005-01-26T11:46:28Z</dcterms:created>
  <dcterms:modified xsi:type="dcterms:W3CDTF">2026-01-09T22:14:26Z</dcterms:modified>
</cp:coreProperties>
</file>